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61" removePersonalInfoOnSave="1" saveSubsetFonts="1">
  <p:sldMasterIdLst>
    <p:sldMasterId id="2147483648" r:id="rId1"/>
  </p:sldMasterIdLst>
  <p:notesMasterIdLst>
    <p:notesMasterId r:id="rId23"/>
  </p:notesMasterIdLst>
  <p:handoutMasterIdLst>
    <p:handoutMasterId r:id="rId24"/>
  </p:handoutMasterIdLst>
  <p:sldIdLst>
    <p:sldId id="2598" r:id="rId2"/>
    <p:sldId id="2599" r:id="rId3"/>
    <p:sldId id="2600" r:id="rId4"/>
    <p:sldId id="2601" r:id="rId5"/>
    <p:sldId id="2602" r:id="rId6"/>
    <p:sldId id="2603" r:id="rId7"/>
    <p:sldId id="2604" r:id="rId8"/>
    <p:sldId id="2605" r:id="rId9"/>
    <p:sldId id="2606" r:id="rId10"/>
    <p:sldId id="2607" r:id="rId11"/>
    <p:sldId id="2608" r:id="rId12"/>
    <p:sldId id="2609" r:id="rId13"/>
    <p:sldId id="2610" r:id="rId14"/>
    <p:sldId id="2611" r:id="rId15"/>
    <p:sldId id="2612" r:id="rId16"/>
    <p:sldId id="2613" r:id="rId17"/>
    <p:sldId id="2614" r:id="rId18"/>
    <p:sldId id="2615" r:id="rId19"/>
    <p:sldId id="2616" r:id="rId20"/>
    <p:sldId id="3052" r:id="rId21"/>
    <p:sldId id="2618"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270</a:t>
            </a:fld>
            <a:endParaRPr lang="en-US" altLang="ja-JP" dirty="0"/>
          </a:p>
        </p:txBody>
      </p:sp>
    </p:spTree>
    <p:extLst>
      <p:ext uri="{BB962C8B-B14F-4D97-AF65-F5344CB8AC3E}">
        <p14:creationId xmlns:p14="http://schemas.microsoft.com/office/powerpoint/2010/main" val="159439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279</a:t>
            </a:fld>
            <a:endParaRPr kumimoji="1" lang="ja-JP" altLang="en-US"/>
          </a:p>
        </p:txBody>
      </p:sp>
    </p:spTree>
    <p:extLst>
      <p:ext uri="{BB962C8B-B14F-4D97-AF65-F5344CB8AC3E}">
        <p14:creationId xmlns:p14="http://schemas.microsoft.com/office/powerpoint/2010/main" val="60067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281</a:t>
            </a:fld>
            <a:endParaRPr kumimoji="1" lang="ja-JP" altLang="en-US"/>
          </a:p>
        </p:txBody>
      </p:sp>
    </p:spTree>
    <p:extLst>
      <p:ext uri="{BB962C8B-B14F-4D97-AF65-F5344CB8AC3E}">
        <p14:creationId xmlns:p14="http://schemas.microsoft.com/office/powerpoint/2010/main" val="395217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271</a:t>
            </a:fld>
            <a:endParaRPr lang="en-US" altLang="ja-JP" dirty="0"/>
          </a:p>
        </p:txBody>
      </p:sp>
    </p:spTree>
    <p:extLst>
      <p:ext uri="{BB962C8B-B14F-4D97-AF65-F5344CB8AC3E}">
        <p14:creationId xmlns:p14="http://schemas.microsoft.com/office/powerpoint/2010/main" val="24637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272</a:t>
            </a:fld>
            <a:endParaRPr lang="en-US" altLang="ja-JP" dirty="0"/>
          </a:p>
        </p:txBody>
      </p:sp>
    </p:spTree>
    <p:extLst>
      <p:ext uri="{BB962C8B-B14F-4D97-AF65-F5344CB8AC3E}">
        <p14:creationId xmlns:p14="http://schemas.microsoft.com/office/powerpoint/2010/main" val="287691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273</a:t>
            </a:fld>
            <a:endParaRPr lang="en-US" altLang="ja-JP" dirty="0"/>
          </a:p>
        </p:txBody>
      </p:sp>
    </p:spTree>
    <p:extLst>
      <p:ext uri="{BB962C8B-B14F-4D97-AF65-F5344CB8AC3E}">
        <p14:creationId xmlns:p14="http://schemas.microsoft.com/office/powerpoint/2010/main" val="33302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274</a:t>
            </a:fld>
            <a:endParaRPr lang="en-US" altLang="ja-JP" dirty="0"/>
          </a:p>
        </p:txBody>
      </p:sp>
    </p:spTree>
    <p:extLst>
      <p:ext uri="{BB962C8B-B14F-4D97-AF65-F5344CB8AC3E}">
        <p14:creationId xmlns:p14="http://schemas.microsoft.com/office/powerpoint/2010/main" val="6918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275</a:t>
            </a:fld>
            <a:endParaRPr lang="en-US" altLang="ja-JP" dirty="0"/>
          </a:p>
        </p:txBody>
      </p:sp>
    </p:spTree>
    <p:extLst>
      <p:ext uri="{BB962C8B-B14F-4D97-AF65-F5344CB8AC3E}">
        <p14:creationId xmlns:p14="http://schemas.microsoft.com/office/powerpoint/2010/main" val="50995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276</a:t>
            </a:fld>
            <a:endParaRPr lang="en-US" altLang="ja-JP" dirty="0"/>
          </a:p>
        </p:txBody>
      </p:sp>
    </p:spTree>
    <p:extLst>
      <p:ext uri="{BB962C8B-B14F-4D97-AF65-F5344CB8AC3E}">
        <p14:creationId xmlns:p14="http://schemas.microsoft.com/office/powerpoint/2010/main" val="289797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277</a:t>
            </a:fld>
            <a:endParaRPr lang="en-US" altLang="ja-JP" dirty="0"/>
          </a:p>
        </p:txBody>
      </p:sp>
    </p:spTree>
    <p:extLst>
      <p:ext uri="{BB962C8B-B14F-4D97-AF65-F5344CB8AC3E}">
        <p14:creationId xmlns:p14="http://schemas.microsoft.com/office/powerpoint/2010/main" val="282298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278</a:t>
            </a:fld>
            <a:endParaRPr kumimoji="1" lang="ja-JP" altLang="en-US"/>
          </a:p>
        </p:txBody>
      </p:sp>
    </p:spTree>
    <p:extLst>
      <p:ext uri="{BB962C8B-B14F-4D97-AF65-F5344CB8AC3E}">
        <p14:creationId xmlns:p14="http://schemas.microsoft.com/office/powerpoint/2010/main" val="170867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6</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外国人施策</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154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85413" y="986579"/>
            <a:ext cx="8938142" cy="1008000"/>
          </a:xfrm>
          <a:prstGeom prst="roundRect">
            <a:avLst>
              <a:gd name="adj" fmla="val 11344"/>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〇外国人材のマッチング支援</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a:off x="151926"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1</a:t>
            </a:r>
            <a:r>
              <a:rPr lang="ja-JP" altLang="en-US" sz="1750" b="1" dirty="0">
                <a:latin typeface="Meiryo UI" panose="020B0604030504040204" pitchFamily="50" charset="-128"/>
                <a:ea typeface="Meiryo UI" panose="020B0604030504040204" pitchFamily="50" charset="-128"/>
              </a:rPr>
              <a:t>）外国人材の受入れ促進</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703555" y="2137409"/>
            <a:ext cx="4320000" cy="1013754"/>
          </a:xfrm>
          <a:prstGeom prst="roundRect">
            <a:avLst>
              <a:gd name="adj" fmla="val 13373"/>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〇外国人材の起業促進</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角丸四角形 45"/>
          <p:cNvSpPr/>
          <p:nvPr/>
        </p:nvSpPr>
        <p:spPr>
          <a:xfrm>
            <a:off x="146169" y="1468816"/>
            <a:ext cx="8805385" cy="432000"/>
          </a:xfrm>
          <a:prstGeom prst="roundRect">
            <a:avLst>
              <a:gd name="adj" fmla="val 55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中小企業等の外国人材の採用について、相談からマッチングまでをワンストップで支援するため、「大阪外国人材採用支援センター」を設置。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（外国人材マッチングプラットフォーム事業の開始）</a:t>
            </a:r>
          </a:p>
        </p:txBody>
      </p:sp>
      <p:sp>
        <p:nvSpPr>
          <p:cNvPr id="19" name="角丸四角形 18"/>
          <p:cNvSpPr/>
          <p:nvPr/>
        </p:nvSpPr>
        <p:spPr>
          <a:xfrm>
            <a:off x="5459555"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8" name="角丸四角形 27"/>
          <p:cNvSpPr/>
          <p:nvPr/>
        </p:nvSpPr>
        <p:spPr>
          <a:xfrm>
            <a:off x="85413" y="3202164"/>
            <a:ext cx="4500000" cy="2484000"/>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〇外国人材受入れにかかる支援</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角丸四角形 29"/>
          <p:cNvSpPr/>
          <p:nvPr/>
        </p:nvSpPr>
        <p:spPr>
          <a:xfrm>
            <a:off x="146170" y="3543996"/>
            <a:ext cx="4320000" cy="2029715"/>
          </a:xfrm>
          <a:prstGeom prst="roundRect">
            <a:avLst>
              <a:gd name="adj" fmla="val 7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zh-TW"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外国人介護福祉士候補者</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の日本語学習、介護分野の専門知識の学習に係る経費補助の実施。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3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介護施設等で働く外国人介護人材（技能実習生及び１号特定技能外国人等）に向けて、日本語学習、介護技能、介護現場・日常生活で必要な生活習慣などを習得するための集合研修を実施する法人等への経費補助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外国人看護師候補者に対する国家資格の習得に向けた研修を実施するための経費補助の実施。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角丸四角形 34"/>
          <p:cNvSpPr/>
          <p:nvPr/>
        </p:nvSpPr>
        <p:spPr>
          <a:xfrm>
            <a:off x="931413"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26" name="角丸四角形 25"/>
          <p:cNvSpPr/>
          <p:nvPr/>
        </p:nvSpPr>
        <p:spPr>
          <a:xfrm>
            <a:off x="85413" y="2143196"/>
            <a:ext cx="4500000" cy="1008168"/>
          </a:xfrm>
          <a:prstGeom prst="roundRect">
            <a:avLst>
              <a:gd name="adj" fmla="val 12197"/>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〇外国人材の就業促進</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角丸四角形 33"/>
          <p:cNvSpPr/>
          <p:nvPr/>
        </p:nvSpPr>
        <p:spPr>
          <a:xfrm>
            <a:off x="175413" y="2424359"/>
            <a:ext cx="4320000" cy="572841"/>
          </a:xfrm>
          <a:prstGeom prst="roundRect">
            <a:avLst>
              <a:gd name="adj" fmla="val 114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大学・大学院に在学し、大阪府内での就職をめざしている。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外国人留学生を対象とした就職支援セミナーの開催。</a:t>
            </a:r>
          </a:p>
        </p:txBody>
      </p:sp>
      <p:sp>
        <p:nvSpPr>
          <p:cNvPr id="36" name="角丸四角形 35"/>
          <p:cNvSpPr/>
          <p:nvPr/>
        </p:nvSpPr>
        <p:spPr>
          <a:xfrm>
            <a:off x="4775555" y="2424359"/>
            <a:ext cx="4176000" cy="572841"/>
          </a:xfrm>
          <a:prstGeom prst="roundRect">
            <a:avLst>
              <a:gd name="adj" fmla="val 114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外国人留学生を対象とした起業支援セミナーの開催。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角丸四角形 15"/>
          <p:cNvSpPr/>
          <p:nvPr/>
        </p:nvSpPr>
        <p:spPr>
          <a:xfrm>
            <a:off x="85413" y="5802312"/>
            <a:ext cx="4500000" cy="950711"/>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角丸四角形 16"/>
          <p:cNvSpPr/>
          <p:nvPr/>
        </p:nvSpPr>
        <p:spPr>
          <a:xfrm>
            <a:off x="146170" y="6053396"/>
            <a:ext cx="4349243" cy="648000"/>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○外国人材の就業促進</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外国人留学生を対象とした就職支援セミナー</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参加者数　延べ</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528</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名（</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b="1" dirty="0">
              <a:solidFill>
                <a:schemeClr val="tx1"/>
              </a:solidFill>
              <a:latin typeface="Meiryo UI" panose="020B0604030504040204" pitchFamily="50" charset="-128"/>
              <a:ea typeface="Meiryo UI" panose="020B0604030504040204" pitchFamily="50" charset="-128"/>
            </a:endParaRPr>
          </a:p>
          <a:p>
            <a:pPr marR="2360"/>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4644000" y="5802312"/>
            <a:ext cx="4111014" cy="950711"/>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角丸四角形 19"/>
          <p:cNvSpPr/>
          <p:nvPr/>
        </p:nvSpPr>
        <p:spPr>
          <a:xfrm>
            <a:off x="4704758" y="6053396"/>
            <a:ext cx="4009552" cy="648000"/>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○外国人材の起業促進</a:t>
            </a:r>
          </a:p>
          <a:p>
            <a:pPr>
              <a:lnSpc>
                <a:spcPct val="115000"/>
              </a:lnSpc>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外国人留学生を対象とした起業支援セミナー</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参加者数　</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62</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名（</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1" name="角丸四角形 20"/>
          <p:cNvSpPr/>
          <p:nvPr/>
        </p:nvSpPr>
        <p:spPr>
          <a:xfrm>
            <a:off x="4703555" y="3202164"/>
            <a:ext cx="4320000" cy="1771825"/>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〇外国人留学生との連携拡大</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角丸四角形 21"/>
          <p:cNvSpPr/>
          <p:nvPr/>
        </p:nvSpPr>
        <p:spPr>
          <a:xfrm>
            <a:off x="4775555" y="3543996"/>
            <a:ext cx="4176000" cy="1126053"/>
          </a:xfrm>
          <a:prstGeom prst="roundRect">
            <a:avLst>
              <a:gd name="adj" fmla="val 7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留学生の活躍の場の創出による異文化交流、ネットワークづくりの推進に向けて、グローバル視点を取り入れた地域活性化モデル及びビジネスモデルコンテストを実施。</a:t>
            </a: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696140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51926"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2</a:t>
            </a:r>
            <a:r>
              <a:rPr lang="ja-JP" altLang="en-US" sz="1750" b="1" dirty="0">
                <a:latin typeface="Meiryo UI" panose="020B0604030504040204" pitchFamily="50" charset="-128"/>
                <a:ea typeface="Meiryo UI" panose="020B0604030504040204" pitchFamily="50" charset="-128"/>
              </a:rPr>
              <a:t>）外国人への情報提供・相談対応</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370286" y="1039091"/>
            <a:ext cx="4716000" cy="3605480"/>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〇外国につながる市民への情報発信の充実</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〇相談窓口の充実</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〇窓口対応スキル及び多文化共生に関する知識の向上</a:t>
            </a: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角丸四角形 45"/>
          <p:cNvSpPr/>
          <p:nvPr/>
        </p:nvSpPr>
        <p:spPr>
          <a:xfrm>
            <a:off x="4415556" y="1364660"/>
            <a:ext cx="4608000" cy="1522910"/>
          </a:xfrm>
          <a:prstGeom prst="roundRect">
            <a:avLst>
              <a:gd name="adj" fmla="val 55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ホームページにおいて外国人への生活情報を４言語で提供。（機械翻訳は</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89</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言語対応）</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防災関係の案内などの市民生活に関わるものについて、多言語・やさしい日本語により情報発信を実施。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中央図書館に外国資料コーナーを設け、外国語資料を提供。</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民間企業と多文化共生の推進に向けた情報発信に関する事業連携協定を締結。</a:t>
            </a:r>
          </a:p>
        </p:txBody>
      </p:sp>
      <p:sp>
        <p:nvSpPr>
          <p:cNvPr id="47" name="角丸四角形 46"/>
          <p:cNvSpPr/>
          <p:nvPr/>
        </p:nvSpPr>
        <p:spPr>
          <a:xfrm>
            <a:off x="4369820" y="4687223"/>
            <a:ext cx="4716000" cy="1980000"/>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角丸四角形 47"/>
          <p:cNvSpPr/>
          <p:nvPr/>
        </p:nvSpPr>
        <p:spPr>
          <a:xfrm>
            <a:off x="4415555" y="4976385"/>
            <a:ext cx="4608000" cy="1636127"/>
          </a:xfrm>
          <a:prstGeom prst="roundRect">
            <a:avLst>
              <a:gd name="adj" fmla="val 7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rgbClr val="000000"/>
                </a:solidFill>
                <a:latin typeface="Meiryo UI" panose="020B0604030504040204" pitchFamily="50" charset="-128"/>
                <a:ea typeface="Meiryo UI" panose="020B0604030504040204" pitchFamily="50" charset="-128"/>
              </a:rPr>
              <a:t>〇外国につながる市民への情報発信の充実</a:t>
            </a:r>
          </a:p>
          <a:p>
            <a:pPr marL="171450" marR="2360" indent="-1714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市ホームページで外国人向け生活情報が母語で提供できている外国人住民の割合（</a:t>
            </a:r>
            <a:r>
              <a:rPr lang="en-US" altLang="ja-JP" sz="1200" dirty="0">
                <a:solidFill>
                  <a:srgbClr val="000000"/>
                </a:solidFill>
                <a:latin typeface="Meiryo UI" panose="020B0604030504040204" pitchFamily="50" charset="-128"/>
                <a:ea typeface="Meiryo UI" panose="020B0604030504040204" pitchFamily="50" charset="-128"/>
              </a:rPr>
              <a:t>2019</a:t>
            </a:r>
            <a:r>
              <a:rPr lang="ja-JP" altLang="en-US" sz="1200" dirty="0">
                <a:solidFill>
                  <a:srgbClr val="000000"/>
                </a:solidFill>
                <a:latin typeface="Meiryo UI" panose="020B0604030504040204" pitchFamily="50" charset="-128"/>
                <a:ea typeface="Meiryo UI" panose="020B0604030504040204" pitchFamily="50" charset="-128"/>
              </a:rPr>
              <a:t>年度　⇒</a:t>
            </a:r>
            <a:r>
              <a:rPr lang="en-US" altLang="ja-JP" sz="1200" dirty="0">
                <a:solidFill>
                  <a:srgbClr val="000000"/>
                </a:solidFill>
                <a:latin typeface="Meiryo UI" panose="020B0604030504040204" pitchFamily="50" charset="-128"/>
                <a:ea typeface="Meiryo UI" panose="020B0604030504040204" pitchFamily="50" charset="-128"/>
              </a:rPr>
              <a:t> 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3</a:t>
            </a:r>
            <a:r>
              <a:rPr lang="ja-JP" altLang="en-US" sz="1200" dirty="0">
                <a:solidFill>
                  <a:srgbClr val="000000"/>
                </a:solidFill>
                <a:latin typeface="Meiryo UI" panose="020B0604030504040204" pitchFamily="50" charset="-128"/>
                <a:ea typeface="Meiryo UI" panose="020B0604030504040204" pitchFamily="50" charset="-128"/>
              </a:rPr>
              <a:t>言語：</a:t>
            </a:r>
            <a:r>
              <a:rPr lang="en-US" altLang="ja-JP" sz="1200" dirty="0">
                <a:solidFill>
                  <a:srgbClr val="000000"/>
                </a:solidFill>
                <a:latin typeface="Meiryo UI" panose="020B0604030504040204" pitchFamily="50" charset="-128"/>
                <a:ea typeface="Meiryo UI" panose="020B0604030504040204" pitchFamily="50" charset="-128"/>
              </a:rPr>
              <a:t>76.1</a:t>
            </a:r>
            <a:r>
              <a:rPr lang="ja-JP" altLang="en-US" sz="1200" dirty="0">
                <a:solidFill>
                  <a:srgbClr val="000000"/>
                </a:solidFill>
                <a:latin typeface="Meiryo UI" panose="020B0604030504040204" pitchFamily="50" charset="-128"/>
                <a:ea typeface="Meiryo UI" panose="020B0604030504040204" pitchFamily="50" charset="-128"/>
              </a:rPr>
              <a:t>％　⇒　４言語：</a:t>
            </a:r>
            <a:r>
              <a:rPr lang="en-US" altLang="ja-JP" sz="1200" dirty="0">
                <a:solidFill>
                  <a:srgbClr val="000000"/>
                </a:solidFill>
                <a:latin typeface="Meiryo UI" panose="020B0604030504040204" pitchFamily="50" charset="-128"/>
                <a:ea typeface="Meiryo UI" panose="020B0604030504040204" pitchFamily="50" charset="-128"/>
              </a:rPr>
              <a:t>87.1</a:t>
            </a:r>
            <a:r>
              <a:rPr lang="ja-JP" altLang="en-US" sz="1200" dirty="0">
                <a:solidFill>
                  <a:srgbClr val="000000"/>
                </a:solidFill>
                <a:latin typeface="Meiryo UI" panose="020B0604030504040204" pitchFamily="50" charset="-128"/>
                <a:ea typeface="Meiryo UI" panose="020B0604030504040204" pitchFamily="50" charset="-128"/>
              </a:rPr>
              <a:t>％</a:t>
            </a:r>
          </a:p>
          <a:p>
            <a:pPr marL="171450" marR="2360" indent="-1714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やさしい日本語による情報発信の取組所属の割合</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2020</a:t>
            </a:r>
            <a:r>
              <a:rPr lang="ja-JP" altLang="en-US" sz="1200" dirty="0">
                <a:solidFill>
                  <a:srgbClr val="000000"/>
                </a:solidFill>
                <a:latin typeface="Meiryo UI" panose="020B0604030504040204" pitchFamily="50" charset="-128"/>
                <a:ea typeface="Meiryo UI" panose="020B0604030504040204" pitchFamily="50" charset="-128"/>
              </a:rPr>
              <a:t>年度　⇒　</a:t>
            </a:r>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　</a:t>
            </a:r>
            <a:endParaRPr lang="en-US" altLang="ja-JP" sz="1200" dirty="0">
              <a:solidFill>
                <a:srgbClr val="000000"/>
              </a:solidFill>
              <a:latin typeface="Meiryo UI" panose="020B0604030504040204" pitchFamily="50" charset="-128"/>
              <a:ea typeface="Meiryo UI" panose="020B0604030504040204" pitchFamily="50" charset="-128"/>
            </a:endParaRPr>
          </a:p>
          <a:p>
            <a:pPr marR="2360" algn="ct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61.5</a:t>
            </a: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32/52</a:t>
            </a:r>
            <a:r>
              <a:rPr lang="ja-JP" altLang="en-US" sz="1200" dirty="0">
                <a:solidFill>
                  <a:srgbClr val="000000"/>
                </a:solidFill>
                <a:latin typeface="Meiryo UI" panose="020B0604030504040204" pitchFamily="50" charset="-128"/>
                <a:ea typeface="Meiryo UI" panose="020B0604030504040204" pitchFamily="50" charset="-128"/>
              </a:rPr>
              <a:t>所属） ⇒　　</a:t>
            </a:r>
            <a:r>
              <a:rPr lang="en-US" altLang="ja-JP" sz="1200" dirty="0">
                <a:solidFill>
                  <a:srgbClr val="000000"/>
                </a:solidFill>
                <a:latin typeface="Meiryo UI" panose="020B0604030504040204" pitchFamily="50" charset="-128"/>
                <a:ea typeface="Meiryo UI" panose="020B0604030504040204" pitchFamily="50" charset="-128"/>
              </a:rPr>
              <a:t>79.3</a:t>
            </a: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 42/53</a:t>
            </a:r>
            <a:r>
              <a:rPr lang="ja-JP" altLang="en-US" sz="1200" dirty="0">
                <a:solidFill>
                  <a:srgbClr val="000000"/>
                </a:solidFill>
                <a:latin typeface="Meiryo UI" panose="020B0604030504040204" pitchFamily="50" charset="-128"/>
                <a:ea typeface="Meiryo UI" panose="020B0604030504040204" pitchFamily="50" charset="-128"/>
              </a:rPr>
              <a:t>所属） </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20</a:t>
            </a:r>
            <a:r>
              <a:rPr lang="ja-JP" altLang="en-US" sz="1100" dirty="0">
                <a:solidFill>
                  <a:srgbClr val="000000"/>
                </a:solidFill>
                <a:latin typeface="Meiryo UI" panose="020B0604030504040204" pitchFamily="50" charset="-128"/>
                <a:ea typeface="Meiryo UI" panose="020B0604030504040204" pitchFamily="50" charset="-128"/>
              </a:rPr>
              <a:t>区役所、</a:t>
            </a:r>
            <a:r>
              <a:rPr lang="en-US" altLang="ja-JP" sz="1100" dirty="0">
                <a:solidFill>
                  <a:srgbClr val="000000"/>
                </a:solidFill>
                <a:latin typeface="Meiryo UI" panose="020B0604030504040204" pitchFamily="50" charset="-128"/>
                <a:ea typeface="Meiryo UI" panose="020B0604030504040204" pitchFamily="50" charset="-128"/>
              </a:rPr>
              <a:t>12</a:t>
            </a:r>
            <a:r>
              <a:rPr lang="ja-JP" altLang="en-US" sz="1100" dirty="0">
                <a:solidFill>
                  <a:srgbClr val="000000"/>
                </a:solidFill>
                <a:latin typeface="Meiryo UI" panose="020B0604030504040204" pitchFamily="50" charset="-128"/>
                <a:ea typeface="Meiryo UI" panose="020B0604030504040204" pitchFamily="50" charset="-128"/>
              </a:rPr>
              <a:t>局・室　　　　　　　　</a:t>
            </a:r>
            <a:r>
              <a:rPr lang="en-US" altLang="ja-JP" sz="1100" dirty="0">
                <a:solidFill>
                  <a:srgbClr val="000000"/>
                </a:solidFill>
                <a:latin typeface="Meiryo UI" panose="020B0604030504040204" pitchFamily="50" charset="-128"/>
                <a:ea typeface="Meiryo UI" panose="020B0604030504040204" pitchFamily="50" charset="-128"/>
              </a:rPr>
              <a:t>24</a:t>
            </a:r>
            <a:r>
              <a:rPr lang="ja-JP" altLang="en-US" sz="1100" dirty="0">
                <a:solidFill>
                  <a:srgbClr val="000000"/>
                </a:solidFill>
                <a:latin typeface="Meiryo UI" panose="020B0604030504040204" pitchFamily="50" charset="-128"/>
                <a:ea typeface="Meiryo UI" panose="020B0604030504040204" pitchFamily="50" charset="-128"/>
              </a:rPr>
              <a:t>区役所、</a:t>
            </a:r>
            <a:r>
              <a:rPr lang="en-US" altLang="ja-JP" sz="1100" dirty="0">
                <a:solidFill>
                  <a:srgbClr val="000000"/>
                </a:solidFill>
                <a:latin typeface="Meiryo UI" panose="020B0604030504040204" pitchFamily="50" charset="-128"/>
                <a:ea typeface="Meiryo UI" panose="020B0604030504040204" pitchFamily="50" charset="-128"/>
              </a:rPr>
              <a:t>18</a:t>
            </a:r>
            <a:r>
              <a:rPr lang="ja-JP" altLang="en-US" sz="1100" dirty="0">
                <a:solidFill>
                  <a:srgbClr val="000000"/>
                </a:solidFill>
                <a:latin typeface="Meiryo UI" panose="020B0604030504040204" pitchFamily="50" charset="-128"/>
                <a:ea typeface="Meiryo UI" panose="020B0604030504040204" pitchFamily="50" charset="-128"/>
              </a:rPr>
              <a:t>局・室</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8" name="角丸四角形 17"/>
          <p:cNvSpPr/>
          <p:nvPr/>
        </p:nvSpPr>
        <p:spPr>
          <a:xfrm>
            <a:off x="4415556" y="3156160"/>
            <a:ext cx="4608000" cy="807962"/>
          </a:xfrm>
          <a:prstGeom prst="roundRect">
            <a:avLst>
              <a:gd name="adj" fmla="val 8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外国人住民相談窓口を</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区役所及び大阪国際交流センターに設置。</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トリオフォンの活用による通訳や翻訳アプリなどを活用した相談対応の実施。</a:t>
            </a:r>
          </a:p>
        </p:txBody>
      </p:sp>
      <p:sp>
        <p:nvSpPr>
          <p:cNvPr id="19" name="角丸四角形 18"/>
          <p:cNvSpPr/>
          <p:nvPr/>
        </p:nvSpPr>
        <p:spPr>
          <a:xfrm>
            <a:off x="5177463" y="72821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2" name="角丸四角形 21"/>
          <p:cNvSpPr/>
          <p:nvPr/>
        </p:nvSpPr>
        <p:spPr>
          <a:xfrm>
            <a:off x="4415555" y="4241807"/>
            <a:ext cx="4608000" cy="272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全所属を対象とした「やさしい日本語」研修の実施。</a:t>
            </a:r>
          </a:p>
        </p:txBody>
      </p:sp>
      <p:sp>
        <p:nvSpPr>
          <p:cNvPr id="23" name="正方形/長方形 22"/>
          <p:cNvSpPr/>
          <p:nvPr/>
        </p:nvSpPr>
        <p:spPr>
          <a:xfrm>
            <a:off x="6936925" y="5408736"/>
            <a:ext cx="2148895"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11.0</a:t>
            </a:r>
            <a:r>
              <a:rPr lang="ja-JP" altLang="en-US" sz="1400" b="1" dirty="0">
                <a:solidFill>
                  <a:srgbClr val="000000"/>
                </a:solidFill>
                <a:latin typeface="Meiryo UI" panose="020B0604030504040204" pitchFamily="50" charset="-128"/>
                <a:ea typeface="Meiryo UI" panose="020B0604030504040204" pitchFamily="50" charset="-128"/>
              </a:rPr>
              <a:t>ポイント増</a:t>
            </a:r>
          </a:p>
        </p:txBody>
      </p:sp>
      <p:sp>
        <p:nvSpPr>
          <p:cNvPr id="25" name="正方形/長方形 24"/>
          <p:cNvSpPr/>
          <p:nvPr/>
        </p:nvSpPr>
        <p:spPr>
          <a:xfrm>
            <a:off x="6961639" y="5907413"/>
            <a:ext cx="2148895"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17.8</a:t>
            </a:r>
            <a:r>
              <a:rPr lang="ja-JP" altLang="en-US" sz="1400" b="1" dirty="0">
                <a:solidFill>
                  <a:srgbClr val="000000"/>
                </a:solidFill>
                <a:latin typeface="Meiryo UI" panose="020B0604030504040204" pitchFamily="50" charset="-128"/>
                <a:ea typeface="Meiryo UI" panose="020B0604030504040204" pitchFamily="50" charset="-128"/>
              </a:rPr>
              <a:t>ポイント増</a:t>
            </a:r>
          </a:p>
        </p:txBody>
      </p:sp>
      <p:sp>
        <p:nvSpPr>
          <p:cNvPr id="27" name="角丸四角形 26"/>
          <p:cNvSpPr/>
          <p:nvPr/>
        </p:nvSpPr>
        <p:spPr>
          <a:xfrm>
            <a:off x="290111" y="4949342"/>
            <a:ext cx="3926831" cy="1490496"/>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15000"/>
              </a:lnSpc>
              <a:spcAft>
                <a:spcPts val="0"/>
              </a:spcAft>
            </a:pPr>
            <a:endPar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角丸四角形 27"/>
          <p:cNvSpPr/>
          <p:nvPr/>
        </p:nvSpPr>
        <p:spPr>
          <a:xfrm>
            <a:off x="39078" y="1088215"/>
            <a:ext cx="4278402" cy="4031114"/>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〇生活情報提供の充実</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〇相談窓口の充実</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角丸四角形 28"/>
          <p:cNvSpPr/>
          <p:nvPr/>
        </p:nvSpPr>
        <p:spPr>
          <a:xfrm>
            <a:off x="84347" y="3373715"/>
            <a:ext cx="4104454" cy="1508206"/>
          </a:xfrm>
          <a:prstGeom prst="roundRect">
            <a:avLst>
              <a:gd name="adj" fmla="val 16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大阪府国際交流財団に大阪府外国人情報コーナーを設置し、弁護士、行政書士等による専門相談の実施。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外国人女性、外国人</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DV</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被害者に対する相談対応の実施。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地域人権協会、公益法人、</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NPO</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等</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287</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の相談機関でネットワークを構築し、相互の連携・共同により人権相談を充実。</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角丸四角形 29"/>
          <p:cNvSpPr/>
          <p:nvPr/>
        </p:nvSpPr>
        <p:spPr>
          <a:xfrm>
            <a:off x="84347" y="1448215"/>
            <a:ext cx="4187073" cy="1307685"/>
          </a:xfrm>
          <a:prstGeom prst="roundRect">
            <a:avLst>
              <a:gd name="adj" fmla="val 114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ホームページにおいて</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言語対応の自動翻訳システムを導入。</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外国人向けの紹介ページ「大阪について」「大阪を楽しむ」「大阪で商う」「大阪で暮らす」「緊急時の情報」を掲載し、情報提供。</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在阪・来阪の外国人に対して</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言語による災害情報を配信。</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角丸四角形 30"/>
          <p:cNvSpPr/>
          <p:nvPr/>
        </p:nvSpPr>
        <p:spPr>
          <a:xfrm>
            <a:off x="38612" y="5254171"/>
            <a:ext cx="4280306" cy="1413052"/>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角丸四角形 32"/>
          <p:cNvSpPr/>
          <p:nvPr/>
        </p:nvSpPr>
        <p:spPr>
          <a:xfrm>
            <a:off x="116485" y="5716512"/>
            <a:ext cx="4121151" cy="815869"/>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R="2360"/>
            <a:r>
              <a:rPr lang="ja-JP" altLang="en-US" sz="1200" b="1" dirty="0">
                <a:solidFill>
                  <a:schemeClr val="tx1"/>
                </a:solidFill>
                <a:latin typeface="Meiryo UI" panose="020B0604030504040204" pitchFamily="50" charset="-128"/>
                <a:ea typeface="Meiryo UI" panose="020B0604030504040204" pitchFamily="50" charset="-128"/>
              </a:rPr>
              <a:t>〇相談窓口の充実</a:t>
            </a:r>
            <a:endParaRPr lang="en-US" altLang="ja-JP" sz="1200" b="1"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◆外国人情報コーナー相談件数（</a:t>
            </a:r>
            <a:r>
              <a:rPr lang="en-US" altLang="ja-JP" sz="1200" dirty="0">
                <a:solidFill>
                  <a:schemeClr val="tx1"/>
                </a:solidFill>
                <a:latin typeface="Meiryo UI" panose="020B0604030504040204" pitchFamily="50" charset="-128"/>
                <a:ea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rPr>
              <a:t>年度　⇒</a:t>
            </a:r>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rPr>
              <a:t>言語：</a:t>
            </a:r>
            <a:r>
              <a:rPr lang="en-US" altLang="ja-JP" sz="1200" dirty="0">
                <a:solidFill>
                  <a:schemeClr val="tx1"/>
                </a:solidFill>
                <a:latin typeface="Meiryo UI" panose="020B0604030504040204" pitchFamily="50" charset="-128"/>
                <a:ea typeface="Meiryo UI" panose="020B0604030504040204" pitchFamily="50" charset="-128"/>
              </a:rPr>
              <a:t>1,624</a:t>
            </a:r>
            <a:r>
              <a:rPr lang="ja-JP" altLang="en-US" sz="1200" dirty="0">
                <a:solidFill>
                  <a:schemeClr val="tx1"/>
                </a:solidFill>
                <a:latin typeface="Meiryo UI" panose="020B0604030504040204" pitchFamily="50" charset="-128"/>
                <a:ea typeface="Meiryo UI" panose="020B0604030504040204" pitchFamily="50" charset="-128"/>
              </a:rPr>
              <a:t>件　⇒　</a:t>
            </a:r>
            <a:r>
              <a:rPr lang="en-US" altLang="ja-JP" sz="1200" dirty="0">
                <a:solidFill>
                  <a:schemeClr val="tx1"/>
                </a:solidFill>
                <a:latin typeface="Meiryo UI" panose="020B0604030504040204" pitchFamily="50" charset="-128"/>
                <a:ea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rPr>
              <a:t>言語：</a:t>
            </a:r>
            <a:r>
              <a:rPr lang="en-US" altLang="ja-JP" sz="1200" dirty="0">
                <a:solidFill>
                  <a:schemeClr val="tx1"/>
                </a:solidFill>
                <a:latin typeface="Meiryo UI" panose="020B0604030504040204" pitchFamily="50" charset="-128"/>
                <a:ea typeface="Meiryo UI" panose="020B0604030504040204" pitchFamily="50" charset="-128"/>
              </a:rPr>
              <a:t>2,312</a:t>
            </a:r>
            <a:r>
              <a:rPr lang="ja-JP" altLang="en-US" sz="1200" dirty="0">
                <a:solidFill>
                  <a:schemeClr val="tx1"/>
                </a:solidFill>
                <a:latin typeface="Meiryo UI" panose="020B0604030504040204" pitchFamily="50" charset="-128"/>
                <a:ea typeface="Meiryo UI" panose="020B0604030504040204" pitchFamily="50" charset="-128"/>
              </a:rPr>
              <a:t>件</a:t>
            </a:r>
          </a:p>
          <a:p>
            <a:pPr marR="2360"/>
            <a:endParaRPr lang="en-US" altLang="ja-JP" sz="1200" b="1" dirty="0">
              <a:solidFill>
                <a:schemeClr val="tx1"/>
              </a:solidFill>
              <a:latin typeface="Meiryo UI" panose="020B0604030504040204" pitchFamily="50" charset="-128"/>
              <a:ea typeface="Meiryo UI" panose="020B0604030504040204" pitchFamily="50" charset="-128"/>
            </a:endParaRPr>
          </a:p>
          <a:p>
            <a:pPr marR="2360"/>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35" name="角丸四角形 34"/>
          <p:cNvSpPr/>
          <p:nvPr/>
        </p:nvSpPr>
        <p:spPr>
          <a:xfrm>
            <a:off x="798454"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226590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3</a:t>
            </a:r>
            <a:r>
              <a:rPr lang="ja-JP" altLang="en-US" sz="1750" b="1" dirty="0">
                <a:latin typeface="Meiryo UI" panose="020B0604030504040204" pitchFamily="50" charset="-128"/>
                <a:ea typeface="Meiryo UI" panose="020B0604030504040204" pitchFamily="50" charset="-128"/>
              </a:rPr>
              <a:t>）地域社会への参加・交流</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587928" y="1039090"/>
            <a:ext cx="4426293" cy="4359871"/>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〇多文化共生についての市民理解の促進</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〇生活ルールについての理解促進</a:t>
            </a: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〇多文化共生のための啓発</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〇外国人コミュニティやボランティア団体等が活動しやすい環境づくり</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〇外国につながる市民が活躍できるまちづくり</a:t>
            </a: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4587462" y="5454183"/>
            <a:ext cx="4428263" cy="1194764"/>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角丸四角形 47"/>
          <p:cNvSpPr/>
          <p:nvPr/>
        </p:nvSpPr>
        <p:spPr>
          <a:xfrm>
            <a:off x="4664674" y="5739245"/>
            <a:ext cx="4263606" cy="795841"/>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rgbClr val="000000"/>
                </a:solidFill>
                <a:latin typeface="Meiryo UI" panose="020B0604030504040204" pitchFamily="50" charset="-128"/>
                <a:ea typeface="Meiryo UI" panose="020B0604030504040204" pitchFamily="50" charset="-128"/>
              </a:rPr>
              <a:t>〇外国につながる市民が活躍できるまちづくり</a:t>
            </a:r>
          </a:p>
          <a:p>
            <a:pPr marL="285750" marR="2360" indent="-2857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多文化共生社会を担う外国人住民サポート事業実施状況</a:t>
            </a: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2020</a:t>
            </a:r>
            <a:r>
              <a:rPr lang="ja-JP" altLang="en-US" sz="1200" dirty="0">
                <a:solidFill>
                  <a:srgbClr val="000000"/>
                </a:solidFill>
                <a:latin typeface="Meiryo UI" panose="020B0604030504040204" pitchFamily="50" charset="-128"/>
                <a:ea typeface="Meiryo UI" panose="020B0604030504040204" pitchFamily="50" charset="-128"/>
              </a:rPr>
              <a:t>年度　⇒</a:t>
            </a:r>
            <a:r>
              <a:rPr lang="en-US" altLang="ja-JP" sz="1200" dirty="0">
                <a:solidFill>
                  <a:srgbClr val="000000"/>
                </a:solidFill>
                <a:latin typeface="Meiryo UI" panose="020B0604030504040204" pitchFamily="50" charset="-128"/>
                <a:ea typeface="Meiryo UI" panose="020B0604030504040204" pitchFamily="50" charset="-128"/>
              </a:rPr>
              <a:t> 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プログラム提供数：</a:t>
            </a:r>
            <a:r>
              <a:rPr lang="en-US" altLang="ja-JP" sz="1200" dirty="0">
                <a:solidFill>
                  <a:srgbClr val="000000"/>
                </a:solidFill>
                <a:latin typeface="Meiryo UI" panose="020B0604030504040204" pitchFamily="50" charset="-128"/>
                <a:ea typeface="Meiryo UI" panose="020B0604030504040204" pitchFamily="50" charset="-128"/>
              </a:rPr>
              <a:t>12</a:t>
            </a:r>
            <a:r>
              <a:rPr lang="ja-JP" altLang="en-US" sz="1200" dirty="0">
                <a:solidFill>
                  <a:srgbClr val="000000"/>
                </a:solidFill>
                <a:latin typeface="Meiryo UI" panose="020B0604030504040204" pitchFamily="50" charset="-128"/>
                <a:ea typeface="Meiryo UI" panose="020B0604030504040204" pitchFamily="50" charset="-128"/>
              </a:rPr>
              <a:t>件　⇒　</a:t>
            </a:r>
            <a:r>
              <a:rPr lang="en-US" altLang="ja-JP" sz="1200" dirty="0">
                <a:solidFill>
                  <a:srgbClr val="000000"/>
                </a:solidFill>
                <a:latin typeface="Meiryo UI" panose="020B0604030504040204" pitchFamily="50" charset="-128"/>
                <a:ea typeface="Meiryo UI" panose="020B0604030504040204" pitchFamily="50" charset="-128"/>
              </a:rPr>
              <a:t>14</a:t>
            </a:r>
            <a:r>
              <a:rPr lang="ja-JP" altLang="en-US" sz="1200" dirty="0">
                <a:solidFill>
                  <a:srgbClr val="000000"/>
                </a:solidFill>
                <a:latin typeface="Meiryo UI" panose="020B0604030504040204" pitchFamily="50" charset="-128"/>
                <a:ea typeface="Meiryo UI" panose="020B0604030504040204" pitchFamily="50" charset="-128"/>
              </a:rPr>
              <a:t>件</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9" name="角丸四角形 18"/>
          <p:cNvSpPr/>
          <p:nvPr/>
        </p:nvSpPr>
        <p:spPr>
          <a:xfrm>
            <a:off x="5395105" y="72821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1" name="角丸四角形 20"/>
          <p:cNvSpPr/>
          <p:nvPr/>
        </p:nvSpPr>
        <p:spPr>
          <a:xfrm>
            <a:off x="4712676" y="1341421"/>
            <a:ext cx="4215603" cy="903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多文化共生につながるテーマによる講座の実施。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外国人住民と区民の交流イベント等を区によって実施。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留学生と市民が協働し交流するイベントの実施。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やさしい日本語の活用を通じた理解促進を区によって実施。</a:t>
            </a:r>
          </a:p>
        </p:txBody>
      </p:sp>
      <p:sp>
        <p:nvSpPr>
          <p:cNvPr id="25" name="角丸四角形 24"/>
          <p:cNvSpPr/>
          <p:nvPr/>
        </p:nvSpPr>
        <p:spPr>
          <a:xfrm>
            <a:off x="4688674" y="2523635"/>
            <a:ext cx="4263605"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多言語による自転車マナーやごみ出しルール等の周知啓発の実施。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多言語の紙札（エフ）による放置自転車啓発の実施。</a:t>
            </a:r>
          </a:p>
        </p:txBody>
      </p:sp>
      <p:sp>
        <p:nvSpPr>
          <p:cNvPr id="26" name="角丸四角形 25"/>
          <p:cNvSpPr/>
          <p:nvPr/>
        </p:nvSpPr>
        <p:spPr>
          <a:xfrm>
            <a:off x="4688673" y="3240697"/>
            <a:ext cx="4239605" cy="4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大阪市ヘイトスピーチ条例の運用。</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外国人にかかる人権啓発パネル等の無償貸出。</a:t>
            </a:r>
          </a:p>
        </p:txBody>
      </p:sp>
      <p:sp>
        <p:nvSpPr>
          <p:cNvPr id="27" name="角丸四角形 26"/>
          <p:cNvSpPr/>
          <p:nvPr/>
        </p:nvSpPr>
        <p:spPr>
          <a:xfrm>
            <a:off x="4688672" y="4019572"/>
            <a:ext cx="4239605"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通訳・翻訳や日本語学習支援などのボランティア活動に必要なスキルアップのための研修会の実施。</a:t>
            </a:r>
          </a:p>
        </p:txBody>
      </p:sp>
      <p:sp>
        <p:nvSpPr>
          <p:cNvPr id="28" name="正方形/長方形 27"/>
          <p:cNvSpPr/>
          <p:nvPr/>
        </p:nvSpPr>
        <p:spPr>
          <a:xfrm>
            <a:off x="7154295" y="6194159"/>
            <a:ext cx="1700690" cy="307777"/>
          </a:xfrm>
          <a:prstGeom prst="rect">
            <a:avLst/>
          </a:prstGeom>
          <a:noFill/>
        </p:spPr>
        <p:txBody>
          <a:bodyPr wrap="square">
            <a:spAutoFit/>
          </a:bodyPr>
          <a:lstStyle/>
          <a:p>
            <a:pPr marR="2360" algn="ctr"/>
            <a:r>
              <a:rPr lang="ja-JP" altLang="en-US" sz="1400" b="1" dirty="0">
                <a:solidFill>
                  <a:srgbClr val="000000"/>
                </a:solidFill>
                <a:latin typeface="Meiryo UI" panose="020B0604030504040204" pitchFamily="50" charset="-128"/>
                <a:ea typeface="Meiryo UI" panose="020B0604030504040204" pitchFamily="50" charset="-128"/>
              </a:rPr>
              <a:t>２件増</a:t>
            </a:r>
          </a:p>
        </p:txBody>
      </p:sp>
      <p:sp>
        <p:nvSpPr>
          <p:cNvPr id="29" name="角丸四角形 28"/>
          <p:cNvSpPr/>
          <p:nvPr/>
        </p:nvSpPr>
        <p:spPr>
          <a:xfrm>
            <a:off x="4688671" y="4719965"/>
            <a:ext cx="4239605" cy="563373"/>
          </a:xfrm>
          <a:prstGeom prst="roundRect">
            <a:avLst>
              <a:gd name="adj" fmla="val 124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外国人自らが自国の文化を紹介するプログラムを企画し、その実現を日本人住民がサポートしながら交流する事業の実施。</a:t>
            </a:r>
          </a:p>
        </p:txBody>
      </p:sp>
      <p:sp>
        <p:nvSpPr>
          <p:cNvPr id="33" name="角丸四角形 32"/>
          <p:cNvSpPr/>
          <p:nvPr/>
        </p:nvSpPr>
        <p:spPr>
          <a:xfrm>
            <a:off x="81145" y="1039090"/>
            <a:ext cx="4426293" cy="4359871"/>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〇相互理解の促進</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〇府民啓発の充実</a:t>
            </a:r>
          </a:p>
          <a:p>
            <a:pPr>
              <a:lnSpc>
                <a:spcPct val="115000"/>
              </a:lnSpc>
            </a:pPr>
            <a:endParaRPr lang="en-US" altLang="ja-JP" sz="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角丸四角形 29"/>
          <p:cNvSpPr/>
          <p:nvPr/>
        </p:nvSpPr>
        <p:spPr>
          <a:xfrm>
            <a:off x="900766"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36" name="角丸四角形 35"/>
          <p:cNvSpPr/>
          <p:nvPr/>
        </p:nvSpPr>
        <p:spPr>
          <a:xfrm>
            <a:off x="164223" y="1341421"/>
            <a:ext cx="4215603" cy="1681641"/>
          </a:xfrm>
          <a:prstGeom prst="roundRect">
            <a:avLst>
              <a:gd name="adj" fmla="val 110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大阪府在日外国人施策に関する指針の周知。</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国際関連団体との協力のもと、府立高校生が多様な文化に対する理解を深めることができる交流機会の提供。</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地方自治体、市町国際化協会、</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NPO</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で構成する関西国際センター研修生交流支援協議会において交流イベントを実施。</a:t>
            </a:r>
          </a:p>
        </p:txBody>
      </p:sp>
      <p:sp>
        <p:nvSpPr>
          <p:cNvPr id="23" name="テキスト ボックス 22"/>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38" name="角丸四角形 37"/>
          <p:cNvSpPr/>
          <p:nvPr/>
        </p:nvSpPr>
        <p:spPr>
          <a:xfrm>
            <a:off x="152221" y="3658798"/>
            <a:ext cx="4239605" cy="1574641"/>
          </a:xfrm>
          <a:prstGeom prst="roundRect">
            <a:avLst>
              <a:gd name="adj" fmla="val 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大阪府ヘイトスピーチ解消推進条例の周知・啓発。</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駅コンコース等のデジタルサイネージ（電子看板）を用いた啓発の実施。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ホームページや大阪府人権白書「ゆまにてなにわ」において世界人権宣言や国際人権規約等の解説を通じ啓発を実施。</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2455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4</a:t>
            </a:r>
            <a:r>
              <a:rPr lang="ja-JP" altLang="en-US" sz="1750" b="1" dirty="0">
                <a:latin typeface="Meiryo UI" panose="020B0604030504040204" pitchFamily="50" charset="-128"/>
                <a:ea typeface="Meiryo UI" panose="020B0604030504040204" pitchFamily="50" charset="-128"/>
              </a:rPr>
              <a:t>）行政による支援　①日本語教育</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606047" y="1039091"/>
            <a:ext cx="4426293" cy="3338945"/>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〇日本語学習の機会や場の充実</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〇日本語教育環境充実のための体制づくり</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〇地域活動への参加・参画につながる地域識字・日本語教室活動の</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実施</a:t>
            </a: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107913" y="4530435"/>
            <a:ext cx="8925932" cy="1962440"/>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角丸四角形 47"/>
          <p:cNvSpPr/>
          <p:nvPr/>
        </p:nvSpPr>
        <p:spPr>
          <a:xfrm>
            <a:off x="180809" y="4894279"/>
            <a:ext cx="8734301" cy="1444109"/>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R="2360"/>
            <a:r>
              <a:rPr lang="ja-JP" altLang="en-US" sz="1200" b="1" dirty="0">
                <a:solidFill>
                  <a:schemeClr val="tx1"/>
                </a:solidFill>
                <a:latin typeface="Meiryo UI" panose="020B0604030504040204" pitchFamily="50" charset="-128"/>
                <a:ea typeface="Meiryo UI" panose="020B0604030504040204" pitchFamily="50" charset="-128"/>
              </a:rPr>
              <a:t>〇日本語学習の機会や場の充実</a:t>
            </a:r>
          </a:p>
          <a:p>
            <a:pPr marL="171450" marR="2360" indent="-171450">
              <a:buFont typeface="Wingdings" panose="05000000000000000000" pitchFamily="2" charset="2"/>
              <a:buChar char="u"/>
            </a:pPr>
            <a:r>
              <a:rPr lang="ja-JP" altLang="en-US" sz="1200" dirty="0">
                <a:solidFill>
                  <a:schemeClr val="tx1"/>
                </a:solidFill>
                <a:latin typeface="Meiryo UI" panose="020B0604030504040204" pitchFamily="50" charset="-128"/>
                <a:ea typeface="Meiryo UI" panose="020B0604030504040204" pitchFamily="50" charset="-128"/>
              </a:rPr>
              <a:t>識字・日本語教室の開設状況</a:t>
            </a:r>
          </a:p>
          <a:p>
            <a:pPr marR="2360"/>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rPr>
              <a:t>年度　⇒　</a:t>
            </a:r>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　　　実施回数：延べ　  </a:t>
            </a:r>
            <a:r>
              <a:rPr lang="en-US" altLang="ja-JP" sz="1200" dirty="0">
                <a:solidFill>
                  <a:schemeClr val="tx1"/>
                </a:solidFill>
                <a:latin typeface="Meiryo UI" panose="020B0604030504040204" pitchFamily="50" charset="-128"/>
                <a:ea typeface="Meiryo UI" panose="020B0604030504040204" pitchFamily="50" charset="-128"/>
              </a:rPr>
              <a:t>365</a:t>
            </a:r>
            <a:r>
              <a:rPr lang="ja-JP" altLang="en-US" sz="1200" dirty="0">
                <a:solidFill>
                  <a:schemeClr val="tx1"/>
                </a:solidFill>
                <a:latin typeface="Meiryo UI" panose="020B0604030504040204" pitchFamily="50" charset="-128"/>
                <a:ea typeface="Meiryo UI" panose="020B0604030504040204" pitchFamily="50" charset="-128"/>
              </a:rPr>
              <a:t>回　　 　延べ　 </a:t>
            </a:r>
            <a:r>
              <a:rPr lang="en-US" altLang="ja-JP" sz="1200" dirty="0">
                <a:solidFill>
                  <a:schemeClr val="tx1"/>
                </a:solidFill>
                <a:latin typeface="Meiryo UI" panose="020B0604030504040204" pitchFamily="50" charset="-128"/>
                <a:ea typeface="Meiryo UI" panose="020B0604030504040204" pitchFamily="50" charset="-128"/>
              </a:rPr>
              <a:t>582</a:t>
            </a:r>
            <a:r>
              <a:rPr lang="ja-JP" altLang="en-US" sz="1200" dirty="0">
                <a:solidFill>
                  <a:schemeClr val="tx1"/>
                </a:solidFill>
                <a:latin typeface="Meiryo UI" panose="020B0604030504040204" pitchFamily="50" charset="-128"/>
                <a:ea typeface="Meiryo UI" panose="020B0604030504040204" pitchFamily="50" charset="-128"/>
              </a:rPr>
              <a:t>回　</a:t>
            </a:r>
          </a:p>
          <a:p>
            <a:pPr marR="2360"/>
            <a:r>
              <a:rPr lang="ja-JP" altLang="en-US" sz="1200" dirty="0">
                <a:solidFill>
                  <a:schemeClr val="tx1"/>
                </a:solidFill>
                <a:latin typeface="Meiryo UI" panose="020B0604030504040204" pitchFamily="50" charset="-128"/>
                <a:ea typeface="Meiryo UI" panose="020B0604030504040204" pitchFamily="50" charset="-128"/>
              </a:rPr>
              <a:t>　　　受講者数：延べ </a:t>
            </a:r>
            <a:r>
              <a:rPr lang="en-US" altLang="ja-JP" sz="1200" dirty="0">
                <a:solidFill>
                  <a:schemeClr val="tx1"/>
                </a:solidFill>
                <a:latin typeface="Meiryo UI" panose="020B0604030504040204" pitchFamily="50" charset="-128"/>
                <a:ea typeface="Meiryo UI" panose="020B0604030504040204" pitchFamily="50" charset="-128"/>
              </a:rPr>
              <a:t>1,787</a:t>
            </a:r>
            <a:r>
              <a:rPr lang="ja-JP" altLang="en-US" sz="1200" dirty="0">
                <a:solidFill>
                  <a:schemeClr val="tx1"/>
                </a:solidFill>
                <a:latin typeface="Meiryo UI" panose="020B0604030504040204" pitchFamily="50" charset="-128"/>
                <a:ea typeface="Meiryo UI" panose="020B0604030504040204" pitchFamily="50" charset="-128"/>
              </a:rPr>
              <a:t>人　　　 延べ </a:t>
            </a:r>
            <a:r>
              <a:rPr lang="en-US" altLang="ja-JP" sz="1200" dirty="0">
                <a:solidFill>
                  <a:schemeClr val="tx1"/>
                </a:solidFill>
                <a:latin typeface="Meiryo UI" panose="020B0604030504040204" pitchFamily="50" charset="-128"/>
                <a:ea typeface="Meiryo UI" panose="020B0604030504040204" pitchFamily="50" charset="-128"/>
              </a:rPr>
              <a:t>2,289</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角丸四角形 18"/>
          <p:cNvSpPr/>
          <p:nvPr/>
        </p:nvSpPr>
        <p:spPr>
          <a:xfrm>
            <a:off x="5413224" y="72821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3" name="角丸四角形 22"/>
          <p:cNvSpPr/>
          <p:nvPr/>
        </p:nvSpPr>
        <p:spPr>
          <a:xfrm>
            <a:off x="4730796" y="1309131"/>
            <a:ext cx="4208726" cy="1168524"/>
          </a:xfrm>
          <a:prstGeom prst="roundRect">
            <a:avLst>
              <a:gd name="adj" fmla="val 8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識字・日本語教室を市民ボランティアの協力のもと市内各所で開設。</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日常生活、就労、就学など多様な外国人住民のニーズに対応した日本語学習支援事業の実施。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（対面とオンラインを併用して実施。）</a:t>
            </a:r>
          </a:p>
        </p:txBody>
      </p:sp>
      <p:sp>
        <p:nvSpPr>
          <p:cNvPr id="30" name="角丸四角形 29"/>
          <p:cNvSpPr/>
          <p:nvPr/>
        </p:nvSpPr>
        <p:spPr>
          <a:xfrm>
            <a:off x="4761994" y="2752225"/>
            <a:ext cx="4177527" cy="405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「新たな識字・日本語学習体制検討会議」の開催。</a:t>
            </a:r>
          </a:p>
        </p:txBody>
      </p:sp>
      <p:sp>
        <p:nvSpPr>
          <p:cNvPr id="31" name="角丸四角形 30"/>
          <p:cNvSpPr/>
          <p:nvPr/>
        </p:nvSpPr>
        <p:spPr>
          <a:xfrm>
            <a:off x="4730796" y="3722494"/>
            <a:ext cx="4190311" cy="421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識字・日本語にかかわるボランティア講師の養成及びスキルアップの実施。</a:t>
            </a:r>
          </a:p>
        </p:txBody>
      </p:sp>
      <p:sp>
        <p:nvSpPr>
          <p:cNvPr id="33" name="正方形/長方形 32"/>
          <p:cNvSpPr/>
          <p:nvPr/>
        </p:nvSpPr>
        <p:spPr>
          <a:xfrm>
            <a:off x="2265051" y="5941116"/>
            <a:ext cx="2148895"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217</a:t>
            </a:r>
            <a:r>
              <a:rPr lang="ja-JP" altLang="en-US" sz="1400" b="1" dirty="0">
                <a:solidFill>
                  <a:srgbClr val="000000"/>
                </a:solidFill>
                <a:latin typeface="Meiryo UI" panose="020B0604030504040204" pitchFamily="50" charset="-128"/>
                <a:ea typeface="Meiryo UI" panose="020B0604030504040204" pitchFamily="50" charset="-128"/>
              </a:rPr>
              <a:t>回、</a:t>
            </a:r>
            <a:r>
              <a:rPr lang="en-US" altLang="ja-JP" sz="1400" b="1" dirty="0">
                <a:solidFill>
                  <a:srgbClr val="000000"/>
                </a:solidFill>
                <a:latin typeface="Meiryo UI" panose="020B0604030504040204" pitchFamily="50" charset="-128"/>
                <a:ea typeface="Meiryo UI" panose="020B0604030504040204" pitchFamily="50" charset="-128"/>
              </a:rPr>
              <a:t>502</a:t>
            </a:r>
            <a:r>
              <a:rPr lang="ja-JP" altLang="en-US" sz="1400" b="1" dirty="0">
                <a:solidFill>
                  <a:srgbClr val="000000"/>
                </a:solidFill>
                <a:latin typeface="Meiryo UI" panose="020B0604030504040204" pitchFamily="50" charset="-128"/>
                <a:ea typeface="Meiryo UI" panose="020B0604030504040204" pitchFamily="50" charset="-128"/>
              </a:rPr>
              <a:t>人増</a:t>
            </a:r>
          </a:p>
        </p:txBody>
      </p:sp>
      <p:sp>
        <p:nvSpPr>
          <p:cNvPr id="34" name="正方形/長方形 33"/>
          <p:cNvSpPr/>
          <p:nvPr/>
        </p:nvSpPr>
        <p:spPr>
          <a:xfrm>
            <a:off x="6769372" y="5939942"/>
            <a:ext cx="1745075" cy="319386"/>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149</a:t>
            </a:r>
            <a:r>
              <a:rPr lang="ja-JP" altLang="en-US" sz="1400" b="1" dirty="0">
                <a:solidFill>
                  <a:srgbClr val="000000"/>
                </a:solidFill>
                <a:latin typeface="Meiryo UI" panose="020B0604030504040204" pitchFamily="50" charset="-128"/>
                <a:ea typeface="Meiryo UI" panose="020B0604030504040204" pitchFamily="50" charset="-128"/>
              </a:rPr>
              <a:t>回、</a:t>
            </a:r>
            <a:r>
              <a:rPr lang="en-US" altLang="ja-JP" sz="1400" b="1" dirty="0">
                <a:solidFill>
                  <a:srgbClr val="000000"/>
                </a:solidFill>
                <a:latin typeface="Meiryo UI" panose="020B0604030504040204" pitchFamily="50" charset="-128"/>
                <a:ea typeface="Meiryo UI" panose="020B0604030504040204" pitchFamily="50" charset="-128"/>
              </a:rPr>
              <a:t>475</a:t>
            </a:r>
            <a:r>
              <a:rPr lang="ja-JP" altLang="en-US" sz="1400" b="1" dirty="0">
                <a:solidFill>
                  <a:srgbClr val="000000"/>
                </a:solidFill>
                <a:latin typeface="Meiryo UI" panose="020B0604030504040204" pitchFamily="50" charset="-128"/>
                <a:ea typeface="Meiryo UI" panose="020B0604030504040204" pitchFamily="50" charset="-128"/>
              </a:rPr>
              <a:t>人増</a:t>
            </a:r>
          </a:p>
        </p:txBody>
      </p:sp>
      <p:sp>
        <p:nvSpPr>
          <p:cNvPr id="2" name="正方形/長方形 1">
            <a:extLst>
              <a:ext uri="{FF2B5EF4-FFF2-40B4-BE49-F238E27FC236}">
                <a16:creationId xmlns:a16="http://schemas.microsoft.com/office/drawing/2014/main" id="{4EC707DB-B99E-8EA2-114C-5B5754FCB890}"/>
              </a:ext>
            </a:extLst>
          </p:cNvPr>
          <p:cNvSpPr/>
          <p:nvPr/>
        </p:nvSpPr>
        <p:spPr>
          <a:xfrm>
            <a:off x="2265051" y="5543844"/>
            <a:ext cx="505060" cy="307777"/>
          </a:xfrm>
          <a:prstGeom prst="rect">
            <a:avLst/>
          </a:prstGeom>
          <a:noFill/>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1330F781-EF8A-D596-F5BC-D419721A00F1}"/>
              </a:ext>
            </a:extLst>
          </p:cNvPr>
          <p:cNvSpPr/>
          <p:nvPr/>
        </p:nvSpPr>
        <p:spPr>
          <a:xfrm>
            <a:off x="6556348" y="5501574"/>
            <a:ext cx="588818" cy="307777"/>
          </a:xfrm>
          <a:prstGeom prst="rect">
            <a:avLst/>
          </a:prstGeom>
          <a:noFill/>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a:t>
            </a:r>
          </a:p>
        </p:txBody>
      </p:sp>
      <p:sp>
        <p:nvSpPr>
          <p:cNvPr id="27" name="角丸四角形 26"/>
          <p:cNvSpPr/>
          <p:nvPr/>
        </p:nvSpPr>
        <p:spPr>
          <a:xfrm>
            <a:off x="107912" y="1088214"/>
            <a:ext cx="4426293" cy="2069179"/>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〇日本語学習機会の情報提供等</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角丸四角形 35"/>
          <p:cNvSpPr/>
          <p:nvPr/>
        </p:nvSpPr>
        <p:spPr>
          <a:xfrm>
            <a:off x="942331"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24" name="テキスト ボックス 23"/>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25" name="角丸四角形 24"/>
          <p:cNvSpPr/>
          <p:nvPr/>
        </p:nvSpPr>
        <p:spPr>
          <a:xfrm>
            <a:off x="205220" y="1404553"/>
            <a:ext cx="4208726" cy="1504902"/>
          </a:xfrm>
          <a:prstGeom prst="roundRect">
            <a:avLst>
              <a:gd name="adj" fmla="val 8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市町村や民間が運営する識字・日本語教室に対する学習教材の普及研修等の開催。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endParaRPr lang="en-US" altLang="ja-JP" sz="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府内</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市が実施する日本語教育環境の体制強化に係る事業への経費補助の実施。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p:cNvSpPr txBox="1"/>
          <p:nvPr/>
        </p:nvSpPr>
        <p:spPr>
          <a:xfrm>
            <a:off x="4530300" y="5086076"/>
            <a:ext cx="3473724" cy="830997"/>
          </a:xfrm>
          <a:prstGeom prst="rect">
            <a:avLst/>
          </a:prstGeom>
          <a:noFill/>
        </p:spPr>
        <p:txBody>
          <a:bodyPr wrap="square" rtlCol="0">
            <a:spAutoFit/>
          </a:bodyPr>
          <a:lstStyle/>
          <a:p>
            <a:pPr marL="171450" marR="2360" indent="-171450">
              <a:buFont typeface="Wingdings" panose="05000000000000000000" pitchFamily="2" charset="2"/>
              <a:buChar char="u"/>
            </a:pPr>
            <a:r>
              <a:rPr lang="zh-TW" altLang="en-US" sz="1200" dirty="0">
                <a:solidFill>
                  <a:srgbClr val="000000"/>
                </a:solidFill>
                <a:latin typeface="Meiryo UI" panose="020B0604030504040204" pitchFamily="50" charset="-128"/>
                <a:ea typeface="Meiryo UI" panose="020B0604030504040204" pitchFamily="50" charset="-128"/>
              </a:rPr>
              <a:t>日本語学習支援事業</a:t>
            </a:r>
            <a:r>
              <a:rPr lang="ja-JP" altLang="en-US" sz="1200" dirty="0">
                <a:solidFill>
                  <a:srgbClr val="000000"/>
                </a:solidFill>
                <a:latin typeface="Meiryo UI" panose="020B0604030504040204" pitchFamily="50" charset="-128"/>
                <a:ea typeface="Meiryo UI" panose="020B0604030504040204" pitchFamily="50" charset="-128"/>
              </a:rPr>
              <a:t>の開催状況</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2020</a:t>
            </a:r>
            <a:r>
              <a:rPr lang="ja-JP" altLang="en-US" sz="1200" dirty="0">
                <a:solidFill>
                  <a:srgbClr val="000000"/>
                </a:solidFill>
                <a:latin typeface="Meiryo UI" panose="020B0604030504040204" pitchFamily="50" charset="-128"/>
                <a:ea typeface="Meiryo UI" panose="020B0604030504040204" pitchFamily="50" charset="-128"/>
              </a:rPr>
              <a:t>年度　⇒　</a:t>
            </a:r>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実施回数：延べ　  </a:t>
            </a:r>
            <a:r>
              <a:rPr lang="en-US" altLang="ja-JP" sz="1200" dirty="0">
                <a:solidFill>
                  <a:srgbClr val="000000"/>
                </a:solidFill>
                <a:latin typeface="Meiryo UI" panose="020B0604030504040204" pitchFamily="50" charset="-128"/>
                <a:ea typeface="Meiryo UI" panose="020B0604030504040204" pitchFamily="50" charset="-128"/>
              </a:rPr>
              <a:t>297</a:t>
            </a:r>
            <a:r>
              <a:rPr lang="ja-JP" altLang="en-US" sz="1200" dirty="0">
                <a:solidFill>
                  <a:srgbClr val="000000"/>
                </a:solidFill>
                <a:latin typeface="Meiryo UI" panose="020B0604030504040204" pitchFamily="50" charset="-128"/>
                <a:ea typeface="Meiryo UI" panose="020B0604030504040204" pitchFamily="50" charset="-128"/>
              </a:rPr>
              <a:t>回　  　延べ　 </a:t>
            </a:r>
            <a:r>
              <a:rPr lang="en-US" altLang="ja-JP" sz="1200" dirty="0">
                <a:solidFill>
                  <a:srgbClr val="000000"/>
                </a:solidFill>
                <a:latin typeface="Meiryo UI" panose="020B0604030504040204" pitchFamily="50" charset="-128"/>
                <a:ea typeface="Meiryo UI" panose="020B0604030504040204" pitchFamily="50" charset="-128"/>
              </a:rPr>
              <a:t>446</a:t>
            </a:r>
            <a:r>
              <a:rPr lang="ja-JP" altLang="en-US" sz="1200" dirty="0">
                <a:solidFill>
                  <a:srgbClr val="000000"/>
                </a:solidFill>
                <a:latin typeface="Meiryo UI" panose="020B0604030504040204" pitchFamily="50" charset="-128"/>
                <a:ea typeface="Meiryo UI" panose="020B0604030504040204" pitchFamily="50" charset="-128"/>
              </a:rPr>
              <a:t>回　</a:t>
            </a:r>
          </a:p>
          <a:p>
            <a:pPr marR="2360"/>
            <a:r>
              <a:rPr lang="ja-JP" altLang="en-US" sz="1200" dirty="0">
                <a:solidFill>
                  <a:srgbClr val="000000"/>
                </a:solidFill>
                <a:latin typeface="Meiryo UI" panose="020B0604030504040204" pitchFamily="50" charset="-128"/>
                <a:ea typeface="Meiryo UI" panose="020B0604030504040204" pitchFamily="50" charset="-128"/>
              </a:rPr>
              <a:t>　　　参加者数：延べ </a:t>
            </a:r>
            <a:r>
              <a:rPr lang="en-US" altLang="ja-JP" sz="1200" dirty="0">
                <a:solidFill>
                  <a:srgbClr val="000000"/>
                </a:solidFill>
                <a:latin typeface="Meiryo UI" panose="020B0604030504040204" pitchFamily="50" charset="-128"/>
                <a:ea typeface="Meiryo UI" panose="020B0604030504040204" pitchFamily="50" charset="-128"/>
              </a:rPr>
              <a:t>1,297</a:t>
            </a:r>
            <a:r>
              <a:rPr lang="ja-JP" altLang="en-US" sz="1200" dirty="0">
                <a:solidFill>
                  <a:srgbClr val="000000"/>
                </a:solidFill>
                <a:latin typeface="Meiryo UI" panose="020B0604030504040204" pitchFamily="50" charset="-128"/>
                <a:ea typeface="Meiryo UI" panose="020B0604030504040204" pitchFamily="50" charset="-128"/>
              </a:rPr>
              <a:t>人　　　延べ </a:t>
            </a:r>
            <a:r>
              <a:rPr lang="en-US" altLang="ja-JP" sz="1200" dirty="0">
                <a:solidFill>
                  <a:srgbClr val="000000"/>
                </a:solidFill>
                <a:latin typeface="Meiryo UI" panose="020B0604030504040204" pitchFamily="50" charset="-128"/>
                <a:ea typeface="Meiryo UI" panose="020B0604030504040204" pitchFamily="50" charset="-128"/>
              </a:rPr>
              <a:t>1,772</a:t>
            </a:r>
            <a:r>
              <a:rPr lang="ja-JP" altLang="en-US" sz="1200" dirty="0">
                <a:solidFill>
                  <a:srgbClr val="000000"/>
                </a:solidFill>
                <a:latin typeface="Meiryo UI" panose="020B0604030504040204" pitchFamily="50" charset="-128"/>
                <a:ea typeface="Meiryo UI" panose="020B0604030504040204" pitchFamily="50" charset="-128"/>
              </a:rPr>
              <a:t>人</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209814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4</a:t>
            </a:r>
            <a:r>
              <a:rPr lang="ja-JP" altLang="en-US" sz="1750" b="1" dirty="0">
                <a:latin typeface="Meiryo UI" panose="020B0604030504040204" pitchFamily="50" charset="-128"/>
                <a:ea typeface="Meiryo UI" panose="020B0604030504040204" pitchFamily="50" charset="-128"/>
              </a:rPr>
              <a:t>）行政による支援　②外国につながる児童生徒支援</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541037" y="1039090"/>
            <a:ext cx="4442748" cy="4359667"/>
          </a:xfrm>
          <a:prstGeom prst="roundRect">
            <a:avLst>
              <a:gd name="adj" fmla="val 4953"/>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〇多文化共生教育の推進</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〇母語・母文化（継承語・継承文化を含む）の保障のための取組</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〇日本語指導などの学習支援の充実</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〇保護者・家庭への支援</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〇中学校夜間学級</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4540570" y="5450603"/>
            <a:ext cx="4444725" cy="1314455"/>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角丸四角形 47"/>
          <p:cNvSpPr/>
          <p:nvPr/>
        </p:nvSpPr>
        <p:spPr>
          <a:xfrm>
            <a:off x="4610904" y="5713325"/>
            <a:ext cx="4231350" cy="992276"/>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rgbClr val="000000"/>
                </a:solidFill>
                <a:latin typeface="Meiryo UI" panose="020B0604030504040204" pitchFamily="50" charset="-128"/>
                <a:ea typeface="Meiryo UI" panose="020B0604030504040204" pitchFamily="50" charset="-128"/>
              </a:rPr>
              <a:t>〇多文化共生教育の推進</a:t>
            </a:r>
          </a:p>
          <a:p>
            <a:pPr marL="171450" marR="2360" indent="-1714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日本語指導が必要な子どもの教育センター校の設置状況</a:t>
            </a: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2019</a:t>
            </a:r>
            <a:r>
              <a:rPr lang="ja-JP" altLang="en-US" sz="1200" dirty="0">
                <a:solidFill>
                  <a:srgbClr val="000000"/>
                </a:solidFill>
                <a:latin typeface="Meiryo UI" panose="020B0604030504040204" pitchFamily="50" charset="-128"/>
                <a:ea typeface="Meiryo UI" panose="020B0604030504040204" pitchFamily="50" charset="-128"/>
              </a:rPr>
              <a:t>年度　　　　　　　　</a:t>
            </a:r>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小学校：６校　        　     ７校</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中学校：６校                 ８校</a:t>
            </a:r>
          </a:p>
        </p:txBody>
      </p:sp>
      <p:sp>
        <p:nvSpPr>
          <p:cNvPr id="19" name="角丸四角形 18"/>
          <p:cNvSpPr/>
          <p:nvPr/>
        </p:nvSpPr>
        <p:spPr>
          <a:xfrm>
            <a:off x="5348213" y="72821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2" name="角丸四角形 21"/>
          <p:cNvSpPr/>
          <p:nvPr/>
        </p:nvSpPr>
        <p:spPr>
          <a:xfrm>
            <a:off x="4610904" y="1306729"/>
            <a:ext cx="4323467" cy="1103335"/>
          </a:xfrm>
          <a:prstGeom prst="roundRect">
            <a:avLst>
              <a:gd name="adj" fmla="val 63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日本語指導をマネジメントする共生支援拠点（</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カ所）の設置、日本語指導が必要な子どもの教育センター校の設置など、外国につながる児童生徒の受入れ・共生のための教育推進事業の実施。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共生支援拠点では、日本語指導に加えて、母語・母文化の保障及び多文化共生教育を推進。</a:t>
            </a:r>
          </a:p>
        </p:txBody>
      </p:sp>
      <p:sp>
        <p:nvSpPr>
          <p:cNvPr id="25" name="角丸四角形 24"/>
          <p:cNvSpPr/>
          <p:nvPr/>
        </p:nvSpPr>
        <p:spPr>
          <a:xfrm>
            <a:off x="4610903" y="2678773"/>
            <a:ext cx="4323467" cy="7817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市在日外国人教育の基本方針に則り、小中学校における国際クラブの設置。</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青少年国際理解出前講座の実施。</a:t>
            </a:r>
          </a:p>
        </p:txBody>
      </p:sp>
      <p:sp>
        <p:nvSpPr>
          <p:cNvPr id="26" name="角丸四角形 25"/>
          <p:cNvSpPr/>
          <p:nvPr/>
        </p:nvSpPr>
        <p:spPr>
          <a:xfrm>
            <a:off x="4610904" y="3712260"/>
            <a:ext cx="4287318" cy="5027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学習面で特に日本語の支援が必要とされる児童生徒に対する外国籍児童生徒サポーターを区によって配置。</a:t>
            </a:r>
          </a:p>
        </p:txBody>
      </p:sp>
      <p:sp>
        <p:nvSpPr>
          <p:cNvPr id="27" name="角丸四角形 26"/>
          <p:cNvSpPr/>
          <p:nvPr/>
        </p:nvSpPr>
        <p:spPr>
          <a:xfrm>
            <a:off x="4596168" y="4443269"/>
            <a:ext cx="4302053" cy="4421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学校案内の多言語化、外国につながる児童・生徒の保護者を対象とした相談会等を区によって実施。</a:t>
            </a:r>
          </a:p>
        </p:txBody>
      </p:sp>
      <p:sp>
        <p:nvSpPr>
          <p:cNvPr id="28" name="角丸四角形 27"/>
          <p:cNvSpPr/>
          <p:nvPr/>
        </p:nvSpPr>
        <p:spPr>
          <a:xfrm>
            <a:off x="4610904" y="5079746"/>
            <a:ext cx="4323467" cy="2522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日本語指導方法や教材の研究の実施。</a:t>
            </a:r>
          </a:p>
        </p:txBody>
      </p:sp>
      <p:sp>
        <p:nvSpPr>
          <p:cNvPr id="29" name="正方形/長方形 28"/>
          <p:cNvSpPr/>
          <p:nvPr/>
        </p:nvSpPr>
        <p:spPr>
          <a:xfrm>
            <a:off x="6662005" y="6153005"/>
            <a:ext cx="2132638"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3</a:t>
            </a:r>
            <a:r>
              <a:rPr lang="ja-JP" altLang="en-US" sz="1400" b="1" dirty="0">
                <a:solidFill>
                  <a:srgbClr val="000000"/>
                </a:solidFill>
                <a:latin typeface="Meiryo UI" panose="020B0604030504040204" pitchFamily="50" charset="-128"/>
                <a:ea typeface="Meiryo UI" panose="020B0604030504040204" pitchFamily="50" charset="-128"/>
              </a:rPr>
              <a:t>校増</a:t>
            </a:r>
          </a:p>
        </p:txBody>
      </p:sp>
      <p:sp>
        <p:nvSpPr>
          <p:cNvPr id="30" name="正方形/長方形 29"/>
          <p:cNvSpPr/>
          <p:nvPr/>
        </p:nvSpPr>
        <p:spPr>
          <a:xfrm>
            <a:off x="6163905" y="6303393"/>
            <a:ext cx="350008" cy="307777"/>
          </a:xfrm>
          <a:prstGeom prst="rect">
            <a:avLst/>
          </a:prstGeom>
          <a:noFill/>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a:t>
            </a:r>
          </a:p>
        </p:txBody>
      </p:sp>
      <p:sp>
        <p:nvSpPr>
          <p:cNvPr id="33" name="角丸四角形 32"/>
          <p:cNvSpPr/>
          <p:nvPr/>
        </p:nvSpPr>
        <p:spPr>
          <a:xfrm>
            <a:off x="63190" y="1088215"/>
            <a:ext cx="4426293" cy="4310542"/>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〇多文化共生教育の推進</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〇在日外国人教育の充実</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〇保護者・家庭への支援</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角丸四角形 33"/>
          <p:cNvSpPr/>
          <p:nvPr/>
        </p:nvSpPr>
        <p:spPr>
          <a:xfrm>
            <a:off x="62724" y="5450603"/>
            <a:ext cx="4428263" cy="1293242"/>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角丸四角形 34"/>
          <p:cNvSpPr/>
          <p:nvPr/>
        </p:nvSpPr>
        <p:spPr>
          <a:xfrm>
            <a:off x="133058" y="5802049"/>
            <a:ext cx="4263606" cy="903552"/>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chemeClr val="tx1"/>
                </a:solidFill>
                <a:latin typeface="Meiryo UI" panose="020B0604030504040204" pitchFamily="50" charset="-128"/>
                <a:ea typeface="Meiryo UI" panose="020B0604030504040204" pitchFamily="50" charset="-128"/>
              </a:rPr>
              <a:t>〇在日外国人教育の充実</a:t>
            </a:r>
            <a:endParaRPr lang="en-US" altLang="ja-JP" sz="1200" b="1"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◆教育サポーターの派遣。（学習支援）</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rPr>
              <a:t>年度　</a:t>
            </a:r>
            <a:r>
              <a:rPr lang="en-US" altLang="ja-JP" sz="1200" dirty="0">
                <a:solidFill>
                  <a:schemeClr val="tx1"/>
                </a:solidFill>
                <a:latin typeface="Meiryo UI" panose="020B0604030504040204" pitchFamily="50" charset="-128"/>
                <a:ea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rPr>
              <a:t>校　⇒　</a:t>
            </a:r>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　</a:t>
            </a:r>
            <a:r>
              <a:rPr lang="en-US" altLang="ja-JP" sz="1200" dirty="0">
                <a:solidFill>
                  <a:schemeClr val="tx1"/>
                </a:solidFill>
                <a:latin typeface="Meiryo UI" panose="020B0604030504040204" pitchFamily="50" charset="-128"/>
                <a:ea typeface="Meiryo UI" panose="020B0604030504040204" pitchFamily="50" charset="-128"/>
              </a:rPr>
              <a:t>23</a:t>
            </a:r>
            <a:r>
              <a:rPr lang="ja-JP" altLang="en-US" sz="1200" dirty="0">
                <a:solidFill>
                  <a:schemeClr val="tx1"/>
                </a:solidFill>
                <a:latin typeface="Meiryo UI" panose="020B0604030504040204" pitchFamily="50" charset="-128"/>
                <a:ea typeface="Meiryo UI" panose="020B0604030504040204" pitchFamily="50" charset="-128"/>
              </a:rPr>
              <a:t>校　</a:t>
            </a:r>
          </a:p>
        </p:txBody>
      </p:sp>
      <p:sp>
        <p:nvSpPr>
          <p:cNvPr id="46" name="角丸四角形 45"/>
          <p:cNvSpPr/>
          <p:nvPr/>
        </p:nvSpPr>
        <p:spPr>
          <a:xfrm>
            <a:off x="853874"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31" name="テキスト ボックス 30"/>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39" name="角丸四角形 38"/>
          <p:cNvSpPr/>
          <p:nvPr/>
        </p:nvSpPr>
        <p:spPr>
          <a:xfrm>
            <a:off x="133058" y="1410887"/>
            <a:ext cx="4270072" cy="1267886"/>
          </a:xfrm>
          <a:prstGeom prst="roundRect">
            <a:avLst>
              <a:gd name="adj" fmla="val 63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外国籍の児童・生徒の就学機会の適切な確保に向けた、就学案内の徹底及び保護者への情報提供の実施。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課外の自主活動（国際理解・多文化共生教育）を推進する小学校への講師の配置。</a:t>
            </a:r>
          </a:p>
        </p:txBody>
      </p:sp>
      <p:sp>
        <p:nvSpPr>
          <p:cNvPr id="40" name="角丸四角形 39"/>
          <p:cNvSpPr/>
          <p:nvPr/>
        </p:nvSpPr>
        <p:spPr>
          <a:xfrm>
            <a:off x="146636" y="3056630"/>
            <a:ext cx="4263606" cy="971747"/>
          </a:xfrm>
          <a:prstGeom prst="roundRect">
            <a:avLst>
              <a:gd name="adj" fmla="val 75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外国人児童生徒等への日本語指導に対応する教員を配置。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日本語指導が必要な生徒が在籍する府立高等学校に対し、学習支援や教育相談活動を行える教育サポーターを育成・派遣。</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角丸四角形 40"/>
          <p:cNvSpPr/>
          <p:nvPr/>
        </p:nvSpPr>
        <p:spPr>
          <a:xfrm>
            <a:off x="146636" y="4500577"/>
            <a:ext cx="4236449" cy="829272"/>
          </a:xfrm>
          <a:prstGeom prst="roundRect">
            <a:avLst>
              <a:gd name="adj" fmla="val 11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日本語指導を必要とする帰国・渡日の児童生徒及びその保護者を対象に、市町村等との連携のもと、きめ細やかな多言語による進路ガイダンス等を実施。</a:t>
            </a: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476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4</a:t>
            </a:r>
            <a:r>
              <a:rPr lang="ja-JP" altLang="en-US" sz="1750" b="1" dirty="0">
                <a:latin typeface="Meiryo UI" panose="020B0604030504040204" pitchFamily="50" charset="-128"/>
                <a:ea typeface="Meiryo UI" panose="020B0604030504040204" pitchFamily="50" charset="-128"/>
              </a:rPr>
              <a:t>）行政による支援　③保健、福祉、医療</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541036" y="1039090"/>
            <a:ext cx="4426293" cy="4359667"/>
          </a:xfrm>
          <a:prstGeom prst="roundRect">
            <a:avLst>
              <a:gd name="adj" fmla="val 4176"/>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〇公的年金・公的医療保険</a:t>
            </a: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〇福祉</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高齢者、障がい者、児童、母子・父子、女性、ドメスティック・</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バイオレンス（</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DV</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〇保育</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〇保健サービス・公衆衛生</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〇医療・救急</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4540570" y="5450603"/>
            <a:ext cx="4428263" cy="1314455"/>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角丸四角形 47"/>
          <p:cNvSpPr/>
          <p:nvPr/>
        </p:nvSpPr>
        <p:spPr>
          <a:xfrm>
            <a:off x="4610904" y="5713325"/>
            <a:ext cx="4263606" cy="914560"/>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rgbClr val="000000"/>
                </a:solidFill>
                <a:latin typeface="Meiryo UI" panose="020B0604030504040204" pitchFamily="50" charset="-128"/>
                <a:ea typeface="Meiryo UI" panose="020B0604030504040204" pitchFamily="50" charset="-128"/>
              </a:rPr>
              <a:t>〇保育</a:t>
            </a:r>
          </a:p>
          <a:p>
            <a:pPr marL="171450" marR="2360" indent="-1714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児童福祉施設等への翻訳機導入支援実施状況</a:t>
            </a: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2020</a:t>
            </a:r>
            <a:r>
              <a:rPr lang="ja-JP" altLang="en-US" sz="1200" dirty="0">
                <a:solidFill>
                  <a:srgbClr val="000000"/>
                </a:solidFill>
                <a:latin typeface="Meiryo UI" panose="020B0604030504040204" pitchFamily="50" charset="-128"/>
                <a:ea typeface="Meiryo UI" panose="020B0604030504040204" pitchFamily="50" charset="-128"/>
              </a:rPr>
              <a:t>年度　⇒　</a:t>
            </a:r>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補助施設数：</a:t>
            </a:r>
            <a:r>
              <a:rPr lang="en-US" altLang="ja-JP" sz="1200" dirty="0">
                <a:solidFill>
                  <a:srgbClr val="000000"/>
                </a:solidFill>
                <a:latin typeface="Meiryo UI" panose="020B0604030504040204" pitchFamily="50" charset="-128"/>
                <a:ea typeface="Meiryo UI" panose="020B0604030504040204" pitchFamily="50" charset="-128"/>
              </a:rPr>
              <a:t>384</a:t>
            </a:r>
            <a:r>
              <a:rPr lang="ja-JP" altLang="en-US" sz="1200" dirty="0">
                <a:solidFill>
                  <a:srgbClr val="000000"/>
                </a:solidFill>
                <a:latin typeface="Meiryo UI" panose="020B0604030504040204" pitchFamily="50" charset="-128"/>
                <a:ea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rPr>
              <a:t>414</a:t>
            </a:r>
            <a:r>
              <a:rPr lang="ja-JP" altLang="en-US" sz="1200" dirty="0">
                <a:solidFill>
                  <a:srgbClr val="000000"/>
                </a:solidFill>
                <a:latin typeface="Meiryo UI" panose="020B0604030504040204" pitchFamily="50" charset="-128"/>
                <a:ea typeface="Meiryo UI" panose="020B0604030504040204" pitchFamily="50" charset="-128"/>
              </a:rPr>
              <a:t>（累計）</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9" name="角丸四角形 18"/>
          <p:cNvSpPr/>
          <p:nvPr/>
        </p:nvSpPr>
        <p:spPr>
          <a:xfrm>
            <a:off x="5348213" y="72821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3" name="角丸四角形 22"/>
          <p:cNvSpPr/>
          <p:nvPr/>
        </p:nvSpPr>
        <p:spPr>
          <a:xfrm>
            <a:off x="4592272" y="1350936"/>
            <a:ext cx="4320000" cy="7217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無年金外国人問題の制度改善を国へ要望するとともに、在日外国人高齢者・</a:t>
            </a:r>
            <a:r>
              <a:rPr lang="ja-JP" altLang="en-US" sz="1200" kern="100" dirty="0" err="1">
                <a:solidFill>
                  <a:schemeClr val="tx1"/>
                </a:solidFill>
                <a:latin typeface="Meiryo UI" panose="020B0604030504040204" pitchFamily="50" charset="-128"/>
                <a:ea typeface="Meiryo UI" panose="020B0604030504040204" pitchFamily="50" charset="-128"/>
                <a:cs typeface="Times New Roman" panose="02020603050405020304" pitchFamily="18" charset="0"/>
              </a:rPr>
              <a:t>障がい</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者給付金の支給。</a:t>
            </a:r>
          </a:p>
          <a:p>
            <a:pPr marL="171450" indent="-171450">
              <a:lnSpc>
                <a:spcPct val="115000"/>
              </a:lnSpc>
              <a:spcBef>
                <a:spcPts val="300"/>
              </a:spcBef>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国民年金の加入促進の多言語版パンフレット等の配布。</a:t>
            </a:r>
          </a:p>
        </p:txBody>
      </p:sp>
      <p:sp>
        <p:nvSpPr>
          <p:cNvPr id="30" name="角丸四角形 29"/>
          <p:cNvSpPr/>
          <p:nvPr/>
        </p:nvSpPr>
        <p:spPr>
          <a:xfrm>
            <a:off x="4593970" y="2631500"/>
            <a:ext cx="4320000" cy="3896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介護保険制度、母子手帳、子育て情報等の多言語による案内。</a:t>
            </a:r>
          </a:p>
        </p:txBody>
      </p:sp>
      <p:sp>
        <p:nvSpPr>
          <p:cNvPr id="31" name="角丸四角形 30"/>
          <p:cNvSpPr/>
          <p:nvPr/>
        </p:nvSpPr>
        <p:spPr>
          <a:xfrm>
            <a:off x="4593970" y="3207418"/>
            <a:ext cx="4320000" cy="527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就学前施設等の職員を対象とした多文化共生保育研修の実施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児童福祉施設への翻訳機導入支援の実施。</a:t>
            </a:r>
          </a:p>
        </p:txBody>
      </p:sp>
      <p:sp>
        <p:nvSpPr>
          <p:cNvPr id="33" name="角丸四角形 32"/>
          <p:cNvSpPr/>
          <p:nvPr/>
        </p:nvSpPr>
        <p:spPr>
          <a:xfrm>
            <a:off x="4574182" y="4045479"/>
            <a:ext cx="4320000" cy="568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日本語学校の学生への結核健康診断の実施。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外国人住民エイズ電話相談の実施。</a:t>
            </a:r>
          </a:p>
        </p:txBody>
      </p:sp>
      <p:sp>
        <p:nvSpPr>
          <p:cNvPr id="34" name="角丸四角形 33"/>
          <p:cNvSpPr/>
          <p:nvPr/>
        </p:nvSpPr>
        <p:spPr>
          <a:xfrm>
            <a:off x="4591115" y="4920611"/>
            <a:ext cx="4320000" cy="3896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医療機関、救急などの多言語による案内、情報提供や多言語対応の実施。</a:t>
            </a:r>
          </a:p>
        </p:txBody>
      </p:sp>
      <p:sp>
        <p:nvSpPr>
          <p:cNvPr id="35" name="正方形/長方形 34"/>
          <p:cNvSpPr/>
          <p:nvPr/>
        </p:nvSpPr>
        <p:spPr>
          <a:xfrm>
            <a:off x="7107403" y="6129785"/>
            <a:ext cx="1700690"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30</a:t>
            </a:r>
            <a:r>
              <a:rPr lang="ja-JP" altLang="en-US" sz="1400" b="1" dirty="0">
                <a:solidFill>
                  <a:srgbClr val="000000"/>
                </a:solidFill>
                <a:latin typeface="Meiryo UI" panose="020B0604030504040204" pitchFamily="50" charset="-128"/>
                <a:ea typeface="Meiryo UI" panose="020B0604030504040204" pitchFamily="50" charset="-128"/>
              </a:rPr>
              <a:t>施設増</a:t>
            </a:r>
          </a:p>
        </p:txBody>
      </p:sp>
      <p:sp>
        <p:nvSpPr>
          <p:cNvPr id="25" name="角丸四角形 24"/>
          <p:cNvSpPr/>
          <p:nvPr/>
        </p:nvSpPr>
        <p:spPr>
          <a:xfrm>
            <a:off x="99088" y="1062780"/>
            <a:ext cx="4426293" cy="4359667"/>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〇公的年金</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〇福祉</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女性、ドメスティック・バイオレンス（</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DV</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〇健康に暮らすための体制の充実</a:t>
            </a: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角丸四角形 25"/>
          <p:cNvSpPr/>
          <p:nvPr/>
        </p:nvSpPr>
        <p:spPr>
          <a:xfrm>
            <a:off x="98622" y="5474293"/>
            <a:ext cx="4428263" cy="1314455"/>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角丸四角形 27"/>
          <p:cNvSpPr/>
          <p:nvPr/>
        </p:nvSpPr>
        <p:spPr>
          <a:xfrm>
            <a:off x="168956" y="5737015"/>
            <a:ext cx="4263606" cy="886465"/>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R="2360"/>
            <a:r>
              <a:rPr lang="ja-JP" altLang="en-US" sz="1200" b="1" dirty="0">
                <a:solidFill>
                  <a:schemeClr val="tx1"/>
                </a:solidFill>
                <a:latin typeface="Meiryo UI" panose="020B0604030504040204" pitchFamily="50" charset="-128"/>
                <a:ea typeface="Meiryo UI" panose="020B0604030504040204" pitchFamily="50" charset="-128"/>
              </a:rPr>
              <a:t>〇健康に暮らすための体制の充実</a:t>
            </a:r>
          </a:p>
          <a:p>
            <a:pPr marR="2360"/>
            <a:r>
              <a:rPr lang="ja-JP" altLang="en-US" sz="1200" dirty="0">
                <a:solidFill>
                  <a:schemeClr val="tx1"/>
                </a:solidFill>
                <a:latin typeface="Meiryo UI" panose="020B0604030504040204" pitchFamily="50" charset="-128"/>
                <a:ea typeface="Meiryo UI" panose="020B0604030504040204" pitchFamily="50" charset="-128"/>
              </a:rPr>
              <a:t>◆大阪メディカルネット </a:t>
            </a:r>
            <a:r>
              <a:rPr lang="en-US" altLang="ja-JP" sz="1200" dirty="0">
                <a:solidFill>
                  <a:schemeClr val="tx1"/>
                </a:solidFill>
                <a:latin typeface="Meiryo UI" panose="020B0604030504040204" pitchFamily="50" charset="-128"/>
                <a:ea typeface="Meiryo UI" panose="020B0604030504040204" pitchFamily="50" charset="-128"/>
              </a:rPr>
              <a:t>for</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foreigners</a:t>
            </a:r>
            <a:r>
              <a:rPr lang="ja-JP" altLang="en-US" sz="1200" dirty="0">
                <a:solidFill>
                  <a:schemeClr val="tx1"/>
                </a:solidFill>
                <a:latin typeface="Meiryo UI" panose="020B0604030504040204" pitchFamily="50" charset="-128"/>
                <a:ea typeface="Meiryo UI" panose="020B0604030504040204" pitchFamily="50" charset="-128"/>
              </a:rPr>
              <a:t>　情報発信言語数</a:t>
            </a:r>
          </a:p>
          <a:p>
            <a:pPr marR="2360"/>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年度　⇒　</a:t>
            </a:r>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　　　５言語　　⇒　　　７言語</a:t>
            </a:r>
          </a:p>
        </p:txBody>
      </p:sp>
      <p:sp>
        <p:nvSpPr>
          <p:cNvPr id="29" name="角丸四角形 28"/>
          <p:cNvSpPr/>
          <p:nvPr/>
        </p:nvSpPr>
        <p:spPr>
          <a:xfrm>
            <a:off x="150324" y="1374626"/>
            <a:ext cx="4141788" cy="7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無年金外国人問題の制度改善を国へ要望。</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国民年金の加入促進の多言語版パンフレット等の配布。</a:t>
            </a:r>
          </a:p>
        </p:txBody>
      </p:sp>
      <p:sp>
        <p:nvSpPr>
          <p:cNvPr id="36" name="角丸四角形 35"/>
          <p:cNvSpPr/>
          <p:nvPr/>
        </p:nvSpPr>
        <p:spPr>
          <a:xfrm>
            <a:off x="168956" y="2616803"/>
            <a:ext cx="4141788" cy="39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外国人女性に対する相談体制の充実。</a:t>
            </a:r>
          </a:p>
        </p:txBody>
      </p:sp>
      <p:sp>
        <p:nvSpPr>
          <p:cNvPr id="37" name="角丸四角形 36"/>
          <p:cNvSpPr/>
          <p:nvPr/>
        </p:nvSpPr>
        <p:spPr>
          <a:xfrm>
            <a:off x="168955" y="3468711"/>
            <a:ext cx="4141788"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おおさかメディカルネット　</a:t>
            </a:r>
            <a:r>
              <a:rPr lang="en-US" altLang="ja-JP" sz="1200" kern="100" dirty="0" err="1">
                <a:solidFill>
                  <a:schemeClr val="tx1"/>
                </a:solidFill>
                <a:latin typeface="Meiryo UI" panose="020B0604030504040204" pitchFamily="50" charset="-128"/>
                <a:ea typeface="Meiryo UI" panose="020B0604030504040204" pitchFamily="50" charset="-128"/>
                <a:cs typeface="Times New Roman" panose="02020603050405020304" pitchFamily="18" charset="0"/>
              </a:rPr>
              <a:t>forForeigners</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外国人を対象としたエイズ相談員派遣事業</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外国人エイズ電話相談事業</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大阪府外国人結核患者に対する治療・服薬のための医療通訳派遣事業</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多言語遠隔医療通訳サービス</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医療機関・薬局向け外国人対応におけるワンストップ窓口</a:t>
            </a:r>
          </a:p>
        </p:txBody>
      </p:sp>
      <p:sp>
        <p:nvSpPr>
          <p:cNvPr id="43" name="角丸四角形 42"/>
          <p:cNvSpPr/>
          <p:nvPr/>
        </p:nvSpPr>
        <p:spPr>
          <a:xfrm>
            <a:off x="853874"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24" name="テキスト ボックス 23"/>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07631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4</a:t>
            </a:r>
            <a:r>
              <a:rPr lang="ja-JP" altLang="en-US" sz="1750" b="1" dirty="0">
                <a:latin typeface="Meiryo UI" panose="020B0604030504040204" pitchFamily="50" charset="-128"/>
                <a:ea typeface="Meiryo UI" panose="020B0604030504040204" pitchFamily="50" charset="-128"/>
              </a:rPr>
              <a:t>）行政による支援　④住宅・就労</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587928" y="1250105"/>
            <a:ext cx="4426293" cy="2504209"/>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〇住宅</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〇就労</a:t>
            </a: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4585958" y="4499428"/>
            <a:ext cx="4428263" cy="1600651"/>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5395105" y="939229"/>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5" name="角丸四角形 24"/>
          <p:cNvSpPr/>
          <p:nvPr/>
        </p:nvSpPr>
        <p:spPr>
          <a:xfrm>
            <a:off x="4712676" y="1731491"/>
            <a:ext cx="4133851" cy="923691"/>
          </a:xfrm>
          <a:prstGeom prst="roundRect">
            <a:avLst>
              <a:gd name="adj" fmla="val 8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外国人などの住宅確保用配慮者の入居を拒まない住宅の「セーフティネット住宅」への登録の実施。</a:t>
            </a: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多言語対応による住まいに関する専門相談の実施。</a:t>
            </a:r>
          </a:p>
        </p:txBody>
      </p:sp>
      <p:grpSp>
        <p:nvGrpSpPr>
          <p:cNvPr id="6" name="グループ化 5"/>
          <p:cNvGrpSpPr/>
          <p:nvPr/>
        </p:nvGrpSpPr>
        <p:grpSpPr>
          <a:xfrm>
            <a:off x="4667575" y="4770349"/>
            <a:ext cx="4262101" cy="1238566"/>
            <a:chOff x="4539341" y="3139808"/>
            <a:chExt cx="4262101" cy="1311975"/>
          </a:xfrm>
        </p:grpSpPr>
        <p:sp>
          <p:nvSpPr>
            <p:cNvPr id="27" name="角丸四角形 26"/>
            <p:cNvSpPr/>
            <p:nvPr/>
          </p:nvSpPr>
          <p:spPr>
            <a:xfrm>
              <a:off x="4539341" y="3139808"/>
              <a:ext cx="4262101" cy="1311975"/>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rgbClr val="000000"/>
                  </a:solidFill>
                  <a:latin typeface="Meiryo UI" panose="020B0604030504040204" pitchFamily="50" charset="-128"/>
                  <a:ea typeface="Meiryo UI" panose="020B0604030504040204" pitchFamily="50" charset="-128"/>
                </a:rPr>
                <a:t>〇住宅</a:t>
              </a:r>
              <a:endParaRPr lang="en-US" altLang="ja-JP" sz="1200" b="1" dirty="0">
                <a:solidFill>
                  <a:srgbClr val="000000"/>
                </a:solidFill>
                <a:latin typeface="Meiryo UI" panose="020B0604030504040204" pitchFamily="50" charset="-128"/>
                <a:ea typeface="Meiryo UI" panose="020B0604030504040204" pitchFamily="50" charset="-128"/>
              </a:endParaRPr>
            </a:p>
            <a:p>
              <a:pPr marL="171450" marR="2360" indent="-171450">
                <a:buFont typeface="Wingdings" panose="05000000000000000000" pitchFamily="2" charset="2"/>
                <a:buChar char="u"/>
              </a:pPr>
              <a:r>
                <a:rPr lang="ja-JP" altLang="en-US" sz="1200" dirty="0">
                  <a:solidFill>
                    <a:srgbClr val="000000"/>
                  </a:solidFill>
                  <a:latin typeface="Meiryo UI" panose="020B0604030504040204" pitchFamily="50" charset="-128"/>
                  <a:ea typeface="Meiryo UI" panose="020B0604030504040204" pitchFamily="50" charset="-128"/>
                </a:rPr>
                <a:t>セーフティネット住宅登録件数</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2020</a:t>
              </a:r>
              <a:r>
                <a:rPr lang="ja-JP" altLang="en-US" sz="1200" dirty="0">
                  <a:solidFill>
                    <a:srgbClr val="000000"/>
                  </a:solidFill>
                  <a:latin typeface="Meiryo UI" panose="020B0604030504040204" pitchFamily="50" charset="-128"/>
                  <a:ea typeface="Meiryo UI" panose="020B0604030504040204" pitchFamily="50" charset="-128"/>
                </a:rPr>
                <a:t>年度　⇒　</a:t>
              </a:r>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529</a:t>
              </a:r>
              <a:r>
                <a:rPr lang="ja-JP" altLang="en-US" sz="1200" dirty="0">
                  <a:solidFill>
                    <a:srgbClr val="000000"/>
                  </a:solidFill>
                  <a:latin typeface="Meiryo UI" panose="020B0604030504040204" pitchFamily="50" charset="-128"/>
                  <a:ea typeface="Meiryo UI" panose="020B0604030504040204" pitchFamily="50" charset="-128"/>
                </a:rPr>
                <a:t>件　　 　</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567</a:t>
              </a:r>
              <a:r>
                <a:rPr lang="ja-JP" altLang="en-US" sz="1200" dirty="0">
                  <a:solidFill>
                    <a:srgbClr val="000000"/>
                  </a:solidFill>
                  <a:latin typeface="Meiryo UI" panose="020B0604030504040204" pitchFamily="50" charset="-128"/>
                  <a:ea typeface="Meiryo UI" panose="020B0604030504040204" pitchFamily="50" charset="-128"/>
                </a:rPr>
                <a:t>件</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6,171</a:t>
              </a:r>
              <a:r>
                <a:rPr lang="ja-JP" altLang="en-US" sz="1200" dirty="0">
                  <a:solidFill>
                    <a:srgbClr val="000000"/>
                  </a:solidFill>
                  <a:latin typeface="Meiryo UI" panose="020B0604030504040204" pitchFamily="50" charset="-128"/>
                  <a:ea typeface="Meiryo UI" panose="020B0604030504040204" pitchFamily="50" charset="-128"/>
                </a:rPr>
                <a:t>戸　　　　 </a:t>
              </a:r>
              <a:r>
                <a:rPr lang="en-US" altLang="ja-JP" sz="1200" dirty="0">
                  <a:solidFill>
                    <a:srgbClr val="000000"/>
                  </a:solidFill>
                  <a:latin typeface="Meiryo UI" panose="020B0604030504040204" pitchFamily="50" charset="-128"/>
                  <a:ea typeface="Meiryo UI" panose="020B0604030504040204" pitchFamily="50" charset="-128"/>
                </a:rPr>
                <a:t>6,385</a:t>
              </a:r>
              <a:r>
                <a:rPr lang="ja-JP" altLang="en-US" sz="1200" dirty="0">
                  <a:solidFill>
                    <a:srgbClr val="000000"/>
                  </a:solidFill>
                  <a:latin typeface="Meiryo UI" panose="020B0604030504040204" pitchFamily="50" charset="-128"/>
                  <a:ea typeface="Meiryo UI" panose="020B0604030504040204" pitchFamily="50" charset="-128"/>
                </a:rPr>
                <a:t>戸</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9CD3E35F-55D4-AEFD-0828-2B8C9F06661F}"/>
                </a:ext>
              </a:extLst>
            </p:cNvPr>
            <p:cNvSpPr/>
            <p:nvPr/>
          </p:nvSpPr>
          <p:spPr>
            <a:xfrm>
              <a:off x="5743550" y="3886768"/>
              <a:ext cx="350008" cy="307777"/>
            </a:xfrm>
            <a:prstGeom prst="rect">
              <a:avLst/>
            </a:prstGeom>
            <a:noFill/>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4475D18C-8A2D-F32E-BA8D-8695F401AA95}"/>
                </a:ext>
              </a:extLst>
            </p:cNvPr>
            <p:cNvSpPr/>
            <p:nvPr/>
          </p:nvSpPr>
          <p:spPr>
            <a:xfrm>
              <a:off x="6906986" y="3711921"/>
              <a:ext cx="1208468"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38</a:t>
              </a:r>
              <a:r>
                <a:rPr lang="ja-JP" altLang="en-US" sz="1400" b="1" dirty="0">
                  <a:solidFill>
                    <a:srgbClr val="000000"/>
                  </a:solidFill>
                  <a:latin typeface="Meiryo UI" panose="020B0604030504040204" pitchFamily="50" charset="-128"/>
                  <a:ea typeface="Meiryo UI" panose="020B0604030504040204" pitchFamily="50" charset="-128"/>
                </a:rPr>
                <a:t>件増</a:t>
              </a:r>
            </a:p>
          </p:txBody>
        </p:sp>
        <p:sp>
          <p:nvSpPr>
            <p:cNvPr id="5" name="正方形/長方形 4">
              <a:extLst>
                <a:ext uri="{FF2B5EF4-FFF2-40B4-BE49-F238E27FC236}">
                  <a16:creationId xmlns:a16="http://schemas.microsoft.com/office/drawing/2014/main" id="{358C51D1-7F42-29F5-1070-0348973A0616}"/>
                </a:ext>
              </a:extLst>
            </p:cNvPr>
            <p:cNvSpPr/>
            <p:nvPr/>
          </p:nvSpPr>
          <p:spPr>
            <a:xfrm>
              <a:off x="6859595" y="3990583"/>
              <a:ext cx="1208468"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214</a:t>
              </a:r>
              <a:r>
                <a:rPr lang="ja-JP" altLang="en-US" sz="1400" b="1" dirty="0">
                  <a:solidFill>
                    <a:srgbClr val="000000"/>
                  </a:solidFill>
                  <a:latin typeface="Meiryo UI" panose="020B0604030504040204" pitchFamily="50" charset="-128"/>
                  <a:ea typeface="Meiryo UI" panose="020B0604030504040204" pitchFamily="50" charset="-128"/>
                </a:rPr>
                <a:t>戸増</a:t>
              </a:r>
            </a:p>
          </p:txBody>
        </p:sp>
      </p:grpSp>
      <p:sp>
        <p:nvSpPr>
          <p:cNvPr id="26" name="角丸四角形 25"/>
          <p:cNvSpPr/>
          <p:nvPr/>
        </p:nvSpPr>
        <p:spPr>
          <a:xfrm>
            <a:off x="4731701" y="3013446"/>
            <a:ext cx="4133851" cy="492511"/>
          </a:xfrm>
          <a:prstGeom prst="roundRect">
            <a:avLst>
              <a:gd name="adj" fmla="val 8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「しごと情報ひろば」での職業相談を必要に応じて英語で実施。</a:t>
            </a:r>
          </a:p>
        </p:txBody>
      </p:sp>
      <p:sp>
        <p:nvSpPr>
          <p:cNvPr id="28" name="角丸四角形 27"/>
          <p:cNvSpPr/>
          <p:nvPr/>
        </p:nvSpPr>
        <p:spPr>
          <a:xfrm>
            <a:off x="853874" y="88748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30" name="角丸四角形 29"/>
          <p:cNvSpPr/>
          <p:nvPr/>
        </p:nvSpPr>
        <p:spPr>
          <a:xfrm>
            <a:off x="105800" y="4499428"/>
            <a:ext cx="4428263" cy="1600651"/>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角丸四角形 32"/>
          <p:cNvSpPr/>
          <p:nvPr/>
        </p:nvSpPr>
        <p:spPr>
          <a:xfrm>
            <a:off x="189450" y="4770349"/>
            <a:ext cx="4196887" cy="1238566"/>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r>
              <a:rPr lang="ja-JP" altLang="en-US" sz="1200" b="1" dirty="0">
                <a:solidFill>
                  <a:schemeClr val="tx1"/>
                </a:solidFill>
                <a:latin typeface="Meiryo UI" panose="020B0604030504040204" pitchFamily="50" charset="-128"/>
                <a:ea typeface="Meiryo UI" panose="020B0604030504040204" pitchFamily="50" charset="-128"/>
              </a:rPr>
              <a:t>〇住宅入居に関わる啓発の充実</a:t>
            </a:r>
          </a:p>
          <a:p>
            <a:pPr marL="171450" marR="2360" indent="-171450">
              <a:buFont typeface="Wingdings" panose="05000000000000000000" pitchFamily="2" charset="2"/>
              <a:buChar char="u"/>
            </a:pPr>
            <a:r>
              <a:rPr lang="ja-JP" altLang="en-US" sz="1200" dirty="0">
                <a:solidFill>
                  <a:schemeClr val="tx1"/>
                </a:solidFill>
                <a:latin typeface="Meiryo UI" panose="020B0604030504040204" pitchFamily="50" charset="-128"/>
                <a:ea typeface="Meiryo UI" panose="020B0604030504040204" pitchFamily="50" charset="-128"/>
              </a:rPr>
              <a:t>大阪あんぜん・あんしん賃貸住宅登録制度　登録件数</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rPr>
              <a:t>年度　⇒　</a:t>
            </a:r>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endParaRPr>
          </a:p>
          <a:p>
            <a:pPr marR="2360"/>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35,428</a:t>
            </a:r>
            <a:r>
              <a:rPr lang="ja-JP" altLang="en-US" sz="1200" dirty="0">
                <a:solidFill>
                  <a:schemeClr val="tx1"/>
                </a:solidFill>
                <a:latin typeface="Meiryo UI" panose="020B0604030504040204" pitchFamily="50" charset="-128"/>
                <a:ea typeface="Meiryo UI" panose="020B0604030504040204" pitchFamily="50" charset="-128"/>
              </a:rPr>
              <a:t>件　　⇒　　</a:t>
            </a:r>
            <a:r>
              <a:rPr lang="en-US" altLang="ja-JP" sz="1200" dirty="0">
                <a:solidFill>
                  <a:schemeClr val="tx1"/>
                </a:solidFill>
                <a:latin typeface="Meiryo UI" panose="020B0604030504040204" pitchFamily="50" charset="-128"/>
                <a:ea typeface="Meiryo UI" panose="020B0604030504040204" pitchFamily="50" charset="-128"/>
              </a:rPr>
              <a:t>36,340</a:t>
            </a:r>
            <a:r>
              <a:rPr lang="ja-JP" altLang="en-US" sz="1200" dirty="0">
                <a:solidFill>
                  <a:schemeClr val="tx1"/>
                </a:solidFill>
                <a:latin typeface="Meiryo UI" panose="020B0604030504040204" pitchFamily="50" charset="-128"/>
                <a:ea typeface="Meiryo UI" panose="020B0604030504040204" pitchFamily="50" charset="-128"/>
              </a:rPr>
              <a:t>件</a:t>
            </a:r>
          </a:p>
        </p:txBody>
      </p:sp>
      <p:sp>
        <p:nvSpPr>
          <p:cNvPr id="22" name="角丸四角形 21"/>
          <p:cNvSpPr/>
          <p:nvPr/>
        </p:nvSpPr>
        <p:spPr>
          <a:xfrm>
            <a:off x="106266" y="1247485"/>
            <a:ext cx="4426293" cy="3128472"/>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r>
              <a:rPr lang="ja-JP" altLang="en-US" sz="1200" b="1" dirty="0">
                <a:latin typeface="Meiryo UI" panose="020B0604030504040204" pitchFamily="50" charset="-128"/>
                <a:ea typeface="Meiryo UI" panose="020B0604030504040204" pitchFamily="50" charset="-128"/>
              </a:rPr>
              <a:t>〇住宅入居に関わる啓発の充実</a:t>
            </a: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endParaRPr lang="en-US" altLang="ja-JP" sz="1200" b="1" dirty="0">
              <a:latin typeface="Meiryo UI" panose="020B0604030504040204" pitchFamily="50" charset="-128"/>
              <a:ea typeface="Meiryo UI" panose="020B0604030504040204" pitchFamily="50" charset="-128"/>
            </a:endParaRPr>
          </a:p>
          <a:p>
            <a:pPr>
              <a:lnSpc>
                <a:spcPct val="115000"/>
              </a:lnSpc>
            </a:pPr>
            <a:r>
              <a:rPr lang="ja-JP" altLang="en-US" sz="1200" b="1" dirty="0">
                <a:latin typeface="Meiryo UI" panose="020B0604030504040204" pitchFamily="50" charset="-128"/>
                <a:ea typeface="Meiryo UI" panose="020B0604030504040204" pitchFamily="50" charset="-128"/>
              </a:rPr>
              <a:t>〇就労</a:t>
            </a:r>
            <a:endParaRPr lang="en-US" altLang="ja-JP" sz="1200" b="1" dirty="0">
              <a:latin typeface="Meiryo UI" panose="020B0604030504040204" pitchFamily="50" charset="-128"/>
              <a:ea typeface="Meiryo UI" panose="020B0604030504040204" pitchFamily="50" charset="-128"/>
            </a:endParaRPr>
          </a:p>
          <a:p>
            <a:pPr>
              <a:lnSpc>
                <a:spcPct val="115000"/>
              </a:lnSpc>
              <a:spcBef>
                <a:spcPts val="600"/>
              </a:spcBef>
            </a:pPr>
            <a:endParaRPr lang="en-US" altLang="ja-JP" sz="1200" b="1" dirty="0">
              <a:latin typeface="Meiryo UI" panose="020B0604030504040204" pitchFamily="50" charset="-128"/>
              <a:ea typeface="Meiryo UI" panose="020B0604030504040204" pitchFamily="50" charset="-128"/>
            </a:endParaRPr>
          </a:p>
          <a:p>
            <a:pPr>
              <a:lnSpc>
                <a:spcPct val="115000"/>
              </a:lnSpc>
              <a:spcBef>
                <a:spcPts val="600"/>
              </a:spcBef>
            </a:pPr>
            <a:endParaRPr lang="en-US" altLang="ja-JP" sz="1200" b="1" dirty="0">
              <a:latin typeface="Meiryo UI" panose="020B0604030504040204" pitchFamily="50" charset="-128"/>
              <a:ea typeface="Meiryo UI" panose="020B0604030504040204" pitchFamily="50" charset="-128"/>
            </a:endParaRPr>
          </a:p>
          <a:p>
            <a:pPr>
              <a:lnSpc>
                <a:spcPct val="115000"/>
              </a:lnSpc>
              <a:spcAft>
                <a:spcPts val="0"/>
              </a:spcAft>
            </a:pPr>
            <a:endParaRPr lang="ja-JP" altLang="en-US" sz="1200" b="1" dirty="0">
              <a:latin typeface="Meiryo UI" panose="020B0604030504040204" pitchFamily="50" charset="-128"/>
              <a:ea typeface="Meiryo UI" panose="020B0604030504040204" pitchFamily="50" charset="-128"/>
            </a:endParaRPr>
          </a:p>
          <a:p>
            <a:pPr>
              <a:lnSpc>
                <a:spcPct val="115000"/>
              </a:lnSpc>
              <a:spcBef>
                <a:spcPts val="600"/>
              </a:spcBef>
            </a:pPr>
            <a:endParaRPr lang="ja-JP" altLang="en-US" sz="1200" b="1" dirty="0">
              <a:latin typeface="Meiryo UI" panose="020B0604030504040204" pitchFamily="50" charset="-128"/>
              <a:ea typeface="Meiryo UI" panose="020B0604030504040204" pitchFamily="50" charset="-128"/>
            </a:endParaRPr>
          </a:p>
          <a:p>
            <a:pPr>
              <a:lnSpc>
                <a:spcPct val="115000"/>
              </a:lnSpc>
              <a:spcBef>
                <a:spcPts val="600"/>
              </a:spcBef>
              <a:spcAft>
                <a:spcPts val="0"/>
              </a:spcAft>
            </a:pPr>
            <a:endParaRPr lang="en-US" altLang="ja-JP" sz="1200" b="1" dirty="0">
              <a:latin typeface="Meiryo UI" panose="020B0604030504040204" pitchFamily="50" charset="-128"/>
              <a:ea typeface="Meiryo UI" panose="020B0604030504040204" pitchFamily="50" charset="-128"/>
            </a:endParaRPr>
          </a:p>
        </p:txBody>
      </p:sp>
      <p:sp>
        <p:nvSpPr>
          <p:cNvPr id="23" name="角丸四角形 22"/>
          <p:cNvSpPr/>
          <p:nvPr/>
        </p:nvSpPr>
        <p:spPr>
          <a:xfrm>
            <a:off x="189450" y="1775167"/>
            <a:ext cx="4230784" cy="1512170"/>
          </a:xfrm>
          <a:prstGeom prst="roundRect">
            <a:avLst>
              <a:gd name="adj" fmla="val 8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外国人等に対する入居差別の撤廃に向けての研修・啓発活動の推進。</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府営住宅外国人入居者に対し、入居上の決まりや住まい方について冊子を作成し、指導・啓発を実施。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不動産取引相談コーナーの設置。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大阪あんぜん・あんしん賃貸住宅登録制度及び居住支援体制整備の支援。</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角丸四角形 30">
            <a:extLst>
              <a:ext uri="{FF2B5EF4-FFF2-40B4-BE49-F238E27FC236}">
                <a16:creationId xmlns:a16="http://schemas.microsoft.com/office/drawing/2014/main" id="{9E3AEF5A-178C-AA3A-C560-26EB26F22A0C}"/>
              </a:ext>
            </a:extLst>
          </p:cNvPr>
          <p:cNvSpPr/>
          <p:nvPr/>
        </p:nvSpPr>
        <p:spPr>
          <a:xfrm>
            <a:off x="189450" y="3664991"/>
            <a:ext cx="4196887" cy="648000"/>
          </a:xfrm>
          <a:prstGeom prst="roundRect">
            <a:avLst>
              <a:gd name="adj" fmla="val 8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大阪府国際交流財団と連携し外国語（</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か国語）による労働相談を実施。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また、労働法令のポイントまとめた冊子を</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か国語で作成し配布。</a:t>
            </a:r>
          </a:p>
        </p:txBody>
      </p:sp>
      <p:sp>
        <p:nvSpPr>
          <p:cNvPr id="29" name="テキスト ボックス 28"/>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05021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893057" y="276943"/>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a:t>
            </a:r>
            <a:r>
              <a:rPr lang="en-US" altLang="ja-JP" sz="1750" b="1" dirty="0">
                <a:latin typeface="Meiryo UI" panose="020B0604030504040204" pitchFamily="50" charset="-128"/>
                <a:ea typeface="Meiryo UI" panose="020B0604030504040204" pitchFamily="50" charset="-128"/>
              </a:rPr>
              <a:t>4</a:t>
            </a:r>
            <a:r>
              <a:rPr lang="ja-JP" altLang="en-US" sz="1750" b="1" dirty="0">
                <a:latin typeface="Meiryo UI" panose="020B0604030504040204" pitchFamily="50" charset="-128"/>
                <a:ea typeface="Meiryo UI" panose="020B0604030504040204" pitchFamily="50" charset="-128"/>
              </a:rPr>
              <a:t>）行政による支援　⑤その他</a:t>
            </a:r>
            <a:endParaRPr lang="ja-JP" altLang="en-US" sz="1750" dirty="0">
              <a:latin typeface="Meiryo UI" panose="020B0604030504040204" pitchFamily="50" charset="-128"/>
              <a:ea typeface="Meiryo UI" panose="020B0604030504040204" pitchFamily="50" charset="-128"/>
            </a:endParaRPr>
          </a:p>
        </p:txBody>
      </p:sp>
      <p:sp>
        <p:nvSpPr>
          <p:cNvPr id="45" name="角丸四角形 44"/>
          <p:cNvSpPr/>
          <p:nvPr/>
        </p:nvSpPr>
        <p:spPr>
          <a:xfrm>
            <a:off x="4564482" y="1097148"/>
            <a:ext cx="4426293" cy="3638293"/>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〇災害時の支援体制の整備</a:t>
            </a: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〇留学生への支援</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〇市政への参加</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〇公務員への採用</a:t>
            </a: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7" name="角丸四角形 46"/>
          <p:cNvSpPr/>
          <p:nvPr/>
        </p:nvSpPr>
        <p:spPr>
          <a:xfrm>
            <a:off x="4564016" y="4949341"/>
            <a:ext cx="4428263" cy="1611115"/>
          </a:xfrm>
          <a:prstGeom prst="roundRect">
            <a:avLst>
              <a:gd name="adj" fmla="val 9177"/>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＜主な実績＞</a:t>
            </a: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5371659" y="775107"/>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27" name="角丸四角形 26"/>
          <p:cNvSpPr/>
          <p:nvPr/>
        </p:nvSpPr>
        <p:spPr>
          <a:xfrm>
            <a:off x="4689231" y="5294827"/>
            <a:ext cx="4263606" cy="1051734"/>
          </a:xfrm>
          <a:prstGeom prst="roundRect">
            <a:avLst>
              <a:gd name="adj" fmla="val 139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2360"/>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18" name="角丸四角形 17"/>
          <p:cNvSpPr/>
          <p:nvPr/>
        </p:nvSpPr>
        <p:spPr>
          <a:xfrm>
            <a:off x="4659294" y="1413056"/>
            <a:ext cx="4232730" cy="5726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区と連携した防災訓練等を踏まえて「災害時における外国人支援ネットワーク」の構築を検討。</a:t>
            </a:r>
          </a:p>
        </p:txBody>
      </p:sp>
      <p:sp>
        <p:nvSpPr>
          <p:cNvPr id="20" name="角丸四角形 19"/>
          <p:cNvSpPr/>
          <p:nvPr/>
        </p:nvSpPr>
        <p:spPr>
          <a:xfrm>
            <a:off x="4659294" y="2403258"/>
            <a:ext cx="4133851"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外国人留学生の起業支援事業の実施。</a:t>
            </a:r>
          </a:p>
        </p:txBody>
      </p:sp>
      <p:sp>
        <p:nvSpPr>
          <p:cNvPr id="22" name="角丸四角形 21"/>
          <p:cNvSpPr/>
          <p:nvPr/>
        </p:nvSpPr>
        <p:spPr>
          <a:xfrm>
            <a:off x="4659293" y="2981376"/>
            <a:ext cx="4133851" cy="564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外国人住民との意見交換会の実施。</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外国人住民アンケートの実施。</a:t>
            </a:r>
          </a:p>
        </p:txBody>
      </p:sp>
      <p:sp>
        <p:nvSpPr>
          <p:cNvPr id="23" name="角丸四角形 22"/>
          <p:cNvSpPr/>
          <p:nvPr/>
        </p:nvSpPr>
        <p:spPr>
          <a:xfrm>
            <a:off x="4659293" y="3870736"/>
            <a:ext cx="4086660" cy="64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やさしい日本語を活用し、外国籍の方に理解しやすい文章構成による大阪市職員採用試験（消防吏員を除く）の要綱作成及びホームページへの掲載。</a:t>
            </a:r>
          </a:p>
        </p:txBody>
      </p:sp>
      <p:sp>
        <p:nvSpPr>
          <p:cNvPr id="2" name="正方形/長方形 1">
            <a:extLst>
              <a:ext uri="{FF2B5EF4-FFF2-40B4-BE49-F238E27FC236}">
                <a16:creationId xmlns:a16="http://schemas.microsoft.com/office/drawing/2014/main" id="{F0F71124-3A7F-CFF6-CCA0-A83D254A5C8E}"/>
              </a:ext>
            </a:extLst>
          </p:cNvPr>
          <p:cNvSpPr/>
          <p:nvPr/>
        </p:nvSpPr>
        <p:spPr>
          <a:xfrm>
            <a:off x="4679133" y="5560517"/>
            <a:ext cx="4114011" cy="276999"/>
          </a:xfrm>
          <a:prstGeom prst="rect">
            <a:avLst/>
          </a:prstGeom>
          <a:noFill/>
        </p:spPr>
        <p:txBody>
          <a:bodyPr wrap="square">
            <a:spAutoFit/>
          </a:bodyPr>
          <a:lstStyle/>
          <a:p>
            <a:pPr marR="2360"/>
            <a:r>
              <a:rPr lang="ja-JP" altLang="en-US" sz="1200" dirty="0">
                <a:solidFill>
                  <a:srgbClr val="000000"/>
                </a:solidFill>
                <a:latin typeface="Meiryo UI" panose="020B0604030504040204" pitchFamily="50" charset="-128"/>
                <a:ea typeface="Meiryo UI" panose="020B0604030504040204" pitchFamily="50" charset="-128"/>
              </a:rPr>
              <a:t>◆災害時における外国人支援ネットワーク整備事業実施状況</a:t>
            </a:r>
          </a:p>
        </p:txBody>
      </p:sp>
      <p:sp>
        <p:nvSpPr>
          <p:cNvPr id="4" name="正方形/長方形 3">
            <a:extLst>
              <a:ext uri="{FF2B5EF4-FFF2-40B4-BE49-F238E27FC236}">
                <a16:creationId xmlns:a16="http://schemas.microsoft.com/office/drawing/2014/main" id="{AA5AE75F-FF2B-645F-C3B2-401A0204D190}"/>
              </a:ext>
            </a:extLst>
          </p:cNvPr>
          <p:cNvSpPr/>
          <p:nvPr/>
        </p:nvSpPr>
        <p:spPr>
          <a:xfrm>
            <a:off x="4899693" y="5792562"/>
            <a:ext cx="3128937" cy="276999"/>
          </a:xfrm>
          <a:prstGeom prst="rect">
            <a:avLst/>
          </a:prstGeom>
          <a:noFill/>
        </p:spPr>
        <p:txBody>
          <a:bodyPr wrap="square">
            <a:spAutoFit/>
          </a:bodyPr>
          <a:lstStyle/>
          <a:p>
            <a:pPr marR="2360"/>
            <a:r>
              <a:rPr lang="ja-JP" altLang="en-US" sz="1200" dirty="0">
                <a:solidFill>
                  <a:srgbClr val="000000"/>
                </a:solidFill>
                <a:latin typeface="Meiryo UI" panose="020B0604030504040204" pitchFamily="50" charset="-128"/>
                <a:ea typeface="Meiryo UI" panose="020B0604030504040204" pitchFamily="50" charset="-128"/>
              </a:rPr>
              <a:t>「災害時外国人支援のための防災訓練」の開催。</a:t>
            </a:r>
          </a:p>
        </p:txBody>
      </p:sp>
      <p:sp>
        <p:nvSpPr>
          <p:cNvPr id="5" name="正方形/長方形 4">
            <a:extLst>
              <a:ext uri="{FF2B5EF4-FFF2-40B4-BE49-F238E27FC236}">
                <a16:creationId xmlns:a16="http://schemas.microsoft.com/office/drawing/2014/main" id="{ABCFBEF8-1BE3-D00C-EE83-AFE613907BD1}"/>
              </a:ext>
            </a:extLst>
          </p:cNvPr>
          <p:cNvSpPr/>
          <p:nvPr/>
        </p:nvSpPr>
        <p:spPr>
          <a:xfrm>
            <a:off x="4813910" y="6051427"/>
            <a:ext cx="3492306" cy="276999"/>
          </a:xfrm>
          <a:prstGeom prst="rect">
            <a:avLst/>
          </a:prstGeom>
          <a:noFill/>
        </p:spPr>
        <p:txBody>
          <a:bodyPr wrap="square">
            <a:spAutoFit/>
          </a:bodyPr>
          <a:lstStyle/>
          <a:p>
            <a:pPr marR="2360"/>
            <a:r>
              <a:rPr lang="ja-JP" altLang="en-US" sz="1200" dirty="0">
                <a:solidFill>
                  <a:srgbClr val="000000"/>
                </a:solidFill>
                <a:latin typeface="Meiryo UI" panose="020B0604030504040204" pitchFamily="50" charset="-128"/>
                <a:ea typeface="Meiryo UI" panose="020B0604030504040204" pitchFamily="50" charset="-128"/>
              </a:rPr>
              <a:t>（区・地域と連携し、外国人住民を想定した訓練）</a:t>
            </a:r>
          </a:p>
        </p:txBody>
      </p:sp>
      <p:sp>
        <p:nvSpPr>
          <p:cNvPr id="6" name="正方形/長方形 5">
            <a:extLst>
              <a:ext uri="{FF2B5EF4-FFF2-40B4-BE49-F238E27FC236}">
                <a16:creationId xmlns:a16="http://schemas.microsoft.com/office/drawing/2014/main" id="{809CEE50-B6ED-1CAD-7F8F-2E9B6E913557}"/>
              </a:ext>
            </a:extLst>
          </p:cNvPr>
          <p:cNvSpPr/>
          <p:nvPr/>
        </p:nvSpPr>
        <p:spPr>
          <a:xfrm>
            <a:off x="8188487" y="5936568"/>
            <a:ext cx="566730" cy="276999"/>
          </a:xfrm>
          <a:prstGeom prst="rect">
            <a:avLst/>
          </a:prstGeom>
          <a:noFill/>
        </p:spPr>
        <p:txBody>
          <a:bodyPr wrap="square">
            <a:spAutoFit/>
          </a:bodyPr>
          <a:lstStyle/>
          <a:p>
            <a:pPr marR="2360"/>
            <a:r>
              <a:rPr lang="en-US" altLang="ja-JP" sz="1200" dirty="0">
                <a:solidFill>
                  <a:srgbClr val="000000"/>
                </a:solidFill>
                <a:latin typeface="Meiryo UI" panose="020B0604030504040204" pitchFamily="50" charset="-128"/>
                <a:ea typeface="Meiryo UI" panose="020B0604030504040204" pitchFamily="50" charset="-128"/>
              </a:rPr>
              <a:t>4</a:t>
            </a:r>
            <a:r>
              <a:rPr lang="ja-JP" altLang="en-US" sz="1200" dirty="0">
                <a:solidFill>
                  <a:srgbClr val="000000"/>
                </a:solidFill>
                <a:latin typeface="Meiryo UI" panose="020B0604030504040204" pitchFamily="50" charset="-128"/>
                <a:ea typeface="Meiryo UI" panose="020B0604030504040204" pitchFamily="50" charset="-128"/>
              </a:rPr>
              <a:t>回</a:t>
            </a:r>
          </a:p>
        </p:txBody>
      </p:sp>
      <p:sp>
        <p:nvSpPr>
          <p:cNvPr id="7" name="正方形/長方形 6">
            <a:extLst>
              <a:ext uri="{FF2B5EF4-FFF2-40B4-BE49-F238E27FC236}">
                <a16:creationId xmlns:a16="http://schemas.microsoft.com/office/drawing/2014/main" id="{03C6B470-C63D-62F0-6D68-A1D80BA7F87D}"/>
              </a:ext>
            </a:extLst>
          </p:cNvPr>
          <p:cNvSpPr/>
          <p:nvPr/>
        </p:nvSpPr>
        <p:spPr>
          <a:xfrm>
            <a:off x="8027842" y="5763418"/>
            <a:ext cx="923491" cy="276999"/>
          </a:xfrm>
          <a:prstGeom prst="rect">
            <a:avLst/>
          </a:prstGeom>
          <a:noFill/>
        </p:spPr>
        <p:txBody>
          <a:bodyPr wrap="square">
            <a:spAutoFit/>
          </a:bodyPr>
          <a:lstStyle/>
          <a:p>
            <a:pPr marR="2360"/>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p>
        </p:txBody>
      </p:sp>
      <p:sp>
        <p:nvSpPr>
          <p:cNvPr id="8" name="正方形/長方形 7">
            <a:extLst>
              <a:ext uri="{FF2B5EF4-FFF2-40B4-BE49-F238E27FC236}">
                <a16:creationId xmlns:a16="http://schemas.microsoft.com/office/drawing/2014/main" id="{C2B72D07-DBD0-FA6A-D037-89C19A9059E0}"/>
              </a:ext>
            </a:extLst>
          </p:cNvPr>
          <p:cNvSpPr/>
          <p:nvPr/>
        </p:nvSpPr>
        <p:spPr>
          <a:xfrm>
            <a:off x="7856435" y="6103206"/>
            <a:ext cx="1100905" cy="276999"/>
          </a:xfrm>
          <a:prstGeom prst="rect">
            <a:avLst/>
          </a:prstGeom>
          <a:noFill/>
        </p:spPr>
        <p:txBody>
          <a:bodyPr wrap="square">
            <a:spAutoFit/>
          </a:bodyPr>
          <a:lstStyle/>
          <a:p>
            <a:pPr marR="2360" algn="ctr"/>
            <a:r>
              <a:rPr lang="ja-JP" altLang="en-US" sz="1200" b="1" dirty="0">
                <a:solidFill>
                  <a:srgbClr val="000000"/>
                </a:solidFill>
                <a:latin typeface="Meiryo UI" panose="020B0604030504040204" pitchFamily="50" charset="-128"/>
                <a:ea typeface="Meiryo UI" panose="020B0604030504040204" pitchFamily="50" charset="-128"/>
              </a:rPr>
              <a:t>新規取組</a:t>
            </a:r>
          </a:p>
        </p:txBody>
      </p:sp>
      <p:sp>
        <p:nvSpPr>
          <p:cNvPr id="9" name="正方形/長方形 8">
            <a:extLst>
              <a:ext uri="{FF2B5EF4-FFF2-40B4-BE49-F238E27FC236}">
                <a16:creationId xmlns:a16="http://schemas.microsoft.com/office/drawing/2014/main" id="{C2D835E8-25C6-800D-4DE9-DDD875D06A70}"/>
              </a:ext>
            </a:extLst>
          </p:cNvPr>
          <p:cNvSpPr/>
          <p:nvPr/>
        </p:nvSpPr>
        <p:spPr>
          <a:xfrm>
            <a:off x="4689230" y="5301403"/>
            <a:ext cx="3083380" cy="276999"/>
          </a:xfrm>
          <a:prstGeom prst="rect">
            <a:avLst/>
          </a:prstGeom>
          <a:noFill/>
        </p:spPr>
        <p:txBody>
          <a:bodyPr wrap="square">
            <a:spAutoFit/>
          </a:bodyPr>
          <a:lstStyle/>
          <a:p>
            <a:pPr marR="2360"/>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〇災害時の支援体制の整備</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30" name="角丸四角形 29"/>
          <p:cNvSpPr/>
          <p:nvPr/>
        </p:nvSpPr>
        <p:spPr>
          <a:xfrm>
            <a:off x="853874" y="770256"/>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31" name="角丸四角形 30"/>
          <p:cNvSpPr/>
          <p:nvPr/>
        </p:nvSpPr>
        <p:spPr>
          <a:xfrm>
            <a:off x="68265" y="1126649"/>
            <a:ext cx="4426293" cy="3608791"/>
          </a:xfrm>
          <a:prstGeom prst="roundRect">
            <a:avLst>
              <a:gd name="adj" fmla="val 6118"/>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〇災害時の支援体制の整備</a:t>
            </a:r>
          </a:p>
          <a:p>
            <a:pPr>
              <a:lnSpc>
                <a:spcPct val="1150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〇留学生への支援</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〇市政への参加</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〇公務員への採用</a:t>
            </a: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Aft>
                <a:spcPts val="0"/>
              </a:spcAft>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pP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角丸四角形 34"/>
          <p:cNvSpPr/>
          <p:nvPr/>
        </p:nvSpPr>
        <p:spPr>
          <a:xfrm>
            <a:off x="141074" y="1475215"/>
            <a:ext cx="4233600" cy="353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大阪府災害時多言語支援センター設置・運営。</a:t>
            </a:r>
          </a:p>
        </p:txBody>
      </p:sp>
      <p:sp>
        <p:nvSpPr>
          <p:cNvPr id="36" name="角丸四角形 35"/>
          <p:cNvSpPr/>
          <p:nvPr/>
        </p:nvSpPr>
        <p:spPr>
          <a:xfrm>
            <a:off x="141074" y="2403258"/>
            <a:ext cx="4233600" cy="3141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大阪府国際交流財団において留学生会館を運営。</a:t>
            </a:r>
          </a:p>
        </p:txBody>
      </p:sp>
      <p:sp>
        <p:nvSpPr>
          <p:cNvPr id="37" name="角丸四角形 36"/>
          <p:cNvSpPr/>
          <p:nvPr/>
        </p:nvSpPr>
        <p:spPr>
          <a:xfrm>
            <a:off x="141074" y="3176939"/>
            <a:ext cx="4233600" cy="325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大阪府在日外国人施策有識者会議の運営。</a:t>
            </a:r>
          </a:p>
        </p:txBody>
      </p:sp>
      <p:sp>
        <p:nvSpPr>
          <p:cNvPr id="43" name="角丸四角形 42"/>
          <p:cNvSpPr/>
          <p:nvPr/>
        </p:nvSpPr>
        <p:spPr>
          <a:xfrm>
            <a:off x="141074" y="4056592"/>
            <a:ext cx="4233600" cy="5836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ct val="115000"/>
              </a:lnSpc>
              <a:spcAft>
                <a:spcPts val="0"/>
              </a:spcAft>
              <a:buFont typeface="Wingdings" panose="05000000000000000000" pitchFamily="2" charset="2"/>
              <a:buChar char="Ø"/>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大阪府公立学校教員採用試験の受験資格における国籍条項の撤廃。</a:t>
            </a:r>
          </a:p>
        </p:txBody>
      </p:sp>
      <p:sp>
        <p:nvSpPr>
          <p:cNvPr id="38" name="テキスト ボックス 37"/>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680994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72534" y="1359394"/>
            <a:ext cx="6045980" cy="338554"/>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600" dirty="0">
                <a:solidFill>
                  <a:srgbClr val="000000"/>
                </a:solidFill>
                <a:latin typeface="Meiryo UI" panose="020B0604030504040204" pitchFamily="50" charset="-128"/>
                <a:ea typeface="Meiryo UI" panose="020B0604030504040204" pitchFamily="50" charset="-128"/>
              </a:rPr>
              <a:t>日本での生活に必要な情報をどこから得ているか。</a:t>
            </a:r>
            <a:r>
              <a:rPr lang="ja-JP" altLang="en-US" sz="1100" dirty="0">
                <a:solidFill>
                  <a:srgbClr val="000000"/>
                </a:solidFill>
                <a:latin typeface="Meiryo UI" panose="020B0604030504040204" pitchFamily="50" charset="-128"/>
                <a:ea typeface="Meiryo UI" panose="020B0604030504040204" pitchFamily="50" charset="-128"/>
              </a:rPr>
              <a:t>（複数回答あり）</a:t>
            </a:r>
          </a:p>
        </p:txBody>
      </p:sp>
      <p:graphicFrame>
        <p:nvGraphicFramePr>
          <p:cNvPr id="6" name="表 5"/>
          <p:cNvGraphicFramePr>
            <a:graphicFrameLocks noGrp="1"/>
          </p:cNvGraphicFramePr>
          <p:nvPr/>
        </p:nvGraphicFramePr>
        <p:xfrm>
          <a:off x="747487" y="1846922"/>
          <a:ext cx="4849749" cy="2083295"/>
        </p:xfrm>
        <a:graphic>
          <a:graphicData uri="http://schemas.openxmlformats.org/drawingml/2006/table">
            <a:tbl>
              <a:tblPr>
                <a:tableStyleId>{5C22544A-7EE6-4342-B048-85BDC9FD1C3A}</a:tableStyleId>
              </a:tblPr>
              <a:tblGrid>
                <a:gridCol w="2702295">
                  <a:extLst>
                    <a:ext uri="{9D8B030D-6E8A-4147-A177-3AD203B41FA5}">
                      <a16:colId xmlns:a16="http://schemas.microsoft.com/office/drawing/2014/main" val="462339406"/>
                    </a:ext>
                  </a:extLst>
                </a:gridCol>
                <a:gridCol w="678873">
                  <a:extLst>
                    <a:ext uri="{9D8B030D-6E8A-4147-A177-3AD203B41FA5}">
                      <a16:colId xmlns:a16="http://schemas.microsoft.com/office/drawing/2014/main" val="573448997"/>
                    </a:ext>
                  </a:extLst>
                </a:gridCol>
                <a:gridCol w="346363">
                  <a:extLst>
                    <a:ext uri="{9D8B030D-6E8A-4147-A177-3AD203B41FA5}">
                      <a16:colId xmlns:a16="http://schemas.microsoft.com/office/drawing/2014/main" val="2515426682"/>
                    </a:ext>
                  </a:extLst>
                </a:gridCol>
                <a:gridCol w="734291">
                  <a:extLst>
                    <a:ext uri="{9D8B030D-6E8A-4147-A177-3AD203B41FA5}">
                      <a16:colId xmlns:a16="http://schemas.microsoft.com/office/drawing/2014/main" val="3038258755"/>
                    </a:ext>
                  </a:extLst>
                </a:gridCol>
                <a:gridCol w="387927">
                  <a:extLst>
                    <a:ext uri="{9D8B030D-6E8A-4147-A177-3AD203B41FA5}">
                      <a16:colId xmlns:a16="http://schemas.microsoft.com/office/drawing/2014/main" val="2246517134"/>
                    </a:ext>
                  </a:extLst>
                </a:gridCol>
              </a:tblGrid>
              <a:tr h="416659">
                <a:tc>
                  <a:txBody>
                    <a:bodyPr/>
                    <a:lstStyle/>
                    <a:p>
                      <a:pPr algn="l"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友人・知り合い（同じ国籍・同じルーツの人）</a:t>
                      </a:r>
                    </a:p>
                  </a:txBody>
                  <a:tcPr marL="9525" marR="9525" marT="9525" marB="0" anchor="ctr"/>
                </a:tc>
                <a:tc>
                  <a:txBody>
                    <a:bodyPr/>
                    <a:lstStyle/>
                    <a:p>
                      <a:pPr algn="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48.1</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41.7</a:t>
                      </a: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84553070"/>
                  </a:ext>
                </a:extLst>
              </a:tr>
              <a:tr h="416659">
                <a:tc>
                  <a:txBody>
                    <a:bodyPr/>
                    <a:lstStyle/>
                    <a:p>
                      <a:pPr algn="l"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友人・知り合い（日本人）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59.7</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40.6</a:t>
                      </a: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687620769"/>
                  </a:ext>
                </a:extLst>
              </a:tr>
              <a:tr h="416659">
                <a:tc>
                  <a:txBody>
                    <a:bodyPr/>
                    <a:lstStyle/>
                    <a:p>
                      <a:pPr algn="l"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インターネット・ＳＮＳ</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40.3</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30.9</a:t>
                      </a: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409371839"/>
                  </a:ext>
                </a:extLst>
              </a:tr>
              <a:tr h="416659">
                <a:tc>
                  <a:txBody>
                    <a:bodyPr/>
                    <a:lstStyle/>
                    <a:p>
                      <a:pPr algn="l"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大阪市役所のホームページ</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26.5</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30.7</a:t>
                      </a:r>
                      <a:r>
                        <a:rPr 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r"/>
                      <a:endParaRPr 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448825678"/>
                  </a:ext>
                </a:extLst>
              </a:tr>
              <a:tr h="416659">
                <a:tc>
                  <a:txBody>
                    <a:bodyPr/>
                    <a:lstStyle/>
                    <a:p>
                      <a:pPr algn="l"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住んでいる区役所のホームページ</a:t>
                      </a:r>
                    </a:p>
                  </a:txBody>
                  <a:tcPr marL="9525" marR="9525" marT="9525" marB="0" anchor="ctr"/>
                </a:tc>
                <a:tc vMerge="1">
                  <a:txBody>
                    <a:bodyPr/>
                    <a:lstStyle/>
                    <a:p>
                      <a:endParaRPr kumimoji="1" lang="ja-JP" altLang="en-US" dirty="0"/>
                    </a:p>
                  </a:txBody>
                  <a:tcPr/>
                </a:tc>
                <a:tc vMerge="1">
                  <a:txBody>
                    <a:bodyPr/>
                    <a:lstStyle/>
                    <a:p>
                      <a:pPr algn="ct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a:r>
                        <a:rPr 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30.5</a:t>
                      </a:r>
                      <a:r>
                        <a:rPr 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2865" marR="62865" marT="0" marB="0" anchor="ctr"/>
                </a:tc>
                <a:tc>
                  <a:txBody>
                    <a:bodyPr/>
                    <a:lstStyle/>
                    <a:p>
                      <a:pPr algn="r"/>
                      <a:endParaRPr 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82242801"/>
                  </a:ext>
                </a:extLst>
              </a:tr>
            </a:tbl>
          </a:graphicData>
        </a:graphic>
      </p:graphicFrame>
      <p:sp>
        <p:nvSpPr>
          <p:cNvPr id="22" name="角丸四角形 21"/>
          <p:cNvSpPr/>
          <p:nvPr/>
        </p:nvSpPr>
        <p:spPr>
          <a:xfrm>
            <a:off x="5702046" y="2181536"/>
            <a:ext cx="3092431" cy="1183717"/>
          </a:xfrm>
          <a:prstGeom prst="roundRect">
            <a:avLst>
              <a:gd name="adj" fmla="val 9177"/>
            </a:avLst>
          </a:prstGeom>
          <a:solidFill>
            <a:schemeClr val="bg2">
              <a:lumMod val="75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15000"/>
              </a:lnSpc>
              <a:spcBef>
                <a:spcPts val="600"/>
              </a:spcBef>
              <a:spcAft>
                <a:spcPts val="0"/>
              </a:spcAft>
              <a:buFont typeface="Wingdings" panose="05000000000000000000" pitchFamily="2" charset="2"/>
              <a:buChar char="Ø"/>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大阪市役所、区役所のホームページから情報を得ている割合が高くなっている。</a:t>
            </a:r>
          </a:p>
        </p:txBody>
      </p:sp>
      <p:sp>
        <p:nvSpPr>
          <p:cNvPr id="24" name="角丸四角形 23"/>
          <p:cNvSpPr/>
          <p:nvPr/>
        </p:nvSpPr>
        <p:spPr>
          <a:xfrm>
            <a:off x="332190" y="1103455"/>
            <a:ext cx="8541356" cy="3183716"/>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p:cNvSpPr/>
          <p:nvPr/>
        </p:nvSpPr>
        <p:spPr>
          <a:xfrm>
            <a:off x="321203" y="935963"/>
            <a:ext cx="3744000" cy="338554"/>
          </a:xfrm>
          <a:prstGeom prst="rect">
            <a:avLst/>
          </a:prstGeom>
          <a:solidFill>
            <a:schemeClr val="accent1">
              <a:lumMod val="60000"/>
              <a:lumOff val="40000"/>
            </a:schemeClr>
          </a:solidFill>
        </p:spPr>
        <p:txBody>
          <a:bodyPr wrap="square">
            <a:spAutoFit/>
          </a:bodyPr>
          <a:lstStyle/>
          <a:p>
            <a:pPr marR="2360" algn="ctr"/>
            <a:r>
              <a:rPr lang="ja-JP" altLang="en-US" sz="1600" b="1" dirty="0">
                <a:solidFill>
                  <a:srgbClr val="000000"/>
                </a:solidFill>
                <a:latin typeface="+mn-ea"/>
              </a:rPr>
              <a:t>大阪市外国人住民アンケート結果より</a:t>
            </a:r>
          </a:p>
        </p:txBody>
      </p:sp>
      <p:sp>
        <p:nvSpPr>
          <p:cNvPr id="38" name="角丸四角形 37"/>
          <p:cNvSpPr/>
          <p:nvPr/>
        </p:nvSpPr>
        <p:spPr>
          <a:xfrm>
            <a:off x="5577088" y="5455909"/>
            <a:ext cx="3239534" cy="1140514"/>
          </a:xfrm>
          <a:prstGeom prst="roundRect">
            <a:avLst>
              <a:gd name="adj" fmla="val 9177"/>
            </a:avLst>
          </a:prstGeom>
          <a:solidFill>
            <a:schemeClr val="bg2">
              <a:lumMod val="75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15000"/>
              </a:lnSpc>
              <a:spcBef>
                <a:spcPts val="600"/>
              </a:spcBef>
              <a:spcAft>
                <a:spcPts val="0"/>
              </a:spcAft>
              <a:buFont typeface="Wingdings" panose="05000000000000000000" pitchFamily="2" charset="2"/>
              <a:buChar char="Ø"/>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相談件数は、増加している。</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ct val="115000"/>
              </a:lnSpc>
              <a:spcBef>
                <a:spcPts val="600"/>
              </a:spcBef>
              <a:spcAft>
                <a:spcPts val="0"/>
              </a:spcAft>
              <a:buFont typeface="Wingdings" panose="05000000000000000000" pitchFamily="2" charset="2"/>
              <a:buChar char="Ø"/>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ホームページの認知度も高くなっている。</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角丸四角形 38"/>
          <p:cNvSpPr/>
          <p:nvPr/>
        </p:nvSpPr>
        <p:spPr>
          <a:xfrm>
            <a:off x="332191" y="4713194"/>
            <a:ext cx="8541356" cy="2020115"/>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p:cNvSpPr/>
          <p:nvPr/>
        </p:nvSpPr>
        <p:spPr>
          <a:xfrm>
            <a:off x="332190" y="4511423"/>
            <a:ext cx="3744000" cy="584775"/>
          </a:xfrm>
          <a:prstGeom prst="rect">
            <a:avLst/>
          </a:prstGeom>
          <a:solidFill>
            <a:schemeClr val="accent1">
              <a:lumMod val="60000"/>
              <a:lumOff val="40000"/>
            </a:schemeClr>
          </a:solidFill>
        </p:spPr>
        <p:txBody>
          <a:bodyPr wrap="square">
            <a:spAutoFit/>
          </a:bodyPr>
          <a:lstStyle/>
          <a:p>
            <a:pPr marR="2360" algn="ctr"/>
            <a:r>
              <a:rPr lang="ja-JP" altLang="en-US" sz="1600" b="1" dirty="0">
                <a:solidFill>
                  <a:srgbClr val="000000"/>
                </a:solidFill>
                <a:latin typeface="+mn-ea"/>
              </a:rPr>
              <a:t>大阪国際交流センターの</a:t>
            </a:r>
            <a:endParaRPr lang="en-US" altLang="ja-JP" sz="1600" b="1" dirty="0">
              <a:solidFill>
                <a:srgbClr val="000000"/>
              </a:solidFill>
              <a:latin typeface="+mn-ea"/>
            </a:endParaRPr>
          </a:p>
          <a:p>
            <a:pPr marR="2360" algn="ctr"/>
            <a:r>
              <a:rPr lang="ja-JP" altLang="en-US" sz="1600" b="1" dirty="0">
                <a:solidFill>
                  <a:srgbClr val="000000"/>
                </a:solidFill>
                <a:latin typeface="+mn-ea"/>
              </a:rPr>
              <a:t>「外国人のための相談窓口」</a:t>
            </a:r>
          </a:p>
        </p:txBody>
      </p:sp>
      <p:sp>
        <p:nvSpPr>
          <p:cNvPr id="2" name="正方形/長方形 1">
            <a:extLst>
              <a:ext uri="{FF2B5EF4-FFF2-40B4-BE49-F238E27FC236}">
                <a16:creationId xmlns:a16="http://schemas.microsoft.com/office/drawing/2014/main" id="{D90209E9-E3BB-703D-94B9-CDB2F97BAA79}"/>
              </a:ext>
            </a:extLst>
          </p:cNvPr>
          <p:cNvSpPr/>
          <p:nvPr/>
        </p:nvSpPr>
        <p:spPr>
          <a:xfrm>
            <a:off x="3349207" y="1632372"/>
            <a:ext cx="815340" cy="261610"/>
          </a:xfrm>
          <a:prstGeom prst="rect">
            <a:avLst/>
          </a:prstGeom>
          <a:noFill/>
        </p:spPr>
        <p:txBody>
          <a:bodyPr wrap="square">
            <a:spAutoFit/>
          </a:bodyPr>
          <a:lstStyle/>
          <a:p>
            <a:pPr marR="2360"/>
            <a:r>
              <a:rPr lang="en-US" altLang="ja-JP" sz="1100" dirty="0">
                <a:solidFill>
                  <a:srgbClr val="000000"/>
                </a:solidFill>
                <a:latin typeface="Meiryo UI" panose="020B0604030504040204" pitchFamily="50" charset="-128"/>
                <a:ea typeface="Meiryo UI" panose="020B0604030504040204" pitchFamily="50" charset="-128"/>
              </a:rPr>
              <a:t>2019</a:t>
            </a:r>
            <a:r>
              <a:rPr lang="ja-JP" altLang="en-US" sz="1100" dirty="0">
                <a:solidFill>
                  <a:srgbClr val="000000"/>
                </a:solidFill>
                <a:latin typeface="Meiryo UI" panose="020B0604030504040204" pitchFamily="50" charset="-128"/>
                <a:ea typeface="Meiryo UI" panose="020B0604030504040204" pitchFamily="50" charset="-128"/>
              </a:rPr>
              <a:t>年度</a:t>
            </a:r>
          </a:p>
        </p:txBody>
      </p:sp>
      <p:sp>
        <p:nvSpPr>
          <p:cNvPr id="5" name="正方形/長方形 4">
            <a:extLst>
              <a:ext uri="{FF2B5EF4-FFF2-40B4-BE49-F238E27FC236}">
                <a16:creationId xmlns:a16="http://schemas.microsoft.com/office/drawing/2014/main" id="{A2EE94E7-619E-B9CE-6C36-DAF7233EF0A8}"/>
              </a:ext>
            </a:extLst>
          </p:cNvPr>
          <p:cNvSpPr/>
          <p:nvPr/>
        </p:nvSpPr>
        <p:spPr>
          <a:xfrm>
            <a:off x="4548011" y="1632840"/>
            <a:ext cx="1029076" cy="261610"/>
          </a:xfrm>
          <a:prstGeom prst="rect">
            <a:avLst/>
          </a:prstGeom>
          <a:noFill/>
        </p:spPr>
        <p:txBody>
          <a:bodyPr wrap="square">
            <a:spAutoFit/>
          </a:bodyPr>
          <a:lstStyle/>
          <a:p>
            <a:pPr marR="2360"/>
            <a:r>
              <a:rPr lang="en-US" altLang="ja-JP" sz="1100" b="1" dirty="0">
                <a:solidFill>
                  <a:srgbClr val="000000"/>
                </a:solidFill>
                <a:latin typeface="Meiryo UI" panose="020B0604030504040204" pitchFamily="50" charset="-128"/>
                <a:ea typeface="Meiryo UI" panose="020B0604030504040204" pitchFamily="50" charset="-128"/>
              </a:rPr>
              <a:t>2022</a:t>
            </a:r>
            <a:r>
              <a:rPr lang="ja-JP" altLang="en-US" sz="1100" b="1" dirty="0">
                <a:solidFill>
                  <a:srgbClr val="000000"/>
                </a:solidFill>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D3946729-0769-2E9E-CCC9-43F28226063C}"/>
              </a:ext>
            </a:extLst>
          </p:cNvPr>
          <p:cNvSpPr/>
          <p:nvPr/>
        </p:nvSpPr>
        <p:spPr>
          <a:xfrm>
            <a:off x="645530" y="3954426"/>
            <a:ext cx="6045980" cy="261610"/>
          </a:xfrm>
          <a:prstGeom prst="rect">
            <a:avLst/>
          </a:prstGeom>
          <a:noFill/>
        </p:spPr>
        <p:txBody>
          <a:bodyPr wrap="square">
            <a:spAutoFit/>
          </a:bodyPr>
          <a:lstStyle/>
          <a:p>
            <a:pPr marR="2360"/>
            <a:r>
              <a:rPr lang="ja-JP" altLang="en-US" sz="1100" dirty="0">
                <a:solidFill>
                  <a:srgbClr val="000000"/>
                </a:solidFill>
                <a:latin typeface="Meiryo UI" panose="020B0604030504040204" pitchFamily="50" charset="-128"/>
                <a:ea typeface="Meiryo UI" panose="020B0604030504040204" pitchFamily="50" charset="-128"/>
              </a:rPr>
              <a:t>（上位５位）　　　　　　　　　　　　　　　　　</a:t>
            </a:r>
            <a:r>
              <a:rPr lang="en-US" altLang="ja-JP" sz="1100" dirty="0">
                <a:solidFill>
                  <a:srgbClr val="000000"/>
                </a:solidFill>
                <a:latin typeface="Meiryo UI" panose="020B0604030504040204" pitchFamily="50" charset="-128"/>
                <a:ea typeface="Meiryo UI" panose="020B0604030504040204" pitchFamily="50" charset="-128"/>
              </a:rPr>
              <a:t>※2019</a:t>
            </a:r>
            <a:r>
              <a:rPr lang="ja-JP" altLang="en-US" sz="1100" dirty="0">
                <a:solidFill>
                  <a:srgbClr val="000000"/>
                </a:solidFill>
                <a:latin typeface="Meiryo UI" panose="020B0604030504040204" pitchFamily="50" charset="-128"/>
                <a:ea typeface="Meiryo UI" panose="020B0604030504040204" pitchFamily="50" charset="-128"/>
              </a:rPr>
              <a:t>年度は「役所（大阪市役所や区役所）」となっていた</a:t>
            </a:r>
          </a:p>
        </p:txBody>
      </p:sp>
      <p:sp>
        <p:nvSpPr>
          <p:cNvPr id="13" name="正方形/長方形 12">
            <a:extLst>
              <a:ext uri="{FF2B5EF4-FFF2-40B4-BE49-F238E27FC236}">
                <a16:creationId xmlns:a16="http://schemas.microsoft.com/office/drawing/2014/main" id="{91B0ABE3-FEFD-4996-7149-1BA266540D02}"/>
              </a:ext>
            </a:extLst>
          </p:cNvPr>
          <p:cNvSpPr/>
          <p:nvPr/>
        </p:nvSpPr>
        <p:spPr>
          <a:xfrm>
            <a:off x="572534" y="5876874"/>
            <a:ext cx="4229252" cy="338554"/>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国際交流センターホームページの認知度</a:t>
            </a:r>
          </a:p>
        </p:txBody>
      </p:sp>
      <p:sp>
        <p:nvSpPr>
          <p:cNvPr id="14" name="正方形/長方形 13">
            <a:extLst>
              <a:ext uri="{FF2B5EF4-FFF2-40B4-BE49-F238E27FC236}">
                <a16:creationId xmlns:a16="http://schemas.microsoft.com/office/drawing/2014/main" id="{3530AE09-33A6-B27B-5028-E8BF5BFC06E5}"/>
              </a:ext>
            </a:extLst>
          </p:cNvPr>
          <p:cNvSpPr/>
          <p:nvPr/>
        </p:nvSpPr>
        <p:spPr>
          <a:xfrm>
            <a:off x="1206447" y="6275911"/>
            <a:ext cx="929142" cy="492443"/>
          </a:xfrm>
          <a:prstGeom prst="rect">
            <a:avLst/>
          </a:prstGeom>
          <a:noFill/>
        </p:spPr>
        <p:txBody>
          <a:bodyPr wrap="square">
            <a:spAutoFit/>
          </a:bodyPr>
          <a:lstStyle/>
          <a:p>
            <a:pPr marR="2360"/>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en-US" altLang="ja-JP" sz="12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9.4</a:t>
            </a:r>
            <a:r>
              <a:rPr lang="ja-JP" altLang="en-US" sz="1400" dirty="0">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E5335709-8A5C-E69A-FE3B-C3771AB1BED0}"/>
              </a:ext>
            </a:extLst>
          </p:cNvPr>
          <p:cNvSpPr/>
          <p:nvPr/>
        </p:nvSpPr>
        <p:spPr>
          <a:xfrm>
            <a:off x="2522969" y="6276450"/>
            <a:ext cx="921407" cy="492443"/>
          </a:xfrm>
          <a:prstGeom prst="rect">
            <a:avLst/>
          </a:prstGeom>
          <a:noFill/>
        </p:spPr>
        <p:txBody>
          <a:bodyPr wrap="square">
            <a:spAutoFit/>
          </a:bodyPr>
          <a:lstStyle/>
          <a:p>
            <a:pPr marR="2360"/>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en-US" altLang="ja-JP" sz="12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18.0</a:t>
            </a:r>
            <a:r>
              <a:rPr lang="ja-JP" altLang="en-US" sz="1400" dirty="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90BD65C8-A230-1953-40F4-07846A4E1A2C}"/>
              </a:ext>
            </a:extLst>
          </p:cNvPr>
          <p:cNvSpPr/>
          <p:nvPr/>
        </p:nvSpPr>
        <p:spPr>
          <a:xfrm>
            <a:off x="3517633" y="6442535"/>
            <a:ext cx="1385426" cy="307777"/>
          </a:xfrm>
          <a:prstGeom prst="rect">
            <a:avLst/>
          </a:prstGeom>
          <a:noFill/>
        </p:spPr>
        <p:txBody>
          <a:bodyPr wrap="square">
            <a:spAutoFit/>
          </a:bodyPr>
          <a:lstStyle/>
          <a:p>
            <a:pPr marR="2360" algn="ctr"/>
            <a:r>
              <a:rPr lang="en-US" altLang="ja-JP" sz="1400" b="1" dirty="0">
                <a:latin typeface="Meiryo UI" panose="020B0604030504040204" pitchFamily="50" charset="-128"/>
                <a:ea typeface="Meiryo UI" panose="020B0604030504040204" pitchFamily="50" charset="-128"/>
              </a:rPr>
              <a:t>8.6</a:t>
            </a:r>
            <a:r>
              <a:rPr lang="ja-JP" altLang="en-US" sz="1400" b="1" dirty="0">
                <a:latin typeface="Meiryo UI" panose="020B0604030504040204" pitchFamily="50" charset="-128"/>
                <a:ea typeface="Meiryo UI" panose="020B0604030504040204" pitchFamily="50" charset="-128"/>
              </a:rPr>
              <a:t>ポイント増</a:t>
            </a:r>
          </a:p>
        </p:txBody>
      </p:sp>
      <p:sp>
        <p:nvSpPr>
          <p:cNvPr id="21" name="右矢印 8">
            <a:extLst>
              <a:ext uri="{FF2B5EF4-FFF2-40B4-BE49-F238E27FC236}">
                <a16:creationId xmlns:a16="http://schemas.microsoft.com/office/drawing/2014/main" id="{47408CA8-A9AA-EF39-6262-0CC3B7794C0C}"/>
              </a:ext>
            </a:extLst>
          </p:cNvPr>
          <p:cNvSpPr/>
          <p:nvPr/>
        </p:nvSpPr>
        <p:spPr>
          <a:xfrm>
            <a:off x="2169474" y="6382085"/>
            <a:ext cx="284613" cy="2675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正方形/長方形 22">
            <a:extLst>
              <a:ext uri="{FF2B5EF4-FFF2-40B4-BE49-F238E27FC236}">
                <a16:creationId xmlns:a16="http://schemas.microsoft.com/office/drawing/2014/main" id="{0AB3ADE1-207F-36FD-6190-BD1C8E815ADC}"/>
              </a:ext>
            </a:extLst>
          </p:cNvPr>
          <p:cNvSpPr/>
          <p:nvPr/>
        </p:nvSpPr>
        <p:spPr>
          <a:xfrm>
            <a:off x="3191520" y="6098719"/>
            <a:ext cx="2231934" cy="261610"/>
          </a:xfrm>
          <a:prstGeom prst="rect">
            <a:avLst/>
          </a:prstGeom>
          <a:noFill/>
        </p:spPr>
        <p:txBody>
          <a:bodyPr wrap="square">
            <a:spAutoFit/>
          </a:bodyPr>
          <a:lstStyle/>
          <a:p>
            <a:pPr marR="2360"/>
            <a:r>
              <a:rPr lang="ja-JP" altLang="en-US" sz="1100" dirty="0">
                <a:latin typeface="Meiryo UI" panose="020B0604030504040204" pitchFamily="50" charset="-128"/>
                <a:ea typeface="Meiryo UI" panose="020B0604030504040204" pitchFamily="50" charset="-128"/>
              </a:rPr>
              <a:t>（外国人住民アンケート結果より）</a:t>
            </a:r>
          </a:p>
        </p:txBody>
      </p:sp>
      <p:grpSp>
        <p:nvGrpSpPr>
          <p:cNvPr id="8" name="グループ化 7"/>
          <p:cNvGrpSpPr/>
          <p:nvPr/>
        </p:nvGrpSpPr>
        <p:grpSpPr>
          <a:xfrm>
            <a:off x="572534" y="5058011"/>
            <a:ext cx="4767880" cy="817021"/>
            <a:chOff x="332190" y="5833588"/>
            <a:chExt cx="4767880" cy="817021"/>
          </a:xfrm>
        </p:grpSpPr>
        <p:sp>
          <p:nvSpPr>
            <p:cNvPr id="34" name="正方形/長方形 33"/>
            <p:cNvSpPr/>
            <p:nvPr/>
          </p:nvSpPr>
          <p:spPr>
            <a:xfrm>
              <a:off x="983967" y="6132549"/>
              <a:ext cx="2418472" cy="492443"/>
            </a:xfrm>
            <a:prstGeom prst="rect">
              <a:avLst/>
            </a:prstGeom>
            <a:noFill/>
          </p:spPr>
          <p:txBody>
            <a:bodyPr wrap="square">
              <a:spAutoFit/>
            </a:bodyPr>
            <a:lstStyle/>
            <a:p>
              <a:pPr marR="2360"/>
              <a:r>
                <a:rPr lang="en-US" altLang="ja-JP" sz="1200" dirty="0">
                  <a:solidFill>
                    <a:srgbClr val="000000"/>
                  </a:solidFill>
                  <a:latin typeface="Meiryo UI" panose="020B0604030504040204" pitchFamily="50" charset="-128"/>
                  <a:ea typeface="Meiryo UI" panose="020B0604030504040204" pitchFamily="50" charset="-128"/>
                </a:rPr>
                <a:t>2018</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rPr>
                <a:t>2,930</a:t>
              </a:r>
              <a:r>
                <a:rPr lang="ja-JP" altLang="en-US" sz="1400" dirty="0">
                  <a:solidFill>
                    <a:srgbClr val="000000"/>
                  </a:solidFill>
                  <a:latin typeface="Meiryo UI" panose="020B0604030504040204" pitchFamily="50" charset="-128"/>
                  <a:ea typeface="Meiryo UI" panose="020B0604030504040204" pitchFamily="50" charset="-128"/>
                </a:rPr>
                <a:t>件</a:t>
              </a: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2303169" y="6158166"/>
              <a:ext cx="1099270" cy="492443"/>
            </a:xfrm>
            <a:prstGeom prst="rect">
              <a:avLst/>
            </a:prstGeom>
            <a:noFill/>
          </p:spPr>
          <p:txBody>
            <a:bodyPr wrap="square">
              <a:spAutoFit/>
            </a:bodyPr>
            <a:lstStyle/>
            <a:p>
              <a:pPr marR="2360"/>
              <a:r>
                <a:rPr lang="en-US" altLang="ja-JP" sz="1200" dirty="0">
                  <a:solidFill>
                    <a:srgbClr val="000000"/>
                  </a:solidFill>
                  <a:latin typeface="Meiryo UI" panose="020B0604030504040204" pitchFamily="50" charset="-128"/>
                  <a:ea typeface="Meiryo UI" panose="020B0604030504040204" pitchFamily="50" charset="-128"/>
                </a:rPr>
                <a:t>2021</a:t>
              </a:r>
              <a:r>
                <a:rPr lang="ja-JP" altLang="en-US" sz="1200" dirty="0">
                  <a:solidFill>
                    <a:srgbClr val="000000"/>
                  </a:solidFill>
                  <a:latin typeface="Meiryo UI" panose="020B0604030504040204" pitchFamily="50" charset="-128"/>
                  <a:ea typeface="Meiryo UI" panose="020B0604030504040204" pitchFamily="50" charset="-128"/>
                </a:rPr>
                <a:t>年度</a:t>
              </a:r>
              <a:endParaRPr lang="en-US" altLang="ja-JP" sz="1200" dirty="0">
                <a:solidFill>
                  <a:srgbClr val="000000"/>
                </a:solidFill>
                <a:latin typeface="Meiryo UI" panose="020B0604030504040204" pitchFamily="50" charset="-128"/>
                <a:ea typeface="Meiryo UI" panose="020B0604030504040204" pitchFamily="50" charset="-128"/>
              </a:endParaRPr>
            </a:p>
            <a:p>
              <a:pPr marR="2360"/>
              <a:r>
                <a:rPr lang="en-US" altLang="ja-JP" sz="1400" dirty="0">
                  <a:solidFill>
                    <a:srgbClr val="000000"/>
                  </a:solidFill>
                  <a:latin typeface="Meiryo UI" panose="020B0604030504040204" pitchFamily="50" charset="-128"/>
                  <a:ea typeface="Meiryo UI" panose="020B0604030504040204" pitchFamily="50" charset="-128"/>
                </a:rPr>
                <a:t> 4,261</a:t>
              </a:r>
              <a:r>
                <a:rPr lang="ja-JP" altLang="en-US" sz="1400" dirty="0">
                  <a:solidFill>
                    <a:srgbClr val="000000"/>
                  </a:solidFill>
                  <a:latin typeface="Meiryo UI" panose="020B0604030504040204" pitchFamily="50" charset="-128"/>
                  <a:ea typeface="Meiryo UI" panose="020B0604030504040204" pitchFamily="50" charset="-128"/>
                </a:rPr>
                <a:t>件</a:t>
              </a:r>
            </a:p>
          </p:txBody>
        </p:sp>
        <p:sp>
          <p:nvSpPr>
            <p:cNvPr id="37" name="正方形/長方形 36"/>
            <p:cNvSpPr/>
            <p:nvPr/>
          </p:nvSpPr>
          <p:spPr>
            <a:xfrm>
              <a:off x="2951175" y="6290915"/>
              <a:ext cx="2148895" cy="307777"/>
            </a:xfrm>
            <a:prstGeom prst="rect">
              <a:avLst/>
            </a:prstGeom>
            <a:noFill/>
          </p:spPr>
          <p:txBody>
            <a:bodyPr wrap="square">
              <a:spAutoFit/>
            </a:bodyPr>
            <a:lstStyle/>
            <a:p>
              <a:pPr marR="2360" algn="ctr"/>
              <a:r>
                <a:rPr lang="en-US" altLang="ja-JP" sz="1400" b="1" dirty="0">
                  <a:solidFill>
                    <a:srgbClr val="000000"/>
                  </a:solidFill>
                  <a:latin typeface="Meiryo UI" panose="020B0604030504040204" pitchFamily="50" charset="-128"/>
                  <a:ea typeface="Meiryo UI" panose="020B0604030504040204" pitchFamily="50" charset="-128"/>
                </a:rPr>
                <a:t>1,331</a:t>
              </a:r>
              <a:r>
                <a:rPr lang="ja-JP" altLang="en-US" sz="1400" b="1" dirty="0">
                  <a:solidFill>
                    <a:srgbClr val="000000"/>
                  </a:solidFill>
                  <a:latin typeface="Meiryo UI" panose="020B0604030504040204" pitchFamily="50" charset="-128"/>
                  <a:ea typeface="Meiryo UI" panose="020B0604030504040204" pitchFamily="50" charset="-128"/>
                </a:rPr>
                <a:t>件増</a:t>
              </a:r>
            </a:p>
          </p:txBody>
        </p:sp>
        <p:sp>
          <p:nvSpPr>
            <p:cNvPr id="12" name="正方形/長方形 11">
              <a:extLst>
                <a:ext uri="{FF2B5EF4-FFF2-40B4-BE49-F238E27FC236}">
                  <a16:creationId xmlns:a16="http://schemas.microsoft.com/office/drawing/2014/main" id="{096A200E-1AC8-7547-1FF8-016F1754388B}"/>
                </a:ext>
              </a:extLst>
            </p:cNvPr>
            <p:cNvSpPr/>
            <p:nvPr/>
          </p:nvSpPr>
          <p:spPr>
            <a:xfrm>
              <a:off x="332190" y="5833588"/>
              <a:ext cx="4229252" cy="338554"/>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600" dirty="0">
                  <a:solidFill>
                    <a:srgbClr val="000000"/>
                  </a:solidFill>
                  <a:latin typeface="Meiryo UI" panose="020B0604030504040204" pitchFamily="50" charset="-128"/>
                  <a:ea typeface="Meiryo UI" panose="020B0604030504040204" pitchFamily="50" charset="-128"/>
                </a:rPr>
                <a:t>相談件数</a:t>
              </a: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36" name="右矢印 8">
              <a:extLst>
                <a:ext uri="{FF2B5EF4-FFF2-40B4-BE49-F238E27FC236}">
                  <a16:creationId xmlns:a16="http://schemas.microsoft.com/office/drawing/2014/main" id="{47408CA8-A9AA-EF39-6262-0CC3B7794C0C}"/>
                </a:ext>
              </a:extLst>
            </p:cNvPr>
            <p:cNvSpPr/>
            <p:nvPr/>
          </p:nvSpPr>
          <p:spPr>
            <a:xfrm>
              <a:off x="1931995" y="6256513"/>
              <a:ext cx="284613" cy="2675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右矢印 42"/>
          <p:cNvSpPr/>
          <p:nvPr/>
        </p:nvSpPr>
        <p:spPr>
          <a:xfrm rot="900000">
            <a:off x="5313214" y="1982848"/>
            <a:ext cx="173182" cy="136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rot="2100000">
            <a:off x="5327067" y="2398487"/>
            <a:ext cx="173182" cy="136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rot="1500000">
            <a:off x="5313211" y="2814123"/>
            <a:ext cx="173182" cy="136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rot="-960000">
            <a:off x="5313210" y="3243615"/>
            <a:ext cx="173182" cy="136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rot="-900000">
            <a:off x="5313212" y="3645393"/>
            <a:ext cx="173182" cy="136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543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352251" y="6032340"/>
            <a:ext cx="8322615" cy="658036"/>
          </a:xfrm>
          <a:prstGeom prst="roundRect">
            <a:avLst>
              <a:gd name="adj" fmla="val 9177"/>
            </a:avLst>
          </a:prstGeom>
          <a:solidFill>
            <a:schemeClr val="bg2">
              <a:lumMod val="75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28116" y="3895880"/>
            <a:ext cx="8211391" cy="584775"/>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600" dirty="0">
                <a:solidFill>
                  <a:srgbClr val="000000"/>
                </a:solidFill>
                <a:latin typeface="Meiryo UI" panose="020B0604030504040204" pitchFamily="50" charset="-128"/>
                <a:ea typeface="Meiryo UI" panose="020B0604030504040204" pitchFamily="50" charset="-128"/>
              </a:rPr>
              <a:t>大阪市は外国人住民が地域社会の一員として、さまざまな相談や情報提供を受けることができるなど、充実した生活が営めるまちであると思う市民の割合</a:t>
            </a:r>
          </a:p>
        </p:txBody>
      </p:sp>
      <p:sp>
        <p:nvSpPr>
          <p:cNvPr id="21" name="正方形/長方形 20"/>
          <p:cNvSpPr/>
          <p:nvPr/>
        </p:nvSpPr>
        <p:spPr>
          <a:xfrm>
            <a:off x="509885" y="4416215"/>
            <a:ext cx="1610267" cy="369332"/>
          </a:xfrm>
          <a:prstGeom prst="rect">
            <a:avLst/>
          </a:prstGeom>
          <a:noFill/>
        </p:spPr>
        <p:txBody>
          <a:bodyPr wrap="square">
            <a:spAutoFit/>
          </a:bodyPr>
          <a:lstStyle/>
          <a:p>
            <a:pPr marR="2360" algn="ctr"/>
            <a:r>
              <a:rPr lang="ja-JP" altLang="en-US" dirty="0">
                <a:solidFill>
                  <a:srgbClr val="000000"/>
                </a:solidFill>
                <a:latin typeface="Meiryo UI" panose="020B0604030504040204" pitchFamily="50" charset="-128"/>
                <a:ea typeface="Meiryo UI" panose="020B0604030504040204" pitchFamily="50" charset="-128"/>
              </a:rPr>
              <a:t>＜実績値＞</a:t>
            </a:r>
          </a:p>
        </p:txBody>
      </p:sp>
      <p:sp>
        <p:nvSpPr>
          <p:cNvPr id="23" name="正方形/長方形 22"/>
          <p:cNvSpPr/>
          <p:nvPr/>
        </p:nvSpPr>
        <p:spPr>
          <a:xfrm>
            <a:off x="393857" y="6177638"/>
            <a:ext cx="8322615" cy="338554"/>
          </a:xfrm>
          <a:prstGeom prst="rect">
            <a:avLst/>
          </a:prstGeom>
          <a:noFill/>
        </p:spPr>
        <p:txBody>
          <a:bodyPr wrap="square">
            <a:spAutoFit/>
          </a:bodyPr>
          <a:lstStyle/>
          <a:p>
            <a:pPr marL="285750" marR="2360" indent="-285750">
              <a:buFont typeface="Wingdings" panose="05000000000000000000" pitchFamily="2" charset="2"/>
              <a:buChar char="Ø"/>
            </a:pPr>
            <a:r>
              <a:rPr lang="ja-JP" altLang="en-US" sz="1600" b="1" dirty="0">
                <a:solidFill>
                  <a:srgbClr val="000000"/>
                </a:solidFill>
                <a:latin typeface="+mn-ea"/>
              </a:rPr>
              <a:t>交流する機会の減少により、外国人住民への関心が薄れていると考えられる。</a:t>
            </a:r>
          </a:p>
        </p:txBody>
      </p:sp>
      <p:graphicFrame>
        <p:nvGraphicFramePr>
          <p:cNvPr id="2" name="表 1"/>
          <p:cNvGraphicFramePr>
            <a:graphicFrameLocks noGrp="1"/>
          </p:cNvGraphicFramePr>
          <p:nvPr/>
        </p:nvGraphicFramePr>
        <p:xfrm>
          <a:off x="636013" y="4774668"/>
          <a:ext cx="5760508" cy="826578"/>
        </p:xfrm>
        <a:graphic>
          <a:graphicData uri="http://schemas.openxmlformats.org/drawingml/2006/table">
            <a:tbl>
              <a:tblPr firstRow="1" bandRow="1">
                <a:tableStyleId>{5C22544A-7EE6-4342-B048-85BDC9FD1C3A}</a:tableStyleId>
              </a:tblPr>
              <a:tblGrid>
                <a:gridCol w="1440127">
                  <a:extLst>
                    <a:ext uri="{9D8B030D-6E8A-4147-A177-3AD203B41FA5}">
                      <a16:colId xmlns:a16="http://schemas.microsoft.com/office/drawing/2014/main" val="2275618514"/>
                    </a:ext>
                  </a:extLst>
                </a:gridCol>
                <a:gridCol w="1440127">
                  <a:extLst>
                    <a:ext uri="{9D8B030D-6E8A-4147-A177-3AD203B41FA5}">
                      <a16:colId xmlns:a16="http://schemas.microsoft.com/office/drawing/2014/main" val="2147006017"/>
                    </a:ext>
                  </a:extLst>
                </a:gridCol>
                <a:gridCol w="1440127">
                  <a:extLst>
                    <a:ext uri="{9D8B030D-6E8A-4147-A177-3AD203B41FA5}">
                      <a16:colId xmlns:a16="http://schemas.microsoft.com/office/drawing/2014/main" val="280493632"/>
                    </a:ext>
                  </a:extLst>
                </a:gridCol>
                <a:gridCol w="1440127">
                  <a:extLst>
                    <a:ext uri="{9D8B030D-6E8A-4147-A177-3AD203B41FA5}">
                      <a16:colId xmlns:a16="http://schemas.microsoft.com/office/drawing/2014/main" val="3075098703"/>
                    </a:ext>
                  </a:extLst>
                </a:gridCol>
              </a:tblGrid>
              <a:tr h="413289">
                <a:tc>
                  <a:txBody>
                    <a:bodyPr/>
                    <a:lstStyle/>
                    <a:p>
                      <a:pPr algn="ctr"/>
                      <a:r>
                        <a:rPr kumimoji="1" lang="en-US" altLang="ja-JP" sz="1600" dirty="0"/>
                        <a:t>2019</a:t>
                      </a:r>
                      <a:r>
                        <a:rPr kumimoji="1" lang="ja-JP" altLang="en-US" sz="1600" dirty="0"/>
                        <a:t>年度</a:t>
                      </a:r>
                    </a:p>
                  </a:txBody>
                  <a:tcPr/>
                </a:tc>
                <a:tc>
                  <a:txBody>
                    <a:bodyPr/>
                    <a:lstStyle/>
                    <a:p>
                      <a:pPr algn="ctr"/>
                      <a:r>
                        <a:rPr kumimoji="1" lang="en-US" altLang="ja-JP" sz="1600" dirty="0"/>
                        <a:t>2020</a:t>
                      </a:r>
                      <a:r>
                        <a:rPr kumimoji="1" lang="ja-JP" altLang="en-US" sz="1600" dirty="0"/>
                        <a:t>年度</a:t>
                      </a:r>
                    </a:p>
                  </a:txBody>
                  <a:tcPr/>
                </a:tc>
                <a:tc>
                  <a:txBody>
                    <a:bodyPr/>
                    <a:lstStyle/>
                    <a:p>
                      <a:pPr algn="ctr"/>
                      <a:r>
                        <a:rPr kumimoji="1" lang="en-US" altLang="ja-JP" sz="1600" dirty="0"/>
                        <a:t>2021</a:t>
                      </a:r>
                      <a:r>
                        <a:rPr kumimoji="1" lang="ja-JP" altLang="en-US" sz="1600" dirty="0"/>
                        <a:t>年度</a:t>
                      </a:r>
                    </a:p>
                  </a:txBody>
                  <a:tcPr/>
                </a:tc>
                <a:tc>
                  <a:txBody>
                    <a:bodyPr/>
                    <a:lstStyle/>
                    <a:p>
                      <a:pPr algn="ctr"/>
                      <a:r>
                        <a:rPr kumimoji="1" lang="en-US" altLang="ja-JP" sz="1600" dirty="0"/>
                        <a:t>2022</a:t>
                      </a:r>
                      <a:r>
                        <a:rPr kumimoji="1" lang="ja-JP" altLang="en-US" sz="1600" dirty="0"/>
                        <a:t>年度</a:t>
                      </a:r>
                    </a:p>
                  </a:txBody>
                  <a:tcPr/>
                </a:tc>
                <a:extLst>
                  <a:ext uri="{0D108BD9-81ED-4DB2-BD59-A6C34878D82A}">
                    <a16:rowId xmlns:a16="http://schemas.microsoft.com/office/drawing/2014/main" val="4242085626"/>
                  </a:ext>
                </a:extLst>
              </a:tr>
              <a:tr h="413289">
                <a:tc>
                  <a:txBody>
                    <a:bodyPr/>
                    <a:lstStyle/>
                    <a:p>
                      <a:pPr algn="ctr"/>
                      <a:r>
                        <a:rPr kumimoji="1" lang="en-US" altLang="ja-JP" sz="1600" dirty="0">
                          <a:latin typeface="Meiryo UI" panose="020B0604030504040204" pitchFamily="50" charset="-128"/>
                          <a:ea typeface="Meiryo UI" panose="020B0604030504040204" pitchFamily="50" charset="-128"/>
                        </a:rPr>
                        <a:t>58.0</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65.4</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60.2</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56.2</a:t>
                      </a:r>
                      <a:r>
                        <a:rPr kumimoji="1" lang="ja-JP" altLang="en-US" sz="160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52683323"/>
                  </a:ext>
                </a:extLst>
              </a:tr>
            </a:tbl>
          </a:graphicData>
        </a:graphic>
      </p:graphicFrame>
      <p:graphicFrame>
        <p:nvGraphicFramePr>
          <p:cNvPr id="27" name="表 26"/>
          <p:cNvGraphicFramePr>
            <a:graphicFrameLocks noGrp="1"/>
          </p:cNvGraphicFramePr>
          <p:nvPr/>
        </p:nvGraphicFramePr>
        <p:xfrm>
          <a:off x="7014610" y="4774668"/>
          <a:ext cx="1440127" cy="826578"/>
        </p:xfrm>
        <a:graphic>
          <a:graphicData uri="http://schemas.openxmlformats.org/drawingml/2006/table">
            <a:tbl>
              <a:tblPr firstRow="1" bandRow="1">
                <a:tableStyleId>{5C22544A-7EE6-4342-B048-85BDC9FD1C3A}</a:tableStyleId>
              </a:tblPr>
              <a:tblGrid>
                <a:gridCol w="1440127">
                  <a:extLst>
                    <a:ext uri="{9D8B030D-6E8A-4147-A177-3AD203B41FA5}">
                      <a16:colId xmlns:a16="http://schemas.microsoft.com/office/drawing/2014/main" val="3075098703"/>
                    </a:ext>
                  </a:extLst>
                </a:gridCol>
              </a:tblGrid>
              <a:tr h="413289">
                <a:tc>
                  <a:txBody>
                    <a:bodyPr/>
                    <a:lstStyle/>
                    <a:p>
                      <a:pPr algn="ctr"/>
                      <a:r>
                        <a:rPr kumimoji="1" lang="en-US" altLang="ja-JP" sz="1600" dirty="0"/>
                        <a:t>2024</a:t>
                      </a:r>
                      <a:r>
                        <a:rPr kumimoji="1" lang="ja-JP" altLang="en-US" sz="1600" dirty="0"/>
                        <a:t>年度</a:t>
                      </a:r>
                    </a:p>
                  </a:txBody>
                  <a:tcPr/>
                </a:tc>
                <a:extLst>
                  <a:ext uri="{0D108BD9-81ED-4DB2-BD59-A6C34878D82A}">
                    <a16:rowId xmlns:a16="http://schemas.microsoft.com/office/drawing/2014/main" val="4242085626"/>
                  </a:ext>
                </a:extLst>
              </a:tr>
              <a:tr h="413289">
                <a:tc>
                  <a:txBody>
                    <a:bodyPr/>
                    <a:lstStyle/>
                    <a:p>
                      <a:pPr algn="ctr"/>
                      <a:r>
                        <a:rPr kumimoji="1" lang="en-US" altLang="ja-JP" sz="1600" dirty="0">
                          <a:latin typeface="Meiryo UI" panose="020B0604030504040204" pitchFamily="50" charset="-128"/>
                          <a:ea typeface="Meiryo UI" panose="020B0604030504040204" pitchFamily="50" charset="-128"/>
                        </a:rPr>
                        <a:t>70</a:t>
                      </a:r>
                      <a:r>
                        <a:rPr kumimoji="1" lang="ja-JP" altLang="en-US" sz="160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52683323"/>
                  </a:ext>
                </a:extLst>
              </a:tr>
            </a:tbl>
          </a:graphicData>
        </a:graphic>
      </p:graphicFrame>
      <p:sp>
        <p:nvSpPr>
          <p:cNvPr id="29" name="正方形/長方形 28"/>
          <p:cNvSpPr/>
          <p:nvPr/>
        </p:nvSpPr>
        <p:spPr>
          <a:xfrm>
            <a:off x="6913773" y="4416215"/>
            <a:ext cx="1610267" cy="369332"/>
          </a:xfrm>
          <a:prstGeom prst="rect">
            <a:avLst/>
          </a:prstGeom>
          <a:noFill/>
        </p:spPr>
        <p:txBody>
          <a:bodyPr wrap="square">
            <a:spAutoFit/>
          </a:bodyPr>
          <a:lstStyle/>
          <a:p>
            <a:pPr marR="2360" algn="ctr"/>
            <a:r>
              <a:rPr lang="ja-JP" altLang="en-US" dirty="0">
                <a:solidFill>
                  <a:srgbClr val="000000"/>
                </a:solidFill>
                <a:latin typeface="Meiryo UI" panose="020B0604030504040204" pitchFamily="50" charset="-128"/>
                <a:ea typeface="Meiryo UI" panose="020B0604030504040204" pitchFamily="50" charset="-128"/>
              </a:rPr>
              <a:t>＜目標値＞</a:t>
            </a:r>
          </a:p>
        </p:txBody>
      </p:sp>
      <p:sp>
        <p:nvSpPr>
          <p:cNvPr id="32" name="正方形/長方形 31"/>
          <p:cNvSpPr/>
          <p:nvPr/>
        </p:nvSpPr>
        <p:spPr>
          <a:xfrm>
            <a:off x="428116" y="1245880"/>
            <a:ext cx="8066973" cy="338554"/>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600" dirty="0">
                <a:solidFill>
                  <a:srgbClr val="000000"/>
                </a:solidFill>
                <a:latin typeface="Meiryo UI" panose="020B0604030504040204" pitchFamily="50" charset="-128"/>
                <a:ea typeface="Meiryo UI" panose="020B0604030504040204" pitchFamily="50" charset="-128"/>
              </a:rPr>
              <a:t>普段の生活の場面で外国人と交流（こんにちは、などの挨拶以上の会話）をしたことがあるか。</a:t>
            </a:r>
            <a:endParaRPr lang="ja-JP" altLang="en-US" sz="1100" dirty="0">
              <a:solidFill>
                <a:srgbClr val="000000"/>
              </a:solidFill>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nvGraphicFramePr>
        <p:xfrm>
          <a:off x="636013" y="1722843"/>
          <a:ext cx="4320380" cy="1239867"/>
        </p:xfrm>
        <a:graphic>
          <a:graphicData uri="http://schemas.openxmlformats.org/drawingml/2006/table">
            <a:tbl>
              <a:tblPr firstRow="1" bandRow="1">
                <a:tableStyleId>{5C22544A-7EE6-4342-B048-85BDC9FD1C3A}</a:tableStyleId>
              </a:tblPr>
              <a:tblGrid>
                <a:gridCol w="1080095">
                  <a:extLst>
                    <a:ext uri="{9D8B030D-6E8A-4147-A177-3AD203B41FA5}">
                      <a16:colId xmlns:a16="http://schemas.microsoft.com/office/drawing/2014/main" val="1338777263"/>
                    </a:ext>
                  </a:extLst>
                </a:gridCol>
                <a:gridCol w="1080095">
                  <a:extLst>
                    <a:ext uri="{9D8B030D-6E8A-4147-A177-3AD203B41FA5}">
                      <a16:colId xmlns:a16="http://schemas.microsoft.com/office/drawing/2014/main" val="2147006017"/>
                    </a:ext>
                  </a:extLst>
                </a:gridCol>
                <a:gridCol w="1080095">
                  <a:extLst>
                    <a:ext uri="{9D8B030D-6E8A-4147-A177-3AD203B41FA5}">
                      <a16:colId xmlns:a16="http://schemas.microsoft.com/office/drawing/2014/main" val="280493632"/>
                    </a:ext>
                  </a:extLst>
                </a:gridCol>
                <a:gridCol w="1080095">
                  <a:extLst>
                    <a:ext uri="{9D8B030D-6E8A-4147-A177-3AD203B41FA5}">
                      <a16:colId xmlns:a16="http://schemas.microsoft.com/office/drawing/2014/main" val="3075098703"/>
                    </a:ext>
                  </a:extLst>
                </a:gridCol>
              </a:tblGrid>
              <a:tr h="413289">
                <a:tc>
                  <a:txBody>
                    <a:bodyPr/>
                    <a:lstStyle/>
                    <a:p>
                      <a:pPr algn="ctr"/>
                      <a:endParaRPr kumimoji="1" lang="ja-JP" altLang="en-US" sz="1600" dirty="0"/>
                    </a:p>
                  </a:txBody>
                  <a:tcPr/>
                </a:tc>
                <a:tc>
                  <a:txBody>
                    <a:bodyPr/>
                    <a:lstStyle/>
                    <a:p>
                      <a:pPr algn="ctr"/>
                      <a:r>
                        <a:rPr kumimoji="1" lang="en-US" altLang="ja-JP" sz="1600" dirty="0"/>
                        <a:t>2020</a:t>
                      </a:r>
                      <a:r>
                        <a:rPr kumimoji="1" lang="ja-JP" altLang="en-US" sz="1600" dirty="0"/>
                        <a:t>年度</a:t>
                      </a:r>
                    </a:p>
                  </a:txBody>
                  <a:tcPr/>
                </a:tc>
                <a:tc>
                  <a:txBody>
                    <a:bodyPr/>
                    <a:lstStyle/>
                    <a:p>
                      <a:pPr algn="ctr"/>
                      <a:r>
                        <a:rPr kumimoji="1" lang="en-US" altLang="ja-JP" sz="1600" dirty="0"/>
                        <a:t>2021</a:t>
                      </a:r>
                      <a:r>
                        <a:rPr kumimoji="1" lang="ja-JP" altLang="en-US" sz="1600" dirty="0"/>
                        <a:t>年度</a:t>
                      </a:r>
                    </a:p>
                  </a:txBody>
                  <a:tcPr/>
                </a:tc>
                <a:tc>
                  <a:txBody>
                    <a:bodyPr/>
                    <a:lstStyle/>
                    <a:p>
                      <a:pPr algn="ctr"/>
                      <a:r>
                        <a:rPr kumimoji="1" lang="en-US" altLang="ja-JP" sz="1600" dirty="0"/>
                        <a:t>2022</a:t>
                      </a:r>
                      <a:r>
                        <a:rPr kumimoji="1" lang="ja-JP" altLang="en-US" sz="1600" dirty="0"/>
                        <a:t>年度</a:t>
                      </a:r>
                    </a:p>
                  </a:txBody>
                  <a:tcPr/>
                </a:tc>
                <a:extLst>
                  <a:ext uri="{0D108BD9-81ED-4DB2-BD59-A6C34878D82A}">
                    <a16:rowId xmlns:a16="http://schemas.microsoft.com/office/drawing/2014/main" val="4242085626"/>
                  </a:ext>
                </a:extLst>
              </a:tr>
              <a:tr h="413289">
                <a:tc>
                  <a:txBody>
                    <a:bodyPr/>
                    <a:lstStyle/>
                    <a:p>
                      <a:pPr algn="ctr"/>
                      <a:r>
                        <a:rPr kumimoji="1" lang="ja-JP" altLang="en-US" sz="1600" b="1" dirty="0">
                          <a:latin typeface="Meiryo UI" panose="020B0604030504040204" pitchFamily="50" charset="-128"/>
                          <a:ea typeface="Meiryo UI" panose="020B0604030504040204" pitchFamily="50" charset="-128"/>
                        </a:rPr>
                        <a:t>はい</a:t>
                      </a:r>
                    </a:p>
                  </a:txBody>
                  <a:tcPr/>
                </a:tc>
                <a:tc>
                  <a:txBody>
                    <a:bodyPr/>
                    <a:lstStyle/>
                    <a:p>
                      <a:pPr algn="ctr"/>
                      <a:r>
                        <a:rPr kumimoji="1" lang="en-US" altLang="ja-JP" sz="1600" b="1" dirty="0">
                          <a:latin typeface="Meiryo UI" panose="020B0604030504040204" pitchFamily="50" charset="-128"/>
                          <a:ea typeface="Meiryo UI" panose="020B0604030504040204" pitchFamily="50" charset="-128"/>
                        </a:rPr>
                        <a:t>30.2</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1" dirty="0">
                          <a:latin typeface="Meiryo UI" panose="020B0604030504040204" pitchFamily="50" charset="-128"/>
                          <a:ea typeface="Meiryo UI" panose="020B0604030504040204" pitchFamily="50" charset="-128"/>
                        </a:rPr>
                        <a:t>29.8</a:t>
                      </a:r>
                      <a:r>
                        <a:rPr kumimoji="1" lang="ja-JP" altLang="en-US" sz="1600" b="1"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b="1" dirty="0">
                          <a:latin typeface="Meiryo UI" panose="020B0604030504040204" pitchFamily="50" charset="-128"/>
                          <a:ea typeface="Meiryo UI" panose="020B0604030504040204" pitchFamily="50" charset="-128"/>
                        </a:rPr>
                        <a:t>23.0</a:t>
                      </a:r>
                      <a:r>
                        <a:rPr kumimoji="1" lang="ja-JP" altLang="en-US" sz="1600" b="1"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52683323"/>
                  </a:ext>
                </a:extLst>
              </a:tr>
              <a:tr h="413289">
                <a:tc>
                  <a:txBody>
                    <a:bodyPr/>
                    <a:lstStyle/>
                    <a:p>
                      <a:pPr algn="ctr"/>
                      <a:r>
                        <a:rPr kumimoji="1" lang="ja-JP" altLang="en-US" sz="1600" dirty="0">
                          <a:latin typeface="Meiryo UI" panose="020B0604030504040204" pitchFamily="50" charset="-128"/>
                          <a:ea typeface="Meiryo UI" panose="020B0604030504040204" pitchFamily="50" charset="-128"/>
                        </a:rPr>
                        <a:t>いいえ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69.8</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70.2</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77.0</a:t>
                      </a:r>
                      <a:r>
                        <a:rPr kumimoji="1" lang="ja-JP" altLang="en-US" sz="160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407368318"/>
                  </a:ext>
                </a:extLst>
              </a:tr>
            </a:tbl>
          </a:graphicData>
        </a:graphic>
      </p:graphicFrame>
      <p:sp>
        <p:nvSpPr>
          <p:cNvPr id="34" name="角丸四角形 33"/>
          <p:cNvSpPr/>
          <p:nvPr/>
        </p:nvSpPr>
        <p:spPr>
          <a:xfrm>
            <a:off x="5061958" y="1719621"/>
            <a:ext cx="3811585" cy="1282142"/>
          </a:xfrm>
          <a:prstGeom prst="roundRect">
            <a:avLst>
              <a:gd name="adj" fmla="val 9177"/>
            </a:avLst>
          </a:prstGeom>
          <a:solidFill>
            <a:schemeClr val="bg2">
              <a:lumMod val="75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285750" indent="-285750">
              <a:lnSpc>
                <a:spcPct val="115000"/>
              </a:lnSpc>
              <a:spcBef>
                <a:spcPts val="600"/>
              </a:spcBef>
              <a:spcAft>
                <a:spcPts val="0"/>
              </a:spcAft>
              <a:buFont typeface="Wingdings" panose="05000000000000000000" pitchFamily="2" charset="2"/>
              <a:buChar char="Ø"/>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外国人との交流ができている割合は低下傾向にある。</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15000"/>
              </a:lnSpc>
              <a:spcBef>
                <a:spcPts val="600"/>
              </a:spcBef>
              <a:spcAft>
                <a:spcPts val="0"/>
              </a:spcAft>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年春以降、新型コロナ感染予防対策に</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より、交流機会が減少している。</a:t>
            </a:r>
            <a:endPar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角丸四角形 34"/>
          <p:cNvSpPr/>
          <p:nvPr/>
        </p:nvSpPr>
        <p:spPr>
          <a:xfrm>
            <a:off x="270457" y="1083056"/>
            <a:ext cx="8636760" cy="2213137"/>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p:cNvSpPr/>
          <p:nvPr/>
        </p:nvSpPr>
        <p:spPr>
          <a:xfrm>
            <a:off x="321203" y="892418"/>
            <a:ext cx="3744000" cy="338554"/>
          </a:xfrm>
          <a:prstGeom prst="rect">
            <a:avLst/>
          </a:prstGeom>
          <a:solidFill>
            <a:schemeClr val="accent1">
              <a:lumMod val="60000"/>
              <a:lumOff val="40000"/>
            </a:schemeClr>
          </a:solidFill>
        </p:spPr>
        <p:txBody>
          <a:bodyPr wrap="square">
            <a:spAutoFit/>
          </a:bodyPr>
          <a:lstStyle/>
          <a:p>
            <a:pPr marR="2360" algn="ctr"/>
            <a:r>
              <a:rPr lang="ja-JP" altLang="en-US" sz="1600" b="1" dirty="0">
                <a:solidFill>
                  <a:srgbClr val="000000"/>
                </a:solidFill>
                <a:latin typeface="+mn-ea"/>
              </a:rPr>
              <a:t>大阪市民間ネット調査結果より</a:t>
            </a:r>
          </a:p>
        </p:txBody>
      </p:sp>
      <p:sp>
        <p:nvSpPr>
          <p:cNvPr id="36" name="正方形/長方形 35"/>
          <p:cNvSpPr/>
          <p:nvPr/>
        </p:nvSpPr>
        <p:spPr>
          <a:xfrm>
            <a:off x="5075108" y="756472"/>
            <a:ext cx="4022982" cy="276999"/>
          </a:xfrm>
          <a:prstGeom prst="rect">
            <a:avLst/>
          </a:prstGeom>
          <a:noFill/>
        </p:spPr>
        <p:txBody>
          <a:bodyPr wrap="square">
            <a:spAutoFit/>
          </a:bodyPr>
          <a:lstStyle/>
          <a:p>
            <a:pPr marR="2360" algn="ctr"/>
            <a:r>
              <a:rPr lang="ja-JP" altLang="en-US" sz="1200" dirty="0">
                <a:solidFill>
                  <a:srgbClr val="000000"/>
                </a:solidFill>
                <a:latin typeface="+mn-ea"/>
              </a:rPr>
              <a:t>（民間ネット調査は市民を対象として毎年実施）</a:t>
            </a:r>
          </a:p>
        </p:txBody>
      </p:sp>
      <p:sp>
        <p:nvSpPr>
          <p:cNvPr id="38" name="角丸四角形 37"/>
          <p:cNvSpPr/>
          <p:nvPr/>
        </p:nvSpPr>
        <p:spPr>
          <a:xfrm>
            <a:off x="236785" y="3645348"/>
            <a:ext cx="8636760" cy="2213137"/>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正方形/長方形 36"/>
          <p:cNvSpPr/>
          <p:nvPr/>
        </p:nvSpPr>
        <p:spPr>
          <a:xfrm>
            <a:off x="321203" y="3522978"/>
            <a:ext cx="3744000" cy="338554"/>
          </a:xfrm>
          <a:prstGeom prst="rect">
            <a:avLst/>
          </a:prstGeom>
          <a:solidFill>
            <a:schemeClr val="accent1">
              <a:lumMod val="60000"/>
              <a:lumOff val="40000"/>
            </a:schemeClr>
          </a:solidFill>
        </p:spPr>
        <p:txBody>
          <a:bodyPr wrap="square">
            <a:spAutoFit/>
          </a:bodyPr>
          <a:lstStyle/>
          <a:p>
            <a:pPr marR="2360" algn="ctr"/>
            <a:r>
              <a:rPr lang="ja-JP" altLang="en-US" sz="1600" b="1" dirty="0">
                <a:solidFill>
                  <a:srgbClr val="000000"/>
                </a:solidFill>
                <a:latin typeface="+mn-ea"/>
              </a:rPr>
              <a:t>大阪市民間ネット調査結果より</a:t>
            </a:r>
          </a:p>
        </p:txBody>
      </p:sp>
      <p:sp>
        <p:nvSpPr>
          <p:cNvPr id="24" name="テキスト ボックス 23"/>
          <p:cNvSpPr txBox="1"/>
          <p:nvPr/>
        </p:nvSpPr>
        <p:spPr>
          <a:xfrm>
            <a:off x="270457" y="266053"/>
            <a:ext cx="177324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５．主な取組 </a:t>
            </a:r>
            <a:endParaRPr kumimoji="1" lang="ja-JP" altLang="en-US" sz="2000" dirty="0">
              <a:latin typeface="Meiryo UI" panose="020B0604030504040204" pitchFamily="50" charset="-128"/>
              <a:ea typeface="Meiryo UI" panose="020B0604030504040204"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8387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644233"/>
            <a:ext cx="8575021" cy="1841958"/>
            <a:chOff x="586711" y="677727"/>
            <a:chExt cx="8575021" cy="1518368"/>
          </a:xfrm>
        </p:grpSpPr>
        <p:sp>
          <p:nvSpPr>
            <p:cNvPr id="5" name="角丸四角形 4"/>
            <p:cNvSpPr/>
            <p:nvPr/>
          </p:nvSpPr>
          <p:spPr>
            <a:xfrm>
              <a:off x="586711" y="777457"/>
              <a:ext cx="8575021" cy="12293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598725" y="1054413"/>
              <a:ext cx="8517704" cy="1141682"/>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政府が</a:t>
              </a:r>
              <a:r>
                <a:rPr lang="en-US" altLang="ja-JP" sz="1400" dirty="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年に発表した留学生</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万人計画や出入国管理及び難民認定法の改正（</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年４月施行）などを背景に、外国人住民が増加し、国籍・地域、在留資格等も多様化。</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人口減少に伴う労働力人口の減少が見込まれる中で中小企業等の人材不足は深刻化しており、喫緊の対応が必要。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7" name="角丸四角形 6"/>
            <p:cNvSpPr/>
            <p:nvPr/>
          </p:nvSpPr>
          <p:spPr>
            <a:xfrm>
              <a:off x="601550" y="677727"/>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現　　状</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10" name="下矢印 9"/>
          <p:cNvSpPr/>
          <p:nvPr/>
        </p:nvSpPr>
        <p:spPr>
          <a:xfrm>
            <a:off x="4108175" y="2269021"/>
            <a:ext cx="848140" cy="242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8" name="グループ化 7"/>
          <p:cNvGrpSpPr/>
          <p:nvPr/>
        </p:nvGrpSpPr>
        <p:grpSpPr>
          <a:xfrm>
            <a:off x="313363" y="2504647"/>
            <a:ext cx="8560182" cy="2184809"/>
            <a:chOff x="313363" y="2378985"/>
            <a:chExt cx="8560182" cy="2575904"/>
          </a:xfrm>
        </p:grpSpPr>
        <p:sp>
          <p:nvSpPr>
            <p:cNvPr id="12" name="角丸四角形 11"/>
            <p:cNvSpPr/>
            <p:nvPr/>
          </p:nvSpPr>
          <p:spPr>
            <a:xfrm>
              <a:off x="313363" y="2378985"/>
              <a:ext cx="8560182" cy="2575904"/>
            </a:xfrm>
            <a:prstGeom prst="roundRect">
              <a:avLst>
                <a:gd name="adj" fmla="val 98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318763" y="2880237"/>
              <a:ext cx="8554782" cy="1886927"/>
            </a:xfrm>
            <a:prstGeom prst="rect">
              <a:avLst/>
            </a:prstGeom>
            <a:noFill/>
          </p:spPr>
          <p:txBody>
            <a:bodyPr wrap="square" rtlCol="0">
              <a:spAutoFit/>
            </a:bodyPr>
            <a:lstStyle/>
            <a:p>
              <a:pPr marL="285750" indent="-285750" fontAlgn="ctr">
                <a:buFont typeface="Wingdings" panose="05000000000000000000" pitchFamily="2" charset="2"/>
                <a:buChar char="l"/>
                <a:defRPr/>
              </a:pPr>
              <a:r>
                <a:rPr lang="ja-JP" altLang="en-US" sz="1400" dirty="0">
                  <a:latin typeface="Meiryo UI" panose="020B0604030504040204" pitchFamily="50" charset="-128"/>
                  <a:ea typeface="Meiryo UI" panose="020B0604030504040204" pitchFamily="50" charset="-128"/>
                </a:rPr>
                <a:t>大阪府在日外国人施策に関する指針（</a:t>
              </a:r>
              <a:r>
                <a:rPr lang="en-US" altLang="ja-JP" sz="1400" dirty="0">
                  <a:latin typeface="Meiryo UI" panose="020B0604030504040204" pitchFamily="50" charset="-128"/>
                  <a:ea typeface="Meiryo UI" panose="020B0604030504040204" pitchFamily="50" charset="-128"/>
                </a:rPr>
                <a:t>2002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月改正）及び大阪市多文化共生指針（</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月）を策定し、府市において外国人施策を推進。</a:t>
              </a:r>
              <a:endParaRPr lang="en-US" altLang="ja-JP" sz="1400" dirty="0">
                <a:latin typeface="Meiryo UI" panose="020B0604030504040204" pitchFamily="50" charset="-128"/>
                <a:ea typeface="Meiryo UI" panose="020B0604030504040204" pitchFamily="50" charset="-128"/>
              </a:endParaRPr>
            </a:p>
            <a:p>
              <a:pPr marL="285750" indent="-285750" fontAlgn="ctr">
                <a:buFont typeface="Wingdings" panose="05000000000000000000" pitchFamily="2" charset="2"/>
                <a:buChar char="l"/>
                <a:defRPr/>
              </a:pPr>
              <a:r>
                <a:rPr lang="ja-JP" altLang="en-US" sz="1400" dirty="0">
                  <a:latin typeface="Meiryo UI" panose="020B0604030504040204" pitchFamily="50" charset="-128"/>
                  <a:ea typeface="Meiryo UI" panose="020B0604030504040204" pitchFamily="50" charset="-128"/>
                </a:rPr>
                <a:t>外国人材の受入れ促進と外国人が安心して暮らせる共生社会の実現に向け、以下の施策を実施。</a:t>
              </a:r>
              <a:endParaRPr lang="en-US" altLang="ja-JP" sz="1400" dirty="0">
                <a:latin typeface="Meiryo UI" panose="020B0604030504040204" pitchFamily="50" charset="-128"/>
                <a:ea typeface="Meiryo UI" panose="020B0604030504040204" pitchFamily="50" charset="-128"/>
              </a:endParaRPr>
            </a:p>
            <a:p>
              <a:pPr fontAlgn="ctr">
                <a:defRPr/>
              </a:pPr>
              <a:r>
                <a:rPr lang="ja-JP" altLang="en-US" sz="1400" dirty="0">
                  <a:latin typeface="Meiryo UI" panose="020B0604030504040204" pitchFamily="50" charset="-128"/>
                  <a:ea typeface="Meiryo UI" panose="020B0604030504040204" pitchFamily="50" charset="-128"/>
                </a:rPr>
                <a:t>　　（１）外国人材の受入れ促進。 　（２）外国人への情報提供・相談対応。　</a:t>
              </a:r>
              <a:endParaRPr lang="en-US" altLang="ja-JP" sz="1400" dirty="0">
                <a:latin typeface="Meiryo UI" panose="020B0604030504040204" pitchFamily="50" charset="-128"/>
                <a:ea typeface="Meiryo UI" panose="020B0604030504040204" pitchFamily="50" charset="-128"/>
              </a:endParaRPr>
            </a:p>
            <a:p>
              <a:pPr fontAlgn="ctr">
                <a:defRPr/>
              </a:pPr>
              <a:r>
                <a:rPr lang="ja-JP" altLang="en-US" sz="1400" dirty="0">
                  <a:latin typeface="Meiryo UI" panose="020B0604030504040204" pitchFamily="50" charset="-128"/>
                  <a:ea typeface="Meiryo UI" panose="020B0604030504040204" pitchFamily="50" charset="-128"/>
                </a:rPr>
                <a:t>　　（３）地域社会への参加・交流。　（４）行政による支援。</a:t>
              </a:r>
            </a:p>
            <a:p>
              <a:pPr marL="285750" indent="-285750" fontAlgn="ctr">
                <a:buFont typeface="Wingdings" panose="05000000000000000000" pitchFamily="2" charset="2"/>
                <a:buChar char="l"/>
                <a:defRPr/>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月に大阪府、大阪出入国在留管理局、大阪市、経済団体等の関係機関と「</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外国人材受入促進・共生推進協議会」を設置し、外国人材の適正・円滑な受入れ、共生社会の実現に向けた環境整備を推進。</a:t>
              </a:r>
            </a:p>
          </p:txBody>
        </p:sp>
      </p:grpSp>
      <p:sp>
        <p:nvSpPr>
          <p:cNvPr id="14" name="角丸四角形 13"/>
          <p:cNvSpPr/>
          <p:nvPr/>
        </p:nvSpPr>
        <p:spPr>
          <a:xfrm>
            <a:off x="318763" y="2503173"/>
            <a:ext cx="1864941" cy="43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316219" y="4965146"/>
            <a:ext cx="8585948" cy="1843288"/>
            <a:chOff x="586711" y="546112"/>
            <a:chExt cx="8585948" cy="1761211"/>
          </a:xfrm>
        </p:grpSpPr>
        <p:sp>
          <p:nvSpPr>
            <p:cNvPr id="17" name="角丸四角形 16"/>
            <p:cNvSpPr/>
            <p:nvPr/>
          </p:nvSpPr>
          <p:spPr>
            <a:xfrm>
              <a:off x="586711" y="742754"/>
              <a:ext cx="8557326" cy="15645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667834" y="956720"/>
              <a:ext cx="8504825" cy="1323324"/>
            </a:xfrm>
            <a:prstGeom prst="rect">
              <a:avLst/>
            </a:prstGeom>
            <a:noFill/>
          </p:spPr>
          <p:txBody>
            <a:bodyPr wrap="square" rtlCol="0">
              <a:spAutoFit/>
            </a:bodyPr>
            <a:lstStyle/>
            <a:p>
              <a:pPr marL="285750" marR="236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外国人材受入促進・共生推進協議会」の下にワーキンググループを置き、深刻な⼈材不⾜への対応や、</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年大阪・関西万博をインパクトにした⼤阪の成⻑・飛躍を支える外国人材の受入促進、受け入れた外国人が安心して働き暮らせる共生推進の取組を進めていく。</a:t>
              </a:r>
            </a:p>
            <a:p>
              <a:pPr marL="285750" marR="2360" indent="-285750">
                <a:buFont typeface="Wingdings" panose="05000000000000000000" pitchFamily="2" charset="2"/>
                <a:buChar char="l"/>
              </a:pP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の大阪・関西万博開催を契機に、就労・留学など様々な目的での流入により、地域社会での外国人のさらなる増加が見込まれており、国際都市としての大阪のまちづくりへと着実につなげられるよう、地域における多文化共生の取組を推進。</a:t>
              </a:r>
              <a:endParaRPr lang="en-US" altLang="ja-JP" sz="1400" dirty="0">
                <a:latin typeface="Meiryo UI" panose="020B0604030504040204" pitchFamily="50" charset="-128"/>
                <a:ea typeface="Meiryo UI" panose="020B0604030504040204" pitchFamily="50" charset="-128"/>
              </a:endParaRPr>
            </a:p>
          </p:txBody>
        </p:sp>
        <p:sp>
          <p:nvSpPr>
            <p:cNvPr id="19" name="角丸四角形 18"/>
            <p:cNvSpPr/>
            <p:nvPr/>
          </p:nvSpPr>
          <p:spPr>
            <a:xfrm>
              <a:off x="626333" y="546112"/>
              <a:ext cx="1847245"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今後の方向性</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08175" y="4861468"/>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スライド番号プレースホルダー 3"/>
          <p:cNvSpPr txBox="1">
            <a:spLocks/>
          </p:cNvSpPr>
          <p:nvPr/>
        </p:nvSpPr>
        <p:spPr>
          <a:xfrm>
            <a:off x="7086600" y="657946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8217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513338" y="898458"/>
            <a:ext cx="8424967" cy="10421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23"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184647" y="637296"/>
            <a:ext cx="7704856" cy="338554"/>
          </a:xfrm>
          <a:prstGeom prst="rect">
            <a:avLst/>
          </a:prstGeom>
          <a:noFill/>
        </p:spPr>
        <p:txBody>
          <a:bodyPr wrap="square" rtlCol="0">
            <a:spAutoFit/>
          </a:bodyPr>
          <a:lstStyle/>
          <a:p>
            <a:pPr>
              <a:defRPr/>
            </a:pPr>
            <a:r>
              <a:rPr lang="ja-JP" altLang="en-US" sz="1600" dirty="0">
                <a:latin typeface="BIZ UDゴシック" panose="020B0400000000000000" pitchFamily="49" charset="-128"/>
                <a:ea typeface="BIZ UDゴシック" panose="020B0400000000000000" pitchFamily="49" charset="-128"/>
              </a:rPr>
              <a:t>■</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外国人材受入促進・共生推進協議会」 </a:t>
            </a:r>
            <a:r>
              <a:rPr lang="ja-JP" altLang="en-US" sz="1600" strike="sngStrike" dirty="0">
                <a:latin typeface="BIZ UDゴシック" panose="020B0400000000000000" pitchFamily="49" charset="-128"/>
                <a:ea typeface="BIZ UDゴシック" panose="020B0400000000000000" pitchFamily="49" charset="-128"/>
              </a:rPr>
              <a:t>　</a:t>
            </a:r>
            <a:endParaRPr kumimoji="1" lang="ja-JP" altLang="en-US" sz="1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cxnSp>
        <p:nvCxnSpPr>
          <p:cNvPr id="11" name="直線コネクタ 10"/>
          <p:cNvCxnSpPr/>
          <p:nvPr/>
        </p:nvCxnSpPr>
        <p:spPr>
          <a:xfrm>
            <a:off x="146966" y="53883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9836" y="1150879"/>
            <a:ext cx="4168391" cy="1323439"/>
          </a:xfrm>
          <a:prstGeom prst="rect">
            <a:avLst/>
          </a:prstGeom>
        </p:spPr>
        <p:txBody>
          <a:bodyPr wrap="square">
            <a:spAutoFit/>
          </a:bodyPr>
          <a:lstStyle/>
          <a:p>
            <a:pPr marL="66463" indent="-422041">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■生産年齢人口の減少が進む中、中小企業に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66463" indent="-422041">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おける人材不足の深刻化を受け、国では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2019</a:t>
            </a:r>
          </a:p>
          <a:p>
            <a:pPr marL="66463" indent="-422041">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年４月に新たな在留資格「特定技能」制度の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66463" indent="-422041">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運用を開始するなど、積極的に外国人材を受け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66463" indent="-422041">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入れる方針に転換が求められている。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4366305" y="1150879"/>
            <a:ext cx="4204489"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■深刻な人材不足への対応や、万博をインパクト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にした大阪の成長・飛躍を支える多様な外国人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材の受入を促進していく必要がある。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あわせて、受け入れた外国人が安心して働き暮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らせる共生社会を実現していく必要がある。</a:t>
            </a:r>
            <a:endParaRPr lang="ja-JP" altLang="en-US" sz="1600" strike="sngStrike" dirty="0">
              <a:latin typeface="Meiryo UI" panose="020B0604030504040204" pitchFamily="50" charset="-128"/>
              <a:ea typeface="Meiryo UI" panose="020B0604030504040204" pitchFamily="50" charset="-128"/>
            </a:endParaRPr>
          </a:p>
        </p:txBody>
      </p:sp>
      <p:sp>
        <p:nvSpPr>
          <p:cNvPr id="15" name="角丸四角形 14"/>
          <p:cNvSpPr/>
          <p:nvPr/>
        </p:nvSpPr>
        <p:spPr>
          <a:xfrm>
            <a:off x="184647" y="1052050"/>
            <a:ext cx="8753658" cy="169694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255315" y="171257"/>
            <a:ext cx="291297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６．今後の取組の方向性</a:t>
            </a:r>
          </a:p>
        </p:txBody>
      </p:sp>
      <p:sp>
        <p:nvSpPr>
          <p:cNvPr id="3" name="正方形/長方形 2"/>
          <p:cNvSpPr/>
          <p:nvPr/>
        </p:nvSpPr>
        <p:spPr>
          <a:xfrm>
            <a:off x="105043" y="3742591"/>
            <a:ext cx="4067945" cy="278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solidFill>
                <a:latin typeface="Meiryo UI" panose="020B0604030504040204" pitchFamily="50" charset="-128"/>
                <a:ea typeface="Meiryo UI" panose="020B0604030504040204" pitchFamily="50" charset="-128"/>
              </a:rPr>
              <a:t>■受入促進に関するワーキンググループ</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外国人材の受入促進に向け、府内企業との</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マッチング支援や外国人材が安定して働き続</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けられるような環境整備等の取組を進める</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ことで、府内企業の更なる成長につなげる。</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■共生推進に関するワーキンググループ</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共生社会の実現に向け、外国人への効果的　</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な支援について検討を進め、大阪の成長・飛</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躍を支える多様な外国人材が活躍する社会</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の実現をめざす。</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46967" y="3066505"/>
            <a:ext cx="391703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2360"/>
            <a:r>
              <a:rPr lang="ja-JP" altLang="en-US" sz="1600" dirty="0">
                <a:solidFill>
                  <a:schemeClr val="tx1"/>
                </a:solidFill>
                <a:latin typeface="Meiryo UI" panose="020B0604030504040204" pitchFamily="50" charset="-128"/>
                <a:ea typeface="Meiryo UI" panose="020B0604030504040204" pitchFamily="50" charset="-128"/>
              </a:rPr>
              <a:t>オール大阪の外国人材受入れ及び共生社会</a:t>
            </a:r>
            <a:endParaRPr lang="en-US" altLang="ja-JP" sz="1600" dirty="0">
              <a:solidFill>
                <a:schemeClr val="tx1"/>
              </a:solidFill>
              <a:latin typeface="Meiryo UI" panose="020B0604030504040204" pitchFamily="50" charset="-128"/>
              <a:ea typeface="Meiryo UI" panose="020B0604030504040204" pitchFamily="50" charset="-128"/>
            </a:endParaRPr>
          </a:p>
          <a:p>
            <a:pPr marR="2360"/>
            <a:r>
              <a:rPr lang="ja-JP" altLang="en-US" sz="1600" dirty="0">
                <a:solidFill>
                  <a:schemeClr val="tx1"/>
                </a:solidFill>
                <a:latin typeface="Meiryo UI" panose="020B0604030504040204" pitchFamily="50" charset="-128"/>
                <a:ea typeface="Meiryo UI" panose="020B0604030504040204" pitchFamily="50" charset="-128"/>
              </a:rPr>
              <a:t>づくりに向けた取組を検討。</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2"/>
          <a:stretch>
            <a:fillRect/>
          </a:stretch>
        </p:blipFill>
        <p:spPr>
          <a:xfrm>
            <a:off x="4172988" y="3155798"/>
            <a:ext cx="4924901" cy="2763348"/>
          </a:xfrm>
          <a:prstGeom prst="rect">
            <a:avLst/>
          </a:prstGeom>
        </p:spPr>
      </p:pic>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164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70457" y="5200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82996" y="3788225"/>
            <a:ext cx="8666261" cy="1308792"/>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角丸四角形 18">
            <a:extLst>
              <a:ext uri="{FF2B5EF4-FFF2-40B4-BE49-F238E27FC236}">
                <a16:creationId xmlns:a16="http://schemas.microsoft.com/office/drawing/2014/main" id="{E66F8E00-B23B-BF13-AD9F-2EBBDEBB2549}"/>
              </a:ext>
            </a:extLst>
          </p:cNvPr>
          <p:cNvSpPr/>
          <p:nvPr/>
        </p:nvSpPr>
        <p:spPr>
          <a:xfrm>
            <a:off x="158708" y="3384005"/>
            <a:ext cx="2808000" cy="360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市</a:t>
            </a:r>
            <a:endParaRPr lang="ja-JP" kern="100" dirty="0">
              <a:effectLst/>
              <a:ea typeface="游明朝" panose="02020400000000000000" pitchFamily="18" charset="-128"/>
              <a:cs typeface="Times New Roman" panose="02020603050405020304" pitchFamily="18" charset="0"/>
            </a:endParaRPr>
          </a:p>
        </p:txBody>
      </p:sp>
      <p:sp>
        <p:nvSpPr>
          <p:cNvPr id="12" name="角丸四角形 11"/>
          <p:cNvSpPr/>
          <p:nvPr/>
        </p:nvSpPr>
        <p:spPr>
          <a:xfrm>
            <a:off x="182996" y="5210149"/>
            <a:ext cx="8666261" cy="1454615"/>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 name="グループ化 4"/>
          <p:cNvGrpSpPr/>
          <p:nvPr/>
        </p:nvGrpSpPr>
        <p:grpSpPr>
          <a:xfrm>
            <a:off x="344555" y="3857846"/>
            <a:ext cx="8280661" cy="1169551"/>
            <a:chOff x="344555" y="3741471"/>
            <a:chExt cx="8280661" cy="1169551"/>
          </a:xfrm>
        </p:grpSpPr>
        <p:sp>
          <p:nvSpPr>
            <p:cNvPr id="20" name="正方形/長方形 19"/>
            <p:cNvSpPr/>
            <p:nvPr/>
          </p:nvSpPr>
          <p:spPr>
            <a:xfrm>
              <a:off x="344555" y="3741471"/>
              <a:ext cx="3780000" cy="1169551"/>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400" dirty="0">
                  <a:solidFill>
                    <a:srgbClr val="000000"/>
                  </a:solidFill>
                  <a:latin typeface="Meiryo UI" panose="020B0604030504040204" pitchFamily="50" charset="-128"/>
                  <a:ea typeface="Meiryo UI" panose="020B0604030504040204" pitchFamily="50" charset="-128"/>
                </a:rPr>
                <a:t>外国人住民が増加し、国籍、在留資格等も多様化している中で、外国人住民が様々な分野において行政サービスを着実に受けることができるよう、多文化共生に関する施策を総合的かつ円滑に推進していく必要がある。</a:t>
              </a:r>
            </a:p>
          </p:txBody>
        </p:sp>
        <p:sp>
          <p:nvSpPr>
            <p:cNvPr id="23" name="正方形/長方形 22"/>
            <p:cNvSpPr/>
            <p:nvPr/>
          </p:nvSpPr>
          <p:spPr>
            <a:xfrm>
              <a:off x="5107955" y="3956914"/>
              <a:ext cx="3517261" cy="738664"/>
            </a:xfrm>
            <a:prstGeom prst="rect">
              <a:avLst/>
            </a:prstGeom>
            <a:noFill/>
          </p:spPr>
          <p:txBody>
            <a:bodyPr wrap="square">
              <a:spAutoFit/>
            </a:bodyPr>
            <a:lstStyle/>
            <a:p>
              <a:pPr marL="285750" marR="2360" indent="-285750">
                <a:buFont typeface="Wingdings" panose="05000000000000000000" pitchFamily="2" charset="2"/>
                <a:buChar char="Ø"/>
              </a:pPr>
              <a:r>
                <a:rPr lang="ja-JP" altLang="en-US" sz="1400" dirty="0">
                  <a:solidFill>
                    <a:srgbClr val="000000"/>
                  </a:solidFill>
                  <a:latin typeface="Meiryo UI" panose="020B0604030504040204" pitchFamily="50" charset="-128"/>
                  <a:ea typeface="Meiryo UI" panose="020B0604030504040204" pitchFamily="50" charset="-128"/>
                </a:rPr>
                <a:t>これまでの取組を着実に推進</a:t>
              </a:r>
              <a:endParaRPr lang="en-US" altLang="ja-JP" sz="1400" dirty="0">
                <a:solidFill>
                  <a:srgbClr val="000000"/>
                </a:solidFill>
                <a:latin typeface="Meiryo UI" panose="020B0604030504040204" pitchFamily="50" charset="-128"/>
                <a:ea typeface="Meiryo UI" panose="020B0604030504040204" pitchFamily="50" charset="-128"/>
              </a:endParaRPr>
            </a:p>
            <a:p>
              <a:pPr marL="285750" marR="2360" indent="-285750">
                <a:buFont typeface="Wingdings" panose="05000000000000000000" pitchFamily="2" charset="2"/>
                <a:buChar char="Ø"/>
              </a:pPr>
              <a:r>
                <a:rPr lang="ja-JP" altLang="en-US" sz="1400" dirty="0">
                  <a:solidFill>
                    <a:srgbClr val="000000"/>
                  </a:solidFill>
                  <a:latin typeface="Meiryo UI" panose="020B0604030504040204" pitchFamily="50" charset="-128"/>
                  <a:ea typeface="Meiryo UI" panose="020B0604030504040204" pitchFamily="50" charset="-128"/>
                </a:rPr>
                <a:t>支援団体やコミュニティ等を通じた情報発信を推進。</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 name="山形 1"/>
            <p:cNvSpPr/>
            <p:nvPr/>
          </p:nvSpPr>
          <p:spPr>
            <a:xfrm>
              <a:off x="4416482" y="3839056"/>
              <a:ext cx="364600" cy="9743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 name="グループ化 2"/>
          <p:cNvGrpSpPr/>
          <p:nvPr/>
        </p:nvGrpSpPr>
        <p:grpSpPr>
          <a:xfrm>
            <a:off x="344555" y="5244959"/>
            <a:ext cx="8329235" cy="1384995"/>
            <a:chOff x="344555" y="5213269"/>
            <a:chExt cx="8329235" cy="1384995"/>
          </a:xfrm>
        </p:grpSpPr>
        <p:sp>
          <p:nvSpPr>
            <p:cNvPr id="21" name="正方形/長方形 20"/>
            <p:cNvSpPr/>
            <p:nvPr/>
          </p:nvSpPr>
          <p:spPr>
            <a:xfrm>
              <a:off x="344555" y="5213269"/>
              <a:ext cx="3780000" cy="1384995"/>
            </a:xfrm>
            <a:prstGeom prst="rect">
              <a:avLst/>
            </a:prstGeom>
            <a:noFill/>
          </p:spPr>
          <p:txBody>
            <a:bodyPr wrap="square">
              <a:spAutoFit/>
            </a:bodyPr>
            <a:lstStyle/>
            <a:p>
              <a:pPr marL="285750" marR="236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の大阪・関西万博開催を契機に、就労・留学など様々な目的での流入が促進され、地域社会での外国人のさらなる増加が見込まれることから、国際都市としての大阪のまちづくりへと着実につなげられるよう、地域における多文化共生の取組を推進する必要がある。</a:t>
              </a:r>
            </a:p>
          </p:txBody>
        </p:sp>
        <p:sp>
          <p:nvSpPr>
            <p:cNvPr id="24" name="正方形/長方形 23"/>
            <p:cNvSpPr/>
            <p:nvPr/>
          </p:nvSpPr>
          <p:spPr>
            <a:xfrm>
              <a:off x="5156529" y="5428713"/>
              <a:ext cx="3517261" cy="954107"/>
            </a:xfrm>
            <a:prstGeom prst="rect">
              <a:avLst/>
            </a:prstGeom>
            <a:noFill/>
          </p:spPr>
          <p:txBody>
            <a:bodyPr wrap="square">
              <a:spAutoFit/>
            </a:bodyPr>
            <a:lstStyle/>
            <a:p>
              <a:pPr marL="285750" marR="2360" indent="-285750">
                <a:buFont typeface="Wingdings" panose="05000000000000000000" pitchFamily="2" charset="2"/>
                <a:buChar char="Ø"/>
              </a:pPr>
              <a:r>
                <a:rPr lang="ja-JP" altLang="en-US" sz="1400" dirty="0">
                  <a:solidFill>
                    <a:srgbClr val="000000"/>
                  </a:solidFill>
                  <a:latin typeface="Meiryo UI" panose="020B0604030504040204" pitchFamily="50" charset="-128"/>
                  <a:ea typeface="Meiryo UI" panose="020B0604030504040204" pitchFamily="50" charset="-128"/>
                </a:rPr>
                <a:t>外国人住民が地域社会の一員として、積極的に地域社会に参画することができるよう、生活により身近な圏域で、住民相互の理解促進とつながりづくりを推進。</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山形 14"/>
            <p:cNvSpPr/>
            <p:nvPr/>
          </p:nvSpPr>
          <p:spPr>
            <a:xfrm>
              <a:off x="4416482" y="5418576"/>
              <a:ext cx="364600" cy="9743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6" name="テキスト ボックス 15"/>
          <p:cNvSpPr txBox="1"/>
          <p:nvPr/>
        </p:nvSpPr>
        <p:spPr>
          <a:xfrm>
            <a:off x="272857" y="112556"/>
            <a:ext cx="291297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a:t>
            </a:r>
            <a:r>
              <a:rPr lang="ja-JP" altLang="en-US" sz="2000" u="sng" dirty="0">
                <a:latin typeface="Meiryo UI" panose="020B0604030504040204" pitchFamily="50" charset="-128"/>
                <a:ea typeface="Meiryo UI" panose="020B0604030504040204" pitchFamily="50" charset="-128"/>
              </a:rPr>
              <a:t>今後の取組の方向性</a:t>
            </a:r>
          </a:p>
        </p:txBody>
      </p:sp>
      <p:sp>
        <p:nvSpPr>
          <p:cNvPr id="14" name="角丸四角形 13"/>
          <p:cNvSpPr/>
          <p:nvPr/>
        </p:nvSpPr>
        <p:spPr>
          <a:xfrm>
            <a:off x="182996" y="1303041"/>
            <a:ext cx="8666261" cy="2024358"/>
          </a:xfrm>
          <a:prstGeom prst="roundRect">
            <a:avLst>
              <a:gd name="adj" fmla="val 9177"/>
            </a:avLst>
          </a:prstGeom>
          <a:no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0"/>
              </a:spcAft>
            </a:pPr>
            <a:endParaRPr lang="ja-JP" altLang="en-US"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p:cNvSpPr/>
          <p:nvPr/>
        </p:nvSpPr>
        <p:spPr>
          <a:xfrm>
            <a:off x="344555" y="1299558"/>
            <a:ext cx="3798617" cy="2031325"/>
          </a:xfrm>
          <a:prstGeom prst="rect">
            <a:avLst/>
          </a:prstGeom>
          <a:noFill/>
        </p:spPr>
        <p:txBody>
          <a:bodyPr wrap="square">
            <a:spAutoFit/>
          </a:bodyPr>
          <a:lstStyle/>
          <a:p>
            <a:pPr marL="285750" marR="236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少子高齢化やグローバル社会の進展を背景に外国人労働者が増加し、</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年の大阪・関西万博を契機に、来阪する外国人が一層増えることが予想される。</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そのような状況の中在日外国人を取り巻く状況　　</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の変化や今日的課題を踏まえ、人権尊重意識</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の高揚を図るとともに、日常生活の様々な場面</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における多様な言語・手段による情報提供、相</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談体制の充実に努める必要がある。</a:t>
            </a:r>
          </a:p>
        </p:txBody>
      </p:sp>
      <p:sp>
        <p:nvSpPr>
          <p:cNvPr id="18" name="正方形/長方形 17"/>
          <p:cNvSpPr/>
          <p:nvPr/>
        </p:nvSpPr>
        <p:spPr>
          <a:xfrm>
            <a:off x="5107955" y="1838167"/>
            <a:ext cx="3517261" cy="954107"/>
          </a:xfrm>
          <a:prstGeom prst="rect">
            <a:avLst/>
          </a:prstGeom>
          <a:noFill/>
        </p:spPr>
        <p:txBody>
          <a:bodyPr wrap="square">
            <a:spAutoFit/>
          </a:bodyPr>
          <a:lstStyle/>
          <a:p>
            <a:pPr marL="285750" marR="236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月に改正した新しい「大阪府在日外国人施策に関する指針」に基づき、在日外国人を取り巻く実情を十分に勘案しながら、在日外国人施策を推進。</a:t>
            </a:r>
          </a:p>
        </p:txBody>
      </p:sp>
      <p:sp>
        <p:nvSpPr>
          <p:cNvPr id="22" name="角丸四角形 18">
            <a:extLst>
              <a:ext uri="{FF2B5EF4-FFF2-40B4-BE49-F238E27FC236}">
                <a16:creationId xmlns:a16="http://schemas.microsoft.com/office/drawing/2014/main" id="{E66F8E00-B23B-BF13-AD9F-2EBBDEBB2549}"/>
              </a:ext>
            </a:extLst>
          </p:cNvPr>
          <p:cNvSpPr/>
          <p:nvPr/>
        </p:nvSpPr>
        <p:spPr>
          <a:xfrm>
            <a:off x="158708" y="954957"/>
            <a:ext cx="2808000" cy="2880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ja-JP" altLang="en-US" kern="100" dirty="0">
                <a:effectLst/>
                <a:ea typeface="HGS創英角ｺﾞｼｯｸUB" panose="020B0900000000000000" pitchFamily="50" charset="-128"/>
                <a:cs typeface="Times New Roman" panose="02020603050405020304" pitchFamily="18" charset="0"/>
              </a:rPr>
              <a:t>大　阪　府</a:t>
            </a:r>
            <a:endParaRPr lang="ja-JP" kern="100" dirty="0">
              <a:effectLst/>
              <a:ea typeface="游明朝" panose="02020400000000000000" pitchFamily="18" charset="-128"/>
              <a:cs typeface="Times New Roman" panose="02020603050405020304" pitchFamily="18" charset="0"/>
            </a:endParaRPr>
          </a:p>
        </p:txBody>
      </p:sp>
      <p:sp>
        <p:nvSpPr>
          <p:cNvPr id="25" name="山形 24"/>
          <p:cNvSpPr/>
          <p:nvPr/>
        </p:nvSpPr>
        <p:spPr>
          <a:xfrm>
            <a:off x="4416482" y="1828030"/>
            <a:ext cx="364600" cy="9743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184647" y="562156"/>
            <a:ext cx="7704856" cy="338554"/>
          </a:xfrm>
          <a:prstGeom prst="rect">
            <a:avLst/>
          </a:prstGeom>
          <a:noFill/>
        </p:spPr>
        <p:txBody>
          <a:bodyPr wrap="square" rtlCol="0">
            <a:spAutoFit/>
          </a:bodyPr>
          <a:lstStyle/>
          <a:p>
            <a:pPr>
              <a:defRPr/>
            </a:pPr>
            <a:r>
              <a:rPr lang="ja-JP" altLang="en-US" sz="1600" dirty="0">
                <a:latin typeface="BIZ UDゴシック" panose="020B0400000000000000" pitchFamily="49" charset="-128"/>
                <a:ea typeface="BIZ UDゴシック" panose="020B0400000000000000" pitchFamily="49" charset="-128"/>
              </a:rPr>
              <a:t>■多文化共生の取組推進</a:t>
            </a: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1920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現状</a:t>
            </a:r>
            <a:endParaRPr kumimoji="1" lang="ja-JP" altLang="en-US" sz="20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EE7B7F0-E3BF-745D-CF09-7304075E1493}"/>
              </a:ext>
            </a:extLst>
          </p:cNvPr>
          <p:cNvSpPr txBox="1"/>
          <p:nvPr/>
        </p:nvSpPr>
        <p:spPr>
          <a:xfrm>
            <a:off x="270457" y="799317"/>
            <a:ext cx="8739048" cy="984885"/>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⼤阪府の⽣産年齢⼈⼝（</a:t>
            </a:r>
            <a:r>
              <a:rPr lang="en-US" altLang="ja-JP" sz="1600" dirty="0">
                <a:latin typeface="Meiryo UI" panose="020B0604030504040204" pitchFamily="50" charset="-128"/>
                <a:ea typeface="Meiryo UI" panose="020B0604030504040204" pitchFamily="50" charset="-128"/>
              </a:rPr>
              <a:t>15〜64</a:t>
            </a:r>
            <a:r>
              <a:rPr lang="ja-JP" altLang="en-US" sz="1600" dirty="0">
                <a:latin typeface="Meiryo UI" panose="020B0604030504040204" pitchFamily="50" charset="-128"/>
                <a:ea typeface="Meiryo UI" panose="020B0604030504040204" pitchFamily="50" charset="-128"/>
              </a:rPr>
              <a:t>歳）は</a:t>
            </a:r>
            <a:r>
              <a:rPr lang="en-US" altLang="ja-JP" sz="1600" dirty="0">
                <a:latin typeface="Meiryo UI" panose="020B0604030504040204" pitchFamily="50" charset="-128"/>
                <a:ea typeface="Meiryo UI" panose="020B0604030504040204" pitchFamily="50" charset="-128"/>
              </a:rPr>
              <a:t>1995</a:t>
            </a:r>
            <a:r>
              <a:rPr lang="ja-JP" altLang="en-US" sz="1600" dirty="0">
                <a:latin typeface="Meiryo UI" panose="020B0604030504040204" pitchFamily="50" charset="-128"/>
                <a:ea typeface="Meiryo UI" panose="020B0604030504040204" pitchFamily="50" charset="-128"/>
              </a:rPr>
              <a:t>年ごろにピークを迎え、その後減少。</a:t>
            </a:r>
          </a:p>
          <a:p>
            <a:pPr marL="28575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労働⼒⼈⼝は、⼥性や⾼齢者の労働参加の増加により</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年頃までは増加傾向にあったが、</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今後は減少が見込まれている。</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1199435" y="1902876"/>
            <a:ext cx="6677249" cy="4451499"/>
          </a:xfrm>
          <a:prstGeom prst="rect">
            <a:avLst/>
          </a:prstGeom>
        </p:spPr>
      </p:pic>
      <p:sp>
        <p:nvSpPr>
          <p:cNvPr id="9" name="テキスト ボックス 8">
            <a:extLst>
              <a:ext uri="{FF2B5EF4-FFF2-40B4-BE49-F238E27FC236}">
                <a16:creationId xmlns:a16="http://schemas.microsoft.com/office/drawing/2014/main" id="{FEE7B7F0-E3BF-745D-CF09-7304075E1493}"/>
              </a:ext>
            </a:extLst>
          </p:cNvPr>
          <p:cNvSpPr txBox="1"/>
          <p:nvPr/>
        </p:nvSpPr>
        <p:spPr>
          <a:xfrm>
            <a:off x="2387601" y="6354375"/>
            <a:ext cx="6621904" cy="276999"/>
          </a:xfrm>
          <a:prstGeom prst="rect">
            <a:avLst/>
          </a:prstGeom>
          <a:noFill/>
        </p:spPr>
        <p:txBody>
          <a:bodyPr wrap="square" rtlCol="0">
            <a:spAutoFit/>
          </a:bodyPr>
          <a:lstStyle/>
          <a:p>
            <a:pPr>
              <a:spcBef>
                <a:spcPts val="600"/>
              </a:spcBef>
            </a:pP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年９⽉８⽇　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r>
              <a:rPr lang="en-US" altLang="zh-TW" sz="1200" dirty="0">
                <a:latin typeface="Meiryo UI" panose="020B0604030504040204" pitchFamily="50" charset="-128"/>
                <a:ea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rPr>
              <a:t>外国人材受入促進・共生推進協議会　</a:t>
            </a:r>
            <a:r>
              <a:rPr lang="zh-TW" altLang="en-US" sz="1200" dirty="0">
                <a:latin typeface="Meiryo UI" panose="020B0604030504040204" pitchFamily="50" charset="-128"/>
                <a:ea typeface="Meiryo UI" panose="020B0604030504040204" pitchFamily="50" charset="-128"/>
              </a:rPr>
              <a:t>事務局作成資料</a:t>
            </a:r>
            <a:r>
              <a:rPr lang="ja-JP" altLang="en-US" sz="1200" dirty="0">
                <a:latin typeface="Meiryo UI" panose="020B0604030504040204" pitchFamily="50" charset="-128"/>
                <a:ea typeface="Meiryo UI" panose="020B0604030504040204" pitchFamily="50" charset="-128"/>
              </a:rPr>
              <a:t>より</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7272000" y="576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（年）</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705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現状</a:t>
            </a:r>
            <a:endParaRPr kumimoji="1" lang="ja-JP" altLang="en-US" sz="20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EE7B7F0-E3BF-745D-CF09-7304075E1493}"/>
              </a:ext>
            </a:extLst>
          </p:cNvPr>
          <p:cNvSpPr txBox="1"/>
          <p:nvPr/>
        </p:nvSpPr>
        <p:spPr>
          <a:xfrm>
            <a:off x="270457" y="799317"/>
            <a:ext cx="8739048" cy="984885"/>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府内企業を対象とした調査では、人材が不足しているとの回答が増加している。</a:t>
            </a:r>
          </a:p>
          <a:p>
            <a:pPr marL="28575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企業規模別では大企業と同様に中小企業も高い水準にあり、府内企業における人手不足感が</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強くなっている。</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4538379" y="2122756"/>
            <a:ext cx="4301544" cy="3304443"/>
          </a:xfrm>
          <a:prstGeom prst="rect">
            <a:avLst/>
          </a:prstGeom>
        </p:spPr>
      </p:pic>
      <p:sp>
        <p:nvSpPr>
          <p:cNvPr id="9" name="テキスト ボックス 8">
            <a:extLst>
              <a:ext uri="{FF2B5EF4-FFF2-40B4-BE49-F238E27FC236}">
                <a16:creationId xmlns:a16="http://schemas.microsoft.com/office/drawing/2014/main" id="{FEE7B7F0-E3BF-745D-CF09-7304075E1493}"/>
              </a:ext>
            </a:extLst>
          </p:cNvPr>
          <p:cNvSpPr txBox="1"/>
          <p:nvPr/>
        </p:nvSpPr>
        <p:spPr>
          <a:xfrm>
            <a:off x="4368799" y="6154321"/>
            <a:ext cx="4640705" cy="338554"/>
          </a:xfrm>
          <a:prstGeom prst="rect">
            <a:avLst/>
          </a:prstGeom>
          <a:noFill/>
        </p:spPr>
        <p:txBody>
          <a:bodyPr wrap="square" rtlCol="0">
            <a:spAutoFit/>
          </a:bodyPr>
          <a:lstStyle/>
          <a:p>
            <a:pPr algn="r">
              <a:spcBef>
                <a:spcPts val="600"/>
              </a:spcBef>
            </a:pPr>
            <a:r>
              <a:rPr lang="ja-JP" altLang="en-US" sz="1600" dirty="0">
                <a:latin typeface="Meiryo UI" panose="020B0604030504040204" pitchFamily="50" charset="-128"/>
                <a:ea typeface="Meiryo UI" panose="020B0604030504040204" pitchFamily="50" charset="-128"/>
              </a:rPr>
              <a:t>出典：</a:t>
            </a:r>
            <a:r>
              <a:rPr lang="en-US" altLang="zh-TW" sz="1600" dirty="0">
                <a:latin typeface="Meiryo UI" panose="020B0604030504040204" pitchFamily="50" charset="-128"/>
                <a:ea typeface="Meiryo UI" panose="020B0604030504040204" pitchFamily="50" charset="-128"/>
              </a:rPr>
              <a:t>2022</a:t>
            </a:r>
            <a:r>
              <a:rPr lang="zh-TW" altLang="en-US" sz="1600" dirty="0">
                <a:latin typeface="Meiryo UI" panose="020B0604030504040204" pitchFamily="50" charset="-128"/>
                <a:ea typeface="Meiryo UI" panose="020B0604030504040204" pitchFamily="50" charset="-128"/>
              </a:rPr>
              <a:t>年度大阪府内企業経営実態調査</a:t>
            </a:r>
            <a:r>
              <a:rPr lang="ja-JP" altLang="en-US" sz="1600" dirty="0">
                <a:latin typeface="Meiryo UI" panose="020B0604030504040204" pitchFamily="50" charset="-128"/>
                <a:ea typeface="Meiryo UI" panose="020B0604030504040204" pitchFamily="50" charset="-128"/>
              </a:rPr>
              <a:t>より</a:t>
            </a:r>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97759" y="2122756"/>
            <a:ext cx="4302551" cy="2838051"/>
          </a:xfrm>
          <a:prstGeom prst="rect">
            <a:avLst/>
          </a:prstGeom>
        </p:spPr>
      </p:pic>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477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現状</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98866" y="6317316"/>
            <a:ext cx="4146270" cy="280036"/>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住民基本台帳人口数から算出（</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日時点）　</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38030" y="6559209"/>
            <a:ext cx="4204334" cy="276999"/>
          </a:xfrm>
          <a:prstGeom prst="rect">
            <a:avLst/>
          </a:prstGeom>
          <a:noFill/>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rPr>
              <a:t>出典：総務省ホームページより</a:t>
            </a:r>
            <a:endParaRPr kumimoji="1" lang="ja-JP" altLang="en-US" sz="1200" dirty="0">
              <a:latin typeface="Meiryo UI" panose="020B0604030504040204" pitchFamily="50" charset="-128"/>
              <a:ea typeface="Meiryo UI" panose="020B0604030504040204" pitchFamily="50" charset="-128"/>
            </a:endParaRPr>
          </a:p>
        </p:txBody>
      </p:sp>
      <p:pic>
        <p:nvPicPr>
          <p:cNvPr id="5" name="オブジェクト 4"/>
          <p:cNvPicPr>
            <a:picLocks noChangeAspect="1"/>
          </p:cNvPicPr>
          <p:nvPr/>
        </p:nvPicPr>
        <p:blipFill>
          <a:blip r:embed="rId2" cstate="print"/>
          <a:stretch>
            <a:fillRect/>
          </a:stretch>
        </p:blipFill>
        <p:spPr>
          <a:xfrm>
            <a:off x="2350900" y="4558646"/>
            <a:ext cx="3663173" cy="1750674"/>
          </a:xfrm>
          <a:prstGeom prst="rect">
            <a:avLst/>
          </a:prstGeom>
        </p:spPr>
      </p:pic>
      <p:sp>
        <p:nvSpPr>
          <p:cNvPr id="9" name="テキスト ボックス 8"/>
          <p:cNvSpPr txBox="1"/>
          <p:nvPr/>
        </p:nvSpPr>
        <p:spPr>
          <a:xfrm>
            <a:off x="270457" y="654108"/>
            <a:ext cx="8706118"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大阪府は、東京都、愛知県に次いで全国で３番目に外国人住民数が多く、外国人住民比率をみると、大阪府は</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％であり、同じような都市部を抱える都道府県である東京都（</a:t>
            </a:r>
            <a:r>
              <a:rPr lang="en-US" altLang="ja-JP" sz="1600" dirty="0">
                <a:latin typeface="Meiryo UI" panose="020B0604030504040204" pitchFamily="50" charset="-128"/>
                <a:ea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rPr>
              <a:t>％）や愛知県（</a:t>
            </a:r>
            <a:r>
              <a:rPr lang="en-US" altLang="ja-JP" sz="1600" dirty="0">
                <a:latin typeface="Meiryo UI" panose="020B0604030504040204" pitchFamily="50" charset="-128"/>
                <a:ea typeface="Meiryo UI" panose="020B0604030504040204" pitchFamily="50" charset="-128"/>
              </a:rPr>
              <a:t>3.6</a:t>
            </a:r>
            <a:r>
              <a:rPr lang="ja-JP" altLang="en-US" sz="1600" dirty="0">
                <a:latin typeface="Meiryo UI" panose="020B0604030504040204" pitchFamily="50" charset="-128"/>
                <a:ea typeface="Meiryo UI" panose="020B0604030504040204" pitchFamily="50" charset="-128"/>
              </a:rPr>
              <a:t>％）に比すると低いものの、全国平均（</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％）や神奈川県（</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％）に比べると高い状況にある。</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さらに、大阪市では外国人住民比率が</a:t>
            </a:r>
            <a:r>
              <a:rPr lang="en-US" altLang="ja-JP" sz="1600" dirty="0">
                <a:latin typeface="Meiryo UI" panose="020B0604030504040204" pitchFamily="50" charset="-128"/>
                <a:ea typeface="Meiryo UI" panose="020B0604030504040204" pitchFamily="50" charset="-128"/>
              </a:rPr>
              <a:t>5.3</a:t>
            </a:r>
            <a:r>
              <a:rPr lang="ja-JP" altLang="en-US" sz="1600" dirty="0">
                <a:latin typeface="Meiryo UI" panose="020B0604030504040204" pitchFamily="50" charset="-128"/>
                <a:ea typeface="Meiryo UI" panose="020B0604030504040204" pitchFamily="50" charset="-128"/>
              </a:rPr>
              <a:t>％と突出している。</a:t>
            </a:r>
            <a:endParaRPr lang="en-US" altLang="ja-JP" sz="1600" dirty="0">
              <a:latin typeface="Meiryo UI" panose="020B0604030504040204" pitchFamily="50" charset="-128"/>
              <a:ea typeface="Meiryo UI" panose="020B0604030504040204" pitchFamily="50" charset="-128"/>
            </a:endParaRP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1496302" y="1752373"/>
            <a:ext cx="6151397" cy="2743438"/>
          </a:xfrm>
          <a:prstGeom prst="rect">
            <a:avLst/>
          </a:prstGeom>
        </p:spPr>
      </p:pic>
    </p:spTree>
    <p:extLst>
      <p:ext uri="{BB962C8B-B14F-4D97-AF65-F5344CB8AC3E}">
        <p14:creationId xmlns:p14="http://schemas.microsoft.com/office/powerpoint/2010/main" val="339910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654108"/>
            <a:ext cx="8706118"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大阪市の外国人人口は</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年以降急増し、</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月時点で</a:t>
            </a:r>
            <a:r>
              <a:rPr lang="en-US" altLang="ja-JP" sz="1600" dirty="0">
                <a:latin typeface="Meiryo UI" panose="020B0604030504040204" pitchFamily="50" charset="-128"/>
                <a:ea typeface="Meiryo UI" panose="020B0604030504040204" pitchFamily="50" charset="-128"/>
              </a:rPr>
              <a:t>152,560</a:t>
            </a:r>
            <a:r>
              <a:rPr lang="ja-JP" altLang="en-US" sz="1600" dirty="0">
                <a:latin typeface="Meiryo UI" panose="020B0604030504040204" pitchFamily="50" charset="-128"/>
                <a:ea typeface="Meiryo UI" panose="020B0604030504040204" pitchFamily="50" charset="-128"/>
              </a:rPr>
              <a:t>人（大阪市人口の</a:t>
            </a:r>
            <a:r>
              <a:rPr lang="en-US" altLang="ja-JP" sz="1600" dirty="0">
                <a:latin typeface="Meiryo UI" panose="020B0604030504040204" pitchFamily="50" charset="-128"/>
                <a:ea typeface="Meiryo UI" panose="020B0604030504040204" pitchFamily="50" charset="-128"/>
              </a:rPr>
              <a:t>5.6</a:t>
            </a:r>
            <a:r>
              <a:rPr lang="ja-JP" altLang="en-US" sz="1600" dirty="0">
                <a:latin typeface="Meiryo UI" panose="020B0604030504040204" pitchFamily="50" charset="-128"/>
                <a:ea typeface="Meiryo UI" panose="020B0604030504040204" pitchFamily="50" charset="-128"/>
              </a:rPr>
              <a:t>％）まで増加した。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また、国・地域の数も増加（</a:t>
            </a:r>
            <a:r>
              <a:rPr lang="en-US" altLang="ja-JP" sz="1600" dirty="0">
                <a:latin typeface="Meiryo UI" panose="020B0604030504040204" pitchFamily="50" charset="-128"/>
                <a:ea typeface="Meiryo UI" panose="020B0604030504040204" pitchFamily="50" charset="-128"/>
              </a:rPr>
              <a:t>134</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154</a:t>
            </a:r>
            <a:r>
              <a:rPr lang="ja-JP" altLang="en-US" sz="1600" dirty="0">
                <a:latin typeface="Meiryo UI" panose="020B0604030504040204" pitchFamily="50" charset="-128"/>
                <a:ea typeface="Meiryo UI" panose="020B0604030504040204" pitchFamily="50" charset="-128"/>
              </a:rPr>
              <a:t>）し、国籍別の割合では、</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年時点で</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％以上であった「韓国及び朝鮮」が</a:t>
            </a:r>
            <a:r>
              <a:rPr lang="en-US" altLang="ja-JP" sz="1600" dirty="0">
                <a:latin typeface="Meiryo UI" panose="020B0604030504040204" pitchFamily="50" charset="-128"/>
                <a:ea typeface="Meiryo UI" panose="020B0604030504040204" pitchFamily="50" charset="-128"/>
              </a:rPr>
              <a:t>38.6</a:t>
            </a:r>
            <a:r>
              <a:rPr lang="ja-JP" altLang="en-US" sz="1600" dirty="0">
                <a:latin typeface="Meiryo UI" panose="020B0604030504040204" pitchFamily="50" charset="-128"/>
                <a:ea typeface="Meiryo UI" panose="020B0604030504040204" pitchFamily="50" charset="-128"/>
              </a:rPr>
              <a:t>％まで減少し、一方で「ベトナム」「ネパール」の増加が顕著となっている。</a:t>
            </a:r>
            <a:endParaRPr lang="en-US" altLang="ja-JP"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現状</a:t>
            </a:r>
            <a:endParaRPr kumimoji="1" lang="ja-JP" altLang="en-US" sz="2000" dirty="0">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56218" y="650203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25175" y="1700808"/>
            <a:ext cx="8693649" cy="5163760"/>
          </a:xfrm>
          <a:prstGeom prst="rect">
            <a:avLst/>
          </a:prstGeom>
        </p:spPr>
      </p:pic>
    </p:spTree>
    <p:extLst>
      <p:ext uri="{BB962C8B-B14F-4D97-AF65-F5344CB8AC3E}">
        <p14:creationId xmlns:p14="http://schemas.microsoft.com/office/powerpoint/2010/main" val="241027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68506" y="5367176"/>
            <a:ext cx="7354290" cy="1265811"/>
          </a:xfrm>
          <a:prstGeom prst="roundRect">
            <a:avLst>
              <a:gd name="adj" fmla="val 43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400" b="1" dirty="0">
                <a:solidFill>
                  <a:schemeClr val="tx1"/>
                </a:solidFill>
                <a:latin typeface="+mn-ea"/>
              </a:rPr>
              <a:t>① </a:t>
            </a:r>
            <a:r>
              <a:rPr lang="ja-JP" altLang="en-US" sz="1400" dirty="0">
                <a:solidFill>
                  <a:schemeClr val="tx1"/>
                </a:solidFill>
                <a:latin typeface="+mn-ea"/>
              </a:rPr>
              <a:t>就労が認められる在留資格</a:t>
            </a:r>
            <a:r>
              <a:rPr lang="en-US" altLang="ja-JP" sz="1400" dirty="0">
                <a:solidFill>
                  <a:schemeClr val="tx1"/>
                </a:solidFill>
                <a:latin typeface="+mn-ea"/>
              </a:rPr>
              <a:t>【</a:t>
            </a:r>
            <a:r>
              <a:rPr lang="ja-JP" altLang="en-US" sz="1400" dirty="0">
                <a:solidFill>
                  <a:schemeClr val="tx1"/>
                </a:solidFill>
                <a:latin typeface="+mn-ea"/>
              </a:rPr>
              <a:t>活動制限あり</a:t>
            </a:r>
            <a:r>
              <a:rPr lang="en-US" altLang="ja-JP" sz="1400" dirty="0">
                <a:solidFill>
                  <a:schemeClr val="tx1"/>
                </a:solidFill>
                <a:latin typeface="+mn-ea"/>
              </a:rPr>
              <a:t>】 </a:t>
            </a:r>
            <a:r>
              <a:rPr lang="ja-JP" altLang="en-US" sz="1400" dirty="0">
                <a:solidFill>
                  <a:schemeClr val="tx1"/>
                </a:solidFill>
                <a:latin typeface="+mn-ea"/>
              </a:rPr>
              <a:t>： </a:t>
            </a:r>
            <a:r>
              <a:rPr lang="ja-JP" altLang="en-US" sz="1050" dirty="0">
                <a:solidFill>
                  <a:schemeClr val="tx1"/>
                </a:solidFill>
                <a:latin typeface="Meiryo UI" panose="020B0604030504040204" pitchFamily="50" charset="-128"/>
                <a:ea typeface="Meiryo UI" panose="020B0604030504040204" pitchFamily="50" charset="-128"/>
              </a:rPr>
              <a:t>技術・人文知識・国際業務、特定技能、技能実習  など</a:t>
            </a: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1300"/>
              </a:lnSpc>
              <a:spcBef>
                <a:spcPts val="600"/>
              </a:spcBef>
            </a:pPr>
            <a:r>
              <a:rPr lang="ja-JP" altLang="en-US" sz="1400" b="1" dirty="0">
                <a:solidFill>
                  <a:schemeClr val="tx1"/>
                </a:solidFill>
                <a:latin typeface="+mn-ea"/>
              </a:rPr>
              <a:t>② </a:t>
            </a:r>
            <a:r>
              <a:rPr lang="ja-JP" altLang="en-US" sz="1400" dirty="0">
                <a:solidFill>
                  <a:schemeClr val="tx1"/>
                </a:solidFill>
                <a:latin typeface="+mn-ea"/>
              </a:rPr>
              <a:t>身分・地位に基づく在留資格</a:t>
            </a:r>
            <a:r>
              <a:rPr lang="en-US" altLang="ja-JP" sz="1400" dirty="0">
                <a:solidFill>
                  <a:schemeClr val="tx1"/>
                </a:solidFill>
                <a:latin typeface="+mn-ea"/>
              </a:rPr>
              <a:t>【</a:t>
            </a:r>
            <a:r>
              <a:rPr lang="ja-JP" altLang="en-US" sz="1400" dirty="0">
                <a:solidFill>
                  <a:schemeClr val="tx1"/>
                </a:solidFill>
                <a:latin typeface="+mn-ea"/>
              </a:rPr>
              <a:t>活動制限なし</a:t>
            </a:r>
            <a:r>
              <a:rPr lang="en-US" altLang="ja-JP" sz="1400" dirty="0">
                <a:solidFill>
                  <a:schemeClr val="tx1"/>
                </a:solidFill>
                <a:latin typeface="+mn-ea"/>
              </a:rPr>
              <a:t>】 </a:t>
            </a:r>
            <a:r>
              <a:rPr lang="ja-JP" altLang="en-US" sz="1400" dirty="0">
                <a:solidFill>
                  <a:schemeClr val="tx1"/>
                </a:solidFill>
                <a:latin typeface="+mn-ea"/>
              </a:rPr>
              <a:t>： </a:t>
            </a:r>
            <a:r>
              <a:rPr lang="ja-JP" altLang="en-US" sz="1050" dirty="0">
                <a:solidFill>
                  <a:schemeClr val="tx1"/>
                </a:solidFill>
                <a:latin typeface="Meiryo UI" panose="020B0604030504040204" pitchFamily="50" charset="-128"/>
                <a:ea typeface="Meiryo UI" panose="020B0604030504040204" pitchFamily="50" charset="-128"/>
              </a:rPr>
              <a:t>永住者、日本人の配偶者等、永住者の配偶者等、定住者</a:t>
            </a:r>
          </a:p>
          <a:p>
            <a:pPr>
              <a:lnSpc>
                <a:spcPts val="1300"/>
              </a:lnSpc>
              <a:spcBef>
                <a:spcPts val="600"/>
              </a:spcBef>
            </a:pPr>
            <a:r>
              <a:rPr lang="ja-JP" altLang="en-US" sz="1400" b="1" dirty="0">
                <a:solidFill>
                  <a:schemeClr val="tx1"/>
                </a:solidFill>
                <a:latin typeface="+mn-ea"/>
              </a:rPr>
              <a:t>③ </a:t>
            </a:r>
            <a:r>
              <a:rPr lang="ja-JP" altLang="en-US" sz="1400" dirty="0">
                <a:solidFill>
                  <a:schemeClr val="tx1"/>
                </a:solidFill>
                <a:latin typeface="+mn-ea"/>
              </a:rPr>
              <a:t>就労の可否は指定される活動によるもの ： </a:t>
            </a:r>
            <a:r>
              <a:rPr lang="ja-JP" altLang="en-US" sz="1050" dirty="0">
                <a:solidFill>
                  <a:schemeClr val="tx1"/>
                </a:solidFill>
                <a:latin typeface="Meiryo UI" panose="020B0604030504040204" pitchFamily="50" charset="-128"/>
                <a:ea typeface="Meiryo UI" panose="020B0604030504040204" pitchFamily="50" charset="-128"/>
              </a:rPr>
              <a:t>特定活動</a:t>
            </a: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1300"/>
              </a:lnSpc>
              <a:spcBef>
                <a:spcPts val="600"/>
              </a:spcBef>
            </a:pPr>
            <a:r>
              <a:rPr lang="ja-JP" altLang="en-US" sz="1400" b="1" dirty="0">
                <a:solidFill>
                  <a:schemeClr val="tx1"/>
                </a:solidFill>
                <a:latin typeface="+mn-ea"/>
              </a:rPr>
              <a:t>④ </a:t>
            </a:r>
            <a:r>
              <a:rPr lang="ja-JP" altLang="en-US" sz="1400" dirty="0">
                <a:solidFill>
                  <a:schemeClr val="tx1"/>
                </a:solidFill>
                <a:latin typeface="+mn-ea"/>
              </a:rPr>
              <a:t>資格外活動許可を受ければ一定範囲内で就労可能 ： </a:t>
            </a:r>
            <a:r>
              <a:rPr lang="ja-JP" altLang="en-US" sz="1050" dirty="0">
                <a:solidFill>
                  <a:schemeClr val="tx1"/>
                </a:solidFill>
                <a:latin typeface="Meiryo UI" panose="020B0604030504040204" pitchFamily="50" charset="-128"/>
                <a:ea typeface="Meiryo UI" panose="020B0604030504040204" pitchFamily="50" charset="-128"/>
              </a:rPr>
              <a:t>留学、家族滞在　など</a:t>
            </a: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1300"/>
              </a:lnSpc>
              <a:spcBef>
                <a:spcPts val="600"/>
              </a:spcBef>
            </a:pPr>
            <a:r>
              <a:rPr lang="ja-JP" altLang="en-US" sz="1400" b="1" dirty="0">
                <a:solidFill>
                  <a:schemeClr val="tx1"/>
                </a:solidFill>
                <a:latin typeface="+mn-ea"/>
              </a:rPr>
              <a:t>⑤ </a:t>
            </a:r>
            <a:r>
              <a:rPr lang="ja-JP" altLang="en-US" sz="1400" dirty="0">
                <a:solidFill>
                  <a:schemeClr val="tx1"/>
                </a:solidFill>
                <a:latin typeface="+mn-ea"/>
              </a:rPr>
              <a:t>その他 ： </a:t>
            </a:r>
            <a:r>
              <a:rPr lang="ja-JP" altLang="en-US" sz="1050" dirty="0">
                <a:solidFill>
                  <a:schemeClr val="tx1"/>
                </a:solidFill>
                <a:latin typeface="Meiryo UI" panose="020B0604030504040204" pitchFamily="50" charset="-128"/>
                <a:ea typeface="Meiryo UI" panose="020B0604030504040204" pitchFamily="50" charset="-128"/>
              </a:rPr>
              <a:t>出生による経過滞在者、国籍喪失による経過滞在者　など</a:t>
            </a:r>
          </a:p>
        </p:txBody>
      </p:sp>
      <p:sp>
        <p:nvSpPr>
          <p:cNvPr id="20" name="テキスト ボックス 19"/>
          <p:cNvSpPr txBox="1"/>
          <p:nvPr/>
        </p:nvSpPr>
        <p:spPr>
          <a:xfrm>
            <a:off x="4638030" y="6492875"/>
            <a:ext cx="4204334" cy="276999"/>
          </a:xfrm>
          <a:prstGeom prst="rect">
            <a:avLst/>
          </a:prstGeom>
          <a:noFill/>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rPr>
              <a:t>出典：大阪市住民基本台帳人口より</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FEE7B7F0-E3BF-745D-CF09-7304075E1493}"/>
              </a:ext>
            </a:extLst>
          </p:cNvPr>
          <p:cNvSpPr txBox="1"/>
          <p:nvPr/>
        </p:nvSpPr>
        <p:spPr>
          <a:xfrm>
            <a:off x="268506" y="717563"/>
            <a:ext cx="8739048" cy="584775"/>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在留資格では、特別永住者が約</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％を占めているが年々減少傾向にある。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その一方で、就労関係、留学とともに、それらの同行者としての家族滞在が増加している。</a:t>
            </a:r>
            <a:endParaRPr lang="en-US" altLang="ja-JP" sz="1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現状</a:t>
            </a:r>
            <a:endParaRPr kumimoji="1" lang="ja-JP" altLang="en-US" sz="2000" dirty="0">
              <a:latin typeface="Meiryo UI" panose="020B0604030504040204" pitchFamily="50" charset="-128"/>
              <a:ea typeface="Meiryo UI" panose="020B0604030504040204" pitchFamily="50" charset="-128"/>
            </a:endParaRPr>
          </a:p>
        </p:txBody>
      </p:sp>
      <p:sp>
        <p:nvSpPr>
          <p:cNvPr id="3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stretch>
            <a:fillRect/>
          </a:stretch>
        </p:blipFill>
        <p:spPr>
          <a:xfrm>
            <a:off x="423312" y="1340768"/>
            <a:ext cx="8297375" cy="3956647"/>
          </a:xfrm>
          <a:prstGeom prst="rect">
            <a:avLst/>
          </a:prstGeom>
        </p:spPr>
      </p:pic>
    </p:spTree>
    <p:extLst>
      <p:ext uri="{BB962C8B-B14F-4D97-AF65-F5344CB8AC3E}">
        <p14:creationId xmlns:p14="http://schemas.microsoft.com/office/powerpoint/2010/main" val="6094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36154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３．課題と主な取組</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5194786" y="3328253"/>
            <a:ext cx="3678712" cy="1091386"/>
            <a:chOff x="5178973" y="2349682"/>
            <a:chExt cx="3678712" cy="1091386"/>
          </a:xfrm>
        </p:grpSpPr>
        <p:sp>
          <p:nvSpPr>
            <p:cNvPr id="5" name="角丸四角形 4"/>
            <p:cNvSpPr/>
            <p:nvPr/>
          </p:nvSpPr>
          <p:spPr>
            <a:xfrm>
              <a:off x="5178973" y="2349682"/>
              <a:ext cx="3678712" cy="10913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178973" y="2541432"/>
              <a:ext cx="3662852" cy="707886"/>
            </a:xfrm>
            <a:prstGeom prst="rect">
              <a:avLst/>
            </a:prstGeom>
            <a:noFill/>
          </p:spPr>
          <p:txBody>
            <a:bodyPr wrap="square" rtlCol="0">
              <a:spAutoFit/>
            </a:bodyPr>
            <a:lstStyle/>
            <a:p>
              <a:pPr fontAlgn="ctr"/>
              <a:r>
                <a:rPr lang="ja-JP" altLang="en-US" sz="2000" b="1" dirty="0">
                  <a:solidFill>
                    <a:srgbClr val="000000"/>
                  </a:solidFill>
                  <a:latin typeface="Meiryo UI" panose="020B0604030504040204" pitchFamily="50" charset="-128"/>
                  <a:ea typeface="Meiryo UI" panose="020B0604030504040204" pitchFamily="50" charset="-128"/>
                </a:rPr>
                <a:t>（２）外国人への情報提供</a:t>
              </a:r>
              <a:endParaRPr lang="en-US" altLang="ja-JP" sz="2000" b="1" dirty="0">
                <a:solidFill>
                  <a:srgbClr val="000000"/>
                </a:solidFill>
                <a:latin typeface="Meiryo UI" panose="020B0604030504040204" pitchFamily="50" charset="-128"/>
                <a:ea typeface="Meiryo UI" panose="020B0604030504040204" pitchFamily="50" charset="-128"/>
              </a:endParaRPr>
            </a:p>
            <a:p>
              <a:pPr fontAlgn="ctr"/>
              <a:r>
                <a:rPr lang="ja-JP" altLang="en-US" sz="2000" b="1" dirty="0">
                  <a:solidFill>
                    <a:srgbClr val="000000"/>
                  </a:solidFill>
                  <a:latin typeface="Meiryo UI" panose="020B0604030504040204" pitchFamily="50" charset="-128"/>
                  <a:ea typeface="Meiryo UI" panose="020B0604030504040204" pitchFamily="50" charset="-128"/>
                </a:rPr>
                <a:t>　　　　　・相談対応</a:t>
              </a:r>
              <a:endParaRPr lang="en-US" altLang="ja-JP" sz="2000" b="1" dirty="0">
                <a:solidFill>
                  <a:srgbClr val="000000"/>
                </a:solidFill>
                <a:latin typeface="Meiryo UI" panose="020B0604030504040204" pitchFamily="50" charset="-128"/>
                <a:ea typeface="Meiryo UI" panose="020B0604030504040204" pitchFamily="50" charset="-128"/>
              </a:endParaRPr>
            </a:p>
          </p:txBody>
        </p:sp>
      </p:grpSp>
      <p:sp>
        <p:nvSpPr>
          <p:cNvPr id="37" name="テキスト ボックス 36"/>
          <p:cNvSpPr txBox="1"/>
          <p:nvPr/>
        </p:nvSpPr>
        <p:spPr>
          <a:xfrm>
            <a:off x="1443329" y="1863734"/>
            <a:ext cx="1394934" cy="338554"/>
          </a:xfrm>
          <a:prstGeom prst="rect">
            <a:avLst/>
          </a:prstGeom>
          <a:noFill/>
        </p:spPr>
        <p:txBody>
          <a:bodyPr wrap="none" rtlCol="0">
            <a:spAutoFit/>
          </a:bodyPr>
          <a:lstStyle/>
          <a:p>
            <a:pPr algn="ctr" fontAlgn="ctr"/>
            <a:r>
              <a:rPr lang="ja-JP" altLang="en-US" sz="1600" b="1" dirty="0">
                <a:solidFill>
                  <a:srgbClr val="000000"/>
                </a:solidFill>
                <a:latin typeface="Meiryo UI" panose="020B0604030504040204" pitchFamily="50" charset="-128"/>
                <a:ea typeface="Meiryo UI" panose="020B0604030504040204" pitchFamily="50" charset="-128"/>
              </a:rPr>
              <a:t>＜主な課題＞</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320862" y="1838624"/>
            <a:ext cx="1394933" cy="338554"/>
          </a:xfrm>
          <a:prstGeom prst="rect">
            <a:avLst/>
          </a:prstGeom>
          <a:noFill/>
        </p:spPr>
        <p:txBody>
          <a:bodyPr wrap="none" rtlCol="0">
            <a:spAutoFit/>
          </a:bodyPr>
          <a:lstStyle/>
          <a:p>
            <a:pPr algn="ctr" fontAlgn="ctr"/>
            <a:r>
              <a:rPr lang="ja-JP" altLang="en-US" sz="1600" b="1" dirty="0">
                <a:latin typeface="Meiryo UI" panose="020B0604030504040204" pitchFamily="50" charset="-128"/>
                <a:ea typeface="Meiryo UI" panose="020B0604030504040204" pitchFamily="50" charset="-128"/>
              </a:rPr>
              <a:t>＜主な取組＞</a:t>
            </a:r>
            <a:endParaRPr lang="en-US" altLang="ja-JP" sz="1600" b="1"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319157" y="3339639"/>
            <a:ext cx="3599178" cy="1080000"/>
            <a:chOff x="319157" y="3339639"/>
            <a:chExt cx="3599178" cy="1080000"/>
          </a:xfrm>
        </p:grpSpPr>
        <p:sp>
          <p:nvSpPr>
            <p:cNvPr id="39" name="テキスト ボックス 38"/>
            <p:cNvSpPr txBox="1"/>
            <p:nvPr/>
          </p:nvSpPr>
          <p:spPr>
            <a:xfrm>
              <a:off x="330182" y="3464141"/>
              <a:ext cx="3581472"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誰もが安全に安心して暮らせるよう、多様な言語・手段による情報提供・相談体制を充実する必要がある。</a:t>
              </a:r>
              <a:endParaRPr lang="en-US" altLang="ja-JP" sz="1600" b="1" dirty="0">
                <a:latin typeface="Meiryo UI" panose="020B0604030504040204" pitchFamily="50" charset="-128"/>
                <a:ea typeface="Meiryo UI" panose="020B0604030504040204" pitchFamily="50" charset="-128"/>
              </a:endParaRPr>
            </a:p>
          </p:txBody>
        </p:sp>
        <p:sp>
          <p:nvSpPr>
            <p:cNvPr id="43" name="角丸四角形 42"/>
            <p:cNvSpPr/>
            <p:nvPr/>
          </p:nvSpPr>
          <p:spPr>
            <a:xfrm>
              <a:off x="319157" y="3339639"/>
              <a:ext cx="3599178" cy="10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二等辺三角形 9"/>
          <p:cNvSpPr/>
          <p:nvPr/>
        </p:nvSpPr>
        <p:spPr>
          <a:xfrm rot="5400000">
            <a:off x="4142471" y="2431021"/>
            <a:ext cx="873329"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4151712" y="3598736"/>
            <a:ext cx="854846"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319157" y="4507281"/>
            <a:ext cx="3621228" cy="1080000"/>
            <a:chOff x="319157" y="3944675"/>
            <a:chExt cx="3621228" cy="1080000"/>
          </a:xfrm>
        </p:grpSpPr>
        <p:sp>
          <p:nvSpPr>
            <p:cNvPr id="53" name="テキスト ボックス 52"/>
            <p:cNvSpPr txBox="1"/>
            <p:nvPr/>
          </p:nvSpPr>
          <p:spPr>
            <a:xfrm>
              <a:off x="319157" y="4069177"/>
              <a:ext cx="3621228"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ともに地域を支える一員として、地域社会で主体的に活動し一緒にまちをつくる必要がある。</a:t>
              </a:r>
              <a:endParaRPr lang="en-US" altLang="ja-JP" sz="1600" dirty="0">
                <a:latin typeface="Meiryo UI" panose="020B0604030504040204" pitchFamily="50" charset="-128"/>
                <a:ea typeface="Meiryo UI" panose="020B0604030504040204" pitchFamily="50" charset="-128"/>
              </a:endParaRPr>
            </a:p>
          </p:txBody>
        </p:sp>
        <p:sp>
          <p:nvSpPr>
            <p:cNvPr id="54" name="角丸四角形 53"/>
            <p:cNvSpPr/>
            <p:nvPr/>
          </p:nvSpPr>
          <p:spPr>
            <a:xfrm>
              <a:off x="330182" y="3944675"/>
              <a:ext cx="3599178" cy="10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4533" y="5689089"/>
            <a:ext cx="3599178" cy="1080000"/>
            <a:chOff x="344533" y="4954734"/>
            <a:chExt cx="3599178" cy="1080000"/>
          </a:xfrm>
        </p:grpSpPr>
        <p:sp>
          <p:nvSpPr>
            <p:cNvPr id="55" name="テキスト ボックス 54"/>
            <p:cNvSpPr txBox="1"/>
            <p:nvPr/>
          </p:nvSpPr>
          <p:spPr>
            <a:xfrm>
              <a:off x="345392" y="4956125"/>
              <a:ext cx="3597460"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様々な行政分野において、日本語を十分に理解できないことを理由に不平等が生じることのないよう行政による適切な支援が必要である。</a:t>
              </a:r>
              <a:endParaRPr lang="en-US" altLang="ja-JP" sz="1600" dirty="0">
                <a:latin typeface="Meiryo UI" panose="020B0604030504040204" pitchFamily="50" charset="-128"/>
                <a:ea typeface="Meiryo UI" panose="020B0604030504040204" pitchFamily="50" charset="-128"/>
              </a:endParaRPr>
            </a:p>
          </p:txBody>
        </p:sp>
        <p:sp>
          <p:nvSpPr>
            <p:cNvPr id="56" name="角丸四角形 55"/>
            <p:cNvSpPr/>
            <p:nvPr/>
          </p:nvSpPr>
          <p:spPr>
            <a:xfrm>
              <a:off x="344533" y="4954734"/>
              <a:ext cx="3599178" cy="10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5178926" y="4510061"/>
            <a:ext cx="3694572" cy="1077220"/>
            <a:chOff x="5163113" y="3771571"/>
            <a:chExt cx="3694572" cy="1077220"/>
          </a:xfrm>
        </p:grpSpPr>
        <p:sp>
          <p:nvSpPr>
            <p:cNvPr id="57" name="角丸四角形 56"/>
            <p:cNvSpPr/>
            <p:nvPr/>
          </p:nvSpPr>
          <p:spPr>
            <a:xfrm>
              <a:off x="5178973" y="3771571"/>
              <a:ext cx="3678712" cy="10772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5163113" y="4110126"/>
              <a:ext cx="3694572" cy="400110"/>
            </a:xfrm>
            <a:prstGeom prst="rect">
              <a:avLst/>
            </a:prstGeom>
            <a:noFill/>
          </p:spPr>
          <p:txBody>
            <a:bodyPr wrap="square" rtlCol="0">
              <a:spAutoFit/>
            </a:bodyPr>
            <a:lstStyle/>
            <a:p>
              <a:pPr fontAlgn="ctr"/>
              <a:r>
                <a:rPr lang="ja-JP" altLang="en-US" sz="2000" b="1" dirty="0">
                  <a:solidFill>
                    <a:srgbClr val="000000"/>
                  </a:solidFill>
                  <a:latin typeface="Meiryo UI" panose="020B0604030504040204" pitchFamily="50" charset="-128"/>
                  <a:ea typeface="Meiryo UI" panose="020B0604030504040204" pitchFamily="50" charset="-128"/>
                </a:rPr>
                <a:t>（３）地域社会への参加・交流</a:t>
              </a:r>
              <a:endParaRPr lang="en-US" altLang="ja-JP" sz="2000" b="1" dirty="0">
                <a:solidFill>
                  <a:srgbClr val="000000"/>
                </a:solidFill>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5194786" y="5677703"/>
            <a:ext cx="3678712" cy="1091386"/>
            <a:chOff x="5194833" y="5253815"/>
            <a:chExt cx="3678712" cy="1091386"/>
          </a:xfrm>
        </p:grpSpPr>
        <p:sp>
          <p:nvSpPr>
            <p:cNvPr id="23" name="角丸四角形 22"/>
            <p:cNvSpPr/>
            <p:nvPr/>
          </p:nvSpPr>
          <p:spPr>
            <a:xfrm>
              <a:off x="5194833" y="5253815"/>
              <a:ext cx="3678712" cy="10913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60" name="テキスト ボックス 59"/>
            <p:cNvSpPr txBox="1"/>
            <p:nvPr/>
          </p:nvSpPr>
          <p:spPr>
            <a:xfrm>
              <a:off x="5194833" y="5599453"/>
              <a:ext cx="3047880" cy="400110"/>
            </a:xfrm>
            <a:prstGeom prst="rect">
              <a:avLst/>
            </a:prstGeom>
            <a:noFill/>
          </p:spPr>
          <p:txBody>
            <a:bodyPr wrap="square" rtlCol="0">
              <a:spAutoFit/>
            </a:bodyPr>
            <a:lstStyle/>
            <a:p>
              <a:pPr fontAlgn="ctr"/>
              <a:r>
                <a:rPr lang="ja-JP" altLang="en-US" sz="2000" b="1" dirty="0">
                  <a:solidFill>
                    <a:srgbClr val="000000"/>
                  </a:solidFill>
                  <a:latin typeface="Meiryo UI" panose="020B0604030504040204" pitchFamily="50" charset="-128"/>
                  <a:ea typeface="Meiryo UI" panose="020B0604030504040204" pitchFamily="50" charset="-128"/>
                </a:rPr>
                <a:t>（４）行政による支援</a:t>
              </a:r>
              <a:endParaRPr lang="en-US" altLang="ja-JP" sz="2000" b="1" dirty="0">
                <a:solidFill>
                  <a:srgbClr val="000000"/>
                </a:solidFill>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FEE7B7F0-E3BF-745D-CF09-7304075E1493}"/>
              </a:ext>
            </a:extLst>
          </p:cNvPr>
          <p:cNvSpPr txBox="1"/>
          <p:nvPr/>
        </p:nvSpPr>
        <p:spPr>
          <a:xfrm>
            <a:off x="202477" y="816404"/>
            <a:ext cx="8739048" cy="1169551"/>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大阪府における労働力人口は減少傾向の見通しである一方、府内企業においては人材不足感が強まっている状況にあり、人手不足の解消が喫緊の課題。</a:t>
            </a:r>
            <a:endParaRPr lang="en-US" altLang="ja-JP" sz="12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こうした課題に対応し、今後の大阪・関西の成長をめざすためには、外国人材の受入れ促進を図るとともに、外国人住民に対して行政サービスを提供する主体となる地方自治体として、地域社会の一員として安心して生活することができるよう取り組む必要がある。</a:t>
            </a:r>
          </a:p>
          <a:p>
            <a:pPr>
              <a:spcBef>
                <a:spcPts val="600"/>
              </a:spcBef>
            </a:pPr>
            <a:endParaRPr lang="ja-JP" altLang="en-US" sz="1200" strike="sngStrike" dirty="0">
              <a:latin typeface="Meiryo UI" panose="020B0604030504040204" pitchFamily="50" charset="-128"/>
              <a:ea typeface="Meiryo UI" panose="020B0604030504040204" pitchFamily="50" charset="-128"/>
            </a:endParaRPr>
          </a:p>
        </p:txBody>
      </p:sp>
      <p:sp>
        <p:nvSpPr>
          <p:cNvPr id="25" name="二等辺三角形 24"/>
          <p:cNvSpPr/>
          <p:nvPr/>
        </p:nvSpPr>
        <p:spPr>
          <a:xfrm rot="5400000">
            <a:off x="4160999" y="4773461"/>
            <a:ext cx="854846"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4151713" y="5948186"/>
            <a:ext cx="854846"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5178926" y="2160538"/>
            <a:ext cx="3678712" cy="1091386"/>
            <a:chOff x="5210600" y="6410333"/>
            <a:chExt cx="3678712" cy="1091386"/>
          </a:xfrm>
        </p:grpSpPr>
        <p:sp>
          <p:nvSpPr>
            <p:cNvPr id="28" name="角丸四角形 27"/>
            <p:cNvSpPr/>
            <p:nvPr/>
          </p:nvSpPr>
          <p:spPr>
            <a:xfrm>
              <a:off x="5210600" y="6410333"/>
              <a:ext cx="3678712" cy="10913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221625" y="6755971"/>
              <a:ext cx="3667687" cy="400110"/>
            </a:xfrm>
            <a:prstGeom prst="rect">
              <a:avLst/>
            </a:prstGeom>
            <a:noFill/>
          </p:spPr>
          <p:txBody>
            <a:bodyPr wrap="square" rtlCol="0">
              <a:spAutoFit/>
            </a:bodyPr>
            <a:lstStyle/>
            <a:p>
              <a:pPr fontAlgn="ctr"/>
              <a:r>
                <a:rPr lang="ja-JP" altLang="en-US" sz="2000" b="1" dirty="0">
                  <a:latin typeface="Meiryo UI" panose="020B0604030504040204" pitchFamily="50" charset="-128"/>
                  <a:ea typeface="Meiryo UI" panose="020B0604030504040204" pitchFamily="50" charset="-128"/>
                </a:rPr>
                <a:t>（１）外国人材の受入れ促進</a:t>
              </a:r>
              <a:endParaRPr lang="en-US" altLang="ja-JP" sz="2000" b="1" dirty="0">
                <a:latin typeface="Meiryo UI" panose="020B0604030504040204" pitchFamily="50" charset="-128"/>
                <a:ea typeface="Meiryo UI" panose="020B0604030504040204" pitchFamily="50" charset="-128"/>
              </a:endParaRPr>
            </a:p>
          </p:txBody>
        </p:sp>
      </p:grpSp>
      <p:grpSp>
        <p:nvGrpSpPr>
          <p:cNvPr id="33" name="グループ化 32"/>
          <p:cNvGrpSpPr/>
          <p:nvPr/>
        </p:nvGrpSpPr>
        <p:grpSpPr>
          <a:xfrm>
            <a:off x="330182" y="2162870"/>
            <a:ext cx="3628864" cy="1108415"/>
            <a:chOff x="330182" y="3944675"/>
            <a:chExt cx="3628864" cy="1108415"/>
          </a:xfrm>
        </p:grpSpPr>
        <p:sp>
          <p:nvSpPr>
            <p:cNvPr id="34" name="テキスト ボックス 33"/>
            <p:cNvSpPr txBox="1"/>
            <p:nvPr/>
          </p:nvSpPr>
          <p:spPr>
            <a:xfrm>
              <a:off x="337818" y="3975872"/>
              <a:ext cx="3621228"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生産年齢人口減少に伴う労働力人口の減少が見込まれる中、⼤阪・関⻄の成⻑に資する外国⼈材を呼び込む取組が必要である。</a:t>
              </a:r>
              <a:endParaRPr lang="en-US" altLang="ja-JP" sz="1600" dirty="0">
                <a:latin typeface="Meiryo UI" panose="020B0604030504040204" pitchFamily="50" charset="-128"/>
                <a:ea typeface="Meiryo UI" panose="020B0604030504040204" pitchFamily="50" charset="-128"/>
              </a:endParaRPr>
            </a:p>
          </p:txBody>
        </p:sp>
        <p:sp>
          <p:nvSpPr>
            <p:cNvPr id="35" name="角丸四角形 34"/>
            <p:cNvSpPr/>
            <p:nvPr/>
          </p:nvSpPr>
          <p:spPr>
            <a:xfrm>
              <a:off x="330182" y="3944675"/>
              <a:ext cx="3599178" cy="108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06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1998497599"/>
              </p:ext>
            </p:extLst>
          </p:nvPr>
        </p:nvGraphicFramePr>
        <p:xfrm>
          <a:off x="120139" y="694731"/>
          <a:ext cx="8550896" cy="2599914"/>
        </p:xfrm>
        <a:graphic>
          <a:graphicData uri="http://schemas.openxmlformats.org/drawingml/2006/table">
            <a:tbl>
              <a:tblPr>
                <a:tableStyleId>{E8B1032C-EA38-4F05-BA0D-38AFFFC7BED3}</a:tableStyleId>
              </a:tblPr>
              <a:tblGrid>
                <a:gridCol w="944386">
                  <a:extLst>
                    <a:ext uri="{9D8B030D-6E8A-4147-A177-3AD203B41FA5}">
                      <a16:colId xmlns:a16="http://schemas.microsoft.com/office/drawing/2014/main" val="20000"/>
                    </a:ext>
                  </a:extLst>
                </a:gridCol>
                <a:gridCol w="791571">
                  <a:extLst>
                    <a:ext uri="{9D8B030D-6E8A-4147-A177-3AD203B41FA5}">
                      <a16:colId xmlns:a16="http://schemas.microsoft.com/office/drawing/2014/main" val="20001"/>
                    </a:ext>
                  </a:extLst>
                </a:gridCol>
                <a:gridCol w="1460310">
                  <a:extLst>
                    <a:ext uri="{9D8B030D-6E8A-4147-A177-3AD203B41FA5}">
                      <a16:colId xmlns:a16="http://schemas.microsoft.com/office/drawing/2014/main" val="20005"/>
                    </a:ext>
                  </a:extLst>
                </a:gridCol>
                <a:gridCol w="1610436">
                  <a:extLst>
                    <a:ext uri="{9D8B030D-6E8A-4147-A177-3AD203B41FA5}">
                      <a16:colId xmlns:a16="http://schemas.microsoft.com/office/drawing/2014/main" val="20006"/>
                    </a:ext>
                  </a:extLst>
                </a:gridCol>
                <a:gridCol w="1446662">
                  <a:extLst>
                    <a:ext uri="{9D8B030D-6E8A-4147-A177-3AD203B41FA5}">
                      <a16:colId xmlns:a16="http://schemas.microsoft.com/office/drawing/2014/main" val="20007"/>
                    </a:ext>
                  </a:extLst>
                </a:gridCol>
                <a:gridCol w="2297531">
                  <a:extLst>
                    <a:ext uri="{9D8B030D-6E8A-4147-A177-3AD203B41FA5}">
                      <a16:colId xmlns:a16="http://schemas.microsoft.com/office/drawing/2014/main" val="20008"/>
                    </a:ext>
                  </a:extLst>
                </a:gridCol>
              </a:tblGrid>
              <a:tr h="282681">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2020</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021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23172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b="0" dirty="0">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外国人施策</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cxnSp>
        <p:nvCxnSpPr>
          <p:cNvPr id="22" name="直線コネクタ 21"/>
          <p:cNvCxnSpPr/>
          <p:nvPr/>
        </p:nvCxnSpPr>
        <p:spPr>
          <a:xfrm>
            <a:off x="1087655" y="2301709"/>
            <a:ext cx="7583380" cy="3118"/>
          </a:xfrm>
          <a:prstGeom prst="line">
            <a:avLst/>
          </a:prstGeom>
          <a:ln w="3175">
            <a:solidFill>
              <a:schemeClr val="accent6">
                <a:lumMod val="40000"/>
                <a:lumOff val="60000"/>
              </a:schemeClr>
            </a:solidFill>
            <a:prstDash val="solid"/>
            <a:tailEnd w="lg" len="med"/>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181631" y="207617"/>
            <a:ext cx="2199641"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４．主な取組経過</a:t>
            </a:r>
            <a:endParaRPr kumimoji="1" lang="ja-JP" altLang="en-US" sz="20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29899" y="3125612"/>
            <a:ext cx="8541136" cy="3978012"/>
          </a:xfrm>
          <a:prstGeom prst="rect">
            <a:avLst/>
          </a:prstGeom>
          <a:noFill/>
        </p:spPr>
        <p:txBody>
          <a:bodyPr wrap="square">
            <a:spAutoFit/>
          </a:bodyPr>
          <a:lstStyle/>
          <a:p>
            <a:pPr marR="2360"/>
            <a:endParaRPr lang="en-US" altLang="ja-JP" sz="1050" b="1" dirty="0">
              <a:latin typeface="Meiryo UI" panose="020B0604030504040204" pitchFamily="50" charset="-128"/>
              <a:ea typeface="Meiryo UI" panose="020B0604030504040204" pitchFamily="50" charset="-128"/>
            </a:endParaRPr>
          </a:p>
          <a:p>
            <a:pPr marR="2360"/>
            <a:r>
              <a:rPr lang="ja-JP" altLang="en-US" sz="1100" b="1" dirty="0">
                <a:latin typeface="Meiryo UI" panose="020B0604030504040204" pitchFamily="50" charset="-128"/>
                <a:ea typeface="Meiryo UI" panose="020B0604030504040204" pitchFamily="50" charset="-128"/>
              </a:rPr>
              <a:t>〇</a:t>
            </a:r>
            <a:r>
              <a:rPr lang="en-US" altLang="ja-JP" sz="1100" b="1" dirty="0">
                <a:latin typeface="Meiryo UI" panose="020B0604030504040204" pitchFamily="50" charset="-128"/>
                <a:ea typeface="Meiryo UI" panose="020B0604030504040204" pitchFamily="50" charset="-128"/>
              </a:rPr>
              <a:t>2019</a:t>
            </a:r>
            <a:r>
              <a:rPr lang="ja-JP" altLang="en-US" sz="1100" b="1" dirty="0">
                <a:latin typeface="Meiryo UI" panose="020B0604030504040204" pitchFamily="50" charset="-128"/>
                <a:ea typeface="Meiryo UI" panose="020B0604030504040204" pitchFamily="50" charset="-128"/>
              </a:rPr>
              <a:t>年４月　「大阪市多文化共生施策推進本部」設置</a:t>
            </a:r>
          </a:p>
          <a:p>
            <a:pPr marR="2360"/>
            <a:r>
              <a:rPr lang="ja-JP" altLang="en-US" sz="1000" dirty="0">
                <a:latin typeface="Meiryo UI" panose="020B0604030504040204" pitchFamily="50" charset="-128"/>
                <a:ea typeface="Meiryo UI" panose="020B0604030504040204" pitchFamily="50" charset="-128"/>
              </a:rPr>
              <a:t>　　喫緊の課題であった増加し続ける外国人住民への対応など、多文化共生施策に関する新たな指針策定に向け、策定段階から関係所属が主体的に参画でき、また、策定後に推進する事業の総合的な調整を担う体制として設置。</a:t>
            </a:r>
          </a:p>
          <a:p>
            <a:pPr marR="2360"/>
            <a:endParaRPr lang="ja-JP" altLang="en-US" sz="1000" dirty="0">
              <a:latin typeface="Meiryo UI" panose="020B0604030504040204" pitchFamily="50" charset="-128"/>
              <a:ea typeface="Meiryo UI" panose="020B0604030504040204" pitchFamily="50" charset="-128"/>
            </a:endParaRPr>
          </a:p>
          <a:p>
            <a:pPr marR="2360"/>
            <a:r>
              <a:rPr lang="ja-JP" altLang="en-US" sz="1100" b="1" dirty="0">
                <a:latin typeface="Meiryo UI" panose="020B0604030504040204" pitchFamily="50" charset="-128"/>
                <a:ea typeface="Meiryo UI" panose="020B0604030504040204" pitchFamily="50" charset="-128"/>
              </a:rPr>
              <a:t>〇</a:t>
            </a:r>
            <a:r>
              <a:rPr lang="en-US" altLang="ja-JP" sz="1100" b="1" dirty="0">
                <a:latin typeface="Meiryo UI" panose="020B0604030504040204" pitchFamily="50" charset="-128"/>
                <a:ea typeface="Meiryo UI" panose="020B0604030504040204" pitchFamily="50" charset="-128"/>
              </a:rPr>
              <a:t>2020</a:t>
            </a:r>
            <a:r>
              <a:rPr lang="ja-JP" altLang="en-US" sz="1100" b="1" dirty="0">
                <a:latin typeface="Meiryo UI" panose="020B0604030504040204" pitchFamily="50" charset="-128"/>
                <a:ea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rPr>
              <a:t>12</a:t>
            </a:r>
            <a:r>
              <a:rPr lang="ja-JP" altLang="en-US" sz="1100" b="1" dirty="0">
                <a:latin typeface="Meiryo UI" panose="020B0604030504040204" pitchFamily="50" charset="-128"/>
                <a:ea typeface="Meiryo UI" panose="020B0604030504040204" pitchFamily="50" charset="-128"/>
              </a:rPr>
              <a:t>月　「大阪市多文化共生指針」策定</a:t>
            </a:r>
          </a:p>
          <a:p>
            <a:pPr marR="2360"/>
            <a:r>
              <a:rPr lang="ja-JP" altLang="en-US" sz="1000" dirty="0">
                <a:latin typeface="Meiryo UI" panose="020B0604030504040204" pitchFamily="50" charset="-128"/>
                <a:ea typeface="Meiryo UI" panose="020B0604030504040204" pitchFamily="50" charset="-128"/>
              </a:rPr>
              <a:t>　　外国人住民数の増加や国籍の多様化など、本市における外国人住民を取り巻く状況を踏まえ、国籍は日本であっても外国籍の人と同様の課題を抱えている人を含めた「外国につながる市民」は、「地域の一員として大阪をともにつくる担い手であり、活力あふれる魅力あるまちづくりにつなげる」という観点から、多文化共生社会の実現のために必要な施策を体系的かつ継続的に推進し、着実に取組を進めるにあたっての方向性を示す指針として策定。</a:t>
            </a:r>
            <a:endParaRPr lang="en-US" altLang="ja-JP" sz="1000" dirty="0">
              <a:latin typeface="Meiryo UI" panose="020B0604030504040204" pitchFamily="50" charset="-128"/>
              <a:ea typeface="Meiryo UI" panose="020B0604030504040204" pitchFamily="50" charset="-128"/>
            </a:endParaRPr>
          </a:p>
          <a:p>
            <a:pPr marR="2360"/>
            <a:endParaRPr lang="en-US" altLang="ja-JP" sz="500" dirty="0">
              <a:latin typeface="Meiryo UI" panose="020B0604030504040204" pitchFamily="50" charset="-128"/>
              <a:ea typeface="Meiryo UI" panose="020B0604030504040204" pitchFamily="50" charset="-128"/>
            </a:endParaRPr>
          </a:p>
          <a:p>
            <a:pPr marR="2360"/>
            <a:r>
              <a:rPr lang="ja-JP" altLang="en-US" sz="1000" dirty="0">
                <a:latin typeface="Meiryo UI" panose="020B0604030504040204" pitchFamily="50" charset="-128"/>
                <a:ea typeface="Meiryo UI" panose="020B0604030504040204" pitchFamily="50" charset="-128"/>
              </a:rPr>
              <a:t>＜指針に基づく取組の推進＞</a:t>
            </a:r>
          </a:p>
          <a:p>
            <a:pPr marR="2360"/>
            <a:r>
              <a:rPr lang="ja-JP" altLang="en-US" sz="1000" dirty="0">
                <a:latin typeface="Meiryo UI" panose="020B0604030504040204" pitchFamily="50" charset="-128"/>
                <a:ea typeface="Meiryo UI" panose="020B0604030504040204" pitchFamily="50" charset="-128"/>
              </a:rPr>
              <a:t>　多文化共生施策の取組にあたっては、各所属において指針に基づき取り組むこととし、これら取組を行動計画としてとりまとめ、推進本部において進捗を管理。</a:t>
            </a:r>
            <a:endParaRPr lang="en-US" altLang="ja-JP" sz="1000" dirty="0">
              <a:latin typeface="Meiryo UI" panose="020B0604030504040204" pitchFamily="50" charset="-128"/>
              <a:ea typeface="Meiryo UI" panose="020B0604030504040204" pitchFamily="50" charset="-128"/>
            </a:endParaRPr>
          </a:p>
          <a:p>
            <a:pPr marR="2360"/>
            <a:endParaRPr lang="ja-JP" altLang="en-US" sz="800" dirty="0">
              <a:latin typeface="Meiryo UI" panose="020B0604030504040204" pitchFamily="50" charset="-128"/>
              <a:ea typeface="Meiryo UI" panose="020B0604030504040204" pitchFamily="50" charset="-128"/>
            </a:endParaRPr>
          </a:p>
          <a:p>
            <a:pPr marR="2360"/>
            <a:r>
              <a:rPr lang="ja-JP" altLang="en-US" sz="1100" b="1" dirty="0">
                <a:latin typeface="Meiryo UI" panose="020B0604030504040204" pitchFamily="50" charset="-128"/>
                <a:ea typeface="Meiryo UI" panose="020B0604030504040204" pitchFamily="50" charset="-128"/>
              </a:rPr>
              <a:t>〇</a:t>
            </a:r>
            <a:r>
              <a:rPr lang="en-US" altLang="ja-JP" sz="1100" b="1" dirty="0">
                <a:latin typeface="Meiryo UI" panose="020B0604030504040204" pitchFamily="50" charset="-128"/>
                <a:ea typeface="Meiryo UI" panose="020B0604030504040204" pitchFamily="50" charset="-128"/>
              </a:rPr>
              <a:t>2022</a:t>
            </a:r>
            <a:r>
              <a:rPr lang="ja-JP" altLang="en-US" sz="1100" b="1" dirty="0">
                <a:latin typeface="Meiryo UI" panose="020B0604030504040204" pitchFamily="50" charset="-128"/>
                <a:ea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rPr>
              <a:t>9</a:t>
            </a:r>
            <a:r>
              <a:rPr lang="ja-JP" altLang="en-US" sz="1100" b="1" dirty="0">
                <a:latin typeface="Meiryo UI" panose="020B0604030504040204" pitchFamily="50" charset="-128"/>
                <a:ea typeface="Meiryo UI" panose="020B0604030504040204" pitchFamily="50" charset="-128"/>
              </a:rPr>
              <a:t>月 「</a:t>
            </a:r>
            <a:r>
              <a:rPr lang="en-US" altLang="ja-JP" sz="1100" b="1" dirty="0">
                <a:latin typeface="Meiryo UI" panose="020B0604030504040204" pitchFamily="50" charset="-128"/>
                <a:ea typeface="Meiryo UI" panose="020B0604030504040204" pitchFamily="50" charset="-128"/>
              </a:rPr>
              <a:t>OSAKA</a:t>
            </a:r>
            <a:r>
              <a:rPr lang="ja-JP" altLang="en-US" sz="1100" b="1" dirty="0">
                <a:latin typeface="Meiryo UI" panose="020B0604030504040204" pitchFamily="50" charset="-128"/>
                <a:ea typeface="Meiryo UI" panose="020B0604030504040204" pitchFamily="50" charset="-128"/>
              </a:rPr>
              <a:t>外国人材受入促進・共生推進協議会」設置</a:t>
            </a:r>
          </a:p>
          <a:p>
            <a:pPr marR="2360"/>
            <a:r>
              <a:rPr lang="ja-JP" altLang="en-US" sz="1000" dirty="0">
                <a:latin typeface="Meiryo UI" panose="020B0604030504040204" pitchFamily="50" charset="-128"/>
                <a:ea typeface="Meiryo UI" panose="020B0604030504040204" pitchFamily="50" charset="-128"/>
              </a:rPr>
              <a:t>　　大阪出入国在留管理局と連携し、官民の関係団体の情報共有・相互連携等を行い、外国人材の受入促進と共生の推進を図ることを目的として設置。　</a:t>
            </a:r>
            <a:endParaRPr lang="en-US" altLang="ja-JP" sz="1000" dirty="0">
              <a:latin typeface="Meiryo UI" panose="020B0604030504040204" pitchFamily="50" charset="-128"/>
              <a:ea typeface="Meiryo UI" panose="020B0604030504040204" pitchFamily="50" charset="-128"/>
            </a:endParaRPr>
          </a:p>
          <a:p>
            <a:pPr marR="2360"/>
            <a:endParaRPr lang="ja-JP" altLang="en-US" sz="1000" dirty="0">
              <a:latin typeface="Meiryo UI" panose="020B0604030504040204" pitchFamily="50" charset="-128"/>
              <a:ea typeface="Meiryo UI" panose="020B0604030504040204" pitchFamily="50" charset="-128"/>
            </a:endParaRPr>
          </a:p>
          <a:p>
            <a:pPr marR="2360"/>
            <a:r>
              <a:rPr lang="ja-JP" altLang="en-US" sz="1100" b="1" dirty="0">
                <a:latin typeface="Meiryo UI" panose="020B0604030504040204" pitchFamily="50" charset="-128"/>
                <a:ea typeface="Meiryo UI" panose="020B0604030504040204" pitchFamily="50" charset="-128"/>
              </a:rPr>
              <a:t>〇</a:t>
            </a:r>
            <a:r>
              <a:rPr lang="en-US" altLang="ja-JP" sz="1100" b="1" dirty="0">
                <a:latin typeface="Meiryo UI" panose="020B0604030504040204" pitchFamily="50" charset="-128"/>
                <a:ea typeface="Meiryo UI" panose="020B0604030504040204" pitchFamily="50" charset="-128"/>
              </a:rPr>
              <a:t>2023</a:t>
            </a:r>
            <a:r>
              <a:rPr lang="ja-JP" altLang="en-US" sz="1100" b="1" dirty="0">
                <a:latin typeface="Meiryo UI" panose="020B0604030504040204" pitchFamily="50" charset="-128"/>
                <a:ea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月 「大阪府在日外国人施策に関する指針」改正</a:t>
            </a:r>
          </a:p>
          <a:p>
            <a:pPr marR="2360"/>
            <a:r>
              <a:rPr lang="ja-JP" altLang="en-US" sz="1000" dirty="0">
                <a:latin typeface="Meiryo UI" panose="020B0604030504040204" pitchFamily="50" charset="-128"/>
                <a:ea typeface="Meiryo UI" panose="020B0604030504040204" pitchFamily="50" charset="-128"/>
              </a:rPr>
              <a:t>　　外国人数の増加や国籍の多様化など、府内で暮らす外国人の状況が大きく変化していることを踏まえるとともに、大阪・関西万博及びその後の未来社会を見据え、指針を改正。</a:t>
            </a:r>
            <a:endParaRPr lang="en-US" altLang="ja-JP" sz="1000" dirty="0">
              <a:latin typeface="Meiryo UI" panose="020B0604030504040204" pitchFamily="50" charset="-128"/>
              <a:ea typeface="Meiryo UI" panose="020B0604030504040204" pitchFamily="50" charset="-128"/>
            </a:endParaRPr>
          </a:p>
          <a:p>
            <a:pPr marR="2360"/>
            <a:endParaRPr lang="en-US" altLang="ja-JP" sz="1000" dirty="0">
              <a:latin typeface="Meiryo UI" panose="020B0604030504040204" pitchFamily="50" charset="-128"/>
              <a:ea typeface="Meiryo UI" panose="020B0604030504040204" pitchFamily="50" charset="-128"/>
            </a:endParaRPr>
          </a:p>
          <a:p>
            <a:pPr marR="2360"/>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参考</a:t>
            </a:r>
            <a:r>
              <a:rPr lang="en-US" altLang="ja-JP" sz="1000" dirty="0">
                <a:latin typeface="Meiryo UI" panose="020B0604030504040204" pitchFamily="50" charset="-128"/>
                <a:ea typeface="Meiryo UI" panose="020B0604030504040204" pitchFamily="50" charset="-128"/>
              </a:rPr>
              <a:t>】</a:t>
            </a:r>
          </a:p>
          <a:p>
            <a:pPr marR="2360"/>
            <a:r>
              <a:rPr lang="ja-JP" altLang="en-US" sz="1100" b="1" dirty="0">
                <a:latin typeface="Meiryo UI" panose="020B0604030504040204" pitchFamily="50" charset="-128"/>
                <a:ea typeface="Meiryo UI" panose="020B0604030504040204" pitchFamily="50" charset="-128"/>
              </a:rPr>
              <a:t>〇 </a:t>
            </a:r>
            <a:r>
              <a:rPr lang="ja-JP" altLang="ja-JP" sz="1100" b="1" dirty="0">
                <a:latin typeface="Meiryo UI" panose="020B0604030504040204" pitchFamily="50" charset="-128"/>
                <a:ea typeface="Meiryo UI" panose="020B0604030504040204" pitchFamily="50" charset="-128"/>
              </a:rPr>
              <a:t>「大阪府</a:t>
            </a:r>
            <a:r>
              <a:rPr lang="ja-JP" altLang="en-US" sz="1100" b="1" dirty="0">
                <a:latin typeface="Meiryo UI" panose="020B0604030504040204" pitchFamily="50" charset="-128"/>
                <a:ea typeface="Meiryo UI" panose="020B0604030504040204" pitchFamily="50" charset="-128"/>
              </a:rPr>
              <a:t>介護・福祉人材確保戦略</a:t>
            </a:r>
            <a:r>
              <a:rPr lang="ja-JP" altLang="ja-JP" sz="1100" b="1"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月策定、</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年３月改正）</a:t>
            </a:r>
            <a:endParaRPr lang="en-US" altLang="ja-JP" sz="1100" dirty="0">
              <a:latin typeface="Meiryo UI" panose="020B0604030504040204" pitchFamily="50" charset="-128"/>
              <a:ea typeface="Meiryo UI" panose="020B0604030504040204" pitchFamily="50" charset="-128"/>
            </a:endParaRPr>
          </a:p>
          <a:p>
            <a:pPr marR="2360"/>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rPr>
              <a:t>月、少子高齢化の進展により深刻化する人材の不足に対応するため策定し、「外国人介護人材の受入れ」に関する取組の方向性を記載。</a:t>
            </a:r>
            <a:endParaRPr lang="en-US" altLang="ja-JP" sz="1000" dirty="0">
              <a:latin typeface="Meiryo UI" panose="020B0604030504040204" pitchFamily="50" charset="-128"/>
              <a:ea typeface="Meiryo UI" panose="020B0604030504040204" pitchFamily="50" charset="-128"/>
            </a:endParaRPr>
          </a:p>
          <a:p>
            <a:pPr marR="2360"/>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月、その後の人材確保状況や国制度の改正を踏まえ見直しを行い、重点取組項目の１つとして「外国人介護人材の受入促進と育成」を設定。</a:t>
            </a:r>
            <a:endParaRPr lang="en-US" altLang="ja-JP" sz="1000" dirty="0">
              <a:latin typeface="Meiryo UI" panose="020B0604030504040204" pitchFamily="50" charset="-128"/>
              <a:ea typeface="Meiryo UI" panose="020B0604030504040204" pitchFamily="50" charset="-128"/>
            </a:endParaRPr>
          </a:p>
          <a:p>
            <a:pPr marR="2360"/>
            <a:endParaRPr lang="ja-JP" altLang="en-US" sz="10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270457" y="61406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1129220" y="2519764"/>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31" name="大かっこ 30"/>
          <p:cNvSpPr/>
          <p:nvPr/>
        </p:nvSpPr>
        <p:spPr>
          <a:xfrm>
            <a:off x="5005824" y="2472685"/>
            <a:ext cx="1283699" cy="77851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latin typeface="Meiryo UI" panose="020B0604030504040204" pitchFamily="50" charset="-128"/>
                <a:ea typeface="Meiryo UI" panose="020B0604030504040204" pitchFamily="50" charset="-128"/>
              </a:rPr>
              <a:t>指針行動計画</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）策定</a:t>
            </a:r>
            <a:endParaRPr lang="en-US" altLang="ja-JP" sz="1100" dirty="0">
              <a:latin typeface="Meiryo UI" panose="020B0604030504040204" pitchFamily="50" charset="-128"/>
              <a:ea typeface="Meiryo UI" panose="020B0604030504040204" pitchFamily="50" charset="-128"/>
            </a:endParaRPr>
          </a:p>
          <a:p>
            <a:pPr algn="ctr"/>
            <a:endParaRPr lang="en-US" altLang="ja-JP" sz="7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指針行動計画</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）策定</a:t>
            </a:r>
            <a:endParaRPr lang="en-US" altLang="ja-JP" sz="1100" dirty="0">
              <a:latin typeface="Meiryo UI" panose="020B0604030504040204" pitchFamily="50" charset="-128"/>
              <a:ea typeface="Meiryo UI" panose="020B0604030504040204" pitchFamily="50" charset="-128"/>
            </a:endParaRPr>
          </a:p>
        </p:txBody>
      </p:sp>
      <p:cxnSp>
        <p:nvCxnSpPr>
          <p:cNvPr id="34" name="直線矢印コネクタ 33"/>
          <p:cNvCxnSpPr/>
          <p:nvPr/>
        </p:nvCxnSpPr>
        <p:spPr>
          <a:xfrm>
            <a:off x="1899595" y="2371629"/>
            <a:ext cx="677144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5" name="フローチャート: 結合子 58"/>
          <p:cNvSpPr>
            <a:spLocks noChangeAspect="1"/>
          </p:cNvSpPr>
          <p:nvPr/>
        </p:nvSpPr>
        <p:spPr>
          <a:xfrm>
            <a:off x="2256978" y="2314023"/>
            <a:ext cx="105367" cy="12848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36" name="大かっこ 35"/>
          <p:cNvSpPr/>
          <p:nvPr/>
        </p:nvSpPr>
        <p:spPr>
          <a:xfrm>
            <a:off x="1899595" y="2494803"/>
            <a:ext cx="1320636" cy="75639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大阪市多文化共生</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推進本部設置</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7" name="フローチャート: 結合子 58"/>
          <p:cNvSpPr>
            <a:spLocks noChangeAspect="1"/>
          </p:cNvSpPr>
          <p:nvPr/>
        </p:nvSpPr>
        <p:spPr>
          <a:xfrm>
            <a:off x="4565132" y="2310384"/>
            <a:ext cx="105367" cy="12848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38" name="大かっこ 37"/>
          <p:cNvSpPr/>
          <p:nvPr/>
        </p:nvSpPr>
        <p:spPr>
          <a:xfrm>
            <a:off x="3399292" y="2487758"/>
            <a:ext cx="1348114" cy="7634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大阪市多文化共生</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指針策定</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3" name="フローチャート: 結合子 58"/>
          <p:cNvSpPr>
            <a:spLocks noChangeAspect="1"/>
          </p:cNvSpPr>
          <p:nvPr/>
        </p:nvSpPr>
        <p:spPr>
          <a:xfrm>
            <a:off x="5049848" y="2307385"/>
            <a:ext cx="105367" cy="12848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9" name="大かっこ 38"/>
          <p:cNvSpPr/>
          <p:nvPr/>
        </p:nvSpPr>
        <p:spPr>
          <a:xfrm>
            <a:off x="7543800" y="2465371"/>
            <a:ext cx="1066800" cy="7858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latin typeface="Meiryo UI" panose="020B0604030504040204" pitchFamily="50" charset="-128"/>
                <a:ea typeface="Meiryo UI" panose="020B0604030504040204" pitchFamily="50" charset="-128"/>
              </a:rPr>
              <a:t>指針行動計画</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策定</a:t>
            </a:r>
            <a:endParaRPr lang="en-US" altLang="ja-JP" sz="1100" dirty="0">
              <a:latin typeface="Meiryo UI" panose="020B0604030504040204" pitchFamily="50" charset="-128"/>
              <a:ea typeface="Meiryo UI" panose="020B0604030504040204" pitchFamily="50" charset="-128"/>
            </a:endParaRPr>
          </a:p>
        </p:txBody>
      </p:sp>
      <p:sp>
        <p:nvSpPr>
          <p:cNvPr id="46" name="角丸四角形 45"/>
          <p:cNvSpPr/>
          <p:nvPr/>
        </p:nvSpPr>
        <p:spPr>
          <a:xfrm>
            <a:off x="1129220" y="1318548"/>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47" name="大かっこ 46"/>
          <p:cNvSpPr/>
          <p:nvPr/>
        </p:nvSpPr>
        <p:spPr>
          <a:xfrm>
            <a:off x="1894472" y="1113433"/>
            <a:ext cx="1386360" cy="54254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大阪府在日外国人の施策に関する指針策定</a:t>
            </a:r>
            <a:r>
              <a:rPr lang="en-US" altLang="ja-JP" sz="1100" dirty="0">
                <a:solidFill>
                  <a:schemeClr val="tx1"/>
                </a:solidFill>
                <a:latin typeface="Meiryo UI" panose="020B0604030504040204" pitchFamily="50" charset="-128"/>
                <a:ea typeface="Meiryo UI" panose="020B0604030504040204" pitchFamily="50" charset="-128"/>
              </a:rPr>
              <a:t>2002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8" name="大かっこ 47"/>
          <p:cNvSpPr/>
          <p:nvPr/>
        </p:nvSpPr>
        <p:spPr>
          <a:xfrm>
            <a:off x="7543800" y="1198758"/>
            <a:ext cx="1072937" cy="45721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rPr>
              <a:t>指針改正</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0" name="フローチャート: 結合子 58"/>
          <p:cNvSpPr>
            <a:spLocks noChangeAspect="1"/>
          </p:cNvSpPr>
          <p:nvPr/>
        </p:nvSpPr>
        <p:spPr>
          <a:xfrm>
            <a:off x="6825638" y="10172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2" name="フローチャート: 結合子 58"/>
          <p:cNvSpPr>
            <a:spLocks noChangeAspect="1"/>
          </p:cNvSpPr>
          <p:nvPr/>
        </p:nvSpPr>
        <p:spPr>
          <a:xfrm>
            <a:off x="7971966" y="101724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cxnSp>
        <p:nvCxnSpPr>
          <p:cNvPr id="25" name="直線矢印コネクタ 24"/>
          <p:cNvCxnSpPr/>
          <p:nvPr/>
        </p:nvCxnSpPr>
        <p:spPr>
          <a:xfrm>
            <a:off x="1897860" y="1079066"/>
            <a:ext cx="6660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26" name="大かっこ 25"/>
          <p:cNvSpPr/>
          <p:nvPr/>
        </p:nvSpPr>
        <p:spPr>
          <a:xfrm>
            <a:off x="1894472" y="1665398"/>
            <a:ext cx="1386360" cy="60846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lnSpc>
                <a:spcPts val="1200"/>
              </a:lnSpc>
            </a:pPr>
            <a:r>
              <a:rPr lang="ja-JP" altLang="en-US" sz="1100" dirty="0">
                <a:solidFill>
                  <a:schemeClr val="tx1"/>
                </a:solidFill>
                <a:latin typeface="Meiryo UI" panose="020B0604030504040204" pitchFamily="50" charset="-128"/>
                <a:ea typeface="Meiryo UI" panose="020B0604030504040204" pitchFamily="50" charset="-128"/>
              </a:rPr>
              <a:t>外国人材受入れ・環境整備</a:t>
            </a:r>
            <a:r>
              <a:rPr lang="en-US" altLang="ja-JP" sz="1100" dirty="0">
                <a:solidFill>
                  <a:schemeClr val="tx1"/>
                </a:solidFill>
                <a:latin typeface="Meiryo UI" panose="020B0604030504040204" pitchFamily="50" charset="-128"/>
                <a:ea typeface="Meiryo UI" panose="020B0604030504040204" pitchFamily="50" charset="-128"/>
              </a:rPr>
              <a:t>PT</a:t>
            </a:r>
            <a:r>
              <a:rPr lang="ja-JP" altLang="en-US" sz="1100" dirty="0">
                <a:solidFill>
                  <a:schemeClr val="tx1"/>
                </a:solidFill>
                <a:latin typeface="Meiryo UI" panose="020B0604030504040204" pitchFamily="50" charset="-128"/>
                <a:ea typeface="Meiryo UI" panose="020B0604030504040204" pitchFamily="50" charset="-128"/>
              </a:rPr>
              <a:t>設置、取組の方向性策定</a:t>
            </a:r>
            <a:endParaRPr lang="en-US" altLang="ja-JP" sz="1100" dirty="0">
              <a:solidFill>
                <a:schemeClr val="tx1"/>
              </a:solidFill>
              <a:latin typeface="Meiryo UI" panose="020B0604030504040204" pitchFamily="50" charset="-128"/>
              <a:ea typeface="Meiryo UI" panose="020B0604030504040204" pitchFamily="50" charset="-128"/>
            </a:endParaRPr>
          </a:p>
          <a:p>
            <a:pPr algn="ctr">
              <a:lnSpc>
                <a:spcPts val="1200"/>
              </a:lnSpc>
            </a:pPr>
            <a:r>
              <a:rPr lang="en-US" altLang="ja-JP" sz="1100" dirty="0">
                <a:solidFill>
                  <a:schemeClr val="tx1"/>
                </a:solidFill>
                <a:latin typeface="Meiryo UI" panose="020B0604030504040204" pitchFamily="50" charset="-128"/>
                <a:ea typeface="Meiryo UI" panose="020B0604030504040204" pitchFamily="50" charset="-128"/>
              </a:rPr>
              <a:t>2020</a:t>
            </a:r>
            <a:r>
              <a:rPr lang="ja-JP" altLang="en-US" sz="1100" dirty="0">
                <a:solidFill>
                  <a:schemeClr val="tx1"/>
                </a:solidFill>
                <a:latin typeface="Meiryo UI" panose="020B0604030504040204" pitchFamily="50" charset="-128"/>
                <a:ea typeface="Meiryo UI" panose="020B0604030504040204" pitchFamily="50" charset="-128"/>
              </a:rPr>
              <a:t>年３月～</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大かっこ 42"/>
          <p:cNvSpPr/>
          <p:nvPr/>
        </p:nvSpPr>
        <p:spPr>
          <a:xfrm>
            <a:off x="6413378" y="1650175"/>
            <a:ext cx="1040520" cy="94029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100" dirty="0">
                <a:solidFill>
                  <a:schemeClr val="tx1"/>
                </a:solidFill>
                <a:latin typeface="Meiryo UI" panose="020B0604030504040204" pitchFamily="50" charset="-128"/>
                <a:ea typeface="Meiryo UI" panose="020B0604030504040204" pitchFamily="50" charset="-128"/>
              </a:rPr>
              <a:t>OSAKA</a:t>
            </a:r>
            <a:r>
              <a:rPr lang="ja-JP" altLang="en-US" sz="1100" dirty="0">
                <a:solidFill>
                  <a:schemeClr val="tx1"/>
                </a:solidFill>
                <a:latin typeface="Meiryo UI" panose="020B0604030504040204" pitchFamily="50" charset="-128"/>
                <a:ea typeface="Meiryo UI" panose="020B0604030504040204" pitchFamily="50" charset="-128"/>
              </a:rPr>
              <a:t>外国人材受入促進・共生推進協議会設置</a:t>
            </a:r>
            <a:endParaRPr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793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5836</Words>
  <Application>Microsoft Office PowerPoint</Application>
  <PresentationFormat>画面に合わせる (4:3)</PresentationFormat>
  <Paragraphs>692</Paragraphs>
  <Slides>21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BIZ UDゴシック</vt:lpstr>
      <vt:lpstr>HGS創英角ｺﾞｼｯｸUB</vt:lpstr>
      <vt:lpstr>Meiryo UI</vt:lpstr>
      <vt:lpstr>ＭＳ Ｐゴシック</vt:lpstr>
      <vt:lpstr>ＭＳ Ｐ明朝</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2023-06-16T02:49:23Z</dcterms:created>
  <dcterms:modified xsi:type="dcterms:W3CDTF">2023-06-16T02:49:29Z</dcterms:modified>
</cp:coreProperties>
</file>