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71" removePersonalInfoOnSave="1" saveSubsetFonts="1">
  <p:sldMasterIdLst>
    <p:sldMasterId id="2147483648" r:id="rId1"/>
  </p:sldMasterIdLst>
  <p:notesMasterIdLst>
    <p:notesMasterId r:id="rId59"/>
  </p:notesMasterIdLst>
  <p:handoutMasterIdLst>
    <p:handoutMasterId r:id="rId60"/>
  </p:handoutMasterIdLst>
  <p:sldIdLst>
    <p:sldId id="2908" r:id="rId2"/>
    <p:sldId id="2909" r:id="rId3"/>
    <p:sldId id="2910" r:id="rId4"/>
    <p:sldId id="2911" r:id="rId5"/>
    <p:sldId id="2912" r:id="rId6"/>
    <p:sldId id="2913" r:id="rId7"/>
    <p:sldId id="2914" r:id="rId8"/>
    <p:sldId id="2915" r:id="rId9"/>
    <p:sldId id="2916" r:id="rId10"/>
    <p:sldId id="2917" r:id="rId11"/>
    <p:sldId id="2918" r:id="rId12"/>
    <p:sldId id="2919" r:id="rId13"/>
    <p:sldId id="2920" r:id="rId14"/>
    <p:sldId id="2921" r:id="rId15"/>
    <p:sldId id="2922" r:id="rId16"/>
    <p:sldId id="2923" r:id="rId17"/>
    <p:sldId id="2924" r:id="rId18"/>
    <p:sldId id="2925" r:id="rId19"/>
    <p:sldId id="2926" r:id="rId20"/>
    <p:sldId id="2927" r:id="rId21"/>
    <p:sldId id="2928" r:id="rId22"/>
    <p:sldId id="2929" r:id="rId23"/>
    <p:sldId id="2930" r:id="rId24"/>
    <p:sldId id="2931" r:id="rId25"/>
    <p:sldId id="2932" r:id="rId26"/>
    <p:sldId id="2933" r:id="rId27"/>
    <p:sldId id="2934" r:id="rId28"/>
    <p:sldId id="2935" r:id="rId29"/>
    <p:sldId id="2936" r:id="rId30"/>
    <p:sldId id="2937" r:id="rId31"/>
    <p:sldId id="2938" r:id="rId32"/>
    <p:sldId id="2939" r:id="rId33"/>
    <p:sldId id="2940" r:id="rId34"/>
    <p:sldId id="2941" r:id="rId35"/>
    <p:sldId id="2942" r:id="rId36"/>
    <p:sldId id="2943" r:id="rId37"/>
    <p:sldId id="2944" r:id="rId38"/>
    <p:sldId id="2945" r:id="rId39"/>
    <p:sldId id="2946" r:id="rId40"/>
    <p:sldId id="2947" r:id="rId41"/>
    <p:sldId id="2948" r:id="rId42"/>
    <p:sldId id="2949" r:id="rId43"/>
    <p:sldId id="2950" r:id="rId44"/>
    <p:sldId id="2951" r:id="rId45"/>
    <p:sldId id="2952" r:id="rId46"/>
    <p:sldId id="2953" r:id="rId47"/>
    <p:sldId id="2954" r:id="rId48"/>
    <p:sldId id="2955" r:id="rId49"/>
    <p:sldId id="2956" r:id="rId50"/>
    <p:sldId id="2957" r:id="rId51"/>
    <p:sldId id="2958" r:id="rId52"/>
    <p:sldId id="2959" r:id="rId53"/>
    <p:sldId id="2960" r:id="rId54"/>
    <p:sldId id="2961" r:id="rId55"/>
    <p:sldId id="2962" r:id="rId56"/>
    <p:sldId id="2963" r:id="rId57"/>
    <p:sldId id="2964" r:id="rId5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4255" autoAdjust="0"/>
  </p:normalViewPr>
  <p:slideViewPr>
    <p:cSldViewPr>
      <p:cViewPr varScale="1">
        <p:scale>
          <a:sx n="57" d="100"/>
          <a:sy n="57" d="100"/>
        </p:scale>
        <p:origin x="171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管理戸数</c:v>
                </c:pt>
              </c:strCache>
            </c:strRef>
          </c:tx>
          <c:spPr>
            <a:solidFill>
              <a:schemeClr val="accent1"/>
            </a:solidFill>
            <a:ln>
              <a:noFill/>
            </a:ln>
            <a:effectLst/>
            <a:sp3d/>
          </c:spPr>
          <c:invertIfNegative val="0"/>
          <c:cat>
            <c:strRef>
              <c:f>Sheet1!$A$2:$A$3</c:f>
              <c:strCache>
                <c:ptCount val="2"/>
                <c:pt idx="0">
                  <c:v>市営住宅</c:v>
                </c:pt>
                <c:pt idx="1">
                  <c:v>府営住宅</c:v>
                </c:pt>
              </c:strCache>
            </c:strRef>
          </c:cat>
          <c:val>
            <c:numRef>
              <c:f>Sheet1!$B$2:$B$3</c:f>
              <c:numCache>
                <c:formatCode>General</c:formatCode>
                <c:ptCount val="2"/>
                <c:pt idx="0">
                  <c:v>100610</c:v>
                </c:pt>
                <c:pt idx="1">
                  <c:v>15195</c:v>
                </c:pt>
              </c:numCache>
            </c:numRef>
          </c:val>
          <c:extLst>
            <c:ext xmlns:c16="http://schemas.microsoft.com/office/drawing/2014/chart" uri="{C3380CC4-5D6E-409C-BE32-E72D297353CC}">
              <c16:uniqueId val="{00000000-146E-4E4B-88E0-165A01D292F2}"/>
            </c:ext>
          </c:extLst>
        </c:ser>
        <c:dLbls>
          <c:showLegendKey val="0"/>
          <c:showVal val="0"/>
          <c:showCatName val="0"/>
          <c:showSerName val="0"/>
          <c:showPercent val="0"/>
          <c:showBubbleSize val="0"/>
        </c:dLbls>
        <c:gapWidth val="150"/>
        <c:shape val="box"/>
        <c:axId val="592962736"/>
        <c:axId val="592963128"/>
        <c:axId val="0"/>
      </c:bar3DChart>
      <c:catAx>
        <c:axId val="59296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92963128"/>
        <c:crosses val="autoZero"/>
        <c:auto val="1"/>
        <c:lblAlgn val="ctr"/>
        <c:lblOffset val="100"/>
        <c:noMultiLvlLbl val="0"/>
      </c:catAx>
      <c:valAx>
        <c:axId val="592963128"/>
        <c:scaling>
          <c:orientation val="minMax"/>
          <c:max val="110000"/>
          <c:min val="0"/>
        </c:scaling>
        <c:delete val="1"/>
        <c:axPos val="l"/>
        <c:numFmt formatCode="General" sourceLinked="1"/>
        <c:majorTickMark val="out"/>
        <c:minorTickMark val="none"/>
        <c:tickLblPos val="nextTo"/>
        <c:crossAx val="59296273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7479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3235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702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867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048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172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121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0897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8386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75454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0848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4028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0880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936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4692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2271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868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39919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8295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4368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2656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061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25923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995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354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6077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6791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568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542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268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606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2847698"/>
            <a:ext cx="9144000" cy="546970"/>
          </a:xfrm>
          <a:prstGeom prst="rect">
            <a:avLst/>
          </a:prstGeom>
          <a:noFill/>
        </p:spPr>
        <p:txBody>
          <a:bodyPr wrap="square" lIns="27000" tIns="27000" rIns="27000" bIns="27000" rtlCol="0" anchor="ctr" anchorCtr="0">
            <a:spAutoFit/>
          </a:bodyPr>
          <a:lstStyle/>
          <a:p>
            <a:pPr algn="ctr"/>
            <a:r>
              <a:rPr lang="en-US" altLang="ja-JP" sz="3200" dirty="0" smtClean="0">
                <a:latin typeface="Meiryo UI" panose="020B0604030504040204" pitchFamily="50" charset="-128"/>
                <a:ea typeface="Meiryo UI" panose="020B0604030504040204" pitchFamily="50" charset="-128"/>
              </a:rPr>
              <a:t>15</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府市における機能統合及び連携など</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815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53294"/>
            <a:ext cx="799288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（２）戦略の一元化　</a:t>
            </a:r>
            <a:r>
              <a:rPr lang="ja-JP" altLang="en-US" sz="1400" dirty="0" smtClean="0">
                <a:latin typeface="Meiryo UI" panose="020B0604030504040204" pitchFamily="50" charset="-128"/>
                <a:ea typeface="Meiryo UI" panose="020B0604030504040204" pitchFamily="50" charset="-128"/>
              </a:rPr>
              <a:t>～共通</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戦略～</a:t>
            </a:r>
            <a:endParaRPr lang="ja-JP" altLang="en-US"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3" y="579343"/>
            <a:ext cx="5400599"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広域機能に関わる行政</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計画・</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ビジョンなどの府市共通の戦略を策定</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68554117"/>
              </p:ext>
            </p:extLst>
          </p:nvPr>
        </p:nvGraphicFramePr>
        <p:xfrm>
          <a:off x="396016" y="1124744"/>
          <a:ext cx="8526311" cy="5539292"/>
        </p:xfrm>
        <a:graphic>
          <a:graphicData uri="http://schemas.openxmlformats.org/drawingml/2006/table">
            <a:tbl>
              <a:tblPr>
                <a:tableStyleId>{5C22544A-7EE6-4342-B048-85BDC9FD1C3A}</a:tableStyleId>
              </a:tblPr>
              <a:tblGrid>
                <a:gridCol w="2582194">
                  <a:extLst>
                    <a:ext uri="{9D8B030D-6E8A-4147-A177-3AD203B41FA5}">
                      <a16:colId xmlns:a16="http://schemas.microsoft.com/office/drawing/2014/main" val="20000"/>
                    </a:ext>
                  </a:extLst>
                </a:gridCol>
                <a:gridCol w="595891">
                  <a:extLst>
                    <a:ext uri="{9D8B030D-6E8A-4147-A177-3AD203B41FA5}">
                      <a16:colId xmlns:a16="http://schemas.microsoft.com/office/drawing/2014/main" val="20001"/>
                    </a:ext>
                  </a:extLst>
                </a:gridCol>
                <a:gridCol w="3805339">
                  <a:extLst>
                    <a:ext uri="{9D8B030D-6E8A-4147-A177-3AD203B41FA5}">
                      <a16:colId xmlns:a16="http://schemas.microsoft.com/office/drawing/2014/main" val="20002"/>
                    </a:ext>
                  </a:extLst>
                </a:gridCol>
                <a:gridCol w="1542887">
                  <a:extLst>
                    <a:ext uri="{9D8B030D-6E8A-4147-A177-3AD203B41FA5}">
                      <a16:colId xmlns:a16="http://schemas.microsoft.com/office/drawing/2014/main" val="20003"/>
                    </a:ext>
                  </a:extLst>
                </a:gridCol>
              </a:tblGrid>
              <a:tr h="251868">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策定年</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概要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検討の場</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008341">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万博のインパクトを活かした大阪の将来に向けたビジョン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大阪・関西万博の開催を一過性のものとせず、そのインパクトを最大限に活かし、「大阪の持続的な成長」と「府民の豊かな暮らし」を確たるものにするとともに、万博開催都市として、</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SDGs</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の達成に向けて世界とともに未来をつくっていく必要があるため、大阪がめざす将来像を描き、将来像を実現するための取組方向を示す。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397457"/>
                  </a:ext>
                </a:extLst>
              </a:tr>
              <a:tr h="636910">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国際金融都市</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OSAKA</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戦略</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「経済の血液」とも言われる金融機能の強化を図り、ポストコロナに向けた大阪・関西経済の再生に向けた新たな成長の柱とするため、</a:t>
                      </a: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独自の個性・機能を持つ国際金融都市の形成をめざす。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062504"/>
                  </a:ext>
                </a:extLst>
              </a:tr>
              <a:tr h="636910">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大阪府・大阪市</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SDGs</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未来都市計画</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府市の共同提案が、内閣府の「</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SDGs</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未来都市及び自治体</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SDGs</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モデル事業」に選定されたことを受け、</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SDGs</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の達成に向けて総合的かつ効果的な取組の推進を図る計画を策定。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681844"/>
                  </a:ext>
                </a:extLst>
              </a:tr>
              <a:tr h="617150">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大阪府市エネルギー戦略（提言）</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「新たなエネルギー社会の形成による新成長の実現」に向けた戦略を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提言。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大阪府市エネルギー戦略会議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385816"/>
                  </a:ext>
                </a:extLst>
              </a:tr>
              <a:tr h="1379772">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おおさかエネルギー地産地消推進プラン</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おおさかスマートエネルギープラン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・府環境審議会答申や府市エネルギー戦略会議の提言を踏まえ、主に再生可能エネルギーの普及拡大に向け府市が緊密に連携して実施するエネルギー関連の施策（取組）の方向性を提示。</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・大阪の成長や府民の安全・安心な暮らしを実現する、脱炭素化時代の「新たなエネルギー社会」の構築を先導していくため、</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2030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年度までに府市が一体となって実施するエネルギー関連の取組の方向性を提示。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672734"/>
                  </a:ext>
                </a:extLst>
              </a:tr>
              <a:tr h="1008341">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大阪“みなと”ビジョン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港と府営港湾の強みを生かし、弱みを補完のうえ、全体で機能分担や最適配置を図り、大阪港及び府営港湾をヒト・モノ・コトがより一層交流する拠点として発展させ、安全・安心で良好な港湾環境のもと、背後圏にまで賑わいを図り、関西経済の発展の一翼を担うことをめざ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0069938"/>
                  </a:ext>
                </a:extLst>
              </a:tr>
            </a:tbl>
          </a:graphicData>
        </a:graphic>
      </p:graphicFrame>
      <p:sp>
        <p:nvSpPr>
          <p:cNvPr id="20" name="テキスト ボックス 19"/>
          <p:cNvSpPr txBox="1"/>
          <p:nvPr/>
        </p:nvSpPr>
        <p:spPr>
          <a:xfrm>
            <a:off x="264149" y="867375"/>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9305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53294"/>
            <a:ext cx="799288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（２）戦略の一元化　</a:t>
            </a:r>
            <a:r>
              <a:rPr lang="ja-JP" altLang="en-US" sz="1400" dirty="0" smtClean="0">
                <a:latin typeface="Meiryo UI" panose="020B0604030504040204" pitchFamily="50" charset="-128"/>
                <a:ea typeface="Meiryo UI" panose="020B0604030504040204" pitchFamily="50" charset="-128"/>
              </a:rPr>
              <a:t>～共通</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戦略～</a:t>
            </a:r>
            <a:endParaRPr lang="ja-JP" altLang="en-US"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3" y="579343"/>
            <a:ext cx="5400599"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広域機能に関わる行政</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計画・</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ビジョンなどの府市共通の戦略を策定</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nvPr>
        </p:nvGraphicFramePr>
        <p:xfrm>
          <a:off x="396016" y="1124742"/>
          <a:ext cx="8470893" cy="5559592"/>
        </p:xfrm>
        <a:graphic>
          <a:graphicData uri="http://schemas.openxmlformats.org/drawingml/2006/table">
            <a:tbl>
              <a:tblPr>
                <a:tableStyleId>{5C22544A-7EE6-4342-B048-85BDC9FD1C3A}</a:tableStyleId>
              </a:tblPr>
              <a:tblGrid>
                <a:gridCol w="2582194">
                  <a:extLst>
                    <a:ext uri="{9D8B030D-6E8A-4147-A177-3AD203B41FA5}">
                      <a16:colId xmlns:a16="http://schemas.microsoft.com/office/drawing/2014/main" val="20000"/>
                    </a:ext>
                  </a:extLst>
                </a:gridCol>
                <a:gridCol w="595891">
                  <a:extLst>
                    <a:ext uri="{9D8B030D-6E8A-4147-A177-3AD203B41FA5}">
                      <a16:colId xmlns:a16="http://schemas.microsoft.com/office/drawing/2014/main" val="20001"/>
                    </a:ext>
                  </a:extLst>
                </a:gridCol>
                <a:gridCol w="3805339">
                  <a:extLst>
                    <a:ext uri="{9D8B030D-6E8A-4147-A177-3AD203B41FA5}">
                      <a16:colId xmlns:a16="http://schemas.microsoft.com/office/drawing/2014/main" val="20002"/>
                    </a:ext>
                  </a:extLst>
                </a:gridCol>
                <a:gridCol w="1487469">
                  <a:extLst>
                    <a:ext uri="{9D8B030D-6E8A-4147-A177-3AD203B41FA5}">
                      <a16:colId xmlns:a16="http://schemas.microsoft.com/office/drawing/2014/main" val="20003"/>
                    </a:ext>
                  </a:extLst>
                </a:gridCol>
              </a:tblGrid>
              <a:tr h="262684">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策定年</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概要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検討の場</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3020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t>
                      </a:r>
                      <a:br>
                        <a:rPr lang="en-US" altLang="ja-JP"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t>
                      </a:r>
                      <a:br>
                        <a:rPr lang="en-US" altLang="ja-JP"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a:solidFill>
                            <a:schemeClr val="tx1"/>
                          </a:solidFill>
                          <a:effectLst/>
                          <a:latin typeface="Meiryo UI" panose="020B0604030504040204" pitchFamily="50" charset="-128"/>
                          <a:ea typeface="Meiryo UI" panose="020B0604030504040204" pitchFamily="50" charset="-128"/>
                        </a:rPr>
                        <a:t>基本的方向性</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についての基本的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大阪府市統合本部会議</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5962"/>
                  </a:ext>
                </a:extLst>
              </a:tr>
              <a:tr h="63020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大阪府立高等学校・大阪市立高等学校再編整備計画</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多様な課程や学科等を備える高等学校教育について、広域的な視点で対応する方がより効果的・効率的であるという観点から、再編整備</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計画を策定。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644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文化振興計画</a:t>
                      </a:r>
                      <a:br>
                        <a:rPr lang="ja-JP" altLang="en-US"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府市それぞれ策定</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文化の振興に関する施策の総合的かつ計画的な推進を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図る。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大阪府市文化振興会議</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644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大阪府市新大学構想（提言）</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府立大学・市立大学の現状・課題や、統合後の新大学の姿、運営体制等を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提言。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大阪府市新大学構想会議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7"/>
                  </a:ext>
                </a:extLst>
              </a:tr>
              <a:tr h="26268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新大学ビジョン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新大学構想を踏まえ、新大学のあり方とその骨格を明らかに</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する。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46444">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大阪府市医療戦略（提言）</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大阪の潜在的なメリットを生かし、健康寿命の延伸による</a:t>
                      </a:r>
                      <a:r>
                        <a:rPr lang="en-US" altLang="ja-JP" sz="1100" u="none" strike="noStrike" dirty="0">
                          <a:solidFill>
                            <a:schemeClr val="tx1"/>
                          </a:solidFill>
                          <a:effectLst/>
                          <a:latin typeface="Meiryo UI" panose="020B0604030504040204" pitchFamily="50" charset="-128"/>
                          <a:ea typeface="Meiryo UI" panose="020B0604030504040204" pitchFamily="50" charset="-128"/>
                        </a:rPr>
                        <a:t>QOL</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の向上と経済成⻑を同時に実現するための戦略を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提言。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大阪府市医療戦略会議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444">
                <a:tc>
                  <a:txBody>
                    <a:bodyPr/>
                    <a:lstStyle/>
                    <a:p>
                      <a:pPr algn="l" rtl="0" fontAlgn="ctr"/>
                      <a:r>
                        <a:rPr lang="zh-TW" altLang="en-US" sz="1100" b="1" u="none" strike="noStrike" dirty="0">
                          <a:solidFill>
                            <a:schemeClr val="tx1"/>
                          </a:solidFill>
                          <a:effectLst/>
                          <a:latin typeface="Meiryo UI" panose="020B0604030504040204" pitchFamily="50" charset="-128"/>
                          <a:ea typeface="Meiryo UI" panose="020B0604030504040204" pitchFamily="50" charset="-128"/>
                        </a:rPr>
                        <a:t>大阪府市規制改革会議提言（提言）</a:t>
                      </a:r>
                      <a:endParaRPr lang="zh-TW"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成長戦略の推進及び大阪の産業の活性化等に資するための規制緩和及び制度の改善を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提言。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大阪府市規制改革会議</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446444">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大阪パークビジョン</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の広域的利用が見込まれる公園緑地を対象として、ウィズコロナ／ポストコロナ時代の公園緑地を取り巻く社会情勢や環境を踏まえ、互いの公園緑地が持つ特性を活かして、これまで以上に各々の取組を連携・補完し、府域にその相乗効果を波及させ、大阪の広域的な公園緑地の魅力を高めていくための方向性として取りまとめ。</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498839"/>
                  </a:ext>
                </a:extLst>
              </a:tr>
              <a:tr h="446444">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大阪府市下水道ビジョン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府市が協力し、住民の安全・安心な暮らしを守るとともに、質の高い下水道サービスの提供や下水道ストックを活用し社会へ貢献していくために、府市連携等による今後</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年の下水道事業実施の方向性をビジョンとして定め、府市下水道が更に発展するとともに、府内市町村下水道の持続性確保に貢献して、府域全体の下水道事業の発展をめざす。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724129"/>
                  </a:ext>
                </a:extLst>
              </a:tr>
            </a:tbl>
          </a:graphicData>
        </a:graphic>
      </p:graphicFrame>
      <p:sp>
        <p:nvSpPr>
          <p:cNvPr id="20" name="テキスト ボックス 19"/>
          <p:cNvSpPr txBox="1"/>
          <p:nvPr/>
        </p:nvSpPr>
        <p:spPr>
          <a:xfrm>
            <a:off x="264149" y="867375"/>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94775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4815275" y="4109110"/>
            <a:ext cx="4249280" cy="2584928"/>
          </a:xfrm>
          <a:prstGeom prst="rect">
            <a:avLst/>
          </a:prstGeom>
        </p:spPr>
      </p:pic>
      <p:sp>
        <p:nvSpPr>
          <p:cNvPr id="7" name="正方形/長方形 6"/>
          <p:cNvSpPr/>
          <p:nvPr/>
        </p:nvSpPr>
        <p:spPr>
          <a:xfrm>
            <a:off x="265092" y="3701183"/>
            <a:ext cx="8627388" cy="32400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■大阪</a:t>
            </a:r>
            <a:r>
              <a:rPr lang="ja-JP" altLang="en-US" sz="1400" b="1" dirty="0" smtClean="0">
                <a:solidFill>
                  <a:schemeClr val="tx1"/>
                </a:solidFill>
                <a:latin typeface="Meiryo UI" panose="020B0604030504040204" pitchFamily="50" charset="-128"/>
                <a:ea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rPr>
              <a:t>再生・成長</a:t>
            </a:r>
            <a:r>
              <a:rPr lang="ja-JP" altLang="en-US" sz="1400" b="1" dirty="0" smtClean="0">
                <a:solidFill>
                  <a:schemeClr val="tx1"/>
                </a:solidFill>
                <a:latin typeface="Meiryo UI" panose="020B0604030504040204" pitchFamily="50" charset="-128"/>
                <a:ea typeface="Meiryo UI" panose="020B0604030504040204" pitchFamily="50" charset="-128"/>
              </a:rPr>
              <a:t>に</a:t>
            </a:r>
            <a:r>
              <a:rPr lang="ja-JP" altLang="en-US" sz="1400" b="1" dirty="0">
                <a:solidFill>
                  <a:schemeClr val="tx1"/>
                </a:solidFill>
                <a:latin typeface="Meiryo UI" panose="020B0604030504040204" pitchFamily="50" charset="-128"/>
                <a:ea typeface="Meiryo UI" panose="020B0604030504040204" pitchFamily="50" charset="-128"/>
              </a:rPr>
              <a:t>向けた新戦略（</a:t>
            </a:r>
            <a:r>
              <a:rPr kumimoji="1" lang="ja-JP" altLang="en-US" sz="1400" b="1" dirty="0" smtClean="0">
                <a:solidFill>
                  <a:schemeClr val="tx1"/>
                </a:solidFill>
                <a:latin typeface="Meiryo UI" panose="020B0604030504040204" pitchFamily="50" charset="-128"/>
                <a:ea typeface="Meiryo UI" panose="020B0604030504040204" pitchFamily="50" charset="-128"/>
              </a:rPr>
              <a:t>概要</a:t>
            </a:r>
            <a:r>
              <a:rPr kumimoji="1" lang="ja-JP" altLang="en-US" sz="1050" b="1" dirty="0" smtClean="0">
                <a:solidFill>
                  <a:schemeClr val="tx1"/>
                </a:solidFill>
                <a:latin typeface="Meiryo UI" panose="020B0604030504040204" pitchFamily="50" charset="-128"/>
                <a:ea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rPr>
              <a:t>2020</a:t>
            </a:r>
            <a:r>
              <a:rPr lang="ja-JP" altLang="en-US" sz="1050" b="1" dirty="0" smtClean="0">
                <a:solidFill>
                  <a:schemeClr val="tx1"/>
                </a:solidFill>
                <a:latin typeface="Meiryo UI" panose="020B0604030504040204" pitchFamily="50" charset="-128"/>
                <a:ea typeface="Meiryo UI" panose="020B0604030504040204" pitchFamily="50" charset="-128"/>
              </a:rPr>
              <a:t>年</a:t>
            </a:r>
            <a:r>
              <a:rPr lang="en-US" altLang="ja-JP" sz="1050" b="1" dirty="0" smtClean="0">
                <a:solidFill>
                  <a:schemeClr val="tx1"/>
                </a:solidFill>
                <a:latin typeface="Meiryo UI" panose="020B0604030504040204" pitchFamily="50" charset="-128"/>
                <a:ea typeface="Meiryo UI" panose="020B0604030504040204" pitchFamily="50" charset="-128"/>
              </a:rPr>
              <a:t>12</a:t>
            </a:r>
            <a:r>
              <a:rPr lang="ja-JP" altLang="en-US" sz="1050" b="1" dirty="0" smtClean="0">
                <a:solidFill>
                  <a:schemeClr val="tx1"/>
                </a:solidFill>
                <a:latin typeface="Meiryo UI" panose="020B0604030504040204" pitchFamily="50" charset="-128"/>
                <a:ea typeface="Meiryo UI" panose="020B0604030504040204" pitchFamily="50" charset="-128"/>
              </a:rPr>
              <a:t>月</a:t>
            </a:r>
            <a:r>
              <a:rPr lang="ja-JP" altLang="en-US" sz="1050" b="1" dirty="0">
                <a:solidFill>
                  <a:schemeClr val="tx1"/>
                </a:solidFill>
                <a:latin typeface="Meiryo UI" panose="020B0604030504040204" pitchFamily="50" charset="-128"/>
                <a:ea typeface="Meiryo UI" panose="020B0604030504040204" pitchFamily="50" charset="-128"/>
              </a:rPr>
              <a:t>策定）</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06022" y="540528"/>
            <a:ext cx="8627388" cy="32400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■副首都ビジョン（概要）</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2017</a:t>
            </a:r>
            <a:r>
              <a:rPr kumimoji="1" lang="ja-JP" altLang="en-US" sz="1050" b="1" dirty="0" smtClean="0">
                <a:latin typeface="Meiryo UI" panose="020B0604030504040204" pitchFamily="50" charset="-128"/>
                <a:ea typeface="Meiryo UI" panose="020B0604030504040204" pitchFamily="50" charset="-128"/>
              </a:rPr>
              <a:t>年</a:t>
            </a:r>
            <a:r>
              <a:rPr kumimoji="1" lang="en-US" altLang="ja-JP" sz="1050" b="1" dirty="0" smtClean="0">
                <a:latin typeface="Meiryo UI" panose="020B0604030504040204" pitchFamily="50" charset="-128"/>
                <a:ea typeface="Meiryo UI" panose="020B0604030504040204" pitchFamily="50" charset="-128"/>
              </a:rPr>
              <a:t>3</a:t>
            </a:r>
            <a:r>
              <a:rPr kumimoji="1" lang="ja-JP" altLang="en-US" sz="1050" b="1" dirty="0" smtClean="0">
                <a:latin typeface="Meiryo UI" panose="020B0604030504040204" pitchFamily="50" charset="-128"/>
                <a:ea typeface="Meiryo UI" panose="020B0604030504040204" pitchFamily="50" charset="-128"/>
              </a:rPr>
              <a:t>月策定）</a:t>
            </a:r>
            <a:endParaRPr kumimoji="1" lang="ja-JP" altLang="en-US" sz="1050" b="1"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4980217" y="1099329"/>
            <a:ext cx="4169290" cy="2381840"/>
          </a:xfrm>
          <a:prstGeom prst="rect">
            <a:avLst/>
          </a:prstGeom>
        </p:spPr>
      </p:pic>
      <p:sp>
        <p:nvSpPr>
          <p:cNvPr id="20" name="正方形/長方形 19"/>
          <p:cNvSpPr/>
          <p:nvPr/>
        </p:nvSpPr>
        <p:spPr>
          <a:xfrm>
            <a:off x="349564" y="936032"/>
            <a:ext cx="4648588" cy="2708434"/>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Ⅰ</a:t>
            </a:r>
            <a:r>
              <a:rPr lang="ja-JP" altLang="en-US" sz="1200" b="1" dirty="0" smtClean="0">
                <a:latin typeface="Meiryo UI" panose="020B0604030504040204" pitchFamily="50" charset="-128"/>
                <a:ea typeface="Meiryo UI" panose="020B0604030504040204" pitchFamily="50" charset="-128"/>
              </a:rPr>
              <a:t>　機能面の取組</a:t>
            </a:r>
            <a:endParaRPr lang="en-US" altLang="ja-JP" sz="1200" b="1"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①ハード面</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・都市インフラの充実、基盤的な公共機能の高度化。</a:t>
            </a:r>
            <a:endParaRPr lang="en-US" altLang="ja-JP" sz="11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②ソフト面</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・規制</a:t>
            </a:r>
            <a:r>
              <a:rPr lang="ja-JP" altLang="en-US" sz="1100" dirty="0">
                <a:latin typeface="Meiryo UI" panose="020B0604030504040204" pitchFamily="50" charset="-128"/>
                <a:ea typeface="Meiryo UI" panose="020B0604030504040204" pitchFamily="50" charset="-128"/>
              </a:rPr>
              <a:t>改革や特区による環境</a:t>
            </a:r>
            <a:r>
              <a:rPr lang="ja-JP" altLang="en-US" sz="1100" dirty="0" smtClean="0">
                <a:latin typeface="Meiryo UI" panose="020B0604030504040204" pitchFamily="50" charset="-128"/>
                <a:ea typeface="Meiryo UI" panose="020B0604030504040204" pitchFamily="50" charset="-128"/>
              </a:rPr>
              <a:t>整備、産業</a:t>
            </a:r>
            <a:r>
              <a:rPr lang="ja-JP" altLang="en-US" sz="1100" dirty="0">
                <a:latin typeface="Meiryo UI" panose="020B0604030504040204" pitchFamily="50" charset="-128"/>
                <a:ea typeface="Meiryo UI" panose="020B0604030504040204" pitchFamily="50" charset="-128"/>
              </a:rPr>
              <a:t>支援や研究開発の</a:t>
            </a:r>
            <a:r>
              <a:rPr lang="ja-JP" altLang="en-US" sz="1100" dirty="0" smtClean="0">
                <a:latin typeface="Meiryo UI" panose="020B0604030504040204" pitchFamily="50" charset="-128"/>
                <a:ea typeface="Meiryo UI" panose="020B0604030504040204" pitchFamily="50" charset="-128"/>
              </a:rPr>
              <a:t>機能・体制強化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人材</a:t>
            </a:r>
            <a:r>
              <a:rPr lang="ja-JP" altLang="en-US" sz="1100" dirty="0">
                <a:latin typeface="Meiryo UI" panose="020B0604030504040204" pitchFamily="50" charset="-128"/>
                <a:ea typeface="Meiryo UI" panose="020B0604030504040204" pitchFamily="50" charset="-128"/>
              </a:rPr>
              <a:t>育成環境の</a:t>
            </a:r>
            <a:r>
              <a:rPr lang="ja-JP" altLang="en-US" sz="1100" dirty="0" smtClean="0">
                <a:latin typeface="Meiryo UI" panose="020B0604030504040204" pitchFamily="50" charset="-128"/>
                <a:ea typeface="Meiryo UI" panose="020B0604030504040204" pitchFamily="50" charset="-128"/>
              </a:rPr>
              <a:t>充実、文化</a:t>
            </a:r>
            <a:r>
              <a:rPr lang="ja-JP" altLang="en-US" sz="1100" dirty="0">
                <a:latin typeface="Meiryo UI" panose="020B0604030504040204" pitchFamily="50" charset="-128"/>
                <a:ea typeface="Meiryo UI" panose="020B0604030504040204" pitchFamily="50" charset="-128"/>
              </a:rPr>
              <a:t>創造・情報発信の基盤</a:t>
            </a:r>
            <a:r>
              <a:rPr lang="ja-JP" altLang="en-US" sz="1100" dirty="0" smtClean="0">
                <a:latin typeface="Meiryo UI" panose="020B0604030504040204" pitchFamily="50" charset="-128"/>
                <a:ea typeface="Meiryo UI" panose="020B0604030504040204" pitchFamily="50" charset="-128"/>
              </a:rPr>
              <a:t>形成。</a:t>
            </a:r>
            <a:endParaRPr lang="ja-JP" altLang="en-US" sz="1100" dirty="0">
              <a:latin typeface="Meiryo UI" panose="020B0604030504040204" pitchFamily="50" charset="-128"/>
              <a:ea typeface="Meiryo UI" panose="020B0604030504040204" pitchFamily="50" charset="-128"/>
            </a:endParaRPr>
          </a:p>
          <a:p>
            <a:endParaRPr lang="en-US" altLang="ja-JP" sz="8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Ⅱ</a:t>
            </a:r>
            <a:r>
              <a:rPr lang="ja-JP" altLang="en-US" sz="1200" b="1" dirty="0" smtClean="0">
                <a:latin typeface="Meiryo UI" panose="020B0604030504040204" pitchFamily="50" charset="-128"/>
                <a:ea typeface="Meiryo UI" panose="020B0604030504040204" pitchFamily="50" charset="-128"/>
              </a:rPr>
              <a:t>　制度面での取組</a:t>
            </a:r>
            <a:endParaRPr lang="en-US" altLang="ja-JP" sz="1200" b="1"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①大阪</a:t>
            </a:r>
            <a:r>
              <a:rPr lang="ja-JP" altLang="en-US" sz="1050" b="1" dirty="0">
                <a:latin typeface="Meiryo UI" panose="020B0604030504040204" pitchFamily="50" charset="-128"/>
                <a:ea typeface="Meiryo UI" panose="020B0604030504040204" pitchFamily="50" charset="-128"/>
              </a:rPr>
              <a:t>自らの</a:t>
            </a:r>
            <a:r>
              <a:rPr lang="ja-JP" altLang="en-US" sz="1050" b="1" dirty="0" smtClean="0">
                <a:latin typeface="Meiryo UI" panose="020B0604030504040204" pitchFamily="50" charset="-128"/>
                <a:ea typeface="Meiryo UI" panose="020B0604030504040204" pitchFamily="50" charset="-128"/>
              </a:rPr>
              <a:t>改革</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・副首都</a:t>
            </a:r>
            <a:r>
              <a:rPr lang="ja-JP" altLang="en-US" sz="1050" dirty="0">
                <a:latin typeface="Meiryo UI" panose="020B0604030504040204" pitchFamily="50" charset="-128"/>
                <a:ea typeface="Meiryo UI" panose="020B0604030504040204" pitchFamily="50" charset="-128"/>
              </a:rPr>
              <a:t>・大阪にふさわしい新たな大都市制度の</a:t>
            </a:r>
            <a:r>
              <a:rPr lang="ja-JP" altLang="en-US" sz="1050" dirty="0" smtClean="0">
                <a:latin typeface="Meiryo UI" panose="020B0604030504040204" pitchFamily="50" charset="-128"/>
                <a:ea typeface="Meiryo UI" panose="020B0604030504040204" pitchFamily="50" charset="-128"/>
              </a:rPr>
              <a:t>実現。</a:t>
            </a:r>
            <a:endParaRPr lang="ja-JP" altLang="en-US"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・副首都</a:t>
            </a:r>
            <a:r>
              <a:rPr lang="ja-JP" altLang="en-US" sz="1050" dirty="0">
                <a:latin typeface="Meiryo UI" panose="020B0604030504040204" pitchFamily="50" charset="-128"/>
                <a:ea typeface="Meiryo UI" panose="020B0604030504040204" pitchFamily="50" charset="-128"/>
              </a:rPr>
              <a:t>・大阪の住民生活を支える基礎自治機能（府内市町村）の</a:t>
            </a:r>
            <a:r>
              <a:rPr lang="ja-JP" altLang="en-US" sz="1050" dirty="0" smtClean="0">
                <a:latin typeface="Meiryo UI" panose="020B0604030504040204" pitchFamily="50" charset="-128"/>
                <a:ea typeface="Meiryo UI" panose="020B0604030504040204" pitchFamily="50" charset="-128"/>
              </a:rPr>
              <a:t>充実。　等</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②国への働きかけ</a:t>
            </a:r>
            <a:endParaRPr lang="en-US" altLang="ja-JP" sz="105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Ⅲ</a:t>
            </a:r>
            <a:r>
              <a:rPr lang="ja-JP" altLang="en-US" sz="1200" b="1" dirty="0">
                <a:latin typeface="Meiryo UI" panose="020B0604030504040204" pitchFamily="50" charset="-128"/>
                <a:ea typeface="Meiryo UI" panose="020B0604030504040204" pitchFamily="50" charset="-128"/>
              </a:rPr>
              <a:t>　「経済成長面」での</a:t>
            </a:r>
            <a:r>
              <a:rPr lang="ja-JP" altLang="en-US" sz="1200" b="1" dirty="0" smtClean="0">
                <a:latin typeface="Meiryo UI" panose="020B0604030504040204" pitchFamily="50" charset="-128"/>
                <a:ea typeface="Meiryo UI" panose="020B0604030504040204" pitchFamily="50" charset="-128"/>
              </a:rPr>
              <a:t>取組</a:t>
            </a:r>
            <a:endParaRPr lang="ja-JP" altLang="en-US" sz="12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①</a:t>
            </a:r>
            <a:r>
              <a:rPr lang="ja-JP" altLang="en-US" sz="1050" dirty="0" smtClean="0">
                <a:latin typeface="Meiryo UI" panose="020B0604030504040204" pitchFamily="50" charset="-128"/>
                <a:ea typeface="Meiryo UI" panose="020B0604030504040204" pitchFamily="50" charset="-128"/>
              </a:rPr>
              <a:t>副首都</a:t>
            </a:r>
            <a:r>
              <a:rPr lang="ja-JP" altLang="en-US" sz="1050" dirty="0">
                <a:latin typeface="Meiryo UI" panose="020B0604030504040204" pitchFamily="50" charset="-128"/>
                <a:ea typeface="Meiryo UI" panose="020B0604030504040204" pitchFamily="50" charset="-128"/>
              </a:rPr>
              <a:t>・大阪の発展を加速させる</a:t>
            </a:r>
            <a:r>
              <a:rPr lang="ja-JP" altLang="en-US" sz="1050" dirty="0" smtClean="0">
                <a:latin typeface="Meiryo UI" panose="020B0604030504040204" pitchFamily="50" charset="-128"/>
                <a:ea typeface="Meiryo UI" panose="020B0604030504040204" pitchFamily="50" charset="-128"/>
              </a:rPr>
              <a:t>インパクト（万博、</a:t>
            </a:r>
            <a:r>
              <a:rPr lang="en-US" altLang="ja-JP" sz="1050" dirty="0" smtClean="0">
                <a:latin typeface="Meiryo UI" panose="020B0604030504040204" pitchFamily="50" charset="-128"/>
                <a:ea typeface="Meiryo UI" panose="020B0604030504040204" pitchFamily="50" charset="-128"/>
              </a:rPr>
              <a:t>IR</a:t>
            </a:r>
            <a:r>
              <a:rPr lang="ja-JP" altLang="en-US" sz="1050" dirty="0" smtClean="0">
                <a:latin typeface="Meiryo UI" panose="020B0604030504040204" pitchFamily="50" charset="-128"/>
                <a:ea typeface="Meiryo UI" panose="020B0604030504040204" pitchFamily="50" charset="-128"/>
              </a:rPr>
              <a:t>等）</a:t>
            </a:r>
            <a:endParaRPr lang="ja-JP" altLang="en-US"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②副首都</a:t>
            </a:r>
            <a:r>
              <a:rPr lang="ja-JP" altLang="en-US" sz="1050" dirty="0">
                <a:latin typeface="Meiryo UI" panose="020B0604030504040204" pitchFamily="50" charset="-128"/>
                <a:ea typeface="Meiryo UI" panose="020B0604030504040204" pitchFamily="50" charset="-128"/>
              </a:rPr>
              <a:t>・大阪の経済成長に向けた</a:t>
            </a:r>
            <a:r>
              <a:rPr lang="ja-JP" altLang="en-US" sz="1050" dirty="0" smtClean="0">
                <a:latin typeface="Meiryo UI" panose="020B0604030504040204" pitchFamily="50" charset="-128"/>
                <a:ea typeface="Meiryo UI" panose="020B0604030504040204" pitchFamily="50" charset="-128"/>
              </a:rPr>
              <a:t>取組（産業</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技術力、資本力、人材力）</a:t>
            </a:r>
            <a:endParaRPr lang="ja-JP" altLang="en-US" sz="105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1358" y="76562"/>
            <a:ext cx="9241632"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（２）戦略の一元化　</a:t>
            </a:r>
            <a:r>
              <a:rPr lang="ja-JP" altLang="en-US" sz="1200" dirty="0" smtClean="0">
                <a:latin typeface="Meiryo UI" panose="020B0604030504040204" pitchFamily="50" charset="-128"/>
                <a:ea typeface="Meiryo UI" panose="020B0604030504040204" pitchFamily="50" charset="-128"/>
              </a:rPr>
              <a:t>～戦略の具体例　＜副首都ビジョン＞　＜大阪の再生</a:t>
            </a:r>
            <a:r>
              <a:rPr lang="ja-JP" altLang="en-US" sz="1200" dirty="0">
                <a:latin typeface="Meiryo UI" panose="020B0604030504040204" pitchFamily="50" charset="-128"/>
                <a:ea typeface="Meiryo UI" panose="020B0604030504040204" pitchFamily="50" charset="-128"/>
              </a:rPr>
              <a:t>・成長</a:t>
            </a:r>
            <a:r>
              <a:rPr lang="ja-JP" altLang="en-US" sz="1200" dirty="0" smtClean="0">
                <a:latin typeface="Meiryo UI" panose="020B0604030504040204" pitchFamily="50" charset="-128"/>
                <a:ea typeface="Meiryo UI" panose="020B0604030504040204" pitchFamily="50" charset="-128"/>
              </a:rPr>
              <a:t>に向けた新戦略＞～</a:t>
            </a:r>
            <a:endParaRPr lang="ja-JP" altLang="en-US" sz="12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71844" y="4025183"/>
            <a:ext cx="4397138"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　「大阪の成長戦戦略」からの取組に加え、くらし、安全・安心といった観点から取組を進め、日本の成長を</a:t>
            </a:r>
            <a:r>
              <a:rPr lang="ja-JP" altLang="en-US" sz="1050" dirty="0">
                <a:latin typeface="Meiryo UI" panose="020B0604030504040204" pitchFamily="50" charset="-128"/>
                <a:ea typeface="Meiryo UI" panose="020B0604030504040204" pitchFamily="50" charset="-128"/>
              </a:rPr>
              <a:t>けん引</a:t>
            </a:r>
            <a:r>
              <a:rPr lang="ja-JP" altLang="en-US" sz="1050" dirty="0" smtClean="0">
                <a:latin typeface="Meiryo UI" panose="020B0604030504040204" pitchFamily="50" charset="-128"/>
                <a:ea typeface="Meiryo UI" panose="020B0604030504040204" pitchFamily="50" charset="-128"/>
              </a:rPr>
              <a:t>する東西二極の一極となる「副首都・大阪」の確立・発展をめざす。</a:t>
            </a:r>
            <a:endParaRPr lang="en-US" altLang="ja-JP" sz="1050" dirty="0" smtClean="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07D54C02-E42C-4D59-85B9-A04D94DF8501}"/>
              </a:ext>
            </a:extLst>
          </p:cNvPr>
          <p:cNvSpPr/>
          <p:nvPr/>
        </p:nvSpPr>
        <p:spPr>
          <a:xfrm>
            <a:off x="252480" y="4546595"/>
            <a:ext cx="2776910" cy="246221"/>
          </a:xfrm>
          <a:prstGeom prst="rect">
            <a:avLst/>
          </a:prstGeom>
        </p:spPr>
        <p:txBody>
          <a:bodyPr wrap="square">
            <a:spAutoFit/>
          </a:bodyPr>
          <a:lstStyle/>
          <a:p>
            <a:pPr lvl="0">
              <a:defRPr/>
            </a:pPr>
            <a:r>
              <a:rPr lang="ja-JP" altLang="en-US" sz="1000" b="1" noProof="0" dirty="0">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a:t>
            </a:r>
            <a:r>
              <a:rPr kumimoji="1" lang="ja-JP" altLang="en-US" sz="10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a:t>
            </a:r>
            <a:r>
              <a:rPr lang="ja-JP" altLang="en-US" sz="1000" b="1" dirty="0">
                <a:latin typeface="Meiryo UI" panose="020B0604030504040204" pitchFamily="50" charset="-128"/>
                <a:ea typeface="Meiryo UI" panose="020B0604030504040204" pitchFamily="50" charset="-128"/>
              </a:rPr>
              <a:t>再生・成長</a:t>
            </a:r>
            <a:r>
              <a:rPr kumimoji="1" lang="ja-JP" altLang="en-US" sz="10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に</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向けた新戦略の目標</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a:stretch>
            <a:fillRect/>
          </a:stretch>
        </p:blipFill>
        <p:spPr>
          <a:xfrm>
            <a:off x="356569" y="4774304"/>
            <a:ext cx="4529132" cy="2019010"/>
          </a:xfrm>
          <a:prstGeom prst="rect">
            <a:avLst/>
          </a:prstGeom>
        </p:spPr>
      </p:pic>
      <p:sp>
        <p:nvSpPr>
          <p:cNvPr id="17" name="正方形/長方形 16"/>
          <p:cNvSpPr/>
          <p:nvPr/>
        </p:nvSpPr>
        <p:spPr>
          <a:xfrm>
            <a:off x="4561989" y="6456216"/>
            <a:ext cx="561845" cy="15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r>
              <a:rPr kumimoji="1" lang="en-US" altLang="ja-JP" sz="500" dirty="0" err="1" smtClean="0">
                <a:solidFill>
                  <a:schemeClr val="tx1"/>
                </a:solidFill>
                <a:latin typeface="Meiryo UI" panose="020B0604030504040204" pitchFamily="50" charset="-128"/>
                <a:ea typeface="Meiryo UI" panose="020B0604030504040204" pitchFamily="50" charset="-128"/>
              </a:rPr>
              <a:t>cExpo</a:t>
            </a:r>
            <a:r>
              <a:rPr kumimoji="1" lang="en-US" altLang="ja-JP" sz="500" dirty="0" smtClean="0">
                <a:solidFill>
                  <a:schemeClr val="tx1"/>
                </a:solidFill>
                <a:latin typeface="Meiryo UI" panose="020B0604030504040204" pitchFamily="50" charset="-128"/>
                <a:ea typeface="Meiryo UI" panose="020B0604030504040204" pitchFamily="50" charset="-128"/>
              </a:rPr>
              <a:t> 2025</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3089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22213" y="5508621"/>
            <a:ext cx="4205660" cy="1185430"/>
          </a:xfrm>
          <a:prstGeom prst="roundRect">
            <a:avLst>
              <a:gd name="adj" fmla="val 3899"/>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0" name="角丸四角形 59"/>
          <p:cNvSpPr/>
          <p:nvPr/>
        </p:nvSpPr>
        <p:spPr>
          <a:xfrm>
            <a:off x="4587155" y="2809421"/>
            <a:ext cx="4478326" cy="4001383"/>
          </a:xfrm>
          <a:prstGeom prst="roundRect">
            <a:avLst>
              <a:gd name="adj" fmla="val 2756"/>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dirty="0"/>
          </a:p>
        </p:txBody>
      </p:sp>
      <p:graphicFrame>
        <p:nvGraphicFramePr>
          <p:cNvPr id="41" name="表 40"/>
          <p:cNvGraphicFramePr>
            <a:graphicFrameLocks noGrp="1"/>
          </p:cNvGraphicFramePr>
          <p:nvPr>
            <p:extLst/>
          </p:nvPr>
        </p:nvGraphicFramePr>
        <p:xfrm>
          <a:off x="192230" y="1390074"/>
          <a:ext cx="4135643" cy="14268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3415643">
                  <a:extLst>
                    <a:ext uri="{9D8B030D-6E8A-4147-A177-3AD203B41FA5}">
                      <a16:colId xmlns:a16="http://schemas.microsoft.com/office/drawing/2014/main" val="20001"/>
                    </a:ext>
                  </a:extLst>
                </a:gridCol>
              </a:tblGrid>
              <a:tr h="268443">
                <a:tc>
                  <a:txBody>
                    <a:bodyPr/>
                    <a:lstStyle/>
                    <a:p>
                      <a:pPr algn="ctr">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2011.12</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府市統合本部会議において、都市魅力創造に向けた取組を検討する方針を確認</a:t>
                      </a:r>
                      <a:endParaRPr kumimoji="1" lang="en-US" altLang="ja-JP" sz="1100" dirty="0" smtClean="0">
                        <a:solidFill>
                          <a:schemeClr val="tx1"/>
                        </a:solidFill>
                        <a:latin typeface="Meiryo UI" pitchFamily="50" charset="-128"/>
                        <a:ea typeface="Meiryo UI" pitchFamily="50" charset="-128"/>
                        <a:cs typeface="Meiryo UI"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8443">
                <a:tc>
                  <a:txBody>
                    <a:bodyPr/>
                    <a:lstStyle/>
                    <a:p>
                      <a:pPr algn="ctr">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2012.2</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府・市・有識者で組織する都市魅力戦略会議を設置し、都市魅力創造の戦略を検討</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7949">
                <a:tc>
                  <a:txBody>
                    <a:bodyPr/>
                    <a:lstStyle/>
                    <a:p>
                      <a:pPr algn="ctr">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2012.12</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大阪都市魅力創造戦略を策定</a:t>
                      </a: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7949">
                <a:tc>
                  <a:txBody>
                    <a:bodyPr/>
                    <a:lstStyle/>
                    <a:p>
                      <a:pPr algn="ctr">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2016.11</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大阪都市魅力創造戦略</a:t>
                      </a:r>
                      <a:r>
                        <a:rPr kumimoji="1" lang="en-US" altLang="ja-JP" sz="1100" dirty="0" smtClean="0">
                          <a:solidFill>
                            <a:schemeClr val="tx1"/>
                          </a:solidFill>
                          <a:latin typeface="Meiryo UI" panose="020B0604030504040204" pitchFamily="50" charset="-128"/>
                          <a:ea typeface="Meiryo UI" panose="020B0604030504040204" pitchFamily="50" charset="-128"/>
                        </a:rPr>
                        <a:t>2020</a:t>
                      </a:r>
                      <a:r>
                        <a:rPr kumimoji="1" lang="ja-JP" altLang="en-US" sz="1100" dirty="0" smtClean="0">
                          <a:solidFill>
                            <a:schemeClr val="tx1"/>
                          </a:solidFill>
                          <a:latin typeface="Meiryo UI" panose="020B0604030504040204" pitchFamily="50" charset="-128"/>
                          <a:ea typeface="Meiryo UI" panose="020B0604030504040204" pitchFamily="50" charset="-128"/>
                        </a:rPr>
                        <a:t>を策定</a:t>
                      </a: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5748155"/>
                  </a:ext>
                </a:extLst>
              </a:tr>
              <a:tr h="157949">
                <a:tc>
                  <a:txBody>
                    <a:bodyPr/>
                    <a:lstStyle/>
                    <a:p>
                      <a:pPr algn="ctr">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2021.3</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395"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大阪都市魅力創造戦略</a:t>
                      </a:r>
                      <a:r>
                        <a:rPr kumimoji="1" lang="en-US" altLang="ja-JP" sz="1100" dirty="0" smtClean="0">
                          <a:solidFill>
                            <a:schemeClr val="tx1"/>
                          </a:solidFill>
                          <a:latin typeface="Meiryo UI" panose="020B0604030504040204" pitchFamily="50" charset="-128"/>
                          <a:ea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rPr>
                        <a:t>を策定</a:t>
                      </a: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66678437"/>
                  </a:ext>
                </a:extLst>
              </a:tr>
            </a:tbl>
          </a:graphicData>
        </a:graphic>
      </p:graphicFrame>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52480" y="883742"/>
            <a:ext cx="5538801" cy="288147"/>
          </a:xfrm>
          <a:prstGeom prst="rect">
            <a:avLst/>
          </a:prstGeom>
        </p:spPr>
        <p:txBody>
          <a:bodyPr wrap="square" lIns="36000" tIns="36000" rIns="36000" bIns="36000" anchor="ctr" anchorCtr="0">
            <a:spAutoFit/>
          </a:bodyPr>
          <a:lstStyle/>
          <a:p>
            <a:r>
              <a:rPr lang="ja-JP" altLang="en-US" sz="1400" u="sng" dirty="0" smtClean="0">
                <a:latin typeface="Meiryo UI" panose="020B0604030504040204" pitchFamily="50" charset="-128"/>
                <a:ea typeface="Meiryo UI" panose="020B0604030504040204" pitchFamily="50" charset="-128"/>
              </a:rPr>
              <a:t>府・市・経済界が連携した</a:t>
            </a:r>
            <a:r>
              <a:rPr lang="ja-JP" altLang="en-US" sz="1400" u="sng" dirty="0">
                <a:latin typeface="Meiryo UI" panose="020B0604030504040204" pitchFamily="50" charset="-128"/>
                <a:ea typeface="Meiryo UI" panose="020B0604030504040204" pitchFamily="50" charset="-128"/>
              </a:rPr>
              <a:t>都市魅力向上の</a:t>
            </a:r>
            <a:r>
              <a:rPr lang="ja-JP" altLang="en-US" sz="1400" u="sng" dirty="0" smtClean="0">
                <a:latin typeface="Meiryo UI" panose="020B0604030504040204" pitchFamily="50" charset="-128"/>
                <a:ea typeface="Meiryo UI" panose="020B0604030504040204" pitchFamily="50" charset="-128"/>
              </a:rPr>
              <a:t>取組</a:t>
            </a:r>
            <a:endParaRPr lang="ja-JP" altLang="en-US" sz="1400" u="sng"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a:t>
            </a:r>
            <a:r>
              <a:rPr lang="ja-JP" altLang="en-US" sz="1600" dirty="0" smtClean="0">
                <a:latin typeface="Meiryo UI" panose="020B0604030504040204" pitchFamily="50" charset="-128"/>
                <a:ea typeface="Meiryo UI" panose="020B0604030504040204" pitchFamily="50" charset="-128"/>
              </a:rPr>
              <a:t>一元化</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～戦略の</a:t>
            </a:r>
            <a:r>
              <a:rPr lang="ja-JP" altLang="en-US" sz="1400" dirty="0" smtClean="0">
                <a:latin typeface="Meiryo UI" panose="020B0604030504040204" pitchFamily="50" charset="-128"/>
                <a:ea typeface="Meiryo UI" panose="020B0604030504040204" pitchFamily="50" charset="-128"/>
              </a:rPr>
              <a:t>具体例　＜大阪都市魅力創造戦略＞～</a:t>
            </a:r>
            <a:endParaRPr lang="en-US" altLang="ja-JP" sz="1400"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25408" y="1135028"/>
            <a:ext cx="116545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検討経緯</a:t>
            </a:r>
            <a:r>
              <a:rPr lang="en-US" altLang="ja-JP" sz="1400" b="1" dirty="0" smtClean="0">
                <a:latin typeface="Meiryo UI" panose="020B0604030504040204" pitchFamily="50" charset="-128"/>
                <a:ea typeface="Meiryo UI" panose="020B0604030504040204" pitchFamily="50" charset="-128"/>
              </a:rPr>
              <a:t>】</a:t>
            </a:r>
          </a:p>
        </p:txBody>
      </p:sp>
      <p:sp>
        <p:nvSpPr>
          <p:cNvPr id="42" name="正方形/長方形 41"/>
          <p:cNvSpPr/>
          <p:nvPr/>
        </p:nvSpPr>
        <p:spPr>
          <a:xfrm>
            <a:off x="4564930" y="1461194"/>
            <a:ext cx="4531445" cy="1010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大阪府</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都市魅力施策（観光・国際交流・文化・スポーツ）の</a:t>
            </a:r>
            <a:r>
              <a:rPr lang="ja-JP" altLang="en-US" sz="1050" dirty="0" smtClean="0">
                <a:solidFill>
                  <a:schemeClr val="tx1"/>
                </a:solidFill>
                <a:latin typeface="Meiryo UI" panose="020B0604030504040204" pitchFamily="50" charset="-128"/>
                <a:ea typeface="Meiryo UI" panose="020B0604030504040204" pitchFamily="50" charset="-128"/>
              </a:rPr>
              <a:t>基本方針</a:t>
            </a:r>
            <a:r>
              <a:rPr lang="ja-JP" altLang="en-US" sz="1050" dirty="0">
                <a:solidFill>
                  <a:schemeClr val="tx1"/>
                </a:solidFill>
                <a:latin typeface="Meiryo UI" panose="020B0604030504040204" pitchFamily="50" charset="-128"/>
                <a:ea typeface="Meiryo UI" panose="020B0604030504040204" pitchFamily="50" charset="-128"/>
              </a:rPr>
              <a:t>と</a:t>
            </a:r>
            <a:r>
              <a:rPr lang="ja-JP" altLang="en-US" sz="1050" dirty="0" smtClean="0">
                <a:solidFill>
                  <a:schemeClr val="tx1"/>
                </a:solidFill>
                <a:latin typeface="Meiryo UI" panose="020B0604030504040204" pitchFamily="50" charset="-128"/>
                <a:ea typeface="Meiryo UI" panose="020B0604030504040204" pitchFamily="50" charset="-128"/>
              </a:rPr>
              <a:t>なる </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府都市魅力創造戦略」を</a:t>
            </a:r>
            <a:r>
              <a:rPr lang="ja-JP" altLang="en-US" sz="1050" dirty="0" smtClean="0">
                <a:solidFill>
                  <a:schemeClr val="tx1"/>
                </a:solidFill>
                <a:latin typeface="Meiryo UI" panose="020B0604030504040204" pitchFamily="50" charset="-128"/>
                <a:ea typeface="Meiryo UI" panose="020B0604030504040204" pitchFamily="50" charset="-128"/>
              </a:rPr>
              <a:t>策定</a:t>
            </a:r>
            <a:r>
              <a:rPr lang="en-US" altLang="ja-JP" sz="1050" dirty="0" smtClean="0">
                <a:solidFill>
                  <a:schemeClr val="tx1"/>
                </a:solidFill>
                <a:latin typeface="Meiryo UI" panose="020B0604030504040204" pitchFamily="50" charset="-128"/>
                <a:ea typeface="Meiryo UI" panose="020B0604030504040204" pitchFamily="50" charset="-128"/>
              </a:rPr>
              <a:t>(2009.12</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し、 </a:t>
            </a:r>
            <a:r>
              <a:rPr lang="ja-JP" altLang="en-US"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ミュージアム都市・</a:t>
            </a:r>
            <a:r>
              <a:rPr lang="ja-JP" altLang="en-US" sz="1050" dirty="0" smtClean="0">
                <a:solidFill>
                  <a:schemeClr val="tx1"/>
                </a:solidFill>
                <a:latin typeface="Meiryo UI" panose="020B0604030504040204" pitchFamily="50" charset="-128"/>
                <a:ea typeface="Meiryo UI" panose="020B0604030504040204" pitchFamily="50" charset="-128"/>
              </a:rPr>
              <a:t>大</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阪</a:t>
            </a:r>
            <a:r>
              <a:rPr lang="ja-JP" altLang="en-US" sz="1050" dirty="0">
                <a:solidFill>
                  <a:schemeClr val="tx1"/>
                </a:solidFill>
                <a:latin typeface="Meiryo UI" panose="020B0604030504040204" pitchFamily="50" charset="-128"/>
                <a:ea typeface="Meiryo UI" panose="020B0604030504040204" pitchFamily="50" charset="-128"/>
              </a:rPr>
              <a:t>」の実現に向けた</a:t>
            </a:r>
            <a:r>
              <a:rPr lang="ja-JP" altLang="en-US" sz="1050" dirty="0" smtClean="0">
                <a:solidFill>
                  <a:schemeClr val="tx1"/>
                </a:solidFill>
                <a:latin typeface="Meiryo UI" panose="020B0604030504040204" pitchFamily="50" charset="-128"/>
                <a:ea typeface="Meiryo UI" panose="020B0604030504040204" pitchFamily="50" charset="-128"/>
              </a:rPr>
              <a:t>取組を推進。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大阪市</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　観光</a:t>
            </a:r>
            <a:r>
              <a:rPr lang="ja-JP" altLang="en-US" sz="1050" dirty="0">
                <a:solidFill>
                  <a:schemeClr val="tx1"/>
                </a:solidFill>
                <a:latin typeface="Meiryo UI" panose="020B0604030504040204" pitchFamily="50" charset="-128"/>
                <a:ea typeface="Meiryo UI" panose="020B0604030504040204" pitchFamily="50" charset="-128"/>
              </a:rPr>
              <a:t>・国際交流・文化・スポーツの分野でそれぞれの戦略等</a:t>
            </a:r>
            <a:r>
              <a:rPr lang="ja-JP" altLang="en-US" sz="1050" dirty="0" smtClean="0">
                <a:solidFill>
                  <a:schemeClr val="tx1"/>
                </a:solidFill>
                <a:latin typeface="Meiryo UI" panose="020B0604030504040204" pitchFamily="50" charset="-128"/>
                <a:ea typeface="Meiryo UI" panose="020B0604030504040204" pitchFamily="50" charset="-128"/>
              </a:rPr>
              <a:t>を策定</a:t>
            </a:r>
            <a:r>
              <a:rPr lang="ja-JP" altLang="en-US" sz="1050" dirty="0">
                <a:solidFill>
                  <a:schemeClr val="tx1"/>
                </a:solidFill>
                <a:latin typeface="Meiryo UI" panose="020B0604030504040204" pitchFamily="50" charset="-128"/>
                <a:ea typeface="Meiryo UI" panose="020B0604030504040204" pitchFamily="50" charset="-128"/>
              </a:rPr>
              <a:t>し</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事業</a:t>
            </a:r>
            <a:r>
              <a:rPr lang="ja-JP" altLang="en-US" sz="1050" dirty="0">
                <a:solidFill>
                  <a:schemeClr val="tx1"/>
                </a:solidFill>
                <a:latin typeface="Meiryo UI" panose="020B0604030504040204" pitchFamily="50" charset="-128"/>
                <a:ea typeface="Meiryo UI" panose="020B0604030504040204" pitchFamily="50" charset="-128"/>
              </a:rPr>
              <a:t>を</a:t>
            </a:r>
            <a:r>
              <a:rPr lang="ja-JP" altLang="en-US" sz="1050" dirty="0" smtClean="0">
                <a:solidFill>
                  <a:schemeClr val="tx1"/>
                </a:solidFill>
                <a:latin typeface="Meiryo UI" panose="020B0604030504040204" pitchFamily="50" charset="-128"/>
                <a:ea typeface="Meiryo UI" panose="020B0604030504040204" pitchFamily="50" charset="-128"/>
              </a:rPr>
              <a:t>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府市連携</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　水</a:t>
            </a:r>
            <a:r>
              <a:rPr lang="ja-JP" altLang="en-US" sz="1050" dirty="0">
                <a:solidFill>
                  <a:schemeClr val="tx1"/>
                </a:solidFill>
                <a:latin typeface="Meiryo UI" panose="020B0604030504040204" pitchFamily="50" charset="-128"/>
                <a:ea typeface="Meiryo UI" panose="020B0604030504040204" pitchFamily="50" charset="-128"/>
              </a:rPr>
              <a:t>都大阪、御堂筋</a:t>
            </a:r>
            <a:r>
              <a:rPr lang="en-US" altLang="ja-JP" sz="1050" dirty="0" err="1">
                <a:solidFill>
                  <a:schemeClr val="tx1"/>
                </a:solidFill>
                <a:latin typeface="Meiryo UI" panose="020B0604030504040204" pitchFamily="50" charset="-128"/>
                <a:ea typeface="Meiryo UI" panose="020B0604030504040204" pitchFamily="50" charset="-128"/>
              </a:rPr>
              <a:t>kappo</a:t>
            </a:r>
            <a:r>
              <a:rPr lang="ja-JP" altLang="en-US" sz="1050" dirty="0">
                <a:solidFill>
                  <a:schemeClr val="tx1"/>
                </a:solidFill>
                <a:latin typeface="Meiryo UI" panose="020B0604030504040204" pitchFamily="50" charset="-128"/>
                <a:ea typeface="Meiryo UI" panose="020B0604030504040204" pitchFamily="50" charset="-128"/>
              </a:rPr>
              <a:t>・フェスタ等</a:t>
            </a:r>
            <a:r>
              <a:rPr lang="ja-JP" altLang="en-US" sz="1050" b="1" u="sng" dirty="0">
                <a:solidFill>
                  <a:schemeClr val="tx1"/>
                </a:solidFill>
                <a:latin typeface="Meiryo UI" panose="020B0604030504040204" pitchFamily="50" charset="-128"/>
                <a:ea typeface="Meiryo UI" panose="020B0604030504040204" pitchFamily="50" charset="-128"/>
              </a:rPr>
              <a:t>個別事業で</a:t>
            </a:r>
            <a:r>
              <a:rPr lang="ja-JP" altLang="en-US" sz="1050" b="1" u="sng" dirty="0" smtClean="0">
                <a:solidFill>
                  <a:schemeClr val="tx1"/>
                </a:solidFill>
                <a:latin typeface="Meiryo UI" panose="020B0604030504040204" pitchFamily="50" charset="-128"/>
                <a:ea typeface="Meiryo UI" panose="020B0604030504040204" pitchFamily="50" charset="-128"/>
              </a:rPr>
              <a:t>は連携</a:t>
            </a:r>
            <a:r>
              <a:rPr lang="ja-JP" altLang="en-US" sz="1050" dirty="0" smtClean="0">
                <a:solidFill>
                  <a:schemeClr val="tx1"/>
                </a:solidFill>
                <a:latin typeface="Meiryo UI" panose="020B0604030504040204" pitchFamily="50" charset="-128"/>
                <a:ea typeface="Meiryo UI" panose="020B0604030504040204" pitchFamily="50" charset="-128"/>
              </a:rPr>
              <a:t>して推進。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44" name="フローチャート : 代替処理 2"/>
          <p:cNvSpPr/>
          <p:nvPr/>
        </p:nvSpPr>
        <p:spPr>
          <a:xfrm>
            <a:off x="4588969" y="2529784"/>
            <a:ext cx="4182357" cy="266296"/>
          </a:xfrm>
          <a:prstGeom prst="flowChartAlternateProcess">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smtClean="0">
                <a:solidFill>
                  <a:schemeClr val="bg1"/>
                </a:solidFill>
                <a:latin typeface="Meiryo UI" pitchFamily="50" charset="-128"/>
                <a:ea typeface="Meiryo UI" pitchFamily="50" charset="-128"/>
                <a:cs typeface="Meiryo UI" pitchFamily="50" charset="-128"/>
              </a:rPr>
              <a:t>大阪都市</a:t>
            </a:r>
            <a:r>
              <a:rPr lang="ja-JP" altLang="en-US" sz="1100" b="1" dirty="0">
                <a:solidFill>
                  <a:schemeClr val="bg1"/>
                </a:solidFill>
                <a:latin typeface="Meiryo UI" pitchFamily="50" charset="-128"/>
                <a:ea typeface="Meiryo UI" pitchFamily="50" charset="-128"/>
                <a:cs typeface="Meiryo UI" pitchFamily="50" charset="-128"/>
              </a:rPr>
              <a:t>魅力創造</a:t>
            </a:r>
            <a:r>
              <a:rPr lang="ja-JP" altLang="en-US" sz="1100" b="1" dirty="0" smtClean="0">
                <a:solidFill>
                  <a:schemeClr val="bg1"/>
                </a:solidFill>
                <a:latin typeface="Meiryo UI" pitchFamily="50" charset="-128"/>
                <a:ea typeface="Meiryo UI" pitchFamily="50" charset="-128"/>
                <a:cs typeface="Meiryo UI" pitchFamily="50" charset="-128"/>
              </a:rPr>
              <a:t>戦略</a:t>
            </a:r>
            <a:r>
              <a:rPr lang="ja-JP" altLang="en-US" sz="1100" b="1" dirty="0">
                <a:solidFill>
                  <a:schemeClr val="bg1"/>
                </a:solidFill>
                <a:latin typeface="Meiryo UI" pitchFamily="50" charset="-128"/>
                <a:ea typeface="Meiryo UI" pitchFamily="50" charset="-128"/>
                <a:cs typeface="Meiryo UI" pitchFamily="50" charset="-128"/>
              </a:rPr>
              <a:t>（</a:t>
            </a:r>
            <a:r>
              <a:rPr lang="en-US" altLang="ja-JP" sz="1100" b="1" dirty="0">
                <a:solidFill>
                  <a:schemeClr val="bg1"/>
                </a:solidFill>
                <a:latin typeface="Meiryo UI" pitchFamily="50" charset="-128"/>
                <a:ea typeface="Meiryo UI" pitchFamily="50" charset="-128"/>
                <a:cs typeface="Meiryo UI" pitchFamily="50" charset="-128"/>
              </a:rPr>
              <a:t>2012</a:t>
            </a:r>
            <a:r>
              <a:rPr lang="ja-JP" altLang="en-US" sz="1100" b="1" dirty="0">
                <a:solidFill>
                  <a:schemeClr val="bg1"/>
                </a:solidFill>
                <a:latin typeface="Meiryo UI" pitchFamily="50" charset="-128"/>
                <a:ea typeface="Meiryo UI" pitchFamily="50" charset="-128"/>
                <a:cs typeface="Meiryo UI" pitchFamily="50" charset="-128"/>
              </a:rPr>
              <a:t>～</a:t>
            </a:r>
            <a:r>
              <a:rPr lang="en-US" altLang="ja-JP" sz="1100" b="1" dirty="0">
                <a:solidFill>
                  <a:schemeClr val="bg1"/>
                </a:solidFill>
                <a:latin typeface="Meiryo UI" pitchFamily="50" charset="-128"/>
                <a:ea typeface="Meiryo UI" pitchFamily="50" charset="-128"/>
                <a:cs typeface="Meiryo UI" pitchFamily="50" charset="-128"/>
              </a:rPr>
              <a:t>2015</a:t>
            </a:r>
            <a:r>
              <a:rPr lang="ja-JP" altLang="en-US" sz="1100" b="1" dirty="0" smtClean="0">
                <a:solidFill>
                  <a:schemeClr val="bg1"/>
                </a:solidFill>
                <a:latin typeface="Meiryo UI" pitchFamily="50" charset="-128"/>
                <a:ea typeface="Meiryo UI" pitchFamily="50" charset="-128"/>
                <a:cs typeface="Meiryo UI" pitchFamily="50" charset="-128"/>
              </a:rPr>
              <a:t>）重点取組の成果</a:t>
            </a:r>
            <a:endParaRPr lang="ja-JP" altLang="en-US" sz="1100" b="1" dirty="0">
              <a:solidFill>
                <a:schemeClr val="bg1"/>
              </a:solidFill>
              <a:latin typeface="Meiryo UI" pitchFamily="50" charset="-128"/>
              <a:ea typeface="Meiryo UI" pitchFamily="50" charset="-128"/>
              <a:cs typeface="Meiryo UI" pitchFamily="50" charset="-128"/>
            </a:endParaRPr>
          </a:p>
        </p:txBody>
      </p:sp>
      <p:sp>
        <p:nvSpPr>
          <p:cNvPr id="70" name="二等辺三角形 69"/>
          <p:cNvSpPr/>
          <p:nvPr/>
        </p:nvSpPr>
        <p:spPr>
          <a:xfrm rot="10800000">
            <a:off x="153067" y="2856432"/>
            <a:ext cx="4035516" cy="211041"/>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9" name="テキスト ボックス 10"/>
          <p:cNvSpPr txBox="1">
            <a:spLocks noChangeArrowheads="1"/>
          </p:cNvSpPr>
          <p:nvPr/>
        </p:nvSpPr>
        <p:spPr bwMode="auto">
          <a:xfrm>
            <a:off x="147447" y="3431787"/>
            <a:ext cx="4180426" cy="1365365"/>
          </a:xfrm>
          <a:prstGeom prst="rect">
            <a:avLst/>
          </a:prstGeom>
          <a:noFill/>
          <a:ln w="9525">
            <a:solidFill>
              <a:schemeClr val="tx1"/>
            </a:solidFill>
            <a:prstDash val="sysDash"/>
            <a:miter lim="800000"/>
            <a:headEnd/>
            <a:tailEnd/>
          </a:ln>
        </p:spPr>
        <p:txBody>
          <a:bodyPr wrap="square" lIns="36000" tIns="36000" rIns="36000" bIns="36000">
            <a:spAutoFit/>
          </a:bodyPr>
          <a:lstStyle/>
          <a:p>
            <a:r>
              <a:rPr lang="ja-JP" altLang="en-US" sz="1050" b="1" dirty="0">
                <a:latin typeface="Meiryo UI" panose="020B0604030504040204" pitchFamily="50" charset="-128"/>
                <a:ea typeface="Meiryo UI" panose="020B0604030504040204" pitchFamily="50" charset="-128"/>
              </a:rPr>
              <a:t>①水と光のまちづくり推進体制の構築</a:t>
            </a:r>
            <a:endParaRPr lang="en-US" altLang="ja-JP" sz="105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府・市・経済界で、「水と光のまちづくり推進会議」を設置するとともに、民間主導の推進体制、府市の支援体制を</a:t>
            </a:r>
            <a:r>
              <a:rPr lang="ja-JP" altLang="en-US" sz="1050" dirty="0" smtClean="0">
                <a:latin typeface="Meiryo UI" panose="020B0604030504040204" pitchFamily="50" charset="-128"/>
                <a:ea typeface="Meiryo UI" panose="020B0604030504040204" pitchFamily="50" charset="-128"/>
              </a:rPr>
              <a:t>構築。</a:t>
            </a:r>
            <a:endParaRPr lang="en-US" altLang="ja-JP"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②大阪アーツカウンシルの設置</a:t>
            </a:r>
            <a:endParaRPr lang="en-US" altLang="ja-JP" sz="105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大阪府</a:t>
            </a:r>
            <a:r>
              <a:rPr lang="ja-JP" altLang="en-US" sz="1050" dirty="0" smtClean="0">
                <a:latin typeface="Meiryo UI" panose="020B0604030504040204" pitchFamily="50" charset="-128"/>
                <a:ea typeface="Meiryo UI" panose="020B0604030504040204" pitchFamily="50" charset="-128"/>
              </a:rPr>
              <a:t>市文化</a:t>
            </a:r>
            <a:r>
              <a:rPr lang="ja-JP" altLang="en-US" sz="1050" dirty="0">
                <a:latin typeface="Meiryo UI" panose="020B0604030504040204" pitchFamily="50" charset="-128"/>
                <a:ea typeface="Meiryo UI" panose="020B0604030504040204" pitchFamily="50" charset="-128"/>
              </a:rPr>
              <a:t>振興会議、大阪アーツカウンシル部会の</a:t>
            </a:r>
            <a:r>
              <a:rPr lang="ja-JP" altLang="en-US" sz="1050" dirty="0" smtClean="0">
                <a:latin typeface="Meiryo UI" panose="020B0604030504040204" pitchFamily="50" charset="-128"/>
                <a:ea typeface="Meiryo UI" panose="020B0604030504040204" pitchFamily="50" charset="-128"/>
              </a:rPr>
              <a:t>設置。</a:t>
            </a:r>
            <a:endParaRPr lang="en-US" altLang="ja-JP"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③大阪観光局</a:t>
            </a:r>
            <a:r>
              <a:rPr lang="ja-JP" altLang="en-US" sz="1050" b="1" dirty="0" smtClean="0">
                <a:latin typeface="Meiryo UI" panose="020B0604030504040204" pitchFamily="50" charset="-128"/>
                <a:ea typeface="Meiryo UI" panose="020B0604030504040204" pitchFamily="50" charset="-128"/>
              </a:rPr>
              <a:t>の</a:t>
            </a:r>
            <a:r>
              <a:rPr lang="ja-JP" altLang="en-US" sz="1050" b="1" dirty="0">
                <a:latin typeface="Meiryo UI" panose="020B0604030504040204" pitchFamily="50" charset="-128"/>
                <a:ea typeface="Meiryo UI" panose="020B0604030504040204" pitchFamily="50" charset="-128"/>
              </a:rPr>
              <a:t>発足</a:t>
            </a: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rPr>
              <a:t>観光局の</a:t>
            </a:r>
            <a:r>
              <a:rPr lang="ja-JP" altLang="en-US" sz="1050" dirty="0">
                <a:latin typeface="Meiryo UI" panose="020B0604030504040204" pitchFamily="50" charset="-128"/>
                <a:ea typeface="Meiryo UI" panose="020B0604030504040204" pitchFamily="50" charset="-128"/>
              </a:rPr>
              <a:t>理事⻑（⼤阪観光局⻑）には、⺠間の経営視点を持つ観光のプロを据え、権限と責任、裁量のもとで事業を</a:t>
            </a:r>
            <a:r>
              <a:rPr lang="ja-JP" altLang="en-US" sz="1050" dirty="0" smtClean="0">
                <a:latin typeface="Meiryo UI" panose="020B0604030504040204" pitchFamily="50" charset="-128"/>
                <a:ea typeface="Meiryo UI" panose="020B0604030504040204" pitchFamily="50" charset="-128"/>
              </a:rPr>
              <a:t>実施。</a:t>
            </a:r>
            <a:endParaRPr lang="ja-JP" altLang="en-US" sz="105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147447" y="3140968"/>
            <a:ext cx="4180426" cy="24198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36000" tIns="36000" rIns="36000" bIns="36000" rtlCol="0">
            <a:spAutoFit/>
          </a:bodyPr>
          <a:lstStyle/>
          <a:p>
            <a:r>
              <a:rPr lang="ja-JP" altLang="en-US" sz="1100" b="1" dirty="0" smtClean="0">
                <a:latin typeface="Meiryo UI" panose="020B0604030504040204" pitchFamily="50" charset="-128"/>
                <a:ea typeface="Meiryo UI" panose="020B0604030504040204" pitchFamily="50" charset="-128"/>
              </a:rPr>
              <a:t>大阪都市魅力創造戦略（</a:t>
            </a:r>
            <a:r>
              <a:rPr lang="en-US" altLang="ja-JP" sz="1100" b="1" dirty="0" smtClean="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2015</a:t>
            </a:r>
            <a:r>
              <a:rPr lang="ja-JP" altLang="en-US" sz="1100" b="1" dirty="0" smtClean="0">
                <a:latin typeface="Meiryo UI" panose="020B0604030504040204" pitchFamily="50" charset="-128"/>
                <a:ea typeface="Meiryo UI" panose="020B0604030504040204" pitchFamily="50" charset="-128"/>
              </a:rPr>
              <a:t>）における３</a:t>
            </a:r>
            <a:r>
              <a:rPr kumimoji="1" lang="ja-JP" altLang="en-US" sz="1100" b="1" dirty="0" smtClean="0">
                <a:latin typeface="Meiryo UI" panose="020B0604030504040204" pitchFamily="50" charset="-128"/>
                <a:ea typeface="Meiryo UI" panose="020B0604030504040204" pitchFamily="50" charset="-128"/>
              </a:rPr>
              <a:t>つの重点取組</a:t>
            </a:r>
            <a:endParaRPr kumimoji="1" lang="ja-JP" altLang="en-US" sz="1100" b="1" dirty="0">
              <a:latin typeface="Meiryo UI" panose="020B0604030504040204" pitchFamily="50" charset="-128"/>
              <a:ea typeface="Meiryo UI" panose="020B0604030504040204" pitchFamily="50" charset="-128"/>
            </a:endParaRPr>
          </a:p>
        </p:txBody>
      </p:sp>
      <p:sp>
        <p:nvSpPr>
          <p:cNvPr id="38" name="二等辺三角形 37"/>
          <p:cNvSpPr/>
          <p:nvPr/>
        </p:nvSpPr>
        <p:spPr>
          <a:xfrm rot="10800000">
            <a:off x="192230" y="4923821"/>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43" name="テキスト ボックス 42"/>
          <p:cNvSpPr txBox="1"/>
          <p:nvPr/>
        </p:nvSpPr>
        <p:spPr>
          <a:xfrm>
            <a:off x="197011" y="5203243"/>
            <a:ext cx="3382211" cy="24198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36000" tIns="36000" rIns="36000" bIns="36000" rtlCol="0">
            <a:spAutoFit/>
          </a:bodyPr>
          <a:lstStyle/>
          <a:p>
            <a:r>
              <a:rPr lang="ja-JP" altLang="en-US" sz="1100" b="1" dirty="0" smtClean="0">
                <a:latin typeface="Meiryo UI" panose="020B0604030504040204" pitchFamily="50" charset="-128"/>
                <a:ea typeface="Meiryo UI" panose="020B0604030504040204" pitchFamily="50" charset="-128"/>
              </a:rPr>
              <a:t>大阪都市</a:t>
            </a:r>
            <a:r>
              <a:rPr lang="ja-JP" altLang="en-US" sz="1100" b="1" dirty="0">
                <a:latin typeface="Meiryo UI" panose="020B0604030504040204" pitchFamily="50" charset="-128"/>
                <a:ea typeface="Meiryo UI" panose="020B0604030504040204" pitchFamily="50" charset="-128"/>
              </a:rPr>
              <a:t>魅力創造戦略</a:t>
            </a:r>
            <a:r>
              <a:rPr lang="en-US" altLang="ja-JP" sz="1100" b="1" dirty="0">
                <a:latin typeface="Meiryo UI" panose="020B0604030504040204" pitchFamily="50" charset="-128"/>
                <a:ea typeface="Meiryo UI" panose="020B0604030504040204" pitchFamily="50" charset="-128"/>
              </a:rPr>
              <a:t>2025</a:t>
            </a:r>
            <a:r>
              <a:rPr lang="ja-JP" altLang="en-US" sz="1100" b="1" dirty="0">
                <a:latin typeface="Meiryo UI" panose="020B0604030504040204" pitchFamily="50" charset="-128"/>
                <a:ea typeface="Meiryo UI" panose="020B0604030504040204" pitchFamily="50" charset="-128"/>
              </a:rPr>
              <a:t>における重点</a:t>
            </a:r>
            <a:r>
              <a:rPr lang="ja-JP" altLang="en-US" sz="1100" b="1" dirty="0" smtClean="0">
                <a:latin typeface="Meiryo UI" panose="020B0604030504040204" pitchFamily="50" charset="-128"/>
                <a:ea typeface="Meiryo UI" panose="020B0604030504040204" pitchFamily="50" charset="-128"/>
              </a:rPr>
              <a:t>取組</a:t>
            </a:r>
            <a:endParaRPr lang="ja-JP" altLang="en-US" sz="1100" b="1" dirty="0">
              <a:latin typeface="Meiryo UI" panose="020B0604030504040204" pitchFamily="50" charset="-128"/>
              <a:ea typeface="Meiryo UI" panose="020B0604030504040204" pitchFamily="50" charset="-128"/>
            </a:endParaRPr>
          </a:p>
        </p:txBody>
      </p:sp>
      <p:sp>
        <p:nvSpPr>
          <p:cNvPr id="23" name="テキスト ボックス 10"/>
          <p:cNvSpPr txBox="1">
            <a:spLocks noChangeArrowheads="1"/>
          </p:cNvSpPr>
          <p:nvPr/>
        </p:nvSpPr>
        <p:spPr bwMode="auto">
          <a:xfrm>
            <a:off x="361024" y="5493057"/>
            <a:ext cx="3601375" cy="1203782"/>
          </a:xfrm>
          <a:prstGeom prst="rect">
            <a:avLst/>
          </a:prstGeom>
          <a:noFill/>
          <a:ln w="9525">
            <a:noFill/>
            <a:prstDash val="sysDash"/>
            <a:miter lim="800000"/>
            <a:headEnd/>
            <a:tailEnd/>
          </a:ln>
        </p:spPr>
        <p:txBody>
          <a:bodyPr wrap="square" lIns="36000" tIns="36000" rIns="36000" bIns="36000">
            <a:spAutoFit/>
          </a:bodyPr>
          <a:lstStyle/>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世界第一級の文化・観光拠点の進化・</a:t>
            </a:r>
            <a:r>
              <a:rPr lang="ja-JP" altLang="en-US" sz="1050" dirty="0" smtClean="0">
                <a:latin typeface="Meiryo UI" panose="020B0604030504040204" pitchFamily="50" charset="-128"/>
                <a:ea typeface="Meiryo UI" panose="020B0604030504040204" pitchFamily="50" charset="-128"/>
              </a:rPr>
              <a:t>発信</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⼤阪の強みを⽣かした魅⼒創出・</a:t>
            </a:r>
            <a:r>
              <a:rPr lang="ja-JP" altLang="en-US" sz="1050" dirty="0" smtClean="0">
                <a:latin typeface="Meiryo UI" panose="020B0604030504040204" pitchFamily="50" charset="-128"/>
                <a:ea typeface="Meiryo UI" panose="020B0604030504040204" pitchFamily="50" charset="-128"/>
              </a:rPr>
              <a:t>発信</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さらなる観光誘客に向けた</a:t>
            </a:r>
            <a:r>
              <a:rPr lang="ja-JP" altLang="en-US" sz="1050" dirty="0" smtClean="0">
                <a:latin typeface="Meiryo UI" panose="020B0604030504040204" pitchFamily="50" charset="-128"/>
                <a:ea typeface="Meiryo UI" panose="020B0604030504040204" pitchFamily="50" charset="-128"/>
              </a:rPr>
              <a:t>取組</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戦略的なＭＩＣＥ誘致の</a:t>
            </a:r>
            <a:r>
              <a:rPr lang="ja-JP" altLang="en-US" sz="1050" dirty="0" smtClean="0">
                <a:latin typeface="Meiryo UI" panose="020B0604030504040204" pitchFamily="50" charset="-128"/>
                <a:ea typeface="Meiryo UI" panose="020B0604030504040204" pitchFamily="50" charset="-128"/>
              </a:rPr>
              <a:t>推進</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文化・芸術を通じた都市ブランドの</a:t>
            </a:r>
            <a:r>
              <a:rPr lang="ja-JP" altLang="en-US" sz="1050" dirty="0" smtClean="0">
                <a:latin typeface="Meiryo UI" panose="020B0604030504040204" pitchFamily="50" charset="-128"/>
                <a:ea typeface="Meiryo UI" panose="020B0604030504040204" pitchFamily="50" charset="-128"/>
              </a:rPr>
              <a:t>形成</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スポーツツーリズムの</a:t>
            </a:r>
            <a:r>
              <a:rPr lang="ja-JP" altLang="en-US" sz="1050" dirty="0" smtClean="0">
                <a:latin typeface="Meiryo UI" panose="020B0604030504040204" pitchFamily="50" charset="-128"/>
                <a:ea typeface="Meiryo UI" panose="020B0604030504040204" pitchFamily="50" charset="-128"/>
              </a:rPr>
              <a:t>推進</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⼤阪の成⻑・発展につながる国内外の⾼度⼈材の活躍推進</a:t>
            </a:r>
          </a:p>
        </p:txBody>
      </p:sp>
      <p:sp>
        <p:nvSpPr>
          <p:cNvPr id="24" name="テキスト ボックス 10"/>
          <p:cNvSpPr txBox="1">
            <a:spLocks noChangeArrowheads="1"/>
          </p:cNvSpPr>
          <p:nvPr/>
        </p:nvSpPr>
        <p:spPr bwMode="auto">
          <a:xfrm>
            <a:off x="3210261" y="6717654"/>
            <a:ext cx="1872208" cy="165036"/>
          </a:xfrm>
          <a:prstGeom prst="rect">
            <a:avLst/>
          </a:prstGeom>
          <a:noFill/>
          <a:ln w="9525">
            <a:noFill/>
            <a:prstDash val="sysDash"/>
            <a:miter lim="800000"/>
            <a:headEnd/>
            <a:tailEnd/>
          </a:ln>
        </p:spPr>
        <p:txBody>
          <a:bodyPr wrap="square" lIns="36000" tIns="36000" rIns="36000" bIns="36000">
            <a:spAutoFit/>
          </a:bodyPr>
          <a:lstStyle/>
          <a:p>
            <a:r>
              <a:rPr lang="ja-JP" altLang="en-US" sz="600" dirty="0" smtClean="0">
                <a:latin typeface="Meiryo UI" panose="020B0604030504040204" pitchFamily="50" charset="-128"/>
                <a:ea typeface="Meiryo UI" panose="020B0604030504040204" pitchFamily="50" charset="-128"/>
              </a:rPr>
              <a:t>「大阪都市魅力創造戦略</a:t>
            </a:r>
            <a:r>
              <a:rPr lang="en-US" altLang="ja-JP" sz="600" dirty="0" smtClean="0">
                <a:latin typeface="Meiryo UI" panose="020B0604030504040204" pitchFamily="50" charset="-128"/>
                <a:ea typeface="Meiryo UI" panose="020B0604030504040204" pitchFamily="50" charset="-128"/>
              </a:rPr>
              <a:t>2025</a:t>
            </a:r>
            <a:r>
              <a:rPr lang="ja-JP" altLang="en-US" sz="600" dirty="0" smtClean="0">
                <a:latin typeface="Meiryo UI" panose="020B0604030504040204" pitchFamily="50" charset="-128"/>
                <a:ea typeface="Meiryo UI" panose="020B0604030504040204" pitchFamily="50" charset="-128"/>
              </a:rPr>
              <a:t>」より</a:t>
            </a:r>
            <a:endParaRPr lang="ja-JP" altLang="en-US" sz="6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637947" y="2820653"/>
            <a:ext cx="4506053" cy="329184"/>
          </a:xfrm>
          <a:prstGeom prst="rect">
            <a:avLst/>
          </a:prstGeom>
          <a:noFill/>
        </p:spPr>
        <p:txBody>
          <a:bodyPr wrap="square" lIns="36000" tIns="36000" rIns="36000" bIns="36000" rtlCol="0">
            <a:spAutoFit/>
          </a:bodyPr>
          <a:lstStyle/>
          <a:p>
            <a:pPr>
              <a:lnSpc>
                <a:spcPts val="1000"/>
              </a:lnSpc>
            </a:pPr>
            <a:r>
              <a:rPr lang="ja-JP" altLang="en-US" sz="1100" b="1" dirty="0" smtClean="0">
                <a:latin typeface="Meiryo UI" panose="020B0604030504040204" pitchFamily="50" charset="-128"/>
                <a:ea typeface="Meiryo UI" panose="020B0604030504040204" pitchFamily="50" charset="-128"/>
              </a:rPr>
              <a:t>①水都大阪</a:t>
            </a:r>
            <a:endParaRPr lang="en-US" altLang="ja-JP" sz="1100" b="1" dirty="0" smtClean="0">
              <a:latin typeface="Meiryo UI" panose="020B0604030504040204" pitchFamily="50" charset="-128"/>
              <a:ea typeface="Meiryo UI" panose="020B0604030504040204" pitchFamily="50" charset="-128"/>
            </a:endParaRPr>
          </a:p>
          <a:p>
            <a:pPr>
              <a:lnSpc>
                <a:spcPts val="1000"/>
              </a:lnSpc>
            </a:pPr>
            <a:r>
              <a:rPr lang="ja-JP" altLang="en-US" sz="1100" b="1" dirty="0" smtClean="0">
                <a:latin typeface="Meiryo UI" panose="020B0604030504040204" pitchFamily="50" charset="-128"/>
                <a:ea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舟運利用者数≫約</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万人</a:t>
            </a:r>
            <a:r>
              <a:rPr lang="en-US" altLang="ja-JP" sz="900" dirty="0" smtClean="0">
                <a:latin typeface="Meiryo UI" panose="020B0604030504040204" pitchFamily="50" charset="-128"/>
                <a:ea typeface="Meiryo UI" panose="020B0604030504040204" pitchFamily="50" charset="-128"/>
              </a:rPr>
              <a:t>(2013) </a:t>
            </a:r>
            <a:r>
              <a:rPr lang="ja-JP" altLang="en-US" sz="900" dirty="0" smtClean="0">
                <a:latin typeface="Meiryo UI" panose="020B0604030504040204" pitchFamily="50" charset="-128"/>
                <a:ea typeface="Meiryo UI" panose="020B0604030504040204" pitchFamily="50" charset="-128"/>
              </a:rPr>
              <a:t>⇒ 約</a:t>
            </a:r>
            <a:r>
              <a:rPr lang="en-US" altLang="ja-JP" sz="900" dirty="0" smtClean="0">
                <a:latin typeface="Meiryo UI" panose="020B0604030504040204" pitchFamily="50" charset="-128"/>
                <a:ea typeface="Meiryo UI" panose="020B0604030504040204" pitchFamily="50" charset="-128"/>
              </a:rPr>
              <a:t>120</a:t>
            </a:r>
            <a:r>
              <a:rPr lang="ja-JP" altLang="en-US" sz="900" dirty="0" smtClean="0">
                <a:latin typeface="Meiryo UI" panose="020B0604030504040204" pitchFamily="50" charset="-128"/>
                <a:ea typeface="Meiryo UI" panose="020B0604030504040204" pitchFamily="50" charset="-128"/>
              </a:rPr>
              <a:t>万人</a:t>
            </a:r>
            <a:r>
              <a:rPr lang="en-US" altLang="ja-JP" sz="900" dirty="0" smtClean="0">
                <a:latin typeface="Meiryo UI" panose="020B0604030504040204" pitchFamily="50" charset="-128"/>
                <a:ea typeface="Meiryo UI" panose="020B0604030504040204" pitchFamily="50" charset="-128"/>
              </a:rPr>
              <a:t>(2017) </a:t>
            </a:r>
            <a:r>
              <a:rPr lang="ja-JP" altLang="en-US" sz="900" dirty="0" smtClean="0">
                <a:latin typeface="Meiryo UI" panose="020B0604030504040204" pitchFamily="50" charset="-128"/>
                <a:ea typeface="Meiryo UI" panose="020B0604030504040204" pitchFamily="50" charset="-128"/>
              </a:rPr>
              <a:t>⇒ 約</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万人（</a:t>
            </a:r>
            <a:r>
              <a:rPr lang="en-US" altLang="ja-JP" sz="900" dirty="0" smtClean="0">
                <a:latin typeface="Meiryo UI" panose="020B0604030504040204" pitchFamily="50" charset="-128"/>
                <a:ea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rPr>
              <a:t>）</a:t>
            </a:r>
            <a:r>
              <a:rPr lang="en-US" altLang="ja-JP" sz="900" strike="dblStrike" dirty="0" smtClean="0">
                <a:latin typeface="Meiryo UI" panose="020B0604030504040204" pitchFamily="50" charset="-128"/>
                <a:ea typeface="Meiryo UI" panose="020B0604030504040204" pitchFamily="50" charset="-128"/>
              </a:rPr>
              <a:t>      </a:t>
            </a:r>
          </a:p>
        </p:txBody>
      </p:sp>
      <p:sp>
        <p:nvSpPr>
          <p:cNvPr id="26" name="正方形/長方形 25"/>
          <p:cNvSpPr/>
          <p:nvPr/>
        </p:nvSpPr>
        <p:spPr>
          <a:xfrm>
            <a:off x="4627069" y="3158003"/>
            <a:ext cx="4608000" cy="2124547"/>
          </a:xfrm>
          <a:prstGeom prst="rect">
            <a:avLst/>
          </a:prstGeom>
        </p:spPr>
        <p:txBody>
          <a:bodyPr wrap="square" lIns="36000" tIns="36000" rIns="36000" bIns="36000">
            <a:spAutoFit/>
          </a:bodyPr>
          <a:lstStyle/>
          <a:p>
            <a:pPr>
              <a:lnSpc>
                <a:spcPts val="1000"/>
              </a:lnSpc>
            </a:pPr>
            <a:r>
              <a:rPr lang="ja-JP" altLang="en-US" sz="1100" b="1" dirty="0" smtClean="0">
                <a:latin typeface="Meiryo UI" panose="020B0604030504040204" pitchFamily="50" charset="-128"/>
                <a:ea typeface="Meiryo UI" panose="020B0604030504040204" pitchFamily="50" charset="-128"/>
              </a:rPr>
              <a:t>②</a:t>
            </a:r>
            <a:r>
              <a:rPr lang="ja-JP" altLang="en-US" sz="1100" b="1" dirty="0">
                <a:latin typeface="Meiryo UI" panose="020B0604030504040204" pitchFamily="50" charset="-128"/>
                <a:ea typeface="Meiryo UI" panose="020B0604030504040204" pitchFamily="50" charset="-128"/>
              </a:rPr>
              <a:t>大阪アーツカウンシル</a:t>
            </a:r>
            <a:endParaRPr lang="en-US" altLang="ja-JP" sz="1100" b="1" dirty="0">
              <a:latin typeface="Meiryo UI" panose="020B0604030504040204" pitchFamily="50" charset="-128"/>
              <a:ea typeface="Meiryo UI" panose="020B0604030504040204" pitchFamily="50" charset="-128"/>
            </a:endParaRPr>
          </a:p>
          <a:p>
            <a:pPr>
              <a:lnSpc>
                <a:spcPts val="1000"/>
              </a:lnSpc>
            </a:pPr>
            <a:r>
              <a:rPr lang="ja-JP" altLang="en-US" sz="105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≪主な活動実績≫</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評価</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審査</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 府</a:t>
            </a:r>
            <a:r>
              <a:rPr lang="ja-JP" altLang="en-US" sz="900" dirty="0">
                <a:latin typeface="Meiryo UI" panose="020B0604030504040204" pitchFamily="50" charset="-128"/>
                <a:ea typeface="Meiryo UI" panose="020B0604030504040204" pitchFamily="50" charset="-128"/>
              </a:rPr>
              <a:t>市文化事業の評価、補助金、助成金事業の</a:t>
            </a:r>
            <a:r>
              <a:rPr lang="ja-JP" altLang="en-US" sz="900" dirty="0" smtClean="0">
                <a:latin typeface="Meiryo UI" panose="020B0604030504040204" pitchFamily="50" charset="-128"/>
                <a:ea typeface="Meiryo UI" panose="020B0604030504040204" pitchFamily="50" charset="-128"/>
              </a:rPr>
              <a:t>採択　</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審査</a:t>
            </a:r>
            <a:r>
              <a:rPr lang="ja-JP" altLang="en-US" sz="900" dirty="0">
                <a:latin typeface="Meiryo UI" panose="020B0604030504040204" pitchFamily="50" charset="-128"/>
                <a:ea typeface="Meiryo UI" panose="020B0604030504040204" pitchFamily="50" charset="-128"/>
              </a:rPr>
              <a:t>・現地</a:t>
            </a:r>
            <a:r>
              <a:rPr lang="ja-JP" altLang="en-US" sz="900" dirty="0" smtClean="0">
                <a:latin typeface="Meiryo UI" panose="020B0604030504040204" pitchFamily="50" charset="-128"/>
                <a:ea typeface="Meiryo UI" panose="020B0604030504040204" pitchFamily="50" charset="-128"/>
              </a:rPr>
              <a:t>調査（審査</a:t>
            </a:r>
            <a:r>
              <a:rPr lang="ja-JP" altLang="en-US" sz="900" dirty="0">
                <a:latin typeface="Meiryo UI" panose="020B0604030504040204" pitchFamily="50" charset="-128"/>
                <a:ea typeface="Meiryo UI" panose="020B0604030504040204" pitchFamily="50" charset="-128"/>
              </a:rPr>
              <a:t>実績：</a:t>
            </a:r>
            <a:r>
              <a:rPr lang="ja-JP" altLang="en-US" sz="900" dirty="0" smtClean="0">
                <a:latin typeface="Meiryo UI" panose="020B0604030504040204" pitchFamily="50" charset="-128"/>
                <a:ea typeface="Meiryo UI" panose="020B0604030504040204" pitchFamily="50" charset="-128"/>
              </a:rPr>
              <a:t>府</a:t>
            </a:r>
            <a:r>
              <a:rPr lang="en-US" altLang="ja-JP" sz="900" dirty="0" smtClean="0">
                <a:latin typeface="Meiryo UI" panose="020B0604030504040204" pitchFamily="50" charset="-128"/>
                <a:ea typeface="Meiryo UI" panose="020B0604030504040204" pitchFamily="50" charset="-128"/>
              </a:rPr>
              <a:t>613</a:t>
            </a:r>
            <a:r>
              <a:rPr lang="ja-JP" altLang="en-US" sz="900" dirty="0" smtClean="0">
                <a:latin typeface="Meiryo UI" panose="020B0604030504040204" pitchFamily="50" charset="-128"/>
                <a:ea typeface="Meiryo UI" panose="020B0604030504040204" pitchFamily="50" charset="-128"/>
              </a:rPr>
              <a:t>件</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1,807</a:t>
            </a:r>
            <a:r>
              <a:rPr lang="ja-JP" altLang="en-US" sz="900" dirty="0" smtClean="0">
                <a:latin typeface="Meiryo UI" panose="020B0604030504040204" pitchFamily="50" charset="-128"/>
                <a:ea typeface="Meiryo UI" panose="020B0604030504040204" pitchFamily="50" charset="-128"/>
              </a:rPr>
              <a:t>件）</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調査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　他</a:t>
            </a:r>
            <a:r>
              <a:rPr lang="ja-JP" altLang="en-US" sz="900" dirty="0">
                <a:latin typeface="Meiryo UI" panose="020B0604030504040204" pitchFamily="50" charset="-128"/>
                <a:ea typeface="Meiryo UI" panose="020B0604030504040204" pitchFamily="50" charset="-128"/>
              </a:rPr>
              <a:t>府県のアーツカウンシル状況調査、助成金制度や</a:t>
            </a:r>
            <a:r>
              <a:rPr lang="ja-JP" altLang="en-US" sz="900" dirty="0" smtClean="0">
                <a:latin typeface="Meiryo UI" panose="020B0604030504040204" pitchFamily="50" charset="-128"/>
                <a:ea typeface="Meiryo UI" panose="020B0604030504040204" pitchFamily="50" charset="-128"/>
              </a:rPr>
              <a:t>クラウドファンディングに</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ついて</a:t>
            </a:r>
            <a:r>
              <a:rPr lang="ja-JP" altLang="en-US" sz="900" dirty="0">
                <a:latin typeface="Meiryo UI" panose="020B0604030504040204" pitchFamily="50" charset="-128"/>
                <a:ea typeface="Meiryo UI" panose="020B0604030504040204" pitchFamily="50" charset="-128"/>
              </a:rPr>
              <a:t>の調査　</a:t>
            </a:r>
          </a:p>
          <a:p>
            <a:pPr>
              <a:lnSpc>
                <a:spcPts val="1000"/>
              </a:lnSpc>
            </a:pP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　大阪</a:t>
            </a:r>
            <a:r>
              <a:rPr lang="ja-JP" altLang="en-US" sz="900" dirty="0">
                <a:latin typeface="Meiryo UI" panose="020B0604030504040204" pitchFamily="50" charset="-128"/>
                <a:ea typeface="Meiryo UI" panose="020B0604030504040204" pitchFamily="50" charset="-128"/>
              </a:rPr>
              <a:t>府内における劇場、ホール等文化関係施設の</a:t>
            </a:r>
            <a:r>
              <a:rPr lang="ja-JP" altLang="en-US" sz="900" dirty="0" smtClean="0">
                <a:latin typeface="Meiryo UI" panose="020B0604030504040204" pitchFamily="50" charset="-128"/>
                <a:ea typeface="Meiryo UI" panose="020B0604030504040204" pitchFamily="50" charset="-128"/>
              </a:rPr>
              <a:t>実態調査 等</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2020</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大阪に</a:t>
            </a:r>
            <a:r>
              <a:rPr lang="ja-JP" altLang="en-US" sz="900" dirty="0">
                <a:latin typeface="Meiryo UI" panose="020B0604030504040204" pitchFamily="50" charset="-128"/>
                <a:ea typeface="Meiryo UI" panose="020B0604030504040204" pitchFamily="50" charset="-128"/>
              </a:rPr>
              <a:t>おける文化芸術関係者への新型コロナウイルスの影響に関する</a:t>
            </a:r>
            <a:r>
              <a:rPr lang="ja-JP" altLang="en-US" sz="900" dirty="0" smtClean="0">
                <a:latin typeface="Meiryo UI" panose="020B0604030504040204" pitchFamily="50" charset="-128"/>
                <a:ea typeface="Meiryo UI" panose="020B0604030504040204" pitchFamily="50" charset="-128"/>
              </a:rPr>
              <a:t>実態</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調査　等</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　大阪における文化芸術関係者の実態</a:t>
            </a:r>
            <a:r>
              <a:rPr lang="ja-JP" altLang="en-US" sz="900" dirty="0" smtClean="0">
                <a:latin typeface="Meiryo UI" panose="020B0604030504040204" pitchFamily="50" charset="-128"/>
                <a:ea typeface="Meiryo UI" panose="020B0604030504040204" pitchFamily="50" charset="-128"/>
              </a:rPr>
              <a:t>調査　等</a:t>
            </a:r>
            <a:endParaRPr lang="ja-JP" altLang="en-US" sz="900" dirty="0">
              <a:latin typeface="Meiryo UI" panose="020B0604030504040204" pitchFamily="50" charset="-128"/>
              <a:ea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企画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　府</a:t>
            </a:r>
            <a:r>
              <a:rPr lang="ja-JP" altLang="en-US" sz="900" dirty="0">
                <a:latin typeface="Meiryo UI" panose="020B0604030504040204" pitchFamily="50" charset="-128"/>
                <a:ea typeface="Meiryo UI" panose="020B0604030504040204" pitchFamily="50" charset="-128"/>
              </a:rPr>
              <a:t>市文化事業に対する提言等</a:t>
            </a:r>
          </a:p>
          <a:p>
            <a:pPr>
              <a:lnSpc>
                <a:spcPts val="1000"/>
              </a:lnSpc>
            </a:pPr>
            <a:r>
              <a:rPr lang="ja-JP" altLang="en-US" sz="900" dirty="0" smtClean="0">
                <a:latin typeface="Meiryo UI" panose="020B0604030504040204" pitchFamily="50" charset="-128"/>
                <a:ea typeface="Meiryo UI" panose="020B0604030504040204" pitchFamily="50" charset="-128"/>
              </a:rPr>
              <a:t>　　　　　　　　　　 （ワッハ</a:t>
            </a:r>
            <a:r>
              <a:rPr lang="ja-JP" altLang="en-US" sz="900" dirty="0">
                <a:latin typeface="Meiryo UI" panose="020B0604030504040204" pitchFamily="50" charset="-128"/>
                <a:ea typeface="Meiryo UI" panose="020B0604030504040204" pitchFamily="50" charset="-128"/>
              </a:rPr>
              <a:t>上方や文楽振興のあり方、芸術文化魅力</a:t>
            </a:r>
            <a:r>
              <a:rPr lang="ja-JP" altLang="en-US" sz="900" dirty="0" smtClean="0">
                <a:latin typeface="Meiryo UI" panose="020B0604030504040204" pitchFamily="50" charset="-128"/>
                <a:ea typeface="Meiryo UI" panose="020B0604030504040204" pitchFamily="50" charset="-128"/>
              </a:rPr>
              <a:t>育成プロジェクト</a:t>
            </a:r>
            <a:r>
              <a:rPr lang="ja-JP" altLang="en-US" sz="900" dirty="0">
                <a:latin typeface="Meiryo UI" panose="020B0604030504040204" pitchFamily="50" charset="-128"/>
                <a:ea typeface="Meiryo UI" panose="020B0604030504040204" pitchFamily="50" charset="-128"/>
              </a:rPr>
              <a:t>）</a:t>
            </a:r>
          </a:p>
          <a:p>
            <a:pPr>
              <a:lnSpc>
                <a:spcPts val="1000"/>
              </a:lnSpc>
            </a:pP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　芸術</a:t>
            </a:r>
            <a:r>
              <a:rPr lang="ja-JP" altLang="en-US" sz="900" dirty="0">
                <a:latin typeface="Meiryo UI" panose="020B0604030504040204" pitchFamily="50" charset="-128"/>
                <a:ea typeface="Meiryo UI" panose="020B0604030504040204" pitchFamily="50" charset="-128"/>
              </a:rPr>
              <a:t>文化魅力育成</a:t>
            </a:r>
            <a:r>
              <a:rPr lang="ja-JP" altLang="en-US" sz="900" dirty="0" smtClean="0">
                <a:latin typeface="Meiryo UI" panose="020B0604030504040204" pitchFamily="50" charset="-128"/>
                <a:ea typeface="Meiryo UI" panose="020B0604030504040204" pitchFamily="50" charset="-128"/>
              </a:rPr>
              <a:t>プロジェクトのサポート　等</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　新型コロナウイルス感染症拡大に対する大阪の芸術文化への支援に</a:t>
            </a:r>
            <a:r>
              <a:rPr lang="ja-JP" altLang="en-US" sz="900" dirty="0" smtClean="0">
                <a:latin typeface="Meiryo UI" panose="020B0604030504040204" pitchFamily="50" charset="-128"/>
                <a:ea typeface="Meiryo UI" panose="020B0604030504040204" pitchFamily="50" charset="-128"/>
              </a:rPr>
              <a:t>関する</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提言　等</a:t>
            </a:r>
            <a:endParaRPr lang="en-US" altLang="ja-JP" sz="900" dirty="0" smtClean="0">
              <a:latin typeface="Meiryo UI" panose="020B0604030504040204" pitchFamily="50" charset="-128"/>
              <a:ea typeface="Meiryo UI" panose="020B0604030504040204" pitchFamily="50" charset="-128"/>
            </a:endParaRPr>
          </a:p>
          <a:p>
            <a:pPr>
              <a:lnSpc>
                <a:spcPts val="1000"/>
              </a:lnSpc>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　クラウドファンディングを含む資金調達のための</a:t>
            </a:r>
            <a:r>
              <a:rPr lang="ja-JP" altLang="en-US" sz="900" dirty="0" smtClean="0">
                <a:latin typeface="Meiryo UI" panose="020B0604030504040204" pitchFamily="50" charset="-128"/>
                <a:ea typeface="Meiryo UI" panose="020B0604030504040204" pitchFamily="50" charset="-128"/>
              </a:rPr>
              <a:t>講座　等</a:t>
            </a:r>
            <a:endParaRPr lang="ja-JP" altLang="en-US" sz="900" dirty="0">
              <a:latin typeface="Meiryo UI" panose="020B0604030504040204" pitchFamily="50" charset="-128"/>
              <a:ea typeface="Meiryo UI" panose="020B0604030504040204" pitchFamily="50" charset="-128"/>
            </a:endParaRPr>
          </a:p>
        </p:txBody>
      </p:sp>
      <p:sp>
        <p:nvSpPr>
          <p:cNvPr id="27" name="正方形/長方形 26"/>
          <p:cNvSpPr/>
          <p:nvPr/>
        </p:nvSpPr>
        <p:spPr>
          <a:xfrm>
            <a:off x="4637947" y="5255355"/>
            <a:ext cx="4446775" cy="585664"/>
          </a:xfrm>
          <a:prstGeom prst="rect">
            <a:avLst/>
          </a:prstGeom>
        </p:spPr>
        <p:txBody>
          <a:bodyPr wrap="square" lIns="36000" tIns="36000" rIns="36000" bIns="36000">
            <a:spAutoFit/>
          </a:bodyPr>
          <a:lstStyle/>
          <a:p>
            <a:pPr>
              <a:lnSpc>
                <a:spcPts val="1000"/>
              </a:lnSpc>
            </a:pPr>
            <a:r>
              <a:rPr lang="ja-JP" altLang="en-US" sz="1100" b="1" dirty="0">
                <a:latin typeface="Meiryo UI" panose="020B0604030504040204" pitchFamily="50" charset="-128"/>
                <a:ea typeface="Meiryo UI" panose="020B0604030504040204" pitchFamily="50" charset="-128"/>
              </a:rPr>
              <a:t>③</a:t>
            </a:r>
            <a:r>
              <a:rPr lang="ja-JP" altLang="en-US" sz="1100" b="1" dirty="0" smtClean="0">
                <a:latin typeface="Meiryo UI" panose="020B0604030504040204" pitchFamily="50" charset="-128"/>
                <a:ea typeface="Meiryo UI" panose="020B0604030504040204" pitchFamily="50" charset="-128"/>
              </a:rPr>
              <a:t>大阪観光局</a:t>
            </a:r>
            <a:endParaRPr lang="en-US" altLang="ja-JP" sz="1100" b="1" dirty="0" smtClean="0">
              <a:latin typeface="Meiryo UI" panose="020B0604030504040204" pitchFamily="50" charset="-128"/>
              <a:ea typeface="Meiryo UI" panose="020B0604030504040204" pitchFamily="50" charset="-128"/>
            </a:endParaRPr>
          </a:p>
          <a:p>
            <a:pPr marL="171450" indent="-171450">
              <a:lnSpc>
                <a:spcPts val="1000"/>
              </a:lnSpc>
              <a:buFont typeface="Wingdings" panose="05000000000000000000" pitchFamily="2" charset="2"/>
              <a:buChar char="Ø"/>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　オール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大阪での推進体制の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整備と</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して、アジア等からの効果的な誘客や海外への情報発信を展開するため、戦略的に観光集客を促進するエンジン役を担う観光</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振興組織</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して設置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21256" y="554565"/>
            <a:ext cx="8700251" cy="32400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■大阪都市魅力創造戦略</a:t>
            </a:r>
            <a:r>
              <a:rPr kumimoji="1" lang="ja-JP" altLang="en-US" sz="1050" b="1" dirty="0" smtClean="0">
                <a:solidFill>
                  <a:schemeClr val="tx1"/>
                </a:solidFill>
                <a:latin typeface="Meiryo UI" panose="020B0604030504040204" pitchFamily="50" charset="-128"/>
                <a:ea typeface="Meiryo UI" panose="020B0604030504040204" pitchFamily="50" charset="-128"/>
              </a:rPr>
              <a:t>（</a:t>
            </a:r>
            <a:r>
              <a:rPr kumimoji="1" lang="en-US" altLang="ja-JP" sz="1050" b="1" dirty="0" smtClean="0">
                <a:solidFill>
                  <a:schemeClr val="tx1"/>
                </a:solidFill>
                <a:latin typeface="Meiryo UI" panose="020B0604030504040204" pitchFamily="50" charset="-128"/>
                <a:ea typeface="Meiryo UI" panose="020B0604030504040204" pitchFamily="50" charset="-128"/>
              </a:rPr>
              <a:t>2012</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r>
              <a:rPr kumimoji="1" lang="en-US" altLang="ja-JP" sz="1050" b="1" dirty="0" smtClean="0">
                <a:solidFill>
                  <a:schemeClr val="tx1"/>
                </a:solidFill>
                <a:latin typeface="Meiryo UI" panose="020B0604030504040204" pitchFamily="50" charset="-128"/>
                <a:ea typeface="Meiryo UI" panose="020B0604030504040204" pitchFamily="50" charset="-128"/>
              </a:rPr>
              <a:t>12</a:t>
            </a:r>
            <a:r>
              <a:rPr kumimoji="1" lang="ja-JP" altLang="en-US" sz="1050" b="1" dirty="0" smtClean="0">
                <a:solidFill>
                  <a:schemeClr val="tx1"/>
                </a:solidFill>
                <a:latin typeface="Meiryo UI" panose="020B0604030504040204" pitchFamily="50" charset="-128"/>
                <a:ea typeface="Meiryo UI" panose="020B0604030504040204" pitchFamily="50" charset="-128"/>
              </a:rPr>
              <a:t>月策定）</a:t>
            </a:r>
            <a:r>
              <a:rPr kumimoji="1" lang="ja-JP" altLang="en-US" sz="1400" b="1" dirty="0" smtClean="0">
                <a:solidFill>
                  <a:schemeClr val="tx1"/>
                </a:solidFill>
                <a:latin typeface="Meiryo UI" panose="020B0604030504040204" pitchFamily="50" charset="-128"/>
                <a:ea typeface="Meiryo UI" panose="020B0604030504040204" pitchFamily="50" charset="-128"/>
              </a:rPr>
              <a:t>にかかる取組</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4564931" y="1174097"/>
            <a:ext cx="2880898" cy="241980"/>
          </a:xfrm>
          <a:prstGeom prst="rect">
            <a:avLst/>
          </a:prstGeom>
          <a:ln>
            <a:solidFill>
              <a:schemeClr val="tx1"/>
            </a:solidFill>
            <a:prstDash val="sysDash"/>
          </a:ln>
        </p:spPr>
        <p:txBody>
          <a:bodyPr wrap="square" lIns="36000" tIns="36000" rIns="36000" bIns="36000" anchor="ctr" anchorCtr="0">
            <a:spAutoFit/>
          </a:bodyPr>
          <a:lstStyle/>
          <a:p>
            <a:pPr algn="ctr"/>
            <a:r>
              <a:rPr lang="ja-JP" altLang="en-US" sz="1100" b="1" dirty="0" smtClean="0">
                <a:latin typeface="Meiryo UI" panose="020B0604030504040204" pitchFamily="50" charset="-128"/>
                <a:ea typeface="Meiryo UI" panose="020B0604030504040204" pitchFamily="50" charset="-128"/>
              </a:rPr>
              <a:t>大阪都市</a:t>
            </a:r>
            <a:r>
              <a:rPr lang="ja-JP" altLang="en-US" sz="1100" b="1" dirty="0">
                <a:latin typeface="Meiryo UI" panose="020B0604030504040204" pitchFamily="50" charset="-128"/>
                <a:ea typeface="Meiryo UI" panose="020B0604030504040204" pitchFamily="50" charset="-128"/>
              </a:rPr>
              <a:t>魅力創造戦略策定前の府市の</a:t>
            </a:r>
            <a:r>
              <a:rPr lang="ja-JP" altLang="en-US" sz="1100" b="1" dirty="0" smtClean="0">
                <a:latin typeface="Meiryo UI" panose="020B0604030504040204" pitchFamily="50" charset="-128"/>
                <a:ea typeface="Meiryo UI" panose="020B0604030504040204" pitchFamily="50" charset="-128"/>
              </a:rPr>
              <a:t>取組</a:t>
            </a:r>
            <a:endParaRPr lang="ja-JP" altLang="en-US" sz="1100" b="1" dirty="0">
              <a:latin typeface="Meiryo UI" panose="020B0604030504040204" pitchFamily="50" charset="-128"/>
              <a:ea typeface="Meiryo UI" panose="020B0604030504040204" pitchFamily="50" charset="-128"/>
            </a:endParaRPr>
          </a:p>
        </p:txBody>
      </p:sp>
      <p:sp>
        <p:nvSpPr>
          <p:cNvPr id="52" name="正方形/長方形 51"/>
          <p:cNvSpPr/>
          <p:nvPr/>
        </p:nvSpPr>
        <p:spPr>
          <a:xfrm>
            <a:off x="4811356" y="5934406"/>
            <a:ext cx="1846617" cy="851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577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変革</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・観光のプロによる事業展開　</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・結果（目標達成）を重視</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・トップの裁量による柔軟な</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予算</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執行</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6" name="正方形/長方形 55"/>
          <p:cNvSpPr/>
          <p:nvPr/>
        </p:nvSpPr>
        <p:spPr>
          <a:xfrm>
            <a:off x="6657974" y="5934406"/>
            <a:ext cx="2181225" cy="851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577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特色</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・観光局トップのマネジメントを最大限発揮　</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・民間の視点重視</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・徹底した旅行者目線による事業展開　</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・マーケティングとフォローアップを強化</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・観光局ブランドを活かした事業の展開</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7" name="正方形/長方形 56"/>
          <p:cNvSpPr/>
          <p:nvPr/>
        </p:nvSpPr>
        <p:spPr>
          <a:xfrm>
            <a:off x="4811357" y="5812012"/>
            <a:ext cx="4027843" cy="127156"/>
          </a:xfrm>
          <a:prstGeom prst="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大阪観光局設立時</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05846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a:t>
            </a:r>
            <a:r>
              <a:rPr lang="ja-JP" altLang="en-US" sz="1600" dirty="0" smtClean="0">
                <a:latin typeface="Meiryo UI" panose="020B0604030504040204" pitchFamily="50" charset="-128"/>
                <a:ea typeface="Meiryo UI" panose="020B0604030504040204" pitchFamily="50" charset="-128"/>
              </a:rPr>
              <a:t>一元化</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～戦略の</a:t>
            </a:r>
            <a:r>
              <a:rPr lang="ja-JP" altLang="en-US" sz="1400" dirty="0" smtClean="0">
                <a:latin typeface="Meiryo UI" panose="020B0604030504040204" pitchFamily="50" charset="-128"/>
                <a:ea typeface="Meiryo UI" panose="020B0604030504040204" pitchFamily="50" charset="-128"/>
              </a:rPr>
              <a:t>具体例　＜大阪観光局＞～</a:t>
            </a:r>
            <a:endParaRPr lang="en-US" altLang="ja-JP" sz="1400" dirty="0" smtClean="0">
              <a:latin typeface="Meiryo UI" panose="020B0604030504040204" pitchFamily="50" charset="-128"/>
              <a:ea typeface="Meiryo UI" panose="020B0604030504040204" pitchFamily="50" charset="-128"/>
            </a:endParaRPr>
          </a:p>
        </p:txBody>
      </p:sp>
      <p:sp>
        <p:nvSpPr>
          <p:cNvPr id="51" name="正方形/長方形 50"/>
          <p:cNvSpPr/>
          <p:nvPr/>
        </p:nvSpPr>
        <p:spPr>
          <a:xfrm>
            <a:off x="221256" y="520913"/>
            <a:ext cx="8700251" cy="382776"/>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■大阪観光局</a:t>
            </a:r>
            <a:r>
              <a:rPr kumimoji="1" lang="ja-JP" altLang="en-US" sz="1050" b="1" dirty="0" smtClean="0">
                <a:solidFill>
                  <a:schemeClr val="tx1"/>
                </a:solidFill>
                <a:latin typeface="Meiryo UI" panose="020B0604030504040204" pitchFamily="50" charset="-128"/>
                <a:ea typeface="Meiryo UI" panose="020B0604030504040204" pitchFamily="50" charset="-128"/>
              </a:rPr>
              <a:t>（</a:t>
            </a:r>
            <a:r>
              <a:rPr kumimoji="1" lang="en-US" altLang="ja-JP" sz="1050" b="1" dirty="0" smtClean="0">
                <a:solidFill>
                  <a:schemeClr val="tx1"/>
                </a:solidFill>
                <a:latin typeface="Meiryo UI" panose="020B0604030504040204" pitchFamily="50" charset="-128"/>
                <a:ea typeface="Meiryo UI" panose="020B0604030504040204" pitchFamily="50" charset="-128"/>
              </a:rPr>
              <a:t>2013</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r>
              <a:rPr kumimoji="1" lang="en-US" altLang="ja-JP" sz="1050" b="1" dirty="0" smtClean="0">
                <a:solidFill>
                  <a:schemeClr val="tx1"/>
                </a:solidFill>
                <a:latin typeface="Meiryo UI" panose="020B0604030504040204" pitchFamily="50" charset="-128"/>
                <a:ea typeface="Meiryo UI" panose="020B0604030504040204" pitchFamily="50" charset="-128"/>
              </a:rPr>
              <a:t>4</a:t>
            </a:r>
            <a:r>
              <a:rPr lang="ja-JP" altLang="en-US" sz="1050" b="1" dirty="0" smtClean="0">
                <a:solidFill>
                  <a:schemeClr val="tx1"/>
                </a:solidFill>
                <a:latin typeface="Meiryo UI" panose="020B0604030504040204" pitchFamily="50" charset="-128"/>
                <a:ea typeface="Meiryo UI" panose="020B0604030504040204" pitchFamily="50" charset="-128"/>
              </a:rPr>
              <a:t>月設立）</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21257" y="970697"/>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■めざすもの</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474216" y="574719"/>
            <a:ext cx="5089492" cy="276999"/>
          </a:xfrm>
          <a:prstGeom prst="rect">
            <a:avLst/>
          </a:prstGeom>
          <a:solidFill>
            <a:schemeClr val="bg1"/>
          </a:solidFill>
          <a:ln>
            <a:noFill/>
          </a:ln>
          <a:effectLst/>
        </p:spPr>
        <p:txBody>
          <a:bodyPr wrap="square" rtlCol="0" anchor="ctr">
            <a:spAutoFit/>
          </a:bodyPr>
          <a:lstStyle/>
          <a:p>
            <a:pPr algn="ct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「大阪都市魅力創造戦略（</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）」における重点取組</a:t>
            </a:r>
            <a:r>
              <a:rPr lang="ja-JP" altLang="en-US" sz="1200" dirty="0" smtClean="0">
                <a:latin typeface="Meiryo UI" panose="020B0604030504040204" pitchFamily="50" charset="-128"/>
                <a:ea typeface="Meiryo UI" panose="020B0604030504040204" pitchFamily="50" charset="-128"/>
              </a:rPr>
              <a:t>の１つ</a:t>
            </a:r>
            <a:endParaRPr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1256" y="4529994"/>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■取組の方向性</a:t>
            </a:r>
            <a:endParaRPr kumimoji="1" lang="ja-JP" altLang="en-US"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252479" y="1350103"/>
            <a:ext cx="8759493" cy="672867"/>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世界が憧れる「住んで</a:t>
            </a:r>
            <a:r>
              <a:rPr lang="ja-JP" altLang="en-US" sz="1050" dirty="0" err="1">
                <a:latin typeface="Meiryo UI" panose="020B0604030504040204" pitchFamily="50" charset="-128"/>
                <a:ea typeface="Meiryo UI" panose="020B0604030504040204" pitchFamily="50" charset="-128"/>
                <a:cs typeface="Meiryo UI" pitchFamily="50" charset="-128"/>
              </a:rPr>
              <a:t>良し</a:t>
            </a:r>
            <a:r>
              <a:rPr lang="ja-JP" altLang="en-US" sz="1050" dirty="0">
                <a:latin typeface="Meiryo UI" panose="020B0604030504040204" pitchFamily="50" charset="-128"/>
                <a:ea typeface="Meiryo UI" panose="020B0604030504040204" pitchFamily="50" charset="-128"/>
                <a:cs typeface="Meiryo UI" pitchFamily="50" charset="-128"/>
              </a:rPr>
              <a:t>、働いて</a:t>
            </a:r>
            <a:r>
              <a:rPr lang="ja-JP" altLang="en-US" sz="1050" dirty="0" err="1">
                <a:latin typeface="Meiryo UI" panose="020B0604030504040204" pitchFamily="50" charset="-128"/>
                <a:ea typeface="Meiryo UI" panose="020B0604030504040204" pitchFamily="50" charset="-128"/>
                <a:cs typeface="Meiryo UI" pitchFamily="50" charset="-128"/>
              </a:rPr>
              <a:t>良し</a:t>
            </a:r>
            <a:r>
              <a:rPr lang="ja-JP" altLang="en-US" sz="1050" dirty="0">
                <a:latin typeface="Meiryo UI" panose="020B0604030504040204" pitchFamily="50" charset="-128"/>
                <a:ea typeface="Meiryo UI" panose="020B0604030504040204" pitchFamily="50" charset="-128"/>
                <a:cs typeface="Meiryo UI" pitchFamily="50" charset="-128"/>
              </a:rPr>
              <a:t>、学んで</a:t>
            </a:r>
            <a:r>
              <a:rPr lang="ja-JP" altLang="en-US" sz="1050" dirty="0" err="1">
                <a:latin typeface="Meiryo UI" panose="020B0604030504040204" pitchFamily="50" charset="-128"/>
                <a:ea typeface="Meiryo UI" panose="020B0604030504040204" pitchFamily="50" charset="-128"/>
                <a:cs typeface="Meiryo UI" pitchFamily="50" charset="-128"/>
              </a:rPr>
              <a:t>良し</a:t>
            </a:r>
            <a:r>
              <a:rPr lang="ja-JP" altLang="en-US" sz="1050" dirty="0">
                <a:latin typeface="Meiryo UI" panose="020B0604030504040204" pitchFamily="50" charset="-128"/>
                <a:ea typeface="Meiryo UI" panose="020B0604030504040204" pitchFamily="50" charset="-128"/>
                <a:cs typeface="Meiryo UI" pitchFamily="50" charset="-128"/>
              </a:rPr>
              <a:t>、訪れて</a:t>
            </a:r>
            <a:r>
              <a:rPr lang="ja-JP" altLang="en-US" sz="1050" dirty="0" err="1">
                <a:latin typeface="Meiryo UI" panose="020B0604030504040204" pitchFamily="50" charset="-128"/>
                <a:ea typeface="Meiryo UI" panose="020B0604030504040204" pitchFamily="50" charset="-128"/>
                <a:cs typeface="Meiryo UI" pitchFamily="50" charset="-128"/>
              </a:rPr>
              <a:t>良し</a:t>
            </a:r>
            <a:r>
              <a:rPr lang="ja-JP" altLang="en-US" sz="1050" dirty="0">
                <a:latin typeface="Meiryo UI" panose="020B0604030504040204" pitchFamily="50" charset="-128"/>
                <a:ea typeface="Meiryo UI" panose="020B0604030504040204" pitchFamily="50" charset="-128"/>
                <a:cs typeface="Meiryo UI" pitchFamily="50" charset="-128"/>
              </a:rPr>
              <a:t>」の</a:t>
            </a:r>
          </a:p>
          <a:p>
            <a:pPr algn="ctr">
              <a:defRPr/>
            </a:pPr>
            <a:r>
              <a:rPr lang="ja-JP" altLang="en-US" sz="1400" b="1" dirty="0" smtClean="0">
                <a:latin typeface="Meiryo UI" panose="020B0604030504040204" pitchFamily="50" charset="-128"/>
                <a:ea typeface="Meiryo UI" panose="020B0604030504040204" pitchFamily="50" charset="-128"/>
                <a:cs typeface="Meiryo UI" pitchFamily="50" charset="-128"/>
              </a:rPr>
              <a:t>世界</a:t>
            </a:r>
            <a:r>
              <a:rPr lang="ja-JP" altLang="en-US" sz="1400" b="1" dirty="0">
                <a:latin typeface="Meiryo UI" panose="020B0604030504040204" pitchFamily="50" charset="-128"/>
                <a:ea typeface="Meiryo UI" panose="020B0604030504040204" pitchFamily="50" charset="-128"/>
                <a:cs typeface="Meiryo UI" pitchFamily="50" charset="-128"/>
              </a:rPr>
              <a:t>最高水準、</a:t>
            </a:r>
          </a:p>
          <a:p>
            <a:pPr algn="ctr">
              <a:defRPr/>
            </a:pPr>
            <a:r>
              <a:rPr lang="ja-JP" altLang="en-US" sz="1400" b="1" dirty="0">
                <a:latin typeface="Meiryo UI" panose="020B0604030504040204" pitchFamily="50" charset="-128"/>
                <a:ea typeface="Meiryo UI" panose="020B0604030504040204" pitchFamily="50" charset="-128"/>
                <a:cs typeface="Meiryo UI" pitchFamily="50" charset="-128"/>
              </a:rPr>
              <a:t>アジア</a:t>
            </a:r>
            <a:r>
              <a:rPr lang="en-US" altLang="ja-JP" sz="1400" b="1" dirty="0">
                <a:latin typeface="Meiryo UI" panose="020B0604030504040204" pitchFamily="50" charset="-128"/>
                <a:ea typeface="Meiryo UI" panose="020B0604030504040204" pitchFamily="50" charset="-128"/>
                <a:cs typeface="Meiryo UI" pitchFamily="50" charset="-128"/>
              </a:rPr>
              <a:t>No.1</a:t>
            </a:r>
            <a:r>
              <a:rPr lang="ja-JP" altLang="en-US" sz="1400" b="1" dirty="0">
                <a:latin typeface="Meiryo UI" panose="020B0604030504040204" pitchFamily="50" charset="-128"/>
                <a:ea typeface="Meiryo UI" panose="020B0604030504040204" pitchFamily="50" charset="-128"/>
                <a:cs typeface="Meiryo UI" pitchFamily="50" charset="-128"/>
              </a:rPr>
              <a:t>の国際観光文化都市へ</a:t>
            </a:r>
          </a:p>
        </p:txBody>
      </p:sp>
      <p:sp>
        <p:nvSpPr>
          <p:cNvPr id="5" name="正方形/長方形 4"/>
          <p:cNvSpPr/>
          <p:nvPr/>
        </p:nvSpPr>
        <p:spPr>
          <a:xfrm>
            <a:off x="167547" y="2113256"/>
            <a:ext cx="2423160" cy="135455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207938" y="2247008"/>
            <a:ext cx="2354287" cy="1211476"/>
          </a:xfrm>
          <a:prstGeom prst="rect">
            <a:avLst/>
          </a:prstGeom>
          <a:noFill/>
        </p:spPr>
        <p:txBody>
          <a:bodyPr wrap="square" lIns="36000" tIns="36000" rIns="36000" bIns="36000">
            <a:spAutoFit/>
          </a:bodyPr>
          <a:lstStyle/>
          <a:p>
            <a:pPr algn="ctr">
              <a:defRPr/>
            </a:pPr>
            <a:r>
              <a:rPr lang="ja-JP" altLang="en-US" sz="1100" dirty="0" smtClean="0">
                <a:latin typeface="Meiryo UI" panose="020B0604030504040204" pitchFamily="50" charset="-128"/>
                <a:ea typeface="Meiryo UI" panose="020B0604030504040204" pitchFamily="50" charset="-128"/>
                <a:cs typeface="Meiryo UI" pitchFamily="50" charset="-128"/>
              </a:rPr>
              <a:t>体験</a:t>
            </a:r>
            <a:r>
              <a:rPr lang="ja-JP" altLang="en-US" sz="1100" dirty="0">
                <a:latin typeface="Meiryo UI" panose="020B0604030504040204" pitchFamily="50" charset="-128"/>
                <a:ea typeface="Meiryo UI" panose="020B0604030504040204" pitchFamily="50" charset="-128"/>
                <a:cs typeface="Meiryo UI" pitchFamily="50" charset="-128"/>
              </a:rPr>
              <a:t>・感動</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●多様</a:t>
            </a:r>
            <a:r>
              <a:rPr lang="ja-JP" altLang="en-US" sz="900" dirty="0">
                <a:latin typeface="Meiryo UI" panose="020B0604030504040204" pitchFamily="50" charset="-128"/>
                <a:ea typeface="Meiryo UI" panose="020B0604030504040204" pitchFamily="50" charset="-128"/>
                <a:cs typeface="Meiryo UI" pitchFamily="50" charset="-128"/>
              </a:rPr>
              <a:t>な食事、エンタメ、歴史、文化・芸術、</a:t>
            </a:r>
            <a:r>
              <a:rPr lang="ja-JP" altLang="en-US" sz="900" dirty="0" smtClean="0">
                <a:latin typeface="Meiryo UI" panose="020B0604030504040204" pitchFamily="50" charset="-128"/>
                <a:ea typeface="Meiryo UI" panose="020B0604030504040204" pitchFamily="50" charset="-128"/>
                <a:cs typeface="Meiryo UI" pitchFamily="50" charset="-128"/>
              </a:rPr>
              <a:t>レ</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ジャー等が楽しめる</a:t>
            </a:r>
            <a:r>
              <a:rPr lang="ja-JP" altLang="en-US" sz="900" dirty="0">
                <a:latin typeface="Meiryo UI" panose="020B0604030504040204" pitchFamily="50" charset="-128"/>
                <a:ea typeface="Meiryo UI" panose="020B0604030504040204" pitchFamily="50" charset="-128"/>
                <a:cs typeface="Meiryo UI" pitchFamily="50" charset="-128"/>
              </a:rPr>
              <a:t>アミューズメント都市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●様々</a:t>
            </a:r>
            <a:r>
              <a:rPr lang="ja-JP" altLang="en-US" sz="900" dirty="0">
                <a:latin typeface="Meiryo UI" panose="020B0604030504040204" pitchFamily="50" charset="-128"/>
                <a:ea typeface="Meiryo UI" panose="020B0604030504040204" pitchFamily="50" charset="-128"/>
                <a:cs typeface="Meiryo UI" pitchFamily="50" charset="-128"/>
              </a:rPr>
              <a:t>なプロスポーツ観戦が楽しめる都市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●世界中</a:t>
            </a:r>
            <a:r>
              <a:rPr lang="ja-JP" altLang="en-US" sz="900" dirty="0">
                <a:latin typeface="Meiryo UI" panose="020B0604030504040204" pitchFamily="50" charset="-128"/>
                <a:ea typeface="Meiryo UI" panose="020B0604030504040204" pitchFamily="50" charset="-128"/>
                <a:cs typeface="Meiryo UI" pitchFamily="50" charset="-128"/>
              </a:rPr>
              <a:t>の芸術家等が集まる文化・芸術都市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●面白い</a:t>
            </a:r>
            <a:r>
              <a:rPr lang="ja-JP" altLang="en-US" sz="900" dirty="0">
                <a:latin typeface="Meiryo UI" panose="020B0604030504040204" pitchFamily="50" charset="-128"/>
                <a:ea typeface="Meiryo UI" panose="020B0604030504040204" pitchFamily="50" charset="-128"/>
                <a:cs typeface="Meiryo UI" pitchFamily="50" charset="-128"/>
              </a:rPr>
              <a:t>イベントを行う人が集うイベント都市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●世界中</a:t>
            </a:r>
            <a:r>
              <a:rPr lang="ja-JP" altLang="en-US" sz="900" dirty="0">
                <a:latin typeface="Meiryo UI" panose="020B0604030504040204" pitchFamily="50" charset="-128"/>
                <a:ea typeface="Meiryo UI" panose="020B0604030504040204" pitchFamily="50" charset="-128"/>
                <a:cs typeface="Meiryo UI" pitchFamily="50" charset="-128"/>
              </a:rPr>
              <a:t>の富裕層を楽しませる特別な体験を</a:t>
            </a:r>
            <a:r>
              <a:rPr lang="ja-JP" altLang="en-US" sz="900" dirty="0" smtClean="0">
                <a:latin typeface="Meiryo UI" panose="020B0604030504040204" pitchFamily="50" charset="-128"/>
                <a:ea typeface="Meiryo UI" panose="020B0604030504040204" pitchFamily="50" charset="-128"/>
                <a:cs typeface="Meiryo UI" pitchFamily="50" charset="-128"/>
              </a:rPr>
              <a:t>提</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供する都市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3" name="楕円 2"/>
          <p:cNvSpPr/>
          <p:nvPr/>
        </p:nvSpPr>
        <p:spPr>
          <a:xfrm>
            <a:off x="1224645" y="200680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Ⅰ</a:t>
            </a:r>
            <a:endParaRPr kumimoji="1" lang="ja-JP" altLang="en-US" sz="1200" b="1" dirty="0">
              <a:latin typeface="Meiryo UI" panose="020B0604030504040204" pitchFamily="50" charset="-128"/>
              <a:ea typeface="Meiryo UI" panose="020B0604030504040204" pitchFamily="50" charset="-128"/>
            </a:endParaRPr>
          </a:p>
        </p:txBody>
      </p:sp>
      <p:sp>
        <p:nvSpPr>
          <p:cNvPr id="39" name="正方形/長方形 38"/>
          <p:cNvSpPr/>
          <p:nvPr/>
        </p:nvSpPr>
        <p:spPr>
          <a:xfrm>
            <a:off x="2659581" y="2112726"/>
            <a:ext cx="2152278" cy="135855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689657" y="2273677"/>
            <a:ext cx="2129901" cy="934478"/>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元気・活力</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●緑</a:t>
            </a:r>
            <a:r>
              <a:rPr lang="ja-JP" altLang="en-US" sz="900" dirty="0">
                <a:latin typeface="Meiryo UI" panose="020B0604030504040204" pitchFamily="50" charset="-128"/>
                <a:ea typeface="Meiryo UI" panose="020B0604030504040204" pitchFamily="50" charset="-128"/>
                <a:cs typeface="Meiryo UI" pitchFamily="50" charset="-128"/>
              </a:rPr>
              <a:t>や花がそばにある、癒しのある都市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●スポーツ</a:t>
            </a:r>
            <a:r>
              <a:rPr lang="ja-JP" altLang="en-US" sz="900" dirty="0">
                <a:latin typeface="Meiryo UI" panose="020B0604030504040204" pitchFamily="50" charset="-128"/>
                <a:ea typeface="Meiryo UI" panose="020B0604030504040204" pitchFamily="50" charset="-128"/>
                <a:cs typeface="Meiryo UI" pitchFamily="50" charset="-128"/>
              </a:rPr>
              <a:t>が盛んで、健康と生きがいを享受</a:t>
            </a:r>
            <a:r>
              <a:rPr lang="ja-JP" altLang="en-US" sz="900" dirty="0" smtClean="0">
                <a:latin typeface="Meiryo UI" panose="020B0604030504040204" pitchFamily="50" charset="-128"/>
                <a:ea typeface="Meiryo UI" panose="020B0604030504040204" pitchFamily="50" charset="-128"/>
                <a:cs typeface="Meiryo UI" pitchFamily="50" charset="-128"/>
              </a:rPr>
              <a:t>で</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きる健康</a:t>
            </a:r>
            <a:r>
              <a:rPr lang="ja-JP" altLang="en-US" sz="900" dirty="0">
                <a:latin typeface="Meiryo UI" panose="020B0604030504040204" pitchFamily="50" charset="-128"/>
                <a:ea typeface="Meiryo UI" panose="020B0604030504040204" pitchFamily="50" charset="-128"/>
                <a:cs typeface="Meiryo UI" pitchFamily="50" charset="-128"/>
              </a:rPr>
              <a:t>増進都市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●世界中</a:t>
            </a:r>
            <a:r>
              <a:rPr lang="ja-JP" altLang="en-US" sz="900" dirty="0">
                <a:latin typeface="Meiryo UI" panose="020B0604030504040204" pitchFamily="50" charset="-128"/>
                <a:ea typeface="Meiryo UI" panose="020B0604030504040204" pitchFamily="50" charset="-128"/>
                <a:cs typeface="Meiryo UI" pitchFamily="50" charset="-128"/>
              </a:rPr>
              <a:t>から優秀な人材が集まり、事業を</a:t>
            </a:r>
            <a:r>
              <a:rPr lang="ja-JP" altLang="en-US" sz="900" dirty="0" smtClean="0">
                <a:latin typeface="Meiryo UI" panose="020B0604030504040204" pitchFamily="50" charset="-128"/>
                <a:ea typeface="Meiryo UI" panose="020B0604030504040204" pitchFamily="50" charset="-128"/>
                <a:cs typeface="Meiryo UI" pitchFamily="50" charset="-128"/>
              </a:rPr>
              <a:t>起</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こし、雇用</a:t>
            </a:r>
            <a:r>
              <a:rPr lang="ja-JP" altLang="en-US" sz="900" dirty="0">
                <a:latin typeface="Meiryo UI" panose="020B0604030504040204" pitchFamily="50" charset="-128"/>
                <a:ea typeface="Meiryo UI" panose="020B0604030504040204" pitchFamily="50" charset="-128"/>
                <a:cs typeface="Meiryo UI" pitchFamily="50" charset="-128"/>
              </a:rPr>
              <a:t>と富が生まれるビジネス都市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41" name="楕円 40"/>
          <p:cNvSpPr/>
          <p:nvPr/>
        </p:nvSpPr>
        <p:spPr>
          <a:xfrm>
            <a:off x="3621428" y="200680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Ⅱ</a:t>
            </a:r>
            <a:endParaRPr kumimoji="1" lang="ja-JP" altLang="en-US" sz="1200" b="1" dirty="0">
              <a:latin typeface="Meiryo UI" panose="020B0604030504040204" pitchFamily="50" charset="-128"/>
              <a:ea typeface="Meiryo UI" panose="020B0604030504040204" pitchFamily="50" charset="-128"/>
            </a:endParaRPr>
          </a:p>
        </p:txBody>
      </p:sp>
      <p:sp>
        <p:nvSpPr>
          <p:cNvPr id="42" name="正方形/長方形 41"/>
          <p:cNvSpPr/>
          <p:nvPr/>
        </p:nvSpPr>
        <p:spPr>
          <a:xfrm>
            <a:off x="4867819" y="2112726"/>
            <a:ext cx="2036240" cy="134428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898592" y="2272408"/>
            <a:ext cx="1978365" cy="1211476"/>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夢・希望</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●世界</a:t>
            </a:r>
            <a:r>
              <a:rPr lang="ja-JP" altLang="en-US" sz="900" dirty="0">
                <a:latin typeface="Meiryo UI" panose="020B0604030504040204" pitchFamily="50" charset="-128"/>
                <a:ea typeface="Meiryo UI" panose="020B0604030504040204" pitchFamily="50" charset="-128"/>
                <a:cs typeface="Meiryo UI" pitchFamily="50" charset="-128"/>
              </a:rPr>
              <a:t>水準の</a:t>
            </a:r>
            <a:r>
              <a:rPr lang="en-US" altLang="ja-JP" sz="900" dirty="0">
                <a:latin typeface="Meiryo UI" panose="020B0604030504040204" pitchFamily="50" charset="-128"/>
                <a:ea typeface="Meiryo UI" panose="020B0604030504040204" pitchFamily="50" charset="-128"/>
                <a:cs typeface="Meiryo UI" pitchFamily="50" charset="-128"/>
              </a:rPr>
              <a:t>MICE</a:t>
            </a:r>
            <a:r>
              <a:rPr lang="ja-JP" altLang="en-US" sz="900" dirty="0">
                <a:latin typeface="Meiryo UI" panose="020B0604030504040204" pitchFamily="50" charset="-128"/>
                <a:ea typeface="Meiryo UI" panose="020B0604030504040204" pitchFamily="50" charset="-128"/>
                <a:cs typeface="Meiryo UI" pitchFamily="50" charset="-128"/>
              </a:rPr>
              <a:t>施設を持ち、多数</a:t>
            </a:r>
            <a:r>
              <a:rPr lang="ja-JP" altLang="en-US" sz="900" dirty="0" smtClean="0">
                <a:latin typeface="Meiryo UI" panose="020B0604030504040204" pitchFamily="50" charset="-128"/>
                <a:ea typeface="Meiryo UI" panose="020B0604030504040204" pitchFamily="50" charset="-128"/>
                <a:cs typeface="Meiryo UI" pitchFamily="50" charset="-128"/>
              </a:rPr>
              <a:t>の</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MICE</a:t>
            </a:r>
            <a:r>
              <a:rPr lang="ja-JP" altLang="en-US" sz="900" dirty="0" err="1">
                <a:latin typeface="Meiryo UI" panose="020B0604030504040204" pitchFamily="50" charset="-128"/>
                <a:ea typeface="Meiryo UI" panose="020B0604030504040204" pitchFamily="50" charset="-128"/>
                <a:cs typeface="Meiryo UI" pitchFamily="50" charset="-128"/>
              </a:rPr>
              <a:t>が開</a:t>
            </a:r>
            <a:r>
              <a:rPr lang="ja-JP" altLang="en-US" sz="900" dirty="0">
                <a:latin typeface="Meiryo UI" panose="020B0604030504040204" pitchFamily="50" charset="-128"/>
                <a:ea typeface="Meiryo UI" panose="020B0604030504040204" pitchFamily="50" charset="-128"/>
                <a:cs typeface="Meiryo UI" pitchFamily="50" charset="-128"/>
              </a:rPr>
              <a:t>催され、人・モノ・情報が集</a:t>
            </a:r>
            <a:r>
              <a:rPr lang="ja-JP" altLang="en-US" sz="900" dirty="0" smtClean="0">
                <a:latin typeface="Meiryo UI" panose="020B0604030504040204" pitchFamily="50" charset="-128"/>
                <a:ea typeface="Meiryo UI" panose="020B0604030504040204" pitchFamily="50" charset="-128"/>
                <a:cs typeface="Meiryo UI" pitchFamily="50" charset="-128"/>
              </a:rPr>
              <a:t>ま</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り</a:t>
            </a:r>
            <a:r>
              <a:rPr lang="ja-JP" altLang="en-US" sz="900" dirty="0">
                <a:latin typeface="Meiryo UI" panose="020B0604030504040204" pitchFamily="50" charset="-128"/>
                <a:ea typeface="Meiryo UI" panose="020B0604030504040204" pitchFamily="50" charset="-128"/>
                <a:cs typeface="Meiryo UI" pitchFamily="50" charset="-128"/>
              </a:rPr>
              <a:t>、</a:t>
            </a:r>
            <a:r>
              <a:rPr lang="ja-JP" altLang="en-US" sz="900" dirty="0" smtClean="0">
                <a:latin typeface="Meiryo UI" panose="020B0604030504040204" pitchFamily="50" charset="-128"/>
                <a:ea typeface="Meiryo UI" panose="020B0604030504040204" pitchFamily="50" charset="-128"/>
                <a:cs typeface="Meiryo UI" pitchFamily="50" charset="-128"/>
              </a:rPr>
              <a:t>イノベーション</a:t>
            </a:r>
            <a:r>
              <a:rPr lang="ja-JP" altLang="en-US" sz="900" dirty="0">
                <a:latin typeface="Meiryo UI" panose="020B0604030504040204" pitchFamily="50" charset="-128"/>
                <a:ea typeface="Meiryo UI" panose="020B0604030504040204" pitchFamily="50" charset="-128"/>
                <a:cs typeface="Meiryo UI" pitchFamily="50" charset="-128"/>
              </a:rPr>
              <a:t>と新しいビジネスが生</a:t>
            </a:r>
            <a:r>
              <a:rPr lang="ja-JP" altLang="en-US" sz="900" dirty="0" err="1" smtClean="0">
                <a:latin typeface="Meiryo UI" panose="020B0604030504040204" pitchFamily="50" charset="-128"/>
                <a:ea typeface="Meiryo UI" panose="020B0604030504040204" pitchFamily="50" charset="-128"/>
                <a:cs typeface="Meiryo UI" pitchFamily="50" charset="-128"/>
              </a:rPr>
              <a:t>ま</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err="1" smtClean="0">
                <a:latin typeface="Meiryo UI" panose="020B0604030504040204" pitchFamily="50" charset="-128"/>
                <a:ea typeface="Meiryo UI" panose="020B0604030504040204" pitchFamily="50" charset="-128"/>
                <a:cs typeface="Meiryo UI" pitchFamily="50" charset="-128"/>
              </a:rPr>
              <a:t>れる</a:t>
            </a:r>
            <a:r>
              <a:rPr lang="ja-JP" altLang="en-US" sz="900" dirty="0">
                <a:latin typeface="Meiryo UI" panose="020B0604030504040204" pitchFamily="50" charset="-128"/>
                <a:ea typeface="Meiryo UI" panose="020B0604030504040204" pitchFamily="50" charset="-128"/>
                <a:cs typeface="Meiryo UI" pitchFamily="50" charset="-128"/>
              </a:rPr>
              <a:t>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●持続的</a:t>
            </a:r>
            <a:r>
              <a:rPr lang="ja-JP" altLang="en-US" sz="900" dirty="0">
                <a:latin typeface="Meiryo UI" panose="020B0604030504040204" pitchFamily="50" charset="-128"/>
                <a:ea typeface="Meiryo UI" panose="020B0604030504040204" pitchFamily="50" charset="-128"/>
                <a:cs typeface="Meiryo UI" pitchFamily="50" charset="-128"/>
              </a:rPr>
              <a:t>かつ健全な経済発展があり、</a:t>
            </a:r>
            <a:r>
              <a:rPr lang="ja-JP" altLang="en-US" sz="900" dirty="0" smtClean="0">
                <a:latin typeface="Meiryo UI" panose="020B0604030504040204" pitchFamily="50" charset="-128"/>
                <a:ea typeface="Meiryo UI" panose="020B0604030504040204" pitchFamily="50" charset="-128"/>
                <a:cs typeface="Meiryo UI" pitchFamily="50" charset="-128"/>
              </a:rPr>
              <a:t>多</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くの人が</a:t>
            </a:r>
            <a:r>
              <a:rPr lang="ja-JP" altLang="en-US" sz="900" dirty="0">
                <a:latin typeface="Meiryo UI" panose="020B0604030504040204" pitchFamily="50" charset="-128"/>
                <a:ea typeface="Meiryo UI" panose="020B0604030504040204" pitchFamily="50" charset="-128"/>
                <a:cs typeface="Meiryo UI" pitchFamily="50" charset="-128"/>
              </a:rPr>
              <a:t>余暇</a:t>
            </a:r>
            <a:r>
              <a:rPr lang="ja-JP" altLang="en-US" sz="900" dirty="0" smtClean="0">
                <a:latin typeface="Meiryo UI" panose="020B0604030504040204" pitchFamily="50" charset="-128"/>
                <a:ea typeface="Meiryo UI" panose="020B0604030504040204" pitchFamily="50" charset="-128"/>
                <a:cs typeface="Meiryo UI" pitchFamily="50" charset="-128"/>
              </a:rPr>
              <a:t>を楽しめる</a:t>
            </a:r>
            <a:r>
              <a:rPr lang="ja-JP" altLang="en-US" sz="900" dirty="0">
                <a:latin typeface="Meiryo UI" panose="020B0604030504040204" pitchFamily="50" charset="-128"/>
                <a:ea typeface="Meiryo UI" panose="020B0604030504040204" pitchFamily="50" charset="-128"/>
                <a:cs typeface="Meiryo UI" pitchFamily="50" charset="-128"/>
              </a:rPr>
              <a:t>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●再チャレンジ</a:t>
            </a:r>
            <a:r>
              <a:rPr lang="ja-JP" altLang="en-US" sz="900" dirty="0">
                <a:latin typeface="Meiryo UI" panose="020B0604030504040204" pitchFamily="50" charset="-128"/>
                <a:ea typeface="Meiryo UI" panose="020B0604030504040204" pitchFamily="50" charset="-128"/>
                <a:cs typeface="Meiryo UI" pitchFamily="50" charset="-128"/>
              </a:rPr>
              <a:t>を受け入れる都市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44" name="楕円 43"/>
          <p:cNvSpPr/>
          <p:nvPr/>
        </p:nvSpPr>
        <p:spPr>
          <a:xfrm>
            <a:off x="5731241" y="200680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Ⅲ</a:t>
            </a:r>
            <a:endParaRPr kumimoji="1" lang="ja-JP" altLang="en-US" sz="12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6978851" y="2112726"/>
            <a:ext cx="2104189" cy="135513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019242" y="2278611"/>
            <a:ext cx="2092279" cy="1211476"/>
          </a:xfrm>
          <a:prstGeom prst="rect">
            <a:avLst/>
          </a:prstGeom>
          <a:noFill/>
        </p:spPr>
        <p:txBody>
          <a:bodyPr wrap="square" lIns="36000" tIns="36000" rIns="36000" bIns="36000">
            <a:spAutoFit/>
          </a:bodyPr>
          <a:lstStyle/>
          <a:p>
            <a:pPr algn="ctr">
              <a:defRPr/>
            </a:pPr>
            <a:r>
              <a:rPr lang="ja-JP" altLang="en-US" sz="1100" dirty="0" smtClean="0">
                <a:latin typeface="Meiryo UI" panose="020B0604030504040204" pitchFamily="50" charset="-128"/>
                <a:ea typeface="Meiryo UI" panose="020B0604030504040204" pitchFamily="50" charset="-128"/>
                <a:cs typeface="Meiryo UI" pitchFamily="50" charset="-128"/>
              </a:rPr>
              <a:t>多様性</a:t>
            </a:r>
            <a:r>
              <a:rPr lang="ja-JP" altLang="en-US" sz="1100" dirty="0">
                <a:latin typeface="Meiryo UI" panose="020B0604030504040204" pitchFamily="50" charset="-128"/>
                <a:ea typeface="Meiryo UI" panose="020B0604030504040204" pitchFamily="50" charset="-128"/>
                <a:cs typeface="Meiryo UI" pitchFamily="50" charset="-128"/>
              </a:rPr>
              <a:t>・共生・平等</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●様々</a:t>
            </a:r>
            <a:r>
              <a:rPr lang="ja-JP" altLang="en-US" sz="900" dirty="0">
                <a:latin typeface="Meiryo UI" panose="020B0604030504040204" pitchFamily="50" charset="-128"/>
                <a:ea typeface="Meiryo UI" panose="020B0604030504040204" pitchFamily="50" charset="-128"/>
                <a:cs typeface="Meiryo UI" pitchFamily="50" charset="-128"/>
              </a:rPr>
              <a:t>な価値観を受容し、共存共栄</a:t>
            </a:r>
            <a:r>
              <a:rPr lang="ja-JP" altLang="en-US" sz="900" dirty="0" smtClean="0">
                <a:latin typeface="Meiryo UI" panose="020B0604030504040204" pitchFamily="50" charset="-128"/>
                <a:ea typeface="Meiryo UI" panose="020B0604030504040204" pitchFamily="50" charset="-128"/>
                <a:cs typeface="Meiryo UI" pitchFamily="50" charset="-128"/>
              </a:rPr>
              <a:t>する</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都市</a:t>
            </a:r>
            <a:endParaRPr lang="ja-JP" altLang="en-US" sz="900" dirty="0">
              <a:latin typeface="Meiryo UI" panose="020B0604030504040204" pitchFamily="50" charset="-128"/>
              <a:ea typeface="Meiryo UI" panose="020B0604030504040204" pitchFamily="50" charset="-128"/>
              <a:cs typeface="Meiryo UI" pitchFamily="50" charset="-128"/>
            </a:endParaRP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●旅行者</a:t>
            </a:r>
            <a:r>
              <a:rPr lang="ja-JP" altLang="en-US" sz="900" dirty="0">
                <a:latin typeface="Meiryo UI" panose="020B0604030504040204" pitchFamily="50" charset="-128"/>
                <a:ea typeface="Meiryo UI" panose="020B0604030504040204" pitchFamily="50" charset="-128"/>
                <a:cs typeface="Meiryo UI" pitchFamily="50" charset="-128"/>
              </a:rPr>
              <a:t>、留学生など来訪者を歓迎し</a:t>
            </a:r>
            <a:r>
              <a:rPr lang="ja-JP" altLang="en-US" sz="900" dirty="0" smtClean="0">
                <a:latin typeface="Meiryo UI" panose="020B0604030504040204" pitchFamily="50" charset="-128"/>
                <a:ea typeface="Meiryo UI" panose="020B0604030504040204" pitchFamily="50" charset="-128"/>
                <a:cs typeface="Meiryo UI" pitchFamily="50" charset="-128"/>
              </a:rPr>
              <a:t>、彼</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err="1" smtClean="0">
                <a:latin typeface="Meiryo UI" panose="020B0604030504040204" pitchFamily="50" charset="-128"/>
                <a:ea typeface="Meiryo UI" panose="020B0604030504040204" pitchFamily="50" charset="-128"/>
                <a:cs typeface="Meiryo UI" pitchFamily="50" charset="-128"/>
              </a:rPr>
              <a:t>らが</a:t>
            </a:r>
            <a:r>
              <a:rPr lang="ja-JP" altLang="en-US" sz="900" dirty="0" smtClean="0">
                <a:latin typeface="Meiryo UI" panose="020B0604030504040204" pitchFamily="50" charset="-128"/>
                <a:ea typeface="Meiryo UI" panose="020B0604030504040204" pitchFamily="50" charset="-128"/>
                <a:cs typeface="Meiryo UI" pitchFamily="50" charset="-128"/>
              </a:rPr>
              <a:t>快適</a:t>
            </a:r>
            <a:r>
              <a:rPr lang="ja-JP" altLang="en-US" sz="900" dirty="0">
                <a:latin typeface="Meiryo UI" panose="020B0604030504040204" pitchFamily="50" charset="-128"/>
                <a:ea typeface="Meiryo UI" panose="020B0604030504040204" pitchFamily="50" charset="-128"/>
                <a:cs typeface="Meiryo UI" pitchFamily="50" charset="-128"/>
              </a:rPr>
              <a:t>に滞在できる都市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●弱者</a:t>
            </a:r>
            <a:r>
              <a:rPr lang="ja-JP" altLang="en-US" sz="900" dirty="0">
                <a:latin typeface="Meiryo UI" panose="020B0604030504040204" pitchFamily="50" charset="-128"/>
                <a:ea typeface="Meiryo UI" panose="020B0604030504040204" pitchFamily="50" charset="-128"/>
                <a:cs typeface="Meiryo UI" pitchFamily="50" charset="-128"/>
              </a:rPr>
              <a:t>を助け、共に支えあう都市</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●日本中</a:t>
            </a:r>
            <a:r>
              <a:rPr lang="ja-JP" altLang="en-US" sz="900" dirty="0">
                <a:latin typeface="Meiryo UI" panose="020B0604030504040204" pitchFamily="50" charset="-128"/>
                <a:ea typeface="Meiryo UI" panose="020B0604030504040204" pitchFamily="50" charset="-128"/>
                <a:cs typeface="Meiryo UI" pitchFamily="50" charset="-128"/>
              </a:rPr>
              <a:t>の各地方都市に送客し、地方</a:t>
            </a:r>
            <a:r>
              <a:rPr lang="ja-JP" altLang="en-US" sz="900" dirty="0" smtClean="0">
                <a:latin typeface="Meiryo UI" panose="020B0604030504040204" pitchFamily="50" charset="-128"/>
                <a:ea typeface="Meiryo UI" panose="020B0604030504040204" pitchFamily="50" charset="-128"/>
                <a:cs typeface="Meiryo UI" pitchFamily="50" charset="-128"/>
              </a:rPr>
              <a:t>都</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市ととも</a:t>
            </a:r>
            <a:r>
              <a:rPr lang="ja-JP" altLang="en-US" sz="900" dirty="0">
                <a:latin typeface="Meiryo UI" panose="020B0604030504040204" pitchFamily="50" charset="-128"/>
                <a:ea typeface="Meiryo UI" panose="020B0604030504040204" pitchFamily="50" charset="-128"/>
                <a:cs typeface="Meiryo UI" pitchFamily="50" charset="-128"/>
              </a:rPr>
              <a:t>に栄える都市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47" name="楕円 46"/>
          <p:cNvSpPr/>
          <p:nvPr/>
        </p:nvSpPr>
        <p:spPr>
          <a:xfrm>
            <a:off x="7905458" y="2006806"/>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Ⅳ</a:t>
            </a:r>
            <a:endParaRPr kumimoji="1" lang="ja-JP" altLang="en-US" sz="1200" b="1" dirty="0">
              <a:latin typeface="Meiryo UI" panose="020B0604030504040204" pitchFamily="50" charset="-128"/>
              <a:ea typeface="Meiryo UI" panose="020B0604030504040204" pitchFamily="50" charset="-128"/>
            </a:endParaRPr>
          </a:p>
        </p:txBody>
      </p:sp>
      <p:sp>
        <p:nvSpPr>
          <p:cNvPr id="48" name="正方形/長方形 47"/>
          <p:cNvSpPr/>
          <p:nvPr/>
        </p:nvSpPr>
        <p:spPr>
          <a:xfrm>
            <a:off x="138088" y="3618975"/>
            <a:ext cx="2423160" cy="84594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06961" y="3819401"/>
            <a:ext cx="2354287" cy="518979"/>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復活・対応力</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●困難</a:t>
            </a:r>
            <a:r>
              <a:rPr lang="ja-JP" altLang="en-US" sz="900" dirty="0">
                <a:latin typeface="Meiryo UI" panose="020B0604030504040204" pitchFamily="50" charset="-128"/>
                <a:ea typeface="Meiryo UI" panose="020B0604030504040204" pitchFamily="50" charset="-128"/>
                <a:cs typeface="Meiryo UI" pitchFamily="50" charset="-128"/>
              </a:rPr>
              <a:t>から迅速に復活し、変化に柔軟に対応</a:t>
            </a:r>
            <a:r>
              <a:rPr lang="ja-JP" altLang="en-US" sz="900" dirty="0" smtClean="0">
                <a:latin typeface="Meiryo UI" panose="020B0604030504040204" pitchFamily="50" charset="-128"/>
                <a:ea typeface="Meiryo UI" panose="020B0604030504040204" pitchFamily="50" charset="-128"/>
                <a:cs typeface="Meiryo UI" pitchFamily="50" charset="-128"/>
              </a:rPr>
              <a:t>する</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人々が集まる</a:t>
            </a:r>
            <a:r>
              <a:rPr lang="ja-JP" altLang="en-US" sz="900" dirty="0">
                <a:latin typeface="Meiryo UI" panose="020B0604030504040204" pitchFamily="50" charset="-128"/>
                <a:ea typeface="Meiryo UI" panose="020B0604030504040204" pitchFamily="50" charset="-128"/>
                <a:cs typeface="Meiryo UI" pitchFamily="50" charset="-128"/>
              </a:rPr>
              <a:t>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54" name="楕円 53"/>
          <p:cNvSpPr/>
          <p:nvPr/>
        </p:nvSpPr>
        <p:spPr>
          <a:xfrm>
            <a:off x="1223668" y="350617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Ⅴ</a:t>
            </a:r>
            <a:endParaRPr kumimoji="1" lang="ja-JP" altLang="en-US" sz="12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2629144" y="3632944"/>
            <a:ext cx="2152278" cy="84594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659220" y="3819401"/>
            <a:ext cx="2129901" cy="518979"/>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安全・安心・清潔・健康</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●身</a:t>
            </a:r>
            <a:r>
              <a:rPr lang="ja-JP" altLang="en-US" sz="900" dirty="0">
                <a:latin typeface="Meiryo UI" panose="020B0604030504040204" pitchFamily="50" charset="-128"/>
                <a:ea typeface="Meiryo UI" panose="020B0604030504040204" pitchFamily="50" charset="-128"/>
                <a:cs typeface="Meiryo UI" pitchFamily="50" charset="-128"/>
              </a:rPr>
              <a:t>の危険や感染症のリスクが低く、快適</a:t>
            </a:r>
            <a:r>
              <a:rPr lang="ja-JP" altLang="en-US" sz="900" dirty="0" smtClean="0">
                <a:latin typeface="Meiryo UI" panose="020B0604030504040204" pitchFamily="50" charset="-128"/>
                <a:ea typeface="Meiryo UI" panose="020B0604030504040204" pitchFamily="50" charset="-128"/>
                <a:cs typeface="Meiryo UI" pitchFamily="50" charset="-128"/>
              </a:rPr>
              <a:t>に</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過ごせる</a:t>
            </a:r>
            <a:r>
              <a:rPr lang="ja-JP" altLang="en-US" sz="900" dirty="0">
                <a:latin typeface="Meiryo UI" panose="020B0604030504040204" pitchFamily="50" charset="-128"/>
                <a:ea typeface="Meiryo UI" panose="020B0604030504040204" pitchFamily="50" charset="-128"/>
                <a:cs typeface="Meiryo UI" pitchFamily="50" charset="-128"/>
              </a:rPr>
              <a:t>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57" name="楕円 56"/>
          <p:cNvSpPr/>
          <p:nvPr/>
        </p:nvSpPr>
        <p:spPr>
          <a:xfrm>
            <a:off x="3619473" y="350617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Ⅵ</a:t>
            </a:r>
            <a:endParaRPr kumimoji="1" lang="ja-JP" altLang="en-US" sz="12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4866378" y="3629463"/>
            <a:ext cx="2036240" cy="84983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4876437" y="3780847"/>
            <a:ext cx="1978365" cy="657479"/>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分散</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●特定</a:t>
            </a:r>
            <a:r>
              <a:rPr lang="ja-JP" altLang="en-US" sz="900" dirty="0">
                <a:latin typeface="Meiryo UI" panose="020B0604030504040204" pitchFamily="50" charset="-128"/>
                <a:ea typeface="Meiryo UI" panose="020B0604030504040204" pitchFamily="50" charset="-128"/>
                <a:cs typeface="Meiryo UI" pitchFamily="50" charset="-128"/>
              </a:rPr>
              <a:t>の時期や場所に集中しない、</a:t>
            </a:r>
            <a:r>
              <a:rPr lang="ja-JP" altLang="en-US" sz="900" dirty="0" smtClean="0">
                <a:latin typeface="Meiryo UI" panose="020B0604030504040204" pitchFamily="50" charset="-128"/>
                <a:ea typeface="Meiryo UI" panose="020B0604030504040204" pitchFamily="50" charset="-128"/>
                <a:cs typeface="Meiryo UI" pitchFamily="50" charset="-128"/>
              </a:rPr>
              <a:t>多様</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な休暇</a:t>
            </a:r>
            <a:r>
              <a:rPr lang="ja-JP" altLang="en-US" sz="900" dirty="0">
                <a:latin typeface="Meiryo UI" panose="020B0604030504040204" pitchFamily="50" charset="-128"/>
                <a:ea typeface="Meiryo UI" panose="020B0604030504040204" pitchFamily="50" charset="-128"/>
                <a:cs typeface="Meiryo UI" pitchFamily="50" charset="-128"/>
              </a:rPr>
              <a:t>の取り方</a:t>
            </a:r>
            <a:r>
              <a:rPr lang="ja-JP" altLang="en-US" sz="900" dirty="0" smtClean="0">
                <a:latin typeface="Meiryo UI" panose="020B0604030504040204" pitchFamily="50" charset="-128"/>
                <a:ea typeface="Meiryo UI" panose="020B0604030504040204" pitchFamily="50" charset="-128"/>
                <a:cs typeface="Meiryo UI" pitchFamily="50" charset="-128"/>
              </a:rPr>
              <a:t>とコンテンツ</a:t>
            </a:r>
            <a:r>
              <a:rPr lang="ja-JP" altLang="en-US" sz="900" dirty="0">
                <a:latin typeface="Meiryo UI" panose="020B0604030504040204" pitchFamily="50" charset="-128"/>
                <a:ea typeface="Meiryo UI" panose="020B0604030504040204" pitchFamily="50" charset="-128"/>
                <a:cs typeface="Meiryo UI" pitchFamily="50" charset="-128"/>
              </a:rPr>
              <a:t>が享受</a:t>
            </a:r>
            <a:r>
              <a:rPr lang="ja-JP" altLang="en-US" sz="900" dirty="0" smtClean="0">
                <a:latin typeface="Meiryo UI" panose="020B0604030504040204" pitchFamily="50" charset="-128"/>
                <a:ea typeface="Meiryo UI" panose="020B0604030504040204" pitchFamily="50" charset="-128"/>
                <a:cs typeface="Meiryo UI" pitchFamily="50" charset="-128"/>
              </a:rPr>
              <a:t>でき</a:t>
            </a:r>
            <a:endParaRPr lang="en-US" altLang="ja-JP" sz="9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900" dirty="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itchFamily="50" charset="-128"/>
              </a:rPr>
              <a:t>る</a:t>
            </a:r>
            <a:r>
              <a:rPr lang="ja-JP" altLang="en-US" sz="900" dirty="0">
                <a:latin typeface="Meiryo UI" panose="020B0604030504040204" pitchFamily="50" charset="-128"/>
                <a:ea typeface="Meiryo UI" panose="020B0604030504040204" pitchFamily="50" charset="-128"/>
                <a:cs typeface="Meiryo UI" pitchFamily="50" charset="-128"/>
              </a:rPr>
              <a:t>都市</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60" name="楕円 59"/>
          <p:cNvSpPr/>
          <p:nvPr/>
        </p:nvSpPr>
        <p:spPr>
          <a:xfrm>
            <a:off x="5750268" y="3499370"/>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Ⅶ</a:t>
            </a:r>
            <a:endParaRPr kumimoji="1" lang="ja-JP" altLang="en-US" sz="1200"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6979876" y="3629463"/>
            <a:ext cx="2103164" cy="84983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023984" y="3735681"/>
            <a:ext cx="1987988" cy="657479"/>
          </a:xfrm>
          <a:prstGeom prst="rect">
            <a:avLst/>
          </a:prstGeom>
          <a:noFill/>
        </p:spPr>
        <p:txBody>
          <a:bodyPr wrap="square" lIns="36000" tIns="36000" rIns="36000" bIns="36000">
            <a:spAutoFit/>
          </a:bodyPr>
          <a:lstStyle/>
          <a:p>
            <a:pPr algn="ctr">
              <a:defRPr/>
            </a:pPr>
            <a:r>
              <a:rPr lang="ja-JP" altLang="en-US" sz="1100" dirty="0">
                <a:latin typeface="Meiryo UI" panose="020B0604030504040204" pitchFamily="50" charset="-128"/>
                <a:ea typeface="Meiryo UI" panose="020B0604030504040204" pitchFamily="50" charset="-128"/>
                <a:cs typeface="Meiryo UI" pitchFamily="50" charset="-128"/>
              </a:rPr>
              <a:t>環境・みどり</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●ゼロカーボン</a:t>
            </a:r>
            <a:r>
              <a:rPr lang="ja-JP" altLang="en-US" sz="900" dirty="0">
                <a:latin typeface="Meiryo UI" panose="020B0604030504040204" pitchFamily="50" charset="-128"/>
                <a:ea typeface="Meiryo UI" panose="020B0604030504040204" pitchFamily="50" charset="-128"/>
                <a:cs typeface="Meiryo UI" pitchFamily="50" charset="-128"/>
              </a:rPr>
              <a:t>社会の実現</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●地球</a:t>
            </a:r>
            <a:r>
              <a:rPr lang="ja-JP" altLang="en-US" sz="900" dirty="0">
                <a:latin typeface="Meiryo UI" panose="020B0604030504040204" pitchFamily="50" charset="-128"/>
                <a:ea typeface="Meiryo UI" panose="020B0604030504040204" pitchFamily="50" charset="-128"/>
                <a:cs typeface="Meiryo UI" pitchFamily="50" charset="-128"/>
              </a:rPr>
              <a:t>温暖化の抑制</a:t>
            </a:r>
          </a:p>
          <a:p>
            <a:pPr>
              <a:defRPr/>
            </a:pPr>
            <a:r>
              <a:rPr lang="ja-JP" altLang="en-US" sz="900" dirty="0" smtClean="0">
                <a:latin typeface="Meiryo UI" panose="020B0604030504040204" pitchFamily="50" charset="-128"/>
                <a:ea typeface="Meiryo UI" panose="020B0604030504040204" pitchFamily="50" charset="-128"/>
                <a:cs typeface="Meiryo UI" pitchFamily="50" charset="-128"/>
              </a:rPr>
              <a:t>●生態</a:t>
            </a:r>
            <a:r>
              <a:rPr lang="ja-JP" altLang="en-US" sz="900" dirty="0">
                <a:latin typeface="Meiryo UI" panose="020B0604030504040204" pitchFamily="50" charset="-128"/>
                <a:ea typeface="Meiryo UI" panose="020B0604030504040204" pitchFamily="50" charset="-128"/>
                <a:cs typeface="Meiryo UI" pitchFamily="50" charset="-128"/>
              </a:rPr>
              <a:t>系多様性の維持</a:t>
            </a:r>
            <a:endParaRPr lang="ja-JP" altLang="en-US" sz="900" b="1" dirty="0">
              <a:latin typeface="Meiryo UI" panose="020B0604030504040204" pitchFamily="50" charset="-128"/>
              <a:ea typeface="Meiryo UI" panose="020B0604030504040204" pitchFamily="50" charset="-128"/>
              <a:cs typeface="Meiryo UI" pitchFamily="50" charset="-128"/>
            </a:endParaRPr>
          </a:p>
        </p:txBody>
      </p:sp>
      <p:sp>
        <p:nvSpPr>
          <p:cNvPr id="63" name="楕円 62"/>
          <p:cNvSpPr/>
          <p:nvPr/>
        </p:nvSpPr>
        <p:spPr>
          <a:xfrm>
            <a:off x="7905458" y="350617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Ⅷ</a:t>
            </a:r>
            <a:endParaRPr kumimoji="1" lang="ja-JP" altLang="en-US" sz="1200" b="1" dirty="0">
              <a:latin typeface="Meiryo UI" panose="020B0604030504040204" pitchFamily="50" charset="-128"/>
              <a:ea typeface="Meiryo UI" panose="020B0604030504040204" pitchFamily="50" charset="-128"/>
            </a:endParaRPr>
          </a:p>
        </p:txBody>
      </p:sp>
      <p:sp>
        <p:nvSpPr>
          <p:cNvPr id="64" name="正方形/長方形 63"/>
          <p:cNvSpPr/>
          <p:nvPr/>
        </p:nvSpPr>
        <p:spPr>
          <a:xfrm>
            <a:off x="221257" y="4837771"/>
            <a:ext cx="8790716" cy="449729"/>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大阪観光推進のプラットフォームとして</a:t>
            </a:r>
          </a:p>
          <a:p>
            <a:pPr algn="ctr">
              <a:defRPr/>
            </a:pPr>
            <a:r>
              <a:rPr lang="ja-JP" altLang="en-US" sz="1400" b="1" dirty="0" smtClean="0">
                <a:latin typeface="Meiryo UI" panose="020B0604030504040204" pitchFamily="50" charset="-128"/>
                <a:ea typeface="Meiryo UI" panose="020B0604030504040204" pitchFamily="50" charset="-128"/>
                <a:cs typeface="Meiryo UI" pitchFamily="50" charset="-128"/>
              </a:rPr>
              <a:t>大阪</a:t>
            </a:r>
            <a:r>
              <a:rPr lang="ja-JP" altLang="en-US" sz="1400" b="1" dirty="0">
                <a:latin typeface="Meiryo UI" panose="020B0604030504040204" pitchFamily="50" charset="-128"/>
                <a:ea typeface="Meiryo UI" panose="020B0604030504040204" pitchFamily="50" charset="-128"/>
                <a:cs typeface="Meiryo UI" pitchFamily="50" charset="-128"/>
              </a:rPr>
              <a:t>への経済効果を最大化する</a:t>
            </a:r>
          </a:p>
        </p:txBody>
      </p:sp>
      <p:sp>
        <p:nvSpPr>
          <p:cNvPr id="65" name="正方形/長方形 64"/>
          <p:cNvSpPr/>
          <p:nvPr/>
        </p:nvSpPr>
        <p:spPr>
          <a:xfrm>
            <a:off x="777240" y="5388225"/>
            <a:ext cx="2423160" cy="9236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正方形/長方形 65"/>
          <p:cNvSpPr/>
          <p:nvPr/>
        </p:nvSpPr>
        <p:spPr>
          <a:xfrm>
            <a:off x="827086" y="5553727"/>
            <a:ext cx="2354287" cy="734423"/>
          </a:xfrm>
          <a:prstGeom prst="rect">
            <a:avLst/>
          </a:prstGeom>
          <a:noFill/>
        </p:spPr>
        <p:txBody>
          <a:bodyPr wrap="square" lIns="36000" tIns="36000" rIns="36000" bIns="36000">
            <a:spAutoFit/>
          </a:bodyPr>
          <a:lstStyle/>
          <a:p>
            <a:pPr algn="ctr">
              <a:defRPr/>
            </a:pPr>
            <a:r>
              <a:rPr lang="ja-JP" altLang="en-US" sz="1100" b="1" u="sng" dirty="0">
                <a:latin typeface="Meiryo UI" panose="020B0604030504040204" pitchFamily="50" charset="-128"/>
                <a:ea typeface="Meiryo UI" panose="020B0604030504040204" pitchFamily="50" charset="-128"/>
                <a:cs typeface="Meiryo UI" pitchFamily="50" charset="-128"/>
              </a:rPr>
              <a:t>数を増やす</a:t>
            </a:r>
          </a:p>
          <a:p>
            <a:pPr algn="ctr">
              <a:defRPr/>
            </a:pPr>
            <a:endParaRPr lang="ja-JP" altLang="en-US" sz="1100" dirty="0">
              <a:latin typeface="Meiryo UI" panose="020B0604030504040204" pitchFamily="50" charset="-128"/>
              <a:ea typeface="Meiryo UI" panose="020B0604030504040204" pitchFamily="50" charset="-128"/>
              <a:cs typeface="Meiryo UI"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大阪が目的地として</a:t>
            </a: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選ばれる</a:t>
            </a:r>
            <a:r>
              <a:rPr lang="ja-JP" altLang="en-US" sz="1050" dirty="0" smtClean="0">
                <a:latin typeface="Meiryo UI" panose="020B0604030504040204" pitchFamily="50" charset="-128"/>
                <a:ea typeface="Meiryo UI" panose="020B0604030504040204" pitchFamily="50" charset="-128"/>
                <a:cs typeface="Meiryo UI" pitchFamily="50" charset="-128"/>
              </a:rPr>
              <a:t>取組</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68" name="正方形/長方形 67"/>
          <p:cNvSpPr/>
          <p:nvPr/>
        </p:nvSpPr>
        <p:spPr>
          <a:xfrm>
            <a:off x="1739920" y="5222899"/>
            <a:ext cx="566671" cy="349702"/>
          </a:xfrm>
          <a:prstGeom prst="rect">
            <a:avLst/>
          </a:prstGeom>
          <a:noFill/>
        </p:spPr>
        <p:txBody>
          <a:bodyPr wrap="square" lIns="36000" tIns="36000" rIns="36000" bIns="36000">
            <a:spAutoFit/>
          </a:bodyPr>
          <a:lstStyle/>
          <a:p>
            <a:pPr algn="ctr">
              <a:defRPr/>
            </a:pPr>
            <a:r>
              <a:rPr lang="en-US" altLang="ja-JP" b="1" dirty="0" smtClean="0">
                <a:latin typeface="Meiryo UI" panose="020B0604030504040204" pitchFamily="50" charset="-128"/>
                <a:ea typeface="Meiryo UI" panose="020B0604030504040204" pitchFamily="50" charset="-128"/>
                <a:cs typeface="Meiryo UI" pitchFamily="50" charset="-128"/>
              </a:rPr>
              <a:t>01</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69" name="正方形/長方形 68"/>
          <p:cNvSpPr/>
          <p:nvPr/>
        </p:nvSpPr>
        <p:spPr>
          <a:xfrm>
            <a:off x="252479" y="6562045"/>
            <a:ext cx="8669027" cy="288147"/>
          </a:xfrm>
          <a:prstGeom prst="rect">
            <a:avLst/>
          </a:prstGeom>
          <a:noFill/>
        </p:spPr>
        <p:txBody>
          <a:bodyPr wrap="square" lIns="36000" tIns="36000" rIns="36000" bIns="36000">
            <a:spAutoFit/>
          </a:bodyPr>
          <a:lstStyle/>
          <a:p>
            <a:pPr algn="ctr">
              <a:defRPr/>
            </a:pPr>
            <a:r>
              <a:rPr lang="ja-JP" altLang="en-US" sz="1400" b="1" dirty="0" smtClean="0">
                <a:latin typeface="Meiryo UI" panose="020B0604030504040204" pitchFamily="50" charset="-128"/>
                <a:ea typeface="Meiryo UI" panose="020B0604030504040204" pitchFamily="50" charset="-128"/>
                <a:cs typeface="Meiryo UI" pitchFamily="50" charset="-128"/>
              </a:rPr>
              <a:t>コロナ</a:t>
            </a:r>
            <a:r>
              <a:rPr lang="ja-JP" altLang="en-US" sz="1400" b="1" dirty="0">
                <a:latin typeface="Meiryo UI" panose="020B0604030504040204" pitchFamily="50" charset="-128"/>
                <a:ea typeface="Meiryo UI" panose="020B0604030504040204" pitchFamily="50" charset="-128"/>
                <a:cs typeface="Meiryo UI" pitchFamily="50" charset="-128"/>
              </a:rPr>
              <a:t>禍を受け、</a:t>
            </a:r>
            <a:r>
              <a:rPr lang="ja-JP" altLang="en-US" sz="1400" b="1" u="sng" dirty="0">
                <a:latin typeface="Meiryo UI" panose="020B0604030504040204" pitchFamily="50" charset="-128"/>
                <a:ea typeface="Meiryo UI" panose="020B0604030504040204" pitchFamily="50" charset="-128"/>
                <a:cs typeface="Meiryo UI" pitchFamily="50" charset="-128"/>
              </a:rPr>
              <a:t>量から質への転換を加速</a:t>
            </a:r>
          </a:p>
        </p:txBody>
      </p:sp>
      <p:sp>
        <p:nvSpPr>
          <p:cNvPr id="70" name="正方形/長方形 69"/>
          <p:cNvSpPr/>
          <p:nvPr/>
        </p:nvSpPr>
        <p:spPr>
          <a:xfrm>
            <a:off x="3308081" y="5382460"/>
            <a:ext cx="2423160" cy="9236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3395981" y="5547962"/>
            <a:ext cx="2354287" cy="734423"/>
          </a:xfrm>
          <a:prstGeom prst="rect">
            <a:avLst/>
          </a:prstGeom>
          <a:noFill/>
        </p:spPr>
        <p:txBody>
          <a:bodyPr wrap="square" lIns="36000" tIns="36000" rIns="36000" bIns="36000">
            <a:spAutoFit/>
          </a:bodyPr>
          <a:lstStyle/>
          <a:p>
            <a:pPr algn="ctr">
              <a:defRPr/>
            </a:pPr>
            <a:r>
              <a:rPr lang="ja-JP" altLang="en-US" sz="1100" b="1" u="sng" dirty="0" smtClean="0">
                <a:latin typeface="Meiryo UI" panose="020B0604030504040204" pitchFamily="50" charset="-128"/>
                <a:ea typeface="Meiryo UI" panose="020B0604030504040204" pitchFamily="50" charset="-128"/>
                <a:cs typeface="Meiryo UI" pitchFamily="50" charset="-128"/>
              </a:rPr>
              <a:t>質を上げる</a:t>
            </a:r>
            <a:endParaRPr lang="ja-JP" altLang="en-US" sz="1100" b="1" u="sng" dirty="0">
              <a:latin typeface="Meiryo UI" panose="020B0604030504040204" pitchFamily="50" charset="-128"/>
              <a:ea typeface="Meiryo UI" panose="020B0604030504040204" pitchFamily="50" charset="-128"/>
              <a:cs typeface="Meiryo UI" pitchFamily="50" charset="-128"/>
            </a:endParaRPr>
          </a:p>
          <a:p>
            <a:pPr algn="ctr">
              <a:defRPr/>
            </a:pPr>
            <a:endParaRPr lang="ja-JP" altLang="en-US" sz="1100" dirty="0">
              <a:latin typeface="Meiryo UI" panose="020B0604030504040204" pitchFamily="50" charset="-128"/>
              <a:ea typeface="Meiryo UI" panose="020B0604030504040204" pitchFamily="50" charset="-128"/>
              <a:cs typeface="Meiryo UI"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着地後消費を最大化</a:t>
            </a: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させる</a:t>
            </a:r>
            <a:r>
              <a:rPr lang="ja-JP" altLang="en-US" sz="1050" dirty="0" smtClean="0">
                <a:latin typeface="Meiryo UI" panose="020B0604030504040204" pitchFamily="50" charset="-128"/>
                <a:ea typeface="Meiryo UI" panose="020B0604030504040204" pitchFamily="50" charset="-128"/>
                <a:cs typeface="Meiryo UI" pitchFamily="50" charset="-128"/>
              </a:rPr>
              <a:t>取組</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72" name="正方形/長方形 71"/>
          <p:cNvSpPr/>
          <p:nvPr/>
        </p:nvSpPr>
        <p:spPr>
          <a:xfrm>
            <a:off x="4289788" y="5217134"/>
            <a:ext cx="566671" cy="349702"/>
          </a:xfrm>
          <a:prstGeom prst="rect">
            <a:avLst/>
          </a:prstGeom>
          <a:noFill/>
        </p:spPr>
        <p:txBody>
          <a:bodyPr wrap="square" lIns="36000" tIns="36000" rIns="36000" bIns="36000">
            <a:spAutoFit/>
          </a:bodyPr>
          <a:lstStyle/>
          <a:p>
            <a:pPr algn="ctr">
              <a:defRPr/>
            </a:pPr>
            <a:r>
              <a:rPr lang="en-US" altLang="ja-JP" b="1" dirty="0" smtClean="0">
                <a:latin typeface="Meiryo UI" panose="020B0604030504040204" pitchFamily="50" charset="-128"/>
                <a:ea typeface="Meiryo UI" panose="020B0604030504040204" pitchFamily="50" charset="-128"/>
                <a:cs typeface="Meiryo UI" pitchFamily="50" charset="-128"/>
              </a:rPr>
              <a:t>02</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73" name="正方形/長方形 72"/>
          <p:cNvSpPr/>
          <p:nvPr/>
        </p:nvSpPr>
        <p:spPr>
          <a:xfrm>
            <a:off x="5926977" y="5360170"/>
            <a:ext cx="2423160" cy="9236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5995850" y="5525672"/>
            <a:ext cx="2354287" cy="734423"/>
          </a:xfrm>
          <a:prstGeom prst="rect">
            <a:avLst/>
          </a:prstGeom>
          <a:noFill/>
        </p:spPr>
        <p:txBody>
          <a:bodyPr wrap="square" lIns="36000" tIns="36000" rIns="36000" bIns="36000">
            <a:spAutoFit/>
          </a:bodyPr>
          <a:lstStyle/>
          <a:p>
            <a:pPr algn="ctr">
              <a:defRPr/>
            </a:pPr>
            <a:r>
              <a:rPr lang="ja-JP" altLang="en-US" sz="1100" b="1" u="sng" dirty="0" smtClean="0">
                <a:latin typeface="Meiryo UI" panose="020B0604030504040204" pitchFamily="50" charset="-128"/>
                <a:ea typeface="Meiryo UI" panose="020B0604030504040204" pitchFamily="50" charset="-128"/>
                <a:cs typeface="Meiryo UI" pitchFamily="50" charset="-128"/>
              </a:rPr>
              <a:t>波及させる</a:t>
            </a:r>
            <a:endParaRPr lang="ja-JP" altLang="en-US" sz="1100" b="1" u="sng" dirty="0">
              <a:latin typeface="Meiryo UI" panose="020B0604030504040204" pitchFamily="50" charset="-128"/>
              <a:ea typeface="Meiryo UI" panose="020B0604030504040204" pitchFamily="50" charset="-128"/>
              <a:cs typeface="Meiryo UI" pitchFamily="50" charset="-128"/>
            </a:endParaRPr>
          </a:p>
          <a:p>
            <a:pPr algn="ctr">
              <a:defRPr/>
            </a:pPr>
            <a:endParaRPr lang="ja-JP" altLang="en-US" sz="1100" dirty="0">
              <a:latin typeface="Meiryo UI" panose="020B0604030504040204" pitchFamily="50" charset="-128"/>
              <a:ea typeface="Meiryo UI" panose="020B0604030504040204" pitchFamily="50" charset="-128"/>
              <a:cs typeface="Meiryo UI"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経済効果を持続・</a:t>
            </a: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波及させる</a:t>
            </a:r>
            <a:r>
              <a:rPr lang="ja-JP" altLang="en-US" sz="1050" dirty="0" smtClean="0">
                <a:latin typeface="Meiryo UI" panose="020B0604030504040204" pitchFamily="50" charset="-128"/>
                <a:ea typeface="Meiryo UI" panose="020B0604030504040204" pitchFamily="50" charset="-128"/>
                <a:cs typeface="Meiryo UI" pitchFamily="50" charset="-128"/>
              </a:rPr>
              <a:t>取組</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75" name="正方形/長方形 74"/>
          <p:cNvSpPr/>
          <p:nvPr/>
        </p:nvSpPr>
        <p:spPr>
          <a:xfrm>
            <a:off x="6889657" y="5194844"/>
            <a:ext cx="566671" cy="349702"/>
          </a:xfrm>
          <a:prstGeom prst="rect">
            <a:avLst/>
          </a:prstGeom>
          <a:noFill/>
        </p:spPr>
        <p:txBody>
          <a:bodyPr wrap="square" lIns="36000" tIns="36000" rIns="36000" bIns="36000">
            <a:spAutoFit/>
          </a:bodyPr>
          <a:lstStyle/>
          <a:p>
            <a:pPr algn="ctr">
              <a:defRPr/>
            </a:pPr>
            <a:r>
              <a:rPr lang="en-US" altLang="ja-JP" b="1" dirty="0" smtClean="0">
                <a:latin typeface="Meiryo UI" panose="020B0604030504040204" pitchFamily="50" charset="-128"/>
                <a:ea typeface="Meiryo UI" panose="020B0604030504040204" pitchFamily="50" charset="-128"/>
                <a:cs typeface="Meiryo UI" pitchFamily="50" charset="-128"/>
              </a:rPr>
              <a:t>03</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8" name="下矢印 7"/>
          <p:cNvSpPr/>
          <p:nvPr/>
        </p:nvSpPr>
        <p:spPr>
          <a:xfrm>
            <a:off x="4167822" y="6371545"/>
            <a:ext cx="770020" cy="171450"/>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267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a:t>
            </a:r>
            <a:r>
              <a:rPr lang="ja-JP" altLang="en-US" sz="1600" dirty="0" smtClean="0">
                <a:latin typeface="Meiryo UI" panose="020B0604030504040204" pitchFamily="50" charset="-128"/>
                <a:ea typeface="Meiryo UI" panose="020B0604030504040204" pitchFamily="50" charset="-128"/>
              </a:rPr>
              <a:t>一元化</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～戦略の</a:t>
            </a:r>
            <a:r>
              <a:rPr lang="ja-JP" altLang="en-US" sz="1400" dirty="0" smtClean="0">
                <a:latin typeface="Meiryo UI" panose="020B0604030504040204" pitchFamily="50" charset="-128"/>
                <a:ea typeface="Meiryo UI" panose="020B0604030504040204" pitchFamily="50" charset="-128"/>
              </a:rPr>
              <a:t>具体例　＜大阪観光局＞～</a:t>
            </a:r>
            <a:endParaRPr lang="en-US" altLang="ja-JP" sz="1400" dirty="0" smtClean="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21257" y="565443"/>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a:latin typeface="Meiryo UI" panose="020B0604030504040204" pitchFamily="50" charset="-128"/>
                <a:ea typeface="Meiryo UI" panose="020B0604030504040204" pitchFamily="50" charset="-128"/>
              </a:rPr>
              <a:t>■事業展開における３つのコンセプト</a:t>
            </a:r>
            <a:endParaRPr kumimoji="1" lang="ja-JP" altLang="en-US"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1256" y="2778120"/>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■万博の開催、</a:t>
            </a:r>
            <a:r>
              <a:rPr lang="en-US" altLang="ja-JP" sz="1400" dirty="0" smtClean="0">
                <a:latin typeface="Meiryo UI" panose="020B0604030504040204" pitchFamily="50" charset="-128"/>
                <a:ea typeface="Meiryo UI" panose="020B0604030504040204" pitchFamily="50" charset="-128"/>
              </a:rPr>
              <a:t>IR</a:t>
            </a:r>
            <a:r>
              <a:rPr lang="ja-JP" altLang="en-US" sz="1400" dirty="0" smtClean="0">
                <a:latin typeface="Meiryo UI" panose="020B0604030504040204" pitchFamily="50" charset="-128"/>
                <a:ea typeface="Meiryo UI" panose="020B0604030504040204" pitchFamily="50" charset="-128"/>
              </a:rPr>
              <a:t>を見据えた活動目標</a:t>
            </a:r>
            <a:endParaRPr kumimoji="1" lang="ja-JP" altLang="en-US" sz="1400" dirty="0">
              <a:latin typeface="Meiryo UI" panose="020B0604030504040204" pitchFamily="50" charset="-128"/>
              <a:ea typeface="Meiryo UI" panose="020B0604030504040204" pitchFamily="50" charset="-128"/>
            </a:endParaRPr>
          </a:p>
        </p:txBody>
      </p:sp>
      <p:sp>
        <p:nvSpPr>
          <p:cNvPr id="53" name="正方形/長方形 52"/>
          <p:cNvSpPr/>
          <p:nvPr/>
        </p:nvSpPr>
        <p:spPr>
          <a:xfrm>
            <a:off x="554058" y="986907"/>
            <a:ext cx="2423160" cy="16122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749639" y="1077756"/>
            <a:ext cx="2069761" cy="365091"/>
          </a:xfrm>
          <a:prstGeom prst="rect">
            <a:avLst/>
          </a:prstGeom>
          <a:noFill/>
        </p:spPr>
        <p:txBody>
          <a:bodyPr wrap="square" lIns="36000" tIns="36000" rIns="36000" bIns="36000">
            <a:spAutoFit/>
          </a:bodyPr>
          <a:lstStyle/>
          <a:p>
            <a:pPr algn="ctr">
              <a:defRPr/>
            </a:pPr>
            <a:r>
              <a:rPr lang="en-US" altLang="ja-JP" sz="1100" b="1" dirty="0">
                <a:latin typeface="Meiryo UI" panose="020B0604030504040204" pitchFamily="50" charset="-128"/>
                <a:ea typeface="Meiryo UI" panose="020B0604030504040204" pitchFamily="50" charset="-128"/>
                <a:cs typeface="Meiryo UI" pitchFamily="50" charset="-128"/>
              </a:rPr>
              <a:t>24</a:t>
            </a:r>
            <a:r>
              <a:rPr lang="ja-JP" altLang="en-US" sz="1100" b="1" dirty="0">
                <a:latin typeface="Meiryo UI" panose="020B0604030504040204" pitchFamily="50" charset="-128"/>
                <a:ea typeface="Meiryo UI" panose="020B0604030504040204" pitchFamily="50" charset="-128"/>
                <a:cs typeface="Meiryo UI" pitchFamily="50" charset="-128"/>
              </a:rPr>
              <a:t>時間観光都市</a:t>
            </a:r>
          </a:p>
          <a:p>
            <a:pPr algn="ctr">
              <a:defRPr/>
            </a:pPr>
            <a:r>
              <a:rPr lang="en-US" altLang="ja-JP" sz="800" dirty="0" smtClean="0">
                <a:latin typeface="Meiryo UI" panose="020B0604030504040204" pitchFamily="50" charset="-128"/>
                <a:ea typeface="Meiryo UI" panose="020B0604030504040204" pitchFamily="50" charset="-128"/>
                <a:cs typeface="Meiryo UI" pitchFamily="50" charset="-128"/>
              </a:rPr>
              <a:t>Anytime</a:t>
            </a:r>
            <a:endParaRPr lang="ja-JP" altLang="en-US" sz="800" dirty="0">
              <a:latin typeface="Meiryo UI" panose="020B0604030504040204" pitchFamily="50" charset="-128"/>
              <a:ea typeface="Meiryo UI" panose="020B0604030504040204" pitchFamily="50" charset="-128"/>
              <a:cs typeface="Meiryo UI" pitchFamily="50" charset="-128"/>
            </a:endParaRPr>
          </a:p>
        </p:txBody>
      </p:sp>
      <p:sp>
        <p:nvSpPr>
          <p:cNvPr id="77" name="正方形/長方形 76"/>
          <p:cNvSpPr/>
          <p:nvPr/>
        </p:nvSpPr>
        <p:spPr>
          <a:xfrm>
            <a:off x="3103926" y="981142"/>
            <a:ext cx="2423160" cy="161867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5703795" y="977902"/>
            <a:ext cx="2423160" cy="161867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22931" y="1488707"/>
            <a:ext cx="2354287" cy="688256"/>
          </a:xfrm>
          <a:prstGeom prst="rect">
            <a:avLst/>
          </a:prstGeom>
          <a:noFill/>
        </p:spPr>
        <p:txBody>
          <a:bodyPr wrap="square" lIns="36000" tIns="36000" rIns="36000" bIns="36000">
            <a:spAutoFit/>
          </a:bodyPr>
          <a:lstStyle/>
          <a:p>
            <a:pPr>
              <a:defRPr/>
            </a:pPr>
            <a:r>
              <a:rPr lang="en-US" altLang="ja-JP" sz="1000" dirty="0">
                <a:latin typeface="Meiryo UI" panose="020B0604030504040204" pitchFamily="50" charset="-128"/>
                <a:ea typeface="Meiryo UI" panose="020B0604030504040204" pitchFamily="50" charset="-128"/>
                <a:cs typeface="Meiryo UI" pitchFamily="50" charset="-128"/>
              </a:rPr>
              <a:t>24</a:t>
            </a:r>
            <a:r>
              <a:rPr lang="ja-JP" altLang="en-US" sz="1000" dirty="0">
                <a:latin typeface="Meiryo UI" panose="020B0604030504040204" pitchFamily="50" charset="-128"/>
                <a:ea typeface="Meiryo UI" panose="020B0604030504040204" pitchFamily="50" charset="-128"/>
                <a:cs typeface="Meiryo UI" pitchFamily="50" charset="-128"/>
              </a:rPr>
              <a:t>時間利用可能である関西国際空港や全国屈指の繫華街である大阪キタ・ミナミエリアを有する利点を活かし、日本のゲートウェイとして、国内外から観光客を呼び込む。</a:t>
            </a: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82" name="正方形/長方形 81"/>
          <p:cNvSpPr/>
          <p:nvPr/>
        </p:nvSpPr>
        <p:spPr>
          <a:xfrm>
            <a:off x="3230634" y="1077756"/>
            <a:ext cx="2069761" cy="365091"/>
          </a:xfrm>
          <a:prstGeom prst="rect">
            <a:avLst/>
          </a:prstGeom>
          <a:noFill/>
        </p:spPr>
        <p:txBody>
          <a:bodyPr wrap="square" lIns="36000" tIns="36000" rIns="36000" bIns="36000">
            <a:spAutoFit/>
          </a:bodyPr>
          <a:lstStyle/>
          <a:p>
            <a:pPr algn="ctr">
              <a:defRPr/>
            </a:pPr>
            <a:r>
              <a:rPr lang="ja-JP" altLang="en-US" sz="1100" b="1" dirty="0">
                <a:latin typeface="Meiryo UI" panose="020B0604030504040204" pitchFamily="50" charset="-128"/>
                <a:ea typeface="Meiryo UI" panose="020B0604030504040204" pitchFamily="50" charset="-128"/>
                <a:cs typeface="Meiryo UI" pitchFamily="50" charset="-128"/>
              </a:rPr>
              <a:t>関西・西日本　観光のハブ</a:t>
            </a:r>
          </a:p>
          <a:p>
            <a:pPr algn="ctr">
              <a:defRPr/>
            </a:pPr>
            <a:r>
              <a:rPr lang="en-US" altLang="ja-JP" sz="800" dirty="0" smtClean="0">
                <a:latin typeface="Meiryo UI" panose="020B0604030504040204" pitchFamily="50" charset="-128"/>
                <a:ea typeface="Meiryo UI" panose="020B0604030504040204" pitchFamily="50" charset="-128"/>
                <a:cs typeface="Meiryo UI" pitchFamily="50" charset="-128"/>
              </a:rPr>
              <a:t>Anywhere</a:t>
            </a:r>
            <a:endParaRPr lang="ja-JP" altLang="en-US" sz="800" dirty="0">
              <a:latin typeface="Meiryo UI" panose="020B0604030504040204" pitchFamily="50" charset="-128"/>
              <a:ea typeface="Meiryo UI" panose="020B0604030504040204" pitchFamily="50" charset="-128"/>
              <a:cs typeface="Meiryo UI" pitchFamily="50" charset="-128"/>
            </a:endParaRPr>
          </a:p>
        </p:txBody>
      </p:sp>
      <p:sp>
        <p:nvSpPr>
          <p:cNvPr id="83" name="正方形/長方形 82"/>
          <p:cNvSpPr/>
          <p:nvPr/>
        </p:nvSpPr>
        <p:spPr>
          <a:xfrm>
            <a:off x="3161076" y="1488707"/>
            <a:ext cx="2354287" cy="1149921"/>
          </a:xfrm>
          <a:prstGeom prst="rect">
            <a:avLst/>
          </a:prstGeom>
          <a:noFill/>
        </p:spPr>
        <p:txBody>
          <a:bodyPr wrap="square" lIns="36000" tIns="36000" rIns="36000" bIns="36000">
            <a:spAutoFit/>
          </a:bodyPr>
          <a:lstStyle/>
          <a:p>
            <a:pPr>
              <a:defRPr/>
            </a:pPr>
            <a:r>
              <a:rPr lang="ja-JP" altLang="en-US" sz="1000" dirty="0">
                <a:latin typeface="Meiryo UI" panose="020B0604030504040204" pitchFamily="50" charset="-128"/>
                <a:ea typeface="Meiryo UI" panose="020B0604030504040204" pitchFamily="50" charset="-128"/>
                <a:cs typeface="Meiryo UI" pitchFamily="50" charset="-128"/>
              </a:rPr>
              <a:t>歴史・文化・自然などの観光資源の宝庫である関西の中心に立地し、関西国際空港を有する大阪から放射状に伸びる発達した交通機関を有しているという優位性を活かし、大阪をゲートウェイとしたテーマ型滞在観光を提案することにより、観光客を関西、瀬戸内、北陸、中部等全国へと周遊させる。</a:t>
            </a: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84" name="正方形/長方形 83"/>
          <p:cNvSpPr/>
          <p:nvPr/>
        </p:nvSpPr>
        <p:spPr>
          <a:xfrm>
            <a:off x="5899376" y="1077756"/>
            <a:ext cx="2069761" cy="365091"/>
          </a:xfrm>
          <a:prstGeom prst="rect">
            <a:avLst/>
          </a:prstGeom>
          <a:noFill/>
        </p:spPr>
        <p:txBody>
          <a:bodyPr wrap="square" lIns="36000" tIns="36000" rIns="36000" bIns="36000">
            <a:spAutoFit/>
          </a:bodyPr>
          <a:lstStyle/>
          <a:p>
            <a:pPr algn="ctr">
              <a:defRPr/>
            </a:pPr>
            <a:r>
              <a:rPr lang="ja-JP" altLang="en-US" sz="1100" b="1" dirty="0">
                <a:latin typeface="Meiryo UI" panose="020B0604030504040204" pitchFamily="50" charset="-128"/>
                <a:ea typeface="Meiryo UI" panose="020B0604030504040204" pitchFamily="50" charset="-128"/>
                <a:cs typeface="Meiryo UI" pitchFamily="50" charset="-128"/>
              </a:rPr>
              <a:t>多様性あふれる街</a:t>
            </a:r>
          </a:p>
          <a:p>
            <a:pPr algn="ctr">
              <a:defRPr/>
            </a:pPr>
            <a:r>
              <a:rPr lang="en-US" altLang="ja-JP" sz="800" dirty="0" smtClean="0">
                <a:latin typeface="Meiryo UI" panose="020B0604030504040204" pitchFamily="50" charset="-128"/>
                <a:ea typeface="Meiryo UI" panose="020B0604030504040204" pitchFamily="50" charset="-128"/>
                <a:cs typeface="Meiryo UI" pitchFamily="50" charset="-128"/>
              </a:rPr>
              <a:t>Anybody</a:t>
            </a:r>
            <a:endParaRPr lang="ja-JP" altLang="en-US" sz="800" dirty="0">
              <a:latin typeface="Meiryo UI" panose="020B0604030504040204" pitchFamily="50" charset="-128"/>
              <a:ea typeface="Meiryo UI" panose="020B0604030504040204" pitchFamily="50" charset="-128"/>
              <a:cs typeface="Meiryo UI" pitchFamily="50" charset="-128"/>
            </a:endParaRPr>
          </a:p>
        </p:txBody>
      </p:sp>
      <p:sp>
        <p:nvSpPr>
          <p:cNvPr id="85" name="正方形/長方形 84"/>
          <p:cNvSpPr/>
          <p:nvPr/>
        </p:nvSpPr>
        <p:spPr>
          <a:xfrm>
            <a:off x="5772668" y="1488707"/>
            <a:ext cx="2354287" cy="996033"/>
          </a:xfrm>
          <a:prstGeom prst="rect">
            <a:avLst/>
          </a:prstGeom>
          <a:noFill/>
        </p:spPr>
        <p:txBody>
          <a:bodyPr wrap="square" lIns="36000" tIns="36000" rIns="36000" bIns="36000">
            <a:spAutoFit/>
          </a:bodyPr>
          <a:lstStyle/>
          <a:p>
            <a:pPr>
              <a:defRPr/>
            </a:pPr>
            <a:r>
              <a:rPr lang="ja-JP" altLang="en-US" sz="1000" dirty="0">
                <a:latin typeface="Meiryo UI" panose="020B0604030504040204" pitchFamily="50" charset="-128"/>
                <a:ea typeface="Meiryo UI" panose="020B0604030504040204" pitchFamily="50" charset="-128"/>
                <a:cs typeface="Meiryo UI" pitchFamily="50" charset="-128"/>
              </a:rPr>
              <a:t>「食い倒れのまち大阪」といわれる幅広い「食文化」はもちろんのこと、「歴史」、「文化・エンターテインメント」、「スポーツ」、「ウェルネス」など豊富な観光資源を活用し、発信していく。また、誰もが楽しめる街・大阪</a:t>
            </a:r>
            <a:r>
              <a:rPr lang="ja-JP" altLang="en-US" sz="1000" dirty="0" smtClean="0">
                <a:latin typeface="Meiryo UI" panose="020B0604030504040204" pitchFamily="50" charset="-128"/>
                <a:ea typeface="Meiryo UI" panose="020B0604030504040204" pitchFamily="50" charset="-128"/>
                <a:cs typeface="Meiryo UI" pitchFamily="50" charset="-128"/>
              </a:rPr>
              <a:t>を</a:t>
            </a:r>
            <a:r>
              <a:rPr lang="ja-JP" altLang="en-US" sz="1000" dirty="0">
                <a:latin typeface="Meiryo UI" panose="020B0604030504040204" pitchFamily="50" charset="-128"/>
                <a:ea typeface="Meiryo UI" panose="020B0604030504040204" pitchFamily="50" charset="-128"/>
                <a:cs typeface="Meiryo UI" pitchFamily="50" charset="-128"/>
              </a:rPr>
              <a:t>めざ</a:t>
            </a:r>
            <a:r>
              <a:rPr lang="ja-JP" altLang="en-US" sz="1000" dirty="0" smtClean="0">
                <a:latin typeface="Meiryo UI" panose="020B0604030504040204" pitchFamily="50" charset="-128"/>
                <a:ea typeface="Meiryo UI" panose="020B0604030504040204" pitchFamily="50" charset="-128"/>
                <a:cs typeface="Meiryo UI" pitchFamily="50" charset="-128"/>
              </a:rPr>
              <a:t>した</a:t>
            </a:r>
            <a:r>
              <a:rPr lang="ja-JP" altLang="en-US" sz="1000" dirty="0">
                <a:latin typeface="Meiryo UI" panose="020B0604030504040204" pitchFamily="50" charset="-128"/>
                <a:ea typeface="Meiryo UI" panose="020B0604030504040204" pitchFamily="50" charset="-128"/>
                <a:cs typeface="Meiryo UI" pitchFamily="50" charset="-128"/>
              </a:rPr>
              <a:t>取組を進める。</a:t>
            </a: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86" name="正方形/長方形 85"/>
          <p:cNvSpPr/>
          <p:nvPr/>
        </p:nvSpPr>
        <p:spPr>
          <a:xfrm>
            <a:off x="132839" y="3349045"/>
            <a:ext cx="2160000" cy="93765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p:cNvSpPr/>
          <p:nvPr/>
        </p:nvSpPr>
        <p:spPr>
          <a:xfrm>
            <a:off x="1086839" y="3209609"/>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Ⅰ</a:t>
            </a:r>
            <a:endParaRPr kumimoji="1" lang="ja-JP" altLang="en-US" sz="1200" b="1" dirty="0">
              <a:latin typeface="Meiryo UI" panose="020B0604030504040204" pitchFamily="50" charset="-128"/>
              <a:ea typeface="Meiryo UI" panose="020B0604030504040204" pitchFamily="50" charset="-128"/>
            </a:endParaRPr>
          </a:p>
        </p:txBody>
      </p:sp>
      <p:sp>
        <p:nvSpPr>
          <p:cNvPr id="89" name="正方形/長方形 88"/>
          <p:cNvSpPr/>
          <p:nvPr/>
        </p:nvSpPr>
        <p:spPr>
          <a:xfrm>
            <a:off x="2419691" y="3349047"/>
            <a:ext cx="2160000" cy="93765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p:cNvSpPr/>
          <p:nvPr/>
        </p:nvSpPr>
        <p:spPr>
          <a:xfrm>
            <a:off x="3357068" y="320322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Ⅱ</a:t>
            </a:r>
            <a:endParaRPr kumimoji="1" lang="ja-JP" altLang="en-US" sz="1200" b="1" dirty="0">
              <a:latin typeface="Meiryo UI" panose="020B0604030504040204" pitchFamily="50" charset="-128"/>
              <a:ea typeface="Meiryo UI" panose="020B0604030504040204" pitchFamily="50" charset="-128"/>
            </a:endParaRPr>
          </a:p>
        </p:txBody>
      </p:sp>
      <p:sp>
        <p:nvSpPr>
          <p:cNvPr id="92" name="正方形/長方形 91"/>
          <p:cNvSpPr/>
          <p:nvPr/>
        </p:nvSpPr>
        <p:spPr>
          <a:xfrm>
            <a:off x="4673649" y="3349046"/>
            <a:ext cx="2160000" cy="93765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p:cNvSpPr/>
          <p:nvPr/>
        </p:nvSpPr>
        <p:spPr>
          <a:xfrm>
            <a:off x="5627649" y="320322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Ⅲ</a:t>
            </a:r>
            <a:endParaRPr kumimoji="1" lang="ja-JP" altLang="en-US" sz="12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6914221" y="3349048"/>
            <a:ext cx="2160000" cy="94135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楕円 96"/>
          <p:cNvSpPr/>
          <p:nvPr/>
        </p:nvSpPr>
        <p:spPr>
          <a:xfrm>
            <a:off x="7881607" y="3203303"/>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rPr>
              <a:t>Ⅳ</a:t>
            </a:r>
            <a:endParaRPr kumimoji="1" lang="ja-JP" altLang="en-US" sz="1200" b="1" dirty="0">
              <a:latin typeface="Meiryo UI" panose="020B0604030504040204" pitchFamily="50" charset="-128"/>
              <a:ea typeface="Meiryo UI" panose="020B0604030504040204" pitchFamily="50" charset="-128"/>
            </a:endParaRPr>
          </a:p>
        </p:txBody>
      </p:sp>
      <p:sp>
        <p:nvSpPr>
          <p:cNvPr id="98" name="正方形/長方形 97"/>
          <p:cNvSpPr/>
          <p:nvPr/>
        </p:nvSpPr>
        <p:spPr>
          <a:xfrm>
            <a:off x="132839" y="3452198"/>
            <a:ext cx="2160000" cy="241980"/>
          </a:xfrm>
          <a:prstGeom prst="rect">
            <a:avLst/>
          </a:prstGeom>
          <a:noFill/>
        </p:spPr>
        <p:txBody>
          <a:bodyPr wrap="square" lIns="36000" tIns="36000" rIns="36000" bIns="36000">
            <a:spAutoFit/>
          </a:bodyPr>
          <a:lstStyle/>
          <a:p>
            <a:pPr algn="ctr">
              <a:defRPr/>
            </a:pPr>
            <a:r>
              <a:rPr lang="ja-JP" altLang="en-US" sz="1100" b="1" u="sng" dirty="0">
                <a:latin typeface="Meiryo UI" panose="020B0604030504040204" pitchFamily="50" charset="-128"/>
                <a:ea typeface="Meiryo UI" panose="020B0604030504040204" pitchFamily="50" charset="-128"/>
                <a:cs typeface="Meiryo UI" pitchFamily="50" charset="-128"/>
              </a:rPr>
              <a:t>日本観光の「ショーケース」</a:t>
            </a:r>
            <a:endParaRPr lang="ja-JP" altLang="en-US" sz="800" u="sng" dirty="0">
              <a:latin typeface="Meiryo UI" panose="020B0604030504040204" pitchFamily="50" charset="-128"/>
              <a:ea typeface="Meiryo UI" panose="020B0604030504040204" pitchFamily="50" charset="-128"/>
              <a:cs typeface="Meiryo UI" pitchFamily="50" charset="-128"/>
            </a:endParaRPr>
          </a:p>
        </p:txBody>
      </p:sp>
      <p:sp>
        <p:nvSpPr>
          <p:cNvPr id="99" name="正方形/長方形 98"/>
          <p:cNvSpPr/>
          <p:nvPr/>
        </p:nvSpPr>
        <p:spPr>
          <a:xfrm>
            <a:off x="132840" y="3855332"/>
            <a:ext cx="2160000" cy="395869"/>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日本の新しい「玄関」大阪から</a:t>
            </a: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全国の魅力を発信し、送客する。</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100" name="正方形/長方形 99"/>
          <p:cNvSpPr/>
          <p:nvPr/>
        </p:nvSpPr>
        <p:spPr>
          <a:xfrm>
            <a:off x="2442379" y="3467061"/>
            <a:ext cx="2139850" cy="241980"/>
          </a:xfrm>
          <a:prstGeom prst="rect">
            <a:avLst/>
          </a:prstGeom>
          <a:noFill/>
        </p:spPr>
        <p:txBody>
          <a:bodyPr wrap="square" lIns="36000" tIns="36000" rIns="36000" bIns="36000">
            <a:spAutoFit/>
          </a:bodyPr>
          <a:lstStyle/>
          <a:p>
            <a:pPr algn="ctr">
              <a:defRPr/>
            </a:pPr>
            <a:r>
              <a:rPr lang="ja-JP" altLang="en-US" sz="1100" b="1" u="sng" dirty="0">
                <a:latin typeface="Meiryo UI" panose="020B0604030504040204" pitchFamily="50" charset="-128"/>
                <a:ea typeface="Meiryo UI" panose="020B0604030504040204" pitchFamily="50" charset="-128"/>
                <a:cs typeface="Meiryo UI" pitchFamily="50" charset="-128"/>
              </a:rPr>
              <a:t>日本観光の「トップランナー」</a:t>
            </a:r>
            <a:endParaRPr lang="ja-JP" altLang="en-US" sz="800" u="sng" dirty="0">
              <a:latin typeface="Meiryo UI" panose="020B0604030504040204" pitchFamily="50" charset="-128"/>
              <a:ea typeface="Meiryo UI" panose="020B0604030504040204" pitchFamily="50" charset="-128"/>
              <a:cs typeface="Meiryo UI" pitchFamily="50" charset="-128"/>
            </a:endParaRPr>
          </a:p>
        </p:txBody>
      </p:sp>
      <p:sp>
        <p:nvSpPr>
          <p:cNvPr id="101" name="正方形/長方形 100"/>
          <p:cNvSpPr/>
          <p:nvPr/>
        </p:nvSpPr>
        <p:spPr>
          <a:xfrm>
            <a:off x="2442379" y="3870195"/>
            <a:ext cx="2107510" cy="395869"/>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各分野のプロ集団となり</a:t>
            </a:r>
            <a:r>
              <a:rPr lang="ja-JP" altLang="en-US" sz="1050" dirty="0" smtClean="0">
                <a:latin typeface="Meiryo UI" panose="020B0604030504040204" pitchFamily="50" charset="-128"/>
                <a:ea typeface="Meiryo UI" panose="020B0604030504040204" pitchFamily="50" charset="-128"/>
                <a:cs typeface="Meiryo UI" pitchFamily="50" charset="-128"/>
              </a:rPr>
              <a:t>、</a:t>
            </a:r>
            <a:endParaRPr lang="en-US" altLang="ja-JP" sz="1050" dirty="0" smtClean="0">
              <a:latin typeface="Meiryo UI" panose="020B0604030504040204" pitchFamily="50" charset="-128"/>
              <a:ea typeface="Meiryo UI" panose="020B0604030504040204" pitchFamily="50" charset="-128"/>
              <a:cs typeface="Meiryo UI" pitchFamily="50" charset="-128"/>
            </a:endParaRPr>
          </a:p>
          <a:p>
            <a:pPr algn="ctr">
              <a:defRPr/>
            </a:pPr>
            <a:r>
              <a:rPr lang="ja-JP" altLang="en-US" sz="1050" dirty="0" smtClean="0">
                <a:latin typeface="Meiryo UI" panose="020B0604030504040204" pitchFamily="50" charset="-128"/>
                <a:ea typeface="Meiryo UI" panose="020B0604030504040204" pitchFamily="50" charset="-128"/>
                <a:cs typeface="Meiryo UI" pitchFamily="50" charset="-128"/>
              </a:rPr>
              <a:t>全国</a:t>
            </a:r>
            <a:r>
              <a:rPr lang="ja-JP" altLang="en-US" sz="1050" dirty="0">
                <a:latin typeface="Meiryo UI" panose="020B0604030504040204" pitchFamily="50" charset="-128"/>
                <a:ea typeface="Meiryo UI" panose="020B0604030504040204" pitchFamily="50" charset="-128"/>
                <a:cs typeface="Meiryo UI" pitchFamily="50" charset="-128"/>
              </a:rPr>
              <a:t>の関係者のモデルに。</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102" name="正方形/長方形 101"/>
          <p:cNvSpPr/>
          <p:nvPr/>
        </p:nvSpPr>
        <p:spPr>
          <a:xfrm>
            <a:off x="4704475" y="3493230"/>
            <a:ext cx="2129174" cy="241980"/>
          </a:xfrm>
          <a:prstGeom prst="rect">
            <a:avLst/>
          </a:prstGeom>
          <a:noFill/>
        </p:spPr>
        <p:txBody>
          <a:bodyPr wrap="square" lIns="36000" tIns="36000" rIns="36000" bIns="36000">
            <a:spAutoFit/>
          </a:bodyPr>
          <a:lstStyle/>
          <a:p>
            <a:pPr algn="ctr">
              <a:defRPr/>
            </a:pPr>
            <a:r>
              <a:rPr lang="ja-JP" altLang="en-US" sz="1100" b="1" u="sng" dirty="0">
                <a:latin typeface="Meiryo UI" panose="020B0604030504040204" pitchFamily="50" charset="-128"/>
                <a:ea typeface="Meiryo UI" panose="020B0604030504040204" pitchFamily="50" charset="-128"/>
                <a:cs typeface="Meiryo UI" pitchFamily="50" charset="-128"/>
              </a:rPr>
              <a:t>成長戦略の「起爆剤」</a:t>
            </a:r>
            <a:endParaRPr lang="ja-JP" altLang="en-US" sz="800" u="sng" dirty="0">
              <a:latin typeface="Meiryo UI" panose="020B0604030504040204" pitchFamily="50" charset="-128"/>
              <a:ea typeface="Meiryo UI" panose="020B0604030504040204" pitchFamily="50" charset="-128"/>
              <a:cs typeface="Meiryo UI" pitchFamily="50" charset="-128"/>
            </a:endParaRPr>
          </a:p>
        </p:txBody>
      </p:sp>
      <p:sp>
        <p:nvSpPr>
          <p:cNvPr id="103" name="正方形/長方形 102"/>
          <p:cNvSpPr/>
          <p:nvPr/>
        </p:nvSpPr>
        <p:spPr>
          <a:xfrm>
            <a:off x="4673649" y="3870964"/>
            <a:ext cx="2160000" cy="395869"/>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新しいビジネスや価値を生み出し</a:t>
            </a:r>
            <a:r>
              <a:rPr lang="ja-JP" altLang="en-US" sz="1050" dirty="0" smtClean="0">
                <a:latin typeface="Meiryo UI" panose="020B0604030504040204" pitchFamily="50" charset="-128"/>
                <a:ea typeface="Meiryo UI" panose="020B0604030504040204" pitchFamily="50" charset="-128"/>
                <a:cs typeface="Meiryo UI" pitchFamily="50" charset="-128"/>
              </a:rPr>
              <a:t>、</a:t>
            </a:r>
            <a:endParaRPr lang="en-US" altLang="ja-JP" sz="1050" dirty="0" smtClean="0">
              <a:latin typeface="Meiryo UI" panose="020B0604030504040204" pitchFamily="50" charset="-128"/>
              <a:ea typeface="Meiryo UI" panose="020B0604030504040204" pitchFamily="50" charset="-128"/>
              <a:cs typeface="Meiryo UI" pitchFamily="50" charset="-128"/>
            </a:endParaRPr>
          </a:p>
          <a:p>
            <a:pPr algn="ctr">
              <a:defRPr/>
            </a:pPr>
            <a:r>
              <a:rPr lang="ja-JP" altLang="en-US" sz="1050" dirty="0" smtClean="0">
                <a:latin typeface="Meiryo UI" panose="020B0604030504040204" pitchFamily="50" charset="-128"/>
                <a:ea typeface="Meiryo UI" panose="020B0604030504040204" pitchFamily="50" charset="-128"/>
                <a:cs typeface="Meiryo UI" pitchFamily="50" charset="-128"/>
              </a:rPr>
              <a:t>持続的</a:t>
            </a:r>
            <a:r>
              <a:rPr lang="ja-JP" altLang="en-US" sz="1050" dirty="0">
                <a:latin typeface="Meiryo UI" panose="020B0604030504040204" pitchFamily="50" charset="-128"/>
                <a:ea typeface="Meiryo UI" panose="020B0604030504040204" pitchFamily="50" charset="-128"/>
                <a:cs typeface="Meiryo UI" pitchFamily="50" charset="-128"/>
              </a:rPr>
              <a:t>な経済発展に貢献。</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104" name="正方形/長方形 103"/>
          <p:cNvSpPr/>
          <p:nvPr/>
        </p:nvSpPr>
        <p:spPr>
          <a:xfrm>
            <a:off x="6906485" y="3517414"/>
            <a:ext cx="2167736" cy="241980"/>
          </a:xfrm>
          <a:prstGeom prst="rect">
            <a:avLst/>
          </a:prstGeom>
          <a:noFill/>
        </p:spPr>
        <p:txBody>
          <a:bodyPr wrap="square" lIns="36000" tIns="36000" rIns="36000" bIns="36000">
            <a:spAutoFit/>
          </a:bodyPr>
          <a:lstStyle/>
          <a:p>
            <a:pPr algn="ctr">
              <a:defRPr/>
            </a:pPr>
            <a:r>
              <a:rPr lang="ja-JP" altLang="en-US" sz="1100" b="1" u="sng" dirty="0">
                <a:latin typeface="Meiryo UI" panose="020B0604030504040204" pitchFamily="50" charset="-128"/>
                <a:ea typeface="Meiryo UI" panose="020B0604030504040204" pitchFamily="50" charset="-128"/>
                <a:cs typeface="Meiryo UI" pitchFamily="50" charset="-128"/>
              </a:rPr>
              <a:t>高付加価値</a:t>
            </a:r>
            <a:r>
              <a:rPr lang="en-US" altLang="ja-JP" sz="1100" b="1" u="sng" dirty="0">
                <a:latin typeface="Meiryo UI" panose="020B0604030504040204" pitchFamily="50" charset="-128"/>
                <a:ea typeface="Meiryo UI" panose="020B0604030504040204" pitchFamily="50" charset="-128"/>
                <a:cs typeface="Meiryo UI" pitchFamily="50" charset="-128"/>
              </a:rPr>
              <a:t>MICE</a:t>
            </a:r>
            <a:r>
              <a:rPr lang="ja-JP" altLang="en-US" sz="1100" b="1" u="sng" dirty="0" smtClean="0">
                <a:latin typeface="Meiryo UI" panose="020B0604030504040204" pitchFamily="50" charset="-128"/>
                <a:ea typeface="Meiryo UI" panose="020B0604030504040204" pitchFamily="50" charset="-128"/>
                <a:cs typeface="Meiryo UI" pitchFamily="50" charset="-128"/>
              </a:rPr>
              <a:t>都市</a:t>
            </a:r>
            <a:endParaRPr lang="ja-JP" altLang="en-US" sz="800" u="sng" dirty="0">
              <a:latin typeface="Meiryo UI" panose="020B0604030504040204" pitchFamily="50" charset="-128"/>
              <a:ea typeface="Meiryo UI" panose="020B0604030504040204" pitchFamily="50" charset="-128"/>
              <a:cs typeface="Meiryo UI" pitchFamily="50" charset="-128"/>
            </a:endParaRPr>
          </a:p>
        </p:txBody>
      </p:sp>
      <p:sp>
        <p:nvSpPr>
          <p:cNvPr id="105" name="正方形/長方形 104"/>
          <p:cNvSpPr/>
          <p:nvPr/>
        </p:nvSpPr>
        <p:spPr>
          <a:xfrm>
            <a:off x="6924481" y="3869748"/>
            <a:ext cx="2121854" cy="395869"/>
          </a:xfrm>
          <a:prstGeom prst="rect">
            <a:avLst/>
          </a:prstGeom>
          <a:noFill/>
        </p:spPr>
        <p:txBody>
          <a:bodyPr wrap="square" lIns="36000" tIns="36000" rIns="36000" bIns="36000">
            <a:spAutoFit/>
          </a:bodyPr>
          <a:lstStyle/>
          <a:p>
            <a:pPr algn="ctr">
              <a:defRPr/>
            </a:pPr>
            <a:r>
              <a:rPr lang="ja-JP" altLang="en-US" sz="1050" dirty="0">
                <a:latin typeface="Meiryo UI" panose="020B0604030504040204" pitchFamily="50" charset="-128"/>
                <a:ea typeface="Meiryo UI" panose="020B0604030504040204" pitchFamily="50" charset="-128"/>
                <a:cs typeface="Meiryo UI" pitchFamily="50" charset="-128"/>
              </a:rPr>
              <a:t>参加者に高い満足度、経済効果を</a:t>
            </a:r>
          </a:p>
          <a:p>
            <a:pPr algn="ctr">
              <a:defRPr/>
            </a:pPr>
            <a:r>
              <a:rPr lang="ja-JP" altLang="en-US" sz="1050" dirty="0">
                <a:latin typeface="Meiryo UI" panose="020B0604030504040204" pitchFamily="50" charset="-128"/>
                <a:ea typeface="Meiryo UI" panose="020B0604030504040204" pitchFamily="50" charset="-128"/>
                <a:cs typeface="Meiryo UI" pitchFamily="50" charset="-128"/>
              </a:rPr>
              <a:t>広く長く波及させる</a:t>
            </a:r>
            <a:r>
              <a:rPr lang="en-US" altLang="ja-JP" sz="1050" dirty="0">
                <a:latin typeface="Meiryo UI" panose="020B0604030504040204" pitchFamily="50" charset="-128"/>
                <a:ea typeface="Meiryo UI" panose="020B0604030504040204" pitchFamily="50" charset="-128"/>
                <a:cs typeface="Meiryo UI" pitchFamily="50" charset="-128"/>
              </a:rPr>
              <a:t>MICE</a:t>
            </a:r>
            <a:r>
              <a:rPr lang="ja-JP" altLang="en-US" sz="1050" dirty="0">
                <a:latin typeface="Meiryo UI" panose="020B0604030504040204" pitchFamily="50" charset="-128"/>
                <a:ea typeface="Meiryo UI" panose="020B0604030504040204" pitchFamily="50" charset="-128"/>
                <a:cs typeface="Meiryo UI" pitchFamily="50" charset="-128"/>
              </a:rPr>
              <a:t>都市となる。</a:t>
            </a:r>
            <a:endParaRPr lang="ja-JP" altLang="en-US" sz="1050" b="1" dirty="0">
              <a:latin typeface="Meiryo UI" panose="020B0604030504040204" pitchFamily="50" charset="-128"/>
              <a:ea typeface="Meiryo UI" panose="020B0604030504040204" pitchFamily="50" charset="-128"/>
              <a:cs typeface="Meiryo UI" pitchFamily="50" charset="-128"/>
            </a:endParaRPr>
          </a:p>
        </p:txBody>
      </p:sp>
      <p:sp>
        <p:nvSpPr>
          <p:cNvPr id="108" name="テキスト ボックス 107"/>
          <p:cNvSpPr txBox="1"/>
          <p:nvPr/>
        </p:nvSpPr>
        <p:spPr>
          <a:xfrm>
            <a:off x="221256" y="4446265"/>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■ロードマップ</a:t>
            </a:r>
            <a:endParaRPr kumimoji="1" lang="ja-JP" altLang="en-US" sz="1400" dirty="0">
              <a:latin typeface="Meiryo UI" panose="020B0604030504040204" pitchFamily="50" charset="-128"/>
              <a:ea typeface="Meiryo UI" panose="020B0604030504040204" pitchFamily="50" charset="-128"/>
            </a:endParaRPr>
          </a:p>
        </p:txBody>
      </p:sp>
      <p:sp>
        <p:nvSpPr>
          <p:cNvPr id="3" name="ホームベース 2"/>
          <p:cNvSpPr/>
          <p:nvPr/>
        </p:nvSpPr>
        <p:spPr>
          <a:xfrm>
            <a:off x="554058" y="4942260"/>
            <a:ext cx="7219498" cy="1858144"/>
          </a:xfrm>
          <a:prstGeom prst="homePlate">
            <a:avLst>
              <a:gd name="adj" fmla="val 2929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75102" y="5335564"/>
            <a:ext cx="3083016" cy="244242"/>
          </a:xfrm>
          <a:prstGeom prst="rect">
            <a:avLst/>
          </a:prstGeom>
          <a:noFill/>
        </p:spPr>
        <p:txBody>
          <a:bodyPr wrap="square" lIns="36000" tIns="36000" rIns="36000" bIns="36000">
            <a:spAutoFit/>
          </a:bodyPr>
          <a:lstStyle/>
          <a:p>
            <a:pPr>
              <a:defRPr/>
            </a:pPr>
            <a:r>
              <a:rPr lang="ja-JP" altLang="en-US" sz="1100" b="1" dirty="0" smtClean="0">
                <a:solidFill>
                  <a:srgbClr val="0070C0"/>
                </a:solidFill>
                <a:latin typeface="Meiryo UI" panose="020B0604030504040204" pitchFamily="50" charset="-128"/>
                <a:ea typeface="Meiryo UI" panose="020B0604030504040204" pitchFamily="50" charset="-128"/>
                <a:cs typeface="Meiryo UI" pitchFamily="50" charset="-128"/>
              </a:rPr>
              <a:t>アジア</a:t>
            </a:r>
            <a:r>
              <a:rPr lang="en-US" altLang="ja-JP" sz="1100" b="1" dirty="0" smtClean="0">
                <a:solidFill>
                  <a:srgbClr val="0070C0"/>
                </a:solidFill>
                <a:latin typeface="Meiryo UI" panose="020B0604030504040204" pitchFamily="50" charset="-128"/>
                <a:ea typeface="Meiryo UI" panose="020B0604030504040204" pitchFamily="50" charset="-128"/>
                <a:cs typeface="Meiryo UI" pitchFamily="50" charset="-128"/>
              </a:rPr>
              <a:t>No.1</a:t>
            </a:r>
            <a:r>
              <a:rPr lang="ja-JP" altLang="en-US" sz="1100" b="1" dirty="0" smtClean="0">
                <a:solidFill>
                  <a:srgbClr val="0070C0"/>
                </a:solidFill>
                <a:latin typeface="Meiryo UI" panose="020B0604030504040204" pitchFamily="50" charset="-128"/>
                <a:ea typeface="Meiryo UI" panose="020B0604030504040204" pitchFamily="50" charset="-128"/>
                <a:cs typeface="Meiryo UI" pitchFamily="50" charset="-128"/>
              </a:rPr>
              <a:t>の国際観光文化都市の実現へ。</a:t>
            </a:r>
            <a:endParaRPr lang="ja-JP" altLang="en-US" sz="800" dirty="0">
              <a:solidFill>
                <a:srgbClr val="0070C0"/>
              </a:solidFill>
              <a:latin typeface="Meiryo UI" panose="020B0604030504040204" pitchFamily="50" charset="-128"/>
              <a:ea typeface="Meiryo UI" panose="020B0604030504040204" pitchFamily="50" charset="-128"/>
              <a:cs typeface="Meiryo UI" pitchFamily="50" charset="-128"/>
            </a:endParaRPr>
          </a:p>
        </p:txBody>
      </p:sp>
      <p:sp>
        <p:nvSpPr>
          <p:cNvPr id="38" name="正方形/長方形 37"/>
          <p:cNvSpPr/>
          <p:nvPr/>
        </p:nvSpPr>
        <p:spPr>
          <a:xfrm>
            <a:off x="897963" y="6092578"/>
            <a:ext cx="6898453" cy="288147"/>
          </a:xfrm>
          <a:prstGeom prst="rect">
            <a:avLst/>
          </a:prstGeom>
          <a:noFill/>
        </p:spPr>
        <p:txBody>
          <a:bodyPr wrap="square" lIns="36000" tIns="36000" rIns="36000" bIns="36000">
            <a:spAutoFit/>
          </a:bodyPr>
          <a:lstStyle/>
          <a:p>
            <a:pPr>
              <a:defRPr/>
            </a:pPr>
            <a:r>
              <a:rPr lang="en-US" altLang="ja-JP" sz="1100" dirty="0" smtClean="0">
                <a:solidFill>
                  <a:srgbClr val="0070C0"/>
                </a:solidFill>
                <a:latin typeface="Meiryo UI" panose="020B0604030504040204" pitchFamily="50" charset="-128"/>
                <a:ea typeface="Meiryo UI" panose="020B0604030504040204" pitchFamily="50" charset="-128"/>
                <a:cs typeface="Meiryo UI" pitchFamily="50" charset="-128"/>
              </a:rPr>
              <a:t>2022</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dirty="0" smtClean="0">
                <a:solidFill>
                  <a:srgbClr val="0070C0"/>
                </a:solidFill>
                <a:latin typeface="Meiryo UI" panose="020B0604030504040204" pitchFamily="50" charset="-128"/>
                <a:ea typeface="Meiryo UI" panose="020B0604030504040204" pitchFamily="50" charset="-128"/>
                <a:cs typeface="Meiryo UI" pitchFamily="50" charset="-128"/>
              </a:rPr>
              <a:t>2023</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dirty="0" smtClean="0">
                <a:solidFill>
                  <a:srgbClr val="0070C0"/>
                </a:solidFill>
                <a:latin typeface="Meiryo UI" panose="020B0604030504040204" pitchFamily="50" charset="-128"/>
                <a:ea typeface="Meiryo UI" panose="020B0604030504040204" pitchFamily="50" charset="-128"/>
                <a:cs typeface="Meiryo UI" pitchFamily="50" charset="-128"/>
              </a:rPr>
              <a:t>2024</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b="1" dirty="0" smtClean="0">
                <a:solidFill>
                  <a:srgbClr val="FF0000"/>
                </a:solidFill>
                <a:latin typeface="Meiryo UI" panose="020B0604030504040204" pitchFamily="50" charset="-128"/>
                <a:ea typeface="Meiryo UI" panose="020B0604030504040204" pitchFamily="50" charset="-128"/>
                <a:cs typeface="Meiryo UI" pitchFamily="50" charset="-128"/>
              </a:rPr>
              <a:t>2025</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dirty="0" smtClean="0">
                <a:solidFill>
                  <a:srgbClr val="0070C0"/>
                </a:solidFill>
                <a:latin typeface="Meiryo UI" panose="020B0604030504040204" pitchFamily="50" charset="-128"/>
                <a:ea typeface="Meiryo UI" panose="020B0604030504040204" pitchFamily="50" charset="-128"/>
                <a:cs typeface="Meiryo UI" pitchFamily="50" charset="-128"/>
              </a:rPr>
              <a:t>2026</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dirty="0" smtClean="0">
                <a:solidFill>
                  <a:srgbClr val="0070C0"/>
                </a:solidFill>
                <a:latin typeface="Meiryo UI" panose="020B0604030504040204" pitchFamily="50" charset="-128"/>
                <a:ea typeface="Meiryo UI" panose="020B0604030504040204" pitchFamily="50" charset="-128"/>
                <a:cs typeface="Meiryo UI" pitchFamily="50" charset="-128"/>
              </a:rPr>
              <a:t>2027</a:t>
            </a:r>
            <a:r>
              <a:rPr lang="ja-JP" altLang="en-US" sz="11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400" b="1" dirty="0" smtClean="0">
                <a:solidFill>
                  <a:srgbClr val="FF0000"/>
                </a:solidFill>
                <a:latin typeface="Meiryo UI" panose="020B0604030504040204" pitchFamily="50" charset="-128"/>
                <a:ea typeface="Meiryo UI" panose="020B0604030504040204" pitchFamily="50" charset="-128"/>
                <a:cs typeface="Meiryo UI" pitchFamily="50" charset="-128"/>
              </a:rPr>
              <a:t>2030</a:t>
            </a:r>
            <a:r>
              <a:rPr lang="ja-JP" altLang="en-US" sz="1400" b="1" dirty="0" smtClean="0">
                <a:solidFill>
                  <a:srgbClr val="FF0000"/>
                </a:solidFill>
                <a:latin typeface="Meiryo UI" panose="020B0604030504040204" pitchFamily="50" charset="-128"/>
                <a:ea typeface="Meiryo UI" panose="020B0604030504040204" pitchFamily="50" charset="-128"/>
                <a:cs typeface="Meiryo UI" pitchFamily="50" charset="-128"/>
              </a:rPr>
              <a:t>　　</a:t>
            </a:r>
            <a:r>
              <a:rPr lang="en-US" altLang="ja-JP" sz="1400" dirty="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1100" dirty="0">
                <a:solidFill>
                  <a:srgbClr val="0070C0"/>
                </a:solidFill>
                <a:latin typeface="Meiryo UI" panose="020B0604030504040204" pitchFamily="50" charset="-128"/>
                <a:ea typeface="Meiryo UI" panose="020B0604030504040204" pitchFamily="50" charset="-128"/>
                <a:cs typeface="Meiryo UI" pitchFamily="50" charset="-128"/>
              </a:rPr>
              <a:t>2040</a:t>
            </a:r>
            <a:r>
              <a:rPr lang="ja-JP" altLang="en-US" sz="1400" b="1" dirty="0" smtClean="0">
                <a:solidFill>
                  <a:srgbClr val="FF0000"/>
                </a:solidFill>
                <a:latin typeface="Meiryo UI" panose="020B0604030504040204" pitchFamily="50" charset="-128"/>
                <a:ea typeface="Meiryo UI" panose="020B0604030504040204" pitchFamily="50" charset="-128"/>
                <a:cs typeface="Meiryo UI" pitchFamily="50" charset="-128"/>
              </a:rPr>
              <a:t>　　</a:t>
            </a:r>
            <a:r>
              <a:rPr lang="en-US" altLang="ja-JP" sz="1400" b="1" dirty="0" smtClean="0">
                <a:solidFill>
                  <a:srgbClr val="FF0000"/>
                </a:solidFill>
                <a:latin typeface="Meiryo UI" panose="020B0604030504040204" pitchFamily="50" charset="-128"/>
                <a:ea typeface="Meiryo UI" panose="020B0604030504040204" pitchFamily="50" charset="-128"/>
                <a:cs typeface="Meiryo UI" pitchFamily="50" charset="-128"/>
              </a:rPr>
              <a:t>2050</a:t>
            </a:r>
            <a:endParaRPr lang="ja-JP" altLang="en-US" sz="800" b="1" dirty="0">
              <a:solidFill>
                <a:srgbClr val="FF0000"/>
              </a:solidFill>
              <a:latin typeface="Meiryo UI" panose="020B0604030504040204" pitchFamily="50" charset="-128"/>
              <a:ea typeface="Meiryo UI" panose="020B0604030504040204" pitchFamily="50" charset="-128"/>
              <a:cs typeface="Meiryo UI" pitchFamily="50" charset="-128"/>
            </a:endParaRPr>
          </a:p>
        </p:txBody>
      </p:sp>
      <p:sp>
        <p:nvSpPr>
          <p:cNvPr id="39" name="正方形/長方形 38"/>
          <p:cNvSpPr/>
          <p:nvPr/>
        </p:nvSpPr>
        <p:spPr>
          <a:xfrm>
            <a:off x="987912" y="4915491"/>
            <a:ext cx="5673016" cy="503590"/>
          </a:xfrm>
          <a:prstGeom prst="rect">
            <a:avLst/>
          </a:prstGeom>
          <a:noFill/>
        </p:spPr>
        <p:txBody>
          <a:bodyPr wrap="square" lIns="36000" tIns="36000" rIns="36000" bIns="36000">
            <a:spAutoFit/>
          </a:bodyPr>
          <a:lstStyle/>
          <a:p>
            <a:pPr>
              <a:defRPr/>
            </a:pPr>
            <a:r>
              <a:rPr lang="en-US" altLang="ja-JP" sz="2800" dirty="0" smtClean="0">
                <a:solidFill>
                  <a:srgbClr val="0070C0"/>
                </a:solidFill>
                <a:latin typeface="Meiryo UI" panose="020B0604030504040204" pitchFamily="50" charset="-128"/>
                <a:ea typeface="Meiryo UI" panose="020B0604030504040204" pitchFamily="50" charset="-128"/>
                <a:cs typeface="Meiryo UI" pitchFamily="50" charset="-128"/>
              </a:rPr>
              <a:t>HOP</a:t>
            </a:r>
            <a:r>
              <a:rPr lang="ja-JP" altLang="en-US" sz="28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2800" dirty="0" smtClean="0">
                <a:solidFill>
                  <a:srgbClr val="0070C0"/>
                </a:solidFill>
                <a:latin typeface="Meiryo UI" panose="020B0604030504040204" pitchFamily="50" charset="-128"/>
                <a:ea typeface="Meiryo UI" panose="020B0604030504040204" pitchFamily="50" charset="-128"/>
                <a:cs typeface="Meiryo UI" pitchFamily="50" charset="-128"/>
              </a:rPr>
              <a:t>STEP</a:t>
            </a:r>
            <a:r>
              <a:rPr lang="ja-JP" altLang="en-US" sz="2800" dirty="0" smtClean="0">
                <a:solidFill>
                  <a:srgbClr val="0070C0"/>
                </a:solidFill>
                <a:latin typeface="Meiryo UI" panose="020B0604030504040204" pitchFamily="50" charset="-128"/>
                <a:ea typeface="Meiryo UI" panose="020B0604030504040204" pitchFamily="50" charset="-128"/>
                <a:cs typeface="Meiryo UI" pitchFamily="50" charset="-128"/>
              </a:rPr>
              <a:t>　　　 </a:t>
            </a:r>
            <a:r>
              <a:rPr lang="en-US" altLang="ja-JP" sz="2800" dirty="0" smtClean="0">
                <a:solidFill>
                  <a:srgbClr val="0070C0"/>
                </a:solidFill>
                <a:latin typeface="Meiryo UI" panose="020B0604030504040204" pitchFamily="50" charset="-128"/>
                <a:ea typeface="Meiryo UI" panose="020B0604030504040204" pitchFamily="50" charset="-128"/>
                <a:cs typeface="Meiryo UI" pitchFamily="50" charset="-128"/>
              </a:rPr>
              <a:t>JUMP‼</a:t>
            </a:r>
            <a:endParaRPr lang="ja-JP" altLang="en-US" sz="2800" dirty="0">
              <a:solidFill>
                <a:srgbClr val="0070C0"/>
              </a:solidFill>
              <a:latin typeface="Meiryo UI" panose="020B0604030504040204" pitchFamily="50" charset="-128"/>
              <a:ea typeface="Meiryo UI" panose="020B0604030504040204" pitchFamily="50" charset="-128"/>
              <a:cs typeface="Meiryo UI" pitchFamily="50" charset="-128"/>
            </a:endParaRPr>
          </a:p>
        </p:txBody>
      </p:sp>
      <p:sp>
        <p:nvSpPr>
          <p:cNvPr id="5" name="四角形吹き出し 4"/>
          <p:cNvSpPr/>
          <p:nvPr/>
        </p:nvSpPr>
        <p:spPr>
          <a:xfrm>
            <a:off x="2068829" y="5698299"/>
            <a:ext cx="1367518" cy="342900"/>
          </a:xfrm>
          <a:prstGeom prst="wedgeRectCallout">
            <a:avLst>
              <a:gd name="adj1" fmla="val 1598"/>
              <a:gd name="adj2" fmla="val 77622"/>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2025</a:t>
            </a:r>
            <a:r>
              <a:rPr kumimoji="1" lang="ja-JP" altLang="en-US" sz="900" dirty="0" smtClean="0">
                <a:solidFill>
                  <a:schemeClr val="tx1"/>
                </a:solidFill>
                <a:latin typeface="Meiryo UI" panose="020B0604030504040204" pitchFamily="50" charset="-128"/>
                <a:ea typeface="Meiryo UI" panose="020B0604030504040204" pitchFamily="50" charset="-128"/>
              </a:rPr>
              <a:t>年大阪・関西万博</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1" name="四角形吹き出し 40"/>
          <p:cNvSpPr/>
          <p:nvPr/>
        </p:nvSpPr>
        <p:spPr>
          <a:xfrm>
            <a:off x="3914051" y="5698299"/>
            <a:ext cx="1130849" cy="321486"/>
          </a:xfrm>
          <a:prstGeom prst="wedgeRectCallout">
            <a:avLst>
              <a:gd name="adj1" fmla="val 3078"/>
              <a:gd name="adj2" fmla="val 84638"/>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SDGs</a:t>
            </a:r>
            <a:r>
              <a:rPr kumimoji="1" lang="ja-JP" altLang="en-US" sz="900" dirty="0" smtClean="0">
                <a:solidFill>
                  <a:schemeClr val="tx1"/>
                </a:solidFill>
                <a:latin typeface="Meiryo UI" panose="020B0604030504040204" pitchFamily="50" charset="-128"/>
                <a:ea typeface="Meiryo UI" panose="020B0604030504040204" pitchFamily="50" charset="-128"/>
              </a:rPr>
              <a:t>達成目標年</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2" name="四角形吹き出し 41"/>
          <p:cNvSpPr/>
          <p:nvPr/>
        </p:nvSpPr>
        <p:spPr>
          <a:xfrm>
            <a:off x="5314358" y="5691956"/>
            <a:ext cx="1159641" cy="342900"/>
          </a:xfrm>
          <a:prstGeom prst="wedgeRectCallout">
            <a:avLst>
              <a:gd name="adj1" fmla="val 1598"/>
              <a:gd name="adj2" fmla="val 77622"/>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日本国内</a:t>
            </a:r>
            <a:r>
              <a:rPr lang="ja-JP" altLang="en-US" sz="900" dirty="0">
                <a:solidFill>
                  <a:schemeClr val="tx1"/>
                </a:solidFill>
                <a:latin typeface="Meiryo UI" panose="020B0604030504040204" pitchFamily="50" charset="-128"/>
                <a:ea typeface="Meiryo UI" panose="020B0604030504040204" pitchFamily="50" charset="-128"/>
              </a:rPr>
              <a:t>に</a:t>
            </a:r>
            <a:r>
              <a:rPr lang="ja-JP" altLang="en-US" sz="900" dirty="0" smtClean="0">
                <a:solidFill>
                  <a:schemeClr val="tx1"/>
                </a:solidFill>
                <a:latin typeface="Meiryo UI" panose="020B0604030504040204" pitchFamily="50" charset="-128"/>
                <a:ea typeface="Meiryo UI" panose="020B0604030504040204" pitchFamily="50" charset="-128"/>
              </a:rPr>
              <a:t>おける</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ゼロカーボンの達成</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544752" y="6393425"/>
            <a:ext cx="6922848" cy="5944"/>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51" name="正方形/長方形 50"/>
          <p:cNvSpPr/>
          <p:nvPr/>
        </p:nvSpPr>
        <p:spPr>
          <a:xfrm>
            <a:off x="544752" y="6530206"/>
            <a:ext cx="1229043" cy="195814"/>
          </a:xfrm>
          <a:prstGeom prst="rect">
            <a:avLst/>
          </a:prstGeom>
          <a:noFill/>
        </p:spPr>
        <p:txBody>
          <a:bodyPr wrap="square" lIns="36000" tIns="36000" rIns="36000" bIns="36000">
            <a:spAutoFit/>
          </a:bodyPr>
          <a:lstStyle/>
          <a:p>
            <a:pPr algn="ctr">
              <a:defRPr/>
            </a:pPr>
            <a:r>
              <a:rPr lang="ja-JP" altLang="en-US" sz="800" dirty="0">
                <a:solidFill>
                  <a:srgbClr val="0070C0"/>
                </a:solidFill>
                <a:latin typeface="Meiryo UI" panose="020B0604030504040204" pitchFamily="50" charset="-128"/>
                <a:ea typeface="Meiryo UI" panose="020B0604030504040204" pitchFamily="50" charset="-128"/>
                <a:cs typeface="Meiryo UI" pitchFamily="50" charset="-128"/>
              </a:rPr>
              <a:t>来</a:t>
            </a: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阪外国人（目標）</a:t>
            </a:r>
            <a:endParaRPr lang="ja-JP" altLang="en-US" sz="800" dirty="0">
              <a:solidFill>
                <a:srgbClr val="0070C0"/>
              </a:solidFill>
              <a:latin typeface="Meiryo UI" panose="020B0604030504040204" pitchFamily="50" charset="-128"/>
              <a:ea typeface="Meiryo UI" panose="020B0604030504040204" pitchFamily="50" charset="-128"/>
              <a:cs typeface="Meiryo UI" pitchFamily="50" charset="-128"/>
            </a:endParaRPr>
          </a:p>
        </p:txBody>
      </p:sp>
      <p:sp>
        <p:nvSpPr>
          <p:cNvPr id="54" name="正方形/長方形 53"/>
          <p:cNvSpPr/>
          <p:nvPr/>
        </p:nvSpPr>
        <p:spPr>
          <a:xfrm>
            <a:off x="2189975" y="6453369"/>
            <a:ext cx="1113047" cy="318924"/>
          </a:xfrm>
          <a:prstGeom prst="rect">
            <a:avLst/>
          </a:prstGeom>
          <a:noFill/>
        </p:spPr>
        <p:txBody>
          <a:bodyPr wrap="square" lIns="36000" tIns="36000" rIns="36000" bIns="36000">
            <a:spAutoFit/>
          </a:bodyPr>
          <a:lstStyle/>
          <a:p>
            <a:pPr algn="ctr">
              <a:defRPr/>
            </a:pPr>
            <a:r>
              <a:rPr lang="en-US" altLang="ja-JP" sz="800" dirty="0" smtClean="0">
                <a:solidFill>
                  <a:srgbClr val="0070C0"/>
                </a:solidFill>
                <a:latin typeface="Meiryo UI" panose="020B0604030504040204" pitchFamily="50" charset="-128"/>
                <a:ea typeface="Meiryo UI" panose="020B0604030504040204" pitchFamily="50" charset="-128"/>
                <a:cs typeface="Meiryo UI" pitchFamily="50" charset="-128"/>
              </a:rPr>
              <a:t>1,500</a:t>
            </a: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万人</a:t>
            </a:r>
            <a:endParaRPr lang="en-US" altLang="ja-JP" sz="800" dirty="0" smtClean="0">
              <a:solidFill>
                <a:srgbClr val="0070C0"/>
              </a:solidFill>
              <a:latin typeface="Meiryo UI" panose="020B0604030504040204" pitchFamily="50" charset="-128"/>
              <a:ea typeface="Meiryo UI" panose="020B0604030504040204" pitchFamily="50" charset="-128"/>
              <a:cs typeface="Meiryo UI" pitchFamily="50" charset="-128"/>
            </a:endParaRPr>
          </a:p>
          <a:p>
            <a:pPr algn="ctr">
              <a:defRPr/>
            </a:pP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（万博での飛躍）</a:t>
            </a:r>
            <a:endParaRPr lang="ja-JP" altLang="en-US" sz="800" dirty="0">
              <a:solidFill>
                <a:srgbClr val="0070C0"/>
              </a:solidFill>
              <a:latin typeface="Meiryo UI" panose="020B0604030504040204" pitchFamily="50" charset="-128"/>
              <a:ea typeface="Meiryo UI" panose="020B0604030504040204" pitchFamily="50" charset="-128"/>
              <a:cs typeface="Meiryo UI" pitchFamily="50" charset="-128"/>
            </a:endParaRPr>
          </a:p>
        </p:txBody>
      </p:sp>
      <p:sp>
        <p:nvSpPr>
          <p:cNvPr id="55" name="正方形/長方形 54"/>
          <p:cNvSpPr/>
          <p:nvPr/>
        </p:nvSpPr>
        <p:spPr>
          <a:xfrm>
            <a:off x="3938003" y="6452525"/>
            <a:ext cx="1229043" cy="318924"/>
          </a:xfrm>
          <a:prstGeom prst="rect">
            <a:avLst/>
          </a:prstGeom>
          <a:noFill/>
        </p:spPr>
        <p:txBody>
          <a:bodyPr wrap="square" lIns="36000" tIns="36000" rIns="36000" bIns="36000">
            <a:spAutoFit/>
          </a:bodyPr>
          <a:lstStyle/>
          <a:p>
            <a:pPr algn="ctr">
              <a:defRPr/>
            </a:pPr>
            <a:r>
              <a:rPr lang="en-US" altLang="ja-JP" sz="800" dirty="0" smtClean="0">
                <a:solidFill>
                  <a:srgbClr val="0070C0"/>
                </a:solidFill>
                <a:latin typeface="Meiryo UI" panose="020B0604030504040204" pitchFamily="50" charset="-128"/>
                <a:ea typeface="Meiryo UI" panose="020B0604030504040204" pitchFamily="50" charset="-128"/>
                <a:cs typeface="Meiryo UI" pitchFamily="50" charset="-128"/>
              </a:rPr>
              <a:t>2,000</a:t>
            </a: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万人</a:t>
            </a:r>
            <a:endParaRPr lang="en-US" altLang="ja-JP" sz="800" dirty="0" smtClean="0">
              <a:solidFill>
                <a:srgbClr val="0070C0"/>
              </a:solidFill>
              <a:latin typeface="Meiryo UI" panose="020B0604030504040204" pitchFamily="50" charset="-128"/>
              <a:ea typeface="Meiryo UI" panose="020B0604030504040204" pitchFamily="50" charset="-128"/>
              <a:cs typeface="Meiryo UI" pitchFamily="50" charset="-128"/>
            </a:endParaRPr>
          </a:p>
          <a:p>
            <a:pPr algn="ctr">
              <a:defRPr/>
            </a:pP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（国内</a:t>
            </a:r>
            <a:r>
              <a:rPr lang="en-US" altLang="ja-JP" sz="800" dirty="0" smtClean="0">
                <a:solidFill>
                  <a:srgbClr val="0070C0"/>
                </a:solidFill>
                <a:latin typeface="Meiryo UI" panose="020B0604030504040204" pitchFamily="50" charset="-128"/>
                <a:ea typeface="Meiryo UI" panose="020B0604030504040204" pitchFamily="50" charset="-128"/>
                <a:cs typeface="Meiryo UI" pitchFamily="50" charset="-128"/>
              </a:rPr>
              <a:t>6,000</a:t>
            </a:r>
            <a:r>
              <a:rPr lang="ja-JP" altLang="en-US" sz="800" dirty="0" smtClean="0">
                <a:solidFill>
                  <a:srgbClr val="0070C0"/>
                </a:solidFill>
                <a:latin typeface="Meiryo UI" panose="020B0604030504040204" pitchFamily="50" charset="-128"/>
                <a:ea typeface="Meiryo UI" panose="020B0604030504040204" pitchFamily="50" charset="-128"/>
                <a:cs typeface="Meiryo UI" pitchFamily="50" charset="-128"/>
              </a:rPr>
              <a:t>万人）</a:t>
            </a:r>
            <a:endParaRPr lang="ja-JP" altLang="en-US" sz="800" dirty="0">
              <a:solidFill>
                <a:srgbClr val="0070C0"/>
              </a:solidFill>
              <a:latin typeface="Meiryo UI" panose="020B0604030504040204" pitchFamily="50" charset="-128"/>
              <a:ea typeface="Meiryo UI" panose="020B0604030504040204" pitchFamily="50" charset="-128"/>
              <a:cs typeface="Meiryo UI" pitchFamily="50" charset="-128"/>
            </a:endParaRPr>
          </a:p>
        </p:txBody>
      </p:sp>
      <p:sp>
        <p:nvSpPr>
          <p:cNvPr id="13" name="楕円 12"/>
          <p:cNvSpPr/>
          <p:nvPr/>
        </p:nvSpPr>
        <p:spPr>
          <a:xfrm>
            <a:off x="1051273" y="633994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1605632" y="633815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p:cNvSpPr/>
          <p:nvPr/>
        </p:nvSpPr>
        <p:spPr>
          <a:xfrm>
            <a:off x="2156138" y="633882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p:cNvSpPr/>
          <p:nvPr/>
        </p:nvSpPr>
        <p:spPr>
          <a:xfrm>
            <a:off x="3760212" y="633815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p:cNvSpPr/>
          <p:nvPr/>
        </p:nvSpPr>
        <p:spPr>
          <a:xfrm>
            <a:off x="3256347" y="634536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p:cNvSpPr/>
          <p:nvPr/>
        </p:nvSpPr>
        <p:spPr>
          <a:xfrm>
            <a:off x="2686826" y="6338920"/>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2" name="楕円 61"/>
          <p:cNvSpPr/>
          <p:nvPr/>
        </p:nvSpPr>
        <p:spPr>
          <a:xfrm>
            <a:off x="4447285" y="6329912"/>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4" name="楕円 63"/>
          <p:cNvSpPr/>
          <p:nvPr/>
        </p:nvSpPr>
        <p:spPr>
          <a:xfrm>
            <a:off x="5876958" y="632484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6" name="楕円 55"/>
          <p:cNvSpPr/>
          <p:nvPr/>
        </p:nvSpPr>
        <p:spPr>
          <a:xfrm>
            <a:off x="5161120" y="634987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193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63585636"/>
              </p:ext>
            </p:extLst>
          </p:nvPr>
        </p:nvGraphicFramePr>
        <p:xfrm>
          <a:off x="66053" y="1097937"/>
          <a:ext cx="9001746" cy="4546856"/>
        </p:xfrm>
        <a:graphic>
          <a:graphicData uri="http://schemas.openxmlformats.org/drawingml/2006/table">
            <a:tbl>
              <a:tblPr firstRow="1" bandRow="1">
                <a:tableStyleId>{5940675A-B579-460E-94D1-54222C63F5DA}</a:tableStyleId>
              </a:tblPr>
              <a:tblGrid>
                <a:gridCol w="3610597">
                  <a:extLst>
                    <a:ext uri="{9D8B030D-6E8A-4147-A177-3AD203B41FA5}">
                      <a16:colId xmlns:a16="http://schemas.microsoft.com/office/drawing/2014/main" val="1033653150"/>
                    </a:ext>
                  </a:extLst>
                </a:gridCol>
                <a:gridCol w="2781300">
                  <a:extLst>
                    <a:ext uri="{9D8B030D-6E8A-4147-A177-3AD203B41FA5}">
                      <a16:colId xmlns:a16="http://schemas.microsoft.com/office/drawing/2014/main" val="1363926187"/>
                    </a:ext>
                  </a:extLst>
                </a:gridCol>
                <a:gridCol w="2609849">
                  <a:extLst>
                    <a:ext uri="{9D8B030D-6E8A-4147-A177-3AD203B41FA5}">
                      <a16:colId xmlns:a16="http://schemas.microsoft.com/office/drawing/2014/main" val="2866690556"/>
                    </a:ext>
                  </a:extLst>
                </a:gridCol>
              </a:tblGrid>
              <a:tr h="4546856">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932087"/>
                  </a:ext>
                </a:extLst>
              </a:tr>
            </a:tbl>
          </a:graphicData>
        </a:graphic>
      </p:graphicFrame>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a:t>
            </a:r>
            <a:r>
              <a:rPr lang="ja-JP" altLang="en-US" sz="1600" dirty="0" smtClean="0">
                <a:latin typeface="Meiryo UI" panose="020B0604030504040204" pitchFamily="50" charset="-128"/>
                <a:ea typeface="Meiryo UI" panose="020B0604030504040204" pitchFamily="50" charset="-128"/>
              </a:rPr>
              <a:t>一元化</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～戦略の</a:t>
            </a:r>
            <a:r>
              <a:rPr lang="ja-JP" altLang="en-US" sz="1400" dirty="0" smtClean="0">
                <a:latin typeface="Meiryo UI" panose="020B0604030504040204" pitchFamily="50" charset="-128"/>
                <a:ea typeface="Meiryo UI" panose="020B0604030504040204" pitchFamily="50" charset="-128"/>
              </a:rPr>
              <a:t>具体例　＜大阪観光局＞～</a:t>
            </a:r>
            <a:endParaRPr lang="en-US" altLang="ja-JP" sz="1400" dirty="0" smtClean="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21257" y="576997"/>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■具体的取組（</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21256" y="5735059"/>
            <a:ext cx="3946566" cy="30777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■成果（現状）</a:t>
            </a:r>
            <a:endParaRPr kumimoji="1" lang="ja-JP" altLang="en-US" sz="14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446770" y="569375"/>
            <a:ext cx="4729639" cy="311038"/>
          </a:xfrm>
          <a:prstGeom prst="rect">
            <a:avLst/>
          </a:prstGeom>
        </p:spPr>
        <p:txBody>
          <a:bodyPr wrap="square" lIns="36000" tIns="36000" rIns="36000" bIns="36000">
            <a:spAutoFit/>
          </a:bodyPr>
          <a:lstStyle/>
          <a:p>
            <a:pPr indent="-457200">
              <a:lnSpc>
                <a:spcPts val="2200"/>
              </a:lnSpc>
            </a:pPr>
            <a:r>
              <a:rPr lang="ja-JP" altLang="en-US" sz="1050" dirty="0" smtClean="0">
                <a:latin typeface="Meiryo UI" panose="020B0604030504040204" pitchFamily="50" charset="-128"/>
                <a:ea typeface="Meiryo UI" panose="020B0604030504040204" pitchFamily="50" charset="-128"/>
              </a:rPr>
              <a:t>事業規模　</a:t>
            </a:r>
            <a:r>
              <a:rPr lang="en-US" altLang="ja-JP" sz="1050" dirty="0" smtClean="0">
                <a:latin typeface="Meiryo UI" panose="020B0604030504040204" pitchFamily="50" charset="-128"/>
                <a:ea typeface="Meiryo UI" panose="020B0604030504040204" pitchFamily="50" charset="-128"/>
              </a:rPr>
              <a:t>8.4</a:t>
            </a:r>
            <a:r>
              <a:rPr lang="ja-JP" altLang="en-US" sz="1050" dirty="0" smtClean="0">
                <a:latin typeface="Meiryo UI" panose="020B0604030504040204" pitchFamily="50" charset="-128"/>
                <a:ea typeface="Meiryo UI" panose="020B0604030504040204" pitchFamily="50" charset="-128"/>
              </a:rPr>
              <a:t>憶円（分担金：府</a:t>
            </a:r>
            <a:r>
              <a:rPr lang="en-US" altLang="ja-JP" sz="1050" dirty="0" smtClean="0">
                <a:latin typeface="Meiryo UI" panose="020B0604030504040204" pitchFamily="50" charset="-128"/>
                <a:ea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rPr>
              <a:t>億円、大阪市</a:t>
            </a:r>
            <a:r>
              <a:rPr lang="en-US" altLang="ja-JP" sz="1050" dirty="0" smtClean="0">
                <a:latin typeface="Meiryo UI" panose="020B0604030504040204" pitchFamily="50" charset="-128"/>
                <a:ea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rPr>
              <a:t>億円、堺市</a:t>
            </a:r>
            <a:r>
              <a:rPr lang="en-US" altLang="ja-JP" sz="1050" dirty="0" smtClean="0">
                <a:latin typeface="Meiryo UI" panose="020B0604030504040204" pitchFamily="50" charset="-128"/>
                <a:ea typeface="Meiryo UI" panose="020B0604030504040204" pitchFamily="50" charset="-128"/>
              </a:rPr>
              <a:t>0.4</a:t>
            </a:r>
            <a:r>
              <a:rPr lang="ja-JP" altLang="en-US" sz="1050" dirty="0" smtClean="0">
                <a:latin typeface="Meiryo UI" panose="020B0604030504040204" pitchFamily="50" charset="-128"/>
                <a:ea typeface="Meiryo UI" panose="020B0604030504040204" pitchFamily="50" charset="-128"/>
              </a:rPr>
              <a:t>億円）</a:t>
            </a:r>
            <a:endParaRPr lang="ja-JP" altLang="en-US" sz="1050" dirty="0">
              <a:latin typeface="Meiryo UI" panose="020B0604030504040204" pitchFamily="50" charset="-128"/>
              <a:ea typeface="Meiryo UI" panose="020B0604030504040204" pitchFamily="50" charset="-128"/>
            </a:endParaRPr>
          </a:p>
        </p:txBody>
      </p:sp>
      <p:sp>
        <p:nvSpPr>
          <p:cNvPr id="22" name="正方形/長方形 21"/>
          <p:cNvSpPr/>
          <p:nvPr/>
        </p:nvSpPr>
        <p:spPr>
          <a:xfrm>
            <a:off x="622715" y="6048533"/>
            <a:ext cx="5874327" cy="811367"/>
          </a:xfrm>
          <a:prstGeom prst="rect">
            <a:avLst/>
          </a:prstGeom>
          <a:noFill/>
          <a:effectLst/>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来阪外国人旅行者数：</a:t>
            </a:r>
            <a:r>
              <a:rPr lang="en-US" altLang="ja-JP" sz="1200" dirty="0" smtClean="0">
                <a:latin typeface="Meiryo UI" panose="020B0604030504040204" pitchFamily="50" charset="-128"/>
                <a:ea typeface="Meiryo UI" panose="020B0604030504040204" pitchFamily="50" charset="-128"/>
              </a:rPr>
              <a:t>150</a:t>
            </a:r>
            <a:r>
              <a:rPr lang="ja-JP" altLang="en-US" sz="1200" dirty="0" smtClean="0">
                <a:latin typeface="Meiryo UI" panose="020B0604030504040204" pitchFamily="50" charset="-128"/>
                <a:ea typeface="Meiryo UI" panose="020B0604030504040204" pitchFamily="50" charset="-128"/>
              </a:rPr>
              <a:t>万人（推計値）</a:t>
            </a:r>
            <a:endParaRPr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来阪延べ宿泊者数：</a:t>
            </a:r>
            <a:r>
              <a:rPr lang="en-US" altLang="ja-JP" sz="1200" dirty="0" smtClean="0">
                <a:latin typeface="Meiryo UI" panose="020B0604030504040204" pitchFamily="50" charset="-128"/>
                <a:ea typeface="Meiryo UI" panose="020B0604030504040204" pitchFamily="50" charset="-128"/>
              </a:rPr>
              <a:t>3,006</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（うち外国人</a:t>
            </a:r>
            <a:r>
              <a:rPr lang="en-US" altLang="ja-JP" sz="1200" dirty="0" smtClean="0">
                <a:latin typeface="Meiryo UI" panose="020B0604030504040204" pitchFamily="50" charset="-128"/>
                <a:ea typeface="Meiryo UI" panose="020B0604030504040204" pitchFamily="50" charset="-128"/>
              </a:rPr>
              <a:t>215</a:t>
            </a:r>
            <a:r>
              <a:rPr lang="ja-JP" altLang="en-US" sz="1200" dirty="0" smtClean="0">
                <a:latin typeface="Meiryo UI" panose="020B0604030504040204" pitchFamily="50" charset="-128"/>
                <a:ea typeface="Meiryo UI" panose="020B0604030504040204" pitchFamily="50" charset="-128"/>
              </a:rPr>
              <a:t>万人）（速報値）</a:t>
            </a:r>
            <a:endParaRPr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外国人旅行者の観光収入：</a:t>
            </a:r>
            <a:r>
              <a:rPr lang="en-US" altLang="ja-JP" sz="1200" dirty="0" smtClean="0">
                <a:latin typeface="Meiryo UI" panose="020B0604030504040204" pitchFamily="50" charset="-128"/>
                <a:ea typeface="Meiryo UI" panose="020B0604030504040204" pitchFamily="50" charset="-128"/>
              </a:rPr>
              <a:t>1,909</a:t>
            </a:r>
            <a:r>
              <a:rPr lang="ja-JP" altLang="en-US" sz="1200" dirty="0" smtClean="0">
                <a:latin typeface="Meiryo UI" panose="020B0604030504040204" pitchFamily="50" charset="-128"/>
                <a:ea typeface="Meiryo UI" panose="020B0604030504040204" pitchFamily="50" charset="-128"/>
              </a:rPr>
              <a:t>億円（推計値）</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 y="1243061"/>
            <a:ext cx="3695699" cy="4204805"/>
          </a:xfrm>
          <a:prstGeom prst="rect">
            <a:avLst/>
          </a:prstGeom>
        </p:spPr>
        <p:txBody>
          <a:bodyPr wrap="square">
            <a:spAutoFit/>
          </a:bodyPr>
          <a:lstStyle/>
          <a:p>
            <a:pPr>
              <a:lnSpc>
                <a:spcPts val="1400"/>
              </a:lnSpc>
            </a:pPr>
            <a:r>
              <a:rPr lang="en-US" altLang="ja-JP" sz="1100" b="1" u="sng" dirty="0" smtClean="0">
                <a:latin typeface="Meiryo UI" panose="020B0604030504040204" pitchFamily="50" charset="-128"/>
                <a:ea typeface="Meiryo UI" panose="020B0604030504040204" pitchFamily="50" charset="-128"/>
              </a:rPr>
              <a:t>1</a:t>
            </a:r>
            <a:r>
              <a:rPr lang="ja-JP" altLang="en-US" sz="1100" b="1" u="sng" dirty="0" smtClean="0">
                <a:latin typeface="Meiryo UI" panose="020B0604030504040204" pitchFamily="50" charset="-128"/>
                <a:ea typeface="Meiryo UI" panose="020B0604030504040204" pitchFamily="50" charset="-128"/>
              </a:rPr>
              <a:t>　ニューノーマル</a:t>
            </a:r>
            <a:r>
              <a:rPr lang="ja-JP" altLang="en-US" sz="1100" b="1" u="sng" dirty="0">
                <a:latin typeface="Meiryo UI" panose="020B0604030504040204" pitchFamily="50" charset="-128"/>
                <a:ea typeface="Meiryo UI" panose="020B0604030504040204" pitchFamily="50" charset="-128"/>
              </a:rPr>
              <a:t>（ウイズコロナ</a:t>
            </a:r>
            <a:r>
              <a:rPr lang="en-US" altLang="ja-JP" sz="1100" b="1"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アフターコロナ）に</a:t>
            </a:r>
            <a:r>
              <a:rPr lang="ja-JP" altLang="en-US" sz="1100" b="1" u="sng" dirty="0" smtClean="0">
                <a:latin typeface="Meiryo UI" panose="020B0604030504040204" pitchFamily="50" charset="-128"/>
                <a:ea typeface="Meiryo UI" panose="020B0604030504040204" pitchFamily="50" charset="-128"/>
              </a:rPr>
              <a:t>向けた</a:t>
            </a:r>
            <a:endParaRPr lang="en-US" altLang="ja-JP" sz="1100" b="1" u="sng" dirty="0" smtClean="0">
              <a:latin typeface="Meiryo UI" panose="020B0604030504040204" pitchFamily="50" charset="-128"/>
              <a:ea typeface="Meiryo UI" panose="020B0604030504040204" pitchFamily="50" charset="-128"/>
            </a:endParaRPr>
          </a:p>
          <a:p>
            <a:pPr>
              <a:lnSpc>
                <a:spcPts val="1400"/>
              </a:lnSpc>
            </a:pP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100" b="1" u="sng" dirty="0" smtClean="0">
                <a:latin typeface="Meiryo UI" panose="020B0604030504040204" pitchFamily="50" charset="-128"/>
                <a:ea typeface="Meiryo UI" panose="020B0604030504040204" pitchFamily="50" charset="-128"/>
              </a:rPr>
              <a:t>重点事業</a:t>
            </a:r>
            <a:endParaRPr lang="en-US" altLang="ja-JP" sz="1100" b="1" u="sng"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⑴国内旅行客の誘致</a:t>
            </a:r>
            <a:r>
              <a:rPr lang="ja-JP" altLang="en-US" sz="1100" dirty="0" smtClean="0">
                <a:latin typeface="Meiryo UI" panose="020B0604030504040204" pitchFamily="50" charset="-128"/>
                <a:ea typeface="Meiryo UI" panose="020B0604030504040204" pitchFamily="50" charset="-128"/>
              </a:rPr>
              <a:t>強化</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・国内</a:t>
            </a:r>
            <a:r>
              <a:rPr lang="ja-JP" altLang="en-US" sz="1100" dirty="0">
                <a:latin typeface="Meiryo UI" panose="020B0604030504040204" pitchFamily="50" charset="-128"/>
                <a:ea typeface="Meiryo UI" panose="020B0604030504040204" pitchFamily="50" charset="-128"/>
              </a:rPr>
              <a:t>旅行消費額増に向けての</a:t>
            </a:r>
            <a:r>
              <a:rPr lang="ja-JP" altLang="en-US" sz="1100" dirty="0" smtClean="0">
                <a:latin typeface="Meiryo UI" panose="020B0604030504040204" pitchFamily="50" charset="-128"/>
                <a:ea typeface="Meiryo UI" panose="020B0604030504040204" pitchFamily="50" charset="-128"/>
              </a:rPr>
              <a:t>取組</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・マイクロツーリズム</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取組</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・府</a:t>
            </a:r>
            <a:r>
              <a:rPr lang="ja-JP" altLang="en-US" sz="1100" dirty="0">
                <a:latin typeface="Meiryo UI" panose="020B0604030504040204" pitchFamily="50" charset="-128"/>
                <a:ea typeface="Meiryo UI" panose="020B0604030504040204" pitchFamily="50" charset="-128"/>
              </a:rPr>
              <a:t>域内に眠る観光資源の</a:t>
            </a:r>
            <a:r>
              <a:rPr lang="ja-JP" altLang="en-US" sz="1100" dirty="0" smtClean="0">
                <a:latin typeface="Meiryo UI" panose="020B0604030504040204" pitchFamily="50" charset="-128"/>
                <a:ea typeface="Meiryo UI" panose="020B0604030504040204" pitchFamily="50" charset="-128"/>
              </a:rPr>
              <a:t>磨き上げ</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・大阪楽遊</a:t>
            </a:r>
            <a:r>
              <a:rPr lang="ja-JP" altLang="en-US" sz="1100" dirty="0">
                <a:latin typeface="Meiryo UI" panose="020B0604030504040204" pitchFamily="50" charset="-128"/>
                <a:ea typeface="Meiryo UI" panose="020B0604030504040204" pitchFamily="50" charset="-128"/>
              </a:rPr>
              <a:t>パスの</a:t>
            </a:r>
            <a:r>
              <a:rPr lang="ja-JP" altLang="en-US" sz="1100" dirty="0" smtClean="0">
                <a:latin typeface="Meiryo UI" panose="020B0604030504040204" pitchFamily="50" charset="-128"/>
                <a:ea typeface="Meiryo UI" panose="020B0604030504040204" pitchFamily="50" charset="-128"/>
              </a:rPr>
              <a:t>販売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・観光</a:t>
            </a:r>
            <a:r>
              <a:rPr lang="ja-JP" altLang="en-US" sz="1100" dirty="0">
                <a:latin typeface="Meiryo UI" panose="020B0604030504040204" pitchFamily="50" charset="-128"/>
                <a:ea typeface="Meiryo UI" panose="020B0604030504040204" pitchFamily="50" charset="-128"/>
              </a:rPr>
              <a:t>関連事業者等と連携した観光需要の回復に</a:t>
            </a:r>
            <a:r>
              <a:rPr lang="ja-JP" altLang="en-US" sz="1100" dirty="0" smtClean="0">
                <a:latin typeface="Meiryo UI" panose="020B0604030504040204" pitchFamily="50" charset="-128"/>
                <a:ea typeface="Meiryo UI" panose="020B0604030504040204" pitchFamily="50" charset="-128"/>
              </a:rPr>
              <a:t>向けた</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取組の推進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・他</a:t>
            </a:r>
            <a:r>
              <a:rPr lang="ja-JP" altLang="en-US" sz="1100" dirty="0">
                <a:latin typeface="Meiryo UI" panose="020B0604030504040204" pitchFamily="50" charset="-128"/>
                <a:ea typeface="Meiryo UI" panose="020B0604030504040204" pitchFamily="50" charset="-128"/>
              </a:rPr>
              <a:t>都道府県・観光団体との連携</a:t>
            </a:r>
            <a:r>
              <a:rPr lang="ja-JP" altLang="en-US" sz="1100" dirty="0" smtClean="0">
                <a:latin typeface="Meiryo UI" panose="020B0604030504040204" pitchFamily="50" charset="-128"/>
                <a:ea typeface="Meiryo UI" panose="020B0604030504040204" pitchFamily="50" charset="-128"/>
              </a:rPr>
              <a:t>強化</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Go </a:t>
            </a:r>
            <a:r>
              <a:rPr lang="en-US" altLang="ja-JP" sz="1100" dirty="0">
                <a:latin typeface="Meiryo UI" panose="020B0604030504040204" pitchFamily="50" charset="-128"/>
                <a:ea typeface="Meiryo UI" panose="020B0604030504040204" pitchFamily="50" charset="-128"/>
              </a:rPr>
              <a:t>To Eat</a:t>
            </a:r>
            <a:r>
              <a:rPr lang="ja-JP" altLang="en-US" sz="1100" dirty="0">
                <a:latin typeface="Meiryo UI" panose="020B0604030504040204" pitchFamily="50" charset="-128"/>
                <a:ea typeface="Meiryo UI" panose="020B0604030504040204" pitchFamily="50" charset="-128"/>
              </a:rPr>
              <a:t>大阪キャンペーン・プレミアム食事券発行</a:t>
            </a:r>
            <a:r>
              <a:rPr lang="ja-JP" altLang="en-US" sz="1100" dirty="0" smtClean="0">
                <a:latin typeface="Meiryo UI" panose="020B0604030504040204" pitchFamily="50" charset="-128"/>
                <a:ea typeface="Meiryo UI" panose="020B0604030504040204" pitchFamily="50" charset="-128"/>
              </a:rPr>
              <a:t>事業</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⑵新たな観光スタイルの</a:t>
            </a:r>
            <a:r>
              <a:rPr lang="ja-JP" altLang="en-US" sz="1100" dirty="0" smtClean="0">
                <a:latin typeface="Meiryo UI" panose="020B0604030504040204" pitchFamily="50" charset="-128"/>
                <a:ea typeface="Meiryo UI" panose="020B0604030504040204" pitchFamily="50" charset="-128"/>
              </a:rPr>
              <a:t>構築</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・ワーケーション</a:t>
            </a:r>
            <a:r>
              <a:rPr lang="ja-JP" altLang="en-US" sz="1100" dirty="0">
                <a:latin typeface="Meiryo UI" panose="020B0604030504040204" pitchFamily="50" charset="-128"/>
                <a:ea typeface="Meiryo UI" panose="020B0604030504040204" pitchFamily="50" charset="-128"/>
              </a:rPr>
              <a:t>等の推進（自然施設、温泉等</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・密</a:t>
            </a:r>
            <a:r>
              <a:rPr lang="ja-JP" altLang="en-US" sz="1100" dirty="0">
                <a:latin typeface="Meiryo UI" panose="020B0604030504040204" pitchFamily="50" charset="-128"/>
                <a:ea typeface="Meiryo UI" panose="020B0604030504040204" pitchFamily="50" charset="-128"/>
              </a:rPr>
              <a:t>にならない観光の</a:t>
            </a:r>
            <a:r>
              <a:rPr lang="ja-JP" altLang="en-US" sz="1100" dirty="0" smtClean="0">
                <a:latin typeface="Meiryo UI" panose="020B0604030504040204" pitchFamily="50" charset="-128"/>
                <a:ea typeface="Meiryo UI" panose="020B0604030504040204" pitchFamily="50" charset="-128"/>
              </a:rPr>
              <a:t>促進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・ペットツーリズム</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・みどり</a:t>
            </a:r>
            <a:r>
              <a:rPr lang="ja-JP" altLang="en-US" sz="1100" dirty="0">
                <a:latin typeface="Meiryo UI" panose="020B0604030504040204" pitchFamily="50" charset="-128"/>
                <a:ea typeface="Meiryo UI" panose="020B0604030504040204" pitchFamily="50" charset="-128"/>
              </a:rPr>
              <a:t>や花・自然を絡めた観光の</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⑶インバウンド回復に向けた環境</a:t>
            </a:r>
            <a:r>
              <a:rPr lang="ja-JP" altLang="en-US" sz="1100" dirty="0" smtClean="0">
                <a:latin typeface="Meiryo UI" panose="020B0604030504040204" pitchFamily="50" charset="-128"/>
                <a:ea typeface="Meiryo UI" panose="020B0604030504040204" pitchFamily="50" charset="-128"/>
              </a:rPr>
              <a:t>整備</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・情報発信</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・量</a:t>
            </a:r>
            <a:r>
              <a:rPr lang="ja-JP" altLang="en-US" sz="1100" dirty="0">
                <a:latin typeface="Meiryo UI" panose="020B0604030504040204" pitchFamily="50" charset="-128"/>
                <a:ea typeface="Meiryo UI" panose="020B0604030504040204" pitchFamily="50" charset="-128"/>
              </a:rPr>
              <a:t>から質への転換（ラグジュアリー層強化、</a:t>
            </a:r>
            <a:r>
              <a:rPr lang="ja-JP" altLang="en-US" sz="1100" dirty="0" smtClean="0">
                <a:latin typeface="Meiryo UI" panose="020B0604030504040204" pitchFamily="50" charset="-128"/>
                <a:ea typeface="Meiryo UI" panose="020B0604030504040204" pitchFamily="50" charset="-128"/>
              </a:rPr>
              <a:t>ウェルネスコンテ</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ンツ</a:t>
            </a:r>
            <a:r>
              <a:rPr lang="ja-JP" altLang="en-US" sz="1100" dirty="0">
                <a:latin typeface="Meiryo UI" panose="020B0604030504040204" pitchFamily="50" charset="-128"/>
                <a:ea typeface="Meiryo UI" panose="020B0604030504040204" pitchFamily="50" charset="-128"/>
              </a:rPr>
              <a:t>の消費額向上</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・テーマ型</a:t>
            </a:r>
            <a:r>
              <a:rPr lang="ja-JP" altLang="en-US" sz="1100" dirty="0">
                <a:latin typeface="Meiryo UI" panose="020B0604030504040204" pitchFamily="50" charset="-128"/>
                <a:ea typeface="Meiryo UI" panose="020B0604030504040204" pitchFamily="50" charset="-128"/>
              </a:rPr>
              <a:t>回遊ルート、広域周遊ルートの</a:t>
            </a:r>
            <a:r>
              <a:rPr lang="ja-JP" altLang="en-US" sz="1100" dirty="0" smtClean="0">
                <a:latin typeface="Meiryo UI" panose="020B0604030504040204" pitchFamily="50" charset="-128"/>
                <a:ea typeface="Meiryo UI" panose="020B0604030504040204" pitchFamily="50" charset="-128"/>
              </a:rPr>
              <a:t>構築</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・多言語</a:t>
            </a:r>
            <a:r>
              <a:rPr lang="ja-JP" altLang="en-US" sz="1100" dirty="0">
                <a:latin typeface="Meiryo UI" panose="020B0604030504040204" pitchFamily="50" charset="-128"/>
                <a:ea typeface="Meiryo UI" panose="020B0604030504040204" pitchFamily="50" charset="-128"/>
              </a:rPr>
              <a:t>対応、無料</a:t>
            </a:r>
            <a:r>
              <a:rPr lang="en-US" altLang="ja-JP" sz="1100" dirty="0">
                <a:latin typeface="Meiryo UI" panose="020B0604030504040204" pitchFamily="50" charset="-128"/>
                <a:ea typeface="Meiryo UI" panose="020B0604030504040204" pitchFamily="50" charset="-128"/>
              </a:rPr>
              <a:t>Wi-Fi</a:t>
            </a:r>
            <a:r>
              <a:rPr lang="ja-JP" altLang="en-US" sz="1100" dirty="0">
                <a:latin typeface="Meiryo UI" panose="020B0604030504040204" pitchFamily="50" charset="-128"/>
                <a:ea typeface="Meiryo UI" panose="020B0604030504040204" pitchFamily="50" charset="-128"/>
              </a:rPr>
              <a:t>などの更なる</a:t>
            </a:r>
            <a:r>
              <a:rPr lang="ja-JP" altLang="en-US" sz="1100" dirty="0" smtClean="0">
                <a:latin typeface="Meiryo UI" panose="020B0604030504040204" pitchFamily="50" charset="-128"/>
                <a:ea typeface="Meiryo UI" panose="020B0604030504040204" pitchFamily="50" charset="-128"/>
              </a:rPr>
              <a:t>充実</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　・海外旅行会社、メディアへの</a:t>
            </a:r>
            <a:r>
              <a:rPr lang="en-US" altLang="ja-JP" sz="1100" dirty="0" err="1">
                <a:latin typeface="Meiryo UI" panose="020B0604030504040204" pitchFamily="50" charset="-128"/>
                <a:ea typeface="Meiryo UI" panose="020B0604030504040204" pitchFamily="50" charset="-128"/>
              </a:rPr>
              <a:t>BtoB</a:t>
            </a:r>
            <a:r>
              <a:rPr lang="ja-JP" altLang="en-US" sz="1100" dirty="0">
                <a:latin typeface="Meiryo UI" panose="020B0604030504040204" pitchFamily="50" charset="-128"/>
                <a:ea typeface="Meiryo UI" panose="020B0604030504040204" pitchFamily="50" charset="-128"/>
              </a:rPr>
              <a:t>マーケット</a:t>
            </a:r>
            <a:r>
              <a:rPr lang="ja-JP" altLang="en-US" sz="1100" dirty="0" smtClean="0">
                <a:latin typeface="Meiryo UI" panose="020B0604030504040204" pitchFamily="50" charset="-128"/>
                <a:ea typeface="Meiryo UI" panose="020B0604030504040204" pitchFamily="50" charset="-128"/>
              </a:rPr>
              <a:t>対応</a:t>
            </a:r>
            <a:endParaRPr lang="ja-JP" altLang="en-US"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3644901" y="1228664"/>
            <a:ext cx="2801342" cy="4384342"/>
          </a:xfrm>
          <a:prstGeom prst="rect">
            <a:avLst/>
          </a:prstGeom>
        </p:spPr>
        <p:txBody>
          <a:bodyPr wrap="square">
            <a:spAutoFit/>
          </a:bodyPr>
          <a:lstStyle/>
          <a:p>
            <a:pPr>
              <a:lnSpc>
                <a:spcPts val="1400"/>
              </a:lnSpc>
            </a:pPr>
            <a:r>
              <a:rPr lang="ja-JP" altLang="en-US" sz="1100" dirty="0">
                <a:latin typeface="Meiryo UI" panose="020B0604030504040204" pitchFamily="50" charset="-128"/>
                <a:ea typeface="Meiryo UI" panose="020B0604030504040204" pitchFamily="50" charset="-128"/>
              </a:rPr>
              <a:t>⑷感染防止を徹底した受入れ環境の整備</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　・観光チャットボット、コールセンターの運営</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　・キャッシュレス決済の普及促進</a:t>
            </a:r>
            <a:endParaRPr lang="en-US" altLang="ja-JP" sz="1100" dirty="0">
              <a:latin typeface="Meiryo UI" panose="020B0604030504040204" pitchFamily="50" charset="-128"/>
              <a:ea typeface="Meiryo UI" panose="020B0604030504040204" pitchFamily="50" charset="-128"/>
            </a:endParaRPr>
          </a:p>
          <a:p>
            <a:pPr>
              <a:lnSpc>
                <a:spcPts val="1400"/>
              </a:lnSpc>
            </a:pPr>
            <a:r>
              <a:rPr lang="en-US" altLang="ja-JP" sz="1100" b="1" u="sng" dirty="0" smtClean="0">
                <a:latin typeface="Meiryo UI" panose="020B0604030504040204" pitchFamily="50" charset="-128"/>
                <a:ea typeface="Meiryo UI" panose="020B0604030504040204" pitchFamily="50" charset="-128"/>
              </a:rPr>
              <a:t>2 </a:t>
            </a:r>
            <a:r>
              <a:rPr lang="ja-JP" altLang="en-US" sz="1100" b="1" u="sng" dirty="0" smtClean="0">
                <a:latin typeface="Meiryo UI" panose="020B0604030504040204" pitchFamily="50" charset="-128"/>
                <a:ea typeface="Meiryo UI" panose="020B0604030504040204" pitchFamily="50" charset="-128"/>
              </a:rPr>
              <a:t>その他</a:t>
            </a:r>
            <a:r>
              <a:rPr lang="ja-JP" altLang="en-US" sz="1100" b="1" u="sng" dirty="0">
                <a:latin typeface="Meiryo UI" panose="020B0604030504040204" pitchFamily="50" charset="-128"/>
                <a:ea typeface="Meiryo UI" panose="020B0604030504040204" pitchFamily="50" charset="-128"/>
              </a:rPr>
              <a:t>の重点</a:t>
            </a:r>
            <a:r>
              <a:rPr lang="ja-JP" altLang="en-US" sz="1100" b="1" u="sng" dirty="0" smtClean="0">
                <a:latin typeface="Meiryo UI" panose="020B0604030504040204" pitchFamily="50" charset="-128"/>
                <a:ea typeface="Meiryo UI" panose="020B0604030504040204" pitchFamily="50" charset="-128"/>
              </a:rPr>
              <a:t>事業</a:t>
            </a:r>
            <a:endParaRPr lang="en-US" altLang="ja-JP" sz="1100" b="1" u="sng"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⑴</a:t>
            </a:r>
            <a:r>
              <a:rPr lang="ja-JP" altLang="en-US" sz="1100" dirty="0">
                <a:latin typeface="Meiryo UI" panose="020B0604030504040204" pitchFamily="50" charset="-128"/>
                <a:ea typeface="Meiryo UI" panose="020B0604030504040204" pitchFamily="50" charset="-128"/>
              </a:rPr>
              <a:t>観光</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に向けた</a:t>
            </a:r>
            <a:r>
              <a:rPr lang="ja-JP" altLang="en-US" sz="1100" dirty="0" smtClean="0">
                <a:latin typeface="Meiryo UI" panose="020B0604030504040204" pitchFamily="50" charset="-128"/>
                <a:ea typeface="Meiryo UI" panose="020B0604030504040204" pitchFamily="50" charset="-128"/>
              </a:rPr>
              <a:t>取組</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・データ</a:t>
            </a:r>
            <a:r>
              <a:rPr lang="ja-JP" altLang="en-US" sz="1100" dirty="0">
                <a:latin typeface="Meiryo UI" panose="020B0604030504040204" pitchFamily="50" charset="-128"/>
                <a:ea typeface="Meiryo UI" panose="020B0604030504040204" pitchFamily="50" charset="-128"/>
              </a:rPr>
              <a:t>に基づくマーケティングの</a:t>
            </a:r>
            <a:r>
              <a:rPr lang="ja-JP" altLang="en-US" sz="1100" dirty="0" smtClean="0">
                <a:latin typeface="Meiryo UI" panose="020B0604030504040204" pitchFamily="50" charset="-128"/>
                <a:ea typeface="Meiryo UI" panose="020B0604030504040204" pitchFamily="50" charset="-128"/>
              </a:rPr>
              <a:t>強化</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ｱ</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大阪観光局</a:t>
            </a:r>
            <a:r>
              <a:rPr lang="en-US" altLang="ja-JP" sz="1100" dirty="0">
                <a:latin typeface="Meiryo UI" panose="020B0604030504040204" pitchFamily="50" charset="-128"/>
                <a:ea typeface="Meiryo UI" panose="020B0604030504040204" pitchFamily="50" charset="-128"/>
              </a:rPr>
              <a:t>DMP</a:t>
            </a:r>
            <a:r>
              <a:rPr lang="ja-JP" altLang="en-US" sz="1100" dirty="0">
                <a:latin typeface="Meiryo UI" panose="020B0604030504040204" pitchFamily="50" charset="-128"/>
                <a:ea typeface="Meiryo UI" panose="020B0604030504040204" pitchFamily="50" charset="-128"/>
              </a:rPr>
              <a:t>による</a:t>
            </a:r>
            <a:r>
              <a:rPr lang="en-US" altLang="ja-JP" sz="1100" dirty="0" smtClean="0">
                <a:latin typeface="Meiryo UI" panose="020B0604030504040204" pitchFamily="50" charset="-128"/>
                <a:ea typeface="Meiryo UI" panose="020B0604030504040204" pitchFamily="50" charset="-128"/>
              </a:rPr>
              <a:t>PDCA</a:t>
            </a:r>
          </a:p>
          <a:p>
            <a:pPr>
              <a:lnSpc>
                <a:spcPts val="14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ｲ</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具体的なデータ施策（プロモーション</a:t>
            </a:r>
            <a:r>
              <a:rPr lang="ja-JP" altLang="en-US" sz="1100" dirty="0" smtClean="0">
                <a:latin typeface="Meiryo UI" panose="020B0604030504040204" pitchFamily="50" charset="-128"/>
                <a:ea typeface="Meiryo UI" panose="020B0604030504040204" pitchFamily="50" charset="-128"/>
              </a:rPr>
              <a:t>設計</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効果検証</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観光アプリ（仮称）の構築・</a:t>
            </a:r>
            <a:r>
              <a:rPr lang="ja-JP" altLang="en-US" sz="1100" dirty="0" smtClean="0">
                <a:latin typeface="Meiryo UI" panose="020B0604030504040204" pitchFamily="50" charset="-128"/>
                <a:ea typeface="Meiryo UI" panose="020B0604030504040204" pitchFamily="50" charset="-128"/>
              </a:rPr>
              <a:t>導入</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⑵「</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」ブランディング構築のための</a:t>
            </a:r>
            <a:r>
              <a:rPr lang="ja-JP" altLang="en-US" sz="1100" dirty="0" smtClean="0">
                <a:latin typeface="Meiryo UI" panose="020B0604030504040204" pitchFamily="50" charset="-128"/>
                <a:ea typeface="Meiryo UI" panose="020B0604030504040204" pitchFamily="50" charset="-128"/>
              </a:rPr>
              <a:t>事業</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展開</a:t>
            </a:r>
            <a:r>
              <a:rPr lang="ja-JP" altLang="en-US" sz="1100" dirty="0">
                <a:latin typeface="Meiryo UI" panose="020B0604030504040204" pitchFamily="50" charset="-128"/>
                <a:ea typeface="Meiryo UI" panose="020B0604030504040204" pitchFamily="50" charset="-128"/>
              </a:rPr>
              <a:t>～食</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・世界</a:t>
            </a:r>
            <a:r>
              <a:rPr lang="ja-JP" altLang="en-US" sz="1100" dirty="0">
                <a:latin typeface="Meiryo UI" panose="020B0604030504040204" pitchFamily="50" charset="-128"/>
                <a:ea typeface="Meiryo UI" panose="020B0604030504040204" pitchFamily="50" charset="-128"/>
              </a:rPr>
              <a:t>の「食のまち」と並ぶ「食のまち・大阪</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ブランド構築</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・食</a:t>
            </a:r>
            <a:r>
              <a:rPr lang="ja-JP" altLang="en-US" sz="1100" dirty="0">
                <a:latin typeface="Meiryo UI" panose="020B0604030504040204" pitchFamily="50" charset="-128"/>
                <a:ea typeface="Meiryo UI" panose="020B0604030504040204" pitchFamily="50" charset="-128"/>
              </a:rPr>
              <a:t>創造都市大阪推進機構の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⑶</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」ブランディング構築のための</a:t>
            </a:r>
            <a:r>
              <a:rPr lang="ja-JP" altLang="en-US" sz="1100" dirty="0" smtClean="0">
                <a:latin typeface="Meiryo UI" panose="020B0604030504040204" pitchFamily="50" charset="-128"/>
                <a:ea typeface="Meiryo UI" panose="020B0604030504040204" pitchFamily="50" charset="-128"/>
              </a:rPr>
              <a:t>事業</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展開</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スポーツツーリズム～</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・広報</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ブランディング</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・サイクリングツーリズム</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・アドベンチャーツーリズム</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⑷MICE</a:t>
            </a:r>
            <a:r>
              <a:rPr lang="ja-JP" altLang="en-US" sz="1100" dirty="0">
                <a:latin typeface="Meiryo UI" panose="020B0604030504040204" pitchFamily="50" charset="-128"/>
                <a:ea typeface="Meiryo UI" panose="020B0604030504040204" pitchFamily="50" charset="-128"/>
              </a:rPr>
              <a:t>推進</a:t>
            </a:r>
            <a:r>
              <a:rPr lang="ja-JP" altLang="en-US" sz="1100" dirty="0" smtClean="0">
                <a:latin typeface="Meiryo UI" panose="020B0604030504040204" pitchFamily="50" charset="-128"/>
                <a:ea typeface="Meiryo UI" panose="020B0604030504040204" pitchFamily="50" charset="-128"/>
              </a:rPr>
              <a:t>活動</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MICE</a:t>
            </a:r>
            <a:r>
              <a:rPr lang="ja-JP" altLang="en-US" sz="1100" dirty="0">
                <a:latin typeface="Meiryo UI" panose="020B0604030504040204" pitchFamily="50" charset="-128"/>
                <a:ea typeface="Meiryo UI" panose="020B0604030504040204" pitchFamily="50" charset="-128"/>
              </a:rPr>
              <a:t>開催の機運</a:t>
            </a:r>
            <a:r>
              <a:rPr lang="ja-JP" altLang="en-US" sz="1100" dirty="0" smtClean="0">
                <a:latin typeface="Meiryo UI" panose="020B0604030504040204" pitchFamily="50" charset="-128"/>
                <a:ea typeface="Meiryo UI" panose="020B0604030504040204" pitchFamily="50" charset="-128"/>
              </a:rPr>
              <a:t>醸成</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・主催者</a:t>
            </a:r>
            <a:r>
              <a:rPr lang="ja-JP" altLang="en-US" sz="1100" dirty="0">
                <a:latin typeface="Meiryo UI" panose="020B0604030504040204" pitchFamily="50" charset="-128"/>
                <a:ea typeface="Meiryo UI" panose="020B0604030504040204" pitchFamily="50" charset="-128"/>
              </a:rPr>
              <a:t>に選ばれるための環境</a:t>
            </a:r>
            <a:r>
              <a:rPr lang="ja-JP" altLang="en-US" sz="1100" dirty="0" smtClean="0">
                <a:latin typeface="Meiryo UI" panose="020B0604030504040204" pitchFamily="50" charset="-128"/>
                <a:ea typeface="Meiryo UI" panose="020B0604030504040204" pitchFamily="50" charset="-128"/>
              </a:rPr>
              <a:t>整備</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を見据えた誘致体制</a:t>
            </a:r>
            <a:r>
              <a:rPr lang="ja-JP" altLang="en-US" sz="1100" dirty="0" smtClean="0">
                <a:latin typeface="Meiryo UI" panose="020B0604030504040204" pitchFamily="50" charset="-128"/>
                <a:ea typeface="Meiryo UI" panose="020B0604030504040204" pitchFamily="50" charset="-128"/>
              </a:rPr>
              <a:t>強化</a:t>
            </a:r>
            <a:endParaRPr lang="ja-JP" altLang="en-US"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6458942" y="1226764"/>
            <a:ext cx="2646958" cy="3845733"/>
          </a:xfrm>
          <a:prstGeom prst="rect">
            <a:avLst/>
          </a:prstGeom>
        </p:spPr>
        <p:txBody>
          <a:bodyPr wrap="square">
            <a:spAutoFit/>
          </a:bodyPr>
          <a:lstStyle/>
          <a:p>
            <a:pPr>
              <a:lnSpc>
                <a:spcPts val="1400"/>
              </a:lnSpc>
            </a:pPr>
            <a:r>
              <a:rPr lang="zh-CN" altLang="en-US" sz="1100" dirty="0" smtClean="0">
                <a:latin typeface="Meiryo UI" panose="020B0604030504040204" pitchFamily="50" charset="-128"/>
                <a:ea typeface="Meiryo UI" panose="020B0604030504040204" pitchFamily="50" charset="-128"/>
              </a:rPr>
              <a:t>⑸</a:t>
            </a:r>
            <a:r>
              <a:rPr lang="zh-CN" altLang="en-US" sz="1100" dirty="0">
                <a:latin typeface="Meiryo UI" panose="020B0604030504040204" pitchFamily="50" charset="-128"/>
                <a:ea typeface="Meiryo UI" panose="020B0604030504040204" pitchFamily="50" charset="-128"/>
              </a:rPr>
              <a:t>国内教育</a:t>
            </a:r>
            <a:r>
              <a:rPr lang="zh-CN" altLang="en-US" sz="1100" dirty="0" smtClean="0">
                <a:latin typeface="Meiryo UI" panose="020B0604030504040204" pitchFamily="50" charset="-128"/>
                <a:ea typeface="Meiryo UI" panose="020B0604030504040204" pitchFamily="50" charset="-128"/>
              </a:rPr>
              <a:t>旅行</a:t>
            </a:r>
            <a:endParaRPr lang="en-US" altLang="zh-CN"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⑹</a:t>
            </a:r>
            <a:r>
              <a:rPr lang="ja-JP" altLang="en-US" sz="1100" dirty="0">
                <a:latin typeface="Meiryo UI" panose="020B0604030504040204" pitchFamily="50" charset="-128"/>
                <a:ea typeface="Meiryo UI" panose="020B0604030504040204" pitchFamily="50" charset="-128"/>
              </a:rPr>
              <a:t>大阪</a:t>
            </a:r>
            <a:r>
              <a:rPr lang="en-US" altLang="ja-JP" sz="1100" dirty="0">
                <a:latin typeface="Meiryo UI" panose="020B0604030504040204" pitchFamily="50" charset="-128"/>
                <a:ea typeface="Meiryo UI" panose="020B0604030504040204" pitchFamily="50" charset="-128"/>
              </a:rPr>
              <a:t>B&amp;S</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Brothers &amp; Sisters</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プログラム</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⑺</a:t>
            </a:r>
            <a:r>
              <a:rPr lang="ja-JP" altLang="en-US" sz="1100" dirty="0">
                <a:latin typeface="Meiryo UI" panose="020B0604030504040204" pitchFamily="50" charset="-128"/>
                <a:ea typeface="Meiryo UI" panose="020B0604030504040204" pitchFamily="50" charset="-128"/>
              </a:rPr>
              <a:t>ウェブからリアルな訪日教育</a:t>
            </a:r>
            <a:r>
              <a:rPr lang="ja-JP" altLang="en-US" sz="1100" dirty="0" smtClean="0">
                <a:latin typeface="Meiryo UI" panose="020B0604030504040204" pitchFamily="50" charset="-128"/>
                <a:ea typeface="Meiryo UI" panose="020B0604030504040204" pitchFamily="50" charset="-128"/>
              </a:rPr>
              <a:t>旅行</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⑻</a:t>
            </a:r>
            <a:r>
              <a:rPr lang="ja-JP" altLang="en-US" sz="1100" dirty="0">
                <a:latin typeface="Meiryo UI" panose="020B0604030504040204" pitchFamily="50" charset="-128"/>
                <a:ea typeface="Meiryo UI" panose="020B0604030504040204" pitchFamily="50" charset="-128"/>
              </a:rPr>
              <a:t>留学生支援コンソーシアム</a:t>
            </a:r>
            <a:r>
              <a:rPr lang="ja-JP" altLang="en-US" sz="1100" dirty="0" smtClean="0">
                <a:latin typeface="Meiryo UI" panose="020B0604030504040204" pitchFamily="50" charset="-128"/>
                <a:ea typeface="Meiryo UI" panose="020B0604030504040204" pitchFamily="50" charset="-128"/>
              </a:rPr>
              <a:t>大阪</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⑼</a:t>
            </a:r>
            <a:r>
              <a:rPr lang="en-US" altLang="ja-JP" sz="1100" dirty="0">
                <a:latin typeface="Meiryo UI" panose="020B0604030504040204" pitchFamily="50" charset="-128"/>
                <a:ea typeface="Meiryo UI" panose="020B0604030504040204" pitchFamily="50" charset="-128"/>
              </a:rPr>
              <a:t>LGBTQ</a:t>
            </a:r>
            <a:r>
              <a:rPr lang="ja-JP" altLang="en-US" sz="1100" dirty="0">
                <a:latin typeface="Meiryo UI" panose="020B0604030504040204" pitchFamily="50" charset="-128"/>
                <a:ea typeface="Meiryo UI" panose="020B0604030504040204" pitchFamily="50" charset="-128"/>
              </a:rPr>
              <a:t>ツーリズムへの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⑽</a:t>
            </a:r>
            <a:r>
              <a:rPr lang="ja-JP" altLang="en-US" sz="1100" dirty="0">
                <a:latin typeface="Meiryo UI" panose="020B0604030504040204" pitchFamily="50" charset="-128"/>
                <a:ea typeface="Meiryo UI" panose="020B0604030504040204" pitchFamily="50" charset="-128"/>
              </a:rPr>
              <a:t>ユニバーサルツーリズムへの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⑾</a:t>
            </a:r>
            <a:r>
              <a:rPr lang="ja-JP" altLang="en-US" sz="1100" dirty="0">
                <a:latin typeface="Meiryo UI" panose="020B0604030504040204" pitchFamily="50" charset="-128"/>
                <a:ea typeface="Meiryo UI" panose="020B0604030504040204" pitchFamily="50" charset="-128"/>
              </a:rPr>
              <a:t>ナイトカルチャーへの</a:t>
            </a:r>
            <a:r>
              <a:rPr lang="ja-JP" altLang="en-US" sz="1100" dirty="0" smtClean="0">
                <a:latin typeface="Meiryo UI" panose="020B0604030504040204" pitchFamily="50" charset="-128"/>
                <a:ea typeface="Meiryo UI" panose="020B0604030504040204" pitchFamily="50" charset="-128"/>
              </a:rPr>
              <a:t>取組（</a:t>
            </a:r>
            <a:r>
              <a:rPr lang="en-US" altLang="ja-JP" sz="1100" dirty="0">
                <a:latin typeface="Meiryo UI" panose="020B0604030504040204" pitchFamily="50" charset="-128"/>
                <a:ea typeface="Meiryo UI" panose="020B0604030504040204" pitchFamily="50" charset="-128"/>
              </a:rPr>
              <a:t>24</a:t>
            </a:r>
            <a:r>
              <a:rPr lang="ja-JP" altLang="en-US" sz="1100" dirty="0" smtClean="0">
                <a:latin typeface="Meiryo UI" panose="020B0604030504040204" pitchFamily="50" charset="-128"/>
                <a:ea typeface="Meiryo UI" panose="020B0604030504040204" pitchFamily="50" charset="-128"/>
              </a:rPr>
              <a:t>時間</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観光都市）</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・光の饗宴の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Osaka </a:t>
            </a:r>
            <a:r>
              <a:rPr lang="en-US" altLang="ja-JP" sz="1100" dirty="0">
                <a:latin typeface="Meiryo UI" panose="020B0604030504040204" pitchFamily="50" charset="-128"/>
                <a:ea typeface="Meiryo UI" panose="020B0604030504040204" pitchFamily="50" charset="-128"/>
              </a:rPr>
              <a:t>Night Out</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⑿</a:t>
            </a:r>
            <a:r>
              <a:rPr lang="ja-JP" altLang="en-US" sz="1100" dirty="0">
                <a:latin typeface="Meiryo UI" panose="020B0604030504040204" pitchFamily="50" charset="-128"/>
                <a:ea typeface="Meiryo UI" panose="020B0604030504040204" pitchFamily="50" charset="-128"/>
              </a:rPr>
              <a:t>大阪市域ブランド構築に向けた</a:t>
            </a:r>
            <a:r>
              <a:rPr lang="ja-JP" altLang="en-US" sz="1100" dirty="0" smtClean="0">
                <a:latin typeface="Meiryo UI" panose="020B0604030504040204" pitchFamily="50" charset="-128"/>
                <a:ea typeface="Meiryo UI" panose="020B0604030504040204" pitchFamily="50" charset="-128"/>
              </a:rPr>
              <a:t>ゾーニング</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戦略</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取組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⒀</a:t>
            </a:r>
            <a:r>
              <a:rPr lang="ja-JP" altLang="en-US" sz="1100" dirty="0">
                <a:latin typeface="Meiryo UI" panose="020B0604030504040204" pitchFamily="50" charset="-128"/>
                <a:ea typeface="Meiryo UI" panose="020B0604030504040204" pitchFamily="50" charset="-128"/>
              </a:rPr>
              <a:t>受入れ体制の</a:t>
            </a:r>
            <a:r>
              <a:rPr lang="ja-JP" altLang="en-US" sz="1100" dirty="0" smtClean="0">
                <a:latin typeface="Meiryo UI" panose="020B0604030504040204" pitchFamily="50" charset="-128"/>
                <a:ea typeface="Meiryo UI" panose="020B0604030504040204" pitchFamily="50" charset="-128"/>
              </a:rPr>
              <a:t>整備</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・観光</a:t>
            </a:r>
            <a:r>
              <a:rPr lang="ja-JP" altLang="en-US" sz="1100" dirty="0">
                <a:latin typeface="Meiryo UI" panose="020B0604030504040204" pitchFamily="50" charset="-128"/>
                <a:ea typeface="Meiryo UI" panose="020B0604030504040204" pitchFamily="50" charset="-128"/>
              </a:rPr>
              <a:t>案内所の活用による大阪を</a:t>
            </a:r>
            <a:r>
              <a:rPr lang="ja-JP" altLang="en-US" sz="1100" dirty="0" smtClean="0">
                <a:latin typeface="Meiryo UI" panose="020B0604030504040204" pitchFamily="50" charset="-128"/>
                <a:ea typeface="Meiryo UI" panose="020B0604030504040204" pitchFamily="50" charset="-128"/>
              </a:rPr>
              <a:t>基点</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a:t>
            </a:r>
            <a:r>
              <a:rPr lang="ja-JP" altLang="en-US" sz="1100" dirty="0">
                <a:latin typeface="Meiryo UI" panose="020B0604030504040204" pitchFamily="50" charset="-128"/>
                <a:ea typeface="Meiryo UI" panose="020B0604030504040204" pitchFamily="50" charset="-128"/>
              </a:rPr>
              <a:t>した観光の</a:t>
            </a:r>
            <a:r>
              <a:rPr lang="ja-JP" altLang="en-US" sz="1100" dirty="0" smtClean="0">
                <a:latin typeface="Meiryo UI" panose="020B0604030504040204" pitchFamily="50" charset="-128"/>
                <a:ea typeface="Meiryo UI" panose="020B0604030504040204" pitchFamily="50" charset="-128"/>
              </a:rPr>
              <a:t>促進</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・状況</a:t>
            </a:r>
            <a:r>
              <a:rPr lang="ja-JP" altLang="en-US" sz="1100" dirty="0">
                <a:latin typeface="Meiryo UI" panose="020B0604030504040204" pitchFamily="50" charset="-128"/>
                <a:ea typeface="Meiryo UI" panose="020B0604030504040204" pitchFamily="50" charset="-128"/>
              </a:rPr>
              <a:t>に応じた運営</a:t>
            </a:r>
            <a:r>
              <a:rPr lang="ja-JP" altLang="en-US" sz="1100" dirty="0" smtClean="0">
                <a:latin typeface="Meiryo UI" panose="020B0604030504040204" pitchFamily="50" charset="-128"/>
                <a:ea typeface="Meiryo UI" panose="020B0604030504040204" pitchFamily="50" charset="-128"/>
              </a:rPr>
              <a:t>体制</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・観光</a:t>
            </a:r>
            <a:r>
              <a:rPr lang="ja-JP" altLang="en-US" sz="1100" dirty="0">
                <a:latin typeface="Meiryo UI" panose="020B0604030504040204" pitchFamily="50" charset="-128"/>
                <a:ea typeface="Meiryo UI" panose="020B0604030504040204" pitchFamily="50" charset="-128"/>
              </a:rPr>
              <a:t>チャットボット、コールセンターの</a:t>
            </a:r>
            <a:r>
              <a:rPr lang="ja-JP" altLang="en-US" sz="1100" dirty="0" smtClean="0">
                <a:latin typeface="Meiryo UI" panose="020B0604030504040204" pitchFamily="50" charset="-128"/>
                <a:ea typeface="Meiryo UI" panose="020B0604030504040204" pitchFamily="50" charset="-128"/>
              </a:rPr>
              <a:t>運営</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・梅田駅周辺のサイン表示の</a:t>
            </a:r>
            <a:r>
              <a:rPr lang="ja-JP" altLang="en-US" sz="1100" dirty="0" smtClean="0">
                <a:latin typeface="Meiryo UI" panose="020B0604030504040204" pitchFamily="50" charset="-128"/>
                <a:ea typeface="Meiryo UI" panose="020B0604030504040204" pitchFamily="50" charset="-128"/>
              </a:rPr>
              <a:t>改善</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smtClean="0">
                <a:latin typeface="Meiryo UI" panose="020B0604030504040204" pitchFamily="50" charset="-128"/>
                <a:ea typeface="Meiryo UI" panose="020B0604030504040204" pitchFamily="50" charset="-128"/>
              </a:rPr>
              <a:t>⒁</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フィルム・カウンシル（フィルム・</a:t>
            </a:r>
            <a:r>
              <a:rPr lang="ja-JP" altLang="en-US" sz="1100" dirty="0" smtClean="0">
                <a:latin typeface="Meiryo UI" panose="020B0604030504040204" pitchFamily="50" charset="-128"/>
                <a:ea typeface="Meiryo UI" panose="020B0604030504040204" pitchFamily="50" charset="-128"/>
              </a:rPr>
              <a:t>ツーリズ</a:t>
            </a:r>
            <a:endParaRPr lang="en-US" altLang="ja-JP" sz="1100" dirty="0" smtClean="0">
              <a:latin typeface="Meiryo UI" panose="020B0604030504040204" pitchFamily="50" charset="-128"/>
              <a:ea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ム</a:t>
            </a:r>
            <a:r>
              <a:rPr lang="ja-JP" altLang="en-US" sz="1100" dirty="0">
                <a:latin typeface="Meiryo UI" panose="020B0604030504040204" pitchFamily="50" charset="-128"/>
                <a:ea typeface="Meiryo UI" panose="020B0604030504040204" pitchFamily="50" charset="-128"/>
              </a:rPr>
              <a:t>推進</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16073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1358" y="76562"/>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（３）政策</a:t>
            </a:r>
            <a:r>
              <a:rPr lang="ja-JP" altLang="en-US" sz="1600" dirty="0">
                <a:latin typeface="Meiryo UI" panose="020B0604030504040204" pitchFamily="50" charset="-128"/>
                <a:ea typeface="Meiryo UI" panose="020B0604030504040204" pitchFamily="50" charset="-128"/>
              </a:rPr>
              <a:t>連携</a:t>
            </a:r>
            <a:r>
              <a:rPr lang="ja-JP" altLang="en-US"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～都市基盤整備～</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835347339"/>
              </p:ext>
            </p:extLst>
          </p:nvPr>
        </p:nvGraphicFramePr>
        <p:xfrm>
          <a:off x="127006" y="1299000"/>
          <a:ext cx="8765473" cy="5269920"/>
        </p:xfrm>
        <a:graphic>
          <a:graphicData uri="http://schemas.openxmlformats.org/drawingml/2006/table">
            <a:tbl>
              <a:tblPr>
                <a:tableStyleId>{5C22544A-7EE6-4342-B048-85BDC9FD1C3A}</a:tableStyleId>
              </a:tblPr>
              <a:tblGrid>
                <a:gridCol w="2209794">
                  <a:extLst>
                    <a:ext uri="{9D8B030D-6E8A-4147-A177-3AD203B41FA5}">
                      <a16:colId xmlns:a16="http://schemas.microsoft.com/office/drawing/2014/main" val="20000"/>
                    </a:ext>
                  </a:extLst>
                </a:gridCol>
                <a:gridCol w="6555679">
                  <a:extLst>
                    <a:ext uri="{9D8B030D-6E8A-4147-A177-3AD203B41FA5}">
                      <a16:colId xmlns:a16="http://schemas.microsoft.com/office/drawing/2014/main" val="20001"/>
                    </a:ext>
                  </a:extLst>
                </a:gridCol>
              </a:tblGrid>
              <a:tr h="98679">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36740">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zh-TW" altLang="en-US" sz="1100" u="none" strike="noStrike" dirty="0">
                          <a:solidFill>
                            <a:schemeClr val="tx1"/>
                          </a:solidFill>
                          <a:effectLst/>
                          <a:latin typeface="Meiryo UI" panose="020B0604030504040204" pitchFamily="50" charset="-128"/>
                          <a:ea typeface="Meiryo UI" panose="020B0604030504040204" pitchFamily="50" charset="-128"/>
                        </a:rPr>
                        <a:t>淀川左岸線</a:t>
                      </a:r>
                      <a:r>
                        <a:rPr lang="zh-TW" altLang="en-US" sz="1100" u="none" strike="noStrike" dirty="0" smtClean="0">
                          <a:solidFill>
                            <a:schemeClr val="tx1"/>
                          </a:solidFill>
                          <a:effectLst/>
                          <a:latin typeface="Meiryo UI" panose="020B0604030504040204" pitchFamily="50" charset="-128"/>
                          <a:ea typeface="Meiryo UI" panose="020B0604030504040204" pitchFamily="50" charset="-128"/>
                        </a:rPr>
                        <a:t>延伸</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（高速道路の未整備路線の整備）</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府市共同で、国にアセス協力を依頼</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工事着手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6740">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（南海トラフ巨大地震対策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府市で整備計画を策定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2023</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完成予定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5770">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panose="020B0604030504040204" pitchFamily="50" charset="-128"/>
                          <a:ea typeface="Meiryo UI" panose="020B0604030504040204" pitchFamily="50" charset="-128"/>
                        </a:rPr>
                        <a:t>なにわ筋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大阪市を南北に縦貫する鉄道路線の整備）</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府市鉄道事業者の検討会を設置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府市で事業化に向けた方針を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決定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工事着手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2031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春　開業目標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2862">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うめきた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２期</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JR</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大阪駅北側の再開発）</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大阪駅周辺地域部会</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うめきた２期区域まちづくりの方針策定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開発事業者</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決定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民間開発事業着手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公園工事着手、新駅開業</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夏頃　一部先行</a:t>
                      </a: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rPr>
                        <a:t>ま</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ちびらき予定</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全体</a:t>
                      </a: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rPr>
                        <a:t>ま</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ちびらき予定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7709">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夢</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洲のまちづくり</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（夢洲において「新たな国際観光拠点」を形成するための取組）</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夢洲まちづくり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構想策定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2019</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夢洲まちづくり基本方針</a:t>
                      </a:r>
                      <a:endParaRPr lang="ja-JP" altLang="en-US" sz="11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7709">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大阪城東部地区</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（東西軸のヒガシの拠点にふさわしい土地の高度利用と良好な市街地環境の形成）</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2019</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大阪城東部地区まちづくり検討会設置</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「大阪城東部地区のまちづくりの方向性」策定、都市再生緊急整備地域指定</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zh-TW"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大阪健康安全基盤研究所一元化施設開設</a:t>
                      </a:r>
                      <a:endParaRPr lang="en-US" altLang="zh-TW"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2025</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大阪公立大学森之宮キャンパス開設予定</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628287"/>
                  </a:ext>
                </a:extLst>
              </a:tr>
              <a:tr h="167709">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新大阪駅周辺</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（世界有数の広域交通ターミナルのまちづくり）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新大阪駅周辺地域検討協議会設置</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「新大阪駅周辺地域都市再生緊急整備地域まちづくり方針</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」策定、</a:t>
                      </a:r>
                      <a:r>
                        <a:rPr lang="zh-TW"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都市再生緊急整備地域指定</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2280968"/>
                  </a:ext>
                </a:extLst>
              </a:tr>
            </a:tbl>
          </a:graphicData>
        </a:graphic>
      </p:graphicFrame>
      <p:sp>
        <p:nvSpPr>
          <p:cNvPr id="15" name="テキスト ボックス 14"/>
          <p:cNvSpPr txBox="1"/>
          <p:nvPr/>
        </p:nvSpPr>
        <p:spPr>
          <a:xfrm>
            <a:off x="179513" y="503143"/>
            <a:ext cx="6840922"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都市基盤整備、大規模プロジェクトなどにおける府市連携を推進</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角丸四角形 4"/>
          <p:cNvSpPr/>
          <p:nvPr/>
        </p:nvSpPr>
        <p:spPr>
          <a:xfrm>
            <a:off x="163065" y="1030346"/>
            <a:ext cx="1439200" cy="21950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都市基盤整備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27007" y="747812"/>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5633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760714" y="5233010"/>
            <a:ext cx="4332860" cy="1470137"/>
          </a:xfrm>
          <a:prstGeom prst="roundRect">
            <a:avLst>
              <a:gd name="adj" fmla="val 12118"/>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府市連携した交通インフラの整備（淀川左岸線延伸部）</a:t>
            </a:r>
            <a:endParaRPr lang="ja-JP" altLang="en-US"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218651" y="3914472"/>
            <a:ext cx="4630163" cy="738664"/>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2012.7   </a:t>
            </a:r>
            <a:r>
              <a:rPr lang="ja-JP" altLang="en-US" sz="1400" dirty="0" smtClean="0">
                <a:latin typeface="Meiryo UI" panose="020B0604030504040204" pitchFamily="50" charset="-128"/>
                <a:ea typeface="Meiryo UI" panose="020B0604030504040204" pitchFamily="50" charset="-128"/>
              </a:rPr>
              <a:t>知事・市長から国へアセス協力を依頼</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rPr>
              <a:t>2013.1   </a:t>
            </a:r>
            <a:r>
              <a:rPr lang="ja-JP" altLang="en-US" sz="1400" dirty="0" smtClean="0">
                <a:latin typeface="Meiryo UI" panose="020B0604030504040204" pitchFamily="50" charset="-128"/>
                <a:ea typeface="Meiryo UI" panose="020B0604030504040204" pitchFamily="50" charset="-128"/>
              </a:rPr>
              <a:t>地元説明等の法的手続きを開始（府、市、国）</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rPr>
              <a:t>2016.12</a:t>
            </a:r>
            <a:r>
              <a:rPr lang="ja-JP" altLang="en-US" sz="1400" dirty="0" smtClean="0">
                <a:latin typeface="Meiryo UI" panose="020B0604030504040204" pitchFamily="50" charset="-128"/>
                <a:ea typeface="Meiryo UI" panose="020B0604030504040204" pitchFamily="50" charset="-128"/>
              </a:rPr>
              <a:t>　都市計画決定</a:t>
            </a:r>
            <a:endParaRPr lang="en-US" altLang="ja-JP" sz="1400" dirty="0" smtClean="0">
              <a:latin typeface="Meiryo UI" panose="020B0604030504040204" pitchFamily="50" charset="-128"/>
              <a:ea typeface="Meiryo UI" panose="020B0604030504040204" pitchFamily="50" charset="-128"/>
            </a:endParaRPr>
          </a:p>
        </p:txBody>
      </p:sp>
      <p:sp>
        <p:nvSpPr>
          <p:cNvPr id="16" name="下矢印 15"/>
          <p:cNvSpPr/>
          <p:nvPr/>
        </p:nvSpPr>
        <p:spPr>
          <a:xfrm>
            <a:off x="550678" y="3158609"/>
            <a:ext cx="551041" cy="846455"/>
          </a:xfrm>
          <a:prstGeom prst="down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99039" y="908721"/>
            <a:ext cx="8632652" cy="288147"/>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rPr>
              <a:t>都市圏</a:t>
            </a:r>
            <a:r>
              <a:rPr lang="ja-JP" altLang="en-US" sz="1400" dirty="0" smtClean="0">
                <a:latin typeface="Meiryo UI" panose="020B0604030504040204" pitchFamily="50" charset="-128"/>
                <a:ea typeface="Meiryo UI" panose="020B0604030504040204" pitchFamily="50" charset="-128"/>
              </a:rPr>
              <a:t>におけ</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最後のミッシングリンクの解消に向け、</a:t>
            </a:r>
            <a:r>
              <a:rPr lang="ja-JP" altLang="en-US" sz="1400" b="1" u="sng" dirty="0" smtClean="0">
                <a:latin typeface="Meiryo UI" panose="020B0604030504040204" pitchFamily="50" charset="-128"/>
                <a:ea typeface="Meiryo UI" panose="020B0604030504040204" pitchFamily="50" charset="-128"/>
              </a:rPr>
              <a:t>府市共同の取組により事業化</a:t>
            </a:r>
            <a:endParaRPr lang="en-US" altLang="ja-JP" sz="1400" b="1" u="sng"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214902" y="4561383"/>
            <a:ext cx="4403706"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2017.4</a:t>
            </a:r>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事業化</a:t>
            </a:r>
            <a:endParaRPr lang="en-US" altLang="ja-JP" sz="1400" b="1" u="sng"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220333" y="836712"/>
            <a:ext cx="8672147" cy="449937"/>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79512" y="2617167"/>
            <a:ext cx="440370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2001.8</a:t>
            </a:r>
            <a:r>
              <a:rPr lang="ja-JP" altLang="en-US" sz="1400" dirty="0" smtClean="0">
                <a:latin typeface="Meiryo UI" panose="020B0604030504040204" pitchFamily="50" charset="-128"/>
                <a:ea typeface="Meiryo UI" panose="020B0604030504040204" pitchFamily="50" charset="-128"/>
              </a:rPr>
              <a:t>　 国が都市再生プロジェクトに位置づけ</a:t>
            </a:r>
            <a:endParaRPr lang="en-US" altLang="ja-JP" sz="140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1043608" y="1840354"/>
            <a:ext cx="3456384" cy="580534"/>
          </a:xfrm>
          <a:prstGeom prst="rect">
            <a:avLst/>
          </a:prstGeom>
        </p:spPr>
        <p:txBody>
          <a:bodyPr wrap="square" lIns="36000" tIns="36000" rIns="36000" bIns="36000" anchor="ctr" anchorCtr="0">
            <a:spAutoFit/>
          </a:bodyPr>
          <a:lstStyle/>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大阪都市圏の外周をつなぐ高速道路がないため、交通が集中し渋滞が発生。</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物流ニーズの高まりに対して高速道路の交通容量が不足。</a:t>
            </a:r>
            <a:endParaRPr lang="en-US" altLang="ja-JP" sz="1100" dirty="0" smtClean="0">
              <a:latin typeface="Meiryo UI" panose="020B0604030504040204" pitchFamily="50" charset="-128"/>
              <a:ea typeface="Meiryo UI" panose="020B0604030504040204" pitchFamily="50" charset="-128"/>
            </a:endParaRPr>
          </a:p>
        </p:txBody>
      </p:sp>
      <p:sp>
        <p:nvSpPr>
          <p:cNvPr id="25" name="正方形/長方形 24"/>
          <p:cNvSpPr/>
          <p:nvPr/>
        </p:nvSpPr>
        <p:spPr>
          <a:xfrm>
            <a:off x="277800" y="1412776"/>
            <a:ext cx="4593450" cy="288147"/>
          </a:xfrm>
          <a:prstGeom prst="rect">
            <a:avLst/>
          </a:prstGeom>
        </p:spPr>
        <p:txBody>
          <a:bodyPr wrap="square" lIns="36000" tIns="36000" rIns="36000" bIns="36000" anchor="ctr" anchorCtr="0">
            <a:spAutoFit/>
          </a:bodyPr>
          <a:lstStyle/>
          <a:p>
            <a:r>
              <a:rPr lang="ja-JP" altLang="en-US" sz="1400" dirty="0">
                <a:latin typeface="Meiryo UI" panose="020B0604030504040204" pitchFamily="50" charset="-128"/>
                <a:ea typeface="Meiryo UI" panose="020B0604030504040204" pitchFamily="50" charset="-128"/>
              </a:rPr>
              <a:t>都心部</a:t>
            </a:r>
            <a:r>
              <a:rPr lang="ja-JP" altLang="en-US" sz="1400" dirty="0" smtClean="0">
                <a:latin typeface="Meiryo UI" panose="020B0604030504040204" pitchFamily="50" charset="-128"/>
                <a:ea typeface="Meiryo UI" panose="020B0604030504040204" pitchFamily="50" charset="-128"/>
              </a:rPr>
              <a:t>への交通集中、高速道路の交通容量不足</a:t>
            </a:r>
            <a:endParaRPr lang="en-US" altLang="ja-JP" sz="1400" dirty="0" smtClean="0">
              <a:latin typeface="Meiryo UI" panose="020B0604030504040204" pitchFamily="50" charset="-128"/>
              <a:ea typeface="Meiryo UI" panose="020B0604030504040204" pitchFamily="50" charset="-128"/>
            </a:endParaRPr>
          </a:p>
        </p:txBody>
      </p:sp>
      <p:sp>
        <p:nvSpPr>
          <p:cNvPr id="26" name="下矢印 25"/>
          <p:cNvSpPr/>
          <p:nvPr/>
        </p:nvSpPr>
        <p:spPr>
          <a:xfrm>
            <a:off x="564575" y="1772619"/>
            <a:ext cx="551041" cy="864293"/>
          </a:xfrm>
          <a:prstGeom prst="down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p:cNvPicPr>
            <a:picLocks noChangeAspect="1"/>
          </p:cNvPicPr>
          <p:nvPr/>
        </p:nvPicPr>
        <p:blipFill rotWithShape="1">
          <a:blip r:embed="rId2"/>
          <a:srcRect l="57088" t="66066" r="5212" b="12182"/>
          <a:stretch/>
        </p:blipFill>
        <p:spPr>
          <a:xfrm>
            <a:off x="4860032" y="4250028"/>
            <a:ext cx="2944565" cy="955171"/>
          </a:xfrm>
          <a:prstGeom prst="rect">
            <a:avLst/>
          </a:prstGeom>
        </p:spPr>
      </p:pic>
      <p:sp>
        <p:nvSpPr>
          <p:cNvPr id="35" name="正方形/長方形 34"/>
          <p:cNvSpPr/>
          <p:nvPr/>
        </p:nvSpPr>
        <p:spPr>
          <a:xfrm>
            <a:off x="7479363" y="4005064"/>
            <a:ext cx="1629141" cy="278332"/>
          </a:xfrm>
          <a:prstGeom prst="rect">
            <a:avLst/>
          </a:prstGeom>
        </p:spPr>
        <p:txBody>
          <a:bodyPr wrap="square" lIns="36000" tIns="36000" rIns="36000" bIns="72000">
            <a:spAutoFit/>
          </a:bodyPr>
          <a:lstStyle/>
          <a:p>
            <a:r>
              <a:rPr lang="ja-JP" altLang="en-US" sz="1050" dirty="0" smtClean="0">
                <a:latin typeface="Meiryo UI" panose="020B0604030504040204" pitchFamily="50" charset="-128"/>
                <a:ea typeface="Meiryo UI" panose="020B0604030504040204" pitchFamily="50" charset="-128"/>
              </a:rPr>
              <a:t>出典：阪神高速道路</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株</a:t>
            </a:r>
            <a:r>
              <a:rPr lang="en-US" altLang="ja-JP"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27" name="正方形/長方形 26"/>
          <p:cNvSpPr/>
          <p:nvPr/>
        </p:nvSpPr>
        <p:spPr>
          <a:xfrm>
            <a:off x="35496" y="5301208"/>
            <a:ext cx="3153939"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（その他の府市共同での取組）</a:t>
            </a:r>
            <a:endParaRPr lang="ja-JP" altLang="en-US" sz="1200" dirty="0">
              <a:latin typeface="Meiryo UI" panose="020B0604030504040204" pitchFamily="50" charset="-128"/>
              <a:ea typeface="Meiryo UI" panose="020B0604030504040204" pitchFamily="50" charset="-128"/>
            </a:endParaRPr>
          </a:p>
        </p:txBody>
      </p:sp>
      <p:sp>
        <p:nvSpPr>
          <p:cNvPr id="29" name="正方形/長方形 28"/>
          <p:cNvSpPr/>
          <p:nvPr/>
        </p:nvSpPr>
        <p:spPr>
          <a:xfrm>
            <a:off x="251521" y="5589240"/>
            <a:ext cx="4248471"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事業効果の広域性が強いことを踏まえ、利益の程度を考慮した直轄負担金の分担に関する道路法の規定を適用。</a:t>
            </a:r>
            <a:endParaRPr lang="en-US" altLang="ja-JP" sz="12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146882" y="5244545"/>
            <a:ext cx="4406332" cy="14968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61616" y="6207695"/>
            <a:ext cx="4210384" cy="461665"/>
          </a:xfrm>
          <a:prstGeom prst="rect">
            <a:avLst/>
          </a:prstGeom>
        </p:spPr>
        <p:txBody>
          <a:bodyPr wrap="square">
            <a:spAutoFit/>
          </a:bodyPr>
          <a:lstStyle/>
          <a:p>
            <a:pPr marL="171450" indent="-171450">
              <a:buFont typeface="Wingdings" panose="05000000000000000000" pitchFamily="2" charset="2"/>
              <a:buChar char="Ø"/>
            </a:pPr>
            <a:r>
              <a:rPr lang="ja-JP" altLang="en-US" sz="1200" b="1" u="sng" dirty="0" smtClean="0">
                <a:latin typeface="Meiryo UI" panose="020B0604030504040204" pitchFamily="50" charset="-128"/>
                <a:ea typeface="Meiryo UI" panose="020B0604030504040204" pitchFamily="50" charset="-128"/>
              </a:rPr>
              <a:t>府市の負担割合を「１：１」とし、府が応分を負担</a:t>
            </a:r>
            <a:r>
              <a:rPr lang="ja-JP" altLang="en-US" sz="1200" dirty="0" smtClean="0">
                <a:latin typeface="Meiryo UI" panose="020B0604030504040204" pitchFamily="50" charset="-128"/>
                <a:ea typeface="Meiryo UI" panose="020B0604030504040204" pitchFamily="50" charset="-128"/>
              </a:rPr>
              <a:t>することで、１日も早い供用を</a:t>
            </a:r>
            <a:r>
              <a:rPr lang="ja-JP" altLang="en-US" sz="1200" dirty="0">
                <a:latin typeface="Meiryo UI" panose="020B0604030504040204" pitchFamily="50" charset="-128"/>
                <a:ea typeface="Meiryo UI" panose="020B0604030504040204" pitchFamily="50" charset="-128"/>
              </a:rPr>
              <a:t>めざ</a:t>
            </a:r>
            <a:r>
              <a:rPr lang="ja-JP" altLang="en-US" sz="1200" dirty="0" smtClean="0">
                <a:latin typeface="Meiryo UI" panose="020B0604030504040204" pitchFamily="50" charset="-128"/>
                <a:ea typeface="Meiryo UI" panose="020B0604030504040204" pitchFamily="50" charset="-128"/>
              </a:rPr>
              <a:t>した。</a:t>
            </a:r>
            <a:endParaRPr lang="en-US" altLang="ja-JP" sz="1050" dirty="0" smtClean="0">
              <a:latin typeface="Meiryo UI" panose="020B0604030504040204" pitchFamily="50" charset="-128"/>
              <a:ea typeface="Meiryo UI" panose="020B0604030504040204" pitchFamily="50" charset="-128"/>
            </a:endParaRPr>
          </a:p>
        </p:txBody>
      </p:sp>
      <p:sp>
        <p:nvSpPr>
          <p:cNvPr id="40" name="二等辺三角形 39"/>
          <p:cNvSpPr/>
          <p:nvPr/>
        </p:nvSpPr>
        <p:spPr>
          <a:xfrm rot="10800000">
            <a:off x="1619673" y="6063679"/>
            <a:ext cx="1080000" cy="173633"/>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p>
        </p:txBody>
      </p:sp>
      <p:sp>
        <p:nvSpPr>
          <p:cNvPr id="42" name="正方形/長方形 41"/>
          <p:cNvSpPr/>
          <p:nvPr/>
        </p:nvSpPr>
        <p:spPr>
          <a:xfrm>
            <a:off x="179511" y="2833191"/>
            <a:ext cx="4403707"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2004.3</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有識者</a:t>
            </a:r>
            <a:r>
              <a:rPr lang="ja-JP" altLang="en-US" sz="1400" dirty="0">
                <a:latin typeface="Meiryo UI" panose="020B0604030504040204" pitchFamily="50" charset="-128"/>
                <a:ea typeface="Meiryo UI" panose="020B0604030504040204" pitchFamily="50" charset="-128"/>
              </a:rPr>
              <a:t>委員会を設立</a:t>
            </a:r>
            <a:r>
              <a:rPr lang="ja-JP" altLang="en-US" sz="1400" dirty="0" smtClean="0">
                <a:latin typeface="Meiryo UI" panose="020B0604030504040204" pitchFamily="50" charset="-128"/>
                <a:ea typeface="Meiryo UI" panose="020B0604030504040204" pitchFamily="50" charset="-128"/>
              </a:rPr>
              <a:t>（府、市</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a:t>
            </a:r>
          </a:p>
        </p:txBody>
      </p:sp>
      <p:sp>
        <p:nvSpPr>
          <p:cNvPr id="44" name="正方形/長方形 43"/>
          <p:cNvSpPr/>
          <p:nvPr/>
        </p:nvSpPr>
        <p:spPr>
          <a:xfrm>
            <a:off x="1115616" y="4823574"/>
            <a:ext cx="3276480"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国直轄事業と有料道路</a:t>
            </a:r>
            <a:r>
              <a:rPr lang="ja-JP" altLang="en-US" sz="1100" dirty="0" smtClean="0">
                <a:latin typeface="Meiryo UI" panose="020B0604030504040204" pitchFamily="50" charset="-128"/>
                <a:ea typeface="Meiryo UI" panose="020B0604030504040204" pitchFamily="50" charset="-128"/>
              </a:rPr>
              <a:t>事業の</a:t>
            </a:r>
            <a:r>
              <a:rPr lang="ja-JP" altLang="en-US" sz="1100" dirty="0">
                <a:latin typeface="Meiryo UI" panose="020B0604030504040204" pitchFamily="50" charset="-128"/>
                <a:ea typeface="Meiryo UI" panose="020B0604030504040204" pitchFamily="50" charset="-128"/>
              </a:rPr>
              <a:t>合併施行方式</a:t>
            </a:r>
            <a:r>
              <a:rPr lang="ja-JP" altLang="en-US" sz="11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38" name="正方形/長方形 37"/>
          <p:cNvSpPr/>
          <p:nvPr/>
        </p:nvSpPr>
        <p:spPr>
          <a:xfrm>
            <a:off x="971600" y="3284984"/>
            <a:ext cx="3744416" cy="400110"/>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（ミッシングリンク解消に向けた取組）</a:t>
            </a:r>
            <a:endParaRPr lang="en-US" altLang="ja-JP" sz="1000" b="1" dirty="0" smtClean="0">
              <a:latin typeface="Meiryo UI" panose="020B0604030504040204" pitchFamily="50" charset="-128"/>
              <a:ea typeface="Meiryo UI" panose="020B0604030504040204" pitchFamily="50" charset="-128"/>
            </a:endParaRPr>
          </a:p>
          <a:p>
            <a:r>
              <a:rPr lang="en-US" altLang="ja-JP" sz="1000" b="1" dirty="0" smtClean="0">
                <a:latin typeface="Meiryo UI" panose="020B0604030504040204" pitchFamily="50" charset="-128"/>
                <a:ea typeface="Meiryo UI" panose="020B0604030504040204" pitchFamily="50" charset="-128"/>
              </a:rPr>
              <a:t>   2010.4</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「ハイウェイ・オーソリティ構想」を国へ提案（府、市ほか）</a:t>
            </a:r>
            <a:endParaRPr lang="ja-JP" altLang="en-US" sz="10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（３）政策</a:t>
            </a:r>
            <a:r>
              <a:rPr lang="ja-JP" altLang="en-US" sz="1600" dirty="0">
                <a:latin typeface="Meiryo UI" panose="020B0604030504040204" pitchFamily="50" charset="-128"/>
                <a:ea typeface="Meiryo UI" panose="020B0604030504040204" pitchFamily="50" charset="-128"/>
              </a:rPr>
              <a:t>連携</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～具体例</a:t>
            </a:r>
            <a:r>
              <a:rPr lang="ja-JP" altLang="en-US" sz="1400" dirty="0" smtClean="0">
                <a:latin typeface="Meiryo UI" panose="020B0604030504040204" pitchFamily="50" charset="-128"/>
                <a:ea typeface="Meiryo UI" panose="020B0604030504040204" pitchFamily="50" charset="-128"/>
              </a:rPr>
              <a:t>：都市基盤整備　＜淀川左岸延伸部＞～</a:t>
            </a:r>
            <a:endParaRPr lang="en-US" altLang="ja-JP" sz="1400" dirty="0">
              <a:latin typeface="Meiryo UI" panose="020B0604030504040204" pitchFamily="50" charset="-128"/>
              <a:ea typeface="Meiryo UI" panose="020B0604030504040204" pitchFamily="50" charset="-128"/>
            </a:endParaRPr>
          </a:p>
        </p:txBody>
      </p:sp>
      <p:sp>
        <p:nvSpPr>
          <p:cNvPr id="49" name="角丸四角形 48"/>
          <p:cNvSpPr/>
          <p:nvPr/>
        </p:nvSpPr>
        <p:spPr>
          <a:xfrm>
            <a:off x="4837738" y="5235832"/>
            <a:ext cx="4150025" cy="1487506"/>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tIns="72000" rIns="36000" bIns="108000" rtlCol="0" anchor="t"/>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◆整備効果</a:t>
            </a:r>
            <a:endPar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261938"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都心部</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の交通</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渋滞緩和</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、沿道環境の</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改善</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61938"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臨海部と内陸部の物流の効率化による、沿線地域への新たな企業進出等、地域経済の活性化など </a:t>
            </a:r>
            <a:endPar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90488"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a:t>
            </a:r>
            <a:r>
              <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第二京阪（枚方</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学研</a:t>
            </a:r>
            <a:r>
              <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IC</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～湾岸舞</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洲ランプ </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endPar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90488" marR="0" lvl="0" indent="0" algn="l" defTabSz="457200" rtl="0" eaLnBrk="1" fontAlgn="auto" latinLnBrk="0" hangingPunct="1">
              <a:lnSpc>
                <a:spcPts val="1500"/>
              </a:lnSpc>
              <a:spcBef>
                <a:spcPts val="0"/>
              </a:spcBef>
              <a:spcAft>
                <a:spcPts val="0"/>
              </a:spcAft>
              <a:buClrTx/>
              <a:buSzTx/>
              <a:buFontTx/>
              <a:buNone/>
              <a:tabLst/>
              <a:defRPr/>
            </a:pPr>
            <a:r>
              <a:rPr kumimoji="0" lang="en-US" altLang="ja-JP" sz="1200" dirty="0">
                <a:solidFill>
                  <a:schemeClr val="tx1"/>
                </a:solidFill>
                <a:latin typeface="Meiryo UI" panose="020B0604030504040204" pitchFamily="50" charset="-128"/>
                <a:ea typeface="Meiryo UI" panose="020B0604030504040204" pitchFamily="50" charset="-128"/>
              </a:rPr>
              <a:t> </a:t>
            </a:r>
            <a:r>
              <a:rPr kumimoji="0" lang="en-US" altLang="ja-JP" sz="1200" dirty="0" smtClean="0">
                <a:solidFill>
                  <a:schemeClr val="tx1"/>
                </a:solidFill>
                <a:latin typeface="Meiryo UI" panose="020B0604030504040204" pitchFamily="50" charset="-128"/>
                <a:ea typeface="Meiryo UI" panose="020B0604030504040204" pitchFamily="50" charset="-128"/>
              </a:rPr>
              <a:t>      </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所要</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時間が</a:t>
            </a:r>
            <a:r>
              <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分</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短縮</a:t>
            </a:r>
            <a:endParaRPr kumimoji="0"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90488"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混雑</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時　（</a:t>
            </a:r>
            <a:r>
              <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55</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分 → </a:t>
            </a:r>
            <a:r>
              <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35</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分</a:t>
            </a:r>
            <a:r>
              <a:rPr kumimoji="0"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rotWithShape="1">
          <a:blip r:embed="rId3"/>
          <a:srcRect l="53046" t="8310" b="13080"/>
          <a:stretch/>
        </p:blipFill>
        <p:spPr>
          <a:xfrm>
            <a:off x="4801921" y="1393800"/>
            <a:ext cx="4012678" cy="2656151"/>
          </a:xfrm>
          <a:prstGeom prst="rect">
            <a:avLst/>
          </a:prstGeom>
        </p:spPr>
      </p:pic>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14863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572001" y="4427441"/>
            <a:ext cx="4392488" cy="1224000"/>
          </a:xfrm>
          <a:prstGeom prst="roundRect">
            <a:avLst>
              <a:gd name="adj" fmla="val 11954"/>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府市連携した防潮堤の液状化対策（南海</a:t>
            </a:r>
            <a:r>
              <a:rPr lang="ja-JP" altLang="en-US" sz="1400" b="1" u="sng" dirty="0">
                <a:latin typeface="Meiryo UI" panose="020B0604030504040204" pitchFamily="50" charset="-128"/>
                <a:ea typeface="Meiryo UI" panose="020B0604030504040204" pitchFamily="50" charset="-128"/>
              </a:rPr>
              <a:t>トラフ巨大地震に</a:t>
            </a:r>
            <a:r>
              <a:rPr lang="ja-JP" altLang="en-US" sz="1400" b="1" u="sng" dirty="0" smtClean="0">
                <a:latin typeface="Meiryo UI" panose="020B0604030504040204" pitchFamily="50" charset="-128"/>
                <a:ea typeface="Meiryo UI" panose="020B0604030504040204" pitchFamily="50" charset="-128"/>
              </a:rPr>
              <a:t>対する対策）</a:t>
            </a:r>
            <a:endParaRPr lang="ja-JP" altLang="en-US"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251061" y="2976684"/>
            <a:ext cx="4403706" cy="523220"/>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2013.8</a:t>
            </a:r>
            <a:r>
              <a:rPr lang="ja-JP" altLang="en-US" sz="1400" dirty="0" smtClean="0">
                <a:latin typeface="Meiryo UI" panose="020B0604030504040204" pitchFamily="50" charset="-128"/>
                <a:ea typeface="Meiryo UI" panose="020B0604030504040204" pitchFamily="50" charset="-128"/>
              </a:rPr>
              <a:t>　検討部会が、津波</a:t>
            </a:r>
            <a:r>
              <a:rPr lang="ja-JP" altLang="en-US" sz="1400" dirty="0">
                <a:latin typeface="Meiryo UI" panose="020B0604030504040204" pitchFamily="50" charset="-128"/>
                <a:ea typeface="Meiryo UI" panose="020B0604030504040204" pitchFamily="50" charset="-128"/>
              </a:rPr>
              <a:t>による浸水</a:t>
            </a:r>
            <a:r>
              <a:rPr lang="ja-JP" altLang="en-US" sz="1400" dirty="0" smtClean="0">
                <a:latin typeface="Meiryo UI" panose="020B0604030504040204" pitchFamily="50" charset="-128"/>
                <a:ea typeface="Meiryo UI" panose="020B0604030504040204" pitchFamily="50" charset="-128"/>
              </a:rPr>
              <a:t>が大阪市域</a:t>
            </a:r>
            <a:r>
              <a:rPr lang="ja-JP" altLang="en-US" sz="1400" dirty="0">
                <a:latin typeface="Meiryo UI" panose="020B0604030504040204" pitchFamily="50" charset="-128"/>
                <a:ea typeface="Meiryo UI" panose="020B0604030504040204" pitchFamily="50" charset="-128"/>
              </a:rPr>
              <a:t>全体の約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分の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に及ぶ</a:t>
            </a:r>
            <a:r>
              <a:rPr lang="ja-JP" altLang="en-US" sz="1400" dirty="0" smtClean="0">
                <a:latin typeface="Meiryo UI" panose="020B0604030504040204" pitchFamily="50" charset="-128"/>
                <a:ea typeface="Meiryo UI" panose="020B0604030504040204" pitchFamily="50" charset="-128"/>
              </a:rPr>
              <a:t>想定を</a:t>
            </a:r>
            <a:r>
              <a:rPr lang="ja-JP" altLang="en-US" sz="1400" dirty="0">
                <a:latin typeface="Meiryo UI" panose="020B0604030504040204" pitchFamily="50" charset="-128"/>
                <a:ea typeface="Meiryo UI" panose="020B0604030504040204" pitchFamily="50" charset="-128"/>
              </a:rPr>
              <a:t>公表</a:t>
            </a:r>
          </a:p>
        </p:txBody>
      </p:sp>
      <p:sp>
        <p:nvSpPr>
          <p:cNvPr id="13" name="テキスト ボックス 12"/>
          <p:cNvSpPr txBox="1"/>
          <p:nvPr/>
        </p:nvSpPr>
        <p:spPr>
          <a:xfrm>
            <a:off x="4788024" y="4819103"/>
            <a:ext cx="4008530" cy="842145"/>
          </a:xfrm>
          <a:prstGeom prst="rect">
            <a:avLst/>
          </a:prstGeom>
          <a:noFill/>
        </p:spPr>
        <p:txBody>
          <a:bodyPr wrap="square" lIns="36000" tIns="36000" rIns="36000" bIns="36000" rtlCol="0" anchor="ctr" anchorCtr="0">
            <a:spAutoFit/>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200" u="sng" dirty="0" smtClean="0">
                <a:latin typeface="Meiryo UI" panose="020B0604030504040204" pitchFamily="50" charset="-128"/>
                <a:ea typeface="Meiryo UI" panose="020B0604030504040204" pitchFamily="50" charset="-128"/>
              </a:rPr>
              <a:t>2013</a:t>
            </a:r>
            <a:r>
              <a:rPr kumimoji="1" lang="ja-JP" altLang="en-US" sz="1200" u="sng" dirty="0" smtClean="0">
                <a:latin typeface="Meiryo UI" panose="020B0604030504040204" pitchFamily="50" charset="-128"/>
                <a:ea typeface="Meiryo UI" panose="020B0604030504040204" pitchFamily="50" charset="-128"/>
              </a:rPr>
              <a:t>時点</a:t>
            </a:r>
            <a:r>
              <a:rPr kumimoji="1" lang="ja-JP" altLang="en-US" sz="1200" dirty="0" smtClean="0">
                <a:latin typeface="Meiryo UI" panose="020B0604030504040204" pitchFamily="50" charset="-128"/>
                <a:ea typeface="Meiryo UI" panose="020B0604030504040204" pitchFamily="50" charset="-128"/>
              </a:rPr>
              <a:t>　　　　　　</a:t>
            </a:r>
            <a:r>
              <a:rPr lang="en-US" altLang="ja-JP" sz="1200" u="sng" dirty="0" smtClean="0">
                <a:latin typeface="Meiryo UI" panose="020B0604030504040204" pitchFamily="50" charset="-128"/>
                <a:ea typeface="Meiryo UI" panose="020B0604030504040204" pitchFamily="50" charset="-128"/>
              </a:rPr>
              <a:t>2024</a:t>
            </a:r>
            <a:r>
              <a:rPr lang="ja-JP" altLang="en-US" sz="1200" u="sng" dirty="0" smtClean="0">
                <a:latin typeface="Meiryo UI" panose="020B0604030504040204" pitchFamily="50" charset="-128"/>
                <a:ea typeface="Meiryo UI" panose="020B0604030504040204" pitchFamily="50" charset="-128"/>
              </a:rPr>
              <a:t>見込み</a:t>
            </a:r>
            <a:endParaRPr kumimoji="1" lang="en-US" altLang="ja-JP" sz="1200" u="sng"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○経済被害　約</a:t>
            </a:r>
            <a:r>
              <a:rPr kumimoji="1" lang="en-US" altLang="ja-JP" sz="1200" dirty="0" smtClean="0">
                <a:latin typeface="Meiryo UI" panose="020B0604030504040204" pitchFamily="50" charset="-128"/>
                <a:ea typeface="Meiryo UI" panose="020B0604030504040204" pitchFamily="50" charset="-128"/>
              </a:rPr>
              <a:t>28.8</a:t>
            </a:r>
            <a:r>
              <a:rPr lang="ja-JP" altLang="en-US" sz="1200" dirty="0">
                <a:latin typeface="Meiryo UI" panose="020B0604030504040204" pitchFamily="50" charset="-128"/>
                <a:ea typeface="Meiryo UI" panose="020B0604030504040204" pitchFamily="50" charset="-128"/>
              </a:rPr>
              <a:t>兆</a:t>
            </a:r>
            <a:r>
              <a:rPr lang="ja-JP" altLang="en-US" sz="1200" dirty="0" smtClean="0">
                <a:latin typeface="Meiryo UI" panose="020B0604030504040204" pitchFamily="50" charset="-128"/>
                <a:ea typeface="Meiryo UI" panose="020B0604030504040204" pitchFamily="50" charset="-128"/>
              </a:rPr>
              <a:t>円　　　⇒　　約</a:t>
            </a:r>
            <a:r>
              <a:rPr lang="en-US" altLang="ja-JP" sz="1200" dirty="0" smtClean="0">
                <a:latin typeface="Meiryo UI" panose="020B0604030504040204" pitchFamily="50" charset="-128"/>
                <a:ea typeface="Meiryo UI" panose="020B0604030504040204" pitchFamily="50" charset="-128"/>
              </a:rPr>
              <a:t>12.5</a:t>
            </a:r>
            <a:r>
              <a:rPr lang="ja-JP" altLang="en-US" sz="1200" dirty="0" smtClean="0">
                <a:latin typeface="Meiryo UI" panose="020B0604030504040204" pitchFamily="50" charset="-128"/>
                <a:ea typeface="Meiryo UI" panose="020B0604030504040204" pitchFamily="50" charset="-128"/>
              </a:rPr>
              <a:t>兆円</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○人的被害　約</a:t>
            </a:r>
            <a:r>
              <a:rPr lang="en-US" altLang="ja-JP" sz="1200" dirty="0">
                <a:latin typeface="Meiryo UI" panose="020B0604030504040204" pitchFamily="50" charset="-128"/>
                <a:ea typeface="Meiryo UI" panose="020B0604030504040204" pitchFamily="50" charset="-128"/>
              </a:rPr>
              <a:t>134,000</a:t>
            </a:r>
            <a:r>
              <a:rPr lang="ja-JP" altLang="en-US" sz="1200" dirty="0">
                <a:latin typeface="Meiryo UI" panose="020B0604030504040204" pitchFamily="50" charset="-128"/>
                <a:ea typeface="Meiryo UI" panose="020B0604030504040204" pitchFamily="50" charset="-128"/>
              </a:rPr>
              <a:t>人　　⇒　　</a:t>
            </a:r>
            <a:r>
              <a:rPr lang="ja-JP" altLang="en-US" sz="1200" dirty="0" smtClean="0">
                <a:latin typeface="Meiryo UI" panose="020B0604030504040204" pitchFamily="50" charset="-128"/>
                <a:ea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rPr>
              <a:t>7,400</a:t>
            </a:r>
            <a:r>
              <a:rPr lang="ja-JP" altLang="en-US" sz="1200" dirty="0" smtClean="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迅速な避難で</a:t>
            </a:r>
            <a:r>
              <a:rPr kumimoji="1" lang="en-US" altLang="ja-JP" sz="1100" dirty="0" smtClean="0">
                <a:latin typeface="Meiryo UI" panose="020B0604030504040204" pitchFamily="50" charset="-128"/>
                <a:ea typeface="Meiryo UI" panose="020B0604030504040204" pitchFamily="50" charset="-128"/>
              </a:rPr>
              <a:t>0</a:t>
            </a:r>
            <a:r>
              <a:rPr kumimoji="1" lang="ja-JP" altLang="en-US" sz="1100" dirty="0" smtClean="0">
                <a:latin typeface="Meiryo UI" panose="020B0604030504040204" pitchFamily="50" charset="-128"/>
                <a:ea typeface="Meiryo UI" panose="020B0604030504040204" pitchFamily="50" charset="-128"/>
              </a:rPr>
              <a:t>人</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努力</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369453" y="4016660"/>
            <a:ext cx="4103496" cy="769441"/>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（検討体制）</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南海</a:t>
            </a:r>
            <a:r>
              <a:rPr lang="ja-JP" altLang="en-US" sz="1100" dirty="0">
                <a:latin typeface="Meiryo UI" panose="020B0604030504040204" pitchFamily="50" charset="-128"/>
                <a:ea typeface="Meiryo UI" panose="020B0604030504040204" pitchFamily="50" charset="-128"/>
              </a:rPr>
              <a:t>トラフ巨⼤地震災害</a:t>
            </a:r>
            <a:r>
              <a:rPr lang="ja-JP" altLang="en-US" sz="1100" dirty="0" smtClean="0">
                <a:latin typeface="Meiryo UI" panose="020B0604030504040204" pitchFamily="50" charset="-128"/>
                <a:ea typeface="Meiryo UI" panose="020B0604030504040204" pitchFamily="50" charset="-128"/>
              </a:rPr>
              <a:t>対策</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津波等浸水対策</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府市検討チーム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大阪府：副知事、都市整備部長、港湾局長</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大阪市：副市長、建設局長、港湾局長</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227410" y="2007924"/>
            <a:ext cx="3245539" cy="900246"/>
          </a:xfrm>
          <a:prstGeom prst="rect">
            <a:avLst/>
          </a:prstGeom>
          <a:ln>
            <a:solidFill>
              <a:schemeClr val="tx1"/>
            </a:solidFill>
            <a:prstDash val="sysDash"/>
          </a:ln>
        </p:spPr>
        <p:txBody>
          <a:bodyPr wrap="square">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）大阪府防災会議に部会を設置</a:t>
            </a:r>
            <a:endParaRPr lang="en-US" altLang="ja-JP" sz="1050" b="1"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○南海</a:t>
            </a:r>
            <a:r>
              <a:rPr lang="ja-JP" altLang="en-US" sz="1050" b="1" dirty="0">
                <a:latin typeface="Meiryo UI" panose="020B0604030504040204" pitchFamily="50" charset="-128"/>
                <a:ea typeface="Meiryo UI" panose="020B0604030504040204" pitchFamily="50" charset="-128"/>
              </a:rPr>
              <a:t>トラフ巨⼤地震災害</a:t>
            </a:r>
            <a:r>
              <a:rPr lang="ja-JP" altLang="en-US" sz="1050" b="1" dirty="0" smtClean="0">
                <a:latin typeface="Meiryo UI" panose="020B0604030504040204" pitchFamily="50" charset="-128"/>
                <a:ea typeface="Meiryo UI" panose="020B0604030504040204" pitchFamily="50" charset="-128"/>
              </a:rPr>
              <a:t>対策等検討部会</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検討事項：被害想定・対策の方向性</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○南海トラフ</a:t>
            </a:r>
            <a:r>
              <a:rPr lang="ja-JP" altLang="en-US" sz="1050" b="1" dirty="0">
                <a:latin typeface="Meiryo UI" panose="020B0604030504040204" pitchFamily="50" charset="-128"/>
                <a:ea typeface="Meiryo UI" panose="020B0604030504040204" pitchFamily="50" charset="-128"/>
              </a:rPr>
              <a:t>巨⼤</a:t>
            </a:r>
            <a:r>
              <a:rPr lang="ja-JP" altLang="en-US" sz="1050" b="1" dirty="0" smtClean="0">
                <a:latin typeface="Meiryo UI" panose="020B0604030504040204" pitchFamily="50" charset="-128"/>
                <a:ea typeface="Meiryo UI" panose="020B0604030504040204" pitchFamily="50" charset="-128"/>
              </a:rPr>
              <a:t>地震土木構造物耐震対策検討部会</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検討事項：防潮堤等の安全性の検証・対策の方向性</a:t>
            </a:r>
            <a:endParaRPr lang="en-US" altLang="ja-JP" sz="105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338590" y="1519679"/>
            <a:ext cx="4593450" cy="288147"/>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東日本大震災を踏まえた南海トラフ巨大地震対策の必要性</a:t>
            </a:r>
            <a:endParaRPr lang="en-US" altLang="ja-JP" sz="1400" dirty="0" smtClean="0">
              <a:latin typeface="Meiryo UI" panose="020B0604030504040204" pitchFamily="50" charset="-128"/>
              <a:ea typeface="Meiryo UI" panose="020B0604030504040204" pitchFamily="50" charset="-128"/>
            </a:endParaRPr>
          </a:p>
        </p:txBody>
      </p:sp>
      <p:sp>
        <p:nvSpPr>
          <p:cNvPr id="10" name="下矢印 9"/>
          <p:cNvSpPr/>
          <p:nvPr/>
        </p:nvSpPr>
        <p:spPr>
          <a:xfrm>
            <a:off x="543515" y="1848303"/>
            <a:ext cx="533181" cy="1151119"/>
          </a:xfrm>
          <a:prstGeom prst="down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58836" y="1736982"/>
            <a:ext cx="2679702"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大阪府の検討</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大阪市も参画</a:t>
            </a:r>
            <a:endParaRPr lang="ja-JP" altLang="en-US" sz="1200" b="1" dirty="0"/>
          </a:p>
        </p:txBody>
      </p:sp>
      <p:sp>
        <p:nvSpPr>
          <p:cNvPr id="16" name="下矢印 15"/>
          <p:cNvSpPr/>
          <p:nvPr/>
        </p:nvSpPr>
        <p:spPr>
          <a:xfrm>
            <a:off x="525655" y="3509645"/>
            <a:ext cx="551041" cy="288000"/>
          </a:xfrm>
          <a:prstGeom prst="down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46770" y="5795802"/>
            <a:ext cx="3153939"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（その他の府市共同での取組）</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716017" y="6038418"/>
            <a:ext cx="4248471" cy="630942"/>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府市共同で、財源措置などを国に要望（</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　緊急防災減債事業債</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の期限延長などが措置される。</a:t>
            </a:r>
            <a:endParaRPr lang="en-US" altLang="ja-JP" sz="12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rPr>
              <a:t>％交付税算入される地方債</a:t>
            </a:r>
            <a:r>
              <a:rPr lang="ja-JP" altLang="en-US" sz="1050" dirty="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257815" y="3793591"/>
            <a:ext cx="440370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2013.11</a:t>
            </a:r>
            <a:r>
              <a:rPr lang="ja-JP" altLang="en-US" sz="1400" dirty="0" smtClean="0">
                <a:latin typeface="Meiryo UI" panose="020B0604030504040204" pitchFamily="50" charset="-128"/>
                <a:ea typeface="Meiryo UI" panose="020B0604030504040204" pitchFamily="50" charset="-128"/>
              </a:rPr>
              <a:t>　府市共同して、防潮堤整備に向けた検討</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59829" y="908720"/>
            <a:ext cx="8632652" cy="503590"/>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　南海トラフ巨大地震の</a:t>
            </a:r>
            <a:r>
              <a:rPr lang="ja-JP" altLang="en-US" sz="1400" b="1" u="sng" dirty="0" smtClean="0">
                <a:latin typeface="Meiryo UI" panose="020B0604030504040204" pitchFamily="50" charset="-128"/>
                <a:ea typeface="Meiryo UI" panose="020B0604030504040204" pitchFamily="50" charset="-128"/>
              </a:rPr>
              <a:t>被害想定</a:t>
            </a:r>
            <a:r>
              <a:rPr lang="ja-JP" altLang="en-US" sz="1400" dirty="0" smtClean="0">
                <a:latin typeface="Meiryo UI" panose="020B0604030504040204" pitchFamily="50" charset="-128"/>
                <a:ea typeface="Meiryo UI" panose="020B0604030504040204" pitchFamily="50" charset="-128"/>
              </a:rPr>
              <a:t>や、</a:t>
            </a:r>
            <a:r>
              <a:rPr lang="ja-JP" altLang="en-US" sz="1400" b="1" u="sng" dirty="0" smtClean="0">
                <a:latin typeface="Meiryo UI" panose="020B0604030504040204" pitchFamily="50" charset="-128"/>
                <a:ea typeface="Meiryo UI" panose="020B0604030504040204" pitchFamily="50" charset="-128"/>
              </a:rPr>
              <a:t>防潮堤の整備箇所・スケジュール等を共同して検討</a:t>
            </a:r>
            <a:r>
              <a:rPr lang="ja-JP" altLang="en-US" sz="1400" dirty="0" smtClean="0">
                <a:latin typeface="Meiryo UI" panose="020B0604030504040204" pitchFamily="50" charset="-128"/>
                <a:ea typeface="Meiryo UI" panose="020B0604030504040204" pitchFamily="50" charset="-128"/>
              </a:rPr>
              <a:t>することで、</a:t>
            </a:r>
            <a:r>
              <a:rPr lang="ja-JP" altLang="en-US" sz="1400" b="1" u="sng" dirty="0" smtClean="0">
                <a:latin typeface="Meiryo UI" panose="020B0604030504040204" pitchFamily="50" charset="-128"/>
                <a:ea typeface="Meiryo UI" panose="020B0604030504040204" pitchFamily="50" charset="-128"/>
              </a:rPr>
              <a:t>迅速・効果的な</a:t>
            </a:r>
            <a:endParaRPr lang="en-US" altLang="ja-JP" sz="1400" b="1" u="sng"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ハード対策。</a:t>
            </a:r>
            <a:endParaRPr lang="en-US" altLang="ja-JP" sz="14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251520" y="4928468"/>
            <a:ext cx="4403706" cy="523220"/>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2014</a:t>
            </a:r>
            <a:r>
              <a:rPr lang="ja-JP" altLang="en-US" sz="1400" b="1" dirty="0" smtClean="0">
                <a:latin typeface="Meiryo UI" panose="020B0604030504040204" pitchFamily="50" charset="-128"/>
                <a:ea typeface="Meiryo UI" panose="020B0604030504040204" pitchFamily="50" charset="-128"/>
              </a:rPr>
              <a:t>年から</a:t>
            </a:r>
            <a:r>
              <a:rPr lang="ja-JP" altLang="en-US" sz="1400" b="1" dirty="0">
                <a:latin typeface="Meiryo UI" panose="020B0604030504040204" pitchFamily="50" charset="-128"/>
                <a:ea typeface="Meiryo UI" panose="020B0604030504040204" pitchFamily="50" charset="-128"/>
              </a:rPr>
              <a:t>の</a:t>
            </a:r>
            <a:r>
              <a:rPr lang="en-US" altLang="ja-JP" sz="1400" b="1" dirty="0" smtClean="0">
                <a:latin typeface="Meiryo UI" panose="020B0604030504040204" pitchFamily="50" charset="-128"/>
                <a:ea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rPr>
              <a:t>年間での完了をめざし、防潮堤の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耐震・液状化対策</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新・大阪府地震防災アクションプラン</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6" name="二等辺三角形 5"/>
          <p:cNvSpPr/>
          <p:nvPr/>
        </p:nvSpPr>
        <p:spPr>
          <a:xfrm rot="10800000">
            <a:off x="1619673" y="4771752"/>
            <a:ext cx="1080000" cy="216000"/>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a:p>
        </p:txBody>
      </p:sp>
      <p:sp>
        <p:nvSpPr>
          <p:cNvPr id="32" name="正方形/長方形 31"/>
          <p:cNvSpPr/>
          <p:nvPr/>
        </p:nvSpPr>
        <p:spPr>
          <a:xfrm>
            <a:off x="4558156" y="5777868"/>
            <a:ext cx="4406332" cy="9138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p:cNvSpPr/>
          <p:nvPr/>
        </p:nvSpPr>
        <p:spPr>
          <a:xfrm>
            <a:off x="220333" y="908720"/>
            <a:ext cx="8672147" cy="50359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2213" y="63100"/>
            <a:ext cx="8649114" cy="55399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（３）政策連携</a:t>
            </a:r>
            <a:r>
              <a:rPr lang="ja-JP" altLang="en-US"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～具体例</a:t>
            </a:r>
            <a:r>
              <a:rPr lang="ja-JP" altLang="en-US" sz="1400" dirty="0" smtClean="0">
                <a:latin typeface="Meiryo UI" panose="020B0604030504040204" pitchFamily="50" charset="-128"/>
                <a:ea typeface="Meiryo UI" panose="020B0604030504040204" pitchFamily="50" charset="-128"/>
              </a:rPr>
              <a:t>：都市基盤整備　＜防潮堤の液状化対策＞～</a:t>
            </a:r>
            <a:endParaRPr lang="en-US" altLang="ja-JP" sz="14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pic>
        <p:nvPicPr>
          <p:cNvPr id="90" name="図 89"/>
          <p:cNvPicPr/>
          <p:nvPr/>
        </p:nvPicPr>
        <p:blipFill rotWithShape="1">
          <a:blip r:embed="rId2" cstate="print">
            <a:extLst>
              <a:ext uri="{28A0092B-C50C-407E-A947-70E740481C1C}">
                <a14:useLocalDpi xmlns:a14="http://schemas.microsoft.com/office/drawing/2010/main" val="0"/>
              </a:ext>
            </a:extLst>
          </a:blip>
          <a:srcRect/>
          <a:stretch/>
        </p:blipFill>
        <p:spPr>
          <a:xfrm>
            <a:off x="5096152" y="2050131"/>
            <a:ext cx="3477136" cy="2296865"/>
          </a:xfrm>
          <a:prstGeom prst="rect">
            <a:avLst/>
          </a:prstGeom>
          <a:ln>
            <a:noFill/>
          </a:ln>
        </p:spPr>
      </p:pic>
      <p:sp>
        <p:nvSpPr>
          <p:cNvPr id="91" name="テキスト ボックス 90"/>
          <p:cNvSpPr txBox="1"/>
          <p:nvPr/>
        </p:nvSpPr>
        <p:spPr>
          <a:xfrm>
            <a:off x="4932040" y="1525953"/>
            <a:ext cx="3641248" cy="503590"/>
          </a:xfrm>
          <a:prstGeom prst="rect">
            <a:avLst/>
          </a:prstGeom>
          <a:noFill/>
        </p:spPr>
        <p:txBody>
          <a:bodyPr wrap="square" lIns="36000" tIns="36000" rIns="36000" bIns="36000" rtlCol="0" anchor="ctr" anchorCtr="0">
            <a:spAutoFit/>
          </a:bodyPr>
          <a:lstStyle/>
          <a:p>
            <a:r>
              <a:rPr lang="ja-JP" altLang="en-US" sz="1400" dirty="0" smtClean="0">
                <a:latin typeface="Meiryo UI" panose="020B0604030504040204" pitchFamily="50" charset="-128"/>
                <a:ea typeface="Meiryo UI" panose="020B0604030504040204" pitchFamily="50" charset="-128"/>
              </a:rPr>
              <a:t>大阪市臨海部は、府と市がそれぞれ施設を管理し、連携してハード対策に取り組んでいる。</a:t>
            </a:r>
            <a:endParaRPr kumimoji="1" lang="ja-JP" altLang="en-US" sz="1400" dirty="0">
              <a:latin typeface="Meiryo UI" panose="020B0604030504040204" pitchFamily="50" charset="-128"/>
              <a:ea typeface="Meiryo UI" panose="020B0604030504040204" pitchFamily="50" charset="-128"/>
            </a:endParaRPr>
          </a:p>
        </p:txBody>
      </p:sp>
      <p:sp>
        <p:nvSpPr>
          <p:cNvPr id="92" name="円/楕円 25"/>
          <p:cNvSpPr/>
          <p:nvPr/>
        </p:nvSpPr>
        <p:spPr>
          <a:xfrm rot="19895452">
            <a:off x="5299393" y="2031878"/>
            <a:ext cx="1831125" cy="2369237"/>
          </a:xfrm>
          <a:prstGeom prst="ellipse">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3" name="表 92"/>
          <p:cNvGraphicFramePr>
            <a:graphicFrameLocks noGrp="1"/>
          </p:cNvGraphicFramePr>
          <p:nvPr>
            <p:extLst>
              <p:ext uri="{D42A27DB-BD31-4B8C-83A1-F6EECF244321}">
                <p14:modId xmlns:p14="http://schemas.microsoft.com/office/powerpoint/2010/main" val="936991293"/>
              </p:ext>
            </p:extLst>
          </p:nvPr>
        </p:nvGraphicFramePr>
        <p:xfrm>
          <a:off x="557436" y="5912913"/>
          <a:ext cx="3490518" cy="897600"/>
        </p:xfrm>
        <a:graphic>
          <a:graphicData uri="http://schemas.openxmlformats.org/drawingml/2006/table">
            <a:tbl>
              <a:tblPr firstRow="1" bandRow="1">
                <a:tableStyleId>{5C22544A-7EE6-4342-B048-85BDC9FD1C3A}</a:tableStyleId>
              </a:tblPr>
              <a:tblGrid>
                <a:gridCol w="89837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tblGrid>
              <a:tr h="139644">
                <a:tc>
                  <a:txBody>
                    <a:bodyPr/>
                    <a:lstStyle/>
                    <a:p>
                      <a:pPr algn="ct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整備済み</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整備予定</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9644">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合計</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45</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48</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9644">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大阪府所管</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34</a:t>
                      </a:r>
                      <a:r>
                        <a:rPr kumimoji="1" lang="ja-JP" altLang="en-US" sz="1000" b="0" dirty="0" smtClean="0">
                          <a:solidFill>
                            <a:schemeClr val="tx1"/>
                          </a:solidFill>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34</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9644">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大阪市所管</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11</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約</a:t>
                      </a:r>
                      <a:r>
                        <a:rPr kumimoji="1" lang="en-US" altLang="ja-JP" sz="1000" b="0" dirty="0" smtClean="0">
                          <a:solidFill>
                            <a:schemeClr val="tx1"/>
                          </a:solidFill>
                          <a:latin typeface="Meiryo UI" panose="020B0604030504040204" pitchFamily="50" charset="-128"/>
                          <a:ea typeface="Meiryo UI" panose="020B0604030504040204" pitchFamily="50" charset="-128"/>
                        </a:rPr>
                        <a:t>14</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4" name="正方形/長方形 93"/>
          <p:cNvSpPr/>
          <p:nvPr/>
        </p:nvSpPr>
        <p:spPr>
          <a:xfrm>
            <a:off x="220333" y="5435405"/>
            <a:ext cx="4229811" cy="4168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lIns="36000" tIns="36000" rIns="36000" bIns="72000" anchor="ctr">
            <a:spAutoFit/>
          </a:bodyPr>
          <a:lstStyle/>
          <a:p>
            <a:r>
              <a:rPr lang="ja-JP" altLang="en-US" sz="1200" b="1" dirty="0">
                <a:latin typeface="Meiryo UI" panose="020B0604030504040204" pitchFamily="50" charset="-128"/>
                <a:ea typeface="Meiryo UI" panose="020B0604030504040204" pitchFamily="50" charset="-128"/>
              </a:rPr>
              <a:t>要対策延長</a:t>
            </a: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48㎞</a:t>
            </a:r>
            <a:r>
              <a:rPr lang="ja-JP" altLang="en-US" sz="1200" b="1" dirty="0">
                <a:latin typeface="Meiryo UI" panose="020B0604030504040204" pitchFamily="50" charset="-128"/>
                <a:ea typeface="Meiryo UI" panose="020B0604030504040204" pitchFamily="50" charset="-128"/>
              </a:rPr>
              <a:t>のうち約</a:t>
            </a:r>
            <a:r>
              <a:rPr lang="en-US" altLang="ja-JP" sz="1200" b="1" dirty="0" smtClean="0">
                <a:latin typeface="Meiryo UI" panose="020B0604030504040204" pitchFamily="50" charset="-128"/>
                <a:ea typeface="Meiryo UI" panose="020B0604030504040204" pitchFamily="50" charset="-128"/>
              </a:rPr>
              <a:t>45㎞</a:t>
            </a:r>
            <a:r>
              <a:rPr lang="ja-JP" altLang="en-US" sz="1200" b="1" dirty="0">
                <a:latin typeface="Meiryo UI" panose="020B0604030504040204" pitchFamily="50" charset="-128"/>
                <a:ea typeface="Meiryo UI" panose="020B0604030504040204" pitchFamily="50" charset="-128"/>
              </a:rPr>
              <a:t>の対策を実施（</a:t>
            </a:r>
            <a:r>
              <a:rPr lang="ja-JP" altLang="en-US" sz="1200" b="1" dirty="0" smtClean="0">
                <a:latin typeface="Meiryo UI" panose="020B0604030504040204" pitchFamily="50" charset="-128"/>
                <a:ea typeface="Meiryo UI" panose="020B0604030504040204" pitchFamily="50" charset="-128"/>
              </a:rPr>
              <a:t>進捗率</a:t>
            </a:r>
            <a:r>
              <a:rPr lang="en-US" altLang="ja-JP" sz="1200" b="1" dirty="0" smtClean="0">
                <a:latin typeface="Meiryo UI" panose="020B0604030504040204" pitchFamily="50" charset="-128"/>
                <a:ea typeface="Meiryo UI" panose="020B0604030504040204" pitchFamily="50" charset="-128"/>
              </a:rPr>
              <a:t>93</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年度</a:t>
            </a:r>
            <a:r>
              <a:rPr lang="ja-JP" altLang="en-US" sz="800" dirty="0">
                <a:latin typeface="Meiryo UI" panose="020B0604030504040204" pitchFamily="50" charset="-128"/>
                <a:ea typeface="Meiryo UI" panose="020B0604030504040204" pitchFamily="50" charset="-128"/>
              </a:rPr>
              <a:t>末時点）</a:t>
            </a:r>
          </a:p>
        </p:txBody>
      </p:sp>
      <p:sp>
        <p:nvSpPr>
          <p:cNvPr id="35" name="正方形/長方形 34"/>
          <p:cNvSpPr/>
          <p:nvPr/>
        </p:nvSpPr>
        <p:spPr>
          <a:xfrm>
            <a:off x="4716015" y="4396347"/>
            <a:ext cx="4259691" cy="472813"/>
          </a:xfrm>
          <a:prstGeom prst="rect">
            <a:avLst/>
          </a:prstGeom>
        </p:spPr>
        <p:txBody>
          <a:bodyPr wrap="square" lIns="36000" tIns="36000" rIns="36000" bIns="36000" anchor="ctr" anchorCtr="0">
            <a:spAutoFit/>
          </a:bodyPr>
          <a:lstStyle/>
          <a:p>
            <a:r>
              <a:rPr lang="ja-JP" altLang="en-US" sz="1400" b="1" dirty="0" smtClean="0">
                <a:latin typeface="Meiryo UI" panose="020B0604030504040204" pitchFamily="50" charset="-128"/>
                <a:ea typeface="Meiryo UI" panose="020B0604030504040204" pitchFamily="50" charset="-128"/>
              </a:rPr>
              <a:t>成果：南海トラフ巨大地震における被害軽減</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（防潮堤の液状化対策等のハード対策による効果）</a:t>
            </a:r>
            <a:endParaRPr lang="ja-JP" altLang="en-US" sz="1200" dirty="0">
              <a:latin typeface="Meiryo UI" panose="020B0604030504040204" pitchFamily="50" charset="-128"/>
              <a:ea typeface="Meiryo UI" panose="020B0604030504040204" pitchFamily="50" charset="-128"/>
            </a:endParaRP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398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55802" y="389080"/>
          <a:ext cx="8873900" cy="6221270"/>
        </p:xfrm>
        <a:graphic>
          <a:graphicData uri="http://schemas.openxmlformats.org/drawingml/2006/table">
            <a:tbl>
              <a:tblPr firstRow="1" bandRow="1">
                <a:tableStyleId>{5940675A-B579-460E-94D1-54222C63F5DA}</a:tableStyleId>
              </a:tblPr>
              <a:tblGrid>
                <a:gridCol w="269756">
                  <a:extLst>
                    <a:ext uri="{9D8B030D-6E8A-4147-A177-3AD203B41FA5}">
                      <a16:colId xmlns:a16="http://schemas.microsoft.com/office/drawing/2014/main" val="20000"/>
                    </a:ext>
                  </a:extLst>
                </a:gridCol>
                <a:gridCol w="717012">
                  <a:extLst>
                    <a:ext uri="{9D8B030D-6E8A-4147-A177-3AD203B41FA5}">
                      <a16:colId xmlns:a16="http://schemas.microsoft.com/office/drawing/2014/main" val="20005"/>
                    </a:ext>
                  </a:extLst>
                </a:gridCol>
                <a:gridCol w="717012">
                  <a:extLst>
                    <a:ext uri="{9D8B030D-6E8A-4147-A177-3AD203B41FA5}">
                      <a16:colId xmlns:a16="http://schemas.microsoft.com/office/drawing/2014/main" val="20006"/>
                    </a:ext>
                  </a:extLst>
                </a:gridCol>
                <a:gridCol w="717012">
                  <a:extLst>
                    <a:ext uri="{9D8B030D-6E8A-4147-A177-3AD203B41FA5}">
                      <a16:colId xmlns:a16="http://schemas.microsoft.com/office/drawing/2014/main" val="20007"/>
                    </a:ext>
                  </a:extLst>
                </a:gridCol>
                <a:gridCol w="747631">
                  <a:extLst>
                    <a:ext uri="{9D8B030D-6E8A-4147-A177-3AD203B41FA5}">
                      <a16:colId xmlns:a16="http://schemas.microsoft.com/office/drawing/2014/main" val="20008"/>
                    </a:ext>
                  </a:extLst>
                </a:gridCol>
                <a:gridCol w="686393">
                  <a:extLst>
                    <a:ext uri="{9D8B030D-6E8A-4147-A177-3AD203B41FA5}">
                      <a16:colId xmlns:a16="http://schemas.microsoft.com/office/drawing/2014/main" val="20009"/>
                    </a:ext>
                  </a:extLst>
                </a:gridCol>
                <a:gridCol w="717012">
                  <a:extLst>
                    <a:ext uri="{9D8B030D-6E8A-4147-A177-3AD203B41FA5}">
                      <a16:colId xmlns:a16="http://schemas.microsoft.com/office/drawing/2014/main" val="20010"/>
                    </a:ext>
                  </a:extLst>
                </a:gridCol>
                <a:gridCol w="717012">
                  <a:extLst>
                    <a:ext uri="{9D8B030D-6E8A-4147-A177-3AD203B41FA5}">
                      <a16:colId xmlns:a16="http://schemas.microsoft.com/office/drawing/2014/main" val="20011"/>
                    </a:ext>
                  </a:extLst>
                </a:gridCol>
                <a:gridCol w="717012">
                  <a:extLst>
                    <a:ext uri="{9D8B030D-6E8A-4147-A177-3AD203B41FA5}">
                      <a16:colId xmlns:a16="http://schemas.microsoft.com/office/drawing/2014/main" val="1466891174"/>
                    </a:ext>
                  </a:extLst>
                </a:gridCol>
                <a:gridCol w="717012">
                  <a:extLst>
                    <a:ext uri="{9D8B030D-6E8A-4147-A177-3AD203B41FA5}">
                      <a16:colId xmlns:a16="http://schemas.microsoft.com/office/drawing/2014/main" val="3228970577"/>
                    </a:ext>
                  </a:extLst>
                </a:gridCol>
                <a:gridCol w="717012">
                  <a:extLst>
                    <a:ext uri="{9D8B030D-6E8A-4147-A177-3AD203B41FA5}">
                      <a16:colId xmlns:a16="http://schemas.microsoft.com/office/drawing/2014/main" val="636829284"/>
                    </a:ext>
                  </a:extLst>
                </a:gridCol>
                <a:gridCol w="717012">
                  <a:extLst>
                    <a:ext uri="{9D8B030D-6E8A-4147-A177-3AD203B41FA5}">
                      <a16:colId xmlns:a16="http://schemas.microsoft.com/office/drawing/2014/main" val="2059165816"/>
                    </a:ext>
                  </a:extLst>
                </a:gridCol>
                <a:gridCol w="717012">
                  <a:extLst>
                    <a:ext uri="{9D8B030D-6E8A-4147-A177-3AD203B41FA5}">
                      <a16:colId xmlns:a16="http://schemas.microsoft.com/office/drawing/2014/main" val="677859310"/>
                    </a:ext>
                  </a:extLst>
                </a:gridCol>
              </a:tblGrid>
              <a:tr h="317064">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84406" marR="84406" marT="38957" marB="38957" vert="eaVert"/>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~2011</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2012</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2013</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2014</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2015</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2016</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2017</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2018</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2019</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2020</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2021</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2022</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4406" marR="84406" marT="38957" marB="38957" anchor="ctr">
                    <a:solidFill>
                      <a:schemeClr val="accent6"/>
                    </a:solidFill>
                  </a:tcPr>
                </a:tc>
                <a:extLst>
                  <a:ext uri="{0D108BD9-81ED-4DB2-BD59-A6C34878D82A}">
                    <a16:rowId xmlns:a16="http://schemas.microsoft.com/office/drawing/2014/main" val="10000"/>
                  </a:ext>
                </a:extLst>
              </a:tr>
              <a:tr h="201413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制度面の取組</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84406" marR="84406" marT="38957" marB="38957" vert="eaVert"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extLst>
                  <a:ext uri="{0D108BD9-81ED-4DB2-BD59-A6C34878D82A}">
                    <a16:rowId xmlns:a16="http://schemas.microsoft.com/office/drawing/2014/main" val="10001"/>
                  </a:ext>
                </a:extLst>
              </a:tr>
              <a:tr h="201413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行政機関の取組</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84406" marR="84406" marT="38957" marB="38957" vert="eaVert"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extLst>
                  <a:ext uri="{0D108BD9-81ED-4DB2-BD59-A6C34878D82A}">
                    <a16:rowId xmlns:a16="http://schemas.microsoft.com/office/drawing/2014/main" val="2324844660"/>
                  </a:ext>
                </a:extLst>
              </a:tr>
              <a:tr h="1875946">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実施機関の取組</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84406" marR="84406" marT="38957" marB="38957" vert="eaVert"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4406" marR="84406" marT="38957" marB="38957"/>
                </a:tc>
                <a:extLst>
                  <a:ext uri="{0D108BD9-81ED-4DB2-BD59-A6C34878D82A}">
                    <a16:rowId xmlns:a16="http://schemas.microsoft.com/office/drawing/2014/main" val="1750127002"/>
                  </a:ext>
                </a:extLst>
              </a:tr>
            </a:tbl>
          </a:graphicData>
        </a:graphic>
      </p:graphicFrame>
      <p:cxnSp>
        <p:nvCxnSpPr>
          <p:cNvPr id="39" name="直線コネクタ 38"/>
          <p:cNvCxnSpPr/>
          <p:nvPr/>
        </p:nvCxnSpPr>
        <p:spPr>
          <a:xfrm>
            <a:off x="63500" y="319429"/>
            <a:ext cx="9052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ホームベース 11"/>
          <p:cNvSpPr/>
          <p:nvPr/>
        </p:nvSpPr>
        <p:spPr>
          <a:xfrm>
            <a:off x="1893512" y="852465"/>
            <a:ext cx="1699067" cy="738000"/>
          </a:xfrm>
          <a:prstGeom prst="homePlate">
            <a:avLst>
              <a:gd name="adj" fmla="val 19766"/>
            </a:avLst>
          </a:prstGeom>
          <a:solidFill>
            <a:schemeClr val="accent1">
              <a:lumMod val="20000"/>
              <a:lumOff val="80000"/>
            </a:schemeClr>
          </a:solidFill>
          <a:ln w="6350" cap="flat" cmpd="sng" algn="ctr">
            <a:solidFill>
              <a:schemeClr val="accent1">
                <a:lumMod val="7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1" name="正方形/長方形 90"/>
          <p:cNvSpPr/>
          <p:nvPr/>
        </p:nvSpPr>
        <p:spPr>
          <a:xfrm>
            <a:off x="3609328" y="711528"/>
            <a:ext cx="277157" cy="5876598"/>
          </a:xfrm>
          <a:prstGeom prst="rect">
            <a:avLst/>
          </a:prstGeom>
          <a:solidFill>
            <a:srgbClr val="FFFF00">
              <a:alpha val="70000"/>
            </a:srgbClr>
          </a:solidFill>
          <a:ln>
            <a:solidFill>
              <a:schemeClr val="accent4">
                <a:lumMod val="75000"/>
              </a:schemeClr>
            </a:solidFill>
          </a:ln>
          <a:effectLst>
            <a:outerShdw blurRad="50800" dist="38100" dir="2700000" algn="tl" rotWithShape="0">
              <a:schemeClr val="accent4">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住民投票（１回目）</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038572" y="3637271"/>
            <a:ext cx="644677" cy="640852"/>
          </a:xfrm>
          <a:prstGeom prst="rect">
            <a:avLst/>
          </a:prstGeom>
          <a:solidFill>
            <a:schemeClr val="bg2"/>
          </a:solidFill>
          <a:ln w="6350" cap="flat" cmpd="sng" algn="ctr">
            <a:solidFill>
              <a:schemeClr val="tx1"/>
            </a:solidFill>
            <a:prstDash val="solid"/>
            <a:miter lim="800000"/>
          </a:ln>
          <a:effectLst>
            <a:outerShdw blurRad="50800" dist="38100" dir="2700000" algn="tl" rotWithShape="0">
              <a:prstClr val="black">
                <a:alpha val="40000"/>
              </a:prstClr>
            </a:outerShdw>
          </a:effectLst>
        </p:spPr>
        <p:txBody>
          <a:bodyPr wrap="square" lIns="63152" tIns="31577" rIns="63152" bIns="31577"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899058" y="1025082"/>
            <a:ext cx="1601247" cy="386936"/>
          </a:xfrm>
          <a:prstGeom prst="rect">
            <a:avLst/>
          </a:prstGeom>
          <a:noFill/>
          <a:ln w="6350" cap="flat" cmpd="sng" algn="ctr">
            <a:noFill/>
            <a:prstDash val="solid"/>
            <a:miter lim="800000"/>
          </a:ln>
          <a:effectLst/>
        </p:spPr>
        <p:txBody>
          <a:bodyPr wrap="square" lIns="63152" tIns="31577" rIns="63152" bIns="31577" rtlCol="0">
            <a:spAutoFit/>
          </a:bodyPr>
          <a:lstStyle/>
          <a:p>
            <a:pPr lvl="0" algn="ctr">
              <a:defRPr/>
            </a:pPr>
            <a:r>
              <a:rPr kumimoji="0" lang="zh-TW" altLang="en-US" sz="1100" b="1" kern="0" dirty="0" smtClean="0">
                <a:latin typeface="Meiryo UI" panose="020B0604030504040204" pitchFamily="50" charset="-128"/>
                <a:ea typeface="Meiryo UI" panose="020B0604030504040204" pitchFamily="50" charset="-128"/>
              </a:rPr>
              <a:t>大都市</a:t>
            </a:r>
            <a:r>
              <a:rPr kumimoji="0" lang="zh-TW" altLang="en-US" sz="1100" b="1" kern="0" dirty="0">
                <a:latin typeface="Meiryo UI" panose="020B0604030504040204" pitchFamily="50" charset="-128"/>
                <a:ea typeface="Meiryo UI" panose="020B0604030504040204" pitchFamily="50" charset="-128"/>
              </a:rPr>
              <a:t>制度改革</a:t>
            </a:r>
          </a:p>
          <a:p>
            <a:pPr lvl="0" algn="ctr">
              <a:defRPr/>
            </a:pPr>
            <a:r>
              <a:rPr kumimoji="0" lang="ja-JP" altLang="en-US" sz="1000" kern="0" dirty="0" smtClean="0">
                <a:latin typeface="Meiryo UI" panose="020B0604030504040204" pitchFamily="50" charset="-128"/>
                <a:ea typeface="Meiryo UI" panose="020B0604030504040204" pitchFamily="50" charset="-128"/>
              </a:rPr>
              <a:t>（特別区）</a:t>
            </a:r>
            <a:endParaRPr kumimoji="0" lang="ja-JP" altLang="en-US" sz="1000" kern="0" dirty="0">
              <a:latin typeface="Meiryo UI" panose="020B0604030504040204" pitchFamily="50" charset="-128"/>
              <a:ea typeface="Meiryo UI" panose="020B0604030504040204" pitchFamily="50" charset="-128"/>
            </a:endParaRPr>
          </a:p>
        </p:txBody>
      </p:sp>
      <p:sp>
        <p:nvSpPr>
          <p:cNvPr id="13" name="正方形/長方形 12"/>
          <p:cNvSpPr/>
          <p:nvPr/>
        </p:nvSpPr>
        <p:spPr>
          <a:xfrm>
            <a:off x="1616541" y="711526"/>
            <a:ext cx="277157" cy="5901000"/>
          </a:xfrm>
          <a:prstGeom prst="rect">
            <a:avLst/>
          </a:prstGeom>
          <a:solidFill>
            <a:schemeClr val="accent2">
              <a:lumMod val="50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TW" altLang="en-US" sz="1400" b="1" dirty="0" smtClean="0">
                <a:latin typeface="Meiryo UI" panose="020B0604030504040204" pitchFamily="50" charset="-128"/>
                <a:ea typeface="Meiryo UI" panose="020B0604030504040204" pitchFamily="50" charset="-128"/>
              </a:rPr>
              <a:t>大都市</a:t>
            </a:r>
            <a:r>
              <a:rPr lang="zh-TW" altLang="en-US" sz="1400" b="1" dirty="0">
                <a:latin typeface="Meiryo UI" panose="020B0604030504040204" pitchFamily="50" charset="-128"/>
                <a:ea typeface="Meiryo UI" panose="020B0604030504040204" pitchFamily="50" charset="-128"/>
              </a:rPr>
              <a:t>地域特別区</a:t>
            </a:r>
            <a:r>
              <a:rPr lang="zh-TW" altLang="en-US" sz="1400" b="1" dirty="0" smtClean="0">
                <a:latin typeface="Meiryo UI" panose="020B0604030504040204" pitchFamily="50" charset="-128"/>
                <a:ea typeface="Meiryo UI" panose="020B0604030504040204" pitchFamily="50" charset="-128"/>
              </a:rPr>
              <a:t>設置法</a:t>
            </a:r>
            <a:endParaRPr kumimoji="1" lang="ja-JP" altLang="en-US"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665846" y="4354459"/>
            <a:ext cx="850876"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推進局</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955603" y="4347263"/>
            <a:ext cx="820382"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a:t>
            </a:r>
            <a:endPar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進局設置</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863731" y="1848232"/>
            <a:ext cx="769865" cy="842145"/>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◎大阪府・</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大阪市特</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別区設置</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協議会設</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置</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1" name="正方形/長方形 20"/>
          <p:cNvSpPr/>
          <p:nvPr/>
        </p:nvSpPr>
        <p:spPr>
          <a:xfrm>
            <a:off x="4692767" y="1855849"/>
            <a:ext cx="793632"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◎大都市制</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度</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特別区</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設置</a:t>
            </a:r>
            <a:r>
              <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協議</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会設置</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 name="正方形/長方形 2"/>
          <p:cNvSpPr/>
          <p:nvPr/>
        </p:nvSpPr>
        <p:spPr>
          <a:xfrm>
            <a:off x="351694" y="1264578"/>
            <a:ext cx="921481" cy="707886"/>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○大阪府自</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制度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研</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究会設置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   (2010)</a:t>
            </a:r>
            <a:endParaRPr lang="ja-JP" altLang="en-US" sz="1000" dirty="0"/>
          </a:p>
        </p:txBody>
      </p:sp>
      <p:sp>
        <p:nvSpPr>
          <p:cNvPr id="4" name="正方形/長方形 3"/>
          <p:cNvSpPr/>
          <p:nvPr/>
        </p:nvSpPr>
        <p:spPr>
          <a:xfrm>
            <a:off x="1070832" y="1249425"/>
            <a:ext cx="647734" cy="1477328"/>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ふさ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わし</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市制</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度推</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進協</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578750" y="4855913"/>
            <a:ext cx="85563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◎信用保証</a:t>
            </a:r>
            <a:endParaRPr kumimoji="1" lang="en-US" altLang="ja-JP"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   協会</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合併</a:t>
            </a:r>
          </a:p>
        </p:txBody>
      </p:sp>
      <p:sp>
        <p:nvSpPr>
          <p:cNvPr id="25" name="正方形/長方形 24"/>
          <p:cNvSpPr/>
          <p:nvPr/>
        </p:nvSpPr>
        <p:spPr>
          <a:xfrm>
            <a:off x="2582376" y="5535478"/>
            <a:ext cx="852005"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◎消防</a:t>
            </a:r>
            <a:r>
              <a:rPr kumimoji="1" lang="ja-JP" altLang="en-US"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学校</a:t>
            </a:r>
            <a:endParaRPr kumimoji="1" lang="en-US" altLang="ja-JP"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一体的</a:t>
            </a:r>
            <a:endParaRPr kumimoji="1" lang="en-US" altLang="ja-JP"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運用</a:t>
            </a:r>
            <a:endParaRPr kumimoji="1" lang="en-US" altLang="ja-JP" sz="1000" b="0" i="0"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6" name="正方形/長方形 25"/>
          <p:cNvSpPr/>
          <p:nvPr/>
        </p:nvSpPr>
        <p:spPr>
          <a:xfrm>
            <a:off x="3307489" y="4863564"/>
            <a:ext cx="888876"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◎府営</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住宅</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市</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移管</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7" name="正方形/長方形 26"/>
          <p:cNvSpPr/>
          <p:nvPr/>
        </p:nvSpPr>
        <p:spPr>
          <a:xfrm>
            <a:off x="3974615" y="4845383"/>
            <a:ext cx="855286"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市立特別</a:t>
            </a:r>
            <a:endParaRPr lang="en-US" altLang="ja-JP" sz="1000" dirty="0" smtClean="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支援学校</a:t>
            </a:r>
            <a:endParaRPr lang="en-US" altLang="ja-JP" sz="1000" dirty="0" smtClean="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移管</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8" name="正方形/長方形 27"/>
          <p:cNvSpPr/>
          <p:nvPr/>
        </p:nvSpPr>
        <p:spPr>
          <a:xfrm>
            <a:off x="4706109" y="4831367"/>
            <a:ext cx="810613" cy="534368"/>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産業</a:t>
            </a:r>
            <a:endParaRPr lang="en-US" altLang="ja-JP" sz="1000" dirty="0" smtClean="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技術研究</a:t>
            </a:r>
            <a:endParaRPr lang="en-US" altLang="ja-JP" sz="1000" dirty="0" smtClean="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所設立</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9" name="正方形/長方形 28"/>
          <p:cNvSpPr/>
          <p:nvPr/>
        </p:nvSpPr>
        <p:spPr>
          <a:xfrm>
            <a:off x="4713239" y="5520238"/>
            <a:ext cx="888876" cy="688256"/>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◎大阪健康</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安全基盤</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研究所設</a:t>
            </a:r>
            <a:endParaRPr kumimoji="1" lang="en-US" altLang="ja-JP"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立</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5" name="ホームベース 84"/>
          <p:cNvSpPr/>
          <p:nvPr/>
        </p:nvSpPr>
        <p:spPr>
          <a:xfrm>
            <a:off x="444499" y="2819137"/>
            <a:ext cx="3458369" cy="725608"/>
          </a:xfrm>
          <a:prstGeom prst="homePlate">
            <a:avLst>
              <a:gd name="adj" fmla="val 20591"/>
            </a:avLst>
          </a:prstGeom>
          <a:solidFill>
            <a:srgbClr val="FFC000">
              <a:lumMod val="40000"/>
              <a:lumOff val="60000"/>
            </a:srgbClr>
          </a:solidFill>
          <a:ln w="6350" cap="flat" cmpd="sng" algn="ctr">
            <a:solidFill>
              <a:srgbClr val="FFC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92"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テキスト ボックス 86"/>
          <p:cNvSpPr txBox="1"/>
          <p:nvPr/>
        </p:nvSpPr>
        <p:spPr>
          <a:xfrm>
            <a:off x="818162" y="2983837"/>
            <a:ext cx="2365264" cy="402325"/>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大阪府市統合</a:t>
            </a: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本部会議</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0" lang="en-US" altLang="ja-JP"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29"/>
          <p:cNvSpPr/>
          <p:nvPr/>
        </p:nvSpPr>
        <p:spPr>
          <a:xfrm>
            <a:off x="7123674" y="711526"/>
            <a:ext cx="277157" cy="5876599"/>
          </a:xfrm>
          <a:prstGeom prst="rect">
            <a:avLst/>
          </a:prstGeom>
          <a:solidFill>
            <a:srgbClr val="FFFF00">
              <a:alpha val="70000"/>
            </a:srgbClr>
          </a:solidFill>
          <a:ln>
            <a:solidFill>
              <a:schemeClr val="accent4">
                <a:lumMod val="75000"/>
              </a:schemeClr>
            </a:solidFill>
          </a:ln>
          <a:effectLst>
            <a:outerShdw blurRad="50800" dist="38100" dir="2700000" algn="tl" rotWithShape="0">
              <a:schemeClr val="accent4">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400" b="1" dirty="0" smtClean="0">
                <a:solidFill>
                  <a:schemeClr val="tx1"/>
                </a:solidFill>
                <a:latin typeface="Meiryo UI" panose="020B0604030504040204" pitchFamily="50" charset="-128"/>
                <a:ea typeface="Meiryo UI" panose="020B0604030504040204" pitchFamily="50" charset="-128"/>
              </a:rPr>
              <a:t>住民投票（２回目）</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7451434" y="711525"/>
            <a:ext cx="284014" cy="5898825"/>
          </a:xfrm>
          <a:prstGeom prst="rect">
            <a:avLst/>
          </a:prstGeom>
          <a:solidFill>
            <a:srgbClr val="00206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府市一体条例</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3909555" y="2819137"/>
            <a:ext cx="3803615" cy="725723"/>
          </a:xfrm>
          <a:prstGeom prst="homePlate">
            <a:avLst>
              <a:gd name="adj" fmla="val 18842"/>
            </a:avLst>
          </a:prstGeom>
          <a:solidFill>
            <a:srgbClr val="FFC000">
              <a:lumMod val="40000"/>
              <a:lumOff val="60000"/>
            </a:srgbClr>
          </a:solidFill>
          <a:ln w="6350" cap="flat" cmpd="sng" algn="ctr">
            <a:solidFill>
              <a:srgbClr val="FFC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92"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テキスト ボックス 89"/>
          <p:cNvSpPr txBox="1"/>
          <p:nvPr/>
        </p:nvSpPr>
        <p:spPr>
          <a:xfrm>
            <a:off x="4866621" y="2987521"/>
            <a:ext cx="1597874" cy="402325"/>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副首都推進</a:t>
            </a: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本部会議</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0" lang="en-US" altLang="ja-JP"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0" lang="ja-JP" altLang="en-US"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テキスト ボックス 32"/>
          <p:cNvSpPr txBox="1"/>
          <p:nvPr/>
        </p:nvSpPr>
        <p:spPr>
          <a:xfrm>
            <a:off x="8354624" y="3645327"/>
            <a:ext cx="627760" cy="833212"/>
          </a:xfrm>
          <a:prstGeom prst="rect">
            <a:avLst/>
          </a:prstGeom>
          <a:solidFill>
            <a:schemeClr val="bg2"/>
          </a:solidFill>
          <a:ln w="6350" cap="flat" cmpd="sng" algn="ctr">
            <a:solidFill>
              <a:schemeClr val="tx1"/>
            </a:solidFill>
            <a:prstDash val="solid"/>
            <a:miter lim="800000"/>
          </a:ln>
          <a:effectLst>
            <a:outerShdw blurRad="50800" dist="38100" dir="2700000" algn="tl" rotWithShape="0">
              <a:prstClr val="black">
                <a:alpha val="40000"/>
              </a:prstClr>
            </a:outerShdw>
          </a:effectLst>
        </p:spPr>
        <p:txBody>
          <a:bodyPr wrap="square" lIns="63152" tIns="31577" rIns="63152" bIns="31577" rtlCol="0">
            <a:sp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改定版</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ts val="12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案</a:t>
            </a:r>
            <a:r>
              <a:rPr kumimoji="0" lang="en-US" altLang="ja-JP"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とりまとめ</a:t>
            </a:r>
            <a:endParaRPr kumimoji="0" lang="ja-JP" altLang="en-US"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7748513" y="2820379"/>
            <a:ext cx="1259270" cy="725285"/>
          </a:xfrm>
          <a:prstGeom prst="homePlate">
            <a:avLst>
              <a:gd name="adj" fmla="val 17084"/>
            </a:avLst>
          </a:prstGeom>
          <a:solidFill>
            <a:srgbClr val="FFC000">
              <a:lumMod val="40000"/>
              <a:lumOff val="60000"/>
            </a:srgbClr>
          </a:solidFill>
          <a:ln w="6350" cap="flat" cmpd="sng" algn="ctr">
            <a:solidFill>
              <a:srgbClr val="FFC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92"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7339859" y="2910764"/>
            <a:ext cx="1950135" cy="571602"/>
          </a:xfrm>
          <a:prstGeom prst="rect">
            <a:avLst/>
          </a:prstGeom>
          <a:noFill/>
          <a:ln w="6350" cap="flat" cmpd="sng" algn="ctr">
            <a:noFill/>
            <a:prstDash val="solid"/>
            <a:miter lim="800000"/>
          </a:ln>
          <a:effectLst/>
        </p:spPr>
        <p:txBody>
          <a:bodyPr wrap="square" lIns="63152" tIns="31577" rIns="63152" bIns="31577"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a:t>
            </a: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推進本部</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（大阪府市）会議</a:t>
            </a:r>
            <a:endParaRPr kumimoji="0" lang="en-US" altLang="ja-JP" sz="11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（全８回</a:t>
            </a: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p:cNvSpPr txBox="1"/>
          <p:nvPr/>
        </p:nvSpPr>
        <p:spPr>
          <a:xfrm>
            <a:off x="7680360" y="3651542"/>
            <a:ext cx="667914" cy="525436"/>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万博推</a:t>
            </a:r>
            <a:endPar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進局設</a:t>
            </a:r>
            <a:endPar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置</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681895" y="4211672"/>
            <a:ext cx="685429" cy="525436"/>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◎大阪都</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市計画</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局</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829083" y="4363971"/>
            <a:ext cx="801816" cy="385103"/>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◎大阪港湾</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局</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417227" y="4833053"/>
            <a:ext cx="782830" cy="679324"/>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住吉母子</a:t>
            </a:r>
            <a:endParaRPr kumimoji="0" lang="en-US" altLang="ja-JP"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医療セン</a:t>
            </a:r>
            <a:endParaRPr kumimoji="0" lang="en-US" altLang="ja-JP"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ター供用</a:t>
            </a:r>
            <a:endParaRPr kumimoji="0" lang="en-US" altLang="ja-JP"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111100" y="4836863"/>
            <a:ext cx="763404"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◎大阪産業</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局設立</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6120625" y="5506457"/>
            <a:ext cx="763404"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◎大学法人</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266239" y="4815390"/>
            <a:ext cx="771867"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◎市立高校</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移管</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278178" y="5496212"/>
            <a:ext cx="838283" cy="371547"/>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◎大阪公立</a:t>
            </a:r>
            <a:endPar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開学</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446847" y="6216356"/>
            <a:ext cx="7250782" cy="325150"/>
          </a:xfrm>
          <a:prstGeom prst="homePlate">
            <a:avLst>
              <a:gd name="adj" fmla="val 30217"/>
            </a:avLst>
          </a:prstGeom>
          <a:solidFill>
            <a:schemeClr val="accent2">
              <a:lumMod val="20000"/>
              <a:lumOff val="80000"/>
            </a:schemeClr>
          </a:solidFill>
          <a:ln w="6350" cap="flat" cmpd="sng" algn="ctr">
            <a:solidFill>
              <a:srgbClr val="FF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92"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1957478" y="6268813"/>
            <a:ext cx="4452728" cy="233048"/>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第１ステージ　　</a:t>
            </a:r>
            <a:r>
              <a:rPr kumimoji="0" lang="en-US" altLang="ja-JP"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機関統合</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・機能統合</a:t>
            </a:r>
            <a:r>
              <a:rPr kumimoji="0" lang="ja-JP" altLang="en-US" sz="100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は、都構想より先行して進めてきた</a:t>
            </a:r>
            <a:endPar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ホームベース 48"/>
          <p:cNvSpPr/>
          <p:nvPr/>
        </p:nvSpPr>
        <p:spPr>
          <a:xfrm>
            <a:off x="7719548" y="6215547"/>
            <a:ext cx="1288235" cy="325958"/>
          </a:xfrm>
          <a:prstGeom prst="homePlate">
            <a:avLst>
              <a:gd name="adj" fmla="val 30217"/>
            </a:avLst>
          </a:prstGeom>
          <a:solidFill>
            <a:schemeClr val="accent2">
              <a:lumMod val="20000"/>
              <a:lumOff val="80000"/>
            </a:schemeClr>
          </a:solidFill>
          <a:ln w="6350" cap="flat" cmpd="sng" algn="ctr">
            <a:solidFill>
              <a:srgbClr val="FF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92"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p:cNvSpPr txBox="1"/>
          <p:nvPr/>
        </p:nvSpPr>
        <p:spPr>
          <a:xfrm>
            <a:off x="7785586" y="6265188"/>
            <a:ext cx="1149488" cy="233048"/>
          </a:xfrm>
          <a:prstGeom prst="rect">
            <a:avLst/>
          </a:prstGeom>
          <a:noFill/>
          <a:ln w="6350" cap="flat" cmpd="sng" algn="ctr">
            <a:noFill/>
            <a:prstDash val="solid"/>
            <a:miter lim="800000"/>
          </a:ln>
          <a:effectLst/>
        </p:spPr>
        <p:txBody>
          <a:bodyPr wrap="square" lIns="63152" tIns="31577" rIns="63152" bIns="3157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第２ステージ</a:t>
            </a:r>
            <a:endPar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6882" y="8062"/>
            <a:ext cx="580291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zh-TW" altLang="en-US" sz="1600" dirty="0" smtClean="0">
                <a:latin typeface="Meiryo UI" panose="020B0604030504040204" pitchFamily="50" charset="-128"/>
                <a:ea typeface="Meiryo UI" panose="020B0604030504040204" pitchFamily="50" charset="-128"/>
              </a:rPr>
              <a:t>全体</a:t>
            </a:r>
            <a:r>
              <a:rPr lang="ja-JP" altLang="en-US" sz="1600" dirty="0" smtClean="0">
                <a:latin typeface="Meiryo UI" panose="020B0604030504040204" pitchFamily="50" charset="-128"/>
                <a:ea typeface="Meiryo UI" panose="020B0604030504040204" pitchFamily="50" charset="-128"/>
              </a:rPr>
              <a:t>の進捗状況　　</a:t>
            </a:r>
            <a:r>
              <a:rPr lang="ja-JP" altLang="en-US" sz="1400" dirty="0" smtClean="0">
                <a:latin typeface="Meiryo UI" panose="020B0604030504040204" pitchFamily="50" charset="-128"/>
                <a:ea typeface="Meiryo UI" panose="020B0604030504040204" pitchFamily="50" charset="-128"/>
              </a:rPr>
              <a:t>～制度面・行政機関・実施機関の取組～</a:t>
            </a:r>
            <a:endParaRPr lang="zh-TW" altLang="en-US" sz="1400" dirty="0">
              <a:latin typeface="Meiryo UI" panose="020B0604030504040204" pitchFamily="50" charset="-128"/>
              <a:ea typeface="Meiryo UI" panose="020B0604030504040204" pitchFamily="50" charset="-128"/>
            </a:endParaRPr>
          </a:p>
        </p:txBody>
      </p:sp>
      <p:sp>
        <p:nvSpPr>
          <p:cNvPr id="52" name="正方形/長方形 51"/>
          <p:cNvSpPr/>
          <p:nvPr/>
        </p:nvSpPr>
        <p:spPr>
          <a:xfrm>
            <a:off x="518346" y="5635141"/>
            <a:ext cx="837904" cy="374888"/>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市の取組</a:t>
            </a:r>
            <a:endParaRPr kumimoji="1" lang="en-US" altLang="ja-JP"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○：府の取組</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53" name="正方形/長方形 52"/>
          <p:cNvSpPr/>
          <p:nvPr/>
        </p:nvSpPr>
        <p:spPr>
          <a:xfrm>
            <a:off x="1853928" y="4855913"/>
            <a:ext cx="855631" cy="3804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大阪観光</a:t>
            </a:r>
            <a:endParaRPr lang="en-US" altLang="ja-JP" sz="1000" dirty="0" smtClean="0">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局設立</a:t>
            </a:r>
            <a:endPar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54" name="ホームベース 53"/>
          <p:cNvSpPr/>
          <p:nvPr/>
        </p:nvSpPr>
        <p:spPr>
          <a:xfrm>
            <a:off x="4733552" y="845829"/>
            <a:ext cx="2377058" cy="738000"/>
          </a:xfrm>
          <a:prstGeom prst="homePlate">
            <a:avLst>
              <a:gd name="adj" fmla="val 18906"/>
            </a:avLst>
          </a:prstGeom>
          <a:solidFill>
            <a:schemeClr val="accent1">
              <a:lumMod val="20000"/>
              <a:lumOff val="80000"/>
            </a:schemeClr>
          </a:solidFill>
          <a:ln w="6350" cap="flat" cmpd="sng" algn="ctr">
            <a:solidFill>
              <a:schemeClr val="accent1">
                <a:lumMod val="7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199595" y="1033160"/>
            <a:ext cx="1505993" cy="386936"/>
          </a:xfrm>
          <a:prstGeom prst="rect">
            <a:avLst/>
          </a:prstGeom>
          <a:noFill/>
          <a:ln w="6350" cap="flat" cmpd="sng" algn="ctr">
            <a:noFill/>
            <a:prstDash val="solid"/>
            <a:miter lim="800000"/>
          </a:ln>
          <a:effectLst/>
        </p:spPr>
        <p:txBody>
          <a:bodyPr wrap="square" lIns="63152" tIns="31577" rIns="63152" bIns="31577" rtlCol="0">
            <a:spAutoFit/>
          </a:bodyPr>
          <a:lstStyle/>
          <a:p>
            <a:pPr lvl="0" algn="ctr">
              <a:defRPr/>
            </a:pPr>
            <a:r>
              <a:rPr kumimoji="0" lang="zh-TW" altLang="en-US" sz="1100" b="1" kern="0" dirty="0" smtClean="0">
                <a:latin typeface="Meiryo UI" panose="020B0604030504040204" pitchFamily="50" charset="-128"/>
                <a:ea typeface="Meiryo UI" panose="020B0604030504040204" pitchFamily="50" charset="-128"/>
              </a:rPr>
              <a:t>大都市</a:t>
            </a:r>
            <a:r>
              <a:rPr kumimoji="0" lang="zh-TW" altLang="en-US" sz="1100" b="1" kern="0" dirty="0">
                <a:latin typeface="Meiryo UI" panose="020B0604030504040204" pitchFamily="50" charset="-128"/>
                <a:ea typeface="Meiryo UI" panose="020B0604030504040204" pitchFamily="50" charset="-128"/>
              </a:rPr>
              <a:t>制度改革</a:t>
            </a:r>
          </a:p>
          <a:p>
            <a:pPr lvl="0" algn="ctr">
              <a:defRPr/>
            </a:pPr>
            <a:r>
              <a:rPr kumimoji="0" lang="ja-JP" altLang="en-US" sz="1000" kern="0" dirty="0">
                <a:latin typeface="Meiryo UI" panose="020B0604030504040204" pitchFamily="50" charset="-128"/>
                <a:ea typeface="Meiryo UI" panose="020B0604030504040204" pitchFamily="50" charset="-128"/>
              </a:rPr>
              <a:t>（特別</a:t>
            </a:r>
            <a:r>
              <a:rPr kumimoji="0" lang="ja-JP" altLang="en-US" sz="1000" kern="0" dirty="0" smtClean="0">
                <a:latin typeface="Meiryo UI" panose="020B0604030504040204" pitchFamily="50" charset="-128"/>
                <a:ea typeface="Meiryo UI" panose="020B0604030504040204" pitchFamily="50" charset="-128"/>
              </a:rPr>
              <a:t>区・総合区）</a:t>
            </a:r>
            <a:endParaRPr kumimoji="0" lang="ja-JP" altLang="en-US" sz="1000" kern="0" dirty="0">
              <a:latin typeface="Meiryo UI" panose="020B0604030504040204" pitchFamily="50" charset="-128"/>
              <a:ea typeface="Meiryo UI" panose="020B0604030504040204" pitchFamily="50" charset="-128"/>
            </a:endParaRPr>
          </a:p>
        </p:txBody>
      </p:sp>
      <p:sp>
        <p:nvSpPr>
          <p:cNvPr id="56" name="テキスト ボックス 94"/>
          <p:cNvSpPr txBox="1"/>
          <p:nvPr/>
        </p:nvSpPr>
        <p:spPr>
          <a:xfrm>
            <a:off x="8420725" y="52229"/>
            <a:ext cx="723275"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smtClean="0"/>
              <a:t>（年度）</a:t>
            </a:r>
            <a:endParaRPr kumimoji="1" lang="ja-JP" altLang="en-US" sz="1400" b="1" dirty="0"/>
          </a:p>
        </p:txBody>
      </p:sp>
      <p:sp>
        <p:nvSpPr>
          <p:cNvPr id="5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35978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1358" y="76562"/>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（３）政策</a:t>
            </a:r>
            <a:r>
              <a:rPr lang="ja-JP" altLang="en-US" sz="1600" dirty="0">
                <a:latin typeface="Meiryo UI" panose="020B0604030504040204" pitchFamily="50" charset="-128"/>
                <a:ea typeface="Meiryo UI" panose="020B0604030504040204" pitchFamily="50" charset="-128"/>
              </a:rPr>
              <a:t>連携</a:t>
            </a:r>
            <a:r>
              <a:rPr lang="ja-JP" altLang="en-US"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～大規模プロジェクトな</a:t>
            </a:r>
            <a:r>
              <a:rPr lang="ja-JP" altLang="en-US" sz="1400" dirty="0">
                <a:latin typeface="Meiryo UI" panose="020B0604030504040204" pitchFamily="50" charset="-128"/>
                <a:ea typeface="Meiryo UI" panose="020B0604030504040204" pitchFamily="50" charset="-128"/>
              </a:rPr>
              <a:t>ど</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1745630254"/>
              </p:ext>
            </p:extLst>
          </p:nvPr>
        </p:nvGraphicFramePr>
        <p:xfrm>
          <a:off x="127005" y="991324"/>
          <a:ext cx="4314366" cy="2888894"/>
        </p:xfrm>
        <a:graphic>
          <a:graphicData uri="http://schemas.openxmlformats.org/drawingml/2006/table">
            <a:tbl>
              <a:tblPr>
                <a:tableStyleId>{5C22544A-7EE6-4342-B048-85BDC9FD1C3A}</a:tableStyleId>
              </a:tblPr>
              <a:tblGrid>
                <a:gridCol w="1063166">
                  <a:extLst>
                    <a:ext uri="{9D8B030D-6E8A-4147-A177-3AD203B41FA5}">
                      <a16:colId xmlns:a16="http://schemas.microsoft.com/office/drawing/2014/main" val="20000"/>
                    </a:ext>
                  </a:extLst>
                </a:gridCol>
                <a:gridCol w="3251200">
                  <a:extLst>
                    <a:ext uri="{9D8B030D-6E8A-4147-A177-3AD203B41FA5}">
                      <a16:colId xmlns:a16="http://schemas.microsoft.com/office/drawing/2014/main" val="20001"/>
                    </a:ext>
                  </a:extLst>
                </a:gridCol>
              </a:tblGrid>
              <a:tr h="253934">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95124545"/>
                  </a:ext>
                </a:extLst>
              </a:tr>
              <a:tr h="608670">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万博開催</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府市などで万博誘致検討</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開催</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申請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大阪・関西における万博開催決定</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大阪・関西万博開催予定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8923">
                <a:tc>
                  <a:txBody>
                    <a:bodyPr/>
                    <a:lstStyle/>
                    <a:p>
                      <a:pPr algn="l" rtl="0" fontAlgn="ctr"/>
                      <a:r>
                        <a:rPr lang="en-US"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府市で</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立地検討</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共同の内部組織（</a:t>
                      </a:r>
                      <a:r>
                        <a:rPr lang="en-US" altLang="ja-JP"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推進局）</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基本構想」策定</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区域整備計画認定申請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9468">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G20</a:t>
                      </a:r>
                    </a:p>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大阪サミット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府市共同で国に応募</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で開催（府市経済界共同で開催）</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967">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スーパーシティ</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スーパーシティ型国家戦略特別区域の指定に関する公募（内閣府）</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提案書提出</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スーパーシティ型国家戦略特区に指定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164694"/>
                  </a:ext>
                </a:extLst>
              </a:tr>
            </a:tbl>
          </a:graphicData>
        </a:graphic>
      </p:graphicFrame>
      <p:sp>
        <p:nvSpPr>
          <p:cNvPr id="23" name="角丸四角形 22"/>
          <p:cNvSpPr/>
          <p:nvPr/>
        </p:nvSpPr>
        <p:spPr>
          <a:xfrm>
            <a:off x="168571" y="660706"/>
            <a:ext cx="1439200" cy="226726"/>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503118621"/>
              </p:ext>
            </p:extLst>
          </p:nvPr>
        </p:nvGraphicFramePr>
        <p:xfrm>
          <a:off x="127006" y="4446397"/>
          <a:ext cx="4314366" cy="2132040"/>
        </p:xfrm>
        <a:graphic>
          <a:graphicData uri="http://schemas.openxmlformats.org/drawingml/2006/table">
            <a:tbl>
              <a:tblPr>
                <a:tableStyleId>{5C22544A-7EE6-4342-B048-85BDC9FD1C3A}</a:tableStyleId>
              </a:tblPr>
              <a:tblGrid>
                <a:gridCol w="1024583">
                  <a:extLst>
                    <a:ext uri="{9D8B030D-6E8A-4147-A177-3AD203B41FA5}">
                      <a16:colId xmlns:a16="http://schemas.microsoft.com/office/drawing/2014/main" val="20000"/>
                    </a:ext>
                  </a:extLst>
                </a:gridCol>
                <a:gridCol w="3289783">
                  <a:extLst>
                    <a:ext uri="{9D8B030D-6E8A-4147-A177-3AD203B41FA5}">
                      <a16:colId xmlns:a16="http://schemas.microsoft.com/office/drawing/2014/main" val="20001"/>
                    </a:ext>
                  </a:extLst>
                </a:gridCol>
              </a:tblGrid>
              <a:tr h="0">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46567">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大阪マラソン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、毎年開催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142.5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138.0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6567">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御堂筋イベント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、イベントを同時開催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市経済界共同で共催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30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6567">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大阪・光</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の饗宴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府市民間のイベントを連携して開催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来場者数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1,367</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2,060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2021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5" name="角丸四角形 24"/>
          <p:cNvSpPr/>
          <p:nvPr/>
        </p:nvSpPr>
        <p:spPr>
          <a:xfrm>
            <a:off x="127005" y="4122722"/>
            <a:ext cx="1439200" cy="230457"/>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大規模イベント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0470935"/>
              </p:ext>
            </p:extLst>
          </p:nvPr>
        </p:nvGraphicFramePr>
        <p:xfrm>
          <a:off x="4572481" y="986543"/>
          <a:ext cx="4484433" cy="4755212"/>
        </p:xfrm>
        <a:graphic>
          <a:graphicData uri="http://schemas.openxmlformats.org/drawingml/2006/table">
            <a:tbl>
              <a:tblPr>
                <a:tableStyleId>{5C22544A-7EE6-4342-B048-85BDC9FD1C3A}</a:tableStyleId>
              </a:tblPr>
              <a:tblGrid>
                <a:gridCol w="1054629">
                  <a:extLst>
                    <a:ext uri="{9D8B030D-6E8A-4147-A177-3AD203B41FA5}">
                      <a16:colId xmlns:a16="http://schemas.microsoft.com/office/drawing/2014/main" val="20000"/>
                    </a:ext>
                  </a:extLst>
                </a:gridCol>
                <a:gridCol w="3429804">
                  <a:extLst>
                    <a:ext uri="{9D8B030D-6E8A-4147-A177-3AD203B41FA5}">
                      <a16:colId xmlns:a16="http://schemas.microsoft.com/office/drawing/2014/main" val="20001"/>
                    </a:ext>
                  </a:extLst>
                </a:gridCol>
              </a:tblGrid>
              <a:tr h="290714">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87651072"/>
                  </a:ext>
                </a:extLst>
              </a:tr>
              <a:tr h="799634">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水と光のまちづくり推進会議を設置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舟運利用者数　約</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120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約</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9</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2021</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32798">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大阪アーツカウンシル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市文化振興会議に</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アーツカウンシル部会を設置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評価</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対象</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事業：府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16</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4.4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億円</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予算）　 市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27</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億円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2798">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大阪観光局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府市経済界が連携して、大阪観光局事業を発足</a:t>
                      </a: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（公財）大阪観光局を設立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堺市が大阪観光局に参画</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32798">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特区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関西イノベーション国際戦略総合特区事業開始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府市連携して「特区税制」</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スタート</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関西圏が国家戦略特別区域に指定</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「大阪府成長特区税制」スタート</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6470">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被災地の廃棄物の広域処理</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 </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府市共同で、東日本大震災の被災地の廃棄物を受け入れ</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処理（</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約１万５千トン）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7" name="角丸四角形 26"/>
          <p:cNvSpPr/>
          <p:nvPr/>
        </p:nvSpPr>
        <p:spPr>
          <a:xfrm>
            <a:off x="4572480" y="677282"/>
            <a:ext cx="1439200" cy="230457"/>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その他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049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580450" y="6063667"/>
            <a:ext cx="8189809" cy="72105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lIns="36000" tIns="36000" rIns="36000" bIns="72000" anchor="ctr">
            <a:spAutoFit/>
          </a:bodyPr>
          <a:lstStyle/>
          <a:p>
            <a:endParaRPr lang="ja-JP" altLang="en-US" sz="800" dirty="0">
              <a:solidFill>
                <a:srgbClr val="FF0000"/>
              </a:solidFill>
              <a:latin typeface="Meiryo UI" panose="020B0604030504040204" pitchFamily="50" charset="-128"/>
              <a:ea typeface="Meiryo UI" panose="020B0604030504040204" pitchFamily="50" charset="-128"/>
            </a:endParaRPr>
          </a:p>
        </p:txBody>
      </p:sp>
      <p:sp>
        <p:nvSpPr>
          <p:cNvPr id="60" name="角丸四角形 59"/>
          <p:cNvSpPr/>
          <p:nvPr/>
        </p:nvSpPr>
        <p:spPr>
          <a:xfrm>
            <a:off x="4746473" y="5197222"/>
            <a:ext cx="2596763" cy="718516"/>
          </a:xfrm>
          <a:prstGeom prst="roundRect">
            <a:avLst>
              <a:gd name="adj" fmla="val 13468"/>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府・市・経済界が連携した万博の誘致</a:t>
            </a:r>
            <a:endParaRPr lang="ja-JP" altLang="en-US" sz="1400" b="1" u="sng" dirty="0">
              <a:latin typeface="Meiryo UI" panose="020B0604030504040204" pitchFamily="50" charset="-128"/>
              <a:ea typeface="Meiryo UI" panose="020B0604030504040204" pitchFamily="50" charset="-128"/>
            </a:endParaRPr>
          </a:p>
        </p:txBody>
      </p:sp>
      <p:sp>
        <p:nvSpPr>
          <p:cNvPr id="22" name="正方形/長方形 21"/>
          <p:cNvSpPr/>
          <p:nvPr/>
        </p:nvSpPr>
        <p:spPr>
          <a:xfrm>
            <a:off x="259829" y="908720"/>
            <a:ext cx="8831052" cy="288147"/>
          </a:xfrm>
          <a:prstGeom prst="rect">
            <a:avLst/>
          </a:prstGeom>
        </p:spPr>
        <p:txBody>
          <a:bodyPr wrap="square" lIns="36000" tIns="36000" rIns="36000" bIns="36000" anchor="ctr" anchorCtr="0">
            <a:spAutoFit/>
          </a:bodyPr>
          <a:lstStyle/>
          <a:p>
            <a:r>
              <a:rPr lang="ja-JP" altLang="en-US" sz="1400" dirty="0">
                <a:latin typeface="Meiryo UI" panose="020B0604030504040204" pitchFamily="50" charset="-128"/>
                <a:ea typeface="Meiryo UI" panose="020B0604030504040204" pitchFamily="50" charset="-128"/>
              </a:rPr>
              <a:t>☞　府・市・経済界が一体となり</a:t>
            </a:r>
            <a:r>
              <a:rPr lang="ja-JP" altLang="en-US" sz="1400"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万博</a:t>
            </a:r>
            <a:r>
              <a:rPr lang="ja-JP" altLang="en-US" sz="1400" b="1" dirty="0" smtClean="0">
                <a:latin typeface="Meiryo UI" panose="020B0604030504040204" pitchFamily="50" charset="-128"/>
                <a:ea typeface="Meiryo UI" panose="020B0604030504040204" pitchFamily="50" charset="-128"/>
              </a:rPr>
              <a:t>を誘致。</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月のＢＩＥ総会において、大阪・関西における万博開催</a:t>
            </a:r>
            <a:r>
              <a:rPr lang="ja-JP" altLang="en-US" sz="1400" dirty="0" smtClean="0">
                <a:latin typeface="Meiryo UI" panose="020B0604030504040204" pitchFamily="50" charset="-128"/>
                <a:ea typeface="Meiryo UI" panose="020B0604030504040204" pitchFamily="50" charset="-128"/>
              </a:rPr>
              <a:t>決定。</a:t>
            </a:r>
            <a:endParaRPr lang="ja-JP" altLang="en-US"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220333" y="848008"/>
            <a:ext cx="8672147" cy="41275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（３）政策</a:t>
            </a:r>
            <a:r>
              <a:rPr lang="ja-JP" altLang="en-US" sz="1600" dirty="0">
                <a:latin typeface="Meiryo UI" panose="020B0604030504040204" pitchFamily="50" charset="-128"/>
                <a:ea typeface="Meiryo UI" panose="020B0604030504040204" pitchFamily="50" charset="-128"/>
              </a:rPr>
              <a:t>連携</a:t>
            </a:r>
            <a:r>
              <a:rPr lang="ja-JP" altLang="en-US"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～具体例：大規模プロジェクト　＜万博誘致＞～</a:t>
            </a:r>
            <a:endParaRPr lang="en-US" altLang="ja-JP" sz="1400"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25408" y="1340768"/>
            <a:ext cx="339446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検討経緯</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（万博誘致決定まで）</a:t>
            </a:r>
            <a:endParaRPr lang="en-US" altLang="ja-JP" sz="1400" b="1" dirty="0" smtClean="0">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nvPr>
        </p:nvGraphicFramePr>
        <p:xfrm>
          <a:off x="192230" y="1673726"/>
          <a:ext cx="4135643" cy="2898240"/>
        </p:xfrm>
        <a:graphic>
          <a:graphicData uri="http://schemas.openxmlformats.org/drawingml/2006/table">
            <a:tbl>
              <a:tblPr firstRow="1" bandRow="1">
                <a:tableStyleId>{5940675A-B579-460E-94D1-54222C63F5DA}</a:tableStyleId>
              </a:tblPr>
              <a:tblGrid>
                <a:gridCol w="56334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3068241">
                  <a:extLst>
                    <a:ext uri="{9D8B030D-6E8A-4147-A177-3AD203B41FA5}">
                      <a16:colId xmlns:a16="http://schemas.microsoft.com/office/drawing/2014/main" val="20002"/>
                    </a:ext>
                  </a:extLst>
                </a:gridCol>
              </a:tblGrid>
              <a:tr h="819170">
                <a:tc gridSpan="2">
                  <a:txBody>
                    <a:bodyPr/>
                    <a:lstStyle/>
                    <a:p>
                      <a:pPr algn="ctr"/>
                      <a:r>
                        <a:rPr kumimoji="1" lang="en-US" altLang="ja-JP" sz="1100" b="1" dirty="0" smtClean="0">
                          <a:latin typeface="Meiryo UI" panose="020B0604030504040204" pitchFamily="50" charset="-128"/>
                          <a:ea typeface="Meiryo UI" panose="020B0604030504040204" pitchFamily="50" charset="-128"/>
                        </a:rPr>
                        <a:t>2015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171450" indent="-171450">
                        <a:buFont typeface="Wingdings" panose="05000000000000000000" pitchFamily="2" charset="2"/>
                        <a:buChar char="p"/>
                      </a:pPr>
                      <a:r>
                        <a:rPr lang="ja-JP" altLang="en-US" sz="1100" dirty="0" smtClean="0">
                          <a:latin typeface="Meiryo UI" panose="020B0604030504040204" pitchFamily="50" charset="-128"/>
                          <a:ea typeface="Meiryo UI" panose="020B0604030504040204" pitchFamily="50" charset="-128"/>
                        </a:rPr>
                        <a:t>府市をはじめとする行政、経済界、有識者で構成する「国際博覧会大阪誘致構想検討会」を設置し、大阪誘致の可能性を探る。</a:t>
                      </a:r>
                    </a:p>
                    <a:p>
                      <a:pPr marL="171450" indent="-171450">
                        <a:buFont typeface="Wingdings" panose="05000000000000000000" pitchFamily="2" charset="2"/>
                        <a:buChar char="p"/>
                      </a:pPr>
                      <a:endParaRPr lang="ja-JP" altLang="en-US"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p"/>
                      </a:pP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年ミラノ国際博覧会視察、ＢＩＥ（博覧会国際事務局）事務局長と意見交換。</a:t>
                      </a:r>
                      <a:endParaRPr lang="ja-JP" altLang="en-US" sz="11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704">
                <a:tc>
                  <a:txBody>
                    <a:bodyPr/>
                    <a:lstStyle/>
                    <a:p>
                      <a:pPr algn="ctr"/>
                      <a:r>
                        <a:rPr kumimoji="1" lang="en-US" altLang="ja-JP" sz="1100" b="1" dirty="0" smtClean="0">
                          <a:latin typeface="Meiryo UI" panose="020B0604030504040204" pitchFamily="50" charset="-128"/>
                          <a:ea typeface="Meiryo UI" panose="020B0604030504040204" pitchFamily="50" charset="-128"/>
                        </a:rPr>
                        <a:t>2016</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６月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9</a:t>
                      </a:r>
                      <a:r>
                        <a:rPr kumimoji="1" lang="ja-JP" altLang="en-US" sz="1100" b="1" dirty="0" smtClean="0">
                          <a:latin typeface="Meiryo UI" panose="020B0604030504040204" pitchFamily="50" charset="-128"/>
                          <a:ea typeface="Meiryo UI" panose="020B0604030504040204" pitchFamily="50" charset="-128"/>
                        </a:rPr>
                        <a:t>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11</a:t>
                      </a:r>
                      <a:r>
                        <a:rPr kumimoji="1" lang="ja-JP" altLang="en-US" sz="1100" b="1" dirty="0" smtClean="0">
                          <a:latin typeface="Meiryo UI" panose="020B0604030504040204" pitchFamily="50" charset="-128"/>
                          <a:ea typeface="Meiryo UI" panose="020B0604030504040204" pitchFamily="50" charset="-128"/>
                        </a:rPr>
                        <a:t>月</a:t>
                      </a:r>
                      <a:endParaRPr kumimoji="1" lang="en-US" altLang="ja-JP" sz="1100" b="1"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latin typeface="Meiryo UI" panose="020B0604030504040204" pitchFamily="50" charset="-128"/>
                          <a:ea typeface="Meiryo UI" panose="020B0604030504040204" pitchFamily="50" charset="-128"/>
                        </a:rPr>
                        <a:t>万博を大阪に誘致するための基本的な構想をとりまと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めるため、行政、経済界、有識者で構成する「</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年万博基本構想検討会議」を設置。</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府市で、万博会場を夢洲に決定。</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大阪府が、万博の基本構想案をとりまとめ、国に提出。</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0704">
                <a:tc>
                  <a:txBody>
                    <a:bodyPr/>
                    <a:lstStyle/>
                    <a:p>
                      <a:pPr algn="ctr"/>
                      <a:r>
                        <a:rPr kumimoji="1" lang="en-US" altLang="ja-JP" sz="1100" b="1" dirty="0" smtClean="0">
                          <a:latin typeface="Meiryo UI" panose="020B0604030504040204" pitchFamily="50" charset="-128"/>
                          <a:ea typeface="Meiryo UI" panose="020B0604030504040204" pitchFamily="50" charset="-128"/>
                        </a:rPr>
                        <a:t>2017</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３月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４月</a:t>
                      </a:r>
                      <a:endParaRPr kumimoji="1" lang="en-US" altLang="ja-JP" sz="1100" b="1"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100" dirty="0" smtClean="0">
                          <a:latin typeface="Meiryo UI" panose="020B0604030504040204" pitchFamily="50" charset="-128"/>
                          <a:ea typeface="Meiryo UI" panose="020B0604030504040204" pitchFamily="50" charset="-128"/>
                        </a:rPr>
                        <a:t>官⺠共同誘致組織</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日本万国博覧会誘致委員会）設立。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立候補と開催申請の閣議了解。</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8" name="二等辺三角形 27"/>
          <p:cNvSpPr/>
          <p:nvPr/>
        </p:nvSpPr>
        <p:spPr>
          <a:xfrm rot="10800000">
            <a:off x="192230" y="4648944"/>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9" name="テキスト ボックス 10"/>
          <p:cNvSpPr txBox="1">
            <a:spLocks noChangeArrowheads="1"/>
          </p:cNvSpPr>
          <p:nvPr/>
        </p:nvSpPr>
        <p:spPr bwMode="auto">
          <a:xfrm>
            <a:off x="276953" y="4891567"/>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Meiryo UI" panose="020B0604030504040204" pitchFamily="50" charset="-128"/>
                <a:ea typeface="Meiryo UI" panose="020B0604030504040204" pitchFamily="50" charset="-128"/>
              </a:rPr>
              <a:t>2017.4</a:t>
            </a:r>
            <a:r>
              <a:rPr lang="ja-JP" altLang="en-US" sz="1400" b="1" dirty="0" smtClean="0">
                <a:latin typeface="Meiryo UI" panose="020B0604030504040204" pitchFamily="50" charset="-128"/>
                <a:ea typeface="Meiryo UI" panose="020B0604030504040204" pitchFamily="50" charset="-128"/>
              </a:rPr>
              <a:t>　夢洲を万博候補地として、日本が立候補</a:t>
            </a:r>
            <a:endParaRPr lang="ja-JP" altLang="en-US"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541682" y="1381718"/>
            <a:ext cx="339446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誘致活動</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（万博開催決定まで）</a:t>
            </a:r>
            <a:endParaRPr lang="en-US" altLang="ja-JP" sz="1400" b="1" dirty="0" smtClean="0">
              <a:latin typeface="Meiryo UI" panose="020B0604030504040204" pitchFamily="50" charset="-128"/>
              <a:ea typeface="Meiryo UI" panose="020B0604030504040204" pitchFamily="50" charset="-128"/>
            </a:endParaRPr>
          </a:p>
        </p:txBody>
      </p:sp>
      <p:sp>
        <p:nvSpPr>
          <p:cNvPr id="32" name="二等辺三角形 31"/>
          <p:cNvSpPr/>
          <p:nvPr/>
        </p:nvSpPr>
        <p:spPr>
          <a:xfrm rot="10800000">
            <a:off x="4939523" y="4612865"/>
            <a:ext cx="3765608"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テキスト ボックス 10"/>
          <p:cNvSpPr txBox="1">
            <a:spLocks noChangeArrowheads="1"/>
          </p:cNvSpPr>
          <p:nvPr/>
        </p:nvSpPr>
        <p:spPr bwMode="auto">
          <a:xfrm>
            <a:off x="4811327" y="4891566"/>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Meiryo UI" panose="020B0604030504040204" pitchFamily="50" charset="-128"/>
                <a:ea typeface="Meiryo UI" panose="020B0604030504040204" pitchFamily="50" charset="-128"/>
              </a:rPr>
              <a:t>2018.11</a:t>
            </a:r>
            <a:r>
              <a:rPr lang="ja-JP" altLang="en-US" sz="1400" b="1" dirty="0" smtClean="0">
                <a:latin typeface="Meiryo UI" panose="020B0604030504040204" pitchFamily="50" charset="-128"/>
                <a:ea typeface="Meiryo UI" panose="020B0604030504040204" pitchFamily="50" charset="-128"/>
              </a:rPr>
              <a:t>　大阪・関西における万博開催決定</a:t>
            </a:r>
            <a:endParaRPr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4601488" y="1702590"/>
            <a:ext cx="4795048" cy="1626975"/>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cs typeface="Times New Roman"/>
              </a:rPr>
              <a:t>○</a:t>
            </a:r>
            <a:r>
              <a:rPr lang="ja-JP" altLang="en-US" sz="1200" b="1" dirty="0">
                <a:latin typeface="Meiryo UI" panose="020B0604030504040204" pitchFamily="50" charset="-128"/>
                <a:ea typeface="Meiryo UI" panose="020B0604030504040204" pitchFamily="50" charset="-128"/>
                <a:cs typeface="Times New Roman"/>
              </a:rPr>
              <a:t>海外誘致活動</a:t>
            </a:r>
            <a:endParaRPr lang="en-US" altLang="ja-JP" sz="1200" b="1"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ＢＩＥ総会、アスタナ博、国際会議の場などを通じて、ＢＩＥ加盟国に対し</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プロモーションを</a:t>
            </a:r>
            <a:r>
              <a:rPr lang="ja-JP" altLang="en-US" sz="1100" dirty="0" smtClean="0">
                <a:latin typeface="Meiryo UI" panose="020B0604030504040204" pitchFamily="50" charset="-128"/>
                <a:ea typeface="Meiryo UI" panose="020B0604030504040204" pitchFamily="50" charset="-128"/>
                <a:cs typeface="Times New Roman"/>
              </a:rPr>
              <a:t>実施。</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あわせて、加盟国の全ての在京大使館訪問を通じて</a:t>
            </a:r>
            <a:r>
              <a:rPr lang="ja-JP" altLang="en-US" sz="1100" dirty="0" smtClean="0">
                <a:latin typeface="Meiryo UI" panose="020B0604030504040204" pitchFamily="50" charset="-128"/>
                <a:ea typeface="Meiryo UI" panose="020B0604030504040204" pitchFamily="50" charset="-128"/>
                <a:cs typeface="Times New Roman"/>
              </a:rPr>
              <a:t>ＰＲ。</a:t>
            </a:r>
            <a:endParaRPr lang="en-US" altLang="ja-JP" sz="1100" dirty="0" smtClean="0">
              <a:latin typeface="Meiryo UI" panose="020B0604030504040204" pitchFamily="50" charset="-128"/>
              <a:ea typeface="Meiryo UI" panose="020B0604030504040204" pitchFamily="50" charset="-128"/>
              <a:cs typeface="Times New Roman"/>
            </a:endParaRPr>
          </a:p>
          <a:p>
            <a:endParaRPr lang="en-US" altLang="ja-JP" sz="1100" dirty="0" smtClean="0">
              <a:latin typeface="Meiryo UI" panose="020B0604030504040204" pitchFamily="50" charset="-128"/>
              <a:ea typeface="Meiryo UI" panose="020B0604030504040204" pitchFamily="50" charset="-128"/>
              <a:cs typeface="Times New Roman"/>
            </a:endParaRPr>
          </a:p>
          <a:p>
            <a:r>
              <a:rPr lang="ja-JP" altLang="en-US" sz="1200" b="1" dirty="0" smtClean="0">
                <a:latin typeface="Meiryo UI" panose="020B0604030504040204" pitchFamily="50" charset="-128"/>
                <a:ea typeface="Meiryo UI" panose="020B0604030504040204" pitchFamily="50" charset="-128"/>
                <a:cs typeface="Times New Roman"/>
              </a:rPr>
              <a:t>○</a:t>
            </a:r>
            <a:r>
              <a:rPr lang="ja-JP" altLang="en-US" sz="1200" b="1" dirty="0">
                <a:latin typeface="Meiryo UI" panose="020B0604030504040204" pitchFamily="50" charset="-128"/>
                <a:ea typeface="Meiryo UI" panose="020B0604030504040204" pitchFamily="50" charset="-128"/>
                <a:cs typeface="Times New Roman"/>
              </a:rPr>
              <a:t>国内機運醸成</a:t>
            </a:r>
            <a:endParaRPr lang="en-US" altLang="ja-JP" sz="1200" b="1"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議会・市町村等の協力を得て賛同者数・決議数が</a:t>
            </a:r>
            <a:r>
              <a:rPr lang="ja-JP" altLang="en-US" sz="1100" dirty="0" smtClean="0">
                <a:latin typeface="Meiryo UI" panose="020B0604030504040204" pitchFamily="50" charset="-128"/>
                <a:ea typeface="Meiryo UI" panose="020B0604030504040204" pitchFamily="50" charset="-128"/>
                <a:cs typeface="Times New Roman"/>
              </a:rPr>
              <a:t>拡大。</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a:t>
            </a:r>
            <a:r>
              <a:rPr lang="ja-JP" altLang="en-US" sz="1100" dirty="0" smtClean="0">
                <a:latin typeface="Meiryo UI" panose="020B0604030504040204" pitchFamily="50" charset="-128"/>
                <a:ea typeface="Meiryo UI" panose="020B0604030504040204" pitchFamily="50" charset="-128"/>
                <a:cs typeface="Times New Roman"/>
              </a:rPr>
              <a:t>⇒</a:t>
            </a:r>
            <a:r>
              <a:rPr lang="ja-JP" altLang="en-US" sz="1100" dirty="0">
                <a:latin typeface="Meiryo UI" panose="020B0604030504040204" pitchFamily="50" charset="-128"/>
                <a:ea typeface="Meiryo UI" panose="020B0604030504040204" pitchFamily="50" charset="-128"/>
                <a:cs typeface="Times New Roman"/>
              </a:rPr>
              <a:t>賛同者数（会員数・署名等）：約</a:t>
            </a:r>
            <a:r>
              <a:rPr lang="en-US" altLang="ja-JP" sz="1100" dirty="0" smtClean="0">
                <a:latin typeface="Meiryo UI" panose="020B0604030504040204" pitchFamily="50" charset="-128"/>
                <a:ea typeface="Meiryo UI" panose="020B0604030504040204" pitchFamily="50" charset="-128"/>
                <a:cs typeface="Times New Roman"/>
              </a:rPr>
              <a:t>133</a:t>
            </a:r>
            <a:r>
              <a:rPr lang="ja-JP" altLang="en-US" sz="1100" dirty="0" smtClean="0">
                <a:latin typeface="Meiryo UI" panose="020B0604030504040204" pitchFamily="50" charset="-128"/>
                <a:ea typeface="Meiryo UI" panose="020B0604030504040204" pitchFamily="50" charset="-128"/>
                <a:cs typeface="Times New Roman"/>
              </a:rPr>
              <a:t>万人（</a:t>
            </a:r>
            <a:r>
              <a:rPr lang="en-US" altLang="ja-JP" sz="1100" dirty="0">
                <a:latin typeface="Meiryo UI" panose="020B0604030504040204" pitchFamily="50" charset="-128"/>
                <a:ea typeface="Meiryo UI" panose="020B0604030504040204" pitchFamily="50" charset="-128"/>
                <a:cs typeface="Times New Roman"/>
              </a:rPr>
              <a:t>2018</a:t>
            </a:r>
            <a:r>
              <a:rPr lang="ja-JP" altLang="en-US" sz="1100" dirty="0" smtClean="0">
                <a:latin typeface="Meiryo UI" panose="020B0604030504040204" pitchFamily="50" charset="-128"/>
                <a:ea typeface="Meiryo UI" panose="020B0604030504040204" pitchFamily="50" charset="-128"/>
                <a:cs typeface="Times New Roman"/>
              </a:rPr>
              <a:t>年</a:t>
            </a:r>
            <a:r>
              <a:rPr lang="en-US" altLang="ja-JP" sz="1100" dirty="0" smtClean="0">
                <a:latin typeface="Meiryo UI" panose="020B0604030504040204" pitchFamily="50" charset="-128"/>
                <a:ea typeface="Meiryo UI" panose="020B0604030504040204" pitchFamily="50" charset="-128"/>
                <a:cs typeface="Times New Roman"/>
              </a:rPr>
              <a:t>11</a:t>
            </a:r>
            <a:r>
              <a:rPr lang="ja-JP" altLang="en-US" sz="1100" dirty="0" smtClean="0">
                <a:latin typeface="Meiryo UI" panose="020B0604030504040204" pitchFamily="50" charset="-128"/>
                <a:ea typeface="Meiryo UI" panose="020B0604030504040204" pitchFamily="50" charset="-128"/>
                <a:cs typeface="Times New Roman"/>
              </a:rPr>
              <a:t>月現在</a:t>
            </a:r>
            <a:r>
              <a:rPr lang="ja-JP" altLang="en-US" sz="1100" dirty="0">
                <a:latin typeface="Meiryo UI" panose="020B0604030504040204" pitchFamily="50" charset="-128"/>
                <a:ea typeface="Meiryo UI" panose="020B0604030504040204" pitchFamily="50" charset="-128"/>
                <a:cs typeface="Times New Roman"/>
              </a:rPr>
              <a:t>）</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自治体の決議等</a:t>
            </a:r>
            <a:r>
              <a:rPr lang="ja-JP" altLang="en-US" sz="1100" dirty="0" smtClean="0">
                <a:latin typeface="Meiryo UI" panose="020B0604030504040204" pitchFamily="50" charset="-128"/>
                <a:ea typeface="Meiryo UI" panose="020B0604030504040204" pitchFamily="50" charset="-128"/>
                <a:cs typeface="Times New Roman"/>
              </a:rPr>
              <a:t>：</a:t>
            </a:r>
            <a:r>
              <a:rPr lang="en-US" altLang="ja-JP" sz="1100" dirty="0" smtClean="0">
                <a:latin typeface="Meiryo UI" panose="020B0604030504040204" pitchFamily="50" charset="-128"/>
                <a:ea typeface="Meiryo UI" panose="020B0604030504040204" pitchFamily="50" charset="-128"/>
                <a:cs typeface="Times New Roman"/>
              </a:rPr>
              <a:t>277</a:t>
            </a:r>
            <a:r>
              <a:rPr lang="ja-JP" altLang="en-US" sz="1100" dirty="0" smtClean="0">
                <a:latin typeface="Meiryo UI" panose="020B0604030504040204" pitchFamily="50" charset="-128"/>
                <a:ea typeface="Meiryo UI" panose="020B0604030504040204" pitchFamily="50" charset="-128"/>
                <a:cs typeface="Times New Roman"/>
              </a:rPr>
              <a:t>団体（</a:t>
            </a:r>
            <a:r>
              <a:rPr lang="en-US" altLang="ja-JP" sz="1100" dirty="0">
                <a:latin typeface="Meiryo UI" panose="020B0604030504040204" pitchFamily="50" charset="-128"/>
                <a:ea typeface="Meiryo UI" panose="020B0604030504040204" pitchFamily="50" charset="-128"/>
                <a:cs typeface="Times New Roman"/>
              </a:rPr>
              <a:t>2018</a:t>
            </a:r>
            <a:r>
              <a:rPr lang="ja-JP" altLang="en-US" sz="1100" dirty="0" smtClean="0">
                <a:latin typeface="Meiryo UI" panose="020B0604030504040204" pitchFamily="50" charset="-128"/>
                <a:ea typeface="Meiryo UI" panose="020B0604030504040204" pitchFamily="50" charset="-128"/>
                <a:cs typeface="Times New Roman"/>
              </a:rPr>
              <a:t>年</a:t>
            </a:r>
            <a:r>
              <a:rPr lang="en-US" altLang="ja-JP" sz="1100" dirty="0" smtClean="0">
                <a:latin typeface="Meiryo UI" panose="020B0604030504040204" pitchFamily="50" charset="-128"/>
                <a:ea typeface="Meiryo UI" panose="020B0604030504040204" pitchFamily="50" charset="-128"/>
                <a:cs typeface="Times New Roman"/>
              </a:rPr>
              <a:t>11</a:t>
            </a:r>
            <a:r>
              <a:rPr lang="ja-JP" altLang="en-US" sz="1100" dirty="0" smtClean="0">
                <a:latin typeface="Meiryo UI" panose="020B0604030504040204" pitchFamily="50" charset="-128"/>
                <a:ea typeface="Meiryo UI" panose="020B0604030504040204" pitchFamily="50" charset="-128"/>
                <a:cs typeface="Times New Roman"/>
              </a:rPr>
              <a:t>月</a:t>
            </a:r>
            <a:r>
              <a:rPr lang="ja-JP" altLang="en-US" sz="1100" dirty="0">
                <a:latin typeface="Meiryo UI" panose="020B0604030504040204" pitchFamily="50" charset="-128"/>
                <a:ea typeface="Meiryo UI" panose="020B0604030504040204" pitchFamily="50" charset="-128"/>
                <a:cs typeface="Times New Roman"/>
              </a:rPr>
              <a:t>現在）</a:t>
            </a:r>
            <a:endParaRPr lang="en-US" altLang="ja-JP" sz="1100" dirty="0">
              <a:latin typeface="Meiryo UI" panose="020B0604030504040204" pitchFamily="50" charset="-128"/>
              <a:ea typeface="Meiryo UI" panose="020B0604030504040204" pitchFamily="50" charset="-128"/>
              <a:cs typeface="Times New Roman"/>
            </a:endParaRPr>
          </a:p>
        </p:txBody>
      </p:sp>
      <p:sp>
        <p:nvSpPr>
          <p:cNvPr id="36" name="角丸四角形 35"/>
          <p:cNvSpPr/>
          <p:nvPr/>
        </p:nvSpPr>
        <p:spPr>
          <a:xfrm>
            <a:off x="700605" y="6068860"/>
            <a:ext cx="3655518" cy="733457"/>
          </a:xfrm>
          <a:prstGeom prst="roundRect">
            <a:avLst>
              <a:gd name="adj" fmla="val 4656"/>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lstStyle/>
          <a:p>
            <a:pPr marR="0" lvl="0" algn="l" defTabSz="914400" rtl="0" eaLnBrk="1" fontAlgn="auto" latinLnBrk="0" hangingPunct="1">
              <a:spcBef>
                <a:spcPts val="1200"/>
              </a:spcBef>
              <a:spcAft>
                <a:spcPts val="0"/>
              </a:spcAft>
              <a:buClrTx/>
              <a:buSzTx/>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未来社会の実験場とし</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1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Society5.0</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社会を体現すること、また、様々な社会的課題</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が山積</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するポストコロナの時代</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を生きて</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いくことに希望を持つことができるような「いのち輝く未来社会」テーマとした</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を開催</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7" name="角丸四角形 36"/>
          <p:cNvSpPr/>
          <p:nvPr/>
        </p:nvSpPr>
        <p:spPr>
          <a:xfrm>
            <a:off x="5049613" y="6034295"/>
            <a:ext cx="3655518" cy="802588"/>
          </a:xfrm>
          <a:prstGeom prst="roundRect">
            <a:avLst>
              <a:gd name="adj" fmla="val 4656"/>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lstStyle/>
          <a:p>
            <a:pPr marR="0" lvl="0" algn="l" defTabSz="914400" rtl="0" eaLnBrk="1" fontAlgn="auto" latinLnBrk="0" hangingPunct="1">
              <a:spcBef>
                <a:spcPts val="1200"/>
              </a:spcBef>
              <a:spcAft>
                <a:spcPts val="0"/>
              </a:spcAft>
              <a:buClrTx/>
              <a:buSzTx/>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大阪・関西万博を一過性のものとせず、そのインパクトを最大限に活かし、「大阪の持続的な成長」と「府民の豊かな暮らし」を確たるものにするとともに、万博開催都市として、</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の達成に向けて世界とともに未来をつくっていく。</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 name="右矢印 2"/>
          <p:cNvSpPr/>
          <p:nvPr/>
        </p:nvSpPr>
        <p:spPr>
          <a:xfrm>
            <a:off x="4499887" y="6195042"/>
            <a:ext cx="350933" cy="489234"/>
          </a:xfrm>
          <a:prstGeom prst="rightArrow">
            <a:avLst>
              <a:gd name="adj1" fmla="val 50000"/>
              <a:gd name="adj2" fmla="val 34782"/>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879677" y="5243129"/>
            <a:ext cx="2463560" cy="626701"/>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開催期間：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想定来場者数：約</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2,820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経済効果：約２兆円</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392941" y="5916931"/>
            <a:ext cx="1985886" cy="1469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latin typeface="Meiryo UI" panose="020B0604030504040204" pitchFamily="50" charset="-128"/>
                <a:ea typeface="Meiryo UI" panose="020B0604030504040204" pitchFamily="50" charset="-128"/>
              </a:rPr>
              <a:t>提供：</a:t>
            </a:r>
            <a:r>
              <a:rPr kumimoji="1" lang="en-US" altLang="ja-JP" sz="800" dirty="0" smtClean="0">
                <a:latin typeface="Meiryo UI" panose="020B0604030504040204" pitchFamily="50" charset="-128"/>
                <a:ea typeface="Meiryo UI" panose="020B0604030504040204" pitchFamily="50" charset="-128"/>
              </a:rPr>
              <a:t>2025</a:t>
            </a:r>
            <a:r>
              <a:rPr kumimoji="1" lang="ja-JP" altLang="en-US" sz="800" dirty="0" smtClean="0">
                <a:latin typeface="Meiryo UI" panose="020B0604030504040204" pitchFamily="50" charset="-128"/>
                <a:ea typeface="Meiryo UI" panose="020B0604030504040204" pitchFamily="50" charset="-128"/>
              </a:rPr>
              <a:t>年日本国際博覧会協会</a:t>
            </a:r>
            <a:endParaRPr kumimoji="1" lang="ja-JP" altLang="en-US" sz="8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440" y="5139826"/>
            <a:ext cx="1163874" cy="775140"/>
          </a:xfrm>
          <a:prstGeom prst="rect">
            <a:avLst/>
          </a:prstGeom>
        </p:spPr>
      </p:pic>
      <p:sp>
        <p:nvSpPr>
          <p:cNvPr id="4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4626554" y="3255332"/>
            <a:ext cx="4078577" cy="1261981"/>
          </a:xfrm>
          <a:prstGeom prst="rect">
            <a:avLst/>
          </a:prstGeom>
        </p:spPr>
      </p:pic>
    </p:spTree>
    <p:extLst>
      <p:ext uri="{BB962C8B-B14F-4D97-AF65-F5344CB8AC3E}">
        <p14:creationId xmlns:p14="http://schemas.microsoft.com/office/powerpoint/2010/main" val="1070651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1517065472"/>
              </p:ext>
            </p:extLst>
          </p:nvPr>
        </p:nvGraphicFramePr>
        <p:xfrm>
          <a:off x="95250" y="2299855"/>
          <a:ext cx="8918117" cy="3837709"/>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255249">
                <a:tc>
                  <a:txBody>
                    <a:bodyPr/>
                    <a:lstStyle/>
                    <a:p>
                      <a:pPr algn="ctr">
                        <a:lnSpc>
                          <a:spcPts val="140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16951">
                <a:tc>
                  <a:txBody>
                    <a:bodyPr/>
                    <a:lstStyle/>
                    <a:p>
                      <a:pPr algn="ct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連携体制</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（協議体）</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kern="1200" spc="-300" dirty="0">
                        <a:solidFill>
                          <a:schemeClr val="tx1"/>
                        </a:solidFill>
                        <a:latin typeface="Meiryo UI" panose="020B0604030504040204" pitchFamily="50" charset="-128"/>
                        <a:ea typeface="Meiryo UI" panose="020B0604030504040204" pitchFamily="50"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65437"/>
                  </a:ext>
                </a:extLst>
              </a:tr>
              <a:tr h="2965509">
                <a:tc>
                  <a:txBody>
                    <a:bodyPr/>
                    <a:lstStyle/>
                    <a:p>
                      <a:pPr algn="ct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民間活力の有効活用</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●中央卸売市場指定</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管理導入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○弘済院養護老人</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ホーム廃止</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○市民病院</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独法化</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クリアウォーター</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OSAKA</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dirty="0" smtClean="0">
                          <a:solidFill>
                            <a:schemeClr val="tx1"/>
                          </a:solidFill>
                          <a:latin typeface="Meiryo UI" panose="020B0604030504040204" pitchFamily="50" charset="-128"/>
                          <a:ea typeface="Meiryo UI" panose="020B0604030504040204" pitchFamily="50" charset="-128"/>
                        </a:rPr>
                        <a:t> 設立</a:t>
                      </a:r>
                      <a:endParaRPr kumimoji="1" lang="en-US" altLang="ja-JP" sz="900" kern="1200" spc="-300" dirty="0">
                        <a:solidFill>
                          <a:schemeClr val="tx1"/>
                        </a:solidFill>
                        <a:latin typeface="Meiryo UI" panose="020B0604030504040204" pitchFamily="50" charset="-128"/>
                        <a:ea typeface="Meiryo UI" panose="020B0604030504040204" pitchFamily="50"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○下水施設の維持</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管理を</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CWO</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家庭系ごみ</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輸送事業</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○地下鉄・バス</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民営化</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r>
                        <a:rPr kumimoji="1" lang="ja-JP" altLang="en-US" sz="900" b="0" i="0" u="none" strike="noStrike" dirty="0">
                          <a:solidFill>
                            <a:schemeClr val="tx1"/>
                          </a:solidFill>
                          <a:effectLst/>
                          <a:latin typeface="Meiryo UI" panose="020B0604030504040204" pitchFamily="50" charset="-128"/>
                          <a:ea typeface="Meiryo UI" panose="020B0604030504040204" pitchFamily="50" charset="-128"/>
                        </a:rPr>
                        <a:t>○市博物館</a:t>
                      </a: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独法化</a:t>
                      </a:r>
                      <a:endPar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○家庭系ごみ収集輸送事業改革プラン</a:t>
                      </a:r>
                      <a:r>
                        <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2.0</a:t>
                      </a: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策定</a:t>
                      </a:r>
                      <a:endParaRPr kumimoji="1"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CWO</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年間の包括的管理業務委託契約</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a:t>
                      </a:r>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汚泥処理施設整備運営事業実施方針</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○弘済院第１特</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養民間移管</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○水道管路更新の新たな官民連携プラン方向性とりまとめ</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○水道基幹管路耐震化</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PFI</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事業（案）策定</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○家庭系ごみ収集輸送事業改革プラン</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3.0</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策定</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904784"/>
                  </a:ext>
                </a:extLst>
              </a:tr>
            </a:tbl>
          </a:graphicData>
        </a:graphic>
      </p:graphicFrame>
      <p:sp>
        <p:nvSpPr>
          <p:cNvPr id="7" name="テキスト ボックス 6"/>
          <p:cNvSpPr txBox="1"/>
          <p:nvPr/>
        </p:nvSpPr>
        <p:spPr>
          <a:xfrm>
            <a:off x="1972896" y="6449525"/>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◎：府市の</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取組     </a:t>
            </a: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●：府の</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取組     </a:t>
            </a: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○：市の</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取組</a:t>
            </a:r>
            <a:endPar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 name="山形 7"/>
          <p:cNvSpPr/>
          <p:nvPr/>
        </p:nvSpPr>
        <p:spPr>
          <a:xfrm>
            <a:off x="3766819" y="2616572"/>
            <a:ext cx="3881285" cy="467486"/>
          </a:xfrm>
          <a:prstGeom prst="chevron">
            <a:avLst>
              <a:gd name="adj" fmla="val 18901"/>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0"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0"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p:txBody>
      </p:sp>
      <p:sp>
        <p:nvSpPr>
          <p:cNvPr id="11" name="山形 21">
            <a:extLst>
              <a:ext uri="{FF2B5EF4-FFF2-40B4-BE49-F238E27FC236}">
                <a16:creationId xmlns:a16="http://schemas.microsoft.com/office/drawing/2014/main" id="{F6B3839D-2D66-4B2A-A50A-B96BCD0C9BC8}"/>
              </a:ext>
            </a:extLst>
          </p:cNvPr>
          <p:cNvSpPr/>
          <p:nvPr/>
        </p:nvSpPr>
        <p:spPr>
          <a:xfrm>
            <a:off x="7610168" y="2616571"/>
            <a:ext cx="1403198" cy="467487"/>
          </a:xfrm>
          <a:prstGeom prst="chevron">
            <a:avLst>
              <a:gd name="adj" fmla="val 18901"/>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副首都推進</a:t>
            </a:r>
            <a:r>
              <a:rPr kumimoji="0" lang="ja-JP" altLang="en-US"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本部</a:t>
            </a:r>
            <a:endParaRPr kumimoji="0" lang="en-US" altLang="ja-JP"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大阪府市）会議</a:t>
            </a:r>
            <a:endParaRPr kumimoji="0"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全７回</a:t>
            </a: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ホームベース 11"/>
          <p:cNvSpPr/>
          <p:nvPr/>
        </p:nvSpPr>
        <p:spPr>
          <a:xfrm>
            <a:off x="804958" y="2616572"/>
            <a:ext cx="3005042" cy="467485"/>
          </a:xfrm>
          <a:prstGeom prst="homePlate">
            <a:avLst>
              <a:gd name="adj" fmla="val 16736"/>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大阪府市統合本部会議</a:t>
            </a:r>
            <a:endParaRPr kumimoji="0"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0"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p:txBody>
      </p:sp>
      <p:sp>
        <p:nvSpPr>
          <p:cNvPr id="13" name="正方形/長方形 12"/>
          <p:cNvSpPr/>
          <p:nvPr/>
        </p:nvSpPr>
        <p:spPr>
          <a:xfrm>
            <a:off x="266334" y="720285"/>
            <a:ext cx="8640000" cy="1098625"/>
          </a:xfrm>
          <a:prstGeom prst="rect">
            <a:avLst/>
          </a:prstGeom>
        </p:spPr>
        <p:txBody>
          <a:bodyPr wrap="square" lIns="36000" tIns="36000" rIns="36000" bIns="36000">
            <a:spAutoFit/>
          </a:bodyPr>
          <a:lstStyle/>
          <a:p>
            <a:pPr>
              <a:lnSpc>
                <a:spcPts val="2000"/>
              </a:lnSpc>
              <a:buFont typeface="Arial" panose="020B0604020202020204" pitchFamily="34" charset="0"/>
              <a:buChar char="•"/>
              <a:defRPr/>
            </a:pPr>
            <a:r>
              <a:rPr lang="ja-JP" altLang="en-US" sz="1400" dirty="0" smtClean="0">
                <a:latin typeface="Meiryo UI" pitchFamily="50" charset="-128"/>
                <a:ea typeface="Meiryo UI" pitchFamily="50" charset="-128"/>
                <a:cs typeface="Meiryo UI" pitchFamily="50" charset="-128"/>
              </a:rPr>
              <a:t>大阪</a:t>
            </a:r>
            <a:r>
              <a:rPr lang="ja-JP" altLang="en-US" sz="1400" dirty="0">
                <a:latin typeface="Meiryo UI" pitchFamily="50" charset="-128"/>
                <a:ea typeface="Meiryo UI" pitchFamily="50" charset="-128"/>
                <a:cs typeface="Meiryo UI" pitchFamily="50" charset="-128"/>
              </a:rPr>
              <a:t>トータルでの全体最適化を図るため</a:t>
            </a:r>
            <a:r>
              <a:rPr lang="ja-JP" altLang="en-US" sz="1400" dirty="0" smtClean="0">
                <a:latin typeface="Meiryo UI" pitchFamily="50" charset="-128"/>
                <a:ea typeface="Meiryo UI" pitchFamily="50" charset="-128"/>
                <a:cs typeface="Meiryo UI" pitchFamily="50" charset="-128"/>
              </a:rPr>
              <a:t>、広域</a:t>
            </a:r>
            <a:r>
              <a:rPr lang="ja-JP" altLang="en-US" sz="1400" dirty="0">
                <a:latin typeface="Meiryo UI" pitchFamily="50" charset="-128"/>
                <a:ea typeface="Meiryo UI" pitchFamily="50" charset="-128"/>
                <a:cs typeface="Meiryo UI" pitchFamily="50" charset="-128"/>
              </a:rPr>
              <a:t>行政の一元化や二重行政の見直しの観点から</a:t>
            </a:r>
            <a:r>
              <a:rPr lang="ja-JP" altLang="en-US" sz="1400" dirty="0" smtClean="0">
                <a:latin typeface="Meiryo UI" pitchFamily="50" charset="-128"/>
                <a:ea typeface="Meiryo UI" pitchFamily="50" charset="-128"/>
                <a:cs typeface="Meiryo UI" pitchFamily="50" charset="-128"/>
              </a:rPr>
              <a:t>、①経営</a:t>
            </a:r>
            <a:r>
              <a:rPr lang="ja-JP" altLang="en-US" sz="1400" dirty="0">
                <a:latin typeface="Meiryo UI" pitchFamily="50" charset="-128"/>
                <a:ea typeface="Meiryo UI" pitchFamily="50" charset="-128"/>
                <a:cs typeface="Meiryo UI" pitchFamily="50" charset="-128"/>
              </a:rPr>
              <a:t>形態の見直し</a:t>
            </a:r>
            <a:r>
              <a:rPr lang="ja-JP" altLang="en-US" sz="1400" dirty="0" smtClean="0">
                <a:latin typeface="Meiryo UI" pitchFamily="50" charset="-128"/>
                <a:ea typeface="Meiryo UI" pitchFamily="50" charset="-128"/>
                <a:cs typeface="Meiryo UI" pitchFamily="50" charset="-128"/>
              </a:rPr>
              <a:t>を</a:t>
            </a:r>
            <a:endParaRPr lang="en-US" altLang="ja-JP" sz="1400" dirty="0" smtClean="0">
              <a:latin typeface="Meiryo UI" pitchFamily="50" charset="-128"/>
              <a:ea typeface="Meiryo UI" pitchFamily="50" charset="-128"/>
              <a:cs typeface="Meiryo UI" pitchFamily="50" charset="-128"/>
            </a:endParaRPr>
          </a:p>
          <a:p>
            <a:pPr>
              <a:lnSpc>
                <a:spcPts val="2000"/>
              </a:lnSpc>
              <a:defRPr/>
            </a:pPr>
            <a:r>
              <a:rPr lang="ja-JP" altLang="en-US" sz="1400" dirty="0" smtClean="0">
                <a:latin typeface="Meiryo UI" pitchFamily="50" charset="-128"/>
                <a:ea typeface="Meiryo UI" pitchFamily="50" charset="-128"/>
                <a:cs typeface="Meiryo UI" pitchFamily="50" charset="-128"/>
              </a:rPr>
              <a:t> 検討</a:t>
            </a:r>
            <a:r>
              <a:rPr lang="ja-JP" altLang="en-US" sz="1400" dirty="0">
                <a:latin typeface="Meiryo UI" pitchFamily="50" charset="-128"/>
                <a:ea typeface="Meiryo UI" pitchFamily="50" charset="-128"/>
                <a:cs typeface="Meiryo UI" pitchFamily="50" charset="-128"/>
              </a:rPr>
              <a:t>する</a:t>
            </a:r>
            <a:r>
              <a:rPr lang="ja-JP" altLang="en-US" sz="1400" dirty="0" smtClean="0">
                <a:latin typeface="Meiryo UI" pitchFamily="50" charset="-128"/>
                <a:ea typeface="Meiryo UI" pitchFamily="50" charset="-128"/>
                <a:cs typeface="Meiryo UI" pitchFamily="50" charset="-128"/>
              </a:rPr>
              <a:t>もの（Ａ項目）、②類似</a:t>
            </a:r>
            <a:r>
              <a:rPr lang="ja-JP" altLang="en-US" sz="1400" dirty="0">
                <a:latin typeface="Meiryo UI" pitchFamily="50" charset="-128"/>
                <a:ea typeface="Meiryo UI" pitchFamily="50" charset="-128"/>
                <a:cs typeface="Meiryo UI" pitchFamily="50" charset="-128"/>
              </a:rPr>
              <a:t>重複している行政</a:t>
            </a:r>
            <a:r>
              <a:rPr lang="ja-JP" altLang="en-US" sz="1400" dirty="0" smtClean="0">
                <a:latin typeface="Meiryo UI" pitchFamily="50" charset="-128"/>
                <a:ea typeface="Meiryo UI" pitchFamily="50" charset="-128"/>
                <a:cs typeface="Meiryo UI" pitchFamily="50" charset="-128"/>
              </a:rPr>
              <a:t>サービス（Ｂ項目）を抽出</a:t>
            </a:r>
            <a:r>
              <a:rPr lang="ja-JP" altLang="en-US" sz="1400" dirty="0">
                <a:latin typeface="Meiryo UI" pitchFamily="50" charset="-128"/>
                <a:ea typeface="Meiryo UI" pitchFamily="50" charset="-128"/>
                <a:cs typeface="Meiryo UI" pitchFamily="50" charset="-128"/>
              </a:rPr>
              <a:t>し</a:t>
            </a:r>
            <a:r>
              <a:rPr lang="ja-JP" altLang="en-US" sz="1400" dirty="0" smtClean="0">
                <a:latin typeface="Meiryo UI" pitchFamily="50" charset="-128"/>
                <a:ea typeface="Meiryo UI" pitchFamily="50" charset="-128"/>
                <a:cs typeface="Meiryo UI" pitchFamily="50" charset="-128"/>
              </a:rPr>
              <a:t>、タスクフォースを組成して府市で検討、</a:t>
            </a:r>
            <a:endParaRPr lang="en-US" altLang="ja-JP" sz="1400" dirty="0" smtClean="0">
              <a:latin typeface="Meiryo UI" pitchFamily="50" charset="-128"/>
              <a:ea typeface="Meiryo UI" pitchFamily="50" charset="-128"/>
              <a:cs typeface="Meiryo UI" pitchFamily="50" charset="-128"/>
            </a:endParaRPr>
          </a:p>
          <a:p>
            <a:pPr>
              <a:lnSpc>
                <a:spcPts val="2000"/>
              </a:lnSpc>
              <a:defRPr/>
            </a:pPr>
            <a:r>
              <a:rPr lang="en-US" altLang="ja-JP"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基本的方向性を決定</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大阪府市統合本部会議</a:t>
            </a:r>
            <a:r>
              <a:rPr lang="en-US" altLang="ja-JP" sz="1400" dirty="0" smtClean="0">
                <a:latin typeface="Meiryo UI" pitchFamily="50" charset="-128"/>
                <a:ea typeface="Meiryo UI" pitchFamily="50" charset="-128"/>
                <a:cs typeface="Meiryo UI" pitchFamily="50" charset="-128"/>
              </a:rPr>
              <a:t>】</a:t>
            </a:r>
          </a:p>
          <a:p>
            <a:pPr>
              <a:lnSpc>
                <a:spcPts val="2000"/>
              </a:lnSpc>
              <a:buFont typeface="Arial" panose="020B0604020202020204" pitchFamily="34" charset="0"/>
              <a:buChar char="•"/>
              <a:defRPr/>
            </a:pPr>
            <a:r>
              <a:rPr lang="ja-JP" altLang="en-US" sz="1400" dirty="0" smtClean="0">
                <a:latin typeface="Meiryo UI" pitchFamily="50" charset="-128"/>
                <a:ea typeface="Meiryo UI" pitchFamily="50" charset="-128"/>
                <a:cs typeface="Meiryo UI" pitchFamily="50" charset="-128"/>
              </a:rPr>
              <a:t>府市カウンターパートで取組を進めている。</a:t>
            </a:r>
            <a:endParaRPr lang="en-US" altLang="ja-JP" sz="1400" dirty="0" smtClean="0">
              <a:latin typeface="Meiryo UI" pitchFamily="50" charset="-128"/>
              <a:ea typeface="Meiryo UI" pitchFamily="50" charset="-128"/>
              <a:cs typeface="Meiryo UI" pitchFamily="50" charset="-128"/>
            </a:endParaRPr>
          </a:p>
        </p:txBody>
      </p:sp>
      <p:sp>
        <p:nvSpPr>
          <p:cNvPr id="14" name="テキスト ボックス 13"/>
          <p:cNvSpPr txBox="1"/>
          <p:nvPr/>
        </p:nvSpPr>
        <p:spPr>
          <a:xfrm>
            <a:off x="254347" y="225635"/>
            <a:ext cx="7229864"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～検討</a:t>
            </a:r>
            <a:r>
              <a:rPr lang="ja-JP" altLang="en-US" sz="1400" dirty="0">
                <a:latin typeface="Meiryo UI" panose="020B0604030504040204" pitchFamily="50" charset="-128"/>
                <a:ea typeface="Meiryo UI" panose="020B0604030504040204" pitchFamily="50" charset="-128"/>
              </a:rPr>
              <a:t>ステージ</a:t>
            </a:r>
            <a:r>
              <a:rPr lang="ja-JP" altLang="en-US" sz="1400" dirty="0" smtClean="0">
                <a:latin typeface="Meiryo UI" panose="020B0604030504040204" pitchFamily="50" charset="-128"/>
                <a:ea typeface="Meiryo UI" panose="020B0604030504040204" pitchFamily="50" charset="-128"/>
              </a:rPr>
              <a:t>と取組経過～</a:t>
            </a:r>
            <a:endParaRPr lang="ja-JP" altLang="en-US" sz="14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266334" y="55647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0165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436467869"/>
              </p:ext>
            </p:extLst>
          </p:nvPr>
        </p:nvGraphicFramePr>
        <p:xfrm>
          <a:off x="95250" y="1149927"/>
          <a:ext cx="8918117" cy="4427678"/>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277091">
                <a:tc>
                  <a:txBody>
                    <a:bodyPr/>
                    <a:lstStyle/>
                    <a:p>
                      <a:pPr algn="ctr">
                        <a:lnSpc>
                          <a:spcPts val="140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53654">
                <a:tc>
                  <a:txBody>
                    <a:bodyPr/>
                    <a:lstStyle/>
                    <a:p>
                      <a:pPr algn="ct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府市連携</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●国際交流財団公財化</a:t>
                      </a:r>
                      <a:endPar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zh-TW" altLang="en-US" sz="900" dirty="0" smtClean="0">
                          <a:solidFill>
                            <a:schemeClr val="tx1"/>
                          </a:solidFill>
                          <a:latin typeface="Meiryo UI" panose="020B0604030504040204" pitchFamily="50" charset="-128"/>
                          <a:ea typeface="Meiryo UI" panose="020B0604030504040204" pitchFamily="50" charset="-128"/>
                        </a:rPr>
                        <a:t>●保健医療財団公財化</a:t>
                      </a:r>
                    </a:p>
                    <a:p>
                      <a:pPr>
                        <a:lnSpc>
                          <a:spcPts val="1400"/>
                        </a:lnSpc>
                      </a:pPr>
                      <a:r>
                        <a:rPr kumimoji="1" lang="zh-TW" altLang="en-US" sz="900" dirty="0" smtClean="0">
                          <a:solidFill>
                            <a:schemeClr val="tx1"/>
                          </a:solidFill>
                          <a:latin typeface="Meiryo UI" panose="020B0604030504040204" pitchFamily="50" charset="-128"/>
                          <a:ea typeface="Meiryo UI" panose="020B0604030504040204" pitchFamily="50" charset="-128"/>
                        </a:rPr>
                        <a:t>○環境保健協会一財化</a:t>
                      </a:r>
                    </a:p>
                    <a:p>
                      <a:pPr>
                        <a:lnSpc>
                          <a:spcPts val="1400"/>
                        </a:lnSpc>
                      </a:pPr>
                      <a:r>
                        <a:rPr kumimoji="1" lang="zh-TW" altLang="en-US" sz="900" dirty="0" smtClean="0">
                          <a:solidFill>
                            <a:schemeClr val="tx1"/>
                          </a:solidFill>
                          <a:latin typeface="Meiryo UI" panose="020B0604030504040204" pitchFamily="50" charset="-128"/>
                          <a:ea typeface="Meiryo UI" panose="020B0604030504040204" pitchFamily="50" charset="-128"/>
                        </a:rPr>
                        <a:t>○道路公社解散</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◎消防学校一体的</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運用</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大阪信用保証</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協会合併</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阪神国際</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港湾㈱設立</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○伊賀、びわ湖のこども青少年施設廃止</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◎府営住宅</a:t>
                      </a:r>
                      <a:r>
                        <a:rPr kumimoji="1" lang="ja-JP" altLang="en-US" sz="900" dirty="0" smtClean="0">
                          <a:solidFill>
                            <a:schemeClr val="tx1"/>
                          </a:solidFill>
                          <a:latin typeface="Meiryo UI" panose="020B0604030504040204" pitchFamily="50" charset="-128"/>
                          <a:ea typeface="Meiryo UI" panose="020B0604030504040204" pitchFamily="50" charset="-128"/>
                        </a:rPr>
                        <a:t>移管</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堺泉北</a:t>
                      </a:r>
                      <a:r>
                        <a:rPr kumimoji="1" lang="ja-JP" altLang="en-US" sz="900" dirty="0" smtClean="0">
                          <a:solidFill>
                            <a:schemeClr val="tx1"/>
                          </a:solidFill>
                          <a:latin typeface="Meiryo UI" panose="020B0604030504040204" pitchFamily="50" charset="-128"/>
                          <a:ea typeface="Meiryo UI" panose="020B0604030504040204" pitchFamily="50" charset="-128"/>
                        </a:rPr>
                        <a:t>埠頭㈱港湾</a:t>
                      </a:r>
                      <a:r>
                        <a:rPr kumimoji="1" lang="ja-JP" altLang="en-US" sz="900" dirty="0">
                          <a:solidFill>
                            <a:schemeClr val="tx1"/>
                          </a:solidFill>
                          <a:latin typeface="Meiryo UI" panose="020B0604030504040204" pitchFamily="50" charset="-128"/>
                          <a:ea typeface="Meiryo UI" panose="020B0604030504040204" pitchFamily="50" charset="-128"/>
                        </a:rPr>
                        <a:t>運営会社</a:t>
                      </a:r>
                      <a:r>
                        <a:rPr kumimoji="1" lang="ja-JP" altLang="en-US" sz="900" dirty="0" smtClean="0">
                          <a:solidFill>
                            <a:schemeClr val="tx1"/>
                          </a:solidFill>
                          <a:latin typeface="Meiryo UI" panose="020B0604030504040204" pitchFamily="50" charset="-128"/>
                          <a:ea typeface="Meiryo UI" panose="020B0604030504040204" pitchFamily="50" charset="-128"/>
                        </a:rPr>
                        <a:t>指定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dirty="0">
                          <a:solidFill>
                            <a:schemeClr val="tx1"/>
                          </a:solidFill>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市立特別支援</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学校移管</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大阪産業技術</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研究所設立</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大阪健康安全</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基盤研究所設立</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◎住吉母子医療</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センター供用開始</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lnSpc>
                          <a:spcPts val="1400"/>
                        </a:lnSpc>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●南阪奈有料道路・堺泉北有料道路移管</a:t>
                      </a:r>
                    </a:p>
                  </a:txBody>
                  <a:tcPr marL="28315"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産業局設立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dirty="0">
                          <a:solidFill>
                            <a:schemeClr val="tx1"/>
                          </a:solidFill>
                          <a:effectLst/>
                          <a:latin typeface="Meiryo UI" panose="020B0604030504040204" pitchFamily="50" charset="-128"/>
                          <a:ea typeface="Meiryo UI" panose="020B0604030504040204" pitchFamily="50" charset="-128"/>
                        </a:rPr>
                        <a:t>大学法人</a:t>
                      </a: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統合</a:t>
                      </a:r>
                      <a:endPar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●第二阪奈有料道路移管</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港湾局設置</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●ビッグバン堺市に移管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◎市立高校</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◎大阪公立</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443260751"/>
                  </a:ext>
                </a:extLst>
              </a:tr>
              <a:tr h="1296933">
                <a:tc>
                  <a:txBody>
                    <a:bodyPr/>
                    <a:lstStyle/>
                    <a:p>
                      <a:pPr marL="0" marR="0" lvl="0" indent="0" algn="ctr" defTabSz="914400" rtl="0" eaLnBrk="1" fontAlgn="ctr"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市町村連携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a:t>
                      </a:r>
                      <a:r>
                        <a:rPr kumimoji="1" lang="en-US" altLang="ja-JP" sz="1000" b="1"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zh-TW" altLang="en-US" sz="900" b="0" u="none" dirty="0" smtClean="0">
                          <a:solidFill>
                            <a:schemeClr val="tx1"/>
                          </a:solidFill>
                          <a:latin typeface="Meiryo UI" panose="020B0604030504040204" pitchFamily="50" charset="-128"/>
                          <a:ea typeface="Meiryo UI" panose="020B0604030504040204" pitchFamily="50" charset="-128"/>
                        </a:rPr>
                        <a:t>○</a:t>
                      </a:r>
                      <a:r>
                        <a:rPr kumimoji="1" lang="ja-JP" altLang="en-US" sz="900" b="0" u="none" dirty="0" smtClean="0">
                          <a:solidFill>
                            <a:schemeClr val="tx1"/>
                          </a:solidFill>
                          <a:latin typeface="Meiryo UI" panose="020B0604030504040204" pitchFamily="50" charset="-128"/>
                          <a:ea typeface="Meiryo UI" panose="020B0604030504040204" pitchFamily="50" charset="-128"/>
                        </a:rPr>
                        <a:t>ごみ焼却処理事業を担う</a:t>
                      </a:r>
                      <a:r>
                        <a:rPr kumimoji="1" lang="zh-TW" altLang="en-US" sz="900" b="0" u="none" dirty="0" smtClean="0">
                          <a:solidFill>
                            <a:schemeClr val="tx1"/>
                          </a:solidFill>
                          <a:latin typeface="Meiryo UI" panose="020B0604030504040204" pitchFamily="50" charset="-128"/>
                          <a:ea typeface="Meiryo UI" panose="020B0604030504040204" pitchFamily="50" charset="-128"/>
                        </a:rPr>
                        <a:t>一部事務</a:t>
                      </a:r>
                      <a:r>
                        <a:rPr kumimoji="1" lang="ja-JP" altLang="en-US" sz="900" b="0" u="none" dirty="0" smtClean="0">
                          <a:solidFill>
                            <a:schemeClr val="tx1"/>
                          </a:solidFill>
                          <a:latin typeface="Meiryo UI" panose="020B0604030504040204" pitchFamily="50" charset="-128"/>
                          <a:ea typeface="Meiryo UI" panose="020B0604030504040204" pitchFamily="50" charset="-128"/>
                        </a:rPr>
                        <a:t>組合設立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u="none" dirty="0" smtClean="0">
                          <a:solidFill>
                            <a:schemeClr val="tx1"/>
                          </a:solidFill>
                          <a:latin typeface="Meiryo UI" panose="020B0604030504040204" pitchFamily="50" charset="-128"/>
                          <a:ea typeface="Meiryo UI" panose="020B0604030504040204" pitchFamily="50" charset="-128"/>
                        </a:rPr>
                        <a:t>○一部事務組合事業開始</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消防広域化推進</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計画策定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府内一水道に向けた</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水道</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のあり方検討</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報告書とりまとめ</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大阪府市下</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水道ビジョン策定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90737"/>
                  </a:ext>
                </a:extLst>
              </a:tr>
            </a:tbl>
          </a:graphicData>
        </a:graphic>
      </p:graphicFrame>
      <p:sp>
        <p:nvSpPr>
          <p:cNvPr id="7" name="テキスト ボックス 6"/>
          <p:cNvSpPr txBox="1"/>
          <p:nvPr/>
        </p:nvSpPr>
        <p:spPr>
          <a:xfrm>
            <a:off x="1961688" y="6036468"/>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◎：府市の</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取組     </a:t>
            </a: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の取組     ○</a:t>
            </a:r>
            <a:r>
              <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：市の</a:t>
            </a:r>
            <a:r>
              <a:rPr kumimoji="0" lang="ja-JP" altLang="en-US" sz="969"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取組</a:t>
            </a:r>
            <a:endParaRPr kumimoji="0" lang="ja-JP" altLang="en-US" sz="969"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54347" y="225635"/>
            <a:ext cx="7229864"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～検討</a:t>
            </a:r>
            <a:r>
              <a:rPr lang="ja-JP" altLang="en-US" sz="1400" dirty="0">
                <a:latin typeface="Meiryo UI" panose="020B0604030504040204" pitchFamily="50" charset="-128"/>
                <a:ea typeface="Meiryo UI" panose="020B0604030504040204" pitchFamily="50" charset="-128"/>
              </a:rPr>
              <a:t>ステージ</a:t>
            </a:r>
            <a:r>
              <a:rPr lang="ja-JP" altLang="en-US" sz="1400" dirty="0" smtClean="0">
                <a:latin typeface="Meiryo UI" panose="020B0604030504040204" pitchFamily="50" charset="-128"/>
                <a:ea typeface="Meiryo UI" panose="020B0604030504040204" pitchFamily="50" charset="-128"/>
              </a:rPr>
              <a:t>と取組経過～</a:t>
            </a:r>
            <a:endParaRPr lang="ja-JP" altLang="en-US" sz="14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266334" y="570325"/>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95250" y="5580445"/>
            <a:ext cx="2638425" cy="226591"/>
          </a:xfrm>
          <a:prstGeom prst="rect">
            <a:avLst/>
          </a:prstGeom>
          <a:noFill/>
        </p:spPr>
        <p:txBody>
          <a:bodyPr wrap="square" lIns="36000" tIns="36000" rIns="36000" bIns="36000">
            <a:spAutoFit/>
          </a:bodyPr>
          <a:lstStyle/>
          <a:p>
            <a:pPr>
              <a:defRPr/>
            </a:pPr>
            <a:r>
              <a:rPr lang="ja-JP" altLang="en-US" sz="1000" dirty="0" smtClean="0">
                <a:latin typeface="Meiryo UI" panose="020B0604030504040204" pitchFamily="50" charset="-128"/>
                <a:ea typeface="Meiryo UI" panose="020B0604030504040204" pitchFamily="50" charset="-128"/>
                <a:cs typeface="Meiryo UI" pitchFamily="50" charset="-128"/>
              </a:rPr>
              <a:t>（</a:t>
            </a:r>
            <a:r>
              <a:rPr lang="en-US" altLang="ja-JP" sz="1000" dirty="0" smtClean="0">
                <a:latin typeface="Meiryo UI" panose="020B0604030504040204" pitchFamily="50" charset="-128"/>
                <a:ea typeface="Meiryo UI" panose="020B0604030504040204" pitchFamily="50" charset="-128"/>
                <a:cs typeface="Meiryo UI" pitchFamily="50" charset="-128"/>
              </a:rPr>
              <a:t>※</a:t>
            </a:r>
            <a:r>
              <a:rPr lang="ja-JP" altLang="en-US" sz="1000" dirty="0" smtClean="0">
                <a:latin typeface="Meiryo UI" panose="020B0604030504040204" pitchFamily="50" charset="-128"/>
                <a:ea typeface="Meiryo UI" panose="020B0604030504040204" pitchFamily="50" charset="-128"/>
                <a:cs typeface="Meiryo UI" pitchFamily="50" charset="-128"/>
              </a:rPr>
              <a:t>）詳細は「</a:t>
            </a:r>
            <a:r>
              <a:rPr lang="en-US" altLang="ja-JP" sz="1000" dirty="0" smtClean="0">
                <a:latin typeface="Meiryo UI" panose="020B0604030504040204" pitchFamily="50" charset="-128"/>
                <a:ea typeface="Meiryo UI" panose="020B0604030504040204" pitchFamily="50" charset="-128"/>
                <a:cs typeface="Meiryo UI" pitchFamily="50" charset="-128"/>
              </a:rPr>
              <a:t>17.</a:t>
            </a:r>
            <a:r>
              <a:rPr lang="ja-JP" altLang="en-US" sz="1000" dirty="0" smtClean="0">
                <a:latin typeface="Meiryo UI" panose="020B0604030504040204" pitchFamily="50" charset="-128"/>
                <a:ea typeface="Meiryo UI" panose="020B0604030504040204" pitchFamily="50" charset="-128"/>
                <a:cs typeface="Meiryo UI" pitchFamily="50" charset="-128"/>
              </a:rPr>
              <a:t>市町村連携」を参照</a:t>
            </a:r>
            <a:endParaRPr lang="ja-JP" altLang="en-US" sz="1000" dirty="0">
              <a:latin typeface="Meiryo UI" panose="020B0604030504040204" pitchFamily="50" charset="-128"/>
              <a:ea typeface="Meiryo UI" panose="020B0604030504040204" pitchFamily="50" charset="-128"/>
              <a:cs typeface="Meiryo UI"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0453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7" y="1135413"/>
            <a:ext cx="8739985" cy="34759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180975" y="3227963"/>
          <a:ext cx="4400550" cy="3055589"/>
        </p:xfrm>
        <a:graphic>
          <a:graphicData uri="http://schemas.openxmlformats.org/drawingml/2006/table">
            <a:tbl>
              <a:tblPr firstRow="1" bandRow="1">
                <a:tableStyleId>{5C22544A-7EE6-4342-B048-85BDC9FD1C3A}</a:tableStyleId>
              </a:tblPr>
              <a:tblGrid>
                <a:gridCol w="1584325">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tblGrid>
              <a:tr h="410359">
                <a:tc>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大阪府中小企業</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信用保証協会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大阪市信用保証協会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05136">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基本財産</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837</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Meiryo UI" pitchFamily="50" charset="-128"/>
                          <a:ea typeface="Meiryo UI" pitchFamily="50" charset="-128"/>
                          <a:cs typeface="Meiryo UI" pitchFamily="50" charset="-128"/>
                        </a:rPr>
                        <a:t>201</a:t>
                      </a:r>
                      <a:r>
                        <a:rPr lang="ja-JP" altLang="en-US" sz="1400" dirty="0" smtClean="0">
                          <a:solidFill>
                            <a:schemeClr val="tx1"/>
                          </a:solidFill>
                          <a:latin typeface="Meiryo UI" pitchFamily="50" charset="-128"/>
                          <a:ea typeface="Meiryo UI" pitchFamily="50" charset="-128"/>
                          <a:cs typeface="Meiryo UI"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359">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保証債務残高</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latin typeface="Meiryo UI" pitchFamily="50" charset="-128"/>
                          <a:ea typeface="Meiryo UI" pitchFamily="50" charset="-128"/>
                          <a:cs typeface="Meiryo UI" pitchFamily="50" charset="-128"/>
                        </a:rPr>
                        <a:t>2</a:t>
                      </a:r>
                      <a:r>
                        <a:rPr kumimoji="1" lang="ja-JP" altLang="en-US" sz="1400" dirty="0" smtClean="0">
                          <a:solidFill>
                            <a:schemeClr val="tx1"/>
                          </a:solidFill>
                          <a:latin typeface="Meiryo UI" pitchFamily="50" charset="-128"/>
                          <a:ea typeface="Meiryo UI" pitchFamily="50" charset="-128"/>
                          <a:cs typeface="Meiryo UI" pitchFamily="50" charset="-128"/>
                        </a:rPr>
                        <a:t>兆</a:t>
                      </a:r>
                      <a:r>
                        <a:rPr kumimoji="1" lang="en-US" altLang="ja-JP" sz="1400" dirty="0" smtClean="0">
                          <a:solidFill>
                            <a:schemeClr val="tx1"/>
                          </a:solidFill>
                          <a:latin typeface="Meiryo UI" pitchFamily="50" charset="-128"/>
                          <a:ea typeface="Meiryo UI" pitchFamily="50" charset="-128"/>
                          <a:cs typeface="Meiryo UI" pitchFamily="50" charset="-128"/>
                        </a:rPr>
                        <a:t>3,900</a:t>
                      </a:r>
                      <a:r>
                        <a:rPr kumimoji="1" lang="ja-JP" altLang="en-US" sz="1400" dirty="0" smtClean="0">
                          <a:solidFill>
                            <a:schemeClr val="tx1"/>
                          </a:solidFill>
                          <a:latin typeface="Meiryo UI" pitchFamily="50" charset="-128"/>
                          <a:ea typeface="Meiryo UI" pitchFamily="50" charset="-128"/>
                          <a:cs typeface="Meiryo UI" pitchFamily="50" charset="-128"/>
                        </a:rPr>
                        <a:t>億円</a:t>
                      </a:r>
                      <a:endParaRPr kumimoji="1"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latin typeface="Meiryo UI" pitchFamily="50" charset="-128"/>
                          <a:ea typeface="Meiryo UI" pitchFamily="50" charset="-128"/>
                          <a:cs typeface="Meiryo UI" pitchFamily="50" charset="-128"/>
                        </a:rPr>
                        <a:t>5,200</a:t>
                      </a:r>
                      <a:r>
                        <a:rPr kumimoji="1" lang="ja-JP" altLang="en-US" sz="1400" dirty="0" smtClean="0">
                          <a:solidFill>
                            <a:schemeClr val="tx1"/>
                          </a:solidFill>
                          <a:latin typeface="Meiryo UI" pitchFamily="50" charset="-128"/>
                          <a:ea typeface="Meiryo UI" pitchFamily="50" charset="-128"/>
                          <a:cs typeface="Meiryo UI"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2654">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利用中小企業者数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約</a:t>
                      </a:r>
                      <a:r>
                        <a:rPr lang="en-US" altLang="ja-JP" sz="1400" dirty="0" smtClean="0">
                          <a:solidFill>
                            <a:schemeClr val="tx1"/>
                          </a:solidFill>
                          <a:latin typeface="Meiryo UI" pitchFamily="50" charset="-128"/>
                          <a:ea typeface="Meiryo UI" pitchFamily="50" charset="-128"/>
                          <a:cs typeface="Meiryo UI" pitchFamily="50" charset="-128"/>
                        </a:rPr>
                        <a:t>8.7</a:t>
                      </a:r>
                      <a:r>
                        <a:rPr lang="ja-JP" altLang="en-US" sz="1400" dirty="0" smtClean="0">
                          <a:solidFill>
                            <a:schemeClr val="tx1"/>
                          </a:solidFill>
                          <a:latin typeface="Meiryo UI" pitchFamily="50" charset="-128"/>
                          <a:ea typeface="Meiryo UI" pitchFamily="50" charset="-128"/>
                          <a:cs typeface="Meiryo UI" pitchFamily="50" charset="-128"/>
                        </a:rPr>
                        <a:t>万社</a:t>
                      </a:r>
                      <a:endParaRPr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itchFamily="50" charset="-128"/>
                          <a:ea typeface="Meiryo UI" pitchFamily="50" charset="-128"/>
                          <a:cs typeface="Meiryo UI" pitchFamily="50" charset="-128"/>
                        </a:rPr>
                        <a:t>約３万社</a:t>
                      </a:r>
                      <a:endParaRPr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359">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役職員数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常勤役員</a:t>
                      </a:r>
                      <a:r>
                        <a:rPr lang="en-US" altLang="ja-JP" sz="1400" dirty="0" smtClean="0">
                          <a:solidFill>
                            <a:schemeClr val="tx1"/>
                          </a:solidFill>
                          <a:latin typeface="Meiryo UI" pitchFamily="50" charset="-128"/>
                          <a:ea typeface="Meiryo UI" pitchFamily="50" charset="-128"/>
                          <a:cs typeface="Meiryo UI" pitchFamily="50" charset="-128"/>
                        </a:rPr>
                        <a:t>5</a:t>
                      </a:r>
                      <a:r>
                        <a:rPr lang="ja-JP" altLang="en-US" sz="1400" dirty="0" smtClean="0">
                          <a:solidFill>
                            <a:schemeClr val="tx1"/>
                          </a:solidFill>
                          <a:latin typeface="Meiryo UI" pitchFamily="50" charset="-128"/>
                          <a:ea typeface="Meiryo UI" pitchFamily="50" charset="-128"/>
                          <a:cs typeface="Meiryo UI" pitchFamily="50" charset="-128"/>
                        </a:rPr>
                        <a:t>名</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職員</a:t>
                      </a:r>
                      <a:r>
                        <a:rPr lang="en-US" altLang="ja-JP" sz="1400" dirty="0" smtClean="0">
                          <a:solidFill>
                            <a:schemeClr val="tx1"/>
                          </a:solidFill>
                          <a:latin typeface="Meiryo UI" pitchFamily="50" charset="-128"/>
                          <a:ea typeface="Meiryo UI" pitchFamily="50" charset="-128"/>
                          <a:cs typeface="Meiryo UI" pitchFamily="50" charset="-128"/>
                        </a:rPr>
                        <a:t>326</a:t>
                      </a:r>
                      <a:r>
                        <a:rPr lang="ja-JP" altLang="en-US" sz="140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常勤役員</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名</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職員</a:t>
                      </a:r>
                      <a:r>
                        <a:rPr lang="en-US" altLang="ja-JP" sz="1400" dirty="0" smtClean="0">
                          <a:solidFill>
                            <a:schemeClr val="tx1"/>
                          </a:solidFill>
                          <a:latin typeface="Meiryo UI" pitchFamily="50" charset="-128"/>
                          <a:ea typeface="Meiryo UI" pitchFamily="50" charset="-128"/>
                          <a:cs typeface="Meiryo UI" pitchFamily="50" charset="-128"/>
                        </a:rPr>
                        <a:t>80</a:t>
                      </a:r>
                      <a:r>
                        <a:rPr lang="ja-JP" altLang="en-US" sz="140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事業所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本店（北区）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本店（中央区）</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テキスト ボックス 15"/>
          <p:cNvSpPr txBox="1"/>
          <p:nvPr/>
        </p:nvSpPr>
        <p:spPr>
          <a:xfrm>
            <a:off x="3777800" y="2544166"/>
            <a:ext cx="1733513" cy="338554"/>
          </a:xfrm>
          <a:prstGeom prst="rect">
            <a:avLst/>
          </a:prstGeom>
          <a:noFill/>
        </p:spPr>
        <p:txBody>
          <a:bodyPr wrap="square" rtlCol="0">
            <a:spAutoFit/>
          </a:bodyPr>
          <a:lstStyle/>
          <a:p>
            <a:pPr algn="ctr"/>
            <a:r>
              <a:rPr lang="en-US" altLang="ja-JP" sz="1600" b="1" dirty="0">
                <a:latin typeface="Meiryo UI" pitchFamily="50" charset="-128"/>
                <a:ea typeface="Meiryo UI" pitchFamily="50" charset="-128"/>
                <a:cs typeface="Meiryo UI" pitchFamily="50" charset="-128"/>
              </a:rPr>
              <a:t>2014.</a:t>
            </a:r>
            <a:r>
              <a:rPr lang="ja-JP" altLang="en-US" sz="1600" b="1" dirty="0" smtClean="0">
                <a:latin typeface="Meiryo UI" pitchFamily="50" charset="-128"/>
                <a:ea typeface="Meiryo UI" pitchFamily="50" charset="-128"/>
                <a:cs typeface="Meiryo UI" pitchFamily="50" charset="-128"/>
              </a:rPr>
              <a:t>５</a:t>
            </a:r>
            <a:endParaRPr lang="ja-JP" altLang="en-US" sz="11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1331683" y="6320902"/>
            <a:ext cx="3454792"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kumimoji="1" lang="ja-JP" altLang="en-US" sz="1050" dirty="0" smtClean="0">
                <a:latin typeface="Meiryo UI" pitchFamily="50" charset="-128"/>
                <a:ea typeface="Meiryo UI" pitchFamily="50" charset="-128"/>
                <a:cs typeface="Meiryo UI" pitchFamily="50" charset="-128"/>
              </a:rPr>
              <a:t>役職員数は</a:t>
            </a:r>
            <a:r>
              <a:rPr lang="en-US" altLang="ja-JP" sz="1050" dirty="0">
                <a:latin typeface="Meiryo UI" pitchFamily="50" charset="-128"/>
                <a:ea typeface="Meiryo UI" pitchFamily="50" charset="-128"/>
                <a:cs typeface="Meiryo UI" pitchFamily="50" charset="-128"/>
              </a:rPr>
              <a:t>2014</a:t>
            </a:r>
            <a:r>
              <a:rPr kumimoji="1" lang="ja-JP" altLang="en-US" sz="1050" dirty="0" smtClean="0">
                <a:latin typeface="Meiryo UI" pitchFamily="50" charset="-128"/>
                <a:ea typeface="Meiryo UI" pitchFamily="50" charset="-128"/>
                <a:cs typeface="Meiryo UI" pitchFamily="50" charset="-128"/>
              </a:rPr>
              <a:t>年度期首、その他は</a:t>
            </a:r>
            <a:r>
              <a:rPr lang="en-US" altLang="ja-JP" sz="1050" dirty="0" smtClean="0">
                <a:latin typeface="Meiryo UI" pitchFamily="50" charset="-128"/>
                <a:ea typeface="Meiryo UI" pitchFamily="50" charset="-128"/>
                <a:cs typeface="Meiryo UI" pitchFamily="50" charset="-128"/>
              </a:rPr>
              <a:t>201</a:t>
            </a:r>
            <a:r>
              <a:rPr lang="en-US" altLang="ja-JP" sz="1050" dirty="0">
                <a:latin typeface="Meiryo UI" pitchFamily="50" charset="-128"/>
                <a:ea typeface="Meiryo UI" pitchFamily="50" charset="-128"/>
                <a:cs typeface="Meiryo UI" pitchFamily="50" charset="-128"/>
              </a:rPr>
              <a:t>4</a:t>
            </a:r>
            <a:r>
              <a:rPr kumimoji="1" lang="ja-JP" altLang="en-US" sz="1050" dirty="0" smtClean="0">
                <a:latin typeface="Meiryo UI" pitchFamily="50" charset="-128"/>
                <a:ea typeface="Meiryo UI" pitchFamily="50" charset="-128"/>
                <a:cs typeface="Meiryo UI" pitchFamily="50" charset="-128"/>
              </a:rPr>
              <a:t>年３月時点</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6"/>
          <p:cNvSpPr txBox="1"/>
          <p:nvPr/>
        </p:nvSpPr>
        <p:spPr>
          <a:xfrm>
            <a:off x="6100003" y="6320902"/>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※2018</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sp>
        <p:nvSpPr>
          <p:cNvPr id="5" name="正方形/長方形 4"/>
          <p:cNvSpPr/>
          <p:nvPr/>
        </p:nvSpPr>
        <p:spPr>
          <a:xfrm>
            <a:off x="1752254" y="3239782"/>
            <a:ext cx="2829272" cy="30437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カーブ矢印 5"/>
          <p:cNvSpPr/>
          <p:nvPr/>
        </p:nvSpPr>
        <p:spPr>
          <a:xfrm>
            <a:off x="3687260" y="2807517"/>
            <a:ext cx="2042189" cy="400202"/>
          </a:xfrm>
          <a:prstGeom prst="curvedDownArrow">
            <a:avLst>
              <a:gd name="adj1" fmla="val 25000"/>
              <a:gd name="adj2" fmla="val 136595"/>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4" name="直線コネクタ 13"/>
          <p:cNvCxnSpPr/>
          <p:nvPr/>
        </p:nvCxnSpPr>
        <p:spPr>
          <a:xfrm>
            <a:off x="270457" y="4724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4705428" y="3243994"/>
          <a:ext cx="1361997" cy="3055589"/>
        </p:xfrm>
        <a:graphic>
          <a:graphicData uri="http://schemas.openxmlformats.org/drawingml/2006/table">
            <a:tbl>
              <a:tblPr firstRow="1" bandRow="1">
                <a:tableStyleId>{5C22544A-7EE6-4342-B048-85BDC9FD1C3A}</a:tableStyleId>
              </a:tblPr>
              <a:tblGrid>
                <a:gridCol w="1361997">
                  <a:extLst>
                    <a:ext uri="{9D8B030D-6E8A-4147-A177-3AD203B41FA5}">
                      <a16:colId xmlns:a16="http://schemas.microsoft.com/office/drawing/2014/main" val="20000"/>
                    </a:ext>
                  </a:extLst>
                </a:gridCol>
              </a:tblGrid>
              <a:tr h="41035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大阪信用保証</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05136">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1,208</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eiryo UI" pitchFamily="50" charset="-128"/>
                          <a:ea typeface="Meiryo UI" pitchFamily="50" charset="-128"/>
                          <a:cs typeface="Meiryo UI" pitchFamily="50" charset="-128"/>
                        </a:rPr>
                        <a:t>２兆</a:t>
                      </a:r>
                      <a:r>
                        <a:rPr lang="en-US" altLang="ja-JP" sz="1400" b="0" dirty="0" smtClean="0">
                          <a:solidFill>
                            <a:schemeClr val="tx1"/>
                          </a:solidFill>
                          <a:latin typeface="Meiryo UI" pitchFamily="50" charset="-128"/>
                          <a:ea typeface="Meiryo UI" pitchFamily="50" charset="-128"/>
                          <a:cs typeface="Meiryo UI" pitchFamily="50" charset="-128"/>
                        </a:rPr>
                        <a:t>2,700</a:t>
                      </a:r>
                      <a:r>
                        <a:rPr lang="ja-JP" altLang="en-US" sz="1400" b="0" dirty="0" smtClean="0">
                          <a:solidFill>
                            <a:schemeClr val="tx1"/>
                          </a:solidFill>
                          <a:latin typeface="Meiryo UI" pitchFamily="50" charset="-128"/>
                          <a:ea typeface="Meiryo UI" pitchFamily="50" charset="-128"/>
                          <a:cs typeface="Meiryo UI" pitchFamily="50" charset="-128"/>
                        </a:rPr>
                        <a:t>億円</a:t>
                      </a:r>
                      <a:endParaRPr lang="en-US" altLang="ja-JP" sz="1400" b="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2654">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約</a:t>
                      </a:r>
                      <a:r>
                        <a:rPr lang="en-US" altLang="ja-JP" sz="1400" b="0" dirty="0" smtClean="0">
                          <a:solidFill>
                            <a:schemeClr val="tx1"/>
                          </a:solidFill>
                          <a:latin typeface="Meiryo UI" pitchFamily="50" charset="-128"/>
                          <a:ea typeface="Meiryo UI" pitchFamily="50" charset="-128"/>
                          <a:cs typeface="Meiryo UI" pitchFamily="50" charset="-128"/>
                        </a:rPr>
                        <a:t>8.3</a:t>
                      </a:r>
                      <a:r>
                        <a:rPr lang="ja-JP" altLang="en-US" sz="1400" b="0" dirty="0" smtClean="0">
                          <a:solidFill>
                            <a:schemeClr val="tx1"/>
                          </a:solidFill>
                          <a:latin typeface="Meiryo UI" pitchFamily="50" charset="-128"/>
                          <a:ea typeface="Meiryo UI" pitchFamily="50" charset="-128"/>
                          <a:cs typeface="Meiryo UI" pitchFamily="50" charset="-128"/>
                        </a:rPr>
                        <a:t>万社</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359">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常勤役員</a:t>
                      </a:r>
                      <a:r>
                        <a:rPr lang="en-US" altLang="ja-JP" sz="1400" b="0" dirty="0" smtClean="0">
                          <a:solidFill>
                            <a:schemeClr val="tx1"/>
                          </a:solidFill>
                          <a:latin typeface="Meiryo UI" pitchFamily="50" charset="-128"/>
                          <a:ea typeface="Meiryo UI" pitchFamily="50" charset="-128"/>
                          <a:cs typeface="Meiryo UI" pitchFamily="50" charset="-128"/>
                        </a:rPr>
                        <a:t>5</a:t>
                      </a:r>
                      <a:r>
                        <a:rPr lang="ja-JP" altLang="en-US" sz="1400" b="0" dirty="0" smtClean="0">
                          <a:solidFill>
                            <a:schemeClr val="tx1"/>
                          </a:solidFill>
                          <a:latin typeface="Meiryo UI" pitchFamily="50" charset="-128"/>
                          <a:ea typeface="Meiryo UI" pitchFamily="50" charset="-128"/>
                          <a:cs typeface="Meiryo UI" pitchFamily="50" charset="-128"/>
                        </a:rPr>
                        <a:t>名</a:t>
                      </a:r>
                      <a:endParaRPr lang="en-US" altLang="ja-JP" sz="1400" b="0" dirty="0" smtClean="0">
                        <a:solidFill>
                          <a:schemeClr val="tx1"/>
                        </a:solidFill>
                        <a:latin typeface="Meiryo UI" pitchFamily="50" charset="-128"/>
                        <a:ea typeface="Meiryo UI" pitchFamily="50" charset="-128"/>
                        <a:cs typeface="Meiryo UI" pitchFamily="50" charset="-128"/>
                      </a:endParaRPr>
                    </a:p>
                    <a:p>
                      <a:pPr algn="ctr"/>
                      <a:r>
                        <a:rPr lang="ja-JP" altLang="en-US" sz="1400" b="0" dirty="0" smtClean="0">
                          <a:solidFill>
                            <a:schemeClr val="tx1"/>
                          </a:solidFill>
                          <a:latin typeface="Meiryo UI" pitchFamily="50" charset="-128"/>
                          <a:ea typeface="Meiryo UI" pitchFamily="50" charset="-128"/>
                          <a:cs typeface="Meiryo UI" pitchFamily="50" charset="-128"/>
                        </a:rPr>
                        <a:t>職員</a:t>
                      </a:r>
                      <a:r>
                        <a:rPr lang="en-US" altLang="ja-JP" sz="1400" b="0" dirty="0" smtClean="0">
                          <a:solidFill>
                            <a:schemeClr val="tx1"/>
                          </a:solidFill>
                          <a:latin typeface="Meiryo UI" pitchFamily="50" charset="-128"/>
                          <a:ea typeface="Meiryo UI" pitchFamily="50" charset="-128"/>
                          <a:cs typeface="Meiryo UI" pitchFamily="50" charset="-128"/>
                        </a:rPr>
                        <a:t>370</a:t>
                      </a:r>
                      <a:r>
                        <a:rPr lang="ja-JP" altLang="en-US" sz="1400" b="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本店（北区）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サポートオフィス</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8" name="表 17"/>
          <p:cNvGraphicFramePr>
            <a:graphicFrameLocks noGrp="1"/>
          </p:cNvGraphicFramePr>
          <p:nvPr>
            <p:extLst/>
          </p:nvPr>
        </p:nvGraphicFramePr>
        <p:xfrm>
          <a:off x="6134610" y="3241385"/>
          <a:ext cx="1256790" cy="3055589"/>
        </p:xfrm>
        <a:graphic>
          <a:graphicData uri="http://schemas.openxmlformats.org/drawingml/2006/table">
            <a:tbl>
              <a:tblPr firstRow="1" bandRow="1">
                <a:tableStyleId>{5C22544A-7EE6-4342-B048-85BDC9FD1C3A}</a:tableStyleId>
              </a:tblPr>
              <a:tblGrid>
                <a:gridCol w="1256790">
                  <a:extLst>
                    <a:ext uri="{9D8B030D-6E8A-4147-A177-3AD203B41FA5}">
                      <a16:colId xmlns:a16="http://schemas.microsoft.com/office/drawing/2014/main" val="20000"/>
                    </a:ext>
                  </a:extLst>
                </a:gridCol>
              </a:tblGrid>
              <a:tr h="41035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東京信用保証</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05136">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2,963</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eiryo UI" pitchFamily="50" charset="-128"/>
                          <a:ea typeface="Meiryo UI" pitchFamily="50" charset="-128"/>
                          <a:cs typeface="Meiryo UI" pitchFamily="50" charset="-128"/>
                        </a:rPr>
                        <a:t>３兆</a:t>
                      </a:r>
                      <a:r>
                        <a:rPr lang="en-US" altLang="ja-JP" sz="1400" b="0" dirty="0" smtClean="0">
                          <a:solidFill>
                            <a:schemeClr val="tx1"/>
                          </a:solidFill>
                          <a:latin typeface="Meiryo UI" pitchFamily="50" charset="-128"/>
                          <a:ea typeface="Meiryo UI" pitchFamily="50" charset="-128"/>
                          <a:cs typeface="Meiryo UI" pitchFamily="50" charset="-128"/>
                        </a:rPr>
                        <a:t>716</a:t>
                      </a:r>
                      <a:r>
                        <a:rPr lang="ja-JP" altLang="en-US" sz="1400" b="0" dirty="0" smtClean="0">
                          <a:solidFill>
                            <a:schemeClr val="tx1"/>
                          </a:solidFill>
                          <a:latin typeface="Meiryo UI" pitchFamily="50" charset="-128"/>
                          <a:ea typeface="Meiryo UI" pitchFamily="50" charset="-128"/>
                          <a:cs typeface="Meiryo UI" pitchFamily="50" charset="-128"/>
                        </a:rPr>
                        <a:t>億円</a:t>
                      </a:r>
                      <a:endParaRPr lang="en-US" altLang="ja-JP" sz="1400" b="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2654">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約</a:t>
                      </a:r>
                      <a:r>
                        <a:rPr lang="en-US" altLang="ja-JP" sz="1400" b="0" dirty="0" smtClean="0">
                          <a:solidFill>
                            <a:schemeClr val="tx1"/>
                          </a:solidFill>
                          <a:latin typeface="Meiryo UI" pitchFamily="50" charset="-128"/>
                          <a:ea typeface="Meiryo UI" pitchFamily="50" charset="-128"/>
                          <a:cs typeface="Meiryo UI" pitchFamily="50" charset="-128"/>
                        </a:rPr>
                        <a:t>18</a:t>
                      </a:r>
                      <a:r>
                        <a:rPr lang="ja-JP" altLang="en-US" sz="1400" b="0" dirty="0" smtClean="0">
                          <a:solidFill>
                            <a:schemeClr val="tx1"/>
                          </a:solidFill>
                          <a:latin typeface="Meiryo UI" pitchFamily="50" charset="-128"/>
                          <a:ea typeface="Meiryo UI" pitchFamily="50" charset="-128"/>
                          <a:cs typeface="Meiryo UI" pitchFamily="50" charset="-128"/>
                        </a:rPr>
                        <a:t>万社</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359">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常勤役員８名</a:t>
                      </a:r>
                      <a:endParaRPr lang="en-US" altLang="ja-JP" sz="1400" b="0" dirty="0" smtClean="0">
                        <a:solidFill>
                          <a:schemeClr val="tx1"/>
                        </a:solidFill>
                        <a:latin typeface="Meiryo UI" pitchFamily="50" charset="-128"/>
                        <a:ea typeface="Meiryo UI" pitchFamily="50" charset="-128"/>
                        <a:cs typeface="Meiryo UI" pitchFamily="50" charset="-128"/>
                      </a:endParaRPr>
                    </a:p>
                    <a:p>
                      <a:pPr algn="ctr"/>
                      <a:r>
                        <a:rPr lang="ja-JP" altLang="en-US" sz="1400" b="0" dirty="0" smtClean="0">
                          <a:solidFill>
                            <a:schemeClr val="tx1"/>
                          </a:solidFill>
                          <a:latin typeface="Meiryo UI" pitchFamily="50" charset="-128"/>
                          <a:ea typeface="Meiryo UI" pitchFamily="50" charset="-128"/>
                          <a:cs typeface="Meiryo UI" pitchFamily="50" charset="-128"/>
                        </a:rPr>
                        <a:t>職員</a:t>
                      </a:r>
                      <a:r>
                        <a:rPr lang="en-US" altLang="ja-JP" sz="1400" b="0" dirty="0" smtClean="0">
                          <a:solidFill>
                            <a:schemeClr val="tx1"/>
                          </a:solidFill>
                          <a:latin typeface="Meiryo UI" pitchFamily="50" charset="-128"/>
                          <a:ea typeface="Meiryo UI" pitchFamily="50" charset="-128"/>
                          <a:cs typeface="Meiryo UI" pitchFamily="50" charset="-128"/>
                        </a:rPr>
                        <a:t>672</a:t>
                      </a:r>
                      <a:r>
                        <a:rPr lang="ja-JP" altLang="en-US" sz="1400" b="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11</a:t>
                      </a:r>
                      <a:r>
                        <a:rPr kumimoji="1" lang="ja-JP" altLang="en-US" sz="1400" b="0" dirty="0" smtClean="0">
                          <a:solidFill>
                            <a:schemeClr val="tx1"/>
                          </a:solidFill>
                          <a:latin typeface="Meiryo UI" panose="020B0604030504040204" pitchFamily="50" charset="-128"/>
                          <a:ea typeface="Meiryo UI" panose="020B0604030504040204" pitchFamily="50" charset="-128"/>
                        </a:rPr>
                        <a:t>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テキスト ボックス 16"/>
          <p:cNvSpPr txBox="1"/>
          <p:nvPr/>
        </p:nvSpPr>
        <p:spPr>
          <a:xfrm>
            <a:off x="35496" y="77995"/>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信用保証協会＞</a:t>
            </a:r>
            <a:endParaRPr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05432" y="1798813"/>
            <a:ext cx="8605010" cy="738664"/>
          </a:xfrm>
          <a:prstGeom prst="rect">
            <a:avLst/>
          </a:prstGeom>
        </p:spPr>
        <p:txBody>
          <a:bodyPr wrap="square">
            <a:spAutoFit/>
          </a:bodyPr>
          <a:lstStyle/>
          <a:p>
            <a:r>
              <a:rPr lang="ja-JP" altLang="en-US" sz="1400" dirty="0" smtClean="0">
                <a:latin typeface="Meiryo UI" pitchFamily="50" charset="-128"/>
                <a:ea typeface="Meiryo UI" pitchFamily="50" charset="-128"/>
                <a:cs typeface="Meiryo UI" pitchFamily="50" charset="-128"/>
              </a:rPr>
              <a:t>大阪府中小企業信用保証協会と大阪市信用保証協会</a:t>
            </a:r>
            <a:r>
              <a:rPr lang="ja-JP" altLang="ja-JP" sz="1400" dirty="0" smtClean="0">
                <a:latin typeface="Meiryo UI" pitchFamily="50" charset="-128"/>
                <a:ea typeface="Meiryo UI" pitchFamily="50" charset="-128"/>
                <a:cs typeface="Meiryo UI" pitchFamily="50" charset="-128"/>
              </a:rPr>
              <a:t>の</a:t>
            </a:r>
            <a:r>
              <a:rPr lang="ja-JP" altLang="ja-JP" sz="1400" dirty="0">
                <a:latin typeface="Meiryo UI" pitchFamily="50" charset="-128"/>
                <a:ea typeface="Meiryo UI" pitchFamily="50" charset="-128"/>
                <a:cs typeface="Meiryo UI" pitchFamily="50" charset="-128"/>
              </a:rPr>
              <a:t>保有する</a:t>
            </a:r>
            <a:r>
              <a:rPr lang="ja-JP" altLang="ja-JP" sz="1400" b="1" u="sng" dirty="0">
                <a:latin typeface="Meiryo UI" pitchFamily="50" charset="-128"/>
                <a:ea typeface="Meiryo UI" pitchFamily="50" charset="-128"/>
                <a:cs typeface="Meiryo UI" pitchFamily="50" charset="-128"/>
              </a:rPr>
              <a:t>経営資源を結集し、経営基盤の強化</a:t>
            </a:r>
            <a:r>
              <a:rPr lang="ja-JP" altLang="ja-JP" sz="1400" dirty="0">
                <a:latin typeface="Meiryo UI" pitchFamily="50" charset="-128"/>
                <a:ea typeface="Meiryo UI" pitchFamily="50" charset="-128"/>
                <a:cs typeface="Meiryo UI" pitchFamily="50" charset="-128"/>
              </a:rPr>
              <a:t>を図ることにより信用保証を充実させ、環境変化に挑戦する</a:t>
            </a:r>
            <a:r>
              <a:rPr lang="ja-JP" altLang="ja-JP" sz="1400" b="1" u="sng" dirty="0">
                <a:latin typeface="Meiryo UI" pitchFamily="50" charset="-128"/>
                <a:ea typeface="Meiryo UI" pitchFamily="50" charset="-128"/>
                <a:cs typeface="Meiryo UI" pitchFamily="50" charset="-128"/>
              </a:rPr>
              <a:t>中小企業・小規模事業者の成長・経営の安定を支援</a:t>
            </a:r>
            <a:r>
              <a:rPr lang="ja-JP" altLang="ja-JP" sz="1400" dirty="0">
                <a:latin typeface="Meiryo UI" pitchFamily="50" charset="-128"/>
                <a:ea typeface="Meiryo UI" pitchFamily="50" charset="-128"/>
                <a:cs typeface="Meiryo UI" pitchFamily="50" charset="-128"/>
              </a:rPr>
              <a:t>し、もって金融円滑化に資するとともに、</a:t>
            </a:r>
            <a:r>
              <a:rPr lang="ja-JP" altLang="ja-JP" sz="1400" b="1" u="sng" dirty="0">
                <a:latin typeface="Meiryo UI" pitchFamily="50" charset="-128"/>
                <a:ea typeface="Meiryo UI" pitchFamily="50" charset="-128"/>
                <a:cs typeface="Meiryo UI" pitchFamily="50" charset="-128"/>
              </a:rPr>
              <a:t>経営効率および保険収支の改善等を通じ、社会コストの低減</a:t>
            </a:r>
            <a:r>
              <a:rPr lang="ja-JP" altLang="ja-JP" sz="1400" dirty="0">
                <a:latin typeface="Meiryo UI" pitchFamily="50" charset="-128"/>
                <a:ea typeface="Meiryo UI" pitchFamily="50" charset="-128"/>
                <a:cs typeface="Meiryo UI" pitchFamily="50" charset="-128"/>
              </a:rPr>
              <a:t>を</a:t>
            </a:r>
            <a:r>
              <a:rPr lang="ja-JP" altLang="ja-JP" sz="1400" dirty="0" smtClean="0">
                <a:latin typeface="Meiryo UI" pitchFamily="50" charset="-128"/>
                <a:ea typeface="Meiryo UI" pitchFamily="50" charset="-128"/>
                <a:cs typeface="Meiryo UI" pitchFamily="50" charset="-128"/>
              </a:rPr>
              <a:t>図る</a:t>
            </a:r>
            <a:r>
              <a:rPr lang="ja-JP" altLang="en-US" sz="1400" dirty="0" smtClean="0">
                <a:latin typeface="Meiryo UI" pitchFamily="50" charset="-128"/>
                <a:ea typeface="Meiryo UI" pitchFamily="50" charset="-128"/>
                <a:cs typeface="Meiryo UI" pitchFamily="50" charset="-128"/>
              </a:rPr>
              <a:t>。</a:t>
            </a:r>
            <a:endParaRPr lang="ja-JP" altLang="en-US" sz="1400" dirty="0"/>
          </a:p>
        </p:txBody>
      </p:sp>
      <p:sp>
        <p:nvSpPr>
          <p:cNvPr id="15" name="正方形/長方形 14"/>
          <p:cNvSpPr/>
          <p:nvPr/>
        </p:nvSpPr>
        <p:spPr>
          <a:xfrm>
            <a:off x="324669" y="1533323"/>
            <a:ext cx="100701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p:cNvSpPr/>
          <p:nvPr/>
        </p:nvSpPr>
        <p:spPr>
          <a:xfrm>
            <a:off x="435981" y="1152827"/>
            <a:ext cx="8708019" cy="318924"/>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中小企業信用保証協会と大阪市信用保証</a:t>
            </a:r>
            <a:r>
              <a:rPr lang="ja-JP" altLang="en-US" sz="1600" b="1" dirty="0" smtClean="0">
                <a:latin typeface="Meiryo UI" pitchFamily="50" charset="-128"/>
                <a:ea typeface="Meiryo UI" pitchFamily="50" charset="-128"/>
                <a:cs typeface="Meiryo UI" pitchFamily="50" charset="-128"/>
              </a:rPr>
              <a:t>協会を合併し、大阪信用保証協会を設立。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nvPr>
        </p:nvGraphicFramePr>
        <p:xfrm>
          <a:off x="7684438" y="3241385"/>
          <a:ext cx="1260046" cy="3055589"/>
        </p:xfrm>
        <a:graphic>
          <a:graphicData uri="http://schemas.openxmlformats.org/drawingml/2006/table">
            <a:tbl>
              <a:tblPr firstRow="1" bandRow="1">
                <a:tableStyleId>{5C22544A-7EE6-4342-B048-85BDC9FD1C3A}</a:tableStyleId>
              </a:tblPr>
              <a:tblGrid>
                <a:gridCol w="1260046">
                  <a:extLst>
                    <a:ext uri="{9D8B030D-6E8A-4147-A177-3AD203B41FA5}">
                      <a16:colId xmlns:a16="http://schemas.microsoft.com/office/drawing/2014/main" val="20000"/>
                    </a:ext>
                  </a:extLst>
                </a:gridCol>
              </a:tblGrid>
              <a:tr h="41035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大阪信用保証</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05136">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1,356</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Meiryo UI" pitchFamily="50" charset="-128"/>
                          <a:ea typeface="Meiryo UI" pitchFamily="50" charset="-128"/>
                          <a:cs typeface="Meiryo UI" pitchFamily="50" charset="-128"/>
                        </a:rPr>
                        <a:t>4</a:t>
                      </a:r>
                      <a:r>
                        <a:rPr lang="ja-JP" altLang="en-US" sz="1400" b="0" dirty="0" smtClean="0">
                          <a:solidFill>
                            <a:schemeClr val="tx1"/>
                          </a:solidFill>
                          <a:latin typeface="Meiryo UI" pitchFamily="50" charset="-128"/>
                          <a:ea typeface="Meiryo UI" pitchFamily="50" charset="-128"/>
                          <a:cs typeface="Meiryo UI" pitchFamily="50" charset="-128"/>
                        </a:rPr>
                        <a:t>兆</a:t>
                      </a:r>
                      <a:r>
                        <a:rPr lang="en-US" altLang="ja-JP" sz="1400" b="0" dirty="0" smtClean="0">
                          <a:solidFill>
                            <a:schemeClr val="tx1"/>
                          </a:solidFill>
                          <a:latin typeface="Meiryo UI" pitchFamily="50" charset="-128"/>
                          <a:ea typeface="Meiryo UI" pitchFamily="50" charset="-128"/>
                          <a:cs typeface="Meiryo UI" pitchFamily="50" charset="-128"/>
                        </a:rPr>
                        <a:t>1,800</a:t>
                      </a:r>
                      <a:r>
                        <a:rPr lang="ja-JP" altLang="en-US" sz="1400" b="0" dirty="0" smtClean="0">
                          <a:solidFill>
                            <a:schemeClr val="tx1"/>
                          </a:solidFill>
                          <a:latin typeface="Meiryo UI" pitchFamily="50" charset="-128"/>
                          <a:ea typeface="Meiryo UI" pitchFamily="50" charset="-128"/>
                          <a:cs typeface="Meiryo UI" pitchFamily="50" charset="-128"/>
                        </a:rPr>
                        <a:t>億円</a:t>
                      </a:r>
                      <a:endParaRPr lang="en-US" altLang="ja-JP" sz="1400" b="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2654">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約</a:t>
                      </a:r>
                      <a:r>
                        <a:rPr lang="en-US" altLang="ja-JP" sz="1400" b="0" dirty="0" smtClean="0">
                          <a:solidFill>
                            <a:schemeClr val="tx1"/>
                          </a:solidFill>
                          <a:latin typeface="Meiryo UI" pitchFamily="50" charset="-128"/>
                          <a:ea typeface="Meiryo UI" pitchFamily="50" charset="-128"/>
                          <a:cs typeface="Meiryo UI" pitchFamily="50" charset="-128"/>
                        </a:rPr>
                        <a:t>8</a:t>
                      </a:r>
                      <a:r>
                        <a:rPr lang="ja-JP" altLang="en-US" sz="1400" b="0" dirty="0" smtClean="0">
                          <a:solidFill>
                            <a:schemeClr val="tx1"/>
                          </a:solidFill>
                          <a:latin typeface="Meiryo UI" pitchFamily="50" charset="-128"/>
                          <a:ea typeface="Meiryo UI" pitchFamily="50" charset="-128"/>
                          <a:cs typeface="Meiryo UI" pitchFamily="50" charset="-128"/>
                        </a:rPr>
                        <a:t>万社</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359">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常勤役員</a:t>
                      </a:r>
                      <a:r>
                        <a:rPr lang="en-US" altLang="ja-JP" sz="1400" b="0" dirty="0" smtClean="0">
                          <a:solidFill>
                            <a:schemeClr val="tx1"/>
                          </a:solidFill>
                          <a:latin typeface="Meiryo UI" pitchFamily="50" charset="-128"/>
                          <a:ea typeface="Meiryo UI" pitchFamily="50" charset="-128"/>
                          <a:cs typeface="Meiryo UI" pitchFamily="50" charset="-128"/>
                        </a:rPr>
                        <a:t>5</a:t>
                      </a:r>
                      <a:r>
                        <a:rPr lang="ja-JP" altLang="en-US" sz="1400" b="0" dirty="0" smtClean="0">
                          <a:solidFill>
                            <a:schemeClr val="tx1"/>
                          </a:solidFill>
                          <a:latin typeface="Meiryo UI" pitchFamily="50" charset="-128"/>
                          <a:ea typeface="Meiryo UI" pitchFamily="50" charset="-128"/>
                          <a:cs typeface="Meiryo UI" pitchFamily="50" charset="-128"/>
                        </a:rPr>
                        <a:t>名</a:t>
                      </a:r>
                      <a:endParaRPr lang="en-US" altLang="ja-JP" sz="1400" b="0" dirty="0" smtClean="0">
                        <a:solidFill>
                          <a:schemeClr val="tx1"/>
                        </a:solidFill>
                        <a:latin typeface="Meiryo UI" pitchFamily="50" charset="-128"/>
                        <a:ea typeface="Meiryo UI" pitchFamily="50" charset="-128"/>
                        <a:cs typeface="Meiryo UI" pitchFamily="50" charset="-128"/>
                      </a:endParaRPr>
                    </a:p>
                    <a:p>
                      <a:pPr algn="ctr"/>
                      <a:r>
                        <a:rPr lang="ja-JP" altLang="en-US" sz="1400" b="0" dirty="0" smtClean="0">
                          <a:solidFill>
                            <a:schemeClr val="tx1"/>
                          </a:solidFill>
                          <a:latin typeface="Meiryo UI" pitchFamily="50" charset="-128"/>
                          <a:ea typeface="Meiryo UI" pitchFamily="50" charset="-128"/>
                          <a:cs typeface="Meiryo UI" pitchFamily="50" charset="-128"/>
                        </a:rPr>
                        <a:t>職員</a:t>
                      </a:r>
                      <a:r>
                        <a:rPr lang="en-US" altLang="ja-JP" sz="1400" b="0" dirty="0" smtClean="0">
                          <a:solidFill>
                            <a:schemeClr val="tx1"/>
                          </a:solidFill>
                          <a:latin typeface="Meiryo UI" pitchFamily="50" charset="-128"/>
                          <a:ea typeface="Meiryo UI" pitchFamily="50" charset="-128"/>
                          <a:cs typeface="Meiryo UI" pitchFamily="50" charset="-128"/>
                        </a:rPr>
                        <a:t>373</a:t>
                      </a:r>
                      <a:r>
                        <a:rPr lang="ja-JP" altLang="en-US" sz="1400" b="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本店（北区）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サポートオフィス</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7684438" y="6307679"/>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※2022</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7426007" y="2897529"/>
            <a:ext cx="1130196" cy="307777"/>
          </a:xfrm>
          <a:prstGeom prst="rect">
            <a:avLst/>
          </a:prstGeom>
          <a:noFill/>
        </p:spPr>
        <p:txBody>
          <a:bodyPr wrap="square" rtlCol="0">
            <a:spAutoFit/>
          </a:bodyPr>
          <a:lstStyle/>
          <a:p>
            <a:pPr algn="ctr"/>
            <a:r>
              <a:rPr lang="ja-JP" altLang="en-US" sz="1400" dirty="0" smtClean="0">
                <a:latin typeface="Meiryo UI" pitchFamily="50" charset="-128"/>
                <a:ea typeface="Meiryo UI" pitchFamily="50" charset="-128"/>
                <a:cs typeface="Meiryo UI" pitchFamily="50" charset="-128"/>
              </a:rPr>
              <a:t>（現在）</a:t>
            </a:r>
            <a:endParaRPr lang="ja-JP" altLang="en-US" sz="1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7545269" y="2983690"/>
            <a:ext cx="2363" cy="3586580"/>
          </a:xfrm>
          <a:prstGeom prst="line">
            <a:avLst/>
          </a:prstGeom>
          <a:ln w="9525">
            <a:prstDash val="sysDash"/>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70457" y="664114"/>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■統合の概要</a:t>
            </a:r>
            <a:endParaRPr kumimoji="1" lang="ja-JP" altLang="en-US" sz="1600" dirty="0">
              <a:latin typeface="Meiryo UI" panose="020B0604030504040204" pitchFamily="50" charset="-128"/>
              <a:ea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24477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0383" y="76562"/>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信用保証協会＞</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385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05580" y="946089"/>
            <a:ext cx="3959480" cy="2262158"/>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１．統合の背景</a:t>
            </a:r>
            <a:endParaRPr lang="en-US" altLang="ja-JP" sz="1400" b="1"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基本</a:t>
            </a:r>
            <a:r>
              <a:rPr lang="ja-JP" altLang="en-US" sz="1300" dirty="0">
                <a:latin typeface="Meiryo UI" panose="020B0604030504040204" pitchFamily="50" charset="-128"/>
                <a:ea typeface="Meiryo UI" panose="020B0604030504040204" pitchFamily="50" charset="-128"/>
              </a:rPr>
              <a:t>財産</a:t>
            </a:r>
            <a:r>
              <a:rPr lang="ja-JP" altLang="en-US" sz="1300" dirty="0" smtClean="0">
                <a:latin typeface="Meiryo UI" panose="020B0604030504040204" pitchFamily="50" charset="-128"/>
                <a:ea typeface="Meiryo UI" panose="020B0604030504040204" pitchFamily="50" charset="-128"/>
              </a:rPr>
              <a:t>倍率</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が</a:t>
            </a:r>
            <a:r>
              <a:rPr lang="ja-JP" altLang="en-US" sz="1300" dirty="0">
                <a:latin typeface="Meiryo UI" panose="020B0604030504040204" pitchFamily="50" charset="-128"/>
                <a:ea typeface="Meiryo UI" panose="020B0604030504040204" pitchFamily="50" charset="-128"/>
              </a:rPr>
              <a:t>全国</a:t>
            </a:r>
            <a:r>
              <a:rPr lang="ja-JP" altLang="en-US" sz="1300" dirty="0" smtClean="0">
                <a:latin typeface="Meiryo UI" panose="020B0604030504040204" pitchFamily="50" charset="-128"/>
                <a:ea typeface="Meiryo UI" panose="020B0604030504040204" pitchFamily="50" charset="-128"/>
              </a:rPr>
              <a:t>ワースト</a:t>
            </a:r>
            <a:r>
              <a:rPr lang="ja-JP" altLang="en-US" sz="1300" dirty="0">
                <a:latin typeface="Meiryo UI" panose="020B0604030504040204" pitchFamily="50" charset="-128"/>
                <a:ea typeface="Meiryo UI" panose="020B0604030504040204" pitchFamily="50" charset="-128"/>
              </a:rPr>
              <a:t>２</a:t>
            </a:r>
            <a:r>
              <a:rPr lang="ja-JP" altLang="en-US" sz="1300" dirty="0" smtClean="0">
                <a:latin typeface="Meiryo UI" panose="020B0604030504040204" pitchFamily="50" charset="-128"/>
                <a:ea typeface="Meiryo UI" panose="020B0604030504040204" pitchFamily="50" charset="-128"/>
              </a:rPr>
              <a:t>位（市協会）、３位（府協会）</a:t>
            </a:r>
            <a:endParaRPr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ja-JP" altLang="en-US" sz="1200"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両協会ともに、経営</a:t>
            </a:r>
            <a:r>
              <a:rPr lang="ja-JP" altLang="en-US" sz="1300" dirty="0">
                <a:latin typeface="Meiryo UI" panose="020B0604030504040204" pitchFamily="50" charset="-128"/>
                <a:ea typeface="Meiryo UI" panose="020B0604030504040204" pitchFamily="50" charset="-128"/>
              </a:rPr>
              <a:t>改善</a:t>
            </a:r>
            <a:r>
              <a:rPr lang="ja-JP" altLang="en-US" sz="1300" dirty="0" smtClean="0">
                <a:latin typeface="Meiryo UI" panose="020B0604030504040204" pitchFamily="50" charset="-128"/>
                <a:ea typeface="Meiryo UI" panose="020B0604030504040204" pitchFamily="50" charset="-128"/>
              </a:rPr>
              <a:t>協会</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に指定される（府協会</a:t>
            </a:r>
            <a:r>
              <a:rPr lang="en-US" altLang="ja-JP" sz="1300" dirty="0" smtClean="0">
                <a:latin typeface="Meiryo UI" panose="020B0604030504040204" pitchFamily="50" charset="-128"/>
                <a:ea typeface="Meiryo UI" panose="020B0604030504040204" pitchFamily="50" charset="-128"/>
              </a:rPr>
              <a:t>1998</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2007</a:t>
            </a:r>
            <a:r>
              <a:rPr lang="ja-JP" altLang="en-US" sz="1300" dirty="0" err="1"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市</a:t>
            </a:r>
            <a:r>
              <a:rPr lang="ja-JP" altLang="en-US" sz="1300" dirty="0" smtClean="0">
                <a:latin typeface="Meiryo UI" panose="020B0604030504040204" pitchFamily="50" charset="-128"/>
                <a:ea typeface="Meiryo UI" panose="020B0604030504040204" pitchFamily="50" charset="-128"/>
              </a:rPr>
              <a:t>協会</a:t>
            </a:r>
            <a:r>
              <a:rPr lang="en-US" altLang="ja-JP" sz="1300" dirty="0" smtClean="0">
                <a:latin typeface="Meiryo UI" panose="020B0604030504040204" pitchFamily="50" charset="-128"/>
                <a:ea typeface="Meiryo UI" panose="020B0604030504040204" pitchFamily="50" charset="-128"/>
              </a:rPr>
              <a:t>2001</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sz="1200"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全国平均を上回る高い</a:t>
            </a:r>
            <a:r>
              <a:rPr lang="ja-JP" altLang="en-US" sz="1300" dirty="0">
                <a:latin typeface="Meiryo UI" panose="020B0604030504040204" pitchFamily="50" charset="-128"/>
                <a:ea typeface="Meiryo UI" panose="020B0604030504040204" pitchFamily="50" charset="-128"/>
              </a:rPr>
              <a:t>代位</a:t>
            </a:r>
            <a:r>
              <a:rPr lang="ja-JP" altLang="en-US" sz="1300" dirty="0" smtClean="0">
                <a:latin typeface="Meiryo UI" panose="020B0604030504040204" pitchFamily="50" charset="-128"/>
                <a:ea typeface="Meiryo UI" panose="020B0604030504040204" pitchFamily="50" charset="-128"/>
              </a:rPr>
              <a:t>弁済</a:t>
            </a:r>
            <a:r>
              <a:rPr lang="ja-JP" altLang="en-US" sz="1300" dirty="0">
                <a:latin typeface="Meiryo UI" panose="020B0604030504040204" pitchFamily="50" charset="-128"/>
                <a:ea typeface="Meiryo UI" panose="020B0604030504040204" pitchFamily="50" charset="-128"/>
              </a:rPr>
              <a:t>率</a:t>
            </a:r>
            <a:r>
              <a:rPr lang="ja-JP" altLang="en-US" sz="1300" dirty="0" smtClean="0">
                <a:latin typeface="Meiryo UI" panose="020B0604030504040204" pitchFamily="50" charset="-128"/>
                <a:ea typeface="Meiryo UI" panose="020B0604030504040204" pitchFamily="50" charset="-128"/>
              </a:rPr>
              <a:t>で推移</a:t>
            </a:r>
            <a:endParaRPr lang="en-US" altLang="ja-JP" sz="1300" dirty="0" smtClean="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sz="1200"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両協会を利用している重複</a:t>
            </a:r>
            <a:r>
              <a:rPr lang="ja-JP" altLang="en-US" sz="1300" dirty="0">
                <a:latin typeface="Meiryo UI" panose="020B0604030504040204" pitchFamily="50" charset="-128"/>
                <a:ea typeface="Meiryo UI" panose="020B0604030504040204" pitchFamily="50" charset="-128"/>
              </a:rPr>
              <a:t>企業</a:t>
            </a:r>
            <a:r>
              <a:rPr lang="ja-JP" altLang="en-US" sz="1300" dirty="0" smtClean="0">
                <a:latin typeface="Meiryo UI" panose="020B0604030504040204" pitchFamily="50" charset="-128"/>
                <a:ea typeface="Meiryo UI" panose="020B0604030504040204" pitchFamily="50" charset="-128"/>
              </a:rPr>
              <a:t>が</a:t>
            </a:r>
            <a:r>
              <a:rPr lang="en-US" altLang="ja-JP" sz="1300" dirty="0" smtClean="0">
                <a:latin typeface="Meiryo UI" panose="020B0604030504040204" pitchFamily="50" charset="-128"/>
                <a:ea typeface="Meiryo UI" panose="020B0604030504040204" pitchFamily="50" charset="-128"/>
              </a:rPr>
              <a:t>1.9</a:t>
            </a:r>
            <a:r>
              <a:rPr lang="ja-JP" altLang="en-US" sz="1300" dirty="0" smtClean="0">
                <a:latin typeface="Meiryo UI" panose="020B0604030504040204" pitchFamily="50" charset="-128"/>
                <a:ea typeface="Meiryo UI" panose="020B0604030504040204" pitchFamily="50" charset="-128"/>
              </a:rPr>
              <a:t>万社存在（</a:t>
            </a:r>
            <a:r>
              <a:rPr lang="en-US" altLang="ja-JP" sz="1300" dirty="0" smtClean="0">
                <a:latin typeface="Meiryo UI" panose="020B0604030504040204" pitchFamily="50" charset="-128"/>
                <a:ea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rPr>
              <a:t>年７月時点）</a:t>
            </a:r>
            <a:endParaRPr lang="en-US" altLang="ja-JP" sz="13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34503" y="5092383"/>
            <a:ext cx="3845948" cy="1365365"/>
          </a:xfrm>
          <a:prstGeom prst="rect">
            <a:avLst/>
          </a:prstGeom>
          <a:noFill/>
        </p:spPr>
        <p:txBody>
          <a:bodyPr wrap="square" lIns="36000" tIns="36000" rIns="36000" bIns="36000"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基本財産倍率とは・・</a:t>
            </a:r>
            <a:r>
              <a:rPr lang="ja-JP" altLang="en-US" sz="1050" dirty="0">
                <a:latin typeface="Meiryo UI" panose="020B0604030504040204" pitchFamily="50" charset="-128"/>
                <a:ea typeface="Meiryo UI" panose="020B0604030504040204" pitchFamily="50" charset="-128"/>
              </a:rPr>
              <a:t>・基本財産とは、一般企業の資本金に相当する</a:t>
            </a:r>
            <a:r>
              <a:rPr lang="ja-JP" altLang="en-US" sz="1050" dirty="0" smtClean="0">
                <a:latin typeface="Meiryo UI" panose="020B0604030504040204" pitchFamily="50" charset="-128"/>
                <a:ea typeface="Meiryo UI" panose="020B0604030504040204" pitchFamily="50" charset="-128"/>
              </a:rPr>
              <a:t>もので、協会</a:t>
            </a:r>
            <a:r>
              <a:rPr lang="ja-JP" altLang="en-US" sz="1050" dirty="0">
                <a:latin typeface="Meiryo UI" panose="020B0604030504040204" pitchFamily="50" charset="-128"/>
                <a:ea typeface="Meiryo UI" panose="020B0604030504040204" pitchFamily="50" charset="-128"/>
              </a:rPr>
              <a:t>が引き受けた保証債務の最終担保的な性格がある</a:t>
            </a:r>
            <a:r>
              <a:rPr lang="ja-JP" altLang="en-US" sz="1050" dirty="0" smtClean="0">
                <a:latin typeface="Meiryo UI" panose="020B0604030504040204" pitchFamily="50" charset="-128"/>
                <a:ea typeface="Meiryo UI" panose="020B0604030504040204" pitchFamily="50" charset="-128"/>
              </a:rPr>
              <a:t>。大阪信用保証協会の保証</a:t>
            </a:r>
            <a:r>
              <a:rPr lang="ja-JP" altLang="en-US" sz="1050" dirty="0">
                <a:latin typeface="Meiryo UI" panose="020B0604030504040204" pitchFamily="50" charset="-128"/>
                <a:ea typeface="Meiryo UI" panose="020B0604030504040204" pitchFamily="50" charset="-128"/>
              </a:rPr>
              <a:t>債務の最高限度額は、定款により</a:t>
            </a:r>
            <a:r>
              <a:rPr lang="ja-JP" altLang="en-US" sz="1050" dirty="0" smtClean="0">
                <a:latin typeface="Meiryo UI" panose="020B0604030504040204" pitchFamily="50" charset="-128"/>
                <a:ea typeface="Meiryo UI" panose="020B0604030504040204" pitchFamily="50" charset="-128"/>
              </a:rPr>
              <a:t>基本財産</a:t>
            </a:r>
            <a:r>
              <a:rPr lang="ja-JP" altLang="en-US" sz="1050" dirty="0">
                <a:latin typeface="Meiryo UI" panose="020B0604030504040204" pitchFamily="50" charset="-128"/>
                <a:ea typeface="Meiryo UI" panose="020B0604030504040204" pitchFamily="50" charset="-128"/>
              </a:rPr>
              <a:t>の </a:t>
            </a:r>
            <a:r>
              <a:rPr lang="en-US" altLang="ja-JP" sz="1050" dirty="0">
                <a:latin typeface="Meiryo UI" panose="020B0604030504040204" pitchFamily="50" charset="-128"/>
                <a:ea typeface="Meiryo UI" panose="020B0604030504040204" pitchFamily="50" charset="-128"/>
              </a:rPr>
              <a:t>60</a:t>
            </a:r>
            <a:r>
              <a:rPr lang="ja-JP" altLang="en-US" sz="1050" dirty="0" smtClean="0">
                <a:latin typeface="Meiryo UI" panose="020B0604030504040204" pitchFamily="50" charset="-128"/>
                <a:ea typeface="Meiryo UI" panose="020B0604030504040204" pitchFamily="50" charset="-128"/>
              </a:rPr>
              <a:t>倍と定められている。</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経営改善協会とは・・・</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収支が悪化（基本財産の取崩し等）して</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おり</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経営</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の改善が必要</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な</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協会について、国</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が指定</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経営</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改善計画を策定し国</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の指導監督</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を受ける。</a:t>
            </a:r>
            <a:endParaRPr lang="ja-JP" altLang="en-US" sz="105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正方形/長方形 9"/>
          <p:cNvSpPr/>
          <p:nvPr/>
        </p:nvSpPr>
        <p:spPr>
          <a:xfrm>
            <a:off x="630177" y="3524463"/>
            <a:ext cx="1690155" cy="1149921"/>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①基本財産倍率</a:t>
            </a:r>
            <a:endParaRPr lang="en-US" altLang="ja-JP" sz="12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2012</a:t>
            </a:r>
            <a:r>
              <a:rPr lang="ja-JP" altLang="en-US" sz="1100" dirty="0" smtClean="0">
                <a:latin typeface="Meiryo UI" panose="020B0604030504040204" pitchFamily="50" charset="-128"/>
                <a:ea typeface="Meiryo UI" panose="020B0604030504040204" pitchFamily="50" charset="-128"/>
              </a:rPr>
              <a:t>決算、ワースト</a:t>
            </a:r>
            <a:r>
              <a:rPr lang="ja-JP" altLang="en-US" sz="1100" dirty="0">
                <a:latin typeface="Meiryo UI" panose="020B0604030504040204" pitchFamily="50" charset="-128"/>
                <a:ea typeface="Meiryo UI" panose="020B0604030504040204" pitchFamily="50" charset="-128"/>
              </a:rPr>
              <a:t>順</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rPr>
              <a:t>．千葉県　　</a:t>
            </a:r>
            <a:r>
              <a:rPr lang="en-US" altLang="ja-JP" sz="1200" dirty="0">
                <a:latin typeface="Meiryo UI" panose="020B0604030504040204" pitchFamily="50" charset="-128"/>
                <a:ea typeface="Meiryo UI" panose="020B0604030504040204" pitchFamily="50" charset="-128"/>
              </a:rPr>
              <a:t>33.9</a:t>
            </a:r>
            <a:r>
              <a:rPr lang="ja-JP" altLang="en-US" sz="1200" dirty="0">
                <a:latin typeface="Meiryo UI" panose="020B0604030504040204" pitchFamily="50" charset="-128"/>
                <a:ea typeface="Meiryo UI" panose="020B0604030504040204" pitchFamily="50" charset="-128"/>
              </a:rPr>
              <a:t>倍</a:t>
            </a:r>
            <a:endParaRPr lang="en-US" altLang="ja-JP" sz="12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２．大阪市　　</a:t>
            </a:r>
            <a:r>
              <a:rPr lang="en-US" altLang="ja-JP" sz="1200" u="sng" dirty="0">
                <a:latin typeface="Meiryo UI" panose="020B0604030504040204" pitchFamily="50" charset="-128"/>
                <a:ea typeface="Meiryo UI" panose="020B0604030504040204" pitchFamily="50" charset="-128"/>
              </a:rPr>
              <a:t>32.7</a:t>
            </a:r>
            <a:r>
              <a:rPr lang="ja-JP" altLang="en-US" sz="1200" u="sng" dirty="0">
                <a:latin typeface="Meiryo UI" panose="020B0604030504040204" pitchFamily="50" charset="-128"/>
                <a:ea typeface="Meiryo UI" panose="020B0604030504040204" pitchFamily="50" charset="-128"/>
              </a:rPr>
              <a:t>倍</a:t>
            </a:r>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３．大阪府　　</a:t>
            </a:r>
            <a:r>
              <a:rPr lang="en-US" altLang="ja-JP" sz="1200" u="sng" dirty="0">
                <a:latin typeface="Meiryo UI" panose="020B0604030504040204" pitchFamily="50" charset="-128"/>
                <a:ea typeface="Meiryo UI" panose="020B0604030504040204" pitchFamily="50" charset="-128"/>
              </a:rPr>
              <a:t>32.7</a:t>
            </a:r>
            <a:r>
              <a:rPr lang="ja-JP" altLang="en-US" sz="1200" u="sng" dirty="0">
                <a:latin typeface="Meiryo UI" panose="020B0604030504040204" pitchFamily="50" charset="-128"/>
                <a:ea typeface="Meiryo UI" panose="020B0604030504040204" pitchFamily="50" charset="-128"/>
              </a:rPr>
              <a:t>倍</a:t>
            </a:r>
            <a:endParaRPr lang="en-US" altLang="ja-JP" sz="1200"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2478395" y="3542715"/>
            <a:ext cx="1877581" cy="980644"/>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②代位弁済率</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2012</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ワースト順）</a:t>
            </a:r>
            <a:endParaRPr lang="en-US" altLang="ja-JP" sz="1100" dirty="0" smtClean="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２．大阪市　</a:t>
            </a:r>
            <a:r>
              <a:rPr lang="en-US" altLang="ja-JP" sz="1200" dirty="0" smtClean="0">
                <a:latin typeface="Meiryo UI" panose="020B0604030504040204" pitchFamily="50" charset="-128"/>
                <a:ea typeface="Meiryo UI" panose="020B0604030504040204" pitchFamily="50" charset="-128"/>
              </a:rPr>
              <a:t>4.02</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８．大阪府　</a:t>
            </a:r>
            <a:r>
              <a:rPr lang="en-US" altLang="ja-JP" sz="1200" dirty="0" smtClean="0">
                <a:latin typeface="Meiryo UI" panose="020B0604030504040204" pitchFamily="50" charset="-128"/>
                <a:ea typeface="Meiryo UI" panose="020B0604030504040204" pitchFamily="50" charset="-128"/>
              </a:rPr>
              <a:t>2.68</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4762902" y="908720"/>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．統合のプロセス</a:t>
            </a:r>
            <a:endParaRPr lang="en-US" altLang="ja-JP" sz="1400" b="1" dirty="0" smtClean="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2"/>
          <a:stretch>
            <a:fillRect/>
          </a:stretch>
        </p:blipFill>
        <p:spPr>
          <a:xfrm>
            <a:off x="4580451" y="3380167"/>
            <a:ext cx="2556000" cy="1817805"/>
          </a:xfrm>
          <a:prstGeom prst="rect">
            <a:avLst/>
          </a:prstGeom>
        </p:spPr>
      </p:pic>
      <p:sp>
        <p:nvSpPr>
          <p:cNvPr id="18" name="テキスト ボックス 17"/>
          <p:cNvSpPr txBox="1"/>
          <p:nvPr/>
        </p:nvSpPr>
        <p:spPr>
          <a:xfrm>
            <a:off x="7094408" y="3571348"/>
            <a:ext cx="1890261" cy="1546577"/>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＜メンバー構成＞</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会長　 ：府商工労働部長</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副会長：市経済戦略局理事</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委員　 ：府</a:t>
            </a:r>
            <a:r>
              <a:rPr lang="ja-JP" altLang="en-US" sz="1050" dirty="0">
                <a:latin typeface="Meiryo UI" panose="020B0604030504040204" pitchFamily="50" charset="-128"/>
                <a:ea typeface="Meiryo UI" panose="020B0604030504040204" pitchFamily="50" charset="-128"/>
              </a:rPr>
              <a:t>担当</a:t>
            </a:r>
            <a:r>
              <a:rPr kumimoji="1" lang="ja-JP" altLang="en-US" sz="1050" dirty="0" smtClean="0">
                <a:latin typeface="Meiryo UI" panose="020B0604030504040204" pitchFamily="50" charset="-128"/>
                <a:ea typeface="Meiryo UI" panose="020B0604030504040204" pitchFamily="50" charset="-128"/>
              </a:rPr>
              <a:t>副理事</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市担当部長</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府協会理事</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市協会理事</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府市特別参与</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弁護士・会計士</a:t>
            </a:r>
            <a:endParaRPr kumimoji="1" lang="en-US" altLang="ja-JP" sz="105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41902" y="5366297"/>
            <a:ext cx="4341630" cy="49244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rPr>
              <a:t>月までの間、全</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回の協議会、全</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回の部会を開催して統合要件等を協議。</a:t>
            </a:r>
            <a:endParaRPr kumimoji="1" lang="ja-JP" altLang="en-US" sz="13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698013" y="3194444"/>
            <a:ext cx="954107" cy="276999"/>
          </a:xfrm>
          <a:prstGeom prst="rect">
            <a:avLst/>
          </a:prstGeom>
        </p:spPr>
        <p:txBody>
          <a:bodyPr wrap="non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協議体制</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4856964" y="5930748"/>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714582" y="6186790"/>
            <a:ext cx="4429418" cy="338554"/>
          </a:xfrm>
          <a:prstGeom prst="rect">
            <a:avLst/>
          </a:prstGeom>
        </p:spPr>
        <p:txBody>
          <a:bodyPr wrap="none">
            <a:spAutoFit/>
          </a:bodyPr>
          <a:lstStyle/>
          <a:p>
            <a:r>
              <a:rPr lang="ja-JP" altLang="en-US" sz="1600" b="1" u="sng"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2014</a:t>
            </a:r>
            <a:r>
              <a:rPr lang="ja-JP" altLang="en-US" sz="1600" b="1" u="sng" dirty="0" smtClean="0">
                <a:latin typeface="Meiryo UI" panose="020B0604030504040204" pitchFamily="50" charset="-128"/>
                <a:ea typeface="Meiryo UI" panose="020B0604030504040204" pitchFamily="50" charset="-128"/>
              </a:rPr>
              <a:t>年</a:t>
            </a:r>
            <a:r>
              <a:rPr lang="en-US" altLang="ja-JP" sz="1600" b="1" u="sng" dirty="0" smtClean="0">
                <a:latin typeface="Meiryo UI" panose="020B0604030504040204" pitchFamily="50" charset="-128"/>
                <a:ea typeface="Meiryo UI" panose="020B0604030504040204" pitchFamily="50" charset="-128"/>
              </a:rPr>
              <a:t>5</a:t>
            </a:r>
            <a:r>
              <a:rPr lang="ja-JP" altLang="en-US" sz="1600" b="1" u="sng" dirty="0" smtClean="0">
                <a:latin typeface="Meiryo UI" panose="020B0604030504040204" pitchFamily="50" charset="-128"/>
                <a:ea typeface="Meiryo UI" panose="020B0604030504040204" pitchFamily="50" charset="-128"/>
              </a:rPr>
              <a:t>月</a:t>
            </a:r>
            <a:r>
              <a:rPr lang="en-US" altLang="ja-JP" sz="1600" b="1" u="sng" dirty="0" smtClean="0">
                <a:latin typeface="Meiryo UI" panose="020B0604030504040204" pitchFamily="50" charset="-128"/>
                <a:ea typeface="Meiryo UI" panose="020B0604030504040204" pitchFamily="50" charset="-128"/>
              </a:rPr>
              <a:t>19</a:t>
            </a:r>
            <a:r>
              <a:rPr lang="ja-JP" altLang="en-US" sz="1600" b="1" u="sng" dirty="0" smtClean="0">
                <a:latin typeface="Meiryo UI" panose="020B0604030504040204" pitchFamily="50" charset="-128"/>
                <a:ea typeface="Meiryo UI" panose="020B0604030504040204" pitchFamily="50" charset="-128"/>
              </a:rPr>
              <a:t>日　新保証協会として営業開始</a:t>
            </a:r>
            <a:endParaRPr lang="en-US" altLang="ja-JP" sz="1600" b="1" u="sng" dirty="0">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nvPr>
        </p:nvGraphicFramePr>
        <p:xfrm>
          <a:off x="4716496" y="1235021"/>
          <a:ext cx="4320000" cy="147672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val="10000"/>
                  </a:ext>
                </a:extLst>
              </a:tr>
              <a:tr h="181890">
                <a:tc rowSpan="3">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0853">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外部委員（特別参与）からの提言</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①両協会は経営統合することが望ましい</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②統合は、府保証協会への吸収合併方式が合理的</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148">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2012.6</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25" name="テキスト ボックス 24"/>
          <p:cNvSpPr txBox="1"/>
          <p:nvPr/>
        </p:nvSpPr>
        <p:spPr>
          <a:xfrm>
            <a:off x="252480" y="562055"/>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背景と</a:t>
            </a:r>
            <a:r>
              <a:rPr lang="ja-JP" altLang="en-US" sz="1600" dirty="0" smtClean="0">
                <a:latin typeface="Meiryo UI" panose="020B0604030504040204" pitchFamily="50" charset="-128"/>
                <a:ea typeface="Meiryo UI" panose="020B0604030504040204" pitchFamily="50" charset="-128"/>
              </a:rPr>
              <a:t>課題</a:t>
            </a:r>
            <a:endParaRPr kumimoji="1" lang="ja-JP" altLang="en-US" sz="1600" dirty="0">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34407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773782" y="1104999"/>
            <a:ext cx="160653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代位弁済率の推移</a:t>
            </a:r>
            <a:endParaRPr kumimoji="1" lang="ja-JP" altLang="en-US"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43608" y="1104999"/>
            <a:ext cx="2145139"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基本財産（倍率）の推移</a:t>
            </a:r>
            <a:endParaRPr kumimoji="1" lang="ja-JP" altLang="en-US"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572000" y="1372552"/>
            <a:ext cx="4413335"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返済</a:t>
            </a:r>
            <a:r>
              <a:rPr lang="ja-JP" altLang="en-US" sz="1200" dirty="0">
                <a:latin typeface="Meiryo UI" panose="020B0604030504040204" pitchFamily="50" charset="-128"/>
                <a:ea typeface="Meiryo UI" panose="020B0604030504040204" pitchFamily="50" charset="-128"/>
              </a:rPr>
              <a:t>困難</a:t>
            </a:r>
            <a:r>
              <a:rPr lang="ja-JP" altLang="en-US" sz="1200" dirty="0" smtClean="0">
                <a:latin typeface="Meiryo UI" panose="020B0604030504040204" pitchFamily="50" charset="-128"/>
                <a:ea typeface="Meiryo UI" panose="020B0604030504040204" pitchFamily="50" charset="-128"/>
              </a:rPr>
              <a:t>になった債務を、保証協会が金融機関に代わって支払う代位弁済は減少し、代位弁済率は直近で全国平均並みに改善。</a:t>
            </a:r>
            <a:endParaRPr kumimoji="1" lang="ja-JP" altLang="en-US" sz="12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62605" y="1346000"/>
            <a:ext cx="4241385"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経営基盤となる基本財産を着実に積み上げ、経営の安定度を示す基本財産倍率は、</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年は</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近くに減らした。</a:t>
            </a:r>
            <a:endParaRPr kumimoji="1" lang="ja-JP" altLang="en-US" sz="12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0493" y="76562"/>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＜①信用保証協会＞</a:t>
            </a:r>
            <a:endParaRPr lang="ja-JP" altLang="en-US" sz="14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252480" y="4258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67544" y="836017"/>
            <a:ext cx="3074881"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経営基盤や</a:t>
            </a:r>
            <a:r>
              <a:rPr lang="ja-JP" altLang="en-US" sz="1400" dirty="0" smtClean="0">
                <a:latin typeface="Meiryo UI" panose="020B0604030504040204" pitchFamily="50" charset="-128"/>
                <a:ea typeface="Meiryo UI" panose="020B0604030504040204" pitchFamily="50" charset="-128"/>
              </a:rPr>
              <a:t>経営効率</a:t>
            </a:r>
            <a:r>
              <a:rPr kumimoji="1" lang="ja-JP" altLang="en-US" sz="1400" dirty="0" smtClean="0">
                <a:latin typeface="Meiryo UI" panose="020B0604030504040204" pitchFamily="50" charset="-128"/>
                <a:ea typeface="Meiryo UI" panose="020B0604030504040204" pitchFamily="50" charset="-128"/>
              </a:rPr>
              <a:t>は着実に向上</a:t>
            </a:r>
            <a:endParaRPr kumimoji="1" lang="ja-JP" altLang="en-US"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463045" y="1929036"/>
            <a:ext cx="1691680" cy="1477328"/>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代位弁済とは・・</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信用</a:t>
            </a:r>
            <a:r>
              <a:rPr lang="ja-JP" altLang="en-US" sz="900" dirty="0">
                <a:latin typeface="Meiryo UI" panose="020B0604030504040204" pitchFamily="50" charset="-128"/>
                <a:ea typeface="Meiryo UI" panose="020B0604030504040204" pitchFamily="50" charset="-128"/>
              </a:rPr>
              <a:t>保証付の貸付金等が、中小企業・小規模事業者の倒産などの事由により金融機関へ返済できなくなった場合に、信用保証協会が金融機関に対して貸付残額を支払うこと。</a:t>
            </a:r>
            <a:endParaRPr kumimoji="1"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代位弁済</a:t>
            </a:r>
            <a:r>
              <a:rPr lang="ja-JP" altLang="en-US" sz="900" dirty="0">
                <a:latin typeface="Meiryo UI" panose="020B0604030504040204" pitchFamily="50" charset="-128"/>
                <a:ea typeface="Meiryo UI" panose="020B0604030504040204" pitchFamily="50" charset="-128"/>
              </a:rPr>
              <a:t>率</a:t>
            </a:r>
            <a:r>
              <a:rPr lang="ja-JP" altLang="en-US" sz="900" dirty="0" smtClean="0">
                <a:latin typeface="Meiryo UI" panose="020B0604030504040204" pitchFamily="50" charset="-128"/>
                <a:ea typeface="Meiryo UI" panose="020B0604030504040204" pitchFamily="50" charset="-128"/>
              </a:rPr>
              <a:t>とは・・・</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代位弁済金額</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保証債務平均残高により算出</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988839" y="3913311"/>
            <a:ext cx="1247457"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職員数</a:t>
            </a:r>
            <a:r>
              <a:rPr kumimoji="1" lang="ja-JP" altLang="en-US" sz="1400" b="1" dirty="0" smtClean="0">
                <a:latin typeface="Meiryo UI" panose="020B0604030504040204" pitchFamily="50" charset="-128"/>
                <a:ea typeface="Meiryo UI" panose="020B0604030504040204" pitchFamily="50" charset="-128"/>
              </a:rPr>
              <a:t>の推移</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654119" y="4186506"/>
            <a:ext cx="4422977"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合併以降、業務の効率化を進め、総職員を減少させている</a:t>
            </a:r>
            <a:r>
              <a:rPr lang="ja-JP" altLang="en-US" sz="1200" dirty="0" smtClean="0">
                <a:latin typeface="Meiryo UI" panose="020B0604030504040204" pitchFamily="50" charset="-128"/>
                <a:ea typeface="Meiryo UI" panose="020B0604030504040204" pitchFamily="50" charset="-128"/>
              </a:rPr>
              <a:t>一方で、統合により生み出されるマンパワーを活用した経営支援機能を強化している。</a:t>
            </a:r>
            <a:endParaRPr kumimoji="1" lang="ja-JP" altLang="en-US" sz="1200"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825511" y="3920640"/>
            <a:ext cx="281038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保証承諾額</a:t>
            </a:r>
            <a:r>
              <a:rPr lang="ja-JP" altLang="en-US" sz="1400" b="1" dirty="0">
                <a:latin typeface="Meiryo UI" panose="020B0604030504040204" pitchFamily="50" charset="-128"/>
                <a:ea typeface="Meiryo UI" panose="020B0604030504040204" pitchFamily="50" charset="-128"/>
              </a:rPr>
              <a:t>と</a:t>
            </a:r>
            <a:r>
              <a:rPr kumimoji="1" lang="ja-JP" altLang="en-US" sz="1400" b="1" dirty="0" smtClean="0">
                <a:latin typeface="Meiryo UI" panose="020B0604030504040204" pitchFamily="50" charset="-128"/>
                <a:ea typeface="Meiryo UI" panose="020B0604030504040204" pitchFamily="50" charset="-128"/>
              </a:rPr>
              <a:t>保証債務残高の推移</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51520" y="4191471"/>
            <a:ext cx="411548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保証債務残高</a:t>
            </a:r>
            <a:r>
              <a:rPr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減少する一方で、</a:t>
            </a:r>
            <a:r>
              <a:rPr lang="ja-JP" altLang="en-US" sz="1200" dirty="0">
                <a:latin typeface="Meiryo UI" panose="020B0604030504040204" pitchFamily="50" charset="-128"/>
                <a:ea typeface="Meiryo UI" panose="020B0604030504040204" pitchFamily="50" charset="-128"/>
              </a:rPr>
              <a:t>経営</a:t>
            </a:r>
            <a:r>
              <a:rPr lang="ja-JP" altLang="en-US" sz="1200" dirty="0" smtClean="0">
                <a:latin typeface="Meiryo UI" panose="020B0604030504040204" pitchFamily="50" charset="-128"/>
                <a:ea typeface="Meiryo UI" panose="020B0604030504040204" pitchFamily="50" charset="-128"/>
              </a:rPr>
              <a:t>統合後の</a:t>
            </a:r>
            <a:r>
              <a:rPr kumimoji="1" lang="ja-JP" altLang="en-US" sz="1200" dirty="0" smtClean="0">
                <a:latin typeface="Meiryo UI" panose="020B0604030504040204" pitchFamily="50" charset="-128"/>
                <a:ea typeface="Meiryo UI" panose="020B0604030504040204" pitchFamily="50" charset="-128"/>
              </a:rPr>
              <a:t>保証承諾額（融資）は増加傾向にある。</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492000" y="6514865"/>
            <a:ext cx="1839962" cy="276999"/>
          </a:xfrm>
          <a:prstGeom prst="rect">
            <a:avLst/>
          </a:prstGeom>
          <a:noFill/>
        </p:spPr>
        <p:txBody>
          <a:bodyPr wrap="square" rtlCol="0">
            <a:spAutoFit/>
          </a:bodyPr>
          <a:lstStyle/>
          <a:p>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保証承諾額とは・・</a:t>
            </a:r>
            <a:r>
              <a:rPr lang="ja-JP" altLang="en-US" sz="600" dirty="0" smtClean="0">
                <a:latin typeface="Meiryo UI" panose="020B0604030504040204" pitchFamily="50" charset="-128"/>
                <a:ea typeface="Meiryo UI" panose="020B0604030504040204" pitchFamily="50" charset="-128"/>
              </a:rPr>
              <a:t>・　　</a:t>
            </a:r>
            <a:endParaRPr lang="en-US" altLang="ja-JP" sz="600" dirty="0" smtClean="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　</a:t>
            </a:r>
            <a:r>
              <a:rPr lang="ja-JP" altLang="en-US" sz="600" dirty="0" smtClean="0">
                <a:latin typeface="Meiryo UI" panose="020B0604030504040204" pitchFamily="50" charset="-128"/>
                <a:ea typeface="Meiryo UI" panose="020B0604030504040204" pitchFamily="50" charset="-128"/>
              </a:rPr>
              <a:t>当該年度に、協会が新規に保証した額</a:t>
            </a:r>
            <a:endParaRPr kumimoji="1" lang="ja-JP" altLang="en-US" sz="6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311518" y="4667721"/>
            <a:ext cx="956583"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2116177" y="4443793"/>
            <a:ext cx="1202217" cy="184666"/>
          </a:xfrm>
          <a:prstGeom prst="rect">
            <a:avLst/>
          </a:prstGeom>
          <a:noFill/>
        </p:spPr>
        <p:txBody>
          <a:bodyPr wrap="square" rtlCol="0">
            <a:spAutoFit/>
          </a:bodyPr>
          <a:lstStyle/>
          <a:p>
            <a:r>
              <a:rPr kumimoji="1" lang="en-US" altLang="ja-JP" sz="600" dirty="0" smtClean="0">
                <a:latin typeface="Meiryo UI" panose="020B0604030504040204" pitchFamily="50" charset="-128"/>
                <a:ea typeface="Meiryo UI" panose="020B0604030504040204" pitchFamily="50" charset="-128"/>
              </a:rPr>
              <a:t>※2020</a:t>
            </a:r>
            <a:r>
              <a:rPr kumimoji="1" lang="ja-JP" altLang="en-US" sz="600" dirty="0" smtClean="0">
                <a:latin typeface="Meiryo UI" panose="020B0604030504040204" pitchFamily="50" charset="-128"/>
                <a:ea typeface="Meiryo UI" panose="020B0604030504040204" pitchFamily="50" charset="-128"/>
              </a:rPr>
              <a:t>年はコロナの影響</a:t>
            </a:r>
            <a:endParaRPr kumimoji="1" lang="ja-JP" altLang="en-US" sz="600"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264471" y="510439"/>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これまで</a:t>
            </a:r>
            <a:r>
              <a:rPr lang="ja-JP" altLang="en-US" sz="1600" dirty="0" smtClean="0">
                <a:latin typeface="Meiryo UI" panose="020B0604030504040204" pitchFamily="50" charset="-128"/>
                <a:ea typeface="Meiryo UI" panose="020B0604030504040204" pitchFamily="50" charset="-128"/>
              </a:rPr>
              <a:t>の取組と現在</a:t>
            </a:r>
            <a:r>
              <a:rPr lang="ja-JP" altLang="en-US" sz="1600" dirty="0">
                <a:latin typeface="Meiryo UI" panose="020B0604030504040204" pitchFamily="50" charset="-128"/>
                <a:ea typeface="Meiryo UI" panose="020B0604030504040204" pitchFamily="50" charset="-128"/>
              </a:rPr>
              <a:t>の状況</a:t>
            </a:r>
            <a:endParaRPr kumimoji="1" lang="ja-JP" altLang="en-US" sz="1600" dirty="0">
              <a:latin typeface="Meiryo UI" panose="020B0604030504040204" pitchFamily="50" charset="-128"/>
              <a:ea typeface="Meiryo UI" panose="020B0604030504040204" pitchFamily="50" charset="-128"/>
            </a:endParaRPr>
          </a:p>
        </p:txBody>
      </p:sp>
      <p:sp>
        <p:nvSpPr>
          <p:cNvPr id="87" name="スライド番号プレースホルダー 3"/>
          <p:cNvSpPr txBox="1">
            <a:spLocks/>
          </p:cNvSpPr>
          <p:nvPr/>
        </p:nvSpPr>
        <p:spPr>
          <a:xfrm>
            <a:off x="6930911" y="651486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23602" y="1705875"/>
            <a:ext cx="4346825" cy="2341067"/>
          </a:xfrm>
          <a:prstGeom prst="rect">
            <a:avLst/>
          </a:prstGeom>
        </p:spPr>
      </p:pic>
      <p:pic>
        <p:nvPicPr>
          <p:cNvPr id="3" name="図 2"/>
          <p:cNvPicPr>
            <a:picLocks noChangeAspect="1"/>
          </p:cNvPicPr>
          <p:nvPr/>
        </p:nvPicPr>
        <p:blipFill>
          <a:blip r:embed="rId4"/>
          <a:stretch>
            <a:fillRect/>
          </a:stretch>
        </p:blipFill>
        <p:spPr>
          <a:xfrm>
            <a:off x="4396438" y="1795672"/>
            <a:ext cx="3151905" cy="2213040"/>
          </a:xfrm>
          <a:prstGeom prst="rect">
            <a:avLst/>
          </a:prstGeom>
        </p:spPr>
      </p:pic>
      <p:pic>
        <p:nvPicPr>
          <p:cNvPr id="4" name="図 3"/>
          <p:cNvPicPr>
            <a:picLocks noChangeAspect="1"/>
          </p:cNvPicPr>
          <p:nvPr/>
        </p:nvPicPr>
        <p:blipFill>
          <a:blip r:embed="rId5"/>
          <a:stretch>
            <a:fillRect/>
          </a:stretch>
        </p:blipFill>
        <p:spPr>
          <a:xfrm>
            <a:off x="300611" y="4653136"/>
            <a:ext cx="3383573" cy="2158171"/>
          </a:xfrm>
          <a:prstGeom prst="rect">
            <a:avLst/>
          </a:prstGeom>
        </p:spPr>
      </p:pic>
      <p:pic>
        <p:nvPicPr>
          <p:cNvPr id="5" name="図 4"/>
          <p:cNvPicPr>
            <a:picLocks noChangeAspect="1"/>
          </p:cNvPicPr>
          <p:nvPr/>
        </p:nvPicPr>
        <p:blipFill>
          <a:blip r:embed="rId6"/>
          <a:stretch>
            <a:fillRect/>
          </a:stretch>
        </p:blipFill>
        <p:spPr>
          <a:xfrm>
            <a:off x="4602244" y="4673411"/>
            <a:ext cx="4474852" cy="2158171"/>
          </a:xfrm>
          <a:prstGeom prst="rect">
            <a:avLst/>
          </a:prstGeom>
        </p:spPr>
      </p:pic>
    </p:spTree>
    <p:extLst>
      <p:ext uri="{BB962C8B-B14F-4D97-AF65-F5344CB8AC3E}">
        <p14:creationId xmlns:p14="http://schemas.microsoft.com/office/powerpoint/2010/main" val="196003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p:cNvSpPr txBox="1"/>
          <p:nvPr/>
        </p:nvSpPr>
        <p:spPr>
          <a:xfrm>
            <a:off x="115509" y="63804"/>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＜①信用保証協会＞</a:t>
            </a:r>
            <a:endParaRPr lang="ja-JP" altLang="en-US" sz="1400" dirty="0">
              <a:latin typeface="Meiryo UI" panose="020B0604030504040204" pitchFamily="50" charset="-128"/>
              <a:ea typeface="Meiryo UI" panose="020B0604030504040204" pitchFamily="50" charset="-128"/>
            </a:endParaRPr>
          </a:p>
        </p:txBody>
      </p:sp>
      <p:cxnSp>
        <p:nvCxnSpPr>
          <p:cNvPr id="74" name="直線コネクタ 7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326494" y="898581"/>
            <a:ext cx="4573688"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新たな取組として、創業支援や経営サポート事業を充実。</a:t>
            </a:r>
            <a:endParaRPr kumimoji="1" lang="en-US" altLang="ja-JP" sz="14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22480" y="1190151"/>
            <a:ext cx="4966292" cy="3030738"/>
          </a:xfrm>
          <a:prstGeom prst="roundRect">
            <a:avLst>
              <a:gd name="adj" fmla="val 5472"/>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36000" tIns="36000" rIns="36000" bIns="36000" rtlCol="0">
            <a:spAutoFit/>
          </a:bodyPr>
          <a:lstStyle/>
          <a:p>
            <a:pPr>
              <a:lnSpc>
                <a:spcPts val="1600"/>
              </a:lnSpc>
            </a:pPr>
            <a:r>
              <a:rPr lang="ja-JP" altLang="en-US" sz="1400" b="1" dirty="0" smtClean="0">
                <a:latin typeface="Meiryo UI" panose="020B0604030504040204" pitchFamily="50" charset="-128"/>
                <a:ea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経営</a:t>
            </a:r>
            <a:r>
              <a:rPr lang="ja-JP" altLang="en-US" sz="1400" b="1" dirty="0">
                <a:latin typeface="Meiryo UI" panose="020B0604030504040204" pitchFamily="50" charset="-128"/>
                <a:ea typeface="Meiryo UI" panose="020B0604030504040204" pitchFamily="50" charset="-128"/>
              </a:rPr>
              <a:t>支援</a:t>
            </a:r>
            <a:r>
              <a:rPr lang="ja-JP" altLang="en-US" sz="1400" b="1" dirty="0" smtClean="0">
                <a:latin typeface="Meiryo UI" panose="020B0604030504040204" pitchFamily="50" charset="-128"/>
                <a:ea typeface="Meiryo UI" panose="020B0604030504040204" pitchFamily="50" charset="-128"/>
              </a:rPr>
              <a:t>の強化</a:t>
            </a:r>
            <a:endParaRPr lang="en-US" altLang="ja-JP" sz="1400" b="1" dirty="0" smtClean="0">
              <a:latin typeface="Meiryo UI" panose="020B0604030504040204" pitchFamily="50" charset="-128"/>
              <a:ea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rPr>
              <a:t>創業フェア、ビジネスフェアの開催</a:t>
            </a:r>
            <a:endParaRPr lang="en-US" altLang="ja-JP" sz="1400" b="1" dirty="0" smtClean="0">
              <a:latin typeface="Meiryo UI" panose="020B0604030504040204" pitchFamily="50" charset="-128"/>
              <a:ea typeface="Meiryo UI" panose="020B0604030504040204" pitchFamily="50" charset="-128"/>
            </a:endParaRPr>
          </a:p>
          <a:p>
            <a:pPr>
              <a:lnSpc>
                <a:spcPts val="1600"/>
              </a:lnSpc>
            </a:pPr>
            <a:endParaRPr lang="en-US" altLang="ja-JP" sz="1050" b="1" dirty="0">
              <a:latin typeface="Meiryo UI" panose="020B0604030504040204" pitchFamily="50" charset="-128"/>
              <a:ea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経営サポート事業</a:t>
            </a:r>
            <a:endParaRPr lang="en-US" altLang="ja-JP" sz="1400" b="1" dirty="0" smtClean="0">
              <a:latin typeface="Meiryo UI" panose="020B0604030504040204" pitchFamily="50" charset="-128"/>
              <a:ea typeface="Meiryo UI" panose="020B0604030504040204" pitchFamily="50" charset="-128"/>
            </a:endParaRPr>
          </a:p>
          <a:p>
            <a:pPr>
              <a:lnSpc>
                <a:spcPts val="1600"/>
              </a:lnSpc>
            </a:pPr>
            <a:r>
              <a:rPr lang="ja-JP" altLang="en-US" sz="1400" dirty="0" smtClean="0">
                <a:latin typeface="Meiryo UI" panose="020B0604030504040204" pitchFamily="50" charset="-128"/>
                <a:ea typeface="Meiryo UI" panose="020B0604030504040204" pitchFamily="50" charset="-128"/>
              </a:rPr>
              <a:t>　訪問支援チームが企業訪問を行い、経営診断や経営改善計　</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画等の策定支援を実施。</a:t>
            </a:r>
            <a:endParaRPr lang="en-US" altLang="ja-JP" sz="1400" dirty="0" smtClean="0">
              <a:latin typeface="Meiryo UI" panose="020B0604030504040204" pitchFamily="50" charset="-128"/>
              <a:ea typeface="Meiryo UI" panose="020B0604030504040204" pitchFamily="50" charset="-128"/>
            </a:endParaRPr>
          </a:p>
          <a:p>
            <a:pPr>
              <a:lnSpc>
                <a:spcPts val="1600"/>
              </a:lnSpc>
            </a:pPr>
            <a:endParaRPr lang="en-US" altLang="ja-JP" sz="1050" dirty="0" smtClean="0">
              <a:latin typeface="Meiryo UI" panose="020B0604030504040204" pitchFamily="50" charset="-128"/>
              <a:ea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経営サポート会議</a:t>
            </a:r>
            <a:endParaRPr lang="en-US" altLang="ja-JP" sz="1400" b="1" dirty="0" smtClean="0">
              <a:latin typeface="Meiryo UI" panose="020B0604030504040204" pitchFamily="50" charset="-128"/>
              <a:ea typeface="Meiryo UI" panose="020B0604030504040204" pitchFamily="50" charset="-128"/>
            </a:endParaRPr>
          </a:p>
          <a:p>
            <a:pPr>
              <a:lnSpc>
                <a:spcPts val="1600"/>
              </a:lnSpc>
            </a:pPr>
            <a:r>
              <a:rPr lang="ja-JP" altLang="en-US" sz="1400" dirty="0" smtClean="0">
                <a:latin typeface="Meiryo UI" panose="020B0604030504040204" pitchFamily="50" charset="-128"/>
                <a:ea typeface="Meiryo UI" panose="020B0604030504040204" pitchFamily="50" charset="-128"/>
              </a:rPr>
              <a:t>　利用企業、金融機関、保証協会が一堂に会し、経営状況の説</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明、経営改善についての助言。</a:t>
            </a:r>
            <a:endParaRPr lang="en-US" altLang="ja-JP" sz="1400" dirty="0" smtClean="0">
              <a:latin typeface="Meiryo UI" panose="020B0604030504040204" pitchFamily="50" charset="-128"/>
              <a:ea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endParaRPr>
          </a:p>
          <a:p>
            <a:pPr>
              <a:lnSpc>
                <a:spcPts val="1600"/>
              </a:lnSpc>
            </a:pPr>
            <a:r>
              <a:rPr lang="ja-JP" altLang="en-US" sz="1400" b="1" dirty="0" smtClean="0">
                <a:latin typeface="Meiryo UI" panose="020B0604030504040204" pitchFamily="50" charset="-128"/>
                <a:ea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創業関連保証の充実</a:t>
            </a:r>
            <a:endParaRPr lang="en-US" altLang="ja-JP" sz="1400" b="1"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金融</a:t>
            </a:r>
            <a:r>
              <a:rPr lang="ja-JP" altLang="en-US" sz="1400" dirty="0">
                <a:latin typeface="Meiryo UI" panose="020B0604030504040204" pitchFamily="50" charset="-128"/>
                <a:ea typeface="Meiryo UI" panose="020B0604030504040204" pitchFamily="50" charset="-128"/>
              </a:rPr>
              <a:t>機関と連携した保証で、審査期間が比較的短く、</a:t>
            </a:r>
            <a:r>
              <a:rPr lang="ja-JP" altLang="en-US" sz="1400" dirty="0" smtClean="0">
                <a:latin typeface="Meiryo UI" panose="020B0604030504040204" pitchFamily="50" charset="-128"/>
                <a:ea typeface="Meiryo UI" panose="020B0604030504040204" pitchFamily="50" charset="-128"/>
              </a:rPr>
              <a:t>融資後</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金融</a:t>
            </a:r>
            <a:r>
              <a:rPr lang="ja-JP" altLang="en-US" sz="1400" dirty="0">
                <a:latin typeface="Meiryo UI" panose="020B0604030504040204" pitchFamily="50" charset="-128"/>
                <a:ea typeface="Meiryo UI" panose="020B0604030504040204" pitchFamily="50" charset="-128"/>
              </a:rPr>
              <a:t>機関のフォローアップを受けられる</a:t>
            </a:r>
            <a:r>
              <a:rPr lang="en-US" altLang="ja-JP" sz="1400" dirty="0" smtClean="0">
                <a:latin typeface="Meiryo UI" panose="020B0604030504040204" pitchFamily="50" charset="-128"/>
                <a:ea typeface="Meiryo UI" panose="020B0604030504040204" pitchFamily="50" charset="-128"/>
              </a:rPr>
              <a:t>ES</a:t>
            </a:r>
            <a:r>
              <a:rPr lang="ja-JP" altLang="en-US" sz="1400" dirty="0" smtClean="0">
                <a:latin typeface="Meiryo UI" panose="020B0604030504040204" pitchFamily="50" charset="-128"/>
                <a:ea typeface="Meiryo UI" panose="020B0604030504040204" pitchFamily="50" charset="-128"/>
              </a:rPr>
              <a:t>保証</a:t>
            </a:r>
            <a:r>
              <a:rPr lang="en-US" altLang="ja-JP" sz="8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を創設。</a:t>
            </a:r>
            <a:r>
              <a:rPr lang="ja-JP" altLang="en-US" sz="1200" dirty="0" smtClean="0">
                <a:latin typeface="Meiryo UI" panose="020B0604030504040204" pitchFamily="50" charset="-128"/>
                <a:ea typeface="Meiryo UI" panose="020B0604030504040204" pitchFamily="50" charset="-128"/>
              </a:rPr>
              <a:t>（図④）</a:t>
            </a:r>
            <a:endParaRPr lang="en-US" altLang="ja-JP" sz="12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092559" y="4284156"/>
            <a:ext cx="82586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（百万円）</a:t>
            </a:r>
            <a:endParaRPr kumimoji="1" lang="ja-JP" altLang="en-US"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71209" y="4262495"/>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5462299" y="3094936"/>
          <a:ext cx="2854117" cy="1482000"/>
        </p:xfrm>
        <a:graphic>
          <a:graphicData uri="http://schemas.openxmlformats.org/drawingml/2006/table">
            <a:tbl>
              <a:tblPr firstRow="1" bandRow="1">
                <a:tableStyleId>{5C22544A-7EE6-4342-B048-85BDC9FD1C3A}</a:tableStyleId>
              </a:tblPr>
              <a:tblGrid>
                <a:gridCol w="1803865">
                  <a:extLst>
                    <a:ext uri="{9D8B030D-6E8A-4147-A177-3AD203B41FA5}">
                      <a16:colId xmlns:a16="http://schemas.microsoft.com/office/drawing/2014/main" val="20000"/>
                    </a:ext>
                  </a:extLst>
                </a:gridCol>
                <a:gridCol w="1050252">
                  <a:extLst>
                    <a:ext uri="{9D8B030D-6E8A-4147-A177-3AD203B41FA5}">
                      <a16:colId xmlns:a16="http://schemas.microsoft.com/office/drawing/2014/main" val="20001"/>
                    </a:ext>
                  </a:extLst>
                </a:gridCol>
              </a:tblGrid>
              <a:tr h="181113">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メニュー</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実績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1113">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企業訪問</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000" b="0" dirty="0" smtClean="0">
                          <a:solidFill>
                            <a:schemeClr val="tx1"/>
                          </a:solidFill>
                          <a:latin typeface="Meiryo UI" panose="020B0604030504040204" pitchFamily="50" charset="-128"/>
                          <a:ea typeface="Meiryo UI" panose="020B0604030504040204" pitchFamily="50" charset="-128"/>
                        </a:rPr>
                        <a:t>926</a:t>
                      </a:r>
                      <a:r>
                        <a:rPr kumimoji="1" lang="ja-JP" altLang="en-US" sz="1000" b="0" dirty="0" smtClean="0">
                          <a:solidFill>
                            <a:schemeClr val="tx1"/>
                          </a:solidFill>
                          <a:latin typeface="Meiryo UI" panose="020B0604030504040204" pitchFamily="50" charset="-128"/>
                          <a:ea typeface="Meiryo UI" panose="020B0604030504040204" pitchFamily="50" charset="-128"/>
                        </a:rPr>
                        <a:t>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1113">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経営診断</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000" b="0" dirty="0" smtClean="0">
                          <a:solidFill>
                            <a:schemeClr val="tx1"/>
                          </a:solidFill>
                          <a:latin typeface="Meiryo UI" panose="020B0604030504040204" pitchFamily="50" charset="-128"/>
                          <a:ea typeface="Meiryo UI" panose="020B0604030504040204" pitchFamily="50" charset="-128"/>
                        </a:rPr>
                        <a:t>663</a:t>
                      </a:r>
                      <a:r>
                        <a:rPr kumimoji="1" lang="ja-JP" altLang="en-US" sz="1000" b="0" dirty="0" smtClean="0">
                          <a:solidFill>
                            <a:schemeClr val="tx1"/>
                          </a:solidFill>
                          <a:latin typeface="Meiryo UI" panose="020B0604030504040204" pitchFamily="50" charset="-128"/>
                          <a:ea typeface="Meiryo UI" panose="020B0604030504040204" pitchFamily="50" charset="-128"/>
                        </a:rPr>
                        <a:t>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1113">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経営改善計画策定支援</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000" b="0" dirty="0" smtClean="0">
                          <a:solidFill>
                            <a:schemeClr val="tx1"/>
                          </a:solidFill>
                          <a:latin typeface="Meiryo UI" panose="020B0604030504040204" pitchFamily="50" charset="-128"/>
                          <a:ea typeface="Meiryo UI" panose="020B0604030504040204" pitchFamily="50" charset="-128"/>
                        </a:rPr>
                        <a:t>94</a:t>
                      </a:r>
                      <a:r>
                        <a:rPr kumimoji="1" lang="ja-JP" altLang="en-US" sz="1000" b="0" dirty="0" smtClean="0">
                          <a:solidFill>
                            <a:schemeClr val="tx1"/>
                          </a:solidFill>
                          <a:latin typeface="Meiryo UI" panose="020B0604030504040204" pitchFamily="50" charset="-128"/>
                          <a:ea typeface="Meiryo UI" panose="020B0604030504040204" pitchFamily="50" charset="-128"/>
                        </a:rPr>
                        <a:t>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1113">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生産性向上計画策定支援</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000" b="0" dirty="0" smtClean="0">
                          <a:solidFill>
                            <a:schemeClr val="tx1"/>
                          </a:solidFill>
                          <a:latin typeface="Meiryo UI" panose="020B0604030504040204" pitchFamily="50" charset="-128"/>
                          <a:ea typeface="Meiryo UI" panose="020B0604030504040204" pitchFamily="50" charset="-128"/>
                        </a:rPr>
                        <a:t>62</a:t>
                      </a:r>
                      <a:r>
                        <a:rPr kumimoji="1" lang="ja-JP" altLang="en-US" sz="1000" b="0" dirty="0" smtClean="0">
                          <a:solidFill>
                            <a:schemeClr val="tx1"/>
                          </a:solidFill>
                          <a:latin typeface="Meiryo UI" panose="020B0604030504040204" pitchFamily="50" charset="-128"/>
                          <a:ea typeface="Meiryo UI" panose="020B0604030504040204" pitchFamily="50" charset="-128"/>
                        </a:rPr>
                        <a:t>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5101536" y="2795740"/>
            <a:ext cx="2967479"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図②</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経営サポート事業（</a:t>
            </a:r>
            <a:r>
              <a:rPr lang="en-US" altLang="ja-JP" sz="1400" b="1" dirty="0" smtClean="0">
                <a:latin typeface="Meiryo UI" panose="020B0604030504040204" pitchFamily="50" charset="-128"/>
                <a:ea typeface="Meiryo UI" panose="020B0604030504040204" pitchFamily="50" charset="-128"/>
              </a:rPr>
              <a:t>2017</a:t>
            </a:r>
            <a:r>
              <a:rPr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076056" y="4698348"/>
            <a:ext cx="2149948"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図③</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経営サポート会議</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347802" y="4253377"/>
            <a:ext cx="1963999"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図④</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ES</a:t>
            </a:r>
            <a:r>
              <a:rPr lang="ja-JP" altLang="en-US" sz="1400" b="1" dirty="0" smtClean="0">
                <a:latin typeface="Meiryo UI" panose="020B0604030504040204" pitchFamily="50" charset="-128"/>
                <a:ea typeface="Meiryo UI" panose="020B0604030504040204" pitchFamily="50" charset="-128"/>
              </a:rPr>
              <a:t>保証の推移</a:t>
            </a:r>
            <a:endParaRPr kumimoji="1" lang="ja-JP" altLang="en-US" sz="14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076056" y="545896"/>
            <a:ext cx="2723823"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図①</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ビジネスフェア参加企業数</a:t>
            </a:r>
            <a:endParaRPr kumimoji="1" lang="ja-JP" altLang="en-US" sz="14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587248" y="5590401"/>
            <a:ext cx="1217000" cy="430887"/>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・経営状況の報告</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・経営改善の助言</a:t>
            </a:r>
            <a:endParaRPr lang="en-US" altLang="ja-JP" sz="1100" dirty="0" smtClean="0">
              <a:latin typeface="Meiryo UI" panose="020B0604030504040204" pitchFamily="50" charset="-128"/>
              <a:ea typeface="Meiryo UI" panose="020B0604030504040204" pitchFamily="50" charset="-128"/>
            </a:endParaRPr>
          </a:p>
        </p:txBody>
      </p:sp>
      <p:sp>
        <p:nvSpPr>
          <p:cNvPr id="5" name="角丸四角形 4"/>
          <p:cNvSpPr/>
          <p:nvPr/>
        </p:nvSpPr>
        <p:spPr>
          <a:xfrm>
            <a:off x="6206932" y="5087547"/>
            <a:ext cx="1044000" cy="468000"/>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メイン金融機関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信用保証協会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借入金融機関</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5372538" y="5085184"/>
            <a:ext cx="504000" cy="468000"/>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利用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企業</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rot="16200000">
            <a:off x="5939548" y="5154099"/>
            <a:ext cx="214803" cy="368124"/>
          </a:xfrm>
          <a:prstGeom prst="up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463562" y="6310481"/>
            <a:ext cx="1484702" cy="430887"/>
          </a:xfrm>
          <a:prstGeom prst="rect">
            <a:avLst/>
          </a:prstGeom>
          <a:noFill/>
          <a:ln>
            <a:noFill/>
            <a:prstDash val="sysDash"/>
          </a:ln>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・重複した説明が不要</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・足並みをそろえた支援</a:t>
            </a:r>
            <a:endParaRPr lang="en-US" altLang="ja-JP" sz="1100" dirty="0" smtClean="0">
              <a:latin typeface="Meiryo UI" panose="020B0604030504040204" pitchFamily="50" charset="-128"/>
              <a:ea typeface="Meiryo UI" panose="020B0604030504040204" pitchFamily="50" charset="-128"/>
            </a:endParaRPr>
          </a:p>
        </p:txBody>
      </p:sp>
      <p:sp>
        <p:nvSpPr>
          <p:cNvPr id="17" name="二等辺三角形 16"/>
          <p:cNvSpPr/>
          <p:nvPr/>
        </p:nvSpPr>
        <p:spPr>
          <a:xfrm rot="10800000">
            <a:off x="5783361" y="6091218"/>
            <a:ext cx="936000" cy="144000"/>
          </a:xfrm>
          <a:prstGeom prst="triangl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220072" y="5013176"/>
            <a:ext cx="2088232" cy="98328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表 22"/>
          <p:cNvGraphicFramePr>
            <a:graphicFrameLocks noGrp="1"/>
          </p:cNvGraphicFramePr>
          <p:nvPr>
            <p:extLst/>
          </p:nvPr>
        </p:nvGraphicFramePr>
        <p:xfrm>
          <a:off x="5232204" y="852330"/>
          <a:ext cx="3789876" cy="1917120"/>
        </p:xfrm>
        <a:graphic>
          <a:graphicData uri="http://schemas.openxmlformats.org/drawingml/2006/table">
            <a:tbl>
              <a:tblPr firstRow="1" firstCol="1" bandRow="1">
                <a:tableStyleId>{5C22544A-7EE6-4342-B048-85BDC9FD1C3A}</a:tableStyleId>
              </a:tblPr>
              <a:tblGrid>
                <a:gridCol w="2014416">
                  <a:extLst>
                    <a:ext uri="{9D8B030D-6E8A-4147-A177-3AD203B41FA5}">
                      <a16:colId xmlns:a16="http://schemas.microsoft.com/office/drawing/2014/main" val="20000"/>
                    </a:ext>
                  </a:extLst>
                </a:gridCol>
                <a:gridCol w="716280">
                  <a:extLst>
                    <a:ext uri="{9D8B030D-6E8A-4147-A177-3AD203B41FA5}">
                      <a16:colId xmlns:a16="http://schemas.microsoft.com/office/drawing/2014/main" val="20001"/>
                    </a:ext>
                  </a:extLst>
                </a:gridCol>
                <a:gridCol w="518160">
                  <a:extLst>
                    <a:ext uri="{9D8B030D-6E8A-4147-A177-3AD203B41FA5}">
                      <a16:colId xmlns:a16="http://schemas.microsoft.com/office/drawing/2014/main" val="20002"/>
                    </a:ext>
                  </a:extLst>
                </a:gridCol>
                <a:gridCol w="541020">
                  <a:extLst>
                    <a:ext uri="{9D8B030D-6E8A-4147-A177-3AD203B41FA5}">
                      <a16:colId xmlns:a16="http://schemas.microsoft.com/office/drawing/2014/main" val="20003"/>
                    </a:ext>
                  </a:extLst>
                </a:gridCol>
              </a:tblGrid>
              <a:tr h="152678">
                <a:tc>
                  <a:txBody>
                    <a:bodyPr/>
                    <a:lstStyle/>
                    <a:p>
                      <a:pPr algn="ctr">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名</a:t>
                      </a:r>
                      <a:r>
                        <a:rPr lang="en-US" sz="800" kern="100" dirty="0">
                          <a:solidFill>
                            <a:schemeClr val="tx1"/>
                          </a:solidFill>
                          <a:effectLst/>
                          <a:latin typeface="Meiryo UI" panose="020B0604030504040204" pitchFamily="50" charset="-128"/>
                          <a:ea typeface="Meiryo UI" panose="020B0604030504040204" pitchFamily="50" charset="-128"/>
                        </a:rPr>
                        <a:t>  </a:t>
                      </a:r>
                      <a:r>
                        <a:rPr lang="ja-JP" sz="800" kern="100" dirty="0">
                          <a:solidFill>
                            <a:schemeClr val="tx1"/>
                          </a:solidFill>
                          <a:effectLst/>
                          <a:latin typeface="Meiryo UI" panose="020B0604030504040204" pitchFamily="50" charset="-128"/>
                          <a:ea typeface="Meiryo UI" panose="020B0604030504040204" pitchFamily="50" charset="-128"/>
                        </a:rPr>
                        <a:t>称</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開催日</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出展者数</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来場者数</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2678">
                <a:tc>
                  <a:txBody>
                    <a:bodyPr/>
                    <a:lstStyle/>
                    <a:p>
                      <a:pPr algn="just">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OSAKA</a:t>
                      </a:r>
                      <a:r>
                        <a:rPr lang="ja-JP" sz="800" kern="100" dirty="0" smtClean="0">
                          <a:solidFill>
                            <a:schemeClr val="tx1"/>
                          </a:solidFill>
                          <a:effectLst/>
                          <a:latin typeface="Meiryo UI" panose="020B0604030504040204" pitchFamily="50" charset="-128"/>
                          <a:ea typeface="Meiryo UI" panose="020B0604030504040204" pitchFamily="50" charset="-128"/>
                        </a:rPr>
                        <a:t>ﾋﾞｼﾞﾈｽﾌｪｱ『</a:t>
                      </a:r>
                      <a:r>
                        <a:rPr lang="ja-JP" sz="800" kern="100" dirty="0">
                          <a:solidFill>
                            <a:schemeClr val="tx1"/>
                          </a:solidFill>
                          <a:effectLst/>
                          <a:latin typeface="Meiryo UI" panose="020B0604030504040204" pitchFamily="50" charset="-128"/>
                          <a:ea typeface="Meiryo UI" panose="020B0604030504040204" pitchFamily="50" charset="-128"/>
                        </a:rPr>
                        <a:t>食展』</a:t>
                      </a:r>
                      <a:r>
                        <a:rPr lang="en-US" sz="800" kern="100" dirty="0">
                          <a:solidFill>
                            <a:schemeClr val="tx1"/>
                          </a:solidFill>
                          <a:effectLst/>
                          <a:latin typeface="Meiryo UI" panose="020B0604030504040204" pitchFamily="50" charset="-128"/>
                          <a:ea typeface="Meiryo UI" panose="020B0604030504040204" pitchFamily="50" charset="-128"/>
                        </a:rPr>
                        <a:t>2016</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2016</a:t>
                      </a:r>
                      <a:r>
                        <a:rPr lang="en-US" sz="800" kern="100" dirty="0" smtClean="0">
                          <a:solidFill>
                            <a:schemeClr val="tx1"/>
                          </a:solidFill>
                          <a:effectLst/>
                          <a:latin typeface="Meiryo UI" panose="020B0604030504040204" pitchFamily="50" charset="-128"/>
                          <a:ea typeface="Meiryo UI" panose="020B0604030504040204" pitchFamily="50" charset="-128"/>
                        </a:rPr>
                        <a:t>.1.29</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52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741</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2678">
                <a:tc>
                  <a:txBody>
                    <a:bodyPr/>
                    <a:lstStyle/>
                    <a:p>
                      <a:pPr algn="just">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OSAKA</a:t>
                      </a:r>
                      <a:r>
                        <a:rPr lang="ja-JP" sz="800" kern="100" dirty="0" smtClean="0">
                          <a:solidFill>
                            <a:schemeClr val="tx1"/>
                          </a:solidFill>
                          <a:effectLst/>
                          <a:latin typeface="Meiryo UI" panose="020B0604030504040204" pitchFamily="50" charset="-128"/>
                          <a:ea typeface="Meiryo UI" panose="020B0604030504040204" pitchFamily="50" charset="-128"/>
                        </a:rPr>
                        <a:t>ﾋﾞｼﾞﾈｽﾌｪｱものづくり</a:t>
                      </a:r>
                      <a:r>
                        <a:rPr lang="ja-JP" sz="800" kern="100" dirty="0">
                          <a:solidFill>
                            <a:schemeClr val="tx1"/>
                          </a:solidFill>
                          <a:effectLst/>
                          <a:latin typeface="Meiryo UI" panose="020B0604030504040204" pitchFamily="50" charset="-128"/>
                          <a:ea typeface="Meiryo UI" panose="020B0604030504040204" pitchFamily="50" charset="-128"/>
                        </a:rPr>
                        <a:t>展</a:t>
                      </a:r>
                      <a:r>
                        <a:rPr lang="en-US" sz="800" kern="100" dirty="0">
                          <a:solidFill>
                            <a:schemeClr val="tx1"/>
                          </a:solidFill>
                          <a:effectLst/>
                          <a:latin typeface="Meiryo UI" panose="020B0604030504040204" pitchFamily="50" charset="-128"/>
                          <a:ea typeface="Meiryo UI" panose="020B0604030504040204" pitchFamily="50" charset="-128"/>
                        </a:rPr>
                        <a:t>2016</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2016</a:t>
                      </a:r>
                      <a:r>
                        <a:rPr lang="en-US" sz="800" kern="100" dirty="0" smtClean="0">
                          <a:solidFill>
                            <a:schemeClr val="tx1"/>
                          </a:solidFill>
                          <a:effectLst/>
                          <a:latin typeface="Meiryo UI" panose="020B0604030504040204" pitchFamily="50" charset="-128"/>
                          <a:ea typeface="Meiryo UI" panose="020B0604030504040204" pitchFamily="50" charset="-128"/>
                        </a:rPr>
                        <a:t>.11.22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138</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1,552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2678">
                <a:tc>
                  <a:txBody>
                    <a:bodyPr/>
                    <a:lstStyle/>
                    <a:p>
                      <a:pPr algn="just">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OSAKA</a:t>
                      </a:r>
                      <a:r>
                        <a:rPr lang="ja-JP" sz="800" kern="100" dirty="0" smtClean="0">
                          <a:solidFill>
                            <a:schemeClr val="tx1"/>
                          </a:solidFill>
                          <a:effectLst/>
                          <a:latin typeface="Meiryo UI" panose="020B0604030504040204" pitchFamily="50" charset="-128"/>
                          <a:ea typeface="Meiryo UI" panose="020B0604030504040204" pitchFamily="50" charset="-128"/>
                        </a:rPr>
                        <a:t>ﾋﾞｼﾞﾈｽﾌｪｱものづくり</a:t>
                      </a:r>
                      <a:r>
                        <a:rPr lang="ja-JP" sz="800" kern="100" dirty="0">
                          <a:solidFill>
                            <a:schemeClr val="tx1"/>
                          </a:solidFill>
                          <a:effectLst/>
                          <a:latin typeface="Meiryo UI" panose="020B0604030504040204" pitchFamily="50" charset="-128"/>
                          <a:ea typeface="Meiryo UI" panose="020B0604030504040204" pitchFamily="50" charset="-128"/>
                        </a:rPr>
                        <a:t>展</a:t>
                      </a:r>
                      <a:r>
                        <a:rPr lang="en-US" sz="800" kern="100" dirty="0">
                          <a:solidFill>
                            <a:schemeClr val="tx1"/>
                          </a:solidFill>
                          <a:effectLst/>
                          <a:latin typeface="Meiryo UI" panose="020B0604030504040204" pitchFamily="50" charset="-128"/>
                          <a:ea typeface="Meiryo UI" panose="020B0604030504040204" pitchFamily="50" charset="-128"/>
                        </a:rPr>
                        <a:t>2017</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2017</a:t>
                      </a:r>
                      <a:r>
                        <a:rPr lang="en-US" sz="800" kern="100" dirty="0" smtClean="0">
                          <a:solidFill>
                            <a:schemeClr val="tx1"/>
                          </a:solidFill>
                          <a:effectLst/>
                          <a:latin typeface="Meiryo UI" panose="020B0604030504040204" pitchFamily="50" charset="-128"/>
                          <a:ea typeface="Meiryo UI" panose="020B0604030504040204" pitchFamily="50" charset="-128"/>
                        </a:rPr>
                        <a:t>.11.22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156</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2,193</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52678">
                <a:tc>
                  <a:txBody>
                    <a:bodyPr/>
                    <a:lstStyle/>
                    <a:p>
                      <a:pPr algn="just">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ﾋﾞｼﾞﾈｽﾌｪｱものづくり展</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（ﾌﾟﾗｽ）　</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2018</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2018.11.21</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2,635</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786315"/>
                  </a:ext>
                </a:extLst>
              </a:tr>
              <a:tr h="152678">
                <a:tc>
                  <a:txBody>
                    <a:bodyPr/>
                    <a:lstStyle/>
                    <a:p>
                      <a:pPr algn="just">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ﾋﾞｼﾞﾈｽﾌｪｱものづくり展</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（ﾌﾟﾗｽ）　</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2019.11.20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173</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2,751</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058330"/>
                  </a:ext>
                </a:extLst>
              </a:tr>
              <a:tr h="152678">
                <a:tc>
                  <a:txBody>
                    <a:bodyPr/>
                    <a:lstStyle/>
                    <a:p>
                      <a:pPr algn="just">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ﾋﾞｼﾞﾈｽﾌｪｱ</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ｵﾝﾗｲﾝ展示会</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2021.11.17</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11.30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ｵﾝﾗｲﾝ</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43577"/>
                  </a:ext>
                </a:extLst>
              </a:tr>
              <a:tr h="152678">
                <a:tc>
                  <a:txBody>
                    <a:bodyPr/>
                    <a:lstStyle/>
                    <a:p>
                      <a:pPr algn="just">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ﾋﾞｼﾞﾈｽﾌｪｱ</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2022.11.22</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143</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1,600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762093"/>
                  </a:ext>
                </a:extLst>
              </a:tr>
            </a:tbl>
          </a:graphicData>
        </a:graphic>
      </p:graphicFrame>
      <p:sp>
        <p:nvSpPr>
          <p:cNvPr id="22" name="正方形/長方形 21"/>
          <p:cNvSpPr/>
          <p:nvPr/>
        </p:nvSpPr>
        <p:spPr>
          <a:xfrm>
            <a:off x="7488563" y="4856870"/>
            <a:ext cx="476660" cy="234286"/>
          </a:xfrm>
          <a:prstGeom prst="rect">
            <a:avLst/>
          </a:prstGeom>
        </p:spPr>
        <p:txBody>
          <a:bodyPr wrap="none" lIns="36000" tIns="36000" rIns="36000" bIns="36000">
            <a:spAutoFit/>
          </a:bodyPr>
          <a:lstStyle/>
          <a:p>
            <a:r>
              <a:rPr lang="ja-JP" altLang="en-US" sz="1050" dirty="0" smtClean="0">
                <a:latin typeface="Meiryo UI" panose="020B0604030504040204" pitchFamily="50" charset="-128"/>
                <a:ea typeface="Meiryo UI" panose="020B0604030504040204" pitchFamily="50" charset="-128"/>
              </a:rPr>
              <a:t>（社</a:t>
            </a:r>
            <a:r>
              <a:rPr lang="ja-JP" altLang="en-US" sz="1050" dirty="0">
                <a:latin typeface="Meiryo UI" panose="020B0604030504040204" pitchFamily="50" charset="-128"/>
                <a:ea typeface="Meiryo UI" panose="020B0604030504040204" pitchFamily="50" charset="-128"/>
              </a:rPr>
              <a:t>）</a:t>
            </a:r>
          </a:p>
        </p:txBody>
      </p:sp>
      <p:sp>
        <p:nvSpPr>
          <p:cNvPr id="8" name="正方形/長方形 7"/>
          <p:cNvSpPr/>
          <p:nvPr/>
        </p:nvSpPr>
        <p:spPr>
          <a:xfrm>
            <a:off x="2712532" y="4044766"/>
            <a:ext cx="2133918" cy="215444"/>
          </a:xfrm>
          <a:prstGeom prst="rect">
            <a:avLst/>
          </a:prstGeom>
        </p:spPr>
        <p:txBody>
          <a:bodyPr wrap="none">
            <a:spAutoFit/>
          </a:bodyPr>
          <a:lstStyle/>
          <a:p>
            <a:r>
              <a:rPr lang="en-US" altLang="ja-JP" sz="800" dirty="0" smtClean="0">
                <a:latin typeface="Meiryo UI" panose="020B0604030504040204" pitchFamily="50" charset="-128"/>
                <a:ea typeface="Meiryo UI" panose="020B0604030504040204" pitchFamily="50" charset="-128"/>
              </a:rPr>
              <a:t>※ES</a:t>
            </a:r>
            <a:r>
              <a:rPr lang="ja-JP" altLang="en-US" sz="800" dirty="0" smtClean="0">
                <a:latin typeface="Meiryo UI" panose="020B0604030504040204" pitchFamily="50" charset="-128"/>
                <a:ea typeface="Meiryo UI" panose="020B0604030504040204" pitchFamily="50" charset="-128"/>
              </a:rPr>
              <a:t>保証：</a:t>
            </a:r>
            <a:r>
              <a:rPr lang="zh-TW" altLang="en-US" sz="800" dirty="0" smtClean="0">
                <a:latin typeface="Meiryo UI" panose="020B0604030504040204" pitchFamily="50" charset="-128"/>
                <a:ea typeface="Meiryo UI" panose="020B0604030504040204" pitchFamily="50" charset="-128"/>
              </a:rPr>
              <a:t>金融</a:t>
            </a:r>
            <a:r>
              <a:rPr lang="zh-TW" altLang="en-US" sz="800" dirty="0">
                <a:latin typeface="Meiryo UI" panose="020B0604030504040204" pitchFamily="50" charset="-128"/>
                <a:ea typeface="Meiryo UI" panose="020B0604030504040204" pitchFamily="50" charset="-128"/>
              </a:rPr>
              <a:t>機関</a:t>
            </a:r>
            <a:r>
              <a:rPr lang="zh-TW" altLang="en-US" sz="800" dirty="0" smtClean="0">
                <a:latin typeface="Meiryo UI" panose="020B0604030504040204" pitchFamily="50" charset="-128"/>
                <a:ea typeface="Meiryo UI" panose="020B0604030504040204" pitchFamily="50" charset="-128"/>
              </a:rPr>
              <a:t>連携型創業</a:t>
            </a:r>
            <a:r>
              <a:rPr lang="zh-TW" altLang="en-US" sz="800" dirty="0">
                <a:latin typeface="Meiryo UI" panose="020B0604030504040204" pitchFamily="50" charset="-128"/>
                <a:ea typeface="Meiryo UI" panose="020B0604030504040204" pitchFamily="50" charset="-128"/>
              </a:rPr>
              <a:t>関連保証</a:t>
            </a:r>
            <a:endParaRPr lang="en-US" altLang="zh-TW" sz="800" dirty="0">
              <a:latin typeface="Meiryo UI" panose="020B0604030504040204" pitchFamily="50" charset="-128"/>
              <a:ea typeface="Meiryo UI" panose="020B0604030504040204" pitchFamily="50" charset="-128"/>
            </a:endParaRPr>
          </a:p>
        </p:txBody>
      </p:sp>
      <p:sp>
        <p:nvSpPr>
          <p:cNvPr id="44" name="正方形/長方形 43"/>
          <p:cNvSpPr/>
          <p:nvPr/>
        </p:nvSpPr>
        <p:spPr>
          <a:xfrm>
            <a:off x="7973021" y="4758569"/>
            <a:ext cx="837089"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増加基調に</a:t>
            </a:r>
            <a:r>
              <a:rPr lang="ja-JP" altLang="en-US" sz="800" dirty="0" smtClean="0">
                <a:latin typeface="Meiryo UI" panose="020B0604030504040204" pitchFamily="50" charset="-128"/>
                <a:ea typeface="Meiryo UI" panose="020B0604030504040204" pitchFamily="50" charset="-128"/>
              </a:rPr>
              <a:t>ある</a:t>
            </a:r>
            <a:endParaRPr lang="en-US" altLang="zh-TW" sz="800" dirty="0">
              <a:latin typeface="Meiryo UI" panose="020B0604030504040204" pitchFamily="50" charset="-128"/>
              <a:ea typeface="Meiryo UI" panose="020B0604030504040204" pitchFamily="50" charset="-128"/>
            </a:endParaRPr>
          </a:p>
        </p:txBody>
      </p:sp>
      <p:sp>
        <p:nvSpPr>
          <p:cNvPr id="45" name="正方形/長方形 44"/>
          <p:cNvSpPr/>
          <p:nvPr/>
        </p:nvSpPr>
        <p:spPr>
          <a:xfrm>
            <a:off x="7897426" y="607867"/>
            <a:ext cx="837089"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増加基調に</a:t>
            </a:r>
            <a:r>
              <a:rPr lang="ja-JP" altLang="en-US" sz="800" dirty="0" smtClean="0">
                <a:latin typeface="Meiryo UI" panose="020B0604030504040204" pitchFamily="50" charset="-128"/>
                <a:ea typeface="Meiryo UI" panose="020B0604030504040204" pitchFamily="50" charset="-128"/>
              </a:rPr>
              <a:t>ある</a:t>
            </a:r>
            <a:endParaRPr lang="en-US" altLang="zh-TW" sz="800" dirty="0">
              <a:latin typeface="Meiryo UI" panose="020B0604030504040204" pitchFamily="50" charset="-128"/>
              <a:ea typeface="Meiryo UI" panose="020B0604030504040204" pitchFamily="50" charset="-128"/>
            </a:endParaRPr>
          </a:p>
        </p:txBody>
      </p:sp>
      <p:sp>
        <p:nvSpPr>
          <p:cNvPr id="46" name="正方形/長方形 45"/>
          <p:cNvSpPr/>
          <p:nvPr/>
        </p:nvSpPr>
        <p:spPr>
          <a:xfrm>
            <a:off x="3286128" y="4330322"/>
            <a:ext cx="705642" cy="215444"/>
          </a:xfrm>
          <a:prstGeom prst="rect">
            <a:avLst/>
          </a:prstGeom>
        </p:spPr>
        <p:txBody>
          <a:bodyPr wrap="none">
            <a:spAutoFit/>
          </a:bodyPr>
          <a:lstStyle/>
          <a:p>
            <a:r>
              <a:rPr lang="ja-JP" altLang="en-US" sz="800" dirty="0" smtClean="0">
                <a:latin typeface="Meiryo UI" panose="020B0604030504040204" pitchFamily="50" charset="-128"/>
                <a:ea typeface="Meiryo UI" panose="020B0604030504040204" pitchFamily="50" charset="-128"/>
              </a:rPr>
              <a:t>定着している</a:t>
            </a:r>
            <a:endParaRPr lang="en-US" altLang="zh-TW"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48606" y="524435"/>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smtClean="0">
                <a:latin typeface="Meiryo UI" panose="020B0604030504040204" pitchFamily="50" charset="-128"/>
                <a:ea typeface="Meiryo UI" panose="020B0604030504040204" pitchFamily="50" charset="-128"/>
              </a:rPr>
              <a:t>現在</a:t>
            </a:r>
            <a:r>
              <a:rPr lang="ja-JP" altLang="en-US" sz="1600" dirty="0">
                <a:latin typeface="Meiryo UI" panose="020B0604030504040204" pitchFamily="50" charset="-128"/>
                <a:ea typeface="Meiryo UI" panose="020B0604030504040204" pitchFamily="50" charset="-128"/>
              </a:rPr>
              <a:t>の状況</a:t>
            </a:r>
            <a:endParaRPr kumimoji="1" lang="ja-JP" altLang="en-US" sz="1600" dirty="0">
              <a:latin typeface="Meiryo UI" panose="020B0604030504040204" pitchFamily="50" charset="-128"/>
              <a:ea typeface="Meiryo UI" panose="020B0604030504040204" pitchFamily="50" charset="-128"/>
            </a:endParaRPr>
          </a:p>
        </p:txBody>
      </p:sp>
      <p:sp>
        <p:nvSpPr>
          <p:cNvPr id="34" name="スライド番号プレースホルダー 3"/>
          <p:cNvSpPr txBox="1">
            <a:spLocks/>
          </p:cNvSpPr>
          <p:nvPr/>
        </p:nvSpPr>
        <p:spPr>
          <a:xfrm>
            <a:off x="7071524" y="650740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8028000" y="65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smtClean="0">
                <a:solidFill>
                  <a:schemeClr val="tx1"/>
                </a:solidFill>
                <a:latin typeface="Meiryo UI" panose="020B0604030504040204" pitchFamily="50" charset="-128"/>
                <a:ea typeface="Meiryo UI" panose="020B0604030504040204" pitchFamily="50" charset="-128"/>
              </a:rPr>
              <a:t>（年度）</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51367" y="4470064"/>
            <a:ext cx="4359018" cy="2347163"/>
          </a:xfrm>
          <a:prstGeom prst="rect">
            <a:avLst/>
          </a:prstGeom>
        </p:spPr>
      </p:pic>
      <p:pic>
        <p:nvPicPr>
          <p:cNvPr id="7" name="図 6"/>
          <p:cNvPicPr>
            <a:picLocks noChangeAspect="1"/>
          </p:cNvPicPr>
          <p:nvPr/>
        </p:nvPicPr>
        <p:blipFill>
          <a:blip r:embed="rId3"/>
          <a:stretch>
            <a:fillRect/>
          </a:stretch>
        </p:blipFill>
        <p:spPr>
          <a:xfrm>
            <a:off x="7301633" y="4859190"/>
            <a:ext cx="1889924" cy="1847248"/>
          </a:xfrm>
          <a:prstGeom prst="rect">
            <a:avLst/>
          </a:prstGeom>
        </p:spPr>
      </p:pic>
    </p:spTree>
    <p:extLst>
      <p:ext uri="{BB962C8B-B14F-4D97-AF65-F5344CB8AC3E}">
        <p14:creationId xmlns:p14="http://schemas.microsoft.com/office/powerpoint/2010/main" val="2060131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01611430"/>
              </p:ext>
            </p:extLst>
          </p:nvPr>
        </p:nvGraphicFramePr>
        <p:xfrm>
          <a:off x="180456" y="2532162"/>
          <a:ext cx="6332850" cy="3204800"/>
        </p:xfrm>
        <a:graphic>
          <a:graphicData uri="http://schemas.openxmlformats.org/drawingml/2006/table">
            <a:tbl>
              <a:tblPr firstRow="1" bandRow="1">
                <a:tableStyleId>{5C22544A-7EE6-4342-B048-85BDC9FD1C3A}</a:tableStyleId>
              </a:tblPr>
              <a:tblGrid>
                <a:gridCol w="896109">
                  <a:extLst>
                    <a:ext uri="{9D8B030D-6E8A-4147-A177-3AD203B41FA5}">
                      <a16:colId xmlns:a16="http://schemas.microsoft.com/office/drawing/2014/main" val="20000"/>
                    </a:ext>
                  </a:extLst>
                </a:gridCol>
                <a:gridCol w="1812247">
                  <a:extLst>
                    <a:ext uri="{9D8B030D-6E8A-4147-A177-3AD203B41FA5}">
                      <a16:colId xmlns:a16="http://schemas.microsoft.com/office/drawing/2014/main" val="20001"/>
                    </a:ext>
                  </a:extLst>
                </a:gridCol>
                <a:gridCol w="1812247">
                  <a:extLst>
                    <a:ext uri="{9D8B030D-6E8A-4147-A177-3AD203B41FA5}">
                      <a16:colId xmlns:a16="http://schemas.microsoft.com/office/drawing/2014/main" val="20002"/>
                    </a:ext>
                  </a:extLst>
                </a:gridCol>
                <a:gridCol w="1812247">
                  <a:extLst>
                    <a:ext uri="{9D8B030D-6E8A-4147-A177-3AD203B41FA5}">
                      <a16:colId xmlns:a16="http://schemas.microsoft.com/office/drawing/2014/main" val="20003"/>
                    </a:ext>
                  </a:extLst>
                </a:gridCol>
              </a:tblGrid>
              <a:tr h="499314">
                <a:tc>
                  <a:txBody>
                    <a:bodyPr/>
                    <a:lstStyle/>
                    <a:p>
                      <a:pPr algn="ctr">
                        <a:lnSpc>
                          <a:spcPts val="16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大阪府立公衆衛生</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大阪市立環境科学</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地方独立行政法人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大阪健康安全基盤</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9314">
                <a:tc>
                  <a:txBody>
                    <a:bodyPr/>
                    <a:lstStyle/>
                    <a:p>
                      <a:pPr algn="ctr">
                        <a:lnSpc>
                          <a:spcPts val="1600"/>
                        </a:lnSpc>
                      </a:pPr>
                      <a:r>
                        <a:rPr kumimoji="1" lang="zh-TW"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事業費</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1,152</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（人件費＋物件費）</a:t>
                      </a:r>
                      <a:endParaRPr kumimoji="1" lang="zh-CN"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927</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（人件費＋物件費）</a:t>
                      </a:r>
                      <a:endParaRPr kumimoji="1" lang="zh-CN"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2,305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百万円</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defRPr/>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運営費交付金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2,016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百万円</a:t>
                      </a:r>
                      <a:endParaRPr kumimoji="1" lang="zh-CN"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7941">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役員</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所長・副所長</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所長</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５名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理事長・副理事長・理事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監事２名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9314">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役職員数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106</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29</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77</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75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27</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48</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155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名（監事を除く）</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40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9705">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事業所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大阪市東成区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大阪市天王寺区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大阪市東成区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大阪市天王寺区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正方形/長方形 9"/>
          <p:cNvSpPr/>
          <p:nvPr/>
        </p:nvSpPr>
        <p:spPr>
          <a:xfrm>
            <a:off x="328477" y="1523570"/>
            <a:ext cx="8487048" cy="630942"/>
          </a:xfrm>
          <a:prstGeom prst="rect">
            <a:avLst/>
          </a:prstGeom>
        </p:spPr>
        <p:txBody>
          <a:bodyPr wrap="square">
            <a:spAutoFit/>
          </a:bodyPr>
          <a:lstStyle/>
          <a:p>
            <a:pPr>
              <a:lnSpc>
                <a:spcPts val="1400"/>
              </a:lnSpc>
            </a:pPr>
            <a:r>
              <a:rPr lang="ja-JP" altLang="en-US" sz="1400" dirty="0" smtClean="0">
                <a:latin typeface="Meiryo UI" pitchFamily="50" charset="-128"/>
                <a:ea typeface="Meiryo UI" pitchFamily="50" charset="-128"/>
                <a:cs typeface="Meiryo UI" pitchFamily="50" charset="-128"/>
              </a:rPr>
              <a:t>大阪府</a:t>
            </a:r>
            <a:r>
              <a:rPr lang="ja-JP" altLang="en-US" sz="1400" dirty="0">
                <a:latin typeface="Meiryo UI" pitchFamily="50" charset="-128"/>
                <a:ea typeface="Meiryo UI" pitchFamily="50" charset="-128"/>
                <a:cs typeface="Meiryo UI" pitchFamily="50" charset="-128"/>
              </a:rPr>
              <a:t>及び大阪市の二つの研究所を統合することにより、それぞれが有する特色を生かし、また、法人としての裁量及び創意工夫に基づいて公衆衛生を巡る諸問題に柔軟に対応し、将来にわたって効率的な運営をすることにより、住民に対して提供するサービスをより一層向上</a:t>
            </a:r>
            <a:r>
              <a:rPr lang="ja-JP" altLang="en-US" sz="1400" dirty="0" smtClean="0">
                <a:latin typeface="Meiryo UI" pitchFamily="50" charset="-128"/>
                <a:ea typeface="Meiryo UI" pitchFamily="50" charset="-128"/>
                <a:cs typeface="Meiryo UI" pitchFamily="50" charset="-128"/>
              </a:rPr>
              <a:t>させる。</a:t>
            </a:r>
            <a:endParaRPr lang="ja-JP" altLang="en-US" sz="1400" dirty="0">
              <a:latin typeface="Meiryo UI" pitchFamily="50" charset="-128"/>
              <a:ea typeface="Meiryo UI" pitchFamily="50" charset="-128"/>
              <a:cs typeface="Meiryo UI" pitchFamily="50" charset="-128"/>
            </a:endParaRPr>
          </a:p>
        </p:txBody>
      </p:sp>
      <p:sp>
        <p:nvSpPr>
          <p:cNvPr id="15" name="正方形/長方形 14"/>
          <p:cNvSpPr/>
          <p:nvPr/>
        </p:nvSpPr>
        <p:spPr>
          <a:xfrm>
            <a:off x="1082371" y="2546276"/>
            <a:ext cx="3602477" cy="32101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カーブ矢印 15"/>
          <p:cNvSpPr/>
          <p:nvPr/>
        </p:nvSpPr>
        <p:spPr>
          <a:xfrm>
            <a:off x="2688838" y="2134543"/>
            <a:ext cx="3207138" cy="385788"/>
          </a:xfrm>
          <a:prstGeom prst="curvedDownArrow">
            <a:avLst>
              <a:gd name="adj1" fmla="val 25000"/>
              <a:gd name="adj2" fmla="val 136595"/>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3368119" y="5707010"/>
            <a:ext cx="1274708"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2016</a:t>
            </a:r>
            <a:r>
              <a:rPr kumimoji="1" lang="ja-JP" altLang="en-US" sz="1050" dirty="0" smtClean="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4</a:t>
            </a:r>
            <a:r>
              <a:rPr kumimoji="1" lang="ja-JP" altLang="en-US" sz="1050" dirty="0" smtClean="0">
                <a:latin typeface="Meiryo UI" pitchFamily="50" charset="-128"/>
                <a:ea typeface="Meiryo UI" pitchFamily="50" charset="-128"/>
                <a:cs typeface="Meiryo UI" pitchFamily="50" charset="-128"/>
              </a:rPr>
              <a:t>月時点</a:t>
            </a:r>
            <a:endParaRPr kumimoji="1" lang="ja-JP" altLang="en-US" sz="1050" dirty="0">
              <a:latin typeface="Meiryo UI" pitchFamily="50" charset="-128"/>
              <a:ea typeface="Meiryo UI" pitchFamily="50" charset="-128"/>
              <a:cs typeface="Meiryo UI" pitchFamily="50" charset="-128"/>
            </a:endParaRPr>
          </a:p>
        </p:txBody>
      </p:sp>
      <p:cxnSp>
        <p:nvCxnSpPr>
          <p:cNvPr id="20" name="直線コネクタ 19"/>
          <p:cNvCxnSpPr/>
          <p:nvPr/>
        </p:nvCxnSpPr>
        <p:spPr>
          <a:xfrm>
            <a:off x="270457" y="34185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23888" y="1282031"/>
            <a:ext cx="103574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p:cNvSpPr txBox="1"/>
          <p:nvPr/>
        </p:nvSpPr>
        <p:spPr>
          <a:xfrm>
            <a:off x="35496" y="11516"/>
            <a:ext cx="904286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200" dirty="0" smtClean="0">
                <a:latin typeface="Meiryo UI" panose="020B0604030504040204" pitchFamily="50" charset="-128"/>
                <a:ea typeface="Meiryo UI" panose="020B0604030504040204" pitchFamily="50" charset="-128"/>
              </a:rPr>
              <a:t>（大阪健康安全基盤研究所）</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252618" y="743868"/>
            <a:ext cx="8562907" cy="542064"/>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3528" y="766008"/>
            <a:ext cx="8708019" cy="565146"/>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大阪府立公衆衛生研究所と大阪市立環境科学研究所を統合・地方独立行政法人化し、</a:t>
            </a:r>
            <a:endParaRPr lang="en-US" altLang="ja-JP" sz="1600" b="1" dirty="0" smtClean="0">
              <a:latin typeface="Meiryo UI" pitchFamily="50" charset="-128"/>
              <a:ea typeface="Meiryo UI" pitchFamily="50" charset="-128"/>
              <a:cs typeface="Meiryo UI" pitchFamily="50" charset="-128"/>
            </a:endParaRPr>
          </a:p>
          <a:p>
            <a:pPr marL="15875"/>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地方独立行政法人大阪健康安全基盤研究所を設立。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p:cNvSpPr txBox="1"/>
          <p:nvPr/>
        </p:nvSpPr>
        <p:spPr>
          <a:xfrm>
            <a:off x="4642827" y="5765393"/>
            <a:ext cx="2388997" cy="1092607"/>
          </a:xfrm>
          <a:prstGeom prst="rect">
            <a:avLst/>
          </a:prstGeom>
          <a:noFill/>
        </p:spPr>
        <p:txBody>
          <a:bodyPr wrap="square" rtlCol="0">
            <a:spAutoFit/>
          </a:bodyPr>
          <a:lstStyle/>
          <a:p>
            <a:pPr>
              <a:lnSpc>
                <a:spcPts val="1300"/>
              </a:lnSpc>
            </a:pPr>
            <a:r>
              <a:rPr kumimoji="1" lang="ja-JP" altLang="en-US" sz="1050" dirty="0" smtClean="0">
                <a:latin typeface="Meiryo UI" panose="020B0604030504040204" pitchFamily="50" charset="-128"/>
                <a:ea typeface="Meiryo UI" panose="020B0604030504040204" pitchFamily="50" charset="-128"/>
              </a:rPr>
              <a:t>（参考）</a:t>
            </a:r>
            <a:r>
              <a:rPr lang="en-US" altLang="ja-JP" sz="1050" dirty="0">
                <a:latin typeface="Meiryo UI" pitchFamily="50" charset="-128"/>
                <a:ea typeface="Meiryo UI" pitchFamily="50" charset="-128"/>
                <a:cs typeface="Meiryo UI" pitchFamily="50" charset="-128"/>
              </a:rPr>
              <a:t>※2018</a:t>
            </a:r>
            <a:r>
              <a:rPr lang="ja-JP" altLang="en-US" sz="1050" dirty="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4</a:t>
            </a:r>
            <a:r>
              <a:rPr lang="ja-JP" altLang="en-US" sz="1050" dirty="0">
                <a:latin typeface="Meiryo UI" pitchFamily="50" charset="-128"/>
                <a:ea typeface="Meiryo UI" pitchFamily="50" charset="-128"/>
                <a:cs typeface="Meiryo UI" pitchFamily="50" charset="-128"/>
              </a:rPr>
              <a:t>月</a:t>
            </a:r>
            <a:r>
              <a:rPr lang="ja-JP" altLang="en-US" sz="1050" dirty="0" smtClean="0">
                <a:latin typeface="Meiryo UI" pitchFamily="50" charset="-128"/>
                <a:ea typeface="Meiryo UI" pitchFamily="50" charset="-128"/>
                <a:cs typeface="Meiryo UI" pitchFamily="50" charset="-128"/>
              </a:rPr>
              <a:t>現在</a:t>
            </a:r>
            <a:endParaRPr kumimoji="1" lang="en-US" altLang="ja-JP" sz="1050" dirty="0" smtClean="0">
              <a:latin typeface="Meiryo UI" panose="020B0604030504040204" pitchFamily="50" charset="-128"/>
              <a:ea typeface="Meiryo UI" panose="020B0604030504040204" pitchFamily="50" charset="-128"/>
            </a:endParaRPr>
          </a:p>
          <a:p>
            <a:pPr>
              <a:lnSpc>
                <a:spcPts val="1300"/>
              </a:lnSpc>
            </a:pPr>
            <a:r>
              <a:rPr lang="ja-JP" altLang="en-US" sz="1050" dirty="0" smtClean="0">
                <a:latin typeface="Meiryo UI" panose="020B0604030504040204" pitchFamily="50" charset="-128"/>
                <a:ea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rPr>
              <a:t>市立</a:t>
            </a:r>
            <a:r>
              <a:rPr kumimoji="1" lang="ja-JP" altLang="en-US" sz="1050" dirty="0" smtClean="0">
                <a:latin typeface="Meiryo UI" panose="020B0604030504040204" pitchFamily="50" charset="-128"/>
                <a:ea typeface="Meiryo UI" panose="020B0604030504040204" pitchFamily="50" charset="-128"/>
              </a:rPr>
              <a:t>環境科学研究センター</a:t>
            </a:r>
            <a:endParaRPr kumimoji="1" lang="en-US" altLang="ja-JP" sz="1050" dirty="0" smtClean="0">
              <a:latin typeface="Meiryo UI" panose="020B0604030504040204" pitchFamily="50" charset="-128"/>
              <a:ea typeface="Meiryo UI" panose="020B0604030504040204" pitchFamily="50" charset="-128"/>
            </a:endParaRPr>
          </a:p>
          <a:p>
            <a:pPr>
              <a:lnSpc>
                <a:spcPts val="1300"/>
              </a:lnSpc>
            </a:pPr>
            <a:r>
              <a:rPr lang="ja-JP" altLang="en-US" sz="1050" dirty="0" smtClean="0">
                <a:latin typeface="Meiryo UI" panose="020B0604030504040204" pitchFamily="50" charset="-128"/>
                <a:ea typeface="Meiryo UI" panose="020B0604030504040204" pitchFamily="50" charset="-128"/>
              </a:rPr>
              <a:t>　事業費：</a:t>
            </a:r>
            <a:r>
              <a:rPr lang="en-US" altLang="ja-JP" sz="1050" dirty="0">
                <a:latin typeface="Meiryo UI" panose="020B0604030504040204" pitchFamily="50" charset="-128"/>
                <a:ea typeface="Meiryo UI" panose="020B0604030504040204" pitchFamily="50" charset="-128"/>
              </a:rPr>
              <a:t>90</a:t>
            </a:r>
            <a:r>
              <a:rPr lang="ja-JP" altLang="en-US" sz="1050" dirty="0" smtClean="0">
                <a:latin typeface="Meiryo UI" panose="020B0604030504040204" pitchFamily="50" charset="-128"/>
                <a:ea typeface="Meiryo UI" panose="020B0604030504040204" pitchFamily="50" charset="-128"/>
              </a:rPr>
              <a:t>百万円</a:t>
            </a:r>
            <a:endParaRPr lang="en-US" altLang="ja-JP" sz="1050" dirty="0">
              <a:latin typeface="Meiryo UI" panose="020B0604030504040204" pitchFamily="50" charset="-128"/>
              <a:ea typeface="Meiryo UI" panose="020B0604030504040204" pitchFamily="50" charset="-128"/>
            </a:endParaRPr>
          </a:p>
          <a:p>
            <a:pPr>
              <a:lnSpc>
                <a:spcPts val="1300"/>
              </a:lnSpc>
            </a:pPr>
            <a:r>
              <a:rPr lang="ja-JP" altLang="en-US" sz="1050" dirty="0">
                <a:latin typeface="Meiryo UI" panose="020B0604030504040204" pitchFamily="50" charset="-128"/>
                <a:ea typeface="Meiryo UI" panose="020B0604030504040204" pitchFamily="50" charset="-128"/>
              </a:rPr>
              <a:t>　職員数</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rPr>
              <a:t>名</a:t>
            </a:r>
            <a:endParaRPr lang="en-US" altLang="ja-JP" sz="1050" dirty="0">
              <a:latin typeface="Meiryo UI" panose="020B0604030504040204" pitchFamily="50" charset="-128"/>
              <a:ea typeface="Meiryo UI" panose="020B0604030504040204" pitchFamily="50" charset="-128"/>
            </a:endParaRPr>
          </a:p>
          <a:p>
            <a:pPr>
              <a:lnSpc>
                <a:spcPts val="1300"/>
              </a:lnSpc>
            </a:pP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所在地：</a:t>
            </a:r>
            <a:r>
              <a:rPr lang="ja-JP" altLang="en-US" sz="1050" dirty="0">
                <a:latin typeface="Meiryo UI" panose="020B0604030504040204" pitchFamily="50" charset="-128"/>
                <a:ea typeface="Meiryo UI" panose="020B0604030504040204" pitchFamily="50" charset="-128"/>
              </a:rPr>
              <a:t>大阪市</a:t>
            </a:r>
            <a:r>
              <a:rPr lang="ja-JP" altLang="en-US" sz="1050" dirty="0" smtClean="0">
                <a:latin typeface="Meiryo UI" panose="020B0604030504040204" pitchFamily="50" charset="-128"/>
                <a:ea typeface="Meiryo UI" panose="020B0604030504040204" pitchFamily="50" charset="-128"/>
              </a:rPr>
              <a:t>天王寺区</a:t>
            </a:r>
            <a:endParaRPr lang="en-US" altLang="ja-JP" sz="1050" dirty="0" smtClean="0">
              <a:latin typeface="Meiryo UI" panose="020B0604030504040204" pitchFamily="50" charset="-128"/>
              <a:ea typeface="Meiryo UI" panose="020B0604030504040204" pitchFamily="50" charset="-128"/>
            </a:endParaRPr>
          </a:p>
          <a:p>
            <a:pPr>
              <a:lnSpc>
                <a:spcPts val="1300"/>
              </a:lnSpc>
            </a:pPr>
            <a:endParaRPr lang="en-US" altLang="ja-JP" sz="105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33939505"/>
              </p:ext>
            </p:extLst>
          </p:nvPr>
        </p:nvGraphicFramePr>
        <p:xfrm>
          <a:off x="6899847" y="2529463"/>
          <a:ext cx="1888553" cy="3204800"/>
        </p:xfrm>
        <a:graphic>
          <a:graphicData uri="http://schemas.openxmlformats.org/drawingml/2006/table">
            <a:tbl>
              <a:tblPr firstRow="1" bandRow="1">
                <a:tableStyleId>{5C22544A-7EE6-4342-B048-85BDC9FD1C3A}</a:tableStyleId>
              </a:tblPr>
              <a:tblGrid>
                <a:gridCol w="1888553">
                  <a:extLst>
                    <a:ext uri="{9D8B030D-6E8A-4147-A177-3AD203B41FA5}">
                      <a16:colId xmlns:a16="http://schemas.microsoft.com/office/drawing/2014/main" val="2929449656"/>
                    </a:ext>
                  </a:extLst>
                </a:gridCol>
              </a:tblGrid>
              <a:tr h="604769">
                <a:tc>
                  <a:txBody>
                    <a:bodyPr/>
                    <a:lstStyle/>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地方独立行政法人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大阪健康安全基盤</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ts val="1600"/>
                        </a:lnSpc>
                      </a:pPr>
                      <a:r>
                        <a:rPr kumimoji="1" lang="ja-JP" altLang="en-US" sz="1400" b="0" dirty="0" smtClean="0">
                          <a:solidFill>
                            <a:schemeClr val="tx1"/>
                          </a:solidFill>
                          <a:latin typeface="Meiryo UI" panose="020B0604030504040204" pitchFamily="50" charset="-128"/>
                          <a:ea typeface="Meiryo UI" panose="020B0604030504040204" pitchFamily="50" charset="-128"/>
                        </a:rPr>
                        <a:t>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195251"/>
                  </a:ext>
                </a:extLst>
              </a:tr>
              <a:tr h="604769">
                <a:tc>
                  <a:txBody>
                    <a:bodyPr/>
                    <a:lstStyle/>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5,292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百万円</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8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a:t>
                      </a:r>
                      <a:r>
                        <a:rPr kumimoji="1" lang="ja-JP" altLang="en-US" sz="8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うち一元化施設整備費</a:t>
                      </a:r>
                      <a:r>
                        <a:rPr kumimoji="1" lang="en-US" altLang="ja-JP" sz="8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1,751</a:t>
                      </a:r>
                      <a:r>
                        <a:rPr kumimoji="1" lang="ja-JP" altLang="en-US" sz="8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百万円</a:t>
                      </a:r>
                      <a:r>
                        <a:rPr kumimoji="1" lang="en-US" altLang="ja-JP" sz="8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a:t>
                      </a:r>
                    </a:p>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運営費交付金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2,141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百万円</a:t>
                      </a:r>
                      <a:endParaRPr kumimoji="1" lang="zh-CN"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307949"/>
                  </a:ext>
                </a:extLst>
              </a:tr>
              <a:tr h="604769">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５名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理事長・副理事長・理事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監事２名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989614"/>
                  </a:ext>
                </a:extLst>
              </a:tr>
              <a:tr h="604769">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156</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名（監事を除く）</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39</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117</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323438"/>
                  </a:ext>
                </a:extLst>
              </a:tr>
              <a:tr h="423562">
                <a:tc>
                  <a:txBody>
                    <a:bodyPr/>
                    <a:lstStyle/>
                    <a:p>
                      <a:pPr marL="0" marR="0" lvl="0" indent="0" algn="ctr" defTabSz="914400" rtl="0" eaLnBrk="1" fontAlgn="ctr" latinLnBrk="0" hangingPunct="1">
                        <a:lnSpc>
                          <a:spcPts val="16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大阪市東成区</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ts val="16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※2023.1 </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施設一元化</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34175"/>
                  </a:ext>
                </a:extLst>
              </a:tr>
            </a:tbl>
          </a:graphicData>
        </a:graphic>
      </p:graphicFrame>
      <p:sp>
        <p:nvSpPr>
          <p:cNvPr id="28" name="テキスト ボックス 27"/>
          <p:cNvSpPr txBox="1"/>
          <p:nvPr/>
        </p:nvSpPr>
        <p:spPr>
          <a:xfrm>
            <a:off x="6793988" y="5729846"/>
            <a:ext cx="2292480" cy="1169551"/>
          </a:xfrm>
          <a:prstGeom prst="rect">
            <a:avLst/>
          </a:prstGeom>
          <a:noFill/>
        </p:spPr>
        <p:txBody>
          <a:bodyPr wrap="square" rtlCol="0">
            <a:spAutoFit/>
          </a:bodyPr>
          <a:lstStyle/>
          <a:p>
            <a:pPr>
              <a:lnSpc>
                <a:spcPts val="1400"/>
              </a:lnSpc>
            </a:pPr>
            <a:r>
              <a:rPr kumimoji="1" lang="ja-JP" altLang="en-US" sz="1050" dirty="0" smtClean="0">
                <a:latin typeface="Meiryo UI" panose="020B0604030504040204" pitchFamily="50" charset="-128"/>
                <a:ea typeface="Meiryo UI" panose="020B0604030504040204" pitchFamily="50" charset="-128"/>
              </a:rPr>
              <a:t>（参考）</a:t>
            </a:r>
            <a:r>
              <a:rPr lang="en-US" altLang="ja-JP" sz="1050" dirty="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2021</a:t>
            </a:r>
            <a:r>
              <a:rPr lang="ja-JP" altLang="en-US" sz="1050" dirty="0" smtClean="0">
                <a:latin typeface="Meiryo UI" pitchFamily="50" charset="-128"/>
                <a:ea typeface="Meiryo UI" pitchFamily="50" charset="-128"/>
                <a:cs typeface="Meiryo UI" pitchFamily="50" charset="-128"/>
              </a:rPr>
              <a:t>年度</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lang="ja-JP" altLang="en-US" sz="1050" dirty="0" smtClean="0">
                <a:latin typeface="Meiryo UI" panose="020B0604030504040204" pitchFamily="50" charset="-128"/>
                <a:ea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rPr>
              <a:t>市立</a:t>
            </a:r>
            <a:r>
              <a:rPr kumimoji="1" lang="ja-JP" altLang="en-US" sz="1050" dirty="0" smtClean="0">
                <a:latin typeface="Meiryo UI" panose="020B0604030504040204" pitchFamily="50" charset="-128"/>
                <a:ea typeface="Meiryo UI" panose="020B0604030504040204" pitchFamily="50" charset="-128"/>
              </a:rPr>
              <a:t>環境科学研究センター</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lang="ja-JP" altLang="en-US" sz="1050" dirty="0" smtClean="0">
                <a:latin typeface="Meiryo UI" panose="020B0604030504040204" pitchFamily="50" charset="-128"/>
                <a:ea typeface="Meiryo UI" panose="020B0604030504040204" pitchFamily="50" charset="-128"/>
              </a:rPr>
              <a:t>　事業費：</a:t>
            </a:r>
            <a:r>
              <a:rPr lang="en-US" altLang="ja-JP" sz="1050" dirty="0" smtClean="0">
                <a:latin typeface="Meiryo UI" panose="020B0604030504040204" pitchFamily="50" charset="-128"/>
                <a:ea typeface="Meiryo UI" panose="020B0604030504040204" pitchFamily="50" charset="-128"/>
              </a:rPr>
              <a:t>258</a:t>
            </a:r>
            <a:r>
              <a:rPr lang="ja-JP" altLang="en-US" sz="1050" dirty="0" smtClean="0">
                <a:latin typeface="Meiryo UI" panose="020B0604030504040204" pitchFamily="50" charset="-128"/>
                <a:ea typeface="Meiryo UI" panose="020B0604030504040204" pitchFamily="50" charset="-128"/>
              </a:rPr>
              <a:t>百万円</a:t>
            </a:r>
            <a:endParaRPr lang="en-US" altLang="ja-JP" sz="1050" dirty="0">
              <a:latin typeface="Meiryo UI" panose="020B0604030504040204" pitchFamily="50" charset="-128"/>
              <a:ea typeface="Meiryo UI" panose="020B0604030504040204" pitchFamily="50" charset="-128"/>
            </a:endParaRPr>
          </a:p>
          <a:p>
            <a:pPr>
              <a:lnSpc>
                <a:spcPts val="1400"/>
              </a:lnSpc>
            </a:pPr>
            <a:r>
              <a:rPr lang="ja-JP" altLang="en-US" sz="1050" dirty="0">
                <a:latin typeface="Meiryo UI" panose="020B0604030504040204" pitchFamily="50" charset="-128"/>
                <a:ea typeface="Meiryo UI" panose="020B0604030504040204" pitchFamily="50" charset="-128"/>
              </a:rPr>
              <a:t>　職員数</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25</a:t>
            </a:r>
            <a:r>
              <a:rPr lang="ja-JP" altLang="en-US" sz="1050" dirty="0" smtClean="0">
                <a:latin typeface="Meiryo UI" panose="020B0604030504040204" pitchFamily="50" charset="-128"/>
                <a:ea typeface="Meiryo UI" panose="020B0604030504040204" pitchFamily="50" charset="-128"/>
              </a:rPr>
              <a:t>名</a:t>
            </a:r>
            <a:endParaRPr lang="en-US" altLang="ja-JP" sz="1050" dirty="0">
              <a:latin typeface="Meiryo UI" panose="020B0604030504040204" pitchFamily="50" charset="-128"/>
              <a:ea typeface="Meiryo UI" panose="020B0604030504040204" pitchFamily="50" charset="-128"/>
            </a:endParaRPr>
          </a:p>
          <a:p>
            <a:pPr>
              <a:lnSpc>
                <a:spcPts val="1400"/>
              </a:lnSpc>
            </a:pP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所在地：大阪市天王寺区</a:t>
            </a:r>
            <a:endParaRPr lang="en-US" altLang="ja-JP" sz="1050" dirty="0" smtClean="0">
              <a:latin typeface="Meiryo UI" panose="020B0604030504040204" pitchFamily="50" charset="-128"/>
              <a:ea typeface="Meiryo UI" panose="020B0604030504040204" pitchFamily="50" charset="-128"/>
            </a:endParaRPr>
          </a:p>
          <a:p>
            <a:pPr>
              <a:lnSpc>
                <a:spcPts val="1400"/>
              </a:lnSpc>
            </a:pP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2023.1</a:t>
            </a:r>
            <a:r>
              <a:rPr lang="ja-JP" altLang="en-US" sz="1050" dirty="0">
                <a:latin typeface="Meiryo UI" panose="020B0604030504040204" pitchFamily="50" charset="-128"/>
                <a:ea typeface="Meiryo UI" panose="020B0604030504040204" pitchFamily="50" charset="-128"/>
              </a:rPr>
              <a:t>に一元化施設に移転）</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622587" y="2192237"/>
            <a:ext cx="1130196" cy="307777"/>
          </a:xfrm>
          <a:prstGeom prst="rect">
            <a:avLst/>
          </a:prstGeom>
          <a:noFill/>
        </p:spPr>
        <p:txBody>
          <a:bodyPr wrap="square" rtlCol="0">
            <a:spAutoFit/>
          </a:bodyPr>
          <a:lstStyle/>
          <a:p>
            <a:pPr algn="ctr"/>
            <a:r>
              <a:rPr lang="ja-JP" altLang="en-US" sz="1400" dirty="0" smtClean="0">
                <a:latin typeface="Meiryo UI" pitchFamily="50" charset="-128"/>
                <a:ea typeface="Meiryo UI" pitchFamily="50" charset="-128"/>
                <a:cs typeface="Meiryo UI" pitchFamily="50" charset="-128"/>
              </a:rPr>
              <a:t>（現在）</a:t>
            </a:r>
            <a:endParaRPr lang="ja-JP" altLang="en-US" sz="1400" dirty="0">
              <a:latin typeface="Meiryo UI" pitchFamily="50" charset="-128"/>
              <a:ea typeface="Meiryo UI" pitchFamily="50" charset="-128"/>
              <a:cs typeface="Meiryo UI" pitchFamily="50" charset="-128"/>
            </a:endParaRPr>
          </a:p>
        </p:txBody>
      </p:sp>
      <p:cxnSp>
        <p:nvCxnSpPr>
          <p:cNvPr id="31" name="直線コネクタ 30"/>
          <p:cNvCxnSpPr/>
          <p:nvPr/>
        </p:nvCxnSpPr>
        <p:spPr>
          <a:xfrm>
            <a:off x="6704213" y="2476501"/>
            <a:ext cx="2363" cy="3586580"/>
          </a:xfrm>
          <a:prstGeom prst="line">
            <a:avLst/>
          </a:prstGeom>
          <a:ln w="9525">
            <a:prstDash val="sysDash"/>
          </a:ln>
        </p:spPr>
        <p:style>
          <a:lnRef idx="1">
            <a:schemeClr val="accent2"/>
          </a:lnRef>
          <a:fillRef idx="0">
            <a:schemeClr val="accent2"/>
          </a:fillRef>
          <a:effectRef idx="0">
            <a:schemeClr val="accent2"/>
          </a:effectRef>
          <a:fontRef idx="minor">
            <a:schemeClr val="tx1"/>
          </a:fontRef>
        </p:style>
      </p:cxnSp>
      <p:sp>
        <p:nvSpPr>
          <p:cNvPr id="8" name="テキスト ボックス 7"/>
          <p:cNvSpPr txBox="1"/>
          <p:nvPr/>
        </p:nvSpPr>
        <p:spPr>
          <a:xfrm>
            <a:off x="2553501" y="2134543"/>
            <a:ext cx="3096344" cy="307777"/>
          </a:xfrm>
          <a:prstGeom prst="rect">
            <a:avLst/>
          </a:prstGeom>
          <a:noFill/>
          <a:ln>
            <a:noFill/>
          </a:ln>
        </p:spPr>
        <p:txBody>
          <a:bodyPr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rPr>
              <a:t>2017</a:t>
            </a:r>
            <a:r>
              <a:rPr lang="en-US" altLang="ja-JP" sz="1400" b="1" dirty="0" smtClean="0">
                <a:latin typeface="Meiryo UI" panose="020B0604030504040204" pitchFamily="50" charset="-128"/>
                <a:ea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統合・地方独立行政法人化</a:t>
            </a:r>
            <a:endParaRPr kumimoji="1" lang="ja-JP" altLang="en-US"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23888" y="369950"/>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■統合の概要</a:t>
            </a:r>
            <a:endParaRPr kumimoji="1" lang="ja-JP" altLang="en-US" sz="1600" dirty="0">
              <a:latin typeface="Meiryo UI" panose="020B0604030504040204" pitchFamily="50" charset="-128"/>
              <a:ea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47151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523" y="62707"/>
            <a:ext cx="927850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200" dirty="0">
                <a:latin typeface="Meiryo UI" panose="020B0604030504040204" pitchFamily="50" charset="-128"/>
                <a:ea typeface="Meiryo UI" panose="020B0604030504040204" pitchFamily="50" charset="-128"/>
              </a:rPr>
              <a:t>（大阪健康安全基盤研究所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004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72202" y="1181048"/>
            <a:ext cx="4119374" cy="2993127"/>
          </a:xfrm>
          <a:prstGeom prst="rect">
            <a:avLst/>
          </a:prstGeom>
          <a:ln>
            <a:solidFill>
              <a:schemeClr val="bg1">
                <a:lumMod val="65000"/>
              </a:schemeClr>
            </a:solidFill>
          </a:ln>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１）健康危機事象への対応力強化</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グローバル化等により新興・再興感染症の出現・拡大をはじめとする「国境を超えた感染症対策」が、特に都市部において求められるなか、大阪の公衆衛生のレベルを高めていくことが喫緊の課題であった。</a:t>
            </a:r>
          </a:p>
          <a:p>
            <a:endParaRPr lang="en-US" altLang="ja-JP" sz="1050" dirty="0" smtClean="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２</a:t>
            </a:r>
            <a:r>
              <a:rPr lang="ja-JP" altLang="en-US" sz="1300" b="1" dirty="0">
                <a:latin typeface="Meiryo UI" panose="020B0604030504040204" pitchFamily="50" charset="-128"/>
                <a:ea typeface="Meiryo UI" panose="020B0604030504040204" pitchFamily="50" charset="-128"/>
              </a:rPr>
              <a:t>）２つの地方衛生</a:t>
            </a:r>
            <a:r>
              <a:rPr lang="ja-JP" altLang="en-US" sz="1300" b="1" dirty="0" smtClean="0">
                <a:latin typeface="Meiryo UI" panose="020B0604030504040204" pitchFamily="50" charset="-128"/>
                <a:ea typeface="Meiryo UI" panose="020B0604030504040204" pitchFamily="50" charset="-128"/>
              </a:rPr>
              <a:t>研究所の存在</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西日本の中核である大阪には、規模・機能面で拮抗した２つの地方衛生研究所が存在した。</a:t>
            </a:r>
          </a:p>
          <a:p>
            <a:endParaRPr lang="en-US" altLang="ja-JP" sz="1300" b="1" dirty="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３）諸問題への柔軟な対応・効率的な運営の必要性</a:t>
            </a:r>
            <a:endParaRPr lang="en-US" altLang="ja-JP" sz="13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府民の健康増進、衛生向上に向け、公衆衛生を巡る諸問題に柔軟に対応し、将来にわたり効率的な運営を行うため、自律的で戦略的な地方衛生研究所に相応しい運営方法の確立が不可欠。</a:t>
            </a:r>
          </a:p>
        </p:txBody>
      </p:sp>
      <p:sp>
        <p:nvSpPr>
          <p:cNvPr id="25" name="テキスト ボックス 24"/>
          <p:cNvSpPr txBox="1"/>
          <p:nvPr/>
        </p:nvSpPr>
        <p:spPr>
          <a:xfrm>
            <a:off x="200788" y="4243993"/>
            <a:ext cx="2715028" cy="261610"/>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国際的な感染症の事例</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37809" y="4243993"/>
            <a:ext cx="1462184" cy="261610"/>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府市両研究所の距離</a:t>
            </a:r>
            <a:endParaRPr kumimoji="1" lang="ja-JP" altLang="en-US" sz="1100" b="1"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3059833" y="4705742"/>
            <a:ext cx="1440160" cy="1819602"/>
            <a:chOff x="3050154" y="4705742"/>
            <a:chExt cx="1556787" cy="1971930"/>
          </a:xfrm>
        </p:grpSpPr>
        <p:pic>
          <p:nvPicPr>
            <p:cNvPr id="10" name="図 9"/>
            <p:cNvPicPr>
              <a:picLocks noChangeAspect="1"/>
            </p:cNvPicPr>
            <p:nvPr/>
          </p:nvPicPr>
          <p:blipFill rotWithShape="1">
            <a:blip r:embed="rId3"/>
            <a:srcRect l="49212" t="28991" r="27163" b="17785"/>
            <a:stretch/>
          </p:blipFill>
          <p:spPr>
            <a:xfrm>
              <a:off x="3050154" y="4705742"/>
              <a:ext cx="1556787" cy="1971930"/>
            </a:xfrm>
            <a:prstGeom prst="rect">
              <a:avLst/>
            </a:prstGeom>
          </p:spPr>
        </p:pic>
        <p:sp>
          <p:nvSpPr>
            <p:cNvPr id="23" name="テキスト ボックス 22"/>
            <p:cNvSpPr txBox="1"/>
            <p:nvPr/>
          </p:nvSpPr>
          <p:spPr>
            <a:xfrm>
              <a:off x="3553235" y="5171161"/>
              <a:ext cx="838691"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府公衛研　■</a:t>
              </a:r>
              <a:endParaRPr kumimoji="1" lang="ja-JP" altLang="en-US" sz="9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198582" y="6329328"/>
              <a:ext cx="838691" cy="230832"/>
            </a:xfrm>
            <a:prstGeom prst="rect">
              <a:avLst/>
            </a:prstGeom>
            <a:noFill/>
          </p:spPr>
          <p:txBody>
            <a:bodyPr wrap="none" rtlCol="0">
              <a:spAutoFit/>
            </a:bodyPr>
            <a:lstStyle/>
            <a:p>
              <a:r>
                <a:rPr lang="ja-JP" altLang="en-US" sz="900" b="1" dirty="0" smtClean="0">
                  <a:latin typeface="Meiryo UI" panose="020B0604030504040204" pitchFamily="50" charset="-128"/>
                  <a:ea typeface="Meiryo UI" panose="020B0604030504040204" pitchFamily="50" charset="-128"/>
                </a:rPr>
                <a:t>市環科</a:t>
              </a:r>
              <a:r>
                <a:rPr kumimoji="1" lang="ja-JP" altLang="en-US" sz="900" b="1" dirty="0" smtClean="0">
                  <a:latin typeface="Meiryo UI" panose="020B0604030504040204" pitchFamily="50" charset="-128"/>
                  <a:ea typeface="Meiryo UI" panose="020B0604030504040204" pitchFamily="50" charset="-128"/>
                </a:rPr>
                <a:t>研　■</a:t>
              </a:r>
              <a:endParaRPr kumimoji="1" lang="ja-JP" altLang="en-US" sz="9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489879" y="5657986"/>
              <a:ext cx="566181" cy="276999"/>
            </a:xfrm>
            <a:prstGeom prst="rect">
              <a:avLst/>
            </a:prstGeom>
            <a:noFill/>
          </p:spPr>
          <p:txBody>
            <a:bodyPr wrap="none" rtlCol="0">
              <a:spAutoFit/>
            </a:bodyPr>
            <a:lstStyle/>
            <a:p>
              <a:r>
                <a:rPr kumimoji="1" lang="en-US" altLang="ja-JP" sz="1200" dirty="0" smtClean="0">
                  <a:latin typeface="HGP創英角ﾎﾟｯﾌﾟ体" panose="040B0A00000000000000" pitchFamily="50" charset="-128"/>
                  <a:ea typeface="HGP創英角ﾎﾟｯﾌﾟ体" panose="040B0A00000000000000" pitchFamily="50" charset="-128"/>
                </a:rPr>
                <a:t>2.0</a:t>
              </a:r>
              <a:r>
                <a:rPr kumimoji="1" lang="ja-JP" altLang="en-US" sz="1200" dirty="0" smtClean="0">
                  <a:latin typeface="HGP創英角ﾎﾟｯﾌﾟ体" panose="040B0A00000000000000" pitchFamily="50" charset="-128"/>
                  <a:ea typeface="HGP創英角ﾎﾟｯﾌﾟ体" panose="040B0A00000000000000" pitchFamily="50" charset="-128"/>
                </a:rPr>
                <a:t>㎞</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grpSp>
      <p:sp>
        <p:nvSpPr>
          <p:cNvPr id="15" name="正方形/長方形 14"/>
          <p:cNvSpPr/>
          <p:nvPr/>
        </p:nvSpPr>
        <p:spPr>
          <a:xfrm>
            <a:off x="4598360" y="701080"/>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．統合・独法化のプロセス</a:t>
            </a:r>
            <a:endParaRPr lang="en-US" altLang="ja-JP" sz="1400" b="1" dirty="0" smtClean="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4680520" y="1003232"/>
          <a:ext cx="4427984" cy="2650300"/>
        </p:xfrm>
        <a:graphic>
          <a:graphicData uri="http://schemas.openxmlformats.org/drawingml/2006/table">
            <a:tbl>
              <a:tblPr firstRow="1" bandRow="1">
                <a:tableStyleId>{5940675A-B579-460E-94D1-54222C63F5DA}</a:tableStyleId>
              </a:tblPr>
              <a:tblGrid>
                <a:gridCol w="750506">
                  <a:extLst>
                    <a:ext uri="{9D8B030D-6E8A-4147-A177-3AD203B41FA5}">
                      <a16:colId xmlns:a16="http://schemas.microsoft.com/office/drawing/2014/main" val="20000"/>
                    </a:ext>
                  </a:extLst>
                </a:gridCol>
                <a:gridCol w="750506">
                  <a:extLst>
                    <a:ext uri="{9D8B030D-6E8A-4147-A177-3AD203B41FA5}">
                      <a16:colId xmlns:a16="http://schemas.microsoft.com/office/drawing/2014/main" val="20001"/>
                    </a:ext>
                  </a:extLst>
                </a:gridCol>
                <a:gridCol w="2926972">
                  <a:extLst>
                    <a:ext uri="{9D8B030D-6E8A-4147-A177-3AD203B41FA5}">
                      <a16:colId xmlns:a16="http://schemas.microsoft.com/office/drawing/2014/main" val="20002"/>
                    </a:ext>
                  </a:extLst>
                </a:gridCol>
              </a:tblGrid>
              <a:tr h="190541">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val="10000"/>
                  </a:ext>
                </a:extLst>
              </a:tr>
              <a:tr h="190541">
                <a:tc rowSpan="4">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nSpc>
                          <a:spcPts val="1300"/>
                        </a:lnSpc>
                      </a:pP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ts val="1300"/>
                        </a:lnSpc>
                      </a:pPr>
                      <a:r>
                        <a:rPr kumimoji="1" lang="ja-JP" altLang="en-US" sz="1100" b="1"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221">
                <a:tc vMerge="1">
                  <a:txBody>
                    <a:bodyPr/>
                    <a:lstStyle/>
                    <a:p>
                      <a:endParaRPr kumimoji="1" lang="ja-JP" altLang="en-US"/>
                    </a:p>
                  </a:txBody>
                  <a:tcPr/>
                </a:tc>
                <a:tc>
                  <a:txBody>
                    <a:bodyPr/>
                    <a:lstStyle/>
                    <a:p>
                      <a:pPr marL="0" marR="0" lvl="0" indent="0" algn="l" defTabSz="914395" rtl="0" eaLnBrk="1" fontAlgn="auto" latinLnBrk="0" hangingPunct="1">
                        <a:lnSpc>
                          <a:spcPts val="13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2012.6</a:t>
                      </a:r>
                    </a:p>
                    <a:p>
                      <a:pPr>
                        <a:lnSpc>
                          <a:spcPts val="1300"/>
                        </a:lnSpc>
                      </a:pP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300"/>
                        </a:lnSpc>
                      </a:pPr>
                      <a:r>
                        <a:rPr kumimoji="1" lang="ja-JP" altLang="en-US" sz="1100" dirty="0" smtClean="0">
                          <a:latin typeface="Meiryo UI" panose="020B0604030504040204" pitchFamily="50" charset="-128"/>
                          <a:ea typeface="Meiryo UI" panose="020B0604030504040204" pitchFamily="50" charset="-128"/>
                        </a:rPr>
                        <a:t>統合・地独法化を基本として検討を進めること</a:t>
                      </a:r>
                      <a:endParaRPr kumimoji="1" lang="en-US" altLang="ja-JP" sz="1100" dirty="0" smtClean="0">
                        <a:latin typeface="Meiryo UI" panose="020B0604030504040204" pitchFamily="50" charset="-128"/>
                        <a:ea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rPr>
                        <a:t>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5901">
                <a:tc vMerge="1">
                  <a:txBody>
                    <a:bodyPr/>
                    <a:lstStyle/>
                    <a:p>
                      <a:endParaRPr kumimoji="1" lang="ja-JP" altLang="en-US"/>
                    </a:p>
                  </a:txBody>
                  <a:tcPr/>
                </a:tc>
                <a:tc>
                  <a:txBody>
                    <a:bodyPr/>
                    <a:lstStyle/>
                    <a:p>
                      <a:pPr marL="0" marR="0" lvl="0" indent="0" algn="l" defTabSz="914395" rtl="0" eaLnBrk="1" fontAlgn="auto" latinLnBrk="0" hangingPunct="1">
                        <a:lnSpc>
                          <a:spcPts val="13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2012.9</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ts val="13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rPr>
                        <a:t>年４月に統合・地独法化をめざすこと</a:t>
                      </a:r>
                      <a:endParaRPr kumimoji="1" lang="en-US" altLang="ja-JP" sz="1100" dirty="0" smtClean="0">
                        <a:latin typeface="Meiryo UI" panose="020B0604030504040204" pitchFamily="50" charset="-128"/>
                        <a:ea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rPr>
                        <a:t>・施設の建て替えを含めた理想的な将来像を検討することなどを確認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190541">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ts val="13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2014.4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marL="0" marR="0" lvl="0" indent="0" algn="l" defTabSz="914395" rtl="0" eaLnBrk="1" fontAlgn="auto" latinLnBrk="0" hangingPunct="1">
                        <a:lnSpc>
                          <a:spcPts val="13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施設のあり方を含めた将来像の方向性を確認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55901">
                <a:tc rowSpan="2">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nSpc>
                          <a:spcPts val="1300"/>
                        </a:lnSpc>
                      </a:pPr>
                      <a:r>
                        <a:rPr kumimoji="1" lang="en-US" altLang="ja-JP" sz="1100" b="1" dirty="0" smtClean="0">
                          <a:latin typeface="Meiryo UI" panose="020B0604030504040204" pitchFamily="50" charset="-128"/>
                          <a:ea typeface="Meiryo UI" panose="020B0604030504040204" pitchFamily="50" charset="-128"/>
                        </a:rPr>
                        <a:t>2016.4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a:lnSpc>
                          <a:spcPts val="1300"/>
                        </a:lnSpc>
                      </a:pPr>
                      <a:r>
                        <a:rPr kumimoji="1" lang="ja-JP" altLang="en-US" sz="1100" b="1"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年４月の統合・地独法人化をめざすこと</a:t>
                      </a:r>
                      <a:endParaRPr kumimoji="1" lang="en-US" altLang="ja-JP" sz="1100" dirty="0" smtClean="0">
                        <a:latin typeface="Meiryo UI" panose="020B0604030504040204" pitchFamily="50" charset="-128"/>
                        <a:ea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rPr>
                        <a:t>・施設の一元化を含めたあり方検討の方向性</a:t>
                      </a:r>
                      <a:endParaRPr kumimoji="1" lang="en-US" altLang="ja-JP" sz="1100" dirty="0" smtClean="0">
                        <a:latin typeface="Meiryo UI" panose="020B0604030504040204" pitchFamily="50" charset="-128"/>
                        <a:ea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rPr>
                        <a:t>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23221">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ts val="13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2016.8</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a:lnSpc>
                          <a:spcPts val="1300"/>
                        </a:lnSpc>
                      </a:pPr>
                      <a:r>
                        <a:rPr kumimoji="1" lang="ja-JP" altLang="en-US" sz="1100" dirty="0" smtClean="0">
                          <a:latin typeface="Meiryo UI" panose="020B0604030504040204" pitchFamily="50" charset="-128"/>
                          <a:ea typeface="Meiryo UI" panose="020B0604030504040204" pitchFamily="50" charset="-128"/>
                        </a:rPr>
                        <a:t>・新たな研究所における機能強化の内容</a:t>
                      </a:r>
                      <a:endParaRPr kumimoji="1" lang="en-US" altLang="ja-JP" sz="1100" dirty="0" smtClean="0">
                        <a:latin typeface="Meiryo UI" panose="020B0604030504040204" pitchFamily="50" charset="-128"/>
                        <a:ea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rPr>
                        <a:t>・新研究所の施設を一元化施設とする方針を確認</a:t>
                      </a: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9" name="二等辺三角形 18"/>
          <p:cNvSpPr/>
          <p:nvPr/>
        </p:nvSpPr>
        <p:spPr>
          <a:xfrm rot="10800000">
            <a:off x="4987642" y="3715271"/>
            <a:ext cx="4035516" cy="128761"/>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49564" y="3839588"/>
            <a:ext cx="4219541" cy="584775"/>
          </a:xfrm>
          <a:prstGeom prst="rect">
            <a:avLst/>
          </a:prstGeom>
        </p:spPr>
        <p:txBody>
          <a:bodyPr wrap="square">
            <a:spAutoFit/>
          </a:bodyPr>
          <a:lstStyle/>
          <a:p>
            <a:r>
              <a:rPr lang="en-US" altLang="ja-JP" sz="1600" b="1" u="sng" dirty="0" smtClean="0">
                <a:latin typeface="Meiryo UI" panose="020B0604030504040204" pitchFamily="50" charset="-128"/>
                <a:ea typeface="Meiryo UI" panose="020B0604030504040204" pitchFamily="50" charset="-128"/>
              </a:rPr>
              <a:t>2017</a:t>
            </a:r>
            <a:r>
              <a:rPr lang="ja-JP" altLang="en-US" sz="1600" b="1" u="sng" dirty="0" smtClean="0">
                <a:latin typeface="Meiryo UI" panose="020B0604030504040204" pitchFamily="50" charset="-128"/>
                <a:ea typeface="Meiryo UI" panose="020B0604030504040204" pitchFamily="50" charset="-128"/>
              </a:rPr>
              <a:t>年</a:t>
            </a:r>
            <a:r>
              <a:rPr lang="en-US" altLang="ja-JP" sz="1600" b="1" u="sng" dirty="0">
                <a:latin typeface="Meiryo UI" panose="020B0604030504040204" pitchFamily="50" charset="-128"/>
                <a:ea typeface="Meiryo UI" panose="020B0604030504040204" pitchFamily="50" charset="-128"/>
              </a:rPr>
              <a:t>4</a:t>
            </a:r>
            <a:r>
              <a:rPr lang="ja-JP" altLang="en-US" sz="1600" b="1" u="sng" dirty="0" smtClean="0">
                <a:latin typeface="Meiryo UI" panose="020B0604030504040204" pitchFamily="50" charset="-128"/>
                <a:ea typeface="Meiryo UI" panose="020B0604030504040204" pitchFamily="50" charset="-128"/>
              </a:rPr>
              <a:t>月１日</a:t>
            </a:r>
            <a:r>
              <a:rPr lang="ja-JP" altLang="en-US" sz="1600" b="1" u="sng" dirty="0">
                <a:latin typeface="Meiryo UI" panose="020B0604030504040204" pitchFamily="50" charset="-128"/>
                <a:ea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rPr>
              <a:t>地方独立行政法人の共同設立による地方衛生研究所の統合</a:t>
            </a:r>
            <a:endParaRPr lang="en-US" altLang="ja-JP" sz="16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273312" y="873271"/>
            <a:ext cx="2058577"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１．統合・独法化の背景</a:t>
            </a:r>
            <a:endParaRPr lang="en-US" altLang="ja-JP" sz="1400" b="1"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nvPr>
        </p:nvGraphicFramePr>
        <p:xfrm>
          <a:off x="200788" y="4661108"/>
          <a:ext cx="2691151" cy="2065020"/>
        </p:xfrm>
        <a:graphic>
          <a:graphicData uri="http://schemas.openxmlformats.org/drawingml/2006/table">
            <a:tbl>
              <a:tblPr firstRow="1" bandRow="1">
                <a:tableStyleId>{5940675A-B579-460E-94D1-54222C63F5DA}</a:tableStyleId>
              </a:tblPr>
              <a:tblGrid>
                <a:gridCol w="738964">
                  <a:extLst>
                    <a:ext uri="{9D8B030D-6E8A-4147-A177-3AD203B41FA5}">
                      <a16:colId xmlns:a16="http://schemas.microsoft.com/office/drawing/2014/main" val="20000"/>
                    </a:ext>
                  </a:extLst>
                </a:gridCol>
                <a:gridCol w="1952187">
                  <a:extLst>
                    <a:ext uri="{9D8B030D-6E8A-4147-A177-3AD203B41FA5}">
                      <a16:colId xmlns:a16="http://schemas.microsoft.com/office/drawing/2014/main" val="20001"/>
                    </a:ext>
                  </a:extLst>
                </a:gridCol>
              </a:tblGrid>
              <a:tr h="25311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主な危機管理事例</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SARS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2003</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月、来日した台湾人医師が、</a:t>
                      </a:r>
                      <a:r>
                        <a:rPr kumimoji="1" lang="en-US" altLang="ja-JP" sz="1050" dirty="0" smtClean="0">
                          <a:solidFill>
                            <a:schemeClr val="tx1"/>
                          </a:solidFill>
                          <a:latin typeface="Meiryo UI" panose="020B0604030504040204" pitchFamily="50" charset="-128"/>
                          <a:ea typeface="Meiryo UI" panose="020B0604030504040204" pitchFamily="50" charset="-128"/>
                        </a:rPr>
                        <a:t>SARS</a:t>
                      </a:r>
                      <a:r>
                        <a:rPr kumimoji="1" lang="ja-JP" altLang="en-US" sz="1050" dirty="0" smtClean="0">
                          <a:solidFill>
                            <a:schemeClr val="tx1"/>
                          </a:solidFill>
                          <a:latin typeface="Meiryo UI" panose="020B0604030504040204" pitchFamily="50" charset="-128"/>
                          <a:ea typeface="Meiryo UI" panose="020B0604030504040204" pitchFamily="50" charset="-128"/>
                        </a:rPr>
                        <a:t>陽性と診断される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MERS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2012</a:t>
                      </a:r>
                      <a:r>
                        <a:rPr kumimoji="1" lang="ja-JP" altLang="en-US" sz="1050" dirty="0" smtClean="0">
                          <a:solidFill>
                            <a:schemeClr val="tx1"/>
                          </a:solidFill>
                          <a:latin typeface="Meiryo UI" panose="020B0604030504040204" pitchFamily="50" charset="-128"/>
                          <a:ea typeface="Meiryo UI" panose="020B0604030504040204" pitchFamily="50" charset="-128"/>
                        </a:rPr>
                        <a:t>年以降、中東以外にアメリカや韓国でも患者発生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5018003"/>
                  </a:ext>
                </a:extLst>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鳥インフルエンザ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（国内）</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年度　５件、</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rPr>
                        <a:t>年度　</a:t>
                      </a:r>
                      <a:r>
                        <a:rPr kumimoji="1" lang="en-US" altLang="ja-JP" sz="1050" dirty="0" smtClean="0">
                          <a:solidFill>
                            <a:schemeClr val="tx1"/>
                          </a:solidFill>
                          <a:latin typeface="Meiryo UI" panose="020B0604030504040204" pitchFamily="50" charset="-128"/>
                          <a:ea typeface="Meiryo UI" panose="020B0604030504040204" pitchFamily="50" charset="-128"/>
                        </a:rPr>
                        <a:t>12</a:t>
                      </a:r>
                      <a:r>
                        <a:rPr kumimoji="1" lang="ja-JP" altLang="en-US" sz="1050" dirty="0" smtClean="0">
                          <a:solidFill>
                            <a:schemeClr val="tx1"/>
                          </a:solidFill>
                          <a:latin typeface="Meiryo UI" panose="020B0604030504040204" pitchFamily="50" charset="-128"/>
                          <a:ea typeface="Meiryo UI" panose="020B0604030504040204" pitchFamily="50" charset="-128"/>
                        </a:rPr>
                        <a:t>件</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年度　１件</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デング熱</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rPr>
                        <a:t>年、海外から帰国した女性が、死亡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22" name="正方形/長方形 21"/>
          <p:cNvSpPr/>
          <p:nvPr/>
        </p:nvSpPr>
        <p:spPr>
          <a:xfrm>
            <a:off x="4572000" y="4488384"/>
            <a:ext cx="4355271"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３．期待された</a:t>
            </a:r>
            <a:r>
              <a:rPr lang="ja-JP" altLang="en-US" sz="1400" b="1" dirty="0" smtClean="0">
                <a:latin typeface="Meiryo UI" panose="020B0604030504040204" pitchFamily="50" charset="-128"/>
                <a:ea typeface="Meiryo UI" panose="020B0604030504040204" pitchFamily="50" charset="-128"/>
              </a:rPr>
              <a:t>効果</a:t>
            </a:r>
            <a:endParaRPr lang="en-US" altLang="ja-JP" sz="1400" b="1" dirty="0" smtClean="0">
              <a:latin typeface="Meiryo UI" panose="020B0604030504040204" pitchFamily="50" charset="-128"/>
              <a:ea typeface="Meiryo UI" panose="020B0604030504040204" pitchFamily="50" charset="-128"/>
            </a:endParaRPr>
          </a:p>
        </p:txBody>
      </p:sp>
      <p:sp>
        <p:nvSpPr>
          <p:cNvPr id="27" name="正方形/長方形 26"/>
          <p:cNvSpPr/>
          <p:nvPr/>
        </p:nvSpPr>
        <p:spPr>
          <a:xfrm>
            <a:off x="4765866" y="5158933"/>
            <a:ext cx="4414646" cy="646331"/>
          </a:xfrm>
          <a:prstGeom prst="rect">
            <a:avLst/>
          </a:prstGeom>
        </p:spPr>
        <p:txBody>
          <a:bodyPr wrap="square">
            <a:spAutoFit/>
          </a:bodyPr>
          <a:lstStyle/>
          <a:p>
            <a:r>
              <a:rPr lang="ja-JP" altLang="en-US" sz="1200" b="1" dirty="0" smtClean="0">
                <a:latin typeface="Meiryo UI" pitchFamily="50" charset="-128"/>
                <a:ea typeface="Meiryo UI" pitchFamily="50" charset="-128"/>
                <a:cs typeface="Meiryo UI" pitchFamily="50" charset="-128"/>
              </a:rPr>
              <a:t>＜統合による期待効果＞</a:t>
            </a:r>
            <a:endParaRPr lang="en-US" altLang="ja-JP" sz="1200" b="1" dirty="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①　両研究所</a:t>
            </a:r>
            <a:r>
              <a:rPr lang="ja-JP" altLang="en-US" sz="1200" dirty="0">
                <a:latin typeface="Meiryo UI" pitchFamily="50" charset="-128"/>
                <a:ea typeface="Meiryo UI" pitchFamily="50" charset="-128"/>
                <a:cs typeface="Meiryo UI" pitchFamily="50" charset="-128"/>
              </a:rPr>
              <a:t>それぞれの強みを</a:t>
            </a:r>
            <a:r>
              <a:rPr lang="ja-JP" altLang="en-US" sz="1200" dirty="0" smtClean="0">
                <a:latin typeface="Meiryo UI" pitchFamily="50" charset="-128"/>
                <a:ea typeface="Meiryo UI" pitchFamily="50" charset="-128"/>
                <a:cs typeface="Meiryo UI" pitchFamily="50" charset="-128"/>
              </a:rPr>
              <a:t>活かした検査・研究機能の発揮</a:t>
            </a:r>
            <a:endParaRPr lang="en-US" altLang="ja-JP" sz="1200"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②　健康</a:t>
            </a:r>
            <a:r>
              <a:rPr lang="ja-JP" altLang="en-US" sz="1200" dirty="0">
                <a:latin typeface="Meiryo UI" pitchFamily="50" charset="-128"/>
                <a:ea typeface="Meiryo UI" pitchFamily="50" charset="-128"/>
                <a:cs typeface="Meiryo UI" pitchFamily="50" charset="-128"/>
              </a:rPr>
              <a:t>危機事象の発生</a:t>
            </a:r>
            <a:r>
              <a:rPr lang="ja-JP" altLang="en-US" sz="1200" dirty="0" smtClean="0">
                <a:latin typeface="Meiryo UI" pitchFamily="50" charset="-128"/>
                <a:ea typeface="Meiryo UI" pitchFamily="50" charset="-128"/>
                <a:cs typeface="Meiryo UI" pitchFamily="50" charset="-128"/>
              </a:rPr>
              <a:t>時の広域的</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統一的な対応</a:t>
            </a:r>
            <a:endParaRPr lang="en-US" altLang="ja-JP" sz="1200" dirty="0" smtClean="0">
              <a:latin typeface="Meiryo UI" pitchFamily="50" charset="-128"/>
              <a:ea typeface="Meiryo UI" pitchFamily="50" charset="-128"/>
              <a:cs typeface="Meiryo UI" pitchFamily="50" charset="-128"/>
            </a:endParaRPr>
          </a:p>
        </p:txBody>
      </p:sp>
      <p:sp>
        <p:nvSpPr>
          <p:cNvPr id="28" name="正方形/長方形 27"/>
          <p:cNvSpPr/>
          <p:nvPr/>
        </p:nvSpPr>
        <p:spPr>
          <a:xfrm>
            <a:off x="4749564" y="5877272"/>
            <a:ext cx="4430948" cy="830997"/>
          </a:xfrm>
          <a:prstGeom prst="rect">
            <a:avLst/>
          </a:prstGeom>
        </p:spPr>
        <p:txBody>
          <a:bodyPr wrap="square">
            <a:spAutoFit/>
          </a:bodyPr>
          <a:lstStyle/>
          <a:p>
            <a:r>
              <a:rPr lang="ja-JP" altLang="en-US" sz="1200" b="1" dirty="0" smtClean="0">
                <a:latin typeface="Meiryo UI" pitchFamily="50" charset="-128"/>
                <a:ea typeface="Meiryo UI" pitchFamily="50" charset="-128"/>
                <a:cs typeface="Meiryo UI" pitchFamily="50" charset="-128"/>
              </a:rPr>
              <a:t>＜地独法化による期待効果＞</a:t>
            </a:r>
            <a:endParaRPr lang="en-US" altLang="ja-JP" sz="1200" b="1"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①　自律的な運営が可能になることによる長期的かつ戦略的な取組</a:t>
            </a:r>
            <a:endParaRPr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が可能</a:t>
            </a:r>
            <a:endParaRPr lang="en-US" altLang="ja-JP" sz="1200"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②　公衆</a:t>
            </a:r>
            <a:r>
              <a:rPr lang="ja-JP" altLang="en-US" sz="1200" dirty="0">
                <a:latin typeface="Meiryo UI" pitchFamily="50" charset="-128"/>
                <a:ea typeface="Meiryo UI" pitchFamily="50" charset="-128"/>
                <a:cs typeface="Meiryo UI" pitchFamily="50" charset="-128"/>
              </a:rPr>
              <a:t>衛生を巡る</a:t>
            </a:r>
            <a:r>
              <a:rPr lang="ja-JP" altLang="en-US" sz="1200" dirty="0" smtClean="0">
                <a:latin typeface="Meiryo UI" pitchFamily="50" charset="-128"/>
                <a:ea typeface="Meiryo UI" pitchFamily="50" charset="-128"/>
                <a:cs typeface="Meiryo UI" pitchFamily="50" charset="-128"/>
              </a:rPr>
              <a:t>諸問題への柔軟で迅速な対応が可能</a:t>
            </a:r>
            <a:endParaRPr lang="ja-JP" altLang="en-US" sz="1200" dirty="0">
              <a:latin typeface="Meiryo UI" pitchFamily="50" charset="-128"/>
              <a:ea typeface="Meiryo UI" pitchFamily="50" charset="-128"/>
              <a:cs typeface="Meiryo UI" pitchFamily="50" charset="-128"/>
            </a:endParaRPr>
          </a:p>
        </p:txBody>
      </p:sp>
      <p:sp>
        <p:nvSpPr>
          <p:cNvPr id="31" name="正方形/長方形 30"/>
          <p:cNvSpPr/>
          <p:nvPr/>
        </p:nvSpPr>
        <p:spPr>
          <a:xfrm>
            <a:off x="4803616" y="4782035"/>
            <a:ext cx="4162421"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～府市の地衛研の統合と全国</a:t>
            </a:r>
            <a:r>
              <a:rPr lang="ja-JP" altLang="en-US" sz="1300" b="1" dirty="0">
                <a:latin typeface="Meiryo UI" panose="020B0604030504040204" pitchFamily="50" charset="-128"/>
                <a:ea typeface="Meiryo UI" panose="020B0604030504040204" pitchFamily="50" charset="-128"/>
              </a:rPr>
              <a:t>初</a:t>
            </a:r>
            <a:r>
              <a:rPr lang="ja-JP" altLang="en-US" sz="1300" b="1" dirty="0" smtClean="0">
                <a:latin typeface="Meiryo UI" panose="020B0604030504040204" pitchFamily="50" charset="-128"/>
                <a:ea typeface="Meiryo UI" panose="020B0604030504040204" pitchFamily="50" charset="-128"/>
              </a:rPr>
              <a:t>の地</a:t>
            </a:r>
            <a:r>
              <a:rPr lang="ja-JP" altLang="en-US" sz="1300" b="1" dirty="0">
                <a:latin typeface="Meiryo UI" panose="020B0604030504040204" pitchFamily="50" charset="-128"/>
                <a:ea typeface="Meiryo UI" panose="020B0604030504040204" pitchFamily="50" charset="-128"/>
              </a:rPr>
              <a:t>独法化を同時に</a:t>
            </a:r>
            <a:r>
              <a:rPr lang="ja-JP" altLang="en-US" sz="1300" b="1" dirty="0" smtClean="0">
                <a:latin typeface="Meiryo UI" panose="020B0604030504040204" pitchFamily="50" charset="-128"/>
                <a:ea typeface="Meiryo UI" panose="020B0604030504040204" pitchFamily="50" charset="-128"/>
              </a:rPr>
              <a:t>実現</a:t>
            </a:r>
            <a:endParaRPr lang="en-US" altLang="ja-JP" sz="13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72202" y="464899"/>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背景</a:t>
            </a:r>
            <a:r>
              <a:rPr lang="ja-JP" altLang="en-US" sz="1600" dirty="0" smtClean="0">
                <a:latin typeface="Meiryo UI" panose="020B0604030504040204" pitchFamily="50" charset="-128"/>
                <a:ea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rPr>
              <a:t>期待された</a:t>
            </a:r>
            <a:r>
              <a:rPr lang="ja-JP" altLang="en-US" sz="1600" dirty="0" smtClean="0">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557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7650" y="131041"/>
            <a:ext cx="3159660"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１．</a:t>
            </a:r>
            <a:r>
              <a:rPr lang="zh-TW" altLang="en-US" sz="1600" dirty="0" smtClean="0">
                <a:latin typeface="Meiryo UI" panose="020B0604030504040204" pitchFamily="50" charset="-128"/>
                <a:ea typeface="Meiryo UI" panose="020B0604030504040204" pitchFamily="50" charset="-128"/>
              </a:rPr>
              <a:t>全体総論</a:t>
            </a:r>
            <a:endParaRPr lang="zh-TW" altLang="en-US" sz="16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4676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39700" y="561874"/>
            <a:ext cx="8733846" cy="6269345"/>
          </a:xfrm>
          <a:prstGeom prst="rect">
            <a:avLst/>
          </a:prstGeom>
          <a:noFill/>
        </p:spPr>
        <p:txBody>
          <a:bodyPr wrap="square" rtlCol="0">
            <a:spAutoFit/>
          </a:bodyPr>
          <a:lstStyle/>
          <a:p>
            <a:pPr marL="285750" indent="-285750">
              <a:lnSpc>
                <a:spcPts val="2200"/>
              </a:lnSpc>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これまで、広域機能を有する大阪府と大阪市が、狭い府域の中で、大阪トータルの視点が十分でないまま、役割分担を明確にすることなく、府</a:t>
            </a:r>
            <a:r>
              <a:rPr lang="ja-JP" altLang="en-US" sz="1600" dirty="0" smtClean="0">
                <a:latin typeface="Meiryo UI" panose="020B0604030504040204" pitchFamily="50" charset="-128"/>
                <a:ea typeface="Meiryo UI" panose="020B0604030504040204" pitchFamily="50" charset="-128"/>
              </a:rPr>
              <a:t>市が</a:t>
            </a:r>
            <a:r>
              <a:rPr lang="ja-JP" altLang="en-US" sz="1600" dirty="0">
                <a:latin typeface="Meiryo UI" panose="020B0604030504040204" pitchFamily="50" charset="-128"/>
                <a:ea typeface="Meiryo UI" panose="020B0604030504040204" pitchFamily="50" charset="-128"/>
              </a:rPr>
              <a:t>、それぞれの考え方に基づくサービス提供が行われ、大阪都市圏全体として最適になっていない状態にあった</a:t>
            </a:r>
            <a:r>
              <a:rPr lang="ja-JP" altLang="en-US" sz="1600" dirty="0" smtClean="0">
                <a:latin typeface="Meiryo UI" panose="020B0604030504040204" pitchFamily="50" charset="-128"/>
                <a:ea typeface="Meiryo UI" panose="020B0604030504040204" pitchFamily="50" charset="-128"/>
              </a:rPr>
              <a:t>。また、こう</a:t>
            </a:r>
            <a:r>
              <a:rPr lang="ja-JP" altLang="en-US" sz="1600" dirty="0">
                <a:latin typeface="Meiryo UI" panose="020B0604030504040204" pitchFamily="50" charset="-128"/>
                <a:ea typeface="Meiryo UI" panose="020B0604030504040204" pitchFamily="50" charset="-128"/>
              </a:rPr>
              <a:t>した二重行政の解消のため、大阪府・大阪市では、長年にわたる協議を重ねてきたが、</a:t>
            </a:r>
            <a:r>
              <a:rPr lang="ja-JP" altLang="en-US" sz="1600" dirty="0" smtClean="0">
                <a:latin typeface="Meiryo UI" panose="020B0604030504040204" pitchFamily="50" charset="-128"/>
                <a:ea typeface="Meiryo UI" panose="020B0604030504040204" pitchFamily="50" charset="-128"/>
              </a:rPr>
              <a:t>必ずしも十分</a:t>
            </a:r>
            <a:r>
              <a:rPr lang="ja-JP" altLang="en-US" sz="1600" dirty="0">
                <a:latin typeface="Meiryo UI" panose="020B0604030504040204" pitchFamily="50" charset="-128"/>
                <a:ea typeface="Meiryo UI" panose="020B0604030504040204" pitchFamily="50" charset="-128"/>
              </a:rPr>
              <a:t>な成果が上がっていなかった。</a:t>
            </a:r>
          </a:p>
          <a:p>
            <a:pPr marL="285750" indent="-285750">
              <a:lnSpc>
                <a:spcPts val="2200"/>
              </a:lnSpc>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そこで、首長</a:t>
            </a:r>
            <a:r>
              <a:rPr lang="ja-JP" altLang="en-US" sz="1600" dirty="0">
                <a:latin typeface="Meiryo UI" panose="020B0604030504040204" pitchFamily="50" charset="-128"/>
                <a:ea typeface="Meiryo UI" panose="020B0604030504040204" pitchFamily="50" charset="-128"/>
              </a:rPr>
              <a:t>同士が直接議論</a:t>
            </a:r>
            <a:r>
              <a:rPr lang="ja-JP" altLang="en-US" sz="1600" dirty="0" smtClean="0">
                <a:latin typeface="Meiryo UI" panose="020B0604030504040204" pitchFamily="50" charset="-128"/>
                <a:ea typeface="Meiryo UI" panose="020B0604030504040204" pitchFamily="50" charset="-128"/>
              </a:rPr>
              <a:t>し、大都市</a:t>
            </a:r>
            <a:r>
              <a:rPr lang="ja-JP" altLang="en-US" sz="1600" dirty="0">
                <a:latin typeface="Meiryo UI" panose="020B0604030504040204" pitchFamily="50" charset="-128"/>
                <a:ea typeface="Meiryo UI" panose="020B0604030504040204" pitchFamily="50" charset="-128"/>
              </a:rPr>
              <a:t>経営における「方針決定の場</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として「副首都推進本部会議（</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年までは府市統合</a:t>
            </a:r>
            <a:r>
              <a:rPr lang="ja-JP" altLang="en-US" sz="1600" dirty="0" smtClean="0">
                <a:latin typeface="Meiryo UI" panose="020B0604030504040204" pitchFamily="50" charset="-128"/>
                <a:ea typeface="Meiryo UI" panose="020B0604030504040204" pitchFamily="50" charset="-128"/>
              </a:rPr>
              <a:t>本部）」を設け、</a:t>
            </a:r>
            <a:r>
              <a:rPr lang="ja-JP" altLang="en-US" sz="1600" dirty="0">
                <a:latin typeface="Meiryo UI" panose="020B0604030504040204" pitchFamily="50" charset="-128"/>
                <a:ea typeface="Meiryo UI" panose="020B0604030504040204" pitchFamily="50" charset="-128"/>
              </a:rPr>
              <a:t>府市連携の推進体制を整えた。そのもと</a:t>
            </a:r>
            <a:r>
              <a:rPr lang="ja-JP" altLang="en-US" sz="1600" dirty="0" smtClean="0">
                <a:latin typeface="Meiryo UI" panose="020B0604030504040204" pitchFamily="50" charset="-128"/>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副首都・大阪に向けた中長期的な取組の方向性を取りまとめた「副首都ビジョン」を中心</a:t>
            </a:r>
            <a:r>
              <a:rPr lang="ja-JP" altLang="en-US" sz="1600" dirty="0" smtClean="0">
                <a:latin typeface="Meiryo UI" panose="020B0604030504040204" pitchFamily="50" charset="-128"/>
                <a:ea typeface="Meiryo UI" panose="020B0604030504040204" pitchFamily="50" charset="-128"/>
              </a:rPr>
              <a:t>に、スピード感</a:t>
            </a:r>
            <a:r>
              <a:rPr lang="ja-JP" altLang="en-US" sz="1600" dirty="0">
                <a:latin typeface="Meiryo UI" panose="020B0604030504040204" pitchFamily="50" charset="-128"/>
                <a:ea typeface="Meiryo UI" panose="020B0604030504040204" pitchFamily="50" charset="-128"/>
              </a:rPr>
              <a:t>をもって成長に向けた取組を推進。府市それぞれの機関統合や民営化など、都市機能を高める改革にも戦略的に取り組んできた</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制度面で</a:t>
            </a:r>
            <a:r>
              <a:rPr lang="ja-JP" altLang="en-US" sz="1600" dirty="0">
                <a:latin typeface="Meiryo UI" panose="020B0604030504040204" pitchFamily="50" charset="-128"/>
                <a:ea typeface="Meiryo UI" panose="020B0604030504040204" pitchFamily="50" charset="-128"/>
              </a:rPr>
              <a:t>は、大都市制度改革（いわゆる大阪都構想）</a:t>
            </a:r>
            <a:r>
              <a:rPr lang="ja-JP" altLang="en-US" sz="1600" dirty="0" smtClean="0">
                <a:latin typeface="Meiryo UI" panose="020B0604030504040204" pitchFamily="50" charset="-128"/>
                <a:ea typeface="Meiryo UI" panose="020B0604030504040204" pitchFamily="50" charset="-128"/>
              </a:rPr>
              <a:t>について、</a:t>
            </a:r>
            <a:r>
              <a:rPr lang="ja-JP" altLang="en-US" sz="1600" dirty="0">
                <a:latin typeface="Meiryo UI" panose="020B0604030504040204" pitchFamily="50" charset="-128"/>
                <a:ea typeface="Meiryo UI" panose="020B0604030504040204" pitchFamily="50" charset="-128"/>
              </a:rPr>
              <a:t>特別区の設置に</a:t>
            </a:r>
            <a:r>
              <a:rPr lang="ja-JP" altLang="en-US" sz="1600" dirty="0" smtClean="0">
                <a:latin typeface="Meiryo UI" panose="020B0604030504040204" pitchFamily="50" charset="-128"/>
                <a:ea typeface="Meiryo UI" panose="020B0604030504040204" pitchFamily="50" charset="-128"/>
              </a:rPr>
              <a:t>関する住民</a:t>
            </a:r>
            <a:r>
              <a:rPr lang="ja-JP" altLang="en-US" sz="1600" dirty="0">
                <a:latin typeface="Meiryo UI" panose="020B0604030504040204" pitchFamily="50" charset="-128"/>
                <a:ea typeface="Meiryo UI" panose="020B0604030504040204" pitchFamily="50" charset="-128"/>
              </a:rPr>
              <a:t>投票</a:t>
            </a:r>
            <a:r>
              <a:rPr lang="ja-JP" altLang="en-US" sz="1600" dirty="0" smtClean="0">
                <a:latin typeface="Meiryo UI" panose="020B0604030504040204" pitchFamily="50" charset="-128"/>
                <a:ea typeface="Meiryo UI" panose="020B0604030504040204" pitchFamily="50" charset="-128"/>
              </a:rPr>
              <a:t>が二度行われ、結果</a:t>
            </a:r>
            <a:r>
              <a:rPr lang="ja-JP" altLang="en-US" sz="1600" dirty="0">
                <a:latin typeface="Meiryo UI" panose="020B0604030504040204" pitchFamily="50" charset="-128"/>
                <a:ea typeface="Meiryo UI" panose="020B0604030504040204" pitchFamily="50" charset="-128"/>
              </a:rPr>
              <a:t>は否決となった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その後、大阪市の存続を前提に、府市連携をより強固なものとする</a:t>
            </a:r>
            <a:r>
              <a:rPr lang="ja-JP" altLang="en-US" sz="1600" dirty="0" smtClean="0">
                <a:latin typeface="Meiryo UI" panose="020B0604030504040204" pitchFamily="50" charset="-128"/>
                <a:ea typeface="Meiryo UI" panose="020B0604030504040204" pitchFamily="50" charset="-128"/>
              </a:rPr>
              <a:t>ため「大阪府</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市</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及び大阪市</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府</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おける一体的な行政</a:t>
            </a:r>
            <a:r>
              <a:rPr lang="ja-JP" altLang="en-US" sz="1600" dirty="0" smtClean="0">
                <a:latin typeface="Meiryo UI" panose="020B0604030504040204" pitchFamily="50" charset="-128"/>
                <a:ea typeface="Meiryo UI" panose="020B0604030504040204" pitchFamily="50" charset="-128"/>
              </a:rPr>
              <a:t>運営の推進</a:t>
            </a:r>
            <a:r>
              <a:rPr lang="ja-JP" altLang="en-US" sz="1600" dirty="0">
                <a:latin typeface="Meiryo UI" panose="020B0604030504040204" pitchFamily="50" charset="-128"/>
                <a:ea typeface="Meiryo UI" panose="020B0604030504040204" pitchFamily="50" charset="-128"/>
              </a:rPr>
              <a:t>に関する条例</a:t>
            </a:r>
            <a:r>
              <a:rPr lang="ja-JP" altLang="en-US" sz="1600" dirty="0" smtClean="0">
                <a:latin typeface="Meiryo UI" panose="020B0604030504040204" pitchFamily="50" charset="-128"/>
                <a:ea typeface="Meiryo UI" panose="020B0604030504040204" pitchFamily="50" charset="-128"/>
              </a:rPr>
              <a:t>」（府市一体条例）を施行</a:t>
            </a:r>
            <a:r>
              <a:rPr lang="ja-JP" altLang="en-US" sz="1600" dirty="0">
                <a:latin typeface="Meiryo UI" panose="020B0604030504040204" pitchFamily="50" charset="-128"/>
                <a:ea typeface="Meiryo UI" panose="020B0604030504040204" pitchFamily="50" charset="-128"/>
              </a:rPr>
              <a:t>し、知事と市長が大阪の成長・発展の基本的な方針</a:t>
            </a:r>
            <a:r>
              <a:rPr lang="ja-JP" altLang="en-US" sz="1600" dirty="0" smtClean="0">
                <a:latin typeface="Meiryo UI" panose="020B0604030504040204" pitchFamily="50" charset="-128"/>
                <a:ea typeface="Meiryo UI" panose="020B0604030504040204" pitchFamily="50" charset="-128"/>
              </a:rPr>
              <a:t>等を</a:t>
            </a:r>
            <a:r>
              <a:rPr lang="ja-JP" altLang="en-US" sz="1600" dirty="0">
                <a:latin typeface="Meiryo UI" panose="020B0604030504040204" pitchFamily="50" charset="-128"/>
                <a:ea typeface="Meiryo UI" panose="020B0604030504040204" pitchFamily="50" charset="-128"/>
              </a:rPr>
              <a:t>協議・合意し、府</a:t>
            </a:r>
            <a:r>
              <a:rPr lang="ja-JP" altLang="en-US" sz="1600" dirty="0" smtClean="0">
                <a:latin typeface="Meiryo UI" panose="020B0604030504040204" pitchFamily="50" charset="-128"/>
                <a:ea typeface="Meiryo UI" panose="020B0604030504040204" pitchFamily="50" charset="-128"/>
              </a:rPr>
              <a:t>市一体</a:t>
            </a:r>
            <a:r>
              <a:rPr lang="ja-JP" altLang="en-US" sz="1600" dirty="0">
                <a:latin typeface="Meiryo UI" panose="020B0604030504040204" pitchFamily="50" charset="-128"/>
                <a:ea typeface="Meiryo UI" panose="020B0604030504040204" pitchFamily="50" charset="-128"/>
              </a:rPr>
              <a:t>となって</a:t>
            </a:r>
            <a:r>
              <a:rPr lang="ja-JP" altLang="en-US" sz="1600" dirty="0" smtClean="0">
                <a:latin typeface="Meiryo UI" panose="020B0604030504040204" pitchFamily="50" charset="-128"/>
                <a:ea typeface="Meiryo UI" panose="020B0604030504040204" pitchFamily="50" charset="-128"/>
              </a:rPr>
              <a:t>施策を進めてきた。</a:t>
            </a:r>
            <a:endParaRPr lang="ja-JP" altLang="en-US" sz="1600" dirty="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こうした府市連携の推進体制のもと、広域機能に関わる計画やビジョンなど府市共通の戦略を策定し、政策連携によってインフラ整備や万博誘致などの大規模プロジェクトを推進してきた。また、府市機能の最適化による機能強化のため、研究所、中小企業支援団体、大学など組織・機能統合が進み、府</a:t>
            </a:r>
            <a:r>
              <a:rPr lang="ja-JP" altLang="en-US" sz="1600" dirty="0">
                <a:latin typeface="Meiryo UI" panose="020B0604030504040204" pitchFamily="50" charset="-128"/>
                <a:ea typeface="Meiryo UI" panose="020B0604030504040204" pitchFamily="50" charset="-128"/>
              </a:rPr>
              <a:t>市連携が基盤となって広範囲で先駆的な改革を実現している</a:t>
            </a:r>
            <a:r>
              <a:rPr lang="ja-JP" altLang="en-US" sz="1600" dirty="0" smtClean="0">
                <a:latin typeface="Meiryo UI" panose="020B0604030504040204" pitchFamily="50" charset="-128"/>
                <a:ea typeface="Meiryo UI" panose="020B0604030504040204" pitchFamily="50" charset="-128"/>
              </a:rPr>
              <a:t>。</a:t>
            </a:r>
            <a:endParaRPr lang="en-US" altLang="ja-JP" sz="1600" strike="dblStrike" dirty="0" smtClean="0">
              <a:latin typeface="Meiryo UI" panose="020B0604030504040204" pitchFamily="50" charset="-128"/>
              <a:ea typeface="Meiryo UI" panose="020B0604030504040204" pitchFamily="50" charset="-128"/>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68119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2480" y="298867"/>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496" y="8720"/>
            <a:ext cx="927850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200" dirty="0">
                <a:latin typeface="Meiryo UI" panose="020B0604030504040204" pitchFamily="50" charset="-128"/>
                <a:ea typeface="Meiryo UI" panose="020B0604030504040204" pitchFamily="50" charset="-128"/>
              </a:rPr>
              <a:t>（大阪健康安全基盤研究所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79135" y="649465"/>
            <a:ext cx="2628000" cy="307777"/>
          </a:xfrm>
          <a:prstGeom prst="rect">
            <a:avLst/>
          </a:prstGeom>
          <a:ln>
            <a:noFill/>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４．府市研究所のポテンシャル</a:t>
            </a:r>
            <a:endParaRPr lang="en-US" altLang="ja-JP" sz="1400" b="1" dirty="0" smtClean="0">
              <a:latin typeface="Meiryo UI" panose="020B0604030504040204" pitchFamily="50" charset="-128"/>
              <a:ea typeface="Meiryo UI" panose="020B0604030504040204" pitchFamily="50" charset="-128"/>
            </a:endParaRPr>
          </a:p>
        </p:txBody>
      </p:sp>
      <p:sp>
        <p:nvSpPr>
          <p:cNvPr id="27" name="正方形/長方形 26"/>
          <p:cNvSpPr/>
          <p:nvPr/>
        </p:nvSpPr>
        <p:spPr>
          <a:xfrm>
            <a:off x="370828" y="4149080"/>
            <a:ext cx="4201172" cy="442035"/>
          </a:xfrm>
          <a:prstGeom prst="rect">
            <a:avLst/>
          </a:prstGeom>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科研費細目</a:t>
            </a:r>
            <a:r>
              <a:rPr lang="ja-JP" altLang="en-US" sz="1200" b="1" dirty="0">
                <a:latin typeface="Meiryo UI" panose="020B0604030504040204" pitchFamily="50" charset="-128"/>
                <a:ea typeface="Meiryo UI" panose="020B0604030504040204" pitchFamily="50" charset="-128"/>
              </a:rPr>
              <a:t>別採択件数</a:t>
            </a:r>
            <a:r>
              <a:rPr lang="ja-JP" altLang="en-US" sz="1200" b="1" dirty="0" smtClean="0">
                <a:latin typeface="Meiryo UI" panose="020B0604030504040204" pitchFamily="50" charset="-128"/>
                <a:ea typeface="Meiryo UI" panose="020B0604030504040204" pitchFamily="50" charset="-128"/>
              </a:rPr>
              <a:t>上位</a:t>
            </a:r>
            <a:r>
              <a:rPr lang="ja-JP" altLang="en-US" sz="1200" b="1" dirty="0">
                <a:latin typeface="Meiryo UI" panose="020B0604030504040204" pitchFamily="50" charset="-128"/>
                <a:ea typeface="Meiryo UI" panose="020B0604030504040204" pitchFamily="50" charset="-128"/>
              </a:rPr>
              <a:t>５</a:t>
            </a:r>
            <a:r>
              <a:rPr lang="ja-JP" altLang="en-US" sz="1200" b="1" dirty="0" smtClean="0">
                <a:latin typeface="Meiryo UI" panose="020B0604030504040204" pitchFamily="50" charset="-128"/>
                <a:ea typeface="Meiryo UI" panose="020B0604030504040204" pitchFamily="50" charset="-128"/>
              </a:rPr>
              <a:t>機関</a:t>
            </a:r>
            <a:r>
              <a:rPr lang="ja-JP" altLang="en-US" sz="1200" b="1" dirty="0">
                <a:latin typeface="Meiryo UI" panose="020B0604030504040204" pitchFamily="50" charset="-128"/>
                <a:ea typeface="Meiryo UI" panose="020B0604030504040204" pitchFamily="50" charset="-128"/>
              </a:rPr>
              <a:t>（衛生学・公衆衛生学</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（過去</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年の新規採択の累計数）</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216503" y="4653136"/>
          <a:ext cx="4499512" cy="1133475"/>
        </p:xfrm>
        <a:graphic>
          <a:graphicData uri="http://schemas.openxmlformats.org/drawingml/2006/table">
            <a:tbl>
              <a:tblPr/>
              <a:tblGrid>
                <a:gridCol w="332476">
                  <a:extLst>
                    <a:ext uri="{9D8B030D-6E8A-4147-A177-3AD203B41FA5}">
                      <a16:colId xmlns:a16="http://schemas.microsoft.com/office/drawing/2014/main" val="20000"/>
                    </a:ext>
                  </a:extLst>
                </a:gridCol>
                <a:gridCol w="1041759">
                  <a:extLst>
                    <a:ext uri="{9D8B030D-6E8A-4147-A177-3AD203B41FA5}">
                      <a16:colId xmlns:a16="http://schemas.microsoft.com/office/drawing/2014/main" val="20001"/>
                    </a:ext>
                  </a:extLst>
                </a:gridCol>
                <a:gridCol w="1041759">
                  <a:extLst>
                    <a:ext uri="{9D8B030D-6E8A-4147-A177-3AD203B41FA5}">
                      <a16:colId xmlns:a16="http://schemas.microsoft.com/office/drawing/2014/main" val="20002"/>
                    </a:ext>
                  </a:extLst>
                </a:gridCol>
                <a:gridCol w="1041759">
                  <a:extLst>
                    <a:ext uri="{9D8B030D-6E8A-4147-A177-3AD203B41FA5}">
                      <a16:colId xmlns:a16="http://schemas.microsoft.com/office/drawing/2014/main" val="20003"/>
                    </a:ext>
                  </a:extLst>
                </a:gridCol>
                <a:gridCol w="1041759">
                  <a:extLst>
                    <a:ext uri="{9D8B030D-6E8A-4147-A177-3AD203B41FA5}">
                      <a16:colId xmlns:a16="http://schemas.microsoft.com/office/drawing/2014/main" val="20004"/>
                    </a:ext>
                  </a:extLst>
                </a:gridCol>
              </a:tblGrid>
              <a:tr h="123403">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15">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機関名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大安研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名古屋大学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名古屋大学</a:t>
                      </a:r>
                    </a:p>
                  </a:txBody>
                  <a:tcPr marL="9525" marR="9525" marT="9525"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北海道大学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北海道大学</a:t>
                      </a:r>
                    </a:p>
                  </a:txBody>
                  <a:tcPr marL="9525" marR="9525" marT="9525"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長崎大学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6" name="正方形/長方形 25"/>
          <p:cNvSpPr/>
          <p:nvPr/>
        </p:nvSpPr>
        <p:spPr>
          <a:xfrm>
            <a:off x="179512" y="6021288"/>
            <a:ext cx="4570693" cy="523220"/>
          </a:xfrm>
          <a:prstGeom prst="rect">
            <a:avLst/>
          </a:prstGeom>
        </p:spPr>
        <p:txBody>
          <a:bodyPr wrap="square">
            <a:spAutoFit/>
          </a:bodyPr>
          <a:lstStyle/>
          <a:p>
            <a:r>
              <a:rPr lang="ja-JP" altLang="en-US" sz="1400" u="sng" dirty="0" smtClean="0">
                <a:latin typeface="Meiryo UI" pitchFamily="50" charset="-128"/>
                <a:ea typeface="Meiryo UI" pitchFamily="50" charset="-128"/>
                <a:cs typeface="Meiryo UI" pitchFamily="50" charset="-128"/>
              </a:rPr>
              <a:t>地衛研の特性や強みを活かした研究活動</a:t>
            </a:r>
            <a:r>
              <a:rPr lang="ja-JP" altLang="en-US" sz="1400" dirty="0">
                <a:latin typeface="Meiryo UI" pitchFamily="50" charset="-128"/>
                <a:ea typeface="Meiryo UI" pitchFamily="50" charset="-128"/>
                <a:cs typeface="Meiryo UI" pitchFamily="50" charset="-128"/>
              </a:rPr>
              <a:t>に</a:t>
            </a:r>
            <a:r>
              <a:rPr lang="ja-JP" altLang="en-US" sz="1400" dirty="0" smtClean="0">
                <a:latin typeface="Meiryo UI" pitchFamily="50" charset="-128"/>
                <a:ea typeface="Meiryo UI" pitchFamily="50" charset="-128"/>
                <a:cs typeface="Meiryo UI" pitchFamily="50" charset="-128"/>
              </a:rPr>
              <a:t>より</a:t>
            </a:r>
            <a:endParaRPr lang="en-US" altLang="ja-JP" sz="1400" dirty="0" smtClean="0">
              <a:latin typeface="Meiryo UI" pitchFamily="50" charset="-128"/>
              <a:ea typeface="Meiryo UI" pitchFamily="50" charset="-128"/>
              <a:cs typeface="Meiryo UI" pitchFamily="50" charset="-128"/>
            </a:endParaRPr>
          </a:p>
          <a:p>
            <a:r>
              <a:rPr lang="ja-JP" altLang="en-US" sz="1400" b="1" dirty="0" smtClean="0">
                <a:latin typeface="Meiryo UI" pitchFamily="50" charset="-128"/>
                <a:ea typeface="Meiryo UI" pitchFamily="50" charset="-128"/>
                <a:cs typeface="Meiryo UI" pitchFamily="50" charset="-128"/>
              </a:rPr>
              <a:t>公衆衛生分野において西日本を牽引。</a:t>
            </a:r>
            <a:endParaRPr lang="en-US" altLang="ja-JP" sz="1400" b="1" dirty="0" smtClean="0">
              <a:latin typeface="Meiryo UI" pitchFamily="50" charset="-128"/>
              <a:ea typeface="Meiryo UI" pitchFamily="50" charset="-128"/>
              <a:cs typeface="Meiryo UI" pitchFamily="50" charset="-128"/>
            </a:endParaRPr>
          </a:p>
        </p:txBody>
      </p:sp>
      <p:sp>
        <p:nvSpPr>
          <p:cNvPr id="28" name="タイトル 1"/>
          <p:cNvSpPr txBox="1">
            <a:spLocks/>
          </p:cNvSpPr>
          <p:nvPr/>
        </p:nvSpPr>
        <p:spPr>
          <a:xfrm>
            <a:off x="4782143" y="886490"/>
            <a:ext cx="3931334" cy="257430"/>
          </a:xfrm>
          <a:prstGeom prst="rect">
            <a:avLst/>
          </a:prstGeom>
        </p:spPr>
        <p:txBody>
          <a:bodyPr lIns="36000" tIns="36000" rIns="36000" bIns="36000">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r>
              <a:rPr lang="en-US" altLang="ja-JP" sz="1200" dirty="0" smtClean="0">
                <a:ln w="6350">
                  <a:solidFill>
                    <a:schemeClr val="tx1"/>
                  </a:solidFill>
                </a:ln>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FAIR(Foresight/Appeal/Initiative/Reliability)</a:t>
            </a:r>
            <a:r>
              <a:rPr lang="ja-JP" altLang="en-US" sz="1200" dirty="0" smtClean="0">
                <a:ln w="6350">
                  <a:solidFill>
                    <a:schemeClr val="tx1"/>
                  </a:solidFill>
                </a:ln>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をめざして</a:t>
            </a:r>
            <a:endParaRPr lang="ja-JP" altLang="en-US" sz="12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644008" y="654629"/>
            <a:ext cx="1880643"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５</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研究所</a:t>
            </a:r>
            <a:r>
              <a:rPr lang="ja-JP" altLang="en-US" sz="1400" b="1" dirty="0" smtClean="0">
                <a:latin typeface="Meiryo UI" panose="020B0604030504040204" pitchFamily="50" charset="-128"/>
                <a:ea typeface="Meiryo UI" panose="020B0604030504040204" pitchFamily="50" charset="-128"/>
              </a:rPr>
              <a:t>のめざす姿</a:t>
            </a:r>
            <a:endParaRPr lang="en-US" altLang="ja-JP"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595340" y="5049617"/>
            <a:ext cx="3865092" cy="523220"/>
          </a:xfrm>
          <a:prstGeom prst="rect">
            <a:avLst/>
          </a:prstGeom>
          <a:noFill/>
        </p:spPr>
        <p:txBody>
          <a:bodyPr wrap="square" rtlCol="0">
            <a:spAutoFit/>
          </a:bodyPr>
          <a:lstStyle/>
          <a:p>
            <a:pPr marL="742950" lvl="1" indent="-28575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指揮</a:t>
            </a:r>
            <a:r>
              <a:rPr lang="ja-JP" altLang="en-US" sz="1400" dirty="0">
                <a:latin typeface="Meiryo UI" panose="020B0604030504040204" pitchFamily="50" charset="-128"/>
                <a:ea typeface="Meiryo UI" panose="020B0604030504040204" pitchFamily="50" charset="-128"/>
              </a:rPr>
              <a:t>命令系統や</a:t>
            </a:r>
            <a:r>
              <a:rPr lang="ja-JP" altLang="en-US" sz="1400" dirty="0" smtClean="0">
                <a:latin typeface="Meiryo UI" panose="020B0604030504040204" pitchFamily="50" charset="-128"/>
                <a:ea typeface="Meiryo UI" panose="020B0604030504040204" pitchFamily="50" charset="-128"/>
              </a:rPr>
              <a:t>機能の統合・機能強化</a:t>
            </a:r>
            <a:endParaRPr lang="en-US" altLang="ja-JP" sz="1400" dirty="0" smtClean="0">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施設・設備等の運営の効率化</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nvPr>
        </p:nvGraphicFramePr>
        <p:xfrm>
          <a:off x="5027388" y="6268041"/>
          <a:ext cx="3414536" cy="437760"/>
        </p:xfrm>
        <a:graphic>
          <a:graphicData uri="http://schemas.openxmlformats.org/drawingml/2006/table">
            <a:tbl>
              <a:tblPr firstRow="1" bandRow="1">
                <a:tableStyleId>{5C22544A-7EE6-4342-B048-85BDC9FD1C3A}</a:tableStyleId>
              </a:tblPr>
              <a:tblGrid>
                <a:gridCol w="742291">
                  <a:extLst>
                    <a:ext uri="{9D8B030D-6E8A-4147-A177-3AD203B41FA5}">
                      <a16:colId xmlns:a16="http://schemas.microsoft.com/office/drawing/2014/main" val="20000"/>
                    </a:ext>
                  </a:extLst>
                </a:gridCol>
                <a:gridCol w="668061">
                  <a:extLst>
                    <a:ext uri="{9D8B030D-6E8A-4147-A177-3AD203B41FA5}">
                      <a16:colId xmlns:a16="http://schemas.microsoft.com/office/drawing/2014/main" val="20001"/>
                    </a:ext>
                  </a:extLst>
                </a:gridCol>
                <a:gridCol w="668061">
                  <a:extLst>
                    <a:ext uri="{9D8B030D-6E8A-4147-A177-3AD203B41FA5}">
                      <a16:colId xmlns:a16="http://schemas.microsoft.com/office/drawing/2014/main" val="20002"/>
                    </a:ext>
                  </a:extLst>
                </a:gridCol>
                <a:gridCol w="1336123">
                  <a:extLst>
                    <a:ext uri="{9D8B030D-6E8A-4147-A177-3AD203B41FA5}">
                      <a16:colId xmlns:a16="http://schemas.microsoft.com/office/drawing/2014/main" val="20003"/>
                    </a:ext>
                  </a:extLst>
                </a:gridCol>
              </a:tblGrid>
              <a:tr h="426849">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基本構想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基本</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設計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実施</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設計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整備工事</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8" name="グループ化 37"/>
          <p:cNvGrpSpPr/>
          <p:nvPr/>
        </p:nvGrpSpPr>
        <p:grpSpPr>
          <a:xfrm>
            <a:off x="5027388" y="5908001"/>
            <a:ext cx="3414536" cy="216024"/>
            <a:chOff x="5004048" y="2559192"/>
            <a:chExt cx="3414536" cy="216024"/>
          </a:xfrm>
        </p:grpSpPr>
        <p:sp>
          <p:nvSpPr>
            <p:cNvPr id="39" name="ホームベース 38"/>
            <p:cNvSpPr/>
            <p:nvPr/>
          </p:nvSpPr>
          <p:spPr>
            <a:xfrm>
              <a:off x="5004048" y="2559192"/>
              <a:ext cx="720000" cy="216024"/>
            </a:xfrm>
            <a:prstGeom prst="homePlat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2017</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0" name="山形 39"/>
            <p:cNvSpPr/>
            <p:nvPr/>
          </p:nvSpPr>
          <p:spPr>
            <a:xfrm>
              <a:off x="5691074" y="2559216"/>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2018</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6378100"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2019</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2" name="山形 41"/>
            <p:cNvSpPr/>
            <p:nvPr/>
          </p:nvSpPr>
          <p:spPr>
            <a:xfrm>
              <a:off x="7040823"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2020</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3" name="山形 42"/>
            <p:cNvSpPr/>
            <p:nvPr/>
          </p:nvSpPr>
          <p:spPr>
            <a:xfrm>
              <a:off x="7698584"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sp>
        <p:nvSpPr>
          <p:cNvPr id="44" name="正方形/長方形 43"/>
          <p:cNvSpPr/>
          <p:nvPr/>
        </p:nvSpPr>
        <p:spPr>
          <a:xfrm>
            <a:off x="4749059" y="4174057"/>
            <a:ext cx="2090637"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６</a:t>
            </a:r>
            <a:r>
              <a:rPr lang="ja-JP" altLang="en-US" sz="1400" b="1" dirty="0" smtClean="0">
                <a:latin typeface="Meiryo UI" panose="020B0604030504040204" pitchFamily="50" charset="-128"/>
                <a:ea typeface="Meiryo UI" panose="020B0604030504040204" pitchFamily="50" charset="-128"/>
              </a:rPr>
              <a:t>．統合に係る整備計画</a:t>
            </a:r>
            <a:endParaRPr lang="en-US" altLang="ja-JP" sz="14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072284" y="4545561"/>
            <a:ext cx="2859809" cy="307777"/>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一元化施設（新施設）の整備計画</a:t>
            </a:r>
          </a:p>
        </p:txBody>
      </p:sp>
      <p:grpSp>
        <p:nvGrpSpPr>
          <p:cNvPr id="47" name="グループ化 46"/>
          <p:cNvGrpSpPr/>
          <p:nvPr/>
        </p:nvGrpSpPr>
        <p:grpSpPr>
          <a:xfrm>
            <a:off x="4716016" y="1122098"/>
            <a:ext cx="4212320" cy="2921798"/>
            <a:chOff x="120132" y="1007232"/>
            <a:chExt cx="4490088" cy="3110478"/>
          </a:xfrm>
        </p:grpSpPr>
        <p:sp>
          <p:nvSpPr>
            <p:cNvPr id="48" name="上矢印 47"/>
            <p:cNvSpPr/>
            <p:nvPr/>
          </p:nvSpPr>
          <p:spPr>
            <a:xfrm>
              <a:off x="1037704" y="1007232"/>
              <a:ext cx="2592000" cy="1152000"/>
            </a:xfrm>
            <a:prstGeom prst="upArrow">
              <a:avLst>
                <a:gd name="adj1" fmla="val 46290"/>
                <a:gd name="adj2" fmla="val 58018"/>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先　見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Foresight</a:t>
              </a:r>
              <a:r>
                <a:rPr lang="en-US" altLang="ja-JP" sz="1100" dirty="0" smtClean="0">
                  <a:latin typeface="Meiryo UI" panose="020B0604030504040204" pitchFamily="50" charset="-128"/>
                  <a:ea typeface="Meiryo UI" panose="020B0604030504040204" pitchFamily="50" charset="-128"/>
                </a:rPr>
                <a:t>)</a:t>
              </a: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lang="en-US" altLang="ja-JP" sz="1050" dirty="0">
                <a:latin typeface="Meiryo UI" panose="020B0604030504040204" pitchFamily="50" charset="-128"/>
                <a:ea typeface="Meiryo UI" panose="020B0604030504040204" pitchFamily="50" charset="-128"/>
              </a:endParaRP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kumimoji="1" lang="ja-JP" altLang="en-US" sz="1050" dirty="0">
                <a:latin typeface="Meiryo UI" panose="020B0604030504040204" pitchFamily="50" charset="-128"/>
                <a:ea typeface="Meiryo UI" panose="020B0604030504040204" pitchFamily="50" charset="-128"/>
              </a:endParaRPr>
            </a:p>
          </p:txBody>
        </p:sp>
        <p:sp>
          <p:nvSpPr>
            <p:cNvPr id="49" name="下矢印 48"/>
            <p:cNvSpPr/>
            <p:nvPr/>
          </p:nvSpPr>
          <p:spPr>
            <a:xfrm>
              <a:off x="1087693" y="2965710"/>
              <a:ext cx="2592000" cy="1152000"/>
            </a:xfrm>
            <a:prstGeom prst="downArrow">
              <a:avLst>
                <a:gd name="adj1" fmla="val 51766"/>
                <a:gd name="adj2" fmla="val 53295"/>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信　頼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Reliability</a:t>
              </a:r>
              <a:r>
                <a:rPr lang="en-US" altLang="ja-JP" sz="1100" dirty="0" smtClean="0">
                  <a:latin typeface="Meiryo UI" panose="020B0604030504040204" pitchFamily="50" charset="-128"/>
                  <a:ea typeface="Meiryo UI" panose="020B0604030504040204" pitchFamily="50" charset="-128"/>
                </a:rPr>
                <a:t>)</a:t>
              </a: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0" name="下矢印 49"/>
            <p:cNvSpPr/>
            <p:nvPr/>
          </p:nvSpPr>
          <p:spPr>
            <a:xfrm rot="16200000">
              <a:off x="2769722" y="1817264"/>
              <a:ext cx="2261161" cy="1419834"/>
            </a:xfrm>
            <a:prstGeom prst="downArrow">
              <a:avLst>
                <a:gd name="adj1" fmla="val 49344"/>
                <a:gd name="adj2" fmla="val 3543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eaVert" lIns="36000" tIns="36000" rIns="36000" rtlCol="0" anchor="ctr"/>
            <a:lstStyle/>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率　先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Initiative</a:t>
              </a:r>
              <a:r>
                <a:rPr lang="en-US" altLang="ja-JP" sz="1100" dirty="0" smtClean="0">
                  <a:latin typeface="Meiryo UI" panose="020B0604030504040204" pitchFamily="50" charset="-128"/>
                  <a:ea typeface="Meiryo UI" panose="020B0604030504040204" pitchFamily="50" charset="-128"/>
                </a:rPr>
                <a:t>)</a:t>
              </a:r>
            </a:p>
            <a:p>
              <a:pPr algn="ctr"/>
              <a:endParaRPr lang="en-US" altLang="ja-JP" sz="10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9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1" name="下矢印 50"/>
            <p:cNvSpPr/>
            <p:nvPr/>
          </p:nvSpPr>
          <p:spPr>
            <a:xfrm rot="5400000" flipH="1">
              <a:off x="-300531" y="1817264"/>
              <a:ext cx="2261161" cy="1419835"/>
            </a:xfrm>
            <a:prstGeom prst="downArrow">
              <a:avLst>
                <a:gd name="adj1" fmla="val 51969"/>
                <a:gd name="adj2" fmla="val 3543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vert270" lIns="36000" tIns="36000" rIns="36000" rtlCol="0" anchor="ctr"/>
            <a:lstStyle/>
            <a:p>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アピール性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Appeal</a:t>
              </a:r>
              <a:r>
                <a:rPr lang="en-US" altLang="ja-JP" sz="1100" dirty="0" smtClean="0">
                  <a:latin typeface="Meiryo UI" panose="020B0604030504040204" pitchFamily="50" charset="-128"/>
                  <a:ea typeface="Meiryo UI" panose="020B0604030504040204" pitchFamily="50" charset="-128"/>
                </a:rPr>
                <a:t>)</a:t>
              </a: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2" name="正方形/長方形 51"/>
            <p:cNvSpPr/>
            <p:nvPr/>
          </p:nvSpPr>
          <p:spPr>
            <a:xfrm>
              <a:off x="1773488" y="1434679"/>
              <a:ext cx="1207215"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専門性を活かした総合的な調査・研究を通じて公衆衛生における脅威に対応</a:t>
              </a:r>
              <a:endParaRPr lang="en-US" altLang="ja-JP" sz="900" dirty="0">
                <a:latin typeface="Meiryo UI" panose="020B0604030504040204" pitchFamily="50" charset="-128"/>
                <a:ea typeface="Meiryo UI" panose="020B0604030504040204" pitchFamily="50" charset="-128"/>
              </a:endParaRPr>
            </a:p>
          </p:txBody>
        </p:sp>
        <p:sp>
          <p:nvSpPr>
            <p:cNvPr id="53" name="正方形/長方形 52"/>
            <p:cNvSpPr/>
            <p:nvPr/>
          </p:nvSpPr>
          <p:spPr>
            <a:xfrm>
              <a:off x="364922" y="2277917"/>
              <a:ext cx="1189591" cy="83551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研究所の高い専門性の発信・専門知識のわかりやすい情報発信による研究所の存在感増幅</a:t>
              </a:r>
            </a:p>
          </p:txBody>
        </p:sp>
        <p:sp>
          <p:nvSpPr>
            <p:cNvPr id="54" name="正方形/長方形 53"/>
            <p:cNvSpPr/>
            <p:nvPr/>
          </p:nvSpPr>
          <p:spPr>
            <a:xfrm>
              <a:off x="1825559" y="3401282"/>
              <a:ext cx="1178451"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 新しい技術の開発、導入による検査技術の承継・向上</a:t>
              </a:r>
            </a:p>
          </p:txBody>
        </p:sp>
        <p:sp>
          <p:nvSpPr>
            <p:cNvPr id="55" name="円/楕円 54"/>
            <p:cNvSpPr/>
            <p:nvPr/>
          </p:nvSpPr>
          <p:spPr>
            <a:xfrm>
              <a:off x="1505063" y="2105716"/>
              <a:ext cx="1728125" cy="909006"/>
            </a:xfrm>
            <a:prstGeom prst="ellipse">
              <a:avLst/>
            </a:prstGeom>
            <a:solidFill>
              <a:schemeClr val="accent1">
                <a:lumMod val="40000"/>
                <a:lumOff val="60000"/>
                <a:alpha val="70000"/>
              </a:schemeClr>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r>
                <a:rPr kumimoji="1" lang="ja-JP" altLang="en-US" b="1" dirty="0" smtClean="0">
                  <a:latin typeface="Meiryo UI" panose="020B0604030504040204" pitchFamily="50" charset="-128"/>
                  <a:ea typeface="Meiryo UI" panose="020B0604030504040204" pitchFamily="50" charset="-128"/>
                </a:rPr>
                <a:t>大 安</a:t>
              </a:r>
              <a:r>
                <a:rPr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研</a:t>
              </a:r>
              <a:endParaRPr kumimoji="1" lang="ja-JP" altLang="en-US"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3343898" y="2353285"/>
              <a:ext cx="1074469" cy="688069"/>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中核市への積極的な支援や全国の「地方衛生研究所」の先駆けに</a:t>
              </a:r>
            </a:p>
          </p:txBody>
        </p:sp>
      </p:grpSp>
      <p:sp>
        <p:nvSpPr>
          <p:cNvPr id="46" name="山形 45"/>
          <p:cNvSpPr/>
          <p:nvPr/>
        </p:nvSpPr>
        <p:spPr>
          <a:xfrm>
            <a:off x="8380123" y="5908001"/>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2022</a:t>
            </a:r>
          </a:p>
        </p:txBody>
      </p:sp>
      <p:sp>
        <p:nvSpPr>
          <p:cNvPr id="59" name="テキスト ボックス 58"/>
          <p:cNvSpPr txBox="1"/>
          <p:nvPr/>
        </p:nvSpPr>
        <p:spPr>
          <a:xfrm>
            <a:off x="8447362" y="6336212"/>
            <a:ext cx="601980" cy="271869"/>
          </a:xfrm>
          <a:prstGeom prst="rect">
            <a:avLst/>
          </a:prstGeom>
          <a:noFill/>
          <a:ln w="12700">
            <a:noFill/>
          </a:ln>
        </p:spPr>
        <p:txBody>
          <a:bodyPr wrap="square" rtlCol="0" anchor="ctr">
            <a:spAutoFit/>
          </a:bodyPr>
          <a:lstStyle/>
          <a:p>
            <a:pPr algn="ctr">
              <a:lnSpc>
                <a:spcPts val="700"/>
              </a:lnSpc>
            </a:pPr>
            <a:r>
              <a:rPr lang="en-US" altLang="ja-JP" sz="800" dirty="0">
                <a:latin typeface="Meiryo UI" panose="020B0604030504040204" pitchFamily="50" charset="-128"/>
                <a:ea typeface="Meiryo UI" panose="020B0604030504040204" pitchFamily="50" charset="-128"/>
              </a:rPr>
              <a:t>2023.1</a:t>
            </a:r>
          </a:p>
          <a:p>
            <a:pPr algn="ctr">
              <a:lnSpc>
                <a:spcPts val="700"/>
              </a:lnSpc>
            </a:pPr>
            <a:r>
              <a:rPr lang="ja-JP" altLang="en-US" sz="800" dirty="0">
                <a:latin typeface="Meiryo UI" panose="020B0604030504040204" pitchFamily="50" charset="-128"/>
                <a:ea typeface="Meiryo UI" panose="020B0604030504040204" pitchFamily="50" charset="-128"/>
              </a:rPr>
              <a:t>供用開始</a:t>
            </a:r>
          </a:p>
        </p:txBody>
      </p:sp>
      <p:sp>
        <p:nvSpPr>
          <p:cNvPr id="60" name="正方形/長方形 59"/>
          <p:cNvSpPr/>
          <p:nvPr/>
        </p:nvSpPr>
        <p:spPr>
          <a:xfrm flipH="1">
            <a:off x="316989" y="3594036"/>
            <a:ext cx="4224181" cy="507831"/>
          </a:xfrm>
          <a:prstGeom prst="rect">
            <a:avLst/>
          </a:prstGeom>
          <a:ln>
            <a:solidFill>
              <a:srgbClr val="0070C0"/>
            </a:solidFill>
          </a:ln>
        </p:spPr>
        <p:txBody>
          <a:bodyPr wrap="square">
            <a:spAutoFit/>
          </a:bodyPr>
          <a:lstStyle/>
          <a:p>
            <a:r>
              <a:rPr lang="ja-JP" altLang="en-US" sz="900" b="1" u="sng" dirty="0" smtClean="0">
                <a:latin typeface="Meiryo UI" panose="020B0604030504040204" pitchFamily="50" charset="-128"/>
                <a:ea typeface="Meiryo UI" panose="020B0604030504040204" pitchFamily="50" charset="-128"/>
              </a:rPr>
              <a:t>科学研究費</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・・文部科学省所管の</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独法</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日本学術</a:t>
            </a:r>
            <a:r>
              <a:rPr lang="ja-JP" altLang="en-US" sz="900" dirty="0" smtClean="0">
                <a:latin typeface="Meiryo UI" panose="020B0604030504040204" pitchFamily="50" charset="-128"/>
                <a:ea typeface="Meiryo UI" panose="020B0604030504040204" pitchFamily="50" charset="-128"/>
              </a:rPr>
              <a:t>振興会が、</a:t>
            </a:r>
            <a:r>
              <a:rPr lang="ja-JP" altLang="en-US" sz="900" dirty="0">
                <a:latin typeface="Meiryo UI" panose="020B0604030504040204" pitchFamily="50" charset="-128"/>
                <a:ea typeface="Meiryo UI" panose="020B0604030504040204" pitchFamily="50" charset="-128"/>
              </a:rPr>
              <a:t>あらゆる「学術研究</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発展</a:t>
            </a:r>
            <a:r>
              <a:rPr lang="ja-JP" altLang="en-US" sz="900" dirty="0">
                <a:latin typeface="Meiryo UI" panose="020B0604030504040204" pitchFamily="50" charset="-128"/>
                <a:ea typeface="Meiryo UI" panose="020B0604030504040204" pitchFamily="50" charset="-128"/>
              </a:rPr>
              <a:t>させることを目的とする「競争的研究費</a:t>
            </a:r>
            <a:r>
              <a:rPr lang="ja-JP" altLang="en-US" sz="900" dirty="0" smtClean="0">
                <a:latin typeface="Meiryo UI" panose="020B0604030504040204" pitchFamily="50" charset="-128"/>
                <a:ea typeface="Meiryo UI" panose="020B0604030504040204" pitchFamily="50" charset="-128"/>
              </a:rPr>
              <a:t>」で</a:t>
            </a:r>
            <a:r>
              <a:rPr lang="ja-JP" altLang="en-US" sz="900" dirty="0">
                <a:latin typeface="Meiryo UI" panose="020B0604030504040204" pitchFamily="50" charset="-128"/>
                <a:ea typeface="Meiryo UI" panose="020B0604030504040204" pitchFamily="50" charset="-128"/>
              </a:rPr>
              <a:t>あり、独創的・先駆的</a:t>
            </a:r>
            <a:r>
              <a:rPr lang="ja-JP" altLang="en-US" sz="900" dirty="0" smtClean="0">
                <a:latin typeface="Meiryo UI" panose="020B0604030504040204" pitchFamily="50" charset="-128"/>
                <a:ea typeface="Meiryo UI" panose="020B0604030504040204" pitchFamily="50" charset="-128"/>
              </a:rPr>
              <a:t>な</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研究</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対して助成</a:t>
            </a:r>
            <a:r>
              <a:rPr lang="ja-JP" altLang="en-US" sz="900" dirty="0">
                <a:latin typeface="Meiryo UI" panose="020B0604030504040204" pitchFamily="50" charset="-128"/>
                <a:ea typeface="Meiryo UI" panose="020B0604030504040204" pitchFamily="50" charset="-128"/>
              </a:rPr>
              <a:t>を行う</a:t>
            </a:r>
            <a:r>
              <a:rPr lang="ja-JP" altLang="en-US" sz="900" dirty="0" smtClean="0">
                <a:latin typeface="Meiryo UI" panose="020B0604030504040204" pitchFamily="50" charset="-128"/>
                <a:ea typeface="Meiryo UI" panose="020B0604030504040204" pitchFamily="50" charset="-128"/>
              </a:rPr>
              <a:t>もの。</a:t>
            </a:r>
            <a:endParaRPr lang="en-US" altLang="ja-JP" sz="900" dirty="0" smtClean="0">
              <a:latin typeface="Meiryo UI" panose="020B0604030504040204" pitchFamily="50" charset="-128"/>
              <a:ea typeface="Meiryo UI" panose="020B0604030504040204" pitchFamily="50" charset="-128"/>
            </a:endParaRPr>
          </a:p>
        </p:txBody>
      </p:sp>
      <p:sp>
        <p:nvSpPr>
          <p:cNvPr id="63" name="正方形/長方形 62"/>
          <p:cNvSpPr/>
          <p:nvPr/>
        </p:nvSpPr>
        <p:spPr>
          <a:xfrm flipH="1">
            <a:off x="4261281" y="1122098"/>
            <a:ext cx="653266" cy="215444"/>
          </a:xfrm>
          <a:prstGeom prst="rect">
            <a:avLst/>
          </a:prstGeom>
          <a:ln>
            <a:noFill/>
          </a:ln>
        </p:spPr>
        <p:txBody>
          <a:bodyPr wrap="square">
            <a:spAutoFit/>
          </a:bodyPr>
          <a:lstStyle/>
          <a:p>
            <a:r>
              <a:rPr lang="ja-JP" altLang="en-US" sz="800" dirty="0" smtClean="0">
                <a:latin typeface="Meiryo UI" panose="020B0604030504040204" pitchFamily="50" charset="-128"/>
                <a:ea typeface="Meiryo UI" panose="020B0604030504040204" pitchFamily="50" charset="-128"/>
              </a:rPr>
              <a:t>（件）</a:t>
            </a:r>
            <a:endParaRPr lang="en-US" altLang="ja-JP" sz="800" dirty="0" smtClean="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100606" y="344134"/>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a:latin typeface="Meiryo UI" panose="020B0604030504040204" pitchFamily="50" charset="-128"/>
                <a:ea typeface="Meiryo UI" panose="020B0604030504040204" pitchFamily="50" charset="-128"/>
              </a:rPr>
              <a:t>■目的と</a:t>
            </a:r>
            <a:r>
              <a:rPr lang="ja-JP" altLang="en-US" sz="1600" dirty="0" smtClean="0">
                <a:latin typeface="Meiryo UI" panose="020B0604030504040204" pitchFamily="50" charset="-128"/>
                <a:ea typeface="Meiryo UI" panose="020B0604030504040204" pitchFamily="50" charset="-128"/>
              </a:rPr>
              <a:t>ポテンシャル</a:t>
            </a:r>
            <a:endParaRPr kumimoji="1" lang="ja-JP" altLang="en-US" sz="1600" dirty="0">
              <a:latin typeface="Meiryo UI" panose="020B0604030504040204" pitchFamily="50" charset="-128"/>
              <a:ea typeface="Meiryo UI" panose="020B0604030504040204" pitchFamily="50" charset="-128"/>
            </a:endParaRPr>
          </a:p>
        </p:txBody>
      </p:sp>
      <p:sp>
        <p:nvSpPr>
          <p:cNvPr id="5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5499" y="946301"/>
            <a:ext cx="4730906" cy="2743438"/>
          </a:xfrm>
          <a:prstGeom prst="rect">
            <a:avLst/>
          </a:prstGeom>
        </p:spPr>
      </p:pic>
    </p:spTree>
    <p:extLst>
      <p:ext uri="{BB962C8B-B14F-4D97-AF65-F5344CB8AC3E}">
        <p14:creationId xmlns:p14="http://schemas.microsoft.com/office/powerpoint/2010/main" val="3820895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2"/>
          <a:stretch>
            <a:fillRect/>
          </a:stretch>
        </p:blipFill>
        <p:spPr>
          <a:xfrm>
            <a:off x="3197409" y="5481430"/>
            <a:ext cx="2580333" cy="1434625"/>
          </a:xfrm>
          <a:prstGeom prst="rect">
            <a:avLst/>
          </a:prstGeom>
        </p:spPr>
      </p:pic>
      <p:pic>
        <p:nvPicPr>
          <p:cNvPr id="33" name="図 32"/>
          <p:cNvPicPr>
            <a:picLocks noChangeAspect="1"/>
          </p:cNvPicPr>
          <p:nvPr/>
        </p:nvPicPr>
        <p:blipFill>
          <a:blip r:embed="rId3"/>
          <a:stretch>
            <a:fillRect/>
          </a:stretch>
        </p:blipFill>
        <p:spPr>
          <a:xfrm>
            <a:off x="571500" y="5424640"/>
            <a:ext cx="2317368" cy="1345568"/>
          </a:xfrm>
          <a:prstGeom prst="rect">
            <a:avLst/>
          </a:prstGeom>
        </p:spPr>
      </p:pic>
      <p:cxnSp>
        <p:nvCxnSpPr>
          <p:cNvPr id="3" name="直線コネクタ 2"/>
          <p:cNvCxnSpPr/>
          <p:nvPr/>
        </p:nvCxnSpPr>
        <p:spPr>
          <a:xfrm>
            <a:off x="252480" y="346046"/>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5496" y="19939"/>
            <a:ext cx="927850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200" dirty="0">
                <a:latin typeface="Meiryo UI" panose="020B0604030504040204" pitchFamily="50" charset="-128"/>
                <a:ea typeface="Meiryo UI" panose="020B0604030504040204" pitchFamily="50" charset="-128"/>
              </a:rPr>
              <a:t>（大阪健康安全基盤研究所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8042" y="737293"/>
            <a:ext cx="381642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７</a:t>
            </a:r>
            <a:r>
              <a:rPr lang="ja-JP" altLang="en-US" sz="1400" b="1" dirty="0" smtClean="0">
                <a:latin typeface="Meiryo UI" panose="020B0604030504040204" pitchFamily="50" charset="-128"/>
                <a:ea typeface="Meiryo UI" panose="020B0604030504040204" pitchFamily="50" charset="-128"/>
              </a:rPr>
              <a:t>．これまでに生まれた効果</a:t>
            </a:r>
            <a:endParaRPr lang="en-US" altLang="ja-JP" sz="14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4991" y="931173"/>
            <a:ext cx="8619529" cy="4401205"/>
          </a:xfrm>
          <a:prstGeom prst="rect">
            <a:avLst/>
          </a:prstGeom>
          <a:noFill/>
        </p:spPr>
        <p:txBody>
          <a:bodyPr wrap="square" rtlCol="0">
            <a:spAutoFit/>
          </a:bodyPr>
          <a:lstStyle/>
          <a:p>
            <a:pPr>
              <a:lnSpc>
                <a:spcPts val="2100"/>
              </a:lnSpc>
            </a:pPr>
            <a:r>
              <a:rPr lang="ja-JP" altLang="en-US" sz="1400" b="1" dirty="0">
                <a:latin typeface="Meiryo UI" panose="020B0604030504040204" pitchFamily="50" charset="-128"/>
                <a:ea typeface="Meiryo UI" panose="020B0604030504040204" pitchFamily="50" charset="-128"/>
              </a:rPr>
              <a:t>①試験検査機能の充実</a:t>
            </a:r>
          </a:p>
          <a:p>
            <a:pPr>
              <a:lnSpc>
                <a:spcPts val="2100"/>
              </a:lnSpc>
            </a:pPr>
            <a:r>
              <a:rPr lang="ja-JP" altLang="en-US" sz="1400" dirty="0" smtClean="0">
                <a:latin typeface="Meiryo UI" panose="020B0604030504040204" pitchFamily="50" charset="-128"/>
                <a:ea typeface="Meiryo UI" panose="020B0604030504040204" pitchFamily="50" charset="-128"/>
              </a:rPr>
              <a:t>　○検査</a:t>
            </a:r>
            <a:r>
              <a:rPr lang="ja-JP" altLang="en-US" sz="1400" dirty="0">
                <a:latin typeface="Meiryo UI" panose="020B0604030504040204" pitchFamily="50" charset="-128"/>
                <a:ea typeface="Meiryo UI" panose="020B0604030504040204" pitchFamily="50" charset="-128"/>
              </a:rPr>
              <a:t>対応</a:t>
            </a:r>
          </a:p>
          <a:p>
            <a:pPr>
              <a:lnSpc>
                <a:spcPts val="2100"/>
              </a:lnSpc>
            </a:pPr>
            <a:r>
              <a:rPr lang="ja-JP" altLang="en-US" sz="1400" dirty="0" smtClean="0">
                <a:latin typeface="Meiryo UI" panose="020B0604030504040204" pitchFamily="50" charset="-128"/>
                <a:ea typeface="Meiryo UI" panose="020B0604030504040204" pitchFamily="50" charset="-128"/>
              </a:rPr>
              <a:t>　　　検査</a:t>
            </a:r>
            <a:r>
              <a:rPr lang="ja-JP" altLang="en-US" sz="1400" dirty="0">
                <a:latin typeface="Meiryo UI" panose="020B0604030504040204" pitchFamily="50" charset="-128"/>
                <a:ea typeface="Meiryo UI" panose="020B0604030504040204" pitchFamily="50" charset="-128"/>
              </a:rPr>
              <a:t>機器や全所的な協力体制の整備により</a:t>
            </a:r>
            <a:r>
              <a:rPr lang="ja-JP" altLang="en-US" sz="1400" dirty="0" smtClean="0">
                <a:latin typeface="Meiryo UI" panose="020B0604030504040204" pitchFamily="50" charset="-128"/>
                <a:ea typeface="Meiryo UI" panose="020B0604030504040204" pitchFamily="50" charset="-128"/>
              </a:rPr>
              <a:t>、大量</a:t>
            </a:r>
            <a:r>
              <a:rPr lang="ja-JP" altLang="en-US" sz="1400" dirty="0">
                <a:latin typeface="Meiryo UI" panose="020B0604030504040204" pitchFamily="50" charset="-128"/>
                <a:ea typeface="Meiryo UI" panose="020B0604030504040204" pitchFamily="50" charset="-128"/>
              </a:rPr>
              <a:t>の新型</a:t>
            </a:r>
            <a:r>
              <a:rPr lang="ja-JP" altLang="en-US" sz="1400" dirty="0" smtClean="0">
                <a:latin typeface="Meiryo UI" panose="020B0604030504040204" pitchFamily="50" charset="-128"/>
                <a:ea typeface="Meiryo UI" panose="020B0604030504040204" pitchFamily="50" charset="-128"/>
              </a:rPr>
              <a:t>コロナウイルス</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検査</a:t>
            </a:r>
            <a:r>
              <a:rPr lang="ja-JP" altLang="en-US" sz="1400" dirty="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対応。</a:t>
            </a:r>
            <a:endParaRPr lang="ja-JP" altLang="en-US" sz="1400" dirty="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　○信頼性</a:t>
            </a:r>
            <a:r>
              <a:rPr lang="ja-JP" altLang="en-US" sz="1400" dirty="0">
                <a:latin typeface="Meiryo UI" panose="020B0604030504040204" pitchFamily="50" charset="-128"/>
                <a:ea typeface="Meiryo UI" panose="020B0604030504040204" pitchFamily="50" charset="-128"/>
              </a:rPr>
              <a:t>確保の体制整備</a:t>
            </a:r>
          </a:p>
          <a:p>
            <a:pPr>
              <a:lnSpc>
                <a:spcPts val="21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精度管理室を設置</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名）</a:t>
            </a: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検査</a:t>
            </a:r>
            <a:r>
              <a:rPr lang="ja-JP" altLang="en-US" sz="1400" dirty="0">
                <a:latin typeface="Meiryo UI" panose="020B0604030504040204" pitchFamily="50" charset="-128"/>
                <a:ea typeface="Meiryo UI" panose="020B0604030504040204" pitchFamily="50" charset="-128"/>
              </a:rPr>
              <a:t>部門から独立した組織により試験検査の信頼性</a:t>
            </a:r>
            <a:r>
              <a:rPr lang="ja-JP" altLang="en-US" sz="1400" dirty="0" smtClean="0">
                <a:latin typeface="Meiryo UI" panose="020B0604030504040204" pitchFamily="50" charset="-128"/>
                <a:ea typeface="Meiryo UI" panose="020B0604030504040204" pitchFamily="50" charset="-128"/>
              </a:rPr>
              <a:t>確保業務に</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あたる。</a:t>
            </a:r>
            <a:endParaRPr lang="ja-JP" altLang="en-US" sz="1400" dirty="0">
              <a:latin typeface="Meiryo UI" panose="020B0604030504040204" pitchFamily="50" charset="-128"/>
              <a:ea typeface="Meiryo UI" panose="020B0604030504040204" pitchFamily="50" charset="-128"/>
            </a:endParaRPr>
          </a:p>
          <a:p>
            <a:pPr>
              <a:lnSpc>
                <a:spcPts val="2100"/>
              </a:lnSpc>
            </a:pPr>
            <a:r>
              <a:rPr lang="ja-JP" altLang="en-US" sz="1400" b="1" dirty="0">
                <a:latin typeface="Meiryo UI" panose="020B0604030504040204" pitchFamily="50" charset="-128"/>
                <a:ea typeface="Meiryo UI" panose="020B0604030504040204" pitchFamily="50" charset="-128"/>
              </a:rPr>
              <a:t>②調査研究機能の充実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優秀な人材のリクルート、人材育成も視野に</a:t>
            </a:r>
            <a:r>
              <a:rPr lang="en-US" altLang="ja-JP" sz="1400" dirty="0">
                <a:latin typeface="Meiryo UI" panose="020B0604030504040204" pitchFamily="50" charset="-128"/>
                <a:ea typeface="Meiryo UI" panose="020B0604030504040204" pitchFamily="50" charset="-128"/>
              </a:rPr>
              <a:t>〉</a:t>
            </a:r>
          </a:p>
          <a:p>
            <a:pPr>
              <a:lnSpc>
                <a:spcPts val="2100"/>
              </a:lnSpc>
            </a:pPr>
            <a:r>
              <a:rPr lang="ja-JP" altLang="en-US" sz="1400" dirty="0" smtClean="0">
                <a:latin typeface="Meiryo UI" panose="020B0604030504040204" pitchFamily="50" charset="-128"/>
                <a:ea typeface="Meiryo UI" panose="020B0604030504040204" pitchFamily="50" charset="-128"/>
              </a:rPr>
              <a:t>　　外部</a:t>
            </a:r>
            <a:r>
              <a:rPr lang="ja-JP" altLang="en-US" sz="1400" dirty="0">
                <a:latin typeface="Meiryo UI" panose="020B0604030504040204" pitchFamily="50" charset="-128"/>
                <a:ea typeface="Meiryo UI" panose="020B0604030504040204" pitchFamily="50" charset="-128"/>
              </a:rPr>
              <a:t>研究資金を積極的に</a:t>
            </a:r>
            <a:r>
              <a:rPr lang="ja-JP" altLang="en-US" sz="1400" dirty="0" smtClean="0">
                <a:latin typeface="Meiryo UI" panose="020B0604030504040204" pitchFamily="50" charset="-128"/>
                <a:ea typeface="Meiryo UI" panose="020B0604030504040204" pitchFamily="50" charset="-128"/>
              </a:rPr>
              <a:t>獲得。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国・公益財団・大学・企業から獲得）</a:t>
            </a:r>
            <a:endParaRPr lang="en-US" altLang="ja-JP" sz="1000" dirty="0" smtClean="0">
              <a:latin typeface="Meiryo UI" panose="020B0604030504040204" pitchFamily="50" charset="-128"/>
              <a:ea typeface="Meiryo UI" panose="020B0604030504040204" pitchFamily="50" charset="-128"/>
            </a:endParaRPr>
          </a:p>
          <a:p>
            <a:pPr>
              <a:lnSpc>
                <a:spcPts val="2100"/>
              </a:lnSpc>
            </a:pPr>
            <a:r>
              <a:rPr lang="ja-JP" altLang="en-US" sz="1400" b="1" dirty="0">
                <a:latin typeface="Meiryo UI" panose="020B0604030504040204" pitchFamily="50" charset="-128"/>
                <a:ea typeface="Meiryo UI" panose="020B0604030504040204" pitchFamily="50" charset="-128"/>
              </a:rPr>
              <a:t>③情報発信</a:t>
            </a:r>
          </a:p>
          <a:p>
            <a:pPr>
              <a:lnSpc>
                <a:spcPts val="21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最新情報の発信</a:t>
            </a: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新型コロナウイルス感染症等に関する最新情報を適時</a:t>
            </a:r>
            <a:r>
              <a:rPr lang="ja-JP" altLang="en-US" sz="1400" dirty="0" smtClean="0">
                <a:latin typeface="Meiryo UI" panose="020B0604030504040204" pitchFamily="50" charset="-128"/>
                <a:ea typeface="Meiryo UI" panose="020B0604030504040204" pitchFamily="50" charset="-128"/>
              </a:rPr>
              <a:t>発信。</a:t>
            </a:r>
            <a:endParaRPr lang="ja-JP" altLang="en-US" sz="1400" dirty="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　　　　ホームページアクセス数</a:t>
            </a:r>
            <a:r>
              <a:rPr lang="ja-JP" altLang="en-US" sz="1400" dirty="0">
                <a:latin typeface="Meiryo UI" panose="020B0604030504040204" pitchFamily="50" charset="-128"/>
                <a:ea typeface="Meiryo UI" panose="020B0604030504040204" pitchFamily="50" charset="-128"/>
              </a:rPr>
              <a:t>の大幅な増加（過去最高アクセス数</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広報活動の強化</a:t>
            </a:r>
          </a:p>
          <a:p>
            <a:pPr>
              <a:lnSpc>
                <a:spcPts val="21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・テレビ、新聞での情報発信強化のため</a:t>
            </a:r>
            <a:r>
              <a:rPr lang="ja-JP" altLang="en-US" sz="1400" dirty="0" smtClean="0">
                <a:latin typeface="Meiryo UI" panose="020B0604030504040204" pitchFamily="50" charset="-128"/>
                <a:ea typeface="Meiryo UI" panose="020B0604030504040204" pitchFamily="50" charset="-128"/>
              </a:rPr>
              <a:t>、報道</a:t>
            </a:r>
            <a:r>
              <a:rPr lang="ja-JP" altLang="en-US" sz="1400" dirty="0">
                <a:latin typeface="Meiryo UI" panose="020B0604030504040204" pitchFamily="50" charset="-128"/>
                <a:ea typeface="Meiryo UI" panose="020B0604030504040204" pitchFamily="50" charset="-128"/>
              </a:rPr>
              <a:t>機関連絡会を開催し</a:t>
            </a:r>
            <a:r>
              <a:rPr lang="ja-JP" altLang="en-US" sz="1400" dirty="0" smtClean="0">
                <a:latin typeface="Meiryo UI" panose="020B0604030504040204" pitchFamily="50" charset="-128"/>
                <a:ea typeface="Meiryo UI" panose="020B0604030504040204" pitchFamily="50" charset="-128"/>
              </a:rPr>
              <a:t>、感染症</a:t>
            </a:r>
            <a:r>
              <a:rPr lang="ja-JP" altLang="en-US" sz="1400" dirty="0">
                <a:latin typeface="Meiryo UI" panose="020B0604030504040204" pitchFamily="50" charset="-128"/>
                <a:ea typeface="Meiryo UI" panose="020B0604030504040204" pitchFamily="50" charset="-128"/>
              </a:rPr>
              <a:t>の解説</a:t>
            </a:r>
            <a:r>
              <a:rPr lang="ja-JP" altLang="en-US" sz="1400" dirty="0" smtClean="0">
                <a:latin typeface="Meiryo UI" panose="020B0604030504040204" pitchFamily="50" charset="-128"/>
                <a:ea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rPr>
              <a:t>実施</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5B3BCBBF-9369-B642-95EB-558DFE285A6A}"/>
              </a:ext>
            </a:extLst>
          </p:cNvPr>
          <p:cNvSpPr/>
          <p:nvPr/>
        </p:nvSpPr>
        <p:spPr>
          <a:xfrm>
            <a:off x="391946" y="5212198"/>
            <a:ext cx="2884123"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cs typeface="HG丸ｺﾞｼｯｸM-PRO"/>
              </a:rPr>
              <a:t>＜競争的外部研究資金への応募・採択件数＞</a:t>
            </a:r>
            <a:endParaRPr lang="ja-JP" altLang="en-US"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8775" y="6254840"/>
            <a:ext cx="453970"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採択数</a:t>
            </a:r>
          </a:p>
        </p:txBody>
      </p:sp>
      <p:sp>
        <p:nvSpPr>
          <p:cNvPr id="24" name="テキスト ボックス 23"/>
          <p:cNvSpPr txBox="1"/>
          <p:nvPr/>
        </p:nvSpPr>
        <p:spPr>
          <a:xfrm>
            <a:off x="1987654" y="5424107"/>
            <a:ext cx="633507"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累積応募数</a:t>
            </a:r>
          </a:p>
        </p:txBody>
      </p:sp>
      <p:sp>
        <p:nvSpPr>
          <p:cNvPr id="28" name="テキスト ボックス 27"/>
          <p:cNvSpPr txBox="1"/>
          <p:nvPr/>
        </p:nvSpPr>
        <p:spPr>
          <a:xfrm>
            <a:off x="4931266" y="5547778"/>
            <a:ext cx="492443" cy="215444"/>
          </a:xfrm>
          <a:prstGeom prst="rect">
            <a:avLst/>
          </a:prstGeom>
          <a:noFill/>
        </p:spPr>
        <p:txBody>
          <a:bodyPr wrap="none" rtlCol="0">
            <a:spAutoFit/>
          </a:bodyPr>
          <a:lstStyle/>
          <a:p>
            <a:r>
              <a:rPr kumimoji="1" lang="ja-JP" altLang="en-US" sz="800" b="1" dirty="0">
                <a:latin typeface="Meiryo UI" panose="020B0604030504040204" pitchFamily="50" charset="-128"/>
                <a:ea typeface="Meiryo UI" panose="020B0604030504040204" pitchFamily="50" charset="-128"/>
              </a:rPr>
              <a:t>累積数</a:t>
            </a:r>
          </a:p>
        </p:txBody>
      </p:sp>
      <p:sp>
        <p:nvSpPr>
          <p:cNvPr id="29" name="正方形/長方形 28">
            <a:extLst>
              <a:ext uri="{FF2B5EF4-FFF2-40B4-BE49-F238E27FC236}">
                <a16:creationId xmlns:a16="http://schemas.microsoft.com/office/drawing/2014/main" id="{892E0A0A-0B30-D843-B843-6E896E3E7450}"/>
              </a:ext>
            </a:extLst>
          </p:cNvPr>
          <p:cNvSpPr/>
          <p:nvPr/>
        </p:nvSpPr>
        <p:spPr>
          <a:xfrm>
            <a:off x="3342460" y="5207420"/>
            <a:ext cx="2435282"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cs typeface="HG丸ｺﾞｼｯｸM-PRO"/>
              </a:rPr>
              <a:t>＜論文、著書等による成果発表件数＞</a:t>
            </a:r>
            <a:endParaRPr lang="ja-JP" altLang="en-US" sz="11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B2A7AB5-FA7A-364D-A7D6-0CB1B69316D2}"/>
              </a:ext>
            </a:extLst>
          </p:cNvPr>
          <p:cNvSpPr/>
          <p:nvPr/>
        </p:nvSpPr>
        <p:spPr>
          <a:xfrm>
            <a:off x="2581993" y="5808773"/>
            <a:ext cx="277730" cy="168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E9A3E28-6215-364C-BC87-E428F825F76A}"/>
              </a:ext>
            </a:extLst>
          </p:cNvPr>
          <p:cNvSpPr/>
          <p:nvPr/>
        </p:nvSpPr>
        <p:spPr>
          <a:xfrm>
            <a:off x="5475658" y="5839606"/>
            <a:ext cx="270942" cy="181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DBD3F5B-0182-D44E-89E2-7933E0D258B6}"/>
              </a:ext>
            </a:extLst>
          </p:cNvPr>
          <p:cNvSpPr txBox="1"/>
          <p:nvPr/>
        </p:nvSpPr>
        <p:spPr>
          <a:xfrm rot="10800000" flipV="1">
            <a:off x="2491634" y="5624343"/>
            <a:ext cx="59731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数値目標</a:t>
            </a:r>
          </a:p>
        </p:txBody>
      </p:sp>
      <p:sp>
        <p:nvSpPr>
          <p:cNvPr id="35" name="テキスト ボックス 34"/>
          <p:cNvSpPr txBox="1"/>
          <p:nvPr/>
        </p:nvSpPr>
        <p:spPr>
          <a:xfrm>
            <a:off x="568775" y="5632037"/>
            <a:ext cx="453970"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応募数</a:t>
            </a:r>
          </a:p>
        </p:txBody>
      </p:sp>
      <p:sp>
        <p:nvSpPr>
          <p:cNvPr id="36" name="テキスト ボックス 35">
            <a:extLst>
              <a:ext uri="{FF2B5EF4-FFF2-40B4-BE49-F238E27FC236}">
                <a16:creationId xmlns:a16="http://schemas.microsoft.com/office/drawing/2014/main" id="{5DBD3F5B-0182-D44E-89E2-7933E0D258B6}"/>
              </a:ext>
            </a:extLst>
          </p:cNvPr>
          <p:cNvSpPr txBox="1"/>
          <p:nvPr/>
        </p:nvSpPr>
        <p:spPr>
          <a:xfrm rot="10800000" flipV="1">
            <a:off x="5380508" y="5647246"/>
            <a:ext cx="59731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数値目標</a:t>
            </a:r>
          </a:p>
        </p:txBody>
      </p:sp>
      <p:sp>
        <p:nvSpPr>
          <p:cNvPr id="37" name="テキスト ボックス 36">
            <a:extLst>
              <a:ext uri="{FF2B5EF4-FFF2-40B4-BE49-F238E27FC236}">
                <a16:creationId xmlns:a16="http://schemas.microsoft.com/office/drawing/2014/main" id="{519F8ED4-6198-D647-BBC1-91E903A04686}"/>
              </a:ext>
            </a:extLst>
          </p:cNvPr>
          <p:cNvSpPr txBox="1"/>
          <p:nvPr/>
        </p:nvSpPr>
        <p:spPr>
          <a:xfrm>
            <a:off x="6438332" y="5206503"/>
            <a:ext cx="2245432" cy="261610"/>
          </a:xfrm>
          <a:prstGeom prst="rect">
            <a:avLst/>
          </a:prstGeom>
          <a:noFill/>
        </p:spPr>
        <p:txBody>
          <a:bodyPr wrap="square">
            <a:spAutoFit/>
          </a:bodyPr>
          <a:lstStyle/>
          <a:p>
            <a:pPr indent="-111600"/>
            <a:r>
              <a:rPr kumimoji="1" lang="ja-JP" altLang="en-US" sz="1100" dirty="0">
                <a:latin typeface="Meiryo UI" panose="020B0604030504040204" pitchFamily="50" charset="-128"/>
                <a:ea typeface="Meiryo UI" panose="020B0604030504040204" pitchFamily="50" charset="-128"/>
              </a:rPr>
              <a:t>＜大安研ホームページアクセス数＞</a:t>
            </a:r>
          </a:p>
        </p:txBody>
      </p:sp>
      <p:sp>
        <p:nvSpPr>
          <p:cNvPr id="54" name="テキスト ボックス 53">
            <a:extLst>
              <a:ext uri="{FF2B5EF4-FFF2-40B4-BE49-F238E27FC236}">
                <a16:creationId xmlns:a16="http://schemas.microsoft.com/office/drawing/2014/main" id="{519F8ED4-6198-D647-BBC1-91E903A04686}"/>
              </a:ext>
            </a:extLst>
          </p:cNvPr>
          <p:cNvSpPr txBox="1"/>
          <p:nvPr/>
        </p:nvSpPr>
        <p:spPr>
          <a:xfrm>
            <a:off x="6049080" y="3737648"/>
            <a:ext cx="2901530" cy="461665"/>
          </a:xfrm>
          <a:prstGeom prst="rect">
            <a:avLst/>
          </a:prstGeom>
          <a:noFill/>
          <a:ln>
            <a:solidFill>
              <a:srgbClr val="0070C0"/>
            </a:solidFill>
          </a:ln>
        </p:spPr>
        <p:txBody>
          <a:bodyPr wrap="square">
            <a:spAutoFit/>
          </a:bodyPr>
          <a:lstStyle/>
          <a:p>
            <a:pPr indent="-111600"/>
            <a:r>
              <a:rPr kumimoji="1" lang="ja-JP" altLang="en-US" sz="1200" dirty="0" smtClean="0">
                <a:latin typeface="Meiryo UI" panose="020B0604030504040204" pitchFamily="50" charset="-128"/>
                <a:ea typeface="Meiryo UI" panose="020B0604030504040204" pitchFamily="50" charset="-128"/>
              </a:rPr>
              <a:t>統合後、科学研究費の採択件数は増加しており、地方衛生研究所の中で突出している。</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519F8ED4-6198-D647-BBC1-91E903A04686}"/>
              </a:ext>
            </a:extLst>
          </p:cNvPr>
          <p:cNvSpPr txBox="1"/>
          <p:nvPr/>
        </p:nvSpPr>
        <p:spPr>
          <a:xfrm>
            <a:off x="4935296" y="5647806"/>
            <a:ext cx="476518" cy="230832"/>
          </a:xfrm>
          <a:prstGeom prst="rect">
            <a:avLst/>
          </a:prstGeom>
          <a:noFill/>
        </p:spPr>
        <p:txBody>
          <a:bodyPr wrap="square">
            <a:spAutoFit/>
          </a:bodyPr>
          <a:lstStyle/>
          <a:p>
            <a:pPr indent="-111600" algn="ctr"/>
            <a:r>
              <a:rPr kumimoji="1" lang="en-US" altLang="ja-JP" sz="900" dirty="0" smtClean="0">
                <a:latin typeface="Meiryo UI" panose="020B0604030504040204" pitchFamily="50" charset="-128"/>
                <a:ea typeface="Meiryo UI" panose="020B0604030504040204" pitchFamily="50" charset="-128"/>
              </a:rPr>
              <a:t>392</a:t>
            </a:r>
            <a:endParaRPr kumimoji="1" lang="ja-JP" altLang="en-US" sz="9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19F8ED4-6198-D647-BBC1-91E903A04686}"/>
              </a:ext>
            </a:extLst>
          </p:cNvPr>
          <p:cNvSpPr txBox="1"/>
          <p:nvPr/>
        </p:nvSpPr>
        <p:spPr>
          <a:xfrm>
            <a:off x="2072791" y="5524135"/>
            <a:ext cx="476518" cy="230832"/>
          </a:xfrm>
          <a:prstGeom prst="rect">
            <a:avLst/>
          </a:prstGeom>
          <a:noFill/>
        </p:spPr>
        <p:txBody>
          <a:bodyPr wrap="square">
            <a:spAutoFit/>
          </a:bodyPr>
          <a:lstStyle/>
          <a:p>
            <a:pPr indent="-111600" algn="ctr"/>
            <a:r>
              <a:rPr kumimoji="1" lang="en-US" altLang="ja-JP" sz="900" dirty="0" smtClean="0">
                <a:latin typeface="Meiryo UI" panose="020B0604030504040204" pitchFamily="50" charset="-128"/>
                <a:ea typeface="Meiryo UI" panose="020B0604030504040204" pitchFamily="50" charset="-128"/>
              </a:rPr>
              <a:t>250</a:t>
            </a:r>
            <a:endParaRPr kumimoji="1" lang="ja-JP" altLang="en-US" sz="9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202313" y="403758"/>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■統合効果</a:t>
            </a:r>
            <a:endParaRPr kumimoji="1" lang="ja-JP" altLang="en-US" sz="1600" dirty="0">
              <a:latin typeface="Meiryo UI" panose="020B0604030504040204" pitchFamily="50" charset="-128"/>
              <a:ea typeface="Meiryo UI" panose="020B0604030504040204" pitchFamily="50" charset="-128"/>
            </a:endParaRPr>
          </a:p>
        </p:txBody>
      </p:sp>
      <p:sp>
        <p:nvSpPr>
          <p:cNvPr id="38" name="スライド番号プレースホルダー 3"/>
          <p:cNvSpPr txBox="1">
            <a:spLocks/>
          </p:cNvSpPr>
          <p:nvPr/>
        </p:nvSpPr>
        <p:spPr>
          <a:xfrm>
            <a:off x="7086600" y="6454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2267744" y="65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5148064" y="666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5874698" y="5388691"/>
            <a:ext cx="3017782" cy="1511939"/>
          </a:xfrm>
          <a:prstGeom prst="rect">
            <a:avLst/>
          </a:prstGeom>
        </p:spPr>
      </p:pic>
      <p:pic>
        <p:nvPicPr>
          <p:cNvPr id="5" name="図 4"/>
          <p:cNvPicPr>
            <a:picLocks noChangeAspect="1"/>
          </p:cNvPicPr>
          <p:nvPr/>
        </p:nvPicPr>
        <p:blipFill>
          <a:blip r:embed="rId5"/>
          <a:stretch>
            <a:fillRect/>
          </a:stretch>
        </p:blipFill>
        <p:spPr>
          <a:xfrm>
            <a:off x="5613405" y="780159"/>
            <a:ext cx="3700593" cy="2859272"/>
          </a:xfrm>
          <a:prstGeom prst="rect">
            <a:avLst/>
          </a:prstGeom>
        </p:spPr>
      </p:pic>
    </p:spTree>
    <p:extLst>
      <p:ext uri="{BB962C8B-B14F-4D97-AF65-F5344CB8AC3E}">
        <p14:creationId xmlns:p14="http://schemas.microsoft.com/office/powerpoint/2010/main" val="2747115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399063" y="3192627"/>
            <a:ext cx="8329301" cy="1878139"/>
          </a:xfrm>
          <a:prstGeom prst="rect">
            <a:avLst/>
          </a:prstGeom>
          <a:solidFill>
            <a:srgbClr val="4F81BD">
              <a:lumMod val="40000"/>
              <a:lumOff val="60000"/>
            </a:srgbClr>
          </a:solidFill>
          <a:ln w="25400" cap="flat" cmpd="sng" algn="ctr">
            <a:noFill/>
            <a:prstDash val="solid"/>
          </a:ln>
          <a:effectLst>
            <a:outerShdw blurRad="50800" dist="38100" dir="2700000" algn="tl" rotWithShape="0">
              <a:prstClr val="black">
                <a:alpha val="40000"/>
              </a:prstClr>
            </a:outerShdw>
          </a:effectLst>
        </p:spPr>
        <p:txBody>
          <a:bodyPr rIns="36000" rtlCol="0" anchor="ctr"/>
          <a:lstStyle/>
          <a:p>
            <a:pPr marL="0" marR="0" lvl="0" indent="0" defTabSz="914395" eaLnBrk="1" fontAlgn="auto" latinLnBrk="0" hangingPunct="1">
              <a:lnSpc>
                <a:spcPts val="180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新型コロナウイルス感染症対応</a:t>
            </a:r>
            <a:r>
              <a:rPr kumimoji="0" lang="en-US" altLang="ja-JP"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a:t>
            </a:r>
          </a:p>
          <a:p>
            <a:pPr lvl="0" defTabSz="914395">
              <a:lnSpc>
                <a:spcPts val="1800"/>
              </a:lnSpc>
              <a:defRPr/>
            </a:pPr>
            <a:r>
              <a:rPr kumimoji="0" lang="ja-JP" altLang="en-US"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0" lang="ja-JP" altLang="en-US" sz="1400" kern="0" dirty="0">
                <a:latin typeface="Meiryo UI" panose="020B0604030504040204" pitchFamily="50" charset="-128"/>
                <a:ea typeface="Meiryo UI" panose="020B0604030504040204" pitchFamily="50" charset="-128"/>
              </a:rPr>
              <a:t>○迅速な検査体制の構築</a:t>
            </a: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a:t>
            </a:r>
            <a:r>
              <a:rPr kumimoji="0" lang="ja-JP" altLang="en-US" sz="1300" kern="0" dirty="0">
                <a:latin typeface="Meiryo UI" panose="020B0604030504040204" pitchFamily="50" charset="-128"/>
                <a:ea typeface="Meiryo UI" panose="020B0604030504040204" pitchFamily="50" charset="-128"/>
              </a:rPr>
              <a:t>国立感染症研究所と連携して迅速に検査体制を整備し</a:t>
            </a:r>
            <a:r>
              <a:rPr kumimoji="0" lang="ja-JP" altLang="en-US" sz="1300" kern="0" dirty="0" smtClean="0">
                <a:latin typeface="Meiryo UI" panose="020B0604030504040204" pitchFamily="50" charset="-128"/>
                <a:ea typeface="Meiryo UI" panose="020B0604030504040204" pitchFamily="50" charset="-128"/>
              </a:rPr>
              <a:t>、検査</a:t>
            </a:r>
            <a:r>
              <a:rPr kumimoji="0" lang="ja-JP" altLang="en-US" sz="1300" kern="0" dirty="0">
                <a:latin typeface="Meiryo UI" panose="020B0604030504040204" pitchFamily="50" charset="-128"/>
                <a:ea typeface="Meiryo UI" panose="020B0604030504040204" pitchFamily="50" charset="-128"/>
              </a:rPr>
              <a:t>を開始</a:t>
            </a:r>
            <a:r>
              <a:rPr kumimoji="0" lang="ja-JP" altLang="en-US" sz="1300" kern="0" dirty="0" smtClean="0">
                <a:latin typeface="Meiryo UI" panose="020B0604030504040204" pitchFamily="50" charset="-128"/>
                <a:ea typeface="Meiryo UI" panose="020B0604030504040204" pitchFamily="50" charset="-128"/>
              </a:rPr>
              <a:t>（</a:t>
            </a:r>
            <a:r>
              <a:rPr kumimoji="0" lang="en-US" altLang="ja-JP" sz="1300" kern="0" dirty="0" smtClean="0">
                <a:latin typeface="Meiryo UI" panose="020B0604030504040204" pitchFamily="50" charset="-128"/>
                <a:ea typeface="Meiryo UI" panose="020B0604030504040204" pitchFamily="50" charset="-128"/>
              </a:rPr>
              <a:t>2020</a:t>
            </a:r>
            <a:r>
              <a:rPr kumimoji="0" lang="ja-JP" altLang="en-US" sz="1300" kern="0" dirty="0" smtClean="0">
                <a:latin typeface="Meiryo UI" panose="020B0604030504040204" pitchFamily="50" charset="-128"/>
                <a:ea typeface="Meiryo UI" panose="020B0604030504040204" pitchFamily="50" charset="-128"/>
              </a:rPr>
              <a:t>年１月</a:t>
            </a:r>
            <a:r>
              <a:rPr kumimoji="0" lang="en-US" altLang="ja-JP" sz="1300" kern="0" dirty="0">
                <a:latin typeface="Meiryo UI" panose="020B0604030504040204" pitchFamily="50" charset="-128"/>
                <a:ea typeface="Meiryo UI" panose="020B0604030504040204" pitchFamily="50" charset="-128"/>
              </a:rPr>
              <a:t>31</a:t>
            </a:r>
            <a:r>
              <a:rPr kumimoji="0" lang="ja-JP" altLang="en-US" sz="1300" kern="0" dirty="0">
                <a:latin typeface="Meiryo UI" panose="020B0604030504040204" pitchFamily="50" charset="-128"/>
                <a:ea typeface="Meiryo UI" panose="020B0604030504040204" pitchFamily="50" charset="-128"/>
              </a:rPr>
              <a:t>日～</a:t>
            </a:r>
            <a:r>
              <a:rPr kumimoji="0" lang="ja-JP" altLang="en-US" sz="1300" kern="0" dirty="0" smtClean="0">
                <a:latin typeface="Meiryo UI" panose="020B0604030504040204" pitchFamily="50" charset="-128"/>
                <a:ea typeface="Meiryo UI" panose="020B0604030504040204" pitchFamily="50" charset="-128"/>
              </a:rPr>
              <a:t>）</a:t>
            </a:r>
            <a:endParaRPr kumimoji="0" lang="ja-JP" altLang="en-US" sz="1300" kern="0" dirty="0">
              <a:latin typeface="Meiryo UI" panose="020B0604030504040204" pitchFamily="50" charset="-128"/>
              <a:ea typeface="Meiryo UI" panose="020B0604030504040204" pitchFamily="50" charset="-128"/>
            </a:endParaRP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a:t>
            </a:r>
            <a:r>
              <a:rPr kumimoji="0" lang="ja-JP" altLang="en-US" sz="1300" kern="0" dirty="0">
                <a:latin typeface="Meiryo UI" panose="020B0604030504040204" pitchFamily="50" charset="-128"/>
                <a:ea typeface="Meiryo UI" panose="020B0604030504040204" pitchFamily="50" charset="-128"/>
              </a:rPr>
              <a:t>他自治体等への検査等協力（関空検疫所、和歌山県</a:t>
            </a:r>
            <a:r>
              <a:rPr kumimoji="0" lang="ja-JP" altLang="en-US" sz="1300" kern="0" dirty="0" smtClean="0">
                <a:latin typeface="Meiryo UI" panose="020B0604030504040204" pitchFamily="50" charset="-128"/>
                <a:ea typeface="Meiryo UI" panose="020B0604030504040204" pitchFamily="50" charset="-128"/>
              </a:rPr>
              <a:t>）</a:t>
            </a:r>
            <a:endParaRPr kumimoji="0" lang="ja-JP" altLang="en-US" sz="1300" kern="0" dirty="0">
              <a:latin typeface="Meiryo UI" panose="020B0604030504040204" pitchFamily="50" charset="-128"/>
              <a:ea typeface="Meiryo UI" panose="020B0604030504040204" pitchFamily="50" charset="-128"/>
            </a:endParaRP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検査</a:t>
            </a:r>
            <a:r>
              <a:rPr kumimoji="0" lang="ja-JP" altLang="en-US" sz="1300" kern="0" dirty="0">
                <a:latin typeface="Meiryo UI" panose="020B0604030504040204" pitchFamily="50" charset="-128"/>
                <a:ea typeface="Meiryo UI" panose="020B0604030504040204" pitchFamily="50" charset="-128"/>
              </a:rPr>
              <a:t>：関空</a:t>
            </a:r>
            <a:r>
              <a:rPr kumimoji="0" lang="ja-JP" altLang="en-US" sz="1300" kern="0" dirty="0" smtClean="0">
                <a:latin typeface="Meiryo UI" panose="020B0604030504040204" pitchFamily="50" charset="-128"/>
                <a:ea typeface="Meiryo UI" panose="020B0604030504040204" pitchFamily="50" charset="-128"/>
              </a:rPr>
              <a:t>検疫所３検体</a:t>
            </a:r>
            <a:r>
              <a:rPr kumimoji="0" lang="ja-JP" altLang="en-US" sz="1300" kern="0" dirty="0">
                <a:latin typeface="Meiryo UI" panose="020B0604030504040204" pitchFamily="50" charset="-128"/>
                <a:ea typeface="Meiryo UI" panose="020B0604030504040204" pitchFamily="50" charset="-128"/>
              </a:rPr>
              <a:t>、和歌山県</a:t>
            </a:r>
            <a:r>
              <a:rPr kumimoji="0" lang="en-US" altLang="ja-JP" sz="1300" kern="0" dirty="0">
                <a:latin typeface="Meiryo UI" panose="020B0604030504040204" pitchFamily="50" charset="-128"/>
                <a:ea typeface="Meiryo UI" panose="020B0604030504040204" pitchFamily="50" charset="-128"/>
              </a:rPr>
              <a:t>150</a:t>
            </a:r>
            <a:r>
              <a:rPr kumimoji="0" lang="ja-JP" altLang="en-US" sz="1300" kern="0" dirty="0" smtClean="0">
                <a:latin typeface="Meiryo UI" panose="020B0604030504040204" pitchFamily="50" charset="-128"/>
                <a:ea typeface="Meiryo UI" panose="020B0604030504040204" pitchFamily="50" charset="-128"/>
              </a:rPr>
              <a:t>検体、試薬</a:t>
            </a:r>
            <a:r>
              <a:rPr kumimoji="0" lang="ja-JP" altLang="en-US" sz="1300" kern="0" dirty="0">
                <a:latin typeface="Meiryo UI" panose="020B0604030504040204" pitchFamily="50" charset="-128"/>
                <a:ea typeface="Meiryo UI" panose="020B0604030504040204" pitchFamily="50" charset="-128"/>
              </a:rPr>
              <a:t>分与：和歌山県</a:t>
            </a:r>
            <a:r>
              <a:rPr kumimoji="0" lang="en-US" altLang="ja-JP" sz="1300" kern="0" dirty="0">
                <a:latin typeface="Meiryo UI" panose="020B0604030504040204" pitchFamily="50" charset="-128"/>
                <a:ea typeface="Meiryo UI" panose="020B0604030504040204" pitchFamily="50" charset="-128"/>
              </a:rPr>
              <a:t>100</a:t>
            </a:r>
            <a:r>
              <a:rPr kumimoji="0" lang="ja-JP" altLang="en-US" sz="1300" kern="0" dirty="0">
                <a:latin typeface="Meiryo UI" panose="020B0604030504040204" pitchFamily="50" charset="-128"/>
                <a:ea typeface="Meiryo UI" panose="020B0604030504040204" pitchFamily="50" charset="-128"/>
              </a:rPr>
              <a:t>検体分</a:t>
            </a: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a:t>
            </a:r>
            <a:r>
              <a:rPr kumimoji="0" lang="ja-JP" altLang="en-US" sz="1300" kern="0" dirty="0">
                <a:latin typeface="Meiryo UI" panose="020B0604030504040204" pitchFamily="50" charset="-128"/>
                <a:ea typeface="Meiryo UI" panose="020B0604030504040204" pitchFamily="50" charset="-128"/>
              </a:rPr>
              <a:t>他自治体などへの検査技術</a:t>
            </a:r>
            <a:r>
              <a:rPr kumimoji="0" lang="ja-JP" altLang="en-US" sz="1300" kern="0" dirty="0" smtClean="0">
                <a:latin typeface="Meiryo UI" panose="020B0604030504040204" pitchFamily="50" charset="-128"/>
                <a:ea typeface="Meiryo UI" panose="020B0604030504040204" pitchFamily="50" charset="-128"/>
              </a:rPr>
              <a:t>研修・・・４保健所</a:t>
            </a:r>
            <a:r>
              <a:rPr kumimoji="0" lang="ja-JP" altLang="en-US" sz="1300" kern="0" dirty="0">
                <a:latin typeface="Meiryo UI" panose="020B0604030504040204" pitchFamily="50" charset="-128"/>
                <a:ea typeface="Meiryo UI" panose="020B0604030504040204" pitchFamily="50" charset="-128"/>
              </a:rPr>
              <a:t>、</a:t>
            </a:r>
            <a:r>
              <a:rPr kumimoji="0" lang="ja-JP" altLang="en-US" sz="1300" kern="0" dirty="0" smtClean="0">
                <a:latin typeface="Meiryo UI" panose="020B0604030504040204" pitchFamily="50" charset="-128"/>
                <a:ea typeface="Meiryo UI" panose="020B0604030504040204" pitchFamily="50" charset="-128"/>
              </a:rPr>
              <a:t>他１民間</a:t>
            </a:r>
            <a:r>
              <a:rPr kumimoji="0" lang="ja-JP" altLang="en-US" sz="1300" kern="0" dirty="0">
                <a:latin typeface="Meiryo UI" panose="020B0604030504040204" pitchFamily="50" charset="-128"/>
                <a:ea typeface="Meiryo UI" panose="020B0604030504040204" pitchFamily="50" charset="-128"/>
              </a:rPr>
              <a:t>検査会社</a:t>
            </a: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a:t>
            </a:r>
            <a:r>
              <a:rPr kumimoji="0" lang="ja-JP" altLang="en-US" sz="1300" kern="0" dirty="0">
                <a:latin typeface="Meiryo UI" panose="020B0604030504040204" pitchFamily="50" charset="-128"/>
                <a:ea typeface="Meiryo UI" panose="020B0604030504040204" pitchFamily="50" charset="-128"/>
              </a:rPr>
              <a:t>ドライブスルー検査等への対応</a:t>
            </a:r>
          </a:p>
          <a:p>
            <a:pPr lvl="0" defTabSz="914395">
              <a:lnSpc>
                <a:spcPts val="1800"/>
              </a:lnSpc>
              <a:defRPr/>
            </a:pPr>
            <a:r>
              <a:rPr kumimoji="0" lang="ja-JP" altLang="en-US" sz="1300" kern="0" dirty="0" smtClean="0">
                <a:latin typeface="Meiryo UI" panose="020B0604030504040204" pitchFamily="50" charset="-128"/>
                <a:ea typeface="Meiryo UI" panose="020B0604030504040204" pitchFamily="50" charset="-128"/>
              </a:rPr>
              <a:t>   ・</a:t>
            </a:r>
            <a:r>
              <a:rPr kumimoji="0" lang="en-US" altLang="ja-JP" sz="1300" kern="0" dirty="0">
                <a:latin typeface="Meiryo UI" panose="020B0604030504040204" pitchFamily="50" charset="-128"/>
                <a:ea typeface="Meiryo UI" panose="020B0604030504040204" pitchFamily="50" charset="-128"/>
              </a:rPr>
              <a:t>COVID-19</a:t>
            </a:r>
            <a:r>
              <a:rPr kumimoji="0" lang="ja-JP" altLang="en-US" sz="1300" kern="0" dirty="0">
                <a:latin typeface="Meiryo UI" panose="020B0604030504040204" pitchFamily="50" charset="-128"/>
                <a:ea typeface="Meiryo UI" panose="020B0604030504040204" pitchFamily="50" charset="-128"/>
              </a:rPr>
              <a:t>実験室診断マニュアル作成への協力</a:t>
            </a:r>
          </a:p>
        </p:txBody>
      </p:sp>
      <p:cxnSp>
        <p:nvCxnSpPr>
          <p:cNvPr id="3" name="直線コネクタ 2"/>
          <p:cNvCxnSpPr/>
          <p:nvPr/>
        </p:nvCxnSpPr>
        <p:spPr>
          <a:xfrm>
            <a:off x="252480" y="39354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5496" y="77995"/>
            <a:ext cx="927850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200" dirty="0">
                <a:latin typeface="Meiryo UI" panose="020B0604030504040204" pitchFamily="50" charset="-128"/>
                <a:ea typeface="Meiryo UI" panose="020B0604030504040204" pitchFamily="50" charset="-128"/>
              </a:rPr>
              <a:t>（大阪健康安全基盤研究所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52480" y="818471"/>
            <a:ext cx="381642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７</a:t>
            </a:r>
            <a:r>
              <a:rPr lang="ja-JP" altLang="en-US" sz="1400" b="1" dirty="0" smtClean="0">
                <a:latin typeface="Meiryo UI" panose="020B0604030504040204" pitchFamily="50" charset="-128"/>
                <a:ea typeface="Meiryo UI" panose="020B0604030504040204" pitchFamily="50" charset="-128"/>
              </a:rPr>
              <a:t>．これまでに生まれた効果</a:t>
            </a:r>
            <a:endParaRPr lang="en-US" altLang="ja-JP" sz="14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4992" y="1055209"/>
            <a:ext cx="8627488" cy="2169825"/>
          </a:xfrm>
          <a:prstGeom prst="rect">
            <a:avLst/>
          </a:prstGeom>
          <a:noFill/>
        </p:spPr>
        <p:txBody>
          <a:bodyPr wrap="square" rtlCol="0">
            <a:spAutoFit/>
          </a:bodyPr>
          <a:lstStyle/>
          <a:p>
            <a:pPr>
              <a:lnSpc>
                <a:spcPts val="1800"/>
              </a:lnSpc>
            </a:pPr>
            <a:r>
              <a:rPr lang="ja-JP" altLang="en-US" sz="1400" b="1" dirty="0" smtClean="0">
                <a:latin typeface="Meiryo UI" panose="020B0604030504040204" pitchFamily="50" charset="-128"/>
                <a:ea typeface="Meiryo UI" panose="020B0604030504040204" pitchFamily="50" charset="-128"/>
              </a:rPr>
              <a:t>④</a:t>
            </a:r>
            <a:r>
              <a:rPr lang="ja-JP" altLang="en-US" sz="1400" b="1" dirty="0">
                <a:latin typeface="Meiryo UI" panose="020B0604030504040204" pitchFamily="50" charset="-128"/>
                <a:ea typeface="Meiryo UI" panose="020B0604030504040204" pitchFamily="50" charset="-128"/>
              </a:rPr>
              <a:t>機能強化の</a:t>
            </a:r>
            <a:r>
              <a:rPr lang="ja-JP" altLang="en-US" sz="1400" b="1" dirty="0" smtClean="0">
                <a:latin typeface="Meiryo UI" panose="020B0604030504040204" pitchFamily="50" charset="-128"/>
                <a:ea typeface="Meiryo UI" panose="020B0604030504040204" pitchFamily="50" charset="-128"/>
              </a:rPr>
              <a:t>取組</a:t>
            </a:r>
            <a:endParaRPr lang="ja-JP" altLang="en-US" sz="1400" b="1" dirty="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疫学調査チーム（</a:t>
            </a:r>
            <a:r>
              <a:rPr lang="en-US" altLang="ja-JP" sz="1400" dirty="0">
                <a:latin typeface="Meiryo UI" panose="020B0604030504040204" pitchFamily="50" charset="-128"/>
                <a:ea typeface="Meiryo UI" panose="020B0604030504040204" pitchFamily="50" charset="-128"/>
              </a:rPr>
              <a:t>O-FEIT</a:t>
            </a:r>
            <a:r>
              <a:rPr lang="ja-JP" altLang="en-US" sz="1400" dirty="0">
                <a:latin typeface="Meiryo UI" panose="020B0604030504040204" pitchFamily="50" charset="-128"/>
                <a:ea typeface="Meiryo UI" panose="020B0604030504040204" pitchFamily="50" charset="-128"/>
              </a:rPr>
              <a:t>）の設置</a:t>
            </a:r>
          </a:p>
          <a:p>
            <a:pPr>
              <a:lnSpc>
                <a:spcPts val="1800"/>
              </a:lnSpc>
            </a:pP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O-FEIT: Osaka-Field Epidemiologic Investigation Team</a:t>
            </a:r>
          </a:p>
          <a:p>
            <a:pPr>
              <a:lnSpc>
                <a:spcPts val="1800"/>
              </a:lnSpc>
            </a:pP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実地疫学研修（国立感染症研究所）に研究員を派遣（</a:t>
            </a:r>
            <a:r>
              <a:rPr lang="en-US" altLang="ja-JP" sz="1300" dirty="0">
                <a:latin typeface="Meiryo UI" panose="020B0604030504040204" pitchFamily="50" charset="-128"/>
                <a:ea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年間</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a:p>
            <a:pPr>
              <a:lnSpc>
                <a:spcPts val="1800"/>
              </a:lnSpc>
            </a:pP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調査実績：研修過程において、実地疫学専門家チームの一員として</a:t>
            </a:r>
            <a:r>
              <a:rPr lang="ja-JP" altLang="en-US" sz="1300" dirty="0" smtClean="0">
                <a:latin typeface="Meiryo UI" panose="020B0604030504040204" pitchFamily="50" charset="-128"/>
                <a:ea typeface="Meiryo UI" panose="020B0604030504040204" pitchFamily="50" charset="-128"/>
              </a:rPr>
              <a:t>活動。</a:t>
            </a:r>
            <a:endParaRPr lang="ja-JP" altLang="en-US" sz="1300" dirty="0">
              <a:latin typeface="Meiryo UI" panose="020B0604030504040204" pitchFamily="50" charset="-128"/>
              <a:ea typeface="Meiryo UI" panose="020B0604030504040204" pitchFamily="50" charset="-128"/>
            </a:endParaRPr>
          </a:p>
          <a:p>
            <a:pPr>
              <a:lnSpc>
                <a:spcPts val="1800"/>
              </a:lnSpc>
            </a:pP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対応例：府内で発生する健康危機管理事例に先乗りして調査を</a:t>
            </a:r>
            <a:r>
              <a:rPr lang="ja-JP" altLang="en-US" sz="1300" dirty="0" smtClean="0">
                <a:latin typeface="Meiryo UI" panose="020B0604030504040204" pitchFamily="50" charset="-128"/>
                <a:ea typeface="Meiryo UI" panose="020B0604030504040204" pitchFamily="50" charset="-128"/>
              </a:rPr>
              <a:t>実施。</a:t>
            </a:r>
            <a:endParaRPr lang="ja-JP" altLang="en-US" sz="1300" dirty="0">
              <a:latin typeface="Meiryo UI" panose="020B0604030504040204" pitchFamily="50" charset="-128"/>
              <a:ea typeface="Meiryo UI" panose="020B0604030504040204" pitchFamily="50" charset="-128"/>
            </a:endParaRPr>
          </a:p>
          <a:p>
            <a:pPr>
              <a:lnSpc>
                <a:spcPts val="1800"/>
              </a:lnSpc>
            </a:pPr>
            <a:r>
              <a:rPr lang="ja-JP" altLang="en-US" sz="1300" dirty="0" smtClean="0">
                <a:latin typeface="Meiryo UI" panose="020B0604030504040204" pitchFamily="50" charset="-128"/>
                <a:ea typeface="Meiryo UI" panose="020B0604030504040204" pitchFamily="50" charset="-128"/>
              </a:rPr>
              <a:t>　　　　　①</a:t>
            </a:r>
            <a:r>
              <a:rPr lang="ja-JP" altLang="en-US" sz="1300" dirty="0">
                <a:latin typeface="Meiryo UI" panose="020B0604030504040204" pitchFamily="50" charset="-128"/>
                <a:ea typeface="Meiryo UI" panose="020B0604030504040204" pitchFamily="50" charset="-128"/>
              </a:rPr>
              <a:t>薬剤耐性菌アウトブレイク</a:t>
            </a:r>
          </a:p>
          <a:p>
            <a:pPr>
              <a:lnSpc>
                <a:spcPts val="1800"/>
              </a:lnSpc>
            </a:pPr>
            <a:r>
              <a:rPr lang="ja-JP" altLang="en-US" sz="1300" dirty="0" smtClean="0">
                <a:latin typeface="Meiryo UI" panose="020B0604030504040204" pitchFamily="50" charset="-128"/>
                <a:ea typeface="Meiryo UI" panose="020B0604030504040204" pitchFamily="50" charset="-128"/>
              </a:rPr>
              <a:t>　　　　　②</a:t>
            </a:r>
            <a:r>
              <a:rPr lang="ja-JP" altLang="en-US" sz="1300" dirty="0">
                <a:latin typeface="Meiryo UI" panose="020B0604030504040204" pitchFamily="50" charset="-128"/>
                <a:ea typeface="Meiryo UI" panose="020B0604030504040204" pitchFamily="50" charset="-128"/>
              </a:rPr>
              <a:t>新興・再興感染症危機事例（新型コロナ・麻しん）</a:t>
            </a:r>
          </a:p>
          <a:p>
            <a:pPr>
              <a:lnSpc>
                <a:spcPts val="1800"/>
              </a:lnSpc>
            </a:pPr>
            <a:r>
              <a:rPr lang="ja-JP" altLang="en-US" sz="1300" dirty="0" smtClean="0">
                <a:latin typeface="Meiryo UI" panose="020B0604030504040204" pitchFamily="50" charset="-128"/>
                <a:ea typeface="Meiryo UI" panose="020B0604030504040204" pitchFamily="50" charset="-128"/>
              </a:rPr>
              <a:t>　　　　　③</a:t>
            </a:r>
            <a:r>
              <a:rPr lang="ja-JP" altLang="en-US" sz="1300" dirty="0">
                <a:latin typeface="Meiryo UI" panose="020B0604030504040204" pitchFamily="50" charset="-128"/>
                <a:ea typeface="Meiryo UI" panose="020B0604030504040204" pitchFamily="50" charset="-128"/>
              </a:rPr>
              <a:t>国際的大規模イベントによる感染症サーベイランスの</a:t>
            </a:r>
            <a:r>
              <a:rPr lang="ja-JP" altLang="en-US" sz="1300" dirty="0" smtClean="0">
                <a:latin typeface="Meiryo UI" panose="020B0604030504040204" pitchFamily="50" charset="-128"/>
                <a:ea typeface="Meiryo UI" panose="020B0604030504040204" pitchFamily="50" charset="-128"/>
              </a:rPr>
              <a:t>強化　　　</a:t>
            </a:r>
            <a:endParaRPr lang="en-US" altLang="ja-JP" sz="1300" dirty="0" smtClean="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CFD5B7F-8634-364E-A157-B678B3E65B18}"/>
              </a:ext>
            </a:extLst>
          </p:cNvPr>
          <p:cNvSpPr txBox="1"/>
          <p:nvPr/>
        </p:nvSpPr>
        <p:spPr>
          <a:xfrm>
            <a:off x="399062" y="5069932"/>
            <a:ext cx="541984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cs typeface="HG丸ｺﾞｼｯｸM-PRO"/>
              </a:rPr>
              <a:t>＜統合後の研究所機能が最大限発揮できるよう一元化施設を</a:t>
            </a:r>
            <a:r>
              <a:rPr lang="ja-JP" altLang="en-US" sz="1400" b="1" dirty="0" smtClean="0">
                <a:latin typeface="Meiryo UI" panose="020B0604030504040204" pitchFamily="50" charset="-128"/>
                <a:ea typeface="Meiryo UI" panose="020B0604030504040204" pitchFamily="50" charset="-128"/>
                <a:cs typeface="HG丸ｺﾞｼｯｸM-PRO"/>
              </a:rPr>
              <a:t>整備＞</a:t>
            </a:r>
            <a:endParaRPr lang="ja-JP" altLang="en-US" sz="14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399063" y="5392751"/>
            <a:ext cx="8329301" cy="1400383"/>
          </a:xfrm>
          <a:prstGeom prst="rect">
            <a:avLst/>
          </a:prstGeom>
          <a:solidFill>
            <a:srgbClr val="F2DCDB"/>
          </a:solidFill>
          <a:ln w="9525">
            <a:solidFill>
              <a:schemeClr val="tx2"/>
            </a:solidFill>
            <a:prstDash val="dash"/>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1700"/>
              </a:lnSpc>
            </a:pPr>
            <a:r>
              <a:rPr lang="ja-JP" altLang="en-US" sz="1300" b="1" dirty="0">
                <a:solidFill>
                  <a:schemeClr val="tx1"/>
                </a:solidFill>
                <a:latin typeface="Meiryo UI" panose="020B0604030504040204" pitchFamily="50" charset="-128"/>
                <a:ea typeface="Meiryo UI" panose="020B0604030504040204" pitchFamily="50" charset="-128"/>
              </a:rPr>
              <a:t>〇</a:t>
            </a:r>
            <a:r>
              <a:rPr lang="ja-JP" altLang="ja-JP" sz="1300" b="1" dirty="0">
                <a:solidFill>
                  <a:schemeClr val="tx1"/>
                </a:solidFill>
                <a:latin typeface="Meiryo UI" panose="020B0604030504040204" pitchFamily="50" charset="-128"/>
                <a:ea typeface="Meiryo UI" panose="020B0604030504040204" pitchFamily="50" charset="-128"/>
              </a:rPr>
              <a:t>森ノ宮センターと天王寺センターの統合</a:t>
            </a:r>
            <a:r>
              <a:rPr lang="ja-JP" altLang="ja-JP" sz="1300" b="1" dirty="0" smtClean="0">
                <a:solidFill>
                  <a:schemeClr val="tx1"/>
                </a:solidFill>
                <a:latin typeface="Meiryo UI" panose="020B0604030504040204" pitchFamily="50" charset="-128"/>
                <a:ea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rPr>
              <a:t>2023</a:t>
            </a:r>
            <a:r>
              <a:rPr lang="ja-JP" altLang="en-US" sz="1300" b="1" dirty="0" smtClean="0">
                <a:solidFill>
                  <a:schemeClr val="tx1"/>
                </a:solidFill>
                <a:latin typeface="Meiryo UI" panose="020B0604030504040204" pitchFamily="50" charset="-128"/>
                <a:ea typeface="Meiryo UI" panose="020B0604030504040204" pitchFamily="50" charset="-128"/>
              </a:rPr>
              <a:t>年１月</a:t>
            </a:r>
            <a:r>
              <a:rPr lang="ja-JP" altLang="ja-JP" sz="1300" b="1" dirty="0" smtClean="0">
                <a:solidFill>
                  <a:schemeClr val="tx1"/>
                </a:solidFill>
                <a:latin typeface="Meiryo UI" panose="020B0604030504040204" pitchFamily="50" charset="-128"/>
                <a:ea typeface="Meiryo UI" panose="020B0604030504040204" pitchFamily="50" charset="-128"/>
              </a:rPr>
              <a:t>〜</a:t>
            </a:r>
            <a:r>
              <a:rPr lang="ja-JP" altLang="ja-JP" sz="1300" b="1" dirty="0">
                <a:solidFill>
                  <a:schemeClr val="tx1"/>
                </a:solidFill>
                <a:latin typeface="Meiryo UI" panose="020B0604030504040204" pitchFamily="50" charset="-128"/>
                <a:ea typeface="Meiryo UI" panose="020B0604030504040204" pitchFamily="50" charset="-128"/>
              </a:rPr>
              <a:t>） </a:t>
            </a:r>
            <a:r>
              <a:rPr lang="en-US" altLang="ja-JP" sz="1300" b="1" dirty="0">
                <a:solidFill>
                  <a:schemeClr val="tx1"/>
                </a:solidFill>
                <a:latin typeface="Meiryo UI" panose="020B0604030504040204" pitchFamily="50" charset="-128"/>
                <a:ea typeface="Meiryo UI" panose="020B0604030504040204" pitchFamily="50" charset="-128"/>
              </a:rPr>
              <a:t/>
            </a:r>
            <a:br>
              <a:rPr lang="en-US" altLang="ja-JP" sz="1300" b="1" dirty="0">
                <a:solidFill>
                  <a:schemeClr val="tx1"/>
                </a:solidFill>
                <a:latin typeface="Meiryo UI" panose="020B0604030504040204" pitchFamily="50" charset="-128"/>
                <a:ea typeface="Meiryo UI" panose="020B0604030504040204" pitchFamily="50" charset="-128"/>
              </a:rPr>
            </a:br>
            <a:r>
              <a:rPr lang="ja-JP" altLang="en-US" sz="1300" b="1" dirty="0">
                <a:solidFill>
                  <a:schemeClr val="tx1"/>
                </a:solidFill>
                <a:latin typeface="Meiryo UI" panose="020B0604030504040204" pitchFamily="50" charset="-128"/>
                <a:ea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rPr>
              <a:t>森ノ宮センター北側の旧健康科学センタービルを改修（既存棟）するとともに隣接地に新棟を建築（増築棟）し、</a:t>
            </a:r>
            <a:r>
              <a:rPr lang="ja-JP" altLang="en-US" sz="1300" dirty="0" smtClean="0">
                <a:solidFill>
                  <a:schemeClr val="tx1"/>
                </a:solidFill>
                <a:latin typeface="Meiryo UI" panose="020B0604030504040204" pitchFamily="50" charset="-128"/>
                <a:ea typeface="Meiryo UI" panose="020B0604030504040204" pitchFamily="50" charset="-128"/>
              </a:rPr>
              <a:t>一元化</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施設</a:t>
            </a:r>
            <a:r>
              <a:rPr lang="ja-JP" altLang="en-US" sz="1300" dirty="0">
                <a:solidFill>
                  <a:schemeClr val="tx1"/>
                </a:solidFill>
                <a:latin typeface="Meiryo UI" panose="020B0604030504040204" pitchFamily="50" charset="-128"/>
                <a:ea typeface="Meiryo UI" panose="020B0604030504040204" pitchFamily="50" charset="-128"/>
              </a:rPr>
              <a:t>を整備</a:t>
            </a:r>
          </a:p>
          <a:p>
            <a:pPr>
              <a:lnSpc>
                <a:spcPts val="1700"/>
              </a:lnSpc>
            </a:pPr>
            <a:r>
              <a:rPr lang="ja-JP" altLang="en-US" sz="1300" dirty="0">
                <a:solidFill>
                  <a:schemeClr val="tx1"/>
                </a:solidFill>
                <a:latin typeface="Meiryo UI" panose="020B0604030504040204" pitchFamily="50" charset="-128"/>
                <a:ea typeface="Meiryo UI" panose="020B0604030504040204" pitchFamily="50" charset="-128"/>
                <a:cs typeface="HG丸ｺﾞｼｯｸM-PRO"/>
              </a:rPr>
              <a:t>・検査業務の統一化</a:t>
            </a:r>
            <a:endParaRPr lang="en-US" altLang="ja-JP" sz="1300" dirty="0">
              <a:solidFill>
                <a:schemeClr val="tx1"/>
              </a:solidFill>
              <a:latin typeface="Meiryo UI" panose="020B0604030504040204" pitchFamily="50" charset="-128"/>
              <a:ea typeface="Meiryo UI" panose="020B0604030504040204" pitchFamily="50" charset="-128"/>
              <a:cs typeface="HG丸ｺﾞｼｯｸM-PRO"/>
            </a:endParaRPr>
          </a:p>
          <a:p>
            <a:pPr>
              <a:lnSpc>
                <a:spcPts val="1700"/>
              </a:lnSpc>
            </a:pPr>
            <a:r>
              <a:rPr lang="ja-JP" altLang="en-US" sz="1300" dirty="0">
                <a:solidFill>
                  <a:schemeClr val="tx1"/>
                </a:solidFill>
                <a:latin typeface="Meiryo UI" panose="020B0604030504040204" pitchFamily="50" charset="-128"/>
                <a:ea typeface="Meiryo UI" panose="020B0604030504040204" pitchFamily="50" charset="-128"/>
                <a:cs typeface="HG丸ｺﾞｼｯｸM-PRO"/>
              </a:rPr>
              <a:t>・検査手数料の改定（統一化）</a:t>
            </a:r>
            <a:endParaRPr lang="en-US" altLang="ja-JP" sz="1300" dirty="0">
              <a:solidFill>
                <a:schemeClr val="tx1"/>
              </a:solidFill>
              <a:latin typeface="Meiryo UI" panose="020B0604030504040204" pitchFamily="50" charset="-128"/>
              <a:ea typeface="Meiryo UI" panose="020B0604030504040204" pitchFamily="50" charset="-128"/>
              <a:cs typeface="HG丸ｺﾞｼｯｸM-PRO"/>
            </a:endParaRPr>
          </a:p>
          <a:p>
            <a:pPr>
              <a:lnSpc>
                <a:spcPts val="1700"/>
              </a:lnSpc>
            </a:pPr>
            <a:r>
              <a:rPr lang="ja-JP" altLang="en-US" sz="13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3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法人予算の共通化</a:t>
            </a:r>
            <a:r>
              <a:rPr lang="ja-JP" altLang="en-US" sz="13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2023</a:t>
            </a:r>
            <a:r>
              <a:rPr lang="ja-JP" altLang="en-US" sz="13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3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より</a:t>
            </a:r>
            <a:r>
              <a:rPr lang="ja-JP" altLang="en-US" sz="13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300" dirty="0">
              <a:solidFill>
                <a:schemeClr val="tx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stretch>
            <a:fillRect/>
          </a:stretch>
        </p:blipFill>
        <p:spPr>
          <a:xfrm>
            <a:off x="6571939" y="5884621"/>
            <a:ext cx="1222871" cy="878033"/>
          </a:xfrm>
          <a:prstGeom prst="rect">
            <a:avLst/>
          </a:prstGeom>
        </p:spPr>
      </p:pic>
      <p:sp>
        <p:nvSpPr>
          <p:cNvPr id="13" name="テキスト ボックス 12"/>
          <p:cNvSpPr txBox="1"/>
          <p:nvPr/>
        </p:nvSpPr>
        <p:spPr>
          <a:xfrm>
            <a:off x="273390" y="448233"/>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■統合効果</a:t>
            </a:r>
            <a:endParaRPr kumimoji="1" lang="ja-JP" altLang="en-US" sz="1600" dirty="0">
              <a:latin typeface="Meiryo UI" panose="020B0604030504040204" pitchFamily="50" charset="-128"/>
              <a:ea typeface="Meiryo UI" panose="020B0604030504040204" pitchFamily="50" charset="-128"/>
            </a:endParaRP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56530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nvPr>
        </p:nvGraphicFramePr>
        <p:xfrm>
          <a:off x="70472" y="3144276"/>
          <a:ext cx="5518981" cy="2554604"/>
        </p:xfrm>
        <a:graphic>
          <a:graphicData uri="http://schemas.openxmlformats.org/drawingml/2006/table">
            <a:tbl>
              <a:tblPr firstRow="1" bandRow="1">
                <a:tableStyleId>{5C22544A-7EE6-4342-B048-85BDC9FD1C3A}</a:tableStyleId>
              </a:tblPr>
              <a:tblGrid>
                <a:gridCol w="1163242">
                  <a:extLst>
                    <a:ext uri="{9D8B030D-6E8A-4147-A177-3AD203B41FA5}">
                      <a16:colId xmlns:a16="http://schemas.microsoft.com/office/drawing/2014/main" val="20000"/>
                    </a:ext>
                  </a:extLst>
                </a:gridCol>
                <a:gridCol w="1451913">
                  <a:extLst>
                    <a:ext uri="{9D8B030D-6E8A-4147-A177-3AD203B41FA5}">
                      <a16:colId xmlns:a16="http://schemas.microsoft.com/office/drawing/2014/main" val="20001"/>
                    </a:ext>
                  </a:extLst>
                </a:gridCol>
                <a:gridCol w="1451913">
                  <a:extLst>
                    <a:ext uri="{9D8B030D-6E8A-4147-A177-3AD203B41FA5}">
                      <a16:colId xmlns:a16="http://schemas.microsoft.com/office/drawing/2014/main" val="20002"/>
                    </a:ext>
                  </a:extLst>
                </a:gridCol>
                <a:gridCol w="1451913">
                  <a:extLst>
                    <a:ext uri="{9D8B030D-6E8A-4147-A177-3AD203B41FA5}">
                      <a16:colId xmlns:a16="http://schemas.microsoft.com/office/drawing/2014/main" val="20003"/>
                    </a:ext>
                  </a:extLst>
                </a:gridCol>
              </a:tblGrid>
              <a:tr h="504000">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（地独）大阪府立産業技術総合研究所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（地独）大阪市立工業研究所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（地独）大阪産業技術研究所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60631">
                <a:tc>
                  <a:txBody>
                    <a:bodyPr/>
                    <a:lstStyle/>
                    <a:p>
                      <a:pPr algn="ctr"/>
                      <a:r>
                        <a:rPr kumimoji="1" lang="zh-TW"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事業費</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2,488</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1,530</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3,848</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0631">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運営費交付金</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1,944</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1,206</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2,965</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0631">
                <a:tc>
                  <a:txBody>
                    <a:bodyPr/>
                    <a:lstStyle/>
                    <a:p>
                      <a:pPr algn="ct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常勤役員数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３名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３名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４名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0631">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152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126</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人）</a:t>
                      </a:r>
                      <a:endPar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93</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79</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238</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201</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3006646" y="2713161"/>
            <a:ext cx="1368152" cy="307777"/>
          </a:xfrm>
          <a:prstGeom prst="rect">
            <a:avLst/>
          </a:prstGeom>
          <a:noFill/>
          <a:ln>
            <a:noFill/>
          </a:ln>
        </p:spPr>
        <p:txBody>
          <a:bodyPr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rPr>
              <a:t>2017</a:t>
            </a:r>
            <a:r>
              <a:rPr lang="en-US" altLang="ja-JP" sz="1400" b="1" dirty="0" smtClean="0">
                <a:latin typeface="Meiryo UI" panose="020B0604030504040204" pitchFamily="50" charset="-128"/>
                <a:ea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統合</a:t>
            </a:r>
            <a:endParaRPr kumimoji="1" lang="ja-JP" altLang="en-US" sz="1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28477" y="1892199"/>
            <a:ext cx="8487048" cy="523220"/>
          </a:xfrm>
          <a:prstGeom prst="rect">
            <a:avLst/>
          </a:prstGeom>
        </p:spPr>
        <p:txBody>
          <a:bodyPr wrap="square">
            <a:spAutoFit/>
          </a:bodyPr>
          <a:lstStyle/>
          <a:p>
            <a:r>
              <a:rPr lang="ja-JP" altLang="en-US" sz="1400" dirty="0">
                <a:latin typeface="Meiryo UI" pitchFamily="50" charset="-128"/>
                <a:ea typeface="Meiryo UI" pitchFamily="50" charset="-128"/>
                <a:cs typeface="Meiryo UI" pitchFamily="50" charset="-128"/>
              </a:rPr>
              <a:t>両研究所の強みを融合して生まれる総合力を活かし、大阪の経済成長の源泉となる産業技術</a:t>
            </a:r>
            <a:r>
              <a:rPr lang="ja-JP" altLang="en-US" sz="1400" dirty="0" smtClean="0">
                <a:latin typeface="Meiryo UI" pitchFamily="50" charset="-128"/>
                <a:ea typeface="Meiryo UI" pitchFamily="50" charset="-128"/>
                <a:cs typeface="Meiryo UI" pitchFamily="50" charset="-128"/>
              </a:rPr>
              <a:t>とものづくり</a:t>
            </a:r>
            <a:r>
              <a:rPr lang="ja-JP" altLang="en-US" sz="1400" dirty="0">
                <a:latin typeface="Meiryo UI" pitchFamily="50" charset="-128"/>
                <a:ea typeface="Meiryo UI" pitchFamily="50" charset="-128"/>
                <a:cs typeface="Meiryo UI" pitchFamily="50" charset="-128"/>
              </a:rPr>
              <a:t>を支える知と技術の支援拠点「スーパー公設試」</a:t>
            </a:r>
            <a:r>
              <a:rPr lang="ja-JP" altLang="en-US" sz="1400" dirty="0" smtClean="0">
                <a:latin typeface="Meiryo UI" pitchFamily="50" charset="-128"/>
                <a:ea typeface="Meiryo UI" pitchFamily="50" charset="-128"/>
                <a:cs typeface="Meiryo UI" pitchFamily="50" charset="-128"/>
              </a:rPr>
              <a:t>を</a:t>
            </a:r>
            <a:r>
              <a:rPr lang="ja-JP" altLang="en-US" sz="1400" dirty="0">
                <a:latin typeface="Meiryo UI" pitchFamily="50" charset="-128"/>
                <a:ea typeface="Meiryo UI" pitchFamily="50" charset="-128"/>
                <a:cs typeface="Meiryo UI" pitchFamily="50" charset="-128"/>
              </a:rPr>
              <a:t>めざ</a:t>
            </a:r>
            <a:r>
              <a:rPr lang="ja-JP" altLang="en-US" sz="1400" dirty="0" smtClean="0">
                <a:latin typeface="Meiryo UI" pitchFamily="50" charset="-128"/>
                <a:ea typeface="Meiryo UI" pitchFamily="50" charset="-128"/>
                <a:cs typeface="Meiryo UI" pitchFamily="50" charset="-128"/>
              </a:rPr>
              <a:t>す</a:t>
            </a:r>
            <a:r>
              <a:rPr lang="ja-JP" altLang="en-US" sz="1400" dirty="0">
                <a:latin typeface="Meiryo UI" pitchFamily="50" charset="-128"/>
                <a:ea typeface="Meiryo UI" pitchFamily="50" charset="-128"/>
                <a:cs typeface="Meiryo UI" pitchFamily="50" charset="-128"/>
              </a:rPr>
              <a:t>。</a:t>
            </a:r>
          </a:p>
        </p:txBody>
      </p:sp>
      <p:sp>
        <p:nvSpPr>
          <p:cNvPr id="15" name="正方形/長方形 14"/>
          <p:cNvSpPr/>
          <p:nvPr/>
        </p:nvSpPr>
        <p:spPr>
          <a:xfrm>
            <a:off x="1226011" y="3126881"/>
            <a:ext cx="2926889" cy="2575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カーブ矢印 15"/>
          <p:cNvSpPr/>
          <p:nvPr/>
        </p:nvSpPr>
        <p:spPr>
          <a:xfrm>
            <a:off x="2743200" y="2603341"/>
            <a:ext cx="2133600" cy="400202"/>
          </a:xfrm>
          <a:prstGeom prst="curvedDownArrow">
            <a:avLst>
              <a:gd name="adj1" fmla="val 25000"/>
              <a:gd name="adj2" fmla="val 136595"/>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2793672" y="5850835"/>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2016</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４</a:t>
            </a:r>
            <a:r>
              <a:rPr kumimoji="1" lang="ja-JP" altLang="en-US" sz="1050" dirty="0" smtClean="0">
                <a:latin typeface="Meiryo UI" pitchFamily="50" charset="-128"/>
                <a:ea typeface="Meiryo UI" pitchFamily="50" charset="-128"/>
                <a:cs typeface="Meiryo UI" pitchFamily="50" charset="-128"/>
              </a:rPr>
              <a:t>月時点</a:t>
            </a:r>
            <a:endParaRPr kumimoji="1" lang="ja-JP" altLang="en-US" sz="105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8048079" y="5835419"/>
            <a:ext cx="922047"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※2022</a:t>
            </a:r>
            <a:r>
              <a:rPr kumimoji="1" lang="ja-JP" altLang="en-US" sz="1050" dirty="0" smtClean="0">
                <a:latin typeface="Meiryo UI" pitchFamily="50" charset="-128"/>
                <a:ea typeface="Meiryo UI" pitchFamily="50" charset="-128"/>
                <a:cs typeface="Meiryo UI" pitchFamily="50" charset="-128"/>
              </a:rPr>
              <a:t>年度</a:t>
            </a:r>
            <a:endParaRPr kumimoji="1" lang="ja-JP" altLang="en-US" sz="1050" dirty="0">
              <a:latin typeface="Meiryo UI" pitchFamily="50" charset="-128"/>
              <a:ea typeface="Meiryo UI" pitchFamily="50" charset="-128"/>
              <a:cs typeface="Meiryo UI" pitchFamily="50" charset="-128"/>
            </a:endParaRPr>
          </a:p>
        </p:txBody>
      </p:sp>
      <p:cxnSp>
        <p:nvCxnSpPr>
          <p:cNvPr id="21" name="直線コネクタ 20"/>
          <p:cNvCxnSpPr/>
          <p:nvPr/>
        </p:nvCxnSpPr>
        <p:spPr>
          <a:xfrm>
            <a:off x="270457" y="45169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12238" y="1623216"/>
            <a:ext cx="100672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2459152580"/>
              </p:ext>
            </p:extLst>
          </p:nvPr>
        </p:nvGraphicFramePr>
        <p:xfrm>
          <a:off x="7526389" y="3145790"/>
          <a:ext cx="1462814" cy="2554604"/>
        </p:xfrm>
        <a:graphic>
          <a:graphicData uri="http://schemas.openxmlformats.org/drawingml/2006/table">
            <a:tbl>
              <a:tblPr firstRow="1" bandRow="1">
                <a:tableStyleId>{5C22544A-7EE6-4342-B048-85BDC9FD1C3A}</a:tableStyleId>
              </a:tblPr>
              <a:tblGrid>
                <a:gridCol w="1462814">
                  <a:extLst>
                    <a:ext uri="{9D8B030D-6E8A-4147-A177-3AD203B41FA5}">
                      <a16:colId xmlns:a16="http://schemas.microsoft.com/office/drawing/2014/main" val="20000"/>
                    </a:ext>
                  </a:extLst>
                </a:gridCol>
              </a:tblGrid>
              <a:tr h="504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（地独）東京都立産業技術研究</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センター</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7,063</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5,940</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３名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375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5" name="テキスト ボックス 24"/>
          <p:cNvSpPr txBox="1"/>
          <p:nvPr/>
        </p:nvSpPr>
        <p:spPr>
          <a:xfrm>
            <a:off x="240493" y="76562"/>
            <a:ext cx="891782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＜③公設試験研究所</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大阪産業技術研究所）</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52618" y="1049827"/>
            <a:ext cx="8645928" cy="424854"/>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23528" y="1110630"/>
            <a:ext cx="8708019" cy="318924"/>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大阪府立産業技術総合研究所と大阪市立工業研究所を統合し、大阪産業技術研究所を設立。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p:cNvSpPr txBox="1"/>
          <p:nvPr/>
        </p:nvSpPr>
        <p:spPr>
          <a:xfrm>
            <a:off x="4283917" y="5839613"/>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※2018</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４</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5695918" y="2797175"/>
            <a:ext cx="1130196" cy="307777"/>
          </a:xfrm>
          <a:prstGeom prst="rect">
            <a:avLst/>
          </a:prstGeom>
          <a:noFill/>
        </p:spPr>
        <p:txBody>
          <a:bodyPr wrap="square" rtlCol="0">
            <a:spAutoFit/>
          </a:bodyPr>
          <a:lstStyle/>
          <a:p>
            <a:pPr algn="ctr"/>
            <a:r>
              <a:rPr lang="ja-JP" altLang="en-US" sz="1400" dirty="0" smtClean="0">
                <a:latin typeface="Meiryo UI" pitchFamily="50" charset="-128"/>
                <a:ea typeface="Meiryo UI" pitchFamily="50" charset="-128"/>
                <a:cs typeface="Meiryo UI" pitchFamily="50" charset="-128"/>
              </a:rPr>
              <a:t>（現在）</a:t>
            </a:r>
            <a:endParaRPr lang="ja-JP" altLang="en-US" sz="1400" dirty="0">
              <a:latin typeface="Meiryo UI" pitchFamily="50" charset="-128"/>
              <a:ea typeface="Meiryo UI" pitchFamily="50" charset="-128"/>
              <a:cs typeface="Meiryo UI" pitchFamily="50" charset="-128"/>
            </a:endParaRPr>
          </a:p>
        </p:txBody>
      </p:sp>
      <p:cxnSp>
        <p:nvCxnSpPr>
          <p:cNvPr id="30" name="直線コネクタ 29"/>
          <p:cNvCxnSpPr/>
          <p:nvPr/>
        </p:nvCxnSpPr>
        <p:spPr>
          <a:xfrm>
            <a:off x="5774162" y="2815201"/>
            <a:ext cx="2363" cy="3586580"/>
          </a:xfrm>
          <a:prstGeom prst="line">
            <a:avLst/>
          </a:prstGeom>
          <a:ln w="9525">
            <a:prstDash val="sysDash"/>
          </a:ln>
        </p:spPr>
        <p:style>
          <a:lnRef idx="1">
            <a:schemeClr val="accent2"/>
          </a:lnRef>
          <a:fillRef idx="0">
            <a:schemeClr val="accent2"/>
          </a:fillRef>
          <a:effectRef idx="0">
            <a:schemeClr val="accent2"/>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2852849127"/>
              </p:ext>
            </p:extLst>
          </p:nvPr>
        </p:nvGraphicFramePr>
        <p:xfrm>
          <a:off x="5958029" y="3144276"/>
          <a:ext cx="1429742" cy="2545324"/>
        </p:xfrm>
        <a:graphic>
          <a:graphicData uri="http://schemas.openxmlformats.org/drawingml/2006/table">
            <a:tbl>
              <a:tblPr firstRow="1" bandRow="1">
                <a:tableStyleId>{5C22544A-7EE6-4342-B048-85BDC9FD1C3A}</a:tableStyleId>
              </a:tblPr>
              <a:tblGrid>
                <a:gridCol w="1429742">
                  <a:extLst>
                    <a:ext uri="{9D8B030D-6E8A-4147-A177-3AD203B41FA5}">
                      <a16:colId xmlns:a16="http://schemas.microsoft.com/office/drawing/2014/main" val="2361095563"/>
                    </a:ext>
                  </a:extLst>
                </a:gridCol>
              </a:tblGrid>
              <a:tr h="716524">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（地独）大阪産業技術研究所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26544814"/>
                  </a:ext>
                </a:extLst>
              </a:tr>
              <a:tr h="4451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4,295</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247084"/>
                  </a:ext>
                </a:extLst>
              </a:tr>
              <a:tr h="4451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3,343</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996323"/>
                  </a:ext>
                </a:extLst>
              </a:tr>
              <a:tr h="45949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４名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6186410"/>
                  </a:ext>
                </a:extLst>
              </a:tr>
              <a:tr h="47897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268</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202</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108837"/>
                  </a:ext>
                </a:extLst>
              </a:tr>
            </a:tbl>
          </a:graphicData>
        </a:graphic>
      </p:graphicFrame>
      <p:sp>
        <p:nvSpPr>
          <p:cNvPr id="31" name="テキスト ボックス 30"/>
          <p:cNvSpPr txBox="1"/>
          <p:nvPr/>
        </p:nvSpPr>
        <p:spPr>
          <a:xfrm>
            <a:off x="6433080" y="5821528"/>
            <a:ext cx="922047"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※2022</a:t>
            </a:r>
            <a:r>
              <a:rPr kumimoji="1" lang="ja-JP" altLang="en-US" sz="1050" dirty="0" smtClean="0">
                <a:latin typeface="Meiryo UI" pitchFamily="50" charset="-128"/>
                <a:ea typeface="Meiryo UI" pitchFamily="50" charset="-128"/>
                <a:cs typeface="Meiryo UI" pitchFamily="50" charset="-128"/>
              </a:rPr>
              <a:t>年度</a:t>
            </a:r>
            <a:endParaRPr kumimoji="1" lang="ja-JP" altLang="en-US" sz="105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240493" y="531339"/>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■統合の概要</a:t>
            </a:r>
            <a:endParaRPr kumimoji="1" lang="ja-JP" altLang="en-US" sz="1600" dirty="0">
              <a:latin typeface="Meiryo UI" panose="020B0604030504040204" pitchFamily="50" charset="-128"/>
              <a:ea typeface="Meiryo UI" panose="020B0604030504040204" pitchFamily="50" charset="-128"/>
            </a:endParaRP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5884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897072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＜③公設試験研究所</a:t>
            </a:r>
            <a:r>
              <a:rPr lang="ja-JP" altLang="en-US" sz="1200" dirty="0">
                <a:latin typeface="Meiryo UI" panose="020B0604030504040204" pitchFamily="50" charset="-128"/>
                <a:ea typeface="Meiryo UI" panose="020B0604030504040204" pitchFamily="50" charset="-128"/>
              </a:rPr>
              <a:t>（大阪産業技術研究所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23615" y="989921"/>
            <a:ext cx="4242247" cy="2908489"/>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１．統合の背景と問題意識</a:t>
            </a:r>
            <a:endParaRPr lang="en-US" altLang="ja-JP" sz="1400" b="1" dirty="0" smtClean="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１）背景</a:t>
            </a:r>
            <a:endParaRPr lang="en-US" altLang="ja-JP" sz="1300" b="1"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企業</a:t>
            </a:r>
            <a:r>
              <a:rPr lang="ja-JP" altLang="en-US" sz="1300" dirty="0" smtClean="0">
                <a:latin typeface="Meiryo UI" panose="020B0604030504040204" pitchFamily="50" charset="-128"/>
                <a:ea typeface="Meiryo UI" panose="020B0604030504040204" pitchFamily="50" charset="-128"/>
              </a:rPr>
              <a:t>の技術的な支援を担う中核施設として、大阪府と大阪市、それぞれに公設試験研究機関が存在。</a:t>
            </a:r>
            <a:endParaRPr lang="en-US" altLang="ja-JP" sz="13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両研究所ともに、高いポテンシャルを有し、一定の役割分担が図られてきた。</a:t>
            </a:r>
            <a:endParaRPr lang="en-US" altLang="ja-JP" sz="13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２</a:t>
            </a:r>
            <a:r>
              <a:rPr lang="ja-JP" altLang="en-US" sz="1300" b="1" dirty="0">
                <a:latin typeface="Meiryo UI" panose="020B0604030504040204" pitchFamily="50" charset="-128"/>
                <a:ea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rPr>
              <a:t>問題意識</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両研究所ともに、従前の技術相談、依頼試験、受託研究などの機能については実績を積み重ねてきているが、グローバル化や技術革新に伴って企業ニーズはさらに高まっている。</a:t>
            </a:r>
            <a:endParaRPr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a:t>
            </a:r>
            <a:r>
              <a:rPr lang="ja-JP" altLang="en-US" sz="1300" dirty="0">
                <a:latin typeface="Meiryo UI" panose="020B0604030504040204" pitchFamily="50" charset="-128"/>
                <a:ea typeface="Meiryo UI" panose="020B0604030504040204" pitchFamily="50" charset="-128"/>
              </a:rPr>
              <a:t>所</a:t>
            </a:r>
            <a:r>
              <a:rPr lang="ja-JP" altLang="en-US" sz="1300" dirty="0" smtClean="0">
                <a:latin typeface="Meiryo UI" panose="020B0604030504040204" pitchFamily="50" charset="-128"/>
                <a:ea typeface="Meiryo UI" panose="020B0604030504040204" pitchFamily="50" charset="-128"/>
              </a:rPr>
              <a:t>の統合により相乗効果を発揮し、“スーパー公設試”としてさらなる高みをめざす。</a:t>
            </a:r>
            <a:endParaRPr lang="en-US" altLang="ja-JP" sz="13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4600880" y="966658"/>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．統合のプロセス</a:t>
            </a:r>
            <a:endParaRPr lang="en-US" altLang="ja-JP" sz="1400" b="1" dirty="0" smtClean="0">
              <a:latin typeface="Meiryo UI" panose="020B0604030504040204" pitchFamily="50" charset="-128"/>
              <a:ea typeface="Meiryo UI" panose="020B0604030504040204" pitchFamily="50" charset="-128"/>
            </a:endParaRPr>
          </a:p>
        </p:txBody>
      </p:sp>
      <p:graphicFrame>
        <p:nvGraphicFramePr>
          <p:cNvPr id="44" name="表 43"/>
          <p:cNvGraphicFramePr>
            <a:graphicFrameLocks noGrp="1"/>
          </p:cNvGraphicFramePr>
          <p:nvPr>
            <p:extLst/>
          </p:nvPr>
        </p:nvGraphicFramePr>
        <p:xfrm>
          <a:off x="4716496" y="1310208"/>
          <a:ext cx="4320000" cy="308112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93457">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ステージ</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36000" marR="36000" marT="36000" marB="36000">
                    <a:solidFill>
                      <a:schemeClr val="tx1">
                        <a:lumMod val="75000"/>
                        <a:lumOff val="25000"/>
                      </a:schemeClr>
                    </a:solidFill>
                  </a:tcPr>
                </a:tc>
                <a:tc gridSpan="2">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経　　過</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36000" marR="36000" marT="36000" marB="36000">
                    <a:solidFill>
                      <a:schemeClr val="tx1">
                        <a:lumMod val="75000"/>
                        <a:lumOff val="2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5001">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2012.6</a:t>
                      </a: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次の方針を確認</a:t>
                      </a:r>
                    </a:p>
                    <a:p>
                      <a:r>
                        <a:rPr lang="ja-JP" altLang="en-US" sz="1100" dirty="0" smtClean="0">
                          <a:latin typeface="Meiryo UI" panose="020B0604030504040204" pitchFamily="50" charset="-128"/>
                          <a:ea typeface="Meiryo UI" panose="020B0604030504040204" pitchFamily="50" charset="-128"/>
                        </a:rPr>
                        <a:t>　① 法人統合</a:t>
                      </a:r>
                    </a:p>
                    <a:p>
                      <a:r>
                        <a:rPr lang="ja-JP" altLang="en-US" sz="1100" dirty="0" smtClean="0">
                          <a:latin typeface="Meiryo UI" panose="020B0604030504040204" pitchFamily="50" charset="-128"/>
                          <a:ea typeface="Meiryo UI" panose="020B0604030504040204" pitchFamily="50" charset="-128"/>
                        </a:rPr>
                        <a:t>　② 法人統合に先行して、経営戦略の一体化と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業務プロセスの共通化等を行う</a:t>
                      </a:r>
                    </a:p>
                    <a:p>
                      <a:r>
                        <a:rPr lang="ja-JP" altLang="en-US" sz="1100" dirty="0" smtClean="0">
                          <a:latin typeface="Meiryo UI" panose="020B0604030504040204" pitchFamily="50" charset="-128"/>
                          <a:ea typeface="Meiryo UI" panose="020B0604030504040204" pitchFamily="50" charset="-128"/>
                        </a:rPr>
                        <a:t>　③　「合同経営戦略会議」を設置</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5" name="正方形/長方形 44"/>
          <p:cNvSpPr/>
          <p:nvPr/>
        </p:nvSpPr>
        <p:spPr>
          <a:xfrm>
            <a:off x="6102825" y="2699400"/>
            <a:ext cx="1531188"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合同経営戦略会議</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46" name="正方形/長方形 4"/>
          <p:cNvSpPr>
            <a:spLocks noChangeArrowheads="1"/>
          </p:cNvSpPr>
          <p:nvPr/>
        </p:nvSpPr>
        <p:spPr bwMode="auto">
          <a:xfrm>
            <a:off x="7594970" y="3370506"/>
            <a:ext cx="1422664" cy="954107"/>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参考</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統合に先行</a:t>
            </a:r>
            <a:r>
              <a:rPr lang="ja-JP" altLang="en-US" sz="800" dirty="0">
                <a:latin typeface="Meiryo UI" pitchFamily="50" charset="-128"/>
                <a:ea typeface="Meiryo UI" pitchFamily="50" charset="-128"/>
                <a:cs typeface="Meiryo UI" pitchFamily="50" charset="-128"/>
              </a:rPr>
              <a:t>した</a:t>
            </a:r>
            <a:r>
              <a:rPr lang="ja-JP" altLang="en-US" sz="800" dirty="0" smtClean="0">
                <a:latin typeface="Meiryo UI" pitchFamily="50" charset="-128"/>
                <a:ea typeface="Meiryo UI" pitchFamily="50" charset="-128"/>
                <a:cs typeface="Meiryo UI" pitchFamily="50" charset="-128"/>
              </a:rPr>
              <a:t>取組</a:t>
            </a:r>
            <a:endParaRPr lang="en-US" altLang="ja-JP" sz="800" dirty="0" smtClean="0">
              <a:latin typeface="Meiryo UI" pitchFamily="50" charset="-128"/>
              <a:ea typeface="Meiryo UI" pitchFamily="50" charset="-128"/>
              <a:cs typeface="Meiryo UI"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□合同役員会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□試験</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機器</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類の効率的・効</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果的導入</a:t>
            </a:r>
            <a:endParaRPr lang="ja-JP"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□両研究所間テレビ電話シス</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ステムの導入</a:t>
            </a:r>
            <a:endParaRPr lang="ja-JP"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□合同研究</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発表会</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239323" y="2892373"/>
            <a:ext cx="2835810" cy="349702"/>
          </a:xfrm>
          <a:prstGeom prst="rect">
            <a:avLst/>
          </a:prstGeom>
          <a:noFill/>
        </p:spPr>
        <p:txBody>
          <a:bodyPr wrap="square" lIns="36000" tIns="36000" rIns="36000" bIns="36000"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rPr>
              <a:t>７</a:t>
            </a:r>
            <a:r>
              <a:rPr lang="ja-JP" altLang="en-US" sz="900" dirty="0" smtClean="0">
                <a:latin typeface="Meiryo UI" panose="020B0604030504040204" pitchFamily="50" charset="-128"/>
                <a:ea typeface="Meiryo UI" panose="020B0604030504040204" pitchFamily="50" charset="-128"/>
              </a:rPr>
              <a:t>月までの間、５回開催し、</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統合計画を取りまとめ</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251954" y="3245148"/>
            <a:ext cx="1342281" cy="1042199"/>
          </a:xfrm>
          <a:prstGeom prst="rect">
            <a:avLst/>
          </a:prstGeom>
          <a:noFill/>
          <a:ln>
            <a:solidFill>
              <a:schemeClr val="bg1">
                <a:lumMod val="75000"/>
              </a:schemeClr>
            </a:solidFill>
            <a:prstDash val="sysDot"/>
          </a:ln>
        </p:spPr>
        <p:txBody>
          <a:bodyPr wrap="non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＜構成＞</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議長</a:t>
            </a:r>
            <a:r>
              <a:rPr kumimoji="1" lang="ja-JP" altLang="en-US" sz="900" dirty="0" smtClean="0">
                <a:latin typeface="Meiryo UI" panose="020B0604030504040204" pitchFamily="50" charset="-128"/>
                <a:ea typeface="Meiryo UI" panose="020B0604030504040204" pitchFamily="50" charset="-128"/>
              </a:rPr>
              <a:t>　 ：府法人理事長</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副議長：市法人理事長</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委員　 ：中小企業経営者</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学識</a:t>
            </a:r>
            <a:r>
              <a:rPr lang="ja-JP" altLang="en-US" sz="900" dirty="0">
                <a:latin typeface="Meiryo UI" panose="020B0604030504040204" pitchFamily="50" charset="-128"/>
                <a:ea typeface="Meiryo UI" panose="020B0604030504040204" pitchFamily="50" charset="-128"/>
              </a:rPr>
              <a:t>経験者</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府商工労働部長</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市経済戦略局長</a:t>
            </a:r>
            <a:endParaRPr kumimoji="1" lang="en-US" altLang="ja-JP" sz="900" dirty="0" smtClean="0">
              <a:latin typeface="Meiryo UI" panose="020B0604030504040204" pitchFamily="50" charset="-128"/>
              <a:ea typeface="Meiryo UI" panose="020B0604030504040204" pitchFamily="50" charset="-128"/>
            </a:endParaRPr>
          </a:p>
        </p:txBody>
      </p:sp>
      <p:sp>
        <p:nvSpPr>
          <p:cNvPr id="49" name="正方形/長方形 48"/>
          <p:cNvSpPr/>
          <p:nvPr/>
        </p:nvSpPr>
        <p:spPr>
          <a:xfrm>
            <a:off x="4597889" y="4439923"/>
            <a:ext cx="4510615" cy="234286"/>
          </a:xfrm>
          <a:prstGeom prst="rect">
            <a:avLst/>
          </a:prstGeom>
        </p:spPr>
        <p:txBody>
          <a:bodyPr wrap="square" lIns="36000" tIns="36000" rIns="36000" bIns="36000">
            <a:spAutoFit/>
          </a:bodyPr>
          <a:lstStyle/>
          <a:p>
            <a:pPr lvl="0" fontAlgn="base">
              <a:spcBef>
                <a:spcPct val="0"/>
              </a:spcBef>
              <a:spcAft>
                <a:spcPct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（法改正）</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統合を可能とする</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法改正</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[2014.4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rot="10800000">
            <a:off x="4856964" y="5517813"/>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879795" y="5821288"/>
            <a:ext cx="3993401" cy="400110"/>
          </a:xfrm>
          <a:prstGeom prst="rect">
            <a:avLst/>
          </a:prstGeom>
        </p:spPr>
        <p:txBody>
          <a:bodyPr wrap="none">
            <a:spAutoFit/>
          </a:bodyPr>
          <a:lstStyle/>
          <a:p>
            <a:r>
              <a:rPr lang="ja-JP" altLang="en-US" sz="2000" b="1" u="sng" dirty="0" smtClean="0">
                <a:latin typeface="Meiryo UI" panose="020B0604030504040204" pitchFamily="50" charset="-128"/>
                <a:ea typeface="Meiryo UI" panose="020B0604030504040204" pitchFamily="50" charset="-128"/>
              </a:rPr>
              <a:t>■</a:t>
            </a:r>
            <a:r>
              <a:rPr lang="en-US" altLang="ja-JP" sz="2000" b="1" u="sng" dirty="0" smtClean="0">
                <a:latin typeface="Meiryo UI" panose="020B0604030504040204" pitchFamily="50" charset="-128"/>
                <a:ea typeface="Meiryo UI" panose="020B0604030504040204" pitchFamily="50" charset="-128"/>
              </a:rPr>
              <a:t>2017</a:t>
            </a:r>
            <a:r>
              <a:rPr lang="ja-JP" altLang="en-US" sz="2000" b="1" u="sng" dirty="0" smtClean="0">
                <a:latin typeface="Meiryo UI" panose="020B0604030504040204" pitchFamily="50" charset="-128"/>
                <a:ea typeface="Meiryo UI" panose="020B0604030504040204" pitchFamily="50" charset="-128"/>
              </a:rPr>
              <a:t>年</a:t>
            </a:r>
            <a:r>
              <a:rPr lang="en-US" altLang="ja-JP" sz="2000" b="1" u="sng" dirty="0">
                <a:latin typeface="Meiryo UI" panose="020B0604030504040204" pitchFamily="50" charset="-128"/>
                <a:ea typeface="Meiryo UI" panose="020B0604030504040204" pitchFamily="50" charset="-128"/>
              </a:rPr>
              <a:t>4</a:t>
            </a:r>
            <a:r>
              <a:rPr lang="ja-JP" altLang="en-US" sz="2000" b="1" u="sng" dirty="0" smtClean="0">
                <a:latin typeface="Meiryo UI" panose="020B0604030504040204" pitchFamily="50" charset="-128"/>
                <a:ea typeface="Meiryo UI" panose="020B0604030504040204" pitchFamily="50" charset="-128"/>
              </a:rPr>
              <a:t>月</a:t>
            </a:r>
            <a:r>
              <a:rPr lang="ja-JP" altLang="en-US" sz="2000" b="1" u="sng" dirty="0">
                <a:latin typeface="Meiryo UI" panose="020B0604030504040204" pitchFamily="50" charset="-128"/>
                <a:ea typeface="Meiryo UI" panose="020B0604030504040204" pitchFamily="50" charset="-128"/>
              </a:rPr>
              <a:t>１</a:t>
            </a:r>
            <a:r>
              <a:rPr lang="ja-JP" altLang="en-US" sz="2000" b="1" u="sng" dirty="0" smtClean="0">
                <a:latin typeface="Meiryo UI" panose="020B0604030504040204" pitchFamily="50" charset="-128"/>
                <a:ea typeface="Meiryo UI" panose="020B0604030504040204" pitchFamily="50" charset="-128"/>
              </a:rPr>
              <a:t>日　新法人を設置</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4716496" y="4775275"/>
          <a:ext cx="4320000" cy="620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14148">
                <a:tc>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2016.8</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図 4"/>
          <p:cNvPicPr>
            <a:picLocks noChangeAspect="1"/>
          </p:cNvPicPr>
          <p:nvPr/>
        </p:nvPicPr>
        <p:blipFill>
          <a:blip r:embed="rId2"/>
          <a:stretch>
            <a:fillRect/>
          </a:stretch>
        </p:blipFill>
        <p:spPr>
          <a:xfrm>
            <a:off x="395536" y="4139733"/>
            <a:ext cx="4087440" cy="2644047"/>
          </a:xfrm>
          <a:prstGeom prst="rect">
            <a:avLst/>
          </a:prstGeom>
        </p:spPr>
      </p:pic>
      <p:sp>
        <p:nvSpPr>
          <p:cNvPr id="7" name="テキスト ボックス 6"/>
          <p:cNvSpPr txBox="1"/>
          <p:nvPr/>
        </p:nvSpPr>
        <p:spPr>
          <a:xfrm>
            <a:off x="360161" y="3862734"/>
            <a:ext cx="2778325"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スーパー公設試を</a:t>
            </a:r>
            <a:r>
              <a:rPr lang="ja-JP" altLang="en-US" sz="1200" b="1" dirty="0">
                <a:latin typeface="Meiryo UI" panose="020B0604030504040204" pitchFamily="50" charset="-128"/>
                <a:ea typeface="Meiryo UI" panose="020B0604030504040204" pitchFamily="50" charset="-128"/>
              </a:rPr>
              <a:t>めざ</a:t>
            </a:r>
            <a:r>
              <a:rPr lang="ja-JP" altLang="en-US" sz="1200" b="1" dirty="0" smtClean="0">
                <a:latin typeface="Meiryo UI" panose="020B0604030504040204" pitchFamily="50" charset="-128"/>
                <a:ea typeface="Meiryo UI" panose="020B0604030504040204" pitchFamily="50" charset="-128"/>
              </a:rPr>
              <a:t>す三つのステップ</a:t>
            </a:r>
            <a:endParaRPr kumimoji="1" lang="ja-JP" altLang="en-US" sz="1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23615" y="548719"/>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■背景と課題</a:t>
            </a:r>
            <a:endParaRPr kumimoji="1" lang="ja-JP" altLang="en-US" sz="1600" dirty="0">
              <a:latin typeface="Meiryo UI" panose="020B0604030504040204" pitchFamily="50" charset="-128"/>
              <a:ea typeface="Meiryo UI" panose="020B0604030504040204"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57575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10800000">
            <a:off x="1519952" y="4703201"/>
            <a:ext cx="1977382" cy="271809"/>
          </a:xfrm>
          <a:prstGeom prst="triangle">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62"/>
          </a:p>
        </p:txBody>
      </p:sp>
      <p:sp>
        <p:nvSpPr>
          <p:cNvPr id="19" name="テキスト ボックス 18"/>
          <p:cNvSpPr txBox="1"/>
          <p:nvPr/>
        </p:nvSpPr>
        <p:spPr>
          <a:xfrm>
            <a:off x="1038202" y="4687267"/>
            <a:ext cx="2934403"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西日本を代表</a:t>
            </a:r>
            <a:r>
              <a:rPr lang="ja-JP" altLang="en-US" sz="1200" b="1" dirty="0" smtClean="0">
                <a:latin typeface="Meiryo UI" panose="020B0604030504040204" pitchFamily="50" charset="-128"/>
                <a:ea typeface="Meiryo UI" panose="020B0604030504040204" pitchFamily="50" charset="-128"/>
              </a:rPr>
              <a:t>するスーパー</a:t>
            </a:r>
            <a:r>
              <a:rPr lang="ja-JP" altLang="en-US" sz="1200" b="1" dirty="0">
                <a:latin typeface="Meiryo UI" panose="020B0604030504040204" pitchFamily="50" charset="-128"/>
                <a:ea typeface="Meiryo UI" panose="020B0604030504040204" pitchFamily="50" charset="-128"/>
              </a:rPr>
              <a:t>公設試</a:t>
            </a:r>
          </a:p>
        </p:txBody>
      </p:sp>
      <p:cxnSp>
        <p:nvCxnSpPr>
          <p:cNvPr id="21" name="直線コネクタ 20"/>
          <p:cNvCxnSpPr/>
          <p:nvPr/>
        </p:nvCxnSpPr>
        <p:spPr>
          <a:xfrm>
            <a:off x="1588458" y="5338036"/>
            <a:ext cx="2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416016" y="5067480"/>
            <a:ext cx="4372008" cy="1420666"/>
          </a:xfrm>
          <a:prstGeom prst="roundRect">
            <a:avLst>
              <a:gd name="adj" fmla="val 1144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テキスト ボックス 22"/>
          <p:cNvSpPr txBox="1"/>
          <p:nvPr/>
        </p:nvSpPr>
        <p:spPr>
          <a:xfrm>
            <a:off x="474065" y="5434011"/>
            <a:ext cx="4457975" cy="1054135"/>
          </a:xfrm>
          <a:prstGeom prst="rect">
            <a:avLst/>
          </a:prstGeom>
          <a:noFill/>
        </p:spPr>
        <p:txBody>
          <a:bodyPr wrap="square" lIns="36000" tIns="36000" rIns="36000" bIns="36000" rtlCol="0">
            <a:spAutoFit/>
          </a:bodyPr>
          <a:lstStyle/>
          <a:p>
            <a:pPr>
              <a:lnSpc>
                <a:spcPts val="1477"/>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１．両研究所の強みを融合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①技術的課題への総合対応</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②研究開発から製造まで一気通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貫支援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738"/>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738"/>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２．統合を機に機能を強化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69"/>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技術力・ノウハウ・知財を結集し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・関西の産業技術の先導を実現</a:t>
            </a:r>
          </a:p>
        </p:txBody>
      </p:sp>
      <p:sp>
        <p:nvSpPr>
          <p:cNvPr id="24" name="正方形/長方形 23"/>
          <p:cNvSpPr/>
          <p:nvPr/>
        </p:nvSpPr>
        <p:spPr>
          <a:xfrm>
            <a:off x="457995" y="1988841"/>
            <a:ext cx="4286651" cy="5901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5" name="正方形/長方形 24"/>
          <p:cNvSpPr/>
          <p:nvPr/>
        </p:nvSpPr>
        <p:spPr>
          <a:xfrm>
            <a:off x="457995" y="1993765"/>
            <a:ext cx="4295292" cy="25553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6" name="正方形/長方形 25"/>
          <p:cNvSpPr/>
          <p:nvPr/>
        </p:nvSpPr>
        <p:spPr>
          <a:xfrm>
            <a:off x="457995" y="1988840"/>
            <a:ext cx="735348" cy="25602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7" name="正方形/長方形 26"/>
          <p:cNvSpPr/>
          <p:nvPr/>
        </p:nvSpPr>
        <p:spPr>
          <a:xfrm>
            <a:off x="1908589" y="1992167"/>
            <a:ext cx="715084" cy="255692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8" name="正方形/長方形 27"/>
          <p:cNvSpPr/>
          <p:nvPr/>
        </p:nvSpPr>
        <p:spPr>
          <a:xfrm>
            <a:off x="3338757" y="1988841"/>
            <a:ext cx="715084" cy="2560250"/>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9" name="正方形/長方形 28"/>
          <p:cNvSpPr/>
          <p:nvPr/>
        </p:nvSpPr>
        <p:spPr>
          <a:xfrm>
            <a:off x="457995" y="2579012"/>
            <a:ext cx="4295377" cy="998075"/>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cxnSp>
        <p:nvCxnSpPr>
          <p:cNvPr id="30" name="直線コネクタ 29"/>
          <p:cNvCxnSpPr/>
          <p:nvPr/>
        </p:nvCxnSpPr>
        <p:spPr>
          <a:xfrm>
            <a:off x="466723" y="2004465"/>
            <a:ext cx="735348" cy="59017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24532" y="2090656"/>
            <a:ext cx="684000" cy="388713"/>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技術・市場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情報の収集・提供</a:t>
            </a:r>
          </a:p>
        </p:txBody>
      </p:sp>
      <p:sp>
        <p:nvSpPr>
          <p:cNvPr id="32" name="テキスト ボックス 31"/>
          <p:cNvSpPr txBox="1"/>
          <p:nvPr/>
        </p:nvSpPr>
        <p:spPr>
          <a:xfrm>
            <a:off x="480819" y="2160948"/>
            <a:ext cx="698582" cy="279057"/>
          </a:xfrm>
          <a:prstGeom prst="rect">
            <a:avLst/>
          </a:prstGeom>
          <a:noFill/>
        </p:spPr>
        <p:txBody>
          <a:bodyPr wrap="square" lIns="0" tIns="0" rIns="0" bIns="0" rtlCol="0">
            <a:spAutoFit/>
          </a:bodyPr>
          <a:lstStyle/>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支援分野</a:t>
            </a:r>
          </a:p>
        </p:txBody>
      </p:sp>
      <p:sp>
        <p:nvSpPr>
          <p:cNvPr id="33" name="テキスト ボックス 32"/>
          <p:cNvSpPr txBox="1"/>
          <p:nvPr/>
        </p:nvSpPr>
        <p:spPr>
          <a:xfrm>
            <a:off x="703949" y="2007790"/>
            <a:ext cx="698582" cy="276999"/>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ステージ</a:t>
            </a:r>
          </a:p>
        </p:txBody>
      </p:sp>
      <p:sp>
        <p:nvSpPr>
          <p:cNvPr id="34" name="テキスト ボックス 33"/>
          <p:cNvSpPr txBox="1"/>
          <p:nvPr/>
        </p:nvSpPr>
        <p:spPr>
          <a:xfrm>
            <a:off x="1944612" y="2129300"/>
            <a:ext cx="792222" cy="129571"/>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研究開発支援</a:t>
            </a:r>
          </a:p>
        </p:txBody>
      </p:sp>
      <p:sp>
        <p:nvSpPr>
          <p:cNvPr id="35" name="テキスト ボックス 34"/>
          <p:cNvSpPr txBox="1"/>
          <p:nvPr/>
        </p:nvSpPr>
        <p:spPr>
          <a:xfrm>
            <a:off x="2664692" y="2130024"/>
            <a:ext cx="792222" cy="129571"/>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製品開発支援</a:t>
            </a:r>
          </a:p>
        </p:txBody>
      </p:sp>
      <p:sp>
        <p:nvSpPr>
          <p:cNvPr id="36" name="テキスト ボックス 35"/>
          <p:cNvSpPr txBox="1"/>
          <p:nvPr/>
        </p:nvSpPr>
        <p:spPr>
          <a:xfrm>
            <a:off x="3442563" y="2140100"/>
            <a:ext cx="584610" cy="129571"/>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製造支援</a:t>
            </a:r>
          </a:p>
        </p:txBody>
      </p:sp>
      <p:sp>
        <p:nvSpPr>
          <p:cNvPr id="37" name="テキスト ボックス 36"/>
          <p:cNvSpPr txBox="1"/>
          <p:nvPr/>
        </p:nvSpPr>
        <p:spPr>
          <a:xfrm>
            <a:off x="3995802" y="2051863"/>
            <a:ext cx="792222" cy="388713"/>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デザイン支援）</a:t>
            </a:r>
          </a:p>
        </p:txBody>
      </p:sp>
      <p:sp>
        <p:nvSpPr>
          <p:cNvPr id="38" name="テキスト ボックス 37"/>
          <p:cNvSpPr txBox="1"/>
          <p:nvPr/>
        </p:nvSpPr>
        <p:spPr>
          <a:xfrm>
            <a:off x="395430" y="2698252"/>
            <a:ext cx="792222" cy="719839"/>
          </a:xfrm>
          <a:prstGeom prst="rect">
            <a:avLst/>
          </a:prstGeom>
          <a:noFill/>
        </p:spPr>
        <p:txBody>
          <a:bodyPr wrap="square" lIns="0" tIns="0" rIns="0" bIns="0" rtlCol="0" anchor="ctr">
            <a:spAutoFit/>
          </a:bodyPr>
          <a:lstStyle/>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情報管理・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システム制御</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38286" y="3670692"/>
            <a:ext cx="792222" cy="719839"/>
          </a:xfrm>
          <a:prstGeom prst="rect">
            <a:avLst/>
          </a:prstGeom>
          <a:noFill/>
        </p:spPr>
        <p:txBody>
          <a:bodyPr wrap="square" lIns="0" tIns="0" rIns="0" bIns="0" rtlCol="0" anchor="ctr">
            <a:spAutoFit/>
          </a:bodyPr>
          <a:lstStyle/>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弧 39"/>
          <p:cNvSpPr/>
          <p:nvPr/>
        </p:nvSpPr>
        <p:spPr>
          <a:xfrm>
            <a:off x="1923261" y="2594635"/>
            <a:ext cx="2139309" cy="1945267"/>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ja-JP" altLang="en-US" sz="1662"/>
          </a:p>
        </p:txBody>
      </p:sp>
      <p:sp>
        <p:nvSpPr>
          <p:cNvPr id="41" name="円弧 40"/>
          <p:cNvSpPr/>
          <p:nvPr/>
        </p:nvSpPr>
        <p:spPr>
          <a:xfrm rot="10800000">
            <a:off x="1923165" y="2601972"/>
            <a:ext cx="2141912" cy="1937930"/>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ja-JP" altLang="en-US" sz="1662"/>
          </a:p>
        </p:txBody>
      </p:sp>
      <p:sp>
        <p:nvSpPr>
          <p:cNvPr id="42" name="角丸四角形 41"/>
          <p:cNvSpPr/>
          <p:nvPr/>
        </p:nvSpPr>
        <p:spPr>
          <a:xfrm>
            <a:off x="1920658" y="3577086"/>
            <a:ext cx="1070956" cy="962817"/>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3" name="角丸四角形 42"/>
          <p:cNvSpPr/>
          <p:nvPr/>
        </p:nvSpPr>
        <p:spPr>
          <a:xfrm>
            <a:off x="2991614" y="2594636"/>
            <a:ext cx="1070956" cy="978737"/>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4" name="テキスト ボックス 43"/>
          <p:cNvSpPr txBox="1"/>
          <p:nvPr/>
        </p:nvSpPr>
        <p:spPr>
          <a:xfrm>
            <a:off x="3108482" y="2888463"/>
            <a:ext cx="887623" cy="425305"/>
          </a:xfrm>
          <a:prstGeom prst="rect">
            <a:avLst/>
          </a:prstGeom>
          <a:solidFill>
            <a:schemeClr val="accent6">
              <a:lumMod val="20000"/>
              <a:lumOff val="80000"/>
            </a:schemeClr>
          </a:solidFill>
          <a:ln>
            <a:noFill/>
          </a:ln>
        </p:spPr>
        <p:txBody>
          <a:bodyPr wrap="square" lIns="0" tIns="0" rIns="0" bIns="0" rtlCol="0">
            <a:spAutoFit/>
          </a:bodyPr>
          <a:lstStyle/>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の強み！</a:t>
            </a:r>
          </a:p>
        </p:txBody>
      </p:sp>
      <p:sp>
        <p:nvSpPr>
          <p:cNvPr id="45" name="テキスト ボックス 44"/>
          <p:cNvSpPr txBox="1"/>
          <p:nvPr/>
        </p:nvSpPr>
        <p:spPr>
          <a:xfrm>
            <a:off x="2012324" y="3862952"/>
            <a:ext cx="887623" cy="425305"/>
          </a:xfrm>
          <a:prstGeom prst="rect">
            <a:avLst/>
          </a:prstGeom>
          <a:solidFill>
            <a:schemeClr val="accent3">
              <a:lumMod val="40000"/>
              <a:lumOff val="60000"/>
            </a:schemeClr>
          </a:solidFill>
          <a:ln>
            <a:noFill/>
          </a:ln>
        </p:spPr>
        <p:txBody>
          <a:bodyPr wrap="square" lIns="0" tIns="0" rIns="0" bIns="0" rtlCol="0">
            <a:spAutoFit/>
          </a:bodyPr>
          <a:lstStyle/>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の強み！</a:t>
            </a:r>
          </a:p>
        </p:txBody>
      </p:sp>
      <p:sp>
        <p:nvSpPr>
          <p:cNvPr id="46" name="右矢印 45"/>
          <p:cNvSpPr/>
          <p:nvPr/>
        </p:nvSpPr>
        <p:spPr>
          <a:xfrm>
            <a:off x="2946666" y="3958002"/>
            <a:ext cx="213456" cy="217109"/>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7" name="右矢印 46"/>
          <p:cNvSpPr/>
          <p:nvPr/>
        </p:nvSpPr>
        <p:spPr>
          <a:xfrm rot="5400000">
            <a:off x="3455775" y="3488101"/>
            <a:ext cx="171607" cy="270055"/>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8" name="右矢印 47"/>
          <p:cNvSpPr/>
          <p:nvPr/>
        </p:nvSpPr>
        <p:spPr>
          <a:xfrm rot="16200000" flipV="1">
            <a:off x="2370331" y="3393196"/>
            <a:ext cx="171607" cy="270055"/>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9" name="右矢印 48"/>
          <p:cNvSpPr/>
          <p:nvPr/>
        </p:nvSpPr>
        <p:spPr>
          <a:xfrm flipH="1">
            <a:off x="2825805" y="2983186"/>
            <a:ext cx="213456" cy="217109"/>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50" name="星 32 49"/>
          <p:cNvSpPr/>
          <p:nvPr/>
        </p:nvSpPr>
        <p:spPr>
          <a:xfrm>
            <a:off x="2144781" y="2875539"/>
            <a:ext cx="635096" cy="53179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endParaRPr lang="ja-JP" altLang="en-US" sz="1015" dirty="0">
              <a:solidFill>
                <a:srgbClr val="00B050"/>
              </a:solidFill>
            </a:endParaRPr>
          </a:p>
        </p:txBody>
      </p:sp>
      <p:sp>
        <p:nvSpPr>
          <p:cNvPr id="51" name="テキスト ボックス 50"/>
          <p:cNvSpPr txBox="1"/>
          <p:nvPr/>
        </p:nvSpPr>
        <p:spPr>
          <a:xfrm>
            <a:off x="2184177" y="2981802"/>
            <a:ext cx="557897" cy="319009"/>
          </a:xfrm>
          <a:prstGeom prst="rect">
            <a:avLst/>
          </a:prstGeom>
          <a:noFill/>
        </p:spPr>
        <p:txBody>
          <a:bodyPr wrap="square" lIns="0" tIns="0" rIns="0" bIns="0"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52" name="円/楕円 51"/>
          <p:cNvSpPr/>
          <p:nvPr/>
        </p:nvSpPr>
        <p:spPr>
          <a:xfrm>
            <a:off x="1443369" y="2676150"/>
            <a:ext cx="338051" cy="1809429"/>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lIns="0" tIns="0" rIns="0" bIns="0"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53" name="円/楕円 52"/>
          <p:cNvSpPr/>
          <p:nvPr/>
        </p:nvSpPr>
        <p:spPr>
          <a:xfrm>
            <a:off x="4239686" y="2654175"/>
            <a:ext cx="330638" cy="1836975"/>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lIns="0" tIns="0" rIns="0" bIns="0"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54" name="直線矢印コネクタ 53"/>
          <p:cNvCxnSpPr/>
          <p:nvPr/>
        </p:nvCxnSpPr>
        <p:spPr>
          <a:xfrm>
            <a:off x="1368916" y="2618837"/>
            <a:ext cx="0" cy="1917741"/>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a:off x="1942556" y="2495224"/>
            <a:ext cx="2139212"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793867" y="2331398"/>
            <a:ext cx="2395573" cy="129571"/>
          </a:xfrm>
          <a:prstGeom prst="rect">
            <a:avLst/>
          </a:prstGeom>
          <a:noFill/>
        </p:spPr>
        <p:txBody>
          <a:bodyPr wrap="square" lIns="0" tIns="0" rIns="0" bIns="0" rtlCol="0">
            <a:spAutoFit/>
          </a:bodyPr>
          <a:lstStyle/>
          <a:p>
            <a:pPr algn="ct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星 32 56"/>
          <p:cNvSpPr/>
          <p:nvPr/>
        </p:nvSpPr>
        <p:spPr>
          <a:xfrm>
            <a:off x="3197251" y="3760158"/>
            <a:ext cx="635096" cy="511120"/>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58" name="テキスト ボックス 57"/>
          <p:cNvSpPr txBox="1"/>
          <p:nvPr/>
        </p:nvSpPr>
        <p:spPr>
          <a:xfrm>
            <a:off x="3252900" y="3861474"/>
            <a:ext cx="557897" cy="319009"/>
          </a:xfrm>
          <a:prstGeom prst="rect">
            <a:avLst/>
          </a:prstGeom>
          <a:noFill/>
        </p:spPr>
        <p:txBody>
          <a:bodyPr wrap="square" lIns="0" tIns="0" rIns="0" bIns="0"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60" name="テキスト ボックス 59"/>
          <p:cNvSpPr txBox="1"/>
          <p:nvPr/>
        </p:nvSpPr>
        <p:spPr>
          <a:xfrm>
            <a:off x="1764130" y="5106757"/>
            <a:ext cx="1759322"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大阪のものづくりを支援</a:t>
            </a:r>
          </a:p>
        </p:txBody>
      </p:sp>
      <p:sp>
        <p:nvSpPr>
          <p:cNvPr id="61" name="テキスト ボックス 60"/>
          <p:cNvSpPr txBox="1"/>
          <p:nvPr/>
        </p:nvSpPr>
        <p:spPr>
          <a:xfrm>
            <a:off x="1152524" y="2657004"/>
            <a:ext cx="211203" cy="1952592"/>
          </a:xfrm>
          <a:prstGeom prst="rect">
            <a:avLst/>
          </a:prstGeom>
          <a:noFill/>
        </p:spPr>
        <p:txBody>
          <a:bodyPr vert="eaVert" wrap="square" lIns="36000" tIns="36000" rIns="36000" bIns="36000" rtlCol="0">
            <a:spAutoFit/>
          </a:bodyPr>
          <a:lstStyle/>
          <a:p>
            <a:r>
              <a:rPr lang="en-US" altLang="ja-JP" sz="900" b="1" dirty="0">
                <a:latin typeface="Meiryo UI" pitchFamily="50" charset="-128"/>
                <a:ea typeface="Meiryo UI" pitchFamily="50" charset="-128"/>
                <a:cs typeface="Meiryo UI"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多様な技術分野に総合的に対応</a:t>
            </a:r>
            <a:r>
              <a:rPr lang="en-US" altLang="ja-JP" sz="900" b="1" dirty="0">
                <a:latin typeface="Meiryo UI" pitchFamily="50" charset="-128"/>
                <a:ea typeface="Meiryo UI" pitchFamily="50" charset="-128"/>
                <a:cs typeface="Meiryo UI" pitchFamily="50" charset="-128"/>
              </a:rPr>
              <a:t>』</a:t>
            </a:r>
            <a:endParaRPr lang="ja-JP" altLang="en-US" sz="900" b="1" dirty="0">
              <a:latin typeface="Meiryo UI" pitchFamily="50" charset="-128"/>
              <a:ea typeface="Meiryo UI" pitchFamily="50" charset="-128"/>
              <a:cs typeface="Meiryo UI" pitchFamily="50" charset="-128"/>
            </a:endParaRPr>
          </a:p>
        </p:txBody>
      </p:sp>
      <p:sp>
        <p:nvSpPr>
          <p:cNvPr id="62" name="テキスト ボックス 61"/>
          <p:cNvSpPr txBox="1"/>
          <p:nvPr/>
        </p:nvSpPr>
        <p:spPr>
          <a:xfrm>
            <a:off x="399650" y="1188378"/>
            <a:ext cx="4620848" cy="73866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両研究所</a:t>
            </a:r>
            <a:r>
              <a:rPr lang="ja-JP" altLang="en-US" sz="1400" dirty="0">
                <a:latin typeface="Meiryo UI" panose="020B0604030504040204" pitchFamily="50" charset="-128"/>
                <a:ea typeface="Meiryo UI" panose="020B0604030504040204" pitchFamily="50" charset="-128"/>
              </a:rPr>
              <a:t>の強みを融合して生まれる総合力を活かし、大阪の経済成長の源泉となる産業技術</a:t>
            </a:r>
            <a:r>
              <a:rPr lang="ja-JP" altLang="en-US" sz="1400" dirty="0" smtClean="0">
                <a:latin typeface="Meiryo UI" panose="020B0604030504040204" pitchFamily="50" charset="-128"/>
                <a:ea typeface="Meiryo UI" panose="020B0604030504040204" pitchFamily="50" charset="-128"/>
              </a:rPr>
              <a:t>とものづくり</a:t>
            </a:r>
            <a:r>
              <a:rPr lang="ja-JP" altLang="en-US" sz="1400" dirty="0">
                <a:latin typeface="Meiryo UI" panose="020B0604030504040204" pitchFamily="50" charset="-128"/>
                <a:ea typeface="Meiryo UI" panose="020B0604030504040204" pitchFamily="50" charset="-128"/>
              </a:rPr>
              <a:t>を支える知と技術の支援拠点「スーパー公設試」</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めざ</a:t>
            </a:r>
            <a:r>
              <a:rPr lang="ja-JP" altLang="en-US" sz="1400" dirty="0" smtClean="0">
                <a:latin typeface="Meiryo UI" panose="020B0604030504040204" pitchFamily="50" charset="-128"/>
                <a:ea typeface="Meiryo UI" panose="020B0604030504040204" pitchFamily="50" charset="-128"/>
              </a:rPr>
              <a:t>す</a:t>
            </a:r>
            <a:r>
              <a:rPr lang="ja-JP" altLang="en-US" sz="1400" dirty="0">
                <a:latin typeface="Meiryo UI" panose="020B0604030504040204" pitchFamily="50" charset="-128"/>
                <a:ea typeface="Meiryo UI" panose="020B0604030504040204" pitchFamily="50" charset="-128"/>
              </a:rPr>
              <a:t>。</a:t>
            </a:r>
          </a:p>
        </p:txBody>
      </p:sp>
      <p:sp>
        <p:nvSpPr>
          <p:cNvPr id="63" name="テキスト ボックス 62"/>
          <p:cNvSpPr txBox="1"/>
          <p:nvPr/>
        </p:nvSpPr>
        <p:spPr>
          <a:xfrm>
            <a:off x="5076056" y="875996"/>
            <a:ext cx="371568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両研究所のポテンシャル</a:t>
            </a:r>
            <a:endParaRPr kumimoji="1" lang="en-US" altLang="ja-JP" sz="1400" b="1" dirty="0" smtClean="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240493" y="76562"/>
            <a:ext cx="897072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＜③公設試験研究所</a:t>
            </a:r>
            <a:r>
              <a:rPr lang="ja-JP" altLang="en-US" sz="1200" dirty="0">
                <a:latin typeface="Meiryo UI" panose="020B0604030504040204" pitchFamily="50" charset="-128"/>
                <a:ea typeface="Meiryo UI" panose="020B0604030504040204" pitchFamily="50" charset="-128"/>
              </a:rPr>
              <a:t>（大阪産業技術研究所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5301187" y="1305375"/>
            <a:ext cx="2542684" cy="276999"/>
          </a:xfrm>
          <a:prstGeom prst="rect">
            <a:avLst/>
          </a:prstGeom>
        </p:spPr>
        <p:txBody>
          <a:bodyPr wrap="none">
            <a:spAutoFit/>
          </a:bodyPr>
          <a:lstStyle/>
          <a:p>
            <a:pPr algn="ctr">
              <a:defRPr sz="1100" b="1"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ja-JP" sz="1200" dirty="0"/>
              <a:t>職員</a:t>
            </a:r>
            <a:r>
              <a:rPr lang="ja-JP" altLang="ja-JP" sz="1200" dirty="0" smtClean="0"/>
              <a:t>一人</a:t>
            </a:r>
            <a:r>
              <a:rPr lang="ja-JP" altLang="en-US" sz="1200" dirty="0" smtClean="0"/>
              <a:t>あ</a:t>
            </a:r>
            <a:r>
              <a:rPr lang="ja-JP" altLang="ja-JP" sz="1200" dirty="0" smtClean="0"/>
              <a:t>たり</a:t>
            </a:r>
            <a:r>
              <a:rPr lang="ja-JP" altLang="ja-JP" sz="1200" dirty="0"/>
              <a:t>の年間技術相談件数</a:t>
            </a:r>
          </a:p>
        </p:txBody>
      </p:sp>
      <p:sp>
        <p:nvSpPr>
          <p:cNvPr id="66" name="正方形/長方形 65"/>
          <p:cNvSpPr/>
          <p:nvPr/>
        </p:nvSpPr>
        <p:spPr>
          <a:xfrm>
            <a:off x="240493" y="885496"/>
            <a:ext cx="4355271"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３．期待された</a:t>
            </a:r>
            <a:r>
              <a:rPr lang="ja-JP" altLang="en-US" sz="1400" b="1" dirty="0" smtClean="0">
                <a:latin typeface="Meiryo UI" panose="020B0604030504040204" pitchFamily="50" charset="-128"/>
                <a:ea typeface="Meiryo UI" panose="020B0604030504040204" pitchFamily="50" charset="-128"/>
              </a:rPr>
              <a:t>効果</a:t>
            </a:r>
            <a:endParaRPr lang="en-US" altLang="ja-JP" sz="1400" b="1" dirty="0" smtClean="0">
              <a:latin typeface="Meiryo UI" panose="020B0604030504040204" pitchFamily="50" charset="-128"/>
              <a:ea typeface="Meiryo UI" panose="020B0604030504040204" pitchFamily="50" charset="-128"/>
            </a:endParaRPr>
          </a:p>
        </p:txBody>
      </p:sp>
      <p:sp>
        <p:nvSpPr>
          <p:cNvPr id="73" name="円/楕円 72"/>
          <p:cNvSpPr/>
          <p:nvPr/>
        </p:nvSpPr>
        <p:spPr>
          <a:xfrm>
            <a:off x="5408299" y="5162261"/>
            <a:ext cx="612000" cy="2705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7" name="テキスト ボックス 25"/>
          <p:cNvSpPr txBox="1">
            <a:spLocks noChangeArrowheads="1"/>
          </p:cNvSpPr>
          <p:nvPr/>
        </p:nvSpPr>
        <p:spPr bwMode="auto">
          <a:xfrm>
            <a:off x="4866299" y="2827339"/>
            <a:ext cx="6367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252480" y="530808"/>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■期待された効果とポテンシャル</a:t>
            </a:r>
            <a:endParaRPr kumimoji="1" lang="ja-JP" altLang="en-US" sz="1600"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090507" y="1651634"/>
            <a:ext cx="4015559" cy="73866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東京都に次ぐポテンシャルを持っている</a:t>
            </a:r>
            <a:r>
              <a:rPr lang="ja-JP" altLang="en-US" sz="1400" dirty="0">
                <a:latin typeface="Meiryo UI" panose="020B0604030504040204" pitchFamily="50" charset="-128"/>
                <a:ea typeface="Meiryo UI" panose="020B0604030504040204" pitchFamily="50" charset="-128"/>
              </a:rPr>
              <a:t>相談</a:t>
            </a:r>
            <a:r>
              <a:rPr lang="ja-JP" altLang="en-US" sz="1400" dirty="0" smtClean="0">
                <a:latin typeface="Meiryo UI" panose="020B0604030504040204" pitchFamily="50" charset="-128"/>
                <a:ea typeface="Meiryo UI" panose="020B0604030504040204" pitchFamily="50" charset="-128"/>
              </a:rPr>
              <a:t>機能</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統合により、年間相談件数は増加し、公設試験研究機関の</a:t>
            </a:r>
            <a:r>
              <a:rPr lang="ja-JP" altLang="en-US" sz="1400" dirty="0">
                <a:latin typeface="Meiryo UI" panose="020B0604030504040204" pitchFamily="50" charset="-128"/>
                <a:ea typeface="Meiryo UI" panose="020B0604030504040204" pitchFamily="50" charset="-128"/>
              </a:rPr>
              <a:t>中で</a:t>
            </a:r>
            <a:r>
              <a:rPr lang="ja-JP" altLang="en-US" sz="1400" dirty="0" smtClean="0">
                <a:latin typeface="Meiryo UI" panose="020B0604030504040204" pitchFamily="50" charset="-128"/>
                <a:ea typeface="Meiryo UI" panose="020B0604030504040204" pitchFamily="50" charset="-128"/>
              </a:rPr>
              <a:t>突出している。</a:t>
            </a:r>
            <a:endParaRPr lang="ja-JP" altLang="en-US" sz="1400" dirty="0">
              <a:latin typeface="Meiryo UI" panose="020B0604030504040204" pitchFamily="50" charset="-128"/>
              <a:ea typeface="Meiryo UI" panose="020B0604030504040204" pitchFamily="50" charset="-128"/>
            </a:endParaRPr>
          </a:p>
        </p:txBody>
      </p:sp>
      <p:sp>
        <p:nvSpPr>
          <p:cNvPr id="74" name="テキスト ボックス 25"/>
          <p:cNvSpPr txBox="1">
            <a:spLocks noChangeArrowheads="1"/>
          </p:cNvSpPr>
          <p:nvPr/>
        </p:nvSpPr>
        <p:spPr bwMode="auto">
          <a:xfrm>
            <a:off x="7242109" y="5846460"/>
            <a:ext cx="1549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年度各研究所の業務報告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25"/>
          <p:cNvSpPr txBox="1">
            <a:spLocks noChangeArrowheads="1"/>
          </p:cNvSpPr>
          <p:nvPr/>
        </p:nvSpPr>
        <p:spPr bwMode="auto">
          <a:xfrm>
            <a:off x="5408299" y="2718275"/>
            <a:ext cx="34946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員一人あたりの年間技術相談件数（他都市比較）</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928496" y="3058171"/>
            <a:ext cx="3999323" cy="2737341"/>
          </a:xfrm>
          <a:prstGeom prst="rect">
            <a:avLst/>
          </a:prstGeom>
        </p:spPr>
      </p:pic>
    </p:spTree>
    <p:extLst>
      <p:ext uri="{BB962C8B-B14F-4D97-AF65-F5344CB8AC3E}">
        <p14:creationId xmlns:p14="http://schemas.microsoft.com/office/powerpoint/2010/main" val="2366314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87389444-A7D9-4706-8C71-C18EC2B14099}"/>
              </a:ext>
            </a:extLst>
          </p:cNvPr>
          <p:cNvSpPr/>
          <p:nvPr/>
        </p:nvSpPr>
        <p:spPr>
          <a:xfrm>
            <a:off x="376757" y="3538136"/>
            <a:ext cx="8458716" cy="3345394"/>
          </a:xfrm>
          <a:prstGeom prst="rect">
            <a:avLst/>
          </a:prstGeom>
          <a:ln>
            <a:noFill/>
            <a:prstDash val="dash"/>
          </a:ln>
        </p:spPr>
        <p:txBody>
          <a:bodyPr wrap="square" lIns="36000" tIns="36000" rIns="36000" bIns="36000">
            <a:spAutoFit/>
          </a:bodyPr>
          <a:lstStyle/>
          <a:p>
            <a:pPr marL="285750" marR="0" lvl="0" indent="-285750" defTabSz="914400" eaLnBrk="1" fontAlgn="auto" latinLnBrk="0" hangingPunct="1">
              <a:lnSpc>
                <a:spcPts val="1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多様化</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・高度化する技術課題、成長分野の研究開発を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推進</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ts val="1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en-US" altLang="ja-JP"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latin typeface="Meiryo UI" panose="020B0604030504040204" pitchFamily="50" charset="-128"/>
                <a:ea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rPr>
              <a:t>　</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NEDO</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・革新的電池開発プロジェクトへの参画</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 </a:t>
            </a:r>
            <a:r>
              <a:rPr kumimoji="0" lang="en-US" altLang="ja-JP"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3D</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造形技術イノベーションセンターの開設</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kern="0" dirty="0" smtClean="0">
                <a:solidFill>
                  <a:prstClr val="black"/>
                </a:solidFill>
                <a:latin typeface="Meiryo UI" panose="020B0604030504040204" pitchFamily="50" charset="-128"/>
                <a:ea typeface="Meiryo UI" panose="020B0604030504040204" pitchFamily="50" charset="-128"/>
              </a:rPr>
              <a:t>・金属</a:t>
            </a:r>
            <a:r>
              <a:rPr kumimoji="0" lang="en-US" altLang="ja-JP" sz="1200" kern="0" dirty="0">
                <a:solidFill>
                  <a:prstClr val="black"/>
                </a:solidFill>
                <a:latin typeface="Meiryo UI" panose="020B0604030504040204" pitchFamily="50" charset="-128"/>
                <a:ea typeface="Meiryo UI" panose="020B0604030504040204" pitchFamily="50" charset="-128"/>
              </a:rPr>
              <a:t>AM</a:t>
            </a:r>
            <a:r>
              <a:rPr kumimoji="0" lang="ja-JP" altLang="en-US" sz="1200" kern="0" dirty="0">
                <a:solidFill>
                  <a:prstClr val="black"/>
                </a:solidFill>
                <a:latin typeface="Meiryo UI" panose="020B0604030504040204" pitchFamily="50" charset="-128"/>
                <a:ea typeface="Meiryo UI" panose="020B0604030504040204" pitchFamily="50" charset="-128"/>
              </a:rPr>
              <a:t>の高度な研究、試験評価をワンストップで実施できる</a:t>
            </a:r>
            <a:r>
              <a:rPr kumimoji="0" lang="ja-JP" altLang="en-US" sz="1200" kern="0" dirty="0" smtClean="0">
                <a:solidFill>
                  <a:prstClr val="black"/>
                </a:solidFill>
                <a:latin typeface="Meiryo UI" panose="020B0604030504040204" pitchFamily="50" charset="-128"/>
                <a:ea typeface="Meiryo UI" panose="020B0604030504040204" pitchFamily="50" charset="-128"/>
              </a:rPr>
              <a:t>国内トップクラスの拠点</a:t>
            </a:r>
            <a:r>
              <a:rPr kumimoji="0" lang="ja-JP" altLang="en-US" sz="1200" kern="0" dirty="0">
                <a:solidFill>
                  <a:prstClr val="black"/>
                </a:solidFill>
                <a:latin typeface="Meiryo UI" panose="020B0604030504040204" pitchFamily="50" charset="-128"/>
                <a:ea typeface="Meiryo UI" panose="020B0604030504040204" pitchFamily="50" charset="-128"/>
              </a:rPr>
              <a:t>として</a:t>
            </a:r>
            <a:r>
              <a:rPr kumimoji="0" lang="ja-JP" altLang="en-US" sz="1200" kern="0" dirty="0" smtClean="0">
                <a:solidFill>
                  <a:prstClr val="black"/>
                </a:solidFill>
                <a:latin typeface="Meiryo UI" panose="020B0604030504040204" pitchFamily="50" charset="-128"/>
                <a:ea typeface="Meiryo UI" panose="020B0604030504040204" pitchFamily="50" charset="-128"/>
              </a:rPr>
              <a:t>、</a:t>
            </a:r>
            <a:r>
              <a:rPr kumimoji="0" lang="en-US" altLang="ja-JP" sz="1200" kern="0" dirty="0" smtClean="0">
                <a:solidFill>
                  <a:prstClr val="black"/>
                </a:solidFill>
                <a:latin typeface="Meiryo UI" panose="020B0604030504040204" pitchFamily="50" charset="-128"/>
                <a:ea typeface="Meiryo UI" panose="020B0604030504040204" pitchFamily="50" charset="-128"/>
              </a:rPr>
              <a:t>2021</a:t>
            </a:r>
            <a:r>
              <a:rPr kumimoji="0" lang="ja-JP" altLang="en-US" sz="1200" kern="0" dirty="0" smtClean="0">
                <a:solidFill>
                  <a:prstClr val="black"/>
                </a:solidFill>
                <a:latin typeface="Meiryo UI" panose="020B0604030504040204" pitchFamily="50" charset="-128"/>
                <a:ea typeface="Meiryo UI" panose="020B0604030504040204" pitchFamily="50" charset="-128"/>
              </a:rPr>
              <a:t>年</a:t>
            </a:r>
            <a:r>
              <a:rPr kumimoji="0" lang="en-US" altLang="ja-JP" sz="1200" kern="0" dirty="0">
                <a:solidFill>
                  <a:prstClr val="black"/>
                </a:solidFill>
                <a:latin typeface="Meiryo UI" panose="020B0604030504040204" pitchFamily="50" charset="-128"/>
                <a:ea typeface="Meiryo UI" panose="020B0604030504040204" pitchFamily="50" charset="-128"/>
              </a:rPr>
              <a:t>4</a:t>
            </a:r>
            <a:r>
              <a:rPr kumimoji="0" lang="ja-JP" altLang="en-US" sz="1200" kern="0" dirty="0">
                <a:solidFill>
                  <a:prstClr val="black"/>
                </a:solidFill>
                <a:latin typeface="Meiryo UI" panose="020B0604030504040204" pitchFamily="50" charset="-128"/>
                <a:ea typeface="Meiryo UI" panose="020B0604030504040204" pitchFamily="50" charset="-128"/>
              </a:rPr>
              <a:t>月に</a:t>
            </a:r>
            <a:r>
              <a:rPr kumimoji="0" lang="ja-JP" altLang="en-US" sz="1200" kern="0" dirty="0" smtClean="0">
                <a:solidFill>
                  <a:prstClr val="black"/>
                </a:solidFill>
                <a:latin typeface="Meiryo UI" panose="020B0604030504040204" pitchFamily="50" charset="-128"/>
                <a:ea typeface="Meiryo UI" panose="020B0604030504040204" pitchFamily="50" charset="-128"/>
              </a:rPr>
              <a:t>開設。</a:t>
            </a:r>
            <a:endParaRPr kumimoji="0" lang="en-US" altLang="ja-JP" sz="1200" kern="0" dirty="0" smtClean="0">
              <a:solidFill>
                <a:prstClr val="black"/>
              </a:solidFill>
              <a:latin typeface="Meiryo UI" panose="020B0604030504040204" pitchFamily="50" charset="-128"/>
              <a:ea typeface="Meiryo UI" panose="020B0604030504040204" pitchFamily="50" charset="-128"/>
            </a:endParaRPr>
          </a:p>
          <a:p>
            <a:pPr lvl="0">
              <a:defRPr/>
            </a:pPr>
            <a:r>
              <a:rPr kumimoji="0" lang="ja-JP" altLang="en-US" sz="1400" kern="0" dirty="0">
                <a:solidFill>
                  <a:prstClr val="black"/>
                </a:solidFill>
                <a:latin typeface="Meiryo UI" panose="020B0604030504040204" pitchFamily="50" charset="-128"/>
                <a:ea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rPr>
              <a:t> ■ 先進</a:t>
            </a:r>
            <a:r>
              <a:rPr kumimoji="0" lang="ja-JP" altLang="en-US" sz="1400" kern="0" dirty="0">
                <a:solidFill>
                  <a:prstClr val="black"/>
                </a:solidFill>
                <a:latin typeface="Meiryo UI" panose="020B0604030504040204" pitchFamily="50" charset="-128"/>
                <a:ea typeface="Meiryo UI" panose="020B0604030504040204" pitchFamily="50" charset="-128"/>
              </a:rPr>
              <a:t>電子材料評価センター</a:t>
            </a:r>
            <a:r>
              <a:rPr kumimoji="0" lang="en-US" altLang="ja-JP" sz="1400" kern="0" dirty="0">
                <a:solidFill>
                  <a:prstClr val="black"/>
                </a:solidFill>
                <a:latin typeface="Meiryo UI" panose="020B0604030504040204" pitchFamily="50" charset="-128"/>
                <a:ea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rPr>
              <a:t>通称：</a:t>
            </a:r>
            <a:r>
              <a:rPr kumimoji="0" lang="en-US" altLang="ja-JP" sz="1400" kern="0" dirty="0">
                <a:solidFill>
                  <a:prstClr val="black"/>
                </a:solidFill>
                <a:latin typeface="Meiryo UI" panose="020B0604030504040204" pitchFamily="50" charset="-128"/>
                <a:ea typeface="Meiryo UI" panose="020B0604030504040204" pitchFamily="50" charset="-128"/>
              </a:rPr>
              <a:t>5G</a:t>
            </a:r>
            <a:r>
              <a:rPr kumimoji="0" lang="ja-JP" altLang="en-US" sz="1400" kern="0" dirty="0">
                <a:solidFill>
                  <a:prstClr val="black"/>
                </a:solidFill>
                <a:latin typeface="Meiryo UI" panose="020B0604030504040204" pitchFamily="50" charset="-128"/>
                <a:ea typeface="Meiryo UI" panose="020B0604030504040204" pitchFamily="50" charset="-128"/>
              </a:rPr>
              <a:t>センター</a:t>
            </a:r>
            <a:r>
              <a:rPr kumimoji="0" lang="en-US" altLang="ja-JP" sz="1400" kern="0" dirty="0">
                <a:solidFill>
                  <a:prstClr val="black"/>
                </a:solidFill>
                <a:latin typeface="Meiryo UI" panose="020B0604030504040204" pitchFamily="50" charset="-128"/>
                <a:ea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rPr>
              <a:t>の開設</a:t>
            </a:r>
          </a:p>
          <a:p>
            <a:pPr lvl="0">
              <a:defRPr/>
            </a:pPr>
            <a:r>
              <a:rPr kumimoji="0" lang="ja-JP" altLang="en-US" sz="1400" kern="0" dirty="0" smtClean="0">
                <a:solidFill>
                  <a:prstClr val="black"/>
                </a:solidFill>
                <a:latin typeface="Meiryo UI" panose="020B0604030504040204" pitchFamily="50" charset="-128"/>
                <a:ea typeface="Meiryo UI" panose="020B0604030504040204" pitchFamily="50" charset="-128"/>
              </a:rPr>
              <a:t>      </a:t>
            </a:r>
            <a:r>
              <a:rPr kumimoji="0" lang="ja-JP" altLang="en-US" sz="1200" kern="0" dirty="0" smtClean="0">
                <a:solidFill>
                  <a:prstClr val="black"/>
                </a:solidFill>
                <a:latin typeface="Meiryo UI" panose="020B0604030504040204" pitchFamily="50" charset="-128"/>
                <a:ea typeface="Meiryo UI" panose="020B0604030504040204" pitchFamily="50" charset="-128"/>
              </a:rPr>
              <a:t>・</a:t>
            </a:r>
            <a:r>
              <a:rPr kumimoji="0" lang="en-US" altLang="ja-JP" sz="1200" kern="0" dirty="0" smtClean="0">
                <a:solidFill>
                  <a:prstClr val="black"/>
                </a:solidFill>
                <a:latin typeface="Meiryo UI" panose="020B0604030504040204" pitchFamily="50" charset="-128"/>
                <a:ea typeface="Meiryo UI" panose="020B0604030504040204" pitchFamily="50" charset="-128"/>
              </a:rPr>
              <a:t>5G,6G</a:t>
            </a:r>
            <a:r>
              <a:rPr kumimoji="0" lang="ja-JP" altLang="en-US" sz="1200" kern="0" dirty="0">
                <a:solidFill>
                  <a:prstClr val="black"/>
                </a:solidFill>
                <a:latin typeface="Meiryo UI" panose="020B0604030504040204" pitchFamily="50" charset="-128"/>
                <a:ea typeface="Meiryo UI" panose="020B0604030504040204" pitchFamily="50" charset="-128"/>
              </a:rPr>
              <a:t>に関する開発を素材から製品評価まで一貫して支援</a:t>
            </a:r>
            <a:r>
              <a:rPr kumimoji="0" lang="ja-JP" altLang="en-US" sz="1200" kern="0" dirty="0" smtClean="0">
                <a:solidFill>
                  <a:prstClr val="black"/>
                </a:solidFill>
                <a:latin typeface="Meiryo UI" panose="020B0604030504040204" pitchFamily="50" charset="-128"/>
                <a:ea typeface="Meiryo UI" panose="020B0604030504040204" pitchFamily="50" charset="-128"/>
              </a:rPr>
              <a:t>する体制</a:t>
            </a:r>
            <a:r>
              <a:rPr kumimoji="0" lang="ja-JP" altLang="en-US" sz="1200" kern="0" dirty="0">
                <a:solidFill>
                  <a:prstClr val="black"/>
                </a:solidFill>
                <a:latin typeface="Meiryo UI" panose="020B0604030504040204" pitchFamily="50" charset="-128"/>
                <a:ea typeface="Meiryo UI" panose="020B0604030504040204" pitchFamily="50" charset="-128"/>
              </a:rPr>
              <a:t>を</a:t>
            </a:r>
            <a:r>
              <a:rPr kumimoji="0" lang="ja-JP" altLang="en-US" sz="1200" kern="0" dirty="0" smtClean="0">
                <a:solidFill>
                  <a:prstClr val="black"/>
                </a:solidFill>
                <a:latin typeface="Meiryo UI" panose="020B0604030504040204" pitchFamily="50" charset="-128"/>
                <a:ea typeface="Meiryo UI" panose="020B0604030504040204" pitchFamily="50" charset="-128"/>
              </a:rPr>
              <a:t>構築。</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252480" y="3242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40493" y="13062"/>
            <a:ext cx="897072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＜③公設試験研究所</a:t>
            </a:r>
            <a:r>
              <a:rPr lang="ja-JP" altLang="en-US" sz="1200" dirty="0">
                <a:latin typeface="Meiryo UI" panose="020B0604030504040204" pitchFamily="50" charset="-128"/>
                <a:ea typeface="Meiryo UI" panose="020B0604030504040204" pitchFamily="50" charset="-128"/>
              </a:rPr>
              <a:t>（大阪産業技術研究所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64926" y="746314"/>
            <a:ext cx="381642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５</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統合によるこれまでの効果</a:t>
            </a:r>
            <a:endParaRPr lang="en-US" altLang="ja-JP" sz="1400" b="1" dirty="0" smtClean="0">
              <a:latin typeface="Meiryo UI" panose="020B0604030504040204" pitchFamily="50" charset="-128"/>
              <a:ea typeface="Meiryo UI" panose="020B0604030504040204" pitchFamily="50" charset="-128"/>
            </a:endParaRPr>
          </a:p>
        </p:txBody>
      </p:sp>
      <p:sp>
        <p:nvSpPr>
          <p:cNvPr id="35" name="テキスト ボックス 38">
            <a:extLst>
              <a:ext uri="{FF2B5EF4-FFF2-40B4-BE49-F238E27FC236}">
                <a16:creationId xmlns:a16="http://schemas.microsoft.com/office/drawing/2014/main" id="{F61CD469-5711-2E48-40BC-49C184DDEDDA}"/>
              </a:ext>
            </a:extLst>
          </p:cNvPr>
          <p:cNvSpPr txBox="1"/>
          <p:nvPr/>
        </p:nvSpPr>
        <p:spPr>
          <a:xfrm>
            <a:off x="912667" y="1288913"/>
            <a:ext cx="234873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b="1" dirty="0">
                <a:latin typeface="Meiryo UI" panose="020B0604030504040204" pitchFamily="50" charset="-128"/>
                <a:ea typeface="Meiryo UI" panose="020B0604030504040204" pitchFamily="50" charset="-128"/>
              </a:rPr>
              <a:t>◆事業収入額</a:t>
            </a:r>
            <a:r>
              <a:rPr kumimoji="1" lang="en-US" altLang="ja-JP" sz="1200" b="1" dirty="0">
                <a:latin typeface="Meiryo UI" panose="020B0604030504040204" pitchFamily="50" charset="-128"/>
                <a:ea typeface="Meiryo UI" panose="020B0604030504040204" pitchFamily="50" charset="-128"/>
              </a:rPr>
              <a:t>(2020</a:t>
            </a:r>
            <a:r>
              <a:rPr kumimoji="1" lang="ja-JP" altLang="en-US" sz="1200" b="1" dirty="0">
                <a:latin typeface="Meiryo UI" panose="020B0604030504040204" pitchFamily="50" charset="-128"/>
                <a:ea typeface="Meiryo UI" panose="020B0604030504040204" pitchFamily="50" charset="-128"/>
              </a:rPr>
              <a:t>年度</a:t>
            </a:r>
            <a:r>
              <a:rPr kumimoji="1" lang="en-US" altLang="ja-JP" sz="1200" b="1" dirty="0">
                <a:latin typeface="Meiryo UI" panose="020B0604030504040204" pitchFamily="50" charset="-128"/>
                <a:ea typeface="Meiryo UI" panose="020B0604030504040204" pitchFamily="50" charset="-128"/>
              </a:rPr>
              <a:t>)</a:t>
            </a:r>
          </a:p>
        </p:txBody>
      </p:sp>
      <p:sp>
        <p:nvSpPr>
          <p:cNvPr id="36" name="テキスト ボックス 39">
            <a:extLst>
              <a:ext uri="{FF2B5EF4-FFF2-40B4-BE49-F238E27FC236}">
                <a16:creationId xmlns:a16="http://schemas.microsoft.com/office/drawing/2014/main" id="{EBA8BB92-4816-97AF-B35D-9C827723EEDF}"/>
              </a:ext>
            </a:extLst>
          </p:cNvPr>
          <p:cNvSpPr txBox="1"/>
          <p:nvPr/>
        </p:nvSpPr>
        <p:spPr>
          <a:xfrm>
            <a:off x="5340040" y="1270895"/>
            <a:ext cx="2348838"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b="1" dirty="0">
                <a:latin typeface="Meiryo UI" panose="020B0604030504040204" pitchFamily="50" charset="-128"/>
                <a:ea typeface="Meiryo UI" panose="020B0604030504040204" pitchFamily="50" charset="-128"/>
              </a:rPr>
              <a:t>◆特許収入（</a:t>
            </a:r>
            <a:r>
              <a:rPr kumimoji="1" lang="en-US" altLang="ja-JP" sz="1200" b="1" dirty="0">
                <a:latin typeface="Meiryo UI" panose="020B0604030504040204" pitchFamily="50" charset="-128"/>
                <a:ea typeface="Meiryo UI" panose="020B0604030504040204" pitchFamily="50" charset="-128"/>
              </a:rPr>
              <a:t>2020</a:t>
            </a:r>
            <a:r>
              <a:rPr kumimoji="1" lang="ja-JP" altLang="en-US" sz="1200" b="1" dirty="0">
                <a:latin typeface="Meiryo UI" panose="020B0604030504040204" pitchFamily="50" charset="-128"/>
                <a:ea typeface="Meiryo UI" panose="020B0604030504040204" pitchFamily="50" charset="-128"/>
              </a:rPr>
              <a:t>年度）</a:t>
            </a:r>
          </a:p>
        </p:txBody>
      </p:sp>
      <p:sp>
        <p:nvSpPr>
          <p:cNvPr id="43" name="テキスト ボックス 42">
            <a:extLst>
              <a:ext uri="{FF2B5EF4-FFF2-40B4-BE49-F238E27FC236}">
                <a16:creationId xmlns:a16="http://schemas.microsoft.com/office/drawing/2014/main" id="{9A5E68B9-9E81-C925-888B-771AA16B6DAA}"/>
              </a:ext>
            </a:extLst>
          </p:cNvPr>
          <p:cNvSpPr txBox="1"/>
          <p:nvPr/>
        </p:nvSpPr>
        <p:spPr>
          <a:xfrm>
            <a:off x="6944571" y="1062599"/>
            <a:ext cx="1800493"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順位は、全国</a:t>
            </a:r>
            <a:r>
              <a:rPr kumimoji="1" lang="en-US" altLang="ja-JP" sz="900" dirty="0">
                <a:latin typeface="Meiryo UI" panose="020B0604030504040204" pitchFamily="50" charset="-128"/>
                <a:ea typeface="Meiryo UI" panose="020B0604030504040204" pitchFamily="50" charset="-128"/>
              </a:rPr>
              <a:t>65</a:t>
            </a:r>
            <a:r>
              <a:rPr kumimoji="1" lang="ja-JP" altLang="en-US" sz="900" dirty="0">
                <a:latin typeface="Meiryo UI" panose="020B0604030504040204" pitchFamily="50" charset="-128"/>
                <a:ea typeface="Meiryo UI" panose="020B0604030504040204" pitchFamily="50" charset="-128"/>
              </a:rPr>
              <a:t>機関中の順位</a:t>
            </a:r>
            <a:endParaRPr kumimoji="1" lang="en-US" altLang="ja-JP"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273985" y="963645"/>
            <a:ext cx="4176838" cy="307777"/>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事業収入や特許収入は全国でもトップクラス</a:t>
            </a:r>
          </a:p>
        </p:txBody>
      </p:sp>
      <p:grpSp>
        <p:nvGrpSpPr>
          <p:cNvPr id="59" name="グループ化 58">
            <a:extLst>
              <a:ext uri="{FF2B5EF4-FFF2-40B4-BE49-F238E27FC236}">
                <a16:creationId xmlns:a16="http://schemas.microsoft.com/office/drawing/2014/main" id="{D5A4B12C-D354-6FF5-19BB-36CC249BDB2C}"/>
              </a:ext>
            </a:extLst>
          </p:cNvPr>
          <p:cNvGrpSpPr/>
          <p:nvPr/>
        </p:nvGrpSpPr>
        <p:grpSpPr>
          <a:xfrm>
            <a:off x="348302" y="4138892"/>
            <a:ext cx="8307803" cy="1764000"/>
            <a:chOff x="603522" y="4209242"/>
            <a:chExt cx="4862326" cy="1764000"/>
          </a:xfrm>
        </p:grpSpPr>
        <p:sp>
          <p:nvSpPr>
            <p:cNvPr id="60" name="正方形/長方形 59"/>
            <p:cNvSpPr/>
            <p:nvPr/>
          </p:nvSpPr>
          <p:spPr>
            <a:xfrm>
              <a:off x="603522" y="4209242"/>
              <a:ext cx="4862326" cy="1764000"/>
            </a:xfrm>
            <a:prstGeom prst="rect">
              <a:avLst/>
            </a:prstGeom>
            <a:solidFill>
              <a:srgbClr val="F79646">
                <a:lumMod val="20000"/>
                <a:lumOff val="80000"/>
              </a:srgbClr>
            </a:solidFill>
            <a:ln w="12700" cap="flat" cmpd="sng" algn="ctr">
              <a:solidFill>
                <a:srgbClr val="4F81BD">
                  <a:shade val="50000"/>
                </a:srgbClr>
              </a:solidFill>
              <a:prstDash val="dash"/>
            </a:ln>
            <a:effectLst/>
          </p:spPr>
          <p:txBody>
            <a:bodyPr r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1" name="角丸四角形 60"/>
            <p:cNvSpPr/>
            <p:nvPr/>
          </p:nvSpPr>
          <p:spPr>
            <a:xfrm>
              <a:off x="698585" y="4290263"/>
              <a:ext cx="1409179" cy="216000"/>
            </a:xfrm>
            <a:prstGeom prst="roundRect">
              <a:avLst/>
            </a:prstGeom>
            <a:solidFill>
              <a:srgbClr val="00B05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革新型電池開発プロジェクト</a:t>
              </a:r>
              <a:endPar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2" name="角丸四角形 61"/>
            <p:cNvSpPr/>
            <p:nvPr/>
          </p:nvSpPr>
          <p:spPr>
            <a:xfrm>
              <a:off x="801263" y="5263604"/>
              <a:ext cx="2742587" cy="574139"/>
            </a:xfrm>
            <a:prstGeom prst="roundRect">
              <a:avLst>
                <a:gd name="adj" fmla="val 9963"/>
              </a:avLst>
            </a:prstGeom>
            <a:solidFill>
              <a:srgbClr val="4F81BD"/>
            </a:solidFill>
            <a:ln w="12700" cap="flat" cmpd="sng" algn="ctr">
              <a:solidFill>
                <a:srgbClr val="4F81B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軽量化等により「空飛ぶクルマ」の実用化</a:t>
              </a:r>
              <a:r>
                <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に</a:t>
              </a:r>
              <a:r>
                <a:rPr kumimoji="0" lang="ja-JP" altLang="en-US" sz="1400" b="1" i="0" u="none" strike="noStrike" kern="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rPr>
                <a:t>貢献。</a:t>
              </a:r>
              <a:endPar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a:t>
              </a:r>
              <a:r>
                <a:rPr kumimoji="0" lang="en-US" altLang="ja-JP"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2023</a:t>
              </a:r>
              <a:r>
                <a:rPr kumimoji="0"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年実用化、</a:t>
              </a:r>
              <a:r>
                <a:rPr kumimoji="0" lang="en-US" altLang="ja-JP"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 2030</a:t>
              </a:r>
              <a:r>
                <a:rPr kumimoji="0"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年実用化拡大）経産省ロードマップ </a:t>
              </a:r>
              <a:endParaRPr kumimoji="0" lang="en-US" altLang="ja-JP"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718594" y="4581128"/>
              <a:ext cx="4680000"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オールジャパンプロジェクトに、</a:t>
              </a: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LIBTEC</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（トヨタなどの大企業で構成）等と共に</a:t>
              </a:r>
              <a:r>
                <a:rPr kumimoji="0" lang="ja-JP" altLang="en-US" sz="12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公設試験研究機関として唯一参画</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64296" y="4845422"/>
              <a:ext cx="4556712" cy="33855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・電気自動車用蓄電池開発プロジェクト　事業総額</a:t>
              </a:r>
              <a:r>
                <a:rPr kumimoji="0"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0"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億円（</a:t>
              </a:r>
              <a:r>
                <a:rPr kumimoji="0"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a:t>
              </a:r>
              <a:r>
                <a:rPr kumimoji="0"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年間）</a:t>
              </a:r>
              <a:endParaRPr kumimoji="0"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小型化・軽量化</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（重量</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安価</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（製造コスト </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充電時間の短縮</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（充電時間 </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65" name="図 64">
              <a:extLst>
                <a:ext uri="{FF2B5EF4-FFF2-40B4-BE49-F238E27FC236}">
                  <a16:creationId xmlns:a16="http://schemas.microsoft.com/office/drawing/2014/main" id="{BA4C1E19-1A8E-A84E-81CC-2302AF2A82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04"/>
            <a:stretch/>
          </p:blipFill>
          <p:spPr>
            <a:xfrm>
              <a:off x="4212402" y="4840659"/>
              <a:ext cx="914711" cy="963168"/>
            </a:xfrm>
            <a:prstGeom prst="rect">
              <a:avLst/>
            </a:prstGeom>
          </p:spPr>
        </p:pic>
        <p:sp>
          <p:nvSpPr>
            <p:cNvPr id="66" name="正方形/長方形 65">
              <a:extLst>
                <a:ext uri="{FF2B5EF4-FFF2-40B4-BE49-F238E27FC236}">
                  <a16:creationId xmlns:a16="http://schemas.microsoft.com/office/drawing/2014/main" id="{8ACAD880-B161-5340-A65A-D40630EFBD93}"/>
                </a:ext>
              </a:extLst>
            </p:cNvPr>
            <p:cNvSpPr/>
            <p:nvPr/>
          </p:nvSpPr>
          <p:spPr>
            <a:xfrm>
              <a:off x="4466513" y="5725930"/>
              <a:ext cx="412054" cy="24731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143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空飛ぶクルマ</a:t>
              </a:r>
            </a:p>
          </p:txBody>
        </p:sp>
      </p:grpSp>
      <p:sp>
        <p:nvSpPr>
          <p:cNvPr id="72" name="テキスト ボックス 71"/>
          <p:cNvSpPr txBox="1"/>
          <p:nvPr/>
        </p:nvSpPr>
        <p:spPr>
          <a:xfrm>
            <a:off x="252480" y="405096"/>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■統合効果</a:t>
            </a:r>
            <a:endParaRPr kumimoji="1" lang="ja-JP" altLang="en-US" sz="1600" dirty="0">
              <a:latin typeface="Meiryo UI" panose="020B0604030504040204" pitchFamily="50" charset="-128"/>
              <a:ea typeface="Meiryo UI" panose="020B0604030504040204" pitchFamily="50" charset="-128"/>
            </a:endParaRPr>
          </a:p>
        </p:txBody>
      </p:sp>
      <p:sp>
        <p:nvSpPr>
          <p:cNvPr id="4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452141" y="1619796"/>
            <a:ext cx="3792041" cy="1713124"/>
          </a:xfrm>
          <a:prstGeom prst="rect">
            <a:avLst/>
          </a:prstGeom>
        </p:spPr>
      </p:pic>
      <p:pic>
        <p:nvPicPr>
          <p:cNvPr id="4" name="図 3"/>
          <p:cNvPicPr>
            <a:picLocks noChangeAspect="1"/>
          </p:cNvPicPr>
          <p:nvPr/>
        </p:nvPicPr>
        <p:blipFill>
          <a:blip r:embed="rId5"/>
          <a:stretch>
            <a:fillRect/>
          </a:stretch>
        </p:blipFill>
        <p:spPr>
          <a:xfrm>
            <a:off x="4606115" y="1477213"/>
            <a:ext cx="3859102" cy="1993565"/>
          </a:xfrm>
          <a:prstGeom prst="rect">
            <a:avLst/>
          </a:prstGeom>
        </p:spPr>
      </p:pic>
    </p:spTree>
    <p:extLst>
      <p:ext uri="{BB962C8B-B14F-4D97-AF65-F5344CB8AC3E}">
        <p14:creationId xmlns:p14="http://schemas.microsoft.com/office/powerpoint/2010/main" val="4288663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線コネクタ 55"/>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40493" y="76562"/>
            <a:ext cx="897072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＜③公設試験研究所</a:t>
            </a:r>
            <a:r>
              <a:rPr lang="ja-JP" altLang="en-US" sz="1200" dirty="0">
                <a:latin typeface="Meiryo UI" panose="020B0604030504040204" pitchFamily="50" charset="-128"/>
                <a:ea typeface="Meiryo UI" panose="020B0604030504040204" pitchFamily="50" charset="-128"/>
              </a:rPr>
              <a:t>（大阪産業技術研究所</a:t>
            </a:r>
            <a:r>
              <a:rPr lang="ja-JP" altLang="en-US" sz="12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2480" y="958349"/>
            <a:ext cx="381642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５</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統合によるこれまでの効果</a:t>
            </a:r>
            <a:endParaRPr lang="en-US" altLang="ja-JP" sz="1400" b="1" dirty="0" smtClean="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87389444-A7D9-4706-8C71-C18EC2B14099}"/>
              </a:ext>
            </a:extLst>
          </p:cNvPr>
          <p:cNvSpPr/>
          <p:nvPr/>
        </p:nvSpPr>
        <p:spPr>
          <a:xfrm>
            <a:off x="457778" y="1341032"/>
            <a:ext cx="8408169" cy="2893988"/>
          </a:xfrm>
          <a:prstGeom prst="rect">
            <a:avLst/>
          </a:prstGeom>
          <a:ln>
            <a:noFill/>
            <a:prstDash val="dash"/>
          </a:ln>
        </p:spPr>
        <p:txBody>
          <a:bodyPr wrap="square" lIns="36000" tIns="36000" rIns="36000" bIns="36000">
            <a:spAutoFit/>
          </a:bodyPr>
          <a:lstStyle/>
          <a:p>
            <a:pPr lvl="0" indent="-285750">
              <a:lnSpc>
                <a:spcPts val="2000"/>
              </a:lnSpc>
              <a:buFont typeface="Wingdings" panose="05000000000000000000" pitchFamily="2" charset="2"/>
              <a:buChar char="Ø"/>
              <a:defRPr/>
            </a:pPr>
            <a:r>
              <a:rPr kumimoji="0" lang="ja-JP" altLang="en-US" sz="1400" kern="0" dirty="0">
                <a:latin typeface="Meiryo UI" panose="020B0604030504040204" pitchFamily="50" charset="-128"/>
                <a:ea typeface="Meiryo UI" panose="020B0604030504040204" pitchFamily="50" charset="-128"/>
              </a:rPr>
              <a:t>時代のニーズに対応したプロジェクト</a:t>
            </a:r>
            <a:r>
              <a:rPr kumimoji="0" lang="ja-JP" altLang="en-US" sz="1400" kern="0" dirty="0" smtClean="0">
                <a:latin typeface="Meiryo UI" panose="020B0604030504040204" pitchFamily="50" charset="-128"/>
                <a:ea typeface="Meiryo UI" panose="020B0604030504040204" pitchFamily="50" charset="-128"/>
              </a:rPr>
              <a:t>研究</a:t>
            </a:r>
            <a:endParaRPr kumimoji="0" lang="en-US" altLang="ja-JP" sz="1400" kern="0" dirty="0" smtClean="0">
              <a:latin typeface="Meiryo UI" panose="020B0604030504040204" pitchFamily="50" charset="-128"/>
              <a:ea typeface="Meiryo UI" panose="020B0604030504040204" pitchFamily="50" charset="-128"/>
            </a:endParaRPr>
          </a:p>
          <a:p>
            <a:pPr lvl="0">
              <a:lnSpc>
                <a:spcPts val="2000"/>
              </a:lnSpc>
              <a:defRPr/>
            </a:pPr>
            <a:r>
              <a:rPr kumimoji="0" lang="en-US" altLang="ja-JP" sz="1400" b="0" i="0" u="none" strike="noStrike" kern="0" cap="none" spc="0" normalizeH="0" noProof="0" dirty="0">
                <a:ln>
                  <a:noFill/>
                </a:ln>
                <a:effectLst/>
                <a:uLnTx/>
                <a:uFillTx/>
                <a:latin typeface="Meiryo UI" panose="020B0604030504040204" pitchFamily="50" charset="-128"/>
                <a:ea typeface="Meiryo UI" panose="020B0604030504040204" pitchFamily="50" charset="-128"/>
              </a:rPr>
              <a:t> </a:t>
            </a:r>
            <a:r>
              <a:rPr kumimoji="0" lang="en-US" altLang="ja-JP" sz="1400" b="0" i="0" u="none" strike="noStrike" kern="0" cap="none" spc="0" normalizeH="0" noProof="0" dirty="0" smtClean="0">
                <a:ln>
                  <a:noFill/>
                </a:ln>
                <a:effectLst/>
                <a:uLnTx/>
                <a:uFillTx/>
                <a:latin typeface="Meiryo UI" panose="020B0604030504040204" pitchFamily="50" charset="-128"/>
                <a:ea typeface="Meiryo UI" panose="020B0604030504040204" pitchFamily="50" charset="-128"/>
              </a:rPr>
              <a:t> </a:t>
            </a:r>
            <a:r>
              <a:rPr kumimoji="0" lang="ja-JP" altLang="en-US"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0" lang="en-US" altLang="ja-JP"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AI</a:t>
            </a:r>
            <a:r>
              <a:rPr kumimoji="0" lang="ja-JP" altLang="en-US"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を活用した香り・におい解析技術の確立をめざして</a:t>
            </a:r>
            <a:endParaRPr kumimoji="0" lang="en-US" altLang="ja-JP"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nSpc>
                <a:spcPts val="2000"/>
              </a:lnSpc>
              <a:defRPr/>
            </a:pPr>
            <a:r>
              <a:rPr kumimoji="0" lang="ja-JP" altLang="en-US" sz="1200" kern="0" dirty="0" smtClean="0">
                <a:latin typeface="Meiryo UI" panose="020B0604030504040204" pitchFamily="50" charset="-128"/>
                <a:ea typeface="Meiryo UI" panose="020B0604030504040204" pitchFamily="50" charset="-128"/>
              </a:rPr>
              <a:t>　　　・</a:t>
            </a:r>
            <a:r>
              <a:rPr kumimoji="0" lang="en-US" altLang="ja-JP" sz="1200" kern="0" dirty="0" smtClean="0">
                <a:latin typeface="Meiryo UI" panose="020B0604030504040204" pitchFamily="50" charset="-128"/>
                <a:ea typeface="Meiryo UI" panose="020B0604030504040204" pitchFamily="50" charset="-128"/>
              </a:rPr>
              <a:t>2019</a:t>
            </a:r>
            <a:r>
              <a:rPr kumimoji="0" lang="ja-JP" altLang="en-US" sz="1200" kern="0" dirty="0" smtClean="0">
                <a:latin typeface="Meiryo UI" panose="020B0604030504040204" pitchFamily="50" charset="-128"/>
                <a:ea typeface="Meiryo UI" panose="020B0604030504040204" pitchFamily="50" charset="-128"/>
              </a:rPr>
              <a:t>年</a:t>
            </a:r>
            <a:r>
              <a:rPr kumimoji="0" lang="en-US" altLang="ja-JP" sz="1200" kern="0" dirty="0" smtClean="0">
                <a:latin typeface="Meiryo UI" panose="020B0604030504040204" pitchFamily="50" charset="-128"/>
                <a:ea typeface="Meiryo UI" panose="020B0604030504040204" pitchFamily="50" charset="-128"/>
              </a:rPr>
              <a:t>8</a:t>
            </a:r>
            <a:r>
              <a:rPr kumimoji="0" lang="ja-JP" altLang="en-US" sz="1200" kern="0" dirty="0" smtClean="0">
                <a:latin typeface="Meiryo UI" panose="020B0604030504040204" pitchFamily="50" charset="-128"/>
                <a:ea typeface="Meiryo UI" panose="020B0604030504040204" pitchFamily="50" charset="-128"/>
              </a:rPr>
              <a:t>月　研究</a:t>
            </a:r>
            <a:r>
              <a:rPr kumimoji="0" lang="ja-JP" altLang="en-US" sz="1200" kern="0" dirty="0">
                <a:latin typeface="Meiryo UI" panose="020B0604030504040204" pitchFamily="50" charset="-128"/>
                <a:ea typeface="Meiryo UI" panose="020B0604030504040204" pitchFamily="50" charset="-128"/>
              </a:rPr>
              <a:t>連携協力に関する協定を締結</a:t>
            </a:r>
          </a:p>
          <a:p>
            <a:pPr lvl="0">
              <a:lnSpc>
                <a:spcPts val="2000"/>
              </a:lnSpc>
              <a:defRPr/>
            </a:pPr>
            <a:r>
              <a:rPr kumimoji="0" lang="ja-JP" altLang="en-US" sz="1200" kern="0" dirty="0" smtClean="0">
                <a:latin typeface="Meiryo UI" panose="020B0604030504040204" pitchFamily="50" charset="-128"/>
                <a:ea typeface="Meiryo UI" panose="020B0604030504040204" pitchFamily="50" charset="-128"/>
              </a:rPr>
              <a:t>　　　・</a:t>
            </a:r>
            <a:r>
              <a:rPr kumimoji="0" lang="en-US" altLang="ja-JP" sz="1200" kern="0" dirty="0" smtClean="0">
                <a:latin typeface="Meiryo UI" panose="020B0604030504040204" pitchFamily="50" charset="-128"/>
                <a:ea typeface="Meiryo UI" panose="020B0604030504040204" pitchFamily="50" charset="-128"/>
              </a:rPr>
              <a:t>2020</a:t>
            </a:r>
            <a:r>
              <a:rPr kumimoji="0" lang="ja-JP" altLang="en-US" sz="1200" kern="0" dirty="0" smtClean="0">
                <a:latin typeface="Meiryo UI" panose="020B0604030504040204" pitchFamily="50" charset="-128"/>
                <a:ea typeface="Meiryo UI" panose="020B0604030504040204" pitchFamily="50" charset="-128"/>
              </a:rPr>
              <a:t>年</a:t>
            </a:r>
            <a:r>
              <a:rPr kumimoji="0" lang="en-US" altLang="ja-JP" sz="1200" kern="0" dirty="0">
                <a:latin typeface="Meiryo UI" panose="020B0604030504040204" pitchFamily="50" charset="-128"/>
                <a:ea typeface="Meiryo UI" panose="020B0604030504040204" pitchFamily="50" charset="-128"/>
              </a:rPr>
              <a:t>4</a:t>
            </a:r>
            <a:r>
              <a:rPr kumimoji="0" lang="ja-JP" altLang="en-US" sz="1200" kern="0" dirty="0" smtClean="0">
                <a:latin typeface="Meiryo UI" panose="020B0604030504040204" pitchFamily="50" charset="-128"/>
                <a:ea typeface="Meiryo UI" panose="020B0604030504040204" pitchFamily="50" charset="-128"/>
              </a:rPr>
              <a:t>月　「</a:t>
            </a:r>
            <a:r>
              <a:rPr kumimoji="0" lang="ja-JP" altLang="en-US" sz="1200" kern="0" dirty="0">
                <a:latin typeface="Meiryo UI" panose="020B0604030504040204" pitchFamily="50" charset="-128"/>
                <a:ea typeface="Meiryo UI" panose="020B0604030504040204" pitchFamily="50" charset="-128"/>
              </a:rPr>
              <a:t>香り・におい・ガスセンサー研究会</a:t>
            </a:r>
            <a:r>
              <a:rPr kumimoji="0" lang="ja-JP" altLang="en-US" sz="1200" kern="0" dirty="0" smtClean="0">
                <a:latin typeface="Meiryo UI" panose="020B0604030504040204" pitchFamily="50" charset="-128"/>
                <a:ea typeface="Meiryo UI" panose="020B0604030504040204" pitchFamily="50" charset="-128"/>
              </a:rPr>
              <a:t>」発足</a:t>
            </a:r>
            <a:endParaRPr kumimoji="0" lang="ja-JP" altLang="en-US" sz="1200" kern="0" dirty="0">
              <a:latin typeface="Meiryo UI" panose="020B0604030504040204" pitchFamily="50" charset="-128"/>
              <a:ea typeface="Meiryo UI" panose="020B0604030504040204" pitchFamily="50" charset="-128"/>
            </a:endParaRPr>
          </a:p>
          <a:p>
            <a:pPr marR="0" lvl="0" indent="0" defTabSz="914400" eaLnBrk="1" fontAlgn="auto" latinLnBrk="0" hangingPunct="1">
              <a:lnSpc>
                <a:spcPts val="2000"/>
              </a:lnSpc>
              <a:buClrTx/>
              <a:buSzTx/>
              <a:buFontTx/>
              <a:buNone/>
              <a:tabLst/>
              <a:defRPr/>
            </a:pPr>
            <a:endParaRPr kumimoji="0" lang="en-US" altLang="ja-JP" sz="1400" kern="0" dirty="0">
              <a:latin typeface="Meiryo UI" panose="020B0604030504040204" pitchFamily="50" charset="-128"/>
              <a:ea typeface="Meiryo UI" panose="020B0604030504040204" pitchFamily="50" charset="-128"/>
            </a:endParaRPr>
          </a:p>
          <a:p>
            <a:pPr marR="0" lvl="0" indent="-285750" defTabSz="914400" eaLnBrk="1" fontAlgn="auto" latinLnBrk="0" hangingPunct="1">
              <a:lnSpc>
                <a:spcPts val="2000"/>
              </a:lnSpc>
              <a:buClrTx/>
              <a:buSzTx/>
              <a:buFont typeface="Wingdings" panose="05000000000000000000" pitchFamily="2" charset="2"/>
              <a:buChar char="Ø"/>
              <a:tabLst/>
              <a:defRPr/>
            </a:pPr>
            <a:r>
              <a:rPr kumimoji="0" lang="en-US" altLang="ja-JP" sz="1400" kern="0" dirty="0" smtClean="0">
                <a:latin typeface="Meiryo UI" panose="020B0604030504040204" pitchFamily="50" charset="-128"/>
                <a:ea typeface="Meiryo UI" panose="020B0604030504040204" pitchFamily="50" charset="-128"/>
              </a:rPr>
              <a:t>EMC</a:t>
            </a:r>
            <a:r>
              <a:rPr kumimoji="0" lang="ja-JP" altLang="en-US" sz="1400" kern="0" dirty="0">
                <a:latin typeface="Meiryo UI" panose="020B0604030504040204" pitchFamily="50" charset="-128"/>
                <a:ea typeface="Meiryo UI" panose="020B0604030504040204" pitchFamily="50" charset="-128"/>
              </a:rPr>
              <a:t>技術開発支援センターの開設</a:t>
            </a:r>
          </a:p>
          <a:p>
            <a:pPr lvl="0">
              <a:lnSpc>
                <a:spcPts val="2000"/>
              </a:lnSpc>
              <a:defRPr/>
            </a:pPr>
            <a:r>
              <a:rPr kumimoji="0" lang="ja-JP" altLang="en-US" sz="1400" kern="0" dirty="0">
                <a:latin typeface="Meiryo UI" panose="020B0604030504040204" pitchFamily="50" charset="-128"/>
                <a:ea typeface="Meiryo UI" panose="020B0604030504040204" pitchFamily="50" charset="-128"/>
              </a:rPr>
              <a:t> </a:t>
            </a:r>
            <a:r>
              <a:rPr kumimoji="0" lang="ja-JP" altLang="en-US" sz="1400" kern="0" dirty="0" smtClean="0">
                <a:latin typeface="Meiryo UI" panose="020B0604030504040204" pitchFamily="50" charset="-128"/>
                <a:ea typeface="Meiryo UI" panose="020B0604030504040204" pitchFamily="50" charset="-128"/>
              </a:rPr>
              <a:t> ■ 新電波</a:t>
            </a:r>
            <a:r>
              <a:rPr kumimoji="0" lang="ja-JP" altLang="en-US" sz="1400" kern="0" dirty="0">
                <a:latin typeface="Meiryo UI" panose="020B0604030504040204" pitchFamily="50" charset="-128"/>
                <a:ea typeface="Meiryo UI" panose="020B0604030504040204" pitchFamily="50" charset="-128"/>
              </a:rPr>
              <a:t>暗室については国際認定を取得し</a:t>
            </a:r>
            <a:r>
              <a:rPr kumimoji="0" lang="ja-JP" altLang="en-US" sz="1400" kern="0" dirty="0" smtClean="0">
                <a:latin typeface="Meiryo UI" panose="020B0604030504040204" pitchFamily="50" charset="-128"/>
                <a:ea typeface="Meiryo UI" panose="020B0604030504040204" pitchFamily="50" charset="-128"/>
              </a:rPr>
              <a:t>、国際</a:t>
            </a:r>
            <a:r>
              <a:rPr kumimoji="0" lang="ja-JP" altLang="en-US" sz="1400" kern="0" dirty="0">
                <a:latin typeface="Meiryo UI" panose="020B0604030504040204" pitchFamily="50" charset="-128"/>
                <a:ea typeface="Meiryo UI" panose="020B0604030504040204" pitchFamily="50" charset="-128"/>
              </a:rPr>
              <a:t>規格に</a:t>
            </a:r>
            <a:r>
              <a:rPr kumimoji="0" lang="ja-JP" altLang="en-US" sz="1400" kern="0" dirty="0" smtClean="0">
                <a:latin typeface="Meiryo UI" panose="020B0604030504040204" pitchFamily="50" charset="-128"/>
                <a:ea typeface="Meiryo UI" panose="020B0604030504040204" pitchFamily="50" charset="-128"/>
              </a:rPr>
              <a:t>対応</a:t>
            </a:r>
            <a:endParaRPr kumimoji="0" lang="en-US" altLang="ja-JP" sz="1400" kern="0" dirty="0" smtClean="0">
              <a:latin typeface="Meiryo UI" panose="020B0604030504040204" pitchFamily="50" charset="-128"/>
              <a:ea typeface="Meiryo UI" panose="020B0604030504040204" pitchFamily="50" charset="-128"/>
            </a:endParaRPr>
          </a:p>
          <a:p>
            <a:pPr lvl="0">
              <a:lnSpc>
                <a:spcPts val="2000"/>
              </a:lnSpc>
              <a:defRPr/>
            </a:pPr>
            <a:r>
              <a:rPr kumimoji="0" lang="ja-JP" altLang="en-US" sz="1400" kern="0" dirty="0">
                <a:latin typeface="Meiryo UI" panose="020B0604030504040204" pitchFamily="50" charset="-128"/>
                <a:ea typeface="Meiryo UI" panose="020B0604030504040204" pitchFamily="50" charset="-128"/>
              </a:rPr>
              <a:t>　</a:t>
            </a:r>
            <a:r>
              <a:rPr kumimoji="0" lang="ja-JP" altLang="en-US" sz="1400" kern="0" dirty="0" smtClean="0">
                <a:latin typeface="Meiryo UI" panose="020B0604030504040204" pitchFamily="50" charset="-128"/>
                <a:ea typeface="Meiryo UI" panose="020B0604030504040204" pitchFamily="50" charset="-128"/>
              </a:rPr>
              <a:t>　　した製品づくり</a:t>
            </a:r>
            <a:r>
              <a:rPr kumimoji="0" lang="ja-JP" altLang="en-US" sz="1400" kern="0" dirty="0">
                <a:latin typeface="Meiryo UI" panose="020B0604030504040204" pitchFamily="50" charset="-128"/>
                <a:ea typeface="Meiryo UI" panose="020B0604030504040204" pitchFamily="50" charset="-128"/>
              </a:rPr>
              <a:t>を</a:t>
            </a:r>
            <a:r>
              <a:rPr kumimoji="0" lang="ja-JP" altLang="en-US" sz="1400" kern="0" dirty="0" smtClean="0">
                <a:latin typeface="Meiryo UI" panose="020B0604030504040204" pitchFamily="50" charset="-128"/>
                <a:ea typeface="Meiryo UI" panose="020B0604030504040204" pitchFamily="50" charset="-128"/>
              </a:rPr>
              <a:t>推進</a:t>
            </a:r>
            <a:endParaRPr kumimoji="0" lang="ja-JP" altLang="en-US" sz="1400" kern="0" dirty="0">
              <a:latin typeface="Meiryo UI" panose="020B0604030504040204" pitchFamily="50" charset="-128"/>
              <a:ea typeface="Meiryo UI" panose="020B0604030504040204" pitchFamily="50" charset="-128"/>
            </a:endParaRPr>
          </a:p>
          <a:p>
            <a:pPr lvl="0">
              <a:lnSpc>
                <a:spcPts val="2000"/>
              </a:lnSpc>
              <a:defRPr/>
            </a:pPr>
            <a:r>
              <a:rPr kumimoji="0" lang="ja-JP" altLang="en-US" sz="1200" kern="0" dirty="0" smtClean="0">
                <a:latin typeface="Meiryo UI" panose="020B0604030504040204" pitchFamily="50" charset="-128"/>
                <a:ea typeface="Meiryo UI" panose="020B0604030504040204" pitchFamily="50" charset="-128"/>
              </a:rPr>
              <a:t>　　　・約</a:t>
            </a:r>
            <a:r>
              <a:rPr kumimoji="0" lang="en-US" altLang="ja-JP" sz="1200" kern="0" dirty="0">
                <a:latin typeface="Meiryo UI" panose="020B0604030504040204" pitchFamily="50" charset="-128"/>
                <a:ea typeface="Meiryo UI" panose="020B0604030504040204" pitchFamily="50" charset="-128"/>
              </a:rPr>
              <a:t>7</a:t>
            </a:r>
            <a:r>
              <a:rPr kumimoji="0" lang="ja-JP" altLang="en-US" sz="1200" kern="0" dirty="0" smtClean="0">
                <a:latin typeface="Meiryo UI" panose="020B0604030504040204" pitchFamily="50" charset="-128"/>
                <a:ea typeface="Meiryo UI" panose="020B0604030504040204" pitchFamily="50" charset="-128"/>
              </a:rPr>
              <a:t>億</a:t>
            </a:r>
            <a:r>
              <a:rPr kumimoji="0" lang="en-US" altLang="ja-JP" sz="1200" kern="0" dirty="0" smtClean="0">
                <a:latin typeface="Meiryo UI" panose="020B0604030504040204" pitchFamily="50" charset="-128"/>
                <a:ea typeface="Meiryo UI" panose="020B0604030504040204" pitchFamily="50" charset="-128"/>
              </a:rPr>
              <a:t>4,400</a:t>
            </a:r>
            <a:r>
              <a:rPr kumimoji="0" lang="ja-JP" altLang="en-US" sz="1200" kern="0" dirty="0" smtClean="0">
                <a:latin typeface="Meiryo UI" panose="020B0604030504040204" pitchFamily="50" charset="-128"/>
                <a:ea typeface="Meiryo UI" panose="020B0604030504040204" pitchFamily="50" charset="-128"/>
              </a:rPr>
              <a:t>万円</a:t>
            </a:r>
            <a:r>
              <a:rPr kumimoji="0" lang="ja-JP" altLang="en-US" sz="1200" kern="0" dirty="0">
                <a:latin typeface="Meiryo UI" panose="020B0604030504040204" pitchFamily="50" charset="-128"/>
                <a:ea typeface="Meiryo UI" panose="020B0604030504040204" pitchFamily="50" charset="-128"/>
              </a:rPr>
              <a:t>を投資し、和泉センターに</a:t>
            </a:r>
            <a:r>
              <a:rPr kumimoji="0" lang="ja-JP" altLang="en-US" sz="1200" kern="0" dirty="0" smtClean="0">
                <a:latin typeface="Meiryo UI" panose="020B0604030504040204" pitchFamily="50" charset="-128"/>
                <a:ea typeface="Meiryo UI" panose="020B0604030504040204" pitchFamily="50" charset="-128"/>
              </a:rPr>
              <a:t>電波暗室</a:t>
            </a:r>
            <a:r>
              <a:rPr kumimoji="0" lang="ja-JP" altLang="en-US" sz="1200" kern="0" dirty="0">
                <a:latin typeface="Meiryo UI" panose="020B0604030504040204" pitchFamily="50" charset="-128"/>
                <a:ea typeface="Meiryo UI" panose="020B0604030504040204" pitchFamily="50" charset="-128"/>
              </a:rPr>
              <a:t>を新設</a:t>
            </a:r>
          </a:p>
          <a:p>
            <a:pPr lvl="0">
              <a:lnSpc>
                <a:spcPts val="2000"/>
              </a:lnSpc>
              <a:defRPr/>
            </a:pPr>
            <a:r>
              <a:rPr kumimoji="0" lang="ja-JP" altLang="en-US" sz="1200" kern="0" dirty="0">
                <a:latin typeface="Meiryo UI" panose="020B0604030504040204" pitchFamily="50" charset="-128"/>
                <a:ea typeface="Meiryo UI" panose="020B0604030504040204" pitchFamily="50" charset="-128"/>
              </a:rPr>
              <a:t>　</a:t>
            </a:r>
            <a:r>
              <a:rPr kumimoji="0" lang="ja-JP" altLang="en-US" sz="1200" kern="0" dirty="0" smtClean="0">
                <a:latin typeface="Meiryo UI" panose="020B0604030504040204" pitchFamily="50" charset="-128"/>
                <a:ea typeface="Meiryo UI" panose="020B0604030504040204" pitchFamily="50" charset="-128"/>
              </a:rPr>
              <a:t>　　・</a:t>
            </a:r>
            <a:r>
              <a:rPr kumimoji="0" lang="en-US" altLang="ja-JP" sz="1200" kern="0" dirty="0" smtClean="0">
                <a:latin typeface="Meiryo UI" panose="020B0604030504040204" pitchFamily="50" charset="-128"/>
                <a:ea typeface="Meiryo UI" panose="020B0604030504040204" pitchFamily="50" charset="-128"/>
              </a:rPr>
              <a:t>2018</a:t>
            </a:r>
            <a:r>
              <a:rPr kumimoji="0" lang="ja-JP" altLang="en-US" sz="1200" kern="0" dirty="0" smtClean="0">
                <a:latin typeface="Meiryo UI" panose="020B0604030504040204" pitchFamily="50" charset="-128"/>
                <a:ea typeface="Meiryo UI" panose="020B0604030504040204" pitchFamily="50" charset="-128"/>
              </a:rPr>
              <a:t>年</a:t>
            </a:r>
            <a:r>
              <a:rPr kumimoji="0" lang="en-US" altLang="ja-JP" sz="1200" kern="0" dirty="0">
                <a:latin typeface="Meiryo UI" panose="020B0604030504040204" pitchFamily="50" charset="-128"/>
                <a:ea typeface="Meiryo UI" panose="020B0604030504040204" pitchFamily="50" charset="-128"/>
              </a:rPr>
              <a:t>4</a:t>
            </a:r>
            <a:r>
              <a:rPr kumimoji="0" lang="ja-JP" altLang="en-US" sz="1200" kern="0" dirty="0">
                <a:latin typeface="Meiryo UI" panose="020B0604030504040204" pitchFamily="50" charset="-128"/>
                <a:ea typeface="Meiryo UI" panose="020B0604030504040204" pitchFamily="50" charset="-128"/>
              </a:rPr>
              <a:t>月より運用</a:t>
            </a:r>
            <a:r>
              <a:rPr kumimoji="0" lang="ja-JP" altLang="en-US" sz="1200" kern="0" dirty="0" smtClean="0">
                <a:latin typeface="Meiryo UI" panose="020B0604030504040204" pitchFamily="50" charset="-128"/>
                <a:ea typeface="Meiryo UI" panose="020B0604030504040204" pitchFamily="50" charset="-128"/>
              </a:rPr>
              <a:t>開始</a:t>
            </a:r>
            <a:endParaRPr kumimoji="0" lang="en-US" altLang="ja-JP" sz="1200" kern="0" dirty="0" smtClean="0">
              <a:latin typeface="Meiryo UI" panose="020B0604030504040204" pitchFamily="50" charset="-128"/>
              <a:ea typeface="Meiryo UI" panose="020B0604030504040204" pitchFamily="50" charset="-128"/>
            </a:endParaRPr>
          </a:p>
          <a:p>
            <a:pPr lvl="0">
              <a:lnSpc>
                <a:spcPts val="2000"/>
              </a:lnSpc>
              <a:defRPr/>
            </a:pPr>
            <a:r>
              <a:rPr kumimoji="0" lang="ja-JP" altLang="en-US" sz="1400" kern="0" dirty="0">
                <a:latin typeface="Meiryo UI" panose="020B0604030504040204" pitchFamily="50" charset="-128"/>
                <a:ea typeface="Meiryo UI" panose="020B0604030504040204" pitchFamily="50" charset="-128"/>
              </a:rPr>
              <a:t> </a:t>
            </a:r>
            <a:r>
              <a:rPr kumimoji="0" lang="ja-JP" altLang="en-US" sz="1400" kern="0" dirty="0" smtClean="0">
                <a:latin typeface="Meiryo UI" panose="020B0604030504040204" pitchFamily="50" charset="-128"/>
                <a:ea typeface="Meiryo UI" panose="020B0604030504040204" pitchFamily="50" charset="-128"/>
              </a:rPr>
              <a:t> ■ 電波</a:t>
            </a:r>
            <a:r>
              <a:rPr kumimoji="0" lang="ja-JP" altLang="en-US" sz="1400" kern="0" dirty="0">
                <a:latin typeface="Meiryo UI" panose="020B0604030504040204" pitchFamily="50" charset="-128"/>
                <a:ea typeface="Meiryo UI" panose="020B0604030504040204" pitchFamily="50" charset="-128"/>
              </a:rPr>
              <a:t>暗室の使用料収入、利用件数</a:t>
            </a:r>
            <a:r>
              <a:rPr kumimoji="0" lang="ja-JP" altLang="en-US" sz="1400" kern="0" dirty="0" smtClean="0">
                <a:latin typeface="Meiryo UI" panose="020B0604030504040204" pitchFamily="50" charset="-128"/>
                <a:ea typeface="Meiryo UI" panose="020B0604030504040204" pitchFamily="50" charset="-128"/>
              </a:rPr>
              <a:t>は増加傾向</a:t>
            </a:r>
            <a:endParaRPr kumimoji="0" lang="en-US" altLang="ja-JP" sz="1400" b="0" i="0" u="none" kern="0" cap="none" spc="0" normalizeH="0" noProof="0" dirty="0" smtClean="0">
              <a:ln>
                <a:noFill/>
              </a:ln>
              <a:effectLst/>
              <a:uLnTx/>
              <a:uFillTx/>
              <a:latin typeface="Meiryo UI" panose="020B0604030504040204" pitchFamily="50" charset="-128"/>
              <a:ea typeface="Meiryo UI" panose="020B0604030504040204" pitchFamily="50" charset="-128"/>
            </a:endParaRPr>
          </a:p>
        </p:txBody>
      </p:sp>
      <p:pic>
        <p:nvPicPr>
          <p:cNvPr id="74" name="図 73">
            <a:extLst>
              <a:ext uri="{FF2B5EF4-FFF2-40B4-BE49-F238E27FC236}">
                <a16:creationId xmlns:a16="http://schemas.microsoft.com/office/drawing/2014/main" id="{EEDE7977-4C71-46F6-98A6-6C43EC1ABA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7686" y="2598219"/>
            <a:ext cx="3697096" cy="1627459"/>
          </a:xfrm>
          <a:prstGeom prst="rect">
            <a:avLst/>
          </a:prstGeom>
          <a:effectLst>
            <a:outerShdw blurRad="50800" dist="38100" dir="2700000" algn="tl" rotWithShape="0">
              <a:prstClr val="black">
                <a:alpha val="40000"/>
              </a:prstClr>
            </a:outerShdw>
          </a:effectLst>
        </p:spPr>
      </p:pic>
      <p:sp>
        <p:nvSpPr>
          <p:cNvPr id="75" name="角丸四角形 74"/>
          <p:cNvSpPr/>
          <p:nvPr/>
        </p:nvSpPr>
        <p:spPr>
          <a:xfrm>
            <a:off x="6684289" y="2605359"/>
            <a:ext cx="2240492" cy="24972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20000"/>
              </a:lnSpc>
            </a:pP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10m</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法対応は関西公設試で唯一</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図 75"/>
          <p:cNvPicPr>
            <a:picLocks noChangeAspect="1"/>
          </p:cNvPicPr>
          <p:nvPr/>
        </p:nvPicPr>
        <p:blipFill>
          <a:blip r:embed="rId4"/>
          <a:stretch>
            <a:fillRect/>
          </a:stretch>
        </p:blipFill>
        <p:spPr>
          <a:xfrm>
            <a:off x="420769" y="4533010"/>
            <a:ext cx="3928202" cy="2232077"/>
          </a:xfrm>
          <a:prstGeom prst="rect">
            <a:avLst/>
          </a:prstGeom>
          <a:ln w="6350">
            <a:solidFill>
              <a:schemeClr val="tx1"/>
            </a:solidFill>
          </a:ln>
        </p:spPr>
      </p:pic>
      <p:pic>
        <p:nvPicPr>
          <p:cNvPr id="77" name="図 76"/>
          <p:cNvPicPr>
            <a:picLocks noChangeAspect="1"/>
          </p:cNvPicPr>
          <p:nvPr/>
        </p:nvPicPr>
        <p:blipFill>
          <a:blip r:embed="rId5"/>
          <a:stretch>
            <a:fillRect/>
          </a:stretch>
        </p:blipFill>
        <p:spPr>
          <a:xfrm>
            <a:off x="4592496" y="4533010"/>
            <a:ext cx="4188376" cy="2222916"/>
          </a:xfrm>
          <a:prstGeom prst="rect">
            <a:avLst/>
          </a:prstGeom>
          <a:ln w="6350">
            <a:solidFill>
              <a:schemeClr val="tx1"/>
            </a:solidFill>
          </a:ln>
        </p:spPr>
      </p:pic>
      <p:sp>
        <p:nvSpPr>
          <p:cNvPr id="36" name="テキスト ボックス 35">
            <a:extLst>
              <a:ext uri="{FF2B5EF4-FFF2-40B4-BE49-F238E27FC236}">
                <a16:creationId xmlns:a16="http://schemas.microsoft.com/office/drawing/2014/main" id="{8C42BC28-1435-417A-A706-65B7F79B8CFE}"/>
              </a:ext>
            </a:extLst>
          </p:cNvPr>
          <p:cNvSpPr txBox="1"/>
          <p:nvPr/>
        </p:nvSpPr>
        <p:spPr>
          <a:xfrm>
            <a:off x="3461919" y="4710901"/>
            <a:ext cx="705321" cy="307777"/>
          </a:xfrm>
          <a:prstGeom prst="rect">
            <a:avLst/>
          </a:prstGeom>
          <a:noFill/>
        </p:spPr>
        <p:txBody>
          <a:bodyPr wrap="none" lIns="0" tIns="0" rIns="0" bIns="0" rtlCol="0">
            <a:spAutoFit/>
          </a:bodyPr>
          <a:lstStyle/>
          <a:p>
            <a:pPr algn="ct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年度比</a:t>
            </a:r>
            <a:endParaRPr lang="en-US" altLang="ja-JP" sz="1000" dirty="0" smtClean="0">
              <a:latin typeface="Meiryo UI" panose="020B0604030504040204" pitchFamily="50" charset="-128"/>
              <a:ea typeface="Meiryo UI" panose="020B0604030504040204" pitchFamily="50" charset="-128"/>
              <a:cs typeface="メイリオ" panose="020B0604030504040204" pitchFamily="50" charset="-128"/>
            </a:endParaRPr>
          </a:p>
          <a:p>
            <a:pPr algn="ct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184%</a:t>
            </a:r>
          </a:p>
        </p:txBody>
      </p:sp>
      <p:sp>
        <p:nvSpPr>
          <p:cNvPr id="37" name="テキスト ボックス 36">
            <a:extLst>
              <a:ext uri="{FF2B5EF4-FFF2-40B4-BE49-F238E27FC236}">
                <a16:creationId xmlns:a16="http://schemas.microsoft.com/office/drawing/2014/main" id="{8C42BC28-1435-417A-A706-65B7F79B8CFE}"/>
              </a:ext>
            </a:extLst>
          </p:cNvPr>
          <p:cNvSpPr txBox="1"/>
          <p:nvPr/>
        </p:nvSpPr>
        <p:spPr>
          <a:xfrm>
            <a:off x="1233173" y="5458926"/>
            <a:ext cx="384721" cy="175497"/>
          </a:xfrm>
          <a:prstGeom prst="rect">
            <a:avLst/>
          </a:prstGeom>
          <a:noFill/>
        </p:spPr>
        <p:txBody>
          <a:bodyPr wrap="none" lIns="0" tIns="0" rIns="0" bIns="0" rtlCol="0">
            <a:spAutoFit/>
          </a:bodyPr>
          <a:lstStyle/>
          <a:p>
            <a:pPr>
              <a:lnSpc>
                <a:spcPct val="130000"/>
              </a:lnSpc>
            </a:pP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旧施設</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8C42BC28-1435-417A-A706-65B7F79B8CFE}"/>
              </a:ext>
            </a:extLst>
          </p:cNvPr>
          <p:cNvSpPr txBox="1"/>
          <p:nvPr/>
        </p:nvSpPr>
        <p:spPr>
          <a:xfrm>
            <a:off x="5329788" y="5505979"/>
            <a:ext cx="384721" cy="175497"/>
          </a:xfrm>
          <a:prstGeom prst="rect">
            <a:avLst/>
          </a:prstGeom>
          <a:noFill/>
        </p:spPr>
        <p:txBody>
          <a:bodyPr wrap="none" lIns="0" tIns="0" rIns="0" bIns="0" rtlCol="0">
            <a:spAutoFit/>
          </a:bodyPr>
          <a:lstStyle/>
          <a:p>
            <a:pPr>
              <a:lnSpc>
                <a:spcPct val="130000"/>
              </a:lnSpc>
            </a:pP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旧施設</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8C42BC28-1435-417A-A706-65B7F79B8CFE}"/>
              </a:ext>
            </a:extLst>
          </p:cNvPr>
          <p:cNvSpPr txBox="1"/>
          <p:nvPr/>
        </p:nvSpPr>
        <p:spPr>
          <a:xfrm>
            <a:off x="7819349" y="4735833"/>
            <a:ext cx="705321" cy="307777"/>
          </a:xfrm>
          <a:prstGeom prst="rect">
            <a:avLst/>
          </a:prstGeom>
          <a:noFill/>
        </p:spPr>
        <p:txBody>
          <a:bodyPr wrap="none" lIns="0" tIns="0" rIns="0" bIns="0" rtlCol="0">
            <a:spAutoFit/>
          </a:bodyPr>
          <a:lstStyle/>
          <a:p>
            <a:pPr algn="ct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年度比</a:t>
            </a:r>
            <a:endParaRPr lang="en-US" altLang="ja-JP" sz="1000" dirty="0" smtClean="0">
              <a:latin typeface="Meiryo UI" panose="020B0604030504040204" pitchFamily="50" charset="-128"/>
              <a:ea typeface="Meiryo UI" panose="020B0604030504040204" pitchFamily="50" charset="-128"/>
              <a:cs typeface="メイリオ"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197%</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0" name="テキスト ボックス 39"/>
          <p:cNvSpPr txBox="1"/>
          <p:nvPr/>
        </p:nvSpPr>
        <p:spPr>
          <a:xfrm>
            <a:off x="250983" y="578029"/>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600" dirty="0" smtClean="0">
                <a:latin typeface="Meiryo UI" panose="020B0604030504040204" pitchFamily="50" charset="-128"/>
                <a:ea typeface="Meiryo UI" panose="020B0604030504040204" pitchFamily="50" charset="-128"/>
              </a:rPr>
              <a:t>■統合効果</a:t>
            </a:r>
            <a:endParaRPr kumimoji="1" lang="ja-JP" altLang="en-US" sz="16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C42BC28-1435-417A-A706-65B7F79B8CFE}"/>
              </a:ext>
            </a:extLst>
          </p:cNvPr>
          <p:cNvSpPr txBox="1"/>
          <p:nvPr/>
        </p:nvSpPr>
        <p:spPr>
          <a:xfrm>
            <a:off x="1193614" y="6521549"/>
            <a:ext cx="2811667" cy="153888"/>
          </a:xfrm>
          <a:prstGeom prst="rect">
            <a:avLst/>
          </a:prstGeom>
          <a:solidFill>
            <a:schemeClr val="bg1"/>
          </a:solidFill>
        </p:spPr>
        <p:txBody>
          <a:bodyPr wrap="none" lIns="0" tIns="0" rIns="0" bIns="0" rtlCol="0">
            <a:spAutoFit/>
          </a:bodyPr>
          <a:lstStyle/>
          <a:p>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2020</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8C42BC28-1435-417A-A706-65B7F79B8CFE}"/>
              </a:ext>
            </a:extLst>
          </p:cNvPr>
          <p:cNvSpPr txBox="1"/>
          <p:nvPr/>
        </p:nvSpPr>
        <p:spPr>
          <a:xfrm>
            <a:off x="5337076" y="6495794"/>
            <a:ext cx="3066545" cy="153888"/>
          </a:xfrm>
          <a:prstGeom prst="rect">
            <a:avLst/>
          </a:prstGeom>
          <a:solidFill>
            <a:schemeClr val="bg1"/>
          </a:solidFill>
        </p:spPr>
        <p:txBody>
          <a:bodyPr wrap="none" lIns="0" tIns="0" rIns="0" bIns="0" rtlCol="0">
            <a:spAutoFit/>
          </a:bodyPr>
          <a:lstStyle/>
          <a:p>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メイリオ" panose="020B0604030504040204" pitchFamily="50" charset="-128"/>
              </a:rPr>
              <a:t>2020</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3851920" y="65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8244000" y="65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4198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57512"/>
            <a:ext cx="906370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＜➃中小企業支援団体統合（大阪産業局）＞</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574438"/>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88293" y="574438"/>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4572480" y="1089328"/>
          <a:ext cx="4320000" cy="2051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val="10000"/>
                  </a:ext>
                </a:extLst>
              </a:tr>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0853">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2012.6</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次の方針を確認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①両法人を統合</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②施設は、法人が担う役割、利用者ニーズ等を見極めたうえで、中核拠点の一本化も含めた最適化</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148">
                <a:tc rowSpan="2">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2016.12</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府市両法人でタスクフォースを組成し、府市の企業支援団体の統合・機能強化の検討を進めることを確認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4148">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2018.6</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正方形/長方形 7"/>
          <p:cNvSpPr/>
          <p:nvPr/>
        </p:nvSpPr>
        <p:spPr>
          <a:xfrm>
            <a:off x="223797" y="990914"/>
            <a:ext cx="4043769" cy="2950414"/>
          </a:xfrm>
          <a:prstGeom prst="rect">
            <a:avLst/>
          </a:prstGeom>
        </p:spPr>
        <p:txBody>
          <a:bodyPr wrap="square" lIns="36000" tIns="36000" rIns="36000" bIns="3600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・関西を取り巻く社会経済情勢が激変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国内市場が縮小する一方、中国、インドなど巨大市場を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抱え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アジア諸国の経済成長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社会生活全域への第４次産業革命技術の急速な浸透や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を契機とした成長への期待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平均引退年齢（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歳）を超える中小企業・小規模事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経営者の存在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開業数・開業率が高水準で推移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経済の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のシェアを占める大阪において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育成の強力な“エンジン”役が不在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ポテンシャル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専門性・機動性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と求心力を備えた支援団体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よる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多様な支援機関との連携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限りある行政資源（人・財源）の効率的・効果的投入（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を捉えた先行投資）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p>
        </p:txBody>
      </p:sp>
      <p:sp>
        <p:nvSpPr>
          <p:cNvPr id="11" name="二等辺三角形 10"/>
          <p:cNvSpPr/>
          <p:nvPr/>
        </p:nvSpPr>
        <p:spPr>
          <a:xfrm rot="10800000">
            <a:off x="4617767" y="3187180"/>
            <a:ext cx="4035516" cy="169812"/>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714514" y="3395507"/>
            <a:ext cx="4151744" cy="738664"/>
          </a:xfrm>
          <a:prstGeom prst="rect">
            <a:avLst/>
          </a:prstGeom>
        </p:spPr>
        <p:txBody>
          <a:bodyPr wrap="square">
            <a:spAutoFit/>
          </a:bodyPr>
          <a:lstStyle/>
          <a:p>
            <a:r>
              <a:rPr lang="en-US" altLang="ja-JP" sz="1400" b="1" u="sng" dirty="0" smtClean="0">
                <a:latin typeface="Meiryo UI" panose="020B0604030504040204" pitchFamily="50" charset="-128"/>
                <a:ea typeface="Meiryo UI" panose="020B0604030504040204" pitchFamily="50" charset="-128"/>
              </a:rPr>
              <a:t>2019.4 </a:t>
            </a:r>
            <a:r>
              <a:rPr lang="ja-JP" altLang="en-US" sz="1400" b="1" u="sng" dirty="0" smtClean="0">
                <a:latin typeface="Meiryo UI" panose="020B0604030504040204" pitchFamily="50" charset="-128"/>
                <a:ea typeface="Meiryo UI" panose="020B0604030504040204" pitchFamily="50" charset="-128"/>
              </a:rPr>
              <a:t>府の「</a:t>
            </a:r>
            <a:r>
              <a:rPr lang="ja-JP" altLang="en-US" sz="1400" b="1" u="sng" dirty="0">
                <a:latin typeface="Meiryo UI" panose="020B0604030504040204" pitchFamily="50" charset="-128"/>
                <a:ea typeface="Meiryo UI" panose="020B0604030504040204" pitchFamily="50" charset="-128"/>
              </a:rPr>
              <a:t>大阪産業振興機構」</a:t>
            </a:r>
            <a:r>
              <a:rPr lang="ja-JP" altLang="en-US" sz="1400" b="1" u="sng" dirty="0" smtClean="0">
                <a:latin typeface="Meiryo UI" panose="020B0604030504040204" pitchFamily="50" charset="-128"/>
                <a:ea typeface="Meiryo UI" panose="020B0604030504040204" pitchFamily="50" charset="-128"/>
              </a:rPr>
              <a:t>と市の「</a:t>
            </a:r>
            <a:r>
              <a:rPr lang="ja-JP" altLang="en-US" sz="1400" b="1" u="sng" dirty="0">
                <a:latin typeface="Meiryo UI" panose="020B0604030504040204" pitchFamily="50" charset="-128"/>
                <a:ea typeface="Meiryo UI" panose="020B0604030504040204" pitchFamily="50" charset="-128"/>
              </a:rPr>
              <a:t>大阪市都市型産業振興</a:t>
            </a:r>
            <a:r>
              <a:rPr lang="ja-JP" altLang="en-US" sz="1400" b="1" u="sng" dirty="0" smtClean="0">
                <a:latin typeface="Meiryo UI" panose="020B0604030504040204" pitchFamily="50" charset="-128"/>
                <a:ea typeface="Meiryo UI" panose="020B0604030504040204" pitchFamily="50" charset="-128"/>
              </a:rPr>
              <a:t>センター</a:t>
            </a:r>
            <a:r>
              <a:rPr lang="ja-JP" altLang="en-US" sz="1400" b="1" u="sng" dirty="0">
                <a:latin typeface="Meiryo UI" panose="020B0604030504040204" pitchFamily="50" charset="-128"/>
                <a:ea typeface="Meiryo UI" panose="020B0604030504040204" pitchFamily="50" charset="-128"/>
              </a:rPr>
              <a:t>」を</a:t>
            </a:r>
            <a:r>
              <a:rPr lang="ja-JP" altLang="en-US" sz="1400" b="1" u="sng" dirty="0" smtClean="0">
                <a:latin typeface="Meiryo UI" panose="020B0604030504040204" pitchFamily="50" charset="-128"/>
                <a:ea typeface="Meiryo UI" panose="020B0604030504040204" pitchFamily="50" charset="-128"/>
              </a:rPr>
              <a:t>統合し</a:t>
            </a:r>
            <a:r>
              <a:rPr lang="ja-JP" altLang="en-US" sz="1400" b="1" u="sng" dirty="0">
                <a:latin typeface="Meiryo UI" panose="020B0604030504040204" pitchFamily="50" charset="-128"/>
                <a:ea typeface="Meiryo UI" panose="020B0604030504040204" pitchFamily="50" charset="-128"/>
              </a:rPr>
              <a:t>、府市機能の統合による相乗効果の創出に</a:t>
            </a:r>
            <a:r>
              <a:rPr lang="ja-JP" altLang="en-US" sz="1400" b="1" u="sng" dirty="0" smtClean="0">
                <a:latin typeface="Meiryo UI" panose="020B0604030504040204" pitchFamily="50" charset="-128"/>
                <a:ea typeface="Meiryo UI" panose="020B0604030504040204" pitchFamily="50" charset="-128"/>
              </a:rPr>
              <a:t>向けた大阪産業局を設立。</a:t>
            </a:r>
            <a:endParaRPr lang="en-US" altLang="ja-JP" sz="1400" b="1" u="sng"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844925" y="5785753"/>
            <a:ext cx="2409958" cy="1041592"/>
          </a:xfrm>
          <a:prstGeom prst="rect">
            <a:avLst/>
          </a:prstGeom>
        </p:spPr>
      </p:pic>
      <p:pic>
        <p:nvPicPr>
          <p:cNvPr id="21" name="図 20"/>
          <p:cNvPicPr>
            <a:picLocks noChangeAspect="1"/>
          </p:cNvPicPr>
          <p:nvPr/>
        </p:nvPicPr>
        <p:blipFill>
          <a:blip r:embed="rId4"/>
          <a:stretch>
            <a:fillRect/>
          </a:stretch>
        </p:blipFill>
        <p:spPr>
          <a:xfrm>
            <a:off x="860329" y="4257089"/>
            <a:ext cx="2415527" cy="1044000"/>
          </a:xfrm>
          <a:prstGeom prst="rect">
            <a:avLst/>
          </a:prstGeom>
        </p:spPr>
      </p:pic>
      <p:sp>
        <p:nvSpPr>
          <p:cNvPr id="41" name="テキスト ボックス 40"/>
          <p:cNvSpPr txBox="1"/>
          <p:nvPr/>
        </p:nvSpPr>
        <p:spPr>
          <a:xfrm>
            <a:off x="732307" y="4005064"/>
            <a:ext cx="2433680"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■両法人の登録ユーザーは計</a:t>
            </a:r>
            <a:r>
              <a:rPr kumimoji="1" lang="en-US" altLang="ja-JP" sz="1100" b="1" dirty="0" smtClean="0">
                <a:latin typeface="Meiryo UI" panose="020B0604030504040204" pitchFamily="50" charset="-128"/>
                <a:ea typeface="Meiryo UI" panose="020B0604030504040204" pitchFamily="50" charset="-128"/>
              </a:rPr>
              <a:t>7.7</a:t>
            </a:r>
            <a:r>
              <a:rPr kumimoji="1" lang="ja-JP" altLang="en-US" sz="1100" b="1" dirty="0" smtClean="0">
                <a:latin typeface="Meiryo UI" panose="020B0604030504040204" pitchFamily="50" charset="-128"/>
                <a:ea typeface="Meiryo UI" panose="020B0604030504040204" pitchFamily="50" charset="-128"/>
              </a:rPr>
              <a:t>万件</a:t>
            </a:r>
            <a:endParaRPr kumimoji="1" lang="ja-JP" altLang="en-US" sz="11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32307" y="5471646"/>
            <a:ext cx="2515432"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■両法人の相談件数は計</a:t>
            </a:r>
            <a:r>
              <a:rPr kumimoji="1" lang="en-US" altLang="ja-JP" sz="1100" b="1" dirty="0" smtClean="0">
                <a:latin typeface="Meiryo UI" panose="020B0604030504040204" pitchFamily="50" charset="-128"/>
                <a:ea typeface="Meiryo UI" panose="020B0604030504040204" pitchFamily="50" charset="-128"/>
              </a:rPr>
              <a:t>1.2</a:t>
            </a:r>
            <a:r>
              <a:rPr kumimoji="1" lang="ja-JP" altLang="en-US" sz="1100" b="1" dirty="0" smtClean="0">
                <a:latin typeface="Meiryo UI" panose="020B0604030504040204" pitchFamily="50" charset="-128"/>
                <a:ea typeface="Meiryo UI" panose="020B0604030504040204" pitchFamily="50" charset="-128"/>
              </a:rPr>
              <a:t>万件／年</a:t>
            </a:r>
            <a:endParaRPr kumimoji="1" lang="ja-JP" altLang="en-US" sz="1100" b="1" dirty="0">
              <a:latin typeface="Meiryo UI" panose="020B0604030504040204" pitchFamily="50" charset="-128"/>
              <a:ea typeface="Meiryo UI" panose="020B0604030504040204" pitchFamily="50" charset="-128"/>
            </a:endParaRPr>
          </a:p>
        </p:txBody>
      </p:sp>
      <p:sp>
        <p:nvSpPr>
          <p:cNvPr id="43" name="二等辺三角形 42"/>
          <p:cNvSpPr/>
          <p:nvPr/>
        </p:nvSpPr>
        <p:spPr>
          <a:xfrm rot="5400000">
            <a:off x="3163827" y="5343080"/>
            <a:ext cx="2318916" cy="209398"/>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630386" y="4214778"/>
            <a:ext cx="4320000" cy="238308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ts val="1500"/>
              </a:lnSpc>
            </a:pP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期待される効果</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大阪に</a:t>
            </a:r>
            <a:r>
              <a:rPr lang="ja-JP" altLang="en-US" sz="1400" dirty="0">
                <a:solidFill>
                  <a:schemeClr val="tx1"/>
                </a:solidFill>
                <a:latin typeface="Meiryo UI" panose="020B0604030504040204" pitchFamily="50" charset="-128"/>
                <a:ea typeface="Meiryo UI" panose="020B0604030504040204" pitchFamily="50" charset="-128"/>
              </a:rPr>
              <a:t>おける中小企業支援機能</a:t>
            </a:r>
            <a:r>
              <a:rPr lang="ja-JP" altLang="en-US" sz="1400" dirty="0" smtClean="0">
                <a:solidFill>
                  <a:schemeClr val="tx1"/>
                </a:solidFill>
                <a:latin typeface="Meiryo UI" panose="020B0604030504040204" pitchFamily="50" charset="-128"/>
                <a:ea typeface="Meiryo UI" panose="020B0604030504040204" pitchFamily="50" charset="-128"/>
              </a:rPr>
              <a:t>の強化をめざす。</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rPr>
              <a:t>府内</a:t>
            </a:r>
            <a:r>
              <a:rPr lang="ja-JP" altLang="en-US" sz="1400" dirty="0">
                <a:solidFill>
                  <a:schemeClr val="tx1"/>
                </a:solidFill>
                <a:latin typeface="Meiryo UI" panose="020B0604030504040204" pitchFamily="50" charset="-128"/>
                <a:ea typeface="Meiryo UI" panose="020B0604030504040204" pitchFamily="50" charset="-128"/>
              </a:rPr>
              <a:t>全域</a:t>
            </a:r>
            <a:r>
              <a:rPr lang="ja-JP" altLang="en-US" sz="1400" dirty="0" smtClean="0">
                <a:solidFill>
                  <a:schemeClr val="tx1"/>
                </a:solidFill>
                <a:latin typeface="Meiryo UI" panose="020B0604030504040204" pitchFamily="50" charset="-128"/>
                <a:ea typeface="Meiryo UI" panose="020B0604030504040204" pitchFamily="50" charset="-128"/>
              </a:rPr>
              <a:t>で（統合により）強化された企業</a:t>
            </a:r>
            <a:r>
              <a:rPr lang="ja-JP" altLang="en-US" sz="1400" dirty="0">
                <a:solidFill>
                  <a:schemeClr val="tx1"/>
                </a:solidFill>
                <a:latin typeface="Meiryo UI" panose="020B0604030504040204" pitchFamily="50" charset="-128"/>
                <a:ea typeface="Meiryo UI" panose="020B0604030504040204" pitchFamily="50" charset="-128"/>
              </a:rPr>
              <a:t>支援</a:t>
            </a:r>
            <a:r>
              <a:rPr lang="ja-JP" altLang="en-US" sz="1400" dirty="0" smtClean="0">
                <a:solidFill>
                  <a:schemeClr val="tx1"/>
                </a:solidFill>
                <a:latin typeface="Meiryo UI" panose="020B0604030504040204" pitchFamily="50" charset="-128"/>
                <a:ea typeface="Meiryo UI" panose="020B0604030504040204" pitchFamily="50" charset="-128"/>
              </a:rPr>
              <a:t>サービスを展開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①ワンストップ化</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企業にとって分かりやすい統一的な支援メニュー</a:t>
            </a:r>
            <a:r>
              <a:rPr lang="ja-JP" altLang="en-US" sz="1200" dirty="0" smtClean="0">
                <a:solidFill>
                  <a:schemeClr val="tx1"/>
                </a:solidFill>
                <a:latin typeface="Meiryo UI" panose="020B0604030504040204" pitchFamily="50" charset="-128"/>
                <a:ea typeface="Meiryo UI" panose="020B0604030504040204" pitchFamily="50" charset="-128"/>
              </a:rPr>
              <a:t>の提供</a:t>
            </a:r>
            <a:r>
              <a:rPr lang="ja-JP" altLang="en-US" sz="1200" dirty="0">
                <a:solidFill>
                  <a:schemeClr val="tx1"/>
                </a:solidFill>
                <a:latin typeface="Meiryo UI" panose="020B0604030504040204" pitchFamily="50" charset="-128"/>
                <a:ea typeface="Meiryo UI" panose="020B0604030504040204" pitchFamily="50" charset="-128"/>
              </a:rPr>
              <a:t>や</a:t>
            </a:r>
            <a:r>
              <a:rPr lang="ja-JP" altLang="en-US" sz="1200" dirty="0" smtClean="0">
                <a:solidFill>
                  <a:schemeClr val="tx1"/>
                </a:solidFill>
                <a:latin typeface="Meiryo UI" panose="020B0604030504040204" pitchFamily="50" charset="-128"/>
                <a:ea typeface="Meiryo UI" panose="020B0604030504040204" pitchFamily="50" charset="-128"/>
              </a:rPr>
              <a:t>様々</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な</a:t>
            </a:r>
            <a:r>
              <a:rPr lang="ja-JP" altLang="en-US" sz="1200" dirty="0">
                <a:solidFill>
                  <a:schemeClr val="tx1"/>
                </a:solidFill>
                <a:latin typeface="Meiryo UI" panose="020B0604030504040204" pitchFamily="50" charset="-128"/>
                <a:ea typeface="Meiryo UI" panose="020B0604030504040204" pitchFamily="50" charset="-128"/>
              </a:rPr>
              <a:t>支援機関との連携強化を</a:t>
            </a:r>
            <a:r>
              <a:rPr lang="ja-JP" altLang="en-US" sz="1200" dirty="0" smtClean="0">
                <a:solidFill>
                  <a:schemeClr val="tx1"/>
                </a:solidFill>
                <a:latin typeface="Meiryo UI" panose="020B0604030504040204" pitchFamily="50" charset="-128"/>
                <a:ea typeface="Meiryo UI" panose="020B0604030504040204" pitchFamily="50" charset="-128"/>
              </a:rPr>
              <a:t>通じたワンストップ</a:t>
            </a:r>
            <a:r>
              <a:rPr lang="ja-JP" altLang="en-US" sz="1200" dirty="0">
                <a:solidFill>
                  <a:schemeClr val="tx1"/>
                </a:solidFill>
                <a:latin typeface="Meiryo UI" panose="020B0604030504040204" pitchFamily="50" charset="-128"/>
                <a:ea typeface="Meiryo UI" panose="020B0604030504040204" pitchFamily="50" charset="-128"/>
              </a:rPr>
              <a:t>窓口の</a:t>
            </a:r>
            <a:r>
              <a:rPr lang="ja-JP" altLang="en-US" sz="1200" dirty="0" smtClean="0">
                <a:solidFill>
                  <a:schemeClr val="tx1"/>
                </a:solidFill>
                <a:latin typeface="Meiryo UI" panose="020B0604030504040204" pitchFamily="50" charset="-128"/>
                <a:ea typeface="Meiryo UI" panose="020B0604030504040204" pitchFamily="50" charset="-128"/>
              </a:rPr>
              <a:t>開設。</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②新たな施策展開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両法人の既存事業に加え、ユーザーである</a:t>
            </a:r>
            <a:r>
              <a:rPr lang="ja-JP" altLang="en-US" sz="1200" dirty="0" smtClean="0">
                <a:solidFill>
                  <a:schemeClr val="tx1"/>
                </a:solidFill>
                <a:latin typeface="Meiryo UI" panose="020B0604030504040204" pitchFamily="50" charset="-128"/>
                <a:ea typeface="Meiryo UI" panose="020B0604030504040204" pitchFamily="50" charset="-128"/>
              </a:rPr>
              <a:t>企業ニーズ</a:t>
            </a:r>
            <a:r>
              <a:rPr lang="ja-JP" altLang="en-US" sz="1200" dirty="0">
                <a:solidFill>
                  <a:schemeClr val="tx1"/>
                </a:solidFill>
                <a:latin typeface="Meiryo UI" panose="020B0604030504040204" pitchFamily="50" charset="-128"/>
                <a:ea typeface="Meiryo UI" panose="020B0604030504040204" pitchFamily="50" charset="-128"/>
              </a:rPr>
              <a:t>が高い</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国際化</a:t>
            </a:r>
            <a:r>
              <a:rPr lang="ja-JP" altLang="en-US" sz="1200" dirty="0">
                <a:solidFill>
                  <a:schemeClr val="tx1"/>
                </a:solidFill>
                <a:latin typeface="Meiryo UI" panose="020B0604030504040204" pitchFamily="50" charset="-128"/>
                <a:ea typeface="Meiryo UI" panose="020B0604030504040204" pitchFamily="50" charset="-128"/>
              </a:rPr>
              <a:t>支援、事業承継支援、創業</a:t>
            </a:r>
            <a:r>
              <a:rPr lang="ja-JP" altLang="en-US" sz="1200" dirty="0" smtClean="0">
                <a:solidFill>
                  <a:schemeClr val="tx1"/>
                </a:solidFill>
                <a:latin typeface="Meiryo UI" panose="020B0604030504040204" pitchFamily="50" charset="-128"/>
                <a:ea typeface="Meiryo UI" panose="020B0604030504040204" pitchFamily="50" charset="-128"/>
              </a:rPr>
              <a:t>･ベンチャー</a:t>
            </a:r>
            <a:r>
              <a:rPr lang="ja-JP" altLang="en-US" sz="1200" dirty="0">
                <a:solidFill>
                  <a:schemeClr val="tx1"/>
                </a:solidFill>
                <a:latin typeface="Meiryo UI" panose="020B0604030504040204" pitchFamily="50" charset="-128"/>
                <a:ea typeface="Meiryo UI" panose="020B0604030504040204" pitchFamily="50" charset="-128"/>
              </a:rPr>
              <a:t>支援を、</a:t>
            </a:r>
            <a:r>
              <a:rPr lang="ja-JP" altLang="en-US" sz="1200" dirty="0" smtClean="0">
                <a:solidFill>
                  <a:schemeClr val="tx1"/>
                </a:solidFill>
                <a:latin typeface="Meiryo UI" panose="020B0604030504040204" pitchFamily="50" charset="-128"/>
                <a:ea typeface="Meiryo UI" panose="020B0604030504040204" pitchFamily="50" charset="-128"/>
              </a:rPr>
              <a:t>新法</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の柱として</a:t>
            </a:r>
            <a:r>
              <a:rPr lang="ja-JP" altLang="en-US" sz="1200" dirty="0" smtClean="0">
                <a:solidFill>
                  <a:schemeClr val="tx1"/>
                </a:solidFill>
                <a:latin typeface="Meiryo UI" panose="020B0604030504040204" pitchFamily="50" charset="-128"/>
                <a:ea typeface="Meiryo UI" panose="020B0604030504040204" pitchFamily="50" charset="-128"/>
              </a:rPr>
              <a:t>位置づけ。</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flipH="1">
            <a:off x="352422" y="4406405"/>
            <a:ext cx="615317" cy="630942"/>
          </a:xfrm>
          <a:prstGeom prst="rect">
            <a:avLst/>
          </a:prstGeom>
          <a:noFill/>
        </p:spPr>
        <p:txBody>
          <a:bodyPr wrap="square" rtlCol="0">
            <a:spAutoFit/>
          </a:bodyPr>
          <a:lstStyle/>
          <a:p>
            <a:pPr>
              <a:lnSpc>
                <a:spcPts val="1400"/>
              </a:lnSpc>
            </a:pPr>
            <a:r>
              <a:rPr kumimoji="1" lang="ja-JP" altLang="en-US" sz="1000" dirty="0" smtClean="0">
                <a:solidFill>
                  <a:srgbClr val="7030A0"/>
                </a:solidFill>
                <a:latin typeface="Meiryo UI" panose="020B0604030504040204" pitchFamily="50" charset="-128"/>
                <a:ea typeface="Meiryo UI" panose="020B0604030504040204" pitchFamily="50" charset="-128"/>
              </a:rPr>
              <a:t>（府）</a:t>
            </a:r>
            <a:endParaRPr kumimoji="1" lang="en-US" altLang="ja-JP" sz="1000" dirty="0" smtClean="0">
              <a:solidFill>
                <a:srgbClr val="7030A0"/>
              </a:solidFill>
              <a:latin typeface="Meiryo UI" panose="020B0604030504040204" pitchFamily="50" charset="-128"/>
              <a:ea typeface="Meiryo UI" panose="020B0604030504040204" pitchFamily="50" charset="-128"/>
            </a:endParaRPr>
          </a:p>
          <a:p>
            <a:pPr>
              <a:lnSpc>
                <a:spcPts val="1400"/>
              </a:lnSpc>
            </a:pPr>
            <a:endParaRPr lang="en-US" altLang="ja-JP" sz="1000" dirty="0">
              <a:solidFill>
                <a:srgbClr val="7030A0"/>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rgbClr val="7030A0"/>
                </a:solidFill>
                <a:latin typeface="Meiryo UI" panose="020B0604030504040204" pitchFamily="50" charset="-128"/>
                <a:ea typeface="Meiryo UI" panose="020B0604030504040204" pitchFamily="50" charset="-128"/>
              </a:rPr>
              <a:t>（市）</a:t>
            </a:r>
            <a:endParaRPr kumimoji="1" lang="ja-JP" altLang="en-US" sz="1000" dirty="0">
              <a:solidFill>
                <a:srgbClr val="7030A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flipH="1">
            <a:off x="352422" y="5934757"/>
            <a:ext cx="615317" cy="630942"/>
          </a:xfrm>
          <a:prstGeom prst="rect">
            <a:avLst/>
          </a:prstGeom>
          <a:noFill/>
        </p:spPr>
        <p:txBody>
          <a:bodyPr wrap="square" rtlCol="0">
            <a:spAutoFit/>
          </a:bodyPr>
          <a:lstStyle/>
          <a:p>
            <a:pPr>
              <a:lnSpc>
                <a:spcPts val="1400"/>
              </a:lnSpc>
            </a:pPr>
            <a:r>
              <a:rPr kumimoji="1" lang="ja-JP" altLang="en-US" sz="1000" dirty="0" smtClean="0">
                <a:solidFill>
                  <a:srgbClr val="7030A0"/>
                </a:solidFill>
                <a:latin typeface="Meiryo UI" panose="020B0604030504040204" pitchFamily="50" charset="-128"/>
                <a:ea typeface="Meiryo UI" panose="020B0604030504040204" pitchFamily="50" charset="-128"/>
              </a:rPr>
              <a:t>（府）</a:t>
            </a:r>
            <a:endParaRPr kumimoji="1" lang="en-US" altLang="ja-JP" sz="1000" dirty="0" smtClean="0">
              <a:solidFill>
                <a:srgbClr val="7030A0"/>
              </a:solidFill>
              <a:latin typeface="Meiryo UI" panose="020B0604030504040204" pitchFamily="50" charset="-128"/>
              <a:ea typeface="Meiryo UI" panose="020B0604030504040204" pitchFamily="50" charset="-128"/>
            </a:endParaRPr>
          </a:p>
          <a:p>
            <a:pPr>
              <a:lnSpc>
                <a:spcPts val="1400"/>
              </a:lnSpc>
            </a:pPr>
            <a:endParaRPr lang="en-US" altLang="ja-JP" sz="1000" dirty="0">
              <a:solidFill>
                <a:srgbClr val="7030A0"/>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rgbClr val="7030A0"/>
                </a:solidFill>
                <a:latin typeface="Meiryo UI" panose="020B0604030504040204" pitchFamily="50" charset="-128"/>
                <a:ea typeface="Meiryo UI" panose="020B0604030504040204" pitchFamily="50" charset="-128"/>
              </a:rPr>
              <a:t>（市）</a:t>
            </a:r>
            <a:endParaRPr kumimoji="1" lang="ja-JP" altLang="en-US" sz="1000" dirty="0">
              <a:solidFill>
                <a:srgbClr val="7030A0"/>
              </a:solidFill>
              <a:latin typeface="Meiryo UI" panose="020B0604030504040204" pitchFamily="50" charset="-128"/>
              <a:ea typeface="Meiryo UI"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3024000" y="507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（件）</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2772000" y="65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（件）</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177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90204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＜➃中小企業支援団体統合（大阪産業局）＞</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574438"/>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7389444-A7D9-4706-8C71-C18EC2B14099}"/>
              </a:ext>
            </a:extLst>
          </p:cNvPr>
          <p:cNvSpPr/>
          <p:nvPr/>
        </p:nvSpPr>
        <p:spPr>
          <a:xfrm>
            <a:off x="145143" y="1031433"/>
            <a:ext cx="8708194" cy="784830"/>
          </a:xfrm>
          <a:prstGeom prst="rect">
            <a:avLst/>
          </a:prstGeom>
          <a:ln>
            <a:noFill/>
            <a:prstDash val="dash"/>
          </a:ln>
        </p:spPr>
        <p:txBody>
          <a:bodyPr wrap="square">
            <a:spAutoFit/>
          </a:bodyPr>
          <a:lstStyle/>
          <a:p>
            <a:pPr lvl="0">
              <a:lnSpc>
                <a:spcPts val="18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○国際化、事業承継、創業・ベンチャー支援が主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な３本柱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の様々な支援機関と連携、オール大阪で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におけるスタートアップ・エコシステムの構築、促進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に向けた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D5C58972-5052-48DC-BF7F-04E47B17A9C6}"/>
              </a:ext>
            </a:extLst>
          </p:cNvPr>
          <p:cNvSpPr/>
          <p:nvPr/>
        </p:nvSpPr>
        <p:spPr>
          <a:xfrm>
            <a:off x="223797" y="2241364"/>
            <a:ext cx="8668683" cy="89534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171450" lvl="0" indent="-171450">
              <a:lnSpc>
                <a:spcPts val="1800"/>
              </a:lnSpc>
              <a:buFont typeface="Wingdings" panose="05000000000000000000" pitchFamily="2" charset="2"/>
              <a:buChar char="Ø"/>
              <a:defRPr/>
            </a:pPr>
            <a:r>
              <a:rPr lang="ja-JP" altLang="en-US" sz="1400" dirty="0">
                <a:solidFill>
                  <a:schemeClr val="tx1"/>
                </a:solidFill>
                <a:latin typeface="Meiryo UI" panose="020B0604030504040204" pitchFamily="50" charset="-128"/>
                <a:ea typeface="Meiryo UI" panose="020B0604030504040204" pitchFamily="50" charset="-128"/>
              </a:rPr>
              <a:t>大阪産業局、大阪府、大阪市、堺市、経済団体、大学、金融機関等で連携</a:t>
            </a:r>
          </a:p>
          <a:p>
            <a:pPr marL="171450" lvl="0" indent="-171450">
              <a:lnSpc>
                <a:spcPts val="1800"/>
              </a:lnSpc>
              <a:buFont typeface="Wingdings" panose="05000000000000000000" pitchFamily="2" charset="2"/>
              <a:buChar char="Ø"/>
              <a:defRPr/>
            </a:pPr>
            <a:r>
              <a:rPr lang="ja-JP" altLang="en-US" sz="1400" dirty="0">
                <a:solidFill>
                  <a:schemeClr val="tx1"/>
                </a:solidFill>
                <a:latin typeface="Meiryo UI" panose="020B0604030504040204" pitchFamily="50" charset="-128"/>
                <a:ea typeface="Meiryo UI" panose="020B0604030504040204" pitchFamily="50" charset="-128"/>
              </a:rPr>
              <a:t>スタートアップの創出・成長支援、人材育成・流動化、海外スタートアップの誘致</a:t>
            </a:r>
          </a:p>
          <a:p>
            <a:pPr marL="171450" lvl="0" indent="-171450">
              <a:lnSpc>
                <a:spcPts val="1800"/>
              </a:lnSpc>
              <a:buFont typeface="Wingdings" panose="05000000000000000000" pitchFamily="2" charset="2"/>
              <a:buChar char="Ø"/>
              <a:defRPr/>
            </a:pPr>
            <a:r>
              <a:rPr lang="ja-JP" altLang="en-US" sz="1400" dirty="0">
                <a:solidFill>
                  <a:schemeClr val="tx1"/>
                </a:solidFill>
                <a:latin typeface="Meiryo UI" panose="020B0604030504040204" pitchFamily="50" charset="-128"/>
                <a:ea typeface="Meiryo UI" panose="020B0604030504040204" pitchFamily="50" charset="-128"/>
              </a:rPr>
              <a:t>万博で活躍する、スタートアップの</a:t>
            </a:r>
            <a:r>
              <a:rPr lang="ja-JP" altLang="en-US" sz="1400" dirty="0" smtClean="0">
                <a:solidFill>
                  <a:schemeClr val="tx1"/>
                </a:solidFill>
                <a:latin typeface="Meiryo UI" panose="020B0604030504040204" pitchFamily="50" charset="-128"/>
                <a:ea typeface="Meiryo UI" panose="020B0604030504040204" pitchFamily="50" charset="-128"/>
              </a:rPr>
              <a:t>創出</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4" name="タイトル 1"/>
          <p:cNvSpPr txBox="1">
            <a:spLocks/>
          </p:cNvSpPr>
          <p:nvPr/>
        </p:nvSpPr>
        <p:spPr>
          <a:xfrm>
            <a:off x="145143" y="1986434"/>
            <a:ext cx="2252151" cy="218741"/>
          </a:xfrm>
          <a:prstGeom prst="rect">
            <a:avLst/>
          </a:prstGeom>
          <a:noFill/>
          <a:ln>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ス</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タートアップへの支援</a:t>
            </a:r>
            <a:endPar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68549A59-4C48-C343-B6D8-8A93524D6BDC}"/>
              </a:ext>
            </a:extLst>
          </p:cNvPr>
          <p:cNvSpPr txBox="1"/>
          <p:nvPr/>
        </p:nvSpPr>
        <p:spPr>
          <a:xfrm>
            <a:off x="947051" y="4229619"/>
            <a:ext cx="3975100"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スタートアップ</a:t>
            </a:r>
            <a:r>
              <a:rPr lang="en-US" altLang="ja-JP" sz="1300" dirty="0" smtClean="0">
                <a:latin typeface="Meiryo UI" panose="020B0604030504040204" pitchFamily="50" charset="-128"/>
                <a:ea typeface="Meiryo UI" panose="020B0604030504040204" pitchFamily="50" charset="-128"/>
              </a:rPr>
              <a:t>KPI</a:t>
            </a:r>
            <a:r>
              <a:rPr lang="ja-JP" altLang="en-US" sz="1300" dirty="0" smtClean="0">
                <a:latin typeface="Meiryo UI" panose="020B0604030504040204" pitchFamily="50" charset="-128"/>
                <a:ea typeface="Meiryo UI" panose="020B0604030504040204" pitchFamily="50" charset="-128"/>
              </a:rPr>
              <a:t>進捗状況（目標</a:t>
            </a:r>
            <a:r>
              <a:rPr lang="en-US" altLang="ja-JP" sz="1300" dirty="0" smtClean="0">
                <a:latin typeface="Meiryo UI" panose="020B0604030504040204" pitchFamily="50" charset="-128"/>
                <a:ea typeface="Meiryo UI" panose="020B0604030504040204" pitchFamily="50" charset="-128"/>
              </a:rPr>
              <a:t>2024</a:t>
            </a:r>
            <a:r>
              <a:rPr lang="ja-JP" altLang="en-US" sz="1300" dirty="0" smtClean="0">
                <a:latin typeface="Meiryo UI" panose="020B0604030504040204" pitchFamily="50" charset="-128"/>
                <a:ea typeface="Meiryo UI" panose="020B0604030504040204" pitchFamily="50" charset="-128"/>
              </a:rPr>
              <a:t>年）</a:t>
            </a:r>
            <a:endParaRPr lang="en-US" altLang="ja-JP" sz="13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nvPr>
        </p:nvGraphicFramePr>
        <p:xfrm>
          <a:off x="932891" y="4554437"/>
          <a:ext cx="7026228" cy="2027765"/>
        </p:xfrm>
        <a:graphic>
          <a:graphicData uri="http://schemas.openxmlformats.org/drawingml/2006/table">
            <a:tbl>
              <a:tblPr>
                <a:tableStyleId>{5940675A-B579-460E-94D1-54222C63F5DA}</a:tableStyleId>
              </a:tblPr>
              <a:tblGrid>
                <a:gridCol w="2287751">
                  <a:extLst>
                    <a:ext uri="{9D8B030D-6E8A-4147-A177-3AD203B41FA5}">
                      <a16:colId xmlns:a16="http://schemas.microsoft.com/office/drawing/2014/main" val="3180021167"/>
                    </a:ext>
                  </a:extLst>
                </a:gridCol>
                <a:gridCol w="2311605">
                  <a:extLst>
                    <a:ext uri="{9D8B030D-6E8A-4147-A177-3AD203B41FA5}">
                      <a16:colId xmlns:a16="http://schemas.microsoft.com/office/drawing/2014/main" val="1868887076"/>
                    </a:ext>
                  </a:extLst>
                </a:gridCol>
                <a:gridCol w="2426872">
                  <a:extLst>
                    <a:ext uri="{9D8B030D-6E8A-4147-A177-3AD203B41FA5}">
                      <a16:colId xmlns:a16="http://schemas.microsoft.com/office/drawing/2014/main" val="4043808685"/>
                    </a:ext>
                  </a:extLst>
                </a:gridCol>
              </a:tblGrid>
              <a:tr h="398046">
                <a:tc>
                  <a:txBody>
                    <a:bodyPr/>
                    <a:lstStyle/>
                    <a:p>
                      <a:pPr algn="ctr" fontAlgn="ctr"/>
                      <a:r>
                        <a:rPr lang="en-US" sz="1200" u="none" strike="noStrike" dirty="0">
                          <a:solidFill>
                            <a:schemeClr val="tx1"/>
                          </a:solidFill>
                          <a:effectLst/>
                          <a:latin typeface="Meiryo UI" panose="020B0604030504040204" pitchFamily="50" charset="-128"/>
                          <a:ea typeface="Meiryo UI" panose="020B0604030504040204" pitchFamily="50" charset="-128"/>
                        </a:rPr>
                        <a:t>KPI</a:t>
                      </a:r>
                      <a:endParaRPr 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大阪の目標</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2024</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年）</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現状</a:t>
                      </a:r>
                      <a:endParaRPr lang="en-US" altLang="ja-JP" sz="1200" u="none" strike="noStrike" smtClean="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u="none" strike="noStrike" smtClean="0">
                          <a:solidFill>
                            <a:schemeClr val="tx1"/>
                          </a:solidFill>
                          <a:effectLst/>
                          <a:latin typeface="Meiryo UI" panose="020B0604030504040204" pitchFamily="50" charset="-128"/>
                          <a:ea typeface="Meiryo UI" panose="020B0604030504040204" pitchFamily="50" charset="-128"/>
                        </a:rPr>
                        <a:t>（</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2022</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年</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3</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44974066"/>
                  </a:ext>
                </a:extLst>
              </a:tr>
              <a:tr h="398046">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スタートアップ設立数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300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社</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endParaRPr>
                    </a:p>
                    <a:p>
                      <a:pPr algn="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200" u="none" strike="noStrike" dirty="0">
                          <a:solidFill>
                            <a:schemeClr val="tx1"/>
                          </a:solidFill>
                          <a:effectLst/>
                          <a:latin typeface="Meiryo UI" panose="020B0604030504040204" pitchFamily="50" charset="-128"/>
                          <a:ea typeface="Meiryo UI" panose="020B0604030504040204" pitchFamily="50" charset="-128"/>
                        </a:rPr>
                        <a:t>うち大学発</a:t>
                      </a:r>
                      <a:r>
                        <a:rPr lang="en-US" altLang="ja-JP" sz="1200" u="none" strike="noStrike" dirty="0">
                          <a:solidFill>
                            <a:schemeClr val="tx1"/>
                          </a:solidFill>
                          <a:effectLst/>
                          <a:latin typeface="Meiryo UI" panose="020B0604030504040204" pitchFamily="50" charset="-128"/>
                          <a:ea typeface="Meiryo UI" panose="020B0604030504040204" pitchFamily="50" charset="-128"/>
                        </a:rPr>
                        <a:t>100</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163</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社</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endParaRPr>
                    </a:p>
                    <a:p>
                      <a:pPr algn="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（うち大学発</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69</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49144362"/>
                  </a:ext>
                </a:extLst>
              </a:tr>
              <a:tr h="231507">
                <a:tc>
                  <a:txBody>
                    <a:bodyPr/>
                    <a:lstStyle/>
                    <a:p>
                      <a:pPr algn="l"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rPr>
                        <a:t>5</a:t>
                      </a:r>
                      <a:r>
                        <a:rPr lang="ja-JP" altLang="en-US" sz="1200" u="none" strike="noStrike" dirty="0">
                          <a:solidFill>
                            <a:schemeClr val="tx1"/>
                          </a:solidFill>
                          <a:effectLst/>
                          <a:latin typeface="Meiryo UI" panose="020B0604030504040204" pitchFamily="50" charset="-128"/>
                          <a:ea typeface="Meiryo UI" panose="020B0604030504040204" pitchFamily="50" charset="-128"/>
                        </a:rPr>
                        <a:t>億円以上調達</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のスタートアップ</a:t>
                      </a:r>
                      <a:r>
                        <a:rPr lang="ja-JP" altLang="en-US" sz="1200" u="none" strike="noStrike" dirty="0">
                          <a:solidFill>
                            <a:schemeClr val="tx1"/>
                          </a:solidFill>
                          <a:effectLst/>
                          <a:latin typeface="Meiryo UI" panose="020B0604030504040204" pitchFamily="50" charset="-128"/>
                          <a:ea typeface="Meiryo UI" panose="020B0604030504040204" pitchFamily="50" charset="-128"/>
                        </a:rPr>
                        <a:t>件数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rPr>
                        <a:t>75</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rPr>
                        <a:t>73</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870883473"/>
                  </a:ext>
                </a:extLst>
              </a:tr>
              <a:tr h="398046">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外国人起業家</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の誘致</a:t>
                      </a:r>
                      <a:r>
                        <a:rPr lang="ja-JP" altLang="en-US" sz="1200" u="none" strike="noStrike" dirty="0">
                          <a:solidFill>
                            <a:schemeClr val="tx1"/>
                          </a:solidFill>
                          <a:effectLst/>
                          <a:latin typeface="Meiryo UI" panose="020B0604030504040204" pitchFamily="50" charset="-128"/>
                          <a:ea typeface="Meiryo UI" panose="020B0604030504040204" pitchFamily="50" charset="-128"/>
                        </a:rPr>
                        <a:t>件数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20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社</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endParaRPr>
                    </a:p>
                    <a:p>
                      <a:pPr algn="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200" u="none" strike="noStrike" dirty="0">
                          <a:solidFill>
                            <a:schemeClr val="tx1"/>
                          </a:solidFill>
                          <a:effectLst/>
                          <a:latin typeface="Meiryo UI" panose="020B0604030504040204" pitchFamily="50" charset="-128"/>
                          <a:ea typeface="Meiryo UI" panose="020B0604030504040204" pitchFamily="50" charset="-128"/>
                        </a:rPr>
                        <a:t>スタートアップ</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VISA</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活用</a:t>
                      </a:r>
                      <a:r>
                        <a:rPr lang="ja-JP" altLang="en-US" sz="1200" u="none" strike="noStrike" dirty="0">
                          <a:solidFill>
                            <a:schemeClr val="tx1"/>
                          </a:solidFill>
                          <a:effectLst/>
                          <a:latin typeface="Meiryo UI" panose="020B0604030504040204" pitchFamily="50" charset="-128"/>
                          <a:ea typeface="Meiryo UI" panose="020B0604030504040204" pitchFamily="50" charset="-128"/>
                        </a:rPr>
                        <a:t>数</a:t>
                      </a:r>
                      <a:r>
                        <a:rPr lang="en-US" altLang="ja-JP" sz="1200" u="none" strike="noStrike" dirty="0">
                          <a:solidFill>
                            <a:schemeClr val="tx1"/>
                          </a:solidFill>
                          <a:effectLst/>
                          <a:latin typeface="Meiryo UI" panose="020B0604030504040204" pitchFamily="50" charset="-128"/>
                          <a:ea typeface="Meiryo UI" panose="020B0604030504040204" pitchFamily="50" charset="-128"/>
                        </a:rPr>
                        <a:t>30</a:t>
                      </a:r>
                      <a:r>
                        <a:rPr lang="ja-JP" altLang="en-US" sz="1200" u="none" strike="noStrike" dirty="0">
                          <a:solidFill>
                            <a:schemeClr val="tx1"/>
                          </a:solidFill>
                          <a:effectLst/>
                          <a:latin typeface="Meiryo UI" panose="020B0604030504040204" pitchFamily="50" charset="-128"/>
                          <a:ea typeface="Meiryo UI" panose="020B0604030504040204" pitchFamily="50" charset="-128"/>
                        </a:rPr>
                        <a:t>者）</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17</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社</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endParaRPr>
                    </a:p>
                    <a:p>
                      <a:pPr algn="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200" u="none" strike="noStrike" dirty="0">
                          <a:solidFill>
                            <a:schemeClr val="tx1"/>
                          </a:solidFill>
                          <a:effectLst/>
                          <a:latin typeface="Meiryo UI" panose="020B0604030504040204" pitchFamily="50" charset="-128"/>
                          <a:ea typeface="Meiryo UI" panose="020B0604030504040204" pitchFamily="50" charset="-128"/>
                        </a:rPr>
                        <a:t>スタートアップ</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VISA</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活用</a:t>
                      </a:r>
                      <a:r>
                        <a:rPr lang="ja-JP" altLang="en-US" sz="1200" u="none" strike="noStrike" dirty="0">
                          <a:solidFill>
                            <a:schemeClr val="tx1"/>
                          </a:solidFill>
                          <a:effectLst/>
                          <a:latin typeface="Meiryo UI" panose="020B0604030504040204" pitchFamily="50" charset="-128"/>
                          <a:ea typeface="Meiryo UI" panose="020B0604030504040204" pitchFamily="50" charset="-128"/>
                        </a:rPr>
                        <a:t>数</a:t>
                      </a:r>
                      <a:r>
                        <a:rPr lang="en-US" altLang="ja-JP" sz="1200" u="none" strike="noStrike" dirty="0">
                          <a:solidFill>
                            <a:schemeClr val="tx1"/>
                          </a:solidFill>
                          <a:effectLst/>
                          <a:latin typeface="Meiryo UI" panose="020B0604030504040204" pitchFamily="50" charset="-128"/>
                          <a:ea typeface="Meiryo UI" panose="020B0604030504040204" pitchFamily="50" charset="-128"/>
                        </a:rPr>
                        <a:t>13</a:t>
                      </a:r>
                      <a:r>
                        <a:rPr lang="ja-JP" altLang="en-US" sz="1200" u="none" strike="noStrike" dirty="0">
                          <a:solidFill>
                            <a:schemeClr val="tx1"/>
                          </a:solidFill>
                          <a:effectLst/>
                          <a:latin typeface="Meiryo UI" panose="020B0604030504040204" pitchFamily="50" charset="-128"/>
                          <a:ea typeface="Meiryo UI" panose="020B0604030504040204" pitchFamily="50" charset="-128"/>
                        </a:rPr>
                        <a:t>者）</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289085527"/>
                  </a:ext>
                </a:extLst>
              </a:tr>
              <a:tr h="204074">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ユニコーン輩出件数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solidFill>
                            <a:schemeClr val="tx1"/>
                          </a:solidFill>
                          <a:effectLst/>
                          <a:latin typeface="Meiryo UI" panose="020B0604030504040204" pitchFamily="50" charset="-128"/>
                          <a:ea typeface="Meiryo UI" panose="020B0604030504040204" pitchFamily="50" charset="-128"/>
                        </a:rPr>
                        <a:t>3</a:t>
                      </a:r>
                      <a:r>
                        <a:rPr lang="ja-JP" altLang="en-US" sz="1200" u="none" strike="noStrike">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なし</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1263272"/>
                  </a:ext>
                </a:extLst>
              </a:tr>
              <a:tr h="398046">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万博を契機に活躍</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するスタートアップ</a:t>
                      </a:r>
                      <a:r>
                        <a:rPr lang="ja-JP" altLang="en-US" sz="1200" u="none" strike="noStrike" dirty="0">
                          <a:solidFill>
                            <a:schemeClr val="tx1"/>
                          </a:solidFill>
                          <a:effectLst/>
                          <a:latin typeface="Meiryo UI" panose="020B0604030504040204" pitchFamily="50" charset="-128"/>
                          <a:ea typeface="Meiryo UI" panose="020B0604030504040204" pitchFamily="50" charset="-128"/>
                        </a:rPr>
                        <a:t>輩出件数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rPr>
                        <a:t>50</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万博開催年に</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向けて輩出</a:t>
                      </a:r>
                      <a:r>
                        <a:rPr lang="ja-JP" altLang="en-US" sz="1200" u="none" strike="noStrike" dirty="0">
                          <a:solidFill>
                            <a:schemeClr val="tx1"/>
                          </a:solidFill>
                          <a:effectLst/>
                          <a:latin typeface="Meiryo UI" panose="020B0604030504040204" pitchFamily="50" charset="-128"/>
                          <a:ea typeface="Meiryo UI" panose="020B0604030504040204" pitchFamily="50" charset="-128"/>
                        </a:rPr>
                        <a:t>予定</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784320169"/>
                  </a:ext>
                </a:extLst>
              </a:tr>
            </a:tbl>
          </a:graphicData>
        </a:graphic>
      </p:graphicFrame>
      <p:sp>
        <p:nvSpPr>
          <p:cNvPr id="7" name="正方形/長方形 6"/>
          <p:cNvSpPr/>
          <p:nvPr/>
        </p:nvSpPr>
        <p:spPr>
          <a:xfrm>
            <a:off x="5849636" y="6585364"/>
            <a:ext cx="2133918" cy="215444"/>
          </a:xfrm>
          <a:prstGeom prst="rect">
            <a:avLst/>
          </a:prstGeom>
        </p:spPr>
        <p:txBody>
          <a:bodyPr wrap="none">
            <a:spAutoFit/>
          </a:bodyPr>
          <a:lstStyle/>
          <a:p>
            <a:r>
              <a:rPr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拠点形成計画進捗報告</a:t>
            </a:r>
            <a:r>
              <a:rPr lang="zh-TW" altLang="en-US" sz="800" dirty="0" smtClean="0">
                <a:latin typeface="Meiryo UI" panose="020B0604030504040204" pitchFamily="50" charset="-128"/>
                <a:ea typeface="Meiryo UI" panose="020B0604030504040204" pitchFamily="50" charset="-128"/>
              </a:rPr>
              <a:t>資料</a:t>
            </a:r>
            <a:r>
              <a:rPr lang="ja-JP" altLang="en-US" sz="800" dirty="0" smtClean="0">
                <a:latin typeface="Meiryo UI" panose="020B0604030504040204" pitchFamily="50" charset="-128"/>
                <a:ea typeface="Meiryo UI" panose="020B0604030504040204" pitchFamily="50" charset="-128"/>
              </a:rPr>
              <a:t>」</a:t>
            </a:r>
            <a:endParaRPr lang="ja-JP" altLang="en-US" sz="800" dirty="0"/>
          </a:p>
        </p:txBody>
      </p:sp>
      <p:sp>
        <p:nvSpPr>
          <p:cNvPr id="99" name="テキスト ボックス 98">
            <a:extLst>
              <a:ext uri="{FF2B5EF4-FFF2-40B4-BE49-F238E27FC236}">
                <a16:creationId xmlns:a16="http://schemas.microsoft.com/office/drawing/2014/main" id="{68549A59-4C48-C343-B6D8-8A93524D6BDC}"/>
              </a:ext>
            </a:extLst>
          </p:cNvPr>
          <p:cNvSpPr txBox="1"/>
          <p:nvPr/>
        </p:nvSpPr>
        <p:spPr>
          <a:xfrm>
            <a:off x="146248" y="3388897"/>
            <a:ext cx="397510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 スタートアップ</a:t>
            </a:r>
            <a:r>
              <a:rPr lang="en-US" altLang="ja-JP" sz="1400" b="1" dirty="0" smtClean="0">
                <a:latin typeface="Meiryo UI" panose="020B0604030504040204" pitchFamily="50" charset="-128"/>
                <a:ea typeface="Meiryo UI" panose="020B0604030504040204" pitchFamily="50" charset="-128"/>
              </a:rPr>
              <a:t>KPI</a:t>
            </a:r>
            <a:r>
              <a:rPr lang="ja-JP" altLang="en-US" sz="1400" b="1" dirty="0" smtClean="0">
                <a:latin typeface="Meiryo UI" panose="020B0604030504040204" pitchFamily="50" charset="-128"/>
                <a:ea typeface="Meiryo UI" panose="020B0604030504040204" pitchFamily="50" charset="-128"/>
              </a:rPr>
              <a:t>進捗状況（目標</a:t>
            </a:r>
            <a:r>
              <a:rPr lang="en-US" altLang="ja-JP" sz="1400" b="1" dirty="0" smtClean="0">
                <a:latin typeface="Meiryo UI" panose="020B0604030504040204" pitchFamily="50" charset="-128"/>
                <a:ea typeface="Meiryo UI" panose="020B0604030504040204" pitchFamily="50" charset="-128"/>
              </a:rPr>
              <a:t>2024</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68549A59-4C48-C343-B6D8-8A93524D6BDC}"/>
              </a:ext>
            </a:extLst>
          </p:cNvPr>
          <p:cNvSpPr txBox="1"/>
          <p:nvPr/>
        </p:nvSpPr>
        <p:spPr>
          <a:xfrm>
            <a:off x="231350" y="3746161"/>
            <a:ext cx="743944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スタートアップの進捗は、目標としている</a:t>
            </a:r>
            <a:r>
              <a:rPr lang="en-US" altLang="ja-JP" sz="1400" dirty="0" smtClean="0">
                <a:latin typeface="Meiryo UI" panose="020B0604030504040204" pitchFamily="50" charset="-128"/>
                <a:ea typeface="Meiryo UI" panose="020B0604030504040204" pitchFamily="50" charset="-128"/>
              </a:rPr>
              <a:t>2024</a:t>
            </a:r>
            <a:r>
              <a:rPr lang="ja-JP" altLang="en-US" sz="1400" dirty="0" smtClean="0">
                <a:latin typeface="Meiryo UI" panose="020B0604030504040204" pitchFamily="50" charset="-128"/>
                <a:ea typeface="Meiryo UI" panose="020B0604030504040204" pitchFamily="50" charset="-128"/>
              </a:rPr>
              <a:t>年に向け、順調に進展している。</a:t>
            </a:r>
            <a:endParaRPr lang="en-US" altLang="ja-JP" sz="14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78740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nvPr>
        </p:nvGraphicFramePr>
        <p:xfrm>
          <a:off x="580044" y="678866"/>
          <a:ext cx="8312436" cy="6047984"/>
        </p:xfrm>
        <a:graphic>
          <a:graphicData uri="http://schemas.openxmlformats.org/drawingml/2006/table">
            <a:tbl>
              <a:tblPr firstRow="1" bandRow="1">
                <a:tableStyleId>{5940675A-B579-460E-94D1-54222C63F5DA}</a:tableStyleId>
              </a:tblPr>
              <a:tblGrid>
                <a:gridCol w="2078109">
                  <a:extLst>
                    <a:ext uri="{9D8B030D-6E8A-4147-A177-3AD203B41FA5}">
                      <a16:colId xmlns:a16="http://schemas.microsoft.com/office/drawing/2014/main" val="20000"/>
                    </a:ext>
                  </a:extLst>
                </a:gridCol>
                <a:gridCol w="2078109">
                  <a:extLst>
                    <a:ext uri="{9D8B030D-6E8A-4147-A177-3AD203B41FA5}">
                      <a16:colId xmlns:a16="http://schemas.microsoft.com/office/drawing/2014/main" val="20001"/>
                    </a:ext>
                  </a:extLst>
                </a:gridCol>
                <a:gridCol w="2078109">
                  <a:extLst>
                    <a:ext uri="{9D8B030D-6E8A-4147-A177-3AD203B41FA5}">
                      <a16:colId xmlns:a16="http://schemas.microsoft.com/office/drawing/2014/main" val="20002"/>
                    </a:ext>
                  </a:extLst>
                </a:gridCol>
                <a:gridCol w="2078109">
                  <a:extLst>
                    <a:ext uri="{9D8B030D-6E8A-4147-A177-3AD203B41FA5}">
                      <a16:colId xmlns:a16="http://schemas.microsoft.com/office/drawing/2014/main" val="3125908738"/>
                    </a:ext>
                  </a:extLst>
                </a:gridCol>
              </a:tblGrid>
              <a:tr h="323984">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no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no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no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noFill/>
                  </a:tcPr>
                </a:tc>
                <a:extLst>
                  <a:ext uri="{0D108BD9-81ED-4DB2-BD59-A6C34878D82A}">
                    <a16:rowId xmlns:a16="http://schemas.microsoft.com/office/drawing/2014/main" val="10000"/>
                  </a:ext>
                </a:extLst>
              </a:tr>
              <a:tr h="2520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0001"/>
                  </a:ext>
                </a:extLst>
              </a:tr>
              <a:tr h="3204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15" name="角丸四角形 14"/>
          <p:cNvSpPr/>
          <p:nvPr/>
        </p:nvSpPr>
        <p:spPr>
          <a:xfrm>
            <a:off x="143560" y="1055092"/>
            <a:ext cx="359481" cy="2340000"/>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大都市制度の議論</a:t>
            </a:r>
          </a:p>
        </p:txBody>
      </p:sp>
      <p:sp>
        <p:nvSpPr>
          <p:cNvPr id="16" name="角丸四角形 15"/>
          <p:cNvSpPr/>
          <p:nvPr/>
        </p:nvSpPr>
        <p:spPr>
          <a:xfrm>
            <a:off x="143560" y="3592458"/>
            <a:ext cx="359481" cy="3060000"/>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府市の事業連携・再編</a:t>
            </a:r>
          </a:p>
        </p:txBody>
      </p:sp>
      <p:sp>
        <p:nvSpPr>
          <p:cNvPr id="10" name="テキスト ボックス 9"/>
          <p:cNvSpPr txBox="1"/>
          <p:nvPr/>
        </p:nvSpPr>
        <p:spPr>
          <a:xfrm>
            <a:off x="611684" y="970338"/>
            <a:ext cx="213256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＜大阪府・市の動き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正方形/長方形 11"/>
          <p:cNvSpPr/>
          <p:nvPr/>
        </p:nvSpPr>
        <p:spPr>
          <a:xfrm>
            <a:off x="1645072" y="1202955"/>
            <a:ext cx="7435079" cy="2354491"/>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／大阪府自治制度研究会</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橋下知事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／大阪にふさわしい大都市制度推進協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／特別区設置協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itchFamily="50" charset="-128"/>
                <a:ea typeface="Meiryo UI" pitchFamily="50" charset="-128"/>
                <a:cs typeface="Meiryo UI" pitchFamily="50" charset="-128"/>
              </a:rPr>
              <a:t>特別区設置に</a:t>
            </a:r>
            <a:r>
              <a:rPr lang="ja-JP" altLang="en-US" sz="1050" dirty="0" smtClean="0">
                <a:latin typeface="Meiryo UI" pitchFamily="50" charset="-128"/>
                <a:ea typeface="Meiryo UI" pitchFamily="50" charset="-128"/>
                <a:cs typeface="Meiryo UI" pitchFamily="50" charset="-128"/>
              </a:rPr>
              <a:t>係る住民</a:t>
            </a:r>
            <a:r>
              <a:rPr lang="ja-JP" altLang="en-US" sz="1050" dirty="0">
                <a:latin typeface="Meiryo UI" pitchFamily="50" charset="-128"/>
                <a:ea typeface="Meiryo UI" pitchFamily="50" charset="-128"/>
                <a:cs typeface="Meiryo UI" pitchFamily="50" charset="-128"/>
              </a:rPr>
              <a:t>投票</a:t>
            </a:r>
            <a:endParaRPr lang="en-US" altLang="ja-JP" sz="1050" dirty="0">
              <a:latin typeface="Meiryo UI" pitchFamily="50" charset="-128"/>
              <a:ea typeface="Meiryo UI" pitchFamily="50" charset="-128"/>
              <a:cs typeface="Meiryo UI" pitchFamily="50" charset="-128"/>
            </a:endParaRPr>
          </a:p>
          <a:p>
            <a:pPr lvl="0">
              <a:defRPr/>
            </a:pPr>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賛成</a:t>
            </a:r>
            <a:r>
              <a:rPr lang="en-US" altLang="ja-JP" sz="1050" dirty="0">
                <a:latin typeface="Meiryo UI" pitchFamily="50" charset="-128"/>
                <a:ea typeface="Meiryo UI" pitchFamily="50" charset="-128"/>
                <a:cs typeface="Meiryo UI" pitchFamily="50" charset="-128"/>
              </a:rPr>
              <a:t>:694,844</a:t>
            </a:r>
          </a:p>
          <a:p>
            <a:pPr lvl="0">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反対</a:t>
            </a:r>
            <a:r>
              <a:rPr lang="en-US" altLang="ja-JP" sz="1050" dirty="0">
                <a:latin typeface="Meiryo UI" pitchFamily="50" charset="-128"/>
                <a:ea typeface="Meiryo UI" pitchFamily="50" charset="-128"/>
                <a:cs typeface="Meiryo UI" pitchFamily="50" charset="-128"/>
              </a:rPr>
              <a:t>:705,585</a:t>
            </a:r>
            <a:r>
              <a:rPr lang="ja-JP" altLang="en-US" sz="1050" dirty="0">
                <a:latin typeface="Meiryo UI" pitchFamily="50" charset="-128"/>
                <a:ea typeface="Meiryo UI" pitchFamily="50" charset="-128"/>
                <a:cs typeface="Meiryo UI" pitchFamily="50" charset="-128"/>
              </a:rPr>
              <a:t> </a:t>
            </a: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大都市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特別区設置）協</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／特別区設置に係る</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住民</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投票</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賛成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:675,829</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反対</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:692,996 </a:t>
            </a:r>
          </a:p>
        </p:txBody>
      </p:sp>
      <p:sp>
        <p:nvSpPr>
          <p:cNvPr id="17" name="テキスト ボックス 16"/>
          <p:cNvSpPr txBox="1"/>
          <p:nvPr/>
        </p:nvSpPr>
        <p:spPr>
          <a:xfrm>
            <a:off x="827584" y="3441641"/>
            <a:ext cx="5531379" cy="880617"/>
          </a:xfrm>
          <a:prstGeom prst="rect">
            <a:avLst/>
          </a:prstGeom>
          <a:noFill/>
        </p:spPr>
        <p:txBody>
          <a:bodyPr wrap="square" lIns="36000" tIns="36000" rIns="36000" bIns="36000" rtlCol="0" anchor="ctr" anchorCtr="0">
            <a:spAutoFit/>
          </a:bodyPr>
          <a:lstStyle/>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～／知事と市長との意見交換会</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橋下知事・平松市長</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水道事業」を協議事項に追加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／夢洲・咲洲地区活性化合同チーム設置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⇒大阪府によるＷＴＣ購入</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00356" y="4427810"/>
            <a:ext cx="6779871" cy="1850113"/>
          </a:xfrm>
          <a:prstGeom prst="rect">
            <a:avLst/>
          </a:prstGeom>
          <a:noFill/>
        </p:spPr>
        <p:txBody>
          <a:bodyPr wrap="square" lIns="36000" tIns="36000" rIns="36000" bIns="36000" rtlCol="0" anchor="ctr" anchorCtr="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／大阪府市統合本部の設置</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松井知事・橋下市長</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／大阪府市大都市局</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／大阪戦略調整会議の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／副首都推進本部の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松井知事・吉村市長</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／副首都推進局の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ビジョンの策定</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／府市一体条例の制定</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／副首都推進本部の設置</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吉村知事・松井市長</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0493" y="76562"/>
            <a:ext cx="6591869"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400" dirty="0" smtClean="0">
                <a:latin typeface="Meiryo UI" panose="020B0604030504040204" pitchFamily="50" charset="-128"/>
                <a:ea typeface="Meiryo UI" panose="020B0604030504040204" pitchFamily="50" charset="-128"/>
              </a:rPr>
              <a:t>～これまでの経緯～</a:t>
            </a:r>
            <a:endParaRPr lang="ja-JP" altLang="en-US" sz="140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94"/>
          <p:cNvSpPr txBox="1"/>
          <p:nvPr/>
        </p:nvSpPr>
        <p:spPr>
          <a:xfrm>
            <a:off x="8169205" y="193230"/>
            <a:ext cx="723275"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smtClean="0"/>
              <a:t>（年度）</a:t>
            </a:r>
            <a:endParaRPr kumimoji="1" lang="ja-JP" altLang="en-US" sz="1400" b="1" dirty="0"/>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61517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452503" y="1760209"/>
            <a:ext cx="4574947" cy="2251887"/>
          </a:xfrm>
          <a:prstGeom prst="roundRect">
            <a:avLst>
              <a:gd name="adj" fmla="val 655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5372061" y="2663146"/>
            <a:ext cx="2739626" cy="1108690"/>
          </a:xfrm>
          <a:prstGeom prst="ellipse">
            <a:avLst/>
          </a:prstGeom>
          <a:noFill/>
          <a:ln w="76200">
            <a:solidFill>
              <a:schemeClr val="bg1">
                <a:lumMod val="6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40493" y="76562"/>
            <a:ext cx="90204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＜➃中小企業支援団体統合（大阪産業局）＞</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574438"/>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68549A59-4C48-C343-B6D8-8A93524D6BDC}"/>
              </a:ext>
            </a:extLst>
          </p:cNvPr>
          <p:cNvSpPr txBox="1"/>
          <p:nvPr/>
        </p:nvSpPr>
        <p:spPr>
          <a:xfrm>
            <a:off x="209791" y="970960"/>
            <a:ext cx="4718707"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○スタートアップ・エコシステムのコンソーシアム</a:t>
            </a:r>
            <a:r>
              <a:rPr lang="ja-JP" altLang="en-US" sz="1400" dirty="0" smtClean="0">
                <a:latin typeface="Meiryo UI" panose="020B0604030504040204" pitchFamily="50" charset="-128"/>
                <a:ea typeface="Meiryo UI" panose="020B0604030504040204" pitchFamily="50" charset="-128"/>
              </a:rPr>
              <a:t>（他都市比較）</a:t>
            </a:r>
            <a:endParaRPr lang="en-US" altLang="ja-JP" sz="1400" dirty="0">
              <a:latin typeface="Meiryo UI" panose="020B0604030504040204" pitchFamily="50" charset="-128"/>
              <a:ea typeface="Meiryo UI" panose="020B0604030504040204" pitchFamily="50" charset="-128"/>
            </a:endParaRPr>
          </a:p>
        </p:txBody>
      </p:sp>
      <p:sp>
        <p:nvSpPr>
          <p:cNvPr id="6" name="楕円 5"/>
          <p:cNvSpPr/>
          <p:nvPr/>
        </p:nvSpPr>
        <p:spPr>
          <a:xfrm>
            <a:off x="6311757" y="2468728"/>
            <a:ext cx="782441"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行政</a:t>
            </a:r>
            <a:endParaRPr kumimoji="1" lang="ja-JP" altLang="en-US" sz="900" b="1" dirty="0">
              <a:latin typeface="Meiryo UI" panose="020B0604030504040204" pitchFamily="50" charset="-128"/>
              <a:ea typeface="Meiryo UI" panose="020B0604030504040204" pitchFamily="50" charset="-128"/>
            </a:endParaRPr>
          </a:p>
        </p:txBody>
      </p:sp>
      <p:sp>
        <p:nvSpPr>
          <p:cNvPr id="8" name="角丸四角形 7"/>
          <p:cNvSpPr/>
          <p:nvPr/>
        </p:nvSpPr>
        <p:spPr>
          <a:xfrm>
            <a:off x="5860939" y="2983099"/>
            <a:ext cx="1659030" cy="535305"/>
          </a:xfrm>
          <a:prstGeom prst="round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dirty="0" smtClean="0">
                <a:latin typeface="Meiryo UI" panose="020B0604030504040204" pitchFamily="50" charset="-128"/>
                <a:ea typeface="Meiryo UI" panose="020B0604030504040204" pitchFamily="50" charset="-128"/>
              </a:rPr>
              <a:t>愛知・名古屋スタートアップ・</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r>
              <a:rPr lang="ja-JP" altLang="en-US" sz="900" dirty="0" smtClean="0">
                <a:latin typeface="Meiryo UI" panose="020B0604030504040204" pitchFamily="50" charset="-128"/>
                <a:ea typeface="Meiryo UI" panose="020B0604030504040204" pitchFamily="50" charset="-128"/>
              </a:rPr>
              <a:t>エコシステム　コンソーシアム</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endParaRPr lang="ja-JP" altLang="en-US" sz="900" dirty="0">
              <a:latin typeface="Meiryo UI" panose="020B0604030504040204" pitchFamily="50" charset="-128"/>
              <a:ea typeface="Meiryo UI" panose="020B0604030504040204" pitchFamily="50" charset="-128"/>
            </a:endParaRPr>
          </a:p>
        </p:txBody>
      </p:sp>
      <p:sp>
        <p:nvSpPr>
          <p:cNvPr id="70" name="角丸四角形 69"/>
          <p:cNvSpPr/>
          <p:nvPr/>
        </p:nvSpPr>
        <p:spPr>
          <a:xfrm>
            <a:off x="6037890" y="3325910"/>
            <a:ext cx="1367171" cy="14019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b="1" dirty="0" smtClean="0">
                <a:solidFill>
                  <a:schemeClr val="tx1"/>
                </a:solidFill>
                <a:latin typeface="Meiryo UI" panose="020B0604030504040204" pitchFamily="50" charset="-128"/>
                <a:ea typeface="Meiryo UI" panose="020B0604030504040204" pitchFamily="50" charset="-128"/>
              </a:rPr>
              <a:t>事務局：名古屋市</a:t>
            </a:r>
            <a:endParaRPr lang="ja-JP" altLang="en-US" sz="900" b="1" dirty="0">
              <a:solidFill>
                <a:schemeClr val="tx1"/>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4544213" y="1783418"/>
            <a:ext cx="912464" cy="257369"/>
          </a:xfrm>
          <a:prstGeom prst="rect">
            <a:avLst/>
          </a:prstGeom>
          <a:noFill/>
        </p:spPr>
        <p:txBody>
          <a:bodyPr wrap="square" lIns="36000" tIns="36000" rIns="36000" bIns="36000" anchor="ctr">
            <a:spAutoFit/>
          </a:bodyPr>
          <a:lstStyle/>
          <a:p>
            <a:pPr>
              <a:defRPr/>
            </a:pPr>
            <a:r>
              <a:rPr lang="en-US" altLang="ja-JP" sz="1200" b="1" dirty="0" smtClean="0">
                <a:latin typeface="Meiryo UI" panose="020B0604030504040204" pitchFamily="50" charset="-128"/>
                <a:ea typeface="Meiryo UI" panose="020B0604030504040204" pitchFamily="50" charset="-128"/>
                <a:cs typeface="Meiryo UI" pitchFamily="50" charset="-128"/>
              </a:rPr>
              <a:t>【</a:t>
            </a:r>
            <a:r>
              <a:rPr lang="ja-JP" altLang="en-US" sz="1200" b="1" dirty="0" smtClean="0">
                <a:latin typeface="Meiryo UI" panose="020B0604030504040204" pitchFamily="50" charset="-128"/>
                <a:ea typeface="Meiryo UI" panose="020B0604030504040204" pitchFamily="50" charset="-128"/>
                <a:cs typeface="Meiryo UI" pitchFamily="50" charset="-128"/>
              </a:rPr>
              <a:t>名古屋</a:t>
            </a:r>
            <a:r>
              <a:rPr lang="en-US" altLang="ja-JP" sz="1200" b="1" dirty="0" smtClean="0">
                <a:latin typeface="Meiryo UI" panose="020B0604030504040204" pitchFamily="50" charset="-128"/>
                <a:ea typeface="Meiryo UI" panose="020B0604030504040204" pitchFamily="50" charset="-128"/>
                <a:cs typeface="Meiryo UI" pitchFamily="50" charset="-128"/>
              </a:rPr>
              <a:t>】</a:t>
            </a:r>
          </a:p>
        </p:txBody>
      </p:sp>
      <p:sp>
        <p:nvSpPr>
          <p:cNvPr id="77" name="楕円 76"/>
          <p:cNvSpPr/>
          <p:nvPr/>
        </p:nvSpPr>
        <p:spPr>
          <a:xfrm>
            <a:off x="7246598" y="2549001"/>
            <a:ext cx="865089"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デジタル企業</a:t>
            </a:r>
            <a:endParaRPr kumimoji="1" lang="ja-JP" altLang="en-US" sz="800" b="1" dirty="0">
              <a:latin typeface="Meiryo UI" panose="020B0604030504040204" pitchFamily="50" charset="-128"/>
              <a:ea typeface="Meiryo UI" panose="020B0604030504040204" pitchFamily="50" charset="-128"/>
            </a:endParaRPr>
          </a:p>
        </p:txBody>
      </p:sp>
      <p:sp>
        <p:nvSpPr>
          <p:cNvPr id="78" name="楕円 77"/>
          <p:cNvSpPr/>
          <p:nvPr/>
        </p:nvSpPr>
        <p:spPr>
          <a:xfrm>
            <a:off x="7664465" y="3157433"/>
            <a:ext cx="966057"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アクセラ</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rPr>
              <a:t>レーター</a:t>
            </a:r>
            <a:endParaRPr lang="en-US" altLang="ja-JP" sz="800" b="1" dirty="0" smtClean="0">
              <a:latin typeface="Meiryo UI" panose="020B0604030504040204" pitchFamily="50" charset="-128"/>
              <a:ea typeface="Meiryo UI" panose="020B0604030504040204" pitchFamily="50" charset="-128"/>
            </a:endParaRPr>
          </a:p>
        </p:txBody>
      </p:sp>
      <p:sp>
        <p:nvSpPr>
          <p:cNvPr id="81" name="楕円 80"/>
          <p:cNvSpPr/>
          <p:nvPr/>
        </p:nvSpPr>
        <p:spPr>
          <a:xfrm>
            <a:off x="6775160" y="3558214"/>
            <a:ext cx="1144216"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スタートアップ</a:t>
            </a:r>
            <a:endParaRPr kumimoji="1" lang="ja-JP" altLang="en-US" sz="800" b="1" dirty="0">
              <a:latin typeface="Meiryo UI" panose="020B0604030504040204" pitchFamily="50" charset="-128"/>
              <a:ea typeface="Meiryo UI" panose="020B0604030504040204" pitchFamily="50" charset="-128"/>
            </a:endParaRPr>
          </a:p>
        </p:txBody>
      </p:sp>
      <p:sp>
        <p:nvSpPr>
          <p:cNvPr id="82" name="楕円 81"/>
          <p:cNvSpPr/>
          <p:nvPr/>
        </p:nvSpPr>
        <p:spPr>
          <a:xfrm>
            <a:off x="5708540" y="3557123"/>
            <a:ext cx="86424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800" b="1" dirty="0" smtClean="0">
                <a:latin typeface="Meiryo UI" panose="020B0604030504040204" pitchFamily="50" charset="-128"/>
                <a:ea typeface="Meiryo UI" panose="020B0604030504040204" pitchFamily="50" charset="-128"/>
              </a:rPr>
              <a:t>VC</a:t>
            </a:r>
            <a:r>
              <a:rPr lang="ja-JP" altLang="en-US" sz="800" b="1" dirty="0" smtClean="0">
                <a:latin typeface="Meiryo UI" panose="020B0604030504040204" pitchFamily="50" charset="-128"/>
                <a:ea typeface="Meiryo UI" panose="020B0604030504040204" pitchFamily="50" charset="-128"/>
              </a:rPr>
              <a:t>・</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rPr>
              <a:t>投資家</a:t>
            </a:r>
            <a:endParaRPr kumimoji="1" lang="ja-JP" altLang="en-US" sz="800" b="1" dirty="0">
              <a:latin typeface="Meiryo UI" panose="020B0604030504040204" pitchFamily="50" charset="-128"/>
              <a:ea typeface="Meiryo UI" panose="020B0604030504040204" pitchFamily="50" charset="-128"/>
            </a:endParaRPr>
          </a:p>
        </p:txBody>
      </p:sp>
      <p:sp>
        <p:nvSpPr>
          <p:cNvPr id="83" name="楕円 82"/>
          <p:cNvSpPr/>
          <p:nvPr/>
        </p:nvSpPr>
        <p:spPr>
          <a:xfrm>
            <a:off x="4853226" y="3093280"/>
            <a:ext cx="85531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大学・</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研究</a:t>
            </a:r>
            <a:r>
              <a:rPr lang="ja-JP" altLang="en-US" sz="800" b="1" dirty="0" smtClean="0">
                <a:latin typeface="Meiryo UI" panose="020B0604030504040204" pitchFamily="50" charset="-128"/>
                <a:ea typeface="Meiryo UI" panose="020B0604030504040204" pitchFamily="50" charset="-128"/>
              </a:rPr>
              <a:t>機関</a:t>
            </a:r>
            <a:endParaRPr kumimoji="1" lang="ja-JP" altLang="en-US" sz="800" b="1" dirty="0">
              <a:latin typeface="Meiryo UI" panose="020B0604030504040204" pitchFamily="50" charset="-128"/>
              <a:ea typeface="Meiryo UI" panose="020B0604030504040204" pitchFamily="50" charset="-128"/>
            </a:endParaRPr>
          </a:p>
        </p:txBody>
      </p:sp>
      <p:sp>
        <p:nvSpPr>
          <p:cNvPr id="84" name="楕円 83"/>
          <p:cNvSpPr/>
          <p:nvPr/>
        </p:nvSpPr>
        <p:spPr>
          <a:xfrm>
            <a:off x="5298102" y="2561862"/>
            <a:ext cx="869158"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経済界・</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産</a:t>
            </a:r>
            <a:r>
              <a:rPr lang="ja-JP" altLang="en-US" sz="800" b="1" dirty="0" smtClean="0">
                <a:latin typeface="Meiryo UI" panose="020B0604030504040204" pitchFamily="50" charset="-128"/>
                <a:ea typeface="Meiryo UI" panose="020B0604030504040204" pitchFamily="50" charset="-128"/>
              </a:rPr>
              <a:t>業界</a:t>
            </a:r>
            <a:endParaRPr kumimoji="1" lang="ja-JP" altLang="en-US" sz="800" b="1" dirty="0">
              <a:latin typeface="Meiryo UI" panose="020B0604030504040204" pitchFamily="50" charset="-128"/>
              <a:ea typeface="Meiryo UI" panose="020B0604030504040204" pitchFamily="50" charset="-128"/>
            </a:endParaRPr>
          </a:p>
        </p:txBody>
      </p:sp>
      <p:sp>
        <p:nvSpPr>
          <p:cNvPr id="85" name="正方形/長方形 84"/>
          <p:cNvSpPr/>
          <p:nvPr/>
        </p:nvSpPr>
        <p:spPr>
          <a:xfrm>
            <a:off x="4554017" y="1998900"/>
            <a:ext cx="4502009" cy="257369"/>
          </a:xfrm>
          <a:prstGeom prst="rect">
            <a:avLst/>
          </a:prstGeom>
          <a:noFill/>
        </p:spPr>
        <p:txBody>
          <a:bodyPr wrap="square" lIns="36000" tIns="36000" rIns="36000" bIns="36000" anchor="ctr">
            <a:spAutoFit/>
          </a:bodyPr>
          <a:lstStyle/>
          <a:p>
            <a:pPr>
              <a:defRPr/>
            </a:pPr>
            <a:r>
              <a:rPr lang="ja-JP" altLang="en-US" sz="1200" dirty="0" smtClean="0">
                <a:latin typeface="Meiryo UI" panose="020B0604030504040204" pitchFamily="50" charset="-128"/>
                <a:ea typeface="Meiryo UI" panose="020B0604030504040204" pitchFamily="50" charset="-128"/>
                <a:cs typeface="Meiryo UI" pitchFamily="50" charset="-128"/>
              </a:rPr>
              <a:t>○事務局は名古屋市が担う　　</a:t>
            </a:r>
            <a:endParaRPr lang="en-US" altLang="ja-JP" sz="1200" dirty="0" smtClean="0">
              <a:latin typeface="Meiryo UI" panose="020B0604030504040204" pitchFamily="50" charset="-128"/>
              <a:ea typeface="Meiryo UI" panose="020B0604030504040204" pitchFamily="50" charset="-128"/>
              <a:cs typeface="Meiryo UI" pitchFamily="50" charset="-128"/>
            </a:endParaRPr>
          </a:p>
        </p:txBody>
      </p:sp>
      <p:sp>
        <p:nvSpPr>
          <p:cNvPr id="86" name="角丸四角形 85"/>
          <p:cNvSpPr/>
          <p:nvPr/>
        </p:nvSpPr>
        <p:spPr>
          <a:xfrm>
            <a:off x="4431196" y="4275334"/>
            <a:ext cx="4574947" cy="2319429"/>
          </a:xfrm>
          <a:prstGeom prst="roundRect">
            <a:avLst>
              <a:gd name="adj" fmla="val 655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p:cNvSpPr/>
          <p:nvPr/>
        </p:nvSpPr>
        <p:spPr>
          <a:xfrm>
            <a:off x="5350754" y="5179727"/>
            <a:ext cx="2739626" cy="1108690"/>
          </a:xfrm>
          <a:prstGeom prst="ellipse">
            <a:avLst/>
          </a:prstGeom>
          <a:noFill/>
          <a:ln w="76200">
            <a:solidFill>
              <a:schemeClr val="bg1">
                <a:lumMod val="6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9" name="角丸四角形 88"/>
          <p:cNvSpPr/>
          <p:nvPr/>
        </p:nvSpPr>
        <p:spPr>
          <a:xfrm>
            <a:off x="5839632" y="5499680"/>
            <a:ext cx="1659030" cy="535305"/>
          </a:xfrm>
          <a:prstGeom prst="round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dirty="0">
                <a:latin typeface="Meiryo UI" panose="020B0604030504040204" pitchFamily="50" charset="-128"/>
                <a:ea typeface="Meiryo UI" panose="020B0604030504040204" pitchFamily="50" charset="-128"/>
              </a:rPr>
              <a:t>福岡スタートアップ</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r>
              <a:rPr lang="ja-JP" altLang="en-US" sz="900" dirty="0" smtClean="0">
                <a:latin typeface="Meiryo UI" panose="020B0604030504040204" pitchFamily="50" charset="-128"/>
                <a:ea typeface="Meiryo UI" panose="020B0604030504040204" pitchFamily="50" charset="-128"/>
              </a:rPr>
              <a:t>コンソーシアム</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endParaRPr lang="ja-JP" altLang="en-US" sz="900" dirty="0">
              <a:latin typeface="Meiryo UI" panose="020B0604030504040204" pitchFamily="50" charset="-128"/>
              <a:ea typeface="Meiryo UI" panose="020B0604030504040204" pitchFamily="50" charset="-128"/>
            </a:endParaRPr>
          </a:p>
        </p:txBody>
      </p:sp>
      <p:sp>
        <p:nvSpPr>
          <p:cNvPr id="90" name="角丸四角形 89"/>
          <p:cNvSpPr/>
          <p:nvPr/>
        </p:nvSpPr>
        <p:spPr>
          <a:xfrm>
            <a:off x="5906427" y="5837625"/>
            <a:ext cx="1477328" cy="14506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650" b="1" dirty="0" smtClean="0">
                <a:solidFill>
                  <a:schemeClr val="tx1"/>
                </a:solidFill>
                <a:latin typeface="Meiryo UI" panose="020B0604030504040204" pitchFamily="50" charset="-128"/>
                <a:ea typeface="Meiryo UI" panose="020B0604030504040204" pitchFamily="50" charset="-128"/>
              </a:rPr>
              <a:t>事務局：</a:t>
            </a:r>
            <a:r>
              <a:rPr lang="zh-TW" altLang="en-US" sz="650" b="1" dirty="0">
                <a:solidFill>
                  <a:schemeClr val="tx1"/>
                </a:solidFill>
                <a:latin typeface="Meiryo UI" panose="020B0604030504040204" pitchFamily="50" charset="-128"/>
                <a:ea typeface="Meiryo UI" panose="020B0604030504040204" pitchFamily="50" charset="-128"/>
              </a:rPr>
              <a:t>福岡地域戦略推進協議会</a:t>
            </a:r>
            <a:endParaRPr lang="ja-JP" altLang="en-US" sz="650" b="1" dirty="0">
              <a:solidFill>
                <a:schemeClr val="tx1"/>
              </a:solidFill>
              <a:latin typeface="Meiryo UI" panose="020B0604030504040204" pitchFamily="50" charset="-128"/>
              <a:ea typeface="Meiryo UI" panose="020B0604030504040204" pitchFamily="50" charset="-128"/>
            </a:endParaRPr>
          </a:p>
        </p:txBody>
      </p:sp>
      <p:sp>
        <p:nvSpPr>
          <p:cNvPr id="91" name="正方形/長方形 90"/>
          <p:cNvSpPr/>
          <p:nvPr/>
        </p:nvSpPr>
        <p:spPr>
          <a:xfrm>
            <a:off x="4522906" y="4292741"/>
            <a:ext cx="912464" cy="257369"/>
          </a:xfrm>
          <a:prstGeom prst="rect">
            <a:avLst/>
          </a:prstGeom>
          <a:noFill/>
        </p:spPr>
        <p:txBody>
          <a:bodyPr wrap="square" lIns="36000" tIns="36000" rIns="36000" bIns="36000" anchor="ctr">
            <a:spAutoFit/>
          </a:bodyPr>
          <a:lstStyle/>
          <a:p>
            <a:pPr>
              <a:defRPr/>
            </a:pPr>
            <a:r>
              <a:rPr lang="en-US" altLang="ja-JP" sz="1200" b="1" dirty="0" smtClean="0">
                <a:latin typeface="Meiryo UI" panose="020B0604030504040204" pitchFamily="50" charset="-128"/>
                <a:ea typeface="Meiryo UI" panose="020B0604030504040204" pitchFamily="50" charset="-128"/>
                <a:cs typeface="Meiryo UI" pitchFamily="50" charset="-128"/>
              </a:rPr>
              <a:t>【</a:t>
            </a:r>
            <a:r>
              <a:rPr lang="ja-JP" altLang="en-US" sz="1200" b="1" dirty="0" smtClean="0">
                <a:latin typeface="Meiryo UI" panose="020B0604030504040204" pitchFamily="50" charset="-128"/>
                <a:ea typeface="Meiryo UI" panose="020B0604030504040204" pitchFamily="50" charset="-128"/>
                <a:cs typeface="Meiryo UI" pitchFamily="50" charset="-128"/>
              </a:rPr>
              <a:t>福岡</a:t>
            </a:r>
            <a:r>
              <a:rPr lang="en-US" altLang="ja-JP" sz="1200" b="1" dirty="0" smtClean="0">
                <a:latin typeface="Meiryo UI" panose="020B0604030504040204" pitchFamily="50" charset="-128"/>
                <a:ea typeface="Meiryo UI" panose="020B0604030504040204" pitchFamily="50" charset="-128"/>
                <a:cs typeface="Meiryo UI" pitchFamily="50" charset="-128"/>
              </a:rPr>
              <a:t>】</a:t>
            </a:r>
          </a:p>
        </p:txBody>
      </p:sp>
      <p:sp>
        <p:nvSpPr>
          <p:cNvPr id="92" name="楕円 91"/>
          <p:cNvSpPr/>
          <p:nvPr/>
        </p:nvSpPr>
        <p:spPr>
          <a:xfrm>
            <a:off x="6242574" y="4960475"/>
            <a:ext cx="1089477"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福岡市</a:t>
            </a:r>
            <a:endParaRPr kumimoji="1" lang="ja-JP" altLang="en-US" sz="900" b="1" dirty="0">
              <a:latin typeface="Meiryo UI" panose="020B0604030504040204" pitchFamily="50" charset="-128"/>
              <a:ea typeface="Meiryo UI" panose="020B0604030504040204" pitchFamily="50" charset="-128"/>
            </a:endParaRPr>
          </a:p>
        </p:txBody>
      </p:sp>
      <p:sp>
        <p:nvSpPr>
          <p:cNvPr id="93" name="楕円 92"/>
          <p:cNvSpPr/>
          <p:nvPr/>
        </p:nvSpPr>
        <p:spPr>
          <a:xfrm>
            <a:off x="7554354" y="5239920"/>
            <a:ext cx="992767"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800" b="1" dirty="0" smtClean="0">
                <a:latin typeface="Meiryo UI" panose="020B0604030504040204" pitchFamily="50" charset="-128"/>
                <a:ea typeface="Meiryo UI" panose="020B0604030504040204" pitchFamily="50" charset="-128"/>
              </a:rPr>
              <a:t>FGN</a:t>
            </a:r>
          </a:p>
          <a:p>
            <a:pPr algn="ctr"/>
            <a:r>
              <a:rPr lang="ja-JP" altLang="en-US" sz="800" b="1" dirty="0">
                <a:latin typeface="Meiryo UI" panose="020B0604030504040204" pitchFamily="50" charset="-128"/>
                <a:ea typeface="Meiryo UI" panose="020B0604030504040204" pitchFamily="50" charset="-128"/>
              </a:rPr>
              <a:t>運営</a:t>
            </a:r>
            <a:r>
              <a:rPr lang="ja-JP" altLang="en-US" sz="800" b="1" dirty="0" smtClean="0">
                <a:latin typeface="Meiryo UI" panose="020B0604030504040204" pitchFamily="50" charset="-128"/>
                <a:ea typeface="Meiryo UI" panose="020B0604030504040204" pitchFamily="50" charset="-128"/>
              </a:rPr>
              <a:t>委員会</a:t>
            </a:r>
            <a:endParaRPr kumimoji="1" lang="ja-JP" altLang="en-US" sz="800" b="1" dirty="0">
              <a:latin typeface="Meiryo UI" panose="020B0604030504040204" pitchFamily="50" charset="-128"/>
              <a:ea typeface="Meiryo UI" panose="020B0604030504040204" pitchFamily="50" charset="-128"/>
            </a:endParaRPr>
          </a:p>
        </p:txBody>
      </p:sp>
      <p:sp>
        <p:nvSpPr>
          <p:cNvPr id="94" name="楕円 93"/>
          <p:cNvSpPr/>
          <p:nvPr/>
        </p:nvSpPr>
        <p:spPr>
          <a:xfrm>
            <a:off x="7519969" y="5887013"/>
            <a:ext cx="90229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明星和楽</a:t>
            </a:r>
            <a:endParaRPr kumimoji="1" lang="ja-JP" altLang="en-US" sz="800" b="1" dirty="0">
              <a:latin typeface="Meiryo UI" panose="020B0604030504040204" pitchFamily="50" charset="-128"/>
              <a:ea typeface="Meiryo UI" panose="020B0604030504040204" pitchFamily="50" charset="-128"/>
            </a:endParaRPr>
          </a:p>
        </p:txBody>
      </p:sp>
      <p:sp>
        <p:nvSpPr>
          <p:cNvPr id="95" name="楕円 94"/>
          <p:cNvSpPr/>
          <p:nvPr/>
        </p:nvSpPr>
        <p:spPr>
          <a:xfrm>
            <a:off x="6339118" y="6092595"/>
            <a:ext cx="86424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九州大学</a:t>
            </a:r>
            <a:endParaRPr kumimoji="1" lang="ja-JP" altLang="en-US" sz="800" b="1" dirty="0">
              <a:latin typeface="Meiryo UI" panose="020B0604030504040204" pitchFamily="50" charset="-128"/>
              <a:ea typeface="Meiryo UI" panose="020B0604030504040204" pitchFamily="50" charset="-128"/>
            </a:endParaRPr>
          </a:p>
        </p:txBody>
      </p:sp>
      <p:sp>
        <p:nvSpPr>
          <p:cNvPr id="96" name="楕円 95"/>
          <p:cNvSpPr/>
          <p:nvPr/>
        </p:nvSpPr>
        <p:spPr>
          <a:xfrm>
            <a:off x="4864905" y="5854128"/>
            <a:ext cx="980957"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福岡</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rPr>
              <a:t>商工会議所</a:t>
            </a:r>
            <a:endParaRPr kumimoji="1" lang="ja-JP" altLang="en-US" sz="800" b="1" dirty="0">
              <a:latin typeface="Meiryo UI" panose="020B0604030504040204" pitchFamily="50" charset="-128"/>
              <a:ea typeface="Meiryo UI" panose="020B0604030504040204" pitchFamily="50" charset="-128"/>
            </a:endParaRPr>
          </a:p>
        </p:txBody>
      </p:sp>
      <p:sp>
        <p:nvSpPr>
          <p:cNvPr id="97" name="楕円 96"/>
          <p:cNvSpPr/>
          <p:nvPr/>
        </p:nvSpPr>
        <p:spPr>
          <a:xfrm>
            <a:off x="5086908" y="5186197"/>
            <a:ext cx="869158"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九州経済</a:t>
            </a:r>
          </a:p>
          <a:p>
            <a:pPr algn="ctr"/>
            <a:r>
              <a:rPr lang="ja-JP" altLang="en-US" sz="800" b="1" dirty="0" smtClean="0">
                <a:latin typeface="Meiryo UI" panose="020B0604030504040204" pitchFamily="50" charset="-128"/>
                <a:ea typeface="Meiryo UI" panose="020B0604030504040204" pitchFamily="50" charset="-128"/>
              </a:rPr>
              <a:t>連合会</a:t>
            </a:r>
            <a:endParaRPr kumimoji="1" lang="ja-JP" altLang="en-US" sz="800" b="1" dirty="0">
              <a:latin typeface="Meiryo UI" panose="020B0604030504040204" pitchFamily="50" charset="-128"/>
              <a:ea typeface="Meiryo UI" panose="020B0604030504040204" pitchFamily="50" charset="-128"/>
            </a:endParaRPr>
          </a:p>
        </p:txBody>
      </p:sp>
      <p:sp>
        <p:nvSpPr>
          <p:cNvPr id="98" name="正方形/長方形 97"/>
          <p:cNvSpPr/>
          <p:nvPr/>
        </p:nvSpPr>
        <p:spPr>
          <a:xfrm>
            <a:off x="4532710" y="4499610"/>
            <a:ext cx="4502009" cy="406128"/>
          </a:xfrm>
          <a:prstGeom prst="rect">
            <a:avLst/>
          </a:prstGeom>
          <a:noFill/>
        </p:spPr>
        <p:txBody>
          <a:bodyPr wrap="square" lIns="36000" tIns="36000" rIns="36000" bIns="36000" anchor="ctr">
            <a:spAutoFit/>
          </a:bodyPr>
          <a:lstStyle/>
          <a:p>
            <a:pPr>
              <a:lnSpc>
                <a:spcPts val="1300"/>
              </a:lnSpc>
              <a:defRPr/>
            </a:pPr>
            <a:r>
              <a:rPr lang="ja-JP" altLang="en-US" sz="1200" dirty="0" smtClean="0">
                <a:latin typeface="Meiryo UI" panose="020B0604030504040204" pitchFamily="50" charset="-128"/>
                <a:ea typeface="Meiryo UI" panose="020B0604030504040204"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itchFamily="50" charset="-128"/>
              </a:rPr>
              <a:t>事務局</a:t>
            </a:r>
            <a:r>
              <a:rPr lang="ja-JP" altLang="en-US" sz="1200" dirty="0" smtClean="0">
                <a:latin typeface="Meiryo UI" panose="020B0604030504040204" pitchFamily="50" charset="-128"/>
                <a:ea typeface="Meiryo UI" panose="020B0604030504040204" pitchFamily="50" charset="-128"/>
                <a:cs typeface="Meiryo UI" pitchFamily="50" charset="-128"/>
              </a:rPr>
              <a:t>は</a:t>
            </a:r>
            <a:r>
              <a:rPr lang="zh-TW" altLang="en-US" sz="1200" dirty="0" smtClean="0">
                <a:latin typeface="Meiryo UI" panose="020B0604030504040204" pitchFamily="50" charset="-128"/>
                <a:ea typeface="Meiryo UI" panose="020B0604030504040204" pitchFamily="50" charset="-128"/>
                <a:cs typeface="Meiryo UI" pitchFamily="50" charset="-128"/>
              </a:rPr>
              <a:t>福岡</a:t>
            </a:r>
            <a:r>
              <a:rPr lang="zh-TW" altLang="en-US" sz="1200" dirty="0">
                <a:latin typeface="Meiryo UI" panose="020B0604030504040204" pitchFamily="50" charset="-128"/>
                <a:ea typeface="Meiryo UI" panose="020B0604030504040204" pitchFamily="50" charset="-128"/>
                <a:cs typeface="Meiryo UI" pitchFamily="50" charset="-128"/>
              </a:rPr>
              <a:t>地域戦略推進協議会（</a:t>
            </a:r>
            <a:r>
              <a:rPr lang="en-US" altLang="zh-TW" sz="1200" dirty="0">
                <a:latin typeface="Meiryo UI" panose="020B0604030504040204" pitchFamily="50" charset="-128"/>
                <a:ea typeface="Meiryo UI" panose="020B0604030504040204" pitchFamily="50" charset="-128"/>
                <a:cs typeface="Meiryo UI" pitchFamily="50" charset="-128"/>
              </a:rPr>
              <a:t>Fukuoka D.C.</a:t>
            </a:r>
            <a:r>
              <a:rPr lang="zh-TW" altLang="en-US" sz="1200" dirty="0">
                <a:latin typeface="Meiryo UI" panose="020B0604030504040204" pitchFamily="50" charset="-128"/>
                <a:ea typeface="Meiryo UI" panose="020B0604030504040204" pitchFamily="50" charset="-128"/>
                <a:cs typeface="Meiryo UI" pitchFamily="50" charset="-128"/>
              </a:rPr>
              <a:t>）</a:t>
            </a:r>
            <a:r>
              <a:rPr lang="ja-JP" altLang="en-US" sz="1200" dirty="0" smtClean="0">
                <a:latin typeface="Meiryo UI" panose="020B0604030504040204" pitchFamily="50" charset="-128"/>
                <a:ea typeface="Meiryo UI" panose="020B0604030504040204" pitchFamily="50" charset="-128"/>
                <a:cs typeface="Meiryo UI" pitchFamily="50" charset="-128"/>
              </a:rPr>
              <a:t>が担う</a:t>
            </a:r>
            <a:endParaRPr lang="en-US" altLang="ja-JP" sz="1200" dirty="0" smtClean="0">
              <a:latin typeface="Meiryo UI" panose="020B0604030504040204" pitchFamily="50" charset="-128"/>
              <a:ea typeface="Meiryo UI" panose="020B0604030504040204" pitchFamily="50" charset="-128"/>
              <a:cs typeface="Meiryo UI" pitchFamily="50" charset="-128"/>
            </a:endParaRPr>
          </a:p>
          <a:p>
            <a:pPr>
              <a:lnSpc>
                <a:spcPts val="1300"/>
              </a:lnSpc>
              <a:defRPr/>
            </a:pPr>
            <a:r>
              <a:rPr lang="en-US" altLang="ja-JP" sz="1200" dirty="0">
                <a:latin typeface="Meiryo UI" panose="020B0604030504040204" pitchFamily="50" charset="-128"/>
                <a:ea typeface="Meiryo UI" panose="020B0604030504040204" pitchFamily="50" charset="-128"/>
                <a:cs typeface="Meiryo UI" pitchFamily="50" charset="-128"/>
              </a:rPr>
              <a:t> </a:t>
            </a:r>
            <a:r>
              <a:rPr lang="en-US" altLang="ja-JP" sz="1200" dirty="0" smtClean="0">
                <a:latin typeface="Meiryo UI" panose="020B0604030504040204" pitchFamily="50" charset="-128"/>
                <a:ea typeface="Meiryo UI" panose="020B0604030504040204" pitchFamily="50" charset="-128"/>
                <a:cs typeface="Meiryo UI" pitchFamily="50" charset="-128"/>
              </a:rPr>
              <a:t>  </a:t>
            </a:r>
            <a:r>
              <a:rPr lang="ja-JP" altLang="en-US" sz="1200" dirty="0" smtClean="0">
                <a:latin typeface="Meiryo UI" panose="020B0604030504040204" pitchFamily="50" charset="-128"/>
                <a:ea typeface="Meiryo UI" panose="020B0604030504040204" pitchFamily="50" charset="-128"/>
                <a:cs typeface="Meiryo UI" pitchFamily="50" charset="-128"/>
              </a:rPr>
              <a:t>　</a:t>
            </a:r>
            <a:r>
              <a:rPr lang="en-US" altLang="ja-JP" sz="900" dirty="0" smtClean="0">
                <a:latin typeface="Meiryo UI" panose="020B0604030504040204" pitchFamily="50" charset="-128"/>
                <a:ea typeface="Meiryo UI" panose="020B0604030504040204" pitchFamily="50" charset="-128"/>
                <a:cs typeface="Meiryo UI" pitchFamily="50" charset="-128"/>
              </a:rPr>
              <a:t>※</a:t>
            </a:r>
            <a:r>
              <a:rPr lang="ja-JP" altLang="en-US" sz="900" dirty="0" smtClean="0">
                <a:latin typeface="Meiryo UI" panose="020B0604030504040204" pitchFamily="50" charset="-128"/>
                <a:ea typeface="Meiryo UI" panose="020B0604030504040204" pitchFamily="50" charset="-128"/>
                <a:cs typeface="Meiryo UI" pitchFamily="50" charset="-128"/>
              </a:rPr>
              <a:t>産学</a:t>
            </a:r>
            <a:r>
              <a:rPr lang="ja-JP" altLang="en-US" sz="900" dirty="0">
                <a:latin typeface="Meiryo UI" panose="020B0604030504040204" pitchFamily="50" charset="-128"/>
                <a:ea typeface="Meiryo UI" panose="020B0604030504040204" pitchFamily="50" charset="-128"/>
                <a:cs typeface="Meiryo UI" pitchFamily="50" charset="-128"/>
              </a:rPr>
              <a:t>官民一体の</a:t>
            </a:r>
            <a:r>
              <a:rPr lang="en-US" altLang="ja-JP" sz="900" dirty="0">
                <a:latin typeface="Meiryo UI" panose="020B0604030504040204" pitchFamily="50" charset="-128"/>
                <a:ea typeface="Meiryo UI" panose="020B0604030504040204" pitchFamily="50" charset="-128"/>
                <a:cs typeface="Meiryo UI" pitchFamily="50" charset="-128"/>
              </a:rPr>
              <a:t>『Think</a:t>
            </a:r>
            <a:r>
              <a:rPr lang="ja-JP" altLang="en-US" sz="900" dirty="0">
                <a:latin typeface="Meiryo UI" panose="020B0604030504040204" pitchFamily="50" charset="-128"/>
                <a:ea typeface="Meiryo UI" panose="020B0604030504040204" pitchFamily="50" charset="-128"/>
                <a:cs typeface="Meiryo UI" pitchFamily="50" charset="-128"/>
              </a:rPr>
              <a:t>＆</a:t>
            </a:r>
            <a:r>
              <a:rPr lang="en-US" altLang="ja-JP" sz="900" dirty="0">
                <a:latin typeface="Meiryo UI" panose="020B0604030504040204" pitchFamily="50" charset="-128"/>
                <a:ea typeface="Meiryo UI" panose="020B0604030504040204" pitchFamily="50" charset="-128"/>
                <a:cs typeface="Meiryo UI" pitchFamily="50" charset="-128"/>
              </a:rPr>
              <a:t>Do</a:t>
            </a:r>
            <a:r>
              <a:rPr lang="ja-JP" altLang="en-US" sz="900" dirty="0">
                <a:latin typeface="Meiryo UI" panose="020B0604030504040204" pitchFamily="50" charset="-128"/>
                <a:ea typeface="Meiryo UI" panose="020B0604030504040204" pitchFamily="50" charset="-128"/>
                <a:cs typeface="Meiryo UI" pitchFamily="50" charset="-128"/>
              </a:rPr>
              <a:t>タンク</a:t>
            </a:r>
            <a:r>
              <a:rPr lang="en-US" altLang="ja-JP" sz="900" dirty="0">
                <a:latin typeface="Meiryo UI" panose="020B0604030504040204" pitchFamily="50" charset="-128"/>
                <a:ea typeface="Meiryo UI" panose="020B0604030504040204" pitchFamily="50" charset="-128"/>
                <a:cs typeface="Meiryo UI" pitchFamily="50" charset="-128"/>
              </a:rPr>
              <a:t>』</a:t>
            </a:r>
            <a:endParaRPr lang="en-US" altLang="ja-JP" sz="900" dirty="0" smtClean="0">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8061626" y="5586049"/>
            <a:ext cx="1082374" cy="184666"/>
          </a:xfrm>
          <a:prstGeom prst="rect">
            <a:avLst/>
          </a:prstGeom>
          <a:effectLst>
            <a:outerShdw blurRad="50800" dist="38100" dir="2700000" algn="tl" rotWithShape="0">
              <a:prstClr val="black">
                <a:alpha val="40000"/>
              </a:prstClr>
            </a:outerShdw>
          </a:effectLst>
        </p:spPr>
        <p:txBody>
          <a:bodyPr wrap="square">
            <a:spAutoFit/>
          </a:bodyPr>
          <a:lstStyle/>
          <a:p>
            <a:r>
              <a:rPr lang="en-US" altLang="ja-JP" sz="600" dirty="0">
                <a:latin typeface="Meiryo UI" panose="020B0604030504040204" pitchFamily="50" charset="-128"/>
                <a:ea typeface="Meiryo UI" panose="020B0604030504040204" pitchFamily="50" charset="-128"/>
              </a:rPr>
              <a:t>Fukuoka Growth </a:t>
            </a:r>
            <a:r>
              <a:rPr lang="en-US" altLang="ja-JP" sz="600" dirty="0" smtClean="0">
                <a:latin typeface="Meiryo UI" panose="020B0604030504040204" pitchFamily="50" charset="-128"/>
                <a:ea typeface="Meiryo UI" panose="020B0604030504040204" pitchFamily="50" charset="-128"/>
              </a:rPr>
              <a:t>Next</a:t>
            </a:r>
            <a:endParaRPr lang="ja-JP" altLang="en-US" sz="600" dirty="0">
              <a:latin typeface="Meiryo UI" panose="020B0604030504040204" pitchFamily="50" charset="-128"/>
              <a:ea typeface="Meiryo UI" panose="020B0604030504040204" pitchFamily="50" charset="-128"/>
            </a:endParaRPr>
          </a:p>
        </p:txBody>
      </p:sp>
      <p:sp>
        <p:nvSpPr>
          <p:cNvPr id="59" name="角丸四角形 58"/>
          <p:cNvSpPr/>
          <p:nvPr/>
        </p:nvSpPr>
        <p:spPr>
          <a:xfrm>
            <a:off x="99385" y="1742993"/>
            <a:ext cx="4250354" cy="2275086"/>
          </a:xfrm>
          <a:prstGeom prst="roundRect">
            <a:avLst>
              <a:gd name="adj" fmla="val 655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p:cNvSpPr/>
          <p:nvPr/>
        </p:nvSpPr>
        <p:spPr>
          <a:xfrm>
            <a:off x="881305" y="2654475"/>
            <a:ext cx="2739626" cy="1108690"/>
          </a:xfrm>
          <a:prstGeom prst="ellipse">
            <a:avLst/>
          </a:prstGeom>
          <a:noFill/>
          <a:ln w="76200">
            <a:solidFill>
              <a:schemeClr val="bg1">
                <a:lumMod val="6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1" name="楕円 60"/>
          <p:cNvSpPr/>
          <p:nvPr/>
        </p:nvSpPr>
        <p:spPr>
          <a:xfrm>
            <a:off x="1821001" y="2460057"/>
            <a:ext cx="782441"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a:latin typeface="Meiryo UI" panose="020B0604030504040204" pitchFamily="50" charset="-128"/>
                <a:ea typeface="Meiryo UI" panose="020B0604030504040204" pitchFamily="50" charset="-128"/>
              </a:rPr>
              <a:t>自治体</a:t>
            </a:r>
            <a:endParaRPr kumimoji="1" lang="ja-JP" altLang="en-US" sz="900" b="1" dirty="0">
              <a:latin typeface="Meiryo UI" panose="020B0604030504040204" pitchFamily="50" charset="-128"/>
              <a:ea typeface="Meiryo UI" panose="020B0604030504040204" pitchFamily="50" charset="-128"/>
            </a:endParaRPr>
          </a:p>
        </p:txBody>
      </p:sp>
      <p:sp>
        <p:nvSpPr>
          <p:cNvPr id="62" name="角丸四角形 61"/>
          <p:cNvSpPr/>
          <p:nvPr/>
        </p:nvSpPr>
        <p:spPr>
          <a:xfrm>
            <a:off x="1370182" y="2974428"/>
            <a:ext cx="1639989" cy="535305"/>
          </a:xfrm>
          <a:prstGeom prst="round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dirty="0">
                <a:latin typeface="Meiryo UI" panose="020B0604030504040204" pitchFamily="50" charset="-128"/>
                <a:ea typeface="Meiryo UI" panose="020B0604030504040204" pitchFamily="50" charset="-128"/>
              </a:rPr>
              <a:t>大阪スタートアップ・エコシステム</a:t>
            </a:r>
          </a:p>
          <a:p>
            <a:pPr algn="ctr">
              <a:lnSpc>
                <a:spcPts val="1000"/>
              </a:lnSpc>
            </a:pPr>
            <a:r>
              <a:rPr lang="ja-JP" altLang="en-US" sz="900" dirty="0" smtClean="0">
                <a:latin typeface="Meiryo UI" panose="020B0604030504040204" pitchFamily="50" charset="-128"/>
                <a:ea typeface="Meiryo UI" panose="020B0604030504040204" pitchFamily="50" charset="-128"/>
              </a:rPr>
              <a:t>コンソーシアム</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endParaRPr lang="ja-JP" altLang="en-US" sz="900" dirty="0">
              <a:latin typeface="Meiryo UI" panose="020B0604030504040204" pitchFamily="50" charset="-128"/>
              <a:ea typeface="Meiryo UI" panose="020B0604030504040204" pitchFamily="50" charset="-128"/>
            </a:endParaRPr>
          </a:p>
        </p:txBody>
      </p:sp>
      <p:sp>
        <p:nvSpPr>
          <p:cNvPr id="63" name="角丸四角形 62"/>
          <p:cNvSpPr/>
          <p:nvPr/>
        </p:nvSpPr>
        <p:spPr>
          <a:xfrm>
            <a:off x="1547134" y="3317239"/>
            <a:ext cx="1367171" cy="14019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b="1" dirty="0" smtClean="0">
                <a:solidFill>
                  <a:schemeClr val="tx1"/>
                </a:solidFill>
                <a:latin typeface="Meiryo UI" panose="020B0604030504040204" pitchFamily="50" charset="-128"/>
                <a:ea typeface="Meiryo UI" panose="020B0604030504040204" pitchFamily="50" charset="-128"/>
              </a:rPr>
              <a:t>事務局</a:t>
            </a:r>
            <a:r>
              <a:rPr lang="ja-JP" altLang="en-US" sz="900" b="1" dirty="0">
                <a:solidFill>
                  <a:schemeClr val="tx1"/>
                </a:solidFill>
                <a:latin typeface="Meiryo UI" panose="020B0604030504040204" pitchFamily="50" charset="-128"/>
                <a:ea typeface="Meiryo UI" panose="020B0604030504040204" pitchFamily="50" charset="-128"/>
              </a:rPr>
              <a:t>：大阪</a:t>
            </a:r>
            <a:r>
              <a:rPr lang="ja-JP" altLang="en-US" sz="900" b="1" dirty="0" smtClean="0">
                <a:solidFill>
                  <a:schemeClr val="tx1"/>
                </a:solidFill>
                <a:latin typeface="Meiryo UI" panose="020B0604030504040204" pitchFamily="50" charset="-128"/>
                <a:ea typeface="Meiryo UI" panose="020B0604030504040204" pitchFamily="50" charset="-128"/>
              </a:rPr>
              <a:t>産業局</a:t>
            </a:r>
            <a:endParaRPr lang="ja-JP" altLang="en-US" sz="900" b="1" dirty="0">
              <a:solidFill>
                <a:schemeClr val="tx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40577" y="1760209"/>
            <a:ext cx="912464" cy="257369"/>
          </a:xfrm>
          <a:prstGeom prst="rect">
            <a:avLst/>
          </a:prstGeom>
          <a:noFill/>
        </p:spPr>
        <p:txBody>
          <a:bodyPr wrap="square" lIns="36000" tIns="36000" rIns="36000" bIns="36000" anchor="ctr">
            <a:spAutoFit/>
          </a:bodyPr>
          <a:lstStyle/>
          <a:p>
            <a:pPr>
              <a:defRPr/>
            </a:pPr>
            <a:r>
              <a:rPr lang="en-US" altLang="ja-JP" sz="1200" b="1" dirty="0" smtClean="0">
                <a:latin typeface="Meiryo UI" panose="020B0604030504040204" pitchFamily="50" charset="-128"/>
                <a:ea typeface="Meiryo UI" panose="020B0604030504040204" pitchFamily="50" charset="-128"/>
                <a:cs typeface="Meiryo UI" pitchFamily="50" charset="-128"/>
              </a:rPr>
              <a:t>【</a:t>
            </a:r>
            <a:r>
              <a:rPr lang="ja-JP" altLang="en-US" sz="1200" b="1" dirty="0" smtClean="0">
                <a:latin typeface="Meiryo UI" panose="020B0604030504040204" pitchFamily="50" charset="-128"/>
                <a:ea typeface="Meiryo UI" panose="020B0604030504040204" pitchFamily="50" charset="-128"/>
                <a:cs typeface="Meiryo UI" pitchFamily="50" charset="-128"/>
              </a:rPr>
              <a:t>大阪</a:t>
            </a:r>
            <a:r>
              <a:rPr lang="en-US" altLang="ja-JP" sz="1200" b="1" dirty="0" smtClean="0">
                <a:latin typeface="Meiryo UI" panose="020B0604030504040204" pitchFamily="50" charset="-128"/>
                <a:ea typeface="Meiryo UI" panose="020B0604030504040204" pitchFamily="50" charset="-128"/>
                <a:cs typeface="Meiryo UI" pitchFamily="50" charset="-128"/>
              </a:rPr>
              <a:t>】</a:t>
            </a:r>
          </a:p>
        </p:txBody>
      </p:sp>
      <p:sp>
        <p:nvSpPr>
          <p:cNvPr id="65" name="楕円 64"/>
          <p:cNvSpPr/>
          <p:nvPr/>
        </p:nvSpPr>
        <p:spPr>
          <a:xfrm>
            <a:off x="2755842" y="2540330"/>
            <a:ext cx="865089"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支援機関</a:t>
            </a:r>
            <a:endParaRPr kumimoji="1" lang="ja-JP" altLang="en-US" sz="800" b="1" dirty="0">
              <a:latin typeface="Meiryo UI" panose="020B0604030504040204" pitchFamily="50" charset="-128"/>
              <a:ea typeface="Meiryo UI" panose="020B0604030504040204" pitchFamily="50" charset="-128"/>
            </a:endParaRPr>
          </a:p>
        </p:txBody>
      </p:sp>
      <p:sp>
        <p:nvSpPr>
          <p:cNvPr id="66" name="楕円 65"/>
          <p:cNvSpPr/>
          <p:nvPr/>
        </p:nvSpPr>
        <p:spPr>
          <a:xfrm>
            <a:off x="3173709" y="3148762"/>
            <a:ext cx="93055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700" b="1" dirty="0" smtClean="0">
                <a:latin typeface="Meiryo UI" panose="020B0604030504040204" pitchFamily="50" charset="-128"/>
                <a:ea typeface="Meiryo UI" panose="020B0604030504040204" pitchFamily="50" charset="-128"/>
              </a:rPr>
              <a:t>キーパーソン</a:t>
            </a:r>
            <a:endParaRPr kumimoji="1" lang="ja-JP" altLang="en-US" sz="700" b="1" dirty="0">
              <a:latin typeface="Meiryo UI" panose="020B0604030504040204" pitchFamily="50" charset="-128"/>
              <a:ea typeface="Meiryo UI" panose="020B0604030504040204" pitchFamily="50" charset="-128"/>
            </a:endParaRPr>
          </a:p>
        </p:txBody>
      </p:sp>
      <p:sp>
        <p:nvSpPr>
          <p:cNvPr id="67" name="楕円 66"/>
          <p:cNvSpPr/>
          <p:nvPr/>
        </p:nvSpPr>
        <p:spPr>
          <a:xfrm>
            <a:off x="2284405" y="3549543"/>
            <a:ext cx="90229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700" b="1" dirty="0" smtClean="0">
                <a:latin typeface="Meiryo UI" panose="020B0604030504040204" pitchFamily="50" charset="-128"/>
                <a:ea typeface="Meiryo UI" panose="020B0604030504040204" pitchFamily="50" charset="-128"/>
              </a:rPr>
              <a:t>デベロッパー等</a:t>
            </a:r>
            <a:endParaRPr kumimoji="1" lang="ja-JP" altLang="en-US" sz="700" b="1" dirty="0">
              <a:latin typeface="Meiryo UI" panose="020B0604030504040204" pitchFamily="50" charset="-128"/>
              <a:ea typeface="Meiryo UI" panose="020B0604030504040204" pitchFamily="50" charset="-128"/>
            </a:endParaRPr>
          </a:p>
        </p:txBody>
      </p:sp>
      <p:sp>
        <p:nvSpPr>
          <p:cNvPr id="68" name="楕円 67"/>
          <p:cNvSpPr/>
          <p:nvPr/>
        </p:nvSpPr>
        <p:spPr>
          <a:xfrm>
            <a:off x="1217784" y="3548452"/>
            <a:ext cx="86424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金融機関</a:t>
            </a:r>
            <a:endParaRPr kumimoji="1" lang="ja-JP" altLang="en-US" sz="800" b="1" dirty="0">
              <a:latin typeface="Meiryo UI" panose="020B0604030504040204" pitchFamily="50" charset="-128"/>
              <a:ea typeface="Meiryo UI" panose="020B0604030504040204" pitchFamily="50" charset="-128"/>
            </a:endParaRPr>
          </a:p>
        </p:txBody>
      </p:sp>
      <p:sp>
        <p:nvSpPr>
          <p:cNvPr id="72" name="楕円 71"/>
          <p:cNvSpPr/>
          <p:nvPr/>
        </p:nvSpPr>
        <p:spPr>
          <a:xfrm>
            <a:off x="362470" y="3084609"/>
            <a:ext cx="85531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大学・</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研究</a:t>
            </a:r>
            <a:r>
              <a:rPr lang="ja-JP" altLang="en-US" sz="800" b="1" dirty="0" smtClean="0">
                <a:latin typeface="Meiryo UI" panose="020B0604030504040204" pitchFamily="50" charset="-128"/>
                <a:ea typeface="Meiryo UI" panose="020B0604030504040204" pitchFamily="50" charset="-128"/>
              </a:rPr>
              <a:t>機関</a:t>
            </a:r>
            <a:endParaRPr kumimoji="1" lang="ja-JP" altLang="en-US" sz="800" b="1" dirty="0">
              <a:latin typeface="Meiryo UI" panose="020B0604030504040204" pitchFamily="50" charset="-128"/>
              <a:ea typeface="Meiryo UI" panose="020B0604030504040204" pitchFamily="50" charset="-128"/>
            </a:endParaRPr>
          </a:p>
        </p:txBody>
      </p:sp>
      <p:sp>
        <p:nvSpPr>
          <p:cNvPr id="73" name="楕円 72"/>
          <p:cNvSpPr/>
          <p:nvPr/>
        </p:nvSpPr>
        <p:spPr>
          <a:xfrm>
            <a:off x="807346" y="2553191"/>
            <a:ext cx="869158"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経済団体</a:t>
            </a:r>
            <a:endParaRPr kumimoji="1" lang="ja-JP" altLang="en-US" sz="800" b="1" dirty="0">
              <a:latin typeface="Meiryo UI" panose="020B0604030504040204" pitchFamily="50" charset="-128"/>
              <a:ea typeface="Meiryo UI" panose="020B0604030504040204" pitchFamily="50" charset="-128"/>
            </a:endParaRPr>
          </a:p>
        </p:txBody>
      </p:sp>
      <p:sp>
        <p:nvSpPr>
          <p:cNvPr id="74" name="正方形/長方形 73"/>
          <p:cNvSpPr/>
          <p:nvPr/>
        </p:nvSpPr>
        <p:spPr>
          <a:xfrm>
            <a:off x="250381" y="1984050"/>
            <a:ext cx="4502009" cy="442035"/>
          </a:xfrm>
          <a:prstGeom prst="rect">
            <a:avLst/>
          </a:prstGeom>
          <a:noFill/>
        </p:spPr>
        <p:txBody>
          <a:bodyPr wrap="square" lIns="36000" tIns="36000" rIns="36000" bIns="36000" anchor="ctr">
            <a:spAutoFit/>
          </a:bodyPr>
          <a:lstStyle/>
          <a:p>
            <a:pPr>
              <a:defRPr/>
            </a:pPr>
            <a:r>
              <a:rPr lang="ja-JP" altLang="en-US" sz="1200" dirty="0" smtClean="0">
                <a:latin typeface="Meiryo UI" panose="020B0604030504040204" pitchFamily="50" charset="-128"/>
                <a:ea typeface="Meiryo UI" panose="020B0604030504040204" pitchFamily="50" charset="-128"/>
                <a:cs typeface="Meiryo UI" pitchFamily="50" charset="-128"/>
              </a:rPr>
              <a:t>○事務局は府市機能の統合による相乗効果を発揮する</a:t>
            </a:r>
            <a:endParaRPr lang="en-US" altLang="ja-JP" sz="1200" dirty="0" smtClean="0">
              <a:latin typeface="Meiryo UI" panose="020B0604030504040204" pitchFamily="50" charset="-128"/>
              <a:ea typeface="Meiryo UI" panose="020B0604030504040204" pitchFamily="50" charset="-128"/>
              <a:cs typeface="Meiryo UI" pitchFamily="50" charset="-128"/>
            </a:endParaRPr>
          </a:p>
          <a:p>
            <a:pPr>
              <a:defRPr/>
            </a:pPr>
            <a:r>
              <a:rPr lang="en-US" altLang="ja-JP" sz="1200" dirty="0">
                <a:latin typeface="Meiryo UI" panose="020B0604030504040204" pitchFamily="50" charset="-128"/>
                <a:ea typeface="Meiryo UI" panose="020B0604030504040204" pitchFamily="50" charset="-128"/>
                <a:cs typeface="Meiryo UI" pitchFamily="50" charset="-128"/>
              </a:rPr>
              <a:t> </a:t>
            </a:r>
            <a:r>
              <a:rPr lang="en-US" altLang="ja-JP" sz="1200" dirty="0" smtClean="0">
                <a:latin typeface="Meiryo UI" panose="020B0604030504040204" pitchFamily="50" charset="-128"/>
                <a:ea typeface="Meiryo UI" panose="020B0604030504040204" pitchFamily="50" charset="-128"/>
                <a:cs typeface="Meiryo UI" pitchFamily="50" charset="-128"/>
              </a:rPr>
              <a:t>  </a:t>
            </a:r>
            <a:r>
              <a:rPr lang="ja-JP" altLang="en-US" sz="1200" dirty="0" smtClean="0">
                <a:latin typeface="Meiryo UI" panose="020B0604030504040204" pitchFamily="50" charset="-128"/>
                <a:ea typeface="Meiryo UI" panose="020B0604030504040204" pitchFamily="50" charset="-128"/>
                <a:cs typeface="Meiryo UI" pitchFamily="50" charset="-128"/>
              </a:rPr>
              <a:t>「大阪産業局」が担う　　</a:t>
            </a:r>
            <a:endParaRPr lang="en-US" altLang="ja-JP" sz="1200" dirty="0" smtClean="0">
              <a:latin typeface="Meiryo UI" panose="020B0604030504040204" pitchFamily="50" charset="-128"/>
              <a:ea typeface="Meiryo UI" panose="020B0604030504040204" pitchFamily="50" charset="-128"/>
              <a:cs typeface="Meiryo UI" pitchFamily="50" charset="-128"/>
            </a:endParaRPr>
          </a:p>
        </p:txBody>
      </p:sp>
      <p:sp>
        <p:nvSpPr>
          <p:cNvPr id="75" name="角丸四角形 74"/>
          <p:cNvSpPr/>
          <p:nvPr/>
        </p:nvSpPr>
        <p:spPr>
          <a:xfrm>
            <a:off x="99385" y="4259137"/>
            <a:ext cx="4229194" cy="2335628"/>
          </a:xfrm>
          <a:prstGeom prst="roundRect">
            <a:avLst>
              <a:gd name="adj" fmla="val 655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p:cNvSpPr/>
          <p:nvPr/>
        </p:nvSpPr>
        <p:spPr>
          <a:xfrm>
            <a:off x="938691" y="5119770"/>
            <a:ext cx="2739626" cy="1108690"/>
          </a:xfrm>
          <a:prstGeom prst="ellipse">
            <a:avLst/>
          </a:prstGeom>
          <a:noFill/>
          <a:ln w="76200">
            <a:solidFill>
              <a:schemeClr val="bg1">
                <a:lumMod val="6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9" name="楕円 78"/>
          <p:cNvSpPr/>
          <p:nvPr/>
        </p:nvSpPr>
        <p:spPr>
          <a:xfrm>
            <a:off x="3230852" y="5632284"/>
            <a:ext cx="782441"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都内</a:t>
            </a:r>
            <a:endParaRPr lang="en-US" altLang="ja-JP" sz="900" b="1" dirty="0" smtClean="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自治体</a:t>
            </a:r>
            <a:endParaRPr kumimoji="1" lang="ja-JP" altLang="en-US" sz="900" b="1" dirty="0">
              <a:latin typeface="Meiryo UI" panose="020B0604030504040204" pitchFamily="50" charset="-128"/>
              <a:ea typeface="Meiryo UI" panose="020B0604030504040204" pitchFamily="50" charset="-128"/>
            </a:endParaRPr>
          </a:p>
        </p:txBody>
      </p:sp>
      <p:sp>
        <p:nvSpPr>
          <p:cNvPr id="80" name="角丸四角形 79"/>
          <p:cNvSpPr/>
          <p:nvPr/>
        </p:nvSpPr>
        <p:spPr>
          <a:xfrm>
            <a:off x="1427569" y="5439723"/>
            <a:ext cx="1659030" cy="535305"/>
          </a:xfrm>
          <a:prstGeom prst="round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dirty="0" smtClean="0">
                <a:latin typeface="Meiryo UI" panose="020B0604030504040204" pitchFamily="50" charset="-128"/>
                <a:ea typeface="Meiryo UI" panose="020B0604030504040204" pitchFamily="50" charset="-128"/>
              </a:rPr>
              <a:t>スタートアップ</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エコシステム</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r>
              <a:rPr lang="ja-JP" altLang="en-US" sz="900" dirty="0" smtClean="0">
                <a:latin typeface="Meiryo UI" panose="020B0604030504040204" pitchFamily="50" charset="-128"/>
                <a:ea typeface="Meiryo UI" panose="020B0604030504040204" pitchFamily="50" charset="-128"/>
              </a:rPr>
              <a:t>東京コンソーシアム</a:t>
            </a:r>
            <a:endParaRPr lang="en-US" altLang="ja-JP" sz="900" dirty="0" smtClean="0">
              <a:latin typeface="Meiryo UI" panose="020B0604030504040204" pitchFamily="50" charset="-128"/>
              <a:ea typeface="Meiryo UI" panose="020B0604030504040204" pitchFamily="50" charset="-128"/>
            </a:endParaRPr>
          </a:p>
          <a:p>
            <a:pPr algn="ctr">
              <a:lnSpc>
                <a:spcPts val="1000"/>
              </a:lnSpc>
            </a:pPr>
            <a:endParaRPr lang="ja-JP" altLang="en-US" sz="900" dirty="0">
              <a:latin typeface="Meiryo UI" panose="020B0604030504040204" pitchFamily="50" charset="-128"/>
              <a:ea typeface="Meiryo UI" panose="020B0604030504040204" pitchFamily="50" charset="-128"/>
            </a:endParaRPr>
          </a:p>
        </p:txBody>
      </p:sp>
      <p:sp>
        <p:nvSpPr>
          <p:cNvPr id="88" name="角丸四角形 87"/>
          <p:cNvSpPr/>
          <p:nvPr/>
        </p:nvSpPr>
        <p:spPr>
          <a:xfrm>
            <a:off x="1604520" y="5782534"/>
            <a:ext cx="1367171" cy="14019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ja-JP" altLang="en-US" sz="900" b="1" dirty="0" smtClean="0">
                <a:solidFill>
                  <a:schemeClr val="tx1"/>
                </a:solidFill>
                <a:latin typeface="Meiryo UI" panose="020B0604030504040204" pitchFamily="50" charset="-128"/>
                <a:ea typeface="Meiryo UI" panose="020B0604030504040204" pitchFamily="50" charset="-128"/>
              </a:rPr>
              <a:t>事務局：東京都</a:t>
            </a:r>
            <a:endParaRPr lang="ja-JP" altLang="en-US" sz="900" b="1" dirty="0">
              <a:solidFill>
                <a:schemeClr val="tx1"/>
              </a:solidFill>
              <a:latin typeface="Meiryo UI" panose="020B0604030504040204" pitchFamily="50" charset="-128"/>
              <a:ea typeface="Meiryo UI" panose="020B0604030504040204" pitchFamily="50" charset="-128"/>
            </a:endParaRPr>
          </a:p>
        </p:txBody>
      </p:sp>
      <p:sp>
        <p:nvSpPr>
          <p:cNvPr id="99" name="正方形/長方形 98"/>
          <p:cNvSpPr/>
          <p:nvPr/>
        </p:nvSpPr>
        <p:spPr>
          <a:xfrm>
            <a:off x="177856" y="4309957"/>
            <a:ext cx="912464" cy="257369"/>
          </a:xfrm>
          <a:prstGeom prst="rect">
            <a:avLst/>
          </a:prstGeom>
          <a:noFill/>
        </p:spPr>
        <p:txBody>
          <a:bodyPr wrap="square" lIns="36000" tIns="36000" rIns="36000" bIns="36000" anchor="ctr">
            <a:spAutoFit/>
          </a:bodyPr>
          <a:lstStyle/>
          <a:p>
            <a:pPr>
              <a:defRPr/>
            </a:pPr>
            <a:r>
              <a:rPr lang="en-US" altLang="ja-JP" sz="1200" b="1" dirty="0" smtClean="0">
                <a:latin typeface="Meiryo UI" panose="020B0604030504040204" pitchFamily="50" charset="-128"/>
                <a:ea typeface="Meiryo UI" panose="020B0604030504040204" pitchFamily="50" charset="-128"/>
                <a:cs typeface="Meiryo UI" pitchFamily="50" charset="-128"/>
              </a:rPr>
              <a:t>【</a:t>
            </a:r>
            <a:r>
              <a:rPr lang="ja-JP" altLang="en-US" sz="1200" b="1" dirty="0" smtClean="0">
                <a:latin typeface="Meiryo UI" panose="020B0604030504040204" pitchFamily="50" charset="-128"/>
                <a:ea typeface="Meiryo UI" panose="020B0604030504040204" pitchFamily="50" charset="-128"/>
                <a:cs typeface="Meiryo UI" pitchFamily="50" charset="-128"/>
              </a:rPr>
              <a:t>東京</a:t>
            </a:r>
            <a:r>
              <a:rPr lang="en-US" altLang="ja-JP" sz="1200" b="1" dirty="0" smtClean="0">
                <a:latin typeface="Meiryo UI" panose="020B0604030504040204" pitchFamily="50" charset="-128"/>
                <a:ea typeface="Meiryo UI" panose="020B0604030504040204" pitchFamily="50" charset="-128"/>
                <a:cs typeface="Meiryo UI" pitchFamily="50" charset="-128"/>
              </a:rPr>
              <a:t>】</a:t>
            </a:r>
          </a:p>
        </p:txBody>
      </p:sp>
      <p:sp>
        <p:nvSpPr>
          <p:cNvPr id="100" name="楕円 99"/>
          <p:cNvSpPr/>
          <p:nvPr/>
        </p:nvSpPr>
        <p:spPr>
          <a:xfrm>
            <a:off x="1830511" y="4900518"/>
            <a:ext cx="1089477"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都内</a:t>
            </a:r>
            <a:endParaRPr lang="en-US" altLang="ja-JP" sz="900" b="1" dirty="0" smtClean="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民間事業者</a:t>
            </a:r>
            <a:endParaRPr kumimoji="1" lang="ja-JP" altLang="en-US" sz="900" b="1" dirty="0">
              <a:latin typeface="Meiryo UI" panose="020B0604030504040204" pitchFamily="50" charset="-128"/>
              <a:ea typeface="Meiryo UI" panose="020B0604030504040204" pitchFamily="50" charset="-128"/>
            </a:endParaRPr>
          </a:p>
        </p:txBody>
      </p:sp>
      <p:sp>
        <p:nvSpPr>
          <p:cNvPr id="101" name="楕円 100"/>
          <p:cNvSpPr/>
          <p:nvPr/>
        </p:nvSpPr>
        <p:spPr>
          <a:xfrm>
            <a:off x="2952696" y="5079446"/>
            <a:ext cx="93055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賛助会員</a:t>
            </a:r>
            <a:endParaRPr kumimoji="1" lang="ja-JP" altLang="en-US" sz="800" b="1" dirty="0">
              <a:latin typeface="Meiryo UI" panose="020B0604030504040204" pitchFamily="50" charset="-128"/>
              <a:ea typeface="Meiryo UI" panose="020B0604030504040204" pitchFamily="50" charset="-128"/>
            </a:endParaRPr>
          </a:p>
        </p:txBody>
      </p:sp>
      <p:sp>
        <p:nvSpPr>
          <p:cNvPr id="102" name="楕円 101"/>
          <p:cNvSpPr/>
          <p:nvPr/>
        </p:nvSpPr>
        <p:spPr>
          <a:xfrm>
            <a:off x="2341791" y="6014838"/>
            <a:ext cx="90229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スタート</a:t>
            </a:r>
            <a:endParaRPr lang="en-US" altLang="ja-JP" sz="800" b="1" dirty="0" smtClean="0">
              <a:latin typeface="Meiryo UI" panose="020B0604030504040204" pitchFamily="50" charset="-128"/>
              <a:ea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rPr>
              <a:t>アップ</a:t>
            </a:r>
            <a:endParaRPr kumimoji="1" lang="ja-JP" altLang="en-US" sz="800" b="1" dirty="0">
              <a:latin typeface="Meiryo UI" panose="020B0604030504040204" pitchFamily="50" charset="-128"/>
              <a:ea typeface="Meiryo UI" panose="020B0604030504040204" pitchFamily="50" charset="-128"/>
            </a:endParaRPr>
          </a:p>
        </p:txBody>
      </p:sp>
      <p:sp>
        <p:nvSpPr>
          <p:cNvPr id="103" name="楕円 102"/>
          <p:cNvSpPr/>
          <p:nvPr/>
        </p:nvSpPr>
        <p:spPr>
          <a:xfrm>
            <a:off x="1275170" y="6013747"/>
            <a:ext cx="864245"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900" b="1" dirty="0" smtClean="0">
                <a:latin typeface="Meiryo UI" panose="020B0604030504040204" pitchFamily="50" charset="-128"/>
                <a:ea typeface="Meiryo UI" panose="020B0604030504040204" pitchFamily="50" charset="-128"/>
              </a:rPr>
              <a:t>VC</a:t>
            </a:r>
            <a:endParaRPr kumimoji="1" lang="ja-JP" altLang="en-US" sz="900" b="1" dirty="0">
              <a:latin typeface="Meiryo UI" panose="020B0604030504040204" pitchFamily="50" charset="-128"/>
              <a:ea typeface="Meiryo UI" panose="020B0604030504040204" pitchFamily="50" charset="-128"/>
            </a:endParaRPr>
          </a:p>
        </p:txBody>
      </p:sp>
      <p:sp>
        <p:nvSpPr>
          <p:cNvPr id="104" name="楕円 103"/>
          <p:cNvSpPr/>
          <p:nvPr/>
        </p:nvSpPr>
        <p:spPr>
          <a:xfrm>
            <a:off x="419856" y="5549904"/>
            <a:ext cx="855314"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大学</a:t>
            </a:r>
            <a:endParaRPr kumimoji="1" lang="ja-JP" altLang="en-US" sz="900" b="1" dirty="0">
              <a:latin typeface="Meiryo UI" panose="020B0604030504040204" pitchFamily="50" charset="-128"/>
              <a:ea typeface="Meiryo UI" panose="020B0604030504040204" pitchFamily="50" charset="-128"/>
            </a:endParaRPr>
          </a:p>
        </p:txBody>
      </p:sp>
      <p:sp>
        <p:nvSpPr>
          <p:cNvPr id="105" name="楕円 104"/>
          <p:cNvSpPr/>
          <p:nvPr/>
        </p:nvSpPr>
        <p:spPr>
          <a:xfrm>
            <a:off x="864732" y="5018486"/>
            <a:ext cx="869158" cy="378269"/>
          </a:xfrm>
          <a:prstGeom prst="ellips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800" b="1" dirty="0" smtClean="0">
                <a:latin typeface="Meiryo UI" panose="020B0604030504040204" pitchFamily="50" charset="-128"/>
                <a:ea typeface="Meiryo UI" panose="020B0604030504040204" pitchFamily="50" charset="-128"/>
              </a:rPr>
              <a:t>経済団体</a:t>
            </a:r>
            <a:endParaRPr kumimoji="1" lang="ja-JP" altLang="en-US" sz="800" b="1" dirty="0">
              <a:latin typeface="Meiryo UI" panose="020B0604030504040204" pitchFamily="50" charset="-128"/>
              <a:ea typeface="Meiryo UI" panose="020B0604030504040204" pitchFamily="50" charset="-128"/>
            </a:endParaRPr>
          </a:p>
        </p:txBody>
      </p:sp>
      <p:sp>
        <p:nvSpPr>
          <p:cNvPr id="106" name="正方形/長方形 105"/>
          <p:cNvSpPr/>
          <p:nvPr/>
        </p:nvSpPr>
        <p:spPr>
          <a:xfrm>
            <a:off x="187660" y="4540406"/>
            <a:ext cx="4502009" cy="257369"/>
          </a:xfrm>
          <a:prstGeom prst="rect">
            <a:avLst/>
          </a:prstGeom>
          <a:noFill/>
        </p:spPr>
        <p:txBody>
          <a:bodyPr wrap="square" lIns="36000" tIns="36000" rIns="36000" bIns="36000" anchor="ctr">
            <a:spAutoFit/>
          </a:bodyPr>
          <a:lstStyle/>
          <a:p>
            <a:pPr>
              <a:defRPr/>
            </a:pPr>
            <a:r>
              <a:rPr lang="ja-JP" altLang="en-US" sz="1200" dirty="0" smtClean="0">
                <a:latin typeface="Meiryo UI" panose="020B0604030504040204" pitchFamily="50" charset="-128"/>
                <a:ea typeface="Meiryo UI" panose="020B0604030504040204" pitchFamily="50" charset="-128"/>
                <a:cs typeface="Meiryo UI" pitchFamily="50" charset="-128"/>
              </a:rPr>
              <a:t>○事務局は東京都が担う　　</a:t>
            </a:r>
            <a:endParaRPr lang="en-US" altLang="ja-JP" sz="1200" dirty="0" smtClean="0">
              <a:latin typeface="Meiryo UI" panose="020B0604030504040204" pitchFamily="50" charset="-128"/>
              <a:ea typeface="Meiryo UI" panose="020B0604030504040204" pitchFamily="50" charset="-128"/>
              <a:cs typeface="Meiryo UI" pitchFamily="50" charset="-128"/>
            </a:endParaRPr>
          </a:p>
        </p:txBody>
      </p:sp>
      <p:sp>
        <p:nvSpPr>
          <p:cNvPr id="107" name="テキスト ボックス 106">
            <a:extLst>
              <a:ext uri="{FF2B5EF4-FFF2-40B4-BE49-F238E27FC236}">
                <a16:creationId xmlns:a16="http://schemas.microsoft.com/office/drawing/2014/main" id="{68549A59-4C48-C343-B6D8-8A93524D6BDC}"/>
              </a:ext>
            </a:extLst>
          </p:cNvPr>
          <p:cNvSpPr txBox="1"/>
          <p:nvPr/>
        </p:nvSpPr>
        <p:spPr>
          <a:xfrm>
            <a:off x="355585" y="1236443"/>
            <a:ext cx="865055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◆大阪の特徴として、コンソーシアムの体制の</a:t>
            </a:r>
            <a:r>
              <a:rPr lang="ja-JP" altLang="en-US" sz="1200" dirty="0">
                <a:latin typeface="Meiryo UI" panose="020B0604030504040204" pitchFamily="50" charset="-128"/>
                <a:ea typeface="Meiryo UI" panose="020B0604030504040204" pitchFamily="50" charset="-128"/>
              </a:rPr>
              <a:t>事務局を、ポテンシャル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専門性・機動性</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と求心力を</a:t>
            </a:r>
            <a:r>
              <a:rPr lang="ja-JP" altLang="en-US" sz="1200" dirty="0" smtClean="0">
                <a:latin typeface="Meiryo UI" panose="020B0604030504040204" pitchFamily="50" charset="-128"/>
                <a:ea typeface="Meiryo UI" panose="020B0604030504040204" pitchFamily="50" charset="-128"/>
              </a:rPr>
              <a:t>備えた府市統合による支援団体である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「大阪産業局」が担っている。</a:t>
            </a:r>
            <a:endParaRPr lang="en-US" altLang="ja-JP"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4808198" y="6624825"/>
            <a:ext cx="4572000" cy="246221"/>
          </a:xfrm>
          <a:prstGeom prst="rect">
            <a:avLst/>
          </a:prstGeom>
        </p:spPr>
        <p:txBody>
          <a:bodyPr>
            <a:spAutoFit/>
          </a:bodyPr>
          <a:lstStyle/>
          <a:p>
            <a:r>
              <a:rPr lang="ja-JP" altLang="en-US" sz="1000" dirty="0" smtClean="0">
                <a:latin typeface="BIZ UDPゴシック" panose="020B0400000000000000" pitchFamily="50" charset="-128"/>
                <a:ea typeface="BIZ UDPゴシック" panose="020B0400000000000000" pitchFamily="50" charset="-128"/>
              </a:rPr>
              <a:t>出典：内閣府</a:t>
            </a:r>
            <a:r>
              <a:rPr lang="ja-JP" altLang="en-US" sz="1000" dirty="0">
                <a:latin typeface="BIZ UDPゴシック" panose="020B0400000000000000" pitchFamily="50" charset="-128"/>
                <a:ea typeface="BIZ UDPゴシック" panose="020B0400000000000000" pitchFamily="50" charset="-128"/>
              </a:rPr>
              <a:t>「スタートアップ・エコシステム」各拠点都市の計画及び進捗</a:t>
            </a:r>
            <a:endParaRPr lang="en-US" altLang="ja-JP" sz="1000" dirty="0">
              <a:latin typeface="BIZ UDPゴシック" panose="020B0400000000000000" pitchFamily="50" charset="-128"/>
              <a:ea typeface="BIZ UDPゴシック" panose="020B0400000000000000" pitchFamily="50" charset="-128"/>
            </a:endParaRPr>
          </a:p>
        </p:txBody>
      </p:sp>
      <p:sp>
        <p:nvSpPr>
          <p:cNvPr id="10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8282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90204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＜➃中小企業支援団体統合（大阪産業局）＞</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1543" y="574438"/>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■成果</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30" name="表 29"/>
          <p:cNvGraphicFramePr>
            <a:graphicFrameLocks noGrp="1"/>
          </p:cNvGraphicFramePr>
          <p:nvPr>
            <p:extLst/>
          </p:nvPr>
        </p:nvGraphicFramePr>
        <p:xfrm>
          <a:off x="4591050" y="1603177"/>
          <a:ext cx="4394200" cy="1432560"/>
        </p:xfrm>
        <a:graphic>
          <a:graphicData uri="http://schemas.openxmlformats.org/drawingml/2006/table">
            <a:tbl>
              <a:tblPr firstRow="1">
                <a:tableStyleId>{9D7B26C5-4107-4FEC-AEDC-1716B250A1EF}</a:tableStyleId>
              </a:tblPr>
              <a:tblGrid>
                <a:gridCol w="812964">
                  <a:extLst>
                    <a:ext uri="{9D8B030D-6E8A-4147-A177-3AD203B41FA5}">
                      <a16:colId xmlns:a16="http://schemas.microsoft.com/office/drawing/2014/main" val="1259831423"/>
                    </a:ext>
                  </a:extLst>
                </a:gridCol>
                <a:gridCol w="1173600">
                  <a:extLst>
                    <a:ext uri="{9D8B030D-6E8A-4147-A177-3AD203B41FA5}">
                      <a16:colId xmlns:a16="http://schemas.microsoft.com/office/drawing/2014/main" val="1117067631"/>
                    </a:ext>
                  </a:extLst>
                </a:gridCol>
                <a:gridCol w="1203818">
                  <a:extLst>
                    <a:ext uri="{9D8B030D-6E8A-4147-A177-3AD203B41FA5}">
                      <a16:colId xmlns:a16="http://schemas.microsoft.com/office/drawing/2014/main" val="1989261718"/>
                    </a:ext>
                  </a:extLst>
                </a:gridCol>
                <a:gridCol w="1203818">
                  <a:extLst>
                    <a:ext uri="{9D8B030D-6E8A-4147-A177-3AD203B41FA5}">
                      <a16:colId xmlns:a16="http://schemas.microsoft.com/office/drawing/2014/main" val="1211853689"/>
                    </a:ext>
                  </a:extLst>
                </a:gridCol>
              </a:tblGrid>
              <a:tr h="165069">
                <a:tc>
                  <a:txBody>
                    <a:bodyPr/>
                    <a:lstStyle/>
                    <a:p>
                      <a:pPr algn="l"/>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2019</a:t>
                      </a: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738863"/>
                  </a:ext>
                </a:extLst>
              </a:tr>
              <a:tr h="165069">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売上の改善</a:t>
                      </a: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37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8351589"/>
                  </a:ext>
                </a:extLst>
              </a:tr>
              <a:tr h="165069">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営業利益の改善</a:t>
                      </a: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32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17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6304368"/>
                  </a:ext>
                </a:extLst>
              </a:tr>
              <a:tr h="165069">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雇用者数の改善</a:t>
                      </a: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17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プラス</a:t>
                      </a:r>
                      <a:r>
                        <a:rPr kumimoji="1" lang="en-US" altLang="ja-JP" sz="1000" dirty="0">
                          <a:solidFill>
                            <a:schemeClr val="tx1"/>
                          </a:solidFill>
                          <a:latin typeface="Meiryo UI" panose="020B0604030504040204" pitchFamily="50" charset="-128"/>
                          <a:ea typeface="Meiryo UI" panose="020B0604030504040204" pitchFamily="50" charset="-128"/>
                        </a:rPr>
                        <a:t>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61449847"/>
                  </a:ext>
                </a:extLst>
              </a:tr>
            </a:tbl>
          </a:graphicData>
        </a:graphic>
      </p:graphicFrame>
      <p:sp>
        <p:nvSpPr>
          <p:cNvPr id="31" name="テキスト ボックス 30">
            <a:extLst>
              <a:ext uri="{FF2B5EF4-FFF2-40B4-BE49-F238E27FC236}">
                <a16:creationId xmlns:a16="http://schemas.microsoft.com/office/drawing/2014/main" id="{68549A59-4C48-C343-B6D8-8A93524D6BDC}"/>
              </a:ext>
            </a:extLst>
          </p:cNvPr>
          <p:cNvSpPr txBox="1"/>
          <p:nvPr/>
        </p:nvSpPr>
        <p:spPr>
          <a:xfrm>
            <a:off x="4641850" y="1231255"/>
            <a:ext cx="450215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大阪産業局を利用した企業の</a:t>
            </a:r>
            <a:r>
              <a:rPr lang="ja-JP" altLang="en-US" sz="1400" dirty="0" smtClean="0">
                <a:latin typeface="Meiryo UI" panose="020B0604030504040204" pitchFamily="50" charset="-128"/>
                <a:ea typeface="Meiryo UI" panose="020B0604030504040204" pitchFamily="50" charset="-128"/>
              </a:rPr>
              <a:t>成果</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府内企業調査値との比較）</a:t>
            </a:r>
            <a:endParaRPr lang="en-US" altLang="ja-JP" sz="10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8549A59-4C48-C343-B6D8-8A93524D6BDC}"/>
              </a:ext>
            </a:extLst>
          </p:cNvPr>
          <p:cNvSpPr txBox="1"/>
          <p:nvPr/>
        </p:nvSpPr>
        <p:spPr>
          <a:xfrm>
            <a:off x="5936493" y="3010322"/>
            <a:ext cx="3192998" cy="307777"/>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＊当該年度に大阪産業局の支援事業を利用した企業へのアンケート調査に基づく。</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＊各値は、売上・営業利益・雇用者数の改善状況を表す。</a:t>
            </a:r>
            <a:endParaRPr lang="en-US" altLang="ja-JP" sz="7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68549A59-4C48-C343-B6D8-8A93524D6BDC}"/>
              </a:ext>
            </a:extLst>
          </p:cNvPr>
          <p:cNvSpPr txBox="1"/>
          <p:nvPr/>
        </p:nvSpPr>
        <p:spPr>
          <a:xfrm>
            <a:off x="4641850" y="3482823"/>
            <a:ext cx="397510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○重点取組分野等における支援の効果</a:t>
            </a:r>
            <a:endParaRPr lang="en-US" altLang="ja-JP" sz="1400"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87389444-A7D9-4706-8C71-C18EC2B14099}"/>
              </a:ext>
            </a:extLst>
          </p:cNvPr>
          <p:cNvSpPr/>
          <p:nvPr/>
        </p:nvSpPr>
        <p:spPr>
          <a:xfrm>
            <a:off x="252480" y="1234589"/>
            <a:ext cx="4221066" cy="4042132"/>
          </a:xfrm>
          <a:prstGeom prst="rect">
            <a:avLst/>
          </a:prstGeom>
          <a:ln>
            <a:noFill/>
            <a:prstDash val="dash"/>
          </a:ln>
        </p:spPr>
        <p:txBody>
          <a:bodyPr wrap="square">
            <a:spAutoFit/>
          </a:bodyPr>
          <a:lstStyle/>
          <a:p>
            <a:pPr lvl="0">
              <a:lnSpc>
                <a:spcPts val="22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○売上高・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営業利益・雇用者数の改善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業局を利用した企業の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（業況判断指数）は、大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阪府景気観測調査における府内企業調査値を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ポイント上回る結果となっている。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○企業支援の効果は、直近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か年で、創業件数が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192</a:t>
            </a:r>
          </a:p>
          <a:p>
            <a:pPr lvl="0">
              <a:lnSpc>
                <a:spcPts val="22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増加、国際ビジネス支援件数は</a:t>
            </a: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1,656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％増加、事業承継診断件</a:t>
            </a: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数は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16,510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28,813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％増加、マスメディ</a:t>
            </a:r>
          </a:p>
          <a:p>
            <a:pPr lvl="0">
              <a:lnSpc>
                <a:spcPts val="22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ア掲載数は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増加と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成果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げている。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○さらに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市交付金を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創設し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ニーズ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に応じた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機動的な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事業実施が可能となった。</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txBox="1">
            <a:spLocks/>
          </p:cNvSpPr>
          <p:nvPr/>
        </p:nvSpPr>
        <p:spPr>
          <a:xfrm>
            <a:off x="7044266"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4306779" y="3716009"/>
            <a:ext cx="4505334" cy="3121423"/>
          </a:xfrm>
          <a:prstGeom prst="rect">
            <a:avLst/>
          </a:prstGeom>
        </p:spPr>
      </p:pic>
    </p:spTree>
    <p:extLst>
      <p:ext uri="{BB962C8B-B14F-4D97-AF65-F5344CB8AC3E}">
        <p14:creationId xmlns:p14="http://schemas.microsoft.com/office/powerpoint/2010/main" val="2927154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86277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＜➄公立大学統合＞</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92696"/>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■背景と課題</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0163" y="1144122"/>
            <a:ext cx="3991797" cy="95410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少子化の進展に伴い、全国的に学生数が減少、大学間の競争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激化。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府市合わせると、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億を超える公費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負担。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79857" y="2121639"/>
            <a:ext cx="3672408" cy="80330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期待されている効果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統合</a:t>
            </a:r>
            <a:r>
              <a:rPr lang="ja-JP" altLang="en-US" sz="1400" dirty="0">
                <a:solidFill>
                  <a:schemeClr val="tx1"/>
                </a:solidFill>
                <a:latin typeface="Meiryo UI" panose="020B0604030504040204" pitchFamily="50" charset="-128"/>
                <a:ea typeface="Meiryo UI" panose="020B0604030504040204" pitchFamily="50" charset="-128"/>
              </a:rPr>
              <a:t>のメリットと、両大学の強みを活かし、大阪の成長に貢献できる大学</a:t>
            </a:r>
            <a:r>
              <a:rPr lang="ja-JP" altLang="en-US" sz="1400" dirty="0" smtClean="0">
                <a:solidFill>
                  <a:schemeClr val="tx1"/>
                </a:solidFill>
                <a:latin typeface="Meiryo UI" panose="020B0604030504040204" pitchFamily="50" charset="-128"/>
                <a:ea typeface="Meiryo UI" panose="020B0604030504040204" pitchFamily="50" charset="-128"/>
              </a:rPr>
              <a:t>へ。</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5046" y="3882707"/>
            <a:ext cx="2017960" cy="2611860"/>
          </a:xfrm>
          <a:prstGeom prst="rect">
            <a:avLst/>
          </a:prstGeom>
          <a:noFill/>
        </p:spPr>
        <p:txBody>
          <a:bodyPr wrap="square" lIns="36000" tIns="36000" rIns="36000" bIns="36000" rtlCol="0">
            <a:spAutoFit/>
          </a:bodyPr>
          <a:lstStyle/>
          <a:p>
            <a:r>
              <a:rPr lang="en-US" altLang="ja-JP" sz="1100" b="1" dirty="0">
                <a:latin typeface="Meiryo UI" panose="020B0604030504040204" pitchFamily="50" charset="-128"/>
                <a:ea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rPr>
              <a:t>運営費交付金の削減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2006</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rPr>
              <a:t>教員の削減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2002</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202</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167</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事務職員の削減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2002</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160</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134</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42%</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市大については医学部除く</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295925" y="3872207"/>
            <a:ext cx="1872000" cy="2104028"/>
          </a:xfrm>
          <a:prstGeom prst="rect">
            <a:avLst/>
          </a:prstGeom>
          <a:noFill/>
          <a:ln>
            <a:noFill/>
          </a:ln>
        </p:spPr>
        <p:txBody>
          <a:bodyPr wrap="square" lIns="36000" tIns="36000" rIns="36000" bIns="36000"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教員人事のガバナンス改革</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人事を教授会から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法人人事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委員会による選考に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変更。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教員組織と教育組織の分離</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を適材適所に配置するため、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組織として学術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研究院</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研究院設置。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en-US" altLang="ja-JP" sz="11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学長裁量による予算重点化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学長裁量等による戦略的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な予算配分を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62118" y="3663228"/>
            <a:ext cx="1980000" cy="2831339"/>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7585" y="3495439"/>
            <a:ext cx="1172116"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ja-JP" altLang="en-US" sz="1400" dirty="0">
                <a:latin typeface="Meiryo UI" panose="020B0604030504040204" pitchFamily="50" charset="-128"/>
                <a:ea typeface="Meiryo UI" panose="020B0604030504040204" pitchFamily="50" charset="-128"/>
              </a:rPr>
              <a:t>合理化・縮小</a:t>
            </a:r>
          </a:p>
        </p:txBody>
      </p:sp>
      <p:sp>
        <p:nvSpPr>
          <p:cNvPr id="14" name="正方形/長方形 13"/>
          <p:cNvSpPr/>
          <p:nvPr/>
        </p:nvSpPr>
        <p:spPr>
          <a:xfrm>
            <a:off x="2295925" y="3677920"/>
            <a:ext cx="1872000" cy="2816647"/>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3353" y="3522667"/>
            <a:ext cx="1257075"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ja-JP" altLang="en-US" sz="1400" dirty="0">
                <a:latin typeface="Meiryo UI" panose="020B0604030504040204" pitchFamily="50" charset="-128"/>
                <a:ea typeface="Meiryo UI" panose="020B0604030504040204" pitchFamily="50" charset="-128"/>
              </a:rPr>
              <a:t>ガバナンス改革</a:t>
            </a:r>
          </a:p>
        </p:txBody>
      </p:sp>
      <p:sp>
        <p:nvSpPr>
          <p:cNvPr id="27" name="正方形/長方形 26"/>
          <p:cNvSpPr/>
          <p:nvPr/>
        </p:nvSpPr>
        <p:spPr>
          <a:xfrm>
            <a:off x="213293" y="3109420"/>
            <a:ext cx="1970411" cy="307777"/>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＜これまでの改革実績＞</a:t>
            </a:r>
            <a:endParaRPr lang="en-US" altLang="ja-JP" sz="1400" dirty="0">
              <a:latin typeface="Meiryo UI" panose="020B0604030504040204" pitchFamily="50" charset="-128"/>
              <a:ea typeface="Meiryo UI" panose="020B0604030504040204" pitchFamily="50" charset="-128"/>
            </a:endParaRPr>
          </a:p>
        </p:txBody>
      </p:sp>
      <p:sp>
        <p:nvSpPr>
          <p:cNvPr id="37" name="タイトル 1"/>
          <p:cNvSpPr txBox="1"/>
          <p:nvPr/>
        </p:nvSpPr>
        <p:spPr>
          <a:xfrm>
            <a:off x="4890168" y="3926454"/>
            <a:ext cx="4253832"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■新大学がめざす</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もの（「新大学基本構想」</a:t>
            </a:r>
            <a:r>
              <a:rPr kumimoji="1" lang="ja-JP" altLang="en-US" sz="9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9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4">
            <a:extLst>
              <a:ext uri="{FF2B5EF4-FFF2-40B4-BE49-F238E27FC236}">
                <a16:creationId xmlns:a16="http://schemas.microsoft.com/office/drawing/2014/main" id="{08469D97-F286-497E-85C0-41661DF95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841" y="907297"/>
            <a:ext cx="2304342" cy="258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487B5856-4DF5-4C75-B6B5-9860ACE2CC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441" y="1404588"/>
            <a:ext cx="2248840" cy="240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9">
            <a:extLst>
              <a:ext uri="{FF2B5EF4-FFF2-40B4-BE49-F238E27FC236}">
                <a16:creationId xmlns:a16="http://schemas.microsoft.com/office/drawing/2014/main" id="{F65B9ADD-64AB-4F48-AC6F-99DF56D152C6}"/>
              </a:ext>
            </a:extLst>
          </p:cNvPr>
          <p:cNvSpPr txBox="1">
            <a:spLocks noChangeArrowheads="1"/>
          </p:cNvSpPr>
          <p:nvPr/>
        </p:nvSpPr>
        <p:spPr bwMode="auto">
          <a:xfrm>
            <a:off x="6729008" y="1084579"/>
            <a:ext cx="2524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市立大学が</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62</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位、府立大学が</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107</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位（日本の大学では、</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16</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位と</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27</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位）。</a:t>
            </a:r>
          </a:p>
        </p:txBody>
      </p:sp>
      <p:sp>
        <p:nvSpPr>
          <p:cNvPr id="41" name="テキスト ボックス 40">
            <a:extLst>
              <a:ext uri="{FF2B5EF4-FFF2-40B4-BE49-F238E27FC236}">
                <a16:creationId xmlns:a16="http://schemas.microsoft.com/office/drawing/2014/main" id="{CCBCD63C-1529-4107-A10C-F6E42864B622}"/>
              </a:ext>
            </a:extLst>
          </p:cNvPr>
          <p:cNvSpPr txBox="1"/>
          <p:nvPr/>
        </p:nvSpPr>
        <p:spPr>
          <a:xfrm>
            <a:off x="6729008" y="910264"/>
            <a:ext cx="2679461" cy="2338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教育・研究</a:t>
            </a:r>
            <a:r>
              <a:rPr kumimoji="1" lang="ja-JP" altLang="en-US"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ランキング（アジア）（</a:t>
            </a:r>
            <a:r>
              <a:rPr kumimoji="1" lang="en-US" altLang="ja-JP"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2012</a:t>
            </a:r>
            <a:r>
              <a:rPr kumimoji="1" lang="ja-JP" altLang="en-US"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年）</a:t>
            </a:r>
          </a:p>
        </p:txBody>
      </p:sp>
      <p:sp>
        <p:nvSpPr>
          <p:cNvPr id="42" name="テキスト ボックス 41">
            <a:extLst>
              <a:ext uri="{FF2B5EF4-FFF2-40B4-BE49-F238E27FC236}">
                <a16:creationId xmlns:a16="http://schemas.microsoft.com/office/drawing/2014/main" id="{A8EACE62-CF6F-4638-AA2E-33C4E7672B5C}"/>
              </a:ext>
            </a:extLst>
          </p:cNvPr>
          <p:cNvSpPr txBox="1"/>
          <p:nvPr/>
        </p:nvSpPr>
        <p:spPr>
          <a:xfrm>
            <a:off x="4475353" y="3445312"/>
            <a:ext cx="2397319" cy="369332"/>
          </a:xfrm>
          <a:prstGeom prst="rect">
            <a:avLst/>
          </a:prstGeom>
          <a:noFill/>
        </p:spPr>
        <p:txBody>
          <a:bodyPr wrap="square" rtlCol="0">
            <a:spAutoFit/>
          </a:bodyPr>
          <a:lstStyle/>
          <a:p>
            <a:pPr lvl="0" defTabSz="457200">
              <a:defRPr/>
            </a:pPr>
            <a:r>
              <a:rPr kumimoji="0" lang="ja-JP" altLang="en-US"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出典：大阪府・大阪市「</a:t>
            </a:r>
            <a:r>
              <a:rPr kumimoji="1" lang="en-US" altLang="ja-JP"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大阪府・大阪市共通資料</a:t>
            </a:r>
            <a:r>
              <a:rPr kumimoji="1" lang="en-US" altLang="ja-JP"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】Ⅴ </a:t>
            </a:r>
            <a:r>
              <a:rPr kumimoji="1" lang="ja-JP" altLang="en-US"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大阪</a:t>
            </a:r>
            <a:r>
              <a:rPr kumimoji="1" lang="en-US" altLang="ja-JP"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　　　府市の連携</a:t>
            </a:r>
            <a:r>
              <a:rPr kumimoji="0" lang="ja-JP" altLang="en-US"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en-US" altLang="ja-JP" sz="600" dirty="0">
                <a:latin typeface="Meiryo UI" panose="020B0604030504040204" pitchFamily="50" charset="-128"/>
                <a:ea typeface="Meiryo UI" panose="020B0604030504040204" pitchFamily="50" charset="-128"/>
              </a:rPr>
              <a:t>2014.9.2</a:t>
            </a:r>
            <a:r>
              <a:rPr kumimoji="0" lang="ja-JP" altLang="en-US" sz="600" dirty="0">
                <a:latin typeface="Meiryo UI" panose="020B0604030504040204" pitchFamily="50" charset="-128"/>
                <a:ea typeface="Meiryo UI" panose="020B0604030504040204" pitchFamily="50" charset="-128"/>
              </a:rPr>
              <a:t>　第</a:t>
            </a:r>
            <a:r>
              <a:rPr kumimoji="0" lang="en-US" altLang="ja-JP" sz="600" dirty="0">
                <a:latin typeface="Meiryo UI" panose="020B0604030504040204" pitchFamily="50" charset="-128"/>
                <a:ea typeface="Meiryo UI" panose="020B0604030504040204" pitchFamily="50" charset="-128"/>
              </a:rPr>
              <a:t>25</a:t>
            </a:r>
            <a:r>
              <a:rPr kumimoji="0" lang="zh-TW" altLang="en-US" sz="600" dirty="0">
                <a:latin typeface="Meiryo UI" panose="020B0604030504040204" pitchFamily="50" charset="-128"/>
                <a:ea typeface="Meiryo UI" panose="020B0604030504040204" pitchFamily="50" charset="-128"/>
              </a:rPr>
              <a:t>回大阪府市統合本部会議</a:t>
            </a:r>
            <a:r>
              <a:rPr kumimoji="0" lang="en-US" altLang="zh-TW" sz="600" dirty="0">
                <a:latin typeface="Meiryo UI" panose="020B0604030504040204" pitchFamily="50" charset="-128"/>
                <a:ea typeface="Meiryo UI" panose="020B0604030504040204" pitchFamily="50" charset="-128"/>
              </a:rPr>
              <a:t/>
            </a:r>
            <a:br>
              <a:rPr kumimoji="0" lang="en-US" altLang="zh-TW" sz="600" dirty="0">
                <a:latin typeface="Meiryo UI" panose="020B0604030504040204" pitchFamily="50" charset="-128"/>
                <a:ea typeface="Meiryo UI" panose="020B0604030504040204" pitchFamily="50" charset="-128"/>
              </a:rPr>
            </a:br>
            <a:r>
              <a:rPr kumimoji="0" lang="ja-JP" altLang="en-US" sz="600" dirty="0">
                <a:latin typeface="Meiryo UI" panose="020B0604030504040204" pitchFamily="50" charset="-128"/>
                <a:ea typeface="Meiryo UI" panose="020B0604030504040204" pitchFamily="50" charset="-128"/>
              </a:rPr>
              <a:t>　　　参考資料）</a:t>
            </a:r>
            <a:endParaRPr kumimoji="0" lang="en-US" altLang="ja-JP" sz="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pic>
        <p:nvPicPr>
          <p:cNvPr id="44" name="図 43"/>
          <p:cNvPicPr>
            <a:picLocks/>
          </p:cNvPicPr>
          <p:nvPr/>
        </p:nvPicPr>
        <p:blipFill>
          <a:blip r:embed="rId4"/>
          <a:stretch>
            <a:fillRect/>
          </a:stretch>
        </p:blipFill>
        <p:spPr>
          <a:xfrm>
            <a:off x="4943169" y="4183311"/>
            <a:ext cx="3753155" cy="2646113"/>
          </a:xfrm>
          <a:prstGeom prst="rect">
            <a:avLst/>
          </a:prstGeom>
        </p:spPr>
      </p:pic>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6336000" y="334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1343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p:cNvPicPr>
            <a:picLocks noChangeAspect="1"/>
          </p:cNvPicPr>
          <p:nvPr/>
        </p:nvPicPr>
        <p:blipFill rotWithShape="1">
          <a:blip r:embed="rId2"/>
          <a:srcRect r="1980"/>
          <a:stretch/>
        </p:blipFill>
        <p:spPr>
          <a:xfrm>
            <a:off x="7027579" y="1881832"/>
            <a:ext cx="2125946" cy="1973801"/>
          </a:xfrm>
          <a:prstGeom prst="rect">
            <a:avLst/>
          </a:prstGeom>
        </p:spPr>
      </p:pic>
      <p:sp>
        <p:nvSpPr>
          <p:cNvPr id="39" name="タイトル 1">
            <a:extLst>
              <a:ext uri="{FF2B5EF4-FFF2-40B4-BE49-F238E27FC236}">
                <a16:creationId xmlns:a16="http://schemas.microsoft.com/office/drawing/2014/main" id="{9417DC4A-99D8-40BA-93DC-E3C278C4505D}"/>
              </a:ext>
            </a:extLst>
          </p:cNvPr>
          <p:cNvSpPr txBox="1">
            <a:spLocks/>
          </p:cNvSpPr>
          <p:nvPr/>
        </p:nvSpPr>
        <p:spPr>
          <a:xfrm>
            <a:off x="4707743" y="1122301"/>
            <a:ext cx="5054673" cy="2823027"/>
          </a:xfrm>
          <a:prstGeom prst="rect">
            <a:avLst/>
          </a:prstGeom>
        </p:spPr>
        <p:txBody>
          <a:bodyPr vert="horz"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ts val="1200"/>
              </a:lnSpc>
              <a:spcBef>
                <a:spcPts val="600"/>
              </a:spcBef>
              <a:spcAft>
                <a:spcPts val="0"/>
              </a:spcAft>
              <a:buClrTx/>
              <a:buSzTx/>
              <a:buFont typeface="Wingdings" panose="05000000000000000000" pitchFamily="2" charset="2"/>
              <a:buChar char="Ø"/>
              <a:tabLst/>
              <a:defRPr/>
            </a:pP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年４月、両大学の運営法人を統合した</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「公立</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l" defTabSz="914400" rtl="0" eaLnBrk="1" fontAlgn="auto" latinLnBrk="0" hangingPunct="1">
              <a:lnSpc>
                <a:spcPts val="1200"/>
              </a:lnSpc>
              <a:spcBef>
                <a:spcPts val="600"/>
              </a:spcBef>
              <a:spcAft>
                <a:spcPts val="0"/>
              </a:spcAft>
              <a:buClrTx/>
              <a:buSzTx/>
              <a:tabLst/>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大阪」が</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発足。</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ts val="1800"/>
              </a:lnSpc>
              <a:buFont typeface="Wingdings" panose="05000000000000000000" pitchFamily="2" charset="2"/>
              <a:buChar char="Ø"/>
              <a:defRPr/>
            </a:pP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年４月、両大学を統合</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大学の「教育」・「研究」</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「社会貢献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」の基本３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一層の維持・向上を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ともに、これらに加えて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新た</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シンクタンク機能」及</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技術インキュベーション機</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能」を</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備え、</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学部・学域、</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15</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研究科の幅広い学問領域</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擁する</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「大阪公立大学</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」開学。</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11DAC851-D010-42DC-929C-E7E614A74619}"/>
              </a:ext>
            </a:extLst>
          </p:cNvPr>
          <p:cNvSpPr/>
          <p:nvPr/>
        </p:nvSpPr>
        <p:spPr>
          <a:xfrm>
            <a:off x="4731691" y="3944062"/>
            <a:ext cx="4452276" cy="2862322"/>
          </a:xfrm>
          <a:prstGeom prst="rect">
            <a:avLst/>
          </a:prstGeom>
          <a:ln>
            <a:noFill/>
            <a:prstDash val="dash"/>
          </a:ln>
        </p:spPr>
        <p:txBody>
          <a:bodyPr wrap="square">
            <a:spAutoFit/>
          </a:bodyP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大阪の感染症対策を支える拠点形成をめざし、「大阪国際感染症研究センター」を</a:t>
            </a:r>
            <a:r>
              <a:rPr kumimoji="0"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設置。</a:t>
            </a:r>
            <a:endPar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イノベーション創出を全学的に推進する環境の構築に向け、産学官共創機能の環境整備を進めるイノベーション・アカデミー構想を</a:t>
            </a:r>
            <a:r>
              <a:rPr kumimoji="0"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推進中。</a:t>
            </a:r>
            <a:endPar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2025</a:t>
            </a:r>
            <a:r>
              <a:rPr kumimoji="0"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年度、森之宮に都心メインキャンパスを整備</a:t>
            </a:r>
            <a:r>
              <a:rPr kumimoji="0"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予定。</a:t>
            </a:r>
            <a:r>
              <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r>
            <a:br>
              <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r>
              <a:rPr kumimoji="0" lang="ja-JP" altLang="en-US" sz="1200" dirty="0">
                <a:latin typeface="Meiryo UI" panose="020B0604030504040204" pitchFamily="50" charset="-128"/>
                <a:ea typeface="Meiryo UI" panose="020B0604030504040204" pitchFamily="50" charset="-128"/>
              </a:rPr>
              <a:t>○新キャンパス整備</a:t>
            </a: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費（</a:t>
            </a:r>
            <a:r>
              <a:rPr kumimoji="0"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2021</a:t>
            </a: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年度時点）：約</a:t>
            </a:r>
            <a:r>
              <a:rPr kumimoji="0"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420</a:t>
            </a: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億円</a:t>
            </a:r>
            <a:endParaRPr kumimoji="0"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40493" y="76562"/>
            <a:ext cx="686277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＜➄公立大学統合＞</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4180" y="692696"/>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328727" y="1233121"/>
          <a:ext cx="4320000" cy="692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val="10000"/>
                  </a:ext>
                </a:extLst>
              </a:tr>
              <a:tr h="309131">
                <a:tc>
                  <a:txBody>
                    <a:bodyPr/>
                    <a:lstStyle/>
                    <a:p>
                      <a:pPr algn="ctr"/>
                      <a:r>
                        <a:rPr kumimoji="1" lang="ja-JP" altLang="en-US" sz="1200" dirty="0" smtClean="0">
                          <a:latin typeface="Meiryo UI" panose="020B0604030504040204" pitchFamily="50" charset="-128"/>
                          <a:ea typeface="Meiryo UI" panose="020B0604030504040204" pitchFamily="50" charset="-128"/>
                        </a:rPr>
                        <a:t>府市統合本部会議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100" b="1" dirty="0" smtClean="0">
                          <a:latin typeface="Meiryo UI" panose="020B0604030504040204" pitchFamily="50" charset="-128"/>
                          <a:ea typeface="Meiryo UI" panose="020B0604030504040204" pitchFamily="50" charset="-128"/>
                        </a:rPr>
                        <a:t>2012.5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外部有識者による「新大学構想会議」の設置決定</a:t>
                      </a:r>
                      <a:endParaRPr kumimoji="1" lang="en-US" altLang="ja-JP" sz="1100" dirty="0" smtClean="0">
                        <a:latin typeface="Meiryo UI" pitchFamily="50" charset="-128"/>
                        <a:ea typeface="Meiryo UI" pitchFamily="50" charset="-128"/>
                        <a:cs typeface="Meiryo UI"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9" name="表 28"/>
          <p:cNvGraphicFramePr>
            <a:graphicFrameLocks noGrp="1"/>
          </p:cNvGraphicFramePr>
          <p:nvPr>
            <p:extLst/>
          </p:nvPr>
        </p:nvGraphicFramePr>
        <p:xfrm>
          <a:off x="329207" y="2936799"/>
          <a:ext cx="4320000" cy="1212281"/>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2016.4</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府市両大学でタスクフォースを組成し、新大学の姿などの検討を進めることを確認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5001">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2016.8</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2016.12</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2017.6</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2017.8</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タスクフォースの検討状況を報告</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テキスト ボックス 30"/>
          <p:cNvSpPr txBox="1"/>
          <p:nvPr/>
        </p:nvSpPr>
        <p:spPr>
          <a:xfrm>
            <a:off x="328727" y="1963440"/>
            <a:ext cx="4320000" cy="39586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36000" tIns="36000" rIns="36000" bIns="36000" rtlCol="0">
            <a:spAutoFit/>
          </a:bodyPr>
          <a:lstStyle/>
          <a:p>
            <a:r>
              <a:rPr lang="en-US" altLang="ja-JP" sz="1050" dirty="0" smtClean="0">
                <a:latin typeface="Meiryo UI" panose="020B0604030504040204" pitchFamily="50" charset="-128"/>
                <a:ea typeface="Meiryo UI" panose="020B0604030504040204" pitchFamily="50" charset="-128"/>
              </a:rPr>
              <a:t>2012</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６～</a:t>
            </a:r>
            <a:r>
              <a:rPr lang="en-US" altLang="ja-JP" sz="1050" dirty="0" smtClean="0">
                <a:latin typeface="Meiryo UI" panose="020B0604030504040204" pitchFamily="50" charset="-128"/>
                <a:ea typeface="Meiryo UI" panose="020B0604030504040204" pitchFamily="50" charset="-128"/>
              </a:rPr>
              <a:t>2013</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８　新大学構想会議を計</a:t>
            </a:r>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回開催し、「大阪府</a:t>
            </a:r>
            <a:r>
              <a:rPr lang="ja-JP" altLang="en-US" sz="1050" dirty="0">
                <a:latin typeface="Meiryo UI" panose="020B0604030504040204" pitchFamily="50" charset="-128"/>
                <a:ea typeface="Meiryo UI" panose="020B0604030504040204" pitchFamily="50" charset="-128"/>
              </a:rPr>
              <a:t>市新大学</a:t>
            </a:r>
            <a:r>
              <a:rPr lang="ja-JP" altLang="en-US" sz="1050" dirty="0" smtClean="0">
                <a:latin typeface="Meiryo UI" panose="020B0604030504040204" pitchFamily="50" charset="-128"/>
                <a:ea typeface="Meiryo UI" panose="020B0604030504040204" pitchFamily="50" charset="-128"/>
              </a:rPr>
              <a:t>構想」をとりまとめ。</a:t>
            </a:r>
            <a:endParaRPr kumimoji="1" lang="ja-JP" altLang="en-US"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266276" y="2343830"/>
            <a:ext cx="4382931" cy="600164"/>
          </a:xfrm>
          <a:prstGeom prst="rect">
            <a:avLst/>
          </a:prstGeom>
        </p:spPr>
        <p:txBody>
          <a:bodyPr wrap="none">
            <a:spAutoFit/>
          </a:bodyPr>
          <a:lstStyle/>
          <a:p>
            <a:r>
              <a:rPr lang="en-US" altLang="ja-JP" sz="1100" dirty="0" smtClean="0">
                <a:latin typeface="Meiryo UI" panose="020B0604030504040204" pitchFamily="50" charset="-128"/>
                <a:ea typeface="Meiryo UI" panose="020B0604030504040204" pitchFamily="50" charset="-128"/>
              </a:rPr>
              <a:t>2013.9</a:t>
            </a:r>
            <a:r>
              <a:rPr lang="ja-JP" altLang="en-US" sz="1100" dirty="0" smtClean="0">
                <a:latin typeface="Meiryo UI" panose="020B0604030504040204" pitchFamily="50" charset="-128"/>
                <a:ea typeface="Meiryo UI" panose="020B0604030504040204" pitchFamily="50" charset="-128"/>
              </a:rPr>
              <a:t>　府市で「新大学ビジョン」を策定</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2013.10</a:t>
            </a:r>
            <a:r>
              <a:rPr lang="ja-JP" altLang="en-US" sz="1100" dirty="0" smtClean="0">
                <a:latin typeface="Meiryo UI" panose="020B0604030504040204" pitchFamily="50" charset="-128"/>
                <a:ea typeface="Meiryo UI" panose="020B0604030504040204" pitchFamily="50" charset="-128"/>
              </a:rPr>
              <a:t>　府市・両大学で「新大学案</a:t>
            </a:r>
            <a:r>
              <a:rPr lang="ja-JP" altLang="en-US" sz="1100" dirty="0">
                <a:solidFill>
                  <a:srgbClr val="0070C0"/>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を策定</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２　両大学で</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新・公立大学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大阪モデル（基本構想）」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rot="10800000">
            <a:off x="374494" y="4203596"/>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94898" y="4437112"/>
            <a:ext cx="3499676" cy="307777"/>
          </a:xfrm>
          <a:prstGeom prst="rect">
            <a:avLst/>
          </a:prstGeom>
        </p:spPr>
        <p:txBody>
          <a:bodyPr wrap="none">
            <a:spAutoFit/>
          </a:bodyPr>
          <a:lstStyle/>
          <a:p>
            <a:r>
              <a:rPr lang="en-US" altLang="ja-JP" sz="1400" b="1" u="sng" dirty="0" smtClean="0">
                <a:latin typeface="Meiryo UI" panose="020B0604030504040204" pitchFamily="50" charset="-128"/>
                <a:ea typeface="Meiryo UI" panose="020B0604030504040204" pitchFamily="50" charset="-128"/>
              </a:rPr>
              <a:t>2019.4</a:t>
            </a:r>
            <a:r>
              <a:rPr lang="ja-JP" altLang="en-US" sz="1400" b="1" u="sng" dirty="0" smtClean="0">
                <a:latin typeface="Meiryo UI" panose="020B0604030504040204" pitchFamily="50" charset="-128"/>
                <a:ea typeface="Meiryo UI" panose="020B0604030504040204" pitchFamily="50" charset="-128"/>
              </a:rPr>
              <a:t>　法人統合、</a:t>
            </a:r>
            <a:r>
              <a:rPr lang="en-US" altLang="ja-JP" sz="1400" b="1" u="sng" dirty="0" smtClean="0">
                <a:latin typeface="Meiryo UI" panose="020B0604030504040204" pitchFamily="50" charset="-128"/>
                <a:ea typeface="Meiryo UI" panose="020B0604030504040204" pitchFamily="50" charset="-128"/>
              </a:rPr>
              <a:t>2022.4</a:t>
            </a:r>
            <a:r>
              <a:rPr lang="ja-JP" altLang="en-US" sz="1400" b="1" u="sng" dirty="0" smtClean="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新大学開学</a:t>
            </a:r>
            <a:endParaRPr lang="en-US" altLang="ja-JP" sz="1400" b="1" u="sng" dirty="0">
              <a:latin typeface="Meiryo UI" panose="020B0604030504040204" pitchFamily="50" charset="-128"/>
              <a:ea typeface="Meiryo UI" panose="020B0604030504040204" pitchFamily="50" charset="-128"/>
            </a:endParaRPr>
          </a:p>
        </p:txBody>
      </p:sp>
      <p:sp>
        <p:nvSpPr>
          <p:cNvPr id="35" name="正方形/長方形 34"/>
          <p:cNvSpPr/>
          <p:nvPr/>
        </p:nvSpPr>
        <p:spPr>
          <a:xfrm>
            <a:off x="240493" y="4806619"/>
            <a:ext cx="2058541" cy="197063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○法人</a:t>
            </a:r>
            <a:r>
              <a:rPr lang="ja-JP" altLang="en-US" sz="1400" b="1" dirty="0">
                <a:solidFill>
                  <a:schemeClr val="tx1"/>
                </a:solidFill>
                <a:latin typeface="Meiryo UI" panose="020B0604030504040204" pitchFamily="50" charset="-128"/>
                <a:ea typeface="Meiryo UI" panose="020B0604030504040204" pitchFamily="50" charset="-128"/>
              </a:rPr>
              <a:t>統合</a:t>
            </a:r>
            <a:r>
              <a:rPr lang="ja-JP" altLang="en-US" sz="1400" b="1" dirty="0" smtClean="0">
                <a:solidFill>
                  <a:schemeClr val="tx1"/>
                </a:solidFill>
                <a:latin typeface="Meiryo UI" panose="020B0604030504040204" pitchFamily="50" charset="-128"/>
                <a:ea typeface="Meiryo UI" panose="020B0604030504040204" pitchFamily="50" charset="-128"/>
              </a:rPr>
              <a:t>による効果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経営面</a:t>
            </a:r>
            <a:r>
              <a:rPr lang="ja-JP" altLang="en-US" sz="1200" dirty="0">
                <a:solidFill>
                  <a:schemeClr val="tx1"/>
                </a:solidFill>
                <a:latin typeface="Meiryo UI" panose="020B0604030504040204" pitchFamily="50" charset="-128"/>
                <a:ea typeface="Meiryo UI" panose="020B0604030504040204" pitchFamily="50" charset="-128"/>
              </a:rPr>
              <a:t>の一元化、教学面の連携強化</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経費</a:t>
            </a:r>
            <a:r>
              <a:rPr lang="ja-JP" altLang="en-US" sz="1200" dirty="0">
                <a:solidFill>
                  <a:schemeClr val="tx1"/>
                </a:solidFill>
                <a:latin typeface="Meiryo UI" panose="020B0604030504040204" pitchFamily="50" charset="-128"/>
                <a:ea typeface="Meiryo UI" panose="020B0604030504040204" pitchFamily="50" charset="-128"/>
              </a:rPr>
              <a:t>の抑制、業務の簡素化・</a:t>
            </a:r>
            <a:r>
              <a:rPr lang="ja-JP" altLang="en-US" sz="1200" dirty="0" smtClean="0">
                <a:solidFill>
                  <a:schemeClr val="tx1"/>
                </a:solidFill>
                <a:latin typeface="Meiryo UI" panose="020B0604030504040204" pitchFamily="50" charset="-128"/>
                <a:ea typeface="Meiryo UI" panose="020B0604030504040204" pitchFamily="50" charset="-128"/>
              </a:rPr>
              <a:t>効率化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○大学統合による効果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大学</a:t>
            </a:r>
            <a:r>
              <a:rPr lang="ja-JP" altLang="en-US" sz="1200" dirty="0">
                <a:solidFill>
                  <a:schemeClr val="tx1"/>
                </a:solidFill>
                <a:latin typeface="Meiryo UI" panose="020B0604030504040204" pitchFamily="50" charset="-128"/>
                <a:ea typeface="Meiryo UI" panose="020B0604030504040204" pitchFamily="50" charset="-128"/>
              </a:rPr>
              <a:t>のプレゼンス</a:t>
            </a:r>
            <a:r>
              <a:rPr lang="ja-JP" altLang="en-US" sz="1200" dirty="0" smtClean="0">
                <a:solidFill>
                  <a:schemeClr val="tx1"/>
                </a:solidFill>
                <a:latin typeface="Meiryo UI" panose="020B0604030504040204" pitchFamily="50" charset="-128"/>
                <a:ea typeface="Meiryo UI" panose="020B0604030504040204" pitchFamily="50" charset="-128"/>
              </a:rPr>
              <a:t>向上</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人材</a:t>
            </a:r>
            <a:r>
              <a:rPr lang="ja-JP" altLang="en-US" sz="1200" dirty="0" smtClean="0">
                <a:solidFill>
                  <a:schemeClr val="tx1"/>
                </a:solidFill>
                <a:latin typeface="Meiryo UI" panose="020B0604030504040204" pitchFamily="50" charset="-128"/>
                <a:ea typeface="Meiryo UI" panose="020B0604030504040204" pitchFamily="50" charset="-128"/>
              </a:rPr>
              <a:t>育成環境の充実</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大阪の</a:t>
            </a:r>
            <a:r>
              <a:rPr lang="ja-JP" altLang="en-US" sz="1200" dirty="0">
                <a:solidFill>
                  <a:schemeClr val="tx1"/>
                </a:solidFill>
                <a:latin typeface="Meiryo UI" panose="020B0604030504040204" pitchFamily="50" charset="-128"/>
                <a:ea typeface="Meiryo UI" panose="020B0604030504040204" pitchFamily="50" charset="-128"/>
              </a:rPr>
              <a:t>成長・発展の貢献</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管理部門</a:t>
            </a:r>
            <a:r>
              <a:rPr lang="ja-JP" altLang="en-US" sz="1200" dirty="0">
                <a:solidFill>
                  <a:schemeClr val="tx1"/>
                </a:solidFill>
                <a:latin typeface="Meiryo UI" panose="020B0604030504040204" pitchFamily="50" charset="-128"/>
                <a:ea typeface="Meiryo UI" panose="020B0604030504040204" pitchFamily="50" charset="-128"/>
              </a:rPr>
              <a:t>の効率化</a:t>
            </a:r>
          </a:p>
        </p:txBody>
      </p:sp>
      <p:sp>
        <p:nvSpPr>
          <p:cNvPr id="38" name="テキスト ボックス 37"/>
          <p:cNvSpPr txBox="1"/>
          <p:nvPr/>
        </p:nvSpPr>
        <p:spPr>
          <a:xfrm>
            <a:off x="4798522" y="692696"/>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21DEEB4C-F641-4432-8E51-162340EAEC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2648" y="5673859"/>
            <a:ext cx="1664000" cy="936000"/>
          </a:xfrm>
          <a:prstGeom prst="rect">
            <a:avLst/>
          </a:prstGeom>
          <a:ln>
            <a:noFill/>
          </a:ln>
        </p:spPr>
      </p:pic>
      <p:sp>
        <p:nvSpPr>
          <p:cNvPr id="44" name="正方形/長方形 43"/>
          <p:cNvSpPr/>
          <p:nvPr/>
        </p:nvSpPr>
        <p:spPr>
          <a:xfrm>
            <a:off x="6480049" y="6624123"/>
            <a:ext cx="1428019" cy="184666"/>
          </a:xfrm>
          <a:prstGeom prst="rect">
            <a:avLst/>
          </a:prstGeom>
        </p:spPr>
        <p:txBody>
          <a:bodyPr wrap="square">
            <a:spAutoFit/>
          </a:bodyPr>
          <a:lstStyle/>
          <a:p>
            <a:pPr lvl="0" defTabSz="457200">
              <a:defRPr/>
            </a:pPr>
            <a:r>
              <a:rPr kumimoji="0" lang="ja-JP" altLang="en-US" sz="600" dirty="0">
                <a:latin typeface="Meiryo UI" panose="020B0604030504040204" pitchFamily="50" charset="-128"/>
                <a:ea typeface="Meiryo UI" panose="020B0604030504040204" pitchFamily="50" charset="-128"/>
              </a:rPr>
              <a:t>出典：大阪公立大学</a:t>
            </a:r>
            <a:r>
              <a:rPr kumimoji="0" lang="en-US" altLang="ja-JP" sz="600" dirty="0">
                <a:latin typeface="Meiryo UI" panose="020B0604030504040204" pitchFamily="50" charset="-128"/>
                <a:ea typeface="Meiryo UI" panose="020B0604030504040204" pitchFamily="50" charset="-128"/>
              </a:rPr>
              <a:t>HP</a:t>
            </a:r>
          </a:p>
        </p:txBody>
      </p:sp>
      <p:sp>
        <p:nvSpPr>
          <p:cNvPr id="46" name="テキスト ボックス 45"/>
          <p:cNvSpPr txBox="1"/>
          <p:nvPr/>
        </p:nvSpPr>
        <p:spPr>
          <a:xfrm>
            <a:off x="7418709" y="1569733"/>
            <a:ext cx="1584000" cy="253916"/>
          </a:xfrm>
          <a:prstGeom prst="rect">
            <a:avLst/>
          </a:prstGeom>
          <a:noFill/>
        </p:spPr>
        <p:txBody>
          <a:bodyPr wrap="square" rtlCol="0">
            <a:spAutoFit/>
          </a:bodyPr>
          <a:lstStyle/>
          <a:p>
            <a:r>
              <a:rPr kumimoji="1" lang="ja-JP" altLang="en-US" sz="1050" b="1" dirty="0">
                <a:latin typeface="BIZ UDゴシック" panose="020B0400000000000000" pitchFamily="49" charset="-128"/>
                <a:ea typeface="BIZ UDゴシック" panose="020B0400000000000000" pitchFamily="49" charset="-128"/>
              </a:rPr>
              <a:t>◆学部入学</a:t>
            </a:r>
            <a:r>
              <a:rPr kumimoji="1" lang="ja-JP" altLang="en-US" sz="1050" b="1" dirty="0">
                <a:latin typeface="Meiryo UI" panose="020B0604030504040204" pitchFamily="50" charset="-128"/>
                <a:ea typeface="Meiryo UI" panose="020B0604030504040204" pitchFamily="50" charset="-128"/>
              </a:rPr>
              <a:t>定員数</a:t>
            </a:r>
          </a:p>
        </p:txBody>
      </p:sp>
      <p:sp>
        <p:nvSpPr>
          <p:cNvPr id="3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2425850" y="4659235"/>
            <a:ext cx="2298391" cy="2213040"/>
          </a:xfrm>
          <a:prstGeom prst="rect">
            <a:avLst/>
          </a:prstGeom>
        </p:spPr>
      </p:pic>
    </p:spTree>
    <p:extLst>
      <p:ext uri="{BB962C8B-B14F-4D97-AF65-F5344CB8AC3E}">
        <p14:creationId xmlns:p14="http://schemas.microsoft.com/office/powerpoint/2010/main" val="4262871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a:blip r:embed="rId2"/>
          <a:stretch>
            <a:fillRect/>
          </a:stretch>
        </p:blipFill>
        <p:spPr>
          <a:xfrm>
            <a:off x="4279556" y="5365604"/>
            <a:ext cx="4838982" cy="1492396"/>
          </a:xfrm>
          <a:prstGeom prst="rect">
            <a:avLst/>
          </a:prstGeom>
        </p:spPr>
      </p:pic>
      <p:sp>
        <p:nvSpPr>
          <p:cNvPr id="3" name="テキスト ボックス 2"/>
          <p:cNvSpPr txBox="1"/>
          <p:nvPr/>
        </p:nvSpPr>
        <p:spPr>
          <a:xfrm>
            <a:off x="240493" y="76562"/>
            <a:ext cx="718818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＜⑥港湾管理の一元化＞</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41180"/>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9377" y="1047959"/>
            <a:ext cx="4050180" cy="2528897"/>
          </a:xfrm>
          <a:prstGeom prst="rect">
            <a:avLst/>
          </a:prstGeom>
          <a:noFill/>
        </p:spPr>
        <p:txBody>
          <a:bodyPr wrap="square" rtlCol="0">
            <a:spAutoFit/>
          </a:bodyPr>
          <a:lstStyle/>
          <a:p>
            <a:pPr>
              <a:lnSpc>
                <a:spcPts val="1900"/>
              </a:lnSpc>
            </a:pPr>
            <a:r>
              <a:rPr lang="ja-JP" altLang="en-US" sz="1400" b="1" dirty="0" smtClean="0">
                <a:latin typeface="Meiryo UI" panose="020B0604030504040204" pitchFamily="50" charset="-128"/>
                <a:ea typeface="Meiryo UI" panose="020B0604030504040204" pitchFamily="50" charset="-128"/>
              </a:rPr>
              <a:t>＜改革前の課題認識＞</a:t>
            </a:r>
          </a:p>
          <a:p>
            <a:pPr marL="285750" indent="-285750">
              <a:lnSpc>
                <a:spcPts val="19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日本の経済成長を牽引するため、港湾の国際競争力低下に歯止めをかけるとともに、利用者ニーズに合ったより使いやすい港への改革が求められている。</a:t>
            </a:r>
          </a:p>
          <a:p>
            <a:pPr marL="285750" indent="-285750">
              <a:lnSpc>
                <a:spcPts val="19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大阪湾諸港の規模は、釜山港とほぼ同規模だが、狭いエリアに４つの港湾管理者が存在しており、管理者ごとの縦割り管理から一元的な管理による物流の効率化が必要。</a:t>
            </a:r>
          </a:p>
          <a:p>
            <a:pPr marL="285750" indent="-285750">
              <a:lnSpc>
                <a:spcPts val="19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埠頭の管理コストの削減・サービス水準の維持向上が必要。</a:t>
            </a:r>
          </a:p>
        </p:txBody>
      </p:sp>
      <p:sp>
        <p:nvSpPr>
          <p:cNvPr id="10" name="正方形/長方形 9"/>
          <p:cNvSpPr/>
          <p:nvPr/>
        </p:nvSpPr>
        <p:spPr>
          <a:xfrm>
            <a:off x="223797" y="3755921"/>
            <a:ext cx="4060171" cy="301548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防災機能の強化</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府</a:t>
            </a:r>
            <a:r>
              <a:rPr lang="ja-JP" altLang="en-US" sz="1200" dirty="0">
                <a:solidFill>
                  <a:schemeClr val="tx1"/>
                </a:solidFill>
                <a:latin typeface="Meiryo UI" panose="020B0604030504040204" pitchFamily="50" charset="-128"/>
                <a:ea typeface="Meiryo UI" panose="020B0604030504040204" pitchFamily="50" charset="-128"/>
              </a:rPr>
              <a:t>市一体となったスケールメリットを活かし、休日・</a:t>
            </a:r>
            <a:r>
              <a:rPr lang="ja-JP" altLang="en-US" sz="1200" dirty="0" smtClean="0">
                <a:solidFill>
                  <a:schemeClr val="tx1"/>
                </a:solidFill>
                <a:latin typeface="Meiryo UI" panose="020B0604030504040204" pitchFamily="50" charset="-128"/>
                <a:ea typeface="Meiryo UI" panose="020B0604030504040204" pitchFamily="50" charset="-128"/>
              </a:rPr>
              <a:t>夜間発災時</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の</a:t>
            </a:r>
            <a:r>
              <a:rPr lang="ja-JP" altLang="en-US" sz="1200" dirty="0">
                <a:solidFill>
                  <a:schemeClr val="tx1"/>
                </a:solidFill>
                <a:latin typeface="Meiryo UI" panose="020B0604030504040204" pitchFamily="50" charset="-128"/>
                <a:ea typeface="Meiryo UI" panose="020B0604030504040204" pitchFamily="50" charset="-128"/>
              </a:rPr>
              <a:t>水防体制の構築や広域的に状況を</a:t>
            </a:r>
            <a:r>
              <a:rPr lang="ja-JP" altLang="en-US" sz="1200" dirty="0" smtClean="0">
                <a:solidFill>
                  <a:schemeClr val="tx1"/>
                </a:solidFill>
                <a:latin typeface="Meiryo UI" panose="020B0604030504040204" pitchFamily="50" charset="-128"/>
                <a:ea typeface="Meiryo UI" panose="020B0604030504040204" pitchFamily="50" charset="-128"/>
              </a:rPr>
              <a:t>把握</a:t>
            </a:r>
            <a:r>
              <a:rPr lang="ja-JP" altLang="en-US" sz="1200" dirty="0">
                <a:solidFill>
                  <a:schemeClr val="tx1"/>
                </a:solidFill>
                <a:latin typeface="Meiryo UI" panose="020B0604030504040204" pitchFamily="50" charset="-128"/>
                <a:ea typeface="Meiryo UI" panose="020B0604030504040204" pitchFamily="50" charset="-128"/>
              </a:rPr>
              <a:t>した、より的確</a:t>
            </a:r>
            <a:r>
              <a:rPr lang="ja-JP" altLang="en-US" sz="1200" dirty="0" smtClean="0">
                <a:solidFill>
                  <a:schemeClr val="tx1"/>
                </a:solidFill>
                <a:latin typeface="Meiryo UI" panose="020B0604030504040204" pitchFamily="50" charset="-128"/>
                <a:ea typeface="Meiryo UI" panose="020B0604030504040204" pitchFamily="50" charset="-128"/>
              </a:rPr>
              <a:t>な</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対応</a:t>
            </a:r>
            <a:r>
              <a:rPr lang="ja-JP" altLang="en-US" sz="1200" dirty="0">
                <a:solidFill>
                  <a:schemeClr val="tx1"/>
                </a:solidFill>
                <a:latin typeface="Meiryo UI" panose="020B0604030504040204" pitchFamily="50" charset="-128"/>
                <a:ea typeface="Meiryo UI" panose="020B0604030504040204" pitchFamily="50" charset="-128"/>
              </a:rPr>
              <a:t>が</a:t>
            </a:r>
            <a:r>
              <a:rPr lang="ja-JP" altLang="en-US" sz="1200" dirty="0" smtClean="0">
                <a:solidFill>
                  <a:schemeClr val="tx1"/>
                </a:solidFill>
                <a:latin typeface="Meiryo UI" panose="020B0604030504040204" pitchFamily="50" charset="-128"/>
                <a:ea typeface="Meiryo UI" panose="020B0604030504040204" pitchFamily="50" charset="-128"/>
              </a:rPr>
              <a:t>可能。</a:t>
            </a:r>
            <a:endParaRPr lang="ja-JP" altLang="en-US"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rPr>
              <a:t>　一体のポートセールス</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情報</a:t>
            </a:r>
            <a:r>
              <a:rPr lang="ja-JP" altLang="en-US" sz="1200" dirty="0">
                <a:solidFill>
                  <a:schemeClr val="tx1"/>
                </a:solidFill>
                <a:latin typeface="Meiryo UI" panose="020B0604030504040204" pitchFamily="50" charset="-128"/>
                <a:ea typeface="Meiryo UI" panose="020B0604030504040204" pitchFamily="50" charset="-128"/>
              </a:rPr>
              <a:t>と人材の共有により、利用者の多様なニーズに対応</a:t>
            </a:r>
            <a:r>
              <a:rPr lang="ja-JP" altLang="en-US" sz="1200" dirty="0" smtClean="0">
                <a:solidFill>
                  <a:schemeClr val="tx1"/>
                </a:solidFill>
                <a:latin typeface="Meiryo UI" panose="020B0604030504040204" pitchFamily="50" charset="-128"/>
                <a:ea typeface="Meiryo UI" panose="020B0604030504040204" pitchFamily="50" charset="-128"/>
              </a:rPr>
              <a:t>でき</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rPr>
              <a:t>る</a:t>
            </a:r>
            <a:r>
              <a:rPr lang="ja-JP" altLang="en-US" sz="1200" dirty="0">
                <a:solidFill>
                  <a:schemeClr val="tx1"/>
                </a:solidFill>
                <a:latin typeface="Meiryo UI" panose="020B0604030504040204" pitchFamily="50" charset="-128"/>
                <a:ea typeface="Meiryo UI" panose="020B0604030504040204" pitchFamily="50" charset="-128"/>
              </a:rPr>
              <a:t>サービスの提供（新たな荷主の掘り起こし、訪問回数の</a:t>
            </a:r>
            <a:r>
              <a:rPr lang="ja-JP" altLang="en-US" sz="1200" dirty="0" smtClean="0">
                <a:solidFill>
                  <a:schemeClr val="tx1"/>
                </a:solidFill>
                <a:latin typeface="Meiryo UI" panose="020B0604030504040204" pitchFamily="50" charset="-128"/>
                <a:ea typeface="Meiryo UI" panose="020B0604030504040204" pitchFamily="50" charset="-128"/>
              </a:rPr>
              <a:t>強</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化等。</a:t>
            </a:r>
            <a:endParaRPr lang="ja-JP" altLang="en-US"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rPr>
              <a:t>　利用者サービスの向上</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港湾</a:t>
            </a:r>
            <a:r>
              <a:rPr lang="ja-JP" altLang="en-US" sz="1200" dirty="0">
                <a:solidFill>
                  <a:schemeClr val="tx1"/>
                </a:solidFill>
                <a:latin typeface="Meiryo UI" panose="020B0604030504040204" pitchFamily="50" charset="-128"/>
                <a:ea typeface="Meiryo UI" panose="020B0604030504040204" pitchFamily="50" charset="-128"/>
              </a:rPr>
              <a:t>利用者</a:t>
            </a:r>
            <a:r>
              <a:rPr lang="ja-JP" altLang="en-US" sz="1200" dirty="0" smtClean="0">
                <a:solidFill>
                  <a:schemeClr val="tx1"/>
                </a:solidFill>
                <a:latin typeface="Meiryo UI" panose="020B0604030504040204" pitchFamily="50" charset="-128"/>
                <a:ea typeface="Meiryo UI" panose="020B0604030504040204" pitchFamily="50" charset="-128"/>
              </a:rPr>
              <a:t>の許認可</a:t>
            </a:r>
            <a:r>
              <a:rPr lang="ja-JP" altLang="en-US" sz="1200" dirty="0">
                <a:solidFill>
                  <a:schemeClr val="tx1"/>
                </a:solidFill>
                <a:latin typeface="Meiryo UI" panose="020B0604030504040204" pitchFamily="50" charset="-128"/>
                <a:ea typeface="Meiryo UI" panose="020B0604030504040204" pitchFamily="50" charset="-128"/>
              </a:rPr>
              <a:t>申請窓口の共有化や、利用者</a:t>
            </a:r>
            <a:r>
              <a:rPr lang="ja-JP" altLang="en-US" sz="1200" dirty="0" smtClean="0">
                <a:solidFill>
                  <a:schemeClr val="tx1"/>
                </a:solidFill>
                <a:latin typeface="Meiryo UI" panose="020B0604030504040204" pitchFamily="50" charset="-128"/>
                <a:ea typeface="Meiryo UI" panose="020B0604030504040204" pitchFamily="50" charset="-128"/>
              </a:rPr>
              <a:t>ニー</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ズ</a:t>
            </a:r>
            <a:r>
              <a:rPr lang="ja-JP" altLang="en-US" sz="1200" dirty="0">
                <a:solidFill>
                  <a:schemeClr val="tx1"/>
                </a:solidFill>
                <a:latin typeface="Meiryo UI" panose="020B0604030504040204" pitchFamily="50" charset="-128"/>
                <a:ea typeface="Meiryo UI" panose="020B0604030504040204" pitchFamily="50" charset="-128"/>
              </a:rPr>
              <a:t>・施設状況等の情報共有により、府市港湾全体の</a:t>
            </a:r>
            <a:r>
              <a:rPr lang="ja-JP" altLang="en-US" sz="1200" dirty="0" smtClean="0">
                <a:solidFill>
                  <a:schemeClr val="tx1"/>
                </a:solidFill>
                <a:latin typeface="Meiryo UI" panose="020B0604030504040204" pitchFamily="50" charset="-128"/>
                <a:ea typeface="Meiryo UI" panose="020B0604030504040204" pitchFamily="50" charset="-128"/>
              </a:rPr>
              <a:t>情報提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供</a:t>
            </a:r>
            <a:r>
              <a:rPr lang="ja-JP" altLang="en-US" sz="1200" dirty="0">
                <a:solidFill>
                  <a:schemeClr val="tx1"/>
                </a:solidFill>
                <a:latin typeface="Meiryo UI" panose="020B0604030504040204" pitchFamily="50" charset="-128"/>
                <a:ea typeface="Meiryo UI" panose="020B0604030504040204" pitchFamily="50" charset="-128"/>
              </a:rPr>
              <a:t>が</a:t>
            </a:r>
            <a:r>
              <a:rPr lang="ja-JP" altLang="en-US" sz="1200" dirty="0" smtClean="0">
                <a:solidFill>
                  <a:schemeClr val="tx1"/>
                </a:solidFill>
                <a:latin typeface="Meiryo UI" panose="020B0604030504040204" pitchFamily="50" charset="-128"/>
                <a:ea typeface="Meiryo UI" panose="020B0604030504040204" pitchFamily="50" charset="-128"/>
              </a:rPr>
              <a:t>可能。</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88293" y="641180"/>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53" name="タイトル 1"/>
          <p:cNvSpPr txBox="1"/>
          <p:nvPr/>
        </p:nvSpPr>
        <p:spPr>
          <a:xfrm>
            <a:off x="4688293" y="1047959"/>
            <a:ext cx="4276187" cy="3994427"/>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4395">
              <a:lnSpc>
                <a:spcPts val="1800"/>
              </a:lnSpc>
              <a:spcBef>
                <a:spcPts val="600"/>
              </a:spcBef>
              <a:defRPr/>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１　府</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市の港湾管理者の統合</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indent="-285750" algn="l" defTabSz="914395">
              <a:lnSpc>
                <a:spcPts val="1800"/>
              </a:lnSpc>
              <a:spcBef>
                <a:spcPts val="600"/>
              </a:spcBef>
              <a:buFont typeface="Wingdings" panose="05000000000000000000" pitchFamily="2" charset="2"/>
              <a:buChar char="Ø"/>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年８月　副首都推進本部会議において、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一元化の手法として府市の内部組織を統合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仮称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大阪府市港湾局」を設置し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開始をめざすことを確認。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85750" algn="l" defTabSz="914395">
              <a:lnSpc>
                <a:spcPts val="1800"/>
              </a:lnSpc>
              <a:spcBef>
                <a:spcPts val="600"/>
              </a:spcBef>
              <a:buFont typeface="Wingdings" panose="05000000000000000000" pitchFamily="2" charset="2"/>
              <a:buChar char="Ø"/>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月「大阪港湾局」業務開始。同年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同局が今後取り組む業務の方向性を分かりやすく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「大阪“みなと”ビジョン」を策定。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２　港湾</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運営会社の経営統合</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indent="-285750" algn="l" defTabSz="914395">
              <a:lnSpc>
                <a:spcPts val="1800"/>
              </a:lnSpc>
              <a:spcBef>
                <a:spcPts val="600"/>
              </a:spcBef>
              <a:buFont typeface="Wingdings" panose="05000000000000000000" pitchFamily="2" charset="2"/>
              <a:buChar char="Ø"/>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大阪港埠頭㈱と神戸港埠頭㈱を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統合し、阪神国際港湾㈱を設立。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85750" algn="l" defTabSz="914395">
              <a:lnSpc>
                <a:spcPts val="1800"/>
              </a:lnSpc>
              <a:spcBef>
                <a:spcPts val="600"/>
              </a:spcBef>
              <a:buFont typeface="Wingdings" panose="05000000000000000000" pitchFamily="2" charset="2"/>
              <a:buChar char="Ø"/>
              <a:defRPr/>
            </a:pPr>
            <a:r>
              <a:rPr lang="en-US" altLang="zh-CN"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堺泉北埠頭</a:t>
            </a:r>
            <a:r>
              <a:rPr lang="ja-JP" altLang="en-US" sz="1400" dirty="0">
                <a:latin typeface="Meiryo UI" panose="020B0604030504040204" pitchFamily="50" charset="-128"/>
                <a:ea typeface="Meiryo UI" panose="020B0604030504040204" pitchFamily="50" charset="-128"/>
              </a:rPr>
              <a:t>㈱が</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港湾運営会社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指</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800"/>
              </a:lnSpc>
              <a:spcBef>
                <a:spcPts val="600"/>
              </a:spcBef>
              <a:defRPr/>
            </a:pPr>
            <a:r>
              <a:rPr lang="en-US" altLang="zh-CN" sz="1400" dirty="0">
                <a:latin typeface="Meiryo UI" panose="020B0604030504040204" pitchFamily="50" charset="-128"/>
                <a:ea typeface="Meiryo UI" panose="020B0604030504040204" pitchFamily="50" charset="-128"/>
                <a:cs typeface="Meiryo UI" panose="020B0604030504040204" pitchFamily="50" charset="-128"/>
              </a:rPr>
              <a:t> </a:t>
            </a:r>
            <a:r>
              <a:rPr lang="en-US" altLang="zh-CN" sz="14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定</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endParaRPr lang="zh-CN"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タイトル 1">
            <a:extLst>
              <a:ext uri="{FF2B5EF4-FFF2-40B4-BE49-F238E27FC236}">
                <a16:creationId xmlns:a16="http://schemas.microsoft.com/office/drawing/2014/main" id="{A5460331-4C3C-4CD6-97C4-146C1709F0AC}"/>
              </a:ext>
            </a:extLst>
          </p:cNvPr>
          <p:cNvSpPr txBox="1">
            <a:spLocks/>
          </p:cNvSpPr>
          <p:nvPr/>
        </p:nvSpPr>
        <p:spPr>
          <a:xfrm>
            <a:off x="4572480" y="5138683"/>
            <a:ext cx="4641370" cy="22692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4395">
              <a:spcBef>
                <a:spcPts val="0"/>
              </a:spcBef>
              <a:defRPr/>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大阪“みなと”ビジョン</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ヒト</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・モノ・コトの交流</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拠点</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大阪“みなと”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のイメージ</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12981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6135684" y="1021315"/>
            <a:ext cx="2520280" cy="396000"/>
          </a:xfrm>
          <a:prstGeom prst="rightArrow">
            <a:avLst>
              <a:gd name="adj1" fmla="val 69514"/>
              <a:gd name="adj2" fmla="val 50000"/>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40493" y="76562"/>
            <a:ext cx="686277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＜⑦特別支援学校＞</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41180"/>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9377" y="1057659"/>
            <a:ext cx="3938298" cy="1169551"/>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＜改革前の課題認識＞</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大阪市内の特別支援学校は、市立が</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校、府立</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校存在していた。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市</a:t>
            </a:r>
            <a:r>
              <a:rPr lang="ja-JP" altLang="en-US" sz="1400" dirty="0">
                <a:latin typeface="Meiryo UI" panose="020B0604030504040204" pitchFamily="50" charset="-128"/>
                <a:ea typeface="Meiryo UI" panose="020B0604030504040204" pitchFamily="50" charset="-128"/>
              </a:rPr>
              <a:t>内</a:t>
            </a:r>
            <a:r>
              <a:rPr kumimoji="1" lang="ja-JP" altLang="en-US" sz="1400" dirty="0" smtClean="0">
                <a:latin typeface="Meiryo UI" panose="020B0604030504040204" pitchFamily="50" charset="-128"/>
                <a:ea typeface="Meiryo UI" panose="020B0604030504040204" pitchFamily="50" charset="-128"/>
              </a:rPr>
              <a:t>の特別支援学校を、大阪府が一元的に管理することで、次の効果が期待された。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462388" y="2441380"/>
            <a:ext cx="3672408" cy="98077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通学区域の柔軟な設定</a:t>
            </a:r>
          </a:p>
          <a:p>
            <a:r>
              <a:rPr lang="ja-JP" altLang="en-US" sz="1400" dirty="0" smtClean="0">
                <a:solidFill>
                  <a:schemeClr val="tx1"/>
                </a:solidFill>
                <a:latin typeface="Meiryo UI" panose="020B0604030504040204" pitchFamily="50" charset="-128"/>
                <a:ea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rPr>
              <a:t>　府内在住生徒に対する教育環境の統一化</a:t>
            </a:r>
          </a:p>
          <a:p>
            <a:r>
              <a:rPr lang="ja-JP" altLang="en-US" sz="1400" dirty="0" smtClean="0">
                <a:solidFill>
                  <a:schemeClr val="tx1"/>
                </a:solidFill>
                <a:latin typeface="Meiryo UI" panose="020B0604030504040204" pitchFamily="50" charset="-128"/>
                <a:ea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rPr>
              <a:t>　教員の幅広い人事交流</a:t>
            </a:r>
          </a:p>
        </p:txBody>
      </p:sp>
      <p:sp>
        <p:nvSpPr>
          <p:cNvPr id="14" name="テキスト ボックス 13"/>
          <p:cNvSpPr txBox="1"/>
          <p:nvPr/>
        </p:nvSpPr>
        <p:spPr>
          <a:xfrm>
            <a:off x="4688293" y="641180"/>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4688293" y="1708213"/>
          <a:ext cx="2625407" cy="1371600"/>
        </p:xfrm>
        <a:graphic>
          <a:graphicData uri="http://schemas.openxmlformats.org/drawingml/2006/table">
            <a:tbl>
              <a:tblPr firstRow="1" bandRow="1">
                <a:tableStyleId>{5940675A-B579-460E-94D1-54222C63F5DA}</a:tableStyleId>
              </a:tblPr>
              <a:tblGrid>
                <a:gridCol w="675005">
                  <a:extLst>
                    <a:ext uri="{9D8B030D-6E8A-4147-A177-3AD203B41FA5}">
                      <a16:colId xmlns:a16="http://schemas.microsoft.com/office/drawing/2014/main" val="20000"/>
                    </a:ext>
                  </a:extLst>
                </a:gridCol>
                <a:gridCol w="628967">
                  <a:extLst>
                    <a:ext uri="{9D8B030D-6E8A-4147-A177-3AD203B41FA5}">
                      <a16:colId xmlns:a16="http://schemas.microsoft.com/office/drawing/2014/main" val="20001"/>
                    </a:ext>
                  </a:extLst>
                </a:gridCol>
                <a:gridCol w="692468">
                  <a:extLst>
                    <a:ext uri="{9D8B030D-6E8A-4147-A177-3AD203B41FA5}">
                      <a16:colId xmlns:a16="http://schemas.microsoft.com/office/drawing/2014/main" val="20002"/>
                    </a:ext>
                  </a:extLst>
                </a:gridCol>
                <a:gridCol w="628967">
                  <a:extLst>
                    <a:ext uri="{9D8B030D-6E8A-4147-A177-3AD203B41FA5}">
                      <a16:colId xmlns:a16="http://schemas.microsoft.com/office/drawing/2014/main" val="20003"/>
                    </a:ext>
                  </a:extLst>
                </a:gridCol>
              </a:tblGrid>
              <a:tr h="193715">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府立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0"/>
                  </a:ext>
                </a:extLst>
              </a:tr>
              <a:tr h="193715">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内市内</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学校数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34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2"/>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生徒数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6,391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326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2,254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3"/>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教員数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3,695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261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1,253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18" name="表 17"/>
          <p:cNvGraphicFramePr>
            <a:graphicFrameLocks noGrp="1"/>
          </p:cNvGraphicFramePr>
          <p:nvPr>
            <p:extLst/>
          </p:nvPr>
        </p:nvGraphicFramePr>
        <p:xfrm>
          <a:off x="7596336" y="1699067"/>
          <a:ext cx="1362711" cy="1371600"/>
        </p:xfrm>
        <a:graphic>
          <a:graphicData uri="http://schemas.openxmlformats.org/drawingml/2006/table">
            <a:tbl>
              <a:tblPr firstRow="1" bandRow="1">
                <a:tableStyleId>{5940675A-B579-460E-94D1-54222C63F5DA}</a:tableStyleId>
              </a:tblPr>
              <a:tblGrid>
                <a:gridCol w="670243">
                  <a:extLst>
                    <a:ext uri="{9D8B030D-6E8A-4147-A177-3AD203B41FA5}">
                      <a16:colId xmlns:a16="http://schemas.microsoft.com/office/drawing/2014/main" val="20000"/>
                    </a:ext>
                  </a:extLst>
                </a:gridCol>
                <a:gridCol w="692468">
                  <a:extLst>
                    <a:ext uri="{9D8B030D-6E8A-4147-A177-3AD203B41FA5}">
                      <a16:colId xmlns:a16="http://schemas.microsoft.com/office/drawing/2014/main" val="20001"/>
                    </a:ext>
                  </a:extLst>
                </a:gridCol>
              </a:tblGrid>
              <a:tr h="193715">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府立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93715">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内市内</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1"/>
                  </a:ext>
                </a:extLst>
              </a:tr>
              <a:tr h="193715">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2"/>
                  </a:ext>
                </a:extLst>
              </a:tr>
              <a:tr h="193715">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8,814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2,621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193715">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5,105</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1,561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bl>
          </a:graphicData>
        </a:graphic>
      </p:graphicFrame>
      <p:sp>
        <p:nvSpPr>
          <p:cNvPr id="19" name="テキスト ボックス 18"/>
          <p:cNvSpPr txBox="1"/>
          <p:nvPr/>
        </p:nvSpPr>
        <p:spPr>
          <a:xfrm>
            <a:off x="6181934" y="1119166"/>
            <a:ext cx="235032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市立</a:t>
            </a:r>
            <a:r>
              <a:rPr lang="ja-JP" altLang="en-US" sz="1100" dirty="0">
                <a:latin typeface="Meiryo UI" panose="020B0604030504040204" pitchFamily="50" charset="-128"/>
                <a:ea typeface="Meiryo UI" panose="020B0604030504040204" pitchFamily="50" charset="-128"/>
              </a:rPr>
              <a:t>特別</a:t>
            </a:r>
            <a:r>
              <a:rPr lang="ja-JP" altLang="en-US" sz="1100" dirty="0" smtClean="0">
                <a:latin typeface="Meiryo UI" panose="020B0604030504040204" pitchFamily="50" charset="-128"/>
                <a:ea typeface="Meiryo UI" panose="020B0604030504040204" pitchFamily="50" charset="-128"/>
              </a:rPr>
              <a:t>支援学校を全て府立へ移管</a:t>
            </a:r>
            <a:endParaRPr kumimoji="1" lang="ja-JP" altLang="en-US" sz="1100" dirty="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flipH="1">
            <a:off x="6562466" y="2117951"/>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130320" y="1410821"/>
            <a:ext cx="175881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統合前</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2015.5.1</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85578" y="1410821"/>
            <a:ext cx="175881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統合</a:t>
            </a:r>
            <a:r>
              <a:rPr lang="ja-JP" altLang="en-US" sz="1200" b="1" dirty="0">
                <a:latin typeface="Meiryo UI" panose="020B0604030504040204" pitchFamily="50" charset="-128"/>
                <a:ea typeface="Meiryo UI" panose="020B0604030504040204" pitchFamily="50" charset="-128"/>
              </a:rPr>
              <a:t>後</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2016.5.1</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7570578" y="1695334"/>
            <a:ext cx="1404000" cy="13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 name="図 22"/>
          <p:cNvPicPr>
            <a:picLocks noChangeAspect="1"/>
          </p:cNvPicPr>
          <p:nvPr/>
        </p:nvPicPr>
        <p:blipFill>
          <a:blip r:embed="rId2"/>
          <a:stretch>
            <a:fillRect/>
          </a:stretch>
        </p:blipFill>
        <p:spPr>
          <a:xfrm>
            <a:off x="110447" y="3645024"/>
            <a:ext cx="2968521" cy="3036193"/>
          </a:xfrm>
          <a:prstGeom prst="rect">
            <a:avLst/>
          </a:prstGeom>
        </p:spPr>
      </p:pic>
      <p:sp>
        <p:nvSpPr>
          <p:cNvPr id="6" name="テキスト ボックス 5"/>
          <p:cNvSpPr txBox="1"/>
          <p:nvPr/>
        </p:nvSpPr>
        <p:spPr>
          <a:xfrm>
            <a:off x="2149230" y="6319658"/>
            <a:ext cx="420597" cy="349702"/>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東住吉</a:t>
            </a:r>
            <a:endParaRPr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366395" y="4021784"/>
            <a:ext cx="462275"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視覚</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083713" y="5018616"/>
            <a:ext cx="486114" cy="211203"/>
          </a:xfrm>
          <a:prstGeom prst="rect">
            <a:avLst/>
          </a:prstGeom>
          <a:noFill/>
        </p:spPr>
        <p:txBody>
          <a:bodyPr wrap="square" lIns="36000" tIns="36000" rIns="36000" bIns="3600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聴覚</a:t>
            </a:r>
            <a:endParaRPr kumimoji="1" lang="ja-JP" altLang="en-US" sz="9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474408" y="4180718"/>
            <a:ext cx="498262"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■思斉</a:t>
            </a:r>
            <a:endParaRPr kumimoji="1" lang="ja-JP" altLang="en-US"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596993" y="5329355"/>
            <a:ext cx="625401" cy="349702"/>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■難波</a:t>
            </a:r>
            <a:r>
              <a:rPr kumimoji="1"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なにわ高等</a:t>
            </a:r>
            <a:endParaRPr kumimoji="1" lang="ja-JP" altLang="en-US" sz="9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533814" y="5505453"/>
            <a:ext cx="438856"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■生野</a:t>
            </a:r>
            <a:endParaRPr kumimoji="1" lang="ja-JP" altLang="en-US" sz="9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204113" y="6018552"/>
            <a:ext cx="542273"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■住之江</a:t>
            </a:r>
            <a:endParaRPr lang="ja-JP" altLang="en-US" sz="9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70433" y="4370505"/>
            <a:ext cx="468699"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★光</a:t>
            </a:r>
            <a:r>
              <a:rPr kumimoji="1" lang="ja-JP" altLang="en-US" sz="900" dirty="0" smtClean="0">
                <a:latin typeface="Meiryo UI" panose="020B0604030504040204" pitchFamily="50" charset="-128"/>
                <a:ea typeface="Meiryo UI" panose="020B0604030504040204" pitchFamily="50" charset="-128"/>
              </a:rPr>
              <a:t>陽</a:t>
            </a:r>
            <a:endParaRPr kumimoji="1" lang="ja-JP" altLang="en-US" sz="9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049215" y="4597502"/>
            <a:ext cx="547777"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★西淀川</a:t>
            </a:r>
            <a:endParaRPr kumimoji="1" lang="ja-JP" altLang="en-US" sz="9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828670" y="6249094"/>
            <a:ext cx="424136"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★平野</a:t>
            </a:r>
            <a:endParaRPr kumimoji="1" lang="ja-JP" altLang="en-US" sz="9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884339" y="4166671"/>
            <a:ext cx="537254"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■東淀川</a:t>
            </a:r>
            <a:endParaRPr kumimoji="1" lang="ja-JP" altLang="en-US" sz="900" dirty="0">
              <a:latin typeface="Meiryo UI" panose="020B0604030504040204" pitchFamily="50" charset="-128"/>
              <a:ea typeface="Meiryo UI" panose="020B0604030504040204" pitchFamily="50" charset="-128"/>
            </a:endParaRPr>
          </a:p>
        </p:txBody>
      </p:sp>
      <p:sp>
        <p:nvSpPr>
          <p:cNvPr id="45" name="正方形/長方形 44"/>
          <p:cNvSpPr/>
          <p:nvPr/>
        </p:nvSpPr>
        <p:spPr>
          <a:xfrm>
            <a:off x="3252806" y="3782535"/>
            <a:ext cx="1175178" cy="2011695"/>
          </a:xfrm>
          <a:prstGeom prst="rect">
            <a:avLst/>
          </a:prstGeom>
        </p:spPr>
        <p:txBody>
          <a:bodyPr wrap="square" lIns="36000" tIns="36000" rIns="36000" bIns="36000">
            <a:spAutoFit/>
          </a:bodyPr>
          <a:lstStyle/>
          <a:p>
            <a:pPr>
              <a:defRPr sz="1000"/>
            </a:pPr>
            <a:r>
              <a:rPr lang="ja-JP" altLang="en-US"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大阪市立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●視覚</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▲聴覚</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■知的</a:t>
            </a:r>
            <a:r>
              <a:rPr lang="ja-JP" altLang="en-US" sz="900" dirty="0" err="1" smtClean="0">
                <a:latin typeface="Meiryo UI" panose="020B0604030504040204" pitchFamily="50" charset="-128"/>
                <a:ea typeface="Meiryo UI" panose="020B0604030504040204" pitchFamily="50" charset="-128"/>
              </a:rPr>
              <a:t>障がい</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★肢体不自由</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　（病弱含む）</a:t>
            </a:r>
            <a:endParaRPr lang="en-US" altLang="ja-JP" sz="900" dirty="0">
              <a:latin typeface="Meiryo UI" panose="020B0604030504040204" pitchFamily="50" charset="-128"/>
              <a:ea typeface="Meiryo UI" panose="020B0604030504040204" pitchFamily="50" charset="-128"/>
            </a:endParaRPr>
          </a:p>
          <a:p>
            <a:pPr>
              <a:defRPr sz="1000"/>
            </a:pPr>
            <a:endParaRPr lang="en-US" altLang="ja-JP" sz="900" dirty="0" smtClean="0">
              <a:latin typeface="Meiryo UI" panose="020B0604030504040204" pitchFamily="50" charset="-128"/>
              <a:ea typeface="Meiryo UI" panose="020B0604030504040204" pitchFamily="50" charset="-128"/>
            </a:endParaRPr>
          </a:p>
          <a:p>
            <a:pPr>
              <a:defRPr sz="1000"/>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○視覚</a:t>
            </a:r>
            <a:endParaRPr lang="en-US" altLang="ja-JP" sz="900" dirty="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△聴覚</a:t>
            </a:r>
            <a:endParaRPr lang="en-US" altLang="ja-JP" sz="900" dirty="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☆肢体不自由</a:t>
            </a:r>
            <a:endParaRPr lang="en-US" altLang="ja-JP" sz="900" dirty="0" smtClean="0">
              <a:latin typeface="Meiryo UI" panose="020B0604030504040204" pitchFamily="50" charset="-128"/>
              <a:ea typeface="Meiryo UI" panose="020B0604030504040204" pitchFamily="50" charset="-128"/>
            </a:endParaRPr>
          </a:p>
          <a:p>
            <a:pPr>
              <a:defRPr sz="1000"/>
            </a:pPr>
            <a:endParaRPr lang="en-US" altLang="ja-JP" sz="900" dirty="0">
              <a:latin typeface="Meiryo UI" panose="020B0604030504040204" pitchFamily="50" charset="-128"/>
              <a:ea typeface="Meiryo UI" panose="020B0604030504040204" pitchFamily="50" charset="-128"/>
            </a:endParaRPr>
          </a:p>
          <a:p>
            <a:pPr>
              <a:defRPr sz="1000"/>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国立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□知的</a:t>
            </a:r>
            <a:r>
              <a:rPr lang="ja-JP" altLang="en-US" sz="900" dirty="0" err="1" smtClean="0">
                <a:latin typeface="Meiryo UI" panose="020B0604030504040204" pitchFamily="50" charset="-128"/>
                <a:ea typeface="Meiryo UI" panose="020B0604030504040204" pitchFamily="50" charset="-128"/>
              </a:rPr>
              <a:t>障がい</a:t>
            </a:r>
            <a:endParaRPr lang="en-US" altLang="ja-JP" sz="9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645072" y="4501568"/>
            <a:ext cx="547777"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☆中津</a:t>
            </a:r>
            <a:endParaRPr kumimoji="1" lang="ja-JP" altLang="en-US" sz="9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705380" y="6354695"/>
            <a:ext cx="331256" cy="349702"/>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視覚</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266970" y="5354415"/>
            <a:ext cx="720000"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△生野聴覚</a:t>
            </a:r>
            <a:endParaRPr kumimoji="1" lang="ja-JP" altLang="en-US" sz="9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289183" y="6021288"/>
            <a:ext cx="1058681" cy="349702"/>
          </a:xfrm>
          <a:prstGeom prst="rect">
            <a:avLst/>
          </a:prstGeom>
          <a:noFill/>
        </p:spPr>
        <p:txBody>
          <a:bodyPr wrap="square" lIns="36000" tIns="36000" rIns="36000" bIns="36000" rtlCol="0">
            <a:spAutoFit/>
          </a:bodyPr>
          <a:lstStyle/>
          <a:p>
            <a:r>
              <a:rPr lang="ja-JP" altLang="en-US" sz="900" dirty="0">
                <a:latin typeface="Meiryo UI" panose="020B0604030504040204" pitchFamily="50" charset="-128"/>
                <a:ea typeface="Meiryo UI" panose="020B0604030504040204" pitchFamily="50" charset="-128"/>
              </a:rPr>
              <a:t>大阪教育大学付属</a:t>
            </a:r>
          </a:p>
          <a:p>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2067454" y="5218731"/>
            <a:ext cx="971678"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☆堺・大手前分校</a:t>
            </a:r>
            <a:endParaRPr kumimoji="1" lang="ja-JP" altLang="en-US"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697421" y="3603267"/>
            <a:ext cx="1507774"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＜移管後の状況＞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4785554" y="3915259"/>
            <a:ext cx="2171727"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○幅広い</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人事異動</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4699909" y="4564866"/>
            <a:ext cx="3955358" cy="1600438"/>
          </a:xfrm>
          <a:prstGeom prst="rect">
            <a:avLst/>
          </a:prstGeom>
        </p:spPr>
        <p:txBody>
          <a:bodyPr wrap="square">
            <a:spAutoFit/>
          </a:bodyPr>
          <a:lstStyle/>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○府立学校として、共通の運営方針の下での取組</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就労</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支援の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充実</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・知的</a:t>
            </a:r>
            <a:r>
              <a:rPr lang="ja-JP" altLang="en-US" sz="1400" kern="100" dirty="0" err="1">
                <a:latin typeface="Meiryo UI" panose="020B0604030504040204" pitchFamily="50" charset="-128"/>
                <a:ea typeface="Meiryo UI" panose="020B0604030504040204" pitchFamily="50" charset="-128"/>
                <a:cs typeface="Times New Roman" panose="02020603050405020304" pitchFamily="18" charset="0"/>
              </a:rPr>
              <a:t>障がい</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支援学校高等部の職業</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コースの設置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ICT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環境の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整備</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無線</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LAN</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の設置や文字情報システムの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整備</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・事務処理のシステム化</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8768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14463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＜⑧高校＞</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41180"/>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9376" y="1112087"/>
            <a:ext cx="4054591" cy="1708160"/>
          </a:xfrm>
          <a:prstGeom prst="rect">
            <a:avLst/>
          </a:prstGeom>
          <a:noFill/>
        </p:spPr>
        <p:txBody>
          <a:bodyPr wrap="square" rtlCol="0">
            <a:spAutoFit/>
          </a:bodyPr>
          <a:lstStyle/>
          <a:p>
            <a:pPr>
              <a:lnSpc>
                <a:spcPts val="2100"/>
              </a:lnSpc>
            </a:pPr>
            <a:r>
              <a:rPr lang="ja-JP" altLang="en-US" sz="1400" b="1" dirty="0" smtClean="0">
                <a:latin typeface="Meiryo UI" panose="020B0604030504040204" pitchFamily="50" charset="-128"/>
                <a:ea typeface="Meiryo UI" panose="020B0604030504040204" pitchFamily="50" charset="-128"/>
              </a:rPr>
              <a:t>＜改革前の課題認識＞</a:t>
            </a:r>
          </a:p>
          <a:p>
            <a:pPr>
              <a:lnSpc>
                <a:spcPts val="21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府内公立中学校卒業者（推計）は</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まで</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 は</a:t>
            </a:r>
            <a:r>
              <a:rPr lang="ja-JP" altLang="en-US" sz="1400" dirty="0">
                <a:latin typeface="Meiryo UI" panose="020B0604030504040204" pitchFamily="50" charset="-128"/>
                <a:ea typeface="Meiryo UI" panose="020B0604030504040204" pitchFamily="50" charset="-128"/>
              </a:rPr>
              <a:t>漸増するが、その後減少する見込み。</a:t>
            </a:r>
          </a:p>
          <a:p>
            <a:pPr>
              <a:lnSpc>
                <a:spcPts val="2100"/>
              </a:lnSpc>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府域</a:t>
            </a:r>
            <a:r>
              <a:rPr lang="ja-JP" altLang="en-US" sz="1400" dirty="0">
                <a:latin typeface="Meiryo UI" panose="020B0604030504040204" pitchFamily="50" charset="-128"/>
                <a:ea typeface="Meiryo UI" panose="020B0604030504040204" pitchFamily="50" charset="-128"/>
              </a:rPr>
              <a:t>全体で高校の配置状況（立地場所、学科等</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見渡し、大阪府立・大阪市立高校の適正</a:t>
            </a:r>
            <a:r>
              <a:rPr lang="ja-JP" altLang="en-US" sz="1400" dirty="0" smtClean="0">
                <a:latin typeface="Meiryo UI" panose="020B0604030504040204" pitchFamily="50" charset="-128"/>
                <a:ea typeface="Meiryo UI" panose="020B0604030504040204" pitchFamily="50" charset="-128"/>
              </a:rPr>
              <a:t>配置を図</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る</a:t>
            </a:r>
            <a:r>
              <a:rPr lang="ja-JP" altLang="en-US" sz="1400" dirty="0">
                <a:latin typeface="Meiryo UI" panose="020B0604030504040204" pitchFamily="50" charset="-128"/>
                <a:ea typeface="Meiryo UI" panose="020B0604030504040204" pitchFamily="50" charset="-128"/>
              </a:rPr>
              <a:t>必要が</a:t>
            </a:r>
            <a:r>
              <a:rPr lang="ja-JP" altLang="en-US" sz="1400" dirty="0" smtClean="0">
                <a:latin typeface="Meiryo UI" panose="020B0604030504040204" pitchFamily="50" charset="-128"/>
                <a:ea typeface="Meiryo UI" panose="020B0604030504040204" pitchFamily="50" charset="-128"/>
              </a:rPr>
              <a:t>ある。</a:t>
            </a:r>
            <a:endParaRPr kumimoji="1" lang="en-US" altLang="ja-JP" sz="14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23797" y="3019016"/>
            <a:ext cx="4031487" cy="148948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広域的な視点から効率的・効果的な学校</a:t>
            </a:r>
            <a:r>
              <a:rPr lang="ja-JP" altLang="en-US" sz="1400" dirty="0" smtClean="0">
                <a:solidFill>
                  <a:schemeClr val="tx1"/>
                </a:solidFill>
                <a:latin typeface="Meiryo UI" panose="020B0604030504040204" pitchFamily="50" charset="-128"/>
                <a:ea typeface="Meiryo UI" panose="020B0604030504040204" pitchFamily="50" charset="-128"/>
              </a:rPr>
              <a:t>運営</a:t>
            </a: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➁　多様</a:t>
            </a:r>
            <a:r>
              <a:rPr lang="ja-JP" altLang="en-US" sz="1400" dirty="0">
                <a:solidFill>
                  <a:schemeClr val="tx1"/>
                </a:solidFill>
                <a:latin typeface="Meiryo UI" panose="020B0604030504040204" pitchFamily="50" charset="-128"/>
                <a:ea typeface="Meiryo UI" panose="020B0604030504040204" pitchFamily="50" charset="-128"/>
              </a:rPr>
              <a:t>な課程や学科を備える高校教育の</a:t>
            </a:r>
            <a:r>
              <a:rPr lang="ja-JP" altLang="en-US" sz="1400" dirty="0" smtClean="0">
                <a:solidFill>
                  <a:schemeClr val="tx1"/>
                </a:solidFill>
                <a:latin typeface="Meiryo UI" panose="020B0604030504040204" pitchFamily="50" charset="-128"/>
                <a:ea typeface="Meiryo UI" panose="020B0604030504040204" pitchFamily="50" charset="-128"/>
              </a:rPr>
              <a:t>充実</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➂　府域</a:t>
            </a:r>
            <a:r>
              <a:rPr lang="ja-JP" altLang="en-US" sz="1400" dirty="0">
                <a:solidFill>
                  <a:schemeClr val="tx1"/>
                </a:solidFill>
                <a:latin typeface="Meiryo UI" panose="020B0604030504040204" pitchFamily="50" charset="-128"/>
                <a:ea typeface="Meiryo UI" panose="020B0604030504040204" pitchFamily="50" charset="-128"/>
              </a:rPr>
              <a:t>全体での高等学校の適正</a:t>
            </a:r>
            <a:r>
              <a:rPr lang="ja-JP" altLang="en-US" sz="1400" dirty="0" smtClean="0">
                <a:solidFill>
                  <a:schemeClr val="tx1"/>
                </a:solidFill>
                <a:latin typeface="Meiryo UI" panose="020B0604030504040204" pitchFamily="50" charset="-128"/>
                <a:ea typeface="Meiryo UI" panose="020B0604030504040204" pitchFamily="50" charset="-128"/>
              </a:rPr>
              <a:t>配置</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88293" y="641180"/>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smtClean="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52" name="タイトル 1">
            <a:extLst>
              <a:ext uri="{FF2B5EF4-FFF2-40B4-BE49-F238E27FC236}">
                <a16:creationId xmlns:a16="http://schemas.microsoft.com/office/drawing/2014/main" id="{58C8AE0A-D3BC-47FF-A878-7C6419490F5E}"/>
              </a:ext>
            </a:extLst>
          </p:cNvPr>
          <p:cNvSpPr txBox="1"/>
          <p:nvPr/>
        </p:nvSpPr>
        <p:spPr>
          <a:xfrm>
            <a:off x="4688293" y="1130284"/>
            <a:ext cx="4204187" cy="3830921"/>
          </a:xfrm>
          <a:prstGeom prst="rect">
            <a:avLst/>
          </a:prstGeom>
        </p:spPr>
        <p:txBody>
          <a:bodyPr vert="horz" wrap="square" lIns="36000" tIns="45720" rIns="36000" bIns="4572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4395">
              <a:lnSpc>
                <a:spcPts val="2100"/>
              </a:lnSpc>
              <a:spcBef>
                <a:spcPts val="0"/>
              </a:spcBef>
              <a:buFont typeface="Wingdings" panose="05000000000000000000" pitchFamily="2" charset="2"/>
              <a:buChar char="Ø"/>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年１月に「基本的な考え方」を決定。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高等学校については、新たな大都市制度実施時期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に合わせて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ただし、大阪市立高等学校（枚方市）のみ関係者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理解など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が整い次第、大阪府に移管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buFont typeface="Wingdings" panose="05000000000000000000" pitchFamily="2" charset="2"/>
              <a:buChar char="Ø"/>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年７月、「市立高等学校の府立高等学校への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元化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」を設置し、移管に向けた検討を開始。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「大阪市立の高等学校等の大阪府への移管に向けた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な考え方について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」が教育委員会会議にて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年４月に府へ移管するといった基本的な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考え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をとりまとめ、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府の戦略本部会議及び市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の戦略会議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変更を決定。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buFont typeface="Wingdings" panose="05000000000000000000" pitchFamily="2" charset="2"/>
              <a:buChar char="Ø"/>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年４月、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市立の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校・中学校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校を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府へ</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2100"/>
              </a:lnSpc>
              <a:spcBef>
                <a:spcPts val="0"/>
              </a:spcBef>
              <a:defRPr/>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3" name="表 52"/>
          <p:cNvGraphicFramePr>
            <a:graphicFrameLocks noGrp="1"/>
          </p:cNvGraphicFramePr>
          <p:nvPr>
            <p:extLst/>
          </p:nvPr>
        </p:nvGraphicFramePr>
        <p:xfrm>
          <a:off x="638951" y="5224780"/>
          <a:ext cx="8169769" cy="1531620"/>
        </p:xfrm>
        <a:graphic>
          <a:graphicData uri="http://schemas.openxmlformats.org/drawingml/2006/table">
            <a:tbl>
              <a:tblPr firstRow="1" bandRow="1">
                <a:tableStyleId>{7DF18680-E054-41AD-8BC1-D1AEF772440D}</a:tableStyleId>
              </a:tblPr>
              <a:tblGrid>
                <a:gridCol w="840691">
                  <a:extLst>
                    <a:ext uri="{9D8B030D-6E8A-4147-A177-3AD203B41FA5}">
                      <a16:colId xmlns:a16="http://schemas.microsoft.com/office/drawing/2014/main" val="2180126379"/>
                    </a:ext>
                  </a:extLst>
                </a:gridCol>
                <a:gridCol w="4123106">
                  <a:extLst>
                    <a:ext uri="{9D8B030D-6E8A-4147-A177-3AD203B41FA5}">
                      <a16:colId xmlns:a16="http://schemas.microsoft.com/office/drawing/2014/main" val="611396272"/>
                    </a:ext>
                  </a:extLst>
                </a:gridCol>
                <a:gridCol w="3205972">
                  <a:extLst>
                    <a:ext uri="{9D8B030D-6E8A-4147-A177-3AD203B41FA5}">
                      <a16:colId xmlns:a16="http://schemas.microsoft.com/office/drawing/2014/main" val="558670379"/>
                    </a:ext>
                  </a:extLst>
                </a:gridCol>
              </a:tblGrid>
              <a:tr h="204180">
                <a:tc>
                  <a:txBody>
                    <a:bodyPr/>
                    <a:lstStyle/>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旧移管計画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新移管計画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585697"/>
                  </a:ext>
                </a:extLst>
              </a:tr>
              <a:tr h="619270">
                <a:tc>
                  <a:txBody>
                    <a:bodyPr/>
                    <a:lstStyle/>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移管の</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対象と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・大阪市立の高等学校等については、新たな大都市制度実施時期に合わせて</a:t>
                      </a:r>
                      <a:r>
                        <a:rPr kumimoji="1" lang="ja-JP" altLang="en-US" sz="1100" dirty="0" smtClean="0">
                          <a:solidFill>
                            <a:schemeClr val="tx1"/>
                          </a:solidFill>
                          <a:latin typeface="Meiryo UI" panose="020B0604030504040204" pitchFamily="50" charset="-128"/>
                          <a:ea typeface="Meiryo UI" panose="020B0604030504040204" pitchFamily="50" charset="-128"/>
                        </a:rPr>
                        <a:t>移管。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・だだし、大阪市立高等学校（枚方市）のみ関係者理解など条件が整い次第、大阪府に</a:t>
                      </a:r>
                      <a:r>
                        <a:rPr kumimoji="1" lang="ja-JP" altLang="en-US" sz="1100" dirty="0" smtClean="0">
                          <a:solidFill>
                            <a:schemeClr val="tx1"/>
                          </a:solidFill>
                          <a:latin typeface="Meiryo UI" panose="020B0604030504040204" pitchFamily="50" charset="-128"/>
                          <a:ea typeface="Meiryo UI" panose="020B0604030504040204" pitchFamily="50" charset="-128"/>
                        </a:rPr>
                        <a:t>移管。</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・全ての大阪市立の高等学校（中高一貫校を含む）について、</a:t>
                      </a:r>
                      <a:r>
                        <a:rPr kumimoji="1" lang="en-US" altLang="ja-JP" sz="1100" dirty="0">
                          <a:solidFill>
                            <a:schemeClr val="tx1"/>
                          </a:solidFill>
                          <a:latin typeface="Meiryo UI" panose="020B0604030504040204" pitchFamily="50" charset="-128"/>
                          <a:ea typeface="Meiryo UI" panose="020B0604030504040204" pitchFamily="50" charset="-128"/>
                        </a:rPr>
                        <a:t>2022</a:t>
                      </a:r>
                      <a:r>
                        <a:rPr kumimoji="1" lang="ja-JP" altLang="en-US" sz="1100" dirty="0">
                          <a:solidFill>
                            <a:schemeClr val="tx1"/>
                          </a:solidFill>
                          <a:latin typeface="Meiryo UI" panose="020B0604030504040204" pitchFamily="50" charset="-128"/>
                          <a:ea typeface="Meiryo UI" panose="020B0604030504040204" pitchFamily="50" charset="-128"/>
                        </a:rPr>
                        <a:t>年４月に大阪府へ</a:t>
                      </a:r>
                      <a:r>
                        <a:rPr kumimoji="1" lang="ja-JP" altLang="en-US" sz="1100" dirty="0" smtClean="0">
                          <a:solidFill>
                            <a:schemeClr val="tx1"/>
                          </a:solidFill>
                          <a:latin typeface="Meiryo UI" panose="020B0604030504040204" pitchFamily="50" charset="-128"/>
                          <a:ea typeface="Meiryo UI" panose="020B0604030504040204" pitchFamily="50" charset="-128"/>
                        </a:rPr>
                        <a:t>移管。</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782928"/>
                  </a:ext>
                </a:extLst>
              </a:tr>
              <a:tr h="619270">
                <a:tc>
                  <a:txBody>
                    <a:bodyPr/>
                    <a:lstStyle/>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移管に</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関しての</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対応方針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・大阪市立高等学校（枚方市）のみを対象とした</a:t>
                      </a:r>
                      <a:r>
                        <a:rPr kumimoji="1" lang="ja-JP" altLang="en-US" sz="1100" dirty="0" smtClean="0">
                          <a:solidFill>
                            <a:schemeClr val="tx1"/>
                          </a:solidFill>
                          <a:latin typeface="Meiryo UI" panose="020B0604030504040204" pitchFamily="50" charset="-128"/>
                          <a:ea typeface="Meiryo UI" panose="020B0604030504040204" pitchFamily="50" charset="-128"/>
                        </a:rPr>
                        <a:t>方針。</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1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その他の高等学校については、大都市制度の実施時期に合わせて</a:t>
                      </a:r>
                      <a:r>
                        <a:rPr kumimoji="1" lang="ja-JP" altLang="en-US" sz="1100" dirty="0" smtClean="0">
                          <a:solidFill>
                            <a:schemeClr val="tx1"/>
                          </a:solidFill>
                          <a:latin typeface="Meiryo UI" panose="020B0604030504040204" pitchFamily="50" charset="-128"/>
                          <a:ea typeface="Meiryo UI" panose="020B0604030504040204" pitchFamily="50" charset="-128"/>
                        </a:rPr>
                        <a:t>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100"/>
                        </a:lnSpc>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・中高一貫校を含む全ての大阪市立高等学校を対象とした</a:t>
                      </a:r>
                      <a:r>
                        <a:rPr kumimoji="1" lang="ja-JP" altLang="en-US" sz="1100" dirty="0" smtClean="0">
                          <a:solidFill>
                            <a:schemeClr val="tx1"/>
                          </a:solidFill>
                          <a:latin typeface="Meiryo UI" panose="020B0604030504040204" pitchFamily="50" charset="-128"/>
                          <a:ea typeface="Meiryo UI" panose="020B0604030504040204" pitchFamily="50" charset="-128"/>
                        </a:rPr>
                        <a:t>方針。</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100"/>
                        </a:lnSpc>
                      </a:pPr>
                      <a:r>
                        <a:rPr kumimoji="1" lang="ja-JP" altLang="en-US" sz="1100" dirty="0">
                          <a:solidFill>
                            <a:schemeClr val="tx1"/>
                          </a:solidFill>
                          <a:latin typeface="Meiryo UI" panose="020B0604030504040204" pitchFamily="50" charset="-128"/>
                          <a:ea typeface="Meiryo UI" panose="020B0604030504040204" pitchFamily="50" charset="-128"/>
                        </a:rPr>
                        <a:t>・「再編整備の方向性」について、高教審答申を踏まえた内容を</a:t>
                      </a:r>
                      <a:r>
                        <a:rPr kumimoji="1" lang="ja-JP" altLang="en-US" sz="1100" dirty="0" smtClean="0">
                          <a:solidFill>
                            <a:schemeClr val="tx1"/>
                          </a:solidFill>
                          <a:latin typeface="Meiryo UI" panose="020B0604030504040204" pitchFamily="50" charset="-128"/>
                          <a:ea typeface="Meiryo UI" panose="020B0604030504040204" pitchFamily="50" charset="-128"/>
                        </a:rPr>
                        <a:t>反映。</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661768"/>
                  </a:ext>
                </a:extLst>
              </a:tr>
            </a:tbl>
          </a:graphicData>
        </a:graphic>
      </p:graphicFrame>
      <p:sp>
        <p:nvSpPr>
          <p:cNvPr id="54" name="右矢印 53"/>
          <p:cNvSpPr/>
          <p:nvPr/>
        </p:nvSpPr>
        <p:spPr>
          <a:xfrm>
            <a:off x="5520691" y="5485045"/>
            <a:ext cx="154151" cy="545445"/>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5"/>
            <a:endParaRPr lang="ja-JP" altLang="en-US" dirty="0">
              <a:solidFill>
                <a:prstClr val="white"/>
              </a:solidFill>
              <a:latin typeface="BIZ UDゴシック" panose="020B0400000000000000" pitchFamily="49" charset="-128"/>
              <a:ea typeface="BIZ UDゴシック" panose="020B0400000000000000" pitchFamily="49" charset="-128"/>
            </a:endParaRPr>
          </a:p>
        </p:txBody>
      </p:sp>
      <p:sp>
        <p:nvSpPr>
          <p:cNvPr id="55" name="右矢印 54"/>
          <p:cNvSpPr/>
          <p:nvPr/>
        </p:nvSpPr>
        <p:spPr>
          <a:xfrm>
            <a:off x="5520691" y="6193536"/>
            <a:ext cx="154151" cy="545445"/>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5"/>
            <a:endParaRPr lang="ja-JP" altLang="en-US" dirty="0">
              <a:solidFill>
                <a:prstClr val="white"/>
              </a:solidFill>
              <a:latin typeface="BIZ UDゴシック" panose="020B0400000000000000" pitchFamily="49" charset="-128"/>
              <a:ea typeface="BIZ UDゴシック" panose="020B0400000000000000" pitchFamily="49" charset="-128"/>
            </a:endParaRPr>
          </a:p>
        </p:txBody>
      </p:sp>
      <p:sp>
        <p:nvSpPr>
          <p:cNvPr id="56" name="タイトル 1">
            <a:extLst>
              <a:ext uri="{FF2B5EF4-FFF2-40B4-BE49-F238E27FC236}">
                <a16:creationId xmlns:a16="http://schemas.microsoft.com/office/drawing/2014/main" id="{A5460331-4C3C-4CD6-97C4-146C1709F0AC}"/>
              </a:ext>
            </a:extLst>
          </p:cNvPr>
          <p:cNvSpPr txBox="1">
            <a:spLocks/>
          </p:cNvSpPr>
          <p:nvPr/>
        </p:nvSpPr>
        <p:spPr>
          <a:xfrm>
            <a:off x="611558" y="4955179"/>
            <a:ext cx="3672408" cy="26400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4395">
              <a:spcBef>
                <a:spcPts val="0"/>
              </a:spcBef>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　戦略会議での方針変更</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内容</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03776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503703"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＜⑨公営住宅＞</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6" y="620688"/>
            <a:ext cx="4176000"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1" y="620688"/>
            <a:ext cx="4423844"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0163" y="986502"/>
            <a:ext cx="3991797" cy="1384995"/>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同一地域（市）に、同じ法制度に基づく公営住宅が、異なった事業主体で管理・運営されている。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まちづくりへの活用やセーフティネットの役割を担うべき市が、府営住宅については政策決定に関与できていない。</a:t>
            </a:r>
            <a:endParaRPr lang="en-US" altLang="ja-JP" sz="14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180471" y="2314059"/>
            <a:ext cx="4108829" cy="136364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①</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管理の一元化による府民・市民に分かりやすいサービス</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の提供</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② より身近な地域ニーズに対応したまちづくり施策の展開</a:t>
            </a:r>
          </a:p>
          <a:p>
            <a:r>
              <a:rPr lang="ja-JP" altLang="en-US" sz="1400" dirty="0" smtClean="0">
                <a:solidFill>
                  <a:schemeClr val="tx1"/>
                </a:solidFill>
                <a:latin typeface="Meiryo UI" panose="020B0604030504040204" pitchFamily="50" charset="-128"/>
                <a:ea typeface="Meiryo UI" panose="020B0604030504040204" pitchFamily="50" charset="-128"/>
              </a:rPr>
              <a:t>③ 隣接・近接団地における一体的建替による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事業の効率化・円滑化</a:t>
            </a:r>
            <a:r>
              <a:rPr lang="ja-JP" altLang="en-US" sz="1100" dirty="0" smtClean="0">
                <a:solidFill>
                  <a:schemeClr val="tx1"/>
                </a:solidFill>
                <a:latin typeface="Meiryo UI" panose="020B0604030504040204" pitchFamily="50" charset="-128"/>
                <a:ea typeface="Meiryo UI" panose="020B0604030504040204" pitchFamily="50" charset="-128"/>
              </a:rPr>
              <a:t>（右下図）</a:t>
            </a:r>
            <a:endParaRPr lang="ja-JP" altLang="en-US" sz="1100" dirty="0">
              <a:solidFill>
                <a:schemeClr val="tx1"/>
              </a:solidFill>
              <a:latin typeface="Meiryo UI" panose="020B0604030504040204" pitchFamily="50" charset="-128"/>
              <a:ea typeface="Meiryo UI" panose="020B0604030504040204" pitchFamily="50" charset="-128"/>
            </a:endParaRPr>
          </a:p>
        </p:txBody>
      </p:sp>
      <p:graphicFrame>
        <p:nvGraphicFramePr>
          <p:cNvPr id="13" name="グラフ 12"/>
          <p:cNvGraphicFramePr/>
          <p:nvPr>
            <p:extLst/>
          </p:nvPr>
        </p:nvGraphicFramePr>
        <p:xfrm>
          <a:off x="179512" y="4613589"/>
          <a:ext cx="1815879" cy="1983763"/>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7011" y="4030822"/>
            <a:ext cx="1545616" cy="600164"/>
          </a:xfrm>
          <a:prstGeom prst="rect">
            <a:avLst/>
          </a:prstGeom>
          <a:noFill/>
          <a:ln>
            <a:solidFill>
              <a:schemeClr val="bg1">
                <a:lumMod val="75000"/>
              </a:schemeClr>
            </a:solidFill>
          </a:ln>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改革前の大阪市内</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府営・市営</a:t>
            </a:r>
            <a:r>
              <a:rPr kumimoji="1" lang="ja-JP" altLang="en-US" sz="1100" dirty="0" smtClean="0">
                <a:latin typeface="Meiryo UI" panose="020B0604030504040204" pitchFamily="50" charset="-128"/>
                <a:ea typeface="Meiryo UI" panose="020B0604030504040204" pitchFamily="50" charset="-128"/>
              </a:rPr>
              <a:t>住宅の内訳</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（管理戸数）</a:t>
            </a:r>
            <a:endParaRPr kumimoji="1" lang="ja-JP" altLang="en-US" sz="1100" dirty="0">
              <a:latin typeface="Meiryo UI" panose="020B0604030504040204" pitchFamily="50" charset="-128"/>
              <a:ea typeface="Meiryo UI" panose="020B0604030504040204" pitchFamily="50" charset="-128"/>
            </a:endParaRPr>
          </a:p>
        </p:txBody>
      </p:sp>
      <p:pic>
        <p:nvPicPr>
          <p:cNvPr id="17" name="Picture 15"/>
          <p:cNvPicPr>
            <a:picLocks noChangeAspect="1" noChangeArrowheads="1"/>
          </p:cNvPicPr>
          <p:nvPr/>
        </p:nvPicPr>
        <p:blipFill rotWithShape="1">
          <a:blip r:embed="rId4" cstate="print"/>
          <a:srcRect l="8000" r="52000" b="26608"/>
          <a:stretch/>
        </p:blipFill>
        <p:spPr bwMode="auto">
          <a:xfrm>
            <a:off x="2213387" y="4213187"/>
            <a:ext cx="1998573" cy="900531"/>
          </a:xfrm>
          <a:prstGeom prst="rect">
            <a:avLst/>
          </a:prstGeom>
          <a:noFill/>
          <a:ln w="9525">
            <a:noFill/>
            <a:miter lim="800000"/>
            <a:headEnd/>
            <a:tailEnd/>
          </a:ln>
          <a:effectLst/>
        </p:spPr>
      </p:pic>
      <p:pic>
        <p:nvPicPr>
          <p:cNvPr id="18" name="Picture 15"/>
          <p:cNvPicPr>
            <a:picLocks noChangeAspect="1" noChangeArrowheads="1"/>
          </p:cNvPicPr>
          <p:nvPr/>
        </p:nvPicPr>
        <p:blipFill rotWithShape="1">
          <a:blip r:embed="rId4" cstate="print"/>
          <a:srcRect l="57926" b="21976"/>
          <a:stretch/>
        </p:blipFill>
        <p:spPr bwMode="auto">
          <a:xfrm>
            <a:off x="2195736" y="5877272"/>
            <a:ext cx="2093564" cy="953431"/>
          </a:xfrm>
          <a:prstGeom prst="rect">
            <a:avLst/>
          </a:prstGeom>
          <a:noFill/>
          <a:ln w="9525">
            <a:noFill/>
            <a:miter lim="800000"/>
            <a:headEnd/>
            <a:tailEnd/>
          </a:ln>
          <a:effectLst/>
        </p:spPr>
      </p:pic>
      <p:sp>
        <p:nvSpPr>
          <p:cNvPr id="20" name="テキスト ボックス 19"/>
          <p:cNvSpPr txBox="1"/>
          <p:nvPr/>
        </p:nvSpPr>
        <p:spPr>
          <a:xfrm>
            <a:off x="2292519" y="5034429"/>
            <a:ext cx="595035" cy="215444"/>
          </a:xfrm>
          <a:prstGeom prst="rect">
            <a:avLst/>
          </a:prstGeom>
          <a:noFill/>
        </p:spPr>
        <p:txBody>
          <a:bodyPr wrap="none" rtlCol="0">
            <a:spAutoFit/>
          </a:bodyPr>
          <a:lstStyle/>
          <a:p>
            <a:r>
              <a:rPr kumimoji="1" lang="ja-JP" altLang="en-US" sz="800" b="1" dirty="0" smtClean="0">
                <a:latin typeface="Meiryo UI" panose="020B0604030504040204" pitchFamily="50" charset="-128"/>
                <a:ea typeface="Meiryo UI" panose="020B0604030504040204" pitchFamily="50" charset="-128"/>
              </a:rPr>
              <a:t>府営住宅</a:t>
            </a:r>
            <a:endParaRPr kumimoji="1" lang="ja-JP" altLang="en-US" sz="8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03131" y="5044034"/>
            <a:ext cx="595035" cy="215444"/>
          </a:xfrm>
          <a:prstGeom prst="rect">
            <a:avLst/>
          </a:prstGeom>
          <a:noFill/>
        </p:spPr>
        <p:txBody>
          <a:bodyPr wrap="none" rtlCol="0">
            <a:spAutoFit/>
          </a:bodyPr>
          <a:lstStyle/>
          <a:p>
            <a:r>
              <a:rPr lang="ja-JP" altLang="en-US" sz="800" b="1" dirty="0">
                <a:latin typeface="Meiryo UI" panose="020B0604030504040204" pitchFamily="50" charset="-128"/>
                <a:ea typeface="Meiryo UI" panose="020B0604030504040204" pitchFamily="50" charset="-128"/>
              </a:rPr>
              <a:t>市</a:t>
            </a:r>
            <a:r>
              <a:rPr kumimoji="1" lang="ja-JP" altLang="en-US" sz="800" b="1" dirty="0" smtClean="0">
                <a:latin typeface="Meiryo UI" panose="020B0604030504040204" pitchFamily="50" charset="-128"/>
                <a:ea typeface="Meiryo UI" panose="020B0604030504040204" pitchFamily="50" charset="-128"/>
              </a:rPr>
              <a:t>営住宅</a:t>
            </a:r>
            <a:endParaRPr kumimoji="1" lang="ja-JP" altLang="en-US" sz="800" b="1" dirty="0">
              <a:latin typeface="Meiryo UI" panose="020B0604030504040204" pitchFamily="50" charset="-128"/>
              <a:ea typeface="Meiryo UI" panose="020B0604030504040204" pitchFamily="50" charset="-128"/>
            </a:endParaRPr>
          </a:p>
        </p:txBody>
      </p:sp>
      <p:sp>
        <p:nvSpPr>
          <p:cNvPr id="22" name="二等辺三角形 21"/>
          <p:cNvSpPr/>
          <p:nvPr/>
        </p:nvSpPr>
        <p:spPr>
          <a:xfrm rot="10800000">
            <a:off x="2519025" y="5301208"/>
            <a:ext cx="1224000" cy="180000"/>
          </a:xfrm>
          <a:prstGeom prst="triangl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140207" y="3947502"/>
            <a:ext cx="1981633"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（改革前）従来は、それぞれで建替え</a:t>
            </a:r>
            <a:endParaRPr kumimoji="1" lang="ja-JP" altLang="en-US" sz="9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140207" y="5467983"/>
            <a:ext cx="2109873" cy="3693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（改革後）一体的に建替え、</a:t>
            </a:r>
            <a:r>
              <a:rPr lang="ja-JP" altLang="en-US" sz="900" b="1" dirty="0">
                <a:latin typeface="Meiryo UI" panose="020B0604030504040204" pitchFamily="50" charset="-128"/>
                <a:ea typeface="Meiryo UI" panose="020B0604030504040204" pitchFamily="50" charset="-128"/>
              </a:rPr>
              <a:t>効果</a:t>
            </a:r>
            <a:r>
              <a:rPr kumimoji="1" lang="ja-JP" altLang="en-US" sz="900" b="1" dirty="0" smtClean="0">
                <a:latin typeface="Meiryo UI" panose="020B0604030504040204" pitchFamily="50" charset="-128"/>
                <a:ea typeface="Meiryo UI" panose="020B0604030504040204" pitchFamily="50" charset="-128"/>
              </a:rPr>
              <a:t>的な</a:t>
            </a:r>
            <a:endParaRPr lang="en-US" altLang="ja-JP" sz="900" b="1" dirty="0">
              <a:latin typeface="Meiryo UI" panose="020B0604030504040204" pitchFamily="50" charset="-128"/>
              <a:ea typeface="Meiryo UI" panose="020B0604030504040204" pitchFamily="50" charset="-128"/>
            </a:endParaRPr>
          </a:p>
          <a:p>
            <a:r>
              <a:rPr kumimoji="1" lang="ja-JP" altLang="en-US" sz="900" b="1" dirty="0" smtClean="0">
                <a:latin typeface="Meiryo UI" panose="020B0604030504040204" pitchFamily="50" charset="-128"/>
                <a:ea typeface="Meiryo UI" panose="020B0604030504040204" pitchFamily="50" charset="-128"/>
              </a:rPr>
              <a:t>　　　　　　　余剰地活用が可能</a:t>
            </a:r>
            <a:endParaRPr kumimoji="1" lang="ja-JP" altLang="en-US" sz="9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44206" y="4705774"/>
            <a:ext cx="811441" cy="230832"/>
          </a:xfrm>
          <a:prstGeom prst="rect">
            <a:avLst/>
          </a:prstGeom>
          <a:noFill/>
        </p:spPr>
        <p:txBody>
          <a:bodyPr wrap="none" rtlCol="0">
            <a:spAutoFit/>
          </a:bodyPr>
          <a:lstStyle/>
          <a:p>
            <a:r>
              <a:rPr lang="en-US" altLang="ja-JP" sz="900" b="1" dirty="0" smtClean="0">
                <a:latin typeface="Meiryo UI" panose="020B0604030504040204" pitchFamily="50" charset="-128"/>
                <a:ea typeface="Meiryo UI" panose="020B0604030504040204" pitchFamily="50" charset="-128"/>
              </a:rPr>
              <a:t>100,610</a:t>
            </a:r>
            <a:r>
              <a:rPr lang="ja-JP" altLang="en-US" sz="900" b="1" dirty="0" smtClean="0">
                <a:latin typeface="Meiryo UI" panose="020B0604030504040204" pitchFamily="50" charset="-128"/>
                <a:ea typeface="Meiryo UI" panose="020B0604030504040204" pitchFamily="50" charset="-128"/>
              </a:rPr>
              <a:t>戸</a:t>
            </a:r>
            <a:endParaRPr kumimoji="1" lang="ja-JP" altLang="en-US" sz="9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025805" y="5601131"/>
            <a:ext cx="732893" cy="230832"/>
          </a:xfrm>
          <a:prstGeom prst="rect">
            <a:avLst/>
          </a:prstGeom>
          <a:noFill/>
        </p:spPr>
        <p:txBody>
          <a:bodyPr wrap="none" rtlCol="0">
            <a:spAutoFit/>
          </a:bodyPr>
          <a:lstStyle/>
          <a:p>
            <a:r>
              <a:rPr lang="en-US" altLang="ja-JP" sz="900" b="1" dirty="0" smtClean="0">
                <a:latin typeface="Meiryo UI" panose="020B0604030504040204" pitchFamily="50" charset="-128"/>
                <a:ea typeface="Meiryo UI" panose="020B0604030504040204" pitchFamily="50" charset="-128"/>
              </a:rPr>
              <a:t>15,195</a:t>
            </a:r>
            <a:r>
              <a:rPr lang="ja-JP" altLang="en-US" sz="900" b="1" dirty="0" smtClean="0">
                <a:latin typeface="Meiryo UI" panose="020B0604030504040204" pitchFamily="50" charset="-128"/>
                <a:ea typeface="Meiryo UI" panose="020B0604030504040204" pitchFamily="50" charset="-128"/>
              </a:rPr>
              <a:t>戸</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29" name="表 28"/>
          <p:cNvGraphicFramePr>
            <a:graphicFrameLocks noGrp="1"/>
          </p:cNvGraphicFramePr>
          <p:nvPr>
            <p:extLst/>
          </p:nvPr>
        </p:nvGraphicFramePr>
        <p:xfrm>
          <a:off x="4900683" y="1772705"/>
          <a:ext cx="3144520" cy="82296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val="20000"/>
                    </a:ext>
                  </a:extLst>
                </a:gridCol>
                <a:gridCol w="803592">
                  <a:extLst>
                    <a:ext uri="{9D8B030D-6E8A-4147-A177-3AD203B41FA5}">
                      <a16:colId xmlns:a16="http://schemas.microsoft.com/office/drawing/2014/main" val="20001"/>
                    </a:ext>
                  </a:extLst>
                </a:gridCol>
                <a:gridCol w="692468">
                  <a:extLst>
                    <a:ext uri="{9D8B030D-6E8A-4147-A177-3AD203B41FA5}">
                      <a16:colId xmlns:a16="http://schemas.microsoft.com/office/drawing/2014/main" val="20002"/>
                    </a:ext>
                  </a:extLst>
                </a:gridCol>
                <a:gridCol w="803592">
                  <a:extLst>
                    <a:ext uri="{9D8B030D-6E8A-4147-A177-3AD203B41FA5}">
                      <a16:colId xmlns:a16="http://schemas.microsoft.com/office/drawing/2014/main" val="20003"/>
                    </a:ext>
                  </a:extLst>
                </a:gridCol>
              </a:tblGrid>
              <a:tr h="174888">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2">
                  <a:txBody>
                    <a:bodyPr/>
                    <a:lstStyle/>
                    <a:p>
                      <a:r>
                        <a:rPr kumimoji="1" lang="ja-JP" altLang="en-US" sz="1200" dirty="0" smtClean="0">
                          <a:latin typeface="Meiryo UI" panose="020B0604030504040204" pitchFamily="50" charset="-128"/>
                          <a:ea typeface="Meiryo UI" panose="020B0604030504040204" pitchFamily="50" charset="-128"/>
                        </a:rPr>
                        <a:t>府営</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200" dirty="0" smtClean="0">
                          <a:latin typeface="Meiryo UI" panose="020B0604030504040204" pitchFamily="50" charset="-128"/>
                          <a:ea typeface="Meiryo UI" panose="020B0604030504040204" pitchFamily="50" charset="-128"/>
                        </a:rPr>
                        <a:t>市営</a:t>
                      </a:r>
                      <a:endParaRPr kumimoji="1" lang="ja-JP" altLang="en-US" sz="12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rPr>
                        <a:t>内市内</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6">
                        <a:lumMod val="40000"/>
                        <a:lumOff val="60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93715">
                <a:tc>
                  <a:txBody>
                    <a:bodyPr/>
                    <a:lstStyle/>
                    <a:p>
                      <a:r>
                        <a:rPr kumimoji="1" lang="ja-JP" altLang="en-US" sz="1200" dirty="0" smtClean="0">
                          <a:latin typeface="Meiryo UI" panose="020B0604030504040204" pitchFamily="50" charset="-128"/>
                          <a:ea typeface="Meiryo UI" panose="020B0604030504040204" pitchFamily="50" charset="-128"/>
                        </a:rPr>
                        <a:t>管理戸数</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137,819</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latin typeface="Meiryo UI" panose="020B0604030504040204" pitchFamily="50" charset="-128"/>
                          <a:ea typeface="Meiryo UI" panose="020B0604030504040204" pitchFamily="50" charset="-128"/>
                        </a:rPr>
                        <a:t>15,195</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100,610</a:t>
                      </a:r>
                      <a:endParaRPr kumimoji="1" lang="ja-JP" altLang="en-US" sz="11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32" name="テキスト ボックス 31"/>
          <p:cNvSpPr txBox="1"/>
          <p:nvPr/>
        </p:nvSpPr>
        <p:spPr>
          <a:xfrm>
            <a:off x="4750419" y="1526578"/>
            <a:ext cx="1612942"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移管</a:t>
            </a:r>
            <a:r>
              <a:rPr kumimoji="1" lang="ja-JP" altLang="en-US" sz="1200" b="1" dirty="0" smtClean="0">
                <a:latin typeface="Meiryo UI" panose="020B0604030504040204" pitchFamily="50" charset="-128"/>
                <a:ea typeface="Meiryo UI" panose="020B0604030504040204" pitchFamily="50" charset="-128"/>
              </a:rPr>
              <a:t>前</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2014.3</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1959763096"/>
              </p:ext>
            </p:extLst>
          </p:nvPr>
        </p:nvGraphicFramePr>
        <p:xfrm>
          <a:off x="4911233" y="2952368"/>
          <a:ext cx="3124067" cy="54864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val="20000"/>
                    </a:ext>
                  </a:extLst>
                </a:gridCol>
                <a:gridCol w="1160806">
                  <a:extLst>
                    <a:ext uri="{9D8B030D-6E8A-4147-A177-3AD203B41FA5}">
                      <a16:colId xmlns:a16="http://schemas.microsoft.com/office/drawing/2014/main" val="20001"/>
                    </a:ext>
                  </a:extLst>
                </a:gridCol>
                <a:gridCol w="1118393">
                  <a:extLst>
                    <a:ext uri="{9D8B030D-6E8A-4147-A177-3AD203B41FA5}">
                      <a16:colId xmlns:a16="http://schemas.microsoft.com/office/drawing/2014/main" val="20002"/>
                    </a:ext>
                  </a:extLst>
                </a:gridCol>
              </a:tblGrid>
              <a:tr h="193715">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0"/>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管理戸数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114,501</a:t>
                      </a:r>
                      <a:endParaRPr kumimoji="1" lang="ja-JP" altLang="en-US" sz="1100" strike="noStrike" baseline="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111,954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39" name="テキスト ボックス 38"/>
          <p:cNvSpPr txBox="1"/>
          <p:nvPr/>
        </p:nvSpPr>
        <p:spPr>
          <a:xfrm>
            <a:off x="4722863" y="2704647"/>
            <a:ext cx="1612942"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移管</a:t>
            </a:r>
            <a:r>
              <a:rPr kumimoji="1" lang="ja-JP" altLang="en-US" sz="1200" b="1" dirty="0" smtClean="0">
                <a:latin typeface="Meiryo UI" panose="020B0604030504040204" pitchFamily="50" charset="-128"/>
                <a:ea typeface="Meiryo UI" panose="020B0604030504040204" pitchFamily="50" charset="-128"/>
              </a:rPr>
              <a:t>後</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2023.4</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26385" y="6510104"/>
            <a:ext cx="1047082"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2014.3</a:t>
            </a:r>
            <a:r>
              <a:rPr kumimoji="1" lang="ja-JP" altLang="en-US" sz="900" dirty="0" smtClean="0">
                <a:latin typeface="Meiryo UI" panose="020B0604030504040204" pitchFamily="50" charset="-128"/>
                <a:ea typeface="Meiryo UI" panose="020B0604030504040204" pitchFamily="50" charset="-128"/>
              </a:rPr>
              <a:t>時点）</a:t>
            </a:r>
            <a:endParaRPr kumimoji="1" lang="ja-JP" altLang="en-US" sz="1000" dirty="0">
              <a:latin typeface="Meiryo UI" panose="020B0604030504040204" pitchFamily="50" charset="-128"/>
              <a:ea typeface="Meiryo UI" panose="020B0604030504040204" pitchFamily="50" charset="-128"/>
            </a:endParaRPr>
          </a:p>
        </p:txBody>
      </p:sp>
      <p:sp>
        <p:nvSpPr>
          <p:cNvPr id="41" name="二等辺三角形 40"/>
          <p:cNvSpPr/>
          <p:nvPr/>
        </p:nvSpPr>
        <p:spPr>
          <a:xfrm rot="10800000">
            <a:off x="5148064" y="2646624"/>
            <a:ext cx="2592288" cy="108838"/>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4356960" y="3691274"/>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＜移管後の状況＞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正方形/長方形 33"/>
          <p:cNvSpPr/>
          <p:nvPr/>
        </p:nvSpPr>
        <p:spPr>
          <a:xfrm>
            <a:off x="4512448" y="3921256"/>
            <a:ext cx="5028104" cy="2964914"/>
          </a:xfrm>
          <a:prstGeom prst="rect">
            <a:avLst/>
          </a:prstGeom>
        </p:spPr>
        <p:txBody>
          <a:bodyPr wrap="square">
            <a:spAutoFit/>
          </a:bodyPr>
          <a:lstStyle/>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①管理の一元化による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府民・市民に分かりやすいサービスの提供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・大阪</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市内の旧府営住宅と市営住宅の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募集を一括実施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・管理</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関する窓口を一元化（</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2017.4</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800"/>
              </a:lnSpc>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②より身近な地域ニーズに対応したまちづくり施策の展開</a:t>
            </a:r>
            <a:endParaRPr lang="en-US" altLang="ja-JP" sz="1400" dirty="0">
              <a:latin typeface="Meiryo UI" panose="020B0604030504040204" pitchFamily="50" charset="-128"/>
              <a:ea typeface="Meiryo UI" panose="020B0604030504040204" pitchFamily="50" charset="-128"/>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・旧府営住宅での新婚・子育て世帯向け募集枠の拡大により、</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高齢化の進む団地内のコミュニティミックスを推進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800"/>
              </a:lnSpc>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dirty="0">
                <a:latin typeface="Meiryo UI" panose="020B0604030504040204" pitchFamily="50" charset="-128"/>
                <a:ea typeface="Meiryo UI" panose="020B0604030504040204" pitchFamily="50" charset="-128"/>
              </a:rPr>
              <a:t>③隣接・近接</a:t>
            </a:r>
            <a:r>
              <a:rPr lang="ja-JP" altLang="en-US" sz="1400" dirty="0" smtClean="0">
                <a:latin typeface="Meiryo UI" panose="020B0604030504040204" pitchFamily="50" charset="-128"/>
                <a:ea typeface="Meiryo UI" panose="020B0604030504040204" pitchFamily="50" charset="-128"/>
              </a:rPr>
              <a:t>団地における一体的建替による事業の効率化・</a:t>
            </a:r>
            <a:endParaRPr lang="en-US" altLang="ja-JP" sz="1400" dirty="0" smtClean="0">
              <a:latin typeface="Meiryo UI" panose="020B0604030504040204" pitchFamily="50" charset="-128"/>
              <a:ea typeface="Meiryo UI" panose="020B0604030504040204" pitchFamily="50" charset="-128"/>
            </a:endParaRPr>
          </a:p>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　円滑化</a:t>
            </a:r>
            <a:endParaRPr lang="en-US" altLang="ja-JP" sz="1400" dirty="0" smtClean="0"/>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・良好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な住</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環境の整備</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図る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ため、</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効果的な建替余剰地</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の創出や移転計画等について検討し、一体的に建替事業を</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建替対象の旧府営住宅の事業実施状況</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実施済み</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３団地、今後実施予定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７団地</a:t>
            </a:r>
          </a:p>
        </p:txBody>
      </p:sp>
      <p:sp>
        <p:nvSpPr>
          <p:cNvPr id="35" name="正方形/長方形 34"/>
          <p:cNvSpPr/>
          <p:nvPr/>
        </p:nvSpPr>
        <p:spPr>
          <a:xfrm>
            <a:off x="2082890" y="3821110"/>
            <a:ext cx="2213123" cy="29416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079260" y="3798552"/>
            <a:ext cx="885179"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③のイメージ図</a:t>
            </a:r>
            <a:endParaRPr kumimoji="1" lang="ja-JP" altLang="en-US" sz="10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685038" y="1032991"/>
            <a:ext cx="4135433" cy="523220"/>
          </a:xfrm>
          <a:prstGeom prst="rect">
            <a:avLst/>
          </a:prstGeom>
          <a:noFill/>
          <a:ln>
            <a:solidFill>
              <a:schemeClr val="bg1">
                <a:lumMod val="50000"/>
              </a:schemeClr>
            </a:solidFill>
          </a:ln>
        </p:spPr>
        <p:txBody>
          <a:bodyPr wrap="square" rtlCol="0">
            <a:spAutoFit/>
          </a:bodyPr>
          <a:lstStyle/>
          <a:p>
            <a:pPr marL="171450" indent="-171450">
              <a:buFont typeface="Wingdings" panose="05000000000000000000" pitchFamily="2" charset="2"/>
              <a:buChar char="Ø"/>
            </a:pPr>
            <a:r>
              <a:rPr kumimoji="1" lang="en-US" altLang="ja-JP" sz="1400" b="1" dirty="0" smtClean="0">
                <a:latin typeface="Meiryo UI" panose="020B0604030504040204" pitchFamily="50" charset="-128"/>
                <a:ea typeface="Meiryo UI" panose="020B0604030504040204" pitchFamily="50" charset="-128"/>
              </a:rPr>
              <a:t>2015.8</a:t>
            </a:r>
            <a:r>
              <a:rPr kumimoji="1" lang="ja-JP" altLang="en-US" sz="1400" b="1" dirty="0" smtClean="0">
                <a:latin typeface="Meiryo UI" panose="020B0604030504040204" pitchFamily="50" charset="-128"/>
                <a:ea typeface="Meiryo UI" panose="020B0604030504040204" pitchFamily="50" charset="-128"/>
              </a:rPr>
              <a:t>　市内府営住宅を市へ移管</a:t>
            </a:r>
            <a:r>
              <a:rPr kumimoji="1" lang="ja-JP" altLang="en-US" sz="1200" dirty="0" smtClean="0">
                <a:latin typeface="Meiryo UI" panose="020B0604030504040204" pitchFamily="50" charset="-128"/>
                <a:ea typeface="Meiryo UI" panose="020B0604030504040204" pitchFamily="50" charset="-128"/>
              </a:rPr>
              <a:t>（順次）</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400" b="1" dirty="0" smtClean="0">
                <a:latin typeface="Meiryo UI" panose="020B0604030504040204" pitchFamily="50" charset="-128"/>
                <a:ea typeface="Meiryo UI" panose="020B0604030504040204" pitchFamily="50" charset="-128"/>
              </a:rPr>
              <a:t>2023.4</a:t>
            </a:r>
            <a:r>
              <a:rPr lang="ja-JP" altLang="en-US" sz="1400" b="1" dirty="0" smtClean="0">
                <a:latin typeface="Meiryo UI" panose="020B0604030504040204" pitchFamily="50" charset="-128"/>
                <a:ea typeface="Meiryo UI" panose="020B0604030504040204" pitchFamily="50" charset="-128"/>
              </a:rPr>
              <a:t>　全ての移管完了</a:t>
            </a:r>
            <a:r>
              <a:rPr lang="ja-JP" altLang="en-US" sz="1200" dirty="0" smtClean="0">
                <a:latin typeface="Meiryo UI" panose="020B0604030504040204" pitchFamily="50" charset="-128"/>
                <a:ea typeface="Meiryo UI" panose="020B0604030504040204" pitchFamily="50" charset="-128"/>
              </a:rPr>
              <a:t>（計</a:t>
            </a:r>
            <a:r>
              <a:rPr lang="en-US" altLang="ja-JP" sz="1200" dirty="0" smtClean="0">
                <a:latin typeface="Meiryo UI" panose="020B0604030504040204" pitchFamily="50" charset="-128"/>
                <a:ea typeface="Meiryo UI" panose="020B0604030504040204" pitchFamily="50" charset="-128"/>
              </a:rPr>
              <a:t>13,605</a:t>
            </a:r>
            <a:r>
              <a:rPr lang="ja-JP" altLang="en-US" sz="1200" dirty="0" smtClean="0">
                <a:latin typeface="Meiryo UI" panose="020B0604030504040204" pitchFamily="50" charset="-128"/>
                <a:ea typeface="Meiryo UI" panose="020B0604030504040204" pitchFamily="50" charset="-128"/>
              </a:rPr>
              <a:t>戸）</a:t>
            </a:r>
            <a:endParaRPr kumimoji="1" lang="en-US" altLang="ja-JP" sz="1200" dirty="0" smtClean="0">
              <a:latin typeface="Meiryo UI" panose="020B0604030504040204" pitchFamily="50" charset="-128"/>
              <a:ea typeface="Meiryo UI" panose="020B0604030504040204" pitchFamily="50" charset="-128"/>
            </a:endParaRP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9656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873348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＜⑩大阪府市共同 住吉母子医療センター＞</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92696"/>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88293" y="692696"/>
            <a:ext cx="4204187"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chor="ctr">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20163" y="1144122"/>
            <a:ext cx="3991797" cy="1600438"/>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施設の老朽化が進む住吉市民病院の建替えが必要とされていたが、直線距離で</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キロ地点に大阪急性期・総合医療センターが存在。</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市南部地域では、小児周産期医療が不足しており、同医療の維持・確保、充実強化が求められていた。</a:t>
            </a:r>
            <a:endParaRPr lang="en-US" altLang="ja-JP" sz="14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79856" y="2727153"/>
            <a:ext cx="3832104" cy="144367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pPr marL="342900" indent="-342900">
              <a:buFont typeface="+mj-ea"/>
              <a:buAutoNum type="circleNumDbPlain"/>
            </a:pPr>
            <a:r>
              <a:rPr lang="ja-JP" altLang="en-US" sz="1400" dirty="0" smtClean="0">
                <a:solidFill>
                  <a:schemeClr val="tx1"/>
                </a:solidFill>
                <a:latin typeface="Meiryo UI" panose="020B0604030504040204" pitchFamily="50" charset="-128"/>
                <a:ea typeface="Meiryo UI" panose="020B0604030504040204" pitchFamily="50" charset="-128"/>
              </a:rPr>
              <a:t>妊産婦</a:t>
            </a:r>
            <a:r>
              <a:rPr lang="ja-JP" altLang="en-US" sz="1400" dirty="0">
                <a:solidFill>
                  <a:schemeClr val="tx1"/>
                </a:solidFill>
                <a:latin typeface="Meiryo UI" panose="020B0604030504040204" pitchFamily="50" charset="-128"/>
                <a:ea typeface="Meiryo UI" panose="020B0604030504040204" pitchFamily="50" charset="-128"/>
              </a:rPr>
              <a:t>のハイリスク</a:t>
            </a:r>
            <a:r>
              <a:rPr lang="ja-JP" altLang="en-US" sz="1400" dirty="0" smtClean="0">
                <a:solidFill>
                  <a:schemeClr val="tx1"/>
                </a:solidFill>
                <a:latin typeface="Meiryo UI" panose="020B0604030504040204" pitchFamily="50" charset="-128"/>
                <a:ea typeface="Meiryo UI" panose="020B0604030504040204" pitchFamily="50" charset="-128"/>
              </a:rPr>
              <a:t>症例へ</a:t>
            </a:r>
            <a:r>
              <a:rPr lang="ja-JP" altLang="en-US" sz="1400" dirty="0">
                <a:solidFill>
                  <a:schemeClr val="tx1"/>
                </a:solidFill>
                <a:latin typeface="Meiryo UI" panose="020B0604030504040204" pitchFamily="50" charset="-128"/>
                <a:ea typeface="Meiryo UI" panose="020B0604030504040204" pitchFamily="50" charset="-128"/>
              </a:rPr>
              <a:t>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新生児・妊産婦の救急搬送への対応強化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救急・重症小児患者への対応強化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救急搬送患者の受入体制</a:t>
            </a:r>
            <a:r>
              <a:rPr lang="ja-JP" altLang="en-US" sz="1400" dirty="0" smtClean="0">
                <a:solidFill>
                  <a:schemeClr val="tx1"/>
                </a:solidFill>
                <a:latin typeface="Meiryo UI" panose="020B0604030504040204" pitchFamily="50" charset="-128"/>
                <a:ea typeface="Meiryo UI" panose="020B0604030504040204" pitchFamily="50" charset="-128"/>
              </a:rPr>
              <a:t>充実</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⑤　 住吉市民病院が果たしてきた機能</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991339" y="4580654"/>
            <a:ext cx="2717885" cy="707886"/>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HCU</a:t>
            </a:r>
            <a:r>
              <a:rPr lang="ja-JP" altLang="en-US" sz="1000" dirty="0">
                <a:latin typeface="Meiryo UI" panose="020B0604030504040204" pitchFamily="50" charset="-128"/>
                <a:ea typeface="Meiryo UI" panose="020B0604030504040204" pitchFamily="50" charset="-128"/>
              </a:rPr>
              <a:t>　・・・　重症治療室</a:t>
            </a:r>
          </a:p>
          <a:p>
            <a:r>
              <a:rPr lang="en-US" altLang="ja-JP" sz="1000" dirty="0" smtClean="0">
                <a:latin typeface="Meiryo UI" panose="020B0604030504040204" pitchFamily="50" charset="-128"/>
                <a:ea typeface="Meiryo UI" panose="020B0604030504040204" pitchFamily="50" charset="-128"/>
              </a:rPr>
              <a:t>NICU</a:t>
            </a:r>
            <a:r>
              <a:rPr lang="ja-JP" altLang="en-US" sz="1000" dirty="0" smtClean="0">
                <a:latin typeface="Meiryo UI" panose="020B0604030504040204" pitchFamily="50" charset="-128"/>
                <a:ea typeface="Meiryo UI" panose="020B0604030504040204" pitchFamily="50" charset="-128"/>
              </a:rPr>
              <a:t>　・・・　</a:t>
            </a:r>
            <a:r>
              <a:rPr lang="zh-TW" altLang="en-US" sz="1000" dirty="0">
                <a:latin typeface="Meiryo UI" panose="020B0604030504040204" pitchFamily="50" charset="-128"/>
                <a:ea typeface="Meiryo UI" panose="020B0604030504040204" pitchFamily="50" charset="-128"/>
              </a:rPr>
              <a:t>新生児集中</a:t>
            </a:r>
            <a:r>
              <a:rPr lang="zh-TW" altLang="en-US" sz="1000" dirty="0" smtClean="0">
                <a:latin typeface="Meiryo UI" panose="020B0604030504040204" pitchFamily="50" charset="-128"/>
                <a:ea typeface="Meiryo UI" panose="020B0604030504040204" pitchFamily="50" charset="-128"/>
              </a:rPr>
              <a:t>治療</a:t>
            </a:r>
            <a:r>
              <a:rPr lang="ja-JP" altLang="en-US" sz="1000" dirty="0" smtClean="0">
                <a:latin typeface="Meiryo UI" panose="020B0604030504040204" pitchFamily="50" charset="-128"/>
                <a:ea typeface="Meiryo UI" panose="020B0604030504040204" pitchFamily="50" charset="-128"/>
              </a:rPr>
              <a:t>管理</a:t>
            </a:r>
            <a:r>
              <a:rPr lang="zh-TW" altLang="en-US" sz="1000" dirty="0" smtClean="0">
                <a:latin typeface="Meiryo UI" panose="020B0604030504040204" pitchFamily="50" charset="-128"/>
                <a:ea typeface="Meiryo UI" panose="020B0604030504040204" pitchFamily="50" charset="-128"/>
              </a:rPr>
              <a:t>室</a:t>
            </a:r>
            <a:endParaRPr lang="en-US" altLang="ja-JP" sz="1000" dirty="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GCU</a:t>
            </a:r>
            <a:r>
              <a:rPr lang="ja-JP" altLang="en-US" sz="1000" dirty="0" smtClean="0">
                <a:latin typeface="Meiryo UI" panose="020B0604030504040204" pitchFamily="50" charset="-128"/>
                <a:ea typeface="Meiryo UI" panose="020B0604030504040204" pitchFamily="50" charset="-128"/>
              </a:rPr>
              <a:t>　・・・　新生児</a:t>
            </a:r>
            <a:r>
              <a:rPr lang="zh-TW" altLang="en-US" sz="1000" dirty="0" smtClean="0">
                <a:latin typeface="Meiryo UI" panose="020B0604030504040204" pitchFamily="50" charset="-128"/>
                <a:ea typeface="Meiryo UI" panose="020B0604030504040204" pitchFamily="50" charset="-128"/>
              </a:rPr>
              <a:t>治療</a:t>
            </a:r>
            <a:r>
              <a:rPr lang="ja-JP" altLang="en-US" sz="1000" dirty="0" smtClean="0">
                <a:latin typeface="Meiryo UI" panose="020B0604030504040204" pitchFamily="50" charset="-128"/>
                <a:ea typeface="Meiryo UI" panose="020B0604030504040204" pitchFamily="50" charset="-128"/>
              </a:rPr>
              <a:t>回復</a:t>
            </a:r>
            <a:r>
              <a:rPr lang="zh-TW" altLang="en-US" sz="1000" dirty="0" smtClean="0">
                <a:latin typeface="Meiryo UI" panose="020B0604030504040204" pitchFamily="50" charset="-128"/>
                <a:ea typeface="Meiryo UI" panose="020B0604030504040204" pitchFamily="50" charset="-128"/>
              </a:rPr>
              <a:t>室</a:t>
            </a:r>
            <a:endParaRPr lang="en-US" altLang="ja-JP" sz="1000" dirty="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MFICU</a:t>
            </a:r>
            <a:r>
              <a:rPr lang="ja-JP" altLang="en-US" sz="1000" dirty="0" smtClean="0">
                <a:latin typeface="Meiryo UI" panose="020B0604030504040204" pitchFamily="50" charset="-128"/>
                <a:ea typeface="Meiryo UI" panose="020B0604030504040204" pitchFamily="50" charset="-128"/>
              </a:rPr>
              <a:t>　・・・　</a:t>
            </a:r>
            <a:r>
              <a:rPr lang="zh-TW" altLang="en-US" sz="1000" dirty="0" smtClean="0">
                <a:latin typeface="Meiryo UI" panose="020B0604030504040204" pitchFamily="50" charset="-128"/>
                <a:ea typeface="Meiryo UI" panose="020B0604030504040204" pitchFamily="50" charset="-128"/>
              </a:rPr>
              <a:t>母体</a:t>
            </a:r>
            <a:r>
              <a:rPr lang="ja-JP" altLang="en-US" sz="1000" dirty="0" smtClean="0">
                <a:latin typeface="Meiryo UI" panose="020B0604030504040204" pitchFamily="50" charset="-128"/>
                <a:ea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rPr>
              <a:t>胎児</a:t>
            </a:r>
            <a:r>
              <a:rPr lang="zh-TW" altLang="en-US" sz="1000" dirty="0">
                <a:latin typeface="Meiryo UI" panose="020B0604030504040204" pitchFamily="50" charset="-128"/>
                <a:ea typeface="Meiryo UI" panose="020B0604030504040204" pitchFamily="50" charset="-128"/>
              </a:rPr>
              <a:t>集中</a:t>
            </a:r>
            <a:r>
              <a:rPr lang="zh-TW" altLang="en-US" sz="1000" dirty="0" smtClean="0">
                <a:latin typeface="Meiryo UI" panose="020B0604030504040204" pitchFamily="50" charset="-128"/>
                <a:ea typeface="Meiryo UI" panose="020B0604030504040204" pitchFamily="50" charset="-128"/>
              </a:rPr>
              <a:t>治療</a:t>
            </a:r>
            <a:r>
              <a:rPr lang="ja-JP" altLang="en-US" sz="1000" dirty="0" smtClean="0">
                <a:latin typeface="Meiryo UI" panose="020B0604030504040204" pitchFamily="50" charset="-128"/>
                <a:ea typeface="Meiryo UI" panose="020B0604030504040204" pitchFamily="50" charset="-128"/>
              </a:rPr>
              <a:t>管理</a:t>
            </a:r>
            <a:r>
              <a:rPr lang="zh-TW" altLang="en-US" sz="1000" dirty="0" smtClean="0">
                <a:latin typeface="Meiryo UI" panose="020B0604030504040204" pitchFamily="50" charset="-128"/>
                <a:ea typeface="Meiryo UI" panose="020B0604030504040204" pitchFamily="50" charset="-128"/>
              </a:rPr>
              <a:t>室</a:t>
            </a:r>
            <a:endParaRPr lang="en-US" altLang="ja-JP" sz="10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680037" y="1126485"/>
            <a:ext cx="4356460" cy="830997"/>
          </a:xfrm>
          <a:prstGeom prst="rect">
            <a:avLst/>
          </a:prstGeom>
          <a:noFill/>
          <a:ln>
            <a:solidFill>
              <a:schemeClr val="bg1">
                <a:lumMod val="50000"/>
              </a:schemeClr>
            </a:solidFill>
          </a:ln>
        </p:spPr>
        <p:txBody>
          <a:bodyPr wrap="square" rtlCol="0">
            <a:spAutoFit/>
          </a:bodyPr>
          <a:lstStyle/>
          <a:p>
            <a:pPr marL="171450" indent="-171450">
              <a:buFont typeface="Wingdings" panose="05000000000000000000" pitchFamily="2" charset="2"/>
              <a:buChar char="Ø"/>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2018.4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市立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住吉市民病院</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の病床を大阪急性期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・総合医療センター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へ移管。</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（大阪府市共同　住吉母子医療センター供用開始）</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妊産婦のハイリスク症例への対応強化</a:t>
            </a:r>
            <a:endParaRPr kumimoji="1" lang="ja-JP" altLang="en-US" sz="12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1050529" y="4274157"/>
            <a:ext cx="1991399" cy="1139621"/>
          </a:xfrm>
          <a:prstGeom prst="rect">
            <a:avLst/>
          </a:prstGeom>
        </p:spPr>
      </p:pic>
      <p:sp>
        <p:nvSpPr>
          <p:cNvPr id="17" name="テキスト ボックス 16"/>
          <p:cNvSpPr txBox="1"/>
          <p:nvPr/>
        </p:nvSpPr>
        <p:spPr>
          <a:xfrm>
            <a:off x="2556783" y="4905904"/>
            <a:ext cx="950901" cy="415498"/>
          </a:xfrm>
          <a:prstGeom prst="rect">
            <a:avLst/>
          </a:prstGeom>
          <a:noFill/>
        </p:spPr>
        <p:txBody>
          <a:bodyPr wrap="none" rtlCol="0">
            <a:spAutoFit/>
          </a:bodyPr>
          <a:lstStyle/>
          <a:p>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大阪急性期</a:t>
            </a:r>
            <a:r>
              <a:rPr kumimoji="1" lang="en-US" altLang="ja-JP" sz="1050" b="1" dirty="0" smtClean="0">
                <a:latin typeface="Meiryo UI" panose="020B0604030504040204" pitchFamily="50" charset="-128"/>
                <a:ea typeface="Meiryo UI" panose="020B0604030504040204" pitchFamily="50" charset="-128"/>
              </a:rPr>
              <a:t>C</a:t>
            </a:r>
            <a:endParaRPr kumimoji="1" lang="ja-JP" altLang="en-US" sz="105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16997" y="4636218"/>
            <a:ext cx="1082348" cy="415498"/>
          </a:xfrm>
          <a:prstGeom prst="rect">
            <a:avLst/>
          </a:prstGeom>
          <a:noFill/>
        </p:spPr>
        <p:txBody>
          <a:bodyPr wrap="none" rtlCol="0">
            <a:spAutoFit/>
          </a:bodyPr>
          <a:lstStyle/>
          <a:p>
            <a:r>
              <a:rPr lang="ja-JP" altLang="en-US" sz="1050" b="1" dirty="0" smtClean="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市立住吉病院</a:t>
            </a:r>
            <a:r>
              <a:rPr kumimoji="1" lang="ja-JP" altLang="en-US" sz="1050" b="1" dirty="0" smtClean="0">
                <a:latin typeface="Meiryo UI" panose="020B0604030504040204" pitchFamily="50" charset="-128"/>
                <a:ea typeface="Meiryo UI" panose="020B0604030504040204" pitchFamily="50" charset="-128"/>
              </a:rPr>
              <a:t>　</a:t>
            </a:r>
            <a:endParaRPr kumimoji="1" lang="ja-JP" altLang="en-US" sz="1050" b="1" dirty="0">
              <a:latin typeface="Meiryo UI" panose="020B0604030504040204" pitchFamily="50" charset="-128"/>
              <a:ea typeface="Meiryo UI" panose="020B0604030504040204" pitchFamily="50" charset="-128"/>
            </a:endParaRPr>
          </a:p>
        </p:txBody>
      </p:sp>
      <p:cxnSp>
        <p:nvCxnSpPr>
          <p:cNvPr id="9" name="直線矢印コネクタ 8"/>
          <p:cNvCxnSpPr/>
          <p:nvPr/>
        </p:nvCxnSpPr>
        <p:spPr>
          <a:xfrm>
            <a:off x="1395640" y="4756043"/>
            <a:ext cx="1220580" cy="252497"/>
          </a:xfrm>
          <a:prstGeom prst="straightConnector1">
            <a:avLst/>
          </a:prstGeom>
          <a:ln w="539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669542" y="4714988"/>
            <a:ext cx="720069" cy="276999"/>
          </a:xfrm>
          <a:prstGeom prst="rect">
            <a:avLst/>
          </a:prstGeom>
          <a:solidFill>
            <a:schemeClr val="bg1"/>
          </a:solidFill>
        </p:spPr>
        <p:txBody>
          <a:bodyPr wrap="none" rtlCol="0">
            <a:spAutoFit/>
          </a:bodyPr>
          <a:lstStyle/>
          <a:p>
            <a:r>
              <a:rPr kumimoji="1" lang="ja-JP" altLang="en-US" sz="1200" dirty="0" smtClean="0">
                <a:latin typeface="HGP創英角ﾎﾟｯﾌﾟ体" panose="040B0A00000000000000" pitchFamily="50" charset="-128"/>
                <a:ea typeface="HGP創英角ﾎﾟｯﾌﾟ体" panose="040B0A00000000000000" pitchFamily="50" charset="-128"/>
              </a:rPr>
              <a:t>約</a:t>
            </a:r>
            <a:r>
              <a:rPr kumimoji="1" lang="en-US" altLang="ja-JP" sz="1200" dirty="0" smtClean="0">
                <a:latin typeface="HGP創英角ﾎﾟｯﾌﾟ体" panose="040B0A00000000000000" pitchFamily="50" charset="-128"/>
                <a:ea typeface="HGP創英角ﾎﾟｯﾌﾟ体" panose="040B0A00000000000000" pitchFamily="50" charset="-128"/>
              </a:rPr>
              <a:t>2.0</a:t>
            </a:r>
            <a:r>
              <a:rPr kumimoji="1" lang="ja-JP" altLang="en-US" sz="1200" dirty="0" smtClean="0">
                <a:latin typeface="HGP創英角ﾎﾟｯﾌﾟ体" panose="040B0A00000000000000" pitchFamily="50" charset="-128"/>
                <a:ea typeface="HGP創英角ﾎﾟｯﾌﾟ体" panose="040B0A00000000000000" pitchFamily="50" charset="-128"/>
              </a:rPr>
              <a:t>㎞</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graphicFrame>
        <p:nvGraphicFramePr>
          <p:cNvPr id="11" name="表 10"/>
          <p:cNvGraphicFramePr>
            <a:graphicFrameLocks noGrp="1"/>
          </p:cNvGraphicFramePr>
          <p:nvPr>
            <p:extLst/>
          </p:nvPr>
        </p:nvGraphicFramePr>
        <p:xfrm>
          <a:off x="214423" y="6334596"/>
          <a:ext cx="1858689" cy="464040"/>
        </p:xfrm>
        <a:graphic>
          <a:graphicData uri="http://schemas.openxmlformats.org/drawingml/2006/table">
            <a:tbl>
              <a:tblPr firstRow="1" bandRow="1">
                <a:tableStyleId>{5C22544A-7EE6-4342-B048-85BDC9FD1C3A}</a:tableStyleId>
              </a:tblPr>
              <a:tblGrid>
                <a:gridCol w="619563">
                  <a:extLst>
                    <a:ext uri="{9D8B030D-6E8A-4147-A177-3AD203B41FA5}">
                      <a16:colId xmlns:a16="http://schemas.microsoft.com/office/drawing/2014/main" val="20000"/>
                    </a:ext>
                  </a:extLst>
                </a:gridCol>
                <a:gridCol w="619563">
                  <a:extLst>
                    <a:ext uri="{9D8B030D-6E8A-4147-A177-3AD203B41FA5}">
                      <a16:colId xmlns:a16="http://schemas.microsoft.com/office/drawing/2014/main" val="20001"/>
                    </a:ext>
                  </a:extLst>
                </a:gridCol>
                <a:gridCol w="619563">
                  <a:extLst>
                    <a:ext uri="{9D8B030D-6E8A-4147-A177-3AD203B41FA5}">
                      <a16:colId xmlns:a16="http://schemas.microsoft.com/office/drawing/2014/main" val="20002"/>
                    </a:ext>
                  </a:extLst>
                </a:gridCol>
              </a:tblGrid>
              <a:tr h="204614">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1988</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2008</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04614">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33.8%</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59.6%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64.4%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正方形/長方形 12"/>
          <p:cNvSpPr/>
          <p:nvPr/>
        </p:nvSpPr>
        <p:spPr>
          <a:xfrm>
            <a:off x="2179992" y="6110795"/>
            <a:ext cx="2731369" cy="25391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医療施設取扱分娩</a:t>
            </a:r>
            <a:r>
              <a:rPr lang="ja-JP" altLang="en-US" sz="1000" dirty="0" smtClean="0">
                <a:latin typeface="Meiryo UI" panose="020B0604030504040204" pitchFamily="50" charset="-128"/>
                <a:ea typeface="Meiryo UI" panose="020B0604030504040204" pitchFamily="50" charset="-128"/>
              </a:rPr>
              <a:t>件数</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出生数（</a:t>
            </a:r>
            <a:r>
              <a:rPr lang="en-US" altLang="ja-JP" sz="1000" dirty="0" smtClean="0">
                <a:latin typeface="Meiryo UI" panose="020B0604030504040204" pitchFamily="50" charset="-128"/>
                <a:ea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rPr>
              <a:t>年）</a:t>
            </a:r>
            <a:endParaRPr lang="ja-JP" altLang="en-US" sz="10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43261" y="6110795"/>
            <a:ext cx="2108517" cy="226591"/>
          </a:xfrm>
          <a:prstGeom prst="rect">
            <a:avLst/>
          </a:prstGeom>
        </p:spPr>
        <p:txBody>
          <a:bodyPr wrap="none" lIns="36000" tIns="36000" rIns="36000" bIns="36000">
            <a:spAutoFit/>
          </a:bodyPr>
          <a:lstStyle/>
          <a:p>
            <a:r>
              <a:rPr lang="ja-JP" altLang="en-US" sz="1000" dirty="0" smtClean="0">
                <a:latin typeface="Meiryo UI" panose="020B0604030504040204" pitchFamily="50" charset="-128"/>
                <a:ea typeface="Meiryo UI" panose="020B0604030504040204" pitchFamily="50" charset="-128"/>
              </a:rPr>
              <a:t>母親が</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歳以上の出生割合（府域）</a:t>
            </a:r>
            <a:endParaRPr lang="ja-JP" altLang="en-US" sz="1000" dirty="0">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nvPr>
        </p:nvGraphicFramePr>
        <p:xfrm>
          <a:off x="2350840" y="6334596"/>
          <a:ext cx="1988280" cy="464040"/>
        </p:xfrm>
        <a:graphic>
          <a:graphicData uri="http://schemas.openxmlformats.org/drawingml/2006/table">
            <a:tbl>
              <a:tblPr firstRow="1" bandRow="1">
                <a:tableStyleId>{5C22544A-7EE6-4342-B048-85BDC9FD1C3A}</a:tableStyleId>
              </a:tblPr>
              <a:tblGrid>
                <a:gridCol w="662760">
                  <a:extLst>
                    <a:ext uri="{9D8B030D-6E8A-4147-A177-3AD203B41FA5}">
                      <a16:colId xmlns:a16="http://schemas.microsoft.com/office/drawing/2014/main" val="20000"/>
                    </a:ext>
                  </a:extLst>
                </a:gridCol>
                <a:gridCol w="662760">
                  <a:extLst>
                    <a:ext uri="{9D8B030D-6E8A-4147-A177-3AD203B41FA5}">
                      <a16:colId xmlns:a16="http://schemas.microsoft.com/office/drawing/2014/main" val="20001"/>
                    </a:ext>
                  </a:extLst>
                </a:gridCol>
                <a:gridCol w="662760">
                  <a:extLst>
                    <a:ext uri="{9D8B030D-6E8A-4147-A177-3AD203B41FA5}">
                      <a16:colId xmlns:a16="http://schemas.microsoft.com/office/drawing/2014/main" val="20002"/>
                    </a:ext>
                  </a:extLst>
                </a:gridCol>
              </a:tblGrid>
              <a:tr h="231222">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府平均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市平均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市南部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31222">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98.4%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99.9%</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82.1%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7" name="正方形/長方形 26"/>
          <p:cNvSpPr/>
          <p:nvPr/>
        </p:nvSpPr>
        <p:spPr>
          <a:xfrm>
            <a:off x="4769429" y="5275808"/>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＜現在の状況＞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正方形/長方形 27"/>
          <p:cNvSpPr/>
          <p:nvPr/>
        </p:nvSpPr>
        <p:spPr>
          <a:xfrm>
            <a:off x="4787036" y="5473805"/>
            <a:ext cx="4321468" cy="1438855"/>
          </a:xfrm>
          <a:prstGeom prst="rect">
            <a:avLst/>
          </a:prstGeom>
        </p:spPr>
        <p:txBody>
          <a:bodyPr wrap="square">
            <a:spAutoFit/>
          </a:bodyPr>
          <a:lstStyle/>
          <a:p>
            <a:pPr marL="139700" indent="-139700" algn="just">
              <a:lnSpc>
                <a:spcPts val="15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○小児</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医療（小児救急医療の充実）</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5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365</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日の小児救急体制</a:t>
            </a:r>
          </a:p>
          <a:p>
            <a:pPr marL="139700" indent="-139700" algn="just">
              <a:lnSpc>
                <a:spcPts val="1500"/>
              </a:lnSpc>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HCU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８床（皆増）</a:t>
            </a:r>
          </a:p>
          <a:p>
            <a:pPr marL="139700" indent="-139700" algn="just">
              <a:lnSpc>
                <a:spcPts val="15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○周産期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医療（通常分娩からハイリスク症例まで対応）</a:t>
            </a:r>
          </a:p>
          <a:p>
            <a:pPr marL="139700" indent="-139700" algn="just">
              <a:lnSpc>
                <a:spcPts val="15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年間</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1,291</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件の分娩取扱い（</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年度）</a:t>
            </a:r>
          </a:p>
          <a:p>
            <a:pPr marL="139700" indent="-139700" algn="just">
              <a:lnSpc>
                <a:spcPts val="1500"/>
              </a:lnSpc>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365</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日の新生児及び妊産婦の緊急搬送対応</a:t>
            </a:r>
          </a:p>
          <a:p>
            <a:pPr marL="139700" indent="-139700" algn="just">
              <a:lnSpc>
                <a:spcPts val="1500"/>
              </a:lnSpc>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MFICU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６床（皆増）</a:t>
            </a:r>
          </a:p>
        </p:txBody>
      </p:sp>
      <p:graphicFrame>
        <p:nvGraphicFramePr>
          <p:cNvPr id="34" name="表 33"/>
          <p:cNvGraphicFramePr>
            <a:graphicFrameLocks noGrp="1"/>
          </p:cNvGraphicFramePr>
          <p:nvPr>
            <p:extLst/>
          </p:nvPr>
        </p:nvGraphicFramePr>
        <p:xfrm>
          <a:off x="4762327" y="2045512"/>
          <a:ext cx="4274169" cy="2535616"/>
        </p:xfrm>
        <a:graphic>
          <a:graphicData uri="http://schemas.openxmlformats.org/drawingml/2006/table">
            <a:tbl>
              <a:tblPr firstRow="1" bandRow="1">
                <a:tableStyleId>{5C22544A-7EE6-4342-B048-85BDC9FD1C3A}</a:tableStyleId>
              </a:tblPr>
              <a:tblGrid>
                <a:gridCol w="338458">
                  <a:extLst>
                    <a:ext uri="{9D8B030D-6E8A-4147-A177-3AD203B41FA5}">
                      <a16:colId xmlns:a16="http://schemas.microsoft.com/office/drawing/2014/main" val="1131119093"/>
                    </a:ext>
                  </a:extLst>
                </a:gridCol>
                <a:gridCol w="862158">
                  <a:extLst>
                    <a:ext uri="{9D8B030D-6E8A-4147-A177-3AD203B41FA5}">
                      <a16:colId xmlns:a16="http://schemas.microsoft.com/office/drawing/2014/main" val="3218202577"/>
                    </a:ext>
                  </a:extLst>
                </a:gridCol>
                <a:gridCol w="697289">
                  <a:extLst>
                    <a:ext uri="{9D8B030D-6E8A-4147-A177-3AD203B41FA5}">
                      <a16:colId xmlns:a16="http://schemas.microsoft.com/office/drawing/2014/main" val="1477601575"/>
                    </a:ext>
                  </a:extLst>
                </a:gridCol>
                <a:gridCol w="648072">
                  <a:extLst>
                    <a:ext uri="{9D8B030D-6E8A-4147-A177-3AD203B41FA5}">
                      <a16:colId xmlns:a16="http://schemas.microsoft.com/office/drawing/2014/main" val="290538196"/>
                    </a:ext>
                  </a:extLst>
                </a:gridCol>
                <a:gridCol w="720080">
                  <a:extLst>
                    <a:ext uri="{9D8B030D-6E8A-4147-A177-3AD203B41FA5}">
                      <a16:colId xmlns:a16="http://schemas.microsoft.com/office/drawing/2014/main" val="1482869805"/>
                    </a:ext>
                  </a:extLst>
                </a:gridCol>
                <a:gridCol w="335795">
                  <a:extLst>
                    <a:ext uri="{9D8B030D-6E8A-4147-A177-3AD203B41FA5}">
                      <a16:colId xmlns:a16="http://schemas.microsoft.com/office/drawing/2014/main" val="952502418"/>
                    </a:ext>
                  </a:extLst>
                </a:gridCol>
                <a:gridCol w="672317">
                  <a:extLst>
                    <a:ext uri="{9D8B030D-6E8A-4147-A177-3AD203B41FA5}">
                      <a16:colId xmlns:a16="http://schemas.microsoft.com/office/drawing/2014/main" val="792652592"/>
                    </a:ext>
                  </a:extLst>
                </a:gridCol>
              </a:tblGrid>
              <a:tr h="393046">
                <a:tc grid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住吉市民病院</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急性期</a:t>
                      </a:r>
                      <a:r>
                        <a:rPr kumimoji="1" lang="en-US" altLang="ja-JP" sz="1050" b="0" dirty="0" smtClean="0">
                          <a:solidFill>
                            <a:schemeClr val="tx1"/>
                          </a:solidFill>
                          <a:latin typeface="Meiryo UI" panose="020B0604030504040204" pitchFamily="50" charset="-128"/>
                          <a:ea typeface="Meiryo UI" panose="020B0604030504040204" pitchFamily="50" charset="-128"/>
                        </a:rPr>
                        <a:t>C</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計</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住吉母子</a:t>
                      </a:r>
                      <a:r>
                        <a:rPr kumimoji="1" lang="en-US" altLang="ja-JP" sz="1050" b="0" dirty="0" smtClean="0">
                          <a:solidFill>
                            <a:schemeClr val="tx1"/>
                          </a:solidFill>
                          <a:latin typeface="Meiryo UI" panose="020B0604030504040204" pitchFamily="50" charset="-128"/>
                          <a:ea typeface="Meiryo UI" panose="020B0604030504040204" pitchFamily="50" charset="-128"/>
                        </a:rPr>
                        <a:t>C</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658390"/>
                  </a:ext>
                </a:extLst>
              </a:tr>
              <a:tr h="393046">
                <a:tc rowSpan="3">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小児科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小児科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HCU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74</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baseline="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58</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449899"/>
                  </a:ext>
                </a:extLst>
              </a:tr>
              <a:tr h="54589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新生児科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NICU</a:t>
                      </a: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GCU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baseline="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a:t>
                      </a:r>
                      <a:r>
                        <a:rPr kumimoji="1" lang="en-US" altLang="ja-JP" sz="1200" baseline="0" dirty="0" smtClean="0">
                          <a:latin typeface="Meiryo UI" panose="020B0604030504040204" pitchFamily="50" charset="-128"/>
                          <a:ea typeface="Meiryo UI" panose="020B0604030504040204" pitchFamily="50" charset="-128"/>
                        </a:rPr>
                        <a:t>6</a:t>
                      </a:r>
                      <a:r>
                        <a:rPr kumimoji="1" lang="ja-JP" altLang="en-US" sz="1200" baseline="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682599"/>
                  </a:ext>
                </a:extLst>
              </a:tr>
              <a:tr h="284828">
                <a:tc vMerge="1">
                  <a:txBody>
                    <a:bodyPr/>
                    <a:lstStyle/>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計</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61</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111</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79</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779518"/>
                  </a:ext>
                </a:extLst>
              </a:tr>
              <a:tr h="393046">
                <a:tc rowSpan="2">
                  <a:txBody>
                    <a:bodyPr/>
                    <a:lstStyle/>
                    <a:p>
                      <a:r>
                        <a:rPr kumimoji="1" lang="ja-JP" altLang="en-US" sz="1050" dirty="0" smtClean="0">
                          <a:latin typeface="Meiryo UI" panose="020B0604030504040204" pitchFamily="50" charset="-128"/>
                          <a:ea typeface="Meiryo UI" panose="020B0604030504040204" pitchFamily="50" charset="-128"/>
                        </a:rPr>
                        <a:t>産科</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産科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うち</a:t>
                      </a:r>
                      <a:r>
                        <a:rPr kumimoji="1" lang="en-US" altLang="ja-JP" sz="1050" dirty="0" smtClean="0">
                          <a:latin typeface="Meiryo UI" panose="020B0604030504040204" pitchFamily="50" charset="-128"/>
                          <a:ea typeface="Meiryo UI" panose="020B0604030504040204" pitchFamily="50" charset="-128"/>
                        </a:rPr>
                        <a:t>MFICU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46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6208991"/>
                  </a:ext>
                </a:extLst>
              </a:tr>
              <a:tr h="28482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46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063107"/>
                  </a:ext>
                </a:extLst>
              </a:tr>
            </a:tbl>
          </a:graphicData>
        </a:graphic>
      </p:graphicFrame>
      <p:sp>
        <p:nvSpPr>
          <p:cNvPr id="16" name="二等辺三角形 15"/>
          <p:cNvSpPr/>
          <p:nvPr/>
        </p:nvSpPr>
        <p:spPr>
          <a:xfrm rot="5400000">
            <a:off x="6948392" y="3211066"/>
            <a:ext cx="2484000" cy="180000"/>
          </a:xfrm>
          <a:prstGeom prst="triangl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8356511" y="2045512"/>
            <a:ext cx="688429" cy="2535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p:cNvSpPr/>
          <p:nvPr/>
        </p:nvSpPr>
        <p:spPr>
          <a:xfrm>
            <a:off x="262749" y="5453346"/>
            <a:ext cx="4134284" cy="580534"/>
          </a:xfrm>
          <a:prstGeom prst="rect">
            <a:avLst/>
          </a:prstGeom>
          <a:ln>
            <a:solidFill>
              <a:srgbClr val="0070C0"/>
            </a:solidFill>
          </a:ln>
        </p:spPr>
        <p:txBody>
          <a:bodyPr wrap="square" lIns="36000" tIns="36000" rIns="36000" bIns="36000">
            <a:spAutoFit/>
          </a:bodyPr>
          <a:lstStyle/>
          <a:p>
            <a:r>
              <a:rPr lang="ja-JP" altLang="en-US" sz="1100" dirty="0">
                <a:latin typeface="Meiryo UI" panose="020B0604030504040204" pitchFamily="50" charset="-128"/>
                <a:ea typeface="Meiryo UI" panose="020B0604030504040204" pitchFamily="50" charset="-128"/>
              </a:rPr>
              <a:t>○高齢出産や多胎等のハイリスク</a:t>
            </a:r>
            <a:r>
              <a:rPr lang="ja-JP" altLang="en-US" sz="1100" dirty="0" smtClean="0">
                <a:latin typeface="Meiryo UI" panose="020B0604030504040204" pitchFamily="50" charset="-128"/>
                <a:ea typeface="Meiryo UI" panose="020B0604030504040204" pitchFamily="50" charset="-128"/>
              </a:rPr>
              <a:t>分娩が増加する中、市南部医療圏は</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分娩施設数が過小地域であるため、高度</a:t>
            </a:r>
            <a:r>
              <a:rPr lang="ja-JP" altLang="en-US" sz="1100" dirty="0">
                <a:latin typeface="Meiryo UI" panose="020B0604030504040204" pitchFamily="50" charset="-128"/>
                <a:ea typeface="Meiryo UI" panose="020B0604030504040204" pitchFamily="50" charset="-128"/>
              </a:rPr>
              <a:t>産科・周産期医療</a:t>
            </a:r>
            <a:r>
              <a:rPr lang="ja-JP" altLang="en-US" sz="1100" dirty="0" smtClean="0">
                <a:latin typeface="Meiryo UI" panose="020B0604030504040204" pitchFamily="50" charset="-128"/>
                <a:ea typeface="Meiryo UI" panose="020B0604030504040204" pitchFamily="50" charset="-128"/>
              </a:rPr>
              <a:t>の充実が</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求められていた。</a:t>
            </a:r>
            <a:endParaRPr lang="ja-JP" altLang="en-US" sz="1100" dirty="0">
              <a:latin typeface="Meiryo UI" panose="020B0604030504040204" pitchFamily="50" charset="-128"/>
              <a:ea typeface="Meiryo UI" panose="020B0604030504040204" pitchFamily="50" charset="-128"/>
            </a:endParaRP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08342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68644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＜⑪消防学校＞</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6736" y="692696"/>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■背景と期待された効果</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376469" y="692696"/>
            <a:ext cx="4660028"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■これまでの取組と</a:t>
            </a:r>
            <a:r>
              <a:rPr lang="ja-JP" altLang="en-US" sz="1600" dirty="0">
                <a:latin typeface="Meiryo UI" panose="020B0604030504040204" pitchFamily="50" charset="-128"/>
                <a:ea typeface="Meiryo UI" panose="020B0604030504040204" pitchFamily="50" charset="-128"/>
              </a:rPr>
              <a:t>現在の状況</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4891" y="1134495"/>
            <a:ext cx="3911045" cy="1815882"/>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規模の小さい市町村では、消防車両等の資機材面、消防員の人材面、設備投資等のコスト面で厳しい状況にあり、全国的に消防広域化の流れがある。</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rPr>
              <a:t>においても広域化の取組を進めているところであるが、まずは人材面の強化を図るため、消防学校の組織統合（運用一元化）をめざす。</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4237" y="6551766"/>
            <a:ext cx="4169731"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出典：第</a:t>
            </a: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回大阪府市統合本部会議資料（</a:t>
            </a:r>
            <a:r>
              <a:rPr kumimoji="1" lang="en-US" altLang="ja-JP" sz="1100" dirty="0" smtClean="0">
                <a:latin typeface="Meiryo UI" panose="020B0604030504040204" pitchFamily="50" charset="-128"/>
                <a:ea typeface="Meiryo UI" panose="020B0604030504040204" pitchFamily="50" charset="-128"/>
              </a:rPr>
              <a:t>2012</a:t>
            </a:r>
            <a:r>
              <a:rPr kumimoji="1" lang="ja-JP" altLang="en-US" sz="1100" dirty="0" smtClean="0">
                <a:latin typeface="Meiryo UI" panose="020B0604030504040204" pitchFamily="50" charset="-128"/>
                <a:ea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日）</a:t>
            </a:r>
            <a:endParaRPr kumimoji="1" lang="ja-JP"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70336" y="1105580"/>
            <a:ext cx="4594152" cy="307777"/>
          </a:xfrm>
          <a:prstGeom prst="rect">
            <a:avLst/>
          </a:prstGeom>
          <a:noFill/>
          <a:ln>
            <a:solidFill>
              <a:schemeClr val="bg1">
                <a:lumMod val="75000"/>
              </a:schemeClr>
            </a:solidFill>
          </a:ln>
        </p:spPr>
        <p:txBody>
          <a:bodyPr wrap="square" rtlCol="0">
            <a:spAutoFit/>
          </a:bodyPr>
          <a:lstStyle/>
          <a:p>
            <a:pPr marL="285750" indent="-285750">
              <a:buFont typeface="Wingdings" panose="05000000000000000000" pitchFamily="2" charset="2"/>
              <a:buChar char="Ø"/>
            </a:pPr>
            <a:r>
              <a:rPr kumimoji="1" lang="en-US" altLang="ja-JP" sz="1400" b="1" dirty="0" smtClean="0">
                <a:latin typeface="Meiryo UI" panose="020B0604030504040204" pitchFamily="50" charset="-128"/>
                <a:ea typeface="Meiryo UI" panose="020B0604030504040204" pitchFamily="50" charset="-128"/>
              </a:rPr>
              <a:t>2014</a:t>
            </a:r>
            <a:r>
              <a:rPr lang="en-US" altLang="ja-JP"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4 </a:t>
            </a:r>
            <a:r>
              <a:rPr kumimoji="1" lang="ja-JP" altLang="en-US" sz="1400" b="1" dirty="0" smtClean="0">
                <a:latin typeface="Meiryo UI" panose="020B0604030504040204" pitchFamily="50" charset="-128"/>
                <a:ea typeface="Meiryo UI" panose="020B0604030504040204" pitchFamily="50" charset="-128"/>
              </a:rPr>
              <a:t>府立消防学校と市立消防学校を一体的運用</a:t>
            </a:r>
            <a:endParaRPr kumimoji="1" lang="en-US" altLang="ja-JP" sz="1400" b="1"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211952" y="3064379"/>
            <a:ext cx="1505540"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期待された効果</a:t>
            </a:r>
            <a:r>
              <a:rPr lang="en-US" altLang="ja-JP" sz="1400" dirty="0">
                <a:latin typeface="Meiryo UI" panose="020B0604030504040204" pitchFamily="50" charset="-128"/>
                <a:ea typeface="Meiryo UI" panose="020B0604030504040204" pitchFamily="50" charset="-128"/>
              </a:rPr>
              <a:t>】</a:t>
            </a:r>
          </a:p>
        </p:txBody>
      </p:sp>
      <p:sp>
        <p:nvSpPr>
          <p:cNvPr id="18" name="右矢印 17"/>
          <p:cNvSpPr/>
          <p:nvPr/>
        </p:nvSpPr>
        <p:spPr>
          <a:xfrm>
            <a:off x="7037666" y="2449012"/>
            <a:ext cx="169949" cy="1077016"/>
          </a:xfrm>
          <a:prstGeom prs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086797" y="1499248"/>
            <a:ext cx="2021707" cy="430887"/>
          </a:xfrm>
          <a:prstGeom prst="rect">
            <a:avLst/>
          </a:prstGeom>
          <a:noFill/>
          <a:ln>
            <a:noFill/>
          </a:ln>
        </p:spPr>
        <p:txBody>
          <a:bodyPr wrap="square" rtlCol="0">
            <a:spAutoFit/>
          </a:bodyPr>
          <a:lstStyle/>
          <a:p>
            <a:pPr marL="171450" indent="-171450">
              <a:buFont typeface="Wingdings" panose="05000000000000000000" pitchFamily="2" charset="2"/>
              <a:buChar char="ü"/>
            </a:pPr>
            <a:r>
              <a:rPr kumimoji="1" lang="ja-JP" altLang="en-US" sz="1100" b="1" dirty="0" smtClean="0">
                <a:latin typeface="Meiryo UI" panose="020B0604030504040204" pitchFamily="50" charset="-128"/>
                <a:ea typeface="Meiryo UI" panose="020B0604030504040204" pitchFamily="50" charset="-128"/>
              </a:rPr>
              <a:t>全消防署員に高い教育水準</a:t>
            </a:r>
            <a:endParaRPr kumimoji="1"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100" b="1" dirty="0" smtClean="0">
                <a:latin typeface="Meiryo UI" panose="020B0604030504040204" pitchFamily="50" charset="-128"/>
                <a:ea typeface="Meiryo UI" panose="020B0604030504040204" pitchFamily="50" charset="-128"/>
              </a:rPr>
              <a:t>機能分担で効率化</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4373407" y="1986947"/>
          <a:ext cx="4684611" cy="146304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20000"/>
                    </a:ext>
                  </a:extLst>
                </a:gridCol>
                <a:gridCol w="929005">
                  <a:extLst>
                    <a:ext uri="{9D8B030D-6E8A-4147-A177-3AD203B41FA5}">
                      <a16:colId xmlns:a16="http://schemas.microsoft.com/office/drawing/2014/main" val="20001"/>
                    </a:ext>
                  </a:extLst>
                </a:gridCol>
                <a:gridCol w="929005">
                  <a:extLst>
                    <a:ext uri="{9D8B030D-6E8A-4147-A177-3AD203B41FA5}">
                      <a16:colId xmlns:a16="http://schemas.microsoft.com/office/drawing/2014/main" val="20002"/>
                    </a:ext>
                  </a:extLst>
                </a:gridCol>
                <a:gridCol w="328930">
                  <a:extLst>
                    <a:ext uri="{9D8B030D-6E8A-4147-A177-3AD203B41FA5}">
                      <a16:colId xmlns:a16="http://schemas.microsoft.com/office/drawing/2014/main" val="20003"/>
                    </a:ext>
                  </a:extLst>
                </a:gridCol>
                <a:gridCol w="876198">
                  <a:extLst>
                    <a:ext uri="{9D8B030D-6E8A-4147-A177-3AD203B41FA5}">
                      <a16:colId xmlns:a16="http://schemas.microsoft.com/office/drawing/2014/main" val="20004"/>
                    </a:ext>
                  </a:extLst>
                </a:gridCol>
                <a:gridCol w="929005">
                  <a:extLst>
                    <a:ext uri="{9D8B030D-6E8A-4147-A177-3AD203B41FA5}">
                      <a16:colId xmlns:a16="http://schemas.microsoft.com/office/drawing/2014/main" val="20005"/>
                    </a:ext>
                  </a:extLst>
                </a:gridCol>
              </a:tblGrid>
              <a:tr h="219307">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それぞれで運用</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4">
                  <a:txBody>
                    <a:bodyPr/>
                    <a:lstStyle/>
                    <a:p>
                      <a:pPr algn="ctr"/>
                      <a:endParaRPr kumimoji="1" lang="ja-JP" altLang="en-US" sz="400" dirty="0">
                        <a:solidFill>
                          <a:schemeClr val="tx1"/>
                        </a:solidFill>
                        <a:latin typeface="Meiryo UI" panose="020B0604030504040204" pitchFamily="50" charset="-128"/>
                        <a:ea typeface="Meiryo UI" panose="020B0604030504040204" pitchFamily="50" charset="-128"/>
                      </a:endParaRPr>
                    </a:p>
                  </a:txBody>
                  <a:tcPr>
                    <a:lnT w="12700" cmpd="sng">
                      <a:noFill/>
                    </a:lnT>
                    <a:lnB w="12700" cmpd="sng">
                      <a:noFill/>
                    </a:lnB>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一体的運用</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61011">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対象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消防員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大阪市除く</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消防本部</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消防局</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府域すべての消防本部</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nchorCtr="1"/>
                </a:tc>
                <a:tc hMerge="1">
                  <a:txBody>
                    <a:bodyPr/>
                    <a:lstStyle/>
                    <a:p>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教育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課程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txBody>
                  <a:tcPr anchor="ct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nchor="ctr"/>
                </a:tc>
                <a:extLst>
                  <a:ext uri="{0D108BD9-81ED-4DB2-BD59-A6C34878D82A}">
                    <a16:rowId xmlns:a16="http://schemas.microsoft.com/office/drawing/2014/main" val="10003"/>
                  </a:ext>
                </a:extLst>
              </a:tr>
            </a:tbl>
          </a:graphicData>
        </a:graphic>
      </p:graphicFrame>
      <p:sp>
        <p:nvSpPr>
          <p:cNvPr id="22" name="正方形/長方形 21"/>
          <p:cNvSpPr/>
          <p:nvPr/>
        </p:nvSpPr>
        <p:spPr>
          <a:xfrm>
            <a:off x="7272496" y="1965960"/>
            <a:ext cx="1764000" cy="1463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788024" y="1484784"/>
            <a:ext cx="2160403" cy="430887"/>
          </a:xfrm>
          <a:prstGeom prst="rect">
            <a:avLst/>
          </a:prstGeom>
          <a:noFill/>
          <a:ln>
            <a:noFill/>
          </a:ln>
        </p:spPr>
        <p:txBody>
          <a:bodyPr wrap="square" rtlCol="0">
            <a:spAutoFit/>
          </a:bodyPr>
          <a:lstStyle/>
          <a:p>
            <a:pPr marL="171450" indent="-171450">
              <a:buFont typeface="Wingdings" panose="05000000000000000000" pitchFamily="2" charset="2"/>
              <a:buChar char="ü"/>
            </a:pPr>
            <a:r>
              <a:rPr lang="ja-JP" altLang="en-US" sz="1100" b="1" dirty="0" smtClean="0">
                <a:latin typeface="Meiryo UI" panose="020B0604030504040204" pitchFamily="50" charset="-128"/>
                <a:ea typeface="Meiryo UI" panose="020B0604030504040204" pitchFamily="50" charset="-128"/>
              </a:rPr>
              <a:t>市消防</a:t>
            </a:r>
            <a:r>
              <a:rPr lang="ja-JP" altLang="en-US" sz="1100" b="1" dirty="0">
                <a:latin typeface="Meiryo UI" panose="020B0604030504040204" pitchFamily="50" charset="-128"/>
                <a:ea typeface="Meiryo UI" panose="020B0604030504040204" pitchFamily="50" charset="-128"/>
              </a:rPr>
              <a:t>学校</a:t>
            </a:r>
            <a:r>
              <a:rPr lang="ja-JP" altLang="en-US" sz="1100" b="1" dirty="0" smtClean="0">
                <a:latin typeface="Meiryo UI" panose="020B0604030504040204" pitchFamily="50" charset="-128"/>
                <a:ea typeface="Meiryo UI" panose="020B0604030504040204" pitchFamily="50" charset="-128"/>
              </a:rPr>
              <a:t>の水準が高い</a:t>
            </a:r>
            <a:endParaRPr kumimoji="1"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100" b="1" dirty="0" smtClean="0">
                <a:latin typeface="Meiryo UI" panose="020B0604030504040204" pitchFamily="50" charset="-128"/>
                <a:ea typeface="Meiryo UI" panose="020B0604030504040204" pitchFamily="50" charset="-128"/>
              </a:rPr>
              <a:t>それぞれ同じカリキュラムを実施</a:t>
            </a:r>
            <a:endParaRPr kumimoji="1" lang="ja-JP" altLang="en-US" sz="11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143768" y="3391467"/>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初任教育一元化による消防職員の一体感醸成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43768" y="4183555"/>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初任教育に救急科目を追加</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43768" y="5013256"/>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教官交流による大阪市消防局の人材や専門性、高度なノウハウを活用</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ストライプ矢印 13"/>
          <p:cNvSpPr/>
          <p:nvPr/>
        </p:nvSpPr>
        <p:spPr>
          <a:xfrm>
            <a:off x="1907704" y="3513843"/>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ストライプ矢印 24"/>
          <p:cNvSpPr/>
          <p:nvPr/>
        </p:nvSpPr>
        <p:spPr>
          <a:xfrm>
            <a:off x="1907704" y="4231995"/>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ストライプ矢印 25"/>
          <p:cNvSpPr/>
          <p:nvPr/>
        </p:nvSpPr>
        <p:spPr>
          <a:xfrm>
            <a:off x="1907705" y="5092267"/>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2534827" y="3463474"/>
            <a:ext cx="1656000" cy="7200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200" dirty="0" smtClean="0">
                <a:latin typeface="Meiryo UI" panose="020B0604030504040204" pitchFamily="50" charset="-128"/>
                <a:ea typeface="Meiryo UI" panose="020B0604030504040204" pitchFamily="50" charset="-128"/>
              </a:rPr>
              <a:t>消防本部間の連携強化</a:t>
            </a:r>
            <a:endParaRPr kumimoji="1" lang="ja-JP" altLang="en-US" sz="1200" dirty="0">
              <a:latin typeface="Meiryo UI" panose="020B0604030504040204" pitchFamily="50" charset="-128"/>
              <a:ea typeface="Meiryo UI" panose="020B0604030504040204" pitchFamily="50" charset="-128"/>
            </a:endParaRPr>
          </a:p>
        </p:txBody>
      </p:sp>
      <p:sp>
        <p:nvSpPr>
          <p:cNvPr id="27" name="角丸四角形 26"/>
          <p:cNvSpPr/>
          <p:nvPr/>
        </p:nvSpPr>
        <p:spPr>
          <a:xfrm>
            <a:off x="2555960" y="4231995"/>
            <a:ext cx="1656000" cy="7200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100" dirty="0" smtClean="0">
                <a:latin typeface="Meiryo UI" panose="020B0604030504040204" pitchFamily="50" charset="-128"/>
                <a:ea typeface="Meiryo UI" panose="020B0604030504040204" pitchFamily="50" charset="-128"/>
              </a:rPr>
              <a:t>救急需要の増加に対応可</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各消防</a:t>
            </a:r>
            <a:r>
              <a:rPr lang="ja-JP" altLang="en-US" sz="1100" dirty="0">
                <a:latin typeface="Meiryo UI" panose="020B0604030504040204" pitchFamily="50" charset="-128"/>
                <a:ea typeface="Meiryo UI" panose="020B0604030504040204" pitchFamily="50" charset="-128"/>
              </a:rPr>
              <a:t>本部</a:t>
            </a:r>
            <a:r>
              <a:rPr lang="ja-JP" altLang="en-US" sz="1100" dirty="0" smtClean="0">
                <a:latin typeface="Meiryo UI" panose="020B0604030504040204" pitchFamily="50" charset="-128"/>
                <a:ea typeface="Meiryo UI" panose="020B0604030504040204" pitchFamily="50" charset="-128"/>
              </a:rPr>
              <a:t>の職員配置等の厳しい現状を改善</a:t>
            </a:r>
            <a:endParaRPr kumimoji="1" lang="ja-JP" altLang="en-US" sz="1100" dirty="0">
              <a:latin typeface="Meiryo UI" panose="020B0604030504040204" pitchFamily="50" charset="-128"/>
              <a:ea typeface="Meiryo UI" panose="020B0604030504040204" pitchFamily="50" charset="-128"/>
            </a:endParaRPr>
          </a:p>
        </p:txBody>
      </p:sp>
      <p:sp>
        <p:nvSpPr>
          <p:cNvPr id="28" name="角丸四角形 27"/>
          <p:cNvSpPr/>
          <p:nvPr/>
        </p:nvSpPr>
        <p:spPr>
          <a:xfrm>
            <a:off x="2555961" y="5012284"/>
            <a:ext cx="1656000" cy="7200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smtClean="0">
                <a:latin typeface="Meiryo UI" panose="020B0604030504040204" pitchFamily="50" charset="-128"/>
                <a:ea typeface="Meiryo UI" panose="020B0604030504040204" pitchFamily="50" charset="-128"/>
              </a:rPr>
              <a:t>教育</a:t>
            </a:r>
            <a:r>
              <a:rPr lang="ja-JP" altLang="en-US" sz="1200" dirty="0">
                <a:latin typeface="Meiryo UI" panose="020B0604030504040204" pitchFamily="50" charset="-128"/>
                <a:ea typeface="Meiryo UI" panose="020B0604030504040204" pitchFamily="50" charset="-128"/>
              </a:rPr>
              <a:t>訓練</a:t>
            </a:r>
            <a:r>
              <a:rPr lang="ja-JP" altLang="en-US" sz="1200" dirty="0" smtClean="0">
                <a:latin typeface="Meiryo UI" panose="020B0604030504040204" pitchFamily="50" charset="-128"/>
                <a:ea typeface="Meiryo UI" panose="020B0604030504040204" pitchFamily="50" charset="-128"/>
              </a:rPr>
              <a:t>の高度化・機能強化</a:t>
            </a:r>
            <a:endParaRPr kumimoji="1" lang="en-US" altLang="ja-JP" sz="120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4356960" y="3478699"/>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＜一体運用開始の状況＞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正方形/長方形 30"/>
          <p:cNvSpPr/>
          <p:nvPr/>
        </p:nvSpPr>
        <p:spPr>
          <a:xfrm>
            <a:off x="4428290" y="3701191"/>
            <a:ext cx="4715710" cy="3108543"/>
          </a:xfrm>
          <a:prstGeom prst="rect">
            <a:avLst/>
          </a:prstGeom>
        </p:spPr>
        <p:txBody>
          <a:bodyPr wrap="square">
            <a:spAutoFit/>
          </a:bodyPr>
          <a:lstStyle/>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府内消防全体の一体感の醸成・連携強化に寄与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一元化された教育を受けた消防職員：</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8,714</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2021</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endParaRPr>
          </a:p>
          <a:p>
            <a:pPr marL="139700" indent="-139700" algn="just">
              <a:spcAft>
                <a:spcPts val="0"/>
              </a:spcAft>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府域の消防職員数：約１万人</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初任教育の充実（救急科目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を組入れ）</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救急標準課程</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・初任教育終了後、即戦力として救急業務に従事可能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となり、救急需要の増加に対応。</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〇　高度・専門的な訓練の充実</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・上級救助・上級予防研修を新設。</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〇  府内消防本部の連携訓練・合同研修の充実</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・特殊災害研修の導入など、府市で継続的に教育訓練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メニューの改編を実施。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二等辺三角形 16"/>
          <p:cNvSpPr/>
          <p:nvPr/>
        </p:nvSpPr>
        <p:spPr>
          <a:xfrm rot="10800000">
            <a:off x="1324943" y="5838500"/>
            <a:ext cx="1603755" cy="216996"/>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11560" y="6130054"/>
            <a:ext cx="3053778" cy="288147"/>
          </a:xfrm>
          <a:prstGeom prst="rect">
            <a:avLst/>
          </a:prstGeom>
        </p:spPr>
        <p:txBody>
          <a:bodyPr wrap="square" lIns="36000" tIns="36000" rIns="36000" bIns="36000">
            <a:spAutoFit/>
          </a:bodyPr>
          <a:lstStyle/>
          <a:p>
            <a:pPr lvl="0" algn="ctr">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大阪の消防力を人材面から強化</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円/楕円 32"/>
          <p:cNvSpPr/>
          <p:nvPr/>
        </p:nvSpPr>
        <p:spPr>
          <a:xfrm>
            <a:off x="554513" y="6136049"/>
            <a:ext cx="3167872" cy="31201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大かっこ 8"/>
          <p:cNvSpPr/>
          <p:nvPr/>
        </p:nvSpPr>
        <p:spPr>
          <a:xfrm>
            <a:off x="5925089" y="4181149"/>
            <a:ext cx="2694814" cy="65517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50" dirty="0" smtClean="0">
                <a:latin typeface="Meiryo UI" panose="020B0604030504040204" pitchFamily="50" charset="-128"/>
                <a:ea typeface="Meiryo UI" panose="020B0604030504040204" pitchFamily="50" charset="-128"/>
              </a:rPr>
              <a:t>（内訳）・</a:t>
            </a:r>
            <a:r>
              <a:rPr lang="ja-JP" altLang="en-US" sz="1150" dirty="0">
                <a:latin typeface="Meiryo UI" panose="020B0604030504040204" pitchFamily="50" charset="-128"/>
                <a:ea typeface="Meiryo UI" panose="020B0604030504040204" pitchFamily="50" charset="-128"/>
              </a:rPr>
              <a:t>初任教育：</a:t>
            </a:r>
            <a:r>
              <a:rPr lang="en-US" altLang="ja-JP" sz="1150" dirty="0">
                <a:latin typeface="Meiryo UI" panose="020B0604030504040204" pitchFamily="50" charset="-128"/>
                <a:ea typeface="Meiryo UI" panose="020B0604030504040204" pitchFamily="50" charset="-128"/>
              </a:rPr>
              <a:t>2,746</a:t>
            </a:r>
            <a:r>
              <a:rPr lang="ja-JP" altLang="en-US" sz="1150" dirty="0">
                <a:latin typeface="Meiryo UI" panose="020B0604030504040204" pitchFamily="50" charset="-128"/>
                <a:ea typeface="Meiryo UI" panose="020B0604030504040204" pitchFamily="50" charset="-128"/>
              </a:rPr>
              <a:t>人</a:t>
            </a:r>
          </a:p>
          <a:p>
            <a:r>
              <a:rPr lang="ja-JP" altLang="en-US" sz="1150" dirty="0">
                <a:latin typeface="Meiryo UI" panose="020B0604030504040204" pitchFamily="50" charset="-128"/>
                <a:ea typeface="Meiryo UI" panose="020B0604030504040204" pitchFamily="50" charset="-128"/>
              </a:rPr>
              <a:t>　　　　    ・専科教育：</a:t>
            </a:r>
            <a:r>
              <a:rPr lang="en-US" altLang="ja-JP" sz="1150" dirty="0">
                <a:latin typeface="Meiryo UI" panose="020B0604030504040204" pitchFamily="50" charset="-128"/>
                <a:ea typeface="Meiryo UI" panose="020B0604030504040204" pitchFamily="50" charset="-128"/>
              </a:rPr>
              <a:t>3,416</a:t>
            </a:r>
            <a:r>
              <a:rPr lang="ja-JP" altLang="en-US" sz="1150" dirty="0">
                <a:latin typeface="Meiryo UI" panose="020B0604030504040204" pitchFamily="50" charset="-128"/>
                <a:ea typeface="Meiryo UI" panose="020B0604030504040204" pitchFamily="50" charset="-128"/>
              </a:rPr>
              <a:t>人</a:t>
            </a:r>
          </a:p>
          <a:p>
            <a:r>
              <a:rPr lang="ja-JP" altLang="en-US" sz="1150" dirty="0">
                <a:latin typeface="Meiryo UI" panose="020B0604030504040204" pitchFamily="50" charset="-128"/>
                <a:ea typeface="Meiryo UI" panose="020B0604030504040204" pitchFamily="50" charset="-128"/>
              </a:rPr>
              <a:t>　　　　　　・幹部教育：</a:t>
            </a:r>
            <a:r>
              <a:rPr lang="en-US" altLang="ja-JP" sz="1150" dirty="0">
                <a:latin typeface="Meiryo UI" panose="020B0604030504040204" pitchFamily="50" charset="-128"/>
                <a:ea typeface="Meiryo UI" panose="020B0604030504040204" pitchFamily="50" charset="-128"/>
              </a:rPr>
              <a:t>818</a:t>
            </a:r>
            <a:r>
              <a:rPr lang="ja-JP" altLang="en-US" sz="1150" dirty="0">
                <a:latin typeface="Meiryo UI" panose="020B0604030504040204" pitchFamily="50" charset="-128"/>
                <a:ea typeface="Meiryo UI" panose="020B0604030504040204" pitchFamily="50" charset="-128"/>
              </a:rPr>
              <a:t>人</a:t>
            </a:r>
          </a:p>
          <a:p>
            <a:r>
              <a:rPr lang="ja-JP" altLang="en-US" sz="1150" dirty="0">
                <a:latin typeface="Meiryo UI" panose="020B0604030504040204" pitchFamily="50" charset="-128"/>
                <a:ea typeface="Meiryo UI" panose="020B0604030504040204" pitchFamily="50" charset="-128"/>
              </a:rPr>
              <a:t>　　　　　　・特別教育：</a:t>
            </a:r>
            <a:r>
              <a:rPr lang="en-US" altLang="ja-JP" sz="1150" dirty="0">
                <a:latin typeface="Meiryo UI" panose="020B0604030504040204" pitchFamily="50" charset="-128"/>
                <a:ea typeface="Meiryo UI" panose="020B0604030504040204" pitchFamily="50" charset="-128"/>
              </a:rPr>
              <a:t>1,734</a:t>
            </a:r>
            <a:r>
              <a:rPr lang="ja-JP" altLang="en-US" sz="1150" dirty="0" smtClean="0">
                <a:latin typeface="Meiryo UI" panose="020B0604030504040204" pitchFamily="50" charset="-128"/>
                <a:ea typeface="Meiryo UI" panose="020B0604030504040204" pitchFamily="50" charset="-128"/>
              </a:rPr>
              <a:t>人</a:t>
            </a:r>
            <a:endParaRPr kumimoji="1" lang="ja-JP" altLang="en-US" sz="1150" strike="sngStrike" dirty="0">
              <a:latin typeface="Meiryo UI" panose="020B0604030504040204" pitchFamily="50" charset="-128"/>
              <a:ea typeface="Meiryo UI" panose="020B0604030504040204" pitchFamily="50" charset="-128"/>
            </a:endParaRPr>
          </a:p>
        </p:txBody>
      </p:sp>
      <p:sp>
        <p:nvSpPr>
          <p:cNvPr id="3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5422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0493" y="76562"/>
            <a:ext cx="7741222"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府市両首長による方針確認の</a:t>
            </a:r>
            <a:r>
              <a:rPr lang="ja-JP" altLang="en-US" sz="1400" dirty="0" smtClean="0">
                <a:latin typeface="Meiryo UI" panose="020B0604030504040204" pitchFamily="50" charset="-128"/>
                <a:ea typeface="Meiryo UI" panose="020B0604030504040204" pitchFamily="50" charset="-128"/>
              </a:rPr>
              <a:t>場</a:t>
            </a:r>
            <a:r>
              <a:rPr lang="ja-JP" altLang="en-US" sz="1400"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二等辺三角形 40"/>
          <p:cNvSpPr/>
          <p:nvPr/>
        </p:nvSpPr>
        <p:spPr>
          <a:xfrm rot="10800000">
            <a:off x="2376135" y="4241336"/>
            <a:ext cx="4428000" cy="201245"/>
          </a:xfrm>
          <a:prstGeom prst="triangl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1092355" y="4658643"/>
            <a:ext cx="7053614"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b="1" dirty="0">
                <a:latin typeface="Meiryo UI" panose="020B0604030504040204" pitchFamily="50" charset="-128"/>
                <a:ea typeface="Meiryo UI" panose="020B0604030504040204" pitchFamily="50" charset="-128"/>
              </a:rPr>
              <a:t>府市の政策の</a:t>
            </a:r>
            <a:r>
              <a:rPr lang="ja-JP" altLang="en-US" sz="1400" b="1" dirty="0" smtClean="0">
                <a:latin typeface="Meiryo UI" panose="020B0604030504040204" pitchFamily="50" charset="-128"/>
                <a:ea typeface="Meiryo UI" panose="020B0604030504040204" pitchFamily="50" charset="-128"/>
              </a:rPr>
              <a:t>方向性を一致させることで、広域行政の一元化、二重行政の解消が進んだ。</a:t>
            </a:r>
            <a:endParaRPr lang="en-US" altLang="ja-JP" sz="1400" b="1" dirty="0" smtClean="0">
              <a:latin typeface="Meiryo UI" panose="020B0604030504040204" pitchFamily="50" charset="-128"/>
              <a:ea typeface="Meiryo UI" panose="020B0604030504040204" pitchFamily="50" charset="-128"/>
            </a:endParaRPr>
          </a:p>
        </p:txBody>
      </p:sp>
      <p:sp>
        <p:nvSpPr>
          <p:cNvPr id="46" name="角丸四角形 45"/>
          <p:cNvSpPr/>
          <p:nvPr/>
        </p:nvSpPr>
        <p:spPr>
          <a:xfrm>
            <a:off x="244811" y="4578525"/>
            <a:ext cx="8676697" cy="2083581"/>
          </a:xfrm>
          <a:prstGeom prst="roundRect">
            <a:avLst>
              <a:gd name="adj" fmla="val 1204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p:cNvSpPr/>
          <p:nvPr/>
        </p:nvSpPr>
        <p:spPr>
          <a:xfrm>
            <a:off x="169594" y="4578525"/>
            <a:ext cx="359920" cy="208358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成果</a:t>
            </a:r>
          </a:p>
        </p:txBody>
      </p:sp>
      <p:sp>
        <p:nvSpPr>
          <p:cNvPr id="33" name="テキスト ボックス 32"/>
          <p:cNvSpPr txBox="1"/>
          <p:nvPr/>
        </p:nvSpPr>
        <p:spPr>
          <a:xfrm>
            <a:off x="535418" y="545392"/>
            <a:ext cx="8608582" cy="657479"/>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首長出席の会議で、二重行政の解消や新たな大都市制度のあり方を</a:t>
            </a:r>
            <a:r>
              <a:rPr lang="ja-JP" altLang="en-US" sz="1400" dirty="0">
                <a:latin typeface="Meiryo UI" panose="020B0604030504040204" pitchFamily="50" charset="-128"/>
                <a:ea typeface="Meiryo UI" panose="020B0604030504040204" pitchFamily="50" charset="-128"/>
              </a:rPr>
              <a:t>具体的</a:t>
            </a:r>
            <a:r>
              <a:rPr lang="ja-JP" altLang="en-US" sz="1400" dirty="0" smtClean="0">
                <a:latin typeface="Meiryo UI" panose="020B0604030504040204" pitchFamily="50" charset="-128"/>
                <a:ea typeface="Meiryo UI" panose="020B0604030504040204" pitchFamily="50" charset="-128"/>
              </a:rPr>
              <a:t>に検討。</a:t>
            </a:r>
            <a:endParaRPr lang="en-US" altLang="ja-JP" sz="14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新たな大都市制度（いわゆる「大阪都構想」）は</a:t>
            </a:r>
            <a:r>
              <a:rPr lang="en-US" altLang="ja-JP" sz="1000" dirty="0" smtClean="0">
                <a:latin typeface="Meiryo UI" panose="020B0604030504040204" pitchFamily="50" charset="-128"/>
                <a:ea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rPr>
              <a:t>年検討終了</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共同</a:t>
            </a:r>
            <a:r>
              <a:rPr lang="ja-JP" altLang="en-US" sz="1400" dirty="0">
                <a:latin typeface="Meiryo UI" panose="020B0604030504040204" pitchFamily="50" charset="-128"/>
                <a:ea typeface="Meiryo UI" panose="020B0604030504040204" pitchFamily="50" charset="-128"/>
              </a:rPr>
              <a:t>設置</a:t>
            </a:r>
            <a:r>
              <a:rPr lang="ja-JP" altLang="en-US" sz="1400" dirty="0" smtClean="0">
                <a:latin typeface="Meiryo UI" panose="020B0604030504040204" pitchFamily="50" charset="-128"/>
                <a:ea typeface="Meiryo UI" panose="020B0604030504040204" pitchFamily="50" charset="-128"/>
              </a:rPr>
              <a:t>の事務局を設置することで、事務局機能を充実。（</a:t>
            </a:r>
            <a:r>
              <a:rPr lang="en-US" altLang="ja-JP" sz="1400" dirty="0" smtClean="0">
                <a:latin typeface="Meiryo UI" panose="020B0604030504040204" pitchFamily="50" charset="-128"/>
                <a:ea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rPr>
              <a:t>年大都市局、</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年副首都推進局）</a:t>
            </a:r>
            <a:endParaRPr lang="en-US" altLang="ja-JP"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63610" y="1299666"/>
            <a:ext cx="7122481" cy="241980"/>
          </a:xfrm>
          <a:prstGeom prst="rect">
            <a:avLst/>
          </a:prstGeom>
          <a:noFill/>
        </p:spPr>
        <p:txBody>
          <a:bodyPr wrap="square" lIns="36000" tIns="36000" rIns="36000" bIns="36000"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大阪府市統合本部会議／副首都推進本部会議／副首都推進本部（大阪府市）会議の開催実績</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43" name="表 42"/>
          <p:cNvGraphicFramePr>
            <a:graphicFrameLocks noGrp="1"/>
          </p:cNvGraphicFramePr>
          <p:nvPr>
            <p:extLst/>
          </p:nvPr>
        </p:nvGraphicFramePr>
        <p:xfrm>
          <a:off x="252484" y="1541646"/>
          <a:ext cx="8567988" cy="886560"/>
        </p:xfrm>
        <a:graphic>
          <a:graphicData uri="http://schemas.openxmlformats.org/drawingml/2006/table">
            <a:tbl>
              <a:tblPr>
                <a:tableStyleId>{5C22544A-7EE6-4342-B048-85BDC9FD1C3A}</a:tableStyleId>
              </a:tblPr>
              <a:tblGrid>
                <a:gridCol w="659076">
                  <a:extLst>
                    <a:ext uri="{9D8B030D-6E8A-4147-A177-3AD203B41FA5}">
                      <a16:colId xmlns:a16="http://schemas.microsoft.com/office/drawing/2014/main" val="20000"/>
                    </a:ext>
                  </a:extLst>
                </a:gridCol>
                <a:gridCol w="659076">
                  <a:extLst>
                    <a:ext uri="{9D8B030D-6E8A-4147-A177-3AD203B41FA5}">
                      <a16:colId xmlns:a16="http://schemas.microsoft.com/office/drawing/2014/main" val="20001"/>
                    </a:ext>
                  </a:extLst>
                </a:gridCol>
                <a:gridCol w="659076">
                  <a:extLst>
                    <a:ext uri="{9D8B030D-6E8A-4147-A177-3AD203B41FA5}">
                      <a16:colId xmlns:a16="http://schemas.microsoft.com/office/drawing/2014/main" val="20002"/>
                    </a:ext>
                  </a:extLst>
                </a:gridCol>
                <a:gridCol w="659076">
                  <a:extLst>
                    <a:ext uri="{9D8B030D-6E8A-4147-A177-3AD203B41FA5}">
                      <a16:colId xmlns:a16="http://schemas.microsoft.com/office/drawing/2014/main" val="20003"/>
                    </a:ext>
                  </a:extLst>
                </a:gridCol>
                <a:gridCol w="659076">
                  <a:extLst>
                    <a:ext uri="{9D8B030D-6E8A-4147-A177-3AD203B41FA5}">
                      <a16:colId xmlns:a16="http://schemas.microsoft.com/office/drawing/2014/main" val="20004"/>
                    </a:ext>
                  </a:extLst>
                </a:gridCol>
                <a:gridCol w="659076">
                  <a:extLst>
                    <a:ext uri="{9D8B030D-6E8A-4147-A177-3AD203B41FA5}">
                      <a16:colId xmlns:a16="http://schemas.microsoft.com/office/drawing/2014/main" val="20005"/>
                    </a:ext>
                  </a:extLst>
                </a:gridCol>
                <a:gridCol w="659076">
                  <a:extLst>
                    <a:ext uri="{9D8B030D-6E8A-4147-A177-3AD203B41FA5}">
                      <a16:colId xmlns:a16="http://schemas.microsoft.com/office/drawing/2014/main" val="20006"/>
                    </a:ext>
                  </a:extLst>
                </a:gridCol>
                <a:gridCol w="659076">
                  <a:extLst>
                    <a:ext uri="{9D8B030D-6E8A-4147-A177-3AD203B41FA5}">
                      <a16:colId xmlns:a16="http://schemas.microsoft.com/office/drawing/2014/main" val="20007"/>
                    </a:ext>
                  </a:extLst>
                </a:gridCol>
                <a:gridCol w="659076">
                  <a:extLst>
                    <a:ext uri="{9D8B030D-6E8A-4147-A177-3AD203B41FA5}">
                      <a16:colId xmlns:a16="http://schemas.microsoft.com/office/drawing/2014/main" val="4038406452"/>
                    </a:ext>
                  </a:extLst>
                </a:gridCol>
                <a:gridCol w="659076">
                  <a:extLst>
                    <a:ext uri="{9D8B030D-6E8A-4147-A177-3AD203B41FA5}">
                      <a16:colId xmlns:a16="http://schemas.microsoft.com/office/drawing/2014/main" val="1054835862"/>
                    </a:ext>
                  </a:extLst>
                </a:gridCol>
                <a:gridCol w="659076">
                  <a:extLst>
                    <a:ext uri="{9D8B030D-6E8A-4147-A177-3AD203B41FA5}">
                      <a16:colId xmlns:a16="http://schemas.microsoft.com/office/drawing/2014/main" val="2551507247"/>
                    </a:ext>
                  </a:extLst>
                </a:gridCol>
                <a:gridCol w="659076">
                  <a:extLst>
                    <a:ext uri="{9D8B030D-6E8A-4147-A177-3AD203B41FA5}">
                      <a16:colId xmlns:a16="http://schemas.microsoft.com/office/drawing/2014/main" val="836745095"/>
                    </a:ext>
                  </a:extLst>
                </a:gridCol>
                <a:gridCol w="659076">
                  <a:extLst>
                    <a:ext uri="{9D8B030D-6E8A-4147-A177-3AD203B41FA5}">
                      <a16:colId xmlns:a16="http://schemas.microsoft.com/office/drawing/2014/main" val="2182272634"/>
                    </a:ext>
                  </a:extLst>
                </a:gridCol>
              </a:tblGrid>
              <a:tr h="209550">
                <a:tc gridSpan="4">
                  <a:txBody>
                    <a:bodyPr/>
                    <a:lstStyle/>
                    <a:p>
                      <a:pPr algn="ctr"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府市統合本部会議</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7">
                  <a:txBody>
                    <a:bodyPr/>
                    <a:lstStyle/>
                    <a:p>
                      <a:pPr algn="ctr"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副首都推進本部会議</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副首都推進本部</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（大阪府市）会議</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09550">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2011</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2012</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2013</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2014</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2015</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2016</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2017</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2018</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2019</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2020</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2022</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2021</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2022</a:t>
                      </a:r>
                      <a:endParaRPr 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09550">
                <a:tc>
                  <a:txBody>
                    <a:bodyPr/>
                    <a:lstStyle/>
                    <a:p>
                      <a:pPr algn="ctr" rtl="0" fontAlgn="ctr"/>
                      <a:r>
                        <a:rPr lang="en-US" altLang="ja-JP" sz="1100" u="none" strike="noStrike">
                          <a:solidFill>
                            <a:schemeClr val="tx1"/>
                          </a:solidFill>
                          <a:effectLst/>
                          <a:latin typeface="Meiryo UI" panose="020B0604030504040204" pitchFamily="50" charset="-128"/>
                          <a:ea typeface="Meiryo UI" panose="020B0604030504040204" pitchFamily="50" charset="-128"/>
                        </a:rPr>
                        <a:t>7</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12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0" name="角丸四角形 49"/>
          <p:cNvSpPr/>
          <p:nvPr/>
        </p:nvSpPr>
        <p:spPr>
          <a:xfrm>
            <a:off x="784604" y="5026908"/>
            <a:ext cx="2520000" cy="151940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520908" y="5034412"/>
            <a:ext cx="2520000" cy="150303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6258176" y="5041619"/>
            <a:ext cx="2520000" cy="1495831"/>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630129" y="3079793"/>
            <a:ext cx="2592000" cy="972149"/>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5576867" y="3039284"/>
            <a:ext cx="1548000" cy="1017703"/>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t"/>
          <a:lstStyle/>
          <a:p>
            <a:pPr algn="ct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5" name="角丸四角形 44"/>
          <p:cNvSpPr/>
          <p:nvPr/>
        </p:nvSpPr>
        <p:spPr>
          <a:xfrm>
            <a:off x="2841081" y="2964345"/>
            <a:ext cx="2170418" cy="233316"/>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100" b="1" dirty="0">
                <a:solidFill>
                  <a:schemeClr val="tx1"/>
                </a:solidFill>
                <a:latin typeface="Meiryo UI" panose="020B0604030504040204" pitchFamily="50" charset="-128"/>
                <a:ea typeface="Meiryo UI" panose="020B0604030504040204" pitchFamily="50" charset="-128"/>
              </a:rPr>
              <a:t>副首都推進</a:t>
            </a:r>
            <a:r>
              <a:rPr lang="zh-TW" altLang="en-US" sz="1100" b="1" dirty="0" smtClean="0">
                <a:solidFill>
                  <a:schemeClr val="tx1"/>
                </a:solidFill>
                <a:latin typeface="Meiryo UI" panose="020B0604030504040204" pitchFamily="50" charset="-128"/>
                <a:ea typeface="Meiryo UI" panose="020B0604030504040204" pitchFamily="50" charset="-128"/>
              </a:rPr>
              <a:t>本部</a:t>
            </a:r>
            <a:endParaRPr lang="zh-TW" altLang="en-US" sz="1050" b="1" dirty="0">
              <a:solidFill>
                <a:schemeClr val="tx1"/>
              </a:solidFill>
              <a:latin typeface="Meiryo UI" panose="020B0604030504040204" pitchFamily="50" charset="-128"/>
              <a:ea typeface="Meiryo UI" panose="020B0604030504040204" pitchFamily="50" charset="-128"/>
            </a:endParaRPr>
          </a:p>
        </p:txBody>
      </p:sp>
      <p:cxnSp>
        <p:nvCxnSpPr>
          <p:cNvPr id="51" name="直線コネクタ 50"/>
          <p:cNvCxnSpPr/>
          <p:nvPr/>
        </p:nvCxnSpPr>
        <p:spPr>
          <a:xfrm flipV="1">
            <a:off x="5222129" y="3565867"/>
            <a:ext cx="504000" cy="1"/>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52" name="正方形/長方形 51"/>
          <p:cNvSpPr/>
          <p:nvPr/>
        </p:nvSpPr>
        <p:spPr>
          <a:xfrm>
            <a:off x="1294293" y="2620932"/>
            <a:ext cx="1026130" cy="257369"/>
          </a:xfrm>
          <a:prstGeom prst="rect">
            <a:avLst/>
          </a:prstGeom>
        </p:spPr>
        <p:txBody>
          <a:bodyPr wrap="square" lIns="36000" tIns="36000" rIns="36000" bIns="36000">
            <a:spAutoFit/>
          </a:bodyPr>
          <a:lstStyle/>
          <a:p>
            <a:pPr algn="ct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現在の体制</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58" name="角丸四角形 57"/>
          <p:cNvSpPr/>
          <p:nvPr/>
        </p:nvSpPr>
        <p:spPr>
          <a:xfrm>
            <a:off x="5758935" y="2948011"/>
            <a:ext cx="1183864" cy="233316"/>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100" b="1" dirty="0">
                <a:solidFill>
                  <a:schemeClr val="tx1"/>
                </a:solidFill>
                <a:latin typeface="Meiryo UI" panose="020B0604030504040204" pitchFamily="50" charset="-128"/>
                <a:ea typeface="Meiryo UI" panose="020B0604030504040204" pitchFamily="50" charset="-128"/>
              </a:rPr>
              <a:t>副首都</a:t>
            </a:r>
            <a:r>
              <a:rPr lang="zh-TW" altLang="en-US" sz="1100" b="1" dirty="0" smtClean="0">
                <a:solidFill>
                  <a:schemeClr val="tx1"/>
                </a:solidFill>
                <a:latin typeface="Meiryo UI" panose="020B0604030504040204" pitchFamily="50" charset="-128"/>
                <a:ea typeface="Meiryo UI" panose="020B0604030504040204" pitchFamily="50" charset="-128"/>
              </a:rPr>
              <a:t>推進</a:t>
            </a:r>
            <a:r>
              <a:rPr lang="ja-JP" altLang="en-US" sz="1100" b="1" dirty="0" smtClean="0">
                <a:solidFill>
                  <a:schemeClr val="tx1"/>
                </a:solidFill>
                <a:latin typeface="Meiryo UI" panose="020B0604030504040204" pitchFamily="50" charset="-128"/>
                <a:ea typeface="Meiryo UI" panose="020B0604030504040204" pitchFamily="50" charset="-128"/>
              </a:rPr>
              <a:t>局</a:t>
            </a:r>
            <a:endParaRPr lang="zh-TW" altLang="en-US" sz="1050" b="1" dirty="0">
              <a:solidFill>
                <a:schemeClr val="tx1"/>
              </a:solidFill>
              <a:latin typeface="Meiryo UI" panose="020B0604030504040204" pitchFamily="50" charset="-128"/>
              <a:ea typeface="Meiryo UI" panose="020B0604030504040204" pitchFamily="50" charset="-128"/>
            </a:endParaRPr>
          </a:p>
        </p:txBody>
      </p:sp>
      <p:sp>
        <p:nvSpPr>
          <p:cNvPr id="59" name="角丸四角形 58"/>
          <p:cNvSpPr/>
          <p:nvPr/>
        </p:nvSpPr>
        <p:spPr>
          <a:xfrm>
            <a:off x="5702867" y="3349867"/>
            <a:ext cx="1296000" cy="432000"/>
          </a:xfrm>
          <a:prstGeom prst="roundRect">
            <a:avLst/>
          </a:prstGeom>
          <a:solidFill>
            <a:schemeClr val="bg1"/>
          </a:solid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副首都推進本部</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事務局機能</a:t>
            </a:r>
          </a:p>
        </p:txBody>
      </p:sp>
      <p:sp>
        <p:nvSpPr>
          <p:cNvPr id="61" name="正方形/長方形 60"/>
          <p:cNvSpPr/>
          <p:nvPr/>
        </p:nvSpPr>
        <p:spPr>
          <a:xfrm>
            <a:off x="2764766" y="3266403"/>
            <a:ext cx="2369249" cy="776676"/>
          </a:xfrm>
          <a:prstGeom prst="rect">
            <a:avLst/>
          </a:prstGeom>
        </p:spPr>
        <p:txBody>
          <a:bodyPr wrap="square" lIns="36000" tIns="36000" rIns="36000" bIns="36000">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latin typeface="Meiryo UI" panose="020B0604030504040204" pitchFamily="50" charset="-128"/>
                <a:ea typeface="Meiryo UI" panose="020B0604030504040204" pitchFamily="50" charset="-128"/>
              </a:rPr>
              <a:t>副首都化に向けた課題の協議・検討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知事・市長・行政</a:t>
            </a:r>
            <a:r>
              <a:rPr lang="ja-JP" altLang="en-US" sz="1100" dirty="0" smtClean="0">
                <a:latin typeface="Meiryo UI" panose="020B0604030504040204" pitchFamily="50" charset="-128"/>
                <a:ea typeface="Meiryo UI" panose="020B0604030504040204" pitchFamily="50" charset="-128"/>
                <a:cs typeface="メイリオ" panose="020B0604030504040204" pitchFamily="50" charset="-128"/>
              </a:rPr>
              <a:t>部局</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62" name="直線コネクタ 61"/>
          <p:cNvCxnSpPr/>
          <p:nvPr/>
        </p:nvCxnSpPr>
        <p:spPr>
          <a:xfrm>
            <a:off x="2735827" y="2880031"/>
            <a:ext cx="2367728"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63" name="正方形/長方形 62"/>
          <p:cNvSpPr/>
          <p:nvPr/>
        </p:nvSpPr>
        <p:spPr>
          <a:xfrm>
            <a:off x="3143371" y="2620932"/>
            <a:ext cx="1564358"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方針</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確認</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体制</a:t>
            </a:r>
            <a:endParaRPr lang="en-US" altLang="ja-JP" sz="1200" dirty="0">
              <a:latin typeface="Meiryo UI" panose="020B0604030504040204" pitchFamily="50" charset="-128"/>
              <a:ea typeface="Meiryo UI" panose="020B0604030504040204" pitchFamily="50" charset="-128"/>
            </a:endParaRPr>
          </a:p>
        </p:txBody>
      </p:sp>
      <p:cxnSp>
        <p:nvCxnSpPr>
          <p:cNvPr id="64" name="直線コネクタ 63"/>
          <p:cNvCxnSpPr/>
          <p:nvPr/>
        </p:nvCxnSpPr>
        <p:spPr>
          <a:xfrm>
            <a:off x="5712675" y="2880031"/>
            <a:ext cx="144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65" name="正方形/長方形 64"/>
          <p:cNvSpPr/>
          <p:nvPr/>
        </p:nvSpPr>
        <p:spPr>
          <a:xfrm>
            <a:off x="5723322" y="2620932"/>
            <a:ext cx="1327330" cy="257369"/>
          </a:xfrm>
          <a:prstGeom prst="rect">
            <a:avLst/>
          </a:prstGeom>
        </p:spPr>
        <p:txBody>
          <a:bodyPr wrap="square" lIns="36000" tIns="36000" rIns="36000" bIns="36000">
            <a:spAutoFit/>
          </a:bodyPr>
          <a:lstStyle/>
          <a:p>
            <a:pPr algn="ctr"/>
            <a:r>
              <a:rPr lang="ja-JP" altLang="en-US" sz="1200" dirty="0">
                <a:latin typeface="Meiryo UI" panose="020B0604030504040204" pitchFamily="50" charset="-128"/>
                <a:ea typeface="Meiryo UI" panose="020B0604030504040204" pitchFamily="50" charset="-128"/>
              </a:rPr>
              <a:t>事務局組織</a:t>
            </a:r>
            <a:endParaRPr lang="en-US" altLang="ja-JP" sz="1200" dirty="0">
              <a:latin typeface="Meiryo UI" panose="020B0604030504040204" pitchFamily="50" charset="-128"/>
              <a:ea typeface="Meiryo UI" panose="020B0604030504040204" pitchFamily="50" charset="-128"/>
            </a:endParaRPr>
          </a:p>
        </p:txBody>
      </p:sp>
      <p:sp>
        <p:nvSpPr>
          <p:cNvPr id="60" name="正方形/長方形 59"/>
          <p:cNvSpPr/>
          <p:nvPr/>
        </p:nvSpPr>
        <p:spPr>
          <a:xfrm>
            <a:off x="1240633" y="2837173"/>
            <a:ext cx="1026130" cy="257369"/>
          </a:xfrm>
          <a:prstGeom prst="rect">
            <a:avLst/>
          </a:prstGeom>
        </p:spPr>
        <p:txBody>
          <a:bodyPr wrap="square" lIns="36000" tIns="36000" rIns="36000" bIns="36000">
            <a:spAutoFit/>
          </a:bodyPr>
          <a:lstStyle/>
          <a:p>
            <a:pPr algn="ctr"/>
            <a:r>
              <a:rPr lang="zh-TW" altLang="en-US" sz="600" dirty="0" smtClean="0">
                <a:latin typeface="Meiryo UI" panose="020B0604030504040204" pitchFamily="50" charset="-128"/>
                <a:ea typeface="Meiryo UI" panose="020B0604030504040204" pitchFamily="50" charset="-128"/>
                <a:cs typeface="メイリオ" panose="020B0604030504040204" pitchFamily="50" charset="-128"/>
              </a:rPr>
              <a:t>副首都</a:t>
            </a:r>
            <a:r>
              <a:rPr lang="zh-TW" altLang="en-US" sz="600" dirty="0">
                <a:latin typeface="Meiryo UI" panose="020B0604030504040204" pitchFamily="50" charset="-128"/>
                <a:ea typeface="Meiryo UI" panose="020B0604030504040204" pitchFamily="50" charset="-128"/>
                <a:cs typeface="メイリオ" panose="020B0604030504040204" pitchFamily="50" charset="-128"/>
              </a:rPr>
              <a:t>推進本部</a:t>
            </a:r>
          </a:p>
          <a:p>
            <a:pPr algn="ctr"/>
            <a:r>
              <a:rPr lang="zh-TW" altLang="en-US" sz="600" dirty="0">
                <a:latin typeface="Meiryo UI" panose="020B0604030504040204" pitchFamily="50" charset="-128"/>
                <a:ea typeface="Meiryo UI" panose="020B0604030504040204" pitchFamily="50" charset="-128"/>
                <a:cs typeface="メイリオ" panose="020B0604030504040204" pitchFamily="50" charset="-128"/>
              </a:rPr>
              <a:t>（大阪府市）</a:t>
            </a:r>
            <a:r>
              <a:rPr lang="zh-TW" altLang="en-US" sz="600" dirty="0" smtClean="0">
                <a:latin typeface="Meiryo UI" panose="020B0604030504040204" pitchFamily="50" charset="-128"/>
                <a:ea typeface="Meiryo UI" panose="020B0604030504040204" pitchFamily="50" charset="-128"/>
                <a:cs typeface="メイリオ" panose="020B0604030504040204" pitchFamily="50" charset="-128"/>
              </a:rPr>
              <a:t>会議</a:t>
            </a:r>
            <a:endParaRPr lang="en-US" altLang="ja-JP" sz="600" dirty="0">
              <a:latin typeface="Meiryo UI" panose="020B0604030504040204" pitchFamily="50" charset="-128"/>
              <a:ea typeface="Meiryo UI" panose="020B0604030504040204" pitchFamily="50" charset="-128"/>
            </a:endParaRPr>
          </a:p>
        </p:txBody>
      </p:sp>
      <p:sp>
        <p:nvSpPr>
          <p:cNvPr id="3" name="大かっこ 2"/>
          <p:cNvSpPr/>
          <p:nvPr/>
        </p:nvSpPr>
        <p:spPr>
          <a:xfrm>
            <a:off x="1431895" y="2848930"/>
            <a:ext cx="694812" cy="222097"/>
          </a:xfrm>
          <a:prstGeom prst="bracketPair">
            <a:avLst/>
          </a:prstGeom>
          <a:noFill/>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6" name="テキスト ボックス 65"/>
          <p:cNvSpPr txBox="1"/>
          <p:nvPr/>
        </p:nvSpPr>
        <p:spPr>
          <a:xfrm>
            <a:off x="1145852" y="5195581"/>
            <a:ext cx="1961710" cy="1180699"/>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共通の戦略の策定</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副首都ビジョン</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成長戦略</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大阪都市魅力創造戦略</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グランドデザイン・大阪</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スマートシティ</a:t>
            </a:r>
            <a:endParaRPr lang="en-US" altLang="ja-JP" sz="1200" b="1" dirty="0" smtClean="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876217" y="5180740"/>
            <a:ext cx="2084014" cy="1180699"/>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政策連携</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a:latin typeface="Meiryo UI" panose="020B0604030504040204" pitchFamily="50" charset="-128"/>
                <a:ea typeface="Meiryo UI" panose="020B0604030504040204" pitchFamily="50" charset="-128"/>
              </a:rPr>
              <a:t>万博・</a:t>
            </a:r>
            <a:r>
              <a:rPr lang="en-US" altLang="ja-JP" sz="1200" b="1" dirty="0">
                <a:latin typeface="Meiryo UI" panose="020B0604030504040204" pitchFamily="50" charset="-128"/>
                <a:ea typeface="Meiryo UI" panose="020B0604030504040204" pitchFamily="50" charset="-128"/>
              </a:rPr>
              <a:t>I</a:t>
            </a:r>
            <a:r>
              <a:rPr lang="ja-JP" altLang="en-US" sz="1200" b="1" dirty="0">
                <a:latin typeface="Meiryo UI" panose="020B0604030504040204" pitchFamily="50" charset="-128"/>
                <a:ea typeface="Meiryo UI" panose="020B0604030504040204" pitchFamily="50" charset="-128"/>
              </a:rPr>
              <a:t>Ｒ・サミット誘致</a:t>
            </a: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スーパーシティ</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zh-TW" altLang="en-US" sz="1200" b="1" dirty="0" smtClean="0">
                <a:latin typeface="Meiryo UI" panose="020B0604030504040204" pitchFamily="50" charset="-128"/>
                <a:ea typeface="Meiryo UI" panose="020B0604030504040204" pitchFamily="50" charset="-128"/>
              </a:rPr>
              <a:t>淀川</a:t>
            </a:r>
            <a:r>
              <a:rPr lang="zh-TW" altLang="en-US" sz="1200" b="1" dirty="0">
                <a:latin typeface="Meiryo UI" panose="020B0604030504040204" pitchFamily="50" charset="-128"/>
                <a:ea typeface="Meiryo UI" panose="020B0604030504040204" pitchFamily="50" charset="-128"/>
              </a:rPr>
              <a:t>左岸線</a:t>
            </a:r>
            <a:r>
              <a:rPr lang="zh-TW" altLang="en-US" sz="1200" b="1" dirty="0" smtClean="0">
                <a:latin typeface="Meiryo UI" panose="020B0604030504040204" pitchFamily="50" charset="-128"/>
                <a:ea typeface="Meiryo UI" panose="020B0604030504040204" pitchFamily="50" charset="-128"/>
              </a:rPr>
              <a:t>延伸</a:t>
            </a:r>
            <a:endParaRPr lang="en-US" altLang="zh-TW"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a:latin typeface="Meiryo UI" panose="020B0604030504040204" pitchFamily="50" charset="-128"/>
                <a:ea typeface="Meiryo UI" panose="020B0604030504040204" pitchFamily="50" charset="-128"/>
              </a:rPr>
              <a:t>なにわ筋線</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防潮堤の液状化対策</a:t>
            </a:r>
            <a:endParaRPr lang="en-US" altLang="ja-JP" sz="1200" b="1"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6432675" y="5108133"/>
            <a:ext cx="2363150" cy="1411531"/>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組織・機能の一元化</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信用保証</a:t>
            </a:r>
            <a:r>
              <a:rPr lang="ja-JP" altLang="en-US" sz="1200" b="1" dirty="0">
                <a:latin typeface="Meiryo UI" panose="020B0604030504040204" pitchFamily="50" charset="-128"/>
                <a:ea typeface="Meiryo UI" panose="020B0604030504040204" pitchFamily="50" charset="-128"/>
              </a:rPr>
              <a:t>協会</a:t>
            </a:r>
            <a:r>
              <a:rPr lang="ja-JP" altLang="en-US" sz="1200" b="1" dirty="0" smtClean="0">
                <a:latin typeface="Meiryo UI" panose="020B0604030504040204" pitchFamily="50" charset="-128"/>
                <a:ea typeface="Meiryo UI" panose="020B0604030504040204" pitchFamily="50" charset="-128"/>
              </a:rPr>
              <a:t>の合併</a:t>
            </a:r>
            <a:endParaRPr lang="en-US" altLang="ja-JP" sz="9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900" b="1" dirty="0" smtClean="0">
                <a:latin typeface="Meiryo UI" panose="020B0604030504040204" pitchFamily="50" charset="-128"/>
                <a:ea typeface="Meiryo UI" panose="020B0604030504040204" pitchFamily="50" charset="-128"/>
              </a:rPr>
              <a:t>研究所の統合（大阪産業技術研究所・大阪健康安全基盤研究所）</a:t>
            </a:r>
            <a:endParaRPr lang="en-US" altLang="ja-JP" sz="9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900" b="1" dirty="0">
                <a:latin typeface="Meiryo UI" panose="020B0604030504040204" pitchFamily="50" charset="-128"/>
                <a:ea typeface="Meiryo UI" panose="020B0604030504040204" pitchFamily="50" charset="-128"/>
              </a:rPr>
              <a:t>中小</a:t>
            </a:r>
            <a:r>
              <a:rPr lang="ja-JP" altLang="en-US" sz="900" b="1" dirty="0" smtClean="0">
                <a:latin typeface="Meiryo UI" panose="020B0604030504040204" pitchFamily="50" charset="-128"/>
                <a:ea typeface="Meiryo UI" panose="020B0604030504040204" pitchFamily="50" charset="-128"/>
              </a:rPr>
              <a:t>企業支援団体の統合（大阪産業局）</a:t>
            </a:r>
            <a:endParaRPr lang="en-US" altLang="ja-JP" sz="9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大学の統合</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a:latin typeface="Meiryo UI" panose="020B0604030504040204" pitchFamily="50" charset="-128"/>
                <a:ea typeface="Meiryo UI" panose="020B0604030504040204" pitchFamily="50" charset="-128"/>
              </a:rPr>
              <a:t>大阪</a:t>
            </a:r>
            <a:r>
              <a:rPr lang="ja-JP" altLang="en-US" sz="1200" b="1" dirty="0" smtClean="0">
                <a:latin typeface="Meiryo UI" panose="020B0604030504040204" pitchFamily="50" charset="-128"/>
                <a:ea typeface="Meiryo UI" panose="020B0604030504040204" pitchFamily="50" charset="-128"/>
              </a:rPr>
              <a:t>港湾局の設置</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a:latin typeface="Meiryo UI" panose="020B0604030504040204" pitchFamily="50" charset="-128"/>
                <a:ea typeface="Meiryo UI" panose="020B0604030504040204" pitchFamily="50" charset="-128"/>
              </a:rPr>
              <a:t>消防学校</a:t>
            </a:r>
            <a:r>
              <a:rPr lang="ja-JP" altLang="en-US" sz="1200" b="1" dirty="0" smtClean="0">
                <a:latin typeface="Meiryo UI" panose="020B0604030504040204" pitchFamily="50" charset="-128"/>
                <a:ea typeface="Meiryo UI" panose="020B0604030504040204" pitchFamily="50" charset="-128"/>
              </a:rPr>
              <a:t>の一体的運用</a:t>
            </a:r>
            <a:endParaRPr lang="en-US" altLang="ja-JP" sz="1000" b="1" dirty="0" smtClean="0">
              <a:latin typeface="Meiryo UI" panose="020B0604030504040204" pitchFamily="50" charset="-128"/>
              <a:ea typeface="Meiryo UI" panose="020B0604030504040204" pitchFamily="50" charset="-128"/>
            </a:endParaRP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7713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75151" y="1810444"/>
            <a:ext cx="1969951" cy="2842692"/>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副首都推進本部会議</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2016.12</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a:latin typeface="Meiryo UI" panose="020B0604030504040204" pitchFamily="50" charset="-128"/>
                <a:ea typeface="Meiryo UI" panose="020B0604030504040204" pitchFamily="50" charset="-128"/>
              </a:rPr>
              <a:t>2017.6</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消防機能の検討状況を報告</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a:latin typeface="Meiryo UI" panose="020B0604030504040204" pitchFamily="50" charset="-128"/>
                <a:ea typeface="Meiryo UI" panose="020B0604030504040204" pitchFamily="50" charset="-128"/>
              </a:rPr>
              <a:t>2018.1</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消防機能（救急）の検討状況を報告</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3797" y="1075296"/>
            <a:ext cx="4154322" cy="1777640"/>
          </a:xfrm>
          <a:prstGeom prst="rect">
            <a:avLst/>
          </a:prstGeom>
          <a:noFill/>
        </p:spPr>
        <p:txBody>
          <a:bodyPr wrap="square" lIns="36000" tIns="36000" rIns="36000" bIns="36000" rtlCol="0" anchor="ctr" anchorCtr="0">
            <a:noAutofit/>
          </a:bodyPr>
          <a:lstStyle/>
          <a:p>
            <a:r>
              <a:rPr lang="ja-JP" altLang="en-US" sz="1400" b="1" dirty="0" smtClean="0">
                <a:latin typeface="Meiryo UI" panose="020B0604030504040204" pitchFamily="50" charset="-128"/>
                <a:ea typeface="Meiryo UI" panose="020B0604030504040204" pitchFamily="50" charset="-128"/>
              </a:rPr>
              <a:t>○将来</a:t>
            </a:r>
            <a:r>
              <a:rPr lang="ja-JP" altLang="en-US" sz="1400" b="1" dirty="0">
                <a:latin typeface="Meiryo UI" panose="020B0604030504040204" pitchFamily="50" charset="-128"/>
                <a:ea typeface="Meiryo UI" panose="020B0604030504040204" pitchFamily="50" charset="-128"/>
              </a:rPr>
              <a:t>の消防需要の</a:t>
            </a:r>
            <a:r>
              <a:rPr lang="ja-JP" altLang="en-US" sz="1400" b="1" dirty="0" smtClean="0">
                <a:latin typeface="Meiryo UI" panose="020B0604030504040204" pitchFamily="50" charset="-128"/>
                <a:ea typeface="Meiryo UI" panose="020B0604030504040204" pitchFamily="50" charset="-128"/>
              </a:rPr>
              <a:t>増加</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高齢化の進展に伴い、人口減少が進む一方で、救急需要が増加。</a:t>
            </a:r>
            <a:endParaRPr lang="en-US" altLang="ja-JP" sz="12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府域</a:t>
            </a:r>
            <a:r>
              <a:rPr lang="ja-JP" altLang="en-US" sz="1400" b="1" dirty="0">
                <a:latin typeface="Meiryo UI" panose="020B0604030504040204" pitchFamily="50" charset="-128"/>
                <a:ea typeface="Meiryo UI" panose="020B0604030504040204" pitchFamily="50" charset="-128"/>
              </a:rPr>
              <a:t>消防本部間の消防力の格差</a:t>
            </a:r>
          </a:p>
          <a:p>
            <a:r>
              <a:rPr lang="ja-JP" altLang="en-US" sz="1200" dirty="0" smtClean="0">
                <a:latin typeface="Meiryo UI" panose="020B0604030504040204" pitchFamily="50" charset="-128"/>
                <a:ea typeface="Meiryo UI" panose="020B0604030504040204" pitchFamily="50" charset="-128"/>
              </a:rPr>
              <a:t>小規模</a:t>
            </a:r>
            <a:r>
              <a:rPr lang="ja-JP" altLang="en-US" sz="1200" dirty="0">
                <a:latin typeface="Meiryo UI" panose="020B0604030504040204" pitchFamily="50" charset="-128"/>
                <a:ea typeface="Meiryo UI" panose="020B0604030504040204" pitchFamily="50" charset="-128"/>
              </a:rPr>
              <a:t>自治体ほど消防車両等の整備率が</a:t>
            </a:r>
            <a:r>
              <a:rPr lang="ja-JP" altLang="en-US" sz="1200" dirty="0" smtClean="0">
                <a:latin typeface="Meiryo UI" panose="020B0604030504040204" pitchFamily="50" charset="-128"/>
                <a:ea typeface="Meiryo UI" panose="020B0604030504040204" pitchFamily="50" charset="-128"/>
              </a:rPr>
              <a:t>低く、消防費用の負担も大きい。</a:t>
            </a:r>
            <a:endParaRPr lang="en-US" altLang="ja-JP" sz="12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大規模</a:t>
            </a:r>
            <a:r>
              <a:rPr lang="ja-JP" altLang="en-US" sz="1400" b="1" dirty="0">
                <a:latin typeface="Meiryo UI" panose="020B0604030504040204" pitchFamily="50" charset="-128"/>
                <a:ea typeface="Meiryo UI" panose="020B0604030504040204" pitchFamily="50" charset="-128"/>
              </a:rPr>
              <a:t>災害への</a:t>
            </a:r>
            <a:r>
              <a:rPr lang="ja-JP" altLang="en-US" sz="1400" b="1" dirty="0" smtClean="0">
                <a:latin typeface="Meiryo UI" panose="020B0604030504040204" pitchFamily="50" charset="-128"/>
                <a:ea typeface="Meiryo UI" panose="020B0604030504040204" pitchFamily="50" charset="-128"/>
              </a:rPr>
              <a:t>対応</a:t>
            </a:r>
            <a:endParaRPr lang="en-US" altLang="ja-JP" sz="14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南海トラフ巨大地震等の大規模災害発生直後に、迅速な人命救助、消火活動を行う体制整備の</a:t>
            </a:r>
            <a:r>
              <a:rPr lang="ja-JP" altLang="en-US" sz="1200" dirty="0" smtClean="0">
                <a:latin typeface="Meiryo UI" panose="020B0604030504040204" pitchFamily="50" charset="-128"/>
                <a:ea typeface="Meiryo UI" panose="020B0604030504040204" pitchFamily="50" charset="-128"/>
              </a:rPr>
              <a:t>必要性（消防</a:t>
            </a:r>
            <a:r>
              <a:rPr lang="ja-JP" altLang="en-US" sz="1200" dirty="0">
                <a:latin typeface="Meiryo UI" panose="020B0604030504040204" pitchFamily="50" charset="-128"/>
                <a:ea typeface="Meiryo UI" panose="020B0604030504040204" pitchFamily="50" charset="-128"/>
              </a:rPr>
              <a:t>部隊の</a:t>
            </a:r>
            <a:r>
              <a:rPr lang="ja-JP" altLang="en-US" sz="1200" dirty="0" smtClean="0">
                <a:latin typeface="Meiryo UI" panose="020B0604030504040204" pitchFamily="50" charset="-128"/>
                <a:ea typeface="Meiryo UI" panose="020B0604030504040204" pitchFamily="50" charset="-128"/>
              </a:rPr>
              <a:t>効果的</a:t>
            </a:r>
            <a:r>
              <a:rPr lang="ja-JP" altLang="en-US" sz="1200" dirty="0">
                <a:latin typeface="Meiryo UI" panose="020B0604030504040204" pitchFamily="50" charset="-128"/>
                <a:ea typeface="Meiryo UI" panose="020B0604030504040204" pitchFamily="50" charset="-128"/>
              </a:rPr>
              <a:t>な運用や指揮系統の</a:t>
            </a:r>
            <a:r>
              <a:rPr lang="ja-JP" altLang="en-US" sz="1200" dirty="0" smtClean="0">
                <a:latin typeface="Meiryo UI" panose="020B0604030504040204" pitchFamily="50" charset="-128"/>
                <a:ea typeface="Meiryo UI" panose="020B0604030504040204" pitchFamily="50" charset="-128"/>
              </a:rPr>
              <a:t>明確化）。</a:t>
            </a:r>
            <a:endParaRPr lang="ja-JP" altLang="en-US" sz="12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70457" y="47940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0493" y="76562"/>
            <a:ext cx="7370929"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＜⑫消防業務の最適化＞</a:t>
            </a:r>
            <a:endParaRPr lang="ja-JP" altLang="en-US" sz="14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23797" y="692696"/>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■背景・課題</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499992" y="692696"/>
            <a:ext cx="4654043"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消防業務の最適化</a:t>
            </a:r>
            <a:r>
              <a:rPr kumimoji="1" lang="ja-JP" altLang="en-US" sz="1600" dirty="0" smtClean="0">
                <a:latin typeface="Meiryo UI" panose="020B0604030504040204" pitchFamily="50" charset="-128"/>
                <a:ea typeface="Meiryo UI" panose="020B0604030504040204" pitchFamily="50" charset="-128"/>
              </a:rPr>
              <a:t>に向けた新たな検討</a:t>
            </a:r>
            <a:r>
              <a:rPr kumimoji="1" lang="en-US" altLang="ja-JP" sz="1600" dirty="0" smtClean="0">
                <a:latin typeface="Meiryo UI" panose="020B0604030504040204" pitchFamily="50" charset="-128"/>
                <a:ea typeface="Meiryo UI" panose="020B0604030504040204" pitchFamily="50" charset="-128"/>
              </a:rPr>
              <a:t>(2016</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4597292" y="1257907"/>
            <a:ext cx="216000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大阪府・大阪市</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検討</a:t>
            </a:r>
            <a:endParaRPr lang="ja-JP" altLang="en-US" sz="12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6881620" y="1257907"/>
            <a:ext cx="219600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大阪府・府内市町村</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検討</a:t>
            </a:r>
            <a:endParaRPr lang="ja-JP" altLang="en-US" sz="12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H="1">
            <a:off x="6801651" y="1150307"/>
            <a:ext cx="2597" cy="36818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688292" y="1772816"/>
            <a:ext cx="4204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804248" y="1788817"/>
            <a:ext cx="2313120" cy="2658026"/>
          </a:xfrm>
          <a:prstGeom prst="rect">
            <a:avLst/>
          </a:prstGeom>
        </p:spPr>
        <p:txBody>
          <a:bodyPr wrap="square" lIns="36000" tIns="36000" rIns="36000" bIns="36000">
            <a:spAutoFit/>
          </a:bodyPr>
          <a:lstStyle/>
          <a:p>
            <a:pPr lvl="0" defTabSz="914395">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消防力</a:t>
            </a:r>
            <a:r>
              <a:rPr lang="ja-JP" altLang="en-US" sz="1200" dirty="0">
                <a:latin typeface="Meiryo UI" panose="020B0604030504040204" pitchFamily="50" charset="-128"/>
                <a:ea typeface="Meiryo UI" panose="020B0604030504040204" pitchFamily="50" charset="-128"/>
              </a:rPr>
              <a:t>強化のための</a:t>
            </a:r>
            <a:r>
              <a:rPr lang="ja-JP" altLang="en-US" sz="1200" dirty="0" smtClean="0">
                <a:latin typeface="Meiryo UI" panose="020B0604030504040204" pitchFamily="50" charset="-128"/>
                <a:ea typeface="Meiryo UI" panose="020B0604030504040204" pitchFamily="50" charset="-128"/>
              </a:rPr>
              <a:t>勉強会</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2016.9</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2018.3</a:t>
            </a:r>
            <a:r>
              <a:rPr lang="ja-JP" altLang="en-US" sz="1200" dirty="0">
                <a:latin typeface="Meiryo UI" panose="020B0604030504040204" pitchFamily="50" charset="-128"/>
                <a:ea typeface="Meiryo UI" panose="020B0604030504040204" pitchFamily="50" charset="-128"/>
              </a:rPr>
              <a:t>　取りまとめ</a:t>
            </a:r>
            <a:endParaRPr lang="en-US" altLang="ja-JP"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4689616" y="5456388"/>
            <a:ext cx="4454383" cy="626701"/>
          </a:xfrm>
          <a:prstGeom prst="rect">
            <a:avLst/>
          </a:prstGeom>
        </p:spPr>
        <p:txBody>
          <a:bodyPr wrap="square" lIns="36000" tIns="36000" rIns="36000" bIns="36000">
            <a:spAutoFit/>
          </a:bodyPr>
          <a:lstStyle/>
          <a:p>
            <a:pPr marL="171450" lvl="0" indent="-171450" defTabSz="914395">
              <a:buFont typeface="Wingdings" panose="05000000000000000000" pitchFamily="2" charset="2"/>
              <a:buChar char="u"/>
              <a:defRPr/>
            </a:pPr>
            <a:r>
              <a:rPr lang="ja-JP" altLang="en-US" sz="1200" dirty="0" smtClean="0">
                <a:latin typeface="Meiryo UI" panose="020B0604030504040204" pitchFamily="50" charset="-128"/>
                <a:ea typeface="Meiryo UI" panose="020B0604030504040204" pitchFamily="50" charset="-128"/>
              </a:rPr>
              <a:t>広域化推進計画の</a:t>
            </a:r>
            <a:r>
              <a:rPr lang="ja-JP" altLang="en-US" sz="1200" dirty="0">
                <a:latin typeface="Meiryo UI" panose="020B0604030504040204" pitchFamily="50" charset="-128"/>
                <a:ea typeface="Meiryo UI" panose="020B0604030504040204" pitchFamily="50" charset="-128"/>
              </a:rPr>
              <a:t>再策定</a:t>
            </a:r>
            <a:r>
              <a:rPr lang="ja-JP" altLang="en-US" sz="1200" dirty="0" smtClean="0">
                <a:latin typeface="Meiryo UI" panose="020B0604030504040204" pitchFamily="50" charset="-128"/>
                <a:ea typeface="Meiryo UI" panose="020B0604030504040204" pitchFamily="50" charset="-128"/>
              </a:rPr>
              <a:t>に向け、大阪府審議会において検討開始</a:t>
            </a:r>
            <a:endParaRPr lang="en-US" altLang="ja-JP" sz="1200" dirty="0" smtClean="0">
              <a:latin typeface="Meiryo UI" panose="020B0604030504040204" pitchFamily="50" charset="-128"/>
              <a:ea typeface="Meiryo UI" panose="020B0604030504040204" pitchFamily="50" charset="-128"/>
            </a:endParaRPr>
          </a:p>
          <a:p>
            <a:pPr lvl="0" defTabSz="914395">
              <a:defRPr/>
            </a:pPr>
            <a:endParaRPr lang="en-US" altLang="ja-JP" sz="1200" dirty="0" smtClean="0">
              <a:latin typeface="Meiryo UI" panose="020B0604030504040204" pitchFamily="50" charset="-128"/>
              <a:ea typeface="Meiryo UI" panose="020B0604030504040204" pitchFamily="50" charset="-128"/>
            </a:endParaRPr>
          </a:p>
          <a:p>
            <a:pPr marL="171450" lvl="0" indent="-171450" defTabSz="914395">
              <a:buFont typeface="Wingdings" panose="05000000000000000000" pitchFamily="2" charset="2"/>
              <a:buChar char="u"/>
              <a:defRPr/>
            </a:pPr>
            <a:r>
              <a:rPr lang="ja-JP" altLang="en-US" sz="1200" dirty="0" smtClean="0">
                <a:latin typeface="Meiryo UI" panose="020B0604030504040204" pitchFamily="50" charset="-128"/>
                <a:ea typeface="Meiryo UI" panose="020B0604030504040204" pitchFamily="50" charset="-128"/>
              </a:rPr>
              <a:t>消防本部間の水平連携については、各消防本部が主体となって検討</a:t>
            </a:r>
            <a:endParaRPr lang="en-US" altLang="ja-JP" sz="1200" dirty="0" smtClean="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66199" y="2888779"/>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消防業務の最適化</a:t>
            </a:r>
            <a:r>
              <a:rPr kumimoji="1" lang="ja-JP" altLang="en-US" sz="1600" dirty="0" smtClean="0">
                <a:latin typeface="Meiryo UI" panose="020B0604030504040204" pitchFamily="50" charset="-128"/>
                <a:ea typeface="Meiryo UI" panose="020B0604030504040204" pitchFamily="50" charset="-128"/>
              </a:rPr>
              <a:t>に向けた動き</a:t>
            </a:r>
            <a:endParaRPr kumimoji="1" lang="ja-JP" altLang="en-US"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23797" y="3339164"/>
            <a:ext cx="4572000" cy="442035"/>
          </a:xfrm>
          <a:prstGeom prst="rect">
            <a:avLst/>
          </a:prstGeom>
        </p:spPr>
        <p:txBody>
          <a:bodyPr lIns="36000" tIns="36000" rIns="36000" bIns="36000">
            <a:spAutoFit/>
          </a:bodyPr>
          <a:lstStyle/>
          <a:p>
            <a:r>
              <a:rPr lang="ja-JP" altLang="en-US" sz="1200" dirty="0" smtClean="0">
                <a:latin typeface="Meiryo UI" panose="020B0604030504040204" pitchFamily="50" charset="-128"/>
                <a:ea typeface="Meiryo UI" panose="020B0604030504040204" pitchFamily="50" charset="-128"/>
              </a:rPr>
              <a:t>①</a:t>
            </a:r>
            <a:r>
              <a:rPr lang="zh-TW" altLang="en-US" sz="1200" dirty="0" smtClean="0">
                <a:latin typeface="Meiryo UI" panose="020B0604030504040204" pitchFamily="50" charset="-128"/>
                <a:ea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rPr>
              <a:t>消防広域化推進</a:t>
            </a:r>
            <a:r>
              <a:rPr lang="zh-TW" altLang="en-US" sz="1200" dirty="0" smtClean="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の策定（</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②大阪府市統合本部において方向性を確認（</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nvPr>
        </p:nvGraphicFramePr>
        <p:xfrm>
          <a:off x="179512" y="3842908"/>
          <a:ext cx="1465746" cy="2626920"/>
        </p:xfrm>
        <a:graphic>
          <a:graphicData uri="http://schemas.openxmlformats.org/drawingml/2006/table">
            <a:tbl>
              <a:tblPr firstRow="1" bandRow="1">
                <a:tableStyleId>{5C22544A-7EE6-4342-B048-85BDC9FD1C3A}</a:tableStyleId>
              </a:tblPr>
              <a:tblGrid>
                <a:gridCol w="1465746">
                  <a:extLst>
                    <a:ext uri="{9D8B030D-6E8A-4147-A177-3AD203B41FA5}">
                      <a16:colId xmlns:a16="http://schemas.microsoft.com/office/drawing/2014/main" val="20000"/>
                    </a:ext>
                  </a:extLst>
                </a:gridCol>
              </a:tblGrid>
              <a:tr h="199053">
                <a:tc>
                  <a:txBody>
                    <a:bodyPr/>
                    <a:lstStyle/>
                    <a:p>
                      <a:pPr algn="ctr"/>
                      <a:r>
                        <a:rPr kumimoji="1" lang="ja-JP" altLang="en-US" sz="1100" dirty="0" smtClean="0">
                          <a:latin typeface="Meiryo UI" panose="020B0604030504040204" pitchFamily="50" charset="-128"/>
                          <a:ea typeface="Meiryo UI" panose="020B0604030504040204" pitchFamily="50" charset="-128"/>
                        </a:rPr>
                        <a:t>方向性</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r h="903600">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法制度での対応</a:t>
                      </a:r>
                    </a:p>
                    <a:p>
                      <a:r>
                        <a:rPr lang="ja-JP" altLang="en-US" sz="1100" dirty="0" smtClean="0">
                          <a:solidFill>
                            <a:schemeClr val="tx1"/>
                          </a:solidFill>
                          <a:latin typeface="Meiryo UI" panose="020B0604030504040204" pitchFamily="50" charset="-128"/>
                          <a:ea typeface="Meiryo UI" panose="020B0604030504040204" pitchFamily="50" charset="-128"/>
                        </a:rPr>
                        <a:t>（新たな大都市に応じた消防制度の創設など）</a:t>
                      </a:r>
                    </a:p>
                  </a:txBody>
                  <a:tcPr marL="36000" marR="36000" marT="36000" marB="36000"/>
                </a:tc>
                <a:extLst>
                  <a:ext uri="{0D108BD9-81ED-4DB2-BD59-A6C34878D82A}">
                    <a16:rowId xmlns:a16="http://schemas.microsoft.com/office/drawing/2014/main" val="10001"/>
                  </a:ext>
                </a:extLst>
              </a:tr>
              <a:tr h="338301">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現行制度内での一元化の推進</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2"/>
                  </a:ext>
                </a:extLst>
              </a:tr>
              <a:tr h="1076400">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通常消防力の最適化の促進</a:t>
                      </a:r>
                    </a:p>
                    <a:p>
                      <a:r>
                        <a:rPr lang="ja-JP" altLang="en-US" sz="1100" dirty="0" smtClean="0">
                          <a:solidFill>
                            <a:schemeClr val="tx1"/>
                          </a:solidFill>
                          <a:latin typeface="Meiryo UI" panose="020B0604030504040204" pitchFamily="50" charset="-128"/>
                          <a:ea typeface="Meiryo UI" panose="020B0604030504040204" pitchFamily="50" charset="-128"/>
                        </a:rPr>
                        <a:t>　（水平連携の強化）</a:t>
                      </a:r>
                    </a:p>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45363252"/>
              </p:ext>
            </p:extLst>
          </p:nvPr>
        </p:nvGraphicFramePr>
        <p:xfrm>
          <a:off x="1994370" y="3842908"/>
          <a:ext cx="2232000" cy="262734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20000"/>
                    </a:ext>
                  </a:extLst>
                </a:gridCol>
              </a:tblGrid>
              <a:tr h="199053">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取組</a:t>
                      </a:r>
                      <a:r>
                        <a:rPr kumimoji="1" lang="ja-JP" altLang="en-US" sz="1100" dirty="0" smtClean="0">
                          <a:latin typeface="Meiryo UI" panose="020B0604030504040204" pitchFamily="50" charset="-128"/>
                          <a:ea typeface="Meiryo UI" panose="020B0604030504040204" pitchFamily="50" charset="-128"/>
                        </a:rPr>
                        <a:t>状況</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r h="895292">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○大規模災害への対応力強化</a:t>
                      </a:r>
                    </a:p>
                    <a:p>
                      <a:r>
                        <a:rPr lang="ja-JP" altLang="en-US" sz="1100" dirty="0" smtClean="0">
                          <a:solidFill>
                            <a:schemeClr val="tx1"/>
                          </a:solidFill>
                          <a:latin typeface="Meiryo UI" panose="020B0604030504040204" pitchFamily="50" charset="-128"/>
                          <a:ea typeface="Meiryo UI" panose="020B0604030504040204" pitchFamily="50" charset="-128"/>
                        </a:rPr>
                        <a:t>　・ 緊急消防援助隊の計画的な増隊</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【2015】232</a:t>
                      </a:r>
                      <a:r>
                        <a:rPr lang="ja-JP" altLang="en-US" sz="1000" dirty="0" smtClean="0">
                          <a:solidFill>
                            <a:schemeClr val="tx1"/>
                          </a:solidFill>
                          <a:latin typeface="Meiryo UI" panose="020B0604030504040204" pitchFamily="50" charset="-128"/>
                          <a:ea typeface="Meiryo UI" panose="020B0604030504040204" pitchFamily="50" charset="-128"/>
                        </a:rPr>
                        <a:t>隊 ⇒ </a:t>
                      </a:r>
                      <a:r>
                        <a:rPr lang="en-US" altLang="ja-JP" sz="1000" dirty="0" smtClean="0">
                          <a:solidFill>
                            <a:schemeClr val="tx1"/>
                          </a:solidFill>
                          <a:latin typeface="Meiryo UI" panose="020B0604030504040204" pitchFamily="50" charset="-128"/>
                          <a:ea typeface="Meiryo UI" panose="020B0604030504040204" pitchFamily="50" charset="-128"/>
                        </a:rPr>
                        <a:t>【2022】322</a:t>
                      </a:r>
                      <a:r>
                        <a:rPr lang="ja-JP" altLang="en-US" sz="1000" dirty="0" smtClean="0">
                          <a:solidFill>
                            <a:schemeClr val="tx1"/>
                          </a:solidFill>
                          <a:latin typeface="Meiryo UI" panose="020B0604030504040204" pitchFamily="50" charset="-128"/>
                          <a:ea typeface="Meiryo UI" panose="020B0604030504040204" pitchFamily="50" charset="-128"/>
                        </a:rPr>
                        <a:t>隊</a:t>
                      </a:r>
                    </a:p>
                    <a:p>
                      <a:r>
                        <a:rPr lang="ja-JP" altLang="en-US" sz="1100" dirty="0" smtClean="0">
                          <a:solidFill>
                            <a:schemeClr val="tx1"/>
                          </a:solidFill>
                          <a:latin typeface="Meiryo UI" panose="020B0604030504040204" pitchFamily="50" charset="-128"/>
                          <a:ea typeface="Meiryo UI" panose="020B0604030504040204" pitchFamily="50" charset="-128"/>
                        </a:rPr>
                        <a:t>  ・ 大阪の消防の広域的活動における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位置付けの明確化</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1"/>
                  </a:ext>
                </a:extLst>
              </a:tr>
              <a:tr h="338301">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○府市消防学校の一体的運用</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2014</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2"/>
                  </a:ext>
                </a:extLst>
              </a:tr>
              <a:tr h="1034540">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 消防本部の広域化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【2012】33</a:t>
                      </a:r>
                      <a:r>
                        <a:rPr lang="ja-JP" altLang="en-US" sz="1000" dirty="0" smtClean="0">
                          <a:solidFill>
                            <a:schemeClr val="tx1"/>
                          </a:solidFill>
                          <a:latin typeface="Meiryo UI" panose="020B0604030504040204" pitchFamily="50" charset="-128"/>
                          <a:ea typeface="Meiryo UI" panose="020B0604030504040204" pitchFamily="50" charset="-128"/>
                        </a:rPr>
                        <a:t> ⇒　</a:t>
                      </a:r>
                      <a:r>
                        <a:rPr lang="en-US" altLang="ja-JP" sz="1000" dirty="0" smtClean="0">
                          <a:solidFill>
                            <a:schemeClr val="tx1"/>
                          </a:solidFill>
                          <a:latin typeface="Meiryo UI" panose="020B0604030504040204" pitchFamily="50" charset="-128"/>
                          <a:ea typeface="Meiryo UI" panose="020B0604030504040204" pitchFamily="50" charset="-128"/>
                        </a:rPr>
                        <a:t>【2021】26</a:t>
                      </a:r>
                      <a:r>
                        <a:rPr lang="ja-JP" altLang="en-US" sz="1000" dirty="0" smtClean="0">
                          <a:solidFill>
                            <a:schemeClr val="tx1"/>
                          </a:solidFill>
                          <a:latin typeface="Meiryo UI" panose="020B0604030504040204" pitchFamily="50" charset="-128"/>
                          <a:ea typeface="Meiryo UI" panose="020B0604030504040204" pitchFamily="50" charset="-128"/>
                        </a:rPr>
                        <a:t>消防本部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 指令共同運用等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（府内３つのエリアで共同運用）</a:t>
                      </a:r>
                    </a:p>
                    <a:p>
                      <a:r>
                        <a:rPr lang="ja-JP" altLang="en-US" sz="1100" dirty="0" smtClean="0">
                          <a:solidFill>
                            <a:schemeClr val="tx1"/>
                          </a:solidFill>
                          <a:latin typeface="Meiryo UI" panose="020B0604030504040204" pitchFamily="50" charset="-128"/>
                          <a:ea typeface="Meiryo UI" panose="020B0604030504040204" pitchFamily="50" charset="-128"/>
                        </a:rPr>
                        <a:t>  ・ 府内消防本部が連携した訓練、</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研修等の拡充　</a:t>
                      </a:r>
                    </a:p>
                  </a:txBody>
                  <a:tcPr marL="36000" marR="36000" marT="36000" marB="36000"/>
                </a:tc>
                <a:extLst>
                  <a:ext uri="{0D108BD9-81ED-4DB2-BD59-A6C34878D82A}">
                    <a16:rowId xmlns:a16="http://schemas.microsoft.com/office/drawing/2014/main" val="10003"/>
                  </a:ext>
                </a:extLst>
              </a:tr>
            </a:tbl>
          </a:graphicData>
        </a:graphic>
      </p:graphicFrame>
      <p:sp>
        <p:nvSpPr>
          <p:cNvPr id="47" name="二等辺三角形 46"/>
          <p:cNvSpPr/>
          <p:nvPr/>
        </p:nvSpPr>
        <p:spPr>
          <a:xfrm rot="5400000">
            <a:off x="652788" y="5174670"/>
            <a:ext cx="2363044" cy="227275"/>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下矢印 21"/>
          <p:cNvSpPr/>
          <p:nvPr/>
        </p:nvSpPr>
        <p:spPr>
          <a:xfrm>
            <a:off x="6444208" y="4875320"/>
            <a:ext cx="774815" cy="353827"/>
          </a:xfrm>
          <a:prstGeom prst="downArrow">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p:cNvSpPr/>
          <p:nvPr/>
        </p:nvSpPr>
        <p:spPr>
          <a:xfrm>
            <a:off x="4716090" y="5248890"/>
            <a:ext cx="1015021" cy="276999"/>
          </a:xfrm>
          <a:prstGeom prst="rect">
            <a:avLst/>
          </a:prstGeom>
        </p:spPr>
        <p:txBody>
          <a:bodyPr wrap="none">
            <a:spAutoFit/>
          </a:bodyPr>
          <a:lstStyle/>
          <a:p>
            <a:r>
              <a:rPr lang="en-US" altLang="ja-JP" sz="1200" b="1" dirty="0">
                <a:latin typeface="Meiryo UI" panose="020B0604030504040204" pitchFamily="50" charset="-128"/>
                <a:ea typeface="Meiryo UI" panose="020B0604030504040204" pitchFamily="50" charset="-128"/>
              </a:rPr>
              <a:t>2018.7</a:t>
            </a:r>
            <a:r>
              <a:rPr lang="ja-JP" altLang="en-US" sz="1200" b="1" dirty="0">
                <a:latin typeface="Meiryo UI" panose="020B0604030504040204" pitchFamily="50" charset="-128"/>
                <a:ea typeface="Meiryo UI" panose="020B0604030504040204" pitchFamily="50" charset="-128"/>
              </a:rPr>
              <a:t>～　</a:t>
            </a:r>
            <a:endParaRPr lang="ja-JP" altLang="en-US" sz="1200" b="1" dirty="0"/>
          </a:p>
        </p:txBody>
      </p:sp>
      <p:sp>
        <p:nvSpPr>
          <p:cNvPr id="48" name="正方形/長方形 47"/>
          <p:cNvSpPr/>
          <p:nvPr/>
        </p:nvSpPr>
        <p:spPr>
          <a:xfrm>
            <a:off x="7677793" y="5649314"/>
            <a:ext cx="1364476"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49" name="正方形/長方形 48"/>
          <p:cNvSpPr/>
          <p:nvPr/>
        </p:nvSpPr>
        <p:spPr>
          <a:xfrm>
            <a:off x="7899889" y="1518900"/>
            <a:ext cx="1095172" cy="253916"/>
          </a:xfrm>
          <a:prstGeom prst="rect">
            <a:avLst/>
          </a:prstGeom>
        </p:spPr>
        <p:txBody>
          <a:bodyPr wrap="non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3" name="正方形/長方形 2"/>
          <p:cNvSpPr/>
          <p:nvPr/>
        </p:nvSpPr>
        <p:spPr>
          <a:xfrm>
            <a:off x="4779526" y="2269321"/>
            <a:ext cx="1980000" cy="1015663"/>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◆西日本の危機管理と、副首都大阪の安心・安全を支える消防力</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（大規模災害への対応／首都機能バックアップ、住民からみた望ましい消防力のあり方　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867979" y="2271045"/>
            <a:ext cx="1980000" cy="688256"/>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大阪の消防力の強化に向けた方策等について、府と府内市町村で共に検討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716090" y="6078927"/>
            <a:ext cx="758541" cy="276999"/>
          </a:xfrm>
          <a:prstGeom prst="rect">
            <a:avLst/>
          </a:prstGeom>
        </p:spPr>
        <p:txBody>
          <a:bodyPr wrap="none">
            <a:spAutoFit/>
          </a:bodyPr>
          <a:lstStyle/>
          <a:p>
            <a:r>
              <a:rPr lang="en-US" altLang="ja-JP" sz="1200" b="1" dirty="0" smtClean="0">
                <a:latin typeface="Meiryo UI" panose="020B0604030504040204" pitchFamily="50" charset="-128"/>
                <a:ea typeface="Meiryo UI" panose="020B0604030504040204" pitchFamily="50" charset="-128"/>
              </a:rPr>
              <a:t>2019.3</a:t>
            </a:r>
            <a:endParaRPr lang="ja-JP" altLang="en-US" sz="1200" b="1" dirty="0"/>
          </a:p>
        </p:txBody>
      </p:sp>
      <p:sp>
        <p:nvSpPr>
          <p:cNvPr id="27" name="正方形/長方形 26"/>
          <p:cNvSpPr/>
          <p:nvPr/>
        </p:nvSpPr>
        <p:spPr>
          <a:xfrm>
            <a:off x="4662985" y="6274191"/>
            <a:ext cx="4454383" cy="442035"/>
          </a:xfrm>
          <a:prstGeom prst="rect">
            <a:avLst/>
          </a:prstGeom>
        </p:spPr>
        <p:txBody>
          <a:bodyPr wrap="square" lIns="36000" tIns="36000" rIns="36000" bIns="36000">
            <a:spAutoFit/>
          </a:bodyPr>
          <a:lstStyle/>
          <a:p>
            <a:pPr marL="171450" lvl="0" indent="-171450" defTabSz="914395">
              <a:buFont typeface="Wingdings" panose="05000000000000000000" pitchFamily="2" charset="2"/>
              <a:buChar char="u"/>
              <a:defRPr/>
            </a:pPr>
            <a:r>
              <a:rPr lang="ja-JP" altLang="en-US" sz="1200" dirty="0" smtClean="0">
                <a:latin typeface="Meiryo UI" panose="020B0604030504040204" pitchFamily="50" charset="-128"/>
                <a:ea typeface="Meiryo UI" panose="020B0604030504040204" pitchFamily="50" charset="-128"/>
              </a:rPr>
              <a:t>広域化推進計画の再策定</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2020.5</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2022.7</a:t>
            </a:r>
            <a:r>
              <a:rPr lang="ja-JP" altLang="en-US" sz="1200" dirty="0" smtClean="0">
                <a:latin typeface="Meiryo UI" panose="020B0604030504040204" pitchFamily="50" charset="-128"/>
                <a:ea typeface="Meiryo UI" panose="020B0604030504040204" pitchFamily="50" charset="-128"/>
              </a:rPr>
              <a:t>別表更新）</a:t>
            </a:r>
            <a:endParaRPr lang="en-US" altLang="ja-JP" sz="120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6757292" y="6659509"/>
            <a:ext cx="2638425" cy="226591"/>
          </a:xfrm>
          <a:prstGeom prst="rect">
            <a:avLst/>
          </a:prstGeom>
          <a:noFill/>
        </p:spPr>
        <p:txBody>
          <a:bodyPr wrap="square" lIns="36000" tIns="36000" rIns="36000" bIns="36000">
            <a:spAutoFit/>
          </a:bodyPr>
          <a:lstStyle/>
          <a:p>
            <a:pPr>
              <a:defRPr/>
            </a:pPr>
            <a:r>
              <a:rPr lang="ja-JP" altLang="en-US" sz="1000" dirty="0" smtClean="0">
                <a:latin typeface="Meiryo UI" panose="020B0604030504040204" pitchFamily="50" charset="-128"/>
                <a:ea typeface="Meiryo UI" panose="020B0604030504040204" pitchFamily="50" charset="-128"/>
                <a:cs typeface="Meiryo UI" pitchFamily="50" charset="-128"/>
              </a:rPr>
              <a:t>（</a:t>
            </a:r>
            <a:r>
              <a:rPr lang="en-US" altLang="ja-JP" sz="1000" dirty="0" smtClean="0">
                <a:latin typeface="Meiryo UI" panose="020B0604030504040204" pitchFamily="50" charset="-128"/>
                <a:ea typeface="Meiryo UI" panose="020B0604030504040204" pitchFamily="50" charset="-128"/>
                <a:cs typeface="Meiryo UI" pitchFamily="50" charset="-128"/>
              </a:rPr>
              <a:t>※</a:t>
            </a:r>
            <a:r>
              <a:rPr lang="ja-JP" altLang="en-US" sz="1000" dirty="0" smtClean="0">
                <a:latin typeface="Meiryo UI" panose="020B0604030504040204" pitchFamily="50" charset="-128"/>
                <a:ea typeface="Meiryo UI" panose="020B0604030504040204" pitchFamily="50" charset="-128"/>
                <a:cs typeface="Meiryo UI" pitchFamily="50" charset="-128"/>
              </a:rPr>
              <a:t>）詳細は「</a:t>
            </a:r>
            <a:r>
              <a:rPr lang="en-US" altLang="ja-JP" sz="1000" dirty="0" smtClean="0">
                <a:latin typeface="Meiryo UI" panose="020B0604030504040204" pitchFamily="50" charset="-128"/>
                <a:ea typeface="Meiryo UI" panose="020B0604030504040204" pitchFamily="50" charset="-128"/>
                <a:cs typeface="Meiryo UI" pitchFamily="50" charset="-128"/>
              </a:rPr>
              <a:t>17.</a:t>
            </a:r>
            <a:r>
              <a:rPr lang="ja-JP" altLang="en-US" sz="1000" dirty="0" smtClean="0">
                <a:latin typeface="Meiryo UI" panose="020B0604030504040204" pitchFamily="50" charset="-128"/>
                <a:ea typeface="Meiryo UI" panose="020B0604030504040204" pitchFamily="50" charset="-128"/>
                <a:cs typeface="Meiryo UI" pitchFamily="50" charset="-128"/>
              </a:rPr>
              <a:t>市町村連携」を参照</a:t>
            </a:r>
            <a:endParaRPr lang="ja-JP" altLang="en-US" sz="1000" dirty="0">
              <a:latin typeface="Meiryo UI" panose="020B0604030504040204" pitchFamily="50" charset="-128"/>
              <a:ea typeface="Meiryo UI" panose="020B0604030504040204" pitchFamily="50" charset="-128"/>
              <a:cs typeface="Meiryo UI" pitchFamily="50" charset="-128"/>
            </a:endParaRP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3087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6733301" y="4615273"/>
            <a:ext cx="2320012" cy="2104028"/>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府域一水道に向けた水道のあり方協</a:t>
            </a:r>
            <a:r>
              <a:rPr lang="ja-JP" altLang="en-US" sz="1200" b="1" dirty="0" smtClean="0">
                <a:latin typeface="Meiryo UI" panose="020B0604030504040204" pitchFamily="50" charset="-128"/>
                <a:ea typeface="Meiryo UI" panose="020B0604030504040204" pitchFamily="50" charset="-128"/>
              </a:rPr>
              <a:t>議会</a:t>
            </a:r>
            <a:endParaRPr lang="en-US" altLang="ja-JP" sz="1200" b="1" dirty="0" smtClean="0">
              <a:latin typeface="Meiryo UI" panose="020B0604030504040204" pitchFamily="50" charset="-128"/>
              <a:ea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2018.8</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a:t>
            </a:r>
            <a:r>
              <a:rPr lang="ja-JP" altLang="en-US" sz="1200" dirty="0" smtClean="0">
                <a:latin typeface="Meiryo UI" panose="020B0604030504040204" pitchFamily="50" charset="-128"/>
                <a:ea typeface="Meiryo UI" panose="020B0604030504040204" pitchFamily="50" charset="-128"/>
              </a:rPr>
              <a:t>開始</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2020.3</a:t>
            </a:r>
            <a:r>
              <a:rPr lang="ja-JP" altLang="en-US" sz="1200" dirty="0">
                <a:latin typeface="Meiryo UI" panose="020B0604030504040204" pitchFamily="50" charset="-128"/>
                <a:ea typeface="Meiryo UI" panose="020B0604030504040204" pitchFamily="50" charset="-128"/>
              </a:rPr>
              <a:t>　府域一水道に向けた</a:t>
            </a:r>
            <a:r>
              <a:rPr lang="ja-JP" altLang="en-US" sz="1200" dirty="0" smtClean="0">
                <a:latin typeface="Meiryo UI" panose="020B0604030504040204" pitchFamily="50" charset="-128"/>
                <a:ea typeface="Meiryo UI" panose="020B0604030504040204" pitchFamily="50" charset="-128"/>
              </a:rPr>
              <a:t>水　</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道</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あり方に関する検討</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報告書とりまとめ</a:t>
            </a:r>
            <a:endParaRPr lang="en-US" altLang="ja-JP" sz="12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70457" y="46555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40493" y="76562"/>
            <a:ext cx="718818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＜⑬水道事業の最適化＞</a:t>
            </a:r>
            <a:endParaRPr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70457" y="1115822"/>
            <a:ext cx="3001684" cy="924373"/>
          </a:xfrm>
          <a:prstGeom prst="rect">
            <a:avLst/>
          </a:prstGeom>
          <a:noFill/>
        </p:spPr>
        <p:txBody>
          <a:bodyPr wrap="square" lIns="36000" tIns="36000" rIns="36000" bIns="36000" rtlCol="0" anchor="ctr" anchorCtr="0">
            <a:noAutofit/>
          </a:bodyPr>
          <a:lstStyle/>
          <a:p>
            <a:pPr>
              <a:lnSpc>
                <a:spcPts val="2000"/>
              </a:lnSpc>
            </a:pP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水道</a:t>
            </a:r>
            <a:r>
              <a:rPr lang="ja-JP" altLang="en-US" sz="1400" b="1" dirty="0">
                <a:latin typeface="Meiryo UI" panose="020B0604030504040204" pitchFamily="50" charset="-128"/>
                <a:ea typeface="Meiryo UI" panose="020B0604030504040204" pitchFamily="50" charset="-128"/>
              </a:rPr>
              <a:t>事業の持続的・安定的経営</a:t>
            </a:r>
            <a:endParaRPr lang="en-US" altLang="ja-JP" sz="1400" b="1"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（水需要の減少</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水道管</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老朽化</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災害</a:t>
            </a:r>
            <a:r>
              <a:rPr lang="ja-JP" altLang="en-US" sz="1400" b="1" dirty="0">
                <a:latin typeface="Meiryo UI" panose="020B0604030504040204" pitchFamily="50" charset="-128"/>
                <a:ea typeface="Meiryo UI" panose="020B0604030504040204" pitchFamily="50" charset="-128"/>
              </a:rPr>
              <a:t>時の断水リスクなどへの対応</a:t>
            </a:r>
          </a:p>
        </p:txBody>
      </p:sp>
      <p:sp>
        <p:nvSpPr>
          <p:cNvPr id="35" name="テキスト ボックス 34"/>
          <p:cNvSpPr txBox="1"/>
          <p:nvPr/>
        </p:nvSpPr>
        <p:spPr>
          <a:xfrm>
            <a:off x="223797" y="692696"/>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■背景・課題</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416906" y="3780841"/>
            <a:ext cx="4622545"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■広域連携に向け</a:t>
            </a:r>
            <a:r>
              <a:rPr lang="ja-JP" altLang="en-US" sz="1600" dirty="0" smtClean="0">
                <a:latin typeface="Meiryo UI" panose="020B0604030504040204" pitchFamily="50" charset="-128"/>
                <a:ea typeface="Meiryo UI" panose="020B0604030504040204" pitchFamily="50" charset="-128"/>
              </a:rPr>
              <a:t>た検討</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2017</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4" name="正方形/長方形 23"/>
          <p:cNvSpPr/>
          <p:nvPr/>
        </p:nvSpPr>
        <p:spPr>
          <a:xfrm>
            <a:off x="4416906" y="4168497"/>
            <a:ext cx="216000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大阪府・大阪市の検討</a:t>
            </a:r>
            <a:endParaRPr lang="ja-JP" altLang="en-US" sz="12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4427984" y="4622948"/>
            <a:ext cx="2206956" cy="2104028"/>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副首都推進本部会議</a:t>
            </a: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2017.8</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2018.6</a:t>
            </a:r>
            <a:r>
              <a:rPr lang="ja-JP" altLang="en-US" sz="1200" b="1"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淀川を水源とする浄水　　　　　</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場の最適配置（案）の</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検討状況を報告</a:t>
            </a:r>
            <a:endParaRPr lang="en-US" altLang="ja-JP" sz="1200"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6712311" y="4171324"/>
            <a:ext cx="232714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大阪府・府内水道事業者の検討</a:t>
            </a:r>
            <a:endParaRPr lang="ja-JP" altLang="en-US" sz="1200" b="1" dirty="0">
              <a:latin typeface="Meiryo UI" panose="020B0604030504040204" pitchFamily="50" charset="-128"/>
              <a:ea typeface="Meiryo UI" panose="020B0604030504040204" pitchFamily="50" charset="-128"/>
            </a:endParaRPr>
          </a:p>
        </p:txBody>
      </p:sp>
      <p:cxnSp>
        <p:nvCxnSpPr>
          <p:cNvPr id="45" name="直線コネクタ 44"/>
          <p:cNvCxnSpPr/>
          <p:nvPr/>
        </p:nvCxnSpPr>
        <p:spPr>
          <a:xfrm>
            <a:off x="6634940" y="4168261"/>
            <a:ext cx="0" cy="2515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18976" y="4638715"/>
            <a:ext cx="4534337" cy="9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610218" y="5078509"/>
            <a:ext cx="1980000" cy="842145"/>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smtClean="0">
                <a:latin typeface="Meiryo UI" panose="020B0604030504040204" pitchFamily="50" charset="-128"/>
                <a:ea typeface="Meiryo UI" panose="020B0604030504040204" pitchFamily="50" charset="-128"/>
              </a:rPr>
              <a:t>（検討事項）</a:t>
            </a:r>
            <a:endParaRPr lang="en-US" altLang="ja-JP" sz="1000" b="1"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◆副首都大阪にふさわしい都市機能（生活インフラ）としての水道事業</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改正水道法を踏まえた運営形態・手法の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比較</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778956" y="5215534"/>
            <a:ext cx="2129356" cy="688256"/>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府域水道事業の最適化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淀川を水源とする浄水場の最適配置（案）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8582" y="2549012"/>
            <a:ext cx="1196441" cy="2110021"/>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18582" y="4781260"/>
            <a:ext cx="1196441" cy="1672076"/>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tx1"/>
              </a:solidFill>
              <a:latin typeface="Meiryo UI" panose="020B0604030504040204" pitchFamily="50" charset="-128"/>
              <a:ea typeface="Meiryo UI" panose="020B0604030504040204" pitchFamily="50" charset="-128"/>
            </a:endParaRPr>
          </a:p>
        </p:txBody>
      </p:sp>
      <p:graphicFrame>
        <p:nvGraphicFramePr>
          <p:cNvPr id="52" name="表 51"/>
          <p:cNvGraphicFramePr>
            <a:graphicFrameLocks noGrp="1"/>
          </p:cNvGraphicFramePr>
          <p:nvPr>
            <p:extLst/>
          </p:nvPr>
        </p:nvGraphicFramePr>
        <p:xfrm>
          <a:off x="1447961" y="2549145"/>
          <a:ext cx="2836007" cy="2109888"/>
        </p:xfrm>
        <a:graphic>
          <a:graphicData uri="http://schemas.openxmlformats.org/drawingml/2006/table">
            <a:tbl>
              <a:tblPr firstRow="1" bandRow="1">
                <a:tableStyleId>{69CF1AB2-1976-4502-BF36-3FF5EA218861}</a:tableStyleId>
              </a:tblPr>
              <a:tblGrid>
                <a:gridCol w="531751">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2008</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府営水道と大阪市水道の事業統合を、橋</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下知事から平松市長に申し入れ</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2009</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「コンセッション型の指定管理者制度</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」（大阪市を核とした水平連携。大阪市が府営水道事業を担う）で</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市合意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府内</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市町村の首長会議で、府市合意の指定管理者</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制度を</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選択しないことを決定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大阪広域水道</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企業団が、府営水道事業を承継（</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府の用水供給事業は廃止）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3" name="表 52"/>
          <p:cNvGraphicFramePr>
            <a:graphicFrameLocks noGrp="1"/>
          </p:cNvGraphicFramePr>
          <p:nvPr>
            <p:extLst/>
          </p:nvPr>
        </p:nvGraphicFramePr>
        <p:xfrm>
          <a:off x="1447961" y="4781393"/>
          <a:ext cx="2836007" cy="1671943"/>
        </p:xfrm>
        <a:graphic>
          <a:graphicData uri="http://schemas.openxmlformats.org/drawingml/2006/table">
            <a:tbl>
              <a:tblPr firstRow="1" bandRow="1">
                <a:tableStyleId>{16D9F66E-5EB9-4882-86FB-DCBF35E3C3E4}</a:tableStyleId>
              </a:tblPr>
              <a:tblGrid>
                <a:gridCol w="531751">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企業団首長会議で、橋下市長が統合協議開始を申し入れ</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9077">
                <a:tc rowSpan="3">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市町村首長会議</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大阪市長を含む</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で、統合案を承認</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077">
                <a:tc v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大阪市会において、統合関連議案を</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否決（</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市民にメリットがない等の指摘・意見）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9077">
                <a:tc v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統合協議を一旦中止</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5" name="正方形/長方形 54"/>
          <p:cNvSpPr/>
          <p:nvPr/>
        </p:nvSpPr>
        <p:spPr>
          <a:xfrm>
            <a:off x="185051" y="3383375"/>
            <a:ext cx="1129972" cy="405665"/>
          </a:xfrm>
          <a:prstGeom prst="rect">
            <a:avLst/>
          </a:prstGeom>
        </p:spPr>
        <p:txBody>
          <a:bodyPr wrap="square" lIns="33231" tIns="33231" rIns="33231" bIns="33231">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市水道事業の統合協議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18582" y="5349116"/>
            <a:ext cx="1262910" cy="600164"/>
          </a:xfrm>
          <a:prstGeom prst="rect">
            <a:avLst/>
          </a:prstGeom>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水道企業団と大阪市との</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水道統合協議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nvPr>
        </p:nvGraphicFramePr>
        <p:xfrm>
          <a:off x="4422616" y="1612926"/>
          <a:ext cx="2268000" cy="2089070"/>
        </p:xfrm>
        <a:graphic>
          <a:graphicData uri="http://schemas.openxmlformats.org/drawingml/2006/table">
            <a:tbl>
              <a:tblPr firstRow="1" bandRow="1">
                <a:tableStyleId>{0505E3EF-67EA-436B-97B2-0124C06EBD24}</a:tableStyleId>
              </a:tblPr>
              <a:tblGrid>
                <a:gridCol w="46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388595">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形態見直し検討を開始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5035">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大阪市会において、運営権制度活用関連議案を否決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75440">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大阪市会において、再度提案した運営権制度活用関連議案を、</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賛否いずれも過半数に達せず「廃案</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公共性の担保への懸念等の指摘・意見）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64" name="表 63"/>
          <p:cNvGraphicFramePr>
            <a:graphicFrameLocks noGrp="1"/>
          </p:cNvGraphicFramePr>
          <p:nvPr>
            <p:extLst/>
          </p:nvPr>
        </p:nvGraphicFramePr>
        <p:xfrm>
          <a:off x="6771451" y="1612925"/>
          <a:ext cx="2268000" cy="2089072"/>
        </p:xfrm>
        <a:graphic>
          <a:graphicData uri="http://schemas.openxmlformats.org/drawingml/2006/table">
            <a:tbl>
              <a:tblPr firstRow="1" bandRow="1">
                <a:tableStyleId>{0505E3EF-67EA-436B-97B2-0124C06EBD24}</a:tableStyleId>
              </a:tblPr>
              <a:tblGrid>
                <a:gridCol w="618546">
                  <a:extLst>
                    <a:ext uri="{9D8B030D-6E8A-4147-A177-3AD203B41FA5}">
                      <a16:colId xmlns:a16="http://schemas.microsoft.com/office/drawing/2014/main" val="20001"/>
                    </a:ext>
                  </a:extLst>
                </a:gridCol>
                <a:gridCol w="1649454">
                  <a:extLst>
                    <a:ext uri="{9D8B030D-6E8A-4147-A177-3AD203B41FA5}">
                      <a16:colId xmlns:a16="http://schemas.microsoft.com/office/drawing/2014/main" val="20002"/>
                    </a:ext>
                  </a:extLst>
                </a:gridCol>
              </a:tblGrid>
              <a:tr h="481574">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四條畷市・太子町・千早赤阪村</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2540">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泉南市･阪南市･豊能町･忠岡町･田尻町･岬町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20198">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藤井寺市・大阪狭山市・熊取町・河南町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4760">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能勢町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5" name="正方形/長方形 64"/>
          <p:cNvSpPr/>
          <p:nvPr/>
        </p:nvSpPr>
        <p:spPr>
          <a:xfrm>
            <a:off x="4422616" y="1209939"/>
            <a:ext cx="2268000" cy="2616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大阪市：運営権</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制度の活用の検討</a:t>
            </a:r>
          </a:p>
        </p:txBody>
      </p:sp>
      <p:sp>
        <p:nvSpPr>
          <p:cNvPr id="66" name="正方形/長方形 65"/>
          <p:cNvSpPr/>
          <p:nvPr/>
        </p:nvSpPr>
        <p:spPr>
          <a:xfrm>
            <a:off x="6757603" y="1119506"/>
            <a:ext cx="2268000" cy="430887"/>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広域水道企業団：受水市町村との</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事業統合</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223796" y="2068298"/>
            <a:ext cx="4060171"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■水道統合協議（</a:t>
            </a:r>
            <a:r>
              <a:rPr kumimoji="1" lang="en-US" altLang="ja-JP" sz="1600" dirty="0" smtClean="0">
                <a:latin typeface="Meiryo UI" panose="020B0604030504040204" pitchFamily="50" charset="-128"/>
                <a:ea typeface="Meiryo UI" panose="020B0604030504040204" pitchFamily="50" charset="-128"/>
              </a:rPr>
              <a:t>2008</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2013</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422616" y="686612"/>
            <a:ext cx="4621370" cy="33855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■現在の大阪市・広域水道企業団の取組</a:t>
            </a:r>
            <a:endParaRPr kumimoji="1" lang="ja-JP" altLang="en-US" sz="1600" dirty="0">
              <a:latin typeface="Meiryo UI" panose="020B0604030504040204" pitchFamily="50" charset="-128"/>
              <a:ea typeface="Meiryo UI" panose="020B0604030504040204" pitchFamily="50" charset="-128"/>
            </a:endParaRPr>
          </a:p>
        </p:txBody>
      </p:sp>
      <p:sp>
        <p:nvSpPr>
          <p:cNvPr id="28" name="正方形/長方形 27"/>
          <p:cNvSpPr/>
          <p:nvPr/>
        </p:nvSpPr>
        <p:spPr>
          <a:xfrm>
            <a:off x="7868457" y="4413415"/>
            <a:ext cx="1095172" cy="253916"/>
          </a:xfrm>
          <a:prstGeom prst="rect">
            <a:avLst/>
          </a:prstGeom>
        </p:spPr>
        <p:txBody>
          <a:bodyPr wrap="non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33" name="正方形/長方形 32"/>
          <p:cNvSpPr/>
          <p:nvPr/>
        </p:nvSpPr>
        <p:spPr>
          <a:xfrm>
            <a:off x="6757292" y="6659509"/>
            <a:ext cx="2638425" cy="226591"/>
          </a:xfrm>
          <a:prstGeom prst="rect">
            <a:avLst/>
          </a:prstGeom>
          <a:noFill/>
        </p:spPr>
        <p:txBody>
          <a:bodyPr wrap="square" lIns="36000" tIns="36000" rIns="36000" bIns="36000">
            <a:spAutoFit/>
          </a:bodyPr>
          <a:lstStyle/>
          <a:p>
            <a:pPr>
              <a:defRPr/>
            </a:pPr>
            <a:r>
              <a:rPr lang="ja-JP" altLang="en-US" sz="1000" dirty="0" smtClean="0">
                <a:latin typeface="Meiryo UI" panose="020B0604030504040204" pitchFamily="50" charset="-128"/>
                <a:ea typeface="Meiryo UI" panose="020B0604030504040204" pitchFamily="50" charset="-128"/>
                <a:cs typeface="Meiryo UI" pitchFamily="50" charset="-128"/>
              </a:rPr>
              <a:t>（</a:t>
            </a:r>
            <a:r>
              <a:rPr lang="en-US" altLang="ja-JP" sz="1000" dirty="0" smtClean="0">
                <a:latin typeface="Meiryo UI" panose="020B0604030504040204" pitchFamily="50" charset="-128"/>
                <a:ea typeface="Meiryo UI" panose="020B0604030504040204" pitchFamily="50" charset="-128"/>
                <a:cs typeface="Meiryo UI" pitchFamily="50" charset="-128"/>
              </a:rPr>
              <a:t>※</a:t>
            </a:r>
            <a:r>
              <a:rPr lang="ja-JP" altLang="en-US" sz="1000" dirty="0" smtClean="0">
                <a:latin typeface="Meiryo UI" panose="020B0604030504040204" pitchFamily="50" charset="-128"/>
                <a:ea typeface="Meiryo UI" panose="020B0604030504040204" pitchFamily="50" charset="-128"/>
                <a:cs typeface="Meiryo UI" pitchFamily="50" charset="-128"/>
              </a:rPr>
              <a:t>）詳細は「</a:t>
            </a:r>
            <a:r>
              <a:rPr lang="en-US" altLang="ja-JP" sz="1000" dirty="0" smtClean="0">
                <a:latin typeface="Meiryo UI" panose="020B0604030504040204" pitchFamily="50" charset="-128"/>
                <a:ea typeface="Meiryo UI" panose="020B0604030504040204" pitchFamily="50" charset="-128"/>
                <a:cs typeface="Meiryo UI" pitchFamily="50" charset="-128"/>
              </a:rPr>
              <a:t>17.</a:t>
            </a:r>
            <a:r>
              <a:rPr lang="ja-JP" altLang="en-US" sz="1000" dirty="0" smtClean="0">
                <a:latin typeface="Meiryo UI" panose="020B0604030504040204" pitchFamily="50" charset="-128"/>
                <a:ea typeface="Meiryo UI" panose="020B0604030504040204" pitchFamily="50" charset="-128"/>
                <a:cs typeface="Meiryo UI" pitchFamily="50" charset="-128"/>
              </a:rPr>
              <a:t>市町村連携」を参照</a:t>
            </a:r>
            <a:endParaRPr lang="ja-JP" altLang="en-US" sz="1000" dirty="0">
              <a:latin typeface="Meiryo UI" panose="020B0604030504040204" pitchFamily="50" charset="-128"/>
              <a:ea typeface="Meiryo UI" panose="020B0604030504040204" pitchFamily="50" charset="-128"/>
              <a:cs typeface="Meiryo UI" pitchFamily="50" charset="-128"/>
            </a:endParaRPr>
          </a:p>
        </p:txBody>
      </p:sp>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94562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430960960"/>
              </p:ext>
            </p:extLst>
          </p:nvPr>
        </p:nvGraphicFramePr>
        <p:xfrm>
          <a:off x="95535" y="469776"/>
          <a:ext cx="8939284" cy="6127457"/>
        </p:xfrm>
        <a:graphic>
          <a:graphicData uri="http://schemas.openxmlformats.org/drawingml/2006/table">
            <a:tbl>
              <a:tblPr firstRow="1" bandRow="1">
                <a:tableStyleId>{5940675A-B579-460E-94D1-54222C63F5DA}</a:tableStyleId>
              </a:tblPr>
              <a:tblGrid>
                <a:gridCol w="918629">
                  <a:extLst>
                    <a:ext uri="{9D8B030D-6E8A-4147-A177-3AD203B41FA5}">
                      <a16:colId xmlns:a16="http://schemas.microsoft.com/office/drawing/2014/main" val="20000"/>
                    </a:ext>
                  </a:extLst>
                </a:gridCol>
                <a:gridCol w="1278940">
                  <a:extLst>
                    <a:ext uri="{9D8B030D-6E8A-4147-A177-3AD203B41FA5}">
                      <a16:colId xmlns:a16="http://schemas.microsoft.com/office/drawing/2014/main" val="3117902268"/>
                    </a:ext>
                  </a:extLst>
                </a:gridCol>
                <a:gridCol w="938086">
                  <a:extLst>
                    <a:ext uri="{9D8B030D-6E8A-4147-A177-3AD203B41FA5}">
                      <a16:colId xmlns:a16="http://schemas.microsoft.com/office/drawing/2014/main" val="168947405"/>
                    </a:ext>
                  </a:extLst>
                </a:gridCol>
                <a:gridCol w="1010610">
                  <a:extLst>
                    <a:ext uri="{9D8B030D-6E8A-4147-A177-3AD203B41FA5}">
                      <a16:colId xmlns:a16="http://schemas.microsoft.com/office/drawing/2014/main" val="4174534361"/>
                    </a:ext>
                  </a:extLst>
                </a:gridCol>
                <a:gridCol w="4152591">
                  <a:extLst>
                    <a:ext uri="{9D8B030D-6E8A-4147-A177-3AD203B41FA5}">
                      <a16:colId xmlns:a16="http://schemas.microsoft.com/office/drawing/2014/main" val="20003"/>
                    </a:ext>
                  </a:extLst>
                </a:gridCol>
                <a:gridCol w="640428">
                  <a:extLst>
                    <a:ext uri="{9D8B030D-6E8A-4147-A177-3AD203B41FA5}">
                      <a16:colId xmlns:a16="http://schemas.microsoft.com/office/drawing/2014/main" val="3983530901"/>
                    </a:ext>
                  </a:extLst>
                </a:gridCol>
              </a:tblGrid>
              <a:tr h="253230">
                <a:tc>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取組</a:t>
                      </a:r>
                      <a:r>
                        <a:rPr kumimoji="1" lang="ja-JP" altLang="en-US" sz="1100" b="1" dirty="0" smtClean="0">
                          <a:solidFill>
                            <a:schemeClr val="bg1"/>
                          </a:solidFill>
                          <a:latin typeface="Meiryo UI" panose="020B0604030504040204" pitchFamily="50" charset="-128"/>
                          <a:ea typeface="Meiryo UI" panose="020B0604030504040204" pitchFamily="50" charset="-128"/>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4568">
                <a:tc rowSpan="2">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①</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水道</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市水道の経営合理化</a:t>
                      </a:r>
                      <a:r>
                        <a:rPr kumimoji="1" lang="ja-JP" altLang="en-US" sz="1100" dirty="0">
                          <a:solidFill>
                            <a:schemeClr val="tx1"/>
                          </a:solidFill>
                          <a:latin typeface="Meiryo UI" panose="020B0604030504040204" pitchFamily="50" charset="-128"/>
                          <a:ea typeface="Meiryo UI" panose="020B0604030504040204" pitchFamily="50" charset="-128"/>
                        </a:rPr>
                        <a:t>・効率化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en-US" altLang="ja-JP" sz="1100" dirty="0" smtClean="0">
                          <a:solidFill>
                            <a:schemeClr val="tx1"/>
                          </a:solidFill>
                          <a:latin typeface="Meiryo UI" panose="020B0604030504040204" pitchFamily="50" charset="-128"/>
                          <a:ea typeface="Meiryo UI" panose="020B0604030504040204" pitchFamily="50" charset="-128"/>
                        </a:rPr>
                        <a:t>PFI</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2021</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PFI</a:t>
                      </a:r>
                      <a:r>
                        <a:rPr kumimoji="1" lang="ja-JP" altLang="en-US" sz="1100" dirty="0" smtClean="0">
                          <a:solidFill>
                            <a:schemeClr val="tx1"/>
                          </a:solidFill>
                          <a:latin typeface="Meiryo UI" panose="020B0604030504040204" pitchFamily="50" charset="-128"/>
                          <a:ea typeface="Meiryo UI" panose="020B0604030504040204" pitchFamily="50" charset="-128"/>
                        </a:rPr>
                        <a:t>管</a:t>
                      </a:r>
                      <a:r>
                        <a:rPr kumimoji="1" lang="ja-JP" altLang="en-US" sz="1100" dirty="0">
                          <a:solidFill>
                            <a:schemeClr val="tx1"/>
                          </a:solidFill>
                          <a:latin typeface="Meiryo UI" panose="020B0604030504040204" pitchFamily="50" charset="-128"/>
                          <a:ea typeface="Meiryo UI" panose="020B0604030504040204" pitchFamily="50" charset="-128"/>
                        </a:rPr>
                        <a:t>路更新事業の総括及び今後の基本的方向性</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2022</a:t>
                      </a:r>
                      <a:r>
                        <a:rPr kumimoji="1" lang="ja-JP" altLang="en-US" sz="1100" dirty="0">
                          <a:solidFill>
                            <a:schemeClr val="tx1"/>
                          </a:solidFill>
                          <a:latin typeface="Meiryo UI" panose="020B0604030504040204" pitchFamily="50" charset="-128"/>
                          <a:ea typeface="Meiryo UI" panose="020B0604030504040204" pitchFamily="50" charset="-128"/>
                        </a:rPr>
                        <a:t>　管路更新の新たな官民連携プラン方向性</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731303">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府域水道事業の最適化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市町村連携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事業最適化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000" dirty="0" smtClean="0">
                          <a:solidFill>
                            <a:schemeClr val="tx1"/>
                          </a:solidFill>
                          <a:latin typeface="Meiryo UI" panose="020B0604030504040204" pitchFamily="50" charset="-128"/>
                          <a:ea typeface="Meiryo UI" panose="020B0604030504040204" pitchFamily="50" charset="-128"/>
                        </a:rPr>
                        <a:t>大阪広域水道企業団が垂直統合を推進（</a:t>
                      </a:r>
                      <a:r>
                        <a:rPr kumimoji="1" lang="en-US" altLang="ja-JP" sz="1000" dirty="0" smtClean="0">
                          <a:solidFill>
                            <a:schemeClr val="tx1"/>
                          </a:solidFill>
                          <a:latin typeface="Meiryo UI" panose="020B0604030504040204" pitchFamily="50" charset="-128"/>
                          <a:ea typeface="Meiryo UI" panose="020B0604030504040204" pitchFamily="50" charset="-128"/>
                        </a:rPr>
                        <a:t>13</a:t>
                      </a:r>
                      <a:r>
                        <a:rPr kumimoji="1" lang="ja-JP" altLang="en-US" sz="1000" dirty="0" smtClean="0">
                          <a:solidFill>
                            <a:schemeClr val="tx1"/>
                          </a:solidFill>
                          <a:latin typeface="Meiryo UI" panose="020B0604030504040204" pitchFamily="50" charset="-128"/>
                          <a:ea typeface="Meiryo UI" panose="020B0604030504040204" pitchFamily="50" charset="-128"/>
                        </a:rPr>
                        <a:t>団体統合済み、</a:t>
                      </a:r>
                      <a:r>
                        <a:rPr kumimoji="1" lang="en-US" altLang="ja-JP" sz="1000" dirty="0" smtClean="0">
                          <a:solidFill>
                            <a:schemeClr val="tx1"/>
                          </a:solidFill>
                          <a:latin typeface="Meiryo UI" panose="020B0604030504040204" pitchFamily="50" charset="-128"/>
                          <a:ea typeface="Meiryo UI" panose="020B0604030504040204" pitchFamily="50" charset="-128"/>
                        </a:rPr>
                        <a:t>2024</a:t>
                      </a:r>
                      <a:r>
                        <a:rPr kumimoji="1" lang="ja-JP" altLang="en-US" sz="1000" dirty="0" smtClean="0">
                          <a:solidFill>
                            <a:schemeClr val="tx1"/>
                          </a:solidFill>
                          <a:latin typeface="Meiryo UI" panose="020B0604030504040204" pitchFamily="50" charset="-128"/>
                          <a:ea typeface="Meiryo UI" panose="020B0604030504040204" pitchFamily="50" charset="-128"/>
                        </a:rPr>
                        <a:t>年度に１団体統合決定済み）</a:t>
                      </a:r>
                    </a:p>
                    <a:p>
                      <a:pPr>
                        <a:lnSpc>
                          <a:spcPct val="100000"/>
                        </a:lnSpc>
                      </a:pPr>
                      <a:r>
                        <a:rPr kumimoji="1" lang="en-US" altLang="ja-JP" sz="1000" dirty="0" smtClean="0">
                          <a:solidFill>
                            <a:schemeClr val="tx1"/>
                          </a:solidFill>
                          <a:latin typeface="Meiryo UI" panose="020B0604030504040204" pitchFamily="50" charset="-128"/>
                          <a:ea typeface="Meiryo UI" panose="020B0604030504040204" pitchFamily="50" charset="-128"/>
                        </a:rPr>
                        <a:t>2019</a:t>
                      </a:r>
                      <a:r>
                        <a:rPr kumimoji="1" lang="ja-JP" altLang="en-US" sz="1000" dirty="0" smtClean="0">
                          <a:solidFill>
                            <a:schemeClr val="tx1"/>
                          </a:solidFill>
                          <a:latin typeface="Meiryo UI" panose="020B0604030504040204" pitchFamily="50" charset="-128"/>
                          <a:ea typeface="Meiryo UI" panose="020B0604030504040204" pitchFamily="50" charset="-128"/>
                        </a:rPr>
                        <a:t>　府域一水道化に向けたあり方</a:t>
                      </a:r>
                      <a:r>
                        <a:rPr kumimoji="1" lang="ja-JP" altLang="en-US" sz="1000" baseline="0" dirty="0" smtClean="0">
                          <a:solidFill>
                            <a:schemeClr val="tx1"/>
                          </a:solidFill>
                          <a:latin typeface="Meiryo UI" panose="020B0604030504040204" pitchFamily="50" charset="-128"/>
                          <a:ea typeface="Meiryo UI" panose="020B0604030504040204" pitchFamily="50" charset="-128"/>
                        </a:rPr>
                        <a:t>検討</a:t>
                      </a:r>
                      <a:r>
                        <a:rPr kumimoji="1" lang="ja-JP" altLang="en-US" sz="1000" dirty="0" smtClean="0">
                          <a:solidFill>
                            <a:schemeClr val="tx1"/>
                          </a:solidFill>
                          <a:latin typeface="Meiryo UI" panose="020B0604030504040204" pitchFamily="50" charset="-128"/>
                          <a:ea typeface="Meiryo UI" panose="020B0604030504040204" pitchFamily="50" charset="-128"/>
                        </a:rPr>
                        <a:t>報告書（あり方協議会）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000" dirty="0" smtClean="0">
                          <a:solidFill>
                            <a:schemeClr val="tx1"/>
                          </a:solidFill>
                          <a:latin typeface="Meiryo UI" panose="020B0604030504040204" pitchFamily="50" charset="-128"/>
                          <a:ea typeface="Meiryo UI" panose="020B0604030504040204" pitchFamily="50" charset="-128"/>
                        </a:rPr>
                        <a:t>2023</a:t>
                      </a:r>
                      <a:r>
                        <a:rPr kumimoji="1" lang="ja-JP" altLang="en-US" sz="1000" dirty="0" smtClean="0">
                          <a:solidFill>
                            <a:schemeClr val="tx1"/>
                          </a:solidFill>
                          <a:latin typeface="Meiryo UI" panose="020B0604030504040204" pitchFamily="50" charset="-128"/>
                          <a:ea typeface="Meiryo UI" panose="020B0604030504040204" pitchFamily="50" charset="-128"/>
                        </a:rPr>
                        <a:t>　水道基盤強化計画の策定に向け検討中（あり方協議会）</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val="31725223"/>
                  </a:ext>
                </a:extLst>
              </a:tr>
              <a:tr h="253230">
                <a:tc rowSpan="2">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②</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消防</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消防学校一元化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Meiryo UI" panose="020B0604030504040204" pitchFamily="50" charset="-128"/>
                          <a:ea typeface="Meiryo UI" panose="020B0604030504040204" pitchFamily="50" charset="-128"/>
                        </a:rPr>
                        <a:t>2014</a:t>
                      </a:r>
                      <a:r>
                        <a:rPr kumimoji="1" lang="ja-JP" altLang="en-US" sz="1100" b="1" dirty="0">
                          <a:solidFill>
                            <a:schemeClr val="tx1"/>
                          </a:solidFill>
                          <a:latin typeface="Meiryo UI" panose="020B0604030504040204" pitchFamily="50" charset="-128"/>
                          <a:ea typeface="Meiryo UI" panose="020B0604030504040204" pitchFamily="50" charset="-128"/>
                        </a:rPr>
                        <a:t>　一体的運用開始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97244">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大規模災害への対応</a:t>
                      </a:r>
                      <a:r>
                        <a:rPr kumimoji="1" lang="ja-JP" altLang="en-US" sz="1100" spc="-300" dirty="0" smtClean="0">
                          <a:solidFill>
                            <a:schemeClr val="tx1"/>
                          </a:solidFill>
                          <a:latin typeface="Meiryo UI" panose="020B0604030504040204" pitchFamily="50" charset="-128"/>
                          <a:ea typeface="Meiryo UI" panose="020B0604030504040204" pitchFamily="50" charset="-128"/>
                        </a:rPr>
                        <a:t>（ハイパーレスキュー等）・</a:t>
                      </a:r>
                      <a:r>
                        <a:rPr kumimoji="1" lang="ja-JP" altLang="en-US" sz="1100" dirty="0" smtClean="0">
                          <a:solidFill>
                            <a:schemeClr val="tx1"/>
                          </a:solidFill>
                          <a:latin typeface="Meiryo UI" panose="020B0604030504040204" pitchFamily="50" charset="-128"/>
                          <a:ea typeface="Meiryo UI" panose="020B0604030504040204" pitchFamily="50" charset="-128"/>
                        </a:rPr>
                        <a:t>通常消防力の最適化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市町村</a:t>
                      </a:r>
                      <a:r>
                        <a:rPr kumimoji="1" lang="zh-TW"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事業最適化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2018</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広域化推進計画再策定</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3"/>
                  </a:ext>
                </a:extLst>
              </a:tr>
              <a:tr h="797244">
                <a:tc rowSpan="3">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③</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病院</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住吉市民病院の急性期・総合医療センターへの統合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Meiryo UI" panose="020B0604030504040204" pitchFamily="50" charset="-128"/>
                          <a:ea typeface="Meiryo UI" panose="020B0604030504040204" pitchFamily="50" charset="-128"/>
                        </a:rPr>
                        <a:t>2018</a:t>
                      </a:r>
                      <a:r>
                        <a:rPr kumimoji="1" lang="ja-JP" altLang="en-US" sz="1100" b="1" dirty="0">
                          <a:solidFill>
                            <a:schemeClr val="tx1"/>
                          </a:solidFill>
                          <a:latin typeface="Meiryo UI" panose="020B0604030504040204" pitchFamily="50" charset="-128"/>
                          <a:ea typeface="Meiryo UI" panose="020B0604030504040204" pitchFamily="50" charset="-128"/>
                        </a:rPr>
                        <a:t>　府市住吉母子医療センター供用開始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434568">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lnB w="12700" cmpd="sng">
                      <a:noFill/>
                    </a:lnB>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地独法人化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地</a:t>
                      </a:r>
                      <a:r>
                        <a:rPr kumimoji="1" lang="ja-JP" altLang="en-US" sz="1100" b="1" dirty="0" smtClean="0">
                          <a:solidFill>
                            <a:schemeClr val="tx1"/>
                          </a:solidFill>
                          <a:latin typeface="Meiryo UI" panose="020B0604030504040204" pitchFamily="50" charset="-128"/>
                          <a:ea typeface="Meiryo UI" panose="020B0604030504040204" pitchFamily="50" charset="-128"/>
                        </a:rPr>
                        <a:t>独法人化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zh-TW" sz="1100" b="1" dirty="0">
                          <a:solidFill>
                            <a:schemeClr val="tx1"/>
                          </a:solidFill>
                          <a:latin typeface="Meiryo UI" panose="020B0604030504040204" pitchFamily="50" charset="-128"/>
                          <a:ea typeface="Meiryo UI" panose="020B0604030504040204" pitchFamily="50" charset="-128"/>
                        </a:rPr>
                        <a:t>2014</a:t>
                      </a:r>
                      <a:r>
                        <a:rPr kumimoji="1" lang="zh-TW" altLang="en-US" sz="1100" b="1" dirty="0">
                          <a:solidFill>
                            <a:schemeClr val="tx1"/>
                          </a:solidFill>
                          <a:latin typeface="Meiryo UI" panose="020B0604030504040204" pitchFamily="50" charset="-128"/>
                          <a:ea typeface="Meiryo UI" panose="020B0604030504040204" pitchFamily="50" charset="-128"/>
                        </a:rPr>
                        <a:t>　地独法人市民病院機構設立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zh-TW"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3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一体的運営</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検討中</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060512325"/>
                  </a:ext>
                </a:extLst>
              </a:tr>
              <a:tr h="434568">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➃</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港湾</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管理一元化</a:t>
                      </a:r>
                    </a:p>
                  </a:txBody>
                  <a:tcPr marL="84406" marR="84406" marT="33231" marB="33231" anchor="ctr">
                    <a:solidFill>
                      <a:schemeClr val="bg1"/>
                    </a:solidFill>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tc>
                  <a:txBody>
                    <a:bodyPr/>
                    <a:lstStyle/>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2020</a:t>
                      </a:r>
                      <a:r>
                        <a:rPr kumimoji="1" lang="ja-JP" altLang="en-US" sz="1100" dirty="0">
                          <a:solidFill>
                            <a:schemeClr val="tx1"/>
                          </a:solidFill>
                          <a:latin typeface="Meiryo UI" panose="020B0604030504040204" pitchFamily="50" charset="-128"/>
                          <a:ea typeface="Meiryo UI" panose="020B0604030504040204" pitchFamily="50" charset="-128"/>
                        </a:rPr>
                        <a:t>　大阪港湾局（府市共同組織）業務開始</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980339466"/>
                  </a:ext>
                </a:extLst>
              </a:tr>
              <a:tr h="434568">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⑤</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大学</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統合</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府市連携</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Meiryo UI" panose="020B0604030504040204" pitchFamily="50" charset="-128"/>
                          <a:ea typeface="Meiryo UI" panose="020B0604030504040204" pitchFamily="50" charset="-128"/>
                        </a:rPr>
                        <a:t>2019</a:t>
                      </a:r>
                      <a:r>
                        <a:rPr kumimoji="1" lang="ja-JP" altLang="en-US" sz="1100" b="1" dirty="0">
                          <a:solidFill>
                            <a:schemeClr val="tx1"/>
                          </a:solidFill>
                          <a:latin typeface="Meiryo UI" panose="020B0604030504040204" pitchFamily="50" charset="-128"/>
                          <a:ea typeface="Meiryo UI" panose="020B0604030504040204" pitchFamily="50" charset="-128"/>
                        </a:rPr>
                        <a:t>　公立大学法人大阪設立</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100" b="1" dirty="0">
                          <a:solidFill>
                            <a:schemeClr val="tx1"/>
                          </a:solidFill>
                          <a:latin typeface="Meiryo UI" panose="020B0604030504040204" pitchFamily="50" charset="-128"/>
                          <a:ea typeface="Meiryo UI" panose="020B0604030504040204" pitchFamily="50" charset="-128"/>
                        </a:rPr>
                        <a:t>2022</a:t>
                      </a:r>
                      <a:r>
                        <a:rPr kumimoji="1" lang="ja-JP" altLang="en-US" sz="1100" b="1" dirty="0">
                          <a:solidFill>
                            <a:schemeClr val="tx1"/>
                          </a:solidFill>
                          <a:latin typeface="Meiryo UI" panose="020B0604030504040204" pitchFamily="50" charset="-128"/>
                          <a:ea typeface="Meiryo UI" panose="020B0604030504040204" pitchFamily="50" charset="-128"/>
                        </a:rPr>
                        <a:t>　大阪公立大学開学</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434568">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⑥</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公営</a:t>
                      </a:r>
                      <a:r>
                        <a:rPr kumimoji="1" lang="ja-JP" altLang="en-US" sz="1100" b="1" dirty="0">
                          <a:solidFill>
                            <a:schemeClr val="bg1"/>
                          </a:solidFill>
                          <a:latin typeface="Meiryo UI" panose="020B0604030504040204" pitchFamily="50" charset="-128"/>
                          <a:ea typeface="Meiryo UI" panose="020B0604030504040204" pitchFamily="50" charset="-128"/>
                        </a:rPr>
                        <a:t>住宅</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市内府営住宅の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市への移管</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移管</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smtClean="0">
                          <a:solidFill>
                            <a:schemeClr val="tx1"/>
                          </a:solidFill>
                          <a:latin typeface="Meiryo UI" panose="020B0604030504040204" pitchFamily="50" charset="-128"/>
                          <a:ea typeface="Meiryo UI" panose="020B0604030504040204" pitchFamily="50" charset="-128"/>
                        </a:rPr>
                        <a:t>2015</a:t>
                      </a:r>
                      <a:r>
                        <a:rPr kumimoji="1" lang="ja-JP" altLang="en-US" sz="1100" b="1" dirty="0" smtClean="0">
                          <a:solidFill>
                            <a:schemeClr val="tx1"/>
                          </a:solidFill>
                          <a:latin typeface="Meiryo UI" panose="020B0604030504040204" pitchFamily="50" charset="-128"/>
                          <a:ea typeface="Meiryo UI" panose="020B0604030504040204" pitchFamily="50" charset="-128"/>
                        </a:rPr>
                        <a:t>　府から市へ移管</a:t>
                      </a:r>
                      <a:endParaRPr kumimoji="1" lang="en-US" altLang="ja-JP" sz="1100" b="1" strike="sngStrike" baseline="0"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100" b="1" strike="noStrike" baseline="0" dirty="0" smtClean="0">
                          <a:solidFill>
                            <a:schemeClr val="tx1"/>
                          </a:solidFill>
                          <a:latin typeface="Meiryo UI" panose="020B0604030504040204" pitchFamily="50" charset="-128"/>
                          <a:ea typeface="Meiryo UI" panose="020B0604030504040204" pitchFamily="50" charset="-128"/>
                        </a:rPr>
                        <a:t>2023  </a:t>
                      </a:r>
                      <a:r>
                        <a:rPr kumimoji="1" lang="ja-JP" altLang="en-US" sz="1100" b="1" strike="noStrike" baseline="0" dirty="0" smtClean="0">
                          <a:solidFill>
                            <a:schemeClr val="tx1"/>
                          </a:solidFill>
                          <a:latin typeface="Meiryo UI" panose="020B0604030504040204" pitchFamily="50" charset="-128"/>
                          <a:ea typeface="Meiryo UI" panose="020B0604030504040204" pitchFamily="50" charset="-128"/>
                        </a:rPr>
                        <a:t>全ての移管完了</a:t>
                      </a:r>
                      <a:endParaRPr kumimoji="1" lang="ja-JP" altLang="en-US" sz="1100" b="1" strike="noStrike" baseline="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434568">
                <a:tc rowSpan="2">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⑦</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文化</a:t>
                      </a:r>
                      <a:r>
                        <a:rPr kumimoji="1" lang="ja-JP" altLang="en-US" sz="1100" b="1" dirty="0">
                          <a:solidFill>
                            <a:schemeClr val="bg1"/>
                          </a:solidFill>
                          <a:latin typeface="Meiryo UI" panose="020B0604030504040204" pitchFamily="50" charset="-128"/>
                          <a:ea typeface="Meiryo UI" panose="020B0604030504040204" pitchFamily="50" charset="-128"/>
                        </a:rPr>
                        <a:t>施設</a:t>
                      </a:r>
                    </a:p>
                  </a:txBody>
                  <a:tcPr marL="84406" marR="84406"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市博物館施設の地</a:t>
                      </a:r>
                      <a:r>
                        <a:rPr kumimoji="1" lang="ja-JP" altLang="en-US" sz="1100" b="1" dirty="0">
                          <a:solidFill>
                            <a:schemeClr val="tx1"/>
                          </a:solidFill>
                          <a:latin typeface="Meiryo UI" panose="020B0604030504040204" pitchFamily="50" charset="-128"/>
                          <a:ea typeface="Meiryo UI" panose="020B0604030504040204" pitchFamily="50" charset="-128"/>
                        </a:rPr>
                        <a:t>独法人化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地</a:t>
                      </a:r>
                      <a:r>
                        <a:rPr kumimoji="1" lang="ja-JP" altLang="en-US" sz="1100" b="1" dirty="0" smtClean="0">
                          <a:solidFill>
                            <a:schemeClr val="tx1"/>
                          </a:solidFill>
                          <a:latin typeface="Meiryo UI" panose="020B0604030504040204" pitchFamily="50" charset="-128"/>
                          <a:ea typeface="Meiryo UI" panose="020B0604030504040204" pitchFamily="50" charset="-128"/>
                        </a:rPr>
                        <a:t>独法人化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Meiryo UI" panose="020B0604030504040204" pitchFamily="50" charset="-128"/>
                          <a:ea typeface="Meiryo UI" panose="020B0604030504040204" pitchFamily="50" charset="-128"/>
                        </a:rPr>
                        <a:t>2019</a:t>
                      </a:r>
                      <a:r>
                        <a:rPr kumimoji="1" lang="ja-JP" altLang="en-US" sz="1100" b="1" dirty="0">
                          <a:solidFill>
                            <a:schemeClr val="tx1"/>
                          </a:solidFill>
                          <a:latin typeface="Meiryo UI" panose="020B0604030504040204" pitchFamily="50" charset="-128"/>
                          <a:ea typeface="Meiryo UI" panose="020B0604030504040204" pitchFamily="50" charset="-128"/>
                        </a:rPr>
                        <a:t>　地独法人市博物館機構設立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6893062"/>
                  </a:ext>
                </a:extLst>
              </a:tr>
              <a:tr h="434568">
                <a:tc vMerge="1">
                  <a:txBody>
                    <a:bodyPr/>
                    <a:lstStyle/>
                    <a:p>
                      <a:pPr>
                        <a:lnSpc>
                          <a:spcPct val="100000"/>
                        </a:lnSpc>
                      </a:pP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mpd="sng">
                      <a:noFill/>
                    </a:lnB>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府施設の合流</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事業連携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府施設は市博物館機構への合流</a:t>
                      </a:r>
                      <a:r>
                        <a:rPr kumimoji="1" lang="ja-JP" altLang="en-US" sz="1100" strike="noStrike" dirty="0" smtClean="0">
                          <a:solidFill>
                            <a:schemeClr val="tx1"/>
                          </a:solidFill>
                          <a:latin typeface="Meiryo UI" panose="020B0604030504040204" pitchFamily="50" charset="-128"/>
                          <a:ea typeface="Meiryo UI" panose="020B0604030504040204" pitchFamily="50" charset="-128"/>
                        </a:rPr>
                        <a:t>に替えて</a:t>
                      </a:r>
                      <a:r>
                        <a:rPr kumimoji="1" lang="ja-JP" altLang="en-US" sz="1100" dirty="0" smtClean="0">
                          <a:solidFill>
                            <a:schemeClr val="tx1"/>
                          </a:solidFill>
                          <a:latin typeface="Meiryo UI" panose="020B0604030504040204" pitchFamily="50" charset="-128"/>
                          <a:ea typeface="Meiryo UI" panose="020B0604030504040204" pitchFamily="50" charset="-128"/>
                        </a:rPr>
                        <a:t>、広報や調査研究・展示など事業面での連携を進める</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296456"/>
                  </a:ext>
                </a:extLst>
              </a:tr>
            </a:tbl>
          </a:graphicData>
        </a:graphic>
      </p:graphicFrame>
      <p:sp>
        <p:nvSpPr>
          <p:cNvPr id="5" name="テキスト ボックス 4"/>
          <p:cNvSpPr txBox="1"/>
          <p:nvPr/>
        </p:nvSpPr>
        <p:spPr>
          <a:xfrm>
            <a:off x="268202" y="41565"/>
            <a:ext cx="7170553"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a:t>
            </a:r>
            <a:r>
              <a:rPr lang="ja-JP" altLang="en-US" sz="1400" dirty="0" smtClean="0">
                <a:latin typeface="Meiryo UI" panose="020B0604030504040204" pitchFamily="50" charset="-128"/>
                <a:ea typeface="Meiryo UI" panose="020B0604030504040204" pitchFamily="50" charset="-128"/>
              </a:rPr>
              <a:t>項目の進捗状況～</a:t>
            </a:r>
            <a:endParaRPr lang="ja-JP" altLang="en-US" sz="1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80189" y="34469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28853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638534552"/>
              </p:ext>
            </p:extLst>
          </p:nvPr>
        </p:nvGraphicFramePr>
        <p:xfrm>
          <a:off x="95534" y="497486"/>
          <a:ext cx="8925636" cy="5688741"/>
        </p:xfrm>
        <a:graphic>
          <a:graphicData uri="http://schemas.openxmlformats.org/drawingml/2006/table">
            <a:tbl>
              <a:tblPr firstRow="1" bandRow="1">
                <a:tableStyleId>{5940675A-B579-460E-94D1-54222C63F5DA}</a:tableStyleId>
              </a:tblPr>
              <a:tblGrid>
                <a:gridCol w="917227">
                  <a:extLst>
                    <a:ext uri="{9D8B030D-6E8A-4147-A177-3AD203B41FA5}">
                      <a16:colId xmlns:a16="http://schemas.microsoft.com/office/drawing/2014/main" val="20000"/>
                    </a:ext>
                  </a:extLst>
                </a:gridCol>
                <a:gridCol w="1276987">
                  <a:extLst>
                    <a:ext uri="{9D8B030D-6E8A-4147-A177-3AD203B41FA5}">
                      <a16:colId xmlns:a16="http://schemas.microsoft.com/office/drawing/2014/main" val="3117902268"/>
                    </a:ext>
                  </a:extLst>
                </a:gridCol>
                <a:gridCol w="936654">
                  <a:extLst>
                    <a:ext uri="{9D8B030D-6E8A-4147-A177-3AD203B41FA5}">
                      <a16:colId xmlns:a16="http://schemas.microsoft.com/office/drawing/2014/main" val="168947405"/>
                    </a:ext>
                  </a:extLst>
                </a:gridCol>
                <a:gridCol w="1015398">
                  <a:extLst>
                    <a:ext uri="{9D8B030D-6E8A-4147-A177-3AD203B41FA5}">
                      <a16:colId xmlns:a16="http://schemas.microsoft.com/office/drawing/2014/main" val="4174534361"/>
                    </a:ext>
                  </a:extLst>
                </a:gridCol>
                <a:gridCol w="4139920">
                  <a:extLst>
                    <a:ext uri="{9D8B030D-6E8A-4147-A177-3AD203B41FA5}">
                      <a16:colId xmlns:a16="http://schemas.microsoft.com/office/drawing/2014/main" val="20003"/>
                    </a:ext>
                  </a:extLst>
                </a:gridCol>
                <a:gridCol w="639450">
                  <a:extLst>
                    <a:ext uri="{9D8B030D-6E8A-4147-A177-3AD203B41FA5}">
                      <a16:colId xmlns:a16="http://schemas.microsoft.com/office/drawing/2014/main" val="3983530901"/>
                    </a:ext>
                  </a:extLst>
                </a:gridCol>
              </a:tblGrid>
              <a:tr h="212671">
                <a:tc>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Meiryo UI" panose="020B0604030504040204" pitchFamily="50" charset="-128"/>
                          <a:ea typeface="Meiryo UI" panose="020B0604030504040204" pitchFamily="50" charset="-128"/>
                        </a:rPr>
                        <a:t>取組</a:t>
                      </a:r>
                      <a:r>
                        <a:rPr kumimoji="1" lang="ja-JP" altLang="en-US" sz="1100" b="1" dirty="0" smtClean="0">
                          <a:solidFill>
                            <a:schemeClr val="bg1"/>
                          </a:solidFill>
                          <a:latin typeface="Meiryo UI" panose="020B0604030504040204" pitchFamily="50" charset="-128"/>
                          <a:ea typeface="Meiryo UI" panose="020B0604030504040204" pitchFamily="50" charset="-128"/>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64964">
                <a:tc rowSpan="3">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⑧</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下水道</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上下分離・コンセッション型を含めた経営形態検討</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Meiryo UI" panose="020B0604030504040204" pitchFamily="50" charset="-128"/>
                          <a:ea typeface="Meiryo UI" panose="020B0604030504040204" pitchFamily="50" charset="-128"/>
                        </a:rPr>
                        <a:t>民間委託</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2017</a:t>
                      </a:r>
                      <a:r>
                        <a:rPr kumimoji="1" lang="ja-JP" altLang="en-US" sz="1100" dirty="0">
                          <a:solidFill>
                            <a:schemeClr val="tx1"/>
                          </a:solidFill>
                          <a:latin typeface="Meiryo UI" panose="020B0604030504040204" pitchFamily="50" charset="-128"/>
                          <a:ea typeface="Meiryo UI" panose="020B0604030504040204" pitchFamily="50" charset="-128"/>
                        </a:rPr>
                        <a:t>　下水道施設の運転維持管理業務を担う新会社の事業開始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2021</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CWO</a:t>
                      </a:r>
                      <a:r>
                        <a:rPr kumimoji="1" lang="ja-JP" altLang="en-US" sz="1100" dirty="0" smtClean="0">
                          <a:solidFill>
                            <a:schemeClr val="tx1"/>
                          </a:solidFill>
                          <a:latin typeface="Meiryo UI" panose="020B0604030504040204" pitchFamily="50" charset="-128"/>
                          <a:ea typeface="Meiryo UI" panose="020B0604030504040204" pitchFamily="50" charset="-128"/>
                        </a:rPr>
                        <a:t>と</a:t>
                      </a:r>
                      <a:r>
                        <a:rPr kumimoji="1" lang="en-US" altLang="ja-JP" sz="1100" dirty="0">
                          <a:solidFill>
                            <a:schemeClr val="tx1"/>
                          </a:solidFill>
                          <a:latin typeface="Meiryo UI" panose="020B0604030504040204" pitchFamily="50" charset="-128"/>
                          <a:ea typeface="Meiryo UI" panose="020B0604030504040204" pitchFamily="50" charset="-128"/>
                        </a:rPr>
                        <a:t>20</a:t>
                      </a:r>
                      <a:r>
                        <a:rPr kumimoji="1" lang="ja-JP" altLang="en-US" sz="1100" dirty="0">
                          <a:solidFill>
                            <a:schemeClr val="tx1"/>
                          </a:solidFill>
                          <a:latin typeface="Meiryo UI" panose="020B0604030504040204" pitchFamily="50" charset="-128"/>
                          <a:ea typeface="Meiryo UI" panose="020B0604030504040204" pitchFamily="50" charset="-128"/>
                        </a:rPr>
                        <a:t>年間の包括的管理業務委託契約</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4031"/>
                  </a:ext>
                </a:extLst>
              </a:tr>
              <a:tr h="31084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vMerge="1">
                  <a:txBody>
                    <a:bodyPr/>
                    <a:lstStyle/>
                    <a:p>
                      <a:pPr>
                        <a:lnSpc>
                          <a:spcPts val="1000"/>
                        </a:lnSpc>
                      </a:pPr>
                      <a:endParaRPr kumimoji="1" lang="ja-JP" altLang="en-US" sz="1000" dirty="0">
                        <a:solidFill>
                          <a:srgbClr val="FF0000"/>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100" dirty="0" smtClean="0">
                          <a:solidFill>
                            <a:schemeClr val="tx1"/>
                          </a:solidFill>
                          <a:latin typeface="Meiryo UI" panose="020B0604030504040204" pitchFamily="50" charset="-128"/>
                          <a:ea typeface="Meiryo UI" panose="020B0604030504040204" pitchFamily="50" charset="-128"/>
                        </a:rPr>
                        <a:t>PFI</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en-US" altLang="zh-TW" sz="1100" dirty="0">
                          <a:solidFill>
                            <a:schemeClr val="tx1"/>
                          </a:solidFill>
                          <a:latin typeface="Meiryo UI" panose="020B0604030504040204" pitchFamily="50" charset="-128"/>
                          <a:ea typeface="Meiryo UI" panose="020B0604030504040204" pitchFamily="50" charset="-128"/>
                        </a:rPr>
                        <a:t>2021</a:t>
                      </a:r>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汚泥</a:t>
                      </a:r>
                      <a:r>
                        <a:rPr kumimoji="1" lang="zh-TW" altLang="en-US" sz="1100" dirty="0" smtClean="0">
                          <a:solidFill>
                            <a:schemeClr val="tx1"/>
                          </a:solidFill>
                          <a:latin typeface="Meiryo UI" panose="020B0604030504040204" pitchFamily="50" charset="-128"/>
                          <a:ea typeface="Meiryo UI" panose="020B0604030504040204" pitchFamily="50" charset="-128"/>
                        </a:rPr>
                        <a:t>処理</a:t>
                      </a:r>
                      <a:r>
                        <a:rPr kumimoji="1" lang="zh-TW" altLang="en-US" sz="1100" dirty="0">
                          <a:solidFill>
                            <a:schemeClr val="tx1"/>
                          </a:solidFill>
                          <a:latin typeface="Meiryo UI" panose="020B0604030504040204" pitchFamily="50" charset="-128"/>
                          <a:ea typeface="Meiryo UI" panose="020B0604030504040204" pitchFamily="50" charset="-128"/>
                        </a:rPr>
                        <a:t>施設整備運営事業実施方針</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ＰＦＩ</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zh-TW"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014933"/>
                  </a:ext>
                </a:extLst>
              </a:tr>
              <a:tr h="508905">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府域下水道事業の持続性確保</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市町村</a:t>
                      </a:r>
                      <a:r>
                        <a:rPr kumimoji="1" lang="zh-TW"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市町村支援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pPr>
                        <a:lnSpc>
                          <a:spcPct val="100000"/>
                        </a:lnSpc>
                      </a:pPr>
                      <a:r>
                        <a:rPr kumimoji="1" lang="en-US" altLang="ja-JP" sz="1100" dirty="0">
                          <a:solidFill>
                            <a:schemeClr val="tx1"/>
                          </a:solidFill>
                          <a:latin typeface="Meiryo UI" panose="020B0604030504040204" pitchFamily="50" charset="-128"/>
                          <a:ea typeface="Meiryo UI" panose="020B0604030504040204" pitchFamily="50" charset="-128"/>
                        </a:rPr>
                        <a:t>2021</a:t>
                      </a:r>
                      <a:r>
                        <a:rPr kumimoji="1" lang="ja-JP" altLang="en-US" sz="1100" dirty="0">
                          <a:solidFill>
                            <a:schemeClr val="tx1"/>
                          </a:solidFill>
                          <a:latin typeface="Meiryo UI" panose="020B0604030504040204" pitchFamily="50" charset="-128"/>
                          <a:ea typeface="Meiryo UI" panose="020B0604030504040204" pitchFamily="50" charset="-128"/>
                        </a:rPr>
                        <a:t>　府市下水道ビジョン策定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645403"/>
                  </a:ext>
                </a:extLst>
              </a:tr>
              <a:tr h="364964">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⑨</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地下鉄</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株式会社化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民営化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baseline="0" dirty="0">
                          <a:solidFill>
                            <a:schemeClr val="tx1"/>
                          </a:solidFill>
                          <a:latin typeface="Meiryo UI" panose="020B0604030504040204" pitchFamily="50" charset="-128"/>
                          <a:ea typeface="Meiryo UI" panose="020B0604030504040204" pitchFamily="50" charset="-128"/>
                        </a:rPr>
                        <a:t>2018</a:t>
                      </a:r>
                      <a:r>
                        <a:rPr kumimoji="1" lang="ja-JP" altLang="en-US" sz="1100" b="1" dirty="0">
                          <a:solidFill>
                            <a:schemeClr val="tx1"/>
                          </a:solidFill>
                          <a:latin typeface="Meiryo UI" panose="020B0604030504040204" pitchFamily="50" charset="-128"/>
                          <a:ea typeface="Meiryo UI" panose="020B0604030504040204" pitchFamily="50"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980339466"/>
                  </a:ext>
                </a:extLst>
              </a:tr>
              <a:tr h="364964">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⑩</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バス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事業譲渡</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民間活力の有効活用</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民営化</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2018</a:t>
                      </a:r>
                      <a:r>
                        <a:rPr kumimoji="1" lang="ja-JP" altLang="en-US" sz="1100" b="1" dirty="0">
                          <a:solidFill>
                            <a:schemeClr val="tx1"/>
                          </a:solidFill>
                          <a:latin typeface="Meiryo UI" panose="020B0604030504040204" pitchFamily="50" charset="-128"/>
                          <a:ea typeface="Meiryo UI" panose="020B0604030504040204" pitchFamily="50"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517256">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⑪</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一般廃棄物（焼却）</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ごみ処理の広域化</a:t>
                      </a:r>
                      <a:r>
                        <a:rPr kumimoji="1" lang="ja-JP" altLang="en-US" sz="1050" b="1" dirty="0" smtClean="0">
                          <a:solidFill>
                            <a:schemeClr val="tx1"/>
                          </a:solidFill>
                          <a:latin typeface="Meiryo UI" panose="020B0604030504040204" pitchFamily="50" charset="-128"/>
                          <a:ea typeface="Meiryo UI" panose="020B0604030504040204" pitchFamily="50" charset="-128"/>
                        </a:rPr>
                        <a:t>（一部事務組合）</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市町村</a:t>
                      </a:r>
                      <a:r>
                        <a:rPr kumimoji="1" lang="zh-TW" altLang="en-US" sz="1100" b="1" dirty="0" smtClean="0">
                          <a:solidFill>
                            <a:schemeClr val="tx1"/>
                          </a:solidFill>
                          <a:latin typeface="Meiryo UI" panose="020B0604030504040204" pitchFamily="50" charset="-128"/>
                          <a:ea typeface="Meiryo UI" panose="020B0604030504040204" pitchFamily="50" charset="-128"/>
                        </a:rPr>
                        <a:t>連携</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一部事務組合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u="none" dirty="0" smtClean="0">
                          <a:solidFill>
                            <a:schemeClr val="tx1"/>
                          </a:solidFill>
                          <a:latin typeface="Meiryo UI" panose="020B0604030504040204" pitchFamily="50" charset="-128"/>
                          <a:ea typeface="Meiryo UI" panose="020B0604030504040204" pitchFamily="50" charset="-128"/>
                        </a:rPr>
                        <a:t>20</a:t>
                      </a:r>
                      <a:r>
                        <a:rPr kumimoji="1" lang="en-US" altLang="ja-JP" sz="1100" b="1" u="none" strike="noStrike" dirty="0" smtClean="0">
                          <a:solidFill>
                            <a:schemeClr val="tx1"/>
                          </a:solidFill>
                          <a:latin typeface="Meiryo UI" panose="020B0604030504040204" pitchFamily="50" charset="-128"/>
                          <a:ea typeface="Meiryo UI" panose="020B0604030504040204" pitchFamily="50" charset="-128"/>
                        </a:rPr>
                        <a:t>15</a:t>
                      </a:r>
                      <a:r>
                        <a:rPr kumimoji="1" lang="ja-JP" altLang="en-US" sz="1100" b="1" u="none" dirty="0" smtClean="0">
                          <a:solidFill>
                            <a:schemeClr val="tx1"/>
                          </a:solidFill>
                          <a:latin typeface="Meiryo UI" panose="020B0604030504040204" pitchFamily="50" charset="-128"/>
                          <a:ea typeface="Meiryo UI" panose="020B0604030504040204" pitchFamily="50" charset="-128"/>
                        </a:rPr>
                        <a:t>　一部事務組合</a:t>
                      </a:r>
                      <a:r>
                        <a:rPr kumimoji="1" lang="ja-JP" altLang="en-US" sz="1100" b="1" u="none" strike="noStrike" dirty="0" smtClean="0">
                          <a:solidFill>
                            <a:schemeClr val="tx1"/>
                          </a:solidFill>
                          <a:latin typeface="Meiryo UI" panose="020B0604030504040204" pitchFamily="50" charset="-128"/>
                          <a:ea typeface="Meiryo UI" panose="020B0604030504040204" pitchFamily="50" charset="-128"/>
                        </a:rPr>
                        <a:t>事業開始</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8"/>
                  </a:ext>
                </a:extLst>
              </a:tr>
              <a:tr h="517256">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⑫</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一般廃棄物（収集）</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民間委託化の拡大・人件費の抑制</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tc>
                  <a:txBody>
                    <a:bodyPr/>
                    <a:lstStyle/>
                    <a:p>
                      <a:pP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民間委託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2019</a:t>
                      </a:r>
                      <a:r>
                        <a:rPr kumimoji="1" lang="ja-JP" altLang="en-US" sz="1100" b="0" dirty="0">
                          <a:solidFill>
                            <a:schemeClr val="tx1"/>
                          </a:solidFill>
                          <a:latin typeface="Meiryo UI" panose="020B0604030504040204" pitchFamily="50" charset="-128"/>
                          <a:ea typeface="Meiryo UI" panose="020B0604030504040204" pitchFamily="50" charset="-128"/>
                        </a:rPr>
                        <a:t>　改革プラン</a:t>
                      </a:r>
                      <a:r>
                        <a:rPr kumimoji="1" lang="en-US" altLang="ja-JP" sz="1100" b="0" dirty="0">
                          <a:solidFill>
                            <a:schemeClr val="tx1"/>
                          </a:solidFill>
                          <a:latin typeface="Meiryo UI" panose="020B0604030504040204" pitchFamily="50" charset="-128"/>
                          <a:ea typeface="Meiryo UI" panose="020B0604030504040204" pitchFamily="50" charset="-128"/>
                        </a:rPr>
                        <a:t>2.0</a:t>
                      </a:r>
                      <a:r>
                        <a:rPr kumimoji="1" lang="ja-JP" altLang="en-US" sz="1100" b="0" dirty="0" smtClean="0">
                          <a:solidFill>
                            <a:schemeClr val="tx1"/>
                          </a:solidFill>
                          <a:latin typeface="Meiryo UI" panose="020B0604030504040204" pitchFamily="50" charset="-128"/>
                          <a:ea typeface="Meiryo UI" panose="020B0604030504040204" pitchFamily="50" charset="-128"/>
                        </a:rPr>
                        <a:t>策定</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rPr>
                        <a:t>2022</a:t>
                      </a:r>
                      <a:r>
                        <a:rPr kumimoji="1" lang="ja-JP" altLang="en-US" sz="1100" b="0" dirty="0" smtClean="0">
                          <a:solidFill>
                            <a:schemeClr val="tx1"/>
                          </a:solidFill>
                          <a:latin typeface="Meiryo UI" panose="020B0604030504040204" pitchFamily="50" charset="-128"/>
                          <a:ea typeface="Meiryo UI" panose="020B0604030504040204" pitchFamily="50" charset="-128"/>
                        </a:rPr>
                        <a:t>　改革プラン</a:t>
                      </a:r>
                      <a:r>
                        <a:rPr kumimoji="1" lang="en-US" altLang="ja-JP" sz="1100" b="0" dirty="0" smtClean="0">
                          <a:solidFill>
                            <a:schemeClr val="tx1"/>
                          </a:solidFill>
                          <a:latin typeface="Meiryo UI" panose="020B0604030504040204" pitchFamily="50" charset="-128"/>
                          <a:ea typeface="Meiryo UI" panose="020B0604030504040204" pitchFamily="50" charset="-128"/>
                        </a:rPr>
                        <a:t>3.0</a:t>
                      </a:r>
                      <a:r>
                        <a:rPr kumimoji="1" lang="ja-JP" altLang="en-US" sz="1100" b="0" dirty="0" smtClean="0">
                          <a:solidFill>
                            <a:schemeClr val="tx1"/>
                          </a:solidFill>
                          <a:latin typeface="Meiryo UI" panose="020B0604030504040204" pitchFamily="50" charset="-128"/>
                          <a:ea typeface="Meiryo UI" panose="020B0604030504040204" pitchFamily="50" charset="-128"/>
                        </a:rPr>
                        <a:t>策定</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3570679531"/>
                  </a:ext>
                </a:extLst>
              </a:tr>
              <a:tr h="827136">
                <a:tc rowSpan="3">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⑬</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弘済院</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附属病院</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第２特養</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dash"/>
                      <a:round/>
                      <a:headEnd type="none" w="med" len="med"/>
                      <a:tailEnd type="none" w="med" len="med"/>
                    </a:lnB>
                    <a:noFill/>
                  </a:tcPr>
                </a:tc>
                <a:tc>
                  <a:txBody>
                    <a:bodyPr/>
                    <a:lstStyle/>
                    <a:p>
                      <a:pP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直営廃止</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tc>
                  <a:txBody>
                    <a:bodyPr/>
                    <a:lstStyle/>
                    <a:p>
                      <a:r>
                        <a:rPr kumimoji="1" lang="en-US" altLang="ja-JP" sz="1100" b="0" dirty="0" smtClean="0">
                          <a:solidFill>
                            <a:schemeClr val="tx1"/>
                          </a:solidFill>
                          <a:latin typeface="Meiryo UI" panose="020B0604030504040204" pitchFamily="50" charset="-128"/>
                          <a:ea typeface="Meiryo UI" panose="020B0604030504040204" pitchFamily="50" charset="-128"/>
                        </a:rPr>
                        <a:t>2019</a:t>
                      </a:r>
                      <a:r>
                        <a:rPr kumimoji="1" lang="ja-JP" altLang="en-US" sz="1100" b="0" dirty="0" smtClean="0">
                          <a:solidFill>
                            <a:schemeClr val="tx1"/>
                          </a:solidFill>
                          <a:latin typeface="Meiryo UI" panose="020B0604030504040204" pitchFamily="50" charset="-128"/>
                          <a:ea typeface="Meiryo UI" panose="020B0604030504040204" pitchFamily="50" charset="-128"/>
                        </a:rPr>
                        <a:t>　新病院等に関する基本構想決定 </a:t>
                      </a:r>
                      <a:r>
                        <a:rPr kumimoji="1" lang="en-US" altLang="ja-JP" sz="1100" b="0" dirty="0" smtClean="0">
                          <a:solidFill>
                            <a:schemeClr val="tx1"/>
                          </a:solidFill>
                          <a:latin typeface="Meiryo UI" panose="020B0604030504040204" pitchFamily="50" charset="-128"/>
                          <a:ea typeface="Meiryo UI" panose="020B0604030504040204" pitchFamily="50" charset="-128"/>
                        </a:rPr>
                        <a:t>(2027</a:t>
                      </a:r>
                      <a:r>
                        <a:rPr kumimoji="1" lang="ja-JP" altLang="en-US" sz="1100" b="0" dirty="0" smtClean="0">
                          <a:solidFill>
                            <a:schemeClr val="tx1"/>
                          </a:solidFill>
                          <a:latin typeface="Meiryo UI" panose="020B0604030504040204" pitchFamily="50" charset="-128"/>
                          <a:ea typeface="Meiryo UI" panose="020B0604030504040204" pitchFamily="50" charset="-128"/>
                        </a:rPr>
                        <a:t>年度の開設をめざす</a:t>
                      </a:r>
                      <a:r>
                        <a:rPr kumimoji="1" lang="en-US" altLang="ja-JP" sz="1100" b="0" dirty="0" smtClean="0">
                          <a:solidFill>
                            <a:schemeClr val="tx1"/>
                          </a:solidFill>
                          <a:latin typeface="Meiryo UI" panose="020B0604030504040204" pitchFamily="50" charset="-128"/>
                          <a:ea typeface="Meiryo UI" panose="020B0604030504040204" pitchFamily="50" charset="-128"/>
                        </a:rPr>
                        <a:t>)</a:t>
                      </a:r>
                    </a:p>
                    <a:p>
                      <a:r>
                        <a:rPr kumimoji="1" lang="en-US" altLang="ja-JP" sz="1100" b="0" dirty="0" smtClean="0">
                          <a:solidFill>
                            <a:schemeClr val="tx1"/>
                          </a:solidFill>
                          <a:latin typeface="Meiryo UI" panose="020B0604030504040204" pitchFamily="50" charset="-128"/>
                          <a:ea typeface="Meiryo UI" panose="020B0604030504040204" pitchFamily="50" charset="-128"/>
                        </a:rPr>
                        <a:t>2027</a:t>
                      </a:r>
                      <a:r>
                        <a:rPr kumimoji="1" lang="ja-JP" altLang="en-US" sz="1100" b="0" dirty="0" smtClean="0">
                          <a:solidFill>
                            <a:schemeClr val="tx1"/>
                          </a:solidFill>
                          <a:latin typeface="Meiryo UI" panose="020B0604030504040204" pitchFamily="50" charset="-128"/>
                          <a:ea typeface="Meiryo UI" panose="020B0604030504040204" pitchFamily="50" charset="-128"/>
                        </a:rPr>
                        <a:t>　新病院等へ機能継承（予定）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rPr>
                        <a:t>取組中</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968881105"/>
                  </a:ext>
                </a:extLst>
              </a:tr>
              <a:tr h="0">
                <a:tc vMerge="1">
                  <a:txBody>
                    <a:bodyPr/>
                    <a:lstStyle/>
                    <a:p>
                      <a:endParaRPr kumimoji="1" lang="ja-JP" altLang="en-US"/>
                    </a:p>
                  </a:txBody>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第１特養</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民間移管</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dirty="0" smtClean="0">
                          <a:solidFill>
                            <a:schemeClr val="tx1"/>
                          </a:solidFill>
                          <a:latin typeface="Meiryo UI" panose="020B0604030504040204" pitchFamily="50" charset="-128"/>
                          <a:ea typeface="Meiryo UI" panose="020B0604030504040204" pitchFamily="50" charset="-128"/>
                        </a:rPr>
                        <a:t>2022</a:t>
                      </a:r>
                      <a:r>
                        <a:rPr kumimoji="1" lang="ja-JP" altLang="en-US" sz="1100" b="1" dirty="0" smtClean="0">
                          <a:solidFill>
                            <a:schemeClr val="tx1"/>
                          </a:solidFill>
                          <a:latin typeface="Meiryo UI" panose="020B0604030504040204" pitchFamily="50" charset="-128"/>
                          <a:ea typeface="Meiryo UI" panose="020B0604030504040204" pitchFamily="50" charset="-128"/>
                        </a:rPr>
                        <a:t>　</a:t>
                      </a:r>
                      <a:r>
                        <a:rPr kumimoji="1" lang="zh-TW" altLang="en-US" sz="1100" b="1" dirty="0" smtClean="0">
                          <a:solidFill>
                            <a:schemeClr val="tx1"/>
                          </a:solidFill>
                          <a:latin typeface="Meiryo UI" panose="020B0604030504040204" pitchFamily="50" charset="-128"/>
                          <a:ea typeface="Meiryo UI" panose="020B0604030504040204" pitchFamily="50" charset="-128"/>
                        </a:rPr>
                        <a:t>民間</a:t>
                      </a:r>
                      <a:r>
                        <a:rPr kumimoji="1" lang="ja-JP" altLang="en-US" sz="1100" b="1" dirty="0" smtClean="0">
                          <a:solidFill>
                            <a:schemeClr val="tx1"/>
                          </a:solidFill>
                          <a:latin typeface="Meiryo UI" panose="020B0604030504040204" pitchFamily="50" charset="-128"/>
                          <a:ea typeface="Meiryo UI" panose="020B0604030504040204" pitchFamily="50" charset="-128"/>
                        </a:rPr>
                        <a:t>移管</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09336080"/>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養護老人ホーム</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直営廃止</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2014</a:t>
                      </a:r>
                      <a:r>
                        <a:rPr kumimoji="1" lang="ja-JP" altLang="en-US" sz="1100" b="1" dirty="0">
                          <a:solidFill>
                            <a:schemeClr val="tx1"/>
                          </a:solidFill>
                          <a:latin typeface="Meiryo UI" panose="020B0604030504040204" pitchFamily="50" charset="-128"/>
                          <a:ea typeface="Meiryo UI" panose="020B0604030504040204" pitchFamily="50" charset="-128"/>
                        </a:rPr>
                        <a:t>　廃止</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23402094"/>
                  </a:ext>
                </a:extLst>
              </a:tr>
              <a:tr h="517256">
                <a:tc>
                  <a:txBody>
                    <a:bodyPr/>
                    <a:lstStyle/>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⑭</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bg1"/>
                          </a:solidFill>
                          <a:latin typeface="Meiryo UI" panose="020B0604030504040204" pitchFamily="50" charset="-128"/>
                          <a:ea typeface="Meiryo UI" panose="020B0604030504040204" pitchFamily="50" charset="-128"/>
                        </a:rPr>
                        <a:t>市場</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市本場及び東部市場を指定管理者制度に移行</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民間活力の有効活用</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指定管理</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2022</a:t>
                      </a:r>
                      <a:r>
                        <a:rPr kumimoji="1" lang="ja-JP" altLang="en-US" sz="1100" b="1" dirty="0" smtClean="0">
                          <a:solidFill>
                            <a:schemeClr val="tx1"/>
                          </a:solidFill>
                          <a:latin typeface="Meiryo UI" panose="020B0604030504040204" pitchFamily="50" charset="-128"/>
                          <a:ea typeface="Meiryo UI" panose="020B0604030504040204" pitchFamily="50" charset="-128"/>
                        </a:rPr>
                        <a:t>　業務委託化を引き続き進めることで経営の効率化を図ることを方針決定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検討</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100" b="1" dirty="0" smtClean="0">
                          <a:solidFill>
                            <a:schemeClr val="tx1"/>
                          </a:solidFill>
                          <a:latin typeface="Meiryo UI" panose="020B0604030504040204" pitchFamily="50" charset="-128"/>
                          <a:ea typeface="Meiryo UI" panose="020B0604030504040204" pitchFamily="50" charset="-128"/>
                        </a:rPr>
                        <a:t>終了</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extLst>
                  <a:ext uri="{0D108BD9-81ED-4DB2-BD59-A6C34878D82A}">
                    <a16:rowId xmlns:a16="http://schemas.microsoft.com/office/drawing/2014/main" val="2830871329"/>
                  </a:ext>
                </a:extLst>
              </a:tr>
            </a:tbl>
          </a:graphicData>
        </a:graphic>
      </p:graphicFrame>
      <p:sp>
        <p:nvSpPr>
          <p:cNvPr id="5" name="テキスト ボックス 4"/>
          <p:cNvSpPr txBox="1"/>
          <p:nvPr/>
        </p:nvSpPr>
        <p:spPr>
          <a:xfrm>
            <a:off x="268202" y="41565"/>
            <a:ext cx="7421071"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a:t>
            </a:r>
            <a:r>
              <a:rPr lang="ja-JP" altLang="en-US" sz="1400" dirty="0" smtClean="0">
                <a:latin typeface="Meiryo UI" panose="020B0604030504040204" pitchFamily="50" charset="-128"/>
                <a:ea typeface="Meiryo UI" panose="020B0604030504040204" pitchFamily="50" charset="-128"/>
              </a:rPr>
              <a:t>項目の進捗状況～</a:t>
            </a:r>
            <a:endParaRPr lang="ja-JP" altLang="en-US" sz="1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80189" y="34469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95708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78386" y="535871"/>
            <a:ext cx="2405382" cy="307777"/>
          </a:xfrm>
          <a:prstGeom prst="rect">
            <a:avLst/>
          </a:prstGeom>
          <a:noFill/>
        </p:spPr>
        <p:txBody>
          <a:bodyPr wrap="square" rtlCol="0">
            <a:spAutoFit/>
          </a:bodyPr>
          <a:lstStyle/>
          <a:p>
            <a:pPr defTabSz="884155"/>
            <a:r>
              <a:rPr lang="ja-JP" altLang="en-US" sz="1400" b="1" dirty="0">
                <a:solidFill>
                  <a:prstClr val="black"/>
                </a:solidFill>
                <a:latin typeface="Meiryo UI" panose="020B0604030504040204" pitchFamily="50" charset="-128"/>
                <a:ea typeface="Meiryo UI" panose="020B0604030504040204" pitchFamily="50" charset="-128"/>
              </a:rPr>
              <a:t>１</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rPr>
              <a:t>公設試験研究施設</a:t>
            </a:r>
            <a:endParaRPr lang="ja-JP" altLang="en-US" sz="1400" b="1" dirty="0">
              <a:solidFill>
                <a:prstClr val="black"/>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78386" y="809399"/>
          <a:ext cx="8964013" cy="1280800"/>
        </p:xfrm>
        <a:graphic>
          <a:graphicData uri="http://schemas.openxmlformats.org/drawingml/2006/table">
            <a:tbl>
              <a:tblPr firstRow="1" bandRow="1">
                <a:tableStyleId>{5940675A-B579-460E-94D1-54222C63F5DA}</a:tableStyleId>
              </a:tblPr>
              <a:tblGrid>
                <a:gridCol w="1251650">
                  <a:extLst>
                    <a:ext uri="{9D8B030D-6E8A-4147-A177-3AD203B41FA5}">
                      <a16:colId xmlns:a16="http://schemas.microsoft.com/office/drawing/2014/main" val="20000"/>
                    </a:ext>
                  </a:extLst>
                </a:gridCol>
                <a:gridCol w="1233055">
                  <a:extLst>
                    <a:ext uri="{9D8B030D-6E8A-4147-A177-3AD203B41FA5}">
                      <a16:colId xmlns:a16="http://schemas.microsoft.com/office/drawing/2014/main" val="20001"/>
                    </a:ext>
                  </a:extLst>
                </a:gridCol>
                <a:gridCol w="1437409">
                  <a:extLst>
                    <a:ext uri="{9D8B030D-6E8A-4147-A177-3AD203B41FA5}">
                      <a16:colId xmlns:a16="http://schemas.microsoft.com/office/drawing/2014/main" val="2026859108"/>
                    </a:ext>
                  </a:extLst>
                </a:gridCol>
                <a:gridCol w="982980">
                  <a:extLst>
                    <a:ext uri="{9D8B030D-6E8A-4147-A177-3AD203B41FA5}">
                      <a16:colId xmlns:a16="http://schemas.microsoft.com/office/drawing/2014/main" val="1336547897"/>
                    </a:ext>
                  </a:extLst>
                </a:gridCol>
                <a:gridCol w="3344974">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341954">
                <a:tc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府市連携の</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方針</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改革手法</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54938">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大阪市</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341954">
                <a:tc>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産業技術総合</a:t>
                      </a:r>
                      <a:r>
                        <a:rPr kumimoji="1" lang="ja-JP" altLang="en-US" sz="1000" b="1" dirty="0">
                          <a:solidFill>
                            <a:schemeClr val="bg1"/>
                          </a:solidFill>
                          <a:latin typeface="Meiryo UI" panose="020B0604030504040204" pitchFamily="50" charset="-128"/>
                          <a:ea typeface="Meiryo UI" panose="020B0604030504040204" pitchFamily="50" charset="-128"/>
                        </a:rPr>
                        <a:t>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工業研究所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baseline="0" dirty="0">
                          <a:solidFill>
                            <a:schemeClr val="tx1"/>
                          </a:solidFill>
                          <a:latin typeface="Meiryo UI" panose="020B0604030504040204" pitchFamily="50" charset="-128"/>
                          <a:ea typeface="Meiryo UI" panose="020B0604030504040204" pitchFamily="50" charset="-128"/>
                        </a:rPr>
                        <a:t> </a:t>
                      </a:r>
                      <a:r>
                        <a:rPr kumimoji="1" lang="ja-JP" altLang="en-US" sz="1100" b="1" dirty="0">
                          <a:solidFill>
                            <a:schemeClr val="tx1"/>
                          </a:solidFill>
                          <a:latin typeface="Meiryo UI" panose="020B0604030504040204" pitchFamily="50" charset="-128"/>
                          <a:ea typeface="Meiryo UI" panose="020B0604030504040204" pitchFamily="50" charset="-128"/>
                        </a:rPr>
                        <a:t>組織統合</a:t>
                      </a:r>
                    </a:p>
                  </a:txBody>
                  <a:tcPr marL="33231" marR="33231" marT="33231" marB="33231" anchor="ctr">
                    <a:solidFill>
                      <a:schemeClr val="accent1">
                        <a:lumMod val="40000"/>
                        <a:lumOff val="60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2017</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zh-TW" altLang="en-US" sz="1100" b="1" dirty="0">
                          <a:solidFill>
                            <a:schemeClr val="tx1"/>
                          </a:solidFill>
                          <a:latin typeface="Meiryo UI" panose="020B0604030504040204" pitchFamily="50" charset="-128"/>
                          <a:ea typeface="Meiryo UI" panose="020B0604030504040204" pitchFamily="50" charset="-128"/>
                        </a:rPr>
                        <a:t>大阪産業技術研究所設立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341954">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公衆衛生研究所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環境科学研究所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dirty="0">
                          <a:solidFill>
                            <a:schemeClr val="tx1"/>
                          </a:solidFill>
                          <a:latin typeface="Meiryo UI" panose="020B0604030504040204" pitchFamily="50" charset="-128"/>
                          <a:ea typeface="Meiryo UI" panose="020B0604030504040204" pitchFamily="50" charset="-128"/>
                        </a:rPr>
                        <a:t> 組織統合</a:t>
                      </a:r>
                    </a:p>
                  </a:txBody>
                  <a:tcPr marL="33231" marR="33231" marT="33231" marB="33231" anchor="ctr">
                    <a:solidFill>
                      <a:schemeClr val="accent1">
                        <a:lumMod val="40000"/>
                        <a:lumOff val="60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2017</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zh-TW" altLang="en-US" sz="1100" b="1" dirty="0">
                          <a:solidFill>
                            <a:schemeClr val="tx1"/>
                          </a:solidFill>
                          <a:latin typeface="Meiryo UI" panose="020B0604030504040204" pitchFamily="50" charset="-128"/>
                          <a:ea typeface="Meiryo UI" panose="020B0604030504040204" pitchFamily="50" charset="-128"/>
                        </a:rPr>
                        <a:t>大阪健康安全基盤研究所設立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9810" y="2284918"/>
            <a:ext cx="1493239" cy="307777"/>
          </a:xfrm>
          <a:prstGeom prst="rect">
            <a:avLst/>
          </a:prstGeom>
          <a:noFill/>
        </p:spPr>
        <p:txBody>
          <a:bodyPr wrap="square" rtlCol="0">
            <a:spAutoFit/>
          </a:bodyPr>
          <a:lstStyle/>
          <a:p>
            <a:pPr defTabSz="884155"/>
            <a:r>
              <a:rPr lang="ja-JP" altLang="en-US" sz="1400" b="1" dirty="0">
                <a:solidFill>
                  <a:prstClr val="black"/>
                </a:solidFill>
                <a:latin typeface="Meiryo UI" panose="020B0604030504040204" pitchFamily="50" charset="-128"/>
                <a:ea typeface="Meiryo UI" panose="020B0604030504040204" pitchFamily="50" charset="-128"/>
              </a:rPr>
              <a:t>２</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出資法人</a:t>
            </a:r>
          </a:p>
        </p:txBody>
      </p:sp>
      <p:graphicFrame>
        <p:nvGraphicFramePr>
          <p:cNvPr id="3" name="表 2"/>
          <p:cNvGraphicFramePr>
            <a:graphicFrameLocks noGrp="1"/>
          </p:cNvGraphicFramePr>
          <p:nvPr>
            <p:extLst>
              <p:ext uri="{D42A27DB-BD31-4B8C-83A1-F6EECF244321}">
                <p14:modId xmlns:p14="http://schemas.microsoft.com/office/powerpoint/2010/main" val="1952704540"/>
              </p:ext>
            </p:extLst>
          </p:nvPr>
        </p:nvGraphicFramePr>
        <p:xfrm>
          <a:off x="78385" y="2546201"/>
          <a:ext cx="8964013" cy="4055639"/>
        </p:xfrm>
        <a:graphic>
          <a:graphicData uri="http://schemas.openxmlformats.org/drawingml/2006/table">
            <a:tbl>
              <a:tblPr firstRow="1" bandRow="1">
                <a:tableStyleId>{5940675A-B579-460E-94D1-54222C63F5DA}</a:tableStyleId>
              </a:tblPr>
              <a:tblGrid>
                <a:gridCol w="1255115">
                  <a:extLst>
                    <a:ext uri="{9D8B030D-6E8A-4147-A177-3AD203B41FA5}">
                      <a16:colId xmlns:a16="http://schemas.microsoft.com/office/drawing/2014/main" val="2241965948"/>
                    </a:ext>
                  </a:extLst>
                </a:gridCol>
                <a:gridCol w="1201882">
                  <a:extLst>
                    <a:ext uri="{9D8B030D-6E8A-4147-A177-3AD203B41FA5}">
                      <a16:colId xmlns:a16="http://schemas.microsoft.com/office/drawing/2014/main" val="2252930683"/>
                    </a:ext>
                  </a:extLst>
                </a:gridCol>
                <a:gridCol w="1465118">
                  <a:extLst>
                    <a:ext uri="{9D8B030D-6E8A-4147-A177-3AD203B41FA5}">
                      <a16:colId xmlns:a16="http://schemas.microsoft.com/office/drawing/2014/main" val="2436475858"/>
                    </a:ext>
                  </a:extLst>
                </a:gridCol>
                <a:gridCol w="979714">
                  <a:extLst>
                    <a:ext uri="{9D8B030D-6E8A-4147-A177-3AD203B41FA5}">
                      <a16:colId xmlns:a16="http://schemas.microsoft.com/office/drawing/2014/main" val="3590635032"/>
                    </a:ext>
                  </a:extLst>
                </a:gridCol>
                <a:gridCol w="3348239">
                  <a:extLst>
                    <a:ext uri="{9D8B030D-6E8A-4147-A177-3AD203B41FA5}">
                      <a16:colId xmlns:a16="http://schemas.microsoft.com/office/drawing/2014/main" val="3673342445"/>
                    </a:ext>
                  </a:extLst>
                </a:gridCol>
                <a:gridCol w="713945">
                  <a:extLst>
                    <a:ext uri="{9D8B030D-6E8A-4147-A177-3AD203B41FA5}">
                      <a16:colId xmlns:a16="http://schemas.microsoft.com/office/drawing/2014/main" val="4093504592"/>
                    </a:ext>
                  </a:extLst>
                </a:gridCol>
              </a:tblGrid>
              <a:tr h="274989">
                <a:tc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府市連携の</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方針</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改革手法</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32699697"/>
                  </a:ext>
                </a:extLst>
              </a:tr>
              <a:tr h="274989">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大阪市</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968415476"/>
                  </a:ext>
                </a:extLst>
              </a:tr>
              <a:tr h="430343">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大阪府中小企業</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信用</a:t>
                      </a:r>
                      <a:r>
                        <a:rPr kumimoji="1" lang="ja-JP" altLang="en-US" sz="1100" b="1" dirty="0">
                          <a:solidFill>
                            <a:schemeClr val="bg1"/>
                          </a:solidFill>
                          <a:latin typeface="Meiryo UI" panose="020B0604030504040204" pitchFamily="50" charset="-128"/>
                          <a:ea typeface="Meiryo UI" panose="020B0604030504040204" pitchFamily="50" charset="-128"/>
                        </a:rPr>
                        <a:t>保証協会</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信用</a:t>
                      </a:r>
                      <a:r>
                        <a:rPr kumimoji="1" lang="ja-JP" altLang="en-US" sz="1100" b="1" dirty="0">
                          <a:solidFill>
                            <a:schemeClr val="bg1"/>
                          </a:solidFill>
                          <a:latin typeface="Meiryo UI" panose="020B0604030504040204" pitchFamily="50" charset="-128"/>
                          <a:ea typeface="Meiryo UI" panose="020B0604030504040204" pitchFamily="50" charset="-128"/>
                        </a:rPr>
                        <a:t>保証協会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組織統合</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2014</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zh-TW" altLang="en-US" sz="1100" b="1" dirty="0">
                          <a:solidFill>
                            <a:schemeClr val="tx1"/>
                          </a:solidFill>
                          <a:latin typeface="Meiryo UI" panose="020B0604030504040204" pitchFamily="50" charset="-128"/>
                          <a:ea typeface="Meiryo UI" panose="020B0604030504040204" pitchFamily="50" charset="-128"/>
                        </a:rPr>
                        <a:t>大阪信用保証協会営業開始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13957981"/>
                  </a:ext>
                </a:extLst>
              </a:tr>
              <a:tr h="471908">
                <a:tc>
                  <a:txBody>
                    <a:bodyPr/>
                    <a:lstStyle/>
                    <a:p>
                      <a:pPr algn="ctr"/>
                      <a:r>
                        <a:rPr kumimoji="1" lang="zh-TW" altLang="en-US" sz="1100" b="1" dirty="0">
                          <a:solidFill>
                            <a:schemeClr val="bg1"/>
                          </a:solidFill>
                          <a:latin typeface="Meiryo UI" panose="020B0604030504040204" pitchFamily="50" charset="-128"/>
                          <a:ea typeface="Meiryo UI" panose="020B0604030504040204" pitchFamily="50" charset="-128"/>
                        </a:rPr>
                        <a:t>国際交流財団</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zh-TW" altLang="en-US" sz="1100" b="1" dirty="0">
                          <a:solidFill>
                            <a:schemeClr val="bg1"/>
                          </a:solidFill>
                          <a:latin typeface="Meiryo UI" panose="020B0604030504040204" pitchFamily="50" charset="-128"/>
                          <a:ea typeface="Meiryo UI" panose="020B0604030504040204" pitchFamily="50" charset="-128"/>
                        </a:rPr>
                        <a:t>国際交流</a:t>
                      </a:r>
                      <a:r>
                        <a:rPr kumimoji="1" lang="en-US" altLang="zh-TW" sz="1100" b="1" dirty="0">
                          <a:solidFill>
                            <a:schemeClr val="bg1"/>
                          </a:solidFill>
                          <a:latin typeface="Meiryo UI" panose="020B0604030504040204" pitchFamily="50" charset="-128"/>
                          <a:ea typeface="Meiryo UI" panose="020B0604030504040204" pitchFamily="50" charset="-128"/>
                        </a:rPr>
                        <a:t>C</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事業見直し・自立化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2012</a:t>
                      </a:r>
                      <a:r>
                        <a:rPr kumimoji="1" lang="ja-JP" altLang="en-US" sz="1100" b="1" dirty="0">
                          <a:solidFill>
                            <a:schemeClr val="tx1"/>
                          </a:solidFill>
                          <a:latin typeface="Meiryo UI" panose="020B0604030504040204" pitchFamily="50" charset="-128"/>
                          <a:ea typeface="Meiryo UI" panose="020B0604030504040204" pitchFamily="50" charset="-128"/>
                        </a:rPr>
                        <a:t>　府法人を公財化</a:t>
                      </a:r>
                    </a:p>
                    <a:p>
                      <a:r>
                        <a:rPr kumimoji="1" lang="en-US" altLang="ja-JP" sz="1100" b="1" dirty="0">
                          <a:solidFill>
                            <a:schemeClr val="tx1"/>
                          </a:solidFill>
                          <a:latin typeface="Meiryo UI" panose="020B0604030504040204" pitchFamily="50" charset="-128"/>
                          <a:ea typeface="Meiryo UI" panose="020B0604030504040204" pitchFamily="50" charset="-128"/>
                        </a:rPr>
                        <a:t>2017,20</a:t>
                      </a:r>
                      <a:r>
                        <a:rPr kumimoji="1" lang="ja-JP" altLang="en-US" sz="1100" b="1" dirty="0">
                          <a:solidFill>
                            <a:schemeClr val="tx1"/>
                          </a:solidFill>
                          <a:latin typeface="Meiryo UI" panose="020B0604030504040204" pitchFamily="50" charset="-128"/>
                          <a:ea typeface="Meiryo UI" panose="020B0604030504040204" pitchFamily="50" charset="-128"/>
                        </a:rPr>
                        <a:t>　市法人を外郭団体指定</a:t>
                      </a: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414708425"/>
                  </a:ext>
                </a:extLst>
              </a:tr>
              <a:tr h="471908">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保健医療財団</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環境保健協会</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事業見直し・自立化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2013</a:t>
                      </a:r>
                      <a:r>
                        <a:rPr kumimoji="1" lang="ja-JP" altLang="en-US" sz="1100" b="1" dirty="0">
                          <a:solidFill>
                            <a:schemeClr val="tx1"/>
                          </a:solidFill>
                          <a:latin typeface="Meiryo UI" panose="020B0604030504040204" pitchFamily="50" charset="-128"/>
                          <a:ea typeface="Meiryo UI" panose="020B0604030504040204" pitchFamily="50" charset="-128"/>
                        </a:rPr>
                        <a:t>　府法人を公財化</a:t>
                      </a:r>
                    </a:p>
                    <a:p>
                      <a:r>
                        <a:rPr kumimoji="1" lang="en-US" altLang="ja-JP" sz="1100" b="1" dirty="0">
                          <a:solidFill>
                            <a:schemeClr val="tx1"/>
                          </a:solidFill>
                          <a:latin typeface="Meiryo UI" panose="020B0604030504040204" pitchFamily="50" charset="-128"/>
                          <a:ea typeface="Meiryo UI" panose="020B0604030504040204" pitchFamily="50" charset="-128"/>
                        </a:rPr>
                        <a:t>2013</a:t>
                      </a:r>
                      <a:r>
                        <a:rPr kumimoji="1" lang="ja-JP" altLang="en-US" sz="1100" b="1" dirty="0">
                          <a:solidFill>
                            <a:schemeClr val="tx1"/>
                          </a:solidFill>
                          <a:latin typeface="Meiryo UI" panose="020B0604030504040204" pitchFamily="50" charset="-128"/>
                          <a:ea typeface="Meiryo UI" panose="020B0604030504040204" pitchFamily="50" charset="-128"/>
                        </a:rPr>
                        <a:t>　市法人を一財化</a:t>
                      </a: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57802241"/>
                  </a:ext>
                </a:extLst>
              </a:tr>
              <a:tr h="471908">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道路公社</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道路公社</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16615" marB="16615" anchor="ctr">
                    <a:no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rPr>
                        <a:t>事業見直し・自立化</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tc>
                  <a:txBody>
                    <a:bodyPr/>
                    <a:lstStyle/>
                    <a:p>
                      <a:r>
                        <a:rPr kumimoji="1" lang="en-US" altLang="ja-JP" sz="1100" b="0" dirty="0" smtClean="0">
                          <a:solidFill>
                            <a:schemeClr val="tx1"/>
                          </a:solidFill>
                          <a:latin typeface="Meiryo UI" panose="020B0604030504040204" pitchFamily="50" charset="-128"/>
                          <a:ea typeface="Meiryo UI" panose="020B0604030504040204" pitchFamily="50" charset="-128"/>
                        </a:rPr>
                        <a:t>2013</a:t>
                      </a:r>
                      <a:r>
                        <a:rPr kumimoji="1" lang="ja-JP" altLang="en-US" sz="1100" b="0" dirty="0" smtClean="0">
                          <a:solidFill>
                            <a:schemeClr val="tx1"/>
                          </a:solidFill>
                          <a:latin typeface="Meiryo UI" panose="020B0604030504040204" pitchFamily="50" charset="-128"/>
                          <a:ea typeface="Meiryo UI" panose="020B0604030504040204" pitchFamily="50" charset="-128"/>
                        </a:rPr>
                        <a:t>　市公社を解散</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rPr>
                        <a:t>2018,19</a:t>
                      </a:r>
                      <a:r>
                        <a:rPr kumimoji="1" lang="ja-JP" altLang="en-US" sz="1100" b="0" dirty="0" smtClean="0">
                          <a:solidFill>
                            <a:schemeClr val="tx1"/>
                          </a:solidFill>
                          <a:latin typeface="Meiryo UI" panose="020B0604030504040204" pitchFamily="50" charset="-128"/>
                          <a:ea typeface="Meiryo UI" panose="020B0604030504040204" pitchFamily="50" charset="-128"/>
                        </a:rPr>
                        <a:t>　府公社路線の一部を高速道路会社へ移管</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r>
                        <a:rPr kumimoji="1" lang="ja-JP" altLang="en-US" sz="1100" b="0" dirty="0" smtClean="0">
                          <a:solidFill>
                            <a:schemeClr val="tx1"/>
                          </a:solidFill>
                          <a:latin typeface="Meiryo UI" panose="020B0604030504040204" pitchFamily="50" charset="-128"/>
                          <a:ea typeface="Meiryo UI" panose="020B0604030504040204" pitchFamily="50" charset="-128"/>
                        </a:rPr>
                        <a:t>今後、大阪府道路公社路線である箕面有料道路の</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r>
                        <a:rPr kumimoji="1" lang="ja-JP" altLang="en-US" sz="1100" b="0" dirty="0" smtClean="0">
                          <a:solidFill>
                            <a:schemeClr val="tx1"/>
                          </a:solidFill>
                          <a:latin typeface="Meiryo UI" panose="020B0604030504040204" pitchFamily="50" charset="-128"/>
                          <a:ea typeface="Meiryo UI" panose="020B0604030504040204" pitchFamily="50" charset="-128"/>
                        </a:rPr>
                        <a:t>西日本高速道路㈱</a:t>
                      </a:r>
                      <a:r>
                        <a:rPr kumimoji="1" lang="ja-JP" altLang="en-US" sz="1100" b="0" dirty="0" err="1" smtClean="0">
                          <a:solidFill>
                            <a:schemeClr val="tx1"/>
                          </a:solidFill>
                          <a:latin typeface="Meiryo UI" panose="020B0604030504040204" pitchFamily="50" charset="-128"/>
                          <a:ea typeface="Meiryo UI" panose="020B0604030504040204" pitchFamily="50" charset="-128"/>
                        </a:rPr>
                        <a:t>への</a:t>
                      </a:r>
                      <a:r>
                        <a:rPr kumimoji="1" lang="ja-JP" altLang="en-US" sz="1100" b="0" dirty="0" smtClean="0">
                          <a:solidFill>
                            <a:schemeClr val="tx1"/>
                          </a:solidFill>
                          <a:latin typeface="Meiryo UI" panose="020B0604030504040204" pitchFamily="50" charset="-128"/>
                          <a:ea typeface="Meiryo UI" panose="020B0604030504040204" pitchFamily="50" charset="-128"/>
                        </a:rPr>
                        <a:t>移管をめざす</a:t>
                      </a:r>
                    </a:p>
                  </a:txBody>
                  <a:tcPr marL="84406" marR="84406" marT="16615" marB="16615" anchor="ctr">
                    <a:no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取組中</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extLst>
                  <a:ext uri="{0D108BD9-81ED-4DB2-BD59-A6C34878D82A}">
                    <a16:rowId xmlns:a16="http://schemas.microsoft.com/office/drawing/2014/main" val="471508412"/>
                  </a:ext>
                </a:extLst>
              </a:tr>
              <a:tr h="471908">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住宅供給公社</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住宅供給公社</a:t>
                      </a:r>
                      <a:endParaRPr kumimoji="1" lang="zh-TW" altLang="en-US" sz="1100" b="1" dirty="0">
                        <a:solidFill>
                          <a:schemeClr val="bg1"/>
                        </a:solidFill>
                        <a:latin typeface="Meiryo UI" panose="020B0604030504040204" pitchFamily="50" charset="-128"/>
                        <a:ea typeface="Meiryo UI" panose="020B0604030504040204" pitchFamily="50"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16615" marB="16615" anchor="ctr">
                    <a:pattFill prst="wdUpDiag">
                      <a:fgClr>
                        <a:schemeClr val="accent1">
                          <a:lumMod val="40000"/>
                          <a:lumOff val="60000"/>
                        </a:schemeClr>
                      </a:fgClr>
                      <a:bgClr>
                        <a:prstClr val="white"/>
                      </a:bgClr>
                    </a:patt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事業見直し・自立化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pattFill prst="wdUpDiag">
                      <a:fgClr>
                        <a:schemeClr val="accent1">
                          <a:lumMod val="40000"/>
                          <a:lumOff val="60000"/>
                        </a:schemeClr>
                      </a:fgClr>
                      <a:bgClr>
                        <a:prstClr val="white"/>
                      </a:bgClr>
                    </a:patt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新たな大都市制度を前提としていたが、市存続のため検討終了</a:t>
                      </a:r>
                    </a:p>
                  </a:txBody>
                  <a:tcPr marL="84406" marR="84406" marT="16615" marB="16615" anchor="ctr">
                    <a:pattFill prst="wdUpDiag">
                      <a:fgClr>
                        <a:schemeClr val="accent1">
                          <a:lumMod val="40000"/>
                          <a:lumOff val="60000"/>
                        </a:schemeClr>
                      </a:fgClr>
                      <a:bgClr>
                        <a:prstClr val="white"/>
                      </a:bgClr>
                    </a:pattFill>
                  </a:tcPr>
                </a:tc>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検討終了</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pattFill prst="wdUpDiag">
                      <a:fgClr>
                        <a:schemeClr val="accent1">
                          <a:lumMod val="40000"/>
                          <a:lumOff val="60000"/>
                        </a:schemeClr>
                      </a:fgClr>
                      <a:bgClr>
                        <a:prstClr val="white"/>
                      </a:bgClr>
                    </a:pattFill>
                  </a:tcPr>
                </a:tc>
                <a:extLst>
                  <a:ext uri="{0D108BD9-81ED-4DB2-BD59-A6C34878D82A}">
                    <a16:rowId xmlns:a16="http://schemas.microsoft.com/office/drawing/2014/main" val="1043241994"/>
                  </a:ext>
                </a:extLst>
              </a:tr>
              <a:tr h="629791">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堺泉北埠頭㈱</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大阪港埠頭㈱</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統合・一元化</a:t>
                      </a:r>
                    </a:p>
                  </a:txBody>
                  <a:tcPr marL="84406" marR="84406" marT="16615" marB="16615" anchor="ctr">
                    <a:no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2014</a:t>
                      </a:r>
                      <a:r>
                        <a:rPr kumimoji="1" lang="ja-JP" altLang="en-US" sz="1100" dirty="0">
                          <a:solidFill>
                            <a:schemeClr val="tx1"/>
                          </a:solidFill>
                          <a:latin typeface="Meiryo UI" panose="020B0604030504040204" pitchFamily="50" charset="-128"/>
                          <a:ea typeface="Meiryo UI" panose="020B0604030504040204" pitchFamily="50" charset="-128"/>
                        </a:rPr>
                        <a:t>　阪神国際港湾㈱設立</a:t>
                      </a:r>
                    </a:p>
                    <a:p>
                      <a:r>
                        <a:rPr kumimoji="1" lang="ja-JP" altLang="en-US" sz="1100" dirty="0">
                          <a:solidFill>
                            <a:schemeClr val="tx1"/>
                          </a:solidFill>
                          <a:latin typeface="Meiryo UI" panose="020B0604030504040204" pitchFamily="50" charset="-128"/>
                          <a:ea typeface="Meiryo UI" panose="020B0604030504040204" pitchFamily="50" charset="-128"/>
                        </a:rPr>
                        <a:t>今後、阪神国際港湾㈱と堺泉北埠頭㈱の経営統合をめざす</a:t>
                      </a:r>
                    </a:p>
                  </a:txBody>
                  <a:tcPr marL="84406" marR="84406" marT="16615" marB="16615" anchor="ctr">
                    <a:noFill/>
                  </a:tcPr>
                </a:tc>
                <a:tc>
                  <a:txBody>
                    <a:bodyPr/>
                    <a:lstStyle/>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取組中</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extLst>
                  <a:ext uri="{0D108BD9-81ED-4DB2-BD59-A6C34878D82A}">
                    <a16:rowId xmlns:a16="http://schemas.microsoft.com/office/drawing/2014/main" val="83024200"/>
                  </a:ext>
                </a:extLst>
              </a:tr>
              <a:tr h="326013">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文化財センター</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文化財協会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統合・一元化</a:t>
                      </a:r>
                    </a:p>
                  </a:txBody>
                  <a:tcPr marL="84406" marR="84406" marT="16615" marB="16615" anchor="ctr">
                    <a:no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rPr>
                        <a:t>統合・一元化</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あり方について協議中</a:t>
                      </a:r>
                    </a:p>
                  </a:txBody>
                  <a:tcPr marL="84406" marR="84406" marT="16615" marB="16615" anchor="ctr">
                    <a:noFill/>
                  </a:tcPr>
                </a:tc>
                <a:tc>
                  <a:txBody>
                    <a:bodyPr/>
                    <a:lstStyle/>
                    <a:p>
                      <a:pPr algn="ctr"/>
                      <a:r>
                        <a:rPr kumimoji="1" lang="ja-JP" altLang="en-US" sz="950" b="0" dirty="0" smtClean="0">
                          <a:solidFill>
                            <a:schemeClr val="tx1"/>
                          </a:solidFill>
                          <a:latin typeface="Meiryo UI" panose="020B0604030504040204" pitchFamily="50" charset="-128"/>
                          <a:ea typeface="Meiryo UI" panose="020B0604030504040204" pitchFamily="50" charset="-128"/>
                        </a:rPr>
                        <a:t>取組中</a:t>
                      </a:r>
                      <a:endParaRPr kumimoji="1" lang="ja-JP" altLang="en-US" sz="950" b="0" dirty="0">
                        <a:solidFill>
                          <a:schemeClr val="tx1"/>
                        </a:solidFill>
                        <a:latin typeface="Meiryo UI" panose="020B0604030504040204" pitchFamily="50" charset="-128"/>
                        <a:ea typeface="Meiryo UI" panose="020B0604030504040204" pitchFamily="50" charset="-128"/>
                      </a:endParaRPr>
                    </a:p>
                  </a:txBody>
                  <a:tcPr marL="84406" marR="84406" marT="33231" marB="33231" anchor="ctr">
                    <a:noFill/>
                  </a:tcPr>
                </a:tc>
                <a:extLst>
                  <a:ext uri="{0D108BD9-81ED-4DB2-BD59-A6C34878D82A}">
                    <a16:rowId xmlns:a16="http://schemas.microsoft.com/office/drawing/2014/main" val="2185039244"/>
                  </a:ext>
                </a:extLst>
              </a:tr>
            </a:tbl>
          </a:graphicData>
        </a:graphic>
      </p:graphicFrame>
      <p:sp>
        <p:nvSpPr>
          <p:cNvPr id="8" name="テキスト ボックス 7"/>
          <p:cNvSpPr txBox="1"/>
          <p:nvPr/>
        </p:nvSpPr>
        <p:spPr>
          <a:xfrm>
            <a:off x="240493" y="76562"/>
            <a:ext cx="7712016"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～Ｂ項目の進捗状況～</a:t>
            </a:r>
            <a:endParaRPr lang="ja-JP" altLang="en-US" sz="14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52480" y="42125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356597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78387" y="434266"/>
            <a:ext cx="1617063" cy="307777"/>
          </a:xfrm>
          <a:prstGeom prst="rect">
            <a:avLst/>
          </a:prstGeom>
          <a:noFill/>
        </p:spPr>
        <p:txBody>
          <a:bodyPr wrap="square" rtlCol="0">
            <a:spAutoFit/>
          </a:bodyPr>
          <a:lstStyle/>
          <a:p>
            <a:pPr defTabSz="884155"/>
            <a:r>
              <a:rPr lang="ja-JP" altLang="en-US" sz="1400" b="1" dirty="0">
                <a:solidFill>
                  <a:prstClr val="black"/>
                </a:solidFill>
                <a:latin typeface="Meiryo UI" panose="020B0604030504040204" pitchFamily="50" charset="-128"/>
                <a:ea typeface="Meiryo UI" panose="020B0604030504040204" pitchFamily="50" charset="-128"/>
              </a:rPr>
              <a:t>３</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公の施設等</a:t>
            </a:r>
          </a:p>
        </p:txBody>
      </p:sp>
      <p:graphicFrame>
        <p:nvGraphicFramePr>
          <p:cNvPr id="21" name="表 20"/>
          <p:cNvGraphicFramePr>
            <a:graphicFrameLocks noGrp="1"/>
          </p:cNvGraphicFramePr>
          <p:nvPr>
            <p:extLst/>
          </p:nvPr>
        </p:nvGraphicFramePr>
        <p:xfrm>
          <a:off x="89993" y="721595"/>
          <a:ext cx="8964013" cy="5920246"/>
        </p:xfrm>
        <a:graphic>
          <a:graphicData uri="http://schemas.openxmlformats.org/drawingml/2006/table">
            <a:tbl>
              <a:tblPr firstRow="1" bandRow="1">
                <a:tableStyleId>{5940675A-B579-460E-94D1-54222C63F5DA}</a:tableStyleId>
              </a:tblPr>
              <a:tblGrid>
                <a:gridCol w="125692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508494">
                  <a:extLst>
                    <a:ext uri="{9D8B030D-6E8A-4147-A177-3AD203B41FA5}">
                      <a16:colId xmlns:a16="http://schemas.microsoft.com/office/drawing/2014/main" val="2026859108"/>
                    </a:ext>
                  </a:extLst>
                </a:gridCol>
                <a:gridCol w="941885">
                  <a:extLst>
                    <a:ext uri="{9D8B030D-6E8A-4147-A177-3AD203B41FA5}">
                      <a16:colId xmlns:a16="http://schemas.microsoft.com/office/drawing/2014/main" val="1336547897"/>
                    </a:ext>
                  </a:extLst>
                </a:gridCol>
                <a:gridCol w="3302000">
                  <a:extLst>
                    <a:ext uri="{9D8B030D-6E8A-4147-A177-3AD203B41FA5}">
                      <a16:colId xmlns:a16="http://schemas.microsoft.com/office/drawing/2014/main" val="20003"/>
                    </a:ext>
                  </a:extLst>
                </a:gridCol>
                <a:gridCol w="633906">
                  <a:extLst>
                    <a:ext uri="{9D8B030D-6E8A-4147-A177-3AD203B41FA5}">
                      <a16:colId xmlns:a16="http://schemas.microsoft.com/office/drawing/2014/main" val="4252845561"/>
                    </a:ext>
                  </a:extLst>
                </a:gridCol>
              </a:tblGrid>
              <a:tr h="239735">
                <a:tc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府市連携の</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方針</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改革手法</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3973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大阪市</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23973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府立支援学校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50" b="1" dirty="0">
                          <a:solidFill>
                            <a:schemeClr val="bg1"/>
                          </a:solidFill>
                          <a:latin typeface="Meiryo UI" panose="020B0604030504040204" pitchFamily="50" charset="-128"/>
                          <a:ea typeface="Meiryo UI" panose="020B0604030504040204" pitchFamily="50" charset="-128"/>
                        </a:rPr>
                        <a:t>市立特別支援学校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2016</a:t>
                      </a:r>
                      <a:r>
                        <a:rPr kumimoji="1" lang="ja-JP" altLang="en-US" sz="1100" b="1" dirty="0">
                          <a:solidFill>
                            <a:schemeClr val="tx1"/>
                          </a:solidFill>
                          <a:latin typeface="Meiryo UI" panose="020B0604030504040204" pitchFamily="50" charset="-128"/>
                          <a:ea typeface="Meiryo UI" panose="020B0604030504040204" pitchFamily="50"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23973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府立高校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市立高校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2022</a:t>
                      </a:r>
                      <a:r>
                        <a:rPr kumimoji="1" lang="ja-JP" altLang="en-US" sz="1100" b="1" dirty="0">
                          <a:solidFill>
                            <a:schemeClr val="tx1"/>
                          </a:solidFill>
                          <a:latin typeface="Meiryo UI" panose="020B0604030504040204" pitchFamily="50" charset="-128"/>
                          <a:ea typeface="Meiryo UI" panose="020B0604030504040204" pitchFamily="50"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r h="489442">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マイドームおおさか</a:t>
                      </a:r>
                    </a:p>
                    <a:p>
                      <a:pPr algn="ctr"/>
                      <a:r>
                        <a:rPr kumimoji="1" lang="ja-JP" altLang="en-US" sz="900" b="1" dirty="0">
                          <a:solidFill>
                            <a:schemeClr val="bg1"/>
                          </a:solidFill>
                          <a:latin typeface="Meiryo UI" panose="020B0604030504040204" pitchFamily="50" charset="-128"/>
                          <a:ea typeface="Meiryo UI" panose="020B0604030504040204" pitchFamily="50" charset="-128"/>
                        </a:rPr>
                        <a:t>（産業振興</a:t>
                      </a:r>
                      <a:r>
                        <a:rPr kumimoji="1" lang="ja-JP" altLang="en-US" sz="900" b="1" dirty="0" smtClean="0">
                          <a:solidFill>
                            <a:schemeClr val="bg1"/>
                          </a:solidFill>
                          <a:latin typeface="Meiryo UI" panose="020B0604030504040204" pitchFamily="50" charset="-128"/>
                          <a:ea typeface="Meiryo UI" panose="020B0604030504040204" pitchFamily="50" charset="-128"/>
                        </a:rPr>
                        <a:t>機構）</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産業創造館</a:t>
                      </a:r>
                    </a:p>
                    <a:p>
                      <a:pPr algn="ctr"/>
                      <a:r>
                        <a:rPr kumimoji="1" lang="ja-JP" altLang="en-US" sz="900" b="1" dirty="0">
                          <a:solidFill>
                            <a:schemeClr val="bg1"/>
                          </a:solidFill>
                          <a:latin typeface="Meiryo UI" panose="020B0604030504040204" pitchFamily="50" charset="-128"/>
                          <a:ea typeface="Meiryo UI" panose="020B0604030504040204" pitchFamily="50" charset="-128"/>
                        </a:rPr>
                        <a:t>（都市型産業</a:t>
                      </a:r>
                      <a:r>
                        <a:rPr kumimoji="1" lang="ja-JP" altLang="en-US" sz="900" b="1" dirty="0" smtClean="0">
                          <a:solidFill>
                            <a:schemeClr val="bg1"/>
                          </a:solidFill>
                          <a:latin typeface="Meiryo UI" panose="020B0604030504040204" pitchFamily="50" charset="-128"/>
                          <a:ea typeface="Meiryo UI" panose="020B0604030504040204" pitchFamily="50" charset="-128"/>
                        </a:rPr>
                        <a:t>振興</a:t>
                      </a:r>
                      <a:endParaRPr kumimoji="1" lang="en-US" altLang="ja-JP" sz="9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1" dirty="0" smtClean="0">
                          <a:solidFill>
                            <a:schemeClr val="bg1"/>
                          </a:solidFill>
                          <a:latin typeface="Meiryo UI" panose="020B0604030504040204" pitchFamily="50" charset="-128"/>
                          <a:ea typeface="Meiryo UI" panose="020B0604030504040204" pitchFamily="50" charset="-128"/>
                        </a:rPr>
                        <a:t>センター</a:t>
                      </a:r>
                      <a:r>
                        <a:rPr kumimoji="1" lang="ja-JP" altLang="en-US" sz="900" b="1" dirty="0">
                          <a:solidFill>
                            <a:schemeClr val="bg1"/>
                          </a:solidFill>
                          <a:latin typeface="Meiryo UI" panose="020B0604030504040204" pitchFamily="50" charset="-128"/>
                          <a:ea typeface="Meiryo UI" panose="020B0604030504040204" pitchFamily="50" charset="-128"/>
                        </a:rPr>
                        <a:t>）</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組織統合</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rPr>
                        <a:t>2019</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zh-TW" altLang="en-US" sz="1100" b="1" dirty="0">
                          <a:solidFill>
                            <a:schemeClr val="tx1"/>
                          </a:solidFill>
                          <a:latin typeface="Meiryo UI" panose="020B0604030504040204" pitchFamily="50" charset="-128"/>
                          <a:ea typeface="Meiryo UI" panose="020B0604030504040204" pitchFamily="50" charset="-128"/>
                        </a:rPr>
                        <a:t>大阪産業局設立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41583583"/>
                  </a:ext>
                </a:extLst>
              </a:tr>
              <a:tr h="38019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府立中央図書館</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市立中央図書館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府市連携事業の実施、市立図書館の民間委託拡大の実施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271877343"/>
                  </a:ext>
                </a:extLst>
              </a:tr>
              <a:tr h="38019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府立体育会館</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市立中央体育館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府立体育館は興行中心で広域自治体が運営し、市立中央体育館は競技スポーツの拠点として整理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092630272"/>
                  </a:ext>
                </a:extLst>
              </a:tr>
              <a:tr h="380195">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門真スポーツ</a:t>
                      </a:r>
                      <a:r>
                        <a:rPr kumimoji="1" lang="en-US" altLang="ja-JP" sz="1050" b="1" dirty="0">
                          <a:solidFill>
                            <a:schemeClr val="bg1"/>
                          </a:solidFill>
                          <a:latin typeface="Meiryo UI" panose="020B0604030504040204" pitchFamily="50" charset="-128"/>
                          <a:ea typeface="Meiryo UI" panose="020B0604030504040204" pitchFamily="50"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大阪プール</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門真スポーツ</a:t>
                      </a:r>
                      <a:r>
                        <a:rPr kumimoji="1" lang="en-US" altLang="ja-JP" sz="1000" b="1" dirty="0">
                          <a:solidFill>
                            <a:schemeClr val="tx1"/>
                          </a:solidFill>
                          <a:latin typeface="Meiryo UI" panose="020B0604030504040204" pitchFamily="50" charset="-128"/>
                          <a:ea typeface="Meiryo UI" panose="020B0604030504040204" pitchFamily="50" charset="-128"/>
                        </a:rPr>
                        <a:t>C</a:t>
                      </a:r>
                      <a:r>
                        <a:rPr kumimoji="1" lang="ja-JP" altLang="en-US" sz="1000" b="1" dirty="0">
                          <a:solidFill>
                            <a:schemeClr val="tx1"/>
                          </a:solidFill>
                          <a:latin typeface="Meiryo UI" panose="020B0604030504040204" pitchFamily="50" charset="-128"/>
                          <a:ea typeface="Meiryo UI" panose="020B0604030504040204" pitchFamily="50" charset="-128"/>
                        </a:rPr>
                        <a:t>は広域自治体が運営し、大阪プールは競技大会開催可能な拠点として整理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95038445"/>
                  </a:ext>
                </a:extLst>
              </a:tr>
              <a:tr h="512852">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府立大型児童館ビッグバン</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キッズプラザ大阪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950" b="1" dirty="0">
                          <a:solidFill>
                            <a:schemeClr val="tx1"/>
                          </a:solidFill>
                          <a:latin typeface="Meiryo UI" panose="020B0604030504040204" pitchFamily="50" charset="-128"/>
                          <a:ea typeface="Meiryo UI" panose="020B0604030504040204" pitchFamily="50" charset="-128"/>
                        </a:rPr>
                        <a:t>2021</a:t>
                      </a:r>
                      <a:r>
                        <a:rPr kumimoji="1" lang="ja-JP" altLang="en-US" sz="950" b="1" dirty="0">
                          <a:solidFill>
                            <a:schemeClr val="tx1"/>
                          </a:solidFill>
                          <a:latin typeface="Meiryo UI" panose="020B0604030504040204" pitchFamily="50" charset="-128"/>
                          <a:ea typeface="Meiryo UI" panose="020B0604030504040204" pitchFamily="50" charset="-128"/>
                        </a:rPr>
                        <a:t>　ビッグバンは堺市へ移管</a:t>
                      </a:r>
                    </a:p>
                    <a:p>
                      <a:r>
                        <a:rPr kumimoji="1" lang="en-US" altLang="ja-JP" sz="950" b="1" dirty="0">
                          <a:solidFill>
                            <a:schemeClr val="tx1"/>
                          </a:solidFill>
                          <a:latin typeface="Meiryo UI" panose="020B0604030504040204" pitchFamily="50" charset="-128"/>
                          <a:ea typeface="Meiryo UI" panose="020B0604030504040204" pitchFamily="50" charset="-128"/>
                        </a:rPr>
                        <a:t>2018</a:t>
                      </a:r>
                      <a:r>
                        <a:rPr kumimoji="1" lang="ja-JP" altLang="en-US" sz="950" b="1" dirty="0">
                          <a:solidFill>
                            <a:schemeClr val="tx1"/>
                          </a:solidFill>
                          <a:latin typeface="Meiryo UI" panose="020B0604030504040204" pitchFamily="50" charset="-128"/>
                          <a:ea typeface="Meiryo UI" panose="020B0604030504040204" pitchFamily="50" charset="-128"/>
                        </a:rPr>
                        <a:t>　キッズプラザは公募で決定した運営事業者</a:t>
                      </a:r>
                      <a:r>
                        <a:rPr kumimoji="1" lang="ja-JP" altLang="en-US" sz="950" b="1" dirty="0" smtClean="0">
                          <a:solidFill>
                            <a:schemeClr val="tx1"/>
                          </a:solidFill>
                          <a:latin typeface="Meiryo UI" panose="020B0604030504040204" pitchFamily="50" charset="-128"/>
                          <a:ea typeface="Meiryo UI" panose="020B0604030504040204" pitchFamily="50" charset="-128"/>
                        </a:rPr>
                        <a:t>による運営</a:t>
                      </a:r>
                      <a:endParaRPr kumimoji="1" lang="en-US" altLang="ja-JP" sz="950" b="1" dirty="0" smtClean="0">
                        <a:solidFill>
                          <a:schemeClr val="tx1"/>
                        </a:solidFill>
                        <a:latin typeface="Meiryo UI" panose="020B0604030504040204" pitchFamily="50" charset="-128"/>
                        <a:ea typeface="Meiryo UI" panose="020B0604030504040204" pitchFamily="50" charset="-128"/>
                      </a:endParaRPr>
                    </a:p>
                    <a:p>
                      <a:r>
                        <a:rPr kumimoji="1" lang="ja-JP" altLang="en-US" sz="950" b="1" dirty="0" smtClean="0">
                          <a:solidFill>
                            <a:schemeClr val="tx1"/>
                          </a:solidFill>
                          <a:latin typeface="Meiryo UI" panose="020B0604030504040204" pitchFamily="50" charset="-128"/>
                          <a:ea typeface="Meiryo UI" panose="020B0604030504040204" pitchFamily="50" charset="-128"/>
                        </a:rPr>
                        <a:t>　　　　　開始</a:t>
                      </a:r>
                      <a:endParaRPr kumimoji="1" lang="ja-JP" altLang="en-US" sz="9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25764043"/>
                  </a:ext>
                </a:extLst>
              </a:tr>
              <a:tr h="38019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大阪国際会議場</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インテックス大阪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zh-TW" sz="1000" b="1" dirty="0">
                          <a:solidFill>
                            <a:schemeClr val="tx1"/>
                          </a:solidFill>
                          <a:latin typeface="Meiryo UI" panose="020B0604030504040204" pitchFamily="50" charset="-128"/>
                          <a:ea typeface="Meiryo UI" panose="020B0604030504040204" pitchFamily="50" charset="-128"/>
                        </a:rPr>
                        <a:t>MICE</a:t>
                      </a:r>
                      <a:r>
                        <a:rPr kumimoji="1" lang="zh-TW" altLang="en-US" sz="1000" b="1" dirty="0">
                          <a:solidFill>
                            <a:schemeClr val="tx1"/>
                          </a:solidFill>
                          <a:latin typeface="Meiryo UI" panose="020B0604030504040204" pitchFamily="50" charset="-128"/>
                          <a:ea typeface="Meiryo UI" panose="020B0604030504040204" pitchFamily="50" charset="-128"/>
                        </a:rPr>
                        <a:t>共同誘致等連携実施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zh-TW"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41863917"/>
                  </a:ext>
                </a:extLst>
              </a:tr>
              <a:tr h="380195">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こども青少年施設</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こども青少年施設</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rPr>
                        <a:t>2014</a:t>
                      </a:r>
                      <a:r>
                        <a:rPr kumimoji="1" lang="ja-JP" altLang="en-US" sz="1000" b="1" dirty="0">
                          <a:solidFill>
                            <a:schemeClr val="tx1"/>
                          </a:solidFill>
                          <a:latin typeface="Meiryo UI" panose="020B0604030504040204" pitchFamily="50" charset="-128"/>
                          <a:ea typeface="Meiryo UI" panose="020B0604030504040204" pitchFamily="50" charset="-128"/>
                        </a:rPr>
                        <a:t>　伊賀、びわ湖の施設廃止</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98749547"/>
                  </a:ext>
                </a:extLst>
              </a:tr>
              <a:tr h="48944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障がい者交流</a:t>
                      </a:r>
                      <a:r>
                        <a:rPr kumimoji="1" lang="en-US" altLang="ja-JP" sz="1000" b="1" dirty="0">
                          <a:solidFill>
                            <a:schemeClr val="bg1"/>
                          </a:solidFill>
                          <a:latin typeface="Meiryo UI" panose="020B0604030504040204" pitchFamily="50" charset="-128"/>
                          <a:ea typeface="Meiryo UI" panose="020B0604030504040204" pitchFamily="50" charset="-128"/>
                        </a:rPr>
                        <a:t>C</a:t>
                      </a:r>
                      <a:endParaRPr kumimoji="1" lang="ja-JP" altLang="en-US"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800" b="1" spc="-150" dirty="0">
                          <a:solidFill>
                            <a:schemeClr val="bg1"/>
                          </a:solidFill>
                          <a:latin typeface="Meiryo UI" panose="020B0604030504040204" pitchFamily="50" charset="-128"/>
                          <a:ea typeface="Meiryo UI" panose="020B0604030504040204" pitchFamily="50" charset="-128"/>
                        </a:rPr>
                        <a:t>（</a:t>
                      </a:r>
                      <a:r>
                        <a:rPr kumimoji="1" lang="ja-JP" altLang="en-US" sz="800" b="1" spc="-150" dirty="0" smtClean="0">
                          <a:solidFill>
                            <a:schemeClr val="bg1"/>
                          </a:solidFill>
                          <a:latin typeface="Meiryo UI" panose="020B0604030504040204" pitchFamily="50" charset="-128"/>
                          <a:ea typeface="Meiryo UI" panose="020B0604030504040204" pitchFamily="50" charset="-128"/>
                        </a:rPr>
                        <a:t>ファインプラザ大阪</a:t>
                      </a:r>
                      <a:r>
                        <a:rPr kumimoji="1" lang="ja-JP" altLang="en-US" sz="800" b="1" spc="-150" dirty="0">
                          <a:solidFill>
                            <a:schemeClr val="bg1"/>
                          </a:solidFill>
                          <a:latin typeface="Meiryo UI" panose="020B0604030504040204" pitchFamily="50" charset="-128"/>
                          <a:ea typeface="Meiryo UI" panose="020B0604030504040204" pitchFamily="50" charset="-128"/>
                        </a:rPr>
                        <a:t>）</a:t>
                      </a:r>
                      <a:endParaRPr kumimoji="1" lang="en-US" altLang="ja-JP" sz="800" b="1" spc="-150"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障がい者スポーツ</a:t>
                      </a:r>
                      <a:r>
                        <a:rPr kumimoji="1" lang="en-US" altLang="ja-JP" sz="1000" b="1" dirty="0">
                          <a:solidFill>
                            <a:schemeClr val="bg1"/>
                          </a:solidFill>
                          <a:latin typeface="Meiryo UI" panose="020B0604030504040204" pitchFamily="50" charset="-128"/>
                          <a:ea typeface="Meiryo UI" panose="020B0604030504040204" pitchFamily="50" charset="-128"/>
                        </a:rPr>
                        <a:t>C</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2013</a:t>
                      </a:r>
                      <a:r>
                        <a:rPr kumimoji="1" lang="ja-JP" altLang="en-US" sz="900" b="1" dirty="0">
                          <a:solidFill>
                            <a:schemeClr val="tx1"/>
                          </a:solidFill>
                          <a:latin typeface="Meiryo UI" panose="020B0604030504040204" pitchFamily="50" charset="-128"/>
                          <a:ea typeface="Meiryo UI" panose="020B0604030504040204" pitchFamily="50" charset="-128"/>
                        </a:rPr>
                        <a:t>　ファインプラザ</a:t>
                      </a:r>
                      <a:r>
                        <a:rPr kumimoji="1" lang="ja-JP" altLang="en-US" sz="900" b="1" dirty="0" smtClean="0">
                          <a:solidFill>
                            <a:schemeClr val="tx1"/>
                          </a:solidFill>
                          <a:latin typeface="Meiryo UI" panose="020B0604030504040204" pitchFamily="50" charset="-128"/>
                          <a:ea typeface="Meiryo UI" panose="020B0604030504040204" pitchFamily="50" charset="-128"/>
                        </a:rPr>
                        <a:t>大阪指定</a:t>
                      </a:r>
                      <a:r>
                        <a:rPr kumimoji="1" lang="ja-JP" altLang="en-US" sz="900" b="1" dirty="0">
                          <a:solidFill>
                            <a:schemeClr val="tx1"/>
                          </a:solidFill>
                          <a:latin typeface="Meiryo UI" panose="020B0604030504040204" pitchFamily="50" charset="-128"/>
                          <a:ea typeface="Meiryo UI" panose="020B0604030504040204" pitchFamily="50" charset="-128"/>
                        </a:rPr>
                        <a:t>管理者制度を導入</a:t>
                      </a:r>
                    </a:p>
                    <a:p>
                      <a:r>
                        <a:rPr kumimoji="1" lang="en-US" altLang="ja-JP" sz="900" b="1" dirty="0" smtClean="0">
                          <a:solidFill>
                            <a:schemeClr val="tx1"/>
                          </a:solidFill>
                          <a:latin typeface="Meiryo UI" panose="020B0604030504040204" pitchFamily="50" charset="-128"/>
                          <a:ea typeface="Meiryo UI" panose="020B0604030504040204" pitchFamily="50" charset="-128"/>
                        </a:rPr>
                        <a:t>2021</a:t>
                      </a:r>
                      <a:r>
                        <a:rPr kumimoji="1" lang="ja-JP" altLang="en-US" sz="900" b="1" dirty="0" smtClean="0">
                          <a:solidFill>
                            <a:schemeClr val="tx1"/>
                          </a:solidFill>
                          <a:latin typeface="Meiryo UI" panose="020B0604030504040204" pitchFamily="50" charset="-128"/>
                          <a:ea typeface="Meiryo UI" panose="020B0604030504040204" pitchFamily="50" charset="-128"/>
                        </a:rPr>
                        <a:t>　市は長居の建替を決定。建替後５年を目途に長居・舞洲</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kumimoji="1" lang="ja-JP" altLang="en-US" sz="900" b="1" dirty="0" smtClean="0">
                          <a:solidFill>
                            <a:schemeClr val="tx1"/>
                          </a:solidFill>
                          <a:latin typeface="Meiryo UI" panose="020B0604030504040204" pitchFamily="50" charset="-128"/>
                          <a:ea typeface="Meiryo UI" panose="020B0604030504040204" pitchFamily="50" charset="-128"/>
                        </a:rPr>
                        <a:t>　　　　　の２館体制のあり方検討</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084021519"/>
                  </a:ext>
                </a:extLst>
              </a:tr>
              <a:tr h="770363">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ドーンセンター</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クレオ大阪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rPr>
                        <a:t>所蔵資料の相互貸借サービスの推進など相互連携</a:t>
                      </a:r>
                    </a:p>
                    <a:p>
                      <a:r>
                        <a:rPr kumimoji="1" lang="en-US" altLang="ja-JP" sz="900" b="1" dirty="0">
                          <a:solidFill>
                            <a:schemeClr val="tx1"/>
                          </a:solidFill>
                          <a:latin typeface="Meiryo UI" panose="020B0604030504040204" pitchFamily="50" charset="-128"/>
                          <a:ea typeface="Meiryo UI" panose="020B0604030504040204" pitchFamily="50" charset="-128"/>
                        </a:rPr>
                        <a:t>2015</a:t>
                      </a:r>
                      <a:r>
                        <a:rPr kumimoji="1" lang="ja-JP" altLang="en-US" sz="900" b="1" dirty="0">
                          <a:solidFill>
                            <a:schemeClr val="tx1"/>
                          </a:solidFill>
                          <a:latin typeface="Meiryo UI" panose="020B0604030504040204" pitchFamily="50" charset="-128"/>
                          <a:ea typeface="Meiryo UI" panose="020B0604030504040204" pitchFamily="50" charset="-128"/>
                        </a:rPr>
                        <a:t>　「クレオ大阪北」を「子育ていろいろ</a:t>
                      </a:r>
                      <a:r>
                        <a:rPr kumimoji="1" lang="ja-JP" altLang="en-US" sz="900" b="1" dirty="0" smtClean="0">
                          <a:solidFill>
                            <a:schemeClr val="tx1"/>
                          </a:solidFill>
                          <a:latin typeface="Meiryo UI" panose="020B0604030504040204" pitchFamily="50" charset="-128"/>
                          <a:ea typeface="Meiryo UI" panose="020B0604030504040204" pitchFamily="50" charset="-128"/>
                        </a:rPr>
                        <a:t>相談センター</a:t>
                      </a:r>
                      <a:r>
                        <a:rPr kumimoji="1" lang="ja-JP" altLang="en-US" sz="900" b="1" dirty="0">
                          <a:solidFill>
                            <a:schemeClr val="tx1"/>
                          </a:solidFill>
                          <a:latin typeface="Meiryo UI" panose="020B0604030504040204" pitchFamily="50" charset="-128"/>
                          <a:ea typeface="Meiryo UI" panose="020B0604030504040204" pitchFamily="50" charset="-128"/>
                        </a:rPr>
                        <a:t>」へ移転し</a:t>
                      </a:r>
                      <a:r>
                        <a:rPr kumimoji="1" lang="ja-JP" altLang="en-US" sz="900" b="1" dirty="0" smtClean="0">
                          <a:solidFill>
                            <a:schemeClr val="tx1"/>
                          </a:solidFill>
                          <a:latin typeface="Meiryo UI" panose="020B0604030504040204" pitchFamily="50" charset="-128"/>
                          <a:ea typeface="Meiryo UI" panose="020B0604030504040204" pitchFamily="50" charset="-128"/>
                        </a:rPr>
                        <a:t>、</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kumimoji="1" lang="ja-JP" altLang="en-US" sz="900" b="1" dirty="0" smtClean="0">
                          <a:solidFill>
                            <a:schemeClr val="tx1"/>
                          </a:solidFill>
                          <a:latin typeface="Meiryo UI" panose="020B0604030504040204" pitchFamily="50" charset="-128"/>
                          <a:ea typeface="Meiryo UI" panose="020B0604030504040204" pitchFamily="50" charset="-128"/>
                        </a:rPr>
                        <a:t>　　　　　新た</a:t>
                      </a:r>
                      <a:r>
                        <a:rPr kumimoji="1" lang="ja-JP" altLang="en-US" sz="900" b="1" dirty="0">
                          <a:solidFill>
                            <a:schemeClr val="tx1"/>
                          </a:solidFill>
                          <a:latin typeface="Meiryo UI" panose="020B0604030504040204" pitchFamily="50" charset="-128"/>
                          <a:ea typeface="Meiryo UI" panose="020B0604030504040204" pitchFamily="50" charset="-128"/>
                        </a:rPr>
                        <a:t>に「男女共同参画</a:t>
                      </a:r>
                      <a:r>
                        <a:rPr kumimoji="1" lang="ja-JP" altLang="en-US" sz="900" b="1" dirty="0" smtClean="0">
                          <a:solidFill>
                            <a:schemeClr val="tx1"/>
                          </a:solidFill>
                          <a:latin typeface="Meiryo UI" panose="020B0604030504040204" pitchFamily="50" charset="-128"/>
                          <a:ea typeface="Meiryo UI" panose="020B0604030504040204" pitchFamily="50" charset="-128"/>
                        </a:rPr>
                        <a:t>センター子育て</a:t>
                      </a:r>
                      <a:r>
                        <a:rPr kumimoji="1" lang="ja-JP" altLang="en-US" sz="900" b="1" dirty="0">
                          <a:solidFill>
                            <a:schemeClr val="tx1"/>
                          </a:solidFill>
                          <a:latin typeface="Meiryo UI" panose="020B0604030504040204" pitchFamily="50" charset="-128"/>
                          <a:ea typeface="Meiryo UI" panose="020B0604030504040204" pitchFamily="50" charset="-128"/>
                        </a:rPr>
                        <a:t>活動支援館」として</a:t>
                      </a:r>
                      <a:r>
                        <a:rPr kumimoji="1" lang="ja-JP" altLang="en-US" sz="900" b="1" dirty="0" smtClean="0">
                          <a:solidFill>
                            <a:schemeClr val="tx1"/>
                          </a:solidFill>
                          <a:latin typeface="Meiryo UI" panose="020B0604030504040204" pitchFamily="50" charset="-128"/>
                          <a:ea typeface="Meiryo UI" panose="020B0604030504040204" pitchFamily="50" charset="-128"/>
                        </a:rPr>
                        <a:t>多</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kumimoji="1" lang="ja-JP" altLang="en-US" sz="900" b="1" dirty="0" smtClean="0">
                          <a:solidFill>
                            <a:schemeClr val="tx1"/>
                          </a:solidFill>
                          <a:latin typeface="Meiryo UI" panose="020B0604030504040204" pitchFamily="50" charset="-128"/>
                          <a:ea typeface="Meiryo UI" panose="020B0604030504040204" pitchFamily="50" charset="-128"/>
                        </a:rPr>
                        <a:t>　　　　　機能化</a:t>
                      </a:r>
                      <a:endParaRPr kumimoji="1" lang="ja-JP" altLang="en-US" sz="900" b="1" dirty="0">
                        <a:solidFill>
                          <a:schemeClr val="tx1"/>
                        </a:solidFill>
                        <a:latin typeface="Meiryo UI" panose="020B0604030504040204" pitchFamily="50" charset="-128"/>
                        <a:ea typeface="Meiryo UI" panose="020B0604030504040204" pitchFamily="50" charset="-128"/>
                      </a:endParaRPr>
                    </a:p>
                    <a:p>
                      <a:r>
                        <a:rPr kumimoji="1" lang="en-US" altLang="ja-JP" sz="900" b="1" dirty="0">
                          <a:solidFill>
                            <a:schemeClr val="tx1"/>
                          </a:solidFill>
                          <a:latin typeface="Meiryo UI" panose="020B0604030504040204" pitchFamily="50" charset="-128"/>
                          <a:ea typeface="Meiryo UI" panose="020B0604030504040204" pitchFamily="50" charset="-128"/>
                        </a:rPr>
                        <a:t>2016</a:t>
                      </a:r>
                      <a:r>
                        <a:rPr kumimoji="1" lang="ja-JP" altLang="en-US" sz="900" b="1" dirty="0">
                          <a:solidFill>
                            <a:schemeClr val="tx1"/>
                          </a:solidFill>
                          <a:latin typeface="Meiryo UI" panose="020B0604030504040204" pitchFamily="50" charset="-128"/>
                          <a:ea typeface="Meiryo UI" panose="020B0604030504040204" pitchFamily="50" charset="-128"/>
                        </a:rPr>
                        <a:t>　「こども文化センター」を「クレオ大阪西」</a:t>
                      </a:r>
                      <a:r>
                        <a:rPr kumimoji="1" lang="ja-JP" altLang="en-US" sz="900" b="1" dirty="0" smtClean="0">
                          <a:solidFill>
                            <a:schemeClr val="tx1"/>
                          </a:solidFill>
                          <a:latin typeface="Meiryo UI" panose="020B0604030504040204" pitchFamily="50" charset="-128"/>
                          <a:ea typeface="Meiryo UI" panose="020B0604030504040204" pitchFamily="50" charset="-128"/>
                        </a:rPr>
                        <a:t>に移転し</a:t>
                      </a:r>
                      <a:r>
                        <a:rPr kumimoji="1" lang="ja-JP" altLang="en-US" sz="900" b="1" dirty="0">
                          <a:solidFill>
                            <a:schemeClr val="tx1"/>
                          </a:solidFill>
                          <a:latin typeface="Meiryo UI" panose="020B0604030504040204" pitchFamily="50" charset="-128"/>
                          <a:ea typeface="Meiryo UI" panose="020B0604030504040204" pitchFamily="50" charset="-128"/>
                        </a:rPr>
                        <a:t>複合化</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実施済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14580776"/>
                  </a:ext>
                </a:extLst>
              </a:tr>
              <a:tr h="380195">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こころ健康総合</a:t>
                      </a:r>
                      <a:r>
                        <a:rPr kumimoji="1" lang="en-US" altLang="ja-JP" sz="1050" b="1" dirty="0">
                          <a:solidFill>
                            <a:schemeClr val="bg1"/>
                          </a:solidFill>
                          <a:latin typeface="Meiryo UI" panose="020B0604030504040204" pitchFamily="50" charset="-128"/>
                          <a:ea typeface="Meiryo UI" panose="020B0604030504040204" pitchFamily="50"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こころの健康</a:t>
                      </a:r>
                      <a:r>
                        <a:rPr kumimoji="1" lang="en-US" altLang="ja-JP" sz="1050" b="1" dirty="0">
                          <a:solidFill>
                            <a:schemeClr val="bg1"/>
                          </a:solidFill>
                          <a:latin typeface="Meiryo UI" panose="020B0604030504040204" pitchFamily="50" charset="-128"/>
                          <a:ea typeface="Meiryo UI" panose="020B0604030504040204" pitchFamily="50" charset="-128"/>
                        </a:rPr>
                        <a:t>C</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検討終了</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10002"/>
                  </a:ext>
                </a:extLst>
              </a:tr>
              <a:tr h="38019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動物愛護管理</a:t>
                      </a:r>
                      <a:r>
                        <a:rPr kumimoji="1" lang="en-US" altLang="ja-JP" sz="1100" b="1" dirty="0">
                          <a:solidFill>
                            <a:schemeClr val="bg1"/>
                          </a:solidFill>
                          <a:latin typeface="Meiryo UI" panose="020B0604030504040204" pitchFamily="50" charset="-128"/>
                          <a:ea typeface="Meiryo UI" panose="020B0604030504040204" pitchFamily="50"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動物管理</a:t>
                      </a:r>
                      <a:r>
                        <a:rPr kumimoji="1" lang="en-US" altLang="ja-JP" sz="1100" b="1" dirty="0">
                          <a:solidFill>
                            <a:schemeClr val="bg1"/>
                          </a:solidFill>
                          <a:latin typeface="Meiryo UI" panose="020B0604030504040204" pitchFamily="50" charset="-128"/>
                          <a:ea typeface="Meiryo UI" panose="020B0604030504040204" pitchFamily="50" charset="-128"/>
                        </a:rPr>
                        <a:t>C</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役割分担を整理</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役割見直し・機能再編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Meiryo UI" panose="020B0604030504040204" pitchFamily="50" charset="-128"/>
                          <a:ea typeface="Meiryo UI" panose="020B0604030504040204" pitchFamily="50"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2135643721"/>
                  </a:ext>
                </a:extLst>
              </a:tr>
            </a:tbl>
          </a:graphicData>
        </a:graphic>
      </p:graphicFrame>
      <p:sp>
        <p:nvSpPr>
          <p:cNvPr id="6" name="テキスト ボックス 5"/>
          <p:cNvSpPr txBox="1"/>
          <p:nvPr/>
        </p:nvSpPr>
        <p:spPr>
          <a:xfrm>
            <a:off x="240493" y="76562"/>
            <a:ext cx="7559616"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～Ｂ項目の進捗状況～</a:t>
            </a:r>
            <a:endParaRPr lang="ja-JP" altLang="en-US" sz="14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52480" y="4131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84483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701067"/>
            <a:ext cx="9108000" cy="252000"/>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Meiryo UI" panose="020B0604030504040204" pitchFamily="50" charset="-128"/>
                <a:ea typeface="Meiryo UI" panose="020B0604030504040204" pitchFamily="50" charset="-128"/>
              </a:rPr>
              <a:t>経営形態の見直し（Ａ項目）（</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取組）の取組状況（改革手法別）</a:t>
            </a:r>
            <a:endParaRPr lang="en-US" altLang="ja-JP" sz="1600" b="1" dirty="0">
              <a:latin typeface="Meiryo UI" panose="020B0604030504040204" pitchFamily="50" charset="-128"/>
              <a:ea typeface="Meiryo UI" panose="020B0604030504040204" pitchFamily="50" charset="-128"/>
            </a:endParaRPr>
          </a:p>
        </p:txBody>
      </p:sp>
      <p:sp>
        <p:nvSpPr>
          <p:cNvPr id="24" name="コンテンツ プレースホルダー 2"/>
          <p:cNvSpPr txBox="1">
            <a:spLocks/>
          </p:cNvSpPr>
          <p:nvPr/>
        </p:nvSpPr>
        <p:spPr>
          <a:xfrm>
            <a:off x="3175" y="4846220"/>
            <a:ext cx="9108000" cy="252000"/>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Meiryo UI" panose="020B0604030504040204" pitchFamily="50" charset="-128"/>
                <a:ea typeface="Meiryo UI" panose="020B0604030504040204" pitchFamily="50" charset="-128"/>
              </a:rPr>
              <a:t>類似・重複している行政サービス（Ｂ項目）（</a:t>
            </a:r>
            <a:r>
              <a:rPr lang="en-US" altLang="ja-JP" sz="1600" b="1" dirty="0">
                <a:latin typeface="Meiryo UI" panose="020B0604030504040204" pitchFamily="50" charset="-128"/>
                <a:ea typeface="Meiryo UI" panose="020B0604030504040204" pitchFamily="50" charset="-128"/>
              </a:rPr>
              <a:t>22</a:t>
            </a:r>
            <a:r>
              <a:rPr lang="ja-JP" altLang="en-US" sz="1600" b="1" dirty="0">
                <a:latin typeface="Meiryo UI" panose="020B0604030504040204" pitchFamily="50" charset="-128"/>
                <a:ea typeface="Meiryo UI" panose="020B0604030504040204" pitchFamily="50" charset="-128"/>
              </a:rPr>
              <a:t>取組）の取組状況</a:t>
            </a:r>
            <a:r>
              <a:rPr lang="zh-TW" altLang="en-US" sz="1600" b="1" dirty="0">
                <a:latin typeface="Meiryo UI" panose="020B0604030504040204" pitchFamily="50" charset="-128"/>
                <a:ea typeface="Meiryo UI" panose="020B0604030504040204" pitchFamily="50" charset="-128"/>
              </a:rPr>
              <a:t>（改革手法別）</a:t>
            </a:r>
          </a:p>
        </p:txBody>
      </p:sp>
      <p:graphicFrame>
        <p:nvGraphicFramePr>
          <p:cNvPr id="25" name="表 24"/>
          <p:cNvGraphicFramePr>
            <a:graphicFrameLocks noGrp="1"/>
          </p:cNvGraphicFramePr>
          <p:nvPr>
            <p:extLst>
              <p:ext uri="{D42A27DB-BD31-4B8C-83A1-F6EECF244321}">
                <p14:modId xmlns:p14="http://schemas.microsoft.com/office/powerpoint/2010/main" val="1554543362"/>
              </p:ext>
            </p:extLst>
          </p:nvPr>
        </p:nvGraphicFramePr>
        <p:xfrm>
          <a:off x="486064" y="5175418"/>
          <a:ext cx="8494568" cy="1502472"/>
        </p:xfrm>
        <a:graphic>
          <a:graphicData uri="http://schemas.openxmlformats.org/drawingml/2006/table">
            <a:tbl>
              <a:tblPr/>
              <a:tblGrid>
                <a:gridCol w="1942226">
                  <a:extLst>
                    <a:ext uri="{9D8B030D-6E8A-4147-A177-3AD203B41FA5}">
                      <a16:colId xmlns:a16="http://schemas.microsoft.com/office/drawing/2014/main" val="3715737945"/>
                    </a:ext>
                  </a:extLst>
                </a:gridCol>
                <a:gridCol w="1942226">
                  <a:extLst>
                    <a:ext uri="{9D8B030D-6E8A-4147-A177-3AD203B41FA5}">
                      <a16:colId xmlns:a16="http://schemas.microsoft.com/office/drawing/2014/main" val="1255747048"/>
                    </a:ext>
                  </a:extLst>
                </a:gridCol>
                <a:gridCol w="1152529">
                  <a:extLst>
                    <a:ext uri="{9D8B030D-6E8A-4147-A177-3AD203B41FA5}">
                      <a16:colId xmlns:a16="http://schemas.microsoft.com/office/drawing/2014/main" val="4056689827"/>
                    </a:ext>
                  </a:extLst>
                </a:gridCol>
                <a:gridCol w="1152529">
                  <a:extLst>
                    <a:ext uri="{9D8B030D-6E8A-4147-A177-3AD203B41FA5}">
                      <a16:colId xmlns:a16="http://schemas.microsoft.com/office/drawing/2014/main" val="971867330"/>
                    </a:ext>
                  </a:extLst>
                </a:gridCol>
                <a:gridCol w="1152529">
                  <a:extLst>
                    <a:ext uri="{9D8B030D-6E8A-4147-A177-3AD203B41FA5}">
                      <a16:colId xmlns:a16="http://schemas.microsoft.com/office/drawing/2014/main" val="3035780391"/>
                    </a:ext>
                  </a:extLst>
                </a:gridCol>
                <a:gridCol w="1152529">
                  <a:extLst>
                    <a:ext uri="{9D8B030D-6E8A-4147-A177-3AD203B41FA5}">
                      <a16:colId xmlns:a16="http://schemas.microsoft.com/office/drawing/2014/main" val="2890371130"/>
                    </a:ext>
                  </a:extLst>
                </a:gridCol>
              </a:tblGrid>
              <a:tr h="258690">
                <a:tc gridSpan="2">
                  <a:txBody>
                    <a:bodyPr/>
                    <a:lstStyle/>
                    <a:p>
                      <a:pPr algn="ct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検討終了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（合計）</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79047097"/>
                  </a:ext>
                </a:extLst>
              </a:tr>
              <a:tr h="258690">
                <a:tc rowSpan="4">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府市連携</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４</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７</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60529890"/>
                  </a:ext>
                </a:extLst>
              </a:tr>
              <a:tr h="258690">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２</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1347371"/>
                  </a:ext>
                </a:extLst>
              </a:tr>
              <a:tr h="258690">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事業見直し</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・自立化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４</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05765925"/>
                  </a:ext>
                </a:extLst>
              </a:tr>
              <a:tr h="258690">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役割見直し・機能</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再編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８</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９</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97994996"/>
                  </a:ext>
                </a:extLst>
              </a:tr>
              <a:tr h="209022">
                <a:tc gridSpan="2">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（合計）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３</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135584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568635759"/>
              </p:ext>
            </p:extLst>
          </p:nvPr>
        </p:nvGraphicFramePr>
        <p:xfrm>
          <a:off x="486064" y="1043117"/>
          <a:ext cx="7230918" cy="3517245"/>
        </p:xfrm>
        <a:graphic>
          <a:graphicData uri="http://schemas.openxmlformats.org/drawingml/2006/table">
            <a:tbl>
              <a:tblPr/>
              <a:tblGrid>
                <a:gridCol w="1980045">
                  <a:extLst>
                    <a:ext uri="{9D8B030D-6E8A-4147-A177-3AD203B41FA5}">
                      <a16:colId xmlns:a16="http://schemas.microsoft.com/office/drawing/2014/main" val="3028694077"/>
                    </a:ext>
                  </a:extLst>
                </a:gridCol>
                <a:gridCol w="1967346">
                  <a:extLst>
                    <a:ext uri="{9D8B030D-6E8A-4147-A177-3AD203B41FA5}">
                      <a16:colId xmlns:a16="http://schemas.microsoft.com/office/drawing/2014/main" val="1987924502"/>
                    </a:ext>
                  </a:extLst>
                </a:gridCol>
                <a:gridCol w="1108364">
                  <a:extLst>
                    <a:ext uri="{9D8B030D-6E8A-4147-A177-3AD203B41FA5}">
                      <a16:colId xmlns:a16="http://schemas.microsoft.com/office/drawing/2014/main" val="1718088020"/>
                    </a:ext>
                  </a:extLst>
                </a:gridCol>
                <a:gridCol w="1122218">
                  <a:extLst>
                    <a:ext uri="{9D8B030D-6E8A-4147-A177-3AD203B41FA5}">
                      <a16:colId xmlns:a16="http://schemas.microsoft.com/office/drawing/2014/main" val="3297780918"/>
                    </a:ext>
                  </a:extLst>
                </a:gridCol>
                <a:gridCol w="1052945">
                  <a:extLst>
                    <a:ext uri="{9D8B030D-6E8A-4147-A177-3AD203B41FA5}">
                      <a16:colId xmlns:a16="http://schemas.microsoft.com/office/drawing/2014/main" val="1208486771"/>
                    </a:ext>
                  </a:extLst>
                </a:gridCol>
              </a:tblGrid>
              <a:tr h="210165">
                <a:tc gridSpan="2">
                  <a:txBody>
                    <a:bodyPr/>
                    <a:lstStyle/>
                    <a:p>
                      <a:pPr algn="ct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（合計）</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2040989"/>
                  </a:ext>
                </a:extLst>
              </a:tr>
              <a:tr h="210165">
                <a:tc rowSpan="7">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民間活力の有効活用</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13</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民営化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２</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7408263"/>
                  </a:ext>
                </a:extLst>
              </a:tr>
              <a:tr h="21526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地</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独法人化</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２</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870929"/>
                  </a:ext>
                </a:extLst>
              </a:tr>
              <a:tr h="306705">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直営廃止</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spc="0" dirty="0" smtClean="0">
                          <a:solidFill>
                            <a:schemeClr val="tx1"/>
                          </a:solidFill>
                          <a:effectLst/>
                          <a:latin typeface="Meiryo UI" panose="020B0604030504040204" pitchFamily="50" charset="-128"/>
                          <a:ea typeface="Meiryo UI" panose="020B0604030504040204" pitchFamily="50" charset="-128"/>
                        </a:rPr>
                        <a:t>（民間への機能継承含む）</a:t>
                      </a:r>
                      <a:endParaRPr lang="ja-JP" altLang="en-US" sz="1200" b="0" i="0" u="none" strike="noStrike" spc="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３</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6831247"/>
                  </a:ext>
                </a:extLst>
              </a:tr>
              <a:tr h="14668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民間移管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１</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64519569"/>
                  </a:ext>
                </a:extLst>
              </a:tr>
              <a:tr h="114911">
                <a:tc vMerge="1">
                  <a:txBody>
                    <a:bodyPr/>
                    <a:lstStyle/>
                    <a:p>
                      <a:endParaRPr kumimoji="1" lang="ja-JP" altLang="en-US"/>
                    </a:p>
                  </a:txBody>
                  <a:tcPr/>
                </a:tc>
                <a:tc>
                  <a:txBody>
                    <a:bodyPr/>
                    <a:lstStyle/>
                    <a:p>
                      <a:pPr algn="l"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民間委託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３</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59436053"/>
                  </a:ext>
                </a:extLst>
              </a:tr>
              <a:tr h="192405">
                <a:tc vMerge="1">
                  <a:txBody>
                    <a:bodyPr/>
                    <a:lstStyle/>
                    <a:p>
                      <a:endParaRPr kumimoji="1" lang="ja-JP" altLang="en-US"/>
                    </a:p>
                  </a:txBody>
                  <a:tcPr/>
                </a:tc>
                <a:tc>
                  <a:txBody>
                    <a:bodyPr/>
                    <a:lstStyle/>
                    <a:p>
                      <a:pPr algn="l" fontAlgn="ctr"/>
                      <a:r>
                        <a:rPr lang="en-US" sz="1400" b="0" i="0" u="none" strike="noStrike" dirty="0" smtClean="0">
                          <a:solidFill>
                            <a:schemeClr val="tx1"/>
                          </a:solidFill>
                          <a:effectLst/>
                          <a:latin typeface="Meiryo UI" panose="020B0604030504040204" pitchFamily="50" charset="-128"/>
                          <a:ea typeface="Meiryo UI" panose="020B0604030504040204" pitchFamily="50" charset="-128"/>
                        </a:rPr>
                        <a:t>PFI</a:t>
                      </a:r>
                      <a:endParaRPr 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２</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6995411"/>
                  </a:ext>
                </a:extLst>
              </a:tr>
              <a:tr h="21526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指定</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管理</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０</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7827571"/>
                  </a:ext>
                </a:extLst>
              </a:tr>
              <a:tr h="210165">
                <a:tc rowSpan="3">
                  <a:txBody>
                    <a:bodyPr/>
                    <a:lstStyle/>
                    <a:p>
                      <a:pPr algn="l" fontAlgn="ct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府</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市</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連携</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（７）</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統合・一元化</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３</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５</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4409828"/>
                  </a:ext>
                </a:extLst>
              </a:tr>
              <a:tr h="226695">
                <a:tc vMerge="1">
                  <a:txBody>
                    <a:bodyPr/>
                    <a:lstStyle/>
                    <a:p>
                      <a:endParaRPr kumimoji="1" lang="ja-JP" alt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１</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3420799"/>
                  </a:ext>
                </a:extLst>
              </a:tr>
              <a:tr h="210165">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事業連携</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１</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84555998"/>
                  </a:ext>
                </a:extLst>
              </a:tr>
              <a:tr h="210165">
                <a:tc rowSpan="3">
                  <a:txBody>
                    <a:bodyPr/>
                    <a:lstStyle/>
                    <a:p>
                      <a:pPr algn="l" fontAlgn="ctr"/>
                      <a:r>
                        <a:rPr lang="zh-TW" altLang="en-US" sz="1400" b="1" i="0" u="none" strike="noStrike" dirty="0" smtClean="0">
                          <a:solidFill>
                            <a:schemeClr val="tx1"/>
                          </a:solidFill>
                          <a:effectLst/>
                          <a:latin typeface="Meiryo UI" panose="020B0604030504040204" pitchFamily="50" charset="-128"/>
                          <a:ea typeface="Meiryo UI" panose="020B0604030504040204" pitchFamily="50" charset="-128"/>
                        </a:rPr>
                        <a:t>市町村連携</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（４）</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一部事務組合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１</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31932946"/>
                  </a:ext>
                </a:extLst>
              </a:tr>
              <a:tr h="119063">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事業最適化</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２</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5432127"/>
                  </a:ext>
                </a:extLst>
              </a:tr>
              <a:tr h="119063">
                <a:tc vMerge="1">
                  <a:txBody>
                    <a:bodyPr/>
                    <a:lstStyle/>
                    <a:p>
                      <a:endParaRPr kumimoji="1" lang="ja-JP" altLang="en-US"/>
                    </a:p>
                  </a:txBody>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市町村支援</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１</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4264497"/>
                  </a:ext>
                </a:extLst>
              </a:tr>
              <a:tr h="210165">
                <a:tc gridSpan="2">
                  <a:txBody>
                    <a:bodyPr/>
                    <a:lstStyle/>
                    <a:p>
                      <a:pPr algn="ctr" fontAlgn="b"/>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3723912"/>
                  </a:ext>
                </a:extLst>
              </a:tr>
            </a:tbl>
          </a:graphicData>
        </a:graphic>
      </p:graphicFrame>
      <p:sp>
        <p:nvSpPr>
          <p:cNvPr id="9" name="テキスト ボックス 8"/>
          <p:cNvSpPr txBox="1"/>
          <p:nvPr/>
        </p:nvSpPr>
        <p:spPr>
          <a:xfrm>
            <a:off x="254347" y="114795"/>
            <a:ext cx="736565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～改革手法別～</a:t>
            </a:r>
            <a:endParaRPr lang="ja-JP" altLang="en-US" sz="14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66334" y="50105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7697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論理積ゲート 37"/>
          <p:cNvSpPr/>
          <p:nvPr/>
        </p:nvSpPr>
        <p:spPr>
          <a:xfrm rot="5400000">
            <a:off x="2213226" y="-427884"/>
            <a:ext cx="4710377" cy="8928975"/>
          </a:xfrm>
          <a:prstGeom prst="flowChartDelay">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CFF"/>
              </a:solidFill>
            </a:endParaRPr>
          </a:p>
        </p:txBody>
      </p:sp>
      <p:cxnSp>
        <p:nvCxnSpPr>
          <p:cNvPr id="15" name="直線コネクタ 14"/>
          <p:cNvCxnSpPr/>
          <p:nvPr/>
        </p:nvCxnSpPr>
        <p:spPr>
          <a:xfrm>
            <a:off x="180472" y="435107"/>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96053" y="76562"/>
            <a:ext cx="620173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３．改革の成果</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都道府県・政令指定都市の連携の推進～</a:t>
            </a:r>
            <a:endParaRPr lang="ja-JP" altLang="en-US" sz="1400" dirty="0">
              <a:latin typeface="Meiryo UI" panose="020B0604030504040204" pitchFamily="50" charset="-128"/>
              <a:ea typeface="Meiryo UI" panose="020B0604030504040204" pitchFamily="50" charset="-128"/>
            </a:endParaRPr>
          </a:p>
        </p:txBody>
      </p:sp>
      <p:sp>
        <p:nvSpPr>
          <p:cNvPr id="10" name="正方形/長方形 9"/>
          <p:cNvSpPr/>
          <p:nvPr/>
        </p:nvSpPr>
        <p:spPr>
          <a:xfrm>
            <a:off x="395536" y="744890"/>
            <a:ext cx="8424936" cy="307777"/>
          </a:xfrm>
          <a:prstGeom prst="rect">
            <a:avLst/>
          </a:prstGeom>
        </p:spPr>
        <p:txBody>
          <a:bodyPr wrap="square">
            <a:spAutoFit/>
          </a:bodyPr>
          <a:lstStyle/>
          <a:p>
            <a:pPr marL="171450" indent="-1714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大阪府と大阪市の</a:t>
            </a:r>
            <a:r>
              <a:rPr lang="ja-JP" altLang="en-US" sz="1400" dirty="0" smtClean="0">
                <a:latin typeface="Meiryo UI" panose="020B0604030504040204" pitchFamily="50" charset="-128"/>
                <a:ea typeface="Meiryo UI" panose="020B0604030504040204" pitchFamily="50" charset="-128"/>
              </a:rPr>
              <a:t>連携を基盤として、政策連携・都市機能の充実を推進</a:t>
            </a:r>
            <a:endParaRPr lang="en-US" altLang="ja-JP"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84043" y="4539185"/>
            <a:ext cx="2155172" cy="1226865"/>
          </a:xfrm>
          <a:prstGeom prst="rect">
            <a:avLst/>
          </a:prstGeom>
          <a:noFill/>
        </p:spPr>
        <p:txBody>
          <a:bodyPr wrap="square" lIns="36000" tIns="36000" rIns="36000" bIns="36000" rtlCol="0">
            <a:spAutoFit/>
          </a:bodyPr>
          <a:lstStyle/>
          <a:p>
            <a:pPr marL="171450" indent="-171450">
              <a:lnSpc>
                <a:spcPts val="1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信用保証</a:t>
            </a:r>
            <a:r>
              <a:rPr lang="ja-JP" altLang="en-US" sz="1200" dirty="0">
                <a:latin typeface="Meiryo UI" panose="020B0604030504040204" pitchFamily="50" charset="-128"/>
                <a:ea typeface="Meiryo UI" panose="020B0604030504040204" pitchFamily="50" charset="-128"/>
              </a:rPr>
              <a:t>協会</a:t>
            </a:r>
            <a:r>
              <a:rPr lang="ja-JP" altLang="en-US" sz="1200" dirty="0" smtClean="0">
                <a:latin typeface="Meiryo UI" panose="020B0604030504040204" pitchFamily="50" charset="-128"/>
                <a:ea typeface="Meiryo UI" panose="020B0604030504040204" pitchFamily="50" charset="-128"/>
              </a:rPr>
              <a:t>の合併</a:t>
            </a:r>
            <a:endParaRPr lang="en-US" altLang="ja-JP" sz="1200" dirty="0" smtClean="0">
              <a:latin typeface="Meiryo UI" panose="020B0604030504040204" pitchFamily="50" charset="-128"/>
              <a:ea typeface="Meiryo UI" panose="020B0604030504040204" pitchFamily="50" charset="-128"/>
            </a:endParaRPr>
          </a:p>
          <a:p>
            <a:pPr marL="171450" indent="-171450">
              <a:lnSpc>
                <a:spcPts val="1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研究所の統合</a:t>
            </a:r>
            <a:endParaRPr lang="en-US" altLang="ja-JP" sz="1200" dirty="0" smtClean="0">
              <a:latin typeface="Meiryo UI" panose="020B0604030504040204" pitchFamily="50" charset="-128"/>
              <a:ea typeface="Meiryo UI" panose="020B0604030504040204" pitchFamily="50" charset="-128"/>
            </a:endParaRPr>
          </a:p>
          <a:p>
            <a:pPr marL="171450" indent="-171450">
              <a:lnSpc>
                <a:spcPts val="1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大阪産業局の設置</a:t>
            </a:r>
            <a:endParaRPr lang="en-US" altLang="ja-JP" sz="1200" dirty="0" smtClean="0">
              <a:latin typeface="Meiryo UI" panose="020B0604030504040204" pitchFamily="50" charset="-128"/>
              <a:ea typeface="Meiryo UI" panose="020B0604030504040204" pitchFamily="50" charset="-128"/>
            </a:endParaRPr>
          </a:p>
          <a:p>
            <a:pPr marL="171450" indent="-171450">
              <a:lnSpc>
                <a:spcPts val="1000"/>
              </a:lnSpc>
              <a:spcBef>
                <a:spcPts val="600"/>
              </a:spcBef>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rPr>
              <a:t>大学</a:t>
            </a:r>
            <a:r>
              <a:rPr lang="ja-JP" altLang="en-US" sz="1200" dirty="0" smtClean="0">
                <a:latin typeface="Meiryo UI" panose="020B0604030504040204" pitchFamily="50" charset="-128"/>
                <a:ea typeface="Meiryo UI" panose="020B0604030504040204" pitchFamily="50" charset="-128"/>
              </a:rPr>
              <a:t>の統合</a:t>
            </a:r>
            <a:endParaRPr lang="en-US" altLang="ja-JP" sz="1200" dirty="0" smtClean="0">
              <a:latin typeface="Meiryo UI" panose="020B0604030504040204" pitchFamily="50" charset="-128"/>
              <a:ea typeface="Meiryo UI" panose="020B0604030504040204" pitchFamily="50" charset="-128"/>
            </a:endParaRPr>
          </a:p>
          <a:p>
            <a:pPr marL="171450" indent="-171450">
              <a:lnSpc>
                <a:spcPts val="1000"/>
              </a:lnSpc>
              <a:spcBef>
                <a:spcPts val="600"/>
              </a:spcBef>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rPr>
              <a:t>港湾局の設置</a:t>
            </a:r>
            <a:endParaRPr lang="en-US" altLang="ja-JP" sz="1200" dirty="0" smtClean="0">
              <a:latin typeface="Meiryo UI" panose="020B0604030504040204" pitchFamily="50" charset="-128"/>
              <a:ea typeface="Meiryo UI" panose="020B0604030504040204" pitchFamily="50" charset="-128"/>
            </a:endParaRPr>
          </a:p>
          <a:p>
            <a:pPr marL="171450" indent="-171450">
              <a:lnSpc>
                <a:spcPts val="1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消防学校の一体的運用</a:t>
            </a:r>
            <a:endParaRPr lang="en-US" altLang="ja-JP" sz="12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87403" y="1751663"/>
            <a:ext cx="2049816" cy="1085801"/>
          </a:xfrm>
          <a:prstGeom prst="rect">
            <a:avLst/>
          </a:prstGeom>
          <a:noFill/>
        </p:spPr>
        <p:txBody>
          <a:bodyPr wrap="square" lIns="36000" tIns="36000" rIns="36000" bIns="36000" rtlCol="0">
            <a:spAutoFit/>
          </a:bodyPr>
          <a:lstStyle/>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副首都ビジョン</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成長戦略</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rPr>
              <a:t>大阪都市魅力創造戦略</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グランドデザイン・大阪</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スマートシティ</a:t>
            </a:r>
            <a:endParaRPr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080936" y="3062264"/>
            <a:ext cx="2311898" cy="1303809"/>
          </a:xfrm>
          <a:prstGeom prst="rect">
            <a:avLst/>
          </a:prstGeom>
          <a:noFill/>
        </p:spPr>
        <p:txBody>
          <a:bodyPr wrap="square" lIns="36000" tIns="36000" rIns="36000" bIns="36000" rtlCol="0">
            <a:spAutoFit/>
          </a:bodyPr>
          <a:lstStyle/>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万博・サミットの誘致</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en-US" altLang="ja-JP" sz="1200" dirty="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の誘致</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スーパーシティ</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淀川左岸線延伸</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なにわ筋線</a:t>
            </a:r>
            <a:endParaRPr lang="en-US" altLang="ja-JP" sz="1200"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防潮堤</a:t>
            </a:r>
            <a:r>
              <a:rPr lang="ja-JP" altLang="en-US" sz="1200" dirty="0">
                <a:latin typeface="Meiryo UI" panose="020B0604030504040204" pitchFamily="50" charset="-128"/>
                <a:ea typeface="Meiryo UI" panose="020B0604030504040204" pitchFamily="50" charset="-128"/>
              </a:rPr>
              <a:t>の液状化</a:t>
            </a:r>
            <a:r>
              <a:rPr lang="ja-JP" altLang="en-US" sz="1200" dirty="0" smtClean="0">
                <a:latin typeface="Meiryo UI" panose="020B0604030504040204" pitchFamily="50" charset="-128"/>
                <a:ea typeface="Meiryo UI" panose="020B0604030504040204" pitchFamily="50" charset="-128"/>
              </a:rPr>
              <a:t>対策</a:t>
            </a:r>
            <a:endParaRPr lang="en-US" altLang="ja-JP" sz="1200" dirty="0" smtClean="0">
              <a:latin typeface="Meiryo UI" panose="020B0604030504040204" pitchFamily="50" charset="-128"/>
              <a:ea typeface="Meiryo UI" panose="020B0604030504040204" pitchFamily="50" charset="-128"/>
            </a:endParaRPr>
          </a:p>
        </p:txBody>
      </p:sp>
      <p:sp>
        <p:nvSpPr>
          <p:cNvPr id="30" name="二等辺三角形 29"/>
          <p:cNvSpPr/>
          <p:nvPr/>
        </p:nvSpPr>
        <p:spPr>
          <a:xfrm rot="5400000">
            <a:off x="-63288" y="3414492"/>
            <a:ext cx="3359804" cy="424371"/>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539984" y="1716352"/>
            <a:ext cx="1440000" cy="1080000"/>
          </a:xfrm>
          <a:prstGeom prst="roundRect">
            <a:avLst/>
          </a:prstGeom>
          <a:solidFill>
            <a:srgbClr val="FFE2C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府</a:t>
            </a:r>
            <a:r>
              <a:rPr lang="ja-JP" altLang="en-US" sz="1400" b="1" dirty="0">
                <a:solidFill>
                  <a:schemeClr val="tx1"/>
                </a:solidFill>
                <a:latin typeface="Meiryo UI" panose="020B0604030504040204" pitchFamily="50" charset="-128"/>
                <a:ea typeface="Meiryo UI" panose="020B0604030504040204" pitchFamily="50" charset="-128"/>
              </a:rPr>
              <a:t>市の施策・</a:t>
            </a:r>
            <a:r>
              <a:rPr lang="ja-JP" altLang="en-US" sz="1400" b="1" dirty="0" smtClean="0">
                <a:solidFill>
                  <a:schemeClr val="tx1"/>
                </a:solidFill>
                <a:latin typeface="Meiryo UI" panose="020B0604030504040204" pitchFamily="50" charset="-128"/>
                <a:ea typeface="Meiryo UI" panose="020B0604030504040204" pitchFamily="50" charset="-128"/>
              </a:rPr>
              <a:t>取組の</a:t>
            </a:r>
            <a:r>
              <a:rPr lang="ja-JP" altLang="en-US" sz="1400" b="1" dirty="0">
                <a:solidFill>
                  <a:schemeClr val="tx1"/>
                </a:solidFill>
                <a:latin typeface="Meiryo UI" panose="020B0604030504040204" pitchFamily="50" charset="-128"/>
                <a:ea typeface="Meiryo UI" panose="020B0604030504040204" pitchFamily="50" charset="-128"/>
              </a:rPr>
              <a:t>整合性を確保</a:t>
            </a:r>
          </a:p>
        </p:txBody>
      </p:sp>
      <p:sp>
        <p:nvSpPr>
          <p:cNvPr id="31" name="角丸四角形 30"/>
          <p:cNvSpPr/>
          <p:nvPr/>
        </p:nvSpPr>
        <p:spPr>
          <a:xfrm>
            <a:off x="7525791" y="3069396"/>
            <a:ext cx="1440000" cy="1080000"/>
          </a:xfrm>
          <a:prstGeom prst="roundRect">
            <a:avLst/>
          </a:prstGeom>
          <a:solidFill>
            <a:srgbClr val="FFE2C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都市基盤整備・プロジェクト</a:t>
            </a:r>
            <a:r>
              <a:rPr lang="ja-JP" altLang="en-US" sz="1400" b="1" dirty="0">
                <a:solidFill>
                  <a:schemeClr val="tx1"/>
                </a:solidFill>
                <a:latin typeface="Meiryo UI" panose="020B0604030504040204" pitchFamily="50" charset="-128"/>
                <a:ea typeface="Meiryo UI" panose="020B0604030504040204" pitchFamily="50" charset="-128"/>
              </a:rPr>
              <a:t>・事業の規模拡大、新規着手</a:t>
            </a:r>
          </a:p>
        </p:txBody>
      </p:sp>
      <p:cxnSp>
        <p:nvCxnSpPr>
          <p:cNvPr id="34" name="直線コネクタ 33"/>
          <p:cNvCxnSpPr/>
          <p:nvPr/>
        </p:nvCxnSpPr>
        <p:spPr>
          <a:xfrm flipV="1">
            <a:off x="3191677" y="1600524"/>
            <a:ext cx="1227923" cy="8225"/>
          </a:xfrm>
          <a:prstGeom prst="line">
            <a:avLst/>
          </a:prstGeom>
        </p:spPr>
        <p:style>
          <a:lnRef idx="3">
            <a:schemeClr val="dk1"/>
          </a:lnRef>
          <a:fillRef idx="0">
            <a:schemeClr val="dk1"/>
          </a:fillRef>
          <a:effectRef idx="2">
            <a:schemeClr val="dk1"/>
          </a:effectRef>
          <a:fontRef idx="minor">
            <a:schemeClr val="tx1"/>
          </a:fontRef>
        </p:style>
      </p:cxnSp>
      <p:sp>
        <p:nvSpPr>
          <p:cNvPr id="40" name="テキスト ボックス 39"/>
          <p:cNvSpPr txBox="1"/>
          <p:nvPr/>
        </p:nvSpPr>
        <p:spPr>
          <a:xfrm>
            <a:off x="3397779" y="1225638"/>
            <a:ext cx="72327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取組例</a:t>
            </a:r>
            <a:endParaRPr kumimoji="1" lang="ja-JP" altLang="en-US" sz="14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580456" y="1202646"/>
            <a:ext cx="1502334"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主な効果・成果</a:t>
            </a:r>
            <a:endParaRPr kumimoji="1" lang="ja-JP" altLang="en-US" sz="1600" b="1" dirty="0">
              <a:latin typeface="Meiryo UI" panose="020B0604030504040204" pitchFamily="50" charset="-128"/>
              <a:ea typeface="Meiryo UI" panose="020B0604030504040204" pitchFamily="50" charset="-128"/>
            </a:endParaRPr>
          </a:p>
        </p:txBody>
      </p:sp>
      <p:sp>
        <p:nvSpPr>
          <p:cNvPr id="42" name="角丸四角形 41"/>
          <p:cNvSpPr/>
          <p:nvPr/>
        </p:nvSpPr>
        <p:spPr>
          <a:xfrm>
            <a:off x="7540305" y="4500980"/>
            <a:ext cx="1440000" cy="1080000"/>
          </a:xfrm>
          <a:prstGeom prst="roundRect">
            <a:avLst/>
          </a:prstGeom>
          <a:solidFill>
            <a:srgbClr val="FFE2C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a:solidFill>
                  <a:schemeClr val="tx1"/>
                </a:solidFill>
                <a:latin typeface="Meiryo UI" panose="020B0604030504040204" pitchFamily="50" charset="-128"/>
                <a:ea typeface="Meiryo UI" panose="020B0604030504040204" pitchFamily="50" charset="-128"/>
              </a:rPr>
              <a:t>府市機能の最適化による機能強化・効率化</a:t>
            </a:r>
          </a:p>
        </p:txBody>
      </p:sp>
      <p:sp>
        <p:nvSpPr>
          <p:cNvPr id="45" name="テキスト ボックス 44"/>
          <p:cNvSpPr txBox="1"/>
          <p:nvPr/>
        </p:nvSpPr>
        <p:spPr>
          <a:xfrm>
            <a:off x="5323286" y="3049596"/>
            <a:ext cx="2300630" cy="1323439"/>
          </a:xfrm>
          <a:prstGeom prst="rect">
            <a:avLst/>
          </a:prstGeom>
          <a:noFill/>
        </p:spPr>
        <p:txBody>
          <a:bodyPr wrap="none" rtlCol="0">
            <a:spAutoFit/>
          </a:bodyPr>
          <a:lstStyle/>
          <a:p>
            <a:pPr marL="285750" indent="-285750">
              <a:lnSpc>
                <a:spcPts val="11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万博・サミットの大阪開催</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観光・地域経済の振興</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都市競争力</a:t>
            </a:r>
            <a:r>
              <a:rPr lang="ja-JP" altLang="en-US" sz="1200" b="1" dirty="0" smtClean="0">
                <a:latin typeface="Meiryo UI" panose="020B0604030504040204" pitchFamily="50" charset="-128"/>
                <a:ea typeface="Meiryo UI" panose="020B0604030504040204" pitchFamily="50" charset="-128"/>
              </a:rPr>
              <a:t>の強化</a:t>
            </a:r>
            <a:endParaRPr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プロジェクト再稼働</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都心と国土軸のアクセス強化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南海トラフ地震の被害軽減</a:t>
            </a:r>
            <a:endParaRPr kumimoji="1" lang="ja-JP" altLang="en-US" sz="12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321245" y="1756797"/>
            <a:ext cx="2124299" cy="1105431"/>
          </a:xfrm>
          <a:prstGeom prst="rect">
            <a:avLst/>
          </a:prstGeom>
          <a:noFill/>
        </p:spPr>
        <p:txBody>
          <a:bodyPr wrap="none" rtlCol="0">
            <a:spAutoFit/>
          </a:bodyPr>
          <a:lstStyle/>
          <a:p>
            <a:pPr marL="285750" indent="-285750">
              <a:lnSpc>
                <a:spcPts val="11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「副首都・大阪」</a:t>
            </a:r>
            <a:r>
              <a:rPr lang="ja-JP" altLang="en-US" sz="1200" b="1" dirty="0" smtClean="0">
                <a:latin typeface="Meiryo UI" panose="020B0604030504040204" pitchFamily="50" charset="-128"/>
                <a:ea typeface="Meiryo UI" panose="020B0604030504040204" pitchFamily="50" charset="-128"/>
              </a:rPr>
              <a:t>の共有</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成長目標の共有</a:t>
            </a:r>
            <a:endParaRPr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都市魅力の向上</a:t>
            </a:r>
            <a:endParaRPr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都市空間の将来像を共有</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100"/>
              </a:lnSpc>
              <a:spcBef>
                <a:spcPts val="600"/>
              </a:spcBef>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生活の質の</a:t>
            </a:r>
            <a:r>
              <a:rPr lang="ja-JP" altLang="en-US" sz="1200" b="1" dirty="0" smtClean="0">
                <a:latin typeface="Meiryo UI" panose="020B0604030504040204" pitchFamily="50" charset="-128"/>
                <a:ea typeface="Meiryo UI" panose="020B0604030504040204" pitchFamily="50" charset="-128"/>
              </a:rPr>
              <a:t>向上</a:t>
            </a:r>
            <a:endParaRPr kumimoji="1" lang="en-US" altLang="ja-JP" sz="11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03103" y="4510486"/>
            <a:ext cx="2318263" cy="1246495"/>
          </a:xfrm>
          <a:prstGeom prst="rect">
            <a:avLst/>
          </a:prstGeom>
          <a:noFill/>
        </p:spPr>
        <p:txBody>
          <a:bodyPr wrap="none" rtlCol="0">
            <a:spAutoFit/>
          </a:bodyPr>
          <a:lstStyle/>
          <a:p>
            <a:pPr marL="285750" indent="-285750">
              <a:lnSpc>
                <a:spcPts val="10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経営基盤の強化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000"/>
              </a:lnSpc>
              <a:spcBef>
                <a:spcPts val="600"/>
              </a:spcBef>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研究所の機能強化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000"/>
              </a:lnSpc>
              <a:spcBef>
                <a:spcPts val="600"/>
              </a:spcBef>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産業</a:t>
            </a:r>
            <a:r>
              <a:rPr lang="ja-JP" altLang="en-US" sz="1200" b="1" dirty="0" smtClean="0">
                <a:latin typeface="Meiryo UI" panose="020B0604030504040204" pitchFamily="50" charset="-128"/>
                <a:ea typeface="Meiryo UI" panose="020B0604030504040204" pitchFamily="50" charset="-128"/>
              </a:rPr>
              <a:t>支援の機能強化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000"/>
              </a:lnSpc>
              <a:spcBef>
                <a:spcPts val="600"/>
              </a:spcBef>
              <a:buFont typeface="Wingdings" panose="05000000000000000000" pitchFamily="2" charset="2"/>
              <a:buChar char="n"/>
            </a:pPr>
            <a:r>
              <a:rPr lang="ja-JP" altLang="en-US" sz="1000" b="1" dirty="0">
                <a:latin typeface="Meiryo UI" panose="020B0604030504040204" pitchFamily="50" charset="-128"/>
                <a:ea typeface="Meiryo UI" panose="020B0604030504040204" pitchFamily="50" charset="-128"/>
              </a:rPr>
              <a:t>大阪</a:t>
            </a:r>
            <a:r>
              <a:rPr lang="ja-JP" altLang="en-US" sz="1000" b="1" dirty="0" smtClean="0">
                <a:latin typeface="Meiryo UI" panose="020B0604030504040204" pitchFamily="50" charset="-128"/>
                <a:ea typeface="Meiryo UI" panose="020B0604030504040204" pitchFamily="50" charset="-128"/>
              </a:rPr>
              <a:t>の発展を牽引する「知の拠点</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pPr marL="285750" indent="-285750">
              <a:lnSpc>
                <a:spcPts val="1000"/>
              </a:lnSpc>
              <a:spcBef>
                <a:spcPts val="600"/>
              </a:spcBef>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港湾管理の一元化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ts val="1000"/>
              </a:lnSpc>
              <a:spcBef>
                <a:spcPts val="600"/>
              </a:spcBef>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府内消防の</a:t>
            </a:r>
            <a:r>
              <a:rPr lang="ja-JP" altLang="en-US" sz="1200" b="1" dirty="0">
                <a:latin typeface="Meiryo UI" panose="020B0604030504040204" pitchFamily="50" charset="-128"/>
                <a:ea typeface="Meiryo UI" panose="020B0604030504040204" pitchFamily="50" charset="-128"/>
              </a:rPr>
              <a:t>一体</a:t>
            </a:r>
            <a:r>
              <a:rPr lang="ja-JP" altLang="en-US" sz="1200" b="1" dirty="0" smtClean="0">
                <a:latin typeface="Meiryo UI" panose="020B0604030504040204" pitchFamily="50" charset="-128"/>
                <a:ea typeface="Meiryo UI" panose="020B0604030504040204" pitchFamily="50" charset="-128"/>
              </a:rPr>
              <a:t>感の醸成</a:t>
            </a:r>
            <a:endParaRPr kumimoji="1" lang="ja-JP" altLang="en-US" sz="1200" b="1"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336426" y="1600524"/>
            <a:ext cx="2056657" cy="0"/>
          </a:xfrm>
          <a:prstGeom prst="line">
            <a:avLst/>
          </a:prstGeom>
        </p:spPr>
        <p:style>
          <a:lnRef idx="3">
            <a:schemeClr val="dk1"/>
          </a:lnRef>
          <a:fillRef idx="0">
            <a:schemeClr val="dk1"/>
          </a:fillRef>
          <a:effectRef idx="2">
            <a:schemeClr val="dk1"/>
          </a:effectRef>
          <a:fontRef idx="minor">
            <a:schemeClr val="tx1"/>
          </a:fontRef>
        </p:style>
      </p:cxnSp>
      <p:sp>
        <p:nvSpPr>
          <p:cNvPr id="8" name="二等辺三角形 7"/>
          <p:cNvSpPr/>
          <p:nvPr/>
        </p:nvSpPr>
        <p:spPr>
          <a:xfrm rot="5400000">
            <a:off x="4649779" y="2115812"/>
            <a:ext cx="900000" cy="288000"/>
          </a:xfrm>
          <a:prstGeom prst="triangle">
            <a:avLst/>
          </a:prstGeom>
          <a:solidFill>
            <a:schemeClr val="bg1">
              <a:lumMod val="75000"/>
            </a:scheme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71358" y="1716586"/>
            <a:ext cx="1103277" cy="384894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府市連携</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の仕組み</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a:t>
            </a:r>
            <a:r>
              <a:rPr lang="ja-JP" altLang="en-US" sz="1400" b="1" dirty="0" smtClean="0">
                <a:solidFill>
                  <a:schemeClr val="tx1"/>
                </a:solidFill>
                <a:latin typeface="Meiryo UI" panose="020B0604030504040204" pitchFamily="50" charset="-128"/>
                <a:ea typeface="Meiryo UI" panose="020B0604030504040204" pitchFamily="50" charset="-128"/>
              </a:rPr>
              <a:t>構築</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933818" y="1716352"/>
            <a:ext cx="1080000" cy="108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共通の</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戦略の策定</a:t>
            </a:r>
          </a:p>
        </p:txBody>
      </p:sp>
      <p:sp>
        <p:nvSpPr>
          <p:cNvPr id="33" name="正方形/長方形 32"/>
          <p:cNvSpPr/>
          <p:nvPr/>
        </p:nvSpPr>
        <p:spPr>
          <a:xfrm>
            <a:off x="1922013" y="3030840"/>
            <a:ext cx="1080000" cy="108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政策連携</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922013" y="4485530"/>
            <a:ext cx="1080000" cy="1080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組織・機能の一元化</a:t>
            </a:r>
          </a:p>
        </p:txBody>
      </p:sp>
      <p:sp>
        <p:nvSpPr>
          <p:cNvPr id="43" name="二等辺三角形 42"/>
          <p:cNvSpPr/>
          <p:nvPr/>
        </p:nvSpPr>
        <p:spPr>
          <a:xfrm rot="5400000">
            <a:off x="4640341" y="3503573"/>
            <a:ext cx="900000" cy="288000"/>
          </a:xfrm>
          <a:prstGeom prst="triangle">
            <a:avLst/>
          </a:prstGeom>
          <a:solidFill>
            <a:schemeClr val="bg1">
              <a:lumMod val="75000"/>
            </a:scheme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4625350" y="4860271"/>
            <a:ext cx="900000" cy="288000"/>
          </a:xfrm>
          <a:prstGeom prst="triangle">
            <a:avLst/>
          </a:prstGeom>
          <a:solidFill>
            <a:schemeClr val="bg1">
              <a:lumMod val="75000"/>
            </a:scheme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297183" y="5859664"/>
            <a:ext cx="3752926" cy="746752"/>
          </a:xfrm>
          <a:prstGeom prst="ellipse">
            <a:avLst/>
          </a:prstGeom>
          <a:solidFill>
            <a:srgbClr val="FFFF99">
              <a:alpha val="64000"/>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2000" b="1" dirty="0" smtClean="0">
                <a:latin typeface="Meiryo UI" panose="020B0604030504040204" pitchFamily="50" charset="-128"/>
                <a:ea typeface="Meiryo UI" panose="020B0604030504040204" pitchFamily="50" charset="-128"/>
              </a:rPr>
              <a:t>大阪府　</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（都道府県）　</a:t>
            </a:r>
            <a:endParaRPr kumimoji="1" lang="ja-JP" altLang="en-US" sz="1600" b="1" dirty="0">
              <a:latin typeface="Meiryo UI" panose="020B0604030504040204" pitchFamily="50" charset="-128"/>
              <a:ea typeface="Meiryo UI" panose="020B0604030504040204" pitchFamily="50" charset="-128"/>
            </a:endParaRPr>
          </a:p>
        </p:txBody>
      </p:sp>
      <p:sp>
        <p:nvSpPr>
          <p:cNvPr id="37" name="円/楕円 36"/>
          <p:cNvSpPr/>
          <p:nvPr/>
        </p:nvSpPr>
        <p:spPr>
          <a:xfrm>
            <a:off x="3796544" y="5859664"/>
            <a:ext cx="3752926" cy="746752"/>
          </a:xfrm>
          <a:prstGeom prst="ellipse">
            <a:avLst/>
          </a:prstGeom>
          <a:solidFill>
            <a:srgbClr val="FFFF99">
              <a:alpha val="64000"/>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2000" b="1" dirty="0" smtClean="0">
                <a:latin typeface="Meiryo UI" panose="020B0604030504040204" pitchFamily="50" charset="-128"/>
                <a:ea typeface="Meiryo UI" panose="020B0604030504040204" pitchFamily="50" charset="-128"/>
              </a:rPr>
              <a:t>　大阪市</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　　（政令指定都市）</a:t>
            </a:r>
            <a:endParaRPr kumimoji="1" lang="ja-JP" altLang="en-US" sz="16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112311" y="6048374"/>
            <a:ext cx="64633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連携</a:t>
            </a:r>
            <a:endParaRPr kumimoji="1" lang="ja-JP" altLang="en-US" b="1" dirty="0">
              <a:latin typeface="Meiryo UI" panose="020B0604030504040204" pitchFamily="50" charset="-128"/>
              <a:ea typeface="Meiryo UI" panose="020B0604030504040204" pitchFamily="50" charset="-128"/>
            </a:endParaRPr>
          </a:p>
        </p:txBody>
      </p:sp>
      <p:sp>
        <p:nvSpPr>
          <p:cNvPr id="4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2091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2" name="角丸四角形 51"/>
          <p:cNvSpPr/>
          <p:nvPr/>
        </p:nvSpPr>
        <p:spPr>
          <a:xfrm>
            <a:off x="179512" y="3420000"/>
            <a:ext cx="4788000" cy="3204000"/>
          </a:xfrm>
          <a:prstGeom prst="roundRect">
            <a:avLst>
              <a:gd name="adj" fmla="val 3152"/>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◆本部長：知事　　副本部長：市長</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（本部長は、会議の進行や会議に関する事務のとりまとめを行う）</a:t>
            </a:r>
            <a:endParaRPr lang="en-US" altLang="ja-JP" sz="200" dirty="0" smtClean="0">
              <a:solidFill>
                <a:schemeClr val="tx1"/>
              </a:solidFill>
              <a:latin typeface="Meiryo UI" panose="020B0604030504040204" pitchFamily="50" charset="-128"/>
              <a:ea typeface="Meiryo UI" panose="020B0604030504040204" pitchFamily="50" charset="-128"/>
            </a:endParaRPr>
          </a:p>
          <a:p>
            <a:endParaRPr lang="en-US" altLang="ja-JP" sz="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◆会議では、府市が対等の立場において議論を尽くし合意に努める</a:t>
            </a:r>
            <a:endParaRPr lang="en-US" altLang="ja-JP" sz="200" dirty="0" smtClean="0">
              <a:solidFill>
                <a:schemeClr val="tx1"/>
              </a:solidFill>
              <a:latin typeface="Meiryo UI" panose="020B0604030504040204" pitchFamily="50" charset="-128"/>
              <a:ea typeface="Meiryo UI" panose="020B0604030504040204" pitchFamily="50" charset="-128"/>
            </a:endParaRPr>
          </a:p>
          <a:p>
            <a:endParaRPr lang="en-US" altLang="ja-JP" sz="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◆会議の主な協議事項</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大阪の成長戦略」など</a:t>
            </a:r>
            <a:r>
              <a:rPr lang="ja-JP" altLang="en-US" sz="1050" dirty="0" smtClean="0">
                <a:solidFill>
                  <a:schemeClr val="tx1"/>
                </a:solidFill>
                <a:latin typeface="Meiryo UI" panose="020B0604030504040204" pitchFamily="50" charset="-128"/>
                <a:ea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rPr>
              <a:t>成長</a:t>
            </a:r>
            <a:r>
              <a:rPr lang="ja-JP" altLang="en-US" sz="1050" dirty="0">
                <a:solidFill>
                  <a:schemeClr val="tx1"/>
                </a:solidFill>
                <a:latin typeface="Meiryo UI" panose="020B0604030504040204" pitchFamily="50" charset="-128"/>
                <a:ea typeface="Meiryo UI" panose="020B0604030504040204" pitchFamily="50" charset="-128"/>
              </a:rPr>
              <a:t>・発展に関する取組</a:t>
            </a:r>
            <a:r>
              <a:rPr lang="ja-JP" altLang="en-US" sz="1050" dirty="0" smtClean="0">
                <a:solidFill>
                  <a:schemeClr val="tx1"/>
                </a:solidFill>
                <a:latin typeface="Meiryo UI" panose="020B0604030504040204" pitchFamily="50" charset="-128"/>
                <a:ea typeface="Meiryo UI" panose="020B0604030504040204" pitchFamily="50" charset="-128"/>
              </a:rPr>
              <a:t>の方向性</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○「大阪のまちづくりグランドデザイン」</a:t>
            </a:r>
            <a:r>
              <a:rPr lang="ja-JP" altLang="en-US" sz="1050" dirty="0">
                <a:solidFill>
                  <a:schemeClr val="tx1"/>
                </a:solidFill>
                <a:latin typeface="Meiryo UI" panose="020B0604030504040204" pitchFamily="50" charset="-128"/>
                <a:ea typeface="Meiryo UI" panose="020B0604030504040204" pitchFamily="50" charset="-128"/>
              </a:rPr>
              <a:t>など、大阪の</a:t>
            </a:r>
            <a:r>
              <a:rPr lang="ja-JP" altLang="en-US" sz="1050" dirty="0" smtClean="0">
                <a:solidFill>
                  <a:schemeClr val="tx1"/>
                </a:solidFill>
                <a:latin typeface="Meiryo UI" panose="020B0604030504040204" pitchFamily="50" charset="-128"/>
                <a:ea typeface="Meiryo UI" panose="020B0604030504040204" pitchFamily="50" charset="-128"/>
              </a:rPr>
              <a:t>成長</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発展</a:t>
            </a:r>
            <a:r>
              <a:rPr lang="ja-JP" altLang="en-US" sz="1050" dirty="0">
                <a:solidFill>
                  <a:schemeClr val="tx1"/>
                </a:solidFill>
                <a:latin typeface="Meiryo UI" panose="020B0604030504040204" pitchFamily="50" charset="-128"/>
                <a:ea typeface="Meiryo UI" panose="020B0604030504040204" pitchFamily="50" charset="-128"/>
              </a:rPr>
              <a:t>を</a:t>
            </a:r>
            <a:r>
              <a:rPr lang="ja-JP" altLang="en-US" sz="1050" dirty="0" smtClean="0">
                <a:solidFill>
                  <a:schemeClr val="tx1"/>
                </a:solidFill>
                <a:latin typeface="Meiryo UI" panose="020B0604030504040204" pitchFamily="50" charset="-128"/>
                <a:ea typeface="Meiryo UI" panose="020B0604030504040204" pitchFamily="50" charset="-128"/>
              </a:rPr>
              <a:t>支える大都市のまちづく</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err="1" smtClean="0">
                <a:solidFill>
                  <a:schemeClr val="tx1"/>
                </a:solidFill>
                <a:latin typeface="Meiryo UI" panose="020B0604030504040204" pitchFamily="50" charset="-128"/>
                <a:ea typeface="Meiryo UI" panose="020B0604030504040204" pitchFamily="50" charset="-128"/>
              </a:rPr>
              <a:t>りや</a:t>
            </a:r>
            <a:r>
              <a:rPr lang="ja-JP" altLang="en-US" sz="1050" dirty="0" smtClean="0">
                <a:solidFill>
                  <a:schemeClr val="tx1"/>
                </a:solidFill>
                <a:latin typeface="Meiryo UI" panose="020B0604030504040204" pitchFamily="50" charset="-128"/>
                <a:ea typeface="Meiryo UI" panose="020B0604030504040204" pitchFamily="50" charset="-128"/>
              </a:rPr>
              <a:t>広域的な</a:t>
            </a:r>
            <a:r>
              <a:rPr lang="ja-JP" altLang="en-US" sz="1050" dirty="0">
                <a:solidFill>
                  <a:schemeClr val="tx1"/>
                </a:solidFill>
                <a:latin typeface="Meiryo UI" panose="020B0604030504040204" pitchFamily="50" charset="-128"/>
                <a:ea typeface="Meiryo UI" panose="020B0604030504040204" pitchFamily="50" charset="-128"/>
              </a:rPr>
              <a:t>交通基盤整備の方向性</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大阪スマートシティ戦略」など、</a:t>
            </a:r>
            <a:r>
              <a:rPr lang="en-US" altLang="ja-JP" sz="1050" dirty="0">
                <a:solidFill>
                  <a:schemeClr val="tx1"/>
                </a:solidFill>
                <a:latin typeface="Meiryo UI" panose="020B0604030504040204" pitchFamily="50" charset="-128"/>
                <a:ea typeface="Meiryo UI" panose="020B0604030504040204" pitchFamily="50" charset="-128"/>
              </a:rPr>
              <a:t>ICT</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その他</a:t>
            </a:r>
            <a:r>
              <a:rPr lang="ja-JP" altLang="en-US" sz="1050" dirty="0">
                <a:solidFill>
                  <a:schemeClr val="tx1"/>
                </a:solidFill>
                <a:latin typeface="Meiryo UI" panose="020B0604030504040204" pitchFamily="50" charset="-128"/>
                <a:ea typeface="Meiryo UI" panose="020B0604030504040204" pitchFamily="50" charset="-128"/>
              </a:rPr>
              <a:t>の先端的な</a:t>
            </a:r>
            <a:r>
              <a:rPr lang="ja-JP" altLang="en-US" sz="1050" dirty="0" smtClean="0">
                <a:solidFill>
                  <a:schemeClr val="tx1"/>
                </a:solidFill>
                <a:latin typeface="Meiryo UI" panose="020B0604030504040204" pitchFamily="50" charset="-128"/>
                <a:ea typeface="Meiryo UI" panose="020B0604030504040204" pitchFamily="50" charset="-128"/>
              </a:rPr>
              <a:t>技術の活用を図る</a:t>
            </a:r>
            <a:r>
              <a:rPr lang="ja-JP" altLang="en-US" sz="1050" dirty="0">
                <a:solidFill>
                  <a:schemeClr val="tx1"/>
                </a:solidFill>
                <a:latin typeface="Meiryo UI" panose="020B0604030504040204" pitchFamily="50" charset="-128"/>
                <a:ea typeface="Meiryo UI" panose="020B0604030504040204" pitchFamily="50" charset="-128"/>
              </a:rPr>
              <a:t>取組の</a:t>
            </a:r>
            <a:r>
              <a:rPr lang="ja-JP" altLang="en-US" sz="1050" dirty="0" smtClean="0">
                <a:solidFill>
                  <a:schemeClr val="tx1"/>
                </a:solidFill>
                <a:latin typeface="Meiryo UI" panose="020B0604030504040204" pitchFamily="50" charset="-128"/>
                <a:ea typeface="Meiryo UI" panose="020B0604030504040204" pitchFamily="50" charset="-128"/>
              </a:rPr>
              <a:t>方</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向性</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○その他</a:t>
            </a:r>
            <a:r>
              <a:rPr lang="ja-JP" altLang="en-US" sz="1050" dirty="0">
                <a:solidFill>
                  <a:schemeClr val="tx1"/>
                </a:solidFill>
                <a:latin typeface="Meiryo UI" panose="020B0604030504040204" pitchFamily="50" charset="-128"/>
                <a:ea typeface="Meiryo UI" panose="020B0604030504040204" pitchFamily="50" charset="-128"/>
              </a:rPr>
              <a:t>、府市各部局の事業戦略や実施方針</a:t>
            </a:r>
            <a:r>
              <a:rPr lang="ja-JP" altLang="en-US" sz="1050" dirty="0" smtClean="0">
                <a:solidFill>
                  <a:schemeClr val="tx1"/>
                </a:solidFill>
                <a:latin typeface="Meiryo UI" panose="020B0604030504040204" pitchFamily="50" charset="-128"/>
                <a:ea typeface="Meiryo UI" panose="020B0604030504040204" pitchFamily="50" charset="-128"/>
              </a:rPr>
              <a:t>などの</a:t>
            </a:r>
            <a:r>
              <a:rPr lang="ja-JP" altLang="en-US" sz="1050" dirty="0">
                <a:solidFill>
                  <a:schemeClr val="tx1"/>
                </a:solidFill>
                <a:latin typeface="Meiryo UI" panose="020B0604030504040204" pitchFamily="50" charset="-128"/>
                <a:ea typeface="Meiryo UI" panose="020B0604030504040204" pitchFamily="50" charset="-128"/>
              </a:rPr>
              <a:t>重要</a:t>
            </a:r>
            <a:r>
              <a:rPr lang="ja-JP" altLang="en-US" sz="1050" dirty="0" smtClean="0">
                <a:solidFill>
                  <a:schemeClr val="tx1"/>
                </a:solidFill>
                <a:latin typeface="Meiryo UI" panose="020B0604030504040204" pitchFamily="50" charset="-128"/>
                <a:ea typeface="Meiryo UI" panose="020B0604030504040204" pitchFamily="50" charset="-128"/>
              </a:rPr>
              <a:t>施策</a:t>
            </a:r>
            <a:r>
              <a:rPr lang="en-US" altLang="ja-JP" sz="1050" dirty="0" smtClean="0">
                <a:solidFill>
                  <a:schemeClr val="tx1"/>
                </a:solidFill>
                <a:latin typeface="Meiryo UI" panose="020B0604030504040204" pitchFamily="50" charset="-128"/>
                <a:ea typeface="Meiryo UI" panose="020B0604030504040204" pitchFamily="50" charset="-128"/>
              </a:rPr>
              <a:t/>
            </a:r>
            <a:br>
              <a:rPr lang="en-US" altLang="ja-JP" sz="1050" dirty="0" smtClean="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安全・</a:t>
            </a:r>
            <a:r>
              <a:rPr lang="ja-JP" altLang="en-US" sz="1050" dirty="0" smtClean="0">
                <a:solidFill>
                  <a:schemeClr val="tx1"/>
                </a:solidFill>
                <a:latin typeface="Meiryo UI" panose="020B0604030504040204" pitchFamily="50" charset="-128"/>
                <a:ea typeface="Meiryo UI" panose="020B0604030504040204" pitchFamily="50" charset="-128"/>
              </a:rPr>
              <a:t>安心に</a:t>
            </a:r>
            <a:r>
              <a:rPr lang="ja-JP" altLang="en-US" sz="1050" dirty="0">
                <a:solidFill>
                  <a:schemeClr val="tx1"/>
                </a:solidFill>
                <a:latin typeface="Meiryo UI" panose="020B0604030504040204" pitchFamily="50" charset="-128"/>
                <a:ea typeface="Meiryo UI" panose="020B0604030504040204" pitchFamily="50" charset="-128"/>
              </a:rPr>
              <a:t>関する施策等についても幅広く協議</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○上記に</a:t>
            </a:r>
            <a:r>
              <a:rPr lang="ja-JP" altLang="en-US" sz="1050" dirty="0">
                <a:solidFill>
                  <a:schemeClr val="tx1"/>
                </a:solidFill>
                <a:latin typeface="Meiryo UI" panose="020B0604030504040204" pitchFamily="50" charset="-128"/>
                <a:ea typeface="Meiryo UI" panose="020B0604030504040204" pitchFamily="50" charset="-128"/>
              </a:rPr>
              <a:t>係る個別事業の府市の役割</a:t>
            </a:r>
            <a:r>
              <a:rPr lang="ja-JP" altLang="en-US" sz="1050" dirty="0" smtClean="0">
                <a:solidFill>
                  <a:schemeClr val="tx1"/>
                </a:solidFill>
                <a:latin typeface="Meiryo UI" panose="020B0604030504040204" pitchFamily="50" charset="-128"/>
                <a:ea typeface="Meiryo UI" panose="020B0604030504040204" pitchFamily="50" charset="-128"/>
              </a:rPr>
              <a:t>分担</a:t>
            </a:r>
            <a:r>
              <a:rPr lang="ja-JP" altLang="en-US" sz="1050" dirty="0">
                <a:solidFill>
                  <a:schemeClr val="tx1"/>
                </a:solidFill>
                <a:latin typeface="Meiryo UI" panose="020B0604030504040204" pitchFamily="50" charset="-128"/>
                <a:ea typeface="Meiryo UI" panose="020B0604030504040204" pitchFamily="50" charset="-128"/>
              </a:rPr>
              <a:t>や費用</a:t>
            </a:r>
            <a:r>
              <a:rPr lang="ja-JP" altLang="en-US" sz="1050" dirty="0" smtClean="0">
                <a:solidFill>
                  <a:schemeClr val="tx1"/>
                </a:solidFill>
                <a:latin typeface="Meiryo UI" panose="020B0604030504040204" pitchFamily="50" charset="-128"/>
                <a:ea typeface="Meiryo UI" panose="020B0604030504040204" pitchFamily="50" charset="-128"/>
              </a:rPr>
              <a:t>負担</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6" name="角丸四角形 5"/>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251520" y="3786598"/>
            <a:ext cx="4644000" cy="719034"/>
          </a:xfrm>
          <a:prstGeom prst="rect">
            <a:avLst/>
          </a:prstGeom>
          <a:solidFill>
            <a:schemeClr val="bg1"/>
          </a:solidFill>
          <a:ln w="19050">
            <a:solidFill>
              <a:schemeClr val="accent1"/>
            </a:solidFill>
            <a:prstDash val="sysDash"/>
          </a:ln>
        </p:spPr>
        <p:txBody>
          <a:bodyPr wrap="square" tIns="36000" bIns="36000" anchor="ctr" anchorCtr="0">
            <a:spAutoFit/>
          </a:bodyPr>
          <a:lstStyle/>
          <a:p>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の成長・発展の基本的な方針等を協議するトップ会議として、「副首都推進本部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大阪府市</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会議」を</a:t>
            </a:r>
            <a:r>
              <a:rPr lang="ja-JP" altLang="en-US" sz="1200" dirty="0" smtClean="0">
                <a:latin typeface="Meiryo UI" panose="020B0604030504040204" pitchFamily="50" charset="-128"/>
                <a:ea typeface="Meiryo UI" panose="020B0604030504040204" pitchFamily="50" charset="-128"/>
              </a:rPr>
              <a:t>設置。</a:t>
            </a:r>
            <a:endParaRPr lang="en-US" altLang="ja-JP" sz="1200" dirty="0">
              <a:latin typeface="Meiryo UI" panose="020B0604030504040204" pitchFamily="50" charset="-128"/>
              <a:ea typeface="Meiryo UI" panose="020B0604030504040204" pitchFamily="50" charset="-128"/>
            </a:endParaRPr>
          </a:p>
          <a:p>
            <a:pPr>
              <a:lnSpc>
                <a:spcPct val="150000"/>
              </a:lnSpc>
            </a:pP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指定都市都道府県調整会議として</a:t>
            </a:r>
            <a:r>
              <a:rPr lang="ja-JP" altLang="en-US" sz="1200" dirty="0" smtClean="0">
                <a:latin typeface="Meiryo UI" panose="020B0604030504040204" pitchFamily="50" charset="-128"/>
                <a:ea typeface="Meiryo UI" panose="020B0604030504040204" pitchFamily="50" charset="-128"/>
              </a:rPr>
              <a:t>位置付け。</a:t>
            </a:r>
            <a:endParaRPr lang="ja-JP" altLang="en-US" sz="1200" dirty="0">
              <a:latin typeface="Meiryo UI" panose="020B0604030504040204" pitchFamily="50" charset="-128"/>
              <a:ea typeface="Meiryo UI" panose="020B0604030504040204" pitchFamily="50" charset="-128"/>
            </a:endParaRPr>
          </a:p>
        </p:txBody>
      </p:sp>
      <p:sp>
        <p:nvSpPr>
          <p:cNvPr id="27" name="二等辺三角形 26"/>
          <p:cNvSpPr/>
          <p:nvPr/>
        </p:nvSpPr>
        <p:spPr>
          <a:xfrm rot="5400000">
            <a:off x="5391044" y="1811194"/>
            <a:ext cx="1247579" cy="329603"/>
          </a:xfrm>
          <a:prstGeom prst="triangle">
            <a:avLst/>
          </a:prstGeom>
          <a:solidFill>
            <a:schemeClr val="bg1">
              <a:lumMod val="85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923764" y="966823"/>
            <a:ext cx="256480" cy="1923604"/>
          </a:xfrm>
          <a:prstGeom prst="rect">
            <a:avLst/>
          </a:prstGeom>
          <a:noFill/>
        </p:spPr>
        <p:txBody>
          <a:bodyPr vert="eaVert" wrap="none" lIns="0" tIns="0" rIns="0" bIns="0" rtlCol="0">
            <a:spAutoFit/>
          </a:bodyPr>
          <a:lstStyle/>
          <a:p>
            <a:pPr>
              <a:lnSpc>
                <a:spcPts val="2000"/>
              </a:lnSpc>
            </a:pPr>
            <a:r>
              <a:rPr lang="ja-JP" altLang="en-US" sz="1000" b="1" dirty="0" smtClean="0">
                <a:latin typeface="Meiryo UI" panose="020B0604030504040204" pitchFamily="50" charset="-128"/>
                <a:ea typeface="Meiryo UI" panose="020B0604030504040204" pitchFamily="50" charset="-128"/>
              </a:rPr>
              <a:t>府（知事）の権限と責任を明確化</a:t>
            </a:r>
            <a:endParaRPr kumimoji="1" lang="ja-JP" altLang="en-US" sz="1000" b="1" dirty="0">
              <a:latin typeface="Meiryo UI" panose="020B0604030504040204" pitchFamily="50" charset="-128"/>
              <a:ea typeface="Meiryo UI" panose="020B0604030504040204" pitchFamily="50" charset="-128"/>
            </a:endParaRPr>
          </a:p>
        </p:txBody>
      </p:sp>
      <p:sp>
        <p:nvSpPr>
          <p:cNvPr id="4" name="角丸四角形 3"/>
          <p:cNvSpPr/>
          <p:nvPr/>
        </p:nvSpPr>
        <p:spPr>
          <a:xfrm>
            <a:off x="318455" y="854966"/>
            <a:ext cx="5409244" cy="2052000"/>
          </a:xfrm>
          <a:prstGeom prst="roundRect">
            <a:avLst>
              <a:gd name="adj" fmla="val 8509"/>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a:solidFill>
                  <a:schemeClr val="tx1"/>
                </a:solidFill>
                <a:latin typeface="Meiryo UI" panose="020B0604030504040204" pitchFamily="50" charset="-128"/>
                <a:ea typeface="Meiryo UI" panose="020B0604030504040204" pitchFamily="50" charset="-128"/>
              </a:rPr>
              <a:t>「府市の一体的な協議の仕組み」、「府市の一体的な行政運営に必要な事務の共同処理のうち、最適な手法を選択する仕組み」をそれぞれ</a:t>
            </a:r>
            <a:r>
              <a:rPr lang="ja-JP" altLang="en-US" sz="1200" dirty="0" smtClean="0">
                <a:solidFill>
                  <a:schemeClr val="tx1"/>
                </a:solidFill>
                <a:latin typeface="Meiryo UI" panose="020B0604030504040204" pitchFamily="50" charset="-128"/>
                <a:ea typeface="Meiryo UI" panose="020B0604030504040204" pitchFamily="50" charset="-128"/>
              </a:rPr>
              <a:t>整備。</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54898" y="1438672"/>
            <a:ext cx="4860000" cy="1384995"/>
          </a:xfrm>
          <a:prstGeom prst="rect">
            <a:avLst/>
          </a:prstGeom>
          <a:solidFill>
            <a:schemeClr val="bg1"/>
          </a:solid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○要綱で運用してきた「副首都推進本部会議」を条例に位置づけ。</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持続性・安定性を高める。</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 透明性の高い議論を展開。</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○「成長の基礎となる戦略の策定」と、「広域的で成長の重要な基盤となる</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都市計画権限」について、市から府に事務の委託を実施。</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 まずは府市で協議を尽くす。</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 協議を起点に、府が大阪市域の成長に責任を持って</a:t>
            </a:r>
            <a:r>
              <a:rPr lang="ja-JP" altLang="en-US" sz="1200" dirty="0" smtClean="0">
                <a:latin typeface="Meiryo UI" panose="020B0604030504040204" pitchFamily="50" charset="-128"/>
                <a:ea typeface="Meiryo UI" panose="020B0604030504040204" pitchFamily="50" charset="-128"/>
              </a:rPr>
              <a:t>取り組む。</a:t>
            </a:r>
            <a:endParaRPr kumimoji="1" lang="en-US" altLang="ja-JP" sz="12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広域性の確保</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一体</a:t>
            </a:r>
            <a:r>
              <a:rPr lang="ja-JP" altLang="en-US" sz="1200" b="1" dirty="0" smtClean="0">
                <a:solidFill>
                  <a:schemeClr val="tx1"/>
                </a:solidFill>
                <a:latin typeface="Meiryo UI" panose="020B0604030504040204" pitchFamily="50" charset="-128"/>
                <a:ea typeface="Meiryo UI" panose="020B0604030504040204" pitchFamily="50" charset="-128"/>
              </a:rPr>
              <a:t>性の確保</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スピード感の向上</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重点投資の徹底</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6337192" y="741979"/>
            <a:ext cx="1260000" cy="288000"/>
          </a:xfrm>
          <a:prstGeom prst="roundRect">
            <a:avLst/>
          </a:prstGeom>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51429"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期待される効果</a:t>
            </a:r>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b="1" dirty="0" smtClean="0">
                <a:latin typeface="Meiryo UI" panose="020B0604030504040204" pitchFamily="50" charset="-128"/>
                <a:ea typeface="Meiryo UI" panose="020B0604030504040204" pitchFamily="50" charset="-128"/>
              </a:rPr>
              <a:t>副首都・大阪の確立</a:t>
            </a:r>
            <a:endParaRPr lang="en-US" altLang="ja-JP" b="1" dirty="0">
              <a:latin typeface="Meiryo UI" panose="020B0604030504040204" pitchFamily="50" charset="-128"/>
              <a:ea typeface="Meiryo UI" panose="020B0604030504040204" pitchFamily="50" charset="-128"/>
            </a:endParaRPr>
          </a:p>
        </p:txBody>
      </p:sp>
      <p:sp>
        <p:nvSpPr>
          <p:cNvPr id="49" name="二等辺三角形 48"/>
          <p:cNvSpPr/>
          <p:nvPr/>
        </p:nvSpPr>
        <p:spPr>
          <a:xfrm rot="5400000">
            <a:off x="7333321" y="1849039"/>
            <a:ext cx="1247579" cy="329603"/>
          </a:xfrm>
          <a:prstGeom prst="triangle">
            <a:avLst/>
          </a:prstGeom>
          <a:solidFill>
            <a:schemeClr val="bg1">
              <a:lumMod val="85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855652" y="1016464"/>
            <a:ext cx="256480" cy="1795363"/>
          </a:xfrm>
          <a:prstGeom prst="rect">
            <a:avLst/>
          </a:prstGeom>
          <a:noFill/>
        </p:spPr>
        <p:txBody>
          <a:bodyPr vert="eaVert" wrap="none" lIns="0" tIns="0" rIns="0" bIns="0" rtlCol="0">
            <a:spAutoFit/>
          </a:bodyPr>
          <a:lstStyle/>
          <a:p>
            <a:pPr>
              <a:lnSpc>
                <a:spcPts val="2000"/>
              </a:lnSpc>
            </a:pPr>
            <a:r>
              <a:rPr lang="ja-JP" altLang="en-US" sz="1000" b="1" dirty="0" smtClean="0">
                <a:latin typeface="Meiryo UI" panose="020B0604030504040204" pitchFamily="50" charset="-128"/>
                <a:ea typeface="Meiryo UI" panose="020B0604030504040204" pitchFamily="50" charset="-128"/>
              </a:rPr>
              <a:t>大阪の成長・発展をさらに加速</a:t>
            </a:r>
            <a:endParaRPr kumimoji="1" lang="ja-JP" altLang="en-US" sz="1000" b="1" dirty="0">
              <a:latin typeface="Meiryo UI" panose="020B0604030504040204" pitchFamily="50" charset="-128"/>
              <a:ea typeface="Meiryo UI" panose="020B0604030504040204" pitchFamily="50" charset="-128"/>
            </a:endParaRPr>
          </a:p>
        </p:txBody>
      </p:sp>
      <p:sp>
        <p:nvSpPr>
          <p:cNvPr id="51" name="角丸四角形 50"/>
          <p:cNvSpPr/>
          <p:nvPr/>
        </p:nvSpPr>
        <p:spPr>
          <a:xfrm>
            <a:off x="252204" y="3474000"/>
            <a:ext cx="2568095" cy="252000"/>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rPr>
              <a:t>副首都推進本部（大阪府市）</a:t>
            </a:r>
            <a:r>
              <a:rPr lang="ja-JP" altLang="en-US" sz="1100" dirty="0" smtClean="0">
                <a:solidFill>
                  <a:schemeClr val="bg1"/>
                </a:solidFill>
                <a:latin typeface="Meiryo UI" panose="020B0604030504040204" pitchFamily="50" charset="-128"/>
                <a:ea typeface="Meiryo UI" panose="020B0604030504040204" pitchFamily="50" charset="-128"/>
              </a:rPr>
              <a:t>会議</a:t>
            </a: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54" name="角丸四角形 53"/>
          <p:cNvSpPr/>
          <p:nvPr/>
        </p:nvSpPr>
        <p:spPr>
          <a:xfrm>
            <a:off x="5051988" y="3420000"/>
            <a:ext cx="3996000" cy="3204000"/>
          </a:xfrm>
          <a:prstGeom prst="roundRect">
            <a:avLst>
              <a:gd name="adj" fmla="val 3152"/>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endParaRPr lang="en-US" altLang="ja-JP" sz="1100"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endParaRPr lang="en-US" altLang="ja-JP" sz="1100"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solidFill>
                  <a:schemeClr val="tx1"/>
                </a:solidFill>
                <a:latin typeface="Meiryo UI" panose="020B0604030504040204" pitchFamily="50" charset="-128"/>
                <a:ea typeface="Meiryo UI" panose="020B0604030504040204" pitchFamily="50" charset="-128"/>
              </a:rPr>
              <a:t>機関等の共同設置等</a:t>
            </a:r>
            <a:r>
              <a:rPr lang="en-US" altLang="ja-JP" sz="1100" dirty="0" smtClean="0">
                <a:solidFill>
                  <a:schemeClr val="tx1"/>
                </a:solidFill>
                <a:latin typeface="Meiryo UI" panose="020B0604030504040204" pitchFamily="50" charset="-128"/>
                <a:ea typeface="Meiryo UI" panose="020B0604030504040204" pitchFamily="50" charset="-128"/>
              </a:rPr>
              <a:t/>
            </a:r>
            <a:br>
              <a:rPr lang="en-US" altLang="ja-JP" sz="1100" dirty="0" smtClean="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a:t>
            </a:r>
            <a:r>
              <a:rPr lang="zh-TW" altLang="en-US" sz="1050" dirty="0" smtClean="0">
                <a:solidFill>
                  <a:schemeClr val="tx1"/>
                </a:solidFill>
                <a:latin typeface="Meiryo UI" panose="020B0604030504040204" pitchFamily="50" charset="-128"/>
                <a:ea typeface="Meiryo UI" panose="020B0604030504040204" pitchFamily="50" charset="-128"/>
              </a:rPr>
              <a:t>副首都</a:t>
            </a:r>
            <a:r>
              <a:rPr lang="zh-TW" altLang="en-US" sz="1050" dirty="0">
                <a:solidFill>
                  <a:schemeClr val="tx1"/>
                </a:solidFill>
                <a:latin typeface="Meiryo UI" panose="020B0604030504040204" pitchFamily="50" charset="-128"/>
                <a:ea typeface="Meiryo UI" panose="020B0604030504040204" pitchFamily="50" charset="-128"/>
              </a:rPr>
              <a:t>推進局、</a:t>
            </a:r>
            <a:r>
              <a:rPr lang="en-US" altLang="zh-TW" sz="1050" dirty="0">
                <a:solidFill>
                  <a:schemeClr val="tx1"/>
                </a:solidFill>
                <a:latin typeface="Meiryo UI" panose="020B0604030504040204" pitchFamily="50" charset="-128"/>
                <a:ea typeface="Meiryo UI" panose="020B0604030504040204" pitchFamily="50" charset="-128"/>
              </a:rPr>
              <a:t>IR</a:t>
            </a:r>
            <a:r>
              <a:rPr lang="zh-TW" altLang="en-US" sz="1050" dirty="0">
                <a:solidFill>
                  <a:schemeClr val="tx1"/>
                </a:solidFill>
                <a:latin typeface="Meiryo UI" panose="020B0604030504040204" pitchFamily="50" charset="-128"/>
                <a:ea typeface="Meiryo UI" panose="020B0604030504040204" pitchFamily="50" charset="-128"/>
              </a:rPr>
              <a:t>推進局、大阪港湾局</a:t>
            </a:r>
            <a:r>
              <a:rPr lang="zh-TW" altLang="en-US" sz="1050" dirty="0" smtClean="0">
                <a:solidFill>
                  <a:schemeClr val="tx1"/>
                </a:solidFill>
                <a:latin typeface="Meiryo UI" panose="020B0604030504040204" pitchFamily="50" charset="-128"/>
                <a:ea typeface="Meiryo UI" panose="020B0604030504040204" pitchFamily="50" charset="-128"/>
              </a:rPr>
              <a:t>、大阪</a:t>
            </a:r>
            <a:r>
              <a:rPr lang="zh-TW" altLang="en-US" sz="1050" dirty="0">
                <a:solidFill>
                  <a:schemeClr val="tx1"/>
                </a:solidFill>
                <a:latin typeface="Meiryo UI" panose="020B0604030504040204" pitchFamily="50" charset="-128"/>
                <a:ea typeface="Meiryo UI" panose="020B0604030504040204" pitchFamily="50" charset="-128"/>
              </a:rPr>
              <a:t>都市計画局</a:t>
            </a:r>
            <a:r>
              <a:rPr lang="zh-TW" altLang="en-US" sz="1050" dirty="0" smtClean="0">
                <a:solidFill>
                  <a:schemeClr val="tx1"/>
                </a:solidFill>
                <a:latin typeface="Meiryo UI" panose="020B0604030504040204" pitchFamily="50" charset="-128"/>
                <a:ea typeface="Meiryo UI" panose="020B0604030504040204" pitchFamily="50" charset="-128"/>
              </a:rPr>
              <a:t>、</a:t>
            </a:r>
            <a:r>
              <a:rPr lang="en-US" altLang="zh-TW" sz="1050" dirty="0" smtClean="0">
                <a:solidFill>
                  <a:schemeClr val="tx1"/>
                </a:solidFill>
                <a:latin typeface="Meiryo UI" panose="020B0604030504040204" pitchFamily="50" charset="-128"/>
                <a:ea typeface="Meiryo UI" panose="020B0604030504040204" pitchFamily="50" charset="-128"/>
              </a:rPr>
              <a:t/>
            </a:r>
            <a:br>
              <a:rPr lang="en-US" altLang="zh-TW" sz="1050" dirty="0" smtClean="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a:t>
            </a:r>
            <a:r>
              <a:rPr lang="zh-TW" altLang="en-US" sz="1050" dirty="0" smtClean="0">
                <a:solidFill>
                  <a:schemeClr val="tx1"/>
                </a:solidFill>
                <a:latin typeface="Meiryo UI" panose="020B0604030504040204" pitchFamily="50" charset="-128"/>
                <a:ea typeface="Meiryo UI" panose="020B0604030504040204" pitchFamily="50" charset="-128"/>
              </a:rPr>
              <a:t>万博推進局</a:t>
            </a:r>
            <a:r>
              <a:rPr lang="en-US" altLang="zh-TW" sz="1050" dirty="0" smtClean="0">
                <a:solidFill>
                  <a:schemeClr val="tx1"/>
                </a:solidFill>
                <a:latin typeface="Meiryo UI" panose="020B0604030504040204" pitchFamily="50" charset="-128"/>
                <a:ea typeface="Meiryo UI" panose="020B0604030504040204" pitchFamily="50" charset="-128"/>
              </a:rPr>
              <a:t/>
            </a:r>
            <a:br>
              <a:rPr lang="en-US" altLang="zh-TW" sz="1050" dirty="0" smtClean="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大阪</a:t>
            </a:r>
            <a:r>
              <a:rPr lang="ja-JP" altLang="en-US" sz="1050" dirty="0">
                <a:solidFill>
                  <a:schemeClr val="tx1"/>
                </a:solidFill>
                <a:latin typeface="Meiryo UI" panose="020B0604030504040204" pitchFamily="50" charset="-128"/>
                <a:ea typeface="Meiryo UI" panose="020B0604030504040204" pitchFamily="50" charset="-128"/>
              </a:rPr>
              <a:t>健康安全基盤研究所</a:t>
            </a:r>
            <a:r>
              <a:rPr lang="ja-JP" altLang="en-US" sz="1050" dirty="0" smtClean="0">
                <a:solidFill>
                  <a:schemeClr val="tx1"/>
                </a:solidFill>
                <a:latin typeface="Meiryo UI" panose="020B0604030504040204" pitchFamily="50" charset="-128"/>
                <a:ea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rPr>
              <a:t>産業技術研究所、</a:t>
            </a:r>
            <a:r>
              <a:rPr lang="ja-JP" altLang="en-US" sz="1050" dirty="0" smtClean="0">
                <a:solidFill>
                  <a:schemeClr val="tx1"/>
                </a:solidFill>
                <a:latin typeface="Meiryo UI" panose="020B0604030504040204" pitchFamily="50" charset="-128"/>
                <a:ea typeface="Meiryo UI" panose="020B0604030504040204" pitchFamily="50" charset="-128"/>
              </a:rPr>
              <a:t>公立大</a:t>
            </a:r>
            <a:r>
              <a:rPr lang="en-US" altLang="ja-JP" sz="1050" dirty="0" smtClean="0">
                <a:solidFill>
                  <a:schemeClr val="tx1"/>
                </a:solidFill>
                <a:latin typeface="Meiryo UI" panose="020B0604030504040204" pitchFamily="50" charset="-128"/>
                <a:ea typeface="Meiryo UI" panose="020B0604030504040204" pitchFamily="50" charset="-128"/>
              </a:rPr>
              <a:t/>
            </a:r>
            <a:br>
              <a:rPr lang="en-US" altLang="ja-JP" sz="1050" dirty="0" smtClean="0">
                <a:solidFill>
                  <a:schemeClr val="tx1"/>
                </a:solidFill>
                <a:latin typeface="Meiryo UI" panose="020B0604030504040204" pitchFamily="50" charset="-128"/>
                <a:ea typeface="Meiryo UI" panose="020B0604030504040204" pitchFamily="50" charset="-128"/>
              </a:rPr>
            </a:br>
            <a:r>
              <a:rPr lang="en-US" altLang="ja-JP" sz="1050" dirty="0" smtClean="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学</a:t>
            </a:r>
            <a:r>
              <a:rPr lang="ja-JP" altLang="en-US" sz="1050" dirty="0">
                <a:solidFill>
                  <a:schemeClr val="tx1"/>
                </a:solidFill>
                <a:latin typeface="Meiryo UI" panose="020B0604030504040204" pitchFamily="50" charset="-128"/>
                <a:ea typeface="Meiryo UI" panose="020B0604030504040204" pitchFamily="50" charset="-128"/>
              </a:rPr>
              <a:t>法人大阪</a:t>
            </a:r>
            <a:r>
              <a:rPr lang="ja-JP" altLang="en-US" sz="1050" dirty="0" smtClean="0">
                <a:solidFill>
                  <a:schemeClr val="tx1"/>
                </a:solidFill>
                <a:latin typeface="Meiryo UI" panose="020B0604030504040204" pitchFamily="50" charset="-128"/>
                <a:ea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rPr>
              <a:t>観光局</a:t>
            </a:r>
            <a:r>
              <a:rPr lang="ja-JP" altLang="en-US" sz="1050" dirty="0" smtClean="0">
                <a:solidFill>
                  <a:schemeClr val="tx1"/>
                </a:solidFill>
                <a:latin typeface="Meiryo UI" panose="020B0604030504040204" pitchFamily="50" charset="-128"/>
                <a:ea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rPr>
              <a:t>信用保証協会</a:t>
            </a:r>
            <a:r>
              <a:rPr lang="ja-JP" altLang="en-US" sz="1050" dirty="0" smtClean="0">
                <a:solidFill>
                  <a:schemeClr val="tx1"/>
                </a:solidFill>
                <a:latin typeface="Meiryo UI" panose="020B0604030504040204" pitchFamily="50" charset="-128"/>
                <a:ea typeface="Meiryo UI" panose="020B0604030504040204" pitchFamily="50" charset="-128"/>
              </a:rPr>
              <a:t>、大阪産業局</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endParaRPr lang="en-US" altLang="ja-JP" sz="30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solidFill>
                  <a:schemeClr val="tx1"/>
                </a:solidFill>
                <a:latin typeface="Meiryo UI" panose="020B0604030504040204" pitchFamily="50" charset="-128"/>
                <a:ea typeface="Meiryo UI" panose="020B0604030504040204" pitchFamily="50" charset="-128"/>
              </a:rPr>
              <a:t>事務の委託を実施</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大阪の成長に向けた戦略の策定</a:t>
            </a:r>
            <a:r>
              <a:rPr lang="en-US" altLang="ja-JP" sz="1050" dirty="0">
                <a:solidFill>
                  <a:schemeClr val="tx1"/>
                </a:solidFill>
                <a:latin typeface="Meiryo UI" panose="020B0604030504040204" pitchFamily="50" charset="-128"/>
                <a:ea typeface="Meiryo UI" panose="020B0604030504040204" pitchFamily="50" charset="-128"/>
              </a:rPr>
              <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rPr>
              <a:t>▶ 大阪の成長・発展に必要な広域的な都市計画の権限</a:t>
            </a:r>
            <a:endParaRPr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148064" y="3782140"/>
            <a:ext cx="3852000" cy="461665"/>
          </a:xfrm>
          <a:prstGeom prst="rect">
            <a:avLst/>
          </a:prstGeom>
          <a:solidFill>
            <a:schemeClr val="bg1"/>
          </a:solidFill>
          <a:ln w="19050">
            <a:solidFill>
              <a:schemeClr val="accent1"/>
            </a:solidFill>
            <a:prstDash val="sysDash"/>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地方</a:t>
            </a:r>
            <a:r>
              <a:rPr lang="ja-JP" altLang="en-US" sz="1200" dirty="0">
                <a:latin typeface="Meiryo UI" panose="020B0604030504040204" pitchFamily="50" charset="-128"/>
                <a:ea typeface="Meiryo UI" panose="020B0604030504040204" pitchFamily="50" charset="-128"/>
              </a:rPr>
              <a:t>自治法の協議会の設置、機関等の共同設置や事務委託・法人の新設又は合併から、最適な手法を</a:t>
            </a:r>
            <a:r>
              <a:rPr lang="ja-JP" altLang="en-US" sz="1200" dirty="0" smtClean="0">
                <a:latin typeface="Meiryo UI" panose="020B0604030504040204" pitchFamily="50" charset="-128"/>
                <a:ea typeface="Meiryo UI" panose="020B0604030504040204" pitchFamily="50" charset="-128"/>
              </a:rPr>
              <a:t>選択。</a:t>
            </a:r>
            <a:endParaRPr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5123474" y="3474000"/>
            <a:ext cx="2568095" cy="252000"/>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dirty="0" smtClean="0">
                <a:solidFill>
                  <a:schemeClr val="bg1"/>
                </a:solidFill>
                <a:latin typeface="Meiryo UI" panose="020B0604030504040204" pitchFamily="50" charset="-128"/>
                <a:ea typeface="Meiryo UI" panose="020B0604030504040204" pitchFamily="50" charset="-128"/>
              </a:rPr>
              <a:t>府市が一体的に取り組む事務等</a:t>
            </a: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09674" y="497878"/>
            <a:ext cx="1723243" cy="276999"/>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条例の基本的な考え方</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09674" y="3068960"/>
            <a:ext cx="1385073" cy="276999"/>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ja-JP" altLang="en-US" sz="1200" dirty="0">
                <a:solidFill>
                  <a:schemeClr val="bg1"/>
                </a:solidFill>
                <a:latin typeface="Meiryo UI" panose="020B0604030504040204" pitchFamily="50" charset="-128"/>
                <a:ea typeface="Meiryo UI" panose="020B0604030504040204" pitchFamily="50" charset="-128"/>
              </a:rPr>
              <a:t>主</a:t>
            </a:r>
            <a:r>
              <a:rPr lang="ja-JP" altLang="en-US" sz="1200" dirty="0" smtClean="0">
                <a:solidFill>
                  <a:schemeClr val="bg1"/>
                </a:solidFill>
                <a:latin typeface="Meiryo UI" panose="020B0604030504040204" pitchFamily="50" charset="-128"/>
                <a:ea typeface="Meiryo UI" panose="020B0604030504040204" pitchFamily="50" charset="-128"/>
              </a:rPr>
              <a:t>な</a:t>
            </a:r>
            <a:r>
              <a:rPr lang="ja-JP" altLang="en-US" sz="1200" dirty="0">
                <a:solidFill>
                  <a:schemeClr val="bg1"/>
                </a:solidFill>
                <a:latin typeface="Meiryo UI" panose="020B0604030504040204" pitchFamily="50" charset="-128"/>
                <a:ea typeface="Meiryo UI" panose="020B0604030504040204" pitchFamily="50" charset="-128"/>
              </a:rPr>
              <a:t>条例</a:t>
            </a:r>
            <a:r>
              <a:rPr lang="ja-JP" altLang="en-US" sz="1200" dirty="0" smtClean="0">
                <a:solidFill>
                  <a:schemeClr val="bg1"/>
                </a:solidFill>
                <a:latin typeface="Meiryo UI" panose="020B0604030504040204" pitchFamily="50" charset="-128"/>
                <a:ea typeface="Meiryo UI" panose="020B0604030504040204" pitchFamily="50" charset="-128"/>
              </a:rPr>
              <a:t>の</a:t>
            </a:r>
            <a:r>
              <a:rPr lang="ja-JP" altLang="en-US" sz="1200" dirty="0">
                <a:solidFill>
                  <a:schemeClr val="bg1"/>
                </a:solidFill>
                <a:latin typeface="Meiryo UI" panose="020B0604030504040204" pitchFamily="50" charset="-128"/>
                <a:ea typeface="Meiryo UI" panose="020B0604030504040204" pitchFamily="50" charset="-128"/>
              </a:rPr>
              <a:t>概要</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5468609" y="5661248"/>
            <a:ext cx="3410370"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マスタープラン（都市計画区域の整備</a:t>
            </a:r>
            <a:r>
              <a:rPr lang="ja-JP" altLang="en-US" sz="800" dirty="0" smtClean="0">
                <a:solidFill>
                  <a:schemeClr val="tx1"/>
                </a:solidFill>
                <a:latin typeface="Meiryo UI" panose="020B0604030504040204" pitchFamily="50" charset="-128"/>
                <a:ea typeface="Meiryo UI" panose="020B0604030504040204" pitchFamily="50" charset="-128"/>
              </a:rPr>
              <a:t>、開発</a:t>
            </a:r>
            <a:r>
              <a:rPr lang="ja-JP" altLang="en-US" sz="800" dirty="0">
                <a:solidFill>
                  <a:schemeClr val="tx1"/>
                </a:solidFill>
                <a:latin typeface="Meiryo UI" panose="020B0604030504040204" pitchFamily="50" charset="-128"/>
                <a:ea typeface="Meiryo UI" panose="020B0604030504040204" pitchFamily="50" charset="-128"/>
              </a:rPr>
              <a:t>及び保全の方針）</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区域区分</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都市再生特別地区</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臨港地区（国際戦略港湾）</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一般国道・自動車専用道路等</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都市高速鉄道</a:t>
            </a: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lang="ja-JP" altLang="en-US" sz="800" dirty="0">
                <a:solidFill>
                  <a:schemeClr val="tx1"/>
                </a:solidFill>
                <a:latin typeface="Meiryo UI" panose="020B0604030504040204" pitchFamily="50" charset="-128"/>
                <a:ea typeface="Meiryo UI" panose="020B0604030504040204" pitchFamily="50" charset="-128"/>
              </a:rPr>
              <a:t>・ 一団地の官公庁施設又はその予定</a:t>
            </a:r>
            <a:r>
              <a:rPr lang="ja-JP" altLang="en-US" sz="800" dirty="0" smtClean="0">
                <a:solidFill>
                  <a:schemeClr val="tx1"/>
                </a:solidFill>
                <a:latin typeface="Meiryo UI" panose="020B0604030504040204" pitchFamily="50" charset="-128"/>
                <a:ea typeface="Meiryo UI" panose="020B0604030504040204" pitchFamily="50" charset="-128"/>
              </a:rPr>
              <a:t>区域</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40493" y="76562"/>
            <a:ext cx="6465231"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rPr>
              <a:t>市一体条例～</a:t>
            </a:r>
            <a:endParaRPr lang="ja-JP" altLang="en-US" sz="1400" b="1"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252480" y="407397"/>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4583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196201"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400" dirty="0" smtClean="0">
                <a:latin typeface="Meiryo UI" panose="020B0604030504040204" pitchFamily="50" charset="-128"/>
                <a:ea typeface="Meiryo UI" panose="020B0604030504040204" pitchFamily="50" charset="-128"/>
              </a:rPr>
              <a:t>～体制・組織の連携強化～</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9552" y="549336"/>
            <a:ext cx="8045792"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他都市を大きく上回る、広域自治体（大阪府）と政令指定都市（大阪市）の連携</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16883" y="1038193"/>
            <a:ext cx="3401893"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「指定都市都道府県調整会議」の開催回数</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（他都市比較／</a:t>
            </a:r>
            <a:r>
              <a:rPr kumimoji="1" lang="en-US" altLang="ja-JP" sz="1400" b="1" dirty="0" smtClean="0">
                <a:latin typeface="Meiryo UI" panose="020B0604030504040204" pitchFamily="50" charset="-128"/>
                <a:ea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rPr>
              <a:t>ヵ年累計）</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788024" y="3370264"/>
            <a:ext cx="373371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）大阪府・大阪市間の</a:t>
            </a:r>
            <a:r>
              <a:rPr lang="ja-JP" altLang="en-US" sz="1200" b="1" dirty="0" smtClean="0">
                <a:latin typeface="Meiryo UI" panose="020B0604030504040204" pitchFamily="50" charset="-128"/>
                <a:ea typeface="Meiryo UI" panose="020B0604030504040204" pitchFamily="50" charset="-128"/>
              </a:rPr>
              <a:t>派遣</a:t>
            </a:r>
            <a:r>
              <a:rPr lang="ja-JP" altLang="en-US" sz="1200" b="1" dirty="0">
                <a:latin typeface="Meiryo UI" panose="020B0604030504040204" pitchFamily="50" charset="-128"/>
                <a:ea typeface="Meiryo UI" panose="020B0604030504040204" pitchFamily="50" charset="-128"/>
              </a:rPr>
              <a:t>職員</a:t>
            </a:r>
            <a:r>
              <a:rPr kumimoji="1" lang="ja-JP" altLang="en-US" sz="1200" b="1" dirty="0">
                <a:latin typeface="Meiryo UI" panose="020B0604030504040204" pitchFamily="50" charset="-128"/>
                <a:ea typeface="Meiryo UI" panose="020B0604030504040204" pitchFamily="50" charset="-128"/>
              </a:rPr>
              <a:t>と併任職員数の推移</a:t>
            </a:r>
          </a:p>
        </p:txBody>
      </p:sp>
      <p:sp>
        <p:nvSpPr>
          <p:cNvPr id="14" name="テキスト ボックス 13"/>
          <p:cNvSpPr txBox="1"/>
          <p:nvPr/>
        </p:nvSpPr>
        <p:spPr>
          <a:xfrm>
            <a:off x="4788023" y="5168888"/>
            <a:ext cx="4320481" cy="1631216"/>
          </a:xfrm>
          <a:prstGeom prst="rect">
            <a:avLst/>
          </a:prstGeom>
          <a:noFill/>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rPr>
              <a:t>3</a:t>
            </a:r>
            <a:r>
              <a:rPr lang="ja-JP" altLang="en-US" sz="1200" b="1" dirty="0" smtClean="0">
                <a:latin typeface="Meiryo UI" panose="020B0604030504040204" pitchFamily="50" charset="-128"/>
                <a:ea typeface="Meiryo UI" panose="020B0604030504040204" pitchFamily="50" charset="-128"/>
              </a:rPr>
              <a:t>）組織の共同設置</a:t>
            </a:r>
            <a:endParaRPr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・副首都推進局（</a:t>
            </a:r>
            <a:r>
              <a:rPr lang="ja-JP" altLang="en-US" sz="1100" dirty="0" smtClean="0">
                <a:latin typeface="Meiryo UI" panose="020B0604030504040204" pitchFamily="50" charset="-128"/>
                <a:ea typeface="Meiryo UI" panose="020B0604030504040204" pitchFamily="50" charset="-128"/>
              </a:rPr>
              <a:t>東西</a:t>
            </a:r>
            <a:r>
              <a:rPr lang="ja-JP" altLang="en-US" sz="1100" dirty="0">
                <a:latin typeface="Meiryo UI" panose="020B0604030504040204" pitchFamily="50" charset="-128"/>
                <a:ea typeface="Meiryo UI" panose="020B0604030504040204" pitchFamily="50" charset="-128"/>
              </a:rPr>
              <a:t>二極の一極を担う「副首都・大阪」の確立・</a:t>
            </a:r>
            <a:r>
              <a:rPr lang="ja-JP" altLang="en-US" sz="1100" dirty="0" smtClean="0">
                <a:latin typeface="Meiryo UI" panose="020B0604030504040204" pitchFamily="50" charset="-128"/>
                <a:ea typeface="Meiryo UI" panose="020B0604030504040204" pitchFamily="50" charset="-128"/>
              </a:rPr>
              <a:t>発展</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向けた企画立案、様々な</a:t>
            </a:r>
            <a:r>
              <a:rPr lang="ja-JP" altLang="en-US" sz="1100" dirty="0" smtClean="0">
                <a:latin typeface="Meiryo UI" panose="020B0604030504040204" pitchFamily="50" charset="-128"/>
                <a:ea typeface="Meiryo UI" panose="020B0604030504040204" pitchFamily="50" charset="-128"/>
              </a:rPr>
              <a:t>取組の</a:t>
            </a:r>
            <a:r>
              <a:rPr lang="ja-JP" altLang="en-US" sz="1100" dirty="0">
                <a:latin typeface="Meiryo UI" panose="020B0604030504040204" pitchFamily="50" charset="-128"/>
                <a:ea typeface="Meiryo UI" panose="020B0604030504040204" pitchFamily="50" charset="-128"/>
              </a:rPr>
              <a:t>推進</a:t>
            </a:r>
            <a:r>
              <a:rPr lang="ja-JP" altLang="en-US" sz="1100" dirty="0" smtClean="0">
                <a:latin typeface="Meiryo UI" panose="020B0604030504040204" pitchFamily="50" charset="-128"/>
                <a:ea typeface="Meiryo UI" panose="020B0604030504040204" pitchFamily="50" charset="-128"/>
              </a:rPr>
              <a:t>や総合調整。）</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推進局</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IR</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統合型リゾート）の誘致に関する</a:t>
            </a:r>
            <a:r>
              <a:rPr lang="ja-JP" altLang="en-US" sz="1100" dirty="0" smtClean="0">
                <a:latin typeface="Meiryo UI" panose="020B0604030504040204" pitchFamily="50" charset="-128"/>
                <a:ea typeface="Meiryo UI" panose="020B0604030504040204" pitchFamily="50" charset="-128"/>
              </a:rPr>
              <a:t>事項。）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港湾局（大阪港と府営</a:t>
            </a:r>
            <a:r>
              <a:rPr lang="ja-JP" altLang="en-US" sz="1100" dirty="0" smtClean="0">
                <a:latin typeface="Meiryo UI" panose="020B0604030504040204" pitchFamily="50" charset="-128"/>
                <a:ea typeface="Meiryo UI" panose="020B0604030504040204" pitchFamily="50" charset="-128"/>
              </a:rPr>
              <a:t>港湾を</a:t>
            </a:r>
            <a:r>
              <a:rPr lang="ja-JP" altLang="en-US" sz="1100" dirty="0">
                <a:latin typeface="Meiryo UI" panose="020B0604030504040204" pitchFamily="50" charset="-128"/>
                <a:ea typeface="Meiryo UI" panose="020B0604030504040204" pitchFamily="50" charset="-128"/>
              </a:rPr>
              <a:t>一元</a:t>
            </a:r>
            <a:r>
              <a:rPr lang="ja-JP" altLang="en-US" sz="1100" dirty="0" smtClean="0">
                <a:latin typeface="Meiryo UI" panose="020B0604030504040204" pitchFamily="50" charset="-128"/>
                <a:ea typeface="Meiryo UI" panose="020B0604030504040204" pitchFamily="50" charset="-128"/>
              </a:rPr>
              <a:t>管理。）</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・万博</a:t>
            </a:r>
            <a:r>
              <a:rPr lang="ja-JP" altLang="en-US" sz="1100" dirty="0">
                <a:latin typeface="Meiryo UI" panose="020B0604030504040204" pitchFamily="50" charset="-128"/>
                <a:ea typeface="Meiryo UI" panose="020B0604030504040204" pitchFamily="50" charset="-128"/>
              </a:rPr>
              <a:t>推進局（博覧会協会や国、経済界と連携し、国家プロジェクト</a:t>
            </a:r>
            <a:r>
              <a:rPr lang="ja-JP" altLang="en-US" sz="1100" dirty="0" smtClean="0">
                <a:latin typeface="Meiryo UI" panose="020B0604030504040204" pitchFamily="50" charset="-128"/>
                <a:ea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ある</a:t>
            </a:r>
            <a:r>
              <a:rPr lang="ja-JP" altLang="en-US" sz="1100" dirty="0">
                <a:latin typeface="Meiryo UI" panose="020B0604030504040204" pitchFamily="50" charset="-128"/>
                <a:ea typeface="Meiryo UI" panose="020B0604030504040204" pitchFamily="50" charset="-128"/>
              </a:rPr>
              <a:t>万博の開催に</a:t>
            </a:r>
            <a:r>
              <a:rPr lang="ja-JP" altLang="en-US" sz="1100" dirty="0" smtClean="0">
                <a:latin typeface="Meiryo UI" panose="020B0604030504040204" pitchFamily="50" charset="-128"/>
                <a:ea typeface="Meiryo UI" panose="020B0604030504040204" pitchFamily="50" charset="-128"/>
              </a:rPr>
              <a:t>向けた準備。）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・大阪都市</a:t>
            </a:r>
            <a:r>
              <a:rPr lang="ja-JP" altLang="en-US" sz="1100" dirty="0">
                <a:latin typeface="Meiryo UI" panose="020B0604030504040204" pitchFamily="50" charset="-128"/>
                <a:ea typeface="Meiryo UI" panose="020B0604030504040204" pitchFamily="50" charset="-128"/>
              </a:rPr>
              <a:t>計画局（大阪の成長や発展を支える大都市のまちづくりに</a:t>
            </a:r>
            <a:r>
              <a:rPr lang="ja-JP" altLang="en-US" sz="1100" dirty="0" err="1" smtClean="0">
                <a:latin typeface="Meiryo UI" panose="020B0604030504040204" pitchFamily="50" charset="-128"/>
                <a:ea typeface="Meiryo UI" panose="020B0604030504040204" pitchFamily="50" charset="-128"/>
              </a:rPr>
              <a:t>つ</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いて</a:t>
            </a:r>
            <a:r>
              <a:rPr lang="ja-JP" altLang="en-US" sz="1100" dirty="0">
                <a:latin typeface="Meiryo UI" panose="020B0604030504040204" pitchFamily="50" charset="-128"/>
                <a:ea typeface="Meiryo UI" panose="020B0604030504040204" pitchFamily="50" charset="-128"/>
              </a:rPr>
              <a:t>、広域的な視点から府市一体で</a:t>
            </a:r>
            <a:r>
              <a:rPr lang="ja-JP" altLang="en-US" sz="1100" dirty="0" smtClean="0">
                <a:latin typeface="Meiryo UI" panose="020B0604030504040204" pitchFamily="50" charset="-128"/>
                <a:ea typeface="Meiryo UI" panose="020B0604030504040204" pitchFamily="50" charset="-128"/>
              </a:rPr>
              <a:t>推進。）</a:t>
            </a:r>
            <a:endParaRPr kumimoji="1" lang="en-US"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93016" y="4339135"/>
            <a:ext cx="3701902" cy="195814"/>
          </a:xfrm>
          <a:prstGeom prst="rect">
            <a:avLst/>
          </a:prstGeom>
          <a:noFill/>
        </p:spPr>
        <p:txBody>
          <a:bodyPr wrap="none" lIns="36000" tIns="36000" rIns="36000" bIns="36000" rtlCol="0">
            <a:spAutoFit/>
          </a:bodyPr>
          <a:lstStyle/>
          <a:p>
            <a:r>
              <a:rPr lang="ja-JP" altLang="en-US" sz="800" dirty="0" smtClean="0">
                <a:latin typeface="Meiryo UI" panose="020B0604030504040204" pitchFamily="50" charset="-128"/>
                <a:ea typeface="Meiryo UI" panose="020B0604030504040204" pitchFamily="50" charset="-128"/>
              </a:rPr>
              <a:t>出典）指定都市都道府県調整会議の開催状況（</a:t>
            </a:r>
            <a:r>
              <a:rPr lang="en-US" altLang="ja-JP" sz="800" dirty="0" smtClean="0">
                <a:latin typeface="Meiryo UI" panose="020B0604030504040204" pitchFamily="50" charset="-128"/>
                <a:ea typeface="Meiryo UI" panose="020B0604030504040204" pitchFamily="50" charset="-128"/>
              </a:rPr>
              <a:t>2016.4</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2020.12</a:t>
            </a:r>
            <a:r>
              <a:rPr lang="ja-JP" altLang="en-US" sz="800" dirty="0" smtClean="0">
                <a:latin typeface="Meiryo UI" panose="020B0604030504040204" pitchFamily="50" charset="-128"/>
                <a:ea typeface="Meiryo UI" panose="020B0604030504040204" pitchFamily="50" charset="-128"/>
              </a:rPr>
              <a:t>）（総務省）</a:t>
            </a:r>
            <a:endParaRPr kumimoji="1" lang="ja-JP" altLang="en-US" sz="8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133" y="4982294"/>
            <a:ext cx="3910653" cy="1542336"/>
          </a:xfrm>
          <a:prstGeom prst="rect">
            <a:avLst/>
          </a:prstGeom>
          <a:ln>
            <a:solidFill>
              <a:schemeClr val="tx1"/>
            </a:solidFill>
            <a:prstDash val="dash"/>
          </a:ln>
        </p:spPr>
        <p:txBody>
          <a:bodyPr wrap="square" lIns="36000" tIns="36000" rIns="36000" bIns="36000">
            <a:spAutoFit/>
          </a:bodyP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　「指定</a:t>
            </a:r>
            <a:r>
              <a:rPr lang="ja-JP" altLang="en-US" sz="1100" b="1" dirty="0">
                <a:solidFill>
                  <a:prstClr val="black"/>
                </a:solidFill>
                <a:latin typeface="Meiryo UI" pitchFamily="50" charset="-128"/>
                <a:ea typeface="Meiryo UI" pitchFamily="50" charset="-128"/>
                <a:cs typeface="Meiryo UI" pitchFamily="50" charset="-128"/>
              </a:rPr>
              <a:t>都市都道府県調整</a:t>
            </a:r>
            <a:r>
              <a:rPr lang="ja-JP" altLang="en-US" sz="1100" b="1" dirty="0" smtClean="0">
                <a:solidFill>
                  <a:prstClr val="black"/>
                </a:solidFill>
                <a:latin typeface="Meiryo UI" pitchFamily="50" charset="-128"/>
                <a:ea typeface="Meiryo UI" pitchFamily="50" charset="-128"/>
                <a:cs typeface="Meiryo UI" pitchFamily="50" charset="-128"/>
              </a:rPr>
              <a:t>会議」とは</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r>
              <a:rPr lang="ja-JP" altLang="en-US" sz="1100" b="1" dirty="0" smtClean="0">
                <a:solidFill>
                  <a:prstClr val="black"/>
                </a:solidFill>
                <a:latin typeface="Meiryo UI" pitchFamily="50" charset="-128"/>
                <a:ea typeface="Meiryo UI" pitchFamily="50" charset="-128"/>
                <a:cs typeface="Meiryo UI" pitchFamily="50" charset="-128"/>
              </a:rPr>
              <a:t>　</a:t>
            </a:r>
            <a:r>
              <a:rPr lang="ja-JP" altLang="en-US" sz="1100" b="1" dirty="0">
                <a:solidFill>
                  <a:prstClr val="black"/>
                </a:solidFill>
                <a:latin typeface="Meiryo UI" pitchFamily="50" charset="-128"/>
                <a:ea typeface="Meiryo UI" pitchFamily="50" charset="-128"/>
                <a:cs typeface="Meiryo UI" pitchFamily="50" charset="-128"/>
              </a:rPr>
              <a:t>　</a:t>
            </a:r>
            <a:r>
              <a:rPr lang="ja-JP" altLang="en-US" sz="1100" b="1" dirty="0" smtClean="0">
                <a:solidFill>
                  <a:prstClr val="black"/>
                </a:solidFill>
                <a:latin typeface="Meiryo UI" pitchFamily="50" charset="-128"/>
                <a:ea typeface="Meiryo UI" pitchFamily="50" charset="-128"/>
                <a:cs typeface="Meiryo UI" pitchFamily="50" charset="-128"/>
              </a:rPr>
              <a:t>　　　　　　　　・・・　副首都推進本部会議との関係</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a:solidFill>
                  <a:prstClr val="black"/>
                </a:solidFill>
                <a:latin typeface="Meiryo UI" pitchFamily="50" charset="-128"/>
                <a:ea typeface="Meiryo UI" pitchFamily="50" charset="-128"/>
                <a:cs typeface="Meiryo UI" pitchFamily="50" charset="-128"/>
              </a:rPr>
              <a:t>指定都市と都道府県の二重行政の問題を解消し、事務処理を調整するための協議の</a:t>
            </a:r>
            <a:r>
              <a:rPr lang="ja-JP" altLang="en-US" sz="1050" dirty="0" smtClean="0">
                <a:solidFill>
                  <a:prstClr val="black"/>
                </a:solidFill>
                <a:latin typeface="Meiryo UI" pitchFamily="50" charset="-128"/>
                <a:ea typeface="Meiryo UI" pitchFamily="50" charset="-128"/>
                <a:cs typeface="Meiryo UI" pitchFamily="50" charset="-128"/>
              </a:rPr>
              <a:t>場として、</a:t>
            </a:r>
            <a:r>
              <a:rPr lang="en-US" altLang="ja-JP" sz="1050" dirty="0" smtClean="0">
                <a:solidFill>
                  <a:prstClr val="black"/>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年の地方自治法の改正により創設された制度。</a:t>
            </a: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smtClean="0">
                <a:solidFill>
                  <a:prstClr val="black"/>
                </a:solidFill>
                <a:latin typeface="Meiryo UI" pitchFamily="50" charset="-128"/>
                <a:ea typeface="Meiryo UI" pitchFamily="50" charset="-128"/>
                <a:cs typeface="Meiryo UI" pitchFamily="50" charset="-128"/>
              </a:rPr>
              <a:t>大阪府と大阪市においては、府と市の事務の処理について必要な協議を行うときは、副首都推進本部会議を指定都市都道府県調整会議と位置付けて開催している。</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4508500" y="879103"/>
            <a:ext cx="4320480" cy="446276"/>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１</a:t>
            </a:r>
            <a:r>
              <a:rPr lang="ja-JP" altLang="en-US" sz="1200" b="1" dirty="0" smtClean="0">
                <a:latin typeface="Meiryo UI" panose="020B0604030504040204" pitchFamily="50" charset="-128"/>
                <a:ea typeface="Meiryo UI" panose="020B0604030504040204" pitchFamily="50" charset="-128"/>
              </a:rPr>
              <a:t>）府県・県庁所在地政令指定都市間の派遣職員数</a:t>
            </a:r>
            <a:r>
              <a:rPr lang="en-US" altLang="ja-JP" sz="1200" b="1" dirty="0">
                <a:latin typeface="Meiryo UI" panose="020B0604030504040204" pitchFamily="50" charset="-128"/>
                <a:ea typeface="Meiryo UI" panose="020B0604030504040204" pitchFamily="50" charset="-128"/>
              </a:rPr>
              <a:t>[2017]</a:t>
            </a:r>
            <a:endParaRPr lang="en-US" altLang="ja-JP" sz="12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（各自治体の職員数</a:t>
            </a:r>
            <a:r>
              <a:rPr lang="ja-JP" altLang="en-US" sz="1100" b="1" dirty="0" smtClean="0">
                <a:latin typeface="Meiryo UI" panose="020B0604030504040204" pitchFamily="50" charset="-128"/>
                <a:ea typeface="Meiryo UI" panose="020B0604030504040204" pitchFamily="50" charset="-128"/>
              </a:rPr>
              <a:t>を１万人と仮定して換算</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967379" y="2840165"/>
            <a:ext cx="4141125" cy="488201"/>
          </a:xfrm>
          <a:prstGeom prst="rect">
            <a:avLst/>
          </a:prstGeom>
          <a:noFill/>
        </p:spPr>
        <p:txBody>
          <a:bodyPr wrap="non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注）各自治体から相手自治体への派遣職員数を</a:t>
            </a:r>
            <a:r>
              <a:rPr lang="zh-TW" altLang="en-US" sz="900" dirty="0" smtClean="0">
                <a:latin typeface="Meiryo UI" panose="020B0604030504040204" pitchFamily="50" charset="-128"/>
                <a:ea typeface="Meiryo UI" panose="020B0604030504040204" pitchFamily="50" charset="-128"/>
              </a:rPr>
              <a:t>一般行政</a:t>
            </a:r>
            <a:r>
              <a:rPr lang="ja-JP" altLang="en-US" sz="900" dirty="0" smtClean="0">
                <a:latin typeface="Meiryo UI" panose="020B0604030504040204" pitchFamily="50" charset="-128"/>
                <a:ea typeface="Meiryo UI" panose="020B0604030504040204" pitchFamily="50" charset="-128"/>
              </a:rPr>
              <a:t>部門職員数で除して算出。</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一般行政部門職員</a:t>
            </a:r>
            <a:r>
              <a:rPr kumimoji="1" lang="ja-JP" altLang="en-US" sz="900" dirty="0" smtClean="0">
                <a:latin typeface="Meiryo UI" panose="020B0604030504040204" pitchFamily="50" charset="-128"/>
                <a:ea typeface="Meiryo UI" panose="020B0604030504040204" pitchFamily="50" charset="-128"/>
              </a:rPr>
              <a:t>数：総務省「</a:t>
            </a:r>
            <a:r>
              <a:rPr lang="zh-TW" altLang="en-US" sz="900" dirty="0" smtClean="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29</a:t>
            </a:r>
            <a:r>
              <a:rPr lang="zh-TW" altLang="en-US" sz="900" dirty="0" smtClean="0">
                <a:latin typeface="Meiryo UI" panose="020B0604030504040204" pitchFamily="50" charset="-128"/>
                <a:ea typeface="Meiryo UI" panose="020B0604030504040204" pitchFamily="50" charset="-128"/>
              </a:rPr>
              <a:t>年</a:t>
            </a:r>
            <a:r>
              <a:rPr lang="zh-TW" altLang="en-US" sz="900" dirty="0">
                <a:latin typeface="Meiryo UI" panose="020B0604030504040204" pitchFamily="50" charset="-128"/>
                <a:ea typeface="Meiryo UI" panose="020B0604030504040204" pitchFamily="50" charset="-128"/>
              </a:rPr>
              <a:t>地方公共団体定員管理調査結果</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派遣職員数：日経グローカル　</a:t>
            </a:r>
            <a:r>
              <a:rPr lang="en-US" altLang="ja-JP" sz="900" dirty="0" smtClean="0">
                <a:latin typeface="Meiryo UI" panose="020B0604030504040204" pitchFamily="50" charset="-128"/>
                <a:ea typeface="Meiryo UI" panose="020B0604030504040204" pitchFamily="50" charset="-128"/>
              </a:rPr>
              <a:t>2017.8.21</a:t>
            </a:r>
            <a:endParaRPr kumimoji="1" lang="ja-JP" altLang="en-US" sz="900" dirty="0">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370693" y="1381343"/>
            <a:ext cx="3840813" cy="2975106"/>
          </a:xfrm>
          <a:prstGeom prst="rect">
            <a:avLst/>
          </a:prstGeom>
        </p:spPr>
      </p:pic>
      <p:pic>
        <p:nvPicPr>
          <p:cNvPr id="9" name="図 8"/>
          <p:cNvPicPr>
            <a:picLocks noChangeAspect="1"/>
          </p:cNvPicPr>
          <p:nvPr/>
        </p:nvPicPr>
        <p:blipFill>
          <a:blip r:embed="rId3"/>
          <a:stretch>
            <a:fillRect/>
          </a:stretch>
        </p:blipFill>
        <p:spPr>
          <a:xfrm>
            <a:off x="4623787" y="1272881"/>
            <a:ext cx="3853006" cy="1646063"/>
          </a:xfrm>
          <a:prstGeom prst="rect">
            <a:avLst/>
          </a:prstGeom>
        </p:spPr>
      </p:pic>
      <p:pic>
        <p:nvPicPr>
          <p:cNvPr id="10" name="図 9"/>
          <p:cNvPicPr>
            <a:picLocks noChangeAspect="1"/>
          </p:cNvPicPr>
          <p:nvPr/>
        </p:nvPicPr>
        <p:blipFill>
          <a:blip r:embed="rId4"/>
          <a:stretch>
            <a:fillRect/>
          </a:stretch>
        </p:blipFill>
        <p:spPr>
          <a:xfrm>
            <a:off x="4798251" y="3688871"/>
            <a:ext cx="4005419" cy="1865538"/>
          </a:xfrm>
          <a:prstGeom prst="rect">
            <a:avLst/>
          </a:prstGeom>
        </p:spPr>
      </p:pic>
    </p:spTree>
    <p:extLst>
      <p:ext uri="{BB962C8B-B14F-4D97-AF65-F5344CB8AC3E}">
        <p14:creationId xmlns:p14="http://schemas.microsoft.com/office/powerpoint/2010/main" val="300551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196201"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400" dirty="0" smtClean="0">
                <a:latin typeface="Meiryo UI" panose="020B0604030504040204" pitchFamily="50" charset="-128"/>
                <a:ea typeface="Meiryo UI" panose="020B0604030504040204" pitchFamily="50" charset="-128"/>
              </a:rPr>
              <a:t>～体制・組織の連携強化～</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17341" y="622103"/>
            <a:ext cx="1888659"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その他の連携組織</a:t>
            </a:r>
            <a:endParaRPr kumimoji="1" lang="ja-JP" altLang="en-US" dirty="0">
              <a:latin typeface="Meiryo UI" panose="020B0604030504040204" pitchFamily="50" charset="-128"/>
              <a:ea typeface="Meiryo UI" panose="020B0604030504040204" pitchFamily="50" charset="-128"/>
            </a:endParaRPr>
          </a:p>
        </p:txBody>
      </p:sp>
      <p:sp>
        <p:nvSpPr>
          <p:cNvPr id="31" name="正方形/長方形 30"/>
          <p:cNvSpPr/>
          <p:nvPr/>
        </p:nvSpPr>
        <p:spPr>
          <a:xfrm>
            <a:off x="543227" y="1816581"/>
            <a:ext cx="4284070" cy="626701"/>
          </a:xfrm>
          <a:prstGeom prst="rect">
            <a:avLst/>
          </a:prstGeom>
        </p:spPr>
        <p:txBody>
          <a:bodyPr wrap="square" lIns="36000" tIns="36000" rIns="36000" bIns="36000">
            <a:spAutoFit/>
          </a:bodyPr>
          <a:lstStyle/>
          <a:p>
            <a:pPr>
              <a:defRPr/>
            </a:pPr>
            <a:r>
              <a:rPr lang="ja-JP" altLang="en-US" sz="1200" dirty="0" smtClean="0">
                <a:solidFill>
                  <a:prstClr val="black"/>
                </a:solidFill>
                <a:latin typeface="Meiryo UI" pitchFamily="50" charset="-128"/>
                <a:ea typeface="Meiryo UI" pitchFamily="50" charset="-128"/>
                <a:cs typeface="Meiryo UI" pitchFamily="50" charset="-128"/>
              </a:rPr>
              <a:t>（設置目的）</a:t>
            </a:r>
            <a:endParaRPr lang="en-US" altLang="ja-JP" sz="1200" dirty="0" smtClean="0">
              <a:solidFill>
                <a:prstClr val="black"/>
              </a:solidFill>
              <a:latin typeface="Meiryo UI" pitchFamily="50" charset="-128"/>
              <a:ea typeface="Meiryo UI" pitchFamily="50" charset="-128"/>
              <a:cs typeface="Meiryo UI" pitchFamily="50" charset="-128"/>
            </a:endParaRPr>
          </a:p>
          <a:p>
            <a:pPr>
              <a:defRPr/>
            </a:pPr>
            <a:r>
              <a:rPr lang="ja-JP" altLang="en-US" sz="1200" dirty="0" smtClean="0">
                <a:solidFill>
                  <a:prstClr val="black"/>
                </a:solidFill>
                <a:latin typeface="Meiryo UI" pitchFamily="50" charset="-128"/>
                <a:ea typeface="Meiryo UI" pitchFamily="50" charset="-128"/>
                <a:cs typeface="Meiryo UI" pitchFamily="50" charset="-128"/>
              </a:rPr>
              <a:t>副首都化</a:t>
            </a:r>
            <a:r>
              <a:rPr lang="ja-JP" altLang="en-US" sz="1200" dirty="0">
                <a:solidFill>
                  <a:prstClr val="black"/>
                </a:solidFill>
                <a:latin typeface="Meiryo UI" pitchFamily="50" charset="-128"/>
                <a:ea typeface="Meiryo UI" pitchFamily="50" charset="-128"/>
                <a:cs typeface="Meiryo UI" pitchFamily="50" charset="-128"/>
              </a:rPr>
              <a:t>に向けた都市機能の強化に向けて、大阪府・大阪市の連携課題の進捗管理を的確に行う</a:t>
            </a:r>
            <a:r>
              <a:rPr lang="ja-JP" altLang="en-US" sz="1200" dirty="0">
                <a:latin typeface="Meiryo UI" pitchFamily="50" charset="-128"/>
                <a:ea typeface="Meiryo UI" pitchFamily="50" charset="-128"/>
                <a:cs typeface="Meiryo UI" pitchFamily="50" charset="-128"/>
              </a:rPr>
              <a:t>とともに、さらなる府市連携を</a:t>
            </a:r>
            <a:r>
              <a:rPr lang="ja-JP" altLang="en-US" sz="1200" dirty="0" smtClean="0">
                <a:latin typeface="Meiryo UI" pitchFamily="50" charset="-128"/>
                <a:ea typeface="Meiryo UI" pitchFamily="50" charset="-128"/>
                <a:cs typeface="Meiryo UI" pitchFamily="50" charset="-128"/>
              </a:rPr>
              <a:t>推進。</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919881" y="3951660"/>
            <a:ext cx="3598587" cy="494034"/>
          </a:xfrm>
          <a:prstGeom prst="roundRect">
            <a:avLst/>
          </a:prstGeom>
          <a:solidFill>
            <a:schemeClr val="accent5">
              <a:lumMod val="40000"/>
              <a:lumOff val="60000"/>
            </a:schemeClr>
          </a:solidFill>
          <a:ln>
            <a:solidFill>
              <a:schemeClr val="tx1"/>
            </a:solidFill>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17"/>
          <p:cNvSpPr txBox="1"/>
          <p:nvPr/>
        </p:nvSpPr>
        <p:spPr>
          <a:xfrm>
            <a:off x="1836597" y="3760332"/>
            <a:ext cx="1697331" cy="345322"/>
          </a:xfrm>
          <a:prstGeom prst="roundRect">
            <a:avLst/>
          </a:prstGeom>
          <a:solidFill>
            <a:schemeClr val="bg1"/>
          </a:solidFill>
          <a:ln w="28575">
            <a:solidFill>
              <a:schemeClr val="tx1"/>
            </a:solidFill>
          </a:ln>
        </p:spPr>
        <p:txBody>
          <a:bodyPr wrap="square" lIns="0" tIns="0" rIns="0" bIns="0" rtlCol="0" anchor="ctr" anchorCtr="0">
            <a:no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副知事・副市長会議</a:t>
            </a:r>
          </a:p>
        </p:txBody>
      </p:sp>
      <p:sp>
        <p:nvSpPr>
          <p:cNvPr id="35" name="テキスト ボックス 34"/>
          <p:cNvSpPr txBox="1"/>
          <p:nvPr/>
        </p:nvSpPr>
        <p:spPr>
          <a:xfrm>
            <a:off x="1238697" y="2977462"/>
            <a:ext cx="2741443" cy="230667"/>
          </a:xfrm>
          <a:prstGeom prst="rect">
            <a:avLst/>
          </a:prstGeom>
          <a:noFill/>
        </p:spPr>
        <p:txBody>
          <a:bodyPr wrap="none" lIns="68415" tIns="34208" rIns="68415" bIns="34208"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36" name="テキスト ボックス 35"/>
          <p:cNvSpPr txBox="1"/>
          <p:nvPr/>
        </p:nvSpPr>
        <p:spPr>
          <a:xfrm>
            <a:off x="1173811" y="4175072"/>
            <a:ext cx="1545363" cy="230947"/>
          </a:xfrm>
          <a:prstGeom prst="rect">
            <a:avLst/>
          </a:prstGeom>
          <a:noFill/>
        </p:spPr>
        <p:txBody>
          <a:bodyPr wrap="square" lIns="68415" tIns="34208" rIns="68415" bIns="34208"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　副知事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315" y="2822432"/>
            <a:ext cx="4124709" cy="391827"/>
          </a:xfrm>
          <a:prstGeom prst="rect">
            <a:avLst/>
          </a:prstGeom>
          <a:noFill/>
          <a:ln>
            <a:solidFill>
              <a:schemeClr val="tx1"/>
            </a:solidFill>
            <a:prstDash val="dash"/>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17"/>
          <p:cNvSpPr txBox="1"/>
          <p:nvPr/>
        </p:nvSpPr>
        <p:spPr>
          <a:xfrm>
            <a:off x="1657752" y="2640981"/>
            <a:ext cx="1826763" cy="313831"/>
          </a:xfrm>
          <a:prstGeom prst="rect">
            <a:avLst/>
          </a:prstGeom>
          <a:solidFill>
            <a:srgbClr val="1F497D"/>
          </a:solidFill>
          <a:ln w="28575">
            <a:noFill/>
          </a:ln>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a:off x="931548" y="3264545"/>
            <a:ext cx="668646" cy="831816"/>
          </a:xfrm>
          <a:prstGeom prst="downArrow">
            <a:avLst>
              <a:gd name="adj1" fmla="val 100000"/>
              <a:gd name="adj2" fmla="val 50000"/>
            </a:avLst>
          </a:prstGeom>
          <a:solidFill>
            <a:schemeClr val="bg1">
              <a:lumMod val="75000"/>
            </a:schemeClr>
          </a:solidFill>
          <a:ln>
            <a:noFill/>
            <a:prstDash val="sysDot"/>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93100" y="3313387"/>
            <a:ext cx="764651" cy="377561"/>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府市連携の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下矢印 40"/>
          <p:cNvSpPr/>
          <p:nvPr/>
        </p:nvSpPr>
        <p:spPr>
          <a:xfrm rot="10800000">
            <a:off x="3701072" y="3264544"/>
            <a:ext cx="670669" cy="831815"/>
          </a:xfrm>
          <a:prstGeom prst="downArrow">
            <a:avLst>
              <a:gd name="adj1" fmla="val 100000"/>
              <a:gd name="adj2" fmla="val 50000"/>
            </a:avLst>
          </a:prstGeom>
          <a:solidFill>
            <a:schemeClr val="bg1">
              <a:lumMod val="75000"/>
            </a:schemeClr>
          </a:solidFill>
          <a:ln>
            <a:noFill/>
            <a:prstDash val="sysDot"/>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652993" y="3653606"/>
            <a:ext cx="757195" cy="377561"/>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検討状況の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報告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7341" y="4813321"/>
            <a:ext cx="4270683" cy="1212905"/>
          </a:xfrm>
          <a:prstGeom prst="roundRect">
            <a:avLst>
              <a:gd name="adj" fmla="val 8730"/>
            </a:avLst>
          </a:prstGeom>
          <a:noFill/>
          <a:ln>
            <a:solidFill>
              <a:schemeClr val="tx1"/>
            </a:solidFill>
            <a:prstDash val="sysDash"/>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663315" y="5598465"/>
            <a:ext cx="3997790" cy="329190"/>
          </a:xfrm>
          <a:prstGeom prst="roundRect">
            <a:avLst/>
          </a:prstGeom>
          <a:solidFill>
            <a:schemeClr val="bg1"/>
          </a:solidFill>
          <a:ln>
            <a:solidFill>
              <a:schemeClr val="tx1"/>
            </a:solidFill>
          </a:ln>
        </p:spPr>
        <p:txBody>
          <a:bodyPr wrap="square" lIns="68415" tIns="34208" rIns="68415" bIns="34208"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タスクフォース（府・市・関係団体）</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3566410" y="4980122"/>
            <a:ext cx="1019224" cy="726931"/>
          </a:xfrm>
          <a:prstGeom prst="roundRect">
            <a:avLst/>
          </a:prstGeom>
          <a:solidFill>
            <a:schemeClr val="bg1"/>
          </a:solidFill>
          <a:ln>
            <a:solidFill>
              <a:schemeClr val="tx1"/>
            </a:solidFill>
          </a:ln>
        </p:spPr>
        <p:txBody>
          <a:bodyPr wrap="square" lIns="26935" tIns="26935" rIns="26935" bIns="26935"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各局室</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（局室長）</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左右矢印 45"/>
          <p:cNvSpPr/>
          <p:nvPr/>
        </p:nvSpPr>
        <p:spPr>
          <a:xfrm>
            <a:off x="1846568" y="4965580"/>
            <a:ext cx="1715738" cy="605718"/>
          </a:xfrm>
          <a:prstGeom prst="leftRightArrow">
            <a:avLst/>
          </a:prstGeom>
          <a:solidFill>
            <a:schemeClr val="accent2">
              <a:lumMod val="60000"/>
              <a:lumOff val="40000"/>
            </a:schemeClr>
          </a:solidFill>
          <a:ln>
            <a:noFill/>
          </a:ln>
        </p:spPr>
        <p:txBody>
          <a:bodyPr wrap="none" lIns="68415" tIns="34208" rIns="68415" bIns="34208"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a:t>
            </a:r>
          </a:p>
        </p:txBody>
      </p:sp>
      <p:sp>
        <p:nvSpPr>
          <p:cNvPr id="47" name="下矢印 46"/>
          <p:cNvSpPr/>
          <p:nvPr/>
        </p:nvSpPr>
        <p:spPr>
          <a:xfrm rot="10800000">
            <a:off x="2517582" y="4491823"/>
            <a:ext cx="375013" cy="668735"/>
          </a:xfrm>
          <a:prstGeom prst="downArrow">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17"/>
          <p:cNvSpPr txBox="1"/>
          <p:nvPr/>
        </p:nvSpPr>
        <p:spPr>
          <a:xfrm>
            <a:off x="3798961" y="4898276"/>
            <a:ext cx="474890" cy="167143"/>
          </a:xfrm>
          <a:prstGeom prst="roundRect">
            <a:avLst/>
          </a:prstGeom>
          <a:solidFill>
            <a:schemeClr val="bg1">
              <a:lumMod val="85000"/>
            </a:schemeClr>
          </a:solidFill>
          <a:ln w="12700">
            <a:solidFill>
              <a:schemeClr val="tx1"/>
            </a:solidFill>
          </a:ln>
        </p:spPr>
        <p:txBody>
          <a:bodyPr wrap="square" lIns="0" tIns="0" rIns="0" bIns="0" rtlCol="0" anchor="ctr" anchorCtr="0">
            <a:no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49" name="テキスト ボックス 48"/>
          <p:cNvSpPr txBox="1"/>
          <p:nvPr/>
        </p:nvSpPr>
        <p:spPr>
          <a:xfrm>
            <a:off x="2217961" y="4785288"/>
            <a:ext cx="972953" cy="223673"/>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進捗の報告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36917" y="4994456"/>
            <a:ext cx="1080121" cy="726931"/>
          </a:xfrm>
          <a:prstGeom prst="roundRect">
            <a:avLst/>
          </a:prstGeom>
          <a:solidFill>
            <a:schemeClr val="bg1"/>
          </a:solidFill>
          <a:ln>
            <a:solidFill>
              <a:schemeClr val="tx1"/>
            </a:solidFill>
          </a:ln>
        </p:spPr>
        <p:txBody>
          <a:bodyPr wrap="square" lIns="26935" tIns="26935" rIns="26935" bIns="26935"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17"/>
          <p:cNvSpPr txBox="1"/>
          <p:nvPr/>
        </p:nvSpPr>
        <p:spPr>
          <a:xfrm>
            <a:off x="1047291" y="4925389"/>
            <a:ext cx="474890" cy="167143"/>
          </a:xfrm>
          <a:prstGeom prst="roundRect">
            <a:avLst/>
          </a:prstGeom>
          <a:solidFill>
            <a:schemeClr val="bg1">
              <a:lumMod val="85000"/>
            </a:schemeClr>
          </a:solidFill>
          <a:ln w="12700">
            <a:solidFill>
              <a:schemeClr val="tx1"/>
            </a:solidFill>
          </a:ln>
        </p:spPr>
        <p:txBody>
          <a:bodyPr wrap="square" lIns="0" tIns="0" rIns="0" bIns="0" rtlCol="0" anchor="ctr" anchorCtr="0">
            <a:no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52" name="テキスト ボックス 51"/>
          <p:cNvSpPr txBox="1"/>
          <p:nvPr/>
        </p:nvSpPr>
        <p:spPr>
          <a:xfrm>
            <a:off x="2685262" y="4164677"/>
            <a:ext cx="1545363" cy="230947"/>
          </a:xfrm>
          <a:prstGeom prst="rect">
            <a:avLst/>
          </a:prstGeom>
          <a:noFill/>
        </p:spPr>
        <p:txBody>
          <a:bodyPr wrap="square" lIns="68415" tIns="34208" rIns="68415" bIns="34208"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　副市長</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23528" y="1073832"/>
            <a:ext cx="1881163" cy="288147"/>
          </a:xfrm>
          <a:prstGeom prst="rect">
            <a:avLst/>
          </a:prstGeom>
        </p:spPr>
        <p:txBody>
          <a:bodyPr wrap="square" lIns="36000" tIns="36000" rIns="36000" bIns="36000">
            <a:spAutoFit/>
          </a:bodyPr>
          <a:lstStyle/>
          <a:p>
            <a:pPr>
              <a:defRPr/>
            </a:pP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副知事・副市長会議</a:t>
            </a:r>
            <a:r>
              <a:rPr lang="en-US" altLang="ja-JP" sz="1400" dirty="0" smtClean="0">
                <a:solidFill>
                  <a:prstClr val="black"/>
                </a:solidFill>
                <a:latin typeface="Meiryo UI" pitchFamily="50" charset="-128"/>
                <a:ea typeface="Meiryo UI" pitchFamily="50" charset="-128"/>
                <a:cs typeface="Meiryo UI" pitchFamily="50" charset="-128"/>
              </a:rPr>
              <a:t>】</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56" name="表 55"/>
          <p:cNvGraphicFramePr>
            <a:graphicFrameLocks noGrp="1"/>
          </p:cNvGraphicFramePr>
          <p:nvPr>
            <p:extLst>
              <p:ext uri="{D42A27DB-BD31-4B8C-83A1-F6EECF244321}">
                <p14:modId xmlns:p14="http://schemas.microsoft.com/office/powerpoint/2010/main" val="3336874968"/>
              </p:ext>
            </p:extLst>
          </p:nvPr>
        </p:nvGraphicFramePr>
        <p:xfrm>
          <a:off x="5170369" y="1865180"/>
          <a:ext cx="3832461" cy="440046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419100">
                  <a:extLst>
                    <a:ext uri="{9D8B030D-6E8A-4147-A177-3AD203B41FA5}">
                      <a16:colId xmlns:a16="http://schemas.microsoft.com/office/drawing/2014/main" val="20002"/>
                    </a:ext>
                  </a:extLst>
                </a:gridCol>
                <a:gridCol w="2194161">
                  <a:extLst>
                    <a:ext uri="{9D8B030D-6E8A-4147-A177-3AD203B41FA5}">
                      <a16:colId xmlns:a16="http://schemas.microsoft.com/office/drawing/2014/main" val="20001"/>
                    </a:ext>
                  </a:extLst>
                </a:gridCol>
              </a:tblGrid>
              <a:tr h="212968">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名称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設置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概要</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0"/>
                  </a:ext>
                </a:extLst>
              </a:tr>
              <a:tr h="359848">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大阪府市都市魅力戦略推進会議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2012</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都市魅力創造の戦略を検討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2"/>
                  </a:ext>
                </a:extLst>
              </a:tr>
              <a:tr h="359848">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大阪府市新大学構想会議</a:t>
                      </a: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2012</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大阪における公立大学の将来ビジョンの取りまとめ</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146383617"/>
                  </a:ext>
                </a:extLst>
              </a:tr>
              <a:tr h="514513">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大阪府市エネルギー戦略会議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2012</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エネルギー需給構造の転換にかかる研究及び提案</a:t>
                      </a:r>
                    </a:p>
                    <a:p>
                      <a:r>
                        <a:rPr kumimoji="1" lang="ja-JP" altLang="en-US" sz="1050" dirty="0" smtClean="0">
                          <a:solidFill>
                            <a:schemeClr val="tx1"/>
                          </a:solidFill>
                          <a:latin typeface="Meiryo UI" panose="020B0604030504040204" pitchFamily="50" charset="-128"/>
                          <a:ea typeface="Meiryo UI" panose="020B0604030504040204" pitchFamily="50" charset="-128"/>
                        </a:rPr>
                        <a:t>府市エネルギー戦略の取りまとめ</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228323893"/>
                  </a:ext>
                </a:extLst>
              </a:tr>
              <a:tr h="514513">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大阪府市医療戦略会議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2013</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医療及び保健に関する施策の在り方並びにこれらに関連する産業の振興の方向性等についての調査審議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274786849"/>
                  </a:ext>
                </a:extLst>
              </a:tr>
              <a:tr h="514513">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大阪府市規制改革会議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2013</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成長戦略の推進及び大阪の産業の活性化等に資するための規制緩和及び制度の改善についての調査審議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658111174"/>
                  </a:ext>
                </a:extLst>
              </a:tr>
              <a:tr h="359848">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大阪府・大阪市成長戦略推進会議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「大阪の成長戦略」の実現を推進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3"/>
                  </a:ext>
                </a:extLst>
              </a:tr>
              <a:tr h="359848">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大阪港湾連携会議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連携協約に基づき、港湾の連携や管理一元化にむけて検討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1"/>
                  </a:ext>
                </a:extLst>
              </a:tr>
              <a:tr h="506728">
                <a:tc>
                  <a:txBody>
                    <a:bodyPr/>
                    <a:lstStyle/>
                    <a:p>
                      <a:r>
                        <a:rPr kumimoji="1" lang="en-US" altLang="ja-JP" sz="1050" b="1" dirty="0" smtClean="0">
                          <a:solidFill>
                            <a:schemeClr val="tx1"/>
                          </a:solidFill>
                          <a:latin typeface="Meiryo UI" panose="020B0604030504040204" pitchFamily="50" charset="-128"/>
                          <a:ea typeface="Meiryo UI" panose="020B0604030504040204" pitchFamily="50" charset="-128"/>
                        </a:rPr>
                        <a:t>2019</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r>
                        <a:rPr kumimoji="1" lang="en-US" altLang="ja-JP" sz="1050" b="1" dirty="0" smtClean="0">
                          <a:solidFill>
                            <a:schemeClr val="tx1"/>
                          </a:solidFill>
                          <a:latin typeface="Meiryo UI" panose="020B0604030504040204" pitchFamily="50" charset="-128"/>
                          <a:ea typeface="Meiryo UI" panose="020B0604030504040204" pitchFamily="50" charset="-128"/>
                        </a:rPr>
                        <a:t>G20</a:t>
                      </a:r>
                      <a:r>
                        <a:rPr kumimoji="1" lang="ja-JP" altLang="en-US" sz="1050" b="1" dirty="0" smtClean="0">
                          <a:solidFill>
                            <a:schemeClr val="tx1"/>
                          </a:solidFill>
                          <a:latin typeface="Meiryo UI" panose="020B0604030504040204" pitchFamily="50" charset="-128"/>
                          <a:ea typeface="Meiryo UI" panose="020B0604030504040204" pitchFamily="50" charset="-128"/>
                        </a:rPr>
                        <a:t>大阪サミット推進本部会議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サミット開催に向けて、府市の全庁的な取組の推進、情報共有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4"/>
                  </a:ext>
                </a:extLst>
              </a:tr>
              <a:tr h="359848">
                <a:tc>
                  <a:txBody>
                    <a:bodyPr/>
                    <a:lstStyle/>
                    <a:p>
                      <a:r>
                        <a:rPr kumimoji="1" lang="zh-TW" altLang="en-US" sz="1050" b="1" dirty="0" smtClean="0">
                          <a:solidFill>
                            <a:schemeClr val="tx1"/>
                          </a:solidFill>
                          <a:latin typeface="Meiryo UI" panose="020B0604030504040204" pitchFamily="50" charset="-128"/>
                          <a:ea typeface="Meiryo UI" panose="020B0604030504040204" pitchFamily="50" charset="-128"/>
                        </a:rPr>
                        <a:t>大阪市民泊適正化連絡会議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適法民泊への誘導、違法民泊の排除に向けた方策を協議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57" name="正方形/長方形 56"/>
          <p:cNvSpPr/>
          <p:nvPr/>
        </p:nvSpPr>
        <p:spPr>
          <a:xfrm>
            <a:off x="5170369" y="1076358"/>
            <a:ext cx="3435243" cy="288147"/>
          </a:xfrm>
          <a:prstGeom prst="rect">
            <a:avLst/>
          </a:prstGeom>
        </p:spPr>
        <p:txBody>
          <a:bodyPr wrap="square" lIns="36000" tIns="36000" rIns="36000" bIns="36000">
            <a:spAutoFit/>
          </a:bodyPr>
          <a:lstStyle/>
          <a:p>
            <a:pPr>
              <a:defRPr/>
            </a:pP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その</a:t>
            </a:r>
            <a:r>
              <a:rPr lang="ja-JP" altLang="en-US" sz="1400" dirty="0">
                <a:solidFill>
                  <a:prstClr val="black"/>
                </a:solidFill>
                <a:latin typeface="Meiryo UI" pitchFamily="50" charset="-128"/>
                <a:ea typeface="Meiryo UI" pitchFamily="50" charset="-128"/>
                <a:cs typeface="Meiryo UI" pitchFamily="50" charset="-128"/>
              </a:rPr>
              <a:t>他</a:t>
            </a:r>
            <a:r>
              <a:rPr lang="ja-JP" altLang="en-US" sz="1400" dirty="0" smtClean="0">
                <a:solidFill>
                  <a:prstClr val="black"/>
                </a:solidFill>
                <a:latin typeface="Meiryo UI" pitchFamily="50" charset="-128"/>
                <a:ea typeface="Meiryo UI" pitchFamily="50" charset="-128"/>
                <a:cs typeface="Meiryo UI" pitchFamily="50" charset="-128"/>
              </a:rPr>
              <a:t>会議</a:t>
            </a:r>
            <a:r>
              <a:rPr lang="en-US" altLang="ja-JP" sz="1400" dirty="0" smtClean="0">
                <a:solidFill>
                  <a:prstClr val="black"/>
                </a:solidFill>
                <a:latin typeface="Meiryo UI" pitchFamily="50" charset="-128"/>
                <a:ea typeface="Meiryo UI" pitchFamily="50" charset="-128"/>
                <a:cs typeface="Meiryo UI" pitchFamily="50" charset="-128"/>
              </a:rPr>
              <a:t>】</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8" name="正方形/長方形 57"/>
          <p:cNvSpPr/>
          <p:nvPr/>
        </p:nvSpPr>
        <p:spPr>
          <a:xfrm>
            <a:off x="5148064" y="1322458"/>
            <a:ext cx="3917338" cy="257369"/>
          </a:xfrm>
          <a:prstGeom prst="rect">
            <a:avLst/>
          </a:prstGeom>
        </p:spPr>
        <p:txBody>
          <a:bodyPr wrap="square" lIns="36000" tIns="36000" rIns="36000" bIns="36000">
            <a:spAutoFit/>
          </a:bodyPr>
          <a:lstStyle/>
          <a:p>
            <a:pPr marL="171450" indent="-171450">
              <a:buFont typeface="Arial" panose="020B0604020202020204" pitchFamily="34" charset="0"/>
              <a:buChar char="•"/>
              <a:defRPr/>
            </a:pPr>
            <a:r>
              <a:rPr lang="ja-JP" altLang="en-US" sz="1200" dirty="0" smtClean="0">
                <a:solidFill>
                  <a:prstClr val="black"/>
                </a:solidFill>
                <a:latin typeface="Meiryo UI" pitchFamily="50" charset="-128"/>
                <a:ea typeface="Meiryo UI" pitchFamily="50" charset="-128"/>
                <a:cs typeface="Meiryo UI" pitchFamily="50" charset="-128"/>
              </a:rPr>
              <a:t>各事業・プロジェクトにおいて、必要に応じ連携組織を設置</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9" name="正方形/長方形 58"/>
          <p:cNvSpPr/>
          <p:nvPr/>
        </p:nvSpPr>
        <p:spPr>
          <a:xfrm>
            <a:off x="5148064" y="1579827"/>
            <a:ext cx="1013982" cy="257369"/>
          </a:xfrm>
          <a:prstGeom prst="rect">
            <a:avLst/>
          </a:prstGeom>
        </p:spPr>
        <p:txBody>
          <a:bodyPr wrap="square" lIns="36000" tIns="36000" rIns="36000" bIns="36000">
            <a:spAutoFit/>
          </a:bodyPr>
          <a:lstStyle/>
          <a:p>
            <a:pPr>
              <a:defRPr/>
            </a:pP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例）</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323528" y="1654079"/>
            <a:ext cx="4680520" cy="4587302"/>
          </a:xfrm>
          <a:prstGeom prst="roundRect">
            <a:avLst>
              <a:gd name="adj" fmla="val 3055"/>
            </a:avLst>
          </a:prstGeom>
          <a:noFill/>
          <a:ln w="158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068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53294"/>
            <a:ext cx="799288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a:t>
            </a:r>
            <a:r>
              <a:rPr lang="ja-JP" altLang="en-US" sz="1600" dirty="0" smtClean="0">
                <a:latin typeface="Meiryo UI" panose="020B0604030504040204" pitchFamily="50" charset="-128"/>
                <a:ea typeface="Meiryo UI" panose="020B0604030504040204" pitchFamily="50" charset="-128"/>
              </a:rPr>
              <a:t>取組</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（２）戦略の一元化　</a:t>
            </a:r>
            <a:r>
              <a:rPr lang="ja-JP" altLang="en-US" sz="1400" dirty="0" smtClean="0">
                <a:latin typeface="Meiryo UI" panose="020B0604030504040204" pitchFamily="50" charset="-128"/>
                <a:ea typeface="Meiryo UI" panose="020B0604030504040204" pitchFamily="50" charset="-128"/>
              </a:rPr>
              <a:t>～共通</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戦略～</a:t>
            </a:r>
            <a:endParaRPr lang="ja-JP" altLang="en-US"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3" y="579343"/>
            <a:ext cx="5400599"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広域機能に関わる行政</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計画・</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ビジョンなどの府市共通の戦略を策定</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68334540"/>
              </p:ext>
            </p:extLst>
          </p:nvPr>
        </p:nvGraphicFramePr>
        <p:xfrm>
          <a:off x="396016" y="1124744"/>
          <a:ext cx="8470893" cy="5365560"/>
        </p:xfrm>
        <a:graphic>
          <a:graphicData uri="http://schemas.openxmlformats.org/drawingml/2006/table">
            <a:tbl>
              <a:tblPr>
                <a:tableStyleId>{5C22544A-7EE6-4342-B048-85BDC9FD1C3A}</a:tableStyleId>
              </a:tblPr>
              <a:tblGrid>
                <a:gridCol w="2582194">
                  <a:extLst>
                    <a:ext uri="{9D8B030D-6E8A-4147-A177-3AD203B41FA5}">
                      <a16:colId xmlns:a16="http://schemas.microsoft.com/office/drawing/2014/main" val="20000"/>
                    </a:ext>
                  </a:extLst>
                </a:gridCol>
                <a:gridCol w="595891">
                  <a:extLst>
                    <a:ext uri="{9D8B030D-6E8A-4147-A177-3AD203B41FA5}">
                      <a16:colId xmlns:a16="http://schemas.microsoft.com/office/drawing/2014/main" val="20001"/>
                    </a:ext>
                  </a:extLst>
                </a:gridCol>
                <a:gridCol w="3805339">
                  <a:extLst>
                    <a:ext uri="{9D8B030D-6E8A-4147-A177-3AD203B41FA5}">
                      <a16:colId xmlns:a16="http://schemas.microsoft.com/office/drawing/2014/main" val="20002"/>
                    </a:ext>
                  </a:extLst>
                </a:gridCol>
                <a:gridCol w="1487469">
                  <a:extLst>
                    <a:ext uri="{9D8B030D-6E8A-4147-A177-3AD203B41FA5}">
                      <a16:colId xmlns:a16="http://schemas.microsoft.com/office/drawing/2014/main" val="20003"/>
                    </a:ext>
                  </a:extLst>
                </a:gridCol>
              </a:tblGrid>
              <a:tr h="221801">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策定年</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概要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検討の場</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99208">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副首都</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ビジョン</a:t>
                      </a:r>
                      <a:endParaRPr lang="en-US" altLang="ja-JP" sz="1100" b="1"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副首都ビジョン</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改定版</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東西二極の一極として、日本の未来を支え、けん引する「副首都・大阪」の確立、発展に向けた方向性を示す。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副首都推進本部会議</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904644"/>
                  </a:ext>
                </a:extLst>
              </a:tr>
              <a:tr h="399208">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大阪の成長戦略</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今後</a:t>
                      </a:r>
                      <a:r>
                        <a:rPr lang="en-US" altLang="ja-JP" sz="1100" u="none" strike="noStrike" dirty="0">
                          <a:solidFill>
                            <a:schemeClr val="tx1"/>
                          </a:solidFill>
                          <a:effectLst/>
                          <a:latin typeface="Meiryo UI" panose="020B0604030504040204" pitchFamily="50" charset="-128"/>
                          <a:ea typeface="Meiryo UI" panose="020B0604030504040204" pitchFamily="50" charset="-128"/>
                        </a:rPr>
                        <a:t>10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年間の成長目標を掲げ、それを実現するための短期・中期（</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年から</a:t>
                      </a:r>
                      <a:r>
                        <a:rPr lang="en-US" altLang="ja-JP" sz="1100" u="none" strike="noStrike" dirty="0">
                          <a:solidFill>
                            <a:schemeClr val="tx1"/>
                          </a:solidFill>
                          <a:effectLst/>
                          <a:latin typeface="Meiryo UI" panose="020B0604030504040204" pitchFamily="50" charset="-128"/>
                          <a:ea typeface="Meiryo UI" panose="020B0604030504040204" pitchFamily="50" charset="-128"/>
                        </a:rPr>
                        <a:t>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年）の具体的な</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取組の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方向を明らかにする。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187332213"/>
                  </a:ext>
                </a:extLst>
              </a:tr>
              <a:tr h="687283">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大阪の再生・成長に向けた新戦略</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コロナ禍による様々な影響を踏まえ、経済や市民生活へのダメージを最小限に抑えるために緊急的に取り組むべきもの、さらには、コロナ終息を見据え、大阪の再生・成長に向けて取り組むべき方向性を明らかにす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204306"/>
                  </a:ext>
                </a:extLst>
              </a:tr>
              <a:tr h="532122">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br>
                        <a:rPr lang="zh-TW" altLang="en-US"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r>
                        <a:rPr lang="en-US" altLang="zh-TW" sz="1100" b="1" u="none" strike="noStrike" dirty="0" smtClean="0">
                          <a:solidFill>
                            <a:schemeClr val="tx1"/>
                          </a:solidFill>
                          <a:effectLst/>
                          <a:latin typeface="Meiryo UI" panose="020B0604030504040204" pitchFamily="50" charset="-128"/>
                          <a:ea typeface="Meiryo UI" panose="020B0604030504040204" pitchFamily="50" charset="-128"/>
                        </a:rPr>
                        <a:t>2020</a:t>
                      </a: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大阪都市魅力創造戦略</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2025</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2016</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世界的な創造都市に向けた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観光・国際交流・文化</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スポーツの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各施策の上位概念となる府市共通の戦略。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大阪府市都市魅力</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戦略推進会議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2765">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endParaRPr lang="en-US" altLang="ja-JP" sz="1100" b="1"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グランドデザイン・大阪都市圏</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新しいまちづくりのグランドデザイン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2016</a:t>
                      </a:r>
                      <a:b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b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・ポストコロナを見据え、大阪・関西万博やスーパー・メガリージョン形成等のインパクトを活かし、東西二極の一極を担う「副首都」として、さらに成長・発展していくため、大阪都市圏全体を視野に、</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年を目標として、大阪のめざすべき都市像やまちづくりの方向性、その推進の取組等を示す。</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8247">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大阪スマートシティ戦略</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Ver1.0</a:t>
                      </a:r>
                    </a:p>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大阪スマートシティ戦略</a:t>
                      </a: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rPr>
                        <a:t>Ver2.0</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2019</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年大阪・関西万博に向け、大胆な規制緩和等による最先端の取組と、府域全体で住民に利便性を実感してもらえる取組を両輪として、大阪モデルのスマートシティの基盤を確立し、</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e-OSAKA</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（先端技術を活用することで住民が笑顔になる大阪）を実現するための戦略。</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・新型コロナウイルス感染症の感染拡大に伴う新しい生活様式や国のデジタル政策の強化等、同戦略策定後におけるスマートシティを取り巻く環境の変化を踏まえ、これまで進めてきた取組を土台に、 大阪・関西万博に向け、イノベーションを加速させていくため、</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Ver.2.0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を策定。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大阪スマートシティ戦略会議</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075184"/>
                  </a:ext>
                </a:extLst>
              </a:tr>
            </a:tbl>
          </a:graphicData>
        </a:graphic>
      </p:graphicFrame>
      <p:sp>
        <p:nvSpPr>
          <p:cNvPr id="20" name="テキスト ボックス 19"/>
          <p:cNvSpPr txBox="1"/>
          <p:nvPr/>
        </p:nvSpPr>
        <p:spPr>
          <a:xfrm>
            <a:off x="264149" y="867375"/>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698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23403</Words>
  <Application>Microsoft Office PowerPoint</Application>
  <PresentationFormat>画面に合わせる (4:3)</PresentationFormat>
  <Paragraphs>3137</Paragraphs>
  <Slides>57</Slides>
  <Notes>31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57</vt:i4>
      </vt:variant>
    </vt:vector>
  </HeadingPairs>
  <TitlesOfParts>
    <vt:vector size="70" baseType="lpstr">
      <vt:lpstr>BIZ UDPゴシック</vt:lpstr>
      <vt:lpstr>BIZ UDゴシック</vt:lpstr>
      <vt:lpstr>HGP創英角ﾎﾟｯﾌﾟ体</vt:lpstr>
      <vt:lpstr>HG丸ｺﾞｼｯｸM-PRO</vt: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2023-06-16T03:01:39Z</dcterms:created>
  <dcterms:modified xsi:type="dcterms:W3CDTF">2023-06-16T03:01:44Z</dcterms:modified>
</cp:coreProperties>
</file>