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69"/>
  </p:notesMasterIdLst>
  <p:handoutMasterIdLst>
    <p:handoutMasterId r:id="rId70"/>
  </p:handoutMasterIdLst>
  <p:sldIdLst>
    <p:sldId id="141169310" r:id="rId2"/>
    <p:sldId id="141169194" r:id="rId3"/>
    <p:sldId id="141169195" r:id="rId4"/>
    <p:sldId id="141169190" r:id="rId5"/>
    <p:sldId id="141169196" r:id="rId6"/>
    <p:sldId id="141169197" r:id="rId7"/>
    <p:sldId id="141169198" r:id="rId8"/>
    <p:sldId id="141169199" r:id="rId9"/>
    <p:sldId id="141169200" r:id="rId10"/>
    <p:sldId id="141169201" r:id="rId11"/>
    <p:sldId id="141169202" r:id="rId12"/>
    <p:sldId id="141169203" r:id="rId13"/>
    <p:sldId id="141169204" r:id="rId14"/>
    <p:sldId id="141169205" r:id="rId15"/>
    <p:sldId id="622" r:id="rId16"/>
    <p:sldId id="736" r:id="rId17"/>
    <p:sldId id="737" r:id="rId18"/>
    <p:sldId id="738" r:id="rId19"/>
    <p:sldId id="739" r:id="rId20"/>
    <p:sldId id="740" r:id="rId21"/>
    <p:sldId id="741" r:id="rId22"/>
    <p:sldId id="141169208" r:id="rId23"/>
    <p:sldId id="141169209" r:id="rId24"/>
    <p:sldId id="141169210" r:id="rId25"/>
    <p:sldId id="141169212" r:id="rId26"/>
    <p:sldId id="141169213" r:id="rId27"/>
    <p:sldId id="141169214" r:id="rId28"/>
    <p:sldId id="141169215" r:id="rId29"/>
    <p:sldId id="141169216" r:id="rId30"/>
    <p:sldId id="141169218" r:id="rId31"/>
    <p:sldId id="141169219" r:id="rId32"/>
    <p:sldId id="141169220" r:id="rId33"/>
    <p:sldId id="141169222" r:id="rId34"/>
    <p:sldId id="141169223" r:id="rId35"/>
    <p:sldId id="141169224" r:id="rId36"/>
    <p:sldId id="141169225" r:id="rId37"/>
    <p:sldId id="141169226" r:id="rId38"/>
    <p:sldId id="141169227" r:id="rId39"/>
    <p:sldId id="141169228" r:id="rId40"/>
    <p:sldId id="141169231" r:id="rId41"/>
    <p:sldId id="141169232" r:id="rId42"/>
    <p:sldId id="141169233" r:id="rId43"/>
    <p:sldId id="141169234" r:id="rId44"/>
    <p:sldId id="141169235" r:id="rId45"/>
    <p:sldId id="141169238" r:id="rId46"/>
    <p:sldId id="141169239" r:id="rId47"/>
    <p:sldId id="141169240" r:id="rId48"/>
    <p:sldId id="141169241" r:id="rId49"/>
    <p:sldId id="141169242" r:id="rId50"/>
    <p:sldId id="141169243" r:id="rId51"/>
    <p:sldId id="141169244" r:id="rId52"/>
    <p:sldId id="141169245" r:id="rId53"/>
    <p:sldId id="141169246" r:id="rId54"/>
    <p:sldId id="141169247" r:id="rId55"/>
    <p:sldId id="141169312" r:id="rId56"/>
    <p:sldId id="141169313" r:id="rId57"/>
    <p:sldId id="141169314" r:id="rId58"/>
    <p:sldId id="141169248" r:id="rId59"/>
    <p:sldId id="141169249" r:id="rId60"/>
    <p:sldId id="141169250" r:id="rId61"/>
    <p:sldId id="141169251" r:id="rId62"/>
    <p:sldId id="141169252" r:id="rId63"/>
    <p:sldId id="141169253" r:id="rId64"/>
    <p:sldId id="141169254" r:id="rId65"/>
    <p:sldId id="141169255" r:id="rId66"/>
    <p:sldId id="141169256" r:id="rId67"/>
    <p:sldId id="141169257" r:id="rId6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8000"/>
    <a:srgbClr val="2F528F"/>
    <a:srgbClr val="DAE3F3"/>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2" autoAdjust="0"/>
    <p:restoredTop sz="94075" autoAdjust="0"/>
  </p:normalViewPr>
  <p:slideViewPr>
    <p:cSldViewPr snapToGrid="0">
      <p:cViewPr varScale="1">
        <p:scale>
          <a:sx n="69" d="100"/>
          <a:sy n="69" d="100"/>
        </p:scale>
        <p:origin x="1536" y="78"/>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427" tIns="45712" rIns="91427" bIns="45712" rtlCol="0"/>
          <a:lstStyle>
            <a:lvl1pPr algn="r">
              <a:defRPr sz="1200"/>
            </a:lvl1pPr>
          </a:lstStyle>
          <a:p>
            <a:fld id="{232AD951-7E19-4004-B83F-A7C7A1215E4B}" type="datetimeFigureOut">
              <a:rPr kumimoji="1" lang="ja-JP" altLang="en-US" smtClean="0"/>
              <a:t>2022/9/28</a:t>
            </a:fld>
            <a:endParaRPr kumimoji="1" lang="ja-JP" altLang="en-US"/>
          </a:p>
        </p:txBody>
      </p:sp>
      <p:sp>
        <p:nvSpPr>
          <p:cNvPr id="4" name="フッター プレースホルダー 3"/>
          <p:cNvSpPr>
            <a:spLocks noGrp="1"/>
          </p:cNvSpPr>
          <p:nvPr>
            <p:ph type="ftr" sz="quarter" idx="2"/>
          </p:nvPr>
        </p:nvSpPr>
        <p:spPr>
          <a:xfrm>
            <a:off x="2" y="9440865"/>
            <a:ext cx="2949575" cy="498475"/>
          </a:xfrm>
          <a:prstGeom prst="rect">
            <a:avLst/>
          </a:prstGeom>
        </p:spPr>
        <p:txBody>
          <a:bodyPr vert="horz" lIns="91427" tIns="45712" rIns="91427"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5"/>
            <a:ext cx="2949575" cy="498475"/>
          </a:xfrm>
          <a:prstGeom prst="rect">
            <a:avLst/>
          </a:prstGeom>
        </p:spPr>
        <p:txBody>
          <a:bodyPr vert="horz" lIns="91427" tIns="45712" rIns="91427" bIns="45712"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6" cy="498693"/>
          </a:xfrm>
          <a:prstGeom prst="rect">
            <a:avLst/>
          </a:prstGeom>
        </p:spPr>
        <p:txBody>
          <a:bodyPr vert="horz" lIns="91540" tIns="45771" rIns="91540" bIns="457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6" cy="498693"/>
          </a:xfrm>
          <a:prstGeom prst="rect">
            <a:avLst/>
          </a:prstGeom>
        </p:spPr>
        <p:txBody>
          <a:bodyPr vert="horz" lIns="91540" tIns="45771" rIns="91540" bIns="45771" rtlCol="0"/>
          <a:lstStyle>
            <a:lvl1pPr algn="r">
              <a:defRPr sz="1200"/>
            </a:lvl1pPr>
          </a:lstStyle>
          <a:p>
            <a:fld id="{AFD2E2CB-6C4B-4969-8D8B-067DE241F3A1}" type="datetimeFigureOut">
              <a:rPr kumimoji="1" lang="ja-JP" altLang="en-US" smtClean="0"/>
              <a:t>2022/9/28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40" tIns="45771" rIns="91540" bIns="45771" rtlCol="0" anchor="ctr"/>
          <a:lstStyle/>
          <a:p>
            <a:endParaRPr lang="ja-JP" altLang="en-US"/>
          </a:p>
        </p:txBody>
      </p:sp>
      <p:sp>
        <p:nvSpPr>
          <p:cNvPr id="5" name="ノート プレースホルダー 4"/>
          <p:cNvSpPr>
            <a:spLocks noGrp="1"/>
          </p:cNvSpPr>
          <p:nvPr>
            <p:ph type="body" sz="quarter" idx="3"/>
          </p:nvPr>
        </p:nvSpPr>
        <p:spPr>
          <a:xfrm>
            <a:off x="680721" y="4783309"/>
            <a:ext cx="5445760" cy="3913615"/>
          </a:xfrm>
          <a:prstGeom prst="rect">
            <a:avLst/>
          </a:prstGeom>
        </p:spPr>
        <p:txBody>
          <a:bodyPr vert="horz" lIns="91540" tIns="45771" rIns="91540" bIns="457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40" tIns="45771" rIns="91540" bIns="457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40" tIns="45771" rIns="91540" bIns="45771"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73ACBA-DDC5-436C-AF39-5836989FF3DA}" type="slidenum">
              <a:rPr kumimoji="1" lang="ja-JP" altLang="en-US" smtClean="0"/>
              <a:t>14</a:t>
            </a:fld>
            <a:endParaRPr kumimoji="1" lang="ja-JP" altLang="en-US"/>
          </a:p>
        </p:txBody>
      </p:sp>
    </p:spTree>
    <p:extLst>
      <p:ext uri="{BB962C8B-B14F-4D97-AF65-F5344CB8AC3E}">
        <p14:creationId xmlns:p14="http://schemas.microsoft.com/office/powerpoint/2010/main" val="726098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73ACBA-DDC5-436C-AF39-5836989FF3DA}" type="slidenum">
              <a:rPr kumimoji="1" lang="ja-JP" altLang="en-US" smtClean="0"/>
              <a:t>15</a:t>
            </a:fld>
            <a:endParaRPr kumimoji="1" lang="ja-JP" altLang="en-US"/>
          </a:p>
        </p:txBody>
      </p:sp>
    </p:spTree>
    <p:extLst>
      <p:ext uri="{BB962C8B-B14F-4D97-AF65-F5344CB8AC3E}">
        <p14:creationId xmlns:p14="http://schemas.microsoft.com/office/powerpoint/2010/main" val="209711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73ACBA-DDC5-436C-AF39-5836989FF3DA}" type="slidenum">
              <a:rPr kumimoji="1" lang="ja-JP" altLang="en-US" smtClean="0"/>
              <a:t>16</a:t>
            </a:fld>
            <a:endParaRPr kumimoji="1" lang="ja-JP" altLang="en-US"/>
          </a:p>
        </p:txBody>
      </p:sp>
    </p:spTree>
    <p:extLst>
      <p:ext uri="{BB962C8B-B14F-4D97-AF65-F5344CB8AC3E}">
        <p14:creationId xmlns:p14="http://schemas.microsoft.com/office/powerpoint/2010/main" val="230934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73ACBA-DDC5-436C-AF39-5836989FF3DA}" type="slidenum">
              <a:rPr kumimoji="1" lang="ja-JP" altLang="en-US" smtClean="0"/>
              <a:t>17</a:t>
            </a:fld>
            <a:endParaRPr kumimoji="1" lang="ja-JP" altLang="en-US"/>
          </a:p>
        </p:txBody>
      </p:sp>
    </p:spTree>
    <p:extLst>
      <p:ext uri="{BB962C8B-B14F-4D97-AF65-F5344CB8AC3E}">
        <p14:creationId xmlns:p14="http://schemas.microsoft.com/office/powerpoint/2010/main" val="208101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73ACBA-DDC5-436C-AF39-5836989FF3DA}" type="slidenum">
              <a:rPr kumimoji="1" lang="ja-JP" altLang="en-US" smtClean="0"/>
              <a:t>18</a:t>
            </a:fld>
            <a:endParaRPr kumimoji="1" lang="ja-JP" altLang="en-US"/>
          </a:p>
        </p:txBody>
      </p:sp>
    </p:spTree>
    <p:extLst>
      <p:ext uri="{BB962C8B-B14F-4D97-AF65-F5344CB8AC3E}">
        <p14:creationId xmlns:p14="http://schemas.microsoft.com/office/powerpoint/2010/main" val="179134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73ACBA-DDC5-436C-AF39-5836989FF3DA}" type="slidenum">
              <a:rPr kumimoji="1" lang="ja-JP" altLang="en-US" smtClean="0"/>
              <a:t>19</a:t>
            </a:fld>
            <a:endParaRPr kumimoji="1" lang="ja-JP" altLang="en-US"/>
          </a:p>
        </p:txBody>
      </p:sp>
    </p:spTree>
    <p:extLst>
      <p:ext uri="{BB962C8B-B14F-4D97-AF65-F5344CB8AC3E}">
        <p14:creationId xmlns:p14="http://schemas.microsoft.com/office/powerpoint/2010/main" val="4247652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73ACBA-DDC5-436C-AF39-5836989FF3DA}" type="slidenum">
              <a:rPr kumimoji="1" lang="ja-JP" altLang="en-US" smtClean="0"/>
              <a:t>20</a:t>
            </a:fld>
            <a:endParaRPr kumimoji="1" lang="ja-JP" altLang="en-US"/>
          </a:p>
        </p:txBody>
      </p:sp>
    </p:spTree>
    <p:extLst>
      <p:ext uri="{BB962C8B-B14F-4D97-AF65-F5344CB8AC3E}">
        <p14:creationId xmlns:p14="http://schemas.microsoft.com/office/powerpoint/2010/main" val="935248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904ACDB-9FC5-4370-9163-9FCD736D72F6}"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BC4C3D-FAEB-4CEC-9C07-CE4405AA9CEF}"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509889-3C4F-447E-B8C8-ECBB47AC87F3}"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91F0F6-0DCB-4253-A73E-E05EE3ED5A2E}"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957D78F-394C-434B-A6E7-FF19C8C4B4F6}"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8441BFA-4EF2-4C1E-B248-54213F171008}" type="datetime1">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72A92EC-5B26-43A1-9459-60D96FC8C9CB}" type="datetime1">
              <a:rPr kumimoji="1" lang="ja-JP" altLang="en-US" smtClean="0"/>
              <a:t>2022/9/28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7600A15-3421-441F-A443-520E42093384}" type="datetime1">
              <a:rPr kumimoji="1" lang="ja-JP" altLang="en-US" smtClean="0"/>
              <a:t>2022/9/28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91F37-659C-4FE3-8FC4-7ACD7E6F4BD0}" type="datetime1">
              <a:rPr kumimoji="1" lang="ja-JP" altLang="en-US" smtClean="0"/>
              <a:t>2022/9/28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AE939F-D5DF-412E-9584-374A3A05EEBF}" type="datetime1">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1D203C-A885-4900-AF6B-1AAA0E5556D4}" type="datetime1">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BE573-8FD0-48B1-B721-8707402F7BAB}" type="datetime1">
              <a:rPr kumimoji="1" lang="ja-JP" altLang="en-US" smtClean="0"/>
              <a:t>2022/9/28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第３章関係</a:t>
            </a:r>
          </a:p>
        </p:txBody>
      </p:sp>
    </p:spTree>
    <p:extLst>
      <p:ext uri="{BB962C8B-B14F-4D97-AF65-F5344CB8AC3E}">
        <p14:creationId xmlns:p14="http://schemas.microsoft.com/office/powerpoint/2010/main" val="204648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51813" y="687655"/>
            <a:ext cx="8130892" cy="5940000"/>
          </a:xfrm>
          <a:prstGeom prst="rect">
            <a:avLst/>
          </a:prstGeom>
          <a:noFill/>
          <a:ln>
            <a:solidFill>
              <a:schemeClr val="accent1"/>
            </a:solidFill>
            <a:prstDash val="sysDot"/>
          </a:ln>
        </p:spPr>
        <p:txBody>
          <a:bodyPr wrap="square" lIns="180000" tIns="36000" rIns="180000" bIns="36000" rtlCol="0" anchor="ctr" anchorCtr="0">
            <a:spAutoFit/>
          </a:bodyPr>
          <a:lstStyle/>
          <a:p>
            <a:pPr marL="174625" indent="-174625">
              <a:lnSpc>
                <a:spcPts val="1600"/>
              </a:lnSpc>
              <a:spcBef>
                <a:spcPts val="1000"/>
              </a:spcBef>
              <a:tabLst>
                <a:tab pos="174625" algn="l"/>
              </a:tabLst>
            </a:pPr>
            <a:r>
              <a:rPr lang="ja-JP" altLang="en-US" sz="1400" dirty="0"/>
              <a:t>〇 大阪では、</a:t>
            </a:r>
            <a:r>
              <a:rPr lang="ja-JP" altLang="en-US" sz="1400" b="1" dirty="0"/>
              <a:t>スタートアップを新たに作るというところのハードルはかなり下がってきている</a:t>
            </a:r>
            <a:r>
              <a:rPr lang="ja-JP" altLang="en-US" sz="1400" dirty="0"/>
              <a:t>が、</a:t>
            </a:r>
            <a:r>
              <a:rPr lang="ja-JP" altLang="en-US" sz="1400" b="1" dirty="0"/>
              <a:t>そこから成長させるところに関しては、シリコンバレーとか深圳とか東京にくらべるとまだまだ</a:t>
            </a:r>
            <a:r>
              <a:rPr lang="ja-JP" altLang="en-US" sz="1400" dirty="0"/>
              <a:t>。</a:t>
            </a:r>
            <a:endParaRPr lang="en-US" altLang="ja-JP" sz="1400" dirty="0"/>
          </a:p>
          <a:p>
            <a:pPr marL="174625" indent="-174625">
              <a:lnSpc>
                <a:spcPts val="1600"/>
              </a:lnSpc>
              <a:spcBef>
                <a:spcPts val="1000"/>
              </a:spcBef>
              <a:tabLst>
                <a:tab pos="174625" algn="l"/>
              </a:tabLst>
            </a:pPr>
            <a:r>
              <a:rPr lang="ja-JP" altLang="en-US" sz="1400" dirty="0"/>
              <a:t>〇 初期の公的資金、銀行、信用金庫などは、かなり手厚くなってきている。一方で、エクイティファイナンスで言うと、エンジェル出資も増えているが、リスクマネーに課題。</a:t>
            </a:r>
            <a:r>
              <a:rPr lang="ja-JP" altLang="en-US" sz="1400" b="1" dirty="0"/>
              <a:t>ベンチャーキャピタルが東京に集中。</a:t>
            </a:r>
            <a:r>
              <a:rPr lang="ja-JP" altLang="en-US" sz="1400" dirty="0"/>
              <a:t>リスクマネーを入れることでより大きく上場できる。大きく上場できなかったり、そもそも上場できなかった会社があるのでないか。</a:t>
            </a:r>
            <a:r>
              <a:rPr lang="ja-JP" altLang="en-US" sz="1400" b="1" dirty="0"/>
              <a:t>大阪に根差したそれなりのファンドがないと、エリアとしての継続性が厳しい</a:t>
            </a:r>
            <a:r>
              <a:rPr lang="ja-JP" altLang="en-US" sz="1400" dirty="0"/>
              <a:t>。</a:t>
            </a:r>
            <a:endParaRPr lang="en-US" altLang="ja-JP" sz="1400" dirty="0"/>
          </a:p>
          <a:p>
            <a:pPr marL="174625" indent="-174625">
              <a:lnSpc>
                <a:spcPts val="1600"/>
              </a:lnSpc>
              <a:spcBef>
                <a:spcPts val="1000"/>
              </a:spcBef>
              <a:tabLst>
                <a:tab pos="174625" algn="l"/>
              </a:tabLst>
            </a:pPr>
            <a:r>
              <a:rPr lang="ja-JP" altLang="en-US" sz="1400" dirty="0"/>
              <a:t>〇 大阪に居ながら、東京のファンドから支援を得られる状況も生まれているが、</a:t>
            </a:r>
            <a:r>
              <a:rPr lang="ja-JP" altLang="en-US" sz="1400" b="1" dirty="0"/>
              <a:t>ファンドが集中する東京に収益が流れていく構造、</a:t>
            </a:r>
            <a:r>
              <a:rPr lang="ja-JP" altLang="en-US" sz="1400" dirty="0"/>
              <a:t>また、東京と比較して、</a:t>
            </a:r>
            <a:r>
              <a:rPr lang="ja-JP" altLang="en-US" sz="1400" b="1" dirty="0"/>
              <a:t>在阪スタートアップの評価が低く見積もられてしまう傾向</a:t>
            </a:r>
            <a:r>
              <a:rPr lang="ja-JP" altLang="en-US" sz="1400" dirty="0"/>
              <a:t>（関西ディスカウント）は課題。</a:t>
            </a:r>
            <a:r>
              <a:rPr lang="ja-JP" altLang="en-US" sz="1400" b="1" dirty="0"/>
              <a:t>海外</a:t>
            </a:r>
            <a:r>
              <a:rPr lang="ja-JP" altLang="en-US" sz="1400" dirty="0"/>
              <a:t>から引っ張ってきて</a:t>
            </a:r>
            <a:r>
              <a:rPr lang="ja-JP" altLang="en-US" sz="1400" b="1" dirty="0"/>
              <a:t>ファンド</a:t>
            </a:r>
            <a:r>
              <a:rPr lang="ja-JP" altLang="en-US" sz="1400" dirty="0"/>
              <a:t>を組成することもできなくはないが、</a:t>
            </a:r>
            <a:r>
              <a:rPr lang="ja-JP" altLang="en-US" sz="1400" b="1" dirty="0"/>
              <a:t>利益が海外</a:t>
            </a:r>
            <a:r>
              <a:rPr lang="ja-JP" altLang="en-US" sz="1400" dirty="0"/>
              <a:t>に行き、そのお金が次も大阪に落ちる確約はない。</a:t>
            </a:r>
            <a:endParaRPr lang="en-US" altLang="ja-JP" sz="1400" dirty="0"/>
          </a:p>
          <a:p>
            <a:pPr marL="174625" indent="-174625">
              <a:lnSpc>
                <a:spcPts val="1600"/>
              </a:lnSpc>
              <a:spcBef>
                <a:spcPts val="1000"/>
              </a:spcBef>
              <a:tabLst>
                <a:tab pos="174625" algn="l"/>
              </a:tabLst>
            </a:pPr>
            <a:r>
              <a:rPr lang="ja-JP" altLang="en-US" sz="1400" dirty="0"/>
              <a:t>〇 人材で言うと、関西は人口、大学も多く、若手は採用しやすいが、エンジニアが不足。</a:t>
            </a:r>
            <a:r>
              <a:rPr lang="ja-JP" altLang="en-US" sz="1400" b="1" dirty="0"/>
              <a:t>経営層人材もいない</a:t>
            </a:r>
            <a:r>
              <a:rPr lang="ja-JP" altLang="en-US" sz="1400" dirty="0"/>
              <a:t>。</a:t>
            </a:r>
            <a:endParaRPr lang="en-US" altLang="ja-JP" sz="1400" dirty="0"/>
          </a:p>
          <a:p>
            <a:pPr marL="174625" indent="-174625">
              <a:lnSpc>
                <a:spcPts val="1600"/>
              </a:lnSpc>
              <a:spcBef>
                <a:spcPts val="1000"/>
              </a:spcBef>
              <a:tabLst>
                <a:tab pos="174625" algn="l"/>
              </a:tabLst>
            </a:pPr>
            <a:r>
              <a:rPr lang="ja-JP" altLang="en-US" sz="1400" dirty="0"/>
              <a:t>〇 情報で言うと、</a:t>
            </a:r>
            <a:r>
              <a:rPr lang="ja-JP" altLang="en-US" sz="1400" b="1" dirty="0"/>
              <a:t>ディープテクノとかバイオとか医療は大学が強く、情報が入ってくるので優位性</a:t>
            </a:r>
            <a:r>
              <a:rPr lang="ja-JP" altLang="en-US" sz="1400" dirty="0"/>
              <a:t>がある。一方で、</a:t>
            </a:r>
            <a:r>
              <a:rPr lang="en-US" altLang="ja-JP" sz="1400" b="1" dirty="0"/>
              <a:t>IT</a:t>
            </a:r>
            <a:r>
              <a:rPr lang="ja-JP" altLang="en-US" sz="1400" b="1" dirty="0"/>
              <a:t>とか最新のビジネスモデルなどの情報は</a:t>
            </a:r>
            <a:r>
              <a:rPr lang="ja-JP" altLang="en-US" sz="1400" dirty="0"/>
              <a:t>東京にはあるが、</a:t>
            </a:r>
            <a:r>
              <a:rPr lang="ja-JP" altLang="en-US" sz="1400" b="1" dirty="0"/>
              <a:t>大阪では取れない</a:t>
            </a:r>
            <a:r>
              <a:rPr lang="ja-JP" altLang="en-US" sz="1400" dirty="0"/>
              <a:t>。</a:t>
            </a:r>
            <a:endParaRPr lang="en-US" altLang="ja-JP" sz="1400" dirty="0"/>
          </a:p>
          <a:p>
            <a:pPr marL="174625" indent="-174625">
              <a:lnSpc>
                <a:spcPts val="1600"/>
              </a:lnSpc>
              <a:spcBef>
                <a:spcPts val="1000"/>
              </a:spcBef>
              <a:tabLst>
                <a:tab pos="174625" algn="l"/>
              </a:tabLst>
            </a:pPr>
            <a:r>
              <a:rPr lang="ja-JP" altLang="en-US" sz="1400" dirty="0"/>
              <a:t>〇 </a:t>
            </a:r>
            <a:r>
              <a:rPr lang="ja-JP" altLang="en-US" sz="1400" b="1" dirty="0"/>
              <a:t>大学発ベンチャーには経営層がいない</a:t>
            </a:r>
            <a:r>
              <a:rPr lang="ja-JP" altLang="en-US" sz="1400" dirty="0"/>
              <a:t>という問題があり、</a:t>
            </a:r>
            <a:r>
              <a:rPr lang="ja-JP" altLang="en-US" sz="1400" b="1" dirty="0"/>
              <a:t>経営層とのマッチングが課題</a:t>
            </a:r>
            <a:r>
              <a:rPr lang="ja-JP" altLang="en-US" sz="1400" dirty="0"/>
              <a:t>。</a:t>
            </a:r>
            <a:r>
              <a:rPr lang="ja-JP" altLang="en-US" sz="1400" b="1" dirty="0"/>
              <a:t>ビジネス系のベンチャーは、大阪では最新の情報が流入しない構造</a:t>
            </a:r>
            <a:r>
              <a:rPr lang="ja-JP" altLang="en-US" sz="1400" dirty="0"/>
              <a:t>のため、東京に取りに行っている状況。</a:t>
            </a:r>
            <a:endParaRPr lang="en-US" altLang="ja-JP" sz="1400" dirty="0"/>
          </a:p>
          <a:p>
            <a:pPr marL="174625" indent="-174625">
              <a:lnSpc>
                <a:spcPts val="1600"/>
              </a:lnSpc>
              <a:spcBef>
                <a:spcPts val="1000"/>
              </a:spcBef>
              <a:tabLst>
                <a:tab pos="174625" algn="l"/>
              </a:tabLst>
            </a:pPr>
            <a:r>
              <a:rPr lang="ja-JP" altLang="en-US" sz="1400" dirty="0"/>
              <a:t>〇 広報機関が東京に集中しており、</a:t>
            </a:r>
            <a:r>
              <a:rPr lang="ja-JP" altLang="en-US" sz="1400" b="1" dirty="0"/>
              <a:t>大阪発では、日本全体や世界に向けて情報発信ができない日本の構造となっている</a:t>
            </a:r>
            <a:r>
              <a:rPr lang="ja-JP" altLang="en-US" sz="1400" dirty="0"/>
              <a:t>。スタートアップで福岡に勝っていると思うが、</a:t>
            </a:r>
            <a:r>
              <a:rPr lang="ja-JP" altLang="en-US" sz="1400" b="1" dirty="0"/>
              <a:t>スタートアップ都市は福岡の印象</a:t>
            </a:r>
            <a:r>
              <a:rPr lang="ja-JP" altLang="en-US" sz="1400" dirty="0"/>
              <a:t>。関西の情報が乏しいので、関西のスタートアップの評価が下がる。</a:t>
            </a:r>
            <a:r>
              <a:rPr lang="ja-JP" altLang="en-US" sz="1400" b="1" dirty="0"/>
              <a:t>大阪の広報機能強化</a:t>
            </a:r>
            <a:r>
              <a:rPr lang="ja-JP" altLang="en-US" sz="1400" dirty="0"/>
              <a:t>は極めて大きな課題。</a:t>
            </a:r>
            <a:endParaRPr lang="en-US" altLang="ja-JP" sz="1400" dirty="0"/>
          </a:p>
          <a:p>
            <a:pPr marL="174625" indent="-174625">
              <a:lnSpc>
                <a:spcPts val="1600"/>
              </a:lnSpc>
              <a:spcBef>
                <a:spcPts val="1000"/>
              </a:spcBef>
              <a:tabLst>
                <a:tab pos="174625" algn="l"/>
              </a:tabLst>
            </a:pPr>
            <a:r>
              <a:rPr lang="ja-JP" altLang="en-US" sz="1400" dirty="0"/>
              <a:t>〇 にしなかバレーなど横のつながりは重要。</a:t>
            </a:r>
            <a:r>
              <a:rPr lang="ja-JP" altLang="en-US" sz="1400" b="1" dirty="0"/>
              <a:t>ネットワークのなかで刺激を受け、さらに成長をめざすモチベーション</a:t>
            </a:r>
            <a:r>
              <a:rPr lang="ja-JP" altLang="en-US" sz="1400" dirty="0"/>
              <a:t>となっている</a:t>
            </a:r>
            <a:r>
              <a:rPr lang="ja-JP" altLang="en-US" sz="1400" b="1" dirty="0"/>
              <a:t>。</a:t>
            </a:r>
            <a:endParaRPr lang="en-US" altLang="ja-JP" sz="1400" b="1" dirty="0"/>
          </a:p>
          <a:p>
            <a:pPr marL="174625" indent="-174625">
              <a:lnSpc>
                <a:spcPts val="1600"/>
              </a:lnSpc>
              <a:spcBef>
                <a:spcPts val="1000"/>
              </a:spcBef>
              <a:tabLst>
                <a:tab pos="174625" algn="l"/>
              </a:tabLst>
            </a:pPr>
            <a:r>
              <a:rPr lang="ja-JP" altLang="en-US" sz="1400" dirty="0"/>
              <a:t>〇 </a:t>
            </a:r>
            <a:r>
              <a:rPr lang="ja-JP" altLang="en-US" sz="1400" b="1" dirty="0"/>
              <a:t>東京は圧倒的な規模と集中</a:t>
            </a:r>
            <a:r>
              <a:rPr lang="ja-JP" altLang="en-US" sz="1400" dirty="0"/>
              <a:t>。福岡はコンパクト。大阪独自の戦略、強みを考える必要。</a:t>
            </a:r>
            <a:r>
              <a:rPr lang="ja-JP" altLang="en-US" sz="1400" b="1" dirty="0"/>
              <a:t>「どんどんチャレンジしたら</a:t>
            </a:r>
            <a:r>
              <a:rPr lang="ja-JP" altLang="en-US" sz="1400" b="1" dirty="0" err="1"/>
              <a:t>ええやん</a:t>
            </a:r>
            <a:r>
              <a:rPr lang="ja-JP" altLang="en-US" sz="1400" b="1" dirty="0"/>
              <a:t>」という都市のあり方が根底</a:t>
            </a:r>
            <a:r>
              <a:rPr lang="ja-JP" altLang="en-US" sz="1400" dirty="0"/>
              <a:t>にあると良いのでないか。</a:t>
            </a:r>
            <a:r>
              <a:rPr lang="en-US" altLang="ja-JP" sz="1400" b="1" dirty="0"/>
              <a:t>IR</a:t>
            </a:r>
            <a:r>
              <a:rPr lang="ja-JP" altLang="en-US" sz="1400" b="1" dirty="0"/>
              <a:t>や万博を使ったわかりやすいビジョンを発信し人が集まってくるとよい</a:t>
            </a:r>
            <a:r>
              <a:rPr lang="ja-JP" altLang="en-US" sz="1400" dirty="0"/>
              <a:t>。</a:t>
            </a:r>
            <a:endParaRPr lang="en-US" altLang="ja-JP" sz="1400" dirty="0"/>
          </a:p>
        </p:txBody>
      </p:sp>
      <p:sp>
        <p:nvSpPr>
          <p:cNvPr id="6" name="テキスト ボックス 5"/>
          <p:cNvSpPr txBox="1"/>
          <p:nvPr/>
        </p:nvSpPr>
        <p:spPr>
          <a:xfrm>
            <a:off x="255754" y="377937"/>
            <a:ext cx="7968142" cy="323165"/>
          </a:xfrm>
          <a:prstGeom prst="rect">
            <a:avLst/>
          </a:prstGeom>
          <a:noFill/>
        </p:spPr>
        <p:txBody>
          <a:bodyPr wrap="square" rtlCol="0">
            <a:spAutoFit/>
          </a:bodyPr>
          <a:lstStyle/>
          <a:p>
            <a:pPr marL="174625" indent="-174625">
              <a:lnSpc>
                <a:spcPts val="1800"/>
              </a:lnSpc>
              <a:spcBef>
                <a:spcPts val="600"/>
              </a:spcBef>
            </a:pPr>
            <a:r>
              <a:rPr lang="en-US" altLang="ja-JP" sz="1400" b="1" dirty="0">
                <a:latin typeface="游ゴシック" panose="020B0400000000000000" pitchFamily="50" charset="-128"/>
                <a:ea typeface="游ゴシック" panose="020B0400000000000000" pitchFamily="50" charset="-128"/>
              </a:rPr>
              <a:t>【F</a:t>
            </a:r>
            <a:r>
              <a:rPr lang="ja-JP" altLang="en-US" sz="1400" b="1" dirty="0">
                <a:latin typeface="游ゴシック" panose="020B0400000000000000" pitchFamily="50" charset="-128"/>
                <a:ea typeface="游ゴシック" panose="020B0400000000000000" pitchFamily="50" charset="-128"/>
              </a:rPr>
              <a:t>氏（スタートアップ創業者）</a:t>
            </a:r>
            <a:r>
              <a:rPr lang="en-US" altLang="ja-JP" sz="1400" b="1" dirty="0">
                <a:latin typeface="游ゴシック" panose="020B0400000000000000" pitchFamily="50" charset="-128"/>
                <a:ea typeface="游ゴシック" panose="020B0400000000000000" pitchFamily="50" charset="-128"/>
              </a:rPr>
              <a:t>】</a:t>
            </a:r>
            <a:endParaRPr lang="en-US" altLang="ja-JP" sz="1400" dirty="0"/>
          </a:p>
        </p:txBody>
      </p:sp>
    </p:spTree>
    <p:extLst>
      <p:ext uri="{BB962C8B-B14F-4D97-AF65-F5344CB8AC3E}">
        <p14:creationId xmlns:p14="http://schemas.microsoft.com/office/powerpoint/2010/main" val="3415315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82854" y="358086"/>
            <a:ext cx="8062271" cy="323165"/>
          </a:xfrm>
          <a:prstGeom prst="rect">
            <a:avLst/>
          </a:prstGeom>
          <a:noFill/>
        </p:spPr>
        <p:txBody>
          <a:bodyPr wrap="square" rtlCol="0">
            <a:spAutoFit/>
          </a:bodyPr>
          <a:lstStyle/>
          <a:p>
            <a:pPr marL="174625" indent="-174625">
              <a:lnSpc>
                <a:spcPts val="1800"/>
              </a:lnSpc>
              <a:spcBef>
                <a:spcPts val="600"/>
              </a:spcBef>
            </a:pPr>
            <a:r>
              <a:rPr lang="en-US" altLang="ja-JP" sz="1400" b="1" dirty="0">
                <a:latin typeface="游ゴシック" panose="020B0400000000000000" pitchFamily="50" charset="-128"/>
                <a:ea typeface="游ゴシック" panose="020B0400000000000000" pitchFamily="50" charset="-128"/>
              </a:rPr>
              <a:t>【G</a:t>
            </a:r>
            <a:r>
              <a:rPr lang="ja-JP" altLang="en-US" sz="1400" b="1" dirty="0">
                <a:latin typeface="游ゴシック" panose="020B0400000000000000" pitchFamily="50" charset="-128"/>
                <a:ea typeface="游ゴシック" panose="020B0400000000000000" pitchFamily="50" charset="-128"/>
              </a:rPr>
              <a:t>氏（証券アナリスト）</a:t>
            </a:r>
            <a:r>
              <a:rPr lang="en-US" altLang="ja-JP" sz="1400" b="1" dirty="0">
                <a:latin typeface="游ゴシック" panose="020B0400000000000000" pitchFamily="50" charset="-128"/>
                <a:ea typeface="游ゴシック" panose="020B0400000000000000" pitchFamily="50" charset="-128"/>
              </a:rPr>
              <a:t>】</a:t>
            </a:r>
            <a:endParaRPr lang="en-US" altLang="ja-JP" sz="1400" dirty="0"/>
          </a:p>
        </p:txBody>
      </p:sp>
      <p:sp>
        <p:nvSpPr>
          <p:cNvPr id="7" name="テキスト ボックス 6"/>
          <p:cNvSpPr txBox="1"/>
          <p:nvPr/>
        </p:nvSpPr>
        <p:spPr>
          <a:xfrm>
            <a:off x="344219" y="681251"/>
            <a:ext cx="8238486" cy="5976000"/>
          </a:xfrm>
          <a:prstGeom prst="rect">
            <a:avLst/>
          </a:prstGeom>
          <a:noFill/>
          <a:ln>
            <a:solidFill>
              <a:schemeClr val="accent1"/>
            </a:solidFill>
            <a:prstDash val="sysDot"/>
          </a:ln>
        </p:spPr>
        <p:txBody>
          <a:bodyPr wrap="square" lIns="180000" tIns="36000" rIns="180000" bIns="36000" rtlCol="0" anchor="ctr" anchorCtr="0">
            <a:spAutoFit/>
          </a:bodyPr>
          <a:lstStyle/>
          <a:p>
            <a:pPr marL="174625" indent="-174625">
              <a:lnSpc>
                <a:spcPts val="1600"/>
              </a:lnSpc>
              <a:spcBef>
                <a:spcPts val="1000"/>
              </a:spcBef>
            </a:pPr>
            <a:r>
              <a:rPr lang="ja-JP" altLang="en-US" sz="1400" dirty="0"/>
              <a:t>〇 世界的な低金利・金融緩和の中で日本の成長が停滞する背景としては、</a:t>
            </a:r>
            <a:r>
              <a:rPr lang="ja-JP" altLang="en-US" sz="1400" b="1" dirty="0"/>
              <a:t>人口減少や高齢化が進む中で国内市場が十分に大きくなっていかず、成長を見込めるプロジェクトを生み出し難いという構造的問題</a:t>
            </a:r>
            <a:r>
              <a:rPr lang="ja-JP" altLang="en-US" sz="1400" dirty="0"/>
              <a:t>が大きいのではないか。結果、</a:t>
            </a:r>
            <a:r>
              <a:rPr lang="ja-JP" altLang="en-US" sz="1400" b="1" dirty="0"/>
              <a:t>貸出需要が弱くマネタリーベースも滞留</a:t>
            </a:r>
            <a:r>
              <a:rPr lang="ja-JP" altLang="en-US" sz="1400" dirty="0"/>
              <a:t>しており、こうしたことが</a:t>
            </a:r>
            <a:r>
              <a:rPr lang="ja-JP" altLang="en-US" sz="1400" b="1" dirty="0"/>
              <a:t>物価高につながらない原因の一つ</a:t>
            </a:r>
            <a:r>
              <a:rPr lang="ja-JP" altLang="en-US" sz="1400" dirty="0"/>
              <a:t>にもなっていると考えられる。</a:t>
            </a:r>
            <a:endParaRPr lang="en-US" altLang="ja-JP" sz="1400" dirty="0"/>
          </a:p>
          <a:p>
            <a:pPr marL="174625" indent="-174625">
              <a:lnSpc>
                <a:spcPts val="1600"/>
              </a:lnSpc>
              <a:spcBef>
                <a:spcPts val="1000"/>
              </a:spcBef>
            </a:pPr>
            <a:r>
              <a:rPr lang="ja-JP" altLang="en-US" sz="1400" dirty="0"/>
              <a:t>〇 海外に輸出も考えられるが、現地の状況把握も必要。</a:t>
            </a:r>
            <a:r>
              <a:rPr lang="en-US" altLang="ja-JP" sz="1400" dirty="0"/>
              <a:t>2017</a:t>
            </a:r>
            <a:r>
              <a:rPr lang="ja-JP" altLang="en-US" sz="1400" dirty="0"/>
              <a:t>年ごろまでは、</a:t>
            </a:r>
            <a:r>
              <a:rPr lang="ja-JP" altLang="en-US" sz="1400" b="1" dirty="0"/>
              <a:t>海外への設備投資</a:t>
            </a:r>
            <a:r>
              <a:rPr lang="ja-JP" altLang="en-US" sz="1400" dirty="0"/>
              <a:t>は伸びていたが、世界的なサプライチェーンの拡大は中国情勢などから、</a:t>
            </a:r>
            <a:r>
              <a:rPr lang="ja-JP" altLang="en-US" sz="1400" b="1" dirty="0"/>
              <a:t>伸びにくくなっている</a:t>
            </a:r>
            <a:r>
              <a:rPr lang="ja-JP" altLang="en-US" sz="1400" dirty="0"/>
              <a:t>。</a:t>
            </a:r>
            <a:r>
              <a:rPr lang="ja-JP" altLang="en-US" sz="1400" b="1" dirty="0"/>
              <a:t>海外企業の</a:t>
            </a:r>
            <a:r>
              <a:rPr lang="en-US" altLang="ja-JP" sz="1400" b="1" dirty="0"/>
              <a:t>M</a:t>
            </a:r>
            <a:r>
              <a:rPr lang="ja-JP" altLang="en-US" sz="1400" b="1" dirty="0"/>
              <a:t>＆</a:t>
            </a:r>
            <a:r>
              <a:rPr lang="en-US" altLang="ja-JP" sz="1400" b="1" dirty="0"/>
              <a:t>A</a:t>
            </a:r>
            <a:r>
              <a:rPr lang="ja-JP" altLang="en-US" sz="1400" b="1" dirty="0"/>
              <a:t>も</a:t>
            </a:r>
            <a:r>
              <a:rPr lang="ja-JP" altLang="en-US" sz="1400" dirty="0"/>
              <a:t>進んでいるが、</a:t>
            </a:r>
            <a:r>
              <a:rPr lang="ja-JP" altLang="en-US" sz="1400" b="1" dirty="0"/>
              <a:t>国内と桁違いのより大きなリスクがあり、すべてを投資に回すのは難しく、国内に一定の安定資金を置いておくことが重要。今は海外投資がどんどん伸びる状況ではなくなってきている</a:t>
            </a:r>
            <a:r>
              <a:rPr lang="ja-JP" altLang="en-US" sz="1400" dirty="0"/>
              <a:t>。</a:t>
            </a:r>
            <a:endParaRPr lang="en-US" altLang="ja-JP" sz="1400" dirty="0"/>
          </a:p>
          <a:p>
            <a:pPr marL="174625" indent="-174625">
              <a:lnSpc>
                <a:spcPts val="1600"/>
              </a:lnSpc>
              <a:spcBef>
                <a:spcPts val="1000"/>
              </a:spcBef>
            </a:pPr>
            <a:r>
              <a:rPr lang="ja-JP" altLang="en-US" sz="1400" dirty="0"/>
              <a:t>〇 中国は米中関係が厳しいため、おそらく</a:t>
            </a:r>
            <a:r>
              <a:rPr lang="en-US" altLang="ja-JP" sz="1400" b="1" dirty="0"/>
              <a:t>ASEAN</a:t>
            </a:r>
            <a:r>
              <a:rPr lang="ja-JP" altLang="en-US" sz="1400" b="1" dirty="0"/>
              <a:t>になると思うが、次の工業化が進む段階で、再び海外投資需要が上がる展開は考えられる。</a:t>
            </a:r>
            <a:endParaRPr lang="en-US" altLang="ja-JP" sz="1400" b="1" dirty="0"/>
          </a:p>
          <a:p>
            <a:pPr marL="174625" indent="-174625">
              <a:lnSpc>
                <a:spcPts val="1600"/>
              </a:lnSpc>
              <a:spcBef>
                <a:spcPts val="1000"/>
              </a:spcBef>
            </a:pPr>
            <a:r>
              <a:rPr lang="ja-JP" altLang="en-US" sz="1400" dirty="0"/>
              <a:t>〇 日本だけでなく</a:t>
            </a:r>
            <a:r>
              <a:rPr lang="ja-JP" altLang="en-US" sz="1400" b="1" dirty="0"/>
              <a:t>世界全体で成長期待が下がっている</a:t>
            </a:r>
            <a:r>
              <a:rPr lang="ja-JP" altLang="en-US" sz="1400" dirty="0"/>
              <a:t>状況にも注意が必要。世界的に高齢化が進み、新興国によるブーストもなくなってきたこと、また、機械化や高度化の進展で成長フロンティアが減少し、ロックイン効果のようなものも生まれているなど、</a:t>
            </a:r>
            <a:r>
              <a:rPr lang="ja-JP" altLang="en-US" sz="1400" b="1" dirty="0"/>
              <a:t>新たなイノベーションが普及しづらくなっている</a:t>
            </a:r>
            <a:r>
              <a:rPr lang="ja-JP" altLang="en-US" sz="1400" dirty="0"/>
              <a:t>。</a:t>
            </a:r>
            <a:endParaRPr lang="en-US" altLang="ja-JP" sz="1400" dirty="0"/>
          </a:p>
          <a:p>
            <a:pPr marL="174625" indent="-174625">
              <a:lnSpc>
                <a:spcPts val="1600"/>
              </a:lnSpc>
              <a:spcBef>
                <a:spcPts val="1000"/>
              </a:spcBef>
            </a:pPr>
            <a:r>
              <a:rPr lang="ja-JP" altLang="en-US" sz="1400" dirty="0"/>
              <a:t>〇 </a:t>
            </a:r>
            <a:r>
              <a:rPr lang="ja-JP" altLang="en-US" sz="1400" b="1" dirty="0"/>
              <a:t>国内企業の投資判断</a:t>
            </a:r>
            <a:r>
              <a:rPr lang="ja-JP" altLang="en-US" sz="1400" dirty="0"/>
              <a:t>面では、内部留保でファイナンスされる現預金はあるが、過去</a:t>
            </a:r>
            <a:r>
              <a:rPr lang="en-US" altLang="ja-JP" sz="1400" dirty="0"/>
              <a:t>10</a:t>
            </a:r>
            <a:r>
              <a:rPr lang="ja-JP" altLang="en-US" sz="1400" dirty="0"/>
              <a:t>年で</a:t>
            </a:r>
            <a:r>
              <a:rPr lang="ja-JP" altLang="en-US" sz="1400" b="1" dirty="0"/>
              <a:t>人的リソースが減り</a:t>
            </a:r>
            <a:r>
              <a:rPr lang="ja-JP" altLang="en-US" sz="1400" dirty="0"/>
              <a:t>現状業務の維持で精一杯のなか、</a:t>
            </a:r>
            <a:r>
              <a:rPr lang="ja-JP" altLang="en-US" sz="1400" b="1" dirty="0"/>
              <a:t>イノベーションに取り組む余裕がなくなりつつある</a:t>
            </a:r>
            <a:r>
              <a:rPr lang="ja-JP" altLang="en-US" sz="1400" dirty="0"/>
              <a:t>ことが大きな問題。</a:t>
            </a:r>
            <a:endParaRPr lang="en-US" altLang="ja-JP" sz="1400" dirty="0"/>
          </a:p>
          <a:p>
            <a:pPr marL="174625" indent="-174625">
              <a:lnSpc>
                <a:spcPts val="1600"/>
              </a:lnSpc>
              <a:spcBef>
                <a:spcPts val="1000"/>
              </a:spcBef>
            </a:pPr>
            <a:r>
              <a:rPr lang="ja-JP" altLang="en-US" sz="1400" dirty="0"/>
              <a:t>〇 資金供給の面から言うと、</a:t>
            </a:r>
            <a:r>
              <a:rPr lang="ja-JP" altLang="en-US" sz="1400" b="1" dirty="0"/>
              <a:t>金融庁</a:t>
            </a:r>
            <a:r>
              <a:rPr lang="ja-JP" altLang="en-US" sz="1400" dirty="0"/>
              <a:t>はずっと金融不安を起こさない方針でやってきたが、</a:t>
            </a:r>
            <a:r>
              <a:rPr lang="ja-JP" altLang="en-US" sz="1400" b="1" dirty="0"/>
              <a:t>５年ぐらい前に未来につながる投資案件にはしっかり貸し出すという方針に転換。しかし、なかなか一貫しない</a:t>
            </a:r>
            <a:r>
              <a:rPr lang="ja-JP" altLang="en-US" sz="1400" dirty="0"/>
              <a:t>ところもあり、リスクマネーがどんどん増える状況にない。</a:t>
            </a:r>
            <a:endParaRPr lang="en-US" altLang="ja-JP" sz="1400" dirty="0"/>
          </a:p>
          <a:p>
            <a:pPr marL="174625" indent="-174625">
              <a:lnSpc>
                <a:spcPts val="1600"/>
              </a:lnSpc>
              <a:spcBef>
                <a:spcPts val="1000"/>
              </a:spcBef>
            </a:pPr>
            <a:r>
              <a:rPr lang="ja-JP" altLang="en-US" sz="1400" dirty="0"/>
              <a:t>〇 </a:t>
            </a:r>
            <a:r>
              <a:rPr lang="ja-JP" altLang="en-US" sz="1400" b="1" dirty="0"/>
              <a:t>銀行融資が伸びない</a:t>
            </a:r>
            <a:r>
              <a:rPr lang="ja-JP" altLang="en-US" sz="1400" dirty="0"/>
              <a:t>のは、</a:t>
            </a:r>
            <a:r>
              <a:rPr lang="ja-JP" altLang="en-US" sz="1400" b="1" dirty="0"/>
              <a:t>融資額と同額の引当金計上</a:t>
            </a:r>
            <a:r>
              <a:rPr lang="ja-JP" altLang="en-US" sz="1400" dirty="0"/>
              <a:t>の影響もあるが、やはり</a:t>
            </a:r>
            <a:r>
              <a:rPr lang="ja-JP" altLang="en-US" sz="1400" b="1" dirty="0"/>
              <a:t>担保を取らないと融資できないという保守的な過去の慣行が残っている</a:t>
            </a:r>
            <a:r>
              <a:rPr lang="ja-JP" altLang="en-US" sz="1400" dirty="0"/>
              <a:t>のが大きい。</a:t>
            </a:r>
            <a:endParaRPr lang="en-US" altLang="ja-JP" sz="1400" dirty="0"/>
          </a:p>
          <a:p>
            <a:pPr marL="174625" indent="-174625">
              <a:lnSpc>
                <a:spcPts val="1600"/>
              </a:lnSpc>
              <a:spcBef>
                <a:spcPts val="1000"/>
              </a:spcBef>
            </a:pPr>
            <a:r>
              <a:rPr lang="ja-JP" altLang="en-US" sz="1400" dirty="0"/>
              <a:t>〇 </a:t>
            </a:r>
            <a:r>
              <a:rPr lang="ja-JP" altLang="en-US" sz="1400" b="1" dirty="0"/>
              <a:t>海外における外債投資などで儲けている銀行もある</a:t>
            </a:r>
            <a:r>
              <a:rPr lang="ja-JP" altLang="en-US" sz="1400" dirty="0"/>
              <a:t>。海外の高利回り債券に交渉する動きが一定ある。</a:t>
            </a:r>
            <a:endParaRPr lang="en-US" altLang="ja-JP" sz="1400" dirty="0"/>
          </a:p>
          <a:p>
            <a:pPr marL="174625" indent="-174625">
              <a:lnSpc>
                <a:spcPts val="1600"/>
              </a:lnSpc>
              <a:spcBef>
                <a:spcPts val="1000"/>
              </a:spcBef>
            </a:pPr>
            <a:r>
              <a:rPr lang="ja-JP" altLang="en-US" sz="1400" dirty="0"/>
              <a:t>〇 政府系のファンドもあるが、目利き機能への批判もあり、やはり、</a:t>
            </a:r>
            <a:r>
              <a:rPr lang="ja-JP" altLang="en-US" sz="1400" b="1" dirty="0"/>
              <a:t>シビアにものを見て、お金を出していく民間のベンチャーキャピタルを活用していくべき</a:t>
            </a:r>
            <a:r>
              <a:rPr lang="ja-JP" altLang="en-US" sz="1400" dirty="0"/>
              <a:t>ではないか。</a:t>
            </a:r>
            <a:endParaRPr lang="en-US" altLang="ja-JP" sz="1400" dirty="0"/>
          </a:p>
        </p:txBody>
      </p:sp>
    </p:spTree>
    <p:extLst>
      <p:ext uri="{BB962C8B-B14F-4D97-AF65-F5344CB8AC3E}">
        <p14:creationId xmlns:p14="http://schemas.microsoft.com/office/powerpoint/2010/main" val="389393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32820" y="665129"/>
            <a:ext cx="8100000" cy="6023050"/>
          </a:xfrm>
          <a:prstGeom prst="rect">
            <a:avLst/>
          </a:prstGeom>
          <a:noFill/>
          <a:ln>
            <a:solidFill>
              <a:schemeClr val="accent1"/>
            </a:solidFill>
            <a:prstDash val="sysDot"/>
          </a:ln>
        </p:spPr>
        <p:txBody>
          <a:bodyPr wrap="square" lIns="180000" tIns="36000" rIns="144000" bIns="36000" rtlCol="0" anchor="ctr" anchorCtr="0">
            <a:spAutoFit/>
          </a:bodyPr>
          <a:lstStyle/>
          <a:p>
            <a:pPr marL="174625" indent="-174625">
              <a:lnSpc>
                <a:spcPts val="1600"/>
              </a:lnSpc>
              <a:spcBef>
                <a:spcPts val="1000"/>
              </a:spcBef>
            </a:pPr>
            <a:r>
              <a:rPr lang="ja-JP" altLang="en-US" sz="1400" dirty="0"/>
              <a:t>〇 日本の成長力を高めていくために、</a:t>
            </a:r>
            <a:r>
              <a:rPr lang="ja-JP" altLang="en-US" sz="1400" b="1" dirty="0"/>
              <a:t>労働市場の流動性が低いことは</a:t>
            </a:r>
            <a:r>
              <a:rPr lang="ja-JP" altLang="en-US" sz="1400" b="1" dirty="0" err="1"/>
              <a:t>重し</a:t>
            </a:r>
            <a:r>
              <a:rPr lang="ja-JP" altLang="en-US" sz="1400" dirty="0" err="1"/>
              <a:t>に</a:t>
            </a:r>
            <a:r>
              <a:rPr lang="ja-JP" altLang="en-US" sz="1400" dirty="0"/>
              <a:t>なる。退職金の仕組みや雇用制度、税制の問題、また、労働者にとってスキルをアップデートすることのインセンティブがないことなどが課題。</a:t>
            </a:r>
            <a:r>
              <a:rPr lang="ja-JP" altLang="en-US" sz="1400" b="1" dirty="0"/>
              <a:t>アメリカ</a:t>
            </a:r>
            <a:r>
              <a:rPr lang="ja-JP" altLang="en-US" sz="1400" dirty="0"/>
              <a:t>では、失業しない場合でも</a:t>
            </a:r>
            <a:r>
              <a:rPr lang="ja-JP" altLang="en-US" sz="1400" b="1" dirty="0"/>
              <a:t>労働者自らスキルアップを図り、違う産業に移動していく</a:t>
            </a:r>
            <a:r>
              <a:rPr lang="ja-JP" altLang="en-US" sz="1400" dirty="0"/>
              <a:t>ということが実際に行われている。また、</a:t>
            </a:r>
            <a:r>
              <a:rPr lang="ja-JP" altLang="en-US" sz="1400" b="1" dirty="0"/>
              <a:t>欧州では、北欧を中心に積極的労働政策</a:t>
            </a:r>
            <a:r>
              <a:rPr lang="ja-JP" altLang="en-US" sz="1400" dirty="0"/>
              <a:t>が導入されており、失業した場合のスキルアップへの公的支援が、日本に比べてはるかに大きい状況。</a:t>
            </a:r>
            <a:endParaRPr lang="en-US" altLang="ja-JP" sz="1400" dirty="0"/>
          </a:p>
          <a:p>
            <a:pPr marL="174625" indent="-174625">
              <a:lnSpc>
                <a:spcPts val="1600"/>
              </a:lnSpc>
              <a:spcBef>
                <a:spcPts val="1000"/>
              </a:spcBef>
            </a:pPr>
            <a:r>
              <a:rPr lang="ja-JP" altLang="en-US" sz="1400" dirty="0"/>
              <a:t>〇 </a:t>
            </a:r>
            <a:r>
              <a:rPr lang="ja-JP" altLang="en-US" sz="1400" b="1" dirty="0"/>
              <a:t>大阪のものづくりは大きな強み</a:t>
            </a:r>
            <a:r>
              <a:rPr lang="ja-JP" altLang="en-US" sz="1400" dirty="0"/>
              <a:t>であり、</a:t>
            </a:r>
            <a:r>
              <a:rPr lang="ja-JP" altLang="en-US" sz="1400" b="1" dirty="0"/>
              <a:t>残していくべき</a:t>
            </a:r>
            <a:r>
              <a:rPr lang="ja-JP" altLang="en-US" sz="1400" dirty="0"/>
              <a:t>。</a:t>
            </a:r>
            <a:r>
              <a:rPr lang="ja-JP" altLang="en-US" sz="1400" b="1" dirty="0"/>
              <a:t>将来的なイノベーションの軸はやはり「もの」からというところが非常に大きい</a:t>
            </a:r>
            <a:r>
              <a:rPr lang="ja-JP" altLang="en-US" sz="1400" dirty="0"/>
              <a:t>ので、ものづくり機能を失うと、基盤がガタガタになって、イギリスのようになりかねない。</a:t>
            </a:r>
            <a:endParaRPr lang="en-US" altLang="ja-JP" sz="1400" dirty="0"/>
          </a:p>
          <a:p>
            <a:pPr marL="174625" indent="-174625">
              <a:lnSpc>
                <a:spcPts val="1600"/>
              </a:lnSpc>
              <a:spcBef>
                <a:spcPts val="1000"/>
              </a:spcBef>
            </a:pPr>
            <a:r>
              <a:rPr lang="ja-JP" altLang="en-US" sz="1400" dirty="0"/>
              <a:t>〇 そうすると中小企業をどうするか。</a:t>
            </a:r>
            <a:r>
              <a:rPr lang="ja-JP" altLang="en-US" sz="1400" b="1" dirty="0"/>
              <a:t>後継者不足や技術の高度化という問題</a:t>
            </a:r>
            <a:r>
              <a:rPr lang="ja-JP" altLang="en-US" sz="1400" dirty="0"/>
              <a:t>もあり、とりわけ、</a:t>
            </a:r>
            <a:r>
              <a:rPr lang="ja-JP" altLang="en-US" sz="1400" b="1" dirty="0"/>
              <a:t>零細企業は債権債務関係の整理を含めた統合の環境整備を進めていくことが重要</a:t>
            </a:r>
            <a:r>
              <a:rPr lang="ja-JP" altLang="en-US" sz="1400" dirty="0"/>
              <a:t>ではないか。</a:t>
            </a:r>
            <a:endParaRPr lang="en-US" altLang="ja-JP" sz="1400" dirty="0"/>
          </a:p>
          <a:p>
            <a:pPr marL="174625" indent="-174625">
              <a:lnSpc>
                <a:spcPts val="1600"/>
              </a:lnSpc>
              <a:spcBef>
                <a:spcPts val="1000"/>
              </a:spcBef>
            </a:pPr>
            <a:r>
              <a:rPr lang="ja-JP" altLang="en-US" sz="1400" dirty="0"/>
              <a:t>〇 </a:t>
            </a:r>
            <a:r>
              <a:rPr lang="ja-JP" altLang="en-US" sz="1400" b="1" dirty="0"/>
              <a:t>インバウンドを含めた非製造業</a:t>
            </a:r>
            <a:r>
              <a:rPr lang="ja-JP" altLang="en-US" sz="1400" dirty="0"/>
              <a:t>については、文化的な側面をしっかり守り、</a:t>
            </a:r>
            <a:r>
              <a:rPr lang="ja-JP" altLang="en-US" sz="1400" b="1" dirty="0"/>
              <a:t>自分たちのまちはどういう都市なのかを発信することで、伸びる余地は当然ある</a:t>
            </a:r>
            <a:r>
              <a:rPr lang="ja-JP" altLang="en-US" sz="1400" dirty="0"/>
              <a:t>。</a:t>
            </a:r>
            <a:endParaRPr lang="en-US" altLang="ja-JP" sz="1400" dirty="0"/>
          </a:p>
          <a:p>
            <a:pPr marL="174625" indent="-174625">
              <a:lnSpc>
                <a:spcPts val="1600"/>
              </a:lnSpc>
              <a:spcBef>
                <a:spcPts val="1000"/>
              </a:spcBef>
            </a:pPr>
            <a:r>
              <a:rPr lang="ja-JP" altLang="en-US" sz="1400" dirty="0"/>
              <a:t>〇 </a:t>
            </a:r>
            <a:r>
              <a:rPr lang="en-US" altLang="ja-JP" sz="1400" b="1" dirty="0"/>
              <a:t>ESG</a:t>
            </a:r>
            <a:r>
              <a:rPr lang="ja-JP" altLang="en-US" sz="1400" b="1" dirty="0"/>
              <a:t>の動き</a:t>
            </a:r>
            <a:r>
              <a:rPr lang="ja-JP" altLang="en-US" sz="1400" dirty="0"/>
              <a:t>に関しては、特に脱炭素の観点で、一度できた潮流は容易にひっくり返らないというのがグローバルなコンセンサスとなっている。</a:t>
            </a:r>
            <a:r>
              <a:rPr lang="en-US" altLang="ja-JP" sz="1400" dirty="0"/>
              <a:t>ESG</a:t>
            </a:r>
            <a:r>
              <a:rPr lang="ja-JP" altLang="en-US" sz="1400" dirty="0"/>
              <a:t>は、</a:t>
            </a:r>
            <a:r>
              <a:rPr lang="ja-JP" altLang="en-US" sz="1400" b="1" dirty="0"/>
              <a:t>都市政策にも大きく影響</a:t>
            </a:r>
            <a:r>
              <a:rPr lang="ja-JP" altLang="en-US" sz="1400" dirty="0"/>
              <a:t>し、「都市の魅力が高い」という意味合いがこれまでとは変わってくる。再生エネルギーの調達が容易であること、サプライチェーン全体での</a:t>
            </a:r>
            <a:r>
              <a:rPr lang="en-US" altLang="ja-JP" sz="1400" dirty="0"/>
              <a:t>CO2</a:t>
            </a:r>
            <a:r>
              <a:rPr lang="ja-JP" altLang="en-US" sz="1400" dirty="0"/>
              <a:t>の削減、賃金格差、ジェンダー、働きやすい環境など、</a:t>
            </a:r>
            <a:r>
              <a:rPr lang="en-US" altLang="ja-JP" sz="1400" b="1" dirty="0"/>
              <a:t>ESG</a:t>
            </a:r>
            <a:r>
              <a:rPr lang="ja-JP" altLang="en-US" sz="1400" b="1" dirty="0"/>
              <a:t>の観点から事業をしやすいかどうかが重要</a:t>
            </a:r>
            <a:r>
              <a:rPr lang="ja-JP" altLang="en-US" sz="1400" dirty="0"/>
              <a:t>になる。</a:t>
            </a:r>
            <a:endParaRPr lang="en-US" altLang="ja-JP" sz="1400" dirty="0"/>
          </a:p>
          <a:p>
            <a:pPr marL="174625" indent="-174625">
              <a:lnSpc>
                <a:spcPts val="1600"/>
              </a:lnSpc>
              <a:spcBef>
                <a:spcPts val="1000"/>
              </a:spcBef>
            </a:pPr>
            <a:r>
              <a:rPr lang="ja-JP" altLang="en-US" sz="1400" dirty="0"/>
              <a:t>〇 万博に対する期待感は非常に大きい。</a:t>
            </a:r>
            <a:r>
              <a:rPr lang="ja-JP" altLang="en-US" sz="1400" b="1" dirty="0"/>
              <a:t>東南アジアとの連携</a:t>
            </a:r>
            <a:r>
              <a:rPr lang="ja-JP" altLang="en-US" sz="1400" dirty="0"/>
              <a:t>の観点を重視して、脱炭素などの技術支援、共同開発などを進めることで、</a:t>
            </a:r>
            <a:r>
              <a:rPr lang="en-US" altLang="ja-JP" sz="1400" dirty="0"/>
              <a:t>2030</a:t>
            </a:r>
            <a:r>
              <a:rPr lang="ja-JP" altLang="en-US" sz="1400" dirty="0"/>
              <a:t>年の産業振興で前向きな結果になるのでは。</a:t>
            </a:r>
            <a:endParaRPr lang="en-US" altLang="ja-JP" sz="1400" dirty="0"/>
          </a:p>
          <a:p>
            <a:pPr marL="174625" indent="-174625">
              <a:lnSpc>
                <a:spcPts val="1600"/>
              </a:lnSpc>
              <a:spcBef>
                <a:spcPts val="1000"/>
              </a:spcBef>
            </a:pPr>
            <a:r>
              <a:rPr lang="ja-JP" altLang="en-US" sz="1400" dirty="0"/>
              <a:t>〇 </a:t>
            </a:r>
            <a:r>
              <a:rPr lang="ja-JP" altLang="en-US" sz="1400" b="1" dirty="0"/>
              <a:t>国際金融都市</a:t>
            </a:r>
            <a:r>
              <a:rPr lang="ja-JP" altLang="en-US" sz="1400" dirty="0"/>
              <a:t>については、金融機関や投資家が東京に集中するなかで、大阪に呼び込むのにどうしたらいいかが議論の中心。</a:t>
            </a:r>
            <a:r>
              <a:rPr lang="ja-JP" altLang="en-US" sz="1400" b="1" dirty="0"/>
              <a:t>データセンターや人材などレジリエンス機能で大阪ならではのもの</a:t>
            </a:r>
            <a:r>
              <a:rPr lang="ja-JP" altLang="en-US" sz="1400" dirty="0"/>
              <a:t>はあるのでないか。</a:t>
            </a:r>
            <a:endParaRPr lang="en-US" altLang="ja-JP" sz="1400" dirty="0"/>
          </a:p>
          <a:p>
            <a:pPr marL="174625" indent="-174625">
              <a:lnSpc>
                <a:spcPts val="1600"/>
              </a:lnSpc>
              <a:spcBef>
                <a:spcPts val="1000"/>
              </a:spcBef>
            </a:pPr>
            <a:r>
              <a:rPr lang="ja-JP" altLang="en-US" sz="1400" dirty="0"/>
              <a:t>〇 海外に乗り遅れないよう</a:t>
            </a:r>
            <a:r>
              <a:rPr lang="ja-JP" altLang="en-US" sz="1400" b="1" dirty="0"/>
              <a:t>日銀もデジタル通貨</a:t>
            </a:r>
            <a:r>
              <a:rPr lang="ja-JP" altLang="en-US" sz="1400" dirty="0"/>
              <a:t>の準備は進めている。前向きというより遅れると困るというスタンス。</a:t>
            </a:r>
            <a:endParaRPr lang="en-US" altLang="ja-JP" sz="1400" dirty="0"/>
          </a:p>
          <a:p>
            <a:pPr marL="174625" indent="-174625">
              <a:lnSpc>
                <a:spcPts val="1600"/>
              </a:lnSpc>
              <a:spcBef>
                <a:spcPts val="1000"/>
              </a:spcBef>
            </a:pPr>
            <a:r>
              <a:rPr lang="ja-JP" altLang="en-US" sz="1400" dirty="0"/>
              <a:t>〇 企業が流出している中では、</a:t>
            </a:r>
            <a:r>
              <a:rPr lang="ja-JP" altLang="en-US" sz="1400" b="1" dirty="0"/>
              <a:t>大学からベンチャーを育てる</a:t>
            </a:r>
            <a:r>
              <a:rPr lang="ja-JP" altLang="en-US" sz="1400" dirty="0"/>
              <a:t>ことが重要。阪大はベンチャーキャピタルをもち、大学債で自ら資金調達の動き。制度的に難しい面があると聞くが、</a:t>
            </a:r>
            <a:r>
              <a:rPr lang="ja-JP" altLang="en-US" sz="1400" b="1" dirty="0"/>
              <a:t>大阪公立大学も自ら資金調達して成長していくようなことができたら</a:t>
            </a:r>
            <a:r>
              <a:rPr lang="ja-JP" altLang="en-US" sz="1400" dirty="0"/>
              <a:t>。やれることは多いと思う。</a:t>
            </a:r>
            <a:endParaRPr lang="en-US" altLang="ja-JP" sz="1400" dirty="0"/>
          </a:p>
        </p:txBody>
      </p:sp>
      <p:sp>
        <p:nvSpPr>
          <p:cNvPr id="6" name="テキスト ボックス 5"/>
          <p:cNvSpPr txBox="1"/>
          <p:nvPr/>
        </p:nvSpPr>
        <p:spPr>
          <a:xfrm>
            <a:off x="340805" y="377615"/>
            <a:ext cx="8062271" cy="323165"/>
          </a:xfrm>
          <a:prstGeom prst="rect">
            <a:avLst/>
          </a:prstGeom>
          <a:noFill/>
        </p:spPr>
        <p:txBody>
          <a:bodyPr wrap="square" rtlCol="0">
            <a:spAutoFit/>
          </a:bodyPr>
          <a:lstStyle/>
          <a:p>
            <a:pPr marL="174625" indent="-174625">
              <a:lnSpc>
                <a:spcPts val="1800"/>
              </a:lnSpc>
              <a:spcBef>
                <a:spcPts val="600"/>
              </a:spcBef>
            </a:pPr>
            <a:r>
              <a:rPr lang="en-US" altLang="ja-JP" sz="1400" b="1" dirty="0">
                <a:latin typeface="游ゴシック" panose="020B0400000000000000" pitchFamily="50" charset="-128"/>
                <a:ea typeface="游ゴシック" panose="020B0400000000000000" pitchFamily="50" charset="-128"/>
              </a:rPr>
              <a:t>【G</a:t>
            </a:r>
            <a:r>
              <a:rPr lang="ja-JP" altLang="en-US" sz="1400" b="1" dirty="0">
                <a:latin typeface="游ゴシック" panose="020B0400000000000000" pitchFamily="50" charset="-128"/>
                <a:ea typeface="游ゴシック" panose="020B0400000000000000" pitchFamily="50" charset="-128"/>
              </a:rPr>
              <a:t>氏（証券アナリスト）</a:t>
            </a:r>
            <a:r>
              <a:rPr lang="en-US" altLang="ja-JP" sz="1400" b="1" dirty="0">
                <a:latin typeface="游ゴシック" panose="020B0400000000000000" pitchFamily="50" charset="-128"/>
                <a:ea typeface="游ゴシック" panose="020B0400000000000000" pitchFamily="50" charset="-128"/>
              </a:rPr>
              <a:t>】</a:t>
            </a:r>
            <a:r>
              <a:rPr lang="ja-JP" altLang="en-US" sz="1400" b="1" dirty="0">
                <a:latin typeface="游ゴシック" panose="020B0400000000000000" pitchFamily="50" charset="-128"/>
                <a:ea typeface="游ゴシック" panose="020B0400000000000000" pitchFamily="50" charset="-128"/>
              </a:rPr>
              <a:t>続き</a:t>
            </a:r>
            <a:endParaRPr lang="en-US" altLang="ja-JP" sz="1400" dirty="0"/>
          </a:p>
        </p:txBody>
      </p:sp>
    </p:spTree>
    <p:extLst>
      <p:ext uri="{BB962C8B-B14F-4D97-AF65-F5344CB8AC3E}">
        <p14:creationId xmlns:p14="http://schemas.microsoft.com/office/powerpoint/2010/main" val="440173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82705" y="922080"/>
            <a:ext cx="8100000" cy="5112000"/>
          </a:xfrm>
          <a:prstGeom prst="rect">
            <a:avLst/>
          </a:prstGeom>
          <a:noFill/>
          <a:ln>
            <a:solidFill>
              <a:schemeClr val="accent1"/>
            </a:solidFill>
            <a:prstDash val="sysDot"/>
          </a:ln>
        </p:spPr>
        <p:txBody>
          <a:bodyPr wrap="square" lIns="180000" tIns="36000" rIns="144000" bIns="36000" rtlCol="0" anchor="ctr" anchorCtr="0">
            <a:spAutoFit/>
          </a:bodyPr>
          <a:lstStyle/>
          <a:p>
            <a:pPr marL="174625" indent="-174625">
              <a:lnSpc>
                <a:spcPts val="1600"/>
              </a:lnSpc>
              <a:spcBef>
                <a:spcPts val="1000"/>
              </a:spcBef>
            </a:pPr>
            <a:r>
              <a:rPr lang="ja-JP" altLang="en-US" sz="1400" dirty="0"/>
              <a:t>〇 わが国の</a:t>
            </a:r>
            <a:r>
              <a:rPr lang="ja-JP" altLang="en-US" sz="1400" b="1" dirty="0"/>
              <a:t>中小企業</a:t>
            </a:r>
            <a:r>
              <a:rPr lang="ja-JP" altLang="en-US" sz="1400" dirty="0"/>
              <a:t>は平均して</a:t>
            </a:r>
            <a:r>
              <a:rPr lang="ja-JP" altLang="en-US" sz="1400" b="1" dirty="0"/>
              <a:t>労働分配率が高く（</a:t>
            </a:r>
            <a:r>
              <a:rPr lang="en-US" altLang="ja-JP" sz="1400" b="1" dirty="0"/>
              <a:t>70</a:t>
            </a:r>
            <a:r>
              <a:rPr lang="ja-JP" altLang="en-US" sz="1400" b="1" dirty="0"/>
              <a:t>～</a:t>
            </a:r>
            <a:r>
              <a:rPr lang="en-US" altLang="ja-JP" sz="1400" b="1" dirty="0"/>
              <a:t>80%</a:t>
            </a:r>
            <a:r>
              <a:rPr lang="ja-JP" altLang="en-US" sz="1400" b="1" dirty="0"/>
              <a:t>程度）</a:t>
            </a:r>
            <a:r>
              <a:rPr lang="ja-JP" altLang="en-US" sz="1400" dirty="0"/>
              <a:t>、</a:t>
            </a:r>
            <a:r>
              <a:rPr lang="ja-JP" altLang="en-US" sz="1400" b="1" dirty="0"/>
              <a:t>設備投資が進まない構造的背景</a:t>
            </a:r>
            <a:r>
              <a:rPr lang="ja-JP" altLang="en-US" sz="1400" dirty="0"/>
              <a:t>となっている。また、所定内</a:t>
            </a:r>
            <a:r>
              <a:rPr lang="ja-JP" altLang="en-US" sz="1400" b="1" dirty="0"/>
              <a:t>賃金の引き上げを行っている中小企業の多く</a:t>
            </a:r>
            <a:r>
              <a:rPr lang="ja-JP" altLang="en-US" sz="1400" dirty="0"/>
              <a:t>は、</a:t>
            </a:r>
            <a:r>
              <a:rPr lang="ja-JP" altLang="en-US" sz="1400" b="1" dirty="0"/>
              <a:t>人出不足に伴い</a:t>
            </a:r>
            <a:r>
              <a:rPr lang="ja-JP" altLang="en-US" sz="1400" dirty="0"/>
              <a:t>、業績改善が見られない中でも賃上げを実施している「</a:t>
            </a:r>
            <a:r>
              <a:rPr lang="ja-JP" altLang="en-US" sz="1400" b="1" dirty="0"/>
              <a:t>防衛的な賃上げ</a:t>
            </a:r>
            <a:r>
              <a:rPr lang="ja-JP" altLang="en-US" sz="1400" dirty="0"/>
              <a:t>」となっている。</a:t>
            </a:r>
            <a:endParaRPr lang="en-US" altLang="ja-JP" sz="1400" dirty="0"/>
          </a:p>
          <a:p>
            <a:pPr marL="174625" indent="-174625">
              <a:lnSpc>
                <a:spcPts val="1600"/>
              </a:lnSpc>
              <a:spcBef>
                <a:spcPts val="1000"/>
              </a:spcBef>
            </a:pPr>
            <a:r>
              <a:rPr lang="ja-JP" altLang="en-US" sz="1400" dirty="0"/>
              <a:t>〇 </a:t>
            </a:r>
            <a:r>
              <a:rPr lang="ja-JP" altLang="en-US" sz="1400" b="1" dirty="0"/>
              <a:t>資源高や原材料の物価上昇</a:t>
            </a:r>
            <a:r>
              <a:rPr lang="ja-JP" altLang="en-US" sz="1400" dirty="0"/>
              <a:t>の影響について、十分に</a:t>
            </a:r>
            <a:r>
              <a:rPr lang="ja-JP" altLang="en-US" sz="1400" b="1" dirty="0"/>
              <a:t>価格転嫁できていない中小企業</a:t>
            </a:r>
            <a:r>
              <a:rPr lang="ja-JP" altLang="en-US" sz="1400" dirty="0"/>
              <a:t>の声が多く、収益率が悪化している状況。</a:t>
            </a:r>
            <a:endParaRPr lang="en-US" altLang="ja-JP" sz="1400" dirty="0"/>
          </a:p>
          <a:p>
            <a:pPr marL="174625" indent="-174625">
              <a:lnSpc>
                <a:spcPts val="1600"/>
              </a:lnSpc>
              <a:spcBef>
                <a:spcPts val="1000"/>
              </a:spcBef>
            </a:pPr>
            <a:r>
              <a:rPr lang="ja-JP" altLang="en-US" sz="1400" dirty="0"/>
              <a:t>〇 経営者の高齢化に伴い</a:t>
            </a:r>
            <a:r>
              <a:rPr lang="ja-JP" altLang="en-US" sz="1400" b="1" dirty="0"/>
              <a:t>中小企業の事業承継の重要性</a:t>
            </a:r>
            <a:r>
              <a:rPr lang="ja-JP" altLang="en-US" sz="1400" dirty="0"/>
              <a:t>が増しているが、多くの経営者は、まだまだ「自分ごと」とは思っていない状況。こうした中においても、他社とのマッチングにより、</a:t>
            </a:r>
            <a:r>
              <a:rPr lang="ja-JP" altLang="en-US" sz="1400" b="1" dirty="0"/>
              <a:t>事業承継をきっかけに新たな事業展開を図る中小企業</a:t>
            </a:r>
            <a:r>
              <a:rPr lang="ja-JP" altLang="en-US" sz="1400" dirty="0"/>
              <a:t>も増えつつある。</a:t>
            </a:r>
            <a:endParaRPr lang="en-US" altLang="ja-JP" sz="1400" dirty="0"/>
          </a:p>
          <a:p>
            <a:pPr marL="174625" indent="-174625">
              <a:lnSpc>
                <a:spcPts val="1600"/>
              </a:lnSpc>
              <a:spcBef>
                <a:spcPts val="1000"/>
              </a:spcBef>
            </a:pPr>
            <a:r>
              <a:rPr lang="ja-JP" altLang="en-US" sz="1400" dirty="0"/>
              <a:t>〇 </a:t>
            </a:r>
            <a:r>
              <a:rPr lang="ja-JP" altLang="en-US" sz="1400" b="1" dirty="0"/>
              <a:t>中小企業の多くは、脱炭素や</a:t>
            </a:r>
            <a:r>
              <a:rPr lang="en-US" altLang="ja-JP" sz="1400" b="1" dirty="0"/>
              <a:t>DX</a:t>
            </a:r>
            <a:r>
              <a:rPr lang="ja-JP" altLang="en-US" sz="1400" b="1" dirty="0"/>
              <a:t>といった世界的な潮流には対応できておらず、</a:t>
            </a:r>
            <a:r>
              <a:rPr lang="ja-JP" altLang="en-US" sz="1400" dirty="0"/>
              <a:t>「何をやればよいのかわからない」というのが実態に近い。一方、</a:t>
            </a:r>
            <a:r>
              <a:rPr lang="en-US" altLang="ja-JP" sz="1400" dirty="0"/>
              <a:t>DX</a:t>
            </a:r>
            <a:r>
              <a:rPr lang="ja-JP" altLang="en-US" sz="1400" dirty="0"/>
              <a:t>であれば、金属加工業種間でネットワークを構築し、受注の共有化を図るような事例も生まれている。こうした動きを広めるためには、まずは、業務改善アプリの導入からはじめるなど、</a:t>
            </a:r>
            <a:r>
              <a:rPr lang="ja-JP" altLang="en-US" sz="1400" b="1" dirty="0"/>
              <a:t>一つひとつメリットや気付きが得られるような取組みを積み重ねていく</a:t>
            </a:r>
            <a:r>
              <a:rPr lang="ja-JP" altLang="en-US" sz="1400" dirty="0"/>
              <a:t>ことが重要となる。</a:t>
            </a:r>
            <a:endParaRPr lang="en-US" altLang="ja-JP" sz="1400" dirty="0"/>
          </a:p>
          <a:p>
            <a:pPr marL="174625" indent="-174625">
              <a:lnSpc>
                <a:spcPts val="1600"/>
              </a:lnSpc>
              <a:spcBef>
                <a:spcPts val="1000"/>
              </a:spcBef>
            </a:pPr>
            <a:r>
              <a:rPr lang="ja-JP" altLang="en-US" sz="1400" dirty="0"/>
              <a:t>〇 </a:t>
            </a:r>
            <a:r>
              <a:rPr lang="ja-JP" altLang="en-US" sz="1400" b="1" dirty="0"/>
              <a:t>大阪のスタートアップはサービス系</a:t>
            </a:r>
            <a:r>
              <a:rPr lang="ja-JP" altLang="en-US" sz="1400" dirty="0"/>
              <a:t>が多く、破壊的なイノベーションを担う企業は出にくい状況となっている。</a:t>
            </a:r>
            <a:endParaRPr lang="en-US" altLang="ja-JP" sz="1400" dirty="0"/>
          </a:p>
          <a:p>
            <a:pPr marL="174625" indent="-174625">
              <a:lnSpc>
                <a:spcPts val="1600"/>
              </a:lnSpc>
              <a:spcBef>
                <a:spcPts val="1000"/>
              </a:spcBef>
            </a:pPr>
            <a:r>
              <a:rPr lang="ja-JP" altLang="en-US" sz="1400" dirty="0"/>
              <a:t>〇 経営人材や起業家の多くが東京に集中し、もはや日本人は大阪には来てくれないという印象すらある。</a:t>
            </a:r>
            <a:r>
              <a:rPr lang="ja-JP" altLang="en-US" sz="1400" b="1" dirty="0"/>
              <a:t>地域に対して偏見のない外国人材を積極的に呼び込んでいくことが重要</a:t>
            </a:r>
            <a:r>
              <a:rPr lang="ja-JP" altLang="en-US" sz="1400" dirty="0"/>
              <a:t>ではないか。そのために、教育や医療の問題に加え、英語だけで手続きができる役所の窓口を設けるなど、受入環境を充実させていくべき。</a:t>
            </a:r>
            <a:endParaRPr lang="en-US" altLang="ja-JP" sz="1400" dirty="0"/>
          </a:p>
          <a:p>
            <a:pPr marL="174625" indent="-174625">
              <a:lnSpc>
                <a:spcPts val="1600"/>
              </a:lnSpc>
              <a:spcBef>
                <a:spcPts val="1000"/>
              </a:spcBef>
            </a:pPr>
            <a:r>
              <a:rPr lang="ja-JP" altLang="en-US" sz="1400" dirty="0"/>
              <a:t>〇 </a:t>
            </a:r>
            <a:r>
              <a:rPr lang="ja-JP" altLang="en-US" sz="1400" b="1" dirty="0"/>
              <a:t>アフターコロナを見据えたインバウンド施策</a:t>
            </a:r>
            <a:r>
              <a:rPr lang="ja-JP" altLang="en-US" sz="1400" dirty="0"/>
              <a:t>の充実では、</a:t>
            </a:r>
            <a:r>
              <a:rPr lang="ja-JP" altLang="en-US" sz="1400" b="1" dirty="0"/>
              <a:t>リピーターをどのように増やすか</a:t>
            </a:r>
            <a:r>
              <a:rPr lang="ja-JP" altLang="en-US" sz="1400" dirty="0"/>
              <a:t>という視点が重要。大阪の財産は人であり、風景を見るだけの観光ではなく、食や文化、スポーツなどを活かしながら、</a:t>
            </a:r>
            <a:r>
              <a:rPr lang="ja-JP" altLang="en-US" sz="1400" b="1" dirty="0"/>
              <a:t>友達に会いに来るような感覚になれる新しい視点の観光</a:t>
            </a:r>
            <a:r>
              <a:rPr lang="ja-JP" altLang="en-US" sz="1400" dirty="0"/>
              <a:t>を考えていく必要がある。</a:t>
            </a:r>
            <a:endParaRPr lang="en-US" altLang="ja-JP" sz="1400" dirty="0"/>
          </a:p>
        </p:txBody>
      </p:sp>
      <p:sp>
        <p:nvSpPr>
          <p:cNvPr id="6" name="テキスト ボックス 5"/>
          <p:cNvSpPr txBox="1"/>
          <p:nvPr/>
        </p:nvSpPr>
        <p:spPr>
          <a:xfrm>
            <a:off x="340805" y="468053"/>
            <a:ext cx="8062271" cy="323165"/>
          </a:xfrm>
          <a:prstGeom prst="rect">
            <a:avLst/>
          </a:prstGeom>
          <a:noFill/>
        </p:spPr>
        <p:txBody>
          <a:bodyPr wrap="square" rtlCol="0">
            <a:spAutoFit/>
          </a:bodyPr>
          <a:lstStyle/>
          <a:p>
            <a:pPr marL="174625" indent="-174625">
              <a:lnSpc>
                <a:spcPts val="1800"/>
              </a:lnSpc>
              <a:spcBef>
                <a:spcPts val="600"/>
              </a:spcBef>
            </a:pPr>
            <a:r>
              <a:rPr lang="en-US" altLang="ja-JP" sz="1400" b="1" dirty="0">
                <a:latin typeface="游ゴシック" panose="020B0400000000000000" pitchFamily="50" charset="-128"/>
                <a:ea typeface="游ゴシック" panose="020B0400000000000000" pitchFamily="50" charset="-128"/>
              </a:rPr>
              <a:t>【H</a:t>
            </a:r>
            <a:r>
              <a:rPr lang="ja-JP" altLang="en-US" sz="1400" b="1" dirty="0">
                <a:latin typeface="游ゴシック" panose="020B0400000000000000" pitchFamily="50" charset="-128"/>
                <a:ea typeface="游ゴシック" panose="020B0400000000000000" pitchFamily="50" charset="-128"/>
              </a:rPr>
              <a:t>氏（経済団体）</a:t>
            </a:r>
            <a:r>
              <a:rPr lang="en-US" altLang="ja-JP" sz="1400" b="1" dirty="0">
                <a:latin typeface="游ゴシック" panose="020B0400000000000000" pitchFamily="50" charset="-128"/>
                <a:ea typeface="游ゴシック" panose="020B0400000000000000" pitchFamily="50" charset="-128"/>
              </a:rPr>
              <a:t>】</a:t>
            </a:r>
            <a:endParaRPr lang="en-US" altLang="ja-JP" sz="1400" dirty="0"/>
          </a:p>
        </p:txBody>
      </p:sp>
    </p:spTree>
    <p:extLst>
      <p:ext uri="{BB962C8B-B14F-4D97-AF65-F5344CB8AC3E}">
        <p14:creationId xmlns:p14="http://schemas.microsoft.com/office/powerpoint/2010/main" val="276811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82705" y="629635"/>
            <a:ext cx="8100000" cy="6048698"/>
          </a:xfrm>
          <a:prstGeom prst="rect">
            <a:avLst/>
          </a:prstGeom>
          <a:noFill/>
          <a:ln>
            <a:solidFill>
              <a:schemeClr val="accent1"/>
            </a:solidFill>
            <a:prstDash val="sysDot"/>
          </a:ln>
        </p:spPr>
        <p:txBody>
          <a:bodyPr wrap="square" lIns="180000" tIns="36000" rIns="144000" bIns="36000" rtlCol="0" anchor="ctr" anchorCtr="0">
            <a:spAutoFit/>
          </a:bodyPr>
          <a:lstStyle/>
          <a:p>
            <a:pPr marL="174625" indent="-174625">
              <a:lnSpc>
                <a:spcPts val="1600"/>
              </a:lnSpc>
              <a:spcBef>
                <a:spcPts val="1000"/>
              </a:spcBef>
            </a:pPr>
            <a:r>
              <a:rPr lang="ja-JP" altLang="en-US" sz="1400" dirty="0"/>
              <a:t>〇 長期的に見て、</a:t>
            </a:r>
            <a:r>
              <a:rPr lang="ja-JP" altLang="en-US" sz="1400" b="1" dirty="0"/>
              <a:t>経済成長には生産性の向上が最も重要</a:t>
            </a:r>
            <a:r>
              <a:rPr lang="ja-JP" altLang="en-US" sz="1400" dirty="0"/>
              <a:t>。</a:t>
            </a:r>
            <a:r>
              <a:rPr lang="en-US" altLang="ja-JP" sz="1400" b="1" dirty="0"/>
              <a:t>IT</a:t>
            </a:r>
            <a:r>
              <a:rPr lang="ja-JP" altLang="en-US" sz="1400" b="1" dirty="0"/>
              <a:t>の導入は、いずれの産業分野でも生産性の向上に寄与</a:t>
            </a:r>
            <a:r>
              <a:rPr lang="ja-JP" altLang="en-US" sz="1400" dirty="0"/>
              <a:t>するので、とりわけ重要なポイント。日本の経済が主要国と比べ低迷しているのは、そうした</a:t>
            </a:r>
            <a:r>
              <a:rPr lang="en-US" altLang="ja-JP" sz="1400" dirty="0"/>
              <a:t>IT</a:t>
            </a:r>
            <a:r>
              <a:rPr lang="ja-JP" altLang="en-US" sz="1400" dirty="0"/>
              <a:t>革命に遅れていることが一つの要因。</a:t>
            </a:r>
            <a:endParaRPr lang="en-US" altLang="ja-JP" sz="1400" dirty="0"/>
          </a:p>
          <a:p>
            <a:pPr marL="174625" indent="-174625">
              <a:lnSpc>
                <a:spcPts val="1600"/>
              </a:lnSpc>
              <a:spcBef>
                <a:spcPts val="1000"/>
              </a:spcBef>
            </a:pPr>
            <a:r>
              <a:rPr lang="ja-JP" altLang="en-US" sz="1400" dirty="0"/>
              <a:t>〇 産業構造に関しては、新たな需要の掘り起こしにつながるという観点で、宿泊や飲食などの</a:t>
            </a:r>
            <a:r>
              <a:rPr lang="ja-JP" altLang="en-US" sz="1400" b="1" dirty="0"/>
              <a:t>観光関連</a:t>
            </a:r>
            <a:r>
              <a:rPr lang="ja-JP" altLang="en-US" sz="1400" dirty="0"/>
              <a:t>をはじめとする第三次産業は重要。一方で、産業連関の動きをみると、第三次産業の中でも生産性には差が生じており、</a:t>
            </a:r>
            <a:r>
              <a:rPr lang="en-US" altLang="ja-JP" sz="1400" b="1" dirty="0"/>
              <a:t>IT</a:t>
            </a:r>
            <a:r>
              <a:rPr lang="ja-JP" altLang="en-US" sz="1400" b="1" dirty="0"/>
              <a:t>や金融関連以外の分野では生産性が高まっていない</a:t>
            </a:r>
            <a:r>
              <a:rPr lang="ja-JP" altLang="en-US" sz="1400" dirty="0"/>
              <a:t>。また、その</a:t>
            </a:r>
            <a:r>
              <a:rPr lang="en-US" altLang="ja-JP" sz="1400" b="1" dirty="0"/>
              <a:t>IT</a:t>
            </a:r>
            <a:r>
              <a:rPr lang="ja-JP" altLang="en-US" sz="1400" b="1" dirty="0"/>
              <a:t>や金融関連の生産性も、日本では東京がけん引</a:t>
            </a:r>
            <a:r>
              <a:rPr lang="ja-JP" altLang="en-US" sz="1400" dirty="0"/>
              <a:t>しており、大阪との開きが年々大きくなっている。</a:t>
            </a:r>
            <a:endParaRPr lang="en-US" altLang="ja-JP" sz="1400" dirty="0"/>
          </a:p>
          <a:p>
            <a:pPr marL="174625" indent="-174625">
              <a:lnSpc>
                <a:spcPts val="1600"/>
              </a:lnSpc>
              <a:spcBef>
                <a:spcPts val="1000"/>
              </a:spcBef>
            </a:pPr>
            <a:r>
              <a:rPr lang="ja-JP" altLang="en-US" sz="1400" dirty="0"/>
              <a:t>〇 大阪の第三次産業は</a:t>
            </a:r>
            <a:r>
              <a:rPr lang="ja-JP" altLang="en-US" sz="1400" b="1" dirty="0"/>
              <a:t>商業やサービスが中心</a:t>
            </a:r>
            <a:r>
              <a:rPr lang="ja-JP" altLang="en-US" sz="1400" dirty="0"/>
              <a:t>だが、</a:t>
            </a:r>
            <a:r>
              <a:rPr lang="en-US" altLang="ja-JP" sz="1400" dirty="0"/>
              <a:t>IT</a:t>
            </a:r>
            <a:r>
              <a:rPr lang="ja-JP" altLang="en-US" sz="1400" dirty="0"/>
              <a:t>化が難しい分野でもあり、今後、</a:t>
            </a:r>
            <a:r>
              <a:rPr lang="ja-JP" altLang="en-US" sz="1400" b="1" dirty="0"/>
              <a:t>どのように生産性を高めていくか</a:t>
            </a:r>
            <a:r>
              <a:rPr lang="ja-JP" altLang="en-US" sz="1400" dirty="0"/>
              <a:t>は課題。</a:t>
            </a:r>
            <a:endParaRPr lang="en-US" altLang="ja-JP" sz="1400" dirty="0"/>
          </a:p>
          <a:p>
            <a:pPr marL="174625" indent="-174625">
              <a:lnSpc>
                <a:spcPts val="1600"/>
              </a:lnSpc>
              <a:spcBef>
                <a:spcPts val="1000"/>
              </a:spcBef>
            </a:pPr>
            <a:r>
              <a:rPr lang="ja-JP" altLang="en-US" sz="1400" dirty="0"/>
              <a:t>〇 国際分業が進むなど、製造業は</a:t>
            </a:r>
            <a:r>
              <a:rPr lang="en-US" altLang="ja-JP" sz="1400" dirty="0"/>
              <a:t>1</a:t>
            </a:r>
            <a:r>
              <a:rPr lang="ja-JP" altLang="en-US" sz="1400" dirty="0"/>
              <a:t>～</a:t>
            </a:r>
            <a:r>
              <a:rPr lang="en-US" altLang="ja-JP" sz="1400" dirty="0"/>
              <a:t>2</a:t>
            </a:r>
            <a:r>
              <a:rPr lang="ja-JP" altLang="en-US" sz="1400" dirty="0"/>
              <a:t>割程度しか生産波及効果が残らない状況となっているが、宿泊や飲食など</a:t>
            </a:r>
            <a:r>
              <a:rPr lang="ja-JP" altLang="en-US" sz="1400" b="1" dirty="0"/>
              <a:t>観光関連</a:t>
            </a:r>
            <a:r>
              <a:rPr lang="ja-JP" altLang="en-US" sz="1400" dirty="0"/>
              <a:t>は</a:t>
            </a:r>
            <a:r>
              <a:rPr lang="ja-JP" altLang="en-US" sz="1400" b="1" dirty="0"/>
              <a:t>生産波及効果が高く</a:t>
            </a:r>
            <a:r>
              <a:rPr lang="ja-JP" altLang="en-US" sz="1400" dirty="0"/>
              <a:t>、大阪にとって、コロナ後の成長を考えるうえで</a:t>
            </a:r>
            <a:r>
              <a:rPr lang="ja-JP" altLang="en-US" sz="1400" b="1" dirty="0"/>
              <a:t>重要な産業分野</a:t>
            </a:r>
            <a:r>
              <a:rPr lang="ja-JP" altLang="en-US" sz="1400" dirty="0"/>
              <a:t>。また、行政の取組みとして、</a:t>
            </a:r>
            <a:r>
              <a:rPr lang="ja-JP" altLang="en-US" sz="1400" b="1" dirty="0"/>
              <a:t>特定の産業を振興することも重要だが、全体の投資環境の底上げを考えていく</a:t>
            </a:r>
            <a:r>
              <a:rPr lang="ja-JP" altLang="en-US" sz="1400" dirty="0"/>
              <a:t>という視点も必要ではないか。</a:t>
            </a:r>
            <a:endParaRPr lang="en-US" altLang="ja-JP" sz="1400" dirty="0"/>
          </a:p>
          <a:p>
            <a:pPr marL="174625" indent="-174625">
              <a:lnSpc>
                <a:spcPts val="1600"/>
              </a:lnSpc>
              <a:spcBef>
                <a:spcPts val="1000"/>
              </a:spcBef>
            </a:pPr>
            <a:r>
              <a:rPr lang="ja-JP" altLang="en-US" sz="1400" dirty="0"/>
              <a:t>〇 投資の面でも「</a:t>
            </a:r>
            <a:r>
              <a:rPr lang="ja-JP" altLang="en-US" sz="1400" b="1" dirty="0"/>
              <a:t>新たな需要の掘り起こしができるかどうか</a:t>
            </a:r>
            <a:r>
              <a:rPr lang="ja-JP" altLang="en-US" sz="1400" dirty="0"/>
              <a:t>」は重要なポイント。例えば、地域のショッピングモールなどは新たな雇用や消費を生み出しており、こうしたことは、外からもってきた需要ではなく、地域で新たに掘り起こされたもの。とりわけ、</a:t>
            </a:r>
            <a:r>
              <a:rPr lang="ja-JP" altLang="en-US" sz="1400" b="1" dirty="0"/>
              <a:t>交通インフラに関しては、</a:t>
            </a:r>
            <a:r>
              <a:rPr lang="ja-JP" altLang="en-US" sz="1400" dirty="0"/>
              <a:t>大阪は、東京だけでなく、愛知に比べても</a:t>
            </a:r>
            <a:r>
              <a:rPr lang="ja-JP" altLang="en-US" sz="1400" b="1" dirty="0"/>
              <a:t>まだまだ充実を図る余地</a:t>
            </a:r>
            <a:r>
              <a:rPr lang="ja-JP" altLang="en-US" sz="1400" dirty="0"/>
              <a:t>がある。お金はかかるが、民間ではできない仕事であり、ボトルネックになっているところはないか。また、生産効果をどのように生み出していくかということを考えながら、交通インフラのさらなる充実を図ることで、モノだけでなく交流人口の増加にもつながる。加えて、大阪だけでなく、関西全体という視点で考えていくことも重要。</a:t>
            </a:r>
            <a:endParaRPr lang="en-US" altLang="ja-JP" sz="1400" dirty="0"/>
          </a:p>
          <a:p>
            <a:pPr marL="174625" indent="-174625">
              <a:lnSpc>
                <a:spcPts val="1600"/>
              </a:lnSpc>
              <a:spcBef>
                <a:spcPts val="1000"/>
              </a:spcBef>
            </a:pPr>
            <a:r>
              <a:rPr lang="ja-JP" altLang="en-US" sz="1400" dirty="0"/>
              <a:t>〇 人材面では、東京という経済合理性を選択せず、</a:t>
            </a:r>
            <a:r>
              <a:rPr lang="ja-JP" altLang="en-US" sz="1400" b="1" dirty="0"/>
              <a:t>大阪への愛情や大阪のために頑張ってくれる人を大切にするべき</a:t>
            </a:r>
            <a:r>
              <a:rPr lang="ja-JP" altLang="en-US" sz="1400" dirty="0"/>
              <a:t>ではないか。それは、人だけでなく企業についても言えること。</a:t>
            </a:r>
            <a:r>
              <a:rPr lang="ja-JP" altLang="en-US" sz="1400" b="1" dirty="0"/>
              <a:t>地域の成長は、そういった非合理な人や企業に恵まれるかどうか</a:t>
            </a:r>
            <a:r>
              <a:rPr lang="ja-JP" altLang="en-US" sz="1400" dirty="0"/>
              <a:t>が大きい。特に、大阪・関西が東京と比べ優位なのは大学だが、そこで育った</a:t>
            </a:r>
            <a:r>
              <a:rPr lang="ja-JP" altLang="en-US" sz="1400" b="1" dirty="0"/>
              <a:t>若者の多くが東京に行ってしまう現状は変えていかなければならない</a:t>
            </a:r>
            <a:r>
              <a:rPr lang="ja-JP" altLang="en-US" sz="1400" dirty="0"/>
              <a:t>。最近では、オンラインで企業の東京の担当者がダイレクトに東京と大阪の就活生の選考をする傾向が高まっている。大阪の就業魅力をもっと向上させていく必要がある。</a:t>
            </a:r>
            <a:endParaRPr lang="en-US" altLang="ja-JP" sz="1400" dirty="0"/>
          </a:p>
        </p:txBody>
      </p:sp>
      <p:sp>
        <p:nvSpPr>
          <p:cNvPr id="6" name="テキスト ボックス 5"/>
          <p:cNvSpPr txBox="1"/>
          <p:nvPr/>
        </p:nvSpPr>
        <p:spPr>
          <a:xfrm>
            <a:off x="340805" y="306470"/>
            <a:ext cx="8062271" cy="323165"/>
          </a:xfrm>
          <a:prstGeom prst="rect">
            <a:avLst/>
          </a:prstGeom>
          <a:noFill/>
        </p:spPr>
        <p:txBody>
          <a:bodyPr wrap="square" rtlCol="0">
            <a:spAutoFit/>
          </a:bodyPr>
          <a:lstStyle/>
          <a:p>
            <a:pPr marL="174625" indent="-174625">
              <a:lnSpc>
                <a:spcPts val="1800"/>
              </a:lnSpc>
              <a:spcBef>
                <a:spcPts val="600"/>
              </a:spcBef>
            </a:pPr>
            <a:r>
              <a:rPr lang="en-US" altLang="ja-JP" sz="1400" b="1" dirty="0">
                <a:latin typeface="游ゴシック" panose="020B0400000000000000" pitchFamily="50" charset="-128"/>
                <a:ea typeface="游ゴシック" panose="020B0400000000000000" pitchFamily="50" charset="-128"/>
              </a:rPr>
              <a:t>【</a:t>
            </a:r>
            <a:r>
              <a:rPr lang="ja-JP" altLang="en-US" sz="1400" b="1" dirty="0">
                <a:latin typeface="游ゴシック" panose="020B0400000000000000" pitchFamily="50" charset="-128"/>
                <a:ea typeface="游ゴシック" panose="020B0400000000000000" pitchFamily="50" charset="-128"/>
              </a:rPr>
              <a:t>Ｉ氏（学識者）</a:t>
            </a:r>
            <a:r>
              <a:rPr lang="en-US" altLang="ja-JP" sz="1400" b="1" dirty="0">
                <a:latin typeface="游ゴシック" panose="020B0400000000000000" pitchFamily="50" charset="-128"/>
                <a:ea typeface="游ゴシック" panose="020B0400000000000000" pitchFamily="50" charset="-128"/>
              </a:rPr>
              <a:t>】</a:t>
            </a:r>
            <a:endParaRPr lang="en-US" altLang="ja-JP" sz="1400" dirty="0"/>
          </a:p>
        </p:txBody>
      </p:sp>
    </p:spTree>
    <p:extLst>
      <p:ext uri="{BB962C8B-B14F-4D97-AF65-F5344CB8AC3E}">
        <p14:creationId xmlns:p14="http://schemas.microsoft.com/office/powerpoint/2010/main" val="1027942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246237" y="548680"/>
            <a:ext cx="8616097" cy="1055835"/>
          </a:xfrm>
          <a:prstGeom prst="rect">
            <a:avLst/>
          </a:prstGeom>
          <a:ln>
            <a:solidFill>
              <a:schemeClr val="tx1"/>
            </a:solidFill>
            <a:prstDash val="sysDash"/>
          </a:ln>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世界から大阪がどのように認識され、どのように評価されているのか、客観的に把握するため、主要な都市ランキングを調査。</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主要な世界都市ランキングで、日本から複数都市が対象となる場合は、東京と大阪の２都市が標準であり、それに福岡又は名古屋が加わることが多い。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txBox="1">
            <a:spLocks/>
          </p:cNvSpPr>
          <p:nvPr/>
        </p:nvSpPr>
        <p:spPr>
          <a:xfrm>
            <a:off x="25401" y="1854467"/>
            <a:ext cx="2656813"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世界の都市総合力ランキング</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nvGraphicFramePr>
        <p:xfrm>
          <a:off x="1356347" y="2242817"/>
          <a:ext cx="1620206" cy="1997612"/>
        </p:xfrm>
        <a:graphic>
          <a:graphicData uri="http://schemas.openxmlformats.org/drawingml/2006/table">
            <a:tbl>
              <a:tblPr firstRow="1" bandRow="1">
                <a:tableStyleId>{7E9639D4-E3E2-4D34-9284-5A2195B3D0D7}</a:tableStyleId>
              </a:tblPr>
              <a:tblGrid>
                <a:gridCol w="494128">
                  <a:extLst>
                    <a:ext uri="{9D8B030D-6E8A-4147-A177-3AD203B41FA5}">
                      <a16:colId xmlns:a16="http://schemas.microsoft.com/office/drawing/2014/main" val="2635631151"/>
                    </a:ext>
                  </a:extLst>
                </a:gridCol>
                <a:gridCol w="1126078">
                  <a:extLst>
                    <a:ext uri="{9D8B030D-6E8A-4147-A177-3AD203B41FA5}">
                      <a16:colId xmlns:a16="http://schemas.microsoft.com/office/drawing/2014/main" val="461550805"/>
                    </a:ext>
                  </a:extLst>
                </a:gridCol>
              </a:tblGrid>
              <a:tr h="251509">
                <a:tc>
                  <a:txBody>
                    <a:bodyPr/>
                    <a:lstStyle/>
                    <a:p>
                      <a:pPr algn="ctr"/>
                      <a:r>
                        <a:rPr kumimoji="1" lang="en-US" altLang="ja-JP" sz="1000" dirty="0">
                          <a:latin typeface="+mj-ea"/>
                          <a:ea typeface="+mj-ea"/>
                        </a:rPr>
                        <a:t>2021</a:t>
                      </a:r>
                      <a:endParaRPr kumimoji="1" lang="ja-JP" altLang="en-US" sz="1000" dirty="0">
                        <a:latin typeface="+mj-ea"/>
                        <a:ea typeface="+mj-ea"/>
                      </a:endParaRPr>
                    </a:p>
                  </a:txBody>
                  <a:tcPr marL="84406" marR="84406" marT="42203" marB="42203">
                    <a:lnR w="12700" cap="flat" cmpd="sng" algn="ctr">
                      <a:solidFill>
                        <a:schemeClr val="bg1"/>
                      </a:solidFill>
                      <a:prstDash val="solid"/>
                      <a:round/>
                      <a:headEnd type="none" w="med" len="med"/>
                      <a:tailEnd type="none" w="med" len="med"/>
                    </a:lnR>
                  </a:tcPr>
                </a:tc>
                <a:tc>
                  <a:txBody>
                    <a:bodyPr/>
                    <a:lstStyle/>
                    <a:p>
                      <a:pPr algn="ctr"/>
                      <a:r>
                        <a:rPr kumimoji="1" lang="ja-JP" altLang="en-US" sz="1000" dirty="0">
                          <a:latin typeface="+mj-ea"/>
                          <a:ea typeface="+mj-ea"/>
                        </a:rPr>
                        <a:t>都市名</a:t>
                      </a:r>
                    </a:p>
                  </a:txBody>
                  <a:tcPr marL="84406" marR="84406" marT="42203" marB="42203">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40315591"/>
                  </a:ext>
                </a:extLst>
              </a:tr>
              <a:tr h="1561514">
                <a:tc>
                  <a:txBody>
                    <a:bodyPr/>
                    <a:lstStyle/>
                    <a:p>
                      <a:pPr algn="ctr"/>
                      <a:r>
                        <a:rPr kumimoji="1" lang="en-US" altLang="ja-JP" sz="1000" dirty="0">
                          <a:latin typeface="+mj-ea"/>
                          <a:ea typeface="+mj-ea"/>
                        </a:rPr>
                        <a:t>1</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2</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b="1" u="sng" dirty="0">
                          <a:effectLst/>
                          <a:latin typeface="+mj-ea"/>
                          <a:ea typeface="+mj-ea"/>
                        </a:rPr>
                        <a:t>3</a:t>
                      </a:r>
                      <a:r>
                        <a:rPr kumimoji="1" lang="ja-JP" altLang="en-US" sz="1000" b="1" u="sng" dirty="0">
                          <a:effectLst/>
                          <a:latin typeface="+mj-ea"/>
                          <a:ea typeface="+mj-ea"/>
                        </a:rPr>
                        <a:t>位</a:t>
                      </a:r>
                      <a:endParaRPr kumimoji="1" lang="en-US" altLang="ja-JP" sz="1000" b="1" u="sng" dirty="0">
                        <a:effectLst/>
                        <a:latin typeface="+mj-ea"/>
                        <a:ea typeface="+mj-ea"/>
                      </a:endParaRPr>
                    </a:p>
                    <a:p>
                      <a:pPr algn="ctr"/>
                      <a:r>
                        <a:rPr kumimoji="1" lang="en-US" altLang="ja-JP" sz="1000" dirty="0">
                          <a:latin typeface="+mj-ea"/>
                          <a:ea typeface="+mj-ea"/>
                        </a:rPr>
                        <a:t>4</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5</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6</a:t>
                      </a:r>
                      <a:r>
                        <a:rPr kumimoji="1" lang="ja-JP" altLang="en-US" sz="1000" dirty="0">
                          <a:latin typeface="+mj-ea"/>
                          <a:ea typeface="+mj-ea"/>
                        </a:rPr>
                        <a:t>位</a:t>
                      </a:r>
                      <a:endParaRPr kumimoji="1" lang="en-US" altLang="ja-JP" sz="1000"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en-US" altLang="ja-JP" sz="1000" b="1" u="sng" dirty="0">
                          <a:latin typeface="+mj-ea"/>
                          <a:ea typeface="+mj-ea"/>
                        </a:rPr>
                        <a:t>36</a:t>
                      </a:r>
                      <a:r>
                        <a:rPr kumimoji="1" lang="ja-JP" altLang="en-US" sz="1000" b="1" u="sng" dirty="0">
                          <a:latin typeface="+mj-ea"/>
                          <a:ea typeface="+mj-ea"/>
                        </a:rPr>
                        <a:t>位</a:t>
                      </a:r>
                      <a:endParaRPr kumimoji="1" lang="en-US" altLang="ja-JP" sz="1000" b="1" u="sng"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en-US" altLang="ja-JP" sz="1000" b="1" u="sng" dirty="0">
                          <a:latin typeface="+mj-ea"/>
                          <a:ea typeface="+mj-ea"/>
                        </a:rPr>
                        <a:t>42</a:t>
                      </a:r>
                      <a:r>
                        <a:rPr kumimoji="1" lang="ja-JP" altLang="en-US" sz="1000" b="1" u="sng" dirty="0">
                          <a:latin typeface="+mj-ea"/>
                          <a:ea typeface="+mj-ea"/>
                        </a:rPr>
                        <a:t>位</a:t>
                      </a:r>
                      <a:endParaRPr kumimoji="1" lang="en-US" altLang="ja-JP" sz="1000" b="1" u="sng" dirty="0">
                        <a:latin typeface="+mj-ea"/>
                        <a:ea typeface="+mj-ea"/>
                      </a:endParaRPr>
                    </a:p>
                  </a:txBody>
                  <a:tcPr marL="84406" marR="84406" marT="42203" marB="42203">
                    <a:lnR w="12700" cap="flat" cmpd="sng" algn="ctr">
                      <a:solidFill>
                        <a:schemeClr val="tx1"/>
                      </a:solidFill>
                      <a:prstDash val="solid"/>
                      <a:round/>
                      <a:headEnd type="none" w="med" len="med"/>
                      <a:tailEnd type="none" w="med" len="med"/>
                    </a:lnR>
                  </a:tcPr>
                </a:tc>
                <a:tc>
                  <a:txBody>
                    <a:bodyPr/>
                    <a:lstStyle/>
                    <a:p>
                      <a:pPr algn="ctr"/>
                      <a:r>
                        <a:rPr kumimoji="1" lang="ja-JP" altLang="en-US" sz="1000" dirty="0">
                          <a:latin typeface="+mj-ea"/>
                          <a:ea typeface="+mj-ea"/>
                        </a:rPr>
                        <a:t>ロンドン</a:t>
                      </a:r>
                      <a:endParaRPr kumimoji="1" lang="en-US" altLang="ja-JP" sz="1000" dirty="0">
                        <a:latin typeface="+mj-ea"/>
                        <a:ea typeface="+mj-ea"/>
                      </a:endParaRPr>
                    </a:p>
                    <a:p>
                      <a:pPr algn="ctr"/>
                      <a:r>
                        <a:rPr kumimoji="1" lang="ja-JP" altLang="en-US" sz="1000" dirty="0">
                          <a:latin typeface="+mj-ea"/>
                          <a:ea typeface="+mj-ea"/>
                        </a:rPr>
                        <a:t>ニューヨーク</a:t>
                      </a:r>
                      <a:endParaRPr kumimoji="1" lang="en-US" altLang="ja-JP" sz="1000" dirty="0">
                        <a:latin typeface="+mj-ea"/>
                        <a:ea typeface="+mj-ea"/>
                      </a:endParaRPr>
                    </a:p>
                    <a:p>
                      <a:pPr algn="ctr"/>
                      <a:r>
                        <a:rPr kumimoji="1" lang="ja-JP" altLang="en-US" sz="1000" b="1" u="sng" dirty="0">
                          <a:latin typeface="+mj-ea"/>
                          <a:ea typeface="+mj-ea"/>
                        </a:rPr>
                        <a:t>東京</a:t>
                      </a:r>
                      <a:endParaRPr kumimoji="1" lang="en-US" altLang="ja-JP" sz="1000" b="1" u="sng" dirty="0">
                        <a:latin typeface="+mj-ea"/>
                        <a:ea typeface="+mj-ea"/>
                      </a:endParaRPr>
                    </a:p>
                    <a:p>
                      <a:pPr algn="ctr"/>
                      <a:r>
                        <a:rPr kumimoji="1" lang="ja-JP" altLang="en-US" sz="1000" dirty="0">
                          <a:latin typeface="+mj-ea"/>
                          <a:ea typeface="+mj-ea"/>
                        </a:rPr>
                        <a:t>パリ</a:t>
                      </a:r>
                      <a:endParaRPr kumimoji="1" lang="en-US" altLang="ja-JP" sz="1000" dirty="0">
                        <a:latin typeface="+mj-ea"/>
                        <a:ea typeface="+mj-ea"/>
                      </a:endParaRPr>
                    </a:p>
                    <a:p>
                      <a:pPr algn="ctr"/>
                      <a:r>
                        <a:rPr kumimoji="1" lang="ja-JP" altLang="en-US" sz="1000" dirty="0">
                          <a:latin typeface="+mj-ea"/>
                          <a:ea typeface="+mj-ea"/>
                        </a:rPr>
                        <a:t>シンガポール</a:t>
                      </a:r>
                      <a:endParaRPr kumimoji="1" lang="en-US" altLang="ja-JP" sz="1000" dirty="0">
                        <a:latin typeface="+mj-ea"/>
                        <a:ea typeface="+mj-ea"/>
                      </a:endParaRPr>
                    </a:p>
                    <a:p>
                      <a:pPr algn="ctr"/>
                      <a:r>
                        <a:rPr kumimoji="1" lang="ja-JP" altLang="en-US" sz="1000" dirty="0">
                          <a:latin typeface="+mj-ea"/>
                          <a:ea typeface="+mj-ea"/>
                        </a:rPr>
                        <a:t>アムステルダム</a:t>
                      </a:r>
                      <a:endParaRPr kumimoji="1" lang="en-US" altLang="ja-JP" sz="1000"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ja-JP" altLang="en-US" sz="1000" b="1" u="sng" dirty="0">
                          <a:latin typeface="+mj-ea"/>
                          <a:ea typeface="+mj-ea"/>
                        </a:rPr>
                        <a:t>大阪</a:t>
                      </a:r>
                      <a:endParaRPr kumimoji="1" lang="en-US" altLang="ja-JP" sz="1000" b="1" u="sng"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ja-JP" altLang="en-US" sz="1000" b="1" u="sng" dirty="0">
                          <a:latin typeface="+mj-ea"/>
                          <a:ea typeface="+mj-ea"/>
                        </a:rPr>
                        <a:t>福岡</a:t>
                      </a:r>
                    </a:p>
                  </a:txBody>
                  <a:tcPr marL="84406" marR="84406" marT="42203" marB="4220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7646349"/>
                  </a:ext>
                </a:extLst>
              </a:tr>
            </a:tbl>
          </a:graphicData>
        </a:graphic>
      </p:graphicFrame>
      <p:sp>
        <p:nvSpPr>
          <p:cNvPr id="7" name="テキスト ボックス 6"/>
          <p:cNvSpPr txBox="1"/>
          <p:nvPr/>
        </p:nvSpPr>
        <p:spPr>
          <a:xfrm>
            <a:off x="26379" y="2173264"/>
            <a:ext cx="1349802" cy="2329484"/>
          </a:xfrm>
          <a:prstGeom prst="rect">
            <a:avLst/>
          </a:prstGeom>
          <a:noFill/>
        </p:spPr>
        <p:txBody>
          <a:bodyPr wrap="square" rtlCol="0">
            <a:spAutoFit/>
          </a:bodyPr>
          <a:lstStyle/>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森記念財団都市戦略研究所が公表。世界の主要都市の総合力を経済、研究・開発、文化・交流、居住、環境、交通・アクセスの６分野で評価し、順位付け（</a:t>
            </a:r>
            <a:r>
              <a:rPr lang="en-US" altLang="ja-JP" sz="969" dirty="0">
                <a:latin typeface="Meiryo UI" panose="020B0604030504040204" pitchFamily="50" charset="-128"/>
                <a:ea typeface="Meiryo UI" panose="020B0604030504040204" pitchFamily="50" charset="-128"/>
              </a:rPr>
              <a:t>2021</a:t>
            </a:r>
            <a:r>
              <a:rPr lang="ja-JP" altLang="en-US" sz="969" dirty="0">
                <a:latin typeface="Meiryo UI" panose="020B0604030504040204" pitchFamily="50" charset="-128"/>
                <a:ea typeface="Meiryo UI" panose="020B0604030504040204" pitchFamily="50" charset="-128"/>
              </a:rPr>
              <a:t>年は</a:t>
            </a:r>
            <a:r>
              <a:rPr lang="en-US" altLang="ja-JP" sz="969" dirty="0">
                <a:latin typeface="Meiryo UI" panose="020B0604030504040204" pitchFamily="50" charset="-128"/>
                <a:ea typeface="Meiryo UI" panose="020B0604030504040204" pitchFamily="50" charset="-128"/>
              </a:rPr>
              <a:t>48</a:t>
            </a:r>
            <a:r>
              <a:rPr lang="ja-JP" altLang="en-US" sz="969" dirty="0">
                <a:latin typeface="Meiryo UI" panose="020B0604030504040204" pitchFamily="50" charset="-128"/>
                <a:ea typeface="Meiryo UI" panose="020B0604030504040204" pitchFamily="50" charset="-128"/>
              </a:rPr>
              <a:t>都市が対象）</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日本からは、東京・大阪・福岡の３都市</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ja-JP" altLang="en-US" sz="969" dirty="0">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3085330" y="1854467"/>
            <a:ext cx="2656813"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グローバル都市調査</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085330" y="2173264"/>
            <a:ext cx="1461343" cy="1918780"/>
          </a:xfrm>
          <a:prstGeom prst="rect">
            <a:avLst/>
          </a:prstGeom>
          <a:noFill/>
        </p:spPr>
        <p:txBody>
          <a:bodyPr wrap="square" rtlCol="0">
            <a:noAutofit/>
          </a:bodyPr>
          <a:lstStyle/>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米経営コンサルティング会社</a:t>
            </a:r>
            <a:r>
              <a:rPr lang="en-US" altLang="ja-JP" sz="969" dirty="0">
                <a:latin typeface="Meiryo UI" panose="020B0604030504040204" pitchFamily="50" charset="-128"/>
                <a:ea typeface="Meiryo UI" panose="020B0604030504040204" pitchFamily="50" charset="-128"/>
              </a:rPr>
              <a:t>A.T.</a:t>
            </a:r>
            <a:r>
              <a:rPr lang="ja-JP" altLang="en-US" sz="969" dirty="0">
                <a:latin typeface="Meiryo UI" panose="020B0604030504040204" pitchFamily="50" charset="-128"/>
                <a:ea typeface="Meiryo UI" panose="020B0604030504040204" pitchFamily="50" charset="-128"/>
              </a:rPr>
              <a:t>カーニーが公表。世界の都市をビジネス活動、人的資源、情報流通、文化的経験、政治的関与の５つの観点から</a:t>
            </a:r>
            <a:r>
              <a:rPr lang="en-US" altLang="ja-JP" sz="969" dirty="0">
                <a:latin typeface="Meiryo UI" panose="020B0604030504040204" pitchFamily="50" charset="-128"/>
                <a:ea typeface="Meiryo UI" panose="020B0604030504040204" pitchFamily="50" charset="-128"/>
              </a:rPr>
              <a:t>29</a:t>
            </a:r>
            <a:r>
              <a:rPr lang="ja-JP" altLang="en-US" sz="969" dirty="0">
                <a:latin typeface="Meiryo UI" panose="020B0604030504040204" pitchFamily="50" charset="-128"/>
                <a:ea typeface="Meiryo UI" panose="020B0604030504040204" pitchFamily="50" charset="-128"/>
              </a:rPr>
              <a:t>の評価基準をもとに総合的にランキング。（</a:t>
            </a:r>
            <a:r>
              <a:rPr lang="en-US" altLang="ja-JP" sz="969" dirty="0">
                <a:latin typeface="Meiryo UI" panose="020B0604030504040204" pitchFamily="50" charset="-128"/>
                <a:ea typeface="Meiryo UI" panose="020B0604030504040204" pitchFamily="50" charset="-128"/>
              </a:rPr>
              <a:t>2020</a:t>
            </a:r>
            <a:r>
              <a:rPr lang="ja-JP" altLang="en-US" sz="969" dirty="0">
                <a:latin typeface="Meiryo UI" panose="020B0604030504040204" pitchFamily="50" charset="-128"/>
                <a:ea typeface="Meiryo UI" panose="020B0604030504040204" pitchFamily="50" charset="-128"/>
              </a:rPr>
              <a:t>年は</a:t>
            </a:r>
            <a:r>
              <a:rPr lang="en-US" altLang="ja-JP" sz="969" dirty="0">
                <a:latin typeface="Meiryo UI" panose="020B0604030504040204" pitchFamily="50" charset="-128"/>
                <a:ea typeface="Meiryo UI" panose="020B0604030504040204" pitchFamily="50" charset="-128"/>
              </a:rPr>
              <a:t>151</a:t>
            </a:r>
            <a:r>
              <a:rPr lang="ja-JP" altLang="en-US" sz="969" dirty="0">
                <a:latin typeface="Meiryo UI" panose="020B0604030504040204" pitchFamily="50" charset="-128"/>
                <a:ea typeface="Meiryo UI" panose="020B0604030504040204" pitchFamily="50" charset="-128"/>
              </a:rPr>
              <a:t>都市が対象）</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日本からは、東京・大阪・名古屋の３都市</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ja-JP" altLang="en-US" sz="969"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nvGraphicFramePr>
        <p:xfrm>
          <a:off x="4546674" y="2219203"/>
          <a:ext cx="1354705" cy="1997612"/>
        </p:xfrm>
        <a:graphic>
          <a:graphicData uri="http://schemas.openxmlformats.org/drawingml/2006/table">
            <a:tbl>
              <a:tblPr firstRow="1" bandRow="1">
                <a:tableStyleId>{7E9639D4-E3E2-4D34-9284-5A2195B3D0D7}</a:tableStyleId>
              </a:tblPr>
              <a:tblGrid>
                <a:gridCol w="494128">
                  <a:extLst>
                    <a:ext uri="{9D8B030D-6E8A-4147-A177-3AD203B41FA5}">
                      <a16:colId xmlns:a16="http://schemas.microsoft.com/office/drawing/2014/main" val="2635631151"/>
                    </a:ext>
                  </a:extLst>
                </a:gridCol>
                <a:gridCol w="860577">
                  <a:extLst>
                    <a:ext uri="{9D8B030D-6E8A-4147-A177-3AD203B41FA5}">
                      <a16:colId xmlns:a16="http://schemas.microsoft.com/office/drawing/2014/main" val="461550805"/>
                    </a:ext>
                  </a:extLst>
                </a:gridCol>
              </a:tblGrid>
              <a:tr h="251509">
                <a:tc>
                  <a:txBody>
                    <a:bodyPr/>
                    <a:lstStyle/>
                    <a:p>
                      <a:pPr algn="ctr"/>
                      <a:r>
                        <a:rPr kumimoji="1" lang="en-US" altLang="ja-JP" sz="1000" dirty="0">
                          <a:latin typeface="+mj-ea"/>
                          <a:ea typeface="+mj-ea"/>
                        </a:rPr>
                        <a:t>2020</a:t>
                      </a:r>
                      <a:endParaRPr kumimoji="1" lang="ja-JP" altLang="en-US" sz="1000" dirty="0">
                        <a:latin typeface="+mj-ea"/>
                        <a:ea typeface="+mj-ea"/>
                      </a:endParaRPr>
                    </a:p>
                  </a:txBody>
                  <a:tcPr marL="84406" marR="84406" marT="42203" marB="42203">
                    <a:lnR w="12700" cap="flat" cmpd="sng" algn="ctr">
                      <a:solidFill>
                        <a:schemeClr val="bg1"/>
                      </a:solidFill>
                      <a:prstDash val="solid"/>
                      <a:round/>
                      <a:headEnd type="none" w="med" len="med"/>
                      <a:tailEnd type="none" w="med" len="med"/>
                    </a:lnR>
                  </a:tcPr>
                </a:tc>
                <a:tc>
                  <a:txBody>
                    <a:bodyPr/>
                    <a:lstStyle/>
                    <a:p>
                      <a:pPr algn="ctr"/>
                      <a:r>
                        <a:rPr kumimoji="1" lang="ja-JP" altLang="en-US" sz="1000" dirty="0">
                          <a:latin typeface="+mj-ea"/>
                          <a:ea typeface="+mj-ea"/>
                        </a:rPr>
                        <a:t>都市名</a:t>
                      </a:r>
                    </a:p>
                  </a:txBody>
                  <a:tcPr marL="84406" marR="84406" marT="42203" marB="42203">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40315591"/>
                  </a:ext>
                </a:extLst>
              </a:tr>
              <a:tr h="1561514">
                <a:tc>
                  <a:txBody>
                    <a:bodyPr/>
                    <a:lstStyle/>
                    <a:p>
                      <a:pPr algn="ctr"/>
                      <a:r>
                        <a:rPr kumimoji="1" lang="en-US" altLang="ja-JP" sz="1000" dirty="0">
                          <a:latin typeface="+mj-ea"/>
                          <a:ea typeface="+mj-ea"/>
                        </a:rPr>
                        <a:t>1</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2</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3</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b="1" u="sng" dirty="0">
                          <a:latin typeface="+mj-ea"/>
                          <a:ea typeface="+mj-ea"/>
                        </a:rPr>
                        <a:t>4</a:t>
                      </a:r>
                      <a:r>
                        <a:rPr kumimoji="1" lang="ja-JP" altLang="en-US" sz="1000" b="1" u="sng" dirty="0">
                          <a:latin typeface="+mj-ea"/>
                          <a:ea typeface="+mj-ea"/>
                        </a:rPr>
                        <a:t>位</a:t>
                      </a:r>
                      <a:endParaRPr kumimoji="1" lang="en-US" altLang="ja-JP" sz="1000" b="1" u="sng" dirty="0">
                        <a:latin typeface="+mj-ea"/>
                        <a:ea typeface="+mj-ea"/>
                      </a:endParaRPr>
                    </a:p>
                    <a:p>
                      <a:pPr algn="ctr"/>
                      <a:r>
                        <a:rPr kumimoji="1" lang="en-US" altLang="ja-JP" sz="1000" dirty="0">
                          <a:latin typeface="+mj-ea"/>
                          <a:ea typeface="+mj-ea"/>
                        </a:rPr>
                        <a:t>5</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6</a:t>
                      </a:r>
                      <a:r>
                        <a:rPr kumimoji="1" lang="ja-JP" altLang="en-US" sz="1000" dirty="0">
                          <a:latin typeface="+mj-ea"/>
                          <a:ea typeface="+mj-ea"/>
                        </a:rPr>
                        <a:t>位</a:t>
                      </a:r>
                      <a:endParaRPr kumimoji="1" lang="en-US" altLang="ja-JP" sz="1000"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en-US" altLang="ja-JP" sz="1000" b="1" u="sng" dirty="0">
                          <a:latin typeface="+mj-ea"/>
                          <a:ea typeface="+mj-ea"/>
                        </a:rPr>
                        <a:t>35</a:t>
                      </a:r>
                      <a:r>
                        <a:rPr kumimoji="1" lang="ja-JP" altLang="en-US" sz="1000" b="1" u="sng" dirty="0">
                          <a:latin typeface="+mj-ea"/>
                          <a:ea typeface="+mj-ea"/>
                        </a:rPr>
                        <a:t>位</a:t>
                      </a:r>
                      <a:endParaRPr kumimoji="1" lang="en-US" altLang="ja-JP" sz="1000" b="1" u="sng"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en-US" altLang="ja-JP" sz="1000" b="1" u="sng" dirty="0">
                          <a:latin typeface="+mj-ea"/>
                          <a:ea typeface="+mj-ea"/>
                        </a:rPr>
                        <a:t>78</a:t>
                      </a:r>
                      <a:r>
                        <a:rPr kumimoji="1" lang="ja-JP" altLang="en-US" sz="1000" b="1" u="sng" dirty="0">
                          <a:latin typeface="+mj-ea"/>
                          <a:ea typeface="+mj-ea"/>
                        </a:rPr>
                        <a:t>位</a:t>
                      </a:r>
                      <a:endParaRPr kumimoji="1" lang="en-US" altLang="ja-JP" sz="1000" b="1" u="sng" dirty="0">
                        <a:latin typeface="+mj-ea"/>
                        <a:ea typeface="+mj-ea"/>
                      </a:endParaRPr>
                    </a:p>
                  </a:txBody>
                  <a:tcPr marL="84406" marR="84406" marT="42203" marB="42203">
                    <a:lnR w="12700" cap="flat" cmpd="sng" algn="ctr">
                      <a:solidFill>
                        <a:schemeClr val="tx1"/>
                      </a:solidFill>
                      <a:prstDash val="solid"/>
                      <a:round/>
                      <a:headEnd type="none" w="med" len="med"/>
                      <a:tailEnd type="none" w="med" len="med"/>
                    </a:lnR>
                  </a:tcPr>
                </a:tc>
                <a:tc>
                  <a:txBody>
                    <a:bodyPr/>
                    <a:lstStyle/>
                    <a:p>
                      <a:pPr algn="ctr"/>
                      <a:r>
                        <a:rPr kumimoji="1" lang="ja-JP" altLang="en-US" sz="1000" dirty="0">
                          <a:latin typeface="+mj-ea"/>
                          <a:ea typeface="+mj-ea"/>
                        </a:rPr>
                        <a:t>ニューヨーク</a:t>
                      </a:r>
                      <a:endParaRPr kumimoji="1" lang="en-US" altLang="ja-JP" sz="1000" dirty="0">
                        <a:latin typeface="+mj-ea"/>
                        <a:ea typeface="+mj-ea"/>
                      </a:endParaRPr>
                    </a:p>
                    <a:p>
                      <a:pPr algn="ctr"/>
                      <a:r>
                        <a:rPr kumimoji="1" lang="ja-JP" altLang="en-US" sz="1000" dirty="0">
                          <a:latin typeface="+mj-ea"/>
                          <a:ea typeface="+mj-ea"/>
                        </a:rPr>
                        <a:t>ロンドン</a:t>
                      </a:r>
                      <a:endParaRPr kumimoji="1" lang="en-US" altLang="ja-JP" sz="1000" dirty="0">
                        <a:latin typeface="+mj-ea"/>
                        <a:ea typeface="+mj-ea"/>
                      </a:endParaRPr>
                    </a:p>
                    <a:p>
                      <a:pPr algn="ctr"/>
                      <a:r>
                        <a:rPr kumimoji="1" lang="ja-JP" altLang="en-US" sz="1000" dirty="0">
                          <a:latin typeface="+mj-ea"/>
                          <a:ea typeface="+mj-ea"/>
                        </a:rPr>
                        <a:t>パリ</a:t>
                      </a:r>
                      <a:endParaRPr kumimoji="1" lang="en-US" altLang="ja-JP" sz="1000" dirty="0">
                        <a:latin typeface="+mj-ea"/>
                        <a:ea typeface="+mj-ea"/>
                      </a:endParaRPr>
                    </a:p>
                    <a:p>
                      <a:pPr algn="ctr"/>
                      <a:r>
                        <a:rPr kumimoji="1" lang="ja-JP" altLang="en-US" sz="1000" b="1" u="sng" dirty="0">
                          <a:latin typeface="+mj-ea"/>
                          <a:ea typeface="+mj-ea"/>
                        </a:rPr>
                        <a:t>東京</a:t>
                      </a:r>
                      <a:endParaRPr kumimoji="1" lang="en-US" altLang="ja-JP" sz="1000" b="1" u="sng" dirty="0">
                        <a:latin typeface="+mj-ea"/>
                        <a:ea typeface="+mj-ea"/>
                      </a:endParaRPr>
                    </a:p>
                    <a:p>
                      <a:pPr algn="ctr"/>
                      <a:r>
                        <a:rPr kumimoji="1" lang="ja-JP" altLang="en-US" sz="1000" dirty="0">
                          <a:latin typeface="+mj-ea"/>
                          <a:ea typeface="+mj-ea"/>
                        </a:rPr>
                        <a:t>北京</a:t>
                      </a:r>
                      <a:endParaRPr kumimoji="1" lang="en-US" altLang="ja-JP" sz="1000" dirty="0">
                        <a:latin typeface="+mj-ea"/>
                        <a:ea typeface="+mj-ea"/>
                      </a:endParaRPr>
                    </a:p>
                    <a:p>
                      <a:pPr algn="ctr"/>
                      <a:r>
                        <a:rPr kumimoji="1" lang="ja-JP" altLang="en-US" sz="1000" dirty="0">
                          <a:latin typeface="+mj-ea"/>
                          <a:ea typeface="+mj-ea"/>
                        </a:rPr>
                        <a:t>香港</a:t>
                      </a:r>
                      <a:endParaRPr kumimoji="1" lang="en-US" altLang="ja-JP" sz="1000"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ja-JP" altLang="en-US" sz="1000" b="1" u="sng" dirty="0">
                          <a:latin typeface="+mj-ea"/>
                          <a:ea typeface="+mj-ea"/>
                        </a:rPr>
                        <a:t>大阪</a:t>
                      </a:r>
                      <a:endParaRPr kumimoji="1" lang="en-US" altLang="ja-JP" sz="1000" b="1" u="sng"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ja-JP" altLang="en-US" sz="1000" b="1" u="sng" dirty="0">
                          <a:latin typeface="+mj-ea"/>
                          <a:ea typeface="+mj-ea"/>
                        </a:rPr>
                        <a:t>名古屋</a:t>
                      </a:r>
                    </a:p>
                  </a:txBody>
                  <a:tcPr marL="84406" marR="84406" marT="42203" marB="4220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7646349"/>
                  </a:ext>
                </a:extLst>
              </a:tr>
            </a:tbl>
          </a:graphicData>
        </a:graphic>
      </p:graphicFrame>
      <p:sp>
        <p:nvSpPr>
          <p:cNvPr id="15" name="タイトル 1"/>
          <p:cNvSpPr txBox="1">
            <a:spLocks/>
          </p:cNvSpPr>
          <p:nvPr/>
        </p:nvSpPr>
        <p:spPr>
          <a:xfrm>
            <a:off x="6054300" y="1854467"/>
            <a:ext cx="3081549"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世界で最も住みやすい都市ランキング</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6107056" y="2173264"/>
            <a:ext cx="1461343" cy="1918780"/>
          </a:xfrm>
          <a:prstGeom prst="rect">
            <a:avLst/>
          </a:prstGeom>
          <a:noFill/>
        </p:spPr>
        <p:txBody>
          <a:bodyPr wrap="square" rtlCol="0">
            <a:noAutofit/>
          </a:bodyPr>
          <a:lstStyle/>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英経済誌エコノミストが公表。世界の都市を安定性、医療、文化・環境、教育、インフラの５項目から総合的にランキング。（</a:t>
            </a:r>
            <a:r>
              <a:rPr lang="en-US" altLang="ja-JP" sz="969" dirty="0">
                <a:latin typeface="Meiryo UI" panose="020B0604030504040204" pitchFamily="50" charset="-128"/>
                <a:ea typeface="Meiryo UI" panose="020B0604030504040204" pitchFamily="50" charset="-128"/>
              </a:rPr>
              <a:t>2021</a:t>
            </a:r>
            <a:r>
              <a:rPr lang="ja-JP" altLang="en-US" sz="969" dirty="0">
                <a:latin typeface="Meiryo UI" panose="020B0604030504040204" pitchFamily="50" charset="-128"/>
                <a:ea typeface="Meiryo UI" panose="020B0604030504040204" pitchFamily="50" charset="-128"/>
              </a:rPr>
              <a:t>年は</a:t>
            </a:r>
            <a:r>
              <a:rPr lang="en-US" altLang="ja-JP" sz="969" dirty="0">
                <a:latin typeface="Meiryo UI" panose="020B0604030504040204" pitchFamily="50" charset="-128"/>
                <a:ea typeface="Meiryo UI" panose="020B0604030504040204" pitchFamily="50" charset="-128"/>
              </a:rPr>
              <a:t>140</a:t>
            </a:r>
            <a:r>
              <a:rPr lang="ja-JP" altLang="en-US" sz="969" dirty="0">
                <a:latin typeface="Meiryo UI" panose="020B0604030504040204" pitchFamily="50" charset="-128"/>
                <a:ea typeface="Meiryo UI" panose="020B0604030504040204" pitchFamily="50" charset="-128"/>
              </a:rPr>
              <a:t>都市が対象）</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日本からは、大阪・東京の２都市</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ja-JP" altLang="en-US" sz="969" dirty="0">
              <a:latin typeface="Meiryo UI" panose="020B0604030504040204" pitchFamily="50" charset="-128"/>
              <a:ea typeface="Meiryo UI" panose="020B0604030504040204" pitchFamily="50" charset="-128"/>
            </a:endParaRPr>
          </a:p>
        </p:txBody>
      </p:sp>
      <p:graphicFrame>
        <p:nvGraphicFramePr>
          <p:cNvPr id="19" name="表 18"/>
          <p:cNvGraphicFramePr>
            <a:graphicFrameLocks noGrp="1"/>
          </p:cNvGraphicFramePr>
          <p:nvPr/>
        </p:nvGraphicFramePr>
        <p:xfrm>
          <a:off x="7594777" y="2215840"/>
          <a:ext cx="1420799" cy="1997612"/>
        </p:xfrm>
        <a:graphic>
          <a:graphicData uri="http://schemas.openxmlformats.org/drawingml/2006/table">
            <a:tbl>
              <a:tblPr firstRow="1" bandRow="1">
                <a:tableStyleId>{7E9639D4-E3E2-4D34-9284-5A2195B3D0D7}</a:tableStyleId>
              </a:tblPr>
              <a:tblGrid>
                <a:gridCol w="494128">
                  <a:extLst>
                    <a:ext uri="{9D8B030D-6E8A-4147-A177-3AD203B41FA5}">
                      <a16:colId xmlns:a16="http://schemas.microsoft.com/office/drawing/2014/main" val="2635631151"/>
                    </a:ext>
                  </a:extLst>
                </a:gridCol>
                <a:gridCol w="926671">
                  <a:extLst>
                    <a:ext uri="{9D8B030D-6E8A-4147-A177-3AD203B41FA5}">
                      <a16:colId xmlns:a16="http://schemas.microsoft.com/office/drawing/2014/main" val="461550805"/>
                    </a:ext>
                  </a:extLst>
                </a:gridCol>
              </a:tblGrid>
              <a:tr h="251509">
                <a:tc>
                  <a:txBody>
                    <a:bodyPr/>
                    <a:lstStyle/>
                    <a:p>
                      <a:pPr algn="ctr"/>
                      <a:r>
                        <a:rPr kumimoji="1" lang="en-US" altLang="ja-JP" sz="1000" dirty="0">
                          <a:latin typeface="+mj-ea"/>
                          <a:ea typeface="+mj-ea"/>
                        </a:rPr>
                        <a:t>2021</a:t>
                      </a:r>
                      <a:endParaRPr kumimoji="1" lang="ja-JP" altLang="en-US" sz="1000" dirty="0">
                        <a:latin typeface="+mj-ea"/>
                        <a:ea typeface="+mj-ea"/>
                      </a:endParaRPr>
                    </a:p>
                  </a:txBody>
                  <a:tcPr marL="84406" marR="84406" marT="42203" marB="42203">
                    <a:lnR w="12700" cap="flat" cmpd="sng" algn="ctr">
                      <a:solidFill>
                        <a:schemeClr val="bg1"/>
                      </a:solidFill>
                      <a:prstDash val="solid"/>
                      <a:round/>
                      <a:headEnd type="none" w="med" len="med"/>
                      <a:tailEnd type="none" w="med" len="med"/>
                    </a:lnR>
                  </a:tcPr>
                </a:tc>
                <a:tc>
                  <a:txBody>
                    <a:bodyPr/>
                    <a:lstStyle/>
                    <a:p>
                      <a:pPr algn="ctr"/>
                      <a:r>
                        <a:rPr kumimoji="1" lang="ja-JP" altLang="en-US" sz="1000" dirty="0">
                          <a:latin typeface="+mj-ea"/>
                          <a:ea typeface="+mj-ea"/>
                        </a:rPr>
                        <a:t>都市名</a:t>
                      </a:r>
                    </a:p>
                  </a:txBody>
                  <a:tcPr marL="84406" marR="84406" marT="42203" marB="42203">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40315591"/>
                  </a:ext>
                </a:extLst>
              </a:tr>
              <a:tr h="1561514">
                <a:tc>
                  <a:txBody>
                    <a:bodyPr/>
                    <a:lstStyle/>
                    <a:p>
                      <a:pPr algn="ctr"/>
                      <a:r>
                        <a:rPr kumimoji="1" lang="en-US" altLang="ja-JP" sz="1000" dirty="0">
                          <a:latin typeface="+mj-ea"/>
                          <a:ea typeface="+mj-ea"/>
                        </a:rPr>
                        <a:t>1</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b="1" u="sng" dirty="0">
                          <a:latin typeface="+mj-ea"/>
                          <a:ea typeface="+mj-ea"/>
                        </a:rPr>
                        <a:t>2</a:t>
                      </a:r>
                      <a:r>
                        <a:rPr kumimoji="1" lang="ja-JP" altLang="en-US" sz="1000" b="1" u="sng" dirty="0">
                          <a:latin typeface="+mj-ea"/>
                          <a:ea typeface="+mj-ea"/>
                        </a:rPr>
                        <a:t>位</a:t>
                      </a:r>
                      <a:endParaRPr kumimoji="1" lang="en-US" altLang="ja-JP" sz="1000" b="1" u="sng" dirty="0">
                        <a:latin typeface="+mj-ea"/>
                        <a:ea typeface="+mj-ea"/>
                      </a:endParaRPr>
                    </a:p>
                    <a:p>
                      <a:pPr algn="ctr"/>
                      <a:r>
                        <a:rPr kumimoji="1" lang="en-US" altLang="ja-JP" sz="1000" dirty="0">
                          <a:latin typeface="+mj-ea"/>
                          <a:ea typeface="+mj-ea"/>
                        </a:rPr>
                        <a:t>3</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4</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b="1" u="sng" dirty="0">
                          <a:latin typeface="+mj-ea"/>
                          <a:ea typeface="+mj-ea"/>
                        </a:rPr>
                        <a:t>5</a:t>
                      </a:r>
                      <a:r>
                        <a:rPr kumimoji="1" lang="ja-JP" altLang="en-US" sz="1000" b="1" u="sng" dirty="0">
                          <a:latin typeface="+mj-ea"/>
                          <a:ea typeface="+mj-ea"/>
                        </a:rPr>
                        <a:t>位</a:t>
                      </a:r>
                      <a:endParaRPr kumimoji="1" lang="en-US" altLang="ja-JP" sz="1000" b="1" u="sng" dirty="0">
                        <a:latin typeface="+mj-ea"/>
                        <a:ea typeface="+mj-ea"/>
                      </a:endParaRPr>
                    </a:p>
                    <a:p>
                      <a:pPr algn="ctr"/>
                      <a:r>
                        <a:rPr kumimoji="1" lang="en-US" altLang="ja-JP" sz="1000" dirty="0">
                          <a:latin typeface="+mj-ea"/>
                          <a:ea typeface="+mj-ea"/>
                        </a:rPr>
                        <a:t>6</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7</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8</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9</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10</a:t>
                      </a:r>
                      <a:r>
                        <a:rPr kumimoji="1" lang="ja-JP" altLang="en-US" sz="1000" dirty="0">
                          <a:latin typeface="+mj-ea"/>
                          <a:ea typeface="+mj-ea"/>
                        </a:rPr>
                        <a:t>位</a:t>
                      </a:r>
                      <a:endParaRPr kumimoji="1" lang="en-US" altLang="ja-JP" sz="1000" dirty="0">
                        <a:latin typeface="+mj-ea"/>
                        <a:ea typeface="+mj-ea"/>
                      </a:endParaRPr>
                    </a:p>
                  </a:txBody>
                  <a:tcPr marL="84406" marR="84406" marT="42203" marB="42203">
                    <a:lnR w="12700" cap="flat" cmpd="sng" algn="ctr">
                      <a:solidFill>
                        <a:schemeClr val="tx1"/>
                      </a:solidFill>
                      <a:prstDash val="solid"/>
                      <a:round/>
                      <a:headEnd type="none" w="med" len="med"/>
                      <a:tailEnd type="none" w="med" len="med"/>
                    </a:lnR>
                  </a:tcPr>
                </a:tc>
                <a:tc>
                  <a:txBody>
                    <a:bodyPr/>
                    <a:lstStyle/>
                    <a:p>
                      <a:pPr algn="ctr"/>
                      <a:r>
                        <a:rPr kumimoji="1" lang="ja-JP" altLang="en-US" sz="1000" dirty="0">
                          <a:latin typeface="+mj-ea"/>
                          <a:ea typeface="+mj-ea"/>
                        </a:rPr>
                        <a:t>オークランド</a:t>
                      </a:r>
                      <a:endParaRPr kumimoji="1" lang="en-US" altLang="ja-JP" sz="1000" dirty="0">
                        <a:latin typeface="+mj-ea"/>
                        <a:ea typeface="+mj-ea"/>
                      </a:endParaRPr>
                    </a:p>
                    <a:p>
                      <a:pPr algn="ctr"/>
                      <a:r>
                        <a:rPr kumimoji="1" lang="ja-JP" altLang="en-US" sz="1000" b="1" u="sng" dirty="0">
                          <a:latin typeface="+mj-ea"/>
                          <a:ea typeface="+mj-ea"/>
                        </a:rPr>
                        <a:t>大阪</a:t>
                      </a:r>
                      <a:endParaRPr kumimoji="1" lang="en-US" altLang="ja-JP" sz="1000" b="1" u="sng" dirty="0">
                        <a:latin typeface="+mj-ea"/>
                        <a:ea typeface="+mj-ea"/>
                      </a:endParaRPr>
                    </a:p>
                    <a:p>
                      <a:pPr algn="ctr"/>
                      <a:r>
                        <a:rPr kumimoji="1" lang="ja-JP" altLang="en-US" sz="1000" dirty="0">
                          <a:latin typeface="+mj-ea"/>
                          <a:ea typeface="+mj-ea"/>
                        </a:rPr>
                        <a:t>アデレード</a:t>
                      </a:r>
                      <a:endParaRPr kumimoji="1" lang="en-US" altLang="ja-JP" sz="1000" dirty="0">
                        <a:latin typeface="+mj-ea"/>
                        <a:ea typeface="+mj-ea"/>
                      </a:endParaRPr>
                    </a:p>
                    <a:p>
                      <a:pPr algn="ctr"/>
                      <a:r>
                        <a:rPr kumimoji="1" lang="ja-JP" altLang="en-US" sz="1000" dirty="0">
                          <a:latin typeface="+mj-ea"/>
                          <a:ea typeface="+mj-ea"/>
                        </a:rPr>
                        <a:t>ウェリントン</a:t>
                      </a:r>
                      <a:endParaRPr kumimoji="1" lang="en-US" altLang="ja-JP" sz="1000" dirty="0">
                        <a:latin typeface="+mj-ea"/>
                        <a:ea typeface="+mj-ea"/>
                      </a:endParaRPr>
                    </a:p>
                    <a:p>
                      <a:pPr algn="ctr"/>
                      <a:r>
                        <a:rPr kumimoji="1" lang="ja-JP" altLang="en-US" sz="1000" b="1" u="sng" dirty="0">
                          <a:latin typeface="+mj-ea"/>
                          <a:ea typeface="+mj-ea"/>
                        </a:rPr>
                        <a:t>東京</a:t>
                      </a:r>
                      <a:endParaRPr kumimoji="1" lang="en-US" altLang="ja-JP" sz="1000" b="1" u="sng" dirty="0">
                        <a:latin typeface="+mj-ea"/>
                        <a:ea typeface="+mj-ea"/>
                      </a:endParaRPr>
                    </a:p>
                    <a:p>
                      <a:pPr algn="ctr"/>
                      <a:r>
                        <a:rPr kumimoji="1" lang="ja-JP" altLang="en-US" sz="1000" dirty="0">
                          <a:latin typeface="+mj-ea"/>
                          <a:ea typeface="+mj-ea"/>
                        </a:rPr>
                        <a:t>パース</a:t>
                      </a:r>
                      <a:endParaRPr kumimoji="1" lang="en-US" altLang="ja-JP" sz="1000" dirty="0">
                        <a:latin typeface="+mj-ea"/>
                        <a:ea typeface="+mj-ea"/>
                      </a:endParaRPr>
                    </a:p>
                    <a:p>
                      <a:pPr algn="ctr"/>
                      <a:r>
                        <a:rPr kumimoji="1" lang="ja-JP" altLang="en-US" sz="1000" dirty="0">
                          <a:latin typeface="+mj-ea"/>
                          <a:ea typeface="+mj-ea"/>
                        </a:rPr>
                        <a:t>チューリッヒ</a:t>
                      </a:r>
                      <a:endParaRPr kumimoji="1" lang="en-US" altLang="ja-JP" sz="1000" dirty="0">
                        <a:latin typeface="+mj-ea"/>
                        <a:ea typeface="+mj-ea"/>
                      </a:endParaRPr>
                    </a:p>
                    <a:p>
                      <a:pPr algn="ctr"/>
                      <a:r>
                        <a:rPr kumimoji="1" lang="ja-JP" altLang="en-US" sz="1000" dirty="0">
                          <a:latin typeface="+mj-ea"/>
                          <a:ea typeface="+mj-ea"/>
                        </a:rPr>
                        <a:t>ジュネーブ</a:t>
                      </a:r>
                      <a:endParaRPr kumimoji="1" lang="en-US" altLang="ja-JP" sz="1000" dirty="0">
                        <a:latin typeface="+mj-ea"/>
                        <a:ea typeface="+mj-ea"/>
                      </a:endParaRPr>
                    </a:p>
                    <a:p>
                      <a:pPr algn="ctr"/>
                      <a:r>
                        <a:rPr kumimoji="1" lang="ja-JP" altLang="en-US" sz="1000" dirty="0">
                          <a:latin typeface="+mj-ea"/>
                          <a:ea typeface="+mj-ea"/>
                        </a:rPr>
                        <a:t>メルボルン</a:t>
                      </a:r>
                      <a:endParaRPr kumimoji="1" lang="en-US" altLang="ja-JP" sz="1000" dirty="0">
                        <a:latin typeface="+mj-ea"/>
                        <a:ea typeface="+mj-ea"/>
                      </a:endParaRPr>
                    </a:p>
                    <a:p>
                      <a:pPr algn="ctr"/>
                      <a:r>
                        <a:rPr kumimoji="1" lang="ja-JP" altLang="en-US" sz="1000" dirty="0">
                          <a:latin typeface="+mj-ea"/>
                          <a:ea typeface="+mj-ea"/>
                        </a:rPr>
                        <a:t>ブリスベン</a:t>
                      </a:r>
                    </a:p>
                  </a:txBody>
                  <a:tcPr marL="84406" marR="84406" marT="42203" marB="4220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7646349"/>
                  </a:ext>
                </a:extLst>
              </a:tr>
            </a:tbl>
          </a:graphicData>
        </a:graphic>
      </p:graphicFrame>
      <p:sp>
        <p:nvSpPr>
          <p:cNvPr id="20" name="タイトル 1"/>
          <p:cNvSpPr txBox="1">
            <a:spLocks/>
          </p:cNvSpPr>
          <p:nvPr/>
        </p:nvSpPr>
        <p:spPr>
          <a:xfrm>
            <a:off x="-14355" y="4218959"/>
            <a:ext cx="3081549"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世界で最も住みやすい都市ランキング</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8401" y="4569524"/>
            <a:ext cx="1329231" cy="1918780"/>
          </a:xfrm>
          <a:prstGeom prst="rect">
            <a:avLst/>
          </a:prstGeom>
          <a:noFill/>
        </p:spPr>
        <p:txBody>
          <a:bodyPr wrap="square" rtlCol="0">
            <a:noAutofit/>
          </a:bodyPr>
          <a:lstStyle/>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米経済誌グローバルファイナンスが公表。世界の都市を経済力や研究開発力など８項目で総合的にランキング。（</a:t>
            </a:r>
            <a:r>
              <a:rPr lang="en-US" altLang="ja-JP" sz="969" dirty="0">
                <a:latin typeface="Meiryo UI" panose="020B0604030504040204" pitchFamily="50" charset="-128"/>
                <a:ea typeface="Meiryo UI" panose="020B0604030504040204" pitchFamily="50" charset="-128"/>
              </a:rPr>
              <a:t>2020</a:t>
            </a:r>
            <a:r>
              <a:rPr lang="ja-JP" altLang="en-US" sz="969" dirty="0">
                <a:latin typeface="Meiryo UI" panose="020B0604030504040204" pitchFamily="50" charset="-128"/>
                <a:ea typeface="Meiryo UI" panose="020B0604030504040204" pitchFamily="50" charset="-128"/>
              </a:rPr>
              <a:t>年は</a:t>
            </a:r>
            <a:r>
              <a:rPr lang="en-US" altLang="ja-JP" sz="969" dirty="0">
                <a:latin typeface="Meiryo UI" panose="020B0604030504040204" pitchFamily="50" charset="-128"/>
                <a:ea typeface="Meiryo UI" panose="020B0604030504040204" pitchFamily="50" charset="-128"/>
              </a:rPr>
              <a:t>48</a:t>
            </a:r>
            <a:r>
              <a:rPr lang="ja-JP" altLang="en-US" sz="969" dirty="0">
                <a:latin typeface="Meiryo UI" panose="020B0604030504040204" pitchFamily="50" charset="-128"/>
                <a:ea typeface="Meiryo UI" panose="020B0604030504040204" pitchFamily="50" charset="-128"/>
              </a:rPr>
              <a:t>都市が対象）</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日本からは、東京・大阪・福岡の３都市</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ja-JP" altLang="en-US" sz="969" dirty="0">
              <a:latin typeface="Meiryo UI" panose="020B0604030504040204" pitchFamily="50" charset="-128"/>
              <a:ea typeface="Meiryo UI" panose="020B0604030504040204" pitchFamily="50" charset="-128"/>
            </a:endParaRPr>
          </a:p>
        </p:txBody>
      </p:sp>
      <p:graphicFrame>
        <p:nvGraphicFramePr>
          <p:cNvPr id="22" name="表 21"/>
          <p:cNvGraphicFramePr>
            <a:graphicFrameLocks noGrp="1"/>
          </p:cNvGraphicFramePr>
          <p:nvPr/>
        </p:nvGraphicFramePr>
        <p:xfrm>
          <a:off x="1367855" y="4602699"/>
          <a:ext cx="1620206" cy="1997612"/>
        </p:xfrm>
        <a:graphic>
          <a:graphicData uri="http://schemas.openxmlformats.org/drawingml/2006/table">
            <a:tbl>
              <a:tblPr firstRow="1" bandRow="1">
                <a:tableStyleId>{7E9639D4-E3E2-4D34-9284-5A2195B3D0D7}</a:tableStyleId>
              </a:tblPr>
              <a:tblGrid>
                <a:gridCol w="494128">
                  <a:extLst>
                    <a:ext uri="{9D8B030D-6E8A-4147-A177-3AD203B41FA5}">
                      <a16:colId xmlns:a16="http://schemas.microsoft.com/office/drawing/2014/main" val="2635631151"/>
                    </a:ext>
                  </a:extLst>
                </a:gridCol>
                <a:gridCol w="1126078">
                  <a:extLst>
                    <a:ext uri="{9D8B030D-6E8A-4147-A177-3AD203B41FA5}">
                      <a16:colId xmlns:a16="http://schemas.microsoft.com/office/drawing/2014/main" val="461550805"/>
                    </a:ext>
                  </a:extLst>
                </a:gridCol>
              </a:tblGrid>
              <a:tr h="251509">
                <a:tc>
                  <a:txBody>
                    <a:bodyPr/>
                    <a:lstStyle/>
                    <a:p>
                      <a:pPr algn="ctr"/>
                      <a:r>
                        <a:rPr kumimoji="1" lang="en-US" altLang="ja-JP" sz="1000" dirty="0">
                          <a:latin typeface="+mj-ea"/>
                          <a:ea typeface="+mj-ea"/>
                        </a:rPr>
                        <a:t>2020</a:t>
                      </a:r>
                      <a:endParaRPr kumimoji="1" lang="ja-JP" altLang="en-US" sz="1000" dirty="0">
                        <a:latin typeface="+mj-ea"/>
                        <a:ea typeface="+mj-ea"/>
                      </a:endParaRPr>
                    </a:p>
                  </a:txBody>
                  <a:tcPr marL="84406" marR="84406" marT="42203" marB="42203">
                    <a:lnR w="12700" cap="flat" cmpd="sng" algn="ctr">
                      <a:solidFill>
                        <a:schemeClr val="bg1"/>
                      </a:solidFill>
                      <a:prstDash val="solid"/>
                      <a:round/>
                      <a:headEnd type="none" w="med" len="med"/>
                      <a:tailEnd type="none" w="med" len="med"/>
                    </a:lnR>
                  </a:tcPr>
                </a:tc>
                <a:tc>
                  <a:txBody>
                    <a:bodyPr/>
                    <a:lstStyle/>
                    <a:p>
                      <a:pPr algn="ctr"/>
                      <a:r>
                        <a:rPr kumimoji="1" lang="ja-JP" altLang="en-US" sz="1000" dirty="0">
                          <a:latin typeface="+mj-ea"/>
                          <a:ea typeface="+mj-ea"/>
                        </a:rPr>
                        <a:t>都市名</a:t>
                      </a:r>
                    </a:p>
                  </a:txBody>
                  <a:tcPr marL="84406" marR="84406" marT="42203" marB="42203">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40315591"/>
                  </a:ext>
                </a:extLst>
              </a:tr>
              <a:tr h="1561514">
                <a:tc>
                  <a:txBody>
                    <a:bodyPr/>
                    <a:lstStyle/>
                    <a:p>
                      <a:pPr algn="ctr"/>
                      <a:r>
                        <a:rPr kumimoji="1" lang="en-US" altLang="ja-JP" sz="1000" b="1" u="sng" dirty="0">
                          <a:latin typeface="+mj-ea"/>
                          <a:ea typeface="+mj-ea"/>
                        </a:rPr>
                        <a:t>1</a:t>
                      </a:r>
                      <a:r>
                        <a:rPr kumimoji="1" lang="ja-JP" altLang="en-US" sz="1000" b="1" u="sng" dirty="0">
                          <a:latin typeface="+mj-ea"/>
                          <a:ea typeface="+mj-ea"/>
                        </a:rPr>
                        <a:t>位</a:t>
                      </a:r>
                      <a:endParaRPr kumimoji="1" lang="en-US" altLang="ja-JP" sz="1000" b="1" u="sng" dirty="0">
                        <a:latin typeface="+mj-ea"/>
                        <a:ea typeface="+mj-ea"/>
                      </a:endParaRPr>
                    </a:p>
                    <a:p>
                      <a:pPr algn="ctr"/>
                      <a:r>
                        <a:rPr kumimoji="1" lang="en-US" altLang="ja-JP" sz="1000" dirty="0">
                          <a:latin typeface="+mj-ea"/>
                          <a:ea typeface="+mj-ea"/>
                        </a:rPr>
                        <a:t>2</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3</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4</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5</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6</a:t>
                      </a:r>
                      <a:r>
                        <a:rPr kumimoji="1" lang="ja-JP" altLang="en-US" sz="1000" dirty="0">
                          <a:latin typeface="+mj-ea"/>
                          <a:ea typeface="+mj-ea"/>
                        </a:rPr>
                        <a:t>位</a:t>
                      </a:r>
                      <a:endParaRPr kumimoji="1" lang="en-US" altLang="ja-JP" sz="1000"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en-US" altLang="ja-JP" sz="1000" b="1" u="sng" dirty="0">
                          <a:latin typeface="+mj-ea"/>
                          <a:ea typeface="+mj-ea"/>
                        </a:rPr>
                        <a:t>18</a:t>
                      </a:r>
                      <a:r>
                        <a:rPr kumimoji="1" lang="ja-JP" altLang="en-US" sz="1000" b="1" u="sng" dirty="0">
                          <a:latin typeface="+mj-ea"/>
                          <a:ea typeface="+mj-ea"/>
                        </a:rPr>
                        <a:t>位</a:t>
                      </a:r>
                      <a:endParaRPr kumimoji="1" lang="en-US" altLang="ja-JP" sz="1000" b="1" u="sng"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en-US" altLang="ja-JP" sz="1000" b="1" u="sng" dirty="0">
                          <a:latin typeface="+mj-ea"/>
                          <a:ea typeface="+mj-ea"/>
                        </a:rPr>
                        <a:t>34</a:t>
                      </a:r>
                      <a:r>
                        <a:rPr kumimoji="1" lang="ja-JP" altLang="en-US" sz="1000" b="1" u="sng" dirty="0">
                          <a:latin typeface="+mj-ea"/>
                          <a:ea typeface="+mj-ea"/>
                        </a:rPr>
                        <a:t>位</a:t>
                      </a:r>
                      <a:endParaRPr kumimoji="1" lang="en-US" altLang="ja-JP" sz="1000" b="1" u="sng" dirty="0">
                        <a:latin typeface="+mj-ea"/>
                        <a:ea typeface="+mj-ea"/>
                      </a:endParaRPr>
                    </a:p>
                  </a:txBody>
                  <a:tcPr marL="84406" marR="84406" marT="42203" marB="42203">
                    <a:lnR w="12700" cap="flat" cmpd="sng" algn="ctr">
                      <a:solidFill>
                        <a:schemeClr val="tx1"/>
                      </a:solidFill>
                      <a:prstDash val="solid"/>
                      <a:round/>
                      <a:headEnd type="none" w="med" len="med"/>
                      <a:tailEnd type="none" w="med" len="med"/>
                    </a:lnR>
                  </a:tcPr>
                </a:tc>
                <a:tc>
                  <a:txBody>
                    <a:bodyPr/>
                    <a:lstStyle/>
                    <a:p>
                      <a:pPr algn="ctr"/>
                      <a:r>
                        <a:rPr kumimoji="1" lang="ja-JP" altLang="en-US" sz="1000" b="1" u="sng" dirty="0">
                          <a:latin typeface="+mj-ea"/>
                          <a:ea typeface="+mj-ea"/>
                        </a:rPr>
                        <a:t>東京</a:t>
                      </a:r>
                      <a:endParaRPr kumimoji="1" lang="en-US" altLang="ja-JP" sz="1000" b="1" u="sng" dirty="0">
                        <a:latin typeface="+mj-ea"/>
                        <a:ea typeface="+mj-ea"/>
                      </a:endParaRPr>
                    </a:p>
                    <a:p>
                      <a:pPr algn="ctr"/>
                      <a:r>
                        <a:rPr kumimoji="1" lang="ja-JP" altLang="en-US" sz="1000" dirty="0">
                          <a:latin typeface="+mj-ea"/>
                          <a:ea typeface="+mj-ea"/>
                        </a:rPr>
                        <a:t>ロンドン</a:t>
                      </a:r>
                      <a:endParaRPr kumimoji="1" lang="en-US" altLang="ja-JP" sz="1000" dirty="0">
                        <a:latin typeface="+mj-ea"/>
                        <a:ea typeface="+mj-ea"/>
                      </a:endParaRPr>
                    </a:p>
                    <a:p>
                      <a:pPr algn="ctr"/>
                      <a:r>
                        <a:rPr kumimoji="1" lang="ja-JP" altLang="en-US" sz="1000" dirty="0">
                          <a:latin typeface="+mj-ea"/>
                          <a:ea typeface="+mj-ea"/>
                        </a:rPr>
                        <a:t>シンガポール</a:t>
                      </a:r>
                      <a:endParaRPr kumimoji="1" lang="en-US" altLang="ja-JP" sz="1000" dirty="0">
                        <a:latin typeface="+mj-ea"/>
                        <a:ea typeface="+mj-ea"/>
                      </a:endParaRPr>
                    </a:p>
                    <a:p>
                      <a:pPr algn="ctr"/>
                      <a:r>
                        <a:rPr kumimoji="1" lang="ja-JP" altLang="en-US" sz="1000" dirty="0">
                          <a:latin typeface="+mj-ea"/>
                          <a:ea typeface="+mj-ea"/>
                        </a:rPr>
                        <a:t>ニューヨーク</a:t>
                      </a:r>
                      <a:endParaRPr kumimoji="1" lang="en-US" altLang="ja-JP" sz="1000" dirty="0">
                        <a:latin typeface="+mj-ea"/>
                        <a:ea typeface="+mj-ea"/>
                      </a:endParaRPr>
                    </a:p>
                    <a:p>
                      <a:pPr algn="ctr"/>
                      <a:r>
                        <a:rPr kumimoji="1" lang="ja-JP" altLang="en-US" sz="1000" dirty="0">
                          <a:latin typeface="+mj-ea"/>
                          <a:ea typeface="+mj-ea"/>
                        </a:rPr>
                        <a:t>メルボルン</a:t>
                      </a:r>
                      <a:endParaRPr kumimoji="1" lang="en-US" altLang="ja-JP" sz="1000" dirty="0">
                        <a:latin typeface="+mj-ea"/>
                        <a:ea typeface="+mj-ea"/>
                      </a:endParaRPr>
                    </a:p>
                    <a:p>
                      <a:pPr algn="ctr"/>
                      <a:r>
                        <a:rPr kumimoji="1" lang="ja-JP" altLang="en-US" sz="1000" dirty="0">
                          <a:latin typeface="+mj-ea"/>
                          <a:ea typeface="+mj-ea"/>
                        </a:rPr>
                        <a:t>フランクフルト</a:t>
                      </a:r>
                      <a:endParaRPr kumimoji="1" lang="en-US" altLang="ja-JP" sz="1000"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ja-JP" altLang="en-US" sz="1000" b="1" u="sng" dirty="0">
                          <a:latin typeface="+mj-ea"/>
                          <a:ea typeface="+mj-ea"/>
                        </a:rPr>
                        <a:t>大阪</a:t>
                      </a:r>
                      <a:endParaRPr kumimoji="1" lang="en-US" altLang="ja-JP" sz="1000" b="1" u="sng"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ja-JP" altLang="en-US" sz="1000" b="1" u="sng" dirty="0">
                          <a:latin typeface="+mj-ea"/>
                          <a:ea typeface="+mj-ea"/>
                        </a:rPr>
                        <a:t>福岡</a:t>
                      </a:r>
                    </a:p>
                  </a:txBody>
                  <a:tcPr marL="84406" marR="84406" marT="42203" marB="4220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7646349"/>
                  </a:ext>
                </a:extLst>
              </a:tr>
            </a:tbl>
          </a:graphicData>
        </a:graphic>
      </p:graphicFrame>
      <p:sp>
        <p:nvSpPr>
          <p:cNvPr id="23" name="タイトル 1"/>
          <p:cNvSpPr txBox="1">
            <a:spLocks/>
          </p:cNvSpPr>
          <p:nvPr/>
        </p:nvSpPr>
        <p:spPr>
          <a:xfrm>
            <a:off x="3104640" y="4218959"/>
            <a:ext cx="3081549"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世界で最も安全な都市ランキング</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表 24"/>
          <p:cNvGraphicFramePr>
            <a:graphicFrameLocks noGrp="1"/>
          </p:cNvGraphicFramePr>
          <p:nvPr/>
        </p:nvGraphicFramePr>
        <p:xfrm>
          <a:off x="4486849" y="4602699"/>
          <a:ext cx="1593975" cy="1859915"/>
        </p:xfrm>
        <a:graphic>
          <a:graphicData uri="http://schemas.openxmlformats.org/drawingml/2006/table">
            <a:tbl>
              <a:tblPr firstRow="1" bandRow="1">
                <a:tableStyleId>{7E9639D4-E3E2-4D34-9284-5A2195B3D0D7}</a:tableStyleId>
              </a:tblPr>
              <a:tblGrid>
                <a:gridCol w="531822">
                  <a:extLst>
                    <a:ext uri="{9D8B030D-6E8A-4147-A177-3AD203B41FA5}">
                      <a16:colId xmlns:a16="http://schemas.microsoft.com/office/drawing/2014/main" val="2635631151"/>
                    </a:ext>
                  </a:extLst>
                </a:gridCol>
                <a:gridCol w="1062153">
                  <a:extLst>
                    <a:ext uri="{9D8B030D-6E8A-4147-A177-3AD203B41FA5}">
                      <a16:colId xmlns:a16="http://schemas.microsoft.com/office/drawing/2014/main" val="461550805"/>
                    </a:ext>
                  </a:extLst>
                </a:gridCol>
              </a:tblGrid>
              <a:tr h="251509">
                <a:tc>
                  <a:txBody>
                    <a:bodyPr/>
                    <a:lstStyle/>
                    <a:p>
                      <a:pPr algn="ctr"/>
                      <a:r>
                        <a:rPr kumimoji="1" lang="en-US" altLang="ja-JP" sz="1000" dirty="0">
                          <a:latin typeface="+mj-ea"/>
                          <a:ea typeface="+mj-ea"/>
                        </a:rPr>
                        <a:t>2021</a:t>
                      </a:r>
                      <a:endParaRPr kumimoji="1" lang="ja-JP" altLang="en-US" sz="1000" dirty="0">
                        <a:latin typeface="+mj-ea"/>
                        <a:ea typeface="+mj-ea"/>
                      </a:endParaRPr>
                    </a:p>
                  </a:txBody>
                  <a:tcPr marL="84406" marR="84406" marT="42203" marB="42203">
                    <a:lnR w="12700" cap="flat" cmpd="sng" algn="ctr">
                      <a:solidFill>
                        <a:schemeClr val="bg1"/>
                      </a:solidFill>
                      <a:prstDash val="solid"/>
                      <a:round/>
                      <a:headEnd type="none" w="med" len="med"/>
                      <a:tailEnd type="none" w="med" len="med"/>
                    </a:lnR>
                  </a:tcPr>
                </a:tc>
                <a:tc>
                  <a:txBody>
                    <a:bodyPr/>
                    <a:lstStyle/>
                    <a:p>
                      <a:pPr algn="ctr"/>
                      <a:r>
                        <a:rPr kumimoji="1" lang="ja-JP" altLang="en-US" sz="1000" dirty="0">
                          <a:latin typeface="+mj-ea"/>
                          <a:ea typeface="+mj-ea"/>
                        </a:rPr>
                        <a:t>都市名</a:t>
                      </a:r>
                    </a:p>
                  </a:txBody>
                  <a:tcPr marL="84406" marR="84406" marT="42203" marB="42203">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40315591"/>
                  </a:ext>
                </a:extLst>
              </a:tr>
              <a:tr h="1561514">
                <a:tc>
                  <a:txBody>
                    <a:bodyPr/>
                    <a:lstStyle/>
                    <a:p>
                      <a:pPr algn="ctr"/>
                      <a:r>
                        <a:rPr kumimoji="1" lang="en-US" altLang="ja-JP" sz="1000" b="1" u="none" dirty="0">
                          <a:latin typeface="+mj-ea"/>
                          <a:ea typeface="+mj-ea"/>
                        </a:rPr>
                        <a:t>1</a:t>
                      </a:r>
                      <a:r>
                        <a:rPr kumimoji="1" lang="ja-JP" altLang="en-US" sz="1000" b="1" u="none" dirty="0">
                          <a:latin typeface="+mj-ea"/>
                          <a:ea typeface="+mj-ea"/>
                        </a:rPr>
                        <a:t>位</a:t>
                      </a:r>
                      <a:endParaRPr kumimoji="1" lang="en-US" altLang="ja-JP" sz="1000" b="1" u="none" dirty="0">
                        <a:latin typeface="+mj-ea"/>
                        <a:ea typeface="+mj-ea"/>
                      </a:endParaRPr>
                    </a:p>
                    <a:p>
                      <a:pPr algn="ctr"/>
                      <a:r>
                        <a:rPr kumimoji="1" lang="en-US" altLang="ja-JP" sz="1000" u="none" dirty="0">
                          <a:latin typeface="+mj-ea"/>
                          <a:ea typeface="+mj-ea"/>
                        </a:rPr>
                        <a:t>2</a:t>
                      </a:r>
                      <a:r>
                        <a:rPr kumimoji="1" lang="ja-JP" altLang="en-US" sz="1000" u="none" dirty="0">
                          <a:latin typeface="+mj-ea"/>
                          <a:ea typeface="+mj-ea"/>
                        </a:rPr>
                        <a:t>位</a:t>
                      </a:r>
                      <a:endParaRPr kumimoji="1" lang="en-US" altLang="ja-JP" sz="1000" u="none" dirty="0">
                        <a:latin typeface="+mj-ea"/>
                        <a:ea typeface="+mj-ea"/>
                      </a:endParaRPr>
                    </a:p>
                    <a:p>
                      <a:pPr algn="ctr"/>
                      <a:r>
                        <a:rPr kumimoji="1" lang="en-US" altLang="ja-JP" sz="1000" b="1" u="none" dirty="0">
                          <a:latin typeface="+mj-ea"/>
                          <a:ea typeface="+mj-ea"/>
                        </a:rPr>
                        <a:t>3</a:t>
                      </a:r>
                      <a:r>
                        <a:rPr kumimoji="1" lang="ja-JP" altLang="en-US" sz="1000" b="1" u="none" dirty="0">
                          <a:latin typeface="+mj-ea"/>
                          <a:ea typeface="+mj-ea"/>
                        </a:rPr>
                        <a:t>位</a:t>
                      </a:r>
                      <a:endParaRPr kumimoji="1" lang="en-US" altLang="ja-JP" sz="1000" b="1" u="none" dirty="0">
                        <a:latin typeface="+mj-ea"/>
                        <a:ea typeface="+mj-ea"/>
                      </a:endParaRPr>
                    </a:p>
                    <a:p>
                      <a:pPr algn="ctr"/>
                      <a:r>
                        <a:rPr kumimoji="1" lang="en-US" altLang="ja-JP" sz="1000" u="none" dirty="0">
                          <a:latin typeface="+mj-ea"/>
                          <a:ea typeface="+mj-ea"/>
                        </a:rPr>
                        <a:t>4</a:t>
                      </a:r>
                      <a:r>
                        <a:rPr kumimoji="1" lang="ja-JP" altLang="en-US" sz="1000" u="none" dirty="0">
                          <a:latin typeface="+mj-ea"/>
                          <a:ea typeface="+mj-ea"/>
                        </a:rPr>
                        <a:t>位</a:t>
                      </a:r>
                      <a:endParaRPr kumimoji="1" lang="en-US" altLang="ja-JP" sz="1000" u="none" dirty="0">
                        <a:latin typeface="+mj-ea"/>
                        <a:ea typeface="+mj-ea"/>
                      </a:endParaRPr>
                    </a:p>
                    <a:p>
                      <a:pPr algn="ctr"/>
                      <a:r>
                        <a:rPr kumimoji="1" lang="en-US" altLang="ja-JP" sz="1000" b="1" u="sng" dirty="0">
                          <a:latin typeface="+mj-ea"/>
                          <a:ea typeface="+mj-ea"/>
                        </a:rPr>
                        <a:t>5</a:t>
                      </a:r>
                      <a:r>
                        <a:rPr kumimoji="1" lang="ja-JP" altLang="en-US" sz="1000" b="1" u="sng" dirty="0">
                          <a:latin typeface="+mj-ea"/>
                          <a:ea typeface="+mj-ea"/>
                        </a:rPr>
                        <a:t>位</a:t>
                      </a:r>
                      <a:endParaRPr kumimoji="1" lang="en-US" altLang="ja-JP" sz="1000" b="1" u="sng" dirty="0">
                        <a:latin typeface="+mj-ea"/>
                        <a:ea typeface="+mj-ea"/>
                      </a:endParaRPr>
                    </a:p>
                    <a:p>
                      <a:pPr algn="ctr"/>
                      <a:r>
                        <a:rPr kumimoji="1" lang="en-US" altLang="ja-JP" sz="1000" dirty="0">
                          <a:latin typeface="+mj-ea"/>
                          <a:ea typeface="+mj-ea"/>
                        </a:rPr>
                        <a:t>6</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7</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8</a:t>
                      </a:r>
                      <a:r>
                        <a:rPr kumimoji="1" lang="ja-JP" altLang="en-US" sz="1000" dirty="0">
                          <a:latin typeface="+mj-ea"/>
                          <a:ea typeface="+mj-ea"/>
                        </a:rPr>
                        <a:t>位</a:t>
                      </a:r>
                      <a:endParaRPr kumimoji="1" lang="en-US" altLang="ja-JP" sz="1000"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en-US" altLang="ja-JP" sz="1000" b="1" u="sng" dirty="0">
                          <a:latin typeface="+mj-ea"/>
                          <a:ea typeface="+mj-ea"/>
                        </a:rPr>
                        <a:t>17</a:t>
                      </a:r>
                      <a:r>
                        <a:rPr kumimoji="1" lang="ja-JP" altLang="en-US" sz="1000" b="1" u="sng" dirty="0">
                          <a:latin typeface="+mj-ea"/>
                          <a:ea typeface="+mj-ea"/>
                        </a:rPr>
                        <a:t>位</a:t>
                      </a:r>
                      <a:endParaRPr kumimoji="1" lang="en-US" altLang="ja-JP" sz="1000" b="1" u="sng" dirty="0">
                        <a:latin typeface="+mj-ea"/>
                        <a:ea typeface="+mj-ea"/>
                      </a:endParaRPr>
                    </a:p>
                  </a:txBody>
                  <a:tcPr marL="84406" marR="84406" marT="42203" marB="42203">
                    <a:lnR w="12700" cap="flat" cmpd="sng" algn="ctr">
                      <a:solidFill>
                        <a:schemeClr val="tx1"/>
                      </a:solidFill>
                      <a:prstDash val="solid"/>
                      <a:round/>
                      <a:headEnd type="none" w="med" len="med"/>
                      <a:tailEnd type="none" w="med" len="med"/>
                    </a:lnR>
                  </a:tcPr>
                </a:tc>
                <a:tc>
                  <a:txBody>
                    <a:bodyPr/>
                    <a:lstStyle/>
                    <a:p>
                      <a:pPr algn="ctr"/>
                      <a:r>
                        <a:rPr kumimoji="1" lang="ja-JP" altLang="en-US" sz="1000" b="1" u="none" dirty="0">
                          <a:latin typeface="+mj-ea"/>
                          <a:ea typeface="+mj-ea"/>
                        </a:rPr>
                        <a:t>コペンハーゲン</a:t>
                      </a:r>
                      <a:endParaRPr kumimoji="1" lang="en-US" altLang="ja-JP" sz="1000" b="1" u="none" dirty="0">
                        <a:latin typeface="+mj-ea"/>
                        <a:ea typeface="+mj-ea"/>
                      </a:endParaRPr>
                    </a:p>
                    <a:p>
                      <a:pPr algn="ctr"/>
                      <a:r>
                        <a:rPr kumimoji="1" lang="ja-JP" altLang="en-US" sz="1000" b="1" u="none" dirty="0">
                          <a:latin typeface="+mj-ea"/>
                          <a:ea typeface="+mj-ea"/>
                        </a:rPr>
                        <a:t>トロント</a:t>
                      </a:r>
                      <a:endParaRPr kumimoji="1" lang="en-US" altLang="ja-JP" sz="1000" b="1" u="none" dirty="0">
                        <a:latin typeface="+mj-ea"/>
                        <a:ea typeface="+mj-ea"/>
                      </a:endParaRPr>
                    </a:p>
                    <a:p>
                      <a:pPr algn="ctr"/>
                      <a:r>
                        <a:rPr kumimoji="1" lang="ja-JP" altLang="en-US" sz="1000" u="none" dirty="0">
                          <a:latin typeface="+mj-ea"/>
                          <a:ea typeface="+mj-ea"/>
                        </a:rPr>
                        <a:t>シンガポール</a:t>
                      </a:r>
                      <a:endParaRPr kumimoji="1" lang="en-US" altLang="ja-JP" sz="1000" u="none" dirty="0">
                        <a:latin typeface="+mj-ea"/>
                        <a:ea typeface="+mj-ea"/>
                      </a:endParaRPr>
                    </a:p>
                    <a:p>
                      <a:pPr algn="ctr"/>
                      <a:r>
                        <a:rPr kumimoji="1" lang="ja-JP" altLang="en-US" sz="1000" b="1" u="none" dirty="0">
                          <a:latin typeface="+mj-ea"/>
                          <a:ea typeface="+mj-ea"/>
                        </a:rPr>
                        <a:t>シドニー</a:t>
                      </a:r>
                      <a:endParaRPr kumimoji="1" lang="en-US" altLang="ja-JP" sz="1000" b="1" u="none" dirty="0">
                        <a:latin typeface="+mj-ea"/>
                        <a:ea typeface="+mj-ea"/>
                      </a:endParaRPr>
                    </a:p>
                    <a:p>
                      <a:pPr algn="ctr"/>
                      <a:r>
                        <a:rPr kumimoji="1" lang="ja-JP" altLang="en-US" sz="1000" b="1" u="sng" dirty="0">
                          <a:latin typeface="+mj-ea"/>
                          <a:ea typeface="+mj-ea"/>
                        </a:rPr>
                        <a:t>東京</a:t>
                      </a:r>
                      <a:endParaRPr kumimoji="1" lang="en-US" altLang="ja-JP" sz="1000" b="1" u="sng" dirty="0">
                        <a:latin typeface="+mj-ea"/>
                        <a:ea typeface="+mj-ea"/>
                      </a:endParaRPr>
                    </a:p>
                    <a:p>
                      <a:pPr algn="ctr"/>
                      <a:r>
                        <a:rPr kumimoji="1" lang="ja-JP" altLang="en-US" sz="1000" u="none" dirty="0">
                          <a:latin typeface="+mj-ea"/>
                          <a:ea typeface="+mj-ea"/>
                        </a:rPr>
                        <a:t>アムステルダム</a:t>
                      </a:r>
                      <a:endParaRPr kumimoji="1" lang="en-US" altLang="ja-JP" sz="1000" u="none" dirty="0">
                        <a:latin typeface="+mj-ea"/>
                        <a:ea typeface="+mj-ea"/>
                      </a:endParaRPr>
                    </a:p>
                    <a:p>
                      <a:pPr algn="ctr"/>
                      <a:r>
                        <a:rPr kumimoji="1" lang="ja-JP" altLang="en-US" sz="1000" u="none" dirty="0">
                          <a:latin typeface="+mj-ea"/>
                          <a:ea typeface="+mj-ea"/>
                        </a:rPr>
                        <a:t>ウェリントン</a:t>
                      </a:r>
                      <a:endParaRPr kumimoji="1" lang="en-US" altLang="ja-JP" sz="1000" u="none" dirty="0">
                        <a:latin typeface="+mj-ea"/>
                        <a:ea typeface="+mj-ea"/>
                      </a:endParaRPr>
                    </a:p>
                    <a:p>
                      <a:pPr algn="ctr"/>
                      <a:r>
                        <a:rPr kumimoji="1" lang="ja-JP" altLang="en-US" sz="1000" dirty="0">
                          <a:latin typeface="+mj-ea"/>
                          <a:ea typeface="+mj-ea"/>
                        </a:rPr>
                        <a:t>香港、ﾒﾙﾎﾞﾙﾝ</a:t>
                      </a:r>
                      <a:endParaRPr kumimoji="1" lang="en-US" altLang="ja-JP" sz="1000"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ja-JP" altLang="en-US" sz="1000" b="1" u="sng" dirty="0">
                          <a:latin typeface="+mj-ea"/>
                          <a:ea typeface="+mj-ea"/>
                        </a:rPr>
                        <a:t>大阪</a:t>
                      </a:r>
                    </a:p>
                  </a:txBody>
                  <a:tcPr marL="84406" marR="84406" marT="42203" marB="4220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7646349"/>
                  </a:ext>
                </a:extLst>
              </a:tr>
            </a:tbl>
          </a:graphicData>
        </a:graphic>
      </p:graphicFrame>
      <p:sp>
        <p:nvSpPr>
          <p:cNvPr id="26" name="テキスト ボックス 25"/>
          <p:cNvSpPr txBox="1"/>
          <p:nvPr/>
        </p:nvSpPr>
        <p:spPr>
          <a:xfrm>
            <a:off x="3109929" y="4569524"/>
            <a:ext cx="1350465" cy="1918780"/>
          </a:xfrm>
          <a:prstGeom prst="rect">
            <a:avLst/>
          </a:prstGeom>
          <a:noFill/>
        </p:spPr>
        <p:txBody>
          <a:bodyPr wrap="square" rtlCol="0">
            <a:noAutofit/>
          </a:bodyPr>
          <a:lstStyle/>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英経済誌エコノミストが公表。世界の都市をサイバーセキュリティ、医療・健康環境、インフラの安全性、個人の安全性、環境の安全性の５項目から総合的にランキング。（</a:t>
            </a:r>
            <a:r>
              <a:rPr lang="en-US" altLang="ja-JP" sz="969" dirty="0">
                <a:latin typeface="Meiryo UI" panose="020B0604030504040204" pitchFamily="50" charset="-128"/>
                <a:ea typeface="Meiryo UI" panose="020B0604030504040204" pitchFamily="50" charset="-128"/>
              </a:rPr>
              <a:t>2021</a:t>
            </a:r>
            <a:r>
              <a:rPr lang="ja-JP" altLang="en-US" sz="969" dirty="0">
                <a:latin typeface="Meiryo UI" panose="020B0604030504040204" pitchFamily="50" charset="-128"/>
                <a:ea typeface="Meiryo UI" panose="020B0604030504040204" pitchFamily="50" charset="-128"/>
              </a:rPr>
              <a:t>年は</a:t>
            </a:r>
            <a:r>
              <a:rPr lang="en-US" altLang="ja-JP" sz="969" dirty="0">
                <a:latin typeface="Meiryo UI" panose="020B0604030504040204" pitchFamily="50" charset="-128"/>
                <a:ea typeface="Meiryo UI" panose="020B0604030504040204" pitchFamily="50" charset="-128"/>
              </a:rPr>
              <a:t>60</a:t>
            </a:r>
            <a:r>
              <a:rPr lang="ja-JP" altLang="en-US" sz="969" dirty="0">
                <a:latin typeface="Meiryo UI" panose="020B0604030504040204" pitchFamily="50" charset="-128"/>
                <a:ea typeface="Meiryo UI" panose="020B0604030504040204" pitchFamily="50" charset="-128"/>
              </a:rPr>
              <a:t>都市が対象）</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日本からは、東京・大阪の２都市</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ja-JP" altLang="en-US" sz="969" dirty="0">
              <a:latin typeface="Meiryo UI" panose="020B0604030504040204" pitchFamily="50" charset="-128"/>
              <a:ea typeface="Meiryo UI" panose="020B0604030504040204" pitchFamily="50" charset="-128"/>
            </a:endParaRPr>
          </a:p>
        </p:txBody>
      </p:sp>
      <p:sp>
        <p:nvSpPr>
          <p:cNvPr id="27" name="タイトル 1"/>
          <p:cNvSpPr txBox="1">
            <a:spLocks/>
          </p:cNvSpPr>
          <p:nvPr/>
        </p:nvSpPr>
        <p:spPr>
          <a:xfrm>
            <a:off x="6080824" y="4218959"/>
            <a:ext cx="3063177"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グローバル・フィナンシャル・センター</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292" b="1" dirty="0">
                <a:latin typeface="Meiryo UI" panose="020B0604030504040204" pitchFamily="50" charset="-128"/>
                <a:ea typeface="Meiryo UI" panose="020B0604030504040204" pitchFamily="50" charset="-128"/>
                <a:cs typeface="Meiryo UI" panose="020B0604030504040204" pitchFamily="50" charset="-128"/>
              </a:rPr>
            </a:b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・インデックス</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6080824" y="4747324"/>
            <a:ext cx="1461343" cy="1918780"/>
          </a:xfrm>
          <a:prstGeom prst="rect">
            <a:avLst/>
          </a:prstGeom>
          <a:noFill/>
        </p:spPr>
        <p:txBody>
          <a:bodyPr wrap="square" rtlCol="0">
            <a:noAutofit/>
          </a:bodyPr>
          <a:lstStyle/>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英シンクタンク</a:t>
            </a:r>
            <a:r>
              <a:rPr lang="en-US" altLang="ja-JP" sz="969" dirty="0">
                <a:latin typeface="Meiryo UI" panose="020B0604030504040204" pitchFamily="50" charset="-128"/>
                <a:ea typeface="Meiryo UI" panose="020B0604030504040204" pitchFamily="50" charset="-128"/>
              </a:rPr>
              <a:t>Z/Yen</a:t>
            </a:r>
            <a:r>
              <a:rPr lang="ja-JP" altLang="en-US" sz="969" dirty="0">
                <a:latin typeface="Meiryo UI" panose="020B0604030504040204" pitchFamily="50" charset="-128"/>
                <a:ea typeface="Meiryo UI" panose="020B0604030504040204" pitchFamily="50" charset="-128"/>
              </a:rPr>
              <a:t>と中シンクタンク</a:t>
            </a:r>
            <a:r>
              <a:rPr lang="en-US" altLang="ja-JP" sz="969" dirty="0">
                <a:latin typeface="Meiryo UI" panose="020B0604030504040204" pitchFamily="50" charset="-128"/>
                <a:ea typeface="Meiryo UI" panose="020B0604030504040204" pitchFamily="50" charset="-128"/>
              </a:rPr>
              <a:t>CDI</a:t>
            </a:r>
            <a:r>
              <a:rPr lang="ja-JP" altLang="en-US" sz="969" dirty="0">
                <a:latin typeface="Meiryo UI" panose="020B0604030504040204" pitchFamily="50" charset="-128"/>
                <a:ea typeface="Meiryo UI" panose="020B0604030504040204" pitchFamily="50" charset="-128"/>
              </a:rPr>
              <a:t>が公表。世界の都市をビジネス環境、人的資本、インフラ、金融セクターの成長、評判をもとに総合的にランキング。（</a:t>
            </a:r>
            <a:r>
              <a:rPr lang="en-US" altLang="ja-JP" sz="969" dirty="0">
                <a:latin typeface="Meiryo UI" panose="020B0604030504040204" pitchFamily="50" charset="-128"/>
                <a:ea typeface="Meiryo UI" panose="020B0604030504040204" pitchFamily="50" charset="-128"/>
              </a:rPr>
              <a:t>2021</a:t>
            </a:r>
            <a:r>
              <a:rPr lang="ja-JP" altLang="en-US" sz="969" dirty="0">
                <a:latin typeface="Meiryo UI" panose="020B0604030504040204" pitchFamily="50" charset="-128"/>
                <a:ea typeface="Meiryo UI" panose="020B0604030504040204" pitchFamily="50" charset="-128"/>
              </a:rPr>
              <a:t>年は</a:t>
            </a:r>
            <a:r>
              <a:rPr lang="en-US" altLang="ja-JP" sz="969" dirty="0">
                <a:latin typeface="Meiryo UI" panose="020B0604030504040204" pitchFamily="50" charset="-128"/>
                <a:ea typeface="Meiryo UI" panose="020B0604030504040204" pitchFamily="50" charset="-128"/>
              </a:rPr>
              <a:t>114</a:t>
            </a:r>
            <a:r>
              <a:rPr lang="ja-JP" altLang="en-US" sz="969" dirty="0">
                <a:latin typeface="Meiryo UI" panose="020B0604030504040204" pitchFamily="50" charset="-128"/>
                <a:ea typeface="Meiryo UI" panose="020B0604030504040204" pitchFamily="50" charset="-128"/>
              </a:rPr>
              <a:t>都市が対象）</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日本からは、東京・大阪の２都市</a:t>
            </a:r>
          </a:p>
        </p:txBody>
      </p:sp>
      <p:graphicFrame>
        <p:nvGraphicFramePr>
          <p:cNvPr id="29" name="表 28"/>
          <p:cNvGraphicFramePr>
            <a:graphicFrameLocks noGrp="1"/>
          </p:cNvGraphicFramePr>
          <p:nvPr/>
        </p:nvGraphicFramePr>
        <p:xfrm>
          <a:off x="7542167" y="4529532"/>
          <a:ext cx="1550190" cy="1997612"/>
        </p:xfrm>
        <a:graphic>
          <a:graphicData uri="http://schemas.openxmlformats.org/drawingml/2006/table">
            <a:tbl>
              <a:tblPr firstRow="1" bandRow="1">
                <a:tableStyleId>{7E9639D4-E3E2-4D34-9284-5A2195B3D0D7}</a:tableStyleId>
              </a:tblPr>
              <a:tblGrid>
                <a:gridCol w="686094">
                  <a:extLst>
                    <a:ext uri="{9D8B030D-6E8A-4147-A177-3AD203B41FA5}">
                      <a16:colId xmlns:a16="http://schemas.microsoft.com/office/drawing/2014/main" val="2635631151"/>
                    </a:ext>
                  </a:extLst>
                </a:gridCol>
                <a:gridCol w="864096">
                  <a:extLst>
                    <a:ext uri="{9D8B030D-6E8A-4147-A177-3AD203B41FA5}">
                      <a16:colId xmlns:a16="http://schemas.microsoft.com/office/drawing/2014/main" val="461550805"/>
                    </a:ext>
                  </a:extLst>
                </a:gridCol>
              </a:tblGrid>
              <a:tr h="251509">
                <a:tc>
                  <a:txBody>
                    <a:bodyPr/>
                    <a:lstStyle/>
                    <a:p>
                      <a:pPr algn="ctr"/>
                      <a:r>
                        <a:rPr kumimoji="1" lang="en-US" altLang="ja-JP" sz="1000" dirty="0">
                          <a:latin typeface="+mj-ea"/>
                          <a:ea typeface="+mj-ea"/>
                        </a:rPr>
                        <a:t>2021 Mar</a:t>
                      </a:r>
                      <a:endParaRPr kumimoji="1" lang="ja-JP" altLang="en-US" sz="1000" dirty="0">
                        <a:latin typeface="+mj-ea"/>
                        <a:ea typeface="+mj-ea"/>
                      </a:endParaRPr>
                    </a:p>
                  </a:txBody>
                  <a:tcPr marL="84406" marR="84406" marT="42203" marB="42203">
                    <a:lnR w="12700" cap="flat" cmpd="sng" algn="ctr">
                      <a:solidFill>
                        <a:schemeClr val="bg1"/>
                      </a:solidFill>
                      <a:prstDash val="solid"/>
                      <a:round/>
                      <a:headEnd type="none" w="med" len="med"/>
                      <a:tailEnd type="none" w="med" len="med"/>
                    </a:lnR>
                  </a:tcPr>
                </a:tc>
                <a:tc>
                  <a:txBody>
                    <a:bodyPr/>
                    <a:lstStyle/>
                    <a:p>
                      <a:pPr algn="ctr"/>
                      <a:r>
                        <a:rPr kumimoji="1" lang="ja-JP" altLang="en-US" sz="1000" dirty="0">
                          <a:latin typeface="+mj-ea"/>
                          <a:ea typeface="+mj-ea"/>
                        </a:rPr>
                        <a:t>都市名</a:t>
                      </a:r>
                    </a:p>
                  </a:txBody>
                  <a:tcPr marL="84406" marR="84406" marT="42203" marB="42203">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40315591"/>
                  </a:ext>
                </a:extLst>
              </a:tr>
              <a:tr h="1561514">
                <a:tc>
                  <a:txBody>
                    <a:bodyPr/>
                    <a:lstStyle/>
                    <a:p>
                      <a:pPr algn="ctr"/>
                      <a:r>
                        <a:rPr kumimoji="1" lang="en-US" altLang="ja-JP" sz="1000" dirty="0">
                          <a:latin typeface="+mj-ea"/>
                          <a:ea typeface="+mj-ea"/>
                        </a:rPr>
                        <a:t>1</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2</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3</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4</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5</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6</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b="1" u="sng" dirty="0">
                          <a:latin typeface="+mj-ea"/>
                          <a:ea typeface="+mj-ea"/>
                        </a:rPr>
                        <a:t>7</a:t>
                      </a:r>
                      <a:r>
                        <a:rPr kumimoji="1" lang="ja-JP" altLang="en-US" sz="1000" b="1" u="sng" dirty="0">
                          <a:latin typeface="+mj-ea"/>
                          <a:ea typeface="+mj-ea"/>
                        </a:rPr>
                        <a:t>位</a:t>
                      </a:r>
                      <a:endParaRPr kumimoji="1" lang="en-US" altLang="ja-JP" sz="1000" b="1" u="sng" dirty="0">
                        <a:latin typeface="+mj-ea"/>
                        <a:ea typeface="+mj-ea"/>
                      </a:endParaRPr>
                    </a:p>
                    <a:p>
                      <a:pPr algn="ctr"/>
                      <a:r>
                        <a:rPr kumimoji="1" lang="en-US" altLang="ja-JP" sz="1000" dirty="0">
                          <a:latin typeface="+mj-ea"/>
                          <a:ea typeface="+mj-ea"/>
                        </a:rPr>
                        <a:t>8</a:t>
                      </a:r>
                      <a:r>
                        <a:rPr kumimoji="1" lang="ja-JP" altLang="en-US" sz="1000" dirty="0">
                          <a:latin typeface="+mj-ea"/>
                          <a:ea typeface="+mj-ea"/>
                        </a:rPr>
                        <a:t>位</a:t>
                      </a:r>
                      <a:endParaRPr kumimoji="1" lang="en-US" altLang="ja-JP" sz="1000"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en-US" altLang="ja-JP" sz="1000" b="1" u="sng" dirty="0">
                          <a:latin typeface="+mj-ea"/>
                          <a:ea typeface="+mj-ea"/>
                        </a:rPr>
                        <a:t>32</a:t>
                      </a:r>
                      <a:r>
                        <a:rPr kumimoji="1" lang="ja-JP" altLang="en-US" sz="1000" b="1" u="sng" dirty="0">
                          <a:latin typeface="+mj-ea"/>
                          <a:ea typeface="+mj-ea"/>
                        </a:rPr>
                        <a:t>位</a:t>
                      </a:r>
                      <a:endParaRPr kumimoji="1" lang="en-US" altLang="ja-JP" sz="1000" b="1" u="sng" dirty="0">
                        <a:latin typeface="+mj-ea"/>
                        <a:ea typeface="+mj-ea"/>
                      </a:endParaRPr>
                    </a:p>
                  </a:txBody>
                  <a:tcPr marL="84406" marR="84406" marT="42203" marB="42203">
                    <a:lnR w="12700" cap="flat" cmpd="sng" algn="ctr">
                      <a:solidFill>
                        <a:schemeClr val="tx1"/>
                      </a:solidFill>
                      <a:prstDash val="solid"/>
                      <a:round/>
                      <a:headEnd type="none" w="med" len="med"/>
                      <a:tailEnd type="none" w="med" len="med"/>
                    </a:lnR>
                  </a:tcPr>
                </a:tc>
                <a:tc>
                  <a:txBody>
                    <a:bodyPr/>
                    <a:lstStyle/>
                    <a:p>
                      <a:pPr algn="ctr"/>
                      <a:r>
                        <a:rPr kumimoji="1" lang="ja-JP" altLang="en-US" sz="1000" dirty="0">
                          <a:latin typeface="+mj-ea"/>
                          <a:ea typeface="+mj-ea"/>
                        </a:rPr>
                        <a:t>ニューヨーク</a:t>
                      </a:r>
                      <a:endParaRPr kumimoji="1" lang="en-US" altLang="ja-JP" sz="1000" dirty="0">
                        <a:latin typeface="+mj-ea"/>
                        <a:ea typeface="+mj-ea"/>
                      </a:endParaRPr>
                    </a:p>
                    <a:p>
                      <a:pPr algn="ctr"/>
                      <a:r>
                        <a:rPr kumimoji="1" lang="ja-JP" altLang="en-US" sz="1000" dirty="0">
                          <a:latin typeface="+mj-ea"/>
                          <a:ea typeface="+mj-ea"/>
                        </a:rPr>
                        <a:t>ロンドン</a:t>
                      </a:r>
                      <a:endParaRPr kumimoji="1" lang="en-US" altLang="ja-JP" sz="1000" dirty="0">
                        <a:latin typeface="+mj-ea"/>
                        <a:ea typeface="+mj-ea"/>
                      </a:endParaRPr>
                    </a:p>
                    <a:p>
                      <a:pPr algn="ctr"/>
                      <a:r>
                        <a:rPr kumimoji="1" lang="ja-JP" altLang="en-US" sz="1000" dirty="0">
                          <a:latin typeface="+mj-ea"/>
                          <a:ea typeface="+mj-ea"/>
                        </a:rPr>
                        <a:t>上海</a:t>
                      </a:r>
                      <a:endParaRPr kumimoji="1" lang="en-US" altLang="ja-JP" sz="1000" dirty="0">
                        <a:latin typeface="+mj-ea"/>
                        <a:ea typeface="+mj-ea"/>
                      </a:endParaRPr>
                    </a:p>
                    <a:p>
                      <a:pPr algn="ctr"/>
                      <a:r>
                        <a:rPr kumimoji="1" lang="ja-JP" altLang="en-US" sz="1000" dirty="0">
                          <a:latin typeface="+mj-ea"/>
                          <a:ea typeface="+mj-ea"/>
                        </a:rPr>
                        <a:t>香港</a:t>
                      </a:r>
                      <a:endParaRPr kumimoji="1" lang="en-US" altLang="ja-JP" sz="1000" dirty="0">
                        <a:latin typeface="+mj-ea"/>
                        <a:ea typeface="+mj-ea"/>
                      </a:endParaRPr>
                    </a:p>
                    <a:p>
                      <a:pPr algn="ctr"/>
                      <a:r>
                        <a:rPr kumimoji="1" lang="ja-JP" altLang="en-US" sz="1000" spc="-90" baseline="0" dirty="0">
                          <a:latin typeface="+mj-ea"/>
                          <a:ea typeface="+mj-ea"/>
                        </a:rPr>
                        <a:t>シンガポール</a:t>
                      </a:r>
                      <a:endParaRPr kumimoji="1" lang="en-US" altLang="ja-JP" sz="1000" spc="-90" baseline="0" dirty="0">
                        <a:latin typeface="+mj-ea"/>
                        <a:ea typeface="+mj-ea"/>
                      </a:endParaRPr>
                    </a:p>
                    <a:p>
                      <a:pPr algn="ctr"/>
                      <a:r>
                        <a:rPr kumimoji="1" lang="ja-JP" altLang="en-US" sz="1000" dirty="0">
                          <a:latin typeface="+mj-ea"/>
                          <a:ea typeface="+mj-ea"/>
                        </a:rPr>
                        <a:t>北京</a:t>
                      </a:r>
                      <a:endParaRPr kumimoji="1" lang="en-US" altLang="ja-JP" sz="1000" dirty="0">
                        <a:latin typeface="+mj-ea"/>
                        <a:ea typeface="+mj-ea"/>
                      </a:endParaRPr>
                    </a:p>
                    <a:p>
                      <a:pPr algn="ctr"/>
                      <a:r>
                        <a:rPr kumimoji="1" lang="ja-JP" altLang="en-US" sz="1000" b="1" u="sng" dirty="0">
                          <a:latin typeface="+mj-ea"/>
                          <a:ea typeface="+mj-ea"/>
                        </a:rPr>
                        <a:t>東京</a:t>
                      </a:r>
                      <a:endParaRPr kumimoji="1" lang="en-US" altLang="ja-JP" sz="1000" b="1" u="sng" dirty="0">
                        <a:latin typeface="+mj-ea"/>
                        <a:ea typeface="+mj-ea"/>
                      </a:endParaRPr>
                    </a:p>
                    <a:p>
                      <a:pPr algn="ctr"/>
                      <a:r>
                        <a:rPr kumimoji="1" lang="ja-JP" altLang="en-US" sz="1000" dirty="0">
                          <a:latin typeface="+mj-ea"/>
                          <a:ea typeface="+mj-ea"/>
                        </a:rPr>
                        <a:t>深セン</a:t>
                      </a:r>
                      <a:endParaRPr kumimoji="1" lang="en-US" altLang="ja-JP" sz="1000"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ja-JP" altLang="en-US" sz="1000" b="1" u="sng" dirty="0">
                          <a:latin typeface="+mj-ea"/>
                          <a:ea typeface="+mj-ea"/>
                        </a:rPr>
                        <a:t>大阪</a:t>
                      </a:r>
                      <a:endParaRPr kumimoji="1" lang="en-US" altLang="ja-JP" sz="1000" b="1" u="sng" dirty="0">
                        <a:latin typeface="+mj-ea"/>
                        <a:ea typeface="+mj-ea"/>
                      </a:endParaRPr>
                    </a:p>
                  </a:txBody>
                  <a:tcPr marL="84406" marR="84406" marT="42203" marB="4220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7646349"/>
                  </a:ext>
                </a:extLst>
              </a:tr>
            </a:tbl>
          </a:graphicData>
        </a:graphic>
      </p:graphicFrame>
      <p:sp>
        <p:nvSpPr>
          <p:cNvPr id="30" name="正方形/長方形 29"/>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３ー６</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世界の都市との</a:t>
            </a:r>
            <a:r>
              <a:rPr kumimoji="0"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比較（１</a:t>
            </a:r>
            <a:r>
              <a:rPr kumimoji="0"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kumimoji="0"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世界</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の都市総合</a:t>
            </a:r>
            <a:r>
              <a:rPr kumimoji="0"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ランキング）</a:t>
            </a:r>
            <a:endParaRPr kumimoji="0" lang="en-US" altLang="ja-JP"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4" name="正方形/長方形 23">
            <a:extLst>
              <a:ext uri="{FF2B5EF4-FFF2-40B4-BE49-F238E27FC236}">
                <a16:creationId xmlns:a16="http://schemas.microsoft.com/office/drawing/2014/main" id="{6907C590-95DD-352F-FA30-A1B3E53DE661}"/>
              </a:ext>
            </a:extLst>
          </p:cNvPr>
          <p:cNvSpPr/>
          <p:nvPr/>
        </p:nvSpPr>
        <p:spPr>
          <a:xfrm>
            <a:off x="7018136" y="10989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第１回意見交換会　参考資料</a:t>
            </a:r>
            <a:r>
              <a:rPr lang="ja-JP" altLang="en-US" sz="900" dirty="0">
                <a:solidFill>
                  <a:schemeClr val="tx1"/>
                </a:solidFill>
              </a:rPr>
              <a:t>３</a:t>
            </a:r>
            <a:endParaRPr kumimoji="1" lang="ja-JP" altLang="en-US" sz="900" dirty="0">
              <a:solidFill>
                <a:schemeClr val="tx1"/>
              </a:solidFill>
            </a:endParaRPr>
          </a:p>
        </p:txBody>
      </p:sp>
    </p:spTree>
    <p:extLst>
      <p:ext uri="{BB962C8B-B14F-4D97-AF65-F5344CB8AC3E}">
        <p14:creationId xmlns:p14="http://schemas.microsoft.com/office/powerpoint/2010/main" val="861001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C3B7D964-1DA4-45B0-9901-0C2B0B35A15A}"/>
              </a:ext>
            </a:extLst>
          </p:cNvPr>
          <p:cNvPicPr>
            <a:picLocks noChangeAspect="1"/>
          </p:cNvPicPr>
          <p:nvPr/>
        </p:nvPicPr>
        <p:blipFill>
          <a:blip r:embed="rId3"/>
          <a:stretch>
            <a:fillRect/>
          </a:stretch>
        </p:blipFill>
        <p:spPr>
          <a:xfrm>
            <a:off x="3011574" y="3956806"/>
            <a:ext cx="3036071" cy="1585097"/>
          </a:xfrm>
          <a:prstGeom prst="rect">
            <a:avLst/>
          </a:prstGeom>
        </p:spPr>
      </p:pic>
      <p:pic>
        <p:nvPicPr>
          <p:cNvPr id="8" name="図 7">
            <a:extLst>
              <a:ext uri="{FF2B5EF4-FFF2-40B4-BE49-F238E27FC236}">
                <a16:creationId xmlns:a16="http://schemas.microsoft.com/office/drawing/2014/main" id="{536CB824-9CBF-4C34-ADB4-AE7B6318E872}"/>
              </a:ext>
            </a:extLst>
          </p:cNvPr>
          <p:cNvPicPr>
            <a:picLocks noChangeAspect="1"/>
          </p:cNvPicPr>
          <p:nvPr/>
        </p:nvPicPr>
        <p:blipFill>
          <a:blip r:embed="rId4"/>
          <a:stretch>
            <a:fillRect/>
          </a:stretch>
        </p:blipFill>
        <p:spPr>
          <a:xfrm>
            <a:off x="53836" y="2240489"/>
            <a:ext cx="9083827" cy="2005758"/>
          </a:xfrm>
          <a:prstGeom prst="rect">
            <a:avLst/>
          </a:prstGeom>
        </p:spPr>
      </p:pic>
      <p:sp>
        <p:nvSpPr>
          <p:cNvPr id="18" name="タイトル 1"/>
          <p:cNvSpPr txBox="1">
            <a:spLocks/>
          </p:cNvSpPr>
          <p:nvPr/>
        </p:nvSpPr>
        <p:spPr>
          <a:xfrm>
            <a:off x="263951" y="476581"/>
            <a:ext cx="8616097" cy="1547768"/>
          </a:xfrm>
          <a:prstGeom prst="rect">
            <a:avLst/>
          </a:prstGeom>
          <a:ln>
            <a:solidFill>
              <a:schemeClr val="tx1"/>
            </a:solidFill>
            <a:prstDash val="sysDash"/>
          </a:ln>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森記念財団による世界の都市総合力ランキングにおいて、大阪の総合ランキングは、評価都市の追加による影響も一部あるものの、年度推移では低下傾向。</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分野別では、「研究・開発」「文化・交流」「居住」の評価が相対的に高く、「経済」「環境」「交通・アクセス」の評価が相対的に低い。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分野別ランキングの年度推移をみると、「研究・開発」「居住」は比較的高い評価が続き、「文化・交流」も上昇傾向であるのに対し、「経済」「環境」「交通・アクセス」は低位に留まる。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7164" y="3916020"/>
            <a:ext cx="9040080" cy="2823395"/>
            <a:chOff x="51807" y="2005479"/>
            <a:chExt cx="9040080" cy="2823395"/>
          </a:xfrm>
        </p:grpSpPr>
        <p:sp>
          <p:nvSpPr>
            <p:cNvPr id="16" name="タイトル 1"/>
            <p:cNvSpPr txBox="1">
              <a:spLocks/>
            </p:cNvSpPr>
            <p:nvPr/>
          </p:nvSpPr>
          <p:spPr>
            <a:xfrm>
              <a:off x="51807" y="2005479"/>
              <a:ext cx="3616618"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大阪の分野別ランキング（</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3640413" y="2093426"/>
              <a:ext cx="773655" cy="2305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p:txBody>
        </p:sp>
        <p:cxnSp>
          <p:nvCxnSpPr>
            <p:cNvPr id="27" name="直線コネクタ 26"/>
            <p:cNvCxnSpPr/>
            <p:nvPr/>
          </p:nvCxnSpPr>
          <p:spPr>
            <a:xfrm>
              <a:off x="4695994" y="2199452"/>
              <a:ext cx="1205736" cy="111711"/>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5901732" y="3827814"/>
              <a:ext cx="3190155" cy="963692"/>
            </a:xfrm>
            <a:prstGeom prst="rect">
              <a:avLst/>
            </a:prstGeom>
            <a:solidFill>
              <a:schemeClr val="accent6">
                <a:lumMod val="20000"/>
                <a:lumOff val="80000"/>
              </a:schemeClr>
            </a:solidFill>
          </p:spPr>
          <p:txBody>
            <a:bodyPr wrap="square" rtlCol="0">
              <a:noAutofit/>
            </a:bodyPr>
            <a:lstStyle/>
            <a:p>
              <a:r>
                <a:rPr lang="en-US" altLang="ja-JP" sz="969" dirty="0">
                  <a:latin typeface="Meiryo UI" panose="020B0604030504040204" pitchFamily="50" charset="-128"/>
                  <a:ea typeface="Meiryo UI" panose="020B0604030504040204" pitchFamily="50" charset="-128"/>
                </a:rPr>
                <a:t>【</a:t>
              </a:r>
              <a:r>
                <a:rPr lang="ja-JP" altLang="en-US" sz="969" dirty="0">
                  <a:latin typeface="Meiryo UI" panose="020B0604030504040204" pitchFamily="50" charset="-128"/>
                  <a:ea typeface="Meiryo UI" panose="020B0604030504040204" pitchFamily="50" charset="-128"/>
                </a:rPr>
                <a:t>文化・交流部門　</a:t>
              </a:r>
              <a:r>
                <a:rPr lang="en-US" altLang="ja-JP" sz="969" dirty="0">
                  <a:latin typeface="Meiryo UI" panose="020B0604030504040204" pitchFamily="50" charset="-128"/>
                  <a:ea typeface="Meiryo UI" panose="020B0604030504040204" pitchFamily="50" charset="-128"/>
                </a:rPr>
                <a:t>20</a:t>
              </a:r>
              <a:r>
                <a:rPr lang="ja-JP" altLang="en-US" sz="969" dirty="0">
                  <a:latin typeface="Meiryo UI" panose="020B0604030504040204" pitchFamily="50" charset="-128"/>
                  <a:ea typeface="Meiryo UI" panose="020B0604030504040204" pitchFamily="50" charset="-128"/>
                </a:rPr>
                <a:t>位</a:t>
              </a:r>
              <a:r>
                <a:rPr lang="en-US" altLang="ja-JP" sz="969" dirty="0">
                  <a:latin typeface="Meiryo UI" panose="020B0604030504040204" pitchFamily="50" charset="-128"/>
                  <a:ea typeface="Meiryo UI" panose="020B0604030504040204" pitchFamily="50" charset="-128"/>
                </a:rPr>
                <a:t>/48</a:t>
              </a:r>
              <a:r>
                <a:rPr lang="ja-JP" altLang="en-US" sz="969" dirty="0">
                  <a:latin typeface="Meiryo UI" panose="020B0604030504040204" pitchFamily="50" charset="-128"/>
                  <a:ea typeface="Meiryo UI" panose="020B0604030504040204" pitchFamily="50" charset="-128"/>
                </a:rPr>
                <a:t>都市</a:t>
              </a:r>
              <a:r>
                <a:rPr lang="en-US" altLang="ja-JP" sz="969" dirty="0">
                  <a:latin typeface="Meiryo UI" panose="020B0604030504040204" pitchFamily="50" charset="-128"/>
                  <a:ea typeface="Meiryo UI" panose="020B0604030504040204" pitchFamily="50" charset="-128"/>
                </a:rPr>
                <a:t>】</a:t>
              </a: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評価は相対的に高め</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ホテル客室数、買い物の魅力、食事の魅力、外国人訪問者数といった受入環境や外国人の受入実績の評価が高め</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他方、観光地の充実度（近隣の可能スポット数やアンケート結果で評価）や外国人居住者数の評価が低迷</a:t>
              </a:r>
              <a:endParaRPr lang="en-US" altLang="ja-JP" sz="969"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5901731" y="2944412"/>
              <a:ext cx="3190155" cy="830769"/>
            </a:xfrm>
            <a:prstGeom prst="rect">
              <a:avLst/>
            </a:prstGeom>
            <a:solidFill>
              <a:schemeClr val="accent6">
                <a:lumMod val="20000"/>
                <a:lumOff val="80000"/>
              </a:schemeClr>
            </a:solidFill>
          </p:spPr>
          <p:txBody>
            <a:bodyPr wrap="square" rtlCol="0">
              <a:noAutofit/>
            </a:bodyPr>
            <a:lstStyle/>
            <a:p>
              <a:r>
                <a:rPr lang="en-US" altLang="ja-JP" sz="969" dirty="0">
                  <a:latin typeface="Meiryo UI" panose="020B0604030504040204" pitchFamily="50" charset="-128"/>
                  <a:ea typeface="Meiryo UI" panose="020B0604030504040204" pitchFamily="50" charset="-128"/>
                </a:rPr>
                <a:t>【</a:t>
              </a:r>
              <a:r>
                <a:rPr lang="ja-JP" altLang="en-US" sz="969" dirty="0">
                  <a:latin typeface="Meiryo UI" panose="020B0604030504040204" pitchFamily="50" charset="-128"/>
                  <a:ea typeface="Meiryo UI" panose="020B0604030504040204" pitchFamily="50" charset="-128"/>
                </a:rPr>
                <a:t>研究・開発分野　</a:t>
              </a:r>
              <a:r>
                <a:rPr lang="en-US" altLang="ja-JP" sz="969" dirty="0">
                  <a:latin typeface="Meiryo UI" panose="020B0604030504040204" pitchFamily="50" charset="-128"/>
                  <a:ea typeface="Meiryo UI" panose="020B0604030504040204" pitchFamily="50" charset="-128"/>
                </a:rPr>
                <a:t>18</a:t>
              </a:r>
              <a:r>
                <a:rPr lang="ja-JP" altLang="en-US" sz="969" dirty="0">
                  <a:latin typeface="Meiryo UI" panose="020B0604030504040204" pitchFamily="50" charset="-128"/>
                  <a:ea typeface="Meiryo UI" panose="020B0604030504040204" pitchFamily="50" charset="-128"/>
                </a:rPr>
                <a:t>位</a:t>
              </a:r>
              <a:r>
                <a:rPr lang="en-US" altLang="ja-JP" sz="969" dirty="0">
                  <a:latin typeface="Meiryo UI" panose="020B0604030504040204" pitchFamily="50" charset="-128"/>
                  <a:ea typeface="Meiryo UI" panose="020B0604030504040204" pitchFamily="50" charset="-128"/>
                </a:rPr>
                <a:t>/48</a:t>
              </a:r>
              <a:r>
                <a:rPr lang="ja-JP" altLang="en-US" sz="969" dirty="0">
                  <a:latin typeface="Meiryo UI" panose="020B0604030504040204" pitchFamily="50" charset="-128"/>
                  <a:ea typeface="Meiryo UI" panose="020B0604030504040204" pitchFamily="50" charset="-128"/>
                </a:rPr>
                <a:t>都市</a:t>
              </a:r>
              <a:r>
                <a:rPr lang="en-US" altLang="ja-JP" sz="969" dirty="0">
                  <a:latin typeface="Meiryo UI" panose="020B0604030504040204" pitchFamily="50" charset="-128"/>
                  <a:ea typeface="Meiryo UI" panose="020B0604030504040204" pitchFamily="50" charset="-128"/>
                </a:rPr>
                <a:t>】</a:t>
              </a: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評価は相対的に高く、年度推移でも高め</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研究者数や学力の高さ、特許登録件数、主要科学技術賞受賞者数の評価が高く、分野全体の評価を押し上げ</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他方、留学生数や特にスタートアップ数の評価が低迷</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ja-JP" altLang="en-US" sz="969"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901731" y="2063156"/>
              <a:ext cx="3190155" cy="830769"/>
            </a:xfrm>
            <a:prstGeom prst="rect">
              <a:avLst/>
            </a:prstGeom>
            <a:solidFill>
              <a:schemeClr val="accent6">
                <a:lumMod val="20000"/>
                <a:lumOff val="80000"/>
              </a:schemeClr>
            </a:solidFill>
          </p:spPr>
          <p:txBody>
            <a:bodyPr wrap="square" rtlCol="0">
              <a:noAutofit/>
            </a:bodyPr>
            <a:lstStyle/>
            <a:p>
              <a:r>
                <a:rPr lang="en-US" altLang="ja-JP" sz="969" dirty="0">
                  <a:latin typeface="Meiryo UI" panose="020B0604030504040204" pitchFamily="50" charset="-128"/>
                  <a:ea typeface="Meiryo UI" panose="020B0604030504040204" pitchFamily="50" charset="-128"/>
                </a:rPr>
                <a:t>【</a:t>
              </a:r>
              <a:r>
                <a:rPr lang="ja-JP" altLang="en-US" sz="969" dirty="0">
                  <a:latin typeface="Meiryo UI" panose="020B0604030504040204" pitchFamily="50" charset="-128"/>
                  <a:ea typeface="Meiryo UI" panose="020B0604030504040204" pitchFamily="50" charset="-128"/>
                </a:rPr>
                <a:t>経済分野　</a:t>
              </a:r>
              <a:r>
                <a:rPr lang="en-US" altLang="ja-JP" sz="969" dirty="0">
                  <a:latin typeface="Meiryo UI" panose="020B0604030504040204" pitchFamily="50" charset="-128"/>
                  <a:ea typeface="Meiryo UI" panose="020B0604030504040204" pitchFamily="50" charset="-128"/>
                </a:rPr>
                <a:t>37</a:t>
              </a:r>
              <a:r>
                <a:rPr lang="ja-JP" altLang="en-US" sz="969" dirty="0">
                  <a:latin typeface="Meiryo UI" panose="020B0604030504040204" pitchFamily="50" charset="-128"/>
                  <a:ea typeface="Meiryo UI" panose="020B0604030504040204" pitchFamily="50" charset="-128"/>
                </a:rPr>
                <a:t>位</a:t>
              </a:r>
              <a:r>
                <a:rPr lang="en-US" altLang="ja-JP" sz="969" dirty="0">
                  <a:latin typeface="Meiryo UI" panose="020B0604030504040204" pitchFamily="50" charset="-128"/>
                  <a:ea typeface="Meiryo UI" panose="020B0604030504040204" pitchFamily="50" charset="-128"/>
                </a:rPr>
                <a:t>/48</a:t>
              </a:r>
              <a:r>
                <a:rPr lang="ja-JP" altLang="en-US" sz="969" dirty="0">
                  <a:latin typeface="Meiryo UI" panose="020B0604030504040204" pitchFamily="50" charset="-128"/>
                  <a:ea typeface="Meiryo UI" panose="020B0604030504040204" pitchFamily="50" charset="-128"/>
                </a:rPr>
                <a:t>都市</a:t>
              </a:r>
              <a:r>
                <a:rPr lang="en-US" altLang="ja-JP" sz="969" dirty="0">
                  <a:latin typeface="Meiryo UI" panose="020B0604030504040204" pitchFamily="50" charset="-128"/>
                  <a:ea typeface="Meiryo UI" panose="020B0604030504040204" pitchFamily="50" charset="-128"/>
                </a:rPr>
                <a:t>】</a:t>
              </a: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評価は相対的に低め、ランキングは下降傾向</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en-US" altLang="ja-JP" sz="969" dirty="0">
                  <a:latin typeface="Meiryo UI" panose="020B0604030504040204" pitchFamily="50" charset="-128"/>
                  <a:ea typeface="Meiryo UI" panose="020B0604030504040204" pitchFamily="50" charset="-128"/>
                </a:rPr>
                <a:t>GDP</a:t>
              </a:r>
              <a:r>
                <a:rPr lang="ja-JP" altLang="en-US" sz="969" dirty="0">
                  <a:latin typeface="Meiryo UI" panose="020B0604030504040204" pitchFamily="50" charset="-128"/>
                  <a:ea typeface="Meiryo UI" panose="020B0604030504040204" pitchFamily="50" charset="-128"/>
                </a:rPr>
                <a:t>成長率や法人税率の高さの評価が低迷</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また、</a:t>
              </a:r>
              <a:r>
                <a:rPr lang="en-US" altLang="ja-JP" sz="969" dirty="0">
                  <a:latin typeface="Meiryo UI" panose="020B0604030504040204" pitchFamily="50" charset="-128"/>
                  <a:ea typeface="Meiryo UI" panose="020B0604030504040204" pitchFamily="50" charset="-128"/>
                </a:rPr>
                <a:t>GDP</a:t>
              </a:r>
              <a:r>
                <a:rPr lang="ja-JP" altLang="en-US" sz="969" dirty="0" err="1">
                  <a:latin typeface="Meiryo UI" panose="020B0604030504040204" pitchFamily="50" charset="-128"/>
                  <a:ea typeface="Meiryo UI" panose="020B0604030504040204" pitchFamily="50" charset="-128"/>
                </a:rPr>
                <a:t>、</a:t>
              </a:r>
              <a:r>
                <a:rPr lang="ja-JP" altLang="en-US" sz="969" dirty="0">
                  <a:latin typeface="Meiryo UI" panose="020B0604030504040204" pitchFamily="50" charset="-128"/>
                  <a:ea typeface="Meiryo UI" panose="020B0604030504040204" pitchFamily="50" charset="-128"/>
                </a:rPr>
                <a:t>一人当たり</a:t>
              </a:r>
              <a:r>
                <a:rPr lang="en-US" altLang="ja-JP" sz="969" dirty="0">
                  <a:latin typeface="Meiryo UI" panose="020B0604030504040204" pitchFamily="50" charset="-128"/>
                  <a:ea typeface="Meiryo UI" panose="020B0604030504040204" pitchFamily="50" charset="-128"/>
                </a:rPr>
                <a:t>GDP</a:t>
              </a:r>
              <a:r>
                <a:rPr lang="ja-JP" altLang="en-US" sz="969" dirty="0" err="1">
                  <a:latin typeface="Meiryo UI" panose="020B0604030504040204" pitchFamily="50" charset="-128"/>
                  <a:ea typeface="Meiryo UI" panose="020B0604030504040204" pitchFamily="50" charset="-128"/>
                </a:rPr>
                <a:t>、</a:t>
              </a:r>
              <a:r>
                <a:rPr lang="ja-JP" altLang="en-US" sz="969" dirty="0">
                  <a:latin typeface="Meiryo UI" panose="020B0604030504040204" pitchFamily="50" charset="-128"/>
                  <a:ea typeface="Meiryo UI" panose="020B0604030504040204" pitchFamily="50" charset="-128"/>
                </a:rPr>
                <a:t>優秀な人材確保の容易性、コワーキングスペースの施設数などの指標が低下傾向</a:t>
              </a:r>
              <a:endParaRPr lang="en-US" altLang="ja-JP" sz="969" dirty="0">
                <a:latin typeface="Meiryo UI" panose="020B0604030504040204" pitchFamily="50" charset="-128"/>
                <a:ea typeface="Meiryo UI" panose="020B0604030504040204" pitchFamily="50" charset="-128"/>
              </a:endParaRPr>
            </a:p>
          </p:txBody>
        </p:sp>
        <p:cxnSp>
          <p:nvCxnSpPr>
            <p:cNvPr id="39" name="直線コネクタ 38"/>
            <p:cNvCxnSpPr/>
            <p:nvPr/>
          </p:nvCxnSpPr>
          <p:spPr>
            <a:xfrm>
              <a:off x="5298863" y="2654136"/>
              <a:ext cx="602868" cy="390609"/>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336120" y="3251650"/>
              <a:ext cx="565611" cy="599667"/>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4002156" y="3544070"/>
              <a:ext cx="428892" cy="231112"/>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912770" y="3694892"/>
              <a:ext cx="2853109" cy="1133982"/>
            </a:xfrm>
            <a:prstGeom prst="rect">
              <a:avLst/>
            </a:prstGeom>
            <a:solidFill>
              <a:schemeClr val="accent6">
                <a:lumMod val="20000"/>
                <a:lumOff val="80000"/>
              </a:schemeClr>
            </a:solidFill>
          </p:spPr>
          <p:txBody>
            <a:bodyPr wrap="square" rtlCol="0">
              <a:noAutofit/>
            </a:bodyPr>
            <a:lstStyle/>
            <a:p>
              <a:r>
                <a:rPr lang="en-US" altLang="ja-JP" sz="969" dirty="0">
                  <a:latin typeface="Meiryo UI" panose="020B0604030504040204" pitchFamily="50" charset="-128"/>
                  <a:ea typeface="Meiryo UI" panose="020B0604030504040204" pitchFamily="50" charset="-128"/>
                </a:rPr>
                <a:t>【</a:t>
              </a:r>
              <a:r>
                <a:rPr lang="ja-JP" altLang="en-US" sz="969" dirty="0">
                  <a:latin typeface="Meiryo UI" panose="020B0604030504040204" pitchFamily="50" charset="-128"/>
                  <a:ea typeface="Meiryo UI" panose="020B0604030504040204" pitchFamily="50" charset="-128"/>
                </a:rPr>
                <a:t>居住部門　</a:t>
              </a:r>
              <a:r>
                <a:rPr lang="en-US" altLang="ja-JP" sz="969" dirty="0">
                  <a:latin typeface="Meiryo UI" panose="020B0604030504040204" pitchFamily="50" charset="-128"/>
                  <a:ea typeface="Meiryo UI" panose="020B0604030504040204" pitchFamily="50" charset="-128"/>
                </a:rPr>
                <a:t>21</a:t>
              </a:r>
              <a:r>
                <a:rPr lang="ja-JP" altLang="en-US" sz="969" dirty="0">
                  <a:latin typeface="Meiryo UI" panose="020B0604030504040204" pitchFamily="50" charset="-128"/>
                  <a:ea typeface="Meiryo UI" panose="020B0604030504040204" pitchFamily="50" charset="-128"/>
                </a:rPr>
                <a:t>位</a:t>
              </a:r>
              <a:r>
                <a:rPr lang="en-US" altLang="ja-JP" sz="969" dirty="0">
                  <a:latin typeface="Meiryo UI" panose="020B0604030504040204" pitchFamily="50" charset="-128"/>
                  <a:ea typeface="Meiryo UI" panose="020B0604030504040204" pitchFamily="50" charset="-128"/>
                </a:rPr>
                <a:t>/48</a:t>
              </a:r>
              <a:r>
                <a:rPr lang="ja-JP" altLang="en-US" sz="969" dirty="0">
                  <a:latin typeface="Meiryo UI" panose="020B0604030504040204" pitchFamily="50" charset="-128"/>
                  <a:ea typeface="Meiryo UI" panose="020B0604030504040204" pitchFamily="50" charset="-128"/>
                </a:rPr>
                <a:t>都市</a:t>
              </a:r>
              <a:r>
                <a:rPr lang="en-US" altLang="ja-JP" sz="969" dirty="0">
                  <a:latin typeface="Meiryo UI" panose="020B0604030504040204" pitchFamily="50" charset="-128"/>
                  <a:ea typeface="Meiryo UI" panose="020B0604030504040204" pitchFamily="50" charset="-128"/>
                </a:rPr>
                <a:t>】</a:t>
              </a: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評価は相対的に高く、経年でも高め</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平均寿命や小売店舗や飲食店の多さの評価が高く、分野全体の評価を押し上げ</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他方、働き方の柔軟性の評価や自然災害の経済的リスクの評価が下落。（後者は、評価基準の変更によって大幅に評価が下落）</a:t>
              </a:r>
            </a:p>
          </p:txBody>
        </p:sp>
        <p:cxnSp>
          <p:nvCxnSpPr>
            <p:cNvPr id="42" name="直線コネクタ 41"/>
            <p:cNvCxnSpPr/>
            <p:nvPr/>
          </p:nvCxnSpPr>
          <p:spPr>
            <a:xfrm flipH="1">
              <a:off x="2671371" y="3224786"/>
              <a:ext cx="1154609" cy="423813"/>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3226705" y="2671164"/>
              <a:ext cx="448845" cy="178271"/>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51867" y="3393837"/>
              <a:ext cx="2525472" cy="1098666"/>
            </a:xfrm>
            <a:prstGeom prst="rect">
              <a:avLst/>
            </a:prstGeom>
            <a:solidFill>
              <a:schemeClr val="accent6">
                <a:lumMod val="20000"/>
                <a:lumOff val="80000"/>
              </a:schemeClr>
            </a:solidFill>
          </p:spPr>
          <p:txBody>
            <a:bodyPr wrap="square" rtlCol="0">
              <a:noAutofit/>
            </a:bodyPr>
            <a:lstStyle/>
            <a:p>
              <a:r>
                <a:rPr lang="en-US" altLang="ja-JP" sz="969" dirty="0">
                  <a:latin typeface="Meiryo UI" panose="020B0604030504040204" pitchFamily="50" charset="-128"/>
                  <a:ea typeface="Meiryo UI" panose="020B0604030504040204" pitchFamily="50" charset="-128"/>
                </a:rPr>
                <a:t>【</a:t>
              </a:r>
              <a:r>
                <a:rPr lang="ja-JP" altLang="en-US" sz="969" dirty="0">
                  <a:latin typeface="Meiryo UI" panose="020B0604030504040204" pitchFamily="50" charset="-128"/>
                  <a:ea typeface="Meiryo UI" panose="020B0604030504040204" pitchFamily="50" charset="-128"/>
                </a:rPr>
                <a:t>環境部門　</a:t>
              </a:r>
              <a:r>
                <a:rPr lang="en-US" altLang="ja-JP" sz="969" dirty="0">
                  <a:latin typeface="Meiryo UI" panose="020B0604030504040204" pitchFamily="50" charset="-128"/>
                  <a:ea typeface="Meiryo UI" panose="020B0604030504040204" pitchFamily="50" charset="-128"/>
                </a:rPr>
                <a:t>42</a:t>
              </a:r>
              <a:r>
                <a:rPr lang="ja-JP" altLang="en-US" sz="969" dirty="0">
                  <a:latin typeface="Meiryo UI" panose="020B0604030504040204" pitchFamily="50" charset="-128"/>
                  <a:ea typeface="Meiryo UI" panose="020B0604030504040204" pitchFamily="50" charset="-128"/>
                </a:rPr>
                <a:t>位</a:t>
              </a:r>
              <a:r>
                <a:rPr lang="en-US" altLang="ja-JP" sz="969" dirty="0">
                  <a:latin typeface="Meiryo UI" panose="020B0604030504040204" pitchFamily="50" charset="-128"/>
                  <a:ea typeface="Meiryo UI" panose="020B0604030504040204" pitchFamily="50" charset="-128"/>
                </a:rPr>
                <a:t>/48</a:t>
              </a:r>
              <a:r>
                <a:rPr lang="ja-JP" altLang="en-US" sz="969" dirty="0">
                  <a:latin typeface="Meiryo UI" panose="020B0604030504040204" pitchFamily="50" charset="-128"/>
                  <a:ea typeface="Meiryo UI" panose="020B0604030504040204" pitchFamily="50" charset="-128"/>
                </a:rPr>
                <a:t>都市</a:t>
              </a:r>
              <a:r>
                <a:rPr lang="en-US" altLang="ja-JP" sz="969" dirty="0">
                  <a:latin typeface="Meiryo UI" panose="020B0604030504040204" pitchFamily="50" charset="-128"/>
                  <a:ea typeface="Meiryo UI" panose="020B0604030504040204" pitchFamily="50" charset="-128"/>
                </a:rPr>
                <a:t>】</a:t>
              </a: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評価は相対的に低く、ランキングは下降傾向</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環境へ取組み（宣言などのアクション数）や再生可能エネルギー比率、リサイクル率などの持続可能性に関する指標や、緑地の充実度や都市空間の清潔さ（アンケート調査）などの評価が低迷</a:t>
              </a:r>
            </a:p>
          </p:txBody>
        </p:sp>
        <p:sp>
          <p:nvSpPr>
            <p:cNvPr id="2" name="テキスト ボックス 1"/>
            <p:cNvSpPr txBox="1"/>
            <p:nvPr/>
          </p:nvSpPr>
          <p:spPr>
            <a:xfrm>
              <a:off x="251867" y="2332370"/>
              <a:ext cx="3123692" cy="963692"/>
            </a:xfrm>
            <a:prstGeom prst="rect">
              <a:avLst/>
            </a:prstGeom>
            <a:solidFill>
              <a:schemeClr val="accent6">
                <a:lumMod val="20000"/>
                <a:lumOff val="80000"/>
              </a:schemeClr>
            </a:solidFill>
          </p:spPr>
          <p:txBody>
            <a:bodyPr wrap="square" rtlCol="0">
              <a:noAutofit/>
            </a:bodyPr>
            <a:lstStyle/>
            <a:p>
              <a:r>
                <a:rPr lang="en-US" altLang="ja-JP" sz="969" dirty="0">
                  <a:latin typeface="Meiryo UI" panose="020B0604030504040204" pitchFamily="50" charset="-128"/>
                  <a:ea typeface="Meiryo UI" panose="020B0604030504040204" pitchFamily="50" charset="-128"/>
                </a:rPr>
                <a:t>【</a:t>
              </a:r>
              <a:r>
                <a:rPr lang="ja-JP" altLang="en-US" sz="969" dirty="0">
                  <a:latin typeface="Meiryo UI" panose="020B0604030504040204" pitchFamily="50" charset="-128"/>
                  <a:ea typeface="Meiryo UI" panose="020B0604030504040204" pitchFamily="50" charset="-128"/>
                </a:rPr>
                <a:t>交通・アクセス　</a:t>
              </a:r>
              <a:r>
                <a:rPr lang="en-US" altLang="ja-JP" sz="969" dirty="0">
                  <a:latin typeface="Meiryo UI" panose="020B0604030504040204" pitchFamily="50" charset="-128"/>
                  <a:ea typeface="Meiryo UI" panose="020B0604030504040204" pitchFamily="50" charset="-128"/>
                </a:rPr>
                <a:t>39</a:t>
              </a:r>
              <a:r>
                <a:rPr lang="ja-JP" altLang="en-US" sz="969" dirty="0">
                  <a:latin typeface="Meiryo UI" panose="020B0604030504040204" pitchFamily="50" charset="-128"/>
                  <a:ea typeface="Meiryo UI" panose="020B0604030504040204" pitchFamily="50" charset="-128"/>
                </a:rPr>
                <a:t>位</a:t>
              </a:r>
              <a:r>
                <a:rPr lang="en-US" altLang="ja-JP" sz="969" dirty="0">
                  <a:latin typeface="Meiryo UI" panose="020B0604030504040204" pitchFamily="50" charset="-128"/>
                  <a:ea typeface="Meiryo UI" panose="020B0604030504040204" pitchFamily="50" charset="-128"/>
                </a:rPr>
                <a:t>/48</a:t>
              </a:r>
              <a:r>
                <a:rPr lang="ja-JP" altLang="en-US" sz="969" dirty="0">
                  <a:latin typeface="Meiryo UI" panose="020B0604030504040204" pitchFamily="50" charset="-128"/>
                  <a:ea typeface="Meiryo UI" panose="020B0604030504040204" pitchFamily="50" charset="-128"/>
                </a:rPr>
                <a:t>都市</a:t>
              </a:r>
              <a:r>
                <a:rPr lang="en-US" altLang="ja-JP" sz="969" dirty="0">
                  <a:latin typeface="Meiryo UI" panose="020B0604030504040204" pitchFamily="50" charset="-128"/>
                  <a:ea typeface="Meiryo UI" panose="020B0604030504040204" pitchFamily="50" charset="-128"/>
                </a:rPr>
                <a:t>】</a:t>
              </a: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評価は相対的に低め、年度推移でも低位に留まる</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国際線直行便就航都市数や流通規模など国際ネットワークや国際キャパシティの評価が低迷</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また、空港アクセス時間の短さ、通勤・通学時間の短さ、渋滞の少なさなどのアンケート指標の評価が下落傾向</a:t>
              </a:r>
            </a:p>
          </p:txBody>
        </p:sp>
      </p:grpSp>
      <p:sp>
        <p:nvSpPr>
          <p:cNvPr id="44" name="タイトル 1"/>
          <p:cNvSpPr txBox="1">
            <a:spLocks/>
          </p:cNvSpPr>
          <p:nvPr/>
        </p:nvSpPr>
        <p:spPr>
          <a:xfrm>
            <a:off x="58932" y="2010110"/>
            <a:ext cx="3616618"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大阪のランキング（</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flipH="1">
            <a:off x="263673" y="6488668"/>
            <a:ext cx="2522200" cy="33855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※2021</a:t>
            </a:r>
            <a:r>
              <a:rPr kumimoji="1" lang="ja-JP" altLang="en-US" sz="800" dirty="0">
                <a:latin typeface="Meiryo UI" panose="020B0604030504040204" pitchFamily="50" charset="-128"/>
                <a:ea typeface="Meiryo UI" panose="020B0604030504040204" pitchFamily="50" charset="-128"/>
              </a:rPr>
              <a:t>年ランキングは個別指標の詳細が未公表のため、分野別の詳細分析は</a:t>
            </a:r>
            <a:r>
              <a:rPr kumimoji="1" lang="en-US" altLang="ja-JP" sz="800" dirty="0">
                <a:latin typeface="Meiryo UI" panose="020B0604030504040204" pitchFamily="50" charset="-128"/>
                <a:ea typeface="Meiryo UI" panose="020B0604030504040204" pitchFamily="50" charset="-128"/>
              </a:rPr>
              <a:t>2015-2020</a:t>
            </a:r>
            <a:r>
              <a:rPr kumimoji="1" lang="ja-JP" altLang="en-US" sz="800" dirty="0">
                <a:latin typeface="Meiryo UI" panose="020B0604030504040204" pitchFamily="50" charset="-128"/>
                <a:ea typeface="Meiryo UI" panose="020B0604030504040204" pitchFamily="50" charset="-128"/>
              </a:rPr>
              <a:t>による</a:t>
            </a:r>
          </a:p>
        </p:txBody>
      </p:sp>
    </p:spTree>
    <p:extLst>
      <p:ext uri="{BB962C8B-B14F-4D97-AF65-F5344CB8AC3E}">
        <p14:creationId xmlns:p14="http://schemas.microsoft.com/office/powerpoint/2010/main" val="2775902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1838C76-B72D-4B3D-9999-DC300ECF4B98}"/>
              </a:ext>
            </a:extLst>
          </p:cNvPr>
          <p:cNvPicPr>
            <a:picLocks noChangeAspect="1"/>
          </p:cNvPicPr>
          <p:nvPr/>
        </p:nvPicPr>
        <p:blipFill>
          <a:blip r:embed="rId3"/>
          <a:stretch>
            <a:fillRect/>
          </a:stretch>
        </p:blipFill>
        <p:spPr>
          <a:xfrm>
            <a:off x="2411760" y="2708920"/>
            <a:ext cx="3853006" cy="2597121"/>
          </a:xfrm>
          <a:prstGeom prst="rect">
            <a:avLst/>
          </a:prstGeom>
        </p:spPr>
      </p:pic>
      <p:sp>
        <p:nvSpPr>
          <p:cNvPr id="12" name="タイトル 1"/>
          <p:cNvSpPr txBox="1">
            <a:spLocks/>
          </p:cNvSpPr>
          <p:nvPr/>
        </p:nvSpPr>
        <p:spPr>
          <a:xfrm>
            <a:off x="290567" y="2055787"/>
            <a:ext cx="2779542" cy="661198"/>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グローバル都市指標</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5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GCI</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順位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対象</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156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市</a:t>
            </a:r>
            <a:endParaRPr lang="en-US" altLang="ja-JP" sz="73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タイトル 1"/>
          <p:cNvSpPr txBox="1">
            <a:spLocks/>
          </p:cNvSpPr>
          <p:nvPr/>
        </p:nvSpPr>
        <p:spPr>
          <a:xfrm>
            <a:off x="271598" y="626288"/>
            <a:ext cx="8616097" cy="1281294"/>
          </a:xfrm>
          <a:prstGeom prst="rect">
            <a:avLst/>
          </a:prstGeom>
          <a:ln>
            <a:solidFill>
              <a:schemeClr val="tx1"/>
            </a:solidFill>
            <a:prstDash val="sysDash"/>
          </a:ln>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米コンサルティング会社</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カーニーによる「グローバル・シティズ・リポート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」（グローバル都市調査）の都市の現在のパフォーマンスを評価する「グローバル都市指標（</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GCI)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」において、大阪が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位にランクイン（前回</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位）。東京は４位（前回４位）、名古屋は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位（前回</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a:t>
            </a:r>
          </a:p>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将来の有望性を分析する「グローバル都市展望（</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GCO)</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」では、大阪が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位（前回</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位）。東京は７位（前回４位）、名古屋は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位（前回</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2494885" y="2228745"/>
            <a:ext cx="3616618"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GCI</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ランキング年次推移（上位</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都市と大阪）</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a:extLst>
              <a:ext uri="{FF2B5EF4-FFF2-40B4-BE49-F238E27FC236}">
                <a16:creationId xmlns:a16="http://schemas.microsoft.com/office/drawing/2014/main" id="{9307828A-F649-4330-8E51-9A6555BF94AB}"/>
              </a:ext>
            </a:extLst>
          </p:cNvPr>
          <p:cNvGraphicFramePr>
            <a:graphicFrameLocks noGrp="1"/>
          </p:cNvGraphicFramePr>
          <p:nvPr/>
        </p:nvGraphicFramePr>
        <p:xfrm>
          <a:off x="423792" y="2747370"/>
          <a:ext cx="1761023" cy="2854686"/>
        </p:xfrm>
        <a:graphic>
          <a:graphicData uri="http://schemas.openxmlformats.org/drawingml/2006/table">
            <a:tbl>
              <a:tblPr firstRow="1" bandRow="1">
                <a:tableStyleId>{5C22544A-7EE6-4342-B048-85BDC9FD1C3A}</a:tableStyleId>
              </a:tblPr>
              <a:tblGrid>
                <a:gridCol w="564582">
                  <a:extLst>
                    <a:ext uri="{9D8B030D-6E8A-4147-A177-3AD203B41FA5}">
                      <a16:colId xmlns:a16="http://schemas.microsoft.com/office/drawing/2014/main" val="20000"/>
                    </a:ext>
                  </a:extLst>
                </a:gridCol>
                <a:gridCol w="1196441">
                  <a:extLst>
                    <a:ext uri="{9D8B030D-6E8A-4147-A177-3AD203B41FA5}">
                      <a16:colId xmlns:a16="http://schemas.microsoft.com/office/drawing/2014/main" val="20001"/>
                    </a:ext>
                  </a:extLst>
                </a:gridCol>
              </a:tblGrid>
              <a:tr h="494832">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48529">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ニューヨーク</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8529">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ロンドン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248529">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パリ</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248529">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ロサンゼルス</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48</a:t>
                      </a: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10007"/>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79</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名古屋</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24" name="正方形/長方形 23">
            <a:extLst>
              <a:ext uri="{FF2B5EF4-FFF2-40B4-BE49-F238E27FC236}">
                <a16:creationId xmlns:a16="http://schemas.microsoft.com/office/drawing/2014/main" id="{ECBB6383-3220-48A9-AF06-F94153CC5006}"/>
              </a:ext>
            </a:extLst>
          </p:cNvPr>
          <p:cNvSpPr/>
          <p:nvPr/>
        </p:nvSpPr>
        <p:spPr>
          <a:xfrm>
            <a:off x="5892851" y="4688957"/>
            <a:ext cx="655093" cy="19387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292" b="1" dirty="0">
                <a:solidFill>
                  <a:srgbClr val="FF0000"/>
                </a:solidFill>
                <a:latin typeface="Meiryo UI" panose="020B0604030504040204" pitchFamily="50" charset="-128"/>
                <a:ea typeface="Meiryo UI" panose="020B0604030504040204" pitchFamily="50" charset="-128"/>
              </a:rPr>
              <a:t>大阪</a:t>
            </a:r>
          </a:p>
        </p:txBody>
      </p:sp>
      <p:sp>
        <p:nvSpPr>
          <p:cNvPr id="25" name="正方形/長方形 24">
            <a:extLst>
              <a:ext uri="{FF2B5EF4-FFF2-40B4-BE49-F238E27FC236}">
                <a16:creationId xmlns:a16="http://schemas.microsoft.com/office/drawing/2014/main" id="{AE727285-CAF8-45D2-95CF-B59C766FD235}"/>
              </a:ext>
            </a:extLst>
          </p:cNvPr>
          <p:cNvSpPr/>
          <p:nvPr/>
        </p:nvSpPr>
        <p:spPr>
          <a:xfrm>
            <a:off x="5954722" y="2765329"/>
            <a:ext cx="633439" cy="33474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ﾆｭｰﾖｰｸ</a:t>
            </a:r>
          </a:p>
        </p:txBody>
      </p:sp>
      <p:sp>
        <p:nvSpPr>
          <p:cNvPr id="26" name="正方形/長方形 25">
            <a:extLst>
              <a:ext uri="{FF2B5EF4-FFF2-40B4-BE49-F238E27FC236}">
                <a16:creationId xmlns:a16="http://schemas.microsoft.com/office/drawing/2014/main" id="{E3A0020B-831D-4E7A-96FB-91D9589A95F9}"/>
              </a:ext>
            </a:extLst>
          </p:cNvPr>
          <p:cNvSpPr/>
          <p:nvPr/>
        </p:nvSpPr>
        <p:spPr>
          <a:xfrm>
            <a:off x="5929164" y="3313035"/>
            <a:ext cx="589991" cy="219454"/>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b="1" dirty="0">
                <a:solidFill>
                  <a:schemeClr val="tx1"/>
                </a:solidFill>
                <a:latin typeface="Meiryo UI" panose="020B0604030504040204" pitchFamily="50" charset="-128"/>
                <a:ea typeface="Meiryo UI" panose="020B0604030504040204" pitchFamily="50" charset="-128"/>
              </a:rPr>
              <a:t>東京</a:t>
            </a:r>
            <a:endParaRPr lang="ja-JP" altLang="en-US" sz="1108" dirty="0">
              <a:solidFill>
                <a:schemeClr val="tx1"/>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68792DD1-AE57-4DEC-A2FC-1CF549D3A304}"/>
              </a:ext>
            </a:extLst>
          </p:cNvPr>
          <p:cNvSpPr/>
          <p:nvPr/>
        </p:nvSpPr>
        <p:spPr>
          <a:xfrm>
            <a:off x="5669450" y="3551121"/>
            <a:ext cx="1306397" cy="125789"/>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ﾛｻﾝｾﾞﾙｽ</a:t>
            </a:r>
          </a:p>
        </p:txBody>
      </p:sp>
      <p:sp>
        <p:nvSpPr>
          <p:cNvPr id="29" name="正方形/長方形 28">
            <a:extLst>
              <a:ext uri="{FF2B5EF4-FFF2-40B4-BE49-F238E27FC236}">
                <a16:creationId xmlns:a16="http://schemas.microsoft.com/office/drawing/2014/main" id="{00B7C91E-6B39-4A79-A0CC-18D09F9B9729}"/>
              </a:ext>
            </a:extLst>
          </p:cNvPr>
          <p:cNvSpPr/>
          <p:nvPr/>
        </p:nvSpPr>
        <p:spPr>
          <a:xfrm>
            <a:off x="2018173" y="5096067"/>
            <a:ext cx="4465135" cy="33474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ja-JP" sz="1000" dirty="0">
                <a:solidFill>
                  <a:schemeClr val="tx1"/>
                </a:solidFill>
                <a:latin typeface="Meiryo UI" panose="020B0604030504040204" pitchFamily="50" charset="-128"/>
                <a:ea typeface="Meiryo UI" panose="020B0604030504040204" pitchFamily="50" charset="-128"/>
              </a:rPr>
              <a:t>2016</a:t>
            </a:r>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2017</a:t>
            </a:r>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2018</a:t>
            </a:r>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2019</a:t>
            </a:r>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2020</a:t>
            </a:r>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2021</a:t>
            </a: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17C041D7-3BA6-4851-A347-BE458CC6ECC5}"/>
              </a:ext>
            </a:extLst>
          </p:cNvPr>
          <p:cNvSpPr/>
          <p:nvPr/>
        </p:nvSpPr>
        <p:spPr>
          <a:xfrm>
            <a:off x="5925246" y="2906877"/>
            <a:ext cx="633439" cy="35630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ﾛﾝﾄﾞﾝ</a:t>
            </a:r>
          </a:p>
        </p:txBody>
      </p:sp>
      <p:sp>
        <p:nvSpPr>
          <p:cNvPr id="31" name="正方形/長方形 30">
            <a:extLst>
              <a:ext uri="{FF2B5EF4-FFF2-40B4-BE49-F238E27FC236}">
                <a16:creationId xmlns:a16="http://schemas.microsoft.com/office/drawing/2014/main" id="{58C4F551-1717-498B-9F8E-C2AB2A53FDCB}"/>
              </a:ext>
            </a:extLst>
          </p:cNvPr>
          <p:cNvSpPr/>
          <p:nvPr/>
        </p:nvSpPr>
        <p:spPr>
          <a:xfrm>
            <a:off x="5893182" y="3084399"/>
            <a:ext cx="633439" cy="33474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ﾊﾟﾘ</a:t>
            </a:r>
          </a:p>
        </p:txBody>
      </p:sp>
      <p:sp>
        <p:nvSpPr>
          <p:cNvPr id="3" name="正方形/長方形 2">
            <a:extLst>
              <a:ext uri="{FF2B5EF4-FFF2-40B4-BE49-F238E27FC236}">
                <a16:creationId xmlns:a16="http://schemas.microsoft.com/office/drawing/2014/main" id="{73F23FAC-604A-4945-BA0C-41DFEA4F61A9}"/>
              </a:ext>
            </a:extLst>
          </p:cNvPr>
          <p:cNvSpPr/>
          <p:nvPr/>
        </p:nvSpPr>
        <p:spPr>
          <a:xfrm>
            <a:off x="2620824" y="4748947"/>
            <a:ext cx="288971" cy="269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latin typeface="Meiryo UI" panose="020B0604030504040204" pitchFamily="50" charset="-128"/>
                <a:ea typeface="Meiryo UI" panose="020B0604030504040204" pitchFamily="50" charset="-128"/>
              </a:rPr>
              <a:t>59</a:t>
            </a:r>
            <a:endParaRPr lang="ja-JP" altLang="en-US" sz="800" dirty="0">
              <a:latin typeface="Meiryo UI" panose="020B0604030504040204" pitchFamily="50" charset="-128"/>
              <a:ea typeface="Meiryo UI" panose="020B0604030504040204" pitchFamily="50" charset="-128"/>
            </a:endParaRPr>
          </a:p>
        </p:txBody>
      </p:sp>
      <p:sp>
        <p:nvSpPr>
          <p:cNvPr id="53" name="タイトル 1"/>
          <p:cNvSpPr txBox="1">
            <a:spLocks/>
          </p:cNvSpPr>
          <p:nvPr/>
        </p:nvSpPr>
        <p:spPr>
          <a:xfrm>
            <a:off x="6732240" y="2055788"/>
            <a:ext cx="2081374" cy="503886"/>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グローバル都市展望</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4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GCO</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順位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対象</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156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市</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フリーフォーム 27"/>
          <p:cNvSpPr/>
          <p:nvPr/>
        </p:nvSpPr>
        <p:spPr>
          <a:xfrm>
            <a:off x="2548699" y="4168726"/>
            <a:ext cx="4009986" cy="312428"/>
          </a:xfrm>
          <a:custGeom>
            <a:avLst/>
            <a:gdLst>
              <a:gd name="connsiteX0" fmla="*/ 0 w 4503762"/>
              <a:gd name="connsiteY0" fmla="*/ 300333 h 300333"/>
              <a:gd name="connsiteX1" fmla="*/ 532263 w 4503762"/>
              <a:gd name="connsiteY1" fmla="*/ 27378 h 300333"/>
              <a:gd name="connsiteX2" fmla="*/ 1078173 w 4503762"/>
              <a:gd name="connsiteY2" fmla="*/ 218446 h 300333"/>
              <a:gd name="connsiteX3" fmla="*/ 1665027 w 4503762"/>
              <a:gd name="connsiteY3" fmla="*/ 68321 h 300333"/>
              <a:gd name="connsiteX4" fmla="*/ 2238233 w 4503762"/>
              <a:gd name="connsiteY4" fmla="*/ 191151 h 300333"/>
              <a:gd name="connsiteX5" fmla="*/ 2852382 w 4503762"/>
              <a:gd name="connsiteY5" fmla="*/ 82 h 300333"/>
              <a:gd name="connsiteX6" fmla="*/ 3439236 w 4503762"/>
              <a:gd name="connsiteY6" fmla="*/ 218446 h 300333"/>
              <a:gd name="connsiteX7" fmla="*/ 3862317 w 4503762"/>
              <a:gd name="connsiteY7" fmla="*/ 27378 h 300333"/>
              <a:gd name="connsiteX8" fmla="*/ 4503762 w 4503762"/>
              <a:gd name="connsiteY8" fmla="*/ 273037 h 30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762" h="300333">
                <a:moveTo>
                  <a:pt x="0" y="300333"/>
                </a:moveTo>
                <a:cubicBezTo>
                  <a:pt x="176284" y="170679"/>
                  <a:pt x="352568" y="41026"/>
                  <a:pt x="532263" y="27378"/>
                </a:cubicBezTo>
                <a:cubicBezTo>
                  <a:pt x="711958" y="13730"/>
                  <a:pt x="889379" y="211622"/>
                  <a:pt x="1078173" y="218446"/>
                </a:cubicBezTo>
                <a:cubicBezTo>
                  <a:pt x="1266967" y="225270"/>
                  <a:pt x="1471684" y="72870"/>
                  <a:pt x="1665027" y="68321"/>
                </a:cubicBezTo>
                <a:cubicBezTo>
                  <a:pt x="1858370" y="63772"/>
                  <a:pt x="2040341" y="202524"/>
                  <a:pt x="2238233" y="191151"/>
                </a:cubicBezTo>
                <a:cubicBezTo>
                  <a:pt x="2436125" y="179778"/>
                  <a:pt x="2652215" y="-4467"/>
                  <a:pt x="2852382" y="82"/>
                </a:cubicBezTo>
                <a:cubicBezTo>
                  <a:pt x="3052549" y="4631"/>
                  <a:pt x="3270914" y="213897"/>
                  <a:pt x="3439236" y="218446"/>
                </a:cubicBezTo>
                <a:cubicBezTo>
                  <a:pt x="3607558" y="222995"/>
                  <a:pt x="3684896" y="18279"/>
                  <a:pt x="3862317" y="27378"/>
                </a:cubicBezTo>
                <a:cubicBezTo>
                  <a:pt x="4039738" y="36477"/>
                  <a:pt x="4271750" y="154757"/>
                  <a:pt x="4503762" y="2730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54" name="フリーフォーム 53"/>
          <p:cNvSpPr/>
          <p:nvPr/>
        </p:nvSpPr>
        <p:spPr>
          <a:xfrm>
            <a:off x="2578175" y="4322157"/>
            <a:ext cx="4009986" cy="312428"/>
          </a:xfrm>
          <a:custGeom>
            <a:avLst/>
            <a:gdLst>
              <a:gd name="connsiteX0" fmla="*/ 0 w 4503762"/>
              <a:gd name="connsiteY0" fmla="*/ 300333 h 300333"/>
              <a:gd name="connsiteX1" fmla="*/ 532263 w 4503762"/>
              <a:gd name="connsiteY1" fmla="*/ 27378 h 300333"/>
              <a:gd name="connsiteX2" fmla="*/ 1078173 w 4503762"/>
              <a:gd name="connsiteY2" fmla="*/ 218446 h 300333"/>
              <a:gd name="connsiteX3" fmla="*/ 1665027 w 4503762"/>
              <a:gd name="connsiteY3" fmla="*/ 68321 h 300333"/>
              <a:gd name="connsiteX4" fmla="*/ 2238233 w 4503762"/>
              <a:gd name="connsiteY4" fmla="*/ 191151 h 300333"/>
              <a:gd name="connsiteX5" fmla="*/ 2852382 w 4503762"/>
              <a:gd name="connsiteY5" fmla="*/ 82 h 300333"/>
              <a:gd name="connsiteX6" fmla="*/ 3439236 w 4503762"/>
              <a:gd name="connsiteY6" fmla="*/ 218446 h 300333"/>
              <a:gd name="connsiteX7" fmla="*/ 3862317 w 4503762"/>
              <a:gd name="connsiteY7" fmla="*/ 27378 h 300333"/>
              <a:gd name="connsiteX8" fmla="*/ 4503762 w 4503762"/>
              <a:gd name="connsiteY8" fmla="*/ 273037 h 30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762" h="300333">
                <a:moveTo>
                  <a:pt x="0" y="300333"/>
                </a:moveTo>
                <a:cubicBezTo>
                  <a:pt x="176284" y="170679"/>
                  <a:pt x="352568" y="41026"/>
                  <a:pt x="532263" y="27378"/>
                </a:cubicBezTo>
                <a:cubicBezTo>
                  <a:pt x="711958" y="13730"/>
                  <a:pt x="889379" y="211622"/>
                  <a:pt x="1078173" y="218446"/>
                </a:cubicBezTo>
                <a:cubicBezTo>
                  <a:pt x="1266967" y="225270"/>
                  <a:pt x="1471684" y="72870"/>
                  <a:pt x="1665027" y="68321"/>
                </a:cubicBezTo>
                <a:cubicBezTo>
                  <a:pt x="1858370" y="63772"/>
                  <a:pt x="2040341" y="202524"/>
                  <a:pt x="2238233" y="191151"/>
                </a:cubicBezTo>
                <a:cubicBezTo>
                  <a:pt x="2436125" y="179778"/>
                  <a:pt x="2652215" y="-4467"/>
                  <a:pt x="2852382" y="82"/>
                </a:cubicBezTo>
                <a:cubicBezTo>
                  <a:pt x="3052549" y="4631"/>
                  <a:pt x="3270914" y="213897"/>
                  <a:pt x="3439236" y="218446"/>
                </a:cubicBezTo>
                <a:cubicBezTo>
                  <a:pt x="3607558" y="222995"/>
                  <a:pt x="3684896" y="18279"/>
                  <a:pt x="3862317" y="27378"/>
                </a:cubicBezTo>
                <a:cubicBezTo>
                  <a:pt x="4039738" y="36477"/>
                  <a:pt x="4271750" y="154757"/>
                  <a:pt x="4503762" y="2730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graphicFrame>
        <p:nvGraphicFramePr>
          <p:cNvPr id="39" name="表 38"/>
          <p:cNvGraphicFramePr>
            <a:graphicFrameLocks noGrp="1"/>
          </p:cNvGraphicFramePr>
          <p:nvPr/>
        </p:nvGraphicFramePr>
        <p:xfrm>
          <a:off x="1702941" y="5642193"/>
          <a:ext cx="2797770" cy="1054626"/>
        </p:xfrm>
        <a:graphic>
          <a:graphicData uri="http://schemas.openxmlformats.org/drawingml/2006/table">
            <a:tbl>
              <a:tblPr firstRow="1" bandRow="1">
                <a:tableStyleId>{5C22544A-7EE6-4342-B048-85BDC9FD1C3A}</a:tableStyleId>
              </a:tblPr>
              <a:tblGrid>
                <a:gridCol w="2797770">
                  <a:extLst>
                    <a:ext uri="{9D8B030D-6E8A-4147-A177-3AD203B41FA5}">
                      <a16:colId xmlns:a16="http://schemas.microsoft.com/office/drawing/2014/main" val="4107237200"/>
                    </a:ext>
                  </a:extLst>
                </a:gridCol>
              </a:tblGrid>
              <a:tr h="253218">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グローバル都市指標（</a:t>
                      </a:r>
                      <a:r>
                        <a:rPr kumimoji="1" lang="en-US" altLang="ja-JP" sz="1200" dirty="0">
                          <a:latin typeface="ＭＳ Ｐゴシック" panose="020B0600070205080204" pitchFamily="50" charset="-128"/>
                          <a:ea typeface="ＭＳ Ｐゴシック" panose="020B0600070205080204" pitchFamily="50" charset="-128"/>
                        </a:rPr>
                        <a:t>GCI</a:t>
                      </a:r>
                      <a:r>
                        <a:rPr kumimoji="1" lang="ja-JP" altLang="en-US" sz="1200" dirty="0">
                          <a:latin typeface="ＭＳ Ｐゴシック" panose="020B0600070205080204" pitchFamily="50" charset="-128"/>
                          <a:ea typeface="ＭＳ Ｐゴシック" panose="020B0600070205080204" pitchFamily="50" charset="-128"/>
                        </a:rPr>
                        <a:t>）</a:t>
                      </a:r>
                    </a:p>
                  </a:txBody>
                  <a:tcPr marL="84406" marR="84406" marT="42203" marB="42203"/>
                </a:tc>
                <a:extLst>
                  <a:ext uri="{0D108BD9-81ED-4DB2-BD59-A6C34878D82A}">
                    <a16:rowId xmlns:a16="http://schemas.microsoft.com/office/drawing/2014/main" val="3554154724"/>
                  </a:ext>
                </a:extLst>
              </a:tr>
              <a:tr h="787340">
                <a:tc>
                  <a:txBody>
                    <a:bodyPr/>
                    <a:lstStyle/>
                    <a:p>
                      <a:pPr algn="l"/>
                      <a:r>
                        <a:rPr kumimoji="1" lang="ja-JP" altLang="en-US" sz="1200" dirty="0">
                          <a:latin typeface="+mj-ea"/>
                          <a:ea typeface="+mj-ea"/>
                        </a:rPr>
                        <a:t>ビジネス活動、人的資源、情報流通、文化的経験、政治的関与の５つの観点から</a:t>
                      </a:r>
                      <a:r>
                        <a:rPr kumimoji="1" lang="en-US" altLang="ja-JP" sz="1200" dirty="0">
                          <a:latin typeface="+mj-ea"/>
                          <a:ea typeface="+mj-ea"/>
                        </a:rPr>
                        <a:t>29</a:t>
                      </a:r>
                      <a:r>
                        <a:rPr kumimoji="1" lang="ja-JP" altLang="en-US" sz="1200" dirty="0">
                          <a:latin typeface="+mj-ea"/>
                          <a:ea typeface="+mj-ea"/>
                        </a:rPr>
                        <a:t>の評価基準をもとに総合的にランクづけ。</a:t>
                      </a:r>
                    </a:p>
                  </a:txBody>
                  <a:tcPr marL="84406" marR="84406" marT="42203" marB="42203"/>
                </a:tc>
                <a:extLst>
                  <a:ext uri="{0D108BD9-81ED-4DB2-BD59-A6C34878D82A}">
                    <a16:rowId xmlns:a16="http://schemas.microsoft.com/office/drawing/2014/main" val="2786000985"/>
                  </a:ext>
                </a:extLst>
              </a:tr>
            </a:tbl>
          </a:graphicData>
        </a:graphic>
      </p:graphicFrame>
      <p:graphicFrame>
        <p:nvGraphicFramePr>
          <p:cNvPr id="41" name="表 40"/>
          <p:cNvGraphicFramePr>
            <a:graphicFrameLocks noGrp="1"/>
          </p:cNvGraphicFramePr>
          <p:nvPr/>
        </p:nvGraphicFramePr>
        <p:xfrm>
          <a:off x="4605854" y="5642193"/>
          <a:ext cx="2844837" cy="1054626"/>
        </p:xfrm>
        <a:graphic>
          <a:graphicData uri="http://schemas.openxmlformats.org/drawingml/2006/table">
            <a:tbl>
              <a:tblPr firstRow="1" bandRow="1">
                <a:tableStyleId>{5C22544A-7EE6-4342-B048-85BDC9FD1C3A}</a:tableStyleId>
              </a:tblPr>
              <a:tblGrid>
                <a:gridCol w="2844837">
                  <a:extLst>
                    <a:ext uri="{9D8B030D-6E8A-4147-A177-3AD203B41FA5}">
                      <a16:colId xmlns:a16="http://schemas.microsoft.com/office/drawing/2014/main" val="4107237200"/>
                    </a:ext>
                  </a:extLst>
                </a:gridCol>
              </a:tblGrid>
              <a:tr h="253218">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グローバル都市展望（</a:t>
                      </a:r>
                      <a:r>
                        <a:rPr kumimoji="1" lang="en-US" altLang="ja-JP" sz="1200" dirty="0">
                          <a:latin typeface="ＭＳ Ｐゴシック" panose="020B0600070205080204" pitchFamily="50" charset="-128"/>
                          <a:ea typeface="ＭＳ Ｐゴシック" panose="020B0600070205080204" pitchFamily="50" charset="-128"/>
                        </a:rPr>
                        <a:t>GCO</a:t>
                      </a:r>
                      <a:r>
                        <a:rPr kumimoji="1" lang="ja-JP" altLang="en-US" sz="1200" dirty="0">
                          <a:latin typeface="ＭＳ Ｐゴシック" panose="020B0600070205080204" pitchFamily="50" charset="-128"/>
                          <a:ea typeface="ＭＳ Ｐゴシック" panose="020B0600070205080204" pitchFamily="50" charset="-128"/>
                        </a:rPr>
                        <a:t>）</a:t>
                      </a:r>
                    </a:p>
                  </a:txBody>
                  <a:tcPr marL="84406" marR="84406" marT="42203" marB="42203"/>
                </a:tc>
                <a:extLst>
                  <a:ext uri="{0D108BD9-81ED-4DB2-BD59-A6C34878D82A}">
                    <a16:rowId xmlns:a16="http://schemas.microsoft.com/office/drawing/2014/main" val="3554154724"/>
                  </a:ext>
                </a:extLst>
              </a:tr>
              <a:tr h="787340">
                <a:tc>
                  <a:txBody>
                    <a:bodyPr/>
                    <a:lstStyle/>
                    <a:p>
                      <a:pPr algn="l"/>
                      <a:r>
                        <a:rPr kumimoji="1" lang="ja-JP" altLang="en-US" sz="1200" dirty="0">
                          <a:latin typeface="+mj-ea"/>
                          <a:ea typeface="+mj-ea"/>
                        </a:rPr>
                        <a:t>個人のウェルビーイング、経済、イノベーション、ガバナンスの４つの観点にまたがる</a:t>
                      </a:r>
                      <a:r>
                        <a:rPr kumimoji="1" lang="en-US" altLang="ja-JP" sz="1200" dirty="0">
                          <a:latin typeface="+mj-ea"/>
                          <a:ea typeface="+mj-ea"/>
                        </a:rPr>
                        <a:t>13</a:t>
                      </a:r>
                      <a:r>
                        <a:rPr kumimoji="1" lang="ja-JP" altLang="en-US" sz="1200" dirty="0">
                          <a:latin typeface="+mj-ea"/>
                          <a:ea typeface="+mj-ea"/>
                        </a:rPr>
                        <a:t>の主要な評価基準の変動率をもとに評価。</a:t>
                      </a:r>
                    </a:p>
                  </a:txBody>
                  <a:tcPr marL="84406" marR="84406" marT="42203" marB="42203"/>
                </a:tc>
                <a:extLst>
                  <a:ext uri="{0D108BD9-81ED-4DB2-BD59-A6C34878D82A}">
                    <a16:rowId xmlns:a16="http://schemas.microsoft.com/office/drawing/2014/main" val="2786000985"/>
                  </a:ext>
                </a:extLst>
              </a:tr>
            </a:tbl>
          </a:graphicData>
        </a:graphic>
      </p:graphicFrame>
      <p:sp>
        <p:nvSpPr>
          <p:cNvPr id="42" name="正方形/長方形 41">
            <a:extLst>
              <a:ext uri="{FF2B5EF4-FFF2-40B4-BE49-F238E27FC236}">
                <a16:creationId xmlns:a16="http://schemas.microsoft.com/office/drawing/2014/main" id="{AB922423-A091-43F1-80A4-9844CF350500}"/>
              </a:ext>
            </a:extLst>
          </p:cNvPr>
          <p:cNvSpPr/>
          <p:nvPr/>
        </p:nvSpPr>
        <p:spPr>
          <a:xfrm>
            <a:off x="1570003" y="5585873"/>
            <a:ext cx="5994666" cy="1200609"/>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lIns="66462" tIns="99692" rIns="66462" rtlCol="0" anchor="t"/>
          <a:lstStyle/>
          <a:p>
            <a:endParaRPr lang="ja-JP" altLang="en-US" sz="738" dirty="0">
              <a:solidFill>
                <a:schemeClr val="tx1"/>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a:defRPr/>
            </a:pPr>
            <a:r>
              <a:rPr lang="ja-JP" altLang="en-US" kern="0" dirty="0">
                <a:solidFill>
                  <a:srgbClr val="000000"/>
                </a:solidFill>
                <a:ea typeface="Meiryo UI" pitchFamily="50" charset="-128"/>
                <a:cs typeface="Meiryo UI" pitchFamily="50" charset="-128"/>
              </a:rPr>
              <a:t>３ー６</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世界の都市との</a:t>
            </a:r>
            <a:r>
              <a:rPr kumimoji="0"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比較（２</a:t>
            </a:r>
            <a:r>
              <a:rPr kumimoji="0"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kumimoji="0"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グローバル</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都市</a:t>
            </a:r>
            <a:r>
              <a:rPr kumimoji="0"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調査）</a:t>
            </a:r>
            <a:endParaRPr kumimoji="0" lang="en-US" altLang="ja-JP"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grpSp>
        <p:nvGrpSpPr>
          <p:cNvPr id="5" name="グループ化 4"/>
          <p:cNvGrpSpPr/>
          <p:nvPr/>
        </p:nvGrpSpPr>
        <p:grpSpPr>
          <a:xfrm>
            <a:off x="2675697" y="4435965"/>
            <a:ext cx="3325107" cy="516650"/>
            <a:chOff x="3030645" y="4438405"/>
            <a:chExt cx="2921161" cy="516650"/>
          </a:xfrm>
        </p:grpSpPr>
        <p:sp>
          <p:nvSpPr>
            <p:cNvPr id="32" name="楕円 31">
              <a:extLst>
                <a:ext uri="{FF2B5EF4-FFF2-40B4-BE49-F238E27FC236}">
                  <a16:creationId xmlns:a16="http://schemas.microsoft.com/office/drawing/2014/main" id="{86B48B43-782F-4073-8DFA-02014E7E960B}"/>
                </a:ext>
              </a:extLst>
            </p:cNvPr>
            <p:cNvSpPr/>
            <p:nvPr/>
          </p:nvSpPr>
          <p:spPr>
            <a:xfrm>
              <a:off x="3081462" y="4724581"/>
              <a:ext cx="187337" cy="191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0FC66B9A-CB42-4AE0-95AC-4EF963565F15}"/>
                </a:ext>
              </a:extLst>
            </p:cNvPr>
            <p:cNvSpPr/>
            <p:nvPr/>
          </p:nvSpPr>
          <p:spPr>
            <a:xfrm>
              <a:off x="3030645" y="4685928"/>
              <a:ext cx="288971" cy="269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latin typeface="Meiryo UI" panose="020B0604030504040204" pitchFamily="50" charset="-128"/>
                  <a:ea typeface="Meiryo UI" panose="020B0604030504040204" pitchFamily="50" charset="-128"/>
                </a:rPr>
                <a:t>52</a:t>
              </a:r>
              <a:endParaRPr lang="ja-JP" altLang="en-US" sz="800" dirty="0">
                <a:latin typeface="Meiryo UI" panose="020B0604030504040204" pitchFamily="50" charset="-128"/>
                <a:ea typeface="Meiryo UI" panose="020B0604030504040204" pitchFamily="50" charset="-128"/>
              </a:endParaRPr>
            </a:p>
          </p:txBody>
        </p:sp>
        <p:sp>
          <p:nvSpPr>
            <p:cNvPr id="34" name="楕円 33">
              <a:extLst>
                <a:ext uri="{FF2B5EF4-FFF2-40B4-BE49-F238E27FC236}">
                  <a16:creationId xmlns:a16="http://schemas.microsoft.com/office/drawing/2014/main" id="{07B6D605-ABB0-475B-B88B-515AD50DEDC8}"/>
                </a:ext>
              </a:extLst>
            </p:cNvPr>
            <p:cNvSpPr/>
            <p:nvPr/>
          </p:nvSpPr>
          <p:spPr>
            <a:xfrm>
              <a:off x="3643136" y="4709076"/>
              <a:ext cx="187337" cy="191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0F9636C7-2737-47A8-BFC0-3E3101AE585B}"/>
                </a:ext>
              </a:extLst>
            </p:cNvPr>
            <p:cNvSpPr/>
            <p:nvPr/>
          </p:nvSpPr>
          <p:spPr>
            <a:xfrm>
              <a:off x="3592319" y="4670423"/>
              <a:ext cx="288971" cy="269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latin typeface="Meiryo UI" panose="020B0604030504040204" pitchFamily="50" charset="-128"/>
                  <a:ea typeface="Meiryo UI" panose="020B0604030504040204" pitchFamily="50" charset="-128"/>
                </a:rPr>
                <a:t>51</a:t>
              </a:r>
              <a:endParaRPr lang="ja-JP" altLang="en-US" sz="800" dirty="0">
                <a:latin typeface="Meiryo UI" panose="020B0604030504040204" pitchFamily="50" charset="-128"/>
                <a:ea typeface="Meiryo UI" panose="020B0604030504040204" pitchFamily="50" charset="-128"/>
              </a:endParaRPr>
            </a:p>
          </p:txBody>
        </p:sp>
        <p:sp>
          <p:nvSpPr>
            <p:cNvPr id="36" name="楕円 35">
              <a:extLst>
                <a:ext uri="{FF2B5EF4-FFF2-40B4-BE49-F238E27FC236}">
                  <a16:creationId xmlns:a16="http://schemas.microsoft.com/office/drawing/2014/main" id="{D4DFBC48-935C-4138-805B-8E48703C598E}"/>
                </a:ext>
              </a:extLst>
            </p:cNvPr>
            <p:cNvSpPr/>
            <p:nvPr/>
          </p:nvSpPr>
          <p:spPr>
            <a:xfrm>
              <a:off x="4142655" y="4695365"/>
              <a:ext cx="187337" cy="191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612FBAB1-12C0-405D-8D47-CFEDA8102BE7}"/>
                </a:ext>
              </a:extLst>
            </p:cNvPr>
            <p:cNvSpPr/>
            <p:nvPr/>
          </p:nvSpPr>
          <p:spPr>
            <a:xfrm>
              <a:off x="4091838" y="4656712"/>
              <a:ext cx="288971" cy="269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latin typeface="Meiryo UI" panose="020B0604030504040204" pitchFamily="50" charset="-128"/>
                  <a:ea typeface="Meiryo UI" panose="020B0604030504040204" pitchFamily="50" charset="-128"/>
                </a:rPr>
                <a:t>50</a:t>
              </a:r>
              <a:endParaRPr lang="ja-JP" altLang="en-US" sz="800" dirty="0">
                <a:latin typeface="Meiryo UI" panose="020B0604030504040204" pitchFamily="50" charset="-128"/>
                <a:ea typeface="Meiryo UI" panose="020B0604030504040204" pitchFamily="50" charset="-128"/>
              </a:endParaRPr>
            </a:p>
          </p:txBody>
        </p:sp>
        <p:sp>
          <p:nvSpPr>
            <p:cNvPr id="38" name="楕円 37">
              <a:extLst>
                <a:ext uri="{FF2B5EF4-FFF2-40B4-BE49-F238E27FC236}">
                  <a16:creationId xmlns:a16="http://schemas.microsoft.com/office/drawing/2014/main" id="{5B14A98A-D3AF-47FD-9EA3-B487EC809AA5}"/>
                </a:ext>
              </a:extLst>
            </p:cNvPr>
            <p:cNvSpPr/>
            <p:nvPr/>
          </p:nvSpPr>
          <p:spPr>
            <a:xfrm>
              <a:off x="4703296" y="4688864"/>
              <a:ext cx="187337" cy="191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1C8482E6-43A3-4460-ADDD-7051FE5D1F8F}"/>
                </a:ext>
              </a:extLst>
            </p:cNvPr>
            <p:cNvSpPr/>
            <p:nvPr/>
          </p:nvSpPr>
          <p:spPr>
            <a:xfrm>
              <a:off x="4652479" y="4650211"/>
              <a:ext cx="288971" cy="269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latin typeface="Meiryo UI" panose="020B0604030504040204" pitchFamily="50" charset="-128"/>
                  <a:ea typeface="Meiryo UI" panose="020B0604030504040204" pitchFamily="50" charset="-128"/>
                </a:rPr>
                <a:t>50</a:t>
              </a:r>
              <a:endParaRPr lang="ja-JP" altLang="en-US" sz="800" dirty="0">
                <a:latin typeface="Meiryo UI" panose="020B0604030504040204" pitchFamily="50" charset="-128"/>
                <a:ea typeface="Meiryo UI" panose="020B0604030504040204" pitchFamily="50" charset="-128"/>
              </a:endParaRPr>
            </a:p>
          </p:txBody>
        </p:sp>
        <p:sp>
          <p:nvSpPr>
            <p:cNvPr id="45" name="楕円 44">
              <a:extLst>
                <a:ext uri="{FF2B5EF4-FFF2-40B4-BE49-F238E27FC236}">
                  <a16:creationId xmlns:a16="http://schemas.microsoft.com/office/drawing/2014/main" id="{251132F3-BEBC-41F6-B51A-4CEA48AF2C0B}"/>
                </a:ext>
              </a:extLst>
            </p:cNvPr>
            <p:cNvSpPr/>
            <p:nvPr/>
          </p:nvSpPr>
          <p:spPr>
            <a:xfrm>
              <a:off x="5242798" y="4464891"/>
              <a:ext cx="187337" cy="191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090FCF67-D15D-44E8-91C1-F51764CD907E}"/>
                </a:ext>
              </a:extLst>
            </p:cNvPr>
            <p:cNvSpPr/>
            <p:nvPr/>
          </p:nvSpPr>
          <p:spPr>
            <a:xfrm>
              <a:off x="5190107" y="4438405"/>
              <a:ext cx="288971" cy="269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latin typeface="Meiryo UI" panose="020B0604030504040204" pitchFamily="50" charset="-128"/>
                  <a:ea typeface="Meiryo UI" panose="020B0604030504040204" pitchFamily="50" charset="-128"/>
                </a:rPr>
                <a:t>35</a:t>
              </a:r>
              <a:endParaRPr lang="ja-JP" altLang="en-US" sz="800" dirty="0">
                <a:latin typeface="Meiryo UI" panose="020B0604030504040204" pitchFamily="50" charset="-128"/>
                <a:ea typeface="Meiryo UI" panose="020B0604030504040204" pitchFamily="50" charset="-128"/>
              </a:endParaRPr>
            </a:p>
          </p:txBody>
        </p:sp>
        <p:cxnSp>
          <p:nvCxnSpPr>
            <p:cNvPr id="48" name="直線コネクタ 47">
              <a:extLst>
                <a:ext uri="{FF2B5EF4-FFF2-40B4-BE49-F238E27FC236}">
                  <a16:creationId xmlns:a16="http://schemas.microsoft.com/office/drawing/2014/main" id="{2ED7529B-239F-41E2-BBBF-7068DC16234D}"/>
                </a:ext>
              </a:extLst>
            </p:cNvPr>
            <p:cNvCxnSpPr>
              <a:cxnSpLocks/>
              <a:endCxn id="34" idx="2"/>
            </p:cNvCxnSpPr>
            <p:nvPr/>
          </p:nvCxnSpPr>
          <p:spPr>
            <a:xfrm flipV="1">
              <a:off x="3253883" y="4804986"/>
              <a:ext cx="389253" cy="1126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E369084-0BED-477A-A998-4F996E7C999E}"/>
                </a:ext>
              </a:extLst>
            </p:cNvPr>
            <p:cNvCxnSpPr>
              <a:cxnSpLocks/>
            </p:cNvCxnSpPr>
            <p:nvPr/>
          </p:nvCxnSpPr>
          <p:spPr>
            <a:xfrm flipV="1">
              <a:off x="3791405" y="4804986"/>
              <a:ext cx="389253" cy="1126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C205B4E7-8529-40F2-8E33-6F0339A581A7}"/>
                </a:ext>
              </a:extLst>
            </p:cNvPr>
            <p:cNvCxnSpPr>
              <a:cxnSpLocks/>
            </p:cNvCxnSpPr>
            <p:nvPr/>
          </p:nvCxnSpPr>
          <p:spPr>
            <a:xfrm>
              <a:off x="4317419" y="4804987"/>
              <a:ext cx="399143" cy="344"/>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1B8FA91E-A888-46E9-90A5-3322994BA45B}"/>
                </a:ext>
              </a:extLst>
            </p:cNvPr>
            <p:cNvCxnSpPr>
              <a:cxnSpLocks/>
            </p:cNvCxnSpPr>
            <p:nvPr/>
          </p:nvCxnSpPr>
          <p:spPr>
            <a:xfrm flipV="1">
              <a:off x="4867144" y="4548926"/>
              <a:ext cx="375654" cy="236304"/>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B8FA91E-A888-46E9-90A5-3322994BA45B}"/>
                </a:ext>
              </a:extLst>
            </p:cNvPr>
            <p:cNvCxnSpPr>
              <a:cxnSpLocks/>
              <a:endCxn id="56" idx="1"/>
            </p:cNvCxnSpPr>
            <p:nvPr/>
          </p:nvCxnSpPr>
          <p:spPr>
            <a:xfrm>
              <a:off x="5405630" y="4559522"/>
              <a:ext cx="338055" cy="11134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楕円 55">
              <a:extLst>
                <a:ext uri="{FF2B5EF4-FFF2-40B4-BE49-F238E27FC236}">
                  <a16:creationId xmlns:a16="http://schemas.microsoft.com/office/drawing/2014/main" id="{251132F3-BEBC-41F6-B51A-4CEA48AF2C0B}"/>
                </a:ext>
              </a:extLst>
            </p:cNvPr>
            <p:cNvSpPr/>
            <p:nvPr/>
          </p:nvSpPr>
          <p:spPr>
            <a:xfrm>
              <a:off x="5716250" y="4642770"/>
              <a:ext cx="187337" cy="191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090FCF67-D15D-44E8-91C1-F51764CD907E}"/>
                </a:ext>
              </a:extLst>
            </p:cNvPr>
            <p:cNvSpPr/>
            <p:nvPr/>
          </p:nvSpPr>
          <p:spPr>
            <a:xfrm>
              <a:off x="5662835" y="4637725"/>
              <a:ext cx="288971" cy="269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bg1"/>
                  </a:solidFill>
                  <a:latin typeface="Meiryo UI" panose="020B0604030504040204" pitchFamily="50" charset="-128"/>
                  <a:ea typeface="Meiryo UI" panose="020B0604030504040204" pitchFamily="50" charset="-128"/>
                </a:rPr>
                <a:t>48</a:t>
              </a:r>
              <a:endParaRPr lang="ja-JP" altLang="en-US" sz="800" dirty="0">
                <a:solidFill>
                  <a:schemeClr val="bg1"/>
                </a:solidFill>
                <a:latin typeface="Meiryo UI" panose="020B0604030504040204" pitchFamily="50" charset="-128"/>
                <a:ea typeface="Meiryo UI" panose="020B0604030504040204" pitchFamily="50" charset="-128"/>
              </a:endParaRPr>
            </a:p>
          </p:txBody>
        </p:sp>
      </p:grpSp>
      <p:graphicFrame>
        <p:nvGraphicFramePr>
          <p:cNvPr id="52" name="表 51">
            <a:extLst>
              <a:ext uri="{FF2B5EF4-FFF2-40B4-BE49-F238E27FC236}">
                <a16:creationId xmlns:a16="http://schemas.microsoft.com/office/drawing/2014/main" id="{9307828A-F649-4330-8E51-9A6555BF94AB}"/>
              </a:ext>
            </a:extLst>
          </p:cNvPr>
          <p:cNvGraphicFramePr>
            <a:graphicFrameLocks noGrp="1"/>
          </p:cNvGraphicFramePr>
          <p:nvPr/>
        </p:nvGraphicFramePr>
        <p:xfrm>
          <a:off x="6824073" y="2747370"/>
          <a:ext cx="1761023" cy="2592480"/>
        </p:xfrm>
        <a:graphic>
          <a:graphicData uri="http://schemas.openxmlformats.org/drawingml/2006/table">
            <a:tbl>
              <a:tblPr firstRow="1" bandRow="1">
                <a:tableStyleId>{5C22544A-7EE6-4342-B048-85BDC9FD1C3A}</a:tableStyleId>
              </a:tblPr>
              <a:tblGrid>
                <a:gridCol w="564582">
                  <a:extLst>
                    <a:ext uri="{9D8B030D-6E8A-4147-A177-3AD203B41FA5}">
                      <a16:colId xmlns:a16="http://schemas.microsoft.com/office/drawing/2014/main" val="20000"/>
                    </a:ext>
                  </a:extLst>
                </a:gridCol>
                <a:gridCol w="1196441">
                  <a:extLst>
                    <a:ext uri="{9D8B030D-6E8A-4147-A177-3AD203B41FA5}">
                      <a16:colId xmlns:a16="http://schemas.microsoft.com/office/drawing/2014/main" val="20001"/>
                    </a:ext>
                  </a:extLst>
                </a:gridCol>
              </a:tblGrid>
              <a:tr h="494832">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48529">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ロンドン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8529">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パリ</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248529">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ミュンヘン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248529">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名古屋</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10009"/>
                  </a:ext>
                </a:extLst>
              </a:tr>
            </a:tbl>
          </a:graphicData>
        </a:graphic>
      </p:graphicFrame>
      <p:sp>
        <p:nvSpPr>
          <p:cNvPr id="47" name="正方形/長方形 46">
            <a:extLst>
              <a:ext uri="{FF2B5EF4-FFF2-40B4-BE49-F238E27FC236}">
                <a16:creationId xmlns:a16="http://schemas.microsoft.com/office/drawing/2014/main" id="{21DFEE0F-336B-CDCE-48C6-08062F5C2A2A}"/>
              </a:ext>
            </a:extLst>
          </p:cNvPr>
          <p:cNvSpPr/>
          <p:nvPr/>
        </p:nvSpPr>
        <p:spPr>
          <a:xfrm>
            <a:off x="7018136" y="10989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第１回意見交換会　参考資料</a:t>
            </a:r>
            <a:r>
              <a:rPr lang="ja-JP" altLang="en-US" sz="900" dirty="0">
                <a:solidFill>
                  <a:schemeClr val="tx1"/>
                </a:solidFill>
              </a:rPr>
              <a:t>３</a:t>
            </a:r>
            <a:endParaRPr kumimoji="1" lang="ja-JP" altLang="en-US" sz="900" dirty="0">
              <a:solidFill>
                <a:schemeClr val="tx1"/>
              </a:solidFill>
            </a:endParaRPr>
          </a:p>
        </p:txBody>
      </p:sp>
    </p:spTree>
    <p:extLst>
      <p:ext uri="{BB962C8B-B14F-4D97-AF65-F5344CB8AC3E}">
        <p14:creationId xmlns:p14="http://schemas.microsoft.com/office/powerpoint/2010/main" val="4097421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E06FC8B-3397-45A0-9F19-BE026FFC240F}"/>
              </a:ext>
            </a:extLst>
          </p:cNvPr>
          <p:cNvPicPr>
            <a:picLocks noChangeAspect="1"/>
          </p:cNvPicPr>
          <p:nvPr/>
        </p:nvPicPr>
        <p:blipFill>
          <a:blip r:embed="rId3"/>
          <a:stretch>
            <a:fillRect/>
          </a:stretch>
        </p:blipFill>
        <p:spPr>
          <a:xfrm>
            <a:off x="5287131" y="2239059"/>
            <a:ext cx="3749365" cy="2810500"/>
          </a:xfrm>
          <a:prstGeom prst="rect">
            <a:avLst/>
          </a:prstGeom>
        </p:spPr>
      </p:pic>
      <p:sp>
        <p:nvSpPr>
          <p:cNvPr id="18" name="タイトル 1"/>
          <p:cNvSpPr txBox="1">
            <a:spLocks/>
          </p:cNvSpPr>
          <p:nvPr/>
        </p:nvSpPr>
        <p:spPr>
          <a:xfrm>
            <a:off x="246237" y="772211"/>
            <a:ext cx="8616097" cy="1055835"/>
          </a:xfrm>
          <a:prstGeom prst="rect">
            <a:avLst/>
          </a:prstGeom>
          <a:ln>
            <a:solidFill>
              <a:schemeClr val="tx1"/>
            </a:solidFill>
            <a:prstDash val="sysDash"/>
          </a:ln>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英経済誌「エコノミスト」の調査部門による「世界で最も住みやすい都市ランキング</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」で大阪が２位にランクイン（前回４位）。東京は４位タイ。</a:t>
            </a:r>
          </a:p>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大阪は、安定性、医療、インフラにおいて高評価。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txBox="1">
            <a:spLocks/>
          </p:cNvSpPr>
          <p:nvPr/>
        </p:nvSpPr>
        <p:spPr>
          <a:xfrm>
            <a:off x="263672" y="1916832"/>
            <a:ext cx="4451474"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年のトップ</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対象</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140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73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5271869" y="1957679"/>
            <a:ext cx="3170142"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ランキング年次推移（上位</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a:extLst>
              <a:ext uri="{FF2B5EF4-FFF2-40B4-BE49-F238E27FC236}">
                <a16:creationId xmlns:a16="http://schemas.microsoft.com/office/drawing/2014/main" id="{9307828A-F649-4330-8E51-9A6555BF94AB}"/>
              </a:ext>
            </a:extLst>
          </p:cNvPr>
          <p:cNvGraphicFramePr>
            <a:graphicFrameLocks noGrp="1"/>
          </p:cNvGraphicFramePr>
          <p:nvPr/>
        </p:nvGraphicFramePr>
        <p:xfrm>
          <a:off x="351629" y="2241164"/>
          <a:ext cx="4818592" cy="3116892"/>
        </p:xfrm>
        <a:graphic>
          <a:graphicData uri="http://schemas.openxmlformats.org/drawingml/2006/table">
            <a:tbl>
              <a:tblPr firstRow="1" bandRow="1">
                <a:tableStyleId>{5C22544A-7EE6-4342-B048-85BDC9FD1C3A}</a:tableStyleId>
              </a:tblPr>
              <a:tblGrid>
                <a:gridCol w="421049">
                  <a:extLst>
                    <a:ext uri="{9D8B030D-6E8A-4147-A177-3AD203B41FA5}">
                      <a16:colId xmlns:a16="http://schemas.microsoft.com/office/drawing/2014/main" val="20000"/>
                    </a:ext>
                  </a:extLst>
                </a:gridCol>
                <a:gridCol w="1253549">
                  <a:extLst>
                    <a:ext uri="{9D8B030D-6E8A-4147-A177-3AD203B41FA5}">
                      <a16:colId xmlns:a16="http://schemas.microsoft.com/office/drawing/2014/main" val="20001"/>
                    </a:ext>
                  </a:extLst>
                </a:gridCol>
                <a:gridCol w="494226">
                  <a:extLst>
                    <a:ext uri="{9D8B030D-6E8A-4147-A177-3AD203B41FA5}">
                      <a16:colId xmlns:a16="http://schemas.microsoft.com/office/drawing/2014/main" val="20002"/>
                    </a:ext>
                  </a:extLst>
                </a:gridCol>
                <a:gridCol w="530416">
                  <a:extLst>
                    <a:ext uri="{9D8B030D-6E8A-4147-A177-3AD203B41FA5}">
                      <a16:colId xmlns:a16="http://schemas.microsoft.com/office/drawing/2014/main" val="20003"/>
                    </a:ext>
                  </a:extLst>
                </a:gridCol>
                <a:gridCol w="526311">
                  <a:extLst>
                    <a:ext uri="{9D8B030D-6E8A-4147-A177-3AD203B41FA5}">
                      <a16:colId xmlns:a16="http://schemas.microsoft.com/office/drawing/2014/main" val="20004"/>
                    </a:ext>
                  </a:extLst>
                </a:gridCol>
                <a:gridCol w="526311">
                  <a:extLst>
                    <a:ext uri="{9D8B030D-6E8A-4147-A177-3AD203B41FA5}">
                      <a16:colId xmlns:a16="http://schemas.microsoft.com/office/drawing/2014/main" val="20005"/>
                    </a:ext>
                  </a:extLst>
                </a:gridCol>
                <a:gridCol w="468510">
                  <a:extLst>
                    <a:ext uri="{9D8B030D-6E8A-4147-A177-3AD203B41FA5}">
                      <a16:colId xmlns:a16="http://schemas.microsoft.com/office/drawing/2014/main" val="20006"/>
                    </a:ext>
                  </a:extLst>
                </a:gridCol>
                <a:gridCol w="598220">
                  <a:extLst>
                    <a:ext uri="{9D8B030D-6E8A-4147-A177-3AD203B41FA5}">
                      <a16:colId xmlns:a16="http://schemas.microsoft.com/office/drawing/2014/main" val="3287467468"/>
                    </a:ext>
                  </a:extLst>
                </a:gridCol>
              </a:tblGrid>
              <a:tr h="494832">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安定性</a:t>
                      </a: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医療</a:t>
                      </a: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文化</a:t>
                      </a:r>
                      <a:endParaRPr kumimoji="1"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環境</a:t>
                      </a:r>
                      <a:endParaRPr kumimoji="1"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教育</a:t>
                      </a: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インフラ</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48529">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オークランド</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96.0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95</a:t>
                      </a: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95.8</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97.9</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92.9</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8529">
                <a:tc>
                  <a:txBody>
                    <a:bodyPr/>
                    <a:lstStyle/>
                    <a:p>
                      <a:pPr algn="ctr">
                        <a:lnSpc>
                          <a:spcPts val="1400"/>
                        </a:lnSpc>
                      </a:pPr>
                      <a:r>
                        <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1400"/>
                        </a:lnSpc>
                      </a:pPr>
                      <a:r>
                        <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94.2</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83.1</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91.7</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96.4</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248529">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アデレード</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94.0</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95</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83.8</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96.4</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248529">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ウェリントン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93.7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91.7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95.1</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89.3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93.7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84.0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91.7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92.9</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パース</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93.3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78.2</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チューリッヒ</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92.8</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95</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85.9</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83.3</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96.4</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ジュネーブ</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92.5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84.5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83.3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96.4</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92.5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83.3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88.2</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ブリスベン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92.4</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85.9</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85.7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23" name="正方形/長方形 22">
            <a:extLst>
              <a:ext uri="{FF2B5EF4-FFF2-40B4-BE49-F238E27FC236}">
                <a16:creationId xmlns:a16="http://schemas.microsoft.com/office/drawing/2014/main" id="{A6C7398D-B5AB-47F9-BCD7-B1DFA32FF5F3}"/>
              </a:ext>
            </a:extLst>
          </p:cNvPr>
          <p:cNvSpPr/>
          <p:nvPr/>
        </p:nvSpPr>
        <p:spPr>
          <a:xfrm>
            <a:off x="6856939" y="4814103"/>
            <a:ext cx="2171690" cy="236229"/>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ja-JP" sz="969" dirty="0">
                <a:solidFill>
                  <a:schemeClr val="tx1"/>
                </a:solidFill>
                <a:latin typeface="Meiryo UI" panose="020B0604030504040204" pitchFamily="50" charset="-128"/>
                <a:ea typeface="Meiryo UI" panose="020B0604030504040204" pitchFamily="50" charset="-128"/>
              </a:rPr>
              <a:t>※2020</a:t>
            </a:r>
            <a:r>
              <a:rPr lang="ja-JP" altLang="en-US" sz="969" dirty="0">
                <a:solidFill>
                  <a:schemeClr val="tx1"/>
                </a:solidFill>
                <a:latin typeface="Meiryo UI" panose="020B0604030504040204" pitchFamily="50" charset="-128"/>
                <a:ea typeface="Meiryo UI" panose="020B0604030504040204" pitchFamily="50" charset="-128"/>
              </a:rPr>
              <a:t>はﾗﾝｷﾝｸﾞ調査未実施</a:t>
            </a:r>
          </a:p>
        </p:txBody>
      </p:sp>
      <p:sp>
        <p:nvSpPr>
          <p:cNvPr id="24" name="正方形/長方形 23">
            <a:extLst>
              <a:ext uri="{FF2B5EF4-FFF2-40B4-BE49-F238E27FC236}">
                <a16:creationId xmlns:a16="http://schemas.microsoft.com/office/drawing/2014/main" id="{ECBB6383-3220-48A9-AF06-F94153CC5006}"/>
              </a:ext>
            </a:extLst>
          </p:cNvPr>
          <p:cNvSpPr/>
          <p:nvPr/>
        </p:nvSpPr>
        <p:spPr>
          <a:xfrm>
            <a:off x="7672559" y="2746503"/>
            <a:ext cx="655093" cy="19387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292" b="1" dirty="0">
                <a:solidFill>
                  <a:srgbClr val="FF0000"/>
                </a:solidFill>
                <a:latin typeface="Meiryo UI" panose="020B0604030504040204" pitchFamily="50" charset="-128"/>
                <a:ea typeface="Meiryo UI" panose="020B0604030504040204" pitchFamily="50" charset="-128"/>
              </a:rPr>
              <a:t>大阪</a:t>
            </a:r>
          </a:p>
        </p:txBody>
      </p:sp>
      <p:sp>
        <p:nvSpPr>
          <p:cNvPr id="25" name="正方形/長方形 24">
            <a:extLst>
              <a:ext uri="{FF2B5EF4-FFF2-40B4-BE49-F238E27FC236}">
                <a16:creationId xmlns:a16="http://schemas.microsoft.com/office/drawing/2014/main" id="{AE727285-CAF8-45D2-95CF-B59C766FD235}"/>
              </a:ext>
            </a:extLst>
          </p:cNvPr>
          <p:cNvSpPr/>
          <p:nvPr/>
        </p:nvSpPr>
        <p:spPr>
          <a:xfrm>
            <a:off x="7607852" y="2447251"/>
            <a:ext cx="1437589" cy="33474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ｵｰｸﾗﾝﾄﾞ（</a:t>
            </a:r>
            <a:r>
              <a:rPr lang="en-US" altLang="ja-JP" sz="1108" dirty="0">
                <a:solidFill>
                  <a:schemeClr val="tx1"/>
                </a:solidFill>
                <a:latin typeface="Meiryo UI" panose="020B0604030504040204" pitchFamily="50" charset="-128"/>
                <a:ea typeface="Meiryo UI" panose="020B0604030504040204" pitchFamily="50" charset="-128"/>
              </a:rPr>
              <a:t>NZ</a:t>
            </a:r>
            <a:r>
              <a:rPr lang="ja-JP" altLang="en-US" sz="1108" dirty="0">
                <a:solidFill>
                  <a:schemeClr val="tx1"/>
                </a:solidFill>
                <a:latin typeface="Meiryo UI" panose="020B0604030504040204" pitchFamily="50" charset="-128"/>
                <a:ea typeface="Meiryo UI" panose="020B0604030504040204" pitchFamily="50" charset="-128"/>
              </a:rPr>
              <a:t>）</a:t>
            </a:r>
          </a:p>
        </p:txBody>
      </p:sp>
      <p:sp>
        <p:nvSpPr>
          <p:cNvPr id="26" name="正方形/長方形 25">
            <a:extLst>
              <a:ext uri="{FF2B5EF4-FFF2-40B4-BE49-F238E27FC236}">
                <a16:creationId xmlns:a16="http://schemas.microsoft.com/office/drawing/2014/main" id="{E3A0020B-831D-4E7A-96FB-91D9589A95F9}"/>
              </a:ext>
            </a:extLst>
          </p:cNvPr>
          <p:cNvSpPr/>
          <p:nvPr/>
        </p:nvSpPr>
        <p:spPr>
          <a:xfrm>
            <a:off x="7653469" y="3146310"/>
            <a:ext cx="1676618" cy="20194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b="1" dirty="0">
                <a:solidFill>
                  <a:schemeClr val="tx1"/>
                </a:solidFill>
                <a:latin typeface="Meiryo UI" panose="020B0604030504040204" pitchFamily="50" charset="-128"/>
                <a:ea typeface="Meiryo UI" panose="020B0604030504040204" pitchFamily="50" charset="-128"/>
              </a:rPr>
              <a:t>東京</a:t>
            </a:r>
            <a:r>
              <a:rPr lang="ja-JP" altLang="en-US" sz="1108" dirty="0">
                <a:solidFill>
                  <a:schemeClr val="tx1"/>
                </a:solidFill>
                <a:latin typeface="Meiryo UI" panose="020B0604030504040204" pitchFamily="50" charset="-128"/>
                <a:ea typeface="Meiryo UI" panose="020B0604030504040204" pitchFamily="50" charset="-128"/>
              </a:rPr>
              <a:t>、ｳｴﾘﾝﾄﾝ（</a:t>
            </a:r>
            <a:r>
              <a:rPr lang="en-US" altLang="ja-JP" sz="1108" dirty="0">
                <a:solidFill>
                  <a:schemeClr val="tx1"/>
                </a:solidFill>
                <a:latin typeface="Meiryo UI" panose="020B0604030504040204" pitchFamily="50" charset="-128"/>
                <a:ea typeface="Meiryo UI" panose="020B0604030504040204" pitchFamily="50" charset="-128"/>
              </a:rPr>
              <a:t>NZ</a:t>
            </a:r>
            <a:r>
              <a:rPr lang="ja-JP" altLang="en-US" sz="1108" dirty="0">
                <a:solidFill>
                  <a:schemeClr val="tx1"/>
                </a:solidFill>
                <a:latin typeface="Meiryo UI" panose="020B0604030504040204" pitchFamily="50" charset="-128"/>
                <a:ea typeface="Meiryo UI" panose="020B0604030504040204" pitchFamily="50" charset="-128"/>
              </a:rPr>
              <a:t>）</a:t>
            </a:r>
          </a:p>
        </p:txBody>
      </p:sp>
      <p:sp>
        <p:nvSpPr>
          <p:cNvPr id="27" name="正方形/長方形 26">
            <a:extLst>
              <a:ext uri="{FF2B5EF4-FFF2-40B4-BE49-F238E27FC236}">
                <a16:creationId xmlns:a16="http://schemas.microsoft.com/office/drawing/2014/main" id="{68792DD1-AE57-4DEC-A2FC-1CF549D3A304}"/>
              </a:ext>
            </a:extLst>
          </p:cNvPr>
          <p:cNvSpPr/>
          <p:nvPr/>
        </p:nvSpPr>
        <p:spPr>
          <a:xfrm>
            <a:off x="7653469" y="2976026"/>
            <a:ext cx="1475485" cy="149103"/>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ｱﾃﾞﾚｰﾄﾞ（</a:t>
            </a:r>
            <a:r>
              <a:rPr lang="en-US" altLang="ja-JP" sz="1108" dirty="0">
                <a:solidFill>
                  <a:schemeClr val="tx1"/>
                </a:solidFill>
                <a:latin typeface="Meiryo UI" panose="020B0604030504040204" pitchFamily="50" charset="-128"/>
                <a:ea typeface="Meiryo UI" panose="020B0604030504040204" pitchFamily="50" charset="-128"/>
              </a:rPr>
              <a:t>AUS</a:t>
            </a:r>
            <a:r>
              <a:rPr lang="ja-JP" altLang="en-US" sz="1108" dirty="0">
                <a:solidFill>
                  <a:schemeClr val="tx1"/>
                </a:solidFill>
                <a:latin typeface="Meiryo UI" panose="020B0604030504040204" pitchFamily="50" charset="-128"/>
                <a:ea typeface="Meiryo UI" panose="020B0604030504040204" pitchFamily="50" charset="-128"/>
              </a:rPr>
              <a:t>）</a:t>
            </a:r>
          </a:p>
        </p:txBody>
      </p:sp>
      <p:sp>
        <p:nvSpPr>
          <p:cNvPr id="28" name="楕円 27">
            <a:extLst>
              <a:ext uri="{FF2B5EF4-FFF2-40B4-BE49-F238E27FC236}">
                <a16:creationId xmlns:a16="http://schemas.microsoft.com/office/drawing/2014/main" id="{4C76E879-E542-4671-B3B7-2FA7D3A75065}"/>
              </a:ext>
            </a:extLst>
          </p:cNvPr>
          <p:cNvSpPr/>
          <p:nvPr/>
        </p:nvSpPr>
        <p:spPr>
          <a:xfrm>
            <a:off x="5502565" y="4375251"/>
            <a:ext cx="648182" cy="247904"/>
          </a:xfrm>
          <a:prstGeom prst="ellipse">
            <a:avLst/>
          </a:prstGeom>
          <a:solidFill>
            <a:schemeClr val="bg1"/>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23" b="1" dirty="0">
                <a:solidFill>
                  <a:schemeClr val="tx1"/>
                </a:solidFill>
                <a:latin typeface="Meiryo UI" panose="020B0604030504040204" pitchFamily="50" charset="-128"/>
                <a:ea typeface="Meiryo UI" panose="020B0604030504040204" pitchFamily="50" charset="-128"/>
              </a:rPr>
              <a:t>圏外</a:t>
            </a:r>
          </a:p>
        </p:txBody>
      </p:sp>
      <p:sp>
        <p:nvSpPr>
          <p:cNvPr id="29" name="正方形/長方形 28">
            <a:extLst>
              <a:ext uri="{FF2B5EF4-FFF2-40B4-BE49-F238E27FC236}">
                <a16:creationId xmlns:a16="http://schemas.microsoft.com/office/drawing/2014/main" id="{00B7C91E-6B39-4A79-A0CC-18D09F9B9729}"/>
              </a:ext>
            </a:extLst>
          </p:cNvPr>
          <p:cNvSpPr/>
          <p:nvPr/>
        </p:nvSpPr>
        <p:spPr>
          <a:xfrm>
            <a:off x="5258177" y="4571891"/>
            <a:ext cx="2874909" cy="33474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ja-JP" sz="1015" dirty="0">
                <a:solidFill>
                  <a:schemeClr val="tx1"/>
                </a:solidFill>
                <a:latin typeface="Meiryo UI" panose="020B0604030504040204" pitchFamily="50" charset="-128"/>
                <a:ea typeface="Meiryo UI" panose="020B0604030504040204" pitchFamily="50" charset="-128"/>
              </a:rPr>
              <a:t>2017</a:t>
            </a:r>
            <a:r>
              <a:rPr lang="ja-JP" altLang="en-US" sz="1015" dirty="0">
                <a:solidFill>
                  <a:schemeClr val="tx1"/>
                </a:solidFill>
                <a:latin typeface="Meiryo UI" panose="020B0604030504040204" pitchFamily="50" charset="-128"/>
                <a:ea typeface="Meiryo UI" panose="020B0604030504040204" pitchFamily="50" charset="-128"/>
              </a:rPr>
              <a:t>　　</a:t>
            </a:r>
            <a:r>
              <a:rPr lang="en-US" altLang="ja-JP" sz="1015" dirty="0">
                <a:solidFill>
                  <a:schemeClr val="tx1"/>
                </a:solidFill>
                <a:latin typeface="Meiryo UI" panose="020B0604030504040204" pitchFamily="50" charset="-128"/>
                <a:ea typeface="Meiryo UI" panose="020B0604030504040204" pitchFamily="50" charset="-128"/>
              </a:rPr>
              <a:t>2018</a:t>
            </a:r>
            <a:r>
              <a:rPr lang="ja-JP" altLang="en-US" sz="1015" dirty="0">
                <a:solidFill>
                  <a:schemeClr val="tx1"/>
                </a:solidFill>
                <a:latin typeface="Meiryo UI" panose="020B0604030504040204" pitchFamily="50" charset="-128"/>
                <a:ea typeface="Meiryo UI" panose="020B0604030504040204" pitchFamily="50" charset="-128"/>
              </a:rPr>
              <a:t>　　　</a:t>
            </a:r>
            <a:r>
              <a:rPr lang="en-US" altLang="ja-JP" sz="1015" dirty="0">
                <a:solidFill>
                  <a:schemeClr val="tx1"/>
                </a:solidFill>
                <a:latin typeface="Meiryo UI" panose="020B0604030504040204" pitchFamily="50" charset="-128"/>
                <a:ea typeface="Meiryo UI" panose="020B0604030504040204" pitchFamily="50" charset="-128"/>
              </a:rPr>
              <a:t>2019</a:t>
            </a:r>
            <a:r>
              <a:rPr lang="ja-JP" altLang="en-US" sz="1015" dirty="0">
                <a:solidFill>
                  <a:schemeClr val="tx1"/>
                </a:solidFill>
                <a:latin typeface="Meiryo UI" panose="020B0604030504040204" pitchFamily="50" charset="-128"/>
                <a:ea typeface="Meiryo UI" panose="020B0604030504040204" pitchFamily="50" charset="-128"/>
              </a:rPr>
              <a:t>　　</a:t>
            </a:r>
            <a:r>
              <a:rPr lang="en-US" altLang="ja-JP" sz="1015" dirty="0">
                <a:solidFill>
                  <a:schemeClr val="tx1"/>
                </a:solidFill>
                <a:latin typeface="Meiryo UI" panose="020B0604030504040204" pitchFamily="50" charset="-128"/>
                <a:ea typeface="Meiryo UI" panose="020B0604030504040204" pitchFamily="50" charset="-128"/>
              </a:rPr>
              <a:t>2021</a:t>
            </a:r>
            <a:endParaRPr lang="ja-JP" altLang="en-US" sz="1015" dirty="0">
              <a:solidFill>
                <a:schemeClr val="tx1"/>
              </a:solidFill>
              <a:latin typeface="Meiryo UI" panose="020B0604030504040204" pitchFamily="50" charset="-128"/>
              <a:ea typeface="Meiryo UI" panose="020B0604030504040204" pitchFamily="50" charset="-128"/>
            </a:endParaRPr>
          </a:p>
        </p:txBody>
      </p:sp>
      <p:graphicFrame>
        <p:nvGraphicFramePr>
          <p:cNvPr id="21" name="表 20"/>
          <p:cNvGraphicFramePr>
            <a:graphicFrameLocks noGrp="1"/>
          </p:cNvGraphicFramePr>
          <p:nvPr/>
        </p:nvGraphicFramePr>
        <p:xfrm>
          <a:off x="513713" y="5491382"/>
          <a:ext cx="1555587" cy="1031766"/>
        </p:xfrm>
        <a:graphic>
          <a:graphicData uri="http://schemas.openxmlformats.org/drawingml/2006/table">
            <a:tbl>
              <a:tblPr firstRow="1" bandRow="1">
                <a:tableStyleId>{5C22544A-7EE6-4342-B048-85BDC9FD1C3A}</a:tableStyleId>
              </a:tblPr>
              <a:tblGrid>
                <a:gridCol w="1555587">
                  <a:extLst>
                    <a:ext uri="{9D8B030D-6E8A-4147-A177-3AD203B41FA5}">
                      <a16:colId xmlns:a16="http://schemas.microsoft.com/office/drawing/2014/main" val="4107237200"/>
                    </a:ext>
                  </a:extLst>
                </a:gridCol>
              </a:tblGrid>
              <a:tr h="232117">
                <a:tc>
                  <a:txBody>
                    <a:bodyPr/>
                    <a:lstStyle/>
                    <a:p>
                      <a:pPr algn="ctr"/>
                      <a:r>
                        <a:rPr kumimoji="1" lang="ja-JP" altLang="en-US" sz="1050" dirty="0"/>
                        <a:t>安定性</a:t>
                      </a:r>
                    </a:p>
                  </a:txBody>
                  <a:tcPr marL="84406" marR="84406" marT="42203" marB="42203"/>
                </a:tc>
                <a:extLst>
                  <a:ext uri="{0D108BD9-81ED-4DB2-BD59-A6C34878D82A}">
                    <a16:rowId xmlns:a16="http://schemas.microsoft.com/office/drawing/2014/main" val="3554154724"/>
                  </a:ext>
                </a:extLst>
              </a:tr>
              <a:tr h="787340">
                <a:tc>
                  <a:txBody>
                    <a:bodyPr/>
                    <a:lstStyle/>
                    <a:p>
                      <a:pPr algn="l"/>
                      <a:r>
                        <a:rPr kumimoji="1" lang="ja-JP" altLang="en-US" sz="900" dirty="0">
                          <a:latin typeface="+mj-ea"/>
                          <a:ea typeface="+mj-ea"/>
                        </a:rPr>
                        <a:t>軽犯罪、暴力犯罪、</a:t>
                      </a:r>
                    </a:p>
                    <a:p>
                      <a:pPr algn="l"/>
                      <a:r>
                        <a:rPr kumimoji="1" lang="ja-JP" altLang="en-US" sz="900" dirty="0">
                          <a:latin typeface="+mj-ea"/>
                          <a:ea typeface="+mj-ea"/>
                        </a:rPr>
                        <a:t>テロの脅威、</a:t>
                      </a:r>
                    </a:p>
                    <a:p>
                      <a:pPr algn="l"/>
                      <a:r>
                        <a:rPr kumimoji="1" lang="ja-JP" altLang="en-US" sz="900" dirty="0">
                          <a:latin typeface="+mj-ea"/>
                          <a:ea typeface="+mj-ea"/>
                        </a:rPr>
                        <a:t>軍隊の衝突、　</a:t>
                      </a:r>
                    </a:p>
                    <a:p>
                      <a:pPr algn="l"/>
                      <a:r>
                        <a:rPr kumimoji="1" lang="ja-JP" altLang="en-US" sz="900" dirty="0">
                          <a:latin typeface="+mj-ea"/>
                          <a:ea typeface="+mj-ea"/>
                        </a:rPr>
                        <a:t>市中の混乱度合い</a:t>
                      </a:r>
                    </a:p>
                  </a:txBody>
                  <a:tcPr marL="84406" marR="84406" marT="42203" marB="42203"/>
                </a:tc>
                <a:extLst>
                  <a:ext uri="{0D108BD9-81ED-4DB2-BD59-A6C34878D82A}">
                    <a16:rowId xmlns:a16="http://schemas.microsoft.com/office/drawing/2014/main" val="2786000985"/>
                  </a:ext>
                </a:extLst>
              </a:tr>
            </a:tbl>
          </a:graphicData>
        </a:graphic>
      </p:graphicFrame>
      <p:graphicFrame>
        <p:nvGraphicFramePr>
          <p:cNvPr id="30" name="表 29"/>
          <p:cNvGraphicFramePr>
            <a:graphicFrameLocks noGrp="1"/>
          </p:cNvGraphicFramePr>
          <p:nvPr/>
        </p:nvGraphicFramePr>
        <p:xfrm>
          <a:off x="2104424" y="5491382"/>
          <a:ext cx="1555587" cy="1031766"/>
        </p:xfrm>
        <a:graphic>
          <a:graphicData uri="http://schemas.openxmlformats.org/drawingml/2006/table">
            <a:tbl>
              <a:tblPr firstRow="1" bandRow="1">
                <a:tableStyleId>{5C22544A-7EE6-4342-B048-85BDC9FD1C3A}</a:tableStyleId>
              </a:tblPr>
              <a:tblGrid>
                <a:gridCol w="1555587">
                  <a:extLst>
                    <a:ext uri="{9D8B030D-6E8A-4147-A177-3AD203B41FA5}">
                      <a16:colId xmlns:a16="http://schemas.microsoft.com/office/drawing/2014/main" val="4107237200"/>
                    </a:ext>
                  </a:extLst>
                </a:gridCol>
              </a:tblGrid>
              <a:tr h="232117">
                <a:tc>
                  <a:txBody>
                    <a:bodyPr/>
                    <a:lstStyle/>
                    <a:p>
                      <a:pPr algn="ctr"/>
                      <a:r>
                        <a:rPr kumimoji="1" lang="ja-JP" altLang="en-US" sz="1050" dirty="0"/>
                        <a:t>医療</a:t>
                      </a:r>
                    </a:p>
                  </a:txBody>
                  <a:tcPr marL="84406" marR="84406" marT="42203" marB="42203"/>
                </a:tc>
                <a:extLst>
                  <a:ext uri="{0D108BD9-81ED-4DB2-BD59-A6C34878D82A}">
                    <a16:rowId xmlns:a16="http://schemas.microsoft.com/office/drawing/2014/main" val="3554154724"/>
                  </a:ext>
                </a:extLst>
              </a:tr>
              <a:tr h="787340">
                <a:tc>
                  <a:txBody>
                    <a:bodyPr/>
                    <a:lstStyle/>
                    <a:p>
                      <a:pPr algn="l"/>
                      <a:r>
                        <a:rPr kumimoji="1" lang="ja-JP" altLang="en-US" sz="900" dirty="0">
                          <a:latin typeface="+mj-ea"/>
                          <a:ea typeface="+mj-ea"/>
                        </a:rPr>
                        <a:t>民間医療ｻｰﾋﾞｽの提供、</a:t>
                      </a:r>
                    </a:p>
                    <a:p>
                      <a:pPr algn="l"/>
                      <a:r>
                        <a:rPr kumimoji="1" lang="ja-JP" altLang="en-US" sz="900" dirty="0">
                          <a:latin typeface="+mj-ea"/>
                          <a:ea typeface="+mj-ea"/>
                        </a:rPr>
                        <a:t>民間医療ｻｰﾋﾞｽの質、</a:t>
                      </a:r>
                    </a:p>
                    <a:p>
                      <a:pPr algn="l"/>
                      <a:r>
                        <a:rPr kumimoji="1" lang="ja-JP" altLang="en-US" sz="900" dirty="0">
                          <a:latin typeface="+mj-ea"/>
                          <a:ea typeface="+mj-ea"/>
                        </a:rPr>
                        <a:t>公的医療ｻｰﾋﾞｽの提供、</a:t>
                      </a:r>
                    </a:p>
                    <a:p>
                      <a:pPr algn="l"/>
                      <a:r>
                        <a:rPr kumimoji="1" lang="ja-JP" altLang="en-US" sz="900" dirty="0">
                          <a:latin typeface="+mj-ea"/>
                          <a:ea typeface="+mj-ea"/>
                        </a:rPr>
                        <a:t>公的医療ｻｰﾋﾞｽの質、</a:t>
                      </a:r>
                    </a:p>
                    <a:p>
                      <a:pPr algn="l"/>
                      <a:r>
                        <a:rPr kumimoji="1" lang="ja-JP" altLang="en-US" sz="900" dirty="0">
                          <a:latin typeface="+mj-ea"/>
                          <a:ea typeface="+mj-ea"/>
                        </a:rPr>
                        <a:t>医薬品へのｱｸｾｽ</a:t>
                      </a:r>
                    </a:p>
                  </a:txBody>
                  <a:tcPr marL="84406" marR="84406" marT="42203" marB="42203"/>
                </a:tc>
                <a:extLst>
                  <a:ext uri="{0D108BD9-81ED-4DB2-BD59-A6C34878D82A}">
                    <a16:rowId xmlns:a16="http://schemas.microsoft.com/office/drawing/2014/main" val="2786000985"/>
                  </a:ext>
                </a:extLst>
              </a:tr>
            </a:tbl>
          </a:graphicData>
        </a:graphic>
      </p:graphicFrame>
      <p:graphicFrame>
        <p:nvGraphicFramePr>
          <p:cNvPr id="31" name="表 30"/>
          <p:cNvGraphicFramePr>
            <a:graphicFrameLocks noGrp="1"/>
          </p:cNvGraphicFramePr>
          <p:nvPr/>
        </p:nvGraphicFramePr>
        <p:xfrm>
          <a:off x="3718677" y="5491382"/>
          <a:ext cx="1555587" cy="1031766"/>
        </p:xfrm>
        <a:graphic>
          <a:graphicData uri="http://schemas.openxmlformats.org/drawingml/2006/table">
            <a:tbl>
              <a:tblPr firstRow="1" bandRow="1">
                <a:tableStyleId>{5C22544A-7EE6-4342-B048-85BDC9FD1C3A}</a:tableStyleId>
              </a:tblPr>
              <a:tblGrid>
                <a:gridCol w="1555587">
                  <a:extLst>
                    <a:ext uri="{9D8B030D-6E8A-4147-A177-3AD203B41FA5}">
                      <a16:colId xmlns:a16="http://schemas.microsoft.com/office/drawing/2014/main" val="4107237200"/>
                    </a:ext>
                  </a:extLst>
                </a:gridCol>
              </a:tblGrid>
              <a:tr h="232117">
                <a:tc>
                  <a:txBody>
                    <a:bodyPr/>
                    <a:lstStyle/>
                    <a:p>
                      <a:pPr algn="ctr"/>
                      <a:r>
                        <a:rPr kumimoji="1" lang="ja-JP" altLang="en-US" sz="1050" dirty="0"/>
                        <a:t>文化・環境</a:t>
                      </a:r>
                    </a:p>
                  </a:txBody>
                  <a:tcPr marL="84406" marR="84406" marT="42203" marB="42203"/>
                </a:tc>
                <a:extLst>
                  <a:ext uri="{0D108BD9-81ED-4DB2-BD59-A6C34878D82A}">
                    <a16:rowId xmlns:a16="http://schemas.microsoft.com/office/drawing/2014/main" val="3554154724"/>
                  </a:ext>
                </a:extLst>
              </a:tr>
              <a:tr h="787340">
                <a:tc>
                  <a:txBody>
                    <a:bodyPr/>
                    <a:lstStyle/>
                    <a:p>
                      <a:pPr algn="l"/>
                      <a:r>
                        <a:rPr kumimoji="1" lang="ja-JP" altLang="en-US" sz="800" dirty="0">
                          <a:latin typeface="+mj-ea"/>
                          <a:ea typeface="+mj-ea"/>
                        </a:rPr>
                        <a:t>湿度／温度、気候の不快感、</a:t>
                      </a:r>
                    </a:p>
                    <a:p>
                      <a:pPr algn="l"/>
                      <a:r>
                        <a:rPr kumimoji="1" lang="ja-JP" altLang="en-US" sz="800" dirty="0">
                          <a:latin typeface="+mj-ea"/>
                          <a:ea typeface="+mj-ea"/>
                        </a:rPr>
                        <a:t>社会的または宗教の制限、</a:t>
                      </a:r>
                    </a:p>
                    <a:p>
                      <a:pPr algn="l"/>
                      <a:r>
                        <a:rPr kumimoji="1" lang="ja-JP" altLang="en-US" sz="800" dirty="0">
                          <a:latin typeface="+mj-ea"/>
                          <a:ea typeface="+mj-ea"/>
                        </a:rPr>
                        <a:t>検閲、ｽﾎﾟｰﾂのしやすさ、文化へのｱｸｾｽ、飲食のしやすさ、</a:t>
                      </a:r>
                    </a:p>
                    <a:p>
                      <a:pPr algn="l"/>
                      <a:r>
                        <a:rPr kumimoji="1" lang="ja-JP" altLang="en-US" sz="800" dirty="0">
                          <a:latin typeface="+mj-ea"/>
                          <a:ea typeface="+mj-ea"/>
                        </a:rPr>
                        <a:t>　消費財とｻｰﾋﾞｽの受けやすさ</a:t>
                      </a:r>
                    </a:p>
                  </a:txBody>
                  <a:tcPr marL="84406" marR="84406" marT="42203" marB="42203"/>
                </a:tc>
                <a:extLst>
                  <a:ext uri="{0D108BD9-81ED-4DB2-BD59-A6C34878D82A}">
                    <a16:rowId xmlns:a16="http://schemas.microsoft.com/office/drawing/2014/main" val="2786000985"/>
                  </a:ext>
                </a:extLst>
              </a:tr>
            </a:tbl>
          </a:graphicData>
        </a:graphic>
      </p:graphicFrame>
      <p:graphicFrame>
        <p:nvGraphicFramePr>
          <p:cNvPr id="32" name="表 31"/>
          <p:cNvGraphicFramePr>
            <a:graphicFrameLocks noGrp="1"/>
          </p:cNvGraphicFramePr>
          <p:nvPr/>
        </p:nvGraphicFramePr>
        <p:xfrm>
          <a:off x="5332930" y="5491382"/>
          <a:ext cx="1555587" cy="1031766"/>
        </p:xfrm>
        <a:graphic>
          <a:graphicData uri="http://schemas.openxmlformats.org/drawingml/2006/table">
            <a:tbl>
              <a:tblPr firstRow="1" bandRow="1">
                <a:tableStyleId>{5C22544A-7EE6-4342-B048-85BDC9FD1C3A}</a:tableStyleId>
              </a:tblPr>
              <a:tblGrid>
                <a:gridCol w="1555587">
                  <a:extLst>
                    <a:ext uri="{9D8B030D-6E8A-4147-A177-3AD203B41FA5}">
                      <a16:colId xmlns:a16="http://schemas.microsoft.com/office/drawing/2014/main" val="4107237200"/>
                    </a:ext>
                  </a:extLst>
                </a:gridCol>
              </a:tblGrid>
              <a:tr h="232117">
                <a:tc>
                  <a:txBody>
                    <a:bodyPr/>
                    <a:lstStyle/>
                    <a:p>
                      <a:pPr algn="ctr"/>
                      <a:r>
                        <a:rPr kumimoji="1" lang="ja-JP" altLang="en-US" sz="1050" dirty="0"/>
                        <a:t>教育</a:t>
                      </a:r>
                    </a:p>
                  </a:txBody>
                  <a:tcPr marL="84406" marR="84406" marT="42203" marB="42203"/>
                </a:tc>
                <a:extLst>
                  <a:ext uri="{0D108BD9-81ED-4DB2-BD59-A6C34878D82A}">
                    <a16:rowId xmlns:a16="http://schemas.microsoft.com/office/drawing/2014/main" val="3554154724"/>
                  </a:ext>
                </a:extLst>
              </a:tr>
              <a:tr h="787340">
                <a:tc>
                  <a:txBody>
                    <a:bodyPr/>
                    <a:lstStyle/>
                    <a:p>
                      <a:pPr algn="l"/>
                      <a:r>
                        <a:rPr kumimoji="1" lang="ja-JP" altLang="en-US" sz="900" dirty="0">
                          <a:latin typeface="+mj-ea"/>
                          <a:ea typeface="+mj-ea"/>
                        </a:rPr>
                        <a:t>私立教育の量と質</a:t>
                      </a:r>
                      <a:endParaRPr kumimoji="1" lang="en-US" altLang="ja-JP" sz="900" dirty="0">
                        <a:latin typeface="+mj-ea"/>
                        <a:ea typeface="+mj-ea"/>
                      </a:endParaRPr>
                    </a:p>
                    <a:p>
                      <a:pPr algn="l"/>
                      <a:r>
                        <a:rPr kumimoji="1" lang="ja-JP" altLang="en-US" sz="900" dirty="0">
                          <a:latin typeface="+mj-ea"/>
                          <a:ea typeface="+mj-ea"/>
                        </a:rPr>
                        <a:t>公立教育</a:t>
                      </a:r>
                    </a:p>
                  </a:txBody>
                  <a:tcPr marL="84406" marR="84406" marT="42203" marB="42203"/>
                </a:tc>
                <a:extLst>
                  <a:ext uri="{0D108BD9-81ED-4DB2-BD59-A6C34878D82A}">
                    <a16:rowId xmlns:a16="http://schemas.microsoft.com/office/drawing/2014/main" val="2786000985"/>
                  </a:ext>
                </a:extLst>
              </a:tr>
            </a:tbl>
          </a:graphicData>
        </a:graphic>
      </p:graphicFrame>
      <p:graphicFrame>
        <p:nvGraphicFramePr>
          <p:cNvPr id="33" name="表 32"/>
          <p:cNvGraphicFramePr>
            <a:graphicFrameLocks noGrp="1"/>
          </p:cNvGraphicFramePr>
          <p:nvPr/>
        </p:nvGraphicFramePr>
        <p:xfrm>
          <a:off x="6945565" y="5491382"/>
          <a:ext cx="1555587" cy="1031766"/>
        </p:xfrm>
        <a:graphic>
          <a:graphicData uri="http://schemas.openxmlformats.org/drawingml/2006/table">
            <a:tbl>
              <a:tblPr firstRow="1" bandRow="1">
                <a:tableStyleId>{5C22544A-7EE6-4342-B048-85BDC9FD1C3A}</a:tableStyleId>
              </a:tblPr>
              <a:tblGrid>
                <a:gridCol w="1555587">
                  <a:extLst>
                    <a:ext uri="{9D8B030D-6E8A-4147-A177-3AD203B41FA5}">
                      <a16:colId xmlns:a16="http://schemas.microsoft.com/office/drawing/2014/main" val="4107237200"/>
                    </a:ext>
                  </a:extLst>
                </a:gridCol>
              </a:tblGrid>
              <a:tr h="232117">
                <a:tc>
                  <a:txBody>
                    <a:bodyPr/>
                    <a:lstStyle/>
                    <a:p>
                      <a:pPr algn="ctr"/>
                      <a:r>
                        <a:rPr kumimoji="1" lang="ja-JP" altLang="en-US" sz="1050" dirty="0"/>
                        <a:t>インフラ</a:t>
                      </a:r>
                    </a:p>
                  </a:txBody>
                  <a:tcPr marL="84406" marR="84406" marT="42203" marB="42203"/>
                </a:tc>
                <a:extLst>
                  <a:ext uri="{0D108BD9-81ED-4DB2-BD59-A6C34878D82A}">
                    <a16:rowId xmlns:a16="http://schemas.microsoft.com/office/drawing/2014/main" val="3554154724"/>
                  </a:ext>
                </a:extLst>
              </a:tr>
              <a:tr h="787340">
                <a:tc>
                  <a:txBody>
                    <a:bodyPr/>
                    <a:lstStyle/>
                    <a:p>
                      <a:pPr algn="l"/>
                      <a:r>
                        <a:rPr kumimoji="1" lang="ja-JP" altLang="en-US" sz="900" dirty="0">
                          <a:latin typeface="+mj-ea"/>
                          <a:ea typeface="+mj-ea"/>
                        </a:rPr>
                        <a:t>道路ﾈｯﾄﾜｰｸ、輸送、</a:t>
                      </a:r>
                    </a:p>
                    <a:p>
                      <a:pPr algn="l"/>
                      <a:r>
                        <a:rPr kumimoji="1" lang="ja-JP" altLang="en-US" sz="900" dirty="0">
                          <a:latin typeface="+mj-ea"/>
                          <a:ea typeface="+mj-ea"/>
                        </a:rPr>
                        <a:t>良好な住宅の供給、</a:t>
                      </a:r>
                    </a:p>
                    <a:p>
                      <a:pPr algn="l"/>
                      <a:r>
                        <a:rPr kumimoji="1" lang="ja-JP" altLang="en-US" sz="900" dirty="0">
                          <a:latin typeface="+mj-ea"/>
                          <a:ea typeface="+mj-ea"/>
                        </a:rPr>
                        <a:t>ｴﾈﾙｷﾞｰ供給、水の供給、</a:t>
                      </a:r>
                    </a:p>
                    <a:p>
                      <a:pPr algn="l"/>
                      <a:r>
                        <a:rPr kumimoji="1" lang="ja-JP" altLang="en-US" sz="900" dirty="0">
                          <a:latin typeface="+mj-ea"/>
                          <a:ea typeface="+mj-ea"/>
                        </a:rPr>
                        <a:t>ﾃﾚｺﾐｭﾆｹｰｼｮﾝの品質</a:t>
                      </a:r>
                    </a:p>
                  </a:txBody>
                  <a:tcPr marL="84406" marR="84406" marT="42203" marB="42203"/>
                </a:tc>
                <a:extLst>
                  <a:ext uri="{0D108BD9-81ED-4DB2-BD59-A6C34878D82A}">
                    <a16:rowId xmlns:a16="http://schemas.microsoft.com/office/drawing/2014/main" val="2786000985"/>
                  </a:ext>
                </a:extLst>
              </a:tr>
            </a:tbl>
          </a:graphicData>
        </a:graphic>
      </p:graphicFrame>
      <p:sp>
        <p:nvSpPr>
          <p:cNvPr id="34" name="正方形/長方形 33">
            <a:extLst>
              <a:ext uri="{FF2B5EF4-FFF2-40B4-BE49-F238E27FC236}">
                <a16:creationId xmlns:a16="http://schemas.microsoft.com/office/drawing/2014/main" id="{AB922423-A091-43F1-80A4-9844CF350500}"/>
              </a:ext>
            </a:extLst>
          </p:cNvPr>
          <p:cNvSpPr/>
          <p:nvPr/>
        </p:nvSpPr>
        <p:spPr>
          <a:xfrm>
            <a:off x="478589" y="5445224"/>
            <a:ext cx="8077864" cy="1108207"/>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lIns="66462" tIns="99692" rIns="66462" rtlCol="0" anchor="t"/>
          <a:lstStyle/>
          <a:p>
            <a:endParaRPr lang="ja-JP" altLang="en-US" sz="738" dirty="0">
              <a:solidFill>
                <a:schemeClr val="tx1"/>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a:defRPr/>
            </a:pPr>
            <a:r>
              <a:rPr lang="ja-JP" altLang="en-US" kern="0" dirty="0">
                <a:solidFill>
                  <a:srgbClr val="000000"/>
                </a:solidFill>
                <a:ea typeface="Meiryo UI" pitchFamily="50" charset="-128"/>
                <a:cs typeface="Meiryo UI" pitchFamily="50" charset="-128"/>
              </a:rPr>
              <a:t>３ー６</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世界の都市との</a:t>
            </a:r>
            <a:r>
              <a:rPr kumimoji="0"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比較（</a:t>
            </a: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３</a:t>
            </a:r>
            <a:r>
              <a:rPr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kumimoji="0"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世界</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で最も住みやすい都市ランキング</a:t>
            </a:r>
            <a:r>
              <a:rPr kumimoji="0"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①）</a:t>
            </a:r>
            <a:endParaRPr kumimoji="0" lang="en-US" altLang="ja-JP"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2" name="正方形/長方形 21">
            <a:extLst>
              <a:ext uri="{FF2B5EF4-FFF2-40B4-BE49-F238E27FC236}">
                <a16:creationId xmlns:a16="http://schemas.microsoft.com/office/drawing/2014/main" id="{2F5B2F5A-ED4D-CA20-2636-60F717558480}"/>
              </a:ext>
            </a:extLst>
          </p:cNvPr>
          <p:cNvSpPr/>
          <p:nvPr/>
        </p:nvSpPr>
        <p:spPr>
          <a:xfrm>
            <a:off x="7026233" y="112078"/>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第１回意見交換会　参考資料</a:t>
            </a:r>
            <a:r>
              <a:rPr lang="ja-JP" altLang="en-US" sz="900" dirty="0">
                <a:solidFill>
                  <a:schemeClr val="tx1"/>
                </a:solidFill>
              </a:rPr>
              <a:t>３</a:t>
            </a:r>
            <a:endParaRPr kumimoji="1" lang="ja-JP" altLang="en-US" sz="900" dirty="0">
              <a:solidFill>
                <a:schemeClr val="tx1"/>
              </a:solidFill>
            </a:endParaRPr>
          </a:p>
        </p:txBody>
      </p:sp>
    </p:spTree>
    <p:extLst>
      <p:ext uri="{BB962C8B-B14F-4D97-AF65-F5344CB8AC3E}">
        <p14:creationId xmlns:p14="http://schemas.microsoft.com/office/powerpoint/2010/main" val="145028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263951" y="450781"/>
            <a:ext cx="8616097" cy="1467855"/>
          </a:xfrm>
          <a:prstGeom prst="rect">
            <a:avLst/>
          </a:prstGeom>
          <a:ln>
            <a:solidFill>
              <a:schemeClr val="tx1"/>
            </a:solidFill>
            <a:prstDash val="sysDash"/>
          </a:ln>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米経済誌「グローバルファイナンス」</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年ランキングでは、大阪が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位にランクイン。東京は１位、福岡は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a:t>
            </a:r>
          </a:p>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「グローバルファイナンス」ランキングでは、「世界の都市総合力ランキング」（森記念財団都市戦略研究所）の各指標をベースとしているが、一人当たり</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GDP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とともに、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万人あたりの</a:t>
            </a:r>
            <a:r>
              <a:rPr lang="en-US" altLang="ja-JP" sz="1600" dirty="0">
                <a:latin typeface="Meiryo UI" panose="020B0604030504040204" pitchFamily="50" charset="-128"/>
                <a:ea typeface="Meiryo UI" panose="020B0604030504040204" pitchFamily="50" charset="-128"/>
              </a:rPr>
              <a:t>COVID-19</a:t>
            </a:r>
            <a:r>
              <a:rPr lang="ja-JP" altLang="en-US" sz="1600" dirty="0">
                <a:latin typeface="Meiryo UI" panose="020B0604030504040204" pitchFamily="50" charset="-128"/>
                <a:ea typeface="Meiryo UI" panose="020B0604030504040204" pitchFamily="50" charset="-128"/>
              </a:rPr>
              <a:t>による死者数が加味されているため、「世界の都市総合力ランキング」と比較して、日本の各都市は評価が高くなっている。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246983" y="1893470"/>
            <a:ext cx="3616618"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年ランキング</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7" name="表 46">
            <a:extLst>
              <a:ext uri="{FF2B5EF4-FFF2-40B4-BE49-F238E27FC236}">
                <a16:creationId xmlns:a16="http://schemas.microsoft.com/office/drawing/2014/main" id="{9307828A-F649-4330-8E51-9A6555BF94AB}"/>
              </a:ext>
            </a:extLst>
          </p:cNvPr>
          <p:cNvGraphicFramePr>
            <a:graphicFrameLocks noGrp="1"/>
          </p:cNvGraphicFramePr>
          <p:nvPr>
            <p:extLst>
              <p:ext uri="{D42A27DB-BD31-4B8C-83A1-F6EECF244321}">
                <p14:modId xmlns:p14="http://schemas.microsoft.com/office/powerpoint/2010/main" val="1183591515"/>
              </p:ext>
            </p:extLst>
          </p:nvPr>
        </p:nvGraphicFramePr>
        <p:xfrm>
          <a:off x="317990" y="2188266"/>
          <a:ext cx="2493283" cy="4584502"/>
        </p:xfrm>
        <a:graphic>
          <a:graphicData uri="http://schemas.openxmlformats.org/drawingml/2006/table">
            <a:tbl>
              <a:tblPr firstRow="1" bandRow="1">
                <a:tableStyleId>{5C22544A-7EE6-4342-B048-85BDC9FD1C3A}</a:tableStyleId>
              </a:tblPr>
              <a:tblGrid>
                <a:gridCol w="359759">
                  <a:extLst>
                    <a:ext uri="{9D8B030D-6E8A-4147-A177-3AD203B41FA5}">
                      <a16:colId xmlns:a16="http://schemas.microsoft.com/office/drawing/2014/main" val="20000"/>
                    </a:ext>
                  </a:extLst>
                </a:gridCol>
                <a:gridCol w="664689">
                  <a:extLst>
                    <a:ext uri="{9D8B030D-6E8A-4147-A177-3AD203B41FA5}">
                      <a16:colId xmlns:a16="http://schemas.microsoft.com/office/drawing/2014/main" val="20001"/>
                    </a:ext>
                  </a:extLst>
                </a:gridCol>
                <a:gridCol w="1468835">
                  <a:extLst>
                    <a:ext uri="{9D8B030D-6E8A-4147-A177-3AD203B41FA5}">
                      <a16:colId xmlns:a16="http://schemas.microsoft.com/office/drawing/2014/main" val="61086720"/>
                    </a:ext>
                  </a:extLst>
                </a:gridCol>
              </a:tblGrid>
              <a:tr h="365760">
                <a:tc>
                  <a:txBody>
                    <a:bodyPr/>
                    <a:lstStyle/>
                    <a:p>
                      <a:pPr algn="ctr">
                        <a:lnSpc>
                          <a:spcPts val="1200"/>
                        </a:lnSpc>
                      </a:pPr>
                      <a:r>
                        <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a:t>
                      </a:r>
                      <a:r>
                        <a:rPr kumimoji="1"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「世界の都市総合力ランキング」</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48529">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lumMod val="40000"/>
                        <a:lumOff val="6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lumMod val="40000"/>
                        <a:lumOff val="6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３位（↗２）</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248529">
                <a:tc>
                  <a:txBody>
                    <a:bodyPr/>
                    <a:lstStyle/>
                    <a:p>
                      <a:pPr algn="ctr">
                        <a:lnSpc>
                          <a:spcPts val="1400"/>
                        </a:lnSpc>
                      </a:pPr>
                      <a:r>
                        <a:rPr kumimoji="1" lang="ja-JP" altLang="en-US" sz="8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u="none" dirty="0">
                          <a:latin typeface="Meiryo UI" panose="020B0604030504040204" pitchFamily="50" charset="-128"/>
                          <a:ea typeface="Meiryo UI" panose="020B0604030504040204" pitchFamily="50" charset="-128"/>
                          <a:cs typeface="Meiryo UI" panose="020B0604030504040204" pitchFamily="50" charset="-128"/>
                        </a:rPr>
                        <a:t>ロンドン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ja-JP" altLang="en-US" sz="800" b="0" u="none" dirty="0">
                          <a:latin typeface="Meiryo UI" panose="020B0604030504040204" pitchFamily="50" charset="-128"/>
                          <a:ea typeface="Meiryo UI" panose="020B0604030504040204" pitchFamily="50" charset="-128"/>
                          <a:cs typeface="Meiryo UI" panose="020B0604030504040204" pitchFamily="50" charset="-128"/>
                        </a:rPr>
                        <a:t>１位（↘１）</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248529">
                <a:tc>
                  <a:txBody>
                    <a:bodyPr/>
                    <a:lstStyle/>
                    <a:p>
                      <a:pPr algn="ctr">
                        <a:lnSpc>
                          <a:spcPts val="1400"/>
                        </a:lnSpc>
                      </a:pPr>
                      <a:r>
                        <a:rPr kumimoji="1" lang="ja-JP" altLang="en-US" sz="8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u="none" dirty="0">
                          <a:latin typeface="Meiryo UI" panose="020B0604030504040204" pitchFamily="50" charset="-128"/>
                          <a:ea typeface="Meiryo UI" panose="020B0604030504040204" pitchFamily="50" charset="-128"/>
                          <a:cs typeface="Meiryo UI" panose="020B0604030504040204" pitchFamily="50" charset="-128"/>
                        </a:rPr>
                        <a:t>シンガポール</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ja-JP" altLang="en-US" sz="800" b="0" u="none" dirty="0">
                          <a:latin typeface="Meiryo UI" panose="020B0604030504040204" pitchFamily="50" charset="-128"/>
                          <a:ea typeface="Meiryo UI" panose="020B0604030504040204" pitchFamily="50" charset="-128"/>
                          <a:cs typeface="Meiryo UI" panose="020B0604030504040204" pitchFamily="50" charset="-128"/>
                        </a:rPr>
                        <a:t>５位（↗２）</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248529">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ニューヨーク</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２位（↘２）</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位（↗９）</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フランクフルト</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8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u="none" dirty="0">
                          <a:latin typeface="Meiryo UI" panose="020B0604030504040204" pitchFamily="50" charset="-128"/>
                          <a:ea typeface="Meiryo UI" panose="020B0604030504040204" pitchFamily="50" charset="-128"/>
                          <a:cs typeface="Meiryo UI" panose="020B0604030504040204" pitchFamily="50" charset="-128"/>
                        </a:rPr>
                        <a:t>パリ</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ja-JP" altLang="en-US" sz="800" b="0" u="none" dirty="0">
                          <a:latin typeface="Meiryo UI" panose="020B0604030504040204" pitchFamily="50" charset="-128"/>
                          <a:ea typeface="Meiryo UI" panose="020B0604030504040204" pitchFamily="50" charset="-128"/>
                          <a:cs typeface="Meiryo UI" panose="020B0604030504040204" pitchFamily="50" charset="-128"/>
                        </a:rPr>
                        <a:t>４位（↘３）</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ソウル</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ベルリン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７位（↘２）</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9"/>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位（↗１）</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547715905"/>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香港</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９位（↘２）</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219697672"/>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位（↗７）</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118368584"/>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ウィーン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位（↗３）</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22932472"/>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アムステルダム</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６位（↘８）</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263270493"/>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ヘルシンキ</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429298282"/>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チューリッヒ</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位（↗４）</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965332340"/>
                  </a:ext>
                </a:extLst>
              </a:tr>
            </a:tbl>
          </a:graphicData>
        </a:graphic>
      </p:graphicFrame>
      <p:graphicFrame>
        <p:nvGraphicFramePr>
          <p:cNvPr id="44" name="表 43">
            <a:extLst>
              <a:ext uri="{FF2B5EF4-FFF2-40B4-BE49-F238E27FC236}">
                <a16:creationId xmlns:a16="http://schemas.microsoft.com/office/drawing/2014/main" id="{9307828A-F649-4330-8E51-9A6555BF94AB}"/>
              </a:ext>
            </a:extLst>
          </p:cNvPr>
          <p:cNvGraphicFramePr>
            <a:graphicFrameLocks noGrp="1"/>
          </p:cNvGraphicFramePr>
          <p:nvPr>
            <p:extLst>
              <p:ext uri="{D42A27DB-BD31-4B8C-83A1-F6EECF244321}">
                <p14:modId xmlns:p14="http://schemas.microsoft.com/office/powerpoint/2010/main" val="304457972"/>
              </p:ext>
            </p:extLst>
          </p:nvPr>
        </p:nvGraphicFramePr>
        <p:xfrm>
          <a:off x="2964081" y="2539783"/>
          <a:ext cx="2006732" cy="4195296"/>
        </p:xfrm>
        <a:graphic>
          <a:graphicData uri="http://schemas.openxmlformats.org/drawingml/2006/table">
            <a:tbl>
              <a:tblPr firstRow="1" bandRow="1">
                <a:tableStyleId>{5C22544A-7EE6-4342-B048-85BDC9FD1C3A}</a:tableStyleId>
              </a:tblPr>
              <a:tblGrid>
                <a:gridCol w="359759">
                  <a:extLst>
                    <a:ext uri="{9D8B030D-6E8A-4147-A177-3AD203B41FA5}">
                      <a16:colId xmlns:a16="http://schemas.microsoft.com/office/drawing/2014/main" val="20000"/>
                    </a:ext>
                  </a:extLst>
                </a:gridCol>
                <a:gridCol w="744934">
                  <a:extLst>
                    <a:ext uri="{9D8B030D-6E8A-4147-A177-3AD203B41FA5}">
                      <a16:colId xmlns:a16="http://schemas.microsoft.com/office/drawing/2014/main" val="20001"/>
                    </a:ext>
                  </a:extLst>
                </a:gridCol>
                <a:gridCol w="902039">
                  <a:extLst>
                    <a:ext uri="{9D8B030D-6E8A-4147-A177-3AD203B41FA5}">
                      <a16:colId xmlns:a16="http://schemas.microsoft.com/office/drawing/2014/main" val="61086720"/>
                    </a:ext>
                  </a:extLst>
                </a:gridCol>
              </a:tblGrid>
              <a:tr h="248529">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ドバイ</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8529">
                <a:tc>
                  <a:txBody>
                    <a:bodyPr/>
                    <a:lstStyle/>
                    <a:p>
                      <a:pPr algn="ctr">
                        <a:lnSpc>
                          <a:spcPts val="1400"/>
                        </a:lnSpc>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lumMod val="40000"/>
                        <a:lumOff val="60000"/>
                      </a:schemeClr>
                    </a:solidFill>
                  </a:tcPr>
                </a:tc>
                <a:tc>
                  <a:txBody>
                    <a:bodyPr/>
                    <a:lstStyle/>
                    <a:p>
                      <a:pPr algn="ctr">
                        <a:lnSpc>
                          <a:spcPts val="1400"/>
                        </a:lnSpc>
                      </a:pP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lumMod val="40000"/>
                        <a:lumOff val="60000"/>
                      </a:schemeClr>
                    </a:solidFill>
                  </a:tcPr>
                </a:tc>
                <a:tc>
                  <a:txBody>
                    <a:bodyPr/>
                    <a:lstStyle/>
                    <a:p>
                      <a:pPr algn="ctr">
                        <a:lnSpc>
                          <a:spcPts val="1400"/>
                        </a:lnSpc>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248529">
                <a:tc>
                  <a:txBody>
                    <a:bodyPr/>
                    <a:lstStyle/>
                    <a:p>
                      <a:pPr algn="ctr">
                        <a:lnSpc>
                          <a:spcPts val="1400"/>
                        </a:lnSpc>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トロント</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位（↘１）</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248529">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ジュネーブ</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位（↗９）</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上海</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北京</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位（↘７）</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クアラルンプール</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バンクーバー</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位（↘２）</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モスクワ</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位（↗５）</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9"/>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台北</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547715905"/>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ダブリン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位（↗４）</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219697672"/>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テルアビブ</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118368584"/>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ストックホルム</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位（↘７）</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22932472"/>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イスタンブール</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位（↗４）</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263270493"/>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サンフランシスコ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位（↘７）</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429298282"/>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バンコク</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位（↗３）</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965332340"/>
                  </a:ext>
                </a:extLst>
              </a:tr>
            </a:tbl>
          </a:graphicData>
        </a:graphic>
      </p:graphicFrame>
      <p:graphicFrame>
        <p:nvGraphicFramePr>
          <p:cNvPr id="52" name="表 51">
            <a:extLst>
              <a:ext uri="{FF2B5EF4-FFF2-40B4-BE49-F238E27FC236}">
                <a16:creationId xmlns:a16="http://schemas.microsoft.com/office/drawing/2014/main" id="{9307828A-F649-4330-8E51-9A6555BF94AB}"/>
              </a:ext>
            </a:extLst>
          </p:cNvPr>
          <p:cNvGraphicFramePr>
            <a:graphicFrameLocks noGrp="1"/>
          </p:cNvGraphicFramePr>
          <p:nvPr>
            <p:extLst>
              <p:ext uri="{D42A27DB-BD31-4B8C-83A1-F6EECF244321}">
                <p14:modId xmlns:p14="http://schemas.microsoft.com/office/powerpoint/2010/main" val="1817274696"/>
              </p:ext>
            </p:extLst>
          </p:nvPr>
        </p:nvGraphicFramePr>
        <p:xfrm>
          <a:off x="5094384" y="2516167"/>
          <a:ext cx="1870498" cy="4195296"/>
        </p:xfrm>
        <a:graphic>
          <a:graphicData uri="http://schemas.openxmlformats.org/drawingml/2006/table">
            <a:tbl>
              <a:tblPr firstRow="1" bandRow="1">
                <a:tableStyleId>{5C22544A-7EE6-4342-B048-85BDC9FD1C3A}</a:tableStyleId>
              </a:tblPr>
              <a:tblGrid>
                <a:gridCol w="359759">
                  <a:extLst>
                    <a:ext uri="{9D8B030D-6E8A-4147-A177-3AD203B41FA5}">
                      <a16:colId xmlns:a16="http://schemas.microsoft.com/office/drawing/2014/main" val="20000"/>
                    </a:ext>
                  </a:extLst>
                </a:gridCol>
                <a:gridCol w="725885">
                  <a:extLst>
                    <a:ext uri="{9D8B030D-6E8A-4147-A177-3AD203B41FA5}">
                      <a16:colId xmlns:a16="http://schemas.microsoft.com/office/drawing/2014/main" val="20001"/>
                    </a:ext>
                  </a:extLst>
                </a:gridCol>
                <a:gridCol w="784854">
                  <a:extLst>
                    <a:ext uri="{9D8B030D-6E8A-4147-A177-3AD203B41FA5}">
                      <a16:colId xmlns:a16="http://schemas.microsoft.com/office/drawing/2014/main" val="61086720"/>
                    </a:ext>
                  </a:extLst>
                </a:gridCol>
              </a:tblGrid>
              <a:tr h="248529">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ロサンゼルス</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8529">
                <a:tc>
                  <a:txBody>
                    <a:bodyPr/>
                    <a:lstStyle/>
                    <a:p>
                      <a:pPr algn="ctr">
                        <a:lnSpc>
                          <a:spcPts val="1400"/>
                        </a:lnSpc>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lumMod val="40000"/>
                        <a:lumOff val="60000"/>
                      </a:schemeClr>
                    </a:solidFill>
                  </a:tcPr>
                </a:tc>
                <a:tc>
                  <a:txBody>
                    <a:bodyPr/>
                    <a:lstStyle/>
                    <a:p>
                      <a:pPr algn="ctr">
                        <a:lnSpc>
                          <a:spcPts val="1400"/>
                        </a:lnSpc>
                      </a:pP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福岡</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lumMod val="40000"/>
                        <a:lumOff val="60000"/>
                      </a:schemeClr>
                    </a:solidFill>
                  </a:tcPr>
                </a:tc>
                <a:tc>
                  <a:txBody>
                    <a:bodyPr/>
                    <a:lstStyle/>
                    <a:p>
                      <a:pPr algn="ctr">
                        <a:lnSpc>
                          <a:spcPts val="1400"/>
                        </a:lnSpc>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位（↗９）</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248529">
                <a:tc>
                  <a:txBody>
                    <a:bodyPr/>
                    <a:lstStyle/>
                    <a:p>
                      <a:pPr algn="ctr">
                        <a:lnSpc>
                          <a:spcPts val="1400"/>
                        </a:lnSpc>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マドリード</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248529">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ボストン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位（↘９）</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シカゴ</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バルセロナ</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ワシントン</a:t>
                      </a: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DC</a:t>
                      </a:r>
                      <a:endPar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位（↘３）</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ミラノ</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位（↘１）</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ブエノスアイレス</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位（↘１）</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9"/>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ジャカルタ</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位（↗３）</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547715905"/>
                  </a:ext>
                </a:extLst>
              </a:tr>
              <a:tr h="253253">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ブリュッセル</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219697672"/>
                  </a:ext>
                </a:extLst>
              </a:tr>
              <a:tr h="253253">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カイロ</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位（↗２）</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118368584"/>
                  </a:ext>
                </a:extLst>
              </a:tr>
              <a:tr h="253253">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ムンバイ</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位（↗３）</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22932472"/>
                  </a:ext>
                </a:extLst>
              </a:tr>
              <a:tr h="253253">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サンパウロ</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位（↘４）</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263270493"/>
                  </a:ext>
                </a:extLst>
              </a:tr>
              <a:tr h="253253">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メキシコシティ</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位（↘３）</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429298282"/>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ヨハネスブルグ</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位（↘１）</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965332340"/>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987587843"/>
              </p:ext>
            </p:extLst>
          </p:nvPr>
        </p:nvGraphicFramePr>
        <p:xfrm>
          <a:off x="7045663" y="2504558"/>
          <a:ext cx="1993846" cy="1208626"/>
        </p:xfrm>
        <a:graphic>
          <a:graphicData uri="http://schemas.openxmlformats.org/drawingml/2006/table">
            <a:tbl>
              <a:tblPr firstRow="1" bandRow="1">
                <a:tableStyleId>{5C22544A-7EE6-4342-B048-85BDC9FD1C3A}</a:tableStyleId>
              </a:tblPr>
              <a:tblGrid>
                <a:gridCol w="1993846">
                  <a:extLst>
                    <a:ext uri="{9D8B030D-6E8A-4147-A177-3AD203B41FA5}">
                      <a16:colId xmlns:a16="http://schemas.microsoft.com/office/drawing/2014/main" val="4107237200"/>
                    </a:ext>
                  </a:extLst>
                </a:gridCol>
              </a:tblGrid>
              <a:tr h="379828">
                <a:tc>
                  <a:txBody>
                    <a:bodyPr/>
                    <a:lstStyle/>
                    <a:p>
                      <a:pPr algn="ctr"/>
                      <a:r>
                        <a:rPr kumimoji="1" lang="ja-JP" altLang="en-US" sz="1050" dirty="0"/>
                        <a:t>ベース６項目</a:t>
                      </a:r>
                      <a:endParaRPr kumimoji="1" lang="en-US" altLang="ja-JP" sz="1050" dirty="0"/>
                    </a:p>
                    <a:p>
                      <a:pPr algn="ctr"/>
                      <a:r>
                        <a:rPr kumimoji="1" lang="ja-JP" altLang="en-US" sz="1050" dirty="0"/>
                        <a:t>「世界の都市総合力ランキング」</a:t>
                      </a:r>
                    </a:p>
                  </a:txBody>
                  <a:tcPr marL="84406" marR="84406" marT="42203" marB="42203"/>
                </a:tc>
                <a:extLst>
                  <a:ext uri="{0D108BD9-81ED-4DB2-BD59-A6C34878D82A}">
                    <a16:rowId xmlns:a16="http://schemas.microsoft.com/office/drawing/2014/main" val="3554154724"/>
                  </a:ext>
                </a:extLst>
              </a:tr>
              <a:tr h="804180">
                <a:tc>
                  <a:txBody>
                    <a:bodyPr/>
                    <a:lstStyle/>
                    <a:p>
                      <a:pPr algn="l"/>
                      <a:r>
                        <a:rPr kumimoji="1" lang="ja-JP" altLang="en-US" sz="900" dirty="0">
                          <a:latin typeface="+mj-ea"/>
                          <a:ea typeface="+mj-ea"/>
                        </a:rPr>
                        <a:t>経済、研究・開発、文化・交流、居住、環境、交通・アクセスは、世界の都市総合力ランキング（森記念財団都市戦略研究所）から引用</a:t>
                      </a:r>
                    </a:p>
                  </a:txBody>
                  <a:tcPr marL="84406" marR="84406" marT="42203" marB="42203"/>
                </a:tc>
                <a:extLst>
                  <a:ext uri="{0D108BD9-81ED-4DB2-BD59-A6C34878D82A}">
                    <a16:rowId xmlns:a16="http://schemas.microsoft.com/office/drawing/2014/main" val="2786000985"/>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225004218"/>
              </p:ext>
            </p:extLst>
          </p:nvPr>
        </p:nvGraphicFramePr>
        <p:xfrm>
          <a:off x="7045663" y="3883164"/>
          <a:ext cx="1993846" cy="1048606"/>
        </p:xfrm>
        <a:graphic>
          <a:graphicData uri="http://schemas.openxmlformats.org/drawingml/2006/table">
            <a:tbl>
              <a:tblPr firstRow="1" bandRow="1">
                <a:tableStyleId>{5C22544A-7EE6-4342-B048-85BDC9FD1C3A}</a:tableStyleId>
              </a:tblPr>
              <a:tblGrid>
                <a:gridCol w="1993846">
                  <a:extLst>
                    <a:ext uri="{9D8B030D-6E8A-4147-A177-3AD203B41FA5}">
                      <a16:colId xmlns:a16="http://schemas.microsoft.com/office/drawing/2014/main" val="4107237200"/>
                    </a:ext>
                  </a:extLst>
                </a:gridCol>
              </a:tblGrid>
              <a:tr h="232117">
                <a:tc>
                  <a:txBody>
                    <a:bodyPr/>
                    <a:lstStyle/>
                    <a:p>
                      <a:pPr algn="ctr"/>
                      <a:r>
                        <a:rPr kumimoji="1" lang="ja-JP" altLang="en-US" sz="1050" dirty="0"/>
                        <a:t>加味する２項目</a:t>
                      </a:r>
                    </a:p>
                  </a:txBody>
                  <a:tcPr marL="84406" marR="84406" marT="42203" marB="42203"/>
                </a:tc>
                <a:extLst>
                  <a:ext uri="{0D108BD9-81ED-4DB2-BD59-A6C34878D82A}">
                    <a16:rowId xmlns:a16="http://schemas.microsoft.com/office/drawing/2014/main" val="3554154724"/>
                  </a:ext>
                </a:extLst>
              </a:tr>
              <a:tr h="804180">
                <a:tc>
                  <a:txBody>
                    <a:bodyPr/>
                    <a:lstStyle/>
                    <a:p>
                      <a:pPr algn="l"/>
                      <a:r>
                        <a:rPr kumimoji="1" lang="ja-JP" altLang="en-US" sz="900" dirty="0">
                          <a:latin typeface="+mj-ea"/>
                          <a:ea typeface="+mj-ea"/>
                        </a:rPr>
                        <a:t>一人当たり名目</a:t>
                      </a:r>
                      <a:r>
                        <a:rPr kumimoji="1" lang="en-US" altLang="ja-JP" sz="900" dirty="0">
                          <a:latin typeface="+mj-ea"/>
                          <a:ea typeface="+mj-ea"/>
                        </a:rPr>
                        <a:t>GDP</a:t>
                      </a:r>
                      <a:r>
                        <a:rPr kumimoji="1" lang="ja-JP" altLang="en-US" sz="900" dirty="0" err="1">
                          <a:latin typeface="+mj-ea"/>
                          <a:ea typeface="+mj-ea"/>
                        </a:rPr>
                        <a:t>、</a:t>
                      </a:r>
                      <a:r>
                        <a:rPr kumimoji="1" lang="en-US" altLang="ja-JP" sz="900" dirty="0">
                          <a:latin typeface="+mj-ea"/>
                          <a:ea typeface="+mj-ea"/>
                        </a:rPr>
                        <a:t>100</a:t>
                      </a:r>
                      <a:r>
                        <a:rPr kumimoji="1" lang="ja-JP" altLang="en-US" sz="900" dirty="0">
                          <a:latin typeface="+mj-ea"/>
                          <a:ea typeface="+mj-ea"/>
                        </a:rPr>
                        <a:t>万人当たりの</a:t>
                      </a:r>
                      <a:r>
                        <a:rPr kumimoji="1" lang="en-US" altLang="ja-JP" sz="900" dirty="0">
                          <a:latin typeface="+mj-ea"/>
                          <a:ea typeface="+mj-ea"/>
                        </a:rPr>
                        <a:t>Covid-19</a:t>
                      </a:r>
                      <a:r>
                        <a:rPr kumimoji="1" lang="ja-JP" altLang="en-US" sz="900" dirty="0">
                          <a:latin typeface="+mj-ea"/>
                          <a:ea typeface="+mj-ea"/>
                        </a:rPr>
                        <a:t>による死者数を加味</a:t>
                      </a:r>
                    </a:p>
                  </a:txBody>
                  <a:tcPr marL="84406" marR="84406" marT="42203" marB="42203"/>
                </a:tc>
                <a:extLst>
                  <a:ext uri="{0D108BD9-81ED-4DB2-BD59-A6C34878D82A}">
                    <a16:rowId xmlns:a16="http://schemas.microsoft.com/office/drawing/2014/main" val="2786000985"/>
                  </a:ext>
                </a:extLst>
              </a:tr>
            </a:tbl>
          </a:graphicData>
        </a:graphic>
      </p:graphicFrame>
      <p:sp>
        <p:nvSpPr>
          <p:cNvPr id="14" name="正方形/長方形 13"/>
          <p:cNvSpPr/>
          <p:nvPr/>
        </p:nvSpPr>
        <p:spPr>
          <a:xfrm>
            <a:off x="0" y="14181"/>
            <a:ext cx="9144000" cy="390483"/>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a:defRPr/>
            </a:pPr>
            <a:r>
              <a:rPr lang="ja-JP" altLang="en-US" kern="0" dirty="0">
                <a:solidFill>
                  <a:srgbClr val="000000"/>
                </a:solidFill>
                <a:ea typeface="Meiryo UI" pitchFamily="50" charset="-128"/>
                <a:cs typeface="Meiryo UI" pitchFamily="50" charset="-128"/>
              </a:rPr>
              <a:t>３ー６</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世界の都市との</a:t>
            </a:r>
            <a:r>
              <a:rPr kumimoji="0"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比較（３</a:t>
            </a:r>
            <a:r>
              <a:rPr kumimoji="0" lang="en-US" altLang="ja-JP"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kumimoji="0"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世界</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で最も住みやすい都市ランキング</a:t>
            </a:r>
            <a:r>
              <a:rPr kumimoji="0"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②）</a:t>
            </a:r>
            <a:endParaRPr kumimoji="0" lang="en-US" altLang="ja-JP" sz="2000"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3" name="正方形/長方形 12">
            <a:extLst>
              <a:ext uri="{FF2B5EF4-FFF2-40B4-BE49-F238E27FC236}">
                <a16:creationId xmlns:a16="http://schemas.microsoft.com/office/drawing/2014/main" id="{22F14589-0B30-4784-A3EA-161DA7823250}"/>
              </a:ext>
            </a:extLst>
          </p:cNvPr>
          <p:cNvSpPr/>
          <p:nvPr/>
        </p:nvSpPr>
        <p:spPr>
          <a:xfrm>
            <a:off x="7029246" y="101225"/>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第１回意見交換会　参考資料</a:t>
            </a:r>
            <a:r>
              <a:rPr lang="ja-JP" altLang="en-US" sz="900" dirty="0">
                <a:solidFill>
                  <a:schemeClr val="tx1"/>
                </a:solidFill>
              </a:rPr>
              <a:t>３</a:t>
            </a:r>
            <a:endParaRPr kumimoji="1" lang="ja-JP" altLang="en-US" sz="900" dirty="0">
              <a:solidFill>
                <a:schemeClr val="tx1"/>
              </a:solidFill>
            </a:endParaRPr>
          </a:p>
        </p:txBody>
      </p:sp>
    </p:spTree>
    <p:extLst>
      <p:ext uri="{BB962C8B-B14F-4D97-AF65-F5344CB8AC3E}">
        <p14:creationId xmlns:p14="http://schemas.microsoft.com/office/powerpoint/2010/main" val="3368875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7" y="431269"/>
            <a:ext cx="8726251"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 name="表 3">
            <a:extLst>
              <a:ext uri="{FF2B5EF4-FFF2-40B4-BE49-F238E27FC236}">
                <a16:creationId xmlns:a16="http://schemas.microsoft.com/office/drawing/2014/main" id="{E0513322-FDDA-458F-97FB-86D32D326D81}"/>
              </a:ext>
            </a:extLst>
          </p:cNvPr>
          <p:cNvGraphicFramePr>
            <a:graphicFrameLocks noGrp="1"/>
          </p:cNvGraphicFramePr>
          <p:nvPr>
            <p:extLst>
              <p:ext uri="{D42A27DB-BD31-4B8C-83A1-F6EECF244321}">
                <p14:modId xmlns:p14="http://schemas.microsoft.com/office/powerpoint/2010/main" val="2510570878"/>
              </p:ext>
            </p:extLst>
          </p:nvPr>
        </p:nvGraphicFramePr>
        <p:xfrm>
          <a:off x="216667" y="879215"/>
          <a:ext cx="8797087" cy="5910538"/>
        </p:xfrm>
        <a:graphic>
          <a:graphicData uri="http://schemas.openxmlformats.org/drawingml/2006/table">
            <a:tbl>
              <a:tblPr firstRow="1" bandRow="1">
                <a:tableStyleId>{2D5ABB26-0587-4C30-8999-92F81FD0307C}</a:tableStyleId>
              </a:tblPr>
              <a:tblGrid>
                <a:gridCol w="1309087">
                  <a:extLst>
                    <a:ext uri="{9D8B030D-6E8A-4147-A177-3AD203B41FA5}">
                      <a16:colId xmlns:a16="http://schemas.microsoft.com/office/drawing/2014/main" val="3822818661"/>
                    </a:ext>
                  </a:extLst>
                </a:gridCol>
                <a:gridCol w="1872000">
                  <a:extLst>
                    <a:ext uri="{9D8B030D-6E8A-4147-A177-3AD203B41FA5}">
                      <a16:colId xmlns:a16="http://schemas.microsoft.com/office/drawing/2014/main" val="3922357223"/>
                    </a:ext>
                  </a:extLst>
                </a:gridCol>
                <a:gridCol w="1872000">
                  <a:extLst>
                    <a:ext uri="{9D8B030D-6E8A-4147-A177-3AD203B41FA5}">
                      <a16:colId xmlns:a16="http://schemas.microsoft.com/office/drawing/2014/main" val="1586775745"/>
                    </a:ext>
                  </a:extLst>
                </a:gridCol>
                <a:gridCol w="1872000">
                  <a:extLst>
                    <a:ext uri="{9D8B030D-6E8A-4147-A177-3AD203B41FA5}">
                      <a16:colId xmlns:a16="http://schemas.microsoft.com/office/drawing/2014/main" val="1436176693"/>
                    </a:ext>
                  </a:extLst>
                </a:gridCol>
                <a:gridCol w="1872000">
                  <a:extLst>
                    <a:ext uri="{9D8B030D-6E8A-4147-A177-3AD203B41FA5}">
                      <a16:colId xmlns:a16="http://schemas.microsoft.com/office/drawing/2014/main" val="1878274787"/>
                    </a:ext>
                  </a:extLst>
                </a:gridCol>
              </a:tblGrid>
              <a:tr h="273330">
                <a:tc>
                  <a:txBody>
                    <a:bodyPr/>
                    <a:lstStyle/>
                    <a:p>
                      <a:pPr algn="ctr"/>
                      <a:endParaRPr kumimoji="1" lang="ja-JP" altLang="en-US" dirty="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t>アメリカ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t>欧州</a:t>
                      </a:r>
                      <a:r>
                        <a:rPr kumimoji="1" lang="ja-JP" altLang="en-US" sz="800" dirty="0"/>
                        <a:t>（</a:t>
                      </a:r>
                      <a:r>
                        <a:rPr kumimoji="1" lang="en-US" altLang="ja-JP" sz="800" dirty="0"/>
                        <a:t>EU</a:t>
                      </a:r>
                      <a:r>
                        <a:rPr kumimoji="1" lang="ja-JP" altLang="en-US" sz="800" dirty="0"/>
                        <a:t>又はユーロ圏）</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t>中国</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t>日本</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37256573"/>
                  </a:ext>
                </a:extLst>
              </a:tr>
              <a:tr h="546661">
                <a:tc>
                  <a:txBody>
                    <a:bodyPr/>
                    <a:lstStyle/>
                    <a:p>
                      <a:pPr algn="ctr"/>
                      <a:r>
                        <a:rPr kumimoji="1" lang="en-US" altLang="ja-JP" sz="1100" dirty="0"/>
                        <a:t>GDP</a:t>
                      </a:r>
                    </a:p>
                    <a:p>
                      <a:pPr algn="ctr"/>
                      <a:r>
                        <a:rPr kumimoji="1" lang="ja-JP" altLang="en-US" sz="900" dirty="0"/>
                        <a:t>（付加価値・</a:t>
                      </a:r>
                      <a:endParaRPr kumimoji="1" lang="en-US" altLang="ja-JP" sz="900" dirty="0"/>
                    </a:p>
                    <a:p>
                      <a:pPr algn="ctr"/>
                      <a:r>
                        <a:rPr kumimoji="1" lang="ja-JP" altLang="en-US" sz="900" dirty="0"/>
                        <a:t>対前年成長率）</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10</a:t>
                      </a:r>
                      <a:r>
                        <a:rPr kumimoji="1" lang="ja-JP" altLang="en-US" sz="900" dirty="0">
                          <a:solidFill>
                            <a:schemeClr val="tx1"/>
                          </a:solidFill>
                        </a:rPr>
                        <a:t>兆</a:t>
                      </a:r>
                      <a:r>
                        <a:rPr kumimoji="1" lang="en-US" altLang="ja-JP" sz="900" dirty="0">
                          <a:solidFill>
                            <a:schemeClr val="tx1"/>
                          </a:solidFill>
                        </a:rPr>
                        <a:t>2,510</a:t>
                      </a:r>
                      <a:r>
                        <a:rPr kumimoji="1" lang="ja-JP" altLang="en-US" sz="900" dirty="0">
                          <a:solidFill>
                            <a:schemeClr val="tx1"/>
                          </a:solidFill>
                        </a:rPr>
                        <a:t>億ドル </a:t>
                      </a:r>
                      <a:r>
                        <a:rPr kumimoji="1" lang="en-US" altLang="ja-JP" sz="900" dirty="0">
                          <a:solidFill>
                            <a:schemeClr val="tx1"/>
                          </a:solidFill>
                        </a:rPr>
                        <a:t>(4.08%)</a:t>
                      </a:r>
                    </a:p>
                    <a:p>
                      <a:pPr algn="l"/>
                      <a:r>
                        <a:rPr kumimoji="1" lang="en-US" altLang="ja-JP" sz="900" dirty="0">
                          <a:solidFill>
                            <a:schemeClr val="tx1"/>
                          </a:solidFill>
                        </a:rPr>
                        <a:t>10</a:t>
                      </a:r>
                      <a:r>
                        <a:rPr kumimoji="1" lang="ja-JP" altLang="en-US" sz="900" dirty="0">
                          <a:solidFill>
                            <a:schemeClr val="tx1"/>
                          </a:solidFill>
                        </a:rPr>
                        <a:t>年</a:t>
                      </a:r>
                      <a:r>
                        <a:rPr kumimoji="1" lang="ja-JP" altLang="en-US" sz="900" baseline="0" dirty="0">
                          <a:solidFill>
                            <a:schemeClr val="tx1"/>
                          </a:solidFill>
                        </a:rPr>
                        <a:t>　</a:t>
                      </a:r>
                      <a:r>
                        <a:rPr kumimoji="1" lang="en-US" altLang="ja-JP" sz="900" baseline="0" dirty="0">
                          <a:solidFill>
                            <a:schemeClr val="tx1"/>
                          </a:solidFill>
                        </a:rPr>
                        <a:t>15</a:t>
                      </a:r>
                      <a:r>
                        <a:rPr kumimoji="1" lang="ja-JP" altLang="en-US" sz="900" baseline="0" dirty="0">
                          <a:solidFill>
                            <a:schemeClr val="tx1"/>
                          </a:solidFill>
                        </a:rPr>
                        <a:t>兆   </a:t>
                      </a:r>
                      <a:r>
                        <a:rPr kumimoji="1" lang="en-US" altLang="ja-JP" sz="900" baseline="0" dirty="0">
                          <a:solidFill>
                            <a:schemeClr val="tx1"/>
                          </a:solidFill>
                        </a:rPr>
                        <a:t>490</a:t>
                      </a:r>
                      <a:r>
                        <a:rPr kumimoji="1" lang="ja-JP" altLang="en-US" sz="900" baseline="0" dirty="0">
                          <a:solidFill>
                            <a:schemeClr val="tx1"/>
                          </a:solidFill>
                        </a:rPr>
                        <a:t>億ドル </a:t>
                      </a:r>
                      <a:r>
                        <a:rPr kumimoji="1" lang="en-US" altLang="ja-JP" sz="900" baseline="0" dirty="0">
                          <a:solidFill>
                            <a:schemeClr val="tx1"/>
                          </a:solidFill>
                        </a:rPr>
                        <a:t>(2.71%)</a:t>
                      </a:r>
                      <a:endParaRPr kumimoji="1" lang="en-US" altLang="ja-JP" sz="9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en-US" altLang="ja-JP" sz="900" dirty="0">
                          <a:solidFill>
                            <a:schemeClr val="tx1"/>
                          </a:solidFill>
                        </a:rPr>
                        <a:t>21</a:t>
                      </a:r>
                      <a:r>
                        <a:rPr kumimoji="1" lang="ja-JP" altLang="en-US" sz="900" dirty="0">
                          <a:solidFill>
                            <a:schemeClr val="tx1"/>
                          </a:solidFill>
                        </a:rPr>
                        <a:t>兆</a:t>
                      </a:r>
                      <a:r>
                        <a:rPr kumimoji="1" lang="en-US" altLang="ja-JP" sz="900" dirty="0">
                          <a:solidFill>
                            <a:schemeClr val="tx1"/>
                          </a:solidFill>
                        </a:rPr>
                        <a:t>3,726</a:t>
                      </a:r>
                      <a:r>
                        <a:rPr kumimoji="1" lang="ja-JP" altLang="en-US" sz="900" dirty="0">
                          <a:solidFill>
                            <a:schemeClr val="tx1"/>
                          </a:solidFill>
                        </a:rPr>
                        <a:t>億ドル </a:t>
                      </a:r>
                      <a:r>
                        <a:rPr kumimoji="1" lang="en-US" altLang="ja-JP" sz="900" dirty="0">
                          <a:solidFill>
                            <a:schemeClr val="tx1"/>
                          </a:solidFill>
                        </a:rPr>
                        <a:t>(2.99%)</a:t>
                      </a:r>
                    </a:p>
                    <a:p>
                      <a:pPr algn="l"/>
                      <a:r>
                        <a:rPr kumimoji="1" lang="ja-JP" altLang="en-US" sz="900" b="1" dirty="0">
                          <a:solidFill>
                            <a:schemeClr val="tx1"/>
                          </a:solidFill>
                        </a:rPr>
                        <a:t>→</a:t>
                      </a:r>
                      <a:r>
                        <a:rPr kumimoji="1" lang="en-US" altLang="ja-JP" sz="900" b="1" dirty="0">
                          <a:solidFill>
                            <a:schemeClr val="tx1"/>
                          </a:solidFill>
                        </a:rPr>
                        <a:t>20</a:t>
                      </a:r>
                      <a:r>
                        <a:rPr kumimoji="1" lang="ja-JP" altLang="en-US" sz="900" b="1" dirty="0">
                          <a:solidFill>
                            <a:schemeClr val="tx1"/>
                          </a:solidFill>
                        </a:rPr>
                        <a:t>年間で約</a:t>
                      </a:r>
                      <a:r>
                        <a:rPr kumimoji="1" lang="en-US" altLang="ja-JP" sz="900" b="1" dirty="0">
                          <a:solidFill>
                            <a:schemeClr val="tx1"/>
                          </a:solidFill>
                        </a:rPr>
                        <a:t>2.1</a:t>
                      </a:r>
                      <a:r>
                        <a:rPr kumimoji="1" lang="ja-JP" altLang="en-US" sz="900" b="1" dirty="0">
                          <a:solidFill>
                            <a:schemeClr val="tx1"/>
                          </a:solidFill>
                        </a:rPr>
                        <a:t>倍</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7</a:t>
                      </a:r>
                      <a:r>
                        <a:rPr kumimoji="1" lang="ja-JP" altLang="en-US" sz="900" dirty="0">
                          <a:solidFill>
                            <a:schemeClr val="tx1"/>
                          </a:solidFill>
                        </a:rPr>
                        <a:t>兆</a:t>
                      </a:r>
                      <a:r>
                        <a:rPr kumimoji="1" lang="en-US" altLang="ja-JP" sz="900" dirty="0">
                          <a:solidFill>
                            <a:schemeClr val="tx1"/>
                          </a:solidFill>
                        </a:rPr>
                        <a:t>2,667</a:t>
                      </a:r>
                      <a:r>
                        <a:rPr kumimoji="1" lang="ja-JP" altLang="en-US" sz="900" dirty="0">
                          <a:solidFill>
                            <a:schemeClr val="tx1"/>
                          </a:solidFill>
                        </a:rPr>
                        <a:t>億ドル </a:t>
                      </a:r>
                      <a:r>
                        <a:rPr kumimoji="1" lang="en-US" altLang="ja-JP" sz="900" dirty="0">
                          <a:solidFill>
                            <a:schemeClr val="tx1"/>
                          </a:solidFill>
                        </a:rPr>
                        <a:t>(3.92%)</a:t>
                      </a:r>
                    </a:p>
                    <a:p>
                      <a:pPr algn="l"/>
                      <a:r>
                        <a:rPr kumimoji="1" lang="en-US" altLang="ja-JP" sz="900" dirty="0">
                          <a:solidFill>
                            <a:schemeClr val="tx1"/>
                          </a:solidFill>
                        </a:rPr>
                        <a:t>10</a:t>
                      </a:r>
                      <a:r>
                        <a:rPr kumimoji="1" lang="ja-JP" altLang="en-US" sz="900" dirty="0">
                          <a:solidFill>
                            <a:schemeClr val="tx1"/>
                          </a:solidFill>
                        </a:rPr>
                        <a:t>年　</a:t>
                      </a:r>
                      <a:r>
                        <a:rPr kumimoji="1" lang="en-US" altLang="ja-JP" sz="900" dirty="0">
                          <a:solidFill>
                            <a:schemeClr val="tx1"/>
                          </a:solidFill>
                        </a:rPr>
                        <a:t>14</a:t>
                      </a:r>
                      <a:r>
                        <a:rPr kumimoji="1" lang="ja-JP" altLang="en-US" sz="900" dirty="0">
                          <a:solidFill>
                            <a:schemeClr val="tx1"/>
                          </a:solidFill>
                        </a:rPr>
                        <a:t>兆</a:t>
                      </a:r>
                      <a:r>
                        <a:rPr kumimoji="1" lang="en-US" altLang="ja-JP" sz="900" dirty="0">
                          <a:solidFill>
                            <a:schemeClr val="tx1"/>
                          </a:solidFill>
                        </a:rPr>
                        <a:t>5,586</a:t>
                      </a:r>
                      <a:r>
                        <a:rPr kumimoji="1" lang="ja-JP" altLang="en-US" sz="900" dirty="0">
                          <a:solidFill>
                            <a:schemeClr val="tx1"/>
                          </a:solidFill>
                        </a:rPr>
                        <a:t>億ドル </a:t>
                      </a:r>
                      <a:r>
                        <a:rPr kumimoji="1" lang="en-US" altLang="ja-JP" sz="900" dirty="0">
                          <a:solidFill>
                            <a:schemeClr val="tx1"/>
                          </a:solidFill>
                        </a:rPr>
                        <a:t>(2.12%)</a:t>
                      </a:r>
                    </a:p>
                    <a:p>
                      <a:pPr algn="l"/>
                      <a:r>
                        <a:rPr kumimoji="1" lang="en-US" altLang="ja-JP" sz="900" dirty="0">
                          <a:solidFill>
                            <a:schemeClr val="tx1"/>
                          </a:solidFill>
                        </a:rPr>
                        <a:t>19</a:t>
                      </a:r>
                      <a:r>
                        <a:rPr kumimoji="1" lang="ja-JP" altLang="en-US" sz="900" dirty="0">
                          <a:solidFill>
                            <a:schemeClr val="tx1"/>
                          </a:solidFill>
                        </a:rPr>
                        <a:t>年　</a:t>
                      </a:r>
                      <a:r>
                        <a:rPr kumimoji="1" lang="en-US" altLang="ja-JP" sz="900" dirty="0">
                          <a:solidFill>
                            <a:schemeClr val="tx1"/>
                          </a:solidFill>
                        </a:rPr>
                        <a:t>15</a:t>
                      </a:r>
                      <a:r>
                        <a:rPr kumimoji="1" lang="ja-JP" altLang="en-US" sz="900" dirty="0">
                          <a:solidFill>
                            <a:schemeClr val="tx1"/>
                          </a:solidFill>
                        </a:rPr>
                        <a:t>兆</a:t>
                      </a:r>
                      <a:r>
                        <a:rPr kumimoji="1" lang="en-US" altLang="ja-JP" sz="900" dirty="0">
                          <a:solidFill>
                            <a:schemeClr val="tx1"/>
                          </a:solidFill>
                        </a:rPr>
                        <a:t>6,825</a:t>
                      </a:r>
                      <a:r>
                        <a:rPr kumimoji="1" lang="ja-JP" altLang="en-US" sz="900" dirty="0">
                          <a:solidFill>
                            <a:schemeClr val="tx1"/>
                          </a:solidFill>
                        </a:rPr>
                        <a:t>億ドル</a:t>
                      </a:r>
                      <a:r>
                        <a:rPr kumimoji="1" lang="en-US" altLang="ja-JP" sz="900" dirty="0">
                          <a:solidFill>
                            <a:schemeClr val="tx1"/>
                          </a:solidFill>
                        </a:rPr>
                        <a:t> (1.95</a:t>
                      </a:r>
                      <a:r>
                        <a:rPr kumimoji="1" lang="ja-JP" altLang="en-US" sz="900" dirty="0">
                          <a:solidFill>
                            <a:schemeClr val="tx1"/>
                          </a:solidFill>
                        </a:rPr>
                        <a:t>％</a:t>
                      </a:r>
                      <a:r>
                        <a:rPr kumimoji="1" lang="en-US" altLang="ja-JP" sz="900" dirty="0">
                          <a:solidFill>
                            <a:schemeClr val="tx1"/>
                          </a:solidFill>
                        </a:rPr>
                        <a:t>)</a:t>
                      </a:r>
                    </a:p>
                    <a:p>
                      <a:pPr algn="l"/>
                      <a:r>
                        <a:rPr kumimoji="1" lang="ja-JP" altLang="en-US" sz="900" b="1" u="none" dirty="0">
                          <a:solidFill>
                            <a:schemeClr val="tx1"/>
                          </a:solidFill>
                        </a:rPr>
                        <a:t>→</a:t>
                      </a:r>
                      <a:r>
                        <a:rPr kumimoji="1" lang="en-US" altLang="ja-JP" sz="900" b="1" u="none" dirty="0">
                          <a:solidFill>
                            <a:schemeClr val="tx1"/>
                          </a:solidFill>
                        </a:rPr>
                        <a:t>20</a:t>
                      </a:r>
                      <a:r>
                        <a:rPr kumimoji="1" lang="ja-JP" altLang="en-US" sz="900" b="1" u="none" dirty="0">
                          <a:solidFill>
                            <a:schemeClr val="tx1"/>
                          </a:solidFill>
                        </a:rPr>
                        <a:t>年間で約</a:t>
                      </a:r>
                      <a:r>
                        <a:rPr kumimoji="1" lang="en-US" altLang="ja-JP" sz="900" b="1" u="none" dirty="0">
                          <a:solidFill>
                            <a:schemeClr val="tx1"/>
                          </a:solidFill>
                        </a:rPr>
                        <a:t>2.2</a:t>
                      </a:r>
                      <a:r>
                        <a:rPr kumimoji="1" lang="ja-JP" altLang="en-US" sz="900" b="1" u="none" dirty="0">
                          <a:solidFill>
                            <a:schemeClr val="tx1"/>
                          </a:solidFill>
                        </a:rPr>
                        <a:t>倍</a:t>
                      </a:r>
                      <a:endParaRPr kumimoji="1" lang="en-US" altLang="ja-JP" sz="900" b="1" u="none"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a:t>
                      </a:r>
                      <a:r>
                        <a:rPr kumimoji="1" lang="ja-JP" altLang="en-US" sz="900" baseline="0" dirty="0">
                          <a:solidFill>
                            <a:schemeClr val="tx1"/>
                          </a:solidFill>
                        </a:rPr>
                        <a:t>　  </a:t>
                      </a:r>
                      <a:r>
                        <a:rPr kumimoji="1" lang="en-US" altLang="ja-JP" sz="900" baseline="0" dirty="0">
                          <a:solidFill>
                            <a:schemeClr val="tx1"/>
                          </a:solidFill>
                        </a:rPr>
                        <a:t>1</a:t>
                      </a:r>
                      <a:r>
                        <a:rPr kumimoji="1" lang="ja-JP" altLang="en-US" sz="900" baseline="0" dirty="0">
                          <a:solidFill>
                            <a:schemeClr val="tx1"/>
                          </a:solidFill>
                        </a:rPr>
                        <a:t>兆</a:t>
                      </a:r>
                      <a:r>
                        <a:rPr kumimoji="1" lang="en-US" altLang="ja-JP" sz="900" baseline="0" dirty="0">
                          <a:solidFill>
                            <a:schemeClr val="tx1"/>
                          </a:solidFill>
                        </a:rPr>
                        <a:t>2,055</a:t>
                      </a:r>
                      <a:r>
                        <a:rPr kumimoji="1" lang="ja-JP" altLang="en-US" sz="900" baseline="0" dirty="0">
                          <a:solidFill>
                            <a:schemeClr val="tx1"/>
                          </a:solidFill>
                        </a:rPr>
                        <a:t>億ドル </a:t>
                      </a:r>
                      <a:r>
                        <a:rPr kumimoji="1" lang="en-US" altLang="ja-JP" sz="900" baseline="0" dirty="0">
                          <a:solidFill>
                            <a:schemeClr val="tx1"/>
                          </a:solidFill>
                        </a:rPr>
                        <a:t>(</a:t>
                      </a:r>
                      <a:r>
                        <a:rPr kumimoji="1" lang="en-US" altLang="ja-JP" sz="900" dirty="0">
                          <a:solidFill>
                            <a:schemeClr val="tx1"/>
                          </a:solidFill>
                        </a:rPr>
                        <a:t>8.47%)</a:t>
                      </a:r>
                    </a:p>
                    <a:p>
                      <a:pPr algn="l"/>
                      <a:r>
                        <a:rPr kumimoji="1" lang="en-US" altLang="ja-JP" sz="900" dirty="0">
                          <a:solidFill>
                            <a:schemeClr val="tx1"/>
                          </a:solidFill>
                        </a:rPr>
                        <a:t>10</a:t>
                      </a:r>
                      <a:r>
                        <a:rPr kumimoji="1" lang="ja-JP" altLang="en-US" sz="900" dirty="0">
                          <a:solidFill>
                            <a:schemeClr val="tx1"/>
                          </a:solidFill>
                        </a:rPr>
                        <a:t>年</a:t>
                      </a:r>
                      <a:r>
                        <a:rPr kumimoji="1" lang="ja-JP" altLang="en-US" sz="900" baseline="0" dirty="0">
                          <a:solidFill>
                            <a:schemeClr val="tx1"/>
                          </a:solidFill>
                        </a:rPr>
                        <a:t>　  </a:t>
                      </a:r>
                      <a:r>
                        <a:rPr kumimoji="1" lang="en-US" altLang="ja-JP" sz="900" baseline="0" dirty="0">
                          <a:solidFill>
                            <a:schemeClr val="tx1"/>
                          </a:solidFill>
                        </a:rPr>
                        <a:t>6</a:t>
                      </a:r>
                      <a:r>
                        <a:rPr kumimoji="1" lang="ja-JP" altLang="en-US" sz="900" baseline="0" dirty="0">
                          <a:solidFill>
                            <a:schemeClr val="tx1"/>
                          </a:solidFill>
                        </a:rPr>
                        <a:t>兆  </a:t>
                      </a:r>
                      <a:r>
                        <a:rPr kumimoji="1" lang="en-US" altLang="ja-JP" sz="900" baseline="0" dirty="0">
                          <a:solidFill>
                            <a:schemeClr val="tx1"/>
                          </a:solidFill>
                        </a:rPr>
                        <a:t>338</a:t>
                      </a:r>
                      <a:r>
                        <a:rPr kumimoji="1" lang="ja-JP" altLang="en-US" sz="900" baseline="0" dirty="0">
                          <a:solidFill>
                            <a:schemeClr val="tx1"/>
                          </a:solidFill>
                        </a:rPr>
                        <a:t>億ドル</a:t>
                      </a:r>
                      <a:r>
                        <a:rPr kumimoji="1" lang="en-US" altLang="ja-JP" sz="900" baseline="0" dirty="0">
                          <a:solidFill>
                            <a:schemeClr val="tx1"/>
                          </a:solidFill>
                        </a:rPr>
                        <a:t>(</a:t>
                      </a:r>
                      <a:r>
                        <a:rPr kumimoji="1" lang="en-US" altLang="ja-JP" sz="900" dirty="0">
                          <a:solidFill>
                            <a:schemeClr val="tx1"/>
                          </a:solidFill>
                        </a:rPr>
                        <a:t>10.61%)</a:t>
                      </a:r>
                    </a:p>
                    <a:p>
                      <a:pPr algn="l"/>
                      <a:r>
                        <a:rPr kumimoji="1" lang="en-US" altLang="ja-JP" sz="900" dirty="0">
                          <a:solidFill>
                            <a:schemeClr val="tx1"/>
                          </a:solidFill>
                        </a:rPr>
                        <a:t>19</a:t>
                      </a:r>
                      <a:r>
                        <a:rPr kumimoji="1" lang="ja-JP" altLang="en-US" sz="900" dirty="0">
                          <a:solidFill>
                            <a:schemeClr val="tx1"/>
                          </a:solidFill>
                        </a:rPr>
                        <a:t>年</a:t>
                      </a:r>
                      <a:r>
                        <a:rPr kumimoji="1" lang="ja-JP" altLang="en-US" sz="900" baseline="0" dirty="0">
                          <a:solidFill>
                            <a:schemeClr val="tx1"/>
                          </a:solidFill>
                        </a:rPr>
                        <a:t>　</a:t>
                      </a:r>
                      <a:r>
                        <a:rPr kumimoji="1" lang="en-US" altLang="ja-JP" sz="900" baseline="0" dirty="0">
                          <a:solidFill>
                            <a:schemeClr val="tx1"/>
                          </a:solidFill>
                        </a:rPr>
                        <a:t>14</a:t>
                      </a:r>
                      <a:r>
                        <a:rPr kumimoji="1" lang="ja-JP" altLang="en-US" sz="900" baseline="0" dirty="0">
                          <a:solidFill>
                            <a:schemeClr val="tx1"/>
                          </a:solidFill>
                        </a:rPr>
                        <a:t>兆</a:t>
                      </a:r>
                      <a:r>
                        <a:rPr kumimoji="1" lang="en-US" altLang="ja-JP" sz="900" baseline="0" dirty="0">
                          <a:solidFill>
                            <a:schemeClr val="tx1"/>
                          </a:solidFill>
                        </a:rPr>
                        <a:t>3,406</a:t>
                      </a:r>
                      <a:r>
                        <a:rPr kumimoji="1" lang="ja-JP" altLang="en-US" sz="900" baseline="0" dirty="0">
                          <a:solidFill>
                            <a:schemeClr val="tx1"/>
                          </a:solidFill>
                        </a:rPr>
                        <a:t>億ドル</a:t>
                      </a:r>
                      <a:r>
                        <a:rPr kumimoji="1" lang="en-US" altLang="ja-JP" sz="900" baseline="0" dirty="0">
                          <a:solidFill>
                            <a:schemeClr val="tx1"/>
                          </a:solidFill>
                        </a:rPr>
                        <a:t> (5.95</a:t>
                      </a:r>
                      <a:r>
                        <a:rPr kumimoji="1" lang="ja-JP" altLang="en-US" sz="900" baseline="0" dirty="0">
                          <a:solidFill>
                            <a:schemeClr val="tx1"/>
                          </a:solidFill>
                        </a:rPr>
                        <a:t>％</a:t>
                      </a:r>
                      <a:r>
                        <a:rPr kumimoji="1" lang="en-US" altLang="ja-JP" sz="900" baseline="0" dirty="0">
                          <a:solidFill>
                            <a:schemeClr val="tx1"/>
                          </a:solidFill>
                        </a:rPr>
                        <a:t>)</a:t>
                      </a:r>
                    </a:p>
                    <a:p>
                      <a:pPr algn="l"/>
                      <a:r>
                        <a:rPr kumimoji="1" lang="ja-JP" altLang="en-US" sz="900" b="1" u="none" baseline="0" dirty="0">
                          <a:solidFill>
                            <a:schemeClr val="tx1"/>
                          </a:solidFill>
                        </a:rPr>
                        <a:t>→</a:t>
                      </a:r>
                      <a:r>
                        <a:rPr kumimoji="1" lang="en-US" altLang="ja-JP" sz="900" b="1" u="none" baseline="0" dirty="0">
                          <a:solidFill>
                            <a:schemeClr val="tx1"/>
                          </a:solidFill>
                        </a:rPr>
                        <a:t>20</a:t>
                      </a:r>
                      <a:r>
                        <a:rPr kumimoji="1" lang="ja-JP" altLang="en-US" sz="900" b="1" u="none" baseline="0" dirty="0">
                          <a:solidFill>
                            <a:schemeClr val="tx1"/>
                          </a:solidFill>
                        </a:rPr>
                        <a:t>年間で約</a:t>
                      </a:r>
                      <a:r>
                        <a:rPr kumimoji="1" lang="en-US" altLang="ja-JP" sz="900" b="1" u="none" baseline="0" dirty="0">
                          <a:solidFill>
                            <a:schemeClr val="tx1"/>
                          </a:solidFill>
                        </a:rPr>
                        <a:t>11.9</a:t>
                      </a:r>
                      <a:r>
                        <a:rPr kumimoji="1" lang="ja-JP" altLang="en-US" sz="900" b="1" u="none" baseline="0" dirty="0">
                          <a:solidFill>
                            <a:schemeClr val="tx1"/>
                          </a:solidFill>
                        </a:rPr>
                        <a:t>倍</a:t>
                      </a:r>
                      <a:endParaRPr kumimoji="1" lang="en-US" altLang="ja-JP" sz="900" b="1" u="none"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4</a:t>
                      </a:r>
                      <a:r>
                        <a:rPr kumimoji="1" lang="ja-JP" altLang="en-US" sz="900" dirty="0">
                          <a:solidFill>
                            <a:schemeClr val="tx1"/>
                          </a:solidFill>
                        </a:rPr>
                        <a:t>兆</a:t>
                      </a:r>
                      <a:r>
                        <a:rPr kumimoji="1" lang="en-US" altLang="ja-JP" sz="900" dirty="0">
                          <a:solidFill>
                            <a:schemeClr val="tx1"/>
                          </a:solidFill>
                        </a:rPr>
                        <a:t>9,684</a:t>
                      </a:r>
                      <a:r>
                        <a:rPr kumimoji="1" lang="ja-JP" altLang="en-US" sz="900" dirty="0">
                          <a:solidFill>
                            <a:schemeClr val="tx1"/>
                          </a:solidFill>
                        </a:rPr>
                        <a:t>億ドル</a:t>
                      </a:r>
                      <a:r>
                        <a:rPr kumimoji="1" lang="en-US" altLang="ja-JP" sz="900" dirty="0">
                          <a:solidFill>
                            <a:schemeClr val="tx1"/>
                          </a:solidFill>
                        </a:rPr>
                        <a:t> (2.77%)</a:t>
                      </a:r>
                    </a:p>
                    <a:p>
                      <a:pPr algn="l"/>
                      <a:r>
                        <a:rPr kumimoji="1" lang="en-US" altLang="ja-JP" sz="900" dirty="0">
                          <a:solidFill>
                            <a:schemeClr val="tx1"/>
                          </a:solidFill>
                        </a:rPr>
                        <a:t>10</a:t>
                      </a:r>
                      <a:r>
                        <a:rPr kumimoji="1" lang="ja-JP" altLang="en-US" sz="900" dirty="0">
                          <a:solidFill>
                            <a:schemeClr val="tx1"/>
                          </a:solidFill>
                        </a:rPr>
                        <a:t>年　</a:t>
                      </a:r>
                      <a:r>
                        <a:rPr kumimoji="1" lang="en-US" altLang="ja-JP" sz="900" dirty="0">
                          <a:solidFill>
                            <a:schemeClr val="tx1"/>
                          </a:solidFill>
                        </a:rPr>
                        <a:t>5</a:t>
                      </a:r>
                      <a:r>
                        <a:rPr kumimoji="1" lang="ja-JP" altLang="en-US" sz="900" dirty="0">
                          <a:solidFill>
                            <a:schemeClr val="tx1"/>
                          </a:solidFill>
                        </a:rPr>
                        <a:t>兆</a:t>
                      </a:r>
                      <a:r>
                        <a:rPr kumimoji="1" lang="en-US" altLang="ja-JP" sz="900" dirty="0">
                          <a:solidFill>
                            <a:schemeClr val="tx1"/>
                          </a:solidFill>
                        </a:rPr>
                        <a:t>7,591</a:t>
                      </a:r>
                      <a:r>
                        <a:rPr kumimoji="1" lang="ja-JP" altLang="en-US" sz="900" dirty="0">
                          <a:solidFill>
                            <a:schemeClr val="tx1"/>
                          </a:solidFill>
                        </a:rPr>
                        <a:t>億ドル </a:t>
                      </a:r>
                      <a:r>
                        <a:rPr kumimoji="1" lang="en-US" altLang="ja-JP" sz="900" dirty="0">
                          <a:solidFill>
                            <a:schemeClr val="tx1"/>
                          </a:solidFill>
                        </a:rPr>
                        <a:t>(4.10%)</a:t>
                      </a:r>
                    </a:p>
                    <a:p>
                      <a:pPr algn="l"/>
                      <a:r>
                        <a:rPr kumimoji="1" lang="en-US" altLang="ja-JP" sz="900" dirty="0">
                          <a:solidFill>
                            <a:schemeClr val="tx1"/>
                          </a:solidFill>
                        </a:rPr>
                        <a:t>19</a:t>
                      </a:r>
                      <a:r>
                        <a:rPr kumimoji="1" lang="ja-JP" altLang="en-US" sz="900" dirty="0">
                          <a:solidFill>
                            <a:schemeClr val="tx1"/>
                          </a:solidFill>
                        </a:rPr>
                        <a:t>年　</a:t>
                      </a:r>
                      <a:r>
                        <a:rPr kumimoji="1" lang="en-US" altLang="ja-JP" sz="900" dirty="0">
                          <a:solidFill>
                            <a:schemeClr val="tx1"/>
                          </a:solidFill>
                        </a:rPr>
                        <a:t>5</a:t>
                      </a:r>
                      <a:r>
                        <a:rPr kumimoji="1" lang="ja-JP" altLang="en-US" sz="900" dirty="0">
                          <a:solidFill>
                            <a:schemeClr val="tx1"/>
                          </a:solidFill>
                        </a:rPr>
                        <a:t>兆</a:t>
                      </a:r>
                      <a:r>
                        <a:rPr kumimoji="1" lang="en-US" altLang="ja-JP" sz="900" dirty="0">
                          <a:solidFill>
                            <a:schemeClr val="tx1"/>
                          </a:solidFill>
                        </a:rPr>
                        <a:t>1,359</a:t>
                      </a:r>
                      <a:r>
                        <a:rPr kumimoji="1" lang="ja-JP" altLang="en-US" sz="900" dirty="0">
                          <a:solidFill>
                            <a:schemeClr val="tx1"/>
                          </a:solidFill>
                        </a:rPr>
                        <a:t>億ドル</a:t>
                      </a:r>
                      <a:r>
                        <a:rPr kumimoji="1" lang="en-US" altLang="ja-JP" sz="900" dirty="0">
                          <a:solidFill>
                            <a:schemeClr val="tx1"/>
                          </a:solidFill>
                        </a:rPr>
                        <a:t> (0.02</a:t>
                      </a:r>
                      <a:r>
                        <a:rPr kumimoji="1" lang="ja-JP" altLang="en-US" sz="900" dirty="0">
                          <a:solidFill>
                            <a:schemeClr val="tx1"/>
                          </a:solidFill>
                        </a:rPr>
                        <a:t>％</a:t>
                      </a:r>
                      <a:r>
                        <a:rPr kumimoji="1" lang="en-US" altLang="ja-JP" sz="900" dirty="0">
                          <a:solidFill>
                            <a:schemeClr val="tx1"/>
                          </a:solidFill>
                        </a:rPr>
                        <a:t>)</a:t>
                      </a:r>
                    </a:p>
                    <a:p>
                      <a:pPr algn="l"/>
                      <a:r>
                        <a:rPr kumimoji="1" lang="ja-JP" altLang="en-US" sz="900" dirty="0">
                          <a:solidFill>
                            <a:schemeClr val="tx1"/>
                          </a:solidFill>
                        </a:rPr>
                        <a:t>→</a:t>
                      </a:r>
                      <a:r>
                        <a:rPr kumimoji="1" lang="en-US" altLang="ja-JP" sz="900" b="1" dirty="0">
                          <a:solidFill>
                            <a:schemeClr val="tx1"/>
                          </a:solidFill>
                        </a:rPr>
                        <a:t>20</a:t>
                      </a:r>
                      <a:r>
                        <a:rPr kumimoji="1" lang="ja-JP" altLang="en-US" sz="900" b="1" dirty="0">
                          <a:solidFill>
                            <a:schemeClr val="tx1"/>
                          </a:solidFill>
                        </a:rPr>
                        <a:t>年間で約</a:t>
                      </a:r>
                      <a:r>
                        <a:rPr kumimoji="1" lang="en-US" altLang="ja-JP" sz="900" b="1" dirty="0">
                          <a:solidFill>
                            <a:schemeClr val="tx1"/>
                          </a:solidFill>
                        </a:rPr>
                        <a:t>1.03</a:t>
                      </a:r>
                      <a:r>
                        <a:rPr kumimoji="1" lang="ja-JP" altLang="en-US" sz="900" b="1" dirty="0">
                          <a:solidFill>
                            <a:schemeClr val="tx1"/>
                          </a:solidFill>
                        </a:rPr>
                        <a:t>倍</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5824049"/>
                  </a:ext>
                </a:extLst>
              </a:tr>
              <a:tr h="409996">
                <a:tc>
                  <a:txBody>
                    <a:bodyPr/>
                    <a:lstStyle/>
                    <a:p>
                      <a:pPr algn="ctr"/>
                      <a:r>
                        <a:rPr lang="ja-JP" altLang="en-US" sz="1100" dirty="0"/>
                        <a:t>インフレ率</a:t>
                      </a:r>
                      <a:endParaRPr lang="en-US" altLang="ja-JP" sz="1100" dirty="0"/>
                    </a:p>
                    <a:p>
                      <a:pPr algn="ctr"/>
                      <a:r>
                        <a:rPr lang="ja-JP" altLang="en-US" sz="900" dirty="0"/>
                        <a:t>（</a:t>
                      </a:r>
                      <a:r>
                        <a:rPr lang="en-US" altLang="ja-JP" sz="900" dirty="0"/>
                        <a:t>2015</a:t>
                      </a:r>
                      <a:r>
                        <a:rPr lang="ja-JP" altLang="en-US" sz="900" dirty="0"/>
                        <a:t>年＝</a:t>
                      </a:r>
                      <a:r>
                        <a:rPr lang="en-US" altLang="ja-JP" sz="900" dirty="0"/>
                        <a:t>100</a:t>
                      </a:r>
                      <a:r>
                        <a:rPr lang="ja-JP" altLang="en-US" sz="900" dirty="0"/>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altLang="ja-JP" sz="900" dirty="0"/>
                        <a:t>00</a:t>
                      </a:r>
                      <a:r>
                        <a:rPr lang="ja-JP" altLang="en-US" sz="900" dirty="0"/>
                        <a:t>年　　</a:t>
                      </a:r>
                      <a:r>
                        <a:rPr lang="en-US" altLang="ja-JP" sz="900" dirty="0"/>
                        <a:t>72.65</a:t>
                      </a:r>
                    </a:p>
                    <a:p>
                      <a:r>
                        <a:rPr lang="en-US" altLang="ja-JP" sz="900" dirty="0"/>
                        <a:t>10</a:t>
                      </a:r>
                      <a:r>
                        <a:rPr lang="ja-JP" altLang="en-US" sz="900" dirty="0"/>
                        <a:t>年　　</a:t>
                      </a:r>
                      <a:r>
                        <a:rPr lang="en-US" altLang="ja-JP" sz="900" dirty="0"/>
                        <a:t>92</a:t>
                      </a:r>
                    </a:p>
                    <a:p>
                      <a:r>
                        <a:rPr lang="en-US" altLang="ja-JP" sz="900" dirty="0"/>
                        <a:t>19</a:t>
                      </a:r>
                      <a:r>
                        <a:rPr lang="ja-JP" altLang="en-US" sz="900" dirty="0"/>
                        <a:t>年　</a:t>
                      </a:r>
                      <a:r>
                        <a:rPr lang="en-US" altLang="ja-JP" sz="900" dirty="0"/>
                        <a:t>107.86</a:t>
                      </a:r>
                      <a:endParaRPr lang="ja-JP" altLang="en-US" sz="900" dirty="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dirty="0"/>
                        <a:t>00</a:t>
                      </a:r>
                      <a:r>
                        <a:rPr lang="ja-JP" altLang="en-US" sz="900" dirty="0"/>
                        <a:t>年　  </a:t>
                      </a:r>
                      <a:r>
                        <a:rPr lang="en-US" altLang="ja-JP" sz="900" dirty="0"/>
                        <a:t>73.13</a:t>
                      </a:r>
                    </a:p>
                    <a:p>
                      <a:r>
                        <a:rPr lang="en-US" altLang="ja-JP" sz="900" dirty="0"/>
                        <a:t>10</a:t>
                      </a:r>
                      <a:r>
                        <a:rPr lang="ja-JP" altLang="en-US" sz="900" dirty="0"/>
                        <a:t>年　  </a:t>
                      </a:r>
                      <a:r>
                        <a:rPr lang="en-US" altLang="ja-JP" sz="900" dirty="0"/>
                        <a:t>93.03</a:t>
                      </a:r>
                    </a:p>
                    <a:p>
                      <a:r>
                        <a:rPr lang="en-US" altLang="ja-JP" sz="900" dirty="0"/>
                        <a:t>19</a:t>
                      </a:r>
                      <a:r>
                        <a:rPr lang="ja-JP" altLang="en-US" sz="900" dirty="0"/>
                        <a:t>年　</a:t>
                      </a:r>
                      <a:r>
                        <a:rPr lang="en-US" altLang="ja-JP" sz="900" dirty="0"/>
                        <a:t>105.04</a:t>
                      </a:r>
                      <a:endParaRPr lang="ja-JP" altLang="en-US" sz="900" dirty="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dirty="0"/>
                        <a:t>00</a:t>
                      </a:r>
                      <a:r>
                        <a:rPr lang="ja-JP" altLang="en-US" sz="900" dirty="0"/>
                        <a:t>年　   </a:t>
                      </a:r>
                      <a:r>
                        <a:rPr lang="en-US" altLang="ja-JP" sz="900" dirty="0"/>
                        <a:t>70.46</a:t>
                      </a:r>
                    </a:p>
                    <a:p>
                      <a:r>
                        <a:rPr lang="en-US" altLang="ja-JP" sz="900" dirty="0"/>
                        <a:t>10</a:t>
                      </a:r>
                      <a:r>
                        <a:rPr lang="ja-JP" altLang="en-US" sz="900" dirty="0"/>
                        <a:t>年　   </a:t>
                      </a:r>
                      <a:r>
                        <a:rPr lang="en-US" altLang="ja-JP" sz="900" dirty="0"/>
                        <a:t>87.02</a:t>
                      </a:r>
                    </a:p>
                    <a:p>
                      <a:r>
                        <a:rPr lang="en-US" altLang="ja-JP" sz="900" dirty="0"/>
                        <a:t>19 </a:t>
                      </a:r>
                      <a:r>
                        <a:rPr lang="ja-JP" altLang="en-US" sz="900" dirty="0"/>
                        <a:t>年　</a:t>
                      </a:r>
                      <a:r>
                        <a:rPr lang="en-US" altLang="ja-JP" sz="900" dirty="0"/>
                        <a:t>108.84</a:t>
                      </a:r>
                      <a:endParaRPr lang="ja-JP" altLang="en-US" sz="900" dirty="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dirty="0"/>
                        <a:t>00</a:t>
                      </a:r>
                      <a:r>
                        <a:rPr lang="ja-JP" altLang="en-US" sz="900" dirty="0"/>
                        <a:t>年　  </a:t>
                      </a:r>
                      <a:r>
                        <a:rPr lang="en-US" altLang="ja-JP" sz="900" dirty="0"/>
                        <a:t>99.05</a:t>
                      </a:r>
                    </a:p>
                    <a:p>
                      <a:r>
                        <a:rPr lang="en-US" altLang="ja-JP" sz="900" dirty="0"/>
                        <a:t>10</a:t>
                      </a:r>
                      <a:r>
                        <a:rPr lang="ja-JP" altLang="en-US" sz="900" dirty="0"/>
                        <a:t>年　  </a:t>
                      </a:r>
                      <a:r>
                        <a:rPr lang="en-US" altLang="ja-JP" sz="900" dirty="0"/>
                        <a:t>96.53</a:t>
                      </a:r>
                    </a:p>
                    <a:p>
                      <a:r>
                        <a:rPr lang="en-US" altLang="ja-JP" sz="900" dirty="0"/>
                        <a:t>19</a:t>
                      </a:r>
                      <a:r>
                        <a:rPr lang="ja-JP" altLang="en-US" sz="900" dirty="0"/>
                        <a:t>年　</a:t>
                      </a:r>
                      <a:r>
                        <a:rPr lang="en-US" altLang="ja-JP" sz="900" dirty="0"/>
                        <a:t>101.82</a:t>
                      </a:r>
                      <a:endParaRPr lang="ja-JP" altLang="en-US" sz="900" dirty="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9477837"/>
                  </a:ext>
                </a:extLst>
              </a:tr>
              <a:tr h="429371">
                <a:tc>
                  <a:txBody>
                    <a:bodyPr/>
                    <a:lstStyle/>
                    <a:p>
                      <a:pPr algn="ctr"/>
                      <a:r>
                        <a:rPr kumimoji="1" lang="ja-JP" altLang="en-US" sz="1100" dirty="0">
                          <a:solidFill>
                            <a:schemeClr val="tx1"/>
                          </a:solidFill>
                        </a:rPr>
                        <a:t>失業率</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3.98</a:t>
                      </a:r>
                      <a:r>
                        <a:rPr kumimoji="1" lang="ja-JP" altLang="en-US" sz="900" dirty="0">
                          <a:solidFill>
                            <a:schemeClr val="tx1"/>
                          </a:solidFill>
                        </a:rPr>
                        <a:t>％</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a:t>
                      </a:r>
                      <a:r>
                        <a:rPr kumimoji="1" lang="en-US" altLang="ja-JP" sz="900" dirty="0">
                          <a:solidFill>
                            <a:schemeClr val="tx1"/>
                          </a:solidFill>
                        </a:rPr>
                        <a:t>9.61</a:t>
                      </a:r>
                      <a:r>
                        <a:rPr kumimoji="1" lang="ja-JP" altLang="en-US" sz="900" dirty="0">
                          <a:solidFill>
                            <a:schemeClr val="tx1"/>
                          </a:solidFill>
                        </a:rPr>
                        <a:t>％</a:t>
                      </a:r>
                      <a:endParaRPr kumimoji="1" lang="en-US" altLang="ja-JP" sz="9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en-US" altLang="ja-JP" sz="900" dirty="0">
                          <a:solidFill>
                            <a:schemeClr val="tx1"/>
                          </a:solidFill>
                        </a:rPr>
                        <a:t>3.68</a:t>
                      </a:r>
                      <a:r>
                        <a:rPr kumimoji="1" lang="ja-JP" altLang="en-US" sz="900" dirty="0">
                          <a:solidFill>
                            <a:schemeClr val="tx1"/>
                          </a:solidFill>
                        </a:rPr>
                        <a:t>％</a:t>
                      </a:r>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8.98</a:t>
                      </a:r>
                      <a:r>
                        <a:rPr kumimoji="1" lang="ja-JP" altLang="en-US" sz="900" dirty="0">
                          <a:solidFill>
                            <a:schemeClr val="tx1"/>
                          </a:solidFill>
                        </a:rPr>
                        <a:t>％</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a:t>
                      </a:r>
                      <a:r>
                        <a:rPr kumimoji="1" lang="en-US" altLang="ja-JP" sz="900" dirty="0">
                          <a:solidFill>
                            <a:schemeClr val="tx1"/>
                          </a:solidFill>
                        </a:rPr>
                        <a:t>10.28</a:t>
                      </a:r>
                      <a:r>
                        <a:rPr kumimoji="1" lang="ja-JP" altLang="en-US" sz="900" dirty="0">
                          <a:solidFill>
                            <a:schemeClr val="tx1"/>
                          </a:solidFill>
                        </a:rPr>
                        <a:t>％</a:t>
                      </a:r>
                      <a:endParaRPr kumimoji="1" lang="en-US" altLang="ja-JP" sz="9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en-US" altLang="ja-JP" sz="900" dirty="0">
                          <a:solidFill>
                            <a:schemeClr val="tx1"/>
                          </a:solidFill>
                        </a:rPr>
                        <a:t>7.57</a:t>
                      </a:r>
                      <a:r>
                        <a:rPr kumimoji="1" lang="ja-JP" altLang="en-US" sz="900" dirty="0">
                          <a:solidFill>
                            <a:schemeClr val="tx1"/>
                          </a:solidFill>
                        </a:rPr>
                        <a:t>％</a:t>
                      </a:r>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3.10</a:t>
                      </a:r>
                      <a:r>
                        <a:rPr kumimoji="1" lang="ja-JP" altLang="en-US" sz="900" dirty="0">
                          <a:solidFill>
                            <a:schemeClr val="tx1"/>
                          </a:solidFill>
                        </a:rPr>
                        <a:t>％</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a:t>
                      </a:r>
                      <a:r>
                        <a:rPr kumimoji="1" lang="en-US" altLang="ja-JP" sz="900" dirty="0">
                          <a:solidFill>
                            <a:schemeClr val="tx1"/>
                          </a:solidFill>
                        </a:rPr>
                        <a:t>4.14</a:t>
                      </a:r>
                      <a:r>
                        <a:rPr kumimoji="1" lang="ja-JP" altLang="en-US" sz="900" dirty="0">
                          <a:solidFill>
                            <a:schemeClr val="tx1"/>
                          </a:solidFill>
                        </a:rPr>
                        <a:t>％</a:t>
                      </a:r>
                      <a:endParaRPr kumimoji="1" lang="en-US" altLang="ja-JP" sz="9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en-US" altLang="ja-JP" sz="900" dirty="0">
                          <a:solidFill>
                            <a:schemeClr val="tx1"/>
                          </a:solidFill>
                        </a:rPr>
                        <a:t>3.62</a:t>
                      </a:r>
                      <a:r>
                        <a:rPr kumimoji="1" lang="ja-JP" altLang="en-US" sz="900" dirty="0">
                          <a:solidFill>
                            <a:schemeClr val="tx1"/>
                          </a:solidFill>
                        </a:rPr>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4.73</a:t>
                      </a:r>
                      <a:r>
                        <a:rPr kumimoji="1" lang="ja-JP" altLang="en-US" sz="900" dirty="0">
                          <a:solidFill>
                            <a:schemeClr val="tx1"/>
                          </a:solidFill>
                        </a:rPr>
                        <a:t>％</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a:t>
                      </a:r>
                      <a:r>
                        <a:rPr kumimoji="1" lang="en-US" altLang="ja-JP" sz="900" dirty="0">
                          <a:solidFill>
                            <a:schemeClr val="tx1"/>
                          </a:solidFill>
                        </a:rPr>
                        <a:t>5.06</a:t>
                      </a:r>
                      <a:r>
                        <a:rPr kumimoji="1" lang="ja-JP" altLang="en-US" sz="900" dirty="0">
                          <a:solidFill>
                            <a:schemeClr val="tx1"/>
                          </a:solidFill>
                        </a:rPr>
                        <a:t>％</a:t>
                      </a:r>
                      <a:endParaRPr kumimoji="1" lang="en-US" altLang="ja-JP" sz="9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en-US" altLang="ja-JP" sz="900" dirty="0">
                          <a:solidFill>
                            <a:schemeClr val="tx1"/>
                          </a:solidFill>
                        </a:rPr>
                        <a:t>2.36</a:t>
                      </a:r>
                      <a:r>
                        <a:rPr kumimoji="1" lang="ja-JP" altLang="en-US" sz="900" dirty="0">
                          <a:solidFill>
                            <a:schemeClr val="tx1"/>
                          </a:solidFill>
                        </a:rPr>
                        <a:t>％</a:t>
                      </a:r>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123248"/>
                  </a:ext>
                </a:extLst>
              </a:tr>
              <a:tr h="1073427">
                <a:tc>
                  <a:txBody>
                    <a:bodyPr/>
                    <a:lstStyle/>
                    <a:p>
                      <a:pPr algn="l"/>
                      <a:r>
                        <a:rPr kumimoji="1" lang="ja-JP" altLang="en-US" sz="1100" dirty="0">
                          <a:solidFill>
                            <a:schemeClr val="tx1"/>
                          </a:solidFill>
                        </a:rPr>
                        <a:t>　　　経常収支</a:t>
                      </a:r>
                      <a:endParaRPr kumimoji="1" lang="en-US" altLang="ja-JP" sz="1100" dirty="0">
                        <a:solidFill>
                          <a:schemeClr val="tx1"/>
                        </a:solidFill>
                      </a:endParaRPr>
                    </a:p>
                    <a:p>
                      <a:pPr algn="l"/>
                      <a:r>
                        <a:rPr kumimoji="1" lang="ja-JP" altLang="en-US" sz="1100" dirty="0">
                          <a:solidFill>
                            <a:schemeClr val="tx1"/>
                          </a:solidFill>
                        </a:rPr>
                        <a:t>　　　　及び</a:t>
                      </a:r>
                      <a:endParaRPr kumimoji="1" lang="en-US" altLang="ja-JP" sz="1100" dirty="0">
                        <a:solidFill>
                          <a:schemeClr val="tx1"/>
                        </a:solidFill>
                      </a:endParaRPr>
                    </a:p>
                    <a:p>
                      <a:pPr algn="l"/>
                      <a:r>
                        <a:rPr kumimoji="1" lang="ja-JP" altLang="en-US" sz="1100" dirty="0">
                          <a:solidFill>
                            <a:schemeClr val="tx1"/>
                          </a:solidFill>
                        </a:rPr>
                        <a:t>左：貿易ｻｰﾋﾞｽ収支</a:t>
                      </a:r>
                      <a:endParaRPr kumimoji="1" lang="en-US" altLang="ja-JP" sz="1100" dirty="0">
                        <a:solidFill>
                          <a:schemeClr val="tx1"/>
                        </a:solidFill>
                      </a:endParaRPr>
                    </a:p>
                    <a:p>
                      <a:pPr algn="l"/>
                      <a:r>
                        <a:rPr kumimoji="1" lang="ja-JP" altLang="en-US" sz="1100" dirty="0">
                          <a:solidFill>
                            <a:schemeClr val="tx1"/>
                          </a:solidFill>
                        </a:rPr>
                        <a:t>右：一次所得収支</a:t>
                      </a:r>
                      <a:r>
                        <a:rPr kumimoji="1" lang="en-US" altLang="ja-JP" sz="650" dirty="0">
                          <a:solidFill>
                            <a:schemeClr val="tx1"/>
                          </a:solidFill>
                        </a:rPr>
                        <a:t>※</a:t>
                      </a:r>
                    </a:p>
                    <a:p>
                      <a:pPr algn="l">
                        <a:spcBef>
                          <a:spcPts val="300"/>
                        </a:spcBef>
                      </a:pPr>
                      <a:r>
                        <a:rPr kumimoji="1" lang="en-US" altLang="ja-JP" sz="800" dirty="0">
                          <a:solidFill>
                            <a:schemeClr val="tx1"/>
                          </a:solidFill>
                        </a:rPr>
                        <a:t>※</a:t>
                      </a:r>
                      <a:r>
                        <a:rPr kumimoji="1" lang="ja-JP" altLang="en-US" sz="800" dirty="0">
                          <a:solidFill>
                            <a:schemeClr val="tx1"/>
                          </a:solidFill>
                        </a:rPr>
                        <a:t>対外金融債権・債務から　</a:t>
                      </a:r>
                      <a:endParaRPr kumimoji="1" lang="en-US" altLang="ja-JP" sz="800" dirty="0">
                        <a:solidFill>
                          <a:schemeClr val="tx1"/>
                        </a:solidFill>
                      </a:endParaRPr>
                    </a:p>
                    <a:p>
                      <a:pPr algn="l"/>
                      <a:r>
                        <a:rPr kumimoji="1" lang="ja-JP" altLang="en-US" sz="800" dirty="0">
                          <a:solidFill>
                            <a:schemeClr val="tx1"/>
                          </a:solidFill>
                        </a:rPr>
                        <a:t>　生じる</a:t>
                      </a:r>
                      <a:r>
                        <a:rPr kumimoji="1" lang="ja-JP" altLang="en-US" sz="800" b="1" dirty="0">
                          <a:solidFill>
                            <a:schemeClr val="tx1"/>
                          </a:solidFill>
                        </a:rPr>
                        <a:t>金融関連</a:t>
                      </a:r>
                      <a:r>
                        <a:rPr kumimoji="1" lang="ja-JP" altLang="en-US" sz="800" dirty="0">
                          <a:solidFill>
                            <a:schemeClr val="tx1"/>
                          </a:solidFill>
                        </a:rPr>
                        <a:t>の収支</a:t>
                      </a:r>
                      <a:endParaRPr kumimoji="1" lang="en-US" altLang="ja-JP" sz="8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a:solidFill>
                            <a:schemeClr val="tx1"/>
                          </a:solidFill>
                        </a:rPr>
                        <a:t>00</a:t>
                      </a:r>
                      <a:r>
                        <a:rPr kumimoji="1" lang="ja-JP" altLang="en-US" sz="900" dirty="0">
                          <a:solidFill>
                            <a:schemeClr val="tx1"/>
                          </a:solidFill>
                        </a:rPr>
                        <a:t>年　経常</a:t>
                      </a:r>
                      <a:r>
                        <a:rPr kumimoji="1" lang="en-US" altLang="ja-JP" sz="900" dirty="0">
                          <a:solidFill>
                            <a:schemeClr val="tx1"/>
                          </a:solidFill>
                        </a:rPr>
                        <a:t>:</a:t>
                      </a:r>
                      <a:r>
                        <a:rPr kumimoji="1" lang="ja-JP" altLang="en-US" sz="900" dirty="0">
                          <a:solidFill>
                            <a:schemeClr val="tx1"/>
                          </a:solidFill>
                        </a:rPr>
                        <a:t>▲</a:t>
                      </a:r>
                      <a:r>
                        <a:rPr kumimoji="1" lang="en-US" altLang="ja-JP" sz="900" dirty="0">
                          <a:solidFill>
                            <a:schemeClr val="tx1"/>
                          </a:solidFill>
                        </a:rPr>
                        <a:t>4,019</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a:solidFill>
                            <a:schemeClr val="tx1"/>
                          </a:solidFill>
                        </a:rPr>
                        <a:t>　→貿サ</a:t>
                      </a:r>
                      <a:r>
                        <a:rPr kumimoji="1" lang="en-US" altLang="ja-JP" sz="700" dirty="0">
                          <a:solidFill>
                            <a:schemeClr val="tx1"/>
                          </a:solidFill>
                        </a:rPr>
                        <a:t>:</a:t>
                      </a:r>
                      <a:r>
                        <a:rPr kumimoji="1" lang="ja-JP" altLang="en-US" sz="700" dirty="0">
                          <a:solidFill>
                            <a:schemeClr val="tx1"/>
                          </a:solidFill>
                        </a:rPr>
                        <a:t>▲</a:t>
                      </a:r>
                      <a:r>
                        <a:rPr kumimoji="1" lang="en-US" altLang="ja-JP" sz="700" dirty="0">
                          <a:solidFill>
                            <a:schemeClr val="tx1"/>
                          </a:solidFill>
                        </a:rPr>
                        <a:t>3,696</a:t>
                      </a:r>
                      <a:r>
                        <a:rPr kumimoji="1" lang="ja-JP" altLang="en-US" sz="700" dirty="0">
                          <a:solidFill>
                            <a:schemeClr val="tx1"/>
                          </a:solidFill>
                        </a:rPr>
                        <a:t>億ﾄﾞﾙ　一次</a:t>
                      </a:r>
                      <a:r>
                        <a:rPr kumimoji="1" lang="en-US" altLang="ja-JP" sz="700" dirty="0">
                          <a:solidFill>
                            <a:schemeClr val="tx1"/>
                          </a:solidFill>
                        </a:rPr>
                        <a:t>:</a:t>
                      </a:r>
                      <a:r>
                        <a:rPr kumimoji="1" lang="ja-JP" altLang="en-US" sz="700" dirty="0">
                          <a:solidFill>
                            <a:schemeClr val="tx1"/>
                          </a:solidFill>
                        </a:rPr>
                        <a:t>　</a:t>
                      </a:r>
                      <a:r>
                        <a:rPr kumimoji="1" lang="en-US" altLang="ja-JP" sz="700" dirty="0">
                          <a:solidFill>
                            <a:schemeClr val="tx1"/>
                          </a:solidFill>
                        </a:rPr>
                        <a:t>146</a:t>
                      </a:r>
                      <a:r>
                        <a:rPr kumimoji="1" lang="ja-JP" altLang="en-US" sz="700" dirty="0">
                          <a:solidFill>
                            <a:schemeClr val="tx1"/>
                          </a:solidFill>
                        </a:rPr>
                        <a:t>億ﾄﾞﾙ</a:t>
                      </a:r>
                      <a:endParaRPr kumimoji="1" lang="en-US" altLang="ja-JP" sz="7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経常</a:t>
                      </a:r>
                      <a:r>
                        <a:rPr kumimoji="1" lang="en-US" altLang="ja-JP" sz="900" dirty="0">
                          <a:solidFill>
                            <a:schemeClr val="tx1"/>
                          </a:solidFill>
                        </a:rPr>
                        <a:t>:</a:t>
                      </a:r>
                      <a:r>
                        <a:rPr kumimoji="1" lang="ja-JP" altLang="en-US" sz="900" dirty="0">
                          <a:solidFill>
                            <a:schemeClr val="tx1"/>
                          </a:solidFill>
                        </a:rPr>
                        <a:t>▲</a:t>
                      </a:r>
                      <a:r>
                        <a:rPr kumimoji="1" lang="en-US" altLang="ja-JP" sz="900" dirty="0">
                          <a:solidFill>
                            <a:schemeClr val="tx1"/>
                          </a:solidFill>
                        </a:rPr>
                        <a:t>4,320</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a:solidFill>
                            <a:schemeClr val="tx1"/>
                          </a:solidFill>
                        </a:rPr>
                        <a:t>　→貿サ</a:t>
                      </a:r>
                      <a:r>
                        <a:rPr kumimoji="1" lang="en-US" altLang="ja-JP" sz="700" dirty="0">
                          <a:solidFill>
                            <a:schemeClr val="tx1"/>
                          </a:solidFill>
                        </a:rPr>
                        <a:t>:</a:t>
                      </a:r>
                      <a:r>
                        <a:rPr kumimoji="1" lang="ja-JP" altLang="en-US" sz="700" dirty="0">
                          <a:solidFill>
                            <a:schemeClr val="tx1"/>
                          </a:solidFill>
                        </a:rPr>
                        <a:t>▲</a:t>
                      </a:r>
                      <a:r>
                        <a:rPr kumimoji="1" lang="en-US" altLang="ja-JP" sz="700" dirty="0">
                          <a:solidFill>
                            <a:schemeClr val="tx1"/>
                          </a:solidFill>
                        </a:rPr>
                        <a:t>5,031</a:t>
                      </a:r>
                      <a:r>
                        <a:rPr kumimoji="1" lang="ja-JP" altLang="en-US" sz="700" dirty="0">
                          <a:solidFill>
                            <a:schemeClr val="tx1"/>
                          </a:solidFill>
                        </a:rPr>
                        <a:t>億ﾄﾞﾙ　一次</a:t>
                      </a:r>
                      <a:r>
                        <a:rPr kumimoji="1" lang="en-US" altLang="ja-JP" sz="700" dirty="0">
                          <a:solidFill>
                            <a:schemeClr val="tx1"/>
                          </a:solidFill>
                        </a:rPr>
                        <a:t>:1,699</a:t>
                      </a:r>
                      <a:r>
                        <a:rPr kumimoji="1" lang="ja-JP" altLang="en-US" sz="700" dirty="0">
                          <a:solidFill>
                            <a:schemeClr val="tx1"/>
                          </a:solidFill>
                        </a:rPr>
                        <a:t>億ﾄﾞﾙ</a:t>
                      </a:r>
                      <a:endParaRPr kumimoji="1" lang="en-US" altLang="ja-JP" sz="7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経常</a:t>
                      </a:r>
                      <a:r>
                        <a:rPr kumimoji="1" lang="en-US" altLang="ja-JP" sz="900" dirty="0">
                          <a:solidFill>
                            <a:schemeClr val="tx1"/>
                          </a:solidFill>
                        </a:rPr>
                        <a:t>:</a:t>
                      </a:r>
                      <a:r>
                        <a:rPr kumimoji="1" lang="ja-JP" altLang="en-US" sz="900" dirty="0">
                          <a:solidFill>
                            <a:schemeClr val="tx1"/>
                          </a:solidFill>
                        </a:rPr>
                        <a:t>▲</a:t>
                      </a:r>
                      <a:r>
                        <a:rPr kumimoji="1" lang="en-US" altLang="ja-JP" sz="900" dirty="0">
                          <a:solidFill>
                            <a:schemeClr val="tx1"/>
                          </a:solidFill>
                        </a:rPr>
                        <a:t>4,721</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a:solidFill>
                            <a:schemeClr val="tx1"/>
                          </a:solidFill>
                        </a:rPr>
                        <a:t>　→貿サ</a:t>
                      </a:r>
                      <a:r>
                        <a:rPr kumimoji="1" lang="en-US" altLang="ja-JP" sz="700" dirty="0">
                          <a:solidFill>
                            <a:schemeClr val="tx1"/>
                          </a:solidFill>
                        </a:rPr>
                        <a:t>:</a:t>
                      </a:r>
                      <a:r>
                        <a:rPr kumimoji="1" lang="ja-JP" altLang="en-US" sz="700" dirty="0">
                          <a:solidFill>
                            <a:schemeClr val="tx1"/>
                          </a:solidFill>
                        </a:rPr>
                        <a:t>▲</a:t>
                      </a:r>
                      <a:r>
                        <a:rPr kumimoji="1" lang="en-US" altLang="ja-JP" sz="700" dirty="0">
                          <a:solidFill>
                            <a:schemeClr val="tx1"/>
                          </a:solidFill>
                        </a:rPr>
                        <a:t>5,763</a:t>
                      </a:r>
                      <a:r>
                        <a:rPr kumimoji="1" lang="ja-JP" altLang="en-US" sz="700" dirty="0">
                          <a:solidFill>
                            <a:schemeClr val="tx1"/>
                          </a:solidFill>
                        </a:rPr>
                        <a:t>億ﾄﾞﾙ　一次</a:t>
                      </a:r>
                      <a:r>
                        <a:rPr kumimoji="1" lang="en-US" altLang="ja-JP" sz="700" dirty="0">
                          <a:solidFill>
                            <a:schemeClr val="tx1"/>
                          </a:solidFill>
                        </a:rPr>
                        <a:t>:2,319</a:t>
                      </a:r>
                      <a:r>
                        <a:rPr kumimoji="1" lang="ja-JP" altLang="en-US" sz="700" dirty="0">
                          <a:solidFill>
                            <a:schemeClr val="tx1"/>
                          </a:solidFill>
                        </a:rPr>
                        <a:t>億ﾄﾞﾙ</a:t>
                      </a:r>
                      <a:endParaRPr kumimoji="1" lang="en-US" altLang="ja-JP" sz="700" dirty="0">
                        <a:solidFill>
                          <a:schemeClr val="tx1"/>
                        </a:solidFill>
                      </a:endParaRPr>
                    </a:p>
                    <a:p>
                      <a:pPr algn="l"/>
                      <a:endParaRPr kumimoji="1" lang="en-US" altLang="ja-JP" sz="900" dirty="0">
                        <a:solidFill>
                          <a:schemeClr val="tx1"/>
                        </a:solidFill>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　経常</a:t>
                      </a:r>
                      <a:r>
                        <a:rPr kumimoji="1" lang="en-US" altLang="ja-JP" sz="900" dirty="0">
                          <a:solidFill>
                            <a:schemeClr val="tx1"/>
                          </a:solidFill>
                        </a:rPr>
                        <a:t>:</a:t>
                      </a:r>
                      <a:r>
                        <a:rPr kumimoji="1" lang="ja-JP" altLang="en-US" sz="900" dirty="0">
                          <a:solidFill>
                            <a:schemeClr val="tx1"/>
                          </a:solidFill>
                        </a:rPr>
                        <a:t>▲</a:t>
                      </a:r>
                      <a:r>
                        <a:rPr kumimoji="1" lang="en-US" altLang="ja-JP" sz="900" dirty="0">
                          <a:solidFill>
                            <a:schemeClr val="tx1"/>
                          </a:solidFill>
                        </a:rPr>
                        <a:t>838</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a:solidFill>
                            <a:schemeClr val="tx1"/>
                          </a:solidFill>
                        </a:rPr>
                        <a:t>　→貿サ</a:t>
                      </a:r>
                      <a:r>
                        <a:rPr kumimoji="1" lang="en-US" altLang="ja-JP" sz="700" dirty="0">
                          <a:solidFill>
                            <a:schemeClr val="tx1"/>
                          </a:solidFill>
                        </a:rPr>
                        <a:t>:    72</a:t>
                      </a:r>
                      <a:r>
                        <a:rPr kumimoji="1" lang="ja-JP" altLang="en-US" sz="700" dirty="0">
                          <a:solidFill>
                            <a:schemeClr val="tx1"/>
                          </a:solidFill>
                        </a:rPr>
                        <a:t>億ﾄﾞﾙ　一次</a:t>
                      </a:r>
                      <a:r>
                        <a:rPr kumimoji="1" lang="en-US" altLang="ja-JP" sz="700" dirty="0">
                          <a:solidFill>
                            <a:schemeClr val="tx1"/>
                          </a:solidFill>
                        </a:rPr>
                        <a:t>:</a:t>
                      </a:r>
                      <a:r>
                        <a:rPr kumimoji="1" lang="ja-JP" altLang="en-US" sz="700" dirty="0">
                          <a:solidFill>
                            <a:schemeClr val="tx1"/>
                          </a:solidFill>
                        </a:rPr>
                        <a:t>▲</a:t>
                      </a:r>
                      <a:r>
                        <a:rPr kumimoji="1" lang="en-US" altLang="ja-JP" sz="700" dirty="0">
                          <a:solidFill>
                            <a:schemeClr val="tx1"/>
                          </a:solidFill>
                        </a:rPr>
                        <a:t>412</a:t>
                      </a:r>
                      <a:r>
                        <a:rPr kumimoji="1" lang="ja-JP" altLang="en-US" sz="700" dirty="0">
                          <a:solidFill>
                            <a:schemeClr val="tx1"/>
                          </a:solidFill>
                        </a:rPr>
                        <a:t>億ﾄﾞﾙ</a:t>
                      </a:r>
                      <a:endParaRPr kumimoji="1" lang="en-US" altLang="ja-JP" sz="7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経常</a:t>
                      </a:r>
                      <a:r>
                        <a:rPr kumimoji="1" lang="en-US" altLang="ja-JP" sz="900" dirty="0">
                          <a:solidFill>
                            <a:schemeClr val="tx1"/>
                          </a:solidFill>
                        </a:rPr>
                        <a:t>:</a:t>
                      </a:r>
                      <a:r>
                        <a:rPr kumimoji="1" lang="ja-JP" altLang="en-US" sz="900" dirty="0">
                          <a:solidFill>
                            <a:schemeClr val="tx1"/>
                          </a:solidFill>
                        </a:rPr>
                        <a:t>▲</a:t>
                      </a:r>
                      <a:r>
                        <a:rPr kumimoji="1" lang="en-US" altLang="ja-JP" sz="900" dirty="0">
                          <a:solidFill>
                            <a:schemeClr val="tx1"/>
                          </a:solidFill>
                        </a:rPr>
                        <a:t>412</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a:solidFill>
                            <a:schemeClr val="tx1"/>
                          </a:solidFill>
                        </a:rPr>
                        <a:t>　→貿サ</a:t>
                      </a:r>
                      <a:r>
                        <a:rPr kumimoji="1" lang="en-US" altLang="ja-JP" sz="700" dirty="0">
                          <a:solidFill>
                            <a:schemeClr val="tx1"/>
                          </a:solidFill>
                        </a:rPr>
                        <a:t>:  993</a:t>
                      </a:r>
                      <a:r>
                        <a:rPr kumimoji="1" lang="ja-JP" altLang="en-US" sz="700" dirty="0">
                          <a:solidFill>
                            <a:schemeClr val="tx1"/>
                          </a:solidFill>
                        </a:rPr>
                        <a:t>億ﾄﾞﾙ　一次</a:t>
                      </a:r>
                      <a:r>
                        <a:rPr kumimoji="1" lang="en-US" altLang="ja-JP" sz="700" dirty="0">
                          <a:solidFill>
                            <a:schemeClr val="tx1"/>
                          </a:solidFill>
                        </a:rPr>
                        <a:t>:   402</a:t>
                      </a:r>
                      <a:r>
                        <a:rPr kumimoji="1" lang="ja-JP" altLang="en-US" sz="700" dirty="0">
                          <a:solidFill>
                            <a:schemeClr val="tx1"/>
                          </a:solidFill>
                        </a:rPr>
                        <a:t>億ﾄﾞﾙ</a:t>
                      </a:r>
                      <a:endParaRPr kumimoji="1" lang="en-US" altLang="ja-JP" sz="7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経常</a:t>
                      </a:r>
                      <a:r>
                        <a:rPr kumimoji="1" lang="en-US" altLang="ja-JP" sz="900" dirty="0">
                          <a:solidFill>
                            <a:schemeClr val="tx1"/>
                          </a:solidFill>
                        </a:rPr>
                        <a:t>:3,102</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a:solidFill>
                            <a:schemeClr val="tx1"/>
                          </a:solidFill>
                        </a:rPr>
                        <a:t>　→貿サ</a:t>
                      </a:r>
                      <a:r>
                        <a:rPr kumimoji="1" lang="en-US" altLang="ja-JP" sz="700" dirty="0">
                          <a:solidFill>
                            <a:schemeClr val="tx1"/>
                          </a:solidFill>
                        </a:rPr>
                        <a:t>:3,850</a:t>
                      </a:r>
                      <a:r>
                        <a:rPr kumimoji="1" lang="ja-JP" altLang="en-US" sz="700" dirty="0">
                          <a:solidFill>
                            <a:schemeClr val="tx1"/>
                          </a:solidFill>
                        </a:rPr>
                        <a:t>億ﾄﾞﾙ一次</a:t>
                      </a:r>
                      <a:r>
                        <a:rPr kumimoji="1" lang="en-US" altLang="ja-JP" sz="700" dirty="0">
                          <a:solidFill>
                            <a:schemeClr val="tx1"/>
                          </a:solidFill>
                        </a:rPr>
                        <a:t>:     967</a:t>
                      </a:r>
                      <a:r>
                        <a:rPr kumimoji="1" lang="ja-JP" altLang="en-US" sz="700" dirty="0">
                          <a:solidFill>
                            <a:schemeClr val="tx1"/>
                          </a:solidFill>
                        </a:rPr>
                        <a:t>億ﾄﾞﾙ</a:t>
                      </a:r>
                      <a:endParaRPr kumimoji="1" lang="en-US" altLang="ja-JP" sz="700" dirty="0">
                        <a:solidFill>
                          <a:schemeClr val="tx1"/>
                        </a:solidFill>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　経常</a:t>
                      </a:r>
                      <a:r>
                        <a:rPr kumimoji="1" lang="en-US" altLang="ja-JP" sz="900" dirty="0">
                          <a:solidFill>
                            <a:schemeClr val="tx1"/>
                          </a:solidFill>
                        </a:rPr>
                        <a:t>:</a:t>
                      </a:r>
                      <a:r>
                        <a:rPr kumimoji="1" lang="ja-JP" altLang="en-US" sz="900" dirty="0">
                          <a:solidFill>
                            <a:schemeClr val="tx1"/>
                          </a:solidFill>
                        </a:rPr>
                        <a:t>　 </a:t>
                      </a:r>
                      <a:r>
                        <a:rPr kumimoji="1" lang="en-US" altLang="ja-JP" sz="900" dirty="0">
                          <a:solidFill>
                            <a:schemeClr val="tx1"/>
                          </a:solidFill>
                        </a:rPr>
                        <a:t>205</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a:solidFill>
                            <a:schemeClr val="tx1"/>
                          </a:solidFill>
                        </a:rPr>
                        <a:t>　→貿サ</a:t>
                      </a:r>
                      <a:r>
                        <a:rPr kumimoji="1" lang="en-US" altLang="ja-JP" sz="700" dirty="0">
                          <a:solidFill>
                            <a:schemeClr val="tx1"/>
                          </a:solidFill>
                        </a:rPr>
                        <a:t>:  289</a:t>
                      </a:r>
                      <a:r>
                        <a:rPr kumimoji="1" lang="ja-JP" altLang="en-US" sz="700" dirty="0">
                          <a:solidFill>
                            <a:schemeClr val="tx1"/>
                          </a:solidFill>
                        </a:rPr>
                        <a:t>億ﾄﾞﾙ　 一次</a:t>
                      </a:r>
                      <a:r>
                        <a:rPr kumimoji="1" lang="en-US" altLang="ja-JP" sz="700" dirty="0">
                          <a:solidFill>
                            <a:schemeClr val="tx1"/>
                          </a:solidFill>
                        </a:rPr>
                        <a:t>:</a:t>
                      </a:r>
                      <a:r>
                        <a:rPr kumimoji="1" lang="ja-JP" altLang="en-US" sz="700" dirty="0">
                          <a:solidFill>
                            <a:schemeClr val="tx1"/>
                          </a:solidFill>
                        </a:rPr>
                        <a:t>▲</a:t>
                      </a:r>
                      <a:r>
                        <a:rPr kumimoji="1" lang="en-US" altLang="ja-JP" sz="700" dirty="0">
                          <a:solidFill>
                            <a:schemeClr val="tx1"/>
                          </a:solidFill>
                        </a:rPr>
                        <a:t>147</a:t>
                      </a:r>
                      <a:r>
                        <a:rPr kumimoji="1" lang="ja-JP" altLang="en-US" sz="700" dirty="0">
                          <a:solidFill>
                            <a:schemeClr val="tx1"/>
                          </a:solidFill>
                        </a:rPr>
                        <a:t>億ﾄﾞﾙ</a:t>
                      </a:r>
                      <a:endParaRPr kumimoji="1" lang="en-US" altLang="ja-JP" sz="7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経常</a:t>
                      </a:r>
                      <a:r>
                        <a:rPr kumimoji="1" lang="en-US" altLang="ja-JP" sz="900" dirty="0">
                          <a:solidFill>
                            <a:schemeClr val="tx1"/>
                          </a:solidFill>
                        </a:rPr>
                        <a:t>:2,378</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a:solidFill>
                            <a:schemeClr val="tx1"/>
                          </a:solidFill>
                        </a:rPr>
                        <a:t>　→貿サ</a:t>
                      </a:r>
                      <a:r>
                        <a:rPr kumimoji="1" lang="en-US" altLang="ja-JP" sz="700" dirty="0">
                          <a:solidFill>
                            <a:schemeClr val="tx1"/>
                          </a:solidFill>
                        </a:rPr>
                        <a:t>:2,230</a:t>
                      </a:r>
                      <a:r>
                        <a:rPr kumimoji="1" lang="ja-JP" altLang="en-US" sz="700" dirty="0">
                          <a:solidFill>
                            <a:schemeClr val="tx1"/>
                          </a:solidFill>
                        </a:rPr>
                        <a:t>億ﾄﾞﾙ　一次</a:t>
                      </a:r>
                      <a:r>
                        <a:rPr kumimoji="1" lang="en-US" altLang="ja-JP" sz="700" dirty="0">
                          <a:solidFill>
                            <a:schemeClr val="tx1"/>
                          </a:solidFill>
                        </a:rPr>
                        <a:t>:  259</a:t>
                      </a:r>
                      <a:r>
                        <a:rPr kumimoji="1" lang="ja-JP" altLang="en-US" sz="700" dirty="0">
                          <a:solidFill>
                            <a:schemeClr val="tx1"/>
                          </a:solidFill>
                        </a:rPr>
                        <a:t>億ﾄﾞﾙ</a:t>
                      </a:r>
                      <a:endParaRPr kumimoji="1" lang="en-US" altLang="ja-JP" sz="7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経常</a:t>
                      </a:r>
                      <a:r>
                        <a:rPr kumimoji="1" lang="en-US" altLang="ja-JP" sz="900" dirty="0">
                          <a:solidFill>
                            <a:schemeClr val="tx1"/>
                          </a:solidFill>
                        </a:rPr>
                        <a:t>:1,029</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a:solidFill>
                            <a:schemeClr val="tx1"/>
                          </a:solidFill>
                        </a:rPr>
                        <a:t>　→貿サ</a:t>
                      </a:r>
                      <a:r>
                        <a:rPr kumimoji="1" lang="en-US" altLang="ja-JP" sz="700" dirty="0">
                          <a:solidFill>
                            <a:schemeClr val="tx1"/>
                          </a:solidFill>
                        </a:rPr>
                        <a:t>:1,318</a:t>
                      </a:r>
                      <a:r>
                        <a:rPr kumimoji="1" lang="ja-JP" altLang="en-US" sz="700" dirty="0">
                          <a:solidFill>
                            <a:schemeClr val="tx1"/>
                          </a:solidFill>
                        </a:rPr>
                        <a:t>億ﾄﾞﾙ　一次</a:t>
                      </a:r>
                      <a:r>
                        <a:rPr kumimoji="1" lang="en-US" altLang="ja-JP" sz="700" dirty="0">
                          <a:solidFill>
                            <a:schemeClr val="tx1"/>
                          </a:solidFill>
                        </a:rPr>
                        <a:t>:</a:t>
                      </a:r>
                      <a:r>
                        <a:rPr kumimoji="1" lang="ja-JP" altLang="en-US" sz="700" dirty="0">
                          <a:solidFill>
                            <a:schemeClr val="tx1"/>
                          </a:solidFill>
                        </a:rPr>
                        <a:t>▲</a:t>
                      </a:r>
                      <a:r>
                        <a:rPr kumimoji="1" lang="en-US" altLang="ja-JP" sz="700" dirty="0">
                          <a:solidFill>
                            <a:schemeClr val="tx1"/>
                          </a:solidFill>
                        </a:rPr>
                        <a:t>392</a:t>
                      </a:r>
                      <a:r>
                        <a:rPr kumimoji="1" lang="ja-JP" altLang="en-US" sz="700" dirty="0">
                          <a:solidFill>
                            <a:schemeClr val="tx1"/>
                          </a:solidFill>
                        </a:rPr>
                        <a:t>億ﾄﾞﾙ</a:t>
                      </a:r>
                      <a:endParaRPr kumimoji="1" lang="en-US" altLang="ja-JP" sz="700" dirty="0">
                        <a:solidFill>
                          <a:schemeClr val="tx1"/>
                        </a:solidFill>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　経常</a:t>
                      </a:r>
                      <a:r>
                        <a:rPr kumimoji="1" lang="en-US" altLang="ja-JP" sz="900" dirty="0">
                          <a:solidFill>
                            <a:schemeClr val="tx1"/>
                          </a:solidFill>
                        </a:rPr>
                        <a:t>:1,307</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a:solidFill>
                            <a:schemeClr val="tx1"/>
                          </a:solidFill>
                        </a:rPr>
                        <a:t>　→貿サ</a:t>
                      </a:r>
                      <a:r>
                        <a:rPr kumimoji="1" lang="en-US" altLang="ja-JP" sz="700" dirty="0">
                          <a:solidFill>
                            <a:schemeClr val="tx1"/>
                          </a:solidFill>
                        </a:rPr>
                        <a:t>:691</a:t>
                      </a:r>
                      <a:r>
                        <a:rPr kumimoji="1" lang="ja-JP" altLang="en-US" sz="700" dirty="0">
                          <a:solidFill>
                            <a:schemeClr val="tx1"/>
                          </a:solidFill>
                        </a:rPr>
                        <a:t>億ﾄﾞﾙ　一次</a:t>
                      </a:r>
                      <a:r>
                        <a:rPr kumimoji="1" lang="en-US" altLang="ja-JP" sz="700" dirty="0">
                          <a:solidFill>
                            <a:schemeClr val="tx1"/>
                          </a:solidFill>
                        </a:rPr>
                        <a:t>:    714</a:t>
                      </a:r>
                      <a:r>
                        <a:rPr kumimoji="1" lang="ja-JP" altLang="en-US" sz="700" dirty="0">
                          <a:solidFill>
                            <a:schemeClr val="tx1"/>
                          </a:solidFill>
                        </a:rPr>
                        <a:t>億ﾄﾞﾙ</a:t>
                      </a:r>
                      <a:endParaRPr kumimoji="1" lang="en-US" altLang="ja-JP" sz="7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経常</a:t>
                      </a:r>
                      <a:r>
                        <a:rPr kumimoji="1" lang="en-US" altLang="ja-JP" sz="900" dirty="0">
                          <a:solidFill>
                            <a:schemeClr val="tx1"/>
                          </a:solidFill>
                        </a:rPr>
                        <a:t>:2,209</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a:solidFill>
                            <a:schemeClr val="tx1"/>
                          </a:solidFill>
                        </a:rPr>
                        <a:t>　→貿サ</a:t>
                      </a:r>
                      <a:r>
                        <a:rPr kumimoji="1" lang="en-US" altLang="ja-JP" sz="700" dirty="0">
                          <a:solidFill>
                            <a:schemeClr val="tx1"/>
                          </a:solidFill>
                        </a:rPr>
                        <a:t>:782</a:t>
                      </a:r>
                      <a:r>
                        <a:rPr kumimoji="1" lang="ja-JP" altLang="en-US" sz="700" dirty="0">
                          <a:solidFill>
                            <a:schemeClr val="tx1"/>
                          </a:solidFill>
                        </a:rPr>
                        <a:t>億ﾄﾞﾙ　一次</a:t>
                      </a:r>
                      <a:r>
                        <a:rPr kumimoji="1" lang="en-US" altLang="ja-JP" sz="700" dirty="0">
                          <a:solidFill>
                            <a:schemeClr val="tx1"/>
                          </a:solidFill>
                        </a:rPr>
                        <a:t>: 1,551</a:t>
                      </a:r>
                      <a:r>
                        <a:rPr kumimoji="1" lang="ja-JP" altLang="en-US" sz="700" dirty="0">
                          <a:solidFill>
                            <a:schemeClr val="tx1"/>
                          </a:solidFill>
                        </a:rPr>
                        <a:t>億ﾄﾞﾙ</a:t>
                      </a:r>
                      <a:endParaRPr kumimoji="1" lang="en-US" altLang="ja-JP" sz="7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経常</a:t>
                      </a:r>
                      <a:r>
                        <a:rPr kumimoji="1" lang="en-US" altLang="ja-JP" sz="900" dirty="0">
                          <a:solidFill>
                            <a:schemeClr val="tx1"/>
                          </a:solidFill>
                        </a:rPr>
                        <a:t>:1,762</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a:solidFill>
                            <a:schemeClr val="tx1"/>
                          </a:solidFill>
                        </a:rPr>
                        <a:t>　→貿サ</a:t>
                      </a:r>
                      <a:r>
                        <a:rPr kumimoji="1" lang="en-US" altLang="ja-JP" sz="700" dirty="0">
                          <a:solidFill>
                            <a:schemeClr val="tx1"/>
                          </a:solidFill>
                        </a:rPr>
                        <a:t>:</a:t>
                      </a:r>
                      <a:r>
                        <a:rPr kumimoji="1" lang="ja-JP" altLang="en-US" sz="700" dirty="0">
                          <a:solidFill>
                            <a:schemeClr val="tx1"/>
                          </a:solidFill>
                        </a:rPr>
                        <a:t>▲</a:t>
                      </a:r>
                      <a:r>
                        <a:rPr kumimoji="1" lang="en-US" altLang="ja-JP" sz="700" dirty="0">
                          <a:solidFill>
                            <a:schemeClr val="tx1"/>
                          </a:solidFill>
                        </a:rPr>
                        <a:t>86</a:t>
                      </a:r>
                      <a:r>
                        <a:rPr kumimoji="1" lang="ja-JP" altLang="en-US" sz="700" dirty="0">
                          <a:solidFill>
                            <a:schemeClr val="tx1"/>
                          </a:solidFill>
                        </a:rPr>
                        <a:t>億ﾄﾞﾙ　一次</a:t>
                      </a:r>
                      <a:r>
                        <a:rPr kumimoji="1" lang="en-US" altLang="ja-JP" sz="700" dirty="0">
                          <a:solidFill>
                            <a:schemeClr val="tx1"/>
                          </a:solidFill>
                        </a:rPr>
                        <a:t>:1,974</a:t>
                      </a:r>
                      <a:r>
                        <a:rPr kumimoji="1" lang="ja-JP" altLang="en-US" sz="700" dirty="0">
                          <a:solidFill>
                            <a:schemeClr val="tx1"/>
                          </a:solidFill>
                        </a:rPr>
                        <a:t>億ﾄﾞﾙ</a:t>
                      </a:r>
                      <a:endParaRPr kumimoji="1" lang="en-US" altLang="ja-JP" sz="700" dirty="0">
                        <a:solidFill>
                          <a:schemeClr val="tx1"/>
                        </a:solidFill>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665588"/>
                  </a:ext>
                </a:extLst>
              </a:tr>
              <a:tr h="582420">
                <a:tc>
                  <a:txBody>
                    <a:bodyPr/>
                    <a:lstStyle/>
                    <a:p>
                      <a:pPr algn="ctr"/>
                      <a:r>
                        <a:rPr kumimoji="1" lang="ja-JP" altLang="en-US" sz="1100" dirty="0">
                          <a:solidFill>
                            <a:schemeClr val="tx1"/>
                          </a:solidFill>
                        </a:rPr>
                        <a:t>産業構造</a:t>
                      </a:r>
                      <a:endParaRPr kumimoji="1" lang="en-US" altLang="ja-JP" sz="1100" dirty="0">
                        <a:solidFill>
                          <a:schemeClr val="tx1"/>
                        </a:solidFill>
                      </a:endParaRPr>
                    </a:p>
                    <a:p>
                      <a:pPr algn="ctr"/>
                      <a:r>
                        <a:rPr kumimoji="1" lang="ja-JP" altLang="en-US" sz="800" dirty="0">
                          <a:solidFill>
                            <a:schemeClr val="tx1"/>
                          </a:solidFill>
                        </a:rPr>
                        <a:t>（</a:t>
                      </a:r>
                      <a:r>
                        <a:rPr kumimoji="1" lang="en-US" altLang="ja-JP" sz="800" dirty="0">
                          <a:solidFill>
                            <a:schemeClr val="tx1"/>
                          </a:solidFill>
                        </a:rPr>
                        <a:t>GDP</a:t>
                      </a:r>
                      <a:r>
                        <a:rPr kumimoji="1" lang="ja-JP" altLang="en-US" sz="800" dirty="0">
                          <a:solidFill>
                            <a:schemeClr val="tx1"/>
                          </a:solidFill>
                        </a:rPr>
                        <a:t>に占める割合）</a:t>
                      </a:r>
                      <a:endParaRPr kumimoji="1" lang="en-US" altLang="ja-JP" sz="800" dirty="0">
                        <a:solidFill>
                          <a:schemeClr val="tx1"/>
                        </a:solidFill>
                      </a:endParaRPr>
                    </a:p>
                    <a:p>
                      <a:pPr algn="ctr"/>
                      <a:r>
                        <a:rPr kumimoji="1" lang="ja-JP" altLang="en-US" sz="700" dirty="0">
                          <a:solidFill>
                            <a:schemeClr val="tx1"/>
                          </a:solidFill>
                        </a:rPr>
                        <a:t>→欧州については</a:t>
                      </a:r>
                      <a:r>
                        <a:rPr kumimoji="1" lang="en-US" altLang="ja-JP" sz="700" dirty="0">
                          <a:solidFill>
                            <a:schemeClr val="tx1"/>
                          </a:solidFill>
                        </a:rPr>
                        <a:t>EU</a:t>
                      </a:r>
                      <a:r>
                        <a:rPr kumimoji="1" lang="ja-JP" altLang="en-US" sz="700" dirty="0">
                          <a:solidFill>
                            <a:schemeClr val="tx1"/>
                          </a:solidFill>
                        </a:rPr>
                        <a:t>において</a:t>
                      </a:r>
                      <a:endParaRPr kumimoji="1" lang="en-US" altLang="ja-JP" sz="700" dirty="0">
                        <a:solidFill>
                          <a:schemeClr val="tx1"/>
                        </a:solidFill>
                      </a:endParaRPr>
                    </a:p>
                    <a:p>
                      <a:pPr algn="ctr"/>
                      <a:r>
                        <a:rPr kumimoji="1" lang="ja-JP" altLang="en-US" sz="700" dirty="0">
                          <a:solidFill>
                            <a:schemeClr val="tx1"/>
                          </a:solidFill>
                        </a:rPr>
                        <a:t>変化の大きいﾌﾗﾝｽを例に記載</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a:solidFill>
                            <a:schemeClr val="tx1"/>
                          </a:solidFill>
                        </a:rPr>
                        <a:t>04</a:t>
                      </a:r>
                      <a:r>
                        <a:rPr kumimoji="1" lang="ja-JP" altLang="en-US" sz="900" dirty="0">
                          <a:solidFill>
                            <a:schemeClr val="tx1"/>
                          </a:solidFill>
                        </a:rPr>
                        <a:t>年→</a:t>
                      </a:r>
                      <a:r>
                        <a:rPr kumimoji="1" lang="en-US" altLang="ja-JP" sz="900" dirty="0">
                          <a:solidFill>
                            <a:schemeClr val="tx1"/>
                          </a:solidFill>
                        </a:rPr>
                        <a:t>16</a:t>
                      </a:r>
                      <a:r>
                        <a:rPr kumimoji="1" lang="ja-JP" altLang="en-US" sz="900" dirty="0">
                          <a:solidFill>
                            <a:schemeClr val="tx1"/>
                          </a:solidFill>
                        </a:rPr>
                        <a:t>年</a:t>
                      </a:r>
                      <a:endParaRPr kumimoji="1" lang="en-US" altLang="ja-JP" sz="900" dirty="0">
                        <a:solidFill>
                          <a:schemeClr val="tx1"/>
                        </a:solidFill>
                      </a:endParaRPr>
                    </a:p>
                    <a:p>
                      <a:pPr algn="l"/>
                      <a:r>
                        <a:rPr kumimoji="1" lang="ja-JP" altLang="en-US" sz="900" dirty="0">
                          <a:solidFill>
                            <a:schemeClr val="tx1"/>
                          </a:solidFill>
                        </a:rPr>
                        <a:t>第一次　　  </a:t>
                      </a:r>
                      <a:r>
                        <a:rPr kumimoji="1" lang="en-US" altLang="ja-JP" sz="900" dirty="0">
                          <a:solidFill>
                            <a:schemeClr val="tx1"/>
                          </a:solidFill>
                        </a:rPr>
                        <a:t>1.2</a:t>
                      </a:r>
                      <a:r>
                        <a:rPr kumimoji="1" lang="ja-JP" altLang="en-US" sz="900" dirty="0">
                          <a:solidFill>
                            <a:schemeClr val="tx1"/>
                          </a:solidFill>
                        </a:rPr>
                        <a:t>％　　</a:t>
                      </a:r>
                      <a:r>
                        <a:rPr kumimoji="1" lang="en-US" altLang="ja-JP" sz="900" dirty="0">
                          <a:solidFill>
                            <a:schemeClr val="tx1"/>
                          </a:solidFill>
                        </a:rPr>
                        <a:t>  </a:t>
                      </a:r>
                      <a:r>
                        <a:rPr kumimoji="1" lang="ja-JP" altLang="en-US" sz="900" dirty="0">
                          <a:solidFill>
                            <a:schemeClr val="tx1"/>
                          </a:solidFill>
                        </a:rPr>
                        <a:t>　　</a:t>
                      </a:r>
                      <a:r>
                        <a:rPr kumimoji="1" lang="en-US" altLang="ja-JP" sz="900" dirty="0">
                          <a:solidFill>
                            <a:schemeClr val="tx1"/>
                          </a:solidFill>
                        </a:rPr>
                        <a:t>1.0</a:t>
                      </a:r>
                      <a:r>
                        <a:rPr kumimoji="1" lang="ja-JP" altLang="en-US" sz="900" dirty="0">
                          <a:solidFill>
                            <a:schemeClr val="tx1"/>
                          </a:solidFill>
                        </a:rPr>
                        <a:t>％</a:t>
                      </a:r>
                      <a:r>
                        <a:rPr kumimoji="1" lang="en-US" altLang="ja-JP" sz="900" dirty="0">
                          <a:solidFill>
                            <a:schemeClr val="tx1"/>
                          </a:solidFill>
                        </a:rPr>
                        <a:t> </a:t>
                      </a:r>
                    </a:p>
                    <a:p>
                      <a:pPr algn="l"/>
                      <a:r>
                        <a:rPr kumimoji="1" lang="ja-JP" altLang="en-US" sz="900" dirty="0">
                          <a:solidFill>
                            <a:schemeClr val="tx1"/>
                          </a:solidFill>
                        </a:rPr>
                        <a:t>第二次　　</a:t>
                      </a:r>
                      <a:r>
                        <a:rPr kumimoji="1" lang="en-US" altLang="ja-JP" sz="900" dirty="0">
                          <a:solidFill>
                            <a:schemeClr val="tx1"/>
                          </a:solidFill>
                        </a:rPr>
                        <a:t>21.4%</a:t>
                      </a:r>
                      <a:r>
                        <a:rPr kumimoji="1" lang="ja-JP" altLang="en-US" sz="900" dirty="0">
                          <a:solidFill>
                            <a:schemeClr val="tx1"/>
                          </a:solidFill>
                        </a:rPr>
                        <a:t>　　　　</a:t>
                      </a:r>
                      <a:r>
                        <a:rPr kumimoji="1" lang="en-US" altLang="ja-JP" sz="900" dirty="0">
                          <a:solidFill>
                            <a:schemeClr val="tx1"/>
                          </a:solidFill>
                        </a:rPr>
                        <a:t>19.5% </a:t>
                      </a:r>
                    </a:p>
                    <a:p>
                      <a:pPr algn="l"/>
                      <a:r>
                        <a:rPr kumimoji="1" lang="ja-JP" altLang="en-US" sz="900" dirty="0">
                          <a:solidFill>
                            <a:schemeClr val="tx1"/>
                          </a:solidFill>
                        </a:rPr>
                        <a:t>第三次　  </a:t>
                      </a:r>
                      <a:r>
                        <a:rPr kumimoji="1" lang="en-US" altLang="ja-JP" sz="900" dirty="0">
                          <a:solidFill>
                            <a:schemeClr val="tx1"/>
                          </a:solidFill>
                        </a:rPr>
                        <a:t>77.4%</a:t>
                      </a:r>
                      <a:r>
                        <a:rPr kumimoji="1" lang="ja-JP" altLang="en-US" sz="900" dirty="0">
                          <a:solidFill>
                            <a:schemeClr val="tx1"/>
                          </a:solidFill>
                        </a:rPr>
                        <a:t>　　　　</a:t>
                      </a:r>
                      <a:r>
                        <a:rPr kumimoji="1" lang="en-US" altLang="ja-JP" sz="900" dirty="0">
                          <a:solidFill>
                            <a:schemeClr val="tx1"/>
                          </a:solidFill>
                        </a:rPr>
                        <a:t>79.4%</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04</a:t>
                      </a:r>
                      <a:r>
                        <a:rPr kumimoji="1" lang="ja-JP" altLang="en-US" sz="900" dirty="0">
                          <a:solidFill>
                            <a:schemeClr val="tx1"/>
                          </a:solidFill>
                        </a:rPr>
                        <a:t>年→</a:t>
                      </a:r>
                      <a:r>
                        <a:rPr kumimoji="1" lang="en-US" altLang="ja-JP" sz="900" dirty="0">
                          <a:solidFill>
                            <a:schemeClr val="tx1"/>
                          </a:solidFill>
                        </a:rPr>
                        <a:t>17</a:t>
                      </a:r>
                      <a:r>
                        <a:rPr kumimoji="1" lang="ja-JP" altLang="en-US" sz="900" dirty="0">
                          <a:solidFill>
                            <a:schemeClr val="tx1"/>
                          </a:solidFill>
                        </a:rPr>
                        <a:t>年</a:t>
                      </a:r>
                      <a:endParaRPr kumimoji="1" lang="en-US" altLang="ja-JP" sz="900" dirty="0">
                        <a:solidFill>
                          <a:schemeClr val="tx1"/>
                        </a:solidFill>
                      </a:endParaRPr>
                    </a:p>
                    <a:p>
                      <a:pPr algn="l"/>
                      <a:r>
                        <a:rPr kumimoji="1" lang="ja-JP" altLang="en-US" sz="900" dirty="0">
                          <a:solidFill>
                            <a:schemeClr val="tx1"/>
                          </a:solidFill>
                        </a:rPr>
                        <a:t>第一次　　  </a:t>
                      </a:r>
                      <a:r>
                        <a:rPr kumimoji="1" lang="en-US" altLang="ja-JP" sz="900" dirty="0">
                          <a:solidFill>
                            <a:schemeClr val="tx1"/>
                          </a:solidFill>
                        </a:rPr>
                        <a:t>2.5</a:t>
                      </a:r>
                      <a:r>
                        <a:rPr kumimoji="1" lang="ja-JP" altLang="en-US" sz="900" dirty="0">
                          <a:solidFill>
                            <a:schemeClr val="tx1"/>
                          </a:solidFill>
                        </a:rPr>
                        <a:t>％　　　</a:t>
                      </a:r>
                      <a:r>
                        <a:rPr kumimoji="1" lang="en-US" altLang="ja-JP" sz="900" dirty="0">
                          <a:solidFill>
                            <a:schemeClr val="tx1"/>
                          </a:solidFill>
                        </a:rPr>
                        <a:t>  </a:t>
                      </a:r>
                      <a:r>
                        <a:rPr kumimoji="1" lang="ja-JP" altLang="en-US" sz="900" dirty="0">
                          <a:solidFill>
                            <a:schemeClr val="tx1"/>
                          </a:solidFill>
                        </a:rPr>
                        <a:t>　</a:t>
                      </a:r>
                      <a:r>
                        <a:rPr kumimoji="1" lang="en-US" altLang="ja-JP" sz="900" dirty="0">
                          <a:solidFill>
                            <a:schemeClr val="tx1"/>
                          </a:solidFill>
                        </a:rPr>
                        <a:t>1.7</a:t>
                      </a:r>
                      <a:r>
                        <a:rPr kumimoji="1" lang="ja-JP" altLang="en-US" sz="900" dirty="0">
                          <a:solidFill>
                            <a:schemeClr val="tx1"/>
                          </a:solidFill>
                        </a:rPr>
                        <a:t>％</a:t>
                      </a:r>
                      <a:r>
                        <a:rPr kumimoji="1" lang="en-US" altLang="ja-JP" sz="900" dirty="0">
                          <a:solidFill>
                            <a:schemeClr val="tx1"/>
                          </a:solidFill>
                        </a:rPr>
                        <a:t> </a:t>
                      </a:r>
                    </a:p>
                    <a:p>
                      <a:pPr algn="l"/>
                      <a:r>
                        <a:rPr kumimoji="1" lang="ja-JP" altLang="en-US" sz="900" dirty="0">
                          <a:solidFill>
                            <a:schemeClr val="tx1"/>
                          </a:solidFill>
                        </a:rPr>
                        <a:t>第二次　　</a:t>
                      </a:r>
                      <a:r>
                        <a:rPr kumimoji="1" lang="en-US" altLang="ja-JP" sz="900" dirty="0">
                          <a:solidFill>
                            <a:schemeClr val="tx1"/>
                          </a:solidFill>
                        </a:rPr>
                        <a:t>21.3%</a:t>
                      </a:r>
                      <a:r>
                        <a:rPr kumimoji="1" lang="ja-JP" altLang="en-US" sz="900" dirty="0">
                          <a:solidFill>
                            <a:schemeClr val="tx1"/>
                          </a:solidFill>
                        </a:rPr>
                        <a:t>　　　　</a:t>
                      </a:r>
                      <a:r>
                        <a:rPr kumimoji="1" lang="en-US" altLang="ja-JP" sz="900" dirty="0">
                          <a:solidFill>
                            <a:schemeClr val="tx1"/>
                          </a:solidFill>
                        </a:rPr>
                        <a:t>19.5% </a:t>
                      </a:r>
                    </a:p>
                    <a:p>
                      <a:pPr algn="l"/>
                      <a:r>
                        <a:rPr kumimoji="1" lang="ja-JP" altLang="en-US" sz="900" dirty="0">
                          <a:solidFill>
                            <a:schemeClr val="tx1"/>
                          </a:solidFill>
                        </a:rPr>
                        <a:t>第三次　  </a:t>
                      </a:r>
                      <a:r>
                        <a:rPr kumimoji="1" lang="en-US" altLang="ja-JP" sz="900" dirty="0">
                          <a:solidFill>
                            <a:schemeClr val="tx1"/>
                          </a:solidFill>
                        </a:rPr>
                        <a:t>76.3%</a:t>
                      </a:r>
                      <a:r>
                        <a:rPr kumimoji="1" lang="ja-JP" altLang="en-US" sz="900" dirty="0">
                          <a:solidFill>
                            <a:schemeClr val="tx1"/>
                          </a:solidFill>
                        </a:rPr>
                        <a:t>　　　　</a:t>
                      </a:r>
                      <a:r>
                        <a:rPr kumimoji="1" lang="en-US" altLang="ja-JP" sz="900" dirty="0">
                          <a:solidFill>
                            <a:schemeClr val="tx1"/>
                          </a:solidFill>
                        </a:rPr>
                        <a:t>78.8%</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10</a:t>
                      </a:r>
                      <a:r>
                        <a:rPr kumimoji="1" lang="ja-JP" altLang="en-US" sz="900" dirty="0">
                          <a:solidFill>
                            <a:schemeClr val="tx1"/>
                          </a:solidFill>
                        </a:rPr>
                        <a:t>年→</a:t>
                      </a:r>
                      <a:r>
                        <a:rPr kumimoji="1" lang="en-US" altLang="ja-JP" sz="900" dirty="0">
                          <a:solidFill>
                            <a:schemeClr val="tx1"/>
                          </a:solidFill>
                        </a:rPr>
                        <a:t>16</a:t>
                      </a:r>
                      <a:r>
                        <a:rPr kumimoji="1" lang="ja-JP" altLang="en-US" sz="900" dirty="0">
                          <a:solidFill>
                            <a:schemeClr val="tx1"/>
                          </a:solidFill>
                        </a:rPr>
                        <a:t>年</a:t>
                      </a:r>
                      <a:endParaRPr kumimoji="1" lang="en-US" altLang="ja-JP" sz="900" dirty="0">
                        <a:solidFill>
                          <a:schemeClr val="tx1"/>
                        </a:solidFill>
                      </a:endParaRPr>
                    </a:p>
                    <a:p>
                      <a:pPr algn="l"/>
                      <a:r>
                        <a:rPr kumimoji="1" lang="ja-JP" altLang="en-US" sz="900" dirty="0">
                          <a:solidFill>
                            <a:schemeClr val="tx1"/>
                          </a:solidFill>
                        </a:rPr>
                        <a:t>第一次　　</a:t>
                      </a:r>
                      <a:r>
                        <a:rPr kumimoji="1" lang="en-US" altLang="ja-JP" sz="900" dirty="0">
                          <a:solidFill>
                            <a:schemeClr val="tx1"/>
                          </a:solidFill>
                        </a:rPr>
                        <a:t>10.1</a:t>
                      </a:r>
                      <a:r>
                        <a:rPr kumimoji="1" lang="ja-JP" altLang="en-US" sz="900" dirty="0">
                          <a:solidFill>
                            <a:schemeClr val="tx1"/>
                          </a:solidFill>
                        </a:rPr>
                        <a:t>％　　　　</a:t>
                      </a:r>
                      <a:r>
                        <a:rPr kumimoji="1" lang="en-US" altLang="ja-JP" sz="900" dirty="0">
                          <a:solidFill>
                            <a:schemeClr val="tx1"/>
                          </a:solidFill>
                        </a:rPr>
                        <a:t>  8.9</a:t>
                      </a:r>
                      <a:r>
                        <a:rPr kumimoji="1" lang="ja-JP" altLang="en-US" sz="900" dirty="0">
                          <a:solidFill>
                            <a:schemeClr val="tx1"/>
                          </a:solidFill>
                        </a:rPr>
                        <a:t>％</a:t>
                      </a:r>
                      <a:r>
                        <a:rPr kumimoji="1" lang="en-US" altLang="ja-JP" sz="900" dirty="0">
                          <a:solidFill>
                            <a:schemeClr val="tx1"/>
                          </a:solidFill>
                        </a:rPr>
                        <a:t> </a:t>
                      </a:r>
                    </a:p>
                    <a:p>
                      <a:pPr algn="l"/>
                      <a:r>
                        <a:rPr kumimoji="1" lang="ja-JP" altLang="en-US" sz="900" dirty="0">
                          <a:solidFill>
                            <a:schemeClr val="tx1"/>
                          </a:solidFill>
                        </a:rPr>
                        <a:t>第二次　　</a:t>
                      </a:r>
                      <a:r>
                        <a:rPr kumimoji="1" lang="en-US" altLang="ja-JP" sz="900" dirty="0">
                          <a:solidFill>
                            <a:schemeClr val="tx1"/>
                          </a:solidFill>
                        </a:rPr>
                        <a:t>46.7%</a:t>
                      </a:r>
                      <a:r>
                        <a:rPr kumimoji="1" lang="ja-JP" altLang="en-US" sz="900" dirty="0">
                          <a:solidFill>
                            <a:schemeClr val="tx1"/>
                          </a:solidFill>
                        </a:rPr>
                        <a:t>　　　　</a:t>
                      </a:r>
                      <a:r>
                        <a:rPr kumimoji="1" lang="en-US" altLang="ja-JP" sz="900" dirty="0">
                          <a:solidFill>
                            <a:schemeClr val="tx1"/>
                          </a:solidFill>
                        </a:rPr>
                        <a:t>40.0% </a:t>
                      </a:r>
                    </a:p>
                    <a:p>
                      <a:pPr algn="l"/>
                      <a:r>
                        <a:rPr kumimoji="1" lang="ja-JP" altLang="en-US" sz="900" dirty="0">
                          <a:solidFill>
                            <a:schemeClr val="tx1"/>
                          </a:solidFill>
                        </a:rPr>
                        <a:t>第三次　  </a:t>
                      </a:r>
                      <a:r>
                        <a:rPr kumimoji="1" lang="en-US" altLang="ja-JP" sz="900" dirty="0">
                          <a:solidFill>
                            <a:schemeClr val="tx1"/>
                          </a:solidFill>
                        </a:rPr>
                        <a:t>43.2%</a:t>
                      </a:r>
                      <a:r>
                        <a:rPr kumimoji="1" lang="ja-JP" altLang="en-US" sz="900" dirty="0">
                          <a:solidFill>
                            <a:schemeClr val="tx1"/>
                          </a:solidFill>
                        </a:rPr>
                        <a:t>　　　　</a:t>
                      </a:r>
                      <a:r>
                        <a:rPr kumimoji="1" lang="en-US" altLang="ja-JP" sz="900" dirty="0">
                          <a:solidFill>
                            <a:schemeClr val="tx1"/>
                          </a:solidFill>
                        </a:rPr>
                        <a:t>51.1%</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04</a:t>
                      </a:r>
                      <a:r>
                        <a:rPr kumimoji="1" lang="ja-JP" altLang="en-US" sz="900" dirty="0">
                          <a:solidFill>
                            <a:schemeClr val="tx1"/>
                          </a:solidFill>
                        </a:rPr>
                        <a:t>年→</a:t>
                      </a:r>
                      <a:r>
                        <a:rPr kumimoji="1" lang="en-US" altLang="ja-JP" sz="900" dirty="0">
                          <a:solidFill>
                            <a:schemeClr val="tx1"/>
                          </a:solidFill>
                        </a:rPr>
                        <a:t>17</a:t>
                      </a:r>
                      <a:r>
                        <a:rPr kumimoji="1" lang="ja-JP" altLang="en-US" sz="900" dirty="0">
                          <a:solidFill>
                            <a:schemeClr val="tx1"/>
                          </a:solidFill>
                        </a:rPr>
                        <a:t>年</a:t>
                      </a:r>
                      <a:endParaRPr kumimoji="1" lang="en-US" altLang="ja-JP" sz="900" dirty="0">
                        <a:solidFill>
                          <a:schemeClr val="tx1"/>
                        </a:solidFill>
                      </a:endParaRPr>
                    </a:p>
                    <a:p>
                      <a:pPr algn="l"/>
                      <a:r>
                        <a:rPr kumimoji="1" lang="ja-JP" altLang="en-US" sz="900" dirty="0">
                          <a:solidFill>
                            <a:schemeClr val="tx1"/>
                          </a:solidFill>
                        </a:rPr>
                        <a:t>第一次　　 　</a:t>
                      </a:r>
                      <a:r>
                        <a:rPr kumimoji="1" lang="en-US" altLang="ja-JP" sz="900" dirty="0">
                          <a:solidFill>
                            <a:schemeClr val="tx1"/>
                          </a:solidFill>
                        </a:rPr>
                        <a:t>1.5</a:t>
                      </a:r>
                      <a:r>
                        <a:rPr kumimoji="1" lang="ja-JP" altLang="en-US" sz="900" dirty="0">
                          <a:solidFill>
                            <a:schemeClr val="tx1"/>
                          </a:solidFill>
                        </a:rPr>
                        <a:t>％　　　　</a:t>
                      </a:r>
                      <a:r>
                        <a:rPr kumimoji="1" lang="en-US" altLang="ja-JP" sz="900" dirty="0">
                          <a:solidFill>
                            <a:schemeClr val="tx1"/>
                          </a:solidFill>
                        </a:rPr>
                        <a:t>    1.2</a:t>
                      </a:r>
                      <a:r>
                        <a:rPr kumimoji="1" lang="ja-JP" altLang="en-US" sz="900" dirty="0">
                          <a:solidFill>
                            <a:schemeClr val="tx1"/>
                          </a:solidFill>
                        </a:rPr>
                        <a:t>％</a:t>
                      </a:r>
                      <a:r>
                        <a:rPr kumimoji="1" lang="en-US" altLang="ja-JP" sz="900" dirty="0">
                          <a:solidFill>
                            <a:schemeClr val="tx1"/>
                          </a:solidFill>
                        </a:rPr>
                        <a:t> </a:t>
                      </a:r>
                    </a:p>
                    <a:p>
                      <a:pPr algn="l"/>
                      <a:r>
                        <a:rPr kumimoji="1" lang="ja-JP" altLang="en-US" sz="900" dirty="0">
                          <a:solidFill>
                            <a:schemeClr val="tx1"/>
                          </a:solidFill>
                        </a:rPr>
                        <a:t>第二次　 　</a:t>
                      </a:r>
                      <a:r>
                        <a:rPr kumimoji="1" lang="en-US" altLang="ja-JP" sz="900" dirty="0">
                          <a:solidFill>
                            <a:schemeClr val="tx1"/>
                          </a:solidFill>
                        </a:rPr>
                        <a:t>30.</a:t>
                      </a:r>
                      <a:r>
                        <a:rPr kumimoji="1" lang="ja-JP" altLang="en-US" sz="900" dirty="0">
                          <a:solidFill>
                            <a:schemeClr val="tx1"/>
                          </a:solidFill>
                        </a:rPr>
                        <a:t>１</a:t>
                      </a:r>
                      <a:r>
                        <a:rPr kumimoji="1" lang="en-US" altLang="ja-JP" sz="900" dirty="0">
                          <a:solidFill>
                            <a:schemeClr val="tx1"/>
                          </a:solidFill>
                        </a:rPr>
                        <a:t>%</a:t>
                      </a:r>
                      <a:r>
                        <a:rPr kumimoji="1" lang="ja-JP" altLang="en-US" sz="900" dirty="0">
                          <a:solidFill>
                            <a:schemeClr val="tx1"/>
                          </a:solidFill>
                        </a:rPr>
                        <a:t>　　　　 </a:t>
                      </a:r>
                      <a:r>
                        <a:rPr kumimoji="1" lang="en-US" altLang="ja-JP" sz="900" dirty="0">
                          <a:solidFill>
                            <a:schemeClr val="tx1"/>
                          </a:solidFill>
                        </a:rPr>
                        <a:t>29.3% </a:t>
                      </a:r>
                    </a:p>
                    <a:p>
                      <a:pPr algn="l"/>
                      <a:r>
                        <a:rPr kumimoji="1" lang="ja-JP" altLang="en-US" sz="900" dirty="0">
                          <a:solidFill>
                            <a:schemeClr val="tx1"/>
                          </a:solidFill>
                        </a:rPr>
                        <a:t>第三次　   </a:t>
                      </a:r>
                      <a:r>
                        <a:rPr kumimoji="1" lang="en-US" altLang="ja-JP" sz="900" dirty="0">
                          <a:solidFill>
                            <a:schemeClr val="tx1"/>
                          </a:solidFill>
                        </a:rPr>
                        <a:t>68.4%</a:t>
                      </a:r>
                      <a:r>
                        <a:rPr kumimoji="1" lang="ja-JP" altLang="en-US" sz="900" dirty="0">
                          <a:solidFill>
                            <a:schemeClr val="tx1"/>
                          </a:solidFill>
                        </a:rPr>
                        <a:t>　　　　  </a:t>
                      </a:r>
                      <a:r>
                        <a:rPr kumimoji="1" lang="en-US" altLang="ja-JP" sz="900" dirty="0">
                          <a:solidFill>
                            <a:schemeClr val="tx1"/>
                          </a:solidFill>
                        </a:rPr>
                        <a:t>69.5%</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5042765"/>
                  </a:ext>
                </a:extLst>
              </a:tr>
              <a:tr h="83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資金供給</a:t>
                      </a:r>
                      <a:endParaRPr kumimoji="1" lang="en-US" altLang="ja-JP" sz="11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左：マネタリーベース</a:t>
                      </a:r>
                      <a:endParaRPr kumimoji="1" lang="en-US" altLang="ja-JP" sz="9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右：マネーストック</a:t>
                      </a:r>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800" dirty="0">
                          <a:solidFill>
                            <a:schemeClr val="tx1"/>
                          </a:solidFill>
                        </a:rPr>
                        <a:t>08</a:t>
                      </a:r>
                      <a:r>
                        <a:rPr kumimoji="1" lang="ja-JP" altLang="en-US" sz="800" dirty="0">
                          <a:solidFill>
                            <a:schemeClr val="tx1"/>
                          </a:solidFill>
                        </a:rPr>
                        <a:t>年</a:t>
                      </a:r>
                      <a:r>
                        <a:rPr kumimoji="1" lang="en-US" altLang="ja-JP" sz="800" dirty="0">
                          <a:solidFill>
                            <a:schemeClr val="tx1"/>
                          </a:solidFill>
                        </a:rPr>
                        <a:t>9</a:t>
                      </a:r>
                      <a:r>
                        <a:rPr kumimoji="1" lang="ja-JP" altLang="en-US" sz="800" dirty="0">
                          <a:solidFill>
                            <a:schemeClr val="tx1"/>
                          </a:solidFill>
                        </a:rPr>
                        <a:t>月</a:t>
                      </a:r>
                      <a:endParaRPr kumimoji="1" lang="en-US" altLang="ja-JP" sz="800" dirty="0">
                        <a:solidFill>
                          <a:schemeClr val="tx1"/>
                        </a:solidFill>
                      </a:endParaRPr>
                    </a:p>
                    <a:p>
                      <a:pPr algn="l"/>
                      <a:r>
                        <a:rPr kumimoji="1" lang="ja-JP" altLang="en-US" sz="800" dirty="0">
                          <a:solidFill>
                            <a:schemeClr val="tx1"/>
                          </a:solidFill>
                        </a:rPr>
                        <a:t>　     </a:t>
                      </a:r>
                      <a:r>
                        <a:rPr kumimoji="1" lang="en-US" altLang="ja-JP" sz="800" dirty="0">
                          <a:solidFill>
                            <a:schemeClr val="tx1"/>
                          </a:solidFill>
                        </a:rPr>
                        <a:t>9,096</a:t>
                      </a:r>
                      <a:r>
                        <a:rPr kumimoji="1" lang="ja-JP" altLang="en-US" sz="800" dirty="0">
                          <a:solidFill>
                            <a:schemeClr val="tx1"/>
                          </a:solidFill>
                        </a:rPr>
                        <a:t>億ﾄﾞﾙ／</a:t>
                      </a:r>
                      <a:r>
                        <a:rPr kumimoji="1" lang="en-US" altLang="ja-JP" sz="800" dirty="0">
                          <a:solidFill>
                            <a:schemeClr val="tx1"/>
                          </a:solidFill>
                        </a:rPr>
                        <a:t>1</a:t>
                      </a:r>
                      <a:r>
                        <a:rPr kumimoji="1" lang="ja-JP" altLang="en-US" sz="800" dirty="0">
                          <a:solidFill>
                            <a:schemeClr val="tx1"/>
                          </a:solidFill>
                        </a:rPr>
                        <a:t>兆</a:t>
                      </a:r>
                      <a:r>
                        <a:rPr kumimoji="1" lang="en-US" altLang="ja-JP" sz="800" dirty="0">
                          <a:solidFill>
                            <a:schemeClr val="tx1"/>
                          </a:solidFill>
                        </a:rPr>
                        <a:t>4,607</a:t>
                      </a:r>
                      <a:r>
                        <a:rPr kumimoji="1" lang="ja-JP" altLang="en-US" sz="800" dirty="0">
                          <a:solidFill>
                            <a:schemeClr val="tx1"/>
                          </a:solidFill>
                        </a:rPr>
                        <a:t>億ﾄﾞﾙ</a:t>
                      </a:r>
                      <a:endParaRPr kumimoji="1" lang="en-US" altLang="ja-JP" sz="800" dirty="0">
                        <a:solidFill>
                          <a:schemeClr val="tx1"/>
                        </a:solidFill>
                      </a:endParaRPr>
                    </a:p>
                    <a:p>
                      <a:pPr algn="l"/>
                      <a:r>
                        <a:rPr kumimoji="1" lang="en-US" altLang="ja-JP" sz="800" dirty="0">
                          <a:solidFill>
                            <a:schemeClr val="tx1"/>
                          </a:solidFill>
                        </a:rPr>
                        <a:t>18</a:t>
                      </a:r>
                      <a:r>
                        <a:rPr kumimoji="1" lang="ja-JP" altLang="en-US" sz="800" dirty="0">
                          <a:solidFill>
                            <a:schemeClr val="tx1"/>
                          </a:solidFill>
                        </a:rPr>
                        <a:t>年</a:t>
                      </a:r>
                      <a:r>
                        <a:rPr kumimoji="1" lang="en-US" altLang="ja-JP" sz="800" dirty="0">
                          <a:solidFill>
                            <a:schemeClr val="tx1"/>
                          </a:solidFill>
                        </a:rPr>
                        <a:t>6</a:t>
                      </a:r>
                      <a:r>
                        <a:rPr kumimoji="1" lang="ja-JP" altLang="en-US" sz="800" dirty="0">
                          <a:solidFill>
                            <a:schemeClr val="tx1"/>
                          </a:solidFill>
                        </a:rPr>
                        <a:t>月</a:t>
                      </a:r>
                      <a:endParaRPr kumimoji="1" lang="en-US" altLang="ja-JP" sz="800" dirty="0">
                        <a:solidFill>
                          <a:schemeClr val="tx1"/>
                        </a:solidFill>
                      </a:endParaRPr>
                    </a:p>
                    <a:p>
                      <a:pPr algn="l"/>
                      <a:r>
                        <a:rPr kumimoji="1" lang="ja-JP" altLang="en-US" sz="800" dirty="0">
                          <a:solidFill>
                            <a:schemeClr val="tx1"/>
                          </a:solidFill>
                        </a:rPr>
                        <a:t>　</a:t>
                      </a:r>
                      <a:r>
                        <a:rPr kumimoji="1" lang="en-US" altLang="ja-JP" sz="800" dirty="0">
                          <a:solidFill>
                            <a:schemeClr val="tx1"/>
                          </a:solidFill>
                        </a:rPr>
                        <a:t>3</a:t>
                      </a:r>
                      <a:r>
                        <a:rPr kumimoji="1" lang="ja-JP" altLang="en-US" sz="800" dirty="0">
                          <a:solidFill>
                            <a:schemeClr val="tx1"/>
                          </a:solidFill>
                        </a:rPr>
                        <a:t>兆</a:t>
                      </a:r>
                      <a:r>
                        <a:rPr kumimoji="1" lang="en-US" altLang="ja-JP" sz="800" dirty="0">
                          <a:solidFill>
                            <a:schemeClr val="tx1"/>
                          </a:solidFill>
                        </a:rPr>
                        <a:t>6,505</a:t>
                      </a:r>
                      <a:r>
                        <a:rPr kumimoji="1" lang="ja-JP" altLang="en-US" sz="800" dirty="0">
                          <a:solidFill>
                            <a:schemeClr val="tx1"/>
                          </a:solidFill>
                        </a:rPr>
                        <a:t>億ﾄﾞﾙ／</a:t>
                      </a:r>
                      <a:r>
                        <a:rPr kumimoji="1" lang="en-US" altLang="ja-JP" sz="800" dirty="0">
                          <a:solidFill>
                            <a:schemeClr val="tx1"/>
                          </a:solidFill>
                        </a:rPr>
                        <a:t>3</a:t>
                      </a:r>
                      <a:r>
                        <a:rPr kumimoji="1" lang="ja-JP" altLang="en-US" sz="800" dirty="0">
                          <a:solidFill>
                            <a:schemeClr val="tx1"/>
                          </a:solidFill>
                        </a:rPr>
                        <a:t>兆</a:t>
                      </a:r>
                      <a:r>
                        <a:rPr kumimoji="1" lang="en-US" altLang="ja-JP" sz="800" dirty="0">
                          <a:solidFill>
                            <a:schemeClr val="tx1"/>
                          </a:solidFill>
                        </a:rPr>
                        <a:t>6,557</a:t>
                      </a:r>
                      <a:r>
                        <a:rPr kumimoji="1" lang="ja-JP" altLang="en-US" sz="800" dirty="0">
                          <a:solidFill>
                            <a:schemeClr val="tx1"/>
                          </a:solidFill>
                        </a:rPr>
                        <a:t>億ﾄﾞﾙ</a:t>
                      </a:r>
                      <a:endParaRPr kumimoji="1" lang="en-US" altLang="ja-JP" sz="800" dirty="0">
                        <a:solidFill>
                          <a:schemeClr val="tx1"/>
                        </a:solidFill>
                      </a:endParaRPr>
                    </a:p>
                    <a:p>
                      <a:pPr algn="l"/>
                      <a:endParaRPr kumimoji="1" lang="en-US" altLang="ja-JP" sz="800" dirty="0">
                        <a:solidFill>
                          <a:schemeClr val="tx1"/>
                        </a:solidFill>
                      </a:endParaRPr>
                    </a:p>
                    <a:p>
                      <a:pPr algn="l"/>
                      <a:endParaRPr kumimoji="1" lang="en-US" altLang="ja-JP" sz="800" dirty="0">
                        <a:solidFill>
                          <a:schemeClr val="tx1"/>
                        </a:solidFill>
                      </a:endParaRPr>
                    </a:p>
                    <a:p>
                      <a:pPr algn="l"/>
                      <a:endParaRPr kumimoji="1" lang="en-US" altLang="ja-JP" sz="8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800" dirty="0">
                          <a:solidFill>
                            <a:schemeClr val="tx1"/>
                          </a:solidFill>
                        </a:rPr>
                        <a:t>05</a:t>
                      </a:r>
                      <a:r>
                        <a:rPr kumimoji="1" lang="ja-JP" altLang="en-US" sz="800" dirty="0">
                          <a:solidFill>
                            <a:schemeClr val="tx1"/>
                          </a:solidFill>
                        </a:rPr>
                        <a:t>年</a:t>
                      </a:r>
                      <a:r>
                        <a:rPr kumimoji="1" lang="en-US" altLang="ja-JP" sz="800" dirty="0">
                          <a:solidFill>
                            <a:schemeClr val="tx1"/>
                          </a:solidFill>
                        </a:rPr>
                        <a:t>7</a:t>
                      </a:r>
                      <a:r>
                        <a:rPr kumimoji="1" lang="ja-JP" altLang="en-US" sz="800" dirty="0">
                          <a:solidFill>
                            <a:schemeClr val="tx1"/>
                          </a:solidFill>
                        </a:rPr>
                        <a:t>月（右は</a:t>
                      </a:r>
                      <a:r>
                        <a:rPr kumimoji="1" lang="en-US" altLang="ja-JP" sz="800" dirty="0">
                          <a:solidFill>
                            <a:schemeClr val="tx1"/>
                          </a:solidFill>
                        </a:rPr>
                        <a:t>05</a:t>
                      </a:r>
                      <a:r>
                        <a:rPr kumimoji="1" lang="ja-JP" altLang="en-US" sz="800" dirty="0">
                          <a:solidFill>
                            <a:schemeClr val="tx1"/>
                          </a:solidFill>
                        </a:rPr>
                        <a:t>年）</a:t>
                      </a:r>
                      <a:endParaRPr kumimoji="1" lang="en-US" altLang="ja-JP" sz="800" dirty="0">
                        <a:solidFill>
                          <a:schemeClr val="tx1"/>
                        </a:solidFill>
                      </a:endParaRPr>
                    </a:p>
                    <a:p>
                      <a:pPr algn="l"/>
                      <a:r>
                        <a:rPr kumimoji="1" lang="ja-JP" altLang="en-US" sz="800" dirty="0">
                          <a:solidFill>
                            <a:schemeClr val="tx1"/>
                          </a:solidFill>
                        </a:rPr>
                        <a:t>　  </a:t>
                      </a:r>
                      <a:r>
                        <a:rPr kumimoji="1" lang="en-US" altLang="ja-JP" sz="800" dirty="0">
                          <a:solidFill>
                            <a:schemeClr val="tx1"/>
                          </a:solidFill>
                        </a:rPr>
                        <a:t>5</a:t>
                      </a:r>
                      <a:r>
                        <a:rPr kumimoji="1" lang="ja-JP" altLang="en-US" sz="800" dirty="0">
                          <a:solidFill>
                            <a:schemeClr val="tx1"/>
                          </a:solidFill>
                        </a:rPr>
                        <a:t>兆</a:t>
                      </a:r>
                      <a:r>
                        <a:rPr kumimoji="1" lang="en-US" altLang="ja-JP" sz="800" dirty="0">
                          <a:solidFill>
                            <a:schemeClr val="tx1"/>
                          </a:solidFill>
                        </a:rPr>
                        <a:t>8,271</a:t>
                      </a:r>
                      <a:r>
                        <a:rPr kumimoji="1" lang="ja-JP" altLang="en-US" sz="800" dirty="0">
                          <a:solidFill>
                            <a:schemeClr val="tx1"/>
                          </a:solidFill>
                        </a:rPr>
                        <a:t>億元／約</a:t>
                      </a:r>
                      <a:r>
                        <a:rPr kumimoji="1" lang="en-US" altLang="ja-JP" sz="800" dirty="0">
                          <a:solidFill>
                            <a:schemeClr val="tx1"/>
                          </a:solidFill>
                        </a:rPr>
                        <a:t>29.9</a:t>
                      </a:r>
                      <a:r>
                        <a:rPr kumimoji="1" lang="ja-JP" altLang="en-US" sz="800" dirty="0">
                          <a:solidFill>
                            <a:schemeClr val="tx1"/>
                          </a:solidFill>
                        </a:rPr>
                        <a:t>兆元</a:t>
                      </a:r>
                      <a:endParaRPr kumimoji="1" lang="en-US" altLang="ja-JP" sz="800" dirty="0">
                        <a:solidFill>
                          <a:schemeClr val="tx1"/>
                        </a:solidFill>
                      </a:endParaRPr>
                    </a:p>
                    <a:p>
                      <a:pPr algn="l"/>
                      <a:r>
                        <a:rPr kumimoji="1" lang="en-US" altLang="ja-JP" sz="800" dirty="0">
                          <a:solidFill>
                            <a:schemeClr val="tx1"/>
                          </a:solidFill>
                        </a:rPr>
                        <a:t>14</a:t>
                      </a:r>
                      <a:r>
                        <a:rPr kumimoji="1" lang="ja-JP" altLang="en-US" sz="800" dirty="0">
                          <a:solidFill>
                            <a:schemeClr val="tx1"/>
                          </a:solidFill>
                        </a:rPr>
                        <a:t>年</a:t>
                      </a:r>
                      <a:r>
                        <a:rPr kumimoji="1" lang="en-US" altLang="ja-JP" sz="800" dirty="0">
                          <a:solidFill>
                            <a:schemeClr val="tx1"/>
                          </a:solidFill>
                        </a:rPr>
                        <a:t>5</a:t>
                      </a:r>
                      <a:r>
                        <a:rPr kumimoji="1" lang="ja-JP" altLang="en-US" sz="800" dirty="0">
                          <a:solidFill>
                            <a:schemeClr val="tx1"/>
                          </a:solidFill>
                        </a:rPr>
                        <a:t>月（右は</a:t>
                      </a:r>
                      <a:r>
                        <a:rPr kumimoji="1" lang="en-US" altLang="ja-JP" sz="800" dirty="0">
                          <a:solidFill>
                            <a:schemeClr val="tx1"/>
                          </a:solidFill>
                        </a:rPr>
                        <a:t>15</a:t>
                      </a:r>
                      <a:r>
                        <a:rPr kumimoji="1" lang="ja-JP" altLang="en-US" sz="800" dirty="0">
                          <a:solidFill>
                            <a:schemeClr val="tx1"/>
                          </a:solidFill>
                        </a:rPr>
                        <a:t>年）</a:t>
                      </a:r>
                      <a:endParaRPr kumimoji="1" lang="en-US" altLang="ja-JP" sz="800" dirty="0">
                        <a:solidFill>
                          <a:schemeClr val="tx1"/>
                        </a:solidFill>
                      </a:endParaRPr>
                    </a:p>
                    <a:p>
                      <a:pPr algn="l"/>
                      <a:r>
                        <a:rPr kumimoji="1" lang="ja-JP" altLang="en-US" sz="800" dirty="0">
                          <a:solidFill>
                            <a:schemeClr val="tx1"/>
                          </a:solidFill>
                        </a:rPr>
                        <a:t>　</a:t>
                      </a:r>
                      <a:r>
                        <a:rPr kumimoji="1" lang="en-US" altLang="ja-JP" sz="800" dirty="0">
                          <a:solidFill>
                            <a:schemeClr val="tx1"/>
                          </a:solidFill>
                        </a:rPr>
                        <a:t>27</a:t>
                      </a:r>
                      <a:r>
                        <a:rPr kumimoji="1" lang="ja-JP" altLang="en-US" sz="800" dirty="0">
                          <a:solidFill>
                            <a:schemeClr val="tx1"/>
                          </a:solidFill>
                        </a:rPr>
                        <a:t>兆</a:t>
                      </a:r>
                      <a:r>
                        <a:rPr kumimoji="1" lang="en-US" altLang="ja-JP" sz="800" dirty="0">
                          <a:solidFill>
                            <a:schemeClr val="tx1"/>
                          </a:solidFill>
                        </a:rPr>
                        <a:t>3,929</a:t>
                      </a:r>
                      <a:r>
                        <a:rPr kumimoji="1" lang="ja-JP" altLang="en-US" sz="800" dirty="0">
                          <a:solidFill>
                            <a:schemeClr val="tx1"/>
                          </a:solidFill>
                        </a:rPr>
                        <a:t>億元／</a:t>
                      </a:r>
                      <a:r>
                        <a:rPr kumimoji="1" lang="en-US" altLang="ja-JP" sz="800" dirty="0">
                          <a:solidFill>
                            <a:schemeClr val="tx1"/>
                          </a:solidFill>
                        </a:rPr>
                        <a:t>139.2</a:t>
                      </a:r>
                      <a:r>
                        <a:rPr kumimoji="1" lang="ja-JP" altLang="en-US" sz="800" dirty="0">
                          <a:solidFill>
                            <a:schemeClr val="tx1"/>
                          </a:solidFill>
                        </a:rPr>
                        <a:t>兆元</a:t>
                      </a:r>
                      <a:endParaRPr kumimoji="1" lang="en-US" altLang="ja-JP" sz="800" dirty="0">
                        <a:solidFill>
                          <a:schemeClr val="tx1"/>
                        </a:solidFill>
                      </a:endParaRPr>
                    </a:p>
                    <a:p>
                      <a:pPr algn="l"/>
                      <a:endParaRPr kumimoji="1" lang="en-US" altLang="ja-JP" sz="800" dirty="0">
                        <a:solidFill>
                          <a:schemeClr val="tx1"/>
                        </a:solidFill>
                      </a:endParaRPr>
                    </a:p>
                    <a:p>
                      <a:pPr algn="l"/>
                      <a:endParaRPr kumimoji="1" lang="en-US" altLang="ja-JP" sz="800" dirty="0">
                        <a:solidFill>
                          <a:schemeClr val="tx1"/>
                        </a:solidFill>
                      </a:endParaRPr>
                    </a:p>
                    <a:p>
                      <a:pPr algn="l"/>
                      <a:endParaRPr kumimoji="1" lang="en-US" altLang="ja-JP" sz="8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800" dirty="0">
                          <a:solidFill>
                            <a:schemeClr val="tx1"/>
                          </a:solidFill>
                        </a:rPr>
                        <a:t>12</a:t>
                      </a:r>
                      <a:r>
                        <a:rPr kumimoji="1" lang="ja-JP" altLang="en-US" sz="800" dirty="0">
                          <a:solidFill>
                            <a:schemeClr val="tx1"/>
                          </a:solidFill>
                        </a:rPr>
                        <a:t>年末（右は</a:t>
                      </a:r>
                      <a:r>
                        <a:rPr kumimoji="1" lang="en-US" altLang="ja-JP" sz="800" dirty="0">
                          <a:solidFill>
                            <a:schemeClr val="tx1"/>
                          </a:solidFill>
                        </a:rPr>
                        <a:t>13</a:t>
                      </a:r>
                      <a:r>
                        <a:rPr kumimoji="1" lang="ja-JP" altLang="en-US" sz="800" dirty="0">
                          <a:solidFill>
                            <a:schemeClr val="tx1"/>
                          </a:solidFill>
                        </a:rPr>
                        <a:t>年</a:t>
                      </a:r>
                      <a:r>
                        <a:rPr kumimoji="1" lang="en-US" altLang="ja-JP" sz="800" dirty="0">
                          <a:solidFill>
                            <a:schemeClr val="tx1"/>
                          </a:solidFill>
                        </a:rPr>
                        <a:t>1</a:t>
                      </a:r>
                      <a:r>
                        <a:rPr kumimoji="1" lang="ja-JP" altLang="en-US" sz="800" dirty="0">
                          <a:solidFill>
                            <a:schemeClr val="tx1"/>
                          </a:solidFill>
                        </a:rPr>
                        <a:t>月）</a:t>
                      </a:r>
                      <a:endParaRPr kumimoji="1" lang="en-US" altLang="ja-JP" sz="800" dirty="0">
                        <a:solidFill>
                          <a:schemeClr val="tx1"/>
                        </a:solidFill>
                      </a:endParaRPr>
                    </a:p>
                    <a:p>
                      <a:pPr algn="l"/>
                      <a:r>
                        <a:rPr kumimoji="1" lang="ja-JP" altLang="en-US" sz="800" dirty="0">
                          <a:solidFill>
                            <a:schemeClr val="tx1"/>
                          </a:solidFill>
                        </a:rPr>
                        <a:t>　</a:t>
                      </a:r>
                      <a:r>
                        <a:rPr kumimoji="1" lang="en-US" altLang="ja-JP" sz="800" dirty="0">
                          <a:solidFill>
                            <a:schemeClr val="tx1"/>
                          </a:solidFill>
                        </a:rPr>
                        <a:t>131.9</a:t>
                      </a:r>
                      <a:r>
                        <a:rPr kumimoji="1" lang="ja-JP" altLang="en-US" sz="800" dirty="0">
                          <a:solidFill>
                            <a:schemeClr val="tx1"/>
                          </a:solidFill>
                        </a:rPr>
                        <a:t>兆円／</a:t>
                      </a:r>
                      <a:r>
                        <a:rPr kumimoji="1" lang="en-US" altLang="ja-JP" sz="800" dirty="0">
                          <a:solidFill>
                            <a:schemeClr val="tx1"/>
                          </a:solidFill>
                        </a:rPr>
                        <a:t>546.7</a:t>
                      </a:r>
                      <a:r>
                        <a:rPr kumimoji="1" lang="ja-JP" altLang="en-US" sz="800" dirty="0">
                          <a:solidFill>
                            <a:schemeClr val="tx1"/>
                          </a:solidFill>
                        </a:rPr>
                        <a:t>兆円</a:t>
                      </a:r>
                      <a:endParaRPr kumimoji="1" lang="en-US" altLang="ja-JP" sz="800" dirty="0">
                        <a:solidFill>
                          <a:schemeClr val="tx1"/>
                        </a:solidFill>
                      </a:endParaRPr>
                    </a:p>
                    <a:p>
                      <a:pPr algn="l"/>
                      <a:r>
                        <a:rPr kumimoji="1" lang="en-US" altLang="ja-JP" sz="800" dirty="0">
                          <a:solidFill>
                            <a:schemeClr val="tx1"/>
                          </a:solidFill>
                        </a:rPr>
                        <a:t>17</a:t>
                      </a:r>
                      <a:r>
                        <a:rPr kumimoji="1" lang="ja-JP" altLang="en-US" sz="800" dirty="0">
                          <a:solidFill>
                            <a:schemeClr val="tx1"/>
                          </a:solidFill>
                        </a:rPr>
                        <a:t>年末</a:t>
                      </a:r>
                      <a:endParaRPr kumimoji="1" lang="en-US" altLang="ja-JP" sz="800" dirty="0">
                        <a:solidFill>
                          <a:schemeClr val="tx1"/>
                        </a:solidFill>
                      </a:endParaRPr>
                    </a:p>
                    <a:p>
                      <a:pPr algn="l"/>
                      <a:r>
                        <a:rPr kumimoji="1" lang="ja-JP" altLang="en-US" sz="800" dirty="0">
                          <a:solidFill>
                            <a:schemeClr val="tx1"/>
                          </a:solidFill>
                        </a:rPr>
                        <a:t>　</a:t>
                      </a:r>
                      <a:r>
                        <a:rPr kumimoji="1" lang="en-US" altLang="ja-JP" sz="800" dirty="0">
                          <a:solidFill>
                            <a:schemeClr val="tx1"/>
                          </a:solidFill>
                        </a:rPr>
                        <a:t>474.1</a:t>
                      </a:r>
                      <a:r>
                        <a:rPr kumimoji="1" lang="ja-JP" altLang="en-US" sz="800" dirty="0">
                          <a:solidFill>
                            <a:schemeClr val="tx1"/>
                          </a:solidFill>
                        </a:rPr>
                        <a:t>兆円／</a:t>
                      </a:r>
                      <a:r>
                        <a:rPr kumimoji="1" lang="en-US" altLang="ja-JP" sz="800" dirty="0">
                          <a:solidFill>
                            <a:schemeClr val="tx1"/>
                          </a:solidFill>
                        </a:rPr>
                        <a:t>734.6</a:t>
                      </a:r>
                      <a:r>
                        <a:rPr kumimoji="1" lang="ja-JP" altLang="en-US" sz="800" dirty="0">
                          <a:solidFill>
                            <a:schemeClr val="tx1"/>
                          </a:solidFill>
                        </a:rPr>
                        <a:t>兆円</a:t>
                      </a:r>
                      <a:endParaRPr kumimoji="1" lang="en-US" altLang="ja-JP" sz="800" dirty="0">
                        <a:solidFill>
                          <a:schemeClr val="tx1"/>
                        </a:solidFill>
                      </a:endParaRPr>
                    </a:p>
                    <a:p>
                      <a:pPr algn="l"/>
                      <a:endParaRPr kumimoji="1" lang="en-US" altLang="ja-JP" sz="800" dirty="0">
                        <a:solidFill>
                          <a:schemeClr val="tx1"/>
                        </a:solidFill>
                      </a:endParaRPr>
                    </a:p>
                    <a:p>
                      <a:pPr algn="l"/>
                      <a:endParaRPr kumimoji="1" lang="en-US" altLang="ja-JP" sz="800" dirty="0">
                        <a:solidFill>
                          <a:schemeClr val="tx1"/>
                        </a:solidFill>
                      </a:endParaRPr>
                    </a:p>
                    <a:p>
                      <a:pPr algn="l"/>
                      <a:endParaRPr kumimoji="1" lang="en-US" altLang="ja-JP" sz="8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076000"/>
                  </a:ext>
                </a:extLst>
              </a:tr>
              <a:tr h="432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企業の内部留保</a:t>
                      </a:r>
                      <a:endParaRPr kumimoji="1" lang="en-US" altLang="ja-JP" sz="11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a:t>
                      </a:r>
                      <a:r>
                        <a:rPr kumimoji="1" lang="en-US" altLang="ja-JP" sz="800" dirty="0">
                          <a:solidFill>
                            <a:schemeClr val="tx1"/>
                          </a:solidFill>
                        </a:rPr>
                        <a:t>2005</a:t>
                      </a:r>
                      <a:r>
                        <a:rPr kumimoji="1" lang="ja-JP" altLang="en-US" sz="800" dirty="0">
                          <a:solidFill>
                            <a:schemeClr val="tx1"/>
                          </a:solidFill>
                        </a:rPr>
                        <a:t>年の</a:t>
                      </a:r>
                      <a:r>
                        <a:rPr kumimoji="1" lang="en-US" altLang="ja-JP" sz="800" dirty="0">
                          <a:solidFill>
                            <a:schemeClr val="tx1"/>
                          </a:solidFill>
                        </a:rPr>
                        <a:t>GDP</a:t>
                      </a:r>
                      <a:r>
                        <a:rPr kumimoji="1" lang="ja-JP" altLang="en-US" sz="800" dirty="0">
                          <a:solidFill>
                            <a:schemeClr val="tx1"/>
                          </a:solidFill>
                        </a:rPr>
                        <a:t>＝</a:t>
                      </a:r>
                      <a:r>
                        <a:rPr kumimoji="1" lang="en-US" altLang="ja-JP" sz="800" dirty="0">
                          <a:solidFill>
                            <a:schemeClr val="tx1"/>
                          </a:solidFill>
                        </a:rPr>
                        <a:t>100</a:t>
                      </a:r>
                      <a:r>
                        <a:rPr kumimoji="1" lang="ja-JP" altLang="en-US" sz="800" dirty="0">
                          <a:solidFill>
                            <a:schemeClr val="tx1"/>
                          </a:solidFill>
                        </a:rPr>
                        <a:t>）</a:t>
                      </a:r>
                      <a:endParaRPr kumimoji="1" lang="en-US" altLang="ja-JP" sz="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rPr>
                        <a:t>→欧州はﾌﾗﾝｽの例</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lang="en-US" altLang="ja-JP" sz="900" dirty="0"/>
                        <a:t>05</a:t>
                      </a:r>
                      <a:r>
                        <a:rPr lang="ja-JP" altLang="en-US" sz="900" dirty="0"/>
                        <a:t>年　約</a:t>
                      </a:r>
                      <a:r>
                        <a:rPr lang="en-US" altLang="ja-JP" sz="900" dirty="0"/>
                        <a:t>14</a:t>
                      </a:r>
                      <a:r>
                        <a:rPr lang="ja-JP" altLang="en-US" sz="900" dirty="0"/>
                        <a:t>％　</a:t>
                      </a:r>
                      <a:endParaRPr lang="en-US" altLang="ja-JP" sz="900" dirty="0"/>
                    </a:p>
                    <a:p>
                      <a:pPr algn="l"/>
                      <a:r>
                        <a:rPr lang="en-US" altLang="ja-JP" sz="900" dirty="0"/>
                        <a:t>16</a:t>
                      </a:r>
                      <a:r>
                        <a:rPr lang="ja-JP" altLang="en-US" sz="900" dirty="0"/>
                        <a:t>年  約</a:t>
                      </a:r>
                      <a:r>
                        <a:rPr lang="en-US" altLang="ja-JP" sz="900" dirty="0"/>
                        <a:t>30</a:t>
                      </a:r>
                      <a:r>
                        <a:rPr lang="ja-JP" altLang="en-US" sz="900" dirty="0"/>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ja-JP" sz="900" dirty="0"/>
                        <a:t>05</a:t>
                      </a:r>
                      <a:r>
                        <a:rPr lang="ja-JP" altLang="en-US" sz="900" dirty="0"/>
                        <a:t>年　約</a:t>
                      </a:r>
                      <a:r>
                        <a:rPr lang="en-US" altLang="ja-JP" sz="900" dirty="0"/>
                        <a:t>16</a:t>
                      </a:r>
                      <a:r>
                        <a:rPr lang="ja-JP" altLang="en-US" sz="900" dirty="0"/>
                        <a:t>％　</a:t>
                      </a:r>
                      <a:endParaRPr lang="en-US" altLang="ja-JP" sz="900" dirty="0"/>
                    </a:p>
                    <a:p>
                      <a:pPr algn="l"/>
                      <a:r>
                        <a:rPr lang="en-US" altLang="ja-JP" sz="900" dirty="0"/>
                        <a:t>16</a:t>
                      </a:r>
                      <a:r>
                        <a:rPr lang="ja-JP" altLang="en-US" sz="900" dirty="0"/>
                        <a:t>年  約</a:t>
                      </a:r>
                      <a:r>
                        <a:rPr lang="en-US" altLang="ja-JP" sz="900" dirty="0"/>
                        <a:t>56</a:t>
                      </a:r>
                      <a:r>
                        <a:rPr lang="ja-JP" altLang="en-US" sz="900" dirty="0"/>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ja-JP" sz="900" dirty="0"/>
                        <a:t>05</a:t>
                      </a:r>
                      <a:r>
                        <a:rPr lang="ja-JP" altLang="en-US" sz="900" dirty="0"/>
                        <a:t>年　約  </a:t>
                      </a:r>
                      <a:r>
                        <a:rPr lang="en-US" altLang="ja-JP" sz="900" dirty="0"/>
                        <a:t>4</a:t>
                      </a:r>
                      <a:r>
                        <a:rPr lang="ja-JP" altLang="en-US" sz="900" dirty="0"/>
                        <a:t>％</a:t>
                      </a:r>
                      <a:endParaRPr lang="en-US" altLang="ja-JP" sz="900" dirty="0"/>
                    </a:p>
                    <a:p>
                      <a:pPr algn="l"/>
                      <a:r>
                        <a:rPr lang="en-US" altLang="ja-JP" sz="900" dirty="0"/>
                        <a:t>16</a:t>
                      </a:r>
                      <a:r>
                        <a:rPr lang="ja-JP" altLang="en-US" sz="900" dirty="0"/>
                        <a:t>年  約</a:t>
                      </a:r>
                      <a:r>
                        <a:rPr lang="en-US" altLang="ja-JP" sz="900" dirty="0"/>
                        <a:t>52%</a:t>
                      </a:r>
                      <a:endParaRPr lang="ja-JP" altLang="en-US" sz="900" dirty="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ja-JP" sz="900" dirty="0"/>
                        <a:t>05</a:t>
                      </a:r>
                      <a:r>
                        <a:rPr lang="ja-JP" altLang="en-US" sz="900" dirty="0"/>
                        <a:t>年　約 </a:t>
                      </a:r>
                      <a:r>
                        <a:rPr lang="en-US" altLang="ja-JP" sz="900" dirty="0"/>
                        <a:t>20</a:t>
                      </a:r>
                      <a:r>
                        <a:rPr lang="ja-JP" altLang="en-US" sz="900" dirty="0"/>
                        <a:t>％</a:t>
                      </a:r>
                      <a:endParaRPr lang="en-US" altLang="ja-JP" sz="900" dirty="0"/>
                    </a:p>
                    <a:p>
                      <a:pPr algn="l"/>
                      <a:r>
                        <a:rPr lang="en-US" altLang="ja-JP" sz="900" dirty="0"/>
                        <a:t>16</a:t>
                      </a:r>
                      <a:r>
                        <a:rPr lang="ja-JP" altLang="en-US" sz="900" dirty="0"/>
                        <a:t>年 約</a:t>
                      </a:r>
                      <a:r>
                        <a:rPr lang="en-US" altLang="ja-JP" sz="900" dirty="0"/>
                        <a:t>122%</a:t>
                      </a:r>
                      <a:endParaRPr lang="ja-JP" altLang="en-US" sz="900" dirty="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3733297"/>
                  </a:ext>
                </a:extLst>
              </a:tr>
              <a:tr h="315562">
                <a:tc>
                  <a:txBody>
                    <a:bodyPr/>
                    <a:lstStyle/>
                    <a:p>
                      <a:pPr algn="ctr"/>
                      <a:r>
                        <a:rPr kumimoji="1" lang="ja-JP" altLang="en-US" sz="1100" dirty="0">
                          <a:solidFill>
                            <a:schemeClr val="tx1"/>
                          </a:solidFill>
                        </a:rPr>
                        <a:t>労働市場の流動性</a:t>
                      </a:r>
                      <a:endParaRPr kumimoji="1" lang="en-US" altLang="ja-JP" sz="11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ja-JP" altLang="en-US" sz="900" dirty="0">
                          <a:solidFill>
                            <a:schemeClr val="tx1"/>
                          </a:solidFill>
                        </a:rPr>
                        <a:t>主要国と比較して労働市場の流動性が高い</a:t>
                      </a:r>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800" dirty="0">
                          <a:solidFill>
                            <a:schemeClr val="tx1"/>
                          </a:solidFill>
                        </a:rPr>
                        <a:t>ﾌﾗﾝｽ、ﾄﾞｲﾂ、英国は、労働市場の流動性が日本よりは高いが、主要国と比較して低い</a:t>
                      </a:r>
                      <a:endParaRPr kumimoji="1" lang="en-US" altLang="ja-JP" sz="8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900" dirty="0">
                          <a:solidFill>
                            <a:schemeClr val="tx1"/>
                          </a:solidFill>
                        </a:rPr>
                        <a:t>主要国と比較して労働市場の流動性が低い</a:t>
                      </a:r>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9386857"/>
                  </a:ext>
                </a:extLst>
              </a:tr>
              <a:tr h="494839">
                <a:tc>
                  <a:txBody>
                    <a:bodyPr/>
                    <a:lstStyle/>
                    <a:p>
                      <a:pPr algn="ctr"/>
                      <a:r>
                        <a:rPr kumimoji="1" lang="ja-JP" altLang="en-US" sz="1100" dirty="0">
                          <a:solidFill>
                            <a:schemeClr val="tx1"/>
                          </a:solidFill>
                        </a:rPr>
                        <a:t>平均賃金</a:t>
                      </a:r>
                      <a:endParaRPr kumimoji="1" lang="en-US" altLang="ja-JP" sz="1100" dirty="0">
                        <a:solidFill>
                          <a:schemeClr val="tx1"/>
                        </a:solidFill>
                      </a:endParaRPr>
                    </a:p>
                    <a:p>
                      <a:pPr algn="ctr"/>
                      <a:r>
                        <a:rPr kumimoji="1" lang="ja-JP" altLang="en-US" sz="700" dirty="0">
                          <a:solidFill>
                            <a:schemeClr val="tx1"/>
                          </a:solidFill>
                        </a:rPr>
                        <a:t>→欧州はﾌﾗﾝｽの例、</a:t>
                      </a:r>
                      <a:endParaRPr kumimoji="1" lang="en-US" altLang="ja-JP" sz="700" dirty="0">
                        <a:solidFill>
                          <a:schemeClr val="tx1"/>
                        </a:solidFill>
                      </a:endParaRPr>
                    </a:p>
                    <a:p>
                      <a:pPr algn="ctr"/>
                      <a:r>
                        <a:rPr kumimoji="1" lang="ja-JP" altLang="en-US" sz="700" dirty="0">
                          <a:solidFill>
                            <a:schemeClr val="tx1"/>
                          </a:solidFill>
                        </a:rPr>
                        <a:t>　　中国は上海市の例</a:t>
                      </a:r>
                      <a:endParaRPr kumimoji="1" lang="en-US" altLang="ja-JP" sz="700" dirty="0">
                        <a:solidFill>
                          <a:schemeClr val="tx1"/>
                        </a:solidFill>
                      </a:endParaRPr>
                    </a:p>
                    <a:p>
                      <a:pPr algn="ctr"/>
                      <a:r>
                        <a:rPr kumimoji="1" lang="ja-JP" altLang="en-US" sz="700" dirty="0">
                          <a:solidFill>
                            <a:schemeClr val="tx1"/>
                          </a:solidFill>
                        </a:rPr>
                        <a:t>（中国のみ月額・最低賃金）</a:t>
                      </a:r>
                      <a:endParaRPr kumimoji="1" lang="en-US" altLang="ja-JP" sz="7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55,366</a:t>
                      </a:r>
                      <a:r>
                        <a:rPr kumimoji="1" lang="ja-JP" altLang="en-US" sz="90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a:t>
                      </a:r>
                      <a:r>
                        <a:rPr kumimoji="1" lang="en-US" altLang="ja-JP" sz="900" dirty="0">
                          <a:solidFill>
                            <a:schemeClr val="tx1"/>
                          </a:solidFill>
                        </a:rPr>
                        <a:t>61,048</a:t>
                      </a:r>
                      <a:r>
                        <a:rPr kumimoji="1" lang="ja-JP" altLang="en-US" sz="90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en-US" altLang="ja-JP" sz="900" dirty="0">
                          <a:solidFill>
                            <a:schemeClr val="tx1"/>
                          </a:solidFill>
                        </a:rPr>
                        <a:t>66,383</a:t>
                      </a:r>
                      <a:r>
                        <a:rPr kumimoji="1" lang="ja-JP" altLang="en-US" sz="900" dirty="0">
                          <a:solidFill>
                            <a:schemeClr val="tx1"/>
                          </a:solidFill>
                        </a:rPr>
                        <a:t>ドル</a:t>
                      </a:r>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38,782</a:t>
                      </a:r>
                      <a:r>
                        <a:rPr kumimoji="1" lang="ja-JP" altLang="en-US" sz="90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a:t>
                      </a:r>
                      <a:r>
                        <a:rPr kumimoji="1" lang="en-US" altLang="ja-JP" sz="900" dirty="0">
                          <a:solidFill>
                            <a:schemeClr val="tx1"/>
                          </a:solidFill>
                        </a:rPr>
                        <a:t>44,325</a:t>
                      </a:r>
                      <a:r>
                        <a:rPr kumimoji="1" lang="ja-JP" altLang="en-US" sz="90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en-US" altLang="ja-JP" sz="900" dirty="0">
                          <a:solidFill>
                            <a:schemeClr val="tx1"/>
                          </a:solidFill>
                        </a:rPr>
                        <a:t>47,112</a:t>
                      </a:r>
                      <a:r>
                        <a:rPr kumimoji="1" lang="ja-JP" altLang="en-US" sz="900" dirty="0">
                          <a:solidFill>
                            <a:schemeClr val="tx1"/>
                          </a:solidFill>
                        </a:rPr>
                        <a:t>ドル</a:t>
                      </a:r>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445</a:t>
                      </a:r>
                      <a:r>
                        <a:rPr kumimoji="1" lang="ja-JP" altLang="en-US" sz="900" dirty="0">
                          <a:solidFill>
                            <a:schemeClr val="tx1"/>
                          </a:solidFill>
                        </a:rPr>
                        <a:t>元</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a:t>
                      </a:r>
                      <a:r>
                        <a:rPr kumimoji="1" lang="en-US" altLang="ja-JP" sz="900" dirty="0">
                          <a:solidFill>
                            <a:schemeClr val="tx1"/>
                          </a:solidFill>
                        </a:rPr>
                        <a:t>1,120</a:t>
                      </a:r>
                      <a:r>
                        <a:rPr kumimoji="1" lang="ja-JP" altLang="en-US" sz="900" dirty="0">
                          <a:solidFill>
                            <a:schemeClr val="tx1"/>
                          </a:solidFill>
                        </a:rPr>
                        <a:t>元</a:t>
                      </a:r>
                      <a:endParaRPr kumimoji="1" lang="en-US" altLang="ja-JP" sz="9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en-US" altLang="ja-JP" sz="900" dirty="0">
                          <a:solidFill>
                            <a:schemeClr val="tx1"/>
                          </a:solidFill>
                        </a:rPr>
                        <a:t>2,420</a:t>
                      </a:r>
                      <a:r>
                        <a:rPr kumimoji="1" lang="ja-JP" altLang="en-US" sz="900" dirty="0">
                          <a:solidFill>
                            <a:schemeClr val="tx1"/>
                          </a:solidFill>
                        </a:rPr>
                        <a:t>元</a:t>
                      </a:r>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38,365</a:t>
                      </a:r>
                      <a:r>
                        <a:rPr kumimoji="1" lang="ja-JP" altLang="en-US" sz="90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a:t>
                      </a:r>
                      <a:r>
                        <a:rPr kumimoji="1" lang="en-US" altLang="ja-JP" sz="900" dirty="0">
                          <a:solidFill>
                            <a:schemeClr val="tx1"/>
                          </a:solidFill>
                        </a:rPr>
                        <a:t>38,085</a:t>
                      </a:r>
                      <a:r>
                        <a:rPr kumimoji="1" lang="ja-JP" altLang="en-US" sz="90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en-US" altLang="ja-JP" sz="900" dirty="0">
                          <a:solidFill>
                            <a:schemeClr val="tx1"/>
                          </a:solidFill>
                        </a:rPr>
                        <a:t>39,041</a:t>
                      </a:r>
                      <a:r>
                        <a:rPr kumimoji="1" lang="ja-JP" altLang="en-US" sz="900" dirty="0">
                          <a:solidFill>
                            <a:schemeClr val="tx1"/>
                          </a:solidFill>
                        </a:rPr>
                        <a:t>ドル</a:t>
                      </a:r>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1205426"/>
                  </a:ext>
                </a:extLst>
              </a:tr>
              <a:tr h="494839">
                <a:tc>
                  <a:txBody>
                    <a:bodyPr/>
                    <a:lstStyle/>
                    <a:p>
                      <a:pPr algn="ctr"/>
                      <a:r>
                        <a:rPr kumimoji="1" lang="ja-JP" altLang="en-US" sz="1100" dirty="0">
                          <a:solidFill>
                            <a:schemeClr val="tx1"/>
                          </a:solidFill>
                        </a:rPr>
                        <a:t>労働生産性</a:t>
                      </a:r>
                      <a:endParaRPr kumimoji="1" lang="en-US" altLang="ja-JP" sz="1100" dirty="0">
                        <a:solidFill>
                          <a:schemeClr val="tx1"/>
                        </a:solidFill>
                      </a:endParaRPr>
                    </a:p>
                    <a:p>
                      <a:pPr algn="ctr"/>
                      <a:r>
                        <a:rPr kumimoji="1" lang="ja-JP" altLang="en-US" sz="700" dirty="0">
                          <a:solidFill>
                            <a:schemeClr val="tx1"/>
                          </a:solidFill>
                        </a:rPr>
                        <a:t>→欧州はﾌﾗﾝｽの例</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73,665</a:t>
                      </a:r>
                      <a:r>
                        <a:rPr kumimoji="1" lang="ja-JP" altLang="en-US" sz="90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a:t>
                      </a:r>
                      <a:r>
                        <a:rPr kumimoji="1" lang="ja-JP" altLang="en-US" sz="900" baseline="0" dirty="0">
                          <a:solidFill>
                            <a:schemeClr val="tx1"/>
                          </a:solidFill>
                        </a:rPr>
                        <a:t>   </a:t>
                      </a:r>
                      <a:r>
                        <a:rPr kumimoji="1" lang="en-US" altLang="ja-JP" sz="900" baseline="0" dirty="0">
                          <a:solidFill>
                            <a:schemeClr val="tx1"/>
                          </a:solidFill>
                        </a:rPr>
                        <a:t>106,038</a:t>
                      </a:r>
                      <a:r>
                        <a:rPr kumimoji="1" lang="ja-JP" altLang="en-US" sz="900" baseline="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20</a:t>
                      </a:r>
                      <a:r>
                        <a:rPr kumimoji="1" lang="ja-JP" altLang="en-US" sz="900" dirty="0">
                          <a:solidFill>
                            <a:schemeClr val="tx1"/>
                          </a:solidFill>
                        </a:rPr>
                        <a:t>年　 </a:t>
                      </a:r>
                      <a:r>
                        <a:rPr kumimoji="1" lang="en-US" altLang="ja-JP" sz="900" dirty="0">
                          <a:solidFill>
                            <a:schemeClr val="tx1"/>
                          </a:solidFill>
                        </a:rPr>
                        <a:t>139,724</a:t>
                      </a:r>
                      <a:r>
                        <a:rPr kumimoji="1" lang="ja-JP" altLang="en-US" sz="900" dirty="0">
                          <a:solidFill>
                            <a:schemeClr val="tx1"/>
                          </a:solidFill>
                        </a:rPr>
                        <a:t>ドル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62,102</a:t>
                      </a:r>
                      <a:r>
                        <a:rPr kumimoji="1" lang="ja-JP" altLang="en-US" sz="90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a:t>
                      </a:r>
                      <a:r>
                        <a:rPr kumimoji="1" lang="ja-JP" altLang="en-US" sz="900" baseline="0" dirty="0">
                          <a:solidFill>
                            <a:schemeClr val="tx1"/>
                          </a:solidFill>
                        </a:rPr>
                        <a:t>     </a:t>
                      </a:r>
                      <a:r>
                        <a:rPr kumimoji="1" lang="en-US" altLang="ja-JP" sz="900" baseline="0" dirty="0">
                          <a:solidFill>
                            <a:schemeClr val="tx1"/>
                          </a:solidFill>
                        </a:rPr>
                        <a:t>87,032</a:t>
                      </a:r>
                      <a:r>
                        <a:rPr kumimoji="1" lang="ja-JP" altLang="en-US" sz="900" baseline="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20</a:t>
                      </a:r>
                      <a:r>
                        <a:rPr kumimoji="1" lang="ja-JP" altLang="en-US" sz="900" dirty="0">
                          <a:solidFill>
                            <a:schemeClr val="tx1"/>
                          </a:solidFill>
                        </a:rPr>
                        <a:t>年　 </a:t>
                      </a:r>
                      <a:r>
                        <a:rPr kumimoji="1" lang="en-US" altLang="ja-JP" sz="900" dirty="0">
                          <a:solidFill>
                            <a:schemeClr val="tx1"/>
                          </a:solidFill>
                        </a:rPr>
                        <a:t>111,524</a:t>
                      </a:r>
                      <a:r>
                        <a:rPr kumimoji="1" lang="ja-JP" altLang="en-US" sz="900" dirty="0">
                          <a:solidFill>
                            <a:schemeClr val="tx1"/>
                          </a:solidFill>
                        </a:rPr>
                        <a:t>ドル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5,116</a:t>
                      </a:r>
                      <a:r>
                        <a:rPr kumimoji="1" lang="ja-JP" altLang="en-US" sz="90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a:t>
                      </a:r>
                      <a:r>
                        <a:rPr kumimoji="1" lang="ja-JP" altLang="en-US" sz="900" baseline="0" dirty="0">
                          <a:solidFill>
                            <a:schemeClr val="tx1"/>
                          </a:solidFill>
                        </a:rPr>
                        <a:t>   </a:t>
                      </a:r>
                      <a:r>
                        <a:rPr kumimoji="1" lang="en-US" altLang="ja-JP" sz="900" baseline="0" dirty="0">
                          <a:solidFill>
                            <a:schemeClr val="tx1"/>
                          </a:solidFill>
                        </a:rPr>
                        <a:t>16,265</a:t>
                      </a:r>
                      <a:r>
                        <a:rPr kumimoji="1" lang="ja-JP" altLang="en-US" sz="900" baseline="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20</a:t>
                      </a:r>
                      <a:r>
                        <a:rPr kumimoji="1" lang="ja-JP" altLang="en-US" sz="900" dirty="0">
                          <a:solidFill>
                            <a:schemeClr val="tx1"/>
                          </a:solidFill>
                        </a:rPr>
                        <a:t>年　 </a:t>
                      </a:r>
                      <a:r>
                        <a:rPr kumimoji="1" lang="en-US" altLang="ja-JP" sz="900" dirty="0">
                          <a:solidFill>
                            <a:schemeClr val="tx1"/>
                          </a:solidFill>
                        </a:rPr>
                        <a:t>32,337</a:t>
                      </a:r>
                      <a:r>
                        <a:rPr kumimoji="1" lang="ja-JP" altLang="en-US" sz="900" dirty="0">
                          <a:solidFill>
                            <a:schemeClr val="tx1"/>
                          </a:solidFill>
                        </a:rPr>
                        <a:t>ドル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51,887</a:t>
                      </a:r>
                      <a:r>
                        <a:rPr kumimoji="1" lang="ja-JP" altLang="en-US" sz="90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a:t>
                      </a:r>
                      <a:r>
                        <a:rPr kumimoji="1" lang="ja-JP" altLang="en-US" sz="900" baseline="0" dirty="0">
                          <a:solidFill>
                            <a:schemeClr val="tx1"/>
                          </a:solidFill>
                        </a:rPr>
                        <a:t>     </a:t>
                      </a:r>
                      <a:r>
                        <a:rPr kumimoji="1" lang="en-US" altLang="ja-JP" sz="900" baseline="0" dirty="0">
                          <a:solidFill>
                            <a:schemeClr val="tx1"/>
                          </a:solidFill>
                        </a:rPr>
                        <a:t>68,346</a:t>
                      </a:r>
                      <a:r>
                        <a:rPr kumimoji="1" lang="ja-JP" altLang="en-US" sz="900" baseline="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20</a:t>
                      </a:r>
                      <a:r>
                        <a:rPr kumimoji="1" lang="ja-JP" altLang="en-US" sz="900" dirty="0">
                          <a:solidFill>
                            <a:schemeClr val="tx1"/>
                          </a:solidFill>
                        </a:rPr>
                        <a:t>年　   </a:t>
                      </a:r>
                      <a:r>
                        <a:rPr kumimoji="1" lang="en-US" altLang="ja-JP" sz="900" dirty="0">
                          <a:solidFill>
                            <a:schemeClr val="tx1"/>
                          </a:solidFill>
                        </a:rPr>
                        <a:t>75,830</a:t>
                      </a:r>
                      <a:r>
                        <a:rPr kumimoji="1" lang="ja-JP" altLang="en-US" sz="900" dirty="0">
                          <a:solidFill>
                            <a:schemeClr val="tx1"/>
                          </a:solidFill>
                        </a:rPr>
                        <a:t>ドル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69999"/>
                  </a:ext>
                </a:extLst>
              </a:tr>
            </a:tbl>
          </a:graphicData>
        </a:graphic>
      </p:graphicFrame>
      <p:graphicFrame>
        <p:nvGraphicFramePr>
          <p:cNvPr id="8" name="表 3">
            <a:extLst>
              <a:ext uri="{FF2B5EF4-FFF2-40B4-BE49-F238E27FC236}">
                <a16:creationId xmlns:a16="http://schemas.microsoft.com/office/drawing/2014/main" id="{E0513322-FDDA-458F-97FB-86D32D326D81}"/>
              </a:ext>
            </a:extLst>
          </p:cNvPr>
          <p:cNvGraphicFramePr>
            <a:graphicFrameLocks noGrp="1"/>
          </p:cNvGraphicFramePr>
          <p:nvPr/>
        </p:nvGraphicFramePr>
        <p:xfrm>
          <a:off x="221140" y="461093"/>
          <a:ext cx="8778714" cy="373804"/>
        </p:xfrm>
        <a:graphic>
          <a:graphicData uri="http://schemas.openxmlformats.org/drawingml/2006/table">
            <a:tbl>
              <a:tblPr firstRow="1" bandRow="1">
                <a:tableStyleId>{2D5ABB26-0587-4C30-8999-92F81FD0307C}</a:tableStyleId>
              </a:tblPr>
              <a:tblGrid>
                <a:gridCol w="8778714">
                  <a:extLst>
                    <a:ext uri="{9D8B030D-6E8A-4147-A177-3AD203B41FA5}">
                      <a16:colId xmlns:a16="http://schemas.microsoft.com/office/drawing/2014/main" val="3822818661"/>
                    </a:ext>
                  </a:extLst>
                </a:gridCol>
              </a:tblGrid>
              <a:tr h="373804">
                <a:tc>
                  <a:txBody>
                    <a:bodyPr/>
                    <a:lstStyle/>
                    <a:p>
                      <a:pPr algn="l"/>
                      <a:r>
                        <a:rPr kumimoji="1" lang="ja-JP" altLang="en-US" sz="1200" dirty="0"/>
                        <a:t>　　　　</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7256573"/>
                  </a:ext>
                </a:extLst>
              </a:tr>
            </a:tbl>
          </a:graphicData>
        </a:graphic>
      </p:graphicFrame>
      <p:sp>
        <p:nvSpPr>
          <p:cNvPr id="10" name="正方形/長方形 9"/>
          <p:cNvSpPr/>
          <p:nvPr/>
        </p:nvSpPr>
        <p:spPr>
          <a:xfrm>
            <a:off x="3851374" y="429264"/>
            <a:ext cx="1086213" cy="276999"/>
          </a:xfrm>
          <a:prstGeom prst="rect">
            <a:avLst/>
          </a:prstGeom>
        </p:spPr>
        <p:txBody>
          <a:bodyPr wrap="square">
            <a:spAutoFit/>
          </a:bodyPr>
          <a:lstStyle/>
          <a:p>
            <a:r>
              <a:rPr lang="en-US" altLang="ja-JP" sz="1200" dirty="0"/>
              <a:t>2000</a:t>
            </a:r>
            <a:r>
              <a:rPr lang="ja-JP" altLang="en-US" sz="1200" dirty="0"/>
              <a:t>年</a:t>
            </a:r>
          </a:p>
        </p:txBody>
      </p:sp>
      <p:sp>
        <p:nvSpPr>
          <p:cNvPr id="11" name="正方形/長方形 10"/>
          <p:cNvSpPr/>
          <p:nvPr/>
        </p:nvSpPr>
        <p:spPr>
          <a:xfrm>
            <a:off x="1879909" y="420663"/>
            <a:ext cx="1102123" cy="276999"/>
          </a:xfrm>
          <a:prstGeom prst="rect">
            <a:avLst/>
          </a:prstGeom>
        </p:spPr>
        <p:txBody>
          <a:bodyPr wrap="square">
            <a:spAutoFit/>
          </a:bodyPr>
          <a:lstStyle/>
          <a:p>
            <a:r>
              <a:rPr lang="ja-JP" altLang="en-US" sz="1200" dirty="0"/>
              <a:t>世界の経済</a:t>
            </a:r>
          </a:p>
        </p:txBody>
      </p:sp>
      <p:sp>
        <p:nvSpPr>
          <p:cNvPr id="12" name="正方形/長方形 11"/>
          <p:cNvSpPr/>
          <p:nvPr/>
        </p:nvSpPr>
        <p:spPr>
          <a:xfrm>
            <a:off x="1795461" y="631964"/>
            <a:ext cx="1728721" cy="230832"/>
          </a:xfrm>
          <a:prstGeom prst="rect">
            <a:avLst/>
          </a:prstGeom>
        </p:spPr>
        <p:txBody>
          <a:bodyPr wrap="square">
            <a:spAutoFit/>
          </a:bodyPr>
          <a:lstStyle/>
          <a:p>
            <a:r>
              <a:rPr lang="en-US" altLang="ja-JP" sz="900" dirty="0"/>
              <a:t>GDP</a:t>
            </a:r>
            <a:r>
              <a:rPr lang="ja-JP" altLang="en-US" sz="900" dirty="0"/>
              <a:t>（　）は対前年比増減率</a:t>
            </a:r>
          </a:p>
        </p:txBody>
      </p:sp>
      <p:sp>
        <p:nvSpPr>
          <p:cNvPr id="13" name="正方形/長方形 12"/>
          <p:cNvSpPr/>
          <p:nvPr/>
        </p:nvSpPr>
        <p:spPr>
          <a:xfrm>
            <a:off x="3445959" y="602830"/>
            <a:ext cx="2245659" cy="276999"/>
          </a:xfrm>
          <a:prstGeom prst="rect">
            <a:avLst/>
          </a:prstGeom>
        </p:spPr>
        <p:txBody>
          <a:bodyPr wrap="square">
            <a:spAutoFit/>
          </a:bodyPr>
          <a:lstStyle/>
          <a:p>
            <a:r>
              <a:rPr lang="en-US" altLang="ja-JP" sz="1200" dirty="0"/>
              <a:t>34</a:t>
            </a:r>
            <a:r>
              <a:rPr lang="ja-JP" altLang="en-US" sz="1200" dirty="0"/>
              <a:t>兆</a:t>
            </a:r>
            <a:r>
              <a:rPr lang="en-US" altLang="ja-JP" sz="1200" dirty="0"/>
              <a:t>160</a:t>
            </a:r>
            <a:r>
              <a:rPr lang="ja-JP" altLang="en-US" sz="1200" dirty="0"/>
              <a:t>億ドル</a:t>
            </a:r>
            <a:r>
              <a:rPr lang="en-US" altLang="ja-JP" sz="1200" dirty="0"/>
              <a:t>(4.8%)</a:t>
            </a:r>
            <a:endParaRPr lang="ja-JP" altLang="en-US" sz="1200" dirty="0"/>
          </a:p>
        </p:txBody>
      </p:sp>
      <p:sp>
        <p:nvSpPr>
          <p:cNvPr id="14" name="正方形/長方形 13"/>
          <p:cNvSpPr/>
          <p:nvPr/>
        </p:nvSpPr>
        <p:spPr>
          <a:xfrm>
            <a:off x="5957265" y="420358"/>
            <a:ext cx="1086213" cy="276999"/>
          </a:xfrm>
          <a:prstGeom prst="rect">
            <a:avLst/>
          </a:prstGeom>
        </p:spPr>
        <p:txBody>
          <a:bodyPr wrap="square">
            <a:spAutoFit/>
          </a:bodyPr>
          <a:lstStyle/>
          <a:p>
            <a:r>
              <a:rPr lang="en-US" altLang="ja-JP" sz="1200" dirty="0"/>
              <a:t>2010</a:t>
            </a:r>
            <a:r>
              <a:rPr lang="ja-JP" altLang="en-US" sz="1200" dirty="0"/>
              <a:t>年</a:t>
            </a:r>
          </a:p>
        </p:txBody>
      </p:sp>
      <p:sp>
        <p:nvSpPr>
          <p:cNvPr id="15" name="正方形/長方形 14"/>
          <p:cNvSpPr/>
          <p:nvPr/>
        </p:nvSpPr>
        <p:spPr>
          <a:xfrm>
            <a:off x="5361351" y="593924"/>
            <a:ext cx="2168162" cy="276999"/>
          </a:xfrm>
          <a:prstGeom prst="rect">
            <a:avLst/>
          </a:prstGeom>
        </p:spPr>
        <p:txBody>
          <a:bodyPr wrap="square">
            <a:spAutoFit/>
          </a:bodyPr>
          <a:lstStyle/>
          <a:p>
            <a:r>
              <a:rPr lang="en-US" altLang="ja-JP" sz="1200" dirty="0"/>
              <a:t>66</a:t>
            </a:r>
            <a:r>
              <a:rPr lang="ja-JP" altLang="en-US" sz="1200" dirty="0"/>
              <a:t>兆</a:t>
            </a:r>
            <a:r>
              <a:rPr lang="en-US" altLang="ja-JP" sz="1200" dirty="0"/>
              <a:t>3650</a:t>
            </a:r>
            <a:r>
              <a:rPr lang="ja-JP" altLang="en-US" sz="1200" dirty="0"/>
              <a:t>億ドル</a:t>
            </a:r>
            <a:r>
              <a:rPr lang="en-US" altLang="ja-JP" sz="1200" dirty="0"/>
              <a:t>(5.4%)</a:t>
            </a:r>
            <a:endParaRPr lang="ja-JP" altLang="en-US" sz="1200" dirty="0"/>
          </a:p>
        </p:txBody>
      </p:sp>
      <p:sp>
        <p:nvSpPr>
          <p:cNvPr id="16" name="正方形/長方形 15"/>
          <p:cNvSpPr/>
          <p:nvPr/>
        </p:nvSpPr>
        <p:spPr>
          <a:xfrm>
            <a:off x="7774623" y="420358"/>
            <a:ext cx="1086213" cy="276999"/>
          </a:xfrm>
          <a:prstGeom prst="rect">
            <a:avLst/>
          </a:prstGeom>
        </p:spPr>
        <p:txBody>
          <a:bodyPr wrap="square">
            <a:spAutoFit/>
          </a:bodyPr>
          <a:lstStyle/>
          <a:p>
            <a:r>
              <a:rPr lang="en-US" altLang="ja-JP" sz="1200" dirty="0"/>
              <a:t>2019</a:t>
            </a:r>
            <a:r>
              <a:rPr lang="ja-JP" altLang="en-US" sz="1200" dirty="0"/>
              <a:t>年</a:t>
            </a:r>
          </a:p>
        </p:txBody>
      </p:sp>
      <p:sp>
        <p:nvSpPr>
          <p:cNvPr id="18" name="正方形/長方形 17"/>
          <p:cNvSpPr/>
          <p:nvPr/>
        </p:nvSpPr>
        <p:spPr>
          <a:xfrm>
            <a:off x="7169184" y="593924"/>
            <a:ext cx="2303960" cy="276999"/>
          </a:xfrm>
          <a:prstGeom prst="rect">
            <a:avLst/>
          </a:prstGeom>
        </p:spPr>
        <p:txBody>
          <a:bodyPr wrap="square">
            <a:spAutoFit/>
          </a:bodyPr>
          <a:lstStyle/>
          <a:p>
            <a:r>
              <a:rPr lang="en-US" altLang="ja-JP" sz="1200" dirty="0"/>
              <a:t>87</a:t>
            </a:r>
            <a:r>
              <a:rPr lang="ja-JP" altLang="en-US" sz="1200" dirty="0"/>
              <a:t>兆</a:t>
            </a:r>
            <a:r>
              <a:rPr lang="en-US" altLang="ja-JP" sz="1200" dirty="0"/>
              <a:t>3908</a:t>
            </a:r>
            <a:r>
              <a:rPr lang="ja-JP" altLang="en-US" sz="1200" dirty="0"/>
              <a:t>億ドル</a:t>
            </a:r>
            <a:r>
              <a:rPr lang="en-US" altLang="ja-JP" sz="1200" dirty="0"/>
              <a:t>(2.8%)</a:t>
            </a:r>
            <a:endParaRPr lang="ja-JP" altLang="en-US" sz="1200" dirty="0"/>
          </a:p>
        </p:txBody>
      </p:sp>
      <p:sp>
        <p:nvSpPr>
          <p:cNvPr id="24" name="正方形/長方形 23"/>
          <p:cNvSpPr/>
          <p:nvPr/>
        </p:nvSpPr>
        <p:spPr>
          <a:xfrm>
            <a:off x="2527805" y="1765888"/>
            <a:ext cx="792000" cy="276999"/>
          </a:xfrm>
          <a:prstGeom prst="rect">
            <a:avLst/>
          </a:prstGeom>
          <a:ln>
            <a:solidFill>
              <a:schemeClr val="tx1"/>
            </a:solidFill>
            <a:prstDash val="dash"/>
          </a:ln>
        </p:spPr>
        <p:txBody>
          <a:bodyPr wrap="square" lIns="72000" tIns="0" rIns="36000" bIns="0" anchor="ctr" anchorCtr="0">
            <a:spAutoFit/>
          </a:bodyPr>
          <a:lstStyle/>
          <a:p>
            <a:r>
              <a:rPr lang="en-US" altLang="ja-JP" sz="900" dirty="0"/>
              <a:t>20</a:t>
            </a:r>
            <a:r>
              <a:rPr lang="ja-JP" altLang="en-US" sz="900" dirty="0"/>
              <a:t>年で約</a:t>
            </a:r>
            <a:endParaRPr lang="en-US" altLang="ja-JP" sz="900" dirty="0"/>
          </a:p>
          <a:p>
            <a:r>
              <a:rPr lang="en-US" altLang="ja-JP" sz="900" dirty="0"/>
              <a:t>35</a:t>
            </a:r>
            <a:r>
              <a:rPr lang="ja-JP" altLang="en-US" sz="900" dirty="0"/>
              <a:t>ﾎﾟｲﾝﾄ上昇</a:t>
            </a:r>
          </a:p>
        </p:txBody>
      </p:sp>
      <p:sp>
        <p:nvSpPr>
          <p:cNvPr id="25" name="正方形/長方形 24"/>
          <p:cNvSpPr/>
          <p:nvPr/>
        </p:nvSpPr>
        <p:spPr>
          <a:xfrm>
            <a:off x="4399769" y="1768502"/>
            <a:ext cx="792000" cy="276999"/>
          </a:xfrm>
          <a:prstGeom prst="rect">
            <a:avLst/>
          </a:prstGeom>
          <a:ln>
            <a:solidFill>
              <a:schemeClr val="tx1"/>
            </a:solidFill>
            <a:prstDash val="dash"/>
          </a:ln>
        </p:spPr>
        <p:txBody>
          <a:bodyPr wrap="square" lIns="72000" tIns="0" rIns="36000" bIns="0" anchor="ctr" anchorCtr="0">
            <a:spAutoFit/>
          </a:bodyPr>
          <a:lstStyle/>
          <a:p>
            <a:r>
              <a:rPr lang="en-US" altLang="ja-JP" sz="900" dirty="0"/>
              <a:t>20</a:t>
            </a:r>
            <a:r>
              <a:rPr lang="ja-JP" altLang="en-US" sz="900" dirty="0"/>
              <a:t>年で約</a:t>
            </a:r>
            <a:endParaRPr lang="en-US" altLang="ja-JP" sz="900" dirty="0"/>
          </a:p>
          <a:p>
            <a:r>
              <a:rPr lang="en-US" altLang="ja-JP" sz="900" dirty="0"/>
              <a:t>32</a:t>
            </a:r>
            <a:r>
              <a:rPr lang="ja-JP" altLang="en-US" sz="900" dirty="0"/>
              <a:t>ﾎﾟｲﾝﾄ上昇</a:t>
            </a:r>
          </a:p>
        </p:txBody>
      </p:sp>
      <p:sp>
        <p:nvSpPr>
          <p:cNvPr id="26" name="正方形/長方形 25"/>
          <p:cNvSpPr/>
          <p:nvPr/>
        </p:nvSpPr>
        <p:spPr>
          <a:xfrm>
            <a:off x="6269828" y="1777129"/>
            <a:ext cx="792000" cy="276999"/>
          </a:xfrm>
          <a:prstGeom prst="rect">
            <a:avLst/>
          </a:prstGeom>
          <a:ln>
            <a:solidFill>
              <a:schemeClr val="tx1"/>
            </a:solidFill>
            <a:prstDash val="dash"/>
          </a:ln>
        </p:spPr>
        <p:txBody>
          <a:bodyPr wrap="square" lIns="72000" tIns="0" rIns="36000" bIns="0" anchor="ctr" anchorCtr="0">
            <a:spAutoFit/>
          </a:bodyPr>
          <a:lstStyle/>
          <a:p>
            <a:r>
              <a:rPr lang="en-US" altLang="ja-JP" sz="900" dirty="0"/>
              <a:t>20</a:t>
            </a:r>
            <a:r>
              <a:rPr lang="ja-JP" altLang="en-US" sz="900" dirty="0"/>
              <a:t>年で約</a:t>
            </a:r>
            <a:endParaRPr lang="en-US" altLang="ja-JP" sz="900" dirty="0"/>
          </a:p>
          <a:p>
            <a:r>
              <a:rPr lang="en-US" altLang="ja-JP" sz="900" dirty="0"/>
              <a:t>38</a:t>
            </a:r>
            <a:r>
              <a:rPr lang="ja-JP" altLang="en-US" sz="900" dirty="0"/>
              <a:t>ﾎﾟｲﾝﾄ上昇</a:t>
            </a:r>
          </a:p>
        </p:txBody>
      </p:sp>
      <p:sp>
        <p:nvSpPr>
          <p:cNvPr id="27" name="正方形/長方形 26"/>
          <p:cNvSpPr/>
          <p:nvPr/>
        </p:nvSpPr>
        <p:spPr>
          <a:xfrm>
            <a:off x="8158784" y="1766560"/>
            <a:ext cx="792000" cy="276999"/>
          </a:xfrm>
          <a:prstGeom prst="rect">
            <a:avLst/>
          </a:prstGeom>
          <a:ln>
            <a:solidFill>
              <a:schemeClr val="tx1"/>
            </a:solidFill>
            <a:prstDash val="dash"/>
          </a:ln>
        </p:spPr>
        <p:txBody>
          <a:bodyPr wrap="square" lIns="72000" tIns="0" rIns="36000" bIns="0" anchor="ctr" anchorCtr="0">
            <a:spAutoFit/>
          </a:bodyPr>
          <a:lstStyle/>
          <a:p>
            <a:r>
              <a:rPr lang="en-US" altLang="ja-JP" sz="900" dirty="0"/>
              <a:t>20</a:t>
            </a:r>
            <a:r>
              <a:rPr lang="ja-JP" altLang="en-US" sz="900" dirty="0"/>
              <a:t>年で約</a:t>
            </a:r>
            <a:endParaRPr lang="en-US" altLang="ja-JP" sz="900" dirty="0"/>
          </a:p>
          <a:p>
            <a:r>
              <a:rPr lang="en-US" altLang="ja-JP" sz="900" dirty="0"/>
              <a:t>3</a:t>
            </a:r>
            <a:r>
              <a:rPr lang="ja-JP" altLang="en-US" sz="900" dirty="0"/>
              <a:t>ﾎﾟｲﾝﾄ上昇</a:t>
            </a:r>
          </a:p>
        </p:txBody>
      </p:sp>
      <p:sp>
        <p:nvSpPr>
          <p:cNvPr id="31" name="正方形/長方形 30">
            <a:extLst>
              <a:ext uri="{FF2B5EF4-FFF2-40B4-BE49-F238E27FC236}">
                <a16:creationId xmlns:a16="http://schemas.microsoft.com/office/drawing/2014/main" id="{9B800AE9-09A9-456C-9E95-505756143691}"/>
              </a:ext>
            </a:extLst>
          </p:cNvPr>
          <p:cNvSpPr/>
          <p:nvPr/>
        </p:nvSpPr>
        <p:spPr>
          <a:xfrm>
            <a:off x="2531044" y="2194933"/>
            <a:ext cx="792000" cy="276999"/>
          </a:xfrm>
          <a:prstGeom prst="rect">
            <a:avLst/>
          </a:prstGeom>
          <a:ln>
            <a:solidFill>
              <a:schemeClr val="tx1"/>
            </a:solidFill>
            <a:prstDash val="dash"/>
          </a:ln>
        </p:spPr>
        <p:txBody>
          <a:bodyPr wrap="square" lIns="72000" tIns="0" rIns="36000" bIns="0" anchor="ctr" anchorCtr="0">
            <a:spAutoFit/>
          </a:bodyPr>
          <a:lstStyle/>
          <a:p>
            <a:r>
              <a:rPr lang="en-US" altLang="ja-JP" sz="900" dirty="0"/>
              <a:t>20</a:t>
            </a:r>
            <a:r>
              <a:rPr lang="ja-JP" altLang="en-US" sz="900" dirty="0"/>
              <a:t>年で</a:t>
            </a:r>
            <a:endParaRPr lang="en-US" altLang="ja-JP" sz="900" dirty="0"/>
          </a:p>
          <a:p>
            <a:r>
              <a:rPr lang="ja-JP" altLang="en-US" sz="900" dirty="0"/>
              <a:t>平均</a:t>
            </a:r>
            <a:r>
              <a:rPr lang="en-US" altLang="ja-JP" sz="900" dirty="0"/>
              <a:t>5.88%</a:t>
            </a:r>
            <a:endParaRPr lang="ja-JP" altLang="en-US" sz="900" dirty="0"/>
          </a:p>
        </p:txBody>
      </p:sp>
      <p:sp>
        <p:nvSpPr>
          <p:cNvPr id="32" name="正方形/長方形 31">
            <a:extLst>
              <a:ext uri="{FF2B5EF4-FFF2-40B4-BE49-F238E27FC236}">
                <a16:creationId xmlns:a16="http://schemas.microsoft.com/office/drawing/2014/main" id="{CB989398-5B1F-4D9A-B7F5-0D533CD50F9B}"/>
              </a:ext>
            </a:extLst>
          </p:cNvPr>
          <p:cNvSpPr/>
          <p:nvPr/>
        </p:nvSpPr>
        <p:spPr>
          <a:xfrm>
            <a:off x="4408563" y="2193217"/>
            <a:ext cx="792000" cy="276999"/>
          </a:xfrm>
          <a:prstGeom prst="rect">
            <a:avLst/>
          </a:prstGeom>
          <a:ln>
            <a:solidFill>
              <a:schemeClr val="tx1"/>
            </a:solidFill>
            <a:prstDash val="dash"/>
          </a:ln>
        </p:spPr>
        <p:txBody>
          <a:bodyPr wrap="square" lIns="72000" tIns="0" rIns="36000" bIns="0" anchor="ctr" anchorCtr="0">
            <a:spAutoFit/>
          </a:bodyPr>
          <a:lstStyle/>
          <a:p>
            <a:r>
              <a:rPr lang="en-US" altLang="ja-JP" sz="900" dirty="0"/>
              <a:t>20</a:t>
            </a:r>
            <a:r>
              <a:rPr lang="ja-JP" altLang="en-US" sz="900" dirty="0"/>
              <a:t>年で</a:t>
            </a:r>
            <a:endParaRPr lang="en-US" altLang="ja-JP" sz="900" dirty="0"/>
          </a:p>
          <a:p>
            <a:r>
              <a:rPr lang="ja-JP" altLang="en-US" sz="900" dirty="0"/>
              <a:t>平均</a:t>
            </a:r>
            <a:r>
              <a:rPr lang="en-US" altLang="ja-JP" sz="900" dirty="0"/>
              <a:t>9.42%</a:t>
            </a:r>
            <a:endParaRPr lang="ja-JP" altLang="en-US" sz="900" dirty="0"/>
          </a:p>
        </p:txBody>
      </p:sp>
      <p:sp>
        <p:nvSpPr>
          <p:cNvPr id="33" name="正方形/長方形 32">
            <a:extLst>
              <a:ext uri="{FF2B5EF4-FFF2-40B4-BE49-F238E27FC236}">
                <a16:creationId xmlns:a16="http://schemas.microsoft.com/office/drawing/2014/main" id="{B5F94541-FF59-4FDD-866D-D23D92C505A0}"/>
              </a:ext>
            </a:extLst>
          </p:cNvPr>
          <p:cNvSpPr/>
          <p:nvPr/>
        </p:nvSpPr>
        <p:spPr>
          <a:xfrm>
            <a:off x="6261868" y="2184869"/>
            <a:ext cx="792000" cy="276999"/>
          </a:xfrm>
          <a:prstGeom prst="rect">
            <a:avLst/>
          </a:prstGeom>
          <a:ln>
            <a:solidFill>
              <a:schemeClr val="tx1"/>
            </a:solidFill>
            <a:prstDash val="dash"/>
          </a:ln>
        </p:spPr>
        <p:txBody>
          <a:bodyPr wrap="square" lIns="72000" tIns="0" rIns="36000" bIns="0" anchor="ctr" anchorCtr="0">
            <a:spAutoFit/>
          </a:bodyPr>
          <a:lstStyle/>
          <a:p>
            <a:r>
              <a:rPr lang="en-US" altLang="ja-JP" sz="900" dirty="0"/>
              <a:t>20</a:t>
            </a:r>
            <a:r>
              <a:rPr lang="ja-JP" altLang="en-US" sz="900" dirty="0"/>
              <a:t>年で</a:t>
            </a:r>
            <a:endParaRPr lang="en-US" altLang="ja-JP" sz="900" dirty="0"/>
          </a:p>
          <a:p>
            <a:r>
              <a:rPr lang="ja-JP" altLang="en-US" sz="900" dirty="0"/>
              <a:t>平均</a:t>
            </a:r>
            <a:r>
              <a:rPr lang="en-US" altLang="ja-JP" sz="900" dirty="0"/>
              <a:t>3.99%</a:t>
            </a:r>
            <a:endParaRPr lang="ja-JP" altLang="en-US" sz="900" dirty="0"/>
          </a:p>
        </p:txBody>
      </p:sp>
      <p:sp>
        <p:nvSpPr>
          <p:cNvPr id="34" name="正方形/長方形 33">
            <a:extLst>
              <a:ext uri="{FF2B5EF4-FFF2-40B4-BE49-F238E27FC236}">
                <a16:creationId xmlns:a16="http://schemas.microsoft.com/office/drawing/2014/main" id="{50BF19DE-CAD8-4408-8A8D-88CA702BA2A1}"/>
              </a:ext>
            </a:extLst>
          </p:cNvPr>
          <p:cNvSpPr/>
          <p:nvPr/>
        </p:nvSpPr>
        <p:spPr>
          <a:xfrm>
            <a:off x="8158437" y="2190182"/>
            <a:ext cx="792000" cy="276999"/>
          </a:xfrm>
          <a:prstGeom prst="rect">
            <a:avLst/>
          </a:prstGeom>
          <a:ln>
            <a:solidFill>
              <a:schemeClr val="tx1"/>
            </a:solidFill>
            <a:prstDash val="dash"/>
          </a:ln>
        </p:spPr>
        <p:txBody>
          <a:bodyPr wrap="square" lIns="72000" tIns="0" rIns="36000" bIns="0" anchor="ctr" anchorCtr="0">
            <a:spAutoFit/>
          </a:bodyPr>
          <a:lstStyle/>
          <a:p>
            <a:r>
              <a:rPr lang="en-US" altLang="ja-JP" sz="900" dirty="0"/>
              <a:t>20</a:t>
            </a:r>
            <a:r>
              <a:rPr lang="ja-JP" altLang="en-US" sz="900" dirty="0"/>
              <a:t>年で</a:t>
            </a:r>
            <a:endParaRPr lang="en-US" altLang="ja-JP" sz="900" dirty="0"/>
          </a:p>
          <a:p>
            <a:r>
              <a:rPr lang="ja-JP" altLang="en-US" sz="900" dirty="0"/>
              <a:t>平均</a:t>
            </a:r>
            <a:r>
              <a:rPr lang="en-US" altLang="ja-JP" sz="900" dirty="0"/>
              <a:t>4.11%</a:t>
            </a:r>
            <a:endParaRPr lang="ja-JP" altLang="en-US" sz="900" dirty="0"/>
          </a:p>
        </p:txBody>
      </p:sp>
      <p:sp>
        <p:nvSpPr>
          <p:cNvPr id="43" name="正方形/長方形 42">
            <a:extLst>
              <a:ext uri="{FF2B5EF4-FFF2-40B4-BE49-F238E27FC236}">
                <a16:creationId xmlns:a16="http://schemas.microsoft.com/office/drawing/2014/main" id="{CA7187BB-9030-4058-B394-0E3D8C87AC24}"/>
              </a:ext>
            </a:extLst>
          </p:cNvPr>
          <p:cNvSpPr/>
          <p:nvPr/>
        </p:nvSpPr>
        <p:spPr>
          <a:xfrm>
            <a:off x="2593348" y="3650734"/>
            <a:ext cx="756000" cy="108000"/>
          </a:xfrm>
          <a:prstGeom prst="rect">
            <a:avLst/>
          </a:prstGeom>
          <a:ln>
            <a:solidFill>
              <a:schemeClr val="tx1"/>
            </a:solidFill>
            <a:prstDash val="dash"/>
          </a:ln>
        </p:spPr>
        <p:txBody>
          <a:bodyPr wrap="square" lIns="72000" tIns="0" rIns="72000" bIns="0" anchor="ctr" anchorCtr="0">
            <a:spAutoFit/>
          </a:bodyPr>
          <a:lstStyle/>
          <a:p>
            <a:pPr algn="ctr"/>
            <a:r>
              <a:rPr lang="ja-JP" altLang="en-US" sz="700" dirty="0"/>
              <a:t>第三次増加</a:t>
            </a:r>
          </a:p>
        </p:txBody>
      </p:sp>
      <p:sp>
        <p:nvSpPr>
          <p:cNvPr id="44" name="正方形/長方形 43">
            <a:extLst>
              <a:ext uri="{FF2B5EF4-FFF2-40B4-BE49-F238E27FC236}">
                <a16:creationId xmlns:a16="http://schemas.microsoft.com/office/drawing/2014/main" id="{D0718B9D-EFAA-4CC3-9270-D23AD41DE503}"/>
              </a:ext>
            </a:extLst>
          </p:cNvPr>
          <p:cNvSpPr/>
          <p:nvPr/>
        </p:nvSpPr>
        <p:spPr>
          <a:xfrm>
            <a:off x="4441575" y="3651654"/>
            <a:ext cx="756000" cy="108000"/>
          </a:xfrm>
          <a:prstGeom prst="rect">
            <a:avLst/>
          </a:prstGeom>
          <a:ln>
            <a:solidFill>
              <a:schemeClr val="tx1"/>
            </a:solidFill>
            <a:prstDash val="dash"/>
          </a:ln>
        </p:spPr>
        <p:txBody>
          <a:bodyPr wrap="square" lIns="72000" tIns="0" rIns="72000" bIns="0" anchor="ctr" anchorCtr="0">
            <a:spAutoFit/>
          </a:bodyPr>
          <a:lstStyle/>
          <a:p>
            <a:pPr algn="ctr"/>
            <a:r>
              <a:rPr lang="ja-JP" altLang="en-US" sz="700" dirty="0"/>
              <a:t>第三次増加</a:t>
            </a:r>
          </a:p>
        </p:txBody>
      </p:sp>
      <p:sp>
        <p:nvSpPr>
          <p:cNvPr id="45" name="正方形/長方形 44">
            <a:extLst>
              <a:ext uri="{FF2B5EF4-FFF2-40B4-BE49-F238E27FC236}">
                <a16:creationId xmlns:a16="http://schemas.microsoft.com/office/drawing/2014/main" id="{1225B2FB-E3B3-45E7-8B7C-287CFDD0B57F}"/>
              </a:ext>
            </a:extLst>
          </p:cNvPr>
          <p:cNvSpPr/>
          <p:nvPr/>
        </p:nvSpPr>
        <p:spPr>
          <a:xfrm>
            <a:off x="6326430" y="3654087"/>
            <a:ext cx="756000" cy="108000"/>
          </a:xfrm>
          <a:prstGeom prst="rect">
            <a:avLst/>
          </a:prstGeom>
          <a:ln>
            <a:solidFill>
              <a:schemeClr val="tx1"/>
            </a:solidFill>
            <a:prstDash val="dash"/>
          </a:ln>
        </p:spPr>
        <p:txBody>
          <a:bodyPr wrap="square" lIns="72000" tIns="0" rIns="72000" bIns="0" anchor="ctr" anchorCtr="0">
            <a:spAutoFit/>
          </a:bodyPr>
          <a:lstStyle/>
          <a:p>
            <a:pPr algn="ctr"/>
            <a:r>
              <a:rPr lang="ja-JP" altLang="en-US" sz="700" dirty="0"/>
              <a:t>第三次増加</a:t>
            </a:r>
          </a:p>
        </p:txBody>
      </p:sp>
      <p:sp>
        <p:nvSpPr>
          <p:cNvPr id="46" name="正方形/長方形 45">
            <a:extLst>
              <a:ext uri="{FF2B5EF4-FFF2-40B4-BE49-F238E27FC236}">
                <a16:creationId xmlns:a16="http://schemas.microsoft.com/office/drawing/2014/main" id="{0BEABA98-655C-4567-96A6-C7484AACA7D5}"/>
              </a:ext>
            </a:extLst>
          </p:cNvPr>
          <p:cNvSpPr/>
          <p:nvPr/>
        </p:nvSpPr>
        <p:spPr>
          <a:xfrm>
            <a:off x="8189622" y="3643543"/>
            <a:ext cx="756000" cy="108000"/>
          </a:xfrm>
          <a:prstGeom prst="rect">
            <a:avLst/>
          </a:prstGeom>
          <a:ln>
            <a:solidFill>
              <a:schemeClr val="tx1"/>
            </a:solidFill>
            <a:prstDash val="dash"/>
          </a:ln>
        </p:spPr>
        <p:txBody>
          <a:bodyPr wrap="square" lIns="72000" tIns="0" rIns="72000" bIns="0" anchor="ctr" anchorCtr="0">
            <a:spAutoFit/>
          </a:bodyPr>
          <a:lstStyle/>
          <a:p>
            <a:pPr algn="ctr"/>
            <a:r>
              <a:rPr lang="ja-JP" altLang="en-US" sz="700" dirty="0"/>
              <a:t>固定化・硬直化</a:t>
            </a:r>
          </a:p>
        </p:txBody>
      </p:sp>
      <p:sp>
        <p:nvSpPr>
          <p:cNvPr id="55" name="右矢印 54"/>
          <p:cNvSpPr/>
          <p:nvPr/>
        </p:nvSpPr>
        <p:spPr>
          <a:xfrm rot="2720067">
            <a:off x="2588372" y="3978406"/>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右矢印 57"/>
          <p:cNvSpPr/>
          <p:nvPr/>
        </p:nvSpPr>
        <p:spPr>
          <a:xfrm rot="2720067">
            <a:off x="2581397" y="3821131"/>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右矢印 58"/>
          <p:cNvSpPr/>
          <p:nvPr/>
        </p:nvSpPr>
        <p:spPr>
          <a:xfrm rot="19102008">
            <a:off x="2603856" y="4106902"/>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右矢印 59"/>
          <p:cNvSpPr/>
          <p:nvPr/>
        </p:nvSpPr>
        <p:spPr>
          <a:xfrm rot="2720067">
            <a:off x="4481741" y="3955754"/>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右矢印 60"/>
          <p:cNvSpPr/>
          <p:nvPr/>
        </p:nvSpPr>
        <p:spPr>
          <a:xfrm rot="2720067">
            <a:off x="4473228" y="3816284"/>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右矢印 61"/>
          <p:cNvSpPr/>
          <p:nvPr/>
        </p:nvSpPr>
        <p:spPr>
          <a:xfrm rot="19102008">
            <a:off x="4468425" y="4093182"/>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右矢印 62"/>
          <p:cNvSpPr/>
          <p:nvPr/>
        </p:nvSpPr>
        <p:spPr>
          <a:xfrm rot="2720067">
            <a:off x="6311930" y="3964030"/>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右矢印 64"/>
          <p:cNvSpPr/>
          <p:nvPr/>
        </p:nvSpPr>
        <p:spPr>
          <a:xfrm rot="19102008">
            <a:off x="6326626" y="4093183"/>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右矢印 66"/>
          <p:cNvSpPr/>
          <p:nvPr/>
        </p:nvSpPr>
        <p:spPr>
          <a:xfrm rot="2720067">
            <a:off x="6311930" y="3834790"/>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右矢印 67"/>
          <p:cNvSpPr/>
          <p:nvPr/>
        </p:nvSpPr>
        <p:spPr>
          <a:xfrm>
            <a:off x="8232116" y="3814529"/>
            <a:ext cx="12012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右矢印 68"/>
          <p:cNvSpPr/>
          <p:nvPr/>
        </p:nvSpPr>
        <p:spPr>
          <a:xfrm>
            <a:off x="8232116" y="3961152"/>
            <a:ext cx="12012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右矢印 69"/>
          <p:cNvSpPr/>
          <p:nvPr/>
        </p:nvSpPr>
        <p:spPr>
          <a:xfrm>
            <a:off x="8232116" y="4099616"/>
            <a:ext cx="12012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CA7187BB-9030-4058-B394-0E3D8C87AC24}"/>
              </a:ext>
            </a:extLst>
          </p:cNvPr>
          <p:cNvSpPr/>
          <p:nvPr/>
        </p:nvSpPr>
        <p:spPr>
          <a:xfrm>
            <a:off x="1603735" y="3366097"/>
            <a:ext cx="1728240" cy="175295"/>
          </a:xfrm>
          <a:prstGeom prst="rect">
            <a:avLst/>
          </a:prstGeom>
          <a:ln>
            <a:solidFill>
              <a:schemeClr val="tx1"/>
            </a:solidFill>
            <a:prstDash val="dash"/>
          </a:ln>
        </p:spPr>
        <p:txBody>
          <a:bodyPr wrap="square" lIns="72000" tIns="36000" rIns="72000" bIns="36000" anchor="b" anchorCtr="0">
            <a:spAutoFit/>
          </a:bodyPr>
          <a:lstStyle/>
          <a:p>
            <a:pPr algn="ctr">
              <a:lnSpc>
                <a:spcPts val="800"/>
              </a:lnSpc>
            </a:pPr>
            <a:r>
              <a:rPr lang="ja-JP" altLang="en-US" sz="800" dirty="0"/>
              <a:t>一次所得収支が</a:t>
            </a:r>
            <a:r>
              <a:rPr lang="en-US" altLang="ja-JP" sz="800" dirty="0"/>
              <a:t>20</a:t>
            </a:r>
            <a:r>
              <a:rPr lang="ja-JP" altLang="en-US" sz="800" dirty="0"/>
              <a:t>年で約</a:t>
            </a:r>
            <a:r>
              <a:rPr lang="en-US" altLang="ja-JP" sz="800" dirty="0"/>
              <a:t>15.9</a:t>
            </a:r>
            <a:r>
              <a:rPr lang="ja-JP" altLang="en-US" sz="800" dirty="0"/>
              <a:t>倍</a:t>
            </a:r>
          </a:p>
        </p:txBody>
      </p:sp>
      <p:sp>
        <p:nvSpPr>
          <p:cNvPr id="66" name="正方形/長方形 65">
            <a:extLst>
              <a:ext uri="{FF2B5EF4-FFF2-40B4-BE49-F238E27FC236}">
                <a16:creationId xmlns:a16="http://schemas.microsoft.com/office/drawing/2014/main" id="{CA7187BB-9030-4058-B394-0E3D8C87AC24}"/>
              </a:ext>
            </a:extLst>
          </p:cNvPr>
          <p:cNvSpPr/>
          <p:nvPr/>
        </p:nvSpPr>
        <p:spPr>
          <a:xfrm>
            <a:off x="3459017" y="3373190"/>
            <a:ext cx="1728240" cy="175295"/>
          </a:xfrm>
          <a:prstGeom prst="rect">
            <a:avLst/>
          </a:prstGeom>
          <a:ln>
            <a:solidFill>
              <a:schemeClr val="tx1"/>
            </a:solidFill>
            <a:prstDash val="dash"/>
          </a:ln>
        </p:spPr>
        <p:txBody>
          <a:bodyPr wrap="square" lIns="72000" tIns="36000" rIns="72000" bIns="36000" anchor="b" anchorCtr="0">
            <a:spAutoFit/>
          </a:bodyPr>
          <a:lstStyle/>
          <a:p>
            <a:pPr algn="ctr">
              <a:lnSpc>
                <a:spcPts val="800"/>
              </a:lnSpc>
            </a:pPr>
            <a:r>
              <a:rPr lang="ja-JP" altLang="en-US" sz="800" dirty="0"/>
              <a:t>一次所得収支が</a:t>
            </a:r>
            <a:r>
              <a:rPr lang="en-US" altLang="ja-JP" sz="800" dirty="0"/>
              <a:t>20</a:t>
            </a:r>
            <a:r>
              <a:rPr lang="ja-JP" altLang="en-US" sz="800" dirty="0"/>
              <a:t>年で約</a:t>
            </a:r>
            <a:r>
              <a:rPr lang="en-US" altLang="ja-JP" sz="800" dirty="0"/>
              <a:t>3.3</a:t>
            </a:r>
            <a:r>
              <a:rPr lang="ja-JP" altLang="en-US" sz="800" dirty="0"/>
              <a:t>倍</a:t>
            </a:r>
          </a:p>
        </p:txBody>
      </p:sp>
      <p:sp>
        <p:nvSpPr>
          <p:cNvPr id="71" name="正方形/長方形 70">
            <a:extLst>
              <a:ext uri="{FF2B5EF4-FFF2-40B4-BE49-F238E27FC236}">
                <a16:creationId xmlns:a16="http://schemas.microsoft.com/office/drawing/2014/main" id="{CA7187BB-9030-4058-B394-0E3D8C87AC24}"/>
              </a:ext>
            </a:extLst>
          </p:cNvPr>
          <p:cNvSpPr/>
          <p:nvPr/>
        </p:nvSpPr>
        <p:spPr>
          <a:xfrm>
            <a:off x="5310336" y="3377933"/>
            <a:ext cx="1776373" cy="175295"/>
          </a:xfrm>
          <a:prstGeom prst="rect">
            <a:avLst/>
          </a:prstGeom>
          <a:ln>
            <a:solidFill>
              <a:schemeClr val="tx1"/>
            </a:solidFill>
            <a:prstDash val="dash"/>
          </a:ln>
        </p:spPr>
        <p:txBody>
          <a:bodyPr wrap="square" lIns="72000" tIns="36000" rIns="72000" bIns="36000" anchor="b" anchorCtr="0">
            <a:spAutoFit/>
          </a:bodyPr>
          <a:lstStyle/>
          <a:p>
            <a:pPr algn="ctr">
              <a:lnSpc>
                <a:spcPts val="800"/>
              </a:lnSpc>
            </a:pPr>
            <a:r>
              <a:rPr lang="ja-JP" altLang="en-US" sz="800" dirty="0"/>
              <a:t>一次所得収支が</a:t>
            </a:r>
            <a:r>
              <a:rPr lang="en-US" altLang="ja-JP" sz="800" dirty="0"/>
              <a:t>20</a:t>
            </a:r>
            <a:r>
              <a:rPr lang="ja-JP" altLang="en-US" sz="800" dirty="0"/>
              <a:t>年で約▲</a:t>
            </a:r>
            <a:r>
              <a:rPr lang="en-US" altLang="ja-JP" sz="800" dirty="0"/>
              <a:t>2.7</a:t>
            </a:r>
            <a:r>
              <a:rPr lang="ja-JP" altLang="en-US" sz="800" dirty="0"/>
              <a:t>倍</a:t>
            </a:r>
          </a:p>
        </p:txBody>
      </p:sp>
      <p:sp>
        <p:nvSpPr>
          <p:cNvPr id="72" name="正方形/長方形 71">
            <a:extLst>
              <a:ext uri="{FF2B5EF4-FFF2-40B4-BE49-F238E27FC236}">
                <a16:creationId xmlns:a16="http://schemas.microsoft.com/office/drawing/2014/main" id="{CA7187BB-9030-4058-B394-0E3D8C87AC24}"/>
              </a:ext>
            </a:extLst>
          </p:cNvPr>
          <p:cNvSpPr/>
          <p:nvPr/>
        </p:nvSpPr>
        <p:spPr>
          <a:xfrm>
            <a:off x="7209788" y="3376293"/>
            <a:ext cx="1728240" cy="175295"/>
          </a:xfrm>
          <a:prstGeom prst="rect">
            <a:avLst/>
          </a:prstGeom>
          <a:ln>
            <a:solidFill>
              <a:schemeClr val="tx1"/>
            </a:solidFill>
            <a:prstDash val="dash"/>
          </a:ln>
        </p:spPr>
        <p:txBody>
          <a:bodyPr wrap="square" lIns="72000" tIns="36000" rIns="72000" bIns="36000" anchor="b" anchorCtr="0">
            <a:spAutoFit/>
          </a:bodyPr>
          <a:lstStyle/>
          <a:p>
            <a:pPr algn="ctr">
              <a:lnSpc>
                <a:spcPts val="800"/>
              </a:lnSpc>
            </a:pPr>
            <a:r>
              <a:rPr lang="ja-JP" altLang="en-US" sz="800" dirty="0"/>
              <a:t>一次所得収支が</a:t>
            </a:r>
            <a:r>
              <a:rPr lang="en-US" altLang="ja-JP" sz="800" dirty="0"/>
              <a:t>20</a:t>
            </a:r>
            <a:r>
              <a:rPr lang="ja-JP" altLang="en-US" sz="800" dirty="0"/>
              <a:t>年で約</a:t>
            </a:r>
            <a:r>
              <a:rPr lang="en-US" altLang="ja-JP" sz="800" dirty="0"/>
              <a:t>2.8</a:t>
            </a:r>
            <a:r>
              <a:rPr lang="ja-JP" altLang="en-US" sz="800" dirty="0"/>
              <a:t>倍</a:t>
            </a:r>
          </a:p>
        </p:txBody>
      </p:sp>
      <p:cxnSp>
        <p:nvCxnSpPr>
          <p:cNvPr id="3" name="直線コネクタ 2"/>
          <p:cNvCxnSpPr/>
          <p:nvPr/>
        </p:nvCxnSpPr>
        <p:spPr>
          <a:xfrm flipV="1">
            <a:off x="3416414" y="4215243"/>
            <a:ext cx="1810493" cy="800866"/>
          </a:xfrm>
          <a:prstGeom prst="line">
            <a:avLst/>
          </a:prstGeom>
        </p:spPr>
        <p:style>
          <a:lnRef idx="1">
            <a:schemeClr val="accent1"/>
          </a:lnRef>
          <a:fillRef idx="0">
            <a:schemeClr val="accent1"/>
          </a:fillRef>
          <a:effectRef idx="0">
            <a:schemeClr val="accent1"/>
          </a:effectRef>
          <a:fontRef idx="minor">
            <a:schemeClr val="tx1"/>
          </a:fontRef>
        </p:style>
      </p:cxnSp>
      <p:sp>
        <p:nvSpPr>
          <p:cNvPr id="74" name="正方形/長方形 73">
            <a:extLst>
              <a:ext uri="{FF2B5EF4-FFF2-40B4-BE49-F238E27FC236}">
                <a16:creationId xmlns:a16="http://schemas.microsoft.com/office/drawing/2014/main" id="{CA7187BB-9030-4058-B394-0E3D8C87AC24}"/>
              </a:ext>
            </a:extLst>
          </p:cNvPr>
          <p:cNvSpPr/>
          <p:nvPr/>
        </p:nvSpPr>
        <p:spPr>
          <a:xfrm>
            <a:off x="1619377" y="4741900"/>
            <a:ext cx="1728000" cy="267184"/>
          </a:xfrm>
          <a:prstGeom prst="rect">
            <a:avLst/>
          </a:prstGeom>
          <a:ln>
            <a:solidFill>
              <a:schemeClr val="tx1"/>
            </a:solidFill>
            <a:prstDash val="dash"/>
          </a:ln>
        </p:spPr>
        <p:txBody>
          <a:bodyPr wrap="square" lIns="72000" tIns="18000" rIns="72000" bIns="18000" anchor="ctr" anchorCtr="0">
            <a:spAutoFit/>
          </a:bodyPr>
          <a:lstStyle/>
          <a:p>
            <a:pPr>
              <a:lnSpc>
                <a:spcPts val="900"/>
              </a:lnSpc>
            </a:pPr>
            <a:r>
              <a:rPr lang="ja-JP" altLang="en-US" sz="800" dirty="0"/>
              <a:t>マネタリーベースが約</a:t>
            </a:r>
            <a:r>
              <a:rPr lang="en-US" altLang="ja-JP" sz="800" dirty="0"/>
              <a:t>4</a:t>
            </a:r>
            <a:r>
              <a:rPr lang="ja-JP" altLang="en-US" sz="800" dirty="0"/>
              <a:t>倍に増大</a:t>
            </a:r>
          </a:p>
          <a:p>
            <a:pPr>
              <a:lnSpc>
                <a:spcPts val="900"/>
              </a:lnSpc>
            </a:pPr>
            <a:r>
              <a:rPr lang="ja-JP" altLang="en-US" sz="800" dirty="0"/>
              <a:t>マネーストックも約</a:t>
            </a:r>
            <a:r>
              <a:rPr lang="en-US" altLang="ja-JP" sz="800" dirty="0"/>
              <a:t>2.5</a:t>
            </a:r>
            <a:r>
              <a:rPr lang="ja-JP" altLang="en-US" sz="800" dirty="0"/>
              <a:t>倍に増大</a:t>
            </a:r>
          </a:p>
        </p:txBody>
      </p:sp>
      <p:sp>
        <p:nvSpPr>
          <p:cNvPr id="75" name="正方形/長方形 74">
            <a:extLst>
              <a:ext uri="{FF2B5EF4-FFF2-40B4-BE49-F238E27FC236}">
                <a16:creationId xmlns:a16="http://schemas.microsoft.com/office/drawing/2014/main" id="{CA7187BB-9030-4058-B394-0E3D8C87AC24}"/>
              </a:ext>
            </a:extLst>
          </p:cNvPr>
          <p:cNvSpPr/>
          <p:nvPr/>
        </p:nvSpPr>
        <p:spPr>
          <a:xfrm>
            <a:off x="7206022" y="4722191"/>
            <a:ext cx="1728000" cy="267184"/>
          </a:xfrm>
          <a:prstGeom prst="rect">
            <a:avLst/>
          </a:prstGeom>
          <a:ln>
            <a:solidFill>
              <a:schemeClr val="tx1"/>
            </a:solidFill>
            <a:prstDash val="dash"/>
          </a:ln>
        </p:spPr>
        <p:txBody>
          <a:bodyPr wrap="square" lIns="72000" tIns="18000" rIns="72000" bIns="18000" anchor="ctr" anchorCtr="0">
            <a:spAutoFit/>
          </a:bodyPr>
          <a:lstStyle/>
          <a:p>
            <a:pPr>
              <a:lnSpc>
                <a:spcPts val="900"/>
              </a:lnSpc>
            </a:pPr>
            <a:r>
              <a:rPr lang="ja-JP" altLang="en-US" sz="800" dirty="0"/>
              <a:t>マネタリーベースが約</a:t>
            </a:r>
            <a:r>
              <a:rPr lang="en-US" altLang="ja-JP" sz="800" dirty="0"/>
              <a:t>3.61</a:t>
            </a:r>
            <a:r>
              <a:rPr lang="ja-JP" altLang="en-US" sz="800" dirty="0"/>
              <a:t>倍になったが</a:t>
            </a:r>
          </a:p>
          <a:p>
            <a:pPr>
              <a:lnSpc>
                <a:spcPts val="900"/>
              </a:lnSpc>
            </a:pPr>
            <a:r>
              <a:rPr lang="ja-JP" altLang="en-US" sz="800" dirty="0"/>
              <a:t>マネーストックは</a:t>
            </a:r>
            <a:r>
              <a:rPr lang="en-US" altLang="ja-JP" sz="800" dirty="0"/>
              <a:t>34</a:t>
            </a:r>
            <a:r>
              <a:rPr lang="ja-JP" altLang="en-US" sz="800" dirty="0"/>
              <a:t>％増大したにとどまる</a:t>
            </a:r>
          </a:p>
        </p:txBody>
      </p:sp>
      <p:sp>
        <p:nvSpPr>
          <p:cNvPr id="76" name="正方形/長方形 75">
            <a:extLst>
              <a:ext uri="{FF2B5EF4-FFF2-40B4-BE49-F238E27FC236}">
                <a16:creationId xmlns:a16="http://schemas.microsoft.com/office/drawing/2014/main" id="{CA7187BB-9030-4058-B394-0E3D8C87AC24}"/>
              </a:ext>
            </a:extLst>
          </p:cNvPr>
          <p:cNvSpPr/>
          <p:nvPr/>
        </p:nvSpPr>
        <p:spPr>
          <a:xfrm>
            <a:off x="5336247" y="4730274"/>
            <a:ext cx="1728000" cy="267184"/>
          </a:xfrm>
          <a:prstGeom prst="rect">
            <a:avLst/>
          </a:prstGeom>
          <a:ln>
            <a:solidFill>
              <a:schemeClr val="tx1"/>
            </a:solidFill>
            <a:prstDash val="dash"/>
          </a:ln>
        </p:spPr>
        <p:txBody>
          <a:bodyPr wrap="square" lIns="72000" tIns="18000" rIns="72000" bIns="18000" anchor="ctr" anchorCtr="0">
            <a:spAutoFit/>
          </a:bodyPr>
          <a:lstStyle/>
          <a:p>
            <a:pPr>
              <a:lnSpc>
                <a:spcPts val="900"/>
              </a:lnSpc>
            </a:pPr>
            <a:r>
              <a:rPr lang="ja-JP" altLang="en-US" sz="800" dirty="0"/>
              <a:t>マネタリーベースが約</a:t>
            </a:r>
            <a:r>
              <a:rPr lang="en-US" altLang="ja-JP" sz="800" dirty="0"/>
              <a:t>4.7</a:t>
            </a:r>
            <a:r>
              <a:rPr lang="ja-JP" altLang="en-US" sz="800" dirty="0"/>
              <a:t>倍に増大</a:t>
            </a:r>
          </a:p>
          <a:p>
            <a:pPr>
              <a:lnSpc>
                <a:spcPts val="900"/>
              </a:lnSpc>
            </a:pPr>
            <a:r>
              <a:rPr lang="ja-JP" altLang="en-US" sz="800" dirty="0"/>
              <a:t>マネーストックも約</a:t>
            </a:r>
            <a:r>
              <a:rPr lang="en-US" altLang="ja-JP" sz="800" dirty="0"/>
              <a:t>4.7</a:t>
            </a:r>
            <a:r>
              <a:rPr lang="ja-JP" altLang="en-US" sz="800" dirty="0"/>
              <a:t>倍に増大</a:t>
            </a:r>
          </a:p>
        </p:txBody>
      </p:sp>
      <p:cxnSp>
        <p:nvCxnSpPr>
          <p:cNvPr id="73" name="直線コネクタ 72"/>
          <p:cNvCxnSpPr/>
          <p:nvPr/>
        </p:nvCxnSpPr>
        <p:spPr>
          <a:xfrm flipV="1">
            <a:off x="5310336" y="5524522"/>
            <a:ext cx="1804345" cy="246042"/>
          </a:xfrm>
          <a:prstGeom prst="line">
            <a:avLst/>
          </a:prstGeom>
        </p:spPr>
        <p:style>
          <a:lnRef idx="1">
            <a:schemeClr val="accent1"/>
          </a:lnRef>
          <a:fillRef idx="0">
            <a:schemeClr val="accent1"/>
          </a:fillRef>
          <a:effectRef idx="0">
            <a:schemeClr val="accent1"/>
          </a:effectRef>
          <a:fontRef idx="minor">
            <a:schemeClr val="tx1"/>
          </a:fontRef>
        </p:style>
      </p:cxnSp>
      <p:sp>
        <p:nvSpPr>
          <p:cNvPr id="80" name="正方形/長方形 79">
            <a:extLst>
              <a:ext uri="{FF2B5EF4-FFF2-40B4-BE49-F238E27FC236}">
                <a16:creationId xmlns:a16="http://schemas.microsoft.com/office/drawing/2014/main" id="{CA7187BB-9030-4058-B394-0E3D8C87AC24}"/>
              </a:ext>
            </a:extLst>
          </p:cNvPr>
          <p:cNvSpPr/>
          <p:nvPr/>
        </p:nvSpPr>
        <p:spPr>
          <a:xfrm>
            <a:off x="8044041" y="5111435"/>
            <a:ext cx="900000" cy="307777"/>
          </a:xfrm>
          <a:prstGeom prst="rect">
            <a:avLst/>
          </a:prstGeom>
          <a:ln>
            <a:solidFill>
              <a:schemeClr val="tx1"/>
            </a:solidFill>
            <a:prstDash val="dash"/>
          </a:ln>
        </p:spPr>
        <p:txBody>
          <a:bodyPr wrap="square" tIns="0" rIns="36000" bIns="0" anchor="ctr" anchorCtr="0">
            <a:spAutoFit/>
          </a:bodyPr>
          <a:lstStyle/>
          <a:p>
            <a:pPr>
              <a:lnSpc>
                <a:spcPts val="800"/>
              </a:lnSpc>
            </a:pPr>
            <a:r>
              <a:rPr lang="en-US" altLang="ja-JP" sz="700" dirty="0"/>
              <a:t>16</a:t>
            </a:r>
            <a:r>
              <a:rPr lang="ja-JP" altLang="en-US" sz="700" dirty="0"/>
              <a:t>年には</a:t>
            </a:r>
            <a:r>
              <a:rPr lang="en-US" altLang="ja-JP" sz="700" dirty="0"/>
              <a:t>05</a:t>
            </a:r>
            <a:r>
              <a:rPr lang="ja-JP" altLang="en-US" sz="700" dirty="0"/>
              <a:t>年の</a:t>
            </a:r>
            <a:endParaRPr lang="en-US" altLang="ja-JP" sz="700" dirty="0"/>
          </a:p>
          <a:p>
            <a:pPr>
              <a:lnSpc>
                <a:spcPts val="800"/>
              </a:lnSpc>
            </a:pPr>
            <a:r>
              <a:rPr lang="en-US" altLang="ja-JP" sz="700" dirty="0"/>
              <a:t>GDP</a:t>
            </a:r>
            <a:r>
              <a:rPr lang="ja-JP" altLang="en-US" sz="700" dirty="0"/>
              <a:t>を超える額の</a:t>
            </a:r>
            <a:endParaRPr lang="en-US" altLang="ja-JP" sz="700" dirty="0"/>
          </a:p>
          <a:p>
            <a:pPr>
              <a:lnSpc>
                <a:spcPts val="800"/>
              </a:lnSpc>
            </a:pPr>
            <a:r>
              <a:rPr lang="ja-JP" altLang="en-US" sz="700" dirty="0"/>
              <a:t>内部留保がある</a:t>
            </a:r>
            <a:endParaRPr lang="en-US" altLang="ja-JP" sz="700" dirty="0"/>
          </a:p>
        </p:txBody>
      </p:sp>
      <p:sp>
        <p:nvSpPr>
          <p:cNvPr id="81" name="正方形/長方形 80">
            <a:extLst>
              <a:ext uri="{FF2B5EF4-FFF2-40B4-BE49-F238E27FC236}">
                <a16:creationId xmlns:a16="http://schemas.microsoft.com/office/drawing/2014/main" id="{331A8707-0802-4920-9351-8007733139F8}"/>
              </a:ext>
            </a:extLst>
          </p:cNvPr>
          <p:cNvSpPr/>
          <p:nvPr/>
        </p:nvSpPr>
        <p:spPr>
          <a:xfrm>
            <a:off x="2604005" y="5874143"/>
            <a:ext cx="684000" cy="349702"/>
          </a:xfrm>
          <a:prstGeom prst="rect">
            <a:avLst/>
          </a:prstGeom>
          <a:ln>
            <a:solidFill>
              <a:schemeClr val="tx1"/>
            </a:solidFill>
            <a:prstDash val="dash"/>
          </a:ln>
        </p:spPr>
        <p:txBody>
          <a:bodyPr wrap="square" lIns="72000" tIns="72000" anchor="ctr" anchorCtr="0">
            <a:spAutoFit/>
          </a:bodyPr>
          <a:lstStyle/>
          <a:p>
            <a:pPr>
              <a:lnSpc>
                <a:spcPts val="900"/>
              </a:lnSpc>
            </a:pPr>
            <a:r>
              <a:rPr lang="en-US" altLang="ja-JP" sz="900" dirty="0"/>
              <a:t>20</a:t>
            </a:r>
            <a:r>
              <a:rPr lang="ja-JP" altLang="en-US" sz="900" dirty="0"/>
              <a:t>年で</a:t>
            </a:r>
            <a:endParaRPr lang="en-US" altLang="ja-JP" sz="900" dirty="0"/>
          </a:p>
          <a:p>
            <a:pPr>
              <a:lnSpc>
                <a:spcPts val="900"/>
              </a:lnSpc>
            </a:pPr>
            <a:r>
              <a:rPr lang="ja-JP" altLang="en-US" sz="900" dirty="0"/>
              <a:t>約</a:t>
            </a:r>
            <a:r>
              <a:rPr lang="en-US" altLang="ja-JP" sz="900" dirty="0"/>
              <a:t>1.20</a:t>
            </a:r>
            <a:r>
              <a:rPr lang="ja-JP" altLang="en-US" sz="900" dirty="0"/>
              <a:t>倍</a:t>
            </a:r>
          </a:p>
        </p:txBody>
      </p:sp>
      <p:sp>
        <p:nvSpPr>
          <p:cNvPr id="82" name="正方形/長方形 81">
            <a:extLst>
              <a:ext uri="{FF2B5EF4-FFF2-40B4-BE49-F238E27FC236}">
                <a16:creationId xmlns:a16="http://schemas.microsoft.com/office/drawing/2014/main" id="{25D52625-7792-4F08-87D5-C85D75781F03}"/>
              </a:ext>
            </a:extLst>
          </p:cNvPr>
          <p:cNvSpPr/>
          <p:nvPr/>
        </p:nvSpPr>
        <p:spPr>
          <a:xfrm>
            <a:off x="4493294" y="5864020"/>
            <a:ext cx="684000" cy="349702"/>
          </a:xfrm>
          <a:prstGeom prst="rect">
            <a:avLst/>
          </a:prstGeom>
          <a:ln>
            <a:solidFill>
              <a:schemeClr val="tx1"/>
            </a:solidFill>
            <a:prstDash val="dash"/>
          </a:ln>
        </p:spPr>
        <p:txBody>
          <a:bodyPr wrap="square" lIns="72000" tIns="72000" anchor="ctr" anchorCtr="0">
            <a:spAutoFit/>
          </a:bodyPr>
          <a:lstStyle/>
          <a:p>
            <a:pPr>
              <a:lnSpc>
                <a:spcPts val="900"/>
              </a:lnSpc>
            </a:pPr>
            <a:r>
              <a:rPr lang="en-US" altLang="ja-JP" sz="900" dirty="0"/>
              <a:t>20</a:t>
            </a:r>
            <a:r>
              <a:rPr lang="ja-JP" altLang="en-US" sz="900" dirty="0"/>
              <a:t>年で</a:t>
            </a:r>
            <a:endParaRPr lang="en-US" altLang="ja-JP" sz="900" dirty="0"/>
          </a:p>
          <a:p>
            <a:pPr>
              <a:lnSpc>
                <a:spcPts val="900"/>
              </a:lnSpc>
            </a:pPr>
            <a:r>
              <a:rPr lang="ja-JP" altLang="en-US" sz="900" dirty="0"/>
              <a:t>約</a:t>
            </a:r>
            <a:r>
              <a:rPr lang="en-US" altLang="ja-JP" sz="900" dirty="0"/>
              <a:t>1.21</a:t>
            </a:r>
            <a:r>
              <a:rPr lang="ja-JP" altLang="en-US" sz="900" dirty="0"/>
              <a:t>倍</a:t>
            </a:r>
          </a:p>
        </p:txBody>
      </p:sp>
      <p:sp>
        <p:nvSpPr>
          <p:cNvPr id="83" name="正方形/長方形 82">
            <a:extLst>
              <a:ext uri="{FF2B5EF4-FFF2-40B4-BE49-F238E27FC236}">
                <a16:creationId xmlns:a16="http://schemas.microsoft.com/office/drawing/2014/main" id="{15589D56-2FFA-4E40-B03E-1CE4DCB40A81}"/>
              </a:ext>
            </a:extLst>
          </p:cNvPr>
          <p:cNvSpPr/>
          <p:nvPr/>
        </p:nvSpPr>
        <p:spPr>
          <a:xfrm>
            <a:off x="8255283" y="5874143"/>
            <a:ext cx="684000" cy="349702"/>
          </a:xfrm>
          <a:prstGeom prst="rect">
            <a:avLst/>
          </a:prstGeom>
          <a:ln>
            <a:solidFill>
              <a:schemeClr val="tx1"/>
            </a:solidFill>
            <a:prstDash val="dash"/>
          </a:ln>
        </p:spPr>
        <p:txBody>
          <a:bodyPr wrap="square" lIns="72000" tIns="72000" anchor="ctr" anchorCtr="0">
            <a:spAutoFit/>
          </a:bodyPr>
          <a:lstStyle/>
          <a:p>
            <a:pPr>
              <a:lnSpc>
                <a:spcPts val="900"/>
              </a:lnSpc>
            </a:pPr>
            <a:r>
              <a:rPr lang="en-US" altLang="ja-JP" sz="900" dirty="0"/>
              <a:t>20</a:t>
            </a:r>
            <a:r>
              <a:rPr lang="ja-JP" altLang="en-US" sz="900" dirty="0"/>
              <a:t>年で</a:t>
            </a:r>
            <a:endParaRPr lang="en-US" altLang="ja-JP" sz="900" dirty="0"/>
          </a:p>
          <a:p>
            <a:pPr>
              <a:lnSpc>
                <a:spcPts val="900"/>
              </a:lnSpc>
            </a:pPr>
            <a:r>
              <a:rPr lang="ja-JP" altLang="en-US" sz="900" dirty="0"/>
              <a:t>約</a:t>
            </a:r>
            <a:r>
              <a:rPr lang="en-US" altLang="ja-JP" sz="900" dirty="0"/>
              <a:t>1.02</a:t>
            </a:r>
            <a:r>
              <a:rPr lang="ja-JP" altLang="en-US" sz="900" dirty="0"/>
              <a:t>倍</a:t>
            </a:r>
          </a:p>
        </p:txBody>
      </p:sp>
      <p:sp>
        <p:nvSpPr>
          <p:cNvPr id="84" name="正方形/長方形 83">
            <a:extLst>
              <a:ext uri="{FF2B5EF4-FFF2-40B4-BE49-F238E27FC236}">
                <a16:creationId xmlns:a16="http://schemas.microsoft.com/office/drawing/2014/main" id="{C3964AA1-BEA2-407E-ACBD-E606826EBD17}"/>
              </a:ext>
            </a:extLst>
          </p:cNvPr>
          <p:cNvSpPr/>
          <p:nvPr/>
        </p:nvSpPr>
        <p:spPr>
          <a:xfrm>
            <a:off x="6346305" y="5864020"/>
            <a:ext cx="684000" cy="349702"/>
          </a:xfrm>
          <a:prstGeom prst="rect">
            <a:avLst/>
          </a:prstGeom>
          <a:ln>
            <a:solidFill>
              <a:schemeClr val="tx1"/>
            </a:solidFill>
            <a:prstDash val="dash"/>
          </a:ln>
        </p:spPr>
        <p:txBody>
          <a:bodyPr wrap="square" lIns="72000" tIns="72000" anchor="ctr" anchorCtr="0">
            <a:spAutoFit/>
          </a:bodyPr>
          <a:lstStyle/>
          <a:p>
            <a:pPr>
              <a:lnSpc>
                <a:spcPts val="900"/>
              </a:lnSpc>
            </a:pPr>
            <a:r>
              <a:rPr lang="en-US" altLang="ja-JP" sz="900" dirty="0"/>
              <a:t>20</a:t>
            </a:r>
            <a:r>
              <a:rPr lang="ja-JP" altLang="en-US" sz="900" dirty="0"/>
              <a:t>年で</a:t>
            </a:r>
            <a:endParaRPr lang="en-US" altLang="ja-JP" sz="900" dirty="0"/>
          </a:p>
          <a:p>
            <a:pPr>
              <a:lnSpc>
                <a:spcPts val="900"/>
              </a:lnSpc>
            </a:pPr>
            <a:r>
              <a:rPr lang="ja-JP" altLang="en-US" sz="900" dirty="0"/>
              <a:t>約</a:t>
            </a:r>
            <a:r>
              <a:rPr lang="en-US" altLang="ja-JP" sz="900" dirty="0"/>
              <a:t>5.44</a:t>
            </a:r>
            <a:r>
              <a:rPr lang="ja-JP" altLang="en-US" sz="900" dirty="0"/>
              <a:t>倍</a:t>
            </a:r>
          </a:p>
        </p:txBody>
      </p:sp>
      <p:sp>
        <p:nvSpPr>
          <p:cNvPr id="85" name="テキスト ボックス 84"/>
          <p:cNvSpPr txBox="1"/>
          <p:nvPr/>
        </p:nvSpPr>
        <p:spPr>
          <a:xfrm>
            <a:off x="248886" y="498233"/>
            <a:ext cx="1548000"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en-US" altLang="ja-JP" sz="1400" b="1" dirty="0"/>
              <a:t>2000</a:t>
            </a:r>
            <a:r>
              <a:rPr lang="ja-JP" altLang="en-US" sz="1400" b="1" dirty="0"/>
              <a:t>～</a:t>
            </a:r>
            <a:r>
              <a:rPr lang="en-US" altLang="ja-JP" sz="1400" b="1" dirty="0"/>
              <a:t>2019</a:t>
            </a:r>
            <a:r>
              <a:rPr lang="ja-JP" altLang="en-US" sz="1400" b="1" dirty="0"/>
              <a:t>年</a:t>
            </a:r>
            <a:endParaRPr lang="ja-JP" altLang="ja-JP" sz="1400" b="1" dirty="0"/>
          </a:p>
        </p:txBody>
      </p:sp>
      <p:sp>
        <p:nvSpPr>
          <p:cNvPr id="86" name="正方形/長方形 85">
            <a:extLst>
              <a:ext uri="{FF2B5EF4-FFF2-40B4-BE49-F238E27FC236}">
                <a16:creationId xmlns:a16="http://schemas.microsoft.com/office/drawing/2014/main" id="{45CB12D7-02D8-4036-8EBD-E475071A8EF9}"/>
              </a:ext>
            </a:extLst>
          </p:cNvPr>
          <p:cNvSpPr/>
          <p:nvPr/>
        </p:nvSpPr>
        <p:spPr>
          <a:xfrm>
            <a:off x="2688598" y="6376151"/>
            <a:ext cx="576000" cy="342008"/>
          </a:xfrm>
          <a:prstGeom prst="rect">
            <a:avLst/>
          </a:prstGeom>
          <a:ln>
            <a:solidFill>
              <a:schemeClr val="tx1"/>
            </a:solidFill>
            <a:prstDash val="dash"/>
          </a:ln>
        </p:spPr>
        <p:txBody>
          <a:bodyPr wrap="square" lIns="72000" tIns="36000" rIns="36000" bIns="36000" anchor="ctr" anchorCtr="0">
            <a:spAutoFit/>
          </a:bodyPr>
          <a:lstStyle/>
          <a:p>
            <a:pPr>
              <a:lnSpc>
                <a:spcPts val="700"/>
              </a:lnSpc>
            </a:pPr>
            <a:r>
              <a:rPr lang="en-US" altLang="ja-JP" sz="700" dirty="0"/>
              <a:t>20</a:t>
            </a:r>
            <a:r>
              <a:rPr lang="ja-JP" altLang="en-US" sz="700" dirty="0"/>
              <a:t>年で</a:t>
            </a:r>
            <a:endParaRPr lang="en-US" altLang="ja-JP" sz="700" dirty="0"/>
          </a:p>
          <a:p>
            <a:pPr>
              <a:lnSpc>
                <a:spcPts val="700"/>
              </a:lnSpc>
            </a:pPr>
            <a:r>
              <a:rPr lang="en-US" altLang="ja-JP" sz="700" dirty="0"/>
              <a:t>6.6</a:t>
            </a:r>
            <a:r>
              <a:rPr lang="ja-JP" altLang="en-US" sz="700" dirty="0"/>
              <a:t>万ﾄﾞﾙ</a:t>
            </a:r>
            <a:endParaRPr lang="en-US" altLang="ja-JP" sz="700" dirty="0"/>
          </a:p>
          <a:p>
            <a:pPr>
              <a:lnSpc>
                <a:spcPts val="700"/>
              </a:lnSpc>
            </a:pPr>
            <a:r>
              <a:rPr lang="ja-JP" altLang="en-US" sz="700" dirty="0"/>
              <a:t>増加</a:t>
            </a:r>
          </a:p>
        </p:txBody>
      </p:sp>
      <p:sp>
        <p:nvSpPr>
          <p:cNvPr id="87" name="正方形/長方形 86">
            <a:extLst>
              <a:ext uri="{FF2B5EF4-FFF2-40B4-BE49-F238E27FC236}">
                <a16:creationId xmlns:a16="http://schemas.microsoft.com/office/drawing/2014/main" id="{45CB12D7-02D8-4036-8EBD-E475071A8EF9}"/>
              </a:ext>
            </a:extLst>
          </p:cNvPr>
          <p:cNvSpPr/>
          <p:nvPr/>
        </p:nvSpPr>
        <p:spPr>
          <a:xfrm>
            <a:off x="4552870" y="6390813"/>
            <a:ext cx="576000" cy="342008"/>
          </a:xfrm>
          <a:prstGeom prst="rect">
            <a:avLst/>
          </a:prstGeom>
          <a:ln>
            <a:solidFill>
              <a:schemeClr val="tx1"/>
            </a:solidFill>
            <a:prstDash val="dash"/>
          </a:ln>
        </p:spPr>
        <p:txBody>
          <a:bodyPr wrap="square" lIns="72000" tIns="36000" rIns="36000" bIns="36000" anchor="ctr" anchorCtr="0">
            <a:spAutoFit/>
          </a:bodyPr>
          <a:lstStyle/>
          <a:p>
            <a:pPr>
              <a:lnSpc>
                <a:spcPts val="700"/>
              </a:lnSpc>
            </a:pPr>
            <a:r>
              <a:rPr lang="en-US" altLang="ja-JP" sz="700" dirty="0"/>
              <a:t>20</a:t>
            </a:r>
            <a:r>
              <a:rPr lang="ja-JP" altLang="en-US" sz="700" dirty="0"/>
              <a:t>年で</a:t>
            </a:r>
            <a:endParaRPr lang="en-US" altLang="ja-JP" sz="700" dirty="0"/>
          </a:p>
          <a:p>
            <a:pPr>
              <a:lnSpc>
                <a:spcPts val="700"/>
              </a:lnSpc>
            </a:pPr>
            <a:r>
              <a:rPr lang="en-US" altLang="ja-JP" sz="700" dirty="0"/>
              <a:t>4.9</a:t>
            </a:r>
            <a:r>
              <a:rPr lang="ja-JP" altLang="en-US" sz="700" dirty="0"/>
              <a:t>万ﾄﾞﾙ</a:t>
            </a:r>
            <a:endParaRPr lang="en-US" altLang="ja-JP" sz="700" dirty="0"/>
          </a:p>
          <a:p>
            <a:pPr>
              <a:lnSpc>
                <a:spcPts val="700"/>
              </a:lnSpc>
            </a:pPr>
            <a:r>
              <a:rPr lang="ja-JP" altLang="en-US" sz="700" dirty="0"/>
              <a:t>増加</a:t>
            </a:r>
          </a:p>
        </p:txBody>
      </p:sp>
      <p:sp>
        <p:nvSpPr>
          <p:cNvPr id="88" name="正方形/長方形 87">
            <a:extLst>
              <a:ext uri="{FF2B5EF4-FFF2-40B4-BE49-F238E27FC236}">
                <a16:creationId xmlns:a16="http://schemas.microsoft.com/office/drawing/2014/main" id="{45CB12D7-02D8-4036-8EBD-E475071A8EF9}"/>
              </a:ext>
            </a:extLst>
          </p:cNvPr>
          <p:cNvSpPr/>
          <p:nvPr/>
        </p:nvSpPr>
        <p:spPr>
          <a:xfrm>
            <a:off x="6394520" y="6381288"/>
            <a:ext cx="576000" cy="342008"/>
          </a:xfrm>
          <a:prstGeom prst="rect">
            <a:avLst/>
          </a:prstGeom>
          <a:ln>
            <a:solidFill>
              <a:schemeClr val="tx1"/>
            </a:solidFill>
            <a:prstDash val="dash"/>
          </a:ln>
        </p:spPr>
        <p:txBody>
          <a:bodyPr wrap="square" lIns="72000" tIns="36000" rIns="36000" bIns="36000" anchor="ctr" anchorCtr="0">
            <a:spAutoFit/>
          </a:bodyPr>
          <a:lstStyle/>
          <a:p>
            <a:pPr>
              <a:lnSpc>
                <a:spcPts val="700"/>
              </a:lnSpc>
            </a:pPr>
            <a:r>
              <a:rPr lang="en-US" altLang="ja-JP" sz="700" dirty="0"/>
              <a:t>20</a:t>
            </a:r>
            <a:r>
              <a:rPr lang="ja-JP" altLang="en-US" sz="700" dirty="0"/>
              <a:t>年で</a:t>
            </a:r>
            <a:endParaRPr lang="en-US" altLang="ja-JP" sz="700" dirty="0"/>
          </a:p>
          <a:p>
            <a:pPr>
              <a:lnSpc>
                <a:spcPts val="700"/>
              </a:lnSpc>
            </a:pPr>
            <a:r>
              <a:rPr lang="en-US" altLang="ja-JP" sz="700" dirty="0"/>
              <a:t>2.7</a:t>
            </a:r>
            <a:r>
              <a:rPr lang="ja-JP" altLang="en-US" sz="700" dirty="0"/>
              <a:t>万ﾄﾞﾙ</a:t>
            </a:r>
            <a:endParaRPr lang="en-US" altLang="ja-JP" sz="700" dirty="0"/>
          </a:p>
          <a:p>
            <a:pPr>
              <a:lnSpc>
                <a:spcPts val="700"/>
              </a:lnSpc>
            </a:pPr>
            <a:r>
              <a:rPr lang="ja-JP" altLang="en-US" sz="700" dirty="0"/>
              <a:t>増加</a:t>
            </a:r>
          </a:p>
        </p:txBody>
      </p:sp>
      <p:sp>
        <p:nvSpPr>
          <p:cNvPr id="89" name="正方形/長方形 88">
            <a:extLst>
              <a:ext uri="{FF2B5EF4-FFF2-40B4-BE49-F238E27FC236}">
                <a16:creationId xmlns:a16="http://schemas.microsoft.com/office/drawing/2014/main" id="{45CB12D7-02D8-4036-8EBD-E475071A8EF9}"/>
              </a:ext>
            </a:extLst>
          </p:cNvPr>
          <p:cNvSpPr/>
          <p:nvPr/>
        </p:nvSpPr>
        <p:spPr>
          <a:xfrm>
            <a:off x="8300575" y="6362238"/>
            <a:ext cx="576000" cy="342008"/>
          </a:xfrm>
          <a:prstGeom prst="rect">
            <a:avLst/>
          </a:prstGeom>
          <a:ln>
            <a:solidFill>
              <a:schemeClr val="tx1"/>
            </a:solidFill>
            <a:prstDash val="dash"/>
          </a:ln>
        </p:spPr>
        <p:txBody>
          <a:bodyPr wrap="square" lIns="72000" tIns="36000" rIns="36000" bIns="36000" anchor="ctr" anchorCtr="0">
            <a:spAutoFit/>
          </a:bodyPr>
          <a:lstStyle/>
          <a:p>
            <a:pPr>
              <a:lnSpc>
                <a:spcPts val="700"/>
              </a:lnSpc>
            </a:pPr>
            <a:r>
              <a:rPr lang="en-US" altLang="ja-JP" sz="700" dirty="0"/>
              <a:t>20</a:t>
            </a:r>
            <a:r>
              <a:rPr lang="ja-JP" altLang="en-US" sz="700" dirty="0"/>
              <a:t>年で</a:t>
            </a:r>
            <a:endParaRPr lang="en-US" altLang="ja-JP" sz="700" dirty="0"/>
          </a:p>
          <a:p>
            <a:pPr>
              <a:lnSpc>
                <a:spcPts val="700"/>
              </a:lnSpc>
            </a:pPr>
            <a:r>
              <a:rPr lang="en-US" altLang="ja-JP" sz="700" dirty="0"/>
              <a:t>2.4</a:t>
            </a:r>
            <a:r>
              <a:rPr lang="ja-JP" altLang="en-US" sz="700" dirty="0"/>
              <a:t>万ﾄﾞﾙ</a:t>
            </a:r>
            <a:endParaRPr lang="en-US" altLang="ja-JP" sz="700" dirty="0"/>
          </a:p>
          <a:p>
            <a:pPr>
              <a:lnSpc>
                <a:spcPts val="700"/>
              </a:lnSpc>
            </a:pPr>
            <a:r>
              <a:rPr lang="ja-JP" altLang="en-US" sz="700" dirty="0"/>
              <a:t>増加</a:t>
            </a:r>
          </a:p>
        </p:txBody>
      </p:sp>
      <p:sp>
        <p:nvSpPr>
          <p:cNvPr id="77" name="正方形/長方形 76"/>
          <p:cNvSpPr/>
          <p:nvPr/>
        </p:nvSpPr>
        <p:spPr>
          <a:xfrm>
            <a:off x="-3212" y="-14860"/>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1600" kern="0" dirty="0">
                <a:solidFill>
                  <a:srgbClr val="000000"/>
                </a:solidFill>
                <a:ea typeface="Meiryo UI" pitchFamily="50" charset="-128"/>
                <a:cs typeface="Meiryo UI" pitchFamily="50" charset="-128"/>
              </a:rPr>
              <a:t>３ー１</a:t>
            </a:r>
            <a:r>
              <a:rPr lang="en-US" altLang="ja-JP" sz="1600" kern="0" dirty="0">
                <a:solidFill>
                  <a:srgbClr val="000000"/>
                </a:solidFill>
                <a:ea typeface="Meiryo UI" pitchFamily="50" charset="-128"/>
                <a:cs typeface="Meiryo UI" pitchFamily="50" charset="-128"/>
              </a:rPr>
              <a:t>.</a:t>
            </a:r>
            <a:r>
              <a:rPr lang="ja-JP" altLang="en-US" sz="1600" kern="0" dirty="0">
                <a:solidFill>
                  <a:srgbClr val="000000"/>
                </a:solidFill>
                <a:ea typeface="Meiryo UI" pitchFamily="50" charset="-128"/>
                <a:cs typeface="Meiryo UI" pitchFamily="50" charset="-128"/>
              </a:rPr>
              <a:t>世界経済のトレンドについて（コロナ拡大前</a:t>
            </a:r>
            <a:r>
              <a:rPr lang="en-US" altLang="ja-JP" sz="1600" kern="0" dirty="0">
                <a:solidFill>
                  <a:srgbClr val="000000"/>
                </a:solidFill>
                <a:ea typeface="Meiryo UI" pitchFamily="50" charset="-128"/>
                <a:cs typeface="Meiryo UI" pitchFamily="50" charset="-128"/>
              </a:rPr>
              <a:t>2000</a:t>
            </a:r>
            <a:r>
              <a:rPr lang="ja-JP" altLang="en-US" sz="1600" kern="0" dirty="0">
                <a:solidFill>
                  <a:srgbClr val="000000"/>
                </a:solidFill>
                <a:ea typeface="Meiryo UI" pitchFamily="50" charset="-128"/>
                <a:cs typeface="Meiryo UI" pitchFamily="50" charset="-128"/>
              </a:rPr>
              <a:t>～</a:t>
            </a:r>
            <a:r>
              <a:rPr lang="en-US" altLang="ja-JP" sz="1600" kern="0" dirty="0">
                <a:solidFill>
                  <a:srgbClr val="000000"/>
                </a:solidFill>
                <a:ea typeface="Meiryo UI" pitchFamily="50" charset="-128"/>
                <a:cs typeface="Meiryo UI" pitchFamily="50" charset="-128"/>
              </a:rPr>
              <a:t>2019</a:t>
            </a:r>
            <a:r>
              <a:rPr lang="ja-JP" altLang="en-US" sz="1600" kern="0" dirty="0">
                <a:solidFill>
                  <a:srgbClr val="000000"/>
                </a:solidFill>
                <a:ea typeface="Meiryo UI" pitchFamily="50" charset="-128"/>
                <a:cs typeface="Meiryo UI" pitchFamily="50" charset="-128"/>
              </a:rPr>
              <a:t>年、コロナ禍、現在） </a:t>
            </a:r>
          </a:p>
        </p:txBody>
      </p:sp>
      <p:sp>
        <p:nvSpPr>
          <p:cNvPr id="90" name="正方形/長方形 89"/>
          <p:cNvSpPr/>
          <p:nvPr/>
        </p:nvSpPr>
        <p:spPr>
          <a:xfrm>
            <a:off x="7169184" y="94231"/>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資料２</a:t>
            </a:r>
          </a:p>
        </p:txBody>
      </p:sp>
    </p:spTree>
    <p:extLst>
      <p:ext uri="{BB962C8B-B14F-4D97-AF65-F5344CB8AC3E}">
        <p14:creationId xmlns:p14="http://schemas.microsoft.com/office/powerpoint/2010/main" val="2671725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80537" y="415728"/>
            <a:ext cx="8990925" cy="1562163"/>
          </a:xfrm>
          <a:prstGeom prst="rect">
            <a:avLst/>
          </a:prstGeom>
          <a:ln>
            <a:solidFill>
              <a:schemeClr val="tx1"/>
            </a:solidFill>
            <a:prstDash val="sysDash"/>
          </a:ln>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776" indent="-263776" algn="l">
              <a:lnSpc>
                <a:spcPts val="1477"/>
              </a:lnSpc>
              <a:spcBef>
                <a:spcPts val="1108"/>
              </a:spcBef>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英誌「エコノミスト」の調査部門による「世界の都市安全性指数ランキング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」で大阪は総合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位にランクイン、前回（</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）の３位から順位を落とした（東京は、前回</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位から今回５位へ変動）。　</a:t>
            </a:r>
          </a:p>
          <a:p>
            <a:pPr marL="263776" indent="-263776" algn="l">
              <a:lnSpc>
                <a:spcPts val="1477"/>
              </a:lnSpc>
              <a:spcBef>
                <a:spcPts val="1108"/>
              </a:spcBef>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大阪は、高品質の医療インフラ（５位）や、インフラの安全性（７位）に対する評価は高いものの、個人の安全性（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位）、サイバーセキュリティ面（</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位）はやや低評価。　また、今回から追加された「環境の安全性」においても</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位となっている。一方、今回１位と２位に躍り出たコペンハーゲンとトロントは、「環境の安全性」においても上位（６位、２位）にランクイン。</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txBox="1">
            <a:spLocks/>
          </p:cNvSpPr>
          <p:nvPr/>
        </p:nvSpPr>
        <p:spPr>
          <a:xfrm>
            <a:off x="111297" y="1955778"/>
            <a:ext cx="4451474"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年のトップ</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738" dirty="0">
                <a:latin typeface="Meiryo UI" panose="020B0604030504040204" pitchFamily="50" charset="-128"/>
                <a:ea typeface="Meiryo UI" panose="020B0604030504040204" pitchFamily="50" charset="-128"/>
                <a:cs typeface="Meiryo UI" panose="020B0604030504040204" pitchFamily="50" charset="-128"/>
              </a:rPr>
              <a:t>※</a:t>
            </a:r>
            <a:r>
              <a:rPr lang="ja-JP" altLang="en-US" sz="738" dirty="0">
                <a:latin typeface="Meiryo UI" panose="020B0604030504040204" pitchFamily="50" charset="-128"/>
                <a:ea typeface="Meiryo UI" panose="020B0604030504040204" pitchFamily="50" charset="-128"/>
                <a:cs typeface="Meiryo UI" panose="020B0604030504040204" pitchFamily="50" charset="-128"/>
              </a:rPr>
              <a:t>対象</a:t>
            </a:r>
            <a:r>
              <a:rPr lang="en-US" altLang="ja-JP" sz="738" dirty="0">
                <a:latin typeface="Meiryo UI" panose="020B0604030504040204" pitchFamily="50" charset="-128"/>
                <a:ea typeface="Meiryo UI" panose="020B0604030504040204" pitchFamily="50" charset="-128"/>
                <a:cs typeface="Meiryo UI" panose="020B0604030504040204" pitchFamily="50" charset="-128"/>
              </a:rPr>
              <a:t>60</a:t>
            </a:r>
            <a:r>
              <a:rPr lang="ja-JP" altLang="en-US" sz="738" dirty="0">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73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4399037" y="1944747"/>
            <a:ext cx="4390578" cy="136999"/>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ランキング年次推移（上位６都市と大阪）</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AB922423-A091-43F1-80A4-9844CF350500}"/>
              </a:ext>
            </a:extLst>
          </p:cNvPr>
          <p:cNvSpPr/>
          <p:nvPr/>
        </p:nvSpPr>
        <p:spPr>
          <a:xfrm>
            <a:off x="113148" y="5587224"/>
            <a:ext cx="1548615" cy="1201702"/>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lIns="66462" tIns="99692" rIns="66462" rtlCol="0" anchor="t"/>
          <a:lstStyle/>
          <a:p>
            <a:r>
              <a:rPr lang="ja-JP" altLang="en-US" sz="969" b="1" dirty="0">
                <a:solidFill>
                  <a:schemeClr val="tx1"/>
                </a:solidFill>
                <a:latin typeface="Meiryo UI" panose="020B0604030504040204" pitchFamily="50" charset="-128"/>
                <a:ea typeface="Meiryo UI" panose="020B0604030504040204" pitchFamily="50" charset="-128"/>
              </a:rPr>
              <a:t>●サイバーセキュリティ</a:t>
            </a:r>
            <a:endParaRPr lang="en-US" altLang="ja-JP" sz="969" b="1" dirty="0">
              <a:solidFill>
                <a:schemeClr val="tx1"/>
              </a:solidFill>
              <a:latin typeface="Meiryo UI" panose="020B0604030504040204" pitchFamily="50" charset="-128"/>
              <a:ea typeface="Meiryo UI" panose="020B0604030504040204" pitchFamily="50" charset="-128"/>
            </a:endParaRPr>
          </a:p>
          <a:p>
            <a:r>
              <a:rPr lang="ja-JP" altLang="en-US" sz="646" dirty="0">
                <a:solidFill>
                  <a:schemeClr val="tx1"/>
                </a:solidFill>
                <a:latin typeface="Meiryo UI" panose="020B0604030504040204" pitchFamily="50" charset="-128"/>
                <a:ea typeface="Meiryo UI" panose="020B0604030504040204" pitchFamily="50" charset="-128"/>
              </a:rPr>
              <a:t>ﾌﾟﾗｲﾊﾞｼｰﾎﾟﾘｼｰ、</a:t>
            </a:r>
            <a:endParaRPr lang="en-US" altLang="ja-JP" sz="646" dirty="0">
              <a:solidFill>
                <a:schemeClr val="tx1"/>
              </a:solidFill>
              <a:latin typeface="Meiryo UI" panose="020B0604030504040204" pitchFamily="50" charset="-128"/>
              <a:ea typeface="Meiryo UI" panose="020B0604030504040204" pitchFamily="50" charset="-128"/>
            </a:endParaRPr>
          </a:p>
          <a:p>
            <a:r>
              <a:rPr lang="ja-JP" altLang="en-US" sz="646" dirty="0">
                <a:solidFill>
                  <a:schemeClr val="tx1"/>
                </a:solidFill>
                <a:latin typeface="Meiryo UI" panose="020B0604030504040204" pitchFamily="50" charset="-128"/>
                <a:ea typeface="Meiryo UI" panose="020B0604030504040204" pitchFamily="50" charset="-128"/>
              </a:rPr>
              <a:t>ｻｲﾊﾞｰ脅威への住民の意識</a:t>
            </a:r>
          </a:p>
          <a:p>
            <a:r>
              <a:rPr lang="ja-JP" altLang="en-US" sz="646" dirty="0">
                <a:solidFill>
                  <a:schemeClr val="tx1"/>
                </a:solidFill>
                <a:latin typeface="Meiryo UI" panose="020B0604030504040204" pitchFamily="50" charset="-128"/>
                <a:ea typeface="Meiryo UI" panose="020B0604030504040204" pitchFamily="50" charset="-128"/>
              </a:rPr>
              <a:t>安全なｽﾏｰﾄｼﾃｨ、ｻｲﾊﾞｰｾｷｭﾘﾃｨ体制</a:t>
            </a:r>
          </a:p>
          <a:p>
            <a:r>
              <a:rPr lang="ja-JP" altLang="en-US" sz="646" dirty="0">
                <a:solidFill>
                  <a:schemeClr val="tx1"/>
                </a:solidFill>
                <a:latin typeface="Meiryo UI" panose="020B0604030504040204" pitchFamily="50" charset="-128"/>
                <a:ea typeface="Meiryo UI" panose="020B0604030504040204" pitchFamily="50" charset="-128"/>
              </a:rPr>
              <a:t>官民ﾊﾟｰﾄﾅｰｼｯﾌﾟ、ｲﾝﾀｰﾈｯﾄｱｸｾｽ率、安全なｲﾝﾀｰﾈｯﾄｻｰﾊﾞｰ、</a:t>
            </a:r>
            <a:endParaRPr lang="en-US" altLang="ja-JP" sz="646" dirty="0">
              <a:solidFill>
                <a:schemeClr val="tx1"/>
              </a:solidFill>
              <a:latin typeface="Meiryo UI" panose="020B0604030504040204" pitchFamily="50" charset="-128"/>
              <a:ea typeface="Meiryo UI" panose="020B0604030504040204" pitchFamily="50" charset="-128"/>
            </a:endParaRPr>
          </a:p>
          <a:p>
            <a:r>
              <a:rPr lang="ja-JP" altLang="en-US" sz="646" dirty="0">
                <a:solidFill>
                  <a:schemeClr val="tx1"/>
                </a:solidFill>
                <a:latin typeface="Meiryo UI" panose="020B0604030504040204" pitchFamily="50" charset="-128"/>
                <a:ea typeface="Meiryo UI" panose="020B0604030504040204" pitchFamily="50" charset="-128"/>
              </a:rPr>
              <a:t>ｻｲﾊﾞｰ攻撃のﾘｽｸ、</a:t>
            </a:r>
            <a:r>
              <a:rPr lang="en-US" altLang="ja-JP" sz="646" dirty="0">
                <a:solidFill>
                  <a:schemeClr val="tx1"/>
                </a:solidFill>
                <a:latin typeface="Meiryo UI" panose="020B0604030504040204" pitchFamily="50" charset="-128"/>
                <a:ea typeface="Meiryo UI" panose="020B0604030504040204" pitchFamily="50" charset="-128"/>
              </a:rPr>
              <a:t>IT</a:t>
            </a:r>
            <a:r>
              <a:rPr lang="ja-JP" altLang="en-US" sz="646" dirty="0">
                <a:solidFill>
                  <a:schemeClr val="tx1"/>
                </a:solidFill>
                <a:latin typeface="Meiryo UI" panose="020B0604030504040204" pitchFamily="50" charset="-128"/>
                <a:ea typeface="Meiryo UI" panose="020B0604030504040204" pitchFamily="50" charset="-128"/>
              </a:rPr>
              <a:t>ｲﾝﾌﾗのﾘｽｸ</a:t>
            </a:r>
          </a:p>
          <a:p>
            <a:r>
              <a:rPr lang="ja-JP" altLang="en-US" sz="646" dirty="0">
                <a:solidFill>
                  <a:schemeClr val="tx1"/>
                </a:solidFill>
                <a:latin typeface="Meiryo UI" panose="020B0604030504040204" pitchFamily="50" charset="-128"/>
                <a:ea typeface="Meiryo UI" panose="020B0604030504040204" pitchFamily="50" charset="-128"/>
              </a:rPr>
              <a:t>ｻｲﾊﾞｰ攻撃を受けたｺﾝﾋﾟｭｰﾀの割合</a:t>
            </a:r>
          </a:p>
        </p:txBody>
      </p:sp>
      <p:sp>
        <p:nvSpPr>
          <p:cNvPr id="30" name="正方形/長方形 29">
            <a:extLst>
              <a:ext uri="{FF2B5EF4-FFF2-40B4-BE49-F238E27FC236}">
                <a16:creationId xmlns:a16="http://schemas.microsoft.com/office/drawing/2014/main" id="{5F786023-178B-444D-9A50-0B07B0C5D88E}"/>
              </a:ext>
            </a:extLst>
          </p:cNvPr>
          <p:cNvSpPr/>
          <p:nvPr/>
        </p:nvSpPr>
        <p:spPr>
          <a:xfrm>
            <a:off x="1701172" y="5596770"/>
            <a:ext cx="2066964" cy="1192157"/>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lIns="66462" tIns="99692" rIns="66462" rtlCol="0" anchor="t"/>
          <a:lstStyle/>
          <a:p>
            <a:r>
              <a:rPr lang="ja-JP" altLang="en-US" sz="969" b="1" dirty="0">
                <a:solidFill>
                  <a:schemeClr val="tx1"/>
                </a:solidFill>
                <a:latin typeface="Meiryo UI" panose="020B0604030504040204" pitchFamily="50" charset="-128"/>
                <a:ea typeface="Meiryo UI" panose="020B0604030504040204" pitchFamily="50" charset="-128"/>
              </a:rPr>
              <a:t>●医療・健康環境</a:t>
            </a:r>
            <a:endParaRPr lang="en-US" altLang="ja-JP" sz="969" b="1" dirty="0">
              <a:solidFill>
                <a:schemeClr val="tx1"/>
              </a:solidFill>
              <a:latin typeface="Meiryo UI" panose="020B0604030504040204" pitchFamily="50" charset="-128"/>
              <a:ea typeface="Meiryo UI" panose="020B0604030504040204" pitchFamily="50" charset="-128"/>
            </a:endParaRPr>
          </a:p>
          <a:p>
            <a:r>
              <a:rPr lang="ja-JP" altLang="en-US" sz="646" dirty="0">
                <a:solidFill>
                  <a:schemeClr val="tx1"/>
                </a:solidFill>
                <a:latin typeface="Meiryo UI" panose="020B0604030504040204" pitchFamily="50" charset="-128"/>
                <a:ea typeface="Meiryo UI" panose="020B0604030504040204" pitchFamily="50" charset="-128"/>
              </a:rPr>
              <a:t>国民皆医療保険制度、公的医療ｻｰﾋﾞｽへのｱｸｾｽ、</a:t>
            </a:r>
          </a:p>
          <a:p>
            <a:r>
              <a:rPr lang="ja-JP" altLang="en-US" sz="646" dirty="0">
                <a:solidFill>
                  <a:schemeClr val="tx1"/>
                </a:solidFill>
                <a:latin typeface="Meiryo UI" panose="020B0604030504040204" pitchFamily="50" charset="-128"/>
                <a:ea typeface="Meiryo UI" panose="020B0604030504040204" pitchFamily="50" charset="-128"/>
              </a:rPr>
              <a:t>民間医療ｻｰﾋﾞｽへのｱｸｾｽ、市販薬へのｱｸｾｽ、</a:t>
            </a:r>
          </a:p>
          <a:p>
            <a:r>
              <a:rPr lang="ja-JP" altLang="en-US" sz="646" dirty="0">
                <a:solidFill>
                  <a:schemeClr val="tx1"/>
                </a:solidFill>
                <a:latin typeface="Meiryo UI" panose="020B0604030504040204" pitchFamily="50" charset="-128"/>
                <a:ea typeface="Meiryo UI" panose="020B0604030504040204" pitchFamily="50" charset="-128"/>
              </a:rPr>
              <a:t>民間医療ｻｰﾋﾞｽの質、公的医療ｻｰﾋﾞｽの質、</a:t>
            </a:r>
          </a:p>
          <a:p>
            <a:r>
              <a:rPr lang="ja-JP" altLang="en-US" sz="646" dirty="0">
                <a:solidFill>
                  <a:schemeClr val="tx1"/>
                </a:solidFill>
                <a:latin typeface="Meiryo UI" panose="020B0604030504040204" pitchFamily="50" charset="-128"/>
                <a:ea typeface="Meiryo UI" panose="020B0604030504040204" pitchFamily="50" charset="-128"/>
              </a:rPr>
              <a:t>人口</a:t>
            </a:r>
            <a:r>
              <a:rPr lang="en-US" altLang="ja-JP" sz="646" dirty="0">
                <a:solidFill>
                  <a:schemeClr val="tx1"/>
                </a:solidFill>
                <a:latin typeface="Meiryo UI" panose="020B0604030504040204" pitchFamily="50" charset="-128"/>
                <a:ea typeface="Meiryo UI" panose="020B0604030504040204" pitchFamily="50" charset="-128"/>
              </a:rPr>
              <a:t>1000</a:t>
            </a:r>
            <a:r>
              <a:rPr lang="ja-JP" altLang="en-US" sz="646" dirty="0">
                <a:solidFill>
                  <a:schemeClr val="tx1"/>
                </a:solidFill>
                <a:latin typeface="Meiryo UI" panose="020B0604030504040204" pitchFamily="50" charset="-128"/>
                <a:ea typeface="Meiryo UI" panose="020B0604030504040204" pitchFamily="50" charset="-128"/>
              </a:rPr>
              <a:t>人あたりの病床数と医師数、</a:t>
            </a:r>
          </a:p>
          <a:p>
            <a:r>
              <a:rPr lang="ja-JP" altLang="en-US" sz="646" dirty="0">
                <a:solidFill>
                  <a:schemeClr val="tx1"/>
                </a:solidFill>
                <a:latin typeface="Meiryo UI" panose="020B0604030504040204" pitchFamily="50" charset="-128"/>
                <a:ea typeface="Meiryo UI" panose="020B0604030504040204" pitchFamily="50" charset="-128"/>
              </a:rPr>
              <a:t>安全で良質な食品へのｱｸｾｽ、薬物乱用の政策、ﾊﾟﾝﾃﾞﾐｯｸ対応体制、精神疾患への対応体制、</a:t>
            </a:r>
            <a:endParaRPr lang="en-US" altLang="ja-JP" sz="646" dirty="0">
              <a:solidFill>
                <a:schemeClr val="tx1"/>
              </a:solidFill>
              <a:latin typeface="Meiryo UI" panose="020B0604030504040204" pitchFamily="50" charset="-128"/>
              <a:ea typeface="Meiryo UI" panose="020B0604030504040204" pitchFamily="50" charset="-128"/>
            </a:endParaRPr>
          </a:p>
          <a:p>
            <a:r>
              <a:rPr lang="ja-JP" altLang="en-US" sz="646" dirty="0">
                <a:solidFill>
                  <a:schemeClr val="tx1"/>
                </a:solidFill>
                <a:latin typeface="Meiryo UI" panose="020B0604030504040204" pitchFamily="50" charset="-128"/>
                <a:ea typeface="Meiryo UI" panose="020B0604030504040204" pitchFamily="50" charset="-128"/>
              </a:rPr>
              <a:t>都市の救急ｻｰﾋﾞｽ、平均寿命、乳幼児死亡率、がん死亡率、生活習慣病の疾病負荷、</a:t>
            </a:r>
            <a:endParaRPr lang="en-US" altLang="ja-JP" sz="646" dirty="0">
              <a:solidFill>
                <a:schemeClr val="tx1"/>
              </a:solidFill>
              <a:latin typeface="Meiryo UI" panose="020B0604030504040204" pitchFamily="50" charset="-128"/>
              <a:ea typeface="Meiryo UI" panose="020B0604030504040204" pitchFamily="50" charset="-128"/>
            </a:endParaRPr>
          </a:p>
          <a:p>
            <a:r>
              <a:rPr lang="ja-JP" altLang="en-US" sz="646" dirty="0">
                <a:solidFill>
                  <a:schemeClr val="tx1"/>
                </a:solidFill>
                <a:latin typeface="Meiryo UI" panose="020B0604030504040204" pitchFamily="50" charset="-128"/>
                <a:ea typeface="Meiryo UI" panose="020B0604030504040204" pitchFamily="50" charset="-128"/>
              </a:rPr>
              <a:t>精神疾患の疾病負荷、</a:t>
            </a:r>
            <a:r>
              <a:rPr lang="en-US" altLang="ja-JP" sz="646" dirty="0">
                <a:solidFill>
                  <a:schemeClr val="tx1"/>
                </a:solidFill>
                <a:latin typeface="Meiryo UI" panose="020B0604030504040204" pitchFamily="50" charset="-128"/>
                <a:ea typeface="Meiryo UI" panose="020B0604030504040204" pitchFamily="50" charset="-128"/>
              </a:rPr>
              <a:t>COVID-19</a:t>
            </a:r>
            <a:r>
              <a:rPr lang="ja-JP" altLang="en-US" sz="646" dirty="0">
                <a:solidFill>
                  <a:schemeClr val="tx1"/>
                </a:solidFill>
                <a:latin typeface="Meiryo UI" panose="020B0604030504040204" pitchFamily="50" charset="-128"/>
                <a:ea typeface="Meiryo UI" panose="020B0604030504040204" pitchFamily="50" charset="-128"/>
              </a:rPr>
              <a:t>の死亡者数</a:t>
            </a:r>
          </a:p>
        </p:txBody>
      </p:sp>
      <p:sp>
        <p:nvSpPr>
          <p:cNvPr id="31" name="正方形/長方形 30">
            <a:extLst>
              <a:ext uri="{FF2B5EF4-FFF2-40B4-BE49-F238E27FC236}">
                <a16:creationId xmlns:a16="http://schemas.microsoft.com/office/drawing/2014/main" id="{2627A90A-B11D-40E5-8E31-E4A05EAC9840}"/>
              </a:ext>
            </a:extLst>
          </p:cNvPr>
          <p:cNvSpPr/>
          <p:nvPr/>
        </p:nvSpPr>
        <p:spPr>
          <a:xfrm>
            <a:off x="3807545" y="5592412"/>
            <a:ext cx="1883619" cy="1196514"/>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lIns="66462" tIns="99692" rIns="66462" rtlCol="0" anchor="t"/>
          <a:lstStyle/>
          <a:p>
            <a:r>
              <a:rPr lang="ja-JP" altLang="en-US" sz="969" b="1" dirty="0">
                <a:solidFill>
                  <a:schemeClr val="tx1"/>
                </a:solidFill>
                <a:latin typeface="Meiryo UI" panose="020B0604030504040204" pitchFamily="50" charset="-128"/>
                <a:ea typeface="Meiryo UI" panose="020B0604030504040204" pitchFamily="50" charset="-128"/>
              </a:rPr>
              <a:t>●インフラの安全性</a:t>
            </a:r>
            <a:endParaRPr lang="en-US" altLang="ja-JP" sz="969" b="1" dirty="0">
              <a:solidFill>
                <a:schemeClr val="tx1"/>
              </a:solidFill>
              <a:latin typeface="Meiryo UI" panose="020B0604030504040204" pitchFamily="50" charset="-128"/>
              <a:ea typeface="Meiryo UI" panose="020B0604030504040204" pitchFamily="50" charset="-128"/>
            </a:endParaRPr>
          </a:p>
          <a:p>
            <a:r>
              <a:rPr lang="ja-JP" altLang="en-US" sz="646" dirty="0">
                <a:solidFill>
                  <a:schemeClr val="tx1"/>
                </a:solidFill>
                <a:latin typeface="Meiryo UI" panose="020B0604030504040204" pitchFamily="50" charset="-128"/>
                <a:ea typeface="Meiryo UI" panose="020B0604030504040204" pitchFamily="50" charset="-128"/>
              </a:rPr>
              <a:t>交通安全施策実施ﾚﾍﾞﾙ、歩行者快適性、</a:t>
            </a:r>
          </a:p>
          <a:p>
            <a:pPr>
              <a:spcBef>
                <a:spcPts val="277"/>
              </a:spcBef>
            </a:pPr>
            <a:r>
              <a:rPr lang="ja-JP" altLang="en-US" sz="646" dirty="0">
                <a:solidFill>
                  <a:schemeClr val="tx1"/>
                </a:solidFill>
                <a:latin typeface="Meiryo UI" panose="020B0604030504040204" pitchFamily="50" charset="-128"/>
                <a:ea typeface="Meiryo UI" panose="020B0604030504040204" pitchFamily="50" charset="-128"/>
              </a:rPr>
              <a:t>防災管理・災害時の事業継続計画、</a:t>
            </a:r>
            <a:endParaRPr lang="en-US" altLang="ja-JP" sz="646" dirty="0">
              <a:solidFill>
                <a:schemeClr val="tx1"/>
              </a:solidFill>
              <a:latin typeface="Meiryo UI" panose="020B0604030504040204" pitchFamily="50" charset="-128"/>
              <a:ea typeface="Meiryo UI" panose="020B0604030504040204" pitchFamily="50" charset="-128"/>
            </a:endParaRPr>
          </a:p>
          <a:p>
            <a:pPr>
              <a:spcBef>
                <a:spcPts val="277"/>
              </a:spcBef>
            </a:pPr>
            <a:r>
              <a:rPr lang="ja-JP" altLang="en-US" sz="646" dirty="0">
                <a:solidFill>
                  <a:schemeClr val="tx1"/>
                </a:solidFill>
                <a:latin typeface="Meiryo UI" panose="020B0604030504040204" pitchFamily="50" charset="-128"/>
                <a:ea typeface="Meiryo UI" panose="020B0604030504040204" pitchFamily="50" charset="-128"/>
              </a:rPr>
              <a:t>水ｲﾝﾌﾗ、ﾊｻﾞｰﾄﾞ管理、交通事故や気候災害の死亡者数、空港運輸施設、道路網、鉄道網、電力網、組織の対応能力とﾘｿｰｽへのｱｸｾｽ、災害保険、災害ﾘｽｸ情報に基づくﾌﾟﾛｸﾞﾗﾑ開発、不法占拠地住民の割合、ﾎｰﾑﾚｽ人口の割合</a:t>
            </a:r>
          </a:p>
        </p:txBody>
      </p:sp>
      <p:sp>
        <p:nvSpPr>
          <p:cNvPr id="32" name="正方形/長方形 31">
            <a:extLst>
              <a:ext uri="{FF2B5EF4-FFF2-40B4-BE49-F238E27FC236}">
                <a16:creationId xmlns:a16="http://schemas.microsoft.com/office/drawing/2014/main" id="{575072AF-B592-46F7-8A2A-C7836AF4A3F3}"/>
              </a:ext>
            </a:extLst>
          </p:cNvPr>
          <p:cNvSpPr/>
          <p:nvPr/>
        </p:nvSpPr>
        <p:spPr>
          <a:xfrm>
            <a:off x="5745807" y="5592412"/>
            <a:ext cx="1932004" cy="1196514"/>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lIns="66462" tIns="99692" rIns="66462" rtlCol="0" anchor="t"/>
          <a:lstStyle/>
          <a:p>
            <a:r>
              <a:rPr lang="ja-JP" altLang="en-US" sz="969" b="1" dirty="0">
                <a:solidFill>
                  <a:schemeClr val="tx1"/>
                </a:solidFill>
                <a:latin typeface="Meiryo UI" panose="020B0604030504040204" pitchFamily="50" charset="-128"/>
                <a:ea typeface="Meiryo UI" panose="020B0604030504040204" pitchFamily="50" charset="-128"/>
              </a:rPr>
              <a:t>●個人の安全性</a:t>
            </a:r>
            <a:endParaRPr lang="en-US" altLang="ja-JP" sz="969" b="1" dirty="0">
              <a:solidFill>
                <a:schemeClr val="tx1"/>
              </a:solidFill>
              <a:latin typeface="Meiryo UI" panose="020B0604030504040204" pitchFamily="50" charset="-128"/>
              <a:ea typeface="Meiryo UI" panose="020B0604030504040204" pitchFamily="50" charset="-128"/>
            </a:endParaRPr>
          </a:p>
          <a:p>
            <a:r>
              <a:rPr lang="ja-JP" altLang="en-US" sz="646" dirty="0">
                <a:solidFill>
                  <a:schemeClr val="tx1"/>
                </a:solidFill>
                <a:latin typeface="Meiryo UI" panose="020B0604030504040204" pitchFamily="50" charset="-128"/>
                <a:ea typeface="Meiryo UI" panose="020B0604030504040204" pitchFamily="50" charset="-128"/>
              </a:rPr>
              <a:t>ﾃﾞｰﾀ活用型防犯対策、銃規制の実施レベル、ﾃﾛﾘｽﾞﾑの脅威、軍事紛争の脅威、市民暴動の脅威、警察官の数、検察官の数、職業裁判官の数、社会保障関連予算、</a:t>
            </a:r>
            <a:r>
              <a:rPr lang="en-US" altLang="ja-JP" sz="646" dirty="0">
                <a:solidFill>
                  <a:schemeClr val="tx1"/>
                </a:solidFill>
                <a:latin typeface="Meiryo UI" panose="020B0604030504040204" pitchFamily="50" charset="-128"/>
                <a:ea typeface="Meiryo UI" panose="020B0604030504040204" pitchFamily="50" charset="-128"/>
              </a:rPr>
              <a:t>DV</a:t>
            </a:r>
            <a:r>
              <a:rPr lang="ja-JP" altLang="en-US" sz="646" dirty="0">
                <a:solidFill>
                  <a:schemeClr val="tx1"/>
                </a:solidFill>
                <a:latin typeface="Meiryo UI" panose="020B0604030504040204" pitchFamily="50" charset="-128"/>
                <a:ea typeface="Meiryo UI" panose="020B0604030504040204" pitchFamily="50" charset="-128"/>
              </a:rPr>
              <a:t>規制、</a:t>
            </a:r>
            <a:endParaRPr lang="en-US" altLang="ja-JP" sz="646" dirty="0">
              <a:solidFill>
                <a:schemeClr val="tx1"/>
              </a:solidFill>
              <a:latin typeface="Meiryo UI" panose="020B0604030504040204" pitchFamily="50" charset="-128"/>
              <a:ea typeface="Meiryo UI" panose="020B0604030504040204" pitchFamily="50" charset="-128"/>
            </a:endParaRPr>
          </a:p>
          <a:p>
            <a:r>
              <a:rPr lang="ja-JP" altLang="en-US" sz="646" dirty="0">
                <a:solidFill>
                  <a:schemeClr val="tx1"/>
                </a:solidFill>
                <a:latin typeface="Meiryo UI" panose="020B0604030504040204" pitchFamily="50" charset="-128"/>
                <a:ea typeface="Meiryo UI" panose="020B0604030504040204" pitchFamily="50" charset="-128"/>
              </a:rPr>
              <a:t>ｾｸﾊﾗ規制、軽犯罪・凶悪犯罪発生率、</a:t>
            </a:r>
            <a:endParaRPr lang="en-US" altLang="ja-JP" sz="646" dirty="0">
              <a:solidFill>
                <a:schemeClr val="tx1"/>
              </a:solidFill>
              <a:latin typeface="Meiryo UI" panose="020B0604030504040204" pitchFamily="50" charset="-128"/>
              <a:ea typeface="Meiryo UI" panose="020B0604030504040204" pitchFamily="50" charset="-128"/>
            </a:endParaRPr>
          </a:p>
          <a:p>
            <a:r>
              <a:rPr lang="ja-JP" altLang="en-US" sz="646" dirty="0">
                <a:solidFill>
                  <a:schemeClr val="tx1"/>
                </a:solidFill>
                <a:latin typeface="Meiryo UI" panose="020B0604030504040204" pitchFamily="50" charset="-128"/>
                <a:ea typeface="Meiryo UI" panose="020B0604030504040204" pitchFamily="50" charset="-128"/>
              </a:rPr>
              <a:t>組織犯罪、ﾃﾛ攻撃の深刻度、物質使用障害死亡者数、汚職の蔓延度、契約の法的拘束力、所得格差ﾚﾍﾞﾙ、不安定雇用の人口割合、女性殺人事件発生率、</a:t>
            </a:r>
            <a:r>
              <a:rPr lang="en-US" altLang="ja-JP" sz="646" dirty="0">
                <a:solidFill>
                  <a:schemeClr val="tx1"/>
                </a:solidFill>
                <a:latin typeface="Meiryo UI" panose="020B0604030504040204" pitchFamily="50" charset="-128"/>
                <a:ea typeface="Meiryo UI" panose="020B0604030504040204" pitchFamily="50" charset="-128"/>
              </a:rPr>
              <a:t>DV</a:t>
            </a:r>
            <a:r>
              <a:rPr lang="ja-JP" altLang="en-US" sz="646" dirty="0">
                <a:solidFill>
                  <a:schemeClr val="tx1"/>
                </a:solidFill>
                <a:latin typeface="Meiryo UI" panose="020B0604030504040204" pitchFamily="50" charset="-128"/>
                <a:ea typeface="Meiryo UI" panose="020B0604030504040204" pitchFamily="50" charset="-128"/>
              </a:rPr>
              <a:t>の蔓延度</a:t>
            </a:r>
            <a:endParaRPr lang="en-US" altLang="ja-JP" sz="646" dirty="0">
              <a:solidFill>
                <a:schemeClr val="tx1"/>
              </a:solidFill>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4409081" y="2231478"/>
            <a:ext cx="4791735" cy="3050701"/>
            <a:chOff x="4448966" y="2384116"/>
            <a:chExt cx="4791735" cy="2922736"/>
          </a:xfrm>
        </p:grpSpPr>
        <p:pic>
          <p:nvPicPr>
            <p:cNvPr id="5" name="図 4">
              <a:extLst>
                <a:ext uri="{FF2B5EF4-FFF2-40B4-BE49-F238E27FC236}">
                  <a16:creationId xmlns:a16="http://schemas.microsoft.com/office/drawing/2014/main" id="{1A8048A7-C860-4866-8727-682CEA0D4BD6}"/>
                </a:ext>
              </a:extLst>
            </p:cNvPr>
            <p:cNvPicPr>
              <a:picLocks noChangeAspect="1"/>
            </p:cNvPicPr>
            <p:nvPr/>
          </p:nvPicPr>
          <p:blipFill>
            <a:blip r:embed="rId3"/>
            <a:stretch>
              <a:fillRect/>
            </a:stretch>
          </p:blipFill>
          <p:spPr>
            <a:xfrm>
              <a:off x="4448966" y="2384116"/>
              <a:ext cx="4499238" cy="2688569"/>
            </a:xfrm>
            <a:prstGeom prst="rect">
              <a:avLst/>
            </a:prstGeom>
          </p:spPr>
        </p:pic>
        <p:sp>
          <p:nvSpPr>
            <p:cNvPr id="34" name="正方形/長方形 33">
              <a:extLst>
                <a:ext uri="{FF2B5EF4-FFF2-40B4-BE49-F238E27FC236}">
                  <a16:creationId xmlns:a16="http://schemas.microsoft.com/office/drawing/2014/main" id="{8D190CF4-D9D4-458B-B99F-3DC78075F805}"/>
                </a:ext>
              </a:extLst>
            </p:cNvPr>
            <p:cNvSpPr/>
            <p:nvPr/>
          </p:nvSpPr>
          <p:spPr>
            <a:xfrm>
              <a:off x="7658563" y="2889616"/>
              <a:ext cx="1066215" cy="33474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ｼﾝｶﾞﾎﾟｰﾙ</a:t>
              </a:r>
            </a:p>
          </p:txBody>
        </p:sp>
        <p:sp>
          <p:nvSpPr>
            <p:cNvPr id="35" name="正方形/長方形 34">
              <a:extLst>
                <a:ext uri="{FF2B5EF4-FFF2-40B4-BE49-F238E27FC236}">
                  <a16:creationId xmlns:a16="http://schemas.microsoft.com/office/drawing/2014/main" id="{582EB39C-306E-49B6-8F28-4478AD7EFFF6}"/>
                </a:ext>
              </a:extLst>
            </p:cNvPr>
            <p:cNvSpPr/>
            <p:nvPr/>
          </p:nvSpPr>
          <p:spPr>
            <a:xfrm>
              <a:off x="7770536" y="3221607"/>
              <a:ext cx="1204859" cy="18113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ｼﾄﾞﾆｰ（</a:t>
              </a:r>
              <a:r>
                <a:rPr lang="en-US" altLang="ja-JP" sz="1108" dirty="0">
                  <a:solidFill>
                    <a:schemeClr val="tx1"/>
                  </a:solidFill>
                  <a:latin typeface="Meiryo UI" panose="020B0604030504040204" pitchFamily="50" charset="-128"/>
                  <a:ea typeface="Meiryo UI" panose="020B0604030504040204" pitchFamily="50" charset="-128"/>
                </a:rPr>
                <a:t>AUS</a:t>
              </a:r>
              <a:r>
                <a:rPr lang="ja-JP" altLang="en-US" sz="1108" dirty="0">
                  <a:solidFill>
                    <a:schemeClr val="tx1"/>
                  </a:solidFill>
                  <a:latin typeface="Meiryo UI" panose="020B0604030504040204" pitchFamily="50" charset="-128"/>
                  <a:ea typeface="Meiryo UI" panose="020B0604030504040204" pitchFamily="50" charset="-128"/>
                </a:rPr>
                <a:t>）</a:t>
              </a:r>
            </a:p>
          </p:txBody>
        </p:sp>
        <p:sp>
          <p:nvSpPr>
            <p:cNvPr id="36" name="正方形/長方形 35">
              <a:extLst>
                <a:ext uri="{FF2B5EF4-FFF2-40B4-BE49-F238E27FC236}">
                  <a16:creationId xmlns:a16="http://schemas.microsoft.com/office/drawing/2014/main" id="{0D31AB23-D241-414C-9394-6393773C0777}"/>
                </a:ext>
              </a:extLst>
            </p:cNvPr>
            <p:cNvSpPr/>
            <p:nvPr/>
          </p:nvSpPr>
          <p:spPr>
            <a:xfrm>
              <a:off x="7714416" y="3799039"/>
              <a:ext cx="1475485" cy="149103"/>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メイリオ" panose="020B0604030504040204" pitchFamily="50" charset="-128"/>
                  <a:ea typeface="メイリオ" panose="020B0604030504040204" pitchFamily="50" charset="-128"/>
                </a:rPr>
                <a:t>ｱﾑｽﾃﾙﾀﾞﾑ</a:t>
              </a:r>
              <a:r>
                <a:rPr lang="en-US" altLang="ja-JP" sz="1108" dirty="0">
                  <a:solidFill>
                    <a:schemeClr val="tx1"/>
                  </a:solidFill>
                  <a:latin typeface="メイリオ" panose="020B0604030504040204" pitchFamily="50" charset="-128"/>
                  <a:ea typeface="メイリオ" panose="020B0604030504040204" pitchFamily="50" charset="-128"/>
                </a:rPr>
                <a:t>(NLD</a:t>
              </a:r>
              <a:r>
                <a:rPr lang="ja-JP" altLang="en-US" sz="1108" dirty="0">
                  <a:solidFill>
                    <a:schemeClr val="tx1"/>
                  </a:solidFill>
                  <a:latin typeface="メイリオ" panose="020B0604030504040204" pitchFamily="50" charset="-128"/>
                  <a:ea typeface="メイリオ" panose="020B0604030504040204" pitchFamily="50" charset="-128"/>
                </a:rPr>
                <a:t>）</a:t>
              </a:r>
            </a:p>
          </p:txBody>
        </p:sp>
        <p:sp>
          <p:nvSpPr>
            <p:cNvPr id="37" name="正方形/長方形 36">
              <a:extLst>
                <a:ext uri="{FF2B5EF4-FFF2-40B4-BE49-F238E27FC236}">
                  <a16:creationId xmlns:a16="http://schemas.microsoft.com/office/drawing/2014/main" id="{428768DE-2269-4EFE-B230-F6025A18C8DE}"/>
                </a:ext>
              </a:extLst>
            </p:cNvPr>
            <p:cNvSpPr/>
            <p:nvPr/>
          </p:nvSpPr>
          <p:spPr>
            <a:xfrm>
              <a:off x="7824404" y="3439873"/>
              <a:ext cx="483630" cy="33474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ja-JP" altLang="en-US" sz="1108" b="1" dirty="0">
                  <a:solidFill>
                    <a:schemeClr val="tx1"/>
                  </a:solidFill>
                  <a:latin typeface="Meiryo UI" panose="020B0604030504040204" pitchFamily="50" charset="-128"/>
                  <a:ea typeface="Meiryo UI" panose="020B0604030504040204" pitchFamily="50" charset="-128"/>
                </a:rPr>
                <a:t>東京</a:t>
              </a:r>
            </a:p>
          </p:txBody>
        </p:sp>
        <p:sp>
          <p:nvSpPr>
            <p:cNvPr id="38" name="正方形/長方形 37">
              <a:extLst>
                <a:ext uri="{FF2B5EF4-FFF2-40B4-BE49-F238E27FC236}">
                  <a16:creationId xmlns:a16="http://schemas.microsoft.com/office/drawing/2014/main" id="{E6C00C4B-2D02-49DA-91EF-8A35FBA3F3E0}"/>
                </a:ext>
              </a:extLst>
            </p:cNvPr>
            <p:cNvSpPr/>
            <p:nvPr/>
          </p:nvSpPr>
          <p:spPr>
            <a:xfrm>
              <a:off x="4733669" y="4814462"/>
              <a:ext cx="2806314" cy="300714"/>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altLang="ja-JP" sz="1108" b="1" dirty="0">
                  <a:solidFill>
                    <a:schemeClr val="tx1"/>
                  </a:solidFill>
                  <a:latin typeface="Meiryo UI" panose="020B0604030504040204" pitchFamily="50" charset="-128"/>
                  <a:ea typeface="Meiryo UI" panose="020B0604030504040204" pitchFamily="50" charset="-128"/>
                </a:rPr>
                <a:t>※</a:t>
              </a:r>
              <a:r>
                <a:rPr lang="ja-JP" altLang="en-US" sz="1108" b="1" dirty="0">
                  <a:solidFill>
                    <a:schemeClr val="tx1"/>
                  </a:solidFill>
                  <a:latin typeface="Meiryo UI" panose="020B0604030504040204" pitchFamily="50" charset="-128"/>
                  <a:ea typeface="Meiryo UI" panose="020B0604030504040204" pitchFamily="50" charset="-128"/>
                </a:rPr>
                <a:t>ランキングは</a:t>
              </a:r>
              <a:r>
                <a:rPr lang="en-US" altLang="ja-JP" sz="1108" b="1" dirty="0">
                  <a:solidFill>
                    <a:schemeClr val="tx1"/>
                  </a:solidFill>
                  <a:latin typeface="Meiryo UI" panose="020B0604030504040204" pitchFamily="50" charset="-128"/>
                  <a:ea typeface="Meiryo UI" panose="020B0604030504040204" pitchFamily="50" charset="-128"/>
                </a:rPr>
                <a:t>2015</a:t>
              </a:r>
              <a:r>
                <a:rPr lang="ja-JP" altLang="en-US" sz="1108" b="1" dirty="0">
                  <a:solidFill>
                    <a:schemeClr val="tx1"/>
                  </a:solidFill>
                  <a:latin typeface="Meiryo UI" panose="020B0604030504040204" pitchFamily="50" charset="-128"/>
                  <a:ea typeface="Meiryo UI" panose="020B0604030504040204" pitchFamily="50" charset="-128"/>
                </a:rPr>
                <a:t>年から隔年実施</a:t>
              </a:r>
            </a:p>
          </p:txBody>
        </p:sp>
        <p:sp>
          <p:nvSpPr>
            <p:cNvPr id="14" name="タイトル 1">
              <a:extLst>
                <a:ext uri="{FF2B5EF4-FFF2-40B4-BE49-F238E27FC236}">
                  <a16:creationId xmlns:a16="http://schemas.microsoft.com/office/drawing/2014/main" id="{104C08A7-D792-4164-BFC1-ED904F71B1E7}"/>
                </a:ext>
              </a:extLst>
            </p:cNvPr>
            <p:cNvSpPr txBox="1">
              <a:spLocks/>
            </p:cNvSpPr>
            <p:nvPr/>
          </p:nvSpPr>
          <p:spPr>
            <a:xfrm>
              <a:off x="4733669" y="4482118"/>
              <a:ext cx="3525767" cy="300714"/>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en-US" altLang="ja-JP" sz="1015"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015"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15"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015"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15"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15"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15" dirty="0">
                  <a:latin typeface="Meiryo UI" panose="020B0604030504040204" pitchFamily="50" charset="-128"/>
                  <a:ea typeface="Meiryo UI" panose="020B0604030504040204" pitchFamily="50" charset="-128"/>
                  <a:cs typeface="Meiryo UI" panose="020B0604030504040204" pitchFamily="50" charset="-128"/>
                </a:rPr>
                <a:t>2021</a:t>
              </a:r>
            </a:p>
          </p:txBody>
        </p:sp>
        <p:sp>
          <p:nvSpPr>
            <p:cNvPr id="22" name="正方形/長方形 21">
              <a:extLst>
                <a:ext uri="{FF2B5EF4-FFF2-40B4-BE49-F238E27FC236}">
                  <a16:creationId xmlns:a16="http://schemas.microsoft.com/office/drawing/2014/main" id="{470DB4F0-3478-4AFD-9CB7-FD63990193E7}"/>
                </a:ext>
              </a:extLst>
            </p:cNvPr>
            <p:cNvSpPr/>
            <p:nvPr/>
          </p:nvSpPr>
          <p:spPr>
            <a:xfrm>
              <a:off x="7578084" y="2433085"/>
              <a:ext cx="1662617" cy="18113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メイリオ" panose="020B0604030504040204" pitchFamily="50" charset="-128"/>
                  <a:ea typeface="メイリオ" panose="020B0604030504040204" pitchFamily="50" charset="-128"/>
                </a:rPr>
                <a:t>ｺﾍﾟﾝﾊｰｹﾞﾝ</a:t>
              </a:r>
              <a:r>
                <a:rPr lang="en-US" altLang="ja-JP" sz="1108" dirty="0">
                  <a:solidFill>
                    <a:schemeClr val="tx1"/>
                  </a:solidFill>
                  <a:latin typeface="メイリオ" panose="020B0604030504040204" pitchFamily="50" charset="-128"/>
                  <a:ea typeface="メイリオ" panose="020B0604030504040204" pitchFamily="50" charset="-128"/>
                </a:rPr>
                <a:t>(DNK)</a:t>
              </a:r>
              <a:endParaRPr lang="ja-JP" altLang="en-US" sz="1108" dirty="0">
                <a:solidFill>
                  <a:schemeClr val="tx1"/>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51ED55BC-74E3-4302-8AC2-46604381CF56}"/>
                </a:ext>
              </a:extLst>
            </p:cNvPr>
            <p:cNvSpPr/>
            <p:nvPr/>
          </p:nvSpPr>
          <p:spPr>
            <a:xfrm>
              <a:off x="7510338" y="2689848"/>
              <a:ext cx="1662617" cy="18113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メイリオ" panose="020B0604030504040204" pitchFamily="50" charset="-128"/>
                  <a:ea typeface="メイリオ" panose="020B0604030504040204" pitchFamily="50" charset="-128"/>
                </a:rPr>
                <a:t>ﾄﾛﾝﾄ（</a:t>
              </a:r>
              <a:r>
                <a:rPr lang="en-US" altLang="ja-JP" sz="1108" dirty="0">
                  <a:solidFill>
                    <a:schemeClr val="tx1"/>
                  </a:solidFill>
                  <a:latin typeface="メイリオ" panose="020B0604030504040204" pitchFamily="50" charset="-128"/>
                  <a:ea typeface="メイリオ" panose="020B0604030504040204" pitchFamily="50" charset="-128"/>
                </a:rPr>
                <a:t>CAN</a:t>
              </a:r>
              <a:r>
                <a:rPr lang="ja-JP" altLang="en-US" sz="1108" dirty="0">
                  <a:solidFill>
                    <a:schemeClr val="tx1"/>
                  </a:solidFill>
                  <a:latin typeface="メイリオ" panose="020B0604030504040204" pitchFamily="50" charset="-128"/>
                  <a:ea typeface="メイリオ" panose="020B0604030504040204" pitchFamily="50" charset="-128"/>
                </a:rPr>
                <a:t>）</a:t>
              </a:r>
            </a:p>
          </p:txBody>
        </p:sp>
        <p:sp>
          <p:nvSpPr>
            <p:cNvPr id="2" name="吹き出し: 四角形 1">
              <a:extLst>
                <a:ext uri="{FF2B5EF4-FFF2-40B4-BE49-F238E27FC236}">
                  <a16:creationId xmlns:a16="http://schemas.microsoft.com/office/drawing/2014/main" id="{DC792836-A37E-4566-8D92-F7AF23CC96E6}"/>
                </a:ext>
              </a:extLst>
            </p:cNvPr>
            <p:cNvSpPr/>
            <p:nvPr/>
          </p:nvSpPr>
          <p:spPr>
            <a:xfrm>
              <a:off x="7563585" y="5009592"/>
              <a:ext cx="1080342" cy="297260"/>
            </a:xfrm>
            <a:prstGeom prst="wedgeRectCallout">
              <a:avLst>
                <a:gd name="adj1" fmla="val -63538"/>
                <a:gd name="adj2" fmla="val -11596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tx1"/>
                  </a:solidFill>
                  <a:latin typeface="Meiryo UI" panose="020B0604030504040204" pitchFamily="50" charset="-128"/>
                  <a:ea typeface="Meiryo UI" panose="020B0604030504040204" pitchFamily="50" charset="-128"/>
                </a:rPr>
                <a:t>⑰大阪</a:t>
              </a:r>
            </a:p>
          </p:txBody>
        </p:sp>
        <p:sp>
          <p:nvSpPr>
            <p:cNvPr id="24" name="吹き出し: 四角形 23">
              <a:extLst>
                <a:ext uri="{FF2B5EF4-FFF2-40B4-BE49-F238E27FC236}">
                  <a16:creationId xmlns:a16="http://schemas.microsoft.com/office/drawing/2014/main" id="{8DAD8057-7FAD-4332-B185-3078F727350E}"/>
                </a:ext>
              </a:extLst>
            </p:cNvPr>
            <p:cNvSpPr/>
            <p:nvPr/>
          </p:nvSpPr>
          <p:spPr>
            <a:xfrm>
              <a:off x="5328567" y="4256860"/>
              <a:ext cx="1167985" cy="234633"/>
            </a:xfrm>
            <a:prstGeom prst="wedgeRectCallout">
              <a:avLst>
                <a:gd name="adj1" fmla="val 70053"/>
                <a:gd name="adj2" fmla="val -9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92" dirty="0">
                  <a:solidFill>
                    <a:schemeClr val="tx1"/>
                  </a:solidFill>
                  <a:latin typeface="Meiryo UI" panose="020B0604030504040204" pitchFamily="50" charset="-128"/>
                  <a:ea typeface="Meiryo UI" panose="020B0604030504040204" pitchFamily="50" charset="-128"/>
                </a:rPr>
                <a:t>2019</a:t>
              </a:r>
              <a:r>
                <a:rPr lang="ja-JP" altLang="en-US" sz="1292" dirty="0">
                  <a:solidFill>
                    <a:schemeClr val="tx1"/>
                  </a:solidFill>
                  <a:latin typeface="Meiryo UI" panose="020B0604030504040204" pitchFamily="50" charset="-128"/>
                  <a:ea typeface="Meiryo UI" panose="020B0604030504040204" pitchFamily="50" charset="-128"/>
                </a:rPr>
                <a:t>から対象</a:t>
              </a:r>
            </a:p>
          </p:txBody>
        </p:sp>
      </p:grpSp>
      <p:graphicFrame>
        <p:nvGraphicFramePr>
          <p:cNvPr id="25" name="表 24">
            <a:extLst>
              <a:ext uri="{FF2B5EF4-FFF2-40B4-BE49-F238E27FC236}">
                <a16:creationId xmlns:a16="http://schemas.microsoft.com/office/drawing/2014/main" id="{95CD15B8-A7D3-4CD2-8FCC-56D5CF056FA5}"/>
              </a:ext>
            </a:extLst>
          </p:cNvPr>
          <p:cNvGraphicFramePr>
            <a:graphicFrameLocks noGrp="1"/>
          </p:cNvGraphicFramePr>
          <p:nvPr/>
        </p:nvGraphicFramePr>
        <p:xfrm>
          <a:off x="111297" y="2236854"/>
          <a:ext cx="4225161" cy="3273472"/>
        </p:xfrm>
        <a:graphic>
          <a:graphicData uri="http://schemas.openxmlformats.org/drawingml/2006/table">
            <a:tbl>
              <a:tblPr firstRow="1" bandRow="1">
                <a:tableStyleId>{5C22544A-7EE6-4342-B048-85BDC9FD1C3A}</a:tableStyleId>
              </a:tblPr>
              <a:tblGrid>
                <a:gridCol w="405702">
                  <a:extLst>
                    <a:ext uri="{9D8B030D-6E8A-4147-A177-3AD203B41FA5}">
                      <a16:colId xmlns:a16="http://schemas.microsoft.com/office/drawing/2014/main" val="20000"/>
                    </a:ext>
                  </a:extLst>
                </a:gridCol>
                <a:gridCol w="740318">
                  <a:extLst>
                    <a:ext uri="{9D8B030D-6E8A-4147-A177-3AD203B41FA5}">
                      <a16:colId xmlns:a16="http://schemas.microsoft.com/office/drawing/2014/main" val="20001"/>
                    </a:ext>
                  </a:extLst>
                </a:gridCol>
                <a:gridCol w="493050">
                  <a:extLst>
                    <a:ext uri="{9D8B030D-6E8A-4147-A177-3AD203B41FA5}">
                      <a16:colId xmlns:a16="http://schemas.microsoft.com/office/drawing/2014/main" val="20002"/>
                    </a:ext>
                  </a:extLst>
                </a:gridCol>
                <a:gridCol w="627762">
                  <a:extLst>
                    <a:ext uri="{9D8B030D-6E8A-4147-A177-3AD203B41FA5}">
                      <a16:colId xmlns:a16="http://schemas.microsoft.com/office/drawing/2014/main" val="20003"/>
                    </a:ext>
                  </a:extLst>
                </a:gridCol>
                <a:gridCol w="531751">
                  <a:extLst>
                    <a:ext uri="{9D8B030D-6E8A-4147-A177-3AD203B41FA5}">
                      <a16:colId xmlns:a16="http://schemas.microsoft.com/office/drawing/2014/main" val="20004"/>
                    </a:ext>
                  </a:extLst>
                </a:gridCol>
                <a:gridCol w="531751">
                  <a:extLst>
                    <a:ext uri="{9D8B030D-6E8A-4147-A177-3AD203B41FA5}">
                      <a16:colId xmlns:a16="http://schemas.microsoft.com/office/drawing/2014/main" val="20005"/>
                    </a:ext>
                  </a:extLst>
                </a:gridCol>
                <a:gridCol w="465282">
                  <a:extLst>
                    <a:ext uri="{9D8B030D-6E8A-4147-A177-3AD203B41FA5}">
                      <a16:colId xmlns:a16="http://schemas.microsoft.com/office/drawing/2014/main" val="1503473575"/>
                    </a:ext>
                  </a:extLst>
                </a:gridCol>
                <a:gridCol w="429545">
                  <a:extLst>
                    <a:ext uri="{9D8B030D-6E8A-4147-A177-3AD203B41FA5}">
                      <a16:colId xmlns:a16="http://schemas.microsoft.com/office/drawing/2014/main" val="20006"/>
                    </a:ext>
                  </a:extLst>
                </a:gridCol>
              </a:tblGrid>
              <a:tr h="365760">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サイバー　　セキュリティ</a:t>
                      </a: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医療・健康環境</a:t>
                      </a: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インフラの安全性</a:t>
                      </a:r>
                      <a:endParaRPr kumimoji="1"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個人の</a:t>
                      </a:r>
                      <a:endParaRPr kumimoji="1"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安全性</a:t>
                      </a:r>
                      <a:endParaRPr kumimoji="1"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環境の安全性</a:t>
                      </a: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48529">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82.4</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82.2</a:t>
                      </a: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89.0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86.4</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84.5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8529">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トロント</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82.2</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75.0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88.6</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77.2</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90.3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8529">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lumMod val="40000"/>
                        <a:lumOff val="60000"/>
                      </a:schemeClr>
                    </a:solidFill>
                  </a:tcPr>
                </a:tc>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シンガポール</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80.7</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82.8</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84.1</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92.1</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74.5</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69.9</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248529">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80.1</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83.2</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77.7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84.5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76.3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79.0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71.0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87.7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87.7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73.3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80.6</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アムステルダム</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79.3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79.3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72.5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83.5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80.5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80.9</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ウェリントン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79.0</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77.3</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63.4</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84.2</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78.3</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91.7</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香港</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78.6</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70.1</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84.0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93.4</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70.4</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74.8</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78.6</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78.3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81.9</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84.0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73.0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76.1</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ストックホルム</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78.0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72.6</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66.5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87.3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79.7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83.7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76.7</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64.8</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81.8</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86.6</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73.2</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77.0</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14746030"/>
                  </a:ext>
                </a:extLst>
              </a:tr>
            </a:tbl>
          </a:graphicData>
        </a:graphic>
      </p:graphicFrame>
      <p:sp>
        <p:nvSpPr>
          <p:cNvPr id="39" name="正方形/長方形 38">
            <a:extLst>
              <a:ext uri="{FF2B5EF4-FFF2-40B4-BE49-F238E27FC236}">
                <a16:creationId xmlns:a16="http://schemas.microsoft.com/office/drawing/2014/main" id="{42A7A91B-DFB9-46E8-8AEE-F166283A0813}"/>
              </a:ext>
            </a:extLst>
          </p:cNvPr>
          <p:cNvSpPr/>
          <p:nvPr/>
        </p:nvSpPr>
        <p:spPr>
          <a:xfrm>
            <a:off x="7732456" y="5576991"/>
            <a:ext cx="1161690" cy="1211935"/>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lIns="66462" tIns="99692" rIns="66462" rtlCol="0" anchor="t"/>
          <a:lstStyle/>
          <a:p>
            <a:r>
              <a:rPr lang="ja-JP" altLang="en-US" sz="969" b="1" dirty="0">
                <a:solidFill>
                  <a:schemeClr val="tx1"/>
                </a:solidFill>
                <a:latin typeface="Meiryo UI" panose="020B0604030504040204" pitchFamily="50" charset="-128"/>
                <a:ea typeface="Meiryo UI" panose="020B0604030504040204" pitchFamily="50" charset="-128"/>
              </a:rPr>
              <a:t>●環境の安全性</a:t>
            </a:r>
          </a:p>
          <a:p>
            <a:r>
              <a:rPr lang="ja-JP" altLang="en-US" sz="646" dirty="0">
                <a:solidFill>
                  <a:schemeClr val="tx1"/>
                </a:solidFill>
                <a:latin typeface="Meiryo UI" panose="020B0604030504040204" pitchFamily="50" charset="-128"/>
                <a:ea typeface="Meiryo UI" panose="020B0604030504040204" pitchFamily="50" charset="-128"/>
              </a:rPr>
              <a:t>持続可能性に関する</a:t>
            </a:r>
          </a:p>
          <a:p>
            <a:r>
              <a:rPr lang="ja-JP" altLang="en-US" sz="646" dirty="0">
                <a:solidFill>
                  <a:schemeClr val="tx1"/>
                </a:solidFill>
                <a:latin typeface="Meiryo UI" panose="020B0604030504040204" pitchFamily="50" charset="-128"/>
                <a:ea typeface="Meiryo UI" panose="020B0604030504040204" pitchFamily="50" charset="-128"/>
              </a:rPr>
              <a:t>ﾏｽﾀｰﾌﾟﾗﾝ、再生可能ｴﾈﾙｷﾞｰに関するｲﾝｾﾝﾃｨﾌﾞ、ｸﾞﾘｰﾝｴｺﾉﾐｰ推進の取組、</a:t>
            </a:r>
          </a:p>
          <a:p>
            <a:r>
              <a:rPr lang="ja-JP" altLang="en-US" sz="646" dirty="0">
                <a:solidFill>
                  <a:schemeClr val="tx1"/>
                </a:solidFill>
                <a:latin typeface="Meiryo UI" panose="020B0604030504040204" pitchFamily="50" charset="-128"/>
                <a:ea typeface="Meiryo UI" panose="020B0604030504040204" pitchFamily="50" charset="-128"/>
              </a:rPr>
              <a:t>廃棄物管理、持続可能なｴﾈﾙｷﾞｰ、水ｽﾄﾚｽﾚﾍﾞﾙ、</a:t>
            </a:r>
          </a:p>
          <a:p>
            <a:r>
              <a:rPr lang="ja-JP" altLang="en-US" sz="646" dirty="0">
                <a:solidFill>
                  <a:schemeClr val="tx1"/>
                </a:solidFill>
                <a:latin typeface="Meiryo UI" panose="020B0604030504040204" pitchFamily="50" charset="-128"/>
                <a:ea typeface="Meiryo UI" panose="020B0604030504040204" pitchFamily="50" charset="-128"/>
              </a:rPr>
              <a:t>大気の質、緑地面積</a:t>
            </a:r>
          </a:p>
          <a:p>
            <a:r>
              <a:rPr lang="ja-JP" altLang="en-US" sz="646" dirty="0">
                <a:solidFill>
                  <a:schemeClr val="tx1"/>
                </a:solidFill>
                <a:latin typeface="Meiryo UI" panose="020B0604030504040204" pitchFamily="50" charset="-128"/>
                <a:ea typeface="Meiryo UI" panose="020B0604030504040204" pitchFamily="50" charset="-128"/>
              </a:rPr>
              <a:t>廃棄物排出量</a:t>
            </a:r>
            <a:endParaRPr lang="en-US" altLang="ja-JP" sz="646"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0" y="7651"/>
            <a:ext cx="9144000" cy="352578"/>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３ー６</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latin typeface="ＭＳ Ｐゴシック" pitchFamily="50" charset="-128"/>
                <a:ea typeface="Meiryo UI" pitchFamily="50" charset="-128"/>
                <a:cs typeface="Meiryo UI" pitchFamily="50" charset="-128"/>
              </a:rPr>
              <a:t>世界の都市との</a:t>
            </a:r>
            <a:r>
              <a:rPr kumimoji="0" lang="ja-JP" altLang="en-US" kern="0" dirty="0" smtClean="0">
                <a:solidFill>
                  <a:srgbClr val="000000"/>
                </a:solidFill>
                <a:latin typeface="ＭＳ Ｐゴシック" pitchFamily="50" charset="-128"/>
                <a:ea typeface="Meiryo UI" pitchFamily="50" charset="-128"/>
                <a:cs typeface="Meiryo UI" pitchFamily="50" charset="-128"/>
              </a:rPr>
              <a:t>比較（４</a:t>
            </a:r>
            <a:r>
              <a:rPr kumimoji="0" lang="en-US" altLang="ja-JP" kern="0" dirty="0" smtClean="0">
                <a:solidFill>
                  <a:srgbClr val="000000"/>
                </a:solidFill>
                <a:latin typeface="ＭＳ Ｐゴシック" pitchFamily="50" charset="-128"/>
                <a:ea typeface="Meiryo UI" pitchFamily="50" charset="-128"/>
                <a:cs typeface="Meiryo UI" pitchFamily="50" charset="-128"/>
              </a:rPr>
              <a:t>.</a:t>
            </a:r>
            <a:r>
              <a:rPr kumimoji="0" lang="ja-JP" altLang="en-US" kern="0" dirty="0" smtClean="0">
                <a:solidFill>
                  <a:srgbClr val="000000"/>
                </a:solidFill>
                <a:latin typeface="ＭＳ Ｐゴシック" pitchFamily="50" charset="-128"/>
                <a:ea typeface="Meiryo UI" pitchFamily="50" charset="-128"/>
                <a:cs typeface="Meiryo UI" pitchFamily="50" charset="-128"/>
              </a:rPr>
              <a:t>世界</a:t>
            </a:r>
            <a:r>
              <a:rPr kumimoji="0" lang="ja-JP" altLang="en-US" kern="0" dirty="0">
                <a:solidFill>
                  <a:srgbClr val="000000"/>
                </a:solidFill>
                <a:latin typeface="ＭＳ Ｐゴシック" pitchFamily="50" charset="-128"/>
                <a:ea typeface="Meiryo UI" pitchFamily="50" charset="-128"/>
                <a:cs typeface="Meiryo UI" pitchFamily="50" charset="-128"/>
              </a:rPr>
              <a:t>で最も安全な都市</a:t>
            </a:r>
            <a:r>
              <a:rPr kumimoji="0" lang="ja-JP" altLang="en-US" kern="0" dirty="0" smtClean="0">
                <a:solidFill>
                  <a:srgbClr val="000000"/>
                </a:solidFill>
                <a:latin typeface="ＭＳ Ｐゴシック" pitchFamily="50" charset="-128"/>
                <a:ea typeface="Meiryo UI" pitchFamily="50" charset="-128"/>
                <a:cs typeface="Meiryo UI" pitchFamily="50" charset="-128"/>
              </a:rPr>
              <a:t>ランキング）</a:t>
            </a:r>
            <a:endParaRPr kumimoji="0" lang="en-US" altLang="ja-JP" kern="0" dirty="0">
              <a:solidFill>
                <a:srgbClr val="000000"/>
              </a:solidFill>
              <a:latin typeface="ＭＳ Ｐゴシック" pitchFamily="50" charset="-128"/>
              <a:ea typeface="Meiryo UI" pitchFamily="50" charset="-128"/>
              <a:cs typeface="Meiryo UI" pitchFamily="50" charset="-128"/>
            </a:endParaRPr>
          </a:p>
        </p:txBody>
      </p:sp>
      <p:sp>
        <p:nvSpPr>
          <p:cNvPr id="27" name="正方形/長方形 26">
            <a:extLst>
              <a:ext uri="{FF2B5EF4-FFF2-40B4-BE49-F238E27FC236}">
                <a16:creationId xmlns:a16="http://schemas.microsoft.com/office/drawing/2014/main" id="{2FBA856C-8457-0D41-F8EE-4FF5BFAA3EF0}"/>
              </a:ext>
            </a:extLst>
          </p:cNvPr>
          <p:cNvSpPr/>
          <p:nvPr/>
        </p:nvSpPr>
        <p:spPr>
          <a:xfrm>
            <a:off x="7237245" y="76144"/>
            <a:ext cx="1793542" cy="2085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第１回意見交換会　参考資料</a:t>
            </a:r>
            <a:r>
              <a:rPr lang="ja-JP" altLang="en-US" sz="900" dirty="0">
                <a:solidFill>
                  <a:schemeClr val="tx1"/>
                </a:solidFill>
              </a:rPr>
              <a:t>３</a:t>
            </a:r>
            <a:endParaRPr kumimoji="1" lang="ja-JP" altLang="en-US" sz="900" dirty="0">
              <a:solidFill>
                <a:schemeClr val="tx1"/>
              </a:solidFill>
            </a:endParaRPr>
          </a:p>
        </p:txBody>
      </p:sp>
    </p:spTree>
    <p:extLst>
      <p:ext uri="{BB962C8B-B14F-4D97-AF65-F5344CB8AC3E}">
        <p14:creationId xmlns:p14="http://schemas.microsoft.com/office/powerpoint/2010/main" val="2770402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CDC7F0B-4830-48EB-B930-4C192B64D751}"/>
              </a:ext>
            </a:extLst>
          </p:cNvPr>
          <p:cNvPicPr>
            <a:picLocks noChangeAspect="1"/>
          </p:cNvPicPr>
          <p:nvPr/>
        </p:nvPicPr>
        <p:blipFill>
          <a:blip r:embed="rId3"/>
          <a:stretch>
            <a:fillRect/>
          </a:stretch>
        </p:blipFill>
        <p:spPr>
          <a:xfrm>
            <a:off x="287145" y="2580628"/>
            <a:ext cx="3938357" cy="1767993"/>
          </a:xfrm>
          <a:prstGeom prst="rect">
            <a:avLst/>
          </a:prstGeom>
        </p:spPr>
      </p:pic>
      <p:sp>
        <p:nvSpPr>
          <p:cNvPr id="18" name="タイトル 1"/>
          <p:cNvSpPr txBox="1">
            <a:spLocks/>
          </p:cNvSpPr>
          <p:nvPr/>
        </p:nvSpPr>
        <p:spPr>
          <a:xfrm>
            <a:off x="263672" y="764704"/>
            <a:ext cx="8616097" cy="1218918"/>
          </a:xfrm>
          <a:prstGeom prst="rect">
            <a:avLst/>
          </a:prstGeom>
          <a:ln>
            <a:solidFill>
              <a:schemeClr val="tx1"/>
            </a:solidFill>
            <a:prstDash val="sysDash"/>
          </a:ln>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英シンクタンク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Z/Yen</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と中シンクタンク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CDI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による「グローバル・フィナンシャルセンター・インデックス</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年９月公表）」において、大阪が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位にランクイン。東京は９位。</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アジア地域の都市は、上位</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位までに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都市がランクイン。中国からは７都市、日本と韓国から２都市がランクイン。</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318782" y="2061734"/>
            <a:ext cx="3904026"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グローバル・フィナンシャルセンター・インデックス</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年次推移（上位都市と東京・大阪）</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ECBB6383-3220-48A9-AF06-F94153CC5006}"/>
              </a:ext>
            </a:extLst>
          </p:cNvPr>
          <p:cNvSpPr/>
          <p:nvPr/>
        </p:nvSpPr>
        <p:spPr>
          <a:xfrm>
            <a:off x="3874664" y="4479550"/>
            <a:ext cx="655093" cy="19387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292" b="1" dirty="0">
                <a:solidFill>
                  <a:srgbClr val="FF0000"/>
                </a:solidFill>
                <a:latin typeface="Meiryo UI" panose="020B0604030504040204" pitchFamily="50" charset="-128"/>
                <a:ea typeface="Meiryo UI" panose="020B0604030504040204" pitchFamily="50" charset="-128"/>
              </a:rPr>
              <a:t>大阪</a:t>
            </a:r>
          </a:p>
        </p:txBody>
      </p:sp>
      <p:sp>
        <p:nvSpPr>
          <p:cNvPr id="25" name="正方形/長方形 24">
            <a:extLst>
              <a:ext uri="{FF2B5EF4-FFF2-40B4-BE49-F238E27FC236}">
                <a16:creationId xmlns:a16="http://schemas.microsoft.com/office/drawing/2014/main" id="{AE727285-CAF8-45D2-95CF-B59C766FD235}"/>
              </a:ext>
            </a:extLst>
          </p:cNvPr>
          <p:cNvSpPr/>
          <p:nvPr/>
        </p:nvSpPr>
        <p:spPr>
          <a:xfrm>
            <a:off x="3889963" y="2592495"/>
            <a:ext cx="633439" cy="33474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ﾆｭｰﾖｰｸ</a:t>
            </a:r>
          </a:p>
        </p:txBody>
      </p:sp>
      <p:sp>
        <p:nvSpPr>
          <p:cNvPr id="26" name="正方形/長方形 25">
            <a:extLst>
              <a:ext uri="{FF2B5EF4-FFF2-40B4-BE49-F238E27FC236}">
                <a16:creationId xmlns:a16="http://schemas.microsoft.com/office/drawing/2014/main" id="{E3A0020B-831D-4E7A-96FB-91D9589A95F9}"/>
              </a:ext>
            </a:extLst>
          </p:cNvPr>
          <p:cNvSpPr/>
          <p:nvPr/>
        </p:nvSpPr>
        <p:spPr>
          <a:xfrm>
            <a:off x="3849938" y="2981599"/>
            <a:ext cx="589991" cy="219454"/>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香港</a:t>
            </a:r>
          </a:p>
        </p:txBody>
      </p:sp>
      <p:sp>
        <p:nvSpPr>
          <p:cNvPr id="27" name="正方形/長方形 26">
            <a:extLst>
              <a:ext uri="{FF2B5EF4-FFF2-40B4-BE49-F238E27FC236}">
                <a16:creationId xmlns:a16="http://schemas.microsoft.com/office/drawing/2014/main" id="{68792DD1-AE57-4DEC-A2FC-1CF549D3A304}"/>
              </a:ext>
            </a:extLst>
          </p:cNvPr>
          <p:cNvSpPr/>
          <p:nvPr/>
        </p:nvSpPr>
        <p:spPr>
          <a:xfrm>
            <a:off x="3849938" y="4063344"/>
            <a:ext cx="670387" cy="125789"/>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b="1" dirty="0">
                <a:solidFill>
                  <a:schemeClr val="tx1"/>
                </a:solidFill>
                <a:latin typeface="Meiryo UI" panose="020B0604030504040204" pitchFamily="50" charset="-128"/>
                <a:ea typeface="Meiryo UI" panose="020B0604030504040204" pitchFamily="50" charset="-128"/>
              </a:rPr>
              <a:t>東京</a:t>
            </a:r>
          </a:p>
        </p:txBody>
      </p:sp>
      <p:sp>
        <p:nvSpPr>
          <p:cNvPr id="29" name="正方形/長方形 28">
            <a:extLst>
              <a:ext uri="{FF2B5EF4-FFF2-40B4-BE49-F238E27FC236}">
                <a16:creationId xmlns:a16="http://schemas.microsoft.com/office/drawing/2014/main" id="{00B7C91E-6B39-4A79-A0CC-18D09F9B9729}"/>
              </a:ext>
            </a:extLst>
          </p:cNvPr>
          <p:cNvSpPr/>
          <p:nvPr/>
        </p:nvSpPr>
        <p:spPr>
          <a:xfrm>
            <a:off x="3129981" y="4845694"/>
            <a:ext cx="496474" cy="18035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a:r>
              <a:rPr lang="en-US" altLang="ja-JP" sz="923" dirty="0">
                <a:solidFill>
                  <a:schemeClr val="tx1"/>
                </a:solidFill>
                <a:latin typeface="Meiryo UI" panose="020B0604030504040204" pitchFamily="50" charset="-128"/>
                <a:ea typeface="Meiryo UI" panose="020B0604030504040204" pitchFamily="50" charset="-128"/>
              </a:rPr>
              <a:t>2021</a:t>
            </a:r>
            <a:br>
              <a:rPr lang="en-US" altLang="ja-JP" sz="923" dirty="0">
                <a:solidFill>
                  <a:schemeClr val="tx1"/>
                </a:solidFill>
                <a:latin typeface="Meiryo UI" panose="020B0604030504040204" pitchFamily="50" charset="-128"/>
                <a:ea typeface="Meiryo UI" panose="020B0604030504040204" pitchFamily="50" charset="-128"/>
              </a:rPr>
            </a:br>
            <a:r>
              <a:rPr lang="en-US" altLang="ja-JP" sz="923" dirty="0">
                <a:solidFill>
                  <a:schemeClr val="tx1"/>
                </a:solidFill>
                <a:latin typeface="Meiryo UI" panose="020B0604030504040204" pitchFamily="50" charset="-128"/>
                <a:ea typeface="Meiryo UI" panose="020B0604030504040204" pitchFamily="50" charset="-128"/>
              </a:rPr>
              <a:t>Mar</a:t>
            </a:r>
          </a:p>
        </p:txBody>
      </p:sp>
      <p:sp>
        <p:nvSpPr>
          <p:cNvPr id="30" name="正方形/長方形 29">
            <a:extLst>
              <a:ext uri="{FF2B5EF4-FFF2-40B4-BE49-F238E27FC236}">
                <a16:creationId xmlns:a16="http://schemas.microsoft.com/office/drawing/2014/main" id="{17C041D7-3BA6-4851-A347-BE458CC6ECC5}"/>
              </a:ext>
            </a:extLst>
          </p:cNvPr>
          <p:cNvSpPr/>
          <p:nvPr/>
        </p:nvSpPr>
        <p:spPr>
          <a:xfrm>
            <a:off x="3872378" y="2751628"/>
            <a:ext cx="633439" cy="35630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ﾛﾝﾄﾞﾝ</a:t>
            </a:r>
          </a:p>
        </p:txBody>
      </p:sp>
      <p:sp>
        <p:nvSpPr>
          <p:cNvPr id="2" name="楕円 1">
            <a:extLst>
              <a:ext uri="{FF2B5EF4-FFF2-40B4-BE49-F238E27FC236}">
                <a16:creationId xmlns:a16="http://schemas.microsoft.com/office/drawing/2014/main" id="{F32233A1-504E-4921-A5ED-974757D9970D}"/>
              </a:ext>
            </a:extLst>
          </p:cNvPr>
          <p:cNvSpPr/>
          <p:nvPr/>
        </p:nvSpPr>
        <p:spPr>
          <a:xfrm>
            <a:off x="605584" y="4153589"/>
            <a:ext cx="187337" cy="191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bg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73F23FAC-604A-4945-BA0C-41DFEA4F61A9}"/>
              </a:ext>
            </a:extLst>
          </p:cNvPr>
          <p:cNvSpPr/>
          <p:nvPr/>
        </p:nvSpPr>
        <p:spPr>
          <a:xfrm>
            <a:off x="554767" y="4114936"/>
            <a:ext cx="288971" cy="269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bg1"/>
                </a:solidFill>
                <a:latin typeface="Meiryo UI" panose="020B0604030504040204" pitchFamily="50" charset="-128"/>
                <a:ea typeface="Meiryo UI" panose="020B0604030504040204" pitchFamily="50" charset="-128"/>
              </a:rPr>
              <a:t>22</a:t>
            </a:r>
            <a:endParaRPr lang="ja-JP" altLang="en-US" sz="800" dirty="0">
              <a:solidFill>
                <a:schemeClr val="bg1"/>
              </a:solidFill>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1061302" y="4314343"/>
            <a:ext cx="288971" cy="269127"/>
            <a:chOff x="1149744" y="4577606"/>
            <a:chExt cx="313052" cy="291554"/>
          </a:xfrm>
        </p:grpSpPr>
        <p:sp>
          <p:nvSpPr>
            <p:cNvPr id="32" name="楕円 31">
              <a:extLst>
                <a:ext uri="{FF2B5EF4-FFF2-40B4-BE49-F238E27FC236}">
                  <a16:creationId xmlns:a16="http://schemas.microsoft.com/office/drawing/2014/main" id="{86B48B43-782F-4073-8DFA-02014E7E960B}"/>
                </a:ext>
              </a:extLst>
            </p:cNvPr>
            <p:cNvSpPr/>
            <p:nvPr/>
          </p:nvSpPr>
          <p:spPr>
            <a:xfrm>
              <a:off x="1204796" y="4628600"/>
              <a:ext cx="202948" cy="2078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00" dirty="0">
                <a:solidFill>
                  <a:schemeClr val="bg1"/>
                </a:solidFill>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0FC66B9A-CB42-4AE0-95AC-4EF963565F15}"/>
                </a:ext>
              </a:extLst>
            </p:cNvPr>
            <p:cNvSpPr/>
            <p:nvPr/>
          </p:nvSpPr>
          <p:spPr>
            <a:xfrm>
              <a:off x="1149744" y="4577606"/>
              <a:ext cx="313052" cy="29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00" dirty="0">
                  <a:solidFill>
                    <a:schemeClr val="bg1"/>
                  </a:solidFill>
                  <a:latin typeface="Meiryo UI" panose="020B0604030504040204" pitchFamily="50" charset="-128"/>
                  <a:ea typeface="Meiryo UI" panose="020B0604030504040204" pitchFamily="50" charset="-128"/>
                </a:rPr>
                <a:t>31</a:t>
              </a:r>
              <a:endParaRPr lang="ja-JP" altLang="en-US" sz="600" dirty="0">
                <a:solidFill>
                  <a:schemeClr val="bg1"/>
                </a:solidFill>
                <a:latin typeface="Meiryo UI" panose="020B0604030504040204" pitchFamily="50" charset="-128"/>
                <a:ea typeface="Meiryo UI" panose="020B0604030504040204" pitchFamily="50" charset="-128"/>
              </a:endParaRPr>
            </a:p>
          </p:txBody>
        </p:sp>
      </p:grpSp>
      <p:grpSp>
        <p:nvGrpSpPr>
          <p:cNvPr id="42" name="グループ化 41"/>
          <p:cNvGrpSpPr/>
          <p:nvPr/>
        </p:nvGrpSpPr>
        <p:grpSpPr>
          <a:xfrm>
            <a:off x="1622976" y="4302299"/>
            <a:ext cx="288971" cy="269127"/>
            <a:chOff x="1758224" y="4569929"/>
            <a:chExt cx="313052" cy="291554"/>
          </a:xfrm>
        </p:grpSpPr>
        <p:sp>
          <p:nvSpPr>
            <p:cNvPr id="34" name="楕円 33">
              <a:extLst>
                <a:ext uri="{FF2B5EF4-FFF2-40B4-BE49-F238E27FC236}">
                  <a16:creationId xmlns:a16="http://schemas.microsoft.com/office/drawing/2014/main" id="{07B6D605-ABB0-475B-B88B-515AD50DEDC8}"/>
                </a:ext>
              </a:extLst>
            </p:cNvPr>
            <p:cNvSpPr/>
            <p:nvPr/>
          </p:nvSpPr>
          <p:spPr>
            <a:xfrm>
              <a:off x="1813276" y="4589346"/>
              <a:ext cx="202948" cy="2078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00" dirty="0">
                <a:solidFill>
                  <a:schemeClr val="bg1"/>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0F9636C7-2737-47A8-BFC0-3E3101AE585B}"/>
                </a:ext>
              </a:extLst>
            </p:cNvPr>
            <p:cNvSpPr/>
            <p:nvPr/>
          </p:nvSpPr>
          <p:spPr>
            <a:xfrm>
              <a:off x="1758224" y="4569929"/>
              <a:ext cx="313052" cy="29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00" dirty="0">
                  <a:solidFill>
                    <a:schemeClr val="bg1"/>
                  </a:solidFill>
                  <a:latin typeface="Meiryo UI" panose="020B0604030504040204" pitchFamily="50" charset="-128"/>
                  <a:ea typeface="Meiryo UI" panose="020B0604030504040204" pitchFamily="50" charset="-128"/>
                </a:rPr>
                <a:t>27</a:t>
              </a:r>
              <a:endParaRPr lang="ja-JP" altLang="en-US" sz="600" dirty="0">
                <a:solidFill>
                  <a:schemeClr val="bg1"/>
                </a:solidFill>
                <a:latin typeface="Meiryo UI" panose="020B0604030504040204" pitchFamily="50" charset="-128"/>
                <a:ea typeface="Meiryo UI" panose="020B0604030504040204" pitchFamily="50" charset="-128"/>
              </a:endParaRPr>
            </a:p>
          </p:txBody>
        </p:sp>
      </p:grpSp>
      <p:grpSp>
        <p:nvGrpSpPr>
          <p:cNvPr id="44" name="グループ化 43"/>
          <p:cNvGrpSpPr/>
          <p:nvPr/>
        </p:nvGrpSpPr>
        <p:grpSpPr>
          <a:xfrm>
            <a:off x="2122495" y="4580218"/>
            <a:ext cx="288971" cy="269127"/>
            <a:chOff x="2299370" y="4577606"/>
            <a:chExt cx="313052" cy="291554"/>
          </a:xfrm>
        </p:grpSpPr>
        <p:sp>
          <p:nvSpPr>
            <p:cNvPr id="36" name="楕円 35">
              <a:extLst>
                <a:ext uri="{FF2B5EF4-FFF2-40B4-BE49-F238E27FC236}">
                  <a16:creationId xmlns:a16="http://schemas.microsoft.com/office/drawing/2014/main" id="{D4DFBC48-935C-4138-805B-8E48703C598E}"/>
                </a:ext>
              </a:extLst>
            </p:cNvPr>
            <p:cNvSpPr/>
            <p:nvPr/>
          </p:nvSpPr>
          <p:spPr>
            <a:xfrm>
              <a:off x="2354422" y="4603659"/>
              <a:ext cx="202948" cy="2078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00" dirty="0">
                <a:solidFill>
                  <a:schemeClr val="bg1"/>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612FBAB1-12C0-405D-8D47-CFEDA8102BE7}"/>
                </a:ext>
              </a:extLst>
            </p:cNvPr>
            <p:cNvSpPr/>
            <p:nvPr/>
          </p:nvSpPr>
          <p:spPr>
            <a:xfrm>
              <a:off x="2299370" y="4577606"/>
              <a:ext cx="313052" cy="29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00" dirty="0">
                  <a:solidFill>
                    <a:schemeClr val="bg1"/>
                  </a:solidFill>
                  <a:latin typeface="Meiryo UI" panose="020B0604030504040204" pitchFamily="50" charset="-128"/>
                  <a:ea typeface="Meiryo UI" panose="020B0604030504040204" pitchFamily="50" charset="-128"/>
                </a:rPr>
                <a:t>59</a:t>
              </a:r>
              <a:endParaRPr lang="ja-JP" altLang="en-US" sz="600" dirty="0">
                <a:solidFill>
                  <a:schemeClr val="bg1"/>
                </a:solidFill>
                <a:latin typeface="Meiryo UI" panose="020B0604030504040204" pitchFamily="50" charset="-128"/>
                <a:ea typeface="Meiryo UI" panose="020B0604030504040204" pitchFamily="50" charset="-128"/>
              </a:endParaRPr>
            </a:p>
          </p:txBody>
        </p:sp>
      </p:grpSp>
      <p:grpSp>
        <p:nvGrpSpPr>
          <p:cNvPr id="52" name="グループ化 51"/>
          <p:cNvGrpSpPr/>
          <p:nvPr/>
        </p:nvGrpSpPr>
        <p:grpSpPr>
          <a:xfrm>
            <a:off x="2683136" y="4398396"/>
            <a:ext cx="288971" cy="269127"/>
            <a:chOff x="2906731" y="4567082"/>
            <a:chExt cx="313052" cy="291554"/>
          </a:xfrm>
        </p:grpSpPr>
        <p:sp>
          <p:nvSpPr>
            <p:cNvPr id="38" name="楕円 37">
              <a:extLst>
                <a:ext uri="{FF2B5EF4-FFF2-40B4-BE49-F238E27FC236}">
                  <a16:creationId xmlns:a16="http://schemas.microsoft.com/office/drawing/2014/main" id="{5B14A98A-D3AF-47FD-9EA3-B487EC809AA5}"/>
                </a:ext>
              </a:extLst>
            </p:cNvPr>
            <p:cNvSpPr/>
            <p:nvPr/>
          </p:nvSpPr>
          <p:spPr>
            <a:xfrm>
              <a:off x="2961783" y="4589906"/>
              <a:ext cx="202948" cy="2078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00" dirty="0">
                <a:solidFill>
                  <a:schemeClr val="bg1"/>
                </a:solidFill>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1C8482E6-43A3-4460-ADDD-7051FE5D1F8F}"/>
                </a:ext>
              </a:extLst>
            </p:cNvPr>
            <p:cNvSpPr/>
            <p:nvPr/>
          </p:nvSpPr>
          <p:spPr>
            <a:xfrm>
              <a:off x="2906731" y="4567082"/>
              <a:ext cx="313052" cy="29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00" dirty="0">
                  <a:solidFill>
                    <a:schemeClr val="bg1"/>
                  </a:solidFill>
                  <a:latin typeface="Meiryo UI" panose="020B0604030504040204" pitchFamily="50" charset="-128"/>
                  <a:ea typeface="Meiryo UI" panose="020B0604030504040204" pitchFamily="50" charset="-128"/>
                </a:rPr>
                <a:t>39</a:t>
              </a:r>
              <a:endParaRPr lang="ja-JP" altLang="en-US" sz="600" dirty="0">
                <a:solidFill>
                  <a:schemeClr val="bg1"/>
                </a:solidFill>
                <a:latin typeface="Meiryo UI" panose="020B0604030504040204" pitchFamily="50" charset="-128"/>
                <a:ea typeface="Meiryo UI" panose="020B0604030504040204" pitchFamily="50" charset="-128"/>
              </a:endParaRPr>
            </a:p>
          </p:txBody>
        </p:sp>
      </p:grpSp>
      <p:grpSp>
        <p:nvGrpSpPr>
          <p:cNvPr id="56" name="グループ化 55"/>
          <p:cNvGrpSpPr/>
          <p:nvPr/>
        </p:nvGrpSpPr>
        <p:grpSpPr>
          <a:xfrm>
            <a:off x="3221969" y="4298560"/>
            <a:ext cx="288971" cy="269127"/>
            <a:chOff x="3507808" y="4410170"/>
            <a:chExt cx="313052" cy="291554"/>
          </a:xfrm>
        </p:grpSpPr>
        <p:sp>
          <p:nvSpPr>
            <p:cNvPr id="45" name="楕円 44">
              <a:extLst>
                <a:ext uri="{FF2B5EF4-FFF2-40B4-BE49-F238E27FC236}">
                  <a16:creationId xmlns:a16="http://schemas.microsoft.com/office/drawing/2014/main" id="{251132F3-BEBC-41F6-B51A-4CEA48AF2C0B}"/>
                </a:ext>
              </a:extLst>
            </p:cNvPr>
            <p:cNvSpPr/>
            <p:nvPr/>
          </p:nvSpPr>
          <p:spPr>
            <a:xfrm>
              <a:off x="3545908" y="4452044"/>
              <a:ext cx="202948" cy="2078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00" dirty="0">
                <a:solidFill>
                  <a:schemeClr val="bg1"/>
                </a:solidFill>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090FCF67-D15D-44E8-91C1-F51764CD907E}"/>
                </a:ext>
              </a:extLst>
            </p:cNvPr>
            <p:cNvSpPr/>
            <p:nvPr/>
          </p:nvSpPr>
          <p:spPr>
            <a:xfrm>
              <a:off x="3507808" y="4410170"/>
              <a:ext cx="313052" cy="29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00" dirty="0">
                  <a:solidFill>
                    <a:schemeClr val="bg1"/>
                  </a:solidFill>
                  <a:latin typeface="Meiryo UI" panose="020B0604030504040204" pitchFamily="50" charset="-128"/>
                  <a:ea typeface="Meiryo UI" panose="020B0604030504040204" pitchFamily="50" charset="-128"/>
                </a:rPr>
                <a:t>32</a:t>
              </a:r>
              <a:endParaRPr lang="ja-JP" altLang="en-US" sz="600" dirty="0">
                <a:solidFill>
                  <a:schemeClr val="bg1"/>
                </a:solidFill>
                <a:latin typeface="Meiryo UI" panose="020B0604030504040204" pitchFamily="50" charset="-128"/>
                <a:ea typeface="Meiryo UI" panose="020B0604030504040204" pitchFamily="50" charset="-128"/>
              </a:endParaRPr>
            </a:p>
          </p:txBody>
        </p:sp>
      </p:grpSp>
      <p:cxnSp>
        <p:nvCxnSpPr>
          <p:cNvPr id="7" name="直線コネクタ 6">
            <a:extLst>
              <a:ext uri="{FF2B5EF4-FFF2-40B4-BE49-F238E27FC236}">
                <a16:creationId xmlns:a16="http://schemas.microsoft.com/office/drawing/2014/main" id="{28F691FD-7572-4A39-92A0-760666EC8592}"/>
              </a:ext>
            </a:extLst>
          </p:cNvPr>
          <p:cNvCxnSpPr>
            <a:cxnSpLocks/>
            <a:stCxn id="2" idx="5"/>
            <a:endCxn id="32" idx="2"/>
          </p:cNvCxnSpPr>
          <p:nvPr/>
        </p:nvCxnSpPr>
        <p:spPr>
          <a:xfrm>
            <a:off x="765485" y="4317319"/>
            <a:ext cx="346634" cy="14000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2ED7529B-239F-41E2-BBBF-7068DC16234D}"/>
              </a:ext>
            </a:extLst>
          </p:cNvPr>
          <p:cNvCxnSpPr>
            <a:cxnSpLocks/>
            <a:stCxn id="32" idx="6"/>
            <a:endCxn id="34" idx="2"/>
          </p:cNvCxnSpPr>
          <p:nvPr/>
        </p:nvCxnSpPr>
        <p:spPr>
          <a:xfrm flipV="1">
            <a:off x="1299456" y="4416133"/>
            <a:ext cx="374337" cy="4119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E369084-0BED-477A-A998-4F996E7C999E}"/>
              </a:ext>
            </a:extLst>
          </p:cNvPr>
          <p:cNvCxnSpPr>
            <a:cxnSpLocks/>
            <a:stCxn id="34" idx="6"/>
            <a:endCxn id="36" idx="2"/>
          </p:cNvCxnSpPr>
          <p:nvPr/>
        </p:nvCxnSpPr>
        <p:spPr>
          <a:xfrm>
            <a:off x="1861130" y="4416134"/>
            <a:ext cx="312183" cy="284045"/>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C205B4E7-8529-40F2-8E33-6F0339A581A7}"/>
              </a:ext>
            </a:extLst>
          </p:cNvPr>
          <p:cNvCxnSpPr>
            <a:cxnSpLocks/>
            <a:stCxn id="36" idx="6"/>
            <a:endCxn id="38" idx="3"/>
          </p:cNvCxnSpPr>
          <p:nvPr/>
        </p:nvCxnSpPr>
        <p:spPr>
          <a:xfrm flipV="1">
            <a:off x="2360649" y="4583195"/>
            <a:ext cx="400739" cy="116983"/>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1B8FA91E-A888-46E9-90A5-3322994BA45B}"/>
              </a:ext>
            </a:extLst>
          </p:cNvPr>
          <p:cNvCxnSpPr>
            <a:cxnSpLocks/>
            <a:stCxn id="38" idx="6"/>
            <a:endCxn id="45" idx="2"/>
          </p:cNvCxnSpPr>
          <p:nvPr/>
        </p:nvCxnSpPr>
        <p:spPr>
          <a:xfrm flipV="1">
            <a:off x="2921290" y="4433124"/>
            <a:ext cx="335848" cy="8225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8" name="グループ化 57"/>
          <p:cNvGrpSpPr/>
          <p:nvPr/>
        </p:nvGrpSpPr>
        <p:grpSpPr>
          <a:xfrm rot="257887">
            <a:off x="526883" y="4022737"/>
            <a:ext cx="3508413" cy="311319"/>
            <a:chOff x="56456" y="3861048"/>
            <a:chExt cx="4344152" cy="419997"/>
          </a:xfrm>
        </p:grpSpPr>
        <p:sp>
          <p:nvSpPr>
            <p:cNvPr id="28" name="フリーフォーム 27"/>
            <p:cNvSpPr/>
            <p:nvPr/>
          </p:nvSpPr>
          <p:spPr>
            <a:xfrm>
              <a:off x="56456" y="3861048"/>
              <a:ext cx="4344152" cy="338464"/>
            </a:xfrm>
            <a:custGeom>
              <a:avLst/>
              <a:gdLst>
                <a:gd name="connsiteX0" fmla="*/ 0 w 4503762"/>
                <a:gd name="connsiteY0" fmla="*/ 300333 h 300333"/>
                <a:gd name="connsiteX1" fmla="*/ 532263 w 4503762"/>
                <a:gd name="connsiteY1" fmla="*/ 27378 h 300333"/>
                <a:gd name="connsiteX2" fmla="*/ 1078173 w 4503762"/>
                <a:gd name="connsiteY2" fmla="*/ 218446 h 300333"/>
                <a:gd name="connsiteX3" fmla="*/ 1665027 w 4503762"/>
                <a:gd name="connsiteY3" fmla="*/ 68321 h 300333"/>
                <a:gd name="connsiteX4" fmla="*/ 2238233 w 4503762"/>
                <a:gd name="connsiteY4" fmla="*/ 191151 h 300333"/>
                <a:gd name="connsiteX5" fmla="*/ 2852382 w 4503762"/>
                <a:gd name="connsiteY5" fmla="*/ 82 h 300333"/>
                <a:gd name="connsiteX6" fmla="*/ 3439236 w 4503762"/>
                <a:gd name="connsiteY6" fmla="*/ 218446 h 300333"/>
                <a:gd name="connsiteX7" fmla="*/ 3862317 w 4503762"/>
                <a:gd name="connsiteY7" fmla="*/ 27378 h 300333"/>
                <a:gd name="connsiteX8" fmla="*/ 4503762 w 4503762"/>
                <a:gd name="connsiteY8" fmla="*/ 273037 h 30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762" h="300333">
                  <a:moveTo>
                    <a:pt x="0" y="300333"/>
                  </a:moveTo>
                  <a:cubicBezTo>
                    <a:pt x="176284" y="170679"/>
                    <a:pt x="352568" y="41026"/>
                    <a:pt x="532263" y="27378"/>
                  </a:cubicBezTo>
                  <a:cubicBezTo>
                    <a:pt x="711958" y="13730"/>
                    <a:pt x="889379" y="211622"/>
                    <a:pt x="1078173" y="218446"/>
                  </a:cubicBezTo>
                  <a:cubicBezTo>
                    <a:pt x="1266967" y="225270"/>
                    <a:pt x="1471684" y="72870"/>
                    <a:pt x="1665027" y="68321"/>
                  </a:cubicBezTo>
                  <a:cubicBezTo>
                    <a:pt x="1858370" y="63772"/>
                    <a:pt x="2040341" y="202524"/>
                    <a:pt x="2238233" y="191151"/>
                  </a:cubicBezTo>
                  <a:cubicBezTo>
                    <a:pt x="2436125" y="179778"/>
                    <a:pt x="2652215" y="-4467"/>
                    <a:pt x="2852382" y="82"/>
                  </a:cubicBezTo>
                  <a:cubicBezTo>
                    <a:pt x="3052549" y="4631"/>
                    <a:pt x="3270914" y="213897"/>
                    <a:pt x="3439236" y="218446"/>
                  </a:cubicBezTo>
                  <a:cubicBezTo>
                    <a:pt x="3607558" y="222995"/>
                    <a:pt x="3684896" y="18279"/>
                    <a:pt x="3862317" y="27378"/>
                  </a:cubicBezTo>
                  <a:cubicBezTo>
                    <a:pt x="4039738" y="36477"/>
                    <a:pt x="4271750" y="154757"/>
                    <a:pt x="4503762" y="2730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54" name="フリーフォーム 53"/>
            <p:cNvSpPr/>
            <p:nvPr/>
          </p:nvSpPr>
          <p:spPr>
            <a:xfrm>
              <a:off x="56456" y="3942581"/>
              <a:ext cx="4344152" cy="338464"/>
            </a:xfrm>
            <a:custGeom>
              <a:avLst/>
              <a:gdLst>
                <a:gd name="connsiteX0" fmla="*/ 0 w 4503762"/>
                <a:gd name="connsiteY0" fmla="*/ 300333 h 300333"/>
                <a:gd name="connsiteX1" fmla="*/ 532263 w 4503762"/>
                <a:gd name="connsiteY1" fmla="*/ 27378 h 300333"/>
                <a:gd name="connsiteX2" fmla="*/ 1078173 w 4503762"/>
                <a:gd name="connsiteY2" fmla="*/ 218446 h 300333"/>
                <a:gd name="connsiteX3" fmla="*/ 1665027 w 4503762"/>
                <a:gd name="connsiteY3" fmla="*/ 68321 h 300333"/>
                <a:gd name="connsiteX4" fmla="*/ 2238233 w 4503762"/>
                <a:gd name="connsiteY4" fmla="*/ 191151 h 300333"/>
                <a:gd name="connsiteX5" fmla="*/ 2852382 w 4503762"/>
                <a:gd name="connsiteY5" fmla="*/ 82 h 300333"/>
                <a:gd name="connsiteX6" fmla="*/ 3439236 w 4503762"/>
                <a:gd name="connsiteY6" fmla="*/ 218446 h 300333"/>
                <a:gd name="connsiteX7" fmla="*/ 3862317 w 4503762"/>
                <a:gd name="connsiteY7" fmla="*/ 27378 h 300333"/>
                <a:gd name="connsiteX8" fmla="*/ 4503762 w 4503762"/>
                <a:gd name="connsiteY8" fmla="*/ 273037 h 30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762" h="300333">
                  <a:moveTo>
                    <a:pt x="0" y="300333"/>
                  </a:moveTo>
                  <a:cubicBezTo>
                    <a:pt x="176284" y="170679"/>
                    <a:pt x="352568" y="41026"/>
                    <a:pt x="532263" y="27378"/>
                  </a:cubicBezTo>
                  <a:cubicBezTo>
                    <a:pt x="711958" y="13730"/>
                    <a:pt x="889379" y="211622"/>
                    <a:pt x="1078173" y="218446"/>
                  </a:cubicBezTo>
                  <a:cubicBezTo>
                    <a:pt x="1266967" y="225270"/>
                    <a:pt x="1471684" y="72870"/>
                    <a:pt x="1665027" y="68321"/>
                  </a:cubicBezTo>
                  <a:cubicBezTo>
                    <a:pt x="1858370" y="63772"/>
                    <a:pt x="2040341" y="202524"/>
                    <a:pt x="2238233" y="191151"/>
                  </a:cubicBezTo>
                  <a:cubicBezTo>
                    <a:pt x="2436125" y="179778"/>
                    <a:pt x="2652215" y="-4467"/>
                    <a:pt x="2852382" y="82"/>
                  </a:cubicBezTo>
                  <a:cubicBezTo>
                    <a:pt x="3052549" y="4631"/>
                    <a:pt x="3270914" y="213897"/>
                    <a:pt x="3439236" y="218446"/>
                  </a:cubicBezTo>
                  <a:cubicBezTo>
                    <a:pt x="3607558" y="222995"/>
                    <a:pt x="3684896" y="18279"/>
                    <a:pt x="3862317" y="27378"/>
                  </a:cubicBezTo>
                  <a:cubicBezTo>
                    <a:pt x="4039738" y="36477"/>
                    <a:pt x="4271750" y="154757"/>
                    <a:pt x="4503762" y="2730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grpSp>
      <p:sp>
        <p:nvSpPr>
          <p:cNvPr id="59" name="正方形/長方形 58">
            <a:extLst>
              <a:ext uri="{FF2B5EF4-FFF2-40B4-BE49-F238E27FC236}">
                <a16:creationId xmlns:a16="http://schemas.microsoft.com/office/drawing/2014/main" id="{00B7C91E-6B39-4A79-A0CC-18D09F9B9729}"/>
              </a:ext>
            </a:extLst>
          </p:cNvPr>
          <p:cNvSpPr/>
          <p:nvPr/>
        </p:nvSpPr>
        <p:spPr>
          <a:xfrm>
            <a:off x="2586591" y="4845694"/>
            <a:ext cx="496474" cy="18035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a:r>
              <a:rPr lang="en-US" altLang="ja-JP" sz="923" dirty="0">
                <a:solidFill>
                  <a:schemeClr val="tx1"/>
                </a:solidFill>
                <a:latin typeface="Meiryo UI" panose="020B0604030504040204" pitchFamily="50" charset="-128"/>
                <a:ea typeface="Meiryo UI" panose="020B0604030504040204" pitchFamily="50" charset="-128"/>
              </a:rPr>
              <a:t>2020</a:t>
            </a:r>
            <a:br>
              <a:rPr lang="en-US" altLang="ja-JP" sz="923" dirty="0">
                <a:solidFill>
                  <a:schemeClr val="tx1"/>
                </a:solidFill>
                <a:latin typeface="Meiryo UI" panose="020B0604030504040204" pitchFamily="50" charset="-128"/>
                <a:ea typeface="Meiryo UI" panose="020B0604030504040204" pitchFamily="50" charset="-128"/>
              </a:rPr>
            </a:br>
            <a:r>
              <a:rPr lang="en-US" altLang="ja-JP" sz="923" dirty="0">
                <a:solidFill>
                  <a:schemeClr val="tx1"/>
                </a:solidFill>
                <a:latin typeface="Meiryo UI" panose="020B0604030504040204" pitchFamily="50" charset="-128"/>
                <a:ea typeface="Meiryo UI" panose="020B0604030504040204" pitchFamily="50" charset="-128"/>
              </a:rPr>
              <a:t>Sep</a:t>
            </a:r>
          </a:p>
        </p:txBody>
      </p:sp>
      <p:sp>
        <p:nvSpPr>
          <p:cNvPr id="60" name="正方形/長方形 59">
            <a:extLst>
              <a:ext uri="{FF2B5EF4-FFF2-40B4-BE49-F238E27FC236}">
                <a16:creationId xmlns:a16="http://schemas.microsoft.com/office/drawing/2014/main" id="{00B7C91E-6B39-4A79-A0CC-18D09F9B9729}"/>
              </a:ext>
            </a:extLst>
          </p:cNvPr>
          <p:cNvSpPr/>
          <p:nvPr/>
        </p:nvSpPr>
        <p:spPr>
          <a:xfrm>
            <a:off x="2043201" y="4845694"/>
            <a:ext cx="496474" cy="18035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a:r>
              <a:rPr lang="en-US" altLang="ja-JP" sz="923" dirty="0">
                <a:solidFill>
                  <a:schemeClr val="tx1"/>
                </a:solidFill>
                <a:latin typeface="Meiryo UI" panose="020B0604030504040204" pitchFamily="50" charset="-128"/>
                <a:ea typeface="Meiryo UI" panose="020B0604030504040204" pitchFamily="50" charset="-128"/>
              </a:rPr>
              <a:t>2020</a:t>
            </a:r>
            <a:br>
              <a:rPr lang="en-US" altLang="ja-JP" sz="923" dirty="0">
                <a:solidFill>
                  <a:schemeClr val="tx1"/>
                </a:solidFill>
                <a:latin typeface="Meiryo UI" panose="020B0604030504040204" pitchFamily="50" charset="-128"/>
                <a:ea typeface="Meiryo UI" panose="020B0604030504040204" pitchFamily="50" charset="-128"/>
              </a:rPr>
            </a:br>
            <a:r>
              <a:rPr lang="en-US" altLang="ja-JP" sz="923" dirty="0">
                <a:solidFill>
                  <a:schemeClr val="tx1"/>
                </a:solidFill>
                <a:latin typeface="Meiryo UI" panose="020B0604030504040204" pitchFamily="50" charset="-128"/>
                <a:ea typeface="Meiryo UI" panose="020B0604030504040204" pitchFamily="50" charset="-128"/>
              </a:rPr>
              <a:t>Mar</a:t>
            </a:r>
          </a:p>
        </p:txBody>
      </p:sp>
      <p:sp>
        <p:nvSpPr>
          <p:cNvPr id="61" name="正方形/長方形 60">
            <a:extLst>
              <a:ext uri="{FF2B5EF4-FFF2-40B4-BE49-F238E27FC236}">
                <a16:creationId xmlns:a16="http://schemas.microsoft.com/office/drawing/2014/main" id="{00B7C91E-6B39-4A79-A0CC-18D09F9B9729}"/>
              </a:ext>
            </a:extLst>
          </p:cNvPr>
          <p:cNvSpPr/>
          <p:nvPr/>
        </p:nvSpPr>
        <p:spPr>
          <a:xfrm>
            <a:off x="1499810" y="4845694"/>
            <a:ext cx="496474" cy="18035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a:r>
              <a:rPr lang="en-US" altLang="ja-JP" sz="923" dirty="0">
                <a:solidFill>
                  <a:schemeClr val="tx1"/>
                </a:solidFill>
                <a:latin typeface="Meiryo UI" panose="020B0604030504040204" pitchFamily="50" charset="-128"/>
                <a:ea typeface="Meiryo UI" panose="020B0604030504040204" pitchFamily="50" charset="-128"/>
              </a:rPr>
              <a:t>2019</a:t>
            </a:r>
            <a:br>
              <a:rPr lang="en-US" altLang="ja-JP" sz="923" dirty="0">
                <a:solidFill>
                  <a:schemeClr val="tx1"/>
                </a:solidFill>
                <a:latin typeface="Meiryo UI" panose="020B0604030504040204" pitchFamily="50" charset="-128"/>
                <a:ea typeface="Meiryo UI" panose="020B0604030504040204" pitchFamily="50" charset="-128"/>
              </a:rPr>
            </a:br>
            <a:r>
              <a:rPr lang="en-US" altLang="ja-JP" sz="923" dirty="0">
                <a:solidFill>
                  <a:schemeClr val="tx1"/>
                </a:solidFill>
                <a:latin typeface="Meiryo UI" panose="020B0604030504040204" pitchFamily="50" charset="-128"/>
                <a:ea typeface="Meiryo UI" panose="020B0604030504040204" pitchFamily="50" charset="-128"/>
              </a:rPr>
              <a:t>Sep</a:t>
            </a:r>
          </a:p>
        </p:txBody>
      </p:sp>
      <p:sp>
        <p:nvSpPr>
          <p:cNvPr id="62" name="正方形/長方形 61">
            <a:extLst>
              <a:ext uri="{FF2B5EF4-FFF2-40B4-BE49-F238E27FC236}">
                <a16:creationId xmlns:a16="http://schemas.microsoft.com/office/drawing/2014/main" id="{00B7C91E-6B39-4A79-A0CC-18D09F9B9729}"/>
              </a:ext>
            </a:extLst>
          </p:cNvPr>
          <p:cNvSpPr/>
          <p:nvPr/>
        </p:nvSpPr>
        <p:spPr>
          <a:xfrm>
            <a:off x="956420" y="4845694"/>
            <a:ext cx="496474" cy="18035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a:r>
              <a:rPr lang="en-US" altLang="ja-JP" sz="923" dirty="0">
                <a:solidFill>
                  <a:schemeClr val="tx1"/>
                </a:solidFill>
                <a:latin typeface="Meiryo UI" panose="020B0604030504040204" pitchFamily="50" charset="-128"/>
                <a:ea typeface="Meiryo UI" panose="020B0604030504040204" pitchFamily="50" charset="-128"/>
              </a:rPr>
              <a:t>2019</a:t>
            </a:r>
            <a:br>
              <a:rPr lang="en-US" altLang="ja-JP" sz="923" dirty="0">
                <a:solidFill>
                  <a:schemeClr val="tx1"/>
                </a:solidFill>
                <a:latin typeface="Meiryo UI" panose="020B0604030504040204" pitchFamily="50" charset="-128"/>
                <a:ea typeface="Meiryo UI" panose="020B0604030504040204" pitchFamily="50" charset="-128"/>
              </a:rPr>
            </a:br>
            <a:r>
              <a:rPr lang="en-US" altLang="ja-JP" sz="923" dirty="0">
                <a:solidFill>
                  <a:schemeClr val="tx1"/>
                </a:solidFill>
                <a:latin typeface="Meiryo UI" panose="020B0604030504040204" pitchFamily="50" charset="-128"/>
                <a:ea typeface="Meiryo UI" panose="020B0604030504040204" pitchFamily="50" charset="-128"/>
              </a:rPr>
              <a:t>Mar</a:t>
            </a:r>
          </a:p>
        </p:txBody>
      </p:sp>
      <p:sp>
        <p:nvSpPr>
          <p:cNvPr id="63" name="正方形/長方形 62">
            <a:extLst>
              <a:ext uri="{FF2B5EF4-FFF2-40B4-BE49-F238E27FC236}">
                <a16:creationId xmlns:a16="http://schemas.microsoft.com/office/drawing/2014/main" id="{00B7C91E-6B39-4A79-A0CC-18D09F9B9729}"/>
              </a:ext>
            </a:extLst>
          </p:cNvPr>
          <p:cNvSpPr/>
          <p:nvPr/>
        </p:nvSpPr>
        <p:spPr>
          <a:xfrm>
            <a:off x="413029" y="4845694"/>
            <a:ext cx="496474" cy="18035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a:r>
              <a:rPr lang="en-US" altLang="ja-JP" sz="923" dirty="0">
                <a:solidFill>
                  <a:schemeClr val="tx1"/>
                </a:solidFill>
                <a:latin typeface="Meiryo UI" panose="020B0604030504040204" pitchFamily="50" charset="-128"/>
                <a:ea typeface="Meiryo UI" panose="020B0604030504040204" pitchFamily="50" charset="-128"/>
              </a:rPr>
              <a:t>2018</a:t>
            </a:r>
            <a:br>
              <a:rPr lang="en-US" altLang="ja-JP" sz="923" dirty="0">
                <a:solidFill>
                  <a:schemeClr val="tx1"/>
                </a:solidFill>
                <a:latin typeface="Meiryo UI" panose="020B0604030504040204" pitchFamily="50" charset="-128"/>
                <a:ea typeface="Meiryo UI" panose="020B0604030504040204" pitchFamily="50" charset="-128"/>
              </a:rPr>
            </a:br>
            <a:r>
              <a:rPr lang="en-US" altLang="ja-JP" sz="923" dirty="0">
                <a:solidFill>
                  <a:schemeClr val="tx1"/>
                </a:solidFill>
                <a:latin typeface="Meiryo UI" panose="020B0604030504040204" pitchFamily="50" charset="-128"/>
                <a:ea typeface="Meiryo UI" panose="020B0604030504040204" pitchFamily="50" charset="-128"/>
              </a:rPr>
              <a:t>Sep</a:t>
            </a:r>
          </a:p>
        </p:txBody>
      </p:sp>
      <p:sp>
        <p:nvSpPr>
          <p:cNvPr id="64" name="正方形/長方形 63">
            <a:extLst>
              <a:ext uri="{FF2B5EF4-FFF2-40B4-BE49-F238E27FC236}">
                <a16:creationId xmlns:a16="http://schemas.microsoft.com/office/drawing/2014/main" id="{AB922423-A091-43F1-80A4-9844CF350500}"/>
              </a:ext>
            </a:extLst>
          </p:cNvPr>
          <p:cNvSpPr/>
          <p:nvPr/>
        </p:nvSpPr>
        <p:spPr>
          <a:xfrm>
            <a:off x="229743" y="5222211"/>
            <a:ext cx="8650026" cy="1283419"/>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lIns="66462" tIns="99692" rIns="66462" rtlCol="0" anchor="t"/>
          <a:lstStyle/>
          <a:p>
            <a:endParaRPr lang="ja-JP" altLang="en-US" sz="738" dirty="0">
              <a:solidFill>
                <a:schemeClr val="tx1"/>
              </a:solidFill>
              <a:latin typeface="Meiryo UI" panose="020B0604030504040204" pitchFamily="50" charset="-128"/>
              <a:ea typeface="Meiryo UI" panose="020B0604030504040204" pitchFamily="50" charset="-128"/>
            </a:endParaRPr>
          </a:p>
        </p:txBody>
      </p:sp>
      <p:graphicFrame>
        <p:nvGraphicFramePr>
          <p:cNvPr id="72" name="表 71"/>
          <p:cNvGraphicFramePr>
            <a:graphicFrameLocks noGrp="1"/>
          </p:cNvGraphicFramePr>
          <p:nvPr/>
        </p:nvGraphicFramePr>
        <p:xfrm>
          <a:off x="304301" y="5284937"/>
          <a:ext cx="1661538" cy="1151792"/>
        </p:xfrm>
        <a:graphic>
          <a:graphicData uri="http://schemas.openxmlformats.org/drawingml/2006/table">
            <a:tbl>
              <a:tblPr firstRow="1" bandRow="1">
                <a:tableStyleId>{5C22544A-7EE6-4342-B048-85BDC9FD1C3A}</a:tableStyleId>
              </a:tblPr>
              <a:tblGrid>
                <a:gridCol w="1661538">
                  <a:extLst>
                    <a:ext uri="{9D8B030D-6E8A-4147-A177-3AD203B41FA5}">
                      <a16:colId xmlns:a16="http://schemas.microsoft.com/office/drawing/2014/main" val="4107237200"/>
                    </a:ext>
                  </a:extLst>
                </a:gridCol>
              </a:tblGrid>
              <a:tr h="238779">
                <a:tc>
                  <a:txBody>
                    <a:bodyPr/>
                    <a:lstStyle/>
                    <a:p>
                      <a:pPr algn="ctr"/>
                      <a:r>
                        <a:rPr kumimoji="1" lang="ja-JP" altLang="en-US" sz="1050" dirty="0"/>
                        <a:t>ビジネス環境</a:t>
                      </a:r>
                    </a:p>
                  </a:txBody>
                  <a:tcPr marL="84406" marR="84406" marT="42203" marB="42203"/>
                </a:tc>
                <a:extLst>
                  <a:ext uri="{0D108BD9-81ED-4DB2-BD59-A6C34878D82A}">
                    <a16:rowId xmlns:a16="http://schemas.microsoft.com/office/drawing/2014/main" val="3554154724"/>
                  </a:ext>
                </a:extLst>
              </a:tr>
              <a:tr h="891067">
                <a:tc>
                  <a:txBody>
                    <a:bodyPr/>
                    <a:lstStyle/>
                    <a:p>
                      <a:pPr algn="l"/>
                      <a:r>
                        <a:rPr kumimoji="1" lang="ja-JP" altLang="en-US" sz="900" dirty="0">
                          <a:latin typeface="+mj-ea"/>
                          <a:ea typeface="+mj-ea"/>
                        </a:rPr>
                        <a:t>事業環境、ｵﾍﾟﾚｰｼｮﾅﾙﾘｽｸ、実質金利、平均賃金、法人税率、個人所得税率、</a:t>
                      </a:r>
                      <a:r>
                        <a:rPr kumimoji="1" lang="en-US" altLang="ja-JP" sz="900" dirty="0">
                          <a:latin typeface="+mj-ea"/>
                          <a:ea typeface="+mj-ea"/>
                        </a:rPr>
                        <a:t>GDP</a:t>
                      </a:r>
                      <a:r>
                        <a:rPr kumimoji="1" lang="ja-JP" altLang="en-US" sz="900" dirty="0">
                          <a:latin typeface="+mj-ea"/>
                          <a:ea typeface="+mj-ea"/>
                        </a:rPr>
                        <a:t>に占める税収割合、対</a:t>
                      </a:r>
                      <a:r>
                        <a:rPr kumimoji="1" lang="en-US" altLang="ja-JP" sz="900" dirty="0">
                          <a:latin typeface="+mj-ea"/>
                          <a:ea typeface="+mj-ea"/>
                        </a:rPr>
                        <a:t>GDP</a:t>
                      </a:r>
                      <a:r>
                        <a:rPr kumimoji="1" lang="ja-JP" altLang="en-US" sz="900" dirty="0">
                          <a:latin typeface="+mj-ea"/>
                          <a:ea typeface="+mj-ea"/>
                        </a:rPr>
                        <a:t>政府債務、報道の自由指数</a:t>
                      </a:r>
                      <a:r>
                        <a:rPr kumimoji="1" lang="en-US" altLang="ja-JP" sz="900" dirty="0">
                          <a:latin typeface="+mj-ea"/>
                          <a:ea typeface="+mj-ea"/>
                        </a:rPr>
                        <a:t/>
                      </a:r>
                      <a:br>
                        <a:rPr kumimoji="1" lang="en-US" altLang="ja-JP" sz="900" dirty="0">
                          <a:latin typeface="+mj-ea"/>
                          <a:ea typeface="+mj-ea"/>
                        </a:rPr>
                      </a:br>
                      <a:r>
                        <a:rPr kumimoji="1" lang="ja-JP" altLang="en-US" sz="900" dirty="0">
                          <a:latin typeface="+mj-ea"/>
                          <a:ea typeface="+mj-ea"/>
                        </a:rPr>
                        <a:t>など</a:t>
                      </a:r>
                    </a:p>
                  </a:txBody>
                  <a:tcPr marL="84406" marR="84406" marT="42203" marB="42203"/>
                </a:tc>
                <a:extLst>
                  <a:ext uri="{0D108BD9-81ED-4DB2-BD59-A6C34878D82A}">
                    <a16:rowId xmlns:a16="http://schemas.microsoft.com/office/drawing/2014/main" val="2786000985"/>
                  </a:ext>
                </a:extLst>
              </a:tr>
            </a:tbl>
          </a:graphicData>
        </a:graphic>
      </p:graphicFrame>
      <p:graphicFrame>
        <p:nvGraphicFramePr>
          <p:cNvPr id="73" name="表 72"/>
          <p:cNvGraphicFramePr>
            <a:graphicFrameLocks noGrp="1"/>
          </p:cNvGraphicFramePr>
          <p:nvPr/>
        </p:nvGraphicFramePr>
        <p:xfrm>
          <a:off x="2017221" y="5284937"/>
          <a:ext cx="1661538" cy="1151792"/>
        </p:xfrm>
        <a:graphic>
          <a:graphicData uri="http://schemas.openxmlformats.org/drawingml/2006/table">
            <a:tbl>
              <a:tblPr firstRow="1" bandRow="1">
                <a:tableStyleId>{5C22544A-7EE6-4342-B048-85BDC9FD1C3A}</a:tableStyleId>
              </a:tblPr>
              <a:tblGrid>
                <a:gridCol w="1661538">
                  <a:extLst>
                    <a:ext uri="{9D8B030D-6E8A-4147-A177-3AD203B41FA5}">
                      <a16:colId xmlns:a16="http://schemas.microsoft.com/office/drawing/2014/main" val="4107237200"/>
                    </a:ext>
                  </a:extLst>
                </a:gridCol>
              </a:tblGrid>
              <a:tr h="238779">
                <a:tc>
                  <a:txBody>
                    <a:bodyPr/>
                    <a:lstStyle/>
                    <a:p>
                      <a:pPr algn="ctr"/>
                      <a:r>
                        <a:rPr kumimoji="1" lang="ja-JP" altLang="en-US" sz="1050" dirty="0"/>
                        <a:t>人的資本</a:t>
                      </a:r>
                    </a:p>
                  </a:txBody>
                  <a:tcPr marL="84406" marR="84406" marT="42203" marB="42203"/>
                </a:tc>
                <a:extLst>
                  <a:ext uri="{0D108BD9-81ED-4DB2-BD59-A6C34878D82A}">
                    <a16:rowId xmlns:a16="http://schemas.microsoft.com/office/drawing/2014/main" val="3554154724"/>
                  </a:ext>
                </a:extLst>
              </a:tr>
              <a:tr h="891067">
                <a:tc>
                  <a:txBody>
                    <a:bodyPr/>
                    <a:lstStyle/>
                    <a:p>
                      <a:pPr algn="l"/>
                      <a:r>
                        <a:rPr kumimoji="1" lang="ja-JP" altLang="en-US" sz="900" dirty="0">
                          <a:latin typeface="+mj-ea"/>
                          <a:ea typeface="+mj-ea"/>
                        </a:rPr>
                        <a:t>購買力指数、富裕層の数、殺人率、トップ観光地、生活の質、ヘルスケア、言語の多様性、テロ指数、生活費、犯罪、可処分所得、平均寿命、労働時間</a:t>
                      </a:r>
                      <a:r>
                        <a:rPr kumimoji="1" lang="en-US" altLang="ja-JP" sz="900" dirty="0">
                          <a:latin typeface="+mj-ea"/>
                          <a:ea typeface="+mj-ea"/>
                        </a:rPr>
                        <a:t/>
                      </a:r>
                      <a:br>
                        <a:rPr kumimoji="1" lang="en-US" altLang="ja-JP" sz="900" dirty="0">
                          <a:latin typeface="+mj-ea"/>
                          <a:ea typeface="+mj-ea"/>
                        </a:rPr>
                      </a:br>
                      <a:r>
                        <a:rPr kumimoji="1" lang="ja-JP" altLang="en-US" sz="900" dirty="0">
                          <a:latin typeface="+mj-ea"/>
                          <a:ea typeface="+mj-ea"/>
                        </a:rPr>
                        <a:t>など</a:t>
                      </a:r>
                    </a:p>
                  </a:txBody>
                  <a:tcPr marL="84406" marR="84406" marT="42203" marB="42203"/>
                </a:tc>
                <a:extLst>
                  <a:ext uri="{0D108BD9-81ED-4DB2-BD59-A6C34878D82A}">
                    <a16:rowId xmlns:a16="http://schemas.microsoft.com/office/drawing/2014/main" val="2786000985"/>
                  </a:ext>
                </a:extLst>
              </a:tr>
            </a:tbl>
          </a:graphicData>
        </a:graphic>
      </p:graphicFrame>
      <p:graphicFrame>
        <p:nvGraphicFramePr>
          <p:cNvPr id="74" name="表 73"/>
          <p:cNvGraphicFramePr>
            <a:graphicFrameLocks noGrp="1"/>
          </p:cNvGraphicFramePr>
          <p:nvPr/>
        </p:nvGraphicFramePr>
        <p:xfrm>
          <a:off x="3715079" y="5284937"/>
          <a:ext cx="1661538" cy="1151792"/>
        </p:xfrm>
        <a:graphic>
          <a:graphicData uri="http://schemas.openxmlformats.org/drawingml/2006/table">
            <a:tbl>
              <a:tblPr firstRow="1" bandRow="1">
                <a:tableStyleId>{5C22544A-7EE6-4342-B048-85BDC9FD1C3A}</a:tableStyleId>
              </a:tblPr>
              <a:tblGrid>
                <a:gridCol w="1661538">
                  <a:extLst>
                    <a:ext uri="{9D8B030D-6E8A-4147-A177-3AD203B41FA5}">
                      <a16:colId xmlns:a16="http://schemas.microsoft.com/office/drawing/2014/main" val="4107237200"/>
                    </a:ext>
                  </a:extLst>
                </a:gridCol>
              </a:tblGrid>
              <a:tr h="238779">
                <a:tc>
                  <a:txBody>
                    <a:bodyPr/>
                    <a:lstStyle/>
                    <a:p>
                      <a:pPr algn="ctr"/>
                      <a:r>
                        <a:rPr kumimoji="1" lang="ja-JP" altLang="en-US" sz="1050" dirty="0"/>
                        <a:t>インフラ</a:t>
                      </a:r>
                    </a:p>
                  </a:txBody>
                  <a:tcPr marL="84406" marR="84406" marT="42203" marB="42203"/>
                </a:tc>
                <a:extLst>
                  <a:ext uri="{0D108BD9-81ED-4DB2-BD59-A6C34878D82A}">
                    <a16:rowId xmlns:a16="http://schemas.microsoft.com/office/drawing/2014/main" val="3554154724"/>
                  </a:ext>
                </a:extLst>
              </a:tr>
              <a:tr h="891067">
                <a:tc>
                  <a:txBody>
                    <a:bodyPr/>
                    <a:lstStyle/>
                    <a:p>
                      <a:pPr algn="l"/>
                      <a:r>
                        <a:rPr kumimoji="1" lang="ja-JP" altLang="en-US" sz="900" dirty="0">
                          <a:latin typeface="+mj-ea"/>
                          <a:ea typeface="+mj-ea"/>
                        </a:rPr>
                        <a:t>オフィスコスト、開発指数、道路密度、鉄道密度、エネルギー持続可能性、</a:t>
                      </a:r>
                      <a:r>
                        <a:rPr kumimoji="1" lang="en-US" altLang="ja-JP" sz="900" dirty="0">
                          <a:latin typeface="+mj-ea"/>
                          <a:ea typeface="+mj-ea"/>
                        </a:rPr>
                        <a:t>PM2.5</a:t>
                      </a:r>
                      <a:r>
                        <a:rPr kumimoji="1" lang="ja-JP" altLang="en-US" sz="900" dirty="0">
                          <a:latin typeface="+mj-ea"/>
                          <a:ea typeface="+mj-ea"/>
                        </a:rPr>
                        <a:t>濃度、ブロードバンドスピード、汚染指数、再生エネルギー比率、炭素削減の取組み　　　　　など</a:t>
                      </a:r>
                    </a:p>
                  </a:txBody>
                  <a:tcPr marL="84406" marR="84406" marT="42203" marB="42203"/>
                </a:tc>
                <a:extLst>
                  <a:ext uri="{0D108BD9-81ED-4DB2-BD59-A6C34878D82A}">
                    <a16:rowId xmlns:a16="http://schemas.microsoft.com/office/drawing/2014/main" val="2786000985"/>
                  </a:ext>
                </a:extLst>
              </a:tr>
            </a:tbl>
          </a:graphicData>
        </a:graphic>
      </p:graphicFrame>
      <p:graphicFrame>
        <p:nvGraphicFramePr>
          <p:cNvPr id="75" name="表 74"/>
          <p:cNvGraphicFramePr>
            <a:graphicFrameLocks noGrp="1"/>
          </p:cNvGraphicFramePr>
          <p:nvPr/>
        </p:nvGraphicFramePr>
        <p:xfrm>
          <a:off x="5412937" y="5284937"/>
          <a:ext cx="1661538" cy="1135493"/>
        </p:xfrm>
        <a:graphic>
          <a:graphicData uri="http://schemas.openxmlformats.org/drawingml/2006/table">
            <a:tbl>
              <a:tblPr firstRow="1" bandRow="1">
                <a:tableStyleId>{5C22544A-7EE6-4342-B048-85BDC9FD1C3A}</a:tableStyleId>
              </a:tblPr>
              <a:tblGrid>
                <a:gridCol w="1661538">
                  <a:extLst>
                    <a:ext uri="{9D8B030D-6E8A-4147-A177-3AD203B41FA5}">
                      <a16:colId xmlns:a16="http://schemas.microsoft.com/office/drawing/2014/main" val="4107237200"/>
                    </a:ext>
                  </a:extLst>
                </a:gridCol>
              </a:tblGrid>
              <a:tr h="238779">
                <a:tc>
                  <a:txBody>
                    <a:bodyPr/>
                    <a:lstStyle/>
                    <a:p>
                      <a:pPr algn="ctr"/>
                      <a:r>
                        <a:rPr kumimoji="1" lang="ja-JP" altLang="en-US" sz="1050" dirty="0"/>
                        <a:t>金融セクター</a:t>
                      </a:r>
                    </a:p>
                  </a:txBody>
                  <a:tcPr marL="84406" marR="84406" marT="42203" marB="42203"/>
                </a:tc>
                <a:extLst>
                  <a:ext uri="{0D108BD9-81ED-4DB2-BD59-A6C34878D82A}">
                    <a16:rowId xmlns:a16="http://schemas.microsoft.com/office/drawing/2014/main" val="3554154724"/>
                  </a:ext>
                </a:extLst>
              </a:tr>
              <a:tr h="891067">
                <a:tc>
                  <a:txBody>
                    <a:bodyPr/>
                    <a:lstStyle/>
                    <a:p>
                      <a:pPr algn="l"/>
                      <a:r>
                        <a:rPr kumimoji="1" lang="ja-JP" altLang="en-US" sz="900" dirty="0">
                          <a:latin typeface="+mj-ea"/>
                          <a:ea typeface="+mj-ea"/>
                        </a:rPr>
                        <a:t>証券取引所時価総額、株取引量、金融投資、経済パフォーマンス、グリーンボンド発行額、グローバルフィンテック指数</a:t>
                      </a:r>
                      <a:endParaRPr kumimoji="1" lang="en-US" altLang="ja-JP" sz="900" dirty="0">
                        <a:latin typeface="+mj-ea"/>
                        <a:ea typeface="+mj-ea"/>
                      </a:endParaRPr>
                    </a:p>
                    <a:p>
                      <a:pPr algn="l"/>
                      <a:r>
                        <a:rPr kumimoji="1" lang="ja-JP" altLang="en-US" sz="900" dirty="0">
                          <a:latin typeface="+mj-ea"/>
                          <a:ea typeface="+mj-ea"/>
                        </a:rPr>
                        <a:t>など</a:t>
                      </a:r>
                    </a:p>
                  </a:txBody>
                  <a:tcPr marL="84406" marR="84406" marT="42203" marB="42203"/>
                </a:tc>
                <a:extLst>
                  <a:ext uri="{0D108BD9-81ED-4DB2-BD59-A6C34878D82A}">
                    <a16:rowId xmlns:a16="http://schemas.microsoft.com/office/drawing/2014/main" val="2786000985"/>
                  </a:ext>
                </a:extLst>
              </a:tr>
            </a:tbl>
          </a:graphicData>
        </a:graphic>
      </p:graphicFrame>
      <p:graphicFrame>
        <p:nvGraphicFramePr>
          <p:cNvPr id="76" name="表 75"/>
          <p:cNvGraphicFramePr>
            <a:graphicFrameLocks noGrp="1"/>
          </p:cNvGraphicFramePr>
          <p:nvPr/>
        </p:nvGraphicFramePr>
        <p:xfrm>
          <a:off x="7107612" y="5284937"/>
          <a:ext cx="1661538" cy="1151792"/>
        </p:xfrm>
        <a:graphic>
          <a:graphicData uri="http://schemas.openxmlformats.org/drawingml/2006/table">
            <a:tbl>
              <a:tblPr firstRow="1" bandRow="1">
                <a:tableStyleId>{5C22544A-7EE6-4342-B048-85BDC9FD1C3A}</a:tableStyleId>
              </a:tblPr>
              <a:tblGrid>
                <a:gridCol w="1661538">
                  <a:extLst>
                    <a:ext uri="{9D8B030D-6E8A-4147-A177-3AD203B41FA5}">
                      <a16:colId xmlns:a16="http://schemas.microsoft.com/office/drawing/2014/main" val="4107237200"/>
                    </a:ext>
                  </a:extLst>
                </a:gridCol>
              </a:tblGrid>
              <a:tr h="238779">
                <a:tc>
                  <a:txBody>
                    <a:bodyPr/>
                    <a:lstStyle/>
                    <a:p>
                      <a:pPr algn="ctr"/>
                      <a:r>
                        <a:rPr kumimoji="1" lang="ja-JP" altLang="en-US" sz="1050" dirty="0"/>
                        <a:t>評判</a:t>
                      </a:r>
                    </a:p>
                  </a:txBody>
                  <a:tcPr marL="84406" marR="84406" marT="42203" marB="42203"/>
                </a:tc>
                <a:extLst>
                  <a:ext uri="{0D108BD9-81ED-4DB2-BD59-A6C34878D82A}">
                    <a16:rowId xmlns:a16="http://schemas.microsoft.com/office/drawing/2014/main" val="3554154724"/>
                  </a:ext>
                </a:extLst>
              </a:tr>
              <a:tr h="891067">
                <a:tc>
                  <a:txBody>
                    <a:bodyPr/>
                    <a:lstStyle/>
                    <a:p>
                      <a:pPr algn="l"/>
                      <a:r>
                        <a:rPr kumimoji="1" lang="ja-JP" altLang="en-US" sz="900" dirty="0">
                          <a:latin typeface="+mj-ea"/>
                          <a:ea typeface="+mj-ea"/>
                        </a:rPr>
                        <a:t>世界競争力スコア、グローバル競争力スコア、一人当たりＧＤＰ、消費者物価、国際協会の数、ビッグマック指数、グッドカントリー指数、世界の都市総合力ランキング指数　　　　　　など</a:t>
                      </a:r>
                    </a:p>
                  </a:txBody>
                  <a:tcPr marL="84406" marR="84406" marT="42203" marB="42203"/>
                </a:tc>
                <a:extLst>
                  <a:ext uri="{0D108BD9-81ED-4DB2-BD59-A6C34878D82A}">
                    <a16:rowId xmlns:a16="http://schemas.microsoft.com/office/drawing/2014/main" val="2786000985"/>
                  </a:ext>
                </a:extLst>
              </a:tr>
            </a:tbl>
          </a:graphicData>
        </a:graphic>
      </p:graphicFrame>
      <p:sp>
        <p:nvSpPr>
          <p:cNvPr id="77" name="タイトル 1"/>
          <p:cNvSpPr txBox="1">
            <a:spLocks/>
          </p:cNvSpPr>
          <p:nvPr/>
        </p:nvSpPr>
        <p:spPr>
          <a:xfrm>
            <a:off x="4986335" y="2061734"/>
            <a:ext cx="2060537"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アジア地域ランキング</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8" name="表 77"/>
          <p:cNvGraphicFramePr>
            <a:graphicFrameLocks noGrp="1"/>
          </p:cNvGraphicFramePr>
          <p:nvPr/>
        </p:nvGraphicFramePr>
        <p:xfrm>
          <a:off x="5293677" y="2420049"/>
          <a:ext cx="3024816" cy="2683412"/>
        </p:xfrm>
        <a:graphic>
          <a:graphicData uri="http://schemas.openxmlformats.org/drawingml/2006/table">
            <a:tbl>
              <a:tblPr firstRow="1" bandRow="1">
                <a:tableStyleId>{7E9639D4-E3E2-4D34-9284-5A2195B3D0D7}</a:tableStyleId>
              </a:tblPr>
              <a:tblGrid>
                <a:gridCol w="626440">
                  <a:extLst>
                    <a:ext uri="{9D8B030D-6E8A-4147-A177-3AD203B41FA5}">
                      <a16:colId xmlns:a16="http://schemas.microsoft.com/office/drawing/2014/main" val="3524806843"/>
                    </a:ext>
                  </a:extLst>
                </a:gridCol>
                <a:gridCol w="1246248">
                  <a:extLst>
                    <a:ext uri="{9D8B030D-6E8A-4147-A177-3AD203B41FA5}">
                      <a16:colId xmlns:a16="http://schemas.microsoft.com/office/drawing/2014/main" val="461550805"/>
                    </a:ext>
                  </a:extLst>
                </a:gridCol>
                <a:gridCol w="1152128">
                  <a:extLst>
                    <a:ext uri="{9D8B030D-6E8A-4147-A177-3AD203B41FA5}">
                      <a16:colId xmlns:a16="http://schemas.microsoft.com/office/drawing/2014/main" val="160733961"/>
                    </a:ext>
                  </a:extLst>
                </a:gridCol>
              </a:tblGrid>
              <a:tr h="379828">
                <a:tc>
                  <a:txBody>
                    <a:bodyPr/>
                    <a:lstStyle/>
                    <a:p>
                      <a:pPr algn="ctr"/>
                      <a:r>
                        <a:rPr kumimoji="1" lang="en-US" altLang="ja-JP" sz="1100" dirty="0">
                          <a:latin typeface="+mj-ea"/>
                          <a:ea typeface="+mj-ea"/>
                        </a:rPr>
                        <a:t>2021 Sep</a:t>
                      </a:r>
                      <a:endParaRPr kumimoji="1" lang="ja-JP" altLang="en-US" sz="1100" dirty="0">
                        <a:latin typeface="+mj-ea"/>
                        <a:ea typeface="+mj-ea"/>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100" dirty="0">
                          <a:latin typeface="+mj-ea"/>
                          <a:ea typeface="+mj-ea"/>
                        </a:rPr>
                        <a:t>都市名</a:t>
                      </a:r>
                    </a:p>
                  </a:txBody>
                  <a:tcPr marL="84406" marR="84406" marT="42203" marB="422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100" dirty="0">
                          <a:latin typeface="+mj-ea"/>
                          <a:ea typeface="+mj-ea"/>
                        </a:rPr>
                        <a:t>所在国</a:t>
                      </a:r>
                    </a:p>
                  </a:txBody>
                  <a:tcPr marL="84406" marR="84406" marT="42203" marB="42203"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40315591"/>
                  </a:ext>
                </a:extLst>
              </a:tr>
              <a:tr h="2152357">
                <a:tc>
                  <a:txBody>
                    <a:bodyPr/>
                    <a:lstStyle/>
                    <a:p>
                      <a:pPr algn="ctr"/>
                      <a:r>
                        <a:rPr kumimoji="1" lang="en-US" altLang="ja-JP" sz="1100" dirty="0">
                          <a:latin typeface="+mj-ea"/>
                          <a:ea typeface="+mj-ea"/>
                        </a:rPr>
                        <a:t>3</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4</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6</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8</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9</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13</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16</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32</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33</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37</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38</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46</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48</a:t>
                      </a:r>
                      <a:r>
                        <a:rPr kumimoji="1" lang="ja-JP" altLang="en-US" sz="1100" dirty="0">
                          <a:latin typeface="+mj-ea"/>
                          <a:ea typeface="+mj-ea"/>
                        </a:rPr>
                        <a:t>位</a:t>
                      </a:r>
                      <a:endParaRPr kumimoji="1" lang="en-US" altLang="ja-JP" sz="1100" dirty="0">
                        <a:latin typeface="+mj-ea"/>
                        <a:ea typeface="+mj-ea"/>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100" dirty="0">
                          <a:latin typeface="+mj-ea"/>
                          <a:ea typeface="+mj-ea"/>
                        </a:rPr>
                        <a:t>香港</a:t>
                      </a:r>
                      <a:endParaRPr kumimoji="1" lang="en-US" altLang="ja-JP" sz="1100" dirty="0">
                        <a:latin typeface="+mj-ea"/>
                        <a:ea typeface="+mj-ea"/>
                      </a:endParaRPr>
                    </a:p>
                    <a:p>
                      <a:pPr algn="ctr"/>
                      <a:r>
                        <a:rPr kumimoji="1" lang="ja-JP" altLang="en-US" sz="1100" dirty="0">
                          <a:latin typeface="+mj-ea"/>
                          <a:ea typeface="+mj-ea"/>
                        </a:rPr>
                        <a:t>シンガポール</a:t>
                      </a:r>
                      <a:endParaRPr kumimoji="1" lang="en-US" altLang="ja-JP" sz="1100" dirty="0">
                        <a:latin typeface="+mj-ea"/>
                        <a:ea typeface="+mj-ea"/>
                      </a:endParaRPr>
                    </a:p>
                    <a:p>
                      <a:pPr algn="ctr"/>
                      <a:r>
                        <a:rPr kumimoji="1" lang="ja-JP" altLang="en-US" sz="1100" dirty="0">
                          <a:latin typeface="+mj-ea"/>
                          <a:ea typeface="+mj-ea"/>
                        </a:rPr>
                        <a:t>上海</a:t>
                      </a:r>
                      <a:endParaRPr kumimoji="1" lang="en-US" altLang="ja-JP" sz="1100" dirty="0">
                        <a:latin typeface="+mj-ea"/>
                        <a:ea typeface="+mj-ea"/>
                      </a:endParaRPr>
                    </a:p>
                    <a:p>
                      <a:pPr algn="ctr"/>
                      <a:r>
                        <a:rPr kumimoji="1" lang="ja-JP" altLang="en-US" sz="1100" dirty="0">
                          <a:latin typeface="+mj-ea"/>
                          <a:ea typeface="+mj-ea"/>
                        </a:rPr>
                        <a:t>北京</a:t>
                      </a:r>
                      <a:endParaRPr kumimoji="1" lang="en-US" altLang="ja-JP" sz="1100" dirty="0">
                        <a:latin typeface="+mj-ea"/>
                        <a:ea typeface="+mj-ea"/>
                      </a:endParaRPr>
                    </a:p>
                    <a:p>
                      <a:pPr algn="ctr"/>
                      <a:r>
                        <a:rPr kumimoji="1" lang="ja-JP" altLang="en-US" sz="1100" dirty="0">
                          <a:latin typeface="+mj-ea"/>
                          <a:ea typeface="+mj-ea"/>
                        </a:rPr>
                        <a:t>東京</a:t>
                      </a:r>
                      <a:endParaRPr kumimoji="1" lang="en-US" altLang="ja-JP" sz="1100" dirty="0">
                        <a:latin typeface="+mj-ea"/>
                        <a:ea typeface="+mj-ea"/>
                      </a:endParaRPr>
                    </a:p>
                    <a:p>
                      <a:pPr algn="ctr"/>
                      <a:r>
                        <a:rPr kumimoji="1" lang="ja-JP" altLang="en-US" sz="1100" dirty="0">
                          <a:latin typeface="+mj-ea"/>
                          <a:ea typeface="+mj-ea"/>
                        </a:rPr>
                        <a:t>ソウル</a:t>
                      </a:r>
                      <a:endParaRPr kumimoji="1" lang="en-US" altLang="ja-JP" sz="1100" dirty="0">
                        <a:latin typeface="+mj-ea"/>
                        <a:ea typeface="+mj-ea"/>
                      </a:endParaRPr>
                    </a:p>
                    <a:p>
                      <a:pPr algn="ctr"/>
                      <a:r>
                        <a:rPr kumimoji="1" lang="ja-JP" altLang="en-US" sz="1100" dirty="0">
                          <a:latin typeface="+mj-ea"/>
                          <a:ea typeface="+mj-ea"/>
                        </a:rPr>
                        <a:t>深セン</a:t>
                      </a:r>
                      <a:endParaRPr kumimoji="1" lang="en-US" altLang="ja-JP" sz="1100" dirty="0">
                        <a:latin typeface="+mj-ea"/>
                        <a:ea typeface="+mj-ea"/>
                      </a:endParaRPr>
                    </a:p>
                    <a:p>
                      <a:pPr algn="ctr"/>
                      <a:r>
                        <a:rPr kumimoji="1" lang="ja-JP" altLang="en-US" sz="1100" dirty="0">
                          <a:latin typeface="+mj-ea"/>
                          <a:ea typeface="+mj-ea"/>
                        </a:rPr>
                        <a:t>広州</a:t>
                      </a:r>
                      <a:endParaRPr kumimoji="1" lang="en-US" altLang="ja-JP" sz="1100" dirty="0">
                        <a:latin typeface="+mj-ea"/>
                        <a:ea typeface="+mj-ea"/>
                      </a:endParaRPr>
                    </a:p>
                    <a:p>
                      <a:pPr algn="ctr"/>
                      <a:r>
                        <a:rPr kumimoji="1" lang="ja-JP" altLang="en-US" sz="1100" dirty="0">
                          <a:latin typeface="+mj-ea"/>
                          <a:ea typeface="+mj-ea"/>
                        </a:rPr>
                        <a:t>プサン</a:t>
                      </a:r>
                      <a:endParaRPr kumimoji="1" lang="en-US" altLang="ja-JP" sz="1100" dirty="0">
                        <a:latin typeface="+mj-ea"/>
                        <a:ea typeface="+mj-ea"/>
                      </a:endParaRPr>
                    </a:p>
                    <a:p>
                      <a:pPr algn="ctr"/>
                      <a:r>
                        <a:rPr kumimoji="1" lang="ja-JP" altLang="en-US" sz="1100" dirty="0">
                          <a:latin typeface="+mj-ea"/>
                          <a:ea typeface="+mj-ea"/>
                        </a:rPr>
                        <a:t>成都</a:t>
                      </a:r>
                      <a:endParaRPr kumimoji="1" lang="en-US" altLang="ja-JP" sz="1100" dirty="0">
                        <a:latin typeface="+mj-ea"/>
                        <a:ea typeface="+mj-ea"/>
                      </a:endParaRPr>
                    </a:p>
                    <a:p>
                      <a:pPr algn="ctr"/>
                      <a:r>
                        <a:rPr kumimoji="1" lang="ja-JP" altLang="en-US" sz="1100" dirty="0">
                          <a:latin typeface="+mj-ea"/>
                          <a:ea typeface="+mj-ea"/>
                        </a:rPr>
                        <a:t>青島</a:t>
                      </a:r>
                      <a:endParaRPr kumimoji="1" lang="en-US" altLang="ja-JP" sz="1100" dirty="0">
                        <a:latin typeface="+mj-ea"/>
                        <a:ea typeface="+mj-ea"/>
                      </a:endParaRPr>
                    </a:p>
                    <a:p>
                      <a:pPr algn="ctr"/>
                      <a:r>
                        <a:rPr kumimoji="1" lang="ja-JP" altLang="en-US" sz="1100" dirty="0">
                          <a:latin typeface="+mj-ea"/>
                          <a:ea typeface="+mj-ea"/>
                        </a:rPr>
                        <a:t>大阪</a:t>
                      </a:r>
                      <a:endParaRPr kumimoji="1" lang="en-US" altLang="ja-JP" sz="1100" dirty="0">
                        <a:latin typeface="+mj-ea"/>
                        <a:ea typeface="+mj-ea"/>
                      </a:endParaRPr>
                    </a:p>
                    <a:p>
                      <a:pPr algn="ctr"/>
                      <a:r>
                        <a:rPr kumimoji="1" lang="ja-JP" altLang="en-US" sz="1100" dirty="0">
                          <a:latin typeface="+mj-ea"/>
                          <a:ea typeface="+mj-ea"/>
                        </a:rPr>
                        <a:t>クアラルンプール</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100" dirty="0">
                          <a:latin typeface="+mj-ea"/>
                          <a:ea typeface="+mj-ea"/>
                        </a:rPr>
                        <a:t>中国</a:t>
                      </a:r>
                      <a:endParaRPr kumimoji="1" lang="en-US" altLang="ja-JP" sz="1100" dirty="0">
                        <a:latin typeface="+mj-ea"/>
                        <a:ea typeface="+mj-ea"/>
                      </a:endParaRPr>
                    </a:p>
                    <a:p>
                      <a:pPr algn="ctr"/>
                      <a:r>
                        <a:rPr kumimoji="1" lang="ja-JP" altLang="en-US" sz="1100" dirty="0">
                          <a:latin typeface="+mj-ea"/>
                          <a:ea typeface="+mj-ea"/>
                        </a:rPr>
                        <a:t>シンガポール</a:t>
                      </a:r>
                      <a:endParaRPr kumimoji="1" lang="en-US" altLang="ja-JP" sz="1100" dirty="0">
                        <a:latin typeface="+mj-ea"/>
                        <a:ea typeface="+mj-ea"/>
                      </a:endParaRPr>
                    </a:p>
                    <a:p>
                      <a:pPr algn="ctr"/>
                      <a:r>
                        <a:rPr kumimoji="1" lang="ja-JP" altLang="en-US" sz="1100" dirty="0">
                          <a:latin typeface="+mj-ea"/>
                          <a:ea typeface="+mj-ea"/>
                        </a:rPr>
                        <a:t>中国</a:t>
                      </a:r>
                      <a:endParaRPr kumimoji="1" lang="en-US" altLang="ja-JP" sz="1100" dirty="0">
                        <a:latin typeface="+mj-ea"/>
                        <a:ea typeface="+mj-ea"/>
                      </a:endParaRPr>
                    </a:p>
                    <a:p>
                      <a:pPr algn="ctr"/>
                      <a:r>
                        <a:rPr kumimoji="1" lang="ja-JP" altLang="en-US" sz="1100" dirty="0">
                          <a:latin typeface="+mj-ea"/>
                          <a:ea typeface="+mj-ea"/>
                        </a:rPr>
                        <a:t>中国</a:t>
                      </a:r>
                      <a:endParaRPr kumimoji="1" lang="en-US" altLang="ja-JP" sz="1100" dirty="0">
                        <a:latin typeface="+mj-ea"/>
                        <a:ea typeface="+mj-ea"/>
                      </a:endParaRPr>
                    </a:p>
                    <a:p>
                      <a:pPr algn="ctr"/>
                      <a:r>
                        <a:rPr kumimoji="1" lang="ja-JP" altLang="en-US" sz="1100" dirty="0">
                          <a:latin typeface="+mj-ea"/>
                          <a:ea typeface="+mj-ea"/>
                        </a:rPr>
                        <a:t>日本</a:t>
                      </a:r>
                      <a:endParaRPr kumimoji="1" lang="en-US" altLang="ja-JP" sz="1100" dirty="0">
                        <a:latin typeface="+mj-ea"/>
                        <a:ea typeface="+mj-ea"/>
                      </a:endParaRPr>
                    </a:p>
                    <a:p>
                      <a:pPr algn="ctr"/>
                      <a:r>
                        <a:rPr kumimoji="1" lang="ja-JP" altLang="en-US" sz="1100" dirty="0">
                          <a:latin typeface="+mj-ea"/>
                          <a:ea typeface="+mj-ea"/>
                        </a:rPr>
                        <a:t>韓国</a:t>
                      </a:r>
                      <a:endParaRPr kumimoji="1" lang="en-US" altLang="ja-JP" sz="1100" dirty="0">
                        <a:latin typeface="+mj-ea"/>
                        <a:ea typeface="+mj-ea"/>
                      </a:endParaRPr>
                    </a:p>
                    <a:p>
                      <a:pPr algn="ctr"/>
                      <a:r>
                        <a:rPr kumimoji="1" lang="ja-JP" altLang="en-US" sz="1100" dirty="0">
                          <a:latin typeface="+mj-ea"/>
                          <a:ea typeface="+mj-ea"/>
                        </a:rPr>
                        <a:t>中国</a:t>
                      </a:r>
                      <a:endParaRPr kumimoji="1" lang="en-US" altLang="ja-JP" sz="1100" dirty="0">
                        <a:latin typeface="+mj-ea"/>
                        <a:ea typeface="+mj-ea"/>
                      </a:endParaRPr>
                    </a:p>
                    <a:p>
                      <a:pPr algn="ctr"/>
                      <a:r>
                        <a:rPr kumimoji="1" lang="ja-JP" altLang="en-US" sz="1100" dirty="0">
                          <a:latin typeface="+mj-ea"/>
                          <a:ea typeface="+mj-ea"/>
                        </a:rPr>
                        <a:t>中国</a:t>
                      </a:r>
                      <a:endParaRPr kumimoji="1" lang="en-US" altLang="ja-JP" sz="1100" dirty="0">
                        <a:latin typeface="+mj-ea"/>
                        <a:ea typeface="+mj-ea"/>
                      </a:endParaRPr>
                    </a:p>
                    <a:p>
                      <a:pPr algn="ctr"/>
                      <a:r>
                        <a:rPr kumimoji="1" lang="ja-JP" altLang="en-US" sz="1100" dirty="0">
                          <a:latin typeface="+mj-ea"/>
                          <a:ea typeface="+mj-ea"/>
                        </a:rPr>
                        <a:t>韓国</a:t>
                      </a:r>
                      <a:endParaRPr kumimoji="1" lang="en-US" altLang="ja-JP" sz="1100" dirty="0">
                        <a:latin typeface="+mj-ea"/>
                        <a:ea typeface="+mj-ea"/>
                      </a:endParaRPr>
                    </a:p>
                    <a:p>
                      <a:pPr algn="ctr"/>
                      <a:r>
                        <a:rPr kumimoji="1" lang="ja-JP" altLang="en-US" sz="1100" dirty="0">
                          <a:latin typeface="+mj-ea"/>
                          <a:ea typeface="+mj-ea"/>
                        </a:rPr>
                        <a:t>中国</a:t>
                      </a:r>
                      <a:endParaRPr kumimoji="1" lang="en-US" altLang="ja-JP" sz="1100" dirty="0">
                        <a:latin typeface="+mj-ea"/>
                        <a:ea typeface="+mj-ea"/>
                      </a:endParaRPr>
                    </a:p>
                    <a:p>
                      <a:pPr algn="ctr"/>
                      <a:r>
                        <a:rPr kumimoji="1" lang="ja-JP" altLang="en-US" sz="1100" dirty="0">
                          <a:latin typeface="+mj-ea"/>
                          <a:ea typeface="+mj-ea"/>
                        </a:rPr>
                        <a:t>中国</a:t>
                      </a:r>
                      <a:endParaRPr kumimoji="1" lang="en-US" altLang="ja-JP" sz="1100" dirty="0">
                        <a:latin typeface="+mj-ea"/>
                        <a:ea typeface="+mj-ea"/>
                      </a:endParaRPr>
                    </a:p>
                    <a:p>
                      <a:pPr algn="ctr"/>
                      <a:r>
                        <a:rPr kumimoji="1" lang="ja-JP" altLang="en-US" sz="1100" dirty="0">
                          <a:latin typeface="+mj-ea"/>
                          <a:ea typeface="+mj-ea"/>
                        </a:rPr>
                        <a:t>日本</a:t>
                      </a:r>
                      <a:endParaRPr kumimoji="1" lang="en-US" altLang="ja-JP" sz="1100" dirty="0">
                        <a:latin typeface="+mj-ea"/>
                        <a:ea typeface="+mj-ea"/>
                      </a:endParaRPr>
                    </a:p>
                    <a:p>
                      <a:pPr algn="ctr"/>
                      <a:r>
                        <a:rPr kumimoji="1" lang="ja-JP" altLang="en-US" sz="1100" dirty="0">
                          <a:latin typeface="+mj-ea"/>
                          <a:ea typeface="+mj-ea"/>
                        </a:rPr>
                        <a:t>マレーシア</a:t>
                      </a:r>
                      <a:endParaRPr kumimoji="1" lang="en-US" altLang="ja-JP" sz="1100" dirty="0">
                        <a:latin typeface="+mj-ea"/>
                        <a:ea typeface="+mj-ea"/>
                      </a:endParaRPr>
                    </a:p>
                  </a:txBody>
                  <a:tcPr marL="84406" marR="84406" marT="42203" marB="4220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7646349"/>
                  </a:ext>
                </a:extLst>
              </a:tr>
            </a:tbl>
          </a:graphicData>
        </a:graphic>
      </p:graphicFrame>
      <p:sp>
        <p:nvSpPr>
          <p:cNvPr id="55" name="正方形/長方形 54"/>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a:defRPr/>
            </a:pPr>
            <a:r>
              <a:rPr lang="ja-JP" altLang="en-US" sz="1600" kern="0" dirty="0">
                <a:solidFill>
                  <a:srgbClr val="000000"/>
                </a:solidFill>
                <a:ea typeface="Meiryo UI" pitchFamily="50" charset="-128"/>
                <a:cs typeface="Meiryo UI" pitchFamily="50" charset="-128"/>
              </a:rPr>
              <a:t>３ー６</a:t>
            </a:r>
            <a:r>
              <a:rPr lang="en-US" altLang="ja-JP" sz="1600" kern="0" dirty="0">
                <a:solidFill>
                  <a:srgbClr val="000000"/>
                </a:solidFill>
                <a:ea typeface="Meiryo UI" pitchFamily="50" charset="-128"/>
                <a:cs typeface="Meiryo UI" pitchFamily="50" charset="-128"/>
              </a:rPr>
              <a:t>.</a:t>
            </a:r>
            <a:r>
              <a:rPr kumimoji="0" lang="ja-JP" altLang="en-US" sz="1600" kern="0" dirty="0">
                <a:solidFill>
                  <a:srgbClr val="000000"/>
                </a:solidFill>
                <a:latin typeface="ＭＳ Ｐゴシック" pitchFamily="50" charset="-128"/>
                <a:ea typeface="Meiryo UI" pitchFamily="50" charset="-128"/>
                <a:cs typeface="Meiryo UI" pitchFamily="50" charset="-128"/>
              </a:rPr>
              <a:t>世界の都市との</a:t>
            </a:r>
            <a:r>
              <a:rPr kumimoji="0" lang="ja-JP" altLang="en-US" sz="1600" kern="0" dirty="0" smtClean="0">
                <a:solidFill>
                  <a:srgbClr val="000000"/>
                </a:solidFill>
                <a:latin typeface="ＭＳ Ｐゴシック" pitchFamily="50" charset="-128"/>
                <a:ea typeface="Meiryo UI" pitchFamily="50" charset="-128"/>
                <a:cs typeface="Meiryo UI" pitchFamily="50" charset="-128"/>
              </a:rPr>
              <a:t>比較（５</a:t>
            </a:r>
            <a:r>
              <a:rPr kumimoji="0" lang="en-US" altLang="ja-JP" sz="1600" kern="0" dirty="0" smtClean="0">
                <a:solidFill>
                  <a:srgbClr val="000000"/>
                </a:solidFill>
                <a:latin typeface="ＭＳ Ｐゴシック" pitchFamily="50" charset="-128"/>
                <a:ea typeface="Meiryo UI" pitchFamily="50" charset="-128"/>
                <a:cs typeface="Meiryo UI" pitchFamily="50" charset="-128"/>
              </a:rPr>
              <a:t>.</a:t>
            </a:r>
            <a:r>
              <a:rPr kumimoji="0" lang="ja-JP" altLang="en-US" sz="1600" kern="0" dirty="0" smtClean="0">
                <a:solidFill>
                  <a:srgbClr val="000000"/>
                </a:solidFill>
                <a:latin typeface="ＭＳ Ｐゴシック" pitchFamily="50" charset="-128"/>
                <a:ea typeface="Meiryo UI" pitchFamily="50" charset="-128"/>
                <a:cs typeface="Meiryo UI" pitchFamily="50" charset="-128"/>
              </a:rPr>
              <a:t>グローバル</a:t>
            </a:r>
            <a:r>
              <a:rPr kumimoji="0" lang="ja-JP" altLang="en-US" sz="1600" kern="0" dirty="0">
                <a:solidFill>
                  <a:srgbClr val="000000"/>
                </a:solidFill>
                <a:latin typeface="ＭＳ Ｐゴシック" pitchFamily="50" charset="-128"/>
                <a:ea typeface="Meiryo UI" pitchFamily="50" charset="-128"/>
                <a:cs typeface="Meiryo UI" pitchFamily="50" charset="-128"/>
              </a:rPr>
              <a:t>・ファイナンシャル・センター・</a:t>
            </a:r>
            <a:r>
              <a:rPr kumimoji="0" lang="ja-JP" altLang="en-US" sz="1600" kern="0" dirty="0" smtClean="0">
                <a:solidFill>
                  <a:srgbClr val="000000"/>
                </a:solidFill>
                <a:latin typeface="ＭＳ Ｐゴシック" pitchFamily="50" charset="-128"/>
                <a:ea typeface="Meiryo UI" pitchFamily="50" charset="-128"/>
                <a:cs typeface="Meiryo UI" pitchFamily="50" charset="-128"/>
              </a:rPr>
              <a:t>インデックス）</a:t>
            </a:r>
            <a:endParaRPr kumimoji="0" lang="en-US" altLang="ja-JP" sz="1600" kern="0" dirty="0">
              <a:solidFill>
                <a:srgbClr val="000000"/>
              </a:solidFill>
              <a:latin typeface="ＭＳ Ｐゴシック" pitchFamily="50" charset="-128"/>
              <a:ea typeface="Meiryo UI" pitchFamily="50" charset="-128"/>
              <a:cs typeface="Meiryo UI" pitchFamily="50" charset="-128"/>
            </a:endParaRPr>
          </a:p>
        </p:txBody>
      </p:sp>
      <p:grpSp>
        <p:nvGrpSpPr>
          <p:cNvPr id="57" name="グループ化 56"/>
          <p:cNvGrpSpPr/>
          <p:nvPr/>
        </p:nvGrpSpPr>
        <p:grpSpPr>
          <a:xfrm>
            <a:off x="3763591" y="4423377"/>
            <a:ext cx="288971" cy="269127"/>
            <a:chOff x="3507808" y="4410170"/>
            <a:chExt cx="313052" cy="291554"/>
          </a:xfrm>
        </p:grpSpPr>
        <p:sp>
          <p:nvSpPr>
            <p:cNvPr id="65" name="楕円 64">
              <a:extLst>
                <a:ext uri="{FF2B5EF4-FFF2-40B4-BE49-F238E27FC236}">
                  <a16:creationId xmlns:a16="http://schemas.microsoft.com/office/drawing/2014/main" id="{251132F3-BEBC-41F6-B51A-4CEA48AF2C0B}"/>
                </a:ext>
              </a:extLst>
            </p:cNvPr>
            <p:cNvSpPr/>
            <p:nvPr/>
          </p:nvSpPr>
          <p:spPr>
            <a:xfrm>
              <a:off x="3545908" y="4452044"/>
              <a:ext cx="202948" cy="2078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00" dirty="0">
                <a:solidFill>
                  <a:schemeClr val="bg1"/>
                </a:solidFill>
                <a:latin typeface="Meiryo UI" panose="020B0604030504040204" pitchFamily="50" charset="-128"/>
                <a:ea typeface="Meiryo UI" panose="020B0604030504040204" pitchFamily="50" charset="-128"/>
              </a:endParaRPr>
            </a:p>
          </p:txBody>
        </p:sp>
        <p:sp>
          <p:nvSpPr>
            <p:cNvPr id="66" name="正方形/長方形 65">
              <a:extLst>
                <a:ext uri="{FF2B5EF4-FFF2-40B4-BE49-F238E27FC236}">
                  <a16:creationId xmlns:a16="http://schemas.microsoft.com/office/drawing/2014/main" id="{090FCF67-D15D-44E8-91C1-F51764CD907E}"/>
                </a:ext>
              </a:extLst>
            </p:cNvPr>
            <p:cNvSpPr/>
            <p:nvPr/>
          </p:nvSpPr>
          <p:spPr>
            <a:xfrm>
              <a:off x="3507808" y="4410170"/>
              <a:ext cx="313052" cy="29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00" dirty="0">
                  <a:solidFill>
                    <a:schemeClr val="bg1"/>
                  </a:solidFill>
                  <a:latin typeface="Meiryo UI" panose="020B0604030504040204" pitchFamily="50" charset="-128"/>
                  <a:ea typeface="Meiryo UI" panose="020B0604030504040204" pitchFamily="50" charset="-128"/>
                </a:rPr>
                <a:t>46</a:t>
              </a:r>
              <a:endParaRPr lang="ja-JP" altLang="en-US" sz="600" dirty="0">
                <a:solidFill>
                  <a:schemeClr val="bg1"/>
                </a:solidFill>
                <a:latin typeface="Meiryo UI" panose="020B0604030504040204" pitchFamily="50" charset="-128"/>
                <a:ea typeface="Meiryo UI" panose="020B0604030504040204" pitchFamily="50" charset="-128"/>
              </a:endParaRPr>
            </a:p>
          </p:txBody>
        </p:sp>
      </p:grpSp>
      <p:cxnSp>
        <p:nvCxnSpPr>
          <p:cNvPr id="67" name="直線コネクタ 66">
            <a:extLst>
              <a:ext uri="{FF2B5EF4-FFF2-40B4-BE49-F238E27FC236}">
                <a16:creationId xmlns:a16="http://schemas.microsoft.com/office/drawing/2014/main" id="{1B8FA91E-A888-46E9-90A5-3322994BA45B}"/>
              </a:ext>
            </a:extLst>
          </p:cNvPr>
          <p:cNvCxnSpPr>
            <a:cxnSpLocks/>
            <a:endCxn id="65" idx="2"/>
          </p:cNvCxnSpPr>
          <p:nvPr/>
        </p:nvCxnSpPr>
        <p:spPr>
          <a:xfrm>
            <a:off x="3396989" y="4442329"/>
            <a:ext cx="401771" cy="115612"/>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正方形/長方形 67">
            <a:extLst>
              <a:ext uri="{FF2B5EF4-FFF2-40B4-BE49-F238E27FC236}">
                <a16:creationId xmlns:a16="http://schemas.microsoft.com/office/drawing/2014/main" id="{00B7C91E-6B39-4A79-A0CC-18D09F9B9729}"/>
              </a:ext>
            </a:extLst>
          </p:cNvPr>
          <p:cNvSpPr/>
          <p:nvPr/>
        </p:nvSpPr>
        <p:spPr>
          <a:xfrm>
            <a:off x="3644191" y="4851429"/>
            <a:ext cx="496474" cy="18035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a:r>
              <a:rPr lang="en-US" altLang="ja-JP" sz="923" dirty="0">
                <a:solidFill>
                  <a:schemeClr val="tx1"/>
                </a:solidFill>
                <a:latin typeface="Meiryo UI" panose="020B0604030504040204" pitchFamily="50" charset="-128"/>
                <a:ea typeface="Meiryo UI" panose="020B0604030504040204" pitchFamily="50" charset="-128"/>
              </a:rPr>
              <a:t>2021</a:t>
            </a:r>
            <a:br>
              <a:rPr lang="en-US" altLang="ja-JP" sz="923" dirty="0">
                <a:solidFill>
                  <a:schemeClr val="tx1"/>
                </a:solidFill>
                <a:latin typeface="Meiryo UI" panose="020B0604030504040204" pitchFamily="50" charset="-128"/>
                <a:ea typeface="Meiryo UI" panose="020B0604030504040204" pitchFamily="50" charset="-128"/>
              </a:rPr>
            </a:br>
            <a:r>
              <a:rPr lang="en-US" altLang="ja-JP" sz="923" dirty="0">
                <a:solidFill>
                  <a:schemeClr val="tx1"/>
                </a:solidFill>
                <a:latin typeface="Meiryo UI" panose="020B0604030504040204" pitchFamily="50" charset="-128"/>
                <a:ea typeface="Meiryo UI" panose="020B0604030504040204" pitchFamily="50" charset="-128"/>
              </a:rPr>
              <a:t>Sep</a:t>
            </a:r>
          </a:p>
        </p:txBody>
      </p:sp>
      <p:sp>
        <p:nvSpPr>
          <p:cNvPr id="69" name="正方形/長方形 68">
            <a:extLst>
              <a:ext uri="{FF2B5EF4-FFF2-40B4-BE49-F238E27FC236}">
                <a16:creationId xmlns:a16="http://schemas.microsoft.com/office/drawing/2014/main" id="{BBAC38AE-C29B-BE17-49D3-130E2586740C}"/>
              </a:ext>
            </a:extLst>
          </p:cNvPr>
          <p:cNvSpPr/>
          <p:nvPr/>
        </p:nvSpPr>
        <p:spPr>
          <a:xfrm>
            <a:off x="7046872" y="108316"/>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第１回意見交換会　参考資料</a:t>
            </a:r>
            <a:r>
              <a:rPr lang="ja-JP" altLang="en-US" sz="900" dirty="0">
                <a:solidFill>
                  <a:schemeClr val="tx1"/>
                </a:solidFill>
              </a:rPr>
              <a:t>３</a:t>
            </a:r>
            <a:endParaRPr kumimoji="1" lang="ja-JP" altLang="en-US" sz="900" dirty="0">
              <a:solidFill>
                <a:schemeClr val="tx1"/>
              </a:solidFill>
            </a:endParaRPr>
          </a:p>
        </p:txBody>
      </p:sp>
    </p:spTree>
    <p:extLst>
      <p:ext uri="{BB962C8B-B14F-4D97-AF65-F5344CB8AC3E}">
        <p14:creationId xmlns:p14="http://schemas.microsoft.com/office/powerpoint/2010/main" val="1134067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の推移をみると、アメリカや中国では増加傾向がみられるが、我が国では横ばいの状態が続いている。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41542" y="6456925"/>
            <a:ext cx="7309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IMF</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World Economic Outlook</a:t>
            </a:r>
            <a:r>
              <a:rPr lang="ja-JP" altLang="en-US" sz="1100" dirty="0">
                <a:latin typeface="Meiryo UI" panose="020B0604030504040204" pitchFamily="50" charset="-128"/>
                <a:ea typeface="Meiryo UI" panose="020B0604030504040204" pitchFamily="50" charset="-128"/>
              </a:rPr>
              <a:t>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主要国の</a:t>
            </a:r>
            <a:r>
              <a:rPr lang="en-US" altLang="ja-JP" sz="1400" b="1" dirty="0"/>
              <a:t>GDP</a:t>
            </a:r>
            <a:r>
              <a:rPr lang="ja-JP" altLang="en-US" sz="1400" b="1" dirty="0"/>
              <a:t>推移</a:t>
            </a:r>
            <a:endParaRPr kumimoji="1" lang="ja-JP" altLang="en-US" sz="1400" b="1" dirty="0"/>
          </a:p>
        </p:txBody>
      </p:sp>
      <p:pic>
        <p:nvPicPr>
          <p:cNvPr id="7" name="図 6"/>
          <p:cNvPicPr>
            <a:picLocks noChangeAspect="1"/>
          </p:cNvPicPr>
          <p:nvPr/>
        </p:nvPicPr>
        <p:blipFill>
          <a:blip r:embed="rId2"/>
          <a:stretch>
            <a:fillRect/>
          </a:stretch>
        </p:blipFill>
        <p:spPr>
          <a:xfrm>
            <a:off x="465392" y="1744309"/>
            <a:ext cx="8114479" cy="4712616"/>
          </a:xfrm>
          <a:prstGeom prst="rect">
            <a:avLst/>
          </a:prstGeom>
        </p:spPr>
      </p:pic>
      <p:sp>
        <p:nvSpPr>
          <p:cNvPr id="8" name="正方形/長方形 7"/>
          <p:cNvSpPr/>
          <p:nvPr/>
        </p:nvSpPr>
        <p:spPr>
          <a:xfrm>
            <a:off x="0" y="-2406"/>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世界経済と日本の状況</a:t>
            </a:r>
            <a:r>
              <a:rPr lang="zh-CN" altLang="en-US" kern="0" dirty="0">
                <a:solidFill>
                  <a:srgbClr val="000000"/>
                </a:solidFill>
                <a:ea typeface="Meiryo UI" pitchFamily="50" charset="-128"/>
                <a:cs typeface="Meiryo UI" pitchFamily="50" charset="-128"/>
              </a:rPr>
              <a:t>（</a:t>
            </a:r>
            <a:r>
              <a:rPr lang="zh-CN" altLang="en-US" kern="0" dirty="0" smtClean="0">
                <a:solidFill>
                  <a:srgbClr val="000000"/>
                </a:solidFill>
                <a:ea typeface="Meiryo UI" pitchFamily="50" charset="-128"/>
                <a:cs typeface="Meiryo UI" pitchFamily="50" charset="-128"/>
              </a:rPr>
              <a:t>１</a:t>
            </a:r>
            <a:r>
              <a:rPr lang="en-US" altLang="ja-JP" kern="0" dirty="0" smtClean="0">
                <a:solidFill>
                  <a:srgbClr val="000000"/>
                </a:solidFill>
                <a:ea typeface="Meiryo UI" pitchFamily="50" charset="-128"/>
                <a:cs typeface="Meiryo UI" pitchFamily="50" charset="-128"/>
              </a:rPr>
              <a:t>.</a:t>
            </a:r>
            <a:r>
              <a:rPr lang="zh-CN" altLang="en-US" kern="0" dirty="0" smtClean="0">
                <a:solidFill>
                  <a:srgbClr val="000000"/>
                </a:solidFill>
                <a:ea typeface="Meiryo UI" pitchFamily="50" charset="-128"/>
                <a:cs typeface="Meiryo UI" pitchFamily="50" charset="-128"/>
              </a:rPr>
              <a:t>国内</a:t>
            </a:r>
            <a:r>
              <a:rPr lang="zh-CN" altLang="en-US" kern="0" dirty="0">
                <a:solidFill>
                  <a:srgbClr val="000000"/>
                </a:solidFill>
                <a:ea typeface="Meiryo UI" pitchFamily="50" charset="-128"/>
                <a:cs typeface="Meiryo UI" pitchFamily="50" charset="-128"/>
              </a:rPr>
              <a:t>総生産</a:t>
            </a:r>
            <a:r>
              <a:rPr lang="ja-JP" altLang="en-US" kern="0" dirty="0">
                <a:solidFill>
                  <a:srgbClr val="000000"/>
                </a:solidFill>
                <a:ea typeface="Meiryo UI" pitchFamily="50" charset="-128"/>
                <a:cs typeface="Meiryo UI" pitchFamily="50" charset="-128"/>
              </a:rPr>
              <a:t>①</a:t>
            </a:r>
            <a:r>
              <a:rPr lang="zh-CN" altLang="en-US" kern="0" dirty="0">
                <a:solidFill>
                  <a:srgbClr val="000000"/>
                </a:solidFill>
                <a:ea typeface="Meiryo UI" pitchFamily="50" charset="-128"/>
                <a:cs typeface="Meiryo UI" pitchFamily="50" charset="-128"/>
              </a:rPr>
              <a:t>）</a:t>
            </a:r>
          </a:p>
        </p:txBody>
      </p:sp>
      <p:sp>
        <p:nvSpPr>
          <p:cNvPr id="11" name="正方形/長方形 10"/>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2880556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主要国の産業構造の変化を比較すると、我が国の産業構造は固定化・硬直化した状態となっているが、他の国では第三次産業の割合が高くなっている。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主要国の産業構造の比較</a:t>
            </a:r>
            <a:endParaRPr kumimoji="1" lang="ja-JP" altLang="en-US" sz="1400" b="1" dirty="0"/>
          </a:p>
        </p:txBody>
      </p:sp>
      <p:sp>
        <p:nvSpPr>
          <p:cNvPr id="16" name="正方形/長方形 15"/>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１</a:t>
            </a:r>
            <a:r>
              <a:rPr kumimoji="0" lang="en-US" altLang="ja-JP" kern="0" dirty="0" smtClean="0">
                <a:solidFill>
                  <a:srgbClr val="000000"/>
                </a:solidFill>
                <a:ea typeface="Meiryo UI" pitchFamily="50" charset="-128"/>
                <a:cs typeface="Meiryo UI" pitchFamily="50" charset="-128"/>
              </a:rPr>
              <a:t>.</a:t>
            </a:r>
            <a:r>
              <a:rPr kumimoji="0" lang="ja-JP" altLang="en-US" kern="0" dirty="0" smtClean="0">
                <a:solidFill>
                  <a:srgbClr val="000000"/>
                </a:solidFill>
                <a:ea typeface="Meiryo UI" pitchFamily="50" charset="-128"/>
                <a:cs typeface="Meiryo UI" pitchFamily="50" charset="-128"/>
              </a:rPr>
              <a:t>国内</a:t>
            </a:r>
            <a:r>
              <a:rPr kumimoji="0" lang="ja-JP" altLang="en-US" kern="0" dirty="0">
                <a:solidFill>
                  <a:srgbClr val="000000"/>
                </a:solidFill>
                <a:ea typeface="Meiryo UI" pitchFamily="50" charset="-128"/>
                <a:cs typeface="Meiryo UI" pitchFamily="50" charset="-128"/>
              </a:rPr>
              <a:t>総生産②）</a:t>
            </a:r>
          </a:p>
        </p:txBody>
      </p:sp>
      <p:sp>
        <p:nvSpPr>
          <p:cNvPr id="54" name="テキスト ボックス 53">
            <a:extLst>
              <a:ext uri="{FF2B5EF4-FFF2-40B4-BE49-F238E27FC236}">
                <a16:creationId xmlns:a16="http://schemas.microsoft.com/office/drawing/2014/main" id="{84A38418-AC3E-4DA2-8F7A-65B9FB4556F1}"/>
              </a:ext>
            </a:extLst>
          </p:cNvPr>
          <p:cNvSpPr txBox="1"/>
          <p:nvPr/>
        </p:nvSpPr>
        <p:spPr>
          <a:xfrm>
            <a:off x="383172" y="6586535"/>
            <a:ext cx="7807239"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出典：独立行政法人労働政策研究・研修機構「データブック国際労働比較</a:t>
            </a:r>
            <a:r>
              <a:rPr lang="en-US" altLang="ja-JP" sz="1100" dirty="0">
                <a:latin typeface="Meiryo UI" panose="020B0604030504040204" pitchFamily="50" charset="-128"/>
                <a:ea typeface="Meiryo UI" panose="020B0604030504040204" pitchFamily="50" charset="-128"/>
              </a:rPr>
              <a:t>2007,2013,2019</a:t>
            </a:r>
            <a:r>
              <a:rPr lang="ja-JP" altLang="en-US" sz="1100" dirty="0">
                <a:latin typeface="Meiryo UI" panose="020B0604030504040204" pitchFamily="50" charset="-128"/>
                <a:ea typeface="Meiryo UI" panose="020B0604030504040204" pitchFamily="50" charset="-128"/>
              </a:rPr>
              <a:t>」をもとに副首都推進局で作成</a:t>
            </a:r>
            <a:endParaRPr lang="en-US" altLang="ja-JP" sz="11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2"/>
          <a:stretch>
            <a:fillRect/>
          </a:stretch>
        </p:blipFill>
        <p:spPr>
          <a:xfrm>
            <a:off x="-128424" y="1686098"/>
            <a:ext cx="9400847" cy="5047926"/>
          </a:xfrm>
          <a:prstGeom prst="rect">
            <a:avLst/>
          </a:prstGeom>
        </p:spPr>
      </p:pic>
      <p:sp>
        <p:nvSpPr>
          <p:cNvPr id="9" name="正方形/長方形 8"/>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3981797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アメリカでは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年代に情報・通信業が経済全体の成長をけん引。</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情報通信産業の</a:t>
            </a:r>
            <a:r>
              <a:rPr lang="en-US" altLang="ja-JP" sz="1400" b="1" dirty="0"/>
              <a:t>GDP</a:t>
            </a:r>
            <a:r>
              <a:rPr lang="ja-JP" altLang="en-US" sz="1400" b="1" dirty="0"/>
              <a:t>に占めるシェア</a:t>
            </a:r>
            <a:endParaRPr kumimoji="1" lang="ja-JP" altLang="en-US" sz="1400" b="1" dirty="0"/>
          </a:p>
        </p:txBody>
      </p:sp>
      <p:sp>
        <p:nvSpPr>
          <p:cNvPr id="16" name="正方形/長方形 15"/>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１</a:t>
            </a:r>
            <a:r>
              <a:rPr kumimoji="0" lang="en-US" altLang="ja-JP" kern="0" dirty="0" smtClean="0">
                <a:solidFill>
                  <a:srgbClr val="000000"/>
                </a:solidFill>
                <a:ea typeface="Meiryo UI" pitchFamily="50" charset="-128"/>
                <a:cs typeface="Meiryo UI" pitchFamily="50" charset="-128"/>
              </a:rPr>
              <a:t>.</a:t>
            </a:r>
            <a:r>
              <a:rPr kumimoji="0" lang="ja-JP" altLang="en-US" kern="0" dirty="0" smtClean="0">
                <a:solidFill>
                  <a:srgbClr val="000000"/>
                </a:solidFill>
                <a:ea typeface="Meiryo UI" pitchFamily="50" charset="-128"/>
                <a:cs typeface="Meiryo UI" pitchFamily="50" charset="-128"/>
              </a:rPr>
              <a:t>国内</a:t>
            </a:r>
            <a:r>
              <a:rPr kumimoji="0" lang="ja-JP" altLang="en-US" kern="0" dirty="0">
                <a:solidFill>
                  <a:srgbClr val="000000"/>
                </a:solidFill>
                <a:ea typeface="Meiryo UI" pitchFamily="50" charset="-128"/>
                <a:cs typeface="Meiryo UI" pitchFamily="50" charset="-128"/>
              </a:rPr>
              <a:t>総生産③）</a:t>
            </a:r>
          </a:p>
        </p:txBody>
      </p:sp>
      <p:pic>
        <p:nvPicPr>
          <p:cNvPr id="5" name="図 4">
            <a:extLst>
              <a:ext uri="{FF2B5EF4-FFF2-40B4-BE49-F238E27FC236}">
                <a16:creationId xmlns:a16="http://schemas.microsoft.com/office/drawing/2014/main" id="{A2272A36-91DB-4B9D-9792-768A3A2E940B}"/>
              </a:ext>
            </a:extLst>
          </p:cNvPr>
          <p:cNvPicPr>
            <a:picLocks noChangeAspect="1"/>
          </p:cNvPicPr>
          <p:nvPr/>
        </p:nvPicPr>
        <p:blipFill>
          <a:blip r:embed="rId2"/>
          <a:stretch>
            <a:fillRect/>
          </a:stretch>
        </p:blipFill>
        <p:spPr>
          <a:xfrm>
            <a:off x="413818" y="2090762"/>
            <a:ext cx="8582834" cy="3643139"/>
          </a:xfrm>
          <a:prstGeom prst="rect">
            <a:avLst/>
          </a:prstGeom>
        </p:spPr>
      </p:pic>
      <p:sp>
        <p:nvSpPr>
          <p:cNvPr id="10" name="テキスト ボックス 9">
            <a:extLst>
              <a:ext uri="{FF2B5EF4-FFF2-40B4-BE49-F238E27FC236}">
                <a16:creationId xmlns:a16="http://schemas.microsoft.com/office/drawing/2014/main" id="{C04CD1B5-F732-4A5C-A8C2-0AE547D85819}"/>
              </a:ext>
            </a:extLst>
          </p:cNvPr>
          <p:cNvSpPr txBox="1"/>
          <p:nvPr/>
        </p:nvSpPr>
        <p:spPr>
          <a:xfrm>
            <a:off x="413818" y="6061967"/>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出典：経済産業省「第</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回　産業構造審議会　経済産業政策新機軸部会　参考資料」</a:t>
            </a:r>
            <a:endParaRPr lang="en-US" altLang="ja-JP" sz="1100" dirty="0">
              <a:latin typeface="Meiryo UI" panose="020B0604030504040204" pitchFamily="50" charset="-128"/>
              <a:ea typeface="Meiryo UI" panose="020B0604030504040204" pitchFamily="50" charset="-128"/>
            </a:endParaRPr>
          </a:p>
        </p:txBody>
      </p:sp>
      <p:sp>
        <p:nvSpPr>
          <p:cNvPr id="11" name="角丸四角形 8">
            <a:extLst>
              <a:ext uri="{FF2B5EF4-FFF2-40B4-BE49-F238E27FC236}">
                <a16:creationId xmlns:a16="http://schemas.microsoft.com/office/drawing/2014/main" id="{EA30608D-8DE7-492A-A939-B808A5CEEB69}"/>
              </a:ext>
            </a:extLst>
          </p:cNvPr>
          <p:cNvSpPr/>
          <p:nvPr/>
        </p:nvSpPr>
        <p:spPr>
          <a:xfrm>
            <a:off x="2197194" y="2683864"/>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12" name="角丸四角形 8">
            <a:extLst>
              <a:ext uri="{FF2B5EF4-FFF2-40B4-BE49-F238E27FC236}">
                <a16:creationId xmlns:a16="http://schemas.microsoft.com/office/drawing/2014/main" id="{E4771B98-A96A-4069-90A5-52FB8CE0E9D7}"/>
              </a:ext>
            </a:extLst>
          </p:cNvPr>
          <p:cNvSpPr/>
          <p:nvPr/>
        </p:nvSpPr>
        <p:spPr>
          <a:xfrm>
            <a:off x="6244467" y="2683863"/>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日本</a:t>
            </a:r>
          </a:p>
        </p:txBody>
      </p:sp>
      <p:sp>
        <p:nvSpPr>
          <p:cNvPr id="3" name="大かっこ 2"/>
          <p:cNvSpPr/>
          <p:nvPr/>
        </p:nvSpPr>
        <p:spPr>
          <a:xfrm>
            <a:off x="903971" y="6333905"/>
            <a:ext cx="1293223" cy="216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tIns="0" rtlCol="0" anchor="t" anchorCtr="0"/>
          <a:lstStyle/>
          <a:p>
            <a:r>
              <a:rPr kumimoji="1" lang="en-US" altLang="ja-JP" sz="1100" dirty="0">
                <a:latin typeface="+mn-ea"/>
              </a:rPr>
              <a:t>OECD Statistics</a:t>
            </a:r>
          </a:p>
        </p:txBody>
      </p:sp>
      <p:pic>
        <p:nvPicPr>
          <p:cNvPr id="6" name="図 5"/>
          <p:cNvPicPr>
            <a:picLocks noChangeAspect="1"/>
          </p:cNvPicPr>
          <p:nvPr/>
        </p:nvPicPr>
        <p:blipFill>
          <a:blip r:embed="rId3"/>
          <a:stretch>
            <a:fillRect/>
          </a:stretch>
        </p:blipFill>
        <p:spPr>
          <a:xfrm>
            <a:off x="535577" y="5723873"/>
            <a:ext cx="4140926" cy="221835"/>
          </a:xfrm>
          <a:prstGeom prst="rect">
            <a:avLst/>
          </a:prstGeom>
        </p:spPr>
      </p:pic>
      <p:sp>
        <p:nvSpPr>
          <p:cNvPr id="14" name="正方形/長方形 13"/>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4212916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我が国の輸出入相手国を見ると、輸入は中国（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EU</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％）、輸出はアメリカ（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％）が主な国となっている。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輸出入相手国（</a:t>
            </a:r>
            <a:r>
              <a:rPr lang="en-US" altLang="ja-JP" sz="1400" b="1" dirty="0"/>
              <a:t>2017</a:t>
            </a:r>
            <a:r>
              <a:rPr lang="ja-JP" altLang="en-US" sz="1400" b="1" dirty="0"/>
              <a:t>年）</a:t>
            </a:r>
            <a:endParaRPr kumimoji="1" lang="ja-JP" altLang="en-US" sz="1400" b="1" dirty="0"/>
          </a:p>
        </p:txBody>
      </p:sp>
      <p:sp>
        <p:nvSpPr>
          <p:cNvPr id="20" name="テキスト ボックス 19">
            <a:extLst>
              <a:ext uri="{FF2B5EF4-FFF2-40B4-BE49-F238E27FC236}">
                <a16:creationId xmlns:a16="http://schemas.microsoft.com/office/drawing/2014/main" id="{E4A7FA97-1C2E-46C2-813E-0047C0595617}"/>
              </a:ext>
            </a:extLst>
          </p:cNvPr>
          <p:cNvSpPr txBox="1"/>
          <p:nvPr/>
        </p:nvSpPr>
        <p:spPr>
          <a:xfrm>
            <a:off x="301177" y="6568311"/>
            <a:ext cx="714465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出典：世界経済論～岐路に立つグローバリゼーション</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編著</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山本和人、鳥谷一生をもとに副首都推進局で作成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64DEDB52-A20D-47D5-9415-127AB77F6E78}"/>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２</a:t>
            </a:r>
            <a:r>
              <a:rPr kumimoji="0" lang="en-US" altLang="ja-JP" kern="0" dirty="0" smtClean="0">
                <a:solidFill>
                  <a:srgbClr val="000000"/>
                </a:solidFill>
                <a:ea typeface="Meiryo UI" pitchFamily="50" charset="-128"/>
                <a:cs typeface="Meiryo UI" pitchFamily="50" charset="-128"/>
              </a:rPr>
              <a:t>.</a:t>
            </a:r>
            <a:r>
              <a:rPr kumimoji="0" lang="ja-JP" altLang="en-US" kern="0" dirty="0" smtClean="0">
                <a:solidFill>
                  <a:srgbClr val="000000"/>
                </a:solidFill>
                <a:ea typeface="Meiryo UI" pitchFamily="50" charset="-128"/>
                <a:cs typeface="Meiryo UI" pitchFamily="50" charset="-128"/>
              </a:rPr>
              <a:t>輸出入</a:t>
            </a:r>
            <a:r>
              <a:rPr kumimoji="0" lang="ja-JP" altLang="en-US" kern="0" dirty="0">
                <a:solidFill>
                  <a:srgbClr val="000000"/>
                </a:solidFill>
                <a:ea typeface="Meiryo UI" pitchFamily="50" charset="-128"/>
                <a:cs typeface="Meiryo UI" pitchFamily="50" charset="-128"/>
              </a:rPr>
              <a:t>①）</a:t>
            </a:r>
          </a:p>
        </p:txBody>
      </p:sp>
      <p:pic>
        <p:nvPicPr>
          <p:cNvPr id="5" name="図 4"/>
          <p:cNvPicPr>
            <a:picLocks noChangeAspect="1"/>
          </p:cNvPicPr>
          <p:nvPr/>
        </p:nvPicPr>
        <p:blipFill>
          <a:blip r:embed="rId2"/>
          <a:stretch>
            <a:fillRect/>
          </a:stretch>
        </p:blipFill>
        <p:spPr>
          <a:xfrm>
            <a:off x="72366" y="1666999"/>
            <a:ext cx="9071634" cy="4840644"/>
          </a:xfrm>
          <a:prstGeom prst="rect">
            <a:avLst/>
          </a:prstGeom>
        </p:spPr>
      </p:pic>
      <p:sp>
        <p:nvSpPr>
          <p:cNvPr id="8" name="正方形/長方形 7"/>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1035392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97429" y="2099957"/>
            <a:ext cx="7053683" cy="4267570"/>
          </a:xfrm>
          <a:prstGeom prst="rect">
            <a:avLst/>
          </a:prstGeom>
        </p:spPr>
      </p:pic>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主要国の経常収支の推移をみると、アメリカは一貫して赤字が続いている。その他の国では、ユーロ圏において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年のリーマンショック時における大幅な低下が見られたものの、概ね黒字で推移している。</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270923" y="6454511"/>
            <a:ext cx="699202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IMF</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Balance of Payments Analytic Presentation</a:t>
            </a:r>
            <a:r>
              <a:rPr lang="ja-JP" altLang="en-US" sz="1100" dirty="0">
                <a:latin typeface="Meiryo UI" panose="020B0604030504040204" pitchFamily="50" charset="-128"/>
                <a:ea typeface="Meiryo UI" panose="020B0604030504040204" pitchFamily="50" charset="-128"/>
              </a:rPr>
              <a:t>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主要国の経常収支</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２</a:t>
            </a:r>
            <a:r>
              <a:rPr kumimoji="0" lang="en-US" altLang="ja-JP" kern="0" dirty="0" smtClean="0">
                <a:solidFill>
                  <a:srgbClr val="000000"/>
                </a:solidFill>
                <a:ea typeface="Meiryo UI" pitchFamily="50" charset="-128"/>
                <a:cs typeface="Meiryo UI" pitchFamily="50" charset="-128"/>
              </a:rPr>
              <a:t>.</a:t>
            </a:r>
            <a:r>
              <a:rPr kumimoji="0" lang="ja-JP" altLang="en-US" kern="0" dirty="0" smtClean="0">
                <a:solidFill>
                  <a:srgbClr val="000000"/>
                </a:solidFill>
                <a:ea typeface="Meiryo UI" pitchFamily="50" charset="-128"/>
                <a:cs typeface="Meiryo UI" pitchFamily="50" charset="-128"/>
              </a:rPr>
              <a:t>輸出入</a:t>
            </a:r>
            <a:r>
              <a:rPr kumimoji="0" lang="ja-JP" altLang="en-US" kern="0" dirty="0">
                <a:solidFill>
                  <a:srgbClr val="000000"/>
                </a:solidFill>
                <a:ea typeface="Meiryo UI" pitchFamily="50" charset="-128"/>
                <a:cs typeface="Meiryo UI" pitchFamily="50" charset="-128"/>
              </a:rPr>
              <a:t>②）</a:t>
            </a:r>
          </a:p>
        </p:txBody>
      </p:sp>
      <p:sp>
        <p:nvSpPr>
          <p:cNvPr id="21" name="角丸四角形 8">
            <a:extLst>
              <a:ext uri="{FF2B5EF4-FFF2-40B4-BE49-F238E27FC236}">
                <a16:creationId xmlns:a16="http://schemas.microsoft.com/office/drawing/2014/main" id="{88E375BC-FE62-43E6-84F7-2B30DF661624}"/>
              </a:ext>
            </a:extLst>
          </p:cNvPr>
          <p:cNvSpPr/>
          <p:nvPr/>
        </p:nvSpPr>
        <p:spPr>
          <a:xfrm>
            <a:off x="363334" y="1779939"/>
            <a:ext cx="1236696" cy="240817"/>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単位：</a:t>
            </a:r>
            <a:r>
              <a:rPr kumimoji="1" lang="en-US" altLang="ja-JP" sz="1100" dirty="0">
                <a:solidFill>
                  <a:schemeClr val="tx1"/>
                </a:solidFill>
              </a:rPr>
              <a:t>100</a:t>
            </a:r>
            <a:r>
              <a:rPr kumimoji="1" lang="ja-JP" altLang="en-US" sz="1100" dirty="0">
                <a:solidFill>
                  <a:schemeClr val="tx1"/>
                </a:solidFill>
              </a:rPr>
              <a:t>万ドル</a:t>
            </a:r>
          </a:p>
        </p:txBody>
      </p:sp>
      <p:cxnSp>
        <p:nvCxnSpPr>
          <p:cNvPr id="13" name="直線コネクタ 12"/>
          <p:cNvCxnSpPr/>
          <p:nvPr/>
        </p:nvCxnSpPr>
        <p:spPr>
          <a:xfrm flipV="1">
            <a:off x="6370480" y="4493622"/>
            <a:ext cx="174011" cy="511954"/>
          </a:xfrm>
          <a:prstGeom prst="line">
            <a:avLst/>
          </a:prstGeom>
        </p:spPr>
        <p:style>
          <a:lnRef idx="1">
            <a:schemeClr val="dk1"/>
          </a:lnRef>
          <a:fillRef idx="0">
            <a:schemeClr val="dk1"/>
          </a:fillRef>
          <a:effectRef idx="0">
            <a:schemeClr val="dk1"/>
          </a:effectRef>
          <a:fontRef idx="minor">
            <a:schemeClr val="tx1"/>
          </a:fontRef>
        </p:style>
      </p:cxnSp>
      <p:sp>
        <p:nvSpPr>
          <p:cNvPr id="20" name="角丸四角形 8">
            <a:extLst>
              <a:ext uri="{FF2B5EF4-FFF2-40B4-BE49-F238E27FC236}">
                <a16:creationId xmlns:a16="http://schemas.microsoft.com/office/drawing/2014/main" id="{4255F0FF-A2BE-4950-9DF9-4672CEBE9EEC}"/>
              </a:ext>
            </a:extLst>
          </p:cNvPr>
          <p:cNvSpPr/>
          <p:nvPr/>
        </p:nvSpPr>
        <p:spPr>
          <a:xfrm>
            <a:off x="6132775" y="4915576"/>
            <a:ext cx="576000" cy="180000"/>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rPr>
              <a:t>アメリカ</a:t>
            </a:r>
          </a:p>
        </p:txBody>
      </p:sp>
      <p:cxnSp>
        <p:nvCxnSpPr>
          <p:cNvPr id="22" name="直線コネクタ 21"/>
          <p:cNvCxnSpPr/>
          <p:nvPr/>
        </p:nvCxnSpPr>
        <p:spPr>
          <a:xfrm flipV="1">
            <a:off x="5617029" y="3579224"/>
            <a:ext cx="130628" cy="404358"/>
          </a:xfrm>
          <a:prstGeom prst="line">
            <a:avLst/>
          </a:prstGeom>
        </p:spPr>
        <p:style>
          <a:lnRef idx="1">
            <a:schemeClr val="dk1"/>
          </a:lnRef>
          <a:fillRef idx="0">
            <a:schemeClr val="dk1"/>
          </a:fillRef>
          <a:effectRef idx="0">
            <a:schemeClr val="dk1"/>
          </a:effectRef>
          <a:fontRef idx="minor">
            <a:schemeClr val="tx1"/>
          </a:fontRef>
        </p:style>
      </p:cxnSp>
      <p:sp>
        <p:nvSpPr>
          <p:cNvPr id="23" name="角丸四角形 8">
            <a:extLst>
              <a:ext uri="{FF2B5EF4-FFF2-40B4-BE49-F238E27FC236}">
                <a16:creationId xmlns:a16="http://schemas.microsoft.com/office/drawing/2014/main" id="{4255F0FF-A2BE-4950-9DF9-4672CEBE9EEC}"/>
              </a:ext>
            </a:extLst>
          </p:cNvPr>
          <p:cNvSpPr/>
          <p:nvPr/>
        </p:nvSpPr>
        <p:spPr>
          <a:xfrm>
            <a:off x="5311484" y="3907328"/>
            <a:ext cx="576000" cy="180000"/>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rPr>
              <a:t>日本</a:t>
            </a:r>
          </a:p>
        </p:txBody>
      </p:sp>
      <p:cxnSp>
        <p:nvCxnSpPr>
          <p:cNvPr id="24" name="直線コネクタ 23"/>
          <p:cNvCxnSpPr/>
          <p:nvPr/>
        </p:nvCxnSpPr>
        <p:spPr>
          <a:xfrm flipH="1" flipV="1">
            <a:off x="6910251" y="3579224"/>
            <a:ext cx="38030" cy="326666"/>
          </a:xfrm>
          <a:prstGeom prst="line">
            <a:avLst/>
          </a:prstGeom>
        </p:spPr>
        <p:style>
          <a:lnRef idx="1">
            <a:schemeClr val="dk1"/>
          </a:lnRef>
          <a:fillRef idx="0">
            <a:schemeClr val="dk1"/>
          </a:fillRef>
          <a:effectRef idx="0">
            <a:schemeClr val="dk1"/>
          </a:effectRef>
          <a:fontRef idx="minor">
            <a:schemeClr val="tx1"/>
          </a:fontRef>
        </p:style>
      </p:cxnSp>
      <p:sp>
        <p:nvSpPr>
          <p:cNvPr id="25" name="角丸四角形 8">
            <a:extLst>
              <a:ext uri="{FF2B5EF4-FFF2-40B4-BE49-F238E27FC236}">
                <a16:creationId xmlns:a16="http://schemas.microsoft.com/office/drawing/2014/main" id="{4255F0FF-A2BE-4950-9DF9-4672CEBE9EEC}"/>
              </a:ext>
            </a:extLst>
          </p:cNvPr>
          <p:cNvSpPr/>
          <p:nvPr/>
        </p:nvSpPr>
        <p:spPr>
          <a:xfrm>
            <a:off x="6749761" y="3907328"/>
            <a:ext cx="576000" cy="180000"/>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rPr>
              <a:t>中国</a:t>
            </a:r>
          </a:p>
        </p:txBody>
      </p:sp>
      <p:sp>
        <p:nvSpPr>
          <p:cNvPr id="15" name="正方形/長方形 14"/>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1566374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705888" y="2057775"/>
            <a:ext cx="7011008" cy="4267570"/>
          </a:xfrm>
          <a:prstGeom prst="rect">
            <a:avLst/>
          </a:prstGeom>
        </p:spPr>
      </p:pic>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主要国の貿易・サービス収支の推移をみると、アメリカは一貫して赤字が続き、中国は一貫して黒字が続く。我が国は、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年にマイナスに転じて以降</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年までマイナスが続き、それ以降も大きなプラスとなっていない。</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63334" y="6362364"/>
            <a:ext cx="6520792"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IMF</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Balance of Payments Analytic Presentation</a:t>
            </a:r>
            <a:r>
              <a:rPr lang="ja-JP" altLang="en-US" sz="1100" dirty="0">
                <a:latin typeface="Meiryo UI" panose="020B0604030504040204" pitchFamily="50" charset="-128"/>
                <a:ea typeface="Meiryo UI" panose="020B0604030504040204" pitchFamily="50" charset="-128"/>
              </a:rPr>
              <a:t>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主要国の貿易・サービス収支</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２</a:t>
            </a:r>
            <a:r>
              <a:rPr kumimoji="0" lang="en-US" altLang="ja-JP" kern="0" dirty="0" smtClean="0">
                <a:solidFill>
                  <a:srgbClr val="000000"/>
                </a:solidFill>
                <a:ea typeface="Meiryo UI" pitchFamily="50" charset="-128"/>
                <a:cs typeface="Meiryo UI" pitchFamily="50" charset="-128"/>
              </a:rPr>
              <a:t>.</a:t>
            </a:r>
            <a:r>
              <a:rPr kumimoji="0" lang="ja-JP" altLang="en-US" kern="0" dirty="0" smtClean="0">
                <a:solidFill>
                  <a:srgbClr val="000000"/>
                </a:solidFill>
                <a:ea typeface="Meiryo UI" pitchFamily="50" charset="-128"/>
                <a:cs typeface="Meiryo UI" pitchFamily="50" charset="-128"/>
              </a:rPr>
              <a:t>輸出入</a:t>
            </a:r>
            <a:r>
              <a:rPr kumimoji="0" lang="ja-JP" altLang="en-US" kern="0" dirty="0">
                <a:solidFill>
                  <a:srgbClr val="000000"/>
                </a:solidFill>
                <a:ea typeface="Meiryo UI" pitchFamily="50" charset="-128"/>
                <a:cs typeface="Meiryo UI" pitchFamily="50" charset="-128"/>
              </a:rPr>
              <a:t>③）</a:t>
            </a:r>
          </a:p>
        </p:txBody>
      </p:sp>
      <p:sp>
        <p:nvSpPr>
          <p:cNvPr id="21" name="角丸四角形 8">
            <a:extLst>
              <a:ext uri="{FF2B5EF4-FFF2-40B4-BE49-F238E27FC236}">
                <a16:creationId xmlns:a16="http://schemas.microsoft.com/office/drawing/2014/main" id="{88E375BC-FE62-43E6-84F7-2B30DF661624}"/>
              </a:ext>
            </a:extLst>
          </p:cNvPr>
          <p:cNvSpPr/>
          <p:nvPr/>
        </p:nvSpPr>
        <p:spPr>
          <a:xfrm>
            <a:off x="363334" y="1779939"/>
            <a:ext cx="1236696" cy="240817"/>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単位：</a:t>
            </a:r>
            <a:r>
              <a:rPr kumimoji="1" lang="en-US" altLang="ja-JP" sz="1100" dirty="0">
                <a:solidFill>
                  <a:schemeClr val="tx1"/>
                </a:solidFill>
              </a:rPr>
              <a:t>100</a:t>
            </a:r>
            <a:r>
              <a:rPr kumimoji="1" lang="ja-JP" altLang="en-US" sz="1100" dirty="0">
                <a:solidFill>
                  <a:schemeClr val="tx1"/>
                </a:solidFill>
              </a:rPr>
              <a:t>万ドル</a:t>
            </a:r>
          </a:p>
        </p:txBody>
      </p:sp>
      <p:cxnSp>
        <p:nvCxnSpPr>
          <p:cNvPr id="13" name="直線コネクタ 12"/>
          <p:cNvCxnSpPr/>
          <p:nvPr/>
        </p:nvCxnSpPr>
        <p:spPr>
          <a:xfrm flipH="1">
            <a:off x="6057900" y="2484639"/>
            <a:ext cx="141505" cy="233498"/>
          </a:xfrm>
          <a:prstGeom prst="line">
            <a:avLst/>
          </a:prstGeom>
        </p:spPr>
        <p:style>
          <a:lnRef idx="1">
            <a:schemeClr val="dk1"/>
          </a:lnRef>
          <a:fillRef idx="0">
            <a:schemeClr val="dk1"/>
          </a:fillRef>
          <a:effectRef idx="0">
            <a:schemeClr val="dk1"/>
          </a:effectRef>
          <a:fontRef idx="minor">
            <a:schemeClr val="tx1"/>
          </a:fontRef>
        </p:style>
      </p:cxnSp>
      <p:sp>
        <p:nvSpPr>
          <p:cNvPr id="20" name="角丸四角形 8">
            <a:extLst>
              <a:ext uri="{FF2B5EF4-FFF2-40B4-BE49-F238E27FC236}">
                <a16:creationId xmlns:a16="http://schemas.microsoft.com/office/drawing/2014/main" id="{B834687D-47E7-48E3-B018-37BC9652CBB8}"/>
              </a:ext>
            </a:extLst>
          </p:cNvPr>
          <p:cNvSpPr/>
          <p:nvPr/>
        </p:nvSpPr>
        <p:spPr>
          <a:xfrm>
            <a:off x="6030324" y="2350413"/>
            <a:ext cx="504000" cy="180000"/>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rPr>
              <a:t>中国</a:t>
            </a:r>
          </a:p>
        </p:txBody>
      </p:sp>
      <p:cxnSp>
        <p:nvCxnSpPr>
          <p:cNvPr id="22" name="直線コネクタ 21"/>
          <p:cNvCxnSpPr>
            <a:endCxn id="23" idx="0"/>
          </p:cNvCxnSpPr>
          <p:nvPr/>
        </p:nvCxnSpPr>
        <p:spPr>
          <a:xfrm>
            <a:off x="2664823" y="3762103"/>
            <a:ext cx="46268" cy="221337"/>
          </a:xfrm>
          <a:prstGeom prst="line">
            <a:avLst/>
          </a:prstGeom>
        </p:spPr>
        <p:style>
          <a:lnRef idx="1">
            <a:schemeClr val="dk1"/>
          </a:lnRef>
          <a:fillRef idx="0">
            <a:schemeClr val="dk1"/>
          </a:fillRef>
          <a:effectRef idx="0">
            <a:schemeClr val="dk1"/>
          </a:effectRef>
          <a:fontRef idx="minor">
            <a:schemeClr val="tx1"/>
          </a:fontRef>
        </p:style>
      </p:cxnSp>
      <p:sp>
        <p:nvSpPr>
          <p:cNvPr id="23" name="角丸四角形 8">
            <a:extLst>
              <a:ext uri="{FF2B5EF4-FFF2-40B4-BE49-F238E27FC236}">
                <a16:creationId xmlns:a16="http://schemas.microsoft.com/office/drawing/2014/main" id="{B834687D-47E7-48E3-B018-37BC9652CBB8}"/>
              </a:ext>
            </a:extLst>
          </p:cNvPr>
          <p:cNvSpPr/>
          <p:nvPr/>
        </p:nvSpPr>
        <p:spPr>
          <a:xfrm>
            <a:off x="2346879" y="3983440"/>
            <a:ext cx="728424" cy="236562"/>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rPr>
              <a:t>ユーロ圏</a:t>
            </a:r>
          </a:p>
        </p:txBody>
      </p:sp>
      <p:cxnSp>
        <p:nvCxnSpPr>
          <p:cNvPr id="24" name="直線コネクタ 23"/>
          <p:cNvCxnSpPr/>
          <p:nvPr/>
        </p:nvCxnSpPr>
        <p:spPr>
          <a:xfrm flipV="1">
            <a:off x="6801208" y="3632545"/>
            <a:ext cx="82918" cy="446175"/>
          </a:xfrm>
          <a:prstGeom prst="line">
            <a:avLst/>
          </a:prstGeom>
        </p:spPr>
        <p:style>
          <a:lnRef idx="1">
            <a:schemeClr val="dk1"/>
          </a:lnRef>
          <a:fillRef idx="0">
            <a:schemeClr val="dk1"/>
          </a:fillRef>
          <a:effectRef idx="0">
            <a:schemeClr val="dk1"/>
          </a:effectRef>
          <a:fontRef idx="minor">
            <a:schemeClr val="tx1"/>
          </a:fontRef>
        </p:style>
      </p:cxnSp>
      <p:sp>
        <p:nvSpPr>
          <p:cNvPr id="25" name="角丸四角形 8">
            <a:extLst>
              <a:ext uri="{FF2B5EF4-FFF2-40B4-BE49-F238E27FC236}">
                <a16:creationId xmlns:a16="http://schemas.microsoft.com/office/drawing/2014/main" id="{B834687D-47E7-48E3-B018-37BC9652CBB8}"/>
              </a:ext>
            </a:extLst>
          </p:cNvPr>
          <p:cNvSpPr/>
          <p:nvPr/>
        </p:nvSpPr>
        <p:spPr>
          <a:xfrm>
            <a:off x="6632126" y="3944494"/>
            <a:ext cx="504000" cy="180000"/>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rPr>
              <a:t>日本</a:t>
            </a:r>
          </a:p>
        </p:txBody>
      </p:sp>
      <p:cxnSp>
        <p:nvCxnSpPr>
          <p:cNvPr id="26" name="直線コネクタ 25"/>
          <p:cNvCxnSpPr/>
          <p:nvPr/>
        </p:nvCxnSpPr>
        <p:spPr>
          <a:xfrm flipH="1">
            <a:off x="6921806" y="4636058"/>
            <a:ext cx="141505" cy="233498"/>
          </a:xfrm>
          <a:prstGeom prst="line">
            <a:avLst/>
          </a:prstGeom>
        </p:spPr>
        <p:style>
          <a:lnRef idx="1">
            <a:schemeClr val="dk1"/>
          </a:lnRef>
          <a:fillRef idx="0">
            <a:schemeClr val="dk1"/>
          </a:fillRef>
          <a:effectRef idx="0">
            <a:schemeClr val="dk1"/>
          </a:effectRef>
          <a:fontRef idx="minor">
            <a:schemeClr val="tx1"/>
          </a:fontRef>
        </p:style>
      </p:cxnSp>
      <p:sp>
        <p:nvSpPr>
          <p:cNvPr id="27" name="角丸四角形 8">
            <a:extLst>
              <a:ext uri="{FF2B5EF4-FFF2-40B4-BE49-F238E27FC236}">
                <a16:creationId xmlns:a16="http://schemas.microsoft.com/office/drawing/2014/main" id="{B834687D-47E7-48E3-B018-37BC9652CBB8}"/>
              </a:ext>
            </a:extLst>
          </p:cNvPr>
          <p:cNvSpPr/>
          <p:nvPr/>
        </p:nvSpPr>
        <p:spPr>
          <a:xfrm>
            <a:off x="6894229" y="4501831"/>
            <a:ext cx="717093" cy="195167"/>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rPr>
              <a:t>アメリカ</a:t>
            </a:r>
          </a:p>
        </p:txBody>
      </p:sp>
      <p:sp>
        <p:nvSpPr>
          <p:cNvPr id="17" name="正方形/長方形 16"/>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2862247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主要国の一次所得収支の推移をみると、中国がマイナス傾向にあるなか、アメリカと我が国は長期にわたりプラスで上昇傾向にある。</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62205" y="6448187"/>
            <a:ext cx="6996686" cy="26793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IMF</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Balance of Payments Analytic Presentation</a:t>
            </a:r>
            <a:r>
              <a:rPr lang="ja-JP" altLang="en-US" sz="1100" dirty="0">
                <a:latin typeface="Meiryo UI" panose="020B0604030504040204" pitchFamily="50" charset="-128"/>
                <a:ea typeface="Meiryo UI" panose="020B0604030504040204" pitchFamily="50" charset="-128"/>
              </a:rPr>
              <a:t>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主要国の一次所得収支</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２</a:t>
            </a:r>
            <a:r>
              <a:rPr kumimoji="0" lang="en-US" altLang="ja-JP" kern="0" dirty="0" smtClean="0">
                <a:solidFill>
                  <a:srgbClr val="000000"/>
                </a:solidFill>
                <a:ea typeface="Meiryo UI" pitchFamily="50" charset="-128"/>
                <a:cs typeface="Meiryo UI" pitchFamily="50" charset="-128"/>
              </a:rPr>
              <a:t>.</a:t>
            </a:r>
            <a:r>
              <a:rPr kumimoji="0" lang="ja-JP" altLang="en-US" kern="0" dirty="0" smtClean="0">
                <a:solidFill>
                  <a:srgbClr val="000000"/>
                </a:solidFill>
                <a:ea typeface="Meiryo UI" pitchFamily="50" charset="-128"/>
                <a:cs typeface="Meiryo UI" pitchFamily="50" charset="-128"/>
              </a:rPr>
              <a:t>輸出入</a:t>
            </a:r>
            <a:r>
              <a:rPr kumimoji="0" lang="ja-JP" altLang="en-US" kern="0" dirty="0">
                <a:solidFill>
                  <a:srgbClr val="000000"/>
                </a:solidFill>
                <a:ea typeface="Meiryo UI" pitchFamily="50" charset="-128"/>
                <a:cs typeface="Meiryo UI" pitchFamily="50" charset="-128"/>
              </a:rPr>
              <a:t>④）</a:t>
            </a:r>
          </a:p>
        </p:txBody>
      </p:sp>
      <p:pic>
        <p:nvPicPr>
          <p:cNvPr id="5" name="図 4"/>
          <p:cNvPicPr>
            <a:picLocks noChangeAspect="1"/>
          </p:cNvPicPr>
          <p:nvPr/>
        </p:nvPicPr>
        <p:blipFill>
          <a:blip r:embed="rId2"/>
          <a:stretch>
            <a:fillRect/>
          </a:stretch>
        </p:blipFill>
        <p:spPr>
          <a:xfrm>
            <a:off x="632111" y="1895296"/>
            <a:ext cx="7340220" cy="4554107"/>
          </a:xfrm>
          <a:prstGeom prst="rect">
            <a:avLst/>
          </a:prstGeom>
        </p:spPr>
      </p:pic>
      <p:sp>
        <p:nvSpPr>
          <p:cNvPr id="8" name="正方形/長方形 7"/>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3515738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582553" y="2020756"/>
            <a:ext cx="7645047" cy="4328535"/>
          </a:xfrm>
          <a:prstGeom prst="rect">
            <a:avLst/>
          </a:prstGeom>
        </p:spPr>
      </p:pic>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我が国の貿易・サービス収支及び一次所得収支の内訳の推移をみると、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年度以降貿易収支や旅行収支が低調に推移するなか、直接投資収益や証券投資収益が上昇傾向にある。</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62205" y="6448187"/>
            <a:ext cx="410979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出典：財務省「国際収支状況」をもとに副首都推進局で作成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3" y="505773"/>
            <a:ext cx="6051499" cy="307777"/>
          </a:xfrm>
          <a:prstGeom prst="rect">
            <a:avLst/>
          </a:prstGeom>
          <a:noFill/>
        </p:spPr>
        <p:txBody>
          <a:bodyPr wrap="square" rtlCol="0">
            <a:spAutoFit/>
          </a:bodyPr>
          <a:lstStyle/>
          <a:p>
            <a:r>
              <a:rPr kumimoji="1" lang="ja-JP" altLang="en-US" sz="1400" b="1" dirty="0"/>
              <a:t>■</a:t>
            </a:r>
            <a:r>
              <a:rPr lang="ja-JP" altLang="en-US" sz="1400" b="1" dirty="0"/>
              <a:t>　我が国の貿易・サービス収支及び一次所得収支の推移（内訳）</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２</a:t>
            </a:r>
            <a:r>
              <a:rPr kumimoji="0" lang="en-US" altLang="ja-JP" kern="0" dirty="0" smtClean="0">
                <a:solidFill>
                  <a:srgbClr val="000000"/>
                </a:solidFill>
                <a:ea typeface="Meiryo UI" pitchFamily="50" charset="-128"/>
                <a:cs typeface="Meiryo UI" pitchFamily="50" charset="-128"/>
              </a:rPr>
              <a:t>.</a:t>
            </a:r>
            <a:r>
              <a:rPr kumimoji="0" lang="ja-JP" altLang="en-US" kern="0" dirty="0" smtClean="0">
                <a:solidFill>
                  <a:srgbClr val="000000"/>
                </a:solidFill>
                <a:ea typeface="Meiryo UI" pitchFamily="50" charset="-128"/>
                <a:cs typeface="Meiryo UI" pitchFamily="50" charset="-128"/>
              </a:rPr>
              <a:t>輸出入</a:t>
            </a:r>
            <a:r>
              <a:rPr kumimoji="0" lang="ja-JP" altLang="en-US" kern="0" dirty="0">
                <a:solidFill>
                  <a:srgbClr val="000000"/>
                </a:solidFill>
                <a:ea typeface="Meiryo UI" pitchFamily="50" charset="-128"/>
                <a:cs typeface="Meiryo UI" pitchFamily="50" charset="-128"/>
              </a:rPr>
              <a:t>⑤）</a:t>
            </a:r>
          </a:p>
        </p:txBody>
      </p:sp>
      <p:sp>
        <p:nvSpPr>
          <p:cNvPr id="21" name="角丸四角形 8">
            <a:extLst>
              <a:ext uri="{FF2B5EF4-FFF2-40B4-BE49-F238E27FC236}">
                <a16:creationId xmlns:a16="http://schemas.microsoft.com/office/drawing/2014/main" id="{88E375BC-FE62-43E6-84F7-2B30DF661624}"/>
              </a:ext>
            </a:extLst>
          </p:cNvPr>
          <p:cNvSpPr/>
          <p:nvPr/>
        </p:nvSpPr>
        <p:spPr>
          <a:xfrm>
            <a:off x="363334" y="1779939"/>
            <a:ext cx="1236696" cy="240817"/>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単位：兆円</a:t>
            </a:r>
          </a:p>
        </p:txBody>
      </p:sp>
      <p:sp>
        <p:nvSpPr>
          <p:cNvPr id="16" name="角丸四角形 8">
            <a:extLst>
              <a:ext uri="{FF2B5EF4-FFF2-40B4-BE49-F238E27FC236}">
                <a16:creationId xmlns:a16="http://schemas.microsoft.com/office/drawing/2014/main" id="{4255F0FF-A2BE-4950-9DF9-4672CEBE9EEC}"/>
              </a:ext>
            </a:extLst>
          </p:cNvPr>
          <p:cNvSpPr/>
          <p:nvPr/>
        </p:nvSpPr>
        <p:spPr>
          <a:xfrm>
            <a:off x="7899665" y="3600912"/>
            <a:ext cx="1123406" cy="376317"/>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直接投資収益</a:t>
            </a:r>
          </a:p>
        </p:txBody>
      </p:sp>
      <p:sp>
        <p:nvSpPr>
          <p:cNvPr id="19" name="角丸四角形 8">
            <a:extLst>
              <a:ext uri="{FF2B5EF4-FFF2-40B4-BE49-F238E27FC236}">
                <a16:creationId xmlns:a16="http://schemas.microsoft.com/office/drawing/2014/main" id="{405ECF11-2024-43A0-912C-D1D1966A17D0}"/>
              </a:ext>
            </a:extLst>
          </p:cNvPr>
          <p:cNvSpPr/>
          <p:nvPr/>
        </p:nvSpPr>
        <p:spPr>
          <a:xfrm>
            <a:off x="7958595" y="3856060"/>
            <a:ext cx="1028700" cy="246842"/>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証券投資収益</a:t>
            </a:r>
          </a:p>
        </p:txBody>
      </p:sp>
      <p:sp>
        <p:nvSpPr>
          <p:cNvPr id="17" name="角丸四角形 8">
            <a:extLst>
              <a:ext uri="{FF2B5EF4-FFF2-40B4-BE49-F238E27FC236}">
                <a16:creationId xmlns:a16="http://schemas.microsoft.com/office/drawing/2014/main" id="{B834687D-47E7-48E3-B018-37BC9652CBB8}"/>
              </a:ext>
            </a:extLst>
          </p:cNvPr>
          <p:cNvSpPr/>
          <p:nvPr/>
        </p:nvSpPr>
        <p:spPr>
          <a:xfrm>
            <a:off x="8027238" y="4415359"/>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貿易収支</a:t>
            </a:r>
          </a:p>
        </p:txBody>
      </p:sp>
      <p:sp>
        <p:nvSpPr>
          <p:cNvPr id="18" name="角丸四角形 8">
            <a:extLst>
              <a:ext uri="{FF2B5EF4-FFF2-40B4-BE49-F238E27FC236}">
                <a16:creationId xmlns:a16="http://schemas.microsoft.com/office/drawing/2014/main" id="{B765B83C-76FE-475F-9072-9E1E6815D4AC}"/>
              </a:ext>
            </a:extLst>
          </p:cNvPr>
          <p:cNvSpPr/>
          <p:nvPr/>
        </p:nvSpPr>
        <p:spPr>
          <a:xfrm>
            <a:off x="8025752" y="4628988"/>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旅行収支</a:t>
            </a:r>
          </a:p>
        </p:txBody>
      </p:sp>
      <p:sp>
        <p:nvSpPr>
          <p:cNvPr id="23" name="角丸四角形 8">
            <a:extLst>
              <a:ext uri="{FF2B5EF4-FFF2-40B4-BE49-F238E27FC236}">
                <a16:creationId xmlns:a16="http://schemas.microsoft.com/office/drawing/2014/main" id="{4255F0FF-A2BE-4950-9DF9-4672CEBE9EEC}"/>
              </a:ext>
            </a:extLst>
          </p:cNvPr>
          <p:cNvSpPr/>
          <p:nvPr/>
        </p:nvSpPr>
        <p:spPr>
          <a:xfrm>
            <a:off x="7914297" y="3184770"/>
            <a:ext cx="1123406" cy="376317"/>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経常収支</a:t>
            </a:r>
          </a:p>
        </p:txBody>
      </p:sp>
      <p:sp>
        <p:nvSpPr>
          <p:cNvPr id="15" name="正方形/長方形 14"/>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3065322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3">
            <a:extLst>
              <a:ext uri="{FF2B5EF4-FFF2-40B4-BE49-F238E27FC236}">
                <a16:creationId xmlns:a16="http://schemas.microsoft.com/office/drawing/2014/main" id="{E0513322-FDDA-458F-97FB-86D32D326D81}"/>
              </a:ext>
            </a:extLst>
          </p:cNvPr>
          <p:cNvGraphicFramePr>
            <a:graphicFrameLocks noGrp="1"/>
          </p:cNvGraphicFramePr>
          <p:nvPr>
            <p:extLst>
              <p:ext uri="{D42A27DB-BD31-4B8C-83A1-F6EECF244321}">
                <p14:modId xmlns:p14="http://schemas.microsoft.com/office/powerpoint/2010/main" val="2781244786"/>
              </p:ext>
            </p:extLst>
          </p:nvPr>
        </p:nvGraphicFramePr>
        <p:xfrm>
          <a:off x="239114" y="65052"/>
          <a:ext cx="8797087" cy="2099724"/>
        </p:xfrm>
        <a:graphic>
          <a:graphicData uri="http://schemas.openxmlformats.org/drawingml/2006/table">
            <a:tbl>
              <a:tblPr firstRow="1" bandRow="1">
                <a:tableStyleId>{2D5ABB26-0587-4C30-8999-92F81FD0307C}</a:tableStyleId>
              </a:tblPr>
              <a:tblGrid>
                <a:gridCol w="1309087">
                  <a:extLst>
                    <a:ext uri="{9D8B030D-6E8A-4147-A177-3AD203B41FA5}">
                      <a16:colId xmlns:a16="http://schemas.microsoft.com/office/drawing/2014/main" val="3822818661"/>
                    </a:ext>
                  </a:extLst>
                </a:gridCol>
                <a:gridCol w="1872000">
                  <a:extLst>
                    <a:ext uri="{9D8B030D-6E8A-4147-A177-3AD203B41FA5}">
                      <a16:colId xmlns:a16="http://schemas.microsoft.com/office/drawing/2014/main" val="3922357223"/>
                    </a:ext>
                  </a:extLst>
                </a:gridCol>
                <a:gridCol w="1872000">
                  <a:extLst>
                    <a:ext uri="{9D8B030D-6E8A-4147-A177-3AD203B41FA5}">
                      <a16:colId xmlns:a16="http://schemas.microsoft.com/office/drawing/2014/main" val="1586775745"/>
                    </a:ext>
                  </a:extLst>
                </a:gridCol>
                <a:gridCol w="1872000">
                  <a:extLst>
                    <a:ext uri="{9D8B030D-6E8A-4147-A177-3AD203B41FA5}">
                      <a16:colId xmlns:a16="http://schemas.microsoft.com/office/drawing/2014/main" val="1436176693"/>
                    </a:ext>
                  </a:extLst>
                </a:gridCol>
                <a:gridCol w="1872000">
                  <a:extLst>
                    <a:ext uri="{9D8B030D-6E8A-4147-A177-3AD203B41FA5}">
                      <a16:colId xmlns:a16="http://schemas.microsoft.com/office/drawing/2014/main" val="1878274787"/>
                    </a:ext>
                  </a:extLst>
                </a:gridCol>
              </a:tblGrid>
              <a:tr h="277962">
                <a:tc>
                  <a:txBody>
                    <a:bodyPr/>
                    <a:lstStyle/>
                    <a:p>
                      <a:pPr algn="ctr"/>
                      <a:endParaRPr kumimoji="1" lang="ja-JP" altLang="en-US" dirty="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t>アメリカ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t>欧州</a:t>
                      </a:r>
                      <a:r>
                        <a:rPr kumimoji="1" lang="ja-JP" altLang="en-US" sz="800" dirty="0"/>
                        <a:t>（</a:t>
                      </a:r>
                      <a:r>
                        <a:rPr kumimoji="1" lang="en-US" altLang="ja-JP" sz="800" dirty="0"/>
                        <a:t>EU</a:t>
                      </a:r>
                      <a:r>
                        <a:rPr kumimoji="1" lang="ja-JP" altLang="en-US" sz="800" dirty="0"/>
                        <a:t>又はユーロ圏）</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t>中国</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t>日本</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37256573"/>
                  </a:ext>
                </a:extLst>
              </a:tr>
              <a:tr h="517397">
                <a:tc>
                  <a:txBody>
                    <a:bodyPr/>
                    <a:lstStyle/>
                    <a:p>
                      <a:pPr algn="ctr"/>
                      <a:r>
                        <a:rPr kumimoji="1" lang="ja-JP" altLang="en-US" sz="1100" dirty="0"/>
                        <a:t>労働の多様性</a:t>
                      </a:r>
                      <a:endParaRPr kumimoji="1" lang="en-US" altLang="ja-JP" sz="1100" dirty="0"/>
                    </a:p>
                    <a:p>
                      <a:pPr algn="ctr"/>
                      <a:r>
                        <a:rPr kumimoji="1" lang="ja-JP" altLang="en-US" sz="700" dirty="0"/>
                        <a:t>（男女の就業率の差と</a:t>
                      </a:r>
                      <a:endParaRPr kumimoji="1" lang="en-US" altLang="ja-JP" sz="700" dirty="0"/>
                    </a:p>
                    <a:p>
                      <a:pPr algn="ctr"/>
                      <a:r>
                        <a:rPr kumimoji="1" lang="ja-JP" altLang="en-US" sz="700" dirty="0"/>
                        <a:t>賃金格差　</a:t>
                      </a:r>
                      <a:r>
                        <a:rPr kumimoji="1" lang="en-US" altLang="ja-JP" sz="700" dirty="0"/>
                        <a:t>2019</a:t>
                      </a:r>
                      <a:r>
                        <a:rPr kumimoji="1" lang="ja-JP" altLang="en-US" sz="700" dirty="0"/>
                        <a:t>年）</a:t>
                      </a:r>
                      <a:endParaRPr kumimoji="1" lang="en-US" altLang="ja-JP" sz="700" dirty="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ja-JP" altLang="en-US" sz="900" dirty="0">
                          <a:solidFill>
                            <a:schemeClr val="tx1"/>
                          </a:solidFill>
                        </a:rPr>
                        <a:t>男女の就業率の差　</a:t>
                      </a:r>
                      <a:r>
                        <a:rPr kumimoji="1" lang="en-US" altLang="ja-JP" sz="900" dirty="0">
                          <a:solidFill>
                            <a:schemeClr val="tx1"/>
                          </a:solidFill>
                        </a:rPr>
                        <a:t>10.19%</a:t>
                      </a:r>
                    </a:p>
                    <a:p>
                      <a:pPr algn="l"/>
                      <a:r>
                        <a:rPr kumimoji="1" lang="ja-JP" altLang="en-US" sz="900" dirty="0">
                          <a:solidFill>
                            <a:schemeClr val="tx1"/>
                          </a:solidFill>
                        </a:rPr>
                        <a:t>男女の賃金格差</a:t>
                      </a:r>
                      <a:r>
                        <a:rPr kumimoji="1" lang="ja-JP" altLang="en-US" sz="700" dirty="0">
                          <a:solidFill>
                            <a:schemeClr val="tx1"/>
                          </a:solidFill>
                        </a:rPr>
                        <a:t>　　　</a:t>
                      </a:r>
                      <a:r>
                        <a:rPr kumimoji="1" lang="en-US" altLang="ja-JP" sz="900" dirty="0">
                          <a:solidFill>
                            <a:schemeClr val="tx1"/>
                          </a:solidFill>
                        </a:rPr>
                        <a:t>18.47%</a:t>
                      </a:r>
                      <a:endParaRPr kumimoji="1" lang="ja-JP" altLang="en-US"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900" dirty="0">
                          <a:solidFill>
                            <a:schemeClr val="tx1"/>
                          </a:solidFill>
                        </a:rPr>
                        <a:t>男女の就業率の差　</a:t>
                      </a:r>
                      <a:r>
                        <a:rPr kumimoji="1" lang="en-US" altLang="ja-JP" sz="900" dirty="0">
                          <a:solidFill>
                            <a:schemeClr val="tx1"/>
                          </a:solidFill>
                        </a:rPr>
                        <a:t>10.68%</a:t>
                      </a:r>
                    </a:p>
                    <a:p>
                      <a:pPr algn="l"/>
                      <a:r>
                        <a:rPr kumimoji="1" lang="ja-JP" altLang="en-US" sz="900" dirty="0">
                          <a:solidFill>
                            <a:schemeClr val="tx1"/>
                          </a:solidFill>
                        </a:rPr>
                        <a:t>男女の賃金格差</a:t>
                      </a:r>
                      <a:r>
                        <a:rPr kumimoji="1" lang="ja-JP" altLang="en-US" sz="700" dirty="0">
                          <a:solidFill>
                            <a:schemeClr val="tx1"/>
                          </a:solidFill>
                        </a:rPr>
                        <a:t>　　　</a:t>
                      </a:r>
                      <a:r>
                        <a:rPr kumimoji="1" lang="en-US" altLang="ja-JP" sz="900" dirty="0">
                          <a:solidFill>
                            <a:schemeClr val="tx1"/>
                          </a:solidFill>
                        </a:rPr>
                        <a:t>11.24%</a:t>
                      </a:r>
                      <a:endParaRPr kumimoji="1" lang="ja-JP" altLang="en-US"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en-US" altLang="ja-JP" sz="900" u="none"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900" dirty="0">
                          <a:solidFill>
                            <a:schemeClr val="tx1"/>
                          </a:solidFill>
                        </a:rPr>
                        <a:t>男女の就業率の差　</a:t>
                      </a:r>
                      <a:r>
                        <a:rPr kumimoji="1" lang="en-US" altLang="ja-JP" sz="900" dirty="0">
                          <a:solidFill>
                            <a:schemeClr val="tx1"/>
                          </a:solidFill>
                        </a:rPr>
                        <a:t>13.29%</a:t>
                      </a:r>
                    </a:p>
                    <a:p>
                      <a:pPr algn="l"/>
                      <a:r>
                        <a:rPr kumimoji="1" lang="ja-JP" altLang="en-US" sz="900" dirty="0">
                          <a:solidFill>
                            <a:schemeClr val="tx1"/>
                          </a:solidFill>
                        </a:rPr>
                        <a:t>男女の賃金格差</a:t>
                      </a:r>
                      <a:r>
                        <a:rPr kumimoji="1" lang="ja-JP" altLang="en-US" sz="700" dirty="0">
                          <a:solidFill>
                            <a:schemeClr val="tx1"/>
                          </a:solidFill>
                        </a:rPr>
                        <a:t>　　　</a:t>
                      </a:r>
                      <a:r>
                        <a:rPr kumimoji="1" lang="en-US" altLang="ja-JP" sz="900" dirty="0">
                          <a:solidFill>
                            <a:schemeClr val="tx1"/>
                          </a:solidFill>
                        </a:rPr>
                        <a:t>23.48%</a:t>
                      </a:r>
                      <a:endParaRPr kumimoji="1" lang="ja-JP" altLang="en-US"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9323383"/>
                  </a:ext>
                </a:extLst>
              </a:tr>
              <a:tr h="1304365">
                <a:tc>
                  <a:txBody>
                    <a:bodyPr/>
                    <a:lstStyle/>
                    <a:p>
                      <a:pPr algn="ctr"/>
                      <a:r>
                        <a:rPr kumimoji="1" lang="ja-JP" altLang="en-US" sz="1000" dirty="0"/>
                        <a:t>トピックス</a:t>
                      </a:r>
                      <a:endParaRPr kumimoji="1" lang="en-US" altLang="ja-JP" sz="1000" dirty="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a:solidFill>
                            <a:schemeClr val="tx1"/>
                          </a:solidFill>
                        </a:rPr>
                        <a:t>(90</a:t>
                      </a:r>
                      <a:r>
                        <a:rPr kumimoji="1" lang="ja-JP" altLang="en-US" sz="900" dirty="0">
                          <a:solidFill>
                            <a:schemeClr val="tx1"/>
                          </a:solidFill>
                        </a:rPr>
                        <a:t>年代　規制緩和、競争政策</a:t>
                      </a:r>
                      <a:endParaRPr kumimoji="1" lang="en-US" altLang="ja-JP" sz="900" dirty="0">
                        <a:solidFill>
                          <a:schemeClr val="tx1"/>
                        </a:solidFill>
                      </a:endParaRPr>
                    </a:p>
                    <a:p>
                      <a:pPr algn="l"/>
                      <a:r>
                        <a:rPr kumimoji="1" lang="ja-JP" altLang="en-US" sz="900" dirty="0">
                          <a:solidFill>
                            <a:schemeClr val="tx1"/>
                          </a:solidFill>
                        </a:rPr>
                        <a:t>　　　　　　　→</a:t>
                      </a:r>
                      <a:r>
                        <a:rPr kumimoji="1" lang="en-US" altLang="ja-JP" sz="900" dirty="0">
                          <a:solidFill>
                            <a:schemeClr val="tx1"/>
                          </a:solidFill>
                        </a:rPr>
                        <a:t>IT</a:t>
                      </a:r>
                      <a:r>
                        <a:rPr kumimoji="1" lang="ja-JP" altLang="en-US" sz="900" dirty="0">
                          <a:solidFill>
                            <a:schemeClr val="tx1"/>
                          </a:solidFill>
                        </a:rPr>
                        <a:t>関連産業）</a:t>
                      </a:r>
                      <a:endParaRPr kumimoji="1" lang="en-US" altLang="ja-JP" sz="900" dirty="0">
                        <a:solidFill>
                          <a:schemeClr val="tx1"/>
                        </a:solidFill>
                      </a:endParaRPr>
                    </a:p>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IT</a:t>
                      </a:r>
                      <a:r>
                        <a:rPr kumimoji="1" lang="ja-JP" altLang="en-US" sz="900" dirty="0">
                          <a:solidFill>
                            <a:schemeClr val="tx1"/>
                          </a:solidFill>
                        </a:rPr>
                        <a:t>バブル崩壊</a:t>
                      </a:r>
                      <a:endParaRPr kumimoji="1" lang="en-US" altLang="ja-JP" sz="900" dirty="0">
                        <a:solidFill>
                          <a:schemeClr val="tx1"/>
                        </a:solidFill>
                      </a:endParaRPr>
                    </a:p>
                    <a:p>
                      <a:pPr algn="l"/>
                      <a:r>
                        <a:rPr kumimoji="1" lang="en-US" altLang="ja-JP" sz="900" dirty="0">
                          <a:solidFill>
                            <a:schemeClr val="tx1"/>
                          </a:solidFill>
                        </a:rPr>
                        <a:t>08</a:t>
                      </a:r>
                      <a:r>
                        <a:rPr kumimoji="1" lang="ja-JP" altLang="en-US" sz="900" dirty="0">
                          <a:solidFill>
                            <a:schemeClr val="tx1"/>
                          </a:solidFill>
                        </a:rPr>
                        <a:t>年　ﾘｰﾏﾝｼｮｯｸ、公的資金注入、</a:t>
                      </a:r>
                      <a:endParaRPr kumimoji="1" lang="en-US" altLang="ja-JP" sz="900" dirty="0">
                        <a:solidFill>
                          <a:schemeClr val="tx1"/>
                        </a:solidFill>
                      </a:endParaRPr>
                    </a:p>
                    <a:p>
                      <a:pPr algn="l"/>
                      <a:r>
                        <a:rPr kumimoji="1" lang="ja-JP" altLang="en-US" sz="900" dirty="0">
                          <a:solidFill>
                            <a:schemeClr val="tx1"/>
                          </a:solidFill>
                        </a:rPr>
                        <a:t>　　　　特別融資、金融緩和</a:t>
                      </a:r>
                      <a:endParaRPr kumimoji="1" lang="en-US" altLang="ja-JP" sz="900" dirty="0">
                        <a:solidFill>
                          <a:schemeClr val="tx1"/>
                        </a:solidFill>
                      </a:endParaRPr>
                    </a:p>
                    <a:p>
                      <a:pPr algn="l"/>
                      <a:r>
                        <a:rPr kumimoji="1" lang="ja-JP" altLang="en-US" sz="900" dirty="0">
                          <a:solidFill>
                            <a:schemeClr val="tx1"/>
                          </a:solidFill>
                        </a:rPr>
                        <a:t>●金融サービス等拡大</a:t>
                      </a:r>
                      <a:endParaRPr kumimoji="1" lang="en-US" altLang="ja-JP" sz="900" dirty="0">
                        <a:solidFill>
                          <a:schemeClr val="tx1"/>
                        </a:solidFill>
                      </a:endParaRPr>
                    </a:p>
                    <a:p>
                      <a:pPr algn="l"/>
                      <a:r>
                        <a:rPr kumimoji="1" lang="ja-JP" altLang="en-US" sz="900" dirty="0">
                          <a:solidFill>
                            <a:schemeClr val="tx1"/>
                          </a:solidFill>
                        </a:rPr>
                        <a:t>●情報通信産業の拡大</a:t>
                      </a:r>
                      <a:endParaRPr kumimoji="1" lang="en-US" altLang="ja-JP" sz="900" dirty="0">
                        <a:solidFill>
                          <a:schemeClr val="tx1"/>
                        </a:solidFill>
                      </a:endParaRPr>
                    </a:p>
                    <a:p>
                      <a:pPr algn="l"/>
                      <a:r>
                        <a:rPr kumimoji="1" lang="ja-JP" altLang="en-US" sz="900" dirty="0">
                          <a:solidFill>
                            <a:schemeClr val="tx1"/>
                          </a:solidFill>
                        </a:rPr>
                        <a:t>●</a:t>
                      </a:r>
                      <a:r>
                        <a:rPr kumimoji="1" lang="en-US" altLang="ja-JP" sz="900" dirty="0">
                          <a:solidFill>
                            <a:schemeClr val="tx1"/>
                          </a:solidFill>
                        </a:rPr>
                        <a:t>GAFAM</a:t>
                      </a:r>
                      <a:r>
                        <a:rPr kumimoji="1" lang="ja-JP" altLang="en-US" sz="900" dirty="0">
                          <a:solidFill>
                            <a:schemeClr val="tx1"/>
                          </a:solidFill>
                        </a:rPr>
                        <a:t>の急成長</a:t>
                      </a:r>
                      <a:endParaRPr kumimoji="1" lang="en-US" altLang="ja-JP" sz="900" dirty="0">
                        <a:solidFill>
                          <a:schemeClr val="tx1"/>
                        </a:solidFill>
                      </a:endParaRPr>
                    </a:p>
                    <a:p>
                      <a:pPr algn="l"/>
                      <a:r>
                        <a:rPr kumimoji="1" lang="ja-JP" altLang="en-US" sz="900" dirty="0">
                          <a:solidFill>
                            <a:schemeClr val="tx1"/>
                          </a:solidFill>
                        </a:rPr>
                        <a:t>●投資ファンドの大規模化・国際化</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u="none" dirty="0">
                          <a:solidFill>
                            <a:schemeClr val="tx1"/>
                          </a:solidFill>
                        </a:rPr>
                        <a:t>(99</a:t>
                      </a:r>
                      <a:r>
                        <a:rPr kumimoji="1" lang="ja-JP" altLang="en-US" sz="900" u="none" dirty="0">
                          <a:solidFill>
                            <a:schemeClr val="tx1"/>
                          </a:solidFill>
                        </a:rPr>
                        <a:t>年　欧州中央銀行設立</a:t>
                      </a:r>
                      <a:endParaRPr kumimoji="1" lang="en-US" altLang="ja-JP" sz="900" u="none" dirty="0">
                        <a:solidFill>
                          <a:schemeClr val="tx1"/>
                        </a:solidFill>
                      </a:endParaRPr>
                    </a:p>
                    <a:p>
                      <a:pPr algn="l"/>
                      <a:r>
                        <a:rPr kumimoji="1" lang="ja-JP" altLang="en-US" sz="900" u="none" dirty="0">
                          <a:solidFill>
                            <a:schemeClr val="tx1"/>
                          </a:solidFill>
                        </a:rPr>
                        <a:t>　　　　　ユーロ導入、金融市場統合</a:t>
                      </a:r>
                      <a:r>
                        <a:rPr kumimoji="1" lang="en-US" altLang="ja-JP" sz="900" u="none" dirty="0">
                          <a:solidFill>
                            <a:schemeClr val="tx1"/>
                          </a:solidFill>
                        </a:rPr>
                        <a:t>)</a:t>
                      </a:r>
                    </a:p>
                    <a:p>
                      <a:pPr algn="l"/>
                      <a:r>
                        <a:rPr kumimoji="1" lang="en-US" altLang="ja-JP" sz="900" u="none" dirty="0">
                          <a:solidFill>
                            <a:schemeClr val="tx1"/>
                          </a:solidFill>
                        </a:rPr>
                        <a:t>08</a:t>
                      </a:r>
                      <a:r>
                        <a:rPr kumimoji="1" lang="ja-JP" altLang="en-US" sz="900" u="none" dirty="0">
                          <a:solidFill>
                            <a:schemeClr val="tx1"/>
                          </a:solidFill>
                        </a:rPr>
                        <a:t>年　ﾘｰﾏﾝｼｮｯｸ波及、</a:t>
                      </a:r>
                      <a:r>
                        <a:rPr kumimoji="1" lang="ja-JP" altLang="en-US" sz="800" u="none" dirty="0">
                          <a:solidFill>
                            <a:schemeClr val="tx1"/>
                          </a:solidFill>
                        </a:rPr>
                        <a:t>欧州通貨危機、</a:t>
                      </a:r>
                      <a:endParaRPr kumimoji="1" lang="en-US" altLang="ja-JP" sz="800" u="none" dirty="0">
                        <a:solidFill>
                          <a:schemeClr val="tx1"/>
                        </a:solidFill>
                      </a:endParaRPr>
                    </a:p>
                    <a:p>
                      <a:pPr algn="l"/>
                      <a:r>
                        <a:rPr kumimoji="1" lang="ja-JP" altLang="en-US" sz="800" u="none" dirty="0">
                          <a:solidFill>
                            <a:schemeClr val="tx1"/>
                          </a:solidFill>
                        </a:rPr>
                        <a:t>　　　　 </a:t>
                      </a:r>
                      <a:r>
                        <a:rPr kumimoji="1" lang="en-US" altLang="ja-JP" sz="900" u="none" dirty="0">
                          <a:solidFill>
                            <a:schemeClr val="tx1"/>
                          </a:solidFill>
                        </a:rPr>
                        <a:t>EU</a:t>
                      </a:r>
                      <a:r>
                        <a:rPr kumimoji="1" lang="ja-JP" altLang="en-US" sz="900" u="none" dirty="0">
                          <a:solidFill>
                            <a:schemeClr val="tx1"/>
                          </a:solidFill>
                        </a:rPr>
                        <a:t>や</a:t>
                      </a:r>
                      <a:r>
                        <a:rPr kumimoji="1" lang="en-US" altLang="ja-JP" sz="900" u="none" dirty="0">
                          <a:solidFill>
                            <a:schemeClr val="tx1"/>
                          </a:solidFill>
                        </a:rPr>
                        <a:t>IMF</a:t>
                      </a:r>
                      <a:r>
                        <a:rPr kumimoji="1" lang="ja-JP" altLang="en-US" sz="900" u="none" dirty="0">
                          <a:solidFill>
                            <a:schemeClr val="tx1"/>
                          </a:solidFill>
                        </a:rPr>
                        <a:t>による金融支援</a:t>
                      </a:r>
                      <a:endParaRPr kumimoji="1" lang="en-US" altLang="ja-JP" sz="900" u="none" dirty="0">
                        <a:solidFill>
                          <a:schemeClr val="tx1"/>
                        </a:solidFill>
                      </a:endParaRPr>
                    </a:p>
                    <a:p>
                      <a:pPr algn="l"/>
                      <a:r>
                        <a:rPr kumimoji="1" lang="ja-JP" altLang="en-US" sz="900" u="none" dirty="0">
                          <a:solidFill>
                            <a:schemeClr val="tx1"/>
                          </a:solidFill>
                        </a:rPr>
                        <a:t>（</a:t>
                      </a:r>
                      <a:r>
                        <a:rPr kumimoji="1" lang="en-US" altLang="ja-JP" sz="900" u="none" dirty="0">
                          <a:solidFill>
                            <a:schemeClr val="tx1"/>
                          </a:solidFill>
                        </a:rPr>
                        <a:t>20</a:t>
                      </a:r>
                      <a:r>
                        <a:rPr kumimoji="1" lang="ja-JP" altLang="en-US" sz="900" u="none" dirty="0">
                          <a:solidFill>
                            <a:schemeClr val="tx1"/>
                          </a:solidFill>
                        </a:rPr>
                        <a:t>年　イギリスが</a:t>
                      </a:r>
                      <a:r>
                        <a:rPr kumimoji="1" lang="en-US" altLang="ja-JP" sz="900" u="none" dirty="0">
                          <a:solidFill>
                            <a:schemeClr val="tx1"/>
                          </a:solidFill>
                        </a:rPr>
                        <a:t>EU</a:t>
                      </a:r>
                      <a:r>
                        <a:rPr kumimoji="1" lang="ja-JP" altLang="en-US" sz="900" u="none" dirty="0">
                          <a:solidFill>
                            <a:schemeClr val="tx1"/>
                          </a:solidFill>
                        </a:rPr>
                        <a:t>離脱）</a:t>
                      </a:r>
                      <a:endParaRPr kumimoji="1" lang="en-US" altLang="ja-JP" sz="900" u="none" dirty="0">
                        <a:solidFill>
                          <a:schemeClr val="tx1"/>
                        </a:solidFill>
                      </a:endParaRPr>
                    </a:p>
                    <a:p>
                      <a:pPr algn="l"/>
                      <a:r>
                        <a:rPr kumimoji="1" lang="ja-JP" altLang="en-US" sz="900" u="none" dirty="0">
                          <a:solidFill>
                            <a:schemeClr val="tx1"/>
                          </a:solidFill>
                        </a:rPr>
                        <a:t>●域内経済活性化（国によって差）</a:t>
                      </a:r>
                      <a:endParaRPr kumimoji="1" lang="en-US" altLang="ja-JP" sz="900" u="none" dirty="0">
                        <a:solidFill>
                          <a:schemeClr val="tx1"/>
                        </a:solidFill>
                      </a:endParaRPr>
                    </a:p>
                    <a:p>
                      <a:pPr algn="l"/>
                      <a:r>
                        <a:rPr kumimoji="1" lang="ja-JP" altLang="en-US" sz="900" u="none" dirty="0">
                          <a:solidFill>
                            <a:schemeClr val="tx1"/>
                          </a:solidFill>
                        </a:rPr>
                        <a:t>●</a:t>
                      </a:r>
                      <a:r>
                        <a:rPr kumimoji="1" lang="en-US" altLang="ja-JP" sz="900" u="none" dirty="0">
                          <a:solidFill>
                            <a:schemeClr val="tx1"/>
                          </a:solidFill>
                        </a:rPr>
                        <a:t>EV</a:t>
                      </a:r>
                      <a:r>
                        <a:rPr kumimoji="1" lang="ja-JP" altLang="en-US" sz="900" u="none" dirty="0">
                          <a:solidFill>
                            <a:schemeClr val="tx1"/>
                          </a:solidFill>
                        </a:rPr>
                        <a:t>シフト、電池産業創出</a:t>
                      </a:r>
                      <a:endParaRPr kumimoji="1" lang="en-US" altLang="ja-JP" sz="900" u="none" dirty="0">
                        <a:solidFill>
                          <a:schemeClr val="tx1"/>
                        </a:solidFill>
                      </a:endParaRPr>
                    </a:p>
                    <a:p>
                      <a:pPr algn="l"/>
                      <a:r>
                        <a:rPr kumimoji="1" lang="ja-JP" altLang="en-US" sz="900" u="none" dirty="0">
                          <a:solidFill>
                            <a:schemeClr val="tx1"/>
                          </a:solidFill>
                        </a:rPr>
                        <a:t>●グリーンディールやデジタル戦略などの</a:t>
                      </a:r>
                      <a:endParaRPr kumimoji="1" lang="en-US" altLang="ja-JP" sz="900" u="none" dirty="0">
                        <a:solidFill>
                          <a:schemeClr val="tx1"/>
                        </a:solidFill>
                      </a:endParaRPr>
                    </a:p>
                    <a:p>
                      <a:pPr algn="l"/>
                      <a:r>
                        <a:rPr kumimoji="1" lang="ja-JP" altLang="en-US" sz="900" u="none" dirty="0">
                          <a:solidFill>
                            <a:schemeClr val="tx1"/>
                          </a:solidFill>
                        </a:rPr>
                        <a:t>　 世界のルールづくり</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u="none" dirty="0">
                          <a:solidFill>
                            <a:schemeClr val="tx1"/>
                          </a:solidFill>
                        </a:rPr>
                        <a:t>01</a:t>
                      </a:r>
                      <a:r>
                        <a:rPr kumimoji="1" lang="ja-JP" altLang="en-US" sz="900" u="none" dirty="0">
                          <a:solidFill>
                            <a:schemeClr val="tx1"/>
                          </a:solidFill>
                        </a:rPr>
                        <a:t>年　</a:t>
                      </a:r>
                      <a:r>
                        <a:rPr kumimoji="1" lang="en-US" altLang="ja-JP" sz="900" u="none" dirty="0">
                          <a:solidFill>
                            <a:schemeClr val="tx1"/>
                          </a:solidFill>
                        </a:rPr>
                        <a:t>WTO</a:t>
                      </a:r>
                      <a:r>
                        <a:rPr kumimoji="1" lang="ja-JP" altLang="en-US" sz="900" u="none" dirty="0">
                          <a:solidFill>
                            <a:schemeClr val="tx1"/>
                          </a:solidFill>
                        </a:rPr>
                        <a:t>加盟　</a:t>
                      </a:r>
                      <a:endParaRPr kumimoji="1" lang="en-US" altLang="ja-JP" sz="900" u="none" dirty="0">
                        <a:solidFill>
                          <a:schemeClr val="tx1"/>
                        </a:solidFill>
                      </a:endParaRPr>
                    </a:p>
                    <a:p>
                      <a:pPr algn="l"/>
                      <a:r>
                        <a:rPr kumimoji="1" lang="ja-JP" altLang="en-US" sz="900" u="none" dirty="0">
                          <a:solidFill>
                            <a:schemeClr val="tx1"/>
                          </a:solidFill>
                        </a:rPr>
                        <a:t>　　　　 輸出主導型経済成長</a:t>
                      </a:r>
                      <a:endParaRPr kumimoji="1" lang="en-US" altLang="ja-JP" sz="900" u="none" dirty="0">
                        <a:solidFill>
                          <a:schemeClr val="tx1"/>
                        </a:solidFill>
                      </a:endParaRPr>
                    </a:p>
                    <a:p>
                      <a:pPr algn="l"/>
                      <a:r>
                        <a:rPr kumimoji="1" lang="en-US" altLang="ja-JP" sz="900" u="none" dirty="0">
                          <a:solidFill>
                            <a:schemeClr val="tx1"/>
                          </a:solidFill>
                        </a:rPr>
                        <a:t>08</a:t>
                      </a:r>
                      <a:r>
                        <a:rPr kumimoji="1" lang="ja-JP" altLang="en-US" sz="900" u="none" dirty="0">
                          <a:solidFill>
                            <a:schemeClr val="tx1"/>
                          </a:solidFill>
                        </a:rPr>
                        <a:t>年　ﾘｰﾏﾝｼｮｯｸ、輸出入で欧米打撃</a:t>
                      </a:r>
                      <a:endParaRPr kumimoji="1" lang="en-US" altLang="ja-JP" sz="900" u="none" dirty="0">
                        <a:solidFill>
                          <a:schemeClr val="tx1"/>
                        </a:solidFill>
                      </a:endParaRPr>
                    </a:p>
                    <a:p>
                      <a:pPr algn="l"/>
                      <a:r>
                        <a:rPr kumimoji="1" lang="ja-JP" altLang="en-US" sz="900" u="none" dirty="0">
                          <a:solidFill>
                            <a:schemeClr val="tx1"/>
                          </a:solidFill>
                        </a:rPr>
                        <a:t>　　　　公共事業での景気刺激</a:t>
                      </a:r>
                      <a:endParaRPr kumimoji="1" lang="en-US" altLang="ja-JP" sz="900" u="none" dirty="0">
                        <a:solidFill>
                          <a:schemeClr val="tx1"/>
                        </a:solidFill>
                      </a:endParaRPr>
                    </a:p>
                    <a:p>
                      <a:pPr algn="l"/>
                      <a:r>
                        <a:rPr kumimoji="1" lang="ja-JP" altLang="en-US" sz="900" u="none" dirty="0">
                          <a:solidFill>
                            <a:schemeClr val="tx1"/>
                          </a:solidFill>
                        </a:rPr>
                        <a:t>●世界の工場（グローバルサプライ</a:t>
                      </a:r>
                      <a:endParaRPr kumimoji="1" lang="en-US" altLang="ja-JP" sz="900" u="none" dirty="0">
                        <a:solidFill>
                          <a:schemeClr val="tx1"/>
                        </a:solidFill>
                      </a:endParaRPr>
                    </a:p>
                    <a:p>
                      <a:pPr algn="l"/>
                      <a:r>
                        <a:rPr kumimoji="1" lang="ja-JP" altLang="en-US" sz="900" u="none" dirty="0">
                          <a:solidFill>
                            <a:schemeClr val="tx1"/>
                          </a:solidFill>
                        </a:rPr>
                        <a:t>　</a:t>
                      </a:r>
                      <a:r>
                        <a:rPr kumimoji="1" lang="ja-JP" altLang="en-US" sz="900" u="none" baseline="0" dirty="0">
                          <a:solidFill>
                            <a:schemeClr val="tx1"/>
                          </a:solidFill>
                        </a:rPr>
                        <a:t> </a:t>
                      </a:r>
                      <a:r>
                        <a:rPr kumimoji="1" lang="ja-JP" altLang="en-US" sz="900" u="none" dirty="0">
                          <a:solidFill>
                            <a:schemeClr val="tx1"/>
                          </a:solidFill>
                        </a:rPr>
                        <a:t>チェーンの集中）</a:t>
                      </a:r>
                      <a:endParaRPr kumimoji="1" lang="en-US" altLang="ja-JP" sz="900" u="none" dirty="0">
                        <a:solidFill>
                          <a:schemeClr val="tx1"/>
                        </a:solidFill>
                      </a:endParaRPr>
                    </a:p>
                    <a:p>
                      <a:pPr algn="l"/>
                      <a:r>
                        <a:rPr kumimoji="1" lang="ja-JP" altLang="en-US" sz="900" u="none" dirty="0">
                          <a:solidFill>
                            <a:schemeClr val="tx1"/>
                          </a:solidFill>
                        </a:rPr>
                        <a:t>●投資主導から消費主導、第三次</a:t>
                      </a:r>
                      <a:endParaRPr kumimoji="1" lang="en-US" altLang="ja-JP" sz="900" u="none" dirty="0">
                        <a:solidFill>
                          <a:schemeClr val="tx1"/>
                        </a:solidFill>
                      </a:endParaRPr>
                    </a:p>
                    <a:p>
                      <a:pPr algn="l"/>
                      <a:r>
                        <a:rPr kumimoji="1" lang="ja-JP" altLang="en-US" sz="900" u="none" dirty="0">
                          <a:solidFill>
                            <a:schemeClr val="tx1"/>
                          </a:solidFill>
                        </a:rPr>
                        <a:t>　 産業へのシフト</a:t>
                      </a:r>
                      <a:endParaRPr kumimoji="1" lang="en-US" altLang="ja-JP" sz="900" u="none" dirty="0">
                        <a:solidFill>
                          <a:schemeClr val="tx1"/>
                        </a:solidFill>
                      </a:endParaRPr>
                    </a:p>
                    <a:p>
                      <a:pPr algn="l"/>
                      <a:r>
                        <a:rPr kumimoji="1" lang="ja-JP" altLang="en-US" sz="900" u="none" dirty="0">
                          <a:solidFill>
                            <a:schemeClr val="tx1"/>
                          </a:solidFill>
                        </a:rPr>
                        <a:t>●一帯一路構想による投資先確保</a:t>
                      </a:r>
                      <a:endParaRPr kumimoji="1" lang="en-US" altLang="ja-JP" sz="900" u="none"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(90</a:t>
                      </a:r>
                      <a:r>
                        <a:rPr kumimoji="1" lang="ja-JP" altLang="en-US" sz="900" dirty="0">
                          <a:solidFill>
                            <a:schemeClr val="tx1"/>
                          </a:solidFill>
                        </a:rPr>
                        <a:t>年　バブル崩壊、銀行再編、</a:t>
                      </a:r>
                      <a:endParaRPr kumimoji="1" lang="en-US" altLang="ja-JP" sz="900" dirty="0">
                        <a:solidFill>
                          <a:schemeClr val="tx1"/>
                        </a:solidFill>
                      </a:endParaRPr>
                    </a:p>
                    <a:p>
                      <a:pPr algn="l"/>
                      <a:r>
                        <a:rPr kumimoji="1" lang="ja-JP" altLang="en-US" sz="900" dirty="0">
                          <a:solidFill>
                            <a:schemeClr val="tx1"/>
                          </a:solidFill>
                        </a:rPr>
                        <a:t>　　　　　</a:t>
                      </a:r>
                      <a:r>
                        <a:rPr kumimoji="1" lang="ja-JP" altLang="en-US" sz="800" dirty="0">
                          <a:solidFill>
                            <a:schemeClr val="tx1"/>
                          </a:solidFill>
                        </a:rPr>
                        <a:t>負債過剰設備処理、合理化</a:t>
                      </a:r>
                      <a:r>
                        <a:rPr kumimoji="1" lang="ja-JP" altLang="en-US" sz="900" dirty="0">
                          <a:solidFill>
                            <a:schemeClr val="tx1"/>
                          </a:solidFill>
                        </a:rPr>
                        <a:t>）</a:t>
                      </a:r>
                      <a:endParaRPr kumimoji="1" lang="en-US" altLang="ja-JP" sz="900" dirty="0">
                        <a:solidFill>
                          <a:schemeClr val="tx1"/>
                        </a:solidFill>
                      </a:endParaRPr>
                    </a:p>
                    <a:p>
                      <a:pPr algn="l"/>
                      <a:r>
                        <a:rPr kumimoji="1" lang="en-US" altLang="ja-JP" sz="900" dirty="0">
                          <a:solidFill>
                            <a:schemeClr val="tx1"/>
                          </a:solidFill>
                        </a:rPr>
                        <a:t>08</a:t>
                      </a:r>
                      <a:r>
                        <a:rPr kumimoji="1" lang="ja-JP" altLang="en-US" sz="900" dirty="0">
                          <a:solidFill>
                            <a:schemeClr val="tx1"/>
                          </a:solidFill>
                        </a:rPr>
                        <a:t>年　ﾘｰﾏﾝｼｮｯｸ、輸出産業に打撃</a:t>
                      </a:r>
                      <a:endParaRPr kumimoji="1" lang="en-US" altLang="ja-JP" sz="900" dirty="0">
                        <a:solidFill>
                          <a:schemeClr val="tx1"/>
                        </a:solidFill>
                      </a:endParaRPr>
                    </a:p>
                    <a:p>
                      <a:pPr algn="l"/>
                      <a:r>
                        <a:rPr kumimoji="1" lang="en-US" altLang="ja-JP" sz="900" dirty="0">
                          <a:solidFill>
                            <a:schemeClr val="tx1"/>
                          </a:solidFill>
                        </a:rPr>
                        <a:t>11</a:t>
                      </a:r>
                      <a:r>
                        <a:rPr kumimoji="1" lang="ja-JP" altLang="en-US" sz="900" dirty="0">
                          <a:solidFill>
                            <a:schemeClr val="tx1"/>
                          </a:solidFill>
                        </a:rPr>
                        <a:t>年　東日本大震災</a:t>
                      </a:r>
                      <a:endParaRPr kumimoji="1" lang="en-US" altLang="ja-JP" sz="900" dirty="0">
                        <a:solidFill>
                          <a:schemeClr val="tx1"/>
                        </a:solidFill>
                      </a:endParaRPr>
                    </a:p>
                    <a:p>
                      <a:pPr algn="l"/>
                      <a:r>
                        <a:rPr kumimoji="1" lang="en-US" altLang="ja-JP" sz="900" dirty="0">
                          <a:solidFill>
                            <a:schemeClr val="tx1"/>
                          </a:solidFill>
                        </a:rPr>
                        <a:t>12</a:t>
                      </a:r>
                      <a:r>
                        <a:rPr kumimoji="1" lang="ja-JP" altLang="en-US" sz="900" dirty="0">
                          <a:solidFill>
                            <a:schemeClr val="tx1"/>
                          </a:solidFill>
                        </a:rPr>
                        <a:t>年　アベノミクス</a:t>
                      </a:r>
                      <a:endParaRPr kumimoji="1" lang="en-US" altLang="ja-JP" sz="900" dirty="0">
                        <a:solidFill>
                          <a:schemeClr val="tx1"/>
                        </a:solidFill>
                      </a:endParaRPr>
                    </a:p>
                    <a:p>
                      <a:pPr algn="l"/>
                      <a:r>
                        <a:rPr kumimoji="1" lang="ja-JP" altLang="en-US" sz="900" dirty="0">
                          <a:solidFill>
                            <a:schemeClr val="tx1"/>
                          </a:solidFill>
                        </a:rPr>
                        <a:t>●ﾏﾈﾀﾘｰﾍﾞｰｽ拡大が経済活性化に</a:t>
                      </a:r>
                      <a:endParaRPr kumimoji="1" lang="en-US" altLang="ja-JP" sz="900" dirty="0">
                        <a:solidFill>
                          <a:schemeClr val="tx1"/>
                        </a:solidFill>
                      </a:endParaRPr>
                    </a:p>
                    <a:p>
                      <a:pPr algn="l"/>
                      <a:r>
                        <a:rPr kumimoji="1" lang="ja-JP" altLang="en-US" sz="900" dirty="0">
                          <a:solidFill>
                            <a:schemeClr val="tx1"/>
                          </a:solidFill>
                        </a:rPr>
                        <a:t>　大きくつながらず（流動性の罠）</a:t>
                      </a:r>
                      <a:endParaRPr kumimoji="1" lang="en-US" altLang="ja-JP" sz="900" dirty="0">
                        <a:solidFill>
                          <a:schemeClr val="tx1"/>
                        </a:solidFill>
                      </a:endParaRPr>
                    </a:p>
                    <a:p>
                      <a:pPr algn="l"/>
                      <a:r>
                        <a:rPr kumimoji="1" lang="ja-JP" altLang="en-US" sz="900" dirty="0">
                          <a:solidFill>
                            <a:schemeClr val="tx1"/>
                          </a:solidFill>
                        </a:rPr>
                        <a:t>●企業内部留保、家計資産拡大</a:t>
                      </a:r>
                      <a:endParaRPr kumimoji="1" lang="en-US" altLang="ja-JP" sz="900" dirty="0">
                        <a:solidFill>
                          <a:schemeClr val="tx1"/>
                        </a:solidFill>
                      </a:endParaRPr>
                    </a:p>
                    <a:p>
                      <a:pPr algn="l"/>
                      <a:r>
                        <a:rPr kumimoji="1" lang="ja-JP" altLang="en-US" sz="900" dirty="0">
                          <a:solidFill>
                            <a:schemeClr val="tx1"/>
                          </a:solidFill>
                        </a:rPr>
                        <a:t>●失われた</a:t>
                      </a:r>
                      <a:r>
                        <a:rPr kumimoji="1" lang="en-US" altLang="ja-JP" sz="900" dirty="0">
                          <a:solidFill>
                            <a:schemeClr val="tx1"/>
                          </a:solidFill>
                        </a:rPr>
                        <a:t>20</a:t>
                      </a:r>
                      <a:r>
                        <a:rPr kumimoji="1" lang="ja-JP" altLang="en-US" sz="900" dirty="0">
                          <a:solidFill>
                            <a:schemeClr val="tx1"/>
                          </a:solidFill>
                        </a:rPr>
                        <a:t>年、</a:t>
                      </a:r>
                      <a:r>
                        <a:rPr kumimoji="1" lang="en-US" altLang="ja-JP" sz="900" dirty="0">
                          <a:solidFill>
                            <a:schemeClr val="tx1"/>
                          </a:solidFill>
                        </a:rPr>
                        <a:t>30</a:t>
                      </a:r>
                      <a:r>
                        <a:rPr kumimoji="1" lang="ja-JP" altLang="en-US" sz="900" dirty="0">
                          <a:solidFill>
                            <a:schemeClr val="tx1"/>
                          </a:solidFill>
                        </a:rPr>
                        <a:t>年</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123248"/>
                  </a:ext>
                </a:extLst>
              </a:tr>
            </a:tbl>
          </a:graphicData>
        </a:graphic>
      </p:graphicFrame>
      <p:sp>
        <p:nvSpPr>
          <p:cNvPr id="17" name="角丸四角形 16"/>
          <p:cNvSpPr/>
          <p:nvPr/>
        </p:nvSpPr>
        <p:spPr>
          <a:xfrm>
            <a:off x="269826" y="4362665"/>
            <a:ext cx="8819999" cy="1524330"/>
          </a:xfrm>
          <a:prstGeom prst="roundRect">
            <a:avLst>
              <a:gd name="adj" fmla="val 2804"/>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0" rtlCol="0" anchor="t"/>
          <a:lstStyle/>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新型コロナ拡大防止のための</a:t>
            </a:r>
            <a:r>
              <a:rPr lang="ja-JP" altLang="en-US" sz="900" b="1" u="sng" dirty="0">
                <a:solidFill>
                  <a:schemeClr val="tx1"/>
                </a:solidFill>
                <a:latin typeface="BIZ UDPゴシック" panose="020B0400000000000000" pitchFamily="50" charset="-128"/>
                <a:ea typeface="BIZ UDPゴシック" panose="020B0400000000000000" pitchFamily="50" charset="-128"/>
              </a:rPr>
              <a:t>経済活動制限措置が各国で段階的に緩和</a:t>
            </a:r>
            <a:r>
              <a:rPr lang="ja-JP" altLang="en-US" sz="900" dirty="0">
                <a:solidFill>
                  <a:schemeClr val="tx1"/>
                </a:solidFill>
                <a:latin typeface="BIZ UDPゴシック" panose="020B0400000000000000" pitchFamily="50" charset="-128"/>
                <a:ea typeface="BIZ UDPゴシック" panose="020B0400000000000000" pitchFamily="50" charset="-128"/>
              </a:rPr>
              <a:t>されたことで、</a:t>
            </a:r>
            <a:r>
              <a:rPr lang="en-US" altLang="ja-JP" sz="900" dirty="0">
                <a:solidFill>
                  <a:schemeClr val="tx1"/>
                </a:solidFill>
                <a:latin typeface="BIZ UDPゴシック" panose="020B0400000000000000" pitchFamily="50" charset="-128"/>
                <a:ea typeface="BIZ UDPゴシック" panose="020B0400000000000000" pitchFamily="50" charset="-128"/>
              </a:rPr>
              <a:t>2021</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4</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6</a:t>
            </a:r>
            <a:r>
              <a:rPr lang="ja-JP" altLang="en-US" sz="900" dirty="0">
                <a:solidFill>
                  <a:schemeClr val="tx1"/>
                </a:solidFill>
                <a:latin typeface="BIZ UDPゴシック" panose="020B0400000000000000" pitchFamily="50" charset="-128"/>
                <a:ea typeface="BIZ UDPゴシック" panose="020B0400000000000000" pitchFamily="50" charset="-128"/>
              </a:rPr>
              <a:t>月期には、アメリカ、中国、欧州いずれの国・地域においてもはっきりと</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した</a:t>
            </a:r>
            <a:r>
              <a:rPr lang="ja-JP" altLang="en-US" sz="900" b="1" u="sng" dirty="0">
                <a:solidFill>
                  <a:schemeClr val="tx1"/>
                </a:solidFill>
                <a:latin typeface="BIZ UDPゴシック" panose="020B0400000000000000" pitchFamily="50" charset="-128"/>
                <a:ea typeface="BIZ UDPゴシック" panose="020B0400000000000000" pitchFamily="50" charset="-128"/>
              </a:rPr>
              <a:t>プラス成長となり、経済は持ち直し</a:t>
            </a:r>
            <a:r>
              <a:rPr lang="ja-JP" altLang="en-US" sz="900" dirty="0">
                <a:solidFill>
                  <a:schemeClr val="tx1"/>
                </a:solidFill>
                <a:latin typeface="BIZ UDPゴシック" panose="020B0400000000000000" pitchFamily="50" charset="-128"/>
                <a:ea typeface="BIZ UDPゴシック" panose="020B0400000000000000" pitchFamily="50" charset="-128"/>
              </a:rPr>
              <a:t>ている。</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spcBef>
                <a:spcPts val="300"/>
              </a:spcBef>
            </a:pPr>
            <a:r>
              <a:rPr lang="ja-JP" altLang="en-US" sz="900" dirty="0">
                <a:solidFill>
                  <a:schemeClr val="tx1"/>
                </a:solidFill>
                <a:latin typeface="BIZ UDPゴシック" panose="020B0400000000000000" pitchFamily="50" charset="-128"/>
                <a:ea typeface="BIZ UDPゴシック" panose="020B0400000000000000" pitchFamily="50" charset="-128"/>
              </a:rPr>
              <a:t>● このうち、</a:t>
            </a:r>
            <a:r>
              <a:rPr lang="ja-JP" altLang="en-US" sz="900" b="1" u="sng" dirty="0">
                <a:solidFill>
                  <a:schemeClr val="tx1"/>
                </a:solidFill>
                <a:latin typeface="BIZ UDPゴシック" panose="020B0400000000000000" pitchFamily="50" charset="-128"/>
                <a:ea typeface="BIZ UDPゴシック" panose="020B0400000000000000" pitchFamily="50" charset="-128"/>
              </a:rPr>
              <a:t>アメリカの実質</a:t>
            </a:r>
            <a:r>
              <a:rPr lang="en-US" altLang="ja-JP" sz="900" b="1" u="sng" dirty="0">
                <a:solidFill>
                  <a:schemeClr val="tx1"/>
                </a:solidFill>
                <a:latin typeface="BIZ UDPゴシック" panose="020B0400000000000000" pitchFamily="50" charset="-128"/>
                <a:ea typeface="BIZ UDPゴシック" panose="020B0400000000000000" pitchFamily="50" charset="-128"/>
              </a:rPr>
              <a:t>GDP</a:t>
            </a:r>
            <a:r>
              <a:rPr lang="ja-JP" altLang="en-US" sz="900" b="1" u="sng" dirty="0">
                <a:solidFill>
                  <a:schemeClr val="tx1"/>
                </a:solidFill>
                <a:latin typeface="BIZ UDPゴシック" panose="020B0400000000000000" pitchFamily="50" charset="-128"/>
                <a:ea typeface="BIZ UDPゴシック" panose="020B0400000000000000" pitchFamily="50" charset="-128"/>
              </a:rPr>
              <a:t>成長率</a:t>
            </a:r>
            <a:r>
              <a:rPr lang="ja-JP" altLang="en-US" sz="900" dirty="0">
                <a:solidFill>
                  <a:schemeClr val="tx1"/>
                </a:solidFill>
                <a:latin typeface="BIZ UDPゴシック" panose="020B0400000000000000" pitchFamily="50" charset="-128"/>
                <a:ea typeface="BIZ UDPゴシック" panose="020B0400000000000000" pitchFamily="50" charset="-128"/>
              </a:rPr>
              <a:t>は、</a:t>
            </a:r>
            <a:r>
              <a:rPr lang="en-US" altLang="ja-JP" sz="900" dirty="0">
                <a:solidFill>
                  <a:schemeClr val="tx1"/>
                </a:solidFill>
                <a:latin typeface="BIZ UDPゴシック" panose="020B0400000000000000" pitchFamily="50" charset="-128"/>
                <a:ea typeface="BIZ UDPゴシック" panose="020B0400000000000000" pitchFamily="50" charset="-128"/>
              </a:rPr>
              <a:t>21</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1</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3</a:t>
            </a:r>
            <a:r>
              <a:rPr lang="ja-JP" altLang="en-US" sz="900" dirty="0">
                <a:solidFill>
                  <a:schemeClr val="tx1"/>
                </a:solidFill>
                <a:latin typeface="BIZ UDPゴシック" panose="020B0400000000000000" pitchFamily="50" charset="-128"/>
                <a:ea typeface="BIZ UDPゴシック" panose="020B0400000000000000" pitchFamily="50" charset="-128"/>
              </a:rPr>
              <a:t>月期、</a:t>
            </a:r>
            <a:r>
              <a:rPr lang="en-US" altLang="ja-JP" sz="900" dirty="0">
                <a:solidFill>
                  <a:schemeClr val="tx1"/>
                </a:solidFill>
                <a:latin typeface="BIZ UDPゴシック" panose="020B0400000000000000" pitchFamily="50" charset="-128"/>
                <a:ea typeface="BIZ UDPゴシック" panose="020B0400000000000000" pitchFamily="50" charset="-128"/>
              </a:rPr>
              <a:t>4</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6</a:t>
            </a:r>
            <a:r>
              <a:rPr lang="ja-JP" altLang="en-US" sz="900" dirty="0">
                <a:solidFill>
                  <a:schemeClr val="tx1"/>
                </a:solidFill>
                <a:latin typeface="BIZ UDPゴシック" panose="020B0400000000000000" pitchFamily="50" charset="-128"/>
                <a:ea typeface="BIZ UDPゴシック" panose="020B0400000000000000" pitchFamily="50" charset="-128"/>
              </a:rPr>
              <a:t>月期に前期比年率</a:t>
            </a:r>
            <a:r>
              <a:rPr lang="en-US" altLang="ja-JP" sz="900" b="1" u="sng" dirty="0">
                <a:solidFill>
                  <a:schemeClr val="tx1"/>
                </a:solidFill>
                <a:latin typeface="BIZ UDPゴシック" panose="020B0400000000000000" pitchFamily="50" charset="-128"/>
                <a:ea typeface="BIZ UDPゴシック" panose="020B0400000000000000" pitchFamily="50" charset="-128"/>
              </a:rPr>
              <a:t>6%</a:t>
            </a:r>
            <a:r>
              <a:rPr lang="ja-JP" altLang="en-US" sz="900" b="1" u="sng" dirty="0">
                <a:solidFill>
                  <a:schemeClr val="tx1"/>
                </a:solidFill>
                <a:latin typeface="BIZ UDPゴシック" panose="020B0400000000000000" pitchFamily="50" charset="-128"/>
                <a:ea typeface="BIZ UDPゴシック" panose="020B0400000000000000" pitchFamily="50" charset="-128"/>
              </a:rPr>
              <a:t>台</a:t>
            </a:r>
            <a:r>
              <a:rPr lang="ja-JP" altLang="en-US" sz="900" dirty="0">
                <a:solidFill>
                  <a:schemeClr val="tx1"/>
                </a:solidFill>
                <a:latin typeface="BIZ UDPゴシック" panose="020B0400000000000000" pitchFamily="50" charset="-128"/>
                <a:ea typeface="BIZ UDPゴシック" panose="020B0400000000000000" pitchFamily="50" charset="-128"/>
              </a:rPr>
              <a:t>と高い成長。</a:t>
            </a:r>
            <a:r>
              <a:rPr lang="en-US" altLang="ja-JP" sz="900" dirty="0">
                <a:solidFill>
                  <a:schemeClr val="tx1"/>
                </a:solidFill>
                <a:latin typeface="BIZ UDPゴシック" panose="020B0400000000000000" pitchFamily="50" charset="-128"/>
                <a:ea typeface="BIZ UDPゴシック" panose="020B0400000000000000" pitchFamily="50" charset="-128"/>
              </a:rPr>
              <a:t>7</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9</a:t>
            </a:r>
            <a:r>
              <a:rPr lang="ja-JP" altLang="en-US" sz="900" dirty="0">
                <a:solidFill>
                  <a:schemeClr val="tx1"/>
                </a:solidFill>
                <a:latin typeface="BIZ UDPゴシック" panose="020B0400000000000000" pitchFamily="50" charset="-128"/>
                <a:ea typeface="BIZ UDPゴシック" panose="020B0400000000000000" pitchFamily="50" charset="-128"/>
              </a:rPr>
              <a:t>月期に鈍化したがプラス成長は維持。</a:t>
            </a:r>
            <a:r>
              <a:rPr lang="ja-JP" altLang="en-US" sz="900" b="1" u="sng" dirty="0">
                <a:solidFill>
                  <a:schemeClr val="tx1"/>
                </a:solidFill>
                <a:latin typeface="BIZ UDPゴシック" panose="020B0400000000000000" pitchFamily="50" charset="-128"/>
                <a:ea typeface="BIZ UDPゴシック" panose="020B0400000000000000" pitchFamily="50" charset="-128"/>
              </a:rPr>
              <a:t>欧州各国</a:t>
            </a:r>
            <a:r>
              <a:rPr lang="ja-JP" altLang="en-US" sz="900" dirty="0">
                <a:solidFill>
                  <a:schemeClr val="tx1"/>
                </a:solidFill>
                <a:latin typeface="BIZ UDPゴシック" panose="020B0400000000000000" pitchFamily="50" charset="-128"/>
                <a:ea typeface="BIZ UDPゴシック" panose="020B0400000000000000" pitchFamily="50" charset="-128"/>
              </a:rPr>
              <a:t>も、</a:t>
            </a:r>
            <a:r>
              <a:rPr lang="en-US" altLang="ja-JP" sz="900" dirty="0">
                <a:solidFill>
                  <a:schemeClr val="tx1"/>
                </a:solidFill>
                <a:latin typeface="BIZ UDPゴシック" panose="020B0400000000000000" pitchFamily="50" charset="-128"/>
                <a:ea typeface="BIZ UDPゴシック" panose="020B0400000000000000" pitchFamily="50" charset="-128"/>
              </a:rPr>
              <a:t>21</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4</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6</a:t>
            </a:r>
            <a:r>
              <a:rPr lang="ja-JP" altLang="en-US" sz="900" dirty="0">
                <a:solidFill>
                  <a:schemeClr val="tx1"/>
                </a:solidFill>
                <a:latin typeface="BIZ UDPゴシック" panose="020B0400000000000000" pitchFamily="50" charset="-128"/>
                <a:ea typeface="BIZ UDPゴシック" panose="020B0400000000000000" pitchFamily="50" charset="-128"/>
              </a:rPr>
              <a:t>月</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期、</a:t>
            </a:r>
            <a:r>
              <a:rPr lang="en-US" altLang="ja-JP" sz="900" dirty="0">
                <a:solidFill>
                  <a:schemeClr val="tx1"/>
                </a:solidFill>
                <a:latin typeface="BIZ UDPゴシック" panose="020B0400000000000000" pitchFamily="50" charset="-128"/>
                <a:ea typeface="BIZ UDPゴシック" panose="020B0400000000000000" pitchFamily="50" charset="-128"/>
              </a:rPr>
              <a:t>7</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9</a:t>
            </a:r>
            <a:r>
              <a:rPr lang="ja-JP" altLang="en-US" sz="900" dirty="0">
                <a:solidFill>
                  <a:schemeClr val="tx1"/>
                </a:solidFill>
                <a:latin typeface="BIZ UDPゴシック" panose="020B0400000000000000" pitchFamily="50" charset="-128"/>
                <a:ea typeface="BIZ UDPゴシック" panose="020B0400000000000000" pitchFamily="50" charset="-128"/>
              </a:rPr>
              <a:t>月期と大きな</a:t>
            </a:r>
            <a:r>
              <a:rPr lang="ja-JP" altLang="en-US" sz="900" b="1" u="sng" dirty="0">
                <a:solidFill>
                  <a:schemeClr val="tx1"/>
                </a:solidFill>
                <a:latin typeface="BIZ UDPゴシック" panose="020B0400000000000000" pitchFamily="50" charset="-128"/>
                <a:ea typeface="BIZ UDPゴシック" panose="020B0400000000000000" pitchFamily="50" charset="-128"/>
              </a:rPr>
              <a:t>プラス成長</a:t>
            </a:r>
            <a:r>
              <a:rPr lang="ja-JP" altLang="en-US" sz="900" dirty="0">
                <a:solidFill>
                  <a:schemeClr val="tx1"/>
                </a:solidFill>
                <a:latin typeface="BIZ UDPゴシック" panose="020B0400000000000000" pitchFamily="50" charset="-128"/>
                <a:ea typeface="BIZ UDPゴシック" panose="020B0400000000000000" pitchFamily="50" charset="-128"/>
              </a:rPr>
              <a:t>となったが、</a:t>
            </a:r>
            <a:r>
              <a:rPr lang="ja-JP" altLang="en-US" sz="900" b="1" u="sng" dirty="0">
                <a:solidFill>
                  <a:schemeClr val="tx1"/>
                </a:solidFill>
                <a:latin typeface="BIZ UDPゴシック" panose="020B0400000000000000" pitchFamily="50" charset="-128"/>
                <a:ea typeface="BIZ UDPゴシック" panose="020B0400000000000000" pitchFamily="50" charset="-128"/>
              </a:rPr>
              <a:t>ドイツとイギリス</a:t>
            </a:r>
            <a:r>
              <a:rPr lang="ja-JP" altLang="en-US" sz="900" dirty="0">
                <a:solidFill>
                  <a:schemeClr val="tx1"/>
                </a:solidFill>
                <a:latin typeface="BIZ UDPゴシック" panose="020B0400000000000000" pitchFamily="50" charset="-128"/>
                <a:ea typeface="BIZ UDPゴシック" panose="020B0400000000000000" pitchFamily="50" charset="-128"/>
              </a:rPr>
              <a:t>に関しては、</a:t>
            </a:r>
            <a:r>
              <a:rPr lang="ja-JP" altLang="en-US" sz="900" b="1" u="sng" dirty="0">
                <a:solidFill>
                  <a:schemeClr val="tx1"/>
                </a:solidFill>
                <a:latin typeface="BIZ UDPゴシック" panose="020B0400000000000000" pitchFamily="50" charset="-128"/>
                <a:ea typeface="BIZ UDPゴシック" panose="020B0400000000000000" pitchFamily="50" charset="-128"/>
              </a:rPr>
              <a:t>半導体不足を背景</a:t>
            </a:r>
            <a:r>
              <a:rPr lang="ja-JP" altLang="en-US" sz="900" dirty="0">
                <a:solidFill>
                  <a:schemeClr val="tx1"/>
                </a:solidFill>
                <a:latin typeface="BIZ UDPゴシック" panose="020B0400000000000000" pitchFamily="50" charset="-128"/>
                <a:ea typeface="BIZ UDPゴシック" panose="020B0400000000000000" pitchFamily="50" charset="-128"/>
              </a:rPr>
              <a:t>に輸送機器投資が大きく減少し、</a:t>
            </a:r>
            <a:r>
              <a:rPr lang="en-US" altLang="ja-JP" sz="900" dirty="0">
                <a:solidFill>
                  <a:schemeClr val="tx1"/>
                </a:solidFill>
                <a:latin typeface="BIZ UDPゴシック" panose="020B0400000000000000" pitchFamily="50" charset="-128"/>
                <a:ea typeface="BIZ UDPゴシック" panose="020B0400000000000000" pitchFamily="50" charset="-128"/>
              </a:rPr>
              <a:t>21</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7</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9</a:t>
            </a:r>
            <a:r>
              <a:rPr lang="ja-JP" altLang="en-US" sz="900" dirty="0">
                <a:solidFill>
                  <a:schemeClr val="tx1"/>
                </a:solidFill>
                <a:latin typeface="BIZ UDPゴシック" panose="020B0400000000000000" pitchFamily="50" charset="-128"/>
                <a:ea typeface="BIZ UDPゴシック" panose="020B0400000000000000" pitchFamily="50" charset="-128"/>
              </a:rPr>
              <a:t>月期は前期比</a:t>
            </a:r>
            <a:r>
              <a:rPr lang="ja-JP" altLang="en-US" sz="900" b="1" u="sng" dirty="0">
                <a:solidFill>
                  <a:schemeClr val="tx1"/>
                </a:solidFill>
                <a:latin typeface="BIZ UDPゴシック" panose="020B0400000000000000" pitchFamily="50" charset="-128"/>
                <a:ea typeface="BIZ UDPゴシック" panose="020B0400000000000000" pitchFamily="50" charset="-128"/>
              </a:rPr>
              <a:t>マイナス成長</a:t>
            </a:r>
            <a:r>
              <a:rPr lang="ja-JP" altLang="en-US" sz="900" dirty="0">
                <a:solidFill>
                  <a:schemeClr val="tx1"/>
                </a:solidFill>
                <a:latin typeface="BIZ UDPゴシック" panose="020B0400000000000000" pitchFamily="50" charset="-128"/>
                <a:ea typeface="BIZ UDPゴシック" panose="020B0400000000000000" pitchFamily="50" charset="-128"/>
              </a:rPr>
              <a:t>。</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900" b="1" u="sng" dirty="0">
                <a:solidFill>
                  <a:schemeClr val="tx1"/>
                </a:solidFill>
                <a:latin typeface="BIZ UDPゴシック" panose="020B0400000000000000" pitchFamily="50" charset="-128"/>
                <a:ea typeface="BIZ UDPゴシック" panose="020B0400000000000000" pitchFamily="50" charset="-128"/>
              </a:rPr>
              <a:t>中国</a:t>
            </a:r>
            <a:r>
              <a:rPr lang="ja-JP" altLang="en-US" sz="900" dirty="0">
                <a:solidFill>
                  <a:schemeClr val="tx1"/>
                </a:solidFill>
                <a:latin typeface="BIZ UDPゴシック" panose="020B0400000000000000" pitchFamily="50" charset="-128"/>
                <a:ea typeface="BIZ UDPゴシック" panose="020B0400000000000000" pitchFamily="50" charset="-128"/>
              </a:rPr>
              <a:t>は、</a:t>
            </a:r>
            <a:r>
              <a:rPr lang="en-US" altLang="ja-JP" sz="900" dirty="0">
                <a:solidFill>
                  <a:schemeClr val="tx1"/>
                </a:solidFill>
                <a:latin typeface="BIZ UDPゴシック" panose="020B0400000000000000" pitchFamily="50" charset="-128"/>
                <a:ea typeface="BIZ UDPゴシック" panose="020B0400000000000000" pitchFamily="50" charset="-128"/>
              </a:rPr>
              <a:t>21</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4</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6</a:t>
            </a:r>
            <a:r>
              <a:rPr lang="ja-JP" altLang="en-US" sz="900" dirty="0">
                <a:solidFill>
                  <a:schemeClr val="tx1"/>
                </a:solidFill>
                <a:latin typeface="BIZ UDPゴシック" panose="020B0400000000000000" pitchFamily="50" charset="-128"/>
                <a:ea typeface="BIZ UDPゴシック" panose="020B0400000000000000" pitchFamily="50" charset="-128"/>
              </a:rPr>
              <a:t>月期の実質</a:t>
            </a:r>
            <a:r>
              <a:rPr lang="en-US" altLang="ja-JP" sz="900" dirty="0">
                <a:solidFill>
                  <a:schemeClr val="tx1"/>
                </a:solidFill>
                <a:latin typeface="BIZ UDPゴシック" panose="020B0400000000000000" pitchFamily="50" charset="-128"/>
                <a:ea typeface="BIZ UDPゴシック" panose="020B0400000000000000" pitchFamily="50" charset="-128"/>
              </a:rPr>
              <a:t>GDP</a:t>
            </a:r>
            <a:r>
              <a:rPr lang="ja-JP" altLang="en-US" sz="900" dirty="0">
                <a:solidFill>
                  <a:schemeClr val="tx1"/>
                </a:solidFill>
                <a:latin typeface="BIZ UDPゴシック" panose="020B0400000000000000" pitchFamily="50" charset="-128"/>
                <a:ea typeface="BIZ UDPゴシック" panose="020B0400000000000000" pitchFamily="50" charset="-128"/>
              </a:rPr>
              <a:t>が前年比</a:t>
            </a:r>
            <a:r>
              <a:rPr lang="en-US" altLang="ja-JP" sz="900" b="1" u="sng" dirty="0">
                <a:solidFill>
                  <a:schemeClr val="tx1"/>
                </a:solidFill>
                <a:latin typeface="BIZ UDPゴシック" panose="020B0400000000000000" pitchFamily="50" charset="-128"/>
                <a:ea typeface="BIZ UDPゴシック" panose="020B0400000000000000" pitchFamily="50" charset="-128"/>
              </a:rPr>
              <a:t>7.9%</a:t>
            </a:r>
            <a:r>
              <a:rPr lang="ja-JP" altLang="en-US" sz="900" dirty="0" err="1">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7</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9</a:t>
            </a:r>
            <a:r>
              <a:rPr lang="ja-JP" altLang="en-US" sz="900" dirty="0">
                <a:solidFill>
                  <a:schemeClr val="tx1"/>
                </a:solidFill>
                <a:latin typeface="BIZ UDPゴシック" panose="020B0400000000000000" pitchFamily="50" charset="-128"/>
                <a:ea typeface="BIZ UDPゴシック" panose="020B0400000000000000" pitchFamily="50" charset="-128"/>
              </a:rPr>
              <a:t>月期が同</a:t>
            </a:r>
            <a:r>
              <a:rPr lang="en-US" altLang="ja-JP" sz="900" b="1" u="sng" dirty="0">
                <a:solidFill>
                  <a:schemeClr val="tx1"/>
                </a:solidFill>
                <a:latin typeface="BIZ UDPゴシック" panose="020B0400000000000000" pitchFamily="50" charset="-128"/>
                <a:ea typeface="BIZ UDPゴシック" panose="020B0400000000000000" pitchFamily="50" charset="-128"/>
              </a:rPr>
              <a:t>4.9%</a:t>
            </a:r>
            <a:r>
              <a:rPr lang="ja-JP" altLang="en-US" sz="900" dirty="0">
                <a:solidFill>
                  <a:schemeClr val="tx1"/>
                </a:solidFill>
                <a:latin typeface="BIZ UDPゴシック" panose="020B0400000000000000" pitchFamily="50" charset="-128"/>
                <a:ea typeface="BIZ UDPゴシック" panose="020B0400000000000000" pitchFamily="50" charset="-128"/>
              </a:rPr>
              <a:t>と</a:t>
            </a:r>
            <a:r>
              <a:rPr lang="ja-JP" altLang="en-US" sz="900" b="1" u="sng" dirty="0">
                <a:solidFill>
                  <a:schemeClr val="tx1"/>
                </a:solidFill>
                <a:latin typeface="BIZ UDPゴシック" panose="020B0400000000000000" pitchFamily="50" charset="-128"/>
                <a:ea typeface="BIZ UDPゴシック" panose="020B0400000000000000" pitchFamily="50" charset="-128"/>
              </a:rPr>
              <a:t>プラス成長ではあるが伸びは鈍化</a:t>
            </a:r>
            <a:r>
              <a:rPr lang="ja-JP" altLang="en-US" sz="900" dirty="0">
                <a:solidFill>
                  <a:schemeClr val="tx1"/>
                </a:solidFill>
                <a:latin typeface="BIZ UDPゴシック" panose="020B0400000000000000" pitchFamily="50" charset="-128"/>
                <a:ea typeface="BIZ UDPゴシック" panose="020B0400000000000000" pitchFamily="50" charset="-128"/>
              </a:rPr>
              <a:t>。</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spcBef>
                <a:spcPts val="300"/>
              </a:spcBef>
            </a:pPr>
            <a:r>
              <a:rPr lang="ja-JP" altLang="en-US" sz="900" dirty="0">
                <a:solidFill>
                  <a:schemeClr val="tx1"/>
                </a:solidFill>
                <a:latin typeface="BIZ UDPゴシック" panose="020B0400000000000000" pitchFamily="50" charset="-128"/>
                <a:ea typeface="BIZ UDPゴシック" panose="020B0400000000000000" pitchFamily="50" charset="-128"/>
              </a:rPr>
              <a:t>● 各国の</a:t>
            </a:r>
            <a:r>
              <a:rPr lang="ja-JP" altLang="en-US" sz="900" b="1" u="sng" dirty="0">
                <a:solidFill>
                  <a:schemeClr val="tx1"/>
                </a:solidFill>
                <a:latin typeface="BIZ UDPゴシック" panose="020B0400000000000000" pitchFamily="50" charset="-128"/>
                <a:ea typeface="BIZ UDPゴシック" panose="020B0400000000000000" pitchFamily="50" charset="-128"/>
              </a:rPr>
              <a:t>失業率</a:t>
            </a:r>
            <a:r>
              <a:rPr lang="ja-JP" altLang="en-US" sz="900" dirty="0">
                <a:solidFill>
                  <a:schemeClr val="tx1"/>
                </a:solidFill>
                <a:latin typeface="BIZ UDPゴシック" panose="020B0400000000000000" pitchFamily="50" charset="-128"/>
                <a:ea typeface="BIZ UDPゴシック" panose="020B0400000000000000" pitchFamily="50" charset="-128"/>
              </a:rPr>
              <a:t>は、</a:t>
            </a:r>
            <a:r>
              <a:rPr lang="ja-JP" altLang="en-US" sz="900" b="1" u="sng" dirty="0">
                <a:solidFill>
                  <a:schemeClr val="tx1"/>
                </a:solidFill>
                <a:latin typeface="BIZ UDPゴシック" panose="020B0400000000000000" pitchFamily="50" charset="-128"/>
                <a:ea typeface="BIZ UDPゴシック" panose="020B0400000000000000" pitchFamily="50" charset="-128"/>
              </a:rPr>
              <a:t>アメリカ</a:t>
            </a:r>
            <a:r>
              <a:rPr lang="ja-JP" altLang="en-US" sz="900" dirty="0">
                <a:solidFill>
                  <a:schemeClr val="tx1"/>
                </a:solidFill>
                <a:latin typeface="BIZ UDPゴシック" panose="020B0400000000000000" pitchFamily="50" charset="-128"/>
                <a:ea typeface="BIZ UDPゴシック" panose="020B0400000000000000" pitchFamily="50" charset="-128"/>
              </a:rPr>
              <a:t>では、</a:t>
            </a:r>
            <a:r>
              <a:rPr lang="en-US" altLang="ja-JP" sz="900" dirty="0">
                <a:solidFill>
                  <a:schemeClr val="tx1"/>
                </a:solidFill>
                <a:latin typeface="BIZ UDPゴシック" panose="020B0400000000000000" pitchFamily="50" charset="-128"/>
                <a:ea typeface="BIZ UDPゴシック" panose="020B0400000000000000" pitchFamily="50" charset="-128"/>
              </a:rPr>
              <a:t>21</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12</a:t>
            </a:r>
            <a:r>
              <a:rPr lang="ja-JP" altLang="en-US" sz="900" dirty="0">
                <a:solidFill>
                  <a:schemeClr val="tx1"/>
                </a:solidFill>
                <a:latin typeface="BIZ UDPゴシック" panose="020B0400000000000000" pitchFamily="50" charset="-128"/>
                <a:ea typeface="BIZ UDPゴシック" panose="020B0400000000000000" pitchFamily="50" charset="-128"/>
              </a:rPr>
              <a:t>月時点で</a:t>
            </a:r>
            <a:r>
              <a:rPr lang="en-US" altLang="ja-JP" sz="900" b="1" u="sng" dirty="0">
                <a:solidFill>
                  <a:schemeClr val="tx1"/>
                </a:solidFill>
                <a:latin typeface="BIZ UDPゴシック" panose="020B0400000000000000" pitchFamily="50" charset="-128"/>
                <a:ea typeface="BIZ UDPゴシック" panose="020B0400000000000000" pitchFamily="50" charset="-128"/>
              </a:rPr>
              <a:t>3.9</a:t>
            </a:r>
            <a:r>
              <a:rPr lang="ja-JP" altLang="en-US" sz="900" b="1" u="sng" dirty="0">
                <a:solidFill>
                  <a:schemeClr val="tx1"/>
                </a:solidFill>
                <a:latin typeface="BIZ UDPゴシック" panose="020B0400000000000000" pitchFamily="50" charset="-128"/>
                <a:ea typeface="BIZ UDPゴシック" panose="020B0400000000000000" pitchFamily="50" charset="-128"/>
              </a:rPr>
              <a:t>％まで低下</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ja-JP" altLang="en-US" sz="900" b="1" u="sng" dirty="0">
                <a:solidFill>
                  <a:schemeClr val="tx1"/>
                </a:solidFill>
                <a:latin typeface="BIZ UDPゴシック" panose="020B0400000000000000" pitchFamily="50" charset="-128"/>
                <a:ea typeface="BIZ UDPゴシック" panose="020B0400000000000000" pitchFamily="50" charset="-128"/>
              </a:rPr>
              <a:t>ユーロ圏</a:t>
            </a:r>
            <a:r>
              <a:rPr lang="ja-JP" altLang="en-US" sz="900" dirty="0">
                <a:solidFill>
                  <a:schemeClr val="tx1"/>
                </a:solidFill>
                <a:latin typeface="BIZ UDPゴシック" panose="020B0400000000000000" pitchFamily="50" charset="-128"/>
                <a:ea typeface="BIZ UDPゴシック" panose="020B0400000000000000" pitchFamily="50" charset="-128"/>
              </a:rPr>
              <a:t>についても</a:t>
            </a:r>
            <a:r>
              <a:rPr lang="en-US" altLang="ja-JP" sz="900" dirty="0">
                <a:solidFill>
                  <a:schemeClr val="tx1"/>
                </a:solidFill>
                <a:latin typeface="BIZ UDPゴシック" panose="020B0400000000000000" pitchFamily="50" charset="-128"/>
                <a:ea typeface="BIZ UDPゴシック" panose="020B0400000000000000" pitchFamily="50" charset="-128"/>
              </a:rPr>
              <a:t>21</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11</a:t>
            </a:r>
            <a:r>
              <a:rPr lang="ja-JP" altLang="en-US" sz="900" dirty="0">
                <a:solidFill>
                  <a:schemeClr val="tx1"/>
                </a:solidFill>
                <a:latin typeface="BIZ UDPゴシック" panose="020B0400000000000000" pitchFamily="50" charset="-128"/>
                <a:ea typeface="BIZ UDPゴシック" panose="020B0400000000000000" pitchFamily="50" charset="-128"/>
              </a:rPr>
              <a:t>月時点で</a:t>
            </a:r>
            <a:r>
              <a:rPr lang="en-US" altLang="ja-JP" sz="900" b="1" u="sng" dirty="0">
                <a:solidFill>
                  <a:schemeClr val="tx1"/>
                </a:solidFill>
                <a:latin typeface="BIZ UDPゴシック" panose="020B0400000000000000" pitchFamily="50" charset="-128"/>
                <a:ea typeface="BIZ UDPゴシック" panose="020B0400000000000000" pitchFamily="50" charset="-128"/>
              </a:rPr>
              <a:t>7.2</a:t>
            </a:r>
            <a:r>
              <a:rPr lang="ja-JP" altLang="en-US" sz="900" b="1" u="sng" dirty="0">
                <a:solidFill>
                  <a:schemeClr val="tx1"/>
                </a:solidFill>
                <a:latin typeface="BIZ UDPゴシック" panose="020B0400000000000000" pitchFamily="50" charset="-128"/>
                <a:ea typeface="BIZ UDPゴシック" panose="020B0400000000000000" pitchFamily="50" charset="-128"/>
              </a:rPr>
              <a:t>％と、コロナ前の水準まで回復</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ja-JP" altLang="en-US" sz="900" b="1" u="sng" dirty="0">
                <a:solidFill>
                  <a:schemeClr val="tx1"/>
                </a:solidFill>
                <a:latin typeface="BIZ UDPゴシック" panose="020B0400000000000000" pitchFamily="50" charset="-128"/>
                <a:ea typeface="BIZ UDPゴシック" panose="020B0400000000000000" pitchFamily="50" charset="-128"/>
              </a:rPr>
              <a:t>中国</a:t>
            </a:r>
            <a:r>
              <a:rPr lang="ja-JP" altLang="en-US" sz="900" dirty="0">
                <a:solidFill>
                  <a:schemeClr val="tx1"/>
                </a:solidFill>
                <a:latin typeface="BIZ UDPゴシック" panose="020B0400000000000000" pitchFamily="50" charset="-128"/>
                <a:ea typeface="BIZ UDPゴシック" panose="020B0400000000000000" pitchFamily="50" charset="-128"/>
              </a:rPr>
              <a:t>でも、</a:t>
            </a:r>
            <a:r>
              <a:rPr lang="en-US" altLang="ja-JP" sz="900" dirty="0">
                <a:solidFill>
                  <a:schemeClr val="tx1"/>
                </a:solidFill>
                <a:latin typeface="BIZ UDPゴシック" panose="020B0400000000000000" pitchFamily="50" charset="-128"/>
                <a:ea typeface="BIZ UDPゴシック" panose="020B0400000000000000" pitchFamily="50" charset="-128"/>
              </a:rPr>
              <a:t>21</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4</a:t>
            </a:r>
            <a:r>
              <a:rPr lang="ja-JP" altLang="en-US" sz="900" dirty="0">
                <a:solidFill>
                  <a:schemeClr val="tx1"/>
                </a:solidFill>
                <a:latin typeface="BIZ UDPゴシック" panose="020B0400000000000000" pitchFamily="50" charset="-128"/>
                <a:ea typeface="BIZ UDPゴシック" panose="020B0400000000000000" pitchFamily="50" charset="-128"/>
              </a:rPr>
              <a:t>月以降は、</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en-US" altLang="ja-JP" sz="900" b="1" u="sng" dirty="0">
                <a:solidFill>
                  <a:schemeClr val="tx1"/>
                </a:solidFill>
                <a:latin typeface="BIZ UDPゴシック" panose="020B0400000000000000" pitchFamily="50" charset="-128"/>
                <a:ea typeface="BIZ UDPゴシック" panose="020B0400000000000000" pitchFamily="50" charset="-128"/>
              </a:rPr>
              <a:t>2019</a:t>
            </a:r>
            <a:r>
              <a:rPr lang="ja-JP" altLang="en-US" sz="900" b="1" u="sng" dirty="0">
                <a:solidFill>
                  <a:schemeClr val="tx1"/>
                </a:solidFill>
                <a:latin typeface="BIZ UDPゴシック" panose="020B0400000000000000" pitchFamily="50" charset="-128"/>
                <a:ea typeface="BIZ UDPゴシック" panose="020B0400000000000000" pitchFamily="50" charset="-128"/>
              </a:rPr>
              <a:t>年末を下回る水準</a:t>
            </a:r>
            <a:r>
              <a:rPr lang="ja-JP" altLang="en-US" sz="900" dirty="0">
                <a:solidFill>
                  <a:schemeClr val="tx1"/>
                </a:solidFill>
                <a:latin typeface="BIZ UDPゴシック" panose="020B0400000000000000" pitchFamily="50" charset="-128"/>
                <a:ea typeface="BIZ UDPゴシック" panose="020B0400000000000000" pitchFamily="50" charset="-128"/>
              </a:rPr>
              <a:t>で推移。</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spcBef>
                <a:spcPts val="300"/>
              </a:spcBef>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900" b="1" u="sng" dirty="0">
                <a:solidFill>
                  <a:schemeClr val="tx1"/>
                </a:solidFill>
                <a:latin typeface="BIZ UDPゴシック" panose="020B0400000000000000" pitchFamily="50" charset="-128"/>
                <a:ea typeface="BIZ UDPゴシック" panose="020B0400000000000000" pitchFamily="50" charset="-128"/>
              </a:rPr>
              <a:t>日本の実質</a:t>
            </a:r>
            <a:r>
              <a:rPr lang="en-US" altLang="ja-JP" sz="900" b="1" u="sng" dirty="0">
                <a:solidFill>
                  <a:schemeClr val="tx1"/>
                </a:solidFill>
                <a:latin typeface="BIZ UDPゴシック" panose="020B0400000000000000" pitchFamily="50" charset="-128"/>
                <a:ea typeface="BIZ UDPゴシック" panose="020B0400000000000000" pitchFamily="50" charset="-128"/>
              </a:rPr>
              <a:t>GDP</a:t>
            </a:r>
            <a:r>
              <a:rPr lang="ja-JP" altLang="en-US" sz="900" b="1" u="sng" dirty="0">
                <a:solidFill>
                  <a:schemeClr val="tx1"/>
                </a:solidFill>
                <a:latin typeface="BIZ UDPゴシック" panose="020B0400000000000000" pitchFamily="50" charset="-128"/>
                <a:ea typeface="BIZ UDPゴシック" panose="020B0400000000000000" pitchFamily="50" charset="-128"/>
              </a:rPr>
              <a:t>成長率</a:t>
            </a:r>
            <a:r>
              <a:rPr lang="ja-JP" altLang="en-US" sz="900" dirty="0">
                <a:solidFill>
                  <a:schemeClr val="tx1"/>
                </a:solidFill>
                <a:latin typeface="BIZ UDPゴシック" panose="020B0400000000000000" pitchFamily="50" charset="-128"/>
                <a:ea typeface="BIZ UDPゴシック" panose="020B0400000000000000" pitchFamily="50" charset="-128"/>
              </a:rPr>
              <a:t>は</a:t>
            </a:r>
            <a:r>
              <a:rPr lang="en-US" altLang="ja-JP" sz="900" dirty="0">
                <a:solidFill>
                  <a:schemeClr val="tx1"/>
                </a:solidFill>
                <a:latin typeface="BIZ UDPゴシック" panose="020B0400000000000000" pitchFamily="50" charset="-128"/>
                <a:ea typeface="BIZ UDPゴシック" panose="020B0400000000000000" pitchFamily="50" charset="-128"/>
              </a:rPr>
              <a:t>4</a:t>
            </a:r>
            <a:r>
              <a:rPr lang="ja-JP" altLang="en-US" sz="900" dirty="0">
                <a:solidFill>
                  <a:schemeClr val="tx1"/>
                </a:solidFill>
                <a:latin typeface="BIZ UDPゴシック" panose="020B0400000000000000" pitchFamily="50" charset="-128"/>
                <a:ea typeface="BIZ UDPゴシック" panose="020B0400000000000000" pitchFamily="50" charset="-128"/>
              </a:rPr>
              <a:t>～６月期は前期比年率でプラスも</a:t>
            </a:r>
            <a:r>
              <a:rPr lang="en-US" altLang="ja-JP" sz="900" b="1" u="sng" dirty="0">
                <a:solidFill>
                  <a:schemeClr val="tx1"/>
                </a:solidFill>
                <a:latin typeface="BIZ UDPゴシック" panose="020B0400000000000000" pitchFamily="50" charset="-128"/>
                <a:ea typeface="BIZ UDPゴシック" panose="020B0400000000000000" pitchFamily="50" charset="-128"/>
              </a:rPr>
              <a:t>7</a:t>
            </a:r>
            <a:r>
              <a:rPr lang="ja-JP" altLang="en-US" sz="900" b="1" u="sng" dirty="0">
                <a:solidFill>
                  <a:schemeClr val="tx1"/>
                </a:solidFill>
                <a:latin typeface="BIZ UDPゴシック" panose="020B0400000000000000" pitchFamily="50" charset="-128"/>
                <a:ea typeface="BIZ UDPゴシック" panose="020B0400000000000000" pitchFamily="50" charset="-128"/>
              </a:rPr>
              <a:t>～９月期は再びマイナス</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ja-JP" altLang="en-US" sz="900" b="1" u="sng" dirty="0">
                <a:solidFill>
                  <a:schemeClr val="tx1"/>
                </a:solidFill>
                <a:latin typeface="BIZ UDPゴシック" panose="020B0400000000000000" pitchFamily="50" charset="-128"/>
                <a:ea typeface="BIZ UDPゴシック" panose="020B0400000000000000" pitchFamily="50" charset="-128"/>
              </a:rPr>
              <a:t>日本の失業率</a:t>
            </a:r>
            <a:r>
              <a:rPr lang="ja-JP" altLang="en-US" sz="900" dirty="0">
                <a:solidFill>
                  <a:schemeClr val="tx1"/>
                </a:solidFill>
                <a:latin typeface="BIZ UDPゴシック" panose="020B0400000000000000" pitchFamily="50" charset="-128"/>
                <a:ea typeface="BIZ UDPゴシック" panose="020B0400000000000000" pitchFamily="50" charset="-128"/>
              </a:rPr>
              <a:t>は</a:t>
            </a:r>
            <a:r>
              <a:rPr lang="en-US" altLang="ja-JP" sz="900" dirty="0">
                <a:solidFill>
                  <a:schemeClr val="tx1"/>
                </a:solidFill>
                <a:latin typeface="BIZ UDPゴシック" panose="020B0400000000000000" pitchFamily="50" charset="-128"/>
                <a:ea typeface="BIZ UDPゴシック" panose="020B0400000000000000" pitchFamily="50" charset="-128"/>
              </a:rPr>
              <a:t>2020</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10</a:t>
            </a:r>
            <a:r>
              <a:rPr lang="ja-JP" altLang="en-US" sz="900" dirty="0">
                <a:solidFill>
                  <a:schemeClr val="tx1"/>
                </a:solidFill>
                <a:latin typeface="BIZ UDPゴシック" panose="020B0400000000000000" pitchFamily="50" charset="-128"/>
                <a:ea typeface="BIZ UDPゴシック" panose="020B0400000000000000" pitchFamily="50" charset="-128"/>
              </a:rPr>
              <a:t>月をピークに</a:t>
            </a:r>
            <a:r>
              <a:rPr lang="ja-JP" altLang="en-US" sz="900" b="1" u="sng" dirty="0">
                <a:solidFill>
                  <a:schemeClr val="tx1"/>
                </a:solidFill>
                <a:latin typeface="BIZ UDPゴシック" panose="020B0400000000000000" pitchFamily="50" charset="-128"/>
                <a:ea typeface="BIZ UDPゴシック" panose="020B0400000000000000" pitchFamily="50" charset="-128"/>
              </a:rPr>
              <a:t>２％台後半</a:t>
            </a:r>
            <a:r>
              <a:rPr lang="ja-JP" altLang="en-US" sz="900" dirty="0">
                <a:solidFill>
                  <a:schemeClr val="tx1"/>
                </a:solidFill>
                <a:latin typeface="BIZ UDPゴシック" panose="020B0400000000000000" pitchFamily="50" charset="-128"/>
                <a:ea typeface="BIZ UDPゴシック" panose="020B0400000000000000" pitchFamily="50" charset="-128"/>
              </a:rPr>
              <a:t>にとどまっている。</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spcBef>
                <a:spcPts val="300"/>
              </a:spcBef>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en-US" altLang="ja-JP" sz="900" dirty="0">
                <a:solidFill>
                  <a:schemeClr val="tx1"/>
                </a:solidFill>
                <a:latin typeface="BIZ UDPゴシック" panose="020B0400000000000000" pitchFamily="50" charset="-128"/>
                <a:ea typeface="BIZ UDPゴシック" panose="020B0400000000000000" pitchFamily="50" charset="-128"/>
              </a:rPr>
              <a:t>2021</a:t>
            </a:r>
            <a:r>
              <a:rPr lang="ja-JP" altLang="en-US" sz="900" dirty="0">
                <a:solidFill>
                  <a:schemeClr val="tx1"/>
                </a:solidFill>
                <a:latin typeface="BIZ UDPゴシック" panose="020B0400000000000000" pitchFamily="50" charset="-128"/>
                <a:ea typeface="BIZ UDPゴシック" panose="020B0400000000000000" pitchFamily="50" charset="-128"/>
              </a:rPr>
              <a:t>年の世界経済は、各国同時的な景気持ち直しを受け需要が増加する中、</a:t>
            </a:r>
            <a:r>
              <a:rPr lang="ja-JP" altLang="en-US" sz="900" b="1" u="sng" dirty="0">
                <a:solidFill>
                  <a:schemeClr val="tx1"/>
                </a:solidFill>
                <a:latin typeface="BIZ UDPゴシック" panose="020B0400000000000000" pitchFamily="50" charset="-128"/>
                <a:ea typeface="BIZ UDPゴシック" panose="020B0400000000000000" pitchFamily="50" charset="-128"/>
              </a:rPr>
              <a:t>供給制約</a:t>
            </a:r>
            <a:r>
              <a:rPr lang="ja-JP" altLang="en-US" sz="900" dirty="0">
                <a:solidFill>
                  <a:schemeClr val="tx1"/>
                </a:solidFill>
                <a:latin typeface="BIZ UDPゴシック" panose="020B0400000000000000" pitchFamily="50" charset="-128"/>
                <a:ea typeface="BIZ UDPゴシック" panose="020B0400000000000000" pitchFamily="50" charset="-128"/>
              </a:rPr>
              <a:t>に特徴付けられることとなり、</a:t>
            </a:r>
            <a:r>
              <a:rPr lang="ja-JP" altLang="en-US" sz="900" b="1" u="sng" dirty="0">
                <a:solidFill>
                  <a:schemeClr val="tx1"/>
                </a:solidFill>
                <a:latin typeface="BIZ UDPゴシック" panose="020B0400000000000000" pitchFamily="50" charset="-128"/>
                <a:ea typeface="BIZ UDPゴシック" panose="020B0400000000000000" pitchFamily="50" charset="-128"/>
              </a:rPr>
              <a:t>部品供給不足や物流の停滞、人手不足が顕在化</a:t>
            </a:r>
            <a:r>
              <a:rPr lang="ja-JP" altLang="en-US" sz="900" dirty="0">
                <a:solidFill>
                  <a:schemeClr val="tx1"/>
                </a:solidFill>
                <a:latin typeface="BIZ UDPゴシック" panose="020B0400000000000000" pitchFamily="50" charset="-128"/>
                <a:ea typeface="BIZ UDPゴシック" panose="020B0400000000000000" pitchFamily="50" charset="-128"/>
              </a:rPr>
              <a:t>した。</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加えて、</a:t>
            </a:r>
            <a:r>
              <a:rPr lang="ja-JP" altLang="en-US" sz="900" b="1" u="sng" dirty="0">
                <a:solidFill>
                  <a:schemeClr val="tx1"/>
                </a:solidFill>
                <a:latin typeface="BIZ UDPゴシック" panose="020B0400000000000000" pitchFamily="50" charset="-128"/>
                <a:ea typeface="BIZ UDPゴシック" panose="020B0400000000000000" pitchFamily="50" charset="-128"/>
              </a:rPr>
              <a:t>原材料価格が上昇</a:t>
            </a:r>
            <a:r>
              <a:rPr lang="ja-JP" altLang="en-US" sz="900" dirty="0">
                <a:solidFill>
                  <a:schemeClr val="tx1"/>
                </a:solidFill>
                <a:latin typeface="BIZ UDPゴシック" panose="020B0400000000000000" pitchFamily="50" charset="-128"/>
                <a:ea typeface="BIZ UDPゴシック" panose="020B0400000000000000" pitchFamily="50" charset="-128"/>
              </a:rPr>
              <a:t>するとともに、</a:t>
            </a:r>
            <a:r>
              <a:rPr lang="ja-JP" altLang="en-US" sz="900" b="1" u="sng" dirty="0">
                <a:solidFill>
                  <a:schemeClr val="tx1"/>
                </a:solidFill>
                <a:latin typeface="BIZ UDPゴシック" panose="020B0400000000000000" pitchFamily="50" charset="-128"/>
                <a:ea typeface="BIZ UDPゴシック" panose="020B0400000000000000" pitchFamily="50" charset="-128"/>
              </a:rPr>
              <a:t>物価も世界的に上昇</a:t>
            </a:r>
            <a:r>
              <a:rPr lang="ja-JP" altLang="en-US" sz="900" dirty="0">
                <a:solidFill>
                  <a:schemeClr val="tx1"/>
                </a:solidFill>
                <a:latin typeface="BIZ UDPゴシック" panose="020B0400000000000000" pitchFamily="50" charset="-128"/>
                <a:ea typeface="BIZ UDPゴシック" panose="020B0400000000000000" pitchFamily="50" charset="-128"/>
              </a:rPr>
              <a:t>した。</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33" name="テキスト ボックス 32"/>
          <p:cNvSpPr txBox="1"/>
          <p:nvPr/>
        </p:nvSpPr>
        <p:spPr>
          <a:xfrm>
            <a:off x="267689" y="2228774"/>
            <a:ext cx="1476000" cy="252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en-US" altLang="ja-JP" sz="1400" b="1" dirty="0"/>
              <a:t>2020</a:t>
            </a:r>
            <a:r>
              <a:rPr lang="ja-JP" altLang="en-US" sz="1400" b="1" dirty="0"/>
              <a:t>年</a:t>
            </a:r>
            <a:endParaRPr lang="ja-JP" altLang="ja-JP" sz="1400" b="1" dirty="0"/>
          </a:p>
        </p:txBody>
      </p:sp>
      <p:sp>
        <p:nvSpPr>
          <p:cNvPr id="34" name="テキスト ボックス 33"/>
          <p:cNvSpPr txBox="1"/>
          <p:nvPr/>
        </p:nvSpPr>
        <p:spPr>
          <a:xfrm>
            <a:off x="267689" y="4107855"/>
            <a:ext cx="1476000" cy="252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en-US" altLang="ja-JP" sz="1400" b="1" dirty="0"/>
              <a:t>2021</a:t>
            </a:r>
            <a:r>
              <a:rPr lang="ja-JP" altLang="en-US" sz="1400" b="1" dirty="0"/>
              <a:t>年</a:t>
            </a:r>
            <a:endParaRPr lang="ja-JP" altLang="ja-JP" sz="1400" b="1" dirty="0"/>
          </a:p>
        </p:txBody>
      </p:sp>
      <p:sp>
        <p:nvSpPr>
          <p:cNvPr id="35" name="角丸四角形 34"/>
          <p:cNvSpPr/>
          <p:nvPr/>
        </p:nvSpPr>
        <p:spPr>
          <a:xfrm>
            <a:off x="269827" y="6235329"/>
            <a:ext cx="8819998" cy="478243"/>
          </a:xfrm>
          <a:prstGeom prst="roundRect">
            <a:avLst>
              <a:gd name="adj" fmla="val 2804"/>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0" rtlCol="0" anchor="t"/>
          <a:lstStyle/>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今後の</a:t>
            </a:r>
            <a:r>
              <a:rPr lang="ja-JP" altLang="en-US" sz="900" b="1" u="sng" dirty="0">
                <a:solidFill>
                  <a:schemeClr val="tx1"/>
                </a:solidFill>
                <a:latin typeface="BIZ UDPゴシック" panose="020B0400000000000000" pitchFamily="50" charset="-128"/>
                <a:ea typeface="BIZ UDPゴシック" panose="020B0400000000000000" pitchFamily="50" charset="-128"/>
              </a:rPr>
              <a:t>世界経済の見通し</a:t>
            </a:r>
            <a:r>
              <a:rPr lang="ja-JP" altLang="en-US" sz="900" dirty="0">
                <a:solidFill>
                  <a:schemeClr val="tx1"/>
                </a:solidFill>
                <a:latin typeface="BIZ UDPゴシック" panose="020B0400000000000000" pitchFamily="50" charset="-128"/>
                <a:ea typeface="BIZ UDPゴシック" panose="020B0400000000000000" pitchFamily="50" charset="-128"/>
              </a:rPr>
              <a:t>として、</a:t>
            </a:r>
            <a:r>
              <a:rPr lang="en-US" altLang="ja-JP" sz="900" dirty="0">
                <a:solidFill>
                  <a:schemeClr val="tx1"/>
                </a:solidFill>
                <a:latin typeface="BIZ UDPゴシック" panose="020B0400000000000000" pitchFamily="50" charset="-128"/>
                <a:ea typeface="BIZ UDPゴシック" panose="020B0400000000000000" pitchFamily="50" charset="-128"/>
              </a:rPr>
              <a:t>IMF</a:t>
            </a:r>
            <a:r>
              <a:rPr lang="ja-JP" altLang="en-US" sz="900" dirty="0">
                <a:solidFill>
                  <a:schemeClr val="tx1"/>
                </a:solidFill>
                <a:latin typeface="BIZ UDPゴシック" panose="020B0400000000000000" pitchFamily="50" charset="-128"/>
                <a:ea typeface="BIZ UDPゴシック" panose="020B0400000000000000" pitchFamily="50" charset="-128"/>
              </a:rPr>
              <a:t>は、</a:t>
            </a:r>
            <a:r>
              <a:rPr lang="en-US" altLang="ja-JP" sz="900" dirty="0">
                <a:solidFill>
                  <a:schemeClr val="tx1"/>
                </a:solidFill>
                <a:latin typeface="BIZ UDPゴシック" panose="020B0400000000000000" pitchFamily="50" charset="-128"/>
                <a:ea typeface="BIZ UDPゴシック" panose="020B0400000000000000" pitchFamily="50" charset="-128"/>
              </a:rPr>
              <a:t>2022</a:t>
            </a:r>
            <a:r>
              <a:rPr lang="ja-JP" altLang="en-US" sz="900" dirty="0">
                <a:solidFill>
                  <a:schemeClr val="tx1"/>
                </a:solidFill>
                <a:latin typeface="BIZ UDPゴシック" panose="020B0400000000000000" pitchFamily="50" charset="-128"/>
                <a:ea typeface="BIZ UDPゴシック" panose="020B0400000000000000" pitchFamily="50" charset="-128"/>
              </a:rPr>
              <a:t>年の世界経済の成長率を、</a:t>
            </a:r>
            <a:r>
              <a:rPr lang="en-US" altLang="ja-JP" sz="900" dirty="0">
                <a:solidFill>
                  <a:schemeClr val="tx1"/>
                </a:solidFill>
                <a:latin typeface="BIZ UDPゴシック" panose="020B0400000000000000" pitchFamily="50" charset="-128"/>
                <a:ea typeface="BIZ UDPゴシック" panose="020B0400000000000000" pitchFamily="50" charset="-128"/>
              </a:rPr>
              <a:t>21</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10</a:t>
            </a:r>
            <a:r>
              <a:rPr lang="ja-JP" altLang="en-US" sz="900" dirty="0">
                <a:solidFill>
                  <a:schemeClr val="tx1"/>
                </a:solidFill>
                <a:latin typeface="BIZ UDPゴシック" panose="020B0400000000000000" pitchFamily="50" charset="-128"/>
                <a:ea typeface="BIZ UDPゴシック" panose="020B0400000000000000" pitchFamily="50" charset="-128"/>
              </a:rPr>
              <a:t>月時点で</a:t>
            </a:r>
            <a:r>
              <a:rPr lang="en-US" altLang="ja-JP" sz="900" dirty="0">
                <a:solidFill>
                  <a:schemeClr val="tx1"/>
                </a:solidFill>
                <a:latin typeface="BIZ UDPゴシック" panose="020B0400000000000000" pitchFamily="50" charset="-128"/>
                <a:ea typeface="BIZ UDPゴシック" panose="020B0400000000000000" pitchFamily="50" charset="-128"/>
              </a:rPr>
              <a:t>4.9%</a:t>
            </a:r>
            <a:r>
              <a:rPr lang="ja-JP" altLang="en-US" sz="900" dirty="0">
                <a:solidFill>
                  <a:schemeClr val="tx1"/>
                </a:solidFill>
                <a:latin typeface="BIZ UDPゴシック" panose="020B0400000000000000" pitchFamily="50" charset="-128"/>
                <a:ea typeface="BIZ UDPゴシック" panose="020B0400000000000000" pitchFamily="50" charset="-128"/>
              </a:rPr>
              <a:t>と見込んでいたものの、</a:t>
            </a:r>
            <a:r>
              <a:rPr lang="ja-JP" altLang="en-US" sz="900" b="1" u="sng" dirty="0">
                <a:solidFill>
                  <a:schemeClr val="tx1"/>
                </a:solidFill>
                <a:latin typeface="BIZ UDPゴシック" panose="020B0400000000000000" pitchFamily="50" charset="-128"/>
                <a:ea typeface="BIZ UDPゴシック" panose="020B0400000000000000" pitchFamily="50" charset="-128"/>
              </a:rPr>
              <a:t>早期の金融緩和縮小や供給制約の継続等</a:t>
            </a:r>
            <a:r>
              <a:rPr lang="ja-JP" altLang="en-US" sz="900" dirty="0">
                <a:solidFill>
                  <a:schemeClr val="tx1"/>
                </a:solidFill>
                <a:latin typeface="BIZ UDPゴシック" panose="020B0400000000000000" pitchFamily="50" charset="-128"/>
                <a:ea typeface="BIZ UDPゴシック" panose="020B0400000000000000" pitchFamily="50" charset="-128"/>
              </a:rPr>
              <a:t>による</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900" b="1" u="sng" dirty="0">
                <a:solidFill>
                  <a:schemeClr val="tx1"/>
                </a:solidFill>
                <a:latin typeface="BIZ UDPゴシック" panose="020B0400000000000000" pitchFamily="50" charset="-128"/>
                <a:ea typeface="BIZ UDPゴシック" panose="020B0400000000000000" pitchFamily="50" charset="-128"/>
              </a:rPr>
              <a:t>アメリカの成長率引き下げ</a:t>
            </a:r>
            <a:r>
              <a:rPr lang="ja-JP" altLang="en-US" sz="900" dirty="0">
                <a:solidFill>
                  <a:schemeClr val="tx1"/>
                </a:solidFill>
                <a:latin typeface="BIZ UDPゴシック" panose="020B0400000000000000" pitchFamily="50" charset="-128"/>
                <a:ea typeface="BIZ UDPゴシック" panose="020B0400000000000000" pitchFamily="50" charset="-128"/>
              </a:rPr>
              <a:t>、また、移動制限を伴う厳格な</a:t>
            </a:r>
            <a:r>
              <a:rPr lang="ja-JP" altLang="en-US" sz="900" b="1" u="sng" dirty="0">
                <a:solidFill>
                  <a:schemeClr val="tx1"/>
                </a:solidFill>
                <a:latin typeface="BIZ UDPゴシック" panose="020B0400000000000000" pitchFamily="50" charset="-128"/>
                <a:ea typeface="BIZ UDPゴシック" panose="020B0400000000000000" pitchFamily="50" charset="-128"/>
              </a:rPr>
              <a:t>感染抑止策や不動産市場の低迷等による中国の成長率引き下げ</a:t>
            </a:r>
            <a:r>
              <a:rPr lang="ja-JP" altLang="en-US" sz="900" dirty="0">
                <a:solidFill>
                  <a:schemeClr val="tx1"/>
                </a:solidFill>
                <a:latin typeface="BIZ UDPゴシック" panose="020B0400000000000000" pitchFamily="50" charset="-128"/>
                <a:ea typeface="BIZ UDPゴシック" panose="020B0400000000000000" pitchFamily="50" charset="-128"/>
              </a:rPr>
              <a:t>の影響により、</a:t>
            </a:r>
            <a:r>
              <a:rPr lang="en-US" altLang="ja-JP" sz="900" dirty="0">
                <a:solidFill>
                  <a:schemeClr val="tx1"/>
                </a:solidFill>
                <a:latin typeface="BIZ UDPゴシック" panose="020B0400000000000000" pitchFamily="50" charset="-128"/>
                <a:ea typeface="BIZ UDPゴシック" panose="020B0400000000000000" pitchFamily="50" charset="-128"/>
              </a:rPr>
              <a:t>22</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1</a:t>
            </a:r>
            <a:r>
              <a:rPr lang="ja-JP" altLang="en-US" sz="900" dirty="0">
                <a:solidFill>
                  <a:schemeClr val="tx1"/>
                </a:solidFill>
                <a:latin typeface="BIZ UDPゴシック" panose="020B0400000000000000" pitchFamily="50" charset="-128"/>
                <a:ea typeface="BIZ UDPゴシック" panose="020B0400000000000000" pitchFamily="50" charset="-128"/>
              </a:rPr>
              <a:t>月時点では、</a:t>
            </a:r>
            <a:r>
              <a:rPr lang="en-US" altLang="ja-JP" sz="900" b="1" u="sng" dirty="0">
                <a:solidFill>
                  <a:schemeClr val="tx1"/>
                </a:solidFill>
                <a:latin typeface="BIZ UDPゴシック" panose="020B0400000000000000" pitchFamily="50" charset="-128"/>
                <a:ea typeface="BIZ UDPゴシック" panose="020B0400000000000000" pitchFamily="50" charset="-128"/>
              </a:rPr>
              <a:t>4.4%</a:t>
            </a:r>
            <a:r>
              <a:rPr lang="ja-JP" altLang="en-US" sz="900" b="1" u="sng" dirty="0" err="1">
                <a:solidFill>
                  <a:schemeClr val="tx1"/>
                </a:solidFill>
                <a:latin typeface="BIZ UDPゴシック" panose="020B0400000000000000" pitchFamily="50" charset="-128"/>
                <a:ea typeface="BIZ UDPゴシック" panose="020B0400000000000000" pitchFamily="50" charset="-128"/>
              </a:rPr>
              <a:t>へと</a:t>
            </a:r>
            <a:r>
              <a:rPr lang="ja-JP" altLang="en-US" sz="900" b="1" u="sng" dirty="0">
                <a:solidFill>
                  <a:schemeClr val="tx1"/>
                </a:solidFill>
                <a:latin typeface="BIZ UDPゴシック" panose="020B0400000000000000" pitchFamily="50" charset="-128"/>
                <a:ea typeface="BIZ UDPゴシック" panose="020B0400000000000000" pitchFamily="50" charset="-128"/>
              </a:rPr>
              <a:t>下方</a:t>
            </a:r>
            <a:endParaRPr lang="en-US" altLang="ja-JP" sz="900" b="1" u="sng" dirty="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900" b="1" u="sng" dirty="0">
                <a:solidFill>
                  <a:schemeClr val="tx1"/>
                </a:solidFill>
                <a:latin typeface="BIZ UDPゴシック" panose="020B0400000000000000" pitchFamily="50" charset="-128"/>
                <a:ea typeface="BIZ UDPゴシック" panose="020B0400000000000000" pitchFamily="50" charset="-128"/>
              </a:rPr>
              <a:t>修正</a:t>
            </a:r>
            <a:r>
              <a:rPr lang="ja-JP" altLang="en-US" sz="900" dirty="0">
                <a:solidFill>
                  <a:schemeClr val="tx1"/>
                </a:solidFill>
                <a:latin typeface="BIZ UDPゴシック" panose="020B0400000000000000" pitchFamily="50" charset="-128"/>
                <a:ea typeface="BIZ UDPゴシック" panose="020B0400000000000000" pitchFamily="50" charset="-128"/>
              </a:rPr>
              <a:t>している。</a:t>
            </a:r>
            <a:r>
              <a:rPr lang="en-US" altLang="ja-JP" sz="900" dirty="0">
                <a:solidFill>
                  <a:schemeClr val="tx1"/>
                </a:solidFill>
                <a:latin typeface="BIZ UDPゴシック" panose="020B0400000000000000" pitchFamily="50" charset="-128"/>
                <a:ea typeface="BIZ UDPゴシック" panose="020B0400000000000000" pitchFamily="50" charset="-128"/>
              </a:rPr>
              <a:t>2022</a:t>
            </a:r>
            <a:r>
              <a:rPr lang="ja-JP" altLang="en-US" sz="900" dirty="0">
                <a:solidFill>
                  <a:schemeClr val="tx1"/>
                </a:solidFill>
                <a:latin typeface="BIZ UDPゴシック" panose="020B0400000000000000" pitchFamily="50" charset="-128"/>
                <a:ea typeface="BIZ UDPゴシック" panose="020B0400000000000000" pitchFamily="50" charset="-128"/>
              </a:rPr>
              <a:t>年の</a:t>
            </a:r>
            <a:r>
              <a:rPr lang="ja-JP" altLang="en-US" sz="900" b="1" u="sng" dirty="0">
                <a:solidFill>
                  <a:schemeClr val="tx1"/>
                </a:solidFill>
                <a:latin typeface="BIZ UDPゴシック" panose="020B0400000000000000" pitchFamily="50" charset="-128"/>
                <a:ea typeface="BIZ UDPゴシック" panose="020B0400000000000000" pitchFamily="50" charset="-128"/>
              </a:rPr>
              <a:t>日本の成長率</a:t>
            </a:r>
            <a:r>
              <a:rPr lang="ja-JP" altLang="en-US" sz="900" dirty="0">
                <a:solidFill>
                  <a:schemeClr val="tx1"/>
                </a:solidFill>
                <a:latin typeface="BIZ UDPゴシック" panose="020B0400000000000000" pitchFamily="50" charset="-128"/>
                <a:ea typeface="BIZ UDPゴシック" panose="020B0400000000000000" pitchFamily="50" charset="-128"/>
              </a:rPr>
              <a:t>については</a:t>
            </a:r>
            <a:r>
              <a:rPr lang="en-US" altLang="ja-JP" sz="900" b="1" u="sng" dirty="0">
                <a:solidFill>
                  <a:schemeClr val="tx1"/>
                </a:solidFill>
                <a:latin typeface="BIZ UDPゴシック" panose="020B0400000000000000" pitchFamily="50" charset="-128"/>
                <a:ea typeface="BIZ UDPゴシック" panose="020B0400000000000000" pitchFamily="50" charset="-128"/>
              </a:rPr>
              <a:t>3.3</a:t>
            </a:r>
            <a:r>
              <a:rPr lang="ja-JP" altLang="en-US" sz="900" b="1" u="sng"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を見込んでいるが、</a:t>
            </a:r>
            <a:r>
              <a:rPr lang="ja-JP" altLang="en-US" sz="900" b="1" u="sng" dirty="0">
                <a:solidFill>
                  <a:schemeClr val="tx1"/>
                </a:solidFill>
                <a:latin typeface="BIZ UDPゴシック" panose="020B0400000000000000" pitchFamily="50" charset="-128"/>
                <a:ea typeface="BIZ UDPゴシック" panose="020B0400000000000000" pitchFamily="50" charset="-128"/>
              </a:rPr>
              <a:t>アメリカ</a:t>
            </a:r>
            <a:r>
              <a:rPr lang="en-US" altLang="ja-JP" sz="900" b="1" u="sng" dirty="0">
                <a:solidFill>
                  <a:schemeClr val="tx1"/>
                </a:solidFill>
                <a:latin typeface="BIZ UDPゴシック" panose="020B0400000000000000" pitchFamily="50" charset="-128"/>
                <a:ea typeface="BIZ UDPゴシック" panose="020B0400000000000000" pitchFamily="50" charset="-128"/>
              </a:rPr>
              <a:t>4.0</a:t>
            </a:r>
            <a:r>
              <a:rPr lang="ja-JP" altLang="en-US" sz="900" b="1" u="sng" dirty="0">
                <a:solidFill>
                  <a:schemeClr val="tx1"/>
                </a:solidFill>
                <a:latin typeface="BIZ UDPゴシック" panose="020B0400000000000000" pitchFamily="50" charset="-128"/>
                <a:ea typeface="BIZ UDPゴシック" panose="020B0400000000000000" pitchFamily="50" charset="-128"/>
              </a:rPr>
              <a:t>％、中国</a:t>
            </a:r>
            <a:r>
              <a:rPr lang="en-US" altLang="ja-JP" sz="900" b="1" u="sng" dirty="0">
                <a:solidFill>
                  <a:schemeClr val="tx1"/>
                </a:solidFill>
                <a:latin typeface="BIZ UDPゴシック" panose="020B0400000000000000" pitchFamily="50" charset="-128"/>
                <a:ea typeface="BIZ UDPゴシック" panose="020B0400000000000000" pitchFamily="50" charset="-128"/>
              </a:rPr>
              <a:t>4.8</a:t>
            </a:r>
            <a:r>
              <a:rPr lang="ja-JP" altLang="en-US" sz="900" b="1" u="sng" dirty="0">
                <a:solidFill>
                  <a:schemeClr val="tx1"/>
                </a:solidFill>
                <a:latin typeface="BIZ UDPゴシック" panose="020B0400000000000000" pitchFamily="50" charset="-128"/>
                <a:ea typeface="BIZ UDPゴシック" panose="020B0400000000000000" pitchFamily="50" charset="-128"/>
              </a:rPr>
              <a:t>％等に比べて低い状況</a:t>
            </a:r>
            <a:r>
              <a:rPr lang="ja-JP" altLang="en-US" sz="900" dirty="0">
                <a:solidFill>
                  <a:schemeClr val="tx1"/>
                </a:solidFill>
                <a:latin typeface="BIZ UDPゴシック" panose="020B0400000000000000" pitchFamily="50" charset="-128"/>
                <a:ea typeface="BIZ UDPゴシック" panose="020B0400000000000000" pitchFamily="50" charset="-128"/>
              </a:rPr>
              <a:t>。</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269827" y="5975178"/>
            <a:ext cx="1476000" cy="252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sz="1400" b="1" dirty="0"/>
              <a:t>今後</a:t>
            </a:r>
            <a:endParaRPr lang="ja-JP" altLang="ja-JP" sz="1400" b="1" dirty="0"/>
          </a:p>
        </p:txBody>
      </p:sp>
      <p:sp>
        <p:nvSpPr>
          <p:cNvPr id="14" name="角丸四角形 13"/>
          <p:cNvSpPr/>
          <p:nvPr/>
        </p:nvSpPr>
        <p:spPr>
          <a:xfrm>
            <a:off x="269826" y="2473951"/>
            <a:ext cx="8820000" cy="1548000"/>
          </a:xfrm>
          <a:prstGeom prst="roundRect">
            <a:avLst>
              <a:gd name="adj" fmla="val 2804"/>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0" rtlCol="0" anchor="t"/>
          <a:lstStyle/>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900" b="1" u="sng" dirty="0">
                <a:solidFill>
                  <a:schemeClr val="tx1"/>
                </a:solidFill>
                <a:latin typeface="BIZ UDPゴシック" panose="020B0400000000000000" pitchFamily="50" charset="-128"/>
                <a:ea typeface="BIZ UDPゴシック" panose="020B0400000000000000" pitchFamily="50" charset="-128"/>
              </a:rPr>
              <a:t>年初以降、新型コロナウィルス感染症拡大に伴う経済活動の抑制により、世界経済にリーマンショック以来の大きな危機</a:t>
            </a:r>
            <a:r>
              <a:rPr lang="ja-JP" altLang="en-US" sz="900" dirty="0">
                <a:solidFill>
                  <a:schemeClr val="tx1"/>
                </a:solidFill>
                <a:latin typeface="BIZ UDPゴシック" panose="020B0400000000000000" pitchFamily="50" charset="-128"/>
                <a:ea typeface="BIZ UDPゴシック" panose="020B0400000000000000" pitchFamily="50" charset="-128"/>
              </a:rPr>
              <a:t>。 </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spcBef>
                <a:spcPts val="300"/>
              </a:spcBef>
            </a:pPr>
            <a:r>
              <a:rPr lang="ja-JP" altLang="en-US" sz="900" dirty="0">
                <a:solidFill>
                  <a:schemeClr val="tx1"/>
                </a:solidFill>
                <a:latin typeface="BIZ UDPゴシック" panose="020B0400000000000000" pitchFamily="50" charset="-128"/>
                <a:ea typeface="BIZ UDPゴシック" panose="020B0400000000000000" pitchFamily="50" charset="-128"/>
              </a:rPr>
              <a:t>● 各国で移動制限や外出規制が行われ、訪問・滞在時間が減少。</a:t>
            </a:r>
            <a:r>
              <a:rPr lang="ja-JP" altLang="en-US" sz="900" b="1" u="sng" dirty="0">
                <a:solidFill>
                  <a:schemeClr val="tx1"/>
                </a:solidFill>
                <a:latin typeface="BIZ UDPゴシック" panose="020B0400000000000000" pitchFamily="50" charset="-128"/>
                <a:ea typeface="BIZ UDPゴシック" panose="020B0400000000000000" pitchFamily="50" charset="-128"/>
              </a:rPr>
              <a:t>製造業よりもサービス業等の景況感が大きく下降</a:t>
            </a:r>
            <a:r>
              <a:rPr lang="ja-JP" altLang="en-US" sz="900" dirty="0">
                <a:solidFill>
                  <a:schemeClr val="tx1"/>
                </a:solidFill>
                <a:latin typeface="BIZ UDPゴシック" panose="020B0400000000000000" pitchFamily="50" charset="-128"/>
                <a:ea typeface="BIZ UDPゴシック" panose="020B0400000000000000" pitchFamily="50" charset="-128"/>
              </a:rPr>
              <a:t>。</a:t>
            </a:r>
          </a:p>
          <a:p>
            <a:pPr marL="174625" indent="-174625">
              <a:lnSpc>
                <a:spcPts val="1000"/>
              </a:lnSpc>
              <a:spcBef>
                <a:spcPts val="300"/>
              </a:spcBef>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900" b="1" u="sng" dirty="0">
                <a:solidFill>
                  <a:schemeClr val="tx1"/>
                </a:solidFill>
                <a:latin typeface="BIZ UDPゴシック" panose="020B0400000000000000" pitchFamily="50" charset="-128"/>
                <a:ea typeface="BIZ UDPゴシック" panose="020B0400000000000000" pitchFamily="50" charset="-128"/>
              </a:rPr>
              <a:t>アメリカの実質</a:t>
            </a:r>
            <a:r>
              <a:rPr lang="en-US" altLang="ja-JP" sz="900" b="1" u="sng" dirty="0">
                <a:solidFill>
                  <a:schemeClr val="tx1"/>
                </a:solidFill>
                <a:latin typeface="BIZ UDPゴシック" panose="020B0400000000000000" pitchFamily="50" charset="-128"/>
                <a:ea typeface="BIZ UDPゴシック" panose="020B0400000000000000" pitchFamily="50" charset="-128"/>
              </a:rPr>
              <a:t>GDP</a:t>
            </a:r>
            <a:r>
              <a:rPr lang="ja-JP" altLang="en-US" sz="900" b="1" u="sng" dirty="0">
                <a:solidFill>
                  <a:schemeClr val="tx1"/>
                </a:solidFill>
                <a:latin typeface="BIZ UDPゴシック" panose="020B0400000000000000" pitchFamily="50" charset="-128"/>
                <a:ea typeface="BIZ UDPゴシック" panose="020B0400000000000000" pitchFamily="50" charset="-128"/>
              </a:rPr>
              <a:t>成長率</a:t>
            </a:r>
            <a:r>
              <a:rPr lang="ja-JP" altLang="en-US" sz="900" dirty="0">
                <a:solidFill>
                  <a:schemeClr val="tx1"/>
                </a:solidFill>
                <a:latin typeface="BIZ UDPゴシック" panose="020B0400000000000000" pitchFamily="50" charset="-128"/>
                <a:ea typeface="BIZ UDPゴシック" panose="020B0400000000000000" pitchFamily="50" charset="-128"/>
              </a:rPr>
              <a:t>は、</a:t>
            </a:r>
            <a:r>
              <a:rPr lang="en-US" altLang="ja-JP" sz="900" dirty="0">
                <a:solidFill>
                  <a:schemeClr val="tx1"/>
                </a:solidFill>
                <a:latin typeface="BIZ UDPゴシック" panose="020B0400000000000000" pitchFamily="50" charset="-128"/>
                <a:ea typeface="BIZ UDPゴシック" panose="020B0400000000000000" pitchFamily="50" charset="-128"/>
              </a:rPr>
              <a:t>20</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1</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3</a:t>
            </a:r>
            <a:r>
              <a:rPr lang="ja-JP" altLang="en-US" sz="900" dirty="0">
                <a:solidFill>
                  <a:schemeClr val="tx1"/>
                </a:solidFill>
                <a:latin typeface="BIZ UDPゴシック" panose="020B0400000000000000" pitchFamily="50" charset="-128"/>
                <a:ea typeface="BIZ UDPゴシック" panose="020B0400000000000000" pitchFamily="50" charset="-128"/>
              </a:rPr>
              <a:t>月期は対前期比年率</a:t>
            </a:r>
            <a:r>
              <a:rPr lang="en-US" altLang="ja-JP" sz="900" b="1" u="sng" dirty="0">
                <a:solidFill>
                  <a:schemeClr val="tx1"/>
                </a:solidFill>
                <a:latin typeface="BIZ UDPゴシック" panose="020B0400000000000000" pitchFamily="50" charset="-128"/>
                <a:ea typeface="BIZ UDPゴシック" panose="020B0400000000000000" pitchFamily="50" charset="-128"/>
              </a:rPr>
              <a:t>5.0</a:t>
            </a:r>
            <a:r>
              <a:rPr lang="ja-JP" altLang="en-US" sz="900" b="1" u="sng" dirty="0">
                <a:solidFill>
                  <a:schemeClr val="tx1"/>
                </a:solidFill>
                <a:latin typeface="BIZ UDPゴシック" panose="020B0400000000000000" pitchFamily="50" charset="-128"/>
                <a:ea typeface="BIZ UDPゴシック" panose="020B0400000000000000" pitchFamily="50" charset="-128"/>
              </a:rPr>
              <a:t>％減</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4</a:t>
            </a:r>
            <a:r>
              <a:rPr lang="ja-JP" altLang="en-US" sz="900" dirty="0">
                <a:solidFill>
                  <a:schemeClr val="tx1"/>
                </a:solidFill>
                <a:latin typeface="BIZ UDPゴシック" panose="020B0400000000000000" pitchFamily="50" charset="-128"/>
                <a:ea typeface="BIZ UDPゴシック" panose="020B0400000000000000" pitchFamily="50" charset="-128"/>
              </a:rPr>
              <a:t>～６月期は同</a:t>
            </a:r>
            <a:r>
              <a:rPr lang="en-US" altLang="ja-JP" sz="900" b="1" u="sng" dirty="0">
                <a:solidFill>
                  <a:schemeClr val="tx1"/>
                </a:solidFill>
                <a:latin typeface="BIZ UDPゴシック" panose="020B0400000000000000" pitchFamily="50" charset="-128"/>
                <a:ea typeface="BIZ UDPゴシック" panose="020B0400000000000000" pitchFamily="50" charset="-128"/>
              </a:rPr>
              <a:t>31.4</a:t>
            </a:r>
            <a:r>
              <a:rPr lang="ja-JP" altLang="en-US" sz="900" b="1" u="sng" dirty="0">
                <a:solidFill>
                  <a:schemeClr val="tx1"/>
                </a:solidFill>
                <a:latin typeface="BIZ UDPゴシック" panose="020B0400000000000000" pitchFamily="50" charset="-128"/>
                <a:ea typeface="BIZ UDPゴシック" panose="020B0400000000000000" pitchFamily="50" charset="-128"/>
              </a:rPr>
              <a:t>％減</a:t>
            </a:r>
            <a:r>
              <a:rPr lang="ja-JP" altLang="en-US" sz="900" dirty="0">
                <a:solidFill>
                  <a:schemeClr val="tx1"/>
                </a:solidFill>
                <a:latin typeface="BIZ UDPゴシック" panose="020B0400000000000000" pitchFamily="50" charset="-128"/>
                <a:ea typeface="BIZ UDPゴシック" panose="020B0400000000000000" pitchFamily="50" charset="-128"/>
              </a:rPr>
              <a:t>と大きな減少。</a:t>
            </a:r>
            <a:r>
              <a:rPr lang="ja-JP" altLang="en-US" sz="900" b="1" u="sng" dirty="0">
                <a:solidFill>
                  <a:schemeClr val="tx1"/>
                </a:solidFill>
                <a:latin typeface="BIZ UDPゴシック" panose="020B0400000000000000" pitchFamily="50" charset="-128"/>
                <a:ea typeface="BIZ UDPゴシック" panose="020B0400000000000000" pitchFamily="50" charset="-128"/>
              </a:rPr>
              <a:t>失業率</a:t>
            </a:r>
            <a:r>
              <a:rPr lang="ja-JP" altLang="en-US" sz="900" dirty="0">
                <a:solidFill>
                  <a:schemeClr val="tx1"/>
                </a:solidFill>
                <a:latin typeface="BIZ UDPゴシック" panose="020B0400000000000000" pitchFamily="50" charset="-128"/>
                <a:ea typeface="BIZ UDPゴシック" panose="020B0400000000000000" pitchFamily="50" charset="-128"/>
              </a:rPr>
              <a:t>は、</a:t>
            </a:r>
            <a:r>
              <a:rPr lang="en-US" altLang="ja-JP" sz="900" dirty="0">
                <a:solidFill>
                  <a:schemeClr val="tx1"/>
                </a:solidFill>
                <a:latin typeface="BIZ UDPゴシック" panose="020B0400000000000000" pitchFamily="50" charset="-128"/>
                <a:ea typeface="BIZ UDPゴシック" panose="020B0400000000000000" pitchFamily="50" charset="-128"/>
              </a:rPr>
              <a:t>20</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4</a:t>
            </a:r>
            <a:r>
              <a:rPr lang="ja-JP" altLang="en-US" sz="900" dirty="0">
                <a:solidFill>
                  <a:schemeClr val="tx1"/>
                </a:solidFill>
                <a:latin typeface="BIZ UDPゴシック" panose="020B0400000000000000" pitchFamily="50" charset="-128"/>
                <a:ea typeface="BIZ UDPゴシック" panose="020B0400000000000000" pitchFamily="50" charset="-128"/>
              </a:rPr>
              <a:t>月に</a:t>
            </a:r>
            <a:r>
              <a:rPr lang="en-US" altLang="ja-JP" sz="900" b="1" u="sng" dirty="0">
                <a:solidFill>
                  <a:schemeClr val="tx1"/>
                </a:solidFill>
                <a:latin typeface="BIZ UDPゴシック" panose="020B0400000000000000" pitchFamily="50" charset="-128"/>
                <a:ea typeface="BIZ UDPゴシック" panose="020B0400000000000000" pitchFamily="50" charset="-128"/>
              </a:rPr>
              <a:t>14.7</a:t>
            </a:r>
            <a:r>
              <a:rPr lang="ja-JP" altLang="en-US" sz="900" b="1" u="sng" dirty="0">
                <a:solidFill>
                  <a:schemeClr val="tx1"/>
                </a:solidFill>
                <a:latin typeface="BIZ UDPゴシック" panose="020B0400000000000000" pitchFamily="50" charset="-128"/>
                <a:ea typeface="BIZ UDPゴシック" panose="020B0400000000000000" pitchFamily="50" charset="-128"/>
              </a:rPr>
              <a:t>％と、統計開始以来最高水</a:t>
            </a:r>
          </a:p>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900" b="1" u="sng" dirty="0">
                <a:solidFill>
                  <a:schemeClr val="tx1"/>
                </a:solidFill>
                <a:latin typeface="BIZ UDPゴシック" panose="020B0400000000000000" pitchFamily="50" charset="-128"/>
                <a:ea typeface="BIZ UDPゴシック" panose="020B0400000000000000" pitchFamily="50" charset="-128"/>
              </a:rPr>
              <a:t>準</a:t>
            </a:r>
            <a:r>
              <a:rPr lang="ja-JP" altLang="en-US" sz="900" dirty="0">
                <a:solidFill>
                  <a:schemeClr val="tx1"/>
                </a:solidFill>
                <a:latin typeface="BIZ UDPゴシック" panose="020B0400000000000000" pitchFamily="50" charset="-128"/>
                <a:ea typeface="BIZ UDPゴシック" panose="020B0400000000000000" pitchFamily="50" charset="-128"/>
              </a:rPr>
              <a:t>を記録</a:t>
            </a:r>
            <a:r>
              <a:rPr lang="ja-JP" altLang="en-US" sz="900" b="1" u="sng" dirty="0">
                <a:solidFill>
                  <a:schemeClr val="tx1"/>
                </a:solidFill>
                <a:latin typeface="BIZ UDPゴシック" panose="020B0400000000000000" pitchFamily="50" charset="-128"/>
                <a:ea typeface="BIZ UDPゴシック" panose="020B0400000000000000" pitchFamily="50" charset="-128"/>
              </a:rPr>
              <a:t>。欧州各国</a:t>
            </a:r>
            <a:r>
              <a:rPr lang="ja-JP" altLang="en-US" sz="900" dirty="0">
                <a:solidFill>
                  <a:schemeClr val="tx1"/>
                </a:solidFill>
                <a:latin typeface="BIZ UDPゴシック" panose="020B0400000000000000" pitchFamily="50" charset="-128"/>
                <a:ea typeface="BIZ UDPゴシック" panose="020B0400000000000000" pitchFamily="50" charset="-128"/>
              </a:rPr>
              <a:t>も</a:t>
            </a:r>
            <a:r>
              <a:rPr lang="en-US" altLang="ja-JP" sz="900" dirty="0">
                <a:solidFill>
                  <a:schemeClr val="tx1"/>
                </a:solidFill>
                <a:latin typeface="BIZ UDPゴシック" panose="020B0400000000000000" pitchFamily="50" charset="-128"/>
                <a:ea typeface="BIZ UDPゴシック" panose="020B0400000000000000" pitchFamily="50" charset="-128"/>
              </a:rPr>
              <a:t>20</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1</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3</a:t>
            </a:r>
            <a:r>
              <a:rPr lang="ja-JP" altLang="en-US" sz="900" dirty="0">
                <a:solidFill>
                  <a:schemeClr val="tx1"/>
                </a:solidFill>
                <a:latin typeface="BIZ UDPゴシック" panose="020B0400000000000000" pitchFamily="50" charset="-128"/>
                <a:ea typeface="BIZ UDPゴシック" panose="020B0400000000000000" pitchFamily="50" charset="-128"/>
              </a:rPr>
              <a:t>月期の</a:t>
            </a:r>
            <a:r>
              <a:rPr lang="ja-JP" altLang="en-US" sz="900" b="1" u="sng" dirty="0">
                <a:solidFill>
                  <a:schemeClr val="tx1"/>
                </a:solidFill>
                <a:latin typeface="BIZ UDPゴシック" panose="020B0400000000000000" pitchFamily="50" charset="-128"/>
                <a:ea typeface="BIZ UDPゴシック" panose="020B0400000000000000" pitchFamily="50" charset="-128"/>
              </a:rPr>
              <a:t>実質</a:t>
            </a:r>
            <a:r>
              <a:rPr lang="en-US" altLang="ja-JP" sz="900" b="1" u="sng" dirty="0">
                <a:solidFill>
                  <a:schemeClr val="tx1"/>
                </a:solidFill>
                <a:latin typeface="BIZ UDPゴシック" panose="020B0400000000000000" pitchFamily="50" charset="-128"/>
                <a:ea typeface="BIZ UDPゴシック" panose="020B0400000000000000" pitchFamily="50" charset="-128"/>
              </a:rPr>
              <a:t>GDP</a:t>
            </a:r>
            <a:r>
              <a:rPr lang="ja-JP" altLang="en-US" sz="900" b="1" u="sng" dirty="0">
                <a:solidFill>
                  <a:schemeClr val="tx1"/>
                </a:solidFill>
                <a:latin typeface="BIZ UDPゴシック" panose="020B0400000000000000" pitchFamily="50" charset="-128"/>
                <a:ea typeface="BIZ UDPゴシック" panose="020B0400000000000000" pitchFamily="50" charset="-128"/>
              </a:rPr>
              <a:t>成長率</a:t>
            </a:r>
            <a:r>
              <a:rPr lang="ja-JP" altLang="en-US" sz="900" dirty="0">
                <a:solidFill>
                  <a:schemeClr val="tx1"/>
                </a:solidFill>
                <a:latin typeface="BIZ UDPゴシック" panose="020B0400000000000000" pitchFamily="50" charset="-128"/>
                <a:ea typeface="BIZ UDPゴシック" panose="020B0400000000000000" pitchFamily="50" charset="-128"/>
              </a:rPr>
              <a:t>は対前期比年率</a:t>
            </a:r>
            <a:r>
              <a:rPr lang="en-US" altLang="ja-JP" sz="900" b="1" u="sng" dirty="0">
                <a:solidFill>
                  <a:schemeClr val="tx1"/>
                </a:solidFill>
                <a:latin typeface="BIZ UDPゴシック" panose="020B0400000000000000" pitchFamily="50" charset="-128"/>
                <a:ea typeface="BIZ UDPゴシック" panose="020B0400000000000000" pitchFamily="50" charset="-128"/>
              </a:rPr>
              <a:t>14.1</a:t>
            </a:r>
            <a:r>
              <a:rPr lang="ja-JP" altLang="en-US" sz="900" b="1" u="sng" dirty="0">
                <a:solidFill>
                  <a:schemeClr val="tx1"/>
                </a:solidFill>
                <a:latin typeface="BIZ UDPゴシック" panose="020B0400000000000000" pitchFamily="50" charset="-128"/>
                <a:ea typeface="BIZ UDPゴシック" panose="020B0400000000000000" pitchFamily="50" charset="-128"/>
              </a:rPr>
              <a:t>％減</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4</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6</a:t>
            </a:r>
            <a:r>
              <a:rPr lang="ja-JP" altLang="en-US" sz="900" dirty="0">
                <a:solidFill>
                  <a:schemeClr val="tx1"/>
                </a:solidFill>
                <a:latin typeface="BIZ UDPゴシック" panose="020B0400000000000000" pitchFamily="50" charset="-128"/>
                <a:ea typeface="BIZ UDPゴシック" panose="020B0400000000000000" pitchFamily="50" charset="-128"/>
              </a:rPr>
              <a:t>月期は同</a:t>
            </a:r>
            <a:r>
              <a:rPr lang="en-US" altLang="ja-JP" sz="900" b="1" u="sng" dirty="0">
                <a:solidFill>
                  <a:schemeClr val="tx1"/>
                </a:solidFill>
                <a:latin typeface="BIZ UDPゴシック" panose="020B0400000000000000" pitchFamily="50" charset="-128"/>
                <a:ea typeface="BIZ UDPゴシック" panose="020B0400000000000000" pitchFamily="50" charset="-128"/>
              </a:rPr>
              <a:t>39.5</a:t>
            </a:r>
            <a:r>
              <a:rPr lang="ja-JP" altLang="en-US" sz="900" b="1" u="sng" dirty="0">
                <a:solidFill>
                  <a:schemeClr val="tx1"/>
                </a:solidFill>
                <a:latin typeface="BIZ UDPゴシック" panose="020B0400000000000000" pitchFamily="50" charset="-128"/>
                <a:ea typeface="BIZ UDPゴシック" panose="020B0400000000000000" pitchFamily="50" charset="-128"/>
              </a:rPr>
              <a:t>％減</a:t>
            </a:r>
            <a:r>
              <a:rPr lang="ja-JP" altLang="en-US" sz="900" dirty="0">
                <a:solidFill>
                  <a:schemeClr val="tx1"/>
                </a:solidFill>
                <a:latin typeface="BIZ UDPゴシック" panose="020B0400000000000000" pitchFamily="50" charset="-128"/>
                <a:ea typeface="BIZ UDPゴシック" panose="020B0400000000000000" pitchFamily="50" charset="-128"/>
              </a:rPr>
              <a:t>とマイナス。</a:t>
            </a:r>
            <a:r>
              <a:rPr lang="ja-JP" altLang="en-US" sz="900" b="1" u="sng" dirty="0">
                <a:solidFill>
                  <a:schemeClr val="tx1"/>
                </a:solidFill>
                <a:latin typeface="BIZ UDPゴシック" panose="020B0400000000000000" pitchFamily="50" charset="-128"/>
                <a:ea typeface="BIZ UDPゴシック" panose="020B0400000000000000" pitchFamily="50" charset="-128"/>
              </a:rPr>
              <a:t>失業率</a:t>
            </a:r>
            <a:r>
              <a:rPr lang="ja-JP" altLang="en-US" sz="900" dirty="0">
                <a:solidFill>
                  <a:schemeClr val="tx1"/>
                </a:solidFill>
                <a:latin typeface="BIZ UDPゴシック" panose="020B0400000000000000" pitchFamily="50" charset="-128"/>
                <a:ea typeface="BIZ UDPゴシック" panose="020B0400000000000000" pitchFamily="50" charset="-128"/>
              </a:rPr>
              <a:t>は</a:t>
            </a:r>
            <a:r>
              <a:rPr lang="en-US" altLang="ja-JP" sz="900" dirty="0">
                <a:solidFill>
                  <a:schemeClr val="tx1"/>
                </a:solidFill>
                <a:latin typeface="BIZ UDPゴシック" panose="020B0400000000000000" pitchFamily="50" charset="-128"/>
                <a:ea typeface="BIZ UDPゴシック" panose="020B0400000000000000" pitchFamily="50" charset="-128"/>
              </a:rPr>
              <a:t>08</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5</a:t>
            </a:r>
            <a:r>
              <a:rPr lang="ja-JP" altLang="en-US" sz="900" dirty="0">
                <a:solidFill>
                  <a:schemeClr val="tx1"/>
                </a:solidFill>
                <a:latin typeface="BIZ UDPゴシック" panose="020B0400000000000000" pitchFamily="50" charset="-128"/>
                <a:ea typeface="BIZ UDPゴシック" panose="020B0400000000000000" pitchFamily="50" charset="-128"/>
              </a:rPr>
              <a:t>月から低水準で推移してきたが、</a:t>
            </a:r>
          </a:p>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en-US" altLang="ja-JP" sz="900" dirty="0">
                <a:solidFill>
                  <a:schemeClr val="tx1"/>
                </a:solidFill>
                <a:latin typeface="BIZ UDPゴシック" panose="020B0400000000000000" pitchFamily="50" charset="-128"/>
                <a:ea typeface="BIZ UDPゴシック" panose="020B0400000000000000" pitchFamily="50" charset="-128"/>
              </a:rPr>
              <a:t>20</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4</a:t>
            </a:r>
            <a:r>
              <a:rPr lang="ja-JP" altLang="en-US" sz="900" dirty="0">
                <a:solidFill>
                  <a:schemeClr val="tx1"/>
                </a:solidFill>
                <a:latin typeface="BIZ UDPゴシック" panose="020B0400000000000000" pitchFamily="50" charset="-128"/>
                <a:ea typeface="BIZ UDPゴシック" panose="020B0400000000000000" pitchFamily="50" charset="-128"/>
              </a:rPr>
              <a:t>月</a:t>
            </a:r>
            <a:r>
              <a:rPr lang="en-US" altLang="ja-JP" sz="900" b="1" u="sng" dirty="0">
                <a:solidFill>
                  <a:schemeClr val="tx1"/>
                </a:solidFill>
                <a:latin typeface="BIZ UDPゴシック" panose="020B0400000000000000" pitchFamily="50" charset="-128"/>
                <a:ea typeface="BIZ UDPゴシック" panose="020B0400000000000000" pitchFamily="50" charset="-128"/>
              </a:rPr>
              <a:t>7.5</a:t>
            </a:r>
            <a:r>
              <a:rPr lang="ja-JP" altLang="en-US" sz="900" b="1" u="sng"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5</a:t>
            </a:r>
            <a:r>
              <a:rPr lang="ja-JP" altLang="en-US" sz="900" dirty="0">
                <a:solidFill>
                  <a:schemeClr val="tx1"/>
                </a:solidFill>
                <a:latin typeface="BIZ UDPゴシック" panose="020B0400000000000000" pitchFamily="50" charset="-128"/>
                <a:ea typeface="BIZ UDPゴシック" panose="020B0400000000000000" pitchFamily="50" charset="-128"/>
              </a:rPr>
              <a:t>月</a:t>
            </a:r>
            <a:r>
              <a:rPr lang="en-US" altLang="ja-JP" sz="900" b="1" u="sng" dirty="0">
                <a:solidFill>
                  <a:schemeClr val="tx1"/>
                </a:solidFill>
                <a:latin typeface="BIZ UDPゴシック" panose="020B0400000000000000" pitchFamily="50" charset="-128"/>
                <a:ea typeface="BIZ UDPゴシック" panose="020B0400000000000000" pitchFamily="50" charset="-128"/>
              </a:rPr>
              <a:t>7.7</a:t>
            </a:r>
            <a:r>
              <a:rPr lang="ja-JP" altLang="en-US" sz="900" b="1" u="sng"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6</a:t>
            </a:r>
            <a:r>
              <a:rPr lang="ja-JP" altLang="en-US" sz="900" dirty="0">
                <a:solidFill>
                  <a:schemeClr val="tx1"/>
                </a:solidFill>
                <a:latin typeface="BIZ UDPゴシック" panose="020B0400000000000000" pitchFamily="50" charset="-128"/>
                <a:ea typeface="BIZ UDPゴシック" panose="020B0400000000000000" pitchFamily="50" charset="-128"/>
              </a:rPr>
              <a:t>月</a:t>
            </a:r>
            <a:r>
              <a:rPr lang="en-US" altLang="ja-JP" sz="900" b="1" u="sng" dirty="0">
                <a:solidFill>
                  <a:schemeClr val="tx1"/>
                </a:solidFill>
                <a:latin typeface="BIZ UDPゴシック" panose="020B0400000000000000" pitchFamily="50" charset="-128"/>
                <a:ea typeface="BIZ UDPゴシック" panose="020B0400000000000000" pitchFamily="50" charset="-128"/>
              </a:rPr>
              <a:t>7.8</a:t>
            </a:r>
            <a:r>
              <a:rPr lang="ja-JP" altLang="en-US" sz="900" b="1" u="sng" dirty="0">
                <a:solidFill>
                  <a:schemeClr val="tx1"/>
                </a:solidFill>
                <a:latin typeface="BIZ UDPゴシック" panose="020B0400000000000000" pitchFamily="50" charset="-128"/>
                <a:ea typeface="BIZ UDPゴシック" panose="020B0400000000000000" pitchFamily="50" charset="-128"/>
              </a:rPr>
              <a:t>％と上昇</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ja-JP" altLang="en-US" sz="900" b="1" u="sng" dirty="0">
                <a:solidFill>
                  <a:schemeClr val="tx1"/>
                </a:solidFill>
                <a:latin typeface="BIZ UDPゴシック" panose="020B0400000000000000" pitchFamily="50" charset="-128"/>
                <a:ea typeface="BIZ UDPゴシック" panose="020B0400000000000000" pitchFamily="50" charset="-128"/>
              </a:rPr>
              <a:t>中国</a:t>
            </a:r>
            <a:r>
              <a:rPr lang="ja-JP" altLang="en-US" sz="900" dirty="0">
                <a:solidFill>
                  <a:schemeClr val="tx1"/>
                </a:solidFill>
                <a:latin typeface="BIZ UDPゴシック" panose="020B0400000000000000" pitchFamily="50" charset="-128"/>
                <a:ea typeface="BIZ UDPゴシック" panose="020B0400000000000000" pitchFamily="50" charset="-128"/>
              </a:rPr>
              <a:t>も、</a:t>
            </a:r>
            <a:r>
              <a:rPr lang="en-US" altLang="ja-JP" sz="900" dirty="0">
                <a:solidFill>
                  <a:schemeClr val="tx1"/>
                </a:solidFill>
                <a:latin typeface="BIZ UDPゴシック" panose="020B0400000000000000" pitchFamily="50" charset="-128"/>
                <a:ea typeface="BIZ UDPゴシック" panose="020B0400000000000000" pitchFamily="50" charset="-128"/>
              </a:rPr>
              <a:t>20</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1</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3</a:t>
            </a:r>
            <a:r>
              <a:rPr lang="ja-JP" altLang="en-US" sz="900" dirty="0">
                <a:solidFill>
                  <a:schemeClr val="tx1"/>
                </a:solidFill>
                <a:latin typeface="BIZ UDPゴシック" panose="020B0400000000000000" pitchFamily="50" charset="-128"/>
                <a:ea typeface="BIZ UDPゴシック" panose="020B0400000000000000" pitchFamily="50" charset="-128"/>
              </a:rPr>
              <a:t>月期の</a:t>
            </a:r>
            <a:r>
              <a:rPr lang="ja-JP" altLang="en-US" sz="900" b="1" u="sng" dirty="0">
                <a:solidFill>
                  <a:schemeClr val="tx1"/>
                </a:solidFill>
                <a:latin typeface="BIZ UDPゴシック" panose="020B0400000000000000" pitchFamily="50" charset="-128"/>
                <a:ea typeface="BIZ UDPゴシック" panose="020B0400000000000000" pitchFamily="50" charset="-128"/>
              </a:rPr>
              <a:t>実質</a:t>
            </a:r>
            <a:r>
              <a:rPr lang="en-US" altLang="ja-JP" sz="900" b="1" u="sng" dirty="0">
                <a:solidFill>
                  <a:schemeClr val="tx1"/>
                </a:solidFill>
                <a:latin typeface="BIZ UDPゴシック" panose="020B0400000000000000" pitchFamily="50" charset="-128"/>
                <a:ea typeface="BIZ UDPゴシック" panose="020B0400000000000000" pitchFamily="50" charset="-128"/>
              </a:rPr>
              <a:t>GDP</a:t>
            </a:r>
            <a:r>
              <a:rPr lang="ja-JP" altLang="en-US" sz="900" b="1" u="sng" dirty="0">
                <a:solidFill>
                  <a:schemeClr val="tx1"/>
                </a:solidFill>
                <a:latin typeface="BIZ UDPゴシック" panose="020B0400000000000000" pitchFamily="50" charset="-128"/>
                <a:ea typeface="BIZ UDPゴシック" panose="020B0400000000000000" pitchFamily="50" charset="-128"/>
              </a:rPr>
              <a:t>成長率</a:t>
            </a:r>
            <a:r>
              <a:rPr lang="ja-JP" altLang="en-US" sz="900" dirty="0">
                <a:solidFill>
                  <a:schemeClr val="tx1"/>
                </a:solidFill>
                <a:latin typeface="BIZ UDPゴシック" panose="020B0400000000000000" pitchFamily="50" charset="-128"/>
                <a:ea typeface="BIZ UDPゴシック" panose="020B0400000000000000" pitchFamily="50" charset="-128"/>
              </a:rPr>
              <a:t>は、対前期比年率</a:t>
            </a:r>
            <a:r>
              <a:rPr lang="en-US" altLang="ja-JP" sz="900" b="1" u="sng" dirty="0">
                <a:solidFill>
                  <a:schemeClr val="tx1"/>
                </a:solidFill>
                <a:latin typeface="BIZ UDPゴシック" panose="020B0400000000000000" pitchFamily="50" charset="-128"/>
                <a:ea typeface="BIZ UDPゴシック" panose="020B0400000000000000" pitchFamily="50" charset="-128"/>
              </a:rPr>
              <a:t>6.8</a:t>
            </a:r>
            <a:r>
              <a:rPr lang="ja-JP" altLang="en-US" sz="900" b="1" u="sng" dirty="0">
                <a:solidFill>
                  <a:schemeClr val="tx1"/>
                </a:solidFill>
                <a:latin typeface="BIZ UDPゴシック" panose="020B0400000000000000" pitchFamily="50" charset="-128"/>
                <a:ea typeface="BIZ UDPゴシック" panose="020B0400000000000000" pitchFamily="50" charset="-128"/>
              </a:rPr>
              <a:t>％減と急減し、統計が遡れる</a:t>
            </a:r>
            <a:r>
              <a:rPr lang="en-US" altLang="ja-JP" sz="900" b="1" u="sng" dirty="0">
                <a:solidFill>
                  <a:schemeClr val="tx1"/>
                </a:solidFill>
                <a:latin typeface="BIZ UDPゴシック" panose="020B0400000000000000" pitchFamily="50" charset="-128"/>
                <a:ea typeface="BIZ UDPゴシック" panose="020B0400000000000000" pitchFamily="50" charset="-128"/>
              </a:rPr>
              <a:t>92</a:t>
            </a:r>
            <a:r>
              <a:rPr lang="ja-JP" altLang="en-US" sz="900" b="1" u="sng" dirty="0">
                <a:solidFill>
                  <a:schemeClr val="tx1"/>
                </a:solidFill>
                <a:latin typeface="BIZ UDPゴシック" panose="020B0400000000000000" pitchFamily="50" charset="-128"/>
                <a:ea typeface="BIZ UDPゴシック" panose="020B0400000000000000" pitchFamily="50" charset="-128"/>
              </a:rPr>
              <a:t>年以来初めてのマイナス</a:t>
            </a:r>
            <a:r>
              <a:rPr lang="ja-JP" altLang="en-US" sz="900" dirty="0">
                <a:solidFill>
                  <a:schemeClr val="tx1"/>
                </a:solidFill>
                <a:latin typeface="BIZ UDPゴシック" panose="020B0400000000000000" pitchFamily="50" charset="-128"/>
                <a:ea typeface="BIZ UDPゴシック" panose="020B0400000000000000" pitchFamily="50" charset="-128"/>
              </a:rPr>
              <a:t>。</a:t>
            </a:r>
          </a:p>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その後、経済活動の正常化が徐々に進むなかで、</a:t>
            </a:r>
            <a:r>
              <a:rPr lang="en-US" altLang="ja-JP" sz="900" dirty="0">
                <a:solidFill>
                  <a:schemeClr val="tx1"/>
                </a:solidFill>
                <a:latin typeface="BIZ UDPゴシック" panose="020B0400000000000000" pitchFamily="50" charset="-128"/>
                <a:ea typeface="BIZ UDPゴシック" panose="020B0400000000000000" pitchFamily="50" charset="-128"/>
              </a:rPr>
              <a:t>4</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6</a:t>
            </a:r>
            <a:r>
              <a:rPr lang="ja-JP" altLang="en-US" sz="900" dirty="0">
                <a:solidFill>
                  <a:schemeClr val="tx1"/>
                </a:solidFill>
                <a:latin typeface="BIZ UDPゴシック" panose="020B0400000000000000" pitchFamily="50" charset="-128"/>
                <a:ea typeface="BIZ UDPゴシック" panose="020B0400000000000000" pitchFamily="50" charset="-128"/>
              </a:rPr>
              <a:t>月期には同</a:t>
            </a:r>
            <a:r>
              <a:rPr lang="en-US" altLang="ja-JP" sz="900" b="1" u="sng" dirty="0">
                <a:solidFill>
                  <a:schemeClr val="tx1"/>
                </a:solidFill>
                <a:latin typeface="BIZ UDPゴシック" panose="020B0400000000000000" pitchFamily="50" charset="-128"/>
                <a:ea typeface="BIZ UDPゴシック" panose="020B0400000000000000" pitchFamily="50" charset="-128"/>
              </a:rPr>
              <a:t>3.2</a:t>
            </a:r>
            <a:r>
              <a:rPr lang="ja-JP" altLang="en-US" sz="900" b="1" u="sng" dirty="0">
                <a:solidFill>
                  <a:schemeClr val="tx1"/>
                </a:solidFill>
                <a:latin typeface="BIZ UDPゴシック" panose="020B0400000000000000" pitchFamily="50" charset="-128"/>
                <a:ea typeface="BIZ UDPゴシック" panose="020B0400000000000000" pitchFamily="50" charset="-128"/>
              </a:rPr>
              <a:t>％とプラスに転じた</a:t>
            </a:r>
            <a:r>
              <a:rPr lang="ja-JP" altLang="en-US" sz="900" dirty="0">
                <a:solidFill>
                  <a:schemeClr val="tx1"/>
                </a:solidFill>
                <a:latin typeface="BIZ UDPゴシック" panose="020B0400000000000000" pitchFamily="50" charset="-128"/>
                <a:ea typeface="BIZ UDPゴシック" panose="020B0400000000000000" pitchFamily="50" charset="-128"/>
              </a:rPr>
              <a:t>。雇用継続は</a:t>
            </a:r>
            <a:r>
              <a:rPr lang="en-US" altLang="ja-JP" sz="900" dirty="0">
                <a:solidFill>
                  <a:schemeClr val="tx1"/>
                </a:solidFill>
                <a:latin typeface="BIZ UDPゴシック" panose="020B0400000000000000" pitchFamily="50" charset="-128"/>
                <a:ea typeface="BIZ UDPゴシック" panose="020B0400000000000000" pitchFamily="50" charset="-128"/>
              </a:rPr>
              <a:t>20</a:t>
            </a:r>
            <a:r>
              <a:rPr lang="ja-JP" altLang="en-US" sz="900" dirty="0">
                <a:solidFill>
                  <a:schemeClr val="tx1"/>
                </a:solidFill>
                <a:latin typeface="BIZ UDPゴシック" panose="020B0400000000000000" pitchFamily="50" charset="-128"/>
                <a:ea typeface="BIZ UDPゴシック" panose="020B0400000000000000" pitchFamily="50" charset="-128"/>
              </a:rPr>
              <a:t>年２月に急激に悪化。とりわけ、</a:t>
            </a:r>
            <a:r>
              <a:rPr lang="ja-JP" altLang="en-US" sz="900" b="1" u="sng" dirty="0">
                <a:solidFill>
                  <a:schemeClr val="tx1"/>
                </a:solidFill>
                <a:latin typeface="BIZ UDPゴシック" panose="020B0400000000000000" pitchFamily="50" charset="-128"/>
                <a:ea typeface="BIZ UDPゴシック" panose="020B0400000000000000" pitchFamily="50" charset="-128"/>
              </a:rPr>
              <a:t>都市部新規就業者</a:t>
            </a:r>
            <a:r>
              <a:rPr lang="ja-JP" altLang="en-US" sz="900" dirty="0">
                <a:solidFill>
                  <a:schemeClr val="tx1"/>
                </a:solidFill>
                <a:latin typeface="BIZ UDPゴシック" panose="020B0400000000000000" pitchFamily="50" charset="-128"/>
                <a:ea typeface="BIZ UDPゴシック" panose="020B0400000000000000" pitchFamily="50" charset="-128"/>
              </a:rPr>
              <a:t>は、</a:t>
            </a:r>
            <a:r>
              <a:rPr lang="en-US" altLang="ja-JP" sz="900" dirty="0">
                <a:solidFill>
                  <a:schemeClr val="tx1"/>
                </a:solidFill>
                <a:latin typeface="BIZ UDPゴシック" panose="020B0400000000000000" pitchFamily="50" charset="-128"/>
                <a:ea typeface="BIZ UDPゴシック" panose="020B0400000000000000" pitchFamily="50" charset="-128"/>
              </a:rPr>
              <a:t>20</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1</a:t>
            </a:r>
            <a:r>
              <a:rPr lang="ja-JP" altLang="en-US" sz="900" dirty="0">
                <a:solidFill>
                  <a:schemeClr val="tx1"/>
                </a:solidFill>
                <a:latin typeface="BIZ UDPゴシック" panose="020B0400000000000000" pitchFamily="50" charset="-128"/>
                <a:ea typeface="BIZ UDPゴシック" panose="020B0400000000000000" pitchFamily="50" charset="-128"/>
              </a:rPr>
              <a:t>～</a:t>
            </a:r>
          </a:p>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en-US" altLang="ja-JP" sz="900" dirty="0">
                <a:solidFill>
                  <a:schemeClr val="tx1"/>
                </a:solidFill>
                <a:latin typeface="BIZ UDPゴシック" panose="020B0400000000000000" pitchFamily="50" charset="-128"/>
                <a:ea typeface="BIZ UDPゴシック" panose="020B0400000000000000" pitchFamily="50" charset="-128"/>
              </a:rPr>
              <a:t>2</a:t>
            </a:r>
            <a:r>
              <a:rPr lang="ja-JP" altLang="en-US" sz="900" dirty="0">
                <a:solidFill>
                  <a:schemeClr val="tx1"/>
                </a:solidFill>
                <a:latin typeface="BIZ UDPゴシック" panose="020B0400000000000000" pitchFamily="50" charset="-128"/>
                <a:ea typeface="BIZ UDPゴシック" panose="020B0400000000000000" pitchFamily="50" charset="-128"/>
              </a:rPr>
              <a:t>月期に累計前年比</a:t>
            </a:r>
            <a:r>
              <a:rPr lang="en-US" altLang="ja-JP" sz="900" b="1" u="sng" dirty="0">
                <a:solidFill>
                  <a:schemeClr val="tx1"/>
                </a:solidFill>
                <a:latin typeface="BIZ UDPゴシック" panose="020B0400000000000000" pitchFamily="50" charset="-128"/>
                <a:ea typeface="BIZ UDPゴシック" panose="020B0400000000000000" pitchFamily="50" charset="-128"/>
              </a:rPr>
              <a:t>37.9</a:t>
            </a:r>
            <a:r>
              <a:rPr lang="ja-JP" altLang="en-US" sz="900" b="1" u="sng" dirty="0">
                <a:solidFill>
                  <a:schemeClr val="tx1"/>
                </a:solidFill>
                <a:latin typeface="BIZ UDPゴシック" panose="020B0400000000000000" pitchFamily="50" charset="-128"/>
                <a:ea typeface="BIZ UDPゴシック" panose="020B0400000000000000" pitchFamily="50" charset="-128"/>
              </a:rPr>
              <a:t>％減と大幅に減少。</a:t>
            </a:r>
          </a:p>
          <a:p>
            <a:pPr marL="174625" indent="-174625">
              <a:lnSpc>
                <a:spcPts val="1000"/>
              </a:lnSpc>
              <a:spcBef>
                <a:spcPts val="300"/>
              </a:spcBef>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900" b="1" u="sng" dirty="0">
                <a:solidFill>
                  <a:schemeClr val="tx1"/>
                </a:solidFill>
                <a:latin typeface="BIZ UDPゴシック" panose="020B0400000000000000" pitchFamily="50" charset="-128"/>
                <a:ea typeface="BIZ UDPゴシック" panose="020B0400000000000000" pitchFamily="50" charset="-128"/>
              </a:rPr>
              <a:t>日本も</a:t>
            </a:r>
            <a:r>
              <a:rPr lang="ja-JP" altLang="en-US" sz="900" dirty="0">
                <a:solidFill>
                  <a:schemeClr val="tx1"/>
                </a:solidFill>
                <a:latin typeface="BIZ UDPゴシック" panose="020B0400000000000000" pitchFamily="50" charset="-128"/>
                <a:ea typeface="BIZ UDPゴシック" panose="020B0400000000000000" pitchFamily="50" charset="-128"/>
              </a:rPr>
              <a:t>世界と同様に、</a:t>
            </a:r>
            <a:r>
              <a:rPr lang="ja-JP" altLang="en-US" sz="900" b="1" u="sng" dirty="0">
                <a:solidFill>
                  <a:schemeClr val="tx1"/>
                </a:solidFill>
                <a:latin typeface="BIZ UDPゴシック" panose="020B0400000000000000" pitchFamily="50" charset="-128"/>
                <a:ea typeface="BIZ UDPゴシック" panose="020B0400000000000000" pitchFamily="50" charset="-128"/>
              </a:rPr>
              <a:t>観光・宿泊・飲食店等サービス業にとりわけ大きな打撃</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20</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4</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6</a:t>
            </a:r>
            <a:r>
              <a:rPr lang="ja-JP" altLang="en-US" sz="900" dirty="0">
                <a:solidFill>
                  <a:schemeClr val="tx1"/>
                </a:solidFill>
                <a:latin typeface="BIZ UDPゴシック" panose="020B0400000000000000" pitchFamily="50" charset="-128"/>
                <a:ea typeface="BIZ UDPゴシック" panose="020B0400000000000000" pitchFamily="50" charset="-128"/>
              </a:rPr>
              <a:t>月期の</a:t>
            </a:r>
            <a:r>
              <a:rPr lang="ja-JP" altLang="en-US" sz="900" b="1" u="sng" dirty="0">
                <a:solidFill>
                  <a:schemeClr val="tx1"/>
                </a:solidFill>
                <a:latin typeface="BIZ UDPゴシック" panose="020B0400000000000000" pitchFamily="50" charset="-128"/>
                <a:ea typeface="BIZ UDPゴシック" panose="020B0400000000000000" pitchFamily="50" charset="-128"/>
              </a:rPr>
              <a:t>実質</a:t>
            </a:r>
            <a:r>
              <a:rPr lang="en-US" altLang="ja-JP" sz="900" b="1" u="sng" dirty="0">
                <a:solidFill>
                  <a:schemeClr val="tx1"/>
                </a:solidFill>
                <a:latin typeface="BIZ UDPゴシック" panose="020B0400000000000000" pitchFamily="50" charset="-128"/>
                <a:ea typeface="BIZ UDPゴシック" panose="020B0400000000000000" pitchFamily="50" charset="-128"/>
              </a:rPr>
              <a:t>GDP</a:t>
            </a:r>
            <a:r>
              <a:rPr lang="ja-JP" altLang="en-US" sz="900" b="1" u="sng" dirty="0">
                <a:solidFill>
                  <a:schemeClr val="tx1"/>
                </a:solidFill>
                <a:latin typeface="BIZ UDPゴシック" panose="020B0400000000000000" pitchFamily="50" charset="-128"/>
                <a:ea typeface="BIZ UDPゴシック" panose="020B0400000000000000" pitchFamily="50" charset="-128"/>
              </a:rPr>
              <a:t>成長率</a:t>
            </a:r>
            <a:r>
              <a:rPr lang="ja-JP" altLang="en-US" sz="900" dirty="0">
                <a:solidFill>
                  <a:schemeClr val="tx1"/>
                </a:solidFill>
                <a:latin typeface="BIZ UDPゴシック" panose="020B0400000000000000" pitchFamily="50" charset="-128"/>
                <a:ea typeface="BIZ UDPゴシック" panose="020B0400000000000000" pitchFamily="50" charset="-128"/>
              </a:rPr>
              <a:t>は</a:t>
            </a:r>
            <a:r>
              <a:rPr lang="en-US" altLang="ja-JP" sz="900" b="1" u="sng" dirty="0">
                <a:solidFill>
                  <a:schemeClr val="tx1"/>
                </a:solidFill>
                <a:latin typeface="BIZ UDPゴシック" panose="020B0400000000000000" pitchFamily="50" charset="-128"/>
                <a:ea typeface="BIZ UDPゴシック" panose="020B0400000000000000" pitchFamily="50" charset="-128"/>
              </a:rPr>
              <a:t>29.3</a:t>
            </a:r>
            <a:r>
              <a:rPr lang="ja-JP" altLang="en-US" sz="900" b="1" u="sng" dirty="0">
                <a:solidFill>
                  <a:schemeClr val="tx1"/>
                </a:solidFill>
                <a:latin typeface="BIZ UDPゴシック" panose="020B0400000000000000" pitchFamily="50" charset="-128"/>
                <a:ea typeface="BIZ UDPゴシック" panose="020B0400000000000000" pitchFamily="50" charset="-128"/>
              </a:rPr>
              <a:t>％減</a:t>
            </a:r>
            <a:r>
              <a:rPr lang="ja-JP" altLang="en-US" sz="900" dirty="0">
                <a:solidFill>
                  <a:schemeClr val="tx1"/>
                </a:solidFill>
                <a:latin typeface="BIZ UDPゴシック" panose="020B0400000000000000" pitchFamily="50" charset="-128"/>
                <a:ea typeface="BIZ UDPゴシック" panose="020B0400000000000000" pitchFamily="50" charset="-128"/>
              </a:rPr>
              <a:t>と、</a:t>
            </a:r>
            <a:r>
              <a:rPr lang="ja-JP" altLang="en-US" sz="900" b="1" u="sng" dirty="0">
                <a:solidFill>
                  <a:schemeClr val="tx1"/>
                </a:solidFill>
                <a:latin typeface="BIZ UDPゴシック" panose="020B0400000000000000" pitchFamily="50" charset="-128"/>
                <a:ea typeface="BIZ UDPゴシック" panose="020B0400000000000000" pitchFamily="50" charset="-128"/>
              </a:rPr>
              <a:t>比較可能な</a:t>
            </a:r>
            <a:r>
              <a:rPr lang="en-US" altLang="ja-JP" sz="900" b="1" u="sng" dirty="0">
                <a:solidFill>
                  <a:schemeClr val="tx1"/>
                </a:solidFill>
                <a:latin typeface="BIZ UDPゴシック" panose="020B0400000000000000" pitchFamily="50" charset="-128"/>
                <a:ea typeface="BIZ UDPゴシック" panose="020B0400000000000000" pitchFamily="50" charset="-128"/>
              </a:rPr>
              <a:t>1994</a:t>
            </a:r>
            <a:r>
              <a:rPr lang="ja-JP" altLang="en-US" sz="900" b="1" u="sng" dirty="0">
                <a:solidFill>
                  <a:schemeClr val="tx1"/>
                </a:solidFill>
                <a:latin typeface="BIZ UDPゴシック" panose="020B0400000000000000" pitchFamily="50" charset="-128"/>
                <a:ea typeface="BIZ UDPゴシック" panose="020B0400000000000000" pitchFamily="50" charset="-128"/>
              </a:rPr>
              <a:t>年以降最大の</a:t>
            </a:r>
            <a:r>
              <a:rPr lang="ja-JP" altLang="en-US" sz="900" u="sng" dirty="0">
                <a:solidFill>
                  <a:schemeClr val="tx1"/>
                </a:solidFill>
                <a:latin typeface="BIZ UDPゴシック" panose="020B0400000000000000" pitchFamily="50" charset="-128"/>
                <a:ea typeface="BIZ UDPゴシック" panose="020B0400000000000000" pitchFamily="50" charset="-128"/>
              </a:rPr>
              <a:t>落ち込み。</a:t>
            </a:r>
            <a:r>
              <a:rPr lang="ja-JP" altLang="en-US" sz="900" dirty="0">
                <a:solidFill>
                  <a:schemeClr val="tx1"/>
                </a:solidFill>
                <a:latin typeface="BIZ UDPゴシック" panose="020B0400000000000000" pitchFamily="50" charset="-128"/>
                <a:ea typeface="BIZ UDPゴシック" panose="020B0400000000000000" pitchFamily="50" charset="-128"/>
              </a:rPr>
              <a:t> </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雇用面は企業の雇用維持の取組みや政府の雇用維持支援策もあり、</a:t>
            </a:r>
            <a:r>
              <a:rPr lang="ja-JP" altLang="en-US" sz="900" b="1" u="sng" dirty="0">
                <a:solidFill>
                  <a:schemeClr val="tx1"/>
                </a:solidFill>
                <a:latin typeface="BIZ UDPゴシック" panose="020B0400000000000000" pitchFamily="50" charset="-128"/>
                <a:ea typeface="BIZ UDPゴシック" panose="020B0400000000000000" pitchFamily="50" charset="-128"/>
              </a:rPr>
              <a:t>失業者の急激な増加は生じなかった</a:t>
            </a:r>
            <a:r>
              <a:rPr lang="ja-JP" altLang="en-US" sz="900" dirty="0">
                <a:solidFill>
                  <a:schemeClr val="tx1"/>
                </a:solidFill>
                <a:latin typeface="BIZ UDPゴシック" panose="020B0400000000000000" pitchFamily="50" charset="-128"/>
                <a:ea typeface="BIZ UDPゴシック" panose="020B0400000000000000" pitchFamily="50" charset="-128"/>
              </a:rPr>
              <a:t>が、</a:t>
            </a:r>
            <a:r>
              <a:rPr lang="en-US" altLang="ja-JP" sz="900" dirty="0">
                <a:solidFill>
                  <a:schemeClr val="tx1"/>
                </a:solidFill>
                <a:latin typeface="BIZ UDPゴシック" panose="020B0400000000000000" pitchFamily="50" charset="-128"/>
                <a:ea typeface="BIZ UDPゴシック" panose="020B0400000000000000" pitchFamily="50" charset="-128"/>
              </a:rPr>
              <a:t>20</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4</a:t>
            </a:r>
            <a:r>
              <a:rPr lang="ja-JP" altLang="en-US" sz="900" dirty="0">
                <a:solidFill>
                  <a:schemeClr val="tx1"/>
                </a:solidFill>
                <a:latin typeface="BIZ UDPゴシック" panose="020B0400000000000000" pitchFamily="50" charset="-128"/>
                <a:ea typeface="BIZ UDPゴシック" panose="020B0400000000000000" pitchFamily="50" charset="-128"/>
              </a:rPr>
              <a:t>月からパートやアルバイトは雇用者数が大幅減。</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spcBef>
                <a:spcPts val="300"/>
              </a:spcBef>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900" b="1" u="sng" dirty="0">
                <a:solidFill>
                  <a:schemeClr val="tx1"/>
                </a:solidFill>
                <a:latin typeface="BIZ UDPゴシック" panose="020B0400000000000000" pitchFamily="50" charset="-128"/>
                <a:ea typeface="BIZ UDPゴシック" panose="020B0400000000000000" pitchFamily="50" charset="-128"/>
              </a:rPr>
              <a:t>リモートワークなどの働き方の変化</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ja-JP" altLang="en-US" sz="900" b="1" u="sng" dirty="0">
                <a:solidFill>
                  <a:schemeClr val="tx1"/>
                </a:solidFill>
                <a:latin typeface="BIZ UDPゴシック" panose="020B0400000000000000" pitchFamily="50" charset="-128"/>
                <a:ea typeface="BIZ UDPゴシック" panose="020B0400000000000000" pitchFamily="50" charset="-128"/>
              </a:rPr>
              <a:t>「グリーン」への意識の高まり</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ja-JP" altLang="en-US" sz="900" b="1" u="sng" dirty="0">
                <a:solidFill>
                  <a:schemeClr val="tx1"/>
                </a:solidFill>
                <a:latin typeface="BIZ UDPゴシック" panose="020B0400000000000000" pitchFamily="50" charset="-128"/>
                <a:ea typeface="BIZ UDPゴシック" panose="020B0400000000000000" pitchFamily="50" charset="-128"/>
              </a:rPr>
              <a:t>「</a:t>
            </a:r>
            <a:r>
              <a:rPr lang="en-US" altLang="ja-JP" sz="900" b="1" u="sng" dirty="0">
                <a:solidFill>
                  <a:schemeClr val="tx1"/>
                </a:solidFill>
                <a:latin typeface="BIZ UDPゴシック" panose="020B0400000000000000" pitchFamily="50" charset="-128"/>
                <a:ea typeface="BIZ UDPゴシック" panose="020B0400000000000000" pitchFamily="50" charset="-128"/>
              </a:rPr>
              <a:t>DX</a:t>
            </a:r>
            <a:r>
              <a:rPr lang="ja-JP" altLang="en-US" sz="900" b="1" u="sng" dirty="0">
                <a:solidFill>
                  <a:schemeClr val="tx1"/>
                </a:solidFill>
                <a:latin typeface="BIZ UDPゴシック" panose="020B0400000000000000" pitchFamily="50" charset="-128"/>
                <a:ea typeface="BIZ UDPゴシック" panose="020B0400000000000000" pitchFamily="50" charset="-128"/>
              </a:rPr>
              <a:t>」の重要性の高まり。</a:t>
            </a:r>
          </a:p>
          <a:p>
            <a:pPr marL="174625" indent="-174625">
              <a:lnSpc>
                <a:spcPts val="1000"/>
              </a:lnSpc>
              <a:spcBef>
                <a:spcPts val="300"/>
              </a:spcBef>
            </a:pP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7165639" y="6638346"/>
            <a:ext cx="2318197" cy="309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rPr>
              <a:t>出典：内閣府統計</a:t>
            </a:r>
          </a:p>
        </p:txBody>
      </p:sp>
      <p:cxnSp>
        <p:nvCxnSpPr>
          <p:cNvPr id="11" name="直線コネクタ 10"/>
          <p:cNvCxnSpPr/>
          <p:nvPr/>
        </p:nvCxnSpPr>
        <p:spPr>
          <a:xfrm flipV="1">
            <a:off x="5311588" y="354858"/>
            <a:ext cx="1854051" cy="492307"/>
          </a:xfrm>
          <a:prstGeom prst="line">
            <a:avLst/>
          </a:prstGeom>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6957694" y="2091543"/>
            <a:ext cx="2318197" cy="309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rPr>
              <a:t>※</a:t>
            </a:r>
            <a:r>
              <a:rPr kumimoji="1" lang="ja-JP" altLang="en-US" sz="700" dirty="0">
                <a:solidFill>
                  <a:schemeClr val="tx1"/>
                </a:solidFill>
              </a:rPr>
              <a:t>　上記データの出典は４ページ以降を参照</a:t>
            </a:r>
          </a:p>
        </p:txBody>
      </p:sp>
    </p:spTree>
    <p:extLst>
      <p:ext uri="{BB962C8B-B14F-4D97-AF65-F5344CB8AC3E}">
        <p14:creationId xmlns:p14="http://schemas.microsoft.com/office/powerpoint/2010/main" val="2896349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主要国の労働生産性の推移をみると、全体として増加傾向であるが、我が国は欧米に比べ低水準となっていいる。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57265" y="6417545"/>
            <a:ext cx="715080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出典：公益財団法人　日本生産性本部「労働生産性の国際比較</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主要国の労働生産性推移</a:t>
            </a:r>
            <a:endParaRPr kumimoji="1" lang="ja-JP" altLang="en-US" sz="1400" b="1" dirty="0"/>
          </a:p>
        </p:txBody>
      </p:sp>
      <p:sp>
        <p:nvSpPr>
          <p:cNvPr id="16" name="角丸四角形 8">
            <a:extLst>
              <a:ext uri="{FF2B5EF4-FFF2-40B4-BE49-F238E27FC236}">
                <a16:creationId xmlns:a16="http://schemas.microsoft.com/office/drawing/2014/main" id="{4255F0FF-A2BE-4950-9DF9-4672CEBE9EEC}"/>
              </a:ext>
            </a:extLst>
          </p:cNvPr>
          <p:cNvSpPr/>
          <p:nvPr/>
        </p:nvSpPr>
        <p:spPr>
          <a:xfrm>
            <a:off x="7559349" y="1972890"/>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17" name="角丸四角形 8">
            <a:extLst>
              <a:ext uri="{FF2B5EF4-FFF2-40B4-BE49-F238E27FC236}">
                <a16:creationId xmlns:a16="http://schemas.microsoft.com/office/drawing/2014/main" id="{B834687D-47E7-48E3-B018-37BC9652CBB8}"/>
              </a:ext>
            </a:extLst>
          </p:cNvPr>
          <p:cNvSpPr/>
          <p:nvPr/>
        </p:nvSpPr>
        <p:spPr>
          <a:xfrm>
            <a:off x="7511724" y="3107061"/>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ドイツ</a:t>
            </a:r>
          </a:p>
        </p:txBody>
      </p:sp>
      <p:sp>
        <p:nvSpPr>
          <p:cNvPr id="18" name="角丸四角形 8">
            <a:extLst>
              <a:ext uri="{FF2B5EF4-FFF2-40B4-BE49-F238E27FC236}">
                <a16:creationId xmlns:a16="http://schemas.microsoft.com/office/drawing/2014/main" id="{B765B83C-76FE-475F-9072-9E1E6815D4AC}"/>
              </a:ext>
            </a:extLst>
          </p:cNvPr>
          <p:cNvSpPr/>
          <p:nvPr/>
        </p:nvSpPr>
        <p:spPr>
          <a:xfrm>
            <a:off x="7508069" y="5130456"/>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中国</a:t>
            </a:r>
          </a:p>
        </p:txBody>
      </p:sp>
      <p:sp>
        <p:nvSpPr>
          <p:cNvPr id="19" name="角丸四角形 8">
            <a:extLst>
              <a:ext uri="{FF2B5EF4-FFF2-40B4-BE49-F238E27FC236}">
                <a16:creationId xmlns:a16="http://schemas.microsoft.com/office/drawing/2014/main" id="{405ECF11-2024-43A0-912C-D1D1966A17D0}"/>
              </a:ext>
            </a:extLst>
          </p:cNvPr>
          <p:cNvSpPr/>
          <p:nvPr/>
        </p:nvSpPr>
        <p:spPr>
          <a:xfrm>
            <a:off x="7508069" y="3879071"/>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日本</a:t>
            </a:r>
          </a:p>
        </p:txBody>
      </p:sp>
      <p:sp>
        <p:nvSpPr>
          <p:cNvPr id="20" name="角丸四角形 8">
            <a:extLst>
              <a:ext uri="{FF2B5EF4-FFF2-40B4-BE49-F238E27FC236}">
                <a16:creationId xmlns:a16="http://schemas.microsoft.com/office/drawing/2014/main" id="{4255F0FF-A2BE-4950-9DF9-4672CEBE9EEC}"/>
              </a:ext>
            </a:extLst>
          </p:cNvPr>
          <p:cNvSpPr/>
          <p:nvPr/>
        </p:nvSpPr>
        <p:spPr>
          <a:xfrm>
            <a:off x="7559348" y="3348707"/>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イギリス</a:t>
            </a:r>
          </a:p>
        </p:txBody>
      </p:sp>
      <p:sp>
        <p:nvSpPr>
          <p:cNvPr id="21" name="角丸四角形 8">
            <a:extLst>
              <a:ext uri="{FF2B5EF4-FFF2-40B4-BE49-F238E27FC236}">
                <a16:creationId xmlns:a16="http://schemas.microsoft.com/office/drawing/2014/main" id="{4255F0FF-A2BE-4950-9DF9-4672CEBE9EEC}"/>
              </a:ext>
            </a:extLst>
          </p:cNvPr>
          <p:cNvSpPr/>
          <p:nvPr/>
        </p:nvSpPr>
        <p:spPr>
          <a:xfrm>
            <a:off x="7559349" y="2779895"/>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フランス</a:t>
            </a:r>
          </a:p>
        </p:txBody>
      </p:sp>
      <p:sp>
        <p:nvSpPr>
          <p:cNvPr id="23" name="角丸四角形 8">
            <a:extLst>
              <a:ext uri="{FF2B5EF4-FFF2-40B4-BE49-F238E27FC236}">
                <a16:creationId xmlns:a16="http://schemas.microsoft.com/office/drawing/2014/main" id="{88E375BC-FE62-43E6-84F7-2B30DF661624}"/>
              </a:ext>
            </a:extLst>
          </p:cNvPr>
          <p:cNvSpPr/>
          <p:nvPr/>
        </p:nvSpPr>
        <p:spPr>
          <a:xfrm>
            <a:off x="0" y="1851707"/>
            <a:ext cx="2171830" cy="254792"/>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単位：購買力平価換算</a:t>
            </a:r>
            <a:r>
              <a:rPr kumimoji="1" lang="en-US" altLang="ja-JP" sz="1100" dirty="0">
                <a:solidFill>
                  <a:schemeClr val="tx1"/>
                </a:solidFill>
              </a:rPr>
              <a:t>US</a:t>
            </a:r>
            <a:r>
              <a:rPr kumimoji="1" lang="ja-JP" altLang="en-US" sz="1100" dirty="0">
                <a:solidFill>
                  <a:schemeClr val="tx1"/>
                </a:solidFill>
              </a:rPr>
              <a:t>ドル</a:t>
            </a:r>
            <a:endParaRPr kumimoji="1" lang="en-US" altLang="ja-JP" sz="1100" dirty="0">
              <a:solidFill>
                <a:schemeClr val="tx1"/>
              </a:solidFill>
            </a:endParaRPr>
          </a:p>
          <a:p>
            <a:r>
              <a:rPr kumimoji="1" lang="ja-JP" altLang="en-US" sz="1100" dirty="0">
                <a:solidFill>
                  <a:schemeClr val="tx1"/>
                </a:solidFill>
              </a:rPr>
              <a:t>　　　　　（世界銀行換算レート）　</a:t>
            </a:r>
          </a:p>
        </p:txBody>
      </p:sp>
      <p:sp>
        <p:nvSpPr>
          <p:cNvPr id="15" name="正方形/長方形 14"/>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３</a:t>
            </a:r>
            <a:r>
              <a:rPr kumimoji="0" lang="en-US" altLang="ja-JP" kern="0" dirty="0" smtClean="0">
                <a:solidFill>
                  <a:srgbClr val="000000"/>
                </a:solidFill>
                <a:ea typeface="Meiryo UI" pitchFamily="50" charset="-128"/>
                <a:cs typeface="Meiryo UI" pitchFamily="50" charset="-128"/>
              </a:rPr>
              <a:t>.</a:t>
            </a:r>
            <a:r>
              <a:rPr kumimoji="0" lang="ja-JP" altLang="en-US" kern="0" dirty="0" smtClean="0">
                <a:solidFill>
                  <a:srgbClr val="000000"/>
                </a:solidFill>
                <a:ea typeface="Meiryo UI" pitchFamily="50" charset="-128"/>
                <a:cs typeface="Meiryo UI" pitchFamily="50" charset="-128"/>
              </a:rPr>
              <a:t>生産性</a:t>
            </a:r>
            <a:r>
              <a:rPr kumimoji="0" lang="ja-JP" altLang="en-US" kern="0" dirty="0">
                <a:solidFill>
                  <a:srgbClr val="000000"/>
                </a:solidFill>
                <a:ea typeface="Meiryo UI" pitchFamily="50" charset="-128"/>
                <a:cs typeface="Meiryo UI" pitchFamily="50" charset="-128"/>
              </a:rPr>
              <a:t>・イノベーション①）</a:t>
            </a:r>
          </a:p>
        </p:txBody>
      </p:sp>
      <p:pic>
        <p:nvPicPr>
          <p:cNvPr id="3" name="図 2"/>
          <p:cNvPicPr>
            <a:picLocks noChangeAspect="1"/>
          </p:cNvPicPr>
          <p:nvPr/>
        </p:nvPicPr>
        <p:blipFill>
          <a:blip r:embed="rId2"/>
          <a:stretch>
            <a:fillRect/>
          </a:stretch>
        </p:blipFill>
        <p:spPr>
          <a:xfrm>
            <a:off x="482368" y="2033741"/>
            <a:ext cx="8029128" cy="4456562"/>
          </a:xfrm>
          <a:prstGeom prst="rect">
            <a:avLst/>
          </a:prstGeom>
        </p:spPr>
      </p:pic>
      <p:sp>
        <p:nvSpPr>
          <p:cNvPr id="22" name="正方形/長方形 21"/>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604237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労働市場の流動性と労働生産性は、正の相関関係がみられる。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我が国の労働市場の硬直性が、労働生産性の低迷を引き起こしている可能性がある。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700798" cy="307777"/>
          </a:xfrm>
          <a:prstGeom prst="rect">
            <a:avLst/>
          </a:prstGeom>
          <a:noFill/>
        </p:spPr>
        <p:txBody>
          <a:bodyPr wrap="square" rtlCol="0">
            <a:spAutoFit/>
          </a:bodyPr>
          <a:lstStyle/>
          <a:p>
            <a:r>
              <a:rPr kumimoji="1" lang="ja-JP" altLang="en-US" sz="1400" b="1" dirty="0"/>
              <a:t>■　労働市場の流動性と生産性</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３</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生産性</a:t>
            </a:r>
            <a:r>
              <a:rPr lang="ja-JP" altLang="en-US" kern="0" dirty="0">
                <a:solidFill>
                  <a:srgbClr val="000000"/>
                </a:solidFill>
                <a:ea typeface="Meiryo UI" pitchFamily="50" charset="-128"/>
                <a:cs typeface="Meiryo UI" pitchFamily="50" charset="-128"/>
              </a:rPr>
              <a:t>・イノベーション②</a:t>
            </a:r>
            <a:r>
              <a:rPr kumimoji="0" lang="ja-JP" altLang="en-US" kern="0" dirty="0">
                <a:solidFill>
                  <a:srgbClr val="000000"/>
                </a:solidFill>
                <a:ea typeface="Meiryo UI" pitchFamily="50" charset="-128"/>
                <a:cs typeface="Meiryo UI" pitchFamily="50" charset="-128"/>
              </a:rPr>
              <a:t>）</a:t>
            </a:r>
          </a:p>
        </p:txBody>
      </p:sp>
      <p:sp>
        <p:nvSpPr>
          <p:cNvPr id="10" name="テキスト ボックス 9">
            <a:extLst>
              <a:ext uri="{FF2B5EF4-FFF2-40B4-BE49-F238E27FC236}">
                <a16:creationId xmlns:a16="http://schemas.microsoft.com/office/drawing/2014/main" id="{1F690CD1-82DB-432F-9346-EB272002B052}"/>
              </a:ext>
            </a:extLst>
          </p:cNvPr>
          <p:cNvSpPr txBox="1"/>
          <p:nvPr/>
        </p:nvSpPr>
        <p:spPr>
          <a:xfrm>
            <a:off x="728870" y="6160377"/>
            <a:ext cx="1179444" cy="284505"/>
          </a:xfrm>
          <a:prstGeom prst="rect">
            <a:avLst/>
          </a:prstGeom>
          <a:solidFill>
            <a:schemeClr val="bg1"/>
          </a:solidFill>
        </p:spPr>
        <p:txBody>
          <a:bodyPr wrap="square" rtlCol="0">
            <a:spAutoFit/>
          </a:bodyPr>
          <a:lstStyle/>
          <a:p>
            <a:endParaRPr lang="en-US" altLang="ja-JP"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01C690B-74E4-45BA-BD7A-9CC279A8D07B}"/>
              </a:ext>
            </a:extLst>
          </p:cNvPr>
          <p:cNvSpPr txBox="1"/>
          <p:nvPr/>
        </p:nvSpPr>
        <p:spPr>
          <a:xfrm>
            <a:off x="485239" y="6124435"/>
            <a:ext cx="3007386" cy="26942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出典：経済産業省「第１回未来人材会議資料」</a:t>
            </a:r>
            <a:endParaRPr lang="en-US" altLang="ja-JP" sz="11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728870" y="1903964"/>
            <a:ext cx="7253282" cy="4209338"/>
          </a:xfrm>
          <a:prstGeom prst="rect">
            <a:avLst/>
          </a:prstGeom>
        </p:spPr>
      </p:pic>
      <p:sp>
        <p:nvSpPr>
          <p:cNvPr id="5" name="楕円 4"/>
          <p:cNvSpPr/>
          <p:nvPr/>
        </p:nvSpPr>
        <p:spPr>
          <a:xfrm>
            <a:off x="2926080" y="4937760"/>
            <a:ext cx="352230" cy="57476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大かっこ 12"/>
          <p:cNvSpPr/>
          <p:nvPr/>
        </p:nvSpPr>
        <p:spPr>
          <a:xfrm>
            <a:off x="934219" y="6393862"/>
            <a:ext cx="2558406" cy="252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tIns="36000" bIns="36000" rtlCol="0" anchor="t" anchorCtr="0"/>
          <a:lstStyle/>
          <a:p>
            <a:r>
              <a:rPr kumimoji="1" lang="en-US" altLang="ja-JP" sz="1100" dirty="0">
                <a:latin typeface="+mn-ea"/>
              </a:rPr>
              <a:t>OECD stat</a:t>
            </a:r>
            <a:r>
              <a:rPr kumimoji="1" lang="ja-JP" altLang="en-US" sz="1100" dirty="0">
                <a:latin typeface="+mn-ea"/>
              </a:rPr>
              <a:t>をもとに経済産業省が作成。</a:t>
            </a:r>
            <a:endParaRPr kumimoji="1" lang="en-US" altLang="ja-JP" sz="1100" dirty="0">
              <a:latin typeface="+mn-ea"/>
            </a:endParaRPr>
          </a:p>
        </p:txBody>
      </p:sp>
      <p:sp>
        <p:nvSpPr>
          <p:cNvPr id="15" name="正方形/長方形 14"/>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2224094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OECD</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による男女の労働参加率と成長率予測では、労働参加率の男女差が解消するほど、各国の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の成長率予測は高まる傾向にある。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700798" cy="307777"/>
          </a:xfrm>
          <a:prstGeom prst="rect">
            <a:avLst/>
          </a:prstGeom>
          <a:noFill/>
        </p:spPr>
        <p:txBody>
          <a:bodyPr wrap="square" rtlCol="0">
            <a:spAutoFit/>
          </a:bodyPr>
          <a:lstStyle/>
          <a:p>
            <a:r>
              <a:rPr kumimoji="1" lang="ja-JP" altLang="en-US" sz="1400" b="1" dirty="0"/>
              <a:t>■　多様性（男女の労働参加率）と成長率予測</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３</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生産性</a:t>
            </a:r>
            <a:r>
              <a:rPr lang="ja-JP" altLang="en-US" kern="0" dirty="0">
                <a:solidFill>
                  <a:srgbClr val="000000"/>
                </a:solidFill>
                <a:ea typeface="Meiryo UI" pitchFamily="50" charset="-128"/>
                <a:cs typeface="Meiryo UI" pitchFamily="50" charset="-128"/>
              </a:rPr>
              <a:t>・イノベーション③</a:t>
            </a:r>
            <a:r>
              <a:rPr kumimoji="0" lang="ja-JP" altLang="en-US" kern="0" dirty="0">
                <a:solidFill>
                  <a:srgbClr val="000000"/>
                </a:solidFill>
                <a:ea typeface="Meiryo UI" pitchFamily="50" charset="-128"/>
                <a:cs typeface="Meiryo UI" pitchFamily="50" charset="-128"/>
              </a:rPr>
              <a:t>）</a:t>
            </a:r>
          </a:p>
        </p:txBody>
      </p:sp>
      <p:sp>
        <p:nvSpPr>
          <p:cNvPr id="10" name="テキスト ボックス 9">
            <a:extLst>
              <a:ext uri="{FF2B5EF4-FFF2-40B4-BE49-F238E27FC236}">
                <a16:creationId xmlns:a16="http://schemas.microsoft.com/office/drawing/2014/main" id="{1F690CD1-82DB-432F-9346-EB272002B052}"/>
              </a:ext>
            </a:extLst>
          </p:cNvPr>
          <p:cNvSpPr txBox="1"/>
          <p:nvPr/>
        </p:nvSpPr>
        <p:spPr>
          <a:xfrm>
            <a:off x="728870" y="6160377"/>
            <a:ext cx="1179444" cy="284505"/>
          </a:xfrm>
          <a:prstGeom prst="rect">
            <a:avLst/>
          </a:prstGeom>
          <a:solidFill>
            <a:schemeClr val="bg1"/>
          </a:solidFill>
        </p:spPr>
        <p:txBody>
          <a:bodyPr wrap="square" rtlCol="0">
            <a:spAutoFit/>
          </a:bodyPr>
          <a:lstStyle/>
          <a:p>
            <a:endParaRPr lang="en-US" altLang="ja-JP" sz="11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945561C3-A990-42AB-892D-8EC90C721061}"/>
              </a:ext>
            </a:extLst>
          </p:cNvPr>
          <p:cNvSpPr/>
          <p:nvPr/>
        </p:nvSpPr>
        <p:spPr>
          <a:xfrm>
            <a:off x="454376" y="1971942"/>
            <a:ext cx="7298240" cy="276999"/>
          </a:xfrm>
          <a:prstGeom prst="rect">
            <a:avLst/>
          </a:prstGeom>
        </p:spPr>
        <p:txBody>
          <a:bodyPr wrap="square">
            <a:spAutoFit/>
          </a:bodyPr>
          <a:lstStyle/>
          <a:p>
            <a:r>
              <a:rPr kumimoji="1" lang="ja-JP" altLang="en-US" sz="1200" b="1" dirty="0"/>
              <a:t>○　</a:t>
            </a:r>
            <a:r>
              <a:rPr kumimoji="1" lang="en-US" altLang="ja-JP" sz="1200" b="1" dirty="0"/>
              <a:t>GDP</a:t>
            </a:r>
            <a:r>
              <a:rPr kumimoji="1" lang="ja-JP" altLang="en-US" sz="1200" b="1" dirty="0"/>
              <a:t>総額及び一人当たり</a:t>
            </a:r>
            <a:r>
              <a:rPr kumimoji="1" lang="en-US" altLang="ja-JP" sz="1200" b="1" dirty="0"/>
              <a:t>GDP</a:t>
            </a:r>
            <a:r>
              <a:rPr kumimoji="1" lang="ja-JP" altLang="en-US" sz="1200" b="1" dirty="0"/>
              <a:t>の平均成長率予測（男女の労働参加率との関係）</a:t>
            </a:r>
            <a:endParaRPr kumimoji="1" lang="ja-JP" altLang="en-US" sz="800" dirty="0"/>
          </a:p>
        </p:txBody>
      </p:sp>
      <p:graphicFrame>
        <p:nvGraphicFramePr>
          <p:cNvPr id="15" name="表 14">
            <a:extLst>
              <a:ext uri="{FF2B5EF4-FFF2-40B4-BE49-F238E27FC236}">
                <a16:creationId xmlns:a16="http://schemas.microsoft.com/office/drawing/2014/main" id="{C40F6914-E076-4B33-BC22-A3415655D9DE}"/>
              </a:ext>
            </a:extLst>
          </p:cNvPr>
          <p:cNvGraphicFramePr>
            <a:graphicFrameLocks noGrp="1"/>
          </p:cNvGraphicFramePr>
          <p:nvPr/>
        </p:nvGraphicFramePr>
        <p:xfrm>
          <a:off x="1157534" y="2284899"/>
          <a:ext cx="6730196" cy="3898373"/>
        </p:xfrm>
        <a:graphic>
          <a:graphicData uri="http://schemas.openxmlformats.org/drawingml/2006/table">
            <a:tbl>
              <a:tblPr firstRow="1" bandRow="1">
                <a:tableStyleId>{5C22544A-7EE6-4342-B048-85BDC9FD1C3A}</a:tableStyleId>
              </a:tblPr>
              <a:tblGrid>
                <a:gridCol w="746094">
                  <a:extLst>
                    <a:ext uri="{9D8B030D-6E8A-4147-A177-3AD203B41FA5}">
                      <a16:colId xmlns:a16="http://schemas.microsoft.com/office/drawing/2014/main" val="2821443039"/>
                    </a:ext>
                  </a:extLst>
                </a:gridCol>
                <a:gridCol w="729408">
                  <a:extLst>
                    <a:ext uri="{9D8B030D-6E8A-4147-A177-3AD203B41FA5}">
                      <a16:colId xmlns:a16="http://schemas.microsoft.com/office/drawing/2014/main" val="947808577"/>
                    </a:ext>
                  </a:extLst>
                </a:gridCol>
                <a:gridCol w="758493">
                  <a:extLst>
                    <a:ext uri="{9D8B030D-6E8A-4147-A177-3AD203B41FA5}">
                      <a16:colId xmlns:a16="http://schemas.microsoft.com/office/drawing/2014/main" val="2005449136"/>
                    </a:ext>
                  </a:extLst>
                </a:gridCol>
                <a:gridCol w="713908">
                  <a:extLst>
                    <a:ext uri="{9D8B030D-6E8A-4147-A177-3AD203B41FA5}">
                      <a16:colId xmlns:a16="http://schemas.microsoft.com/office/drawing/2014/main" val="507958131"/>
                    </a:ext>
                  </a:extLst>
                </a:gridCol>
                <a:gridCol w="767452">
                  <a:extLst>
                    <a:ext uri="{9D8B030D-6E8A-4147-A177-3AD203B41FA5}">
                      <a16:colId xmlns:a16="http://schemas.microsoft.com/office/drawing/2014/main" val="2636248813"/>
                    </a:ext>
                  </a:extLst>
                </a:gridCol>
                <a:gridCol w="749605">
                  <a:extLst>
                    <a:ext uri="{9D8B030D-6E8A-4147-A177-3AD203B41FA5}">
                      <a16:colId xmlns:a16="http://schemas.microsoft.com/office/drawing/2014/main" val="3661095522"/>
                    </a:ext>
                  </a:extLst>
                </a:gridCol>
                <a:gridCol w="767452">
                  <a:extLst>
                    <a:ext uri="{9D8B030D-6E8A-4147-A177-3AD203B41FA5}">
                      <a16:colId xmlns:a16="http://schemas.microsoft.com/office/drawing/2014/main" val="731107930"/>
                    </a:ext>
                  </a:extLst>
                </a:gridCol>
                <a:gridCol w="749605">
                  <a:extLst>
                    <a:ext uri="{9D8B030D-6E8A-4147-A177-3AD203B41FA5}">
                      <a16:colId xmlns:a16="http://schemas.microsoft.com/office/drawing/2014/main" val="1427121944"/>
                    </a:ext>
                  </a:extLst>
                </a:gridCol>
                <a:gridCol w="748179">
                  <a:extLst>
                    <a:ext uri="{9D8B030D-6E8A-4147-A177-3AD203B41FA5}">
                      <a16:colId xmlns:a16="http://schemas.microsoft.com/office/drawing/2014/main" val="3613784091"/>
                    </a:ext>
                  </a:extLst>
                </a:gridCol>
              </a:tblGrid>
              <a:tr h="642588">
                <a:tc>
                  <a:txBody>
                    <a:bodyPr/>
                    <a:lstStyle/>
                    <a:p>
                      <a:endParaRPr kumimoji="1" lang="ja-JP" altLang="en-US" sz="800" b="0" dirty="0"/>
                    </a:p>
                  </a:txBody>
                  <a:tcPr anchor="ctr"/>
                </a:tc>
                <a:tc gridSpan="2">
                  <a:txBody>
                    <a:bodyPr/>
                    <a:lstStyle/>
                    <a:p>
                      <a:r>
                        <a:rPr kumimoji="1" lang="ja-JP" altLang="en-US" sz="1050" b="0" dirty="0"/>
                        <a:t>男女の労働参加率が変化しない場合</a:t>
                      </a:r>
                    </a:p>
                  </a:txBody>
                  <a:tcPr anchor="ctr"/>
                </a:tc>
                <a:tc hMerge="1">
                  <a:txBody>
                    <a:bodyPr/>
                    <a:lstStyle/>
                    <a:p>
                      <a:endParaRPr kumimoji="1" lang="ja-JP" altLang="en-US" sz="800" dirty="0"/>
                    </a:p>
                  </a:txBody>
                  <a:tcPr anchor="ctr"/>
                </a:tc>
                <a:tc gridSpan="2">
                  <a:txBody>
                    <a:bodyPr/>
                    <a:lstStyle/>
                    <a:p>
                      <a:r>
                        <a:rPr kumimoji="1" lang="en-US" altLang="ja-JP" sz="1050" b="0" dirty="0"/>
                        <a:t>2030</a:t>
                      </a:r>
                      <a:r>
                        <a:rPr kumimoji="1" lang="ja-JP" altLang="en-US" sz="1050" b="0" dirty="0"/>
                        <a:t>年までに労働参加率の男女差が</a:t>
                      </a:r>
                      <a:r>
                        <a:rPr kumimoji="1" lang="en-US" altLang="ja-JP" sz="1050" b="0" dirty="0"/>
                        <a:t>50</a:t>
                      </a:r>
                      <a:r>
                        <a:rPr kumimoji="1" lang="ja-JP" altLang="en-US" sz="1050" b="0" dirty="0"/>
                        <a:t>％解消した場合</a:t>
                      </a:r>
                    </a:p>
                  </a:txBody>
                  <a:tcPr anchor="ctr"/>
                </a:tc>
                <a:tc hMerge="1">
                  <a:txBody>
                    <a:bodyPr/>
                    <a:lstStyle/>
                    <a:p>
                      <a:endParaRPr kumimoji="1" lang="ja-JP" altLang="en-US" sz="800" dirty="0"/>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t>2030</a:t>
                      </a:r>
                      <a:r>
                        <a:rPr kumimoji="1" lang="ja-JP" altLang="en-US" sz="1050" b="0" dirty="0"/>
                        <a:t>年までに労働参加率の男女差が</a:t>
                      </a:r>
                      <a:r>
                        <a:rPr kumimoji="1" lang="en-US" altLang="ja-JP" sz="1050" b="0" dirty="0"/>
                        <a:t>75</a:t>
                      </a:r>
                      <a:r>
                        <a:rPr kumimoji="1" lang="ja-JP" altLang="en-US" sz="1050" b="0" dirty="0"/>
                        <a:t>％解消した場合</a:t>
                      </a:r>
                    </a:p>
                  </a:txBody>
                  <a:tcPr anchor="ctr"/>
                </a:tc>
                <a:tc hMerge="1">
                  <a:txBody>
                    <a:bodyPr/>
                    <a:lstStyle/>
                    <a:p>
                      <a:endParaRPr kumimoji="1" lang="ja-JP" altLang="en-US" sz="800" dirty="0"/>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t>2030</a:t>
                      </a:r>
                      <a:r>
                        <a:rPr kumimoji="1" lang="ja-JP" altLang="en-US" sz="1050" b="0" dirty="0"/>
                        <a:t>年までに労働参加率の男女差が</a:t>
                      </a:r>
                      <a:r>
                        <a:rPr kumimoji="1" lang="en-US" altLang="ja-JP" sz="1050" b="0" dirty="0"/>
                        <a:t>100</a:t>
                      </a:r>
                      <a:r>
                        <a:rPr kumimoji="1" lang="ja-JP" altLang="en-US" sz="1050" b="0" dirty="0"/>
                        <a:t>％解消した場合</a:t>
                      </a:r>
                    </a:p>
                  </a:txBody>
                  <a:tcPr anchor="ctr"/>
                </a:tc>
                <a:tc hMerge="1">
                  <a:txBody>
                    <a:bodyPr/>
                    <a:lstStyle/>
                    <a:p>
                      <a:endParaRPr kumimoji="1" lang="ja-JP" altLang="en-US" sz="800" dirty="0"/>
                    </a:p>
                  </a:txBody>
                  <a:tcPr anchor="ctr"/>
                </a:tc>
                <a:extLst>
                  <a:ext uri="{0D108BD9-81ED-4DB2-BD59-A6C34878D82A}">
                    <a16:rowId xmlns:a16="http://schemas.microsoft.com/office/drawing/2014/main" val="2242038628"/>
                  </a:ext>
                </a:extLst>
              </a:tr>
              <a:tr h="376985">
                <a:tc>
                  <a:txBody>
                    <a:bodyPr/>
                    <a:lstStyle/>
                    <a:p>
                      <a:endParaRPr kumimoji="1" lang="ja-JP" altLang="en-US" sz="800" b="1" dirty="0"/>
                    </a:p>
                  </a:txBody>
                  <a:tcPr anchor="ctr"/>
                </a:tc>
                <a:tc>
                  <a:txBody>
                    <a:bodyPr/>
                    <a:lstStyle/>
                    <a:p>
                      <a:r>
                        <a:rPr kumimoji="1" lang="en-US" altLang="ja-JP" sz="800" b="1" dirty="0"/>
                        <a:t>GDP</a:t>
                      </a:r>
                      <a:endParaRPr kumimoji="1" lang="ja-JP" altLang="en-US" sz="800" b="1" dirty="0"/>
                    </a:p>
                  </a:txBody>
                  <a:tcPr anchor="ctr"/>
                </a:tc>
                <a:tc>
                  <a:txBody>
                    <a:bodyPr/>
                    <a:lstStyle/>
                    <a:p>
                      <a:r>
                        <a:rPr kumimoji="1" lang="en-US" altLang="ja-JP" sz="800" b="1" dirty="0"/>
                        <a:t>1</a:t>
                      </a:r>
                      <a:r>
                        <a:rPr kumimoji="1" lang="ja-JP" altLang="en-US" sz="800" b="1" dirty="0"/>
                        <a:t>人当たり</a:t>
                      </a:r>
                      <a:r>
                        <a:rPr kumimoji="1" lang="en-US" altLang="ja-JP" sz="800" b="1" dirty="0"/>
                        <a:t>GDP</a:t>
                      </a:r>
                      <a:endParaRPr kumimoji="1" lang="ja-JP" altLang="en-US" sz="800" b="1" dirty="0"/>
                    </a:p>
                  </a:txBody>
                  <a:tcPr anchor="ctr"/>
                </a:tc>
                <a:tc>
                  <a:txBody>
                    <a:bodyPr/>
                    <a:lstStyle/>
                    <a:p>
                      <a:r>
                        <a:rPr kumimoji="1" lang="en-US" altLang="ja-JP" sz="800" b="1" dirty="0"/>
                        <a:t>GDP</a:t>
                      </a:r>
                      <a:endParaRPr kumimoji="1" lang="ja-JP" altLang="en-US" sz="800" b="1" dirty="0"/>
                    </a:p>
                  </a:txBody>
                  <a:tcPr anchor="ctr"/>
                </a:tc>
                <a:tc>
                  <a:txBody>
                    <a:bodyPr/>
                    <a:lstStyle/>
                    <a:p>
                      <a:r>
                        <a:rPr kumimoji="1" lang="en-US" altLang="ja-JP" sz="800" b="1" dirty="0"/>
                        <a:t>1</a:t>
                      </a:r>
                      <a:r>
                        <a:rPr kumimoji="1" lang="ja-JP" altLang="en-US" sz="800" b="1" dirty="0"/>
                        <a:t>人当たり</a:t>
                      </a:r>
                      <a:r>
                        <a:rPr kumimoji="1" lang="en-US" altLang="ja-JP" sz="800" b="1" dirty="0"/>
                        <a:t>GDP</a:t>
                      </a:r>
                      <a:endParaRPr kumimoji="1" lang="ja-JP" altLang="en-US" sz="800" b="1" dirty="0"/>
                    </a:p>
                  </a:txBody>
                  <a:tcPr anchor="ctr"/>
                </a:tc>
                <a:tc>
                  <a:txBody>
                    <a:bodyPr/>
                    <a:lstStyle/>
                    <a:p>
                      <a:r>
                        <a:rPr kumimoji="1" lang="en-US" altLang="ja-JP" sz="800" b="1" dirty="0"/>
                        <a:t>GDP</a:t>
                      </a:r>
                      <a:endParaRPr kumimoji="1" lang="ja-JP" altLang="en-US" sz="800" b="1" dirty="0"/>
                    </a:p>
                  </a:txBody>
                  <a:tcPr anchor="ctr"/>
                </a:tc>
                <a:tc>
                  <a:txBody>
                    <a:bodyPr/>
                    <a:lstStyle/>
                    <a:p>
                      <a:r>
                        <a:rPr kumimoji="1" lang="en-US" altLang="ja-JP" sz="800" b="1" dirty="0"/>
                        <a:t>1</a:t>
                      </a:r>
                      <a:r>
                        <a:rPr kumimoji="1" lang="ja-JP" altLang="en-US" sz="800" b="1" dirty="0"/>
                        <a:t>人当たり</a:t>
                      </a:r>
                      <a:r>
                        <a:rPr kumimoji="1" lang="en-US" altLang="ja-JP" sz="800" b="1" dirty="0"/>
                        <a:t>GDP</a:t>
                      </a:r>
                      <a:endParaRPr kumimoji="1" lang="ja-JP" altLang="en-US" sz="800" b="1" dirty="0"/>
                    </a:p>
                  </a:txBody>
                  <a:tcPr anchor="ctr"/>
                </a:tc>
                <a:tc>
                  <a:txBody>
                    <a:bodyPr/>
                    <a:lstStyle/>
                    <a:p>
                      <a:r>
                        <a:rPr kumimoji="1" lang="en-US" altLang="ja-JP" sz="800" b="1" dirty="0"/>
                        <a:t>GDP</a:t>
                      </a:r>
                      <a:endParaRPr kumimoji="1" lang="ja-JP" altLang="en-US" sz="800" b="1" dirty="0"/>
                    </a:p>
                  </a:txBody>
                  <a:tcPr anchor="ctr"/>
                </a:tc>
                <a:tc>
                  <a:txBody>
                    <a:bodyPr/>
                    <a:lstStyle/>
                    <a:p>
                      <a:r>
                        <a:rPr kumimoji="1" lang="en-US" altLang="ja-JP" sz="800" b="1" dirty="0"/>
                        <a:t>1</a:t>
                      </a:r>
                      <a:r>
                        <a:rPr kumimoji="1" lang="ja-JP" altLang="en-US" sz="800" b="1" dirty="0"/>
                        <a:t>人当たり</a:t>
                      </a:r>
                      <a:r>
                        <a:rPr kumimoji="1" lang="en-US" altLang="ja-JP" sz="800" b="1" dirty="0"/>
                        <a:t>GDP</a:t>
                      </a:r>
                      <a:endParaRPr kumimoji="1" lang="ja-JP" altLang="en-US" sz="800" b="1" dirty="0"/>
                    </a:p>
                  </a:txBody>
                  <a:tcPr anchor="ctr"/>
                </a:tc>
                <a:extLst>
                  <a:ext uri="{0D108BD9-81ED-4DB2-BD59-A6C34878D82A}">
                    <a16:rowId xmlns:a16="http://schemas.microsoft.com/office/drawing/2014/main" val="3778817517"/>
                  </a:ext>
                </a:extLst>
              </a:tr>
              <a:tr h="239900">
                <a:tc>
                  <a:txBody>
                    <a:bodyPr/>
                    <a:lstStyle/>
                    <a:p>
                      <a:r>
                        <a:rPr kumimoji="1" lang="en-US" altLang="ja-JP" sz="800" b="1" dirty="0"/>
                        <a:t>OECD</a:t>
                      </a:r>
                      <a:endParaRPr kumimoji="1" lang="ja-JP" altLang="en-US" sz="800" b="1" dirty="0"/>
                    </a:p>
                  </a:txBody>
                  <a:tcPr anchor="ctr"/>
                </a:tc>
                <a:tc>
                  <a:txBody>
                    <a:bodyPr/>
                    <a:lstStyle/>
                    <a:p>
                      <a:r>
                        <a:rPr kumimoji="1" lang="en-US" altLang="ja-JP" sz="800" b="1" dirty="0"/>
                        <a:t>2.2</a:t>
                      </a:r>
                      <a:endParaRPr kumimoji="1" lang="ja-JP" altLang="en-US" sz="800" b="1" dirty="0"/>
                    </a:p>
                  </a:txBody>
                  <a:tcPr anchor="ctr"/>
                </a:tc>
                <a:tc>
                  <a:txBody>
                    <a:bodyPr/>
                    <a:lstStyle/>
                    <a:p>
                      <a:r>
                        <a:rPr kumimoji="1" lang="en-US" altLang="ja-JP" sz="800" b="1" dirty="0"/>
                        <a:t>1.8</a:t>
                      </a:r>
                      <a:endParaRPr kumimoji="1" lang="ja-JP" altLang="en-US" sz="800" b="1" dirty="0"/>
                    </a:p>
                  </a:txBody>
                  <a:tcPr anchor="ctr"/>
                </a:tc>
                <a:tc>
                  <a:txBody>
                    <a:bodyPr/>
                    <a:lstStyle/>
                    <a:p>
                      <a:r>
                        <a:rPr kumimoji="1" lang="en-US" altLang="ja-JP" sz="800" b="1" dirty="0"/>
                        <a:t>2.5</a:t>
                      </a:r>
                      <a:endParaRPr kumimoji="1" lang="ja-JP" altLang="en-US" sz="800" b="1" dirty="0"/>
                    </a:p>
                  </a:txBody>
                  <a:tcPr anchor="ctr"/>
                </a:tc>
                <a:tc>
                  <a:txBody>
                    <a:bodyPr/>
                    <a:lstStyle/>
                    <a:p>
                      <a:r>
                        <a:rPr kumimoji="1" lang="en-US" altLang="ja-JP" sz="800" b="1" dirty="0"/>
                        <a:t>2.1</a:t>
                      </a:r>
                      <a:endParaRPr kumimoji="1" lang="ja-JP" altLang="en-US" sz="800" b="1" dirty="0"/>
                    </a:p>
                  </a:txBody>
                  <a:tcPr anchor="ctr"/>
                </a:tc>
                <a:tc>
                  <a:txBody>
                    <a:bodyPr/>
                    <a:lstStyle/>
                    <a:p>
                      <a:r>
                        <a:rPr kumimoji="1" lang="en-US" altLang="ja-JP" sz="800" b="1" dirty="0"/>
                        <a:t>2.6</a:t>
                      </a:r>
                      <a:endParaRPr kumimoji="1" lang="ja-JP" altLang="en-US" sz="800" b="1" dirty="0"/>
                    </a:p>
                  </a:txBody>
                  <a:tcPr anchor="ctr"/>
                </a:tc>
                <a:tc>
                  <a:txBody>
                    <a:bodyPr/>
                    <a:lstStyle/>
                    <a:p>
                      <a:r>
                        <a:rPr kumimoji="1" lang="en-US" altLang="ja-JP" sz="800" b="1" dirty="0"/>
                        <a:t>2.3</a:t>
                      </a:r>
                      <a:endParaRPr kumimoji="1" lang="ja-JP" altLang="en-US" sz="800" b="1" dirty="0"/>
                    </a:p>
                  </a:txBody>
                  <a:tcPr anchor="ctr"/>
                </a:tc>
                <a:tc>
                  <a:txBody>
                    <a:bodyPr/>
                    <a:lstStyle/>
                    <a:p>
                      <a:r>
                        <a:rPr kumimoji="1" lang="en-US" altLang="ja-JP" sz="800" b="1" dirty="0"/>
                        <a:t>2.7</a:t>
                      </a:r>
                      <a:endParaRPr kumimoji="1" lang="ja-JP" altLang="en-US" sz="800" b="1" dirty="0"/>
                    </a:p>
                  </a:txBody>
                  <a:tcPr anchor="ctr"/>
                </a:tc>
                <a:tc>
                  <a:txBody>
                    <a:bodyPr/>
                    <a:lstStyle/>
                    <a:p>
                      <a:r>
                        <a:rPr kumimoji="1" lang="en-US" altLang="ja-JP" sz="800" b="1" dirty="0"/>
                        <a:t>2.4</a:t>
                      </a:r>
                      <a:endParaRPr kumimoji="1" lang="ja-JP" altLang="en-US" sz="800" b="1" dirty="0"/>
                    </a:p>
                  </a:txBody>
                  <a:tcPr anchor="ctr"/>
                </a:tc>
                <a:extLst>
                  <a:ext uri="{0D108BD9-81ED-4DB2-BD59-A6C34878D82A}">
                    <a16:rowId xmlns:a16="http://schemas.microsoft.com/office/drawing/2014/main" val="3155478952"/>
                  </a:ext>
                </a:extLst>
              </a:tr>
              <a:tr h="239900">
                <a:tc>
                  <a:txBody>
                    <a:bodyPr/>
                    <a:lstStyle/>
                    <a:p>
                      <a:r>
                        <a:rPr kumimoji="1" lang="ja-JP" altLang="en-US" sz="800" b="1" dirty="0"/>
                        <a:t>ｵｰｽﾄﾗﾘｱ</a:t>
                      </a:r>
                    </a:p>
                  </a:txBody>
                  <a:tcPr anchor="ctr"/>
                </a:tc>
                <a:tc>
                  <a:txBody>
                    <a:bodyPr/>
                    <a:lstStyle/>
                    <a:p>
                      <a:r>
                        <a:rPr kumimoji="1" lang="en-US" altLang="ja-JP" sz="800" b="1" dirty="0"/>
                        <a:t>3.3</a:t>
                      </a:r>
                      <a:endParaRPr kumimoji="1" lang="ja-JP" altLang="en-US" sz="800" b="1" dirty="0"/>
                    </a:p>
                  </a:txBody>
                  <a:tcPr anchor="ctr"/>
                </a:tc>
                <a:tc>
                  <a:txBody>
                    <a:bodyPr/>
                    <a:lstStyle/>
                    <a:p>
                      <a:r>
                        <a:rPr kumimoji="1" lang="en-US" altLang="ja-JP" sz="800" b="1" dirty="0"/>
                        <a:t>2.0</a:t>
                      </a:r>
                      <a:endParaRPr kumimoji="1" lang="ja-JP" altLang="en-US" sz="800" b="1" dirty="0"/>
                    </a:p>
                  </a:txBody>
                  <a:tcPr anchor="ctr"/>
                </a:tc>
                <a:tc>
                  <a:txBody>
                    <a:bodyPr/>
                    <a:lstStyle/>
                    <a:p>
                      <a:r>
                        <a:rPr kumimoji="1" lang="en-US" altLang="ja-JP" sz="800" b="1" dirty="0"/>
                        <a:t>3.5</a:t>
                      </a:r>
                      <a:endParaRPr kumimoji="1" lang="ja-JP" altLang="en-US" sz="800" b="1" dirty="0"/>
                    </a:p>
                  </a:txBody>
                  <a:tcPr anchor="ctr"/>
                </a:tc>
                <a:tc>
                  <a:txBody>
                    <a:bodyPr/>
                    <a:lstStyle/>
                    <a:p>
                      <a:r>
                        <a:rPr kumimoji="1" lang="en-US" altLang="ja-JP" sz="800" b="1" dirty="0"/>
                        <a:t>2.2</a:t>
                      </a:r>
                      <a:endParaRPr kumimoji="1" lang="ja-JP" altLang="en-US" sz="800" b="1" dirty="0"/>
                    </a:p>
                  </a:txBody>
                  <a:tcPr anchor="ctr"/>
                </a:tc>
                <a:tc>
                  <a:txBody>
                    <a:bodyPr/>
                    <a:lstStyle/>
                    <a:p>
                      <a:r>
                        <a:rPr kumimoji="1" lang="en-US" altLang="ja-JP" sz="800" b="1" dirty="0"/>
                        <a:t>3.7</a:t>
                      </a:r>
                      <a:endParaRPr kumimoji="1" lang="ja-JP" altLang="en-US" sz="800" b="1" dirty="0"/>
                    </a:p>
                  </a:txBody>
                  <a:tcPr anchor="ctr"/>
                </a:tc>
                <a:tc>
                  <a:txBody>
                    <a:bodyPr/>
                    <a:lstStyle/>
                    <a:p>
                      <a:r>
                        <a:rPr kumimoji="1" lang="en-US" altLang="ja-JP" sz="800" b="1" dirty="0"/>
                        <a:t>2.4</a:t>
                      </a:r>
                      <a:endParaRPr kumimoji="1" lang="ja-JP" altLang="en-US" sz="800" b="1" dirty="0"/>
                    </a:p>
                  </a:txBody>
                  <a:tcPr anchor="ctr"/>
                </a:tc>
                <a:tc>
                  <a:txBody>
                    <a:bodyPr/>
                    <a:lstStyle/>
                    <a:p>
                      <a:r>
                        <a:rPr kumimoji="1" lang="en-US" altLang="ja-JP" sz="800" b="1" dirty="0"/>
                        <a:t>3.8</a:t>
                      </a:r>
                      <a:endParaRPr kumimoji="1" lang="ja-JP" altLang="en-US" sz="800" b="1" dirty="0"/>
                    </a:p>
                  </a:txBody>
                  <a:tcPr anchor="ctr"/>
                </a:tc>
                <a:tc>
                  <a:txBody>
                    <a:bodyPr/>
                    <a:lstStyle/>
                    <a:p>
                      <a:r>
                        <a:rPr kumimoji="1" lang="en-US" altLang="ja-JP" sz="800" b="1" dirty="0"/>
                        <a:t>2.5</a:t>
                      </a:r>
                      <a:endParaRPr kumimoji="1" lang="ja-JP" altLang="en-US" sz="800" b="1" dirty="0"/>
                    </a:p>
                  </a:txBody>
                  <a:tcPr anchor="ctr"/>
                </a:tc>
                <a:extLst>
                  <a:ext uri="{0D108BD9-81ED-4DB2-BD59-A6C34878D82A}">
                    <a16:rowId xmlns:a16="http://schemas.microsoft.com/office/drawing/2014/main" val="695871716"/>
                  </a:ext>
                </a:extLst>
              </a:tr>
              <a:tr h="239900">
                <a:tc>
                  <a:txBody>
                    <a:bodyPr/>
                    <a:lstStyle/>
                    <a:p>
                      <a:r>
                        <a:rPr kumimoji="1" lang="ja-JP" altLang="en-US" sz="800" b="1" dirty="0"/>
                        <a:t>ﾍﾞﾙｷﾞｰ</a:t>
                      </a:r>
                    </a:p>
                  </a:txBody>
                  <a:tcPr anchor="ctr"/>
                </a:tc>
                <a:tc>
                  <a:txBody>
                    <a:bodyPr/>
                    <a:lstStyle/>
                    <a:p>
                      <a:r>
                        <a:rPr kumimoji="1" lang="en-US" altLang="ja-JP" sz="800" b="1" dirty="0"/>
                        <a:t>2.5</a:t>
                      </a:r>
                      <a:endParaRPr kumimoji="1" lang="ja-JP" altLang="en-US" sz="800" b="1" dirty="0"/>
                    </a:p>
                  </a:txBody>
                  <a:tcPr anchor="ctr"/>
                </a:tc>
                <a:tc>
                  <a:txBody>
                    <a:bodyPr/>
                    <a:lstStyle/>
                    <a:p>
                      <a:r>
                        <a:rPr kumimoji="1" lang="en-US" altLang="ja-JP" sz="800" b="1" dirty="0"/>
                        <a:t>1.8</a:t>
                      </a:r>
                      <a:endParaRPr kumimoji="1" lang="ja-JP" altLang="en-US" sz="800" b="1" dirty="0"/>
                    </a:p>
                  </a:txBody>
                  <a:tcPr anchor="ctr"/>
                </a:tc>
                <a:tc>
                  <a:txBody>
                    <a:bodyPr/>
                    <a:lstStyle/>
                    <a:p>
                      <a:r>
                        <a:rPr kumimoji="1" lang="en-US" altLang="ja-JP" sz="800" b="1" dirty="0"/>
                        <a:t>2.8</a:t>
                      </a:r>
                      <a:endParaRPr kumimoji="1" lang="ja-JP" altLang="en-US" sz="800" b="1" dirty="0"/>
                    </a:p>
                  </a:txBody>
                  <a:tcPr anchor="ctr"/>
                </a:tc>
                <a:tc>
                  <a:txBody>
                    <a:bodyPr/>
                    <a:lstStyle/>
                    <a:p>
                      <a:r>
                        <a:rPr kumimoji="1" lang="en-US" altLang="ja-JP" sz="800" b="1" dirty="0"/>
                        <a:t>2.1</a:t>
                      </a:r>
                      <a:endParaRPr kumimoji="1" lang="ja-JP" altLang="en-US" sz="800" b="1" dirty="0"/>
                    </a:p>
                  </a:txBody>
                  <a:tcPr anchor="ctr"/>
                </a:tc>
                <a:tc>
                  <a:txBody>
                    <a:bodyPr/>
                    <a:lstStyle/>
                    <a:p>
                      <a:r>
                        <a:rPr kumimoji="1" lang="en-US" altLang="ja-JP" sz="800" b="1" dirty="0"/>
                        <a:t>2.9</a:t>
                      </a:r>
                      <a:endParaRPr kumimoji="1" lang="ja-JP" altLang="en-US" sz="800" b="1" dirty="0"/>
                    </a:p>
                  </a:txBody>
                  <a:tcPr anchor="ctr"/>
                </a:tc>
                <a:tc>
                  <a:txBody>
                    <a:bodyPr/>
                    <a:lstStyle/>
                    <a:p>
                      <a:r>
                        <a:rPr kumimoji="1" lang="en-US" altLang="ja-JP" sz="800" b="1" dirty="0"/>
                        <a:t>2.3</a:t>
                      </a:r>
                      <a:endParaRPr kumimoji="1" lang="ja-JP" altLang="en-US" sz="800" b="1" dirty="0"/>
                    </a:p>
                  </a:txBody>
                  <a:tcPr anchor="ctr"/>
                </a:tc>
                <a:tc>
                  <a:txBody>
                    <a:bodyPr/>
                    <a:lstStyle/>
                    <a:p>
                      <a:r>
                        <a:rPr kumimoji="1" lang="en-US" altLang="ja-JP" sz="800" b="1" dirty="0"/>
                        <a:t>3.1</a:t>
                      </a:r>
                      <a:endParaRPr kumimoji="1" lang="ja-JP" altLang="en-US" sz="800" b="1" dirty="0"/>
                    </a:p>
                  </a:txBody>
                  <a:tcPr anchor="ctr"/>
                </a:tc>
                <a:tc>
                  <a:txBody>
                    <a:bodyPr/>
                    <a:lstStyle/>
                    <a:p>
                      <a:r>
                        <a:rPr kumimoji="1" lang="en-US" altLang="ja-JP" sz="800" b="1" dirty="0"/>
                        <a:t>2.4</a:t>
                      </a:r>
                      <a:endParaRPr kumimoji="1" lang="ja-JP" altLang="en-US" sz="800" b="1" dirty="0"/>
                    </a:p>
                  </a:txBody>
                  <a:tcPr anchor="ctr"/>
                </a:tc>
                <a:extLst>
                  <a:ext uri="{0D108BD9-81ED-4DB2-BD59-A6C34878D82A}">
                    <a16:rowId xmlns:a16="http://schemas.microsoft.com/office/drawing/2014/main" val="4056229842"/>
                  </a:ext>
                </a:extLst>
              </a:tr>
              <a:tr h="239900">
                <a:tc>
                  <a:txBody>
                    <a:bodyPr/>
                    <a:lstStyle/>
                    <a:p>
                      <a:r>
                        <a:rPr kumimoji="1" lang="ja-JP" altLang="en-US" sz="800" b="1" dirty="0"/>
                        <a:t>ｶﾅﾀﾞ</a:t>
                      </a:r>
                    </a:p>
                  </a:txBody>
                  <a:tcPr anchor="ctr"/>
                </a:tc>
                <a:tc>
                  <a:txBody>
                    <a:bodyPr/>
                    <a:lstStyle/>
                    <a:p>
                      <a:r>
                        <a:rPr kumimoji="1" lang="en-US" altLang="ja-JP" sz="800" b="1" dirty="0"/>
                        <a:t>2.1</a:t>
                      </a:r>
                      <a:endParaRPr kumimoji="1" lang="ja-JP" altLang="en-US" sz="800" b="1" dirty="0"/>
                    </a:p>
                  </a:txBody>
                  <a:tcPr anchor="ctr"/>
                </a:tc>
                <a:tc>
                  <a:txBody>
                    <a:bodyPr/>
                    <a:lstStyle/>
                    <a:p>
                      <a:r>
                        <a:rPr kumimoji="1" lang="en-US" altLang="ja-JP" sz="800" b="1" dirty="0"/>
                        <a:t>1.4</a:t>
                      </a:r>
                      <a:endParaRPr kumimoji="1" lang="ja-JP" altLang="en-US" sz="800" b="1" dirty="0"/>
                    </a:p>
                  </a:txBody>
                  <a:tcPr anchor="ctr"/>
                </a:tc>
                <a:tc>
                  <a:txBody>
                    <a:bodyPr/>
                    <a:lstStyle/>
                    <a:p>
                      <a:r>
                        <a:rPr kumimoji="1" lang="en-US" altLang="ja-JP" sz="800" b="1" dirty="0"/>
                        <a:t>2.2</a:t>
                      </a:r>
                      <a:endParaRPr kumimoji="1" lang="ja-JP" altLang="en-US" sz="800" b="1" dirty="0"/>
                    </a:p>
                  </a:txBody>
                  <a:tcPr anchor="ctr"/>
                </a:tc>
                <a:tc>
                  <a:txBody>
                    <a:bodyPr/>
                    <a:lstStyle/>
                    <a:p>
                      <a:r>
                        <a:rPr kumimoji="1" lang="en-US" altLang="ja-JP" sz="800" b="1" dirty="0"/>
                        <a:t>1.6</a:t>
                      </a:r>
                      <a:endParaRPr kumimoji="1" lang="ja-JP" altLang="en-US" sz="800" b="1" dirty="0"/>
                    </a:p>
                  </a:txBody>
                  <a:tcPr anchor="ctr"/>
                </a:tc>
                <a:tc>
                  <a:txBody>
                    <a:bodyPr/>
                    <a:lstStyle/>
                    <a:p>
                      <a:r>
                        <a:rPr kumimoji="1" lang="en-US" altLang="ja-JP" sz="800" b="1" dirty="0"/>
                        <a:t>2.3</a:t>
                      </a:r>
                      <a:endParaRPr kumimoji="1" lang="ja-JP" altLang="en-US" sz="800" b="1" dirty="0"/>
                    </a:p>
                  </a:txBody>
                  <a:tcPr anchor="ctr"/>
                </a:tc>
                <a:tc>
                  <a:txBody>
                    <a:bodyPr/>
                    <a:lstStyle/>
                    <a:p>
                      <a:r>
                        <a:rPr kumimoji="1" lang="en-US" altLang="ja-JP" sz="800" b="1" dirty="0"/>
                        <a:t>1.7</a:t>
                      </a:r>
                      <a:endParaRPr kumimoji="1" lang="ja-JP" altLang="en-US" sz="800" b="1" dirty="0"/>
                    </a:p>
                  </a:txBody>
                  <a:tcPr anchor="ctr"/>
                </a:tc>
                <a:tc>
                  <a:txBody>
                    <a:bodyPr/>
                    <a:lstStyle/>
                    <a:p>
                      <a:r>
                        <a:rPr kumimoji="1" lang="en-US" altLang="ja-JP" sz="800" b="1" dirty="0"/>
                        <a:t>2.4</a:t>
                      </a:r>
                      <a:endParaRPr kumimoji="1" lang="ja-JP" altLang="en-US" sz="800" b="1" dirty="0"/>
                    </a:p>
                  </a:txBody>
                  <a:tcPr anchor="ctr"/>
                </a:tc>
                <a:tc>
                  <a:txBody>
                    <a:bodyPr/>
                    <a:lstStyle/>
                    <a:p>
                      <a:r>
                        <a:rPr kumimoji="1" lang="en-US" altLang="ja-JP" sz="800" b="1" dirty="0"/>
                        <a:t>1.8</a:t>
                      </a:r>
                      <a:endParaRPr kumimoji="1" lang="ja-JP" altLang="en-US" sz="800" b="1" dirty="0"/>
                    </a:p>
                  </a:txBody>
                  <a:tcPr anchor="ctr"/>
                </a:tc>
                <a:extLst>
                  <a:ext uri="{0D108BD9-81ED-4DB2-BD59-A6C34878D82A}">
                    <a16:rowId xmlns:a16="http://schemas.microsoft.com/office/drawing/2014/main" val="3450714021"/>
                  </a:ext>
                </a:extLst>
              </a:tr>
              <a:tr h="239900">
                <a:tc>
                  <a:txBody>
                    <a:bodyPr/>
                    <a:lstStyle/>
                    <a:p>
                      <a:r>
                        <a:rPr kumimoji="1" lang="ja-JP" altLang="en-US" sz="800" b="1" dirty="0"/>
                        <a:t>ﾃﾞﾝﾏｰｸ</a:t>
                      </a:r>
                    </a:p>
                  </a:txBody>
                  <a:tcPr anchor="ctr"/>
                </a:tc>
                <a:tc>
                  <a:txBody>
                    <a:bodyPr/>
                    <a:lstStyle/>
                    <a:p>
                      <a:r>
                        <a:rPr kumimoji="1" lang="en-US" altLang="ja-JP" sz="800" b="1" dirty="0"/>
                        <a:t>1.5</a:t>
                      </a:r>
                      <a:endParaRPr kumimoji="1" lang="ja-JP" altLang="en-US" sz="800" b="1" dirty="0"/>
                    </a:p>
                  </a:txBody>
                  <a:tcPr anchor="ctr"/>
                </a:tc>
                <a:tc>
                  <a:txBody>
                    <a:bodyPr/>
                    <a:lstStyle/>
                    <a:p>
                      <a:r>
                        <a:rPr kumimoji="1" lang="en-US" altLang="ja-JP" sz="800" b="1" dirty="0"/>
                        <a:t>1.2</a:t>
                      </a:r>
                      <a:endParaRPr kumimoji="1" lang="ja-JP" altLang="en-US" sz="800" b="1" dirty="0"/>
                    </a:p>
                  </a:txBody>
                  <a:tcPr anchor="ctr"/>
                </a:tc>
                <a:tc>
                  <a:txBody>
                    <a:bodyPr/>
                    <a:lstStyle/>
                    <a:p>
                      <a:r>
                        <a:rPr kumimoji="1" lang="en-US" altLang="ja-JP" sz="800" b="1" dirty="0"/>
                        <a:t>1.6</a:t>
                      </a:r>
                      <a:endParaRPr kumimoji="1" lang="ja-JP" altLang="en-US" sz="800" b="1" dirty="0"/>
                    </a:p>
                  </a:txBody>
                  <a:tcPr anchor="ctr"/>
                </a:tc>
                <a:tc>
                  <a:txBody>
                    <a:bodyPr/>
                    <a:lstStyle/>
                    <a:p>
                      <a:r>
                        <a:rPr kumimoji="1" lang="en-US" altLang="ja-JP" sz="800" b="1" dirty="0"/>
                        <a:t>1.4</a:t>
                      </a:r>
                      <a:endParaRPr kumimoji="1" lang="ja-JP" altLang="en-US" sz="800" b="1" dirty="0"/>
                    </a:p>
                  </a:txBody>
                  <a:tcPr anchor="ctr"/>
                </a:tc>
                <a:tc>
                  <a:txBody>
                    <a:bodyPr/>
                    <a:lstStyle/>
                    <a:p>
                      <a:r>
                        <a:rPr kumimoji="1" lang="en-US" altLang="ja-JP" sz="800" b="1" dirty="0"/>
                        <a:t>1.7</a:t>
                      </a:r>
                      <a:endParaRPr kumimoji="1" lang="ja-JP" altLang="en-US" sz="800" b="1" dirty="0"/>
                    </a:p>
                  </a:txBody>
                  <a:tcPr anchor="ctr"/>
                </a:tc>
                <a:tc>
                  <a:txBody>
                    <a:bodyPr/>
                    <a:lstStyle/>
                    <a:p>
                      <a:r>
                        <a:rPr kumimoji="1" lang="en-US" altLang="ja-JP" sz="800" b="1" dirty="0"/>
                        <a:t>1.5</a:t>
                      </a:r>
                      <a:endParaRPr kumimoji="1" lang="ja-JP" altLang="en-US" sz="800" b="1" dirty="0"/>
                    </a:p>
                  </a:txBody>
                  <a:tcPr anchor="ctr"/>
                </a:tc>
                <a:tc>
                  <a:txBody>
                    <a:bodyPr/>
                    <a:lstStyle/>
                    <a:p>
                      <a:r>
                        <a:rPr kumimoji="1" lang="en-US" altLang="ja-JP" sz="800" b="1" dirty="0"/>
                        <a:t>1.8</a:t>
                      </a:r>
                      <a:endParaRPr kumimoji="1" lang="ja-JP" altLang="en-US" sz="800" b="1" dirty="0"/>
                    </a:p>
                  </a:txBody>
                  <a:tcPr anchor="ctr"/>
                </a:tc>
                <a:tc>
                  <a:txBody>
                    <a:bodyPr/>
                    <a:lstStyle/>
                    <a:p>
                      <a:r>
                        <a:rPr kumimoji="1" lang="en-US" altLang="ja-JP" sz="800" b="1" dirty="0"/>
                        <a:t>1.5</a:t>
                      </a:r>
                      <a:endParaRPr kumimoji="1" lang="ja-JP" altLang="en-US" sz="800" b="1" dirty="0"/>
                    </a:p>
                  </a:txBody>
                  <a:tcPr anchor="ctr"/>
                </a:tc>
                <a:extLst>
                  <a:ext uri="{0D108BD9-81ED-4DB2-BD59-A6C34878D82A}">
                    <a16:rowId xmlns:a16="http://schemas.microsoft.com/office/drawing/2014/main" val="2177349031"/>
                  </a:ext>
                </a:extLst>
              </a:tr>
              <a:tr h="239900">
                <a:tc>
                  <a:txBody>
                    <a:bodyPr/>
                    <a:lstStyle/>
                    <a:p>
                      <a:r>
                        <a:rPr kumimoji="1" lang="ja-JP" altLang="en-US" sz="800" b="1" dirty="0"/>
                        <a:t>ﾌﾗﾝｽ</a:t>
                      </a:r>
                    </a:p>
                  </a:txBody>
                  <a:tcPr anchor="ctr"/>
                </a:tc>
                <a:tc>
                  <a:txBody>
                    <a:bodyPr/>
                    <a:lstStyle/>
                    <a:p>
                      <a:r>
                        <a:rPr kumimoji="1" lang="en-US" altLang="ja-JP" sz="800" b="1" dirty="0"/>
                        <a:t>2.1</a:t>
                      </a:r>
                      <a:endParaRPr kumimoji="1" lang="ja-JP" altLang="en-US" sz="800" b="1" dirty="0"/>
                    </a:p>
                  </a:txBody>
                  <a:tcPr anchor="ctr"/>
                </a:tc>
                <a:tc>
                  <a:txBody>
                    <a:bodyPr/>
                    <a:lstStyle/>
                    <a:p>
                      <a:r>
                        <a:rPr kumimoji="1" lang="en-US" altLang="ja-JP" sz="800" b="1" dirty="0"/>
                        <a:t>1.7</a:t>
                      </a:r>
                      <a:endParaRPr kumimoji="1" lang="ja-JP" altLang="en-US" sz="800" b="1" dirty="0"/>
                    </a:p>
                  </a:txBody>
                  <a:tcPr anchor="ctr"/>
                </a:tc>
                <a:tc>
                  <a:txBody>
                    <a:bodyPr/>
                    <a:lstStyle/>
                    <a:p>
                      <a:r>
                        <a:rPr kumimoji="1" lang="en-US" altLang="ja-JP" sz="800" b="1" dirty="0"/>
                        <a:t>2.3</a:t>
                      </a:r>
                      <a:endParaRPr kumimoji="1" lang="ja-JP" altLang="en-US" sz="800" b="1" dirty="0"/>
                    </a:p>
                  </a:txBody>
                  <a:tcPr anchor="ctr"/>
                </a:tc>
                <a:tc>
                  <a:txBody>
                    <a:bodyPr/>
                    <a:lstStyle/>
                    <a:p>
                      <a:r>
                        <a:rPr kumimoji="1" lang="en-US" altLang="ja-JP" sz="800" b="1" dirty="0"/>
                        <a:t>1.9</a:t>
                      </a:r>
                      <a:endParaRPr kumimoji="1" lang="ja-JP" altLang="en-US" sz="800" b="1" dirty="0"/>
                    </a:p>
                  </a:txBody>
                  <a:tcPr anchor="ctr"/>
                </a:tc>
                <a:tc>
                  <a:txBody>
                    <a:bodyPr/>
                    <a:lstStyle/>
                    <a:p>
                      <a:r>
                        <a:rPr kumimoji="1" lang="en-US" altLang="ja-JP" sz="800" b="1" dirty="0"/>
                        <a:t>2.5</a:t>
                      </a:r>
                      <a:endParaRPr kumimoji="1" lang="ja-JP" altLang="en-US" sz="800" b="1" dirty="0"/>
                    </a:p>
                  </a:txBody>
                  <a:tcPr anchor="ctr"/>
                </a:tc>
                <a:tc>
                  <a:txBody>
                    <a:bodyPr/>
                    <a:lstStyle/>
                    <a:p>
                      <a:r>
                        <a:rPr kumimoji="1" lang="en-US" altLang="ja-JP" sz="800" b="1" dirty="0"/>
                        <a:t>2.0</a:t>
                      </a:r>
                      <a:endParaRPr kumimoji="1" lang="ja-JP" altLang="en-US" sz="800" b="1" dirty="0"/>
                    </a:p>
                  </a:txBody>
                  <a:tcPr anchor="ctr"/>
                </a:tc>
                <a:tc>
                  <a:txBody>
                    <a:bodyPr/>
                    <a:lstStyle/>
                    <a:p>
                      <a:r>
                        <a:rPr kumimoji="1" lang="en-US" altLang="ja-JP" sz="800" b="1" dirty="0"/>
                        <a:t>2.6</a:t>
                      </a:r>
                      <a:endParaRPr kumimoji="1" lang="ja-JP" altLang="en-US" sz="800" b="1" dirty="0"/>
                    </a:p>
                  </a:txBody>
                  <a:tcPr anchor="ctr"/>
                </a:tc>
                <a:tc>
                  <a:txBody>
                    <a:bodyPr/>
                    <a:lstStyle/>
                    <a:p>
                      <a:r>
                        <a:rPr kumimoji="1" lang="en-US" altLang="ja-JP" sz="800" b="1" dirty="0"/>
                        <a:t>2.1</a:t>
                      </a:r>
                      <a:endParaRPr kumimoji="1" lang="ja-JP" altLang="en-US" sz="800" b="1" dirty="0"/>
                    </a:p>
                  </a:txBody>
                  <a:tcPr anchor="ctr"/>
                </a:tc>
                <a:extLst>
                  <a:ext uri="{0D108BD9-81ED-4DB2-BD59-A6C34878D82A}">
                    <a16:rowId xmlns:a16="http://schemas.microsoft.com/office/drawing/2014/main" val="1559565143"/>
                  </a:ext>
                </a:extLst>
              </a:tr>
              <a:tr h="239900">
                <a:tc>
                  <a:txBody>
                    <a:bodyPr/>
                    <a:lstStyle/>
                    <a:p>
                      <a:r>
                        <a:rPr kumimoji="1" lang="ja-JP" altLang="en-US" sz="800" b="1" dirty="0"/>
                        <a:t>ﾄﾞｲﾂ</a:t>
                      </a:r>
                    </a:p>
                  </a:txBody>
                  <a:tcPr anchor="ctr"/>
                </a:tc>
                <a:tc>
                  <a:txBody>
                    <a:bodyPr/>
                    <a:lstStyle/>
                    <a:p>
                      <a:r>
                        <a:rPr kumimoji="1" lang="en-US" altLang="ja-JP" sz="800" b="1" dirty="0"/>
                        <a:t>1.5</a:t>
                      </a:r>
                      <a:endParaRPr kumimoji="1" lang="ja-JP" altLang="en-US" sz="800" b="1" dirty="0"/>
                    </a:p>
                  </a:txBody>
                  <a:tcPr anchor="ctr"/>
                </a:tc>
                <a:tc>
                  <a:txBody>
                    <a:bodyPr/>
                    <a:lstStyle/>
                    <a:p>
                      <a:r>
                        <a:rPr kumimoji="1" lang="en-US" altLang="ja-JP" sz="800" b="1" dirty="0"/>
                        <a:t>1.6</a:t>
                      </a:r>
                      <a:endParaRPr kumimoji="1" lang="ja-JP" altLang="en-US" sz="800" b="1" dirty="0"/>
                    </a:p>
                  </a:txBody>
                  <a:tcPr anchor="ctr"/>
                </a:tc>
                <a:tc>
                  <a:txBody>
                    <a:bodyPr/>
                    <a:lstStyle/>
                    <a:p>
                      <a:r>
                        <a:rPr kumimoji="1" lang="en-US" altLang="ja-JP" sz="800" b="1" dirty="0"/>
                        <a:t>1.8</a:t>
                      </a:r>
                      <a:endParaRPr kumimoji="1" lang="ja-JP" altLang="en-US" sz="800" b="1" dirty="0"/>
                    </a:p>
                  </a:txBody>
                  <a:tcPr anchor="ctr"/>
                </a:tc>
                <a:tc>
                  <a:txBody>
                    <a:bodyPr/>
                    <a:lstStyle/>
                    <a:p>
                      <a:r>
                        <a:rPr kumimoji="1" lang="en-US" altLang="ja-JP" sz="800" b="1" dirty="0"/>
                        <a:t>1.8</a:t>
                      </a:r>
                      <a:endParaRPr kumimoji="1" lang="ja-JP" altLang="en-US" sz="800" b="1" dirty="0"/>
                    </a:p>
                  </a:txBody>
                  <a:tcPr anchor="ctr"/>
                </a:tc>
                <a:tc>
                  <a:txBody>
                    <a:bodyPr/>
                    <a:lstStyle/>
                    <a:p>
                      <a:r>
                        <a:rPr kumimoji="1" lang="en-US" altLang="ja-JP" sz="800" b="1" dirty="0"/>
                        <a:t>1.9</a:t>
                      </a:r>
                      <a:endParaRPr kumimoji="1" lang="ja-JP" altLang="en-US" sz="800" b="1" dirty="0"/>
                    </a:p>
                  </a:txBody>
                  <a:tcPr anchor="ctr"/>
                </a:tc>
                <a:tc>
                  <a:txBody>
                    <a:bodyPr/>
                    <a:lstStyle/>
                    <a:p>
                      <a:r>
                        <a:rPr kumimoji="1" lang="en-US" altLang="ja-JP" sz="800" b="1" dirty="0"/>
                        <a:t>2.0</a:t>
                      </a:r>
                      <a:endParaRPr kumimoji="1" lang="ja-JP" altLang="en-US" sz="800" b="1" dirty="0"/>
                    </a:p>
                  </a:txBody>
                  <a:tcPr anchor="ctr"/>
                </a:tc>
                <a:tc>
                  <a:txBody>
                    <a:bodyPr/>
                    <a:lstStyle/>
                    <a:p>
                      <a:r>
                        <a:rPr kumimoji="1" lang="en-US" altLang="ja-JP" sz="800" b="1" dirty="0"/>
                        <a:t>2.0</a:t>
                      </a:r>
                      <a:endParaRPr kumimoji="1" lang="ja-JP" altLang="en-US" sz="800" b="1" dirty="0"/>
                    </a:p>
                  </a:txBody>
                  <a:tcPr anchor="ctr"/>
                </a:tc>
                <a:tc>
                  <a:txBody>
                    <a:bodyPr/>
                    <a:lstStyle/>
                    <a:p>
                      <a:r>
                        <a:rPr kumimoji="1" lang="en-US" altLang="ja-JP" sz="800" b="1" dirty="0"/>
                        <a:t>2.1</a:t>
                      </a:r>
                      <a:endParaRPr kumimoji="1" lang="ja-JP" altLang="en-US" sz="800" b="1" dirty="0"/>
                    </a:p>
                  </a:txBody>
                  <a:tcPr anchor="ctr"/>
                </a:tc>
                <a:extLst>
                  <a:ext uri="{0D108BD9-81ED-4DB2-BD59-A6C34878D82A}">
                    <a16:rowId xmlns:a16="http://schemas.microsoft.com/office/drawing/2014/main" val="817674734"/>
                  </a:ext>
                </a:extLst>
              </a:tr>
              <a:tr h="239900">
                <a:tc>
                  <a:txBody>
                    <a:bodyPr/>
                    <a:lstStyle/>
                    <a:p>
                      <a:r>
                        <a:rPr kumimoji="1" lang="ja-JP" altLang="en-US" sz="800" b="1" dirty="0"/>
                        <a:t>日本</a:t>
                      </a:r>
                    </a:p>
                  </a:txBody>
                  <a:tcPr anchor="ctr"/>
                </a:tc>
                <a:tc>
                  <a:txBody>
                    <a:bodyPr/>
                    <a:lstStyle/>
                    <a:p>
                      <a:r>
                        <a:rPr kumimoji="1" lang="en-US" altLang="ja-JP" sz="800" b="1" dirty="0"/>
                        <a:t>1.0</a:t>
                      </a:r>
                      <a:endParaRPr kumimoji="1" lang="ja-JP" altLang="en-US" sz="800" b="1" dirty="0"/>
                    </a:p>
                  </a:txBody>
                  <a:tcPr anchor="ctr"/>
                </a:tc>
                <a:tc>
                  <a:txBody>
                    <a:bodyPr/>
                    <a:lstStyle/>
                    <a:p>
                      <a:r>
                        <a:rPr kumimoji="1" lang="en-US" altLang="ja-JP" sz="800" b="1" dirty="0"/>
                        <a:t>1.5</a:t>
                      </a:r>
                      <a:endParaRPr kumimoji="1" lang="ja-JP" altLang="en-US" sz="800" b="1" dirty="0"/>
                    </a:p>
                  </a:txBody>
                  <a:tcPr anchor="ctr"/>
                </a:tc>
                <a:tc>
                  <a:txBody>
                    <a:bodyPr/>
                    <a:lstStyle/>
                    <a:p>
                      <a:r>
                        <a:rPr kumimoji="1" lang="en-US" altLang="ja-JP" sz="800" b="1" dirty="0"/>
                        <a:t>1.5</a:t>
                      </a:r>
                      <a:endParaRPr kumimoji="1" lang="ja-JP" altLang="en-US" sz="800" b="1" dirty="0"/>
                    </a:p>
                  </a:txBody>
                  <a:tcPr anchor="ctr"/>
                </a:tc>
                <a:tc>
                  <a:txBody>
                    <a:bodyPr/>
                    <a:lstStyle/>
                    <a:p>
                      <a:r>
                        <a:rPr kumimoji="1" lang="en-US" altLang="ja-JP" sz="800" b="1" dirty="0"/>
                        <a:t>1.9</a:t>
                      </a:r>
                      <a:endParaRPr kumimoji="1" lang="ja-JP" altLang="en-US" sz="800" b="1" dirty="0"/>
                    </a:p>
                  </a:txBody>
                  <a:tcPr anchor="ctr"/>
                </a:tc>
                <a:tc>
                  <a:txBody>
                    <a:bodyPr/>
                    <a:lstStyle/>
                    <a:p>
                      <a:r>
                        <a:rPr kumimoji="1" lang="en-US" altLang="ja-JP" sz="800" b="1" dirty="0"/>
                        <a:t>1.7</a:t>
                      </a:r>
                      <a:endParaRPr kumimoji="1" lang="ja-JP" altLang="en-US" sz="800" b="1" dirty="0"/>
                    </a:p>
                  </a:txBody>
                  <a:tcPr anchor="ctr"/>
                </a:tc>
                <a:tc>
                  <a:txBody>
                    <a:bodyPr/>
                    <a:lstStyle/>
                    <a:p>
                      <a:r>
                        <a:rPr kumimoji="1" lang="en-US" altLang="ja-JP" sz="800" b="1" dirty="0"/>
                        <a:t>2.1</a:t>
                      </a:r>
                      <a:endParaRPr kumimoji="1" lang="ja-JP" altLang="en-US" sz="800" b="1" dirty="0"/>
                    </a:p>
                  </a:txBody>
                  <a:tcPr anchor="ctr"/>
                </a:tc>
                <a:tc>
                  <a:txBody>
                    <a:bodyPr/>
                    <a:lstStyle/>
                    <a:p>
                      <a:r>
                        <a:rPr kumimoji="1" lang="en-US" altLang="ja-JP" sz="800" b="1" dirty="0"/>
                        <a:t>1.9</a:t>
                      </a:r>
                      <a:endParaRPr kumimoji="1" lang="ja-JP" altLang="en-US" sz="800" b="1" dirty="0"/>
                    </a:p>
                  </a:txBody>
                  <a:tcPr anchor="ctr"/>
                </a:tc>
                <a:tc>
                  <a:txBody>
                    <a:bodyPr/>
                    <a:lstStyle/>
                    <a:p>
                      <a:r>
                        <a:rPr kumimoji="1" lang="en-US" altLang="ja-JP" sz="800" b="1" dirty="0"/>
                        <a:t>2.3</a:t>
                      </a:r>
                      <a:endParaRPr kumimoji="1" lang="ja-JP" altLang="en-US" sz="800" b="1" dirty="0"/>
                    </a:p>
                  </a:txBody>
                  <a:tcPr anchor="ctr"/>
                </a:tc>
                <a:extLst>
                  <a:ext uri="{0D108BD9-81ED-4DB2-BD59-A6C34878D82A}">
                    <a16:rowId xmlns:a16="http://schemas.microsoft.com/office/drawing/2014/main" val="739951937"/>
                  </a:ext>
                </a:extLst>
              </a:tr>
              <a:tr h="239900">
                <a:tc>
                  <a:txBody>
                    <a:bodyPr/>
                    <a:lstStyle/>
                    <a:p>
                      <a:r>
                        <a:rPr kumimoji="1" lang="ja-JP" altLang="en-US" sz="800" b="1" dirty="0"/>
                        <a:t>韓国</a:t>
                      </a:r>
                    </a:p>
                  </a:txBody>
                  <a:tcPr anchor="ctr"/>
                </a:tc>
                <a:tc>
                  <a:txBody>
                    <a:bodyPr/>
                    <a:lstStyle/>
                    <a:p>
                      <a:r>
                        <a:rPr kumimoji="1" lang="en-US" altLang="ja-JP" sz="800" b="1" dirty="0"/>
                        <a:t>2.8</a:t>
                      </a:r>
                      <a:endParaRPr kumimoji="1" lang="ja-JP" altLang="en-US" sz="800" b="1" dirty="0"/>
                    </a:p>
                  </a:txBody>
                  <a:tcPr anchor="ctr"/>
                </a:tc>
                <a:tc>
                  <a:txBody>
                    <a:bodyPr/>
                    <a:lstStyle/>
                    <a:p>
                      <a:r>
                        <a:rPr kumimoji="1" lang="en-US" altLang="ja-JP" sz="800" b="1" dirty="0"/>
                        <a:t>2.5</a:t>
                      </a:r>
                      <a:endParaRPr kumimoji="1" lang="ja-JP" altLang="en-US" sz="800" b="1" dirty="0"/>
                    </a:p>
                  </a:txBody>
                  <a:tcPr anchor="ctr"/>
                </a:tc>
                <a:tc>
                  <a:txBody>
                    <a:bodyPr/>
                    <a:lstStyle/>
                    <a:p>
                      <a:r>
                        <a:rPr kumimoji="1" lang="en-US" altLang="ja-JP" sz="800" b="1" dirty="0"/>
                        <a:t>3.3</a:t>
                      </a:r>
                      <a:endParaRPr kumimoji="1" lang="ja-JP" altLang="en-US" sz="800" b="1" dirty="0"/>
                    </a:p>
                  </a:txBody>
                  <a:tcPr anchor="ctr"/>
                </a:tc>
                <a:tc>
                  <a:txBody>
                    <a:bodyPr/>
                    <a:lstStyle/>
                    <a:p>
                      <a:r>
                        <a:rPr kumimoji="1" lang="en-US" altLang="ja-JP" sz="800" b="1" dirty="0"/>
                        <a:t>3.0</a:t>
                      </a:r>
                      <a:endParaRPr kumimoji="1" lang="ja-JP" altLang="en-US" sz="800" b="1" dirty="0"/>
                    </a:p>
                  </a:txBody>
                  <a:tcPr anchor="ctr"/>
                </a:tc>
                <a:tc>
                  <a:txBody>
                    <a:bodyPr/>
                    <a:lstStyle/>
                    <a:p>
                      <a:r>
                        <a:rPr kumimoji="1" lang="en-US" altLang="ja-JP" sz="800" b="1" dirty="0"/>
                        <a:t>3.5</a:t>
                      </a:r>
                      <a:endParaRPr kumimoji="1" lang="ja-JP" altLang="en-US" sz="800" b="1" dirty="0"/>
                    </a:p>
                  </a:txBody>
                  <a:tcPr anchor="ctr"/>
                </a:tc>
                <a:tc>
                  <a:txBody>
                    <a:bodyPr/>
                    <a:lstStyle/>
                    <a:p>
                      <a:r>
                        <a:rPr kumimoji="1" lang="en-US" altLang="ja-JP" sz="800" b="1" dirty="0"/>
                        <a:t>3.2</a:t>
                      </a:r>
                      <a:endParaRPr kumimoji="1" lang="ja-JP" altLang="en-US" sz="800" b="1" dirty="0"/>
                    </a:p>
                  </a:txBody>
                  <a:tcPr anchor="ctr"/>
                </a:tc>
                <a:tc>
                  <a:txBody>
                    <a:bodyPr/>
                    <a:lstStyle/>
                    <a:p>
                      <a:r>
                        <a:rPr kumimoji="1" lang="en-US" altLang="ja-JP" sz="800" b="1" dirty="0"/>
                        <a:t>3.7</a:t>
                      </a:r>
                      <a:endParaRPr kumimoji="1" lang="ja-JP" altLang="en-US" sz="800" b="1" dirty="0"/>
                    </a:p>
                  </a:txBody>
                  <a:tcPr anchor="ctr"/>
                </a:tc>
                <a:tc>
                  <a:txBody>
                    <a:bodyPr/>
                    <a:lstStyle/>
                    <a:p>
                      <a:r>
                        <a:rPr kumimoji="1" lang="en-US" altLang="ja-JP" sz="800" b="1" dirty="0"/>
                        <a:t>3.4</a:t>
                      </a:r>
                      <a:endParaRPr kumimoji="1" lang="ja-JP" altLang="en-US" sz="800" b="1" dirty="0"/>
                    </a:p>
                  </a:txBody>
                  <a:tcPr anchor="ctr"/>
                </a:tc>
                <a:extLst>
                  <a:ext uri="{0D108BD9-81ED-4DB2-BD59-A6C34878D82A}">
                    <a16:rowId xmlns:a16="http://schemas.microsoft.com/office/drawing/2014/main" val="1141720378"/>
                  </a:ext>
                </a:extLst>
              </a:tr>
              <a:tr h="239900">
                <a:tc>
                  <a:txBody>
                    <a:bodyPr/>
                    <a:lstStyle/>
                    <a:p>
                      <a:r>
                        <a:rPr kumimoji="1" lang="ja-JP" altLang="en-US" sz="800" b="1" dirty="0"/>
                        <a:t>ﾙｸｾﾝﾌﾞﾙｸ</a:t>
                      </a:r>
                    </a:p>
                  </a:txBody>
                  <a:tcPr anchor="ctr"/>
                </a:tc>
                <a:tc>
                  <a:txBody>
                    <a:bodyPr/>
                    <a:lstStyle/>
                    <a:p>
                      <a:r>
                        <a:rPr kumimoji="1" lang="en-US" altLang="ja-JP" sz="800" b="1" dirty="0"/>
                        <a:t>1.4</a:t>
                      </a:r>
                      <a:endParaRPr kumimoji="1" lang="ja-JP" altLang="en-US" sz="800" b="1" dirty="0"/>
                    </a:p>
                  </a:txBody>
                  <a:tcPr anchor="ctr"/>
                </a:tc>
                <a:tc>
                  <a:txBody>
                    <a:bodyPr/>
                    <a:lstStyle/>
                    <a:p>
                      <a:r>
                        <a:rPr kumimoji="1" lang="en-US" altLang="ja-JP" sz="800" b="1" dirty="0"/>
                        <a:t>0.8</a:t>
                      </a:r>
                      <a:endParaRPr kumimoji="1" lang="ja-JP" altLang="en-US" sz="800" b="1" dirty="0"/>
                    </a:p>
                  </a:txBody>
                  <a:tcPr anchor="ctr"/>
                </a:tc>
                <a:tc>
                  <a:txBody>
                    <a:bodyPr/>
                    <a:lstStyle/>
                    <a:p>
                      <a:r>
                        <a:rPr kumimoji="1" lang="en-US" altLang="ja-JP" sz="800" b="1" dirty="0"/>
                        <a:t>1.7</a:t>
                      </a:r>
                      <a:endParaRPr kumimoji="1" lang="ja-JP" altLang="en-US" sz="800" b="1" dirty="0"/>
                    </a:p>
                  </a:txBody>
                  <a:tcPr anchor="ctr"/>
                </a:tc>
                <a:tc>
                  <a:txBody>
                    <a:bodyPr/>
                    <a:lstStyle/>
                    <a:p>
                      <a:r>
                        <a:rPr kumimoji="1" lang="en-US" altLang="ja-JP" sz="800" b="1" dirty="0"/>
                        <a:t>1.1</a:t>
                      </a:r>
                      <a:endParaRPr kumimoji="1" lang="ja-JP" altLang="en-US" sz="800" b="1" dirty="0"/>
                    </a:p>
                  </a:txBody>
                  <a:tcPr anchor="ctr"/>
                </a:tc>
                <a:tc>
                  <a:txBody>
                    <a:bodyPr/>
                    <a:lstStyle/>
                    <a:p>
                      <a:r>
                        <a:rPr kumimoji="1" lang="en-US" altLang="ja-JP" sz="800" b="1" dirty="0"/>
                        <a:t>1.9</a:t>
                      </a:r>
                      <a:endParaRPr kumimoji="1" lang="ja-JP" altLang="en-US" sz="800" b="1" dirty="0"/>
                    </a:p>
                  </a:txBody>
                  <a:tcPr anchor="ctr"/>
                </a:tc>
                <a:tc>
                  <a:txBody>
                    <a:bodyPr/>
                    <a:lstStyle/>
                    <a:p>
                      <a:r>
                        <a:rPr kumimoji="1" lang="en-US" altLang="ja-JP" sz="800" b="1" dirty="0"/>
                        <a:t>1.3</a:t>
                      </a:r>
                      <a:endParaRPr kumimoji="1" lang="ja-JP" altLang="en-US" sz="800" b="1" dirty="0"/>
                    </a:p>
                  </a:txBody>
                  <a:tcPr anchor="ctr"/>
                </a:tc>
                <a:tc>
                  <a:txBody>
                    <a:bodyPr/>
                    <a:lstStyle/>
                    <a:p>
                      <a:r>
                        <a:rPr kumimoji="1" lang="en-US" altLang="ja-JP" sz="800" b="1" dirty="0"/>
                        <a:t>2.0</a:t>
                      </a:r>
                      <a:endParaRPr kumimoji="1" lang="ja-JP" altLang="en-US" sz="800" b="1" dirty="0"/>
                    </a:p>
                  </a:txBody>
                  <a:tcPr anchor="ctr"/>
                </a:tc>
                <a:tc>
                  <a:txBody>
                    <a:bodyPr/>
                    <a:lstStyle/>
                    <a:p>
                      <a:r>
                        <a:rPr kumimoji="1" lang="en-US" altLang="ja-JP" sz="800" b="1" dirty="0"/>
                        <a:t>1.4</a:t>
                      </a:r>
                      <a:endParaRPr kumimoji="1" lang="ja-JP" altLang="en-US" sz="800" b="1" dirty="0"/>
                    </a:p>
                  </a:txBody>
                  <a:tcPr anchor="ctr"/>
                </a:tc>
                <a:extLst>
                  <a:ext uri="{0D108BD9-81ED-4DB2-BD59-A6C34878D82A}">
                    <a16:rowId xmlns:a16="http://schemas.microsoft.com/office/drawing/2014/main" val="3104128797"/>
                  </a:ext>
                </a:extLst>
              </a:tr>
              <a:tr h="239900">
                <a:tc>
                  <a:txBody>
                    <a:bodyPr/>
                    <a:lstStyle/>
                    <a:p>
                      <a:r>
                        <a:rPr kumimoji="1" lang="ja-JP" altLang="en-US" sz="800" b="1" dirty="0"/>
                        <a:t>英国</a:t>
                      </a:r>
                    </a:p>
                  </a:txBody>
                  <a:tcPr anchor="ctr"/>
                </a:tc>
                <a:tc>
                  <a:txBody>
                    <a:bodyPr/>
                    <a:lstStyle/>
                    <a:p>
                      <a:r>
                        <a:rPr kumimoji="1" lang="en-US" altLang="ja-JP" sz="800" b="1" dirty="0"/>
                        <a:t>2.1</a:t>
                      </a:r>
                      <a:endParaRPr kumimoji="1" lang="ja-JP" altLang="en-US" sz="800" b="1" dirty="0"/>
                    </a:p>
                  </a:txBody>
                  <a:tcPr anchor="ctr"/>
                </a:tc>
                <a:tc>
                  <a:txBody>
                    <a:bodyPr/>
                    <a:lstStyle/>
                    <a:p>
                      <a:r>
                        <a:rPr kumimoji="1" lang="en-US" altLang="ja-JP" sz="800" b="1" dirty="0"/>
                        <a:t>1.4</a:t>
                      </a:r>
                      <a:endParaRPr kumimoji="1" lang="ja-JP" altLang="en-US" sz="800" b="1" dirty="0"/>
                    </a:p>
                  </a:txBody>
                  <a:tcPr anchor="ctr"/>
                </a:tc>
                <a:tc>
                  <a:txBody>
                    <a:bodyPr/>
                    <a:lstStyle/>
                    <a:p>
                      <a:r>
                        <a:rPr kumimoji="1" lang="en-US" altLang="ja-JP" sz="800" b="1" dirty="0"/>
                        <a:t>2.3</a:t>
                      </a:r>
                      <a:endParaRPr kumimoji="1" lang="ja-JP" altLang="en-US" sz="800" b="1" dirty="0"/>
                    </a:p>
                  </a:txBody>
                  <a:tcPr anchor="ctr"/>
                </a:tc>
                <a:tc>
                  <a:txBody>
                    <a:bodyPr/>
                    <a:lstStyle/>
                    <a:p>
                      <a:r>
                        <a:rPr kumimoji="1" lang="en-US" altLang="ja-JP" sz="800" b="1" dirty="0"/>
                        <a:t>1.7</a:t>
                      </a:r>
                      <a:endParaRPr kumimoji="1" lang="ja-JP" altLang="en-US" sz="800" b="1" dirty="0"/>
                    </a:p>
                  </a:txBody>
                  <a:tcPr anchor="ctr"/>
                </a:tc>
                <a:tc>
                  <a:txBody>
                    <a:bodyPr/>
                    <a:lstStyle/>
                    <a:p>
                      <a:r>
                        <a:rPr kumimoji="1" lang="en-US" altLang="ja-JP" sz="800" b="1" dirty="0"/>
                        <a:t>2.4</a:t>
                      </a:r>
                      <a:endParaRPr kumimoji="1" lang="ja-JP" altLang="en-US" sz="800" b="1" dirty="0"/>
                    </a:p>
                  </a:txBody>
                  <a:tcPr anchor="ctr"/>
                </a:tc>
                <a:tc>
                  <a:txBody>
                    <a:bodyPr/>
                    <a:lstStyle/>
                    <a:p>
                      <a:r>
                        <a:rPr kumimoji="1" lang="en-US" altLang="ja-JP" sz="800" b="1" dirty="0"/>
                        <a:t>1.8</a:t>
                      </a:r>
                      <a:endParaRPr kumimoji="1" lang="ja-JP" altLang="en-US" sz="800" b="1" dirty="0"/>
                    </a:p>
                  </a:txBody>
                  <a:tcPr anchor="ctr"/>
                </a:tc>
                <a:tc>
                  <a:txBody>
                    <a:bodyPr/>
                    <a:lstStyle/>
                    <a:p>
                      <a:r>
                        <a:rPr kumimoji="1" lang="en-US" altLang="ja-JP" sz="800" b="1" dirty="0"/>
                        <a:t>2.6</a:t>
                      </a:r>
                      <a:endParaRPr kumimoji="1" lang="ja-JP" altLang="en-US" sz="800" b="1" dirty="0"/>
                    </a:p>
                  </a:txBody>
                  <a:tcPr anchor="ctr"/>
                </a:tc>
                <a:tc>
                  <a:txBody>
                    <a:bodyPr/>
                    <a:lstStyle/>
                    <a:p>
                      <a:r>
                        <a:rPr kumimoji="1" lang="en-US" altLang="ja-JP" sz="800" b="1" dirty="0"/>
                        <a:t>1.9</a:t>
                      </a:r>
                      <a:endParaRPr kumimoji="1" lang="ja-JP" altLang="en-US" sz="800" b="1" dirty="0"/>
                    </a:p>
                  </a:txBody>
                  <a:tcPr anchor="ctr"/>
                </a:tc>
                <a:extLst>
                  <a:ext uri="{0D108BD9-81ED-4DB2-BD59-A6C34878D82A}">
                    <a16:rowId xmlns:a16="http://schemas.microsoft.com/office/drawing/2014/main" val="2120598266"/>
                  </a:ext>
                </a:extLst>
              </a:tr>
              <a:tr h="239900">
                <a:tc>
                  <a:txBody>
                    <a:bodyPr/>
                    <a:lstStyle/>
                    <a:p>
                      <a:r>
                        <a:rPr kumimoji="1" lang="ja-JP" altLang="en-US" sz="800" b="1" dirty="0"/>
                        <a:t>米国</a:t>
                      </a:r>
                    </a:p>
                  </a:txBody>
                  <a:tcPr anchor="ctr"/>
                </a:tc>
                <a:tc>
                  <a:txBody>
                    <a:bodyPr/>
                    <a:lstStyle/>
                    <a:p>
                      <a:r>
                        <a:rPr kumimoji="1" lang="en-US" altLang="ja-JP" sz="800" b="1" dirty="0"/>
                        <a:t>2.6</a:t>
                      </a:r>
                      <a:endParaRPr kumimoji="1" lang="ja-JP" altLang="en-US" sz="800" b="1" dirty="0"/>
                    </a:p>
                  </a:txBody>
                  <a:tcPr anchor="ctr"/>
                </a:tc>
                <a:tc>
                  <a:txBody>
                    <a:bodyPr/>
                    <a:lstStyle/>
                    <a:p>
                      <a:r>
                        <a:rPr kumimoji="1" lang="en-US" altLang="ja-JP" sz="800" b="1" dirty="0"/>
                        <a:t>1.7</a:t>
                      </a:r>
                      <a:endParaRPr kumimoji="1" lang="ja-JP" altLang="en-US" sz="800" b="1" dirty="0"/>
                    </a:p>
                  </a:txBody>
                  <a:tcPr anchor="ctr"/>
                </a:tc>
                <a:tc>
                  <a:txBody>
                    <a:bodyPr/>
                    <a:lstStyle/>
                    <a:p>
                      <a:r>
                        <a:rPr kumimoji="1" lang="en-US" altLang="ja-JP" sz="800" b="1" dirty="0"/>
                        <a:t>2.9</a:t>
                      </a:r>
                      <a:endParaRPr kumimoji="1" lang="ja-JP" altLang="en-US" sz="800" b="1" dirty="0"/>
                    </a:p>
                  </a:txBody>
                  <a:tcPr anchor="ctr"/>
                </a:tc>
                <a:tc>
                  <a:txBody>
                    <a:bodyPr/>
                    <a:lstStyle/>
                    <a:p>
                      <a:r>
                        <a:rPr kumimoji="1" lang="en-US" altLang="ja-JP" sz="800" b="1" dirty="0"/>
                        <a:t>1.9</a:t>
                      </a:r>
                      <a:endParaRPr kumimoji="1" lang="ja-JP" altLang="en-US" sz="800" b="1" dirty="0"/>
                    </a:p>
                  </a:txBody>
                  <a:tcPr anchor="ctr"/>
                </a:tc>
                <a:tc>
                  <a:txBody>
                    <a:bodyPr/>
                    <a:lstStyle/>
                    <a:p>
                      <a:r>
                        <a:rPr kumimoji="1" lang="en-US" altLang="ja-JP" sz="800" b="1" dirty="0"/>
                        <a:t>3.0</a:t>
                      </a:r>
                      <a:endParaRPr kumimoji="1" lang="ja-JP" altLang="en-US" sz="800" b="1" dirty="0"/>
                    </a:p>
                  </a:txBody>
                  <a:tcPr anchor="ctr"/>
                </a:tc>
                <a:tc>
                  <a:txBody>
                    <a:bodyPr/>
                    <a:lstStyle/>
                    <a:p>
                      <a:r>
                        <a:rPr kumimoji="1" lang="en-US" altLang="ja-JP" sz="800" b="1" dirty="0"/>
                        <a:t>2.0</a:t>
                      </a:r>
                      <a:endParaRPr kumimoji="1" lang="ja-JP" altLang="en-US" sz="800" b="1" dirty="0"/>
                    </a:p>
                  </a:txBody>
                  <a:tcPr anchor="ctr"/>
                </a:tc>
                <a:tc>
                  <a:txBody>
                    <a:bodyPr/>
                    <a:lstStyle/>
                    <a:p>
                      <a:r>
                        <a:rPr kumimoji="1" lang="en-US" altLang="ja-JP" sz="800" b="1" dirty="0"/>
                        <a:t>3.1</a:t>
                      </a:r>
                      <a:endParaRPr kumimoji="1" lang="ja-JP" altLang="en-US" sz="800" b="1" dirty="0"/>
                    </a:p>
                  </a:txBody>
                  <a:tcPr anchor="ctr"/>
                </a:tc>
                <a:tc>
                  <a:txBody>
                    <a:bodyPr/>
                    <a:lstStyle/>
                    <a:p>
                      <a:r>
                        <a:rPr kumimoji="1" lang="en-US" altLang="ja-JP" sz="800" b="1" dirty="0"/>
                        <a:t>2.2</a:t>
                      </a:r>
                      <a:endParaRPr kumimoji="1" lang="ja-JP" altLang="en-US" sz="800" b="1" dirty="0"/>
                    </a:p>
                  </a:txBody>
                  <a:tcPr anchor="ctr"/>
                </a:tc>
                <a:extLst>
                  <a:ext uri="{0D108BD9-81ED-4DB2-BD59-A6C34878D82A}">
                    <a16:rowId xmlns:a16="http://schemas.microsoft.com/office/drawing/2014/main" val="2726902332"/>
                  </a:ext>
                </a:extLst>
              </a:tr>
            </a:tbl>
          </a:graphicData>
        </a:graphic>
      </p:graphicFrame>
      <p:sp>
        <p:nvSpPr>
          <p:cNvPr id="13" name="テキスト ボックス 12">
            <a:extLst>
              <a:ext uri="{FF2B5EF4-FFF2-40B4-BE49-F238E27FC236}">
                <a16:creationId xmlns:a16="http://schemas.microsoft.com/office/drawing/2014/main" id="{9390EDC8-C089-417A-9742-2F5EBD9DAA17}"/>
              </a:ext>
            </a:extLst>
          </p:cNvPr>
          <p:cNvSpPr txBox="1"/>
          <p:nvPr/>
        </p:nvSpPr>
        <p:spPr>
          <a:xfrm>
            <a:off x="728870" y="6285140"/>
            <a:ext cx="5685377"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出典：村上由美子著「武器としての人口減社会－国際比較統計でわかる日本の強さ」</a:t>
            </a:r>
            <a:endParaRPr lang="en-US" altLang="ja-JP" sz="1100" dirty="0">
              <a:latin typeface="Meiryo UI" panose="020B0604030504040204" pitchFamily="50" charset="-128"/>
              <a:ea typeface="Meiryo UI" panose="020B0604030504040204" pitchFamily="50" charset="-128"/>
            </a:endParaRPr>
          </a:p>
        </p:txBody>
      </p:sp>
      <p:sp>
        <p:nvSpPr>
          <p:cNvPr id="16" name="大かっこ 15"/>
          <p:cNvSpPr/>
          <p:nvPr/>
        </p:nvSpPr>
        <p:spPr>
          <a:xfrm>
            <a:off x="1228304" y="6545513"/>
            <a:ext cx="5004000" cy="252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tIns="36000" rtlCol="0" anchor="t" anchorCtr="0"/>
          <a:lstStyle/>
          <a:p>
            <a:r>
              <a:rPr kumimoji="1" lang="en-US" altLang="ja-JP" sz="1100" dirty="0">
                <a:latin typeface="+mn-ea"/>
              </a:rPr>
              <a:t>OECD(2012),Closing the Gender </a:t>
            </a:r>
            <a:r>
              <a:rPr kumimoji="1" lang="en-US" altLang="ja-JP" sz="1100" dirty="0" err="1">
                <a:latin typeface="+mn-ea"/>
              </a:rPr>
              <a:t>Gap:Act</a:t>
            </a:r>
            <a:r>
              <a:rPr kumimoji="1" lang="en-US" altLang="ja-JP" sz="1100" dirty="0">
                <a:latin typeface="+mn-ea"/>
              </a:rPr>
              <a:t> </a:t>
            </a:r>
            <a:r>
              <a:rPr kumimoji="1" lang="en-US" altLang="ja-JP" sz="1100" dirty="0" err="1">
                <a:latin typeface="+mn-ea"/>
              </a:rPr>
              <a:t>Now,OECD</a:t>
            </a:r>
            <a:r>
              <a:rPr kumimoji="1" lang="en-US" altLang="ja-JP" sz="1100" dirty="0">
                <a:latin typeface="+mn-ea"/>
              </a:rPr>
              <a:t> </a:t>
            </a:r>
            <a:r>
              <a:rPr kumimoji="1" lang="en-US" altLang="ja-JP" sz="1100" dirty="0" err="1">
                <a:latin typeface="+mn-ea"/>
              </a:rPr>
              <a:t>Publishing,Paris</a:t>
            </a:r>
            <a:r>
              <a:rPr kumimoji="1" lang="en-US" altLang="ja-JP" sz="1100" dirty="0">
                <a:latin typeface="+mn-ea"/>
              </a:rPr>
              <a:t>. </a:t>
            </a:r>
          </a:p>
        </p:txBody>
      </p:sp>
      <p:sp>
        <p:nvSpPr>
          <p:cNvPr id="11" name="正方形/長方形 10"/>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3010934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製造業を対象にした実証研究では、研究開発を実施する企業のほうが生産性が高い。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特に、社内研究開発と社外研究開発（オープンイノベーション）を同時に行う企業では、輸出企業・非輸出企業ともに、研究開発を行わない企業の７倍以上の生産性となっている。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700798" cy="307777"/>
          </a:xfrm>
          <a:prstGeom prst="rect">
            <a:avLst/>
          </a:prstGeom>
          <a:noFill/>
        </p:spPr>
        <p:txBody>
          <a:bodyPr wrap="square" rtlCol="0">
            <a:spAutoFit/>
          </a:bodyPr>
          <a:lstStyle/>
          <a:p>
            <a:r>
              <a:rPr kumimoji="1" lang="ja-JP" altLang="en-US" sz="1400" b="1" dirty="0"/>
              <a:t>■　オープンイノベーションによる生産性</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３</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生産性</a:t>
            </a:r>
            <a:r>
              <a:rPr lang="ja-JP" altLang="en-US" kern="0" dirty="0">
                <a:solidFill>
                  <a:srgbClr val="000000"/>
                </a:solidFill>
                <a:ea typeface="Meiryo UI" pitchFamily="50" charset="-128"/>
                <a:cs typeface="Meiryo UI" pitchFamily="50" charset="-128"/>
              </a:rPr>
              <a:t>・イノベーション④</a:t>
            </a:r>
            <a:r>
              <a:rPr kumimoji="0" lang="ja-JP" altLang="en-US" kern="0" dirty="0">
                <a:solidFill>
                  <a:srgbClr val="000000"/>
                </a:solidFill>
                <a:ea typeface="Meiryo UI" pitchFamily="50" charset="-128"/>
                <a:cs typeface="Meiryo UI" pitchFamily="50" charset="-128"/>
              </a:rPr>
              <a:t>）</a:t>
            </a:r>
          </a:p>
        </p:txBody>
      </p:sp>
      <p:sp>
        <p:nvSpPr>
          <p:cNvPr id="11" name="テキスト ボックス 10">
            <a:extLst>
              <a:ext uri="{FF2B5EF4-FFF2-40B4-BE49-F238E27FC236}">
                <a16:creationId xmlns:a16="http://schemas.microsoft.com/office/drawing/2014/main" id="{601C690B-74E4-45BA-BD7A-9CC279A8D07B}"/>
              </a:ext>
            </a:extLst>
          </p:cNvPr>
          <p:cNvSpPr txBox="1"/>
          <p:nvPr/>
        </p:nvSpPr>
        <p:spPr>
          <a:xfrm>
            <a:off x="410060" y="6132662"/>
            <a:ext cx="636071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出典：経済産業省「第四次産業革命に向けた産業構造の変化と方向性に関する基礎資料」</a:t>
            </a:r>
            <a:endParaRPr lang="en-US" altLang="ja-JP" sz="11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4CB10D78-E5B4-47C4-923F-1E9F5B69D452}"/>
              </a:ext>
            </a:extLst>
          </p:cNvPr>
          <p:cNvPicPr>
            <a:picLocks noChangeAspect="1"/>
          </p:cNvPicPr>
          <p:nvPr/>
        </p:nvPicPr>
        <p:blipFill>
          <a:blip r:embed="rId2"/>
          <a:stretch>
            <a:fillRect/>
          </a:stretch>
        </p:blipFill>
        <p:spPr>
          <a:xfrm>
            <a:off x="200025" y="2022716"/>
            <a:ext cx="8743950" cy="3821493"/>
          </a:xfrm>
          <a:prstGeom prst="rect">
            <a:avLst/>
          </a:prstGeom>
        </p:spPr>
      </p:pic>
      <p:sp>
        <p:nvSpPr>
          <p:cNvPr id="9" name="大かっこ 8"/>
          <p:cNvSpPr/>
          <p:nvPr/>
        </p:nvSpPr>
        <p:spPr>
          <a:xfrm>
            <a:off x="410060" y="6394272"/>
            <a:ext cx="8197662" cy="24525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ja-JP" altLang="en-US" sz="1100" dirty="0">
                <a:latin typeface="+mn-ea"/>
              </a:rPr>
              <a:t>内閣府「平成</a:t>
            </a:r>
            <a:r>
              <a:rPr kumimoji="1" lang="en-US" altLang="ja-JP" sz="1100" dirty="0">
                <a:latin typeface="+mn-ea"/>
              </a:rPr>
              <a:t>29</a:t>
            </a:r>
            <a:r>
              <a:rPr kumimoji="1" lang="ja-JP" altLang="en-US" sz="1100" dirty="0">
                <a:latin typeface="+mn-ea"/>
              </a:rPr>
              <a:t>年度 年次経済財政報告 年次経済財政報告」における分析（経済産業省「企活動基本調査」を用いたもの）をもとに作成</a:t>
            </a:r>
            <a:endParaRPr kumimoji="1" lang="en-US" altLang="ja-JP" sz="1100" dirty="0">
              <a:latin typeface="+mn-ea"/>
            </a:endParaRPr>
          </a:p>
        </p:txBody>
      </p:sp>
      <p:pic>
        <p:nvPicPr>
          <p:cNvPr id="3" name="図 2"/>
          <p:cNvPicPr>
            <a:picLocks noChangeAspect="1"/>
          </p:cNvPicPr>
          <p:nvPr/>
        </p:nvPicPr>
        <p:blipFill rotWithShape="1">
          <a:blip r:embed="rId3"/>
          <a:srcRect t="1" b="11940"/>
          <a:stretch/>
        </p:blipFill>
        <p:spPr>
          <a:xfrm>
            <a:off x="757645" y="5823601"/>
            <a:ext cx="4498945" cy="206623"/>
          </a:xfrm>
          <a:prstGeom prst="rect">
            <a:avLst/>
          </a:prstGeom>
        </p:spPr>
      </p:pic>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943956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企業・欧米企業とのオープンイノベーションの実施率をみると、欧米企業に比べ、日本企業のオープンイノベーション実施率は低い状況。また、その内訳では、大学・公的機関とのオープンイノベーションには大きな開きはないが、日本企業は、起業家・スタートアップ企業や競合企業とのオープンイノベーションでは遅れ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700798" cy="307777"/>
          </a:xfrm>
          <a:prstGeom prst="rect">
            <a:avLst/>
          </a:prstGeom>
          <a:noFill/>
        </p:spPr>
        <p:txBody>
          <a:bodyPr wrap="square" rtlCol="0">
            <a:spAutoFit/>
          </a:bodyPr>
          <a:lstStyle/>
          <a:p>
            <a:r>
              <a:rPr kumimoji="1" lang="ja-JP" altLang="en-US" sz="1400" b="1" dirty="0"/>
              <a:t>■　オープンイノベーションの実施率</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３</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生産性</a:t>
            </a:r>
            <a:r>
              <a:rPr lang="ja-JP" altLang="en-US" kern="0" dirty="0">
                <a:solidFill>
                  <a:srgbClr val="000000"/>
                </a:solidFill>
                <a:ea typeface="Meiryo UI" pitchFamily="50" charset="-128"/>
                <a:cs typeface="Meiryo UI" pitchFamily="50" charset="-128"/>
              </a:rPr>
              <a:t>・イノベーション⑤</a:t>
            </a:r>
            <a:r>
              <a:rPr kumimoji="0" lang="ja-JP" altLang="en-US" kern="0" dirty="0">
                <a:solidFill>
                  <a:srgbClr val="000000"/>
                </a:solidFill>
                <a:ea typeface="Meiryo UI" pitchFamily="50" charset="-128"/>
                <a:cs typeface="Meiryo UI" pitchFamily="50" charset="-128"/>
              </a:rPr>
              <a:t>）</a:t>
            </a:r>
          </a:p>
        </p:txBody>
      </p:sp>
      <p:sp>
        <p:nvSpPr>
          <p:cNvPr id="10" name="テキスト ボックス 9">
            <a:extLst>
              <a:ext uri="{FF2B5EF4-FFF2-40B4-BE49-F238E27FC236}">
                <a16:creationId xmlns:a16="http://schemas.microsoft.com/office/drawing/2014/main" id="{1F690CD1-82DB-432F-9346-EB272002B052}"/>
              </a:ext>
            </a:extLst>
          </p:cNvPr>
          <p:cNvSpPr txBox="1"/>
          <p:nvPr/>
        </p:nvSpPr>
        <p:spPr>
          <a:xfrm>
            <a:off x="728870" y="6160377"/>
            <a:ext cx="1179444" cy="284505"/>
          </a:xfrm>
          <a:prstGeom prst="rect">
            <a:avLst/>
          </a:prstGeom>
          <a:solidFill>
            <a:schemeClr val="bg1"/>
          </a:solidFill>
        </p:spPr>
        <p:txBody>
          <a:bodyPr wrap="square" rtlCol="0">
            <a:spAutoFit/>
          </a:bodyPr>
          <a:lstStyle/>
          <a:p>
            <a:endParaRPr lang="en-US" altLang="ja-JP"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01C690B-74E4-45BA-BD7A-9CC279A8D07B}"/>
              </a:ext>
            </a:extLst>
          </p:cNvPr>
          <p:cNvSpPr txBox="1"/>
          <p:nvPr/>
        </p:nvSpPr>
        <p:spPr>
          <a:xfrm>
            <a:off x="423801" y="6211854"/>
            <a:ext cx="636071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出典：経済産業省「第四次産業革命に向けた産業構造の変化と方向性に関する基礎資料」</a:t>
            </a:r>
            <a:endParaRPr lang="en-US" altLang="ja-JP" sz="11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F08FACDE-7BFE-46F1-88BA-9E051AB001AA}"/>
              </a:ext>
            </a:extLst>
          </p:cNvPr>
          <p:cNvPicPr>
            <a:picLocks noChangeAspect="1"/>
          </p:cNvPicPr>
          <p:nvPr/>
        </p:nvPicPr>
        <p:blipFill>
          <a:blip r:embed="rId2"/>
          <a:stretch>
            <a:fillRect/>
          </a:stretch>
        </p:blipFill>
        <p:spPr>
          <a:xfrm>
            <a:off x="413758" y="1993168"/>
            <a:ext cx="8415130" cy="4019550"/>
          </a:xfrm>
          <a:prstGeom prst="rect">
            <a:avLst/>
          </a:prstGeom>
        </p:spPr>
      </p:pic>
      <p:sp>
        <p:nvSpPr>
          <p:cNvPr id="9" name="テキスト ボックス 8">
            <a:extLst>
              <a:ext uri="{FF2B5EF4-FFF2-40B4-BE49-F238E27FC236}">
                <a16:creationId xmlns:a16="http://schemas.microsoft.com/office/drawing/2014/main" id="{601C690B-74E4-45BA-BD7A-9CC279A8D07B}"/>
              </a:ext>
            </a:extLst>
          </p:cNvPr>
          <p:cNvSpPr txBox="1"/>
          <p:nvPr/>
        </p:nvSpPr>
        <p:spPr>
          <a:xfrm>
            <a:off x="413758" y="5871104"/>
            <a:ext cx="8415130" cy="3693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右図：横軸の点数は、企業に「オープン・イノベーションに費やした時間と、パートナー別の時間を質問し、その割合を点数化した上で、回答者の平均値を算定したもの。（</a:t>
            </a:r>
            <a:r>
              <a:rPr lang="en-US" altLang="ja-JP" sz="900" dirty="0">
                <a:latin typeface="Meiryo UI" panose="020B0604030504040204" pitchFamily="50" charset="-128"/>
                <a:ea typeface="Meiryo UI" panose="020B0604030504040204" pitchFamily="50" charset="-128"/>
              </a:rPr>
              <a:t>0=0%,1=0</a:t>
            </a:r>
            <a:r>
              <a:rPr lang="ja-JP" altLang="en-US" sz="900" dirty="0">
                <a:latin typeface="Meiryo UI" panose="020B0604030504040204" pitchFamily="50" charset="-128"/>
                <a:ea typeface="Meiryo UI" panose="020B0604030504040204" pitchFamily="50" charset="-128"/>
              </a:rPr>
              <a:t>超～</a:t>
            </a:r>
            <a:r>
              <a:rPr lang="en-US" altLang="ja-JP" sz="900" dirty="0">
                <a:latin typeface="Meiryo UI" panose="020B0604030504040204" pitchFamily="50" charset="-128"/>
                <a:ea typeface="Meiryo UI" panose="020B0604030504040204" pitchFamily="50" charset="-128"/>
              </a:rPr>
              <a:t>25</a:t>
            </a:r>
            <a:r>
              <a:rPr lang="ja-JP" altLang="en-US" sz="900" dirty="0">
                <a:latin typeface="Meiryo UI" panose="020B0604030504040204" pitchFamily="50" charset="-128"/>
                <a:ea typeface="Meiryo UI" panose="020B0604030504040204" pitchFamily="50" charset="-128"/>
              </a:rPr>
              <a:t>％未満、２＝</a:t>
            </a:r>
            <a:r>
              <a:rPr lang="en-US" altLang="ja-JP" sz="900" dirty="0">
                <a:latin typeface="Meiryo UI" panose="020B0604030504040204" pitchFamily="50" charset="-128"/>
                <a:ea typeface="Meiryo UI" panose="020B0604030504040204" pitchFamily="50" charset="-128"/>
              </a:rPr>
              <a:t>25</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50</a:t>
            </a:r>
            <a:r>
              <a:rPr lang="ja-JP" altLang="en-US" sz="900" dirty="0">
                <a:latin typeface="Meiryo UI" panose="020B0604030504040204" pitchFamily="50" charset="-128"/>
                <a:ea typeface="Meiryo UI" panose="020B0604030504040204" pitchFamily="50" charset="-128"/>
              </a:rPr>
              <a:t>％未満、</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50</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75</a:t>
            </a:r>
            <a:r>
              <a:rPr lang="ja-JP" altLang="en-US" sz="900" dirty="0">
                <a:latin typeface="Meiryo UI" panose="020B0604030504040204" pitchFamily="50" charset="-128"/>
                <a:ea typeface="Meiryo UI" panose="020B0604030504040204" pitchFamily="50" charset="-128"/>
              </a:rPr>
              <a:t>％未満、</a:t>
            </a:r>
            <a:r>
              <a:rPr lang="en-US" altLang="ja-JP" sz="900" dirty="0">
                <a:latin typeface="Meiryo UI" panose="020B0604030504040204" pitchFamily="50" charset="-128"/>
                <a:ea typeface="Meiryo UI" panose="020B0604030504040204" pitchFamily="50" charset="-128"/>
              </a:rPr>
              <a:t>4=75%</a:t>
            </a:r>
            <a:r>
              <a:rPr lang="ja-JP" altLang="en-US" sz="900" dirty="0">
                <a:latin typeface="Meiryo UI" panose="020B0604030504040204" pitchFamily="50" charset="-128"/>
                <a:ea typeface="Meiryo UI" panose="020B0604030504040204" pitchFamily="50" charset="-128"/>
              </a:rPr>
              <a:t>以上）</a:t>
            </a:r>
            <a:endParaRPr lang="en-US" altLang="ja-JP" sz="900" dirty="0">
              <a:latin typeface="Meiryo UI" panose="020B0604030504040204" pitchFamily="50" charset="-128"/>
              <a:ea typeface="Meiryo UI" panose="020B0604030504040204" pitchFamily="50" charset="-128"/>
            </a:endParaRPr>
          </a:p>
        </p:txBody>
      </p:sp>
      <p:sp>
        <p:nvSpPr>
          <p:cNvPr id="13" name="大かっこ 12"/>
          <p:cNvSpPr/>
          <p:nvPr/>
        </p:nvSpPr>
        <p:spPr>
          <a:xfrm>
            <a:off x="423801" y="6444883"/>
            <a:ext cx="6995902" cy="19913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ja-JP" altLang="en-US" sz="1100" dirty="0">
                <a:latin typeface="+mn-ea"/>
              </a:rPr>
              <a:t>米山、渡部、山内、真鍋、岩田（</a:t>
            </a:r>
            <a:r>
              <a:rPr kumimoji="1" lang="en-US" altLang="ja-JP" sz="1100" dirty="0">
                <a:latin typeface="+mn-ea"/>
              </a:rPr>
              <a:t>2017</a:t>
            </a:r>
            <a:r>
              <a:rPr kumimoji="1" lang="ja-JP" altLang="en-US" sz="1100" dirty="0">
                <a:latin typeface="+mn-ea"/>
              </a:rPr>
              <a:t>）「日米欧企業におけるオープン・イノベーション活動の比較研究」をもとに作成。</a:t>
            </a:r>
            <a:endParaRPr kumimoji="1" lang="en-US" altLang="ja-JP" sz="1100" dirty="0">
              <a:latin typeface="+mn-ea"/>
            </a:endParaRPr>
          </a:p>
        </p:txBody>
      </p:sp>
      <p:sp>
        <p:nvSpPr>
          <p:cNvPr id="15" name="正方形/長方形 14"/>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2902715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94724" y="684663"/>
            <a:ext cx="5040560" cy="307777"/>
          </a:xfrm>
          <a:prstGeom prst="rect">
            <a:avLst/>
          </a:prstGeom>
          <a:noFill/>
        </p:spPr>
        <p:txBody>
          <a:bodyPr wrap="square" rtlCol="0">
            <a:spAutoFit/>
          </a:bodyPr>
          <a:lstStyle/>
          <a:p>
            <a:r>
              <a:rPr kumimoji="1" lang="ja-JP" altLang="en-US" sz="1400" b="1" dirty="0"/>
              <a:t>■</a:t>
            </a:r>
            <a:r>
              <a:rPr lang="ja-JP" altLang="en-US" sz="1400" b="1" dirty="0"/>
              <a:t>　これまでのイノベーションの状況</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３</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生産性</a:t>
            </a:r>
            <a:r>
              <a:rPr lang="ja-JP" altLang="en-US" kern="0" dirty="0">
                <a:solidFill>
                  <a:srgbClr val="000000"/>
                </a:solidFill>
                <a:ea typeface="Meiryo UI" pitchFamily="50" charset="-128"/>
                <a:cs typeface="Meiryo UI" pitchFamily="50" charset="-128"/>
              </a:rPr>
              <a:t>・イノベーション⑥</a:t>
            </a:r>
            <a:r>
              <a:rPr kumimoji="0" lang="ja-JP" altLang="en-US" kern="0" dirty="0">
                <a:solidFill>
                  <a:srgbClr val="000000"/>
                </a:solidFill>
                <a:ea typeface="Meiryo UI" pitchFamily="50" charset="-128"/>
                <a:cs typeface="Meiryo UI" pitchFamily="50" charset="-128"/>
              </a:rPr>
              <a:t>）</a:t>
            </a:r>
          </a:p>
        </p:txBody>
      </p:sp>
      <p:pic>
        <p:nvPicPr>
          <p:cNvPr id="6" name="図 5"/>
          <p:cNvPicPr>
            <a:picLocks noChangeAspect="1"/>
          </p:cNvPicPr>
          <p:nvPr/>
        </p:nvPicPr>
        <p:blipFill>
          <a:blip r:embed="rId2"/>
          <a:stretch>
            <a:fillRect/>
          </a:stretch>
        </p:blipFill>
        <p:spPr>
          <a:xfrm>
            <a:off x="442819" y="2083236"/>
            <a:ext cx="3713255" cy="4248000"/>
          </a:xfrm>
          <a:prstGeom prst="rect">
            <a:avLst/>
          </a:prstGeom>
        </p:spPr>
      </p:pic>
      <p:sp>
        <p:nvSpPr>
          <p:cNvPr id="15" name="テキスト ボックス 14"/>
          <p:cNvSpPr txBox="1"/>
          <p:nvPr/>
        </p:nvSpPr>
        <p:spPr>
          <a:xfrm>
            <a:off x="270924" y="1930408"/>
            <a:ext cx="3013354" cy="307777"/>
          </a:xfrm>
          <a:prstGeom prst="rect">
            <a:avLst/>
          </a:prstGeom>
          <a:solidFill>
            <a:schemeClr val="bg1"/>
          </a:solidFill>
        </p:spPr>
        <p:txBody>
          <a:bodyPr wrap="square" rtlCol="0">
            <a:spAutoFit/>
          </a:bodyPr>
          <a:lstStyle/>
          <a:p>
            <a:r>
              <a:rPr lang="ja-JP" altLang="en-US" sz="1400" dirty="0">
                <a:latin typeface="Meiryo UI" panose="020B0604030504040204" pitchFamily="50" charset="-128"/>
                <a:ea typeface="Meiryo UI" panose="020B0604030504040204" pitchFamily="50" charset="-128"/>
              </a:rPr>
              <a:t>○「世界のリスト」</a:t>
            </a:r>
            <a:endParaRPr lang="en-US" altLang="ja-JP" sz="14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235284" y="1930408"/>
            <a:ext cx="3710952"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出典：「野生化するイノベーション」 著者 清水洋</a:t>
            </a:r>
            <a:endParaRPr lang="en-US" altLang="ja-JP" sz="1100" dirty="0">
              <a:latin typeface="Meiryo UI" panose="020B0604030504040204" pitchFamily="50" charset="-128"/>
              <a:ea typeface="Meiryo UI" panose="020B0604030504040204" pitchFamily="50" charset="-128"/>
            </a:endParaRPr>
          </a:p>
        </p:txBody>
      </p:sp>
      <p:sp>
        <p:nvSpPr>
          <p:cNvPr id="9" name="正方形/長方形 8"/>
          <p:cNvSpPr/>
          <p:nvPr/>
        </p:nvSpPr>
        <p:spPr>
          <a:xfrm>
            <a:off x="442819" y="1103098"/>
            <a:ext cx="8503417" cy="75480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社会を大きく変革し大きな経済的価値を生み出すラディカルなイノベーションは、欧米に多く、日本は累積的な改良を重ねていったケースが多い。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5057775" y="2236536"/>
            <a:ext cx="3060000" cy="4337083"/>
          </a:xfrm>
          <a:prstGeom prst="rect">
            <a:avLst/>
          </a:prstGeom>
        </p:spPr>
      </p:pic>
      <p:sp>
        <p:nvSpPr>
          <p:cNvPr id="10" name="テキスト ボックス 9"/>
          <p:cNvSpPr txBox="1"/>
          <p:nvPr/>
        </p:nvSpPr>
        <p:spPr>
          <a:xfrm>
            <a:off x="424942" y="6366721"/>
            <a:ext cx="8192643"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（備考）「世界のリスト」はオリジナルがどこで生み出されたのかを重視。</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「戦後日本のイノベーション</a:t>
            </a:r>
            <a:r>
              <a:rPr lang="en-US" altLang="ja-JP" sz="1100" dirty="0">
                <a:latin typeface="Meiryo UI" panose="020B0604030504040204" pitchFamily="50" charset="-128"/>
                <a:ea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rPr>
              <a:t>選」は、オリジナルかどうかよりも、実用的に改良し経済的利益を生み出したことを重視</a:t>
            </a:r>
            <a:endParaRPr lang="en-US" altLang="ja-JP" sz="1100" dirty="0">
              <a:latin typeface="Meiryo UI" panose="020B0604030504040204" pitchFamily="50" charset="-128"/>
              <a:ea typeface="Meiryo UI" panose="020B0604030504040204" pitchFamily="50" charset="-128"/>
            </a:endParaRPr>
          </a:p>
        </p:txBody>
      </p:sp>
      <p:sp>
        <p:nvSpPr>
          <p:cNvPr id="13" name="正方形/長方形 12"/>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2515736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953616" y="1289547"/>
            <a:ext cx="4704859"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出典：「野生化するイノベーション」 著者 清水洋</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これまでのイノベーションの状況（つづき）</a:t>
            </a:r>
            <a:endParaRPr kumimoji="1" lang="ja-JP" altLang="en-US" sz="1400" b="1" dirty="0"/>
          </a:p>
        </p:txBody>
      </p:sp>
      <p:pic>
        <p:nvPicPr>
          <p:cNvPr id="16" name="図 15"/>
          <p:cNvPicPr>
            <a:picLocks noChangeAspect="1"/>
          </p:cNvPicPr>
          <p:nvPr/>
        </p:nvPicPr>
        <p:blipFill>
          <a:blip r:embed="rId2"/>
          <a:stretch>
            <a:fillRect/>
          </a:stretch>
        </p:blipFill>
        <p:spPr>
          <a:xfrm>
            <a:off x="357192" y="1388460"/>
            <a:ext cx="2927085" cy="4448779"/>
          </a:xfrm>
          <a:prstGeom prst="rect">
            <a:avLst/>
          </a:prstGeom>
        </p:spPr>
      </p:pic>
      <p:pic>
        <p:nvPicPr>
          <p:cNvPr id="11" name="図 10"/>
          <p:cNvPicPr>
            <a:picLocks noChangeAspect="1"/>
          </p:cNvPicPr>
          <p:nvPr/>
        </p:nvPicPr>
        <p:blipFill>
          <a:blip r:embed="rId3"/>
          <a:stretch>
            <a:fillRect/>
          </a:stretch>
        </p:blipFill>
        <p:spPr>
          <a:xfrm>
            <a:off x="3223324" y="1713854"/>
            <a:ext cx="2911125" cy="4448779"/>
          </a:xfrm>
          <a:prstGeom prst="rect">
            <a:avLst/>
          </a:prstGeom>
        </p:spPr>
      </p:pic>
      <p:pic>
        <p:nvPicPr>
          <p:cNvPr id="13" name="図 12"/>
          <p:cNvPicPr>
            <a:picLocks noChangeAspect="1"/>
          </p:cNvPicPr>
          <p:nvPr/>
        </p:nvPicPr>
        <p:blipFill>
          <a:blip r:embed="rId4"/>
          <a:stretch>
            <a:fillRect/>
          </a:stretch>
        </p:blipFill>
        <p:spPr>
          <a:xfrm>
            <a:off x="6287562" y="1673406"/>
            <a:ext cx="2580375" cy="4448779"/>
          </a:xfrm>
          <a:prstGeom prst="rect">
            <a:avLst/>
          </a:prstGeom>
        </p:spPr>
      </p:pic>
      <p:sp>
        <p:nvSpPr>
          <p:cNvPr id="17" name="テキスト ボックス 16"/>
          <p:cNvSpPr txBox="1"/>
          <p:nvPr/>
        </p:nvSpPr>
        <p:spPr>
          <a:xfrm>
            <a:off x="270924" y="1224085"/>
            <a:ext cx="3013354" cy="307777"/>
          </a:xfrm>
          <a:prstGeom prst="rect">
            <a:avLst/>
          </a:prstGeom>
          <a:solidFill>
            <a:schemeClr val="bg1"/>
          </a:solidFill>
        </p:spPr>
        <p:txBody>
          <a:bodyPr wrap="square" rtlCol="0">
            <a:spAutoFit/>
          </a:bodyPr>
          <a:lstStyle/>
          <a:p>
            <a:r>
              <a:rPr lang="ja-JP" altLang="en-US" sz="1400" dirty="0">
                <a:latin typeface="Meiryo UI" panose="020B0604030504040204" pitchFamily="50" charset="-128"/>
                <a:ea typeface="Meiryo UI" panose="020B0604030504040204" pitchFamily="50" charset="-128"/>
              </a:rPr>
              <a:t>○「戦後日本のイノベーション</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選」</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08470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90825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主要国における開業率、廃業率、代謝率、実質</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成長率の関係をみると、開業率が高い国は、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成長率が高い傾向にある。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700798" cy="307777"/>
          </a:xfrm>
          <a:prstGeom prst="rect">
            <a:avLst/>
          </a:prstGeom>
          <a:noFill/>
        </p:spPr>
        <p:txBody>
          <a:bodyPr wrap="square" rtlCol="0">
            <a:spAutoFit/>
          </a:bodyPr>
          <a:lstStyle/>
          <a:p>
            <a:r>
              <a:rPr kumimoji="1" lang="ja-JP" altLang="en-US" sz="1400" b="1" dirty="0"/>
              <a:t>■　開廃業率と経済成長</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３</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生産性</a:t>
            </a:r>
            <a:r>
              <a:rPr lang="ja-JP" altLang="en-US" kern="0" dirty="0">
                <a:solidFill>
                  <a:srgbClr val="000000"/>
                </a:solidFill>
                <a:ea typeface="Meiryo UI" pitchFamily="50" charset="-128"/>
                <a:cs typeface="Meiryo UI" pitchFamily="50" charset="-128"/>
              </a:rPr>
              <a:t>・イノベーション⑦</a:t>
            </a:r>
            <a:r>
              <a:rPr kumimoji="0" lang="ja-JP" altLang="en-US" kern="0" dirty="0">
                <a:solidFill>
                  <a:srgbClr val="000000"/>
                </a:solidFill>
                <a:ea typeface="Meiryo UI" pitchFamily="50" charset="-128"/>
                <a:cs typeface="Meiryo UI" pitchFamily="50" charset="-128"/>
              </a:rPr>
              <a:t>）</a:t>
            </a:r>
          </a:p>
        </p:txBody>
      </p:sp>
      <p:sp>
        <p:nvSpPr>
          <p:cNvPr id="10" name="テキスト ボックス 9">
            <a:extLst>
              <a:ext uri="{FF2B5EF4-FFF2-40B4-BE49-F238E27FC236}">
                <a16:creationId xmlns:a16="http://schemas.microsoft.com/office/drawing/2014/main" id="{1F690CD1-82DB-432F-9346-EB272002B052}"/>
              </a:ext>
            </a:extLst>
          </p:cNvPr>
          <p:cNvSpPr txBox="1"/>
          <p:nvPr/>
        </p:nvSpPr>
        <p:spPr>
          <a:xfrm>
            <a:off x="728870" y="6160377"/>
            <a:ext cx="1179444" cy="284505"/>
          </a:xfrm>
          <a:prstGeom prst="rect">
            <a:avLst/>
          </a:prstGeom>
          <a:solidFill>
            <a:schemeClr val="bg1"/>
          </a:solidFill>
        </p:spPr>
        <p:txBody>
          <a:bodyPr wrap="square" rtlCol="0">
            <a:spAutoFit/>
          </a:bodyPr>
          <a:lstStyle/>
          <a:p>
            <a:endParaRPr lang="en-US" altLang="ja-JP" sz="11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9390EDC8-C089-417A-9742-2F5EBD9DAA17}"/>
              </a:ext>
            </a:extLst>
          </p:cNvPr>
          <p:cNvSpPr txBox="1"/>
          <p:nvPr/>
        </p:nvSpPr>
        <p:spPr>
          <a:xfrm>
            <a:off x="270924" y="6485901"/>
            <a:ext cx="460509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出典：内閣府政策統括官（経済財政分析担当）「日本経済</a:t>
            </a:r>
            <a:r>
              <a:rPr lang="en-US" altLang="ja-JP" sz="1100" dirty="0">
                <a:latin typeface="Meiryo UI" panose="020B0604030504040204" pitchFamily="50" charset="-128"/>
                <a:ea typeface="Meiryo UI" panose="020B0604030504040204" pitchFamily="50" charset="-128"/>
              </a:rPr>
              <a:t>2020-2021</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2"/>
          <a:stretch>
            <a:fillRect/>
          </a:stretch>
        </p:blipFill>
        <p:spPr>
          <a:xfrm>
            <a:off x="1384661" y="1774223"/>
            <a:ext cx="5969727" cy="4756184"/>
          </a:xfrm>
          <a:prstGeom prst="rect">
            <a:avLst/>
          </a:prstGeom>
        </p:spPr>
      </p:pic>
      <p:cxnSp>
        <p:nvCxnSpPr>
          <p:cNvPr id="5" name="直線コネクタ 4"/>
          <p:cNvCxnSpPr/>
          <p:nvPr/>
        </p:nvCxnSpPr>
        <p:spPr>
          <a:xfrm>
            <a:off x="5298757" y="5668228"/>
            <a:ext cx="19243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660582" y="5849203"/>
            <a:ext cx="165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4124726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90825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我が国の開廃業率は、主要国よりも低い。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700798" cy="307777"/>
          </a:xfrm>
          <a:prstGeom prst="rect">
            <a:avLst/>
          </a:prstGeom>
          <a:noFill/>
        </p:spPr>
        <p:txBody>
          <a:bodyPr wrap="square" rtlCol="0">
            <a:spAutoFit/>
          </a:bodyPr>
          <a:lstStyle/>
          <a:p>
            <a:r>
              <a:rPr kumimoji="1" lang="ja-JP" altLang="en-US" sz="1400" b="1" dirty="0"/>
              <a:t>■　開廃業率の各国比較</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３</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生産性</a:t>
            </a:r>
            <a:r>
              <a:rPr lang="ja-JP" altLang="en-US" kern="0" dirty="0">
                <a:solidFill>
                  <a:srgbClr val="000000"/>
                </a:solidFill>
                <a:ea typeface="Meiryo UI" pitchFamily="50" charset="-128"/>
                <a:cs typeface="Meiryo UI" pitchFamily="50" charset="-128"/>
              </a:rPr>
              <a:t>・イノベーション⑧</a:t>
            </a:r>
            <a:r>
              <a:rPr kumimoji="0" lang="ja-JP" altLang="en-US" kern="0" dirty="0">
                <a:solidFill>
                  <a:srgbClr val="000000"/>
                </a:solidFill>
                <a:ea typeface="Meiryo UI" pitchFamily="50" charset="-128"/>
                <a:cs typeface="Meiryo UI" pitchFamily="50" charset="-128"/>
              </a:rPr>
              <a:t>）</a:t>
            </a:r>
          </a:p>
        </p:txBody>
      </p:sp>
      <p:pic>
        <p:nvPicPr>
          <p:cNvPr id="3" name="図 2"/>
          <p:cNvPicPr>
            <a:picLocks noChangeAspect="1"/>
          </p:cNvPicPr>
          <p:nvPr/>
        </p:nvPicPr>
        <p:blipFill>
          <a:blip r:embed="rId2"/>
          <a:stretch>
            <a:fillRect/>
          </a:stretch>
        </p:blipFill>
        <p:spPr>
          <a:xfrm>
            <a:off x="204750" y="2064482"/>
            <a:ext cx="4371229" cy="3784950"/>
          </a:xfrm>
          <a:prstGeom prst="rect">
            <a:avLst/>
          </a:prstGeom>
        </p:spPr>
      </p:pic>
      <p:pic>
        <p:nvPicPr>
          <p:cNvPr id="6" name="図 5"/>
          <p:cNvPicPr>
            <a:picLocks noChangeAspect="1"/>
          </p:cNvPicPr>
          <p:nvPr/>
        </p:nvPicPr>
        <p:blipFill>
          <a:blip r:embed="rId3"/>
          <a:stretch>
            <a:fillRect/>
          </a:stretch>
        </p:blipFill>
        <p:spPr>
          <a:xfrm>
            <a:off x="4471948" y="2103175"/>
            <a:ext cx="4605050" cy="2712444"/>
          </a:xfrm>
          <a:prstGeom prst="rect">
            <a:avLst/>
          </a:prstGeom>
        </p:spPr>
      </p:pic>
      <p:sp>
        <p:nvSpPr>
          <p:cNvPr id="13" name="テキスト ボックス 12">
            <a:extLst>
              <a:ext uri="{FF2B5EF4-FFF2-40B4-BE49-F238E27FC236}">
                <a16:creationId xmlns:a16="http://schemas.microsoft.com/office/drawing/2014/main" id="{9390EDC8-C089-417A-9742-2F5EBD9DAA17}"/>
              </a:ext>
            </a:extLst>
          </p:cNvPr>
          <p:cNvSpPr txBox="1"/>
          <p:nvPr/>
        </p:nvSpPr>
        <p:spPr>
          <a:xfrm>
            <a:off x="299088" y="6235922"/>
            <a:ext cx="460509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出典：内閣府政策統括官（経済財政分析担当）「日本経済</a:t>
            </a:r>
            <a:r>
              <a:rPr lang="en-US" altLang="ja-JP" sz="1100" dirty="0">
                <a:latin typeface="Meiryo UI" panose="020B0604030504040204" pitchFamily="50" charset="-128"/>
                <a:ea typeface="Meiryo UI" panose="020B0604030504040204" pitchFamily="50" charset="-128"/>
              </a:rPr>
              <a:t>2020-2021</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11" name="正方形/長方形 10"/>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2160851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我が国の開業率は、欧米に比べ低めであり、直近はむしろ低下。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87252" y="6221886"/>
            <a:ext cx="8192643"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出典：内閣府「選択する未来</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右図の</a:t>
            </a:r>
            <a:r>
              <a:rPr lang="en-US" altLang="ja-JP" sz="1100" dirty="0">
                <a:latin typeface="Meiryo UI" panose="020B0604030504040204" pitchFamily="50" charset="-128"/>
                <a:ea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rPr>
              <a:t>年度は、</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月時点の暫定値。</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起業の現状</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３</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生産性</a:t>
            </a:r>
            <a:r>
              <a:rPr lang="ja-JP" altLang="en-US" kern="0" dirty="0">
                <a:solidFill>
                  <a:srgbClr val="000000"/>
                </a:solidFill>
                <a:ea typeface="Meiryo UI" pitchFamily="50" charset="-128"/>
                <a:cs typeface="Meiryo UI" pitchFamily="50" charset="-128"/>
              </a:rPr>
              <a:t>・イノベーション⑨</a:t>
            </a:r>
            <a:r>
              <a:rPr kumimoji="0" lang="ja-JP" altLang="en-US" kern="0" dirty="0">
                <a:solidFill>
                  <a:srgbClr val="000000"/>
                </a:solidFill>
                <a:ea typeface="Meiryo UI" pitchFamily="50" charset="-128"/>
                <a:cs typeface="Meiryo UI" pitchFamily="50" charset="-128"/>
              </a:rPr>
              <a:t>）</a:t>
            </a:r>
          </a:p>
        </p:txBody>
      </p:sp>
      <p:pic>
        <p:nvPicPr>
          <p:cNvPr id="5" name="図 4"/>
          <p:cNvPicPr>
            <a:picLocks noChangeAspect="1"/>
          </p:cNvPicPr>
          <p:nvPr/>
        </p:nvPicPr>
        <p:blipFill>
          <a:blip r:embed="rId2"/>
          <a:stretch>
            <a:fillRect/>
          </a:stretch>
        </p:blipFill>
        <p:spPr>
          <a:xfrm>
            <a:off x="556652" y="1811481"/>
            <a:ext cx="8030696" cy="4410691"/>
          </a:xfrm>
          <a:prstGeom prst="rect">
            <a:avLst/>
          </a:prstGeom>
        </p:spPr>
      </p:pic>
      <p:sp>
        <p:nvSpPr>
          <p:cNvPr id="3" name="正方形/長方形 2"/>
          <p:cNvSpPr/>
          <p:nvPr/>
        </p:nvSpPr>
        <p:spPr>
          <a:xfrm>
            <a:off x="3685622" y="3495258"/>
            <a:ext cx="421407" cy="2612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800" dirty="0"/>
              <a:t>日本</a:t>
            </a:r>
          </a:p>
        </p:txBody>
      </p:sp>
      <p:sp>
        <p:nvSpPr>
          <p:cNvPr id="10" name="正方形/長方形 9"/>
          <p:cNvSpPr/>
          <p:nvPr/>
        </p:nvSpPr>
        <p:spPr>
          <a:xfrm>
            <a:off x="3474919" y="2166111"/>
            <a:ext cx="421407" cy="2612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800" dirty="0"/>
              <a:t>英国</a:t>
            </a:r>
          </a:p>
        </p:txBody>
      </p:sp>
      <p:sp>
        <p:nvSpPr>
          <p:cNvPr id="11" name="正方形/長方形 10"/>
          <p:cNvSpPr/>
          <p:nvPr/>
        </p:nvSpPr>
        <p:spPr>
          <a:xfrm>
            <a:off x="3594182" y="2817078"/>
            <a:ext cx="421407" cy="2612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800" dirty="0"/>
              <a:t>米国</a:t>
            </a:r>
          </a:p>
        </p:txBody>
      </p:sp>
      <p:sp>
        <p:nvSpPr>
          <p:cNvPr id="13" name="正方形/長方形 12"/>
          <p:cNvSpPr/>
          <p:nvPr/>
        </p:nvSpPr>
        <p:spPr>
          <a:xfrm>
            <a:off x="3441782" y="3045678"/>
            <a:ext cx="421407" cy="2612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800" dirty="0"/>
              <a:t>ドイツ</a:t>
            </a:r>
          </a:p>
        </p:txBody>
      </p:sp>
      <p:sp>
        <p:nvSpPr>
          <p:cNvPr id="15" name="正方形/長方形 14"/>
          <p:cNvSpPr/>
          <p:nvPr/>
        </p:nvSpPr>
        <p:spPr>
          <a:xfrm>
            <a:off x="3548462" y="2527518"/>
            <a:ext cx="421407" cy="2612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800" dirty="0"/>
              <a:t>フランス</a:t>
            </a:r>
          </a:p>
        </p:txBody>
      </p:sp>
      <p:sp>
        <p:nvSpPr>
          <p:cNvPr id="17" name="正方形/長方形 16"/>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870598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7" y="437256"/>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216667" y="33165"/>
            <a:ext cx="8913478" cy="400110"/>
          </a:xfrm>
          <a:prstGeom prst="rect">
            <a:avLst/>
          </a:prstGeom>
        </p:spPr>
        <p:txBody>
          <a:bodyPr wrap="square">
            <a:spAutoFit/>
          </a:bodyPr>
          <a:lstStyle/>
          <a:p>
            <a:r>
              <a:rPr lang="ja-JP" altLang="en-US" sz="2000" b="1" dirty="0"/>
              <a:t>２ 世界経済のトレンドから導かれること</a:t>
            </a:r>
          </a:p>
        </p:txBody>
      </p:sp>
      <p:sp>
        <p:nvSpPr>
          <p:cNvPr id="7" name="角丸四角形 6"/>
          <p:cNvSpPr/>
          <p:nvPr/>
        </p:nvSpPr>
        <p:spPr>
          <a:xfrm>
            <a:off x="380065" y="861181"/>
            <a:ext cx="8809472" cy="6440520"/>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主要国をはじめ世界全体の</a:t>
            </a:r>
            <a:r>
              <a:rPr lang="en-US" altLang="ja-JP" sz="1400" dirty="0">
                <a:solidFill>
                  <a:schemeClr val="tx1"/>
                </a:solidFill>
                <a:latin typeface="Meiryo UI" panose="020B0604030504040204" pitchFamily="50" charset="-128"/>
                <a:ea typeface="Meiryo UI" panose="020B0604030504040204" pitchFamily="50" charset="-128"/>
              </a:rPr>
              <a:t>GDP</a:t>
            </a:r>
            <a:r>
              <a:rPr lang="ja-JP" altLang="en-US" sz="1400" dirty="0">
                <a:solidFill>
                  <a:schemeClr val="tx1"/>
                </a:solidFill>
                <a:latin typeface="Meiryo UI" panose="020B0604030504040204" pitchFamily="50" charset="-128"/>
                <a:ea typeface="Meiryo UI" panose="020B0604030504040204" pitchFamily="50" charset="-128"/>
              </a:rPr>
              <a:t>が伸びているなか、日本だけが</a:t>
            </a:r>
            <a:r>
              <a:rPr lang="ja-JP" altLang="en-US" sz="1400" b="1" u="sng" dirty="0">
                <a:solidFill>
                  <a:schemeClr val="tx1"/>
                </a:solidFill>
                <a:latin typeface="Meiryo UI" panose="020B0604030504040204" pitchFamily="50" charset="-128"/>
                <a:ea typeface="Meiryo UI" panose="020B0604030504040204" pitchFamily="50" charset="-128"/>
              </a:rPr>
              <a:t>長期にわたり低成長</a:t>
            </a:r>
            <a:r>
              <a:rPr lang="ja-JP" altLang="en-US" sz="1400" dirty="0">
                <a:solidFill>
                  <a:schemeClr val="tx1"/>
                </a:solidFill>
                <a:latin typeface="Meiryo UI" panose="020B0604030504040204" pitchFamily="50" charset="-128"/>
                <a:ea typeface="Meiryo UI" panose="020B0604030504040204" pitchFamily="50" charset="-128"/>
              </a:rPr>
              <a:t>にある。</a:t>
            </a:r>
          </a:p>
          <a:p>
            <a:pPr>
              <a:lnSpc>
                <a:spcPts val="1800"/>
              </a:lnSpc>
              <a:spcBef>
                <a:spcPts val="500"/>
              </a:spcBef>
            </a:pPr>
            <a:r>
              <a:rPr lang="ja-JP" altLang="en-US" sz="1400" dirty="0">
                <a:solidFill>
                  <a:schemeClr val="tx1"/>
                </a:solidFill>
                <a:latin typeface="Meiryo UI" panose="020B0604030504040204" pitchFamily="50" charset="-128"/>
                <a:ea typeface="Meiryo UI" panose="020B0604030504040204" pitchFamily="50" charset="-128"/>
              </a:rPr>
              <a:t>● 主要国の消費者物価指数は概ね増加傾向だが、</a:t>
            </a:r>
            <a:r>
              <a:rPr lang="ja-JP" altLang="en-US" sz="1400" b="1" u="sng" dirty="0">
                <a:solidFill>
                  <a:schemeClr val="tx1"/>
                </a:solidFill>
                <a:latin typeface="Meiryo UI" panose="020B0604030504040204" pitchFamily="50" charset="-128"/>
                <a:ea typeface="Meiryo UI" panose="020B0604030504040204" pitchFamily="50" charset="-128"/>
              </a:rPr>
              <a:t>日本のインフレは小幅にとどまっている</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spcBef>
                <a:spcPts val="500"/>
              </a:spcBef>
            </a:pPr>
            <a:r>
              <a:rPr lang="ja-JP" altLang="en-US" sz="1400" dirty="0">
                <a:solidFill>
                  <a:schemeClr val="tx1"/>
                </a:solidFill>
                <a:latin typeface="Meiryo UI" panose="020B0604030504040204" pitchFamily="50" charset="-128"/>
                <a:ea typeface="Meiryo UI" panose="020B0604030504040204" pitchFamily="50" charset="-128"/>
              </a:rPr>
              <a:t>● 主要国の</a:t>
            </a:r>
            <a:r>
              <a:rPr lang="ja-JP" altLang="en-US" sz="1400" b="1" u="sng" dirty="0">
                <a:solidFill>
                  <a:schemeClr val="tx1"/>
                </a:solidFill>
                <a:latin typeface="Meiryo UI" panose="020B0604030504040204" pitchFamily="50" charset="-128"/>
                <a:ea typeface="Meiryo UI" panose="020B0604030504040204" pitchFamily="50" charset="-128"/>
              </a:rPr>
              <a:t>失業率</a:t>
            </a:r>
            <a:r>
              <a:rPr lang="ja-JP" altLang="en-US" sz="1400" dirty="0">
                <a:solidFill>
                  <a:schemeClr val="tx1"/>
                </a:solidFill>
                <a:latin typeface="Meiryo UI" panose="020B0604030504040204" pitchFamily="50" charset="-128"/>
                <a:ea typeface="Meiryo UI" panose="020B0604030504040204" pitchFamily="50" charset="-128"/>
              </a:rPr>
              <a:t>は、特にユーロ圏が高止まりしているなか、日本は主要国よりも</a:t>
            </a:r>
            <a:r>
              <a:rPr lang="ja-JP" altLang="en-US" sz="1400" b="1" u="sng" dirty="0">
                <a:solidFill>
                  <a:schemeClr val="tx1"/>
                </a:solidFill>
                <a:latin typeface="Meiryo UI" panose="020B0604030504040204" pitchFamily="50" charset="-128"/>
                <a:ea typeface="Meiryo UI" panose="020B0604030504040204" pitchFamily="50" charset="-128"/>
              </a:rPr>
              <a:t>低水準</a:t>
            </a:r>
            <a:r>
              <a:rPr lang="ja-JP" altLang="en-US" sz="1400" dirty="0">
                <a:solidFill>
                  <a:schemeClr val="tx1"/>
                </a:solidFill>
                <a:latin typeface="Meiryo UI" panose="020B0604030504040204" pitchFamily="50" charset="-128"/>
                <a:ea typeface="Meiryo UI" panose="020B0604030504040204" pitchFamily="50" charset="-128"/>
              </a:rPr>
              <a:t>にある。</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spcBef>
                <a:spcPts val="500"/>
              </a:spcBef>
            </a:pPr>
            <a:r>
              <a:rPr lang="ja-JP" altLang="en-US" sz="1400" dirty="0">
                <a:solidFill>
                  <a:schemeClr val="tx1"/>
                </a:solidFill>
                <a:latin typeface="Meiryo UI" panose="020B0604030504040204" pitchFamily="50" charset="-128"/>
                <a:ea typeface="Meiryo UI" panose="020B0604030504040204" pitchFamily="50" charset="-128"/>
              </a:rPr>
              <a:t>● 経常収支は、中国を除き、</a:t>
            </a:r>
            <a:r>
              <a:rPr lang="ja-JP" altLang="en-US" sz="1400" b="1" u="sng" dirty="0">
                <a:solidFill>
                  <a:schemeClr val="tx1"/>
                </a:solidFill>
                <a:latin typeface="Meiryo UI" panose="020B0604030504040204" pitchFamily="50" charset="-128"/>
                <a:ea typeface="Meiryo UI" panose="020B0604030504040204" pitchFamily="50" charset="-128"/>
              </a:rPr>
              <a:t>一次所得収支（対外金融債権・債務から生じる利子・配当金等）が増加</a:t>
            </a:r>
            <a:r>
              <a:rPr lang="ja-JP" altLang="en-US" sz="1400" dirty="0">
                <a:solidFill>
                  <a:schemeClr val="tx1"/>
                </a:solidFill>
                <a:latin typeface="Meiryo UI" panose="020B0604030504040204" pitchFamily="50" charset="-128"/>
                <a:ea typeface="Meiryo UI" panose="020B0604030504040204" pitchFamily="50" charset="-128"/>
              </a:rPr>
              <a:t>し、</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収支においても、</a:t>
            </a:r>
            <a:r>
              <a:rPr lang="ja-JP" altLang="en-US" sz="1400" b="1" u="sng" dirty="0">
                <a:solidFill>
                  <a:schemeClr val="tx1"/>
                </a:solidFill>
                <a:latin typeface="Meiryo UI" panose="020B0604030504040204" pitchFamily="50" charset="-128"/>
                <a:ea typeface="Meiryo UI" panose="020B0604030504040204" pitchFamily="50" charset="-128"/>
              </a:rPr>
              <a:t>金融へのシフト</a:t>
            </a:r>
            <a:r>
              <a:rPr lang="ja-JP" altLang="en-US" sz="1400" dirty="0">
                <a:solidFill>
                  <a:schemeClr val="tx1"/>
                </a:solidFill>
                <a:latin typeface="Meiryo UI" panose="020B0604030504040204" pitchFamily="50" charset="-128"/>
                <a:ea typeface="Meiryo UI" panose="020B0604030504040204" pitchFamily="50" charset="-128"/>
              </a:rPr>
              <a:t>がみられるが、日本の伸びはゆるやか。</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spcBef>
                <a:spcPts val="500"/>
              </a:spcBef>
            </a:pPr>
            <a:r>
              <a:rPr lang="ja-JP" altLang="en-US" sz="1400" dirty="0">
                <a:solidFill>
                  <a:schemeClr val="tx1"/>
                </a:solidFill>
                <a:latin typeface="Meiryo UI" panose="020B0604030504040204" pitchFamily="50" charset="-128"/>
                <a:ea typeface="Meiryo UI" panose="020B0604030504040204" pitchFamily="50" charset="-128"/>
              </a:rPr>
              <a:t>● 主要国では</a:t>
            </a:r>
            <a:r>
              <a:rPr lang="ja-JP" altLang="en-US" sz="1400" b="1" u="sng" dirty="0">
                <a:solidFill>
                  <a:schemeClr val="tx1"/>
                </a:solidFill>
                <a:latin typeface="Meiryo UI" panose="020B0604030504040204" pitchFamily="50" charset="-128"/>
                <a:ea typeface="Meiryo UI" panose="020B0604030504040204" pitchFamily="50" charset="-128"/>
              </a:rPr>
              <a:t>第三次産業の割合が高まりつつあるなか</a:t>
            </a: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rPr>
              <a:t>日本は産業構造は変化が見られない状況</a:t>
            </a:r>
            <a:r>
              <a:rPr lang="ja-JP" altLang="en-US" sz="1400" dirty="0">
                <a:solidFill>
                  <a:schemeClr val="tx1"/>
                </a:solidFill>
                <a:latin typeface="Meiryo UI" panose="020B0604030504040204" pitchFamily="50" charset="-128"/>
                <a:ea typeface="Meiryo UI" panose="020B0604030504040204" pitchFamily="50" charset="-128"/>
              </a:rPr>
              <a:t>である。</a:t>
            </a:r>
          </a:p>
          <a:p>
            <a:pPr>
              <a:lnSpc>
                <a:spcPts val="1800"/>
              </a:lnSpc>
              <a:spcBef>
                <a:spcPts val="500"/>
              </a:spcBef>
            </a:pPr>
            <a:r>
              <a:rPr lang="ja-JP" altLang="en-US" sz="1400" dirty="0">
                <a:solidFill>
                  <a:schemeClr val="tx1"/>
                </a:solidFill>
                <a:latin typeface="Meiryo UI" panose="020B0604030504040204" pitchFamily="50" charset="-128"/>
                <a:ea typeface="Meiryo UI" panose="020B0604030504040204" pitchFamily="50" charset="-128"/>
              </a:rPr>
              <a:t>● 主要国では、マネタリーベースの拡大がマネーストックの増加につながっているが、</a:t>
            </a:r>
            <a:r>
              <a:rPr lang="ja-JP" altLang="en-US" sz="1400" b="1" u="sng" dirty="0">
                <a:solidFill>
                  <a:schemeClr val="tx1"/>
                </a:solidFill>
                <a:latin typeface="Meiryo UI" panose="020B0604030504040204" pitchFamily="50" charset="-128"/>
                <a:ea typeface="Meiryo UI" panose="020B0604030504040204" pitchFamily="50" charset="-128"/>
              </a:rPr>
              <a:t>日本は大きくはつながっていない</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spcBef>
                <a:spcPts val="500"/>
              </a:spcBef>
            </a:pPr>
            <a:r>
              <a:rPr lang="ja-JP" altLang="en-US" sz="1400" dirty="0">
                <a:solidFill>
                  <a:schemeClr val="tx1"/>
                </a:solidFill>
                <a:latin typeface="Meiryo UI" panose="020B0604030504040204" pitchFamily="50" charset="-128"/>
                <a:ea typeface="Meiryo UI" panose="020B0604030504040204" pitchFamily="50" charset="-128"/>
              </a:rPr>
              <a:t>● 主要国の賃金は概ね増加傾向だが、日本は</a:t>
            </a:r>
            <a:r>
              <a:rPr lang="ja-JP" altLang="en-US" sz="1400" b="1" u="sng" dirty="0">
                <a:solidFill>
                  <a:schemeClr val="tx1"/>
                </a:solidFill>
                <a:latin typeface="Meiryo UI" panose="020B0604030504040204" pitchFamily="50" charset="-128"/>
                <a:ea typeface="Meiryo UI" panose="020B0604030504040204" pitchFamily="50" charset="-128"/>
              </a:rPr>
              <a:t>長期にわたり賃金が横ばい</a:t>
            </a:r>
            <a:r>
              <a:rPr lang="ja-JP" altLang="en-US" sz="1400" dirty="0">
                <a:solidFill>
                  <a:schemeClr val="tx1"/>
                </a:solidFill>
                <a:latin typeface="Meiryo UI" panose="020B0604030504040204" pitchFamily="50" charset="-128"/>
                <a:ea typeface="Meiryo UI" panose="020B0604030504040204" pitchFamily="50" charset="-128"/>
              </a:rPr>
              <a:t>の状態が続いている。</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spcBef>
                <a:spcPts val="500"/>
              </a:spcBef>
            </a:pPr>
            <a:r>
              <a:rPr lang="ja-JP" altLang="en-US" sz="1400" dirty="0">
                <a:solidFill>
                  <a:schemeClr val="tx1"/>
                </a:solidFill>
                <a:latin typeface="Meiryo UI" panose="020B0604030504040204" pitchFamily="50" charset="-128"/>
                <a:ea typeface="Meiryo UI" panose="020B0604030504040204" pitchFamily="50" charset="-128"/>
              </a:rPr>
              <a:t>● 主要国では、労働生産性が高く、上昇傾向であるのに比べ、</a:t>
            </a:r>
            <a:r>
              <a:rPr lang="ja-JP" altLang="en-US" sz="1400" b="1" u="sng" dirty="0">
                <a:solidFill>
                  <a:schemeClr val="tx1"/>
                </a:solidFill>
                <a:latin typeface="Meiryo UI" panose="020B0604030504040204" pitchFamily="50" charset="-128"/>
                <a:ea typeface="Meiryo UI" panose="020B0604030504040204" pitchFamily="50" charset="-128"/>
              </a:rPr>
              <a:t>日本の労働生産性はあまり高まっていない</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9" name="角丸四角形 8"/>
          <p:cNvSpPr/>
          <p:nvPr/>
        </p:nvSpPr>
        <p:spPr>
          <a:xfrm>
            <a:off x="355386" y="3985632"/>
            <a:ext cx="8809472" cy="267043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世界経済は、幾多の経済危機に見舞われても、アニマルスピリットを発揮して再生。</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アメリカにおいては、</a:t>
            </a:r>
            <a:r>
              <a:rPr lang="en-US" altLang="ja-JP" sz="1400" b="1" u="sng" dirty="0">
                <a:solidFill>
                  <a:schemeClr val="tx1"/>
                </a:solidFill>
                <a:latin typeface="Meiryo UI" panose="020B0604030504040204" pitchFamily="50" charset="-128"/>
                <a:ea typeface="Meiryo UI" panose="020B0604030504040204" pitchFamily="50" charset="-128"/>
              </a:rPr>
              <a:t>GAFAM</a:t>
            </a:r>
            <a:r>
              <a:rPr lang="ja-JP" altLang="en-US" sz="1400" b="1" u="sng" dirty="0" err="1">
                <a:solidFill>
                  <a:schemeClr val="tx1"/>
                </a:solidFill>
                <a:latin typeface="Meiryo UI" panose="020B0604030504040204" pitchFamily="50" charset="-128"/>
                <a:ea typeface="Meiryo UI" panose="020B0604030504040204" pitchFamily="50" charset="-128"/>
              </a:rPr>
              <a:t>のように</a:t>
            </a:r>
            <a:r>
              <a:rPr lang="ja-JP" altLang="en-US" sz="1400" b="1" u="sng" dirty="0">
                <a:solidFill>
                  <a:schemeClr val="tx1"/>
                </a:solidFill>
                <a:latin typeface="Meiryo UI" panose="020B0604030504040204" pitchFamily="50" charset="-128"/>
                <a:ea typeface="Meiryo UI" panose="020B0604030504040204" pitchFamily="50" charset="-128"/>
              </a:rPr>
              <a:t>データなどのソフトを重視し、</a:t>
            </a:r>
            <a:r>
              <a:rPr lang="en-US" altLang="ja-JP" sz="1400" b="1" u="sng" dirty="0">
                <a:solidFill>
                  <a:schemeClr val="tx1"/>
                </a:solidFill>
                <a:latin typeface="Meiryo UI" panose="020B0604030504040204" pitchFamily="50" charset="-128"/>
                <a:ea typeface="Meiryo UI" panose="020B0604030504040204" pitchFamily="50" charset="-128"/>
              </a:rPr>
              <a:t>AI</a:t>
            </a:r>
            <a:r>
              <a:rPr lang="ja-JP" altLang="en-US" sz="1400" b="1" u="sng" dirty="0">
                <a:solidFill>
                  <a:schemeClr val="tx1"/>
                </a:solidFill>
                <a:latin typeface="Meiryo UI" panose="020B0604030504040204" pitchFamily="50" charset="-128"/>
                <a:ea typeface="Meiryo UI" panose="020B0604030504040204" pitchFamily="50" charset="-128"/>
              </a:rPr>
              <a:t>・</a:t>
            </a:r>
            <a:r>
              <a:rPr lang="en-US" altLang="ja-JP" sz="1400" b="1" u="sng" dirty="0">
                <a:solidFill>
                  <a:schemeClr val="tx1"/>
                </a:solidFill>
                <a:latin typeface="Meiryo UI" panose="020B0604030504040204" pitchFamily="50" charset="-128"/>
                <a:ea typeface="Meiryo UI" panose="020B0604030504040204" pitchFamily="50" charset="-128"/>
              </a:rPr>
              <a:t>IT</a:t>
            </a:r>
            <a:r>
              <a:rPr lang="ja-JP" altLang="en-US" sz="1400" b="1" u="sng" dirty="0">
                <a:solidFill>
                  <a:schemeClr val="tx1"/>
                </a:solidFill>
                <a:latin typeface="Meiryo UI" panose="020B0604030504040204" pitchFamily="50" charset="-128"/>
                <a:ea typeface="Meiryo UI" panose="020B0604030504040204" pitchFamily="50" charset="-128"/>
              </a:rPr>
              <a:t>などの先端領域に大規模な</a:t>
            </a:r>
            <a:endParaRPr lang="en-US" altLang="ja-JP" sz="1400" b="1" u="sng"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b="1" u="sng" dirty="0">
                <a:solidFill>
                  <a:schemeClr val="tx1"/>
                </a:solidFill>
                <a:latin typeface="Meiryo UI" panose="020B0604030504040204" pitchFamily="50" charset="-128"/>
                <a:ea typeface="Meiryo UI" panose="020B0604030504040204" pitchFamily="50" charset="-128"/>
              </a:rPr>
              <a:t>投資を行うことで他の追随を許さない強みを構築し、グローバルなサービス展開を行う企業が成長</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spcBef>
                <a:spcPts val="600"/>
              </a:spcBef>
            </a:pPr>
            <a:r>
              <a:rPr lang="ja-JP" altLang="en-US" sz="1400" dirty="0">
                <a:solidFill>
                  <a:schemeClr val="tx1"/>
                </a:solidFill>
                <a:latin typeface="Meiryo UI" panose="020B0604030504040204" pitchFamily="50" charset="-128"/>
                <a:ea typeface="Meiryo UI" panose="020B0604030504040204" pitchFamily="50" charset="-128"/>
              </a:rPr>
              <a:t>● 製品の設計や開発・取引先管理・製品販売といった</a:t>
            </a:r>
            <a:r>
              <a:rPr lang="ja-JP" altLang="en-US" sz="1400" b="1" u="sng" dirty="0">
                <a:solidFill>
                  <a:schemeClr val="tx1"/>
                </a:solidFill>
                <a:latin typeface="Meiryo UI" panose="020B0604030504040204" pitchFamily="50" charset="-128"/>
                <a:ea typeface="Meiryo UI" panose="020B0604030504040204" pitchFamily="50" charset="-128"/>
              </a:rPr>
              <a:t>付加価値が高いプロセスに資源を集中し、それ以外は</a:t>
            </a:r>
            <a:endParaRPr lang="en-US" altLang="ja-JP" sz="1400" b="1" u="sng"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b="1" u="sng" dirty="0">
                <a:solidFill>
                  <a:schemeClr val="tx1"/>
                </a:solidFill>
                <a:latin typeface="Meiryo UI" panose="020B0604030504040204" pitchFamily="50" charset="-128"/>
                <a:ea typeface="Meiryo UI" panose="020B0604030504040204" pitchFamily="50" charset="-128"/>
              </a:rPr>
              <a:t>外部に委ね、大きな利益の獲得と製造に伴うリスクを回避する多国籍企業</a:t>
            </a:r>
            <a:r>
              <a:rPr lang="ja-JP" altLang="en-US" sz="1400" dirty="0">
                <a:solidFill>
                  <a:schemeClr val="tx1"/>
                </a:solidFill>
                <a:latin typeface="Meiryo UI" panose="020B0604030504040204" pitchFamily="50" charset="-128"/>
                <a:ea typeface="Meiryo UI" panose="020B0604030504040204" pitchFamily="50" charset="-128"/>
              </a:rPr>
              <a:t>が成長。（</a:t>
            </a:r>
            <a:r>
              <a:rPr lang="ja-JP" altLang="en-US" sz="1400" b="1" u="sng" dirty="0">
                <a:solidFill>
                  <a:schemeClr val="tx1"/>
                </a:solidFill>
                <a:latin typeface="Meiryo UI" panose="020B0604030504040204" pitchFamily="50" charset="-128"/>
                <a:ea typeface="Meiryo UI" panose="020B0604030504040204" pitchFamily="50" charset="-128"/>
              </a:rPr>
              <a:t>サプライチェーンの細分化</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spcBef>
                <a:spcPts val="600"/>
              </a:spcBef>
            </a:pPr>
            <a:r>
              <a:rPr lang="ja-JP" altLang="en-US" sz="1400" dirty="0">
                <a:solidFill>
                  <a:schemeClr val="tx1"/>
                </a:solidFill>
                <a:latin typeface="Meiryo UI" panose="020B0604030504040204" pitchFamily="50" charset="-128"/>
                <a:ea typeface="Meiryo UI" panose="020B0604030504040204" pitchFamily="50" charset="-128"/>
              </a:rPr>
              <a:t>● コロナ禍において、グリーンやデジタルの重要性が増し、ヨーロッパでは、</a:t>
            </a:r>
            <a:r>
              <a:rPr lang="ja-JP" altLang="en-US" sz="1400" b="1" u="sng" dirty="0">
                <a:solidFill>
                  <a:schemeClr val="tx1"/>
                </a:solidFill>
                <a:latin typeface="Meiryo UI" panose="020B0604030504040204" pitchFamily="50" charset="-128"/>
                <a:ea typeface="Meiryo UI" panose="020B0604030504040204" pitchFamily="50" charset="-128"/>
              </a:rPr>
              <a:t>グリーンディールやデジタル戦略</a:t>
            </a:r>
            <a:r>
              <a:rPr lang="ja-JP" altLang="en-US" sz="1400" dirty="0">
                <a:solidFill>
                  <a:schemeClr val="tx1"/>
                </a:solidFill>
                <a:latin typeface="Meiryo UI" panose="020B0604030504040204" pitchFamily="50" charset="-128"/>
                <a:ea typeface="Meiryo UI" panose="020B0604030504040204" pitchFamily="50" charset="-128"/>
              </a:rPr>
              <a:t>など、</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pP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明確な戦略のもと、</a:t>
            </a:r>
            <a:r>
              <a:rPr lang="ja-JP" altLang="en-US" sz="1400" b="1" u="sng" dirty="0">
                <a:solidFill>
                  <a:schemeClr val="tx1"/>
                </a:solidFill>
                <a:latin typeface="Meiryo UI" panose="020B0604030504040204" pitchFamily="50" charset="-128"/>
                <a:ea typeface="Meiryo UI" panose="020B0604030504040204" pitchFamily="50" charset="-128"/>
              </a:rPr>
              <a:t>世界のルールづくり</a:t>
            </a:r>
            <a:r>
              <a:rPr lang="ja-JP" altLang="en-US" sz="1400" dirty="0">
                <a:solidFill>
                  <a:schemeClr val="tx1"/>
                </a:solidFill>
                <a:latin typeface="Meiryo UI" panose="020B0604030504040204" pitchFamily="50" charset="-128"/>
                <a:ea typeface="Meiryo UI" panose="020B0604030504040204" pitchFamily="50" charset="-128"/>
              </a:rPr>
              <a:t>を通して自国の成長につなげようとする動きがみられる。</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spcBef>
                <a:spcPts val="600"/>
              </a:spcBef>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b="1" u="sng" dirty="0">
                <a:solidFill>
                  <a:schemeClr val="tx1"/>
                </a:solidFill>
                <a:latin typeface="Meiryo UI" panose="020B0604030504040204" pitchFamily="50" charset="-128"/>
                <a:ea typeface="Meiryo UI" panose="020B0604030504040204" pitchFamily="50" charset="-128"/>
              </a:rPr>
              <a:t>経済に占める金融の比重が高まる</a:t>
            </a:r>
            <a:r>
              <a:rPr lang="ja-JP" altLang="en-US" sz="1400" dirty="0">
                <a:solidFill>
                  <a:schemeClr val="tx1"/>
                </a:solidFill>
                <a:latin typeface="Meiryo UI" panose="020B0604030504040204" pitchFamily="50" charset="-128"/>
                <a:ea typeface="Meiryo UI" panose="020B0604030504040204" pitchFamily="50" charset="-128"/>
              </a:rPr>
              <a:t>なか、</a:t>
            </a:r>
            <a:r>
              <a:rPr lang="en-US" altLang="ja-JP" sz="1400" dirty="0">
                <a:solidFill>
                  <a:schemeClr val="tx1"/>
                </a:solidFill>
                <a:latin typeface="Meiryo UI" panose="020B0604030504040204" pitchFamily="50" charset="-128"/>
                <a:ea typeface="Meiryo UI" panose="020B0604030504040204" pitchFamily="50" charset="-128"/>
              </a:rPr>
              <a:t>AI</a:t>
            </a:r>
            <a:r>
              <a:rPr lang="ja-JP" altLang="en-US" sz="1400" dirty="0">
                <a:solidFill>
                  <a:schemeClr val="tx1"/>
                </a:solidFill>
                <a:latin typeface="Meiryo UI" panose="020B0604030504040204" pitchFamily="50" charset="-128"/>
                <a:ea typeface="Meiryo UI" panose="020B0604030504040204" pitchFamily="50" charset="-128"/>
              </a:rPr>
              <a:t>など</a:t>
            </a:r>
            <a:r>
              <a:rPr lang="ja-JP" altLang="en-US" sz="1400" b="1" u="sng" dirty="0">
                <a:solidFill>
                  <a:schemeClr val="tx1"/>
                </a:solidFill>
                <a:latin typeface="Meiryo UI" panose="020B0604030504040204" pitchFamily="50" charset="-128"/>
                <a:ea typeface="Meiryo UI" panose="020B0604030504040204" pitchFamily="50" charset="-128"/>
              </a:rPr>
              <a:t>先端科学と金融の融合</a:t>
            </a:r>
            <a:r>
              <a:rPr lang="ja-JP" altLang="en-US" sz="1400" dirty="0">
                <a:solidFill>
                  <a:schemeClr val="tx1"/>
                </a:solidFill>
                <a:latin typeface="Meiryo UI" panose="020B0604030504040204" pitchFamily="50" charset="-128"/>
                <a:ea typeface="Meiryo UI" panose="020B0604030504040204" pitchFamily="50" charset="-128"/>
              </a:rPr>
              <a:t>により新たなサービスを生む</a:t>
            </a:r>
            <a:r>
              <a:rPr lang="ja-JP" altLang="en-US" sz="1400" b="1" u="sng" dirty="0">
                <a:solidFill>
                  <a:schemeClr val="tx1"/>
                </a:solidFill>
                <a:latin typeface="Meiryo UI" panose="020B0604030504040204" pitchFamily="50" charset="-128"/>
                <a:ea typeface="Meiryo UI" panose="020B0604030504040204" pitchFamily="50" charset="-128"/>
              </a:rPr>
              <a:t>フィンテック</a:t>
            </a:r>
            <a:endParaRPr lang="en-US" altLang="ja-JP" sz="1400" b="1" u="sng" dirty="0">
              <a:solidFill>
                <a:schemeClr val="tx1"/>
              </a:solidFill>
              <a:latin typeface="Meiryo UI" panose="020B0604030504040204" pitchFamily="50" charset="-128"/>
              <a:ea typeface="Meiryo UI" panose="020B0604030504040204" pitchFamily="50" charset="-128"/>
            </a:endParaRPr>
          </a:p>
          <a:p>
            <a:pPr>
              <a:lnSpc>
                <a:spcPts val="1800"/>
              </a:lnSpc>
            </a:pPr>
            <a:r>
              <a:rPr lang="en-US" altLang="ja-JP" sz="1400" b="1" dirty="0">
                <a:solidFill>
                  <a:schemeClr val="tx1"/>
                </a:solidFill>
                <a:latin typeface="Meiryo UI" panose="020B0604030504040204" pitchFamily="50" charset="-128"/>
                <a:ea typeface="Meiryo UI" panose="020B0604030504040204" pitchFamily="50" charset="-128"/>
              </a:rPr>
              <a:t>    </a:t>
            </a:r>
            <a:r>
              <a:rPr lang="ja-JP" altLang="en-US" sz="1400" b="1" u="sng" dirty="0">
                <a:solidFill>
                  <a:schemeClr val="tx1"/>
                </a:solidFill>
                <a:latin typeface="Meiryo UI" panose="020B0604030504040204" pitchFamily="50" charset="-128"/>
                <a:ea typeface="Meiryo UI" panose="020B0604030504040204" pitchFamily="50" charset="-128"/>
              </a:rPr>
              <a:t>企業が次々出現</a:t>
            </a: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rPr>
              <a:t>アメリカ</a:t>
            </a:r>
            <a:r>
              <a:rPr lang="ja-JP" altLang="en-US" sz="1400" dirty="0">
                <a:solidFill>
                  <a:schemeClr val="tx1"/>
                </a:solidFill>
                <a:latin typeface="Meiryo UI" panose="020B0604030504040204" pitchFamily="50" charset="-128"/>
                <a:ea typeface="Meiryo UI" panose="020B0604030504040204" pitchFamily="50" charset="-128"/>
              </a:rPr>
              <a:t>の株式・出資金、ベンチャーキャピタルやプライベート・エクイティ投資などの</a:t>
            </a:r>
            <a:r>
              <a:rPr lang="ja-JP" altLang="en-US" sz="1400" b="1" u="sng" dirty="0">
                <a:solidFill>
                  <a:schemeClr val="tx1"/>
                </a:solidFill>
                <a:latin typeface="Meiryo UI" panose="020B0604030504040204" pitchFamily="50" charset="-128"/>
                <a:ea typeface="Meiryo UI" panose="020B0604030504040204" pitchFamily="50" charset="-128"/>
              </a:rPr>
              <a:t>リスクマネー</a:t>
            </a:r>
            <a:r>
              <a:rPr lang="ja-JP" altLang="en-US" sz="1400" dirty="0">
                <a:solidFill>
                  <a:schemeClr val="tx1"/>
                </a:solidFill>
                <a:latin typeface="Meiryo UI" panose="020B0604030504040204" pitchFamily="50" charset="-128"/>
                <a:ea typeface="Meiryo UI" panose="020B0604030504040204" pitchFamily="50" charset="-128"/>
              </a:rPr>
              <a:t>は</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pPr>
            <a:r>
              <a:rPr lang="en-US" altLang="ja-JP" sz="1400" b="1" dirty="0">
                <a:solidFill>
                  <a:schemeClr val="tx1"/>
                </a:solidFill>
                <a:latin typeface="Meiryo UI" panose="020B0604030504040204" pitchFamily="50" charset="-128"/>
                <a:ea typeface="Meiryo UI" panose="020B0604030504040204" pitchFamily="50" charset="-128"/>
              </a:rPr>
              <a:t>    </a:t>
            </a:r>
            <a:r>
              <a:rPr lang="ja-JP" altLang="en-US" sz="1400" b="1" u="sng" dirty="0">
                <a:solidFill>
                  <a:schemeClr val="tx1"/>
                </a:solidFill>
                <a:latin typeface="Meiryo UI" panose="020B0604030504040204" pitchFamily="50" charset="-128"/>
                <a:ea typeface="Meiryo UI" panose="020B0604030504040204" pitchFamily="50" charset="-128"/>
              </a:rPr>
              <a:t>日本よりはるかに規模が大きく</a:t>
            </a:r>
            <a:r>
              <a:rPr lang="ja-JP" altLang="en-US" sz="1400" dirty="0">
                <a:solidFill>
                  <a:schemeClr val="tx1"/>
                </a:solidFill>
                <a:latin typeface="Meiryo UI" panose="020B0604030504040204" pitchFamily="50" charset="-128"/>
                <a:ea typeface="Meiryo UI" panose="020B0604030504040204" pitchFamily="50" charset="-128"/>
              </a:rPr>
              <a:t>、こうしたリスクマネーが</a:t>
            </a:r>
            <a:r>
              <a:rPr lang="ja-JP" altLang="en-US" sz="1400" b="1" u="sng" dirty="0">
                <a:solidFill>
                  <a:schemeClr val="tx1"/>
                </a:solidFill>
                <a:latin typeface="Meiryo UI" panose="020B0604030504040204" pitchFamily="50" charset="-128"/>
                <a:ea typeface="Meiryo UI" panose="020B0604030504040204" pitchFamily="50" charset="-128"/>
              </a:rPr>
              <a:t>イノベーションや付加価値の向上に繋がっている</a:t>
            </a:r>
            <a:r>
              <a:rPr lang="ja-JP" altLang="en-US" sz="1400" dirty="0">
                <a:solidFill>
                  <a:schemeClr val="tx1"/>
                </a:solidFill>
                <a:latin typeface="Meiryo UI" panose="020B0604030504040204" pitchFamily="50" charset="-128"/>
                <a:ea typeface="Meiryo UI" panose="020B0604030504040204" pitchFamily="50" charset="-128"/>
              </a:rPr>
              <a:t>と考えられる。</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363315" y="846667"/>
            <a:ext cx="8496000" cy="270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8" name="テキスト ボックス 7"/>
          <p:cNvSpPr txBox="1"/>
          <p:nvPr/>
        </p:nvSpPr>
        <p:spPr>
          <a:xfrm>
            <a:off x="319873" y="563558"/>
            <a:ext cx="4428000"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a:r>
              <a:rPr lang="ja-JP" altLang="en-US" sz="1400" b="1" dirty="0"/>
              <a:t>世界の経済の指標から導かれること</a:t>
            </a:r>
            <a:endParaRPr lang="ja-JP" altLang="ja-JP" sz="1400" b="1" dirty="0"/>
          </a:p>
        </p:txBody>
      </p:sp>
      <p:sp>
        <p:nvSpPr>
          <p:cNvPr id="11" name="正方形/長方形 10"/>
          <p:cNvSpPr/>
          <p:nvPr/>
        </p:nvSpPr>
        <p:spPr>
          <a:xfrm>
            <a:off x="363102" y="3987900"/>
            <a:ext cx="8496000" cy="270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19873" y="3697485"/>
            <a:ext cx="4391670"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a:r>
              <a:rPr lang="ja-JP" altLang="en-US" sz="1400" b="1" dirty="0"/>
              <a:t>トピックスの深堀り・推測されること</a:t>
            </a:r>
            <a:endParaRPr lang="ja-JP" altLang="ja-JP" sz="1400" b="1" dirty="0"/>
          </a:p>
        </p:txBody>
      </p:sp>
      <p:sp>
        <p:nvSpPr>
          <p:cNvPr id="12" name="テキスト ボックス 11">
            <a:extLst>
              <a:ext uri="{FF2B5EF4-FFF2-40B4-BE49-F238E27FC236}">
                <a16:creationId xmlns:a16="http://schemas.microsoft.com/office/drawing/2014/main" id="{9390EDC8-C089-417A-9742-2F5EBD9DAA17}"/>
              </a:ext>
            </a:extLst>
          </p:cNvPr>
          <p:cNvSpPr txBox="1"/>
          <p:nvPr/>
        </p:nvSpPr>
        <p:spPr>
          <a:xfrm>
            <a:off x="8046300" y="4045956"/>
            <a:ext cx="1464781" cy="830997"/>
          </a:xfrm>
          <a:prstGeom prst="rect">
            <a:avLst/>
          </a:prstGeom>
          <a:noFill/>
        </p:spPr>
        <p:txBody>
          <a:bodyPr wrap="square" rtlCol="0">
            <a:spAutoFit/>
          </a:bodyPr>
          <a:lstStyle/>
          <a:p>
            <a:r>
              <a:rPr lang="en-US" altLang="ja-JP" sz="800" dirty="0">
                <a:latin typeface="Meiryo UI" panose="020B0604030504040204" pitchFamily="50" charset="-128"/>
                <a:ea typeface="Meiryo UI" panose="020B0604030504040204" pitchFamily="50" charset="-128"/>
              </a:rPr>
              <a:t>G:Google</a:t>
            </a:r>
          </a:p>
          <a:p>
            <a:r>
              <a:rPr lang="en-US" altLang="ja-JP" sz="800" dirty="0">
                <a:latin typeface="Meiryo UI" panose="020B0604030504040204" pitchFamily="50" charset="-128"/>
                <a:ea typeface="Meiryo UI" panose="020B0604030504040204" pitchFamily="50" charset="-128"/>
              </a:rPr>
              <a:t>A:Apple</a:t>
            </a:r>
          </a:p>
          <a:p>
            <a:r>
              <a:rPr lang="en-US" altLang="ja-JP" sz="800" dirty="0">
                <a:latin typeface="Meiryo UI" panose="020B0604030504040204" pitchFamily="50" charset="-128"/>
                <a:ea typeface="Meiryo UI" panose="020B0604030504040204" pitchFamily="50" charset="-128"/>
              </a:rPr>
              <a:t>F:Facebook</a:t>
            </a:r>
          </a:p>
          <a:p>
            <a:r>
              <a:rPr lang="ja-JP" altLang="en-US" sz="800" dirty="0">
                <a:latin typeface="Meiryo UI" panose="020B0604030504040204" pitchFamily="50" charset="-128"/>
                <a:ea typeface="Meiryo UI" panose="020B0604030504040204" pitchFamily="50" charset="-128"/>
              </a:rPr>
              <a:t>（現：</a:t>
            </a:r>
            <a:r>
              <a:rPr lang="en-US" altLang="ja-JP" sz="800" dirty="0">
                <a:latin typeface="Meiryo UI" panose="020B0604030504040204" pitchFamily="50" charset="-128"/>
                <a:ea typeface="Meiryo UI" panose="020B0604030504040204" pitchFamily="50" charset="-128"/>
              </a:rPr>
              <a:t>Meta</a:t>
            </a:r>
            <a:r>
              <a:rPr lang="ja-JP" altLang="en-US" sz="800" dirty="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A:Amazon</a:t>
            </a:r>
          </a:p>
          <a:p>
            <a:r>
              <a:rPr lang="en-US" altLang="ja-JP" sz="800" dirty="0">
                <a:latin typeface="Meiryo UI" panose="020B0604030504040204" pitchFamily="50" charset="-128"/>
                <a:ea typeface="Meiryo UI" panose="020B0604030504040204" pitchFamily="50" charset="-128"/>
              </a:rPr>
              <a:t>M:Microsoft</a:t>
            </a:r>
          </a:p>
        </p:txBody>
      </p:sp>
      <p:sp>
        <p:nvSpPr>
          <p:cNvPr id="13" name="大かっこ 12"/>
          <p:cNvSpPr/>
          <p:nvPr/>
        </p:nvSpPr>
        <p:spPr>
          <a:xfrm>
            <a:off x="8030398" y="4101454"/>
            <a:ext cx="773116" cy="720000"/>
          </a:xfrm>
          <a:prstGeom prst="bracketPair">
            <a:avLst>
              <a:gd name="adj" fmla="val 1049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4" name="正方形/長方形 13"/>
          <p:cNvSpPr/>
          <p:nvPr/>
        </p:nvSpPr>
        <p:spPr>
          <a:xfrm>
            <a:off x="-3212" y="-14860"/>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３ー２</a:t>
            </a:r>
            <a:r>
              <a:rPr lang="en-US" altLang="ja-JP" kern="0" dirty="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世界経済のトレンドから導かれること</a:t>
            </a:r>
          </a:p>
        </p:txBody>
      </p:sp>
      <p:sp>
        <p:nvSpPr>
          <p:cNvPr id="16" name="正方形/長方形 15"/>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資料２</a:t>
            </a:r>
          </a:p>
        </p:txBody>
      </p:sp>
    </p:spTree>
    <p:extLst>
      <p:ext uri="{BB962C8B-B14F-4D97-AF65-F5344CB8AC3E}">
        <p14:creationId xmlns:p14="http://schemas.microsoft.com/office/powerpoint/2010/main" val="14566166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105431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日米の大企業に対するアンケート調査によると、コロナ禍による自社のデジタル・トランスフォーメーション（</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）推進への影響として、「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として取り組む領域が増え、拡大」を挙げた企業の割合は、日本企業</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％、米国企業</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他方、日本企業の中には、一時的に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の取組がストップ（</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％）、コロナ前と大きく変わらない（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％）と回答する企業も存在。</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339453"/>
            <a:ext cx="819264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zh-TW" altLang="en-US" sz="1100" dirty="0">
                <a:latin typeface="Meiryo UI" panose="020B0604030504040204" pitchFamily="50" charset="-128"/>
                <a:ea typeface="Meiryo UI" panose="020B0604030504040204" pitchFamily="50" charset="-128"/>
              </a:rPr>
              <a:t>内閣官房 成長戦略会議事務局 「基礎資料」（令和３年４月）</a:t>
            </a: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コロナ禍による</a:t>
            </a:r>
            <a:r>
              <a:rPr lang="en-US" altLang="ja-JP" sz="1400" b="1" dirty="0"/>
              <a:t>DX</a:t>
            </a:r>
            <a:r>
              <a:rPr lang="ja-JP" altLang="en-US" sz="1400" b="1" dirty="0" err="1"/>
              <a:t>への</a:t>
            </a:r>
            <a:r>
              <a:rPr lang="ja-JP" altLang="en-US" sz="1400" b="1" dirty="0"/>
              <a:t>影響</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４</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ＤＸ</a:t>
            </a:r>
            <a:r>
              <a:rPr lang="ja-JP" altLang="en-US" kern="0" dirty="0">
                <a:solidFill>
                  <a:srgbClr val="000000"/>
                </a:solidFill>
                <a:ea typeface="Meiryo UI" pitchFamily="50" charset="-128"/>
                <a:cs typeface="Meiryo UI" pitchFamily="50" charset="-128"/>
              </a:rPr>
              <a:t>・グリーン①）</a:t>
            </a:r>
            <a:endParaRPr kumimoji="0" lang="ja-JP" altLang="en-US" kern="0" dirty="0">
              <a:solidFill>
                <a:srgbClr val="000000"/>
              </a:solidFill>
              <a:ea typeface="Meiryo UI" pitchFamily="50" charset="-128"/>
              <a:cs typeface="Meiryo UI" pitchFamily="50" charset="-128"/>
            </a:endParaRPr>
          </a:p>
        </p:txBody>
      </p:sp>
      <p:pic>
        <p:nvPicPr>
          <p:cNvPr id="3" name="図 2"/>
          <p:cNvPicPr>
            <a:picLocks noChangeAspect="1"/>
          </p:cNvPicPr>
          <p:nvPr/>
        </p:nvPicPr>
        <p:blipFill>
          <a:blip r:embed="rId2"/>
          <a:stretch>
            <a:fillRect/>
          </a:stretch>
        </p:blipFill>
        <p:spPr>
          <a:xfrm>
            <a:off x="334975" y="2017067"/>
            <a:ext cx="8404731" cy="4213351"/>
          </a:xfrm>
          <a:prstGeom prst="rect">
            <a:avLst/>
          </a:prstGeom>
        </p:spPr>
      </p:pic>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1915377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3"/>
            <a:ext cx="8503417" cy="76185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IMD</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スマートシティランキング</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では、東京</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位、大阪</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位と低迷。</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352516"/>
            <a:ext cx="819264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a:t>「</a:t>
            </a:r>
            <a:r>
              <a:rPr lang="en-US" altLang="ja-JP" sz="1100" dirty="0"/>
              <a:t>IMD Smart City Index 2021</a:t>
            </a:r>
            <a:r>
              <a:rPr lang="ja-JP" altLang="en-US" sz="1100" dirty="0"/>
              <a:t>」</a:t>
            </a:r>
            <a:r>
              <a:rPr lang="en-US" altLang="ja-JP" sz="1100" dirty="0"/>
              <a:t> </a:t>
            </a:r>
            <a:r>
              <a:rPr lang="ja-JP" altLang="en-US" sz="1100" dirty="0"/>
              <a:t>をもとに副首都推進局で作成</a:t>
            </a:r>
            <a:endParaRPr lang="en-US" altLang="ja-JP" sz="1100" dirty="0"/>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スマートシティ　ランキング</a:t>
            </a:r>
            <a:r>
              <a:rPr lang="en-US" altLang="ja-JP" sz="1400" b="1" dirty="0"/>
              <a:t>2021</a:t>
            </a:r>
            <a:endParaRPr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４</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ＤＸ</a:t>
            </a:r>
            <a:r>
              <a:rPr lang="ja-JP" altLang="en-US" kern="0" dirty="0">
                <a:solidFill>
                  <a:srgbClr val="000000"/>
                </a:solidFill>
                <a:ea typeface="Meiryo UI" pitchFamily="50" charset="-128"/>
                <a:cs typeface="Meiryo UI" pitchFamily="50" charset="-128"/>
              </a:rPr>
              <a:t>・グリーン②）</a:t>
            </a:r>
            <a:endParaRPr kumimoji="0" lang="ja-JP" altLang="en-US" kern="0" dirty="0">
              <a:solidFill>
                <a:srgbClr val="000000"/>
              </a:solidFill>
              <a:ea typeface="Meiryo UI" pitchFamily="50" charset="-128"/>
              <a:cs typeface="Meiryo UI" pitchFamily="50" charset="-128"/>
            </a:endParaRPr>
          </a:p>
        </p:txBody>
      </p:sp>
      <p:graphicFrame>
        <p:nvGraphicFramePr>
          <p:cNvPr id="11" name="表 10"/>
          <p:cNvGraphicFramePr>
            <a:graphicFrameLocks noGrp="1"/>
          </p:cNvGraphicFramePr>
          <p:nvPr/>
        </p:nvGraphicFramePr>
        <p:xfrm>
          <a:off x="721216" y="1766705"/>
          <a:ext cx="7714444" cy="4541520"/>
        </p:xfrm>
        <a:graphic>
          <a:graphicData uri="http://schemas.openxmlformats.org/drawingml/2006/table">
            <a:tbl>
              <a:tblPr firstRow="1" bandRow="1">
                <a:tableStyleId>{5C22544A-7EE6-4342-B048-85BDC9FD1C3A}</a:tableStyleId>
              </a:tblPr>
              <a:tblGrid>
                <a:gridCol w="1434155">
                  <a:extLst>
                    <a:ext uri="{9D8B030D-6E8A-4147-A177-3AD203B41FA5}">
                      <a16:colId xmlns:a16="http://schemas.microsoft.com/office/drawing/2014/main" val="4186946113"/>
                    </a:ext>
                  </a:extLst>
                </a:gridCol>
                <a:gridCol w="1306286">
                  <a:extLst>
                    <a:ext uri="{9D8B030D-6E8A-4147-A177-3AD203B41FA5}">
                      <a16:colId xmlns:a16="http://schemas.microsoft.com/office/drawing/2014/main" val="3073625288"/>
                    </a:ext>
                  </a:extLst>
                </a:gridCol>
                <a:gridCol w="1685109">
                  <a:extLst>
                    <a:ext uri="{9D8B030D-6E8A-4147-A177-3AD203B41FA5}">
                      <a16:colId xmlns:a16="http://schemas.microsoft.com/office/drawing/2014/main" val="682703331"/>
                    </a:ext>
                  </a:extLst>
                </a:gridCol>
                <a:gridCol w="1699520">
                  <a:extLst>
                    <a:ext uri="{9D8B030D-6E8A-4147-A177-3AD203B41FA5}">
                      <a16:colId xmlns:a16="http://schemas.microsoft.com/office/drawing/2014/main" val="3198643075"/>
                    </a:ext>
                  </a:extLst>
                </a:gridCol>
                <a:gridCol w="1589374">
                  <a:extLst>
                    <a:ext uri="{9D8B030D-6E8A-4147-A177-3AD203B41FA5}">
                      <a16:colId xmlns:a16="http://schemas.microsoft.com/office/drawing/2014/main" val="880105449"/>
                    </a:ext>
                  </a:extLst>
                </a:gridCol>
              </a:tblGrid>
              <a:tr h="332126">
                <a:tc>
                  <a:txBody>
                    <a:bodyPr/>
                    <a:lstStyle/>
                    <a:p>
                      <a:pPr algn="ctr"/>
                      <a:r>
                        <a:rPr kumimoji="1" lang="en-US" altLang="ja-JP" sz="1600" dirty="0"/>
                        <a:t>2021</a:t>
                      </a:r>
                      <a:r>
                        <a:rPr kumimoji="1" lang="ja-JP" altLang="en-US" sz="1600" dirty="0"/>
                        <a:t>年</a:t>
                      </a:r>
                      <a:endParaRPr kumimoji="1" lang="en-US" altLang="ja-JP" sz="1600" dirty="0"/>
                    </a:p>
                    <a:p>
                      <a:pPr algn="ctr"/>
                      <a:r>
                        <a:rPr kumimoji="1" lang="ja-JP" altLang="en-US" sz="1200" dirty="0"/>
                        <a:t>（全</a:t>
                      </a:r>
                      <a:r>
                        <a:rPr kumimoji="1" lang="en-US" altLang="ja-JP" sz="1200" dirty="0"/>
                        <a:t>118</a:t>
                      </a:r>
                      <a:r>
                        <a:rPr kumimoji="1" lang="ja-JP" altLang="en-US" sz="1200" dirty="0"/>
                        <a:t>都市）</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sz="1600" dirty="0"/>
                        <a:t>2020</a:t>
                      </a:r>
                      <a:r>
                        <a:rPr kumimoji="1" lang="ja-JP" altLang="en-US" sz="1600" dirty="0"/>
                        <a:t>年</a:t>
                      </a:r>
                      <a:endParaRPr kumimoji="1" lang="en-US" altLang="ja-JP" sz="1600" dirty="0"/>
                    </a:p>
                    <a:p>
                      <a:pPr algn="ctr"/>
                      <a:r>
                        <a:rPr kumimoji="1" lang="ja-JP" altLang="en-US" sz="1200" dirty="0"/>
                        <a:t>（全</a:t>
                      </a:r>
                      <a:r>
                        <a:rPr kumimoji="1" lang="en-US" altLang="ja-JP" sz="1200" dirty="0"/>
                        <a:t>109</a:t>
                      </a:r>
                      <a:r>
                        <a:rPr kumimoji="1" lang="ja-JP" altLang="en-US" sz="1200" dirty="0"/>
                        <a:t>都市）</a:t>
                      </a:r>
                    </a:p>
                  </a:txBody>
                  <a:tcPr>
                    <a:lnT w="12700" cap="flat" cmpd="sng" algn="ctr">
                      <a:solidFill>
                        <a:schemeClr val="tx1"/>
                      </a:solidFill>
                      <a:prstDash val="solid"/>
                      <a:round/>
                      <a:headEnd type="none" w="med" len="med"/>
                      <a:tailEnd type="none" w="med" len="med"/>
                    </a:lnT>
                  </a:tcPr>
                </a:tc>
                <a:tc>
                  <a:txBody>
                    <a:bodyPr/>
                    <a:lstStyle/>
                    <a:p>
                      <a:pPr algn="ctr"/>
                      <a:r>
                        <a:rPr kumimoji="1" lang="ja-JP" altLang="en-US" sz="1600" dirty="0"/>
                        <a:t>都市</a:t>
                      </a:r>
                    </a:p>
                  </a:txBody>
                  <a:tcPr>
                    <a:lnT w="12700" cap="flat" cmpd="sng" algn="ctr">
                      <a:solidFill>
                        <a:schemeClr val="tx1"/>
                      </a:solidFill>
                      <a:prstDash val="solid"/>
                      <a:round/>
                      <a:headEnd type="none" w="med" len="med"/>
                      <a:tailEnd type="none" w="med" len="med"/>
                    </a:lnT>
                  </a:tcPr>
                </a:tc>
                <a:tc>
                  <a:txBody>
                    <a:bodyPr/>
                    <a:lstStyle/>
                    <a:p>
                      <a:pPr algn="ctr"/>
                      <a:r>
                        <a:rPr kumimoji="1" lang="ja-JP" altLang="en-US" sz="1600" dirty="0"/>
                        <a:t>国・地域</a:t>
                      </a:r>
                    </a:p>
                  </a:txBody>
                  <a:tcPr>
                    <a:lnT w="12700" cap="flat" cmpd="sng" algn="ctr">
                      <a:solidFill>
                        <a:schemeClr val="tx1"/>
                      </a:solidFill>
                      <a:prstDash val="solid"/>
                      <a:round/>
                      <a:headEnd type="none" w="med" len="med"/>
                      <a:tailEnd type="none" w="med" len="med"/>
                    </a:lnT>
                  </a:tcPr>
                </a:tc>
                <a:tc>
                  <a:txBody>
                    <a:bodyPr/>
                    <a:lstStyle/>
                    <a:p>
                      <a:pPr algn="ctr"/>
                      <a:r>
                        <a:rPr kumimoji="1" lang="ja-JP" altLang="en-US" sz="1600" dirty="0"/>
                        <a:t>格付け</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20441708"/>
                  </a:ext>
                </a:extLst>
              </a:tr>
              <a:tr h="328018">
                <a:tc>
                  <a:txBody>
                    <a:bodyPr/>
                    <a:lstStyle/>
                    <a:p>
                      <a:pPr algn="ctr"/>
                      <a:r>
                        <a:rPr kumimoji="1" lang="en-US" altLang="ja-JP" sz="1600" dirty="0"/>
                        <a:t>1</a:t>
                      </a:r>
                    </a:p>
                  </a:txBody>
                  <a:tcP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１</a:t>
                      </a:r>
                    </a:p>
                  </a:txBody>
                  <a:tcPr/>
                </a:tc>
                <a:tc>
                  <a:txBody>
                    <a:bodyPr/>
                    <a:lstStyle/>
                    <a:p>
                      <a:pPr algn="ctr"/>
                      <a:r>
                        <a:rPr kumimoji="1" lang="ja-JP" altLang="en-US" sz="1600" dirty="0"/>
                        <a:t>シンガポール</a:t>
                      </a:r>
                    </a:p>
                  </a:txBody>
                  <a:tcPr/>
                </a:tc>
                <a:tc>
                  <a:txBody>
                    <a:bodyPr/>
                    <a:lstStyle/>
                    <a:p>
                      <a:pPr algn="ctr"/>
                      <a:r>
                        <a:rPr kumimoji="1" lang="ja-JP" altLang="en-US" sz="1600" dirty="0"/>
                        <a:t>シンガポール</a:t>
                      </a:r>
                    </a:p>
                  </a:txBody>
                  <a:tcPr/>
                </a:tc>
                <a:tc>
                  <a:txBody>
                    <a:bodyPr/>
                    <a:lstStyle/>
                    <a:p>
                      <a:pPr algn="ctr"/>
                      <a:r>
                        <a:rPr kumimoji="1" lang="en-US" altLang="ja-JP" sz="1600" dirty="0"/>
                        <a:t>AAA</a:t>
                      </a:r>
                      <a:endParaRPr kumimoji="1" lang="ja-JP" alt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59112773"/>
                  </a:ext>
                </a:extLst>
              </a:tr>
              <a:tr h="328018">
                <a:tc>
                  <a:txBody>
                    <a:bodyPr/>
                    <a:lstStyle/>
                    <a:p>
                      <a:pPr algn="ctr"/>
                      <a:r>
                        <a:rPr kumimoji="1" lang="en-US" altLang="ja-JP" sz="1600" dirty="0"/>
                        <a:t>2</a:t>
                      </a:r>
                      <a:endParaRPr kumimoji="1" lang="ja-JP" altLang="en-US" sz="1600" dirty="0"/>
                    </a:p>
                  </a:txBody>
                  <a:tcP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３</a:t>
                      </a:r>
                    </a:p>
                  </a:txBody>
                  <a:tcPr/>
                </a:tc>
                <a:tc>
                  <a:txBody>
                    <a:bodyPr/>
                    <a:lstStyle/>
                    <a:p>
                      <a:pPr algn="ctr"/>
                      <a:r>
                        <a:rPr kumimoji="1" lang="ja-JP" altLang="en-US" sz="1600" dirty="0"/>
                        <a:t>チューリッヒ</a:t>
                      </a:r>
                    </a:p>
                  </a:txBody>
                  <a:tcPr/>
                </a:tc>
                <a:tc>
                  <a:txBody>
                    <a:bodyPr/>
                    <a:lstStyle/>
                    <a:p>
                      <a:pPr algn="ctr"/>
                      <a:r>
                        <a:rPr kumimoji="1" lang="ja-JP" altLang="en-US" sz="1600" dirty="0"/>
                        <a:t>スイス</a:t>
                      </a:r>
                    </a:p>
                  </a:txBody>
                  <a:tcPr/>
                </a:tc>
                <a:tc>
                  <a:txBody>
                    <a:bodyPr/>
                    <a:lstStyle/>
                    <a:p>
                      <a:pPr algn="ctr"/>
                      <a:r>
                        <a:rPr kumimoji="1" lang="en-US" altLang="ja-JP" sz="1600" dirty="0"/>
                        <a:t>AA</a:t>
                      </a:r>
                      <a:endParaRPr kumimoji="1" lang="ja-JP" alt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72878458"/>
                  </a:ext>
                </a:extLst>
              </a:tr>
              <a:tr h="328018">
                <a:tc>
                  <a:txBody>
                    <a:bodyPr/>
                    <a:lstStyle/>
                    <a:p>
                      <a:pPr algn="ctr"/>
                      <a:r>
                        <a:rPr kumimoji="1" lang="en-US" altLang="ja-JP" sz="1600" dirty="0"/>
                        <a:t>3</a:t>
                      </a:r>
                      <a:endParaRPr kumimoji="1" lang="ja-JP" altLang="en-US" sz="1600" dirty="0"/>
                    </a:p>
                  </a:txBody>
                  <a:tcP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５</a:t>
                      </a:r>
                    </a:p>
                  </a:txBody>
                  <a:tcPr/>
                </a:tc>
                <a:tc>
                  <a:txBody>
                    <a:bodyPr/>
                    <a:lstStyle/>
                    <a:p>
                      <a:pPr algn="ctr"/>
                      <a:r>
                        <a:rPr kumimoji="1" lang="ja-JP" altLang="en-US" sz="1600" dirty="0"/>
                        <a:t>オスロ</a:t>
                      </a:r>
                    </a:p>
                  </a:txBody>
                  <a:tcPr/>
                </a:tc>
                <a:tc>
                  <a:txBody>
                    <a:bodyPr/>
                    <a:lstStyle/>
                    <a:p>
                      <a:pPr algn="ctr"/>
                      <a:r>
                        <a:rPr kumimoji="1" lang="ja-JP" altLang="en-US" sz="1600" dirty="0"/>
                        <a:t>ノルウェー</a:t>
                      </a:r>
                    </a:p>
                  </a:txBody>
                  <a:tcPr/>
                </a:tc>
                <a:tc>
                  <a:txBody>
                    <a:bodyPr/>
                    <a:lstStyle/>
                    <a:p>
                      <a:pPr algn="ctr"/>
                      <a:r>
                        <a:rPr kumimoji="1" lang="en-US" altLang="ja-JP" sz="1600" dirty="0"/>
                        <a:t>AA</a:t>
                      </a:r>
                      <a:endParaRPr kumimoji="1" lang="ja-JP" alt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84744250"/>
                  </a:ext>
                </a:extLst>
              </a:tr>
              <a:tr h="328018">
                <a:tc>
                  <a:txBody>
                    <a:bodyPr/>
                    <a:lstStyle/>
                    <a:p>
                      <a:pPr algn="ctr"/>
                      <a:r>
                        <a:rPr kumimoji="1" lang="en-US" altLang="ja-JP" sz="1600" dirty="0"/>
                        <a:t>4</a:t>
                      </a:r>
                      <a:endParaRPr kumimoji="1" lang="ja-JP" altLang="en-US" sz="1600" dirty="0"/>
                    </a:p>
                  </a:txBody>
                  <a:tcP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８</a:t>
                      </a:r>
                    </a:p>
                  </a:txBody>
                  <a:tcPr/>
                </a:tc>
                <a:tc>
                  <a:txBody>
                    <a:bodyPr/>
                    <a:lstStyle/>
                    <a:p>
                      <a:pPr algn="ctr"/>
                      <a:r>
                        <a:rPr kumimoji="1" lang="ja-JP" altLang="en-US" sz="1600" dirty="0"/>
                        <a:t>台北</a:t>
                      </a:r>
                    </a:p>
                  </a:txBody>
                  <a:tcPr/>
                </a:tc>
                <a:tc>
                  <a:txBody>
                    <a:bodyPr/>
                    <a:lstStyle/>
                    <a:p>
                      <a:pPr algn="ctr"/>
                      <a:r>
                        <a:rPr kumimoji="1" lang="ja-JP" altLang="en-US" sz="1600" dirty="0"/>
                        <a:t>台湾</a:t>
                      </a:r>
                    </a:p>
                  </a:txBody>
                  <a:tcPr/>
                </a:tc>
                <a:tc>
                  <a:txBody>
                    <a:bodyPr/>
                    <a:lstStyle/>
                    <a:p>
                      <a:pPr algn="ctr"/>
                      <a:r>
                        <a:rPr kumimoji="1" lang="en-US" altLang="ja-JP" sz="1600" dirty="0"/>
                        <a:t>A</a:t>
                      </a:r>
                      <a:endParaRPr kumimoji="1" lang="ja-JP" alt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58864831"/>
                  </a:ext>
                </a:extLst>
              </a:tr>
              <a:tr h="328018">
                <a:tc>
                  <a:txBody>
                    <a:bodyPr/>
                    <a:lstStyle/>
                    <a:p>
                      <a:pPr algn="ctr"/>
                      <a:r>
                        <a:rPr kumimoji="1" lang="en-US" altLang="ja-JP" sz="1600" dirty="0"/>
                        <a:t>5</a:t>
                      </a:r>
                      <a:endParaRPr kumimoji="1" lang="ja-JP" altLang="en-US" sz="1600" dirty="0"/>
                    </a:p>
                  </a:txBody>
                  <a:tcPr>
                    <a:lnL w="12700" cap="flat" cmpd="sng" algn="ctr">
                      <a:solidFill>
                        <a:schemeClr val="tx1"/>
                      </a:solidFill>
                      <a:prstDash val="solid"/>
                      <a:round/>
                      <a:headEnd type="none" w="med" len="med"/>
                      <a:tailEnd type="none" w="med" len="med"/>
                    </a:lnL>
                  </a:tcPr>
                </a:tc>
                <a:tc>
                  <a:txBody>
                    <a:bodyPr/>
                    <a:lstStyle/>
                    <a:p>
                      <a:pPr algn="ctr"/>
                      <a:r>
                        <a:rPr kumimoji="1" lang="en-US" altLang="ja-JP" sz="1600" dirty="0"/>
                        <a:t>NEW</a:t>
                      </a:r>
                      <a:endParaRPr kumimoji="1" lang="ja-JP" altLang="en-US" sz="1600" dirty="0"/>
                    </a:p>
                  </a:txBody>
                  <a:tcPr/>
                </a:tc>
                <a:tc>
                  <a:txBody>
                    <a:bodyPr/>
                    <a:lstStyle/>
                    <a:p>
                      <a:pPr algn="ctr"/>
                      <a:r>
                        <a:rPr kumimoji="1" lang="ja-JP" altLang="en-US" sz="1600" dirty="0"/>
                        <a:t>ローザンヌ</a:t>
                      </a:r>
                    </a:p>
                  </a:txBody>
                  <a:tcPr/>
                </a:tc>
                <a:tc>
                  <a:txBody>
                    <a:bodyPr/>
                    <a:lstStyle/>
                    <a:p>
                      <a:pPr algn="ctr"/>
                      <a:r>
                        <a:rPr kumimoji="1" lang="ja-JP" altLang="en-US" sz="1600" dirty="0"/>
                        <a:t>スイス</a:t>
                      </a:r>
                    </a:p>
                  </a:txBody>
                  <a:tcPr/>
                </a:tc>
                <a:tc>
                  <a:txBody>
                    <a:bodyPr/>
                    <a:lstStyle/>
                    <a:p>
                      <a:pPr algn="ctr"/>
                      <a:r>
                        <a:rPr kumimoji="1" lang="en-US" altLang="ja-JP" sz="1600" dirty="0"/>
                        <a:t>A</a:t>
                      </a:r>
                      <a:endParaRPr kumimoji="1" lang="ja-JP" alt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80138894"/>
                  </a:ext>
                </a:extLst>
              </a:tr>
              <a:tr h="328018">
                <a:tc>
                  <a:txBody>
                    <a:bodyPr/>
                    <a:lstStyle/>
                    <a:p>
                      <a:pPr algn="ctr"/>
                      <a:r>
                        <a:rPr kumimoji="1" lang="en-US" altLang="ja-JP" sz="1600" dirty="0"/>
                        <a:t>6</a:t>
                      </a:r>
                    </a:p>
                  </a:txBody>
                  <a:tcP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２</a:t>
                      </a:r>
                    </a:p>
                  </a:txBody>
                  <a:tcPr/>
                </a:tc>
                <a:tc>
                  <a:txBody>
                    <a:bodyPr/>
                    <a:lstStyle/>
                    <a:p>
                      <a:pPr algn="ctr"/>
                      <a:r>
                        <a:rPr kumimoji="1" lang="ja-JP" altLang="en-US" sz="1600" dirty="0"/>
                        <a:t>ヘルシンキ</a:t>
                      </a:r>
                    </a:p>
                  </a:txBody>
                  <a:tcPr/>
                </a:tc>
                <a:tc>
                  <a:txBody>
                    <a:bodyPr/>
                    <a:lstStyle/>
                    <a:p>
                      <a:pPr algn="ctr"/>
                      <a:r>
                        <a:rPr kumimoji="1" lang="ja-JP" altLang="en-US" sz="1600" dirty="0"/>
                        <a:t>フィンランド</a:t>
                      </a:r>
                    </a:p>
                  </a:txBody>
                  <a:tcPr/>
                </a:tc>
                <a:tc>
                  <a:txBody>
                    <a:bodyPr/>
                    <a:lstStyle/>
                    <a:p>
                      <a:pPr algn="ctr"/>
                      <a:r>
                        <a:rPr kumimoji="1" lang="en-US" altLang="ja-JP" sz="1600" dirty="0"/>
                        <a:t>A</a:t>
                      </a:r>
                      <a:endParaRPr kumimoji="1" lang="ja-JP" alt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68587109"/>
                  </a:ext>
                </a:extLst>
              </a:tr>
              <a:tr h="328018">
                <a:tc>
                  <a:txBody>
                    <a:bodyPr/>
                    <a:lstStyle/>
                    <a:p>
                      <a:pPr algn="ctr"/>
                      <a:r>
                        <a:rPr kumimoji="1" lang="en-US" altLang="ja-JP" sz="1600" dirty="0"/>
                        <a:t>7</a:t>
                      </a:r>
                      <a:endParaRPr kumimoji="1" lang="ja-JP" altLang="en-US" sz="1600" dirty="0"/>
                    </a:p>
                  </a:txBody>
                  <a:tcP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６</a:t>
                      </a:r>
                    </a:p>
                  </a:txBody>
                  <a:tcPr/>
                </a:tc>
                <a:tc>
                  <a:txBody>
                    <a:bodyPr/>
                    <a:lstStyle/>
                    <a:p>
                      <a:pPr algn="ctr"/>
                      <a:r>
                        <a:rPr kumimoji="1" lang="ja-JP" altLang="en-US" sz="1600" dirty="0"/>
                        <a:t>コペンハーゲン</a:t>
                      </a:r>
                    </a:p>
                  </a:txBody>
                  <a:tcPr/>
                </a:tc>
                <a:tc>
                  <a:txBody>
                    <a:bodyPr/>
                    <a:lstStyle/>
                    <a:p>
                      <a:pPr algn="ctr"/>
                      <a:r>
                        <a:rPr kumimoji="1" lang="ja-JP" altLang="en-US" sz="1600" dirty="0"/>
                        <a:t>デンマーク</a:t>
                      </a:r>
                    </a:p>
                  </a:txBody>
                  <a:tcPr/>
                </a:tc>
                <a:tc>
                  <a:txBody>
                    <a:bodyPr/>
                    <a:lstStyle/>
                    <a:p>
                      <a:pPr algn="ctr"/>
                      <a:r>
                        <a:rPr kumimoji="1" lang="en-US" altLang="ja-JP" sz="1600" dirty="0"/>
                        <a:t>A</a:t>
                      </a:r>
                      <a:endParaRPr kumimoji="1" lang="ja-JP" alt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37474150"/>
                  </a:ext>
                </a:extLst>
              </a:tr>
              <a:tr h="328018">
                <a:tc>
                  <a:txBody>
                    <a:bodyPr/>
                    <a:lstStyle/>
                    <a:p>
                      <a:pPr algn="ctr"/>
                      <a:r>
                        <a:rPr kumimoji="1" lang="en-US" altLang="ja-JP" sz="1600" dirty="0"/>
                        <a:t>8</a:t>
                      </a:r>
                      <a:endParaRPr kumimoji="1" lang="ja-JP" altLang="en-US" sz="1600" dirty="0"/>
                    </a:p>
                  </a:txBody>
                  <a:tcP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７</a:t>
                      </a:r>
                    </a:p>
                  </a:txBody>
                  <a:tcPr/>
                </a:tc>
                <a:tc>
                  <a:txBody>
                    <a:bodyPr/>
                    <a:lstStyle/>
                    <a:p>
                      <a:pPr algn="ctr"/>
                      <a:r>
                        <a:rPr kumimoji="1" lang="ja-JP" altLang="en-US" sz="1600" dirty="0"/>
                        <a:t>ジュネーブ</a:t>
                      </a:r>
                    </a:p>
                  </a:txBody>
                  <a:tcPr/>
                </a:tc>
                <a:tc>
                  <a:txBody>
                    <a:bodyPr/>
                    <a:lstStyle/>
                    <a:p>
                      <a:pPr algn="ctr"/>
                      <a:r>
                        <a:rPr kumimoji="1" lang="ja-JP" altLang="en-US" sz="1600" dirty="0"/>
                        <a:t>スイス</a:t>
                      </a:r>
                    </a:p>
                  </a:txBody>
                  <a:tcPr/>
                </a:tc>
                <a:tc>
                  <a:txBody>
                    <a:bodyPr/>
                    <a:lstStyle/>
                    <a:p>
                      <a:pPr algn="ctr"/>
                      <a:r>
                        <a:rPr kumimoji="1" lang="en-US" altLang="ja-JP" sz="1600" dirty="0"/>
                        <a:t>A</a:t>
                      </a:r>
                      <a:endParaRPr kumimoji="1" lang="ja-JP" alt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9745919"/>
                  </a:ext>
                </a:extLst>
              </a:tr>
              <a:tr h="328018">
                <a:tc>
                  <a:txBody>
                    <a:bodyPr/>
                    <a:lstStyle/>
                    <a:p>
                      <a:pPr algn="ctr"/>
                      <a:r>
                        <a:rPr kumimoji="1" lang="en-US" altLang="ja-JP" sz="1600" dirty="0"/>
                        <a:t>9</a:t>
                      </a:r>
                      <a:endParaRPr kumimoji="1" lang="ja-JP" altLang="en-US" sz="1600" dirty="0"/>
                    </a:p>
                  </a:txBody>
                  <a:tcP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４</a:t>
                      </a:r>
                    </a:p>
                  </a:txBody>
                  <a:tcPr/>
                </a:tc>
                <a:tc>
                  <a:txBody>
                    <a:bodyPr/>
                    <a:lstStyle/>
                    <a:p>
                      <a:pPr algn="ctr"/>
                      <a:r>
                        <a:rPr kumimoji="1" lang="ja-JP" altLang="en-US" sz="1600" dirty="0"/>
                        <a:t>オークランド</a:t>
                      </a:r>
                    </a:p>
                  </a:txBody>
                  <a:tcPr/>
                </a:tc>
                <a:tc>
                  <a:txBody>
                    <a:bodyPr/>
                    <a:lstStyle/>
                    <a:p>
                      <a:pPr algn="ctr"/>
                      <a:r>
                        <a:rPr kumimoji="1" lang="ja-JP" altLang="en-US" sz="1600" dirty="0"/>
                        <a:t>ニュージーランド</a:t>
                      </a:r>
                    </a:p>
                  </a:txBody>
                  <a:tcPr/>
                </a:tc>
                <a:tc>
                  <a:txBody>
                    <a:bodyPr/>
                    <a:lstStyle/>
                    <a:p>
                      <a:pPr algn="ctr"/>
                      <a:r>
                        <a:rPr kumimoji="1" lang="en-US" altLang="ja-JP" sz="1600" dirty="0"/>
                        <a:t>A</a:t>
                      </a:r>
                      <a:endParaRPr kumimoji="1" lang="ja-JP" alt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54026868"/>
                  </a:ext>
                </a:extLst>
              </a:tr>
              <a:tr h="328018">
                <a:tc>
                  <a:txBody>
                    <a:bodyPr/>
                    <a:lstStyle/>
                    <a:p>
                      <a:pPr algn="ctr"/>
                      <a:r>
                        <a:rPr kumimoji="1" lang="en-US" altLang="ja-JP" sz="1600" dirty="0"/>
                        <a:t>10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1600" dirty="0"/>
                        <a:t>24</a:t>
                      </a:r>
                    </a:p>
                  </a:txBody>
                  <a:tcPr>
                    <a:lnB w="12700" cap="flat" cmpd="sng" algn="ctr">
                      <a:solidFill>
                        <a:schemeClr val="tx1"/>
                      </a:solidFill>
                      <a:prstDash val="solid"/>
                      <a:round/>
                      <a:headEnd type="none" w="med" len="med"/>
                      <a:tailEnd type="none" w="med" len="med"/>
                    </a:lnB>
                  </a:tcPr>
                </a:tc>
                <a:tc>
                  <a:txBody>
                    <a:bodyPr/>
                    <a:lstStyle/>
                    <a:p>
                      <a:pPr algn="ctr"/>
                      <a:r>
                        <a:rPr kumimoji="1" lang="ja-JP" altLang="en-US" sz="1600" dirty="0"/>
                        <a:t>ビルバオ</a:t>
                      </a:r>
                    </a:p>
                  </a:txBody>
                  <a:tcPr>
                    <a:lnB w="12700" cap="flat" cmpd="sng" algn="ctr">
                      <a:solidFill>
                        <a:schemeClr val="tx1"/>
                      </a:solidFill>
                      <a:prstDash val="solid"/>
                      <a:round/>
                      <a:headEnd type="none" w="med" len="med"/>
                      <a:tailEnd type="none" w="med" len="med"/>
                    </a:lnB>
                  </a:tcPr>
                </a:tc>
                <a:tc>
                  <a:txBody>
                    <a:bodyPr/>
                    <a:lstStyle/>
                    <a:p>
                      <a:pPr algn="ctr"/>
                      <a:r>
                        <a:rPr kumimoji="1" lang="ja-JP" altLang="en-US" sz="1600" dirty="0"/>
                        <a:t>スペイン</a:t>
                      </a:r>
                    </a:p>
                  </a:txBody>
                  <a:tcPr>
                    <a:lnB w="12700" cap="flat" cmpd="sng" algn="ctr">
                      <a:solidFill>
                        <a:schemeClr val="tx1"/>
                      </a:solidFill>
                      <a:prstDash val="solid"/>
                      <a:round/>
                      <a:headEnd type="none" w="med" len="med"/>
                      <a:tailEnd type="none" w="med" len="med"/>
                    </a:lnB>
                  </a:tcPr>
                </a:tc>
                <a:tc>
                  <a:txBody>
                    <a:bodyPr/>
                    <a:lstStyle/>
                    <a:p>
                      <a:pPr algn="ctr"/>
                      <a:r>
                        <a:rPr kumimoji="1" lang="en-US" altLang="ja-JP" sz="1600" dirty="0"/>
                        <a:t>BBB</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8026043"/>
                  </a:ext>
                </a:extLst>
              </a:tr>
              <a:tr h="328018">
                <a:tc>
                  <a:txBody>
                    <a:bodyPr/>
                    <a:lstStyle/>
                    <a:p>
                      <a:pPr algn="ctr"/>
                      <a:r>
                        <a:rPr kumimoji="1" lang="en-US" altLang="ja-JP" sz="1600" dirty="0"/>
                        <a:t>84</a:t>
                      </a:r>
                      <a:endParaRPr kumimoji="1" lang="ja-JP" alt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sz="1600" dirty="0"/>
                        <a:t>79</a:t>
                      </a:r>
                      <a:endParaRPr kumimoji="1" lang="ja-JP" altLang="en-US" sz="1600" dirty="0"/>
                    </a:p>
                  </a:txBody>
                  <a:tcPr>
                    <a:lnT w="12700" cap="flat" cmpd="sng" algn="ctr">
                      <a:solidFill>
                        <a:schemeClr val="tx1"/>
                      </a:solidFill>
                      <a:prstDash val="solid"/>
                      <a:round/>
                      <a:headEnd type="none" w="med" len="med"/>
                      <a:tailEnd type="none" w="med" len="med"/>
                    </a:lnT>
                  </a:tcPr>
                </a:tc>
                <a:tc>
                  <a:txBody>
                    <a:bodyPr/>
                    <a:lstStyle/>
                    <a:p>
                      <a:pPr algn="ctr"/>
                      <a:r>
                        <a:rPr kumimoji="1" lang="ja-JP" altLang="en-US" sz="1600" dirty="0"/>
                        <a:t>東京</a:t>
                      </a:r>
                    </a:p>
                  </a:txBody>
                  <a:tcPr>
                    <a:lnT w="12700" cap="flat" cmpd="sng" algn="ctr">
                      <a:solidFill>
                        <a:schemeClr val="tx1"/>
                      </a:solidFill>
                      <a:prstDash val="solid"/>
                      <a:round/>
                      <a:headEnd type="none" w="med" len="med"/>
                      <a:tailEnd type="none" w="med" len="med"/>
                    </a:lnT>
                  </a:tcPr>
                </a:tc>
                <a:tc>
                  <a:txBody>
                    <a:bodyPr/>
                    <a:lstStyle/>
                    <a:p>
                      <a:pPr algn="ctr"/>
                      <a:r>
                        <a:rPr kumimoji="1" lang="ja-JP" altLang="en-US" sz="1600" dirty="0"/>
                        <a:t>日本</a:t>
                      </a:r>
                    </a:p>
                  </a:txBody>
                  <a:tcPr>
                    <a:lnT w="12700" cap="flat" cmpd="sng" algn="ctr">
                      <a:solidFill>
                        <a:schemeClr val="tx1"/>
                      </a:solidFill>
                      <a:prstDash val="solid"/>
                      <a:round/>
                      <a:headEnd type="none" w="med" len="med"/>
                      <a:tailEnd type="none" w="med" len="med"/>
                    </a:lnT>
                  </a:tcPr>
                </a:tc>
                <a:tc>
                  <a:txBody>
                    <a:bodyPr/>
                    <a:lstStyle/>
                    <a:p>
                      <a:pPr algn="ctr"/>
                      <a:r>
                        <a:rPr kumimoji="1" lang="en-US" altLang="ja-JP" sz="1600" dirty="0"/>
                        <a:t>CCC</a:t>
                      </a:r>
                      <a:endParaRPr kumimoji="1" lang="ja-JP" alt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36907873"/>
                  </a:ext>
                </a:extLst>
              </a:tr>
              <a:tr h="328018">
                <a:tc>
                  <a:txBody>
                    <a:bodyPr/>
                    <a:lstStyle/>
                    <a:p>
                      <a:pPr algn="ctr"/>
                      <a:r>
                        <a:rPr kumimoji="1" lang="en-US" altLang="ja-JP" sz="1600" dirty="0"/>
                        <a:t>86</a:t>
                      </a:r>
                      <a:endParaRPr kumimoji="1" lang="ja-JP" altLang="en-US"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1600" dirty="0"/>
                        <a:t>80</a:t>
                      </a:r>
                      <a:endParaRPr kumimoji="1" lang="ja-JP" altLang="en-US" sz="1600" dirty="0"/>
                    </a:p>
                  </a:txBody>
                  <a:tcPr>
                    <a:lnB w="12700" cap="flat" cmpd="sng" algn="ctr">
                      <a:solidFill>
                        <a:schemeClr val="tx1"/>
                      </a:solidFill>
                      <a:prstDash val="solid"/>
                      <a:round/>
                      <a:headEnd type="none" w="med" len="med"/>
                      <a:tailEnd type="none" w="med" len="med"/>
                    </a:lnB>
                  </a:tcPr>
                </a:tc>
                <a:tc>
                  <a:txBody>
                    <a:bodyPr/>
                    <a:lstStyle/>
                    <a:p>
                      <a:pPr algn="ctr"/>
                      <a:r>
                        <a:rPr kumimoji="1" lang="ja-JP" altLang="en-US" sz="1600" dirty="0"/>
                        <a:t>大阪</a:t>
                      </a:r>
                    </a:p>
                  </a:txBody>
                  <a:tcPr>
                    <a:lnB w="12700" cap="flat" cmpd="sng" algn="ctr">
                      <a:solidFill>
                        <a:schemeClr val="tx1"/>
                      </a:solidFill>
                      <a:prstDash val="solid"/>
                      <a:round/>
                      <a:headEnd type="none" w="med" len="med"/>
                      <a:tailEnd type="none" w="med" len="med"/>
                    </a:lnB>
                  </a:tcPr>
                </a:tc>
                <a:tc>
                  <a:txBody>
                    <a:bodyPr/>
                    <a:lstStyle/>
                    <a:p>
                      <a:pPr algn="ctr"/>
                      <a:r>
                        <a:rPr kumimoji="1" lang="ja-JP" altLang="en-US" sz="1600" dirty="0"/>
                        <a:t>日本</a:t>
                      </a:r>
                    </a:p>
                  </a:txBody>
                  <a:tcPr>
                    <a:lnB w="12700" cap="flat" cmpd="sng" algn="ctr">
                      <a:solidFill>
                        <a:schemeClr val="tx1"/>
                      </a:solidFill>
                      <a:prstDash val="solid"/>
                      <a:round/>
                      <a:headEnd type="none" w="med" len="med"/>
                      <a:tailEnd type="none" w="med" len="med"/>
                    </a:lnB>
                  </a:tcPr>
                </a:tc>
                <a:tc>
                  <a:txBody>
                    <a:bodyPr/>
                    <a:lstStyle/>
                    <a:p>
                      <a:pPr algn="ctr"/>
                      <a:r>
                        <a:rPr kumimoji="1" lang="en-US" altLang="ja-JP" sz="1600" dirty="0"/>
                        <a:t>CCC</a:t>
                      </a:r>
                      <a:endParaRPr kumimoji="1" lang="ja-JP" alt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4055939"/>
                  </a:ext>
                </a:extLst>
              </a:tr>
            </a:tbl>
          </a:graphicData>
        </a:graphic>
      </p:graphicFrame>
      <p:sp>
        <p:nvSpPr>
          <p:cNvPr id="8" name="正方形/長方形 7"/>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3293035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7640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人材の所属先をみると、欧米諸国では、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人材の半数以上が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企業以外のユーザー企業に所属しているのに対し、日本の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企業に所属しており、ユーザー企業への所属は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％にとどまる。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339453"/>
            <a:ext cx="819264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zh-TW" altLang="en-US" sz="1100" dirty="0">
                <a:latin typeface="Meiryo UI" panose="020B0604030504040204" pitchFamily="50" charset="-128"/>
                <a:ea typeface="Meiryo UI" panose="020B0604030504040204" pitchFamily="50" charset="-128"/>
              </a:rPr>
              <a:t>内閣官房 成長戦略会議事務局 「基礎資料」（令和３年４月）</a:t>
            </a: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a:t>
            </a:r>
            <a:r>
              <a:rPr lang="en-US" altLang="ja-JP" sz="1400" b="1" dirty="0"/>
              <a:t>IT</a:t>
            </a:r>
            <a:r>
              <a:rPr lang="ja-JP" altLang="en-US" sz="1400" b="1" dirty="0"/>
              <a:t>人材の所属先の国際比較</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４</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ＤＸ</a:t>
            </a:r>
            <a:r>
              <a:rPr lang="ja-JP" altLang="en-US" kern="0" dirty="0">
                <a:solidFill>
                  <a:srgbClr val="000000"/>
                </a:solidFill>
                <a:ea typeface="Meiryo UI" pitchFamily="50" charset="-128"/>
                <a:cs typeface="Meiryo UI" pitchFamily="50" charset="-128"/>
              </a:rPr>
              <a:t>・グリーン③）</a:t>
            </a:r>
            <a:endParaRPr kumimoji="0" lang="ja-JP" altLang="en-US" kern="0" dirty="0">
              <a:solidFill>
                <a:srgbClr val="000000"/>
              </a:solidFill>
              <a:ea typeface="Meiryo UI" pitchFamily="50" charset="-128"/>
              <a:cs typeface="Meiryo UI" pitchFamily="50" charset="-128"/>
            </a:endParaRPr>
          </a:p>
        </p:txBody>
      </p:sp>
      <p:pic>
        <p:nvPicPr>
          <p:cNvPr id="5" name="図 4"/>
          <p:cNvPicPr>
            <a:picLocks noChangeAspect="1"/>
          </p:cNvPicPr>
          <p:nvPr/>
        </p:nvPicPr>
        <p:blipFill>
          <a:blip r:embed="rId2"/>
          <a:stretch>
            <a:fillRect/>
          </a:stretch>
        </p:blipFill>
        <p:spPr>
          <a:xfrm>
            <a:off x="387227" y="1809383"/>
            <a:ext cx="8372747" cy="4558496"/>
          </a:xfrm>
          <a:prstGeom prst="rect">
            <a:avLst/>
          </a:prstGeom>
        </p:spPr>
      </p:pic>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2000763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世界のグリーンボンド（環境分野のプロジェクト向けの資金を調達するために発行される債権）の発行額は、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2,699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億ドル（約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兆円）まで拡大。</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221886"/>
            <a:ext cx="819264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zh-TW" altLang="en-US" sz="1100" dirty="0">
                <a:latin typeface="Meiryo UI" panose="020B0604030504040204" pitchFamily="50" charset="-128"/>
                <a:ea typeface="Meiryo UI" panose="020B0604030504040204" pitchFamily="50" charset="-128"/>
              </a:rPr>
              <a:t>内閣官房 成長戦略会議事務局 「基礎資料」（令和３年４月）</a:t>
            </a: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グリーンボンド発行額の推移①</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４</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ＤＸ</a:t>
            </a:r>
            <a:r>
              <a:rPr lang="ja-JP" altLang="en-US" kern="0" dirty="0">
                <a:solidFill>
                  <a:srgbClr val="000000"/>
                </a:solidFill>
                <a:ea typeface="Meiryo UI" pitchFamily="50" charset="-128"/>
                <a:cs typeface="Meiryo UI" pitchFamily="50" charset="-128"/>
              </a:rPr>
              <a:t>・グリーン④）</a:t>
            </a:r>
            <a:endParaRPr kumimoji="0" lang="ja-JP" altLang="en-US" kern="0" dirty="0">
              <a:solidFill>
                <a:srgbClr val="000000"/>
              </a:solidFill>
              <a:ea typeface="Meiryo UI" pitchFamily="50" charset="-128"/>
              <a:cs typeface="Meiryo UI" pitchFamily="50" charset="-128"/>
            </a:endParaRPr>
          </a:p>
        </p:txBody>
      </p:sp>
      <p:pic>
        <p:nvPicPr>
          <p:cNvPr id="2" name="図 1"/>
          <p:cNvPicPr>
            <a:picLocks noChangeAspect="1"/>
          </p:cNvPicPr>
          <p:nvPr/>
        </p:nvPicPr>
        <p:blipFill>
          <a:blip r:embed="rId2"/>
          <a:stretch>
            <a:fillRect/>
          </a:stretch>
        </p:blipFill>
        <p:spPr>
          <a:xfrm>
            <a:off x="339632" y="1800795"/>
            <a:ext cx="8447559" cy="4401250"/>
          </a:xfrm>
          <a:prstGeom prst="rect">
            <a:avLst/>
          </a:prstGeom>
        </p:spPr>
      </p:pic>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3130392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ESG</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関連投資が注目を集めるなか、中国は、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年のグリーンボンド発行額で世界トップ、国際基準ベースでも世界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位であり、日本とは大きな差。</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世界全体では、グリーンボンド以外のソーシャルボンド、サステナビリティボンドの発行も増加し、多様化が進展。</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グリーンボンド発行額の推移②</a:t>
            </a:r>
            <a:endParaRPr kumimoji="1" lang="ja-JP" altLang="en-US" sz="1400" b="1" dirty="0"/>
          </a:p>
        </p:txBody>
      </p:sp>
      <p:pic>
        <p:nvPicPr>
          <p:cNvPr id="2" name="図 1"/>
          <p:cNvPicPr>
            <a:picLocks noChangeAspect="1"/>
          </p:cNvPicPr>
          <p:nvPr/>
        </p:nvPicPr>
        <p:blipFill>
          <a:blip r:embed="rId2"/>
          <a:stretch>
            <a:fillRect/>
          </a:stretch>
        </p:blipFill>
        <p:spPr>
          <a:xfrm>
            <a:off x="270924" y="1932183"/>
            <a:ext cx="8229795" cy="4250013"/>
          </a:xfrm>
          <a:prstGeom prst="rect">
            <a:avLst/>
          </a:prstGeom>
        </p:spPr>
      </p:pic>
      <p:sp>
        <p:nvSpPr>
          <p:cNvPr id="8" name="テキスト ボックス 7"/>
          <p:cNvSpPr txBox="1"/>
          <p:nvPr/>
        </p:nvSpPr>
        <p:spPr>
          <a:xfrm>
            <a:off x="387227" y="6221886"/>
            <a:ext cx="819264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zh-TW" altLang="en-US" sz="1100" dirty="0">
                <a:latin typeface="Meiryo UI" panose="020B0604030504040204" pitchFamily="50" charset="-128"/>
                <a:ea typeface="Meiryo UI" panose="020B0604030504040204" pitchFamily="50" charset="-128"/>
              </a:rPr>
              <a:t>内閣官房 成長戦略会議事務局 「基礎資料」（令和３年４月）</a:t>
            </a:r>
          </a:p>
        </p:txBody>
      </p:sp>
    </p:spTree>
    <p:extLst>
      <p:ext uri="{BB962C8B-B14F-4D97-AF65-F5344CB8AC3E}">
        <p14:creationId xmlns:p14="http://schemas.microsoft.com/office/powerpoint/2010/main" val="2224230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B76EED5-C091-4D6F-901D-596D066F54BE}"/>
              </a:ext>
            </a:extLst>
          </p:cNvPr>
          <p:cNvPicPr>
            <a:picLocks noChangeAspect="1"/>
          </p:cNvPicPr>
          <p:nvPr/>
        </p:nvPicPr>
        <p:blipFill>
          <a:blip r:embed="rId2"/>
          <a:stretch>
            <a:fillRect/>
          </a:stretch>
        </p:blipFill>
        <p:spPr>
          <a:xfrm>
            <a:off x="1737359" y="2030907"/>
            <a:ext cx="4255383" cy="3953735"/>
          </a:xfrm>
          <a:prstGeom prst="rect">
            <a:avLst/>
          </a:prstGeom>
        </p:spPr>
      </p:pic>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中長期的には、世界的な投資需要は拡大が見込まれる。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世界</a:t>
            </a:r>
            <a:r>
              <a:rPr kumimoji="1" lang="en-US" altLang="ja-JP" sz="1400" b="1" dirty="0"/>
              <a:t>GDP</a:t>
            </a:r>
            <a:r>
              <a:rPr kumimoji="1" lang="ja-JP" altLang="en-US" sz="1400" b="1" dirty="0"/>
              <a:t>に占める投資の割合</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５</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投資</a:t>
            </a:r>
            <a:r>
              <a:rPr lang="ja-JP" altLang="en-US" kern="0" dirty="0">
                <a:solidFill>
                  <a:srgbClr val="000000"/>
                </a:solidFill>
                <a:ea typeface="Meiryo UI" pitchFamily="50" charset="-128"/>
                <a:cs typeface="Meiryo UI" pitchFamily="50" charset="-128"/>
              </a:rPr>
              <a:t>①</a:t>
            </a:r>
            <a:r>
              <a:rPr kumimoji="0" lang="ja-JP" altLang="en-US" kern="0" dirty="0">
                <a:solidFill>
                  <a:srgbClr val="000000"/>
                </a:solidFill>
                <a:ea typeface="Meiryo UI" pitchFamily="50" charset="-128"/>
                <a:cs typeface="Meiryo UI" pitchFamily="50" charset="-128"/>
              </a:rPr>
              <a:t>）</a:t>
            </a:r>
          </a:p>
        </p:txBody>
      </p:sp>
      <p:sp>
        <p:nvSpPr>
          <p:cNvPr id="26" name="テキスト ボックス 25">
            <a:extLst>
              <a:ext uri="{FF2B5EF4-FFF2-40B4-BE49-F238E27FC236}">
                <a16:creationId xmlns:a16="http://schemas.microsoft.com/office/drawing/2014/main" id="{37DE554C-38D5-4017-9DA3-52B2F6A4F5D0}"/>
              </a:ext>
            </a:extLst>
          </p:cNvPr>
          <p:cNvSpPr txBox="1"/>
          <p:nvPr/>
        </p:nvSpPr>
        <p:spPr>
          <a:xfrm>
            <a:off x="423800" y="6086940"/>
            <a:ext cx="6243007"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出典：経済産業省「第四次産業革命に向けたリスクマネー供給に関する研究会　取りまとめ参考資料」　</a:t>
            </a:r>
            <a:endParaRPr lang="en-US" altLang="ja-JP" sz="1100" dirty="0">
              <a:latin typeface="Meiryo UI" panose="020B0604030504040204" pitchFamily="50" charset="-128"/>
              <a:ea typeface="Meiryo UI" panose="020B0604030504040204" pitchFamily="50" charset="-128"/>
            </a:endParaRPr>
          </a:p>
        </p:txBody>
      </p:sp>
      <p:sp>
        <p:nvSpPr>
          <p:cNvPr id="8" name="大かっこ 7"/>
          <p:cNvSpPr/>
          <p:nvPr/>
        </p:nvSpPr>
        <p:spPr>
          <a:xfrm>
            <a:off x="423800" y="6348550"/>
            <a:ext cx="8197662" cy="40887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en-US" altLang="ja-JP" sz="1100" dirty="0">
                <a:latin typeface="+mn-ea"/>
              </a:rPr>
              <a:t>※Dobbs et al.,(2010) ”Farewell to cheap capital? The implication of long-term shifts in global investment and saving”. </a:t>
            </a:r>
            <a:r>
              <a:rPr kumimoji="1" lang="en-US" altLang="ja-JP" sz="1100" dirty="0" err="1">
                <a:latin typeface="+mn-ea"/>
              </a:rPr>
              <a:t>MckinseyGlobal</a:t>
            </a:r>
            <a:r>
              <a:rPr kumimoji="1" lang="en-US" altLang="ja-JP" sz="1100" dirty="0">
                <a:latin typeface="+mn-ea"/>
              </a:rPr>
              <a:t> Institute </a:t>
            </a:r>
            <a:r>
              <a:rPr kumimoji="1" lang="ja-JP" altLang="en-US" sz="1100" dirty="0">
                <a:latin typeface="+mn-ea"/>
              </a:rPr>
              <a:t>より転用</a:t>
            </a:r>
            <a:endParaRPr kumimoji="1" lang="en-US" altLang="ja-JP" sz="1100" dirty="0">
              <a:latin typeface="+mn-ea"/>
            </a:endParaRPr>
          </a:p>
        </p:txBody>
      </p:sp>
      <p:pic>
        <p:nvPicPr>
          <p:cNvPr id="3" name="図 2"/>
          <p:cNvPicPr>
            <a:picLocks noChangeAspect="1"/>
          </p:cNvPicPr>
          <p:nvPr/>
        </p:nvPicPr>
        <p:blipFill>
          <a:blip r:embed="rId3"/>
          <a:stretch>
            <a:fillRect/>
          </a:stretch>
        </p:blipFill>
        <p:spPr>
          <a:xfrm>
            <a:off x="4992916" y="5539094"/>
            <a:ext cx="3781425" cy="504825"/>
          </a:xfrm>
          <a:prstGeom prst="rect">
            <a:avLst/>
          </a:prstGeom>
        </p:spPr>
      </p:pic>
      <p:sp>
        <p:nvSpPr>
          <p:cNvPr id="10" name="角丸四角形 8">
            <a:extLst>
              <a:ext uri="{FF2B5EF4-FFF2-40B4-BE49-F238E27FC236}">
                <a16:creationId xmlns:a16="http://schemas.microsoft.com/office/drawing/2014/main" id="{88E375BC-FE62-43E6-84F7-2B30DF661624}"/>
              </a:ext>
            </a:extLst>
          </p:cNvPr>
          <p:cNvSpPr/>
          <p:nvPr/>
        </p:nvSpPr>
        <p:spPr>
          <a:xfrm>
            <a:off x="1619793" y="1801213"/>
            <a:ext cx="627017" cy="254792"/>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rPr>
              <a:t>(%)</a:t>
            </a:r>
          </a:p>
        </p:txBody>
      </p:sp>
      <p:sp>
        <p:nvSpPr>
          <p:cNvPr id="11" name="正方形/長方形 10"/>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638374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主要国の企業の資金余剰の推移をみると、我が国は主要国に比べ資金余剰が高水準。一方で、企業の営業利益に対する設備投資の比率をみると、我が国は停滞している。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企業の資金余剰の国際比較</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５</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投資</a:t>
            </a:r>
            <a:r>
              <a:rPr lang="ja-JP" altLang="en-US" kern="0" dirty="0">
                <a:solidFill>
                  <a:srgbClr val="000000"/>
                </a:solidFill>
                <a:ea typeface="Meiryo UI" pitchFamily="50" charset="-128"/>
                <a:cs typeface="Meiryo UI" pitchFamily="50" charset="-128"/>
              </a:rPr>
              <a:t>②</a:t>
            </a:r>
            <a:r>
              <a:rPr kumimoji="0" lang="ja-JP" altLang="en-US" kern="0" dirty="0">
                <a:solidFill>
                  <a:srgbClr val="000000"/>
                </a:solidFill>
                <a:ea typeface="Meiryo UI" pitchFamily="50" charset="-128"/>
                <a:cs typeface="Meiryo UI" pitchFamily="50" charset="-128"/>
              </a:rPr>
              <a:t>）</a:t>
            </a:r>
          </a:p>
        </p:txBody>
      </p:sp>
      <p:pic>
        <p:nvPicPr>
          <p:cNvPr id="5" name="図 4">
            <a:extLst>
              <a:ext uri="{FF2B5EF4-FFF2-40B4-BE49-F238E27FC236}">
                <a16:creationId xmlns:a16="http://schemas.microsoft.com/office/drawing/2014/main" id="{CDCF90BB-0FBF-42F0-B38F-363E5014277B}"/>
              </a:ext>
            </a:extLst>
          </p:cNvPr>
          <p:cNvPicPr>
            <a:picLocks noChangeAspect="1"/>
          </p:cNvPicPr>
          <p:nvPr/>
        </p:nvPicPr>
        <p:blipFill>
          <a:blip r:embed="rId2"/>
          <a:stretch>
            <a:fillRect/>
          </a:stretch>
        </p:blipFill>
        <p:spPr>
          <a:xfrm>
            <a:off x="371060" y="2312934"/>
            <a:ext cx="8560905" cy="3438525"/>
          </a:xfrm>
          <a:prstGeom prst="rect">
            <a:avLst/>
          </a:prstGeom>
        </p:spPr>
      </p:pic>
      <p:sp>
        <p:nvSpPr>
          <p:cNvPr id="13" name="テキスト ボックス 12">
            <a:extLst>
              <a:ext uri="{FF2B5EF4-FFF2-40B4-BE49-F238E27FC236}">
                <a16:creationId xmlns:a16="http://schemas.microsoft.com/office/drawing/2014/main" id="{B8384E0B-E22B-40AD-834C-CD6B5BDCC18D}"/>
              </a:ext>
            </a:extLst>
          </p:cNvPr>
          <p:cNvSpPr txBox="1"/>
          <p:nvPr/>
        </p:nvSpPr>
        <p:spPr>
          <a:xfrm>
            <a:off x="270924" y="1786632"/>
            <a:ext cx="5040560" cy="307777"/>
          </a:xfrm>
          <a:prstGeom prst="rect">
            <a:avLst/>
          </a:prstGeom>
          <a:noFill/>
        </p:spPr>
        <p:txBody>
          <a:bodyPr wrap="square" rtlCol="0">
            <a:spAutoFit/>
          </a:bodyPr>
          <a:lstStyle/>
          <a:p>
            <a:r>
              <a:rPr kumimoji="1" lang="ja-JP" altLang="en-US" sz="1400" dirty="0"/>
              <a:t>○　企業の資金余剰の国際比較</a:t>
            </a:r>
          </a:p>
        </p:txBody>
      </p:sp>
      <p:sp>
        <p:nvSpPr>
          <p:cNvPr id="15" name="テキスト ボックス 14">
            <a:extLst>
              <a:ext uri="{FF2B5EF4-FFF2-40B4-BE49-F238E27FC236}">
                <a16:creationId xmlns:a16="http://schemas.microsoft.com/office/drawing/2014/main" id="{46ED87A5-3BA6-483B-BDFA-A085968AB8F0}"/>
              </a:ext>
            </a:extLst>
          </p:cNvPr>
          <p:cNvSpPr txBox="1"/>
          <p:nvPr/>
        </p:nvSpPr>
        <p:spPr>
          <a:xfrm>
            <a:off x="5107967" y="1786631"/>
            <a:ext cx="3765109" cy="523220"/>
          </a:xfrm>
          <a:prstGeom prst="rect">
            <a:avLst/>
          </a:prstGeom>
          <a:noFill/>
        </p:spPr>
        <p:txBody>
          <a:bodyPr wrap="square" rtlCol="0">
            <a:spAutoFit/>
          </a:bodyPr>
          <a:lstStyle/>
          <a:p>
            <a:r>
              <a:rPr kumimoji="1" lang="ja-JP" altLang="en-US" sz="1400" dirty="0"/>
              <a:t>○　企業の営業利益に対する設備投資の比率</a:t>
            </a:r>
            <a:endParaRPr kumimoji="1" lang="en-US" altLang="ja-JP" sz="1400" dirty="0"/>
          </a:p>
          <a:p>
            <a:r>
              <a:rPr kumimoji="1" lang="ja-JP" altLang="en-US" sz="1400" dirty="0"/>
              <a:t>　（日米比較、</a:t>
            </a:r>
            <a:r>
              <a:rPr kumimoji="1" lang="en-US" altLang="ja-JP" sz="1400" dirty="0"/>
              <a:t>2011</a:t>
            </a:r>
            <a:r>
              <a:rPr kumimoji="1" lang="ja-JP" altLang="en-US" sz="1400" dirty="0"/>
              <a:t>年＝</a:t>
            </a:r>
            <a:r>
              <a:rPr kumimoji="1" lang="en-US" altLang="ja-JP" sz="1400" dirty="0"/>
              <a:t>100</a:t>
            </a:r>
            <a:r>
              <a:rPr kumimoji="1" lang="ja-JP" altLang="en-US" sz="1400" dirty="0"/>
              <a:t>で指数化）</a:t>
            </a:r>
          </a:p>
        </p:txBody>
      </p:sp>
      <p:sp>
        <p:nvSpPr>
          <p:cNvPr id="16" name="テキスト ボックス 15">
            <a:extLst>
              <a:ext uri="{FF2B5EF4-FFF2-40B4-BE49-F238E27FC236}">
                <a16:creationId xmlns:a16="http://schemas.microsoft.com/office/drawing/2014/main" id="{09177DB5-61A8-49F9-9F91-37B99067CE4C}"/>
              </a:ext>
            </a:extLst>
          </p:cNvPr>
          <p:cNvSpPr txBox="1"/>
          <p:nvPr/>
        </p:nvSpPr>
        <p:spPr>
          <a:xfrm>
            <a:off x="357997" y="5961815"/>
            <a:ext cx="540272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出典：経済産業省「第１回　産業構造審議会　経済産業政策新機軸部会　論点資料」</a:t>
            </a:r>
            <a:endParaRPr lang="en-US" altLang="ja-JP" sz="11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574902" y="5719755"/>
            <a:ext cx="3552825" cy="200025"/>
          </a:xfrm>
          <a:prstGeom prst="rect">
            <a:avLst/>
          </a:prstGeom>
        </p:spPr>
      </p:pic>
      <p:pic>
        <p:nvPicPr>
          <p:cNvPr id="6" name="図 5"/>
          <p:cNvPicPr>
            <a:picLocks noChangeAspect="1"/>
          </p:cNvPicPr>
          <p:nvPr/>
        </p:nvPicPr>
        <p:blipFill>
          <a:blip r:embed="rId4"/>
          <a:stretch>
            <a:fillRect/>
          </a:stretch>
        </p:blipFill>
        <p:spPr>
          <a:xfrm>
            <a:off x="5249895" y="5713632"/>
            <a:ext cx="1714500" cy="171450"/>
          </a:xfrm>
          <a:prstGeom prst="rect">
            <a:avLst/>
          </a:prstGeom>
        </p:spPr>
      </p:pic>
      <p:sp>
        <p:nvSpPr>
          <p:cNvPr id="17" name="大かっこ 16"/>
          <p:cNvSpPr/>
          <p:nvPr/>
        </p:nvSpPr>
        <p:spPr>
          <a:xfrm>
            <a:off x="257861" y="6149130"/>
            <a:ext cx="8516480" cy="660877"/>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ja-JP" altLang="en-US" sz="1100" dirty="0">
                <a:latin typeface="+mn-ea"/>
              </a:rPr>
              <a:t>左：</a:t>
            </a:r>
            <a:r>
              <a:rPr kumimoji="1" lang="en-US" altLang="ja-JP" sz="1100" dirty="0">
                <a:latin typeface="+mn-ea"/>
              </a:rPr>
              <a:t>OECD (2021), Net lending/borrowing by sector</a:t>
            </a:r>
            <a:r>
              <a:rPr kumimoji="1" lang="ja-JP" altLang="en-US" sz="1100" dirty="0">
                <a:latin typeface="+mn-ea"/>
              </a:rPr>
              <a:t>に基づき作成</a:t>
            </a:r>
            <a:endParaRPr kumimoji="1" lang="en-US" altLang="ja-JP" sz="1100" dirty="0">
              <a:latin typeface="+mn-ea"/>
            </a:endParaRPr>
          </a:p>
          <a:p>
            <a:r>
              <a:rPr kumimoji="1" lang="ja-JP" altLang="en-US" sz="1100" dirty="0">
                <a:latin typeface="+mn-ea"/>
              </a:rPr>
              <a:t>右：財務省「法人企業統計」、経済産業省「企業活動基本調査」、</a:t>
            </a:r>
            <a:r>
              <a:rPr kumimoji="1" lang="en-US" altLang="ja-JP" sz="1100" dirty="0">
                <a:latin typeface="+mn-ea"/>
              </a:rPr>
              <a:t>U.S Census Bureau</a:t>
            </a:r>
            <a:r>
              <a:rPr kumimoji="1" lang="ja-JP" altLang="en-US" sz="1100" dirty="0">
                <a:latin typeface="+mn-ea"/>
              </a:rPr>
              <a:t>「</a:t>
            </a:r>
            <a:r>
              <a:rPr kumimoji="1" lang="en-US" altLang="ja-JP" sz="1100" dirty="0">
                <a:latin typeface="+mn-ea"/>
              </a:rPr>
              <a:t>Quarterly Financial Report</a:t>
            </a:r>
            <a:r>
              <a:rPr kumimoji="1" lang="ja-JP" altLang="en-US" sz="1100" dirty="0">
                <a:latin typeface="+mn-ea"/>
              </a:rPr>
              <a:t>」、</a:t>
            </a:r>
            <a:r>
              <a:rPr kumimoji="1" lang="en-US" altLang="ja-JP" sz="1100" dirty="0">
                <a:latin typeface="+mn-ea"/>
              </a:rPr>
              <a:t>National Science Foundation</a:t>
            </a:r>
            <a:r>
              <a:rPr kumimoji="1" lang="ja-JP" altLang="en-US" sz="1100" dirty="0">
                <a:latin typeface="+mn-ea"/>
              </a:rPr>
              <a:t>「</a:t>
            </a:r>
            <a:r>
              <a:rPr kumimoji="1" lang="en-US" altLang="ja-JP" sz="1100" dirty="0">
                <a:latin typeface="+mn-ea"/>
              </a:rPr>
              <a:t>Annual Capital Expenditures Survey</a:t>
            </a:r>
            <a:r>
              <a:rPr kumimoji="1" lang="ja-JP" altLang="en-US" sz="1100" dirty="0">
                <a:latin typeface="+mn-ea"/>
              </a:rPr>
              <a:t>」、「</a:t>
            </a:r>
            <a:r>
              <a:rPr kumimoji="1" lang="en-US" altLang="ja-JP" sz="1100" dirty="0">
                <a:latin typeface="+mn-ea"/>
              </a:rPr>
              <a:t>Business Research and Development and Innovation</a:t>
            </a:r>
            <a:r>
              <a:rPr kumimoji="1" lang="ja-JP" altLang="en-US" sz="1100" dirty="0">
                <a:latin typeface="+mn-ea"/>
              </a:rPr>
              <a:t>」を基に作成。</a:t>
            </a:r>
            <a:endParaRPr kumimoji="1" lang="en-US" altLang="ja-JP" sz="1100" dirty="0">
              <a:latin typeface="+mn-ea"/>
            </a:endParaRPr>
          </a:p>
        </p:txBody>
      </p:sp>
      <p:sp>
        <p:nvSpPr>
          <p:cNvPr id="18" name="正方形/長方形 17"/>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1605633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我が国では、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を超える内部留保がある。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企業の内部留保の国際比較</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５</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投資</a:t>
            </a:r>
            <a:r>
              <a:rPr lang="ja-JP" altLang="en-US" kern="0" dirty="0">
                <a:solidFill>
                  <a:srgbClr val="000000"/>
                </a:solidFill>
                <a:ea typeface="Meiryo UI" pitchFamily="50" charset="-128"/>
                <a:cs typeface="Meiryo UI" pitchFamily="50" charset="-128"/>
              </a:rPr>
              <a:t>③</a:t>
            </a:r>
            <a:r>
              <a:rPr kumimoji="0" lang="ja-JP" altLang="en-US" kern="0" dirty="0">
                <a:solidFill>
                  <a:srgbClr val="000000"/>
                </a:solidFill>
                <a:ea typeface="Meiryo UI" pitchFamily="50" charset="-128"/>
                <a:cs typeface="Meiryo UI" pitchFamily="50" charset="-128"/>
              </a:rPr>
              <a:t>）</a:t>
            </a:r>
          </a:p>
        </p:txBody>
      </p:sp>
      <p:pic>
        <p:nvPicPr>
          <p:cNvPr id="18" name="図 17"/>
          <p:cNvPicPr>
            <a:picLocks noChangeAspect="1"/>
          </p:cNvPicPr>
          <p:nvPr/>
        </p:nvPicPr>
        <p:blipFill>
          <a:blip r:embed="rId2"/>
          <a:stretch>
            <a:fillRect/>
          </a:stretch>
        </p:blipFill>
        <p:spPr>
          <a:xfrm>
            <a:off x="2085764" y="2041375"/>
            <a:ext cx="4275847" cy="4119764"/>
          </a:xfrm>
          <a:prstGeom prst="rect">
            <a:avLst/>
          </a:prstGeom>
        </p:spPr>
      </p:pic>
      <p:sp>
        <p:nvSpPr>
          <p:cNvPr id="19" name="角丸四角形 8">
            <a:extLst>
              <a:ext uri="{FF2B5EF4-FFF2-40B4-BE49-F238E27FC236}">
                <a16:creationId xmlns:a16="http://schemas.microsoft.com/office/drawing/2014/main" id="{47949D05-0509-4CC2-A134-D4C3120E0FAE}"/>
              </a:ext>
            </a:extLst>
          </p:cNvPr>
          <p:cNvSpPr/>
          <p:nvPr/>
        </p:nvSpPr>
        <p:spPr>
          <a:xfrm>
            <a:off x="2468879" y="6142660"/>
            <a:ext cx="3970021" cy="280992"/>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日本　　ﾌﾗﾝｽ　　中国　　英国  　韓国　　米国　 ﾌﾞﾗｼﾞﾙ　 ﾄﾞｲﾂ</a:t>
            </a:r>
          </a:p>
        </p:txBody>
      </p:sp>
      <p:sp>
        <p:nvSpPr>
          <p:cNvPr id="21" name="テキスト ボックス 20">
            <a:extLst>
              <a:ext uri="{FF2B5EF4-FFF2-40B4-BE49-F238E27FC236}">
                <a16:creationId xmlns:a16="http://schemas.microsoft.com/office/drawing/2014/main" id="{F15A1C21-4043-4B4F-B4CC-C9EDBEC51072}"/>
              </a:ext>
            </a:extLst>
          </p:cNvPr>
          <p:cNvSpPr txBox="1"/>
          <p:nvPr/>
        </p:nvSpPr>
        <p:spPr>
          <a:xfrm>
            <a:off x="3245330" y="3271911"/>
            <a:ext cx="2841961" cy="430887"/>
          </a:xfrm>
          <a:prstGeom prst="rect">
            <a:avLst/>
          </a:prstGeom>
          <a:noFill/>
        </p:spPr>
        <p:txBody>
          <a:bodyPr wrap="square" rtlCol="0">
            <a:spAutoFit/>
          </a:bodyPr>
          <a:lstStyle/>
          <a:p>
            <a:r>
              <a:rPr kumimoji="1" lang="ja-JP" altLang="en-US" sz="1100" dirty="0">
                <a:latin typeface="+mn-ea"/>
              </a:rPr>
              <a:t>左：</a:t>
            </a:r>
            <a:r>
              <a:rPr kumimoji="1" lang="en-US" altLang="ja-JP" sz="1100" dirty="0">
                <a:latin typeface="+mn-ea"/>
              </a:rPr>
              <a:t>2005</a:t>
            </a:r>
            <a:r>
              <a:rPr kumimoji="1" lang="ja-JP" altLang="en-US" sz="1100" dirty="0">
                <a:latin typeface="+mn-ea"/>
              </a:rPr>
              <a:t>年内部留保／</a:t>
            </a:r>
            <a:r>
              <a:rPr kumimoji="1" lang="en-US" altLang="ja-JP" sz="1100" dirty="0">
                <a:latin typeface="+mn-ea"/>
              </a:rPr>
              <a:t>2005</a:t>
            </a:r>
            <a:r>
              <a:rPr kumimoji="1" lang="ja-JP" altLang="en-US" sz="1100" dirty="0">
                <a:latin typeface="+mn-ea"/>
              </a:rPr>
              <a:t>年</a:t>
            </a:r>
            <a:r>
              <a:rPr kumimoji="1" lang="en-US" altLang="ja-JP" sz="1100" dirty="0">
                <a:latin typeface="+mn-ea"/>
              </a:rPr>
              <a:t>GDP</a:t>
            </a:r>
          </a:p>
          <a:p>
            <a:r>
              <a:rPr kumimoji="1" lang="ja-JP" altLang="en-US" sz="1100" dirty="0">
                <a:latin typeface="+mn-ea"/>
              </a:rPr>
              <a:t>右：</a:t>
            </a:r>
            <a:r>
              <a:rPr kumimoji="1" lang="en-US" altLang="ja-JP" sz="1100" dirty="0">
                <a:latin typeface="+mn-ea"/>
              </a:rPr>
              <a:t>2016</a:t>
            </a:r>
            <a:r>
              <a:rPr kumimoji="1" lang="ja-JP" altLang="en-US" sz="1100" dirty="0">
                <a:latin typeface="+mn-ea"/>
              </a:rPr>
              <a:t>年内部留保／</a:t>
            </a:r>
            <a:r>
              <a:rPr kumimoji="1" lang="en-US" altLang="ja-JP" sz="1100" dirty="0">
                <a:latin typeface="+mn-ea"/>
              </a:rPr>
              <a:t>2005</a:t>
            </a:r>
            <a:r>
              <a:rPr kumimoji="1" lang="ja-JP" altLang="en-US" sz="1100" dirty="0">
                <a:latin typeface="+mn-ea"/>
              </a:rPr>
              <a:t>年</a:t>
            </a:r>
            <a:r>
              <a:rPr kumimoji="1" lang="en-US" altLang="ja-JP" sz="1100" dirty="0">
                <a:latin typeface="+mn-ea"/>
              </a:rPr>
              <a:t>GDP</a:t>
            </a:r>
          </a:p>
        </p:txBody>
      </p:sp>
      <p:sp>
        <p:nvSpPr>
          <p:cNvPr id="22" name="四角形吹き出し 21"/>
          <p:cNvSpPr/>
          <p:nvPr/>
        </p:nvSpPr>
        <p:spPr>
          <a:xfrm>
            <a:off x="3190224" y="2435678"/>
            <a:ext cx="2596622" cy="547232"/>
          </a:xfrm>
          <a:prstGeom prst="wedgeRectCallout">
            <a:avLst>
              <a:gd name="adj1" fmla="val -57239"/>
              <a:gd name="adj2" fmla="val 90705"/>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dirty="0">
                <a:latin typeface="+mn-ea"/>
              </a:rPr>
              <a:t>日本は、</a:t>
            </a:r>
            <a:r>
              <a:rPr kumimoji="1" lang="en-US" altLang="ja-JP" sz="1100" dirty="0">
                <a:latin typeface="+mn-ea"/>
              </a:rPr>
              <a:t>2016</a:t>
            </a:r>
            <a:r>
              <a:rPr kumimoji="1" lang="ja-JP" altLang="en-US" sz="1100" dirty="0">
                <a:latin typeface="+mn-ea"/>
              </a:rPr>
              <a:t>年には、</a:t>
            </a:r>
            <a:r>
              <a:rPr kumimoji="1" lang="en-US" altLang="ja-JP" sz="1100" dirty="0">
                <a:latin typeface="+mn-ea"/>
              </a:rPr>
              <a:t>2005</a:t>
            </a:r>
            <a:r>
              <a:rPr kumimoji="1" lang="ja-JP" altLang="en-US" sz="1100" dirty="0">
                <a:latin typeface="+mn-ea"/>
              </a:rPr>
              <a:t>年の</a:t>
            </a:r>
            <a:r>
              <a:rPr kumimoji="1" lang="en-US" altLang="ja-JP" sz="1100" dirty="0">
                <a:latin typeface="+mn-ea"/>
              </a:rPr>
              <a:t>GDP</a:t>
            </a:r>
            <a:r>
              <a:rPr kumimoji="1" lang="ja-JP" altLang="en-US" sz="1100" dirty="0">
                <a:latin typeface="+mn-ea"/>
              </a:rPr>
              <a:t>を超える額の内部留保がある</a:t>
            </a:r>
          </a:p>
        </p:txBody>
      </p:sp>
      <p:sp>
        <p:nvSpPr>
          <p:cNvPr id="23" name="テキスト ボックス 22">
            <a:extLst>
              <a:ext uri="{FF2B5EF4-FFF2-40B4-BE49-F238E27FC236}">
                <a16:creationId xmlns:a16="http://schemas.microsoft.com/office/drawing/2014/main" id="{B8384E0B-E22B-40AD-834C-CD6B5BDCC18D}"/>
              </a:ext>
            </a:extLst>
          </p:cNvPr>
          <p:cNvSpPr txBox="1"/>
          <p:nvPr/>
        </p:nvSpPr>
        <p:spPr>
          <a:xfrm>
            <a:off x="874758" y="1753524"/>
            <a:ext cx="2746596" cy="307777"/>
          </a:xfrm>
          <a:prstGeom prst="rect">
            <a:avLst/>
          </a:prstGeom>
          <a:noFill/>
        </p:spPr>
        <p:txBody>
          <a:bodyPr wrap="square" rtlCol="0">
            <a:spAutoFit/>
          </a:bodyPr>
          <a:lstStyle/>
          <a:p>
            <a:r>
              <a:rPr kumimoji="1" lang="ja-JP" altLang="en-US" sz="1400" b="1" dirty="0"/>
              <a:t>○　企業の内部留保の国際比較</a:t>
            </a:r>
          </a:p>
        </p:txBody>
      </p:sp>
      <p:sp>
        <p:nvSpPr>
          <p:cNvPr id="24" name="テキスト ボックス 23">
            <a:extLst>
              <a:ext uri="{FF2B5EF4-FFF2-40B4-BE49-F238E27FC236}">
                <a16:creationId xmlns:a16="http://schemas.microsoft.com/office/drawing/2014/main" id="{135FFE79-8C7D-42C6-96B9-FD172BF67071}"/>
              </a:ext>
            </a:extLst>
          </p:cNvPr>
          <p:cNvSpPr txBox="1"/>
          <p:nvPr/>
        </p:nvSpPr>
        <p:spPr>
          <a:xfrm>
            <a:off x="874758" y="6423652"/>
            <a:ext cx="242201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SBI</a:t>
            </a:r>
            <a:r>
              <a:rPr lang="ja-JP" altLang="en-US" sz="1100" dirty="0">
                <a:latin typeface="Meiryo UI" panose="020B0604030504040204" pitchFamily="50" charset="-128"/>
                <a:ea typeface="Meiryo UI" panose="020B0604030504040204" pitchFamily="50" charset="-128"/>
              </a:rPr>
              <a:t>証券ウィズダムツリー</a:t>
            </a:r>
            <a:endParaRPr lang="en-US" altLang="ja-JP" sz="1100" dirty="0">
              <a:latin typeface="Meiryo UI" panose="020B0604030504040204" pitchFamily="50" charset="-128"/>
              <a:ea typeface="Meiryo UI" panose="020B0604030504040204" pitchFamily="50" charset="-128"/>
            </a:endParaRPr>
          </a:p>
        </p:txBody>
      </p:sp>
      <p:sp>
        <p:nvSpPr>
          <p:cNvPr id="13" name="正方形/長方形 12"/>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9736480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746279"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Ins="0"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水平分業のなか、主要国の企業においては、自社の強みに経営資源を集中、大規模投資を敢行した企業が成長。</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中国は国家の大規模支援・政策誘導によりグローバル競争力を有する企業を創出。</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さらに、データの価値が高まり、プラットフォーマーによる「勝者総取り」構造となり、</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GAFAM</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Google</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Amazon</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Facebook</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Meta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Apple</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Microsoft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）が急成長。</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グローバル企業の動き</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５</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投資</a:t>
            </a:r>
            <a:r>
              <a:rPr lang="ja-JP" altLang="en-US" kern="0" dirty="0">
                <a:solidFill>
                  <a:srgbClr val="000000"/>
                </a:solidFill>
                <a:ea typeface="Meiryo UI" pitchFamily="50" charset="-128"/>
                <a:cs typeface="Meiryo UI" pitchFamily="50" charset="-128"/>
              </a:rPr>
              <a:t>④</a:t>
            </a:r>
            <a:r>
              <a:rPr kumimoji="0" lang="ja-JP" altLang="en-US" kern="0" dirty="0">
                <a:solidFill>
                  <a:srgbClr val="000000"/>
                </a:solidFill>
                <a:ea typeface="Meiryo UI" pitchFamily="50" charset="-128"/>
                <a:cs typeface="Meiryo UI" pitchFamily="50" charset="-128"/>
              </a:rPr>
              <a:t>）</a:t>
            </a:r>
          </a:p>
        </p:txBody>
      </p:sp>
      <p:sp>
        <p:nvSpPr>
          <p:cNvPr id="13" name="テキスト ボックス 12">
            <a:extLst>
              <a:ext uri="{FF2B5EF4-FFF2-40B4-BE49-F238E27FC236}">
                <a16:creationId xmlns:a16="http://schemas.microsoft.com/office/drawing/2014/main" id="{B8384E0B-E22B-40AD-834C-CD6B5BDCC18D}"/>
              </a:ext>
            </a:extLst>
          </p:cNvPr>
          <p:cNvSpPr txBox="1"/>
          <p:nvPr/>
        </p:nvSpPr>
        <p:spPr>
          <a:xfrm>
            <a:off x="270924" y="1939547"/>
            <a:ext cx="5040560" cy="276999"/>
          </a:xfrm>
          <a:prstGeom prst="rect">
            <a:avLst/>
          </a:prstGeom>
          <a:noFill/>
        </p:spPr>
        <p:txBody>
          <a:bodyPr wrap="square" rtlCol="0">
            <a:spAutoFit/>
          </a:bodyPr>
          <a:lstStyle/>
          <a:p>
            <a:r>
              <a:rPr kumimoji="1" lang="ja-JP" altLang="en-US" sz="1200" dirty="0"/>
              <a:t>○　水平分業化の中での大規模投資</a:t>
            </a:r>
          </a:p>
        </p:txBody>
      </p:sp>
      <p:sp>
        <p:nvSpPr>
          <p:cNvPr id="15" name="テキスト ボックス 14">
            <a:extLst>
              <a:ext uri="{FF2B5EF4-FFF2-40B4-BE49-F238E27FC236}">
                <a16:creationId xmlns:a16="http://schemas.microsoft.com/office/drawing/2014/main" id="{46ED87A5-3BA6-483B-BDFA-A085968AB8F0}"/>
              </a:ext>
            </a:extLst>
          </p:cNvPr>
          <p:cNvSpPr txBox="1"/>
          <p:nvPr/>
        </p:nvSpPr>
        <p:spPr>
          <a:xfrm>
            <a:off x="4335135" y="1977276"/>
            <a:ext cx="3765109" cy="276999"/>
          </a:xfrm>
          <a:prstGeom prst="rect">
            <a:avLst/>
          </a:prstGeom>
          <a:noFill/>
        </p:spPr>
        <p:txBody>
          <a:bodyPr wrap="square" rtlCol="0">
            <a:spAutoFit/>
          </a:bodyPr>
          <a:lstStyle/>
          <a:p>
            <a:r>
              <a:rPr kumimoji="1" lang="ja-JP" altLang="en-US" sz="1200" dirty="0">
                <a:latin typeface="+mj-lt"/>
              </a:rPr>
              <a:t>○　東証一部上場企業と</a:t>
            </a:r>
            <a:r>
              <a:rPr kumimoji="1" lang="en-US" altLang="ja-JP" sz="1200" dirty="0">
                <a:latin typeface="+mj-lt"/>
              </a:rPr>
              <a:t>GAFAM</a:t>
            </a:r>
            <a:r>
              <a:rPr kumimoji="1" lang="ja-JP" altLang="en-US" sz="1200" dirty="0">
                <a:latin typeface="+mj-lt"/>
              </a:rPr>
              <a:t>の時価総額</a:t>
            </a:r>
          </a:p>
        </p:txBody>
      </p:sp>
      <p:sp>
        <p:nvSpPr>
          <p:cNvPr id="16" name="テキスト ボックス 15">
            <a:extLst>
              <a:ext uri="{FF2B5EF4-FFF2-40B4-BE49-F238E27FC236}">
                <a16:creationId xmlns:a16="http://schemas.microsoft.com/office/drawing/2014/main" id="{09177DB5-61A8-49F9-9F91-37B99067CE4C}"/>
              </a:ext>
            </a:extLst>
          </p:cNvPr>
          <p:cNvSpPr txBox="1"/>
          <p:nvPr/>
        </p:nvSpPr>
        <p:spPr>
          <a:xfrm>
            <a:off x="308043" y="6509735"/>
            <a:ext cx="549186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　「第</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回　産業構造審議会　経済産業政策新機軸部会　論点資料」</a:t>
            </a:r>
            <a:endParaRPr lang="en-US" altLang="ja-JP" sz="11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7314EFC-4A04-4E7A-9D7A-A7E9DEFD3B0C}"/>
              </a:ext>
            </a:extLst>
          </p:cNvPr>
          <p:cNvPicPr>
            <a:picLocks noChangeAspect="1"/>
          </p:cNvPicPr>
          <p:nvPr/>
        </p:nvPicPr>
        <p:blipFill>
          <a:blip r:embed="rId2"/>
          <a:stretch>
            <a:fillRect/>
          </a:stretch>
        </p:blipFill>
        <p:spPr>
          <a:xfrm>
            <a:off x="488260" y="2254275"/>
            <a:ext cx="3752850" cy="2171700"/>
          </a:xfrm>
          <a:prstGeom prst="rect">
            <a:avLst/>
          </a:prstGeom>
        </p:spPr>
      </p:pic>
      <p:sp>
        <p:nvSpPr>
          <p:cNvPr id="17" name="テキスト ボックス 16">
            <a:extLst>
              <a:ext uri="{FF2B5EF4-FFF2-40B4-BE49-F238E27FC236}">
                <a16:creationId xmlns:a16="http://schemas.microsoft.com/office/drawing/2014/main" id="{0AF3143D-B4EA-4379-9D17-7BDAD9F5FAC3}"/>
              </a:ext>
            </a:extLst>
          </p:cNvPr>
          <p:cNvSpPr txBox="1"/>
          <p:nvPr/>
        </p:nvSpPr>
        <p:spPr>
          <a:xfrm>
            <a:off x="270924" y="4730408"/>
            <a:ext cx="5040560" cy="276999"/>
          </a:xfrm>
          <a:prstGeom prst="rect">
            <a:avLst/>
          </a:prstGeom>
          <a:noFill/>
        </p:spPr>
        <p:txBody>
          <a:bodyPr wrap="square" rtlCol="0">
            <a:spAutoFit/>
          </a:bodyPr>
          <a:lstStyle/>
          <a:p>
            <a:r>
              <a:rPr kumimoji="1" lang="ja-JP" altLang="en-US" sz="1200" dirty="0"/>
              <a:t>○　国家の大規模支援による競争力強化</a:t>
            </a:r>
          </a:p>
        </p:txBody>
      </p:sp>
      <p:pic>
        <p:nvPicPr>
          <p:cNvPr id="8" name="図 7">
            <a:extLst>
              <a:ext uri="{FF2B5EF4-FFF2-40B4-BE49-F238E27FC236}">
                <a16:creationId xmlns:a16="http://schemas.microsoft.com/office/drawing/2014/main" id="{F1FF0CA8-C1AC-47EB-811B-95869B51612B}"/>
              </a:ext>
            </a:extLst>
          </p:cNvPr>
          <p:cNvPicPr>
            <a:picLocks noChangeAspect="1"/>
          </p:cNvPicPr>
          <p:nvPr/>
        </p:nvPicPr>
        <p:blipFill>
          <a:blip r:embed="rId3"/>
          <a:stretch>
            <a:fillRect/>
          </a:stretch>
        </p:blipFill>
        <p:spPr>
          <a:xfrm>
            <a:off x="488260" y="5036974"/>
            <a:ext cx="3733800" cy="1095375"/>
          </a:xfrm>
          <a:prstGeom prst="rect">
            <a:avLst/>
          </a:prstGeom>
        </p:spPr>
      </p:pic>
      <p:pic>
        <p:nvPicPr>
          <p:cNvPr id="10" name="図 9">
            <a:extLst>
              <a:ext uri="{FF2B5EF4-FFF2-40B4-BE49-F238E27FC236}">
                <a16:creationId xmlns:a16="http://schemas.microsoft.com/office/drawing/2014/main" id="{F7EA8F9E-A133-47A7-9421-31E2A7612A29}"/>
              </a:ext>
            </a:extLst>
          </p:cNvPr>
          <p:cNvPicPr>
            <a:picLocks noChangeAspect="1"/>
          </p:cNvPicPr>
          <p:nvPr/>
        </p:nvPicPr>
        <p:blipFill>
          <a:blip r:embed="rId4"/>
          <a:stretch>
            <a:fillRect/>
          </a:stretch>
        </p:blipFill>
        <p:spPr>
          <a:xfrm>
            <a:off x="4444872" y="2254275"/>
            <a:ext cx="4572331" cy="3590925"/>
          </a:xfrm>
          <a:prstGeom prst="rect">
            <a:avLst/>
          </a:prstGeom>
        </p:spPr>
      </p:pic>
      <p:sp>
        <p:nvSpPr>
          <p:cNvPr id="18" name="正方形/長方形 17"/>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1252655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アメリカの調査会社によると、ユニコーン企業は、アメリカ</a:t>
            </a:r>
            <a:r>
              <a:rPr lang="en-US" altLang="zh-CN"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471</a:t>
            </a:r>
            <a:r>
              <a:rPr lang="zh-CN"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社、中国</a:t>
            </a:r>
            <a:r>
              <a:rPr lang="en-US" altLang="zh-CN"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zh-CN"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社、欧州</a:t>
            </a:r>
            <a:r>
              <a:rPr lang="en-US" altLang="zh-CN"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111</a:t>
            </a:r>
            <a:r>
              <a:rPr lang="zh-CN"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lang="en-US" altLang="zh-CN"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我が国は、プリファードネットワークス（深層学習）、スマートニュース（ニュースアプリ）、スマート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（人事労務クラウド）、スパイバー（高機能素材）、リキッド（仮想通貨）、プレイコー（モバイルゲーム）の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我が国のユニコーン企業の合計時価総額は、企業数以上に諸外国と大きな差がある。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ユニコーン企業</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５</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投資</a:t>
            </a:r>
            <a:r>
              <a:rPr lang="ja-JP" altLang="en-US" kern="0" dirty="0">
                <a:solidFill>
                  <a:srgbClr val="000000"/>
                </a:solidFill>
                <a:ea typeface="Meiryo UI" pitchFamily="50" charset="-128"/>
                <a:cs typeface="Meiryo UI" pitchFamily="50" charset="-128"/>
              </a:rPr>
              <a:t>⑤</a:t>
            </a:r>
            <a:r>
              <a:rPr kumimoji="0" lang="ja-JP" altLang="en-US" kern="0" dirty="0">
                <a:solidFill>
                  <a:srgbClr val="000000"/>
                </a:solidFill>
                <a:ea typeface="Meiryo UI" pitchFamily="50" charset="-128"/>
                <a:cs typeface="Meiryo UI" pitchFamily="50" charset="-128"/>
              </a:rPr>
              <a:t>）</a:t>
            </a:r>
          </a:p>
        </p:txBody>
      </p:sp>
      <p:sp>
        <p:nvSpPr>
          <p:cNvPr id="16" name="テキスト ボックス 15">
            <a:extLst>
              <a:ext uri="{FF2B5EF4-FFF2-40B4-BE49-F238E27FC236}">
                <a16:creationId xmlns:a16="http://schemas.microsoft.com/office/drawing/2014/main" id="{09177DB5-61A8-49F9-9F91-37B99067CE4C}"/>
              </a:ext>
            </a:extLst>
          </p:cNvPr>
          <p:cNvSpPr txBox="1"/>
          <p:nvPr/>
        </p:nvSpPr>
        <p:spPr>
          <a:xfrm>
            <a:off x="423800" y="6183273"/>
            <a:ext cx="500344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　「</a:t>
            </a:r>
            <a:r>
              <a:rPr lang="zh-TW" altLang="en-US" sz="1100" dirty="0">
                <a:latin typeface="Meiryo UI" panose="020B0604030504040204" pitchFamily="50" charset="-128"/>
                <a:ea typeface="Meiryo UI" panose="020B0604030504040204" pitchFamily="50" charset="-128"/>
              </a:rPr>
              <a:t>第１回未来人材会議資料</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502003" y="2361887"/>
            <a:ext cx="8041258" cy="3642851"/>
          </a:xfrm>
          <a:prstGeom prst="rect">
            <a:avLst/>
          </a:prstGeom>
        </p:spPr>
      </p:pic>
      <p:sp>
        <p:nvSpPr>
          <p:cNvPr id="8" name="大かっこ 7"/>
          <p:cNvSpPr/>
          <p:nvPr/>
        </p:nvSpPr>
        <p:spPr>
          <a:xfrm>
            <a:off x="423800" y="6444883"/>
            <a:ext cx="5480612" cy="36512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en-US" altLang="ja-JP" sz="1100" dirty="0">
                <a:latin typeface="+mn-ea"/>
              </a:rPr>
              <a:t>CB Insights</a:t>
            </a:r>
            <a:r>
              <a:rPr kumimoji="1" lang="ja-JP" altLang="en-US" sz="1100" dirty="0">
                <a:latin typeface="+mn-ea"/>
              </a:rPr>
              <a:t>「</a:t>
            </a:r>
            <a:r>
              <a:rPr kumimoji="1" lang="en-US" altLang="ja-JP" sz="1100" dirty="0">
                <a:latin typeface="+mn-ea"/>
              </a:rPr>
              <a:t>The Complete List Of Unicorn Companies</a:t>
            </a:r>
            <a:r>
              <a:rPr kumimoji="1" lang="ja-JP" altLang="en-US" sz="1100" dirty="0">
                <a:latin typeface="+mn-ea"/>
              </a:rPr>
              <a:t>」を基に経済産業省が作成。</a:t>
            </a:r>
            <a:endParaRPr kumimoji="1" lang="en-US" altLang="ja-JP" sz="1100" dirty="0">
              <a:latin typeface="+mn-ea"/>
            </a:endParaRPr>
          </a:p>
        </p:txBody>
      </p:sp>
      <p:sp>
        <p:nvSpPr>
          <p:cNvPr id="9" name="正方形/長方形 8"/>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2814038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7" y="437256"/>
            <a:ext cx="8726251" cy="0"/>
          </a:xfrm>
          <a:prstGeom prst="line">
            <a:avLst/>
          </a:prstGeom>
        </p:spPr>
        <p:style>
          <a:lnRef idx="1">
            <a:schemeClr val="dk1"/>
          </a:lnRef>
          <a:fillRef idx="0">
            <a:schemeClr val="dk1"/>
          </a:fillRef>
          <a:effectRef idx="0">
            <a:schemeClr val="dk1"/>
          </a:effectRef>
          <a:fontRef idx="minor">
            <a:schemeClr val="tx1"/>
          </a:fontRef>
        </p:style>
      </p:cxnSp>
      <p:sp>
        <p:nvSpPr>
          <p:cNvPr id="7" name="角丸四角形 6"/>
          <p:cNvSpPr/>
          <p:nvPr/>
        </p:nvSpPr>
        <p:spPr>
          <a:xfrm>
            <a:off x="191864" y="815505"/>
            <a:ext cx="8809472" cy="2190810"/>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1999</a:t>
            </a:r>
            <a:r>
              <a:rPr lang="ja-JP" altLang="en-US" sz="1400" dirty="0">
                <a:solidFill>
                  <a:schemeClr val="tx1"/>
                </a:solidFill>
                <a:latin typeface="Meiryo UI" panose="020B0604030504040204" pitchFamily="50" charset="-128"/>
                <a:ea typeface="Meiryo UI" panose="020B0604030504040204" pitchFamily="50" charset="-128"/>
              </a:rPr>
              <a:t>年２月、</a:t>
            </a:r>
            <a:r>
              <a:rPr lang="ja-JP" altLang="en-US" sz="1400" b="1" u="sng" dirty="0">
                <a:solidFill>
                  <a:schemeClr val="tx1"/>
                </a:solidFill>
                <a:latin typeface="Meiryo UI" panose="020B0604030504040204" pitchFamily="50" charset="-128"/>
                <a:ea typeface="Meiryo UI" panose="020B0604030504040204" pitchFamily="50" charset="-128"/>
              </a:rPr>
              <a:t>ゼロ金利政策</a:t>
            </a:r>
            <a:r>
              <a:rPr lang="ja-JP" altLang="en-US" sz="1400" dirty="0">
                <a:solidFill>
                  <a:schemeClr val="tx1"/>
                </a:solidFill>
                <a:latin typeface="Meiryo UI" panose="020B0604030504040204" pitchFamily="50" charset="-128"/>
                <a:ea typeface="Meiryo UI" panose="020B0604030504040204" pitchFamily="50" charset="-128"/>
              </a:rPr>
              <a:t>を採用　「デフレ懸念の払拭が展望できるような情勢になるまでゼロ金利政策を継続」</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2001</a:t>
            </a:r>
            <a:r>
              <a:rPr lang="ja-JP" altLang="en-US" sz="1400" dirty="0">
                <a:solidFill>
                  <a:schemeClr val="tx1"/>
                </a:solidFill>
                <a:latin typeface="Meiryo UI" panose="020B0604030504040204" pitchFamily="50" charset="-128"/>
                <a:ea typeface="Meiryo UI" panose="020B0604030504040204" pitchFamily="50" charset="-128"/>
              </a:rPr>
              <a:t>年３月、</a:t>
            </a:r>
            <a:r>
              <a:rPr lang="en-US" altLang="ja-JP" sz="1400" dirty="0">
                <a:solidFill>
                  <a:schemeClr val="tx1"/>
                </a:solidFill>
                <a:latin typeface="Meiryo UI" panose="020B0604030504040204" pitchFamily="50" charset="-128"/>
                <a:ea typeface="Meiryo UI" panose="020B0604030504040204" pitchFamily="50" charset="-128"/>
              </a:rPr>
              <a:t>IT</a:t>
            </a:r>
            <a:r>
              <a:rPr lang="ja-JP" altLang="en-US" sz="1400" dirty="0">
                <a:solidFill>
                  <a:schemeClr val="tx1"/>
                </a:solidFill>
                <a:latin typeface="Meiryo UI" panose="020B0604030504040204" pitchFamily="50" charset="-128"/>
                <a:ea typeface="Meiryo UI" panose="020B0604030504040204" pitchFamily="50" charset="-128"/>
              </a:rPr>
              <a:t>バブル崩壊による世界的な不況を踏まえ、</a:t>
            </a:r>
            <a:r>
              <a:rPr lang="ja-JP" altLang="en-US" sz="1400" b="1" u="sng" dirty="0">
                <a:solidFill>
                  <a:schemeClr val="tx1"/>
                </a:solidFill>
                <a:latin typeface="Meiryo UI" panose="020B0604030504040204" pitchFamily="50" charset="-128"/>
                <a:ea typeface="Meiryo UI" panose="020B0604030504040204" pitchFamily="50" charset="-128"/>
              </a:rPr>
              <a:t>量的緩和政策</a:t>
            </a:r>
            <a:r>
              <a:rPr lang="ja-JP" altLang="en-US" sz="1400" dirty="0">
                <a:solidFill>
                  <a:schemeClr val="tx1"/>
                </a:solidFill>
                <a:latin typeface="Meiryo UI" panose="020B0604030504040204" pitchFamily="50" charset="-128"/>
                <a:ea typeface="Meiryo UI" panose="020B0604030504040204" pitchFamily="50" charset="-128"/>
              </a:rPr>
              <a:t>を採用</a:t>
            </a:r>
            <a:endParaRPr lang="en-US" altLang="ja-JP" sz="1400" b="1" u="sng"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2006</a:t>
            </a:r>
            <a:r>
              <a:rPr lang="ja-JP" altLang="en-US" sz="1400" dirty="0">
                <a:solidFill>
                  <a:schemeClr val="tx1"/>
                </a:solidFill>
                <a:latin typeface="Meiryo UI" panose="020B0604030504040204" pitchFamily="50" charset="-128"/>
                <a:ea typeface="Meiryo UI" panose="020B0604030504040204" pitchFamily="50" charset="-128"/>
              </a:rPr>
              <a:t>年３月、景気回復による物価上昇基調を踏まえ、金利政策に復帰</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2010</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月、世界金融危機による物価の下落を踏まえ、包括緩和政策を実施</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2013</a:t>
            </a:r>
            <a:r>
              <a:rPr lang="ja-JP" altLang="en-US" sz="1400" dirty="0">
                <a:solidFill>
                  <a:schemeClr val="tx1"/>
                </a:solidFill>
                <a:latin typeface="Meiryo UI" panose="020B0604030504040204" pitchFamily="50" charset="-128"/>
                <a:ea typeface="Meiryo UI" panose="020B0604030504040204" pitchFamily="50" charset="-128"/>
              </a:rPr>
              <a:t>年１月、政府・日銀の共同宣言。「</a:t>
            </a:r>
            <a:r>
              <a:rPr lang="ja-JP" altLang="en-US" sz="1400" b="1" u="sng" dirty="0">
                <a:solidFill>
                  <a:schemeClr val="tx1"/>
                </a:solidFill>
                <a:latin typeface="Meiryo UI" panose="020B0604030504040204" pitchFamily="50" charset="-128"/>
                <a:ea typeface="Meiryo UI" panose="020B0604030504040204" pitchFamily="50" charset="-128"/>
              </a:rPr>
              <a:t>アベノミクス、物価安定目標</a:t>
            </a:r>
            <a:r>
              <a:rPr lang="en-US" altLang="ja-JP" sz="1400" b="1" u="sng" dirty="0">
                <a:solidFill>
                  <a:schemeClr val="tx1"/>
                </a:solidFill>
                <a:latin typeface="Meiryo UI" panose="020B0604030504040204" pitchFamily="50" charset="-128"/>
                <a:ea typeface="Meiryo UI" panose="020B0604030504040204" pitchFamily="50" charset="-128"/>
              </a:rPr>
              <a:t>2%</a:t>
            </a:r>
            <a:r>
              <a:rPr lang="ja-JP" altLang="en-US" sz="1400" b="1" u="sng" dirty="0">
                <a:solidFill>
                  <a:schemeClr val="tx1"/>
                </a:solidFill>
                <a:latin typeface="Meiryo UI" panose="020B0604030504040204" pitchFamily="50" charset="-128"/>
                <a:ea typeface="Meiryo UI" panose="020B0604030504040204" pitchFamily="50" charset="-128"/>
              </a:rPr>
              <a:t>を公表</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2013</a:t>
            </a:r>
            <a:r>
              <a:rPr lang="ja-JP" altLang="en-US" sz="1400" dirty="0">
                <a:solidFill>
                  <a:schemeClr val="tx1"/>
                </a:solidFill>
                <a:latin typeface="Meiryo UI" panose="020B0604030504040204" pitchFamily="50" charset="-128"/>
                <a:ea typeface="Meiryo UI" panose="020B0604030504040204" pitchFamily="50" charset="-128"/>
              </a:rPr>
              <a:t>年４月、</a:t>
            </a:r>
            <a:r>
              <a:rPr lang="ja-JP" altLang="en-US" sz="1400" b="1" u="sng" dirty="0">
                <a:solidFill>
                  <a:schemeClr val="tx1"/>
                </a:solidFill>
                <a:latin typeface="Meiryo UI" panose="020B0604030504040204" pitchFamily="50" charset="-128"/>
                <a:ea typeface="Meiryo UI" panose="020B0604030504040204" pitchFamily="50" charset="-128"/>
              </a:rPr>
              <a:t>日銀による異次元緩和（量的・質的金融緩和）</a:t>
            </a:r>
            <a:r>
              <a:rPr lang="ja-JP" altLang="en-US" sz="1400" dirty="0">
                <a:solidFill>
                  <a:schemeClr val="tx1"/>
                </a:solidFill>
                <a:latin typeface="Meiryo UI" panose="020B0604030504040204" pitchFamily="50" charset="-128"/>
                <a:ea typeface="Meiryo UI" panose="020B0604030504040204" pitchFamily="50" charset="-128"/>
              </a:rPr>
              <a:t>開始。「</a:t>
            </a:r>
            <a:r>
              <a:rPr lang="ja-JP" altLang="en-US" sz="1400" b="1" u="sng" dirty="0">
                <a:solidFill>
                  <a:schemeClr val="tx1"/>
                </a:solidFill>
                <a:latin typeface="Meiryo UI" panose="020B0604030504040204" pitchFamily="50" charset="-128"/>
                <a:ea typeface="Meiryo UI" panose="020B0604030504040204" pitchFamily="50" charset="-128"/>
              </a:rPr>
              <a:t>金利政策→マネタリーベースコントロール</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2014</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月、量的・質的金融緩和の拡大</a:t>
            </a:r>
            <a:r>
              <a:rPr lang="ja-JP" altLang="en-US" sz="1400" b="1" u="sng" dirty="0">
                <a:solidFill>
                  <a:schemeClr val="tx1"/>
                </a:solidFill>
                <a:latin typeface="Meiryo UI" panose="020B0604030504040204" pitchFamily="50" charset="-128"/>
                <a:ea typeface="Meiryo UI" panose="020B0604030504040204" pitchFamily="50" charset="-128"/>
              </a:rPr>
              <a:t>（マネタリーベースの引き上げ等）</a:t>
            </a:r>
            <a:r>
              <a:rPr lang="en-US" altLang="ja-JP" sz="1400" b="1" u="sng" dirty="0">
                <a:solidFill>
                  <a:schemeClr val="tx1"/>
                </a:solidFill>
                <a:latin typeface="Meiryo UI" panose="020B0604030504040204" pitchFamily="50" charset="-128"/>
                <a:ea typeface="Meiryo UI" panose="020B0604030504040204" pitchFamily="50" charset="-128"/>
              </a:rPr>
              <a:t/>
            </a:r>
            <a:br>
              <a:rPr lang="en-US" altLang="ja-JP" sz="1400" b="1" u="sng"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2016</a:t>
            </a:r>
            <a:r>
              <a:rPr lang="ja-JP" altLang="en-US" sz="1400" dirty="0">
                <a:solidFill>
                  <a:schemeClr val="tx1"/>
                </a:solidFill>
                <a:latin typeface="Meiryo UI" panose="020B0604030504040204" pitchFamily="50" charset="-128"/>
                <a:ea typeface="Meiryo UI" panose="020B0604030504040204" pitchFamily="50" charset="-128"/>
              </a:rPr>
              <a:t>年１月、</a:t>
            </a:r>
            <a:r>
              <a:rPr lang="ja-JP" altLang="en-US" sz="1400" b="1" u="sng" spc="-50" dirty="0">
                <a:solidFill>
                  <a:schemeClr val="tx1"/>
                </a:solidFill>
                <a:latin typeface="Meiryo UI" panose="020B0604030504040204" pitchFamily="50" charset="-128"/>
                <a:ea typeface="Meiryo UI" panose="020B0604030504040204" pitchFamily="50" charset="-128"/>
              </a:rPr>
              <a:t>△</a:t>
            </a:r>
            <a:r>
              <a:rPr lang="en-US" altLang="ja-JP" sz="1400" b="1" u="sng" spc="-50" dirty="0">
                <a:solidFill>
                  <a:schemeClr val="tx1"/>
                </a:solidFill>
                <a:latin typeface="Meiryo UI" panose="020B0604030504040204" pitchFamily="50" charset="-128"/>
                <a:ea typeface="Meiryo UI" panose="020B0604030504040204" pitchFamily="50" charset="-128"/>
              </a:rPr>
              <a:t>0.1%</a:t>
            </a:r>
            <a:r>
              <a:rPr lang="ja-JP" altLang="en-US" sz="1400" b="1" u="sng" spc="-50" dirty="0">
                <a:solidFill>
                  <a:schemeClr val="tx1"/>
                </a:solidFill>
                <a:latin typeface="Meiryo UI" panose="020B0604030504040204" pitchFamily="50" charset="-128"/>
                <a:ea typeface="Meiryo UI" panose="020B0604030504040204" pitchFamily="50" charset="-128"/>
              </a:rPr>
              <a:t>マイナス金利</a:t>
            </a:r>
            <a:r>
              <a:rPr lang="ja-JP" altLang="en-US" sz="1400" spc="-50" dirty="0">
                <a:solidFill>
                  <a:schemeClr val="tx1"/>
                </a:solidFill>
                <a:latin typeface="Meiryo UI" panose="020B0604030504040204" pitchFamily="50" charset="-128"/>
                <a:ea typeface="Meiryo UI" panose="020B0604030504040204" pitchFamily="50" charset="-128"/>
              </a:rPr>
              <a:t>付き量的・質的金融緩和（</a:t>
            </a:r>
            <a:r>
              <a:rPr lang="ja-JP" altLang="en-US" sz="1400" b="1" u="sng" spc="-50" dirty="0">
                <a:solidFill>
                  <a:schemeClr val="tx1"/>
                </a:solidFill>
                <a:latin typeface="Meiryo UI" panose="020B0604030504040204" pitchFamily="50" charset="-128"/>
                <a:ea typeface="Meiryo UI" panose="020B0604030504040204" pitchFamily="50" charset="-128"/>
              </a:rPr>
              <a:t>マネタリーベースは増額せず、金利による緩和に軸足</a:t>
            </a:r>
            <a:r>
              <a:rPr lang="ja-JP" altLang="en-US" sz="1400" spc="-50" dirty="0">
                <a:solidFill>
                  <a:schemeClr val="tx1"/>
                </a:solidFill>
                <a:latin typeface="Meiryo UI" panose="020B0604030504040204" pitchFamily="50" charset="-128"/>
                <a:ea typeface="Meiryo UI" panose="020B0604030504040204" pitchFamily="50" charset="-128"/>
              </a:rPr>
              <a:t>）</a:t>
            </a:r>
            <a:endParaRPr lang="en-US" altLang="ja-JP" sz="1400" spc="-5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2016</a:t>
            </a:r>
            <a:r>
              <a:rPr lang="ja-JP" altLang="en-US" sz="1400" dirty="0">
                <a:solidFill>
                  <a:schemeClr val="tx1"/>
                </a:solidFill>
                <a:latin typeface="Meiryo UI" panose="020B0604030504040204" pitchFamily="50" charset="-128"/>
                <a:ea typeface="Meiryo UI" panose="020B0604030504040204" pitchFamily="50" charset="-128"/>
              </a:rPr>
              <a:t>年９月、異次元緩和の更なる量的な拡大は行わず、現状維持（</a:t>
            </a:r>
            <a:r>
              <a:rPr lang="ja-JP" altLang="en-US" sz="1400" b="1" u="sng" dirty="0">
                <a:solidFill>
                  <a:schemeClr val="tx1"/>
                </a:solidFill>
                <a:latin typeface="Meiryo UI" panose="020B0604030504040204" pitchFamily="50" charset="-128"/>
                <a:ea typeface="Meiryo UI" panose="020B0604030504040204" pitchFamily="50" charset="-128"/>
              </a:rPr>
              <a:t>長期金利０％推移に向けた誘導政策へ</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9" name="角丸四角形 8"/>
          <p:cNvSpPr/>
          <p:nvPr/>
        </p:nvSpPr>
        <p:spPr>
          <a:xfrm>
            <a:off x="142923" y="5849255"/>
            <a:ext cx="8890936" cy="1116105"/>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2014</a:t>
            </a:r>
            <a:r>
              <a:rPr lang="ja-JP" altLang="en-US" sz="1400" dirty="0">
                <a:solidFill>
                  <a:schemeClr val="tx1"/>
                </a:solidFill>
                <a:latin typeface="Meiryo UI" panose="020B0604030504040204" pitchFamily="50" charset="-128"/>
                <a:ea typeface="Meiryo UI" panose="020B0604030504040204" pitchFamily="50" charset="-128"/>
              </a:rPr>
              <a:t>年末には、マネタリーベースが</a:t>
            </a:r>
            <a:r>
              <a:rPr lang="en-US" altLang="ja-JP" sz="1400" dirty="0">
                <a:solidFill>
                  <a:schemeClr val="tx1"/>
                </a:solidFill>
                <a:latin typeface="Meiryo UI" panose="020B0604030504040204" pitchFamily="50" charset="-128"/>
                <a:ea typeface="Meiryo UI" panose="020B0604030504040204" pitchFamily="50" charset="-128"/>
              </a:rPr>
              <a:t>276</a:t>
            </a:r>
            <a:r>
              <a:rPr lang="ja-JP" altLang="en-US" sz="1400" dirty="0">
                <a:solidFill>
                  <a:schemeClr val="tx1"/>
                </a:solidFill>
                <a:latin typeface="Meiryo UI" panose="020B0604030504040204" pitchFamily="50" charset="-128"/>
                <a:ea typeface="Meiryo UI" panose="020B0604030504040204" pitchFamily="50" charset="-128"/>
              </a:rPr>
              <a:t>兆円となり、</a:t>
            </a:r>
            <a:r>
              <a:rPr lang="ja-JP" altLang="en-US" sz="1400" b="1" u="sng" dirty="0">
                <a:solidFill>
                  <a:schemeClr val="tx1"/>
                </a:solidFill>
                <a:latin typeface="Meiryo UI" panose="020B0604030504040204" pitchFamily="50" charset="-128"/>
                <a:ea typeface="Meiryo UI" panose="020B0604030504040204" pitchFamily="50" charset="-128"/>
              </a:rPr>
              <a:t>円安・株高</a:t>
            </a:r>
            <a:r>
              <a:rPr lang="ja-JP" altLang="en-US" sz="1400" dirty="0">
                <a:solidFill>
                  <a:schemeClr val="tx1"/>
                </a:solidFill>
                <a:latin typeface="Meiryo UI" panose="020B0604030504040204" pitchFamily="50" charset="-128"/>
                <a:ea typeface="Meiryo UI" panose="020B0604030504040204" pitchFamily="50" charset="-128"/>
              </a:rPr>
              <a:t>をもたらし、経済は</a:t>
            </a:r>
            <a:r>
              <a:rPr lang="ja-JP" altLang="en-US" sz="1400" b="1" u="sng" dirty="0">
                <a:solidFill>
                  <a:schemeClr val="tx1"/>
                </a:solidFill>
                <a:latin typeface="Meiryo UI" panose="020B0604030504040204" pitchFamily="50" charset="-128"/>
                <a:ea typeface="Meiryo UI" panose="020B0604030504040204" pitchFamily="50" charset="-128"/>
              </a:rPr>
              <a:t>短期的に上向き</a:t>
            </a: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rPr>
              <a:t>デフレから脱却</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しかし、賃金上昇や消費、設備投資といった</a:t>
            </a:r>
            <a:r>
              <a:rPr lang="ja-JP" altLang="en-US" sz="1400" b="1" u="sng" dirty="0">
                <a:solidFill>
                  <a:schemeClr val="tx1"/>
                </a:solidFill>
                <a:latin typeface="Meiryo UI" panose="020B0604030504040204" pitchFamily="50" charset="-128"/>
                <a:ea typeface="Meiryo UI" panose="020B0604030504040204" pitchFamily="50" charset="-128"/>
              </a:rPr>
              <a:t>国内需要の好循環ﾒｶﾆｽﾞﾑを加速させる動きは鈍く</a:t>
            </a: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rPr>
              <a:t>名目</a:t>
            </a:r>
            <a:r>
              <a:rPr lang="en-US" altLang="ja-JP" sz="1400" b="1" u="sng" dirty="0">
                <a:solidFill>
                  <a:schemeClr val="tx1"/>
                </a:solidFill>
                <a:latin typeface="Meiryo UI" panose="020B0604030504040204" pitchFamily="50" charset="-128"/>
                <a:ea typeface="Meiryo UI" panose="020B0604030504040204" pitchFamily="50" charset="-128"/>
              </a:rPr>
              <a:t>GDP</a:t>
            </a:r>
            <a:r>
              <a:rPr lang="ja-JP" altLang="en-US" sz="1400" b="1" u="sng" dirty="0">
                <a:solidFill>
                  <a:schemeClr val="tx1"/>
                </a:solidFill>
                <a:latin typeface="Meiryo UI" panose="020B0604030504040204" pitchFamily="50" charset="-128"/>
                <a:ea typeface="Meiryo UI" panose="020B0604030504040204" pitchFamily="50" charset="-128"/>
              </a:rPr>
              <a:t>は低迷</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b="1" u="sng" dirty="0">
                <a:solidFill>
                  <a:schemeClr val="tx1"/>
                </a:solidFill>
                <a:latin typeface="Meiryo UI" panose="020B0604030504040204" pitchFamily="50" charset="-128"/>
                <a:ea typeface="Meiryo UI" panose="020B0604030504040204" pitchFamily="50" charset="-128"/>
              </a:rPr>
              <a:t>マネタリーベースを大幅に増加させても、銀行貸し出しは活発化せず</a:t>
            </a:r>
            <a:r>
              <a:rPr lang="ja-JP" altLang="en-US" sz="1400" dirty="0">
                <a:solidFill>
                  <a:schemeClr val="tx1"/>
                </a:solidFill>
                <a:latin typeface="Meiryo UI" panose="020B0604030504040204" pitchFamily="50" charset="-128"/>
                <a:ea typeface="Meiryo UI" panose="020B0604030504040204" pitchFamily="50" charset="-128"/>
              </a:rPr>
              <a:t>、マネーサプライ（</a:t>
            </a:r>
            <a:r>
              <a:rPr lang="en-US" altLang="ja-JP" sz="1400" dirty="0">
                <a:solidFill>
                  <a:schemeClr val="tx1"/>
                </a:solidFill>
                <a:latin typeface="Meiryo UI" panose="020B0604030504040204" pitchFamily="50" charset="-128"/>
                <a:ea typeface="Meiryo UI" panose="020B0604030504040204" pitchFamily="50" charset="-128"/>
              </a:rPr>
              <a:t>M2</a:t>
            </a:r>
            <a:r>
              <a:rPr lang="ja-JP" altLang="en-US" sz="1400" dirty="0">
                <a:solidFill>
                  <a:schemeClr val="tx1"/>
                </a:solidFill>
                <a:latin typeface="Meiryo UI" panose="020B0604030504040204" pitchFamily="50" charset="-128"/>
                <a:ea typeface="Meiryo UI" panose="020B0604030504040204" pitchFamily="50" charset="-128"/>
              </a:rPr>
              <a:t>）の伸びは緩やかなまま。</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b="1" u="sng" dirty="0">
                <a:solidFill>
                  <a:schemeClr val="tx1"/>
                </a:solidFill>
                <a:latin typeface="Meiryo UI" panose="020B0604030504040204" pitchFamily="50" charset="-128"/>
                <a:ea typeface="Meiryo UI" panose="020B0604030504040204" pitchFamily="50" charset="-128"/>
              </a:rPr>
              <a:t>物価安定目標２％は達成できず</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135867" y="549025"/>
            <a:ext cx="4787806"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a:r>
              <a:rPr lang="ja-JP" altLang="en-US" sz="1400" b="1" dirty="0"/>
              <a:t>近年の金融政策　「非伝統的金融政策の導入」</a:t>
            </a:r>
            <a:endParaRPr lang="ja-JP" altLang="ja-JP" sz="1400" b="1" dirty="0"/>
          </a:p>
        </p:txBody>
      </p:sp>
      <p:sp>
        <p:nvSpPr>
          <p:cNvPr id="11" name="正方形/長方形 10"/>
          <p:cNvSpPr/>
          <p:nvPr/>
        </p:nvSpPr>
        <p:spPr>
          <a:xfrm>
            <a:off x="116817" y="5853236"/>
            <a:ext cx="8731908" cy="98511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62" y="3251685"/>
            <a:ext cx="3566463" cy="2267036"/>
          </a:xfrm>
          <a:prstGeom prst="rect">
            <a:avLst/>
          </a:prstGeom>
        </p:spPr>
      </p:pic>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967" y="3051167"/>
            <a:ext cx="4300128" cy="2318330"/>
          </a:xfrm>
          <a:prstGeom prst="rect">
            <a:avLst/>
          </a:prstGeom>
        </p:spPr>
      </p:pic>
      <p:sp>
        <p:nvSpPr>
          <p:cNvPr id="16" name="テキスト ボックス 15">
            <a:extLst>
              <a:ext uri="{FF2B5EF4-FFF2-40B4-BE49-F238E27FC236}">
                <a16:creationId xmlns:a16="http://schemas.microsoft.com/office/drawing/2014/main" id="{EBE40337-5FAC-43BE-86DC-EF22BE0A5F1F}"/>
              </a:ext>
            </a:extLst>
          </p:cNvPr>
          <p:cNvSpPr txBox="1"/>
          <p:nvPr/>
        </p:nvSpPr>
        <p:spPr>
          <a:xfrm>
            <a:off x="4635852" y="2984276"/>
            <a:ext cx="4140000" cy="276999"/>
          </a:xfrm>
          <a:prstGeom prst="rect">
            <a:avLst/>
          </a:prstGeom>
          <a:solidFill>
            <a:schemeClr val="bg1"/>
          </a:solidFill>
        </p:spPr>
        <p:txBody>
          <a:bodyPr wrap="square" rtlCol="0">
            <a:spAutoFit/>
          </a:bodyPr>
          <a:lstStyle/>
          <a:p>
            <a:r>
              <a:rPr kumimoji="1" lang="ja-JP" altLang="en-US" sz="1200" b="1" dirty="0"/>
              <a:t>■</a:t>
            </a:r>
            <a:r>
              <a:rPr lang="ja-JP" altLang="en-US" sz="1200" b="1" dirty="0"/>
              <a:t>　日本銀行の総資産残高</a:t>
            </a:r>
            <a:endParaRPr kumimoji="1" lang="ja-JP" altLang="en-US" sz="1200" b="1" dirty="0"/>
          </a:p>
        </p:txBody>
      </p:sp>
      <p:sp>
        <p:nvSpPr>
          <p:cNvPr id="17" name="テキスト ボックス 16"/>
          <p:cNvSpPr txBox="1"/>
          <p:nvPr/>
        </p:nvSpPr>
        <p:spPr>
          <a:xfrm>
            <a:off x="124050" y="5557134"/>
            <a:ext cx="6876000"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a:r>
              <a:rPr lang="ja-JP" altLang="en-US" sz="1400" b="1" dirty="0"/>
              <a:t>金融政策による効果　「名目</a:t>
            </a:r>
            <a:r>
              <a:rPr lang="en-US" altLang="ja-JP" sz="1400" b="1" dirty="0"/>
              <a:t>GDP</a:t>
            </a:r>
            <a:r>
              <a:rPr lang="ja-JP" altLang="en-US" sz="1400" b="1" dirty="0"/>
              <a:t>は低迷、物価安定目標</a:t>
            </a:r>
            <a:r>
              <a:rPr lang="en-US" altLang="ja-JP" sz="1400" b="1" dirty="0"/>
              <a:t>2%</a:t>
            </a:r>
            <a:r>
              <a:rPr lang="ja-JP" altLang="en-US" sz="1400" b="1" dirty="0"/>
              <a:t>は達成できず」</a:t>
            </a:r>
            <a:endParaRPr lang="ja-JP" altLang="ja-JP" sz="1400" b="1" dirty="0"/>
          </a:p>
        </p:txBody>
      </p:sp>
      <p:sp>
        <p:nvSpPr>
          <p:cNvPr id="18" name="テキスト ボックス 17">
            <a:extLst>
              <a:ext uri="{FF2B5EF4-FFF2-40B4-BE49-F238E27FC236}">
                <a16:creationId xmlns:a16="http://schemas.microsoft.com/office/drawing/2014/main" id="{EBE40337-5FAC-43BE-86DC-EF22BE0A5F1F}"/>
              </a:ext>
            </a:extLst>
          </p:cNvPr>
          <p:cNvSpPr txBox="1"/>
          <p:nvPr/>
        </p:nvSpPr>
        <p:spPr>
          <a:xfrm>
            <a:off x="5670184" y="453690"/>
            <a:ext cx="3780000" cy="230832"/>
          </a:xfrm>
          <a:prstGeom prst="rect">
            <a:avLst/>
          </a:prstGeom>
          <a:noFill/>
        </p:spPr>
        <p:txBody>
          <a:bodyPr wrap="square" rtlCol="0">
            <a:spAutoFit/>
          </a:bodyPr>
          <a:lstStyle/>
          <a:p>
            <a:r>
              <a:rPr kumimoji="1" lang="ja-JP" altLang="en-US" sz="900" dirty="0"/>
              <a:t>出典：鶴光太郎・前田佐恵子・村田啓子著「日本経済のマクロ分析」</a:t>
            </a:r>
          </a:p>
        </p:txBody>
      </p:sp>
      <p:sp>
        <p:nvSpPr>
          <p:cNvPr id="2" name="正方形/長方形 1"/>
          <p:cNvSpPr/>
          <p:nvPr/>
        </p:nvSpPr>
        <p:spPr>
          <a:xfrm>
            <a:off x="140467" y="843190"/>
            <a:ext cx="8726250" cy="2141086"/>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 name="正方形/長方形 2"/>
          <p:cNvSpPr/>
          <p:nvPr/>
        </p:nvSpPr>
        <p:spPr>
          <a:xfrm>
            <a:off x="609600" y="3201961"/>
            <a:ext cx="2952450" cy="23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BE40337-5FAC-43BE-86DC-EF22BE0A5F1F}"/>
              </a:ext>
            </a:extLst>
          </p:cNvPr>
          <p:cNvSpPr txBox="1"/>
          <p:nvPr/>
        </p:nvSpPr>
        <p:spPr>
          <a:xfrm>
            <a:off x="351135" y="3001646"/>
            <a:ext cx="4064474" cy="276999"/>
          </a:xfrm>
          <a:prstGeom prst="rect">
            <a:avLst/>
          </a:prstGeom>
          <a:solidFill>
            <a:schemeClr val="bg1"/>
          </a:solidFill>
        </p:spPr>
        <p:txBody>
          <a:bodyPr wrap="square" rtlCol="0">
            <a:spAutoFit/>
          </a:bodyPr>
          <a:lstStyle/>
          <a:p>
            <a:r>
              <a:rPr kumimoji="1" lang="ja-JP" altLang="en-US" sz="1200" b="1" dirty="0"/>
              <a:t>■</a:t>
            </a:r>
            <a:r>
              <a:rPr lang="ja-JP" altLang="en-US" sz="1200" b="1" dirty="0"/>
              <a:t>　日本のマネーストック、マネタリーベース、名目</a:t>
            </a:r>
            <a:r>
              <a:rPr lang="en-US" altLang="ja-JP" sz="1200" b="1" dirty="0"/>
              <a:t>GDP</a:t>
            </a:r>
            <a:r>
              <a:rPr lang="ja-JP" altLang="en-US" sz="1200" b="1" dirty="0"/>
              <a:t>の推移</a:t>
            </a:r>
            <a:endParaRPr kumimoji="1" lang="ja-JP" altLang="en-US" sz="1200" b="1" dirty="0"/>
          </a:p>
        </p:txBody>
      </p:sp>
      <p:sp>
        <p:nvSpPr>
          <p:cNvPr id="20" name="テキスト ボックス 19">
            <a:extLst>
              <a:ext uri="{FF2B5EF4-FFF2-40B4-BE49-F238E27FC236}">
                <a16:creationId xmlns:a16="http://schemas.microsoft.com/office/drawing/2014/main" id="{EBE40337-5FAC-43BE-86DC-EF22BE0A5F1F}"/>
              </a:ext>
            </a:extLst>
          </p:cNvPr>
          <p:cNvSpPr txBox="1"/>
          <p:nvPr/>
        </p:nvSpPr>
        <p:spPr>
          <a:xfrm>
            <a:off x="5141256" y="6652591"/>
            <a:ext cx="3733575" cy="230832"/>
          </a:xfrm>
          <a:prstGeom prst="rect">
            <a:avLst/>
          </a:prstGeom>
          <a:noFill/>
        </p:spPr>
        <p:txBody>
          <a:bodyPr wrap="square" rtlCol="0">
            <a:spAutoFit/>
          </a:bodyPr>
          <a:lstStyle/>
          <a:p>
            <a:r>
              <a:rPr kumimoji="1" lang="ja-JP" altLang="en-US" sz="900" dirty="0">
                <a:latin typeface="+mn-ea"/>
              </a:rPr>
              <a:t>マネーサプライ（</a:t>
            </a:r>
            <a:r>
              <a:rPr kumimoji="1" lang="en-US" altLang="ja-JP" sz="900" dirty="0">
                <a:latin typeface="+mn-ea"/>
              </a:rPr>
              <a:t>M2</a:t>
            </a:r>
            <a:r>
              <a:rPr kumimoji="1" lang="ja-JP" altLang="en-US" sz="900" dirty="0">
                <a:latin typeface="+mn-ea"/>
              </a:rPr>
              <a:t>）・・・ </a:t>
            </a:r>
            <a:r>
              <a:rPr kumimoji="1" lang="zh-TW" altLang="en-US" sz="900" dirty="0">
                <a:latin typeface="+mn-ea"/>
              </a:rPr>
              <a:t>現金通貨＋預金通貨＋準通貨＋譲渡性預金</a:t>
            </a:r>
            <a:endParaRPr kumimoji="1" lang="ja-JP" altLang="en-US" sz="900" dirty="0">
              <a:latin typeface="+mn-ea"/>
            </a:endParaRPr>
          </a:p>
        </p:txBody>
      </p:sp>
      <p:sp>
        <p:nvSpPr>
          <p:cNvPr id="22" name="正方形/長方形 21"/>
          <p:cNvSpPr/>
          <p:nvPr/>
        </p:nvSpPr>
        <p:spPr>
          <a:xfrm>
            <a:off x="0" y="-1345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３ー３</a:t>
            </a:r>
            <a:r>
              <a:rPr lang="en-US" altLang="ja-JP" kern="0" dirty="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日本の近年の金融政策の動き</a:t>
            </a:r>
          </a:p>
        </p:txBody>
      </p:sp>
      <p:sp>
        <p:nvSpPr>
          <p:cNvPr id="21" name="正方形/長方形 20"/>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資料２</a:t>
            </a:r>
          </a:p>
        </p:txBody>
      </p:sp>
    </p:spTree>
    <p:extLst>
      <p:ext uri="{BB962C8B-B14F-4D97-AF65-F5344CB8AC3E}">
        <p14:creationId xmlns:p14="http://schemas.microsoft.com/office/powerpoint/2010/main" val="29279447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持続可能性を重視するファンドや債券への投資の規模は、世界全体で拡大傾向にある。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一方、国民総貯蓄の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比の推移をみると、中国が一貫して最も高く、我が国はアメリカやユーロ圏より高く推移している。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ファンドや債券への投資の規模及び国民総貯蓄の</a:t>
            </a:r>
            <a:r>
              <a:rPr kumimoji="1" lang="en-US" altLang="ja-JP" sz="1400" b="1" dirty="0"/>
              <a:t>GDP</a:t>
            </a:r>
            <a:r>
              <a:rPr kumimoji="1" lang="ja-JP" altLang="en-US" sz="1400" b="1" dirty="0"/>
              <a:t>比</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５</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投資</a:t>
            </a:r>
            <a:r>
              <a:rPr lang="ja-JP" altLang="en-US" kern="0" dirty="0">
                <a:solidFill>
                  <a:srgbClr val="000000"/>
                </a:solidFill>
                <a:ea typeface="Meiryo UI" pitchFamily="50" charset="-128"/>
                <a:cs typeface="Meiryo UI" pitchFamily="50" charset="-128"/>
              </a:rPr>
              <a:t>⑥</a:t>
            </a:r>
            <a:r>
              <a:rPr kumimoji="0" lang="ja-JP" altLang="en-US" kern="0" dirty="0">
                <a:solidFill>
                  <a:srgbClr val="000000"/>
                </a:solidFill>
                <a:ea typeface="Meiryo UI" pitchFamily="50" charset="-128"/>
                <a:cs typeface="Meiryo UI" pitchFamily="50" charset="-128"/>
              </a:rPr>
              <a:t>）</a:t>
            </a:r>
          </a:p>
        </p:txBody>
      </p:sp>
      <p:sp>
        <p:nvSpPr>
          <p:cNvPr id="16" name="テキスト ボックス 15">
            <a:extLst>
              <a:ext uri="{FF2B5EF4-FFF2-40B4-BE49-F238E27FC236}">
                <a16:creationId xmlns:a16="http://schemas.microsoft.com/office/drawing/2014/main" id="{09177DB5-61A8-49F9-9F91-37B99067CE4C}"/>
              </a:ext>
            </a:extLst>
          </p:cNvPr>
          <p:cNvSpPr txBox="1"/>
          <p:nvPr/>
        </p:nvSpPr>
        <p:spPr>
          <a:xfrm>
            <a:off x="270924" y="5627539"/>
            <a:ext cx="500344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zh-TW" altLang="en-US" sz="1100" dirty="0">
                <a:latin typeface="Meiryo UI" panose="020B0604030504040204" pitchFamily="50" charset="-128"/>
                <a:ea typeface="Meiryo UI" panose="020B0604030504040204" pitchFamily="50" charset="-128"/>
              </a:rPr>
              <a:t>令和４年２月１０日　日本経済新聞</a:t>
            </a:r>
          </a:p>
        </p:txBody>
      </p:sp>
      <p:sp>
        <p:nvSpPr>
          <p:cNvPr id="9" name="テキスト ボックス 8">
            <a:extLst>
              <a:ext uri="{FF2B5EF4-FFF2-40B4-BE49-F238E27FC236}">
                <a16:creationId xmlns:a16="http://schemas.microsoft.com/office/drawing/2014/main" id="{F15A1C21-4043-4B4F-B4CC-C9EDBEC51072}"/>
              </a:ext>
            </a:extLst>
          </p:cNvPr>
          <p:cNvSpPr txBox="1"/>
          <p:nvPr/>
        </p:nvSpPr>
        <p:spPr>
          <a:xfrm>
            <a:off x="17665" y="1994265"/>
            <a:ext cx="4890511" cy="276999"/>
          </a:xfrm>
          <a:prstGeom prst="rect">
            <a:avLst/>
          </a:prstGeom>
          <a:noFill/>
        </p:spPr>
        <p:txBody>
          <a:bodyPr wrap="square" rtlCol="0">
            <a:spAutoFit/>
          </a:bodyPr>
          <a:lstStyle/>
          <a:p>
            <a:r>
              <a:rPr kumimoji="1" lang="ja-JP" altLang="en-US" sz="1200" dirty="0"/>
              <a:t>○　</a:t>
            </a:r>
            <a:r>
              <a:rPr lang="ja-JP" altLang="en-US" sz="1200" dirty="0"/>
              <a:t>持続可能性を重視するファンドや債券への投資の規模（世界全体）</a:t>
            </a:r>
            <a:endParaRPr lang="en-US" altLang="ja-JP" sz="1200" dirty="0"/>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24" y="2408639"/>
            <a:ext cx="3585150" cy="2945030"/>
          </a:xfrm>
          <a:prstGeom prst="rect">
            <a:avLst/>
          </a:prstGeom>
        </p:spPr>
      </p:pic>
      <p:sp>
        <p:nvSpPr>
          <p:cNvPr id="15" name="テキスト ボックス 14">
            <a:extLst>
              <a:ext uri="{FF2B5EF4-FFF2-40B4-BE49-F238E27FC236}">
                <a16:creationId xmlns:a16="http://schemas.microsoft.com/office/drawing/2014/main" id="{F15A1C21-4043-4B4F-B4CC-C9EDBEC51072}"/>
              </a:ext>
            </a:extLst>
          </p:cNvPr>
          <p:cNvSpPr txBox="1"/>
          <p:nvPr/>
        </p:nvSpPr>
        <p:spPr>
          <a:xfrm>
            <a:off x="4529558" y="1979887"/>
            <a:ext cx="4554335" cy="276999"/>
          </a:xfrm>
          <a:prstGeom prst="rect">
            <a:avLst/>
          </a:prstGeom>
          <a:noFill/>
        </p:spPr>
        <p:txBody>
          <a:bodyPr wrap="square" rtlCol="0">
            <a:spAutoFit/>
          </a:bodyPr>
          <a:lstStyle/>
          <a:p>
            <a:r>
              <a:rPr kumimoji="1" lang="ja-JP" altLang="en-US" sz="1200" dirty="0"/>
              <a:t>○　</a:t>
            </a:r>
            <a:r>
              <a:rPr lang="ja-JP" altLang="en-US" sz="1200" dirty="0"/>
              <a:t>国民総貯蓄の</a:t>
            </a:r>
            <a:r>
              <a:rPr lang="en-US" altLang="ja-JP" sz="1200" dirty="0"/>
              <a:t>GDP</a:t>
            </a:r>
            <a:r>
              <a:rPr lang="ja-JP" altLang="en-US" sz="1200" dirty="0"/>
              <a:t>比</a:t>
            </a:r>
            <a:endParaRPr lang="en-US" altLang="ja-JP" sz="1200" dirty="0"/>
          </a:p>
        </p:txBody>
      </p:sp>
      <p:sp>
        <p:nvSpPr>
          <p:cNvPr id="18" name="テキスト ボックス 17">
            <a:extLst>
              <a:ext uri="{FF2B5EF4-FFF2-40B4-BE49-F238E27FC236}">
                <a16:creationId xmlns:a16="http://schemas.microsoft.com/office/drawing/2014/main" id="{09177DB5-61A8-49F9-9F91-37B99067CE4C}"/>
              </a:ext>
            </a:extLst>
          </p:cNvPr>
          <p:cNvSpPr txBox="1"/>
          <p:nvPr/>
        </p:nvSpPr>
        <p:spPr>
          <a:xfrm>
            <a:off x="4522632" y="6254274"/>
            <a:ext cx="4251709"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zh-TW" sz="1100" dirty="0">
                <a:latin typeface="Meiryo UI" panose="020B0604030504040204" pitchFamily="50" charset="-128"/>
                <a:ea typeface="Meiryo UI" panose="020B0604030504040204" pitchFamily="50" charset="-128"/>
              </a:rPr>
              <a:t>IMF</a:t>
            </a:r>
            <a:r>
              <a:rPr lang="zh-TW" altLang="en-US" sz="1100" dirty="0">
                <a:latin typeface="Meiryo UI" panose="020B0604030504040204" pitchFamily="50" charset="-128"/>
                <a:ea typeface="Meiryo UI" panose="020B0604030504040204" pitchFamily="50" charset="-128"/>
              </a:rPr>
              <a:t>　</a:t>
            </a:r>
            <a:r>
              <a:rPr lang="en-US" altLang="zh-TW" sz="1100" dirty="0">
                <a:latin typeface="Meiryo UI" panose="020B0604030504040204" pitchFamily="50" charset="-128"/>
                <a:ea typeface="Meiryo UI" panose="020B0604030504040204" pitchFamily="50" charset="-128"/>
              </a:rPr>
              <a:t>World Economic Outlook</a:t>
            </a:r>
            <a:r>
              <a:rPr lang="ja-JP" altLang="en-US" sz="1100" dirty="0">
                <a:latin typeface="Meiryo UI" panose="020B0604030504040204" pitchFamily="50" charset="-128"/>
                <a:ea typeface="Meiryo UI" panose="020B0604030504040204" pitchFamily="50" charset="-128"/>
              </a:rPr>
              <a:t>をもとに</a:t>
            </a:r>
          </a:p>
          <a:p>
            <a:r>
              <a:rPr lang="ja-JP" altLang="en-US" sz="1100" dirty="0">
                <a:latin typeface="Meiryo UI" panose="020B0604030504040204" pitchFamily="50" charset="-128"/>
                <a:ea typeface="Meiryo UI" panose="020B0604030504040204" pitchFamily="50" charset="-128"/>
              </a:rPr>
              <a:t>　　　　</a:t>
            </a:r>
            <a:r>
              <a:rPr lang="zh-TW" altLang="en-US" sz="1100" dirty="0">
                <a:latin typeface="Meiryo UI" panose="020B0604030504040204" pitchFamily="50" charset="-128"/>
                <a:ea typeface="Meiryo UI" panose="020B0604030504040204" pitchFamily="50" charset="-128"/>
              </a:rPr>
              <a:t>副首都推進局</a:t>
            </a:r>
            <a:r>
              <a:rPr lang="ja-JP" altLang="en-US" sz="1100" dirty="0">
                <a:latin typeface="Meiryo UI" panose="020B0604030504040204" pitchFamily="50" charset="-128"/>
                <a:ea typeface="Meiryo UI" panose="020B0604030504040204" pitchFamily="50" charset="-128"/>
              </a:rPr>
              <a:t>で</a:t>
            </a:r>
            <a:r>
              <a:rPr lang="zh-TW" altLang="en-US" sz="1100" dirty="0">
                <a:latin typeface="Meiryo UI" panose="020B0604030504040204" pitchFamily="50" charset="-128"/>
                <a:ea typeface="Meiryo UI" panose="020B0604030504040204" pitchFamily="50" charset="-128"/>
              </a:rPr>
              <a:t>作成</a:t>
            </a:r>
          </a:p>
        </p:txBody>
      </p:sp>
      <p:pic>
        <p:nvPicPr>
          <p:cNvPr id="5" name="図 4"/>
          <p:cNvPicPr>
            <a:picLocks noChangeAspect="1"/>
          </p:cNvPicPr>
          <p:nvPr/>
        </p:nvPicPr>
        <p:blipFill>
          <a:blip r:embed="rId3"/>
          <a:stretch>
            <a:fillRect/>
          </a:stretch>
        </p:blipFill>
        <p:spPr>
          <a:xfrm>
            <a:off x="4461866" y="2223169"/>
            <a:ext cx="4682134" cy="4096867"/>
          </a:xfrm>
          <a:prstGeom prst="rect">
            <a:avLst/>
          </a:prstGeom>
        </p:spPr>
      </p:pic>
      <p:sp>
        <p:nvSpPr>
          <p:cNvPr id="13" name="正方形/長方形 12"/>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1523411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主要国の家計金融資産構成比を比較すると、我が国では突出して現金預金比率が高く、アメリカは株式・出資金などへのリスクマネーの供給率が高い。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家計金融資産構成比</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５</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投資</a:t>
            </a:r>
            <a:r>
              <a:rPr lang="ja-JP" altLang="en-US" kern="0" dirty="0">
                <a:solidFill>
                  <a:srgbClr val="000000"/>
                </a:solidFill>
                <a:ea typeface="Meiryo UI" pitchFamily="50" charset="-128"/>
                <a:cs typeface="Meiryo UI" pitchFamily="50" charset="-128"/>
              </a:rPr>
              <a:t>⑦</a:t>
            </a:r>
            <a:r>
              <a:rPr kumimoji="0" lang="ja-JP" altLang="en-US" kern="0" dirty="0">
                <a:solidFill>
                  <a:srgbClr val="000000"/>
                </a:solidFill>
                <a:ea typeface="Meiryo UI" pitchFamily="50" charset="-128"/>
                <a:cs typeface="Meiryo UI" pitchFamily="50" charset="-128"/>
              </a:rPr>
              <a:t>）</a:t>
            </a:r>
          </a:p>
        </p:txBody>
      </p:sp>
      <p:sp>
        <p:nvSpPr>
          <p:cNvPr id="18" name="テキスト ボックス 17">
            <a:extLst>
              <a:ext uri="{FF2B5EF4-FFF2-40B4-BE49-F238E27FC236}">
                <a16:creationId xmlns:a16="http://schemas.microsoft.com/office/drawing/2014/main" id="{9390EDC8-C089-417A-9742-2F5EBD9DAA17}"/>
              </a:ext>
            </a:extLst>
          </p:cNvPr>
          <p:cNvSpPr txBox="1"/>
          <p:nvPr/>
        </p:nvSpPr>
        <p:spPr>
          <a:xfrm>
            <a:off x="503613" y="6244960"/>
            <a:ext cx="596250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　「第四次産業革命に向けたリスクマネー供給に関する研究会　取りまとめ参考資料」</a:t>
            </a:r>
            <a:endParaRPr lang="en-US" altLang="ja-JP" sz="11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ED2F8FFD-6677-43DF-9BF2-29BB7BEDE38E}"/>
              </a:ext>
            </a:extLst>
          </p:cNvPr>
          <p:cNvPicPr>
            <a:picLocks noChangeAspect="1"/>
          </p:cNvPicPr>
          <p:nvPr/>
        </p:nvPicPr>
        <p:blipFill rotWithShape="1">
          <a:blip r:embed="rId2"/>
          <a:srcRect t="2942"/>
          <a:stretch/>
        </p:blipFill>
        <p:spPr>
          <a:xfrm>
            <a:off x="95250" y="1983341"/>
            <a:ext cx="4476750" cy="3596215"/>
          </a:xfrm>
          <a:prstGeom prst="rect">
            <a:avLst/>
          </a:prstGeom>
        </p:spPr>
      </p:pic>
      <p:sp>
        <p:nvSpPr>
          <p:cNvPr id="15" name="テキスト ボックス 14">
            <a:extLst>
              <a:ext uri="{FF2B5EF4-FFF2-40B4-BE49-F238E27FC236}">
                <a16:creationId xmlns:a16="http://schemas.microsoft.com/office/drawing/2014/main" id="{BB20F34D-E59B-4B7C-A0BD-7163E8DE8FB8}"/>
              </a:ext>
            </a:extLst>
          </p:cNvPr>
          <p:cNvSpPr txBox="1"/>
          <p:nvPr/>
        </p:nvSpPr>
        <p:spPr>
          <a:xfrm>
            <a:off x="218672" y="1924601"/>
            <a:ext cx="5040560" cy="276999"/>
          </a:xfrm>
          <a:prstGeom prst="rect">
            <a:avLst/>
          </a:prstGeom>
          <a:noFill/>
        </p:spPr>
        <p:txBody>
          <a:bodyPr wrap="square" rtlCol="0">
            <a:spAutoFit/>
          </a:bodyPr>
          <a:lstStyle/>
          <a:p>
            <a:r>
              <a:rPr kumimoji="1" lang="ja-JP" altLang="en-US" sz="1200" dirty="0"/>
              <a:t>○　家計金融資産構成比の国際比較</a:t>
            </a:r>
          </a:p>
        </p:txBody>
      </p:sp>
      <p:pic>
        <p:nvPicPr>
          <p:cNvPr id="16" name="図 15">
            <a:extLst>
              <a:ext uri="{FF2B5EF4-FFF2-40B4-BE49-F238E27FC236}">
                <a16:creationId xmlns:a16="http://schemas.microsoft.com/office/drawing/2014/main" id="{80FA033A-CE61-4EE0-906D-2543F300B8D3}"/>
              </a:ext>
            </a:extLst>
          </p:cNvPr>
          <p:cNvPicPr>
            <a:picLocks noChangeAspect="1"/>
          </p:cNvPicPr>
          <p:nvPr/>
        </p:nvPicPr>
        <p:blipFill>
          <a:blip r:embed="rId3"/>
          <a:stretch>
            <a:fillRect/>
          </a:stretch>
        </p:blipFill>
        <p:spPr>
          <a:xfrm>
            <a:off x="4935109" y="2228242"/>
            <a:ext cx="3820609" cy="3380374"/>
          </a:xfrm>
          <a:prstGeom prst="rect">
            <a:avLst/>
          </a:prstGeom>
        </p:spPr>
      </p:pic>
      <p:sp>
        <p:nvSpPr>
          <p:cNvPr id="19" name="テキスト ボックス 18">
            <a:extLst>
              <a:ext uri="{FF2B5EF4-FFF2-40B4-BE49-F238E27FC236}">
                <a16:creationId xmlns:a16="http://schemas.microsoft.com/office/drawing/2014/main" id="{E5A9B64A-957D-467B-B54B-41513515236A}"/>
              </a:ext>
            </a:extLst>
          </p:cNvPr>
          <p:cNvSpPr txBox="1"/>
          <p:nvPr/>
        </p:nvSpPr>
        <p:spPr>
          <a:xfrm>
            <a:off x="4896689" y="1937503"/>
            <a:ext cx="4221877" cy="276999"/>
          </a:xfrm>
          <a:prstGeom prst="rect">
            <a:avLst/>
          </a:prstGeom>
          <a:noFill/>
        </p:spPr>
        <p:txBody>
          <a:bodyPr wrap="square" rtlCol="0">
            <a:spAutoFit/>
          </a:bodyPr>
          <a:lstStyle/>
          <a:p>
            <a:r>
              <a:rPr kumimoji="1" lang="ja-JP" altLang="en-US" sz="1200" dirty="0"/>
              <a:t>○　我が国の家計の金融資産残高の推移</a:t>
            </a:r>
          </a:p>
        </p:txBody>
      </p:sp>
      <p:sp>
        <p:nvSpPr>
          <p:cNvPr id="20" name="吹き出し: 四角形 19">
            <a:extLst>
              <a:ext uri="{FF2B5EF4-FFF2-40B4-BE49-F238E27FC236}">
                <a16:creationId xmlns:a16="http://schemas.microsoft.com/office/drawing/2014/main" id="{987ABEAF-9E68-4D68-AC33-70C111B6493E}"/>
              </a:ext>
            </a:extLst>
          </p:cNvPr>
          <p:cNvSpPr/>
          <p:nvPr/>
        </p:nvSpPr>
        <p:spPr>
          <a:xfrm>
            <a:off x="5687074" y="2270789"/>
            <a:ext cx="1749441" cy="397565"/>
          </a:xfrm>
          <a:prstGeom prst="wedgeRectCallout">
            <a:avLst>
              <a:gd name="adj1" fmla="val -12832"/>
              <a:gd name="adj2" fmla="val 2079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現金預金比率が高い</a:t>
            </a:r>
            <a:endParaRPr kumimoji="1" lang="en-US" altLang="ja-JP" sz="1200" dirty="0">
              <a:solidFill>
                <a:schemeClr val="tx1"/>
              </a:solidFill>
            </a:endParaRPr>
          </a:p>
        </p:txBody>
      </p:sp>
      <p:pic>
        <p:nvPicPr>
          <p:cNvPr id="3" name="図 2"/>
          <p:cNvPicPr>
            <a:picLocks noChangeAspect="1"/>
          </p:cNvPicPr>
          <p:nvPr/>
        </p:nvPicPr>
        <p:blipFill>
          <a:blip r:embed="rId4"/>
          <a:stretch>
            <a:fillRect/>
          </a:stretch>
        </p:blipFill>
        <p:spPr>
          <a:xfrm>
            <a:off x="4896689" y="5664903"/>
            <a:ext cx="3832264" cy="432988"/>
          </a:xfrm>
          <a:prstGeom prst="rect">
            <a:avLst/>
          </a:prstGeom>
        </p:spPr>
      </p:pic>
      <p:pic>
        <p:nvPicPr>
          <p:cNvPr id="5" name="図 4"/>
          <p:cNvPicPr>
            <a:picLocks noChangeAspect="1"/>
          </p:cNvPicPr>
          <p:nvPr/>
        </p:nvPicPr>
        <p:blipFill>
          <a:blip r:embed="rId5"/>
          <a:stretch>
            <a:fillRect/>
          </a:stretch>
        </p:blipFill>
        <p:spPr>
          <a:xfrm>
            <a:off x="503613" y="5767745"/>
            <a:ext cx="2890257" cy="289026"/>
          </a:xfrm>
          <a:prstGeom prst="rect">
            <a:avLst/>
          </a:prstGeom>
        </p:spPr>
      </p:pic>
      <p:sp>
        <p:nvSpPr>
          <p:cNvPr id="17" name="大かっこ 16"/>
          <p:cNvSpPr/>
          <p:nvPr/>
        </p:nvSpPr>
        <p:spPr>
          <a:xfrm>
            <a:off x="528303" y="6387739"/>
            <a:ext cx="6421137" cy="422269"/>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ja-JP" altLang="en-US" sz="1100" dirty="0">
                <a:latin typeface="+mn-ea"/>
              </a:rPr>
              <a:t>左：</a:t>
            </a:r>
            <a:r>
              <a:rPr kumimoji="1" lang="en-US" altLang="ja-JP" sz="1100" dirty="0">
                <a:latin typeface="+mn-ea"/>
              </a:rPr>
              <a:t>【</a:t>
            </a:r>
            <a:r>
              <a:rPr kumimoji="1" lang="ja-JP" altLang="en-US" sz="1100" dirty="0">
                <a:latin typeface="+mn-ea"/>
              </a:rPr>
              <a:t>緊急リポート</a:t>
            </a:r>
            <a:r>
              <a:rPr kumimoji="1" lang="en-US" altLang="ja-JP" sz="1100" dirty="0">
                <a:latin typeface="+mn-ea"/>
              </a:rPr>
              <a:t>】</a:t>
            </a:r>
            <a:r>
              <a:rPr kumimoji="1" lang="ja-JP" altLang="en-US" sz="1100" dirty="0">
                <a:latin typeface="+mn-ea"/>
              </a:rPr>
              <a:t>本格的な「離陸期」入りが期待される日本の資産運用（</a:t>
            </a:r>
            <a:r>
              <a:rPr kumimoji="1" lang="en-US" altLang="ja-JP" sz="1100" dirty="0">
                <a:latin typeface="+mn-ea"/>
              </a:rPr>
              <a:t>2016.3.11</a:t>
            </a:r>
            <a:r>
              <a:rPr kumimoji="1" lang="ja-JP" altLang="en-US" sz="1100" dirty="0">
                <a:latin typeface="+mn-ea"/>
              </a:rPr>
              <a:t>）より引用</a:t>
            </a:r>
            <a:endParaRPr kumimoji="1" lang="en-US" altLang="ja-JP" sz="1100" dirty="0">
              <a:latin typeface="+mn-ea"/>
            </a:endParaRPr>
          </a:p>
          <a:p>
            <a:r>
              <a:rPr kumimoji="1" lang="ja-JP" altLang="en-US" sz="1100" dirty="0">
                <a:latin typeface="+mn-ea"/>
              </a:rPr>
              <a:t>右：</a:t>
            </a:r>
            <a:r>
              <a:rPr kumimoji="1" lang="zh-TW" altLang="en-US" sz="1100" dirty="0">
                <a:latin typeface="+mn-ea"/>
              </a:rPr>
              <a:t>日本銀行「資産循環統計」</a:t>
            </a:r>
            <a:endParaRPr kumimoji="1" lang="en-US" altLang="ja-JP" sz="1100" dirty="0">
              <a:latin typeface="+mn-ea"/>
            </a:endParaRPr>
          </a:p>
        </p:txBody>
      </p:sp>
      <p:sp>
        <p:nvSpPr>
          <p:cNvPr id="6" name="正方形/長方形 5"/>
          <p:cNvSpPr/>
          <p:nvPr/>
        </p:nvSpPr>
        <p:spPr>
          <a:xfrm>
            <a:off x="8569234" y="5421086"/>
            <a:ext cx="326572" cy="346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1530434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投資額及び件数の伸びはアメリカが顕著。我が国の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投資は、諸外国と比べて少ない。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a:t>
            </a:r>
            <a:r>
              <a:rPr kumimoji="1" lang="en-US" altLang="ja-JP" sz="1400" b="1" dirty="0"/>
              <a:t>VC</a:t>
            </a:r>
            <a:r>
              <a:rPr kumimoji="1" lang="ja-JP" altLang="en-US" sz="1400" b="1" dirty="0"/>
              <a:t>（ベンチャーキャピタル）投資の動向①</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５</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投資</a:t>
            </a:r>
            <a:r>
              <a:rPr lang="ja-JP" altLang="en-US" kern="0" dirty="0">
                <a:solidFill>
                  <a:srgbClr val="000000"/>
                </a:solidFill>
                <a:ea typeface="Meiryo UI" pitchFamily="50" charset="-128"/>
                <a:cs typeface="Meiryo UI" pitchFamily="50" charset="-128"/>
              </a:rPr>
              <a:t>⑧</a:t>
            </a:r>
            <a:r>
              <a:rPr kumimoji="0" lang="ja-JP" altLang="en-US" kern="0" dirty="0">
                <a:solidFill>
                  <a:srgbClr val="000000"/>
                </a:solidFill>
                <a:ea typeface="Meiryo UI" pitchFamily="50" charset="-128"/>
                <a:cs typeface="Meiryo UI" pitchFamily="50" charset="-128"/>
              </a:rPr>
              <a:t>）</a:t>
            </a:r>
          </a:p>
        </p:txBody>
      </p:sp>
      <p:sp>
        <p:nvSpPr>
          <p:cNvPr id="18" name="テキスト ボックス 17">
            <a:extLst>
              <a:ext uri="{FF2B5EF4-FFF2-40B4-BE49-F238E27FC236}">
                <a16:creationId xmlns:a16="http://schemas.microsoft.com/office/drawing/2014/main" id="{9390EDC8-C089-417A-9742-2F5EBD9DAA17}"/>
              </a:ext>
            </a:extLst>
          </p:cNvPr>
          <p:cNvSpPr txBox="1"/>
          <p:nvPr/>
        </p:nvSpPr>
        <p:spPr>
          <a:xfrm>
            <a:off x="308043" y="6283420"/>
            <a:ext cx="675312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　「第四次産業革命に向けたリスクマネー供給に関する研究会　取りまとめ参考資料」</a:t>
            </a:r>
            <a:endParaRPr lang="en-US" altLang="ja-JP" sz="11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B4B299E2-A78B-4E89-B978-D839D28EA565}"/>
              </a:ext>
            </a:extLst>
          </p:cNvPr>
          <p:cNvPicPr>
            <a:picLocks noChangeAspect="1"/>
          </p:cNvPicPr>
          <p:nvPr/>
        </p:nvPicPr>
        <p:blipFill rotWithShape="1">
          <a:blip r:embed="rId2"/>
          <a:srcRect t="6020"/>
          <a:stretch/>
        </p:blipFill>
        <p:spPr>
          <a:xfrm>
            <a:off x="270924" y="2232212"/>
            <a:ext cx="8467725" cy="4072976"/>
          </a:xfrm>
          <a:prstGeom prst="rect">
            <a:avLst/>
          </a:prstGeom>
        </p:spPr>
      </p:pic>
      <p:sp>
        <p:nvSpPr>
          <p:cNvPr id="8" name="大かっこ 7"/>
          <p:cNvSpPr/>
          <p:nvPr/>
        </p:nvSpPr>
        <p:spPr>
          <a:xfrm>
            <a:off x="423800" y="6536325"/>
            <a:ext cx="6434200" cy="27368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ja-JP" altLang="en-US" sz="1100" dirty="0">
                <a:latin typeface="+mn-ea"/>
              </a:rPr>
              <a:t>一般財団法人ベンチャーエンタープライズセンター「ベンチャー白書</a:t>
            </a:r>
            <a:r>
              <a:rPr kumimoji="1" lang="en-US" altLang="ja-JP" sz="1100" dirty="0">
                <a:latin typeface="+mn-ea"/>
              </a:rPr>
              <a:t>2016</a:t>
            </a:r>
            <a:r>
              <a:rPr kumimoji="1" lang="ja-JP" altLang="en-US" sz="1100" dirty="0">
                <a:latin typeface="+mn-ea"/>
              </a:rPr>
              <a:t>」、</a:t>
            </a:r>
            <a:r>
              <a:rPr kumimoji="1" lang="en-US" altLang="ja-JP" sz="1100" dirty="0" err="1">
                <a:latin typeface="+mn-ea"/>
              </a:rPr>
              <a:t>PitchBook</a:t>
            </a:r>
            <a:r>
              <a:rPr kumimoji="1" lang="ja-JP" altLang="en-US" sz="1100" dirty="0">
                <a:latin typeface="+mn-ea"/>
              </a:rPr>
              <a:t>より</a:t>
            </a:r>
            <a:r>
              <a:rPr kumimoji="1" lang="en-US" altLang="ja-JP" sz="1100" dirty="0" err="1">
                <a:latin typeface="+mn-ea"/>
              </a:rPr>
              <a:t>A.T.Kearney</a:t>
            </a:r>
            <a:r>
              <a:rPr kumimoji="1" lang="ja-JP" altLang="en-US" sz="1100" dirty="0">
                <a:latin typeface="+mn-ea"/>
              </a:rPr>
              <a:t>作成</a:t>
            </a:r>
            <a:endParaRPr kumimoji="1" lang="en-US" altLang="ja-JP" sz="1100" dirty="0">
              <a:latin typeface="+mn-ea"/>
            </a:endParaRPr>
          </a:p>
        </p:txBody>
      </p:sp>
      <p:sp>
        <p:nvSpPr>
          <p:cNvPr id="3" name="テキスト ボックス 2"/>
          <p:cNvSpPr txBox="1"/>
          <p:nvPr/>
        </p:nvSpPr>
        <p:spPr>
          <a:xfrm>
            <a:off x="308043" y="1912389"/>
            <a:ext cx="3267636" cy="276999"/>
          </a:xfrm>
          <a:prstGeom prst="rect">
            <a:avLst/>
          </a:prstGeom>
          <a:noFill/>
        </p:spPr>
        <p:txBody>
          <a:bodyPr wrap="square" rtlCol="0">
            <a:spAutoFit/>
          </a:bodyPr>
          <a:lstStyle/>
          <a:p>
            <a:r>
              <a:rPr kumimoji="1" lang="ja-JP" altLang="en-US" sz="1200" dirty="0">
                <a:latin typeface="+mj-lt"/>
              </a:rPr>
              <a:t>○　</a:t>
            </a:r>
            <a:r>
              <a:rPr kumimoji="1" lang="en-US" altLang="ja-JP" sz="1200" dirty="0">
                <a:latin typeface="+mj-lt"/>
              </a:rPr>
              <a:t>VC</a:t>
            </a:r>
            <a:r>
              <a:rPr kumimoji="1" lang="ja-JP" altLang="en-US" sz="1200" dirty="0">
                <a:latin typeface="+mj-lt"/>
              </a:rPr>
              <a:t>投資額の比較</a:t>
            </a:r>
          </a:p>
        </p:txBody>
      </p:sp>
      <p:sp>
        <p:nvSpPr>
          <p:cNvPr id="10" name="テキスト ボックス 9"/>
          <p:cNvSpPr txBox="1"/>
          <p:nvPr/>
        </p:nvSpPr>
        <p:spPr>
          <a:xfrm>
            <a:off x="4504786" y="1912389"/>
            <a:ext cx="3267636" cy="276999"/>
          </a:xfrm>
          <a:prstGeom prst="rect">
            <a:avLst/>
          </a:prstGeom>
          <a:noFill/>
        </p:spPr>
        <p:txBody>
          <a:bodyPr wrap="square" rtlCol="0">
            <a:spAutoFit/>
          </a:bodyPr>
          <a:lstStyle/>
          <a:p>
            <a:r>
              <a:rPr kumimoji="1" lang="ja-JP" altLang="en-US" sz="1200" dirty="0">
                <a:latin typeface="+mj-lt"/>
              </a:rPr>
              <a:t>○　</a:t>
            </a:r>
            <a:r>
              <a:rPr kumimoji="1" lang="en-US" altLang="ja-JP" sz="1200" dirty="0">
                <a:latin typeface="+mj-lt"/>
              </a:rPr>
              <a:t>VC</a:t>
            </a:r>
            <a:r>
              <a:rPr kumimoji="1" lang="ja-JP" altLang="en-US" sz="1200" dirty="0">
                <a:latin typeface="+mj-lt"/>
              </a:rPr>
              <a:t>投資案件数の比較</a:t>
            </a:r>
          </a:p>
        </p:txBody>
      </p:sp>
      <p:sp>
        <p:nvSpPr>
          <p:cNvPr id="11" name="正方形/長方形 10"/>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2873920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我が国は、イノベーションの潜在力も課題。</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751902" y="6046706"/>
            <a:ext cx="8192643"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出典：内閣府「選択する未来</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フロー値（イスラエルは</a:t>
            </a:r>
            <a:r>
              <a:rPr lang="en-US" altLang="ja-JP" sz="1100" dirty="0">
                <a:latin typeface="Meiryo UI" panose="020B0604030504040204" pitchFamily="50" charset="-128"/>
                <a:ea typeface="Meiryo UI" panose="020B0604030504040204" pitchFamily="50" charset="-128"/>
              </a:rPr>
              <a:t>2014</a:t>
            </a:r>
            <a:r>
              <a:rPr lang="ja-JP" altLang="en-US" sz="1100" dirty="0">
                <a:latin typeface="Meiryo UI" panose="020B0604030504040204" pitchFamily="50" charset="-128"/>
                <a:ea typeface="Meiryo UI" panose="020B0604030504040204" pitchFamily="50" charset="-128"/>
              </a:rPr>
              <a:t>年、南アフリカおよび日本は</a:t>
            </a:r>
            <a:r>
              <a:rPr lang="en-US" altLang="ja-JP" sz="1100" dirty="0">
                <a:latin typeface="Meiryo UI" panose="020B0604030504040204" pitchFamily="50" charset="-128"/>
                <a:ea typeface="Meiryo UI" panose="020B0604030504040204" pitchFamily="50" charset="-128"/>
              </a:rPr>
              <a:t>2016</a:t>
            </a:r>
            <a:r>
              <a:rPr lang="ja-JP" altLang="en-US" sz="1100" dirty="0">
                <a:latin typeface="Meiryo UI" panose="020B0604030504040204" pitchFamily="50" charset="-128"/>
                <a:ea typeface="Meiryo UI" panose="020B0604030504040204" pitchFamily="50" charset="-128"/>
              </a:rPr>
              <a:t>年）</a:t>
            </a:r>
            <a:endParaRPr lang="en-US" altLang="ja-JP" sz="11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651915" y="1806861"/>
            <a:ext cx="7840169" cy="4315427"/>
          </a:xfrm>
          <a:prstGeom prst="rect">
            <a:avLst/>
          </a:prstGeom>
        </p:spPr>
      </p:pic>
      <p:sp>
        <p:nvSpPr>
          <p:cNvPr id="11" name="テキスト ボックス 10"/>
          <p:cNvSpPr txBox="1"/>
          <p:nvPr/>
        </p:nvSpPr>
        <p:spPr>
          <a:xfrm>
            <a:off x="270924" y="505773"/>
            <a:ext cx="5040560" cy="307777"/>
          </a:xfrm>
          <a:prstGeom prst="rect">
            <a:avLst/>
          </a:prstGeom>
          <a:noFill/>
        </p:spPr>
        <p:txBody>
          <a:bodyPr wrap="square" rtlCol="0">
            <a:spAutoFit/>
          </a:bodyPr>
          <a:lstStyle/>
          <a:p>
            <a:r>
              <a:rPr kumimoji="1" lang="ja-JP" altLang="en-US" sz="1400" b="1" dirty="0"/>
              <a:t>■　</a:t>
            </a:r>
            <a:r>
              <a:rPr kumimoji="1" lang="en-US" altLang="ja-JP" sz="1400" b="1" dirty="0"/>
              <a:t>VC</a:t>
            </a:r>
            <a:r>
              <a:rPr kumimoji="1" lang="ja-JP" altLang="en-US" sz="1400" b="1" dirty="0"/>
              <a:t>（ベンチャーキャピタル）投資の動向②</a:t>
            </a:r>
          </a:p>
        </p:txBody>
      </p:sp>
    </p:spTree>
    <p:extLst>
      <p:ext uri="{BB962C8B-B14F-4D97-AF65-F5344CB8AC3E}">
        <p14:creationId xmlns:p14="http://schemas.microsoft.com/office/powerpoint/2010/main" val="16935305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中国政府は、「中国製造</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」を策定し、</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年間で総額</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兆元（約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兆円）の資金投入を計画。</a:t>
            </a:r>
          </a:p>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年以降、政府出資を受けた産業投資ファンドが急増。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特に、半導体産業等製造業を対象とする大規模なファンドも設立されている。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中国における政府出資ファンドの動向</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smtClean="0">
                <a:solidFill>
                  <a:srgbClr val="000000"/>
                </a:solidFill>
                <a:ea typeface="Meiryo UI" pitchFamily="50" charset="-128"/>
                <a:cs typeface="Meiryo UI" pitchFamily="50" charset="-128"/>
              </a:rPr>
              <a:t>５</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投資</a:t>
            </a:r>
            <a:r>
              <a:rPr lang="ja-JP" altLang="en-US" kern="0" dirty="0">
                <a:solidFill>
                  <a:srgbClr val="000000"/>
                </a:solidFill>
                <a:ea typeface="Meiryo UI" pitchFamily="50" charset="-128"/>
                <a:cs typeface="Meiryo UI" pitchFamily="50" charset="-128"/>
              </a:rPr>
              <a:t>⑨</a:t>
            </a:r>
            <a:r>
              <a:rPr kumimoji="0" lang="ja-JP" altLang="en-US" kern="0" dirty="0">
                <a:solidFill>
                  <a:srgbClr val="000000"/>
                </a:solidFill>
                <a:ea typeface="Meiryo UI" pitchFamily="50" charset="-128"/>
                <a:cs typeface="Meiryo UI" pitchFamily="50" charset="-128"/>
              </a:rPr>
              <a:t>）</a:t>
            </a:r>
          </a:p>
        </p:txBody>
      </p:sp>
      <p:pic>
        <p:nvPicPr>
          <p:cNvPr id="9" name="図 8">
            <a:extLst>
              <a:ext uri="{FF2B5EF4-FFF2-40B4-BE49-F238E27FC236}">
                <a16:creationId xmlns:a16="http://schemas.microsoft.com/office/drawing/2014/main" id="{614FA1C8-773C-4E54-8790-309EE4A25D4C}"/>
              </a:ext>
            </a:extLst>
          </p:cNvPr>
          <p:cNvPicPr>
            <a:picLocks noChangeAspect="1"/>
          </p:cNvPicPr>
          <p:nvPr/>
        </p:nvPicPr>
        <p:blipFill>
          <a:blip r:embed="rId2"/>
          <a:stretch>
            <a:fillRect/>
          </a:stretch>
        </p:blipFill>
        <p:spPr>
          <a:xfrm>
            <a:off x="5184873" y="2259454"/>
            <a:ext cx="3589468" cy="3543300"/>
          </a:xfrm>
          <a:prstGeom prst="rect">
            <a:avLst/>
          </a:prstGeom>
        </p:spPr>
      </p:pic>
      <p:grpSp>
        <p:nvGrpSpPr>
          <p:cNvPr id="3" name="グループ化 2"/>
          <p:cNvGrpSpPr/>
          <p:nvPr/>
        </p:nvGrpSpPr>
        <p:grpSpPr>
          <a:xfrm>
            <a:off x="270924" y="2100386"/>
            <a:ext cx="4658885" cy="3886200"/>
            <a:chOff x="461761" y="2343062"/>
            <a:chExt cx="4658885" cy="3886200"/>
          </a:xfrm>
        </p:grpSpPr>
        <p:pic>
          <p:nvPicPr>
            <p:cNvPr id="5" name="図 4">
              <a:extLst>
                <a:ext uri="{FF2B5EF4-FFF2-40B4-BE49-F238E27FC236}">
                  <a16:creationId xmlns:a16="http://schemas.microsoft.com/office/drawing/2014/main" id="{021ECC8D-77C4-4125-800B-C0EEFF411D6E}"/>
                </a:ext>
              </a:extLst>
            </p:cNvPr>
            <p:cNvPicPr>
              <a:picLocks noChangeAspect="1"/>
            </p:cNvPicPr>
            <p:nvPr/>
          </p:nvPicPr>
          <p:blipFill>
            <a:blip r:embed="rId3"/>
            <a:stretch>
              <a:fillRect/>
            </a:stretch>
          </p:blipFill>
          <p:spPr>
            <a:xfrm>
              <a:off x="461761" y="2343062"/>
              <a:ext cx="4658885" cy="3886200"/>
            </a:xfrm>
            <a:prstGeom prst="rect">
              <a:avLst/>
            </a:prstGeom>
          </p:spPr>
        </p:pic>
        <p:sp>
          <p:nvSpPr>
            <p:cNvPr id="10" name="テキスト ボックス 9">
              <a:extLst>
                <a:ext uri="{FF2B5EF4-FFF2-40B4-BE49-F238E27FC236}">
                  <a16:creationId xmlns:a16="http://schemas.microsoft.com/office/drawing/2014/main" id="{BB20F34D-E59B-4B7C-A0BD-7163E8DE8FB8}"/>
                </a:ext>
              </a:extLst>
            </p:cNvPr>
            <p:cNvSpPr txBox="1"/>
            <p:nvPr/>
          </p:nvSpPr>
          <p:spPr>
            <a:xfrm>
              <a:off x="1073450" y="2371325"/>
              <a:ext cx="3420173" cy="261610"/>
            </a:xfrm>
            <a:prstGeom prst="rect">
              <a:avLst/>
            </a:prstGeom>
            <a:solidFill>
              <a:schemeClr val="bg1"/>
            </a:solidFill>
          </p:spPr>
          <p:txBody>
            <a:bodyPr wrap="square" rtlCol="0">
              <a:spAutoFit/>
            </a:bodyPr>
            <a:lstStyle/>
            <a:p>
              <a:r>
                <a:rPr kumimoji="1" lang="ja-JP" altLang="en-US" sz="1100" b="1" dirty="0"/>
                <a:t>中国政府の出資を受けた中国国内の産業投資ファンド</a:t>
              </a:r>
            </a:p>
          </p:txBody>
        </p:sp>
      </p:grpSp>
      <p:sp>
        <p:nvSpPr>
          <p:cNvPr id="11" name="テキスト ボックス 10">
            <a:extLst>
              <a:ext uri="{FF2B5EF4-FFF2-40B4-BE49-F238E27FC236}">
                <a16:creationId xmlns:a16="http://schemas.microsoft.com/office/drawing/2014/main" id="{9390EDC8-C089-417A-9742-2F5EBD9DAA17}"/>
              </a:ext>
            </a:extLst>
          </p:cNvPr>
          <p:cNvSpPr txBox="1"/>
          <p:nvPr/>
        </p:nvSpPr>
        <p:spPr>
          <a:xfrm>
            <a:off x="270924" y="6127540"/>
            <a:ext cx="675312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　「第四次産業革命に向けたリスクマネー供給に関する研究会　取りまとめ参考資料」</a:t>
            </a:r>
            <a:endParaRPr lang="en-US" altLang="ja-JP" sz="1100" dirty="0">
              <a:latin typeface="Meiryo UI" panose="020B0604030504040204" pitchFamily="50" charset="-128"/>
              <a:ea typeface="Meiryo UI" panose="020B0604030504040204" pitchFamily="50" charset="-128"/>
            </a:endParaRPr>
          </a:p>
        </p:txBody>
      </p:sp>
      <p:sp>
        <p:nvSpPr>
          <p:cNvPr id="13" name="大かっこ 12"/>
          <p:cNvSpPr/>
          <p:nvPr/>
        </p:nvSpPr>
        <p:spPr>
          <a:xfrm>
            <a:off x="386681" y="6380445"/>
            <a:ext cx="4422520" cy="27368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ja-JP" altLang="en-US" sz="1100" dirty="0">
                <a:latin typeface="+mn-ea"/>
              </a:rPr>
              <a:t>富士通総研レポート、米国商工会議所レポート、みずほ産業調査レポート</a:t>
            </a:r>
            <a:endParaRPr kumimoji="1" lang="en-US" altLang="ja-JP" sz="1100" dirty="0">
              <a:latin typeface="+mn-ea"/>
            </a:endParaRPr>
          </a:p>
        </p:txBody>
      </p:sp>
      <p:sp>
        <p:nvSpPr>
          <p:cNvPr id="15" name="正方形/長方形 14"/>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3511446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D62D7550-A662-4EDB-717B-5712C78BE687}"/>
              </a:ext>
            </a:extLst>
          </p:cNvPr>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世界経済と日本の状況（</a:t>
            </a:r>
            <a:r>
              <a:rPr lang="ja-JP" altLang="en-US" kern="0" dirty="0" smtClean="0">
                <a:solidFill>
                  <a:srgbClr val="000000"/>
                </a:solidFill>
                <a:ea typeface="Meiryo UI" pitchFamily="50" charset="-128"/>
                <a:cs typeface="Meiryo UI" pitchFamily="50" charset="-128"/>
              </a:rPr>
              <a:t>５</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投資</a:t>
            </a:r>
            <a:r>
              <a:rPr lang="ja-JP" altLang="en-US" kern="0" dirty="0">
                <a:solidFill>
                  <a:srgbClr val="000000"/>
                </a:solidFill>
                <a:ea typeface="Meiryo UI" pitchFamily="50" charset="-128"/>
                <a:cs typeface="Meiryo UI" pitchFamily="50" charset="-128"/>
              </a:rPr>
              <a:t>⑩）</a:t>
            </a:r>
            <a:endParaRPr kumimoji="0" lang="ja-JP" altLang="en-US" kern="0" dirty="0">
              <a:solidFill>
                <a:srgbClr val="000000"/>
              </a:solidFill>
              <a:ea typeface="Meiryo UI" pitchFamily="50" charset="-128"/>
              <a:cs typeface="Meiryo UI" pitchFamily="50" charset="-128"/>
            </a:endParaRPr>
          </a:p>
        </p:txBody>
      </p:sp>
      <p:sp>
        <p:nvSpPr>
          <p:cNvPr id="7" name="正方形/長方形 6"/>
          <p:cNvSpPr/>
          <p:nvPr/>
        </p:nvSpPr>
        <p:spPr>
          <a:xfrm>
            <a:off x="320291" y="944800"/>
            <a:ext cx="8503417" cy="612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p"/>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ESG</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市場は、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年から</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年にかけて、世界で</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倍、日本では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倍と拡大。</a:t>
            </a:r>
          </a:p>
        </p:txBody>
      </p:sp>
      <p:sp>
        <p:nvSpPr>
          <p:cNvPr id="12" name="テキスト ボックス 11"/>
          <p:cNvSpPr txBox="1"/>
          <p:nvPr/>
        </p:nvSpPr>
        <p:spPr>
          <a:xfrm>
            <a:off x="35496" y="476672"/>
            <a:ext cx="3096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ESG</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投資の拡大①</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7" name="正方形/長方形 56"/>
          <p:cNvSpPr/>
          <p:nvPr/>
        </p:nvSpPr>
        <p:spPr>
          <a:xfrm>
            <a:off x="991063" y="5706834"/>
            <a:ext cx="4180953"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GLOBAL  SUSTAINABLE  INVESTMENT  REVIEW 2020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p:cNvSpPr/>
          <p:nvPr/>
        </p:nvSpPr>
        <p:spPr>
          <a:xfrm>
            <a:off x="467544" y="1917718"/>
            <a:ext cx="4428000"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○世界のサステイナブル投資資産のスナップショット（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億米ドル）</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8" name="図 17"/>
          <p:cNvPicPr>
            <a:picLocks noChangeAspect="1"/>
          </p:cNvPicPr>
          <p:nvPr/>
        </p:nvPicPr>
        <p:blipFill rotWithShape="1">
          <a:blip r:embed="rId2"/>
          <a:srcRect t="9580"/>
          <a:stretch/>
        </p:blipFill>
        <p:spPr>
          <a:xfrm>
            <a:off x="827584" y="2420888"/>
            <a:ext cx="7355682" cy="2820270"/>
          </a:xfrm>
          <a:prstGeom prst="rect">
            <a:avLst/>
          </a:prstGeom>
        </p:spPr>
      </p:pic>
      <p:sp>
        <p:nvSpPr>
          <p:cNvPr id="21" name="正方形/長方形 20"/>
          <p:cNvSpPr/>
          <p:nvPr/>
        </p:nvSpPr>
        <p:spPr>
          <a:xfrm>
            <a:off x="1038012" y="2555360"/>
            <a:ext cx="2232000" cy="307777"/>
          </a:xfrm>
          <a:prstGeom prst="rect">
            <a:avLst/>
          </a:prstGeom>
          <a:solidFill>
            <a:schemeClr val="bg1"/>
          </a:solidFill>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a:t>
            </a:r>
          </a:p>
        </p:txBody>
      </p:sp>
      <p:sp>
        <p:nvSpPr>
          <p:cNvPr id="22" name="正方形/長方形 21"/>
          <p:cNvSpPr/>
          <p:nvPr/>
        </p:nvSpPr>
        <p:spPr>
          <a:xfrm>
            <a:off x="1023219" y="2913898"/>
            <a:ext cx="2232000" cy="307777"/>
          </a:xfrm>
          <a:prstGeom prst="rect">
            <a:avLst/>
          </a:prstGeom>
          <a:solidFill>
            <a:schemeClr val="bg1"/>
          </a:solidFill>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欧州</a:t>
            </a:r>
          </a:p>
        </p:txBody>
      </p:sp>
      <p:sp>
        <p:nvSpPr>
          <p:cNvPr id="23" name="正方形/長方形 22"/>
          <p:cNvSpPr/>
          <p:nvPr/>
        </p:nvSpPr>
        <p:spPr>
          <a:xfrm>
            <a:off x="1018015" y="3318642"/>
            <a:ext cx="2232000" cy="307777"/>
          </a:xfrm>
          <a:prstGeom prst="rect">
            <a:avLst/>
          </a:prstGeom>
          <a:solidFill>
            <a:schemeClr val="bg1"/>
          </a:solidFill>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米国</a:t>
            </a:r>
          </a:p>
        </p:txBody>
      </p:sp>
      <p:sp>
        <p:nvSpPr>
          <p:cNvPr id="24" name="正方形/長方形 23"/>
          <p:cNvSpPr/>
          <p:nvPr/>
        </p:nvSpPr>
        <p:spPr>
          <a:xfrm>
            <a:off x="1023507" y="3674003"/>
            <a:ext cx="2232000" cy="307777"/>
          </a:xfrm>
          <a:prstGeom prst="rect">
            <a:avLst/>
          </a:prstGeom>
          <a:solidFill>
            <a:schemeClr val="bg1"/>
          </a:solidFill>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カナダ</a:t>
            </a:r>
          </a:p>
        </p:txBody>
      </p:sp>
      <p:sp>
        <p:nvSpPr>
          <p:cNvPr id="25" name="正方形/長方形 24"/>
          <p:cNvSpPr/>
          <p:nvPr/>
        </p:nvSpPr>
        <p:spPr>
          <a:xfrm>
            <a:off x="1018015" y="4072380"/>
            <a:ext cx="2232000" cy="307777"/>
          </a:xfrm>
          <a:prstGeom prst="rect">
            <a:avLst/>
          </a:prstGeom>
          <a:solidFill>
            <a:schemeClr val="bg1"/>
          </a:solidFill>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オーストラリア</a:t>
            </a:r>
          </a:p>
        </p:txBody>
      </p:sp>
      <p:sp>
        <p:nvSpPr>
          <p:cNvPr id="26" name="正方形/長方形 25"/>
          <p:cNvSpPr/>
          <p:nvPr/>
        </p:nvSpPr>
        <p:spPr>
          <a:xfrm>
            <a:off x="1043856" y="4456217"/>
            <a:ext cx="2232000" cy="307777"/>
          </a:xfrm>
          <a:prstGeom prst="rect">
            <a:avLst/>
          </a:prstGeom>
          <a:solidFill>
            <a:schemeClr val="bg1"/>
          </a:solidFill>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日本</a:t>
            </a:r>
          </a:p>
        </p:txBody>
      </p:sp>
      <p:sp>
        <p:nvSpPr>
          <p:cNvPr id="28" name="角丸四角形 27"/>
          <p:cNvSpPr/>
          <p:nvPr/>
        </p:nvSpPr>
        <p:spPr>
          <a:xfrm>
            <a:off x="991063" y="4437112"/>
            <a:ext cx="7109329" cy="3240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29" name="角丸四角形 28"/>
          <p:cNvSpPr/>
          <p:nvPr/>
        </p:nvSpPr>
        <p:spPr>
          <a:xfrm>
            <a:off x="971599" y="4797152"/>
            <a:ext cx="7128000" cy="360000"/>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30" name="正方形/長方形 29"/>
          <p:cNvSpPr/>
          <p:nvPr/>
        </p:nvSpPr>
        <p:spPr>
          <a:xfrm>
            <a:off x="1043856" y="4830275"/>
            <a:ext cx="2232000" cy="307777"/>
          </a:xfrm>
          <a:prstGeom prst="rect">
            <a:avLst/>
          </a:prstGeom>
          <a:solidFill>
            <a:schemeClr val="bg1"/>
          </a:solidFill>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合計 （単位：</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億米ドル）</a:t>
            </a:r>
          </a:p>
        </p:txBody>
      </p:sp>
      <p:sp>
        <p:nvSpPr>
          <p:cNvPr id="19" name="テキスト ボックス 18"/>
          <p:cNvSpPr txBox="1"/>
          <p:nvPr/>
        </p:nvSpPr>
        <p:spPr>
          <a:xfrm>
            <a:off x="612200" y="5517232"/>
            <a:ext cx="5760000" cy="261610"/>
          </a:xfrm>
          <a:prstGeom prst="rect">
            <a:avLst/>
          </a:prstGeom>
          <a:noFill/>
        </p:spPr>
        <p:txBody>
          <a:bodyPr wrap="square" rtlCol="0">
            <a:spAutoFit/>
          </a:bodyPr>
          <a:lstStyle/>
          <a:p>
            <a:pPr lvl="0">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出典：国際金融都市</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OSAKA</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推進委員会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年度第</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回総会（</a:t>
            </a:r>
            <a:r>
              <a:rPr lang="en-US" altLang="ja-JP" sz="1100" dirty="0">
                <a:solidFill>
                  <a:prstClr val="black"/>
                </a:solidFill>
                <a:latin typeface="Meiryo UI" panose="020B0604030504040204" pitchFamily="50" charset="-128"/>
                <a:ea typeface="Meiryo UI" panose="020B0604030504040204" pitchFamily="50" charset="-128"/>
              </a:rPr>
              <a:t>2021.9.9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）参考資料</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FB630841-3293-FDF0-63FE-929C93A57795}"/>
              </a:ext>
            </a:extLst>
          </p:cNvPr>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32127562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0291" y="836712"/>
            <a:ext cx="8503417" cy="756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世界全体で</a:t>
            </a:r>
            <a:r>
              <a:rPr lang="ja-JP" altLang="en-US" sz="1400" dirty="0" err="1">
                <a:solidFill>
                  <a:prstClr val="black"/>
                </a:solidFill>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ソーシャルボンド</a:t>
            </a:r>
            <a:r>
              <a:rPr lang="ja-JP" altLang="en-US" sz="1400" dirty="0">
                <a:solidFill>
                  <a:prstClr val="black"/>
                </a:solidFill>
                <a:latin typeface="Meiryo UI" panose="020B0604030504040204" pitchFamily="50" charset="-128"/>
                <a:ea typeface="Meiryo UI" panose="020B0604030504040204" pitchFamily="50" charset="-128"/>
              </a:rPr>
              <a:t>や</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サステナビリティボンドの発行が増加。</a:t>
            </a:r>
          </a:p>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p"/>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ESG</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関連の投資では、株式や債券など手法も多様化。</a:t>
            </a:r>
          </a:p>
        </p:txBody>
      </p:sp>
      <p:sp>
        <p:nvSpPr>
          <p:cNvPr id="12" name="テキスト ボックス 11"/>
          <p:cNvSpPr txBox="1"/>
          <p:nvPr/>
        </p:nvSpPr>
        <p:spPr>
          <a:xfrm>
            <a:off x="35496" y="476672"/>
            <a:ext cx="3096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ESG</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投資の拡大②</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7" name="正方形/長方形 56"/>
          <p:cNvSpPr/>
          <p:nvPr/>
        </p:nvSpPr>
        <p:spPr>
          <a:xfrm>
            <a:off x="913808" y="6150190"/>
            <a:ext cx="2297745"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左図：</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Climate Bonds Initiative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右図：</a:t>
            </a:r>
            <a:r>
              <a:rPr kumimoji="1" lang="ja-JP" altLang="en-US" sz="1100" b="0" i="0" u="none" strike="noStrike" kern="1200" cap="none" spc="-73"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ファイナンス</a:t>
            </a:r>
            <a:r>
              <a:rPr kumimoji="1" lang="en-US" altLang="ja-JP" sz="1100" b="0" i="0" u="none" strike="noStrike" kern="1200" cap="none" spc="-73"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2020.1</a:t>
            </a:r>
            <a:r>
              <a:rPr kumimoji="1" lang="ja-JP" altLang="en-US" sz="1100" b="0" i="0" u="none" strike="noStrike" kern="1200" cap="none" spc="-73"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月号</a:t>
            </a:r>
            <a:r>
              <a:rPr kumimoji="1" lang="en-US" altLang="ja-JP" sz="1100" b="0" i="0" u="none" strike="noStrike" kern="1200" cap="none" spc="-73"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P39-40</a:t>
            </a:r>
            <a:endParaRPr kumimoji="1"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正方形/長方形 13"/>
          <p:cNvSpPr/>
          <p:nvPr/>
        </p:nvSpPr>
        <p:spPr>
          <a:xfrm>
            <a:off x="5022734" y="1628800"/>
            <a:ext cx="3727012"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ESG</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資産世界合計の種類別内訳</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正方形/長方形 14">
            <a:extLst>
              <a:ext uri="{FF2B5EF4-FFF2-40B4-BE49-F238E27FC236}">
                <a16:creationId xmlns:a16="http://schemas.microsoft.com/office/drawing/2014/main" id="{8659CB45-3587-4936-A1F2-06EB11CB2BED}"/>
              </a:ext>
            </a:extLst>
          </p:cNvPr>
          <p:cNvSpPr/>
          <p:nvPr/>
        </p:nvSpPr>
        <p:spPr>
          <a:xfrm>
            <a:off x="926049" y="5421853"/>
            <a:ext cx="3855198" cy="390620"/>
          </a:xfrm>
          <a:prstGeom prst="rect">
            <a:avLst/>
          </a:prstGeom>
        </p:spPr>
        <p:txBody>
          <a:bodyPr wrap="square">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96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96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資金使途が、環境改善（グリーン）や社会課題解決（ソーシャル）、</a:t>
            </a:r>
            <a:endParaRPr kumimoji="1" lang="en-US" altLang="ja-JP" sz="96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96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その双方（サステナビリティ）に資するプロジェクトに限定されている債券。</a:t>
            </a:r>
          </a:p>
        </p:txBody>
      </p:sp>
      <p:pic>
        <p:nvPicPr>
          <p:cNvPr id="16" name="図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781" y="2082861"/>
            <a:ext cx="4680000" cy="3338992"/>
          </a:xfrm>
          <a:prstGeom prst="rect">
            <a:avLst/>
          </a:prstGeom>
          <a:noFill/>
          <a:ln>
            <a:noFill/>
          </a:ln>
        </p:spPr>
      </p:pic>
      <p:pic>
        <p:nvPicPr>
          <p:cNvPr id="17" name="図 16"/>
          <p:cNvPicPr>
            <a:picLocks noChangeAspect="1"/>
          </p:cNvPicPr>
          <p:nvPr/>
        </p:nvPicPr>
        <p:blipFill>
          <a:blip r:embed="rId3"/>
          <a:stretch>
            <a:fillRect/>
          </a:stretch>
        </p:blipFill>
        <p:spPr>
          <a:xfrm>
            <a:off x="5076056" y="2101715"/>
            <a:ext cx="3990080" cy="2967242"/>
          </a:xfrm>
          <a:prstGeom prst="rect">
            <a:avLst/>
          </a:prstGeom>
        </p:spPr>
      </p:pic>
      <p:sp>
        <p:nvSpPr>
          <p:cNvPr id="20" name="正方形/長方形 19"/>
          <p:cNvSpPr/>
          <p:nvPr/>
        </p:nvSpPr>
        <p:spPr>
          <a:xfrm>
            <a:off x="251520" y="1628800"/>
            <a:ext cx="3727012"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○サステイナブル債券の発行額</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大かっこ 1"/>
          <p:cNvSpPr/>
          <p:nvPr/>
        </p:nvSpPr>
        <p:spPr>
          <a:xfrm>
            <a:off x="874417" y="6165304"/>
            <a:ext cx="2376000" cy="4320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18" name="テキスト ボックス 17"/>
          <p:cNvSpPr txBox="1"/>
          <p:nvPr/>
        </p:nvSpPr>
        <p:spPr>
          <a:xfrm>
            <a:off x="396176" y="5861045"/>
            <a:ext cx="5760000" cy="261610"/>
          </a:xfrm>
          <a:prstGeom prst="rect">
            <a:avLst/>
          </a:prstGeom>
          <a:noFill/>
        </p:spPr>
        <p:txBody>
          <a:bodyPr wrap="square" rtlCol="0">
            <a:spAutoFit/>
          </a:bodyPr>
          <a:lstStyle/>
          <a:p>
            <a:pPr lvl="0">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出典：国際金融都市</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OSAKA</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推進委員会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年度第</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回総会（</a:t>
            </a:r>
            <a:r>
              <a:rPr lang="en-US" altLang="ja-JP" sz="1100" dirty="0">
                <a:solidFill>
                  <a:prstClr val="black"/>
                </a:solidFill>
                <a:latin typeface="Meiryo UI" panose="020B0604030504040204" pitchFamily="50" charset="-128"/>
                <a:ea typeface="Meiryo UI" panose="020B0604030504040204" pitchFamily="50" charset="-128"/>
              </a:rPr>
              <a:t>2021.9.9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）参考資料</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2699969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0291" y="836712"/>
            <a:ext cx="8503417" cy="684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フィンテック投資は、案件数・投資額ともに増加傾向。特にアジア・パシフィック地域で急速に加速している。</a:t>
            </a:r>
          </a:p>
        </p:txBody>
      </p:sp>
      <p:sp>
        <p:nvSpPr>
          <p:cNvPr id="12" name="テキスト ボックス 11"/>
          <p:cNvSpPr txBox="1"/>
          <p:nvPr/>
        </p:nvSpPr>
        <p:spPr>
          <a:xfrm>
            <a:off x="107504" y="476672"/>
            <a:ext cx="3096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　フィンテック投資</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7" name="正方形/長方形 56"/>
          <p:cNvSpPr/>
          <p:nvPr/>
        </p:nvSpPr>
        <p:spPr>
          <a:xfrm>
            <a:off x="910377" y="6207953"/>
            <a:ext cx="3504486"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（アクセンチュアによる</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CB Insights</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データの分析）</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9" name="図 18"/>
          <p:cNvPicPr>
            <a:picLocks noChangeAspect="1"/>
          </p:cNvPicPr>
          <p:nvPr/>
        </p:nvPicPr>
        <p:blipFill rotWithShape="1">
          <a:blip r:embed="rId2"/>
          <a:srcRect l="14749" t="29911" r="16200" b="7763"/>
          <a:stretch/>
        </p:blipFill>
        <p:spPr>
          <a:xfrm>
            <a:off x="546411" y="1790596"/>
            <a:ext cx="7953158" cy="4172376"/>
          </a:xfrm>
          <a:prstGeom prst="rect">
            <a:avLst/>
          </a:prstGeom>
        </p:spPr>
      </p:pic>
      <p:sp>
        <p:nvSpPr>
          <p:cNvPr id="9" name="テキスト ボックス 8"/>
          <p:cNvSpPr txBox="1"/>
          <p:nvPr/>
        </p:nvSpPr>
        <p:spPr>
          <a:xfrm>
            <a:off x="546411" y="5946343"/>
            <a:ext cx="5760000" cy="261610"/>
          </a:xfrm>
          <a:prstGeom prst="rect">
            <a:avLst/>
          </a:prstGeom>
          <a:noFill/>
        </p:spPr>
        <p:txBody>
          <a:bodyPr wrap="square" rtlCol="0">
            <a:spAutoFit/>
          </a:bodyPr>
          <a:lstStyle/>
          <a:p>
            <a:pPr lvl="0">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出典：国際金融都市</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OSAKA</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推進委員会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年度第</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回総会（</a:t>
            </a:r>
            <a:r>
              <a:rPr lang="en-US" altLang="ja-JP" sz="1100" dirty="0">
                <a:solidFill>
                  <a:prstClr val="black"/>
                </a:solidFill>
                <a:latin typeface="Meiryo UI" panose="020B0604030504040204" pitchFamily="50" charset="-128"/>
                <a:ea typeface="Meiryo UI" panose="020B0604030504040204" pitchFamily="50" charset="-128"/>
              </a:rPr>
              <a:t>2021.9.9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）参考資料</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a:extLst>
              <a:ext uri="{FF2B5EF4-FFF2-40B4-BE49-F238E27FC236}">
                <a16:creationId xmlns:a16="http://schemas.microsoft.com/office/drawing/2014/main" id="{265D8F8A-3E67-EC89-1DFC-F5A4A599D565}"/>
              </a:ext>
            </a:extLst>
          </p:cNvPr>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世界経済と日本の状況（</a:t>
            </a:r>
            <a:r>
              <a:rPr lang="ja-JP" altLang="en-US" kern="0" dirty="0" smtClean="0">
                <a:solidFill>
                  <a:srgbClr val="000000"/>
                </a:solidFill>
                <a:ea typeface="Meiryo UI" pitchFamily="50" charset="-128"/>
                <a:cs typeface="Meiryo UI" pitchFamily="50" charset="-128"/>
              </a:rPr>
              <a:t>５</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投資</a:t>
            </a:r>
            <a:r>
              <a:rPr lang="ja-JP" altLang="en-US" kern="0" dirty="0">
                <a:solidFill>
                  <a:srgbClr val="000000"/>
                </a:solidFill>
                <a:ea typeface="Meiryo UI" pitchFamily="50" charset="-128"/>
                <a:cs typeface="Meiryo UI" pitchFamily="50" charset="-128"/>
              </a:rPr>
              <a:t>⑪）</a:t>
            </a:r>
            <a:endParaRPr kumimoji="0" lang="ja-JP" altLang="en-US" kern="0" dirty="0">
              <a:solidFill>
                <a:srgbClr val="000000"/>
              </a:solidFill>
              <a:ea typeface="Meiryo UI" pitchFamily="50" charset="-128"/>
              <a:cs typeface="Meiryo UI" pitchFamily="50" charset="-128"/>
            </a:endParaRPr>
          </a:p>
        </p:txBody>
      </p:sp>
      <p:sp>
        <p:nvSpPr>
          <p:cNvPr id="3" name="正方形/長方形 2">
            <a:extLst>
              <a:ext uri="{FF2B5EF4-FFF2-40B4-BE49-F238E27FC236}">
                <a16:creationId xmlns:a16="http://schemas.microsoft.com/office/drawing/2014/main" id="{632897DA-B349-4375-0455-7B22F85D8AAA}"/>
              </a:ext>
            </a:extLst>
          </p:cNvPr>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13137164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欧米の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投資ファンドは大規模化・国際化が進み、アメリカでは投資業種を絞り込んだ大規模ファンドが誕生している一方、我が国のファンドは、小規模かつ国内投資が中心。</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世界の</a:t>
            </a:r>
            <a:r>
              <a:rPr kumimoji="1" lang="en-US" altLang="ja-JP" sz="1400" b="1" dirty="0"/>
              <a:t>PE</a:t>
            </a:r>
            <a:r>
              <a:rPr kumimoji="1" lang="ja-JP" altLang="en-US" sz="1400" b="1" dirty="0"/>
              <a:t>（プライベート・エクイティ）投資</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５</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投資</a:t>
            </a:r>
            <a:r>
              <a:rPr lang="ja-JP" altLang="en-US" kern="0" dirty="0">
                <a:solidFill>
                  <a:srgbClr val="000000"/>
                </a:solidFill>
                <a:ea typeface="Meiryo UI" pitchFamily="50" charset="-128"/>
                <a:cs typeface="Meiryo UI" pitchFamily="50" charset="-128"/>
              </a:rPr>
              <a:t>⑫</a:t>
            </a:r>
            <a:r>
              <a:rPr kumimoji="0" lang="ja-JP" altLang="en-US" kern="0" dirty="0">
                <a:solidFill>
                  <a:srgbClr val="000000"/>
                </a:solidFill>
                <a:ea typeface="Meiryo UI" pitchFamily="50" charset="-128"/>
                <a:cs typeface="Meiryo UI" pitchFamily="50" charset="-128"/>
              </a:rPr>
              <a:t>）</a:t>
            </a:r>
          </a:p>
        </p:txBody>
      </p:sp>
      <p:sp>
        <p:nvSpPr>
          <p:cNvPr id="10" name="テキスト ボックス 9">
            <a:extLst>
              <a:ext uri="{FF2B5EF4-FFF2-40B4-BE49-F238E27FC236}">
                <a16:creationId xmlns:a16="http://schemas.microsoft.com/office/drawing/2014/main" id="{9390EDC8-C089-417A-9742-2F5EBD9DAA17}"/>
              </a:ext>
            </a:extLst>
          </p:cNvPr>
          <p:cNvSpPr txBox="1"/>
          <p:nvPr/>
        </p:nvSpPr>
        <p:spPr>
          <a:xfrm>
            <a:off x="308043" y="6189909"/>
            <a:ext cx="675312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　「第四次産業革命に向けたリスクマネー供給に関する研究会　取りまとめ参考資料」</a:t>
            </a:r>
            <a:endParaRPr lang="en-US" altLang="ja-JP" sz="1100" dirty="0">
              <a:latin typeface="Meiryo UI" panose="020B0604030504040204" pitchFamily="50" charset="-128"/>
              <a:ea typeface="Meiryo UI" panose="020B0604030504040204" pitchFamily="50" charset="-128"/>
            </a:endParaRPr>
          </a:p>
        </p:txBody>
      </p:sp>
      <p:sp>
        <p:nvSpPr>
          <p:cNvPr id="11" name="大かっこ 10"/>
          <p:cNvSpPr/>
          <p:nvPr/>
        </p:nvSpPr>
        <p:spPr>
          <a:xfrm>
            <a:off x="423800" y="6442815"/>
            <a:ext cx="2005891" cy="21341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en-US" altLang="ja-JP" sz="1100" dirty="0" err="1">
                <a:latin typeface="+mn-ea"/>
              </a:rPr>
              <a:t>Preqin</a:t>
            </a:r>
            <a:r>
              <a:rPr kumimoji="1" lang="ja-JP" altLang="en-US" sz="1100" dirty="0">
                <a:latin typeface="+mn-ea"/>
              </a:rPr>
              <a:t>より</a:t>
            </a:r>
            <a:r>
              <a:rPr kumimoji="1" lang="en-US" altLang="ja-JP" sz="1100" dirty="0">
                <a:latin typeface="+mn-ea"/>
              </a:rPr>
              <a:t>A.T. </a:t>
            </a:r>
            <a:r>
              <a:rPr kumimoji="1" lang="ja-JP" altLang="en-US" sz="1100" dirty="0">
                <a:latin typeface="+mn-ea"/>
              </a:rPr>
              <a:t>カーニー作成</a:t>
            </a:r>
            <a:endParaRPr kumimoji="1" lang="en-US" altLang="ja-JP" sz="1100" dirty="0">
              <a:latin typeface="+mn-ea"/>
            </a:endParaRPr>
          </a:p>
        </p:txBody>
      </p:sp>
      <p:grpSp>
        <p:nvGrpSpPr>
          <p:cNvPr id="5" name="グループ化 4"/>
          <p:cNvGrpSpPr/>
          <p:nvPr/>
        </p:nvGrpSpPr>
        <p:grpSpPr>
          <a:xfrm>
            <a:off x="266919" y="1987695"/>
            <a:ext cx="8507422" cy="4071409"/>
            <a:chOff x="289483" y="1913793"/>
            <a:chExt cx="8507422" cy="4071409"/>
          </a:xfrm>
        </p:grpSpPr>
        <p:pic>
          <p:nvPicPr>
            <p:cNvPr id="3" name="図 2"/>
            <p:cNvPicPr>
              <a:picLocks noChangeAspect="1"/>
            </p:cNvPicPr>
            <p:nvPr/>
          </p:nvPicPr>
          <p:blipFill>
            <a:blip r:embed="rId2"/>
            <a:stretch>
              <a:fillRect/>
            </a:stretch>
          </p:blipFill>
          <p:spPr>
            <a:xfrm>
              <a:off x="289483" y="1913793"/>
              <a:ext cx="8507422" cy="4071409"/>
            </a:xfrm>
            <a:prstGeom prst="rect">
              <a:avLst/>
            </a:prstGeom>
          </p:spPr>
        </p:pic>
        <p:sp>
          <p:nvSpPr>
            <p:cNvPr id="13" name="角丸四角形 8">
              <a:extLst>
                <a:ext uri="{FF2B5EF4-FFF2-40B4-BE49-F238E27FC236}">
                  <a16:creationId xmlns:a16="http://schemas.microsoft.com/office/drawing/2014/main" id="{4255F0FF-A2BE-4950-9DF9-4672CEBE9EEC}"/>
                </a:ext>
              </a:extLst>
            </p:cNvPr>
            <p:cNvSpPr/>
            <p:nvPr/>
          </p:nvSpPr>
          <p:spPr>
            <a:xfrm>
              <a:off x="5094083" y="3949497"/>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15" name="角丸四角形 8">
              <a:extLst>
                <a:ext uri="{FF2B5EF4-FFF2-40B4-BE49-F238E27FC236}">
                  <a16:creationId xmlns:a16="http://schemas.microsoft.com/office/drawing/2014/main" id="{B765B83C-76FE-475F-9072-9E1E6815D4AC}"/>
                </a:ext>
              </a:extLst>
            </p:cNvPr>
            <p:cNvSpPr/>
            <p:nvPr/>
          </p:nvSpPr>
          <p:spPr>
            <a:xfrm>
              <a:off x="2749027" y="2976075"/>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イギリス</a:t>
              </a:r>
            </a:p>
          </p:txBody>
        </p:sp>
        <p:sp>
          <p:nvSpPr>
            <p:cNvPr id="16" name="角丸四角形 8">
              <a:extLst>
                <a:ext uri="{FF2B5EF4-FFF2-40B4-BE49-F238E27FC236}">
                  <a16:creationId xmlns:a16="http://schemas.microsoft.com/office/drawing/2014/main" id="{405ECF11-2024-43A0-912C-D1D1966A17D0}"/>
                </a:ext>
              </a:extLst>
            </p:cNvPr>
            <p:cNvSpPr/>
            <p:nvPr/>
          </p:nvSpPr>
          <p:spPr>
            <a:xfrm>
              <a:off x="6414384" y="4873378"/>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日本</a:t>
              </a:r>
            </a:p>
          </p:txBody>
        </p:sp>
        <p:sp>
          <p:nvSpPr>
            <p:cNvPr id="17" name="角丸四角形 8">
              <a:extLst>
                <a:ext uri="{FF2B5EF4-FFF2-40B4-BE49-F238E27FC236}">
                  <a16:creationId xmlns:a16="http://schemas.microsoft.com/office/drawing/2014/main" id="{4255F0FF-A2BE-4950-9DF9-4672CEBE9EEC}"/>
                </a:ext>
              </a:extLst>
            </p:cNvPr>
            <p:cNvSpPr/>
            <p:nvPr/>
          </p:nvSpPr>
          <p:spPr>
            <a:xfrm>
              <a:off x="4771354" y="3094354"/>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18" name="角丸四角形 8">
              <a:extLst>
                <a:ext uri="{FF2B5EF4-FFF2-40B4-BE49-F238E27FC236}">
                  <a16:creationId xmlns:a16="http://schemas.microsoft.com/office/drawing/2014/main" id="{4255F0FF-A2BE-4950-9DF9-4672CEBE9EEC}"/>
                </a:ext>
              </a:extLst>
            </p:cNvPr>
            <p:cNvSpPr/>
            <p:nvPr/>
          </p:nvSpPr>
          <p:spPr>
            <a:xfrm>
              <a:off x="7668799" y="4721449"/>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19" name="角丸四角形 8">
              <a:extLst>
                <a:ext uri="{FF2B5EF4-FFF2-40B4-BE49-F238E27FC236}">
                  <a16:creationId xmlns:a16="http://schemas.microsoft.com/office/drawing/2014/main" id="{B765B83C-76FE-475F-9072-9E1E6815D4AC}"/>
                </a:ext>
              </a:extLst>
            </p:cNvPr>
            <p:cNvSpPr/>
            <p:nvPr/>
          </p:nvSpPr>
          <p:spPr>
            <a:xfrm>
              <a:off x="2233394" y="4253356"/>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イギリス</a:t>
              </a:r>
            </a:p>
          </p:txBody>
        </p:sp>
        <p:sp>
          <p:nvSpPr>
            <p:cNvPr id="20" name="角丸四角形 8">
              <a:extLst>
                <a:ext uri="{FF2B5EF4-FFF2-40B4-BE49-F238E27FC236}">
                  <a16:creationId xmlns:a16="http://schemas.microsoft.com/office/drawing/2014/main" id="{4255F0FF-A2BE-4950-9DF9-4672CEBE9EEC}"/>
                </a:ext>
              </a:extLst>
            </p:cNvPr>
            <p:cNvSpPr/>
            <p:nvPr/>
          </p:nvSpPr>
          <p:spPr>
            <a:xfrm>
              <a:off x="1949071" y="3265538"/>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21" name="角丸四角形 8">
              <a:extLst>
                <a:ext uri="{FF2B5EF4-FFF2-40B4-BE49-F238E27FC236}">
                  <a16:creationId xmlns:a16="http://schemas.microsoft.com/office/drawing/2014/main" id="{4255F0FF-A2BE-4950-9DF9-4672CEBE9EEC}"/>
                </a:ext>
              </a:extLst>
            </p:cNvPr>
            <p:cNvSpPr/>
            <p:nvPr/>
          </p:nvSpPr>
          <p:spPr>
            <a:xfrm>
              <a:off x="1391261" y="3480647"/>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22" name="角丸四角形 8">
              <a:extLst>
                <a:ext uri="{FF2B5EF4-FFF2-40B4-BE49-F238E27FC236}">
                  <a16:creationId xmlns:a16="http://schemas.microsoft.com/office/drawing/2014/main" id="{4255F0FF-A2BE-4950-9DF9-4672CEBE9EEC}"/>
                </a:ext>
              </a:extLst>
            </p:cNvPr>
            <p:cNvSpPr/>
            <p:nvPr/>
          </p:nvSpPr>
          <p:spPr>
            <a:xfrm>
              <a:off x="970194" y="4031461"/>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23" name="角丸四角形 8">
              <a:extLst>
                <a:ext uri="{FF2B5EF4-FFF2-40B4-BE49-F238E27FC236}">
                  <a16:creationId xmlns:a16="http://schemas.microsoft.com/office/drawing/2014/main" id="{B765B83C-76FE-475F-9072-9E1E6815D4AC}"/>
                </a:ext>
              </a:extLst>
            </p:cNvPr>
            <p:cNvSpPr/>
            <p:nvPr/>
          </p:nvSpPr>
          <p:spPr>
            <a:xfrm>
              <a:off x="3596404" y="3272736"/>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フランス</a:t>
              </a:r>
            </a:p>
          </p:txBody>
        </p:sp>
        <p:sp>
          <p:nvSpPr>
            <p:cNvPr id="24" name="角丸四角形 8">
              <a:extLst>
                <a:ext uri="{FF2B5EF4-FFF2-40B4-BE49-F238E27FC236}">
                  <a16:creationId xmlns:a16="http://schemas.microsoft.com/office/drawing/2014/main" id="{B765B83C-76FE-475F-9072-9E1E6815D4AC}"/>
                </a:ext>
              </a:extLst>
            </p:cNvPr>
            <p:cNvSpPr/>
            <p:nvPr/>
          </p:nvSpPr>
          <p:spPr>
            <a:xfrm>
              <a:off x="3679217" y="3604124"/>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フランス</a:t>
              </a:r>
            </a:p>
          </p:txBody>
        </p:sp>
        <p:sp>
          <p:nvSpPr>
            <p:cNvPr id="25" name="角丸四角形 8">
              <a:extLst>
                <a:ext uri="{FF2B5EF4-FFF2-40B4-BE49-F238E27FC236}">
                  <a16:creationId xmlns:a16="http://schemas.microsoft.com/office/drawing/2014/main" id="{B765B83C-76FE-475F-9072-9E1E6815D4AC}"/>
                </a:ext>
              </a:extLst>
            </p:cNvPr>
            <p:cNvSpPr/>
            <p:nvPr/>
          </p:nvSpPr>
          <p:spPr>
            <a:xfrm>
              <a:off x="3663738" y="4159416"/>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フランス</a:t>
              </a:r>
            </a:p>
          </p:txBody>
        </p:sp>
        <p:sp>
          <p:nvSpPr>
            <p:cNvPr id="8" name="テキスト ボックス 7">
              <a:extLst>
                <a:ext uri="{FF2B5EF4-FFF2-40B4-BE49-F238E27FC236}">
                  <a16:creationId xmlns:a16="http://schemas.microsoft.com/office/drawing/2014/main" id="{09177DB5-61A8-49F9-9F91-37B99067CE4C}"/>
                </a:ext>
              </a:extLst>
            </p:cNvPr>
            <p:cNvSpPr txBox="1"/>
            <p:nvPr/>
          </p:nvSpPr>
          <p:spPr>
            <a:xfrm>
              <a:off x="4333729" y="2208879"/>
              <a:ext cx="2501721" cy="2308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図（丸）の大きさがディールサイズを表している</a:t>
              </a:r>
              <a:endParaRPr lang="en-US" altLang="ja-JP" sz="900" dirty="0">
                <a:latin typeface="Meiryo UI" panose="020B0604030504040204" pitchFamily="50" charset="-128"/>
                <a:ea typeface="Meiryo UI" panose="020B0604030504040204" pitchFamily="50" charset="-128"/>
              </a:endParaRPr>
            </a:p>
          </p:txBody>
        </p:sp>
      </p:grpSp>
      <p:sp>
        <p:nvSpPr>
          <p:cNvPr id="26" name="正方形/長方形 25"/>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289678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アメリカ・イギリスと比較して、我が国は投資金額が少なく、</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新興国である中国・インドと同水準。</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a:t>
            </a:r>
            <a:r>
              <a:rPr kumimoji="1" lang="en-US" altLang="ja-JP" sz="1400" b="1" dirty="0"/>
              <a:t>PE</a:t>
            </a:r>
            <a:r>
              <a:rPr kumimoji="1" lang="ja-JP" altLang="en-US" sz="1400" b="1" dirty="0"/>
              <a:t>（プライベート・エクイティ）投資案件金額</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ea typeface="Meiryo UI" pitchFamily="50" charset="-128"/>
                <a:cs typeface="Meiryo UI" pitchFamily="50" charset="-128"/>
              </a:rPr>
              <a:t>３ー７</a:t>
            </a:r>
            <a:r>
              <a:rPr lang="en-US" altLang="ja-JP" kern="0" dirty="0" smtClean="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５</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投資</a:t>
            </a:r>
            <a:r>
              <a:rPr lang="ja-JP" altLang="en-US" kern="0" dirty="0">
                <a:solidFill>
                  <a:srgbClr val="000000"/>
                </a:solidFill>
                <a:ea typeface="Meiryo UI" pitchFamily="50" charset="-128"/>
                <a:cs typeface="Meiryo UI" pitchFamily="50" charset="-128"/>
              </a:rPr>
              <a:t>⑬</a:t>
            </a:r>
            <a:r>
              <a:rPr kumimoji="0" lang="ja-JP" altLang="en-US" kern="0" dirty="0">
                <a:solidFill>
                  <a:srgbClr val="000000"/>
                </a:solidFill>
                <a:ea typeface="Meiryo UI" pitchFamily="50" charset="-128"/>
                <a:cs typeface="Meiryo UI" pitchFamily="50" charset="-128"/>
              </a:rPr>
              <a:t>）</a:t>
            </a:r>
          </a:p>
        </p:txBody>
      </p:sp>
      <p:pic>
        <p:nvPicPr>
          <p:cNvPr id="3" name="図 2"/>
          <p:cNvPicPr>
            <a:picLocks noChangeAspect="1"/>
          </p:cNvPicPr>
          <p:nvPr/>
        </p:nvPicPr>
        <p:blipFill>
          <a:blip r:embed="rId2"/>
          <a:stretch>
            <a:fillRect/>
          </a:stretch>
        </p:blipFill>
        <p:spPr>
          <a:xfrm>
            <a:off x="270924" y="1934302"/>
            <a:ext cx="7934325" cy="4162425"/>
          </a:xfrm>
          <a:prstGeom prst="rect">
            <a:avLst/>
          </a:prstGeom>
        </p:spPr>
      </p:pic>
      <p:sp>
        <p:nvSpPr>
          <p:cNvPr id="9" name="テキスト ボックス 8">
            <a:extLst>
              <a:ext uri="{FF2B5EF4-FFF2-40B4-BE49-F238E27FC236}">
                <a16:creationId xmlns:a16="http://schemas.microsoft.com/office/drawing/2014/main" id="{9390EDC8-C089-417A-9742-2F5EBD9DAA17}"/>
              </a:ext>
            </a:extLst>
          </p:cNvPr>
          <p:cNvSpPr txBox="1"/>
          <p:nvPr/>
        </p:nvSpPr>
        <p:spPr>
          <a:xfrm>
            <a:off x="425609" y="6183273"/>
            <a:ext cx="675312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　「第四次産業革命に向けたリスクマネー供給に関する研究会　取りまとめ参考資料」</a:t>
            </a:r>
            <a:endParaRPr lang="en-US" altLang="ja-JP" sz="1100" dirty="0">
              <a:latin typeface="Meiryo UI" panose="020B0604030504040204" pitchFamily="50" charset="-128"/>
              <a:ea typeface="Meiryo UI" panose="020B0604030504040204" pitchFamily="50" charset="-128"/>
            </a:endParaRPr>
          </a:p>
        </p:txBody>
      </p:sp>
      <p:sp>
        <p:nvSpPr>
          <p:cNvPr id="10" name="大かっこ 9"/>
          <p:cNvSpPr/>
          <p:nvPr/>
        </p:nvSpPr>
        <p:spPr>
          <a:xfrm>
            <a:off x="541367" y="6436179"/>
            <a:ext cx="4187388" cy="21281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en-US" altLang="ja-JP" sz="1100" dirty="0">
                <a:latin typeface="+mn-ea"/>
              </a:rPr>
              <a:t>Thomson One</a:t>
            </a:r>
            <a:r>
              <a:rPr kumimoji="1" lang="ja-JP" altLang="en-US" sz="1100" dirty="0">
                <a:latin typeface="+mn-ea"/>
              </a:rPr>
              <a:t>データベースを基にデロイトトーマツコンサルティング作成</a:t>
            </a:r>
            <a:endParaRPr kumimoji="1" lang="en-US" altLang="ja-JP" sz="1100" dirty="0">
              <a:latin typeface="+mn-ea"/>
            </a:endParaRPr>
          </a:p>
        </p:txBody>
      </p:sp>
      <p:sp>
        <p:nvSpPr>
          <p:cNvPr id="7" name="正方形/長方形 6"/>
          <p:cNvSpPr/>
          <p:nvPr/>
        </p:nvSpPr>
        <p:spPr>
          <a:xfrm>
            <a:off x="5133703" y="4767942"/>
            <a:ext cx="627017" cy="444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rot="18758835">
            <a:off x="5043468" y="4746909"/>
            <a:ext cx="807484" cy="397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lumMod val="65000"/>
                    <a:lumOff val="35000"/>
                  </a:schemeClr>
                </a:solidFill>
              </a:rPr>
              <a:t>オーストラリア</a:t>
            </a:r>
          </a:p>
        </p:txBody>
      </p:sp>
      <p:sp>
        <p:nvSpPr>
          <p:cNvPr id="11" name="正方形/長方形 10"/>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3951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311351" y="572290"/>
            <a:ext cx="4104249" cy="2009775"/>
            <a:chOff x="612928" y="504825"/>
            <a:chExt cx="4104249" cy="2009775"/>
          </a:xfrm>
        </p:grpSpPr>
        <p:pic>
          <p:nvPicPr>
            <p:cNvPr id="3" name="図 2"/>
            <p:cNvPicPr>
              <a:picLocks noChangeAspect="1"/>
            </p:cNvPicPr>
            <p:nvPr/>
          </p:nvPicPr>
          <p:blipFill rotWithShape="1">
            <a:blip r:embed="rId2"/>
            <a:srcRect t="6133" b="8516"/>
            <a:stretch/>
          </p:blipFill>
          <p:spPr>
            <a:xfrm>
              <a:off x="612928" y="504825"/>
              <a:ext cx="3961463" cy="2009775"/>
            </a:xfrm>
            <a:prstGeom prst="rect">
              <a:avLst/>
            </a:prstGeom>
          </p:spPr>
        </p:pic>
        <p:sp>
          <p:nvSpPr>
            <p:cNvPr id="2" name="テキスト ボックス 1"/>
            <p:cNvSpPr txBox="1"/>
            <p:nvPr/>
          </p:nvSpPr>
          <p:spPr>
            <a:xfrm>
              <a:off x="2510908" y="2200484"/>
              <a:ext cx="697627" cy="215444"/>
            </a:xfrm>
            <a:prstGeom prst="rect">
              <a:avLst/>
            </a:prstGeom>
            <a:noFill/>
          </p:spPr>
          <p:txBody>
            <a:bodyPr wrap="none" rtlCol="0">
              <a:spAutoFit/>
            </a:bodyPr>
            <a:lstStyle/>
            <a:p>
              <a:r>
                <a:rPr kumimoji="1" lang="ja-JP" altLang="en-US" sz="800" dirty="0"/>
                <a:t>労働投入量</a:t>
              </a:r>
            </a:p>
          </p:txBody>
        </p:sp>
        <p:cxnSp>
          <p:nvCxnSpPr>
            <p:cNvPr id="7" name="直線コネクタ 6"/>
            <p:cNvCxnSpPr/>
            <p:nvPr/>
          </p:nvCxnSpPr>
          <p:spPr>
            <a:xfrm>
              <a:off x="2479949" y="2192628"/>
              <a:ext cx="158581" cy="618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3110333" y="2152076"/>
              <a:ext cx="134132" cy="79649"/>
            </a:xfrm>
            <a:prstGeom prst="line">
              <a:avLst/>
            </a:prstGeom>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582759" y="1794824"/>
              <a:ext cx="561372" cy="338554"/>
            </a:xfrm>
            <a:prstGeom prst="rect">
              <a:avLst/>
            </a:prstGeom>
            <a:noFill/>
          </p:spPr>
          <p:txBody>
            <a:bodyPr wrap="none" rtlCol="0">
              <a:spAutoFit/>
            </a:bodyPr>
            <a:lstStyle/>
            <a:p>
              <a:r>
                <a:rPr kumimoji="1" lang="ja-JP" altLang="en-US" sz="800" dirty="0">
                  <a:latin typeface="+mj-lt"/>
                </a:rPr>
                <a:t>全要素</a:t>
              </a:r>
              <a:r>
                <a:rPr kumimoji="1" lang="en-US" altLang="ja-JP" sz="800" dirty="0">
                  <a:latin typeface="+mj-lt"/>
                </a:rPr>
                <a:t/>
              </a:r>
              <a:br>
                <a:rPr kumimoji="1" lang="en-US" altLang="ja-JP" sz="800" dirty="0">
                  <a:latin typeface="+mj-lt"/>
                </a:rPr>
              </a:br>
              <a:r>
                <a:rPr kumimoji="1" lang="ja-JP" altLang="en-US" sz="800" dirty="0">
                  <a:latin typeface="+mj-lt"/>
                </a:rPr>
                <a:t>　生産性</a:t>
              </a:r>
            </a:p>
          </p:txBody>
        </p:sp>
        <p:cxnSp>
          <p:nvCxnSpPr>
            <p:cNvPr id="18" name="直線コネクタ 17"/>
            <p:cNvCxnSpPr/>
            <p:nvPr/>
          </p:nvCxnSpPr>
          <p:spPr>
            <a:xfrm>
              <a:off x="2484762" y="1890500"/>
              <a:ext cx="232362" cy="65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2503812" y="1504792"/>
              <a:ext cx="333450" cy="87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3032687" y="1929547"/>
              <a:ext cx="155292" cy="741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614744" y="1308995"/>
              <a:ext cx="697627" cy="215444"/>
            </a:xfrm>
            <a:prstGeom prst="rect">
              <a:avLst/>
            </a:prstGeom>
            <a:noFill/>
          </p:spPr>
          <p:txBody>
            <a:bodyPr wrap="none" rtlCol="0">
              <a:spAutoFit/>
            </a:bodyPr>
            <a:lstStyle/>
            <a:p>
              <a:r>
                <a:rPr kumimoji="1" lang="ja-JP" altLang="en-US" sz="800" dirty="0">
                  <a:latin typeface="+mj-lt"/>
                </a:rPr>
                <a:t>資本投入量</a:t>
              </a:r>
            </a:p>
          </p:txBody>
        </p:sp>
        <p:cxnSp>
          <p:nvCxnSpPr>
            <p:cNvPr id="25" name="直線コネクタ 24"/>
            <p:cNvCxnSpPr/>
            <p:nvPr/>
          </p:nvCxnSpPr>
          <p:spPr>
            <a:xfrm>
              <a:off x="3069549" y="1517887"/>
              <a:ext cx="242822" cy="258239"/>
            </a:xfrm>
            <a:prstGeom prst="line">
              <a:avLst/>
            </a:prstGeom>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155805" y="1592042"/>
              <a:ext cx="561372" cy="338554"/>
            </a:xfrm>
            <a:prstGeom prst="rect">
              <a:avLst/>
            </a:prstGeom>
            <a:noFill/>
          </p:spPr>
          <p:txBody>
            <a:bodyPr wrap="none" rtlCol="0">
              <a:spAutoFit/>
            </a:bodyPr>
            <a:lstStyle/>
            <a:p>
              <a:r>
                <a:rPr kumimoji="1" lang="ja-JP" altLang="en-US" sz="800" dirty="0">
                  <a:latin typeface="+mj-lt"/>
                </a:rPr>
                <a:t>全要素</a:t>
              </a:r>
              <a:r>
                <a:rPr kumimoji="1" lang="en-US" altLang="ja-JP" sz="800" dirty="0">
                  <a:latin typeface="+mj-lt"/>
                </a:rPr>
                <a:t/>
              </a:r>
              <a:br>
                <a:rPr kumimoji="1" lang="en-US" altLang="ja-JP" sz="800" dirty="0">
                  <a:latin typeface="+mj-lt"/>
                </a:rPr>
              </a:br>
              <a:r>
                <a:rPr kumimoji="1" lang="ja-JP" altLang="en-US" sz="800" dirty="0">
                  <a:latin typeface="+mj-lt"/>
                </a:rPr>
                <a:t>　生産性</a:t>
              </a:r>
            </a:p>
          </p:txBody>
        </p:sp>
      </p:grpSp>
      <p:sp>
        <p:nvSpPr>
          <p:cNvPr id="12" name="テキスト ボックス 11">
            <a:extLst>
              <a:ext uri="{FF2B5EF4-FFF2-40B4-BE49-F238E27FC236}">
                <a16:creationId xmlns:a16="http://schemas.microsoft.com/office/drawing/2014/main" id="{EBE40337-5FAC-43BE-86DC-EF22BE0A5F1F}"/>
              </a:ext>
            </a:extLst>
          </p:cNvPr>
          <p:cNvSpPr txBox="1"/>
          <p:nvPr/>
        </p:nvSpPr>
        <p:spPr>
          <a:xfrm>
            <a:off x="-29079" y="341731"/>
            <a:ext cx="5246452" cy="276999"/>
          </a:xfrm>
          <a:prstGeom prst="rect">
            <a:avLst/>
          </a:prstGeom>
          <a:noFill/>
        </p:spPr>
        <p:txBody>
          <a:bodyPr wrap="square" rtlCol="0">
            <a:spAutoFit/>
          </a:bodyPr>
          <a:lstStyle/>
          <a:p>
            <a:r>
              <a:rPr kumimoji="1" lang="ja-JP" altLang="en-US" sz="1200" b="1" dirty="0"/>
              <a:t>■</a:t>
            </a:r>
            <a:r>
              <a:rPr lang="ja-JP" altLang="en-US" sz="1200" b="1" dirty="0"/>
              <a:t>　日本の潜在成長率（「資本」、「労働」、「全要素生産性」の伸びの寄与）</a:t>
            </a:r>
            <a:endParaRPr kumimoji="1" lang="ja-JP" altLang="en-US" sz="1200" b="1" dirty="0"/>
          </a:p>
        </p:txBody>
      </p:sp>
      <p:sp>
        <p:nvSpPr>
          <p:cNvPr id="5" name="大かっこ 4"/>
          <p:cNvSpPr/>
          <p:nvPr/>
        </p:nvSpPr>
        <p:spPr>
          <a:xfrm>
            <a:off x="4786747" y="541776"/>
            <a:ext cx="4307217" cy="1797657"/>
          </a:xfrm>
          <a:prstGeom prst="bracketPair">
            <a:avLst>
              <a:gd name="adj" fmla="val 6791"/>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30" name="直線コネクタ 29"/>
          <p:cNvCxnSpPr/>
          <p:nvPr/>
        </p:nvCxnSpPr>
        <p:spPr>
          <a:xfrm>
            <a:off x="216667" y="370021"/>
            <a:ext cx="8726251" cy="0"/>
          </a:xfrm>
          <a:prstGeom prst="line">
            <a:avLst/>
          </a:prstGeom>
        </p:spPr>
        <p:style>
          <a:lnRef idx="1">
            <a:schemeClr val="dk1"/>
          </a:lnRef>
          <a:fillRef idx="0">
            <a:schemeClr val="dk1"/>
          </a:fillRef>
          <a:effectRef idx="0">
            <a:schemeClr val="dk1"/>
          </a:effectRef>
          <a:fontRef idx="minor">
            <a:schemeClr val="tx1"/>
          </a:fontRef>
        </p:style>
      </p:cxnSp>
      <p:sp>
        <p:nvSpPr>
          <p:cNvPr id="40" name="テキスト ボックス 39">
            <a:extLst>
              <a:ext uri="{FF2B5EF4-FFF2-40B4-BE49-F238E27FC236}">
                <a16:creationId xmlns:a16="http://schemas.microsoft.com/office/drawing/2014/main" id="{EBE40337-5FAC-43BE-86DC-EF22BE0A5F1F}"/>
              </a:ext>
            </a:extLst>
          </p:cNvPr>
          <p:cNvSpPr txBox="1"/>
          <p:nvPr/>
        </p:nvSpPr>
        <p:spPr>
          <a:xfrm>
            <a:off x="5493824" y="6659943"/>
            <a:ext cx="3420000" cy="200055"/>
          </a:xfrm>
          <a:prstGeom prst="rect">
            <a:avLst/>
          </a:prstGeom>
          <a:noFill/>
        </p:spPr>
        <p:txBody>
          <a:bodyPr wrap="square" rtlCol="0">
            <a:spAutoFit/>
          </a:bodyPr>
          <a:lstStyle/>
          <a:p>
            <a:pPr algn="r"/>
            <a:r>
              <a:rPr kumimoji="1" lang="ja-JP" altLang="en-US" sz="700" dirty="0"/>
              <a:t>出典：鶴光太郎・前田佐恵子・村田啓子著「日本経済のマクロ分析」</a:t>
            </a:r>
          </a:p>
        </p:txBody>
      </p:sp>
      <p:sp>
        <p:nvSpPr>
          <p:cNvPr id="41" name="角丸四角形 40"/>
          <p:cNvSpPr/>
          <p:nvPr/>
        </p:nvSpPr>
        <p:spPr>
          <a:xfrm>
            <a:off x="4812385" y="500768"/>
            <a:ext cx="4169025" cy="178819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spcBef>
                <a:spcPts val="600"/>
              </a:spcBef>
              <a:buFont typeface="Arial" panose="020B0604020202020204" pitchFamily="34" charset="0"/>
              <a:buChar char="•"/>
            </a:pPr>
            <a:r>
              <a:rPr lang="ja-JP" altLang="en-US" sz="1000" dirty="0">
                <a:solidFill>
                  <a:schemeClr val="tx1"/>
                </a:solidFill>
                <a:latin typeface="Meiryo UI" panose="020B0604030504040204" pitchFamily="50" charset="-128"/>
                <a:ea typeface="Meiryo UI" panose="020B0604030504040204" pitchFamily="50" charset="-128"/>
              </a:rPr>
              <a:t>日本の潜在成長率は、</a:t>
            </a:r>
            <a:r>
              <a:rPr lang="en-US" altLang="ja-JP" sz="1000" dirty="0">
                <a:solidFill>
                  <a:schemeClr val="tx1"/>
                </a:solidFill>
                <a:latin typeface="Meiryo UI" panose="020B0604030504040204" pitchFamily="50" charset="-128"/>
                <a:ea typeface="Meiryo UI" panose="020B0604030504040204" pitchFamily="50" charset="-128"/>
              </a:rPr>
              <a:t>1980</a:t>
            </a:r>
            <a:r>
              <a:rPr lang="ja-JP" altLang="en-US" sz="1000" dirty="0">
                <a:solidFill>
                  <a:schemeClr val="tx1"/>
                </a:solidFill>
                <a:latin typeface="Meiryo UI" panose="020B0604030504040204" pitchFamily="50" charset="-128"/>
                <a:ea typeface="Meiryo UI" panose="020B0604030504040204" pitchFamily="50" charset="-128"/>
              </a:rPr>
              <a:t>年代には４％超だったが、</a:t>
            </a:r>
            <a:r>
              <a:rPr lang="en-US" altLang="ja-JP" sz="1000" dirty="0">
                <a:solidFill>
                  <a:schemeClr val="tx1"/>
                </a:solidFill>
                <a:latin typeface="Meiryo UI" panose="020B0604030504040204" pitchFamily="50" charset="-128"/>
                <a:ea typeface="Meiryo UI" panose="020B0604030504040204" pitchFamily="50" charset="-128"/>
              </a:rPr>
              <a:t>90</a:t>
            </a:r>
            <a:r>
              <a:rPr lang="ja-JP" altLang="en-US" sz="1000" dirty="0">
                <a:solidFill>
                  <a:schemeClr val="tx1"/>
                </a:solidFill>
                <a:latin typeface="Meiryo UI" panose="020B0604030504040204" pitchFamily="50" charset="-128"/>
                <a:ea typeface="Meiryo UI" panose="020B0604030504040204" pitchFamily="50" charset="-128"/>
              </a:rPr>
              <a:t>年代に大きく低下。</a:t>
            </a:r>
            <a:r>
              <a:rPr lang="en-US" altLang="ja-JP" sz="1000" dirty="0">
                <a:solidFill>
                  <a:schemeClr val="tx1"/>
                </a:solidFill>
                <a:latin typeface="Meiryo UI" panose="020B0604030504040204" pitchFamily="50" charset="-128"/>
                <a:ea typeface="Meiryo UI" panose="020B0604030504040204" pitchFamily="50" charset="-128"/>
              </a:rPr>
              <a:t>2000</a:t>
            </a:r>
            <a:r>
              <a:rPr lang="ja-JP" altLang="en-US" sz="1000" dirty="0">
                <a:solidFill>
                  <a:schemeClr val="tx1"/>
                </a:solidFill>
                <a:latin typeface="Meiryo UI" panose="020B0604030504040204" pitchFamily="50" charset="-128"/>
                <a:ea typeface="Meiryo UI" panose="020B0604030504040204" pitchFamily="50" charset="-128"/>
              </a:rPr>
              <a:t>年代には１％程度に、</a:t>
            </a:r>
            <a:r>
              <a:rPr lang="en-US" altLang="ja-JP" sz="1000" dirty="0">
                <a:solidFill>
                  <a:schemeClr val="tx1"/>
                </a:solidFill>
                <a:latin typeface="Meiryo UI" panose="020B0604030504040204" pitchFamily="50" charset="-128"/>
                <a:ea typeface="Meiryo UI" panose="020B0604030504040204" pitchFamily="50" charset="-128"/>
              </a:rPr>
              <a:t>2000</a:t>
            </a:r>
            <a:r>
              <a:rPr lang="ja-JP" altLang="en-US" sz="1000" dirty="0">
                <a:solidFill>
                  <a:schemeClr val="tx1"/>
                </a:solidFill>
                <a:latin typeface="Meiryo UI" panose="020B0604030504040204" pitchFamily="50" charset="-128"/>
                <a:ea typeface="Meiryo UI" panose="020B0604030504040204" pitchFamily="50" charset="-128"/>
              </a:rPr>
              <a:t>年代後半の世界金融危機直後にはゼロ近傍まで近づいた。</a:t>
            </a:r>
            <a:r>
              <a:rPr lang="en-US" altLang="ja-JP" sz="1000" dirty="0">
                <a:solidFill>
                  <a:schemeClr val="tx1"/>
                </a:solidFill>
                <a:latin typeface="Meiryo UI" panose="020B0604030504040204" pitchFamily="50" charset="-128"/>
                <a:ea typeface="Meiryo UI" panose="020B0604030504040204" pitchFamily="50" charset="-128"/>
              </a:rPr>
              <a:t>10</a:t>
            </a:r>
            <a:r>
              <a:rPr lang="ja-JP" altLang="en-US" sz="1000" dirty="0">
                <a:solidFill>
                  <a:schemeClr val="tx1"/>
                </a:solidFill>
                <a:latin typeface="Meiryo UI" panose="020B0604030504040204" pitchFamily="50" charset="-128"/>
                <a:ea typeface="Meiryo UI" panose="020B0604030504040204" pitchFamily="50" charset="-128"/>
              </a:rPr>
              <a:t>年代は１％程度に少し回復</a:t>
            </a:r>
            <a:endParaRPr lang="en-US" altLang="ja-JP" sz="1000" dirty="0">
              <a:solidFill>
                <a:schemeClr val="tx1"/>
              </a:solidFill>
              <a:latin typeface="Meiryo UI" panose="020B0604030504040204" pitchFamily="50" charset="-128"/>
              <a:ea typeface="Meiryo UI" panose="020B0604030504040204" pitchFamily="50" charset="-128"/>
            </a:endParaRPr>
          </a:p>
          <a:p>
            <a:pPr marL="174625" indent="-174625">
              <a:spcBef>
                <a:spcPts val="600"/>
              </a:spcBef>
              <a:buFont typeface="Arial" panose="020B0604020202020204" pitchFamily="34" charset="0"/>
              <a:buChar char="•"/>
            </a:pPr>
            <a:r>
              <a:rPr lang="en-US" altLang="ja-JP" sz="1000" dirty="0">
                <a:solidFill>
                  <a:schemeClr val="tx1"/>
                </a:solidFill>
                <a:latin typeface="Meiryo UI" panose="020B0604030504040204" pitchFamily="50" charset="-128"/>
                <a:ea typeface="Meiryo UI" panose="020B0604030504040204" pitchFamily="50" charset="-128"/>
              </a:rPr>
              <a:t>1980</a:t>
            </a:r>
            <a:r>
              <a:rPr lang="ja-JP" altLang="en-US" sz="1000" dirty="0">
                <a:solidFill>
                  <a:schemeClr val="tx1"/>
                </a:solidFill>
                <a:latin typeface="Meiryo UI" panose="020B0604030504040204" pitchFamily="50" charset="-128"/>
                <a:ea typeface="Meiryo UI" panose="020B0604030504040204" pitchFamily="50" charset="-128"/>
              </a:rPr>
              <a:t>年代には日本の潜在成長率は主要５か国（日米英独仏）の中で最も高かったが、</a:t>
            </a:r>
            <a:r>
              <a:rPr lang="en-US" altLang="ja-JP" sz="1000" dirty="0">
                <a:solidFill>
                  <a:schemeClr val="tx1"/>
                </a:solidFill>
                <a:latin typeface="Meiryo UI" panose="020B0604030504040204" pitchFamily="50" charset="-128"/>
                <a:ea typeface="Meiryo UI" panose="020B0604030504040204" pitchFamily="50" charset="-128"/>
              </a:rPr>
              <a:t>90</a:t>
            </a: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00</a:t>
            </a:r>
            <a:r>
              <a:rPr lang="ja-JP" altLang="en-US" sz="1000" dirty="0">
                <a:solidFill>
                  <a:schemeClr val="tx1"/>
                </a:solidFill>
                <a:latin typeface="Meiryo UI" panose="020B0604030504040204" pitchFamily="50" charset="-128"/>
                <a:ea typeface="Meiryo UI" panose="020B0604030504040204" pitchFamily="50" charset="-128"/>
              </a:rPr>
              <a:t>年代に低下、</a:t>
            </a:r>
            <a:r>
              <a:rPr lang="en-US" altLang="ja-JP" sz="1000" dirty="0">
                <a:solidFill>
                  <a:schemeClr val="tx1"/>
                </a:solidFill>
                <a:latin typeface="Meiryo UI" panose="020B0604030504040204" pitchFamily="50" charset="-128"/>
                <a:ea typeface="Meiryo UI" panose="020B0604030504040204" pitchFamily="50" charset="-128"/>
              </a:rPr>
              <a:t>2000</a:t>
            </a:r>
            <a:r>
              <a:rPr lang="ja-JP" altLang="en-US" sz="1000" dirty="0">
                <a:solidFill>
                  <a:schemeClr val="tx1"/>
                </a:solidFill>
                <a:latin typeface="Meiryo UI" panose="020B0604030504040204" pitchFamily="50" charset="-128"/>
                <a:ea typeface="Meiryo UI" panose="020B0604030504040204" pitchFamily="50" charset="-128"/>
              </a:rPr>
              <a:t>年代後半には最も低くなった</a:t>
            </a:r>
            <a:endParaRPr lang="en-US" altLang="ja-JP" sz="1000" dirty="0">
              <a:solidFill>
                <a:schemeClr val="tx1"/>
              </a:solidFill>
              <a:latin typeface="Meiryo UI" panose="020B0604030504040204" pitchFamily="50" charset="-128"/>
              <a:ea typeface="Meiryo UI" panose="020B0604030504040204" pitchFamily="50" charset="-128"/>
            </a:endParaRPr>
          </a:p>
          <a:p>
            <a:pPr marL="174625" indent="-174625">
              <a:spcBef>
                <a:spcPts val="600"/>
              </a:spcBef>
              <a:buFont typeface="Arial" panose="020B0604020202020204" pitchFamily="34" charset="0"/>
              <a:buChar char="•"/>
            </a:pPr>
            <a:r>
              <a:rPr lang="ja-JP" altLang="en-US" sz="1000" dirty="0">
                <a:solidFill>
                  <a:schemeClr val="tx1"/>
                </a:solidFill>
                <a:latin typeface="Meiryo UI" panose="020B0604030504040204" pitchFamily="50" charset="-128"/>
                <a:ea typeface="Meiryo UI" panose="020B0604030504040204" pitchFamily="50" charset="-128"/>
              </a:rPr>
              <a:t>「資本」「労働」「</a:t>
            </a:r>
            <a:r>
              <a:rPr lang="en-US" altLang="ja-JP" sz="1000" dirty="0">
                <a:solidFill>
                  <a:schemeClr val="tx1"/>
                </a:solidFill>
                <a:latin typeface="Meiryo UI" panose="020B0604030504040204" pitchFamily="50" charset="-128"/>
                <a:ea typeface="Meiryo UI" panose="020B0604030504040204" pitchFamily="50" charset="-128"/>
              </a:rPr>
              <a:t>TFP(</a:t>
            </a:r>
            <a:r>
              <a:rPr lang="ja-JP" altLang="en-US" sz="1000" dirty="0">
                <a:solidFill>
                  <a:schemeClr val="tx1"/>
                </a:solidFill>
                <a:latin typeface="Meiryo UI" panose="020B0604030504040204" pitchFamily="50" charset="-128"/>
                <a:ea typeface="Meiryo UI" panose="020B0604030504040204" pitchFamily="50" charset="-128"/>
              </a:rPr>
              <a:t>全要素生産性</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」に分けて分析</a:t>
            </a:r>
            <a:r>
              <a:rPr lang="en-US" altLang="ja-JP" sz="1000" dirty="0">
                <a:solidFill>
                  <a:schemeClr val="tx1"/>
                </a:solidFill>
                <a:latin typeface="Meiryo UI" panose="020B0604030504040204" pitchFamily="50" charset="-128"/>
                <a:ea typeface="Meiryo UI" panose="020B0604030504040204" pitchFamily="50" charset="-128"/>
              </a:rPr>
              <a:t/>
            </a:r>
            <a:br>
              <a:rPr lang="en-US" altLang="ja-JP" sz="1000" dirty="0">
                <a:solidFill>
                  <a:schemeClr val="tx1"/>
                </a:solidFill>
                <a:latin typeface="Meiryo UI" panose="020B0604030504040204" pitchFamily="50" charset="-128"/>
                <a:ea typeface="Meiryo UI" panose="020B0604030504040204" pitchFamily="50" charset="-128"/>
              </a:rPr>
            </a:br>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1980</a:t>
            </a:r>
            <a:r>
              <a:rPr lang="ja-JP" altLang="en-US" sz="1000" dirty="0">
                <a:solidFill>
                  <a:schemeClr val="tx1"/>
                </a:solidFill>
                <a:latin typeface="Meiryo UI" panose="020B0604030504040204" pitchFamily="50" charset="-128"/>
                <a:ea typeface="Meiryo UI" panose="020B0604030504040204" pitchFamily="50" charset="-128"/>
              </a:rPr>
              <a:t>年代：</a:t>
            </a:r>
            <a:r>
              <a:rPr lang="en-US" altLang="ja-JP" sz="1000" b="1" u="sng" dirty="0">
                <a:solidFill>
                  <a:schemeClr val="tx1"/>
                </a:solidFill>
                <a:latin typeface="Meiryo UI" panose="020B0604030504040204" pitchFamily="50" charset="-128"/>
                <a:ea typeface="Meiryo UI" panose="020B0604030504040204" pitchFamily="50" charset="-128"/>
              </a:rPr>
              <a:t>TFP</a:t>
            </a:r>
            <a:r>
              <a:rPr lang="ja-JP" altLang="en-US" sz="1000" b="1" u="sng" dirty="0" err="1">
                <a:solidFill>
                  <a:schemeClr val="tx1"/>
                </a:solidFill>
                <a:latin typeface="Meiryo UI" panose="020B0604030504040204" pitchFamily="50" charset="-128"/>
                <a:ea typeface="Meiryo UI" panose="020B0604030504040204" pitchFamily="50" charset="-128"/>
              </a:rPr>
              <a:t>、</a:t>
            </a:r>
            <a:r>
              <a:rPr lang="ja-JP" altLang="en-US" sz="1000" b="1" u="sng" dirty="0">
                <a:solidFill>
                  <a:schemeClr val="tx1"/>
                </a:solidFill>
                <a:latin typeface="Meiryo UI" panose="020B0604030504040204" pitchFamily="50" charset="-128"/>
                <a:ea typeface="Meiryo UI" panose="020B0604030504040204" pitchFamily="50" charset="-128"/>
              </a:rPr>
              <a:t>資本、次に労働投入が潜在成長を支えた</a:t>
            </a:r>
            <a:r>
              <a:rPr lang="en-US" altLang="ja-JP" sz="1000" dirty="0">
                <a:solidFill>
                  <a:schemeClr val="tx1"/>
                </a:solidFill>
                <a:latin typeface="Meiryo UI" panose="020B0604030504040204" pitchFamily="50" charset="-128"/>
                <a:ea typeface="Meiryo UI" panose="020B0604030504040204" pitchFamily="50" charset="-128"/>
              </a:rPr>
              <a:t/>
            </a:r>
            <a:br>
              <a:rPr lang="en-US" altLang="ja-JP" sz="1000" dirty="0">
                <a:solidFill>
                  <a:schemeClr val="tx1"/>
                </a:solidFill>
                <a:latin typeface="Meiryo UI" panose="020B0604030504040204" pitchFamily="50" charset="-128"/>
                <a:ea typeface="Meiryo UI" panose="020B0604030504040204" pitchFamily="50" charset="-128"/>
              </a:rPr>
            </a:br>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1990</a:t>
            </a:r>
            <a:r>
              <a:rPr lang="ja-JP" altLang="en-US" sz="1000" dirty="0">
                <a:solidFill>
                  <a:schemeClr val="tx1"/>
                </a:solidFill>
                <a:latin typeface="Meiryo UI" panose="020B0604030504040204" pitchFamily="50" charset="-128"/>
                <a:ea typeface="Meiryo UI" panose="020B0604030504040204" pitchFamily="50" charset="-128"/>
              </a:rPr>
              <a:t>年代：</a:t>
            </a:r>
            <a:r>
              <a:rPr lang="ja-JP" altLang="en-US" sz="1000" b="1" u="sng" dirty="0">
                <a:solidFill>
                  <a:schemeClr val="tx1"/>
                </a:solidFill>
                <a:latin typeface="Meiryo UI" panose="020B0604030504040204" pitchFamily="50" charset="-128"/>
                <a:ea typeface="Meiryo UI" panose="020B0604030504040204" pitchFamily="50" charset="-128"/>
              </a:rPr>
              <a:t>労働投入がマイナス</a:t>
            </a:r>
            <a:r>
              <a:rPr lang="ja-JP" altLang="en-US" sz="1000" dirty="0">
                <a:solidFill>
                  <a:schemeClr val="tx1"/>
                </a:solidFill>
                <a:latin typeface="Meiryo UI" panose="020B0604030504040204" pitchFamily="50" charset="-128"/>
                <a:ea typeface="Meiryo UI" panose="020B0604030504040204" pitchFamily="50" charset="-128"/>
              </a:rPr>
              <a:t>に転じ、</a:t>
            </a:r>
            <a:r>
              <a:rPr lang="en-US" altLang="ja-JP" sz="1000" dirty="0">
                <a:solidFill>
                  <a:schemeClr val="tx1"/>
                </a:solidFill>
                <a:latin typeface="Meiryo UI" panose="020B0604030504040204" pitchFamily="50" charset="-128"/>
                <a:ea typeface="Meiryo UI" panose="020B0604030504040204" pitchFamily="50" charset="-128"/>
              </a:rPr>
              <a:t/>
            </a:r>
            <a:br>
              <a:rPr lang="en-US" altLang="ja-JP" sz="1000" dirty="0">
                <a:solidFill>
                  <a:schemeClr val="tx1"/>
                </a:solidFill>
                <a:latin typeface="Meiryo UI" panose="020B0604030504040204" pitchFamily="50" charset="-128"/>
                <a:ea typeface="Meiryo UI" panose="020B0604030504040204" pitchFamily="50" charset="-128"/>
              </a:rPr>
            </a:br>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b="1" u="sng" dirty="0">
                <a:solidFill>
                  <a:schemeClr val="tx1"/>
                </a:solidFill>
                <a:latin typeface="Meiryo UI" panose="020B0604030504040204" pitchFamily="50" charset="-128"/>
                <a:ea typeface="Meiryo UI" panose="020B0604030504040204" pitchFamily="50" charset="-128"/>
              </a:rPr>
              <a:t>TFP</a:t>
            </a:r>
            <a:r>
              <a:rPr lang="ja-JP" altLang="en-US" sz="1000" b="1" u="sng" dirty="0">
                <a:solidFill>
                  <a:schemeClr val="tx1"/>
                </a:solidFill>
                <a:latin typeface="Meiryo UI" panose="020B0604030504040204" pitchFamily="50" charset="-128"/>
                <a:ea typeface="Meiryo UI" panose="020B0604030504040204" pitchFamily="50" charset="-128"/>
              </a:rPr>
              <a:t>・資本投入の寄与が小さく</a:t>
            </a:r>
            <a:r>
              <a:rPr lang="en-US" altLang="ja-JP" sz="1000" dirty="0">
                <a:solidFill>
                  <a:schemeClr val="tx1"/>
                </a:solidFill>
                <a:latin typeface="Meiryo UI" panose="020B0604030504040204" pitchFamily="50" charset="-128"/>
                <a:ea typeface="Meiryo UI" panose="020B0604030504040204" pitchFamily="50" charset="-128"/>
              </a:rPr>
              <a:t/>
            </a:r>
            <a:br>
              <a:rPr lang="en-US" altLang="ja-JP" sz="1000" dirty="0">
                <a:solidFill>
                  <a:schemeClr val="tx1"/>
                </a:solidFill>
                <a:latin typeface="Meiryo UI" panose="020B0604030504040204" pitchFamily="50" charset="-128"/>
                <a:ea typeface="Meiryo UI" panose="020B0604030504040204" pitchFamily="50" charset="-128"/>
              </a:rPr>
            </a:br>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2000</a:t>
            </a:r>
            <a:r>
              <a:rPr lang="ja-JP" altLang="en-US" sz="1000" dirty="0">
                <a:solidFill>
                  <a:schemeClr val="tx1"/>
                </a:solidFill>
                <a:latin typeface="Meiryo UI" panose="020B0604030504040204" pitchFamily="50" charset="-128"/>
                <a:ea typeface="Meiryo UI" panose="020B0604030504040204" pitchFamily="50" charset="-128"/>
              </a:rPr>
              <a:t>年代：資本投入の寄与がさらに小さく</a:t>
            </a:r>
            <a:r>
              <a:rPr lang="en-US" altLang="ja-JP" sz="1000" dirty="0">
                <a:solidFill>
                  <a:schemeClr val="tx1"/>
                </a:solidFill>
                <a:latin typeface="Meiryo UI" panose="020B0604030504040204" pitchFamily="50" charset="-128"/>
                <a:ea typeface="Meiryo UI" panose="020B0604030504040204" pitchFamily="50" charset="-128"/>
              </a:rPr>
              <a:t/>
            </a:r>
            <a:br>
              <a:rPr lang="en-US" altLang="ja-JP" sz="1000" dirty="0">
                <a:solidFill>
                  <a:schemeClr val="tx1"/>
                </a:solidFill>
                <a:latin typeface="Meiryo UI" panose="020B0604030504040204" pitchFamily="50" charset="-128"/>
                <a:ea typeface="Meiryo UI" panose="020B0604030504040204" pitchFamily="50" charset="-128"/>
              </a:rPr>
            </a:br>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2010</a:t>
            </a:r>
            <a:r>
              <a:rPr lang="ja-JP" altLang="en-US" sz="1000" dirty="0">
                <a:solidFill>
                  <a:schemeClr val="tx1"/>
                </a:solidFill>
                <a:latin typeface="Meiryo UI" panose="020B0604030504040204" pitchFamily="50" charset="-128"/>
                <a:ea typeface="Meiryo UI" panose="020B0604030504040204" pitchFamily="50" charset="-128"/>
              </a:rPr>
              <a:t>年代：</a:t>
            </a:r>
            <a:r>
              <a:rPr lang="ja-JP" altLang="en-US" sz="1000" b="1" u="sng" dirty="0">
                <a:solidFill>
                  <a:schemeClr val="tx1"/>
                </a:solidFill>
                <a:latin typeface="Meiryo UI" panose="020B0604030504040204" pitchFamily="50" charset="-128"/>
                <a:ea typeface="Meiryo UI" panose="020B0604030504040204" pitchFamily="50" charset="-128"/>
              </a:rPr>
              <a:t>資本投入の寄与はほぼなくなり、</a:t>
            </a:r>
            <a:r>
              <a:rPr lang="en-US" altLang="ja-JP" sz="1000" b="1" u="sng" dirty="0">
                <a:solidFill>
                  <a:schemeClr val="tx1"/>
                </a:solidFill>
                <a:latin typeface="Meiryo UI" panose="020B0604030504040204" pitchFamily="50" charset="-128"/>
                <a:ea typeface="Meiryo UI" panose="020B0604030504040204" pitchFamily="50" charset="-128"/>
              </a:rPr>
              <a:t>TFP</a:t>
            </a:r>
            <a:r>
              <a:rPr lang="ja-JP" altLang="en-US" sz="1000" b="1" u="sng" dirty="0">
                <a:solidFill>
                  <a:schemeClr val="tx1"/>
                </a:solidFill>
                <a:latin typeface="Meiryo UI" panose="020B0604030504040204" pitchFamily="50" charset="-128"/>
                <a:ea typeface="Meiryo UI" panose="020B0604030504040204" pitchFamily="50" charset="-128"/>
              </a:rPr>
              <a:t>の上昇のみ</a:t>
            </a:r>
            <a:endParaRPr lang="en-US" altLang="ja-JP" sz="1000" b="1" u="sng" dirty="0">
              <a:solidFill>
                <a:schemeClr val="tx1"/>
              </a:solidFill>
              <a:latin typeface="Meiryo UI" panose="020B0604030504040204" pitchFamily="50" charset="-128"/>
              <a:ea typeface="Meiryo UI" panose="020B0604030504040204" pitchFamily="50" charset="-128"/>
            </a:endParaRPr>
          </a:p>
        </p:txBody>
      </p:sp>
      <p:grpSp>
        <p:nvGrpSpPr>
          <p:cNvPr id="8" name="グループ化 7"/>
          <p:cNvGrpSpPr/>
          <p:nvPr/>
        </p:nvGrpSpPr>
        <p:grpSpPr>
          <a:xfrm>
            <a:off x="-29079" y="2589383"/>
            <a:ext cx="9121519" cy="4137135"/>
            <a:chOff x="-18632" y="2664709"/>
            <a:chExt cx="9121519" cy="4137135"/>
          </a:xfrm>
        </p:grpSpPr>
        <p:grpSp>
          <p:nvGrpSpPr>
            <p:cNvPr id="6" name="グループ化 5"/>
            <p:cNvGrpSpPr/>
            <p:nvPr/>
          </p:nvGrpSpPr>
          <p:grpSpPr>
            <a:xfrm>
              <a:off x="-18632" y="2687383"/>
              <a:ext cx="9058129" cy="4114461"/>
              <a:chOff x="-18632" y="2687383"/>
              <a:chExt cx="9058129" cy="4114461"/>
            </a:xfrm>
          </p:grpSpPr>
          <p:sp>
            <p:nvSpPr>
              <p:cNvPr id="34" name="テキスト ボックス 33"/>
              <p:cNvSpPr txBox="1"/>
              <p:nvPr/>
            </p:nvSpPr>
            <p:spPr>
              <a:xfrm>
                <a:off x="23049" y="2708235"/>
                <a:ext cx="1657021" cy="307777"/>
              </a:xfrm>
              <a:prstGeom prst="rect">
                <a:avLst/>
              </a:prstGeom>
              <a:noFill/>
            </p:spPr>
            <p:txBody>
              <a:bodyPr wrap="square" rtlCol="0">
                <a:spAutoFit/>
              </a:bodyPr>
              <a:lstStyle/>
              <a:p>
                <a:r>
                  <a:rPr kumimoji="1" lang="ja-JP" altLang="en-US" sz="1400" b="1" dirty="0"/>
                  <a:t>労働</a:t>
                </a:r>
              </a:p>
            </p:txBody>
          </p:sp>
          <p:sp>
            <p:nvSpPr>
              <p:cNvPr id="35" name="テキスト ボックス 34"/>
              <p:cNvSpPr txBox="1"/>
              <p:nvPr/>
            </p:nvSpPr>
            <p:spPr>
              <a:xfrm>
                <a:off x="3062757" y="2693439"/>
                <a:ext cx="543739" cy="307777"/>
              </a:xfrm>
              <a:prstGeom prst="rect">
                <a:avLst/>
              </a:prstGeom>
              <a:noFill/>
            </p:spPr>
            <p:txBody>
              <a:bodyPr wrap="none" rtlCol="0">
                <a:spAutoFit/>
              </a:bodyPr>
              <a:lstStyle/>
              <a:p>
                <a:r>
                  <a:rPr kumimoji="1" lang="ja-JP" altLang="en-US" sz="1400" b="1" dirty="0"/>
                  <a:t>資本</a:t>
                </a:r>
              </a:p>
            </p:txBody>
          </p:sp>
          <p:sp>
            <p:nvSpPr>
              <p:cNvPr id="36" name="正方形/長方形 35"/>
              <p:cNvSpPr/>
              <p:nvPr/>
            </p:nvSpPr>
            <p:spPr>
              <a:xfrm>
                <a:off x="42099" y="2957371"/>
                <a:ext cx="3029729" cy="381109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153655" y="2957371"/>
                <a:ext cx="3105383" cy="381109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227463" y="2687383"/>
                <a:ext cx="1973617" cy="307777"/>
              </a:xfrm>
              <a:prstGeom prst="rect">
                <a:avLst/>
              </a:prstGeom>
              <a:noFill/>
            </p:spPr>
            <p:txBody>
              <a:bodyPr wrap="none" rtlCol="0">
                <a:spAutoFit/>
              </a:bodyPr>
              <a:lstStyle/>
              <a:p>
                <a:r>
                  <a:rPr kumimoji="1" lang="en-US" altLang="ja-JP" sz="1400" b="1" dirty="0"/>
                  <a:t>TFP</a:t>
                </a:r>
                <a:r>
                  <a:rPr kumimoji="1" lang="ja-JP" altLang="en-US" sz="1400" b="1" dirty="0"/>
                  <a:t>（全要素生産性）</a:t>
                </a:r>
              </a:p>
            </p:txBody>
          </p:sp>
          <p:sp>
            <p:nvSpPr>
              <p:cNvPr id="39" name="正方形/長方形 38"/>
              <p:cNvSpPr/>
              <p:nvPr/>
            </p:nvSpPr>
            <p:spPr>
              <a:xfrm>
                <a:off x="6340865" y="2956584"/>
                <a:ext cx="2698632" cy="3816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18632" y="2923028"/>
                <a:ext cx="3133234" cy="387881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ts val="1500"/>
                  </a:lnSpc>
                  <a:spcBef>
                    <a:spcPts val="300"/>
                  </a:spcBef>
                  <a:buFont typeface="Wingdings" panose="05000000000000000000" pitchFamily="2" charset="2"/>
                  <a:buChar char="l"/>
                </a:pPr>
                <a:r>
                  <a:rPr lang="ja-JP" altLang="en-US" sz="1100" b="1" u="sng" dirty="0">
                    <a:solidFill>
                      <a:schemeClr val="tx1"/>
                    </a:solidFill>
                    <a:latin typeface="Meiryo UI" panose="020B0604030504040204" pitchFamily="50" charset="-128"/>
                    <a:ea typeface="Meiryo UI" panose="020B0604030504040204" pitchFamily="50" charset="-128"/>
                  </a:rPr>
                  <a:t>雇用者数は、</a:t>
                </a:r>
                <a:r>
                  <a:rPr lang="en-US" altLang="ja-JP" sz="1100" b="1" u="sng" dirty="0">
                    <a:solidFill>
                      <a:schemeClr val="tx1"/>
                    </a:solidFill>
                    <a:latin typeface="Meiryo UI" panose="020B0604030504040204" pitchFamily="50" charset="-128"/>
                    <a:ea typeface="Meiryo UI" panose="020B0604030504040204" pitchFamily="50" charset="-128"/>
                  </a:rPr>
                  <a:t>1980</a:t>
                </a:r>
                <a:r>
                  <a:rPr lang="ja-JP" altLang="en-US" sz="1100" b="1" u="sng" dirty="0">
                    <a:solidFill>
                      <a:schemeClr val="tx1"/>
                    </a:solidFill>
                    <a:latin typeface="Meiryo UI" panose="020B0604030504040204" pitchFamily="50" charset="-128"/>
                    <a:ea typeface="Meiryo UI" panose="020B0604030504040204" pitchFamily="50" charset="-128"/>
                  </a:rPr>
                  <a:t>年代～</a:t>
                </a:r>
                <a:r>
                  <a:rPr lang="en-US" altLang="ja-JP" sz="1100" b="1" u="sng" dirty="0">
                    <a:solidFill>
                      <a:schemeClr val="tx1"/>
                    </a:solidFill>
                    <a:latin typeface="Meiryo UI" panose="020B0604030504040204" pitchFamily="50" charset="-128"/>
                    <a:ea typeface="Meiryo UI" panose="020B0604030504040204" pitchFamily="50" charset="-128"/>
                  </a:rPr>
                  <a:t>90</a:t>
                </a:r>
                <a:r>
                  <a:rPr lang="ja-JP" altLang="en-US" sz="1100" b="1" u="sng" dirty="0">
                    <a:solidFill>
                      <a:schemeClr val="tx1"/>
                    </a:solidFill>
                    <a:latin typeface="Meiryo UI" panose="020B0604030504040204" pitchFamily="50" charset="-128"/>
                    <a:ea typeface="Meiryo UI" panose="020B0604030504040204" pitchFamily="50" charset="-128"/>
                  </a:rPr>
                  <a:t>年代半ば、</a:t>
                </a:r>
                <a:r>
                  <a:rPr lang="en-US" altLang="ja-JP" sz="1100" b="1" u="sng" dirty="0">
                    <a:solidFill>
                      <a:schemeClr val="tx1"/>
                    </a:solidFill>
                    <a:latin typeface="Meiryo UI" panose="020B0604030504040204" pitchFamily="50" charset="-128"/>
                    <a:ea typeface="Meiryo UI" panose="020B0604030504040204" pitchFamily="50" charset="-128"/>
                  </a:rPr>
                  <a:t>2000</a:t>
                </a:r>
                <a:r>
                  <a:rPr lang="ja-JP" altLang="en-US" sz="1100" b="1" u="sng" dirty="0">
                    <a:solidFill>
                      <a:schemeClr val="tx1"/>
                    </a:solidFill>
                    <a:latin typeface="Meiryo UI" panose="020B0604030504040204" pitchFamily="50" charset="-128"/>
                    <a:ea typeface="Meiryo UI" panose="020B0604030504040204" pitchFamily="50" charset="-128"/>
                  </a:rPr>
                  <a:t>年代半ば、</a:t>
                </a:r>
                <a:r>
                  <a:rPr lang="en-US" altLang="ja-JP" sz="1100" b="1" u="sng" dirty="0">
                    <a:solidFill>
                      <a:schemeClr val="tx1"/>
                    </a:solidFill>
                    <a:latin typeface="Meiryo UI" panose="020B0604030504040204" pitchFamily="50" charset="-128"/>
                    <a:ea typeface="Meiryo UI" panose="020B0604030504040204" pitchFamily="50" charset="-128"/>
                  </a:rPr>
                  <a:t>10</a:t>
                </a:r>
                <a:r>
                  <a:rPr lang="ja-JP" altLang="en-US" sz="1100" b="1" u="sng" dirty="0">
                    <a:solidFill>
                      <a:schemeClr val="tx1"/>
                    </a:solidFill>
                    <a:latin typeface="Meiryo UI" panose="020B0604030504040204" pitchFamily="50" charset="-128"/>
                    <a:ea typeface="Meiryo UI" panose="020B0604030504040204" pitchFamily="50" charset="-128"/>
                  </a:rPr>
                  <a:t>年代において増加。</a:t>
                </a:r>
                <a:endParaRPr lang="en-US" altLang="ja-JP" sz="1100" b="1" u="sng" dirty="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b="1" u="sng" dirty="0">
                    <a:solidFill>
                      <a:schemeClr val="tx1"/>
                    </a:solidFill>
                    <a:latin typeface="Meiryo UI" panose="020B0604030504040204" pitchFamily="50" charset="-128"/>
                    <a:ea typeface="Meiryo UI" panose="020B0604030504040204" pitchFamily="50" charset="-128"/>
                  </a:rPr>
                  <a:t>労働時間は、</a:t>
                </a:r>
                <a:r>
                  <a:rPr lang="en-US" altLang="ja-JP" sz="1100" b="1" u="sng" dirty="0">
                    <a:solidFill>
                      <a:schemeClr val="tx1"/>
                    </a:solidFill>
                    <a:latin typeface="Meiryo UI" panose="020B0604030504040204" pitchFamily="50" charset="-128"/>
                    <a:ea typeface="Meiryo UI" panose="020B0604030504040204" pitchFamily="50" charset="-128"/>
                  </a:rPr>
                  <a:t>80</a:t>
                </a:r>
                <a:r>
                  <a:rPr lang="ja-JP" altLang="en-US" sz="1100" b="1" u="sng" dirty="0">
                    <a:solidFill>
                      <a:schemeClr val="tx1"/>
                    </a:solidFill>
                    <a:latin typeface="Meiryo UI" panose="020B0604030504040204" pitchFamily="50" charset="-128"/>
                    <a:ea typeface="Meiryo UI" panose="020B0604030504040204" pitchFamily="50" charset="-128"/>
                  </a:rPr>
                  <a:t>年代後半（時短政策）、</a:t>
                </a:r>
                <a:r>
                  <a:rPr lang="en-US" altLang="ja-JP" sz="1100" b="1" u="sng" dirty="0">
                    <a:solidFill>
                      <a:schemeClr val="tx1"/>
                    </a:solidFill>
                    <a:latin typeface="Meiryo UI" panose="020B0604030504040204" pitchFamily="50" charset="-128"/>
                    <a:ea typeface="Meiryo UI" panose="020B0604030504040204" pitchFamily="50" charset="-128"/>
                  </a:rPr>
                  <a:t>90</a:t>
                </a:r>
                <a:r>
                  <a:rPr lang="ja-JP" altLang="en-US" sz="1100" b="1" u="sng" dirty="0">
                    <a:solidFill>
                      <a:schemeClr val="tx1"/>
                    </a:solidFill>
                    <a:latin typeface="Meiryo UI" panose="020B0604030504040204" pitchFamily="50" charset="-128"/>
                    <a:ea typeface="Meiryo UI" panose="020B0604030504040204" pitchFamily="50" charset="-128"/>
                  </a:rPr>
                  <a:t>年代末（バブル崩壊後の雇用調整や非正規労働者の増）、</a:t>
                </a:r>
                <a:r>
                  <a:rPr lang="en-US" altLang="ja-JP" sz="1100" b="1" u="sng" dirty="0">
                    <a:solidFill>
                      <a:schemeClr val="tx1"/>
                    </a:solidFill>
                    <a:latin typeface="Meiryo UI" panose="020B0604030504040204" pitchFamily="50" charset="-128"/>
                    <a:ea typeface="Meiryo UI" panose="020B0604030504040204" pitchFamily="50" charset="-128"/>
                  </a:rPr>
                  <a:t>10</a:t>
                </a:r>
                <a:r>
                  <a:rPr lang="ja-JP" altLang="en-US" sz="1100" b="1" u="sng" dirty="0">
                    <a:solidFill>
                      <a:schemeClr val="tx1"/>
                    </a:solidFill>
                    <a:latin typeface="Meiryo UI" panose="020B0604030504040204" pitchFamily="50" charset="-128"/>
                    <a:ea typeface="Meiryo UI" panose="020B0604030504040204" pitchFamily="50" charset="-128"/>
                  </a:rPr>
                  <a:t>年代（高齢者や女性の労働参加による短時間労働の増加）と減少</a:t>
                </a:r>
                <a:r>
                  <a:rPr lang="ja-JP" altLang="en-US" sz="1100" dirty="0">
                    <a:solidFill>
                      <a:schemeClr val="tx1"/>
                    </a:solidFill>
                    <a:latin typeface="Meiryo UI" panose="020B0604030504040204" pitchFamily="50" charset="-128"/>
                    <a:ea typeface="Meiryo UI" panose="020B0604030504040204" pitchFamily="50" charset="-128"/>
                  </a:rPr>
                  <a:t>してきた。</a:t>
                </a:r>
                <a:endParaRPr lang="en-US" altLang="ja-JP" sz="1100" dirty="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en-US" altLang="ja-JP" sz="1100" dirty="0">
                    <a:solidFill>
                      <a:schemeClr val="tx1"/>
                    </a:solidFill>
                    <a:latin typeface="Meiryo UI" panose="020B0604030504040204" pitchFamily="50" charset="-128"/>
                    <a:ea typeface="Meiryo UI" panose="020B0604030504040204" pitchFamily="50" charset="-128"/>
                  </a:rPr>
                  <a:t>10</a:t>
                </a:r>
                <a:r>
                  <a:rPr lang="ja-JP" altLang="en-US" sz="1100" dirty="0">
                    <a:solidFill>
                      <a:schemeClr val="tx1"/>
                    </a:solidFill>
                    <a:latin typeface="Meiryo UI" panose="020B0604030504040204" pitchFamily="50" charset="-128"/>
                    <a:ea typeface="Meiryo UI" panose="020B0604030504040204" pitchFamily="50" charset="-128"/>
                  </a:rPr>
                  <a:t>年代に</a:t>
                </a:r>
                <a:r>
                  <a:rPr lang="ja-JP" altLang="en-US" sz="1100" b="1" u="sng" dirty="0">
                    <a:solidFill>
                      <a:schemeClr val="tx1"/>
                    </a:solidFill>
                    <a:latin typeface="Meiryo UI" panose="020B0604030504040204" pitchFamily="50" charset="-128"/>
                    <a:ea typeface="Meiryo UI" panose="020B0604030504040204" pitchFamily="50" charset="-128"/>
                  </a:rPr>
                  <a:t>高齢者や女性の労働参加</a:t>
                </a:r>
                <a:r>
                  <a:rPr lang="ja-JP" altLang="en-US" sz="1100" dirty="0">
                    <a:solidFill>
                      <a:schemeClr val="tx1"/>
                    </a:solidFill>
                    <a:latin typeface="Meiryo UI" panose="020B0604030504040204" pitchFamily="50" charset="-128"/>
                    <a:ea typeface="Meiryo UI" panose="020B0604030504040204" pitchFamily="50" charset="-128"/>
                  </a:rPr>
                  <a:t>が進んだが、これらの雇用者は</a:t>
                </a:r>
                <a:r>
                  <a:rPr lang="ja-JP" altLang="en-US" sz="1100" b="1" u="sng" dirty="0">
                    <a:solidFill>
                      <a:schemeClr val="tx1"/>
                    </a:solidFill>
                    <a:latin typeface="Meiryo UI" panose="020B0604030504040204" pitchFamily="50" charset="-128"/>
                    <a:ea typeface="Meiryo UI" panose="020B0604030504040204" pitchFamily="50" charset="-128"/>
                  </a:rPr>
                  <a:t>短時間勤務の傾向</a:t>
                </a:r>
                <a:r>
                  <a:rPr lang="ja-JP" altLang="en-US" sz="1100" dirty="0">
                    <a:solidFill>
                      <a:schemeClr val="tx1"/>
                    </a:solidFill>
                    <a:latin typeface="Meiryo UI" panose="020B0604030504040204" pitchFamily="50" charset="-128"/>
                    <a:ea typeface="Meiryo UI" panose="020B0604030504040204" pitchFamily="50" charset="-128"/>
                  </a:rPr>
                  <a:t>があり、</a:t>
                </a:r>
                <a:r>
                  <a:rPr lang="ja-JP" altLang="en-US" sz="1100" b="1" u="sng" dirty="0">
                    <a:solidFill>
                      <a:schemeClr val="tx1"/>
                    </a:solidFill>
                    <a:latin typeface="Meiryo UI" panose="020B0604030504040204" pitchFamily="50" charset="-128"/>
                    <a:ea typeface="Meiryo UI" panose="020B0604030504040204" pitchFamily="50" charset="-128"/>
                  </a:rPr>
                  <a:t>労働投入量の成長への寄与については、労働時間が減少することで下押し圧力</a:t>
                </a:r>
                <a:r>
                  <a:rPr lang="ja-JP" altLang="en-US" sz="1100" dirty="0">
                    <a:solidFill>
                      <a:schemeClr val="tx1"/>
                    </a:solidFill>
                    <a:latin typeface="Meiryo UI" panose="020B0604030504040204" pitchFamily="50" charset="-128"/>
                    <a:ea typeface="Meiryo UI" panose="020B0604030504040204" pitchFamily="50" charset="-128"/>
                  </a:rPr>
                  <a:t>が大きくなった。</a:t>
                </a:r>
                <a:endParaRPr lang="en-US" altLang="ja-JP" sz="1100" dirty="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dirty="0">
                    <a:solidFill>
                      <a:schemeClr val="tx1"/>
                    </a:solidFill>
                    <a:latin typeface="Meiryo UI" panose="020B0604030504040204" pitchFamily="50" charset="-128"/>
                    <a:ea typeface="Meiryo UI" panose="020B0604030504040204" pitchFamily="50" charset="-128"/>
                  </a:rPr>
                  <a:t>上記のほか、</a:t>
                </a:r>
                <a:r>
                  <a:rPr lang="ja-JP" altLang="en-US" sz="1100" b="1" u="sng" dirty="0">
                    <a:solidFill>
                      <a:schemeClr val="tx1"/>
                    </a:solidFill>
                    <a:latin typeface="Meiryo UI" panose="020B0604030504040204" pitchFamily="50" charset="-128"/>
                    <a:ea typeface="Meiryo UI" panose="020B0604030504040204" pitchFamily="50" charset="-128"/>
                  </a:rPr>
                  <a:t>非正規雇用の増加によって、生産性を引き下げる影響</a:t>
                </a:r>
                <a:r>
                  <a:rPr lang="ja-JP" altLang="en-US" sz="1100" dirty="0">
                    <a:solidFill>
                      <a:schemeClr val="tx1"/>
                    </a:solidFill>
                    <a:latin typeface="Meiryo UI" panose="020B0604030504040204" pitchFamily="50" charset="-128"/>
                    <a:ea typeface="Meiryo UI" panose="020B0604030504040204" pitchFamily="50" charset="-128"/>
                  </a:rPr>
                  <a:t>があるとする分析も。　一方で、</a:t>
                </a:r>
                <a:r>
                  <a:rPr lang="ja-JP" altLang="en-US" sz="1100" b="1" u="sng" dirty="0">
                    <a:solidFill>
                      <a:schemeClr val="tx1"/>
                    </a:solidFill>
                    <a:latin typeface="Meiryo UI" panose="020B0604030504040204" pitchFamily="50" charset="-128"/>
                    <a:ea typeface="Meiryo UI" panose="020B0604030504040204" pitchFamily="50" charset="-128"/>
                  </a:rPr>
                  <a:t>需要変動の影響が大きく労働投入量</a:t>
                </a:r>
                <a:r>
                  <a:rPr lang="en-US" altLang="ja-JP" sz="900" b="1" u="sng" dirty="0">
                    <a:solidFill>
                      <a:schemeClr val="tx1"/>
                    </a:solidFill>
                    <a:latin typeface="Meiryo UI" panose="020B0604030504040204" pitchFamily="50" charset="-128"/>
                    <a:ea typeface="Meiryo UI" panose="020B0604030504040204" pitchFamily="50" charset="-128"/>
                  </a:rPr>
                  <a:t>(※)</a:t>
                </a:r>
                <a:r>
                  <a:rPr lang="ja-JP" altLang="en-US" sz="1100" b="1" u="sng" dirty="0">
                    <a:solidFill>
                      <a:schemeClr val="tx1"/>
                    </a:solidFill>
                    <a:latin typeface="Meiryo UI" panose="020B0604030504040204" pitchFamily="50" charset="-128"/>
                    <a:ea typeface="Meiryo UI" panose="020B0604030504040204" pitchFamily="50" charset="-128"/>
                  </a:rPr>
                  <a:t>の調整ニーズが高いサービス業では生産性にプラスに働く可能性</a:t>
                </a:r>
                <a:r>
                  <a:rPr lang="ja-JP" altLang="en-US" sz="1100" dirty="0">
                    <a:solidFill>
                      <a:schemeClr val="tx1"/>
                    </a:solidFill>
                    <a:latin typeface="Meiryo UI" panose="020B0604030504040204" pitchFamily="50" charset="-128"/>
                    <a:ea typeface="Meiryo UI" panose="020B0604030504040204" pitchFamily="50" charset="-128"/>
                  </a:rPr>
                  <a:t>の指摘も。</a:t>
                </a: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600"/>
                  </a:lnSpc>
                  <a:spcBef>
                    <a:spcPts val="300"/>
                  </a:spcBef>
                </a:pPr>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spc="-90" dirty="0">
                    <a:solidFill>
                      <a:schemeClr val="tx1"/>
                    </a:solidFill>
                    <a:latin typeface="Meiryo UI" panose="020B0604030504040204" pitchFamily="50" charset="-128"/>
                    <a:ea typeface="Meiryo UI" panose="020B0604030504040204" pitchFamily="50" charset="-128"/>
                  </a:rPr>
                  <a:t>※ </a:t>
                </a:r>
                <a:r>
                  <a:rPr lang="ja-JP" altLang="en-US" sz="1000" spc="-90" dirty="0">
                    <a:solidFill>
                      <a:schemeClr val="tx1"/>
                    </a:solidFill>
                    <a:latin typeface="Meiryo UI" panose="020B0604030504040204" pitchFamily="50" charset="-128"/>
                    <a:ea typeface="Meiryo UI" panose="020B0604030504040204" pitchFamily="50" charset="-128"/>
                  </a:rPr>
                  <a:t>労働投入量＝雇用者数 </a:t>
                </a:r>
                <a:r>
                  <a:rPr lang="en-US" altLang="ja-JP" sz="1000" spc="-90" dirty="0">
                    <a:solidFill>
                      <a:schemeClr val="tx1"/>
                    </a:solidFill>
                    <a:latin typeface="Meiryo UI" panose="020B0604030504040204" pitchFamily="50" charset="-128"/>
                    <a:ea typeface="Meiryo UI" panose="020B0604030504040204" pitchFamily="50" charset="-128"/>
                  </a:rPr>
                  <a:t>× 1</a:t>
                </a:r>
                <a:r>
                  <a:rPr lang="ja-JP" altLang="en-US" sz="1000" spc="-90" dirty="0">
                    <a:solidFill>
                      <a:schemeClr val="tx1"/>
                    </a:solidFill>
                    <a:latin typeface="Meiryo UI" panose="020B0604030504040204" pitchFamily="50" charset="-128"/>
                    <a:ea typeface="Meiryo UI" panose="020B0604030504040204" pitchFamily="50" charset="-128"/>
                  </a:rPr>
                  <a:t>人当たり平均労働時間</a:t>
                </a:r>
                <a:endParaRPr lang="en-US" altLang="ja-JP" sz="1000" spc="-90" dirty="0">
                  <a:solidFill>
                    <a:schemeClr val="tx1"/>
                  </a:solidFill>
                  <a:latin typeface="Meiryo UI" panose="020B0604030504040204" pitchFamily="50" charset="-128"/>
                  <a:ea typeface="Meiryo UI" panose="020B0604030504040204" pitchFamily="50" charset="-128"/>
                </a:endParaRPr>
              </a:p>
              <a:p>
                <a:pPr>
                  <a:lnSpc>
                    <a:spcPts val="1600"/>
                  </a:lnSpc>
                  <a:spcBef>
                    <a:spcPts val="300"/>
                  </a:spcBef>
                </a:pP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46" name="角丸四角形 45"/>
              <p:cNvSpPr/>
              <p:nvPr/>
            </p:nvSpPr>
            <p:spPr>
              <a:xfrm>
                <a:off x="3119310" y="2913504"/>
                <a:ext cx="3201552" cy="381242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ts val="1500"/>
                  </a:lnSpc>
                  <a:spcBef>
                    <a:spcPts val="300"/>
                  </a:spcBef>
                  <a:buFont typeface="Wingdings" panose="05000000000000000000" pitchFamily="2" charset="2"/>
                  <a:buChar char="l"/>
                </a:pPr>
                <a:r>
                  <a:rPr lang="ja-JP" altLang="en-US" sz="1100" dirty="0">
                    <a:solidFill>
                      <a:schemeClr val="tx1"/>
                    </a:solidFill>
                    <a:latin typeface="Meiryo UI" panose="020B0604030504040204" pitchFamily="50" charset="-128"/>
                    <a:ea typeface="Meiryo UI" panose="020B0604030504040204" pitchFamily="50" charset="-128"/>
                  </a:rPr>
                  <a:t>資本の伸びは、</a:t>
                </a:r>
                <a:r>
                  <a:rPr lang="en-US" altLang="ja-JP" sz="1100" dirty="0">
                    <a:solidFill>
                      <a:schemeClr val="tx1"/>
                    </a:solidFill>
                    <a:latin typeface="Meiryo UI" panose="020B0604030504040204" pitchFamily="50" charset="-128"/>
                    <a:ea typeface="Meiryo UI" panose="020B0604030504040204" pitchFamily="50" charset="-128"/>
                  </a:rPr>
                  <a:t>70</a:t>
                </a:r>
                <a:r>
                  <a:rPr lang="ja-JP" altLang="en-US" sz="1100" dirty="0">
                    <a:solidFill>
                      <a:schemeClr val="tx1"/>
                    </a:solidFill>
                    <a:latin typeface="Meiryo UI" panose="020B0604030504040204" pitchFamily="50" charset="-128"/>
                    <a:ea typeface="Meiryo UI" panose="020B0604030504040204" pitchFamily="50" charset="-128"/>
                  </a:rPr>
                  <a:t>年代までは</a:t>
                </a:r>
                <a:r>
                  <a:rPr lang="en-US" altLang="ja-JP" sz="1100" dirty="0">
                    <a:solidFill>
                      <a:schemeClr val="tx1"/>
                    </a:solidFill>
                    <a:latin typeface="Meiryo UI" panose="020B0604030504040204" pitchFamily="50" charset="-128"/>
                    <a:ea typeface="Meiryo UI" panose="020B0604030504040204" pitchFamily="50" charset="-128"/>
                  </a:rPr>
                  <a:t>10%</a:t>
                </a:r>
                <a:r>
                  <a:rPr lang="ja-JP" altLang="en-US" sz="1100" dirty="0">
                    <a:solidFill>
                      <a:schemeClr val="tx1"/>
                    </a:solidFill>
                    <a:latin typeface="Meiryo UI" panose="020B0604030504040204" pitchFamily="50" charset="-128"/>
                    <a:ea typeface="Meiryo UI" panose="020B0604030504040204" pitchFamily="50" charset="-128"/>
                  </a:rPr>
                  <a:t>超えの高水準、</a:t>
                </a:r>
                <a:r>
                  <a:rPr lang="en-US" altLang="ja-JP" sz="1100" dirty="0">
                    <a:solidFill>
                      <a:schemeClr val="tx1"/>
                    </a:solidFill>
                    <a:latin typeface="Meiryo UI" panose="020B0604030504040204" pitchFamily="50" charset="-128"/>
                    <a:ea typeface="Meiryo UI" panose="020B0604030504040204" pitchFamily="50" charset="-128"/>
                  </a:rPr>
                  <a:t>80</a:t>
                </a:r>
                <a:r>
                  <a:rPr lang="ja-JP" altLang="en-US" sz="1100" dirty="0">
                    <a:solidFill>
                      <a:schemeClr val="tx1"/>
                    </a:solidFill>
                    <a:latin typeface="Meiryo UI" panose="020B0604030504040204" pitchFamily="50" charset="-128"/>
                    <a:ea typeface="Meiryo UI" panose="020B0604030504040204" pitchFamily="50" charset="-128"/>
                  </a:rPr>
                  <a:t>年代前半は</a:t>
                </a:r>
                <a:r>
                  <a:rPr lang="en-US" altLang="ja-JP" sz="1100" dirty="0">
                    <a:solidFill>
                      <a:schemeClr val="tx1"/>
                    </a:solidFill>
                    <a:latin typeface="Meiryo UI" panose="020B0604030504040204" pitchFamily="50" charset="-128"/>
                    <a:ea typeface="Meiryo UI" panose="020B0604030504040204" pitchFamily="50" charset="-128"/>
                  </a:rPr>
                  <a:t>5%</a:t>
                </a:r>
                <a:r>
                  <a:rPr lang="ja-JP" altLang="en-US" sz="1100" dirty="0">
                    <a:solidFill>
                      <a:schemeClr val="tx1"/>
                    </a:solidFill>
                    <a:latin typeface="Meiryo UI" panose="020B0604030504040204" pitchFamily="50" charset="-128"/>
                    <a:ea typeface="Meiryo UI" panose="020B0604030504040204" pitchFamily="50" charset="-128"/>
                  </a:rPr>
                  <a:t>程度を維持し、バブル期に上昇、</a:t>
                </a:r>
                <a:r>
                  <a:rPr lang="ja-JP" altLang="en-US" sz="1100" b="1" u="sng" dirty="0">
                    <a:solidFill>
                      <a:schemeClr val="tx1"/>
                    </a:solidFill>
                    <a:latin typeface="Meiryo UI" panose="020B0604030504040204" pitchFamily="50" charset="-128"/>
                    <a:ea typeface="Meiryo UI" panose="020B0604030504040204" pitchFamily="50" charset="-128"/>
                  </a:rPr>
                  <a:t>バブル後は急速に伸びが小さくなり、</a:t>
                </a:r>
                <a:r>
                  <a:rPr lang="en-US" altLang="ja-JP" sz="1100" b="1" u="sng" dirty="0">
                    <a:solidFill>
                      <a:schemeClr val="tx1"/>
                    </a:solidFill>
                    <a:latin typeface="Meiryo UI" panose="020B0604030504040204" pitchFamily="50" charset="-128"/>
                    <a:ea typeface="Meiryo UI" panose="020B0604030504040204" pitchFamily="50" charset="-128"/>
                  </a:rPr>
                  <a:t>2000</a:t>
                </a:r>
                <a:r>
                  <a:rPr lang="ja-JP" altLang="en-US" sz="1100" b="1" u="sng" dirty="0">
                    <a:solidFill>
                      <a:schemeClr val="tx1"/>
                    </a:solidFill>
                    <a:latin typeface="Meiryo UI" panose="020B0604030504040204" pitchFamily="50" charset="-128"/>
                    <a:ea typeface="Meiryo UI" panose="020B0604030504040204" pitchFamily="50" charset="-128"/>
                  </a:rPr>
                  <a:t>年代以降はゼロ近傍で推移。</a:t>
                </a:r>
                <a:endParaRPr lang="en-US" altLang="ja-JP" sz="1100" b="1" u="sng" dirty="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dirty="0">
                    <a:solidFill>
                      <a:schemeClr val="tx1"/>
                    </a:solidFill>
                    <a:latin typeface="Meiryo UI" panose="020B0604030504040204" pitchFamily="50" charset="-128"/>
                    <a:ea typeface="Meiryo UI" panose="020B0604030504040204" pitchFamily="50" charset="-128"/>
                  </a:rPr>
                  <a:t>情報化が進む中で、</a:t>
                </a:r>
                <a:r>
                  <a:rPr lang="ja-JP" altLang="en-US" sz="1100" b="1" u="sng" dirty="0">
                    <a:solidFill>
                      <a:schemeClr val="tx1"/>
                    </a:solidFill>
                    <a:latin typeface="Meiryo UI" panose="020B0604030504040204" pitchFamily="50" charset="-128"/>
                    <a:ea typeface="Meiryo UI" panose="020B0604030504040204" pitchFamily="50" charset="-128"/>
                  </a:rPr>
                  <a:t>従来のアナログ型の設備投資（機械・建物）では、生産価値の引上げには限界があり、進まなかった。</a:t>
                </a:r>
                <a:endParaRPr lang="en-US" altLang="ja-JP" sz="1100" b="1" u="sng" dirty="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dirty="0">
                    <a:solidFill>
                      <a:schemeClr val="tx1"/>
                    </a:solidFill>
                    <a:latin typeface="Meiryo UI" panose="020B0604030504040204" pitchFamily="50" charset="-128"/>
                    <a:ea typeface="Meiryo UI" panose="020B0604030504040204" pitchFamily="50" charset="-128"/>
                  </a:rPr>
                  <a:t>情報化投資に関しても、</a:t>
                </a:r>
                <a:r>
                  <a:rPr lang="ja-JP" altLang="en-US" sz="1100" b="1" u="sng" dirty="0">
                    <a:solidFill>
                      <a:schemeClr val="tx1"/>
                    </a:solidFill>
                    <a:latin typeface="Meiryo UI" panose="020B0604030504040204" pitchFamily="50" charset="-128"/>
                    <a:ea typeface="Meiryo UI" panose="020B0604030504040204" pitchFamily="50" charset="-128"/>
                  </a:rPr>
                  <a:t>情報化は製造業の一部に留まり非製造業では進まず</a:t>
                </a:r>
                <a:r>
                  <a:rPr lang="ja-JP" altLang="en-US" sz="1100" dirty="0">
                    <a:solidFill>
                      <a:schemeClr val="tx1"/>
                    </a:solidFill>
                    <a:latin typeface="Meiryo UI" panose="020B0604030504040204" pitchFamily="50" charset="-128"/>
                    <a:ea typeface="Meiryo UI" panose="020B0604030504040204" pitchFamily="50" charset="-128"/>
                  </a:rPr>
                  <a:t>、また、</a:t>
                </a:r>
                <a:r>
                  <a:rPr lang="ja-JP" altLang="en-US" sz="1100" b="1" u="sng" dirty="0">
                    <a:solidFill>
                      <a:schemeClr val="tx1"/>
                    </a:solidFill>
                    <a:latin typeface="Meiryo UI" panose="020B0604030504040204" pitchFamily="50" charset="-128"/>
                    <a:ea typeface="Meiryo UI" panose="020B0604030504040204" pitchFamily="50" charset="-128"/>
                  </a:rPr>
                  <a:t>情報通信技術の進展に合わせた企業の組織改革ができなかったため、経済全体に情報化の効果が行きわたらず。</a:t>
                </a:r>
                <a:endParaRPr lang="en-US" altLang="ja-JP" sz="1100" b="1" u="sng" dirty="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b="1" u="sng" dirty="0">
                    <a:solidFill>
                      <a:schemeClr val="tx1"/>
                    </a:solidFill>
                    <a:latin typeface="Meiryo UI" panose="020B0604030504040204" pitchFamily="50" charset="-128"/>
                    <a:ea typeface="Meiryo UI" panose="020B0604030504040204" pitchFamily="50" charset="-128"/>
                  </a:rPr>
                  <a:t>組織改革も合わせて情報化投資を進める必要性</a:t>
                </a:r>
                <a:r>
                  <a:rPr lang="ja-JP" altLang="en-US" sz="1100" dirty="0">
                    <a:solidFill>
                      <a:schemeClr val="tx1"/>
                    </a:solidFill>
                    <a:latin typeface="Meiryo UI" panose="020B0604030504040204" pitchFamily="50" charset="-128"/>
                    <a:ea typeface="Meiryo UI" panose="020B0604030504040204" pitchFamily="50" charset="-128"/>
                  </a:rPr>
                  <a:t>が高まっている。</a:t>
                </a:r>
                <a:endParaRPr lang="en-US" altLang="ja-JP" sz="1100" dirty="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i="1" dirty="0">
                    <a:solidFill>
                      <a:schemeClr val="tx1"/>
                    </a:solidFill>
                    <a:latin typeface="Meiryo UI" panose="020B0604030504040204" pitchFamily="50" charset="-128"/>
                    <a:ea typeface="Meiryo UI" panose="020B0604030504040204" pitchFamily="50" charset="-128"/>
                  </a:rPr>
                  <a:t>情報化資産に加えて、</a:t>
                </a:r>
                <a:r>
                  <a:rPr lang="ja-JP" altLang="en-US" sz="1100" b="1" i="1" u="sng" dirty="0">
                    <a:solidFill>
                      <a:schemeClr val="tx1"/>
                    </a:solidFill>
                    <a:latin typeface="Meiryo UI" panose="020B0604030504040204" pitchFamily="50" charset="-128"/>
                    <a:ea typeface="Meiryo UI" panose="020B0604030504040204" pitchFamily="50" charset="-128"/>
                  </a:rPr>
                  <a:t>知的財産権や研究開発の成果などの革新的資産、人材に対する教育投資やブランド価値などの経済的競争力といった無形資産の重要性</a:t>
                </a:r>
                <a:r>
                  <a:rPr lang="ja-JP" altLang="en-US" sz="1100" i="1" dirty="0">
                    <a:solidFill>
                      <a:schemeClr val="tx1"/>
                    </a:solidFill>
                    <a:latin typeface="Meiryo UI" panose="020B0604030504040204" pitchFamily="50" charset="-128"/>
                    <a:ea typeface="Meiryo UI" panose="020B0604030504040204" pitchFamily="50" charset="-128"/>
                  </a:rPr>
                  <a:t>が高まっている。</a:t>
                </a: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800"/>
                  </a:lnSpc>
                </a:pPr>
                <a:endParaRPr lang="ja-JP" altLang="en-US" sz="1100" dirty="0">
                  <a:solidFill>
                    <a:schemeClr val="tx1"/>
                  </a:solidFill>
                  <a:latin typeface="Meiryo UI" panose="020B0604030504040204" pitchFamily="50" charset="-128"/>
                  <a:ea typeface="Meiryo UI" panose="020B0604030504040204" pitchFamily="50" charset="-128"/>
                </a:endParaRPr>
              </a:p>
              <a:p>
                <a:pPr>
                  <a:lnSpc>
                    <a:spcPts val="1800"/>
                  </a:lnSpc>
                </a:pPr>
                <a:endParaRPr lang="ja-JP" altLang="en-US" sz="11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grpSp>
        <p:sp>
          <p:nvSpPr>
            <p:cNvPr id="47" name="角丸四角形 46"/>
            <p:cNvSpPr/>
            <p:nvPr/>
          </p:nvSpPr>
          <p:spPr>
            <a:xfrm>
              <a:off x="6281809" y="2664709"/>
              <a:ext cx="2821078" cy="3963667"/>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ts val="1600"/>
                </a:lnSpc>
                <a:spcBef>
                  <a:spcPts val="300"/>
                </a:spcBef>
                <a:buFont typeface="Wingdings" panose="05000000000000000000" pitchFamily="2" charset="2"/>
                <a:buChar char="l"/>
              </a:pPr>
              <a:endParaRPr lang="en-US" altLang="ja-JP" sz="1100" dirty="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300"/>
                </a:spcBef>
                <a:buFont typeface="Wingdings" panose="05000000000000000000" pitchFamily="2" charset="2"/>
                <a:buChar char="l"/>
              </a:pPr>
              <a:r>
                <a:rPr lang="en-US" altLang="ja-JP" sz="1100" b="1" u="sng" dirty="0">
                  <a:solidFill>
                    <a:schemeClr val="tx1"/>
                  </a:solidFill>
                  <a:latin typeface="Meiryo UI" panose="020B0604030504040204" pitchFamily="50" charset="-128"/>
                  <a:ea typeface="Meiryo UI" panose="020B0604030504040204" pitchFamily="50" charset="-128"/>
                </a:rPr>
                <a:t>80</a:t>
              </a:r>
              <a:r>
                <a:rPr lang="ja-JP" altLang="en-US" sz="1100" b="1" u="sng" dirty="0">
                  <a:solidFill>
                    <a:schemeClr val="tx1"/>
                  </a:solidFill>
                  <a:latin typeface="Meiryo UI" panose="020B0604030504040204" pitchFamily="50" charset="-128"/>
                  <a:ea typeface="Meiryo UI" panose="020B0604030504040204" pitchFamily="50" charset="-128"/>
                </a:rPr>
                <a:t>年代から</a:t>
              </a:r>
              <a:r>
                <a:rPr lang="en-US" altLang="ja-JP" sz="1100" b="1" u="sng" dirty="0">
                  <a:solidFill>
                    <a:schemeClr val="tx1"/>
                  </a:solidFill>
                  <a:latin typeface="Meiryo UI" panose="020B0604030504040204" pitchFamily="50" charset="-128"/>
                  <a:ea typeface="Meiryo UI" panose="020B0604030504040204" pitchFamily="50" charset="-128"/>
                </a:rPr>
                <a:t>90</a:t>
              </a:r>
              <a:r>
                <a:rPr lang="ja-JP" altLang="en-US" sz="1100" b="1" u="sng" dirty="0">
                  <a:solidFill>
                    <a:schemeClr val="tx1"/>
                  </a:solidFill>
                  <a:latin typeface="Meiryo UI" panose="020B0604030504040204" pitchFamily="50" charset="-128"/>
                  <a:ea typeface="Meiryo UI" panose="020B0604030504040204" pitchFamily="50" charset="-128"/>
                </a:rPr>
                <a:t>年代にかけて製造業の</a:t>
              </a:r>
              <a:r>
                <a:rPr lang="en-US" altLang="ja-JP" sz="1100" b="1" u="sng" dirty="0">
                  <a:solidFill>
                    <a:schemeClr val="tx1"/>
                  </a:solidFill>
                  <a:latin typeface="Meiryo UI" panose="020B0604030504040204" pitchFamily="50" charset="-128"/>
                  <a:ea typeface="Meiryo UI" panose="020B0604030504040204" pitchFamily="50" charset="-128"/>
                </a:rPr>
                <a:t>TFP</a:t>
              </a:r>
              <a:r>
                <a:rPr lang="ja-JP" altLang="en-US" sz="1100" b="1" u="sng" dirty="0">
                  <a:solidFill>
                    <a:schemeClr val="tx1"/>
                  </a:solidFill>
                  <a:latin typeface="Meiryo UI" panose="020B0604030504040204" pitchFamily="50" charset="-128"/>
                  <a:ea typeface="Meiryo UI" panose="020B0604030504040204" pitchFamily="50" charset="-128"/>
                </a:rPr>
                <a:t>が急速に鈍化</a:t>
              </a:r>
              <a:r>
                <a:rPr lang="ja-JP" altLang="en-US" sz="1100" dirty="0">
                  <a:solidFill>
                    <a:schemeClr val="tx1"/>
                  </a:solidFill>
                  <a:latin typeface="Meiryo UI" panose="020B0604030504040204" pitchFamily="50" charset="-128"/>
                  <a:ea typeface="Meiryo UI" panose="020B0604030504040204" pitchFamily="50" charset="-128"/>
                </a:rPr>
                <a:t>。製造業に比べてもともと低かった</a:t>
              </a:r>
              <a:r>
                <a:rPr lang="ja-JP" altLang="en-US" sz="1100" b="1" u="sng" dirty="0">
                  <a:solidFill>
                    <a:schemeClr val="tx1"/>
                  </a:solidFill>
                  <a:latin typeface="Meiryo UI" panose="020B0604030504040204" pitchFamily="50" charset="-128"/>
                  <a:ea typeface="Meiryo UI" panose="020B0604030504040204" pitchFamily="50" charset="-128"/>
                </a:rPr>
                <a:t>非製造業では</a:t>
              </a:r>
              <a:r>
                <a:rPr lang="en-US" altLang="ja-JP" sz="1100" b="1" u="sng" dirty="0">
                  <a:solidFill>
                    <a:schemeClr val="tx1"/>
                  </a:solidFill>
                  <a:latin typeface="Meiryo UI" panose="020B0604030504040204" pitchFamily="50" charset="-128"/>
                  <a:ea typeface="Meiryo UI" panose="020B0604030504040204" pitchFamily="50" charset="-128"/>
                </a:rPr>
                <a:t>1990</a:t>
              </a:r>
              <a:r>
                <a:rPr lang="ja-JP" altLang="en-US" sz="1100" b="1" u="sng" dirty="0">
                  <a:solidFill>
                    <a:schemeClr val="tx1"/>
                  </a:solidFill>
                  <a:latin typeface="Meiryo UI" panose="020B0604030504040204" pitchFamily="50" charset="-128"/>
                  <a:ea typeface="Meiryo UI" panose="020B0604030504040204" pitchFamily="50" charset="-128"/>
                </a:rPr>
                <a:t>年代や</a:t>
              </a:r>
              <a:r>
                <a:rPr lang="en-US" altLang="ja-JP" sz="1100" b="1" u="sng" dirty="0">
                  <a:solidFill>
                    <a:schemeClr val="tx1"/>
                  </a:solidFill>
                  <a:latin typeface="Meiryo UI" panose="020B0604030504040204" pitchFamily="50" charset="-128"/>
                  <a:ea typeface="Meiryo UI" panose="020B0604030504040204" pitchFamily="50" charset="-128"/>
                </a:rPr>
                <a:t>2000</a:t>
              </a:r>
              <a:r>
                <a:rPr lang="ja-JP" altLang="en-US" sz="1100" b="1" u="sng" dirty="0">
                  <a:solidFill>
                    <a:schemeClr val="tx1"/>
                  </a:solidFill>
                  <a:latin typeface="Meiryo UI" panose="020B0604030504040204" pitchFamily="50" charset="-128"/>
                  <a:ea typeface="Meiryo UI" panose="020B0604030504040204" pitchFamily="50" charset="-128"/>
                </a:rPr>
                <a:t>年代にはマイナス成長</a:t>
              </a:r>
              <a:r>
                <a:rPr lang="ja-JP" altLang="en-US" sz="1100" dirty="0">
                  <a:solidFill>
                    <a:schemeClr val="tx1"/>
                  </a:solidFill>
                  <a:latin typeface="Meiryo UI" panose="020B0604030504040204" pitchFamily="50" charset="-128"/>
                  <a:ea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dirty="0">
                  <a:solidFill>
                    <a:schemeClr val="tx1"/>
                  </a:solidFill>
                  <a:latin typeface="Meiryo UI" panose="020B0604030504040204" pitchFamily="50" charset="-128"/>
                  <a:ea typeface="Meiryo UI" panose="020B0604030504040204" pitchFamily="50" charset="-128"/>
                </a:rPr>
                <a:t>かつて</a:t>
              </a:r>
              <a:r>
                <a:rPr lang="ja-JP" altLang="en-US" sz="1100" b="1" u="sng" dirty="0">
                  <a:solidFill>
                    <a:schemeClr val="tx1"/>
                  </a:solidFill>
                  <a:latin typeface="Meiryo UI" panose="020B0604030504040204" pitchFamily="50" charset="-128"/>
                  <a:ea typeface="Meiryo UI" panose="020B0604030504040204" pitchFamily="50" charset="-128"/>
                </a:rPr>
                <a:t>生産性の伸びの高かった産業・企業が生産効率を悪化</a:t>
              </a:r>
              <a:r>
                <a:rPr lang="ja-JP" altLang="en-US" sz="1100" dirty="0">
                  <a:solidFill>
                    <a:schemeClr val="tx1"/>
                  </a:solidFill>
                  <a:latin typeface="Meiryo UI" panose="020B0604030504040204" pitchFamily="50" charset="-128"/>
                  <a:ea typeface="Meiryo UI" panose="020B0604030504040204" pitchFamily="50" charset="-128"/>
                </a:rPr>
                <a:t>させ、産業全体の生産性を低下。</a:t>
              </a:r>
              <a:endParaRPr lang="en-US" altLang="ja-JP" sz="1100" dirty="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b="1" u="sng" dirty="0">
                  <a:solidFill>
                    <a:schemeClr val="tx1"/>
                  </a:solidFill>
                  <a:latin typeface="Meiryo UI" panose="020B0604030504040204" pitchFamily="50" charset="-128"/>
                  <a:ea typeface="Meiryo UI" panose="020B0604030504040204" pitchFamily="50" charset="-128"/>
                </a:rPr>
                <a:t>特に中小企業で</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80</a:t>
              </a:r>
              <a:r>
                <a:rPr lang="ja-JP" altLang="en-US" sz="1100" dirty="0">
                  <a:solidFill>
                    <a:schemeClr val="tx1"/>
                  </a:solidFill>
                  <a:latin typeface="Meiryo UI" panose="020B0604030504040204" pitchFamily="50" charset="-128"/>
                  <a:ea typeface="Meiryo UI" panose="020B0604030504040204" pitchFamily="50" charset="-128"/>
                </a:rPr>
                <a:t>年代に内部効果（一事業所内で生産効率が上がることによる効果）が</a:t>
              </a:r>
              <a:r>
                <a:rPr lang="en-US" altLang="ja-JP" sz="1100" dirty="0">
                  <a:solidFill>
                    <a:schemeClr val="tx1"/>
                  </a:solidFill>
                  <a:latin typeface="Meiryo UI" panose="020B0604030504040204" pitchFamily="50" charset="-128"/>
                  <a:ea typeface="Meiryo UI" panose="020B0604030504040204" pitchFamily="50" charset="-128"/>
                </a:rPr>
                <a:t>TFP</a:t>
              </a:r>
              <a:r>
                <a:rPr lang="ja-JP" altLang="en-US" sz="1100" dirty="0">
                  <a:solidFill>
                    <a:schemeClr val="tx1"/>
                  </a:solidFill>
                  <a:latin typeface="Meiryo UI" panose="020B0604030504040204" pitchFamily="50" charset="-128"/>
                  <a:ea typeface="Meiryo UI" panose="020B0604030504040204" pitchFamily="50" charset="-128"/>
                </a:rPr>
                <a:t>上昇率を引き上げたが、</a:t>
              </a:r>
              <a:r>
                <a:rPr lang="en-US" altLang="ja-JP" sz="1100" b="1" u="sng" dirty="0">
                  <a:solidFill>
                    <a:schemeClr val="tx1"/>
                  </a:solidFill>
                  <a:latin typeface="Meiryo UI" panose="020B0604030504040204" pitchFamily="50" charset="-128"/>
                  <a:ea typeface="Meiryo UI" panose="020B0604030504040204" pitchFamily="50" charset="-128"/>
                </a:rPr>
                <a:t>90</a:t>
              </a:r>
              <a:r>
                <a:rPr lang="ja-JP" altLang="en-US" sz="1100" b="1" u="sng" dirty="0">
                  <a:solidFill>
                    <a:schemeClr val="tx1"/>
                  </a:solidFill>
                  <a:latin typeface="Meiryo UI" panose="020B0604030504040204" pitchFamily="50" charset="-128"/>
                  <a:ea typeface="Meiryo UI" panose="020B0604030504040204" pitchFamily="50" charset="-128"/>
                </a:rPr>
                <a:t>年代から徐々に減退。</a:t>
              </a:r>
              <a:endParaRPr lang="en-US" altLang="ja-JP" sz="1100" b="1" u="sng" dirty="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b="1" u="sng" dirty="0">
                  <a:solidFill>
                    <a:schemeClr val="tx1"/>
                  </a:solidFill>
                  <a:latin typeface="Meiryo UI" panose="020B0604030504040204" pitchFamily="50" charset="-128"/>
                  <a:ea typeface="Meiryo UI" panose="020B0604030504040204" pitchFamily="50" charset="-128"/>
                </a:rPr>
                <a:t>グローバル化が進み</a:t>
              </a:r>
              <a:r>
                <a:rPr lang="ja-JP" altLang="en-US" sz="1100" dirty="0">
                  <a:solidFill>
                    <a:schemeClr val="tx1"/>
                  </a:solidFill>
                  <a:latin typeface="Meiryo UI" panose="020B0604030504040204" pitchFamily="50" charset="-128"/>
                  <a:ea typeface="Meiryo UI" panose="020B0604030504040204" pitchFamily="50" charset="-128"/>
                </a:rPr>
                <a:t>、高い生産性を誇る企業は海外に市場や材料調達を求める傾向が強く、</a:t>
              </a:r>
              <a:r>
                <a:rPr lang="ja-JP" altLang="en-US" sz="1100" b="1" u="sng" dirty="0">
                  <a:solidFill>
                    <a:schemeClr val="tx1"/>
                  </a:solidFill>
                  <a:latin typeface="Meiryo UI" panose="020B0604030504040204" pitchFamily="50" charset="-128"/>
                  <a:ea typeface="Meiryo UI" panose="020B0604030504040204" pitchFamily="50" charset="-128"/>
                </a:rPr>
                <a:t>国内に留まる企業が生産性を上昇できていない現状。</a:t>
              </a:r>
              <a:endParaRPr lang="en-US" altLang="ja-JP" sz="1100" b="1" u="sng" dirty="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dirty="0">
                  <a:solidFill>
                    <a:schemeClr val="tx1"/>
                  </a:solidFill>
                  <a:latin typeface="Meiryo UI" panose="020B0604030504040204" pitchFamily="50" charset="-128"/>
                  <a:ea typeface="Meiryo UI" panose="020B0604030504040204" pitchFamily="50" charset="-128"/>
                </a:rPr>
                <a:t>企業の海外進出の流れは不可避だが、</a:t>
              </a:r>
              <a:r>
                <a:rPr lang="en-US" altLang="ja-JP" sz="1100" b="1" u="sng" dirty="0">
                  <a:solidFill>
                    <a:schemeClr val="tx1"/>
                  </a:solidFill>
                  <a:latin typeface="Meiryo UI" panose="020B0604030504040204" pitchFamily="50" charset="-128"/>
                  <a:ea typeface="Meiryo UI" panose="020B0604030504040204" pitchFamily="50" charset="-128"/>
                </a:rPr>
                <a:t>IT</a:t>
              </a:r>
              <a:r>
                <a:rPr lang="ja-JP" altLang="en-US" sz="1100" b="1" u="sng" dirty="0">
                  <a:solidFill>
                    <a:schemeClr val="tx1"/>
                  </a:solidFill>
                  <a:latin typeface="Meiryo UI" panose="020B0604030504040204" pitchFamily="50" charset="-128"/>
                  <a:ea typeface="Meiryo UI" panose="020B0604030504040204" pitchFamily="50" charset="-128"/>
                </a:rPr>
                <a:t>化、事業譲渡支援等により、中小企業は</a:t>
              </a:r>
              <a:r>
                <a:rPr lang="en-US" altLang="ja-JP" sz="1100" b="1" u="sng" dirty="0">
                  <a:solidFill>
                    <a:schemeClr val="tx1"/>
                  </a:solidFill>
                  <a:latin typeface="Meiryo UI" panose="020B0604030504040204" pitchFamily="50" charset="-128"/>
                  <a:ea typeface="Meiryo UI" panose="020B0604030504040204" pitchFamily="50" charset="-128"/>
                </a:rPr>
                <a:t>TFP</a:t>
              </a:r>
              <a:r>
                <a:rPr lang="ja-JP" altLang="en-US" sz="1100" b="1" u="sng" dirty="0">
                  <a:solidFill>
                    <a:schemeClr val="tx1"/>
                  </a:solidFill>
                  <a:latin typeface="Meiryo UI" panose="020B0604030504040204" pitchFamily="50" charset="-128"/>
                  <a:ea typeface="Meiryo UI" panose="020B0604030504040204" pitchFamily="50" charset="-128"/>
                </a:rPr>
                <a:t>向上の余地</a:t>
              </a:r>
              <a:r>
                <a:rPr lang="ja-JP" altLang="en-US" sz="1100" dirty="0">
                  <a:solidFill>
                    <a:schemeClr val="tx1"/>
                  </a:solidFill>
                  <a:latin typeface="Meiryo UI" panose="020B0604030504040204" pitchFamily="50" charset="-128"/>
                  <a:ea typeface="Meiryo UI" panose="020B0604030504040204" pitchFamily="50" charset="-128"/>
                </a:rPr>
                <a:t>があるとの分析も。</a:t>
              </a:r>
              <a:endParaRPr lang="en-US" altLang="ja-JP" sz="1100" dirty="0">
                <a:solidFill>
                  <a:schemeClr val="tx1"/>
                </a:solidFill>
                <a:latin typeface="Meiryo UI" panose="020B0604030504040204" pitchFamily="50" charset="-128"/>
                <a:ea typeface="Meiryo UI" panose="020B0604030504040204" pitchFamily="50" charset="-128"/>
              </a:endParaRPr>
            </a:p>
            <a:p>
              <a:pPr marL="285750" indent="-285750">
                <a:lnSpc>
                  <a:spcPts val="1600"/>
                </a:lnSpc>
                <a:spcBef>
                  <a:spcPts val="300"/>
                </a:spcBef>
                <a:buFont typeface="Wingdings" panose="05000000000000000000" pitchFamily="2" charset="2"/>
                <a:buChar char="l"/>
              </a:pPr>
              <a:endParaRPr lang="en-US" altLang="ja-JP" sz="1100" dirty="0">
                <a:solidFill>
                  <a:schemeClr val="tx1"/>
                </a:solidFill>
                <a:latin typeface="Meiryo UI" panose="020B0604030504040204" pitchFamily="50" charset="-128"/>
                <a:ea typeface="Meiryo UI" panose="020B0604030504040204" pitchFamily="50" charset="-128"/>
              </a:endParaRPr>
            </a:p>
            <a:p>
              <a:pPr marL="285750" indent="-285750">
                <a:lnSpc>
                  <a:spcPts val="1600"/>
                </a:lnSpc>
                <a:spcBef>
                  <a:spcPts val="300"/>
                </a:spcBef>
                <a:buFont typeface="Wingdings" panose="05000000000000000000" pitchFamily="2" charset="2"/>
                <a:buChar char="l"/>
              </a:pP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800"/>
                </a:lnSpc>
              </a:pP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800"/>
                </a:lnSpc>
              </a:pP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800"/>
                </a:lnSpc>
              </a:pPr>
              <a:endParaRPr lang="ja-JP" altLang="en-US" sz="1100" dirty="0">
                <a:solidFill>
                  <a:schemeClr val="tx1"/>
                </a:solidFill>
                <a:latin typeface="Meiryo UI" panose="020B0604030504040204" pitchFamily="50" charset="-128"/>
                <a:ea typeface="Meiryo UI" panose="020B0604030504040204" pitchFamily="50" charset="-128"/>
              </a:endParaRPr>
            </a:p>
            <a:p>
              <a:pPr>
                <a:lnSpc>
                  <a:spcPts val="1800"/>
                </a:lnSpc>
              </a:pPr>
              <a:endParaRPr lang="ja-JP" altLang="en-US" sz="11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grpSp>
      <p:sp>
        <p:nvSpPr>
          <p:cNvPr id="32" name="テキスト ボックス 31">
            <a:extLst>
              <a:ext uri="{FF2B5EF4-FFF2-40B4-BE49-F238E27FC236}">
                <a16:creationId xmlns:a16="http://schemas.microsoft.com/office/drawing/2014/main" id="{EBE40337-5FAC-43BE-86DC-EF22BE0A5F1F}"/>
              </a:ext>
            </a:extLst>
          </p:cNvPr>
          <p:cNvSpPr txBox="1"/>
          <p:nvPr/>
        </p:nvSpPr>
        <p:spPr>
          <a:xfrm>
            <a:off x="2543149" y="2515922"/>
            <a:ext cx="1872451" cy="200055"/>
          </a:xfrm>
          <a:prstGeom prst="rect">
            <a:avLst/>
          </a:prstGeom>
          <a:noFill/>
        </p:spPr>
        <p:txBody>
          <a:bodyPr wrap="square" rtlCol="0">
            <a:spAutoFit/>
          </a:bodyPr>
          <a:lstStyle/>
          <a:p>
            <a:pPr algn="r"/>
            <a:r>
              <a:rPr kumimoji="1" lang="ja-JP" altLang="en-US" sz="700" dirty="0"/>
              <a:t>出典：内閣府「</a:t>
            </a:r>
            <a:r>
              <a:rPr kumimoji="1" lang="en-US" altLang="ja-JP" sz="700" dirty="0"/>
              <a:t>GDP</a:t>
            </a:r>
            <a:r>
              <a:rPr kumimoji="1" lang="ja-JP" altLang="en-US" sz="700" dirty="0"/>
              <a:t>ギャップの推定」</a:t>
            </a:r>
          </a:p>
        </p:txBody>
      </p:sp>
      <p:sp>
        <p:nvSpPr>
          <p:cNvPr id="33" name="正方形/長方形 32"/>
          <p:cNvSpPr/>
          <p:nvPr/>
        </p:nvSpPr>
        <p:spPr>
          <a:xfrm>
            <a:off x="0" y="-12736"/>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３ー４</a:t>
            </a:r>
            <a:r>
              <a:rPr lang="en-US" altLang="ja-JP" kern="0" dirty="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日本の潜在成長率の分析（資本・労働・全要素生産性からみた要因）</a:t>
            </a:r>
          </a:p>
        </p:txBody>
      </p:sp>
      <p:sp>
        <p:nvSpPr>
          <p:cNvPr id="43" name="正方形/長方形 42"/>
          <p:cNvSpPr/>
          <p:nvPr/>
        </p:nvSpPr>
        <p:spPr>
          <a:xfrm>
            <a:off x="7400908" y="104386"/>
            <a:ext cx="1628142" cy="1647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資料２</a:t>
            </a:r>
          </a:p>
        </p:txBody>
      </p:sp>
    </p:spTree>
    <p:extLst>
      <p:ext uri="{BB962C8B-B14F-4D97-AF65-F5344CB8AC3E}">
        <p14:creationId xmlns:p14="http://schemas.microsoft.com/office/powerpoint/2010/main" val="10230197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72176"/>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最近のスタートアップ企業の出口は、我が国は新規上場（</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IPO</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）の件数が多いのに対し、アメリカでは既存企業に買収してもらうこと（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M&amp;A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）が多い。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年以降の新興市場における上場企業数を比較すると、アメリカでは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％が赤字上場であり、</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投資先行型の資金調達が普及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。我が国では、赤字上場は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％にとどまる。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700798" cy="307777"/>
          </a:xfrm>
          <a:prstGeom prst="rect">
            <a:avLst/>
          </a:prstGeom>
          <a:noFill/>
        </p:spPr>
        <p:txBody>
          <a:bodyPr wrap="square" rtlCol="0">
            <a:spAutoFit/>
          </a:bodyPr>
          <a:lstStyle/>
          <a:p>
            <a:r>
              <a:rPr kumimoji="1" lang="ja-JP" altLang="en-US" sz="1400" b="1" dirty="0"/>
              <a:t>■　ベンチャー投資先の</a:t>
            </a:r>
            <a:r>
              <a:rPr kumimoji="1" lang="en-US" altLang="ja-JP" sz="1400" b="1" dirty="0"/>
              <a:t>IPO</a:t>
            </a:r>
            <a:r>
              <a:rPr kumimoji="1" lang="ja-JP" altLang="en-US" sz="1400" b="1" dirty="0"/>
              <a:t>（新規上場）・</a:t>
            </a:r>
            <a:r>
              <a:rPr kumimoji="1" lang="en-US" altLang="ja-JP" sz="1400" b="1" dirty="0"/>
              <a:t>M</a:t>
            </a:r>
            <a:r>
              <a:rPr kumimoji="1" lang="ja-JP" altLang="en-US" sz="1400" b="1" dirty="0"/>
              <a:t>＆</a:t>
            </a:r>
            <a:r>
              <a:rPr kumimoji="1" lang="en-US" altLang="ja-JP" sz="1400" b="1" dirty="0"/>
              <a:t>A</a:t>
            </a:r>
            <a:r>
              <a:rPr kumimoji="1" lang="ja-JP" altLang="en-US" sz="1400" b="1" dirty="0"/>
              <a:t>件数　および　アメリカのベンチャー市場の赤字上場の割合</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５</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投資</a:t>
            </a:r>
            <a:r>
              <a:rPr lang="ja-JP" altLang="en-US" kern="0" dirty="0">
                <a:solidFill>
                  <a:srgbClr val="000000"/>
                </a:solidFill>
                <a:ea typeface="Meiryo UI" pitchFamily="50" charset="-128"/>
                <a:cs typeface="Meiryo UI" pitchFamily="50" charset="-128"/>
              </a:rPr>
              <a:t>⑭</a:t>
            </a:r>
            <a:r>
              <a:rPr kumimoji="0" lang="ja-JP" altLang="en-US" kern="0" dirty="0">
                <a:solidFill>
                  <a:srgbClr val="000000"/>
                </a:solidFill>
                <a:ea typeface="Meiryo UI" pitchFamily="50" charset="-128"/>
                <a:cs typeface="Meiryo UI" pitchFamily="50" charset="-128"/>
              </a:rPr>
              <a:t>）</a:t>
            </a:r>
          </a:p>
        </p:txBody>
      </p:sp>
      <p:sp>
        <p:nvSpPr>
          <p:cNvPr id="10" name="テキスト ボックス 9">
            <a:extLst>
              <a:ext uri="{FF2B5EF4-FFF2-40B4-BE49-F238E27FC236}">
                <a16:creationId xmlns:a16="http://schemas.microsoft.com/office/drawing/2014/main" id="{1F690CD1-82DB-432F-9346-EB272002B052}"/>
              </a:ext>
            </a:extLst>
          </p:cNvPr>
          <p:cNvSpPr txBox="1"/>
          <p:nvPr/>
        </p:nvSpPr>
        <p:spPr>
          <a:xfrm>
            <a:off x="738475" y="6071290"/>
            <a:ext cx="1179444" cy="284505"/>
          </a:xfrm>
          <a:prstGeom prst="rect">
            <a:avLst/>
          </a:prstGeom>
          <a:solidFill>
            <a:schemeClr val="bg1"/>
          </a:solidFill>
        </p:spPr>
        <p:txBody>
          <a:bodyPr wrap="square" rtlCol="0">
            <a:spAutoFit/>
          </a:bodyPr>
          <a:lstStyle/>
          <a:p>
            <a:endParaRPr lang="en-US" altLang="ja-JP"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01C690B-74E4-45BA-BD7A-9CC279A8D07B}"/>
              </a:ext>
            </a:extLst>
          </p:cNvPr>
          <p:cNvSpPr txBox="1"/>
          <p:nvPr/>
        </p:nvSpPr>
        <p:spPr>
          <a:xfrm>
            <a:off x="391148" y="5951932"/>
            <a:ext cx="636071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出典：経済産業省「第四次産業革命に向けた産業構造の変化と方向性に関する基礎資料」</a:t>
            </a:r>
            <a:endParaRPr lang="en-US" altLang="ja-JP" sz="11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270924" y="2064246"/>
            <a:ext cx="4008989" cy="3659433"/>
            <a:chOff x="182114" y="2322802"/>
            <a:chExt cx="4008989" cy="3659433"/>
          </a:xfrm>
        </p:grpSpPr>
        <p:pic>
          <p:nvPicPr>
            <p:cNvPr id="5" name="図 4">
              <a:extLst>
                <a:ext uri="{FF2B5EF4-FFF2-40B4-BE49-F238E27FC236}">
                  <a16:creationId xmlns:a16="http://schemas.microsoft.com/office/drawing/2014/main" id="{E6CE618A-93D4-4CA2-850B-1661B02FC4D9}"/>
                </a:ext>
              </a:extLst>
            </p:cNvPr>
            <p:cNvPicPr>
              <a:picLocks noChangeAspect="1"/>
            </p:cNvPicPr>
            <p:nvPr/>
          </p:nvPicPr>
          <p:blipFill>
            <a:blip r:embed="rId2"/>
            <a:stretch>
              <a:fillRect/>
            </a:stretch>
          </p:blipFill>
          <p:spPr>
            <a:xfrm>
              <a:off x="182114" y="2322802"/>
              <a:ext cx="4008989" cy="3371662"/>
            </a:xfrm>
            <a:prstGeom prst="rect">
              <a:avLst/>
            </a:prstGeom>
          </p:spPr>
        </p:pic>
        <p:pic>
          <p:nvPicPr>
            <p:cNvPr id="3" name="図 2"/>
            <p:cNvPicPr>
              <a:picLocks noChangeAspect="1"/>
            </p:cNvPicPr>
            <p:nvPr/>
          </p:nvPicPr>
          <p:blipFill>
            <a:blip r:embed="rId3"/>
            <a:stretch>
              <a:fillRect/>
            </a:stretch>
          </p:blipFill>
          <p:spPr>
            <a:xfrm>
              <a:off x="631964" y="5829835"/>
              <a:ext cx="2552700" cy="152400"/>
            </a:xfrm>
            <a:prstGeom prst="rect">
              <a:avLst/>
            </a:prstGeom>
          </p:spPr>
        </p:pic>
      </p:grpSp>
      <p:sp>
        <p:nvSpPr>
          <p:cNvPr id="13" name="大かっこ 12"/>
          <p:cNvSpPr/>
          <p:nvPr/>
        </p:nvSpPr>
        <p:spPr>
          <a:xfrm>
            <a:off x="550972" y="6213542"/>
            <a:ext cx="5410546" cy="507379"/>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ja-JP" altLang="en-US" sz="1100" dirty="0">
                <a:latin typeface="+mn-ea"/>
              </a:rPr>
              <a:t>左：一般財団法人ベンチャーエンタープライズセンター「ベンチャー白書」を基に作成。</a:t>
            </a:r>
            <a:endParaRPr kumimoji="1" lang="en-US" altLang="ja-JP" sz="1100" dirty="0">
              <a:latin typeface="+mn-ea"/>
            </a:endParaRPr>
          </a:p>
          <a:p>
            <a:r>
              <a:rPr kumimoji="1" lang="ja-JP" altLang="en-US" sz="1100" dirty="0">
                <a:latin typeface="+mn-ea"/>
              </a:rPr>
              <a:t>右：各種データベースを基に作成。</a:t>
            </a:r>
            <a:endParaRPr kumimoji="1" lang="en-US" altLang="ja-JP" sz="1100" dirty="0">
              <a:latin typeface="+mn-ea"/>
            </a:endParaRPr>
          </a:p>
        </p:txBody>
      </p:sp>
      <p:grpSp>
        <p:nvGrpSpPr>
          <p:cNvPr id="15" name="グループ化 14"/>
          <p:cNvGrpSpPr/>
          <p:nvPr/>
        </p:nvGrpSpPr>
        <p:grpSpPr>
          <a:xfrm>
            <a:off x="4328567" y="2064246"/>
            <a:ext cx="4788000" cy="3581535"/>
            <a:chOff x="4308807" y="2377455"/>
            <a:chExt cx="4788000" cy="3581535"/>
          </a:xfrm>
        </p:grpSpPr>
        <p:pic>
          <p:nvPicPr>
            <p:cNvPr id="8" name="図 7">
              <a:extLst>
                <a:ext uri="{FF2B5EF4-FFF2-40B4-BE49-F238E27FC236}">
                  <a16:creationId xmlns:a16="http://schemas.microsoft.com/office/drawing/2014/main" id="{F5F0F4FD-B23D-4C37-A399-E5B87467C473}"/>
                </a:ext>
              </a:extLst>
            </p:cNvPr>
            <p:cNvPicPr>
              <a:picLocks noChangeAspect="1"/>
            </p:cNvPicPr>
            <p:nvPr/>
          </p:nvPicPr>
          <p:blipFill>
            <a:blip r:embed="rId4"/>
            <a:stretch>
              <a:fillRect/>
            </a:stretch>
          </p:blipFill>
          <p:spPr>
            <a:xfrm>
              <a:off x="4522631" y="2377455"/>
              <a:ext cx="4439255" cy="3317010"/>
            </a:xfrm>
            <a:prstGeom prst="rect">
              <a:avLst/>
            </a:prstGeom>
          </p:spPr>
        </p:pic>
        <p:sp>
          <p:nvSpPr>
            <p:cNvPr id="9" name="吹き出し: 四角形 8">
              <a:extLst>
                <a:ext uri="{FF2B5EF4-FFF2-40B4-BE49-F238E27FC236}">
                  <a16:creationId xmlns:a16="http://schemas.microsoft.com/office/drawing/2014/main" id="{E33AFA77-D6C6-418B-BFF5-EB2AF5C11F36}"/>
                </a:ext>
              </a:extLst>
            </p:cNvPr>
            <p:cNvSpPr/>
            <p:nvPr/>
          </p:nvSpPr>
          <p:spPr>
            <a:xfrm>
              <a:off x="6732103" y="2822713"/>
              <a:ext cx="2239619" cy="606287"/>
            </a:xfrm>
            <a:prstGeom prst="wedgeRectCallout">
              <a:avLst>
                <a:gd name="adj1" fmla="val -66097"/>
                <a:gd name="adj2" fmla="val 2045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アメリカは赤字上場が多く、</a:t>
              </a:r>
              <a:endParaRPr kumimoji="1" lang="en-US" altLang="ja-JP" sz="1200" dirty="0">
                <a:solidFill>
                  <a:schemeClr val="tx1"/>
                </a:solidFill>
              </a:endParaRPr>
            </a:p>
            <a:p>
              <a:r>
                <a:rPr kumimoji="1" lang="ja-JP" altLang="en-US" sz="1200" dirty="0">
                  <a:solidFill>
                    <a:schemeClr val="tx1"/>
                  </a:solidFill>
                </a:rPr>
                <a:t>投資先行型の資金調達が普及</a:t>
              </a:r>
            </a:p>
          </p:txBody>
        </p:sp>
        <p:pic>
          <p:nvPicPr>
            <p:cNvPr id="6" name="図 5"/>
            <p:cNvPicPr>
              <a:picLocks noChangeAspect="1"/>
            </p:cNvPicPr>
            <p:nvPr/>
          </p:nvPicPr>
          <p:blipFill>
            <a:blip r:embed="rId5"/>
            <a:stretch>
              <a:fillRect/>
            </a:stretch>
          </p:blipFill>
          <p:spPr>
            <a:xfrm>
              <a:off x="4308807" y="5753257"/>
              <a:ext cx="4788000" cy="205733"/>
            </a:xfrm>
            <a:prstGeom prst="rect">
              <a:avLst/>
            </a:prstGeom>
          </p:spPr>
        </p:pic>
      </p:grpSp>
      <p:sp>
        <p:nvSpPr>
          <p:cNvPr id="16" name="正方形/長方形 15"/>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4975676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1993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年の世界の時価総額上位</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社中、日本企業が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社を占めていた。</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月時点では、トヨタ自動車１社のみ。</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アメリカや中国のシェアが高まっている。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企業の時価総額</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５</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投資</a:t>
            </a:r>
            <a:r>
              <a:rPr lang="ja-JP" altLang="en-US" kern="0" dirty="0">
                <a:solidFill>
                  <a:srgbClr val="000000"/>
                </a:solidFill>
                <a:ea typeface="Meiryo UI" pitchFamily="50" charset="-128"/>
                <a:cs typeface="Meiryo UI" pitchFamily="50" charset="-128"/>
              </a:rPr>
              <a:t>⑮</a:t>
            </a:r>
            <a:r>
              <a:rPr kumimoji="0" lang="ja-JP" altLang="en-US" kern="0" dirty="0">
                <a:solidFill>
                  <a:srgbClr val="000000"/>
                </a:solidFill>
                <a:ea typeface="Meiryo UI" pitchFamily="50" charset="-128"/>
                <a:cs typeface="Meiryo UI" pitchFamily="50" charset="-128"/>
              </a:rPr>
              <a:t>）</a:t>
            </a:r>
          </a:p>
        </p:txBody>
      </p:sp>
      <p:sp>
        <p:nvSpPr>
          <p:cNvPr id="16" name="テキスト ボックス 15">
            <a:extLst>
              <a:ext uri="{FF2B5EF4-FFF2-40B4-BE49-F238E27FC236}">
                <a16:creationId xmlns:a16="http://schemas.microsoft.com/office/drawing/2014/main" id="{09177DB5-61A8-49F9-9F91-37B99067CE4C}"/>
              </a:ext>
            </a:extLst>
          </p:cNvPr>
          <p:cNvSpPr txBox="1"/>
          <p:nvPr/>
        </p:nvSpPr>
        <p:spPr>
          <a:xfrm>
            <a:off x="541367" y="6183273"/>
            <a:ext cx="559700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　「第１回　産業構造審議会　経済産業政策新機軸部会　参考資料」</a:t>
            </a:r>
            <a:endParaRPr lang="en-US" altLang="ja-JP" sz="11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38FF55F0-16F8-4BAC-A029-B39BE2616290}"/>
              </a:ext>
            </a:extLst>
          </p:cNvPr>
          <p:cNvPicPr>
            <a:picLocks noChangeAspect="1"/>
          </p:cNvPicPr>
          <p:nvPr/>
        </p:nvPicPr>
        <p:blipFill>
          <a:blip r:embed="rId2"/>
          <a:stretch>
            <a:fillRect/>
          </a:stretch>
        </p:blipFill>
        <p:spPr>
          <a:xfrm>
            <a:off x="607857" y="1888622"/>
            <a:ext cx="7829550" cy="3790950"/>
          </a:xfrm>
          <a:prstGeom prst="rect">
            <a:avLst/>
          </a:prstGeom>
        </p:spPr>
      </p:pic>
      <p:pic>
        <p:nvPicPr>
          <p:cNvPr id="6" name="図 5"/>
          <p:cNvPicPr>
            <a:picLocks noChangeAspect="1"/>
          </p:cNvPicPr>
          <p:nvPr/>
        </p:nvPicPr>
        <p:blipFill>
          <a:blip r:embed="rId3"/>
          <a:stretch>
            <a:fillRect/>
          </a:stretch>
        </p:blipFill>
        <p:spPr>
          <a:xfrm>
            <a:off x="607857" y="5713377"/>
            <a:ext cx="8077200" cy="304800"/>
          </a:xfrm>
          <a:prstGeom prst="rect">
            <a:avLst/>
          </a:prstGeom>
        </p:spPr>
      </p:pic>
      <p:sp>
        <p:nvSpPr>
          <p:cNvPr id="10" name="大かっこ 9"/>
          <p:cNvSpPr/>
          <p:nvPr/>
        </p:nvSpPr>
        <p:spPr>
          <a:xfrm>
            <a:off x="711184" y="6434978"/>
            <a:ext cx="1656000" cy="288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tIns="36000" rtlCol="0" anchor="t" anchorCtr="0"/>
          <a:lstStyle/>
          <a:p>
            <a:r>
              <a:rPr kumimoji="1" lang="en-US" altLang="ja-JP" sz="1100" dirty="0">
                <a:latin typeface="+mn-ea"/>
              </a:rPr>
              <a:t>Bloomberg</a:t>
            </a:r>
            <a:r>
              <a:rPr kumimoji="1" lang="ja-JP" altLang="en-US" sz="1100" dirty="0">
                <a:latin typeface="+mn-ea"/>
              </a:rPr>
              <a:t>を基に作成</a:t>
            </a:r>
            <a:endParaRPr kumimoji="1" lang="en-US" altLang="ja-JP" sz="1100" dirty="0">
              <a:latin typeface="+mn-ea"/>
            </a:endParaRPr>
          </a:p>
        </p:txBody>
      </p:sp>
      <p:sp>
        <p:nvSpPr>
          <p:cNvPr id="11" name="正方形/長方形 10"/>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28363685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745291"/>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我が国のデジタル投資額は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1994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年からほとんど増えていない一方、アメリカは約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倍に増大。</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デジタル投資額と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の動きはほぼ連動しており、デジタル投資の遅れが「失われた</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年」の大きな要因ともいわれる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405782"/>
            <a:ext cx="5040560" cy="307777"/>
          </a:xfrm>
          <a:prstGeom prst="rect">
            <a:avLst/>
          </a:prstGeom>
          <a:noFill/>
        </p:spPr>
        <p:txBody>
          <a:bodyPr wrap="square" rtlCol="0">
            <a:spAutoFit/>
          </a:bodyPr>
          <a:lstStyle/>
          <a:p>
            <a:r>
              <a:rPr kumimoji="1" lang="ja-JP" altLang="en-US" sz="1400" b="1" dirty="0"/>
              <a:t>■　デジタル投資</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５</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投資</a:t>
            </a:r>
            <a:r>
              <a:rPr lang="ja-JP" altLang="en-US" kern="0" dirty="0">
                <a:solidFill>
                  <a:srgbClr val="000000"/>
                </a:solidFill>
                <a:ea typeface="Meiryo UI" pitchFamily="50" charset="-128"/>
                <a:cs typeface="Meiryo UI" pitchFamily="50" charset="-128"/>
              </a:rPr>
              <a:t>⑯</a:t>
            </a:r>
            <a:r>
              <a:rPr kumimoji="0" lang="ja-JP" altLang="en-US" kern="0" dirty="0">
                <a:solidFill>
                  <a:srgbClr val="000000"/>
                </a:solidFill>
                <a:ea typeface="Meiryo UI" pitchFamily="50" charset="-128"/>
                <a:cs typeface="Meiryo UI" pitchFamily="50" charset="-128"/>
              </a:rPr>
              <a:t>）</a:t>
            </a:r>
          </a:p>
        </p:txBody>
      </p:sp>
      <p:sp>
        <p:nvSpPr>
          <p:cNvPr id="16" name="テキスト ボックス 15">
            <a:extLst>
              <a:ext uri="{FF2B5EF4-FFF2-40B4-BE49-F238E27FC236}">
                <a16:creationId xmlns:a16="http://schemas.microsoft.com/office/drawing/2014/main" id="{09177DB5-61A8-49F9-9F91-37B99067CE4C}"/>
              </a:ext>
            </a:extLst>
          </p:cNvPr>
          <p:cNvSpPr txBox="1"/>
          <p:nvPr/>
        </p:nvSpPr>
        <p:spPr>
          <a:xfrm>
            <a:off x="486354" y="6392630"/>
            <a:ext cx="5653189"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　「第１回　産業構造審議会　経済産業政策新機軸部会　参考資料」</a:t>
            </a:r>
            <a:endParaRPr lang="en-US" altLang="ja-JP" sz="11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F690CD1-82DB-432F-9346-EB272002B052}"/>
              </a:ext>
            </a:extLst>
          </p:cNvPr>
          <p:cNvSpPr txBox="1"/>
          <p:nvPr/>
        </p:nvSpPr>
        <p:spPr>
          <a:xfrm>
            <a:off x="951695" y="6079236"/>
            <a:ext cx="1179444" cy="284505"/>
          </a:xfrm>
          <a:prstGeom prst="rect">
            <a:avLst/>
          </a:prstGeom>
          <a:solidFill>
            <a:schemeClr val="bg1"/>
          </a:solidFill>
        </p:spPr>
        <p:txBody>
          <a:bodyPr wrap="square" rtlCol="0">
            <a:spAutoFit/>
          </a:bodyPr>
          <a:lstStyle/>
          <a:p>
            <a:endParaRPr lang="en-US" altLang="ja-JP" sz="1100" dirty="0">
              <a:latin typeface="Meiryo UI" panose="020B0604030504040204" pitchFamily="50" charset="-128"/>
              <a:ea typeface="Meiryo UI" panose="020B0604030504040204" pitchFamily="50" charset="-128"/>
            </a:endParaRPr>
          </a:p>
        </p:txBody>
      </p:sp>
      <p:sp>
        <p:nvSpPr>
          <p:cNvPr id="11" name="大かっこ 10"/>
          <p:cNvSpPr/>
          <p:nvPr/>
        </p:nvSpPr>
        <p:spPr>
          <a:xfrm>
            <a:off x="578932" y="6607932"/>
            <a:ext cx="2556000" cy="216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tIns="0" rtlCol="0" anchor="t" anchorCtr="0"/>
          <a:lstStyle/>
          <a:p>
            <a:r>
              <a:rPr kumimoji="1" lang="en-US" altLang="ja-JP" sz="1100" dirty="0">
                <a:latin typeface="+mn-ea"/>
              </a:rPr>
              <a:t>OECD</a:t>
            </a:r>
            <a:r>
              <a:rPr kumimoji="1" lang="ja-JP" altLang="en-US" sz="1100" dirty="0" err="1">
                <a:latin typeface="+mn-ea"/>
              </a:rPr>
              <a:t>、</a:t>
            </a:r>
            <a:r>
              <a:rPr kumimoji="1" lang="ja-JP" altLang="en-US" sz="1100" dirty="0">
                <a:latin typeface="+mn-ea"/>
              </a:rPr>
              <a:t>内閣府、米国商務省を基に作成</a:t>
            </a:r>
            <a:endParaRPr kumimoji="1" lang="en-US" altLang="ja-JP" sz="1100" dirty="0">
              <a:latin typeface="+mn-ea"/>
            </a:endParaRPr>
          </a:p>
        </p:txBody>
      </p:sp>
      <p:pic>
        <p:nvPicPr>
          <p:cNvPr id="5" name="図 4"/>
          <p:cNvPicPr>
            <a:picLocks noChangeAspect="1"/>
          </p:cNvPicPr>
          <p:nvPr/>
        </p:nvPicPr>
        <p:blipFill>
          <a:blip r:embed="rId2"/>
          <a:stretch>
            <a:fillRect/>
          </a:stretch>
        </p:blipFill>
        <p:spPr>
          <a:xfrm>
            <a:off x="1407564" y="1874035"/>
            <a:ext cx="6230135" cy="4420429"/>
          </a:xfrm>
          <a:prstGeom prst="rect">
            <a:avLst/>
          </a:prstGeom>
        </p:spPr>
      </p:pic>
      <p:sp>
        <p:nvSpPr>
          <p:cNvPr id="7" name="正方形/長方形 6"/>
          <p:cNvSpPr/>
          <p:nvPr/>
        </p:nvSpPr>
        <p:spPr>
          <a:xfrm>
            <a:off x="1267097" y="5891349"/>
            <a:ext cx="609507" cy="330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26712295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５</a:t>
            </a:r>
            <a:r>
              <a:rPr kumimoji="0" lang="en-US" altLang="ja-JP" kern="0" dirty="0" smtClean="0">
                <a:solidFill>
                  <a:srgbClr val="000000"/>
                </a:solidFill>
                <a:ea typeface="Meiryo UI" pitchFamily="50" charset="-128"/>
                <a:cs typeface="Meiryo UI" pitchFamily="50" charset="-128"/>
              </a:rPr>
              <a:t>.</a:t>
            </a:r>
            <a:r>
              <a:rPr kumimoji="0" lang="ja-JP" altLang="en-US" kern="0" dirty="0" smtClean="0">
                <a:solidFill>
                  <a:srgbClr val="000000"/>
                </a:solidFill>
                <a:ea typeface="Meiryo UI" pitchFamily="50" charset="-128"/>
                <a:cs typeface="Meiryo UI" pitchFamily="50" charset="-128"/>
              </a:rPr>
              <a:t>投資</a:t>
            </a:r>
            <a:r>
              <a:rPr kumimoji="0" lang="ja-JP" altLang="en-US" kern="0" dirty="0">
                <a:solidFill>
                  <a:srgbClr val="000000"/>
                </a:solidFill>
                <a:ea typeface="Meiryo UI" pitchFamily="50" charset="-128"/>
                <a:cs typeface="Meiryo UI" pitchFamily="50" charset="-128"/>
              </a:rPr>
              <a:t>⑰）</a:t>
            </a:r>
          </a:p>
        </p:txBody>
      </p:sp>
      <p:sp>
        <p:nvSpPr>
          <p:cNvPr id="12" name="テキスト ボックス 11">
            <a:extLst>
              <a:ext uri="{FF2B5EF4-FFF2-40B4-BE49-F238E27FC236}">
                <a16:creationId xmlns:a16="http://schemas.microsoft.com/office/drawing/2014/main" id="{F15A1C21-4043-4B4F-B4CC-C9EDBEC51072}"/>
              </a:ext>
            </a:extLst>
          </p:cNvPr>
          <p:cNvSpPr txBox="1"/>
          <p:nvPr/>
        </p:nvSpPr>
        <p:spPr>
          <a:xfrm>
            <a:off x="83270" y="528392"/>
            <a:ext cx="6478895" cy="307777"/>
          </a:xfrm>
          <a:prstGeom prst="rect">
            <a:avLst/>
          </a:prstGeom>
          <a:noFill/>
        </p:spPr>
        <p:txBody>
          <a:bodyPr wrap="square" rtlCol="0">
            <a:spAutoFit/>
          </a:bodyPr>
          <a:lstStyle/>
          <a:p>
            <a:r>
              <a:rPr kumimoji="1" lang="ja-JP" altLang="en-US" sz="1400" b="1" dirty="0"/>
              <a:t>■</a:t>
            </a:r>
            <a:r>
              <a:rPr lang="ja-JP" altLang="en-US" sz="1400" b="1" dirty="0"/>
              <a:t> 我が国のキャッシュフロー比率及び現預金比率に対する投資の反応</a:t>
            </a:r>
            <a:endParaRPr lang="en-US" altLang="ja-JP" sz="1400" b="1" dirty="0"/>
          </a:p>
        </p:txBody>
      </p:sp>
      <p:pic>
        <p:nvPicPr>
          <p:cNvPr id="2" name="図 1"/>
          <p:cNvPicPr>
            <a:picLocks noChangeAspect="1"/>
          </p:cNvPicPr>
          <p:nvPr/>
        </p:nvPicPr>
        <p:blipFill>
          <a:blip r:embed="rId2"/>
          <a:stretch>
            <a:fillRect/>
          </a:stretch>
        </p:blipFill>
        <p:spPr>
          <a:xfrm>
            <a:off x="16717" y="1944690"/>
            <a:ext cx="6817300" cy="3960000"/>
          </a:xfrm>
          <a:prstGeom prst="rect">
            <a:avLst/>
          </a:prstGeom>
        </p:spPr>
      </p:pic>
      <p:sp>
        <p:nvSpPr>
          <p:cNvPr id="25" name="正方形/長方形 24"/>
          <p:cNvSpPr/>
          <p:nvPr/>
        </p:nvSpPr>
        <p:spPr>
          <a:xfrm>
            <a:off x="147348" y="928593"/>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我が国の上場企業（製造業）における国内設備投資と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含む広義の投資の推計結果を比較すると、海外の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M&amp;A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含む広義の投資が大きく上回っている。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390EDC8-C089-417A-9742-2F5EBD9DAA17}"/>
              </a:ext>
            </a:extLst>
          </p:cNvPr>
          <p:cNvSpPr txBox="1"/>
          <p:nvPr/>
        </p:nvSpPr>
        <p:spPr>
          <a:xfrm>
            <a:off x="147348" y="6213044"/>
            <a:ext cx="460509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出典：内閣府政策統括官（経済財政分析担当）「日本経済</a:t>
            </a:r>
            <a:r>
              <a:rPr lang="en-US" altLang="ja-JP" sz="1100" dirty="0">
                <a:latin typeface="Meiryo UI" panose="020B0604030504040204" pitchFamily="50" charset="-128"/>
                <a:ea typeface="Meiryo UI" panose="020B0604030504040204" pitchFamily="50" charset="-128"/>
              </a:rPr>
              <a:t>2017-2018</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rot="10800000" flipV="1">
            <a:off x="6748718" y="2351499"/>
            <a:ext cx="2305695" cy="3217598"/>
          </a:xfrm>
          <a:prstGeom prst="rect">
            <a:avLst/>
          </a:prstGeom>
          <a:noFill/>
          <a:ln>
            <a:solidFill>
              <a:schemeClr val="tx1"/>
            </a:solidFill>
            <a:prstDash val="sysDot"/>
          </a:ln>
        </p:spPr>
        <p:txBody>
          <a:bodyPr wrap="square" lIns="72000" tIns="36000" rIns="72000" bIns="72000" rtlCol="0" anchor="ctr" anchorCtr="0">
            <a:spAutoFit/>
          </a:bodyPr>
          <a:lstStyle/>
          <a:p>
            <a:r>
              <a:rPr kumimoji="1" lang="en-US" altLang="ja-JP" sz="1200" b="1" dirty="0">
                <a:latin typeface="+mj-ea"/>
                <a:ea typeface="+mj-ea"/>
              </a:rPr>
              <a:t>【</a:t>
            </a:r>
            <a:r>
              <a:rPr kumimoji="1" lang="ja-JP" altLang="en-US" sz="1200" b="1" dirty="0">
                <a:latin typeface="+mj-ea"/>
                <a:ea typeface="+mj-ea"/>
              </a:rPr>
              <a:t>パナソニックにおける海外・国内の持ち株体制再編の例（</a:t>
            </a:r>
            <a:r>
              <a:rPr kumimoji="1" lang="en-US" altLang="ja-JP" sz="1200" b="1" dirty="0">
                <a:latin typeface="+mj-ea"/>
                <a:ea typeface="+mj-ea"/>
              </a:rPr>
              <a:t>2016.12.22</a:t>
            </a:r>
            <a:r>
              <a:rPr kumimoji="1" lang="ja-JP" altLang="en-US" sz="1200" b="1" dirty="0">
                <a:latin typeface="+mj-ea"/>
                <a:ea typeface="+mj-ea"/>
              </a:rPr>
              <a:t>）</a:t>
            </a:r>
            <a:r>
              <a:rPr kumimoji="1" lang="en-US" altLang="ja-JP" sz="1200" b="1" dirty="0">
                <a:latin typeface="+mj-ea"/>
                <a:ea typeface="+mj-ea"/>
              </a:rPr>
              <a:t>】</a:t>
            </a:r>
          </a:p>
          <a:p>
            <a:pPr marL="174625" indent="-174625">
              <a:spcBef>
                <a:spcPts val="600"/>
              </a:spcBef>
            </a:pPr>
            <a:r>
              <a:rPr kumimoji="1" lang="ja-JP" altLang="en-US" sz="1200" dirty="0">
                <a:latin typeface="+mj-ea"/>
                <a:ea typeface="+mj-ea"/>
              </a:rPr>
              <a:t>〇 パナソニック株式会社では、今後の海外における成長戦略加速への対応と、国内外の子会社の投資・回収整理を強化するために持ち株体制を再編。</a:t>
            </a:r>
            <a:endParaRPr kumimoji="1" lang="en-US" altLang="ja-JP" sz="1200" dirty="0">
              <a:latin typeface="+mj-ea"/>
              <a:ea typeface="+mj-ea"/>
            </a:endParaRPr>
          </a:p>
          <a:p>
            <a:pPr marL="174625" indent="-174625">
              <a:spcBef>
                <a:spcPts val="600"/>
              </a:spcBef>
            </a:pPr>
            <a:r>
              <a:rPr kumimoji="1" lang="ja-JP" altLang="en-US" sz="1200" dirty="0">
                <a:latin typeface="+mj-ea"/>
                <a:ea typeface="+mj-ea"/>
              </a:rPr>
              <a:t>〇 海外においては、各地域の統括会社で保有する持株機能を</a:t>
            </a:r>
            <a:r>
              <a:rPr kumimoji="1" lang="en-US" altLang="ja-JP" sz="1200" dirty="0">
                <a:latin typeface="+mj-ea"/>
                <a:ea typeface="+mj-ea"/>
              </a:rPr>
              <a:t>100%</a:t>
            </a:r>
            <a:r>
              <a:rPr kumimoji="1" lang="ja-JP" altLang="en-US" sz="1200" dirty="0">
                <a:latin typeface="+mj-ea"/>
                <a:ea typeface="+mj-ea"/>
              </a:rPr>
              <a:t>子会社である「パナソニック ホールディングオランダ有限会社」に統合し、投資・融資管理を担う組織を設置。国内では、中間持株会社を新設し、国内子会社の株式を移管。</a:t>
            </a:r>
          </a:p>
        </p:txBody>
      </p:sp>
      <p:cxnSp>
        <p:nvCxnSpPr>
          <p:cNvPr id="5" name="直線コネクタ 4"/>
          <p:cNvCxnSpPr/>
          <p:nvPr/>
        </p:nvCxnSpPr>
        <p:spPr>
          <a:xfrm flipV="1">
            <a:off x="1380041" y="5133975"/>
            <a:ext cx="1867984" cy="6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29584181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５</a:t>
            </a:r>
            <a:r>
              <a:rPr kumimoji="0" lang="en-US" altLang="ja-JP" kern="0" dirty="0" smtClean="0">
                <a:solidFill>
                  <a:srgbClr val="000000"/>
                </a:solidFill>
                <a:ea typeface="Meiryo UI" pitchFamily="50" charset="-128"/>
                <a:cs typeface="Meiryo UI" pitchFamily="50" charset="-128"/>
              </a:rPr>
              <a:t>.</a:t>
            </a:r>
            <a:r>
              <a:rPr kumimoji="0" lang="ja-JP" altLang="en-US" kern="0" dirty="0" smtClean="0">
                <a:solidFill>
                  <a:srgbClr val="000000"/>
                </a:solidFill>
                <a:ea typeface="Meiryo UI" pitchFamily="50" charset="-128"/>
                <a:cs typeface="Meiryo UI" pitchFamily="50" charset="-128"/>
              </a:rPr>
              <a:t>投資</a:t>
            </a:r>
            <a:r>
              <a:rPr kumimoji="0" lang="ja-JP" altLang="en-US" kern="0" dirty="0">
                <a:solidFill>
                  <a:srgbClr val="000000"/>
                </a:solidFill>
                <a:ea typeface="Meiryo UI" pitchFamily="50" charset="-128"/>
                <a:cs typeface="Meiryo UI" pitchFamily="50" charset="-128"/>
              </a:rPr>
              <a:t>⑱）</a:t>
            </a:r>
          </a:p>
        </p:txBody>
      </p:sp>
      <p:sp>
        <p:nvSpPr>
          <p:cNvPr id="12" name="テキスト ボックス 11">
            <a:extLst>
              <a:ext uri="{FF2B5EF4-FFF2-40B4-BE49-F238E27FC236}">
                <a16:creationId xmlns:a16="http://schemas.microsoft.com/office/drawing/2014/main" id="{F15A1C21-4043-4B4F-B4CC-C9EDBEC51072}"/>
              </a:ext>
            </a:extLst>
          </p:cNvPr>
          <p:cNvSpPr txBox="1"/>
          <p:nvPr/>
        </p:nvSpPr>
        <p:spPr>
          <a:xfrm>
            <a:off x="96717" y="448701"/>
            <a:ext cx="6478895" cy="307777"/>
          </a:xfrm>
          <a:prstGeom prst="rect">
            <a:avLst/>
          </a:prstGeom>
          <a:noFill/>
        </p:spPr>
        <p:txBody>
          <a:bodyPr wrap="square" rtlCol="0">
            <a:spAutoFit/>
          </a:bodyPr>
          <a:lstStyle/>
          <a:p>
            <a:r>
              <a:rPr kumimoji="1" lang="ja-JP" altLang="en-US" sz="1400" b="1" dirty="0"/>
              <a:t>■</a:t>
            </a:r>
            <a:r>
              <a:rPr lang="ja-JP" altLang="en-US" sz="1400" b="1" dirty="0"/>
              <a:t> 我が国の性質別の投資の動向</a:t>
            </a:r>
            <a:endParaRPr lang="en-US" altLang="ja-JP" sz="1400" b="1" dirty="0"/>
          </a:p>
        </p:txBody>
      </p:sp>
      <p:pic>
        <p:nvPicPr>
          <p:cNvPr id="4" name="図 3"/>
          <p:cNvPicPr>
            <a:picLocks noChangeAspect="1"/>
          </p:cNvPicPr>
          <p:nvPr/>
        </p:nvPicPr>
        <p:blipFill>
          <a:blip r:embed="rId2"/>
          <a:stretch>
            <a:fillRect/>
          </a:stretch>
        </p:blipFill>
        <p:spPr>
          <a:xfrm>
            <a:off x="2009276" y="1670619"/>
            <a:ext cx="5125448" cy="3770444"/>
          </a:xfrm>
          <a:prstGeom prst="rect">
            <a:avLst/>
          </a:prstGeom>
        </p:spPr>
      </p:pic>
      <p:pic>
        <p:nvPicPr>
          <p:cNvPr id="5" name="図 4"/>
          <p:cNvPicPr>
            <a:picLocks noChangeAspect="1"/>
          </p:cNvPicPr>
          <p:nvPr/>
        </p:nvPicPr>
        <p:blipFill>
          <a:blip r:embed="rId3"/>
          <a:stretch>
            <a:fillRect/>
          </a:stretch>
        </p:blipFill>
        <p:spPr>
          <a:xfrm>
            <a:off x="1910715" y="5479896"/>
            <a:ext cx="5322570" cy="1020389"/>
          </a:xfrm>
          <a:prstGeom prst="rect">
            <a:avLst/>
          </a:prstGeom>
        </p:spPr>
      </p:pic>
      <p:sp>
        <p:nvSpPr>
          <p:cNvPr id="25" name="正方形/長方形 24"/>
          <p:cNvSpPr/>
          <p:nvPr/>
        </p:nvSpPr>
        <p:spPr>
          <a:xfrm>
            <a:off x="160795" y="84890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我が国の製造業のシェアが大きい機械投資は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年前半に落込み、構築物投資は底堅く推移。</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R&amp;D</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（研究開発）投資については、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年度まで増加傾向で推移。</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390EDC8-C089-417A-9742-2F5EBD9DAA17}"/>
              </a:ext>
            </a:extLst>
          </p:cNvPr>
          <p:cNvSpPr txBox="1"/>
          <p:nvPr/>
        </p:nvSpPr>
        <p:spPr>
          <a:xfrm>
            <a:off x="396457" y="6500285"/>
            <a:ext cx="460509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出典：内閣府政策統括官（経済財政分析担当）「日本経済</a:t>
            </a:r>
            <a:r>
              <a:rPr lang="en-US" altLang="ja-JP" sz="1100" dirty="0">
                <a:latin typeface="Meiryo UI" panose="020B0604030504040204" pitchFamily="50" charset="-128"/>
                <a:ea typeface="Meiryo UI" panose="020B0604030504040204" pitchFamily="50" charset="-128"/>
              </a:rPr>
              <a:t>2019-2020</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9" name="正方形/長方形 8"/>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16437175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５</a:t>
            </a:r>
            <a:r>
              <a:rPr kumimoji="0" lang="en-US" altLang="ja-JP" kern="0" dirty="0" smtClean="0">
                <a:solidFill>
                  <a:srgbClr val="000000"/>
                </a:solidFill>
                <a:ea typeface="Meiryo UI" pitchFamily="50" charset="-128"/>
                <a:cs typeface="Meiryo UI" pitchFamily="50" charset="-128"/>
              </a:rPr>
              <a:t>.</a:t>
            </a:r>
            <a:r>
              <a:rPr kumimoji="0" lang="ja-JP" altLang="en-US" kern="0" dirty="0" smtClean="0">
                <a:solidFill>
                  <a:srgbClr val="000000"/>
                </a:solidFill>
                <a:ea typeface="Meiryo UI" pitchFamily="50" charset="-128"/>
                <a:cs typeface="Meiryo UI" pitchFamily="50" charset="-128"/>
              </a:rPr>
              <a:t>投資</a:t>
            </a:r>
            <a:r>
              <a:rPr kumimoji="0" lang="ja-JP" altLang="en-US" kern="0" dirty="0">
                <a:solidFill>
                  <a:srgbClr val="000000"/>
                </a:solidFill>
                <a:ea typeface="Meiryo UI" pitchFamily="50" charset="-128"/>
                <a:cs typeface="Meiryo UI" pitchFamily="50" charset="-128"/>
              </a:rPr>
              <a:t>⑲）</a:t>
            </a:r>
          </a:p>
        </p:txBody>
      </p:sp>
      <p:sp>
        <p:nvSpPr>
          <p:cNvPr id="12" name="テキスト ボックス 11">
            <a:extLst>
              <a:ext uri="{FF2B5EF4-FFF2-40B4-BE49-F238E27FC236}">
                <a16:creationId xmlns:a16="http://schemas.microsoft.com/office/drawing/2014/main" id="{F15A1C21-4043-4B4F-B4CC-C9EDBEC51072}"/>
              </a:ext>
            </a:extLst>
          </p:cNvPr>
          <p:cNvSpPr txBox="1"/>
          <p:nvPr/>
        </p:nvSpPr>
        <p:spPr>
          <a:xfrm>
            <a:off x="83270" y="528392"/>
            <a:ext cx="6478895" cy="307777"/>
          </a:xfrm>
          <a:prstGeom prst="rect">
            <a:avLst/>
          </a:prstGeom>
          <a:noFill/>
        </p:spPr>
        <p:txBody>
          <a:bodyPr wrap="square" rtlCol="0">
            <a:spAutoFit/>
          </a:bodyPr>
          <a:lstStyle/>
          <a:p>
            <a:r>
              <a:rPr kumimoji="1" lang="ja-JP" altLang="en-US" sz="1400" b="1" dirty="0"/>
              <a:t>■我が国の対外直接投資収益の国内還元</a:t>
            </a:r>
            <a:endParaRPr lang="en-US" altLang="ja-JP" sz="1400" b="1" dirty="0"/>
          </a:p>
        </p:txBody>
      </p:sp>
      <p:sp>
        <p:nvSpPr>
          <p:cNvPr id="25" name="正方形/長方形 24"/>
          <p:cNvSpPr/>
          <p:nvPr/>
        </p:nvSpPr>
        <p:spPr>
          <a:xfrm>
            <a:off x="147348" y="928593"/>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我が国の対外直接投資収益の半分は、海外拠点の内部留保として蓄積。</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390EDC8-C089-417A-9742-2F5EBD9DAA17}"/>
              </a:ext>
            </a:extLst>
          </p:cNvPr>
          <p:cNvSpPr txBox="1"/>
          <p:nvPr/>
        </p:nvSpPr>
        <p:spPr>
          <a:xfrm>
            <a:off x="422583" y="6534457"/>
            <a:ext cx="460509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出典：内閣府政策統括官（経済財政分析担当）「日本経済</a:t>
            </a:r>
            <a:r>
              <a:rPr lang="en-US" altLang="ja-JP" sz="1100" dirty="0">
                <a:latin typeface="Meiryo UI" panose="020B0604030504040204" pitchFamily="50" charset="-128"/>
                <a:ea typeface="Meiryo UI" panose="020B0604030504040204" pitchFamily="50" charset="-128"/>
              </a:rPr>
              <a:t>2021-2022</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1698171" y="1812384"/>
            <a:ext cx="5584031" cy="4636391"/>
          </a:xfrm>
          <a:prstGeom prst="rect">
            <a:avLst/>
          </a:prstGeom>
        </p:spPr>
      </p:pic>
      <p:sp>
        <p:nvSpPr>
          <p:cNvPr id="8" name="正方形/長方形 7"/>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16860236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01B89D8-A984-4A31-BC78-EA602D96EE18}"/>
              </a:ext>
            </a:extLst>
          </p:cNvPr>
          <p:cNvPicPr>
            <a:picLocks noChangeAspect="1"/>
          </p:cNvPicPr>
          <p:nvPr/>
        </p:nvPicPr>
        <p:blipFill>
          <a:blip r:embed="rId2"/>
          <a:stretch>
            <a:fillRect/>
          </a:stretch>
        </p:blipFill>
        <p:spPr>
          <a:xfrm>
            <a:off x="4840541" y="2075721"/>
            <a:ext cx="4114800" cy="3276600"/>
          </a:xfrm>
          <a:prstGeom prst="rect">
            <a:avLst/>
          </a:prstGeom>
        </p:spPr>
      </p:pic>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OJT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を除いた企業の人材投資をみると、我が国は低い水準。また、従業員視点でみても、社外学習・自己啓発について半数近くが何も行っていない状況。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　人材投資</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５</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投資</a:t>
            </a:r>
            <a:r>
              <a:rPr lang="ja-JP" altLang="en-US" kern="0" dirty="0">
                <a:solidFill>
                  <a:srgbClr val="000000"/>
                </a:solidFill>
                <a:ea typeface="Meiryo UI" pitchFamily="50" charset="-128"/>
                <a:cs typeface="Meiryo UI" pitchFamily="50" charset="-128"/>
              </a:rPr>
              <a:t>⑳</a:t>
            </a:r>
            <a:r>
              <a:rPr kumimoji="0" lang="ja-JP" altLang="en-US" kern="0" dirty="0">
                <a:solidFill>
                  <a:srgbClr val="000000"/>
                </a:solidFill>
                <a:ea typeface="Meiryo UI" pitchFamily="50" charset="-128"/>
                <a:cs typeface="Meiryo UI" pitchFamily="50" charset="-128"/>
              </a:rPr>
              <a:t>）</a:t>
            </a:r>
          </a:p>
        </p:txBody>
      </p:sp>
      <p:sp>
        <p:nvSpPr>
          <p:cNvPr id="26" name="テキスト ボックス 25">
            <a:extLst>
              <a:ext uri="{FF2B5EF4-FFF2-40B4-BE49-F238E27FC236}">
                <a16:creationId xmlns:a16="http://schemas.microsoft.com/office/drawing/2014/main" id="{37DE554C-38D5-4017-9DA3-52B2F6A4F5D0}"/>
              </a:ext>
            </a:extLst>
          </p:cNvPr>
          <p:cNvSpPr txBox="1"/>
          <p:nvPr/>
        </p:nvSpPr>
        <p:spPr>
          <a:xfrm>
            <a:off x="193872" y="6116395"/>
            <a:ext cx="532661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出典：経済産業省「第１回　産業構造審議会　経済産業政策新機軸部会　論点資料」</a:t>
            </a:r>
            <a:endParaRPr lang="en-US" altLang="ja-JP" sz="11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FB950448-639C-44F2-B4E1-CA3C0580FA21}"/>
              </a:ext>
            </a:extLst>
          </p:cNvPr>
          <p:cNvPicPr>
            <a:picLocks noChangeAspect="1"/>
          </p:cNvPicPr>
          <p:nvPr/>
        </p:nvPicPr>
        <p:blipFill>
          <a:blip r:embed="rId3"/>
          <a:stretch>
            <a:fillRect/>
          </a:stretch>
        </p:blipFill>
        <p:spPr>
          <a:xfrm>
            <a:off x="278604" y="2769632"/>
            <a:ext cx="4302192" cy="3268606"/>
          </a:xfrm>
          <a:prstGeom prst="rect">
            <a:avLst/>
          </a:prstGeom>
        </p:spPr>
      </p:pic>
      <p:sp>
        <p:nvSpPr>
          <p:cNvPr id="23" name="テキスト ボックス 22">
            <a:extLst>
              <a:ext uri="{FF2B5EF4-FFF2-40B4-BE49-F238E27FC236}">
                <a16:creationId xmlns:a16="http://schemas.microsoft.com/office/drawing/2014/main" id="{54027932-00F0-4CC4-B478-038186587240}"/>
              </a:ext>
            </a:extLst>
          </p:cNvPr>
          <p:cNvSpPr txBox="1"/>
          <p:nvPr/>
        </p:nvSpPr>
        <p:spPr>
          <a:xfrm>
            <a:off x="270924" y="1798723"/>
            <a:ext cx="5040560" cy="276999"/>
          </a:xfrm>
          <a:prstGeom prst="rect">
            <a:avLst/>
          </a:prstGeom>
          <a:noFill/>
        </p:spPr>
        <p:txBody>
          <a:bodyPr wrap="square" rtlCol="0">
            <a:spAutoFit/>
          </a:bodyPr>
          <a:lstStyle/>
          <a:p>
            <a:r>
              <a:rPr kumimoji="1" lang="ja-JP" altLang="en-US" sz="1200" dirty="0"/>
              <a:t>○　人材投資（</a:t>
            </a:r>
            <a:r>
              <a:rPr kumimoji="1" lang="en-US" altLang="ja-JP" sz="1200" dirty="0"/>
              <a:t>OJT</a:t>
            </a:r>
            <a:r>
              <a:rPr kumimoji="1" lang="ja-JP" altLang="en-US" sz="1200" dirty="0"/>
              <a:t>以外</a:t>
            </a:r>
            <a:r>
              <a:rPr kumimoji="1" lang="en-US" altLang="ja-JP" sz="1200" dirty="0"/>
              <a:t>※</a:t>
            </a:r>
            <a:r>
              <a:rPr kumimoji="1" lang="ja-JP" altLang="en-US" sz="1200" dirty="0"/>
              <a:t>）の国際比較（対</a:t>
            </a:r>
            <a:r>
              <a:rPr kumimoji="1" lang="en-US" altLang="ja-JP" sz="1200" dirty="0"/>
              <a:t>GDP</a:t>
            </a:r>
            <a:r>
              <a:rPr kumimoji="1" lang="ja-JP" altLang="en-US" sz="1200" dirty="0"/>
              <a:t>比）</a:t>
            </a:r>
          </a:p>
        </p:txBody>
      </p:sp>
      <p:sp>
        <p:nvSpPr>
          <p:cNvPr id="28" name="テキスト ボックス 27">
            <a:extLst>
              <a:ext uri="{FF2B5EF4-FFF2-40B4-BE49-F238E27FC236}">
                <a16:creationId xmlns:a16="http://schemas.microsoft.com/office/drawing/2014/main" id="{EEE03DF4-9070-471B-A685-C2E9890117A3}"/>
              </a:ext>
            </a:extLst>
          </p:cNvPr>
          <p:cNvSpPr txBox="1"/>
          <p:nvPr/>
        </p:nvSpPr>
        <p:spPr>
          <a:xfrm>
            <a:off x="4840541" y="1798722"/>
            <a:ext cx="3765109" cy="276999"/>
          </a:xfrm>
          <a:prstGeom prst="rect">
            <a:avLst/>
          </a:prstGeom>
          <a:noFill/>
        </p:spPr>
        <p:txBody>
          <a:bodyPr wrap="square" rtlCol="0">
            <a:spAutoFit/>
          </a:bodyPr>
          <a:lstStyle/>
          <a:p>
            <a:r>
              <a:rPr kumimoji="1" lang="ja-JP" altLang="en-US" sz="1200" dirty="0"/>
              <a:t>○　社外学習・自己啓発を行っていない人の割合</a:t>
            </a:r>
          </a:p>
        </p:txBody>
      </p:sp>
      <p:sp>
        <p:nvSpPr>
          <p:cNvPr id="11" name="大かっこ 10"/>
          <p:cNvSpPr/>
          <p:nvPr/>
        </p:nvSpPr>
        <p:spPr>
          <a:xfrm>
            <a:off x="273921" y="6351845"/>
            <a:ext cx="5075663" cy="396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tIns="0" rtlCol="0" anchor="t" anchorCtr="0"/>
          <a:lstStyle/>
          <a:p>
            <a:r>
              <a:rPr kumimoji="1" lang="ja-JP" altLang="en-US" sz="1100" dirty="0">
                <a:latin typeface="+mn-ea"/>
              </a:rPr>
              <a:t>左： 厚生労働省「平成</a:t>
            </a:r>
            <a:r>
              <a:rPr kumimoji="1" lang="en-US" altLang="ja-JP" sz="1100" dirty="0">
                <a:latin typeface="+mn-ea"/>
              </a:rPr>
              <a:t>30</a:t>
            </a:r>
            <a:r>
              <a:rPr kumimoji="1" lang="ja-JP" altLang="en-US" sz="1100" dirty="0">
                <a:latin typeface="+mn-ea"/>
              </a:rPr>
              <a:t>年版労働経済の分析」</a:t>
            </a:r>
          </a:p>
          <a:p>
            <a:r>
              <a:rPr kumimoji="1" lang="ja-JP" altLang="en-US" sz="1100" dirty="0">
                <a:latin typeface="+mn-ea"/>
              </a:rPr>
              <a:t>右： パーソル総合研究所「</a:t>
            </a:r>
            <a:r>
              <a:rPr kumimoji="1" lang="en-US" altLang="ja-JP" sz="1100" dirty="0">
                <a:latin typeface="+mn-ea"/>
              </a:rPr>
              <a:t>APAC</a:t>
            </a:r>
            <a:r>
              <a:rPr kumimoji="1" lang="ja-JP" altLang="en-US" sz="1100" dirty="0">
                <a:latin typeface="+mn-ea"/>
              </a:rPr>
              <a:t>就業実態・成長意識調査（</a:t>
            </a:r>
            <a:r>
              <a:rPr kumimoji="1" lang="en-US" altLang="ja-JP" sz="1100" dirty="0">
                <a:latin typeface="+mn-ea"/>
              </a:rPr>
              <a:t>2019</a:t>
            </a:r>
            <a:r>
              <a:rPr kumimoji="1" lang="ja-JP" altLang="en-US" sz="1100" dirty="0">
                <a:latin typeface="+mn-ea"/>
              </a:rPr>
              <a:t>年）」より作成</a:t>
            </a:r>
            <a:endParaRPr kumimoji="1" lang="en-US" altLang="ja-JP" sz="1100" dirty="0">
              <a:latin typeface="+mn-ea"/>
            </a:endParaRPr>
          </a:p>
        </p:txBody>
      </p:sp>
      <p:sp>
        <p:nvSpPr>
          <p:cNvPr id="13" name="大かっこ 12"/>
          <p:cNvSpPr/>
          <p:nvPr/>
        </p:nvSpPr>
        <p:spPr>
          <a:xfrm>
            <a:off x="18858" y="2002690"/>
            <a:ext cx="4821684" cy="770199"/>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en-US" altLang="ja-JP" sz="700" dirty="0">
                <a:latin typeface="+mn-ea"/>
              </a:rPr>
              <a:t>※</a:t>
            </a:r>
            <a:r>
              <a:rPr kumimoji="1" lang="ja-JP" altLang="en-US" sz="700" dirty="0">
                <a:latin typeface="+mn-ea"/>
              </a:rPr>
              <a:t>　</a:t>
            </a:r>
            <a:r>
              <a:rPr kumimoji="1" lang="en-US" altLang="ja-JP" sz="700" dirty="0">
                <a:latin typeface="+mn-ea"/>
              </a:rPr>
              <a:t>OECD</a:t>
            </a:r>
            <a:r>
              <a:rPr kumimoji="1" lang="ja-JP" altLang="en-US" sz="700" dirty="0">
                <a:latin typeface="+mn-ea"/>
              </a:rPr>
              <a:t>では、能力開発を「</a:t>
            </a:r>
            <a:r>
              <a:rPr kumimoji="1" lang="en-US" altLang="ja-JP" sz="700" dirty="0">
                <a:latin typeface="+mn-ea"/>
              </a:rPr>
              <a:t>formal training</a:t>
            </a:r>
            <a:r>
              <a:rPr kumimoji="1" lang="ja-JP" altLang="en-US" sz="700" dirty="0">
                <a:latin typeface="+mn-ea"/>
              </a:rPr>
              <a:t>」、「</a:t>
            </a:r>
            <a:r>
              <a:rPr kumimoji="1" lang="en-US" altLang="ja-JP" sz="700" dirty="0">
                <a:latin typeface="+mn-ea"/>
              </a:rPr>
              <a:t>OJT</a:t>
            </a:r>
            <a:r>
              <a:rPr kumimoji="1" lang="ja-JP" altLang="en-US" sz="700" dirty="0">
                <a:latin typeface="+mn-ea"/>
              </a:rPr>
              <a:t>（</a:t>
            </a:r>
            <a:r>
              <a:rPr kumimoji="1" lang="en-US" altLang="ja-JP" sz="700" dirty="0">
                <a:latin typeface="+mn-ea"/>
              </a:rPr>
              <a:t>On-the-Job Training</a:t>
            </a:r>
            <a:r>
              <a:rPr kumimoji="1" lang="ja-JP" altLang="en-US" sz="700" dirty="0">
                <a:latin typeface="+mn-ea"/>
              </a:rPr>
              <a:t>）」、「</a:t>
            </a:r>
            <a:r>
              <a:rPr kumimoji="1" lang="en-US" altLang="ja-JP" sz="700" dirty="0">
                <a:latin typeface="+mn-ea"/>
              </a:rPr>
              <a:t>informal learning</a:t>
            </a:r>
            <a:r>
              <a:rPr kumimoji="1" lang="ja-JP" altLang="en-US" sz="700" dirty="0">
                <a:latin typeface="+mn-ea"/>
              </a:rPr>
              <a:t>」に分類している。</a:t>
            </a:r>
          </a:p>
          <a:p>
            <a:r>
              <a:rPr kumimoji="1" lang="ja-JP" altLang="en-US" sz="700" dirty="0">
                <a:latin typeface="+mn-ea"/>
              </a:rPr>
              <a:t>　「</a:t>
            </a:r>
            <a:r>
              <a:rPr kumimoji="1" lang="en-US" altLang="ja-JP" sz="700" dirty="0">
                <a:latin typeface="+mn-ea"/>
              </a:rPr>
              <a:t>formal training</a:t>
            </a:r>
            <a:r>
              <a:rPr kumimoji="1" lang="ja-JP" altLang="en-US" sz="700" dirty="0">
                <a:latin typeface="+mn-ea"/>
              </a:rPr>
              <a:t>」とは、職場外で計画的に行われる訓練であって、大学などの教育機関において学位の取得を目的とするものである。「</a:t>
            </a:r>
            <a:r>
              <a:rPr kumimoji="1" lang="en-US" altLang="ja-JP" sz="700" dirty="0">
                <a:latin typeface="+mn-ea"/>
              </a:rPr>
              <a:t>OJT</a:t>
            </a:r>
            <a:r>
              <a:rPr kumimoji="1" lang="ja-JP" altLang="en-US" sz="700" dirty="0">
                <a:latin typeface="+mn-ea"/>
              </a:rPr>
              <a:t>（</a:t>
            </a:r>
            <a:r>
              <a:rPr kumimoji="1" lang="en-US" altLang="ja-JP" sz="700" dirty="0">
                <a:latin typeface="+mn-ea"/>
              </a:rPr>
              <a:t>On-the-Job Training</a:t>
            </a:r>
            <a:r>
              <a:rPr kumimoji="1" lang="ja-JP" altLang="en-US" sz="700" dirty="0">
                <a:latin typeface="+mn-ea"/>
              </a:rPr>
              <a:t>）」は、大学などの教育機関において学位の取得を目的とするものではなく、計画的に実施される職業訓練であり、セミナーやワークショップの形式で行われる形式も包含している。「</a:t>
            </a:r>
            <a:r>
              <a:rPr kumimoji="1" lang="en-US" altLang="ja-JP" sz="700" dirty="0">
                <a:latin typeface="+mn-ea"/>
              </a:rPr>
              <a:t>informal learning</a:t>
            </a:r>
            <a:r>
              <a:rPr kumimoji="1" lang="ja-JP" altLang="en-US" sz="700" dirty="0">
                <a:latin typeface="+mn-ea"/>
              </a:rPr>
              <a:t>」は、計画的に実施される職業訓練ではなく、職場において、日常な業務の中で上司や同僚から学ぶことを指している。　本稿における国際比較にあたっては、このような定義に基づいている。</a:t>
            </a:r>
            <a:endParaRPr kumimoji="1" lang="en-US" altLang="ja-JP" sz="700" dirty="0">
              <a:latin typeface="+mn-ea"/>
            </a:endParaRPr>
          </a:p>
        </p:txBody>
      </p:sp>
      <p:sp>
        <p:nvSpPr>
          <p:cNvPr id="15" name="正方形/長方形 14"/>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22455454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我が国の無形資産投資は伸び悩んでおり、特に経済的競争力投資は低水準で推移。</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06327" y="5669436"/>
            <a:ext cx="8192643" cy="60016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出典：内閣府「選択する未来</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無形資産投資とは、知識・技術や⼈的資本などの「⾒えない資産」への投資。⾰新的資産投資（研究開発投資等）、情報化資産投資</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（ソフトウェア投資等）、経済的競争⼒投資（⼈材投資、経営組織改⾰投資等）に⼤別される</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無形資産投資の現状</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５</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投資</a:t>
            </a:r>
            <a:r>
              <a:rPr lang="ja-JP" altLang="en-US" kern="0" dirty="0">
                <a:solidFill>
                  <a:srgbClr val="000000"/>
                </a:solidFill>
                <a:ea typeface="Meiryo UI" pitchFamily="50" charset="-128"/>
                <a:cs typeface="Meiryo UI" pitchFamily="50" charset="-128"/>
              </a:rPr>
              <a:t>㉑）</a:t>
            </a:r>
          </a:p>
        </p:txBody>
      </p:sp>
      <p:pic>
        <p:nvPicPr>
          <p:cNvPr id="6" name="図 5"/>
          <p:cNvPicPr>
            <a:picLocks noChangeAspect="1"/>
          </p:cNvPicPr>
          <p:nvPr/>
        </p:nvPicPr>
        <p:blipFill>
          <a:blip r:embed="rId2"/>
          <a:stretch>
            <a:fillRect/>
          </a:stretch>
        </p:blipFill>
        <p:spPr>
          <a:xfrm>
            <a:off x="1120389" y="1902038"/>
            <a:ext cx="7201905" cy="3686689"/>
          </a:xfrm>
          <a:prstGeom prst="rect">
            <a:avLst/>
          </a:prstGeom>
        </p:spPr>
      </p:pic>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3176140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35983" y="741884"/>
            <a:ext cx="7968142" cy="323165"/>
          </a:xfrm>
          <a:prstGeom prst="rect">
            <a:avLst/>
          </a:prstGeom>
          <a:noFill/>
        </p:spPr>
        <p:txBody>
          <a:bodyPr wrap="square" rtlCol="0">
            <a:spAutoFit/>
          </a:bodyPr>
          <a:lstStyle/>
          <a:p>
            <a:pPr marL="174625" indent="-174625">
              <a:lnSpc>
                <a:spcPts val="1800"/>
              </a:lnSpc>
              <a:spcBef>
                <a:spcPts val="600"/>
              </a:spcBef>
            </a:pPr>
            <a:r>
              <a:rPr lang="en-US" altLang="ja-JP" sz="1400" b="1" dirty="0">
                <a:latin typeface="游ゴシック" panose="020B0400000000000000" pitchFamily="50" charset="-128"/>
                <a:ea typeface="游ゴシック" panose="020B0400000000000000" pitchFamily="50" charset="-128"/>
              </a:rPr>
              <a:t>【</a:t>
            </a:r>
            <a:r>
              <a:rPr lang="ja-JP" altLang="en-US" sz="1400" b="1" dirty="0">
                <a:latin typeface="游ゴシック" panose="020B0400000000000000" pitchFamily="50" charset="-128"/>
                <a:ea typeface="游ゴシック" panose="020B0400000000000000" pitchFamily="50" charset="-128"/>
              </a:rPr>
              <a:t>Ａ氏・</a:t>
            </a:r>
            <a:r>
              <a:rPr lang="en-US" altLang="ja-JP" sz="1400" b="1" dirty="0">
                <a:latin typeface="游ゴシック" panose="020B0400000000000000" pitchFamily="50" charset="-128"/>
                <a:ea typeface="游ゴシック" panose="020B0400000000000000" pitchFamily="50" charset="-128"/>
              </a:rPr>
              <a:t>B</a:t>
            </a:r>
            <a:r>
              <a:rPr lang="ja-JP" altLang="en-US" sz="1400" b="1" dirty="0">
                <a:latin typeface="游ゴシック" panose="020B0400000000000000" pitchFamily="50" charset="-128"/>
                <a:ea typeface="游ゴシック" panose="020B0400000000000000" pitchFamily="50" charset="-128"/>
              </a:rPr>
              <a:t>氏（シンクタンク）</a:t>
            </a:r>
            <a:r>
              <a:rPr lang="en-US" altLang="ja-JP" sz="1400" b="1" dirty="0">
                <a:latin typeface="游ゴシック" panose="020B0400000000000000" pitchFamily="50" charset="-128"/>
                <a:ea typeface="游ゴシック" panose="020B0400000000000000" pitchFamily="50" charset="-128"/>
              </a:rPr>
              <a:t>】</a:t>
            </a:r>
            <a:endParaRPr lang="en-US" altLang="ja-JP" sz="1400" dirty="0"/>
          </a:p>
        </p:txBody>
      </p:sp>
      <p:sp>
        <p:nvSpPr>
          <p:cNvPr id="8" name="テキスト ボックス 7"/>
          <p:cNvSpPr txBox="1"/>
          <p:nvPr/>
        </p:nvSpPr>
        <p:spPr>
          <a:xfrm>
            <a:off x="343384" y="1025172"/>
            <a:ext cx="8460000" cy="5688000"/>
          </a:xfrm>
          <a:prstGeom prst="rect">
            <a:avLst/>
          </a:prstGeom>
          <a:noFill/>
          <a:ln>
            <a:solidFill>
              <a:schemeClr val="accent1"/>
            </a:solidFill>
            <a:prstDash val="sysDot"/>
          </a:ln>
        </p:spPr>
        <p:txBody>
          <a:bodyPr wrap="square" lIns="180000" tIns="72000" rIns="72000" bIns="72000" rtlCol="0" anchor="ctr">
            <a:spAutoFit/>
          </a:bodyPr>
          <a:lstStyle/>
          <a:p>
            <a:pPr marL="174625" indent="-174625">
              <a:lnSpc>
                <a:spcPts val="1600"/>
              </a:lnSpc>
              <a:spcBef>
                <a:spcPts val="1000"/>
              </a:spcBef>
            </a:pPr>
            <a:r>
              <a:rPr lang="ja-JP" altLang="en-US" sz="1400" dirty="0"/>
              <a:t>〇 日本では、</a:t>
            </a:r>
            <a:r>
              <a:rPr lang="ja-JP" altLang="en-US" sz="1400" b="1" dirty="0"/>
              <a:t>思い切った投資が少なく</a:t>
            </a:r>
            <a:r>
              <a:rPr lang="ja-JP" altLang="en-US" sz="1400" dirty="0"/>
              <a:t>、</a:t>
            </a:r>
            <a:r>
              <a:rPr lang="ja-JP" altLang="en-US" sz="1400" b="1" dirty="0"/>
              <a:t>内部留保</a:t>
            </a:r>
            <a:r>
              <a:rPr lang="ja-JP" altLang="en-US" sz="1400" dirty="0"/>
              <a:t>が高まっている。「これから儲かりそうなところ」への投資シフトができていない。</a:t>
            </a:r>
            <a:r>
              <a:rPr lang="ja-JP" altLang="en-US" sz="1400" b="1" dirty="0"/>
              <a:t>産業構造の転換が進んでいない</a:t>
            </a:r>
            <a:r>
              <a:rPr lang="ja-JP" altLang="en-US" sz="1400" dirty="0"/>
              <a:t>。その原因は様々だが、基本的に</a:t>
            </a:r>
            <a:r>
              <a:rPr lang="ja-JP" altLang="en-US" sz="1400" b="1" dirty="0"/>
              <a:t>リスクを取らなかった</a:t>
            </a:r>
            <a:r>
              <a:rPr lang="ja-JP" altLang="en-US" sz="1400" dirty="0"/>
              <a:t>ということ。</a:t>
            </a:r>
            <a:r>
              <a:rPr lang="ja-JP" altLang="en-US" sz="1400" b="1" dirty="0"/>
              <a:t>雇用優先</a:t>
            </a:r>
            <a:r>
              <a:rPr lang="ja-JP" altLang="en-US" sz="1400" dirty="0"/>
              <a:t>でリスクをとらない。</a:t>
            </a:r>
            <a:endParaRPr lang="en-US" altLang="ja-JP" sz="1400" dirty="0"/>
          </a:p>
          <a:p>
            <a:pPr marL="174625" indent="-174625">
              <a:lnSpc>
                <a:spcPts val="1600"/>
              </a:lnSpc>
              <a:spcBef>
                <a:spcPts val="1000"/>
              </a:spcBef>
            </a:pPr>
            <a:r>
              <a:rPr lang="ja-JP" altLang="en-US" sz="1400" dirty="0"/>
              <a:t>〇 </a:t>
            </a:r>
            <a:r>
              <a:rPr lang="ja-JP" altLang="en-US" sz="1400" b="1" dirty="0"/>
              <a:t>賃金が上がって</a:t>
            </a:r>
            <a:r>
              <a:rPr lang="ja-JP" altLang="en-US" sz="1400" dirty="0"/>
              <a:t>、それをコストと感じて</a:t>
            </a:r>
            <a:r>
              <a:rPr lang="ja-JP" altLang="en-US" sz="1400" b="1" dirty="0"/>
              <a:t>生産性が上がる</a:t>
            </a:r>
            <a:r>
              <a:rPr lang="ja-JP" altLang="en-US" sz="1400" dirty="0"/>
              <a:t>、それが</a:t>
            </a:r>
            <a:r>
              <a:rPr lang="ja-JP" altLang="en-US" sz="1400" b="1" dirty="0"/>
              <a:t>儲けにつながり</a:t>
            </a:r>
            <a:r>
              <a:rPr lang="ja-JP" altLang="en-US" sz="1400" dirty="0"/>
              <a:t>、</a:t>
            </a:r>
            <a:r>
              <a:rPr lang="ja-JP" altLang="en-US" sz="1400" b="1" dirty="0"/>
              <a:t>さらなる投資</a:t>
            </a:r>
            <a:r>
              <a:rPr lang="ja-JP" altLang="en-US" sz="1400" dirty="0"/>
              <a:t>につながる、そういう</a:t>
            </a:r>
            <a:r>
              <a:rPr lang="ja-JP" altLang="en-US" sz="1400" b="1" dirty="0"/>
              <a:t>好循環ができていない</a:t>
            </a:r>
            <a:r>
              <a:rPr lang="ja-JP" altLang="en-US" sz="1400" dirty="0"/>
              <a:t>。</a:t>
            </a:r>
            <a:endParaRPr lang="en-US" altLang="ja-JP" sz="1400" dirty="0"/>
          </a:p>
          <a:p>
            <a:pPr marL="174625" indent="-174625">
              <a:lnSpc>
                <a:spcPts val="1600"/>
              </a:lnSpc>
              <a:spcBef>
                <a:spcPts val="1000"/>
              </a:spcBef>
            </a:pPr>
            <a:r>
              <a:rPr lang="ja-JP" altLang="en-US" sz="1400" dirty="0"/>
              <a:t>〇 </a:t>
            </a:r>
            <a:r>
              <a:rPr lang="ja-JP" altLang="en-US" sz="1400" b="1" dirty="0"/>
              <a:t>賃金を上げるには儲かる産業構造の転換</a:t>
            </a:r>
            <a:r>
              <a:rPr lang="ja-JP" altLang="en-US" sz="1400" dirty="0"/>
              <a:t>が必要。例えば、</a:t>
            </a:r>
            <a:r>
              <a:rPr lang="en-US" altLang="ja-JP" sz="1400" dirty="0"/>
              <a:t>ICT</a:t>
            </a:r>
            <a:r>
              <a:rPr lang="ja-JP" altLang="en-US" sz="1400" dirty="0"/>
              <a:t>も活用し「</a:t>
            </a:r>
            <a:r>
              <a:rPr lang="ja-JP" altLang="en-US" sz="1400" b="1" dirty="0"/>
              <a:t>儲かる観光産業</a:t>
            </a:r>
            <a:r>
              <a:rPr lang="ja-JP" altLang="en-US" sz="1400" dirty="0"/>
              <a:t>」を考えてはどうか。こうした産業は、オンリーワンの魅力があれば</a:t>
            </a:r>
            <a:r>
              <a:rPr lang="ja-JP" altLang="en-US" sz="1400" b="1" dirty="0"/>
              <a:t>値崩れもしない。</a:t>
            </a:r>
            <a:endParaRPr lang="en-US" altLang="ja-JP" sz="1400" dirty="0"/>
          </a:p>
          <a:p>
            <a:pPr marL="174625" indent="-174625">
              <a:lnSpc>
                <a:spcPts val="1600"/>
              </a:lnSpc>
              <a:spcBef>
                <a:spcPts val="1000"/>
              </a:spcBef>
            </a:pPr>
            <a:r>
              <a:rPr lang="ja-JP" altLang="en-US" sz="1400" dirty="0"/>
              <a:t>〇 </a:t>
            </a:r>
            <a:r>
              <a:rPr lang="en-US" altLang="ja-JP" sz="1400" dirty="0"/>
              <a:t>ICT</a:t>
            </a:r>
            <a:r>
              <a:rPr lang="ja-JP" altLang="en-US" sz="1400" dirty="0"/>
              <a:t>のインフラ投資をしっかり行うべき。</a:t>
            </a:r>
            <a:r>
              <a:rPr lang="ja-JP" altLang="en-US" sz="1400" b="1" dirty="0"/>
              <a:t>データを生活の質向上に活かす</a:t>
            </a:r>
            <a:r>
              <a:rPr lang="ja-JP" altLang="en-US" sz="1400" dirty="0"/>
              <a:t>必要。</a:t>
            </a:r>
            <a:r>
              <a:rPr lang="ja-JP" altLang="en-US" sz="1400" b="1" dirty="0"/>
              <a:t>データに強い人材</a:t>
            </a:r>
            <a:r>
              <a:rPr lang="ja-JP" altLang="en-US" sz="1400" dirty="0"/>
              <a:t>も集まってくる。</a:t>
            </a:r>
            <a:endParaRPr lang="en-US" altLang="ja-JP" sz="1400" dirty="0"/>
          </a:p>
          <a:p>
            <a:pPr marL="174625" indent="-174625">
              <a:lnSpc>
                <a:spcPts val="1600"/>
              </a:lnSpc>
              <a:spcBef>
                <a:spcPts val="1000"/>
              </a:spcBef>
            </a:pPr>
            <a:r>
              <a:rPr lang="ja-JP" altLang="en-US" sz="1400" dirty="0"/>
              <a:t>〇 </a:t>
            </a:r>
            <a:r>
              <a:rPr lang="ja-JP" altLang="en-US" sz="1400" b="1" dirty="0"/>
              <a:t>金融は日本は周回遅れ</a:t>
            </a:r>
            <a:r>
              <a:rPr lang="ja-JP" altLang="en-US" sz="1400" dirty="0"/>
              <a:t>。</a:t>
            </a:r>
            <a:r>
              <a:rPr lang="ja-JP" altLang="en-US" sz="1400" b="1" dirty="0"/>
              <a:t>アジア、中国のお金を使いやすくする仕組み</a:t>
            </a:r>
            <a:r>
              <a:rPr lang="ja-JP" altLang="en-US" sz="1400" dirty="0"/>
              <a:t>など、具体的なイメージが必要。</a:t>
            </a:r>
            <a:endParaRPr lang="en-US" altLang="ja-JP" sz="1400" dirty="0"/>
          </a:p>
          <a:p>
            <a:pPr marL="174625" indent="-174625">
              <a:lnSpc>
                <a:spcPts val="1600"/>
              </a:lnSpc>
              <a:spcBef>
                <a:spcPts val="1000"/>
              </a:spcBef>
            </a:pPr>
            <a:r>
              <a:rPr lang="ja-JP" altLang="en-US" sz="1400" dirty="0"/>
              <a:t>〇 </a:t>
            </a:r>
            <a:r>
              <a:rPr lang="ja-JP" altLang="en-US" sz="1400" b="1" dirty="0"/>
              <a:t>消費が伸びないと成長しない</a:t>
            </a:r>
            <a:r>
              <a:rPr lang="ja-JP" altLang="en-US" sz="1400" dirty="0"/>
              <a:t>。ここ</a:t>
            </a:r>
            <a:r>
              <a:rPr lang="en-US" altLang="ja-JP" sz="1400" dirty="0"/>
              <a:t>20</a:t>
            </a:r>
            <a:r>
              <a:rPr lang="ja-JP" altLang="en-US" sz="1400" dirty="0"/>
              <a:t>年、</a:t>
            </a:r>
            <a:r>
              <a:rPr lang="en-US" altLang="ja-JP" sz="1400" dirty="0"/>
              <a:t>30</a:t>
            </a:r>
            <a:r>
              <a:rPr lang="ja-JP" altLang="en-US" sz="1400" dirty="0"/>
              <a:t>年の低迷で</a:t>
            </a:r>
            <a:r>
              <a:rPr lang="ja-JP" altLang="en-US" sz="1400" b="1" dirty="0"/>
              <a:t>日本人は貯蓄する傾向</a:t>
            </a:r>
            <a:r>
              <a:rPr lang="ja-JP" altLang="en-US" sz="1400" dirty="0"/>
              <a:t>。アメリカは今あるお金を使う。今を楽しむ。</a:t>
            </a:r>
            <a:endParaRPr lang="en-US" altLang="ja-JP" sz="1400" dirty="0"/>
          </a:p>
          <a:p>
            <a:pPr marL="174625" indent="-174625">
              <a:lnSpc>
                <a:spcPts val="1600"/>
              </a:lnSpc>
              <a:spcBef>
                <a:spcPts val="1000"/>
              </a:spcBef>
            </a:pPr>
            <a:r>
              <a:rPr lang="ja-JP" altLang="en-US" sz="1400" dirty="0"/>
              <a:t>〇 </a:t>
            </a:r>
            <a:r>
              <a:rPr lang="ja-JP" altLang="en-US" sz="1400" b="1" dirty="0"/>
              <a:t>万博</a:t>
            </a:r>
            <a:r>
              <a:rPr lang="ja-JP" altLang="en-US" sz="1400" dirty="0"/>
              <a:t>の</a:t>
            </a:r>
            <a:r>
              <a:rPr lang="en-US" altLang="ja-JP" sz="1400" dirty="0"/>
              <a:t>2025</a:t>
            </a:r>
            <a:r>
              <a:rPr lang="ja-JP" altLang="en-US" sz="1400" dirty="0"/>
              <a:t>年から</a:t>
            </a:r>
            <a:r>
              <a:rPr lang="en-US" altLang="ja-JP" sz="1400" dirty="0"/>
              <a:t>2030</a:t>
            </a:r>
            <a:r>
              <a:rPr lang="ja-JP" altLang="en-US" sz="1400" dirty="0"/>
              <a:t>年にかけ、大阪が</a:t>
            </a:r>
            <a:r>
              <a:rPr lang="ja-JP" altLang="en-US" sz="1400" b="1" dirty="0"/>
              <a:t>大きく飛躍するためのポテンシャル</a:t>
            </a:r>
            <a:r>
              <a:rPr lang="ja-JP" altLang="en-US" sz="1400" dirty="0"/>
              <a:t>は高まりつつある。中之島に代表される</a:t>
            </a:r>
            <a:r>
              <a:rPr lang="ja-JP" altLang="en-US" sz="1400" b="1" dirty="0"/>
              <a:t>文化的な魅力</a:t>
            </a:r>
            <a:r>
              <a:rPr lang="ja-JP" altLang="en-US" sz="1400" dirty="0"/>
              <a:t>も備え、</a:t>
            </a:r>
            <a:r>
              <a:rPr lang="ja-JP" altLang="en-US" sz="1400" b="1" dirty="0"/>
              <a:t>住みやすく</a:t>
            </a:r>
            <a:r>
              <a:rPr lang="ja-JP" altLang="en-US" sz="1400" dirty="0"/>
              <a:t>なっており、ワシントンに対するニューヨーク、ボストンのようになれるのではないか。</a:t>
            </a:r>
            <a:endParaRPr lang="en-US" altLang="ja-JP" sz="1400" dirty="0"/>
          </a:p>
          <a:p>
            <a:pPr marL="174625" indent="-174625">
              <a:lnSpc>
                <a:spcPts val="1600"/>
              </a:lnSpc>
              <a:spcBef>
                <a:spcPts val="1000"/>
              </a:spcBef>
            </a:pPr>
            <a:r>
              <a:rPr lang="ja-JP" altLang="en-US" sz="1400" dirty="0"/>
              <a:t>〇 国内でなく、</a:t>
            </a:r>
            <a:r>
              <a:rPr lang="ja-JP" altLang="en-US" sz="1400" b="1" dirty="0"/>
              <a:t>成長著しいアジアのなかでどう輝くか</a:t>
            </a:r>
            <a:r>
              <a:rPr lang="ja-JP" altLang="en-US" sz="1400" dirty="0"/>
              <a:t>を考えるべき。それが日本全体の引き上げにつながる。</a:t>
            </a:r>
            <a:endParaRPr lang="en-US" altLang="ja-JP" sz="1400" dirty="0"/>
          </a:p>
          <a:p>
            <a:pPr marL="174625" indent="-174625">
              <a:lnSpc>
                <a:spcPts val="1600"/>
              </a:lnSpc>
              <a:spcBef>
                <a:spcPts val="1000"/>
              </a:spcBef>
            </a:pPr>
            <a:r>
              <a:rPr lang="ja-JP" altLang="en-US" sz="1400" dirty="0"/>
              <a:t>〇 大阪だけで世界の都市とのつながりを考えるのではなく、</a:t>
            </a:r>
            <a:r>
              <a:rPr lang="ja-JP" altLang="en-US" sz="1400" b="1" dirty="0"/>
              <a:t>関西のハブとして大阪が世界の入口となっていく</a:t>
            </a:r>
            <a:r>
              <a:rPr lang="ja-JP" altLang="en-US" sz="1400" dirty="0"/>
              <a:t>ことなど、サイズ感を広くとらえたほうが良いのではないか。</a:t>
            </a:r>
            <a:endParaRPr lang="en-US" altLang="ja-JP" sz="1400" dirty="0"/>
          </a:p>
          <a:p>
            <a:pPr marL="174625" indent="-174625">
              <a:lnSpc>
                <a:spcPts val="1600"/>
              </a:lnSpc>
              <a:spcBef>
                <a:spcPts val="1000"/>
              </a:spcBef>
            </a:pPr>
            <a:r>
              <a:rPr lang="ja-JP" altLang="en-US" sz="1400" dirty="0"/>
              <a:t>〇 </a:t>
            </a:r>
            <a:r>
              <a:rPr lang="ja-JP" altLang="en-US" sz="1400" b="1" dirty="0"/>
              <a:t>ライフサイエンスやヘルスケア</a:t>
            </a:r>
            <a:r>
              <a:rPr lang="ja-JP" altLang="en-US" sz="1400" dirty="0"/>
              <a:t>に関して、</a:t>
            </a:r>
            <a:r>
              <a:rPr lang="ja-JP" altLang="en-US" sz="1400" b="1" dirty="0"/>
              <a:t>先端医療については外貨を稼ぐ手段として力を入れる一方で</a:t>
            </a:r>
            <a:r>
              <a:rPr lang="ja-JP" altLang="en-US" sz="1400" dirty="0"/>
              <a:t>、高齢化が進み大阪の健康寿命が全国に比べ低い中で、</a:t>
            </a:r>
            <a:r>
              <a:rPr lang="ja-JP" altLang="en-US" sz="1400" b="1" dirty="0"/>
              <a:t>府民の生活の質の向上を考えていく</a:t>
            </a:r>
            <a:r>
              <a:rPr lang="ja-JP" altLang="en-US" sz="1400" dirty="0"/>
              <a:t>ということが重要。</a:t>
            </a:r>
            <a:endParaRPr lang="en-US" altLang="ja-JP" sz="1400" dirty="0"/>
          </a:p>
          <a:p>
            <a:pPr marL="174625" indent="-174625">
              <a:lnSpc>
                <a:spcPts val="1600"/>
              </a:lnSpc>
              <a:spcBef>
                <a:spcPts val="1000"/>
              </a:spcBef>
            </a:pPr>
            <a:r>
              <a:rPr lang="ja-JP" altLang="en-US" sz="1400" dirty="0"/>
              <a:t>〇 中小企業も含め、どれくらい</a:t>
            </a:r>
            <a:r>
              <a:rPr lang="en-US" altLang="ja-JP" sz="1400" b="1" dirty="0"/>
              <a:t>ICT</a:t>
            </a:r>
            <a:r>
              <a:rPr lang="ja-JP" altLang="en-US" sz="1400" b="1" dirty="0"/>
              <a:t>の導入率</a:t>
            </a:r>
            <a:r>
              <a:rPr lang="ja-JP" altLang="en-US" sz="1400" dirty="0"/>
              <a:t>があるのかといったデータを見ていくことは重要。その場所でしか体験できないサービスなど、</a:t>
            </a:r>
            <a:r>
              <a:rPr lang="ja-JP" altLang="en-US" sz="1400" b="1" dirty="0"/>
              <a:t>個別化されたものがお金を生む時代</a:t>
            </a:r>
            <a:r>
              <a:rPr lang="ja-JP" altLang="en-US" sz="1400" dirty="0"/>
              <a:t>。個人に対し、</a:t>
            </a:r>
            <a:r>
              <a:rPr lang="en-US" altLang="ja-JP" sz="1400" dirty="0"/>
              <a:t>ICT</a:t>
            </a:r>
            <a:r>
              <a:rPr lang="ja-JP" altLang="en-US" sz="1400" dirty="0"/>
              <a:t>を使って個別の提案をすることが容易になっており、こうしたことを考えていくべき。</a:t>
            </a:r>
            <a:endParaRPr lang="en-US" altLang="ja-JP" sz="1400" dirty="0"/>
          </a:p>
        </p:txBody>
      </p:sp>
      <p:sp>
        <p:nvSpPr>
          <p:cNvPr id="6" name="正方形/長方形 5"/>
          <p:cNvSpPr/>
          <p:nvPr/>
        </p:nvSpPr>
        <p:spPr>
          <a:xfrm>
            <a:off x="0" y="-2406"/>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３ー５</a:t>
            </a:r>
            <a:r>
              <a:rPr lang="en-US" altLang="ja-JP" kern="0" dirty="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世界経済のトレンド等に関する個別ヒアリングにおけるご意見</a:t>
            </a:r>
          </a:p>
        </p:txBody>
      </p:sp>
      <p:sp>
        <p:nvSpPr>
          <p:cNvPr id="7" name="正方形/長方形 6"/>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資料３</a:t>
            </a:r>
          </a:p>
        </p:txBody>
      </p:sp>
    </p:spTree>
    <p:extLst>
      <p:ext uri="{BB962C8B-B14F-4D97-AF65-F5344CB8AC3E}">
        <p14:creationId xmlns:p14="http://schemas.microsoft.com/office/powerpoint/2010/main" val="1444375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5319" y="535653"/>
            <a:ext cx="7968142" cy="323165"/>
          </a:xfrm>
          <a:prstGeom prst="rect">
            <a:avLst/>
          </a:prstGeom>
          <a:noFill/>
        </p:spPr>
        <p:txBody>
          <a:bodyPr wrap="square" rtlCol="0">
            <a:spAutoFit/>
          </a:bodyPr>
          <a:lstStyle/>
          <a:p>
            <a:pPr marL="174625" indent="-174625">
              <a:lnSpc>
                <a:spcPts val="1800"/>
              </a:lnSpc>
              <a:spcBef>
                <a:spcPts val="600"/>
              </a:spcBef>
            </a:pPr>
            <a:r>
              <a:rPr lang="en-US" altLang="ja-JP" sz="1400" b="1" dirty="0">
                <a:latin typeface="游ゴシック" panose="020B0400000000000000" pitchFamily="50" charset="-128"/>
                <a:ea typeface="游ゴシック" panose="020B0400000000000000" pitchFamily="50" charset="-128"/>
              </a:rPr>
              <a:t>【C</a:t>
            </a:r>
            <a:r>
              <a:rPr lang="ja-JP" altLang="en-US" sz="1400" b="1" dirty="0">
                <a:latin typeface="游ゴシック" panose="020B0400000000000000" pitchFamily="50" charset="-128"/>
                <a:ea typeface="游ゴシック" panose="020B0400000000000000" pitchFamily="50" charset="-128"/>
              </a:rPr>
              <a:t>氏（企業関係者）</a:t>
            </a:r>
            <a:r>
              <a:rPr lang="en-US" altLang="ja-JP" sz="1400" b="1" dirty="0">
                <a:latin typeface="游ゴシック" panose="020B0400000000000000" pitchFamily="50" charset="-128"/>
                <a:ea typeface="游ゴシック" panose="020B0400000000000000" pitchFamily="50" charset="-128"/>
              </a:rPr>
              <a:t>】</a:t>
            </a:r>
            <a:endParaRPr lang="en-US" altLang="ja-JP" sz="1400" dirty="0">
              <a:latin typeface="+mj-lt"/>
            </a:endParaRPr>
          </a:p>
        </p:txBody>
      </p:sp>
      <p:sp>
        <p:nvSpPr>
          <p:cNvPr id="5" name="テキスト ボックス 4"/>
          <p:cNvSpPr txBox="1"/>
          <p:nvPr/>
        </p:nvSpPr>
        <p:spPr>
          <a:xfrm>
            <a:off x="350870" y="847983"/>
            <a:ext cx="8162654" cy="5730218"/>
          </a:xfrm>
          <a:prstGeom prst="rect">
            <a:avLst/>
          </a:prstGeom>
          <a:noFill/>
          <a:ln>
            <a:solidFill>
              <a:schemeClr val="accent1"/>
            </a:solidFill>
            <a:prstDash val="sysDot"/>
          </a:ln>
        </p:spPr>
        <p:txBody>
          <a:bodyPr wrap="square" lIns="180000" tIns="36000" rIns="180000" bIns="0" rtlCol="0" anchor="ctr" anchorCtr="0">
            <a:spAutoFit/>
          </a:bodyPr>
          <a:lstStyle/>
          <a:p>
            <a:pPr marL="174625" indent="-174625">
              <a:lnSpc>
                <a:spcPts val="1600"/>
              </a:lnSpc>
              <a:spcBef>
                <a:spcPts val="1000"/>
              </a:spcBef>
            </a:pPr>
            <a:r>
              <a:rPr lang="ja-JP" altLang="en-US" sz="1400" dirty="0">
                <a:latin typeface="+mj-lt"/>
              </a:rPr>
              <a:t>〇 </a:t>
            </a:r>
            <a:r>
              <a:rPr lang="ja-JP" altLang="en-US" sz="1400" b="1" dirty="0">
                <a:latin typeface="+mj-lt"/>
              </a:rPr>
              <a:t>間接金融から直接金融へ大きな変化</a:t>
            </a:r>
            <a:r>
              <a:rPr lang="ja-JP" altLang="en-US" sz="1400" dirty="0">
                <a:latin typeface="+mj-lt"/>
              </a:rPr>
              <a:t>。</a:t>
            </a:r>
            <a:r>
              <a:rPr lang="ja-JP" altLang="en-US" sz="1400" b="1" dirty="0">
                <a:latin typeface="+mj-lt"/>
              </a:rPr>
              <a:t>ファンドによる投資</a:t>
            </a:r>
            <a:r>
              <a:rPr lang="ja-JP" altLang="en-US" sz="1400" dirty="0">
                <a:latin typeface="+mj-lt"/>
              </a:rPr>
              <a:t>が銀行より大きくなっている。</a:t>
            </a:r>
            <a:r>
              <a:rPr lang="ja-JP" altLang="en-US" sz="1400" b="1" dirty="0">
                <a:latin typeface="+mj-lt"/>
              </a:rPr>
              <a:t>銀行</a:t>
            </a:r>
            <a:r>
              <a:rPr lang="ja-JP" altLang="en-US" sz="1400" dirty="0">
                <a:latin typeface="+mj-lt"/>
              </a:rPr>
              <a:t>も資金を持っているが、</a:t>
            </a:r>
            <a:r>
              <a:rPr lang="ja-JP" altLang="en-US" sz="1400" b="1" dirty="0">
                <a:latin typeface="+mj-lt"/>
              </a:rPr>
              <a:t>元本割れするような大きなリスクは負いにくい</a:t>
            </a:r>
            <a:r>
              <a:rPr lang="ja-JP" altLang="en-US" sz="1400" dirty="0">
                <a:latin typeface="+mj-lt"/>
              </a:rPr>
              <a:t>。</a:t>
            </a:r>
            <a:endParaRPr lang="en-US" altLang="ja-JP" sz="1400" dirty="0">
              <a:latin typeface="+mj-lt"/>
            </a:endParaRPr>
          </a:p>
          <a:p>
            <a:pPr marL="174625" indent="-174625">
              <a:lnSpc>
                <a:spcPts val="1600"/>
              </a:lnSpc>
              <a:spcBef>
                <a:spcPts val="1000"/>
              </a:spcBef>
            </a:pPr>
            <a:r>
              <a:rPr lang="ja-JP" altLang="en-US" sz="1400" dirty="0"/>
              <a:t>〇 </a:t>
            </a:r>
            <a:r>
              <a:rPr lang="ja-JP" altLang="en-US" sz="1400" b="1" dirty="0"/>
              <a:t>ビジネスそのものを変えたり</a:t>
            </a:r>
            <a:r>
              <a:rPr lang="ja-JP" altLang="en-US" sz="1400" dirty="0"/>
              <a:t>、</a:t>
            </a:r>
            <a:r>
              <a:rPr lang="ja-JP" altLang="en-US" sz="1400" b="1" dirty="0"/>
              <a:t>資産の運用方法を根本から変えたり</a:t>
            </a:r>
            <a:r>
              <a:rPr lang="ja-JP" altLang="en-US" sz="1400" dirty="0"/>
              <a:t>、それまでのマネジメントではできない方法を外から変えるには、</a:t>
            </a:r>
            <a:r>
              <a:rPr lang="ja-JP" altLang="en-US" sz="1400" b="1" dirty="0"/>
              <a:t>プライベート・エクイティ・ファンドのような方法が必要</a:t>
            </a:r>
            <a:r>
              <a:rPr lang="ja-JP" altLang="en-US" sz="1400" dirty="0"/>
              <a:t>ではないか。</a:t>
            </a:r>
            <a:endParaRPr lang="en-US" altLang="ja-JP" sz="1400" dirty="0"/>
          </a:p>
          <a:p>
            <a:pPr marL="174625" indent="-174625">
              <a:lnSpc>
                <a:spcPts val="1600"/>
              </a:lnSpc>
              <a:spcBef>
                <a:spcPts val="1000"/>
              </a:spcBef>
            </a:pPr>
            <a:r>
              <a:rPr lang="ja-JP" altLang="en-US" sz="1400" dirty="0"/>
              <a:t>〇 買収された企業は再生プランで再生していく。一方で</a:t>
            </a:r>
            <a:r>
              <a:rPr lang="ja-JP" altLang="en-US" sz="1400" b="1" dirty="0"/>
              <a:t>企業買収により雇用がどうなるかは大きな問題</a:t>
            </a:r>
            <a:r>
              <a:rPr lang="ja-JP" altLang="en-US" sz="1400" dirty="0"/>
              <a:t>。再就職の紹介、失業手当で足りない部分の支援など</a:t>
            </a:r>
            <a:r>
              <a:rPr lang="ja-JP" altLang="en-US" sz="1400" b="1" dirty="0"/>
              <a:t>下支えの労務的基盤が必要</a:t>
            </a:r>
            <a:r>
              <a:rPr lang="ja-JP" altLang="en-US" sz="1400" dirty="0"/>
              <a:t>。</a:t>
            </a:r>
            <a:r>
              <a:rPr lang="ja-JP" altLang="en-US" sz="1400" b="1" dirty="0"/>
              <a:t>企業買収に際して</a:t>
            </a:r>
            <a:r>
              <a:rPr lang="ja-JP" altLang="en-US" sz="1400" dirty="0"/>
              <a:t>、人材系の企業と一緒に、</a:t>
            </a:r>
            <a:r>
              <a:rPr lang="ja-JP" altLang="en-US" sz="1400" b="1" dirty="0"/>
              <a:t>従業員を優遇する仕組みを条件付けするような仕組み</a:t>
            </a:r>
            <a:r>
              <a:rPr lang="ja-JP" altLang="en-US" sz="1400" dirty="0"/>
              <a:t>も必要だろう。</a:t>
            </a:r>
            <a:endParaRPr lang="en-US" altLang="ja-JP" sz="1400" dirty="0"/>
          </a:p>
          <a:p>
            <a:pPr marL="174625" indent="-174625">
              <a:lnSpc>
                <a:spcPts val="1600"/>
              </a:lnSpc>
              <a:spcBef>
                <a:spcPts val="1000"/>
              </a:spcBef>
            </a:pPr>
            <a:r>
              <a:rPr lang="ja-JP" altLang="en-US" sz="1400" dirty="0">
                <a:latin typeface="+mj-lt"/>
              </a:rPr>
              <a:t>〇 世界のプライベート・エクイティ・ファンドの投資先として、</a:t>
            </a:r>
            <a:r>
              <a:rPr lang="ja-JP" altLang="en-US" sz="1400" b="1" dirty="0">
                <a:latin typeface="+mj-lt"/>
              </a:rPr>
              <a:t>ある特定の地域を受け皿に、投資を呼び込む</a:t>
            </a:r>
            <a:r>
              <a:rPr lang="ja-JP" altLang="en-US" sz="1400" dirty="0">
                <a:latin typeface="+mj-lt"/>
              </a:rPr>
              <a:t>ようなことも考えられる。</a:t>
            </a:r>
            <a:endParaRPr lang="en-US" altLang="ja-JP" sz="1400" dirty="0">
              <a:latin typeface="+mj-lt"/>
            </a:endParaRPr>
          </a:p>
          <a:p>
            <a:pPr marL="174625" indent="-174625">
              <a:lnSpc>
                <a:spcPts val="1600"/>
              </a:lnSpc>
              <a:spcBef>
                <a:spcPts val="1000"/>
              </a:spcBef>
            </a:pPr>
            <a:r>
              <a:rPr lang="ja-JP" altLang="en-US" sz="1400" dirty="0">
                <a:latin typeface="+mj-lt"/>
              </a:rPr>
              <a:t>〇 金融を呼び込むには、</a:t>
            </a:r>
            <a:r>
              <a:rPr lang="ja-JP" altLang="en-US" sz="1400" b="1" dirty="0">
                <a:latin typeface="+mj-lt"/>
              </a:rPr>
              <a:t>税制</a:t>
            </a:r>
            <a:r>
              <a:rPr lang="ja-JP" altLang="en-US" sz="1400" dirty="0">
                <a:latin typeface="+mj-lt"/>
              </a:rPr>
              <a:t>や金融マネージャーのような人材を雇う</a:t>
            </a:r>
            <a:r>
              <a:rPr lang="ja-JP" altLang="en-US" sz="1400" b="1" dirty="0">
                <a:latin typeface="+mj-lt"/>
              </a:rPr>
              <a:t>高額な報酬体制</a:t>
            </a:r>
            <a:r>
              <a:rPr lang="ja-JP" altLang="en-US" sz="1400" dirty="0">
                <a:latin typeface="+mj-lt"/>
              </a:rPr>
              <a:t>が必要。あわせて</a:t>
            </a:r>
            <a:r>
              <a:rPr lang="ja-JP" altLang="en-US" sz="1400" b="1" dirty="0">
                <a:latin typeface="+mj-lt"/>
              </a:rPr>
              <a:t>英語</a:t>
            </a:r>
            <a:r>
              <a:rPr lang="ja-JP" altLang="en-US" sz="1400" dirty="0">
                <a:latin typeface="+mj-lt"/>
              </a:rPr>
              <a:t>で交渉できる環境が必須。</a:t>
            </a:r>
            <a:endParaRPr lang="en-US" altLang="ja-JP" sz="1400" dirty="0">
              <a:latin typeface="+mj-lt"/>
            </a:endParaRPr>
          </a:p>
          <a:p>
            <a:pPr marL="174625" indent="-174625">
              <a:lnSpc>
                <a:spcPts val="1600"/>
              </a:lnSpc>
              <a:spcBef>
                <a:spcPts val="1000"/>
              </a:spcBef>
            </a:pPr>
            <a:r>
              <a:rPr lang="ja-JP" altLang="en-US" sz="1400" dirty="0">
                <a:latin typeface="+mj-lt"/>
              </a:rPr>
              <a:t>〇 海外の投資を受けるとき、</a:t>
            </a:r>
            <a:r>
              <a:rPr lang="ja-JP" altLang="en-US" sz="1400" b="1" dirty="0">
                <a:latin typeface="+mj-lt"/>
              </a:rPr>
              <a:t>中国との関係はポイント</a:t>
            </a:r>
            <a:r>
              <a:rPr lang="ja-JP" altLang="en-US" sz="1400" dirty="0">
                <a:latin typeface="+mj-lt"/>
              </a:rPr>
              <a:t>。インバウンドの割合も高く、東京と違い</a:t>
            </a:r>
            <a:r>
              <a:rPr lang="ja-JP" altLang="en-US" sz="1400" b="1" dirty="0">
                <a:latin typeface="+mj-lt"/>
              </a:rPr>
              <a:t>大阪には好感</a:t>
            </a:r>
            <a:r>
              <a:rPr lang="ja-JP" altLang="en-US" sz="1400" dirty="0">
                <a:latin typeface="+mj-lt"/>
              </a:rPr>
              <a:t>があるのでは。華僑などと戦略的な連携でどう取り込んでいくか。ただ、政治的に難しい局面も出てくるかもしれない。</a:t>
            </a:r>
            <a:endParaRPr lang="en-US" altLang="ja-JP" sz="1400" dirty="0">
              <a:latin typeface="+mj-lt"/>
            </a:endParaRPr>
          </a:p>
          <a:p>
            <a:pPr marL="174625" indent="-174625">
              <a:lnSpc>
                <a:spcPts val="1600"/>
              </a:lnSpc>
              <a:spcBef>
                <a:spcPts val="1000"/>
              </a:spcBef>
            </a:pPr>
            <a:r>
              <a:rPr lang="ja-JP" altLang="en-US" sz="1400" dirty="0">
                <a:latin typeface="+mj-lt"/>
              </a:rPr>
              <a:t>〇 </a:t>
            </a:r>
            <a:r>
              <a:rPr lang="ja-JP" altLang="en-US" sz="1400" b="1" dirty="0">
                <a:latin typeface="+mj-lt"/>
              </a:rPr>
              <a:t>地域全体で</a:t>
            </a:r>
            <a:r>
              <a:rPr lang="en-US" altLang="ja-JP" sz="1400" b="1" dirty="0">
                <a:latin typeface="+mj-lt"/>
              </a:rPr>
              <a:t>AI</a:t>
            </a:r>
            <a:r>
              <a:rPr lang="ja-JP" altLang="en-US" sz="1400" b="1" dirty="0">
                <a:latin typeface="+mj-lt"/>
              </a:rPr>
              <a:t>を推進する仕組み</a:t>
            </a:r>
            <a:r>
              <a:rPr lang="ja-JP" altLang="en-US" sz="1400" dirty="0">
                <a:latin typeface="+mj-lt"/>
              </a:rPr>
              <a:t>を作り、ベンチャーキャピタルがお金を入れていくことで、ものづくりの底上げが進むのでは。</a:t>
            </a:r>
            <a:r>
              <a:rPr lang="ja-JP" altLang="en-US" sz="1400" b="1" dirty="0">
                <a:latin typeface="+mj-lt"/>
              </a:rPr>
              <a:t>中小企業</a:t>
            </a:r>
            <a:r>
              <a:rPr lang="ja-JP" altLang="en-US" sz="1400" dirty="0">
                <a:latin typeface="+mj-lt"/>
              </a:rPr>
              <a:t>は、まずは</a:t>
            </a:r>
            <a:r>
              <a:rPr lang="ja-JP" altLang="en-US" sz="1400" b="1" dirty="0">
                <a:latin typeface="+mj-lt"/>
              </a:rPr>
              <a:t>身の丈に合わせた</a:t>
            </a:r>
            <a:r>
              <a:rPr lang="en-US" altLang="ja-JP" sz="1400" b="1" dirty="0">
                <a:latin typeface="+mj-lt"/>
              </a:rPr>
              <a:t>AI</a:t>
            </a:r>
            <a:r>
              <a:rPr lang="ja-JP" altLang="en-US" sz="1400" dirty="0">
                <a:latin typeface="+mj-lt"/>
              </a:rPr>
              <a:t>が必要。</a:t>
            </a:r>
            <a:r>
              <a:rPr lang="en-US" altLang="ja-JP" sz="1400" b="1" dirty="0">
                <a:latin typeface="+mj-lt"/>
              </a:rPr>
              <a:t>DX</a:t>
            </a:r>
            <a:r>
              <a:rPr lang="ja-JP" altLang="en-US" sz="1400" b="1" dirty="0">
                <a:latin typeface="+mj-lt"/>
              </a:rPr>
              <a:t>の次は</a:t>
            </a:r>
            <a:r>
              <a:rPr lang="en-US" altLang="ja-JP" sz="1400" b="1" dirty="0">
                <a:latin typeface="+mj-lt"/>
              </a:rPr>
              <a:t>GX</a:t>
            </a:r>
            <a:r>
              <a:rPr lang="ja-JP" altLang="en-US" sz="1400" b="1" dirty="0">
                <a:latin typeface="+mj-lt"/>
              </a:rPr>
              <a:t>（グリーン）</a:t>
            </a:r>
            <a:r>
              <a:rPr lang="ja-JP" altLang="en-US" sz="1400" dirty="0">
                <a:latin typeface="+mj-lt"/>
              </a:rPr>
              <a:t>。行政が地域の産業と連動し、</a:t>
            </a:r>
            <a:r>
              <a:rPr lang="en-US" altLang="ja-JP" sz="1400" dirty="0">
                <a:latin typeface="+mj-lt"/>
              </a:rPr>
              <a:t>AI</a:t>
            </a:r>
            <a:r>
              <a:rPr lang="ja-JP" altLang="en-US" sz="1400" dirty="0">
                <a:latin typeface="+mj-lt"/>
              </a:rPr>
              <a:t>や</a:t>
            </a:r>
            <a:r>
              <a:rPr lang="en-US" altLang="ja-JP" sz="1400" dirty="0">
                <a:latin typeface="+mj-lt"/>
              </a:rPr>
              <a:t>IT</a:t>
            </a:r>
            <a:r>
              <a:rPr lang="ja-JP" altLang="en-US" sz="1400" dirty="0" err="1">
                <a:latin typeface="+mj-lt"/>
              </a:rPr>
              <a:t>、</a:t>
            </a:r>
            <a:r>
              <a:rPr lang="ja-JP" altLang="en-US" sz="1400" dirty="0">
                <a:latin typeface="+mj-lt"/>
              </a:rPr>
              <a:t>また教育機会を作って、進めていくことは効果的。</a:t>
            </a:r>
            <a:endParaRPr lang="en-US" altLang="ja-JP" sz="1400" dirty="0">
              <a:latin typeface="+mj-lt"/>
            </a:endParaRPr>
          </a:p>
          <a:p>
            <a:pPr marL="174625" indent="-174625">
              <a:lnSpc>
                <a:spcPts val="1600"/>
              </a:lnSpc>
              <a:spcBef>
                <a:spcPts val="1000"/>
              </a:spcBef>
            </a:pPr>
            <a:r>
              <a:rPr lang="ja-JP" altLang="en-US" sz="1400" dirty="0">
                <a:latin typeface="+mj-lt"/>
              </a:rPr>
              <a:t>〇 産業振興に関しては、地域の特性を活かすという視点は重要だが、世界各都市の成長企業を見ると、正直</a:t>
            </a:r>
            <a:r>
              <a:rPr lang="ja-JP" altLang="en-US" sz="1400" b="1" dirty="0">
                <a:latin typeface="+mj-lt"/>
              </a:rPr>
              <a:t>どの産業が伸びるのかは、わからない状況</a:t>
            </a:r>
            <a:r>
              <a:rPr lang="ja-JP" altLang="en-US" sz="1400" dirty="0">
                <a:latin typeface="+mj-lt"/>
              </a:rPr>
              <a:t>と言える。</a:t>
            </a:r>
            <a:r>
              <a:rPr lang="ja-JP" altLang="en-US" sz="1400" b="1" dirty="0">
                <a:latin typeface="+mj-lt"/>
              </a:rPr>
              <a:t>ただし、成長企業の多くは、それぞれにバックグランド</a:t>
            </a:r>
            <a:r>
              <a:rPr lang="ja-JP" altLang="en-US" sz="1400" dirty="0">
                <a:latin typeface="+mj-lt"/>
              </a:rPr>
              <a:t>があり、ぽっと出の企業が集まって都市が伸びていると捉えるべきではない。</a:t>
            </a:r>
            <a:endParaRPr lang="en-US" altLang="ja-JP" sz="1400" dirty="0">
              <a:latin typeface="+mj-lt"/>
            </a:endParaRPr>
          </a:p>
          <a:p>
            <a:pPr marL="174625" indent="-174625">
              <a:lnSpc>
                <a:spcPts val="1600"/>
              </a:lnSpc>
              <a:spcBef>
                <a:spcPts val="1000"/>
              </a:spcBef>
            </a:pPr>
            <a:r>
              <a:rPr lang="ja-JP" altLang="en-US" sz="1400" dirty="0"/>
              <a:t>〇 </a:t>
            </a:r>
            <a:r>
              <a:rPr lang="ja-JP" altLang="en-US" sz="1400" b="1" dirty="0"/>
              <a:t>大阪の可能性は、大阪らしいところで伸ばすべき</a:t>
            </a:r>
            <a:r>
              <a:rPr lang="ja-JP" altLang="en-US" sz="1400" dirty="0"/>
              <a:t>。東京のような</a:t>
            </a:r>
            <a:r>
              <a:rPr lang="ja-JP" altLang="en-US" sz="1400" b="1" dirty="0"/>
              <a:t>メガをめざすのではなく</a:t>
            </a:r>
            <a:r>
              <a:rPr lang="ja-JP" altLang="en-US" sz="1400" dirty="0"/>
              <a:t>、数十万規模の都市が数多くある大阪では、</a:t>
            </a:r>
            <a:r>
              <a:rPr lang="ja-JP" altLang="en-US" sz="1400" b="1" dirty="0"/>
              <a:t>それぞれの地域で投資対象となりうる事例を数多く生み出していく</a:t>
            </a:r>
            <a:r>
              <a:rPr lang="ja-JP" altLang="en-US" sz="1400" dirty="0"/>
              <a:t>というスタイルが良いのではないか。</a:t>
            </a:r>
            <a:endParaRPr lang="en-US" altLang="ja-JP" sz="1400" dirty="0">
              <a:latin typeface="+mj-lt"/>
            </a:endParaRPr>
          </a:p>
        </p:txBody>
      </p:sp>
    </p:spTree>
    <p:extLst>
      <p:ext uri="{BB962C8B-B14F-4D97-AF65-F5344CB8AC3E}">
        <p14:creationId xmlns:p14="http://schemas.microsoft.com/office/powerpoint/2010/main" val="1502983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09748" y="257363"/>
            <a:ext cx="8062271" cy="323165"/>
          </a:xfrm>
          <a:prstGeom prst="rect">
            <a:avLst/>
          </a:prstGeom>
          <a:noFill/>
        </p:spPr>
        <p:txBody>
          <a:bodyPr wrap="square" rtlCol="0">
            <a:spAutoFit/>
          </a:bodyPr>
          <a:lstStyle/>
          <a:p>
            <a:pPr marL="174625" indent="-174625">
              <a:lnSpc>
                <a:spcPts val="1800"/>
              </a:lnSpc>
              <a:spcBef>
                <a:spcPts val="600"/>
              </a:spcBef>
            </a:pPr>
            <a:r>
              <a:rPr lang="en-US" altLang="ja-JP" sz="1400" b="1" dirty="0">
                <a:latin typeface="游ゴシック" panose="020B0400000000000000" pitchFamily="50" charset="-128"/>
                <a:ea typeface="游ゴシック" panose="020B0400000000000000" pitchFamily="50" charset="-128"/>
              </a:rPr>
              <a:t>【D</a:t>
            </a:r>
            <a:r>
              <a:rPr lang="ja-JP" altLang="en-US" sz="1400" b="1" dirty="0">
                <a:latin typeface="游ゴシック" panose="020B0400000000000000" pitchFamily="50" charset="-128"/>
                <a:ea typeface="游ゴシック" panose="020B0400000000000000" pitchFamily="50" charset="-128"/>
              </a:rPr>
              <a:t>氏（シンクタンク）</a:t>
            </a:r>
            <a:r>
              <a:rPr lang="en-US" altLang="ja-JP" sz="1400" b="1" dirty="0">
                <a:latin typeface="游ゴシック" panose="020B0400000000000000" pitchFamily="50" charset="-128"/>
                <a:ea typeface="游ゴシック" panose="020B0400000000000000" pitchFamily="50" charset="-128"/>
              </a:rPr>
              <a:t>】</a:t>
            </a:r>
            <a:endParaRPr lang="en-US" altLang="ja-JP" sz="1400" dirty="0"/>
          </a:p>
        </p:txBody>
      </p:sp>
      <p:sp>
        <p:nvSpPr>
          <p:cNvPr id="9" name="テキスト ボックス 8"/>
          <p:cNvSpPr txBox="1"/>
          <p:nvPr/>
        </p:nvSpPr>
        <p:spPr>
          <a:xfrm>
            <a:off x="402340" y="3823118"/>
            <a:ext cx="7956000" cy="2842692"/>
          </a:xfrm>
          <a:prstGeom prst="rect">
            <a:avLst/>
          </a:prstGeom>
          <a:noFill/>
          <a:ln>
            <a:solidFill>
              <a:schemeClr val="accent1"/>
            </a:solidFill>
            <a:prstDash val="sysDot"/>
          </a:ln>
        </p:spPr>
        <p:txBody>
          <a:bodyPr wrap="square" lIns="180000" tIns="36000" rIns="180000" bIns="36000" rtlCol="0" anchor="ctr" anchorCtr="0">
            <a:spAutoFit/>
          </a:bodyPr>
          <a:lstStyle/>
          <a:p>
            <a:pPr marL="174625" indent="-174625">
              <a:lnSpc>
                <a:spcPts val="1600"/>
              </a:lnSpc>
              <a:spcBef>
                <a:spcPts val="1000"/>
              </a:spcBef>
            </a:pPr>
            <a:r>
              <a:rPr lang="ja-JP" altLang="en-US" sz="1400" dirty="0"/>
              <a:t>〇 </a:t>
            </a:r>
            <a:r>
              <a:rPr lang="en-US" altLang="ja-JP" sz="1400" b="1" dirty="0"/>
              <a:t>IT</a:t>
            </a:r>
            <a:r>
              <a:rPr lang="ja-JP" altLang="en-US" sz="1400" b="1" dirty="0"/>
              <a:t>ビジネス系のスタートアップの分野は</a:t>
            </a:r>
            <a:r>
              <a:rPr lang="ja-JP" altLang="en-US" sz="1400" dirty="0"/>
              <a:t>完全に東京。そもそも日本では</a:t>
            </a:r>
            <a:r>
              <a:rPr lang="ja-JP" altLang="en-US" sz="1400" b="1" dirty="0"/>
              <a:t>世界に勝てない</a:t>
            </a:r>
            <a:r>
              <a:rPr lang="ja-JP" altLang="en-US" sz="1400" dirty="0"/>
              <a:t>と思う。</a:t>
            </a:r>
            <a:r>
              <a:rPr lang="ja-JP" altLang="en-US" sz="1400" b="1" dirty="0"/>
              <a:t>大学ベンチャーで世界と競い、世界の投資マネーを日本に呼び込みたい</a:t>
            </a:r>
            <a:r>
              <a:rPr lang="ja-JP" altLang="en-US" sz="1400" dirty="0"/>
              <a:t>。あわせて、海外に展開させていく。現状はファンドの規模も世界と大きく違い、ユニコーンは世界では生まれているが、日本では生まれない状況。</a:t>
            </a:r>
            <a:endParaRPr lang="en-US" altLang="ja-JP" sz="1400" dirty="0"/>
          </a:p>
          <a:p>
            <a:pPr marL="174625" indent="-174625">
              <a:lnSpc>
                <a:spcPts val="1600"/>
              </a:lnSpc>
              <a:spcBef>
                <a:spcPts val="1000"/>
              </a:spcBef>
            </a:pPr>
            <a:r>
              <a:rPr lang="ja-JP" altLang="en-US" sz="1400" dirty="0"/>
              <a:t>〇 </a:t>
            </a:r>
            <a:r>
              <a:rPr lang="ja-JP" altLang="en-US" sz="1400" b="1" dirty="0"/>
              <a:t>関西には多くの大学</a:t>
            </a:r>
            <a:r>
              <a:rPr lang="ja-JP" altLang="en-US" sz="1400" dirty="0"/>
              <a:t>があり、</a:t>
            </a:r>
            <a:r>
              <a:rPr lang="ja-JP" altLang="en-US" sz="1400" b="1" dirty="0"/>
              <a:t>経済界も入って大学発ベンチャーを生む仕組み</a:t>
            </a:r>
            <a:r>
              <a:rPr lang="ja-JP" altLang="en-US" sz="1400" dirty="0"/>
              <a:t>をつくっていくことが効果的。</a:t>
            </a:r>
            <a:endParaRPr lang="en-US" altLang="ja-JP" sz="1400" dirty="0"/>
          </a:p>
          <a:p>
            <a:pPr marL="174625" indent="-174625">
              <a:lnSpc>
                <a:spcPts val="1600"/>
              </a:lnSpc>
              <a:spcBef>
                <a:spcPts val="1000"/>
              </a:spcBef>
            </a:pPr>
            <a:r>
              <a:rPr lang="ja-JP" altLang="en-US" sz="1400" dirty="0"/>
              <a:t>〇 </a:t>
            </a:r>
            <a:r>
              <a:rPr lang="ja-JP" altLang="en-US" sz="1400" b="1" dirty="0"/>
              <a:t>大学のシーズと経営人材がマッチングされず、ステップアップが難しいということに関しては、大学が都心にないことが大きい。</a:t>
            </a:r>
            <a:r>
              <a:rPr lang="ja-JP" altLang="en-US" sz="1400" dirty="0"/>
              <a:t>東京は人もお金も多く、大学にいろんな企業が寄ってくるが、大阪はそうではない。うめきた二期で大学ベンチャーを都心にもってこれることを期待。</a:t>
            </a:r>
            <a:endParaRPr lang="en-US" altLang="ja-JP" sz="1400" dirty="0"/>
          </a:p>
          <a:p>
            <a:pPr marL="174625" indent="-174625">
              <a:lnSpc>
                <a:spcPts val="1600"/>
              </a:lnSpc>
              <a:spcBef>
                <a:spcPts val="1000"/>
              </a:spcBef>
            </a:pPr>
            <a:r>
              <a:rPr lang="ja-JP" altLang="en-US" sz="1400" dirty="0"/>
              <a:t>〇 大学の研究者がベンチャーの経営を担っても上場までしかめざさない。逆に</a:t>
            </a:r>
            <a:r>
              <a:rPr lang="ja-JP" altLang="en-US" sz="1400" b="1" dirty="0"/>
              <a:t>スタートアップから大きくしようとする研究者は東京と組む</a:t>
            </a:r>
            <a:r>
              <a:rPr lang="ja-JP" altLang="en-US" sz="1400" dirty="0"/>
              <a:t>。</a:t>
            </a:r>
            <a:r>
              <a:rPr lang="ja-JP" altLang="en-US" sz="1400" b="1" dirty="0"/>
              <a:t>経営者になりえるような人が少なく、関西は大学発ベンチャーまで</a:t>
            </a:r>
            <a:r>
              <a:rPr lang="ja-JP" altLang="en-US" sz="1400" dirty="0"/>
              <a:t>となっている。</a:t>
            </a:r>
            <a:endParaRPr lang="en-US" altLang="ja-JP" sz="1400" dirty="0"/>
          </a:p>
          <a:p>
            <a:pPr marL="174625" indent="-174625">
              <a:lnSpc>
                <a:spcPts val="1600"/>
              </a:lnSpc>
              <a:spcBef>
                <a:spcPts val="1000"/>
              </a:spcBef>
            </a:pPr>
            <a:r>
              <a:rPr lang="ja-JP" altLang="en-US" sz="1400" dirty="0"/>
              <a:t>〇 ファンドを関西にもっと作ったらという話もあるが、だれがその経営をするかが課題</a:t>
            </a:r>
            <a:r>
              <a:rPr lang="ja-JP" altLang="en-US" sz="1400" b="1" dirty="0"/>
              <a:t>。関西にファンドを担えるキャピタリストがいない。</a:t>
            </a:r>
            <a:r>
              <a:rPr lang="ja-JP" altLang="en-US" sz="1400" dirty="0"/>
              <a:t>総じて言うと、</a:t>
            </a:r>
            <a:r>
              <a:rPr lang="ja-JP" altLang="en-US" sz="1400" b="1" dirty="0"/>
              <a:t>いかに大阪に人を呼び込んでくるか</a:t>
            </a:r>
            <a:r>
              <a:rPr lang="ja-JP" altLang="en-US" sz="1400" dirty="0"/>
              <a:t>。</a:t>
            </a:r>
            <a:endParaRPr lang="en-US" altLang="ja-JP" sz="1400" dirty="0"/>
          </a:p>
        </p:txBody>
      </p:sp>
      <p:sp>
        <p:nvSpPr>
          <p:cNvPr id="7" name="テキスト ボックス 6"/>
          <p:cNvSpPr txBox="1"/>
          <p:nvPr/>
        </p:nvSpPr>
        <p:spPr>
          <a:xfrm>
            <a:off x="402340" y="595213"/>
            <a:ext cx="7956000" cy="2808000"/>
          </a:xfrm>
          <a:prstGeom prst="rect">
            <a:avLst/>
          </a:prstGeom>
          <a:noFill/>
          <a:ln>
            <a:solidFill>
              <a:schemeClr val="accent1"/>
            </a:solidFill>
            <a:prstDash val="sysDot"/>
          </a:ln>
        </p:spPr>
        <p:txBody>
          <a:bodyPr wrap="square" lIns="180000" tIns="36000" rIns="180000" bIns="36000" rtlCol="0" anchor="ctr" anchorCtr="0">
            <a:spAutoFit/>
          </a:bodyPr>
          <a:lstStyle/>
          <a:p>
            <a:pPr marL="174625" indent="-174625">
              <a:lnSpc>
                <a:spcPts val="1600"/>
              </a:lnSpc>
              <a:spcBef>
                <a:spcPts val="1000"/>
              </a:spcBef>
            </a:pPr>
            <a:r>
              <a:rPr lang="ja-JP" altLang="en-US" sz="1400" dirty="0"/>
              <a:t>〇 日本の金融機関は</a:t>
            </a:r>
            <a:r>
              <a:rPr lang="ja-JP" altLang="en-US" sz="1400" b="1" dirty="0"/>
              <a:t>長らく不良債権を抱えていたこともあり、リスクテイクに非常にネガティブ</a:t>
            </a:r>
            <a:r>
              <a:rPr lang="ja-JP" altLang="en-US" sz="1400" dirty="0"/>
              <a:t>。</a:t>
            </a:r>
            <a:endParaRPr lang="en-US" altLang="ja-JP" sz="1400" dirty="0"/>
          </a:p>
          <a:p>
            <a:pPr marL="174625" indent="-174625">
              <a:lnSpc>
                <a:spcPts val="1600"/>
              </a:lnSpc>
              <a:spcBef>
                <a:spcPts val="1000"/>
              </a:spcBef>
            </a:pPr>
            <a:r>
              <a:rPr lang="ja-JP" altLang="en-US" sz="1400" dirty="0"/>
              <a:t>〇 </a:t>
            </a:r>
            <a:r>
              <a:rPr lang="ja-JP" altLang="en-US" sz="1400" b="1" dirty="0"/>
              <a:t>海外のベンチャーキャピタルの規模は、国内と全く異なる</a:t>
            </a:r>
            <a:r>
              <a:rPr lang="ja-JP" altLang="en-US" sz="1400" dirty="0"/>
              <a:t>。東京都のように、行政が出資に加わるファンドの組成が効果的ではないか。</a:t>
            </a:r>
            <a:endParaRPr lang="en-US" altLang="ja-JP" sz="1400" dirty="0"/>
          </a:p>
          <a:p>
            <a:pPr marL="174625" indent="-174625">
              <a:lnSpc>
                <a:spcPts val="1600"/>
              </a:lnSpc>
              <a:spcBef>
                <a:spcPts val="1000"/>
              </a:spcBef>
            </a:pPr>
            <a:r>
              <a:rPr lang="ja-JP" altLang="en-US" sz="1400" dirty="0"/>
              <a:t>〇 ここ</a:t>
            </a:r>
            <a:r>
              <a:rPr lang="en-US" altLang="ja-JP" sz="1400" dirty="0"/>
              <a:t>10</a:t>
            </a:r>
            <a:r>
              <a:rPr lang="ja-JP" altLang="en-US" sz="1400" dirty="0"/>
              <a:t>数年で、世界で競争力のある都市に共通することは</a:t>
            </a:r>
            <a:r>
              <a:rPr lang="en-US" altLang="ja-JP" sz="1400" b="1" dirty="0"/>
              <a:t>ICT</a:t>
            </a:r>
            <a:r>
              <a:rPr lang="ja-JP" altLang="en-US" sz="1400" b="1" dirty="0"/>
              <a:t>と金融</a:t>
            </a:r>
            <a:r>
              <a:rPr lang="ja-JP" altLang="en-US" sz="1400" dirty="0"/>
              <a:t>に強いということ。</a:t>
            </a:r>
            <a:endParaRPr lang="en-US" altLang="ja-JP" sz="1400" dirty="0"/>
          </a:p>
          <a:p>
            <a:pPr marL="174625" indent="-174625">
              <a:lnSpc>
                <a:spcPts val="1600"/>
              </a:lnSpc>
              <a:spcBef>
                <a:spcPts val="1000"/>
              </a:spcBef>
            </a:pPr>
            <a:r>
              <a:rPr lang="ja-JP" altLang="en-US" sz="1400" dirty="0"/>
              <a:t>〇 国際金融都市をめざすには、ニューヨークやロンドンは現実的でなく、</a:t>
            </a:r>
            <a:r>
              <a:rPr lang="ja-JP" altLang="en-US" sz="1400" b="1" dirty="0"/>
              <a:t>エッジのきいた商品を出すといった路線がよい</a:t>
            </a:r>
            <a:r>
              <a:rPr lang="ja-JP" altLang="en-US" sz="1400" dirty="0"/>
              <a:t>のでないか。</a:t>
            </a:r>
            <a:endParaRPr lang="en-US" altLang="ja-JP" sz="1400" dirty="0"/>
          </a:p>
          <a:p>
            <a:pPr marL="174625" indent="-174625">
              <a:lnSpc>
                <a:spcPts val="1600"/>
              </a:lnSpc>
              <a:spcBef>
                <a:spcPts val="1000"/>
              </a:spcBef>
            </a:pPr>
            <a:r>
              <a:rPr lang="ja-JP" altLang="en-US" sz="1400" dirty="0"/>
              <a:t>〇 金融機能を強化するにあたっては、</a:t>
            </a:r>
            <a:r>
              <a:rPr lang="en-US" altLang="ja-JP" sz="1400" dirty="0"/>
              <a:t>SDGs</a:t>
            </a:r>
            <a:r>
              <a:rPr lang="ja-JP" altLang="en-US" sz="1400" dirty="0"/>
              <a:t>債や</a:t>
            </a:r>
            <a:r>
              <a:rPr lang="en-US" altLang="ja-JP" sz="1400" dirty="0"/>
              <a:t>ESG</a:t>
            </a:r>
            <a:r>
              <a:rPr lang="ja-JP" altLang="en-US" sz="1400" dirty="0"/>
              <a:t>債、サステナブルファイナンスなど、</a:t>
            </a:r>
            <a:r>
              <a:rPr lang="ja-JP" altLang="en-US" sz="1400" b="1" dirty="0"/>
              <a:t>持続可能な取組みに対するファイナンスの強化</a:t>
            </a:r>
            <a:r>
              <a:rPr lang="ja-JP" altLang="en-US" sz="1400" dirty="0"/>
              <a:t>を図っていくことが重要ではないか。</a:t>
            </a:r>
            <a:endParaRPr lang="en-US" altLang="ja-JP" sz="1400" dirty="0"/>
          </a:p>
          <a:p>
            <a:pPr marL="174625" indent="-174625">
              <a:lnSpc>
                <a:spcPts val="1600"/>
              </a:lnSpc>
              <a:spcBef>
                <a:spcPts val="1000"/>
              </a:spcBef>
            </a:pPr>
            <a:r>
              <a:rPr lang="ja-JP" altLang="en-US" sz="1400" dirty="0"/>
              <a:t>〇 </a:t>
            </a:r>
            <a:r>
              <a:rPr lang="en-US" altLang="ja-JP" sz="1400" b="1" dirty="0"/>
              <a:t>ICT</a:t>
            </a:r>
            <a:r>
              <a:rPr lang="ja-JP" altLang="en-US" sz="1400" b="1" dirty="0"/>
              <a:t>のプロダクトでなく、サービスをどう伸ばしていくかを考えるべき</a:t>
            </a:r>
            <a:r>
              <a:rPr lang="ja-JP" altLang="en-US" sz="1400" dirty="0"/>
              <a:t>。（</a:t>
            </a:r>
            <a:r>
              <a:rPr lang="en-US" altLang="ja-JP" sz="1400" dirty="0"/>
              <a:t>GAFA</a:t>
            </a:r>
            <a:r>
              <a:rPr lang="ja-JP" altLang="en-US" sz="1400" dirty="0"/>
              <a:t>は契約のロイヤリティで儲けている。）</a:t>
            </a:r>
            <a:endParaRPr lang="en-US" altLang="ja-JP" sz="1400" dirty="0"/>
          </a:p>
        </p:txBody>
      </p:sp>
      <p:sp>
        <p:nvSpPr>
          <p:cNvPr id="13" name="テキスト ボックス 12"/>
          <p:cNvSpPr txBox="1"/>
          <p:nvPr/>
        </p:nvSpPr>
        <p:spPr>
          <a:xfrm>
            <a:off x="223195" y="3534398"/>
            <a:ext cx="7968142" cy="323165"/>
          </a:xfrm>
          <a:prstGeom prst="rect">
            <a:avLst/>
          </a:prstGeom>
          <a:noFill/>
        </p:spPr>
        <p:txBody>
          <a:bodyPr wrap="square" rtlCol="0">
            <a:spAutoFit/>
          </a:bodyPr>
          <a:lstStyle/>
          <a:p>
            <a:pPr marL="174625" indent="-174625">
              <a:lnSpc>
                <a:spcPts val="1800"/>
              </a:lnSpc>
              <a:spcBef>
                <a:spcPts val="600"/>
              </a:spcBef>
            </a:pPr>
            <a:r>
              <a:rPr lang="en-US" altLang="ja-JP" sz="1400" b="1" dirty="0">
                <a:latin typeface="游ゴシック" panose="020B0400000000000000" pitchFamily="50" charset="-128"/>
                <a:ea typeface="游ゴシック" panose="020B0400000000000000" pitchFamily="50" charset="-128"/>
              </a:rPr>
              <a:t>【E</a:t>
            </a:r>
            <a:r>
              <a:rPr lang="ja-JP" altLang="en-US" sz="1400" b="1" dirty="0">
                <a:latin typeface="游ゴシック" panose="020B0400000000000000" pitchFamily="50" charset="-128"/>
                <a:ea typeface="游ゴシック" panose="020B0400000000000000" pitchFamily="50" charset="-128"/>
              </a:rPr>
              <a:t>氏（産業支援機関）</a:t>
            </a:r>
            <a:r>
              <a:rPr lang="en-US" altLang="ja-JP" sz="1400" b="1" dirty="0">
                <a:latin typeface="游ゴシック" panose="020B0400000000000000" pitchFamily="50" charset="-128"/>
                <a:ea typeface="游ゴシック" panose="020B0400000000000000" pitchFamily="50" charset="-128"/>
              </a:rPr>
              <a:t>】</a:t>
            </a:r>
            <a:endParaRPr lang="en-US" altLang="ja-JP" sz="1400" dirty="0"/>
          </a:p>
        </p:txBody>
      </p:sp>
    </p:spTree>
    <p:extLst>
      <p:ext uri="{BB962C8B-B14F-4D97-AF65-F5344CB8AC3E}">
        <p14:creationId xmlns:p14="http://schemas.microsoft.com/office/powerpoint/2010/main" val="253481285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17826</Words>
  <Application>Microsoft Office PowerPoint</Application>
  <PresentationFormat>画面に合わせる (4:3)</PresentationFormat>
  <Paragraphs>1788</Paragraphs>
  <Slides>67</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67</vt:i4>
      </vt:variant>
    </vt:vector>
  </HeadingPairs>
  <TitlesOfParts>
    <vt:vector size="76" baseType="lpstr">
      <vt:lpstr>BIZ UDPゴシック</vt:lpstr>
      <vt:lpstr>Meiryo UI</vt:lpstr>
      <vt:lpstr>ＭＳ Ｐゴシック</vt:lpstr>
      <vt:lpstr>UD デジタル 教科書体 NK-R</vt:lpstr>
      <vt:lpstr>メイリオ</vt:lpstr>
      <vt:lpstr>游ゴシック</vt:lpstr>
      <vt:lpstr>Arial</vt:lpstr>
      <vt:lpstr>Wingdings</vt:lpstr>
      <vt:lpstr>Office テーマ</vt:lpstr>
      <vt:lpstr>第３章関係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2022-09-28T10:42:40Z</dcterms:modified>
</cp:coreProperties>
</file>