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352" r:id="rId2"/>
    <p:sldId id="353" r:id="rId3"/>
    <p:sldId id="354" r:id="rId4"/>
    <p:sldId id="268"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4660"/>
  </p:normalViewPr>
  <p:slideViewPr>
    <p:cSldViewPr snapToGrid="0">
      <p:cViewPr varScale="1">
        <p:scale>
          <a:sx n="97" d="100"/>
          <a:sy n="97" d="100"/>
        </p:scale>
        <p:origin x="84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6124293369348388"/>
          <c:y val="0.25193967042576904"/>
          <c:w val="0.34222765147743467"/>
          <c:h val="0.5689547098468659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507A-4B83-BFB4-475FE119D502}"/>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507A-4B83-BFB4-475FE119D502}"/>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507A-4B83-BFB4-475FE119D502}"/>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507A-4B83-BFB4-475FE119D502}"/>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507A-4B83-BFB4-475FE119D502}"/>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507A-4B83-BFB4-475FE119D502}"/>
              </c:ext>
            </c:extLst>
          </c:dPt>
          <c:dLbls>
            <c:dLbl>
              <c:idx val="0"/>
              <c:layout>
                <c:manualLayout>
                  <c:x val="-4.8955492033456463E-2"/>
                  <c:y val="0.28816788444628916"/>
                </c:manualLayout>
              </c:layout>
              <c:tx>
                <c:rich>
                  <a:bodyPr rot="0" spcFirstLastPara="1" vertOverflow="ellipsis" vert="horz" wrap="square" lIns="38100" tIns="19050" rIns="38100" bIns="19050" anchor="ctr" anchorCtr="1">
                    <a:noAutofit/>
                  </a:bodyPr>
                  <a:lstStyle/>
                  <a:p>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90BEC0D-3BA1-426E-B5B5-0B1E96E53B88}" type="CATEGORYNAME">
                      <a:rPr lang="ja-JP" altLang="en-US" sz="900" b="1">
                        <a:latin typeface="Meiryo UI" panose="020B0604030504040204" pitchFamily="50" charset="-128"/>
                        <a:ea typeface="Meiryo UI" panose="020B0604030504040204" pitchFamily="50" charset="-128"/>
                      </a:rPr>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1" baseline="0" dirty="0">
                        <a:latin typeface="Meiryo UI" panose="020B0604030504040204" pitchFamily="50" charset="-128"/>
                        <a:ea typeface="Meiryo UI" panose="020B0604030504040204" pitchFamily="50" charset="-128"/>
                      </a:rPr>
                      <a:t>, </a:t>
                    </a:r>
                    <a:fld id="{9B283A2B-3137-4F40-BFBF-1D6E50225102}" type="VALUE">
                      <a:rPr lang="en-US" altLang="ja-JP" sz="900" b="1" baseline="0" smtClean="0">
                        <a:latin typeface="Meiryo UI" panose="020B0604030504040204" pitchFamily="50" charset="-128"/>
                        <a:ea typeface="Meiryo UI" panose="020B0604030504040204" pitchFamily="50" charset="-128"/>
                      </a:rPr>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a:t>
                    </a:r>
                    <a:fld id="{6720D66C-71C0-450B-876D-CFE97FE91D50}" type="PERCENTAGE">
                      <a:rPr lang="en-US" altLang="ja-JP" sz="900" b="1" baseline="0">
                        <a:latin typeface="Meiryo UI" panose="020B0604030504040204" pitchFamily="50" charset="-128"/>
                        <a:ea typeface="Meiryo UI" panose="020B0604030504040204" pitchFamily="50" charset="-128"/>
                      </a:rPr>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1"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5273144517757158"/>
                      <c:h val="0.10200078932752414"/>
                    </c:manualLayout>
                  </c15:layout>
                  <c15:dlblFieldTable/>
                  <c15:showDataLabelsRange val="0"/>
                </c:ext>
                <c:ext xmlns:c16="http://schemas.microsoft.com/office/drawing/2014/chart" uri="{C3380CC4-5D6E-409C-BE32-E72D297353CC}">
                  <c16:uniqueId val="{00000001-507A-4B83-BFB4-475FE119D502}"/>
                </c:ext>
              </c:extLst>
            </c:dLbl>
            <c:dLbl>
              <c:idx val="1"/>
              <c:layout>
                <c:manualLayout>
                  <c:x val="-0.10907388988574257"/>
                  <c:y val="-1.450467298688492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3728DD8A-A70E-423D-A1EB-B7DE703AA3B3}"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15866C86-CB1F-4CC1-9D5F-D4B8B982F8AC}"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03C7FFB4-E629-4A98-A114-024A370E1F65}"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8716239524267463"/>
                      <c:h val="0.14672591021579351"/>
                    </c:manualLayout>
                  </c15:layout>
                  <c15:dlblFieldTable/>
                  <c15:showDataLabelsRange val="0"/>
                </c:ext>
                <c:ext xmlns:c16="http://schemas.microsoft.com/office/drawing/2014/chart" uri="{C3380CC4-5D6E-409C-BE32-E72D297353CC}">
                  <c16:uniqueId val="{00000003-507A-4B83-BFB4-475FE119D502}"/>
                </c:ext>
              </c:extLst>
            </c:dLbl>
            <c:dLbl>
              <c:idx val="2"/>
              <c:layout>
                <c:manualLayout>
                  <c:x val="-6.1738996763605988E-2"/>
                  <c:y val="3.8005280577144769E-3"/>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EE71AC95-DBA3-4BF9-8EC0-4A0E11F0F3E4}"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69F54346-72D1-4F3C-A0F6-7B8D3610C7F6}"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420817AF-E218-4C6C-9E94-B8BA8D0CEE3C}"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2908001130953638"/>
                      <c:h val="0.15418229627132715"/>
                    </c:manualLayout>
                  </c15:layout>
                  <c15:dlblFieldTable/>
                  <c15:showDataLabelsRange val="0"/>
                </c:ext>
                <c:ext xmlns:c16="http://schemas.microsoft.com/office/drawing/2014/chart" uri="{C3380CC4-5D6E-409C-BE32-E72D297353CC}">
                  <c16:uniqueId val="{00000005-507A-4B83-BFB4-475FE119D502}"/>
                </c:ext>
              </c:extLst>
            </c:dLbl>
            <c:dLbl>
              <c:idx val="3"/>
              <c:layout>
                <c:manualLayout>
                  <c:x val="-7.0224122801800376E-2"/>
                  <c:y val="6.318794752051597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BCB027E5-FE99-42CD-8B35-EE200C39F3D1}"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9FFDB109-86EC-4597-B580-6F896F9624FD}"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8830044D-95DA-47C8-B0D9-05C82139AF56}"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0285282139076184"/>
                      <c:h val="0.11204252292108764"/>
                    </c:manualLayout>
                  </c15:layout>
                  <c15:dlblFieldTable/>
                  <c15:showDataLabelsRange val="0"/>
                </c:ext>
                <c:ext xmlns:c16="http://schemas.microsoft.com/office/drawing/2014/chart" uri="{C3380CC4-5D6E-409C-BE32-E72D297353CC}">
                  <c16:uniqueId val="{00000007-507A-4B83-BFB4-475FE119D502}"/>
                </c:ext>
              </c:extLst>
            </c:dLbl>
            <c:dLbl>
              <c:idx val="4"/>
              <c:layout>
                <c:manualLayout>
                  <c:x val="-8.5908326874880481E-2"/>
                  <c:y val="4.031292397864257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80FB552-078D-4214-A1E2-4D510871C400}"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a:t>
                    </a:r>
                  </a:p>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en-US" altLang="ja-JP" sz="900" baseline="0" dirty="0">
                        <a:latin typeface="Meiryo UI" panose="020B0604030504040204" pitchFamily="50" charset="-128"/>
                        <a:ea typeface="Meiryo UI" panose="020B0604030504040204" pitchFamily="50" charset="-128"/>
                      </a:rPr>
                      <a:t> </a:t>
                    </a:r>
                    <a:fld id="{DD57585C-1F7B-4DED-9BD2-69EA83415672}"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553B5959-4AB8-4A0D-AA17-F44E70986770}"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920865271030842"/>
                      <c:h val="0.14890603763580809"/>
                    </c:manualLayout>
                  </c15:layout>
                  <c15:dlblFieldTable/>
                  <c15:showDataLabelsRange val="0"/>
                </c:ext>
                <c:ext xmlns:c16="http://schemas.microsoft.com/office/drawing/2014/chart" uri="{C3380CC4-5D6E-409C-BE32-E72D297353CC}">
                  <c16:uniqueId val="{00000009-507A-4B83-BFB4-475FE119D502}"/>
                </c:ext>
              </c:extLst>
            </c:dLbl>
            <c:dLbl>
              <c:idx val="5"/>
              <c:layout>
                <c:manualLayout>
                  <c:x val="0.18237610979400345"/>
                  <c:y val="-7.6769539155083638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69E94621-11D5-4AFF-8E0C-948592A267E1}"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216FDB1C-1F04-47F5-BE7D-336E8EC57BE6}"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B2CE5082-44EE-4000-B19E-60F67AF904A8}"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5721348945861544"/>
                      <c:h val="5.2165432492703515E-2"/>
                    </c:manualLayout>
                  </c15:layout>
                  <c15:dlblFieldTable/>
                  <c15:showDataLabelsRange val="0"/>
                </c:ext>
                <c:ext xmlns:c16="http://schemas.microsoft.com/office/drawing/2014/chart" uri="{C3380CC4-5D6E-409C-BE32-E72D297353CC}">
                  <c16:uniqueId val="{0000000B-507A-4B83-BFB4-475FE119D502}"/>
                </c:ext>
              </c:extLst>
            </c:dLbl>
            <c:dLbl>
              <c:idx val="6"/>
              <c:layout>
                <c:manualLayout>
                  <c:x val="0.18199193342429129"/>
                  <c:y val="-6.311501269761678E-3"/>
                </c:manualLayout>
              </c:layout>
              <c:tx>
                <c:rich>
                  <a:bodyPr/>
                  <a:lstStyle/>
                  <a:p>
                    <a:fld id="{493EEFAA-FB95-439E-A512-77CAB8AD2231}" type="CATEGORYNAME">
                      <a:rPr lang="ja-JP" altLang="en-US"/>
                      <a:pPr/>
                      <a:t>[分類名]</a:t>
                    </a:fld>
                    <a:r>
                      <a:rPr lang="en-US" altLang="ja-JP" baseline="0" dirty="0"/>
                      <a:t>, </a:t>
                    </a:r>
                    <a:fld id="{B062244F-81D0-4120-8995-BA7CA86B9484}" type="VALUE">
                      <a:rPr lang="en-US" altLang="ja-JP" baseline="0" smtClean="0"/>
                      <a:pPr/>
                      <a:t>[値]</a:t>
                    </a:fld>
                    <a:r>
                      <a:rPr lang="ja-JP" altLang="en-US" baseline="0" dirty="0"/>
                      <a:t>人</a:t>
                    </a:r>
                    <a:r>
                      <a:rPr lang="en-US" altLang="ja-JP" baseline="0" dirty="0"/>
                      <a:t>, </a:t>
                    </a:r>
                    <a:fld id="{46A16A96-7021-4FCB-9BAF-4882F20B1F88}"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layout>
                    <c:manualLayout>
                      <c:w val="0.20990214732889587"/>
                      <c:h val="8.0439432307967296E-2"/>
                    </c:manualLayout>
                  </c15:layout>
                  <c15:dlblFieldTable/>
                  <c15:showDataLabelsRange val="0"/>
                </c:ext>
                <c:ext xmlns:c16="http://schemas.microsoft.com/office/drawing/2014/chart" uri="{C3380CC4-5D6E-409C-BE32-E72D297353CC}">
                  <c16:uniqueId val="{0000000C-507A-4B83-BFB4-475FE119D502}"/>
                </c:ext>
              </c:extLst>
            </c:dLbl>
            <c:dLbl>
              <c:idx val="7"/>
              <c:layout>
                <c:manualLayout>
                  <c:x val="0.1970796050921122"/>
                  <c:y val="4.4881306972832977E-2"/>
                </c:manualLayout>
              </c:layout>
              <c:tx>
                <c:rich>
                  <a:bodyPr/>
                  <a:lstStyle/>
                  <a:p>
                    <a:fld id="{8AD89445-1E12-4B94-81E9-BB4817EE53FA}" type="CATEGORYNAME">
                      <a:rPr lang="ja-JP" altLang="en-US"/>
                      <a:pPr/>
                      <a:t>[分類名]</a:t>
                    </a:fld>
                    <a:r>
                      <a:rPr lang="en-US" altLang="ja-JP" baseline="0" dirty="0"/>
                      <a:t>, </a:t>
                    </a:r>
                  </a:p>
                  <a:p>
                    <a:fld id="{6ADA2120-6EC6-4E9C-A176-44A00A030768}" type="VALUE">
                      <a:rPr lang="en-US" altLang="ja-JP" baseline="0" smtClean="0"/>
                      <a:pPr/>
                      <a:t>[値]</a:t>
                    </a:fld>
                    <a:r>
                      <a:rPr lang="ja-JP" altLang="en-US" baseline="0" dirty="0"/>
                      <a:t>人</a:t>
                    </a:r>
                    <a:r>
                      <a:rPr lang="en-US" altLang="ja-JP" baseline="0" dirty="0"/>
                      <a:t>, </a:t>
                    </a:r>
                    <a:fld id="{14DE50C8-2848-42F8-B520-FC11F17060D3}" type="PERCENTAGE">
                      <a:rPr lang="en-US" altLang="ja-JP" baseline="0"/>
                      <a:pPr/>
                      <a:t>[パーセンテージ]</a:t>
                    </a:fld>
                    <a:endParaRPr lang="en-US" altLang="ja-JP" baseline="0" dirty="0"/>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507A-4B83-BFB4-475FE119D50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Sheet1!$A$2:$A$8</c:f>
              <c:strCache>
                <c:ptCount val="7"/>
                <c:pt idx="0">
                  <c:v>将来、家族に何かあった時に本人の行き場がないと困るため</c:v>
                </c:pt>
                <c:pt idx="1">
                  <c:v>本人の状態が悪化した時、グループホーム等の事業所で対応してもらえるか不安なため</c:v>
                </c:pt>
                <c:pt idx="2">
                  <c:v>必要な支援を受けながら地域で生活する本人の様子がイメージできないため</c:v>
                </c:pt>
                <c:pt idx="3">
                  <c:v>家族が希望する特定の入所施設に空きが出ないため</c:v>
                </c:pt>
                <c:pt idx="4">
                  <c:v>待機しているが施設にこだわらない（グループホームや高齢者施設等でもよい）</c:v>
                </c:pt>
                <c:pt idx="5">
                  <c:v>その他</c:v>
                </c:pt>
                <c:pt idx="6">
                  <c:v>不明</c:v>
                </c:pt>
              </c:strCache>
            </c:strRef>
          </c:cat>
          <c:val>
            <c:numRef>
              <c:f>Sheet1!$B$2:$B$8</c:f>
              <c:numCache>
                <c:formatCode>General</c:formatCode>
                <c:ptCount val="7"/>
                <c:pt idx="0">
                  <c:v>313</c:v>
                </c:pt>
                <c:pt idx="1">
                  <c:v>70</c:v>
                </c:pt>
                <c:pt idx="2">
                  <c:v>81</c:v>
                </c:pt>
                <c:pt idx="3">
                  <c:v>80</c:v>
                </c:pt>
                <c:pt idx="4">
                  <c:v>36</c:v>
                </c:pt>
                <c:pt idx="5">
                  <c:v>8</c:v>
                </c:pt>
                <c:pt idx="6">
                  <c:v>13</c:v>
                </c:pt>
              </c:numCache>
            </c:numRef>
          </c:val>
          <c:extLst>
            <c:ext xmlns:c16="http://schemas.microsoft.com/office/drawing/2014/chart" uri="{C3380CC4-5D6E-409C-BE32-E72D297353CC}">
              <c16:uniqueId val="{0000000E-507A-4B83-BFB4-475FE119D502}"/>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3658081999783802"/>
          <c:y val="0.28892500755472295"/>
          <c:w val="0.30223933605613934"/>
          <c:h val="0.48253222411705621"/>
        </c:manualLayout>
      </c:layout>
      <c:pieChart>
        <c:varyColors val="1"/>
        <c:ser>
          <c:idx val="0"/>
          <c:order val="0"/>
          <c:tx>
            <c:strRef>
              <c:f>Sheet1!$B$1</c:f>
              <c:strCache>
                <c:ptCount val="1"/>
                <c:pt idx="0">
                  <c:v>家族等の希望内容</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3E11-4F03-975F-D9979A8E862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3E11-4F03-975F-D9979A8E862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3E11-4F03-975F-D9979A8E862A}"/>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3E11-4F03-975F-D9979A8E862A}"/>
              </c:ext>
            </c:extLst>
          </c:dPt>
          <c:dPt>
            <c:idx val="4"/>
            <c:bubble3D val="0"/>
            <c:spPr>
              <a:pattFill prst="ltUpDiag">
                <a:fgClr>
                  <a:schemeClr val="accent5"/>
                </a:fgClr>
                <a:bgClr>
                  <a:schemeClr val="accent5">
                    <a:lumMod val="20000"/>
                    <a:lumOff val="80000"/>
                  </a:schemeClr>
                </a:bgClr>
              </a:pattFill>
              <a:ln w="19050">
                <a:solidFill>
                  <a:schemeClr val="lt1"/>
                </a:solidFill>
              </a:ln>
              <a:effectLst>
                <a:innerShdw blurRad="114300">
                  <a:schemeClr val="accent5"/>
                </a:innerShdw>
              </a:effectLst>
            </c:spPr>
            <c:extLst>
              <c:ext xmlns:c16="http://schemas.microsoft.com/office/drawing/2014/chart" uri="{C3380CC4-5D6E-409C-BE32-E72D297353CC}">
                <c16:uniqueId val="{00000009-3E11-4F03-975F-D9979A8E862A}"/>
              </c:ext>
            </c:extLst>
          </c:dPt>
          <c:dPt>
            <c:idx val="5"/>
            <c:bubble3D val="0"/>
            <c:spPr>
              <a:pattFill prst="ltUpDiag">
                <a:fgClr>
                  <a:schemeClr val="accent6"/>
                </a:fgClr>
                <a:bgClr>
                  <a:schemeClr val="accent6">
                    <a:lumMod val="20000"/>
                    <a:lumOff val="80000"/>
                  </a:schemeClr>
                </a:bgClr>
              </a:pattFill>
              <a:ln w="19050">
                <a:solidFill>
                  <a:schemeClr val="lt1"/>
                </a:solidFill>
              </a:ln>
              <a:effectLst>
                <a:innerShdw blurRad="114300">
                  <a:schemeClr val="accent6"/>
                </a:innerShdw>
              </a:effectLst>
            </c:spPr>
            <c:extLst>
              <c:ext xmlns:c16="http://schemas.microsoft.com/office/drawing/2014/chart" uri="{C3380CC4-5D6E-409C-BE32-E72D297353CC}">
                <c16:uniqueId val="{0000000B-3E11-4F03-975F-D9979A8E862A}"/>
              </c:ext>
            </c:extLst>
          </c:dPt>
          <c:dLbls>
            <c:dLbl>
              <c:idx val="0"/>
              <c:layout>
                <c:manualLayout>
                  <c:x val="-5.2405110790537376E-2"/>
                  <c:y val="-9.3132872533804492E-2"/>
                </c:manualLayout>
              </c:layout>
              <c:tx>
                <c:rich>
                  <a:bodyPr rot="0" spcFirstLastPara="1" vertOverflow="ellipsis" vert="horz" wrap="square" lIns="38100" tIns="19050" rIns="38100" bIns="19050" anchor="ctr" anchorCtr="1">
                    <a:noAutofit/>
                  </a:bodyPr>
                  <a:lstStyle/>
                  <a:p>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90BEC0D-3BA1-426E-B5B5-0B1E96E53B88}" type="CATEGORYNAME">
                      <a:rPr lang="ja-JP" altLang="en-US" sz="900" b="1" smtClean="0">
                        <a:latin typeface="Meiryo UI" panose="020B0604030504040204" pitchFamily="50" charset="-128"/>
                        <a:ea typeface="Meiryo UI" panose="020B0604030504040204" pitchFamily="50" charset="-128"/>
                      </a:rPr>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1" baseline="0" dirty="0">
                        <a:latin typeface="Meiryo UI" panose="020B0604030504040204" pitchFamily="50" charset="-128"/>
                        <a:ea typeface="Meiryo UI" panose="020B0604030504040204" pitchFamily="50" charset="-128"/>
                      </a:rPr>
                      <a:t>,</a:t>
                    </a:r>
                  </a:p>
                  <a:p>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r>
                      <a:rPr lang="en-US" altLang="ja-JP" sz="900" b="1" baseline="0" dirty="0">
                        <a:latin typeface="Meiryo UI" panose="020B0604030504040204" pitchFamily="50" charset="-128"/>
                        <a:ea typeface="Meiryo UI" panose="020B0604030504040204" pitchFamily="50" charset="-128"/>
                      </a:rPr>
                      <a:t> </a:t>
                    </a:r>
                    <a:r>
                      <a:rPr lang="ja-JP" altLang="en-US" sz="900" b="1" baseline="0" dirty="0">
                        <a:latin typeface="Meiryo UI" panose="020B0604030504040204" pitchFamily="50" charset="-128"/>
                        <a:ea typeface="Meiryo UI" panose="020B0604030504040204" pitchFamily="50" charset="-128"/>
                      </a:rPr>
                      <a:t>　</a:t>
                    </a:r>
                    <a:fld id="{9B283A2B-3137-4F40-BFBF-1D6E50225102}" type="VALUE">
                      <a:rPr lang="en-US" altLang="ja-JP" sz="900" b="1" baseline="0" smtClean="0">
                        <a:latin typeface="Meiryo UI" panose="020B0604030504040204" pitchFamily="50" charset="-128"/>
                        <a:ea typeface="Meiryo UI" panose="020B0604030504040204" pitchFamily="50" charset="-128"/>
                      </a:rPr>
                      <a:pPr>
                        <a:lnSpc>
                          <a:spcPts val="1000"/>
                        </a:lnSpc>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54%</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1424411898339185"/>
                      <c:h val="0.33747294681805645"/>
                    </c:manualLayout>
                  </c15:layout>
                  <c15:dlblFieldTable/>
                  <c15:showDataLabelsRange val="0"/>
                </c:ext>
                <c:ext xmlns:c16="http://schemas.microsoft.com/office/drawing/2014/chart" uri="{C3380CC4-5D6E-409C-BE32-E72D297353CC}">
                  <c16:uniqueId val="{00000001-3E11-4F03-975F-D9979A8E862A}"/>
                </c:ext>
              </c:extLst>
            </c:dLbl>
            <c:dLbl>
              <c:idx val="1"/>
              <c:layout>
                <c:manualLayout>
                  <c:x val="2.3670374802074779E-2"/>
                  <c:y val="5.7955801068439505E-2"/>
                </c:manualLayout>
              </c:layout>
              <c:tx>
                <c:rich>
                  <a:bodyPr rot="0" spcFirstLastPara="1" vertOverflow="ellipsis" vert="horz" wrap="square" lIns="38100" tIns="19050" rIns="38100" bIns="19050" anchor="ctr" anchorCtr="1">
                    <a:noAutofit/>
                  </a:bodyPr>
                  <a:lstStyle/>
                  <a:p>
                    <a:pPr>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75C24D58-1747-49B6-83C4-81CC5A397A37}" type="CATEGORYNAME">
                      <a:rPr lang="ja-JP" altLang="en-US" sz="900" b="1">
                        <a:latin typeface="Meiryo UI" panose="020B0604030504040204" pitchFamily="50" charset="-128"/>
                        <a:ea typeface="Meiryo UI" panose="020B0604030504040204" pitchFamily="50" charset="-128"/>
                      </a:rPr>
                      <a:pPr>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1" baseline="0" dirty="0">
                        <a:latin typeface="Meiryo UI" panose="020B0604030504040204" pitchFamily="50" charset="-128"/>
                        <a:ea typeface="Meiryo UI" panose="020B0604030504040204" pitchFamily="50" charset="-128"/>
                      </a:rPr>
                      <a:t>, </a:t>
                    </a:r>
                    <a:fld id="{041EF414-3066-4E1F-921D-2AFE81B8AA28}" type="VALUE">
                      <a:rPr lang="en-US" altLang="ja-JP" sz="900" b="1" baseline="0" smtClean="0">
                        <a:latin typeface="Meiryo UI" panose="020B0604030504040204" pitchFamily="50" charset="-128"/>
                        <a:ea typeface="Meiryo UI" panose="020B0604030504040204" pitchFamily="50" charset="-128"/>
                      </a:rPr>
                      <a:pPr>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1" baseline="0" dirty="0">
                        <a:latin typeface="Meiryo UI" panose="020B0604030504040204" pitchFamily="50" charset="-128"/>
                        <a:ea typeface="Meiryo UI" panose="020B0604030504040204" pitchFamily="50" charset="-128"/>
                      </a:rPr>
                      <a:t>人</a:t>
                    </a:r>
                    <a:r>
                      <a:rPr lang="en-US" altLang="ja-JP" sz="900" b="1" baseline="0" dirty="0">
                        <a:latin typeface="Meiryo UI" panose="020B0604030504040204" pitchFamily="50" charset="-128"/>
                        <a:ea typeface="Meiryo UI" panose="020B0604030504040204" pitchFamily="50" charset="-128"/>
                      </a:rPr>
                      <a:t>, </a:t>
                    </a:r>
                    <a:fld id="{FA717E56-CB54-41E0-A178-E56F1D9E0CEC}" type="PERCENTAGE">
                      <a:rPr lang="en-US" altLang="ja-JP" sz="900" b="1" baseline="0">
                        <a:latin typeface="Meiryo UI" panose="020B0604030504040204" pitchFamily="50" charset="-128"/>
                        <a:ea typeface="Meiryo UI" panose="020B0604030504040204" pitchFamily="50" charset="-128"/>
                      </a:rPr>
                      <a:pPr>
                        <a:defRPr sz="9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1"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87676734919055133"/>
                      <c:h val="8.7235063965525342E-2"/>
                    </c:manualLayout>
                  </c15:layout>
                  <c15:dlblFieldTable/>
                  <c15:showDataLabelsRange val="0"/>
                </c:ext>
                <c:ext xmlns:c16="http://schemas.microsoft.com/office/drawing/2014/chart" uri="{C3380CC4-5D6E-409C-BE32-E72D297353CC}">
                  <c16:uniqueId val="{00000003-3E11-4F03-975F-D9979A8E862A}"/>
                </c:ext>
              </c:extLst>
            </c:dLbl>
            <c:dLbl>
              <c:idx val="2"/>
              <c:layout>
                <c:manualLayout>
                  <c:x val="-7.1918484804431373E-2"/>
                  <c:y val="-6.431482795399594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8D23A949-368D-4754-9CD5-7120344AE382}"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C21D0EAF-7503-48D0-8198-F06767B58F5F}"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C1B9017F-C631-4089-A859-C2D5B7A3102E}"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3126318897988378"/>
                      <c:h val="0.15926678520583559"/>
                    </c:manualLayout>
                  </c15:layout>
                  <c15:dlblFieldTable/>
                  <c15:showDataLabelsRange val="0"/>
                </c:ext>
                <c:ext xmlns:c16="http://schemas.microsoft.com/office/drawing/2014/chart" uri="{C3380CC4-5D6E-409C-BE32-E72D297353CC}">
                  <c16:uniqueId val="{00000005-3E11-4F03-975F-D9979A8E862A}"/>
                </c:ext>
              </c:extLst>
            </c:dLbl>
            <c:dLbl>
              <c:idx val="3"/>
              <c:layout>
                <c:manualLayout>
                  <c:x val="-7.8587578554030132E-2"/>
                  <c:y val="-0.11966367100685769"/>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3A44A5F-D208-4FF0-886D-AAA56D4AEC9A}"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84B9FAA8-5C89-4354-8611-695033B70421}"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2%</a:t>
                    </a: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542821653721537"/>
                      <c:h val="6.0914871992906156E-2"/>
                    </c:manualLayout>
                  </c15:layout>
                  <c15:dlblFieldTable/>
                  <c15:showDataLabelsRange val="0"/>
                </c:ext>
                <c:ext xmlns:c16="http://schemas.microsoft.com/office/drawing/2014/chart" uri="{C3380CC4-5D6E-409C-BE32-E72D297353CC}">
                  <c16:uniqueId val="{00000007-3E11-4F03-975F-D9979A8E862A}"/>
                </c:ext>
              </c:extLst>
            </c:dLbl>
            <c:dLbl>
              <c:idx val="4"/>
              <c:layout>
                <c:manualLayout>
                  <c:x val="-4.3395600850058905E-2"/>
                  <c:y val="2.0759452991769407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A075211A-7DEF-41B6-BD3F-2C053D4A8FD7}"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ED4DFA39-CAC3-49E8-B3CD-772300E00CB9}"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E91BFEC6-6738-40CB-B831-B4C3BF618275}"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0825788046078113"/>
                      <c:h val="0.14707772735418062"/>
                    </c:manualLayout>
                  </c15:layout>
                  <c15:dlblFieldTable/>
                  <c15:showDataLabelsRange val="0"/>
                </c:ext>
                <c:ext xmlns:c16="http://schemas.microsoft.com/office/drawing/2014/chart" uri="{C3380CC4-5D6E-409C-BE32-E72D297353CC}">
                  <c16:uniqueId val="{00000009-3E11-4F03-975F-D9979A8E862A}"/>
                </c:ext>
              </c:extLst>
            </c:dLbl>
            <c:dLbl>
              <c:idx val="5"/>
              <c:layout>
                <c:manualLayout>
                  <c:x val="-0.20456012021101533"/>
                  <c:y val="6.594314351857665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974D64A0-AF84-4469-91B8-E43124DB039D}" type="CATEGORYNAME">
                      <a:rPr lang="ja-JP" altLang="en-US" sz="90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sz="900" baseline="0" dirty="0">
                        <a:latin typeface="Meiryo UI" panose="020B0604030504040204" pitchFamily="50" charset="-128"/>
                        <a:ea typeface="Meiryo UI" panose="020B0604030504040204" pitchFamily="50" charset="-128"/>
                      </a:rPr>
                      <a:t>, </a:t>
                    </a:r>
                    <a:fld id="{185291DF-BA9C-466B-917D-B2D26F64783F}" type="VALUE">
                      <a:rPr lang="en-US" altLang="ja-JP" sz="900"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sz="900" baseline="0" dirty="0">
                        <a:latin typeface="Meiryo UI" panose="020B0604030504040204" pitchFamily="50" charset="-128"/>
                        <a:ea typeface="Meiryo UI" panose="020B0604030504040204" pitchFamily="50" charset="-128"/>
                      </a:rPr>
                      <a:t>人</a:t>
                    </a:r>
                    <a:r>
                      <a:rPr lang="en-US" altLang="ja-JP" sz="900" baseline="0" dirty="0">
                        <a:latin typeface="Meiryo UI" panose="020B0604030504040204" pitchFamily="50" charset="-128"/>
                        <a:ea typeface="Meiryo UI" panose="020B0604030504040204" pitchFamily="50" charset="-128"/>
                      </a:rPr>
                      <a:t>, </a:t>
                    </a:r>
                    <a:fld id="{F09D74CA-2253-465A-9630-1786B813B735}" type="PERCENTAGE">
                      <a:rPr lang="en-US" altLang="ja-JP" sz="900"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sz="900"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5729800229537434"/>
                      <c:h val="4.0228486562511781E-2"/>
                    </c:manualLayout>
                  </c15:layout>
                  <c15:dlblFieldTable/>
                  <c15:showDataLabelsRange val="0"/>
                </c:ext>
                <c:ext xmlns:c16="http://schemas.microsoft.com/office/drawing/2014/chart" uri="{C3380CC4-5D6E-409C-BE32-E72D297353CC}">
                  <c16:uniqueId val="{0000000B-3E11-4F03-975F-D9979A8E862A}"/>
                </c:ext>
              </c:extLst>
            </c:dLbl>
            <c:dLbl>
              <c:idx val="6"/>
              <c:layout>
                <c:manualLayout>
                  <c:x val="-0.31428860169788125"/>
                  <c:y val="2.7027724014893853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E36B34E5-403F-46BA-A45C-F1B541111691}" type="CATEGORYNAME">
                      <a:rPr lang="ja-JP" altLang="en-US">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baseline="0" dirty="0">
                        <a:latin typeface="Meiryo UI" panose="020B0604030504040204" pitchFamily="50" charset="-128"/>
                        <a:ea typeface="Meiryo UI" panose="020B0604030504040204" pitchFamily="50" charset="-128"/>
                      </a:rPr>
                      <a:t>, </a:t>
                    </a:r>
                    <a:fld id="{ADB3ADA4-E809-475E-AE2A-2924597EC20A}" type="VALUE">
                      <a:rPr lang="en-US" altLang="ja-JP"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baseline="0" dirty="0">
                        <a:latin typeface="Meiryo UI" panose="020B0604030504040204" pitchFamily="50" charset="-128"/>
                        <a:ea typeface="Meiryo UI" panose="020B0604030504040204" pitchFamily="50" charset="-128"/>
                      </a:rPr>
                      <a:t>人</a:t>
                    </a:r>
                    <a:r>
                      <a:rPr lang="en-US" altLang="ja-JP" baseline="0" dirty="0">
                        <a:latin typeface="Meiryo UI" panose="020B0604030504040204" pitchFamily="50" charset="-128"/>
                        <a:ea typeface="Meiryo UI" panose="020B0604030504040204" pitchFamily="50" charset="-128"/>
                      </a:rPr>
                      <a:t>, </a:t>
                    </a:r>
                    <a:fld id="{DE553AE1-FD9F-46AE-8F27-468C7B7F7839}" type="PERCENTAGE">
                      <a:rPr lang="en-US" altLang="ja-JP"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42073586172419797"/>
                      <c:h val="0.15745894165108887"/>
                    </c:manualLayout>
                  </c15:layout>
                  <c15:dlblFieldTable/>
                  <c15:showDataLabelsRange val="0"/>
                </c:ext>
                <c:ext xmlns:c16="http://schemas.microsoft.com/office/drawing/2014/chart" uri="{C3380CC4-5D6E-409C-BE32-E72D297353CC}">
                  <c16:uniqueId val="{0000000C-3E11-4F03-975F-D9979A8E862A}"/>
                </c:ext>
              </c:extLst>
            </c:dLbl>
            <c:dLbl>
              <c:idx val="7"/>
              <c:layout>
                <c:manualLayout>
                  <c:x val="0.1901083116821797"/>
                  <c:y val="-8.5698496130725471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CC501675-BF1F-4781-99FF-06581D816916}" type="CATEGORYNAME">
                      <a:rPr lang="ja-JP" altLang="en-US">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baseline="0" dirty="0">
                        <a:latin typeface="Meiryo UI" panose="020B0604030504040204" pitchFamily="50" charset="-128"/>
                        <a:ea typeface="Meiryo UI" panose="020B0604030504040204" pitchFamily="50" charset="-128"/>
                      </a:rPr>
                      <a:t>, </a:t>
                    </a:r>
                    <a:fld id="{D8A185AF-7EFF-401C-B248-99B2678439F3}" type="VALUE">
                      <a:rPr lang="en-US" altLang="ja-JP"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baseline="0" dirty="0">
                        <a:latin typeface="Meiryo UI" panose="020B0604030504040204" pitchFamily="50" charset="-128"/>
                        <a:ea typeface="Meiryo UI" panose="020B0604030504040204" pitchFamily="50" charset="-128"/>
                      </a:rPr>
                      <a:t>人</a:t>
                    </a:r>
                    <a:r>
                      <a:rPr lang="en-US" altLang="ja-JP" baseline="0" dirty="0">
                        <a:latin typeface="Meiryo UI" panose="020B0604030504040204" pitchFamily="50" charset="-128"/>
                        <a:ea typeface="Meiryo UI" panose="020B0604030504040204" pitchFamily="50" charset="-128"/>
                      </a:rPr>
                      <a:t>, </a:t>
                    </a:r>
                    <a:fld id="{7397E95D-6875-432E-8C83-955A4F339A9B}" type="PERCENTAGE">
                      <a:rPr lang="en-US" altLang="ja-JP"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56613966661158099"/>
                      <c:h val="6.8232208048805157E-2"/>
                    </c:manualLayout>
                  </c15:layout>
                  <c15:dlblFieldTable/>
                  <c15:showDataLabelsRange val="0"/>
                </c:ext>
                <c:ext xmlns:c16="http://schemas.microsoft.com/office/drawing/2014/chart" uri="{C3380CC4-5D6E-409C-BE32-E72D297353CC}">
                  <c16:uniqueId val="{0000000D-3E11-4F03-975F-D9979A8E862A}"/>
                </c:ext>
              </c:extLst>
            </c:dLbl>
            <c:dLbl>
              <c:idx val="8"/>
              <c:layout>
                <c:manualLayout>
                  <c:x val="0.2079999718358978"/>
                  <c:y val="1.1949356575650712E-2"/>
                </c:manualLayout>
              </c:layout>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fld id="{16101AA7-CEC3-4432-A11E-ECB56E2B1443}" type="CATEGORYNAME">
                      <a:rPr lang="ja-JP" altLang="en-US">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[分類名]</a:t>
                    </a:fld>
                    <a:r>
                      <a:rPr lang="en-US" altLang="ja-JP" baseline="0" dirty="0">
                        <a:latin typeface="Meiryo UI" panose="020B0604030504040204" pitchFamily="50" charset="-128"/>
                        <a:ea typeface="Meiryo UI" panose="020B0604030504040204" pitchFamily="50" charset="-128"/>
                      </a:rPr>
                      <a:t>, </a:t>
                    </a:r>
                    <a:fld id="{471AE6EA-BA16-4FA2-85FE-7881BC03F159}" type="VALUE">
                      <a:rPr lang="en-US" altLang="ja-JP" baseline="0" smtClean="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[値]</a:t>
                    </a:fld>
                    <a:r>
                      <a:rPr lang="ja-JP" altLang="en-US" baseline="0" dirty="0">
                        <a:latin typeface="Meiryo UI" panose="020B0604030504040204" pitchFamily="50" charset="-128"/>
                        <a:ea typeface="Meiryo UI" panose="020B0604030504040204" pitchFamily="50" charset="-128"/>
                      </a:rPr>
                      <a:t>人</a:t>
                    </a:r>
                    <a:r>
                      <a:rPr lang="en-US" altLang="ja-JP" baseline="0" dirty="0">
                        <a:latin typeface="Meiryo UI" panose="020B0604030504040204" pitchFamily="50" charset="-128"/>
                        <a:ea typeface="Meiryo UI" panose="020B0604030504040204" pitchFamily="50" charset="-128"/>
                      </a:rPr>
                      <a:t>, </a:t>
                    </a:r>
                    <a:fld id="{A74F178E-E07E-4C5F-ADE8-B2F6A5DF8240}" type="PERCENTAGE">
                      <a:rPr lang="en-US" altLang="ja-JP" baseline="0">
                        <a:latin typeface="Meiryo UI" panose="020B0604030504040204" pitchFamily="50" charset="-128"/>
                        <a:ea typeface="Meiryo UI" panose="020B0604030504040204" pitchFamily="50" charset="-128"/>
                      </a:rPr>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t>[パーセンテージ]</a:t>
                    </a:fld>
                    <a:endParaRPr lang="en-US" altLang="ja-JP" baseline="0" dirty="0">
                      <a:latin typeface="Meiryo UI" panose="020B0604030504040204" pitchFamily="50" charset="-128"/>
                      <a:ea typeface="Meiryo UI" panose="020B0604030504040204" pitchFamily="50" charset="-128"/>
                    </a:endParaRPr>
                  </a:p>
                </c:rich>
              </c:tx>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3136375139215573"/>
                      <c:h val="6.1723905127226822E-2"/>
                    </c:manualLayout>
                  </c15:layout>
                  <c15:dlblFieldTable/>
                  <c15:showDataLabelsRange val="0"/>
                </c:ext>
                <c:ext xmlns:c16="http://schemas.microsoft.com/office/drawing/2014/chart" uri="{C3380CC4-5D6E-409C-BE32-E72D297353CC}">
                  <c16:uniqueId val="{0000000E-3E11-4F03-975F-D9979A8E862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bestFit"/>
            <c:showLegendKey val="0"/>
            <c:showVal val="1"/>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15:spPr xmlns:c15="http://schemas.microsoft.com/office/drawing/2012/chart">
                  <a:prstGeom prst="rect">
                    <a:avLst/>
                  </a:prstGeom>
                </c15:spPr>
              </c:ext>
            </c:extLst>
          </c:dLbls>
          <c:cat>
            <c:strRef>
              <c:f>Sheet1!$A$2:$A$10</c:f>
              <c:strCache>
                <c:ptCount val="9"/>
                <c:pt idx="0">
                  <c:v>家族等の希望により待機している</c:v>
                </c:pt>
                <c:pt idx="1">
                  <c:v>地域生活を継続するための障がい福祉サービスが不足しているため</c:v>
                </c:pt>
                <c:pt idx="2">
                  <c:v>施設での一定期間の集中支援により支援環境を整えるため</c:v>
                </c:pt>
                <c:pt idx="3">
                  <c:v>本人の希望により待機している</c:v>
                </c:pt>
                <c:pt idx="4">
                  <c:v>相談時から待機者としてエントリーしたまま、現時点で待機する理由は不明</c:v>
                </c:pt>
                <c:pt idx="5">
                  <c:v>家族から不適切な扱いを受けているため</c:v>
                </c:pt>
                <c:pt idx="6">
                  <c:v>居室の広さや動線等の構造面で施設が適しているため</c:v>
                </c:pt>
                <c:pt idx="7">
                  <c:v>近隣の障がい理解の不足による孤立のため</c:v>
                </c:pt>
                <c:pt idx="8">
                  <c:v>その他</c:v>
                </c:pt>
              </c:strCache>
            </c:strRef>
          </c:cat>
          <c:val>
            <c:numRef>
              <c:f>Sheet1!$B$2:$B$10</c:f>
              <c:numCache>
                <c:formatCode>General</c:formatCode>
                <c:ptCount val="9"/>
                <c:pt idx="0">
                  <c:v>604</c:v>
                </c:pt>
                <c:pt idx="1">
                  <c:v>29</c:v>
                </c:pt>
                <c:pt idx="2">
                  <c:v>29</c:v>
                </c:pt>
                <c:pt idx="3">
                  <c:v>24</c:v>
                </c:pt>
                <c:pt idx="4">
                  <c:v>388</c:v>
                </c:pt>
                <c:pt idx="5">
                  <c:v>5</c:v>
                </c:pt>
                <c:pt idx="6">
                  <c:v>2</c:v>
                </c:pt>
                <c:pt idx="7">
                  <c:v>1</c:v>
                </c:pt>
                <c:pt idx="8">
                  <c:v>29</c:v>
                </c:pt>
              </c:numCache>
            </c:numRef>
          </c:val>
          <c:extLst>
            <c:ext xmlns:c16="http://schemas.microsoft.com/office/drawing/2014/chart" uri="{C3380CC4-5D6E-409C-BE32-E72D297353CC}">
              <c16:uniqueId val="{0000000F-3E11-4F03-975F-D9979A8E862A}"/>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2026/3/31</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2026/3/31</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oricon.co.jp/photo/6877/306145/"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074039-A8DC-0414-1BDA-A42601378DA3}"/>
              </a:ext>
            </a:extLst>
          </p:cNvPr>
          <p:cNvSpPr/>
          <p:nvPr/>
        </p:nvSpPr>
        <p:spPr>
          <a:xfrm>
            <a:off x="44640" y="1939878"/>
            <a:ext cx="9054718" cy="2634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FFFF"/>
                </a:solidFill>
                <a:latin typeface="メイリオ" panose="020B0604030504040204" pitchFamily="50" charset="-128"/>
                <a:ea typeface="メイリオ" panose="020B0604030504040204" pitchFamily="50" charset="-128"/>
              </a:rPr>
              <a:t> </a:t>
            </a:r>
            <a:r>
              <a:rPr kumimoji="1" lang="ja-JP" altLang="en-US" sz="1400" b="1" dirty="0">
                <a:solidFill>
                  <a:srgbClr val="FFFFFF"/>
                </a:solidFill>
                <a:latin typeface="メイリオ" panose="020B0604030504040204" pitchFamily="50" charset="-128"/>
                <a:ea typeface="メイリオ" panose="020B0604030504040204" pitchFamily="50" charset="-128"/>
              </a:rPr>
              <a:t>令和７年度調査結果</a:t>
            </a:r>
            <a:r>
              <a:rPr kumimoji="1" lang="ja-JP" altLang="en-US" sz="1400" b="1" dirty="0">
                <a:solidFill>
                  <a:schemeClr val="bg1"/>
                </a:solidFill>
                <a:latin typeface="メイリオ" panose="020B0604030504040204" pitchFamily="50" charset="-128"/>
                <a:ea typeface="メイリオ" panose="020B0604030504040204" pitchFamily="50" charset="-128"/>
              </a:rPr>
              <a:t>の概要</a:t>
            </a:r>
            <a:endParaRPr kumimoji="1" lang="ja-JP" altLang="en-US" sz="14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15" name="正方形/長方形 14"/>
          <p:cNvSpPr/>
          <p:nvPr/>
        </p:nvSpPr>
        <p:spPr>
          <a:xfrm>
            <a:off x="0" y="3422111"/>
            <a:ext cx="4572000" cy="26349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①待機者総数及び待機者となった年度別人数</a:t>
            </a:r>
            <a:r>
              <a:rPr kumimoji="1" lang="ja-JP" altLang="en-US" sz="900" b="1" dirty="0">
                <a:solidFill>
                  <a:schemeClr val="tx1"/>
                </a:solidFill>
                <a:latin typeface="Meiryo UI" panose="020B0604030504040204" pitchFamily="50" charset="-128"/>
                <a:ea typeface="Meiryo UI" panose="020B0604030504040204" pitchFamily="50" charset="-128"/>
              </a:rPr>
              <a:t>（人）</a:t>
            </a:r>
            <a:r>
              <a:rPr kumimoji="1" lang="ja-JP" altLang="en-US" sz="800" b="1" dirty="0">
                <a:solidFill>
                  <a:schemeClr val="tx1"/>
                </a:solidFill>
                <a:latin typeface="Meiryo UI" panose="020B0604030504040204" pitchFamily="50" charset="-128"/>
                <a:ea typeface="Meiryo UI" panose="020B0604030504040204" pitchFamily="50" charset="-128"/>
              </a:rPr>
              <a:t>（令和６年度末時点）</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nvGraphicFramePr>
        <p:xfrm>
          <a:off x="108025" y="3663962"/>
          <a:ext cx="4180440" cy="404275"/>
        </p:xfrm>
        <a:graphic>
          <a:graphicData uri="http://schemas.openxmlformats.org/drawingml/2006/table">
            <a:tbl>
              <a:tblPr firstRow="1" bandRow="1">
                <a:tableStyleId>{69CF1AB2-1976-4502-BF36-3FF5EA218861}</a:tableStyleId>
              </a:tblPr>
              <a:tblGrid>
                <a:gridCol w="843644">
                  <a:extLst>
                    <a:ext uri="{9D8B030D-6E8A-4147-A177-3AD203B41FA5}">
                      <a16:colId xmlns:a16="http://schemas.microsoft.com/office/drawing/2014/main" val="1593370650"/>
                    </a:ext>
                  </a:extLst>
                </a:gridCol>
                <a:gridCol w="236488">
                  <a:extLst>
                    <a:ext uri="{9D8B030D-6E8A-4147-A177-3AD203B41FA5}">
                      <a16:colId xmlns:a16="http://schemas.microsoft.com/office/drawing/2014/main" val="1142283662"/>
                    </a:ext>
                  </a:extLst>
                </a:gridCol>
                <a:gridCol w="734706">
                  <a:extLst>
                    <a:ext uri="{9D8B030D-6E8A-4147-A177-3AD203B41FA5}">
                      <a16:colId xmlns:a16="http://schemas.microsoft.com/office/drawing/2014/main" val="2066336624"/>
                    </a:ext>
                  </a:extLst>
                </a:gridCol>
                <a:gridCol w="481835">
                  <a:extLst>
                    <a:ext uri="{9D8B030D-6E8A-4147-A177-3AD203B41FA5}">
                      <a16:colId xmlns:a16="http://schemas.microsoft.com/office/drawing/2014/main" val="3789222955"/>
                    </a:ext>
                  </a:extLst>
                </a:gridCol>
                <a:gridCol w="480269">
                  <a:extLst>
                    <a:ext uri="{9D8B030D-6E8A-4147-A177-3AD203B41FA5}">
                      <a16:colId xmlns:a16="http://schemas.microsoft.com/office/drawing/2014/main" val="1329877395"/>
                    </a:ext>
                  </a:extLst>
                </a:gridCol>
                <a:gridCol w="482010">
                  <a:extLst>
                    <a:ext uri="{9D8B030D-6E8A-4147-A177-3AD203B41FA5}">
                      <a16:colId xmlns:a16="http://schemas.microsoft.com/office/drawing/2014/main" val="934190325"/>
                    </a:ext>
                  </a:extLst>
                </a:gridCol>
                <a:gridCol w="467832">
                  <a:extLst>
                    <a:ext uri="{9D8B030D-6E8A-4147-A177-3AD203B41FA5}">
                      <a16:colId xmlns:a16="http://schemas.microsoft.com/office/drawing/2014/main" val="2610927152"/>
                    </a:ext>
                  </a:extLst>
                </a:gridCol>
                <a:gridCol w="453656">
                  <a:extLst>
                    <a:ext uri="{9D8B030D-6E8A-4147-A177-3AD203B41FA5}">
                      <a16:colId xmlns:a16="http://schemas.microsoft.com/office/drawing/2014/main" val="59145491"/>
                    </a:ext>
                  </a:extLst>
                </a:gridCol>
              </a:tblGrid>
              <a:tr h="235415">
                <a:tc>
                  <a:txBody>
                    <a:bodyPr/>
                    <a:lstStyle/>
                    <a:p>
                      <a:pPr algn="ctr" fontAlgn="ctr"/>
                      <a:r>
                        <a:rPr kumimoji="1" lang="ja-JP" altLang="en-US" sz="900" kern="1200" dirty="0">
                          <a:solidFill>
                            <a:schemeClr val="tx1"/>
                          </a:solidFill>
                          <a:latin typeface="メイリオ" panose="020B0604030504040204" pitchFamily="50" charset="-128"/>
                          <a:ea typeface="メイリオ" panose="020B0604030504040204" pitchFamily="50" charset="-128"/>
                        </a:rPr>
                        <a:t>　待機者</a:t>
                      </a:r>
                      <a:r>
                        <a:rPr kumimoji="1" lang="ja-JP" altLang="en-US" sz="900" kern="1200" dirty="0">
                          <a:latin typeface="メイリオ" panose="020B0604030504040204" pitchFamily="50" charset="-128"/>
                          <a:ea typeface="メイリオ" panose="020B0604030504040204" pitchFamily="50" charset="-128"/>
                        </a:rPr>
                        <a:t>総数</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solidFill>
                      <a:schemeClr val="accent1">
                        <a:lumMod val="20000"/>
                        <a:lumOff val="80000"/>
                      </a:schemeClr>
                    </a:solidFill>
                  </a:tcPr>
                </a:tc>
                <a:tc rowSpan="2">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内訳</a:t>
                      </a:r>
                    </a:p>
                  </a:txBody>
                  <a:tcPr marL="9525" marR="9525" marT="0" marB="0" anchor="ctr">
                    <a:solidFill>
                      <a:schemeClr val="accent1">
                        <a:lumMod val="20000"/>
                        <a:lumOff val="80000"/>
                      </a:schemeClr>
                    </a:solidFill>
                  </a:tcPr>
                </a:tc>
                <a:tc>
                  <a:txBody>
                    <a:bodyPr/>
                    <a:lstStyle/>
                    <a:p>
                      <a:pPr algn="ctr" fontAlgn="ctr"/>
                      <a:r>
                        <a:rPr kumimoji="1" lang="en-US" altLang="ja-JP" sz="900" kern="1200" dirty="0">
                          <a:latin typeface="メイリオ" panose="020B0604030504040204" pitchFamily="50" charset="-128"/>
                          <a:ea typeface="メイリオ" panose="020B0604030504040204" pitchFamily="50" charset="-128"/>
                        </a:rPr>
                        <a:t>R</a:t>
                      </a:r>
                      <a:r>
                        <a:rPr kumimoji="1" lang="ja-JP" altLang="en-US" sz="900" kern="1200" dirty="0">
                          <a:latin typeface="メイリオ" panose="020B0604030504040204" pitchFamily="50" charset="-128"/>
                          <a:ea typeface="メイリオ" panose="020B0604030504040204" pitchFamily="50" charset="-128"/>
                        </a:rPr>
                        <a:t>元年度以前</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R2</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R3</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R4</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R5</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tc>
                <a:tc>
                  <a:txBody>
                    <a:bodyPr/>
                    <a:lstStyle/>
                    <a:p>
                      <a:pPr algn="ctr" fontAlgn="ct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R6</a:t>
                      </a: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年度</a:t>
                      </a:r>
                    </a:p>
                  </a:txBody>
                  <a:tcPr marL="9525" marR="9525" marT="0" marB="0" anchor="ctr"/>
                </a:tc>
                <a:extLst>
                  <a:ext uri="{0D108BD9-81ED-4DB2-BD59-A6C34878D82A}">
                    <a16:rowId xmlns:a16="http://schemas.microsoft.com/office/drawing/2014/main" val="4094461037"/>
                  </a:ext>
                </a:extLst>
              </a:tr>
              <a:tr h="168860">
                <a:tc>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1,111</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rgbClr val="FFFF00"/>
                    </a:solidFill>
                  </a:tcPr>
                </a:tc>
                <a:tc vMerge="1">
                  <a:txBody>
                    <a:bodyPr/>
                    <a:lstStyle/>
                    <a:p>
                      <a:endParaRPr kumimoji="1" lang="ja-JP" altLang="en-US"/>
                    </a:p>
                  </a:txBody>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744</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84</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71</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74</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76</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62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extLst>
                  <a:ext uri="{0D108BD9-81ED-4DB2-BD59-A6C34878D82A}">
                    <a16:rowId xmlns:a16="http://schemas.microsoft.com/office/drawing/2014/main" val="2830479708"/>
                  </a:ext>
                </a:extLst>
              </a:tr>
            </a:tbl>
          </a:graphicData>
        </a:graphic>
      </p:graphicFrame>
      <p:sp>
        <p:nvSpPr>
          <p:cNvPr id="6" name="正方形/長方形 5"/>
          <p:cNvSpPr/>
          <p:nvPr/>
        </p:nvSpPr>
        <p:spPr>
          <a:xfrm>
            <a:off x="94554" y="2365412"/>
            <a:ext cx="9015696" cy="1078131"/>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a:t>
            </a:r>
            <a:r>
              <a:rPr kumimoji="1" lang="ja-JP" altLang="en-US" sz="1100" dirty="0">
                <a:solidFill>
                  <a:schemeClr val="tx1"/>
                </a:solidFill>
                <a:latin typeface="Meiryo UI" panose="020B0604030504040204" pitchFamily="50" charset="-128"/>
                <a:ea typeface="Meiryo UI" panose="020B0604030504040204" pitchFamily="50" charset="-128"/>
              </a:rPr>
              <a:t>６年度末時点の待機者総数は</a:t>
            </a:r>
            <a:r>
              <a:rPr kumimoji="1" lang="en-US" altLang="ja-JP" sz="1100" dirty="0">
                <a:solidFill>
                  <a:schemeClr val="tx1"/>
                </a:solidFill>
                <a:latin typeface="Meiryo UI" panose="020B0604030504040204" pitchFamily="50" charset="-128"/>
                <a:ea typeface="Meiryo UI" panose="020B0604030504040204" pitchFamily="50" charset="-128"/>
              </a:rPr>
              <a:t>1,111</a:t>
            </a:r>
            <a:r>
              <a:rPr kumimoji="1" lang="ja-JP" altLang="en-US" sz="1100" dirty="0">
                <a:solidFill>
                  <a:schemeClr val="tx1"/>
                </a:solidFill>
                <a:latin typeface="Meiryo UI" panose="020B0604030504040204" pitchFamily="50" charset="-128"/>
                <a:ea typeface="Meiryo UI" panose="020B0604030504040204" pitchFamily="50" charset="-128"/>
              </a:rPr>
              <a:t>人。（</a:t>
            </a:r>
            <a:r>
              <a:rPr kumimoji="1" lang="en-US" altLang="ja-JP" sz="1100" u="sng" dirty="0">
                <a:solidFill>
                  <a:schemeClr val="tx1"/>
                </a:solidFill>
                <a:latin typeface="Meiryo UI" panose="020B0604030504040204" pitchFamily="50" charset="-128"/>
                <a:ea typeface="Meiryo UI" panose="020B0604030504040204" pitchFamily="50" charset="-128"/>
              </a:rPr>
              <a:t>R</a:t>
            </a:r>
            <a:r>
              <a:rPr kumimoji="1" lang="ja-JP" altLang="en-US" sz="1100" u="sng" dirty="0">
                <a:solidFill>
                  <a:schemeClr val="tx1"/>
                </a:solidFill>
                <a:latin typeface="Meiryo UI" panose="020B0604030504040204" pitchFamily="50" charset="-128"/>
                <a:ea typeface="Meiryo UI" panose="020B0604030504040204" pitchFamily="50" charset="-128"/>
              </a:rPr>
              <a:t>５年度末の</a:t>
            </a:r>
            <a:r>
              <a:rPr kumimoji="1" lang="en-US" altLang="ja-JP" sz="1100" u="sng" dirty="0">
                <a:solidFill>
                  <a:schemeClr val="tx1"/>
                </a:solidFill>
                <a:latin typeface="Meiryo UI" panose="020B0604030504040204" pitchFamily="50" charset="-128"/>
                <a:ea typeface="Meiryo UI" panose="020B0604030504040204" pitchFamily="50" charset="-128"/>
              </a:rPr>
              <a:t>1,233</a:t>
            </a:r>
            <a:r>
              <a:rPr kumimoji="1" lang="ja-JP" altLang="en-US" sz="1100" u="sng" dirty="0">
                <a:solidFill>
                  <a:schemeClr val="tx1"/>
                </a:solidFill>
                <a:latin typeface="Meiryo UI" panose="020B0604030504040204" pitchFamily="50" charset="-128"/>
                <a:ea typeface="Meiryo UI" panose="020B0604030504040204" pitchFamily="50" charset="-128"/>
              </a:rPr>
              <a:t>人から</a:t>
            </a:r>
            <a:r>
              <a:rPr kumimoji="1" lang="en-US" altLang="ja-JP" sz="1100" u="sng" dirty="0">
                <a:solidFill>
                  <a:schemeClr val="tx1"/>
                </a:solidFill>
                <a:latin typeface="Meiryo UI" panose="020B0604030504040204" pitchFamily="50" charset="-128"/>
                <a:ea typeface="Meiryo UI" panose="020B0604030504040204" pitchFamily="50" charset="-128"/>
              </a:rPr>
              <a:t>122</a:t>
            </a:r>
            <a:r>
              <a:rPr kumimoji="1" lang="ja-JP" altLang="en-US" sz="1100" u="sng" dirty="0">
                <a:solidFill>
                  <a:schemeClr val="tx1"/>
                </a:solidFill>
                <a:latin typeface="Meiryo UI" panose="020B0604030504040204" pitchFamily="50" charset="-128"/>
                <a:ea typeface="Meiryo UI" panose="020B0604030504040204" pitchFamily="50" charset="-128"/>
              </a:rPr>
              <a:t>人減少</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◆待機者本人の年齢層は</a:t>
            </a:r>
            <a:r>
              <a:rPr kumimoji="1" lang="en-US" altLang="ja-JP" sz="1100" dirty="0">
                <a:solidFill>
                  <a:schemeClr val="tx1"/>
                </a:solidFill>
                <a:latin typeface="Meiryo UI" panose="020B0604030504040204" pitchFamily="50" charset="-128"/>
                <a:ea typeface="Meiryo UI" panose="020B0604030504040204" pitchFamily="50" charset="-128"/>
              </a:rPr>
              <a:t>50</a:t>
            </a:r>
            <a:r>
              <a:rPr kumimoji="1" lang="ja-JP" altLang="en-US" sz="1100" dirty="0">
                <a:solidFill>
                  <a:schemeClr val="tx1"/>
                </a:solidFill>
                <a:latin typeface="Meiryo UI" panose="020B0604030504040204" pitchFamily="50" charset="-128"/>
                <a:ea typeface="Meiryo UI" panose="020B0604030504040204" pitchFamily="50" charset="-128"/>
              </a:rPr>
              <a:t>歳代が最も多く</a:t>
            </a:r>
            <a:r>
              <a:rPr kumimoji="1" lang="en-US" altLang="ja-JP" sz="1100" dirty="0">
                <a:solidFill>
                  <a:schemeClr val="tx1"/>
                </a:solidFill>
                <a:latin typeface="Meiryo UI" panose="020B0604030504040204" pitchFamily="50" charset="-128"/>
                <a:ea typeface="Meiryo UI" panose="020B0604030504040204" pitchFamily="50" charset="-128"/>
              </a:rPr>
              <a:t>296</a:t>
            </a:r>
            <a:r>
              <a:rPr kumimoji="1" lang="ja-JP" altLang="en-US" sz="1100" dirty="0">
                <a:solidFill>
                  <a:schemeClr val="tx1"/>
                </a:solidFill>
                <a:latin typeface="Meiryo UI" panose="020B0604030504040204" pitchFamily="50" charset="-128"/>
                <a:ea typeface="Meiryo UI" panose="020B0604030504040204" pitchFamily="50" charset="-128"/>
              </a:rPr>
              <a:t>人。次いで</a:t>
            </a:r>
            <a:r>
              <a:rPr kumimoji="1" lang="en-US" altLang="ja-JP" sz="1100" dirty="0">
                <a:solidFill>
                  <a:schemeClr val="tx1"/>
                </a:solidFill>
                <a:latin typeface="Meiryo UI" panose="020B0604030504040204" pitchFamily="50" charset="-128"/>
                <a:ea typeface="Meiryo UI" panose="020B0604030504040204" pitchFamily="50" charset="-128"/>
              </a:rPr>
              <a:t>40</a:t>
            </a:r>
            <a:r>
              <a:rPr kumimoji="1" lang="ja-JP" altLang="en-US" sz="1100" dirty="0">
                <a:solidFill>
                  <a:schemeClr val="tx1"/>
                </a:solidFill>
                <a:latin typeface="Meiryo UI" panose="020B0604030504040204" pitchFamily="50" charset="-128"/>
                <a:ea typeface="Meiryo UI" panose="020B0604030504040204" pitchFamily="50" charset="-128"/>
              </a:rPr>
              <a:t>歳代が</a:t>
            </a:r>
            <a:r>
              <a:rPr kumimoji="1" lang="en-US" altLang="ja-JP" sz="1100" dirty="0">
                <a:solidFill>
                  <a:schemeClr val="tx1"/>
                </a:solidFill>
                <a:latin typeface="Meiryo UI" panose="020B0604030504040204" pitchFamily="50" charset="-128"/>
                <a:ea typeface="Meiryo UI" panose="020B0604030504040204" pitchFamily="50" charset="-128"/>
              </a:rPr>
              <a:t>294</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◆現在の居所は自宅（家族と同居）が最も多く</a:t>
            </a:r>
            <a:r>
              <a:rPr kumimoji="1" lang="en-US" altLang="ja-JP" sz="1100" dirty="0">
                <a:solidFill>
                  <a:schemeClr val="tx1"/>
                </a:solidFill>
                <a:latin typeface="Meiryo UI" panose="020B0604030504040204" pitchFamily="50" charset="-128"/>
                <a:ea typeface="Meiryo UI" panose="020B0604030504040204" pitchFamily="50" charset="-128"/>
              </a:rPr>
              <a:t>547</a:t>
            </a:r>
            <a:r>
              <a:rPr kumimoji="1" lang="ja-JP" altLang="en-US" sz="1100" dirty="0">
                <a:solidFill>
                  <a:schemeClr val="tx1"/>
                </a:solidFill>
                <a:latin typeface="Meiryo UI" panose="020B0604030504040204" pitchFamily="50" charset="-128"/>
                <a:ea typeface="Meiryo UI" panose="020B0604030504040204" pitchFamily="50" charset="-128"/>
              </a:rPr>
              <a:t>人。その</a:t>
            </a:r>
            <a:r>
              <a:rPr kumimoji="1" lang="en-US" altLang="ja-JP" sz="1100" dirty="0">
                <a:solidFill>
                  <a:schemeClr val="tx1"/>
                </a:solidFill>
                <a:latin typeface="Meiryo UI" panose="020B0604030504040204" pitchFamily="50" charset="-128"/>
                <a:ea typeface="Meiryo UI" panose="020B0604030504040204" pitchFamily="50" charset="-128"/>
              </a:rPr>
              <a:t>547</a:t>
            </a:r>
            <a:r>
              <a:rPr kumimoji="1" lang="ja-JP" altLang="en-US" sz="1100" dirty="0">
                <a:solidFill>
                  <a:schemeClr val="tx1"/>
                </a:solidFill>
                <a:latin typeface="Meiryo UI" panose="020B0604030504040204" pitchFamily="50" charset="-128"/>
                <a:ea typeface="Meiryo UI" panose="020B0604030504040204" pitchFamily="50" charset="-128"/>
              </a:rPr>
              <a:t>人の主な介護者である父母の年齢を見ると</a:t>
            </a:r>
            <a:r>
              <a:rPr kumimoji="1" lang="en-US" altLang="ja-JP" sz="1100" dirty="0">
                <a:solidFill>
                  <a:schemeClr val="tx1"/>
                </a:solidFill>
                <a:latin typeface="Meiryo UI" panose="020B0604030504040204" pitchFamily="50" charset="-128"/>
                <a:ea typeface="Meiryo UI" panose="020B0604030504040204" pitchFamily="50" charset="-128"/>
              </a:rPr>
              <a:t>70</a:t>
            </a:r>
            <a:r>
              <a:rPr kumimoji="1" lang="ja-JP" altLang="en-US" sz="1100" dirty="0">
                <a:solidFill>
                  <a:schemeClr val="tx1"/>
                </a:solidFill>
                <a:latin typeface="Meiryo UI" panose="020B0604030504040204" pitchFamily="50" charset="-128"/>
                <a:ea typeface="Meiryo UI" panose="020B0604030504040204" pitchFamily="50" charset="-128"/>
              </a:rPr>
              <a:t>代が最も多く</a:t>
            </a:r>
            <a:r>
              <a:rPr kumimoji="1" lang="en-US" altLang="ja-JP" sz="1100" dirty="0">
                <a:solidFill>
                  <a:schemeClr val="tx1"/>
                </a:solidFill>
                <a:latin typeface="Meiryo UI" panose="020B0604030504040204" pitchFamily="50" charset="-128"/>
                <a:ea typeface="Meiryo UI" panose="020B0604030504040204" pitchFamily="50" charset="-128"/>
              </a:rPr>
              <a:t>173</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◆障がい支援区分５以上かつ行動関連項目</a:t>
            </a:r>
            <a:r>
              <a:rPr kumimoji="1" lang="en-US" altLang="ja-JP" sz="1100" dirty="0">
                <a:solidFill>
                  <a:schemeClr val="tx1"/>
                </a:solidFill>
                <a:latin typeface="Meiryo UI" panose="020B0604030504040204" pitchFamily="50" charset="-128"/>
                <a:ea typeface="Meiryo UI" panose="020B0604030504040204" pitchFamily="50" charset="-128"/>
              </a:rPr>
              <a:t>10</a:t>
            </a:r>
            <a:r>
              <a:rPr kumimoji="1" lang="ja-JP" altLang="en-US" sz="1100" dirty="0">
                <a:solidFill>
                  <a:schemeClr val="tx1"/>
                </a:solidFill>
                <a:latin typeface="Meiryo UI" panose="020B0604030504040204" pitchFamily="50" charset="-128"/>
                <a:ea typeface="Meiryo UI" panose="020B0604030504040204" pitchFamily="50" charset="-128"/>
              </a:rPr>
              <a:t>点以上（強度行動障がい）の待機者は</a:t>
            </a:r>
            <a:r>
              <a:rPr kumimoji="1" lang="en-US" altLang="ja-JP" sz="1100" dirty="0">
                <a:solidFill>
                  <a:schemeClr val="tx1"/>
                </a:solidFill>
                <a:latin typeface="Meiryo UI" panose="020B0604030504040204" pitchFamily="50" charset="-128"/>
                <a:ea typeface="Meiryo UI" panose="020B0604030504040204" pitchFamily="50" charset="-128"/>
              </a:rPr>
              <a:t>616</a:t>
            </a:r>
            <a:r>
              <a:rPr kumimoji="1" lang="ja-JP" altLang="en-US" sz="1100" dirty="0">
                <a:solidFill>
                  <a:schemeClr val="tx1"/>
                </a:solidFill>
                <a:latin typeface="Meiryo UI" panose="020B0604030504040204" pitchFamily="50" charset="-128"/>
                <a:ea typeface="Meiryo UI" panose="020B0604030504040204" pitchFamily="50" charset="-128"/>
              </a:rPr>
              <a:t>人</a:t>
            </a:r>
            <a:r>
              <a:rPr kumimoji="1" lang="en-US" altLang="ja-JP" sz="1100" dirty="0">
                <a:solidFill>
                  <a:schemeClr val="tx1"/>
                </a:solidFill>
                <a:latin typeface="Meiryo UI" panose="020B0604030504040204" pitchFamily="50" charset="-128"/>
                <a:ea typeface="Meiryo UI" panose="020B0604030504040204" pitchFamily="50" charset="-128"/>
              </a:rPr>
              <a:t>(55%)</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◆入所希望時期について把握しているのは</a:t>
            </a:r>
            <a:r>
              <a:rPr kumimoji="1" lang="en-US" altLang="ja-JP" sz="1100" dirty="0">
                <a:solidFill>
                  <a:schemeClr val="tx1"/>
                </a:solidFill>
                <a:latin typeface="Meiryo UI" panose="020B0604030504040204" pitchFamily="50" charset="-128"/>
                <a:ea typeface="Meiryo UI" panose="020B0604030504040204" pitchFamily="50" charset="-128"/>
              </a:rPr>
              <a:t>389</a:t>
            </a:r>
            <a:r>
              <a:rPr kumimoji="1" lang="ja-JP" altLang="en-US" sz="1100" dirty="0">
                <a:solidFill>
                  <a:schemeClr val="tx1"/>
                </a:solidFill>
                <a:latin typeface="Meiryo UI" panose="020B0604030504040204" pitchFamily="50" charset="-128"/>
                <a:ea typeface="Meiryo UI" panose="020B0604030504040204" pitchFamily="50" charset="-128"/>
              </a:rPr>
              <a:t>人</a:t>
            </a:r>
            <a:r>
              <a:rPr kumimoji="1" lang="en-US" altLang="ja-JP" sz="1100" dirty="0">
                <a:solidFill>
                  <a:schemeClr val="tx1"/>
                </a:solidFill>
                <a:latin typeface="Meiryo UI" panose="020B0604030504040204" pitchFamily="50" charset="-128"/>
                <a:ea typeface="Meiryo UI" panose="020B0604030504040204" pitchFamily="50" charset="-128"/>
              </a:rPr>
              <a:t>(35%)</a:t>
            </a:r>
            <a:r>
              <a:rPr kumimoji="1" lang="ja-JP" altLang="en-US" sz="1100" dirty="0">
                <a:solidFill>
                  <a:schemeClr val="tx1"/>
                </a:solidFill>
                <a:latin typeface="Meiryo UI" panose="020B0604030504040204" pitchFamily="50" charset="-128"/>
                <a:ea typeface="Meiryo UI" panose="020B0604030504040204" pitchFamily="50" charset="-128"/>
              </a:rPr>
              <a:t>。そのうち</a:t>
            </a:r>
            <a:r>
              <a:rPr kumimoji="1" lang="en-US" altLang="ja-JP" sz="1100" dirty="0">
                <a:solidFill>
                  <a:schemeClr val="tx1"/>
                </a:solidFill>
                <a:latin typeface="Meiryo UI" panose="020B0604030504040204" pitchFamily="50" charset="-128"/>
                <a:ea typeface="Meiryo UI" panose="020B0604030504040204" pitchFamily="50" charset="-128"/>
              </a:rPr>
              <a:t>252</a:t>
            </a:r>
            <a:r>
              <a:rPr kumimoji="1" lang="ja-JP" altLang="en-US" sz="1100" dirty="0">
                <a:solidFill>
                  <a:schemeClr val="tx1"/>
                </a:solidFill>
                <a:latin typeface="Meiryo UI" panose="020B0604030504040204" pitchFamily="50" charset="-128"/>
                <a:ea typeface="Meiryo UI" panose="020B0604030504040204" pitchFamily="50" charset="-128"/>
              </a:rPr>
              <a:t>人</a:t>
            </a:r>
            <a:r>
              <a:rPr kumimoji="1" lang="en-US" altLang="ja-JP" sz="1100" dirty="0">
                <a:solidFill>
                  <a:schemeClr val="tx1"/>
                </a:solidFill>
                <a:latin typeface="Meiryo UI" panose="020B0604030504040204" pitchFamily="50" charset="-128"/>
                <a:ea typeface="Meiryo UI" panose="020B0604030504040204" pitchFamily="50" charset="-128"/>
              </a:rPr>
              <a:t>(65%)</a:t>
            </a:r>
            <a:r>
              <a:rPr kumimoji="1" lang="ja-JP" altLang="en-US" sz="1100" dirty="0">
                <a:solidFill>
                  <a:schemeClr val="tx1"/>
                </a:solidFill>
                <a:latin typeface="Meiryo UI" panose="020B0604030504040204" pitchFamily="50" charset="-128"/>
                <a:ea typeface="Meiryo UI" panose="020B0604030504040204" pitchFamily="50" charset="-128"/>
              </a:rPr>
              <a:t>が将来に備えた入所希望。</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◆前回調査以降に待機者ではなくなったのは</a:t>
            </a:r>
            <a:r>
              <a:rPr kumimoji="1" lang="en-US" altLang="ja-JP" sz="1100" dirty="0">
                <a:solidFill>
                  <a:schemeClr val="tx1"/>
                </a:solidFill>
                <a:latin typeface="Meiryo UI" panose="020B0604030504040204" pitchFamily="50" charset="-128"/>
                <a:ea typeface="Meiryo UI" panose="020B0604030504040204" pitchFamily="50" charset="-128"/>
              </a:rPr>
              <a:t>184</a:t>
            </a:r>
            <a:r>
              <a:rPr kumimoji="1" lang="ja-JP" altLang="en-US" sz="1100" dirty="0">
                <a:solidFill>
                  <a:schemeClr val="tx1"/>
                </a:solidFill>
                <a:latin typeface="Meiryo UI" panose="020B0604030504040204" pitchFamily="50" charset="-128"/>
                <a:ea typeface="Meiryo UI" panose="020B0604030504040204" pitchFamily="50" charset="-128"/>
              </a:rPr>
              <a:t>人。その理由として「障がい者支援施設に入所した」が最も多く、</a:t>
            </a:r>
            <a:r>
              <a:rPr kumimoji="1" lang="en-US" altLang="ja-JP" sz="1100">
                <a:solidFill>
                  <a:schemeClr val="tx1"/>
                </a:solidFill>
                <a:latin typeface="Meiryo UI" panose="020B0604030504040204" pitchFamily="50" charset="-128"/>
                <a:ea typeface="Meiryo UI" panose="020B0604030504040204" pitchFamily="50" charset="-128"/>
              </a:rPr>
              <a:t>82</a:t>
            </a:r>
            <a:r>
              <a:rPr kumimoji="1" lang="ja-JP" altLang="en-US" sz="1100">
                <a:solidFill>
                  <a:schemeClr val="tx1"/>
                </a:solidFill>
                <a:latin typeface="Meiryo UI" panose="020B0604030504040204" pitchFamily="50" charset="-128"/>
                <a:ea typeface="Meiryo UI" panose="020B0604030504040204" pitchFamily="50" charset="-128"/>
              </a:rPr>
              <a:t>人</a:t>
            </a:r>
            <a:r>
              <a:rPr kumimoji="1" lang="en-US" altLang="ja-JP" sz="1100" dirty="0">
                <a:solidFill>
                  <a:schemeClr val="tx1"/>
                </a:solidFill>
                <a:latin typeface="Meiryo UI" panose="020B0604030504040204" pitchFamily="50" charset="-128"/>
                <a:ea typeface="Meiryo UI" panose="020B0604030504040204" pitchFamily="50" charset="-128"/>
              </a:rPr>
              <a:t>(45%)</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76884" y="4056156"/>
            <a:ext cx="3435399"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②待機者本人の年齢</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42" name="表 41"/>
          <p:cNvGraphicFramePr>
            <a:graphicFrameLocks noGrp="1"/>
          </p:cNvGraphicFramePr>
          <p:nvPr/>
        </p:nvGraphicFramePr>
        <p:xfrm>
          <a:off x="106043" y="4312743"/>
          <a:ext cx="4194083" cy="479016"/>
        </p:xfrm>
        <a:graphic>
          <a:graphicData uri="http://schemas.openxmlformats.org/drawingml/2006/table">
            <a:tbl>
              <a:tblPr>
                <a:tableStyleId>{BDBED569-4797-4DF1-A0F4-6AAB3CD982D8}</a:tableStyleId>
              </a:tblPr>
              <a:tblGrid>
                <a:gridCol w="596000">
                  <a:extLst>
                    <a:ext uri="{9D8B030D-6E8A-4147-A177-3AD203B41FA5}">
                      <a16:colId xmlns:a16="http://schemas.microsoft.com/office/drawing/2014/main" val="941770493"/>
                    </a:ext>
                  </a:extLst>
                </a:gridCol>
                <a:gridCol w="615745">
                  <a:extLst>
                    <a:ext uri="{9D8B030D-6E8A-4147-A177-3AD203B41FA5}">
                      <a16:colId xmlns:a16="http://schemas.microsoft.com/office/drawing/2014/main" val="996002819"/>
                    </a:ext>
                  </a:extLst>
                </a:gridCol>
                <a:gridCol w="639985">
                  <a:extLst>
                    <a:ext uri="{9D8B030D-6E8A-4147-A177-3AD203B41FA5}">
                      <a16:colId xmlns:a16="http://schemas.microsoft.com/office/drawing/2014/main" val="1828611319"/>
                    </a:ext>
                  </a:extLst>
                </a:gridCol>
                <a:gridCol w="653982">
                  <a:extLst>
                    <a:ext uri="{9D8B030D-6E8A-4147-A177-3AD203B41FA5}">
                      <a16:colId xmlns:a16="http://schemas.microsoft.com/office/drawing/2014/main" val="666351489"/>
                    </a:ext>
                  </a:extLst>
                </a:gridCol>
                <a:gridCol w="598816">
                  <a:extLst>
                    <a:ext uri="{9D8B030D-6E8A-4147-A177-3AD203B41FA5}">
                      <a16:colId xmlns:a16="http://schemas.microsoft.com/office/drawing/2014/main" val="3758818904"/>
                    </a:ext>
                  </a:extLst>
                </a:gridCol>
                <a:gridCol w="587996">
                  <a:extLst>
                    <a:ext uri="{9D8B030D-6E8A-4147-A177-3AD203B41FA5}">
                      <a16:colId xmlns:a16="http://schemas.microsoft.com/office/drawing/2014/main" val="2049842434"/>
                    </a:ext>
                  </a:extLst>
                </a:gridCol>
                <a:gridCol w="501559">
                  <a:extLst>
                    <a:ext uri="{9D8B030D-6E8A-4147-A177-3AD203B41FA5}">
                      <a16:colId xmlns:a16="http://schemas.microsoft.com/office/drawing/2014/main" val="1844990224"/>
                    </a:ext>
                  </a:extLst>
                </a:gridCol>
              </a:tblGrid>
              <a:tr h="188392">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20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29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30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39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40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49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50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59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60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69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70</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90624">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4</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165</a:t>
                      </a:r>
                    </a:p>
                    <a:p>
                      <a:pPr algn="ctr" fontAlgn="ctr"/>
                      <a:r>
                        <a:rPr lang="en-US" altLang="ja-JP" sz="900" u="none" strike="noStrike" dirty="0">
                          <a:effectLst/>
                          <a:latin typeface="メイリオ" panose="020B0604030504040204" pitchFamily="50" charset="-128"/>
                          <a:ea typeface="メイリオ" panose="020B0604030504040204" pitchFamily="50" charset="-128"/>
                        </a:rPr>
                        <a:t>(14.9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245</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22.1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294</a:t>
                      </a:r>
                    </a:p>
                    <a:p>
                      <a:pPr algn="ctr" fontAlgn="ctr"/>
                      <a:r>
                        <a:rPr lang="en-US" altLang="ja-JP" sz="900" u="none" strike="noStrike" dirty="0">
                          <a:effectLst/>
                          <a:latin typeface="メイリオ" panose="020B0604030504040204" pitchFamily="50" charset="-128"/>
                          <a:ea typeface="メイリオ" panose="020B0604030504040204" pitchFamily="50" charset="-128"/>
                        </a:rPr>
                        <a:t>(26.5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296</a:t>
                      </a:r>
                    </a:p>
                    <a:p>
                      <a:pPr algn="ctr" fontAlgn="ctr"/>
                      <a:r>
                        <a:rPr lang="en-US" altLang="ja-JP" sz="900" u="none" strike="noStrike" dirty="0">
                          <a:effectLst/>
                          <a:latin typeface="メイリオ" panose="020B0604030504040204" pitchFamily="50" charset="-128"/>
                          <a:ea typeface="メイリオ" panose="020B0604030504040204" pitchFamily="50" charset="-128"/>
                        </a:rPr>
                        <a:t>(26.6</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rgbClr val="FFFF00"/>
                    </a:solid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94</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8.5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13</a:t>
                      </a:r>
                    </a:p>
                    <a:p>
                      <a:pPr algn="ctr" fontAlgn="ctr"/>
                      <a:r>
                        <a:rPr lang="en-US" altLang="ja-JP" sz="900" u="none" strike="noStrike" dirty="0">
                          <a:effectLst/>
                          <a:latin typeface="メイリオ" panose="020B0604030504040204" pitchFamily="50" charset="-128"/>
                          <a:ea typeface="メイリオ" panose="020B0604030504040204" pitchFamily="50" charset="-128"/>
                        </a:rPr>
                        <a:t>(1.2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579801589"/>
                  </a:ext>
                </a:extLst>
              </a:tr>
            </a:tbl>
          </a:graphicData>
        </a:graphic>
      </p:graphicFrame>
      <p:sp>
        <p:nvSpPr>
          <p:cNvPr id="7" name="正方形/長方形 6">
            <a:extLst>
              <a:ext uri="{FF2B5EF4-FFF2-40B4-BE49-F238E27FC236}">
                <a16:creationId xmlns:a16="http://schemas.microsoft.com/office/drawing/2014/main" id="{010059B3-DCC5-4FBD-8D78-7EAE1758F985}"/>
              </a:ext>
            </a:extLst>
          </p:cNvPr>
          <p:cNvSpPr/>
          <p:nvPr/>
        </p:nvSpPr>
        <p:spPr>
          <a:xfrm>
            <a:off x="55532" y="2205228"/>
            <a:ext cx="9054718" cy="212229"/>
          </a:xfrm>
          <a:prstGeom prst="rect">
            <a:avLst/>
          </a:prstGeom>
          <a:ln/>
        </p:spPr>
        <p:style>
          <a:lnRef idx="3">
            <a:schemeClr val="lt1"/>
          </a:lnRef>
          <a:fillRef idx="1">
            <a:schemeClr val="accent1"/>
          </a:fillRef>
          <a:effectRef idx="1">
            <a:schemeClr val="accent1"/>
          </a:effectRef>
          <a:fontRef idx="minor">
            <a:schemeClr val="lt1"/>
          </a:fontRef>
        </p:style>
        <p:txBody>
          <a:bodyPr lIns="72000" tIns="0" rIns="72000" bIns="36000" rtlCol="0" anchor="ctr" anchorCtr="0"/>
          <a:lstStyle/>
          <a:p>
            <a:r>
              <a:rPr kumimoji="1" lang="ja-JP" altLang="en-US" sz="1300" b="1" dirty="0">
                <a:latin typeface="HG丸ｺﾞｼｯｸM-PRO" panose="020F0600000000000000" pitchFamily="50" charset="-128"/>
                <a:ea typeface="HG丸ｺﾞｼｯｸM-PRO" panose="020F0600000000000000" pitchFamily="50" charset="-128"/>
              </a:rPr>
              <a:t>１ 待機者本人及び家族等の状態像</a:t>
            </a:r>
          </a:p>
        </p:txBody>
      </p:sp>
      <p:sp>
        <p:nvSpPr>
          <p:cNvPr id="41" name="正方形/長方形 40">
            <a:extLst>
              <a:ext uri="{FF2B5EF4-FFF2-40B4-BE49-F238E27FC236}">
                <a16:creationId xmlns:a16="http://schemas.microsoft.com/office/drawing/2014/main" id="{1FFEEBE5-710C-4586-8E2C-B4E5EB55BA9E}"/>
              </a:ext>
            </a:extLst>
          </p:cNvPr>
          <p:cNvSpPr/>
          <p:nvPr/>
        </p:nvSpPr>
        <p:spPr>
          <a:xfrm>
            <a:off x="5004048" y="693439"/>
            <a:ext cx="4106202" cy="121190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p>
        </p:txBody>
      </p:sp>
      <p:sp>
        <p:nvSpPr>
          <p:cNvPr id="46" name="正方形/長方形 45">
            <a:extLst>
              <a:ext uri="{FF2B5EF4-FFF2-40B4-BE49-F238E27FC236}">
                <a16:creationId xmlns:a16="http://schemas.microsoft.com/office/drawing/2014/main" id="{3195CBB6-0403-4CBA-A424-BB862EF97B4E}"/>
              </a:ext>
            </a:extLst>
          </p:cNvPr>
          <p:cNvSpPr/>
          <p:nvPr/>
        </p:nvSpPr>
        <p:spPr>
          <a:xfrm>
            <a:off x="33749" y="693448"/>
            <a:ext cx="4970299" cy="121190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lvl="0" algn="just" defTabSz="914400">
              <a:lnSpc>
                <a:spcPts val="1200"/>
              </a:lnSpc>
              <a:buClr>
                <a:srgbClr val="E7E6E6"/>
              </a:buClr>
              <a:defRPr/>
            </a:pPr>
            <a:endParaRPr kumimoji="1" lang="en-US" altLang="ja-JP" sz="1000" kern="0" dirty="0">
              <a:solidFill>
                <a:prstClr val="black"/>
              </a:solidFill>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292CAA43-2081-43F7-9B4F-4CA70770E6DC}"/>
              </a:ext>
            </a:extLst>
          </p:cNvPr>
          <p:cNvSpPr/>
          <p:nvPr/>
        </p:nvSpPr>
        <p:spPr>
          <a:xfrm>
            <a:off x="104626" y="698883"/>
            <a:ext cx="5043437" cy="1273682"/>
          </a:xfrm>
          <a:prstGeom prst="rect">
            <a:avLst/>
          </a:prstGeom>
        </p:spPr>
        <p:txBody>
          <a:bodyPr wrap="square">
            <a:spAutoFit/>
          </a:bodyPr>
          <a:lstStyle/>
          <a:p>
            <a:pPr lvl="0" defTabSz="914400" eaLnBrk="0" fontAlgn="base" hangingPunct="0">
              <a:lnSpc>
                <a:spcPts val="1100"/>
              </a:lnSpc>
              <a:spcBef>
                <a:spcPct val="20000"/>
              </a:spcBef>
              <a:spcAft>
                <a:spcPct val="0"/>
              </a:spcAft>
              <a:buClr>
                <a:srgbClr val="E7E6E6"/>
              </a:buClr>
              <a:buSzPct val="75000"/>
              <a:defRPr/>
            </a:pPr>
            <a:r>
              <a:rPr lang="en-US" altLang="ja-JP" sz="1050" kern="0" dirty="0">
                <a:latin typeface="Meiryo UI" panose="020B0604030504040204" pitchFamily="50" charset="-128"/>
                <a:ea typeface="Meiryo UI" panose="020B0604030504040204" pitchFamily="50" charset="-128"/>
              </a:rPr>
              <a:t>【</a:t>
            </a:r>
            <a:r>
              <a:rPr lang="ja-JP" altLang="en-US" sz="1050" kern="0" dirty="0">
                <a:latin typeface="Meiryo UI" panose="020B0604030504040204" pitchFamily="50" charset="-128"/>
                <a:ea typeface="Meiryo UI" panose="020B0604030504040204" pitchFamily="50" charset="-128"/>
              </a:rPr>
              <a:t>実施内容</a:t>
            </a:r>
            <a:r>
              <a:rPr lang="en-US" altLang="ja-JP" sz="1050" kern="0" dirty="0">
                <a:latin typeface="Meiryo UI" panose="020B0604030504040204" pitchFamily="50" charset="-128"/>
                <a:ea typeface="Meiryo UI" panose="020B0604030504040204" pitchFamily="50" charset="-128"/>
              </a:rPr>
              <a:t>】</a:t>
            </a:r>
          </a:p>
          <a:p>
            <a:pPr lvl="0" defTabSz="914400" eaLnBrk="0" fontAlgn="base" hangingPunct="0">
              <a:lnSpc>
                <a:spcPts val="1100"/>
              </a:lnSpc>
              <a:spcBef>
                <a:spcPct val="20000"/>
              </a:spcBef>
              <a:spcAft>
                <a:spcPct val="0"/>
              </a:spcAft>
              <a:buClr>
                <a:srgbClr val="E7E6E6"/>
              </a:buClr>
              <a:buSzPct val="75000"/>
              <a:defRPr/>
            </a:pPr>
            <a:r>
              <a:rPr kumimoji="1" lang="ja-JP" altLang="en-US" sz="1050" kern="0" dirty="0">
                <a:latin typeface="Meiryo UI" panose="020B0604030504040204" pitchFamily="50" charset="-128"/>
                <a:ea typeface="Meiryo UI" panose="020B0604030504040204" pitchFamily="50" charset="-128"/>
              </a:rPr>
              <a:t>◆対      象：府内全市町村</a:t>
            </a:r>
            <a:r>
              <a:rPr lang="ja-JP" altLang="en-US" sz="1050" kern="0" dirty="0">
                <a:latin typeface="Meiryo UI" panose="020B0604030504040204" pitchFamily="50" charset="-128"/>
                <a:ea typeface="Meiryo UI" panose="020B0604030504040204" pitchFamily="50" charset="-128"/>
              </a:rPr>
              <a:t>　　　　</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kumimoji="1" lang="ja-JP" altLang="en-US" sz="1050" kern="0" dirty="0">
                <a:latin typeface="Meiryo UI" panose="020B0604030504040204" pitchFamily="50" charset="-128"/>
                <a:ea typeface="Meiryo UI" panose="020B0604030504040204" pitchFamily="50" charset="-128"/>
              </a:rPr>
              <a:t>◆</a:t>
            </a:r>
            <a:r>
              <a:rPr lang="ja-JP" altLang="en-US" sz="1050" kern="0" dirty="0">
                <a:latin typeface="Meiryo UI" panose="020B0604030504040204" pitchFamily="50" charset="-128"/>
                <a:ea typeface="Meiryo UI" panose="020B0604030504040204" pitchFamily="50" charset="-128"/>
              </a:rPr>
              <a:t>調査時点</a:t>
            </a:r>
            <a:r>
              <a:rPr kumimoji="1" lang="ja-JP" altLang="en-US" sz="1050" kern="0" dirty="0">
                <a:latin typeface="Meiryo UI" panose="020B0604030504040204" pitchFamily="50" charset="-128"/>
                <a:ea typeface="Meiryo UI" panose="020B0604030504040204" pitchFamily="50" charset="-128"/>
              </a:rPr>
              <a:t>：令和６年度末　　</a:t>
            </a:r>
            <a:endParaRPr kumimoji="1"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kumimoji="1" lang="ja-JP" altLang="en-US" sz="1050" kern="0" dirty="0">
                <a:latin typeface="Meiryo UI" panose="020B0604030504040204" pitchFamily="50" charset="-128"/>
                <a:ea typeface="Meiryo UI" panose="020B0604030504040204" pitchFamily="50" charset="-128"/>
              </a:rPr>
              <a:t>◆実施時期</a:t>
            </a:r>
            <a:r>
              <a:rPr kumimoji="1" lang="ja-JP" altLang="en-US" sz="1050" kern="0">
                <a:latin typeface="Meiryo UI" panose="020B0604030504040204" pitchFamily="50" charset="-128"/>
                <a:ea typeface="Meiryo UI" panose="020B0604030504040204" pitchFamily="50" charset="-128"/>
              </a:rPr>
              <a:t>：令和７年</a:t>
            </a:r>
            <a:r>
              <a:rPr lang="ja-JP" altLang="en-US" sz="1050" kern="0" dirty="0">
                <a:latin typeface="Meiryo UI" panose="020B0604030504040204" pitchFamily="50" charset="-128"/>
                <a:ea typeface="Meiryo UI" panose="020B0604030504040204" pitchFamily="50" charset="-128"/>
              </a:rPr>
              <a:t>８</a:t>
            </a:r>
            <a:r>
              <a:rPr kumimoji="1" lang="ja-JP" altLang="en-US" sz="1050" kern="0" dirty="0">
                <a:latin typeface="Meiryo UI" panose="020B0604030504040204" pitchFamily="50" charset="-128"/>
                <a:ea typeface="Meiryo UI" panose="020B0604030504040204" pitchFamily="50" charset="-128"/>
              </a:rPr>
              <a:t>月</a:t>
            </a:r>
            <a:endParaRPr kumimoji="1"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kumimoji="1" lang="en-US" altLang="ja-JP" sz="1050" kern="0" dirty="0">
                <a:latin typeface="Meiryo UI" panose="020B0604030504040204" pitchFamily="50" charset="-128"/>
                <a:ea typeface="Meiryo UI" panose="020B0604030504040204" pitchFamily="50" charset="-128"/>
              </a:rPr>
              <a:t>◆</a:t>
            </a:r>
            <a:r>
              <a:rPr kumimoji="1" lang="ja-JP" altLang="en-US" sz="1050" kern="0" dirty="0">
                <a:latin typeface="Meiryo UI" panose="020B0604030504040204" pitchFamily="50" charset="-128"/>
                <a:ea typeface="Meiryo UI" panose="020B0604030504040204" pitchFamily="50" charset="-128"/>
              </a:rPr>
              <a:t>調査項目</a:t>
            </a:r>
            <a:r>
              <a:rPr lang="ja-JP" altLang="en-US" sz="1050" kern="0" dirty="0">
                <a:latin typeface="Meiryo UI" panose="020B0604030504040204" pitchFamily="50" charset="-128"/>
                <a:ea typeface="Meiryo UI" panose="020B0604030504040204" pitchFamily="50" charset="-128"/>
              </a:rPr>
              <a:t>：</a:t>
            </a:r>
            <a:r>
              <a:rPr kumimoji="1" lang="ja-JP" altLang="en-US" sz="1050" kern="0" dirty="0">
                <a:latin typeface="Meiryo UI" panose="020B0604030504040204" pitchFamily="50" charset="-128"/>
                <a:ea typeface="Meiryo UI" panose="020B0604030504040204" pitchFamily="50" charset="-128"/>
              </a:rPr>
              <a:t>待機者数</a:t>
            </a:r>
            <a:r>
              <a:rPr lang="ja-JP" altLang="en-US" sz="1050" kern="0" dirty="0">
                <a:latin typeface="Meiryo UI" panose="020B0604030504040204" pitchFamily="50" charset="-128"/>
                <a:ea typeface="Meiryo UI" panose="020B0604030504040204" pitchFamily="50" charset="-128"/>
              </a:rPr>
              <a:t>、本人及び家族等の状態像、地域生活継続の可能性の</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検討の有無、</a:t>
            </a:r>
            <a:r>
              <a:rPr lang="en-US" altLang="ja-JP" sz="1050" kern="0" dirty="0">
                <a:latin typeface="Meiryo UI" panose="020B0604030504040204" pitchFamily="50" charset="-128"/>
                <a:ea typeface="Meiryo UI" panose="020B0604030504040204" pitchFamily="50" charset="-128"/>
              </a:rPr>
              <a:t>  </a:t>
            </a:r>
            <a:r>
              <a:rPr lang="ja-JP" altLang="en-US" sz="1050" kern="0" dirty="0">
                <a:latin typeface="Meiryo UI" panose="020B0604030504040204" pitchFamily="50" charset="-128"/>
                <a:ea typeface="Meiryo UI" panose="020B0604030504040204" pitchFamily="50" charset="-128"/>
              </a:rPr>
              <a:t>施設入所後の地域移行の説明をした上での待機の</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確認の有無、</a:t>
            </a:r>
            <a:r>
              <a:rPr kumimoji="1" lang="ja-JP" altLang="en-US" sz="1050" kern="0" dirty="0">
                <a:latin typeface="Meiryo UI" panose="020B0604030504040204" pitchFamily="50" charset="-128"/>
                <a:ea typeface="Meiryo UI" panose="020B0604030504040204" pitchFamily="50" charset="-128"/>
              </a:rPr>
              <a:t>　待機者に関する協議の場について</a:t>
            </a:r>
          </a:p>
        </p:txBody>
      </p:sp>
      <p:sp>
        <p:nvSpPr>
          <p:cNvPr id="57" name="正方形/長方形 56">
            <a:extLst>
              <a:ext uri="{FF2B5EF4-FFF2-40B4-BE49-F238E27FC236}">
                <a16:creationId xmlns:a16="http://schemas.microsoft.com/office/drawing/2014/main" id="{4BFCAF36-60D9-4D3C-9984-F0B5D7B8EA6F}"/>
              </a:ext>
            </a:extLst>
          </p:cNvPr>
          <p:cNvSpPr/>
          <p:nvPr/>
        </p:nvSpPr>
        <p:spPr>
          <a:xfrm>
            <a:off x="33749" y="409835"/>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FFFF"/>
                </a:solidFill>
                <a:latin typeface="Meiryo UI" panose="020B0604030504040204" pitchFamily="50" charset="-128"/>
                <a:ea typeface="Meiryo UI" panose="020B0604030504040204" pitchFamily="50" charset="-128"/>
              </a:rPr>
              <a:t>◆令和７年度施設入所の待機者に関する実態調査について</a:t>
            </a:r>
          </a:p>
        </p:txBody>
      </p:sp>
      <p:sp>
        <p:nvSpPr>
          <p:cNvPr id="58" name="テキスト ボックス 57">
            <a:extLst>
              <a:ext uri="{FF2B5EF4-FFF2-40B4-BE49-F238E27FC236}">
                <a16:creationId xmlns:a16="http://schemas.microsoft.com/office/drawing/2014/main" id="{5F25CFFC-DA21-4D21-AE04-1C2008EE9B23}"/>
              </a:ext>
            </a:extLst>
          </p:cNvPr>
          <p:cNvSpPr txBox="1"/>
          <p:nvPr/>
        </p:nvSpPr>
        <p:spPr>
          <a:xfrm>
            <a:off x="4998770" y="825286"/>
            <a:ext cx="4139078" cy="1179377"/>
          </a:xfrm>
          <a:prstGeom prst="rect">
            <a:avLst/>
          </a:prstGeom>
          <a:noFill/>
        </p:spPr>
        <p:txBody>
          <a:bodyPr wrap="square" lIns="36000" rIns="36000">
            <a:noAutofit/>
          </a:bodyPr>
          <a:lstStyle/>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➢令和６年度からの主な変更点（調査項目）</a:t>
            </a:r>
          </a:p>
          <a:p>
            <a:pPr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・前回調査以降に待機者ではなくなった人について、理由ごとの人数を追記</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・入所希望時期の把握の有無、把握している場合は希望する</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入所時期を追記</a:t>
            </a: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・待機者の実態把握やその地域移行について、どのような制度や</a:t>
            </a:r>
            <a:endParaRPr lang="en-US" altLang="ja-JP" sz="1050" kern="0" dirty="0">
              <a:latin typeface="Meiryo UI" panose="020B0604030504040204" pitchFamily="50" charset="-128"/>
              <a:ea typeface="Meiryo UI" panose="020B0604030504040204" pitchFamily="50" charset="-128"/>
            </a:endParaRPr>
          </a:p>
          <a:p>
            <a:pPr lvl="0" defTabSz="914400" eaLnBrk="0" fontAlgn="base" hangingPunct="0">
              <a:lnSpc>
                <a:spcPts val="1100"/>
              </a:lnSpc>
              <a:spcBef>
                <a:spcPct val="20000"/>
              </a:spcBef>
              <a:spcAft>
                <a:spcPct val="0"/>
              </a:spcAft>
              <a:buClr>
                <a:srgbClr val="E7E6E6"/>
              </a:buClr>
              <a:buSzPct val="75000"/>
              <a:defRPr/>
            </a:pPr>
            <a:r>
              <a:rPr lang="ja-JP" altLang="en-US" sz="1050" kern="0" dirty="0">
                <a:latin typeface="Meiryo UI" panose="020B0604030504040204" pitchFamily="50" charset="-128"/>
                <a:ea typeface="Meiryo UI" panose="020B0604030504040204" pitchFamily="50" charset="-128"/>
              </a:rPr>
              <a:t>　　ツールがあれば円滑に意思確認等が行えるかについての項目を追加</a:t>
            </a:r>
          </a:p>
          <a:p>
            <a:pPr lvl="0" defTabSz="914400" eaLnBrk="0" fontAlgn="base" hangingPunct="0">
              <a:spcBef>
                <a:spcPct val="20000"/>
              </a:spcBef>
              <a:spcAft>
                <a:spcPct val="0"/>
              </a:spcAft>
              <a:buClr>
                <a:srgbClr val="E7E6E6"/>
              </a:buClr>
              <a:buSzPct val="75000"/>
              <a:defRPr/>
            </a:pP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451EE11C-E5DA-4C1F-AB9A-DA2AA70547EA}"/>
              </a:ext>
            </a:extLst>
          </p:cNvPr>
          <p:cNvSpPr/>
          <p:nvPr/>
        </p:nvSpPr>
        <p:spPr>
          <a:xfrm>
            <a:off x="64354" y="5767842"/>
            <a:ext cx="4347897" cy="28917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自宅（家族と同居）の方の主な介護者（父母）の年齢</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N=547</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68" name="表 67">
            <a:extLst>
              <a:ext uri="{FF2B5EF4-FFF2-40B4-BE49-F238E27FC236}">
                <a16:creationId xmlns:a16="http://schemas.microsoft.com/office/drawing/2014/main" id="{8D740C9B-6E8B-41F0-AE1F-3E0153216CB0}"/>
              </a:ext>
            </a:extLst>
          </p:cNvPr>
          <p:cNvGraphicFramePr>
            <a:graphicFrameLocks noGrp="1"/>
          </p:cNvGraphicFramePr>
          <p:nvPr/>
        </p:nvGraphicFramePr>
        <p:xfrm>
          <a:off x="105364" y="5047266"/>
          <a:ext cx="4169645" cy="557830"/>
        </p:xfrm>
        <a:graphic>
          <a:graphicData uri="http://schemas.openxmlformats.org/drawingml/2006/table">
            <a:tbl>
              <a:tblPr>
                <a:tableStyleId>{BC89EF96-8CEA-46FF-86C4-4CE0E7609802}</a:tableStyleId>
              </a:tblPr>
              <a:tblGrid>
                <a:gridCol w="609470">
                  <a:extLst>
                    <a:ext uri="{9D8B030D-6E8A-4147-A177-3AD203B41FA5}">
                      <a16:colId xmlns:a16="http://schemas.microsoft.com/office/drawing/2014/main" val="2731823644"/>
                    </a:ext>
                  </a:extLst>
                </a:gridCol>
                <a:gridCol w="406662">
                  <a:extLst>
                    <a:ext uri="{9D8B030D-6E8A-4147-A177-3AD203B41FA5}">
                      <a16:colId xmlns:a16="http://schemas.microsoft.com/office/drawing/2014/main" val="307359115"/>
                    </a:ext>
                  </a:extLst>
                </a:gridCol>
                <a:gridCol w="363867">
                  <a:extLst>
                    <a:ext uri="{9D8B030D-6E8A-4147-A177-3AD203B41FA5}">
                      <a16:colId xmlns:a16="http://schemas.microsoft.com/office/drawing/2014/main" val="2643159"/>
                    </a:ext>
                  </a:extLst>
                </a:gridCol>
                <a:gridCol w="485156">
                  <a:extLst>
                    <a:ext uri="{9D8B030D-6E8A-4147-A177-3AD203B41FA5}">
                      <a16:colId xmlns:a16="http://schemas.microsoft.com/office/drawing/2014/main" val="2904216988"/>
                    </a:ext>
                  </a:extLst>
                </a:gridCol>
                <a:gridCol w="485156">
                  <a:extLst>
                    <a:ext uri="{9D8B030D-6E8A-4147-A177-3AD203B41FA5}">
                      <a16:colId xmlns:a16="http://schemas.microsoft.com/office/drawing/2014/main" val="2105214353"/>
                    </a:ext>
                  </a:extLst>
                </a:gridCol>
                <a:gridCol w="458202">
                  <a:extLst>
                    <a:ext uri="{9D8B030D-6E8A-4147-A177-3AD203B41FA5}">
                      <a16:colId xmlns:a16="http://schemas.microsoft.com/office/drawing/2014/main" val="1623093687"/>
                    </a:ext>
                  </a:extLst>
                </a:gridCol>
                <a:gridCol w="539062">
                  <a:extLst>
                    <a:ext uri="{9D8B030D-6E8A-4147-A177-3AD203B41FA5}">
                      <a16:colId xmlns:a16="http://schemas.microsoft.com/office/drawing/2014/main" val="1021368319"/>
                    </a:ext>
                  </a:extLst>
                </a:gridCol>
                <a:gridCol w="390820">
                  <a:extLst>
                    <a:ext uri="{9D8B030D-6E8A-4147-A177-3AD203B41FA5}">
                      <a16:colId xmlns:a16="http://schemas.microsoft.com/office/drawing/2014/main" val="1642169103"/>
                    </a:ext>
                  </a:extLst>
                </a:gridCol>
                <a:gridCol w="431250">
                  <a:extLst>
                    <a:ext uri="{9D8B030D-6E8A-4147-A177-3AD203B41FA5}">
                      <a16:colId xmlns:a16="http://schemas.microsoft.com/office/drawing/2014/main" val="2627737968"/>
                    </a:ext>
                  </a:extLst>
                </a:gridCol>
              </a:tblGrid>
              <a:tr h="321394">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家族同居</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単身</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sz="900" b="1" u="none" strike="noStrike" dirty="0">
                          <a:effectLst/>
                          <a:latin typeface="メイリオ" panose="020B0604030504040204" pitchFamily="50" charset="-128"/>
                          <a:ea typeface="メイリオ" panose="020B0604030504040204" pitchFamily="50" charset="-128"/>
                        </a:rPr>
                        <a:t>GH</a:t>
                      </a:r>
                      <a:endParaRPr 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精神科</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高齢者</a:t>
                      </a:r>
                      <a:br>
                        <a:rPr lang="ja-JP" altLang="en-US" sz="900" b="1" u="none" strike="noStrike">
                          <a:effectLst/>
                          <a:latin typeface="メイリオ" panose="020B0604030504040204" pitchFamily="50" charset="-128"/>
                          <a:ea typeface="メイリオ" panose="020B0604030504040204" pitchFamily="50" charset="-128"/>
                        </a:rPr>
                      </a:br>
                      <a:r>
                        <a:rPr lang="ja-JP" altLang="en-US" sz="900" b="1" u="none" strike="noStrike">
                          <a:effectLst/>
                          <a:latin typeface="メイリオ" panose="020B0604030504040204" pitchFamily="50" charset="-128"/>
                          <a:ea typeface="メイリオ" panose="020B0604030504040204" pitchFamily="50" charset="-128"/>
                        </a:rPr>
                        <a:t>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施設</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矯正施設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759950865"/>
                  </a:ext>
                </a:extLst>
              </a:tr>
              <a:tr h="236436">
                <a:tc>
                  <a:txBody>
                    <a:bodyPr/>
                    <a:lstStyle/>
                    <a:p>
                      <a:pPr algn="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547</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27</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73</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tc>
                <a:extLst>
                  <a:ext uri="{0D108BD9-81ED-4DB2-BD59-A6C34878D82A}">
                    <a16:rowId xmlns:a16="http://schemas.microsoft.com/office/drawing/2014/main" val="3871912713"/>
                  </a:ext>
                </a:extLst>
              </a:tr>
            </a:tbl>
          </a:graphicData>
        </a:graphic>
      </p:graphicFrame>
      <p:graphicFrame>
        <p:nvGraphicFramePr>
          <p:cNvPr id="69" name="表 68">
            <a:extLst>
              <a:ext uri="{FF2B5EF4-FFF2-40B4-BE49-F238E27FC236}">
                <a16:creationId xmlns:a16="http://schemas.microsoft.com/office/drawing/2014/main" id="{61079763-F7E0-4B98-837F-2A7C5FB5CC9E}"/>
              </a:ext>
            </a:extLst>
          </p:cNvPr>
          <p:cNvGraphicFramePr>
            <a:graphicFrameLocks noGrp="1"/>
          </p:cNvGraphicFramePr>
          <p:nvPr/>
        </p:nvGraphicFramePr>
        <p:xfrm>
          <a:off x="215123" y="5995589"/>
          <a:ext cx="3958739" cy="561161"/>
        </p:xfrm>
        <a:graphic>
          <a:graphicData uri="http://schemas.openxmlformats.org/drawingml/2006/table">
            <a:tbl>
              <a:tblPr>
                <a:tableStyleId>{BDBED569-4797-4DF1-A0F4-6AAB3CD982D8}</a:tableStyleId>
              </a:tblPr>
              <a:tblGrid>
                <a:gridCol w="479532">
                  <a:extLst>
                    <a:ext uri="{9D8B030D-6E8A-4147-A177-3AD203B41FA5}">
                      <a16:colId xmlns:a16="http://schemas.microsoft.com/office/drawing/2014/main" val="2169185120"/>
                    </a:ext>
                  </a:extLst>
                </a:gridCol>
                <a:gridCol w="531628">
                  <a:extLst>
                    <a:ext uri="{9D8B030D-6E8A-4147-A177-3AD203B41FA5}">
                      <a16:colId xmlns:a16="http://schemas.microsoft.com/office/drawing/2014/main" val="1215538194"/>
                    </a:ext>
                  </a:extLst>
                </a:gridCol>
                <a:gridCol w="460745">
                  <a:extLst>
                    <a:ext uri="{9D8B030D-6E8A-4147-A177-3AD203B41FA5}">
                      <a16:colId xmlns:a16="http://schemas.microsoft.com/office/drawing/2014/main" val="2619649618"/>
                    </a:ext>
                  </a:extLst>
                </a:gridCol>
                <a:gridCol w="489097">
                  <a:extLst>
                    <a:ext uri="{9D8B030D-6E8A-4147-A177-3AD203B41FA5}">
                      <a16:colId xmlns:a16="http://schemas.microsoft.com/office/drawing/2014/main" val="3537670876"/>
                    </a:ext>
                  </a:extLst>
                </a:gridCol>
                <a:gridCol w="538717">
                  <a:extLst>
                    <a:ext uri="{9D8B030D-6E8A-4147-A177-3AD203B41FA5}">
                      <a16:colId xmlns:a16="http://schemas.microsoft.com/office/drawing/2014/main" val="3558857850"/>
                    </a:ext>
                  </a:extLst>
                </a:gridCol>
                <a:gridCol w="524539">
                  <a:extLst>
                    <a:ext uri="{9D8B030D-6E8A-4147-A177-3AD203B41FA5}">
                      <a16:colId xmlns:a16="http://schemas.microsoft.com/office/drawing/2014/main" val="1490851071"/>
                    </a:ext>
                  </a:extLst>
                </a:gridCol>
                <a:gridCol w="934481">
                  <a:extLst>
                    <a:ext uri="{9D8B030D-6E8A-4147-A177-3AD203B41FA5}">
                      <a16:colId xmlns:a16="http://schemas.microsoft.com/office/drawing/2014/main" val="1801614868"/>
                    </a:ext>
                  </a:extLst>
                </a:gridCol>
              </a:tblGrid>
              <a:tr h="270538">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40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49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50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59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60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69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70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79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80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89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90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99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tc>
                  <a:txBody>
                    <a:bodyPr/>
                    <a:lstStyle/>
                    <a:p>
                      <a:pPr algn="l" fontAlgn="ctr"/>
                      <a:r>
                        <a:rPr lang="ja-JP" altLang="en-US" sz="700" b="1" u="none" strike="noStrike" dirty="0">
                          <a:effectLst/>
                          <a:latin typeface="メイリオ" panose="020B0604030504040204" pitchFamily="50" charset="-128"/>
                          <a:ea typeface="メイリオ" panose="020B0604030504040204" pitchFamily="50" charset="-128"/>
                        </a:rPr>
                        <a:t>兄弟姉妹、ヘルパー等が主な介護者、不明</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solidFill>
                      <a:schemeClr val="accent5">
                        <a:lumMod val="20000"/>
                        <a:lumOff val="80000"/>
                      </a:schemeClr>
                    </a:solidFill>
                  </a:tcPr>
                </a:tc>
                <a:extLst>
                  <a:ext uri="{0D108BD9-81ED-4DB2-BD59-A6C34878D82A}">
                    <a16:rowId xmlns:a16="http://schemas.microsoft.com/office/drawing/2014/main" val="2388259030"/>
                  </a:ext>
                </a:extLst>
              </a:tr>
              <a:tr h="290623">
                <a:tc>
                  <a:txBody>
                    <a:bodyPr/>
                    <a:lstStyle/>
                    <a:p>
                      <a:pPr algn="ctr" fontAlgn="ct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a:t>
                      </a:r>
                    </a:p>
                    <a:p>
                      <a:pPr algn="ctr" fontAlgn="ct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2.4</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71</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(23.8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173</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(31.6</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solidFill>
                      <a:srgbClr val="FFFF00"/>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71</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5</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84</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15.4</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0" marR="0" marT="0" marB="0" anchor="ctr"/>
                </a:tc>
                <a:extLst>
                  <a:ext uri="{0D108BD9-81ED-4DB2-BD59-A6C34878D82A}">
                    <a16:rowId xmlns:a16="http://schemas.microsoft.com/office/drawing/2014/main" val="2318682012"/>
                  </a:ext>
                </a:extLst>
              </a:tr>
            </a:tbl>
          </a:graphicData>
        </a:graphic>
      </p:graphicFrame>
      <p:sp>
        <p:nvSpPr>
          <p:cNvPr id="70" name="正方形/長方形 69">
            <a:extLst>
              <a:ext uri="{FF2B5EF4-FFF2-40B4-BE49-F238E27FC236}">
                <a16:creationId xmlns:a16="http://schemas.microsoft.com/office/drawing/2014/main" id="{93CFFAEA-15E7-4353-B7A0-E24DEE27ED1C}"/>
              </a:ext>
            </a:extLst>
          </p:cNvPr>
          <p:cNvSpPr/>
          <p:nvPr/>
        </p:nvSpPr>
        <p:spPr>
          <a:xfrm>
            <a:off x="-81003" y="4799722"/>
            <a:ext cx="2576104" cy="243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③現在の生活の基盤</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71" name="大かっこ 70">
            <a:extLst>
              <a:ext uri="{FF2B5EF4-FFF2-40B4-BE49-F238E27FC236}">
                <a16:creationId xmlns:a16="http://schemas.microsoft.com/office/drawing/2014/main" id="{B247A636-077B-4F6A-8ADC-AEE0B442DE6D}"/>
              </a:ext>
            </a:extLst>
          </p:cNvPr>
          <p:cNvSpPr/>
          <p:nvPr/>
        </p:nvSpPr>
        <p:spPr>
          <a:xfrm>
            <a:off x="149410" y="5852579"/>
            <a:ext cx="4125599" cy="764074"/>
          </a:xfrm>
          <a:prstGeom prst="bracketPair">
            <a:avLst>
              <a:gd name="adj" fmla="val 4051"/>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15C64E9C-31AB-4C73-A2A0-8446D8E19060}"/>
              </a:ext>
            </a:extLst>
          </p:cNvPr>
          <p:cNvSpPr/>
          <p:nvPr/>
        </p:nvSpPr>
        <p:spPr>
          <a:xfrm>
            <a:off x="105365" y="5047267"/>
            <a:ext cx="621898" cy="55782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74" name="直線矢印コネクタ 73">
            <a:extLst>
              <a:ext uri="{FF2B5EF4-FFF2-40B4-BE49-F238E27FC236}">
                <a16:creationId xmlns:a16="http://schemas.microsoft.com/office/drawing/2014/main" id="{00D3C23D-74CE-43B8-B30C-5F2561EDAC7A}"/>
              </a:ext>
            </a:extLst>
          </p:cNvPr>
          <p:cNvCxnSpPr>
            <a:cxnSpLocks/>
          </p:cNvCxnSpPr>
          <p:nvPr/>
        </p:nvCxnSpPr>
        <p:spPr>
          <a:xfrm flipH="1">
            <a:off x="533705" y="5618917"/>
            <a:ext cx="2" cy="210315"/>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8" name="正方形/長方形 37">
            <a:extLst>
              <a:ext uri="{FF2B5EF4-FFF2-40B4-BE49-F238E27FC236}">
                <a16:creationId xmlns:a16="http://schemas.microsoft.com/office/drawing/2014/main" id="{9BFEAD20-F65C-4968-B04E-422DCE5A3102}"/>
              </a:ext>
            </a:extLst>
          </p:cNvPr>
          <p:cNvSpPr/>
          <p:nvPr/>
        </p:nvSpPr>
        <p:spPr>
          <a:xfrm>
            <a:off x="7736023" y="9538"/>
            <a:ext cx="1581382" cy="2988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2025.3</a:t>
            </a:r>
            <a:r>
              <a:rPr lang="en-US" altLang="ja-JP" sz="1200" kern="0" dirty="0">
                <a:solidFill>
                  <a:prstClr val="white"/>
                </a:solidFill>
                <a:latin typeface="HGPｺﾞｼｯｸE" panose="020B0900000000000000" pitchFamily="50" charset="-128"/>
                <a:ea typeface="HGPｺﾞｼｯｸE" panose="020B0900000000000000" pitchFamily="50" charset="-128"/>
              </a:rPr>
              <a:t>.14</a:t>
            </a:r>
            <a:r>
              <a:rPr lang="ja-JP" altLang="en-US" sz="1200" kern="0" dirty="0">
                <a:solidFill>
                  <a:prstClr val="white"/>
                </a:solidFill>
                <a:latin typeface="HGPｺﾞｼｯｸE" panose="020B0900000000000000" pitchFamily="50" charset="-128"/>
                <a:ea typeface="HGPｺﾞｼｯｸE" panose="020B0900000000000000" pitchFamily="50" charset="-128"/>
              </a:rPr>
              <a:t>現在</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正方形/長方形 30">
            <a:extLst>
              <a:ext uri="{FF2B5EF4-FFF2-40B4-BE49-F238E27FC236}">
                <a16:creationId xmlns:a16="http://schemas.microsoft.com/office/drawing/2014/main" id="{84526577-B58D-4FCA-B240-970CA93564D7}"/>
              </a:ext>
            </a:extLst>
          </p:cNvPr>
          <p:cNvSpPr/>
          <p:nvPr/>
        </p:nvSpPr>
        <p:spPr>
          <a:xfrm>
            <a:off x="1856059" y="1034322"/>
            <a:ext cx="2974203" cy="22709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市町村における協議の場については令和７年７月末時点</a:t>
            </a:r>
          </a:p>
        </p:txBody>
      </p:sp>
      <p:sp>
        <p:nvSpPr>
          <p:cNvPr id="32" name="テキスト ボックス 31">
            <a:extLst>
              <a:ext uri="{FF2B5EF4-FFF2-40B4-BE49-F238E27FC236}">
                <a16:creationId xmlns:a16="http://schemas.microsoft.com/office/drawing/2014/main" id="{0F1B63FA-0843-49DE-9FA8-8C0931FAF08E}"/>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prstClr val="white"/>
                </a:solidFill>
                <a:latin typeface="Meiryo UI" panose="020B0604030504040204" pitchFamily="50" charset="-128"/>
                <a:ea typeface="Meiryo UI" panose="020B0604030504040204" pitchFamily="50" charset="-128"/>
              </a:rPr>
              <a:t>令和７年度　施設入所の待機者に関する実態調査結果について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15E10519-0403-49B4-970B-C54B84A4344D}"/>
              </a:ext>
            </a:extLst>
          </p:cNvPr>
          <p:cNvSpPr txBox="1">
            <a:spLocks/>
          </p:cNvSpPr>
          <p:nvPr/>
        </p:nvSpPr>
        <p:spPr>
          <a:xfrm>
            <a:off x="7004248" y="6500404"/>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1</a:t>
            </a:fld>
            <a:endParaRPr kumimoji="1" lang="ja-JP" altLang="en-US" dirty="0"/>
          </a:p>
        </p:txBody>
      </p:sp>
      <p:graphicFrame>
        <p:nvGraphicFramePr>
          <p:cNvPr id="51" name="表 50">
            <a:extLst>
              <a:ext uri="{FF2B5EF4-FFF2-40B4-BE49-F238E27FC236}">
                <a16:creationId xmlns:a16="http://schemas.microsoft.com/office/drawing/2014/main" id="{43ABB66C-84C7-4880-AA80-64DCDF1B3F3C}"/>
              </a:ext>
            </a:extLst>
          </p:cNvPr>
          <p:cNvGraphicFramePr>
            <a:graphicFrameLocks noGrp="1"/>
          </p:cNvGraphicFramePr>
          <p:nvPr>
            <p:extLst>
              <p:ext uri="{D42A27DB-BD31-4B8C-83A1-F6EECF244321}">
                <p14:modId xmlns:p14="http://schemas.microsoft.com/office/powerpoint/2010/main" val="1021051110"/>
              </p:ext>
            </p:extLst>
          </p:nvPr>
        </p:nvGraphicFramePr>
        <p:xfrm>
          <a:off x="4569561" y="5720454"/>
          <a:ext cx="3986931" cy="1087125"/>
        </p:xfrm>
        <a:graphic>
          <a:graphicData uri="http://schemas.openxmlformats.org/drawingml/2006/table">
            <a:tbl>
              <a:tblPr/>
              <a:tblGrid>
                <a:gridCol w="3466950">
                  <a:extLst>
                    <a:ext uri="{9D8B030D-6E8A-4147-A177-3AD203B41FA5}">
                      <a16:colId xmlns:a16="http://schemas.microsoft.com/office/drawing/2014/main" val="2264079830"/>
                    </a:ext>
                  </a:extLst>
                </a:gridCol>
                <a:gridCol w="519981">
                  <a:extLst>
                    <a:ext uri="{9D8B030D-6E8A-4147-A177-3AD203B41FA5}">
                      <a16:colId xmlns:a16="http://schemas.microsoft.com/office/drawing/2014/main" val="3887486956"/>
                    </a:ext>
                  </a:extLst>
                </a:gridCol>
              </a:tblGrid>
              <a:tr h="183579">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障がい者支援施設に入所した</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txBody>
                  <a:tcPr marL="36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6648939"/>
                  </a:ext>
                </a:extLst>
              </a:tr>
              <a:tr h="170121">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新たにグループホームに入居し、地域生活の継続が可能となった</a:t>
                      </a:r>
                    </a:p>
                  </a:txBody>
                  <a:tcPr marL="36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4940030"/>
                  </a:ext>
                </a:extLst>
              </a:tr>
              <a:tr h="120547">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支援を調整し、元の居所のまま地域生活の継続が可能となった</a:t>
                      </a:r>
                    </a:p>
                  </a:txBody>
                  <a:tcPr marL="36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r h="120547">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病院に入院した</a:t>
                      </a:r>
                      <a:endParaRPr lang="en-US" altLang="ja-JP" sz="900" b="1" i="0" u="none" strike="noStrike" dirty="0">
                        <a:solidFill>
                          <a:srgbClr val="000000"/>
                        </a:solidFill>
                        <a:effectLst/>
                        <a:latin typeface="Meiryo UI" panose="020B0604030504040204" pitchFamily="50" charset="-128"/>
                        <a:ea typeface="Meiryo UI" panose="020B0604030504040204" pitchFamily="50" charset="-128"/>
                      </a:endParaRPr>
                    </a:p>
                  </a:txBody>
                  <a:tcPr marL="72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47312763"/>
                  </a:ext>
                </a:extLst>
              </a:tr>
              <a:tr h="120547">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高齢者施設に入所した</a:t>
                      </a:r>
                    </a:p>
                  </a:txBody>
                  <a:tcPr marL="72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3563007"/>
                  </a:ext>
                </a:extLst>
              </a:tr>
              <a:tr h="120547">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死亡</a:t>
                      </a:r>
                    </a:p>
                  </a:txBody>
                  <a:tcPr marL="72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985366"/>
                  </a:ext>
                </a:extLst>
              </a:tr>
              <a:tr h="120547">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9525"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114705"/>
                  </a:ext>
                </a:extLst>
              </a:tr>
            </a:tbl>
          </a:graphicData>
        </a:graphic>
      </p:graphicFrame>
      <p:sp>
        <p:nvSpPr>
          <p:cNvPr id="53" name="正方形/長方形 52">
            <a:extLst>
              <a:ext uri="{FF2B5EF4-FFF2-40B4-BE49-F238E27FC236}">
                <a16:creationId xmlns:a16="http://schemas.microsoft.com/office/drawing/2014/main" id="{14F1241A-73A9-4F35-B90B-E627A71EA6CB}"/>
              </a:ext>
            </a:extLst>
          </p:cNvPr>
          <p:cNvSpPr/>
          <p:nvPr/>
        </p:nvSpPr>
        <p:spPr>
          <a:xfrm>
            <a:off x="4349824" y="5491535"/>
            <a:ext cx="3435399"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⑥待機者ではなくなった</a:t>
            </a:r>
            <a:r>
              <a:rPr kumimoji="1" lang="en-US" altLang="ja-JP" sz="1100" b="1" dirty="0">
                <a:solidFill>
                  <a:schemeClr val="tx1"/>
                </a:solidFill>
                <a:latin typeface="Meiryo UI" panose="020B0604030504040204" pitchFamily="50" charset="-128"/>
                <a:ea typeface="Meiryo UI" panose="020B0604030504040204" pitchFamily="50" charset="-128"/>
              </a:rPr>
              <a:t>184</a:t>
            </a:r>
            <a:r>
              <a:rPr kumimoji="1" lang="ja-JP" altLang="en-US" sz="1100" b="1" dirty="0">
                <a:solidFill>
                  <a:schemeClr val="tx1"/>
                </a:solidFill>
                <a:latin typeface="Meiryo UI" panose="020B0604030504040204" pitchFamily="50" charset="-128"/>
                <a:ea typeface="Meiryo UI" panose="020B0604030504040204" pitchFamily="50" charset="-128"/>
              </a:rPr>
              <a:t>人の理由</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N=184</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A0647BB3-3318-44FB-B30F-D40863BEBFEC}"/>
              </a:ext>
            </a:extLst>
          </p:cNvPr>
          <p:cNvSpPr/>
          <p:nvPr/>
        </p:nvSpPr>
        <p:spPr>
          <a:xfrm>
            <a:off x="4297601" y="3438349"/>
            <a:ext cx="4744656" cy="23398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④待機者の状態像（障がい支援区分及び行動関連項目）</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1,111</a:t>
            </a:r>
            <a:r>
              <a:rPr kumimoji="1" lang="ja-JP" altLang="en-US" sz="900" b="1" dirty="0">
                <a:solidFill>
                  <a:schemeClr val="tx1"/>
                </a:solidFill>
                <a:latin typeface="Meiryo UI" panose="020B0604030504040204" pitchFamily="50" charset="-128"/>
                <a:ea typeface="Meiryo UI" panose="020B0604030504040204" pitchFamily="50" charset="-128"/>
              </a:rPr>
              <a:t>人）</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graphicFrame>
        <p:nvGraphicFramePr>
          <p:cNvPr id="60" name="表 59">
            <a:extLst>
              <a:ext uri="{FF2B5EF4-FFF2-40B4-BE49-F238E27FC236}">
                <a16:creationId xmlns:a16="http://schemas.microsoft.com/office/drawing/2014/main" id="{4F79E233-6668-4CA8-B315-1BECA5F4CAD0}"/>
              </a:ext>
            </a:extLst>
          </p:cNvPr>
          <p:cNvGraphicFramePr>
            <a:graphicFrameLocks noGrp="1"/>
          </p:cNvGraphicFramePr>
          <p:nvPr/>
        </p:nvGraphicFramePr>
        <p:xfrm>
          <a:off x="4565446" y="3680462"/>
          <a:ext cx="4519783" cy="983123"/>
        </p:xfrm>
        <a:graphic>
          <a:graphicData uri="http://schemas.openxmlformats.org/drawingml/2006/table">
            <a:tbl>
              <a:tblPr>
                <a:tableStyleId>{BC89EF96-8CEA-46FF-86C4-4CE0E7609802}</a:tableStyleId>
              </a:tblPr>
              <a:tblGrid>
                <a:gridCol w="491842">
                  <a:extLst>
                    <a:ext uri="{9D8B030D-6E8A-4147-A177-3AD203B41FA5}">
                      <a16:colId xmlns:a16="http://schemas.microsoft.com/office/drawing/2014/main" val="2744046180"/>
                    </a:ext>
                  </a:extLst>
                </a:gridCol>
                <a:gridCol w="608798">
                  <a:extLst>
                    <a:ext uri="{9D8B030D-6E8A-4147-A177-3AD203B41FA5}">
                      <a16:colId xmlns:a16="http://schemas.microsoft.com/office/drawing/2014/main" val="2174273122"/>
                    </a:ext>
                  </a:extLst>
                </a:gridCol>
                <a:gridCol w="377892">
                  <a:extLst>
                    <a:ext uri="{9D8B030D-6E8A-4147-A177-3AD203B41FA5}">
                      <a16:colId xmlns:a16="http://schemas.microsoft.com/office/drawing/2014/main" val="2494522888"/>
                    </a:ext>
                  </a:extLst>
                </a:gridCol>
                <a:gridCol w="463026">
                  <a:extLst>
                    <a:ext uri="{9D8B030D-6E8A-4147-A177-3AD203B41FA5}">
                      <a16:colId xmlns:a16="http://schemas.microsoft.com/office/drawing/2014/main" val="3291054302"/>
                    </a:ext>
                  </a:extLst>
                </a:gridCol>
                <a:gridCol w="508569">
                  <a:extLst>
                    <a:ext uri="{9D8B030D-6E8A-4147-A177-3AD203B41FA5}">
                      <a16:colId xmlns:a16="http://schemas.microsoft.com/office/drawing/2014/main" val="4255111294"/>
                    </a:ext>
                  </a:extLst>
                </a:gridCol>
                <a:gridCol w="607739">
                  <a:extLst>
                    <a:ext uri="{9D8B030D-6E8A-4147-A177-3AD203B41FA5}">
                      <a16:colId xmlns:a16="http://schemas.microsoft.com/office/drawing/2014/main" val="405223854"/>
                    </a:ext>
                  </a:extLst>
                </a:gridCol>
                <a:gridCol w="473319">
                  <a:extLst>
                    <a:ext uri="{9D8B030D-6E8A-4147-A177-3AD203B41FA5}">
                      <a16:colId xmlns:a16="http://schemas.microsoft.com/office/drawing/2014/main" val="617518062"/>
                    </a:ext>
                  </a:extLst>
                </a:gridCol>
                <a:gridCol w="479141">
                  <a:extLst>
                    <a:ext uri="{9D8B030D-6E8A-4147-A177-3AD203B41FA5}">
                      <a16:colId xmlns:a16="http://schemas.microsoft.com/office/drawing/2014/main" val="3356362284"/>
                    </a:ext>
                  </a:extLst>
                </a:gridCol>
                <a:gridCol w="509457">
                  <a:extLst>
                    <a:ext uri="{9D8B030D-6E8A-4147-A177-3AD203B41FA5}">
                      <a16:colId xmlns:a16="http://schemas.microsoft.com/office/drawing/2014/main" val="256225813"/>
                    </a:ext>
                  </a:extLst>
                </a:gridCol>
              </a:tblGrid>
              <a:tr h="0">
                <a:tc rowSpan="2" gridSpan="2">
                  <a:txBody>
                    <a:bodyPr/>
                    <a:lstStyle/>
                    <a:p>
                      <a:pPr algn="ctr" fontAlgn="ctr"/>
                      <a:r>
                        <a:rPr lang="ja-JP" altLang="en-US" sz="900" u="none" strike="noStrike" dirty="0">
                          <a:effectLst/>
                          <a:latin typeface="メイリオ" panose="020B0604030504040204" pitchFamily="50" charset="-128"/>
                          <a:ea typeface="メイリオ" panose="020B0604030504040204" pitchFamily="50" charset="-128"/>
                        </a:rPr>
                        <a:t>　</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rowSpan="2" hMerge="1">
                  <a:txBody>
                    <a:bodyPr/>
                    <a:lstStyle/>
                    <a:p>
                      <a:endParaRPr kumimoji="1" lang="ja-JP" altLang="en-US"/>
                    </a:p>
                  </a:txBody>
                  <a:tcPr/>
                </a:tc>
                <a:tc gridSpan="6">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hMerge="1">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extLst>
                  <a:ext uri="{0D108BD9-81ED-4DB2-BD59-A6C34878D82A}">
                    <a16:rowId xmlns:a16="http://schemas.microsoft.com/office/drawing/2014/main" val="3615551408"/>
                  </a:ext>
                </a:extLst>
              </a:tr>
              <a:tr h="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3</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4</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5</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6</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区分なし</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02898968"/>
                  </a:ext>
                </a:extLst>
              </a:tr>
              <a:tr h="151185">
                <a:tc rowSpan="4">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a:txBody>
                    <a:bodyPr/>
                    <a:lstStyle/>
                    <a:p>
                      <a:pPr algn="ct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24</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37</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172</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444</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656</a:t>
                      </a:r>
                    </a:p>
                  </a:txBody>
                  <a:tcPr marL="9817" marR="9817" marT="9817" marB="0" anchor="ctr">
                    <a:noFill/>
                  </a:tcPr>
                </a:tc>
                <a:extLst>
                  <a:ext uri="{0D108BD9-81ED-4DB2-BD59-A6C34878D82A}">
                    <a16:rowId xmlns:a16="http://schemas.microsoft.com/office/drawing/2014/main" val="2198676480"/>
                  </a:ext>
                </a:extLst>
              </a:tr>
              <a:tr h="151185">
                <a:tc vMerge="1">
                  <a:txBody>
                    <a:bodyPr/>
                    <a:lstStyle/>
                    <a:p>
                      <a:endParaRPr kumimoji="1" lang="ja-JP" altLang="en-US"/>
                    </a:p>
                  </a:txBody>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0</a:t>
                      </a:r>
                      <a:r>
                        <a:rPr lang="ja-JP" altLang="en-US" sz="900" b="1" u="none" strike="noStrike" dirty="0">
                          <a:effectLst/>
                          <a:latin typeface="メイリオ" panose="020B0604030504040204" pitchFamily="50" charset="-128"/>
                          <a:ea typeface="メイリオ" panose="020B0604030504040204" pitchFamily="50" charset="-128"/>
                        </a:rPr>
                        <a:t>～９点</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219</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417</a:t>
                      </a:r>
                    </a:p>
                  </a:txBody>
                  <a:tcPr marL="9817" marR="9817" marT="9817" marB="0" anchor="ctr"/>
                </a:tc>
                <a:extLst>
                  <a:ext uri="{0D108BD9-81ED-4DB2-BD59-A6C34878D82A}">
                    <a16:rowId xmlns:a16="http://schemas.microsoft.com/office/drawing/2014/main" val="2574336516"/>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未調査等</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38</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38</a:t>
                      </a:r>
                    </a:p>
                  </a:txBody>
                  <a:tcPr marL="9817" marR="9817" marT="9817" marB="0" anchor="ctr"/>
                </a:tc>
                <a:extLst>
                  <a:ext uri="{0D108BD9-81ED-4DB2-BD59-A6C34878D82A}">
                    <a16:rowId xmlns:a16="http://schemas.microsoft.com/office/drawing/2014/main" val="3411649793"/>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128</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259</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663</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1,111</a:t>
                      </a:r>
                    </a:p>
                  </a:txBody>
                  <a:tcPr marL="9817" marR="9817" marT="9817" marB="0" anchor="ctr"/>
                </a:tc>
                <a:extLst>
                  <a:ext uri="{0D108BD9-81ED-4DB2-BD59-A6C34878D82A}">
                    <a16:rowId xmlns:a16="http://schemas.microsoft.com/office/drawing/2014/main" val="1476991010"/>
                  </a:ext>
                </a:extLst>
              </a:tr>
            </a:tbl>
          </a:graphicData>
        </a:graphic>
      </p:graphicFrame>
      <p:sp>
        <p:nvSpPr>
          <p:cNvPr id="61" name="正方形/長方形 60">
            <a:extLst>
              <a:ext uri="{FF2B5EF4-FFF2-40B4-BE49-F238E27FC236}">
                <a16:creationId xmlns:a16="http://schemas.microsoft.com/office/drawing/2014/main" id="{ED625B58-21F5-4DD2-95DC-BB1177789DD5}"/>
              </a:ext>
            </a:extLst>
          </p:cNvPr>
          <p:cNvSpPr/>
          <p:nvPr/>
        </p:nvSpPr>
        <p:spPr>
          <a:xfrm>
            <a:off x="7006867" y="3895837"/>
            <a:ext cx="1102969" cy="3160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graphicFrame>
        <p:nvGraphicFramePr>
          <p:cNvPr id="64" name="表 63">
            <a:extLst>
              <a:ext uri="{FF2B5EF4-FFF2-40B4-BE49-F238E27FC236}">
                <a16:creationId xmlns:a16="http://schemas.microsoft.com/office/drawing/2014/main" id="{B8CEFF93-D105-418F-92D8-8E626E83B501}"/>
              </a:ext>
            </a:extLst>
          </p:cNvPr>
          <p:cNvGraphicFramePr>
            <a:graphicFrameLocks noGrp="1"/>
          </p:cNvGraphicFramePr>
          <p:nvPr/>
        </p:nvGraphicFramePr>
        <p:xfrm>
          <a:off x="4764026" y="5008077"/>
          <a:ext cx="1262984" cy="316707"/>
        </p:xfrm>
        <a:graphic>
          <a:graphicData uri="http://schemas.openxmlformats.org/drawingml/2006/table">
            <a:tbl>
              <a:tblPr/>
              <a:tblGrid>
                <a:gridCol w="796630">
                  <a:extLst>
                    <a:ext uri="{9D8B030D-6E8A-4147-A177-3AD203B41FA5}">
                      <a16:colId xmlns:a16="http://schemas.microsoft.com/office/drawing/2014/main" val="2264079830"/>
                    </a:ext>
                  </a:extLst>
                </a:gridCol>
                <a:gridCol w="466354">
                  <a:extLst>
                    <a:ext uri="{9D8B030D-6E8A-4147-A177-3AD203B41FA5}">
                      <a16:colId xmlns:a16="http://schemas.microsoft.com/office/drawing/2014/main" val="3887486956"/>
                    </a:ext>
                  </a:extLst>
                </a:gridCol>
              </a:tblGrid>
              <a:tr h="170022">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把握している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27536">
                <a:tc>
                  <a:txBody>
                    <a:bodyPr/>
                    <a:lstStyle/>
                    <a:p>
                      <a:pPr algn="l" fontAlgn="ctr"/>
                      <a:r>
                        <a:rPr lang="ja-JP" altLang="en-US" sz="900" b="1" i="0" u="none" strike="noStrike" dirty="0">
                          <a:solidFill>
                            <a:srgbClr val="000000"/>
                          </a:solidFill>
                          <a:effectLst/>
                          <a:latin typeface="Meiryo UI" panose="020B0604030504040204" pitchFamily="50" charset="-128"/>
                          <a:ea typeface="Meiryo UI" panose="020B0604030504040204" pitchFamily="50" charset="-128"/>
                        </a:rPr>
                        <a:t> 把握していない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677848"/>
                  </a:ext>
                </a:extLst>
              </a:tr>
            </a:tbl>
          </a:graphicData>
        </a:graphic>
      </p:graphicFrame>
      <p:sp>
        <p:nvSpPr>
          <p:cNvPr id="65" name="正方形/長方形 64">
            <a:extLst>
              <a:ext uri="{FF2B5EF4-FFF2-40B4-BE49-F238E27FC236}">
                <a16:creationId xmlns:a16="http://schemas.microsoft.com/office/drawing/2014/main" id="{51ACEEE3-146B-4808-8EC2-0AE75670DF94}"/>
              </a:ext>
            </a:extLst>
          </p:cNvPr>
          <p:cNvSpPr/>
          <p:nvPr/>
        </p:nvSpPr>
        <p:spPr>
          <a:xfrm>
            <a:off x="4395163" y="4742845"/>
            <a:ext cx="2576104" cy="2846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⑤入所希望時期の把握</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graphicFrame>
        <p:nvGraphicFramePr>
          <p:cNvPr id="66" name="表 65">
            <a:extLst>
              <a:ext uri="{FF2B5EF4-FFF2-40B4-BE49-F238E27FC236}">
                <a16:creationId xmlns:a16="http://schemas.microsoft.com/office/drawing/2014/main" id="{CF1D4A65-7EF9-4144-9D7D-C09659BB0697}"/>
              </a:ext>
            </a:extLst>
          </p:cNvPr>
          <p:cNvGraphicFramePr>
            <a:graphicFrameLocks noGrp="1"/>
          </p:cNvGraphicFramePr>
          <p:nvPr/>
        </p:nvGraphicFramePr>
        <p:xfrm>
          <a:off x="7177652" y="4998031"/>
          <a:ext cx="1920580" cy="500385"/>
        </p:xfrm>
        <a:graphic>
          <a:graphicData uri="http://schemas.openxmlformats.org/drawingml/2006/table">
            <a:tbl>
              <a:tblPr/>
              <a:tblGrid>
                <a:gridCol w="1291930">
                  <a:extLst>
                    <a:ext uri="{9D8B030D-6E8A-4147-A177-3AD203B41FA5}">
                      <a16:colId xmlns:a16="http://schemas.microsoft.com/office/drawing/2014/main" val="2264079830"/>
                    </a:ext>
                  </a:extLst>
                </a:gridCol>
                <a:gridCol w="628650">
                  <a:extLst>
                    <a:ext uri="{9D8B030D-6E8A-4147-A177-3AD203B41FA5}">
                      <a16:colId xmlns:a16="http://schemas.microsoft.com/office/drawing/2014/main" val="3887486956"/>
                    </a:ext>
                  </a:extLst>
                </a:gridCol>
              </a:tblGrid>
              <a:tr h="183579">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１年以内</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916648939"/>
                  </a:ext>
                </a:extLst>
              </a:tr>
              <a:tr h="170121">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１年超３年以内</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4940030"/>
                  </a:ext>
                </a:extLst>
              </a:tr>
              <a:tr h="120547">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将来に備えた入所希望</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bl>
          </a:graphicData>
        </a:graphic>
      </p:graphicFrame>
      <p:sp>
        <p:nvSpPr>
          <p:cNvPr id="73" name="大かっこ 72">
            <a:extLst>
              <a:ext uri="{FF2B5EF4-FFF2-40B4-BE49-F238E27FC236}">
                <a16:creationId xmlns:a16="http://schemas.microsoft.com/office/drawing/2014/main" id="{5DFFB3F9-3922-4D40-A7D6-1FD8AA1D908D}"/>
              </a:ext>
            </a:extLst>
          </p:cNvPr>
          <p:cNvSpPr/>
          <p:nvPr/>
        </p:nvSpPr>
        <p:spPr>
          <a:xfrm>
            <a:off x="7040832" y="4846570"/>
            <a:ext cx="2126965" cy="710734"/>
          </a:xfrm>
          <a:prstGeom prst="bracketPair">
            <a:avLst>
              <a:gd name="adj" fmla="val 4051"/>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8F13C96B-8DBB-4156-9F67-4A7929B0A40C}"/>
              </a:ext>
            </a:extLst>
          </p:cNvPr>
          <p:cNvSpPr/>
          <p:nvPr/>
        </p:nvSpPr>
        <p:spPr>
          <a:xfrm>
            <a:off x="6960610" y="4745845"/>
            <a:ext cx="2121781" cy="23334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■入所希望時期</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N=389</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539C0B80-5A96-4468-ABA8-0C0AA744942D}"/>
              </a:ext>
            </a:extLst>
          </p:cNvPr>
          <p:cNvSpPr/>
          <p:nvPr/>
        </p:nvSpPr>
        <p:spPr>
          <a:xfrm>
            <a:off x="4762648" y="5004083"/>
            <a:ext cx="1276067" cy="177525"/>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77" name="直線矢印コネクタ 76">
            <a:extLst>
              <a:ext uri="{FF2B5EF4-FFF2-40B4-BE49-F238E27FC236}">
                <a16:creationId xmlns:a16="http://schemas.microsoft.com/office/drawing/2014/main" id="{6A9EA521-97C2-47E7-861E-F1A1DC1980E4}"/>
              </a:ext>
            </a:extLst>
          </p:cNvPr>
          <p:cNvCxnSpPr>
            <a:cxnSpLocks/>
          </p:cNvCxnSpPr>
          <p:nvPr/>
        </p:nvCxnSpPr>
        <p:spPr>
          <a:xfrm>
            <a:off x="6038716" y="5106346"/>
            <a:ext cx="921894" cy="0"/>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7" name="テキスト ボックス 36">
            <a:extLst>
              <a:ext uri="{FF2B5EF4-FFF2-40B4-BE49-F238E27FC236}">
                <a16:creationId xmlns:a16="http://schemas.microsoft.com/office/drawing/2014/main" id="{F926B7D5-8F0E-4E93-8684-9E3E65C1A565}"/>
              </a:ext>
            </a:extLst>
          </p:cNvPr>
          <p:cNvSpPr txBox="1"/>
          <p:nvPr/>
        </p:nvSpPr>
        <p:spPr>
          <a:xfrm>
            <a:off x="7932420" y="20624"/>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資料２</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47361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127E29D-53F7-435C-A3AA-9E9FA4B4DF4D}"/>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434126FC-F91A-4EBE-B7D5-134C0BD15E14}"/>
              </a:ext>
            </a:extLst>
          </p:cNvPr>
          <p:cNvSpPr/>
          <p:nvPr/>
        </p:nvSpPr>
        <p:spPr>
          <a:xfrm>
            <a:off x="53581" y="480484"/>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地域生活の継続の可能性の検討</a:t>
            </a:r>
          </a:p>
        </p:txBody>
      </p:sp>
      <p:sp>
        <p:nvSpPr>
          <p:cNvPr id="53" name="正方形/長方形 52">
            <a:extLst>
              <a:ext uri="{FF2B5EF4-FFF2-40B4-BE49-F238E27FC236}">
                <a16:creationId xmlns:a16="http://schemas.microsoft.com/office/drawing/2014/main" id="{28E49D86-84D2-4391-83A7-D9832357AA6C}"/>
              </a:ext>
            </a:extLst>
          </p:cNvPr>
          <p:cNvSpPr/>
          <p:nvPr/>
        </p:nvSpPr>
        <p:spPr>
          <a:xfrm>
            <a:off x="570075" y="4805271"/>
            <a:ext cx="5211600"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②</a:t>
            </a:r>
            <a:r>
              <a:rPr kumimoji="1" lang="ja-JP" altLang="en-US" sz="1100" b="1" dirty="0">
                <a:solidFill>
                  <a:schemeClr val="tx1"/>
                </a:solidFill>
                <a:latin typeface="Meiryo UI" panose="020B0604030504040204" pitchFamily="50" charset="-128"/>
                <a:ea typeface="Meiryo UI" panose="020B0604030504040204" pitchFamily="50" charset="-128"/>
              </a:rPr>
              <a:t>地域移行の説明をした上での待機の確認の有無</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54" name="表 53">
            <a:extLst>
              <a:ext uri="{FF2B5EF4-FFF2-40B4-BE49-F238E27FC236}">
                <a16:creationId xmlns:a16="http://schemas.microsoft.com/office/drawing/2014/main" id="{5D29EE09-FF45-4105-8999-85ED23618FFE}"/>
              </a:ext>
            </a:extLst>
          </p:cNvPr>
          <p:cNvGraphicFramePr>
            <a:graphicFrameLocks noGrp="1"/>
          </p:cNvGraphicFramePr>
          <p:nvPr/>
        </p:nvGraphicFramePr>
        <p:xfrm>
          <a:off x="783996" y="5307293"/>
          <a:ext cx="7066495" cy="1231337"/>
        </p:xfrm>
        <a:graphic>
          <a:graphicData uri="http://schemas.openxmlformats.org/drawingml/2006/table">
            <a:tbl>
              <a:tblPr>
                <a:tableStyleId>{BDBED569-4797-4DF1-A0F4-6AAB3CD982D8}</a:tableStyleId>
              </a:tblPr>
              <a:tblGrid>
                <a:gridCol w="1293711">
                  <a:extLst>
                    <a:ext uri="{9D8B030D-6E8A-4147-A177-3AD203B41FA5}">
                      <a16:colId xmlns:a16="http://schemas.microsoft.com/office/drawing/2014/main" val="2429214983"/>
                    </a:ext>
                  </a:extLst>
                </a:gridCol>
                <a:gridCol w="1293711">
                  <a:extLst>
                    <a:ext uri="{9D8B030D-6E8A-4147-A177-3AD203B41FA5}">
                      <a16:colId xmlns:a16="http://schemas.microsoft.com/office/drawing/2014/main" val="2794416308"/>
                    </a:ext>
                  </a:extLst>
                </a:gridCol>
                <a:gridCol w="1293711">
                  <a:extLst>
                    <a:ext uri="{9D8B030D-6E8A-4147-A177-3AD203B41FA5}">
                      <a16:colId xmlns:a16="http://schemas.microsoft.com/office/drawing/2014/main" val="622562472"/>
                    </a:ext>
                  </a:extLst>
                </a:gridCol>
                <a:gridCol w="1293711">
                  <a:extLst>
                    <a:ext uri="{9D8B030D-6E8A-4147-A177-3AD203B41FA5}">
                      <a16:colId xmlns:a16="http://schemas.microsoft.com/office/drawing/2014/main" val="1514372012"/>
                    </a:ext>
                  </a:extLst>
                </a:gridCol>
                <a:gridCol w="1891651">
                  <a:extLst>
                    <a:ext uri="{9D8B030D-6E8A-4147-A177-3AD203B41FA5}">
                      <a16:colId xmlns:a16="http://schemas.microsoft.com/office/drawing/2014/main" val="466051163"/>
                    </a:ext>
                  </a:extLst>
                </a:gridCol>
              </a:tblGrid>
              <a:tr h="278044">
                <a:tc rowSpan="2" gridSpan="2">
                  <a:txBody>
                    <a:bodyPr/>
                    <a:lstStyle/>
                    <a:p>
                      <a:pPr algn="l" fontAlgn="ctr"/>
                      <a:r>
                        <a:rPr lang="ja-JP" altLang="en-US" sz="1000" b="1" i="0" u="none" strike="noStrike" dirty="0">
                          <a:solidFill>
                            <a:srgbClr val="000000"/>
                          </a:solidFill>
                          <a:effectLst/>
                          <a:latin typeface="メイリオ" panose="020B0604030504040204" pitchFamily="50" charset="-128"/>
                          <a:ea typeface="メイリオ" panose="020B0604030504040204" pitchFamily="50" charset="-128"/>
                        </a:rPr>
                        <a:t> </a:t>
                      </a:r>
                      <a:endParaRPr lang="en-US" altLang="ja-JP" sz="10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hMerge="1">
                  <a:txBody>
                    <a:bodyPr/>
                    <a:lstStyle/>
                    <a:p>
                      <a:endParaRPr kumimoji="1" lang="ja-JP" altLang="en-US"/>
                    </a:p>
                  </a:txBody>
                  <a:tcPr/>
                </a:tc>
                <a:tc grid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家族等への説明をした上</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での待機の確認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　</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4056962905"/>
                  </a:ext>
                </a:extLst>
              </a:tr>
              <a:tr h="23687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29994262"/>
                  </a:ext>
                </a:extLst>
              </a:tr>
              <a:tr h="236873">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本人への説明をした上</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での待機の確認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257</a:t>
                      </a:r>
                    </a:p>
                  </a:txBody>
                  <a:tcPr marL="9525" marR="9525" marT="9525" marB="0" anchor="ctr">
                    <a:no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260</a:t>
                      </a:r>
                    </a:p>
                  </a:txBody>
                  <a:tcPr marL="9525" marR="9525" marT="9525" marB="0" anchor="ctr">
                    <a:noFill/>
                  </a:tcPr>
                </a:tc>
                <a:extLst>
                  <a:ext uri="{0D108BD9-81ED-4DB2-BD59-A6C34878D82A}">
                    <a16:rowId xmlns:a16="http://schemas.microsoft.com/office/drawing/2014/main" val="2574424574"/>
                  </a:ext>
                </a:extLst>
              </a:tr>
              <a:tr h="236873">
                <a:tc vMerge="1">
                  <a:txBody>
                    <a:bodyPr/>
                    <a:lstStyle/>
                    <a:p>
                      <a:pPr algn="l" fontAlgn="ctr"/>
                      <a:r>
                        <a:rPr lang="ja-JP" altLang="en-US" sz="900" b="1" u="none" strike="noStrike" dirty="0">
                          <a:effectLst/>
                          <a:latin typeface="メイリオ" panose="020B0604030504040204" pitchFamily="50" charset="-128"/>
                          <a:ea typeface="メイリオ" panose="020B0604030504040204" pitchFamily="50" charset="-128"/>
                        </a:rPr>
                        <a:t>　　　　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35</a:t>
                      </a:r>
                    </a:p>
                  </a:txBody>
                  <a:tcPr marL="9525" marR="9525" marT="9525"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816</a:t>
                      </a:r>
                    </a:p>
                  </a:txBody>
                  <a:tcPr marL="9525" marR="9525" marT="9525" marB="0" anchor="ctr">
                    <a:solidFill>
                      <a:srgbClr val="FFFF00"/>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851</a:t>
                      </a:r>
                    </a:p>
                  </a:txBody>
                  <a:tcPr marL="9525" marR="9525" marT="9525" marB="0" anchor="ctr"/>
                </a:tc>
                <a:extLst>
                  <a:ext uri="{0D108BD9-81ED-4DB2-BD59-A6C34878D82A}">
                    <a16:rowId xmlns:a16="http://schemas.microsoft.com/office/drawing/2014/main" val="1868705270"/>
                  </a:ext>
                </a:extLst>
              </a:tr>
              <a:tr h="236873">
                <a:tc gridSpan="2">
                  <a:txBody>
                    <a:bodyPr/>
                    <a:lstStyle/>
                    <a:p>
                      <a:pPr algn="ctr" fontAlgn="ctr"/>
                      <a:r>
                        <a:rPr lang="ja-JP" altLang="en-US" sz="900" b="1" i="0" u="none" strike="noStrike" dirty="0">
                          <a:solidFill>
                            <a:schemeClr val="tx1"/>
                          </a:solidFill>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292</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819</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1,111</a:t>
                      </a:r>
                    </a:p>
                  </a:txBody>
                  <a:tcPr marL="9525" marR="9525" marT="9525" marB="0" anchor="ctr"/>
                </a:tc>
                <a:extLst>
                  <a:ext uri="{0D108BD9-81ED-4DB2-BD59-A6C34878D82A}">
                    <a16:rowId xmlns:a16="http://schemas.microsoft.com/office/drawing/2014/main" val="2104430370"/>
                  </a:ext>
                </a:extLst>
              </a:tr>
            </a:tbl>
          </a:graphicData>
        </a:graphic>
      </p:graphicFrame>
      <p:sp>
        <p:nvSpPr>
          <p:cNvPr id="55" name="正方形/長方形 54">
            <a:extLst>
              <a:ext uri="{FF2B5EF4-FFF2-40B4-BE49-F238E27FC236}">
                <a16:creationId xmlns:a16="http://schemas.microsoft.com/office/drawing/2014/main" id="{4BD49108-236B-434A-BEF5-1CF2642ED254}"/>
              </a:ext>
            </a:extLst>
          </p:cNvPr>
          <p:cNvSpPr/>
          <p:nvPr/>
        </p:nvSpPr>
        <p:spPr>
          <a:xfrm>
            <a:off x="758871" y="5016063"/>
            <a:ext cx="7595099" cy="23487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「障がい者支援施設は終の棲家ではなく一定期間の支援を経た後、地域で生活することを前提としていること」を説明した上で、待機であることの確認を行ったか。</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8B3EE3CD-7A77-4F1D-AAFF-1EDC586D9BFB}"/>
              </a:ext>
            </a:extLst>
          </p:cNvPr>
          <p:cNvSpPr/>
          <p:nvPr/>
        </p:nvSpPr>
        <p:spPr>
          <a:xfrm>
            <a:off x="5570263" y="6534820"/>
            <a:ext cx="2331720" cy="25329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説明及び意向確認の不明分は「なし」に含む。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996BD458-BFBB-473C-AEA3-C05A567088E3}"/>
              </a:ext>
            </a:extLst>
          </p:cNvPr>
          <p:cNvSpPr/>
          <p:nvPr/>
        </p:nvSpPr>
        <p:spPr>
          <a:xfrm>
            <a:off x="605273" y="2044301"/>
            <a:ext cx="3915889" cy="24879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①地域生活の継続の可能性の検討状況</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45" name="表 44">
            <a:extLst>
              <a:ext uri="{FF2B5EF4-FFF2-40B4-BE49-F238E27FC236}">
                <a16:creationId xmlns:a16="http://schemas.microsoft.com/office/drawing/2014/main" id="{749FF578-8443-46F3-AF5F-8E94C598CAD3}"/>
              </a:ext>
            </a:extLst>
          </p:cNvPr>
          <p:cNvGraphicFramePr>
            <a:graphicFrameLocks noGrp="1"/>
          </p:cNvGraphicFramePr>
          <p:nvPr/>
        </p:nvGraphicFramePr>
        <p:xfrm>
          <a:off x="796971" y="2279230"/>
          <a:ext cx="7208186" cy="1030624"/>
        </p:xfrm>
        <a:graphic>
          <a:graphicData uri="http://schemas.openxmlformats.org/drawingml/2006/table">
            <a:tbl>
              <a:tblPr>
                <a:tableStyleId>{BDBED569-4797-4DF1-A0F4-6AAB3CD982D8}</a:tableStyleId>
              </a:tblPr>
              <a:tblGrid>
                <a:gridCol w="2255185">
                  <a:extLst>
                    <a:ext uri="{9D8B030D-6E8A-4147-A177-3AD203B41FA5}">
                      <a16:colId xmlns:a16="http://schemas.microsoft.com/office/drawing/2014/main" val="2807385868"/>
                    </a:ext>
                  </a:extLst>
                </a:gridCol>
                <a:gridCol w="1242060">
                  <a:extLst>
                    <a:ext uri="{9D8B030D-6E8A-4147-A177-3AD203B41FA5}">
                      <a16:colId xmlns:a16="http://schemas.microsoft.com/office/drawing/2014/main" val="392760222"/>
                    </a:ext>
                  </a:extLst>
                </a:gridCol>
                <a:gridCol w="1249680">
                  <a:extLst>
                    <a:ext uri="{9D8B030D-6E8A-4147-A177-3AD203B41FA5}">
                      <a16:colId xmlns:a16="http://schemas.microsoft.com/office/drawing/2014/main" val="1198061211"/>
                    </a:ext>
                  </a:extLst>
                </a:gridCol>
                <a:gridCol w="1089660">
                  <a:extLst>
                    <a:ext uri="{9D8B030D-6E8A-4147-A177-3AD203B41FA5}">
                      <a16:colId xmlns:a16="http://schemas.microsoft.com/office/drawing/2014/main" val="2113433063"/>
                    </a:ext>
                  </a:extLst>
                </a:gridCol>
                <a:gridCol w="1371601">
                  <a:extLst>
                    <a:ext uri="{9D8B030D-6E8A-4147-A177-3AD203B41FA5}">
                      <a16:colId xmlns:a16="http://schemas.microsoft.com/office/drawing/2014/main" val="1907353952"/>
                    </a:ext>
                  </a:extLst>
                </a:gridCol>
              </a:tblGrid>
              <a:tr h="170007">
                <a:tc rowSpan="2">
                  <a:txBody>
                    <a:bodyPr/>
                    <a:lstStyle/>
                    <a:p>
                      <a:endParaRPr kumimoji="1" lang="ja-JP" altLang="en-US" dirty="0"/>
                    </a:p>
                  </a:txBody>
                  <a:tcPr>
                    <a:solidFill>
                      <a:schemeClr val="accent1">
                        <a:lumMod val="20000"/>
                        <a:lumOff val="80000"/>
                      </a:schemeClr>
                    </a:solidFill>
                  </a:tcPr>
                </a:tc>
                <a:tc gridSpan="3">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地域生活継続の可能性の検討</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hMerge="1">
                  <a:txBody>
                    <a:bodyPr/>
                    <a:lstStyle/>
                    <a:p>
                      <a:pPr algn="ctr" fontAlgn="ct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310965123"/>
                  </a:ext>
                </a:extLst>
              </a:tr>
              <a:tr h="172043">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検討した</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検討していない</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不明</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872379078"/>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サービス等利用計画</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583</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293</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1</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877</a:t>
                      </a:r>
                    </a:p>
                  </a:txBody>
                  <a:tcPr marL="9525" marR="9525" marT="9525" marB="0" anchor="ctr">
                    <a:noFill/>
                  </a:tcPr>
                </a:tc>
                <a:extLst>
                  <a:ext uri="{0D108BD9-81ED-4DB2-BD59-A6C34878D82A}">
                    <a16:rowId xmlns:a16="http://schemas.microsoft.com/office/drawing/2014/main" val="506930914"/>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セルフプラン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106</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187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178553">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策定なし</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20</a:t>
                      </a:r>
                    </a:p>
                  </a:txBody>
                  <a:tcPr marL="9525" marR="9525" marT="9525" marB="0" anchor="ctr">
                    <a:solidFill>
                      <a:schemeClr val="bg1"/>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25</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47</a:t>
                      </a:r>
                    </a:p>
                  </a:txBody>
                  <a:tcPr marL="9525" marR="9525" marT="9525" marB="0" anchor="ctr">
                    <a:noFill/>
                  </a:tcPr>
                </a:tc>
                <a:extLst>
                  <a:ext uri="{0D108BD9-81ED-4DB2-BD59-A6C34878D82A}">
                    <a16:rowId xmlns:a16="http://schemas.microsoft.com/office/drawing/2014/main" val="3751580535"/>
                  </a:ext>
                </a:extLst>
              </a:tr>
              <a:tr h="170007">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合計</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684</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424</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1,111</a:t>
                      </a:r>
                    </a:p>
                  </a:txBody>
                  <a:tcPr marL="9525" marR="9525" marT="9525" marB="0" anchor="ctr"/>
                </a:tc>
                <a:extLst>
                  <a:ext uri="{0D108BD9-81ED-4DB2-BD59-A6C34878D82A}">
                    <a16:rowId xmlns:a16="http://schemas.microsoft.com/office/drawing/2014/main" val="2194114126"/>
                  </a:ext>
                </a:extLst>
              </a:tr>
            </a:tbl>
          </a:graphicData>
        </a:graphic>
      </p:graphicFrame>
      <p:graphicFrame>
        <p:nvGraphicFramePr>
          <p:cNvPr id="51" name="表 50">
            <a:extLst>
              <a:ext uri="{FF2B5EF4-FFF2-40B4-BE49-F238E27FC236}">
                <a16:creationId xmlns:a16="http://schemas.microsoft.com/office/drawing/2014/main" id="{3F9FA4DE-44CD-4B45-8B1B-2A85EB12522B}"/>
              </a:ext>
            </a:extLst>
          </p:cNvPr>
          <p:cNvGraphicFramePr>
            <a:graphicFrameLocks noGrp="1"/>
          </p:cNvGraphicFramePr>
          <p:nvPr/>
        </p:nvGraphicFramePr>
        <p:xfrm>
          <a:off x="850631" y="3734253"/>
          <a:ext cx="3342197" cy="733480"/>
        </p:xfrm>
        <a:graphic>
          <a:graphicData uri="http://schemas.openxmlformats.org/drawingml/2006/table">
            <a:tbl>
              <a:tblPr/>
              <a:tblGrid>
                <a:gridCol w="2560707">
                  <a:extLst>
                    <a:ext uri="{9D8B030D-6E8A-4147-A177-3AD203B41FA5}">
                      <a16:colId xmlns:a16="http://schemas.microsoft.com/office/drawing/2014/main" val="2264079830"/>
                    </a:ext>
                  </a:extLst>
                </a:gridCol>
                <a:gridCol w="781490">
                  <a:extLst>
                    <a:ext uri="{9D8B030D-6E8A-4147-A177-3AD203B41FA5}">
                      <a16:colId xmlns:a16="http://schemas.microsoft.com/office/drawing/2014/main" val="3887486956"/>
                    </a:ext>
                  </a:extLst>
                </a:gridCol>
              </a:tblGrid>
              <a:tr h="18293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18288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地域生活の継続（又は地域移行）に向けて調整中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050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施設入所と地域生活の継続を併せて調整中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r h="167132">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検討継続中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2879446"/>
                  </a:ext>
                </a:extLst>
              </a:tr>
            </a:tbl>
          </a:graphicData>
        </a:graphic>
      </p:graphicFrame>
      <p:sp>
        <p:nvSpPr>
          <p:cNvPr id="59" name="正方形/長方形 58">
            <a:extLst>
              <a:ext uri="{FF2B5EF4-FFF2-40B4-BE49-F238E27FC236}">
                <a16:creationId xmlns:a16="http://schemas.microsoft.com/office/drawing/2014/main" id="{21E14553-89CE-4613-B3E8-005AD88B6E4A}"/>
              </a:ext>
            </a:extLst>
          </p:cNvPr>
          <p:cNvSpPr/>
          <p:nvPr/>
        </p:nvSpPr>
        <p:spPr>
          <a:xfrm>
            <a:off x="850631" y="3483914"/>
            <a:ext cx="2121781" cy="23334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■検討した結果</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N=684</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60" name="表 59">
            <a:extLst>
              <a:ext uri="{FF2B5EF4-FFF2-40B4-BE49-F238E27FC236}">
                <a16:creationId xmlns:a16="http://schemas.microsoft.com/office/drawing/2014/main" id="{FE5988DE-81DF-4865-960E-B7B6892568BA}"/>
              </a:ext>
            </a:extLst>
          </p:cNvPr>
          <p:cNvGraphicFramePr>
            <a:graphicFrameLocks noGrp="1"/>
          </p:cNvGraphicFramePr>
          <p:nvPr/>
        </p:nvGraphicFramePr>
        <p:xfrm>
          <a:off x="4373604" y="3746503"/>
          <a:ext cx="3678232" cy="764791"/>
        </p:xfrm>
        <a:graphic>
          <a:graphicData uri="http://schemas.openxmlformats.org/drawingml/2006/table">
            <a:tbl>
              <a:tblPr/>
              <a:tblGrid>
                <a:gridCol w="2624023">
                  <a:extLst>
                    <a:ext uri="{9D8B030D-6E8A-4147-A177-3AD203B41FA5}">
                      <a16:colId xmlns:a16="http://schemas.microsoft.com/office/drawing/2014/main" val="2264079830"/>
                    </a:ext>
                  </a:extLst>
                </a:gridCol>
                <a:gridCol w="1054209">
                  <a:extLst>
                    <a:ext uri="{9D8B030D-6E8A-4147-A177-3AD203B41FA5}">
                      <a16:colId xmlns:a16="http://schemas.microsoft.com/office/drawing/2014/main" val="3887486956"/>
                    </a:ext>
                  </a:extLst>
                </a:gridCol>
              </a:tblGrid>
              <a:tr h="24499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本人や家族が強く希望しており検討に同意が得られない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32003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現在は地域生活ができており、本人や家族も今すぐの</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入所を希望していない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975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その他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677848"/>
                  </a:ext>
                </a:extLst>
              </a:tr>
            </a:tbl>
          </a:graphicData>
        </a:graphic>
      </p:graphicFrame>
      <p:sp>
        <p:nvSpPr>
          <p:cNvPr id="63" name="正方形/長方形 62">
            <a:extLst>
              <a:ext uri="{FF2B5EF4-FFF2-40B4-BE49-F238E27FC236}">
                <a16:creationId xmlns:a16="http://schemas.microsoft.com/office/drawing/2014/main" id="{7D57F4F4-9821-4AAA-BA50-139D82BED9C4}"/>
              </a:ext>
            </a:extLst>
          </p:cNvPr>
          <p:cNvSpPr/>
          <p:nvPr/>
        </p:nvSpPr>
        <p:spPr>
          <a:xfrm>
            <a:off x="4265215" y="3532512"/>
            <a:ext cx="2610096" cy="2887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■検討しなかった理由</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424</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66" name="大かっこ 65">
            <a:extLst>
              <a:ext uri="{FF2B5EF4-FFF2-40B4-BE49-F238E27FC236}">
                <a16:creationId xmlns:a16="http://schemas.microsoft.com/office/drawing/2014/main" id="{52118F7E-4BAF-4EA2-B7DA-C87CC1301F6B}"/>
              </a:ext>
            </a:extLst>
          </p:cNvPr>
          <p:cNvSpPr/>
          <p:nvPr/>
        </p:nvSpPr>
        <p:spPr>
          <a:xfrm>
            <a:off x="758872" y="3571121"/>
            <a:ext cx="7365352" cy="1061157"/>
          </a:xfrm>
          <a:prstGeom prst="bracketPair">
            <a:avLst>
              <a:gd name="adj" fmla="val 4890"/>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C71E13AF-BE9C-4714-9C31-47DBB4749DF6}"/>
              </a:ext>
            </a:extLst>
          </p:cNvPr>
          <p:cNvSpPr/>
          <p:nvPr/>
        </p:nvSpPr>
        <p:spPr>
          <a:xfrm>
            <a:off x="105817" y="742654"/>
            <a:ext cx="8981203" cy="1264419"/>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◆待機者</a:t>
            </a:r>
            <a:r>
              <a:rPr kumimoji="1" lang="en-US" altLang="ja-JP" sz="1200" dirty="0">
                <a:solidFill>
                  <a:schemeClr val="tx1"/>
                </a:solidFill>
                <a:latin typeface="Meiryo UI" panose="020B0604030504040204" pitchFamily="50" charset="-128"/>
                <a:ea typeface="Meiryo UI" panose="020B0604030504040204" pitchFamily="50" charset="-128"/>
              </a:rPr>
              <a:t>1,111</a:t>
            </a:r>
            <a:r>
              <a:rPr kumimoji="1" lang="ja-JP" altLang="en-US" sz="1200" dirty="0">
                <a:solidFill>
                  <a:schemeClr val="tx1"/>
                </a:solidFill>
                <a:latin typeface="Meiryo UI" panose="020B0604030504040204" pitchFamily="50" charset="-128"/>
                <a:ea typeface="Meiryo UI" panose="020B0604030504040204" pitchFamily="50" charset="-128"/>
              </a:rPr>
              <a:t>人のうち</a:t>
            </a:r>
            <a:r>
              <a:rPr kumimoji="1" lang="ja-JP" altLang="en-US" sz="1200" u="sng" dirty="0">
                <a:solidFill>
                  <a:schemeClr val="tx1"/>
                </a:solidFill>
                <a:latin typeface="Meiryo UI" panose="020B0604030504040204" pitchFamily="50" charset="-128"/>
                <a:ea typeface="Meiryo UI" panose="020B0604030504040204" pitchFamily="50" charset="-128"/>
              </a:rPr>
              <a:t>地域生活継続の可能性を検討したのは</a:t>
            </a:r>
            <a:r>
              <a:rPr kumimoji="1" lang="en-US" altLang="ja-JP" sz="1200" u="sng" dirty="0">
                <a:solidFill>
                  <a:schemeClr val="tx1"/>
                </a:solidFill>
                <a:latin typeface="Meiryo UI" panose="020B0604030504040204" pitchFamily="50" charset="-128"/>
                <a:ea typeface="Meiryo UI" panose="020B0604030504040204" pitchFamily="50" charset="-128"/>
              </a:rPr>
              <a:t>684</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62</a:t>
            </a:r>
            <a:r>
              <a:rPr kumimoji="1" lang="ja-JP" altLang="en-US" sz="1200" u="sng" dirty="0">
                <a:solidFill>
                  <a:schemeClr val="tx1"/>
                </a:solidFill>
                <a:latin typeface="Meiryo UI" panose="020B0604030504040204" pitchFamily="50" charset="-128"/>
                <a:ea typeface="Meiryo UI" panose="020B0604030504040204" pitchFamily="50" charset="-128"/>
              </a:rPr>
              <a:t>％）。検討をしていないのは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424</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38</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R6</a:t>
            </a:r>
            <a:r>
              <a:rPr kumimoji="1" lang="ja-JP" altLang="en-US" sz="1200" dirty="0">
                <a:solidFill>
                  <a:schemeClr val="tx1"/>
                </a:solidFill>
                <a:latin typeface="Meiryo UI" panose="020B0604030504040204" pitchFamily="50" charset="-128"/>
                <a:ea typeface="Meiryo UI" panose="020B0604030504040204" pitchFamily="50" charset="-128"/>
              </a:rPr>
              <a:t>年度調査では待機者</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人のうち地域生活継続の可能性を検討したのは</a:t>
            </a:r>
            <a:r>
              <a:rPr kumimoji="1" lang="en-US" altLang="ja-JP" sz="1200" dirty="0">
                <a:solidFill>
                  <a:schemeClr val="tx1"/>
                </a:solidFill>
                <a:latin typeface="Meiryo UI" panose="020B0604030504040204" pitchFamily="50" charset="-128"/>
                <a:ea typeface="Meiryo UI" panose="020B0604030504040204" pitchFamily="50" charset="-128"/>
              </a:rPr>
              <a:t>727</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59</a:t>
            </a:r>
            <a:r>
              <a:rPr kumimoji="1" lang="ja-JP" altLang="en-US" sz="1200" dirty="0">
                <a:solidFill>
                  <a:schemeClr val="tx1"/>
                </a:solidFill>
                <a:latin typeface="Meiryo UI" panose="020B0604030504040204" pitchFamily="50" charset="-128"/>
                <a:ea typeface="Meiryo UI" panose="020B0604030504040204" pitchFamily="50" charset="-128"/>
              </a:rPr>
              <a:t>％）。検討していないのは</a:t>
            </a:r>
            <a:r>
              <a:rPr kumimoji="1" lang="en-US" altLang="ja-JP" sz="1200" dirty="0">
                <a:solidFill>
                  <a:schemeClr val="tx1"/>
                </a:solidFill>
                <a:latin typeface="Meiryo UI" panose="020B0604030504040204" pitchFamily="50" charset="-128"/>
                <a:ea typeface="Meiryo UI" panose="020B0604030504040204" pitchFamily="50" charset="-128"/>
              </a:rPr>
              <a:t>498</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40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◆地域生活の継続の可能性を検討した結果として、</a:t>
            </a:r>
            <a:r>
              <a:rPr kumimoji="1" lang="en-US" altLang="ja-JP" sz="1200" dirty="0">
                <a:solidFill>
                  <a:schemeClr val="tx1"/>
                </a:solidFill>
                <a:latin typeface="Meiryo UI" panose="020B0604030504040204" pitchFamily="50" charset="-128"/>
                <a:ea typeface="Meiryo UI" panose="020B0604030504040204" pitchFamily="50" charset="-128"/>
              </a:rPr>
              <a:t>133</a:t>
            </a:r>
            <a:r>
              <a:rPr kumimoji="1" lang="ja-JP" altLang="en-US" sz="1200" dirty="0">
                <a:solidFill>
                  <a:schemeClr val="tx1"/>
                </a:solidFill>
                <a:latin typeface="Meiryo UI" panose="020B0604030504040204" pitchFamily="50" charset="-128"/>
                <a:ea typeface="Meiryo UI" panose="020B0604030504040204" pitchFamily="50" charset="-128"/>
              </a:rPr>
              <a:t>人が「地域生活の継続に向けて調整中」。</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◆地域生活の継続の可能性を検討しなかった理由としては、「現在は地域生活ができており、本人や家族も今すぐの入所を希望していない」が</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最も多く</a:t>
            </a:r>
            <a:r>
              <a:rPr kumimoji="1" lang="en-US" altLang="ja-JP" sz="1200" dirty="0">
                <a:solidFill>
                  <a:schemeClr val="tx1"/>
                </a:solidFill>
                <a:latin typeface="Meiryo UI" panose="020B0604030504040204" pitchFamily="50" charset="-128"/>
                <a:ea typeface="Meiryo UI" panose="020B0604030504040204" pitchFamily="50" charset="-128"/>
              </a:rPr>
              <a:t>181</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◆本人へも家族等へも</a:t>
            </a:r>
            <a:r>
              <a:rPr kumimoji="1" lang="ja-JP" altLang="en-US" sz="1200" u="sng" dirty="0">
                <a:solidFill>
                  <a:schemeClr val="tx1"/>
                </a:solidFill>
                <a:latin typeface="Meiryo UI" panose="020B0604030504040204" pitchFamily="50" charset="-128"/>
                <a:ea typeface="Meiryo UI" panose="020B0604030504040204" pitchFamily="50" charset="-128"/>
              </a:rPr>
              <a:t>地域移行の説明をした上での待機の確認をしていないのは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816</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73%</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CC48878-6C4E-4E30-BA47-D3ADEC246C78}"/>
              </a:ext>
            </a:extLst>
          </p:cNvPr>
          <p:cNvSpPr/>
          <p:nvPr/>
        </p:nvSpPr>
        <p:spPr>
          <a:xfrm>
            <a:off x="3034391" y="2455456"/>
            <a:ext cx="1275065"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8" name="正方形/長方形 57">
            <a:extLst>
              <a:ext uri="{FF2B5EF4-FFF2-40B4-BE49-F238E27FC236}">
                <a16:creationId xmlns:a16="http://schemas.microsoft.com/office/drawing/2014/main" id="{34FE04D1-06B7-45ED-ABF1-EDBF18F64778}"/>
              </a:ext>
            </a:extLst>
          </p:cNvPr>
          <p:cNvSpPr/>
          <p:nvPr/>
        </p:nvSpPr>
        <p:spPr>
          <a:xfrm>
            <a:off x="4337095" y="2459799"/>
            <a:ext cx="1215391"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11" name="直線矢印コネクタ 10">
            <a:extLst>
              <a:ext uri="{FF2B5EF4-FFF2-40B4-BE49-F238E27FC236}">
                <a16:creationId xmlns:a16="http://schemas.microsoft.com/office/drawing/2014/main" id="{88752DAB-67E9-4252-97A9-7B84F9931A53}"/>
              </a:ext>
            </a:extLst>
          </p:cNvPr>
          <p:cNvCxnSpPr>
            <a:cxnSpLocks/>
          </p:cNvCxnSpPr>
          <p:nvPr/>
        </p:nvCxnSpPr>
        <p:spPr>
          <a:xfrm flipH="1">
            <a:off x="2712463" y="3348179"/>
            <a:ext cx="353090" cy="230282"/>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67" name="直線矢印コネクタ 66">
            <a:extLst>
              <a:ext uri="{FF2B5EF4-FFF2-40B4-BE49-F238E27FC236}">
                <a16:creationId xmlns:a16="http://schemas.microsoft.com/office/drawing/2014/main" id="{46BB7A30-C859-4B96-83B8-3679ECEAAC16}"/>
              </a:ext>
            </a:extLst>
          </p:cNvPr>
          <p:cNvCxnSpPr>
            <a:cxnSpLocks/>
          </p:cNvCxnSpPr>
          <p:nvPr/>
        </p:nvCxnSpPr>
        <p:spPr>
          <a:xfrm>
            <a:off x="4800946" y="3354066"/>
            <a:ext cx="0" cy="192811"/>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25" name="正方形/長方形 24">
            <a:extLst>
              <a:ext uri="{FF2B5EF4-FFF2-40B4-BE49-F238E27FC236}">
                <a16:creationId xmlns:a16="http://schemas.microsoft.com/office/drawing/2014/main" id="{7E3E54C9-B638-4982-B77E-FC42990053E6}"/>
              </a:ext>
            </a:extLst>
          </p:cNvPr>
          <p:cNvSpPr/>
          <p:nvPr/>
        </p:nvSpPr>
        <p:spPr>
          <a:xfrm>
            <a:off x="4382608" y="3994265"/>
            <a:ext cx="3678232"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正方形/長方形 23">
            <a:extLst>
              <a:ext uri="{FF2B5EF4-FFF2-40B4-BE49-F238E27FC236}">
                <a16:creationId xmlns:a16="http://schemas.microsoft.com/office/drawing/2014/main" id="{D9317254-BE0C-455F-BE6F-487309CD2D49}"/>
              </a:ext>
            </a:extLst>
          </p:cNvPr>
          <p:cNvSpPr/>
          <p:nvPr/>
        </p:nvSpPr>
        <p:spPr>
          <a:xfrm>
            <a:off x="850631" y="3926329"/>
            <a:ext cx="3342197" cy="17471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正方形/長方形 26">
            <a:extLst>
              <a:ext uri="{FF2B5EF4-FFF2-40B4-BE49-F238E27FC236}">
                <a16:creationId xmlns:a16="http://schemas.microsoft.com/office/drawing/2014/main" id="{2A3EB1B4-AFE6-4007-9CF0-8BF603A35735}"/>
              </a:ext>
            </a:extLst>
          </p:cNvPr>
          <p:cNvSpPr/>
          <p:nvPr/>
        </p:nvSpPr>
        <p:spPr>
          <a:xfrm>
            <a:off x="4655820" y="6069626"/>
            <a:ext cx="1298340" cy="223333"/>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1E189294-8DB0-4C38-BB73-C1E6A6D746E7}"/>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a:t>
            </a:r>
            <a:r>
              <a:rPr kumimoji="1" lang="ja-JP" altLang="en-US" b="1" dirty="0">
                <a:solidFill>
                  <a:prstClr val="white"/>
                </a:solidFill>
                <a:latin typeface="Meiryo UI" panose="020B0604030504040204" pitchFamily="50" charset="-128"/>
                <a:ea typeface="Meiryo UI" panose="020B0604030504040204" pitchFamily="50" charset="-128"/>
              </a:rPr>
              <a:t>７</a:t>
            </a: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年度　施設入所の待機者に関する実態調査結果</a:t>
            </a:r>
            <a:r>
              <a:rPr kumimoji="1" lang="ja-JP" altLang="en-US" b="1" dirty="0">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9" name="スライド番号プレースホルダー 9">
            <a:extLst>
              <a:ext uri="{FF2B5EF4-FFF2-40B4-BE49-F238E27FC236}">
                <a16:creationId xmlns:a16="http://schemas.microsoft.com/office/drawing/2014/main" id="{BA7B7C8B-7393-406A-BB2D-A05E1656FF1B}"/>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2</a:t>
            </a:fld>
            <a:endParaRPr kumimoji="1" lang="ja-JP" altLang="en-US" dirty="0"/>
          </a:p>
        </p:txBody>
      </p:sp>
    </p:spTree>
    <p:extLst>
      <p:ext uri="{BB962C8B-B14F-4D97-AF65-F5344CB8AC3E}">
        <p14:creationId xmlns:p14="http://schemas.microsoft.com/office/powerpoint/2010/main" val="868618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 name="グラフ 38">
            <a:extLst>
              <a:ext uri="{FF2B5EF4-FFF2-40B4-BE49-F238E27FC236}">
                <a16:creationId xmlns:a16="http://schemas.microsoft.com/office/drawing/2014/main" id="{ED130AAE-A0AC-4448-85A5-8B21E01A6203}"/>
              </a:ext>
            </a:extLst>
          </p:cNvPr>
          <p:cNvGraphicFramePr/>
          <p:nvPr/>
        </p:nvGraphicFramePr>
        <p:xfrm>
          <a:off x="4764640" y="1125828"/>
          <a:ext cx="4371532" cy="416810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8" name="グラフ 37">
            <a:extLst>
              <a:ext uri="{FF2B5EF4-FFF2-40B4-BE49-F238E27FC236}">
                <a16:creationId xmlns:a16="http://schemas.microsoft.com/office/drawing/2014/main" id="{EA7C3D2E-7975-4699-BF90-93D10040FF00}"/>
              </a:ext>
            </a:extLst>
          </p:cNvPr>
          <p:cNvGraphicFramePr/>
          <p:nvPr/>
        </p:nvGraphicFramePr>
        <p:xfrm>
          <a:off x="31690" y="1565636"/>
          <a:ext cx="4828842" cy="3024598"/>
        </p:xfrm>
        <a:graphic>
          <a:graphicData uri="http://schemas.openxmlformats.org/drawingml/2006/chart">
            <c:chart xmlns:c="http://schemas.openxmlformats.org/drawingml/2006/chart" xmlns:r="http://schemas.openxmlformats.org/officeDocument/2006/relationships" r:id="rId3"/>
          </a:graphicData>
        </a:graphic>
      </p:graphicFrame>
      <p:sp>
        <p:nvSpPr>
          <p:cNvPr id="37" name="正方形/長方形 36"/>
          <p:cNvSpPr/>
          <p:nvPr/>
        </p:nvSpPr>
        <p:spPr>
          <a:xfrm>
            <a:off x="17579" y="1708784"/>
            <a:ext cx="3421190" cy="27305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 施設入所を待機している理由</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N=1,111</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C55D681B-F812-4EFF-942C-BA928560A153}"/>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7" name="正方形/長方形 26">
            <a:extLst>
              <a:ext uri="{FF2B5EF4-FFF2-40B4-BE49-F238E27FC236}">
                <a16:creationId xmlns:a16="http://schemas.microsoft.com/office/drawing/2014/main" id="{E8ECF16E-E464-4F83-A812-D5C0E219FA15}"/>
              </a:ext>
            </a:extLst>
          </p:cNvPr>
          <p:cNvSpPr/>
          <p:nvPr/>
        </p:nvSpPr>
        <p:spPr>
          <a:xfrm>
            <a:off x="295086" y="4434563"/>
            <a:ext cx="4076211" cy="25394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　■障がい福祉サービスが不足している</a:t>
            </a:r>
            <a:r>
              <a:rPr kumimoji="1" lang="en-US" altLang="ja-JP" sz="1000" b="1" dirty="0">
                <a:solidFill>
                  <a:schemeClr val="tx1"/>
                </a:solidFill>
                <a:latin typeface="Meiryo UI" panose="020B0604030504040204" pitchFamily="50" charset="-128"/>
                <a:ea typeface="Meiryo UI" panose="020B0604030504040204" pitchFamily="50" charset="-128"/>
              </a:rPr>
              <a:t>29</a:t>
            </a:r>
            <a:r>
              <a:rPr kumimoji="1" lang="ja-JP" altLang="en-US" sz="1000" b="1" dirty="0">
                <a:solidFill>
                  <a:schemeClr val="tx1"/>
                </a:solidFill>
                <a:latin typeface="Meiryo UI" panose="020B0604030504040204" pitchFamily="50" charset="-128"/>
                <a:ea typeface="Meiryo UI" panose="020B0604030504040204" pitchFamily="50" charset="-128"/>
              </a:rPr>
              <a:t>名が地域生活を継続するために</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　　 必要な支援</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29</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C2BF0E89-CC49-4BFE-B42F-CA9415976B8A}"/>
              </a:ext>
            </a:extLst>
          </p:cNvPr>
          <p:cNvSpPr/>
          <p:nvPr/>
        </p:nvSpPr>
        <p:spPr>
          <a:xfrm>
            <a:off x="4937070" y="1865702"/>
            <a:ext cx="2190561"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■家族等の希望内容</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604</a:t>
            </a:r>
            <a:r>
              <a:rPr kumimoji="1" lang="ja-JP" altLang="en-US" sz="900" b="1" dirty="0">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9202CD37-CF2F-434B-BE97-D0494ECA27BE}"/>
              </a:ext>
            </a:extLst>
          </p:cNvPr>
          <p:cNvSpPr/>
          <p:nvPr/>
        </p:nvSpPr>
        <p:spPr>
          <a:xfrm>
            <a:off x="3505200" y="2755009"/>
            <a:ext cx="1123145" cy="599812"/>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右矢印 39"/>
          <p:cNvSpPr/>
          <p:nvPr/>
        </p:nvSpPr>
        <p:spPr>
          <a:xfrm>
            <a:off x="4635230" y="2873717"/>
            <a:ext cx="241068" cy="253945"/>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正方形/長方形 27">
            <a:extLst>
              <a:ext uri="{FF2B5EF4-FFF2-40B4-BE49-F238E27FC236}">
                <a16:creationId xmlns:a16="http://schemas.microsoft.com/office/drawing/2014/main" id="{592D6DC0-07D6-40E8-B36D-EE5C92344424}"/>
              </a:ext>
            </a:extLst>
          </p:cNvPr>
          <p:cNvSpPr/>
          <p:nvPr/>
        </p:nvSpPr>
        <p:spPr>
          <a:xfrm>
            <a:off x="243816" y="4057031"/>
            <a:ext cx="4127481" cy="273056"/>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1" name="右矢印 39">
            <a:extLst>
              <a:ext uri="{FF2B5EF4-FFF2-40B4-BE49-F238E27FC236}">
                <a16:creationId xmlns:a16="http://schemas.microsoft.com/office/drawing/2014/main" id="{F361CFD5-A85E-4AC9-9AAB-1E3C34FABC18}"/>
              </a:ext>
            </a:extLst>
          </p:cNvPr>
          <p:cNvSpPr/>
          <p:nvPr/>
        </p:nvSpPr>
        <p:spPr>
          <a:xfrm rot="5400000">
            <a:off x="2099579" y="4281081"/>
            <a:ext cx="193771" cy="226827"/>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EFF55767-A55C-4DFD-A903-1C09B175C613}"/>
              </a:ext>
            </a:extLst>
          </p:cNvPr>
          <p:cNvSpPr/>
          <p:nvPr/>
        </p:nvSpPr>
        <p:spPr>
          <a:xfrm>
            <a:off x="30394" y="783476"/>
            <a:ext cx="9043790" cy="8910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◆「家族等の希望により待機している」が最も多く</a:t>
            </a:r>
            <a:r>
              <a:rPr kumimoji="1" lang="en-US" altLang="ja-JP" sz="1200" dirty="0">
                <a:solidFill>
                  <a:schemeClr val="tx1"/>
                </a:solidFill>
                <a:latin typeface="Meiryo UI" panose="020B0604030504040204" pitchFamily="50" charset="-128"/>
                <a:ea typeface="Meiryo UI" panose="020B0604030504040204" pitchFamily="50" charset="-128"/>
              </a:rPr>
              <a:t>604</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54</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そのうち家族等の希望内容は「将来、家族に何かあった時に本人の行き場がないと困るため」が最も多く</a:t>
            </a:r>
            <a:r>
              <a:rPr kumimoji="1" lang="en-US" altLang="ja-JP" sz="1200" dirty="0">
                <a:solidFill>
                  <a:schemeClr val="tx1"/>
                </a:solidFill>
                <a:latin typeface="Meiryo UI" panose="020B0604030504040204" pitchFamily="50" charset="-128"/>
                <a:ea typeface="Meiryo UI" panose="020B0604030504040204" pitchFamily="50" charset="-128"/>
              </a:rPr>
              <a:t>313</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52</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◆「地域生活を継続するための障がい福祉サービスが不足しているため」の</a:t>
            </a:r>
            <a:r>
              <a:rPr kumimoji="1" lang="en-US" altLang="ja-JP" sz="1200" dirty="0">
                <a:solidFill>
                  <a:schemeClr val="tx1"/>
                </a:solidFill>
                <a:latin typeface="Meiryo UI" panose="020B0604030504040204" pitchFamily="50" charset="-128"/>
                <a:ea typeface="Meiryo UI" panose="020B0604030504040204" pitchFamily="50" charset="-128"/>
              </a:rPr>
              <a:t>29</a:t>
            </a:r>
            <a:r>
              <a:rPr kumimoji="1" lang="ja-JP" altLang="en-US" sz="1200" dirty="0">
                <a:solidFill>
                  <a:schemeClr val="tx1"/>
                </a:solidFill>
                <a:latin typeface="Meiryo UI" panose="020B0604030504040204" pitchFamily="50" charset="-128"/>
                <a:ea typeface="Meiryo UI" panose="020B0604030504040204" pitchFamily="50" charset="-128"/>
              </a:rPr>
              <a:t>人について、地域生活を継続するために必要な支援として、「障がい特性に応じた設備・環境が整備されたグループホーム」が</a:t>
            </a:r>
            <a:r>
              <a:rPr kumimoji="1" lang="en-US" altLang="ja-JP" sz="1200" dirty="0">
                <a:solidFill>
                  <a:schemeClr val="tx1"/>
                </a:solidFill>
                <a:latin typeface="Meiryo UI" panose="020B0604030504040204" pitchFamily="50" charset="-128"/>
                <a:ea typeface="Meiryo UI" panose="020B0604030504040204" pitchFamily="50" charset="-128"/>
              </a:rPr>
              <a:t>25</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BA3BE861-A924-4B70-AA14-7D965B6D2376}"/>
              </a:ext>
            </a:extLst>
          </p:cNvPr>
          <p:cNvGraphicFramePr>
            <a:graphicFrameLocks noGrp="1"/>
          </p:cNvGraphicFramePr>
          <p:nvPr/>
        </p:nvGraphicFramePr>
        <p:xfrm>
          <a:off x="511895" y="4830409"/>
          <a:ext cx="3866037" cy="1834482"/>
        </p:xfrm>
        <a:graphic>
          <a:graphicData uri="http://schemas.openxmlformats.org/drawingml/2006/table">
            <a:tbl>
              <a:tblPr>
                <a:tableStyleId>{BDBED569-4797-4DF1-A0F4-6AAB3CD982D8}</a:tableStyleId>
              </a:tblPr>
              <a:tblGrid>
                <a:gridCol w="2132142">
                  <a:extLst>
                    <a:ext uri="{9D8B030D-6E8A-4147-A177-3AD203B41FA5}">
                      <a16:colId xmlns:a16="http://schemas.microsoft.com/office/drawing/2014/main" val="2807385868"/>
                    </a:ext>
                  </a:extLst>
                </a:gridCol>
                <a:gridCol w="984668">
                  <a:extLst>
                    <a:ext uri="{9D8B030D-6E8A-4147-A177-3AD203B41FA5}">
                      <a16:colId xmlns:a16="http://schemas.microsoft.com/office/drawing/2014/main" val="392760222"/>
                    </a:ext>
                  </a:extLst>
                </a:gridCol>
                <a:gridCol w="749227">
                  <a:extLst>
                    <a:ext uri="{9D8B030D-6E8A-4147-A177-3AD203B41FA5}">
                      <a16:colId xmlns:a16="http://schemas.microsoft.com/office/drawing/2014/main" val="1198061211"/>
                    </a:ext>
                  </a:extLst>
                </a:gridCol>
              </a:tblGrid>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障がい特性に応じた設備・環境が整備されたグループホーム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r" fontAlgn="ctr"/>
                      <a:r>
                        <a:rPr lang="en-US" altLang="ja-JP" sz="900" u="none" strike="noStrike" dirty="0">
                          <a:effectLst/>
                          <a:latin typeface="メイリオ" panose="020B0604030504040204" pitchFamily="50" charset="-128"/>
                          <a:ea typeface="メイリオ" panose="020B0604030504040204" pitchFamily="50" charset="-128"/>
                        </a:rPr>
                        <a:t>507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25</a:t>
                      </a:r>
                    </a:p>
                  </a:txBody>
                  <a:tcPr marL="9525" marR="9525" marT="9525" marB="0" anchor="ctr">
                    <a:solidFill>
                      <a:srgbClr val="FFFF00"/>
                    </a:solidFill>
                  </a:tcPr>
                </a:tc>
                <a:extLst>
                  <a:ext uri="{0D108BD9-81ED-4DB2-BD59-A6C34878D82A}">
                    <a16:rowId xmlns:a16="http://schemas.microsoft.com/office/drawing/2014/main" val="50693091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サービスの質</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（専門的支援を行う事業所）</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a:t>
                      </a: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サービスの量</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a:t>
                      </a:r>
                    </a:p>
                  </a:txBody>
                  <a:tcPr marL="9525" marR="9525" marT="9525" marB="0" anchor="ctr">
                    <a:noFill/>
                  </a:tcPr>
                </a:tc>
                <a:extLst>
                  <a:ext uri="{0D108BD9-81ED-4DB2-BD59-A6C34878D82A}">
                    <a16:rowId xmlns:a16="http://schemas.microsoft.com/office/drawing/2014/main" val="1206218028"/>
                  </a:ext>
                </a:extLst>
              </a:tr>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9525" marR="9525" marT="9525" marB="0" anchor="ctr">
                    <a:solidFill>
                      <a:schemeClr val="accent1">
                        <a:lumMod val="20000"/>
                        <a:lumOff val="80000"/>
                      </a:schemeClr>
                    </a:solidFill>
                  </a:tcPr>
                </a:tc>
                <a:tc h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3043773743"/>
                  </a:ext>
                </a:extLst>
              </a:tr>
            </a:tbl>
          </a:graphicData>
        </a:graphic>
      </p:graphicFrame>
      <p:cxnSp>
        <p:nvCxnSpPr>
          <p:cNvPr id="6" name="直線コネクタ 5">
            <a:extLst>
              <a:ext uri="{FF2B5EF4-FFF2-40B4-BE49-F238E27FC236}">
                <a16:creationId xmlns:a16="http://schemas.microsoft.com/office/drawing/2014/main" id="{2934C3D9-D204-493C-B73C-BB95C8DABF0A}"/>
              </a:ext>
            </a:extLst>
          </p:cNvPr>
          <p:cNvCxnSpPr/>
          <p:nvPr/>
        </p:nvCxnSpPr>
        <p:spPr>
          <a:xfrm flipV="1">
            <a:off x="8255000" y="4047067"/>
            <a:ext cx="0" cy="407906"/>
          </a:xfrm>
          <a:prstGeom prst="line">
            <a:avLst/>
          </a:prstGeom>
          <a:ln w="158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5DB389DE-9C80-40F0-ADB2-68EDD6827352}"/>
              </a:ext>
            </a:extLst>
          </p:cNvPr>
          <p:cNvSpPr/>
          <p:nvPr/>
        </p:nvSpPr>
        <p:spPr>
          <a:xfrm>
            <a:off x="4851492" y="4927234"/>
            <a:ext cx="4247268" cy="278811"/>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100" b="1" dirty="0">
                <a:latin typeface="HG丸ｺﾞｼｯｸM-PRO" panose="020F0600000000000000" pitchFamily="50" charset="-128"/>
                <a:ea typeface="HG丸ｺﾞｼｯｸM-PRO" panose="020F0600000000000000" pitchFamily="50" charset="-128"/>
              </a:rPr>
              <a:t> </a:t>
            </a:r>
            <a:r>
              <a:rPr kumimoji="1" lang="ja-JP" altLang="en-US" sz="1300" b="1" dirty="0">
                <a:latin typeface="HG丸ｺﾞｼｯｸM-PRO" panose="020F0600000000000000" pitchFamily="50" charset="-128"/>
                <a:ea typeface="HG丸ｺﾞｼｯｸM-PRO" panose="020F0600000000000000" pitchFamily="50" charset="-128"/>
              </a:rPr>
              <a:t>４　市町村における協議の場（令和</a:t>
            </a:r>
            <a:r>
              <a:rPr kumimoji="1" lang="en-US" altLang="ja-JP" sz="1300" b="1" dirty="0">
                <a:latin typeface="HG丸ｺﾞｼｯｸM-PRO" panose="020F0600000000000000" pitchFamily="50" charset="-128"/>
                <a:ea typeface="HG丸ｺﾞｼｯｸM-PRO" panose="020F0600000000000000" pitchFamily="50" charset="-128"/>
              </a:rPr>
              <a:t>7</a:t>
            </a:r>
            <a:r>
              <a:rPr kumimoji="1" lang="ja-JP" altLang="en-US" sz="1300" b="1" dirty="0">
                <a:latin typeface="HG丸ｺﾞｼｯｸM-PRO" panose="020F0600000000000000" pitchFamily="50" charset="-128"/>
                <a:ea typeface="HG丸ｺﾞｼｯｸM-PRO" panose="020F0600000000000000" pitchFamily="50" charset="-128"/>
              </a:rPr>
              <a:t>年</a:t>
            </a:r>
            <a:r>
              <a:rPr kumimoji="1" lang="en-US" altLang="ja-JP" sz="1300" b="1" dirty="0">
                <a:latin typeface="HG丸ｺﾞｼｯｸM-PRO" panose="020F0600000000000000" pitchFamily="50" charset="-128"/>
                <a:ea typeface="HG丸ｺﾞｼｯｸM-PRO" panose="020F0600000000000000" pitchFamily="50" charset="-128"/>
              </a:rPr>
              <a:t>7</a:t>
            </a:r>
            <a:r>
              <a:rPr kumimoji="1" lang="ja-JP" altLang="en-US" sz="1300" b="1" dirty="0">
                <a:latin typeface="HG丸ｺﾞｼｯｸM-PRO" panose="020F0600000000000000" pitchFamily="50" charset="-128"/>
                <a:ea typeface="HG丸ｺﾞｼｯｸM-PRO" panose="020F0600000000000000" pitchFamily="50" charset="-128"/>
              </a:rPr>
              <a:t>月末時点）</a:t>
            </a:r>
          </a:p>
        </p:txBody>
      </p:sp>
      <p:graphicFrame>
        <p:nvGraphicFramePr>
          <p:cNvPr id="20" name="表 19">
            <a:extLst>
              <a:ext uri="{FF2B5EF4-FFF2-40B4-BE49-F238E27FC236}">
                <a16:creationId xmlns:a16="http://schemas.microsoft.com/office/drawing/2014/main" id="{A160C0EA-F99C-4688-8E87-3AF1A8472BE5}"/>
              </a:ext>
            </a:extLst>
          </p:cNvPr>
          <p:cNvGraphicFramePr>
            <a:graphicFrameLocks noGrp="1"/>
          </p:cNvGraphicFramePr>
          <p:nvPr/>
        </p:nvGraphicFramePr>
        <p:xfrm>
          <a:off x="4924203" y="6057261"/>
          <a:ext cx="3988387" cy="660555"/>
        </p:xfrm>
        <a:graphic>
          <a:graphicData uri="http://schemas.openxmlformats.org/drawingml/2006/table">
            <a:tbl>
              <a:tblPr firstRow="1" bandRow="1">
                <a:tableStyleId>{BDBED569-4797-4DF1-A0F4-6AAB3CD982D8}</a:tableStyleId>
              </a:tblPr>
              <a:tblGrid>
                <a:gridCol w="1168989">
                  <a:extLst>
                    <a:ext uri="{9D8B030D-6E8A-4147-A177-3AD203B41FA5}">
                      <a16:colId xmlns:a16="http://schemas.microsoft.com/office/drawing/2014/main" val="1854744225"/>
                    </a:ext>
                  </a:extLst>
                </a:gridCol>
                <a:gridCol w="1282792">
                  <a:extLst>
                    <a:ext uri="{9D8B030D-6E8A-4147-A177-3AD203B41FA5}">
                      <a16:colId xmlns:a16="http://schemas.microsoft.com/office/drawing/2014/main" val="3400976175"/>
                    </a:ext>
                  </a:extLst>
                </a:gridCol>
                <a:gridCol w="1536606">
                  <a:extLst>
                    <a:ext uri="{9D8B030D-6E8A-4147-A177-3AD203B41FA5}">
                      <a16:colId xmlns:a16="http://schemas.microsoft.com/office/drawing/2014/main" val="2610209979"/>
                    </a:ext>
                  </a:extLst>
                </a:gridCol>
              </a:tblGrid>
              <a:tr h="220185">
                <a:tc row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協議の場の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有無</a:t>
                      </a:r>
                    </a:p>
                  </a:txBody>
                  <a:tcPr marL="116272" marR="116272" marT="58136" marB="58136" anchor="ctr">
                    <a:lnL w="12700" cap="flat" cmpd="sng" algn="ctr">
                      <a:solidFill>
                        <a:schemeClr val="accent5"/>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有：</a:t>
                      </a:r>
                      <a:r>
                        <a:rPr kumimoji="1" lang="en-US" altLang="ja-JP" sz="1100" b="0" dirty="0">
                          <a:latin typeface="メイリオ" panose="020B0604030504040204" pitchFamily="50" charset="-128"/>
                          <a:ea typeface="メイリオ" panose="020B0604030504040204" pitchFamily="50" charset="-128"/>
                        </a:rPr>
                        <a:t>9</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r>
                        <a:rPr kumimoji="1" lang="ja-JP" altLang="en-US" sz="1100" b="0" dirty="0">
                          <a:latin typeface="メイリオ" panose="020B0604030504040204" pitchFamily="50" charset="-128"/>
                          <a:ea typeface="メイリオ" panose="020B0604030504040204" pitchFamily="50" charset="-128"/>
                        </a:rPr>
                        <a:t>主な協議の場</a:t>
                      </a:r>
                      <a:endParaRPr kumimoji="1" lang="en-US" altLang="ja-JP" sz="1100" b="0" dirty="0">
                        <a:latin typeface="メイリオ" panose="020B0604030504040204" pitchFamily="50" charset="-128"/>
                        <a:ea typeface="メイリオ" panose="020B0604030504040204" pitchFamily="50" charset="-128"/>
                      </a:endParaRPr>
                    </a:p>
                    <a:p>
                      <a:r>
                        <a:rPr kumimoji="1" lang="ja-JP" altLang="en-US" sz="1100" b="0" dirty="0">
                          <a:latin typeface="メイリオ" panose="020B0604030504040204" pitchFamily="50" charset="-128"/>
                          <a:ea typeface="メイリオ" panose="020B0604030504040204" pitchFamily="50" charset="-128"/>
                        </a:rPr>
                        <a:t>自立支援協議会等</a:t>
                      </a:r>
                    </a:p>
                  </a:txBody>
                  <a:tcPr marL="116272" marR="116272" marT="58136" marB="58136" anchor="ctr">
                    <a:lnL w="12700" cap="flat" cmpd="sng" algn="ctr">
                      <a:solidFill>
                        <a:schemeClr val="bg1">
                          <a:lumMod val="75000"/>
                        </a:schemeClr>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4026594234"/>
                  </a:ext>
                </a:extLst>
              </a:tr>
              <a:tr h="220185">
                <a:tc vMerge="1">
                  <a:txBody>
                    <a:bodyPr/>
                    <a:lstStyle/>
                    <a:p>
                      <a:endParaRPr kumimoji="1" lang="ja-JP" altLang="en-US"/>
                    </a:p>
                  </a:txBody>
                  <a:tcPr/>
                </a:tc>
                <a:tc>
                  <a:txBody>
                    <a:bodyPr/>
                    <a:lstStyle/>
                    <a:p>
                      <a:pPr algn="ctr"/>
                      <a:r>
                        <a:rPr kumimoji="1" lang="ja-JP" altLang="en-US" sz="1100" b="0" dirty="0">
                          <a:highlight>
                            <a:srgbClr val="FFFF00"/>
                          </a:highlight>
                          <a:latin typeface="メイリオ" panose="020B0604030504040204" pitchFamily="50" charset="-128"/>
                          <a:ea typeface="メイリオ" panose="020B0604030504040204" pitchFamily="50" charset="-128"/>
                        </a:rPr>
                        <a:t>無：</a:t>
                      </a:r>
                      <a:r>
                        <a:rPr kumimoji="1" lang="en-US" altLang="ja-JP" sz="1100" b="0" dirty="0">
                          <a:highlight>
                            <a:srgbClr val="FFFF00"/>
                          </a:highlight>
                          <a:latin typeface="メイリオ" panose="020B0604030504040204" pitchFamily="50" charset="-128"/>
                          <a:ea typeface="メイリオ" panose="020B0604030504040204" pitchFamily="50" charset="-128"/>
                        </a:rPr>
                        <a:t>32</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vMerge="1">
                  <a:txBody>
                    <a:bodyPr/>
                    <a:lstStyle/>
                    <a:p>
                      <a:endParaRPr kumimoji="1" lang="ja-JP" altLang="en-US"/>
                    </a:p>
                  </a:txBody>
                  <a:tcPr/>
                </a:tc>
                <a:extLst>
                  <a:ext uri="{0D108BD9-81ED-4DB2-BD59-A6C34878D82A}">
                    <a16:rowId xmlns:a16="http://schemas.microsoft.com/office/drawing/2014/main" val="1978512713"/>
                  </a:ext>
                </a:extLst>
              </a:tr>
              <a:tr h="220185">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設置予定有：２</a:t>
                      </a:r>
                      <a:endParaRPr kumimoji="1" lang="en-US" altLang="ja-JP" sz="1100" b="0" dirty="0">
                        <a:latin typeface="メイリオ" panose="020B0604030504040204" pitchFamily="50" charset="-128"/>
                        <a:ea typeface="メイリオ" panose="020B0604030504040204" pitchFamily="50" charset="-128"/>
                      </a:endParaRP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5"/>
                      </a:solidFill>
                      <a:prstDash val="solid"/>
                      <a:round/>
                      <a:headEnd type="none" w="med" len="med"/>
                      <a:tailEnd type="none" w="med" len="med"/>
                    </a:lnB>
                    <a:noFill/>
                  </a:tcPr>
                </a:tc>
                <a:tc vMerge="1">
                  <a:txBody>
                    <a:bodyPr/>
                    <a:lstStyle/>
                    <a:p>
                      <a:endParaRPr kumimoji="1" lang="ja-JP" altLang="en-US" sz="900" b="0" dirty="0">
                        <a:latin typeface="メイリオ" panose="020B0604030504040204" pitchFamily="50" charset="-128"/>
                        <a:ea typeface="メイリオ"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41672432"/>
                  </a:ext>
                </a:extLst>
              </a:tr>
            </a:tbl>
          </a:graphicData>
        </a:graphic>
      </p:graphicFrame>
      <p:sp>
        <p:nvSpPr>
          <p:cNvPr id="22" name="正方形/長方形 21">
            <a:extLst>
              <a:ext uri="{FF2B5EF4-FFF2-40B4-BE49-F238E27FC236}">
                <a16:creationId xmlns:a16="http://schemas.microsoft.com/office/drawing/2014/main" id="{721DF21C-E7C9-4879-8099-58B5C0D99C11}"/>
              </a:ext>
            </a:extLst>
          </p:cNvPr>
          <p:cNvSpPr/>
          <p:nvPr/>
        </p:nvSpPr>
        <p:spPr>
          <a:xfrm>
            <a:off x="4725429" y="5776616"/>
            <a:ext cx="4579724" cy="27881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lvl="0" defTabSz="685800">
              <a:defRPr/>
            </a:pPr>
            <a:r>
              <a:rPr kumimoji="1" lang="ja-JP" altLang="en-US" sz="1050" b="1" dirty="0">
                <a:solidFill>
                  <a:schemeClr val="tx1"/>
                </a:solidFill>
                <a:latin typeface="メイリオ" panose="020B0604030504040204" pitchFamily="50" charset="-128"/>
                <a:ea typeface="メイリオ" panose="020B0604030504040204" pitchFamily="50" charset="-128"/>
              </a:rPr>
              <a:t> 市町村における待機者に関する協議の場等について</a:t>
            </a:r>
            <a:r>
              <a:rPr kumimoji="1" lang="ja-JP" altLang="en-US" sz="900" b="1" dirty="0">
                <a:solidFill>
                  <a:schemeClr val="tx1"/>
                </a:solidFill>
                <a:latin typeface="メイリオ" panose="020B0604030504040204" pitchFamily="50" charset="-128"/>
                <a:ea typeface="メイリオ" panose="020B0604030504040204" pitchFamily="50" charset="-128"/>
              </a:rPr>
              <a:t>（</a:t>
            </a:r>
            <a:r>
              <a:rPr kumimoji="1" lang="en-US" altLang="ja-JP" sz="900" b="1" dirty="0">
                <a:solidFill>
                  <a:schemeClr val="tx1"/>
                </a:solidFill>
                <a:latin typeface="メイリオ" panose="020B0604030504040204" pitchFamily="50" charset="-128"/>
                <a:ea typeface="メイリオ" panose="020B0604030504040204" pitchFamily="50" charset="-128"/>
              </a:rPr>
              <a:t>N=43</a:t>
            </a:r>
            <a:r>
              <a:rPr kumimoji="1" lang="ja-JP" altLang="en-US" sz="900" b="1" dirty="0">
                <a:solidFill>
                  <a:schemeClr val="tx1"/>
                </a:solidFill>
                <a:latin typeface="メイリオ" panose="020B0604030504040204" pitchFamily="50" charset="-128"/>
                <a:ea typeface="メイリオ" panose="020B0604030504040204" pitchFamily="50" charset="-128"/>
              </a:rPr>
              <a:t>市町村）</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A4321C3A-950A-423D-8A24-C5F928FFB0F9}"/>
              </a:ext>
            </a:extLst>
          </p:cNvPr>
          <p:cNvSpPr/>
          <p:nvPr/>
        </p:nvSpPr>
        <p:spPr>
          <a:xfrm>
            <a:off x="38100" y="520833"/>
            <a:ext cx="9051323" cy="263106"/>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３ 施設入所を待機している理由</a:t>
            </a:r>
          </a:p>
        </p:txBody>
      </p:sp>
      <p:sp>
        <p:nvSpPr>
          <p:cNvPr id="29" name="正方形/長方形 28">
            <a:extLst>
              <a:ext uri="{FF2B5EF4-FFF2-40B4-BE49-F238E27FC236}">
                <a16:creationId xmlns:a16="http://schemas.microsoft.com/office/drawing/2014/main" id="{929497EF-1B9B-4829-B43B-724FA930B0C6}"/>
              </a:ext>
            </a:extLst>
          </p:cNvPr>
          <p:cNvSpPr/>
          <p:nvPr/>
        </p:nvSpPr>
        <p:spPr>
          <a:xfrm>
            <a:off x="4857721" y="5269675"/>
            <a:ext cx="4121353" cy="40955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000" dirty="0">
                <a:solidFill>
                  <a:schemeClr val="tx1"/>
                </a:solidFill>
                <a:latin typeface="Meiryo UI" panose="020B0604030504040204" pitchFamily="50" charset="-128"/>
                <a:ea typeface="Meiryo UI" panose="020B0604030504040204" pitchFamily="50" charset="-128"/>
              </a:rPr>
              <a:t>・市町村において待機者についての協議の場がないと回答した市町村は</a:t>
            </a:r>
            <a:r>
              <a:rPr kumimoji="1" lang="en-US" altLang="ja-JP" sz="1000" dirty="0">
                <a:solidFill>
                  <a:schemeClr val="tx1"/>
                </a:solidFill>
                <a:latin typeface="Meiryo UI" panose="020B0604030504040204" pitchFamily="50" charset="-128"/>
                <a:ea typeface="Meiryo UI" panose="020B0604030504040204" pitchFamily="50" charset="-128"/>
              </a:rPr>
              <a:t>32</a:t>
            </a:r>
          </a:p>
          <a:p>
            <a:pPr marL="92075" indent="-92075"/>
            <a:r>
              <a:rPr kumimoji="1" lang="ja-JP" altLang="en-US" sz="1000" dirty="0">
                <a:solidFill>
                  <a:schemeClr val="tx1"/>
                </a:solidFill>
                <a:latin typeface="Meiryo UI" panose="020B0604030504040204" pitchFamily="50" charset="-128"/>
                <a:ea typeface="Meiryo UI" panose="020B0604030504040204" pitchFamily="50" charset="-128"/>
              </a:rPr>
              <a:t>・協議の場の設置予定がある市町村は２</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5" name="大かっこ 4">
            <a:extLst>
              <a:ext uri="{FF2B5EF4-FFF2-40B4-BE49-F238E27FC236}">
                <a16:creationId xmlns:a16="http://schemas.microsoft.com/office/drawing/2014/main" id="{316C3DA1-F05A-422D-BCF7-FED93781F9CF}"/>
              </a:ext>
            </a:extLst>
          </p:cNvPr>
          <p:cNvSpPr/>
          <p:nvPr/>
        </p:nvSpPr>
        <p:spPr>
          <a:xfrm>
            <a:off x="301816" y="4482071"/>
            <a:ext cx="4247268" cy="2190439"/>
          </a:xfrm>
          <a:prstGeom prst="bracketPair">
            <a:avLst>
              <a:gd name="adj" fmla="val 2092"/>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大かっこ 29">
            <a:extLst>
              <a:ext uri="{FF2B5EF4-FFF2-40B4-BE49-F238E27FC236}">
                <a16:creationId xmlns:a16="http://schemas.microsoft.com/office/drawing/2014/main" id="{5B8E7AA8-7451-43A5-A148-B5F67A6F3770}"/>
              </a:ext>
            </a:extLst>
          </p:cNvPr>
          <p:cNvSpPr/>
          <p:nvPr/>
        </p:nvSpPr>
        <p:spPr>
          <a:xfrm>
            <a:off x="4875270" y="1982927"/>
            <a:ext cx="4199713" cy="2787193"/>
          </a:xfrm>
          <a:prstGeom prst="bracketPair">
            <a:avLst>
              <a:gd name="adj" fmla="val 1642"/>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4F97756-6033-4CB0-A0CD-7ABA001F1EA9}"/>
              </a:ext>
            </a:extLst>
          </p:cNvPr>
          <p:cNvSpPr txBox="1"/>
          <p:nvPr/>
        </p:nvSpPr>
        <p:spPr>
          <a:xfrm>
            <a:off x="3801155" y="4662398"/>
            <a:ext cx="697627" cy="215444"/>
          </a:xfrm>
          <a:prstGeom prst="rect">
            <a:avLst/>
          </a:prstGeom>
          <a:noFill/>
        </p:spPr>
        <p:txBody>
          <a:bodyPr wrap="none" rtlCol="0">
            <a:spAutoFit/>
          </a:bodyPr>
          <a:lstStyle/>
          <a:p>
            <a:r>
              <a:rPr kumimoji="1" lang="en-US" altLang="ja-JP" sz="800" dirty="0"/>
              <a:t>※</a:t>
            </a:r>
            <a:r>
              <a:rPr kumimoji="1" lang="ja-JP" altLang="en-US" sz="800" dirty="0"/>
              <a:t>複数回答</a:t>
            </a:r>
          </a:p>
        </p:txBody>
      </p:sp>
      <p:sp>
        <p:nvSpPr>
          <p:cNvPr id="25" name="テキスト ボックス 24">
            <a:extLst>
              <a:ext uri="{FF2B5EF4-FFF2-40B4-BE49-F238E27FC236}">
                <a16:creationId xmlns:a16="http://schemas.microsoft.com/office/drawing/2014/main" id="{A86A245F-34C2-425B-A573-8EDA6549C519}"/>
              </a:ext>
            </a:extLst>
          </p:cNvPr>
          <p:cNvSpPr txBox="1"/>
          <p:nvPr/>
        </p:nvSpPr>
        <p:spPr>
          <a:xfrm>
            <a:off x="-14548" y="11435"/>
            <a:ext cx="9158548" cy="388407"/>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令和６年度　施設入所の待機者に</a:t>
            </a:r>
            <a:r>
              <a:rPr kumimoji="1" lang="ja-JP" altLang="en-US" b="1" dirty="0">
                <a:solidFill>
                  <a:prstClr val="white"/>
                </a:solidFill>
                <a:latin typeface="HGPｺﾞｼｯｸE" panose="020B0900000000000000" pitchFamily="50" charset="-128"/>
                <a:ea typeface="HGPｺﾞｼｯｸE" panose="020B0900000000000000" pitchFamily="50" charset="-128"/>
              </a:rPr>
              <a:t>関する</a:t>
            </a: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実態調査について</a:t>
            </a:r>
          </a:p>
        </p:txBody>
      </p:sp>
      <p:sp>
        <p:nvSpPr>
          <p:cNvPr id="32" name="正方形/長方形 31">
            <a:extLst>
              <a:ext uri="{FF2B5EF4-FFF2-40B4-BE49-F238E27FC236}">
                <a16:creationId xmlns:a16="http://schemas.microsoft.com/office/drawing/2014/main" id="{50FEDE33-604E-4D09-B354-1FEC8BE7C79B}"/>
              </a:ext>
            </a:extLst>
          </p:cNvPr>
          <p:cNvSpPr/>
          <p:nvPr/>
        </p:nvSpPr>
        <p:spPr>
          <a:xfrm>
            <a:off x="6964680" y="4429584"/>
            <a:ext cx="2014393"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3" name="正方形/長方形 32">
            <a:extLst>
              <a:ext uri="{FF2B5EF4-FFF2-40B4-BE49-F238E27FC236}">
                <a16:creationId xmlns:a16="http://schemas.microsoft.com/office/drawing/2014/main" id="{950BE6E2-0106-487E-81BE-D96ED70D56B2}"/>
              </a:ext>
            </a:extLst>
          </p:cNvPr>
          <p:cNvSpPr/>
          <p:nvPr/>
        </p:nvSpPr>
        <p:spPr>
          <a:xfrm flipV="1">
            <a:off x="3624810" y="4840339"/>
            <a:ext cx="746487" cy="205514"/>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5" name="正方形/長方形 34">
            <a:extLst>
              <a:ext uri="{FF2B5EF4-FFF2-40B4-BE49-F238E27FC236}">
                <a16:creationId xmlns:a16="http://schemas.microsoft.com/office/drawing/2014/main" id="{466BAF15-1F95-4E3B-A471-CA3D4C0A4605}"/>
              </a:ext>
            </a:extLst>
          </p:cNvPr>
          <p:cNvSpPr/>
          <p:nvPr/>
        </p:nvSpPr>
        <p:spPr>
          <a:xfrm flipV="1">
            <a:off x="6107381" y="6289744"/>
            <a:ext cx="1245919" cy="210555"/>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4" name="テキスト ボックス 33">
            <a:extLst>
              <a:ext uri="{FF2B5EF4-FFF2-40B4-BE49-F238E27FC236}">
                <a16:creationId xmlns:a16="http://schemas.microsoft.com/office/drawing/2014/main" id="{F4E43AD2-C7E9-4346-8F0D-9B05792FCDA8}"/>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令和７年度　施設入所の待機者に関する実態調査結果</a:t>
            </a:r>
            <a:r>
              <a:rPr kumimoji="1" lang="ja-JP" altLang="en-US" b="1" dirty="0">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520FDA64-5FE3-4F7A-85B5-748FF2CD8CA1}"/>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3</a:t>
            </a:fld>
            <a:endParaRPr kumimoji="1" lang="ja-JP" altLang="en-US" dirty="0"/>
          </a:p>
        </p:txBody>
      </p:sp>
    </p:spTree>
    <p:extLst>
      <p:ext uri="{BB962C8B-B14F-4D97-AF65-F5344CB8AC3E}">
        <p14:creationId xmlns:p14="http://schemas.microsoft.com/office/powerpoint/2010/main" val="1279358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124700" y="6390432"/>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graphicFrame>
        <p:nvGraphicFramePr>
          <p:cNvPr id="31" name="表 30">
            <a:extLst>
              <a:ext uri="{FF2B5EF4-FFF2-40B4-BE49-F238E27FC236}">
                <a16:creationId xmlns:a16="http://schemas.microsoft.com/office/drawing/2014/main" id="{E21A0085-8E7E-4440-9ECC-380F593D4780}"/>
              </a:ext>
            </a:extLst>
          </p:cNvPr>
          <p:cNvGraphicFramePr>
            <a:graphicFrameLocks noGrp="1"/>
          </p:cNvGraphicFramePr>
          <p:nvPr>
            <p:extLst>
              <p:ext uri="{D42A27DB-BD31-4B8C-83A1-F6EECF244321}">
                <p14:modId xmlns:p14="http://schemas.microsoft.com/office/powerpoint/2010/main" val="2430841756"/>
              </p:ext>
            </p:extLst>
          </p:nvPr>
        </p:nvGraphicFramePr>
        <p:xfrm>
          <a:off x="66426" y="841048"/>
          <a:ext cx="8955042" cy="5996328"/>
        </p:xfrm>
        <a:graphic>
          <a:graphicData uri="http://schemas.openxmlformats.org/drawingml/2006/table">
            <a:tbl>
              <a:tblPr firstRow="1" bandRow="1">
                <a:tableStyleId>{5A111915-BE36-4E01-A7E5-04B1672EAD32}</a:tableStyleId>
              </a:tblPr>
              <a:tblGrid>
                <a:gridCol w="8955042">
                  <a:extLst>
                    <a:ext uri="{9D8B030D-6E8A-4147-A177-3AD203B41FA5}">
                      <a16:colId xmlns:a16="http://schemas.microsoft.com/office/drawing/2014/main" val="3114873037"/>
                    </a:ext>
                  </a:extLst>
                </a:gridCol>
              </a:tblGrid>
              <a:tr h="29159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300" dirty="0">
                          <a:latin typeface="Meiryo UI" panose="020B0604030504040204" pitchFamily="50" charset="-128"/>
                          <a:ea typeface="Meiryo UI" panose="020B0604030504040204" pitchFamily="50" charset="-128"/>
                        </a:rPr>
                        <a:t>◆令和</a:t>
                      </a:r>
                      <a:r>
                        <a:rPr kumimoji="1" lang="ja-JP" altLang="en-US" sz="1300" dirty="0">
                          <a:solidFill>
                            <a:schemeClr val="bg1"/>
                          </a:solidFill>
                          <a:latin typeface="Meiryo UI" panose="020B0604030504040204" pitchFamily="50" charset="-128"/>
                          <a:ea typeface="Meiryo UI" panose="020B0604030504040204" pitchFamily="50" charset="-128"/>
                        </a:rPr>
                        <a:t>８</a:t>
                      </a:r>
                      <a:r>
                        <a:rPr kumimoji="1" lang="ja-JP" altLang="en-US" sz="1300" dirty="0">
                          <a:latin typeface="Meiryo UI" panose="020B0604030504040204" pitchFamily="50" charset="-128"/>
                          <a:ea typeface="Meiryo UI" panose="020B0604030504040204" pitchFamily="50" charset="-128"/>
                        </a:rPr>
                        <a:t>年度主要事業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知事重点</a:t>
                      </a:r>
                      <a:r>
                        <a:rPr kumimoji="1" lang="en-US" altLang="ja-JP" sz="1300" dirty="0">
                          <a:latin typeface="Meiryo UI" panose="020B0604030504040204" pitchFamily="50" charset="-128"/>
                          <a:ea typeface="Meiryo UI" panose="020B0604030504040204" pitchFamily="50" charset="-128"/>
                        </a:rPr>
                        <a:t>】</a:t>
                      </a:r>
                      <a:endParaRPr kumimoji="1" lang="ja-JP" altLang="en-US" sz="13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18333835"/>
                  </a:ext>
                </a:extLst>
              </a:tr>
              <a:tr h="5704730">
                <a:tc>
                  <a:txBody>
                    <a:bodyPr/>
                    <a:lstStyle/>
                    <a:p>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事業目的</a:t>
                      </a:r>
                      <a:r>
                        <a:rPr kumimoji="1" lang="en-US" altLang="ja-JP" sz="1100" b="0" u="none" dirty="0">
                          <a:latin typeface="Meiryo UI" panose="020B0604030504040204" pitchFamily="50" charset="-128"/>
                          <a:ea typeface="Meiryo UI" panose="020B0604030504040204" pitchFamily="50" charset="-128"/>
                        </a:rPr>
                        <a:t>】</a:t>
                      </a:r>
                    </a:p>
                    <a:p>
                      <a:r>
                        <a:rPr kumimoji="1" lang="ja-JP" altLang="en-US" sz="1100" b="0" u="none" dirty="0">
                          <a:latin typeface="Meiryo UI" panose="020B0604030504040204" pitchFamily="50" charset="-128"/>
                          <a:ea typeface="Meiryo UI" panose="020B0604030504040204" pitchFamily="50" charset="-128"/>
                        </a:rPr>
                        <a:t>　　障がい者施策全般に関する総合的・基本的な計画である「第５次大阪府障がい者計画」（計画期間：令和３～８年度）の中間見直しにおいて、</a:t>
                      </a:r>
                      <a:endParaRPr kumimoji="1" lang="en-US" altLang="ja-JP" sz="1100" b="0" u="none" dirty="0">
                        <a:latin typeface="Meiryo UI" panose="020B0604030504040204" pitchFamily="50" charset="-128"/>
                        <a:ea typeface="Meiryo UI" panose="020B0604030504040204" pitchFamily="50" charset="-128"/>
                      </a:endParaRPr>
                    </a:p>
                    <a:p>
                      <a:r>
                        <a:rPr kumimoji="1" lang="en-US" altLang="ja-JP" sz="1100" b="0" u="none" dirty="0">
                          <a:latin typeface="Meiryo UI" panose="020B0604030504040204" pitchFamily="50" charset="-128"/>
                          <a:ea typeface="Meiryo UI" panose="020B0604030504040204" pitchFamily="50" charset="-128"/>
                        </a:rPr>
                        <a:t>    </a:t>
                      </a:r>
                      <a:r>
                        <a:rPr kumimoji="1" lang="ja-JP" altLang="en-US" sz="1100" b="0" u="none" dirty="0">
                          <a:latin typeface="Meiryo UI" panose="020B0604030504040204" pitchFamily="50" charset="-128"/>
                          <a:ea typeface="Meiryo UI" panose="020B0604030504040204" pitchFamily="50" charset="-128"/>
                        </a:rPr>
                        <a:t>新たに盛り込んだ「障がい者の地域生活の継続を支援するための体制整備」を推進するため、施設入所の待機者に関する実態調査の結果も踏まえ、</a:t>
                      </a:r>
                      <a:endParaRPr kumimoji="1" lang="en-US" altLang="ja-JP" sz="1100" b="0" u="none" dirty="0">
                        <a:latin typeface="Meiryo UI" panose="020B0604030504040204" pitchFamily="50" charset="-128"/>
                        <a:ea typeface="Meiryo UI" panose="020B0604030504040204" pitchFamily="50" charset="-128"/>
                      </a:endParaRPr>
                    </a:p>
                    <a:p>
                      <a:r>
                        <a:rPr kumimoji="1" lang="en-US" altLang="ja-JP" sz="1100" b="0" u="none" dirty="0">
                          <a:latin typeface="Meiryo UI" panose="020B0604030504040204" pitchFamily="50" charset="-128"/>
                          <a:ea typeface="Meiryo UI" panose="020B0604030504040204" pitchFamily="50" charset="-128"/>
                        </a:rPr>
                        <a:t>    </a:t>
                      </a:r>
                      <a:r>
                        <a:rPr kumimoji="1" lang="ja-JP" altLang="en-US" sz="1100" b="0" u="none" dirty="0">
                          <a:latin typeface="Meiryo UI" panose="020B0604030504040204" pitchFamily="50" charset="-128"/>
                          <a:ea typeface="Meiryo UI" panose="020B0604030504040204" pitchFamily="50" charset="-128"/>
                        </a:rPr>
                        <a:t>市町村及び事業所等への支援を強化し、相談支援体制の充実・強化や地域での支援体制の整備を図る事業を実施。</a:t>
                      </a:r>
                      <a:endParaRPr kumimoji="1" lang="en-US" altLang="ja-JP" sz="1100" b="0" u="none" dirty="0">
                        <a:latin typeface="Meiryo UI" panose="020B0604030504040204" pitchFamily="50" charset="-128"/>
                        <a:ea typeface="Meiryo UI" panose="020B0604030504040204" pitchFamily="50" charset="-128"/>
                      </a:endParaRPr>
                    </a:p>
                    <a:p>
                      <a:pPr>
                        <a:spcBef>
                          <a:spcPts val="600"/>
                        </a:spcBef>
                      </a:pPr>
                      <a:r>
                        <a:rPr kumimoji="1" lang="en-US" altLang="ja-JP" sz="1100" b="0" u="none" dirty="0">
                          <a:latin typeface="Meiryo UI" panose="020B0604030504040204" pitchFamily="50" charset="-128"/>
                          <a:ea typeface="Meiryo UI" panose="020B0604030504040204" pitchFamily="50" charset="-128"/>
                        </a:rPr>
                        <a:t>【</a:t>
                      </a:r>
                      <a:r>
                        <a:rPr kumimoji="1" lang="ja-JP" altLang="en-US" sz="1100" b="0" u="none" dirty="0">
                          <a:latin typeface="Meiryo UI" panose="020B0604030504040204" pitchFamily="50" charset="-128"/>
                          <a:ea typeface="Meiryo UI" panose="020B0604030504040204" pitchFamily="50" charset="-128"/>
                        </a:rPr>
                        <a:t>事業内容</a:t>
                      </a:r>
                      <a:r>
                        <a:rPr kumimoji="1" lang="en-US" altLang="ja-JP" sz="1100" b="0" u="none" dirty="0">
                          <a:latin typeface="Meiryo UI" panose="020B0604030504040204" pitchFamily="50" charset="-128"/>
                          <a:ea typeface="Meiryo UI" panose="020B0604030504040204" pitchFamily="50" charset="-128"/>
                        </a:rPr>
                        <a:t>】</a:t>
                      </a:r>
                    </a:p>
                  </a:txBody>
                  <a:tcPr/>
                </a:tc>
                <a:extLst>
                  <a:ext uri="{0D108BD9-81ED-4DB2-BD59-A6C34878D82A}">
                    <a16:rowId xmlns:a16="http://schemas.microsoft.com/office/drawing/2014/main" val="2647611836"/>
                  </a:ext>
                </a:extLst>
              </a:tr>
            </a:tbl>
          </a:graphicData>
        </a:graphic>
      </p:graphicFrame>
      <p:sp>
        <p:nvSpPr>
          <p:cNvPr id="34" name="正方形/長方形 33">
            <a:extLst>
              <a:ext uri="{FF2B5EF4-FFF2-40B4-BE49-F238E27FC236}">
                <a16:creationId xmlns:a16="http://schemas.microsoft.com/office/drawing/2014/main" id="{285A7A2C-C4FA-4809-B8BB-B6CD4FA5E8E6}"/>
              </a:ext>
            </a:extLst>
          </p:cNvPr>
          <p:cNvSpPr/>
          <p:nvPr/>
        </p:nvSpPr>
        <p:spPr>
          <a:xfrm>
            <a:off x="1116108" y="2132856"/>
            <a:ext cx="7847673" cy="1158698"/>
          </a:xfrm>
          <a:prstGeom prst="rect">
            <a:avLst/>
          </a:prstGeom>
          <a:noFill/>
          <a:ln>
            <a:solidFill>
              <a:schemeClr val="tx1"/>
            </a:solidFill>
          </a:ln>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sz="12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継続</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地域生活促進アセスメント事業（</a:t>
            </a:r>
            <a:r>
              <a:rPr lang="ja-JP" altLang="en-US" sz="1200" b="1" u="sng" dirty="0">
                <a:solidFill>
                  <a:schemeClr val="tx1"/>
                </a:solidFill>
                <a:latin typeface="Meiryo UI" panose="020B0604030504040204" pitchFamily="50" charset="-128"/>
                <a:ea typeface="Meiryo UI" panose="020B0604030504040204" pitchFamily="50" charset="-128"/>
              </a:rPr>
              <a:t>予算要求</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u="sng" dirty="0">
                <a:solidFill>
                  <a:schemeClr val="tx1"/>
                </a:solidFill>
                <a:latin typeface="Meiryo UI" panose="020B0604030504040204" pitchFamily="50" charset="-128"/>
                <a:ea typeface="Meiryo UI" panose="020B0604030504040204" pitchFamily="50" charset="-128"/>
              </a:rPr>
              <a:t>1,629</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200" b="1" i="0" kern="1200" dirty="0">
                <a:solidFill>
                  <a:schemeClr val="tx1"/>
                </a:solidFill>
                <a:effectLst/>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自宅やグループホームで生活している施設入所希望者が地域で暮らし続ける可能性を探るための支援マニュアルや、施設入所者の地域生活への移行</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を促進するための相談支援ツール等を作成し、府内市町村や民間事業者へ普及を図る。</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R7</a:t>
            </a:r>
            <a:r>
              <a:rPr lang="ja-JP" altLang="en-US" sz="1000" dirty="0">
                <a:solidFill>
                  <a:schemeClr val="tx1"/>
                </a:solidFill>
                <a:latin typeface="Meiryo UI" panose="020B0604030504040204" pitchFamily="50" charset="-128"/>
                <a:ea typeface="Meiryo UI" panose="020B0604030504040204" pitchFamily="50" charset="-128"/>
              </a:rPr>
              <a:t>実績）</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府内８市町において、「地域生活促進アセスメントマニュアル案」をモデル実施。その結果を踏まえ、マニュアル最終版を作成。</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000" b="0" i="0" kern="1200" dirty="0">
                <a:solidFill>
                  <a:schemeClr val="tx1"/>
                </a:solidFill>
                <a:effectLst/>
                <a:latin typeface="Meiryo UI" panose="020B0604030504040204" pitchFamily="50" charset="-128"/>
                <a:ea typeface="Meiryo UI" panose="020B0604030504040204" pitchFamily="50" charset="-128"/>
              </a:rPr>
              <a:t>　 （</a:t>
            </a:r>
            <a:r>
              <a:rPr kumimoji="1" lang="en-US" altLang="ja-JP" sz="1000" b="0" i="0" kern="1200" dirty="0">
                <a:solidFill>
                  <a:schemeClr val="tx1"/>
                </a:solidFill>
                <a:effectLst/>
                <a:latin typeface="Meiryo UI" panose="020B0604030504040204" pitchFamily="50" charset="-128"/>
                <a:ea typeface="Meiryo UI" panose="020B0604030504040204" pitchFamily="50" charset="-128"/>
              </a:rPr>
              <a:t>R8</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予定）令和６年度に選定した府内</a:t>
            </a:r>
            <a:r>
              <a:rPr kumimoji="1" lang="en-US" altLang="ja-JP" sz="1000" b="0" i="0" kern="1200" dirty="0">
                <a:solidFill>
                  <a:schemeClr val="tx1"/>
                </a:solidFill>
                <a:effectLst/>
                <a:latin typeface="Meiryo UI" panose="020B0604030504040204" pitchFamily="50" charset="-128"/>
                <a:ea typeface="Meiryo UI" panose="020B0604030504040204" pitchFamily="50" charset="-128"/>
              </a:rPr>
              <a:t>8</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圏域のパートナーと一緒に、令和６、７年度に作成したマニュアル等について、各市町村の行政、基幹相談</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支援センター、自立支援協議会等へ説明のうえ、事例等の紹介及び導入アドバイスを行う予定。</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p:txBody>
      </p:sp>
      <p:sp>
        <p:nvSpPr>
          <p:cNvPr id="35" name="矢印: 五方向 34">
            <a:extLst>
              <a:ext uri="{FF2B5EF4-FFF2-40B4-BE49-F238E27FC236}">
                <a16:creationId xmlns:a16="http://schemas.microsoft.com/office/drawing/2014/main" id="{ECCB0E1B-01C6-449D-86D4-EECF80A239D6}"/>
              </a:ext>
            </a:extLst>
          </p:cNvPr>
          <p:cNvSpPr/>
          <p:nvPr/>
        </p:nvSpPr>
        <p:spPr>
          <a:xfrm>
            <a:off x="180219" y="2132856"/>
            <a:ext cx="902217" cy="1174422"/>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eiryo UI" panose="020B0604030504040204" pitchFamily="50" charset="-128"/>
                <a:ea typeface="Meiryo UI" panose="020B0604030504040204" pitchFamily="50" charset="-128"/>
              </a:rPr>
              <a:t>市町村における相談支援体制の充実・強化</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6" name="矢印: 五方向 35">
            <a:extLst>
              <a:ext uri="{FF2B5EF4-FFF2-40B4-BE49-F238E27FC236}">
                <a16:creationId xmlns:a16="http://schemas.microsoft.com/office/drawing/2014/main" id="{E3B77989-6CFB-4F7F-B18B-F0D5CF0AA9DB}"/>
              </a:ext>
            </a:extLst>
          </p:cNvPr>
          <p:cNvSpPr/>
          <p:nvPr/>
        </p:nvSpPr>
        <p:spPr>
          <a:xfrm>
            <a:off x="169402" y="4137781"/>
            <a:ext cx="913034" cy="2160240"/>
          </a:xfrm>
          <a:prstGeom prst="homePlate">
            <a:avLst>
              <a:gd name="adj" fmla="val 5000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tx1"/>
                </a:solidFill>
                <a:latin typeface="Meiryo UI" panose="020B0604030504040204" pitchFamily="50" charset="-128"/>
                <a:ea typeface="Meiryo UI" panose="020B0604030504040204" pitchFamily="50" charset="-128"/>
              </a:rPr>
              <a:t>地域の事業所等</a:t>
            </a:r>
            <a:r>
              <a:rPr kumimoji="1" lang="ja-JP" altLang="en-US" sz="1000" b="1" dirty="0">
                <a:solidFill>
                  <a:schemeClr val="tx1"/>
                </a:solidFill>
                <a:latin typeface="Meiryo UI" panose="020B0604030504040204" pitchFamily="50" charset="-128"/>
                <a:ea typeface="Meiryo UI" panose="020B0604030504040204" pitchFamily="50" charset="-128"/>
              </a:rPr>
              <a:t>におけるハード・ソフトの基盤整備</a:t>
            </a: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2FDAB7A-8E8D-4FDC-85B5-7E07F5DD185C}"/>
              </a:ext>
            </a:extLst>
          </p:cNvPr>
          <p:cNvSpPr/>
          <p:nvPr/>
        </p:nvSpPr>
        <p:spPr>
          <a:xfrm>
            <a:off x="1115615" y="3337963"/>
            <a:ext cx="7847672" cy="345750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kumimoji="1" lang="ja-JP" altLang="en-US" sz="1200" b="1" i="0"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継続</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大阪府版強度行動障がい専門支援モデル普及事業（</a:t>
            </a:r>
            <a:r>
              <a:rPr lang="ja-JP" altLang="en-US" sz="1200" b="1" u="sng" dirty="0">
                <a:solidFill>
                  <a:schemeClr val="tx1"/>
                </a:solidFill>
                <a:latin typeface="Meiryo UI" panose="020B0604030504040204" pitchFamily="50" charset="-128"/>
                <a:ea typeface="Meiryo UI" panose="020B0604030504040204" pitchFamily="50" charset="-128"/>
              </a:rPr>
              <a:t>予算要求</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526</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1" i="0" u="sng"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200" i="0" kern="1200" dirty="0">
                <a:solidFill>
                  <a:schemeClr val="tx1"/>
                </a:solidFill>
                <a:effectLst/>
                <a:latin typeface="Meiryo UI" panose="020B0604030504040204" pitchFamily="50" charset="-128"/>
                <a:ea typeface="Meiryo UI" panose="020B0604030504040204" pitchFamily="50" charset="-128"/>
              </a:rPr>
              <a:t>　　</a:t>
            </a:r>
            <a:r>
              <a:rPr kumimoji="1" lang="ja-JP" altLang="en-US" sz="1000" b="0" i="0" kern="1200" dirty="0">
                <a:solidFill>
                  <a:schemeClr val="tx1"/>
                </a:solidFill>
                <a:effectLst/>
                <a:latin typeface="Meiryo UI" panose="020B0604030504040204" pitchFamily="50" charset="-128"/>
                <a:ea typeface="Meiryo UI" panose="020B0604030504040204" pitchFamily="50" charset="-128"/>
              </a:rPr>
              <a:t>強度行動障がい者への専門的な支援力を向上するため、府内の事業所に府立砂川厚生福祉センターで開発した支援モデルを普及。</a:t>
            </a:r>
            <a:endParaRPr kumimoji="1" lang="en-US" altLang="ja-JP" sz="1000" b="0" i="0"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R7</a:t>
            </a:r>
            <a:r>
              <a:rPr lang="ja-JP" altLang="en-US" sz="1000" dirty="0">
                <a:solidFill>
                  <a:schemeClr val="tx1"/>
                </a:solidFill>
                <a:latin typeface="Meiryo UI" panose="020B0604030504040204" pitchFamily="50" charset="-128"/>
                <a:ea typeface="Meiryo UI" panose="020B0604030504040204" pitchFamily="50" charset="-128"/>
              </a:rPr>
              <a:t>実績）府内３事業所に「大阪府版強度行動障がい専門支援モデル（いぶきモデル）」を使ったコンサルを行い、細やかな配慮を要する強度行</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動障がい者の支援方法を普及した。</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R8</a:t>
            </a:r>
            <a:r>
              <a:rPr lang="ja-JP" altLang="en-US" sz="1000" dirty="0">
                <a:solidFill>
                  <a:schemeClr val="tx1"/>
                </a:solidFill>
                <a:latin typeface="Meiryo UI" panose="020B0604030504040204" pitchFamily="50" charset="-128"/>
                <a:ea typeface="Meiryo UI" panose="020B0604030504040204" pitchFamily="50" charset="-128"/>
              </a:rPr>
              <a:t>予定）</a:t>
            </a:r>
            <a:r>
              <a:rPr lang="en-US" altLang="ja-JP" sz="1000" dirty="0">
                <a:solidFill>
                  <a:schemeClr val="tx1"/>
                </a:solidFill>
                <a:latin typeface="Meiryo UI" panose="020B0604030504040204" pitchFamily="50" charset="-128"/>
                <a:ea typeface="Meiryo UI" panose="020B0604030504040204" pitchFamily="50" charset="-128"/>
              </a:rPr>
              <a:t>R6</a:t>
            </a:r>
            <a:r>
              <a:rPr lang="ja-JP" altLang="en-US" sz="1000" dirty="0">
                <a:solidFill>
                  <a:schemeClr val="tx1"/>
                </a:solidFill>
                <a:latin typeface="Meiryo UI" panose="020B0604030504040204" pitchFamily="50" charset="-128"/>
                <a:ea typeface="Meiryo UI" panose="020B0604030504040204" pitchFamily="50" charset="-128"/>
              </a:rPr>
              <a:t>、</a:t>
            </a:r>
            <a:r>
              <a:rPr lang="en-US" altLang="ja-JP" sz="1000" dirty="0">
                <a:solidFill>
                  <a:schemeClr val="tx1"/>
                </a:solidFill>
                <a:latin typeface="Meiryo UI" panose="020B0604030504040204" pitchFamily="50" charset="-128"/>
                <a:ea typeface="Meiryo UI" panose="020B0604030504040204" pitchFamily="50" charset="-128"/>
              </a:rPr>
              <a:t>R7</a:t>
            </a:r>
            <a:r>
              <a:rPr lang="ja-JP" altLang="en-US" sz="1000" dirty="0">
                <a:solidFill>
                  <a:schemeClr val="tx1"/>
                </a:solidFill>
                <a:latin typeface="Meiryo UI" panose="020B0604030504040204" pitchFamily="50" charset="-128"/>
                <a:ea typeface="Meiryo UI" panose="020B0604030504040204" pitchFamily="50" charset="-128"/>
              </a:rPr>
              <a:t>とは別の３事業所へ同様のコンサルを実施し、引き続き民間事業者の支援力向上に努める。</a:t>
            </a:r>
            <a:endParaRPr kumimoji="1" lang="ja-JP" altLang="en-US" sz="1200" b="0" i="0" kern="120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200" b="1" kern="1200" dirty="0">
                <a:solidFill>
                  <a:schemeClr val="tx1"/>
                </a:solidFill>
                <a:effectLst/>
                <a:latin typeface="Meiryo UI" panose="020B0604030504040204" pitchFamily="50" charset="-128"/>
                <a:ea typeface="Meiryo UI" panose="020B0604030504040204" pitchFamily="50" charset="-128"/>
              </a:rPr>
              <a:t>◆</a:t>
            </a:r>
            <a:r>
              <a:rPr kumimoji="1" lang="en-US" altLang="ja-JP" sz="1200" b="1" u="sng" kern="1200" dirty="0">
                <a:solidFill>
                  <a:schemeClr val="tx1"/>
                </a:solidFill>
                <a:effectLst/>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継続</a:t>
            </a:r>
            <a:r>
              <a:rPr kumimoji="1" lang="en-US" altLang="ja-JP" sz="1200" b="1" u="sng" kern="1200" dirty="0">
                <a:solidFill>
                  <a:schemeClr val="tx1"/>
                </a:solidFill>
                <a:effectLst/>
                <a:latin typeface="Meiryo UI" panose="020B0604030504040204" pitchFamily="50" charset="-128"/>
                <a:ea typeface="Meiryo UI" panose="020B0604030504040204" pitchFamily="50" charset="-128"/>
              </a:rPr>
              <a:t>】</a:t>
            </a:r>
            <a:r>
              <a:rPr kumimoji="1" lang="ja-JP" altLang="ja-JP" sz="1200" b="1" u="sng" kern="1200" dirty="0">
                <a:solidFill>
                  <a:schemeClr val="tx1"/>
                </a:solidFill>
                <a:effectLst/>
                <a:latin typeface="Meiryo UI" panose="020B0604030504040204" pitchFamily="50" charset="-128"/>
                <a:ea typeface="Meiryo UI" panose="020B0604030504040204" pitchFamily="50" charset="-128"/>
              </a:rPr>
              <a:t>地域生活推進事業</a:t>
            </a:r>
            <a:r>
              <a:rPr kumimoji="1" lang="ja-JP" altLang="en-US" sz="1200" b="1" u="sng" kern="1200" dirty="0">
                <a:solidFill>
                  <a:schemeClr val="tx1"/>
                </a:solidFill>
                <a:effectLst/>
                <a:latin typeface="Meiryo UI" panose="020B0604030504040204" pitchFamily="50" charset="-128"/>
                <a:ea typeface="Meiryo UI" panose="020B0604030504040204" pitchFamily="50" charset="-128"/>
              </a:rPr>
              <a:t>費</a:t>
            </a:r>
            <a:r>
              <a:rPr kumimoji="1" lang="ja-JP" altLang="ja-JP" sz="1200" b="1" u="sng" kern="1200" dirty="0">
                <a:solidFill>
                  <a:schemeClr val="tx1"/>
                </a:solidFill>
                <a:effectLst/>
                <a:latin typeface="Meiryo UI" panose="020B0604030504040204" pitchFamily="50" charset="-128"/>
                <a:ea typeface="Meiryo UI" panose="020B0604030504040204" pitchFamily="50" charset="-128"/>
              </a:rPr>
              <a:t>補助金</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a:t>
            </a:r>
            <a:r>
              <a:rPr lang="ja-JP" altLang="en-US" sz="1200" b="1" u="sng" dirty="0">
                <a:solidFill>
                  <a:schemeClr val="tx1"/>
                </a:solidFill>
                <a:latin typeface="Meiryo UI" panose="020B0604030504040204" pitchFamily="50" charset="-128"/>
                <a:ea typeface="Meiryo UI" panose="020B0604030504040204" pitchFamily="50" charset="-128"/>
              </a:rPr>
              <a:t>予算要求</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i="0" u="sng" kern="1200" dirty="0">
                <a:solidFill>
                  <a:schemeClr val="tx1"/>
                </a:solidFill>
                <a:effectLst/>
                <a:latin typeface="Meiryo UI" panose="020B0604030504040204" pitchFamily="50" charset="-128"/>
                <a:ea typeface="Meiryo UI" panose="020B0604030504040204" pitchFamily="50" charset="-128"/>
              </a:rPr>
              <a:t>10,111</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　　</a:t>
            </a:r>
            <a:endParaRPr kumimoji="1" lang="en-US" altLang="ja-JP" sz="1200" b="1" i="0" u="sng" kern="120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ja-JP" altLang="en-US" sz="1200" b="0" kern="1200" baseline="0" dirty="0">
                <a:solidFill>
                  <a:schemeClr val="tx1"/>
                </a:solidFill>
                <a:effectLst/>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地域生活推進の機運上昇及び取組みの横展開と底上げを図るため、地域生活推進に向けた本人・家族・事業所等の意識醸成を図る普及啓発</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a:lnSpc>
                <a:spcPts val="1400"/>
              </a:lnSpc>
            </a:pPr>
            <a:r>
              <a:rPr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や施設及びグループホーム等の連携を通じた地域生活推進の実践を行う法人等による取組みに必要な経費を助成。</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marL="804863" indent="-804863">
              <a:lnSpc>
                <a:spcPts val="1400"/>
              </a:lnSpc>
            </a:pP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    （</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R7</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実績）令和</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7</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年度補助対象事業者において、令和</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6</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年度に作成した啓発動画を活用した府内全域における普及啓発キャラバンの開催、研修会等による普及啓発事業を実施。また、施設入所者の地域移行に向けた地域体験等のアプローチや重度知的障がい者支援体制整備事業の参画法人を活用した支援者間の支援統一やスキルアップの取り組みを実施。</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marL="804863" indent="-804863">
              <a:lnSpc>
                <a:spcPts val="1400"/>
              </a:lnSpc>
            </a:pP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　  （</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R8</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予定）地域生活推進に向けた意識醸成を図る指針を策定する</a:t>
            </a:r>
            <a:r>
              <a:rPr lang="ja-JP" altLang="en-US" sz="1000" dirty="0">
                <a:solidFill>
                  <a:schemeClr val="tx1"/>
                </a:solidFill>
                <a:latin typeface="Meiryo UI" panose="020B0604030504040204" pitchFamily="50" charset="-128"/>
                <a:ea typeface="Meiryo UI" panose="020B0604030504040204" pitchFamily="50" charset="-128"/>
              </a:rPr>
              <a:t>ための事業を公募する</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a:lnSpc>
                <a:spcPts val="1600"/>
              </a:lnSpc>
            </a:pPr>
            <a:r>
              <a:rPr kumimoji="1" lang="ja-JP" altLang="en-US" sz="1200" b="1" dirty="0">
                <a:solidFill>
                  <a:schemeClr val="tx1"/>
                </a:solidFill>
                <a:latin typeface="Meiryo UI" panose="020B0604030504040204" pitchFamily="50" charset="-128"/>
                <a:ea typeface="Meiryo UI" panose="020B0604030504040204" pitchFamily="50" charset="-128"/>
              </a:rPr>
              <a:t>◆</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継続</a:t>
            </a:r>
            <a:r>
              <a:rPr kumimoji="1" lang="en-US" altLang="ja-JP" sz="1200" b="1" u="sng" dirty="0">
                <a:solidFill>
                  <a:schemeClr val="tx1"/>
                </a:solidFill>
                <a:latin typeface="Meiryo UI" panose="020B0604030504040204" pitchFamily="50" charset="-128"/>
                <a:ea typeface="Meiryo UI"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重度障がい者グループホーム等整備事業費補助金</a:t>
            </a:r>
            <a:r>
              <a:rPr lang="ja-JP" altLang="en-US" sz="1200" b="1" u="sng" dirty="0">
                <a:solidFill>
                  <a:schemeClr val="tx1"/>
                </a:solidFill>
                <a:latin typeface="Meiryo UI" panose="020B0604030504040204" pitchFamily="50" charset="-128"/>
                <a:ea typeface="Meiryo UI" panose="020B0604030504040204" pitchFamily="50" charset="-128"/>
              </a:rPr>
              <a:t>（予算要求</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額：</a:t>
            </a:r>
            <a:r>
              <a:rPr kumimoji="1" lang="en-US" altLang="ja-JP" sz="1200" b="1" u="sng" dirty="0">
                <a:solidFill>
                  <a:schemeClr val="tx1"/>
                </a:solidFill>
                <a:latin typeface="Meiryo UI" panose="020B0604030504040204" pitchFamily="50" charset="-128"/>
                <a:ea typeface="Meiryo UI" panose="020B0604030504040204" pitchFamily="50" charset="-128"/>
              </a:rPr>
              <a:t>3,600</a:t>
            </a:r>
            <a:r>
              <a:rPr kumimoji="1" lang="ja-JP" altLang="en-US" sz="1200" b="1" i="0" u="sng" kern="1200" dirty="0">
                <a:solidFill>
                  <a:schemeClr val="tx1"/>
                </a:solidFill>
                <a:effectLst/>
                <a:latin typeface="Meiryo UI" panose="020B0604030504040204" pitchFamily="50" charset="-128"/>
                <a:ea typeface="Meiryo UI" panose="020B0604030504040204" pitchFamily="50" charset="-128"/>
              </a:rPr>
              <a:t>千円）</a:t>
            </a:r>
            <a:endParaRPr kumimoji="1" lang="en-US" altLang="ja-JP" sz="1200" b="0" u="sng"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20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重度障がい者の地域生活を支援するグループホーム及び短期入所事業所を拡充するため、事業者に対し、受入れに必要な環境整備に係る費用</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a:lnSpc>
                <a:spcPts val="1400"/>
              </a:lnSpc>
            </a:pP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dirty="0">
                <a:solidFill>
                  <a:schemeClr val="tx1"/>
                </a:solidFill>
                <a:latin typeface="Meiryo UI" panose="020B0604030504040204" pitchFamily="50" charset="-128"/>
                <a:ea typeface="Meiryo UI" panose="020B0604030504040204" pitchFamily="50" charset="-128"/>
              </a:rPr>
              <a:t>を助成</a:t>
            </a:r>
            <a:r>
              <a:rPr lang="ja-JP" altLang="en-US" sz="1000" dirty="0">
                <a:solidFill>
                  <a:schemeClr val="tx1"/>
                </a:solidFill>
                <a:latin typeface="Meiryo UI" panose="020B0604030504040204" pitchFamily="50" charset="-128"/>
                <a:ea typeface="Meiryo UI"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zh-TW" altLang="en-US" sz="1000" dirty="0">
                <a:solidFill>
                  <a:schemeClr val="tx1"/>
                </a:solidFill>
                <a:latin typeface="Meiryo UI" panose="020B0604030504040204" pitchFamily="50" charset="-128"/>
                <a:ea typeface="Meiryo UI" panose="020B0604030504040204" pitchFamily="50" charset="-128"/>
              </a:rPr>
              <a:t>（</a:t>
            </a:r>
            <a:r>
              <a:rPr kumimoji="1" lang="en-US" altLang="zh-TW" sz="1000" dirty="0">
                <a:solidFill>
                  <a:schemeClr val="tx1"/>
                </a:solidFill>
                <a:latin typeface="Meiryo UI" panose="020B0604030504040204" pitchFamily="50" charset="-128"/>
                <a:ea typeface="Meiryo UI" panose="020B0604030504040204" pitchFamily="50" charset="-128"/>
              </a:rPr>
              <a:t>R7</a:t>
            </a:r>
            <a:r>
              <a:rPr kumimoji="1" lang="zh-TW" altLang="en-US" sz="1000" dirty="0">
                <a:solidFill>
                  <a:schemeClr val="tx1"/>
                </a:solidFill>
                <a:latin typeface="Meiryo UI" panose="020B0604030504040204" pitchFamily="50" charset="-128"/>
                <a:ea typeface="Meiryo UI" panose="020B0604030504040204" pitchFamily="50" charset="-128"/>
              </a:rPr>
              <a:t>実績）</a:t>
            </a:r>
            <a:r>
              <a:rPr lang="ja-JP" altLang="en-US" sz="1000" dirty="0">
                <a:solidFill>
                  <a:schemeClr val="tx1"/>
                </a:solidFill>
                <a:latin typeface="Meiryo UI" panose="020B0604030504040204" pitchFamily="50" charset="-128"/>
                <a:ea typeface="Meiryo UI" panose="020B0604030504040204" pitchFamily="50" charset="-128"/>
              </a:rPr>
              <a:t>障がい特性に応じた居室及び共用部分の改修に係る工事費等への補助を実施した。</a:t>
            </a:r>
            <a:r>
              <a:rPr lang="en-US" altLang="ja-JP" sz="1000" dirty="0">
                <a:solidFill>
                  <a:schemeClr val="tx1"/>
                </a:solidFill>
                <a:latin typeface="Meiryo UI" panose="020B0604030504040204" pitchFamily="50" charset="-128"/>
                <a:ea typeface="Meiryo UI" panose="020B0604030504040204" pitchFamily="50" charset="-128"/>
              </a:rPr>
              <a:t> </a:t>
            </a:r>
            <a:br>
              <a:rPr lang="en-US" altLang="ja-JP" sz="1000" dirty="0">
                <a:solidFill>
                  <a:schemeClr val="tx1"/>
                </a:solidFill>
                <a:latin typeface="Meiryo UI" panose="020B0604030504040204" pitchFamily="50" charset="-128"/>
                <a:ea typeface="Meiryo UI" panose="020B0604030504040204" pitchFamily="50" charset="-128"/>
              </a:rPr>
            </a:b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協議申請件数：</a:t>
            </a:r>
            <a:r>
              <a:rPr lang="en-US" altLang="ja-JP" sz="1000" dirty="0">
                <a:solidFill>
                  <a:schemeClr val="tx1"/>
                </a:solidFill>
                <a:latin typeface="Meiryo UI" panose="020B0604030504040204" pitchFamily="50" charset="-128"/>
                <a:ea typeface="Meiryo UI" panose="020B0604030504040204" pitchFamily="50" charset="-128"/>
              </a:rPr>
              <a:t>18</a:t>
            </a:r>
            <a:r>
              <a:rPr lang="ja-JP" altLang="en-US" sz="1000" dirty="0">
                <a:solidFill>
                  <a:schemeClr val="tx1"/>
                </a:solidFill>
                <a:latin typeface="Meiryo UI" panose="020B0604030504040204" pitchFamily="50" charset="-128"/>
                <a:ea typeface="Meiryo UI" panose="020B0604030504040204" pitchFamily="50" charset="-128"/>
              </a:rPr>
              <a:t>件　　　交付決定件数：</a:t>
            </a:r>
            <a:r>
              <a:rPr lang="en-US" altLang="ja-JP" sz="1000" dirty="0">
                <a:solidFill>
                  <a:schemeClr val="tx1"/>
                </a:solidFill>
                <a:latin typeface="Meiryo UI" panose="020B0604030504040204" pitchFamily="50" charset="-128"/>
                <a:ea typeface="Meiryo UI" panose="020B0604030504040204" pitchFamily="50" charset="-128"/>
              </a:rPr>
              <a:t>16</a:t>
            </a:r>
            <a:r>
              <a:rPr lang="ja-JP" altLang="en-US" sz="1000" dirty="0">
                <a:solidFill>
                  <a:schemeClr val="tx1"/>
                </a:solidFill>
                <a:latin typeface="Meiryo UI" panose="020B0604030504040204" pitchFamily="50" charset="-128"/>
                <a:ea typeface="Meiryo UI" panose="020B0604030504040204" pitchFamily="50" charset="-128"/>
              </a:rPr>
              <a:t>件（グループホーム</a:t>
            </a:r>
            <a:r>
              <a:rPr lang="en-US" altLang="ja-JP" sz="1000" dirty="0">
                <a:solidFill>
                  <a:schemeClr val="tx1"/>
                </a:solidFill>
                <a:latin typeface="Meiryo UI" panose="020B0604030504040204" pitchFamily="50" charset="-128"/>
                <a:ea typeface="Meiryo UI" panose="020B0604030504040204" pitchFamily="50" charset="-128"/>
              </a:rPr>
              <a:t>10</a:t>
            </a:r>
            <a:r>
              <a:rPr lang="ja-JP" altLang="en-US" sz="1000" dirty="0">
                <a:solidFill>
                  <a:schemeClr val="tx1"/>
                </a:solidFill>
                <a:latin typeface="Meiryo UI" panose="020B0604030504040204" pitchFamily="50" charset="-128"/>
                <a:ea typeface="Meiryo UI" panose="020B0604030504040204" pitchFamily="50" charset="-128"/>
              </a:rPr>
              <a:t>件、短期入所事業所</a:t>
            </a:r>
            <a:r>
              <a:rPr lang="en-US" altLang="ja-JP" sz="1000" dirty="0">
                <a:solidFill>
                  <a:schemeClr val="tx1"/>
                </a:solidFill>
                <a:latin typeface="Meiryo UI" panose="020B0604030504040204" pitchFamily="50" charset="-128"/>
                <a:ea typeface="Meiryo UI" panose="020B0604030504040204" pitchFamily="50" charset="-128"/>
              </a:rPr>
              <a:t>6</a:t>
            </a:r>
            <a:r>
              <a:rPr lang="ja-JP" altLang="en-US" sz="1000" dirty="0">
                <a:solidFill>
                  <a:schemeClr val="tx1"/>
                </a:solidFill>
                <a:latin typeface="Meiryo UI" panose="020B0604030504040204" pitchFamily="50" charset="-128"/>
                <a:ea typeface="Meiryo UI" panose="020B0604030504040204" pitchFamily="50" charset="-128"/>
              </a:rPr>
              <a:t>件）</a:t>
            </a:r>
            <a:br>
              <a:rPr lang="en-US" altLang="ja-JP" sz="1000" dirty="0">
                <a:solidFill>
                  <a:schemeClr val="tx1"/>
                </a:solidFill>
                <a:latin typeface="Meiryo UI" panose="020B0604030504040204" pitchFamily="50" charset="-128"/>
                <a:ea typeface="Meiryo UI" panose="020B0604030504040204" pitchFamily="50" charset="-128"/>
              </a:rPr>
            </a:br>
            <a:r>
              <a:rPr lang="ja-JP" altLang="en-US" sz="1000" dirty="0">
                <a:solidFill>
                  <a:schemeClr val="tx1"/>
                </a:solidFill>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a:t>
            </a:r>
            <a:r>
              <a:rPr kumimoji="1" lang="en-US" altLang="ja-JP" sz="1000" b="0" kern="1200" baseline="0" dirty="0">
                <a:solidFill>
                  <a:schemeClr val="tx1"/>
                </a:solidFill>
                <a:effectLst/>
                <a:latin typeface="Meiryo UI" panose="020B0604030504040204" pitchFamily="50" charset="-128"/>
                <a:ea typeface="Meiryo UI" panose="020B0604030504040204" pitchFamily="50" charset="-128"/>
              </a:rPr>
              <a:t>R8</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予定）「障がい特性のアセスメント」や「関係機関との支援内容の協議」等、より丁寧な支援が必要となる障がい者の受け入れにあたり、行政や</a:t>
            </a:r>
            <a:endParaRPr kumimoji="1" lang="en-US" altLang="ja-JP" sz="1000" b="0" kern="1200" baseline="0" dirty="0">
              <a:solidFill>
                <a:schemeClr val="tx1"/>
              </a:solidFill>
              <a:effectLst/>
              <a:latin typeface="Meiryo UI" panose="020B0604030504040204" pitchFamily="50" charset="-128"/>
              <a:ea typeface="Meiryo UI" panose="020B0604030504040204" pitchFamily="50" charset="-128"/>
            </a:endParaRPr>
          </a:p>
          <a:p>
            <a:pPr>
              <a:lnSpc>
                <a:spcPts val="1400"/>
              </a:lnSpc>
            </a:pPr>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b="0" kern="1200" baseline="0" dirty="0">
                <a:solidFill>
                  <a:schemeClr val="tx1"/>
                </a:solidFill>
                <a:effectLst/>
                <a:latin typeface="Meiryo UI" panose="020B0604030504040204" pitchFamily="50" charset="-128"/>
                <a:ea typeface="Meiryo UI" panose="020B0604030504040204" pitchFamily="50" charset="-128"/>
              </a:rPr>
              <a:t>他機関との協議及び連携を行う事業所を支援し、支援が難しいとされる障がい者の地域移行や地域生活継続の事例の横展開を図る。</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38" name="横巻き 3">
            <a:extLst>
              <a:ext uri="{FF2B5EF4-FFF2-40B4-BE49-F238E27FC236}">
                <a16:creationId xmlns:a16="http://schemas.microsoft.com/office/drawing/2014/main" id="{FB04D056-8C14-467E-B116-1E56D65792BC}"/>
              </a:ext>
            </a:extLst>
          </p:cNvPr>
          <p:cNvSpPr/>
          <p:nvPr/>
        </p:nvSpPr>
        <p:spPr>
          <a:xfrm>
            <a:off x="4833" y="440096"/>
            <a:ext cx="6591300" cy="400952"/>
          </a:xfrm>
          <a:prstGeom prst="horizontalScroll">
            <a:avLst/>
          </a:prstGeom>
          <a:solidFill>
            <a:srgbClr val="FFFF00"/>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sz="14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障がい者</a:t>
            </a:r>
            <a:r>
              <a:rPr lang="ja-JP" sz="1400" b="1" kern="0" dirty="0">
                <a:effectLst/>
                <a:latin typeface="Meiryo UI" panose="020B0604030504040204" pitchFamily="50" charset="-128"/>
                <a:ea typeface="Meiryo UI" panose="020B0604030504040204" pitchFamily="50" charset="-128"/>
                <a:cs typeface="Times New Roman" panose="02020603050405020304" pitchFamily="18" charset="0"/>
              </a:rPr>
              <a:t>が地域で安心して生活するための</a:t>
            </a:r>
            <a:r>
              <a:rPr lang="ja-JP" sz="1400" b="1"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市町村及び事業所等への支援の強化</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nvGrpSpPr>
          <p:cNvPr id="41" name="グループ化 40">
            <a:extLst>
              <a:ext uri="{FF2B5EF4-FFF2-40B4-BE49-F238E27FC236}">
                <a16:creationId xmlns:a16="http://schemas.microsoft.com/office/drawing/2014/main" id="{7A32812B-950B-4150-8A65-724D14136A91}"/>
              </a:ext>
            </a:extLst>
          </p:cNvPr>
          <p:cNvGrpSpPr/>
          <p:nvPr/>
        </p:nvGrpSpPr>
        <p:grpSpPr>
          <a:xfrm>
            <a:off x="6596133" y="332656"/>
            <a:ext cx="2345286" cy="866344"/>
            <a:chOff x="6481127" y="-62458"/>
            <a:chExt cx="2861310" cy="1231899"/>
          </a:xfrm>
        </p:grpSpPr>
        <p:pic>
          <p:nvPicPr>
            <p:cNvPr id="44" name="図 43" descr="集合している人たち…子ども、若者、中年、お年寄りなど、老若男女さまざまな人たちが笑顔で集合">
              <a:hlinkClick r:id="rId2"/>
              <a:extLst>
                <a:ext uri="{FF2B5EF4-FFF2-40B4-BE49-F238E27FC236}">
                  <a16:creationId xmlns:a16="http://schemas.microsoft.com/office/drawing/2014/main" id="{31CF7243-CF95-4A7D-869B-349A1A10D81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03123" y="-62458"/>
              <a:ext cx="1348740" cy="1231899"/>
            </a:xfrm>
            <a:prstGeom prst="rect">
              <a:avLst/>
            </a:prstGeom>
            <a:noFill/>
            <a:ln>
              <a:noFill/>
            </a:ln>
          </p:spPr>
        </p:pic>
        <p:pic>
          <p:nvPicPr>
            <p:cNvPr id="45" name="Picture 6">
              <a:extLst>
                <a:ext uri="{FF2B5EF4-FFF2-40B4-BE49-F238E27FC236}">
                  <a16:creationId xmlns:a16="http://schemas.microsoft.com/office/drawing/2014/main" id="{0789A138-D359-4C20-9AAE-8BF547CFEB8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1127" y="538252"/>
              <a:ext cx="603250" cy="584835"/>
            </a:xfrm>
            <a:prstGeom prst="rect">
              <a:avLst/>
            </a:prstGeom>
            <a:noFill/>
          </p:spPr>
        </p:pic>
        <p:pic>
          <p:nvPicPr>
            <p:cNvPr id="50" name="Picture 4" descr="家・建物のイラスト「１階建て一軒家」">
              <a:extLst>
                <a:ext uri="{FF2B5EF4-FFF2-40B4-BE49-F238E27FC236}">
                  <a16:creationId xmlns:a16="http://schemas.microsoft.com/office/drawing/2014/main" id="{68D738B2-1737-4999-8FE1-06B3D7CB98B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548687" y="533807"/>
              <a:ext cx="793750" cy="562610"/>
            </a:xfrm>
            <a:prstGeom prst="rect">
              <a:avLst/>
            </a:prstGeom>
            <a:noFill/>
          </p:spPr>
        </p:pic>
      </p:grpSp>
      <p:sp>
        <p:nvSpPr>
          <p:cNvPr id="3" name="テキスト ボックス 2"/>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提言を踏まえた大阪府における主な取組みについて</a:t>
            </a:r>
          </a:p>
        </p:txBody>
      </p:sp>
    </p:spTree>
    <p:extLst>
      <p:ext uri="{BB962C8B-B14F-4D97-AF65-F5344CB8AC3E}">
        <p14:creationId xmlns:p14="http://schemas.microsoft.com/office/powerpoint/2010/main" val="418028269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2793</Words>
  <Application>Microsoft Office PowerPoint</Application>
  <PresentationFormat>画面に合わせる (4:3)</PresentationFormat>
  <Paragraphs>355</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HGPｺﾞｼｯｸE</vt:lpstr>
      <vt:lpstr>HG丸ｺﾞｼｯｸM-PRO</vt:lpstr>
      <vt:lpstr>Meiryo UI</vt:lpstr>
      <vt:lpstr>UD デジタル 教科書体 NK-R</vt:lpstr>
      <vt:lpstr>メイリオ</vt:lpstr>
      <vt:lpstr>游ゴシック</vt:lpstr>
      <vt:lpstr>游ゴシック Light</vt:lpstr>
      <vt:lpstr>Arial</vt:lpstr>
      <vt:lpstr>1_Office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2026-03-17T08:35:38Z</dcterms:created>
  <dcterms:modified xsi:type="dcterms:W3CDTF">2026-03-31T04:25:58Z</dcterms:modified>
  <cp:contentStatus/>
</cp:coreProperties>
</file>