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015" r:id="rId2"/>
    <p:sldId id="2016" r:id="rId3"/>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増井　竜二" initials="増井　竜二" lastIdx="3" clrIdx="0">
    <p:extLst>
      <p:ext uri="{19B8F6BF-5375-455C-9EA6-DF929625EA0E}">
        <p15:presenceInfo xmlns:p15="http://schemas.microsoft.com/office/powerpoint/2012/main" userId="S::MasuiR@lan.pref.osaka.jp::3da7ec82-3a7d-4f21-8178-1835af511ad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9D18E"/>
    <a:srgbClr val="00206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75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91B47193-D316-4360-86F0-954813F8D94E}" type="datetimeFigureOut">
              <a:rPr kumimoji="1" lang="ja-JP" altLang="en-US" smtClean="0"/>
              <a:t>2026/2/5</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530B6C49-990D-498E-8F25-5F903278684A}" type="slidenum">
              <a:rPr kumimoji="1" lang="ja-JP" altLang="en-US" smtClean="0"/>
              <a:t>‹#›</a:t>
            </a:fld>
            <a:endParaRPr kumimoji="1" lang="ja-JP" altLang="en-US"/>
          </a:p>
        </p:txBody>
      </p:sp>
    </p:spTree>
    <p:extLst>
      <p:ext uri="{BB962C8B-B14F-4D97-AF65-F5344CB8AC3E}">
        <p14:creationId xmlns:p14="http://schemas.microsoft.com/office/powerpoint/2010/main" val="51769475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55DAC50-F08F-4745-88D8-4DB4ADE4FACC}" type="slidenum">
              <a:rPr kumimoji="1" lang="ja-JP" altLang="en-US" smtClean="0"/>
              <a:t>1</a:t>
            </a:fld>
            <a:endParaRPr kumimoji="1" lang="ja-JP" altLang="en-US" dirty="0"/>
          </a:p>
        </p:txBody>
      </p:sp>
    </p:spTree>
    <p:extLst>
      <p:ext uri="{BB962C8B-B14F-4D97-AF65-F5344CB8AC3E}">
        <p14:creationId xmlns:p14="http://schemas.microsoft.com/office/powerpoint/2010/main" val="20649710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55DAC50-F08F-4745-88D8-4DB4ADE4FACC}" type="slidenum">
              <a:rPr kumimoji="1" lang="ja-JP" altLang="en-US" smtClean="0"/>
              <a:t>2</a:t>
            </a:fld>
            <a:endParaRPr kumimoji="1" lang="ja-JP" altLang="en-US" dirty="0"/>
          </a:p>
        </p:txBody>
      </p:sp>
    </p:spTree>
    <p:extLst>
      <p:ext uri="{BB962C8B-B14F-4D97-AF65-F5344CB8AC3E}">
        <p14:creationId xmlns:p14="http://schemas.microsoft.com/office/powerpoint/2010/main" val="30102566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762836-1ACF-4E08-893E-5B8C44A5411D}"/>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107AB626-D3A2-4C4B-8831-4528E0E07F1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70FF0CB-C9E7-4872-9071-425423B25D40}"/>
              </a:ext>
            </a:extLst>
          </p:cNvPr>
          <p:cNvSpPr>
            <a:spLocks noGrp="1"/>
          </p:cNvSpPr>
          <p:nvPr>
            <p:ph type="dt" sz="half" idx="10"/>
          </p:nvPr>
        </p:nvSpPr>
        <p:spPr/>
        <p:txBody>
          <a:bodyPr/>
          <a:lstStyle/>
          <a:p>
            <a:fld id="{D818BA97-C882-4AD7-9CF8-33655C4B56A7}" type="datetimeFigureOut">
              <a:rPr kumimoji="1" lang="ja-JP" altLang="en-US" smtClean="0"/>
              <a:t>2026/2/5</a:t>
            </a:fld>
            <a:endParaRPr kumimoji="1" lang="ja-JP" altLang="en-US"/>
          </a:p>
        </p:txBody>
      </p:sp>
      <p:sp>
        <p:nvSpPr>
          <p:cNvPr id="5" name="フッター プレースホルダー 4">
            <a:extLst>
              <a:ext uri="{FF2B5EF4-FFF2-40B4-BE49-F238E27FC236}">
                <a16:creationId xmlns:a16="http://schemas.microsoft.com/office/drawing/2014/main" id="{13C5FE9E-E87B-4507-B2FD-0C9CFCE9683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7E1C003-C7B5-4479-8403-0FF135B48F1D}"/>
              </a:ext>
            </a:extLst>
          </p:cNvPr>
          <p:cNvSpPr>
            <a:spLocks noGrp="1"/>
          </p:cNvSpPr>
          <p:nvPr>
            <p:ph type="sldNum" sz="quarter" idx="12"/>
          </p:nvPr>
        </p:nvSpPr>
        <p:spPr/>
        <p:txBody>
          <a:bodyPr/>
          <a:lstStyle/>
          <a:p>
            <a:fld id="{04924399-E05A-43E2-9B55-43A58DD9D997}" type="slidenum">
              <a:rPr kumimoji="1" lang="ja-JP" altLang="en-US" smtClean="0"/>
              <a:t>‹#›</a:t>
            </a:fld>
            <a:endParaRPr kumimoji="1" lang="ja-JP" altLang="en-US"/>
          </a:p>
        </p:txBody>
      </p:sp>
    </p:spTree>
    <p:extLst>
      <p:ext uri="{BB962C8B-B14F-4D97-AF65-F5344CB8AC3E}">
        <p14:creationId xmlns:p14="http://schemas.microsoft.com/office/powerpoint/2010/main" val="1904173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252A84-95A7-49A6-9DE5-C48ADA30353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17BFA5E-30F2-496F-B38F-E0D94BBCCD9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D293C65-75F3-4064-99C6-018865DC3D81}"/>
              </a:ext>
            </a:extLst>
          </p:cNvPr>
          <p:cNvSpPr>
            <a:spLocks noGrp="1"/>
          </p:cNvSpPr>
          <p:nvPr>
            <p:ph type="dt" sz="half" idx="10"/>
          </p:nvPr>
        </p:nvSpPr>
        <p:spPr/>
        <p:txBody>
          <a:bodyPr/>
          <a:lstStyle/>
          <a:p>
            <a:fld id="{D818BA97-C882-4AD7-9CF8-33655C4B56A7}" type="datetimeFigureOut">
              <a:rPr kumimoji="1" lang="ja-JP" altLang="en-US" smtClean="0"/>
              <a:t>2026/2/5</a:t>
            </a:fld>
            <a:endParaRPr kumimoji="1" lang="ja-JP" altLang="en-US"/>
          </a:p>
        </p:txBody>
      </p:sp>
      <p:sp>
        <p:nvSpPr>
          <p:cNvPr id="5" name="フッター プレースホルダー 4">
            <a:extLst>
              <a:ext uri="{FF2B5EF4-FFF2-40B4-BE49-F238E27FC236}">
                <a16:creationId xmlns:a16="http://schemas.microsoft.com/office/drawing/2014/main" id="{F141A3A4-0624-411B-8E38-30D0E2C035E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4A5298C-940B-4FCB-AA61-DFDFE5536E7C}"/>
              </a:ext>
            </a:extLst>
          </p:cNvPr>
          <p:cNvSpPr>
            <a:spLocks noGrp="1"/>
          </p:cNvSpPr>
          <p:nvPr>
            <p:ph type="sldNum" sz="quarter" idx="12"/>
          </p:nvPr>
        </p:nvSpPr>
        <p:spPr/>
        <p:txBody>
          <a:bodyPr/>
          <a:lstStyle/>
          <a:p>
            <a:fld id="{04924399-E05A-43E2-9B55-43A58DD9D997}" type="slidenum">
              <a:rPr kumimoji="1" lang="ja-JP" altLang="en-US" smtClean="0"/>
              <a:t>‹#›</a:t>
            </a:fld>
            <a:endParaRPr kumimoji="1" lang="ja-JP" altLang="en-US"/>
          </a:p>
        </p:txBody>
      </p:sp>
    </p:spTree>
    <p:extLst>
      <p:ext uri="{BB962C8B-B14F-4D97-AF65-F5344CB8AC3E}">
        <p14:creationId xmlns:p14="http://schemas.microsoft.com/office/powerpoint/2010/main" val="260304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27563F4-1F73-4F5D-B043-0F25E93C2A7D}"/>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63BC2E-D0E2-472D-BEBB-8D446BA0195B}"/>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58BE6E4-F4A9-48A9-924F-BBF27CFDCD3D}"/>
              </a:ext>
            </a:extLst>
          </p:cNvPr>
          <p:cNvSpPr>
            <a:spLocks noGrp="1"/>
          </p:cNvSpPr>
          <p:nvPr>
            <p:ph type="dt" sz="half" idx="10"/>
          </p:nvPr>
        </p:nvSpPr>
        <p:spPr/>
        <p:txBody>
          <a:bodyPr/>
          <a:lstStyle/>
          <a:p>
            <a:fld id="{D818BA97-C882-4AD7-9CF8-33655C4B56A7}" type="datetimeFigureOut">
              <a:rPr kumimoji="1" lang="ja-JP" altLang="en-US" smtClean="0"/>
              <a:t>2026/2/5</a:t>
            </a:fld>
            <a:endParaRPr kumimoji="1" lang="ja-JP" altLang="en-US"/>
          </a:p>
        </p:txBody>
      </p:sp>
      <p:sp>
        <p:nvSpPr>
          <p:cNvPr id="5" name="フッター プレースホルダー 4">
            <a:extLst>
              <a:ext uri="{FF2B5EF4-FFF2-40B4-BE49-F238E27FC236}">
                <a16:creationId xmlns:a16="http://schemas.microsoft.com/office/drawing/2014/main" id="{FBE8C106-3AE2-41FE-BAF6-0F865ABAB50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EB53B26-ADCA-4C9E-83EC-64320F028033}"/>
              </a:ext>
            </a:extLst>
          </p:cNvPr>
          <p:cNvSpPr>
            <a:spLocks noGrp="1"/>
          </p:cNvSpPr>
          <p:nvPr>
            <p:ph type="sldNum" sz="quarter" idx="12"/>
          </p:nvPr>
        </p:nvSpPr>
        <p:spPr/>
        <p:txBody>
          <a:bodyPr/>
          <a:lstStyle/>
          <a:p>
            <a:fld id="{04924399-E05A-43E2-9B55-43A58DD9D997}" type="slidenum">
              <a:rPr kumimoji="1" lang="ja-JP" altLang="en-US" smtClean="0"/>
              <a:t>‹#›</a:t>
            </a:fld>
            <a:endParaRPr kumimoji="1" lang="ja-JP" altLang="en-US"/>
          </a:p>
        </p:txBody>
      </p:sp>
    </p:spTree>
    <p:extLst>
      <p:ext uri="{BB962C8B-B14F-4D97-AF65-F5344CB8AC3E}">
        <p14:creationId xmlns:p14="http://schemas.microsoft.com/office/powerpoint/2010/main" val="41317363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B799108-55D6-45FB-975F-D391B961644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EE81BE-6497-4535-980A-8C033A9C5EE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EB9B78C-E11D-42D7-89FC-18F940F8CC16}"/>
              </a:ext>
            </a:extLst>
          </p:cNvPr>
          <p:cNvSpPr>
            <a:spLocks noGrp="1"/>
          </p:cNvSpPr>
          <p:nvPr>
            <p:ph type="dt" sz="half" idx="10"/>
          </p:nvPr>
        </p:nvSpPr>
        <p:spPr/>
        <p:txBody>
          <a:bodyPr/>
          <a:lstStyle/>
          <a:p>
            <a:fld id="{D818BA97-C882-4AD7-9CF8-33655C4B56A7}" type="datetimeFigureOut">
              <a:rPr kumimoji="1" lang="ja-JP" altLang="en-US" smtClean="0"/>
              <a:t>2026/2/5</a:t>
            </a:fld>
            <a:endParaRPr kumimoji="1" lang="ja-JP" altLang="en-US"/>
          </a:p>
        </p:txBody>
      </p:sp>
      <p:sp>
        <p:nvSpPr>
          <p:cNvPr id="5" name="フッター プレースホルダー 4">
            <a:extLst>
              <a:ext uri="{FF2B5EF4-FFF2-40B4-BE49-F238E27FC236}">
                <a16:creationId xmlns:a16="http://schemas.microsoft.com/office/drawing/2014/main" id="{D8051EE1-EB0C-4486-AF68-3D4B3000ED2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957954D-00CF-4C2B-ADF4-43953FF82E44}"/>
              </a:ext>
            </a:extLst>
          </p:cNvPr>
          <p:cNvSpPr>
            <a:spLocks noGrp="1"/>
          </p:cNvSpPr>
          <p:nvPr>
            <p:ph type="sldNum" sz="quarter" idx="12"/>
          </p:nvPr>
        </p:nvSpPr>
        <p:spPr/>
        <p:txBody>
          <a:bodyPr/>
          <a:lstStyle/>
          <a:p>
            <a:fld id="{04924399-E05A-43E2-9B55-43A58DD9D997}" type="slidenum">
              <a:rPr kumimoji="1" lang="ja-JP" altLang="en-US" smtClean="0"/>
              <a:t>‹#›</a:t>
            </a:fld>
            <a:endParaRPr kumimoji="1" lang="ja-JP" altLang="en-US"/>
          </a:p>
        </p:txBody>
      </p:sp>
    </p:spTree>
    <p:extLst>
      <p:ext uri="{BB962C8B-B14F-4D97-AF65-F5344CB8AC3E}">
        <p14:creationId xmlns:p14="http://schemas.microsoft.com/office/powerpoint/2010/main" val="968319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748C1F-E9B6-4750-BA7C-3BB1DDB534CB}"/>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4E658DD-2295-4C3C-9669-B5F5A85C617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EB8B6923-14DB-43BC-9D69-91B10CBE4E61}"/>
              </a:ext>
            </a:extLst>
          </p:cNvPr>
          <p:cNvSpPr>
            <a:spLocks noGrp="1"/>
          </p:cNvSpPr>
          <p:nvPr>
            <p:ph type="dt" sz="half" idx="10"/>
          </p:nvPr>
        </p:nvSpPr>
        <p:spPr/>
        <p:txBody>
          <a:bodyPr/>
          <a:lstStyle/>
          <a:p>
            <a:fld id="{D818BA97-C882-4AD7-9CF8-33655C4B56A7}" type="datetimeFigureOut">
              <a:rPr kumimoji="1" lang="ja-JP" altLang="en-US" smtClean="0"/>
              <a:t>2026/2/5</a:t>
            </a:fld>
            <a:endParaRPr kumimoji="1" lang="ja-JP" altLang="en-US"/>
          </a:p>
        </p:txBody>
      </p:sp>
      <p:sp>
        <p:nvSpPr>
          <p:cNvPr id="5" name="フッター プレースホルダー 4">
            <a:extLst>
              <a:ext uri="{FF2B5EF4-FFF2-40B4-BE49-F238E27FC236}">
                <a16:creationId xmlns:a16="http://schemas.microsoft.com/office/drawing/2014/main" id="{C278E624-7721-4600-956A-ECAB0EAD2D4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761978D-9CD1-4946-A3CD-0FAE5F9675CD}"/>
              </a:ext>
            </a:extLst>
          </p:cNvPr>
          <p:cNvSpPr>
            <a:spLocks noGrp="1"/>
          </p:cNvSpPr>
          <p:nvPr>
            <p:ph type="sldNum" sz="quarter" idx="12"/>
          </p:nvPr>
        </p:nvSpPr>
        <p:spPr/>
        <p:txBody>
          <a:bodyPr/>
          <a:lstStyle/>
          <a:p>
            <a:fld id="{04924399-E05A-43E2-9B55-43A58DD9D997}" type="slidenum">
              <a:rPr kumimoji="1" lang="ja-JP" altLang="en-US" smtClean="0"/>
              <a:t>‹#›</a:t>
            </a:fld>
            <a:endParaRPr kumimoji="1" lang="ja-JP" altLang="en-US"/>
          </a:p>
        </p:txBody>
      </p:sp>
    </p:spTree>
    <p:extLst>
      <p:ext uri="{BB962C8B-B14F-4D97-AF65-F5344CB8AC3E}">
        <p14:creationId xmlns:p14="http://schemas.microsoft.com/office/powerpoint/2010/main" val="3838753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B8A9E3-FD72-450F-8EEF-6BB1AB23ABA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12A9065-C989-4916-BB10-F396002A0F5F}"/>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85EB332-0823-4237-ACDC-EF88AF345A64}"/>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3DE3828-5B7D-4724-8B49-5DA50BB32922}"/>
              </a:ext>
            </a:extLst>
          </p:cNvPr>
          <p:cNvSpPr>
            <a:spLocks noGrp="1"/>
          </p:cNvSpPr>
          <p:nvPr>
            <p:ph type="dt" sz="half" idx="10"/>
          </p:nvPr>
        </p:nvSpPr>
        <p:spPr/>
        <p:txBody>
          <a:bodyPr/>
          <a:lstStyle/>
          <a:p>
            <a:fld id="{D818BA97-C882-4AD7-9CF8-33655C4B56A7}" type="datetimeFigureOut">
              <a:rPr kumimoji="1" lang="ja-JP" altLang="en-US" smtClean="0"/>
              <a:t>2026/2/5</a:t>
            </a:fld>
            <a:endParaRPr kumimoji="1" lang="ja-JP" altLang="en-US"/>
          </a:p>
        </p:txBody>
      </p:sp>
      <p:sp>
        <p:nvSpPr>
          <p:cNvPr id="6" name="フッター プレースホルダー 5">
            <a:extLst>
              <a:ext uri="{FF2B5EF4-FFF2-40B4-BE49-F238E27FC236}">
                <a16:creationId xmlns:a16="http://schemas.microsoft.com/office/drawing/2014/main" id="{107EE9A9-E99E-438E-AFFF-4A5D91A0E31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321F2A3-2EB0-4A0E-A191-59E252F27080}"/>
              </a:ext>
            </a:extLst>
          </p:cNvPr>
          <p:cNvSpPr>
            <a:spLocks noGrp="1"/>
          </p:cNvSpPr>
          <p:nvPr>
            <p:ph type="sldNum" sz="quarter" idx="12"/>
          </p:nvPr>
        </p:nvSpPr>
        <p:spPr/>
        <p:txBody>
          <a:bodyPr/>
          <a:lstStyle/>
          <a:p>
            <a:fld id="{04924399-E05A-43E2-9B55-43A58DD9D997}" type="slidenum">
              <a:rPr kumimoji="1" lang="ja-JP" altLang="en-US" smtClean="0"/>
              <a:t>‹#›</a:t>
            </a:fld>
            <a:endParaRPr kumimoji="1" lang="ja-JP" altLang="en-US"/>
          </a:p>
        </p:txBody>
      </p:sp>
    </p:spTree>
    <p:extLst>
      <p:ext uri="{BB962C8B-B14F-4D97-AF65-F5344CB8AC3E}">
        <p14:creationId xmlns:p14="http://schemas.microsoft.com/office/powerpoint/2010/main" val="39335033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8CA5450-A926-495C-A06E-49B5ABD0D2CA}"/>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566A413-E17D-4F29-9C7D-1411F0B2B8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C3894BEE-C7B5-49EB-BE64-B5A1C3302797}"/>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D044619-A2E5-4BA5-9A64-397091E8F4C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65C1050E-DED7-4DDA-80A6-6D72B6FDD640}"/>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C02017C-8DE5-498F-82CD-A8AF3F8E7741}"/>
              </a:ext>
            </a:extLst>
          </p:cNvPr>
          <p:cNvSpPr>
            <a:spLocks noGrp="1"/>
          </p:cNvSpPr>
          <p:nvPr>
            <p:ph type="dt" sz="half" idx="10"/>
          </p:nvPr>
        </p:nvSpPr>
        <p:spPr/>
        <p:txBody>
          <a:bodyPr/>
          <a:lstStyle/>
          <a:p>
            <a:fld id="{D818BA97-C882-4AD7-9CF8-33655C4B56A7}" type="datetimeFigureOut">
              <a:rPr kumimoji="1" lang="ja-JP" altLang="en-US" smtClean="0"/>
              <a:t>2026/2/5</a:t>
            </a:fld>
            <a:endParaRPr kumimoji="1" lang="ja-JP" altLang="en-US"/>
          </a:p>
        </p:txBody>
      </p:sp>
      <p:sp>
        <p:nvSpPr>
          <p:cNvPr id="8" name="フッター プレースホルダー 7">
            <a:extLst>
              <a:ext uri="{FF2B5EF4-FFF2-40B4-BE49-F238E27FC236}">
                <a16:creationId xmlns:a16="http://schemas.microsoft.com/office/drawing/2014/main" id="{6F7558F0-A41B-4C83-8F74-C3959B70EFFC}"/>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C942F3D-C4D2-4F79-BE04-03784E30D351}"/>
              </a:ext>
            </a:extLst>
          </p:cNvPr>
          <p:cNvSpPr>
            <a:spLocks noGrp="1"/>
          </p:cNvSpPr>
          <p:nvPr>
            <p:ph type="sldNum" sz="quarter" idx="12"/>
          </p:nvPr>
        </p:nvSpPr>
        <p:spPr/>
        <p:txBody>
          <a:bodyPr/>
          <a:lstStyle/>
          <a:p>
            <a:fld id="{04924399-E05A-43E2-9B55-43A58DD9D997}" type="slidenum">
              <a:rPr kumimoji="1" lang="ja-JP" altLang="en-US" smtClean="0"/>
              <a:t>‹#›</a:t>
            </a:fld>
            <a:endParaRPr kumimoji="1" lang="ja-JP" altLang="en-US"/>
          </a:p>
        </p:txBody>
      </p:sp>
    </p:spTree>
    <p:extLst>
      <p:ext uri="{BB962C8B-B14F-4D97-AF65-F5344CB8AC3E}">
        <p14:creationId xmlns:p14="http://schemas.microsoft.com/office/powerpoint/2010/main" val="9451400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95A12C-1D44-45EB-9E05-4E1C42A0F2B1}"/>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5BD1425-B0DC-4722-9111-2890E0F52717}"/>
              </a:ext>
            </a:extLst>
          </p:cNvPr>
          <p:cNvSpPr>
            <a:spLocks noGrp="1"/>
          </p:cNvSpPr>
          <p:nvPr>
            <p:ph type="dt" sz="half" idx="10"/>
          </p:nvPr>
        </p:nvSpPr>
        <p:spPr/>
        <p:txBody>
          <a:bodyPr/>
          <a:lstStyle/>
          <a:p>
            <a:fld id="{D818BA97-C882-4AD7-9CF8-33655C4B56A7}" type="datetimeFigureOut">
              <a:rPr kumimoji="1" lang="ja-JP" altLang="en-US" smtClean="0"/>
              <a:t>2026/2/5</a:t>
            </a:fld>
            <a:endParaRPr kumimoji="1" lang="ja-JP" altLang="en-US"/>
          </a:p>
        </p:txBody>
      </p:sp>
      <p:sp>
        <p:nvSpPr>
          <p:cNvPr id="4" name="フッター プレースホルダー 3">
            <a:extLst>
              <a:ext uri="{FF2B5EF4-FFF2-40B4-BE49-F238E27FC236}">
                <a16:creationId xmlns:a16="http://schemas.microsoft.com/office/drawing/2014/main" id="{E4CC2E7B-C5FE-4FF1-8F20-47B225A2EA26}"/>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111F3DA-0259-4733-A663-172AD3E87D3D}"/>
              </a:ext>
            </a:extLst>
          </p:cNvPr>
          <p:cNvSpPr>
            <a:spLocks noGrp="1"/>
          </p:cNvSpPr>
          <p:nvPr>
            <p:ph type="sldNum" sz="quarter" idx="12"/>
          </p:nvPr>
        </p:nvSpPr>
        <p:spPr/>
        <p:txBody>
          <a:bodyPr/>
          <a:lstStyle/>
          <a:p>
            <a:fld id="{04924399-E05A-43E2-9B55-43A58DD9D997}" type="slidenum">
              <a:rPr kumimoji="1" lang="ja-JP" altLang="en-US" smtClean="0"/>
              <a:t>‹#›</a:t>
            </a:fld>
            <a:endParaRPr kumimoji="1" lang="ja-JP" altLang="en-US"/>
          </a:p>
        </p:txBody>
      </p:sp>
    </p:spTree>
    <p:extLst>
      <p:ext uri="{BB962C8B-B14F-4D97-AF65-F5344CB8AC3E}">
        <p14:creationId xmlns:p14="http://schemas.microsoft.com/office/powerpoint/2010/main" val="891489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4823A74-A14F-4F3D-8986-300DB1811E8B}"/>
              </a:ext>
            </a:extLst>
          </p:cNvPr>
          <p:cNvSpPr>
            <a:spLocks noGrp="1"/>
          </p:cNvSpPr>
          <p:nvPr>
            <p:ph type="dt" sz="half" idx="10"/>
          </p:nvPr>
        </p:nvSpPr>
        <p:spPr/>
        <p:txBody>
          <a:bodyPr/>
          <a:lstStyle/>
          <a:p>
            <a:fld id="{D818BA97-C882-4AD7-9CF8-33655C4B56A7}" type="datetimeFigureOut">
              <a:rPr kumimoji="1" lang="ja-JP" altLang="en-US" smtClean="0"/>
              <a:t>2026/2/5</a:t>
            </a:fld>
            <a:endParaRPr kumimoji="1" lang="ja-JP" altLang="en-US"/>
          </a:p>
        </p:txBody>
      </p:sp>
      <p:sp>
        <p:nvSpPr>
          <p:cNvPr id="3" name="フッター プレースホルダー 2">
            <a:extLst>
              <a:ext uri="{FF2B5EF4-FFF2-40B4-BE49-F238E27FC236}">
                <a16:creationId xmlns:a16="http://schemas.microsoft.com/office/drawing/2014/main" id="{13286535-11A5-464B-B483-038200FB2547}"/>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7826548-0B7C-496B-877C-2863077933C1}"/>
              </a:ext>
            </a:extLst>
          </p:cNvPr>
          <p:cNvSpPr>
            <a:spLocks noGrp="1"/>
          </p:cNvSpPr>
          <p:nvPr>
            <p:ph type="sldNum" sz="quarter" idx="12"/>
          </p:nvPr>
        </p:nvSpPr>
        <p:spPr/>
        <p:txBody>
          <a:bodyPr/>
          <a:lstStyle/>
          <a:p>
            <a:fld id="{04924399-E05A-43E2-9B55-43A58DD9D997}" type="slidenum">
              <a:rPr kumimoji="1" lang="ja-JP" altLang="en-US" smtClean="0"/>
              <a:t>‹#›</a:t>
            </a:fld>
            <a:endParaRPr kumimoji="1" lang="ja-JP" altLang="en-US"/>
          </a:p>
        </p:txBody>
      </p:sp>
    </p:spTree>
    <p:extLst>
      <p:ext uri="{BB962C8B-B14F-4D97-AF65-F5344CB8AC3E}">
        <p14:creationId xmlns:p14="http://schemas.microsoft.com/office/powerpoint/2010/main" val="7689197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541A67-E4BE-4FC6-8666-15F719C3CBD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5A5FA2A-1A7E-4B03-8E3D-A183CA4552A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AB1E7EF8-A261-4964-92C6-F90FCB8991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0F4863D-3033-4E5E-8867-D1381AA66767}"/>
              </a:ext>
            </a:extLst>
          </p:cNvPr>
          <p:cNvSpPr>
            <a:spLocks noGrp="1"/>
          </p:cNvSpPr>
          <p:nvPr>
            <p:ph type="dt" sz="half" idx="10"/>
          </p:nvPr>
        </p:nvSpPr>
        <p:spPr/>
        <p:txBody>
          <a:bodyPr/>
          <a:lstStyle/>
          <a:p>
            <a:fld id="{D818BA97-C882-4AD7-9CF8-33655C4B56A7}" type="datetimeFigureOut">
              <a:rPr kumimoji="1" lang="ja-JP" altLang="en-US" smtClean="0"/>
              <a:t>2026/2/5</a:t>
            </a:fld>
            <a:endParaRPr kumimoji="1" lang="ja-JP" altLang="en-US"/>
          </a:p>
        </p:txBody>
      </p:sp>
      <p:sp>
        <p:nvSpPr>
          <p:cNvPr id="6" name="フッター プレースホルダー 5">
            <a:extLst>
              <a:ext uri="{FF2B5EF4-FFF2-40B4-BE49-F238E27FC236}">
                <a16:creationId xmlns:a16="http://schemas.microsoft.com/office/drawing/2014/main" id="{E16309BF-0CBA-440D-9F57-2ED676CE59C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8F14B21-12F9-473E-8D04-CDCED47B71A6}"/>
              </a:ext>
            </a:extLst>
          </p:cNvPr>
          <p:cNvSpPr>
            <a:spLocks noGrp="1"/>
          </p:cNvSpPr>
          <p:nvPr>
            <p:ph type="sldNum" sz="quarter" idx="12"/>
          </p:nvPr>
        </p:nvSpPr>
        <p:spPr/>
        <p:txBody>
          <a:bodyPr/>
          <a:lstStyle/>
          <a:p>
            <a:fld id="{04924399-E05A-43E2-9B55-43A58DD9D997}" type="slidenum">
              <a:rPr kumimoji="1" lang="ja-JP" altLang="en-US" smtClean="0"/>
              <a:t>‹#›</a:t>
            </a:fld>
            <a:endParaRPr kumimoji="1" lang="ja-JP" altLang="en-US"/>
          </a:p>
        </p:txBody>
      </p:sp>
    </p:spTree>
    <p:extLst>
      <p:ext uri="{BB962C8B-B14F-4D97-AF65-F5344CB8AC3E}">
        <p14:creationId xmlns:p14="http://schemas.microsoft.com/office/powerpoint/2010/main" val="2813665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D3166F-4042-47D7-9E68-488786D1601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CC153B5B-FB09-47F4-90AF-8713AE60E5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AD9B7AA-6E0C-430D-9258-4AB5BEA871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2E54B5A-E30F-47C2-9EF2-27336C8B31A2}"/>
              </a:ext>
            </a:extLst>
          </p:cNvPr>
          <p:cNvSpPr>
            <a:spLocks noGrp="1"/>
          </p:cNvSpPr>
          <p:nvPr>
            <p:ph type="dt" sz="half" idx="10"/>
          </p:nvPr>
        </p:nvSpPr>
        <p:spPr/>
        <p:txBody>
          <a:bodyPr/>
          <a:lstStyle/>
          <a:p>
            <a:fld id="{D818BA97-C882-4AD7-9CF8-33655C4B56A7}" type="datetimeFigureOut">
              <a:rPr kumimoji="1" lang="ja-JP" altLang="en-US" smtClean="0"/>
              <a:t>2026/2/5</a:t>
            </a:fld>
            <a:endParaRPr kumimoji="1" lang="ja-JP" altLang="en-US"/>
          </a:p>
        </p:txBody>
      </p:sp>
      <p:sp>
        <p:nvSpPr>
          <p:cNvPr id="6" name="フッター プレースホルダー 5">
            <a:extLst>
              <a:ext uri="{FF2B5EF4-FFF2-40B4-BE49-F238E27FC236}">
                <a16:creationId xmlns:a16="http://schemas.microsoft.com/office/drawing/2014/main" id="{0188F724-5478-4239-8B95-396C5FEAF98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E9C3F84-1C6C-454E-A6DC-E18F90CFC22F}"/>
              </a:ext>
            </a:extLst>
          </p:cNvPr>
          <p:cNvSpPr>
            <a:spLocks noGrp="1"/>
          </p:cNvSpPr>
          <p:nvPr>
            <p:ph type="sldNum" sz="quarter" idx="12"/>
          </p:nvPr>
        </p:nvSpPr>
        <p:spPr/>
        <p:txBody>
          <a:bodyPr/>
          <a:lstStyle/>
          <a:p>
            <a:fld id="{04924399-E05A-43E2-9B55-43A58DD9D997}" type="slidenum">
              <a:rPr kumimoji="1" lang="ja-JP" altLang="en-US" smtClean="0"/>
              <a:t>‹#›</a:t>
            </a:fld>
            <a:endParaRPr kumimoji="1" lang="ja-JP" altLang="en-US"/>
          </a:p>
        </p:txBody>
      </p:sp>
    </p:spTree>
    <p:extLst>
      <p:ext uri="{BB962C8B-B14F-4D97-AF65-F5344CB8AC3E}">
        <p14:creationId xmlns:p14="http://schemas.microsoft.com/office/powerpoint/2010/main" val="2369883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D0E4F290-6D91-4285-AB7C-599A4C456C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861EEE4-BBDA-46F7-BC46-8A510BD427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9D6C4C4-BCA3-4246-B529-0C67881553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18BA97-C882-4AD7-9CF8-33655C4B56A7}" type="datetimeFigureOut">
              <a:rPr kumimoji="1" lang="ja-JP" altLang="en-US" smtClean="0"/>
              <a:t>2026/2/5</a:t>
            </a:fld>
            <a:endParaRPr kumimoji="1" lang="ja-JP" altLang="en-US"/>
          </a:p>
        </p:txBody>
      </p:sp>
      <p:sp>
        <p:nvSpPr>
          <p:cNvPr id="5" name="フッター プレースホルダー 4">
            <a:extLst>
              <a:ext uri="{FF2B5EF4-FFF2-40B4-BE49-F238E27FC236}">
                <a16:creationId xmlns:a16="http://schemas.microsoft.com/office/drawing/2014/main" id="{E6121705-B505-49CF-8002-C9CD04F0B3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495F436-EE8F-44A7-8811-ECEB6AD075B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924399-E05A-43E2-9B55-43A58DD9D997}" type="slidenum">
              <a:rPr kumimoji="1" lang="ja-JP" altLang="en-US" smtClean="0"/>
              <a:t>‹#›</a:t>
            </a:fld>
            <a:endParaRPr kumimoji="1" lang="ja-JP" altLang="en-US"/>
          </a:p>
        </p:txBody>
      </p:sp>
    </p:spTree>
    <p:extLst>
      <p:ext uri="{BB962C8B-B14F-4D97-AF65-F5344CB8AC3E}">
        <p14:creationId xmlns:p14="http://schemas.microsoft.com/office/powerpoint/2010/main" val="33270765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package" Target="../embeddings/Microsoft_Excel_Worksheet.xlsx"/></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2.emf"/><Relationship Id="rId4" Type="http://schemas.openxmlformats.org/officeDocument/2006/relationships/package" Target="../embeddings/Microsoft_Excel_Worksheet1.xlsx"/></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正方形/長方形 42">
            <a:extLst>
              <a:ext uri="{FF2B5EF4-FFF2-40B4-BE49-F238E27FC236}">
                <a16:creationId xmlns:a16="http://schemas.microsoft.com/office/drawing/2014/main" id="{AB67E97D-E7C4-4ED5-8B04-538996AE2746}"/>
              </a:ext>
            </a:extLst>
          </p:cNvPr>
          <p:cNvSpPr/>
          <p:nvPr/>
        </p:nvSpPr>
        <p:spPr>
          <a:xfrm>
            <a:off x="92933" y="4513130"/>
            <a:ext cx="12028803" cy="2303252"/>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57E40653-1E36-4478-98D1-EEB7FFCF8F9F}"/>
              </a:ext>
            </a:extLst>
          </p:cNvPr>
          <p:cNvSpPr/>
          <p:nvPr/>
        </p:nvSpPr>
        <p:spPr>
          <a:xfrm>
            <a:off x="88896" y="458464"/>
            <a:ext cx="12043399" cy="3960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p:cNvSpPr>
            <a:spLocks noGrp="1"/>
          </p:cNvSpPr>
          <p:nvPr>
            <p:ph type="title"/>
          </p:nvPr>
        </p:nvSpPr>
        <p:spPr>
          <a:xfrm>
            <a:off x="0" y="1"/>
            <a:ext cx="12192000" cy="359238"/>
          </a:xfrm>
          <a:solidFill>
            <a:srgbClr val="0070C0"/>
          </a:solidFill>
        </p:spPr>
        <p:txBody>
          <a:bodyPr>
            <a:normAutofit/>
          </a:bodyPr>
          <a:lstStyle/>
          <a:p>
            <a:pPr algn="ctr">
              <a:lnSpc>
                <a:spcPct val="100000"/>
              </a:lnSpc>
            </a:pPr>
            <a:r>
              <a:rPr lang="ja-JP" altLang="en-US" sz="1400" dirty="0">
                <a:solidFill>
                  <a:schemeClr val="bg1"/>
                </a:solidFill>
                <a:latin typeface="Meiryo UI" panose="020B0604030504040204" pitchFamily="50" charset="-128"/>
                <a:ea typeface="Meiryo UI" panose="020B0604030504040204" pitchFamily="50" charset="-128"/>
              </a:rPr>
              <a:t>「再生から成長へ　</a:t>
            </a:r>
            <a:r>
              <a:rPr lang="en-US" altLang="ja-JP" sz="1400" dirty="0">
                <a:solidFill>
                  <a:schemeClr val="bg1"/>
                </a:solidFill>
                <a:latin typeface="Meiryo UI" panose="020B0604030504040204" pitchFamily="50" charset="-128"/>
                <a:ea typeface="Meiryo UI" panose="020B0604030504040204" pitchFamily="50" charset="-128"/>
              </a:rPr>
              <a:t>OSAKA</a:t>
            </a:r>
            <a:r>
              <a:rPr lang="ja-JP" altLang="en-US" sz="1400" dirty="0">
                <a:solidFill>
                  <a:schemeClr val="bg1"/>
                </a:solidFill>
                <a:latin typeface="Meiryo UI" panose="020B0604030504040204" pitchFamily="50" charset="-128"/>
                <a:ea typeface="Meiryo UI" panose="020B0604030504040204" pitchFamily="50" charset="-128"/>
              </a:rPr>
              <a:t>人材活躍推進プロジェクト（令和４～６年度）」について</a:t>
            </a:r>
            <a:endParaRPr kumimoji="1" lang="ja-JP" altLang="en-US" sz="1400" dirty="0">
              <a:solidFill>
                <a:schemeClr val="bg1"/>
              </a:solidFill>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D55CFBCC-FF20-4E7D-82DF-5DB3CD097D85}"/>
              </a:ext>
            </a:extLst>
          </p:cNvPr>
          <p:cNvSpPr/>
          <p:nvPr/>
        </p:nvSpPr>
        <p:spPr>
          <a:xfrm>
            <a:off x="322147" y="710394"/>
            <a:ext cx="11679127" cy="362237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100" dirty="0">
                <a:solidFill>
                  <a:schemeClr val="tx1"/>
                </a:solidFill>
                <a:latin typeface="Meiryo UI" panose="020B0604030504040204" pitchFamily="50" charset="-128"/>
                <a:ea typeface="Meiryo UI" panose="020B0604030504040204" pitchFamily="50" charset="-128"/>
              </a:rPr>
              <a:t>大阪府の就職支援拠点「ＯＳＡＫＡしごとフィールド」において、人材確保を必要とする４分野（製造、運輸、建設、インバウンド関連分野）の企業に対し、魅力発信力の強化等による人材採用支援を行うとともに、事務職志向や大企業志向が強い求職者に対し、志向拡大を通じた就職支援を実施する。さらに、しごと体験や交流会等を実施することで、両者のマッチングを図る。</a:t>
            </a:r>
          </a:p>
          <a:p>
            <a:r>
              <a:rPr lang="en-US" altLang="ja-JP" sz="1100" b="1" dirty="0">
                <a:solidFill>
                  <a:schemeClr val="tx1"/>
                </a:solidFill>
                <a:latin typeface="Meiryo UI" panose="020B0604030504040204" pitchFamily="50" charset="-128"/>
                <a:ea typeface="Meiryo UI" panose="020B0604030504040204" pitchFamily="50" charset="-128"/>
              </a:rPr>
              <a:t>【</a:t>
            </a:r>
            <a:r>
              <a:rPr lang="ja-JP" altLang="en-US" sz="1100" b="1" dirty="0">
                <a:solidFill>
                  <a:schemeClr val="tx1"/>
                </a:solidFill>
                <a:latin typeface="Meiryo UI" panose="020B0604030504040204" pitchFamily="50" charset="-128"/>
                <a:ea typeface="Meiryo UI" panose="020B0604030504040204" pitchFamily="50" charset="-128"/>
              </a:rPr>
              <a:t>事業主支援</a:t>
            </a:r>
            <a:r>
              <a:rPr lang="en-US" altLang="ja-JP" sz="1100" b="1" dirty="0">
                <a:solidFill>
                  <a:schemeClr val="tx1"/>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（中小企業人材支援センター）</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a:t>
            </a:r>
            <a:r>
              <a:rPr lang="en-US" altLang="ja-JP" sz="1100" dirty="0">
                <a:solidFill>
                  <a:schemeClr val="tx1"/>
                </a:solidFill>
                <a:latin typeface="Meiryo UI" panose="020B0604030504040204" pitchFamily="50" charset="-128"/>
                <a:ea typeface="Meiryo UI" panose="020B0604030504040204" pitchFamily="50" charset="-128"/>
              </a:rPr>
              <a:t>WEB</a:t>
            </a:r>
            <a:r>
              <a:rPr lang="ja-JP" altLang="en-US" sz="1100" dirty="0">
                <a:solidFill>
                  <a:schemeClr val="tx1"/>
                </a:solidFill>
                <a:latin typeface="Meiryo UI" panose="020B0604030504040204" pitchFamily="50" charset="-128"/>
                <a:ea typeface="Meiryo UI" panose="020B0604030504040204" pitchFamily="50" charset="-128"/>
              </a:rPr>
              <a:t>で実施可能な採用力診断システムを活用し、採用計画、募集、選考、職場定着の４つの観点から企業の人材採用課題を可視化</a:t>
            </a:r>
          </a:p>
          <a:p>
            <a:r>
              <a:rPr lang="ja-JP" altLang="en-US" sz="1100" dirty="0">
                <a:solidFill>
                  <a:schemeClr val="tx1"/>
                </a:solidFill>
                <a:latin typeface="Meiryo UI" panose="020B0604030504040204" pitchFamily="50" charset="-128"/>
                <a:ea typeface="Meiryo UI" panose="020B0604030504040204" pitchFamily="50" charset="-128"/>
              </a:rPr>
              <a:t>　・可視化した課題の解決に向け、中小企業診断士等の専門家派遣等により個社支援を行うとともに、魅力発信の強化等に資する各種ノウハウをセミナーを通じて提供</a:t>
            </a:r>
          </a:p>
          <a:p>
            <a:r>
              <a:rPr lang="en-US" altLang="ja-JP" sz="1100" b="1" dirty="0">
                <a:solidFill>
                  <a:schemeClr val="tx1"/>
                </a:solidFill>
                <a:latin typeface="Meiryo UI" panose="020B0604030504040204" pitchFamily="50" charset="-128"/>
                <a:ea typeface="Meiryo UI" panose="020B0604030504040204" pitchFamily="50" charset="-128"/>
              </a:rPr>
              <a:t>【</a:t>
            </a:r>
            <a:r>
              <a:rPr lang="ja-JP" altLang="en-US" sz="1100" b="1" dirty="0">
                <a:solidFill>
                  <a:schemeClr val="tx1"/>
                </a:solidFill>
                <a:latin typeface="Meiryo UI" panose="020B0604030504040204" pitchFamily="50" charset="-128"/>
                <a:ea typeface="Meiryo UI" panose="020B0604030504040204" pitchFamily="50" charset="-128"/>
              </a:rPr>
              <a:t>求職者支援</a:t>
            </a:r>
            <a:r>
              <a:rPr lang="en-US" altLang="ja-JP" sz="1100" b="1" dirty="0">
                <a:solidFill>
                  <a:schemeClr val="tx1"/>
                </a:solidFill>
                <a:latin typeface="Meiryo UI" panose="020B0604030504040204" pitchFamily="50" charset="-128"/>
                <a:ea typeface="Meiryo UI" panose="020B0604030504040204" pitchFamily="50" charset="-128"/>
              </a:rPr>
              <a:t>】</a:t>
            </a:r>
          </a:p>
          <a:p>
            <a:r>
              <a:rPr lang="ja-JP" altLang="en-US" sz="1100" dirty="0">
                <a:solidFill>
                  <a:schemeClr val="tx1"/>
                </a:solidFill>
                <a:latin typeface="Meiryo UI" panose="020B0604030504040204" pitchFamily="50" charset="-128"/>
                <a:ea typeface="Meiryo UI" panose="020B0604030504040204" pitchFamily="50" charset="-128"/>
              </a:rPr>
              <a:t>　・相談員（チューター）が求職者からの相談対応や各種支援メニューの提案等を実施し、求職者の窓口的役割を担う</a:t>
            </a:r>
          </a:p>
          <a:p>
            <a:r>
              <a:rPr lang="ja-JP" altLang="en-US" sz="1100" dirty="0">
                <a:solidFill>
                  <a:schemeClr val="tx1"/>
                </a:solidFill>
                <a:latin typeface="Meiryo UI" panose="020B0604030504040204" pitchFamily="50" charset="-128"/>
                <a:ea typeface="Meiryo UI" panose="020B0604030504040204" pitchFamily="50" charset="-128"/>
              </a:rPr>
              <a:t>　・継続的な支援が必要な求職者には、キャリアカウンセリングによる伴走支援を実施。４分野の企業で働く魅力等を伝え、事務職志向や大企業志向からの志向拡大も図り、適職発見やキャリアチェンジを</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サポート</a:t>
            </a:r>
          </a:p>
          <a:p>
            <a:r>
              <a:rPr lang="ja-JP" altLang="en-US" sz="1100" dirty="0">
                <a:solidFill>
                  <a:schemeClr val="tx1"/>
                </a:solidFill>
                <a:latin typeface="Meiryo UI" panose="020B0604030504040204" pitchFamily="50" charset="-128"/>
                <a:ea typeface="Meiryo UI" panose="020B0604030504040204" pitchFamily="50" charset="-128"/>
              </a:rPr>
              <a:t>　・４分野で働く魅力に関するセミナーのほか、就職力の向上や就職後の実務に必要なスキルアップに資するセミナーを実施</a:t>
            </a:r>
          </a:p>
          <a:p>
            <a:r>
              <a:rPr lang="en-US" altLang="ja-JP" sz="1100" b="1" dirty="0">
                <a:solidFill>
                  <a:schemeClr val="tx1"/>
                </a:solidFill>
                <a:latin typeface="Meiryo UI" panose="020B0604030504040204" pitchFamily="50" charset="-128"/>
                <a:ea typeface="Meiryo UI" panose="020B0604030504040204" pitchFamily="50" charset="-128"/>
              </a:rPr>
              <a:t>【</a:t>
            </a:r>
            <a:r>
              <a:rPr lang="ja-JP" altLang="en-US" sz="1100" b="1" dirty="0">
                <a:solidFill>
                  <a:schemeClr val="tx1"/>
                </a:solidFill>
                <a:latin typeface="Meiryo UI" panose="020B0604030504040204" pitchFamily="50" charset="-128"/>
                <a:ea typeface="Meiryo UI" panose="020B0604030504040204" pitchFamily="50" charset="-128"/>
              </a:rPr>
              <a:t>マッチング促進</a:t>
            </a:r>
            <a:r>
              <a:rPr lang="en-US" altLang="ja-JP" sz="1100" b="1" dirty="0">
                <a:solidFill>
                  <a:schemeClr val="tx1"/>
                </a:solidFill>
                <a:latin typeface="Meiryo UI" panose="020B0604030504040204" pitchFamily="50" charset="-128"/>
                <a:ea typeface="Meiryo UI" panose="020B0604030504040204" pitchFamily="50" charset="-128"/>
              </a:rPr>
              <a:t>】</a:t>
            </a:r>
          </a:p>
          <a:p>
            <a:r>
              <a:rPr lang="ja-JP" altLang="en-US" sz="1100" dirty="0">
                <a:solidFill>
                  <a:schemeClr val="tx1"/>
                </a:solidFill>
                <a:latin typeface="Meiryo UI" panose="020B0604030504040204" pitchFamily="50" charset="-128"/>
                <a:ea typeface="Meiryo UI" panose="020B0604030504040204" pitchFamily="50" charset="-128"/>
              </a:rPr>
              <a:t>　・４分野の仕事や雰囲気等を、実体験を通じて理解を深めるとともに、就職決定にもつながるマッチングの場として、企業と求職者の交流会、しごと体験、合同企業説明会を開催</a:t>
            </a:r>
          </a:p>
        </p:txBody>
      </p:sp>
      <p:sp>
        <p:nvSpPr>
          <p:cNvPr id="32" name="テキスト ボックス 31">
            <a:extLst>
              <a:ext uri="{FF2B5EF4-FFF2-40B4-BE49-F238E27FC236}">
                <a16:creationId xmlns:a16="http://schemas.microsoft.com/office/drawing/2014/main" id="{B0A6B52E-D67B-4DDA-8C6A-677AE09E2687}"/>
              </a:ext>
            </a:extLst>
          </p:cNvPr>
          <p:cNvSpPr txBox="1"/>
          <p:nvPr/>
        </p:nvSpPr>
        <p:spPr>
          <a:xfrm>
            <a:off x="59705" y="384150"/>
            <a:ext cx="902811" cy="307777"/>
          </a:xfrm>
          <a:prstGeom prst="rect">
            <a:avLst/>
          </a:prstGeom>
          <a:solidFill>
            <a:schemeClr val="accent1">
              <a:lumMod val="50000"/>
            </a:schemeClr>
          </a:solidFill>
        </p:spPr>
        <p:txBody>
          <a:bodyPr wrap="none" rtlCol="0">
            <a:spAutoFit/>
          </a:bodyPr>
          <a:lstStyle/>
          <a:p>
            <a:r>
              <a:rPr lang="ja-JP" altLang="en-US" sz="1400" kern="100" dirty="0">
                <a:solidFill>
                  <a:schemeClr val="bg1"/>
                </a:solidFill>
                <a:latin typeface="Meiryo UI" panose="020B0604030504040204" pitchFamily="50" charset="-128"/>
                <a:ea typeface="Meiryo UI" panose="020B0604030504040204" pitchFamily="50" charset="-128"/>
                <a:cs typeface="Courier New" panose="02070309020205020404" pitchFamily="49" charset="0"/>
              </a:rPr>
              <a:t>事業概要</a:t>
            </a:r>
            <a:endParaRPr lang="en-US" altLang="ja-JP" sz="1400" kern="100" dirty="0">
              <a:solidFill>
                <a:schemeClr val="bg1"/>
              </a:solidFill>
              <a:latin typeface="Meiryo UI" panose="020B0604030504040204" pitchFamily="50" charset="-128"/>
              <a:ea typeface="Meiryo UI" panose="020B0604030504040204" pitchFamily="50" charset="-128"/>
              <a:cs typeface="Courier New" panose="02070309020205020404" pitchFamily="49" charset="0"/>
            </a:endParaRPr>
          </a:p>
        </p:txBody>
      </p:sp>
      <p:sp>
        <p:nvSpPr>
          <p:cNvPr id="41" name="テキスト ボックス 40">
            <a:extLst>
              <a:ext uri="{FF2B5EF4-FFF2-40B4-BE49-F238E27FC236}">
                <a16:creationId xmlns:a16="http://schemas.microsoft.com/office/drawing/2014/main" id="{59FFF1ED-8B65-43BC-B62A-EE25C5D850AC}"/>
              </a:ext>
            </a:extLst>
          </p:cNvPr>
          <p:cNvSpPr txBox="1"/>
          <p:nvPr/>
        </p:nvSpPr>
        <p:spPr>
          <a:xfrm>
            <a:off x="565320" y="6385490"/>
            <a:ext cx="11626680" cy="246221"/>
          </a:xfrm>
          <a:prstGeom prst="rect">
            <a:avLst/>
          </a:prstGeom>
          <a:noFill/>
        </p:spPr>
        <p:txBody>
          <a:bodyPr wrap="square" rtlCol="0">
            <a:spAutoFit/>
          </a:bodyPr>
          <a:lstStyle/>
          <a:p>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１　就労期間における所定内給与額の</a:t>
            </a:r>
            <a:r>
              <a:rPr lang="en-US" altLang="ja-JP" sz="1000" dirty="0">
                <a:latin typeface="メイリオ" panose="020B0604030504040204" pitchFamily="50" charset="-128"/>
                <a:ea typeface="メイリオ" panose="020B0604030504040204" pitchFamily="50" charset="-128"/>
              </a:rPr>
              <a:t>1</a:t>
            </a:r>
            <a:r>
              <a:rPr lang="ja-JP" altLang="en-US" sz="1000" dirty="0">
                <a:latin typeface="メイリオ" panose="020B0604030504040204" pitchFamily="50" charset="-128"/>
                <a:ea typeface="メイリオ" panose="020B0604030504040204" pitchFamily="50" charset="-128"/>
              </a:rPr>
              <a:t>か月あたりの平均額が、都道府県ごとの基準額（令和</a:t>
            </a:r>
            <a:r>
              <a:rPr lang="en-US" altLang="ja-JP" sz="1000" dirty="0">
                <a:latin typeface="メイリオ" panose="020B0604030504040204" pitchFamily="50" charset="-128"/>
                <a:ea typeface="メイリオ" panose="020B0604030504040204" pitchFamily="50" charset="-128"/>
              </a:rPr>
              <a:t>6</a:t>
            </a:r>
            <a:r>
              <a:rPr lang="ja-JP" altLang="en-US" sz="1000" dirty="0">
                <a:latin typeface="メイリオ" panose="020B0604030504040204" pitchFamily="50" charset="-128"/>
                <a:ea typeface="メイリオ" panose="020B0604030504040204" pitchFamily="50" charset="-128"/>
              </a:rPr>
              <a:t>年度の大阪府は</a:t>
            </a:r>
            <a:r>
              <a:rPr lang="en-US" altLang="ja-JP" sz="1000" dirty="0">
                <a:latin typeface="メイリオ" panose="020B0604030504040204" pitchFamily="50" charset="-128"/>
                <a:ea typeface="メイリオ" panose="020B0604030504040204" pitchFamily="50" charset="-128"/>
              </a:rPr>
              <a:t>249,600</a:t>
            </a:r>
            <a:r>
              <a:rPr lang="ja-JP" altLang="en-US" sz="1000" dirty="0">
                <a:latin typeface="メイリオ" panose="020B0604030504040204" pitchFamily="50" charset="-128"/>
                <a:ea typeface="メイリオ" panose="020B0604030504040204" pitchFamily="50" charset="-128"/>
              </a:rPr>
              <a:t>円）以上、かつ月平均所定外労働時間が</a:t>
            </a:r>
            <a:r>
              <a:rPr lang="en-US" altLang="ja-JP" sz="1000" dirty="0">
                <a:latin typeface="メイリオ" panose="020B0604030504040204" pitchFamily="50" charset="-128"/>
                <a:ea typeface="メイリオ" panose="020B0604030504040204" pitchFamily="50" charset="-128"/>
              </a:rPr>
              <a:t>20</a:t>
            </a:r>
            <a:r>
              <a:rPr lang="ja-JP" altLang="en-US" sz="1000" dirty="0">
                <a:latin typeface="メイリオ" panose="020B0604030504040204" pitchFamily="50" charset="-128"/>
                <a:ea typeface="メイリオ" panose="020B0604030504040204" pitchFamily="50" charset="-128"/>
              </a:rPr>
              <a:t>時間以下であること等が要件</a:t>
            </a:r>
            <a:endParaRPr lang="en-US" altLang="ja-JP" sz="1000" dirty="0">
              <a:latin typeface="メイリオ" panose="020B0604030504040204" pitchFamily="50" charset="-128"/>
              <a:ea typeface="メイリオ" panose="020B0604030504040204" pitchFamily="50" charset="-128"/>
            </a:endParaRPr>
          </a:p>
        </p:txBody>
      </p:sp>
      <p:sp>
        <p:nvSpPr>
          <p:cNvPr id="42" name="テキスト ボックス 41">
            <a:extLst>
              <a:ext uri="{FF2B5EF4-FFF2-40B4-BE49-F238E27FC236}">
                <a16:creationId xmlns:a16="http://schemas.microsoft.com/office/drawing/2014/main" id="{0B70D754-76CB-4A14-9021-94D47621422B}"/>
              </a:ext>
            </a:extLst>
          </p:cNvPr>
          <p:cNvSpPr txBox="1"/>
          <p:nvPr/>
        </p:nvSpPr>
        <p:spPr>
          <a:xfrm>
            <a:off x="36018" y="4478884"/>
            <a:ext cx="543739" cy="307777"/>
          </a:xfrm>
          <a:prstGeom prst="rect">
            <a:avLst/>
          </a:prstGeom>
          <a:solidFill>
            <a:schemeClr val="accent1">
              <a:lumMod val="50000"/>
            </a:schemeClr>
          </a:solidFill>
        </p:spPr>
        <p:txBody>
          <a:bodyPr wrap="none" rtlCol="0">
            <a:spAutoFit/>
          </a:bodyPr>
          <a:lstStyle/>
          <a:p>
            <a:r>
              <a:rPr lang="ja-JP" altLang="en-US" sz="1400" kern="100" dirty="0">
                <a:solidFill>
                  <a:schemeClr val="bg1"/>
                </a:solidFill>
                <a:latin typeface="Meiryo UI" panose="020B0604030504040204" pitchFamily="50" charset="-128"/>
                <a:ea typeface="Meiryo UI" panose="020B0604030504040204" pitchFamily="50" charset="-128"/>
                <a:cs typeface="Courier New" panose="02070309020205020404" pitchFamily="49" charset="0"/>
              </a:rPr>
              <a:t>実績</a:t>
            </a:r>
            <a:endParaRPr lang="en-US" altLang="ja-JP" sz="1400" kern="100" dirty="0">
              <a:solidFill>
                <a:schemeClr val="bg1"/>
              </a:solidFill>
              <a:latin typeface="Meiryo UI" panose="020B0604030504040204" pitchFamily="50" charset="-128"/>
              <a:ea typeface="Meiryo UI" panose="020B0604030504040204" pitchFamily="50" charset="-128"/>
              <a:cs typeface="Courier New" panose="02070309020205020404" pitchFamily="49" charset="0"/>
            </a:endParaRPr>
          </a:p>
        </p:txBody>
      </p:sp>
      <p:sp>
        <p:nvSpPr>
          <p:cNvPr id="16" name="テキスト ボックス 15">
            <a:extLst>
              <a:ext uri="{FF2B5EF4-FFF2-40B4-BE49-F238E27FC236}">
                <a16:creationId xmlns:a16="http://schemas.microsoft.com/office/drawing/2014/main" id="{AAE75B0A-BDB9-4EB5-B4F5-07C5D9F84FE0}"/>
              </a:ext>
            </a:extLst>
          </p:cNvPr>
          <p:cNvSpPr txBox="1"/>
          <p:nvPr/>
        </p:nvSpPr>
        <p:spPr>
          <a:xfrm>
            <a:off x="10586957" y="4501288"/>
            <a:ext cx="673737" cy="276999"/>
          </a:xfrm>
          <a:prstGeom prst="rect">
            <a:avLst/>
          </a:prstGeom>
          <a:noFill/>
        </p:spPr>
        <p:txBody>
          <a:bodyPr wrap="square" rtlCol="0">
            <a:spAutoFit/>
          </a:bodyPr>
          <a:lstStyle/>
          <a:p>
            <a:r>
              <a:rPr lang="ja-JP" altLang="en-US" sz="1200" dirty="0">
                <a:latin typeface="メイリオ" panose="020B0604030504040204" pitchFamily="50" charset="-128"/>
                <a:ea typeface="メイリオ" panose="020B0604030504040204" pitchFamily="50" charset="-128"/>
              </a:rPr>
              <a:t>（人）</a:t>
            </a:r>
            <a:endParaRPr lang="en-US" altLang="ja-JP" sz="1200" dirty="0">
              <a:latin typeface="メイリオ" panose="020B0604030504040204" pitchFamily="50" charset="-128"/>
              <a:ea typeface="メイリオ" panose="020B0604030504040204" pitchFamily="50" charset="-128"/>
            </a:endParaRPr>
          </a:p>
        </p:txBody>
      </p:sp>
      <p:sp>
        <p:nvSpPr>
          <p:cNvPr id="19" name="下矢印 83">
            <a:extLst>
              <a:ext uri="{FF2B5EF4-FFF2-40B4-BE49-F238E27FC236}">
                <a16:creationId xmlns:a16="http://schemas.microsoft.com/office/drawing/2014/main" id="{14E8D3B4-5586-4AA8-B224-906FBD337687}"/>
              </a:ext>
            </a:extLst>
          </p:cNvPr>
          <p:cNvSpPr/>
          <p:nvPr/>
        </p:nvSpPr>
        <p:spPr>
          <a:xfrm rot="5400000">
            <a:off x="2682180" y="3490667"/>
            <a:ext cx="207295" cy="543210"/>
          </a:xfrm>
          <a:prstGeom prst="down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p>
        </p:txBody>
      </p:sp>
      <p:sp>
        <p:nvSpPr>
          <p:cNvPr id="20" name="下矢印 80">
            <a:extLst>
              <a:ext uri="{FF2B5EF4-FFF2-40B4-BE49-F238E27FC236}">
                <a16:creationId xmlns:a16="http://schemas.microsoft.com/office/drawing/2014/main" id="{54CA7885-08B0-4D97-B181-EFFE8821E37B}"/>
              </a:ext>
            </a:extLst>
          </p:cNvPr>
          <p:cNvSpPr/>
          <p:nvPr/>
        </p:nvSpPr>
        <p:spPr>
          <a:xfrm>
            <a:off x="1755222" y="3307526"/>
            <a:ext cx="320230" cy="309591"/>
          </a:xfrm>
          <a:prstGeom prst="down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p>
        </p:txBody>
      </p:sp>
      <p:sp>
        <p:nvSpPr>
          <p:cNvPr id="29" name="正方形/長方形 28">
            <a:extLst>
              <a:ext uri="{FF2B5EF4-FFF2-40B4-BE49-F238E27FC236}">
                <a16:creationId xmlns:a16="http://schemas.microsoft.com/office/drawing/2014/main" id="{BEB02612-DAEA-445A-BA2A-7B77593209C8}"/>
              </a:ext>
            </a:extLst>
          </p:cNvPr>
          <p:cNvSpPr/>
          <p:nvPr/>
        </p:nvSpPr>
        <p:spPr>
          <a:xfrm>
            <a:off x="5149798" y="2951512"/>
            <a:ext cx="1699486" cy="1327711"/>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latin typeface="メイリオ" panose="020B0604030504040204" pitchFamily="50" charset="-128"/>
              <a:ea typeface="メイリオ" panose="020B0604030504040204" pitchFamily="50" charset="-128"/>
            </a:endParaRPr>
          </a:p>
        </p:txBody>
      </p:sp>
      <p:sp>
        <p:nvSpPr>
          <p:cNvPr id="47" name="角丸四角形 3">
            <a:extLst>
              <a:ext uri="{FF2B5EF4-FFF2-40B4-BE49-F238E27FC236}">
                <a16:creationId xmlns:a16="http://schemas.microsoft.com/office/drawing/2014/main" id="{4FFCA49D-27F7-471A-8530-EE4B1BCA3B26}"/>
              </a:ext>
            </a:extLst>
          </p:cNvPr>
          <p:cNvSpPr/>
          <p:nvPr/>
        </p:nvSpPr>
        <p:spPr>
          <a:xfrm>
            <a:off x="5197569" y="3516931"/>
            <a:ext cx="1581381" cy="717999"/>
          </a:xfrm>
          <a:prstGeom prst="roundRect">
            <a:avLst>
              <a:gd name="adj" fmla="val 9047"/>
            </a:avLst>
          </a:prstGeom>
          <a:solidFill>
            <a:schemeClr val="bg2">
              <a:lumMod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lIns="0" rIns="0" rtlCol="0" anchor="ctr"/>
          <a:lstStyle/>
          <a:p>
            <a:pPr algn="ctr"/>
            <a:r>
              <a:rPr lang="ja-JP" altLang="en-US" sz="1000" b="1"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rPr>
              <a:t>交流会</a:t>
            </a:r>
            <a:endParaRPr lang="en-US" altLang="ja-JP" sz="1000" b="1"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endParaRPr>
          </a:p>
          <a:p>
            <a:pPr algn="ctr"/>
            <a:r>
              <a:rPr lang="ja-JP" altLang="en-US" sz="1000" b="1"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rPr>
              <a:t>しごと体験</a:t>
            </a:r>
            <a:endParaRPr lang="en-US" altLang="ja-JP" sz="1000" b="1"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endParaRPr>
          </a:p>
          <a:p>
            <a:pPr algn="ctr"/>
            <a:r>
              <a:rPr lang="ja-JP" altLang="en-US" sz="1000" b="1"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rPr>
              <a:t>合同企業説明会</a:t>
            </a:r>
          </a:p>
        </p:txBody>
      </p:sp>
      <p:sp>
        <p:nvSpPr>
          <p:cNvPr id="49" name="二等辺三角形 48">
            <a:extLst>
              <a:ext uri="{FF2B5EF4-FFF2-40B4-BE49-F238E27FC236}">
                <a16:creationId xmlns:a16="http://schemas.microsoft.com/office/drawing/2014/main" id="{53E95454-D65F-4705-8057-E9EABF71E6AA}"/>
              </a:ext>
            </a:extLst>
          </p:cNvPr>
          <p:cNvSpPr/>
          <p:nvPr/>
        </p:nvSpPr>
        <p:spPr>
          <a:xfrm rot="5400000">
            <a:off x="4517869" y="3541477"/>
            <a:ext cx="1029560" cy="234296"/>
          </a:xfrm>
          <a:prstGeom prst="triangle">
            <a:avLst/>
          </a:prstGeom>
          <a:solidFill>
            <a:schemeClr val="tx2">
              <a:lumMod val="40000"/>
              <a:lumOff val="60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sz="1000" dirty="0">
              <a:solidFill>
                <a:schemeClr val="bg1"/>
              </a:solidFill>
              <a:latin typeface="メイリオ" panose="020B0604030504040204" pitchFamily="50" charset="-128"/>
              <a:ea typeface="メイリオ" panose="020B0604030504040204" pitchFamily="50" charset="-128"/>
            </a:endParaRPr>
          </a:p>
        </p:txBody>
      </p:sp>
      <p:sp>
        <p:nvSpPr>
          <p:cNvPr id="53" name="正方形/長方形 52">
            <a:extLst>
              <a:ext uri="{FF2B5EF4-FFF2-40B4-BE49-F238E27FC236}">
                <a16:creationId xmlns:a16="http://schemas.microsoft.com/office/drawing/2014/main" id="{A59A4452-6426-4610-AEB2-741A10161477}"/>
              </a:ext>
            </a:extLst>
          </p:cNvPr>
          <p:cNvSpPr/>
          <p:nvPr/>
        </p:nvSpPr>
        <p:spPr>
          <a:xfrm>
            <a:off x="632307" y="2951513"/>
            <a:ext cx="4228150" cy="128285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latin typeface="メイリオ" panose="020B0604030504040204" pitchFamily="50" charset="-128"/>
              <a:ea typeface="メイリオ" panose="020B0604030504040204" pitchFamily="50" charset="-128"/>
            </a:endParaRPr>
          </a:p>
        </p:txBody>
      </p:sp>
      <p:sp>
        <p:nvSpPr>
          <p:cNvPr id="54" name="正方形/長方形 53">
            <a:extLst>
              <a:ext uri="{FF2B5EF4-FFF2-40B4-BE49-F238E27FC236}">
                <a16:creationId xmlns:a16="http://schemas.microsoft.com/office/drawing/2014/main" id="{0A640FB3-1FBE-453A-9D3E-54A9D56DF5D6}"/>
              </a:ext>
            </a:extLst>
          </p:cNvPr>
          <p:cNvSpPr/>
          <p:nvPr/>
        </p:nvSpPr>
        <p:spPr>
          <a:xfrm>
            <a:off x="5366248" y="2914628"/>
            <a:ext cx="1216552" cy="395669"/>
          </a:xfrm>
          <a:prstGeom prst="rect">
            <a:avLst/>
          </a:prstGeom>
          <a:solidFill>
            <a:schemeClr val="bg2">
              <a:lumMod val="2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latin typeface="メイリオ" panose="020B0604030504040204" pitchFamily="50" charset="-128"/>
                <a:ea typeface="メイリオ" panose="020B0604030504040204" pitchFamily="50" charset="-128"/>
              </a:rPr>
              <a:t>マッチング促進</a:t>
            </a:r>
            <a:endParaRPr kumimoji="1" lang="ja-JP" altLang="en-US" sz="1000" b="1" dirty="0">
              <a:solidFill>
                <a:schemeClr val="bg1"/>
              </a:solidFill>
              <a:latin typeface="メイリオ" panose="020B0604030504040204" pitchFamily="50" charset="-128"/>
              <a:ea typeface="メイリオ" panose="020B0604030504040204" pitchFamily="50" charset="-128"/>
            </a:endParaRPr>
          </a:p>
        </p:txBody>
      </p:sp>
      <p:sp>
        <p:nvSpPr>
          <p:cNvPr id="56" name="角丸四角形 3">
            <a:extLst>
              <a:ext uri="{FF2B5EF4-FFF2-40B4-BE49-F238E27FC236}">
                <a16:creationId xmlns:a16="http://schemas.microsoft.com/office/drawing/2014/main" id="{D783C976-F4C6-40F9-B09D-01DA9FD870F1}"/>
              </a:ext>
            </a:extLst>
          </p:cNvPr>
          <p:cNvSpPr/>
          <p:nvPr/>
        </p:nvSpPr>
        <p:spPr>
          <a:xfrm>
            <a:off x="3032420" y="3620741"/>
            <a:ext cx="1734695" cy="490357"/>
          </a:xfrm>
          <a:prstGeom prst="roundRect">
            <a:avLst>
              <a:gd name="adj" fmla="val 9047"/>
            </a:avLst>
          </a:prstGeom>
          <a:solidFill>
            <a:schemeClr val="bg2">
              <a:lumMod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lIns="0" rIns="0" rtlCol="0" anchor="ctr"/>
          <a:lstStyle/>
          <a:p>
            <a:pPr algn="ctr"/>
            <a:r>
              <a:rPr kumimoji="1" lang="ja-JP" altLang="en-US" sz="1000" b="1" dirty="0">
                <a:solidFill>
                  <a:schemeClr val="bg1"/>
                </a:solidFill>
                <a:latin typeface="メイリオ" panose="020B0604030504040204" pitchFamily="50" charset="-128"/>
                <a:ea typeface="メイリオ" panose="020B0604030504040204" pitchFamily="50" charset="-128"/>
              </a:rPr>
              <a:t>人材採用に関するセミナー</a:t>
            </a:r>
            <a:endParaRPr lang="en-US" altLang="ja-JP" sz="1000" b="1"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endParaRPr>
          </a:p>
          <a:p>
            <a:pPr algn="ctr"/>
            <a:r>
              <a:rPr lang="ja-JP" altLang="en-US" sz="1000"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rPr>
              <a:t>企業の課題解決に資する</a:t>
            </a:r>
            <a:endParaRPr lang="en-US" altLang="ja-JP" sz="1000"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endParaRPr>
          </a:p>
          <a:p>
            <a:pPr algn="ctr"/>
            <a:r>
              <a:rPr lang="ja-JP" altLang="en-US" sz="1000"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rPr>
              <a:t>ノウハウ提供</a:t>
            </a:r>
          </a:p>
        </p:txBody>
      </p:sp>
      <p:sp>
        <p:nvSpPr>
          <p:cNvPr id="58" name="下矢印 80">
            <a:extLst>
              <a:ext uri="{FF2B5EF4-FFF2-40B4-BE49-F238E27FC236}">
                <a16:creationId xmlns:a16="http://schemas.microsoft.com/office/drawing/2014/main" id="{7C64B617-1827-4362-BFD8-5AB1F59337D3}"/>
              </a:ext>
            </a:extLst>
          </p:cNvPr>
          <p:cNvSpPr/>
          <p:nvPr/>
        </p:nvSpPr>
        <p:spPr>
          <a:xfrm>
            <a:off x="3463934" y="3335996"/>
            <a:ext cx="320230" cy="309591"/>
          </a:xfrm>
          <a:prstGeom prst="down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p>
        </p:txBody>
      </p:sp>
      <p:sp>
        <p:nvSpPr>
          <p:cNvPr id="55" name="角丸四角形 3">
            <a:extLst>
              <a:ext uri="{FF2B5EF4-FFF2-40B4-BE49-F238E27FC236}">
                <a16:creationId xmlns:a16="http://schemas.microsoft.com/office/drawing/2014/main" id="{0269CD51-8E29-4032-AAFA-791B6FE01684}"/>
              </a:ext>
            </a:extLst>
          </p:cNvPr>
          <p:cNvSpPr/>
          <p:nvPr/>
        </p:nvSpPr>
        <p:spPr>
          <a:xfrm>
            <a:off x="1438346" y="3088222"/>
            <a:ext cx="2684360" cy="329480"/>
          </a:xfrm>
          <a:prstGeom prst="roundRect">
            <a:avLst>
              <a:gd name="adj" fmla="val 9047"/>
            </a:avLst>
          </a:prstGeom>
          <a:solidFill>
            <a:schemeClr val="bg2">
              <a:lumMod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lIns="0" rIns="0" rtlCol="0" anchor="ctr"/>
          <a:lstStyle/>
          <a:p>
            <a:pPr algn="ctr"/>
            <a:r>
              <a:rPr lang="ja-JP" altLang="en-US" sz="1000" b="1"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rPr>
              <a:t>人材採用課題の可視化　</a:t>
            </a:r>
            <a:r>
              <a:rPr lang="ja-JP" altLang="en-US" sz="1000"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rPr>
              <a:t>採用力診断システム</a:t>
            </a:r>
          </a:p>
        </p:txBody>
      </p:sp>
      <p:sp>
        <p:nvSpPr>
          <p:cNvPr id="59" name="下矢印 83">
            <a:extLst>
              <a:ext uri="{FF2B5EF4-FFF2-40B4-BE49-F238E27FC236}">
                <a16:creationId xmlns:a16="http://schemas.microsoft.com/office/drawing/2014/main" id="{BD845529-DA78-411F-97D6-2EBA0372558A}"/>
              </a:ext>
            </a:extLst>
          </p:cNvPr>
          <p:cNvSpPr/>
          <p:nvPr/>
        </p:nvSpPr>
        <p:spPr>
          <a:xfrm rot="16200000">
            <a:off x="2665259" y="3685381"/>
            <a:ext cx="207295" cy="543210"/>
          </a:xfrm>
          <a:prstGeom prst="down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p>
        </p:txBody>
      </p:sp>
      <p:sp>
        <p:nvSpPr>
          <p:cNvPr id="46" name="矢印: 五方向 80">
            <a:extLst>
              <a:ext uri="{FF2B5EF4-FFF2-40B4-BE49-F238E27FC236}">
                <a16:creationId xmlns:a16="http://schemas.microsoft.com/office/drawing/2014/main" id="{A47D90C0-0ED6-40C3-9CB3-16182CA3BE44}"/>
              </a:ext>
            </a:extLst>
          </p:cNvPr>
          <p:cNvSpPr/>
          <p:nvPr/>
        </p:nvSpPr>
        <p:spPr>
          <a:xfrm>
            <a:off x="404817" y="2878393"/>
            <a:ext cx="646652" cy="439786"/>
          </a:xfrm>
          <a:prstGeom prst="homePlate">
            <a:avLst>
              <a:gd name="adj" fmla="val 2427"/>
            </a:avLst>
          </a:prstGeom>
          <a:solidFill>
            <a:schemeClr val="bg2">
              <a:lumMod val="2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000" b="1" dirty="0">
                <a:solidFill>
                  <a:schemeClr val="bg1"/>
                </a:solidFill>
                <a:latin typeface="メイリオ" panose="020B0604030504040204" pitchFamily="50" charset="-128"/>
                <a:ea typeface="メイリオ" panose="020B0604030504040204" pitchFamily="50" charset="-128"/>
              </a:rPr>
              <a:t>事業主支援</a:t>
            </a:r>
          </a:p>
        </p:txBody>
      </p:sp>
      <p:sp>
        <p:nvSpPr>
          <p:cNvPr id="61" name="二等辺三角形 60">
            <a:extLst>
              <a:ext uri="{FF2B5EF4-FFF2-40B4-BE49-F238E27FC236}">
                <a16:creationId xmlns:a16="http://schemas.microsoft.com/office/drawing/2014/main" id="{78D78A3E-7BCC-432D-8C5C-68780A87186C}"/>
              </a:ext>
            </a:extLst>
          </p:cNvPr>
          <p:cNvSpPr/>
          <p:nvPr/>
        </p:nvSpPr>
        <p:spPr>
          <a:xfrm rot="16200000">
            <a:off x="6459378" y="3599108"/>
            <a:ext cx="1029560" cy="214242"/>
          </a:xfrm>
          <a:prstGeom prst="triangle">
            <a:avLst/>
          </a:prstGeom>
          <a:solidFill>
            <a:schemeClr val="tx2">
              <a:lumMod val="40000"/>
              <a:lumOff val="60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sz="1000" dirty="0">
              <a:solidFill>
                <a:schemeClr val="bg1"/>
              </a:solidFill>
              <a:latin typeface="メイリオ" panose="020B0604030504040204" pitchFamily="50" charset="-128"/>
              <a:ea typeface="メイリオ" panose="020B0604030504040204" pitchFamily="50" charset="-128"/>
            </a:endParaRPr>
          </a:p>
        </p:txBody>
      </p:sp>
      <p:sp>
        <p:nvSpPr>
          <p:cNvPr id="63" name="正方形/長方形 62">
            <a:extLst>
              <a:ext uri="{FF2B5EF4-FFF2-40B4-BE49-F238E27FC236}">
                <a16:creationId xmlns:a16="http://schemas.microsoft.com/office/drawing/2014/main" id="{FC765B5B-DACF-4191-AC45-DB148809DE39}"/>
              </a:ext>
            </a:extLst>
          </p:cNvPr>
          <p:cNvSpPr/>
          <p:nvPr/>
        </p:nvSpPr>
        <p:spPr>
          <a:xfrm>
            <a:off x="7138625" y="2944496"/>
            <a:ext cx="4532046" cy="1327711"/>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latin typeface="メイリオ" panose="020B0604030504040204" pitchFamily="50" charset="-128"/>
              <a:ea typeface="メイリオ" panose="020B0604030504040204" pitchFamily="50" charset="-128"/>
            </a:endParaRPr>
          </a:p>
        </p:txBody>
      </p:sp>
      <p:sp>
        <p:nvSpPr>
          <p:cNvPr id="60" name="矢印: 五方向 80">
            <a:extLst>
              <a:ext uri="{FF2B5EF4-FFF2-40B4-BE49-F238E27FC236}">
                <a16:creationId xmlns:a16="http://schemas.microsoft.com/office/drawing/2014/main" id="{42AC77D7-E405-4BB1-9234-5CED9747DD09}"/>
              </a:ext>
            </a:extLst>
          </p:cNvPr>
          <p:cNvSpPr/>
          <p:nvPr/>
        </p:nvSpPr>
        <p:spPr>
          <a:xfrm>
            <a:off x="11237176" y="2878393"/>
            <a:ext cx="646652" cy="439786"/>
          </a:xfrm>
          <a:prstGeom prst="homePlate">
            <a:avLst>
              <a:gd name="adj" fmla="val 2427"/>
            </a:avLst>
          </a:prstGeom>
          <a:solidFill>
            <a:schemeClr val="bg2">
              <a:lumMod val="2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sz="1000" b="1" dirty="0">
                <a:solidFill>
                  <a:schemeClr val="bg1"/>
                </a:solidFill>
                <a:latin typeface="メイリオ" panose="020B0604030504040204" pitchFamily="50" charset="-128"/>
                <a:ea typeface="メイリオ" panose="020B0604030504040204" pitchFamily="50" charset="-128"/>
              </a:rPr>
              <a:t>求職者</a:t>
            </a:r>
            <a:r>
              <a:rPr kumimoji="1" lang="ja-JP" altLang="en-US" sz="1000" b="1" dirty="0">
                <a:solidFill>
                  <a:schemeClr val="bg1"/>
                </a:solidFill>
                <a:latin typeface="メイリオ" panose="020B0604030504040204" pitchFamily="50" charset="-128"/>
                <a:ea typeface="メイリオ" panose="020B0604030504040204" pitchFamily="50" charset="-128"/>
              </a:rPr>
              <a:t>支援</a:t>
            </a:r>
          </a:p>
        </p:txBody>
      </p:sp>
      <p:sp>
        <p:nvSpPr>
          <p:cNvPr id="64" name="下矢印 80">
            <a:extLst>
              <a:ext uri="{FF2B5EF4-FFF2-40B4-BE49-F238E27FC236}">
                <a16:creationId xmlns:a16="http://schemas.microsoft.com/office/drawing/2014/main" id="{9078FB4C-3E9A-4254-A494-3B908E33950C}"/>
              </a:ext>
            </a:extLst>
          </p:cNvPr>
          <p:cNvSpPr/>
          <p:nvPr/>
        </p:nvSpPr>
        <p:spPr>
          <a:xfrm>
            <a:off x="9742432" y="3396638"/>
            <a:ext cx="320230" cy="309591"/>
          </a:xfrm>
          <a:prstGeom prst="down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p>
        </p:txBody>
      </p:sp>
      <p:sp>
        <p:nvSpPr>
          <p:cNvPr id="25" name="角丸四角形 3">
            <a:extLst>
              <a:ext uri="{FF2B5EF4-FFF2-40B4-BE49-F238E27FC236}">
                <a16:creationId xmlns:a16="http://schemas.microsoft.com/office/drawing/2014/main" id="{521958BD-2A54-49F0-BDA5-7B55E1E5509E}"/>
              </a:ext>
            </a:extLst>
          </p:cNvPr>
          <p:cNvSpPr/>
          <p:nvPr/>
        </p:nvSpPr>
        <p:spPr>
          <a:xfrm>
            <a:off x="7228267" y="2976163"/>
            <a:ext cx="3971900" cy="508168"/>
          </a:xfrm>
          <a:prstGeom prst="roundRect">
            <a:avLst>
              <a:gd name="adj" fmla="val 9047"/>
            </a:avLst>
          </a:prstGeom>
          <a:solidFill>
            <a:schemeClr val="bg2">
              <a:lumMod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lIns="0" rIns="0" rtlCol="0" anchor="ctr"/>
          <a:lstStyle/>
          <a:p>
            <a:r>
              <a:rPr lang="ja-JP" altLang="en-US" sz="1000" b="1"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rPr>
              <a:t>　チューター</a:t>
            </a:r>
            <a:r>
              <a:rPr lang="ja-JP" altLang="en-US" sz="1000"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rPr>
              <a:t>による相談対応や支援メニューの提案等</a:t>
            </a:r>
            <a:endParaRPr lang="en-US" altLang="ja-JP" sz="1000"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endParaRPr>
          </a:p>
          <a:p>
            <a:r>
              <a:rPr lang="ja-JP" altLang="en-US" sz="1000" b="1"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rPr>
              <a:t>　キャリアカウンセラー</a:t>
            </a:r>
            <a:r>
              <a:rPr lang="ja-JP" altLang="en-US" sz="1000"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rPr>
              <a:t>による就職決定までの伴走支援、志向拡大</a:t>
            </a:r>
          </a:p>
        </p:txBody>
      </p:sp>
      <p:sp>
        <p:nvSpPr>
          <p:cNvPr id="65" name="下矢印 80">
            <a:extLst>
              <a:ext uri="{FF2B5EF4-FFF2-40B4-BE49-F238E27FC236}">
                <a16:creationId xmlns:a16="http://schemas.microsoft.com/office/drawing/2014/main" id="{3D86F43F-4D85-4CA2-BC3A-AFB7AC1F5B85}"/>
              </a:ext>
            </a:extLst>
          </p:cNvPr>
          <p:cNvSpPr/>
          <p:nvPr/>
        </p:nvSpPr>
        <p:spPr>
          <a:xfrm rot="10800000">
            <a:off x="8393052" y="3482195"/>
            <a:ext cx="320230" cy="309591"/>
          </a:xfrm>
          <a:prstGeom prst="down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p>
        </p:txBody>
      </p:sp>
      <p:sp>
        <p:nvSpPr>
          <p:cNvPr id="24" name="角丸四角形 72">
            <a:extLst>
              <a:ext uri="{FF2B5EF4-FFF2-40B4-BE49-F238E27FC236}">
                <a16:creationId xmlns:a16="http://schemas.microsoft.com/office/drawing/2014/main" id="{882955FA-030A-4AFA-B8D6-57EA1F75816A}"/>
              </a:ext>
            </a:extLst>
          </p:cNvPr>
          <p:cNvSpPr/>
          <p:nvPr/>
        </p:nvSpPr>
        <p:spPr>
          <a:xfrm>
            <a:off x="7422862" y="3689658"/>
            <a:ext cx="3650527" cy="534862"/>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bg1"/>
                </a:solidFill>
                <a:latin typeface="メイリオ" panose="020B0604030504040204" pitchFamily="50" charset="-128"/>
                <a:ea typeface="メイリオ" panose="020B0604030504040204" pitchFamily="50" charset="-128"/>
              </a:rPr>
              <a:t>　４分野の業界や職種に関する理解促進セミナー</a:t>
            </a:r>
            <a:endParaRPr lang="en-US" altLang="ja-JP" sz="1000" b="1" dirty="0">
              <a:solidFill>
                <a:schemeClr val="bg1"/>
              </a:solidFill>
              <a:latin typeface="メイリオ" panose="020B0604030504040204" pitchFamily="50" charset="-128"/>
              <a:ea typeface="メイリオ" panose="020B0604030504040204" pitchFamily="50" charset="-128"/>
            </a:endParaRPr>
          </a:p>
          <a:p>
            <a:r>
              <a:rPr lang="ja-JP" altLang="en-US" sz="1000" b="1" dirty="0">
                <a:solidFill>
                  <a:schemeClr val="bg1"/>
                </a:solidFill>
                <a:latin typeface="メイリオ" panose="020B0604030504040204" pitchFamily="50" charset="-128"/>
                <a:ea typeface="メイリオ" panose="020B0604030504040204" pitchFamily="50" charset="-128"/>
              </a:rPr>
              <a:t>　面接対策など就職力向上に資するセミナー</a:t>
            </a:r>
            <a:endParaRPr lang="en-US" altLang="ja-JP" sz="1000" b="1" dirty="0">
              <a:solidFill>
                <a:schemeClr val="bg1"/>
              </a:solidFill>
              <a:latin typeface="メイリオ" panose="020B0604030504040204" pitchFamily="50" charset="-128"/>
              <a:ea typeface="メイリオ" panose="020B0604030504040204" pitchFamily="50" charset="-128"/>
            </a:endParaRPr>
          </a:p>
          <a:p>
            <a:r>
              <a:rPr lang="ja-JP" altLang="en-US" sz="1000" b="1" dirty="0">
                <a:solidFill>
                  <a:schemeClr val="bg1"/>
                </a:solidFill>
                <a:latin typeface="メイリオ" panose="020B0604030504040204" pitchFamily="50" charset="-128"/>
                <a:ea typeface="メイリオ" panose="020B0604030504040204" pitchFamily="50" charset="-128"/>
              </a:rPr>
              <a:t>　実務に必要なスキルアップセミナー</a:t>
            </a:r>
            <a:endParaRPr kumimoji="1" lang="ja-JP" altLang="en-US" sz="1000" dirty="0"/>
          </a:p>
        </p:txBody>
      </p:sp>
      <p:sp>
        <p:nvSpPr>
          <p:cNvPr id="57" name="角丸四角形 3">
            <a:extLst>
              <a:ext uri="{FF2B5EF4-FFF2-40B4-BE49-F238E27FC236}">
                <a16:creationId xmlns:a16="http://schemas.microsoft.com/office/drawing/2014/main" id="{B0E2081D-782B-4660-8EC1-DBA8777B5E5F}"/>
              </a:ext>
            </a:extLst>
          </p:cNvPr>
          <p:cNvSpPr/>
          <p:nvPr/>
        </p:nvSpPr>
        <p:spPr>
          <a:xfrm>
            <a:off x="986227" y="3589362"/>
            <a:ext cx="1537991" cy="534259"/>
          </a:xfrm>
          <a:prstGeom prst="roundRect">
            <a:avLst>
              <a:gd name="adj" fmla="val 9047"/>
            </a:avLst>
          </a:prstGeom>
          <a:solidFill>
            <a:schemeClr val="bg2">
              <a:lumMod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lIns="0" rIns="0" rtlCol="0" anchor="ctr"/>
          <a:lstStyle/>
          <a:p>
            <a:pPr algn="ctr"/>
            <a:r>
              <a:rPr kumimoji="1" lang="ja-JP" altLang="en-US" sz="1000" b="1" dirty="0">
                <a:solidFill>
                  <a:schemeClr val="bg1"/>
                </a:solidFill>
                <a:latin typeface="メイリオ" panose="020B0604030504040204" pitchFamily="50" charset="-128"/>
                <a:ea typeface="メイリオ" panose="020B0604030504040204" pitchFamily="50" charset="-128"/>
              </a:rPr>
              <a:t>専門</a:t>
            </a:r>
            <a:r>
              <a:rPr lang="ja-JP" altLang="en-US" sz="1000" b="1" dirty="0">
                <a:solidFill>
                  <a:schemeClr val="bg1"/>
                </a:solidFill>
                <a:latin typeface="メイリオ" panose="020B0604030504040204" pitchFamily="50" charset="-128"/>
                <a:ea typeface="メイリオ" panose="020B0604030504040204" pitchFamily="50" charset="-128"/>
              </a:rPr>
              <a:t>家による</a:t>
            </a:r>
            <a:r>
              <a:rPr kumimoji="1" lang="ja-JP" altLang="en-US" sz="1000" b="1" dirty="0">
                <a:solidFill>
                  <a:schemeClr val="bg1"/>
                </a:solidFill>
                <a:latin typeface="メイリオ" panose="020B0604030504040204" pitchFamily="50" charset="-128"/>
                <a:ea typeface="メイリオ" panose="020B0604030504040204" pitchFamily="50" charset="-128"/>
              </a:rPr>
              <a:t>個社支援</a:t>
            </a:r>
            <a:endParaRPr lang="en-US" altLang="ja-JP" sz="1000" b="1"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endParaRPr>
          </a:p>
          <a:p>
            <a:pPr algn="ctr"/>
            <a:r>
              <a:rPr lang="ja-JP" altLang="en-US" sz="1000"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rPr>
              <a:t>企業の状況に応じた</a:t>
            </a:r>
            <a:endParaRPr lang="en-US" altLang="ja-JP" sz="1000"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endParaRPr>
          </a:p>
          <a:p>
            <a:pPr algn="ctr"/>
            <a:r>
              <a:rPr lang="ja-JP" altLang="en-US" sz="1000"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rPr>
              <a:t>解決アドバイス</a:t>
            </a:r>
            <a:endParaRPr lang="en-US" altLang="ja-JP" sz="1000"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endParaRPr>
          </a:p>
        </p:txBody>
      </p:sp>
      <p:graphicFrame>
        <p:nvGraphicFramePr>
          <p:cNvPr id="7" name="オブジェクト 6">
            <a:extLst>
              <a:ext uri="{FF2B5EF4-FFF2-40B4-BE49-F238E27FC236}">
                <a16:creationId xmlns:a16="http://schemas.microsoft.com/office/drawing/2014/main" id="{D1021FF7-FD7E-4458-8C53-04D3CC6B7FF4}"/>
              </a:ext>
            </a:extLst>
          </p:cNvPr>
          <p:cNvGraphicFramePr>
            <a:graphicFrameLocks noChangeAspect="1"/>
          </p:cNvGraphicFramePr>
          <p:nvPr>
            <p:extLst>
              <p:ext uri="{D42A27DB-BD31-4B8C-83A1-F6EECF244321}">
                <p14:modId xmlns:p14="http://schemas.microsoft.com/office/powerpoint/2010/main" val="770597868"/>
              </p:ext>
            </p:extLst>
          </p:nvPr>
        </p:nvGraphicFramePr>
        <p:xfrm>
          <a:off x="639763" y="4735513"/>
          <a:ext cx="10326687" cy="1663700"/>
        </p:xfrm>
        <a:graphic>
          <a:graphicData uri="http://schemas.openxmlformats.org/presentationml/2006/ole">
            <mc:AlternateContent xmlns:mc="http://schemas.openxmlformats.org/markup-compatibility/2006">
              <mc:Choice xmlns:v="urn:schemas-microsoft-com:vml" Requires="v">
                <p:oleObj spid="_x0000_s1060" name="Worksheet" r:id="rId4" imgW="10538367" imgH="1699288" progId="Excel.Sheet.12">
                  <p:embed/>
                </p:oleObj>
              </mc:Choice>
              <mc:Fallback>
                <p:oleObj name="Worksheet" r:id="rId4" imgW="10538367" imgH="1699288" progId="Excel.Sheet.12">
                  <p:embed/>
                  <p:pic>
                    <p:nvPicPr>
                      <p:cNvPr id="0" name=""/>
                      <p:cNvPicPr/>
                      <p:nvPr/>
                    </p:nvPicPr>
                    <p:blipFill>
                      <a:blip r:embed="rId5"/>
                      <a:stretch>
                        <a:fillRect/>
                      </a:stretch>
                    </p:blipFill>
                    <p:spPr>
                      <a:xfrm>
                        <a:off x="639763" y="4735513"/>
                        <a:ext cx="10326687" cy="1663700"/>
                      </a:xfrm>
                      <a:prstGeom prst="rect">
                        <a:avLst/>
                      </a:prstGeom>
                    </p:spPr>
                  </p:pic>
                </p:oleObj>
              </mc:Fallback>
            </mc:AlternateContent>
          </a:graphicData>
        </a:graphic>
      </p:graphicFrame>
      <p:sp>
        <p:nvSpPr>
          <p:cNvPr id="8" name="テキスト ボックス 7">
            <a:extLst>
              <a:ext uri="{FF2B5EF4-FFF2-40B4-BE49-F238E27FC236}">
                <a16:creationId xmlns:a16="http://schemas.microsoft.com/office/drawing/2014/main" id="{438DC3B8-B885-4FF8-B725-B3E6B33D70BD}"/>
              </a:ext>
            </a:extLst>
          </p:cNvPr>
          <p:cNvSpPr txBox="1"/>
          <p:nvPr/>
        </p:nvSpPr>
        <p:spPr>
          <a:xfrm>
            <a:off x="11073389" y="40820"/>
            <a:ext cx="975601" cy="288147"/>
          </a:xfrm>
          <a:prstGeom prst="rect">
            <a:avLst/>
          </a:prstGeom>
          <a:solidFill>
            <a:schemeClr val="bg1"/>
          </a:solidFill>
        </p:spPr>
        <p:txBody>
          <a:bodyPr wrap="square" lIns="72000" tIns="36000" rIns="72000" bIns="36000" rtlCol="0">
            <a:spAutoFit/>
          </a:bodyPr>
          <a:lstStyle/>
          <a:p>
            <a:pPr algn="ctr"/>
            <a:r>
              <a:rPr kumimoji="1" lang="ja-JP" altLang="en-US" sz="1400" dirty="0">
                <a:latin typeface="Meiryo UI" panose="020B0604030504040204" pitchFamily="50" charset="-128"/>
                <a:ea typeface="Meiryo UI" panose="020B0604030504040204" pitchFamily="50" charset="-128"/>
              </a:rPr>
              <a:t>資料１</a:t>
            </a:r>
            <a:r>
              <a:rPr kumimoji="1" lang="en-US" altLang="ja-JP" sz="1400" dirty="0">
                <a:latin typeface="Meiryo UI" panose="020B0604030504040204" pitchFamily="50" charset="-128"/>
                <a:ea typeface="Meiryo UI" panose="020B0604030504040204" pitchFamily="50" charset="-128"/>
              </a:rPr>
              <a:t>-1</a:t>
            </a:r>
            <a:endParaRPr kumimoji="1" lang="ja-JP" altLang="en-US" sz="1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341538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正方形/長方形 42">
            <a:extLst>
              <a:ext uri="{FF2B5EF4-FFF2-40B4-BE49-F238E27FC236}">
                <a16:creationId xmlns:a16="http://schemas.microsoft.com/office/drawing/2014/main" id="{AB67E97D-E7C4-4ED5-8B04-538996AE2746}"/>
              </a:ext>
            </a:extLst>
          </p:cNvPr>
          <p:cNvSpPr/>
          <p:nvPr/>
        </p:nvSpPr>
        <p:spPr>
          <a:xfrm>
            <a:off x="96679" y="4811922"/>
            <a:ext cx="12028803" cy="1980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57E40653-1E36-4478-98D1-EEB7FFCF8F9F}"/>
              </a:ext>
            </a:extLst>
          </p:cNvPr>
          <p:cNvSpPr/>
          <p:nvPr/>
        </p:nvSpPr>
        <p:spPr>
          <a:xfrm>
            <a:off x="88896" y="458464"/>
            <a:ext cx="12043399" cy="4140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p:cNvSpPr>
            <a:spLocks noGrp="1"/>
          </p:cNvSpPr>
          <p:nvPr>
            <p:ph type="title"/>
          </p:nvPr>
        </p:nvSpPr>
        <p:spPr>
          <a:xfrm>
            <a:off x="0" y="1"/>
            <a:ext cx="12192000" cy="359238"/>
          </a:xfrm>
          <a:solidFill>
            <a:srgbClr val="0070C0"/>
          </a:solidFill>
        </p:spPr>
        <p:txBody>
          <a:bodyPr>
            <a:normAutofit/>
          </a:bodyPr>
          <a:lstStyle/>
          <a:p>
            <a:pPr algn="ctr">
              <a:lnSpc>
                <a:spcPct val="100000"/>
              </a:lnSpc>
            </a:pPr>
            <a:r>
              <a:rPr lang="ja-JP" altLang="en-US" sz="1400" dirty="0">
                <a:solidFill>
                  <a:schemeClr val="bg1"/>
                </a:solidFill>
                <a:latin typeface="Meiryo UI" panose="020B0604030504040204" pitchFamily="50" charset="-128"/>
                <a:ea typeface="Meiryo UI" panose="020B0604030504040204" pitchFamily="50" charset="-128"/>
              </a:rPr>
              <a:t>「次代の大阪の成長に向けた人材確保推進プロジェクト（令和７～９年度）」について</a:t>
            </a:r>
            <a:endParaRPr kumimoji="1" lang="ja-JP" altLang="en-US" sz="1400" dirty="0">
              <a:solidFill>
                <a:schemeClr val="bg1"/>
              </a:solidFill>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D55CFBCC-FF20-4E7D-82DF-5DB3CD097D85}"/>
              </a:ext>
            </a:extLst>
          </p:cNvPr>
          <p:cNvSpPr/>
          <p:nvPr/>
        </p:nvSpPr>
        <p:spPr>
          <a:xfrm>
            <a:off x="350887" y="710393"/>
            <a:ext cx="11679127" cy="381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100" dirty="0">
                <a:solidFill>
                  <a:schemeClr val="tx1"/>
                </a:solidFill>
                <a:latin typeface="Meiryo UI" panose="020B0604030504040204" pitchFamily="50" charset="-128"/>
                <a:ea typeface="Meiryo UI" panose="020B0604030504040204" pitchFamily="50" charset="-128"/>
              </a:rPr>
              <a:t>大阪府の就職支援拠点「ＯＳＡＫＡしごとフィールド」において、人材確保を必要とする４分野（製造、運輸、建設、インバウンド関連分野）の企業に対し、魅力発信力の強化等による人材採用支援を行うとともに、事務職志向や大企業志向が強い求職者に対し、志向拡大を通じた就職支援を実施する。さらに、しごと体験や交流会等を実施することで、両者のマッチングを図る。</a:t>
            </a:r>
          </a:p>
          <a:p>
            <a:r>
              <a:rPr lang="en-US" altLang="ja-JP" sz="1100" b="1" dirty="0">
                <a:solidFill>
                  <a:schemeClr val="tx1"/>
                </a:solidFill>
                <a:latin typeface="Meiryo UI" panose="020B0604030504040204" pitchFamily="50" charset="-128"/>
                <a:ea typeface="Meiryo UI" panose="020B0604030504040204" pitchFamily="50" charset="-128"/>
              </a:rPr>
              <a:t>【</a:t>
            </a:r>
            <a:r>
              <a:rPr lang="ja-JP" altLang="en-US" sz="1100" b="1" dirty="0">
                <a:solidFill>
                  <a:schemeClr val="tx1"/>
                </a:solidFill>
                <a:latin typeface="Meiryo UI" panose="020B0604030504040204" pitchFamily="50" charset="-128"/>
                <a:ea typeface="Meiryo UI" panose="020B0604030504040204" pitchFamily="50" charset="-128"/>
              </a:rPr>
              <a:t>事業主支援</a:t>
            </a:r>
            <a:r>
              <a:rPr lang="en-US" altLang="ja-JP" sz="1100" b="1" dirty="0">
                <a:solidFill>
                  <a:schemeClr val="tx1"/>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（中小企業人材支援センター）</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a:t>
            </a:r>
            <a:r>
              <a:rPr lang="en-US" altLang="ja-JP" sz="1100" dirty="0">
                <a:solidFill>
                  <a:schemeClr val="tx1"/>
                </a:solidFill>
                <a:latin typeface="Meiryo UI" panose="020B0604030504040204" pitchFamily="50" charset="-128"/>
                <a:ea typeface="Meiryo UI" panose="020B0604030504040204" pitchFamily="50" charset="-128"/>
              </a:rPr>
              <a:t>WEB</a:t>
            </a:r>
            <a:r>
              <a:rPr lang="ja-JP" altLang="en-US" sz="1100" dirty="0">
                <a:solidFill>
                  <a:schemeClr val="tx1"/>
                </a:solidFill>
                <a:latin typeface="Meiryo UI" panose="020B0604030504040204" pitchFamily="50" charset="-128"/>
                <a:ea typeface="Meiryo UI" panose="020B0604030504040204" pitchFamily="50" charset="-128"/>
              </a:rPr>
              <a:t>で実施可能な採用力診断システムを活用し、採用計画、募集、選考、職場定着の４つの観点から企業の人材採用課題を可視化</a:t>
            </a:r>
          </a:p>
          <a:p>
            <a:r>
              <a:rPr lang="ja-JP" altLang="en-US" sz="1100" dirty="0">
                <a:solidFill>
                  <a:schemeClr val="tx1"/>
                </a:solidFill>
                <a:latin typeface="Meiryo UI" panose="020B0604030504040204" pitchFamily="50" charset="-128"/>
                <a:ea typeface="Meiryo UI" panose="020B0604030504040204" pitchFamily="50" charset="-128"/>
              </a:rPr>
              <a:t>　・採用戦略アドバイザーの専門家派遣等により個社支援を行うとともに、女性・高齢者の受入れや魅力発信の強化等に資する各種ノウハウをセミナーを通じて提供</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・業界特有の課題解決のための勉強会を実施</a:t>
            </a:r>
          </a:p>
          <a:p>
            <a:r>
              <a:rPr lang="en-US" altLang="ja-JP" sz="1100" b="1" dirty="0">
                <a:solidFill>
                  <a:schemeClr val="tx1"/>
                </a:solidFill>
                <a:latin typeface="Meiryo UI" panose="020B0604030504040204" pitchFamily="50" charset="-128"/>
                <a:ea typeface="Meiryo UI" panose="020B0604030504040204" pitchFamily="50" charset="-128"/>
              </a:rPr>
              <a:t>【</a:t>
            </a:r>
            <a:r>
              <a:rPr lang="ja-JP" altLang="en-US" sz="1100" b="1" dirty="0">
                <a:solidFill>
                  <a:schemeClr val="tx1"/>
                </a:solidFill>
                <a:latin typeface="Meiryo UI" panose="020B0604030504040204" pitchFamily="50" charset="-128"/>
                <a:ea typeface="Meiryo UI" panose="020B0604030504040204" pitchFamily="50" charset="-128"/>
              </a:rPr>
              <a:t>求職者支援</a:t>
            </a:r>
            <a:r>
              <a:rPr lang="en-US" altLang="ja-JP" sz="1100" b="1" dirty="0">
                <a:solidFill>
                  <a:schemeClr val="tx1"/>
                </a:solidFill>
                <a:latin typeface="Meiryo UI" panose="020B0604030504040204" pitchFamily="50" charset="-128"/>
                <a:ea typeface="Meiryo UI" panose="020B0604030504040204" pitchFamily="50" charset="-128"/>
              </a:rPr>
              <a:t>】</a:t>
            </a:r>
          </a:p>
          <a:p>
            <a:r>
              <a:rPr lang="ja-JP" altLang="en-US" sz="1100" b="1" dirty="0">
                <a:solidFill>
                  <a:schemeClr val="tx1"/>
                </a:solidFill>
                <a:latin typeface="Meiryo UI" panose="020B0604030504040204" pitchFamily="50" charset="-128"/>
                <a:ea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rPr>
              <a:t>潜在求職者（女性・高齢者）を掘り起こし、就業意欲を喚起</a:t>
            </a:r>
            <a:endParaRPr lang="en-US" altLang="ja-JP" sz="1100" b="1"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・相談員（チューター）が求職者からの相談対応や各種支援メニューの提案等を実施し、求職者の窓口的役割を担う</a:t>
            </a:r>
          </a:p>
          <a:p>
            <a:r>
              <a:rPr lang="ja-JP" altLang="en-US" sz="1100" dirty="0">
                <a:solidFill>
                  <a:schemeClr val="tx1"/>
                </a:solidFill>
                <a:latin typeface="Meiryo UI" panose="020B0604030504040204" pitchFamily="50" charset="-128"/>
                <a:ea typeface="Meiryo UI" panose="020B0604030504040204" pitchFamily="50" charset="-128"/>
              </a:rPr>
              <a:t>　・継続的な支援が必要な求職者には、キャリアカウンセリングによる伴走支援を実施。４分野の企業で働く魅力等を伝え、事務職志向や大企業志向からの志向拡大も図り、適職発見やキャリアチェンジを</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サポート</a:t>
            </a:r>
          </a:p>
          <a:p>
            <a:r>
              <a:rPr lang="ja-JP" altLang="en-US" sz="1100" dirty="0">
                <a:solidFill>
                  <a:schemeClr val="tx1"/>
                </a:solidFill>
                <a:latin typeface="Meiryo UI" panose="020B0604030504040204" pitchFamily="50" charset="-128"/>
                <a:ea typeface="Meiryo UI" panose="020B0604030504040204" pitchFamily="50" charset="-128"/>
              </a:rPr>
              <a:t>　・４分野で働く魅力に関するセミナーのほか、就職力の向上や就職後の実務に必要なスキルアップに資するセミナーを実施</a:t>
            </a:r>
          </a:p>
          <a:p>
            <a:r>
              <a:rPr lang="en-US" altLang="ja-JP" sz="1100" b="1" dirty="0">
                <a:solidFill>
                  <a:schemeClr val="tx1"/>
                </a:solidFill>
                <a:latin typeface="Meiryo UI" panose="020B0604030504040204" pitchFamily="50" charset="-128"/>
                <a:ea typeface="Meiryo UI" panose="020B0604030504040204" pitchFamily="50" charset="-128"/>
              </a:rPr>
              <a:t>【</a:t>
            </a:r>
            <a:r>
              <a:rPr lang="ja-JP" altLang="en-US" sz="1100" b="1" dirty="0">
                <a:solidFill>
                  <a:schemeClr val="tx1"/>
                </a:solidFill>
                <a:latin typeface="Meiryo UI" panose="020B0604030504040204" pitchFamily="50" charset="-128"/>
                <a:ea typeface="Meiryo UI" panose="020B0604030504040204" pitchFamily="50" charset="-128"/>
              </a:rPr>
              <a:t>マッチング促進</a:t>
            </a:r>
            <a:r>
              <a:rPr lang="en-US" altLang="ja-JP" sz="1100" b="1" dirty="0">
                <a:solidFill>
                  <a:schemeClr val="tx1"/>
                </a:solidFill>
                <a:latin typeface="Meiryo UI" panose="020B0604030504040204" pitchFamily="50" charset="-128"/>
                <a:ea typeface="Meiryo UI" panose="020B0604030504040204" pitchFamily="50" charset="-128"/>
              </a:rPr>
              <a:t>】</a:t>
            </a:r>
          </a:p>
          <a:p>
            <a:r>
              <a:rPr lang="ja-JP" altLang="en-US" sz="1100" dirty="0">
                <a:solidFill>
                  <a:schemeClr val="tx1"/>
                </a:solidFill>
                <a:latin typeface="Meiryo UI" panose="020B0604030504040204" pitchFamily="50" charset="-128"/>
                <a:ea typeface="Meiryo UI" panose="020B0604030504040204" pitchFamily="50" charset="-128"/>
              </a:rPr>
              <a:t>　・４分野の仕事や雰囲気等を、実体験を通じて理解を深めるとともに、就職決定に</a:t>
            </a:r>
            <a:r>
              <a:rPr lang="ja-JP" altLang="en-US" sz="1100" strike="sngStrike" dirty="0">
                <a:solidFill>
                  <a:schemeClr val="tx1"/>
                </a:solidFill>
                <a:latin typeface="Meiryo UI" panose="020B0604030504040204" pitchFamily="50" charset="-128"/>
                <a:ea typeface="Meiryo UI" panose="020B0604030504040204" pitchFamily="50" charset="-128"/>
              </a:rPr>
              <a:t>も</a:t>
            </a:r>
            <a:r>
              <a:rPr lang="ja-JP" altLang="en-US" sz="1100" dirty="0">
                <a:solidFill>
                  <a:schemeClr val="tx1"/>
                </a:solidFill>
                <a:latin typeface="Meiryo UI" panose="020B0604030504040204" pitchFamily="50" charset="-128"/>
                <a:ea typeface="Meiryo UI" panose="020B0604030504040204" pitchFamily="50" charset="-128"/>
              </a:rPr>
              <a:t>つながるマッチングの場として、企業と求職者の交流会、しごと体験、合同企業説明会を開催</a:t>
            </a:r>
          </a:p>
        </p:txBody>
      </p:sp>
      <p:sp>
        <p:nvSpPr>
          <p:cNvPr id="32" name="テキスト ボックス 31">
            <a:extLst>
              <a:ext uri="{FF2B5EF4-FFF2-40B4-BE49-F238E27FC236}">
                <a16:creationId xmlns:a16="http://schemas.microsoft.com/office/drawing/2014/main" id="{B0A6B52E-D67B-4DDA-8C6A-677AE09E2687}"/>
              </a:ext>
            </a:extLst>
          </p:cNvPr>
          <p:cNvSpPr txBox="1"/>
          <p:nvPr/>
        </p:nvSpPr>
        <p:spPr>
          <a:xfrm>
            <a:off x="59705" y="384150"/>
            <a:ext cx="902811" cy="307777"/>
          </a:xfrm>
          <a:prstGeom prst="rect">
            <a:avLst/>
          </a:prstGeom>
          <a:solidFill>
            <a:schemeClr val="accent1">
              <a:lumMod val="50000"/>
            </a:schemeClr>
          </a:solidFill>
        </p:spPr>
        <p:txBody>
          <a:bodyPr wrap="none" rtlCol="0">
            <a:spAutoFit/>
          </a:bodyPr>
          <a:lstStyle/>
          <a:p>
            <a:r>
              <a:rPr lang="ja-JP" altLang="en-US" sz="1400" kern="100" dirty="0">
                <a:solidFill>
                  <a:schemeClr val="bg1"/>
                </a:solidFill>
                <a:latin typeface="Meiryo UI" panose="020B0604030504040204" pitchFamily="50" charset="-128"/>
                <a:ea typeface="Meiryo UI" panose="020B0604030504040204" pitchFamily="50" charset="-128"/>
                <a:cs typeface="Courier New" panose="02070309020205020404" pitchFamily="49" charset="0"/>
              </a:rPr>
              <a:t>事業概要</a:t>
            </a:r>
            <a:endParaRPr lang="en-US" altLang="ja-JP" sz="1400" kern="100" dirty="0">
              <a:solidFill>
                <a:schemeClr val="bg1"/>
              </a:solidFill>
              <a:latin typeface="Meiryo UI" panose="020B0604030504040204" pitchFamily="50" charset="-128"/>
              <a:ea typeface="Meiryo UI" panose="020B0604030504040204" pitchFamily="50" charset="-128"/>
              <a:cs typeface="Courier New" panose="02070309020205020404" pitchFamily="49" charset="0"/>
            </a:endParaRPr>
          </a:p>
        </p:txBody>
      </p:sp>
      <p:sp>
        <p:nvSpPr>
          <p:cNvPr id="41" name="テキスト ボックス 40">
            <a:extLst>
              <a:ext uri="{FF2B5EF4-FFF2-40B4-BE49-F238E27FC236}">
                <a16:creationId xmlns:a16="http://schemas.microsoft.com/office/drawing/2014/main" id="{59FFF1ED-8B65-43BC-B62A-EE25C5D850AC}"/>
              </a:ext>
            </a:extLst>
          </p:cNvPr>
          <p:cNvSpPr txBox="1"/>
          <p:nvPr/>
        </p:nvSpPr>
        <p:spPr>
          <a:xfrm>
            <a:off x="609946" y="6179841"/>
            <a:ext cx="7917828" cy="553998"/>
          </a:xfrm>
          <a:prstGeom prst="rect">
            <a:avLst/>
          </a:prstGeom>
          <a:noFill/>
        </p:spPr>
        <p:txBody>
          <a:bodyPr wrap="square" rtlCol="0">
            <a:spAutoFit/>
          </a:bodyPr>
          <a:lstStyle/>
          <a:p>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１　就労期間における所定内給与額の</a:t>
            </a:r>
            <a:r>
              <a:rPr lang="en-US" altLang="ja-JP" sz="1000" dirty="0">
                <a:latin typeface="メイリオ" panose="020B0604030504040204" pitchFamily="50" charset="-128"/>
                <a:ea typeface="メイリオ" panose="020B0604030504040204" pitchFamily="50" charset="-128"/>
              </a:rPr>
              <a:t>1</a:t>
            </a:r>
            <a:r>
              <a:rPr lang="ja-JP" altLang="en-US" sz="1000" dirty="0">
                <a:latin typeface="メイリオ" panose="020B0604030504040204" pitchFamily="50" charset="-128"/>
                <a:ea typeface="メイリオ" panose="020B0604030504040204" pitchFamily="50" charset="-128"/>
              </a:rPr>
              <a:t>か月あたりの平均額が、都道府県ごとの基準額（令和７年度の大阪府は</a:t>
            </a:r>
            <a:r>
              <a:rPr lang="en-US" altLang="ja-JP" sz="1000" dirty="0">
                <a:latin typeface="メイリオ" panose="020B0604030504040204" pitchFamily="50" charset="-128"/>
                <a:ea typeface="メイリオ" panose="020B0604030504040204" pitchFamily="50" charset="-128"/>
              </a:rPr>
              <a:t>250,100</a:t>
            </a:r>
            <a:r>
              <a:rPr lang="ja-JP" altLang="en-US" sz="1000" dirty="0">
                <a:latin typeface="メイリオ" panose="020B0604030504040204" pitchFamily="50" charset="-128"/>
                <a:ea typeface="メイリオ" panose="020B0604030504040204" pitchFamily="50" charset="-128"/>
              </a:rPr>
              <a:t>円）以上、</a:t>
            </a:r>
            <a:endParaRPr lang="en-US" altLang="ja-JP" sz="1000" dirty="0">
              <a:latin typeface="メイリオ" panose="020B0604030504040204" pitchFamily="50" charset="-128"/>
              <a:ea typeface="メイリオ" panose="020B0604030504040204" pitchFamily="50" charset="-128"/>
            </a:endParaRPr>
          </a:p>
          <a:p>
            <a:r>
              <a:rPr lang="ja-JP" altLang="en-US" sz="1000" dirty="0">
                <a:latin typeface="メイリオ" panose="020B0604030504040204" pitchFamily="50" charset="-128"/>
                <a:ea typeface="メイリオ" panose="020B0604030504040204" pitchFamily="50" charset="-128"/>
              </a:rPr>
              <a:t>　　　かつ月平均所定外労働時間が</a:t>
            </a:r>
            <a:r>
              <a:rPr lang="en-US" altLang="ja-JP" sz="1000" dirty="0">
                <a:latin typeface="メイリオ" panose="020B0604030504040204" pitchFamily="50" charset="-128"/>
                <a:ea typeface="メイリオ" panose="020B0604030504040204" pitchFamily="50" charset="-128"/>
              </a:rPr>
              <a:t>20</a:t>
            </a:r>
            <a:r>
              <a:rPr lang="ja-JP" altLang="en-US" sz="1000" dirty="0">
                <a:latin typeface="メイリオ" panose="020B0604030504040204" pitchFamily="50" charset="-128"/>
                <a:ea typeface="メイリオ" panose="020B0604030504040204" pitchFamily="50" charset="-128"/>
              </a:rPr>
              <a:t>時間以下であること等が要件</a:t>
            </a:r>
            <a:endParaRPr lang="en-US" altLang="ja-JP" sz="1000" dirty="0">
              <a:latin typeface="メイリオ" panose="020B0604030504040204" pitchFamily="50" charset="-128"/>
              <a:ea typeface="メイリオ" panose="020B0604030504040204" pitchFamily="50" charset="-128"/>
            </a:endParaRPr>
          </a:p>
          <a:p>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２　令和７年</a:t>
            </a:r>
            <a:r>
              <a:rPr lang="en-US" altLang="ja-JP" sz="1000" dirty="0">
                <a:latin typeface="メイリオ" panose="020B0604030504040204" pitchFamily="50" charset="-128"/>
                <a:ea typeface="メイリオ" panose="020B0604030504040204" pitchFamily="50" charset="-128"/>
              </a:rPr>
              <a:t>11</a:t>
            </a:r>
            <a:r>
              <a:rPr lang="ja-JP" altLang="en-US" sz="1000" dirty="0">
                <a:latin typeface="メイリオ" panose="020B0604030504040204" pitchFamily="50" charset="-128"/>
                <a:ea typeface="メイリオ" panose="020B0604030504040204" pitchFamily="50" charset="-128"/>
              </a:rPr>
              <a:t>月末時点の速報値</a:t>
            </a:r>
            <a:endParaRPr lang="en-US" altLang="ja-JP" sz="1000" dirty="0">
              <a:latin typeface="メイリオ" panose="020B0604030504040204" pitchFamily="50" charset="-128"/>
              <a:ea typeface="メイリオ" panose="020B0604030504040204" pitchFamily="50" charset="-128"/>
            </a:endParaRPr>
          </a:p>
        </p:txBody>
      </p:sp>
      <p:sp>
        <p:nvSpPr>
          <p:cNvPr id="42" name="テキスト ボックス 41">
            <a:extLst>
              <a:ext uri="{FF2B5EF4-FFF2-40B4-BE49-F238E27FC236}">
                <a16:creationId xmlns:a16="http://schemas.microsoft.com/office/drawing/2014/main" id="{0B70D754-76CB-4A14-9021-94D47621422B}"/>
              </a:ext>
            </a:extLst>
          </p:cNvPr>
          <p:cNvSpPr txBox="1"/>
          <p:nvPr/>
        </p:nvSpPr>
        <p:spPr>
          <a:xfrm>
            <a:off x="101378" y="4648917"/>
            <a:ext cx="543739" cy="307777"/>
          </a:xfrm>
          <a:prstGeom prst="rect">
            <a:avLst/>
          </a:prstGeom>
          <a:solidFill>
            <a:schemeClr val="accent1">
              <a:lumMod val="50000"/>
            </a:schemeClr>
          </a:solidFill>
        </p:spPr>
        <p:txBody>
          <a:bodyPr wrap="none" rtlCol="0">
            <a:spAutoFit/>
          </a:bodyPr>
          <a:lstStyle/>
          <a:p>
            <a:r>
              <a:rPr lang="ja-JP" altLang="en-US" sz="1400" kern="100" dirty="0">
                <a:solidFill>
                  <a:schemeClr val="bg1"/>
                </a:solidFill>
                <a:latin typeface="Meiryo UI" panose="020B0604030504040204" pitchFamily="50" charset="-128"/>
                <a:ea typeface="Meiryo UI" panose="020B0604030504040204" pitchFamily="50" charset="-128"/>
                <a:cs typeface="Courier New" panose="02070309020205020404" pitchFamily="49" charset="0"/>
              </a:rPr>
              <a:t>実績</a:t>
            </a:r>
            <a:endParaRPr lang="en-US" altLang="ja-JP" sz="1400" kern="100" dirty="0">
              <a:solidFill>
                <a:schemeClr val="bg1"/>
              </a:solidFill>
              <a:latin typeface="Meiryo UI" panose="020B0604030504040204" pitchFamily="50" charset="-128"/>
              <a:ea typeface="Meiryo UI" panose="020B0604030504040204" pitchFamily="50" charset="-128"/>
              <a:cs typeface="Courier New" panose="02070309020205020404" pitchFamily="49" charset="0"/>
            </a:endParaRPr>
          </a:p>
        </p:txBody>
      </p:sp>
      <p:sp>
        <p:nvSpPr>
          <p:cNvPr id="16" name="テキスト ボックス 15">
            <a:extLst>
              <a:ext uri="{FF2B5EF4-FFF2-40B4-BE49-F238E27FC236}">
                <a16:creationId xmlns:a16="http://schemas.microsoft.com/office/drawing/2014/main" id="{AAE75B0A-BDB9-4EB5-B4F5-07C5D9F84FE0}"/>
              </a:ext>
            </a:extLst>
          </p:cNvPr>
          <p:cNvSpPr txBox="1"/>
          <p:nvPr/>
        </p:nvSpPr>
        <p:spPr>
          <a:xfrm>
            <a:off x="9043437" y="4959716"/>
            <a:ext cx="673737" cy="276999"/>
          </a:xfrm>
          <a:prstGeom prst="rect">
            <a:avLst/>
          </a:prstGeom>
          <a:noFill/>
        </p:spPr>
        <p:txBody>
          <a:bodyPr wrap="square" rtlCol="0">
            <a:spAutoFit/>
          </a:bodyPr>
          <a:lstStyle/>
          <a:p>
            <a:r>
              <a:rPr lang="ja-JP" altLang="en-US" sz="1200" dirty="0">
                <a:latin typeface="メイリオ" panose="020B0604030504040204" pitchFamily="50" charset="-128"/>
                <a:ea typeface="メイリオ" panose="020B0604030504040204" pitchFamily="50" charset="-128"/>
              </a:rPr>
              <a:t>（人）</a:t>
            </a:r>
            <a:endParaRPr lang="en-US" altLang="ja-JP" sz="1200" dirty="0">
              <a:latin typeface="メイリオ" panose="020B0604030504040204" pitchFamily="50" charset="-128"/>
              <a:ea typeface="メイリオ" panose="020B0604030504040204" pitchFamily="50" charset="-128"/>
            </a:endParaRPr>
          </a:p>
        </p:txBody>
      </p:sp>
      <p:sp>
        <p:nvSpPr>
          <p:cNvPr id="19" name="下矢印 83">
            <a:extLst>
              <a:ext uri="{FF2B5EF4-FFF2-40B4-BE49-F238E27FC236}">
                <a16:creationId xmlns:a16="http://schemas.microsoft.com/office/drawing/2014/main" id="{14E8D3B4-5586-4AA8-B224-906FBD337687}"/>
              </a:ext>
            </a:extLst>
          </p:cNvPr>
          <p:cNvSpPr/>
          <p:nvPr/>
        </p:nvSpPr>
        <p:spPr>
          <a:xfrm rot="5400000">
            <a:off x="2710920" y="3671642"/>
            <a:ext cx="207295" cy="543210"/>
          </a:xfrm>
          <a:prstGeom prst="down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p>
        </p:txBody>
      </p:sp>
      <p:sp>
        <p:nvSpPr>
          <p:cNvPr id="20" name="下矢印 80">
            <a:extLst>
              <a:ext uri="{FF2B5EF4-FFF2-40B4-BE49-F238E27FC236}">
                <a16:creationId xmlns:a16="http://schemas.microsoft.com/office/drawing/2014/main" id="{54CA7885-08B0-4D97-B181-EFFE8821E37B}"/>
              </a:ext>
            </a:extLst>
          </p:cNvPr>
          <p:cNvSpPr/>
          <p:nvPr/>
        </p:nvSpPr>
        <p:spPr>
          <a:xfrm>
            <a:off x="1783962" y="3488501"/>
            <a:ext cx="320230" cy="309591"/>
          </a:xfrm>
          <a:prstGeom prst="down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p>
        </p:txBody>
      </p:sp>
      <p:sp>
        <p:nvSpPr>
          <p:cNvPr id="29" name="正方形/長方形 28">
            <a:extLst>
              <a:ext uri="{FF2B5EF4-FFF2-40B4-BE49-F238E27FC236}">
                <a16:creationId xmlns:a16="http://schemas.microsoft.com/office/drawing/2014/main" id="{BEB02612-DAEA-445A-BA2A-7B77593209C8}"/>
              </a:ext>
            </a:extLst>
          </p:cNvPr>
          <p:cNvSpPr/>
          <p:nvPr/>
        </p:nvSpPr>
        <p:spPr>
          <a:xfrm>
            <a:off x="5149798" y="3142012"/>
            <a:ext cx="1699486" cy="1327711"/>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latin typeface="メイリオ" panose="020B0604030504040204" pitchFamily="50" charset="-128"/>
              <a:ea typeface="メイリオ" panose="020B0604030504040204" pitchFamily="50" charset="-128"/>
            </a:endParaRPr>
          </a:p>
        </p:txBody>
      </p:sp>
      <p:sp>
        <p:nvSpPr>
          <p:cNvPr id="47" name="角丸四角形 3">
            <a:extLst>
              <a:ext uri="{FF2B5EF4-FFF2-40B4-BE49-F238E27FC236}">
                <a16:creationId xmlns:a16="http://schemas.microsoft.com/office/drawing/2014/main" id="{4FFCA49D-27F7-471A-8530-EE4B1BCA3B26}"/>
              </a:ext>
            </a:extLst>
          </p:cNvPr>
          <p:cNvSpPr/>
          <p:nvPr/>
        </p:nvSpPr>
        <p:spPr>
          <a:xfrm>
            <a:off x="5197569" y="3697906"/>
            <a:ext cx="1581381" cy="717999"/>
          </a:xfrm>
          <a:prstGeom prst="roundRect">
            <a:avLst>
              <a:gd name="adj" fmla="val 9047"/>
            </a:avLst>
          </a:prstGeom>
          <a:solidFill>
            <a:schemeClr val="bg2">
              <a:lumMod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lIns="0" rIns="0" rtlCol="0" anchor="ctr"/>
          <a:lstStyle/>
          <a:p>
            <a:pPr algn="ctr"/>
            <a:r>
              <a:rPr lang="ja-JP" altLang="en-US" sz="1000" b="1"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rPr>
              <a:t>交流会</a:t>
            </a:r>
            <a:endParaRPr lang="en-US" altLang="ja-JP" sz="1000" b="1"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endParaRPr>
          </a:p>
          <a:p>
            <a:pPr algn="ctr"/>
            <a:r>
              <a:rPr lang="ja-JP" altLang="en-US" sz="1000" b="1"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rPr>
              <a:t>しごと体験</a:t>
            </a:r>
            <a:endParaRPr lang="en-US" altLang="ja-JP" sz="1000" b="1"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endParaRPr>
          </a:p>
          <a:p>
            <a:pPr algn="ctr"/>
            <a:r>
              <a:rPr lang="ja-JP" altLang="en-US" sz="1000" b="1"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rPr>
              <a:t>合同企業説明会</a:t>
            </a:r>
          </a:p>
        </p:txBody>
      </p:sp>
      <p:sp>
        <p:nvSpPr>
          <p:cNvPr id="49" name="二等辺三角形 48">
            <a:extLst>
              <a:ext uri="{FF2B5EF4-FFF2-40B4-BE49-F238E27FC236}">
                <a16:creationId xmlns:a16="http://schemas.microsoft.com/office/drawing/2014/main" id="{53E95454-D65F-4705-8057-E9EABF71E6AA}"/>
              </a:ext>
            </a:extLst>
          </p:cNvPr>
          <p:cNvSpPr/>
          <p:nvPr/>
        </p:nvSpPr>
        <p:spPr>
          <a:xfrm rot="5400000">
            <a:off x="4517869" y="3722452"/>
            <a:ext cx="1029560" cy="234296"/>
          </a:xfrm>
          <a:prstGeom prst="triangle">
            <a:avLst/>
          </a:prstGeom>
          <a:solidFill>
            <a:schemeClr val="tx2">
              <a:lumMod val="40000"/>
              <a:lumOff val="60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sz="1000" dirty="0">
              <a:solidFill>
                <a:schemeClr val="bg1"/>
              </a:solidFill>
              <a:latin typeface="メイリオ" panose="020B0604030504040204" pitchFamily="50" charset="-128"/>
              <a:ea typeface="メイリオ" panose="020B0604030504040204" pitchFamily="50" charset="-128"/>
            </a:endParaRPr>
          </a:p>
        </p:txBody>
      </p:sp>
      <p:sp>
        <p:nvSpPr>
          <p:cNvPr id="53" name="正方形/長方形 52">
            <a:extLst>
              <a:ext uri="{FF2B5EF4-FFF2-40B4-BE49-F238E27FC236}">
                <a16:creationId xmlns:a16="http://schemas.microsoft.com/office/drawing/2014/main" id="{A59A4452-6426-4610-AEB2-741A10161477}"/>
              </a:ext>
            </a:extLst>
          </p:cNvPr>
          <p:cNvSpPr/>
          <p:nvPr/>
        </p:nvSpPr>
        <p:spPr>
          <a:xfrm>
            <a:off x="661047" y="3132488"/>
            <a:ext cx="4228150" cy="128285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latin typeface="メイリオ" panose="020B0604030504040204" pitchFamily="50" charset="-128"/>
              <a:ea typeface="メイリオ" panose="020B0604030504040204" pitchFamily="50" charset="-128"/>
            </a:endParaRPr>
          </a:p>
        </p:txBody>
      </p:sp>
      <p:sp>
        <p:nvSpPr>
          <p:cNvPr id="54" name="正方形/長方形 53">
            <a:extLst>
              <a:ext uri="{FF2B5EF4-FFF2-40B4-BE49-F238E27FC236}">
                <a16:creationId xmlns:a16="http://schemas.microsoft.com/office/drawing/2014/main" id="{0A640FB3-1FBE-453A-9D3E-54A9D56DF5D6}"/>
              </a:ext>
            </a:extLst>
          </p:cNvPr>
          <p:cNvSpPr/>
          <p:nvPr/>
        </p:nvSpPr>
        <p:spPr>
          <a:xfrm>
            <a:off x="5366248" y="3095603"/>
            <a:ext cx="1216552" cy="395669"/>
          </a:xfrm>
          <a:prstGeom prst="rect">
            <a:avLst/>
          </a:prstGeom>
          <a:solidFill>
            <a:schemeClr val="bg2">
              <a:lumMod val="2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latin typeface="メイリオ" panose="020B0604030504040204" pitchFamily="50" charset="-128"/>
                <a:ea typeface="メイリオ" panose="020B0604030504040204" pitchFamily="50" charset="-128"/>
              </a:rPr>
              <a:t>マッチング促進</a:t>
            </a:r>
            <a:endParaRPr kumimoji="1" lang="ja-JP" altLang="en-US" sz="1000" b="1" dirty="0">
              <a:solidFill>
                <a:schemeClr val="bg1"/>
              </a:solidFill>
              <a:latin typeface="メイリオ" panose="020B0604030504040204" pitchFamily="50" charset="-128"/>
              <a:ea typeface="メイリオ" panose="020B0604030504040204" pitchFamily="50" charset="-128"/>
            </a:endParaRPr>
          </a:p>
        </p:txBody>
      </p:sp>
      <p:sp>
        <p:nvSpPr>
          <p:cNvPr id="56" name="角丸四角形 3">
            <a:extLst>
              <a:ext uri="{FF2B5EF4-FFF2-40B4-BE49-F238E27FC236}">
                <a16:creationId xmlns:a16="http://schemas.microsoft.com/office/drawing/2014/main" id="{D783C976-F4C6-40F9-B09D-01DA9FD870F1}"/>
              </a:ext>
            </a:extLst>
          </p:cNvPr>
          <p:cNvSpPr/>
          <p:nvPr/>
        </p:nvSpPr>
        <p:spPr>
          <a:xfrm>
            <a:off x="3061160" y="3801716"/>
            <a:ext cx="1734695" cy="490357"/>
          </a:xfrm>
          <a:prstGeom prst="roundRect">
            <a:avLst>
              <a:gd name="adj" fmla="val 9047"/>
            </a:avLst>
          </a:prstGeom>
          <a:solidFill>
            <a:schemeClr val="bg2">
              <a:lumMod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lIns="0" rIns="0" rtlCol="0" anchor="ctr"/>
          <a:lstStyle/>
          <a:p>
            <a:pPr algn="ctr"/>
            <a:r>
              <a:rPr kumimoji="1" lang="ja-JP" altLang="en-US" sz="1000" b="1" dirty="0">
                <a:solidFill>
                  <a:schemeClr val="bg1"/>
                </a:solidFill>
                <a:latin typeface="メイリオ" panose="020B0604030504040204" pitchFamily="50" charset="-128"/>
                <a:ea typeface="メイリオ" panose="020B0604030504040204" pitchFamily="50" charset="-128"/>
              </a:rPr>
              <a:t>人材採用に関するセミナー</a:t>
            </a:r>
            <a:endParaRPr lang="en-US" altLang="ja-JP" sz="1000" b="1"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endParaRPr>
          </a:p>
          <a:p>
            <a:pPr algn="ctr"/>
            <a:r>
              <a:rPr lang="ja-JP" altLang="en-US" sz="1000"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rPr>
              <a:t>企業の課題解決に資する</a:t>
            </a:r>
            <a:endParaRPr lang="en-US" altLang="ja-JP" sz="1000"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endParaRPr>
          </a:p>
          <a:p>
            <a:pPr algn="ctr"/>
            <a:r>
              <a:rPr lang="ja-JP" altLang="en-US" sz="1000"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rPr>
              <a:t>ノウハウ提供</a:t>
            </a:r>
          </a:p>
        </p:txBody>
      </p:sp>
      <p:sp>
        <p:nvSpPr>
          <p:cNvPr id="58" name="下矢印 80">
            <a:extLst>
              <a:ext uri="{FF2B5EF4-FFF2-40B4-BE49-F238E27FC236}">
                <a16:creationId xmlns:a16="http://schemas.microsoft.com/office/drawing/2014/main" id="{7C64B617-1827-4362-BFD8-5AB1F59337D3}"/>
              </a:ext>
            </a:extLst>
          </p:cNvPr>
          <p:cNvSpPr/>
          <p:nvPr/>
        </p:nvSpPr>
        <p:spPr>
          <a:xfrm>
            <a:off x="3492674" y="3516971"/>
            <a:ext cx="320230" cy="309591"/>
          </a:xfrm>
          <a:prstGeom prst="down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p>
        </p:txBody>
      </p:sp>
      <p:sp>
        <p:nvSpPr>
          <p:cNvPr id="55" name="角丸四角形 3">
            <a:extLst>
              <a:ext uri="{FF2B5EF4-FFF2-40B4-BE49-F238E27FC236}">
                <a16:creationId xmlns:a16="http://schemas.microsoft.com/office/drawing/2014/main" id="{0269CD51-8E29-4032-AAFA-791B6FE01684}"/>
              </a:ext>
            </a:extLst>
          </p:cNvPr>
          <p:cNvSpPr/>
          <p:nvPr/>
        </p:nvSpPr>
        <p:spPr>
          <a:xfrm>
            <a:off x="1467086" y="3269197"/>
            <a:ext cx="2684360" cy="329480"/>
          </a:xfrm>
          <a:prstGeom prst="roundRect">
            <a:avLst>
              <a:gd name="adj" fmla="val 9047"/>
            </a:avLst>
          </a:prstGeom>
          <a:solidFill>
            <a:schemeClr val="bg2">
              <a:lumMod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lIns="0" rIns="0" rtlCol="0" anchor="ctr"/>
          <a:lstStyle/>
          <a:p>
            <a:pPr algn="ctr"/>
            <a:r>
              <a:rPr lang="ja-JP" altLang="en-US" sz="1000" b="1"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rPr>
              <a:t>人材採用課題の可視化　</a:t>
            </a:r>
            <a:r>
              <a:rPr lang="ja-JP" altLang="en-US" sz="1000"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rPr>
              <a:t>採用力診断システム</a:t>
            </a:r>
          </a:p>
        </p:txBody>
      </p:sp>
      <p:sp>
        <p:nvSpPr>
          <p:cNvPr id="59" name="下矢印 83">
            <a:extLst>
              <a:ext uri="{FF2B5EF4-FFF2-40B4-BE49-F238E27FC236}">
                <a16:creationId xmlns:a16="http://schemas.microsoft.com/office/drawing/2014/main" id="{BD845529-DA78-411F-97D6-2EBA0372558A}"/>
              </a:ext>
            </a:extLst>
          </p:cNvPr>
          <p:cNvSpPr/>
          <p:nvPr/>
        </p:nvSpPr>
        <p:spPr>
          <a:xfrm rot="16200000">
            <a:off x="2693999" y="3866356"/>
            <a:ext cx="207295" cy="543210"/>
          </a:xfrm>
          <a:prstGeom prst="down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p>
        </p:txBody>
      </p:sp>
      <p:sp>
        <p:nvSpPr>
          <p:cNvPr id="46" name="矢印: 五方向 80">
            <a:extLst>
              <a:ext uri="{FF2B5EF4-FFF2-40B4-BE49-F238E27FC236}">
                <a16:creationId xmlns:a16="http://schemas.microsoft.com/office/drawing/2014/main" id="{A47D90C0-0ED6-40C3-9CB3-16182CA3BE44}"/>
              </a:ext>
            </a:extLst>
          </p:cNvPr>
          <p:cNvSpPr/>
          <p:nvPr/>
        </p:nvSpPr>
        <p:spPr>
          <a:xfrm>
            <a:off x="433557" y="3100933"/>
            <a:ext cx="646652" cy="439786"/>
          </a:xfrm>
          <a:prstGeom prst="homePlate">
            <a:avLst>
              <a:gd name="adj" fmla="val 2427"/>
            </a:avLst>
          </a:prstGeom>
          <a:solidFill>
            <a:schemeClr val="bg2">
              <a:lumMod val="2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000" b="1" dirty="0">
                <a:solidFill>
                  <a:schemeClr val="bg1"/>
                </a:solidFill>
                <a:latin typeface="メイリオ" panose="020B0604030504040204" pitchFamily="50" charset="-128"/>
                <a:ea typeface="メイリオ" panose="020B0604030504040204" pitchFamily="50" charset="-128"/>
              </a:rPr>
              <a:t>事業主支援</a:t>
            </a:r>
          </a:p>
        </p:txBody>
      </p:sp>
      <p:sp>
        <p:nvSpPr>
          <p:cNvPr id="61" name="二等辺三角形 60">
            <a:extLst>
              <a:ext uri="{FF2B5EF4-FFF2-40B4-BE49-F238E27FC236}">
                <a16:creationId xmlns:a16="http://schemas.microsoft.com/office/drawing/2014/main" id="{78D78A3E-7BCC-432D-8C5C-68780A87186C}"/>
              </a:ext>
            </a:extLst>
          </p:cNvPr>
          <p:cNvSpPr/>
          <p:nvPr/>
        </p:nvSpPr>
        <p:spPr>
          <a:xfrm rot="16200000">
            <a:off x="6459378" y="3780083"/>
            <a:ext cx="1029560" cy="214242"/>
          </a:xfrm>
          <a:prstGeom prst="triangle">
            <a:avLst/>
          </a:prstGeom>
          <a:solidFill>
            <a:schemeClr val="tx2">
              <a:lumMod val="40000"/>
              <a:lumOff val="60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sz="1000" dirty="0">
              <a:solidFill>
                <a:schemeClr val="bg1"/>
              </a:solidFill>
              <a:latin typeface="メイリオ" panose="020B0604030504040204" pitchFamily="50" charset="-128"/>
              <a:ea typeface="メイリオ" panose="020B0604030504040204" pitchFamily="50" charset="-128"/>
            </a:endParaRPr>
          </a:p>
        </p:txBody>
      </p:sp>
      <p:sp>
        <p:nvSpPr>
          <p:cNvPr id="63" name="正方形/長方形 62">
            <a:extLst>
              <a:ext uri="{FF2B5EF4-FFF2-40B4-BE49-F238E27FC236}">
                <a16:creationId xmlns:a16="http://schemas.microsoft.com/office/drawing/2014/main" id="{FC765B5B-DACF-4191-AC45-DB148809DE39}"/>
              </a:ext>
            </a:extLst>
          </p:cNvPr>
          <p:cNvSpPr/>
          <p:nvPr/>
        </p:nvSpPr>
        <p:spPr>
          <a:xfrm>
            <a:off x="7138625" y="3125471"/>
            <a:ext cx="4532046" cy="1327711"/>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latin typeface="メイリオ" panose="020B0604030504040204" pitchFamily="50" charset="-128"/>
              <a:ea typeface="メイリオ" panose="020B0604030504040204" pitchFamily="50" charset="-128"/>
            </a:endParaRPr>
          </a:p>
        </p:txBody>
      </p:sp>
      <p:sp>
        <p:nvSpPr>
          <p:cNvPr id="60" name="矢印: 五方向 80">
            <a:extLst>
              <a:ext uri="{FF2B5EF4-FFF2-40B4-BE49-F238E27FC236}">
                <a16:creationId xmlns:a16="http://schemas.microsoft.com/office/drawing/2014/main" id="{42AC77D7-E405-4BB1-9234-5CED9747DD09}"/>
              </a:ext>
            </a:extLst>
          </p:cNvPr>
          <p:cNvSpPr/>
          <p:nvPr/>
        </p:nvSpPr>
        <p:spPr>
          <a:xfrm>
            <a:off x="11237176" y="3059368"/>
            <a:ext cx="646652" cy="439786"/>
          </a:xfrm>
          <a:prstGeom prst="homePlate">
            <a:avLst>
              <a:gd name="adj" fmla="val 2427"/>
            </a:avLst>
          </a:prstGeom>
          <a:solidFill>
            <a:schemeClr val="bg2">
              <a:lumMod val="2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sz="1000" b="1" dirty="0">
                <a:solidFill>
                  <a:schemeClr val="bg1"/>
                </a:solidFill>
                <a:latin typeface="メイリオ" panose="020B0604030504040204" pitchFamily="50" charset="-128"/>
                <a:ea typeface="メイリオ" panose="020B0604030504040204" pitchFamily="50" charset="-128"/>
              </a:rPr>
              <a:t>求職者</a:t>
            </a:r>
            <a:r>
              <a:rPr kumimoji="1" lang="ja-JP" altLang="en-US" sz="1000" b="1" dirty="0">
                <a:solidFill>
                  <a:schemeClr val="bg1"/>
                </a:solidFill>
                <a:latin typeface="メイリオ" panose="020B0604030504040204" pitchFamily="50" charset="-128"/>
                <a:ea typeface="メイリオ" panose="020B0604030504040204" pitchFamily="50" charset="-128"/>
              </a:rPr>
              <a:t>支援</a:t>
            </a:r>
          </a:p>
        </p:txBody>
      </p:sp>
      <p:sp>
        <p:nvSpPr>
          <p:cNvPr id="64" name="下矢印 80">
            <a:extLst>
              <a:ext uri="{FF2B5EF4-FFF2-40B4-BE49-F238E27FC236}">
                <a16:creationId xmlns:a16="http://schemas.microsoft.com/office/drawing/2014/main" id="{9078FB4C-3E9A-4254-A494-3B908E33950C}"/>
              </a:ext>
            </a:extLst>
          </p:cNvPr>
          <p:cNvSpPr/>
          <p:nvPr/>
        </p:nvSpPr>
        <p:spPr>
          <a:xfrm>
            <a:off x="9742432" y="3577613"/>
            <a:ext cx="320230" cy="309591"/>
          </a:xfrm>
          <a:prstGeom prst="down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p>
        </p:txBody>
      </p:sp>
      <p:sp>
        <p:nvSpPr>
          <p:cNvPr id="25" name="角丸四角形 3">
            <a:extLst>
              <a:ext uri="{FF2B5EF4-FFF2-40B4-BE49-F238E27FC236}">
                <a16:creationId xmlns:a16="http://schemas.microsoft.com/office/drawing/2014/main" id="{521958BD-2A54-49F0-BDA5-7B55E1E5509E}"/>
              </a:ext>
            </a:extLst>
          </p:cNvPr>
          <p:cNvSpPr/>
          <p:nvPr/>
        </p:nvSpPr>
        <p:spPr>
          <a:xfrm>
            <a:off x="7228267" y="3157138"/>
            <a:ext cx="3971900" cy="508168"/>
          </a:xfrm>
          <a:prstGeom prst="roundRect">
            <a:avLst>
              <a:gd name="adj" fmla="val 9047"/>
            </a:avLst>
          </a:prstGeom>
          <a:solidFill>
            <a:schemeClr val="bg2">
              <a:lumMod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lIns="0" rIns="0" rtlCol="0" anchor="ctr"/>
          <a:lstStyle/>
          <a:p>
            <a:r>
              <a:rPr lang="ja-JP" altLang="en-US" sz="1000" b="1"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rPr>
              <a:t>　チューター</a:t>
            </a:r>
            <a:r>
              <a:rPr lang="ja-JP" altLang="en-US" sz="1000"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rPr>
              <a:t>による相談対応や支援メニューの提案等</a:t>
            </a:r>
            <a:endParaRPr lang="en-US" altLang="ja-JP" sz="1000"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endParaRPr>
          </a:p>
          <a:p>
            <a:r>
              <a:rPr lang="ja-JP" altLang="en-US" sz="1000" b="1"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rPr>
              <a:t>　キャリアカウンセラー</a:t>
            </a:r>
            <a:r>
              <a:rPr lang="ja-JP" altLang="en-US" sz="1000"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rPr>
              <a:t>による就職決定までの伴走支援、志向拡大</a:t>
            </a:r>
          </a:p>
        </p:txBody>
      </p:sp>
      <p:sp>
        <p:nvSpPr>
          <p:cNvPr id="65" name="下矢印 80">
            <a:extLst>
              <a:ext uri="{FF2B5EF4-FFF2-40B4-BE49-F238E27FC236}">
                <a16:creationId xmlns:a16="http://schemas.microsoft.com/office/drawing/2014/main" id="{3D86F43F-4D85-4CA2-BC3A-AFB7AC1F5B85}"/>
              </a:ext>
            </a:extLst>
          </p:cNvPr>
          <p:cNvSpPr/>
          <p:nvPr/>
        </p:nvSpPr>
        <p:spPr>
          <a:xfrm rot="10800000">
            <a:off x="8393052" y="3663170"/>
            <a:ext cx="320230" cy="309591"/>
          </a:xfrm>
          <a:prstGeom prst="down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p>
        </p:txBody>
      </p:sp>
      <p:sp>
        <p:nvSpPr>
          <p:cNvPr id="24" name="角丸四角形 72">
            <a:extLst>
              <a:ext uri="{FF2B5EF4-FFF2-40B4-BE49-F238E27FC236}">
                <a16:creationId xmlns:a16="http://schemas.microsoft.com/office/drawing/2014/main" id="{882955FA-030A-4AFA-B8D6-57EA1F75816A}"/>
              </a:ext>
            </a:extLst>
          </p:cNvPr>
          <p:cNvSpPr/>
          <p:nvPr/>
        </p:nvSpPr>
        <p:spPr>
          <a:xfrm>
            <a:off x="7422862" y="3870633"/>
            <a:ext cx="3650527" cy="534862"/>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bg1"/>
                </a:solidFill>
                <a:latin typeface="メイリオ" panose="020B0604030504040204" pitchFamily="50" charset="-128"/>
                <a:ea typeface="メイリオ" panose="020B0604030504040204" pitchFamily="50" charset="-128"/>
              </a:rPr>
              <a:t>　４分野の業界や職種に関する理解促進セミナー</a:t>
            </a:r>
            <a:endParaRPr lang="en-US" altLang="ja-JP" sz="1000" b="1" dirty="0">
              <a:solidFill>
                <a:schemeClr val="bg1"/>
              </a:solidFill>
              <a:latin typeface="メイリオ" panose="020B0604030504040204" pitchFamily="50" charset="-128"/>
              <a:ea typeface="メイリオ" panose="020B0604030504040204" pitchFamily="50" charset="-128"/>
            </a:endParaRPr>
          </a:p>
          <a:p>
            <a:r>
              <a:rPr lang="ja-JP" altLang="en-US" sz="1000" b="1" dirty="0">
                <a:solidFill>
                  <a:schemeClr val="bg1"/>
                </a:solidFill>
                <a:latin typeface="メイリオ" panose="020B0604030504040204" pitchFamily="50" charset="-128"/>
                <a:ea typeface="メイリオ" panose="020B0604030504040204" pitchFamily="50" charset="-128"/>
              </a:rPr>
              <a:t>　面接対策など就職力向上に資するセミナー</a:t>
            </a:r>
            <a:endParaRPr lang="en-US" altLang="ja-JP" sz="1000" b="1" dirty="0">
              <a:solidFill>
                <a:schemeClr val="bg1"/>
              </a:solidFill>
              <a:latin typeface="メイリオ" panose="020B0604030504040204" pitchFamily="50" charset="-128"/>
              <a:ea typeface="メイリオ" panose="020B0604030504040204" pitchFamily="50" charset="-128"/>
            </a:endParaRPr>
          </a:p>
          <a:p>
            <a:r>
              <a:rPr lang="ja-JP" altLang="en-US" sz="1000" b="1" dirty="0">
                <a:solidFill>
                  <a:schemeClr val="bg1"/>
                </a:solidFill>
                <a:latin typeface="メイリオ" panose="020B0604030504040204" pitchFamily="50" charset="-128"/>
                <a:ea typeface="メイリオ" panose="020B0604030504040204" pitchFamily="50" charset="-128"/>
              </a:rPr>
              <a:t>　実務に必要なスキルアップセミナー</a:t>
            </a:r>
            <a:endParaRPr kumimoji="1" lang="ja-JP" altLang="en-US" sz="1000" dirty="0"/>
          </a:p>
        </p:txBody>
      </p:sp>
      <p:graphicFrame>
        <p:nvGraphicFramePr>
          <p:cNvPr id="7" name="オブジェクト 6">
            <a:extLst>
              <a:ext uri="{FF2B5EF4-FFF2-40B4-BE49-F238E27FC236}">
                <a16:creationId xmlns:a16="http://schemas.microsoft.com/office/drawing/2014/main" id="{D1021FF7-FD7E-4458-8C53-04D3CC6B7FF4}"/>
              </a:ext>
            </a:extLst>
          </p:cNvPr>
          <p:cNvGraphicFramePr>
            <a:graphicFrameLocks noChangeAspect="1"/>
          </p:cNvGraphicFramePr>
          <p:nvPr>
            <p:extLst>
              <p:ext uri="{D42A27DB-BD31-4B8C-83A1-F6EECF244321}">
                <p14:modId xmlns:p14="http://schemas.microsoft.com/office/powerpoint/2010/main" val="2029084535"/>
              </p:ext>
            </p:extLst>
          </p:nvPr>
        </p:nvGraphicFramePr>
        <p:xfrm>
          <a:off x="-128588" y="5000625"/>
          <a:ext cx="10555288" cy="1147763"/>
        </p:xfrm>
        <a:graphic>
          <a:graphicData uri="http://schemas.openxmlformats.org/presentationml/2006/ole">
            <mc:AlternateContent xmlns:mc="http://schemas.openxmlformats.org/markup-compatibility/2006">
              <mc:Choice xmlns:v="urn:schemas-microsoft-com:vml" Requires="v">
                <p:oleObj spid="_x0000_s2083" name="Worksheet" r:id="rId4" imgW="11765529" imgH="1371600" progId="Excel.Sheet.12">
                  <p:embed/>
                </p:oleObj>
              </mc:Choice>
              <mc:Fallback>
                <p:oleObj name="Worksheet" r:id="rId4" imgW="11765529" imgH="1371600" progId="Excel.Sheet.12">
                  <p:embed/>
                  <p:pic>
                    <p:nvPicPr>
                      <p:cNvPr id="7" name="オブジェクト 6">
                        <a:extLst>
                          <a:ext uri="{FF2B5EF4-FFF2-40B4-BE49-F238E27FC236}">
                            <a16:creationId xmlns:a16="http://schemas.microsoft.com/office/drawing/2014/main" id="{D1021FF7-FD7E-4458-8C53-04D3CC6B7FF4}"/>
                          </a:ext>
                        </a:extLst>
                      </p:cNvPr>
                      <p:cNvPicPr/>
                      <p:nvPr/>
                    </p:nvPicPr>
                    <p:blipFill>
                      <a:blip r:embed="rId5"/>
                      <a:stretch>
                        <a:fillRect/>
                      </a:stretch>
                    </p:blipFill>
                    <p:spPr>
                      <a:xfrm>
                        <a:off x="-128588" y="5000625"/>
                        <a:ext cx="10555288" cy="1147763"/>
                      </a:xfrm>
                      <a:prstGeom prst="rect">
                        <a:avLst/>
                      </a:prstGeom>
                    </p:spPr>
                  </p:pic>
                </p:oleObj>
              </mc:Fallback>
            </mc:AlternateContent>
          </a:graphicData>
        </a:graphic>
      </p:graphicFrame>
      <p:sp>
        <p:nvSpPr>
          <p:cNvPr id="57" name="角丸四角形 3">
            <a:extLst>
              <a:ext uri="{FF2B5EF4-FFF2-40B4-BE49-F238E27FC236}">
                <a16:creationId xmlns:a16="http://schemas.microsoft.com/office/drawing/2014/main" id="{B0E2081D-782B-4660-8EC1-DBA8777B5E5F}"/>
              </a:ext>
            </a:extLst>
          </p:cNvPr>
          <p:cNvSpPr/>
          <p:nvPr/>
        </p:nvSpPr>
        <p:spPr>
          <a:xfrm>
            <a:off x="1014967" y="3770337"/>
            <a:ext cx="1537991" cy="534259"/>
          </a:xfrm>
          <a:prstGeom prst="roundRect">
            <a:avLst>
              <a:gd name="adj" fmla="val 9047"/>
            </a:avLst>
          </a:prstGeom>
          <a:solidFill>
            <a:schemeClr val="bg2">
              <a:lumMod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lIns="0" rIns="0" rtlCol="0" anchor="ctr"/>
          <a:lstStyle/>
          <a:p>
            <a:pPr algn="ctr"/>
            <a:r>
              <a:rPr kumimoji="1" lang="ja-JP" altLang="en-US" sz="1000" b="1" dirty="0">
                <a:solidFill>
                  <a:schemeClr val="bg1"/>
                </a:solidFill>
                <a:latin typeface="メイリオ" panose="020B0604030504040204" pitchFamily="50" charset="-128"/>
                <a:ea typeface="メイリオ" panose="020B0604030504040204" pitchFamily="50" charset="-128"/>
              </a:rPr>
              <a:t>専門</a:t>
            </a:r>
            <a:r>
              <a:rPr lang="ja-JP" altLang="en-US" sz="1000" b="1" dirty="0">
                <a:solidFill>
                  <a:schemeClr val="bg1"/>
                </a:solidFill>
                <a:latin typeface="メイリオ" panose="020B0604030504040204" pitchFamily="50" charset="-128"/>
                <a:ea typeface="メイリオ" panose="020B0604030504040204" pitchFamily="50" charset="-128"/>
              </a:rPr>
              <a:t>家による</a:t>
            </a:r>
            <a:r>
              <a:rPr kumimoji="1" lang="ja-JP" altLang="en-US" sz="1000" b="1" dirty="0">
                <a:solidFill>
                  <a:schemeClr val="bg1"/>
                </a:solidFill>
                <a:latin typeface="メイリオ" panose="020B0604030504040204" pitchFamily="50" charset="-128"/>
                <a:ea typeface="メイリオ" panose="020B0604030504040204" pitchFamily="50" charset="-128"/>
              </a:rPr>
              <a:t>個社支援</a:t>
            </a:r>
            <a:endParaRPr lang="en-US" altLang="ja-JP" sz="1000" b="1"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endParaRPr>
          </a:p>
          <a:p>
            <a:pPr algn="ctr"/>
            <a:r>
              <a:rPr lang="ja-JP" altLang="en-US" sz="1000"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rPr>
              <a:t>企業の状況に応じた</a:t>
            </a:r>
            <a:endParaRPr lang="en-US" altLang="ja-JP" sz="1000"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endParaRPr>
          </a:p>
          <a:p>
            <a:pPr algn="ctr"/>
            <a:r>
              <a:rPr lang="ja-JP" altLang="en-US" sz="1000"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rPr>
              <a:t>解決アドバイス</a:t>
            </a:r>
            <a:endParaRPr lang="en-US" altLang="ja-JP" sz="1000"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8" name="テキスト ボックス 7">
            <a:extLst>
              <a:ext uri="{FF2B5EF4-FFF2-40B4-BE49-F238E27FC236}">
                <a16:creationId xmlns:a16="http://schemas.microsoft.com/office/drawing/2014/main" id="{438DC3B8-B885-4FF8-B725-B3E6B33D70BD}"/>
              </a:ext>
            </a:extLst>
          </p:cNvPr>
          <p:cNvSpPr txBox="1"/>
          <p:nvPr/>
        </p:nvSpPr>
        <p:spPr>
          <a:xfrm>
            <a:off x="11073389" y="40820"/>
            <a:ext cx="975601" cy="288147"/>
          </a:xfrm>
          <a:prstGeom prst="rect">
            <a:avLst/>
          </a:prstGeom>
          <a:solidFill>
            <a:schemeClr val="bg1"/>
          </a:solidFill>
        </p:spPr>
        <p:txBody>
          <a:bodyPr wrap="square" lIns="72000" tIns="36000" rIns="72000" bIns="36000" rtlCol="0">
            <a:spAutoFit/>
          </a:bodyPr>
          <a:lstStyle/>
          <a:p>
            <a:pPr algn="ctr"/>
            <a:r>
              <a:rPr kumimoji="1" lang="ja-JP" altLang="en-US" sz="1400" dirty="0">
                <a:latin typeface="Meiryo UI" panose="020B0604030504040204" pitchFamily="50" charset="-128"/>
                <a:ea typeface="Meiryo UI" panose="020B0604030504040204" pitchFamily="50" charset="-128"/>
              </a:rPr>
              <a:t>資料１</a:t>
            </a:r>
            <a:r>
              <a:rPr kumimoji="1" lang="en-US" altLang="ja-JP" sz="1400" dirty="0">
                <a:latin typeface="Meiryo UI" panose="020B0604030504040204" pitchFamily="50" charset="-128"/>
                <a:ea typeface="Meiryo UI" panose="020B0604030504040204" pitchFamily="50" charset="-128"/>
              </a:rPr>
              <a:t>-2</a:t>
            </a:r>
            <a:endParaRPr kumimoji="1" lang="ja-JP" altLang="en-US" sz="1400" dirty="0">
              <a:latin typeface="Meiryo UI" panose="020B0604030504040204" pitchFamily="50" charset="-128"/>
              <a:ea typeface="Meiryo UI" panose="020B0604030504040204" pitchFamily="50" charset="-128"/>
            </a:endParaRPr>
          </a:p>
        </p:txBody>
      </p:sp>
      <p:graphicFrame>
        <p:nvGraphicFramePr>
          <p:cNvPr id="33" name="表 5">
            <a:extLst>
              <a:ext uri="{FF2B5EF4-FFF2-40B4-BE49-F238E27FC236}">
                <a16:creationId xmlns:a16="http://schemas.microsoft.com/office/drawing/2014/main" id="{1920E9FD-6BB3-4FCF-92A1-18AAEEE00C56}"/>
              </a:ext>
            </a:extLst>
          </p:cNvPr>
          <p:cNvGraphicFramePr>
            <a:graphicFrameLocks noGrp="1"/>
          </p:cNvGraphicFramePr>
          <p:nvPr>
            <p:extLst>
              <p:ext uri="{D42A27DB-BD31-4B8C-83A1-F6EECF244321}">
                <p14:modId xmlns:p14="http://schemas.microsoft.com/office/powerpoint/2010/main" val="419250831"/>
              </p:ext>
            </p:extLst>
          </p:nvPr>
        </p:nvGraphicFramePr>
        <p:xfrm>
          <a:off x="10043612" y="5232778"/>
          <a:ext cx="1926600" cy="959040"/>
        </p:xfrm>
        <a:graphic>
          <a:graphicData uri="http://schemas.openxmlformats.org/drawingml/2006/table">
            <a:tbl>
              <a:tblPr firstRow="1" bandRow="1">
                <a:tableStyleId>{5C22544A-7EE6-4342-B048-85BDC9FD1C3A}</a:tableStyleId>
              </a:tblPr>
              <a:tblGrid>
                <a:gridCol w="963300">
                  <a:extLst>
                    <a:ext uri="{9D8B030D-6E8A-4147-A177-3AD203B41FA5}">
                      <a16:colId xmlns:a16="http://schemas.microsoft.com/office/drawing/2014/main" val="620013164"/>
                    </a:ext>
                  </a:extLst>
                </a:gridCol>
                <a:gridCol w="963300">
                  <a:extLst>
                    <a:ext uri="{9D8B030D-6E8A-4147-A177-3AD203B41FA5}">
                      <a16:colId xmlns:a16="http://schemas.microsoft.com/office/drawing/2014/main" val="766202463"/>
                    </a:ext>
                  </a:extLst>
                </a:gridCol>
              </a:tblGrid>
              <a:tr h="106784">
                <a:tc>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54610" marR="54610" marT="27324" marB="27324"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良質雇用数</a:t>
                      </a:r>
                    </a:p>
                  </a:txBody>
                  <a:tcPr marL="54610" marR="54610" marT="27324" marB="27324"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12841010"/>
                  </a:ext>
                </a:extLst>
              </a:tr>
              <a:tr h="180000">
                <a:tc>
                  <a:txBody>
                    <a:bodyPr/>
                    <a:lstStyle/>
                    <a:p>
                      <a:pPr algn="ctr"/>
                      <a:r>
                        <a:rPr kumimoji="1" lang="ja-JP" altLang="en-US" sz="900" dirty="0">
                          <a:latin typeface="Meiryo UI" panose="020B0604030504040204" pitchFamily="50" charset="-128"/>
                          <a:ea typeface="Meiryo UI" panose="020B0604030504040204" pitchFamily="50" charset="-128"/>
                        </a:rPr>
                        <a:t>令和</a:t>
                      </a:r>
                      <a:r>
                        <a:rPr kumimoji="1" lang="en-US" altLang="ja-JP" sz="900" dirty="0">
                          <a:latin typeface="Meiryo UI" panose="020B0604030504040204" pitchFamily="50" charset="-128"/>
                          <a:ea typeface="Meiryo UI" panose="020B0604030504040204" pitchFamily="50" charset="-128"/>
                        </a:rPr>
                        <a:t>7</a:t>
                      </a:r>
                      <a:r>
                        <a:rPr kumimoji="1" lang="ja-JP" altLang="en-US" sz="900" dirty="0">
                          <a:latin typeface="Meiryo UI" panose="020B0604030504040204" pitchFamily="50" charset="-128"/>
                          <a:ea typeface="Meiryo UI" panose="020B0604030504040204" pitchFamily="50" charset="-128"/>
                        </a:rPr>
                        <a:t>年度</a:t>
                      </a:r>
                      <a:endParaRPr kumimoji="1" lang="en-US" altLang="ja-JP" sz="900" dirty="0">
                        <a:latin typeface="Meiryo UI" panose="020B0604030504040204" pitchFamily="50" charset="-128"/>
                        <a:ea typeface="Meiryo UI" panose="020B0604030504040204" pitchFamily="50" charset="-128"/>
                      </a:endParaRPr>
                    </a:p>
                  </a:txBody>
                  <a:tcPr marL="54610" marR="54610" marT="27324" marB="27324"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900" dirty="0">
                          <a:solidFill>
                            <a:schemeClr val="tx1"/>
                          </a:solidFill>
                          <a:latin typeface="Meiryo UI" panose="020B0604030504040204" pitchFamily="50" charset="-128"/>
                          <a:ea typeface="Meiryo UI" panose="020B0604030504040204" pitchFamily="50" charset="-128"/>
                        </a:rPr>
                        <a:t>562</a:t>
                      </a:r>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54610" marR="54610" marT="27324" marB="27324"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29254078"/>
                  </a:ext>
                </a:extLst>
              </a:tr>
              <a:tr h="180000">
                <a:tc>
                  <a:txBody>
                    <a:bodyPr/>
                    <a:lstStyle/>
                    <a:p>
                      <a:pPr algn="ctr"/>
                      <a:r>
                        <a:rPr kumimoji="1" lang="ja-JP" altLang="en-US" sz="900" dirty="0">
                          <a:latin typeface="Meiryo UI" panose="020B0604030504040204" pitchFamily="50" charset="-128"/>
                          <a:ea typeface="Meiryo UI" panose="020B0604030504040204" pitchFamily="50" charset="-128"/>
                        </a:rPr>
                        <a:t>令和</a:t>
                      </a:r>
                      <a:r>
                        <a:rPr kumimoji="1" lang="en-US" altLang="ja-JP" sz="900" dirty="0">
                          <a:latin typeface="Meiryo UI" panose="020B0604030504040204" pitchFamily="50" charset="-128"/>
                          <a:ea typeface="Meiryo UI" panose="020B0604030504040204" pitchFamily="50" charset="-128"/>
                        </a:rPr>
                        <a:t>8</a:t>
                      </a:r>
                      <a:r>
                        <a:rPr kumimoji="1" lang="ja-JP" altLang="en-US" sz="900" dirty="0">
                          <a:latin typeface="Meiryo UI" panose="020B0604030504040204" pitchFamily="50" charset="-128"/>
                          <a:ea typeface="Meiryo UI" panose="020B0604030504040204" pitchFamily="50" charset="-128"/>
                        </a:rPr>
                        <a:t>年度</a:t>
                      </a:r>
                    </a:p>
                  </a:txBody>
                  <a:tcPr marL="54610" marR="54610" marT="27324" marB="27324"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dot"/>
                      <a:round/>
                      <a:headEnd type="none" w="med" len="med"/>
                      <a:tailEnd type="none" w="med" len="med"/>
                    </a:lnT>
                    <a:lnB w="952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900" dirty="0">
                          <a:solidFill>
                            <a:schemeClr val="tx1"/>
                          </a:solidFill>
                          <a:latin typeface="Meiryo UI" panose="020B0604030504040204" pitchFamily="50" charset="-128"/>
                          <a:ea typeface="Meiryo UI" panose="020B0604030504040204" pitchFamily="50" charset="-128"/>
                        </a:rPr>
                        <a:t>600</a:t>
                      </a:r>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54610" marR="54610" marT="27324" marB="27324"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dot"/>
                      <a:round/>
                      <a:headEnd type="none" w="med" len="med"/>
                      <a:tailEnd type="none" w="med" len="med"/>
                    </a:lnT>
                    <a:lnB w="952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3371112"/>
                  </a:ext>
                </a:extLst>
              </a:tr>
              <a:tr h="180000">
                <a:tc>
                  <a:txBody>
                    <a:bodyPr/>
                    <a:lstStyle/>
                    <a:p>
                      <a:pPr algn="ctr"/>
                      <a:r>
                        <a:rPr kumimoji="1" lang="ja-JP" altLang="en-US" sz="900" dirty="0">
                          <a:latin typeface="Meiryo UI" panose="020B0604030504040204" pitchFamily="50" charset="-128"/>
                          <a:ea typeface="Meiryo UI" panose="020B0604030504040204" pitchFamily="50" charset="-128"/>
                        </a:rPr>
                        <a:t>令和</a:t>
                      </a:r>
                      <a:r>
                        <a:rPr kumimoji="1" lang="en-US" altLang="ja-JP" sz="900" dirty="0">
                          <a:latin typeface="Meiryo UI" panose="020B0604030504040204" pitchFamily="50" charset="-128"/>
                          <a:ea typeface="Meiryo UI" panose="020B0604030504040204" pitchFamily="50" charset="-128"/>
                        </a:rPr>
                        <a:t>9</a:t>
                      </a:r>
                      <a:r>
                        <a:rPr kumimoji="1" lang="ja-JP" altLang="en-US" sz="900" dirty="0">
                          <a:latin typeface="Meiryo UI" panose="020B0604030504040204" pitchFamily="50" charset="-128"/>
                          <a:ea typeface="Meiryo UI" panose="020B0604030504040204" pitchFamily="50" charset="-128"/>
                        </a:rPr>
                        <a:t>年度</a:t>
                      </a:r>
                    </a:p>
                  </a:txBody>
                  <a:tcPr marL="54610" marR="54610" marT="27324" marB="27324"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dot"/>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900" dirty="0">
                          <a:solidFill>
                            <a:schemeClr val="tx1"/>
                          </a:solidFill>
                          <a:latin typeface="Meiryo UI" panose="020B0604030504040204" pitchFamily="50" charset="-128"/>
                          <a:ea typeface="Meiryo UI" panose="020B0604030504040204" pitchFamily="50" charset="-128"/>
                        </a:rPr>
                        <a:t>600</a:t>
                      </a:r>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54610" marR="54610" marT="27324" marB="27324"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dot"/>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59428354"/>
                  </a:ext>
                </a:extLst>
              </a:tr>
              <a:tr h="180000">
                <a:tc>
                  <a:txBody>
                    <a:bodyPr/>
                    <a:lstStyle/>
                    <a:p>
                      <a:pPr algn="ctr"/>
                      <a:r>
                        <a:rPr kumimoji="1" lang="ja-JP" altLang="en-US" sz="900" b="1" dirty="0">
                          <a:latin typeface="Meiryo UI" panose="020B0604030504040204" pitchFamily="50" charset="-128"/>
                          <a:ea typeface="Meiryo UI" panose="020B0604030504040204" pitchFamily="50" charset="-128"/>
                        </a:rPr>
                        <a:t>計</a:t>
                      </a:r>
                    </a:p>
                  </a:txBody>
                  <a:tcPr marL="54610" marR="54610" marT="27324" marB="27324"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900" dirty="0">
                          <a:solidFill>
                            <a:schemeClr val="tx1"/>
                          </a:solidFill>
                          <a:latin typeface="Meiryo UI" panose="020B0604030504040204" pitchFamily="50" charset="-128"/>
                          <a:ea typeface="Meiryo UI" panose="020B0604030504040204" pitchFamily="50" charset="-128"/>
                        </a:rPr>
                        <a:t>1,762</a:t>
                      </a:r>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54610" marR="54610" marT="27324" marB="27324"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24678591"/>
                  </a:ext>
                </a:extLst>
              </a:tr>
            </a:tbl>
          </a:graphicData>
        </a:graphic>
      </p:graphicFrame>
      <p:sp>
        <p:nvSpPr>
          <p:cNvPr id="34" name="テキスト ボックス 33">
            <a:extLst>
              <a:ext uri="{FF2B5EF4-FFF2-40B4-BE49-F238E27FC236}">
                <a16:creationId xmlns:a16="http://schemas.microsoft.com/office/drawing/2014/main" id="{11EA614F-D098-4B81-9EAF-D128B33CE688}"/>
              </a:ext>
            </a:extLst>
          </p:cNvPr>
          <p:cNvSpPr txBox="1"/>
          <p:nvPr/>
        </p:nvSpPr>
        <p:spPr>
          <a:xfrm>
            <a:off x="9878419" y="5014023"/>
            <a:ext cx="2370890" cy="230832"/>
          </a:xfrm>
          <a:prstGeom prst="rect">
            <a:avLst/>
          </a:prstGeom>
          <a:noFill/>
        </p:spPr>
        <p:txBody>
          <a:bodyPr wrap="square" rtlCol="0">
            <a:spAutoFit/>
          </a:bodyPr>
          <a:lstStyle/>
          <a:p>
            <a:r>
              <a:rPr lang="ja-JP" altLang="en-US" sz="900" dirty="0">
                <a:latin typeface="メイリオ" panose="020B0604030504040204" pitchFamily="50" charset="-128"/>
                <a:ea typeface="メイリオ" panose="020B0604030504040204" pitchFamily="50" charset="-128"/>
              </a:rPr>
              <a:t>（参考）令和</a:t>
            </a:r>
            <a:r>
              <a:rPr lang="en-US" altLang="ja-JP" sz="900" dirty="0">
                <a:latin typeface="メイリオ" panose="020B0604030504040204" pitchFamily="50" charset="-128"/>
                <a:ea typeface="メイリオ" panose="020B0604030504040204" pitchFamily="50" charset="-128"/>
              </a:rPr>
              <a:t>7</a:t>
            </a:r>
            <a:r>
              <a:rPr lang="ja-JP" altLang="en-US" sz="900" dirty="0">
                <a:latin typeface="メイリオ" panose="020B0604030504040204" pitchFamily="50" charset="-128"/>
                <a:ea typeface="メイリオ" panose="020B0604030504040204" pitchFamily="50" charset="-128"/>
              </a:rPr>
              <a:t>年度から令和</a:t>
            </a:r>
            <a:r>
              <a:rPr lang="en-US" altLang="ja-JP" sz="900" dirty="0">
                <a:latin typeface="メイリオ" panose="020B0604030504040204" pitchFamily="50" charset="-128"/>
                <a:ea typeface="メイリオ" panose="020B0604030504040204" pitchFamily="50" charset="-128"/>
              </a:rPr>
              <a:t>9</a:t>
            </a:r>
            <a:r>
              <a:rPr lang="ja-JP" altLang="en-US" sz="900" dirty="0">
                <a:latin typeface="メイリオ" panose="020B0604030504040204" pitchFamily="50" charset="-128"/>
                <a:ea typeface="メイリオ" panose="020B0604030504040204" pitchFamily="50" charset="-128"/>
              </a:rPr>
              <a:t>年度　</a:t>
            </a:r>
            <a:r>
              <a:rPr lang="en-US" altLang="ja-JP" sz="900" dirty="0">
                <a:latin typeface="メイリオ" panose="020B0604030504040204" pitchFamily="50" charset="-128"/>
                <a:ea typeface="メイリオ" panose="020B0604030504040204" pitchFamily="50" charset="-128"/>
              </a:rPr>
              <a:t>KPI</a:t>
            </a:r>
          </a:p>
        </p:txBody>
      </p:sp>
    </p:spTree>
    <p:extLst>
      <p:ext uri="{BB962C8B-B14F-4D97-AF65-F5344CB8AC3E}">
        <p14:creationId xmlns:p14="http://schemas.microsoft.com/office/powerpoint/2010/main" val="232662866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2080</TotalTime>
  <Words>1119</Words>
  <PresentationFormat>ワイド画面</PresentationFormat>
  <Paragraphs>86</Paragraphs>
  <Slides>2</Slides>
  <Notes>2</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2</vt:i4>
      </vt:variant>
    </vt:vector>
  </HeadingPairs>
  <TitlesOfParts>
    <vt:vector size="9" baseType="lpstr">
      <vt:lpstr>Meiryo UI</vt:lpstr>
      <vt:lpstr>メイリオ</vt:lpstr>
      <vt:lpstr>游ゴシック</vt:lpstr>
      <vt:lpstr>游ゴシック Light</vt:lpstr>
      <vt:lpstr>Arial</vt:lpstr>
      <vt:lpstr>Office テーマ</vt:lpstr>
      <vt:lpstr>Worksheet</vt:lpstr>
      <vt:lpstr>「再生から成長へ　OSAKA人材活躍推進プロジェクト（令和４～６年度）」について</vt:lpstr>
      <vt:lpstr>「次代の大阪の成長に向けた人材確保推進プロジェクト（令和７～９年度）」について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2026-02-05T04:46:58Z</cp:lastPrinted>
  <dcterms:created xsi:type="dcterms:W3CDTF">2024-10-01T05:11:10Z</dcterms:created>
  <dcterms:modified xsi:type="dcterms:W3CDTF">2026-02-05T04:50:46Z</dcterms:modified>
</cp:coreProperties>
</file>