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61" r:id="rId2"/>
    <p:sldId id="258" r:id="rId3"/>
    <p:sldId id="263" r:id="rId4"/>
    <p:sldId id="268" r:id="rId5"/>
    <p:sldId id="269" r:id="rId6"/>
    <p:sldId id="266" r:id="rId7"/>
    <p:sldId id="282" r:id="rId8"/>
    <p:sldId id="283" r:id="rId9"/>
    <p:sldId id="275" r:id="rId10"/>
    <p:sldId id="284" r:id="rId11"/>
    <p:sldId id="279" r:id="rId12"/>
    <p:sldId id="278" r:id="rId13"/>
    <p:sldId id="274" r:id="rId14"/>
    <p:sldId id="273" r:id="rId15"/>
    <p:sldId id="272" r:id="rId16"/>
    <p:sldId id="286" r:id="rId17"/>
    <p:sldId id="271" r:id="rId18"/>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吉崎　啓司" initials="吉崎　啓司" lastIdx="2" clrIdx="0">
    <p:extLst>
      <p:ext uri="{19B8F6BF-5375-455C-9EA6-DF929625EA0E}">
        <p15:presenceInfo xmlns:p15="http://schemas.microsoft.com/office/powerpoint/2012/main" userId="S::YoshizakiK@lan.pref.osaka.jp::dc6f4ef7-b300-41fd-acd2-8762f289f59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148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27BC4B-9BED-41F5-A06A-2F49958F34DF}" type="doc">
      <dgm:prSet loTypeId="urn:microsoft.com/office/officeart/2005/8/layout/chevron2" loCatId="process" qsTypeId="urn:microsoft.com/office/officeart/2005/8/quickstyle/simple2" qsCatId="simple" csTypeId="urn:microsoft.com/office/officeart/2005/8/colors/colorful1" csCatId="colorful" phldr="1"/>
      <dgm:spPr/>
      <dgm:t>
        <a:bodyPr/>
        <a:lstStyle/>
        <a:p>
          <a:endParaRPr kumimoji="1" lang="ja-JP" altLang="en-US"/>
        </a:p>
      </dgm:t>
    </dgm:pt>
    <dgm:pt modelId="{CBE9B4EE-1DAF-437F-B1F7-A78169498388}">
      <dgm:prSet phldrT="[テキスト]" custT="1"/>
      <dgm:spPr>
        <a:xfrm rot="5400000">
          <a:off x="-167607" y="174439"/>
          <a:ext cx="1124230" cy="791069"/>
        </a:xfrm>
        <a:prstGeom prst="chevron">
          <a:avLst/>
        </a:prstGeom>
        <a:solidFill>
          <a:srgbClr val="F81B02"/>
        </a:solidFill>
        <a:ln w="15875" cap="flat" cmpd="sng" algn="ctr">
          <a:solidFill>
            <a:srgbClr val="FF0000"/>
          </a:solidFill>
          <a:prstDash val="solid"/>
        </a:ln>
        <a:effectLst/>
      </dgm:spPr>
      <dgm:t>
        <a:bodyPr tIns="180000" anchor="t"/>
        <a:lstStyle/>
        <a:p>
          <a:pPr>
            <a:lnSpc>
              <a:spcPts val="1600"/>
            </a:lnSpc>
            <a:spcAft>
              <a:spcPts val="0"/>
            </a:spcAft>
          </a:pPr>
          <a:r>
            <a:rPr kumimoji="1" lang="ja-JP" altLang="en-US" sz="1400" b="1" dirty="0">
              <a:solidFill>
                <a:sysClr val="window" lastClr="FFFFFF"/>
              </a:solidFill>
              <a:latin typeface="Meiryo UI" panose="020B0604030504040204" pitchFamily="50" charset="-128"/>
              <a:ea typeface="Meiryo UI" panose="020B0604030504040204" pitchFamily="50" charset="-128"/>
              <a:cs typeface="+mn-cs"/>
            </a:rPr>
            <a:t>（１）</a:t>
          </a:r>
        </a:p>
      </dgm:t>
    </dgm:pt>
    <dgm:pt modelId="{8BBAC269-09C1-46F9-A0E9-710E0AF273E7}" type="parTrans" cxnId="{BD986DC4-5563-477D-986D-88EE76C05E04}">
      <dgm:prSet/>
      <dgm:spPr/>
      <dgm:t>
        <a:bodyPr/>
        <a:lstStyle/>
        <a:p>
          <a:endParaRPr kumimoji="1" lang="ja-JP" altLang="en-US"/>
        </a:p>
      </dgm:t>
    </dgm:pt>
    <dgm:pt modelId="{9D772164-BD76-4008-987B-BBB9B2E6CB4C}" type="sibTrans" cxnId="{BD986DC4-5563-477D-986D-88EE76C05E04}">
      <dgm:prSet/>
      <dgm:spPr/>
      <dgm:t>
        <a:bodyPr/>
        <a:lstStyle/>
        <a:p>
          <a:endParaRPr kumimoji="1" lang="ja-JP" altLang="en-US"/>
        </a:p>
      </dgm:t>
    </dgm:pt>
    <dgm:pt modelId="{0655DC4D-101C-48E3-8CF7-5BC59D6E518F}">
      <dgm:prSet phldrT="[テキスト]" custT="1"/>
      <dgm:spPr>
        <a:xfrm rot="5400000">
          <a:off x="-169661" y="1085817"/>
          <a:ext cx="1124230" cy="786961"/>
        </a:xfrm>
        <a:prstGeom prst="chevron">
          <a:avLst/>
        </a:prstGeom>
        <a:solidFill>
          <a:srgbClr val="FC7715"/>
        </a:solidFill>
        <a:ln w="15875" cap="flat" cmpd="sng" algn="ctr">
          <a:solidFill>
            <a:srgbClr val="FC7715"/>
          </a:solidFill>
          <a:prstDash val="solid"/>
        </a:ln>
        <a:effectLst/>
      </dgm:spPr>
      <dgm:t>
        <a:bodyPr tIns="180000"/>
        <a:lstStyle/>
        <a:p>
          <a:pPr>
            <a:lnSpc>
              <a:spcPts val="1600"/>
            </a:lnSpc>
            <a:spcAft>
              <a:spcPts val="0"/>
            </a:spcAft>
          </a:pPr>
          <a:r>
            <a:rPr kumimoji="1" lang="ja-JP" altLang="en-US" sz="1400" b="1" dirty="0">
              <a:solidFill>
                <a:sysClr val="window" lastClr="FFFFFF"/>
              </a:solidFill>
              <a:latin typeface="Meiryo UI" panose="020B0604030504040204" pitchFamily="50" charset="-128"/>
              <a:ea typeface="Meiryo UI" panose="020B0604030504040204" pitchFamily="50" charset="-128"/>
              <a:cs typeface="+mn-cs"/>
            </a:rPr>
            <a:t>（２）</a:t>
          </a:r>
        </a:p>
      </dgm:t>
    </dgm:pt>
    <dgm:pt modelId="{B1090960-B939-4437-8EE4-EB2243788DF1}" type="parTrans" cxnId="{188A947D-AA98-4A93-8369-6AF3A01FED6A}">
      <dgm:prSet/>
      <dgm:spPr/>
      <dgm:t>
        <a:bodyPr/>
        <a:lstStyle/>
        <a:p>
          <a:endParaRPr kumimoji="1" lang="ja-JP" altLang="en-US"/>
        </a:p>
      </dgm:t>
    </dgm:pt>
    <dgm:pt modelId="{05DF7A3F-E284-408A-8EFC-A0D9E1206CA0}" type="sibTrans" cxnId="{188A947D-AA98-4A93-8369-6AF3A01FED6A}">
      <dgm:prSet/>
      <dgm:spPr/>
      <dgm:t>
        <a:bodyPr/>
        <a:lstStyle/>
        <a:p>
          <a:endParaRPr kumimoji="1" lang="ja-JP" altLang="en-US"/>
        </a:p>
      </dgm:t>
    </dgm:pt>
    <dgm:pt modelId="{FF8B84D3-5758-4DD3-8157-34B1817C00B3}">
      <dgm:prSet phldrT="[テキスト]" custT="1"/>
      <dgm:spPr>
        <a:xfrm rot="5400000">
          <a:off x="4391805" y="-2683645"/>
          <a:ext cx="720643" cy="7932386"/>
        </a:xfrm>
        <a:prstGeom prst="round2SameRect">
          <a:avLst/>
        </a:prstGeom>
        <a:solidFill>
          <a:sysClr val="window" lastClr="FFFFFF">
            <a:alpha val="90000"/>
            <a:hueOff val="0"/>
            <a:satOff val="0"/>
            <a:lumOff val="0"/>
            <a:alphaOff val="0"/>
          </a:sysClr>
        </a:solidFill>
        <a:ln w="31750" cap="flat" cmpd="sng" algn="ctr">
          <a:solidFill>
            <a:srgbClr val="FC7715"/>
          </a:solidFill>
          <a:prstDash val="solid"/>
        </a:ln>
        <a:effectLst/>
      </dgm:spPr>
      <dgm:t>
        <a:bodyPr/>
        <a:lstStyle/>
        <a:p>
          <a:pPr>
            <a:lnSpc>
              <a:spcPts val="1400"/>
            </a:lnSpc>
          </a:pPr>
          <a:endParaRPr kumimoji="1" lang="ja-JP" altLang="en-US" sz="1200" b="1" dirty="0">
            <a:solidFill>
              <a:sysClr val="windowText" lastClr="000000"/>
            </a:solidFill>
            <a:latin typeface="メイリオ" panose="020B0604030504040204" pitchFamily="50" charset="-128"/>
            <a:ea typeface="メイリオ" panose="020B0604030504040204" pitchFamily="50" charset="-128"/>
            <a:cs typeface="+mn-cs"/>
          </a:endParaRPr>
        </a:p>
      </dgm:t>
    </dgm:pt>
    <dgm:pt modelId="{081E3073-2C40-450E-BCB8-277A918D9825}" type="parTrans" cxnId="{DE32BCCE-C483-4A75-9377-B46AF1A155AB}">
      <dgm:prSet/>
      <dgm:spPr/>
      <dgm:t>
        <a:bodyPr/>
        <a:lstStyle/>
        <a:p>
          <a:endParaRPr kumimoji="1" lang="ja-JP" altLang="en-US"/>
        </a:p>
      </dgm:t>
    </dgm:pt>
    <dgm:pt modelId="{647D417C-F909-4C53-8341-7EEF6E81F949}" type="sibTrans" cxnId="{DE32BCCE-C483-4A75-9377-B46AF1A155AB}">
      <dgm:prSet/>
      <dgm:spPr/>
      <dgm:t>
        <a:bodyPr/>
        <a:lstStyle/>
        <a:p>
          <a:endParaRPr kumimoji="1" lang="ja-JP" altLang="en-US"/>
        </a:p>
      </dgm:t>
    </dgm:pt>
    <dgm:pt modelId="{C214934C-DA12-4A94-B242-FD22DB0325AC}">
      <dgm:prSet phldrT="[テキスト]" custT="1"/>
      <dgm:spPr>
        <a:xfrm rot="5400000">
          <a:off x="-168221" y="2003757"/>
          <a:ext cx="1124230" cy="786961"/>
        </a:xfrm>
        <a:prstGeom prst="chevron">
          <a:avLst/>
        </a:prstGeom>
        <a:solidFill>
          <a:srgbClr val="00B0F0"/>
        </a:solidFill>
        <a:ln w="15875" cap="flat" cmpd="sng" algn="ctr">
          <a:solidFill>
            <a:srgbClr val="00B0F0"/>
          </a:solidFill>
          <a:prstDash val="solid"/>
        </a:ln>
        <a:effectLst/>
      </dgm:spPr>
      <dgm:t>
        <a:bodyPr tIns="180000"/>
        <a:lstStyle/>
        <a:p>
          <a:pPr>
            <a:lnSpc>
              <a:spcPts val="1600"/>
            </a:lnSpc>
            <a:spcAft>
              <a:spcPts val="0"/>
            </a:spcAft>
          </a:pPr>
          <a:r>
            <a:rPr kumimoji="1" lang="ja-JP" altLang="en-US" sz="1400" b="1" dirty="0">
              <a:solidFill>
                <a:sysClr val="window" lastClr="FFFFFF"/>
              </a:solidFill>
              <a:latin typeface="Meiryo UI" panose="020B0604030504040204" pitchFamily="50" charset="-128"/>
              <a:ea typeface="Meiryo UI" panose="020B0604030504040204" pitchFamily="50" charset="-128"/>
              <a:cs typeface="+mn-cs"/>
            </a:rPr>
            <a:t>（３）</a:t>
          </a:r>
        </a:p>
      </dgm:t>
    </dgm:pt>
    <dgm:pt modelId="{34E46014-9EC3-45E3-BD34-F1ADA0AFFBE2}" type="parTrans" cxnId="{16D92981-71D1-4141-B743-7604EBEB52D0}">
      <dgm:prSet/>
      <dgm:spPr/>
      <dgm:t>
        <a:bodyPr/>
        <a:lstStyle/>
        <a:p>
          <a:endParaRPr kumimoji="1" lang="ja-JP" altLang="en-US"/>
        </a:p>
      </dgm:t>
    </dgm:pt>
    <dgm:pt modelId="{05615420-162E-44F7-9FDD-75B1793BBBBC}" type="sibTrans" cxnId="{16D92981-71D1-4141-B743-7604EBEB52D0}">
      <dgm:prSet/>
      <dgm:spPr/>
      <dgm:t>
        <a:bodyPr/>
        <a:lstStyle/>
        <a:p>
          <a:endParaRPr kumimoji="1" lang="ja-JP" altLang="en-US"/>
        </a:p>
      </dgm:t>
    </dgm:pt>
    <dgm:pt modelId="{B10C239D-63CE-4CDE-ADBF-5A6E4F419954}">
      <dgm:prSet phldrT="[テキスト]" custT="1"/>
      <dgm:spPr>
        <a:xfrm rot="5400000">
          <a:off x="-169661" y="2906724"/>
          <a:ext cx="1124230" cy="786961"/>
        </a:xfrm>
        <a:prstGeom prst="chevron">
          <a:avLst/>
        </a:prstGeom>
        <a:solidFill>
          <a:srgbClr val="002060"/>
        </a:solidFill>
        <a:ln w="15875" cap="flat" cmpd="sng" algn="ctr">
          <a:solidFill>
            <a:srgbClr val="002060"/>
          </a:solidFill>
          <a:prstDash val="solid"/>
        </a:ln>
        <a:effectLst/>
      </dgm:spPr>
      <dgm:t>
        <a:bodyPr tIns="180000"/>
        <a:lstStyle/>
        <a:p>
          <a:pPr>
            <a:lnSpc>
              <a:spcPts val="1600"/>
            </a:lnSpc>
            <a:spcAft>
              <a:spcPts val="0"/>
            </a:spcAft>
          </a:pPr>
          <a:r>
            <a:rPr kumimoji="1" lang="ja-JP" altLang="en-US" sz="1400" b="1" dirty="0">
              <a:solidFill>
                <a:sysClr val="window" lastClr="FFFFFF"/>
              </a:solidFill>
              <a:latin typeface="Meiryo UI" panose="020B0604030504040204" pitchFamily="50" charset="-128"/>
              <a:ea typeface="Meiryo UI" panose="020B0604030504040204" pitchFamily="50" charset="-128"/>
              <a:cs typeface="+mn-cs"/>
            </a:rPr>
            <a:t>（４）</a:t>
          </a:r>
        </a:p>
      </dgm:t>
    </dgm:pt>
    <dgm:pt modelId="{0A640807-6D76-4727-8E0A-7B3687668F7D}" type="parTrans" cxnId="{42D43043-A3E2-4A2B-BD3D-91BD8C033DC2}">
      <dgm:prSet/>
      <dgm:spPr/>
      <dgm:t>
        <a:bodyPr/>
        <a:lstStyle/>
        <a:p>
          <a:endParaRPr kumimoji="1" lang="ja-JP" altLang="en-US"/>
        </a:p>
      </dgm:t>
    </dgm:pt>
    <dgm:pt modelId="{077AF86D-7E28-4415-988F-128D43AF0063}" type="sibTrans" cxnId="{42D43043-A3E2-4A2B-BD3D-91BD8C033DC2}">
      <dgm:prSet/>
      <dgm:spPr/>
      <dgm:t>
        <a:bodyPr/>
        <a:lstStyle/>
        <a:p>
          <a:endParaRPr kumimoji="1" lang="ja-JP" altLang="en-US"/>
        </a:p>
      </dgm:t>
    </dgm:pt>
    <dgm:pt modelId="{75DFA851-5014-4BED-9E2A-8EDF825F9950}">
      <dgm:prSet phldrT="[テキスト]" custT="1"/>
      <dgm:spPr>
        <a:xfrm rot="5400000">
          <a:off x="4388614" y="-3592767"/>
          <a:ext cx="731134" cy="7932386"/>
        </a:xfrm>
        <a:prstGeom prst="round2SameRect">
          <a:avLst/>
        </a:prstGeom>
        <a:solidFill>
          <a:sysClr val="window" lastClr="FFFFFF">
            <a:alpha val="90000"/>
            <a:hueOff val="0"/>
            <a:satOff val="0"/>
            <a:lumOff val="0"/>
            <a:alphaOff val="0"/>
          </a:sysClr>
        </a:solidFill>
        <a:ln w="31750" cap="flat" cmpd="sng" algn="ctr">
          <a:solidFill>
            <a:srgbClr val="F81B02"/>
          </a:solidFill>
          <a:prstDash val="solid"/>
        </a:ln>
        <a:effectLst/>
      </dgm:spPr>
      <dgm:t>
        <a:bodyPr anchor="b"/>
        <a:lstStyle/>
        <a:p>
          <a:pPr>
            <a:lnSpc>
              <a:spcPct val="90000"/>
            </a:lnSpc>
          </a:pPr>
          <a:endParaRPr kumimoji="1" lang="ja-JP" altLang="en-US" sz="1200" dirty="0">
            <a:solidFill>
              <a:sysClr val="windowText" lastClr="000000"/>
            </a:solidFill>
            <a:latin typeface="Rockwell" panose="02060603020205020403"/>
            <a:ea typeface="ＭＳ Ｐゴシック" panose="020B0600070205080204" pitchFamily="50" charset="-128"/>
            <a:cs typeface="+mn-cs"/>
          </a:endParaRPr>
        </a:p>
      </dgm:t>
    </dgm:pt>
    <dgm:pt modelId="{B2AEBB1F-8FDD-41F0-9327-C1F5A38B0D26}" type="parTrans" cxnId="{063AB636-9696-42ED-BAD7-71F9B9246C3E}">
      <dgm:prSet/>
      <dgm:spPr/>
      <dgm:t>
        <a:bodyPr/>
        <a:lstStyle/>
        <a:p>
          <a:endParaRPr kumimoji="1" lang="ja-JP" altLang="en-US"/>
        </a:p>
      </dgm:t>
    </dgm:pt>
    <dgm:pt modelId="{CD5BCBD2-2DF5-475D-AA8A-978EF3AF301D}" type="sibTrans" cxnId="{063AB636-9696-42ED-BAD7-71F9B9246C3E}">
      <dgm:prSet/>
      <dgm:spPr/>
      <dgm:t>
        <a:bodyPr/>
        <a:lstStyle/>
        <a:p>
          <a:endParaRPr kumimoji="1" lang="ja-JP" altLang="en-US"/>
        </a:p>
      </dgm:t>
    </dgm:pt>
    <dgm:pt modelId="{91F47603-AE00-436B-B4EE-2999C28EEAD2}" type="pres">
      <dgm:prSet presAssocID="{7E27BC4B-9BED-41F5-A06A-2F49958F34DF}" presName="linearFlow" presStyleCnt="0">
        <dgm:presLayoutVars>
          <dgm:dir/>
          <dgm:animLvl val="lvl"/>
          <dgm:resizeHandles val="exact"/>
        </dgm:presLayoutVars>
      </dgm:prSet>
      <dgm:spPr/>
    </dgm:pt>
    <dgm:pt modelId="{DF7A5F8E-B0A9-4DC8-9892-988BAF460BC4}" type="pres">
      <dgm:prSet presAssocID="{CBE9B4EE-1DAF-437F-B1F7-A78169498388}" presName="composite" presStyleCnt="0"/>
      <dgm:spPr/>
    </dgm:pt>
    <dgm:pt modelId="{263BD2CF-28C4-4092-9983-D3C77E96E283}" type="pres">
      <dgm:prSet presAssocID="{CBE9B4EE-1DAF-437F-B1F7-A78169498388}" presName="parentText" presStyleLbl="alignNode1" presStyleIdx="0" presStyleCnt="4" custScaleX="100522">
        <dgm:presLayoutVars>
          <dgm:chMax val="1"/>
          <dgm:bulletEnabled val="1"/>
        </dgm:presLayoutVars>
      </dgm:prSet>
      <dgm:spPr/>
    </dgm:pt>
    <dgm:pt modelId="{B6098A84-39E6-4259-82A2-B492BBB0368F}" type="pres">
      <dgm:prSet presAssocID="{CBE9B4EE-1DAF-437F-B1F7-A78169498388}" presName="descendantText" presStyleLbl="alignAcc1" presStyleIdx="0" presStyleCnt="4" custScaleY="100000">
        <dgm:presLayoutVars>
          <dgm:bulletEnabled val="1"/>
        </dgm:presLayoutVars>
      </dgm:prSet>
      <dgm:spPr/>
    </dgm:pt>
    <dgm:pt modelId="{5FAE5572-3B4F-45BE-82DE-5B247BEB7B44}" type="pres">
      <dgm:prSet presAssocID="{9D772164-BD76-4008-987B-BBB9B2E6CB4C}" presName="sp" presStyleCnt="0"/>
      <dgm:spPr/>
    </dgm:pt>
    <dgm:pt modelId="{B4C53216-A7C8-4052-8166-1E9D1DCCFEE8}" type="pres">
      <dgm:prSet presAssocID="{0655DC4D-101C-48E3-8CF7-5BC59D6E518F}" presName="composite" presStyleCnt="0"/>
      <dgm:spPr/>
    </dgm:pt>
    <dgm:pt modelId="{8B86865A-C7FC-4871-91B7-17601E608C00}" type="pres">
      <dgm:prSet presAssocID="{0655DC4D-101C-48E3-8CF7-5BC59D6E518F}" presName="parentText" presStyleLbl="alignNode1" presStyleIdx="1" presStyleCnt="4" custLinFactNeighborX="-1194" custLinFactNeighborY="-11368">
        <dgm:presLayoutVars>
          <dgm:chMax val="1"/>
          <dgm:bulletEnabled val="1"/>
        </dgm:presLayoutVars>
      </dgm:prSet>
      <dgm:spPr/>
    </dgm:pt>
    <dgm:pt modelId="{E224F703-97E3-44B3-A6CE-B1CDDB0646DA}" type="pres">
      <dgm:prSet presAssocID="{0655DC4D-101C-48E3-8CF7-5BC59D6E518F}" presName="descendantText" presStyleLbl="alignAcc1" presStyleIdx="1" presStyleCnt="4" custScaleY="116591" custLinFactNeighborY="-13909">
        <dgm:presLayoutVars>
          <dgm:bulletEnabled val="1"/>
        </dgm:presLayoutVars>
      </dgm:prSet>
      <dgm:spPr/>
    </dgm:pt>
    <dgm:pt modelId="{D5F1CB35-D694-44B0-B3E6-9D1819A7E907}" type="pres">
      <dgm:prSet presAssocID="{05DF7A3F-E284-408A-8EFC-A0D9E1206CA0}" presName="sp" presStyleCnt="0"/>
      <dgm:spPr/>
    </dgm:pt>
    <dgm:pt modelId="{9F8293BB-698E-4742-89B7-564E0DBA3B3C}" type="pres">
      <dgm:prSet presAssocID="{C214934C-DA12-4A94-B242-FD22DB0325AC}" presName="composite" presStyleCnt="0"/>
      <dgm:spPr/>
    </dgm:pt>
    <dgm:pt modelId="{5BEEA8FB-E323-4F70-A874-92E633AEA525}" type="pres">
      <dgm:prSet presAssocID="{C214934C-DA12-4A94-B242-FD22DB0325AC}" presName="parentText" presStyleLbl="alignNode1" presStyleIdx="2" presStyleCnt="4" custLinFactNeighborX="2427" custLinFactNeighborY="-19843">
        <dgm:presLayoutVars>
          <dgm:chMax val="1"/>
          <dgm:bulletEnabled val="1"/>
        </dgm:presLayoutVars>
      </dgm:prSet>
      <dgm:spPr/>
    </dgm:pt>
    <dgm:pt modelId="{1DF1873B-154B-4915-8178-8D74084BE029}" type="pres">
      <dgm:prSet presAssocID="{C214934C-DA12-4A94-B242-FD22DB0325AC}" presName="descendantText" presStyleLbl="alignAcc1" presStyleIdx="2" presStyleCnt="4" custScaleY="140254" custLinFactNeighborX="14" custLinFactNeighborY="-14040">
        <dgm:presLayoutVars>
          <dgm:bulletEnabled val="1"/>
        </dgm:presLayoutVars>
      </dgm:prSet>
      <dgm:spPr>
        <a:xfrm rot="5400000">
          <a:off x="4378791" y="-1781923"/>
          <a:ext cx="748726" cy="7932386"/>
        </a:xfrm>
        <a:prstGeom prst="round2SameRect">
          <a:avLst/>
        </a:prstGeom>
        <a:solidFill>
          <a:sysClr val="window" lastClr="FFFFFF">
            <a:alpha val="90000"/>
            <a:hueOff val="0"/>
            <a:satOff val="0"/>
            <a:lumOff val="0"/>
            <a:alphaOff val="0"/>
          </a:sysClr>
        </a:solidFill>
        <a:ln w="31750" cap="flat" cmpd="sng" algn="ctr">
          <a:solidFill>
            <a:srgbClr val="00B0F0"/>
          </a:solidFill>
          <a:prstDash val="solid"/>
        </a:ln>
        <a:effectLst/>
      </dgm:spPr>
    </dgm:pt>
    <dgm:pt modelId="{81D2E59D-7E29-4517-949F-69586D768DC1}" type="pres">
      <dgm:prSet presAssocID="{05615420-162E-44F7-9FDD-75B1793BBBBC}" presName="sp" presStyleCnt="0"/>
      <dgm:spPr/>
    </dgm:pt>
    <dgm:pt modelId="{612FB2FA-8F7F-4E75-B16A-88CA3BD4DED9}" type="pres">
      <dgm:prSet presAssocID="{B10C239D-63CE-4CDE-ADBF-5A6E4F419954}" presName="composite" presStyleCnt="0"/>
      <dgm:spPr/>
    </dgm:pt>
    <dgm:pt modelId="{C3F31C96-FF38-402C-A0CE-402384DCB038}" type="pres">
      <dgm:prSet presAssocID="{B10C239D-63CE-4CDE-ADBF-5A6E4F419954}" presName="parentText" presStyleLbl="alignNode1" presStyleIdx="3" presStyleCnt="4" custLinFactNeighborX="1857" custLinFactNeighborY="-13063">
        <dgm:presLayoutVars>
          <dgm:chMax val="1"/>
          <dgm:bulletEnabled val="1"/>
        </dgm:presLayoutVars>
      </dgm:prSet>
      <dgm:spPr/>
    </dgm:pt>
    <dgm:pt modelId="{0BE81439-86E2-4CEE-B758-ABCAFD3F89C2}" type="pres">
      <dgm:prSet presAssocID="{B10C239D-63CE-4CDE-ADBF-5A6E4F419954}" presName="descendantText" presStyleLbl="alignAcc1" presStyleIdx="3" presStyleCnt="4" custScaleY="71238" custLinFactNeighborX="14" custLinFactNeighborY="-17620">
        <dgm:presLayoutVars>
          <dgm:bulletEnabled val="1"/>
        </dgm:presLayoutVars>
      </dgm:prSet>
      <dgm:spPr>
        <a:xfrm rot="5400000">
          <a:off x="4263069" y="-747962"/>
          <a:ext cx="978116" cy="7932386"/>
        </a:xfrm>
        <a:prstGeom prst="round2SameRect">
          <a:avLst/>
        </a:prstGeom>
        <a:solidFill>
          <a:sysClr val="window" lastClr="FFFFFF">
            <a:alpha val="90000"/>
            <a:hueOff val="0"/>
            <a:satOff val="0"/>
            <a:lumOff val="0"/>
            <a:alphaOff val="0"/>
          </a:sysClr>
        </a:solidFill>
        <a:ln w="31750" cap="flat" cmpd="sng" algn="ctr">
          <a:solidFill>
            <a:srgbClr val="002060"/>
          </a:solidFill>
          <a:prstDash val="solid"/>
        </a:ln>
        <a:effectLst/>
      </dgm:spPr>
    </dgm:pt>
  </dgm:ptLst>
  <dgm:cxnLst>
    <dgm:cxn modelId="{FDB71611-E260-4B39-ACAD-EF8D0707E8C3}" type="presOf" srcId="{FF8B84D3-5758-4DD3-8157-34B1817C00B3}" destId="{E224F703-97E3-44B3-A6CE-B1CDDB0646DA}" srcOrd="0" destOrd="0" presId="urn:microsoft.com/office/officeart/2005/8/layout/chevron2"/>
    <dgm:cxn modelId="{8EED1236-93DE-4F6C-8F32-A99C8D055127}" type="presOf" srcId="{0655DC4D-101C-48E3-8CF7-5BC59D6E518F}" destId="{8B86865A-C7FC-4871-91B7-17601E608C00}" srcOrd="0" destOrd="0" presId="urn:microsoft.com/office/officeart/2005/8/layout/chevron2"/>
    <dgm:cxn modelId="{063AB636-9696-42ED-BAD7-71F9B9246C3E}" srcId="{CBE9B4EE-1DAF-437F-B1F7-A78169498388}" destId="{75DFA851-5014-4BED-9E2A-8EDF825F9950}" srcOrd="0" destOrd="0" parTransId="{B2AEBB1F-8FDD-41F0-9327-C1F5A38B0D26}" sibTransId="{CD5BCBD2-2DF5-475D-AA8A-978EF3AF301D}"/>
    <dgm:cxn modelId="{42D43043-A3E2-4A2B-BD3D-91BD8C033DC2}" srcId="{7E27BC4B-9BED-41F5-A06A-2F49958F34DF}" destId="{B10C239D-63CE-4CDE-ADBF-5A6E4F419954}" srcOrd="3" destOrd="0" parTransId="{0A640807-6D76-4727-8E0A-7B3687668F7D}" sibTransId="{077AF86D-7E28-4415-988F-128D43AF0063}"/>
    <dgm:cxn modelId="{1098D146-4EB0-47DB-B217-709E0BCAF005}" type="presOf" srcId="{75DFA851-5014-4BED-9E2A-8EDF825F9950}" destId="{B6098A84-39E6-4259-82A2-B492BBB0368F}" srcOrd="0" destOrd="0" presId="urn:microsoft.com/office/officeart/2005/8/layout/chevron2"/>
    <dgm:cxn modelId="{188A947D-AA98-4A93-8369-6AF3A01FED6A}" srcId="{7E27BC4B-9BED-41F5-A06A-2F49958F34DF}" destId="{0655DC4D-101C-48E3-8CF7-5BC59D6E518F}" srcOrd="1" destOrd="0" parTransId="{B1090960-B939-4437-8EE4-EB2243788DF1}" sibTransId="{05DF7A3F-E284-408A-8EFC-A0D9E1206CA0}"/>
    <dgm:cxn modelId="{16D92981-71D1-4141-B743-7604EBEB52D0}" srcId="{7E27BC4B-9BED-41F5-A06A-2F49958F34DF}" destId="{C214934C-DA12-4A94-B242-FD22DB0325AC}" srcOrd="2" destOrd="0" parTransId="{34E46014-9EC3-45E3-BD34-F1ADA0AFFBE2}" sibTransId="{05615420-162E-44F7-9FDD-75B1793BBBBC}"/>
    <dgm:cxn modelId="{27397B83-B053-4382-9C95-12C497E11598}" type="presOf" srcId="{7E27BC4B-9BED-41F5-A06A-2F49958F34DF}" destId="{91F47603-AE00-436B-B4EE-2999C28EEAD2}" srcOrd="0" destOrd="0" presId="urn:microsoft.com/office/officeart/2005/8/layout/chevron2"/>
    <dgm:cxn modelId="{BD986DC4-5563-477D-986D-88EE76C05E04}" srcId="{7E27BC4B-9BED-41F5-A06A-2F49958F34DF}" destId="{CBE9B4EE-1DAF-437F-B1F7-A78169498388}" srcOrd="0" destOrd="0" parTransId="{8BBAC269-09C1-46F9-A0E9-710E0AF273E7}" sibTransId="{9D772164-BD76-4008-987B-BBB9B2E6CB4C}"/>
    <dgm:cxn modelId="{7E2542C8-3005-4DD9-8D80-5134A0630EE4}" type="presOf" srcId="{C214934C-DA12-4A94-B242-FD22DB0325AC}" destId="{5BEEA8FB-E323-4F70-A874-92E633AEA525}" srcOrd="0" destOrd="0" presId="urn:microsoft.com/office/officeart/2005/8/layout/chevron2"/>
    <dgm:cxn modelId="{DE32BCCE-C483-4A75-9377-B46AF1A155AB}" srcId="{0655DC4D-101C-48E3-8CF7-5BC59D6E518F}" destId="{FF8B84D3-5758-4DD3-8157-34B1817C00B3}" srcOrd="0" destOrd="0" parTransId="{081E3073-2C40-450E-BCB8-277A918D9825}" sibTransId="{647D417C-F909-4C53-8341-7EEF6E81F949}"/>
    <dgm:cxn modelId="{D6D317D0-D27C-425D-8C7E-590CDB13AC11}" type="presOf" srcId="{CBE9B4EE-1DAF-437F-B1F7-A78169498388}" destId="{263BD2CF-28C4-4092-9983-D3C77E96E283}" srcOrd="0" destOrd="0" presId="urn:microsoft.com/office/officeart/2005/8/layout/chevron2"/>
    <dgm:cxn modelId="{1F450BD6-67F5-4857-96D3-83A8F697D69B}" type="presOf" srcId="{B10C239D-63CE-4CDE-ADBF-5A6E4F419954}" destId="{C3F31C96-FF38-402C-A0CE-402384DCB038}" srcOrd="0" destOrd="0" presId="urn:microsoft.com/office/officeart/2005/8/layout/chevron2"/>
    <dgm:cxn modelId="{0929986B-8E20-4320-B526-C99254BCCB4A}" type="presParOf" srcId="{91F47603-AE00-436B-B4EE-2999C28EEAD2}" destId="{DF7A5F8E-B0A9-4DC8-9892-988BAF460BC4}" srcOrd="0" destOrd="0" presId="urn:microsoft.com/office/officeart/2005/8/layout/chevron2"/>
    <dgm:cxn modelId="{0001CD33-7040-4CAB-BCE7-1A002B69E76B}" type="presParOf" srcId="{DF7A5F8E-B0A9-4DC8-9892-988BAF460BC4}" destId="{263BD2CF-28C4-4092-9983-D3C77E96E283}" srcOrd="0" destOrd="0" presId="urn:microsoft.com/office/officeart/2005/8/layout/chevron2"/>
    <dgm:cxn modelId="{8B53C5B4-F99B-4180-A534-D4F1E9C4536A}" type="presParOf" srcId="{DF7A5F8E-B0A9-4DC8-9892-988BAF460BC4}" destId="{B6098A84-39E6-4259-82A2-B492BBB0368F}" srcOrd="1" destOrd="0" presId="urn:microsoft.com/office/officeart/2005/8/layout/chevron2"/>
    <dgm:cxn modelId="{D356398C-F458-486E-A2B8-D2836CEB357A}" type="presParOf" srcId="{91F47603-AE00-436B-B4EE-2999C28EEAD2}" destId="{5FAE5572-3B4F-45BE-82DE-5B247BEB7B44}" srcOrd="1" destOrd="0" presId="urn:microsoft.com/office/officeart/2005/8/layout/chevron2"/>
    <dgm:cxn modelId="{8298F10D-7F21-4FAF-9DC0-D3C11A6B56A7}" type="presParOf" srcId="{91F47603-AE00-436B-B4EE-2999C28EEAD2}" destId="{B4C53216-A7C8-4052-8166-1E9D1DCCFEE8}" srcOrd="2" destOrd="0" presId="urn:microsoft.com/office/officeart/2005/8/layout/chevron2"/>
    <dgm:cxn modelId="{2C1429CB-8C02-4427-AC6F-CE4AD8B26711}" type="presParOf" srcId="{B4C53216-A7C8-4052-8166-1E9D1DCCFEE8}" destId="{8B86865A-C7FC-4871-91B7-17601E608C00}" srcOrd="0" destOrd="0" presId="urn:microsoft.com/office/officeart/2005/8/layout/chevron2"/>
    <dgm:cxn modelId="{C5CDA67D-607F-4378-AEA0-318F7D253DEA}" type="presParOf" srcId="{B4C53216-A7C8-4052-8166-1E9D1DCCFEE8}" destId="{E224F703-97E3-44B3-A6CE-B1CDDB0646DA}" srcOrd="1" destOrd="0" presId="urn:microsoft.com/office/officeart/2005/8/layout/chevron2"/>
    <dgm:cxn modelId="{6494DAFE-5232-4545-BE28-2D4D068A8FF7}" type="presParOf" srcId="{91F47603-AE00-436B-B4EE-2999C28EEAD2}" destId="{D5F1CB35-D694-44B0-B3E6-9D1819A7E907}" srcOrd="3" destOrd="0" presId="urn:microsoft.com/office/officeart/2005/8/layout/chevron2"/>
    <dgm:cxn modelId="{982445C8-1CD1-4C11-9C1F-85134C5C7928}" type="presParOf" srcId="{91F47603-AE00-436B-B4EE-2999C28EEAD2}" destId="{9F8293BB-698E-4742-89B7-564E0DBA3B3C}" srcOrd="4" destOrd="0" presId="urn:microsoft.com/office/officeart/2005/8/layout/chevron2"/>
    <dgm:cxn modelId="{4743C5F4-BD30-4442-9A96-2879E1795E18}" type="presParOf" srcId="{9F8293BB-698E-4742-89B7-564E0DBA3B3C}" destId="{5BEEA8FB-E323-4F70-A874-92E633AEA525}" srcOrd="0" destOrd="0" presId="urn:microsoft.com/office/officeart/2005/8/layout/chevron2"/>
    <dgm:cxn modelId="{DBDBA1B5-6B20-414F-9C58-7C2C323FB75B}" type="presParOf" srcId="{9F8293BB-698E-4742-89B7-564E0DBA3B3C}" destId="{1DF1873B-154B-4915-8178-8D74084BE029}" srcOrd="1" destOrd="0" presId="urn:microsoft.com/office/officeart/2005/8/layout/chevron2"/>
    <dgm:cxn modelId="{AD6F8931-4FA8-440A-BF38-666641617F54}" type="presParOf" srcId="{91F47603-AE00-436B-B4EE-2999C28EEAD2}" destId="{81D2E59D-7E29-4517-949F-69586D768DC1}" srcOrd="5" destOrd="0" presId="urn:microsoft.com/office/officeart/2005/8/layout/chevron2"/>
    <dgm:cxn modelId="{4EB5145A-BDBD-4368-8765-8EA053007FF8}" type="presParOf" srcId="{91F47603-AE00-436B-B4EE-2999C28EEAD2}" destId="{612FB2FA-8F7F-4E75-B16A-88CA3BD4DED9}" srcOrd="6" destOrd="0" presId="urn:microsoft.com/office/officeart/2005/8/layout/chevron2"/>
    <dgm:cxn modelId="{97F9B4AE-EF86-4BEA-8639-90B82B5624AA}" type="presParOf" srcId="{612FB2FA-8F7F-4E75-B16A-88CA3BD4DED9}" destId="{C3F31C96-FF38-402C-A0CE-402384DCB038}" srcOrd="0" destOrd="0" presId="urn:microsoft.com/office/officeart/2005/8/layout/chevron2"/>
    <dgm:cxn modelId="{990B0621-2AF8-4E3A-B9AD-BAE815B096C4}" type="presParOf" srcId="{612FB2FA-8F7F-4E75-B16A-88CA3BD4DED9}" destId="{0BE81439-86E2-4CEE-B758-ABCAFD3F89C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3BD2CF-28C4-4092-9983-D3C77E96E283}">
      <dsp:nvSpPr>
        <dsp:cNvPr id="0" name=""/>
        <dsp:cNvSpPr/>
      </dsp:nvSpPr>
      <dsp:spPr>
        <a:xfrm rot="5400000">
          <a:off x="-194470" y="198763"/>
          <a:ext cx="1304410" cy="917853"/>
        </a:xfrm>
        <a:prstGeom prst="chevron">
          <a:avLst/>
        </a:prstGeom>
        <a:solidFill>
          <a:srgbClr val="F81B02"/>
        </a:solidFill>
        <a:ln w="15875" cap="flat" cmpd="sng" algn="ctr">
          <a:solidFill>
            <a:srgbClr val="FF0000"/>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890" tIns="180000" rIns="8890" bIns="8890" numCol="1" spcCol="1270" anchor="t" anchorCtr="0">
          <a:noAutofit/>
        </a:bodyPr>
        <a:lstStyle/>
        <a:p>
          <a:pPr marL="0" lvl="0" indent="0" algn="ctr" defTabSz="622300">
            <a:lnSpc>
              <a:spcPts val="1600"/>
            </a:lnSpc>
            <a:spcBef>
              <a:spcPct val="0"/>
            </a:spcBef>
            <a:spcAft>
              <a:spcPts val="0"/>
            </a:spcAft>
            <a:buNone/>
          </a:pPr>
          <a:r>
            <a:rPr kumimoji="1" lang="ja-JP" altLang="en-US" sz="1400" b="1" kern="1200" dirty="0">
              <a:solidFill>
                <a:sysClr val="window" lastClr="FFFFFF"/>
              </a:solidFill>
              <a:latin typeface="Meiryo UI" panose="020B0604030504040204" pitchFamily="50" charset="-128"/>
              <a:ea typeface="Meiryo UI" panose="020B0604030504040204" pitchFamily="50" charset="-128"/>
              <a:cs typeface="+mn-cs"/>
            </a:rPr>
            <a:t>（１）</a:t>
          </a:r>
        </a:p>
      </dsp:txBody>
      <dsp:txXfrm rot="-5400000">
        <a:off x="-1191" y="464412"/>
        <a:ext cx="917853" cy="386557"/>
      </dsp:txXfrm>
    </dsp:sp>
    <dsp:sp modelId="{B6098A84-39E6-4259-82A2-B492BBB0368F}">
      <dsp:nvSpPr>
        <dsp:cNvPr id="0" name=""/>
        <dsp:cNvSpPr/>
      </dsp:nvSpPr>
      <dsp:spPr>
        <a:xfrm rot="5400000">
          <a:off x="4719976" y="-3800211"/>
          <a:ext cx="848312" cy="8459707"/>
        </a:xfrm>
        <a:prstGeom prst="round2SameRect">
          <a:avLst/>
        </a:prstGeom>
        <a:solidFill>
          <a:sysClr val="window" lastClr="FFFFFF">
            <a:alpha val="90000"/>
            <a:hueOff val="0"/>
            <a:satOff val="0"/>
            <a:lumOff val="0"/>
            <a:alphaOff val="0"/>
          </a:sysClr>
        </a:solidFill>
        <a:ln w="31750" cap="flat" cmpd="sng" algn="ctr">
          <a:solidFill>
            <a:srgbClr val="F81B02"/>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b" anchorCtr="0">
          <a:noAutofit/>
        </a:bodyPr>
        <a:lstStyle/>
        <a:p>
          <a:pPr marL="114300" lvl="1" indent="-114300" algn="l" defTabSz="533400">
            <a:lnSpc>
              <a:spcPct val="90000"/>
            </a:lnSpc>
            <a:spcBef>
              <a:spcPct val="0"/>
            </a:spcBef>
            <a:spcAft>
              <a:spcPct val="15000"/>
            </a:spcAft>
            <a:buChar char="•"/>
          </a:pPr>
          <a:endParaRPr kumimoji="1" lang="ja-JP" altLang="en-US" sz="1200" kern="1200" dirty="0">
            <a:solidFill>
              <a:sysClr val="windowText" lastClr="000000"/>
            </a:solidFill>
            <a:latin typeface="Rockwell" panose="02060603020205020403"/>
            <a:ea typeface="ＭＳ Ｐゴシック" panose="020B0600070205080204" pitchFamily="50" charset="-128"/>
            <a:cs typeface="+mn-cs"/>
          </a:endParaRPr>
        </a:p>
      </dsp:txBody>
      <dsp:txXfrm rot="-5400000">
        <a:off x="914279" y="46897"/>
        <a:ext cx="8418296" cy="765490"/>
      </dsp:txXfrm>
    </dsp:sp>
    <dsp:sp modelId="{8B86865A-C7FC-4871-91B7-17601E608C00}">
      <dsp:nvSpPr>
        <dsp:cNvPr id="0" name=""/>
        <dsp:cNvSpPr/>
      </dsp:nvSpPr>
      <dsp:spPr>
        <a:xfrm rot="5400000">
          <a:off x="-196853" y="1289375"/>
          <a:ext cx="1304410" cy="913087"/>
        </a:xfrm>
        <a:prstGeom prst="chevron">
          <a:avLst/>
        </a:prstGeom>
        <a:solidFill>
          <a:srgbClr val="FC7715"/>
        </a:solidFill>
        <a:ln w="15875" cap="flat" cmpd="sng" algn="ctr">
          <a:solidFill>
            <a:srgbClr val="FC7715"/>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890" tIns="180000" rIns="8890" bIns="8890" numCol="1" spcCol="1270" anchor="ctr" anchorCtr="0">
          <a:noAutofit/>
        </a:bodyPr>
        <a:lstStyle/>
        <a:p>
          <a:pPr marL="0" lvl="0" indent="0" algn="ctr" defTabSz="622300">
            <a:lnSpc>
              <a:spcPts val="1600"/>
            </a:lnSpc>
            <a:spcBef>
              <a:spcPct val="0"/>
            </a:spcBef>
            <a:spcAft>
              <a:spcPts val="0"/>
            </a:spcAft>
            <a:buNone/>
          </a:pPr>
          <a:r>
            <a:rPr kumimoji="1" lang="ja-JP" altLang="en-US" sz="1400" b="1" kern="1200" dirty="0">
              <a:solidFill>
                <a:sysClr val="window" lastClr="FFFFFF"/>
              </a:solidFill>
              <a:latin typeface="Meiryo UI" panose="020B0604030504040204" pitchFamily="50" charset="-128"/>
              <a:ea typeface="Meiryo UI" panose="020B0604030504040204" pitchFamily="50" charset="-128"/>
              <a:cs typeface="+mn-cs"/>
            </a:rPr>
            <a:t>（２）</a:t>
          </a:r>
        </a:p>
      </dsp:txBody>
      <dsp:txXfrm rot="-5400000">
        <a:off x="-1191" y="1550258"/>
        <a:ext cx="913087" cy="391323"/>
      </dsp:txXfrm>
    </dsp:sp>
    <dsp:sp modelId="{E224F703-97E3-44B3-A6CE-B1CDDB0646DA}">
      <dsp:nvSpPr>
        <dsp:cNvPr id="0" name=""/>
        <dsp:cNvSpPr/>
      </dsp:nvSpPr>
      <dsp:spPr>
        <a:xfrm rot="5400000">
          <a:off x="4647481" y="-2681850"/>
          <a:ext cx="988536" cy="8459707"/>
        </a:xfrm>
        <a:prstGeom prst="round2SameRect">
          <a:avLst/>
        </a:prstGeom>
        <a:solidFill>
          <a:sysClr val="window" lastClr="FFFFFF">
            <a:alpha val="90000"/>
            <a:hueOff val="0"/>
            <a:satOff val="0"/>
            <a:lumOff val="0"/>
            <a:alphaOff val="0"/>
          </a:sysClr>
        </a:solidFill>
        <a:ln w="31750" cap="flat" cmpd="sng" algn="ctr">
          <a:solidFill>
            <a:srgbClr val="FC7715"/>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ts val="1400"/>
            </a:lnSpc>
            <a:spcBef>
              <a:spcPct val="0"/>
            </a:spcBef>
            <a:spcAft>
              <a:spcPct val="15000"/>
            </a:spcAft>
            <a:buChar char="•"/>
          </a:pPr>
          <a:endParaRPr kumimoji="1" lang="ja-JP" altLang="en-US" sz="1200" b="1" kern="1200" dirty="0">
            <a:solidFill>
              <a:sysClr val="windowText" lastClr="000000"/>
            </a:solidFill>
            <a:latin typeface="メイリオ" panose="020B0604030504040204" pitchFamily="50" charset="-128"/>
            <a:ea typeface="メイリオ" panose="020B0604030504040204" pitchFamily="50" charset="-128"/>
            <a:cs typeface="+mn-cs"/>
          </a:endParaRPr>
        </a:p>
      </dsp:txBody>
      <dsp:txXfrm rot="-5400000">
        <a:off x="911896" y="1101991"/>
        <a:ext cx="8411451" cy="892024"/>
      </dsp:txXfrm>
    </dsp:sp>
    <dsp:sp modelId="{5BEEA8FB-E323-4F70-A874-92E633AEA525}">
      <dsp:nvSpPr>
        <dsp:cNvPr id="0" name=""/>
        <dsp:cNvSpPr/>
      </dsp:nvSpPr>
      <dsp:spPr>
        <a:xfrm rot="5400000">
          <a:off x="-174692" y="2515656"/>
          <a:ext cx="1304410" cy="913087"/>
        </a:xfrm>
        <a:prstGeom prst="chevron">
          <a:avLst/>
        </a:prstGeom>
        <a:solidFill>
          <a:srgbClr val="00B0F0"/>
        </a:solidFill>
        <a:ln w="15875" cap="flat" cmpd="sng" algn="ctr">
          <a:solidFill>
            <a:srgbClr val="00B0F0"/>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890" tIns="180000" rIns="8890" bIns="8890" numCol="1" spcCol="1270" anchor="ctr" anchorCtr="0">
          <a:noAutofit/>
        </a:bodyPr>
        <a:lstStyle/>
        <a:p>
          <a:pPr marL="0" lvl="0" indent="0" algn="ctr" defTabSz="622300">
            <a:lnSpc>
              <a:spcPts val="1600"/>
            </a:lnSpc>
            <a:spcBef>
              <a:spcPct val="0"/>
            </a:spcBef>
            <a:spcAft>
              <a:spcPts val="0"/>
            </a:spcAft>
            <a:buNone/>
          </a:pPr>
          <a:r>
            <a:rPr kumimoji="1" lang="ja-JP" altLang="en-US" sz="1400" b="1" kern="1200" dirty="0">
              <a:solidFill>
                <a:sysClr val="window" lastClr="FFFFFF"/>
              </a:solidFill>
              <a:latin typeface="Meiryo UI" panose="020B0604030504040204" pitchFamily="50" charset="-128"/>
              <a:ea typeface="Meiryo UI" panose="020B0604030504040204" pitchFamily="50" charset="-128"/>
              <a:cs typeface="+mn-cs"/>
            </a:rPr>
            <a:t>（３）</a:t>
          </a:r>
        </a:p>
      </dsp:txBody>
      <dsp:txXfrm rot="-5400000">
        <a:off x="20970" y="2776539"/>
        <a:ext cx="913087" cy="391323"/>
      </dsp:txXfrm>
    </dsp:sp>
    <dsp:sp modelId="{1DF1873B-154B-4915-8178-8D74084BE029}">
      <dsp:nvSpPr>
        <dsp:cNvPr id="0" name=""/>
        <dsp:cNvSpPr/>
      </dsp:nvSpPr>
      <dsp:spPr>
        <a:xfrm rot="5400000">
          <a:off x="4548350" y="-1346132"/>
          <a:ext cx="1189167" cy="8459707"/>
        </a:xfrm>
        <a:prstGeom prst="round2SameRect">
          <a:avLst/>
        </a:prstGeom>
        <a:solidFill>
          <a:sysClr val="window" lastClr="FFFFFF">
            <a:alpha val="90000"/>
            <a:hueOff val="0"/>
            <a:satOff val="0"/>
            <a:lumOff val="0"/>
            <a:alphaOff val="0"/>
          </a:sysClr>
        </a:solidFill>
        <a:ln w="31750" cap="flat" cmpd="sng" algn="ctr">
          <a:solidFill>
            <a:srgbClr val="00B0F0"/>
          </a:solidFill>
          <a:prstDash val="solid"/>
          <a:miter lim="800000"/>
        </a:ln>
        <a:effectLst/>
      </dsp:spPr>
      <dsp:style>
        <a:lnRef idx="2">
          <a:scrgbClr r="0" g="0" b="0"/>
        </a:lnRef>
        <a:fillRef idx="1">
          <a:scrgbClr r="0" g="0" b="0"/>
        </a:fillRef>
        <a:effectRef idx="0">
          <a:scrgbClr r="0" g="0" b="0"/>
        </a:effectRef>
        <a:fontRef idx="minor"/>
      </dsp:style>
    </dsp:sp>
    <dsp:sp modelId="{C3F31C96-FF38-402C-A0CE-402384DCB038}">
      <dsp:nvSpPr>
        <dsp:cNvPr id="0" name=""/>
        <dsp:cNvSpPr/>
      </dsp:nvSpPr>
      <dsp:spPr>
        <a:xfrm rot="5400000">
          <a:off x="-179897" y="3770274"/>
          <a:ext cx="1304410" cy="913087"/>
        </a:xfrm>
        <a:prstGeom prst="chevron">
          <a:avLst/>
        </a:prstGeom>
        <a:solidFill>
          <a:srgbClr val="002060"/>
        </a:solidFill>
        <a:ln w="15875" cap="flat" cmpd="sng" algn="ctr">
          <a:solidFill>
            <a:srgbClr val="002060"/>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890" tIns="180000" rIns="8890" bIns="8890" numCol="1" spcCol="1270" anchor="ctr" anchorCtr="0">
          <a:noAutofit/>
        </a:bodyPr>
        <a:lstStyle/>
        <a:p>
          <a:pPr marL="0" lvl="0" indent="0" algn="ctr" defTabSz="622300">
            <a:lnSpc>
              <a:spcPts val="1600"/>
            </a:lnSpc>
            <a:spcBef>
              <a:spcPct val="0"/>
            </a:spcBef>
            <a:spcAft>
              <a:spcPts val="0"/>
            </a:spcAft>
            <a:buNone/>
          </a:pPr>
          <a:r>
            <a:rPr kumimoji="1" lang="ja-JP" altLang="en-US" sz="1400" b="1" kern="1200" dirty="0">
              <a:solidFill>
                <a:sysClr val="window" lastClr="FFFFFF"/>
              </a:solidFill>
              <a:latin typeface="Meiryo UI" panose="020B0604030504040204" pitchFamily="50" charset="-128"/>
              <a:ea typeface="Meiryo UI" panose="020B0604030504040204" pitchFamily="50" charset="-128"/>
              <a:cs typeface="+mn-cs"/>
            </a:rPr>
            <a:t>（４）</a:t>
          </a:r>
        </a:p>
      </dsp:txBody>
      <dsp:txXfrm rot="-5400000">
        <a:off x="15765" y="4031157"/>
        <a:ext cx="913087" cy="391323"/>
      </dsp:txXfrm>
    </dsp:sp>
    <dsp:sp modelId="{0BE81439-86E2-4CEE-B758-ABCAFD3F89C2}">
      <dsp:nvSpPr>
        <dsp:cNvPr id="0" name=""/>
        <dsp:cNvSpPr/>
      </dsp:nvSpPr>
      <dsp:spPr>
        <a:xfrm rot="5400000">
          <a:off x="4840932" y="-210306"/>
          <a:ext cx="604003" cy="8459707"/>
        </a:xfrm>
        <a:prstGeom prst="round2SameRect">
          <a:avLst/>
        </a:prstGeom>
        <a:solidFill>
          <a:sysClr val="window" lastClr="FFFFFF">
            <a:alpha val="90000"/>
            <a:hueOff val="0"/>
            <a:satOff val="0"/>
            <a:lumOff val="0"/>
            <a:alphaOff val="0"/>
          </a:sysClr>
        </a:solidFill>
        <a:ln w="31750" cap="flat" cmpd="sng" algn="ctr">
          <a:solidFill>
            <a:srgbClr val="002060"/>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190" cy="498662"/>
          </a:xfrm>
          <a:prstGeom prst="rect">
            <a:avLst/>
          </a:prstGeom>
        </p:spPr>
        <p:txBody>
          <a:bodyPr vert="horz" lIns="93232" tIns="46616" rIns="93232" bIns="466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384" y="0"/>
            <a:ext cx="2949190" cy="498662"/>
          </a:xfrm>
          <a:prstGeom prst="rect">
            <a:avLst/>
          </a:prstGeom>
        </p:spPr>
        <p:txBody>
          <a:bodyPr vert="horz" lIns="93232" tIns="46616" rIns="93232" bIns="46616" rtlCol="0"/>
          <a:lstStyle>
            <a:lvl1pPr algn="r">
              <a:defRPr sz="1200"/>
            </a:lvl1pPr>
          </a:lstStyle>
          <a:p>
            <a:fld id="{05DB6210-29D6-4C82-B2AC-67DB87DF2D75}" type="datetimeFigureOut">
              <a:rPr kumimoji="1" lang="ja-JP" altLang="en-US" smtClean="0"/>
              <a:t>2026/2/26</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3232" tIns="46616" rIns="93232" bIns="46616" rtlCol="0" anchor="ctr"/>
          <a:lstStyle/>
          <a:p>
            <a:endParaRPr lang="ja-JP" altLang="en-US"/>
          </a:p>
        </p:txBody>
      </p:sp>
      <p:sp>
        <p:nvSpPr>
          <p:cNvPr id="5" name="ノート プレースホルダー 4"/>
          <p:cNvSpPr>
            <a:spLocks noGrp="1"/>
          </p:cNvSpPr>
          <p:nvPr>
            <p:ph type="body" sz="quarter" idx="3"/>
          </p:nvPr>
        </p:nvSpPr>
        <p:spPr>
          <a:xfrm>
            <a:off x="681209" y="4783276"/>
            <a:ext cx="5444784" cy="3913443"/>
          </a:xfrm>
          <a:prstGeom prst="rect">
            <a:avLst/>
          </a:prstGeom>
        </p:spPr>
        <p:txBody>
          <a:bodyPr vert="horz" lIns="93232" tIns="46616" rIns="93232" bIns="466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76"/>
            <a:ext cx="2949190" cy="498662"/>
          </a:xfrm>
          <a:prstGeom prst="rect">
            <a:avLst/>
          </a:prstGeom>
        </p:spPr>
        <p:txBody>
          <a:bodyPr vert="horz" lIns="93232" tIns="46616" rIns="93232" bIns="466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384" y="9440676"/>
            <a:ext cx="2949190" cy="498662"/>
          </a:xfrm>
          <a:prstGeom prst="rect">
            <a:avLst/>
          </a:prstGeom>
        </p:spPr>
        <p:txBody>
          <a:bodyPr vert="horz" lIns="93232" tIns="46616" rIns="93232" bIns="46616" rtlCol="0" anchor="b"/>
          <a:lstStyle>
            <a:lvl1pPr algn="r">
              <a:defRPr sz="1200"/>
            </a:lvl1pPr>
          </a:lstStyle>
          <a:p>
            <a:fld id="{BFB9EB23-656F-4EB7-86B3-29CE8E6D819F}" type="slidenum">
              <a:rPr kumimoji="1" lang="ja-JP" altLang="en-US" smtClean="0"/>
              <a:t>‹#›</a:t>
            </a:fld>
            <a:endParaRPr kumimoji="1" lang="ja-JP" altLang="en-US"/>
          </a:p>
        </p:txBody>
      </p:sp>
    </p:spTree>
    <p:extLst>
      <p:ext uri="{BB962C8B-B14F-4D97-AF65-F5344CB8AC3E}">
        <p14:creationId xmlns:p14="http://schemas.microsoft.com/office/powerpoint/2010/main" val="294110621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FB9EB23-656F-4EB7-86B3-29CE8E6D819F}" type="slidenum">
              <a:rPr kumimoji="1" lang="ja-JP" altLang="en-US" smtClean="0"/>
              <a:t>12</a:t>
            </a:fld>
            <a:endParaRPr kumimoji="1" lang="ja-JP" altLang="en-US"/>
          </a:p>
        </p:txBody>
      </p:sp>
    </p:spTree>
    <p:extLst>
      <p:ext uri="{BB962C8B-B14F-4D97-AF65-F5344CB8AC3E}">
        <p14:creationId xmlns:p14="http://schemas.microsoft.com/office/powerpoint/2010/main" val="103393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1DD93A0-2394-45C4-92E1-255AC7869657}"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1BBCD3F-DBB0-4F1A-A679-EC0E1ECA000E}" type="slidenum">
              <a:rPr kumimoji="1" lang="ja-JP" altLang="en-US" smtClean="0"/>
              <a:t>‹#›</a:t>
            </a:fld>
            <a:endParaRPr kumimoji="1" lang="ja-JP" altLang="en-US"/>
          </a:p>
        </p:txBody>
      </p:sp>
    </p:spTree>
    <p:extLst>
      <p:ext uri="{BB962C8B-B14F-4D97-AF65-F5344CB8AC3E}">
        <p14:creationId xmlns:p14="http://schemas.microsoft.com/office/powerpoint/2010/main" val="781133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1DD93A0-2394-45C4-92E1-255AC7869657}"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1BBCD3F-DBB0-4F1A-A679-EC0E1ECA000E}" type="slidenum">
              <a:rPr kumimoji="1" lang="ja-JP" altLang="en-US" smtClean="0"/>
              <a:t>‹#›</a:t>
            </a:fld>
            <a:endParaRPr kumimoji="1" lang="ja-JP" altLang="en-US"/>
          </a:p>
        </p:txBody>
      </p:sp>
    </p:spTree>
    <p:extLst>
      <p:ext uri="{BB962C8B-B14F-4D97-AF65-F5344CB8AC3E}">
        <p14:creationId xmlns:p14="http://schemas.microsoft.com/office/powerpoint/2010/main" val="1233183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1DD93A0-2394-45C4-92E1-255AC7869657}"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1BBCD3F-DBB0-4F1A-A679-EC0E1ECA000E}" type="slidenum">
              <a:rPr kumimoji="1" lang="ja-JP" altLang="en-US" smtClean="0"/>
              <a:t>‹#›</a:t>
            </a:fld>
            <a:endParaRPr kumimoji="1" lang="ja-JP" altLang="en-US"/>
          </a:p>
        </p:txBody>
      </p:sp>
    </p:spTree>
    <p:extLst>
      <p:ext uri="{BB962C8B-B14F-4D97-AF65-F5344CB8AC3E}">
        <p14:creationId xmlns:p14="http://schemas.microsoft.com/office/powerpoint/2010/main" val="3275608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1DD93A0-2394-45C4-92E1-255AC7869657}"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1BBCD3F-DBB0-4F1A-A679-EC0E1ECA000E}" type="slidenum">
              <a:rPr kumimoji="1" lang="ja-JP" altLang="en-US" smtClean="0"/>
              <a:t>‹#›</a:t>
            </a:fld>
            <a:endParaRPr kumimoji="1" lang="ja-JP" altLang="en-US"/>
          </a:p>
        </p:txBody>
      </p:sp>
    </p:spTree>
    <p:extLst>
      <p:ext uri="{BB962C8B-B14F-4D97-AF65-F5344CB8AC3E}">
        <p14:creationId xmlns:p14="http://schemas.microsoft.com/office/powerpoint/2010/main" val="536169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1DD93A0-2394-45C4-92E1-255AC7869657}"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1BBCD3F-DBB0-4F1A-A679-EC0E1ECA000E}" type="slidenum">
              <a:rPr kumimoji="1" lang="ja-JP" altLang="en-US" smtClean="0"/>
              <a:t>‹#›</a:t>
            </a:fld>
            <a:endParaRPr kumimoji="1" lang="ja-JP" altLang="en-US"/>
          </a:p>
        </p:txBody>
      </p:sp>
    </p:spTree>
    <p:extLst>
      <p:ext uri="{BB962C8B-B14F-4D97-AF65-F5344CB8AC3E}">
        <p14:creationId xmlns:p14="http://schemas.microsoft.com/office/powerpoint/2010/main" val="497563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1DD93A0-2394-45C4-92E1-255AC7869657}"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1BBCD3F-DBB0-4F1A-A679-EC0E1ECA000E}" type="slidenum">
              <a:rPr kumimoji="1" lang="ja-JP" altLang="en-US" smtClean="0"/>
              <a:t>‹#›</a:t>
            </a:fld>
            <a:endParaRPr kumimoji="1" lang="ja-JP" altLang="en-US"/>
          </a:p>
        </p:txBody>
      </p:sp>
    </p:spTree>
    <p:extLst>
      <p:ext uri="{BB962C8B-B14F-4D97-AF65-F5344CB8AC3E}">
        <p14:creationId xmlns:p14="http://schemas.microsoft.com/office/powerpoint/2010/main" val="3361041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1DD93A0-2394-45C4-92E1-255AC7869657}" type="datetimeFigureOut">
              <a:rPr kumimoji="1" lang="ja-JP" altLang="en-US" smtClean="0"/>
              <a:t>2026/2/26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1BBCD3F-DBB0-4F1A-A679-EC0E1ECA000E}" type="slidenum">
              <a:rPr kumimoji="1" lang="ja-JP" altLang="en-US" smtClean="0"/>
              <a:t>‹#›</a:t>
            </a:fld>
            <a:endParaRPr kumimoji="1" lang="ja-JP" altLang="en-US"/>
          </a:p>
        </p:txBody>
      </p:sp>
    </p:spTree>
    <p:extLst>
      <p:ext uri="{BB962C8B-B14F-4D97-AF65-F5344CB8AC3E}">
        <p14:creationId xmlns:p14="http://schemas.microsoft.com/office/powerpoint/2010/main" val="3735279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1DD93A0-2394-45C4-92E1-255AC7869657}" type="datetimeFigureOut">
              <a:rPr kumimoji="1" lang="ja-JP" altLang="en-US" smtClean="0"/>
              <a:t>2026/2/26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1BBCD3F-DBB0-4F1A-A679-EC0E1ECA000E}" type="slidenum">
              <a:rPr kumimoji="1" lang="ja-JP" altLang="en-US" smtClean="0"/>
              <a:t>‹#›</a:t>
            </a:fld>
            <a:endParaRPr kumimoji="1" lang="ja-JP" altLang="en-US"/>
          </a:p>
        </p:txBody>
      </p:sp>
    </p:spTree>
    <p:extLst>
      <p:ext uri="{BB962C8B-B14F-4D97-AF65-F5344CB8AC3E}">
        <p14:creationId xmlns:p14="http://schemas.microsoft.com/office/powerpoint/2010/main" val="1936957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DD93A0-2394-45C4-92E1-255AC7869657}" type="datetimeFigureOut">
              <a:rPr kumimoji="1" lang="ja-JP" altLang="en-US" smtClean="0"/>
              <a:t>2026/2/26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1BBCD3F-DBB0-4F1A-A679-EC0E1ECA000E}" type="slidenum">
              <a:rPr kumimoji="1" lang="ja-JP" altLang="en-US" smtClean="0"/>
              <a:t>‹#›</a:t>
            </a:fld>
            <a:endParaRPr kumimoji="1" lang="ja-JP" altLang="en-US"/>
          </a:p>
        </p:txBody>
      </p:sp>
    </p:spTree>
    <p:extLst>
      <p:ext uri="{BB962C8B-B14F-4D97-AF65-F5344CB8AC3E}">
        <p14:creationId xmlns:p14="http://schemas.microsoft.com/office/powerpoint/2010/main" val="1131122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1DD93A0-2394-45C4-92E1-255AC7869657}"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1BBCD3F-DBB0-4F1A-A679-EC0E1ECA000E}" type="slidenum">
              <a:rPr kumimoji="1" lang="ja-JP" altLang="en-US" smtClean="0"/>
              <a:t>‹#›</a:t>
            </a:fld>
            <a:endParaRPr kumimoji="1" lang="ja-JP" altLang="en-US"/>
          </a:p>
        </p:txBody>
      </p:sp>
    </p:spTree>
    <p:extLst>
      <p:ext uri="{BB962C8B-B14F-4D97-AF65-F5344CB8AC3E}">
        <p14:creationId xmlns:p14="http://schemas.microsoft.com/office/powerpoint/2010/main" val="3913970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1DD93A0-2394-45C4-92E1-255AC7869657}"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1BBCD3F-DBB0-4F1A-A679-EC0E1ECA000E}" type="slidenum">
              <a:rPr kumimoji="1" lang="ja-JP" altLang="en-US" smtClean="0"/>
              <a:t>‹#›</a:t>
            </a:fld>
            <a:endParaRPr kumimoji="1" lang="ja-JP" altLang="en-US"/>
          </a:p>
        </p:txBody>
      </p:sp>
    </p:spTree>
    <p:extLst>
      <p:ext uri="{BB962C8B-B14F-4D97-AF65-F5344CB8AC3E}">
        <p14:creationId xmlns:p14="http://schemas.microsoft.com/office/powerpoint/2010/main" val="1002134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DD93A0-2394-45C4-92E1-255AC7869657}" type="datetimeFigureOut">
              <a:rPr kumimoji="1" lang="ja-JP" altLang="en-US" smtClean="0"/>
              <a:t>2026/2/26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BBCD3F-DBB0-4F1A-A679-EC0E1ECA000E}" type="slidenum">
              <a:rPr kumimoji="1" lang="ja-JP" altLang="en-US" smtClean="0"/>
              <a:t>‹#›</a:t>
            </a:fld>
            <a:endParaRPr kumimoji="1" lang="ja-JP" altLang="en-US"/>
          </a:p>
        </p:txBody>
      </p:sp>
    </p:spTree>
    <p:extLst>
      <p:ext uri="{BB962C8B-B14F-4D97-AF65-F5344CB8AC3E}">
        <p14:creationId xmlns:p14="http://schemas.microsoft.com/office/powerpoint/2010/main" val="32025539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ja-JP" altLang="en-US" sz="4000" b="1" dirty="0">
                <a:latin typeface="メイリオ" panose="020B0604030504040204" pitchFamily="50" charset="-128"/>
                <a:ea typeface="メイリオ" panose="020B0604030504040204" pitchFamily="50" charset="-128"/>
              </a:rPr>
              <a:t>第</a:t>
            </a:r>
            <a:r>
              <a:rPr lang="en-US" altLang="ja-JP" sz="4000" b="1" dirty="0">
                <a:latin typeface="メイリオ" panose="020B0604030504040204" pitchFamily="50" charset="-128"/>
                <a:ea typeface="メイリオ" panose="020B0604030504040204" pitchFamily="50" charset="-128"/>
              </a:rPr>
              <a:t>5</a:t>
            </a:r>
            <a:r>
              <a:rPr lang="ja-JP" altLang="en-US" sz="4000" b="1" dirty="0">
                <a:latin typeface="メイリオ" panose="020B0604030504040204" pitchFamily="50" charset="-128"/>
                <a:ea typeface="メイリオ" panose="020B0604030504040204" pitchFamily="50" charset="-128"/>
              </a:rPr>
              <a:t>期大阪府地域福祉支援計画</a:t>
            </a:r>
            <a:endParaRPr kumimoji="1" lang="ja-JP" altLang="en-US" sz="2400" b="1" dirty="0">
              <a:latin typeface="メイリオ" panose="020B0604030504040204" pitchFamily="50" charset="-128"/>
              <a:ea typeface="メイリオ" panose="020B0604030504040204" pitchFamily="50" charset="-128"/>
            </a:endParaRPr>
          </a:p>
        </p:txBody>
      </p:sp>
      <p:sp>
        <p:nvSpPr>
          <p:cNvPr id="3" name="サブタイトル 2"/>
          <p:cNvSpPr>
            <a:spLocks noGrp="1"/>
          </p:cNvSpPr>
          <p:nvPr>
            <p:ph type="subTitle" idx="1"/>
          </p:nvPr>
        </p:nvSpPr>
        <p:spPr>
          <a:xfrm>
            <a:off x="330200" y="3905713"/>
            <a:ext cx="9245600" cy="667512"/>
          </a:xfrm>
        </p:spPr>
        <p:txBody>
          <a:bodyPr>
            <a:normAutofit/>
          </a:bodyPr>
          <a:lstStyle/>
          <a:p>
            <a:r>
              <a:rPr lang="en-US" altLang="ja-JP" sz="2400" b="1" dirty="0">
                <a:latin typeface="メイリオ" panose="020B0604030504040204" pitchFamily="50" charset="-128"/>
                <a:ea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rPr>
              <a:t>令和</a:t>
            </a:r>
            <a:r>
              <a:rPr lang="en-US" altLang="ja-JP" b="1" dirty="0">
                <a:latin typeface="メイリオ" panose="020B0604030504040204" pitchFamily="50" charset="-128"/>
                <a:ea typeface="メイリオ" panose="020B0604030504040204" pitchFamily="50" charset="-128"/>
              </a:rPr>
              <a:t>6</a:t>
            </a:r>
            <a:r>
              <a:rPr lang="ja-JP" altLang="en-US" sz="2400" b="1" dirty="0">
                <a:latin typeface="メイリオ" panose="020B0604030504040204" pitchFamily="50" charset="-128"/>
                <a:ea typeface="メイリオ" panose="020B0604030504040204" pitchFamily="50" charset="-128"/>
              </a:rPr>
              <a:t>年度 取組状況（概要）</a:t>
            </a:r>
            <a:r>
              <a:rPr lang="en-US" altLang="ja-JP" sz="2400" b="1" dirty="0">
                <a:latin typeface="メイリオ" panose="020B0604030504040204" pitchFamily="50" charset="-128"/>
                <a:ea typeface="メイリオ" panose="020B0604030504040204" pitchFamily="50" charset="-128"/>
              </a:rPr>
              <a:t>】</a:t>
            </a:r>
            <a:endParaRPr kumimoji="1" lang="ja-JP" altLang="en-US" sz="2400" b="1" dirty="0">
              <a:latin typeface="メイリオ" panose="020B0604030504040204" pitchFamily="50" charset="-128"/>
              <a:ea typeface="メイリオ" panose="020B0604030504040204" pitchFamily="50" charset="-128"/>
            </a:endParaRPr>
          </a:p>
        </p:txBody>
      </p:sp>
      <p:sp>
        <p:nvSpPr>
          <p:cNvPr id="5" name="四角形吹き出し 4"/>
          <p:cNvSpPr/>
          <p:nvPr/>
        </p:nvSpPr>
        <p:spPr>
          <a:xfrm>
            <a:off x="7895645" y="203802"/>
            <a:ext cx="1831515" cy="504000"/>
          </a:xfrm>
          <a:prstGeom prst="wedgeRectCallout">
            <a:avLst>
              <a:gd name="adj1" fmla="val -19081"/>
              <a:gd name="adj2" fmla="val 25194"/>
            </a:avLst>
          </a:prstGeom>
          <a:solidFill>
            <a:srgbClr val="FFFFFF"/>
          </a:solidFill>
          <a:ln w="25400" cap="flat" cmpd="sng" algn="ctr">
            <a:solidFill>
              <a:schemeClr val="tx1"/>
            </a:solidFill>
            <a:prstDash val="solid"/>
          </a:ln>
          <a:effectLst/>
        </p:spPr>
        <p:txBody>
          <a:bodyPr rtlCol="0" anchor="ctr"/>
          <a:lstStyle>
            <a:defPPr>
              <a:defRPr lang="ja-JP"/>
            </a:defPPr>
            <a:lvl1pPr marL="0" algn="l" defTabSz="953079" rtl="0" eaLnBrk="1" latinLnBrk="0" hangingPunct="1">
              <a:defRPr kumimoji="1" sz="1900" kern="1200">
                <a:solidFill>
                  <a:schemeClr val="dk1"/>
                </a:solidFill>
                <a:latin typeface="+mn-lt"/>
                <a:ea typeface="+mn-ea"/>
                <a:cs typeface="+mn-cs"/>
              </a:defRPr>
            </a:lvl1pPr>
            <a:lvl2pPr marL="476540" algn="l" defTabSz="953079" rtl="0" eaLnBrk="1" latinLnBrk="0" hangingPunct="1">
              <a:defRPr kumimoji="1" sz="1900" kern="1200">
                <a:solidFill>
                  <a:schemeClr val="dk1"/>
                </a:solidFill>
                <a:latin typeface="+mn-lt"/>
                <a:ea typeface="+mn-ea"/>
                <a:cs typeface="+mn-cs"/>
              </a:defRPr>
            </a:lvl2pPr>
            <a:lvl3pPr marL="953079" algn="l" defTabSz="953079" rtl="0" eaLnBrk="1" latinLnBrk="0" hangingPunct="1">
              <a:defRPr kumimoji="1" sz="1900" kern="1200">
                <a:solidFill>
                  <a:schemeClr val="dk1"/>
                </a:solidFill>
                <a:latin typeface="+mn-lt"/>
                <a:ea typeface="+mn-ea"/>
                <a:cs typeface="+mn-cs"/>
              </a:defRPr>
            </a:lvl3pPr>
            <a:lvl4pPr marL="1429619" algn="l" defTabSz="953079" rtl="0" eaLnBrk="1" latinLnBrk="0" hangingPunct="1">
              <a:defRPr kumimoji="1" sz="1900" kern="1200">
                <a:solidFill>
                  <a:schemeClr val="dk1"/>
                </a:solidFill>
                <a:latin typeface="+mn-lt"/>
                <a:ea typeface="+mn-ea"/>
                <a:cs typeface="+mn-cs"/>
              </a:defRPr>
            </a:lvl4pPr>
            <a:lvl5pPr marL="1906158" algn="l" defTabSz="953079" rtl="0" eaLnBrk="1" latinLnBrk="0" hangingPunct="1">
              <a:defRPr kumimoji="1" sz="1900" kern="1200">
                <a:solidFill>
                  <a:schemeClr val="dk1"/>
                </a:solidFill>
                <a:latin typeface="+mn-lt"/>
                <a:ea typeface="+mn-ea"/>
                <a:cs typeface="+mn-cs"/>
              </a:defRPr>
            </a:lvl5pPr>
            <a:lvl6pPr marL="2382698" algn="l" defTabSz="953079" rtl="0" eaLnBrk="1" latinLnBrk="0" hangingPunct="1">
              <a:defRPr kumimoji="1" sz="1900" kern="1200">
                <a:solidFill>
                  <a:schemeClr val="dk1"/>
                </a:solidFill>
                <a:latin typeface="+mn-lt"/>
                <a:ea typeface="+mn-ea"/>
                <a:cs typeface="+mn-cs"/>
              </a:defRPr>
            </a:lvl6pPr>
            <a:lvl7pPr marL="2859237" algn="l" defTabSz="953079" rtl="0" eaLnBrk="1" latinLnBrk="0" hangingPunct="1">
              <a:defRPr kumimoji="1" sz="1900" kern="1200">
                <a:solidFill>
                  <a:schemeClr val="dk1"/>
                </a:solidFill>
                <a:latin typeface="+mn-lt"/>
                <a:ea typeface="+mn-ea"/>
                <a:cs typeface="+mn-cs"/>
              </a:defRPr>
            </a:lvl7pPr>
            <a:lvl8pPr marL="3335777" algn="l" defTabSz="953079" rtl="0" eaLnBrk="1" latinLnBrk="0" hangingPunct="1">
              <a:defRPr kumimoji="1" sz="1900" kern="1200">
                <a:solidFill>
                  <a:schemeClr val="dk1"/>
                </a:solidFill>
                <a:latin typeface="+mn-lt"/>
                <a:ea typeface="+mn-ea"/>
                <a:cs typeface="+mn-cs"/>
              </a:defRPr>
            </a:lvl8pPr>
            <a:lvl9pPr marL="3812316" algn="l" defTabSz="953079" rtl="0" eaLnBrk="1" latinLnBrk="0" hangingPunct="1">
              <a:defRPr kumimoji="1" sz="1900" kern="1200">
                <a:solidFill>
                  <a:schemeClr val="dk1"/>
                </a:solidFill>
                <a:latin typeface="+mn-lt"/>
                <a:ea typeface="+mn-ea"/>
                <a:cs typeface="+mn-cs"/>
              </a:defRPr>
            </a:lvl9pPr>
          </a:lstStyle>
          <a:p>
            <a:pPr marL="0" marR="0" lvl="0" indent="0" algn="ctr" defTabSz="953079"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資料</a:t>
            </a: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a:t>
            </a:r>
            <a:endParaRPr kumimoji="1" lang="ja-JP" altLang="en-US" sz="18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Oval 2"/>
          <p:cNvSpPr>
            <a:spLocks noChangeArrowheads="1"/>
          </p:cNvSpPr>
          <p:nvPr/>
        </p:nvSpPr>
        <p:spPr bwMode="auto">
          <a:xfrm>
            <a:off x="8387802" y="3685800"/>
            <a:ext cx="1440000" cy="1440000"/>
          </a:xfrm>
          <a:prstGeom prst="ellipse">
            <a:avLst/>
          </a:prstGeom>
          <a:solidFill>
            <a:srgbClr val="FFFF00">
              <a:alpha val="50000"/>
            </a:srgbClr>
          </a:solidFill>
          <a:ln>
            <a:noFill/>
          </a:ln>
        </p:spPr>
        <p:txBody>
          <a:bodyPr vert="horz" wrap="square" lIns="74295" tIns="8890" rIns="74295" bIns="8890" numCol="1" anchor="t" anchorCtr="0" compatLnSpc="1">
            <a:prstTxWarp prst="textNoShape">
              <a:avLst/>
            </a:prstTxWarp>
          </a:bodyPr>
          <a:lstStyle/>
          <a:p>
            <a:endParaRPr lang="ja-JP" altLang="en-US"/>
          </a:p>
        </p:txBody>
      </p:sp>
      <p:sp>
        <p:nvSpPr>
          <p:cNvPr id="12" name="Oval 2"/>
          <p:cNvSpPr>
            <a:spLocks noChangeArrowheads="1"/>
          </p:cNvSpPr>
          <p:nvPr/>
        </p:nvSpPr>
        <p:spPr bwMode="auto">
          <a:xfrm>
            <a:off x="7787216" y="4720496"/>
            <a:ext cx="1574800" cy="1557035"/>
          </a:xfrm>
          <a:prstGeom prst="ellipse">
            <a:avLst/>
          </a:prstGeom>
          <a:solidFill>
            <a:srgbClr val="FFFF00">
              <a:alpha val="50000"/>
            </a:srgbClr>
          </a:solidFill>
          <a:ln>
            <a:noFill/>
          </a:ln>
        </p:spPr>
        <p:txBody>
          <a:bodyPr vert="horz" wrap="square" lIns="74295" tIns="8890" rIns="74295" bIns="8890" numCol="1" anchor="t" anchorCtr="0" compatLnSpc="1">
            <a:prstTxWarp prst="textNoShape">
              <a:avLst/>
            </a:prstTxWarp>
          </a:bodyPr>
          <a:lstStyle/>
          <a:p>
            <a:endParaRPr lang="ja-JP" altLang="en-US"/>
          </a:p>
        </p:txBody>
      </p:sp>
      <p:sp>
        <p:nvSpPr>
          <p:cNvPr id="13" name="Oval 2"/>
          <p:cNvSpPr>
            <a:spLocks noChangeArrowheads="1"/>
          </p:cNvSpPr>
          <p:nvPr/>
        </p:nvSpPr>
        <p:spPr bwMode="auto">
          <a:xfrm>
            <a:off x="6950210" y="4905375"/>
            <a:ext cx="1152000" cy="1116000"/>
          </a:xfrm>
          <a:prstGeom prst="ellipse">
            <a:avLst/>
          </a:prstGeom>
          <a:solidFill>
            <a:srgbClr val="FFFF00">
              <a:alpha val="50000"/>
            </a:srgbClr>
          </a:solidFill>
          <a:ln>
            <a:noFill/>
          </a:ln>
        </p:spPr>
        <p:txBody>
          <a:bodyPr vert="horz" wrap="square" lIns="74295" tIns="8890" rIns="74295" bIns="8890" numCol="1" anchor="t" anchorCtr="0" compatLnSpc="1">
            <a:prstTxWarp prst="textNoShape">
              <a:avLst/>
            </a:prstTxWarp>
          </a:bodyPr>
          <a:lstStyle/>
          <a:p>
            <a:endParaRPr lang="ja-JP" altLang="en-US"/>
          </a:p>
        </p:txBody>
      </p:sp>
      <p:sp>
        <p:nvSpPr>
          <p:cNvPr id="14" name="Oval 2"/>
          <p:cNvSpPr>
            <a:spLocks noChangeArrowheads="1"/>
          </p:cNvSpPr>
          <p:nvPr/>
        </p:nvSpPr>
        <p:spPr bwMode="auto">
          <a:xfrm>
            <a:off x="6299822" y="5865381"/>
            <a:ext cx="756000" cy="756000"/>
          </a:xfrm>
          <a:prstGeom prst="ellipse">
            <a:avLst/>
          </a:prstGeom>
          <a:solidFill>
            <a:srgbClr val="FFFF00">
              <a:alpha val="50000"/>
            </a:srgbClr>
          </a:solidFill>
          <a:ln>
            <a:noFill/>
          </a:ln>
        </p:spPr>
        <p:txBody>
          <a:bodyPr vert="horz" wrap="square" lIns="74295" tIns="8890" rIns="74295" bIns="8890" numCol="1" anchor="t" anchorCtr="0" compatLnSpc="1">
            <a:prstTxWarp prst="textNoShape">
              <a:avLst/>
            </a:prstTxWarp>
          </a:bodyPr>
          <a:lstStyle/>
          <a:p>
            <a:endParaRPr lang="ja-JP" altLang="en-US"/>
          </a:p>
        </p:txBody>
      </p:sp>
      <p:sp>
        <p:nvSpPr>
          <p:cNvPr id="4" name="正方形/長方形 3"/>
          <p:cNvSpPr/>
          <p:nvPr/>
        </p:nvSpPr>
        <p:spPr>
          <a:xfrm>
            <a:off x="1857000" y="5388008"/>
            <a:ext cx="6192000" cy="1015663"/>
          </a:xfrm>
          <a:prstGeom prst="rect">
            <a:avLst/>
          </a:prstGeom>
        </p:spPr>
        <p:txBody>
          <a:bodyPr wrap="square">
            <a:spAutoFit/>
          </a:bodyPr>
          <a:lstStyle/>
          <a:p>
            <a:pPr algn="ctr">
              <a:lnSpc>
                <a:spcPts val="3600"/>
              </a:lnSpc>
            </a:pPr>
            <a:r>
              <a:rPr lang="ja-JP" altLang="en-US" sz="2400" b="1" dirty="0">
                <a:latin typeface="メイリオ" panose="020B0604030504040204" pitchFamily="50" charset="-128"/>
                <a:ea typeface="メイリオ" panose="020B0604030504040204" pitchFamily="50" charset="-128"/>
              </a:rPr>
              <a:t>大阪府地域福祉推進室地域福祉課</a:t>
            </a:r>
            <a:endParaRPr lang="en-US" altLang="ja-JP" sz="2400" b="1" dirty="0">
              <a:latin typeface="メイリオ" panose="020B0604030504040204" pitchFamily="50" charset="-128"/>
              <a:ea typeface="メイリオ" panose="020B0604030504040204" pitchFamily="50" charset="-128"/>
            </a:endParaRPr>
          </a:p>
          <a:p>
            <a:pPr algn="ctr">
              <a:lnSpc>
                <a:spcPts val="3600"/>
              </a:lnSpc>
            </a:pPr>
            <a:r>
              <a:rPr lang="ja-JP" altLang="en-US" sz="2400" b="1" dirty="0">
                <a:latin typeface="メイリオ" panose="020B0604030504040204" pitchFamily="50" charset="-128"/>
                <a:ea typeface="メイリオ" panose="020B0604030504040204" pitchFamily="50" charset="-128"/>
              </a:rPr>
              <a:t>令和</a:t>
            </a:r>
            <a:r>
              <a:rPr lang="en-US" altLang="ja-JP" sz="2400" b="1" dirty="0">
                <a:latin typeface="メイリオ" panose="020B0604030504040204" pitchFamily="50" charset="-128"/>
                <a:ea typeface="メイリオ" panose="020B0604030504040204" pitchFamily="50" charset="-128"/>
              </a:rPr>
              <a:t>8</a:t>
            </a:r>
            <a:r>
              <a:rPr lang="ja-JP" altLang="en-US" sz="2400" b="1" dirty="0">
                <a:latin typeface="メイリオ" panose="020B0604030504040204" pitchFamily="50" charset="-128"/>
                <a:ea typeface="メイリオ" panose="020B0604030504040204" pitchFamily="50" charset="-128"/>
              </a:rPr>
              <a:t>年</a:t>
            </a:r>
            <a:r>
              <a:rPr lang="en-US" altLang="ja-JP" sz="2400" b="1" dirty="0">
                <a:latin typeface="メイリオ" panose="020B0604030504040204" pitchFamily="50" charset="-128"/>
                <a:ea typeface="メイリオ" panose="020B0604030504040204" pitchFamily="50" charset="-128"/>
              </a:rPr>
              <a:t>3</a:t>
            </a:r>
            <a:r>
              <a:rPr lang="ja-JP" altLang="en-US" sz="2400" b="1" dirty="0">
                <a:latin typeface="メイリオ" panose="020B0604030504040204" pitchFamily="50" charset="-128"/>
                <a:ea typeface="メイリオ" panose="020B0604030504040204" pitchFamily="50" charset="-128"/>
              </a:rPr>
              <a:t>月</a:t>
            </a:r>
          </a:p>
        </p:txBody>
      </p:sp>
    </p:spTree>
    <p:extLst>
      <p:ext uri="{BB962C8B-B14F-4D97-AF65-F5344CB8AC3E}">
        <p14:creationId xmlns:p14="http://schemas.microsoft.com/office/powerpoint/2010/main" val="1721996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203959" y="385961"/>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②　民生委員・児童委員が活動しやすい環境整備</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47-49</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7" name="サブタイトル 2"/>
          <p:cNvSpPr txBox="1">
            <a:spLocks/>
          </p:cNvSpPr>
          <p:nvPr/>
        </p:nvSpPr>
        <p:spPr>
          <a:xfrm>
            <a:off x="0" y="0"/>
            <a:ext cx="9906000" cy="396000"/>
          </a:xfrm>
          <a:prstGeom prst="rect">
            <a:avLst/>
          </a:prstGeom>
          <a:solidFill>
            <a:schemeClr val="accent1"/>
          </a:solidFill>
        </p:spPr>
        <p:txBody>
          <a:bodyPr lIns="72000" tIns="72000" rIns="72000" bIns="0" anchor="ctr" anchorCtr="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a:lstStyle>
          <a:p>
            <a:pPr marL="0" indent="0" algn="ctr">
              <a:buNone/>
            </a:pPr>
            <a:r>
              <a:rPr lang="ja-JP" altLang="en-US" sz="2000" b="1" dirty="0">
                <a:solidFill>
                  <a:schemeClr val="bg1"/>
                </a:solidFill>
                <a:latin typeface="メイリオ" panose="020B0604030504040204" pitchFamily="50" charset="-128"/>
                <a:ea typeface="メイリオ" panose="020B0604030504040204" pitchFamily="50" charset="-128"/>
              </a:rPr>
              <a:t>（</a:t>
            </a:r>
            <a:r>
              <a:rPr lang="en-US" altLang="ja-JP" sz="2000" b="1" dirty="0">
                <a:solidFill>
                  <a:schemeClr val="bg1"/>
                </a:solidFill>
                <a:latin typeface="メイリオ" panose="020B0604030504040204" pitchFamily="50" charset="-128"/>
                <a:ea typeface="メイリオ" panose="020B0604030504040204" pitchFamily="50" charset="-128"/>
              </a:rPr>
              <a:t>2</a:t>
            </a:r>
            <a:r>
              <a:rPr lang="ja-JP" altLang="en-US" sz="2000" b="1" dirty="0">
                <a:solidFill>
                  <a:schemeClr val="bg1"/>
                </a:solidFill>
                <a:latin typeface="メイリオ" panose="020B0604030504040204" pitchFamily="50" charset="-128"/>
                <a:ea typeface="メイリオ" panose="020B0604030504040204" pitchFamily="50" charset="-128"/>
              </a:rPr>
              <a:t>）地域福祉を担う多様な人づくり（令和</a:t>
            </a:r>
            <a:r>
              <a:rPr lang="en-US" altLang="ja-JP" sz="2000" b="1" dirty="0">
                <a:solidFill>
                  <a:schemeClr val="bg1"/>
                </a:solidFill>
                <a:latin typeface="メイリオ" panose="020B0604030504040204" pitchFamily="50" charset="-128"/>
                <a:ea typeface="メイリオ" panose="020B0604030504040204" pitchFamily="50" charset="-128"/>
              </a:rPr>
              <a:t>6</a:t>
            </a:r>
            <a:r>
              <a:rPr lang="ja-JP" altLang="en-US" sz="2000" b="1" dirty="0">
                <a:solidFill>
                  <a:schemeClr val="bg1"/>
                </a:solidFill>
                <a:latin typeface="メイリオ" panose="020B0604030504040204" pitchFamily="50" charset="-128"/>
                <a:ea typeface="メイリオ" panose="020B0604030504040204" pitchFamily="50" charset="-128"/>
              </a:rPr>
              <a:t>年度 取組状況）</a:t>
            </a:r>
          </a:p>
        </p:txBody>
      </p:sp>
      <p:graphicFrame>
        <p:nvGraphicFramePr>
          <p:cNvPr id="7" name="表 6"/>
          <p:cNvGraphicFramePr>
            <a:graphicFrameLocks noGrp="1"/>
          </p:cNvGraphicFramePr>
          <p:nvPr>
            <p:extLst>
              <p:ext uri="{D42A27DB-BD31-4B8C-83A1-F6EECF244321}">
                <p14:modId xmlns:p14="http://schemas.microsoft.com/office/powerpoint/2010/main" val="4108507420"/>
              </p:ext>
            </p:extLst>
          </p:nvPr>
        </p:nvGraphicFramePr>
        <p:xfrm>
          <a:off x="426135" y="789299"/>
          <a:ext cx="9000000" cy="2321720"/>
        </p:xfrm>
        <a:graphic>
          <a:graphicData uri="http://schemas.openxmlformats.org/drawingml/2006/table">
            <a:tbl>
              <a:tblPr firstRow="1" bandRow="1">
                <a:tableStyleId>{5940675A-B579-460E-94D1-54222C63F5DA}</a:tableStyleId>
              </a:tblPr>
              <a:tblGrid>
                <a:gridCol w="6482759">
                  <a:extLst>
                    <a:ext uri="{9D8B030D-6E8A-4147-A177-3AD203B41FA5}">
                      <a16:colId xmlns:a16="http://schemas.microsoft.com/office/drawing/2014/main" val="20000"/>
                    </a:ext>
                  </a:extLst>
                </a:gridCol>
                <a:gridCol w="2517241">
                  <a:extLst>
                    <a:ext uri="{9D8B030D-6E8A-4147-A177-3AD203B41FA5}">
                      <a16:colId xmlns:a16="http://schemas.microsoft.com/office/drawing/2014/main" val="4032548442"/>
                    </a:ext>
                  </a:extLst>
                </a:gridCol>
              </a:tblGrid>
              <a:tr h="296276">
                <a:tc>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1200817">
                <a:tc>
                  <a:txBody>
                    <a:bodyPr/>
                    <a:lstStyle/>
                    <a:p>
                      <a:pPr>
                        <a:lnSpc>
                          <a:spcPts val="1800"/>
                        </a:lnSpc>
                      </a:pP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▸令和７年</a:t>
                      </a:r>
                      <a:r>
                        <a:rPr kumimoji="1" lang="en-US" altLang="ja-JP"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月の一斉改選に向けた研修会を実施し、新たな担い手確保や早期の取組みの必要性につい</a:t>
                      </a:r>
                      <a:endParaRPr kumimoji="1" lang="en-US" altLang="ja-JP"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て、市町村行政、民生委員協議会事務局、民生委員がともに検討した。</a:t>
                      </a:r>
                      <a:endParaRPr kumimoji="1" lang="en-US" altLang="ja-JP"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▸１期目の民生委員が抱える活動に対する悩み等により、活動継続が困難になってしまう「１期目の壁」に</a:t>
                      </a:r>
                    </a:p>
                    <a:p>
                      <a:pPr>
                        <a:lnSpc>
                          <a:spcPts val="1800"/>
                        </a:lnSpc>
                      </a:pP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対応するため、１～２期目中の民生委員を対象としたフォローアップ研修を実施した。</a:t>
                      </a:r>
                    </a:p>
                    <a:p>
                      <a:pPr>
                        <a:lnSpc>
                          <a:spcPts val="1800"/>
                        </a:lnSpc>
                      </a:pP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▸社会情勢や福祉環境の変化に伴った研修（委託）を実施し、民生委員・児童委員の資質向上を図った。</a:t>
                      </a:r>
                      <a:endParaRPr kumimoji="1" lang="en-US" altLang="ja-JP"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●民生委員関係事業</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8,674</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●民生委員・児童委員研修</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6,211</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96276">
                <a:tc gridSpan="2">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366631">
                <a:tc gridSpan="2">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◆引き続き、市町村や関係機関と連携し、新たな担い手を確保するための方策を検討していくとともに、地域の様々な福祉課題に対応できるように、</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民生委員・児童委員の資質の向上を図る。</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8" name="円/楕円 6"/>
          <p:cNvSpPr/>
          <p:nvPr/>
        </p:nvSpPr>
        <p:spPr>
          <a:xfrm>
            <a:off x="9426135" y="6400640"/>
            <a:ext cx="474980" cy="457360"/>
          </a:xfrm>
          <a:prstGeom prst="ellipse">
            <a:avLst/>
          </a:prstGeom>
          <a:noFill/>
          <a:ln w="1587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9</a:t>
            </a:r>
            <a:endParaRPr kumimoji="0" lang="ja-JP" altLang="en-US"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54EB016B-DE36-424A-ABA6-B28745F6B4AF}"/>
              </a:ext>
            </a:extLst>
          </p:cNvPr>
          <p:cNvSpPr/>
          <p:nvPr/>
        </p:nvSpPr>
        <p:spPr>
          <a:xfrm>
            <a:off x="203955" y="3200874"/>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③　ボランティアの参加促進・多様な機会創出</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50-53</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graphicFrame>
        <p:nvGraphicFramePr>
          <p:cNvPr id="11" name="表 10">
            <a:extLst>
              <a:ext uri="{FF2B5EF4-FFF2-40B4-BE49-F238E27FC236}">
                <a16:creationId xmlns:a16="http://schemas.microsoft.com/office/drawing/2014/main" id="{F3E7C330-99D7-45FF-A9E8-D2952B5E186F}"/>
              </a:ext>
            </a:extLst>
          </p:cNvPr>
          <p:cNvGraphicFramePr>
            <a:graphicFrameLocks noGrp="1"/>
          </p:cNvGraphicFramePr>
          <p:nvPr>
            <p:extLst>
              <p:ext uri="{D42A27DB-BD31-4B8C-83A1-F6EECF244321}">
                <p14:modId xmlns:p14="http://schemas.microsoft.com/office/powerpoint/2010/main" val="3857558032"/>
              </p:ext>
            </p:extLst>
          </p:nvPr>
        </p:nvGraphicFramePr>
        <p:xfrm>
          <a:off x="426132" y="3613181"/>
          <a:ext cx="9000000" cy="2823370"/>
        </p:xfrm>
        <a:graphic>
          <a:graphicData uri="http://schemas.openxmlformats.org/drawingml/2006/table">
            <a:tbl>
              <a:tblPr firstRow="1" bandRow="1">
                <a:tableStyleId>{5940675A-B579-460E-94D1-54222C63F5DA}</a:tableStyleId>
              </a:tblPr>
              <a:tblGrid>
                <a:gridCol w="6482759">
                  <a:extLst>
                    <a:ext uri="{9D8B030D-6E8A-4147-A177-3AD203B41FA5}">
                      <a16:colId xmlns:a16="http://schemas.microsoft.com/office/drawing/2014/main" val="20000"/>
                    </a:ext>
                  </a:extLst>
                </a:gridCol>
                <a:gridCol w="2517241">
                  <a:extLst>
                    <a:ext uri="{9D8B030D-6E8A-4147-A177-3AD203B41FA5}">
                      <a16:colId xmlns:a16="http://schemas.microsoft.com/office/drawing/2014/main" val="4032548442"/>
                    </a:ext>
                  </a:extLst>
                </a:gridCol>
              </a:tblGrid>
              <a:tr h="296276">
                <a:tc>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830688">
                <a:tc>
                  <a:txBody>
                    <a:bodyPr/>
                    <a:lstStyle/>
                    <a:p>
                      <a:pPr>
                        <a:lnSpc>
                          <a:spcPts val="1800"/>
                        </a:lnSpc>
                      </a:pP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▸地域のボランティアコーディネーターの人材養成や府民のボランティア活動への参加促進等を行う府社協の</a:t>
                      </a:r>
                      <a:endParaRPr kumimoji="1" lang="en-US" altLang="ja-JP"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ボランティアコーディネーター設置を支援し大阪府ボランティア・市民活動センターの機能強化を図った。</a:t>
                      </a:r>
                      <a:endParaRPr kumimoji="1" lang="en-US" altLang="ja-JP"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▸すべての小・中学校において、福祉に関する学習や福祉施設への訪問など福祉・ボランティアに係る活動を</a:t>
                      </a:r>
                      <a:endParaRPr kumimoji="1" lang="en-US" altLang="ja-JP"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実施した。</a:t>
                      </a:r>
                      <a:endParaRPr kumimoji="1" lang="en-US" altLang="ja-JP"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大阪府福祉基金を活用し、福祉だけに限定しないメンバーで、様々な人々が出会い、参加する居場</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所の創出をめざす事業を実施した。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●ボランティアコーディネーター設置</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事業（</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2,059</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●つながる「居場所」づくり事業（</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10,000</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96276">
                <a:tc gridSpan="2">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366631">
                <a:tc gridSpan="2">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◆府民へボランティア関連の情報提供を行うとともに、ボランティア活動への意識醸成を図る。</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◆引き続き、地域の協力を得ながら福祉・ボランティア教育を進めていく。</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◆地域づくりにつながる居場所づくりについて、会議等を通じて、先進事例や最新情報の提供を行う。</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037395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54669" y="354839"/>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　④　災害時における避難行動要支援者に対する支援体制の充実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54-56</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7" name="サブタイトル 2"/>
          <p:cNvSpPr txBox="1">
            <a:spLocks/>
          </p:cNvSpPr>
          <p:nvPr/>
        </p:nvSpPr>
        <p:spPr>
          <a:xfrm>
            <a:off x="0" y="0"/>
            <a:ext cx="9906000" cy="396000"/>
          </a:xfrm>
          <a:prstGeom prst="rect">
            <a:avLst/>
          </a:prstGeom>
          <a:solidFill>
            <a:schemeClr val="accent1"/>
          </a:solidFill>
        </p:spPr>
        <p:txBody>
          <a:bodyPr lIns="72000" tIns="72000" rIns="72000" bIns="0" anchor="ctr" anchorCtr="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a:lstStyle>
          <a:p>
            <a:pPr marL="0" indent="0" algn="ctr">
              <a:buNone/>
            </a:pPr>
            <a:r>
              <a:rPr lang="ja-JP" altLang="en-US" sz="2000" b="1" dirty="0">
                <a:solidFill>
                  <a:schemeClr val="bg1"/>
                </a:solidFill>
                <a:latin typeface="メイリオ" panose="020B0604030504040204" pitchFamily="50" charset="-128"/>
                <a:ea typeface="メイリオ" panose="020B0604030504040204" pitchFamily="50" charset="-128"/>
              </a:rPr>
              <a:t>（</a:t>
            </a:r>
            <a:r>
              <a:rPr lang="en-US" altLang="ja-JP" sz="2000" b="1" dirty="0">
                <a:solidFill>
                  <a:schemeClr val="bg1"/>
                </a:solidFill>
                <a:latin typeface="メイリオ" panose="020B0604030504040204" pitchFamily="50" charset="-128"/>
                <a:ea typeface="メイリオ" panose="020B0604030504040204" pitchFamily="50" charset="-128"/>
              </a:rPr>
              <a:t>2</a:t>
            </a:r>
            <a:r>
              <a:rPr lang="ja-JP" altLang="en-US" sz="2000" b="1" dirty="0">
                <a:solidFill>
                  <a:schemeClr val="bg1"/>
                </a:solidFill>
                <a:latin typeface="メイリオ" panose="020B0604030504040204" pitchFamily="50" charset="-128"/>
                <a:ea typeface="メイリオ" panose="020B0604030504040204" pitchFamily="50" charset="-128"/>
              </a:rPr>
              <a:t>）地域福祉を担う多様な人づくり（令和</a:t>
            </a:r>
            <a:r>
              <a:rPr lang="en-US" altLang="ja-JP" sz="2000" b="1" dirty="0">
                <a:solidFill>
                  <a:schemeClr val="bg1"/>
                </a:solidFill>
                <a:latin typeface="メイリオ" panose="020B0604030504040204" pitchFamily="50" charset="-128"/>
                <a:ea typeface="メイリオ" panose="020B0604030504040204" pitchFamily="50" charset="-128"/>
              </a:rPr>
              <a:t>6</a:t>
            </a:r>
            <a:r>
              <a:rPr lang="ja-JP" altLang="en-US" sz="2000" b="1" dirty="0">
                <a:solidFill>
                  <a:schemeClr val="bg1"/>
                </a:solidFill>
                <a:latin typeface="メイリオ" panose="020B0604030504040204" pitchFamily="50" charset="-128"/>
                <a:ea typeface="メイリオ" panose="020B0604030504040204" pitchFamily="50" charset="-128"/>
              </a:rPr>
              <a:t>年度 取組状況）</a:t>
            </a:r>
          </a:p>
        </p:txBody>
      </p:sp>
      <p:graphicFrame>
        <p:nvGraphicFramePr>
          <p:cNvPr id="12" name="表 11"/>
          <p:cNvGraphicFramePr>
            <a:graphicFrameLocks noGrp="1"/>
          </p:cNvGraphicFramePr>
          <p:nvPr>
            <p:extLst>
              <p:ext uri="{D42A27DB-BD31-4B8C-83A1-F6EECF244321}">
                <p14:modId xmlns:p14="http://schemas.microsoft.com/office/powerpoint/2010/main" val="469885759"/>
              </p:ext>
            </p:extLst>
          </p:nvPr>
        </p:nvGraphicFramePr>
        <p:xfrm>
          <a:off x="450669" y="3101676"/>
          <a:ext cx="9000000" cy="3621855"/>
        </p:xfrm>
        <a:graphic>
          <a:graphicData uri="http://schemas.openxmlformats.org/drawingml/2006/table">
            <a:tbl>
              <a:tblPr firstRow="1" bandRow="1">
                <a:tableStyleId>{5940675A-B579-460E-94D1-54222C63F5DA}</a:tableStyleId>
              </a:tblPr>
              <a:tblGrid>
                <a:gridCol w="9000000">
                  <a:extLst>
                    <a:ext uri="{9D8B030D-6E8A-4147-A177-3AD203B41FA5}">
                      <a16:colId xmlns:a16="http://schemas.microsoft.com/office/drawing/2014/main" val="20000"/>
                    </a:ext>
                  </a:extLst>
                </a:gridCol>
              </a:tblGrid>
              <a:tr h="312200">
                <a:tc>
                  <a:txBody>
                    <a:bodyPr/>
                    <a:lstStyle/>
                    <a:p>
                      <a:pPr algn="ctr">
                        <a:lnSpc>
                          <a:spcPts val="20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2079018">
                <a:tc>
                  <a:txBody>
                    <a:bodyPr/>
                    <a:lstStyle/>
                    <a:p>
                      <a:pPr>
                        <a:lnSpc>
                          <a:spcPts val="1900"/>
                        </a:lnSpc>
                      </a:pPr>
                      <a:r>
                        <a:rPr kumimoji="1" lang="ja-JP" altLang="en-US" sz="1200" b="1" u="none" strike="noStrike"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u="sng" strike="noStrike"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個別避難計画作成支援体制の充実</a:t>
                      </a:r>
                      <a:endParaRPr kumimoji="1" lang="en-US" altLang="ja-JP" sz="1200" b="1" u="sng" strike="noStrike"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ts val="1900"/>
                        </a:lnSpc>
                      </a:pPr>
                      <a:r>
                        <a:rPr kumimoji="1" lang="ja-JP" altLang="en-US" sz="1200" b="1"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strike="noStrike"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個別避難計画を作成する人材の育成研修、先行事例を共有した市町村職員等を対象とした研修を実施した。</a:t>
                      </a:r>
                      <a:endParaRPr kumimoji="1" lang="en-US" altLang="ja-JP" sz="1200" b="0" strike="noStrike"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b="1" u="none"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u="sng"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災害派遣福祉チーム</a:t>
                      </a:r>
                      <a:r>
                        <a:rPr kumimoji="1" lang="en-US" altLang="ja-JP" sz="1200" b="1" u="sng"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DWAT</a:t>
                      </a:r>
                      <a:r>
                        <a:rPr kumimoji="1" lang="ja-JP" altLang="en-US" sz="1200" b="1" u="sng"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の設置</a:t>
                      </a:r>
                      <a:endParaRPr kumimoji="1" lang="en-US" altLang="ja-JP" sz="1200" b="1" u="sng"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▸大阪府災害福祉支援ネットワーク会議を</a:t>
                      </a:r>
                      <a:r>
                        <a:rPr kumimoji="1" lang="en-US" altLang="ja-JP"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回開催した。</a:t>
                      </a:r>
                      <a:endParaRPr kumimoji="1" lang="en-US" altLang="ja-JP"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▸チーム員の養成等に向けて、３府県合同養成研修、ステップアップ研修、コーディネーター研修等の各種研修会を開催した。</a:t>
                      </a:r>
                      <a:endParaRPr kumimoji="1" lang="en-US" altLang="ja-JP"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ts val="1900"/>
                        </a:lnSpc>
                        <a:spcBef>
                          <a:spcPts val="0"/>
                        </a:spcBef>
                        <a:spcAft>
                          <a:spcPts val="0"/>
                        </a:spcAft>
                        <a:buClrTx/>
                        <a:buSzTx/>
                        <a:buFontTx/>
                        <a:buNone/>
                        <a:tabLst/>
                        <a:defRPr/>
                      </a:pPr>
                      <a:r>
                        <a:rPr kumimoji="1" lang="ja-JP" altLang="en-US"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▸令和６年能登半島地震の派遣を踏まえ、訓練等を行った。</a:t>
                      </a:r>
                      <a:endParaRPr kumimoji="1" lang="en-US" altLang="ja-JP"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b="1" u="none"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u="sng"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社会福祉施設における災害対策</a:t>
                      </a:r>
                      <a:endParaRPr kumimoji="1" lang="en-US" altLang="ja-JP" sz="1200" b="1" u="sng"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ts val="1900"/>
                        </a:lnSpc>
                        <a:spcBef>
                          <a:spcPts val="0"/>
                        </a:spcBef>
                        <a:spcAft>
                          <a:spcPts val="0"/>
                        </a:spcAft>
                        <a:buClrTx/>
                        <a:buSzTx/>
                        <a:buFontTx/>
                        <a:buNone/>
                        <a:tabLst/>
                        <a:defRPr/>
                      </a:pPr>
                      <a:r>
                        <a:rPr kumimoji="1" lang="ja-JP" altLang="en-US"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▸社会福祉施設等に対して、社会福祉施設等における災害への備えについて啓発を行った。</a:t>
                      </a:r>
                      <a:endParaRPr kumimoji="1" lang="en-US" altLang="ja-JP"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31100">
                <a:tc>
                  <a:txBody>
                    <a:bodyPr/>
                    <a:lstStyle/>
                    <a:p>
                      <a:pPr algn="ctr">
                        <a:lnSpc>
                          <a:spcPts val="22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extLst>
                  <a:ext uri="{0D108BD9-81ED-4DB2-BD59-A6C34878D82A}">
                    <a16:rowId xmlns:a16="http://schemas.microsoft.com/office/drawing/2014/main" val="10002"/>
                  </a:ext>
                </a:extLst>
              </a:tr>
              <a:tr h="894439">
                <a:tc>
                  <a:txBody>
                    <a:bodyPr/>
                    <a:lstStyle/>
                    <a:p>
                      <a:pPr>
                        <a:lnSpc>
                          <a:spcPts val="1900"/>
                        </a:lnSpc>
                      </a:pP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◆府内事例の共有を促進するなどして、取組が加速するように市町村職員向け研修を実施する。</a:t>
                      </a:r>
                      <a:endPar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DWAT</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等への研修や訓練等の実施により、災害時における福祉支援体制の充実・強化を図っていく。</a:t>
                      </a:r>
                      <a:endParaRPr kumimoji="1" lang="en-US" altLang="ja-JP" sz="1200" spc="-6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◆社会福祉施設等における災害への備えが進むよう、周知・啓発及び働きかけを実施していく。</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pic>
        <p:nvPicPr>
          <p:cNvPr id="6" name="図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769276" y="3311420"/>
            <a:ext cx="1690358" cy="1264059"/>
          </a:xfrm>
          <a:prstGeom prst="rect">
            <a:avLst/>
          </a:prstGeom>
        </p:spPr>
      </p:pic>
      <p:sp>
        <p:nvSpPr>
          <p:cNvPr id="7" name="円/楕円 6"/>
          <p:cNvSpPr/>
          <p:nvPr/>
        </p:nvSpPr>
        <p:spPr>
          <a:xfrm>
            <a:off x="9242615" y="6429220"/>
            <a:ext cx="775044" cy="457359"/>
          </a:xfrm>
          <a:prstGeom prst="ellipse">
            <a:avLst/>
          </a:prstGeom>
          <a:noFill/>
          <a:ln w="1587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altLang="ja-JP" sz="2000" b="1" kern="0" dirty="0">
                <a:solidFill>
                  <a:prstClr val="black"/>
                </a:solidFill>
                <a:latin typeface="メイリオ" panose="020B0604030504040204" pitchFamily="50" charset="-128"/>
                <a:ea typeface="メイリオ" panose="020B0604030504040204" pitchFamily="50" charset="-128"/>
              </a:rPr>
              <a:t>10</a:t>
            </a:r>
            <a:endParaRPr kumimoji="0" lang="ja-JP" altLang="en-US"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graphicFrame>
        <p:nvGraphicFramePr>
          <p:cNvPr id="8" name="表 7">
            <a:extLst>
              <a:ext uri="{FF2B5EF4-FFF2-40B4-BE49-F238E27FC236}">
                <a16:creationId xmlns:a16="http://schemas.microsoft.com/office/drawing/2014/main" id="{5D34DF27-5D5A-4A7F-B1F6-8F254890B4DC}"/>
              </a:ext>
            </a:extLst>
          </p:cNvPr>
          <p:cNvGraphicFramePr>
            <a:graphicFrameLocks noGrp="1"/>
          </p:cNvGraphicFramePr>
          <p:nvPr>
            <p:extLst>
              <p:ext uri="{D42A27DB-BD31-4B8C-83A1-F6EECF244321}">
                <p14:modId xmlns:p14="http://schemas.microsoft.com/office/powerpoint/2010/main" val="357743703"/>
              </p:ext>
            </p:extLst>
          </p:nvPr>
        </p:nvGraphicFramePr>
        <p:xfrm>
          <a:off x="450669" y="749178"/>
          <a:ext cx="9000000" cy="2254440"/>
        </p:xfrm>
        <a:graphic>
          <a:graphicData uri="http://schemas.openxmlformats.org/drawingml/2006/table">
            <a:tbl>
              <a:tblPr firstRow="1" bandRow="1">
                <a:tableStyleId>{5940675A-B579-460E-94D1-54222C63F5DA}</a:tableStyleId>
              </a:tblPr>
              <a:tblGrid>
                <a:gridCol w="5024440">
                  <a:extLst>
                    <a:ext uri="{9D8B030D-6E8A-4147-A177-3AD203B41FA5}">
                      <a16:colId xmlns:a16="http://schemas.microsoft.com/office/drawing/2014/main" val="20000"/>
                    </a:ext>
                  </a:extLst>
                </a:gridCol>
                <a:gridCol w="3975560">
                  <a:extLst>
                    <a:ext uri="{9D8B030D-6E8A-4147-A177-3AD203B41FA5}">
                      <a16:colId xmlns:a16="http://schemas.microsoft.com/office/drawing/2014/main" val="3553356610"/>
                    </a:ext>
                  </a:extLst>
                </a:gridCol>
              </a:tblGrid>
              <a:tr h="306000">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目標・指標</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tc>
                  <a:txBody>
                    <a:bodyPr/>
                    <a:lstStyle/>
                    <a:p>
                      <a:pPr algn="ctr">
                        <a:lnSpc>
                          <a:spcPts val="1900"/>
                        </a:lnSpc>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r>
                        <a:rPr kumimoji="1" lang="en-US" altLang="ja-JP"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extLst>
                  <a:ext uri="{0D108BD9-81ED-4DB2-BD59-A6C34878D82A}">
                    <a16:rowId xmlns:a16="http://schemas.microsoft.com/office/drawing/2014/main" val="10000"/>
                  </a:ext>
                </a:extLst>
              </a:tr>
              <a:tr h="919359">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◆特に災害リスクが高いエリアに居住されている住民について、災害対策基</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本法改正から概ね５年（令和８（</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）年）以内の個別避難計</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画の作成をめざす市町村を支援します。</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tc>
                  <a:txBody>
                    <a:bodyPr/>
                    <a:lstStyle/>
                    <a:p>
                      <a:pPr algn="l">
                        <a:lnSpc>
                          <a:spcPts val="1900"/>
                        </a:lnSpc>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▸個別避難計画の作成推進に資するため、市町村職員、</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ts val="1900"/>
                        </a:lnSpc>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計画作成関係者を対象とした研修を実施。</a:t>
                      </a:r>
                      <a:endParaRPr kumimoji="1" lang="ja-JP" altLang="en-US" sz="13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10001"/>
                  </a:ext>
                </a:extLst>
              </a:tr>
              <a:tr h="918000">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◆災害時の安否確認が円滑に行えるよう、市町村や関係機関等と連携し、</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平常時からの見守りなどの取組みをすすめます。</a:t>
                      </a:r>
                    </a:p>
                    <a:p>
                      <a:pPr marL="0" marR="0" lvl="0" indent="0" algn="l" defTabSz="914400" rtl="0" eaLnBrk="1" fontAlgn="auto" latinLnBrk="0" hangingPunct="1">
                        <a:lnSpc>
                          <a:spcPts val="1900"/>
                        </a:lnSpc>
                        <a:spcBef>
                          <a:spcPts val="0"/>
                        </a:spcBef>
                        <a:spcAft>
                          <a:spcPts val="0"/>
                        </a:spcAft>
                        <a:buClrTx/>
                        <a:buSzTx/>
                        <a:buFontTx/>
                        <a:buNone/>
                        <a:tabLst/>
                        <a:defRPr/>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l">
                        <a:lnSpc>
                          <a:spcPts val="1900"/>
                        </a:lnSpc>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b="0" dirty="0">
                          <a:solidFill>
                            <a:schemeClr val="tx1"/>
                          </a:solidFill>
                          <a:latin typeface="Meiryo UI" panose="020B0604030504040204" pitchFamily="50" charset="-128"/>
                          <a:ea typeface="Meiryo UI" panose="020B0604030504040204" pitchFamily="50" charset="-128"/>
                        </a:rPr>
                        <a:t>大阪府社会福祉協議会と連携し、市町村社協と社会</a:t>
                      </a:r>
                      <a:endParaRPr kumimoji="1" lang="en-US" altLang="ja-JP" sz="1300" b="0" dirty="0">
                        <a:solidFill>
                          <a:schemeClr val="tx1"/>
                        </a:solidFill>
                        <a:latin typeface="Meiryo UI" panose="020B0604030504040204" pitchFamily="50" charset="-128"/>
                        <a:ea typeface="Meiryo UI" panose="020B0604030504040204" pitchFamily="50" charset="-128"/>
                      </a:endParaRPr>
                    </a:p>
                    <a:p>
                      <a:pPr algn="l">
                        <a:lnSpc>
                          <a:spcPts val="1900"/>
                        </a:lnSpc>
                      </a:pPr>
                      <a:r>
                        <a:rPr kumimoji="1" lang="ja-JP" altLang="en-US" sz="1300" b="0" dirty="0">
                          <a:solidFill>
                            <a:schemeClr val="tx1"/>
                          </a:solidFill>
                          <a:latin typeface="Meiryo UI" panose="020B0604030504040204" pitchFamily="50" charset="-128"/>
                          <a:ea typeface="Meiryo UI" panose="020B0604030504040204" pitchFamily="50" charset="-128"/>
                        </a:rPr>
                        <a:t>　福祉法人施設の担当者を対象とした会議で「社会福祉</a:t>
                      </a:r>
                      <a:endParaRPr kumimoji="1" lang="en-US" altLang="ja-JP" sz="1300" b="0" dirty="0">
                        <a:solidFill>
                          <a:schemeClr val="tx1"/>
                        </a:solidFill>
                        <a:latin typeface="Meiryo UI" panose="020B0604030504040204" pitchFamily="50" charset="-128"/>
                        <a:ea typeface="Meiryo UI" panose="020B0604030504040204" pitchFamily="50" charset="-128"/>
                      </a:endParaRPr>
                    </a:p>
                    <a:p>
                      <a:pPr algn="l">
                        <a:lnSpc>
                          <a:spcPts val="1900"/>
                        </a:lnSpc>
                      </a:pPr>
                      <a:r>
                        <a:rPr kumimoji="1" lang="ja-JP" altLang="en-US" sz="1300" b="0" dirty="0">
                          <a:solidFill>
                            <a:schemeClr val="tx1"/>
                          </a:solidFill>
                          <a:latin typeface="Meiryo UI" panose="020B0604030504040204" pitchFamily="50" charset="-128"/>
                          <a:ea typeface="Meiryo UI" panose="020B0604030504040204" pitchFamily="50" charset="-128"/>
                        </a:rPr>
                        <a:t>　法人施設と連携した災害時における取組み」について、</a:t>
                      </a:r>
                      <a:endParaRPr kumimoji="1" lang="en-US" altLang="ja-JP" sz="1300" b="0" dirty="0">
                        <a:solidFill>
                          <a:schemeClr val="tx1"/>
                        </a:solidFill>
                        <a:latin typeface="Meiryo UI" panose="020B0604030504040204" pitchFamily="50" charset="-128"/>
                        <a:ea typeface="Meiryo UI" panose="020B0604030504040204" pitchFamily="50" charset="-128"/>
                      </a:endParaRPr>
                    </a:p>
                    <a:p>
                      <a:pPr algn="l">
                        <a:lnSpc>
                          <a:spcPts val="1900"/>
                        </a:lnSpc>
                      </a:pPr>
                      <a:r>
                        <a:rPr kumimoji="1" lang="ja-JP" altLang="en-US" sz="1300" b="0" dirty="0">
                          <a:solidFill>
                            <a:schemeClr val="tx1"/>
                          </a:solidFill>
                          <a:latin typeface="Meiryo UI" panose="020B0604030504040204" pitchFamily="50" charset="-128"/>
                          <a:ea typeface="Meiryo UI" panose="020B0604030504040204" pitchFamily="50" charset="-128"/>
                        </a:rPr>
                        <a:t>　実践事例の提供を行った。</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85376359"/>
                  </a:ext>
                </a:extLst>
              </a:tr>
            </a:tbl>
          </a:graphicData>
        </a:graphic>
      </p:graphicFrame>
    </p:spTree>
    <p:extLst>
      <p:ext uri="{BB962C8B-B14F-4D97-AF65-F5344CB8AC3E}">
        <p14:creationId xmlns:p14="http://schemas.microsoft.com/office/powerpoint/2010/main" val="3474885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26549" y="216280"/>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⑤　介護・福祉人材の確保</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57-58</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7" name="サブタイトル 2"/>
          <p:cNvSpPr txBox="1">
            <a:spLocks/>
          </p:cNvSpPr>
          <p:nvPr/>
        </p:nvSpPr>
        <p:spPr>
          <a:xfrm>
            <a:off x="0" y="0"/>
            <a:ext cx="9906000" cy="309375"/>
          </a:xfrm>
          <a:prstGeom prst="rect">
            <a:avLst/>
          </a:prstGeom>
          <a:solidFill>
            <a:schemeClr val="accent1"/>
          </a:solidFill>
        </p:spPr>
        <p:txBody>
          <a:bodyPr lIns="72000" tIns="72000" rIns="72000" bIns="0" anchor="ctr" anchorCtr="0">
            <a:normAutofit fontScale="92500" lnSpcReduction="20000"/>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a:lstStyle>
          <a:p>
            <a:pPr marL="0" indent="0" algn="ctr">
              <a:buNone/>
            </a:pPr>
            <a:r>
              <a:rPr lang="ja-JP" altLang="en-US" sz="2000" b="1" dirty="0">
                <a:solidFill>
                  <a:schemeClr val="bg1"/>
                </a:solidFill>
                <a:latin typeface="メイリオ" panose="020B0604030504040204" pitchFamily="50" charset="-128"/>
                <a:ea typeface="メイリオ" panose="020B0604030504040204" pitchFamily="50" charset="-128"/>
              </a:rPr>
              <a:t>（</a:t>
            </a:r>
            <a:r>
              <a:rPr lang="en-US" altLang="ja-JP" sz="2000" b="1" dirty="0">
                <a:solidFill>
                  <a:schemeClr val="bg1"/>
                </a:solidFill>
                <a:latin typeface="メイリオ" panose="020B0604030504040204" pitchFamily="50" charset="-128"/>
                <a:ea typeface="メイリオ" panose="020B0604030504040204" pitchFamily="50" charset="-128"/>
              </a:rPr>
              <a:t>2</a:t>
            </a:r>
            <a:r>
              <a:rPr lang="ja-JP" altLang="en-US" sz="2000" b="1" dirty="0">
                <a:solidFill>
                  <a:schemeClr val="bg1"/>
                </a:solidFill>
                <a:latin typeface="メイリオ" panose="020B0604030504040204" pitchFamily="50" charset="-128"/>
                <a:ea typeface="メイリオ" panose="020B0604030504040204" pitchFamily="50" charset="-128"/>
              </a:rPr>
              <a:t>）地域福祉を担う多様な人づくり（令和</a:t>
            </a:r>
            <a:r>
              <a:rPr lang="en-US" altLang="ja-JP" sz="2000" b="1" dirty="0">
                <a:solidFill>
                  <a:schemeClr val="bg1"/>
                </a:solidFill>
                <a:latin typeface="メイリオ" panose="020B0604030504040204" pitchFamily="50" charset="-128"/>
                <a:ea typeface="メイリオ" panose="020B0604030504040204" pitchFamily="50" charset="-128"/>
              </a:rPr>
              <a:t>6</a:t>
            </a:r>
            <a:r>
              <a:rPr lang="ja-JP" altLang="en-US" sz="2000" b="1" dirty="0">
                <a:solidFill>
                  <a:schemeClr val="bg1"/>
                </a:solidFill>
                <a:latin typeface="メイリオ" panose="020B0604030504040204" pitchFamily="50" charset="-128"/>
                <a:ea typeface="メイリオ" panose="020B0604030504040204" pitchFamily="50" charset="-128"/>
              </a:rPr>
              <a:t>年度 取組状況）</a:t>
            </a:r>
          </a:p>
        </p:txBody>
      </p:sp>
      <p:sp>
        <p:nvSpPr>
          <p:cNvPr id="6" name="正方形/長方形 5"/>
          <p:cNvSpPr/>
          <p:nvPr/>
        </p:nvSpPr>
        <p:spPr>
          <a:xfrm>
            <a:off x="126549" y="4121146"/>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⑥　教育・保育人材の確保</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58-60</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770705867"/>
              </p:ext>
            </p:extLst>
          </p:nvPr>
        </p:nvGraphicFramePr>
        <p:xfrm>
          <a:off x="461400" y="5374240"/>
          <a:ext cx="9000000" cy="1283334"/>
        </p:xfrm>
        <a:graphic>
          <a:graphicData uri="http://schemas.openxmlformats.org/drawingml/2006/table">
            <a:tbl>
              <a:tblPr firstRow="1" bandRow="1">
                <a:tableStyleId>{5940675A-B579-460E-94D1-54222C63F5DA}</a:tableStyleId>
              </a:tblPr>
              <a:tblGrid>
                <a:gridCol w="6482759">
                  <a:extLst>
                    <a:ext uri="{9D8B030D-6E8A-4147-A177-3AD203B41FA5}">
                      <a16:colId xmlns:a16="http://schemas.microsoft.com/office/drawing/2014/main" val="20000"/>
                    </a:ext>
                  </a:extLst>
                </a:gridCol>
                <a:gridCol w="2517241">
                  <a:extLst>
                    <a:ext uri="{9D8B030D-6E8A-4147-A177-3AD203B41FA5}">
                      <a16:colId xmlns:a16="http://schemas.microsoft.com/office/drawing/2014/main" val="4032548442"/>
                    </a:ext>
                  </a:extLst>
                </a:gridCol>
              </a:tblGrid>
              <a:tr h="276782">
                <a:tc>
                  <a:txBody>
                    <a:bodyPr/>
                    <a:lstStyle/>
                    <a:p>
                      <a:pPr algn="ctr">
                        <a:lnSpc>
                          <a:spcPts val="15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15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446736">
                <a:tc>
                  <a:txBody>
                    <a:bodyPr/>
                    <a:lstStyle/>
                    <a:p>
                      <a:pPr>
                        <a:lnSpc>
                          <a:spcPts val="15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▸潜在保育士に対する就職あっせんやセミナー開催等により保育人材の確保に向けて取組を進めた。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▸各種研修の実施や、フォーラム等の開催により幼稚園・保育所等における教育機能の充実を図った。</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5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●保育士・保育所支援センター運営</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事業（</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12,672</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76782">
                <a:tc gridSpan="2">
                  <a:txBody>
                    <a:bodyPr/>
                    <a:lstStyle/>
                    <a:p>
                      <a:pPr algn="ctr">
                        <a:lnSpc>
                          <a:spcPts val="15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259700">
                <a:tc gridSpan="2">
                  <a:txBody>
                    <a:bodyPr/>
                    <a:lstStyle/>
                    <a:p>
                      <a:pPr>
                        <a:lnSpc>
                          <a:spcPts val="15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◆引き続き、安定的な教育・保育人材の確保により、待機児童解消をめざすとともに、研修等の実施による保育の質の向上を図る。</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1459693850"/>
              </p:ext>
            </p:extLst>
          </p:nvPr>
        </p:nvGraphicFramePr>
        <p:xfrm>
          <a:off x="468217" y="1810634"/>
          <a:ext cx="9036000" cy="2359163"/>
        </p:xfrm>
        <a:graphic>
          <a:graphicData uri="http://schemas.openxmlformats.org/drawingml/2006/table">
            <a:tbl>
              <a:tblPr firstRow="1" bandRow="1">
                <a:tableStyleId>{5940675A-B579-460E-94D1-54222C63F5DA}</a:tableStyleId>
              </a:tblPr>
              <a:tblGrid>
                <a:gridCol w="6508690">
                  <a:extLst>
                    <a:ext uri="{9D8B030D-6E8A-4147-A177-3AD203B41FA5}">
                      <a16:colId xmlns:a16="http://schemas.microsoft.com/office/drawing/2014/main" val="20000"/>
                    </a:ext>
                  </a:extLst>
                </a:gridCol>
                <a:gridCol w="2527310">
                  <a:extLst>
                    <a:ext uri="{9D8B030D-6E8A-4147-A177-3AD203B41FA5}">
                      <a16:colId xmlns:a16="http://schemas.microsoft.com/office/drawing/2014/main" val="4032548442"/>
                    </a:ext>
                  </a:extLst>
                </a:gridCol>
              </a:tblGrid>
              <a:tr h="291469">
                <a:tc>
                  <a:txBody>
                    <a:bodyPr/>
                    <a:lstStyle/>
                    <a:p>
                      <a:pPr algn="ctr">
                        <a:lnSpc>
                          <a:spcPts val="17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17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1214830">
                <a:tc>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▸介護現場における人材確保・定着を図るため、合同面接会・就職フェア、各種セミナー等を実施した。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（合同面接会・就職フェア参加者数：</a:t>
                      </a:r>
                      <a:r>
                        <a:rPr kumimoji="1" lang="en-US" altLang="ja-JP" sz="12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780</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人、セミナー参加者数：</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762</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▸福祉・介護分野に関心のある方などを対象にした職場体験や、教育関係機関と連携を図り福祉・介護</a:t>
                      </a:r>
                      <a:endParaRPr kumimoji="1" lang="en-US" altLang="ja-JP" sz="12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の魅力発信を実施した。（職場体験者数：</a:t>
                      </a:r>
                      <a:r>
                        <a:rPr kumimoji="1" lang="en-US" altLang="ja-JP" sz="12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111</a:t>
                      </a:r>
                      <a:r>
                        <a:rPr kumimoji="1" lang="ja-JP" altLang="en-US" sz="12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人、インターンシップ：</a:t>
                      </a:r>
                      <a:r>
                        <a:rPr kumimoji="1" lang="en-US" altLang="ja-JP" sz="12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88</a:t>
                      </a:r>
                      <a:r>
                        <a:rPr kumimoji="1" lang="ja-JP" altLang="en-US" sz="12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2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▸社会福祉施設・事業所の職員を対象に、職員の資質・人権意識等の向上を図る研修を実施した。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●マッチング力の向上事業</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70,534</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参入促進・魅力発信事業</a:t>
                      </a:r>
                      <a:endParaRPr kumimoji="1" lang="en-US" altLang="ja-JP" sz="12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8,266</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●職員研修支援事業</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43,903</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91469">
                <a:tc gridSpan="2">
                  <a:txBody>
                    <a:bodyPr/>
                    <a:lstStyle/>
                    <a:p>
                      <a:pPr algn="ctr">
                        <a:lnSpc>
                          <a:spcPts val="17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486191">
                <a:tc gridSpan="2">
                  <a:txBody>
                    <a:bodyPr/>
                    <a:lstStyle/>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◆大阪府介護・福祉人材確保戦略</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2023</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R5.3</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策定）の中間見直しを実施するとともに、引き続き「参入促進」「労働環境・処遇の改善」「資質</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の向上」の３つのアプローチ</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により、地域医療介護総合確保基金等を活用し、介護従事者の確保及び資質向上を図っていく。</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9" name="円/楕円 6"/>
          <p:cNvSpPr/>
          <p:nvPr/>
        </p:nvSpPr>
        <p:spPr>
          <a:xfrm>
            <a:off x="9251579" y="6393360"/>
            <a:ext cx="766080" cy="457359"/>
          </a:xfrm>
          <a:prstGeom prst="ellipse">
            <a:avLst/>
          </a:prstGeom>
          <a:noFill/>
          <a:ln w="1587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11</a:t>
            </a:r>
            <a:endParaRPr kumimoji="0" lang="ja-JP" altLang="en-US"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graphicFrame>
        <p:nvGraphicFramePr>
          <p:cNvPr id="11" name="表 10">
            <a:extLst>
              <a:ext uri="{FF2B5EF4-FFF2-40B4-BE49-F238E27FC236}">
                <a16:creationId xmlns:a16="http://schemas.microsoft.com/office/drawing/2014/main" id="{56F18568-2DBD-421A-AE99-8676659837D1}"/>
              </a:ext>
            </a:extLst>
          </p:cNvPr>
          <p:cNvGraphicFramePr>
            <a:graphicFrameLocks noGrp="1"/>
          </p:cNvGraphicFramePr>
          <p:nvPr>
            <p:extLst>
              <p:ext uri="{D42A27DB-BD31-4B8C-83A1-F6EECF244321}">
                <p14:modId xmlns:p14="http://schemas.microsoft.com/office/powerpoint/2010/main" val="3177670900"/>
              </p:ext>
            </p:extLst>
          </p:nvPr>
        </p:nvGraphicFramePr>
        <p:xfrm>
          <a:off x="476278" y="556450"/>
          <a:ext cx="9000000" cy="1224000"/>
        </p:xfrm>
        <a:graphic>
          <a:graphicData uri="http://schemas.openxmlformats.org/drawingml/2006/table">
            <a:tbl>
              <a:tblPr firstRow="1" bandRow="1">
                <a:tableStyleId>{5940675A-B579-460E-94D1-54222C63F5DA}</a:tableStyleId>
              </a:tblPr>
              <a:tblGrid>
                <a:gridCol w="6413770">
                  <a:extLst>
                    <a:ext uri="{9D8B030D-6E8A-4147-A177-3AD203B41FA5}">
                      <a16:colId xmlns:a16="http://schemas.microsoft.com/office/drawing/2014/main" val="20000"/>
                    </a:ext>
                  </a:extLst>
                </a:gridCol>
                <a:gridCol w="2586230">
                  <a:extLst>
                    <a:ext uri="{9D8B030D-6E8A-4147-A177-3AD203B41FA5}">
                      <a16:colId xmlns:a16="http://schemas.microsoft.com/office/drawing/2014/main" val="3553356610"/>
                    </a:ext>
                  </a:extLst>
                </a:gridCol>
              </a:tblGrid>
              <a:tr h="306000">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目標・指標</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tc>
                  <a:txBody>
                    <a:bodyPr/>
                    <a:lstStyle/>
                    <a:p>
                      <a:pPr algn="ctr">
                        <a:lnSpc>
                          <a:spcPts val="1900"/>
                        </a:lnSpc>
                      </a:pP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需給推計を上回る介護・福祉人材の確保</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extLst>
                  <a:ext uri="{0D108BD9-81ED-4DB2-BD59-A6C34878D82A}">
                    <a16:rowId xmlns:a16="http://schemas.microsoft.com/office/drawing/2014/main" val="10000"/>
                  </a:ext>
                </a:extLst>
              </a:tr>
              <a:tr h="306000">
                <a:tc rowSpan="3">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◆需給推計を上回る介護・福祉人材の確保</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需要推計</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215,481</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　供給推計</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191,186</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2030</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需要推計</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228,788</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　供給推計</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188,134</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lnSpc>
                          <a:spcPts val="1900"/>
                        </a:lnSpc>
                      </a:pP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186,498</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10001"/>
                  </a:ext>
                </a:extLst>
              </a:tr>
              <a:tr h="306000">
                <a:tc vMerge="1">
                  <a:txBody>
                    <a:bodyPr/>
                    <a:lstStyle/>
                    <a:p>
                      <a:pPr algn="ctr">
                        <a:lnSpc>
                          <a:spcPts val="1900"/>
                        </a:lnSpc>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194,095</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3266627043"/>
                  </a:ext>
                </a:extLst>
              </a:tr>
              <a:tr h="306000">
                <a:tc vMerge="1">
                  <a:txBody>
                    <a:bodyPr/>
                    <a:lstStyle/>
                    <a:p>
                      <a:pPr algn="ctr">
                        <a:lnSpc>
                          <a:spcPts val="1900"/>
                        </a:lnSpc>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R7</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txBody>
                  <a:tcPr anchor="ctr">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903916"/>
                  </a:ext>
                </a:extLst>
              </a:tr>
            </a:tbl>
          </a:graphicData>
        </a:graphic>
      </p:graphicFrame>
      <p:graphicFrame>
        <p:nvGraphicFramePr>
          <p:cNvPr id="12" name="表 11">
            <a:extLst>
              <a:ext uri="{FF2B5EF4-FFF2-40B4-BE49-F238E27FC236}">
                <a16:creationId xmlns:a16="http://schemas.microsoft.com/office/drawing/2014/main" id="{32F7BF5B-C0F9-4245-A44C-019ADC3C004F}"/>
              </a:ext>
            </a:extLst>
          </p:cNvPr>
          <p:cNvGraphicFramePr>
            <a:graphicFrameLocks noGrp="1"/>
          </p:cNvGraphicFramePr>
          <p:nvPr>
            <p:extLst>
              <p:ext uri="{D42A27DB-BD31-4B8C-83A1-F6EECF244321}">
                <p14:modId xmlns:p14="http://schemas.microsoft.com/office/powerpoint/2010/main" val="3218886606"/>
              </p:ext>
            </p:extLst>
          </p:nvPr>
        </p:nvGraphicFramePr>
        <p:xfrm>
          <a:off x="468217" y="4488591"/>
          <a:ext cx="9000000" cy="852481"/>
        </p:xfrm>
        <a:graphic>
          <a:graphicData uri="http://schemas.openxmlformats.org/drawingml/2006/table">
            <a:tbl>
              <a:tblPr firstRow="1" bandRow="1">
                <a:tableStyleId>{5940675A-B579-460E-94D1-54222C63F5DA}</a:tableStyleId>
              </a:tblPr>
              <a:tblGrid>
                <a:gridCol w="4677524">
                  <a:extLst>
                    <a:ext uri="{9D8B030D-6E8A-4147-A177-3AD203B41FA5}">
                      <a16:colId xmlns:a16="http://schemas.microsoft.com/office/drawing/2014/main" val="20000"/>
                    </a:ext>
                  </a:extLst>
                </a:gridCol>
                <a:gridCol w="4322476">
                  <a:extLst>
                    <a:ext uri="{9D8B030D-6E8A-4147-A177-3AD203B41FA5}">
                      <a16:colId xmlns:a16="http://schemas.microsoft.com/office/drawing/2014/main" val="3553356610"/>
                    </a:ext>
                  </a:extLst>
                </a:gridCol>
              </a:tblGrid>
              <a:tr h="306000">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目標・指標</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tc>
                  <a:txBody>
                    <a:bodyPr/>
                    <a:lstStyle/>
                    <a:p>
                      <a:pPr algn="ctr">
                        <a:lnSpc>
                          <a:spcPts val="1900"/>
                        </a:lnSpc>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r>
                        <a:rPr kumimoji="1" lang="en-US" altLang="ja-JP"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extLst>
                  <a:ext uri="{0D108BD9-81ED-4DB2-BD59-A6C34878D82A}">
                    <a16:rowId xmlns:a16="http://schemas.microsoft.com/office/drawing/2014/main" val="10000"/>
                  </a:ext>
                </a:extLst>
              </a:tr>
              <a:tr h="521474">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b="0" spc="-3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教育・保育人材の確保により、待機児童解消をめざすとともに、研修</a:t>
                      </a:r>
                      <a:endParaRPr kumimoji="1" lang="en-US" altLang="ja-JP" sz="1300" b="0" spc="-3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spc="-3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等の実施による保育の質の向上を図ります。</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l">
                        <a:lnSpc>
                          <a:spcPts val="1900"/>
                        </a:lnSpc>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b="0" spc="-9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補助金等の活用により、教育・保育人材の確保を図り、待機児童</a:t>
                      </a:r>
                      <a:endParaRPr kumimoji="1" lang="en-US" altLang="ja-JP" sz="1300" b="0" spc="-9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ts val="1900"/>
                        </a:lnSpc>
                      </a:pPr>
                      <a:r>
                        <a:rPr kumimoji="1" lang="ja-JP" altLang="en-US" sz="1300" b="0" spc="-9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数の減少に努めた。研修等を実施し、保育の質の向上を図った。</a:t>
                      </a:r>
                      <a:endParaRPr kumimoji="1" lang="ja-JP" altLang="en-US" sz="13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8478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20348" y="452261"/>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①　安全・安心に暮らせる住まいと福祉のまちづくりの推進</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61-64</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7" name="サブタイトル 2"/>
          <p:cNvSpPr txBox="1">
            <a:spLocks/>
          </p:cNvSpPr>
          <p:nvPr/>
        </p:nvSpPr>
        <p:spPr>
          <a:xfrm>
            <a:off x="0" y="0"/>
            <a:ext cx="9906000" cy="396000"/>
          </a:xfrm>
          <a:prstGeom prst="rect">
            <a:avLst/>
          </a:prstGeom>
          <a:solidFill>
            <a:schemeClr val="accent1"/>
          </a:solidFill>
        </p:spPr>
        <p:txBody>
          <a:bodyPr lIns="72000" tIns="72000" rIns="72000" bIns="0" anchor="ctr" anchorCtr="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a:lstStyle>
          <a:p>
            <a:pPr marL="0" indent="0" algn="ctr">
              <a:buNone/>
            </a:pPr>
            <a:r>
              <a:rPr lang="ja-JP" altLang="en-US" sz="2000" b="1" dirty="0">
                <a:solidFill>
                  <a:schemeClr val="bg1"/>
                </a:solidFill>
                <a:latin typeface="メイリオ" panose="020B0604030504040204" pitchFamily="50" charset="-128"/>
                <a:ea typeface="メイリオ" panose="020B0604030504040204" pitchFamily="50" charset="-128"/>
              </a:rPr>
              <a:t>（</a:t>
            </a:r>
            <a:r>
              <a:rPr lang="en-US" altLang="ja-JP" sz="2000" b="1" dirty="0">
                <a:solidFill>
                  <a:schemeClr val="bg1"/>
                </a:solidFill>
                <a:latin typeface="メイリオ" panose="020B0604030504040204" pitchFamily="50" charset="-128"/>
                <a:ea typeface="メイリオ" panose="020B0604030504040204" pitchFamily="50" charset="-128"/>
              </a:rPr>
              <a:t>3</a:t>
            </a:r>
            <a:r>
              <a:rPr lang="ja-JP" altLang="en-US" sz="2000" b="1" dirty="0">
                <a:solidFill>
                  <a:schemeClr val="bg1"/>
                </a:solidFill>
                <a:latin typeface="メイリオ" panose="020B0604030504040204" pitchFamily="50" charset="-128"/>
                <a:ea typeface="メイリオ" panose="020B0604030504040204" pitchFamily="50" charset="-128"/>
              </a:rPr>
              <a:t>）地域の生活と福祉を支える基盤強化（令和</a:t>
            </a:r>
            <a:r>
              <a:rPr lang="en-US" altLang="ja-JP" sz="2000" b="1" dirty="0">
                <a:solidFill>
                  <a:schemeClr val="bg1"/>
                </a:solidFill>
                <a:latin typeface="メイリオ" panose="020B0604030504040204" pitchFamily="50" charset="-128"/>
                <a:ea typeface="メイリオ" panose="020B0604030504040204" pitchFamily="50" charset="-128"/>
              </a:rPr>
              <a:t>6</a:t>
            </a:r>
            <a:r>
              <a:rPr lang="ja-JP" altLang="en-US" sz="2000" b="1" dirty="0">
                <a:solidFill>
                  <a:schemeClr val="bg1"/>
                </a:solidFill>
                <a:latin typeface="メイリオ" panose="020B0604030504040204" pitchFamily="50" charset="-128"/>
                <a:ea typeface="メイリオ" panose="020B0604030504040204" pitchFamily="50" charset="-128"/>
              </a:rPr>
              <a:t>年度 取組状況）</a:t>
            </a:r>
          </a:p>
        </p:txBody>
      </p:sp>
      <p:graphicFrame>
        <p:nvGraphicFramePr>
          <p:cNvPr id="12" name="表 11"/>
          <p:cNvGraphicFramePr>
            <a:graphicFrameLocks noGrp="1"/>
          </p:cNvGraphicFramePr>
          <p:nvPr>
            <p:extLst>
              <p:ext uri="{D42A27DB-BD31-4B8C-83A1-F6EECF244321}">
                <p14:modId xmlns:p14="http://schemas.microsoft.com/office/powerpoint/2010/main" val="3415072271"/>
              </p:ext>
            </p:extLst>
          </p:nvPr>
        </p:nvGraphicFramePr>
        <p:xfrm>
          <a:off x="453000" y="2548980"/>
          <a:ext cx="9000000" cy="3907518"/>
        </p:xfrm>
        <a:graphic>
          <a:graphicData uri="http://schemas.openxmlformats.org/drawingml/2006/table">
            <a:tbl>
              <a:tblPr firstRow="1" bandRow="1">
                <a:tableStyleId>{5940675A-B579-460E-94D1-54222C63F5DA}</a:tableStyleId>
              </a:tblPr>
              <a:tblGrid>
                <a:gridCol w="9000000">
                  <a:extLst>
                    <a:ext uri="{9D8B030D-6E8A-4147-A177-3AD203B41FA5}">
                      <a16:colId xmlns:a16="http://schemas.microsoft.com/office/drawing/2014/main" val="20000"/>
                    </a:ext>
                  </a:extLst>
                </a:gridCol>
              </a:tblGrid>
              <a:tr h="324000">
                <a:tc>
                  <a:txBody>
                    <a:bodyPr/>
                    <a:lstStyle/>
                    <a:p>
                      <a:pPr algn="ctr">
                        <a:lnSpc>
                          <a:spcPts val="19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793637">
                <a:tc>
                  <a:txBody>
                    <a:bodyPr/>
                    <a:lstStyle/>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▸住宅確保要配慮者に対して、登録住宅への入居にかかる情報提供や、相談・見守りなどの支援を行う社会福祉法人等を居住支援法人として</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指定した（令和</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年度末</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192</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法人）。</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▸福祉有償運送制度の活性化を図るため、府ホームページで制度の広報を行うとともに、運営協議会（府内</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ブロック）に対し、事業推進に必要</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な情報提供を行った。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▸さらなる福祉のまちづくりの推進に向けて、審議会等において建築物のバリアフリー基準の見直し（素案）をとりまとめるなど着実に取り組んだ。</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▸市町福祉部局への意向調査を実施するとともに、市町村地域福祉担当課長会議等において、事例集や新たに作成した周知チラシ等を用いて</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府営住宅の空室活用制度や事例の周知に取り組んだ。</a:t>
                      </a: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▸府営住宅の空室を、事業者や地元市町等の団体に提供し、小規模保育事業や高齢者の見守り・交流拠点、住宅困窮者向けサポート付住宅</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等としての活用を推進した。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24000">
                <a:tc>
                  <a:txBody>
                    <a:bodyPr/>
                    <a:lstStyle/>
                    <a:p>
                      <a:pPr algn="ctr">
                        <a:lnSpc>
                          <a:spcPts val="19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extLst>
                  <a:ext uri="{0D108BD9-81ED-4DB2-BD59-A6C34878D82A}">
                    <a16:rowId xmlns:a16="http://schemas.microsoft.com/office/drawing/2014/main" val="10002"/>
                  </a:ext>
                </a:extLst>
              </a:tr>
              <a:tr h="324000">
                <a:tc>
                  <a:txBody>
                    <a:bodyPr/>
                    <a:lstStyle/>
                    <a:p>
                      <a:pPr marL="0" marR="0" lvl="0" indent="0" algn="l" defTabSz="685800" rtl="0" eaLnBrk="1" fontAlgn="auto" latinLnBrk="0" hangingPunct="1">
                        <a:lnSpc>
                          <a:spcPts val="19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◆地域の身近な相談先である市町村居住支援協議会の設立に向けた活動を、都市整備部と福祉部とが連携しながら支援する。</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ts val="19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◆改正住宅セーフティネット法の施行も踏まえて、引き続き居住支援法人による地域のニーズに対応した効果的な居住支援の取組の促進を行う。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◆引き続き、府ホームページの充実を図り、福祉有償運送制度の広報に努める。</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◆市町等に対して、周知を行い、府営住宅の空室活用の実現に向けた取組みを促進し、地域住民へのサービス等の充実を図る。</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6" name="円/楕円 6"/>
          <p:cNvSpPr/>
          <p:nvPr/>
        </p:nvSpPr>
        <p:spPr>
          <a:xfrm>
            <a:off x="9179859" y="6400640"/>
            <a:ext cx="968188" cy="457360"/>
          </a:xfrm>
          <a:prstGeom prst="ellipse">
            <a:avLst/>
          </a:prstGeom>
          <a:noFill/>
          <a:ln w="1587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12</a:t>
            </a:r>
            <a:endParaRPr kumimoji="0" lang="ja-JP" altLang="en-US"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graphicFrame>
        <p:nvGraphicFramePr>
          <p:cNvPr id="8" name="表 7">
            <a:extLst>
              <a:ext uri="{FF2B5EF4-FFF2-40B4-BE49-F238E27FC236}">
                <a16:creationId xmlns:a16="http://schemas.microsoft.com/office/drawing/2014/main" id="{2EC34270-BE96-4503-B0A6-E9B343FD74F5}"/>
              </a:ext>
            </a:extLst>
          </p:cNvPr>
          <p:cNvGraphicFramePr>
            <a:graphicFrameLocks noGrp="1"/>
          </p:cNvGraphicFramePr>
          <p:nvPr>
            <p:extLst>
              <p:ext uri="{D42A27DB-BD31-4B8C-83A1-F6EECF244321}">
                <p14:modId xmlns:p14="http://schemas.microsoft.com/office/powerpoint/2010/main" val="3905696855"/>
              </p:ext>
            </p:extLst>
          </p:nvPr>
        </p:nvGraphicFramePr>
        <p:xfrm>
          <a:off x="453000" y="976211"/>
          <a:ext cx="9000000" cy="1224000"/>
        </p:xfrm>
        <a:graphic>
          <a:graphicData uri="http://schemas.openxmlformats.org/drawingml/2006/table">
            <a:tbl>
              <a:tblPr firstRow="1" bandRow="1">
                <a:tableStyleId>{5940675A-B579-460E-94D1-54222C63F5DA}</a:tableStyleId>
              </a:tblPr>
              <a:tblGrid>
                <a:gridCol w="4235541">
                  <a:extLst>
                    <a:ext uri="{9D8B030D-6E8A-4147-A177-3AD203B41FA5}">
                      <a16:colId xmlns:a16="http://schemas.microsoft.com/office/drawing/2014/main" val="20000"/>
                    </a:ext>
                  </a:extLst>
                </a:gridCol>
                <a:gridCol w="4764459">
                  <a:extLst>
                    <a:ext uri="{9D8B030D-6E8A-4147-A177-3AD203B41FA5}">
                      <a16:colId xmlns:a16="http://schemas.microsoft.com/office/drawing/2014/main" val="3553356610"/>
                    </a:ext>
                  </a:extLst>
                </a:gridCol>
              </a:tblGrid>
              <a:tr h="306000">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目標・指標</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tc>
                  <a:txBody>
                    <a:bodyPr/>
                    <a:lstStyle/>
                    <a:p>
                      <a:pPr algn="ctr">
                        <a:lnSpc>
                          <a:spcPts val="1900"/>
                        </a:lnSpc>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r>
                        <a:rPr kumimoji="1" lang="en-US" altLang="ja-JP"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extLst>
                  <a:ext uri="{0D108BD9-81ED-4DB2-BD59-A6C34878D82A}">
                    <a16:rowId xmlns:a16="http://schemas.microsoft.com/office/drawing/2014/main" val="10000"/>
                  </a:ext>
                </a:extLst>
              </a:tr>
              <a:tr h="918000">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◆居住支援協議会を設立した市区町村の人口カバー率を令</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和</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年度末までに</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50</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％以上をめざし、市町村単位や行政</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区単位での居住支援協議会の設立を積極的に支援します。</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ts val="1900"/>
                        </a:lnSpc>
                        <a:spcBef>
                          <a:spcPts val="0"/>
                        </a:spcBef>
                        <a:spcAft>
                          <a:spcPts val="0"/>
                        </a:spcAft>
                        <a:buClrTx/>
                        <a:buSzTx/>
                        <a:buFontTx/>
                        <a:buNone/>
                        <a:tabLst/>
                        <a:defRPr/>
                      </a:pPr>
                      <a:r>
                        <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▸居住支援協議会設立数：</a:t>
                      </a:r>
                      <a:r>
                        <a:rPr kumimoji="1"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ts val="1900"/>
                        </a:lnSpc>
                        <a:spcBef>
                          <a:spcPts val="0"/>
                        </a:spcBef>
                        <a:spcAft>
                          <a:spcPts val="0"/>
                        </a:spcAft>
                        <a:buClrTx/>
                        <a:buSzTx/>
                        <a:buFontTx/>
                        <a:buNone/>
                        <a:tabLst/>
                        <a:defRPr/>
                      </a:pPr>
                      <a:r>
                        <a:rPr kumimoji="1" lang="ja-JP" altLang="en-US" sz="1200" spc="-3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▸市町村における居住支援体制構築に向け、福祉部と連携し、市町村福祉</a:t>
                      </a:r>
                      <a:endParaRPr kumimoji="1" lang="en-US" altLang="ja-JP" sz="1200" spc="-3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ts val="1900"/>
                        </a:lnSpc>
                        <a:spcBef>
                          <a:spcPts val="0"/>
                        </a:spcBef>
                        <a:spcAft>
                          <a:spcPts val="0"/>
                        </a:spcAft>
                        <a:buClrTx/>
                        <a:buSzTx/>
                        <a:buFontTx/>
                        <a:buNone/>
                        <a:tabLst/>
                        <a:defRPr/>
                      </a:pPr>
                      <a:r>
                        <a:rPr kumimoji="1" lang="ja-JP" altLang="en-US" sz="1200" spc="-3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部局、住宅部局、居住支援法人等への働きかけを行った</a:t>
                      </a:r>
                      <a:r>
                        <a:rPr kumimoji="1" lang="ja-JP" altLang="en-US" sz="1300" b="0" spc="-3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300" b="0" spc="-3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76188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14000" y="3395490"/>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③　地域の多様な主体（企業、福祉施設等、隣保館、</a:t>
            </a:r>
            <a:r>
              <a:rPr lang="en-US" altLang="ja-JP" sz="1600" b="1" dirty="0">
                <a:latin typeface="Meiryo UI" panose="020B0604030504040204" pitchFamily="50" charset="-128"/>
                <a:ea typeface="Meiryo UI" panose="020B0604030504040204" pitchFamily="50" charset="-128"/>
                <a:cs typeface="Meiryo UI" panose="020B0604030504040204" pitchFamily="50" charset="-128"/>
              </a:rPr>
              <a:t>NPO</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など）との協働</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70-76</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7" name="サブタイトル 2"/>
          <p:cNvSpPr txBox="1">
            <a:spLocks/>
          </p:cNvSpPr>
          <p:nvPr/>
        </p:nvSpPr>
        <p:spPr>
          <a:xfrm>
            <a:off x="0" y="0"/>
            <a:ext cx="9906000" cy="396000"/>
          </a:xfrm>
          <a:prstGeom prst="rect">
            <a:avLst/>
          </a:prstGeom>
          <a:solidFill>
            <a:schemeClr val="accent1"/>
          </a:solidFill>
        </p:spPr>
        <p:txBody>
          <a:bodyPr lIns="72000" tIns="72000" rIns="72000" bIns="0" anchor="ctr" anchorCtr="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a:lstStyle>
          <a:p>
            <a:pPr marL="0" indent="0" algn="ctr">
              <a:buNone/>
            </a:pPr>
            <a:r>
              <a:rPr lang="ja-JP" altLang="en-US" sz="2000" b="1" dirty="0">
                <a:solidFill>
                  <a:schemeClr val="bg1"/>
                </a:solidFill>
                <a:latin typeface="メイリオ" panose="020B0604030504040204" pitchFamily="50" charset="-128"/>
                <a:ea typeface="メイリオ" panose="020B0604030504040204" pitchFamily="50" charset="-128"/>
              </a:rPr>
              <a:t>（</a:t>
            </a:r>
            <a:r>
              <a:rPr lang="en-US" altLang="ja-JP" sz="2000" b="1" dirty="0">
                <a:solidFill>
                  <a:schemeClr val="bg1"/>
                </a:solidFill>
                <a:latin typeface="メイリオ" panose="020B0604030504040204" pitchFamily="50" charset="-128"/>
                <a:ea typeface="メイリオ" panose="020B0604030504040204" pitchFamily="50" charset="-128"/>
              </a:rPr>
              <a:t>3</a:t>
            </a:r>
            <a:r>
              <a:rPr lang="ja-JP" altLang="en-US" sz="2000" b="1" dirty="0">
                <a:solidFill>
                  <a:schemeClr val="bg1"/>
                </a:solidFill>
                <a:latin typeface="メイリオ" panose="020B0604030504040204" pitchFamily="50" charset="-128"/>
                <a:ea typeface="メイリオ" panose="020B0604030504040204" pitchFamily="50" charset="-128"/>
              </a:rPr>
              <a:t>）地域の生活と福祉を支える基盤強化（令和</a:t>
            </a:r>
            <a:r>
              <a:rPr lang="en-US" altLang="ja-JP" sz="2000" b="1" dirty="0">
                <a:solidFill>
                  <a:schemeClr val="bg1"/>
                </a:solidFill>
                <a:latin typeface="メイリオ" panose="020B0604030504040204" pitchFamily="50" charset="-128"/>
                <a:ea typeface="メイリオ" panose="020B0604030504040204" pitchFamily="50" charset="-128"/>
              </a:rPr>
              <a:t>6</a:t>
            </a:r>
            <a:r>
              <a:rPr lang="ja-JP" altLang="en-US" sz="2000" b="1" dirty="0">
                <a:solidFill>
                  <a:schemeClr val="bg1"/>
                </a:solidFill>
                <a:latin typeface="メイリオ" panose="020B0604030504040204" pitchFamily="50" charset="-128"/>
                <a:ea typeface="メイリオ" panose="020B0604030504040204" pitchFamily="50" charset="-128"/>
              </a:rPr>
              <a:t>年度 取組状況）</a:t>
            </a:r>
          </a:p>
        </p:txBody>
      </p:sp>
      <p:graphicFrame>
        <p:nvGraphicFramePr>
          <p:cNvPr id="6" name="表 5"/>
          <p:cNvGraphicFramePr>
            <a:graphicFrameLocks noGrp="1"/>
          </p:cNvGraphicFramePr>
          <p:nvPr>
            <p:extLst>
              <p:ext uri="{D42A27DB-BD31-4B8C-83A1-F6EECF244321}">
                <p14:modId xmlns:p14="http://schemas.microsoft.com/office/powerpoint/2010/main" val="3390417588"/>
              </p:ext>
            </p:extLst>
          </p:nvPr>
        </p:nvGraphicFramePr>
        <p:xfrm>
          <a:off x="453000" y="3771062"/>
          <a:ext cx="9000000" cy="2364866"/>
        </p:xfrm>
        <a:graphic>
          <a:graphicData uri="http://schemas.openxmlformats.org/drawingml/2006/table">
            <a:tbl>
              <a:tblPr firstRow="1" bandRow="1">
                <a:tableStyleId>{5940675A-B579-460E-94D1-54222C63F5DA}</a:tableStyleId>
              </a:tblPr>
              <a:tblGrid>
                <a:gridCol w="6482759">
                  <a:extLst>
                    <a:ext uri="{9D8B030D-6E8A-4147-A177-3AD203B41FA5}">
                      <a16:colId xmlns:a16="http://schemas.microsoft.com/office/drawing/2014/main" val="20000"/>
                    </a:ext>
                  </a:extLst>
                </a:gridCol>
                <a:gridCol w="2517241">
                  <a:extLst>
                    <a:ext uri="{9D8B030D-6E8A-4147-A177-3AD203B41FA5}">
                      <a16:colId xmlns:a16="http://schemas.microsoft.com/office/drawing/2014/main" val="4032548442"/>
                    </a:ext>
                  </a:extLst>
                </a:gridCol>
              </a:tblGrid>
              <a:tr h="284539">
                <a:tc>
                  <a:txBody>
                    <a:bodyPr/>
                    <a:lstStyle/>
                    <a:p>
                      <a:pPr algn="ctr">
                        <a:lnSpc>
                          <a:spcPts val="17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17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1020910">
                <a:tc>
                  <a:txBody>
                    <a:bodyPr/>
                    <a:lstStyle/>
                    <a:p>
                      <a:pPr marL="0" marR="0" lvl="0" indent="0" algn="l" defTabSz="685800" rtl="0" eaLnBrk="1" fontAlgn="auto" latinLnBrk="0" hangingPunct="1">
                        <a:lnSpc>
                          <a:spcPts val="19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▸小地域ネットワーク活動への支援等で実施された取組みを収集し、多様な主体との連携事例について、</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ts val="19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会議等で情報提供を行った。</a:t>
                      </a:r>
                      <a:endParaRPr kumimoji="1" lang="en-US" altLang="ja-JP" sz="1200" spc="-3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▸包括的な支援体制の整備や重層的支援体制整備事業の円滑な実施に向け、市町村職員や関係</a:t>
                      </a: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者に対し、制度理解のための講義や先進事例の提供を行った。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▸市町村社会福祉協議会及び社会福祉法人・福施設等の職員を対象に地域貢献委員会の取組みの</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情報共有を行う会議等を開催した。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●地域福祉・高齢者福祉交付金（</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901,598</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再掲</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600"/>
                        </a:lnSpc>
                      </a:pP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小地域ネットワーク活動を支援</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●包括的支援体制構築支援事業</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6,628</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再掲</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84539">
                <a:tc gridSpan="2">
                  <a:txBody>
                    <a:bodyPr/>
                    <a:lstStyle/>
                    <a:p>
                      <a:pPr algn="ctr">
                        <a:lnSpc>
                          <a:spcPts val="17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282012">
                <a:tc gridSpan="2">
                  <a:txBody>
                    <a:bodyPr/>
                    <a:lstStyle/>
                    <a:p>
                      <a:pPr>
                        <a:lnSpc>
                          <a:spcPts val="17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◆府社協や市町村と連携を図り、府全域にわたる福祉ニーズ等に対応した施策展開を支援していく。</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8" name="正方形/長方形 7"/>
          <p:cNvSpPr/>
          <p:nvPr/>
        </p:nvSpPr>
        <p:spPr>
          <a:xfrm>
            <a:off x="114000" y="480459"/>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②　</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社会福祉協議会に対する活動支援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65-69</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9" name="円/楕円 6"/>
          <p:cNvSpPr/>
          <p:nvPr/>
        </p:nvSpPr>
        <p:spPr>
          <a:xfrm>
            <a:off x="9271587" y="6393360"/>
            <a:ext cx="756000" cy="457359"/>
          </a:xfrm>
          <a:prstGeom prst="ellipse">
            <a:avLst/>
          </a:prstGeom>
          <a:noFill/>
          <a:ln w="1587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altLang="ja-JP" sz="2000" b="1" kern="0" dirty="0">
                <a:solidFill>
                  <a:prstClr val="black"/>
                </a:solidFill>
                <a:latin typeface="メイリオ" panose="020B0604030504040204" pitchFamily="50" charset="-128"/>
                <a:ea typeface="メイリオ" panose="020B0604030504040204" pitchFamily="50" charset="-128"/>
              </a:rPr>
              <a:t>13</a:t>
            </a:r>
            <a:endParaRPr kumimoji="0" lang="ja-JP" altLang="en-US"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graphicFrame>
        <p:nvGraphicFramePr>
          <p:cNvPr id="11" name="表 10">
            <a:extLst>
              <a:ext uri="{FF2B5EF4-FFF2-40B4-BE49-F238E27FC236}">
                <a16:creationId xmlns:a16="http://schemas.microsoft.com/office/drawing/2014/main" id="{2A8975A9-9C30-45E5-848D-9B8687A5AC1D}"/>
              </a:ext>
            </a:extLst>
          </p:cNvPr>
          <p:cNvGraphicFramePr>
            <a:graphicFrameLocks noGrp="1"/>
          </p:cNvGraphicFramePr>
          <p:nvPr>
            <p:extLst>
              <p:ext uri="{D42A27DB-BD31-4B8C-83A1-F6EECF244321}">
                <p14:modId xmlns:p14="http://schemas.microsoft.com/office/powerpoint/2010/main" val="1410581534"/>
              </p:ext>
            </p:extLst>
          </p:nvPr>
        </p:nvGraphicFramePr>
        <p:xfrm>
          <a:off x="452998" y="938216"/>
          <a:ext cx="9000000" cy="2364866"/>
        </p:xfrm>
        <a:graphic>
          <a:graphicData uri="http://schemas.openxmlformats.org/drawingml/2006/table">
            <a:tbl>
              <a:tblPr firstRow="1" bandRow="1">
                <a:tableStyleId>{5940675A-B579-460E-94D1-54222C63F5DA}</a:tableStyleId>
              </a:tblPr>
              <a:tblGrid>
                <a:gridCol w="6482759">
                  <a:extLst>
                    <a:ext uri="{9D8B030D-6E8A-4147-A177-3AD203B41FA5}">
                      <a16:colId xmlns:a16="http://schemas.microsoft.com/office/drawing/2014/main" val="20000"/>
                    </a:ext>
                  </a:extLst>
                </a:gridCol>
                <a:gridCol w="2517241">
                  <a:extLst>
                    <a:ext uri="{9D8B030D-6E8A-4147-A177-3AD203B41FA5}">
                      <a16:colId xmlns:a16="http://schemas.microsoft.com/office/drawing/2014/main" val="4032548442"/>
                    </a:ext>
                  </a:extLst>
                </a:gridCol>
              </a:tblGrid>
              <a:tr h="284539">
                <a:tc>
                  <a:txBody>
                    <a:bodyPr/>
                    <a:lstStyle/>
                    <a:p>
                      <a:pPr algn="ctr">
                        <a:lnSpc>
                          <a:spcPts val="17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17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1254057">
                <a:tc>
                  <a:txBody>
                    <a:bodyPr/>
                    <a:lstStyle/>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▸府内全域において、関係機関や団体等と協働して社会福祉活動の課題に取り組んでいる大阪府社会</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福祉協議会の「福祉活動指導員設置事業」を支援することにより、大阪府社会福祉協議会の活動強</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化を図り、民間社会福祉活動の充実・発展を推進した。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▸市町村社会福祉協議会及び社会福祉法人・福施設等の職員を対象に地域貢献委員会の取組みに</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ついて情報共有を行い、市町村域をまたぐ関係者間の顔の見える関係づくりに取組んだ。</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spc="-3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地域福祉・高齢者福祉交付金の活用を通じて、市町村社協における小地域ネットワーク活動を支援した。</a:t>
                      </a:r>
                      <a:endParaRPr kumimoji="1" lang="en-US" altLang="ja-JP" sz="1200" spc="-3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福祉活動指導員設置事業（</a:t>
                      </a:r>
                      <a:r>
                        <a:rPr kumimoji="1" lang="en-US" altLang="zh-TW"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23,378</a:t>
                      </a:r>
                      <a:r>
                        <a:rPr kumimoji="1" lang="zh-TW"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zh-TW"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●地域福祉・高齢者福祉交付金（</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901,598</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再掲</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600"/>
                        </a:lnSpc>
                      </a:pP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小地域ネットワーク活動を支援</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84539">
                <a:tc gridSpan="2">
                  <a:txBody>
                    <a:bodyPr/>
                    <a:lstStyle/>
                    <a:p>
                      <a:pPr algn="ctr">
                        <a:lnSpc>
                          <a:spcPts val="17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282012">
                <a:tc gridSpan="2">
                  <a:txBody>
                    <a:bodyPr/>
                    <a:lstStyle/>
                    <a:p>
                      <a:pPr>
                        <a:lnSpc>
                          <a:spcPts val="17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◆府社協や市町村と連携を図り、府全域にわたる福祉ニーズ等に対応した施策展開を支援していく。</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694272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サブタイトル 2"/>
          <p:cNvSpPr txBox="1">
            <a:spLocks/>
          </p:cNvSpPr>
          <p:nvPr/>
        </p:nvSpPr>
        <p:spPr>
          <a:xfrm>
            <a:off x="0" y="0"/>
            <a:ext cx="9906000" cy="396000"/>
          </a:xfrm>
          <a:prstGeom prst="rect">
            <a:avLst/>
          </a:prstGeom>
          <a:solidFill>
            <a:schemeClr val="accent1"/>
          </a:solidFill>
        </p:spPr>
        <p:txBody>
          <a:bodyPr lIns="72000" tIns="72000" rIns="72000" bIns="0" anchor="ctr" anchorCtr="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a:lstStyle>
          <a:p>
            <a:pPr marL="0" indent="0" algn="ctr">
              <a:buNone/>
            </a:pPr>
            <a:r>
              <a:rPr lang="ja-JP" altLang="en-US" sz="2000" b="1" dirty="0">
                <a:solidFill>
                  <a:schemeClr val="bg1"/>
                </a:solidFill>
                <a:latin typeface="メイリオ" panose="020B0604030504040204" pitchFamily="50" charset="-128"/>
                <a:ea typeface="メイリオ" panose="020B0604030504040204" pitchFamily="50" charset="-128"/>
              </a:rPr>
              <a:t>（</a:t>
            </a:r>
            <a:r>
              <a:rPr lang="en-US" altLang="ja-JP" sz="2000" b="1" dirty="0">
                <a:solidFill>
                  <a:schemeClr val="bg1"/>
                </a:solidFill>
                <a:latin typeface="メイリオ" panose="020B0604030504040204" pitchFamily="50" charset="-128"/>
                <a:ea typeface="メイリオ" panose="020B0604030504040204" pitchFamily="50" charset="-128"/>
              </a:rPr>
              <a:t>3</a:t>
            </a:r>
            <a:r>
              <a:rPr lang="ja-JP" altLang="en-US" sz="2000" b="1" dirty="0">
                <a:solidFill>
                  <a:schemeClr val="bg1"/>
                </a:solidFill>
                <a:latin typeface="メイリオ" panose="020B0604030504040204" pitchFamily="50" charset="-128"/>
                <a:ea typeface="メイリオ" panose="020B0604030504040204" pitchFamily="50" charset="-128"/>
              </a:rPr>
              <a:t>）地域の生活と福祉を支える基盤強化（令和</a:t>
            </a:r>
            <a:r>
              <a:rPr lang="en-US" altLang="ja-JP" sz="2000" b="1" dirty="0">
                <a:solidFill>
                  <a:schemeClr val="bg1"/>
                </a:solidFill>
                <a:latin typeface="メイリオ" panose="020B0604030504040204" pitchFamily="50" charset="-128"/>
                <a:ea typeface="メイリオ" panose="020B0604030504040204" pitchFamily="50" charset="-128"/>
              </a:rPr>
              <a:t>6</a:t>
            </a:r>
            <a:r>
              <a:rPr lang="ja-JP" altLang="en-US" sz="2000" b="1" dirty="0">
                <a:solidFill>
                  <a:schemeClr val="bg1"/>
                </a:solidFill>
                <a:latin typeface="メイリオ" panose="020B0604030504040204" pitchFamily="50" charset="-128"/>
                <a:ea typeface="メイリオ" panose="020B0604030504040204" pitchFamily="50" charset="-128"/>
              </a:rPr>
              <a:t>年度 取組状況）</a:t>
            </a:r>
          </a:p>
        </p:txBody>
      </p:sp>
      <p:graphicFrame>
        <p:nvGraphicFramePr>
          <p:cNvPr id="14" name="表 13"/>
          <p:cNvGraphicFramePr>
            <a:graphicFrameLocks noGrp="1"/>
          </p:cNvGraphicFramePr>
          <p:nvPr>
            <p:extLst>
              <p:ext uri="{D42A27DB-BD31-4B8C-83A1-F6EECF244321}">
                <p14:modId xmlns:p14="http://schemas.microsoft.com/office/powerpoint/2010/main" val="1566071484"/>
              </p:ext>
            </p:extLst>
          </p:nvPr>
        </p:nvGraphicFramePr>
        <p:xfrm>
          <a:off x="461400" y="811343"/>
          <a:ext cx="9000000" cy="2153458"/>
        </p:xfrm>
        <a:graphic>
          <a:graphicData uri="http://schemas.openxmlformats.org/drawingml/2006/table">
            <a:tbl>
              <a:tblPr firstRow="1" bandRow="1">
                <a:tableStyleId>{5940675A-B579-460E-94D1-54222C63F5DA}</a:tableStyleId>
              </a:tblPr>
              <a:tblGrid>
                <a:gridCol w="6482759">
                  <a:extLst>
                    <a:ext uri="{9D8B030D-6E8A-4147-A177-3AD203B41FA5}">
                      <a16:colId xmlns:a16="http://schemas.microsoft.com/office/drawing/2014/main" val="20000"/>
                    </a:ext>
                  </a:extLst>
                </a:gridCol>
                <a:gridCol w="2517241">
                  <a:extLst>
                    <a:ext uri="{9D8B030D-6E8A-4147-A177-3AD203B41FA5}">
                      <a16:colId xmlns:a16="http://schemas.microsoft.com/office/drawing/2014/main" val="4032548442"/>
                    </a:ext>
                  </a:extLst>
                </a:gridCol>
              </a:tblGrid>
              <a:tr h="326445">
                <a:tc>
                  <a:txBody>
                    <a:bodyPr/>
                    <a:lstStyle/>
                    <a:p>
                      <a:pPr algn="ctr">
                        <a:lnSpc>
                          <a:spcPts val="16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553785">
                <a:tc>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▸地域の福祉課題や府施策に対応する</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つの公募テーマを設定するとともに、子ども食堂ネットワークモデ</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ル事業や障がいのある方のアート活動への支援など、施策推進公募型事業への助成を拡充できた。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▸市町村及びボランティア関係団体等への広報活動を積極的に実施し、助成の増加を促進した。</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大阪府福祉基金設置運営</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費</a:t>
                      </a:r>
                      <a:r>
                        <a:rPr kumimoji="1" lang="zh-TW"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168,700</a:t>
                      </a:r>
                      <a:r>
                        <a:rPr kumimoji="1" lang="zh-TW"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26445">
                <a:tc gridSpan="2">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305326">
                <a:tc gridSpan="2">
                  <a:txBody>
                    <a:bodyPr/>
                    <a:lstStyle/>
                    <a:p>
                      <a:pPr marL="0" marR="0" lvl="0" indent="0" algn="l" defTabSz="685800" rtl="0" eaLnBrk="1" fontAlgn="auto" latinLnBrk="0" hangingPunct="1">
                        <a:lnSpc>
                          <a:spcPts val="18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◆助成金の申請方法や周知期間などを見直し、地域福祉に寄与する事業を実施する様々な団体が、助成金を活用できるよう、更なる機会創出を</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ts val="18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めざす。</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ts val="18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◆助成金の事業評価を行い、その評価結果を公表し、広報することにより事業成果の見える化を進める。</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15" name="正方形/長方形 14"/>
          <p:cNvSpPr/>
          <p:nvPr/>
        </p:nvSpPr>
        <p:spPr>
          <a:xfrm>
            <a:off x="174794" y="402998"/>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④　</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福祉基金の活用・推進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77</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9" name="円/楕円 6"/>
          <p:cNvSpPr/>
          <p:nvPr/>
        </p:nvSpPr>
        <p:spPr>
          <a:xfrm>
            <a:off x="9270895" y="6424988"/>
            <a:ext cx="756000" cy="457360"/>
          </a:xfrm>
          <a:prstGeom prst="ellipse">
            <a:avLst/>
          </a:prstGeom>
          <a:noFill/>
          <a:ln w="1587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altLang="ja-JP" sz="2000" b="1" kern="0" dirty="0">
                <a:solidFill>
                  <a:prstClr val="black"/>
                </a:solidFill>
                <a:latin typeface="メイリオ" panose="020B0604030504040204" pitchFamily="50" charset="-128"/>
                <a:ea typeface="メイリオ" panose="020B0604030504040204" pitchFamily="50" charset="-128"/>
              </a:rPr>
              <a:t>14</a:t>
            </a:r>
            <a:endParaRPr kumimoji="0" lang="ja-JP" altLang="en-US"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2" name="正方形/長方形 11">
            <a:extLst>
              <a:ext uri="{FF2B5EF4-FFF2-40B4-BE49-F238E27FC236}">
                <a16:creationId xmlns:a16="http://schemas.microsoft.com/office/drawing/2014/main" id="{578F2CD4-FA85-4D81-9463-37890603E05C}"/>
              </a:ext>
            </a:extLst>
          </p:cNvPr>
          <p:cNvSpPr/>
          <p:nvPr/>
        </p:nvSpPr>
        <p:spPr>
          <a:xfrm>
            <a:off x="174794" y="3147238"/>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⑤　矯正施設退所予定者等への社会復帰支援</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78-80</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graphicFrame>
        <p:nvGraphicFramePr>
          <p:cNvPr id="8" name="表 7">
            <a:extLst>
              <a:ext uri="{FF2B5EF4-FFF2-40B4-BE49-F238E27FC236}">
                <a16:creationId xmlns:a16="http://schemas.microsoft.com/office/drawing/2014/main" id="{88A8E1EC-83AA-4275-97DA-80FED2407B98}"/>
              </a:ext>
            </a:extLst>
          </p:cNvPr>
          <p:cNvGraphicFramePr>
            <a:graphicFrameLocks noGrp="1"/>
          </p:cNvGraphicFramePr>
          <p:nvPr>
            <p:extLst>
              <p:ext uri="{D42A27DB-BD31-4B8C-83A1-F6EECF244321}">
                <p14:modId xmlns:p14="http://schemas.microsoft.com/office/powerpoint/2010/main" val="2745584463"/>
              </p:ext>
            </p:extLst>
          </p:nvPr>
        </p:nvGraphicFramePr>
        <p:xfrm>
          <a:off x="453000" y="3622231"/>
          <a:ext cx="9000000" cy="2129420"/>
        </p:xfrm>
        <a:graphic>
          <a:graphicData uri="http://schemas.openxmlformats.org/drawingml/2006/table">
            <a:tbl>
              <a:tblPr firstRow="1" bandRow="1">
                <a:tableStyleId>{5940675A-B579-460E-94D1-54222C63F5DA}</a:tableStyleId>
              </a:tblPr>
              <a:tblGrid>
                <a:gridCol w="6482759">
                  <a:extLst>
                    <a:ext uri="{9D8B030D-6E8A-4147-A177-3AD203B41FA5}">
                      <a16:colId xmlns:a16="http://schemas.microsoft.com/office/drawing/2014/main" val="20000"/>
                    </a:ext>
                  </a:extLst>
                </a:gridCol>
                <a:gridCol w="2517241">
                  <a:extLst>
                    <a:ext uri="{9D8B030D-6E8A-4147-A177-3AD203B41FA5}">
                      <a16:colId xmlns:a16="http://schemas.microsoft.com/office/drawing/2014/main" val="4032548442"/>
                    </a:ext>
                  </a:extLst>
                </a:gridCol>
              </a:tblGrid>
              <a:tr h="288000">
                <a:tc>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977391">
                <a:tc>
                  <a:txBody>
                    <a:bodyPr/>
                    <a:lstStyle/>
                    <a:p>
                      <a:pPr>
                        <a:lnSpc>
                          <a:spcPts val="1800"/>
                        </a:lnSpc>
                      </a:pPr>
                      <a:r>
                        <a:rPr kumimoji="1" lang="ja-JP" altLang="en-US" sz="1200" spc="-6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spc="-6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市町村とのネットワーク構築と連携を目的とした府内市町村への訪問を実施し、地域定着支援センター事業に</a:t>
                      </a:r>
                      <a:endParaRPr kumimoji="1" lang="en-US" altLang="ja-JP" sz="1200" spc="-6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spc="-6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対する理解と協力の促進を図った。（令和６年度末時点訪問数：</a:t>
                      </a:r>
                      <a:r>
                        <a:rPr kumimoji="1" lang="en-US" altLang="ja-JP" sz="1200" spc="-6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43</a:t>
                      </a:r>
                      <a:r>
                        <a:rPr kumimoji="1" lang="ja-JP" altLang="en-US" sz="1200" spc="-6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a:t>
                      </a:r>
                      <a:endParaRPr kumimoji="1" lang="en-US" altLang="ja-JP" sz="1200" spc="-6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▸各</a:t>
                      </a:r>
                      <a:r>
                        <a:rPr kumimoji="1" lang="ja-JP" altLang="en-US" sz="1200" i="0" strike="noStrike"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関係機関による連絡協議会において、事業における課題を共有し、解決策の検討を図った。</a:t>
                      </a:r>
                      <a:endParaRPr kumimoji="1" lang="en-US" altLang="ja-JP" sz="1200" i="0" strike="noStrike" baseline="0" dirty="0">
                        <a:solidFill>
                          <a:schemeClr val="tx1"/>
                        </a:solidFill>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●地域生活定着支援センター事業費（</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44,995</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88000">
                <a:tc gridSpan="2">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560781">
                <a:tc gridSpan="2">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◆引き続き、</a:t>
                      </a:r>
                      <a:r>
                        <a:rPr kumimoji="1" lang="ja-JP" altLang="en-US" sz="1200" spc="-6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地域生活定着支援センター事業の</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趣旨等を市町村等へ周知・啓発を行い、理解促進と連携体制の構築に努める。</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月に策定された「第二次大阪府再犯防止推進計画」の進捗管理を行う。</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8629105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14000" y="420666"/>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⑥　第三者評価等による福祉サービスの質の向上</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81-83</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7" name="サブタイトル 2"/>
          <p:cNvSpPr txBox="1">
            <a:spLocks/>
          </p:cNvSpPr>
          <p:nvPr/>
        </p:nvSpPr>
        <p:spPr>
          <a:xfrm>
            <a:off x="0" y="0"/>
            <a:ext cx="9906000" cy="396000"/>
          </a:xfrm>
          <a:prstGeom prst="rect">
            <a:avLst/>
          </a:prstGeom>
          <a:solidFill>
            <a:schemeClr val="accent1"/>
          </a:solidFill>
        </p:spPr>
        <p:txBody>
          <a:bodyPr lIns="72000" tIns="72000" rIns="72000" bIns="0" anchor="ctr" anchorCtr="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a:lstStyle>
          <a:p>
            <a:pPr marL="0" indent="0" algn="ctr">
              <a:buNone/>
            </a:pPr>
            <a:r>
              <a:rPr lang="ja-JP" altLang="en-US" sz="2000" b="1" dirty="0">
                <a:solidFill>
                  <a:schemeClr val="bg1"/>
                </a:solidFill>
                <a:latin typeface="メイリオ" panose="020B0604030504040204" pitchFamily="50" charset="-128"/>
                <a:ea typeface="メイリオ" panose="020B0604030504040204" pitchFamily="50" charset="-128"/>
              </a:rPr>
              <a:t>（</a:t>
            </a:r>
            <a:r>
              <a:rPr lang="en-US" altLang="ja-JP" sz="2000" b="1" dirty="0">
                <a:solidFill>
                  <a:schemeClr val="bg1"/>
                </a:solidFill>
                <a:latin typeface="メイリオ" panose="020B0604030504040204" pitchFamily="50" charset="-128"/>
                <a:ea typeface="メイリオ" panose="020B0604030504040204" pitchFamily="50" charset="-128"/>
              </a:rPr>
              <a:t>3</a:t>
            </a:r>
            <a:r>
              <a:rPr lang="ja-JP" altLang="en-US" sz="2000" b="1" dirty="0">
                <a:solidFill>
                  <a:schemeClr val="bg1"/>
                </a:solidFill>
                <a:latin typeface="メイリオ" panose="020B0604030504040204" pitchFamily="50" charset="-128"/>
                <a:ea typeface="メイリオ" panose="020B0604030504040204" pitchFamily="50" charset="-128"/>
              </a:rPr>
              <a:t>）地域の生活と福祉を支える基盤強化（令和</a:t>
            </a:r>
            <a:r>
              <a:rPr lang="en-US" altLang="ja-JP" sz="2000" b="1" dirty="0">
                <a:solidFill>
                  <a:schemeClr val="bg1"/>
                </a:solidFill>
                <a:latin typeface="メイリオ" panose="020B0604030504040204" pitchFamily="50" charset="-128"/>
                <a:ea typeface="メイリオ" panose="020B0604030504040204" pitchFamily="50" charset="-128"/>
              </a:rPr>
              <a:t>6</a:t>
            </a:r>
            <a:r>
              <a:rPr lang="ja-JP" altLang="en-US" sz="2000" b="1" dirty="0">
                <a:solidFill>
                  <a:schemeClr val="bg1"/>
                </a:solidFill>
                <a:latin typeface="メイリオ" panose="020B0604030504040204" pitchFamily="50" charset="-128"/>
                <a:ea typeface="メイリオ" panose="020B0604030504040204" pitchFamily="50" charset="-128"/>
              </a:rPr>
              <a:t>年度 取組状況）</a:t>
            </a:r>
          </a:p>
        </p:txBody>
      </p:sp>
      <p:graphicFrame>
        <p:nvGraphicFramePr>
          <p:cNvPr id="6" name="表 5"/>
          <p:cNvGraphicFramePr>
            <a:graphicFrameLocks noGrp="1"/>
          </p:cNvGraphicFramePr>
          <p:nvPr>
            <p:extLst>
              <p:ext uri="{D42A27DB-BD31-4B8C-83A1-F6EECF244321}">
                <p14:modId xmlns:p14="http://schemas.microsoft.com/office/powerpoint/2010/main" val="2671717301"/>
              </p:ext>
            </p:extLst>
          </p:nvPr>
        </p:nvGraphicFramePr>
        <p:xfrm>
          <a:off x="461400" y="3537548"/>
          <a:ext cx="9000000" cy="1368001"/>
        </p:xfrm>
        <a:graphic>
          <a:graphicData uri="http://schemas.openxmlformats.org/drawingml/2006/table">
            <a:tbl>
              <a:tblPr firstRow="1" bandRow="1">
                <a:tableStyleId>{5940675A-B579-460E-94D1-54222C63F5DA}</a:tableStyleId>
              </a:tblPr>
              <a:tblGrid>
                <a:gridCol w="6482759">
                  <a:extLst>
                    <a:ext uri="{9D8B030D-6E8A-4147-A177-3AD203B41FA5}">
                      <a16:colId xmlns:a16="http://schemas.microsoft.com/office/drawing/2014/main" val="20000"/>
                    </a:ext>
                  </a:extLst>
                </a:gridCol>
                <a:gridCol w="2517241">
                  <a:extLst>
                    <a:ext uri="{9D8B030D-6E8A-4147-A177-3AD203B41FA5}">
                      <a16:colId xmlns:a16="http://schemas.microsoft.com/office/drawing/2014/main" val="4032548442"/>
                    </a:ext>
                  </a:extLst>
                </a:gridCol>
              </a:tblGrid>
              <a:tr h="287631">
                <a:tc>
                  <a:txBody>
                    <a:bodyPr/>
                    <a:lstStyle/>
                    <a:p>
                      <a:pPr algn="ctr">
                        <a:lnSpc>
                          <a:spcPts val="16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16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507579">
                <a:tc>
                  <a:txBody>
                    <a:bodyPr/>
                    <a:lstStyle/>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▸介護保険サービス事業者や</a:t>
                      </a:r>
                      <a:r>
                        <a:rPr kumimoji="1" lang="ja-JP" altLang="en-US" sz="12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福祉サービス事業者等に対し、指導監査を実施し、サービスの質の</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向上及び施設等の適正運営に寄与した。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●指導監査等にかかる事業費</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45,687</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87631">
                <a:tc gridSpan="2">
                  <a:txBody>
                    <a:bodyPr/>
                    <a:lstStyle/>
                    <a:p>
                      <a:pPr algn="ctr">
                        <a:lnSpc>
                          <a:spcPts val="16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285160">
                <a:tc gridSpan="2">
                  <a:txBody>
                    <a:bodyPr/>
                    <a:lstStyle/>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◆引き続き、市町村とも連携しながら指導監査を行い、利用者のニーズに合わせた福祉サービスが提供されるよう適切な事業運営の確保に努める。</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8" name="正方形/長方形 7"/>
          <p:cNvSpPr/>
          <p:nvPr/>
        </p:nvSpPr>
        <p:spPr>
          <a:xfrm>
            <a:off x="114000" y="3035179"/>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⑦　</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社会福祉法人及び福祉サービス事業者への適切な指導監査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83-84</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9" name="円/楕円 6"/>
          <p:cNvSpPr/>
          <p:nvPr/>
        </p:nvSpPr>
        <p:spPr>
          <a:xfrm>
            <a:off x="9270895" y="6424988"/>
            <a:ext cx="756000" cy="457360"/>
          </a:xfrm>
          <a:prstGeom prst="ellipse">
            <a:avLst/>
          </a:prstGeom>
          <a:noFill/>
          <a:ln w="1587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altLang="ja-JP" sz="2000" b="1" kern="0" dirty="0">
                <a:solidFill>
                  <a:prstClr val="black"/>
                </a:solidFill>
                <a:latin typeface="メイリオ" panose="020B0604030504040204" pitchFamily="50" charset="-128"/>
                <a:ea typeface="メイリオ" panose="020B0604030504040204" pitchFamily="50" charset="-128"/>
              </a:rPr>
              <a:t>15</a:t>
            </a:r>
            <a:endParaRPr kumimoji="0" lang="ja-JP" altLang="en-US"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3679806841"/>
              </p:ext>
            </p:extLst>
          </p:nvPr>
        </p:nvGraphicFramePr>
        <p:xfrm>
          <a:off x="465600" y="856176"/>
          <a:ext cx="8991600" cy="1909191"/>
        </p:xfrm>
        <a:graphic>
          <a:graphicData uri="http://schemas.openxmlformats.org/drawingml/2006/table">
            <a:tbl>
              <a:tblPr firstRow="1" bandRow="1">
                <a:tableStyleId>{5940675A-B579-460E-94D1-54222C63F5DA}</a:tableStyleId>
              </a:tblPr>
              <a:tblGrid>
                <a:gridCol w="6476708">
                  <a:extLst>
                    <a:ext uri="{9D8B030D-6E8A-4147-A177-3AD203B41FA5}">
                      <a16:colId xmlns:a16="http://schemas.microsoft.com/office/drawing/2014/main" val="20000"/>
                    </a:ext>
                  </a:extLst>
                </a:gridCol>
                <a:gridCol w="2514892">
                  <a:extLst>
                    <a:ext uri="{9D8B030D-6E8A-4147-A177-3AD203B41FA5}">
                      <a16:colId xmlns:a16="http://schemas.microsoft.com/office/drawing/2014/main" val="4032548442"/>
                    </a:ext>
                  </a:extLst>
                </a:gridCol>
              </a:tblGrid>
              <a:tr h="300518">
                <a:tc>
                  <a:txBody>
                    <a:bodyPr/>
                    <a:lstStyle/>
                    <a:p>
                      <a:pPr algn="ctr">
                        <a:lnSpc>
                          <a:spcPts val="16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16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830921">
                <a:tc>
                  <a:txBody>
                    <a:bodyPr/>
                    <a:lstStyle/>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▸市町村地域福祉担当課長会議及び社会福祉法人等が集まる説明会等において、第三者評価事業</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の説明や、資料提供を行うなど、受審促進を図った。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▸評価機関及び評価調査者の質を高めるため、養成研修等を開催した。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●福祉サービス第三者評価システム</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推進事業費（</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4,384</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00518">
                <a:tc gridSpan="2">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285724">
                <a:tc gridSpan="2">
                  <a:txBody>
                    <a:bodyPr/>
                    <a:lstStyle/>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◆市町村や庁内関係部局等と連携しながら、あらゆる機会を捉えて第三者評価受審の意義を周知し、積極的な働きかけを行っていく。</a:t>
                      </a:r>
                    </a:p>
                    <a:p>
                      <a:pPr>
                        <a:lnSpc>
                          <a:spcPts val="16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また、他府県における実施状況等も参考にしながら、他制度との連携方策など第三者評価制度の普及・啓発の手法等について検討する。</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15416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28697" y="540255"/>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①　市町村の取組みに対する支援</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85-86</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7" name="サブタイトル 2"/>
          <p:cNvSpPr txBox="1">
            <a:spLocks/>
          </p:cNvSpPr>
          <p:nvPr/>
        </p:nvSpPr>
        <p:spPr>
          <a:xfrm>
            <a:off x="0" y="0"/>
            <a:ext cx="9906000" cy="396000"/>
          </a:xfrm>
          <a:prstGeom prst="rect">
            <a:avLst/>
          </a:prstGeom>
          <a:solidFill>
            <a:schemeClr val="accent1"/>
          </a:solidFill>
        </p:spPr>
        <p:txBody>
          <a:bodyPr lIns="72000" tIns="72000" rIns="72000" bIns="0" anchor="ctr" anchorCtr="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a:lstStyle>
          <a:p>
            <a:pPr marL="0" indent="0" algn="ctr">
              <a:buNone/>
            </a:pPr>
            <a:r>
              <a:rPr lang="ja-JP" altLang="en-US" sz="2000" b="1" dirty="0">
                <a:solidFill>
                  <a:schemeClr val="bg1"/>
                </a:solidFill>
                <a:latin typeface="メイリオ" panose="020B0604030504040204" pitchFamily="50" charset="-128"/>
                <a:ea typeface="メイリオ" panose="020B0604030504040204" pitchFamily="50" charset="-128"/>
              </a:rPr>
              <a:t>（</a:t>
            </a:r>
            <a:r>
              <a:rPr lang="en-US" altLang="ja-JP" sz="2000" b="1" dirty="0">
                <a:solidFill>
                  <a:schemeClr val="bg1"/>
                </a:solidFill>
                <a:latin typeface="メイリオ" panose="020B0604030504040204" pitchFamily="50" charset="-128"/>
                <a:ea typeface="メイリオ" panose="020B0604030504040204" pitchFamily="50" charset="-128"/>
              </a:rPr>
              <a:t>4</a:t>
            </a:r>
            <a:r>
              <a:rPr lang="ja-JP" altLang="en-US" sz="2000" b="1" dirty="0">
                <a:solidFill>
                  <a:schemeClr val="bg1"/>
                </a:solidFill>
                <a:latin typeface="メイリオ" panose="020B0604030504040204" pitchFamily="50" charset="-128"/>
                <a:ea typeface="メイリオ" panose="020B0604030504040204" pitchFamily="50" charset="-128"/>
              </a:rPr>
              <a:t>）市町村支援（令和</a:t>
            </a:r>
            <a:r>
              <a:rPr lang="en-US" altLang="ja-JP" sz="2000" b="1" dirty="0">
                <a:solidFill>
                  <a:schemeClr val="bg1"/>
                </a:solidFill>
                <a:latin typeface="メイリオ" panose="020B0604030504040204" pitchFamily="50" charset="-128"/>
                <a:ea typeface="メイリオ" panose="020B0604030504040204" pitchFamily="50" charset="-128"/>
              </a:rPr>
              <a:t>6</a:t>
            </a:r>
            <a:r>
              <a:rPr lang="ja-JP" altLang="en-US" sz="2000" b="1" dirty="0">
                <a:solidFill>
                  <a:schemeClr val="bg1"/>
                </a:solidFill>
                <a:latin typeface="メイリオ" panose="020B0604030504040204" pitchFamily="50" charset="-128"/>
                <a:ea typeface="メイリオ" panose="020B0604030504040204" pitchFamily="50" charset="-128"/>
              </a:rPr>
              <a:t>年度 取組状況）</a:t>
            </a:r>
          </a:p>
        </p:txBody>
      </p:sp>
      <p:graphicFrame>
        <p:nvGraphicFramePr>
          <p:cNvPr id="12" name="表 11"/>
          <p:cNvGraphicFramePr>
            <a:graphicFrameLocks noGrp="1"/>
          </p:cNvGraphicFramePr>
          <p:nvPr>
            <p:extLst>
              <p:ext uri="{D42A27DB-BD31-4B8C-83A1-F6EECF244321}">
                <p14:modId xmlns:p14="http://schemas.microsoft.com/office/powerpoint/2010/main" val="2395548160"/>
              </p:ext>
            </p:extLst>
          </p:nvPr>
        </p:nvGraphicFramePr>
        <p:xfrm>
          <a:off x="463548" y="973450"/>
          <a:ext cx="9000000" cy="2891823"/>
        </p:xfrm>
        <a:graphic>
          <a:graphicData uri="http://schemas.openxmlformats.org/drawingml/2006/table">
            <a:tbl>
              <a:tblPr firstRow="1" bandRow="1">
                <a:tableStyleId>{5940675A-B579-460E-94D1-54222C63F5DA}</a:tableStyleId>
              </a:tblPr>
              <a:tblGrid>
                <a:gridCol w="6482759">
                  <a:extLst>
                    <a:ext uri="{9D8B030D-6E8A-4147-A177-3AD203B41FA5}">
                      <a16:colId xmlns:a16="http://schemas.microsoft.com/office/drawing/2014/main" val="20000"/>
                    </a:ext>
                  </a:extLst>
                </a:gridCol>
                <a:gridCol w="2517241">
                  <a:extLst>
                    <a:ext uri="{9D8B030D-6E8A-4147-A177-3AD203B41FA5}">
                      <a16:colId xmlns:a16="http://schemas.microsoft.com/office/drawing/2014/main" val="4032548442"/>
                    </a:ext>
                  </a:extLst>
                </a:gridCol>
              </a:tblGrid>
              <a:tr h="324000">
                <a:tc>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900000">
                <a:tc>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▸人権相談窓口による専門的相談対応、障がい者差別解消に向けた広域支援相談員の配置と相談対</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応等の多様な相談支援を通じて、府民が直面する課題などの解決に取り組んだ。</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▸大阪府地域福祉・高齢者福祉交付金を活用し、地域福祉及び高齢者福祉の分野を対象に、</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市町村が創意工夫を凝らし、地域の実情や住民ニーズに沿った施策を立案、推進することを支援。</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地域福祉分野（</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87</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事業）、高齢者福祉分野（</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事業）の事業を支援。</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▸重層的支援体制整備事業実施自治体に対しては当該事業に関するアンケート、未実施自治体に対　</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しては包括的な支援体制に関するアンケートを行い、とりまとめ結果については、市町村地域福祉課長</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会議の場を活用し、情報提供を行った。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●地域福祉・高齢者福祉交付金（</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901,598</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再掲</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24000">
                <a:tc gridSpan="2">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350539">
                <a:tc gridSpan="2">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◆引き続き、地域ニーズに沿った施策展開を支援するとともに、先進事例や好事例を市町村へ提供し、施策立案をサポートしていく。</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1116595558"/>
              </p:ext>
            </p:extLst>
          </p:nvPr>
        </p:nvGraphicFramePr>
        <p:xfrm>
          <a:off x="461400" y="4444476"/>
          <a:ext cx="9000000" cy="1908000"/>
        </p:xfrm>
        <a:graphic>
          <a:graphicData uri="http://schemas.openxmlformats.org/drawingml/2006/table">
            <a:tbl>
              <a:tblPr firstRow="1" bandRow="1">
                <a:tableStyleId>{5940675A-B579-460E-94D1-54222C63F5DA}</a:tableStyleId>
              </a:tblPr>
              <a:tblGrid>
                <a:gridCol w="6482759">
                  <a:extLst>
                    <a:ext uri="{9D8B030D-6E8A-4147-A177-3AD203B41FA5}">
                      <a16:colId xmlns:a16="http://schemas.microsoft.com/office/drawing/2014/main" val="20000"/>
                    </a:ext>
                  </a:extLst>
                </a:gridCol>
                <a:gridCol w="2517241">
                  <a:extLst>
                    <a:ext uri="{9D8B030D-6E8A-4147-A177-3AD203B41FA5}">
                      <a16:colId xmlns:a16="http://schemas.microsoft.com/office/drawing/2014/main" val="4032548442"/>
                    </a:ext>
                  </a:extLst>
                </a:gridCol>
              </a:tblGrid>
              <a:tr h="324000">
                <a:tc>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900000">
                <a:tc>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▸市町村における包括的な支援体制の整備を踏まえた地域福祉計画の見直しが進められるよう、市町村</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地域福祉担当課長会議等を通じて、必要な情報提供や意見交換を行った。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▸交付金の活用により、地域福祉計画の理解・促進を図る住民説明会に対する財政支援を行った。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●地域福祉・高齢者福祉交付金（</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901,598</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再掲</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800"/>
                        </a:lnSpc>
                      </a:pP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住民ニーズ調査事業の実施を支援</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24000">
                <a:tc gridSpan="2">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360000">
                <a:tc gridSpan="2">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◆引き続き、地域福祉計画の改定等に必要な助言や情報提供等を行っていく。</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8" name="正方形/長方形 7"/>
          <p:cNvSpPr/>
          <p:nvPr/>
        </p:nvSpPr>
        <p:spPr>
          <a:xfrm>
            <a:off x="126549" y="4034325"/>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　②</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市町村地域福祉計画の策定・改定支援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86</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9" name="円/楕円 6"/>
          <p:cNvSpPr/>
          <p:nvPr/>
        </p:nvSpPr>
        <p:spPr>
          <a:xfrm>
            <a:off x="9271587" y="6393360"/>
            <a:ext cx="756000" cy="457359"/>
          </a:xfrm>
          <a:prstGeom prst="ellipse">
            <a:avLst/>
          </a:prstGeom>
          <a:noFill/>
          <a:ln w="1587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altLang="ja-JP" sz="2000" b="1" kern="0" dirty="0">
                <a:solidFill>
                  <a:prstClr val="black"/>
                </a:solidFill>
                <a:latin typeface="メイリオ" panose="020B0604030504040204" pitchFamily="50" charset="-128"/>
                <a:ea typeface="メイリオ" panose="020B0604030504040204" pitchFamily="50" charset="-128"/>
              </a:rPr>
              <a:t>16</a:t>
            </a:r>
            <a:endParaRPr kumimoji="0" lang="ja-JP" altLang="en-US"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38795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1">
            <a:extLst>
              <a:ext uri="{FF2B5EF4-FFF2-40B4-BE49-F238E27FC236}">
                <a16:creationId xmlns:a16="http://schemas.microsoft.com/office/drawing/2014/main" id="{CFCB36FC-8BFD-4658-803C-13870827FB39}"/>
              </a:ext>
            </a:extLst>
          </p:cNvPr>
          <p:cNvSpPr txBox="1">
            <a:spLocks noChangeArrowheads="1"/>
          </p:cNvSpPr>
          <p:nvPr/>
        </p:nvSpPr>
        <p:spPr bwMode="auto">
          <a:xfrm>
            <a:off x="182931" y="142830"/>
            <a:ext cx="9723070" cy="1651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lnSpc>
                <a:spcPts val="2300"/>
              </a:lnSpc>
              <a:spcBef>
                <a:spcPct val="0"/>
              </a:spcBef>
              <a:buFontTx/>
              <a:buNone/>
            </a:pPr>
            <a:r>
              <a:rPr lang="ja-JP" altLang="en-US" sz="1800" b="1" u="sng" dirty="0">
                <a:latin typeface="メイリオ" panose="020B0604030504040204" pitchFamily="50" charset="-128"/>
                <a:ea typeface="メイリオ" panose="020B0604030504040204" pitchFamily="50" charset="-128"/>
                <a:cs typeface="Meiryo UI" pitchFamily="50" charset="-128"/>
              </a:rPr>
              <a:t>第５期大阪府地域福祉支援計画の概要</a:t>
            </a:r>
            <a:endParaRPr lang="en-US" altLang="ja-JP" sz="1800" b="1" u="sng" dirty="0">
              <a:latin typeface="メイリオ" panose="020B0604030504040204" pitchFamily="50" charset="-128"/>
              <a:ea typeface="メイリオ" panose="020B0604030504040204" pitchFamily="50" charset="-128"/>
              <a:cs typeface="Meiryo UI" pitchFamily="50" charset="-128"/>
            </a:endParaRPr>
          </a:p>
          <a:p>
            <a:pPr eaLnBrk="1" hangingPunct="1">
              <a:lnSpc>
                <a:spcPts val="2000"/>
              </a:lnSpc>
              <a:spcBef>
                <a:spcPct val="0"/>
              </a:spcBef>
              <a:buFontTx/>
              <a:buNone/>
            </a:pPr>
            <a:r>
              <a:rPr lang="ja-JP" altLang="en-US" sz="1200" dirty="0">
                <a:latin typeface="メイリオ" panose="020B0604030504040204" pitchFamily="50" charset="-128"/>
                <a:ea typeface="メイリオ" panose="020B0604030504040204" pitchFamily="50" charset="-128"/>
                <a:cs typeface="Meiryo UI" pitchFamily="50" charset="-128"/>
              </a:rPr>
              <a:t>　</a:t>
            </a:r>
            <a:r>
              <a:rPr lang="en-US" altLang="ja-JP" sz="1200" dirty="0">
                <a:latin typeface="メイリオ" panose="020B0604030504040204" pitchFamily="50" charset="-128"/>
                <a:ea typeface="メイリオ" panose="020B0604030504040204" pitchFamily="50" charset="-128"/>
                <a:cs typeface="Meiryo UI" pitchFamily="50" charset="-128"/>
              </a:rPr>
              <a:t>[</a:t>
            </a:r>
            <a:r>
              <a:rPr lang="ja-JP" altLang="en-US" sz="1200" dirty="0">
                <a:latin typeface="メイリオ" panose="020B0604030504040204" pitchFamily="50" charset="-128"/>
                <a:ea typeface="メイリオ" panose="020B0604030504040204" pitchFamily="50" charset="-128"/>
                <a:cs typeface="Meiryo UI" pitchFamily="50" charset="-128"/>
              </a:rPr>
              <a:t>計画期間</a:t>
            </a:r>
            <a:r>
              <a:rPr lang="en-US" altLang="ja-JP" sz="1200" dirty="0">
                <a:latin typeface="メイリオ" panose="020B0604030504040204" pitchFamily="50" charset="-128"/>
                <a:ea typeface="メイリオ" panose="020B0604030504040204" pitchFamily="50" charset="-128"/>
                <a:cs typeface="Meiryo UI" pitchFamily="50" charset="-128"/>
              </a:rPr>
              <a:t>] </a:t>
            </a:r>
            <a:r>
              <a:rPr lang="ja-JP" altLang="en-US" sz="1200" dirty="0">
                <a:latin typeface="メイリオ" panose="020B0604030504040204" pitchFamily="50" charset="-128"/>
                <a:ea typeface="メイリオ" panose="020B0604030504040204" pitchFamily="50" charset="-128"/>
                <a:cs typeface="Meiryo UI" pitchFamily="50" charset="-128"/>
              </a:rPr>
              <a:t>　令和</a:t>
            </a:r>
            <a:r>
              <a:rPr lang="en-US" altLang="ja-JP" sz="1200" dirty="0">
                <a:latin typeface="メイリオ" panose="020B0604030504040204" pitchFamily="50" charset="-128"/>
                <a:ea typeface="メイリオ" panose="020B0604030504040204" pitchFamily="50" charset="-128"/>
                <a:cs typeface="Meiryo UI" pitchFamily="50" charset="-128"/>
              </a:rPr>
              <a:t>6</a:t>
            </a:r>
            <a:r>
              <a:rPr lang="ja-JP" altLang="en-US" sz="1200" dirty="0">
                <a:latin typeface="メイリオ" panose="020B0604030504040204" pitchFamily="50" charset="-128"/>
                <a:ea typeface="メイリオ" panose="020B0604030504040204" pitchFamily="50" charset="-128"/>
                <a:cs typeface="Meiryo UI" pitchFamily="50" charset="-128"/>
              </a:rPr>
              <a:t>年度から令和</a:t>
            </a:r>
            <a:r>
              <a:rPr lang="en-US" altLang="ja-JP" sz="1200" dirty="0">
                <a:latin typeface="メイリオ" panose="020B0604030504040204" pitchFamily="50" charset="-128"/>
                <a:ea typeface="メイリオ" panose="020B0604030504040204" pitchFamily="50" charset="-128"/>
                <a:cs typeface="Meiryo UI" pitchFamily="50" charset="-128"/>
              </a:rPr>
              <a:t>11</a:t>
            </a:r>
            <a:r>
              <a:rPr lang="ja-JP" altLang="en-US" sz="1200" dirty="0">
                <a:latin typeface="メイリオ" panose="020B0604030504040204" pitchFamily="50" charset="-128"/>
                <a:ea typeface="メイリオ" panose="020B0604030504040204" pitchFamily="50" charset="-128"/>
                <a:cs typeface="Meiryo UI" pitchFamily="50" charset="-128"/>
              </a:rPr>
              <a:t>年度（</a:t>
            </a:r>
            <a:r>
              <a:rPr lang="en-US" altLang="ja-JP" sz="1200" dirty="0">
                <a:latin typeface="メイリオ" panose="020B0604030504040204" pitchFamily="50" charset="-128"/>
                <a:ea typeface="メイリオ" panose="020B0604030504040204" pitchFamily="50" charset="-128"/>
                <a:cs typeface="Meiryo UI" pitchFamily="50" charset="-128"/>
              </a:rPr>
              <a:t>6</a:t>
            </a:r>
            <a:r>
              <a:rPr lang="ja-JP" altLang="en-US" sz="1200" dirty="0">
                <a:latin typeface="メイリオ" panose="020B0604030504040204" pitchFamily="50" charset="-128"/>
                <a:ea typeface="メイリオ" panose="020B0604030504040204" pitchFamily="50" charset="-128"/>
                <a:cs typeface="Meiryo UI" pitchFamily="50" charset="-128"/>
              </a:rPr>
              <a:t>年間）　</a:t>
            </a:r>
            <a:r>
              <a:rPr lang="en-US" altLang="ja-JP" sz="1200" dirty="0">
                <a:latin typeface="メイリオ" panose="020B0604030504040204" pitchFamily="50" charset="-128"/>
                <a:ea typeface="メイリオ" panose="020B0604030504040204" pitchFamily="50" charset="-128"/>
                <a:cs typeface="Meiryo UI" pitchFamily="50" charset="-128"/>
              </a:rPr>
              <a:t>※</a:t>
            </a:r>
            <a:r>
              <a:rPr lang="ja-JP" altLang="en-US" sz="1200" dirty="0">
                <a:latin typeface="メイリオ" panose="020B0604030504040204" pitchFamily="50" charset="-128"/>
                <a:ea typeface="メイリオ" panose="020B0604030504040204" pitchFamily="50" charset="-128"/>
                <a:cs typeface="Meiryo UI" pitchFamily="50" charset="-128"/>
              </a:rPr>
              <a:t>令和</a:t>
            </a:r>
            <a:r>
              <a:rPr lang="en-US" altLang="ja-JP" sz="1200" dirty="0">
                <a:latin typeface="メイリオ" panose="020B0604030504040204" pitchFamily="50" charset="-128"/>
                <a:ea typeface="メイリオ" panose="020B0604030504040204" pitchFamily="50" charset="-128"/>
                <a:cs typeface="Meiryo UI" pitchFamily="50" charset="-128"/>
              </a:rPr>
              <a:t>8</a:t>
            </a:r>
            <a:r>
              <a:rPr lang="ja-JP" altLang="en-US" sz="1200" dirty="0">
                <a:latin typeface="メイリオ" panose="020B0604030504040204" pitchFamily="50" charset="-128"/>
                <a:ea typeface="メイリオ" panose="020B0604030504040204" pitchFamily="50" charset="-128"/>
                <a:cs typeface="Meiryo UI" pitchFamily="50" charset="-128"/>
              </a:rPr>
              <a:t>年度に中間見直し</a:t>
            </a:r>
          </a:p>
          <a:p>
            <a:pPr eaLnBrk="1" hangingPunct="1">
              <a:lnSpc>
                <a:spcPts val="2000"/>
              </a:lnSpc>
              <a:spcBef>
                <a:spcPct val="0"/>
              </a:spcBef>
              <a:buFontTx/>
              <a:buNone/>
            </a:pPr>
            <a:r>
              <a:rPr lang="ja-JP" altLang="en-US" sz="1200" dirty="0">
                <a:latin typeface="メイリオ" panose="020B0604030504040204" pitchFamily="50" charset="-128"/>
                <a:ea typeface="メイリオ" panose="020B0604030504040204" pitchFamily="50" charset="-128"/>
                <a:cs typeface="Meiryo UI" pitchFamily="50" charset="-128"/>
              </a:rPr>
              <a:t>　</a:t>
            </a:r>
            <a:r>
              <a:rPr lang="en-US" altLang="ja-JP" sz="1200" dirty="0">
                <a:latin typeface="メイリオ" panose="020B0604030504040204" pitchFamily="50" charset="-128"/>
                <a:ea typeface="メイリオ" panose="020B0604030504040204" pitchFamily="50" charset="-128"/>
                <a:cs typeface="Meiryo UI" pitchFamily="50" charset="-128"/>
              </a:rPr>
              <a:t>[</a:t>
            </a:r>
            <a:r>
              <a:rPr lang="ja-JP" altLang="en-US" sz="1200" dirty="0">
                <a:latin typeface="メイリオ" panose="020B0604030504040204" pitchFamily="50" charset="-128"/>
                <a:ea typeface="メイリオ" panose="020B0604030504040204" pitchFamily="50" charset="-128"/>
                <a:cs typeface="Meiryo UI" pitchFamily="50" charset="-128"/>
              </a:rPr>
              <a:t>計画のめざすビジョン</a:t>
            </a:r>
            <a:r>
              <a:rPr lang="en-US" altLang="ja-JP" sz="1200" dirty="0">
                <a:latin typeface="メイリオ" panose="020B0604030504040204" pitchFamily="50" charset="-128"/>
                <a:ea typeface="メイリオ" panose="020B0604030504040204" pitchFamily="50" charset="-128"/>
                <a:cs typeface="Meiryo UI" pitchFamily="50" charset="-128"/>
              </a:rPr>
              <a:t>]</a:t>
            </a:r>
            <a:r>
              <a:rPr lang="ja-JP" altLang="en-US" sz="1200" dirty="0">
                <a:latin typeface="メイリオ" panose="020B0604030504040204" pitchFamily="50" charset="-128"/>
                <a:ea typeface="メイリオ" panose="020B0604030504040204" pitchFamily="50" charset="-128"/>
                <a:cs typeface="Meiryo UI" pitchFamily="50" charset="-128"/>
              </a:rPr>
              <a:t>　</a:t>
            </a:r>
            <a:r>
              <a:rPr lang="ja-JP" altLang="en-US" sz="1200" spc="-100" dirty="0">
                <a:latin typeface="メイリオ" panose="020B0604030504040204" pitchFamily="50" charset="-128"/>
                <a:ea typeface="メイリオ" panose="020B0604030504040204" pitchFamily="50" charset="-128"/>
                <a:cs typeface="Meiryo UI" pitchFamily="50" charset="-128"/>
              </a:rPr>
              <a:t>●誰もが困ったときに身近なところで支援を受けられる地域社会　 </a:t>
            </a:r>
            <a:endParaRPr lang="en-US" altLang="ja-JP" sz="1200" spc="-100" dirty="0">
              <a:latin typeface="メイリオ" panose="020B0604030504040204" pitchFamily="50" charset="-128"/>
              <a:ea typeface="メイリオ" panose="020B0604030504040204" pitchFamily="50" charset="-128"/>
              <a:cs typeface="Meiryo UI" pitchFamily="50" charset="-128"/>
            </a:endParaRPr>
          </a:p>
          <a:p>
            <a:pPr eaLnBrk="1" hangingPunct="1">
              <a:lnSpc>
                <a:spcPts val="2000"/>
              </a:lnSpc>
              <a:spcBef>
                <a:spcPct val="0"/>
              </a:spcBef>
              <a:buFontTx/>
              <a:buNone/>
            </a:pPr>
            <a:r>
              <a:rPr lang="ja-JP" altLang="en-US" sz="1200" spc="-100" dirty="0">
                <a:latin typeface="メイリオ" panose="020B0604030504040204" pitchFamily="50" charset="-128"/>
                <a:ea typeface="メイリオ" panose="020B0604030504040204" pitchFamily="50" charset="-128"/>
                <a:cs typeface="Meiryo UI" pitchFamily="50" charset="-128"/>
              </a:rPr>
              <a:t>　　　　　　　　　　　　　　 ●地域のつながりの中で、ともに支え、ともに生きる地域社会</a:t>
            </a:r>
          </a:p>
          <a:p>
            <a:pPr eaLnBrk="1" hangingPunct="1">
              <a:lnSpc>
                <a:spcPts val="2000"/>
              </a:lnSpc>
              <a:spcBef>
                <a:spcPct val="0"/>
              </a:spcBef>
              <a:buFontTx/>
              <a:buNone/>
            </a:pPr>
            <a:r>
              <a:rPr lang="ja-JP" altLang="en-US" sz="1200" dirty="0">
                <a:latin typeface="メイリオ" panose="020B0604030504040204" pitchFamily="50" charset="-128"/>
                <a:ea typeface="メイリオ" panose="020B0604030504040204" pitchFamily="50" charset="-128"/>
                <a:cs typeface="Meiryo UI" pitchFamily="50" charset="-128"/>
              </a:rPr>
              <a:t>　    　　　　　　　　　　  ●あらゆる主体の協働により福祉活動が実践されている地域社会</a:t>
            </a:r>
            <a:endParaRPr lang="en-US" altLang="ja-JP" sz="1200" dirty="0">
              <a:latin typeface="メイリオ" panose="020B0604030504040204" pitchFamily="50" charset="-128"/>
              <a:ea typeface="メイリオ" panose="020B0604030504040204" pitchFamily="50" charset="-128"/>
              <a:cs typeface="Meiryo UI" pitchFamily="50" charset="-128"/>
            </a:endParaRPr>
          </a:p>
          <a:p>
            <a:pPr eaLnBrk="1" hangingPunct="1">
              <a:lnSpc>
                <a:spcPts val="2000"/>
              </a:lnSpc>
              <a:spcBef>
                <a:spcPct val="0"/>
              </a:spcBef>
              <a:buNone/>
            </a:pPr>
            <a:r>
              <a:rPr lang="ja-JP" altLang="en-US" sz="1200" dirty="0">
                <a:latin typeface="メイリオ" panose="020B0604030504040204" pitchFamily="50" charset="-128"/>
                <a:ea typeface="メイリオ" panose="020B0604030504040204" pitchFamily="50" charset="-128"/>
                <a:cs typeface="Meiryo UI" pitchFamily="50" charset="-128"/>
              </a:rPr>
              <a:t>　</a:t>
            </a:r>
            <a:r>
              <a:rPr lang="en-US" altLang="ja-JP" sz="1200" dirty="0">
                <a:latin typeface="メイリオ" panose="020B0604030504040204" pitchFamily="50" charset="-128"/>
                <a:ea typeface="メイリオ" panose="020B0604030504040204" pitchFamily="50" charset="-128"/>
                <a:cs typeface="Meiryo UI" pitchFamily="50" charset="-128"/>
              </a:rPr>
              <a:t>[</a:t>
            </a:r>
            <a:r>
              <a:rPr lang="ja-JP" altLang="en-US" sz="1200" dirty="0">
                <a:latin typeface="メイリオ" panose="020B0604030504040204" pitchFamily="50" charset="-128"/>
                <a:ea typeface="メイリオ" panose="020B0604030504040204" pitchFamily="50" charset="-128"/>
                <a:cs typeface="Meiryo UI" pitchFamily="50" charset="-128"/>
              </a:rPr>
              <a:t>具体的な施策</a:t>
            </a:r>
            <a:r>
              <a:rPr lang="en-US" altLang="ja-JP" sz="1200" dirty="0">
                <a:latin typeface="メイリオ" panose="020B0604030504040204" pitchFamily="50" charset="-128"/>
                <a:ea typeface="メイリオ" panose="020B0604030504040204" pitchFamily="50" charset="-128"/>
                <a:cs typeface="Meiryo UI" pitchFamily="50" charset="-128"/>
              </a:rPr>
              <a:t>]</a:t>
            </a:r>
            <a:r>
              <a:rPr lang="ja-JP" altLang="en-US" sz="1200" spc="-100" dirty="0">
                <a:latin typeface="メイリオ" panose="020B0604030504040204" pitchFamily="50" charset="-128"/>
                <a:ea typeface="メイリオ" panose="020B0604030504040204" pitchFamily="50" charset="-128"/>
                <a:cs typeface="Meiryo UI" pitchFamily="50" charset="-128"/>
              </a:rPr>
              <a:t> 　上記の３つのビジョンを掲げ、（</a:t>
            </a:r>
            <a:r>
              <a:rPr lang="en-US" altLang="ja-JP" sz="1200" spc="-100" dirty="0">
                <a:latin typeface="メイリオ" panose="020B0604030504040204" pitchFamily="50" charset="-128"/>
                <a:ea typeface="メイリオ" panose="020B0604030504040204" pitchFamily="50" charset="-128"/>
                <a:cs typeface="Meiryo UI" pitchFamily="50" charset="-128"/>
              </a:rPr>
              <a:t>1</a:t>
            </a:r>
            <a:r>
              <a:rPr lang="ja-JP" altLang="en-US" sz="1200" spc="-100" dirty="0">
                <a:latin typeface="メイリオ" panose="020B0604030504040204" pitchFamily="50" charset="-128"/>
                <a:ea typeface="メイリオ" panose="020B0604030504040204" pitchFamily="50" charset="-128"/>
                <a:cs typeface="Meiryo UI" pitchFamily="50" charset="-128"/>
              </a:rPr>
              <a:t>）～（</a:t>
            </a:r>
            <a:r>
              <a:rPr lang="en-US" altLang="ja-JP" sz="1200" spc="-100" dirty="0">
                <a:latin typeface="メイリオ" panose="020B0604030504040204" pitchFamily="50" charset="-128"/>
                <a:ea typeface="メイリオ" panose="020B0604030504040204" pitchFamily="50" charset="-128"/>
                <a:cs typeface="Meiryo UI" pitchFamily="50" charset="-128"/>
              </a:rPr>
              <a:t>4</a:t>
            </a:r>
            <a:r>
              <a:rPr lang="ja-JP" altLang="en-US" sz="1200" spc="-100" dirty="0">
                <a:latin typeface="メイリオ" panose="020B0604030504040204" pitchFamily="50" charset="-128"/>
                <a:ea typeface="メイリオ" panose="020B0604030504040204" pitchFamily="50" charset="-128"/>
                <a:cs typeface="Meiryo UI" pitchFamily="50" charset="-128"/>
              </a:rPr>
              <a:t>）に掲げる</a:t>
            </a:r>
            <a:r>
              <a:rPr lang="en-US" altLang="ja-JP" sz="1200" spc="-100" dirty="0">
                <a:latin typeface="メイリオ" panose="020B0604030504040204" pitchFamily="50" charset="-128"/>
                <a:ea typeface="メイリオ" panose="020B0604030504040204" pitchFamily="50" charset="-128"/>
                <a:cs typeface="Meiryo UI" pitchFamily="50" charset="-128"/>
              </a:rPr>
              <a:t>4</a:t>
            </a:r>
            <a:r>
              <a:rPr lang="ja-JP" altLang="en-US" sz="1200" spc="-100" dirty="0">
                <a:latin typeface="メイリオ" panose="020B0604030504040204" pitchFamily="50" charset="-128"/>
                <a:ea typeface="メイリオ" panose="020B0604030504040204" pitchFamily="50" charset="-128"/>
                <a:cs typeface="Meiryo UI" pitchFamily="50" charset="-128"/>
              </a:rPr>
              <a:t>つの方向性に沿って、</a:t>
            </a:r>
            <a:r>
              <a:rPr lang="en-US" altLang="ja-JP" sz="1200" spc="-100" dirty="0">
                <a:latin typeface="メイリオ" panose="020B0604030504040204" pitchFamily="50" charset="-128"/>
                <a:ea typeface="メイリオ" panose="020B0604030504040204" pitchFamily="50" charset="-128"/>
                <a:cs typeface="Meiryo UI" pitchFamily="50" charset="-128"/>
              </a:rPr>
              <a:t>18</a:t>
            </a:r>
            <a:r>
              <a:rPr lang="ja-JP" altLang="en-US" sz="1200" spc="-100" dirty="0">
                <a:latin typeface="メイリオ" panose="020B0604030504040204" pitchFamily="50" charset="-128"/>
                <a:ea typeface="メイリオ" panose="020B0604030504040204" pitchFamily="50" charset="-128"/>
                <a:cs typeface="Meiryo UI" pitchFamily="50" charset="-128"/>
              </a:rPr>
              <a:t>項目の具体的な施策展開を図る。</a:t>
            </a:r>
          </a:p>
        </p:txBody>
      </p:sp>
      <p:grpSp>
        <p:nvGrpSpPr>
          <p:cNvPr id="18" name="グループ化 17">
            <a:extLst>
              <a:ext uri="{FF2B5EF4-FFF2-40B4-BE49-F238E27FC236}">
                <a16:creationId xmlns:a16="http://schemas.microsoft.com/office/drawing/2014/main" id="{59145FFA-EFB5-48E5-A7EE-E5DD1D149FCE}"/>
              </a:ext>
            </a:extLst>
          </p:cNvPr>
          <p:cNvGrpSpPr/>
          <p:nvPr/>
        </p:nvGrpSpPr>
        <p:grpSpPr>
          <a:xfrm>
            <a:off x="383600" y="1896725"/>
            <a:ext cx="9372795" cy="5061943"/>
            <a:chOff x="383600" y="1821224"/>
            <a:chExt cx="9372795" cy="5061943"/>
          </a:xfrm>
        </p:grpSpPr>
        <p:graphicFrame>
          <p:nvGraphicFramePr>
            <p:cNvPr id="8" name="図表 7">
              <a:extLst>
                <a:ext uri="{FF2B5EF4-FFF2-40B4-BE49-F238E27FC236}">
                  <a16:creationId xmlns:a16="http://schemas.microsoft.com/office/drawing/2014/main" id="{F55822EB-A9D2-4E78-9B24-539875055E1F}"/>
                </a:ext>
              </a:extLst>
            </p:cNvPr>
            <p:cNvGraphicFramePr/>
            <p:nvPr>
              <p:extLst>
                <p:ext uri="{D42A27DB-BD31-4B8C-83A1-F6EECF244321}">
                  <p14:modId xmlns:p14="http://schemas.microsoft.com/office/powerpoint/2010/main" val="809328063"/>
                </p:ext>
              </p:extLst>
            </p:nvPr>
          </p:nvGraphicFramePr>
          <p:xfrm>
            <a:off x="383600" y="1828263"/>
            <a:ext cx="9372795" cy="5054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正方形/長方形 8">
              <a:extLst>
                <a:ext uri="{FF2B5EF4-FFF2-40B4-BE49-F238E27FC236}">
                  <a16:creationId xmlns:a16="http://schemas.microsoft.com/office/drawing/2014/main" id="{0EE5EDA1-060E-4F21-B4DF-4D92210D6AE5}"/>
                </a:ext>
              </a:extLst>
            </p:cNvPr>
            <p:cNvSpPr/>
            <p:nvPr/>
          </p:nvSpPr>
          <p:spPr>
            <a:xfrm>
              <a:off x="1291621" y="1821224"/>
              <a:ext cx="5114492" cy="307777"/>
            </a:xfrm>
            <a:prstGeom prst="rect">
              <a:avLst/>
            </a:prstGeom>
            <a:solidFill>
              <a:srgbClr val="F81B02"/>
            </a:solidFill>
            <a:ln>
              <a:solidFill>
                <a:srgbClr val="F81B02"/>
              </a:solidFill>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誰ひとり取り残さない重層的なセーフティネットの拡充</a:t>
              </a:r>
            </a:p>
          </p:txBody>
        </p:sp>
        <p:sp>
          <p:nvSpPr>
            <p:cNvPr id="10" name="正方形/長方形 9">
              <a:extLst>
                <a:ext uri="{FF2B5EF4-FFF2-40B4-BE49-F238E27FC236}">
                  <a16:creationId xmlns:a16="http://schemas.microsoft.com/office/drawing/2014/main" id="{B535C3D9-E55D-4C5F-A926-2A4CC766082F}"/>
                </a:ext>
              </a:extLst>
            </p:cNvPr>
            <p:cNvSpPr/>
            <p:nvPr/>
          </p:nvSpPr>
          <p:spPr>
            <a:xfrm>
              <a:off x="1309843" y="2876018"/>
              <a:ext cx="3444115" cy="296326"/>
            </a:xfrm>
            <a:prstGeom prst="rect">
              <a:avLst/>
            </a:prstGeom>
            <a:solidFill>
              <a:srgbClr val="FC7715"/>
            </a:solidFill>
            <a:ln>
              <a:solidFill>
                <a:srgbClr val="FC7715"/>
              </a:solidFill>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地域福祉を担う多様な人づくり</a:t>
              </a:r>
            </a:p>
          </p:txBody>
        </p:sp>
        <p:sp>
          <p:nvSpPr>
            <p:cNvPr id="11" name="正方形/長方形 10">
              <a:extLst>
                <a:ext uri="{FF2B5EF4-FFF2-40B4-BE49-F238E27FC236}">
                  <a16:creationId xmlns:a16="http://schemas.microsoft.com/office/drawing/2014/main" id="{554DB4DA-230D-4F09-BA0D-5D4EB6C20CEE}"/>
                </a:ext>
              </a:extLst>
            </p:cNvPr>
            <p:cNvSpPr/>
            <p:nvPr/>
          </p:nvSpPr>
          <p:spPr>
            <a:xfrm>
              <a:off x="1291621" y="4117966"/>
              <a:ext cx="3444115" cy="296326"/>
            </a:xfrm>
            <a:prstGeom prst="rect">
              <a:avLst/>
            </a:prstGeom>
            <a:solidFill>
              <a:srgbClr val="00B0F0"/>
            </a:solidFill>
            <a:ln>
              <a:solidFill>
                <a:srgbClr val="00B0F0"/>
              </a:solidFill>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地域の生活と福祉を支える基盤強化</a:t>
              </a:r>
            </a:p>
          </p:txBody>
        </p:sp>
        <p:sp>
          <p:nvSpPr>
            <p:cNvPr id="12" name="正方形/長方形 11">
              <a:extLst>
                <a:ext uri="{FF2B5EF4-FFF2-40B4-BE49-F238E27FC236}">
                  <a16:creationId xmlns:a16="http://schemas.microsoft.com/office/drawing/2014/main" id="{539305CA-7AEA-4DF3-B9EB-BBCF9492F47F}"/>
                </a:ext>
              </a:extLst>
            </p:cNvPr>
            <p:cNvSpPr/>
            <p:nvPr/>
          </p:nvSpPr>
          <p:spPr>
            <a:xfrm>
              <a:off x="1309842" y="5542307"/>
              <a:ext cx="3444115" cy="296326"/>
            </a:xfrm>
            <a:prstGeom prst="rect">
              <a:avLst/>
            </a:prstGeom>
            <a:solidFill>
              <a:srgbClr val="002060"/>
            </a:solidFill>
            <a:ln>
              <a:solidFill>
                <a:srgbClr val="002060"/>
              </a:solidFill>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市町村支援</a:t>
              </a:r>
            </a:p>
          </p:txBody>
        </p:sp>
      </p:grpSp>
      <p:sp>
        <p:nvSpPr>
          <p:cNvPr id="14" name="正方形/長方形 13">
            <a:extLst>
              <a:ext uri="{FF2B5EF4-FFF2-40B4-BE49-F238E27FC236}">
                <a16:creationId xmlns:a16="http://schemas.microsoft.com/office/drawing/2014/main" id="{4FE682BA-4960-4CA1-A3C5-6D05AF7860BE}"/>
              </a:ext>
            </a:extLst>
          </p:cNvPr>
          <p:cNvSpPr/>
          <p:nvPr/>
        </p:nvSpPr>
        <p:spPr>
          <a:xfrm>
            <a:off x="1456060" y="2230545"/>
            <a:ext cx="8323235" cy="502702"/>
          </a:xfrm>
          <a:prstGeom prst="rect">
            <a:avLst/>
          </a:prstGeom>
        </p:spPr>
        <p:txBody>
          <a:bodyPr wrap="square" anchor="ctr">
            <a:spAutoFit/>
          </a:bodyPr>
          <a:lstStyle/>
          <a:p>
            <a:pPr>
              <a:lnSpc>
                <a:spcPts val="1600"/>
              </a:lnSpc>
            </a:pPr>
            <a:r>
              <a:rPr kumimoji="1" lang="ja-JP" altLang="en-US" sz="1200" b="1" dirty="0">
                <a:solidFill>
                  <a:prstClr val="black"/>
                </a:solidFill>
                <a:latin typeface="メイリオ" panose="020B0604030504040204" pitchFamily="50" charset="-128"/>
                <a:ea typeface="メイリオ" panose="020B0604030504040204" pitchFamily="50" charset="-128"/>
              </a:rPr>
              <a:t>①重層的支援体制整備事業の推進　 ② 地域における権利擁護の推進　 ③ 生活困窮者への支援</a:t>
            </a:r>
            <a:endParaRPr kumimoji="1" lang="en-US" altLang="ja-JP" sz="1200" b="1" dirty="0">
              <a:solidFill>
                <a:prstClr val="black"/>
              </a:solidFill>
              <a:latin typeface="メイリオ" panose="020B0604030504040204" pitchFamily="50" charset="-128"/>
              <a:ea typeface="メイリオ" panose="020B0604030504040204" pitchFamily="50" charset="-128"/>
            </a:endParaRPr>
          </a:p>
          <a:p>
            <a:pPr>
              <a:lnSpc>
                <a:spcPts val="1600"/>
              </a:lnSpc>
            </a:pPr>
            <a:r>
              <a:rPr kumimoji="1" lang="ja-JP" altLang="en-US" sz="1200" b="1" dirty="0">
                <a:solidFill>
                  <a:prstClr val="black"/>
                </a:solidFill>
                <a:latin typeface="メイリオ" panose="020B0604030504040204" pitchFamily="50" charset="-128"/>
                <a:ea typeface="メイリオ" panose="020B0604030504040204" pitchFamily="50" charset="-128"/>
              </a:rPr>
              <a:t>④ 虐待や</a:t>
            </a:r>
            <a:r>
              <a:rPr kumimoji="1" lang="en-US" altLang="ja-JP" sz="1200" b="1" dirty="0">
                <a:solidFill>
                  <a:prstClr val="black"/>
                </a:solidFill>
                <a:latin typeface="メイリオ" panose="020B0604030504040204" pitchFamily="50" charset="-128"/>
                <a:ea typeface="メイリオ" panose="020B0604030504040204" pitchFamily="50" charset="-128"/>
              </a:rPr>
              <a:t>DV</a:t>
            </a:r>
            <a:r>
              <a:rPr kumimoji="1" lang="ja-JP" altLang="en-US" sz="1200" b="1" dirty="0">
                <a:solidFill>
                  <a:prstClr val="black"/>
                </a:solidFill>
                <a:latin typeface="メイリオ" panose="020B0604030504040204" pitchFamily="50" charset="-128"/>
                <a:ea typeface="メイリオ" panose="020B0604030504040204" pitchFamily="50" charset="-128"/>
              </a:rPr>
              <a:t>防止に向けた地域における取組みの推進　⑤ 様々な課題への対応（ひきこもり、ヤングケアラー等）</a:t>
            </a:r>
            <a:endParaRPr kumimoji="1" lang="ja-JP" altLang="en-US" sz="1200" dirty="0">
              <a:solidFill>
                <a:prstClr val="black"/>
              </a:solidFill>
              <a:latin typeface="メイリオ" panose="020B0604030504040204" pitchFamily="50" charset="-128"/>
              <a:ea typeface="メイリオ" panose="020B0604030504040204" pitchFamily="50" charset="-128"/>
            </a:endParaRPr>
          </a:p>
        </p:txBody>
      </p:sp>
      <p:sp>
        <p:nvSpPr>
          <p:cNvPr id="15" name="正方形/長方形 14">
            <a:extLst>
              <a:ext uri="{FF2B5EF4-FFF2-40B4-BE49-F238E27FC236}">
                <a16:creationId xmlns:a16="http://schemas.microsoft.com/office/drawing/2014/main" id="{C821487E-D747-48B2-8C80-0202C169DE28}"/>
              </a:ext>
            </a:extLst>
          </p:cNvPr>
          <p:cNvSpPr/>
          <p:nvPr/>
        </p:nvSpPr>
        <p:spPr>
          <a:xfrm>
            <a:off x="1444610" y="3260142"/>
            <a:ext cx="8323235" cy="702756"/>
          </a:xfrm>
          <a:prstGeom prst="rect">
            <a:avLst/>
          </a:prstGeom>
        </p:spPr>
        <p:txBody>
          <a:bodyPr wrap="square" anchor="ctr">
            <a:spAutoFit/>
          </a:bodyPr>
          <a:lstStyle/>
          <a:p>
            <a:pPr>
              <a:lnSpc>
                <a:spcPts val="1600"/>
              </a:lnSpc>
            </a:pPr>
            <a:r>
              <a:rPr kumimoji="1" lang="ja-JP" altLang="en-US" sz="1200" b="1" dirty="0">
                <a:solidFill>
                  <a:prstClr val="black"/>
                </a:solidFill>
                <a:latin typeface="メイリオ" panose="020B0604030504040204" pitchFamily="50" charset="-128"/>
                <a:ea typeface="メイリオ" panose="020B0604030504040204" pitchFamily="50" charset="-128"/>
              </a:rPr>
              <a:t>① 地域福祉のコーディネーターの協働　 ② 民生委員・児童委員が活動しやすい環境整備　</a:t>
            </a:r>
            <a:endParaRPr kumimoji="1" lang="en-US" altLang="ja-JP" sz="1200" b="1" dirty="0">
              <a:solidFill>
                <a:prstClr val="black"/>
              </a:solidFill>
              <a:latin typeface="メイリオ" panose="020B0604030504040204" pitchFamily="50" charset="-128"/>
              <a:ea typeface="メイリオ" panose="020B0604030504040204" pitchFamily="50" charset="-128"/>
            </a:endParaRPr>
          </a:p>
          <a:p>
            <a:pPr>
              <a:lnSpc>
                <a:spcPts val="1600"/>
              </a:lnSpc>
            </a:pPr>
            <a:r>
              <a:rPr kumimoji="1" lang="ja-JP" altLang="en-US" sz="1200" b="1" dirty="0">
                <a:solidFill>
                  <a:prstClr val="black"/>
                </a:solidFill>
                <a:latin typeface="メイリオ" panose="020B0604030504040204" pitchFamily="50" charset="-128"/>
                <a:ea typeface="メイリオ" panose="020B0604030504040204" pitchFamily="50" charset="-128"/>
              </a:rPr>
              <a:t>③ ボランティアの参加促進・多様な機会創出　④ 災害時における避難行動要支援者に対する支援体制の充実  </a:t>
            </a:r>
            <a:endParaRPr kumimoji="1" lang="en-US" altLang="ja-JP" sz="1200" b="1" dirty="0">
              <a:solidFill>
                <a:prstClr val="black"/>
              </a:solidFill>
              <a:latin typeface="メイリオ" panose="020B0604030504040204" pitchFamily="50" charset="-128"/>
              <a:ea typeface="メイリオ" panose="020B0604030504040204" pitchFamily="50" charset="-128"/>
            </a:endParaRPr>
          </a:p>
          <a:p>
            <a:pPr>
              <a:lnSpc>
                <a:spcPts val="1600"/>
              </a:lnSpc>
            </a:pPr>
            <a:r>
              <a:rPr kumimoji="1" lang="ja-JP" altLang="en-US" sz="1200" b="1" dirty="0">
                <a:solidFill>
                  <a:prstClr val="black"/>
                </a:solidFill>
                <a:latin typeface="メイリオ" panose="020B0604030504040204" pitchFamily="50" charset="-128"/>
                <a:ea typeface="メイリオ" panose="020B0604030504040204" pitchFamily="50" charset="-128"/>
              </a:rPr>
              <a:t>⑤ 介護・福祉人材の確保　⑥ 教育・保育人材の確保　</a:t>
            </a:r>
            <a:endParaRPr kumimoji="1" lang="ja-JP" altLang="en-US" sz="1200" dirty="0">
              <a:solidFill>
                <a:prstClr val="black"/>
              </a:solidFill>
              <a:latin typeface="メイリオ" panose="020B0604030504040204" pitchFamily="50" charset="-128"/>
              <a:ea typeface="メイリオ" panose="020B0604030504040204" pitchFamily="50" charset="-128"/>
            </a:endParaRPr>
          </a:p>
        </p:txBody>
      </p:sp>
      <p:sp>
        <p:nvSpPr>
          <p:cNvPr id="16" name="正方形/長方形 15">
            <a:extLst>
              <a:ext uri="{FF2B5EF4-FFF2-40B4-BE49-F238E27FC236}">
                <a16:creationId xmlns:a16="http://schemas.microsoft.com/office/drawing/2014/main" id="{56B7C59D-12C7-4D81-89A0-D52AD03DB91C}"/>
              </a:ext>
            </a:extLst>
          </p:cNvPr>
          <p:cNvSpPr/>
          <p:nvPr/>
        </p:nvSpPr>
        <p:spPr>
          <a:xfrm>
            <a:off x="1399834" y="4459639"/>
            <a:ext cx="8323235" cy="913070"/>
          </a:xfrm>
          <a:prstGeom prst="rect">
            <a:avLst/>
          </a:prstGeom>
        </p:spPr>
        <p:txBody>
          <a:bodyPr wrap="square" anchor="ctr">
            <a:spAutoFit/>
          </a:bodyPr>
          <a:lstStyle/>
          <a:p>
            <a:pPr>
              <a:lnSpc>
                <a:spcPts val="1600"/>
              </a:lnSpc>
            </a:pPr>
            <a:r>
              <a:rPr kumimoji="1" lang="ja-JP" altLang="en-US" sz="1200" b="1" dirty="0">
                <a:solidFill>
                  <a:prstClr val="black"/>
                </a:solidFill>
                <a:latin typeface="メイリオ" panose="020B0604030504040204" pitchFamily="50" charset="-128"/>
                <a:ea typeface="メイリオ" panose="020B0604030504040204" pitchFamily="50" charset="-128"/>
              </a:rPr>
              <a:t>① 安全・安心に暮らせる住まいと福祉のまちづくりの推進　② 社会福祉協議会に対する活動支援 </a:t>
            </a:r>
            <a:endParaRPr kumimoji="1" lang="en-US" altLang="ja-JP" sz="1200" b="1" dirty="0">
              <a:solidFill>
                <a:prstClr val="black"/>
              </a:solidFill>
              <a:latin typeface="メイリオ" panose="020B0604030504040204" pitchFamily="50" charset="-128"/>
              <a:ea typeface="メイリオ" panose="020B0604030504040204" pitchFamily="50" charset="-128"/>
            </a:endParaRPr>
          </a:p>
          <a:p>
            <a:pPr>
              <a:lnSpc>
                <a:spcPts val="1600"/>
              </a:lnSpc>
            </a:pPr>
            <a:r>
              <a:rPr kumimoji="1" lang="ja-JP" altLang="en-US" sz="1200" b="1" dirty="0">
                <a:solidFill>
                  <a:prstClr val="black"/>
                </a:solidFill>
                <a:latin typeface="メイリオ" panose="020B0604030504040204" pitchFamily="50" charset="-128"/>
                <a:ea typeface="メイリオ" panose="020B0604030504040204" pitchFamily="50" charset="-128"/>
              </a:rPr>
              <a:t>③ 地域の多様な主体</a:t>
            </a:r>
            <a:r>
              <a:rPr kumimoji="1" lang="en-US" altLang="ja-JP" sz="1200" b="1" dirty="0">
                <a:solidFill>
                  <a:prstClr val="black"/>
                </a:solidFill>
                <a:latin typeface="メイリオ" panose="020B0604030504040204" pitchFamily="50" charset="-128"/>
                <a:ea typeface="メイリオ" panose="020B0604030504040204" pitchFamily="50" charset="-128"/>
              </a:rPr>
              <a:t>(</a:t>
            </a:r>
            <a:r>
              <a:rPr kumimoji="1" lang="ja-JP" altLang="en-US" sz="1200" b="1" dirty="0">
                <a:solidFill>
                  <a:prstClr val="black"/>
                </a:solidFill>
                <a:latin typeface="メイリオ" panose="020B0604030504040204" pitchFamily="50" charset="-128"/>
                <a:ea typeface="メイリオ" panose="020B0604030504040204" pitchFamily="50" charset="-128"/>
              </a:rPr>
              <a:t>企業、福祉施設等、隣保館、</a:t>
            </a:r>
            <a:r>
              <a:rPr kumimoji="1" lang="en-US" altLang="ja-JP" sz="1200" b="1" dirty="0">
                <a:solidFill>
                  <a:prstClr val="black"/>
                </a:solidFill>
                <a:latin typeface="メイリオ" panose="020B0604030504040204" pitchFamily="50" charset="-128"/>
                <a:ea typeface="メイリオ" panose="020B0604030504040204" pitchFamily="50" charset="-128"/>
              </a:rPr>
              <a:t>NPO</a:t>
            </a:r>
            <a:r>
              <a:rPr kumimoji="1" lang="ja-JP" altLang="en-US" sz="1200" b="1" dirty="0">
                <a:solidFill>
                  <a:prstClr val="black"/>
                </a:solidFill>
                <a:latin typeface="メイリオ" panose="020B0604030504040204" pitchFamily="50" charset="-128"/>
                <a:ea typeface="メイリオ" panose="020B0604030504040204" pitchFamily="50" charset="-128"/>
              </a:rPr>
              <a:t>など</a:t>
            </a:r>
            <a:r>
              <a:rPr kumimoji="1" lang="en-US" altLang="ja-JP" sz="1200" b="1" dirty="0">
                <a:solidFill>
                  <a:prstClr val="black"/>
                </a:solidFill>
                <a:latin typeface="メイリオ" panose="020B0604030504040204" pitchFamily="50" charset="-128"/>
                <a:ea typeface="メイリオ" panose="020B0604030504040204" pitchFamily="50" charset="-128"/>
              </a:rPr>
              <a:t>)</a:t>
            </a:r>
            <a:r>
              <a:rPr kumimoji="1" lang="ja-JP" altLang="en-US" sz="1200" b="1" dirty="0">
                <a:solidFill>
                  <a:prstClr val="black"/>
                </a:solidFill>
                <a:latin typeface="メイリオ" panose="020B0604030504040204" pitchFamily="50" charset="-128"/>
                <a:ea typeface="メイリオ" panose="020B0604030504040204" pitchFamily="50" charset="-128"/>
              </a:rPr>
              <a:t>との協働　④福祉基金の活用・推進　</a:t>
            </a:r>
            <a:endParaRPr kumimoji="1" lang="en-US" altLang="ja-JP" sz="1200" b="1" dirty="0">
              <a:solidFill>
                <a:prstClr val="black"/>
              </a:solidFill>
              <a:latin typeface="メイリオ" panose="020B0604030504040204" pitchFamily="50" charset="-128"/>
              <a:ea typeface="メイリオ" panose="020B0604030504040204" pitchFamily="50" charset="-128"/>
            </a:endParaRPr>
          </a:p>
          <a:p>
            <a:pPr>
              <a:lnSpc>
                <a:spcPts val="1600"/>
              </a:lnSpc>
            </a:pPr>
            <a:r>
              <a:rPr kumimoji="1" lang="ja-JP" altLang="en-US" sz="1200" b="1" dirty="0">
                <a:solidFill>
                  <a:prstClr val="black"/>
                </a:solidFill>
                <a:latin typeface="メイリオ" panose="020B0604030504040204" pitchFamily="50" charset="-128"/>
                <a:ea typeface="メイリオ" panose="020B0604030504040204" pitchFamily="50" charset="-128"/>
              </a:rPr>
              <a:t>⑤ 矯正施設退所予定者等への社会復帰支援  ⑥ 第三者評価等による福祉サービスの質の向上</a:t>
            </a:r>
            <a:endParaRPr kumimoji="1" lang="en-US" altLang="ja-JP" sz="1200" b="1" dirty="0">
              <a:solidFill>
                <a:prstClr val="black"/>
              </a:solidFill>
              <a:latin typeface="メイリオ" panose="020B0604030504040204" pitchFamily="50" charset="-128"/>
              <a:ea typeface="メイリオ" panose="020B0604030504040204" pitchFamily="50" charset="-128"/>
            </a:endParaRPr>
          </a:p>
          <a:p>
            <a:pPr>
              <a:lnSpc>
                <a:spcPts val="1600"/>
              </a:lnSpc>
            </a:pPr>
            <a:r>
              <a:rPr kumimoji="1" lang="ja-JP" altLang="en-US" sz="1200" b="1" dirty="0">
                <a:solidFill>
                  <a:prstClr val="black"/>
                </a:solidFill>
                <a:latin typeface="メイリオ" panose="020B0604030504040204" pitchFamily="50" charset="-128"/>
                <a:ea typeface="メイリオ" panose="020B0604030504040204" pitchFamily="50" charset="-128"/>
              </a:rPr>
              <a:t>⑦ 社会福祉法人及び福祉サービス事業者への適正な指導監査</a:t>
            </a:r>
            <a:endParaRPr kumimoji="1" lang="ja-JP" altLang="en-US" sz="1200" dirty="0">
              <a:solidFill>
                <a:prstClr val="black"/>
              </a:solidFill>
              <a:latin typeface="メイリオ" panose="020B0604030504040204" pitchFamily="50" charset="-128"/>
              <a:ea typeface="メイリオ" panose="020B0604030504040204" pitchFamily="50" charset="-128"/>
            </a:endParaRPr>
          </a:p>
        </p:txBody>
      </p:sp>
      <p:sp>
        <p:nvSpPr>
          <p:cNvPr id="17" name="正方形/長方形 16">
            <a:extLst>
              <a:ext uri="{FF2B5EF4-FFF2-40B4-BE49-F238E27FC236}">
                <a16:creationId xmlns:a16="http://schemas.microsoft.com/office/drawing/2014/main" id="{672E47AA-70DB-4AA3-8632-7F07C52CAC2A}"/>
              </a:ext>
            </a:extLst>
          </p:cNvPr>
          <p:cNvSpPr/>
          <p:nvPr/>
        </p:nvSpPr>
        <p:spPr>
          <a:xfrm>
            <a:off x="1456060" y="5914134"/>
            <a:ext cx="8323235" cy="297517"/>
          </a:xfrm>
          <a:prstGeom prst="rect">
            <a:avLst/>
          </a:prstGeom>
        </p:spPr>
        <p:txBody>
          <a:bodyPr wrap="square" anchor="ctr">
            <a:spAutoFit/>
          </a:bodyPr>
          <a:lstStyle/>
          <a:p>
            <a:pPr>
              <a:lnSpc>
                <a:spcPts val="1600"/>
              </a:lnSpc>
            </a:pPr>
            <a:r>
              <a:rPr kumimoji="1" lang="ja-JP" altLang="en-US" sz="1200" b="1" dirty="0">
                <a:solidFill>
                  <a:prstClr val="black"/>
                </a:solidFill>
                <a:latin typeface="メイリオ" panose="020B0604030504040204" pitchFamily="50" charset="-128"/>
                <a:ea typeface="メイリオ" panose="020B0604030504040204" pitchFamily="50" charset="-128"/>
              </a:rPr>
              <a:t>① 市町村の取組みに対する支援　　② 市町村地域福祉計画等の策定・改定支援</a:t>
            </a:r>
            <a:endParaRPr kumimoji="1" lang="ja-JP" altLang="en-US" sz="1200" dirty="0">
              <a:solidFill>
                <a:prstClr val="black"/>
              </a:solidFill>
              <a:latin typeface="メイリオ" panose="020B0604030504040204" pitchFamily="50" charset="-128"/>
              <a:ea typeface="メイリオ" panose="020B0604030504040204" pitchFamily="50" charset="-128"/>
            </a:endParaRPr>
          </a:p>
        </p:txBody>
      </p:sp>
      <p:sp>
        <p:nvSpPr>
          <p:cNvPr id="20" name="円/楕円 6">
            <a:extLst>
              <a:ext uri="{FF2B5EF4-FFF2-40B4-BE49-F238E27FC236}">
                <a16:creationId xmlns:a16="http://schemas.microsoft.com/office/drawing/2014/main" id="{3832C767-0AAF-4714-8DB2-067A81275D0E}"/>
              </a:ext>
            </a:extLst>
          </p:cNvPr>
          <p:cNvSpPr/>
          <p:nvPr/>
        </p:nvSpPr>
        <p:spPr>
          <a:xfrm>
            <a:off x="9437326" y="6432064"/>
            <a:ext cx="474980" cy="495530"/>
          </a:xfrm>
          <a:prstGeom prst="ellipse">
            <a:avLst/>
          </a:prstGeom>
          <a:noFill/>
          <a:ln w="1587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1</a:t>
            </a:r>
            <a:endParaRPr kumimoji="0" lang="ja-JP" altLang="en-US"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045810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14000" y="463214"/>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①　重層的支援体制整備事業の推進</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19-22</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7" name="サブタイトル 2"/>
          <p:cNvSpPr txBox="1">
            <a:spLocks/>
          </p:cNvSpPr>
          <p:nvPr/>
        </p:nvSpPr>
        <p:spPr>
          <a:xfrm>
            <a:off x="0" y="0"/>
            <a:ext cx="9906000" cy="396000"/>
          </a:xfrm>
          <a:prstGeom prst="rect">
            <a:avLst/>
          </a:prstGeom>
          <a:solidFill>
            <a:schemeClr val="accent1"/>
          </a:solidFill>
        </p:spPr>
        <p:txBody>
          <a:bodyPr lIns="72000" tIns="72000" rIns="72000" bIns="0" anchor="ctr" anchorCtr="0">
            <a:normAutofit fontScale="92500"/>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a:lstStyle>
          <a:p>
            <a:pPr marL="0" indent="0" algn="ctr">
              <a:buNone/>
            </a:pPr>
            <a:r>
              <a:rPr lang="ja-JP" altLang="en-US" sz="2000" b="1" dirty="0">
                <a:solidFill>
                  <a:schemeClr val="bg1"/>
                </a:solidFill>
                <a:latin typeface="メイリオ" panose="020B0604030504040204" pitchFamily="50" charset="-128"/>
                <a:ea typeface="メイリオ" panose="020B0604030504040204" pitchFamily="50" charset="-128"/>
              </a:rPr>
              <a:t>（</a:t>
            </a:r>
            <a:r>
              <a:rPr lang="en-US" altLang="ja-JP" sz="2000" b="1" dirty="0">
                <a:solidFill>
                  <a:schemeClr val="bg1"/>
                </a:solidFill>
                <a:latin typeface="メイリオ" panose="020B0604030504040204" pitchFamily="50" charset="-128"/>
                <a:ea typeface="メイリオ" panose="020B0604030504040204" pitchFamily="50" charset="-128"/>
              </a:rPr>
              <a:t>1</a:t>
            </a:r>
            <a:r>
              <a:rPr lang="ja-JP" altLang="en-US" sz="2000" b="1" dirty="0">
                <a:solidFill>
                  <a:schemeClr val="bg1"/>
                </a:solidFill>
                <a:latin typeface="メイリオ" panose="020B0604030504040204" pitchFamily="50" charset="-128"/>
                <a:ea typeface="メイリオ" panose="020B0604030504040204" pitchFamily="50" charset="-128"/>
              </a:rPr>
              <a:t>）誰ひとり取り残さない重層的なセーフティネットの拡充（令和</a:t>
            </a:r>
            <a:r>
              <a:rPr lang="en-US" altLang="ja-JP" sz="2000" b="1" dirty="0">
                <a:solidFill>
                  <a:schemeClr val="bg1"/>
                </a:solidFill>
                <a:latin typeface="メイリオ" panose="020B0604030504040204" pitchFamily="50" charset="-128"/>
                <a:ea typeface="メイリオ" panose="020B0604030504040204" pitchFamily="50" charset="-128"/>
              </a:rPr>
              <a:t>6</a:t>
            </a:r>
            <a:r>
              <a:rPr lang="ja-JP" altLang="en-US" sz="2000" b="1" dirty="0">
                <a:solidFill>
                  <a:schemeClr val="bg1"/>
                </a:solidFill>
                <a:latin typeface="メイリオ" panose="020B0604030504040204" pitchFamily="50" charset="-128"/>
                <a:ea typeface="メイリオ" panose="020B0604030504040204" pitchFamily="50" charset="-128"/>
              </a:rPr>
              <a:t>年度 取組状況）</a:t>
            </a:r>
          </a:p>
        </p:txBody>
      </p:sp>
      <p:graphicFrame>
        <p:nvGraphicFramePr>
          <p:cNvPr id="12" name="表 11"/>
          <p:cNvGraphicFramePr>
            <a:graphicFrameLocks noGrp="1"/>
          </p:cNvGraphicFramePr>
          <p:nvPr>
            <p:extLst>
              <p:ext uri="{D42A27DB-BD31-4B8C-83A1-F6EECF244321}">
                <p14:modId xmlns:p14="http://schemas.microsoft.com/office/powerpoint/2010/main" val="1201822199"/>
              </p:ext>
            </p:extLst>
          </p:nvPr>
        </p:nvGraphicFramePr>
        <p:xfrm>
          <a:off x="453000" y="2372683"/>
          <a:ext cx="9000000" cy="3571308"/>
        </p:xfrm>
        <a:graphic>
          <a:graphicData uri="http://schemas.openxmlformats.org/drawingml/2006/table">
            <a:tbl>
              <a:tblPr firstRow="1" bandRow="1">
                <a:tableStyleId>{5940675A-B579-460E-94D1-54222C63F5DA}</a:tableStyleId>
              </a:tblPr>
              <a:tblGrid>
                <a:gridCol w="6403948">
                  <a:extLst>
                    <a:ext uri="{9D8B030D-6E8A-4147-A177-3AD203B41FA5}">
                      <a16:colId xmlns:a16="http://schemas.microsoft.com/office/drawing/2014/main" val="20000"/>
                    </a:ext>
                  </a:extLst>
                </a:gridCol>
                <a:gridCol w="2596052">
                  <a:extLst>
                    <a:ext uri="{9D8B030D-6E8A-4147-A177-3AD203B41FA5}">
                      <a16:colId xmlns:a16="http://schemas.microsoft.com/office/drawing/2014/main" val="4032548442"/>
                    </a:ext>
                  </a:extLst>
                </a:gridCol>
              </a:tblGrid>
              <a:tr h="333093">
                <a:tc>
                  <a:txBody>
                    <a:bodyPr/>
                    <a:lstStyle/>
                    <a:p>
                      <a:pPr algn="ctr">
                        <a:lnSpc>
                          <a:spcPts val="22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20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2331758">
                <a:tc>
                  <a:txBody>
                    <a:bodyPr/>
                    <a:lstStyle/>
                    <a:p>
                      <a:pPr>
                        <a:lnSpc>
                          <a:spcPts val="2000"/>
                        </a:lnSpc>
                      </a:pPr>
                      <a:r>
                        <a:rPr kumimoji="1" lang="ja-JP" altLang="en-US"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市町村における包括的な支援体制の構築</a:t>
                      </a:r>
                      <a:endParaRPr kumimoji="1" lang="en-US" altLang="ja-JP" sz="12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▸市町村における包括的な支援体制の整備が進むよう、制度理解に向けた研修や市町村の課題に合</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わせてアドバイザー等の派遣を行った。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▸包括的な支援体制について、福祉部局をはじめ関係機関や関係部署との連携状況や課題についての</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アンケート結果など市町村地域福祉課長会議の場を活用し、情報提供を行った。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重層的支援体制整備事業への後方支援</a:t>
                      </a:r>
                      <a:endParaRPr kumimoji="1" lang="en-US" altLang="ja-JP" sz="12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▸重層的支援体制整備事業を実施する府内市町村間の交流やネットワーク構築に向け、人口規模や</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事業進捗状況に応じた勉強会を開催し、制度理解のための講義や先進事例の提供を行った。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●包括的支援体制構築支援事業</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ts val="2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6,628</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39692">
                <a:tc gridSpan="2">
                  <a:txBody>
                    <a:bodyPr/>
                    <a:lstStyle/>
                    <a:p>
                      <a:pPr algn="ctr">
                        <a:lnSpc>
                          <a:spcPts val="22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565064">
                <a:tc gridSpan="2">
                  <a:txBody>
                    <a:bodyPr/>
                    <a:lstStyle/>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◆地域の実情に応した包括的な支援体制が構築されるよう、市町村の課題に応じたアドバイザーの派遣等を行う。</a:t>
                      </a: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◆今後も、市町村訪問や会議等を通じて、先進事例や最新情報の提供などを行う。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6" name="円/楕円 6"/>
          <p:cNvSpPr/>
          <p:nvPr/>
        </p:nvSpPr>
        <p:spPr>
          <a:xfrm>
            <a:off x="9426135" y="6393360"/>
            <a:ext cx="474980" cy="457359"/>
          </a:xfrm>
          <a:prstGeom prst="ellipse">
            <a:avLst/>
          </a:prstGeom>
          <a:noFill/>
          <a:ln w="1587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2</a:t>
            </a:r>
            <a:endParaRPr kumimoji="0" lang="ja-JP" altLang="en-US"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2054365588"/>
              </p:ext>
            </p:extLst>
          </p:nvPr>
        </p:nvGraphicFramePr>
        <p:xfrm>
          <a:off x="453000" y="876148"/>
          <a:ext cx="9000000" cy="1224000"/>
        </p:xfrm>
        <a:graphic>
          <a:graphicData uri="http://schemas.openxmlformats.org/drawingml/2006/table">
            <a:tbl>
              <a:tblPr firstRow="1" bandRow="1">
                <a:tableStyleId>{5940675A-B579-460E-94D1-54222C63F5DA}</a:tableStyleId>
              </a:tblPr>
              <a:tblGrid>
                <a:gridCol w="6413770">
                  <a:extLst>
                    <a:ext uri="{9D8B030D-6E8A-4147-A177-3AD203B41FA5}">
                      <a16:colId xmlns:a16="http://schemas.microsoft.com/office/drawing/2014/main" val="20000"/>
                    </a:ext>
                  </a:extLst>
                </a:gridCol>
                <a:gridCol w="2586230">
                  <a:extLst>
                    <a:ext uri="{9D8B030D-6E8A-4147-A177-3AD203B41FA5}">
                      <a16:colId xmlns:a16="http://schemas.microsoft.com/office/drawing/2014/main" val="3553356610"/>
                    </a:ext>
                  </a:extLst>
                </a:gridCol>
              </a:tblGrid>
              <a:tr h="306000">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目標・指標</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tc>
                  <a:txBody>
                    <a:bodyPr/>
                    <a:lstStyle/>
                    <a:p>
                      <a:pPr algn="ctr">
                        <a:lnSpc>
                          <a:spcPts val="1900"/>
                        </a:lnSpc>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実績</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extLst>
                  <a:ext uri="{0D108BD9-81ED-4DB2-BD59-A6C34878D82A}">
                    <a16:rowId xmlns:a16="http://schemas.microsoft.com/office/drawing/2014/main" val="10000"/>
                  </a:ext>
                </a:extLst>
              </a:tr>
              <a:tr h="306000">
                <a:tc rowSpan="3">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◆重層的支援体制整備事業及び同事業への移行準備事業の実施自治体数</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令和</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年度目標：府内全市町村</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lnSpc>
                          <a:spcPts val="1900"/>
                        </a:lnSpc>
                      </a:pP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18</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自治体</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10001"/>
                  </a:ext>
                </a:extLst>
              </a:tr>
              <a:tr h="306000">
                <a:tc vMerge="1">
                  <a:txBody>
                    <a:bodyPr/>
                    <a:lstStyle/>
                    <a:p>
                      <a:pPr algn="ctr">
                        <a:lnSpc>
                          <a:spcPts val="1900"/>
                        </a:lnSpc>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26</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自治体</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3266627043"/>
                  </a:ext>
                </a:extLst>
              </a:tr>
              <a:tr h="306000">
                <a:tc vMerge="1">
                  <a:txBody>
                    <a:bodyPr/>
                    <a:lstStyle/>
                    <a:p>
                      <a:pPr algn="ctr">
                        <a:lnSpc>
                          <a:spcPts val="1900"/>
                        </a:lnSpc>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R7</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txBody>
                  <a:tcPr anchor="ctr">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903916"/>
                  </a:ext>
                </a:extLst>
              </a:tr>
            </a:tbl>
          </a:graphicData>
        </a:graphic>
      </p:graphicFrame>
    </p:spTree>
    <p:extLst>
      <p:ext uri="{BB962C8B-B14F-4D97-AF65-F5344CB8AC3E}">
        <p14:creationId xmlns:p14="http://schemas.microsoft.com/office/powerpoint/2010/main" val="3812168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サブタイトル 2"/>
          <p:cNvSpPr txBox="1">
            <a:spLocks/>
          </p:cNvSpPr>
          <p:nvPr/>
        </p:nvSpPr>
        <p:spPr>
          <a:xfrm>
            <a:off x="0" y="0"/>
            <a:ext cx="9906000" cy="396000"/>
          </a:xfrm>
          <a:prstGeom prst="rect">
            <a:avLst/>
          </a:prstGeom>
          <a:solidFill>
            <a:schemeClr val="accent1"/>
          </a:solidFill>
        </p:spPr>
        <p:txBody>
          <a:bodyPr lIns="72000" tIns="72000" rIns="72000" bIns="0" anchor="ctr" anchorCtr="0">
            <a:normAutofit fontScale="92500"/>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a:lstStyle>
          <a:p>
            <a:pPr marL="0" indent="0" algn="ctr">
              <a:buNone/>
            </a:pPr>
            <a:r>
              <a:rPr lang="ja-JP" altLang="en-US" sz="2000" b="1" dirty="0">
                <a:solidFill>
                  <a:schemeClr val="bg1"/>
                </a:solidFill>
                <a:latin typeface="メイリオ" panose="020B0604030504040204" pitchFamily="50" charset="-128"/>
                <a:ea typeface="メイリオ" panose="020B0604030504040204" pitchFamily="50" charset="-128"/>
              </a:rPr>
              <a:t>（</a:t>
            </a:r>
            <a:r>
              <a:rPr lang="en-US" altLang="ja-JP" sz="2000" b="1" dirty="0">
                <a:solidFill>
                  <a:schemeClr val="bg1"/>
                </a:solidFill>
                <a:latin typeface="メイリオ" panose="020B0604030504040204" pitchFamily="50" charset="-128"/>
                <a:ea typeface="メイリオ" panose="020B0604030504040204" pitchFamily="50" charset="-128"/>
              </a:rPr>
              <a:t>1</a:t>
            </a:r>
            <a:r>
              <a:rPr lang="ja-JP" altLang="en-US" sz="2000" b="1" dirty="0">
                <a:solidFill>
                  <a:schemeClr val="bg1"/>
                </a:solidFill>
                <a:latin typeface="メイリオ" panose="020B0604030504040204" pitchFamily="50" charset="-128"/>
                <a:ea typeface="メイリオ" panose="020B0604030504040204" pitchFamily="50" charset="-128"/>
              </a:rPr>
              <a:t>）誰ひとり取り残さない重層的なセーフティネットの拡充（令和</a:t>
            </a:r>
            <a:r>
              <a:rPr lang="en-US" altLang="ja-JP" sz="2000" b="1" dirty="0">
                <a:solidFill>
                  <a:schemeClr val="bg1"/>
                </a:solidFill>
                <a:latin typeface="メイリオ" panose="020B0604030504040204" pitchFamily="50" charset="-128"/>
                <a:ea typeface="メイリオ" panose="020B0604030504040204" pitchFamily="50" charset="-128"/>
              </a:rPr>
              <a:t>6</a:t>
            </a:r>
            <a:r>
              <a:rPr lang="ja-JP" altLang="en-US" sz="2000" b="1" dirty="0">
                <a:solidFill>
                  <a:schemeClr val="bg1"/>
                </a:solidFill>
                <a:latin typeface="メイリオ" panose="020B0604030504040204" pitchFamily="50" charset="-128"/>
                <a:ea typeface="メイリオ" panose="020B0604030504040204" pitchFamily="50" charset="-128"/>
              </a:rPr>
              <a:t>年度 取組状況）</a:t>
            </a:r>
          </a:p>
        </p:txBody>
      </p:sp>
      <p:sp>
        <p:nvSpPr>
          <p:cNvPr id="5" name="正方形/長方形 4"/>
          <p:cNvSpPr/>
          <p:nvPr/>
        </p:nvSpPr>
        <p:spPr>
          <a:xfrm>
            <a:off x="123625" y="471032"/>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②　</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成年後見制度等の利用促進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23-29</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3" name="円/楕円 6"/>
          <p:cNvSpPr/>
          <p:nvPr/>
        </p:nvSpPr>
        <p:spPr>
          <a:xfrm>
            <a:off x="9440645" y="6400640"/>
            <a:ext cx="474980" cy="457360"/>
          </a:xfrm>
          <a:prstGeom prst="ellipse">
            <a:avLst/>
          </a:prstGeom>
          <a:noFill/>
          <a:ln w="1587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3</a:t>
            </a:r>
            <a:endParaRPr kumimoji="0" lang="ja-JP" altLang="en-US"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graphicFrame>
        <p:nvGraphicFramePr>
          <p:cNvPr id="14" name="表 13">
            <a:extLst>
              <a:ext uri="{FF2B5EF4-FFF2-40B4-BE49-F238E27FC236}">
                <a16:creationId xmlns:a16="http://schemas.microsoft.com/office/drawing/2014/main" id="{1409CB1E-C348-49C3-976F-1A16147FB1B6}"/>
              </a:ext>
            </a:extLst>
          </p:cNvPr>
          <p:cNvGraphicFramePr>
            <a:graphicFrameLocks noGrp="1"/>
          </p:cNvGraphicFramePr>
          <p:nvPr>
            <p:extLst>
              <p:ext uri="{D42A27DB-BD31-4B8C-83A1-F6EECF244321}">
                <p14:modId xmlns:p14="http://schemas.microsoft.com/office/powerpoint/2010/main" val="1921184382"/>
              </p:ext>
            </p:extLst>
          </p:nvPr>
        </p:nvGraphicFramePr>
        <p:xfrm>
          <a:off x="417136" y="2893210"/>
          <a:ext cx="9000000" cy="1224000"/>
        </p:xfrm>
        <a:graphic>
          <a:graphicData uri="http://schemas.openxmlformats.org/drawingml/2006/table">
            <a:tbl>
              <a:tblPr firstRow="1" bandRow="1">
                <a:tableStyleId>{5940675A-B579-460E-94D1-54222C63F5DA}</a:tableStyleId>
              </a:tblPr>
              <a:tblGrid>
                <a:gridCol w="6413770">
                  <a:extLst>
                    <a:ext uri="{9D8B030D-6E8A-4147-A177-3AD203B41FA5}">
                      <a16:colId xmlns:a16="http://schemas.microsoft.com/office/drawing/2014/main" val="20000"/>
                    </a:ext>
                  </a:extLst>
                </a:gridCol>
                <a:gridCol w="2586230">
                  <a:extLst>
                    <a:ext uri="{9D8B030D-6E8A-4147-A177-3AD203B41FA5}">
                      <a16:colId xmlns:a16="http://schemas.microsoft.com/office/drawing/2014/main" val="3553356610"/>
                    </a:ext>
                  </a:extLst>
                </a:gridCol>
              </a:tblGrid>
              <a:tr h="306000">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目標・指標</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tc>
                  <a:txBody>
                    <a:bodyPr/>
                    <a:lstStyle/>
                    <a:p>
                      <a:pPr algn="ctr">
                        <a:lnSpc>
                          <a:spcPts val="1900"/>
                        </a:lnSpc>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実績</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extLst>
                  <a:ext uri="{0D108BD9-81ED-4DB2-BD59-A6C34878D82A}">
                    <a16:rowId xmlns:a16="http://schemas.microsoft.com/office/drawing/2014/main" val="10000"/>
                  </a:ext>
                </a:extLst>
              </a:tr>
              <a:tr h="306000">
                <a:tc rowSpan="3">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中核機関整備済市町村数</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kumimoji="1" lang="en-US" altLang="ja-JP"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年度目標：府内全市町村</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lnSpc>
                          <a:spcPts val="1900"/>
                        </a:lnSpc>
                      </a:pP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13</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10001"/>
                  </a:ext>
                </a:extLst>
              </a:tr>
              <a:tr h="306000">
                <a:tc vMerge="1">
                  <a:txBody>
                    <a:bodyPr/>
                    <a:lstStyle/>
                    <a:p>
                      <a:pPr algn="ctr">
                        <a:lnSpc>
                          <a:spcPts val="1900"/>
                        </a:lnSpc>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3266627043"/>
                  </a:ext>
                </a:extLst>
              </a:tr>
              <a:tr h="306000">
                <a:tc vMerge="1">
                  <a:txBody>
                    <a:bodyPr/>
                    <a:lstStyle/>
                    <a:p>
                      <a:pPr algn="ctr">
                        <a:lnSpc>
                          <a:spcPts val="1900"/>
                        </a:lnSpc>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R7</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txBody>
                  <a:tcPr anchor="ctr">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903916"/>
                  </a:ext>
                </a:extLst>
              </a:tr>
            </a:tbl>
          </a:graphicData>
        </a:graphic>
      </p:graphicFrame>
      <p:graphicFrame>
        <p:nvGraphicFramePr>
          <p:cNvPr id="15" name="表 14">
            <a:extLst>
              <a:ext uri="{FF2B5EF4-FFF2-40B4-BE49-F238E27FC236}">
                <a16:creationId xmlns:a16="http://schemas.microsoft.com/office/drawing/2014/main" id="{E52D701C-1A70-4A87-A6E4-C8DD09A7F69E}"/>
              </a:ext>
            </a:extLst>
          </p:cNvPr>
          <p:cNvGraphicFramePr>
            <a:graphicFrameLocks noGrp="1"/>
          </p:cNvGraphicFramePr>
          <p:nvPr>
            <p:extLst>
              <p:ext uri="{D42A27DB-BD31-4B8C-83A1-F6EECF244321}">
                <p14:modId xmlns:p14="http://schemas.microsoft.com/office/powerpoint/2010/main" val="1576075535"/>
              </p:ext>
            </p:extLst>
          </p:nvPr>
        </p:nvGraphicFramePr>
        <p:xfrm>
          <a:off x="417136" y="867187"/>
          <a:ext cx="9000000" cy="1817681"/>
        </p:xfrm>
        <a:graphic>
          <a:graphicData uri="http://schemas.openxmlformats.org/drawingml/2006/table">
            <a:tbl>
              <a:tblPr firstRow="1" bandRow="1">
                <a:tableStyleId>{5940675A-B579-460E-94D1-54222C63F5DA}</a:tableStyleId>
              </a:tblPr>
              <a:tblGrid>
                <a:gridCol w="5024440">
                  <a:extLst>
                    <a:ext uri="{9D8B030D-6E8A-4147-A177-3AD203B41FA5}">
                      <a16:colId xmlns:a16="http://schemas.microsoft.com/office/drawing/2014/main" val="20000"/>
                    </a:ext>
                  </a:extLst>
                </a:gridCol>
                <a:gridCol w="3975560">
                  <a:extLst>
                    <a:ext uri="{9D8B030D-6E8A-4147-A177-3AD203B41FA5}">
                      <a16:colId xmlns:a16="http://schemas.microsoft.com/office/drawing/2014/main" val="3553356610"/>
                    </a:ext>
                  </a:extLst>
                </a:gridCol>
              </a:tblGrid>
              <a:tr h="306000">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目標・指標</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tc>
                  <a:txBody>
                    <a:bodyPr/>
                    <a:lstStyle/>
                    <a:p>
                      <a:pPr algn="ctr">
                        <a:lnSpc>
                          <a:spcPts val="1900"/>
                        </a:lnSpc>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r>
                        <a:rPr kumimoji="1" lang="en-US" altLang="ja-JP"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extLst>
                  <a:ext uri="{0D108BD9-81ED-4DB2-BD59-A6C34878D82A}">
                    <a16:rowId xmlns:a16="http://schemas.microsoft.com/office/drawing/2014/main" val="10000"/>
                  </a:ext>
                </a:extLst>
              </a:tr>
              <a:tr h="918000">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◆日常生活自立支援事業の待機者の解消等をめざすとともに、権利擁護</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支援を必要とする人が適切な支援を受けられるよう、「権利擁護支援の</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地域連携ネットワーク」の構築に向け、そのコーディネートを行う中核機関</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の整備や成年後見制度の担い手確保のための市町村支援を行います。</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l">
                        <a:lnSpc>
                          <a:spcPts val="1900"/>
                        </a:lnSpc>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▸市町村意見交換会や整備済み・整備予定市との連絡　</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ts val="1900"/>
                        </a:lnSpc>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会を通じて、地域連携ネットワークや中核機関の必要性</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ts val="1900"/>
                        </a:lnSpc>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と取組方策を共有するとともに、「大阪府成年後見制度</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ts val="1900"/>
                        </a:lnSpc>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利用促進専門員派遣事業」により、市町村の成年後見</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ts val="1900"/>
                        </a:lnSpc>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制度利用促進に向けた機能整備や地域連携ネットワー</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ts val="1900"/>
                        </a:lnSpc>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クづくりを支援した。</a:t>
                      </a:r>
                      <a:endParaRPr kumimoji="1" lang="ja-JP" altLang="en-US" sz="13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graphicFrame>
        <p:nvGraphicFramePr>
          <p:cNvPr id="2" name="表 1">
            <a:extLst>
              <a:ext uri="{FF2B5EF4-FFF2-40B4-BE49-F238E27FC236}">
                <a16:creationId xmlns:a16="http://schemas.microsoft.com/office/drawing/2014/main" id="{D7E5D2BD-A22A-4FCB-B45C-92231896FFCB}"/>
              </a:ext>
            </a:extLst>
          </p:cNvPr>
          <p:cNvGraphicFramePr>
            <a:graphicFrameLocks noGrp="1"/>
          </p:cNvGraphicFramePr>
          <p:nvPr>
            <p:extLst>
              <p:ext uri="{D42A27DB-BD31-4B8C-83A1-F6EECF244321}">
                <p14:modId xmlns:p14="http://schemas.microsoft.com/office/powerpoint/2010/main" val="409217031"/>
              </p:ext>
            </p:extLst>
          </p:nvPr>
        </p:nvGraphicFramePr>
        <p:xfrm>
          <a:off x="417136" y="4306132"/>
          <a:ext cx="9000000" cy="1770481"/>
        </p:xfrm>
        <a:graphic>
          <a:graphicData uri="http://schemas.openxmlformats.org/drawingml/2006/table">
            <a:tbl>
              <a:tblPr firstRow="1" bandRow="1">
                <a:tableStyleId>{5940675A-B579-460E-94D1-54222C63F5DA}</a:tableStyleId>
              </a:tblPr>
              <a:tblGrid>
                <a:gridCol w="6413770">
                  <a:extLst>
                    <a:ext uri="{9D8B030D-6E8A-4147-A177-3AD203B41FA5}">
                      <a16:colId xmlns:a16="http://schemas.microsoft.com/office/drawing/2014/main" val="3260868505"/>
                    </a:ext>
                  </a:extLst>
                </a:gridCol>
                <a:gridCol w="2586230">
                  <a:extLst>
                    <a:ext uri="{9D8B030D-6E8A-4147-A177-3AD203B41FA5}">
                      <a16:colId xmlns:a16="http://schemas.microsoft.com/office/drawing/2014/main" val="162377792"/>
                    </a:ext>
                  </a:extLst>
                </a:gridCol>
              </a:tblGrid>
              <a:tr h="306000">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目標・指標</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tc>
                  <a:txBody>
                    <a:bodyPr/>
                    <a:lstStyle/>
                    <a:p>
                      <a:pPr algn="ctr">
                        <a:lnSpc>
                          <a:spcPts val="1900"/>
                        </a:lnSpc>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実績</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extLst>
                  <a:ext uri="{0D108BD9-81ED-4DB2-BD59-A6C34878D82A}">
                    <a16:rowId xmlns:a16="http://schemas.microsoft.com/office/drawing/2014/main" val="284452692"/>
                  </a:ext>
                </a:extLst>
              </a:tr>
              <a:tr h="306000">
                <a:tc rowSpan="3">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◆成年後見制度の担い手確保</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）市民後見人養成・支援事業実施市町村数　　</a:t>
                      </a:r>
                      <a:r>
                        <a:rPr kumimoji="1" lang="ja-JP"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kumimoji="1" lang="en-US" altLang="ja-JP"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年度目標：府内全市町村</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tc>
                  <a:txBody>
                    <a:bodyPr/>
                    <a:lstStyle/>
                    <a:p>
                      <a:pPr algn="ctr">
                        <a:lnSpc>
                          <a:spcPts val="1900"/>
                        </a:lnSpc>
                      </a:pP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23</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283758289"/>
                  </a:ext>
                </a:extLst>
              </a:tr>
              <a:tr h="306000">
                <a:tc vMerge="1">
                  <a:txBody>
                    <a:bodyPr/>
                    <a:lstStyle/>
                    <a:p>
                      <a:pPr algn="ctr">
                        <a:lnSpc>
                          <a:spcPts val="1900"/>
                        </a:lnSpc>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24</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437192209"/>
                  </a:ext>
                </a:extLst>
              </a:tr>
              <a:tr h="306000">
                <a:tc vMerge="1">
                  <a:txBody>
                    <a:bodyPr/>
                    <a:lstStyle/>
                    <a:p>
                      <a:pPr algn="ctr">
                        <a:lnSpc>
                          <a:spcPts val="1900"/>
                        </a:lnSpc>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R7</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txBody>
                  <a:tcPr anchor="ctr">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162336609"/>
                  </a:ext>
                </a:extLst>
              </a:tr>
              <a:tr h="0">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）法人後見実施団体の育成について、市町村等と連携して取り組みます。</a:t>
                      </a:r>
                      <a:endParaRPr kumimoji="1" lang="ja-JP"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▸社会福祉法人における法人後見</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専門職員養成研修を実施した。</a:t>
                      </a:r>
                    </a:p>
                  </a:txBody>
                  <a:tcPr anchor="ctr">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77853954"/>
                  </a:ext>
                </a:extLst>
              </a:tr>
            </a:tbl>
          </a:graphicData>
        </a:graphic>
      </p:graphicFrame>
    </p:spTree>
    <p:extLst>
      <p:ext uri="{BB962C8B-B14F-4D97-AF65-F5344CB8AC3E}">
        <p14:creationId xmlns:p14="http://schemas.microsoft.com/office/powerpoint/2010/main" val="2783131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28697" y="416265"/>
            <a:ext cx="9792000" cy="412934"/>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②　</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成年後見制度等の利用促進（続き）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7" name="サブタイトル 2"/>
          <p:cNvSpPr txBox="1">
            <a:spLocks/>
          </p:cNvSpPr>
          <p:nvPr/>
        </p:nvSpPr>
        <p:spPr>
          <a:xfrm>
            <a:off x="0" y="0"/>
            <a:ext cx="9906000" cy="396000"/>
          </a:xfrm>
          <a:prstGeom prst="rect">
            <a:avLst/>
          </a:prstGeom>
          <a:solidFill>
            <a:schemeClr val="accent1"/>
          </a:solidFill>
        </p:spPr>
        <p:txBody>
          <a:bodyPr lIns="72000" tIns="72000" rIns="72000" bIns="0" anchor="ctr" anchorCtr="0">
            <a:normAutofit fontScale="92500"/>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a:lstStyle>
          <a:p>
            <a:pPr marL="0" indent="0" algn="ctr">
              <a:buNone/>
            </a:pPr>
            <a:r>
              <a:rPr lang="ja-JP" altLang="en-US" sz="2000" b="1" dirty="0">
                <a:solidFill>
                  <a:schemeClr val="bg1"/>
                </a:solidFill>
                <a:latin typeface="メイリオ" panose="020B0604030504040204" pitchFamily="50" charset="-128"/>
                <a:ea typeface="メイリオ" panose="020B0604030504040204" pitchFamily="50" charset="-128"/>
              </a:rPr>
              <a:t>（</a:t>
            </a:r>
            <a:r>
              <a:rPr lang="en-US" altLang="ja-JP" sz="2000" b="1" dirty="0">
                <a:solidFill>
                  <a:schemeClr val="bg1"/>
                </a:solidFill>
                <a:latin typeface="メイリオ" panose="020B0604030504040204" pitchFamily="50" charset="-128"/>
                <a:ea typeface="メイリオ" panose="020B0604030504040204" pitchFamily="50" charset="-128"/>
              </a:rPr>
              <a:t>1</a:t>
            </a:r>
            <a:r>
              <a:rPr lang="ja-JP" altLang="en-US" sz="2000" b="1" dirty="0">
                <a:solidFill>
                  <a:schemeClr val="bg1"/>
                </a:solidFill>
                <a:latin typeface="メイリオ" panose="020B0604030504040204" pitchFamily="50" charset="-128"/>
                <a:ea typeface="メイリオ" panose="020B0604030504040204" pitchFamily="50" charset="-128"/>
              </a:rPr>
              <a:t>）誰ひとり取り残さない重層的なセーフティネットの拡充（令和</a:t>
            </a:r>
            <a:r>
              <a:rPr lang="en-US" altLang="ja-JP" sz="2000" b="1" dirty="0">
                <a:solidFill>
                  <a:schemeClr val="bg1"/>
                </a:solidFill>
                <a:latin typeface="メイリオ" panose="020B0604030504040204" pitchFamily="50" charset="-128"/>
                <a:ea typeface="メイリオ" panose="020B0604030504040204" pitchFamily="50" charset="-128"/>
              </a:rPr>
              <a:t>6</a:t>
            </a:r>
            <a:r>
              <a:rPr lang="ja-JP" altLang="en-US" sz="2000" b="1" dirty="0">
                <a:solidFill>
                  <a:schemeClr val="bg1"/>
                </a:solidFill>
                <a:latin typeface="メイリオ" panose="020B0604030504040204" pitchFamily="50" charset="-128"/>
                <a:ea typeface="メイリオ" panose="020B0604030504040204" pitchFamily="50" charset="-128"/>
              </a:rPr>
              <a:t>年度 取組状況）</a:t>
            </a:r>
          </a:p>
        </p:txBody>
      </p:sp>
      <p:graphicFrame>
        <p:nvGraphicFramePr>
          <p:cNvPr id="12" name="表 11"/>
          <p:cNvGraphicFramePr>
            <a:graphicFrameLocks noGrp="1"/>
          </p:cNvGraphicFramePr>
          <p:nvPr>
            <p:extLst>
              <p:ext uri="{D42A27DB-BD31-4B8C-83A1-F6EECF244321}">
                <p14:modId xmlns:p14="http://schemas.microsoft.com/office/powerpoint/2010/main" val="2396173026"/>
              </p:ext>
            </p:extLst>
          </p:nvPr>
        </p:nvGraphicFramePr>
        <p:xfrm>
          <a:off x="453000" y="762649"/>
          <a:ext cx="9000000" cy="5550818"/>
        </p:xfrm>
        <a:graphic>
          <a:graphicData uri="http://schemas.openxmlformats.org/drawingml/2006/table">
            <a:tbl>
              <a:tblPr firstRow="1" bandRow="1">
                <a:tableStyleId>{5940675A-B579-460E-94D1-54222C63F5DA}</a:tableStyleId>
              </a:tblPr>
              <a:tblGrid>
                <a:gridCol w="6482759">
                  <a:extLst>
                    <a:ext uri="{9D8B030D-6E8A-4147-A177-3AD203B41FA5}">
                      <a16:colId xmlns:a16="http://schemas.microsoft.com/office/drawing/2014/main" val="20000"/>
                    </a:ext>
                  </a:extLst>
                </a:gridCol>
                <a:gridCol w="2517241">
                  <a:extLst>
                    <a:ext uri="{9D8B030D-6E8A-4147-A177-3AD203B41FA5}">
                      <a16:colId xmlns:a16="http://schemas.microsoft.com/office/drawing/2014/main" val="4032548442"/>
                    </a:ext>
                  </a:extLst>
                </a:gridCol>
              </a:tblGrid>
              <a:tr h="339200">
                <a:tc>
                  <a:txBody>
                    <a:bodyPr/>
                    <a:lstStyle/>
                    <a:p>
                      <a:pPr algn="ctr">
                        <a:lnSpc>
                          <a:spcPts val="20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20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2588092">
                <a:tc>
                  <a:txBody>
                    <a:bodyPr/>
                    <a:lstStyle/>
                    <a:p>
                      <a:pPr>
                        <a:lnSpc>
                          <a:spcPts val="2000"/>
                        </a:lnSpc>
                      </a:pPr>
                      <a:r>
                        <a:rPr kumimoji="1" lang="ja-JP" altLang="en-US" sz="1200" b="1" u="sng"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地域連携ネットワークの構築・中核機関の整備</a:t>
                      </a:r>
                      <a:endParaRPr kumimoji="1" lang="en-US" altLang="ja-JP" sz="12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▸「日常生活自立支援事業の課題解決に向けた検討ワーキンググループにて、アンケート調査等を実施し、</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日常生活自立支援事業の課題等の検討を行った。</a:t>
                      </a:r>
                      <a:endParaRPr kumimoji="1" lang="en-US" altLang="ja-JP" sz="1200" dirty="0">
                        <a:solidFill>
                          <a:schemeClr val="tx1"/>
                        </a:solidFill>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200" b="1" u="sng"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権利擁護事業の環境整備</a:t>
                      </a:r>
                      <a:endParaRPr kumimoji="1" lang="en-US" altLang="ja-JP" sz="1200" dirty="0">
                        <a:solidFill>
                          <a:schemeClr val="tx1"/>
                        </a:solidFill>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▸国の調査結果を共有して市町村へ成年後見制度利用支援事業の適切な実施を促すとともに、中核</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機関を整備した市町村を対象に意見交換会を実施した。</a:t>
                      </a:r>
                      <a:endParaRPr kumimoji="1" lang="en-US" altLang="ja-JP" sz="1200" dirty="0">
                        <a:solidFill>
                          <a:schemeClr val="tx1"/>
                        </a:solidFill>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200" b="1" u="sng"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◆成年後見制度の担い手確保</a:t>
                      </a:r>
                      <a:endParaRPr kumimoji="1" lang="en-US" altLang="ja-JP" sz="1200" dirty="0">
                        <a:solidFill>
                          <a:schemeClr val="tx1"/>
                        </a:solidFill>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▸市民後見人の養成事業に取り組む自治体へ財政支援を実施するとともに、事業の未実施市町村には、</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事業の必要性について、あらゆる機会を通じて働きかけた。</a:t>
                      </a:r>
                      <a:endParaRPr kumimoji="1" lang="en-US" altLang="ja-JP" sz="1200" dirty="0">
                        <a:solidFill>
                          <a:schemeClr val="tx1"/>
                        </a:solidFill>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200" b="1" u="none"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特に配慮を必要とする人への消費者被害等の未然防止</a:t>
                      </a:r>
                      <a:endParaRPr kumimoji="1" lang="en-US" altLang="ja-JP" sz="12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▸高齢消費者の被害の未然防止、拡大防止について府政だよりに掲載するとともに、「見守り者向け</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ハンドブック」を福祉関係者等に向けて配布した。</a:t>
                      </a:r>
                      <a:endParaRPr kumimoji="1" lang="ja-JP" altLang="en-US" sz="1200" spc="-6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▸市町村行政職員研修会を実施し、市町村への「消費者安全確保地域協議会」の設置を支援した。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地域権利擁護総合推進事業</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36,490</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日常生活自立支援事業費補助金</a:t>
                      </a:r>
                      <a:endParaRPr kumimoji="1" lang="en-US" altLang="zh-TW"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325,436</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●権利擁護人材育成事業</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市民後見人の養成等</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25,120</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●高齢者の見守り体制の構築</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10,162</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39200">
                <a:tc gridSpan="2">
                  <a:txBody>
                    <a:bodyPr/>
                    <a:lstStyle/>
                    <a:p>
                      <a:pPr algn="ctr">
                        <a:lnSpc>
                          <a:spcPts val="20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1126229">
                <a:tc gridSpan="2">
                  <a:txBody>
                    <a:bodyPr/>
                    <a:lstStyle/>
                    <a:p>
                      <a:pPr marL="0" marR="0" lvl="0" indent="0" algn="l" defTabSz="685800" rtl="0" eaLnBrk="1" fontAlgn="auto" latinLnBrk="0" hangingPunct="1">
                        <a:lnSpc>
                          <a:spcPts val="2000"/>
                        </a:lnSpc>
                        <a:spcBef>
                          <a:spcPts val="0"/>
                        </a:spcBef>
                        <a:spcAft>
                          <a:spcPts val="0"/>
                        </a:spcAft>
                        <a:buClrTx/>
                        <a:buSzTx/>
                        <a:buFontTx/>
                        <a:buNone/>
                        <a:tabLst/>
                        <a:defRPr/>
                      </a:pPr>
                      <a:r>
                        <a:rPr kumimoji="1" lang="ja-JP" altLang="en-US"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◆市町村意見交換会で中核機関の必要性を周知するとともに、整備済み・整備予定市との連絡会を通じて地域連携ネットワークの重要性を共有</a:t>
                      </a:r>
                      <a:endParaRPr kumimoji="1" lang="en-US" altLang="ja-JP"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ts val="2000"/>
                        </a:lnSpc>
                        <a:spcBef>
                          <a:spcPts val="0"/>
                        </a:spcBef>
                        <a:spcAft>
                          <a:spcPts val="0"/>
                        </a:spcAft>
                        <a:buClrTx/>
                        <a:buSzTx/>
                        <a:buFontTx/>
                        <a:buNone/>
                        <a:tabLst/>
                        <a:defRPr/>
                      </a:pPr>
                      <a:r>
                        <a:rPr kumimoji="1" lang="ja-JP" altLang="en-US"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し、地域連携ネットワークの構築を促進する。</a:t>
                      </a:r>
                      <a:endParaRPr kumimoji="1" lang="en-US" altLang="ja-JP"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ts val="2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◆引き続き、「大阪府成年後見制度利用促進専門員派遣事業」により、市町村の地域連携ネットワーク及び中核機関の構築及び設置に向けた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ts val="2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取組を支援する。</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ts val="2000"/>
                        </a:lnSpc>
                        <a:spcBef>
                          <a:spcPts val="0"/>
                        </a:spcBef>
                        <a:spcAft>
                          <a:spcPts val="0"/>
                        </a:spcAft>
                        <a:buClrTx/>
                        <a:buSzTx/>
                        <a:buFontTx/>
                        <a:buNone/>
                        <a:tabLst/>
                        <a:defRPr/>
                      </a:pPr>
                      <a:r>
                        <a:rPr kumimoji="1" lang="ja-JP" altLang="en-US"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WG</a:t>
                      </a:r>
                      <a:r>
                        <a:rPr kumimoji="1" lang="ja-JP" altLang="en-US"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で明らかになった日常生活自立支援事業の課題を市町村に共有するとともに、引き続き、本事業の目に見えない役割の見える化及び課題の</a:t>
                      </a:r>
                      <a:endParaRPr kumimoji="1" lang="en-US" altLang="ja-JP"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ts val="2000"/>
                        </a:lnSpc>
                        <a:spcBef>
                          <a:spcPts val="0"/>
                        </a:spcBef>
                        <a:spcAft>
                          <a:spcPts val="0"/>
                        </a:spcAft>
                        <a:buClrTx/>
                        <a:buSzTx/>
                        <a:buFontTx/>
                        <a:buNone/>
                        <a:tabLst/>
                        <a:defRPr/>
                      </a:pPr>
                      <a:r>
                        <a:rPr kumimoji="1" lang="ja-JP" altLang="en-US"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本質の見える化を進める。</a:t>
                      </a:r>
                      <a:endParaRPr kumimoji="1" lang="en-US" altLang="ja-JP" sz="12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7" name="円/楕円 6"/>
          <p:cNvSpPr/>
          <p:nvPr/>
        </p:nvSpPr>
        <p:spPr>
          <a:xfrm>
            <a:off x="9426135" y="6393360"/>
            <a:ext cx="474980" cy="457359"/>
          </a:xfrm>
          <a:prstGeom prst="ellipse">
            <a:avLst/>
          </a:prstGeom>
          <a:noFill/>
          <a:ln w="1587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4</a:t>
            </a:r>
            <a:endParaRPr kumimoji="0" lang="ja-JP" altLang="en-US"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51063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14000" y="369782"/>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③　</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生活困窮者への支援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30-34</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7" name="サブタイトル 2"/>
          <p:cNvSpPr txBox="1">
            <a:spLocks/>
          </p:cNvSpPr>
          <p:nvPr/>
        </p:nvSpPr>
        <p:spPr>
          <a:xfrm>
            <a:off x="0" y="0"/>
            <a:ext cx="9906000" cy="396000"/>
          </a:xfrm>
          <a:prstGeom prst="rect">
            <a:avLst/>
          </a:prstGeom>
          <a:solidFill>
            <a:schemeClr val="accent1"/>
          </a:solidFill>
        </p:spPr>
        <p:txBody>
          <a:bodyPr lIns="72000" tIns="72000" rIns="72000" bIns="0" anchor="ctr" anchorCtr="0">
            <a:normAutofit fontScale="92500"/>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a:lstStyle>
          <a:p>
            <a:pPr marL="0" indent="0" algn="ctr">
              <a:buNone/>
            </a:pPr>
            <a:r>
              <a:rPr lang="ja-JP" altLang="en-US" sz="2000" b="1" dirty="0">
                <a:solidFill>
                  <a:schemeClr val="bg1"/>
                </a:solidFill>
                <a:latin typeface="メイリオ" panose="020B0604030504040204" pitchFamily="50" charset="-128"/>
                <a:ea typeface="メイリオ" panose="020B0604030504040204" pitchFamily="50" charset="-128"/>
              </a:rPr>
              <a:t>（</a:t>
            </a:r>
            <a:r>
              <a:rPr lang="en-US" altLang="ja-JP" sz="2000" b="1" dirty="0">
                <a:solidFill>
                  <a:schemeClr val="bg1"/>
                </a:solidFill>
                <a:latin typeface="メイリオ" panose="020B0604030504040204" pitchFamily="50" charset="-128"/>
                <a:ea typeface="メイリオ" panose="020B0604030504040204" pitchFamily="50" charset="-128"/>
              </a:rPr>
              <a:t>1</a:t>
            </a:r>
            <a:r>
              <a:rPr lang="ja-JP" altLang="en-US" sz="2000" b="1" dirty="0">
                <a:solidFill>
                  <a:schemeClr val="bg1"/>
                </a:solidFill>
                <a:latin typeface="メイリオ" panose="020B0604030504040204" pitchFamily="50" charset="-128"/>
                <a:ea typeface="メイリオ" panose="020B0604030504040204" pitchFamily="50" charset="-128"/>
              </a:rPr>
              <a:t>）誰ひとり取り残さない重層的なセーフティネットの拡充（令和</a:t>
            </a:r>
            <a:r>
              <a:rPr lang="en-US" altLang="ja-JP" sz="2000" b="1" dirty="0">
                <a:solidFill>
                  <a:schemeClr val="bg1"/>
                </a:solidFill>
                <a:latin typeface="メイリオ" panose="020B0604030504040204" pitchFamily="50" charset="-128"/>
                <a:ea typeface="メイリオ" panose="020B0604030504040204" pitchFamily="50" charset="-128"/>
              </a:rPr>
              <a:t>6</a:t>
            </a:r>
            <a:r>
              <a:rPr lang="ja-JP" altLang="en-US" sz="2000" b="1" dirty="0">
                <a:solidFill>
                  <a:schemeClr val="bg1"/>
                </a:solidFill>
                <a:latin typeface="メイリオ" panose="020B0604030504040204" pitchFamily="50" charset="-128"/>
                <a:ea typeface="メイリオ" panose="020B0604030504040204" pitchFamily="50" charset="-128"/>
              </a:rPr>
              <a:t>年度 取組状況）</a:t>
            </a:r>
          </a:p>
        </p:txBody>
      </p:sp>
      <p:graphicFrame>
        <p:nvGraphicFramePr>
          <p:cNvPr id="12" name="表 11"/>
          <p:cNvGraphicFramePr>
            <a:graphicFrameLocks noGrp="1"/>
          </p:cNvGraphicFramePr>
          <p:nvPr>
            <p:extLst>
              <p:ext uri="{D42A27DB-BD31-4B8C-83A1-F6EECF244321}">
                <p14:modId xmlns:p14="http://schemas.microsoft.com/office/powerpoint/2010/main" val="2206650802"/>
              </p:ext>
            </p:extLst>
          </p:nvPr>
        </p:nvGraphicFramePr>
        <p:xfrm>
          <a:off x="463547" y="2193752"/>
          <a:ext cx="9000000" cy="4362611"/>
        </p:xfrm>
        <a:graphic>
          <a:graphicData uri="http://schemas.openxmlformats.org/drawingml/2006/table">
            <a:tbl>
              <a:tblPr firstRow="1" bandRow="1">
                <a:tableStyleId>{5940675A-B579-460E-94D1-54222C63F5DA}</a:tableStyleId>
              </a:tblPr>
              <a:tblGrid>
                <a:gridCol w="6482759">
                  <a:extLst>
                    <a:ext uri="{9D8B030D-6E8A-4147-A177-3AD203B41FA5}">
                      <a16:colId xmlns:a16="http://schemas.microsoft.com/office/drawing/2014/main" val="20000"/>
                    </a:ext>
                  </a:extLst>
                </a:gridCol>
                <a:gridCol w="2517241">
                  <a:extLst>
                    <a:ext uri="{9D8B030D-6E8A-4147-A177-3AD203B41FA5}">
                      <a16:colId xmlns:a16="http://schemas.microsoft.com/office/drawing/2014/main" val="4032548442"/>
                    </a:ext>
                  </a:extLst>
                </a:gridCol>
              </a:tblGrid>
              <a:tr h="348441">
                <a:tc>
                  <a:txBody>
                    <a:bodyPr/>
                    <a:lstStyle/>
                    <a:p>
                      <a:pPr algn="ctr">
                        <a:lnSpc>
                          <a:spcPts val="22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20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2845595">
                <a:tc>
                  <a:txBody>
                    <a:bodyPr/>
                    <a:lstStyle/>
                    <a:p>
                      <a:pPr>
                        <a:lnSpc>
                          <a:spcPts val="1900"/>
                        </a:lnSpc>
                      </a:pPr>
                      <a:r>
                        <a:rPr kumimoji="1" lang="ja-JP" altLang="en-US" sz="1200" b="1" u="none"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u="sng"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生活困窮者への支援</a:t>
                      </a:r>
                      <a:endParaRPr kumimoji="1" lang="en-US" altLang="ja-JP" sz="1200" b="1" u="sng"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▸相談機能のネットワーク化を促進するため、市町村連絡会議と研修を通じて、連携の必要性の説明や</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好事例の展開を行った。</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b="1" u="none"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u="sng"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子どもの貧困対策</a:t>
                      </a:r>
                      <a:endParaRPr kumimoji="1" lang="en-US" altLang="ja-JP" sz="1200" b="1" u="sng"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▸新子育て支援交付金の優先配分事業に子どもの貧困対策関係として、学習支援を行うための人材の</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派遣や塾代助成など、市町村が創意工夫により実施する学習支援に対して支援した。</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▸ひとり親家庭や貧困家庭等の子どもに対し、放課後の居場所で生活習慣・学習支援や食事提供、相</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談支援を行う市町村の取り組みを支援し、子どもの生活向上と貧困の連鎖防止を図った。</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b="1" u="none"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u="sng"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就労支援など</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▸市町村の生活困窮者自立支援制度担当者等に対して、認定就労訓練事業活用の依頼と支援の好</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事例の展開を行った。</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●生活困窮者自立支援事業（</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83,383</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●新子育て支援交付金</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en-US" altLang="zh-TW"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,995,549</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優先配分枠</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500,000</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48441">
                <a:tc gridSpan="2">
                  <a:txBody>
                    <a:bodyPr/>
                    <a:lstStyle/>
                    <a:p>
                      <a:pPr algn="ctr">
                        <a:lnSpc>
                          <a:spcPts val="22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563256">
                <a:tc gridSpan="2">
                  <a:txBody>
                    <a:bodyPr/>
                    <a:lstStyle/>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◆引き続き、既存の相談事業や連携手法を理解する研修を実施するとともに、他の従事者と交流を図りネットワーク化を促進する。</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◆子どもの貧困対策事業を実施する市町村を増やすとともに、市町村における地域の実情に応じた子どもの貧困対策の取組を推進する。</a:t>
                      </a: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◆ひとり親家庭等生活向上事業のこどもの生活・学習支援事業の実施を通じてひとり親家庭の子どもの生活・学習支援を推進する。</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11" name="円/楕円 6"/>
          <p:cNvSpPr/>
          <p:nvPr/>
        </p:nvSpPr>
        <p:spPr>
          <a:xfrm>
            <a:off x="9431020" y="6392573"/>
            <a:ext cx="474980" cy="457360"/>
          </a:xfrm>
          <a:prstGeom prst="ellipse">
            <a:avLst/>
          </a:prstGeom>
          <a:noFill/>
          <a:ln w="1587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5</a:t>
            </a:r>
            <a:endParaRPr kumimoji="0" lang="ja-JP" altLang="en-US"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graphicFrame>
        <p:nvGraphicFramePr>
          <p:cNvPr id="8" name="表 7">
            <a:extLst>
              <a:ext uri="{FF2B5EF4-FFF2-40B4-BE49-F238E27FC236}">
                <a16:creationId xmlns:a16="http://schemas.microsoft.com/office/drawing/2014/main" id="{1DA8D91C-DEAD-4AD7-9144-E3837848EBFD}"/>
              </a:ext>
            </a:extLst>
          </p:cNvPr>
          <p:cNvGraphicFramePr>
            <a:graphicFrameLocks noGrp="1"/>
          </p:cNvGraphicFramePr>
          <p:nvPr>
            <p:extLst>
              <p:ext uri="{D42A27DB-BD31-4B8C-83A1-F6EECF244321}">
                <p14:modId xmlns:p14="http://schemas.microsoft.com/office/powerpoint/2010/main" val="1713417035"/>
              </p:ext>
            </p:extLst>
          </p:nvPr>
        </p:nvGraphicFramePr>
        <p:xfrm>
          <a:off x="444035" y="822361"/>
          <a:ext cx="9000000" cy="1224000"/>
        </p:xfrm>
        <a:graphic>
          <a:graphicData uri="http://schemas.openxmlformats.org/drawingml/2006/table">
            <a:tbl>
              <a:tblPr firstRow="1" bandRow="1">
                <a:tableStyleId>{5940675A-B579-460E-94D1-54222C63F5DA}</a:tableStyleId>
              </a:tblPr>
              <a:tblGrid>
                <a:gridCol w="6413770">
                  <a:extLst>
                    <a:ext uri="{9D8B030D-6E8A-4147-A177-3AD203B41FA5}">
                      <a16:colId xmlns:a16="http://schemas.microsoft.com/office/drawing/2014/main" val="20000"/>
                    </a:ext>
                  </a:extLst>
                </a:gridCol>
                <a:gridCol w="2586230">
                  <a:extLst>
                    <a:ext uri="{9D8B030D-6E8A-4147-A177-3AD203B41FA5}">
                      <a16:colId xmlns:a16="http://schemas.microsoft.com/office/drawing/2014/main" val="3553356610"/>
                    </a:ext>
                  </a:extLst>
                </a:gridCol>
              </a:tblGrid>
              <a:tr h="306000">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目標・指標</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tc>
                  <a:txBody>
                    <a:bodyPr/>
                    <a:lstStyle/>
                    <a:p>
                      <a:pPr algn="ctr">
                        <a:lnSpc>
                          <a:spcPts val="1900"/>
                        </a:lnSpc>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実績</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extLst>
                  <a:ext uri="{0D108BD9-81ED-4DB2-BD59-A6C34878D82A}">
                    <a16:rowId xmlns:a16="http://schemas.microsoft.com/office/drawing/2014/main" val="10000"/>
                  </a:ext>
                </a:extLst>
              </a:tr>
              <a:tr h="306000">
                <a:tc rowSpan="3">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◆生活困窮者自立支援制度に基づく努力義務事業を実施している自治体数</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zh-TW"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家計改善支援事業</a:t>
                      </a:r>
                      <a:r>
                        <a:rPr kumimoji="1" lang="en-US" altLang="zh-TW"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kumimoji="1" lang="en-US" altLang="zh-TW"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kumimoji="1" lang="zh-TW"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年度目標：</a:t>
                      </a:r>
                      <a:r>
                        <a:rPr kumimoji="1" lang="en-US" altLang="zh-TW"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35</a:t>
                      </a:r>
                      <a:r>
                        <a:rPr kumimoji="1" lang="zh-TW"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自治体</a:t>
                      </a:r>
                      <a:endParaRPr kumimoji="1" lang="ja-JP"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lnSpc>
                          <a:spcPts val="1900"/>
                        </a:lnSpc>
                      </a:pP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32</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自治体</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10001"/>
                  </a:ext>
                </a:extLst>
              </a:tr>
              <a:tr h="306000">
                <a:tc vMerge="1">
                  <a:txBody>
                    <a:bodyPr/>
                    <a:lstStyle/>
                    <a:p>
                      <a:pPr algn="ctr">
                        <a:lnSpc>
                          <a:spcPts val="1900"/>
                        </a:lnSpc>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35</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自治体</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3266627043"/>
                  </a:ext>
                </a:extLst>
              </a:tr>
              <a:tr h="306000">
                <a:tc vMerge="1">
                  <a:txBody>
                    <a:bodyPr/>
                    <a:lstStyle/>
                    <a:p>
                      <a:pPr algn="ctr">
                        <a:lnSpc>
                          <a:spcPts val="1900"/>
                        </a:lnSpc>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R7</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txBody>
                  <a:tcPr anchor="ctr">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903916"/>
                  </a:ext>
                </a:extLst>
              </a:tr>
            </a:tbl>
          </a:graphicData>
        </a:graphic>
      </p:graphicFrame>
    </p:spTree>
    <p:extLst>
      <p:ext uri="{BB962C8B-B14F-4D97-AF65-F5344CB8AC3E}">
        <p14:creationId xmlns:p14="http://schemas.microsoft.com/office/powerpoint/2010/main" val="3747293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14000" y="369782"/>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④　</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虐待や</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DV</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防止に向けた地域における取組みの推進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34-35</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7" name="サブタイトル 2"/>
          <p:cNvSpPr txBox="1">
            <a:spLocks/>
          </p:cNvSpPr>
          <p:nvPr/>
        </p:nvSpPr>
        <p:spPr>
          <a:xfrm>
            <a:off x="0" y="0"/>
            <a:ext cx="9906000" cy="396000"/>
          </a:xfrm>
          <a:prstGeom prst="rect">
            <a:avLst/>
          </a:prstGeom>
          <a:solidFill>
            <a:schemeClr val="accent1"/>
          </a:solidFill>
        </p:spPr>
        <p:txBody>
          <a:bodyPr lIns="72000" tIns="72000" rIns="72000" bIns="0" anchor="ctr" anchorCtr="0">
            <a:normAutofit fontScale="92500"/>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a:lstStyle>
          <a:p>
            <a:pPr marL="0" indent="0" algn="ctr">
              <a:buNone/>
            </a:pPr>
            <a:r>
              <a:rPr lang="ja-JP" altLang="en-US" sz="2000" b="1" dirty="0">
                <a:solidFill>
                  <a:schemeClr val="bg1"/>
                </a:solidFill>
                <a:latin typeface="メイリオ" panose="020B0604030504040204" pitchFamily="50" charset="-128"/>
                <a:ea typeface="メイリオ" panose="020B0604030504040204" pitchFamily="50" charset="-128"/>
              </a:rPr>
              <a:t>（</a:t>
            </a:r>
            <a:r>
              <a:rPr lang="en-US" altLang="ja-JP" sz="2000" b="1" dirty="0">
                <a:solidFill>
                  <a:schemeClr val="bg1"/>
                </a:solidFill>
                <a:latin typeface="メイリオ" panose="020B0604030504040204" pitchFamily="50" charset="-128"/>
                <a:ea typeface="メイリオ" panose="020B0604030504040204" pitchFamily="50" charset="-128"/>
              </a:rPr>
              <a:t>1</a:t>
            </a:r>
            <a:r>
              <a:rPr lang="ja-JP" altLang="en-US" sz="2000" b="1" dirty="0">
                <a:solidFill>
                  <a:schemeClr val="bg1"/>
                </a:solidFill>
                <a:latin typeface="メイリオ" panose="020B0604030504040204" pitchFamily="50" charset="-128"/>
                <a:ea typeface="メイリオ" panose="020B0604030504040204" pitchFamily="50" charset="-128"/>
              </a:rPr>
              <a:t>）誰ひとり取り残さない重層的なセーフティネットの拡充（令和</a:t>
            </a:r>
            <a:r>
              <a:rPr lang="en-US" altLang="ja-JP" sz="2000" b="1" dirty="0">
                <a:solidFill>
                  <a:schemeClr val="bg1"/>
                </a:solidFill>
                <a:latin typeface="メイリオ" panose="020B0604030504040204" pitchFamily="50" charset="-128"/>
                <a:ea typeface="メイリオ" panose="020B0604030504040204" pitchFamily="50" charset="-128"/>
              </a:rPr>
              <a:t>6</a:t>
            </a:r>
            <a:r>
              <a:rPr lang="ja-JP" altLang="en-US" sz="2000" b="1" dirty="0">
                <a:solidFill>
                  <a:schemeClr val="bg1"/>
                </a:solidFill>
                <a:latin typeface="メイリオ" panose="020B0604030504040204" pitchFamily="50" charset="-128"/>
                <a:ea typeface="メイリオ" panose="020B0604030504040204" pitchFamily="50" charset="-128"/>
              </a:rPr>
              <a:t>年度 取組状況）</a:t>
            </a:r>
          </a:p>
        </p:txBody>
      </p:sp>
      <p:sp>
        <p:nvSpPr>
          <p:cNvPr id="11" name="円/楕円 6"/>
          <p:cNvSpPr/>
          <p:nvPr/>
        </p:nvSpPr>
        <p:spPr>
          <a:xfrm>
            <a:off x="9431020" y="6392573"/>
            <a:ext cx="474980" cy="457360"/>
          </a:xfrm>
          <a:prstGeom prst="ellipse">
            <a:avLst/>
          </a:prstGeom>
          <a:noFill/>
          <a:ln w="1587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6</a:t>
            </a:r>
            <a:endParaRPr kumimoji="0" lang="ja-JP" altLang="en-US"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graphicFrame>
        <p:nvGraphicFramePr>
          <p:cNvPr id="8" name="表 7">
            <a:extLst>
              <a:ext uri="{FF2B5EF4-FFF2-40B4-BE49-F238E27FC236}">
                <a16:creationId xmlns:a16="http://schemas.microsoft.com/office/drawing/2014/main" id="{227A458F-DC1C-4D71-BF7F-F982FC0DA247}"/>
              </a:ext>
            </a:extLst>
          </p:cNvPr>
          <p:cNvGraphicFramePr>
            <a:graphicFrameLocks noGrp="1"/>
          </p:cNvGraphicFramePr>
          <p:nvPr>
            <p:extLst>
              <p:ext uri="{D42A27DB-BD31-4B8C-83A1-F6EECF244321}">
                <p14:modId xmlns:p14="http://schemas.microsoft.com/office/powerpoint/2010/main" val="3030127618"/>
              </p:ext>
            </p:extLst>
          </p:nvPr>
        </p:nvGraphicFramePr>
        <p:xfrm>
          <a:off x="426135" y="727135"/>
          <a:ext cx="9000000" cy="2669666"/>
        </p:xfrm>
        <a:graphic>
          <a:graphicData uri="http://schemas.openxmlformats.org/drawingml/2006/table">
            <a:tbl>
              <a:tblPr firstRow="1" bandRow="1">
                <a:tableStyleId>{5940675A-B579-460E-94D1-54222C63F5DA}</a:tableStyleId>
              </a:tblPr>
              <a:tblGrid>
                <a:gridCol w="6482759">
                  <a:extLst>
                    <a:ext uri="{9D8B030D-6E8A-4147-A177-3AD203B41FA5}">
                      <a16:colId xmlns:a16="http://schemas.microsoft.com/office/drawing/2014/main" val="20000"/>
                    </a:ext>
                  </a:extLst>
                </a:gridCol>
                <a:gridCol w="2517241">
                  <a:extLst>
                    <a:ext uri="{9D8B030D-6E8A-4147-A177-3AD203B41FA5}">
                      <a16:colId xmlns:a16="http://schemas.microsoft.com/office/drawing/2014/main" val="4032548442"/>
                    </a:ext>
                  </a:extLst>
                </a:gridCol>
              </a:tblGrid>
              <a:tr h="324000">
                <a:tc>
                  <a:txBody>
                    <a:bodyPr/>
                    <a:lstStyle/>
                    <a:p>
                      <a:pPr algn="ctr">
                        <a:lnSpc>
                          <a:spcPts val="22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20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1404000">
                <a:tc>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▸地域における理解促進、虐待・</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DV</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の防止や早期発見に向けて、分野ごとに府ホームページで相談窓口　</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等の周知やリーフレット等の作成・配布を行った。また、児童虐待や</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DV</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防止については、民間団体等と</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連携し、オレンジリボンキャンペーンやパープルリボンキャンペーンとして広報啓発事業を実施した。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▸相談機能の強化や関係機関の連携に向けて、市町村や施設・事業所を対象に研修等を実施した。</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▸専門的支援として、高齢・障がい分野にかかる困難事例に対応する市町村に対して、弁護士等の専門</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家を派遣し支援した。</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●児童虐待・</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DV</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防止に係る啓発</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関係事業（</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4,390</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オレンジリボン・パープルリボンキャン</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ペーンほか</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●研修に係る関係事業</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4,846</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高齢・</a:t>
                      </a:r>
                      <a:r>
                        <a:rPr kumimoji="1" lang="ja-JP" altLang="en-US" sz="12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分野）</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24000">
                <a:tc gridSpan="2">
                  <a:txBody>
                    <a:bodyPr/>
                    <a:lstStyle/>
                    <a:p>
                      <a:pPr algn="ctr">
                        <a:lnSpc>
                          <a:spcPts val="22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360000">
                <a:tc gridSpan="2">
                  <a:txBody>
                    <a:bodyPr/>
                    <a:lstStyle/>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◆研修や会議等を通じて、虐待・</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DV</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の防止や早期発見について啓発を行うとともに、相談窓口の周知徹底を行う。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◆引き続き、研修等の実施や専門家の派遣により市町村を支援していく（高齢・</a:t>
                      </a:r>
                      <a:r>
                        <a:rPr kumimoji="1" lang="ja-JP" altLang="en-US" sz="12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分野）。</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9" name="正方形/長方形 8">
            <a:extLst>
              <a:ext uri="{FF2B5EF4-FFF2-40B4-BE49-F238E27FC236}">
                <a16:creationId xmlns:a16="http://schemas.microsoft.com/office/drawing/2014/main" id="{DD67799A-71C5-4434-A570-575BB6D7BE0A}"/>
              </a:ext>
            </a:extLst>
          </p:cNvPr>
          <p:cNvSpPr/>
          <p:nvPr/>
        </p:nvSpPr>
        <p:spPr>
          <a:xfrm>
            <a:off x="113997" y="3680691"/>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⑤　様々な課題への対応</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35-41</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graphicFrame>
        <p:nvGraphicFramePr>
          <p:cNvPr id="16" name="表 15">
            <a:extLst>
              <a:ext uri="{FF2B5EF4-FFF2-40B4-BE49-F238E27FC236}">
                <a16:creationId xmlns:a16="http://schemas.microsoft.com/office/drawing/2014/main" id="{D1B89AD3-B081-4BAB-92B9-7CD7B7453934}"/>
              </a:ext>
            </a:extLst>
          </p:cNvPr>
          <p:cNvGraphicFramePr>
            <a:graphicFrameLocks noGrp="1"/>
          </p:cNvGraphicFramePr>
          <p:nvPr>
            <p:extLst>
              <p:ext uri="{D42A27DB-BD31-4B8C-83A1-F6EECF244321}">
                <p14:modId xmlns:p14="http://schemas.microsoft.com/office/powerpoint/2010/main" val="1945097854"/>
              </p:ext>
            </p:extLst>
          </p:nvPr>
        </p:nvGraphicFramePr>
        <p:xfrm>
          <a:off x="426135" y="4047125"/>
          <a:ext cx="9000000" cy="1224000"/>
        </p:xfrm>
        <a:graphic>
          <a:graphicData uri="http://schemas.openxmlformats.org/drawingml/2006/table">
            <a:tbl>
              <a:tblPr firstRow="1" bandRow="1">
                <a:tableStyleId>{5940675A-B579-460E-94D1-54222C63F5DA}</a:tableStyleId>
              </a:tblPr>
              <a:tblGrid>
                <a:gridCol w="6413770">
                  <a:extLst>
                    <a:ext uri="{9D8B030D-6E8A-4147-A177-3AD203B41FA5}">
                      <a16:colId xmlns:a16="http://schemas.microsoft.com/office/drawing/2014/main" val="20000"/>
                    </a:ext>
                  </a:extLst>
                </a:gridCol>
                <a:gridCol w="2586230">
                  <a:extLst>
                    <a:ext uri="{9D8B030D-6E8A-4147-A177-3AD203B41FA5}">
                      <a16:colId xmlns:a16="http://schemas.microsoft.com/office/drawing/2014/main" val="3553356610"/>
                    </a:ext>
                  </a:extLst>
                </a:gridCol>
              </a:tblGrid>
              <a:tr h="306000">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目標・指標</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tc>
                  <a:txBody>
                    <a:bodyPr/>
                    <a:lstStyle/>
                    <a:p>
                      <a:pPr algn="ctr">
                        <a:lnSpc>
                          <a:spcPts val="1900"/>
                        </a:lnSpc>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実績</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extLst>
                  <a:ext uri="{0D108BD9-81ED-4DB2-BD59-A6C34878D82A}">
                    <a16:rowId xmlns:a16="http://schemas.microsoft.com/office/drawing/2014/main" val="10000"/>
                  </a:ext>
                </a:extLst>
              </a:tr>
              <a:tr h="306000">
                <a:tc rowSpan="3">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◆ひきこもりの早期発見と適切な支援機関につなぐ「市町村プラットフォーム」を全市町村（政令</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市除く）において早期に構築　　</a:t>
                      </a:r>
                      <a:r>
                        <a:rPr kumimoji="1" lang="ja-JP"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kumimoji="1" lang="en-US" altLang="ja-JP"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年度目標：全市町村</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lnSpc>
                          <a:spcPts val="1900"/>
                        </a:lnSpc>
                      </a:pP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R4</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10001"/>
                  </a:ext>
                </a:extLst>
              </a:tr>
              <a:tr h="306000">
                <a:tc vMerge="1">
                  <a:txBody>
                    <a:bodyPr/>
                    <a:lstStyle/>
                    <a:p>
                      <a:pPr algn="ctr">
                        <a:lnSpc>
                          <a:spcPts val="1900"/>
                        </a:lnSpc>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38</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3266627043"/>
                  </a:ext>
                </a:extLst>
              </a:tr>
              <a:tr h="306000">
                <a:tc vMerge="1">
                  <a:txBody>
                    <a:bodyPr/>
                    <a:lstStyle/>
                    <a:p>
                      <a:pPr algn="ctr">
                        <a:lnSpc>
                          <a:spcPts val="1900"/>
                        </a:lnSpc>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R7</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txBody>
                  <a:tcPr anchor="ctr">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903916"/>
                  </a:ext>
                </a:extLst>
              </a:tr>
            </a:tbl>
          </a:graphicData>
        </a:graphic>
      </p:graphicFrame>
      <p:graphicFrame>
        <p:nvGraphicFramePr>
          <p:cNvPr id="18" name="表 17">
            <a:extLst>
              <a:ext uri="{FF2B5EF4-FFF2-40B4-BE49-F238E27FC236}">
                <a16:creationId xmlns:a16="http://schemas.microsoft.com/office/drawing/2014/main" id="{DB75DDF1-5635-41C0-AC13-F57A97FF4EF2}"/>
              </a:ext>
            </a:extLst>
          </p:cNvPr>
          <p:cNvGraphicFramePr>
            <a:graphicFrameLocks noGrp="1"/>
          </p:cNvGraphicFramePr>
          <p:nvPr>
            <p:extLst>
              <p:ext uri="{D42A27DB-BD31-4B8C-83A1-F6EECF244321}">
                <p14:modId xmlns:p14="http://schemas.microsoft.com/office/powerpoint/2010/main" val="703134422"/>
              </p:ext>
            </p:extLst>
          </p:nvPr>
        </p:nvGraphicFramePr>
        <p:xfrm>
          <a:off x="426135" y="5412452"/>
          <a:ext cx="9000000" cy="1224000"/>
        </p:xfrm>
        <a:graphic>
          <a:graphicData uri="http://schemas.openxmlformats.org/drawingml/2006/table">
            <a:tbl>
              <a:tblPr firstRow="1" bandRow="1">
                <a:tableStyleId>{5940675A-B579-460E-94D1-54222C63F5DA}</a:tableStyleId>
              </a:tblPr>
              <a:tblGrid>
                <a:gridCol w="6413770">
                  <a:extLst>
                    <a:ext uri="{9D8B030D-6E8A-4147-A177-3AD203B41FA5}">
                      <a16:colId xmlns:a16="http://schemas.microsoft.com/office/drawing/2014/main" val="20000"/>
                    </a:ext>
                  </a:extLst>
                </a:gridCol>
                <a:gridCol w="2586230">
                  <a:extLst>
                    <a:ext uri="{9D8B030D-6E8A-4147-A177-3AD203B41FA5}">
                      <a16:colId xmlns:a16="http://schemas.microsoft.com/office/drawing/2014/main" val="3553356610"/>
                    </a:ext>
                  </a:extLst>
                </a:gridCol>
              </a:tblGrid>
              <a:tr h="306000">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目標・指標</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tc>
                  <a:txBody>
                    <a:bodyPr/>
                    <a:lstStyle/>
                    <a:p>
                      <a:pPr algn="ctr">
                        <a:lnSpc>
                          <a:spcPts val="1900"/>
                        </a:lnSpc>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実績</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extLst>
                  <a:ext uri="{0D108BD9-81ED-4DB2-BD59-A6C34878D82A}">
                    <a16:rowId xmlns:a16="http://schemas.microsoft.com/office/drawing/2014/main" val="10000"/>
                  </a:ext>
                </a:extLst>
              </a:tr>
              <a:tr h="306000">
                <a:tc rowSpan="3">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◆ヤングケアラー相談窓口の設置　　　</a:t>
                      </a:r>
                      <a:r>
                        <a:rPr kumimoji="1" lang="zh-TW"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kumimoji="1" lang="en-US" altLang="zh-TW"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kumimoji="1" lang="zh-TW"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年度目標：</a:t>
                      </a:r>
                      <a:r>
                        <a:rPr kumimoji="1" lang="ja-JP"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全市町村</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lnSpc>
                          <a:spcPts val="1900"/>
                        </a:lnSpc>
                      </a:pP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23</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10001"/>
                  </a:ext>
                </a:extLst>
              </a:tr>
              <a:tr h="306000">
                <a:tc vMerge="1">
                  <a:txBody>
                    <a:bodyPr/>
                    <a:lstStyle/>
                    <a:p>
                      <a:pPr algn="ctr">
                        <a:lnSpc>
                          <a:spcPts val="1900"/>
                        </a:lnSpc>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3266627043"/>
                  </a:ext>
                </a:extLst>
              </a:tr>
              <a:tr h="306000">
                <a:tc vMerge="1">
                  <a:txBody>
                    <a:bodyPr/>
                    <a:lstStyle/>
                    <a:p>
                      <a:pPr algn="ctr">
                        <a:lnSpc>
                          <a:spcPts val="1900"/>
                        </a:lnSpc>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R7</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txBody>
                  <a:tcPr anchor="ctr">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903916"/>
                  </a:ext>
                </a:extLst>
              </a:tr>
            </a:tbl>
          </a:graphicData>
        </a:graphic>
      </p:graphicFrame>
    </p:spTree>
    <p:extLst>
      <p:ext uri="{BB962C8B-B14F-4D97-AF65-F5344CB8AC3E}">
        <p14:creationId xmlns:p14="http://schemas.microsoft.com/office/powerpoint/2010/main" val="2724282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サブタイトル 2"/>
          <p:cNvSpPr txBox="1">
            <a:spLocks/>
          </p:cNvSpPr>
          <p:nvPr/>
        </p:nvSpPr>
        <p:spPr>
          <a:xfrm>
            <a:off x="0" y="0"/>
            <a:ext cx="9906000" cy="396000"/>
          </a:xfrm>
          <a:prstGeom prst="rect">
            <a:avLst/>
          </a:prstGeom>
          <a:solidFill>
            <a:schemeClr val="accent1"/>
          </a:solidFill>
        </p:spPr>
        <p:txBody>
          <a:bodyPr lIns="72000" tIns="72000" rIns="72000" bIns="0" anchor="ctr" anchorCtr="0">
            <a:normAutofit fontScale="92500"/>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a:lstStyle>
          <a:p>
            <a:pPr marL="0" indent="0" algn="ctr">
              <a:buNone/>
            </a:pPr>
            <a:r>
              <a:rPr lang="ja-JP" altLang="en-US" sz="2000" b="1" dirty="0">
                <a:solidFill>
                  <a:schemeClr val="bg1"/>
                </a:solidFill>
                <a:latin typeface="メイリオ" panose="020B0604030504040204" pitchFamily="50" charset="-128"/>
                <a:ea typeface="メイリオ" panose="020B0604030504040204" pitchFamily="50" charset="-128"/>
              </a:rPr>
              <a:t>（</a:t>
            </a:r>
            <a:r>
              <a:rPr lang="en-US" altLang="ja-JP" sz="2000" b="1" dirty="0">
                <a:solidFill>
                  <a:schemeClr val="bg1"/>
                </a:solidFill>
                <a:latin typeface="メイリオ" panose="020B0604030504040204" pitchFamily="50" charset="-128"/>
                <a:ea typeface="メイリオ" panose="020B0604030504040204" pitchFamily="50" charset="-128"/>
              </a:rPr>
              <a:t>1</a:t>
            </a:r>
            <a:r>
              <a:rPr lang="ja-JP" altLang="en-US" sz="2000" b="1" dirty="0">
                <a:solidFill>
                  <a:schemeClr val="bg1"/>
                </a:solidFill>
                <a:latin typeface="メイリオ" panose="020B0604030504040204" pitchFamily="50" charset="-128"/>
                <a:ea typeface="メイリオ" panose="020B0604030504040204" pitchFamily="50" charset="-128"/>
              </a:rPr>
              <a:t>）誰ひとり取り残さない重層的なセーフティネットの拡充（令和</a:t>
            </a:r>
            <a:r>
              <a:rPr lang="en-US" altLang="ja-JP" sz="2000" b="1" dirty="0">
                <a:solidFill>
                  <a:schemeClr val="bg1"/>
                </a:solidFill>
                <a:latin typeface="メイリオ" panose="020B0604030504040204" pitchFamily="50" charset="-128"/>
                <a:ea typeface="メイリオ" panose="020B0604030504040204" pitchFamily="50" charset="-128"/>
              </a:rPr>
              <a:t>6</a:t>
            </a:r>
            <a:r>
              <a:rPr lang="ja-JP" altLang="en-US" sz="2000" b="1" dirty="0">
                <a:solidFill>
                  <a:schemeClr val="bg1"/>
                </a:solidFill>
                <a:latin typeface="メイリオ" panose="020B0604030504040204" pitchFamily="50" charset="-128"/>
                <a:ea typeface="メイリオ" panose="020B0604030504040204" pitchFamily="50" charset="-128"/>
              </a:rPr>
              <a:t>年度 取組状況）</a:t>
            </a:r>
          </a:p>
        </p:txBody>
      </p:sp>
      <p:graphicFrame>
        <p:nvGraphicFramePr>
          <p:cNvPr id="12" name="表 11"/>
          <p:cNvGraphicFramePr>
            <a:graphicFrameLocks noGrp="1"/>
          </p:cNvGraphicFramePr>
          <p:nvPr>
            <p:extLst>
              <p:ext uri="{D42A27DB-BD31-4B8C-83A1-F6EECF244321}">
                <p14:modId xmlns:p14="http://schemas.microsoft.com/office/powerpoint/2010/main" val="1182885774"/>
              </p:ext>
            </p:extLst>
          </p:nvPr>
        </p:nvGraphicFramePr>
        <p:xfrm>
          <a:off x="463547" y="784493"/>
          <a:ext cx="9000000" cy="5934425"/>
        </p:xfrm>
        <a:graphic>
          <a:graphicData uri="http://schemas.openxmlformats.org/drawingml/2006/table">
            <a:tbl>
              <a:tblPr firstRow="1" bandRow="1">
                <a:tableStyleId>{5940675A-B579-460E-94D1-54222C63F5DA}</a:tableStyleId>
              </a:tblPr>
              <a:tblGrid>
                <a:gridCol w="6482759">
                  <a:extLst>
                    <a:ext uri="{9D8B030D-6E8A-4147-A177-3AD203B41FA5}">
                      <a16:colId xmlns:a16="http://schemas.microsoft.com/office/drawing/2014/main" val="20000"/>
                    </a:ext>
                  </a:extLst>
                </a:gridCol>
                <a:gridCol w="2517241">
                  <a:extLst>
                    <a:ext uri="{9D8B030D-6E8A-4147-A177-3AD203B41FA5}">
                      <a16:colId xmlns:a16="http://schemas.microsoft.com/office/drawing/2014/main" val="4032548442"/>
                    </a:ext>
                  </a:extLst>
                </a:gridCol>
              </a:tblGrid>
              <a:tr h="348441">
                <a:tc>
                  <a:txBody>
                    <a:bodyPr/>
                    <a:lstStyle/>
                    <a:p>
                      <a:pPr algn="ctr">
                        <a:lnSpc>
                          <a:spcPts val="22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20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2935242">
                <a:tc>
                  <a:txBody>
                    <a:bodyPr/>
                    <a:lstStyle/>
                    <a:p>
                      <a:pPr>
                        <a:lnSpc>
                          <a:spcPts val="1900"/>
                        </a:lnSpc>
                      </a:pPr>
                      <a:r>
                        <a:rPr kumimoji="1" lang="ja-JP" altLang="en-US" sz="1200" b="1" u="none"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u="sng"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分野を横断した課題への対応</a:t>
                      </a:r>
                      <a:endParaRPr kumimoji="1" lang="en-US" altLang="ja-JP" sz="1200" b="1" u="sng"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▸包括的な支援体制の整備等の円滑な実施に向け、市町村職員や関係者に対し、制度理解のための</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講義や先進事例の提供を行った。</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b="1" u="none"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u="sng"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ひきこもり支援</a:t>
                      </a:r>
                      <a:endParaRPr kumimoji="1" lang="en-US" altLang="ja-JP" sz="1200" b="1" u="sng"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▸ひきこもり地域支援センターにおいて本人や家族からの相談を受けるとともに、市町村等の後方支援を行</a:t>
                      </a: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う他、制度や居場所、面接場面、当事者の語りなどを多角的に理解できる研修会を開催し支援員の資</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質向上を図った。</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b="1" u="none"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u="sng"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ヤングケアラー支援</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▸市町村職員等や福祉専門職に対する研修を実施するとともに、シンポジウムやポスター展等による周知 </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啓発を図ることで、ヤングケアラーに対する理解を深めた。</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また、関係課長会議において、国の動きや府の今後の方向性等を共有し、「ヤングケアラー支援推進指</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針」を改訂し、都道府県の役割である</a:t>
                      </a:r>
                      <a:r>
                        <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18</a:t>
                      </a: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歳以上のヤングケアラーへの支援体制の構築の検討について盛</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り込んだ。</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b="1" u="none"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u="sng"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孤独・孤立対策</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▸孤独・孤立対策公民連携プラットフォームについて、行政・民間団体・企業・福祉関係機関へ周知・参</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画の働きかけを行うとともに、参画団体同士が相互に連携・協働できるようプラットフォームを開催し、関係</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kumimoji="1" lang="ja-JP" altLang="en-US"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づくりを進めた。</a:t>
                      </a:r>
                      <a:endParaRPr kumimoji="1" lang="en-US" altLang="ja-JP" sz="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●包括的支援体制構築支援事業</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ts val="2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6,628</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再掲</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685800" rtl="0" eaLnBrk="1" fontAlgn="auto" latinLnBrk="0" hangingPunct="1">
                        <a:lnSpc>
                          <a:spcPts val="2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●ひきこもり地域支援センター事業</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ts val="2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10,565</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●ひきこもり支援に携わる人材の養成</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研修事業</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550</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●ヤングケアラー支援体制強化事業</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6,398</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48441">
                <a:tc gridSpan="2">
                  <a:txBody>
                    <a:bodyPr/>
                    <a:lstStyle/>
                    <a:p>
                      <a:pPr algn="ctr">
                        <a:lnSpc>
                          <a:spcPts val="22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563256">
                <a:tc gridSpan="2">
                  <a:txBody>
                    <a:bodyPr/>
                    <a:lstStyle/>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◆引き続き、ひきこもりの課題を反映した研修を実施し、支援員資質向上を図る。</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◆ヤングケアラーの社会的認知度の向上、早期発見・把握、プラットフォームの構築、支援策の充実に取り組むとともに、</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18</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歳以上のヤングケアラーの</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支援体制の構築に取り組む。</a:t>
                      </a: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◆大阪府孤独・孤立対策公民連携プラットフォームへ民間団体や企業等が幅広く参画できるよう、会議や研修会等で周知していく。</a:t>
                      </a: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11" name="円/楕円 6"/>
          <p:cNvSpPr/>
          <p:nvPr/>
        </p:nvSpPr>
        <p:spPr>
          <a:xfrm>
            <a:off x="9431020" y="6392573"/>
            <a:ext cx="474980" cy="457360"/>
          </a:xfrm>
          <a:prstGeom prst="ellipse">
            <a:avLst/>
          </a:prstGeom>
          <a:noFill/>
          <a:ln w="1587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7</a:t>
            </a:r>
            <a:endParaRPr kumimoji="0" lang="ja-JP" altLang="en-US"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7078ACC4-EED7-4F27-8EF3-EBB67E015DB6}"/>
              </a:ext>
            </a:extLst>
          </p:cNvPr>
          <p:cNvSpPr/>
          <p:nvPr/>
        </p:nvSpPr>
        <p:spPr>
          <a:xfrm>
            <a:off x="113997" y="414602"/>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⑤　様々な課題への対応</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（続き）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950544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203959" y="385961"/>
            <a:ext cx="9792000" cy="394339"/>
          </a:xfrm>
          <a:prstGeom prst="rect">
            <a:avLst/>
          </a:prstGeom>
          <a:noFill/>
          <a:ln>
            <a:noFill/>
          </a:ln>
        </p:spPr>
        <p:txBody>
          <a:bodyPr wrap="square">
            <a:spAutoFit/>
          </a:bodyPr>
          <a:lstStyle/>
          <a:p>
            <a:pPr>
              <a:lnSpc>
                <a:spcPts val="2500"/>
              </a:lnSpc>
              <a:tabLst>
                <a:tab pos="266700" algn="l"/>
              </a:tabLs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①　地域福祉のコーディネーターの連携</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　　＊計画</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42-46</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頁　　　</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7" name="サブタイトル 2"/>
          <p:cNvSpPr txBox="1">
            <a:spLocks/>
          </p:cNvSpPr>
          <p:nvPr/>
        </p:nvSpPr>
        <p:spPr>
          <a:xfrm>
            <a:off x="0" y="0"/>
            <a:ext cx="9906000" cy="396000"/>
          </a:xfrm>
          <a:prstGeom prst="rect">
            <a:avLst/>
          </a:prstGeom>
          <a:solidFill>
            <a:schemeClr val="accent1"/>
          </a:solidFill>
        </p:spPr>
        <p:txBody>
          <a:bodyPr lIns="72000" tIns="72000" rIns="72000" bIns="0" anchor="ctr" anchorCtr="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a:lstStyle>
          <a:p>
            <a:pPr marL="0" indent="0" algn="ctr">
              <a:buNone/>
            </a:pPr>
            <a:r>
              <a:rPr lang="ja-JP" altLang="en-US" sz="2000" b="1" dirty="0">
                <a:solidFill>
                  <a:schemeClr val="bg1"/>
                </a:solidFill>
                <a:latin typeface="メイリオ" panose="020B0604030504040204" pitchFamily="50" charset="-128"/>
                <a:ea typeface="メイリオ" panose="020B0604030504040204" pitchFamily="50" charset="-128"/>
              </a:rPr>
              <a:t>（</a:t>
            </a:r>
            <a:r>
              <a:rPr lang="en-US" altLang="ja-JP" sz="2000" b="1" dirty="0">
                <a:solidFill>
                  <a:schemeClr val="bg1"/>
                </a:solidFill>
                <a:latin typeface="メイリオ" panose="020B0604030504040204" pitchFamily="50" charset="-128"/>
                <a:ea typeface="メイリオ" panose="020B0604030504040204" pitchFamily="50" charset="-128"/>
              </a:rPr>
              <a:t>2</a:t>
            </a:r>
            <a:r>
              <a:rPr lang="ja-JP" altLang="en-US" sz="2000" b="1" dirty="0">
                <a:solidFill>
                  <a:schemeClr val="bg1"/>
                </a:solidFill>
                <a:latin typeface="メイリオ" panose="020B0604030504040204" pitchFamily="50" charset="-128"/>
                <a:ea typeface="メイリオ" panose="020B0604030504040204" pitchFamily="50" charset="-128"/>
              </a:rPr>
              <a:t>）地域福祉を担う多様な人づくり（令和</a:t>
            </a:r>
            <a:r>
              <a:rPr lang="en-US" altLang="ja-JP" sz="2000" b="1" dirty="0">
                <a:solidFill>
                  <a:schemeClr val="bg1"/>
                </a:solidFill>
                <a:latin typeface="メイリオ" panose="020B0604030504040204" pitchFamily="50" charset="-128"/>
                <a:ea typeface="メイリオ" panose="020B0604030504040204" pitchFamily="50" charset="-128"/>
              </a:rPr>
              <a:t>6</a:t>
            </a:r>
            <a:r>
              <a:rPr lang="ja-JP" altLang="en-US" sz="2000" b="1" dirty="0">
                <a:solidFill>
                  <a:schemeClr val="bg1"/>
                </a:solidFill>
                <a:latin typeface="メイリオ" panose="020B0604030504040204" pitchFamily="50" charset="-128"/>
                <a:ea typeface="メイリオ" panose="020B0604030504040204" pitchFamily="50" charset="-128"/>
              </a:rPr>
              <a:t>年度 取組状況）</a:t>
            </a:r>
          </a:p>
        </p:txBody>
      </p:sp>
      <p:graphicFrame>
        <p:nvGraphicFramePr>
          <p:cNvPr id="12" name="表 11"/>
          <p:cNvGraphicFramePr>
            <a:graphicFrameLocks noGrp="1"/>
          </p:cNvGraphicFramePr>
          <p:nvPr>
            <p:extLst>
              <p:ext uri="{D42A27DB-BD31-4B8C-83A1-F6EECF244321}">
                <p14:modId xmlns:p14="http://schemas.microsoft.com/office/powerpoint/2010/main" val="2315358816"/>
              </p:ext>
            </p:extLst>
          </p:nvPr>
        </p:nvGraphicFramePr>
        <p:xfrm>
          <a:off x="426101" y="3600539"/>
          <a:ext cx="9000000" cy="2647520"/>
        </p:xfrm>
        <a:graphic>
          <a:graphicData uri="http://schemas.openxmlformats.org/drawingml/2006/table">
            <a:tbl>
              <a:tblPr firstRow="1" bandRow="1">
                <a:tableStyleId>{5940675A-B579-460E-94D1-54222C63F5DA}</a:tableStyleId>
              </a:tblPr>
              <a:tblGrid>
                <a:gridCol w="6482759">
                  <a:extLst>
                    <a:ext uri="{9D8B030D-6E8A-4147-A177-3AD203B41FA5}">
                      <a16:colId xmlns:a16="http://schemas.microsoft.com/office/drawing/2014/main" val="20000"/>
                    </a:ext>
                  </a:extLst>
                </a:gridCol>
                <a:gridCol w="2517241">
                  <a:extLst>
                    <a:ext uri="{9D8B030D-6E8A-4147-A177-3AD203B41FA5}">
                      <a16:colId xmlns:a16="http://schemas.microsoft.com/office/drawing/2014/main" val="4032548442"/>
                    </a:ext>
                  </a:extLst>
                </a:gridCol>
              </a:tblGrid>
              <a:tr h="343066">
                <a:tc>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tc>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主な関連予算（</a:t>
                      </a:r>
                      <a:r>
                        <a:rPr kumimoji="1" lang="en-US" altLang="ja-JP"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1211104">
                <a:tc>
                  <a:txBody>
                    <a:bodyPr/>
                    <a:lstStyle/>
                    <a:p>
                      <a:pPr>
                        <a:lnSpc>
                          <a:spcPts val="1800"/>
                        </a:lnSpc>
                      </a:pP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▸地域住民等からの相談に応じ、専門的な福祉課題の解決に向けた取組みや、住民活動の調整を行うとと</a:t>
                      </a:r>
                      <a:endParaRPr kumimoji="1" lang="en-US" altLang="ja-JP"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もに、行政の施策立案に向けた提言等を行う</a:t>
                      </a:r>
                      <a:r>
                        <a:rPr kumimoji="1" lang="en-US" altLang="ja-JP"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CSW</a:t>
                      </a: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の配置促進を図った。</a:t>
                      </a:r>
                      <a:endParaRPr kumimoji="1" lang="en-US" altLang="ja-JP"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▸市町村地域福祉担当課長会議において、</a:t>
                      </a:r>
                      <a:r>
                        <a:rPr kumimoji="1" lang="en-US" altLang="ja-JP"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CSW</a:t>
                      </a: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を中心とした</a:t>
                      </a:r>
                      <a:r>
                        <a:rPr kumimoji="1" lang="en-US" altLang="ja-JP"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SSW</a:t>
                      </a: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等のコーディネーターの連携事例について</a:t>
                      </a:r>
                      <a:endParaRPr kumimoji="1" lang="en-US" altLang="ja-JP"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情報提供し、協働体制づくりを働きかけた。</a:t>
                      </a:r>
                      <a:endParaRPr kumimoji="1" lang="en-US" altLang="ja-JP" sz="1200" spc="-4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●大阪府地域福祉・高齢者福祉</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交付金（</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901,598</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43066">
                <a:tc gridSpan="2">
                  <a:txBody>
                    <a:bodyPr/>
                    <a:lstStyle/>
                    <a:p>
                      <a:pPr algn="ctr">
                        <a:lnSpc>
                          <a:spcPts val="1800"/>
                        </a:lnSpc>
                      </a:pPr>
                      <a:r>
                        <a:rPr kumimoji="1" lang="ja-JP" altLang="en-US" sz="13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今後の方向性</a:t>
                      </a: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hMerge="1">
                  <a:txBody>
                    <a:bodyPr/>
                    <a:lstStyle/>
                    <a:p>
                      <a:pPr algn="ctr">
                        <a:lnSpc>
                          <a:spcPts val="2200"/>
                        </a:lnSpc>
                      </a:pP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10002"/>
                  </a:ext>
                </a:extLst>
              </a:tr>
              <a:tr h="614064">
                <a:tc gridSpan="2">
                  <a:txBody>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◆引き続き、全中学校区に</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名の配置をめざし、市町村へ配置促進を働きかけるとともに、交付金による財政支援や先進事例の周知・啓発等を</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行う。</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CSW</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や</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SSW</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をはじめ、各コーディネーターの配置促進や連携強化を通じて、地域住民のニーズに沿ったきめ細かな取組みを進める。</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tc hMerge="1">
                  <a:txBody>
                    <a:bodyPr/>
                    <a:lstStyle/>
                    <a:p>
                      <a:pPr>
                        <a:lnSpc>
                          <a:spcPts val="2000"/>
                        </a:lnSpc>
                      </a:pP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8" name="円/楕円 6"/>
          <p:cNvSpPr/>
          <p:nvPr/>
        </p:nvSpPr>
        <p:spPr>
          <a:xfrm>
            <a:off x="9444180" y="6400640"/>
            <a:ext cx="474980" cy="457360"/>
          </a:xfrm>
          <a:prstGeom prst="ellipse">
            <a:avLst/>
          </a:prstGeom>
          <a:noFill/>
          <a:ln w="1587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8</a:t>
            </a:r>
            <a:endParaRPr kumimoji="0" lang="ja-JP" altLang="en-US" sz="20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graphicFrame>
        <p:nvGraphicFramePr>
          <p:cNvPr id="9" name="表 8">
            <a:extLst>
              <a:ext uri="{FF2B5EF4-FFF2-40B4-BE49-F238E27FC236}">
                <a16:creationId xmlns:a16="http://schemas.microsoft.com/office/drawing/2014/main" id="{8716DAF9-0F40-498D-B332-8CAD725E3F6C}"/>
              </a:ext>
            </a:extLst>
          </p:cNvPr>
          <p:cNvGraphicFramePr>
            <a:graphicFrameLocks noGrp="1"/>
          </p:cNvGraphicFramePr>
          <p:nvPr>
            <p:extLst>
              <p:ext uri="{D42A27DB-BD31-4B8C-83A1-F6EECF244321}">
                <p14:modId xmlns:p14="http://schemas.microsoft.com/office/powerpoint/2010/main" val="998089922"/>
              </p:ext>
            </p:extLst>
          </p:nvPr>
        </p:nvGraphicFramePr>
        <p:xfrm>
          <a:off x="426135" y="790000"/>
          <a:ext cx="9000000" cy="1224000"/>
        </p:xfrm>
        <a:graphic>
          <a:graphicData uri="http://schemas.openxmlformats.org/drawingml/2006/table">
            <a:tbl>
              <a:tblPr firstRow="1" bandRow="1">
                <a:tableStyleId>{5940675A-B579-460E-94D1-54222C63F5DA}</a:tableStyleId>
              </a:tblPr>
              <a:tblGrid>
                <a:gridCol w="6413770">
                  <a:extLst>
                    <a:ext uri="{9D8B030D-6E8A-4147-A177-3AD203B41FA5}">
                      <a16:colId xmlns:a16="http://schemas.microsoft.com/office/drawing/2014/main" val="20000"/>
                    </a:ext>
                  </a:extLst>
                </a:gridCol>
                <a:gridCol w="2586230">
                  <a:extLst>
                    <a:ext uri="{9D8B030D-6E8A-4147-A177-3AD203B41FA5}">
                      <a16:colId xmlns:a16="http://schemas.microsoft.com/office/drawing/2014/main" val="3553356610"/>
                    </a:ext>
                  </a:extLst>
                </a:gridCol>
              </a:tblGrid>
              <a:tr h="306000">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目標・指標</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tc>
                  <a:txBody>
                    <a:bodyPr/>
                    <a:lstStyle/>
                    <a:p>
                      <a:pPr algn="ctr">
                        <a:lnSpc>
                          <a:spcPts val="1900"/>
                        </a:lnSpc>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実績</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extLst>
                  <a:ext uri="{0D108BD9-81ED-4DB2-BD59-A6C34878D82A}">
                    <a16:rowId xmlns:a16="http://schemas.microsoft.com/office/drawing/2014/main" val="10000"/>
                  </a:ext>
                </a:extLst>
              </a:tr>
              <a:tr h="306000">
                <a:tc rowSpan="3">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CSW</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配置人数について全中学校区に</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名の配置をすすめます。</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政令市・中核市を除く</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kumimoji="1" lang="en-US" altLang="ja-JP"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年度目標：</a:t>
                      </a:r>
                      <a:r>
                        <a:rPr kumimoji="1" lang="en-US" altLang="ja-JP"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160</a:t>
                      </a:r>
                      <a:r>
                        <a:rPr kumimoji="1" lang="ja-JP" altLang="en-US" sz="1300" b="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lnSpc>
                          <a:spcPts val="1900"/>
                        </a:lnSpc>
                      </a:pP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135</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10001"/>
                  </a:ext>
                </a:extLst>
              </a:tr>
              <a:tr h="306000">
                <a:tc vMerge="1">
                  <a:txBody>
                    <a:bodyPr/>
                    <a:lstStyle/>
                    <a:p>
                      <a:pPr algn="ctr">
                        <a:lnSpc>
                          <a:spcPts val="1900"/>
                        </a:lnSpc>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135</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3266627043"/>
                  </a:ext>
                </a:extLst>
              </a:tr>
              <a:tr h="306000">
                <a:tc vMerge="1">
                  <a:txBody>
                    <a:bodyPr/>
                    <a:lstStyle/>
                    <a:p>
                      <a:pPr algn="ctr">
                        <a:lnSpc>
                          <a:spcPts val="1900"/>
                        </a:lnSpc>
                      </a:pP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R7</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txBody>
                  <a:tcPr anchor="ctr">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903916"/>
                  </a:ext>
                </a:extLst>
              </a:tr>
            </a:tbl>
          </a:graphicData>
        </a:graphic>
      </p:graphicFrame>
      <p:graphicFrame>
        <p:nvGraphicFramePr>
          <p:cNvPr id="11" name="表 10">
            <a:extLst>
              <a:ext uri="{FF2B5EF4-FFF2-40B4-BE49-F238E27FC236}">
                <a16:creationId xmlns:a16="http://schemas.microsoft.com/office/drawing/2014/main" id="{729B4241-FAAF-4B49-86DD-D5A5FA5468B1}"/>
              </a:ext>
            </a:extLst>
          </p:cNvPr>
          <p:cNvGraphicFramePr>
            <a:graphicFrameLocks noGrp="1"/>
          </p:cNvGraphicFramePr>
          <p:nvPr>
            <p:extLst>
              <p:ext uri="{D42A27DB-BD31-4B8C-83A1-F6EECF244321}">
                <p14:modId xmlns:p14="http://schemas.microsoft.com/office/powerpoint/2010/main" val="267754612"/>
              </p:ext>
            </p:extLst>
          </p:nvPr>
        </p:nvGraphicFramePr>
        <p:xfrm>
          <a:off x="426101" y="2185003"/>
          <a:ext cx="9000000" cy="1224000"/>
        </p:xfrm>
        <a:graphic>
          <a:graphicData uri="http://schemas.openxmlformats.org/drawingml/2006/table">
            <a:tbl>
              <a:tblPr firstRow="1" bandRow="1">
                <a:tableStyleId>{5940675A-B579-460E-94D1-54222C63F5DA}</a:tableStyleId>
              </a:tblPr>
              <a:tblGrid>
                <a:gridCol w="5024440">
                  <a:extLst>
                    <a:ext uri="{9D8B030D-6E8A-4147-A177-3AD203B41FA5}">
                      <a16:colId xmlns:a16="http://schemas.microsoft.com/office/drawing/2014/main" val="20000"/>
                    </a:ext>
                  </a:extLst>
                </a:gridCol>
                <a:gridCol w="3975560">
                  <a:extLst>
                    <a:ext uri="{9D8B030D-6E8A-4147-A177-3AD203B41FA5}">
                      <a16:colId xmlns:a16="http://schemas.microsoft.com/office/drawing/2014/main" val="3553356610"/>
                    </a:ext>
                  </a:extLst>
                </a:gridCol>
              </a:tblGrid>
              <a:tr h="306000">
                <a:tc>
                  <a:txBody>
                    <a:bodyPr/>
                    <a:lstStyle/>
                    <a:p>
                      <a:pPr marL="0" marR="0" lvl="0" indent="0" algn="ctr" defTabSz="914400" rtl="0" eaLnBrk="1" fontAlgn="auto" latinLnBrk="0" hangingPunct="1">
                        <a:lnSpc>
                          <a:spcPts val="19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目標・指標</a:t>
                      </a:r>
                      <a:endPar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tc>
                  <a:txBody>
                    <a:bodyPr/>
                    <a:lstStyle/>
                    <a:p>
                      <a:pPr algn="ctr">
                        <a:lnSpc>
                          <a:spcPts val="1900"/>
                        </a:lnSpc>
                      </a:pP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r>
                        <a:rPr kumimoji="1" lang="en-US" altLang="ja-JP"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ysDash"/>
                      <a:round/>
                      <a:headEnd type="none" w="med" len="med"/>
                      <a:tailEnd type="none" w="med" len="med"/>
                    </a:lnB>
                    <a:solidFill>
                      <a:srgbClr val="FFCCCC"/>
                    </a:solidFill>
                  </a:tcPr>
                </a:tc>
                <a:extLst>
                  <a:ext uri="{0D108BD9-81ED-4DB2-BD59-A6C34878D82A}">
                    <a16:rowId xmlns:a16="http://schemas.microsoft.com/office/drawing/2014/main" val="10000"/>
                  </a:ext>
                </a:extLst>
              </a:tr>
              <a:tr h="918000">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◆地域で活動する各コーディネータ</a:t>
                      </a:r>
                      <a:r>
                        <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がお互いの機能・役割を理解し、制</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度の狭間を埋める連携ができるよう、研修等による地域福祉コーディネー</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ターの養成を市町村に働きかけます。</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l">
                        <a:lnSpc>
                          <a:spcPts val="1900"/>
                        </a:lnSpc>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▸地域福祉のコーディネター養成研修を開催し、具体的な</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ts val="1900"/>
                        </a:lnSpc>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連携事例を共有することにより、コーディネーター間の協</a:t>
                      </a:r>
                      <a:endParaRPr kumimoji="1" lang="en-US" altLang="ja-JP"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ts val="1900"/>
                        </a:lnSpc>
                      </a:pPr>
                      <a:r>
                        <a:rPr kumimoji="1" lang="ja-JP" altLang="en-US" sz="13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働体制づくりの働きかけを行った。</a:t>
                      </a:r>
                      <a:endParaRPr kumimoji="1" lang="ja-JP" altLang="en-US" sz="13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72449565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1750</TotalTime>
  <Words>6594</Words>
  <Application>Microsoft Office PowerPoint</Application>
  <PresentationFormat>A4 210 x 297 mm</PresentationFormat>
  <Paragraphs>483</Paragraphs>
  <Slides>17</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17</vt:i4>
      </vt:variant>
    </vt:vector>
  </HeadingPairs>
  <TitlesOfParts>
    <vt:vector size="26" baseType="lpstr">
      <vt:lpstr>Meiryo UI</vt:lpstr>
      <vt:lpstr>メイリオ</vt:lpstr>
      <vt:lpstr>游ゴシック</vt:lpstr>
      <vt:lpstr>Arial</vt:lpstr>
      <vt:lpstr>Calibri</vt:lpstr>
      <vt:lpstr>Calibri Light</vt:lpstr>
      <vt:lpstr>Rockwell</vt:lpstr>
      <vt:lpstr>Wingdings</vt:lpstr>
      <vt:lpstr>Office テーマ</vt:lpstr>
      <vt:lpstr>第5期大阪府地域福祉支援計画</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第５期大阪府地域福祉支援計画における目標・指標の進捗について</dc:title>
  <dc:creator>吉田　夏子</dc:creator>
  <cp:lastModifiedBy>吉崎　啓司</cp:lastModifiedBy>
  <cp:revision>155</cp:revision>
  <cp:lastPrinted>2026-02-26T10:07:30Z</cp:lastPrinted>
  <dcterms:created xsi:type="dcterms:W3CDTF">2025-03-16T02:13:54Z</dcterms:created>
  <dcterms:modified xsi:type="dcterms:W3CDTF">2026-02-26T10:13:57Z</dcterms:modified>
</cp:coreProperties>
</file>