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 id="2147483877" r:id="rId6"/>
  </p:sldMasterIdLst>
  <p:notesMasterIdLst>
    <p:notesMasterId r:id="rId19"/>
  </p:notesMasterIdLst>
  <p:sldIdLst>
    <p:sldId id="280" r:id="rId7"/>
    <p:sldId id="289" r:id="rId8"/>
    <p:sldId id="290" r:id="rId9"/>
    <p:sldId id="286" r:id="rId10"/>
    <p:sldId id="274" r:id="rId11"/>
    <p:sldId id="275" r:id="rId12"/>
    <p:sldId id="276" r:id="rId13"/>
    <p:sldId id="268" r:id="rId14"/>
    <p:sldId id="271" r:id="rId15"/>
    <p:sldId id="293" r:id="rId16"/>
    <p:sldId id="270" r:id="rId17"/>
    <p:sldId id="294" r:id="rId18"/>
  </p:sldIdLst>
  <p:sldSz cx="6858000" cy="9144000" type="screen4x3"/>
  <p:notesSz cx="6807200" cy="9939338"/>
  <p:defaultTextStyle>
    <a:defPPr>
      <a:defRPr lang="ja-JP"/>
    </a:defPPr>
    <a:lvl1pPr algn="l" rtl="0" fontAlgn="base">
      <a:spcBef>
        <a:spcPct val="0"/>
      </a:spcBef>
      <a:spcAft>
        <a:spcPct val="0"/>
      </a:spcAft>
      <a:defRPr kumimoji="1" sz="10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10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0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0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000" kern="1200">
        <a:solidFill>
          <a:schemeClr val="tx1"/>
        </a:solidFill>
        <a:latin typeface="Arial" charset="0"/>
        <a:ea typeface="ＭＳ Ｐゴシック" charset="-128"/>
        <a:cs typeface="+mn-cs"/>
      </a:defRPr>
    </a:lvl5pPr>
    <a:lvl6pPr marL="2286000" algn="l" defTabSz="914400" rtl="0" eaLnBrk="1" latinLnBrk="0" hangingPunct="1">
      <a:defRPr kumimoji="1" sz="1000" kern="1200">
        <a:solidFill>
          <a:schemeClr val="tx1"/>
        </a:solidFill>
        <a:latin typeface="Arial" charset="0"/>
        <a:ea typeface="ＭＳ Ｐゴシック" charset="-128"/>
        <a:cs typeface="+mn-cs"/>
      </a:defRPr>
    </a:lvl6pPr>
    <a:lvl7pPr marL="2743200" algn="l" defTabSz="914400" rtl="0" eaLnBrk="1" latinLnBrk="0" hangingPunct="1">
      <a:defRPr kumimoji="1" sz="1000" kern="1200">
        <a:solidFill>
          <a:schemeClr val="tx1"/>
        </a:solidFill>
        <a:latin typeface="Arial" charset="0"/>
        <a:ea typeface="ＭＳ Ｐゴシック" charset="-128"/>
        <a:cs typeface="+mn-cs"/>
      </a:defRPr>
    </a:lvl7pPr>
    <a:lvl8pPr marL="3200400" algn="l" defTabSz="914400" rtl="0" eaLnBrk="1" latinLnBrk="0" hangingPunct="1">
      <a:defRPr kumimoji="1" sz="1000" kern="1200">
        <a:solidFill>
          <a:schemeClr val="tx1"/>
        </a:solidFill>
        <a:latin typeface="Arial" charset="0"/>
        <a:ea typeface="ＭＳ Ｐゴシック" charset="-128"/>
        <a:cs typeface="+mn-cs"/>
      </a:defRPr>
    </a:lvl8pPr>
    <a:lvl9pPr marL="3657600" algn="l" defTabSz="914400" rtl="0" eaLnBrk="1" latinLnBrk="0" hangingPunct="1">
      <a:defRPr kumimoji="1" sz="10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00"/>
    <a:srgbClr val="FF9933"/>
    <a:srgbClr val="FF9799"/>
    <a:srgbClr val="3333CC"/>
    <a:srgbClr val="33CC33"/>
    <a:srgbClr val="FF6600"/>
    <a:srgbClr val="DD5F01"/>
    <a:srgbClr val="2F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3640" autoAdjust="0"/>
  </p:normalViewPr>
  <p:slideViewPr>
    <p:cSldViewPr>
      <p:cViewPr>
        <p:scale>
          <a:sx n="100" d="100"/>
          <a:sy n="100" d="100"/>
        </p:scale>
        <p:origin x="108" y="124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502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59" rIns="91322" bIns="45659" numCol="1" anchor="t" anchorCtr="0" compatLnSpc="1">
            <a:prstTxWarp prst="textNoShape">
              <a:avLst/>
            </a:prstTxWarp>
          </a:bodyPr>
          <a:lstStyle>
            <a:lvl1pPr algn="l">
              <a:defRPr sz="1200">
                <a:ea typeface="ＭＳ Ｐゴシック" pitchFamily="50" charset="-128"/>
              </a:defRPr>
            </a:lvl1pPr>
          </a:lstStyle>
          <a:p>
            <a:pPr>
              <a:defRPr/>
            </a:pPr>
            <a:endParaRPr lang="en-US" altLang="ja-JP"/>
          </a:p>
        </p:txBody>
      </p:sp>
      <p:sp>
        <p:nvSpPr>
          <p:cNvPr id="53251" name="Rectangle 3"/>
          <p:cNvSpPr>
            <a:spLocks noGrp="1" noChangeArrowheads="1"/>
          </p:cNvSpPr>
          <p:nvPr>
            <p:ph type="dt" idx="1"/>
          </p:nvPr>
        </p:nvSpPr>
        <p:spPr bwMode="auto">
          <a:xfrm>
            <a:off x="3855349" y="0"/>
            <a:ext cx="29502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59" rIns="91322" bIns="45659"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27652" name="Rectangle 4"/>
          <p:cNvSpPr>
            <a:spLocks noGrp="1" noRot="1" noChangeAspect="1" noChangeArrowheads="1" noTextEdit="1"/>
          </p:cNvSpPr>
          <p:nvPr>
            <p:ph type="sldImg" idx="2"/>
          </p:nvPr>
        </p:nvSpPr>
        <p:spPr bwMode="auto">
          <a:xfrm>
            <a:off x="2006600" y="746125"/>
            <a:ext cx="279400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681198" y="4722813"/>
            <a:ext cx="5444806"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59" rIns="91322" bIns="4565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53254" name="Rectangle 6"/>
          <p:cNvSpPr>
            <a:spLocks noGrp="1" noChangeArrowheads="1"/>
          </p:cNvSpPr>
          <p:nvPr>
            <p:ph type="ftr" sz="quarter" idx="4"/>
          </p:nvPr>
        </p:nvSpPr>
        <p:spPr bwMode="auto">
          <a:xfrm>
            <a:off x="0" y="9440864"/>
            <a:ext cx="29502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59" rIns="91322" bIns="45659" numCol="1" anchor="b" anchorCtr="0" compatLnSpc="1">
            <a:prstTxWarp prst="textNoShape">
              <a:avLst/>
            </a:prstTxWarp>
          </a:bodyPr>
          <a:lstStyle>
            <a:lvl1pPr algn="l">
              <a:defRPr sz="1200">
                <a:ea typeface="ＭＳ Ｐゴシック" pitchFamily="50" charset="-128"/>
              </a:defRPr>
            </a:lvl1pPr>
          </a:lstStyle>
          <a:p>
            <a:pPr>
              <a:defRPr/>
            </a:pPr>
            <a:endParaRPr lang="en-US" altLang="ja-JP"/>
          </a:p>
        </p:txBody>
      </p:sp>
      <p:sp>
        <p:nvSpPr>
          <p:cNvPr id="53255" name="Rectangle 7"/>
          <p:cNvSpPr>
            <a:spLocks noGrp="1" noChangeArrowheads="1"/>
          </p:cNvSpPr>
          <p:nvPr>
            <p:ph type="sldNum" sz="quarter" idx="5"/>
          </p:nvPr>
        </p:nvSpPr>
        <p:spPr bwMode="auto">
          <a:xfrm>
            <a:off x="3855349" y="9440864"/>
            <a:ext cx="295026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2" tIns="45659" rIns="91322" bIns="45659" numCol="1" anchor="b" anchorCtr="0" compatLnSpc="1">
            <a:prstTxWarp prst="textNoShape">
              <a:avLst/>
            </a:prstTxWarp>
          </a:bodyPr>
          <a:lstStyle>
            <a:lvl1pPr algn="r">
              <a:defRPr sz="1200">
                <a:ea typeface="ＭＳ Ｐゴシック" pitchFamily="50" charset="-128"/>
              </a:defRPr>
            </a:lvl1pPr>
          </a:lstStyle>
          <a:p>
            <a:pPr>
              <a:defRPr/>
            </a:pPr>
            <a:fld id="{5D86BB45-BB5C-4305-A962-F2EB69946532}" type="slidenum">
              <a:rPr lang="en-US" altLang="ja-JP"/>
              <a:pPr>
                <a:defRPr/>
              </a:pPr>
              <a:t>‹#›</a:t>
            </a:fld>
            <a:endParaRPr lang="en-US" altLang="ja-JP"/>
          </a:p>
        </p:txBody>
      </p:sp>
    </p:spTree>
    <p:extLst>
      <p:ext uri="{BB962C8B-B14F-4D97-AF65-F5344CB8AC3E}">
        <p14:creationId xmlns:p14="http://schemas.microsoft.com/office/powerpoint/2010/main" val="27046855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a:ln/>
        </p:spPr>
      </p:sp>
      <p:sp>
        <p:nvSpPr>
          <p:cNvPr id="28675"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28676" name="スライド番号プレースホルダー 3"/>
          <p:cNvSpPr>
            <a:spLocks noGrp="1"/>
          </p:cNvSpPr>
          <p:nvPr>
            <p:ph type="sldNum" sz="quarter" idx="5"/>
          </p:nvPr>
        </p:nvSpPr>
        <p:spPr>
          <a:noFill/>
        </p:spPr>
        <p:txBody>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fld id="{5777A8F3-8411-4E34-85B3-CEDCF33C3B06}" type="slidenum">
              <a:rPr lang="ja-JP" altLang="en-US" sz="1200" smtClean="0">
                <a:solidFill>
                  <a:srgbClr val="000000"/>
                </a:solidFill>
              </a:rPr>
              <a:pPr eaLnBrk="1" hangingPunct="1"/>
              <a:t>3</a:t>
            </a:fld>
            <a:endParaRPr lang="ja-JP"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29700" name="スライド番号プレースホルダー 3"/>
          <p:cNvSpPr>
            <a:spLocks noGrp="1"/>
          </p:cNvSpPr>
          <p:nvPr>
            <p:ph type="sldNum" sz="quarter" idx="5"/>
          </p:nvPr>
        </p:nvSpPr>
        <p:spPr>
          <a:noFill/>
        </p:spPr>
        <p:txBody>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fld id="{959409E6-B355-420C-A853-1DCC00152281}" type="slidenum">
              <a:rPr lang="en-US" altLang="ja-JP" sz="1200" smtClean="0"/>
              <a:pPr eaLnBrk="1" hangingPunct="1"/>
              <a:t>5</a:t>
            </a:fld>
            <a:endParaRPr lang="en-US" altLang="ja-JP"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TextEdit="1"/>
          </p:cNvSpPr>
          <p:nvPr>
            <p:ph type="sldImg"/>
          </p:nvPr>
        </p:nvSpPr>
        <p:spPr>
          <a:ln/>
        </p:spPr>
      </p:sp>
      <p:sp>
        <p:nvSpPr>
          <p:cNvPr id="30723"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30724" name="スライド番号プレースホルダー 3"/>
          <p:cNvSpPr>
            <a:spLocks noGrp="1"/>
          </p:cNvSpPr>
          <p:nvPr>
            <p:ph type="sldNum" sz="quarter" idx="5"/>
          </p:nvPr>
        </p:nvSpPr>
        <p:spPr>
          <a:noFill/>
        </p:spPr>
        <p:txBody>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fld id="{B79D186D-D0FF-47DA-BDE5-2DC6C6E2A4B1}" type="slidenum">
              <a:rPr lang="en-US" altLang="ja-JP" sz="1200" smtClean="0"/>
              <a:pPr eaLnBrk="1" hangingPunct="1"/>
              <a:t>6</a:t>
            </a:fld>
            <a:endParaRPr lang="en-US" altLang="ja-JP"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fld id="{23008D3F-623F-40B2-8B8F-EAA2B3D803D0}" type="slidenum">
              <a:rPr lang="en-US" altLang="ja-JP" sz="1200" smtClean="0"/>
              <a:pPr eaLnBrk="1" hangingPunct="1"/>
              <a:t>11</a:t>
            </a:fld>
            <a:endParaRPr lang="en-US" altLang="ja-JP"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ja-JP" altLang="ja-JP"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a:ln/>
        </p:spPr>
      </p:sp>
      <p:sp>
        <p:nvSpPr>
          <p:cNvPr id="32771" name="ノート プレースホルダー 2"/>
          <p:cNvSpPr>
            <a:spLocks noGrp="1"/>
          </p:cNvSpPr>
          <p:nvPr>
            <p:ph type="body" idx="1"/>
          </p:nvPr>
        </p:nvSpPr>
        <p:spPr>
          <a:noFill/>
        </p:spPr>
        <p:txBody>
          <a:bodyPr/>
          <a:lstStyle/>
          <a:p>
            <a:endParaRPr lang="ja-JP" altLang="en-US" smtClean="0">
              <a:ea typeface="ＭＳ Ｐ明朝" charset="-128"/>
            </a:endParaRPr>
          </a:p>
        </p:txBody>
      </p:sp>
      <p:sp>
        <p:nvSpPr>
          <p:cNvPr id="32772" name="スライド番号プレースホルダー 3"/>
          <p:cNvSpPr>
            <a:spLocks noGrp="1"/>
          </p:cNvSpPr>
          <p:nvPr>
            <p:ph type="sldNum" sz="quarter" idx="5"/>
          </p:nvPr>
        </p:nvSpPr>
        <p:spPr>
          <a:noFill/>
        </p:spPr>
        <p:txBody>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fld id="{3F820B71-D21B-4C4D-82F5-B25988E1BC85}" type="slidenum">
              <a:rPr lang="en-US" altLang="ja-JP" sz="1200" smtClean="0"/>
              <a:pPr eaLnBrk="1" hangingPunct="1"/>
              <a:t>12</a:t>
            </a:fld>
            <a:endParaRPr lang="en-US" altLang="ja-JP"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038"/>
            <a:ext cx="5829300" cy="1960562"/>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E36B73-B6B0-40FD-A0D4-CCD0CCAB7AF0}" type="slidenum">
              <a:rPr lang="en-US" altLang="ja-JP"/>
              <a:pPr>
                <a:defRPr/>
              </a:pPr>
              <a:t>‹#›</a:t>
            </a:fld>
            <a:endParaRPr lang="en-US" altLang="ja-JP"/>
          </a:p>
        </p:txBody>
      </p:sp>
    </p:spTree>
    <p:extLst>
      <p:ext uri="{BB962C8B-B14F-4D97-AF65-F5344CB8AC3E}">
        <p14:creationId xmlns:p14="http://schemas.microsoft.com/office/powerpoint/2010/main" val="3644430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6337CE8-B3EF-4EB3-8E58-D90585784A46}" type="slidenum">
              <a:rPr lang="en-US" altLang="ja-JP"/>
              <a:pPr>
                <a:defRPr/>
              </a:pPr>
              <a:t>‹#›</a:t>
            </a:fld>
            <a:endParaRPr lang="en-US" altLang="ja-JP"/>
          </a:p>
        </p:txBody>
      </p:sp>
    </p:spTree>
    <p:extLst>
      <p:ext uri="{BB962C8B-B14F-4D97-AF65-F5344CB8AC3E}">
        <p14:creationId xmlns:p14="http://schemas.microsoft.com/office/powerpoint/2010/main" val="65720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713"/>
            <a:ext cx="1543050" cy="78009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366713"/>
            <a:ext cx="4476750" cy="78009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1AC83AB-3B35-4A5D-9D70-4F9011A616C4}" type="slidenum">
              <a:rPr lang="en-US" altLang="ja-JP"/>
              <a:pPr>
                <a:defRPr/>
              </a:pPr>
              <a:t>‹#›</a:t>
            </a:fld>
            <a:endParaRPr lang="en-US" altLang="ja-JP"/>
          </a:p>
        </p:txBody>
      </p:sp>
    </p:spTree>
    <p:extLst>
      <p:ext uri="{BB962C8B-B14F-4D97-AF65-F5344CB8AC3E}">
        <p14:creationId xmlns:p14="http://schemas.microsoft.com/office/powerpoint/2010/main" val="181654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42900" y="366713"/>
            <a:ext cx="6172200" cy="78009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45ADEB3-5DA1-44BA-A22D-D925EDBAB69C}" type="slidenum">
              <a:rPr lang="en-US" altLang="ja-JP"/>
              <a:pPr>
                <a:defRPr/>
              </a:pPr>
              <a:t>‹#›</a:t>
            </a:fld>
            <a:endParaRPr lang="en-US" altLang="ja-JP"/>
          </a:p>
        </p:txBody>
      </p:sp>
    </p:spTree>
    <p:extLst>
      <p:ext uri="{BB962C8B-B14F-4D97-AF65-F5344CB8AC3E}">
        <p14:creationId xmlns:p14="http://schemas.microsoft.com/office/powerpoint/2010/main" val="3705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568"/>
            <a:ext cx="5829300" cy="1960033"/>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F8684F3F-F49E-464A-BB4C-5D80E7001020}" type="datetimeFigureOut">
              <a:rPr lang="ja-JP" altLang="en-US"/>
              <a:pPr>
                <a:defRPr/>
              </a:pPr>
              <a:t>2017/3/1</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F9499663-C2A6-4EB2-ABFF-519F46BCC9D6}" type="slidenum">
              <a:rPr lang="ja-JP" altLang="en-US"/>
              <a:pPr>
                <a:defRPr/>
              </a:pPr>
              <a:t>‹#›</a:t>
            </a:fld>
            <a:endParaRPr lang="ja-JP" altLang="en-US"/>
          </a:p>
        </p:txBody>
      </p:sp>
    </p:spTree>
    <p:extLst>
      <p:ext uri="{BB962C8B-B14F-4D97-AF65-F5344CB8AC3E}">
        <p14:creationId xmlns:p14="http://schemas.microsoft.com/office/powerpoint/2010/main" val="4007778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94FEA25-3955-4942-BBA8-2574F58F6544}" type="datetimeFigureOut">
              <a:rPr lang="ja-JP" altLang="en-US"/>
              <a:pPr>
                <a:defRPr/>
              </a:pPr>
              <a:t>2017/3/1</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51DBFB9E-3705-4485-BC06-B1308329FE70}" type="slidenum">
              <a:rPr lang="ja-JP" altLang="en-US"/>
              <a:pPr>
                <a:defRPr/>
              </a:pPr>
              <a:t>‹#›</a:t>
            </a:fld>
            <a:endParaRPr lang="ja-JP" altLang="en-US"/>
          </a:p>
        </p:txBody>
      </p:sp>
    </p:spTree>
    <p:extLst>
      <p:ext uri="{BB962C8B-B14F-4D97-AF65-F5344CB8AC3E}">
        <p14:creationId xmlns:p14="http://schemas.microsoft.com/office/powerpoint/2010/main" val="161445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5875867"/>
            <a:ext cx="5829300" cy="181610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E55F0A34-D153-4442-BE3C-AD182F490238}" type="datetimeFigureOut">
              <a:rPr lang="ja-JP" altLang="en-US"/>
              <a:pPr>
                <a:defRPr/>
              </a:pPr>
              <a:t>2017/3/1</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9BAD3BAD-6B6D-4BE5-BE3A-88C221937BD4}" type="slidenum">
              <a:rPr lang="ja-JP" altLang="en-US"/>
              <a:pPr>
                <a:defRPr/>
              </a:pPr>
              <a:t>‹#›</a:t>
            </a:fld>
            <a:endParaRPr lang="ja-JP" altLang="en-US"/>
          </a:p>
        </p:txBody>
      </p:sp>
    </p:spTree>
    <p:extLst>
      <p:ext uri="{BB962C8B-B14F-4D97-AF65-F5344CB8AC3E}">
        <p14:creationId xmlns:p14="http://schemas.microsoft.com/office/powerpoint/2010/main" val="2815452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6FC2E41D-F682-4618-9474-3185CFCB6713}" type="datetimeFigureOut">
              <a:rPr lang="ja-JP" altLang="en-US"/>
              <a:pPr>
                <a:defRPr/>
              </a:pPr>
              <a:t>2017/3/1</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86D73D4E-5BB1-41D7-9284-C8ED20EBD6CE}" type="slidenum">
              <a:rPr lang="ja-JP" altLang="en-US"/>
              <a:pPr>
                <a:defRPr/>
              </a:pPr>
              <a:t>‹#›</a:t>
            </a:fld>
            <a:endParaRPr lang="ja-JP" altLang="en-US"/>
          </a:p>
        </p:txBody>
      </p:sp>
    </p:spTree>
    <p:extLst>
      <p:ext uri="{BB962C8B-B14F-4D97-AF65-F5344CB8AC3E}">
        <p14:creationId xmlns:p14="http://schemas.microsoft.com/office/powerpoint/2010/main" val="1518604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BC34D8C6-0BB6-4CD4-8352-D0912BD0FEBF}" type="datetimeFigureOut">
              <a:rPr lang="ja-JP" altLang="en-US"/>
              <a:pPr>
                <a:defRPr/>
              </a:pPr>
              <a:t>2017/3/1</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4AB6C0B8-B7C9-49A9-825D-00B3E3FDD292}" type="slidenum">
              <a:rPr lang="ja-JP" altLang="en-US"/>
              <a:pPr>
                <a:defRPr/>
              </a:pPr>
              <a:t>‹#›</a:t>
            </a:fld>
            <a:endParaRPr lang="ja-JP" altLang="en-US"/>
          </a:p>
        </p:txBody>
      </p:sp>
    </p:spTree>
    <p:extLst>
      <p:ext uri="{BB962C8B-B14F-4D97-AF65-F5344CB8AC3E}">
        <p14:creationId xmlns:p14="http://schemas.microsoft.com/office/powerpoint/2010/main" val="123039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26E247DE-7DA4-4385-8383-14DBA4BD6E22}" type="datetimeFigureOut">
              <a:rPr lang="ja-JP" altLang="en-US"/>
              <a:pPr>
                <a:defRPr/>
              </a:pPr>
              <a:t>2017/3/1</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DC6271AC-189B-45A6-96B4-9FCC09A21082}" type="slidenum">
              <a:rPr lang="ja-JP" altLang="en-US"/>
              <a:pPr>
                <a:defRPr/>
              </a:pPr>
              <a:t>‹#›</a:t>
            </a:fld>
            <a:endParaRPr lang="ja-JP" altLang="en-US"/>
          </a:p>
        </p:txBody>
      </p:sp>
    </p:spTree>
    <p:extLst>
      <p:ext uri="{BB962C8B-B14F-4D97-AF65-F5344CB8AC3E}">
        <p14:creationId xmlns:p14="http://schemas.microsoft.com/office/powerpoint/2010/main" val="40280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AB985D16-3291-40E3-8351-AEC8060A51A7}" type="datetimeFigureOut">
              <a:rPr lang="ja-JP" altLang="en-US"/>
              <a:pPr>
                <a:defRPr/>
              </a:pPr>
              <a:t>2017/3/1</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76214230-F299-40CD-B7F8-7FF36F4F79E4}" type="slidenum">
              <a:rPr lang="ja-JP" altLang="en-US"/>
              <a:pPr>
                <a:defRPr/>
              </a:pPr>
              <a:t>‹#›</a:t>
            </a:fld>
            <a:endParaRPr lang="ja-JP" altLang="en-US"/>
          </a:p>
        </p:txBody>
      </p:sp>
    </p:spTree>
    <p:extLst>
      <p:ext uri="{BB962C8B-B14F-4D97-AF65-F5344CB8AC3E}">
        <p14:creationId xmlns:p14="http://schemas.microsoft.com/office/powerpoint/2010/main" val="213650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D18D847-270D-4241-9B25-FC357DB947C3}" type="slidenum">
              <a:rPr lang="en-US" altLang="ja-JP"/>
              <a:pPr>
                <a:defRPr/>
              </a:pPr>
              <a:t>‹#›</a:t>
            </a:fld>
            <a:endParaRPr lang="en-US" altLang="ja-JP"/>
          </a:p>
        </p:txBody>
      </p:sp>
    </p:spTree>
    <p:extLst>
      <p:ext uri="{BB962C8B-B14F-4D97-AF65-F5344CB8AC3E}">
        <p14:creationId xmlns:p14="http://schemas.microsoft.com/office/powerpoint/2010/main" val="4154418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4067"/>
            <a:ext cx="2256235" cy="154940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CE99CD51-1E32-41C5-934F-2CCA44E41D47}" type="datetimeFigureOut">
              <a:rPr lang="ja-JP" altLang="en-US"/>
              <a:pPr>
                <a:defRPr/>
              </a:pPr>
              <a:t>2017/3/1</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EB46C4AB-6E79-458F-9EF9-A84424E791F9}" type="slidenum">
              <a:rPr lang="ja-JP" altLang="en-US"/>
              <a:pPr>
                <a:defRPr/>
              </a:pPr>
              <a:t>‹#›</a:t>
            </a:fld>
            <a:endParaRPr lang="ja-JP" altLang="en-US"/>
          </a:p>
        </p:txBody>
      </p:sp>
    </p:spTree>
    <p:extLst>
      <p:ext uri="{BB962C8B-B14F-4D97-AF65-F5344CB8AC3E}">
        <p14:creationId xmlns:p14="http://schemas.microsoft.com/office/powerpoint/2010/main" val="99700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800"/>
            <a:ext cx="4114800" cy="755651"/>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D61F389E-08D9-4DBC-8B95-639DEC84D679}" type="datetimeFigureOut">
              <a:rPr lang="ja-JP" altLang="en-US"/>
              <a:pPr>
                <a:defRPr/>
              </a:pPr>
              <a:t>2017/3/1</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1BF3778F-625F-4056-BB1D-9C417F7F3AEC}" type="slidenum">
              <a:rPr lang="ja-JP" altLang="en-US"/>
              <a:pPr>
                <a:defRPr/>
              </a:pPr>
              <a:t>‹#›</a:t>
            </a:fld>
            <a:endParaRPr lang="ja-JP" altLang="en-US"/>
          </a:p>
        </p:txBody>
      </p:sp>
    </p:spTree>
    <p:extLst>
      <p:ext uri="{BB962C8B-B14F-4D97-AF65-F5344CB8AC3E}">
        <p14:creationId xmlns:p14="http://schemas.microsoft.com/office/powerpoint/2010/main" val="256386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681F7635-A7CC-4B90-B798-B4BABF7145E2}" type="datetimeFigureOut">
              <a:rPr lang="ja-JP" altLang="en-US"/>
              <a:pPr>
                <a:defRPr/>
              </a:pPr>
              <a:t>2017/3/1</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44635907-C5B1-42B4-9BDE-D45B70E1741B}" type="slidenum">
              <a:rPr lang="ja-JP" altLang="en-US"/>
              <a:pPr>
                <a:defRPr/>
              </a:pPr>
              <a:t>‹#›</a:t>
            </a:fld>
            <a:endParaRPr lang="ja-JP" altLang="en-US"/>
          </a:p>
        </p:txBody>
      </p:sp>
    </p:spTree>
    <p:extLst>
      <p:ext uri="{BB962C8B-B14F-4D97-AF65-F5344CB8AC3E}">
        <p14:creationId xmlns:p14="http://schemas.microsoft.com/office/powerpoint/2010/main" val="157686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488951"/>
            <a:ext cx="1157288" cy="104013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57175" y="488951"/>
            <a:ext cx="3357563" cy="104013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DDBA4D60-7784-4BCB-BCFD-6C5E6BE2C106}" type="datetimeFigureOut">
              <a:rPr lang="ja-JP" altLang="en-US"/>
              <a:pPr>
                <a:defRPr/>
              </a:pPr>
              <a:t>2017/3/1</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59F9A37E-6AC0-49EC-B60E-B9E8A541D95D}" type="slidenum">
              <a:rPr lang="ja-JP" altLang="en-US"/>
              <a:pPr>
                <a:defRPr/>
              </a:pPr>
              <a:t>‹#›</a:t>
            </a:fld>
            <a:endParaRPr lang="ja-JP" altLang="en-US"/>
          </a:p>
        </p:txBody>
      </p:sp>
    </p:spTree>
    <p:extLst>
      <p:ext uri="{BB962C8B-B14F-4D97-AF65-F5344CB8AC3E}">
        <p14:creationId xmlns:p14="http://schemas.microsoft.com/office/powerpoint/2010/main" val="1010103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2840038"/>
            <a:ext cx="5829300" cy="1960562"/>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1644474-7C29-4065-91F5-38CB5E4E8DD0}" type="slidenum">
              <a:rPr lang="en-US" altLang="ja-JP"/>
              <a:pPr>
                <a:defRPr/>
              </a:pPr>
              <a:t>‹#›</a:t>
            </a:fld>
            <a:endParaRPr lang="en-US" altLang="ja-JP"/>
          </a:p>
        </p:txBody>
      </p:sp>
    </p:spTree>
    <p:extLst>
      <p:ext uri="{BB962C8B-B14F-4D97-AF65-F5344CB8AC3E}">
        <p14:creationId xmlns:p14="http://schemas.microsoft.com/office/powerpoint/2010/main" val="2633555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0C4300-D822-49AE-BD5E-EB06FC2989EF}" type="slidenum">
              <a:rPr lang="en-US" altLang="ja-JP"/>
              <a:pPr>
                <a:defRPr/>
              </a:pPr>
              <a:t>‹#›</a:t>
            </a:fld>
            <a:endParaRPr lang="en-US" altLang="ja-JP"/>
          </a:p>
        </p:txBody>
      </p:sp>
    </p:spTree>
    <p:extLst>
      <p:ext uri="{BB962C8B-B14F-4D97-AF65-F5344CB8AC3E}">
        <p14:creationId xmlns:p14="http://schemas.microsoft.com/office/powerpoint/2010/main" val="133483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338" y="5875338"/>
            <a:ext cx="5829300" cy="181610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1240560-0D55-42FB-AEF3-734344D26FEB}" type="slidenum">
              <a:rPr lang="en-US" altLang="ja-JP"/>
              <a:pPr>
                <a:defRPr/>
              </a:pPr>
              <a:t>‹#›</a:t>
            </a:fld>
            <a:endParaRPr lang="en-US" altLang="ja-JP"/>
          </a:p>
        </p:txBody>
      </p:sp>
    </p:spTree>
    <p:extLst>
      <p:ext uri="{BB962C8B-B14F-4D97-AF65-F5344CB8AC3E}">
        <p14:creationId xmlns:p14="http://schemas.microsoft.com/office/powerpoint/2010/main" val="48376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4FCFB9D-6FAE-4FF4-B9E5-A22002070A60}" type="slidenum">
              <a:rPr lang="en-US" altLang="ja-JP"/>
              <a:pPr>
                <a:defRPr/>
              </a:pPr>
              <a:t>‹#›</a:t>
            </a:fld>
            <a:endParaRPr lang="en-US" altLang="ja-JP"/>
          </a:p>
        </p:txBody>
      </p:sp>
    </p:spTree>
    <p:extLst>
      <p:ext uri="{BB962C8B-B14F-4D97-AF65-F5344CB8AC3E}">
        <p14:creationId xmlns:p14="http://schemas.microsoft.com/office/powerpoint/2010/main" val="1753463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8900065-CA5F-4BD8-95BB-6CBAC91CF9FE}" type="slidenum">
              <a:rPr lang="en-US" altLang="ja-JP"/>
              <a:pPr>
                <a:defRPr/>
              </a:pPr>
              <a:t>‹#›</a:t>
            </a:fld>
            <a:endParaRPr lang="en-US" altLang="ja-JP"/>
          </a:p>
        </p:txBody>
      </p:sp>
    </p:spTree>
    <p:extLst>
      <p:ext uri="{BB962C8B-B14F-4D97-AF65-F5344CB8AC3E}">
        <p14:creationId xmlns:p14="http://schemas.microsoft.com/office/powerpoint/2010/main" val="655864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F70BC28-F2CE-4D65-B142-65FFA9D5467D}" type="slidenum">
              <a:rPr lang="en-US" altLang="ja-JP"/>
              <a:pPr>
                <a:defRPr/>
              </a:pPr>
              <a:t>‹#›</a:t>
            </a:fld>
            <a:endParaRPr lang="en-US" altLang="ja-JP"/>
          </a:p>
        </p:txBody>
      </p:sp>
    </p:spTree>
    <p:extLst>
      <p:ext uri="{BB962C8B-B14F-4D97-AF65-F5344CB8AC3E}">
        <p14:creationId xmlns:p14="http://schemas.microsoft.com/office/powerpoint/2010/main" val="154651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338" y="5875338"/>
            <a:ext cx="5829300" cy="1816100"/>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8DCF45-9816-4F25-9808-AA39C74D5643}" type="slidenum">
              <a:rPr lang="en-US" altLang="ja-JP"/>
              <a:pPr>
                <a:defRPr/>
              </a:pPr>
              <a:t>‹#›</a:t>
            </a:fld>
            <a:endParaRPr lang="en-US" altLang="ja-JP"/>
          </a:p>
        </p:txBody>
      </p:sp>
    </p:spTree>
    <p:extLst>
      <p:ext uri="{BB962C8B-B14F-4D97-AF65-F5344CB8AC3E}">
        <p14:creationId xmlns:p14="http://schemas.microsoft.com/office/powerpoint/2010/main" val="3339115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7108FA0-DE8B-4A0C-811A-FE0C033EC7F0}" type="slidenum">
              <a:rPr lang="en-US" altLang="ja-JP"/>
              <a:pPr>
                <a:defRPr/>
              </a:pPr>
              <a:t>‹#›</a:t>
            </a:fld>
            <a:endParaRPr lang="en-US" altLang="ja-JP"/>
          </a:p>
        </p:txBody>
      </p:sp>
    </p:spTree>
    <p:extLst>
      <p:ext uri="{BB962C8B-B14F-4D97-AF65-F5344CB8AC3E}">
        <p14:creationId xmlns:p14="http://schemas.microsoft.com/office/powerpoint/2010/main" val="3430536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3538"/>
            <a:ext cx="2255838" cy="154940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644CF78-3316-42F5-9137-AB98EE9F6514}" type="slidenum">
              <a:rPr lang="en-US" altLang="ja-JP"/>
              <a:pPr>
                <a:defRPr/>
              </a:pPr>
              <a:t>‹#›</a:t>
            </a:fld>
            <a:endParaRPr lang="en-US" altLang="ja-JP"/>
          </a:p>
        </p:txBody>
      </p:sp>
    </p:spTree>
    <p:extLst>
      <p:ext uri="{BB962C8B-B14F-4D97-AF65-F5344CB8AC3E}">
        <p14:creationId xmlns:p14="http://schemas.microsoft.com/office/powerpoint/2010/main" val="357719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613" y="6400800"/>
            <a:ext cx="4114800" cy="7556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723089-A4B9-4839-BBA6-EAB88263D4F6}" type="slidenum">
              <a:rPr lang="en-US" altLang="ja-JP"/>
              <a:pPr>
                <a:defRPr/>
              </a:pPr>
              <a:t>‹#›</a:t>
            </a:fld>
            <a:endParaRPr lang="en-US" altLang="ja-JP"/>
          </a:p>
        </p:txBody>
      </p:sp>
    </p:spTree>
    <p:extLst>
      <p:ext uri="{BB962C8B-B14F-4D97-AF65-F5344CB8AC3E}">
        <p14:creationId xmlns:p14="http://schemas.microsoft.com/office/powerpoint/2010/main" val="4038713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D5B4D75-8F85-4019-AAC1-4AAEA4A789E0}" type="slidenum">
              <a:rPr lang="en-US" altLang="ja-JP"/>
              <a:pPr>
                <a:defRPr/>
              </a:pPr>
              <a:t>‹#›</a:t>
            </a:fld>
            <a:endParaRPr lang="en-US" altLang="ja-JP"/>
          </a:p>
        </p:txBody>
      </p:sp>
    </p:spTree>
    <p:extLst>
      <p:ext uri="{BB962C8B-B14F-4D97-AF65-F5344CB8AC3E}">
        <p14:creationId xmlns:p14="http://schemas.microsoft.com/office/powerpoint/2010/main" val="1022231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713"/>
            <a:ext cx="1543050" cy="78009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42900" y="366713"/>
            <a:ext cx="4476750" cy="78009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DE20599-2845-466C-8D2D-F8239EDE03EF}" type="slidenum">
              <a:rPr lang="en-US" altLang="ja-JP"/>
              <a:pPr>
                <a:defRPr/>
              </a:pPr>
              <a:t>‹#›</a:t>
            </a:fld>
            <a:endParaRPr lang="en-US" altLang="ja-JP"/>
          </a:p>
        </p:txBody>
      </p:sp>
    </p:spTree>
    <p:extLst>
      <p:ext uri="{BB962C8B-B14F-4D97-AF65-F5344CB8AC3E}">
        <p14:creationId xmlns:p14="http://schemas.microsoft.com/office/powerpoint/2010/main" val="2770358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42900" y="366713"/>
            <a:ext cx="6172200" cy="78009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71DCCCC-1A75-425D-950F-AFF17B791131}" type="slidenum">
              <a:rPr lang="en-US" altLang="ja-JP"/>
              <a:pPr>
                <a:defRPr/>
              </a:pPr>
              <a:t>‹#›</a:t>
            </a:fld>
            <a:endParaRPr lang="en-US" altLang="ja-JP"/>
          </a:p>
        </p:txBody>
      </p:sp>
    </p:spTree>
    <p:extLst>
      <p:ext uri="{BB962C8B-B14F-4D97-AF65-F5344CB8AC3E}">
        <p14:creationId xmlns:p14="http://schemas.microsoft.com/office/powerpoint/2010/main" val="159410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2108E3D-E06B-4DE7-B13F-3790D39C30CE}" type="slidenum">
              <a:rPr lang="en-US" altLang="ja-JP"/>
              <a:pPr>
                <a:defRPr/>
              </a:pPr>
              <a:t>‹#›</a:t>
            </a:fld>
            <a:endParaRPr lang="en-US" altLang="ja-JP"/>
          </a:p>
        </p:txBody>
      </p:sp>
    </p:spTree>
    <p:extLst>
      <p:ext uri="{BB962C8B-B14F-4D97-AF65-F5344CB8AC3E}">
        <p14:creationId xmlns:p14="http://schemas.microsoft.com/office/powerpoint/2010/main" val="84978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7C2CCDA-5F85-4C0F-BDB0-24CA7B249221}" type="slidenum">
              <a:rPr lang="en-US" altLang="ja-JP"/>
              <a:pPr>
                <a:defRPr/>
              </a:pPr>
              <a:t>‹#›</a:t>
            </a:fld>
            <a:endParaRPr lang="en-US" altLang="ja-JP"/>
          </a:p>
        </p:txBody>
      </p:sp>
    </p:spTree>
    <p:extLst>
      <p:ext uri="{BB962C8B-B14F-4D97-AF65-F5344CB8AC3E}">
        <p14:creationId xmlns:p14="http://schemas.microsoft.com/office/powerpoint/2010/main" val="250361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1D73756-0A48-4B5F-9867-DDD59639F4DC}" type="slidenum">
              <a:rPr lang="en-US" altLang="ja-JP"/>
              <a:pPr>
                <a:defRPr/>
              </a:pPr>
              <a:t>‹#›</a:t>
            </a:fld>
            <a:endParaRPr lang="en-US" altLang="ja-JP"/>
          </a:p>
        </p:txBody>
      </p:sp>
    </p:spTree>
    <p:extLst>
      <p:ext uri="{BB962C8B-B14F-4D97-AF65-F5344CB8AC3E}">
        <p14:creationId xmlns:p14="http://schemas.microsoft.com/office/powerpoint/2010/main" val="412100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8C6ADE2-49A7-4B75-8FDE-66C5CCFF0FBC}" type="slidenum">
              <a:rPr lang="en-US" altLang="ja-JP"/>
              <a:pPr>
                <a:defRPr/>
              </a:pPr>
              <a:t>‹#›</a:t>
            </a:fld>
            <a:endParaRPr lang="en-US" altLang="ja-JP"/>
          </a:p>
        </p:txBody>
      </p:sp>
    </p:spTree>
    <p:extLst>
      <p:ext uri="{BB962C8B-B14F-4D97-AF65-F5344CB8AC3E}">
        <p14:creationId xmlns:p14="http://schemas.microsoft.com/office/powerpoint/2010/main" val="212761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3538"/>
            <a:ext cx="2255838" cy="154940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7ECCCA6-EE76-4A87-8C2F-5CDA91966C7B}" type="slidenum">
              <a:rPr lang="en-US" altLang="ja-JP"/>
              <a:pPr>
                <a:defRPr/>
              </a:pPr>
              <a:t>‹#›</a:t>
            </a:fld>
            <a:endParaRPr lang="en-US" altLang="ja-JP"/>
          </a:p>
        </p:txBody>
      </p:sp>
    </p:spTree>
    <p:extLst>
      <p:ext uri="{BB962C8B-B14F-4D97-AF65-F5344CB8AC3E}">
        <p14:creationId xmlns:p14="http://schemas.microsoft.com/office/powerpoint/2010/main" val="152423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613" y="6400800"/>
            <a:ext cx="4114800" cy="755650"/>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DF14628-1B82-4689-A5B6-860DED3337E5}" type="slidenum">
              <a:rPr lang="en-US" altLang="ja-JP"/>
              <a:pPr>
                <a:defRPr/>
              </a:pPr>
              <a:t>‹#›</a:t>
            </a:fld>
            <a:endParaRPr lang="en-US" altLang="ja-JP"/>
          </a:p>
        </p:txBody>
      </p:sp>
    </p:spTree>
    <p:extLst>
      <p:ext uri="{BB962C8B-B14F-4D97-AF65-F5344CB8AC3E}">
        <p14:creationId xmlns:p14="http://schemas.microsoft.com/office/powerpoint/2010/main" val="353612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42900" y="2133600"/>
            <a:ext cx="61722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mn-ea"/>
              </a:defRPr>
            </a:lvl1pPr>
          </a:lstStyle>
          <a:p>
            <a:pPr>
              <a:defRPr/>
            </a:pPr>
            <a:fld id="{5FD336C1-FD68-4DB6-A6C2-8CDA8768DFA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 id="2147486718"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fld id="{0B6976BD-9BDB-4658-AAF2-F82D9CA3DBBD}" type="datetimeFigureOut">
              <a:rPr lang="ja-JP" altLang="en-US"/>
              <a:pPr>
                <a:defRPr/>
              </a:pPr>
              <a:t>2017/3/1</a:t>
            </a:fld>
            <a:endParaRPr lang="ja-JP" altLang="en-US"/>
          </a:p>
        </p:txBody>
      </p:sp>
      <p:sp>
        <p:nvSpPr>
          <p:cNvPr id="5" name="フッター プレースホルダー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4CBB540E-FD68-4A72-BD8F-4D56D1036BA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6731" r:id="rId1"/>
    <p:sldLayoutId id="2147486732" r:id="rId2"/>
    <p:sldLayoutId id="2147486733" r:id="rId3"/>
    <p:sldLayoutId id="2147486734" r:id="rId4"/>
    <p:sldLayoutId id="2147486735" r:id="rId5"/>
    <p:sldLayoutId id="2147486736" r:id="rId6"/>
    <p:sldLayoutId id="2147486737" r:id="rId7"/>
    <p:sldLayoutId id="2147486738" r:id="rId8"/>
    <p:sldLayoutId id="2147486739" r:id="rId9"/>
    <p:sldLayoutId id="2147486740" r:id="rId10"/>
    <p:sldLayoutId id="214748674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42900" y="366713"/>
            <a:ext cx="6172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342900" y="2133600"/>
            <a:ext cx="61722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mn-ea"/>
              </a:defRPr>
            </a:lvl1pPr>
          </a:lstStyle>
          <a:p>
            <a:pPr>
              <a:defRPr/>
            </a:pPr>
            <a:fld id="{2DA9604C-BF6C-4E4E-A6C2-041D229A8D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6719" r:id="rId1"/>
    <p:sldLayoutId id="2147486720" r:id="rId2"/>
    <p:sldLayoutId id="2147486721" r:id="rId3"/>
    <p:sldLayoutId id="2147486722" r:id="rId4"/>
    <p:sldLayoutId id="2147486723" r:id="rId5"/>
    <p:sldLayoutId id="2147486724" r:id="rId6"/>
    <p:sldLayoutId id="2147486725" r:id="rId7"/>
    <p:sldLayoutId id="2147486726" r:id="rId8"/>
    <p:sldLayoutId id="2147486727" r:id="rId9"/>
    <p:sldLayoutId id="2147486728" r:id="rId10"/>
    <p:sldLayoutId id="2147486729" r:id="rId11"/>
    <p:sldLayoutId id="214748673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image" Target="../media/image92.jpeg"/><Relationship Id="rId2" Type="http://schemas.openxmlformats.org/officeDocument/2006/relationships/notesSlide" Target="../notesSlides/notesSlide4.xml"/><Relationship Id="rId16"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44.png"/><Relationship Id="rId12"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png"/><Relationship Id="rId5" Type="http://schemas.openxmlformats.org/officeDocument/2006/relationships/image" Target="../media/image95.jpeg"/><Relationship Id="rId15" Type="http://schemas.openxmlformats.org/officeDocument/2006/relationships/image" Target="../media/image98.jpeg"/><Relationship Id="rId10" Type="http://schemas.openxmlformats.org/officeDocument/2006/relationships/image" Target="../media/image61.png"/><Relationship Id="rId4" Type="http://schemas.openxmlformats.org/officeDocument/2006/relationships/image" Target="../media/image94.png"/><Relationship Id="rId9" Type="http://schemas.openxmlformats.org/officeDocument/2006/relationships/image" Target="../media/image53.pn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www.ac-illust.com/visitor/normal_ill_solo.php?id=946" TargetMode="External"/><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wmf"/><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コンテンツ プレースホルダー 1"/>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8913" y="0"/>
            <a:ext cx="6553200" cy="9267825"/>
          </a:xfrm>
        </p:spPr>
      </p:pic>
      <p:sp>
        <p:nvSpPr>
          <p:cNvPr id="15364" name="Rectangle 4"/>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10" tIns="47610" rIns="47610" bIns="47610" anchor="ctr">
            <a:spAutoFit/>
          </a:bodyPr>
          <a:lstStyle/>
          <a:p>
            <a:pPr algn="r" eaLnBrk="0" hangingPunct="0"/>
            <a:r>
              <a:rPr lang="ja-JP" altLang="ja-JP"/>
              <a:t/>
            </a:r>
            <a:br>
              <a:rPr lang="ja-JP" altLang="ja-JP"/>
            </a:br>
            <a:endParaRPr lang="ja-JP" altLang="ja-JP"/>
          </a:p>
        </p:txBody>
      </p:sp>
      <p:sp>
        <p:nvSpPr>
          <p:cNvPr id="3" name="円/楕円 2"/>
          <p:cNvSpPr/>
          <p:nvPr/>
        </p:nvSpPr>
        <p:spPr>
          <a:xfrm>
            <a:off x="4797152" y="8027988"/>
            <a:ext cx="1871936" cy="86518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accent6">
                    <a:lumMod val="75000"/>
                  </a:schemeClr>
                </a:solidFill>
                <a:latin typeface="Meiryo UI" pitchFamily="50" charset="-128"/>
                <a:ea typeface="Meiryo UI" pitchFamily="50" charset="-128"/>
                <a:cs typeface="Meiryo UI" pitchFamily="50" charset="-128"/>
              </a:rPr>
              <a:t>25</a:t>
            </a:r>
            <a:r>
              <a:rPr lang="ja-JP" altLang="en-US" sz="1800" dirty="0">
                <a:solidFill>
                  <a:schemeClr val="accent6">
                    <a:lumMod val="75000"/>
                  </a:schemeClr>
                </a:solidFill>
                <a:latin typeface="Meiryo UI" pitchFamily="50" charset="-128"/>
                <a:ea typeface="Meiryo UI" pitchFamily="50" charset="-128"/>
                <a:cs typeface="Meiryo UI" pitchFamily="50" charset="-128"/>
              </a:rPr>
              <a:t>年</a:t>
            </a:r>
            <a:r>
              <a:rPr lang="en-US" altLang="ja-JP" sz="1800" dirty="0">
                <a:solidFill>
                  <a:schemeClr val="accent6">
                    <a:lumMod val="75000"/>
                  </a:schemeClr>
                </a:solidFill>
                <a:latin typeface="Meiryo UI" pitchFamily="50" charset="-128"/>
                <a:ea typeface="Meiryo UI" pitchFamily="50" charset="-128"/>
                <a:cs typeface="Meiryo UI" pitchFamily="50" charset="-128"/>
              </a:rPr>
              <a:t>1</a:t>
            </a:r>
            <a:r>
              <a:rPr lang="ja-JP" altLang="en-US" sz="1800" dirty="0">
                <a:solidFill>
                  <a:schemeClr val="accent6">
                    <a:lumMod val="75000"/>
                  </a:schemeClr>
                </a:solidFill>
                <a:latin typeface="Meiryo UI" pitchFamily="50" charset="-128"/>
                <a:ea typeface="Meiryo UI" pitchFamily="50" charset="-128"/>
                <a:cs typeface="Meiryo UI" pitchFamily="50" charset="-128"/>
              </a:rPr>
              <a:t>月版</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492" y="179512"/>
            <a:ext cx="13335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525" y="198438"/>
            <a:ext cx="6858000" cy="400050"/>
          </a:xfrm>
          <a:prstGeom prst="rect">
            <a:avLst/>
          </a:prstGeom>
          <a:noFill/>
        </p:spPr>
        <p:txBody>
          <a:bodyPr>
            <a:spAutoFit/>
          </a:bodyPr>
          <a:lstStyle/>
          <a:p>
            <a:pPr algn="ctr">
              <a:defRPr/>
            </a:pPr>
            <a:r>
              <a:rPr lang="ja-JP" altLang="en-US" sz="2000" b="1" dirty="0">
                <a:ln w="12700">
                  <a:noFill/>
                  <a:prstDash val="solid"/>
                </a:ln>
                <a:solidFill>
                  <a:srgbClr val="002060"/>
                </a:solidFill>
                <a:effectLst>
                  <a:outerShdw blurRad="50000" dist="50800" dir="7500000" algn="tl">
                    <a:srgbClr val="000000">
                      <a:shade val="5000"/>
                      <a:alpha val="35000"/>
                    </a:srgbClr>
                  </a:outerShdw>
                </a:effectLst>
                <a:latin typeface="HGPｺﾞｼｯｸM" pitchFamily="50" charset="-128"/>
                <a:ea typeface="HGPｺﾞｼｯｸM" pitchFamily="50" charset="-128"/>
              </a:rPr>
              <a:t>関西イノベーション国際戦略総合特区を推進しています</a:t>
            </a:r>
          </a:p>
        </p:txBody>
      </p:sp>
      <p:sp>
        <p:nvSpPr>
          <p:cNvPr id="24579" name="テキスト ボックス 4"/>
          <p:cNvSpPr txBox="1">
            <a:spLocks noChangeArrowheads="1"/>
          </p:cNvSpPr>
          <p:nvPr/>
        </p:nvSpPr>
        <p:spPr bwMode="auto">
          <a:xfrm>
            <a:off x="365125" y="865188"/>
            <a:ext cx="6261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200" b="1" dirty="0">
                <a:solidFill>
                  <a:srgbClr val="002060"/>
                </a:solidFill>
                <a:latin typeface="HG丸ｺﾞｼｯｸM-PRO" pitchFamily="50" charset="-128"/>
                <a:ea typeface="HG丸ｺﾞｼｯｸM-PRO" pitchFamily="50" charset="-128"/>
              </a:rPr>
              <a:t>■関西の</a:t>
            </a:r>
            <a:r>
              <a:rPr lang="en-US" altLang="ja-JP" sz="1200" b="1" dirty="0">
                <a:solidFill>
                  <a:srgbClr val="002060"/>
                </a:solidFill>
                <a:latin typeface="HG丸ｺﾞｼｯｸM-PRO" pitchFamily="50" charset="-128"/>
                <a:ea typeface="HG丸ｺﾞｼｯｸM-PRO" pitchFamily="50" charset="-128"/>
              </a:rPr>
              <a:t>3</a:t>
            </a:r>
            <a:r>
              <a:rPr lang="ja-JP" altLang="en-US" sz="1200" b="1" dirty="0">
                <a:solidFill>
                  <a:srgbClr val="002060"/>
                </a:solidFill>
                <a:latin typeface="HG丸ｺﾞｼｯｸM-PRO" pitchFamily="50" charset="-128"/>
                <a:ea typeface="HG丸ｺﾞｼｯｸM-PRO" pitchFamily="50" charset="-128"/>
              </a:rPr>
              <a:t>府県（京都・大阪・兵庫）・</a:t>
            </a:r>
            <a:r>
              <a:rPr lang="en-US" altLang="ja-JP" sz="1200" b="1" dirty="0">
                <a:solidFill>
                  <a:srgbClr val="002060"/>
                </a:solidFill>
                <a:latin typeface="HG丸ｺﾞｼｯｸM-PRO" pitchFamily="50" charset="-128"/>
                <a:ea typeface="HG丸ｺﾞｼｯｸM-PRO" pitchFamily="50" charset="-128"/>
              </a:rPr>
              <a:t>3</a:t>
            </a:r>
            <a:r>
              <a:rPr lang="ja-JP" altLang="en-US" sz="1200" b="1" dirty="0">
                <a:solidFill>
                  <a:srgbClr val="002060"/>
                </a:solidFill>
                <a:latin typeface="HG丸ｺﾞｼｯｸM-PRO" pitchFamily="50" charset="-128"/>
                <a:ea typeface="HG丸ｺﾞｼｯｸM-PRO" pitchFamily="50" charset="-128"/>
              </a:rPr>
              <a:t>政令指定都市（京都・大阪・神戸）は平成　</a:t>
            </a:r>
            <a:endParaRPr lang="en-US" altLang="ja-JP" sz="1200" b="1" dirty="0">
              <a:solidFill>
                <a:srgbClr val="002060"/>
              </a:solidFill>
              <a:latin typeface="HG丸ｺﾞｼｯｸM-PRO" pitchFamily="50" charset="-128"/>
              <a:ea typeface="HG丸ｺﾞｼｯｸM-PRO" pitchFamily="50" charset="-128"/>
            </a:endParaRPr>
          </a:p>
          <a:p>
            <a:pPr eaLnBrk="1" hangingPunct="1">
              <a:lnSpc>
                <a:spcPts val="1600"/>
              </a:lnSpc>
            </a:pPr>
            <a:r>
              <a:rPr lang="ja-JP" altLang="en-US" sz="1200" b="1" dirty="0">
                <a:solidFill>
                  <a:srgbClr val="002060"/>
                </a:solidFill>
                <a:latin typeface="HG丸ｺﾞｼｯｸM-PRO" pitchFamily="50" charset="-128"/>
                <a:ea typeface="HG丸ｺﾞｼｯｸM-PRO" pitchFamily="50" charset="-128"/>
              </a:rPr>
              <a:t>　</a:t>
            </a:r>
            <a:r>
              <a:rPr lang="en-US" altLang="ja-JP" sz="1200" b="1" dirty="0">
                <a:solidFill>
                  <a:srgbClr val="002060"/>
                </a:solidFill>
                <a:latin typeface="HG丸ｺﾞｼｯｸM-PRO" pitchFamily="50" charset="-128"/>
                <a:ea typeface="HG丸ｺﾞｼｯｸM-PRO" pitchFamily="50" charset="-128"/>
              </a:rPr>
              <a:t>23</a:t>
            </a:r>
            <a:r>
              <a:rPr lang="ja-JP" altLang="en-US" sz="1200" b="1" dirty="0">
                <a:solidFill>
                  <a:srgbClr val="002060"/>
                </a:solidFill>
                <a:latin typeface="HG丸ｺﾞｼｯｸM-PRO" pitchFamily="50" charset="-128"/>
                <a:ea typeface="HG丸ｺﾞｼｯｸM-PRO" pitchFamily="50" charset="-128"/>
              </a:rPr>
              <a:t>年</a:t>
            </a:r>
            <a:r>
              <a:rPr lang="en-US" altLang="ja-JP" sz="1200" b="1" dirty="0">
                <a:solidFill>
                  <a:srgbClr val="002060"/>
                </a:solidFill>
                <a:latin typeface="HG丸ｺﾞｼｯｸM-PRO" pitchFamily="50" charset="-128"/>
                <a:ea typeface="HG丸ｺﾞｼｯｸM-PRO" pitchFamily="50" charset="-128"/>
              </a:rPr>
              <a:t>12</a:t>
            </a:r>
            <a:r>
              <a:rPr lang="ja-JP" altLang="en-US" sz="1200" b="1" dirty="0">
                <a:solidFill>
                  <a:srgbClr val="002060"/>
                </a:solidFill>
                <a:latin typeface="HG丸ｺﾞｼｯｸM-PRO" pitchFamily="50" charset="-128"/>
                <a:ea typeface="HG丸ｺﾞｼｯｸM-PRO" pitchFamily="50" charset="-128"/>
              </a:rPr>
              <a:t>月に国際戦略総合特区の指定を受けました。大阪・関西の強みであるラ</a:t>
            </a:r>
            <a:endParaRPr lang="en-US" altLang="ja-JP" sz="1200" b="1" dirty="0">
              <a:solidFill>
                <a:srgbClr val="002060"/>
              </a:solidFill>
              <a:latin typeface="HG丸ｺﾞｼｯｸM-PRO" pitchFamily="50" charset="-128"/>
              <a:ea typeface="HG丸ｺﾞｼｯｸM-PRO" pitchFamily="50" charset="-128"/>
            </a:endParaRPr>
          </a:p>
          <a:p>
            <a:pPr eaLnBrk="1" hangingPunct="1">
              <a:lnSpc>
                <a:spcPts val="1600"/>
              </a:lnSpc>
            </a:pPr>
            <a:r>
              <a:rPr lang="ja-JP" altLang="en-US" sz="1200" b="1" dirty="0">
                <a:solidFill>
                  <a:srgbClr val="002060"/>
                </a:solidFill>
                <a:latin typeface="HG丸ｺﾞｼｯｸM-PRO" pitchFamily="50" charset="-128"/>
                <a:ea typeface="HG丸ｺﾞｼｯｸM-PRO" pitchFamily="50" charset="-128"/>
              </a:rPr>
              <a:t>　イフサイエンス分野や新エネルギー分野に集中投資し、世界に向けてイノベー</a:t>
            </a:r>
            <a:endParaRPr lang="en-US" altLang="ja-JP" sz="1200" b="1" dirty="0">
              <a:solidFill>
                <a:srgbClr val="002060"/>
              </a:solidFill>
              <a:latin typeface="HG丸ｺﾞｼｯｸM-PRO" pitchFamily="50" charset="-128"/>
              <a:ea typeface="HG丸ｺﾞｼｯｸM-PRO" pitchFamily="50" charset="-128"/>
            </a:endParaRPr>
          </a:p>
          <a:p>
            <a:pPr eaLnBrk="1" hangingPunct="1">
              <a:lnSpc>
                <a:spcPts val="1600"/>
              </a:lnSpc>
            </a:pPr>
            <a:r>
              <a:rPr lang="ja-JP" altLang="en-US" sz="1200" b="1" dirty="0">
                <a:solidFill>
                  <a:srgbClr val="002060"/>
                </a:solidFill>
                <a:latin typeface="HG丸ｺﾞｼｯｸM-PRO" pitchFamily="50" charset="-128"/>
                <a:ea typeface="HG丸ｺﾞｼｯｸM-PRO" pitchFamily="50" charset="-128"/>
              </a:rPr>
              <a:t>　ション（製品・サービス）を生み出していきます。</a:t>
            </a:r>
            <a:endParaRPr lang="en-US" altLang="ja-JP" sz="1200" b="1" dirty="0">
              <a:solidFill>
                <a:srgbClr val="002060"/>
              </a:solidFill>
              <a:latin typeface="HG丸ｺﾞｼｯｸM-PRO" pitchFamily="50" charset="-128"/>
              <a:ea typeface="HG丸ｺﾞｼｯｸM-PRO" pitchFamily="50" charset="-128"/>
            </a:endParaRPr>
          </a:p>
          <a:p>
            <a:pPr marL="180975" indent="-180975" eaLnBrk="1" hangingPunct="1">
              <a:lnSpc>
                <a:spcPts val="1600"/>
              </a:lnSpc>
            </a:pPr>
            <a:r>
              <a:rPr lang="ja-JP" altLang="en-US" sz="1200" b="1" dirty="0">
                <a:solidFill>
                  <a:srgbClr val="002060"/>
                </a:solidFill>
                <a:latin typeface="HG丸ｺﾞｼｯｸM-PRO" pitchFamily="50" charset="-128"/>
                <a:ea typeface="HG丸ｺﾞｼｯｸM-PRO" pitchFamily="50" charset="-128"/>
              </a:rPr>
              <a:t>■府・関係市連携による全国初</a:t>
            </a:r>
            <a:r>
              <a:rPr lang="ja-JP" altLang="en-US" sz="1200" b="1" dirty="0" smtClean="0">
                <a:solidFill>
                  <a:srgbClr val="002060"/>
                </a:solidFill>
                <a:latin typeface="HG丸ｺﾞｼｯｸM-PRO" pitchFamily="50" charset="-128"/>
                <a:ea typeface="HG丸ｺﾞｼｯｸM-PRO" pitchFamily="50" charset="-128"/>
              </a:rPr>
              <a:t>の最大で「</a:t>
            </a:r>
            <a:r>
              <a:rPr lang="ja-JP" altLang="en-US" sz="1200" b="1" dirty="0">
                <a:solidFill>
                  <a:srgbClr val="002060"/>
                </a:solidFill>
                <a:latin typeface="HG丸ｺﾞｼｯｸM-PRO" pitchFamily="50" charset="-128"/>
                <a:ea typeface="HG丸ｺﾞｼｯｸM-PRO" pitchFamily="50" charset="-128"/>
              </a:rPr>
              <a:t>地方税ゼロ」など特区内では</a:t>
            </a:r>
            <a:r>
              <a:rPr lang="ja-JP" altLang="en-US" sz="1200" b="1" dirty="0" smtClean="0">
                <a:solidFill>
                  <a:srgbClr val="002060"/>
                </a:solidFill>
                <a:latin typeface="HG丸ｺﾞｼｯｸM-PRO" pitchFamily="50" charset="-128"/>
                <a:ea typeface="HG丸ｺﾞｼｯｸM-PRO" pitchFamily="50" charset="-128"/>
              </a:rPr>
              <a:t>さまざま</a:t>
            </a:r>
            <a:r>
              <a:rPr lang="ja-JP" altLang="en-US" sz="1200" b="1" dirty="0">
                <a:solidFill>
                  <a:srgbClr val="002060"/>
                </a:solidFill>
                <a:latin typeface="HG丸ｺﾞｼｯｸM-PRO" pitchFamily="50" charset="-128"/>
                <a:ea typeface="HG丸ｺﾞｼｯｸM-PRO" pitchFamily="50" charset="-128"/>
              </a:rPr>
              <a:t>な</a:t>
            </a:r>
            <a:r>
              <a:rPr lang="ja-JP" altLang="en-US" sz="1200" b="1" dirty="0" smtClean="0">
                <a:solidFill>
                  <a:srgbClr val="002060"/>
                </a:solidFill>
                <a:latin typeface="HG丸ｺﾞｼｯｸM-PRO" pitchFamily="50" charset="-128"/>
                <a:ea typeface="HG丸ｺﾞｼｯｸM-PRO" pitchFamily="50" charset="-128"/>
              </a:rPr>
              <a:t>メリットが準備</a:t>
            </a:r>
            <a:r>
              <a:rPr lang="ja-JP" altLang="en-US" sz="1200" b="1" dirty="0">
                <a:solidFill>
                  <a:srgbClr val="002060"/>
                </a:solidFill>
                <a:latin typeface="HG丸ｺﾞｼｯｸM-PRO" pitchFamily="50" charset="-128"/>
                <a:ea typeface="HG丸ｺﾞｼｯｸM-PRO" pitchFamily="50" charset="-128"/>
              </a:rPr>
              <a:t>されています。ぜひ総合特区の活用をご検討ください。</a:t>
            </a:r>
          </a:p>
        </p:txBody>
      </p:sp>
      <p:sp>
        <p:nvSpPr>
          <p:cNvPr id="24580" name="テキスト ボックス 55"/>
          <p:cNvSpPr txBox="1">
            <a:spLocks noChangeArrowheads="1"/>
          </p:cNvSpPr>
          <p:nvPr/>
        </p:nvSpPr>
        <p:spPr bwMode="auto">
          <a:xfrm>
            <a:off x="4616450" y="8943975"/>
            <a:ext cx="1104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dirty="0">
                <a:latin typeface="ＭＳ Ｐゴシック" charset="-128"/>
              </a:rPr>
              <a:t>京都大学原子炉実験所</a:t>
            </a:r>
          </a:p>
        </p:txBody>
      </p:sp>
      <p:sp>
        <p:nvSpPr>
          <p:cNvPr id="24581" name="Text Box 393"/>
          <p:cNvSpPr txBox="1">
            <a:spLocks noChangeArrowheads="1"/>
          </p:cNvSpPr>
          <p:nvPr/>
        </p:nvSpPr>
        <p:spPr bwMode="auto">
          <a:xfrm>
            <a:off x="117475" y="8843963"/>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t>９</a:t>
            </a:r>
          </a:p>
        </p:txBody>
      </p:sp>
      <p:pic>
        <p:nvPicPr>
          <p:cNvPr id="24582" name="図 2"/>
          <p:cNvPicPr>
            <a:picLocks noChangeAspect="1"/>
          </p:cNvPicPr>
          <p:nvPr/>
        </p:nvPicPr>
        <p:blipFill>
          <a:blip r:embed="rId2">
            <a:extLst>
              <a:ext uri="{28A0092B-C50C-407E-A947-70E740481C1C}">
                <a14:useLocalDpi xmlns:a14="http://schemas.microsoft.com/office/drawing/2010/main" val="0"/>
              </a:ext>
            </a:extLst>
          </a:blip>
          <a:srcRect b="3314"/>
          <a:stretch>
            <a:fillRect/>
          </a:stretch>
        </p:blipFill>
        <p:spPr bwMode="auto">
          <a:xfrm>
            <a:off x="2127250" y="5900738"/>
            <a:ext cx="28638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円/楕円 4"/>
          <p:cNvSpPr>
            <a:spLocks noChangeArrowheads="1"/>
          </p:cNvSpPr>
          <p:nvPr/>
        </p:nvSpPr>
        <p:spPr bwMode="auto">
          <a:xfrm>
            <a:off x="3698875" y="6570663"/>
            <a:ext cx="176213" cy="190500"/>
          </a:xfrm>
          <a:prstGeom prst="ellipse">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ja-JP" altLang="en-US" sz="700">
              <a:ea typeface="ＭＳ 明朝" pitchFamily="17" charset="-128"/>
            </a:endParaRPr>
          </a:p>
        </p:txBody>
      </p:sp>
      <p:sp>
        <p:nvSpPr>
          <p:cNvPr id="24584" name="正方形/長方形 6"/>
          <p:cNvSpPr>
            <a:spLocks noChangeArrowheads="1"/>
          </p:cNvSpPr>
          <p:nvPr/>
        </p:nvSpPr>
        <p:spPr bwMode="auto">
          <a:xfrm>
            <a:off x="3060700" y="7288213"/>
            <a:ext cx="122238" cy="146050"/>
          </a:xfrm>
          <a:prstGeom prst="rect">
            <a:avLst/>
          </a:prstGeom>
          <a:solidFill>
            <a:srgbClr val="00B0F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700">
              <a:ea typeface="ＭＳ 明朝" pitchFamily="17" charset="-128"/>
            </a:endParaRPr>
          </a:p>
        </p:txBody>
      </p:sp>
      <p:pic>
        <p:nvPicPr>
          <p:cNvPr id="2458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7350125"/>
            <a:ext cx="200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7259638"/>
            <a:ext cx="18732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7" name="テキスト ボックス 14"/>
          <p:cNvSpPr txBox="1">
            <a:spLocks noChangeArrowheads="1"/>
          </p:cNvSpPr>
          <p:nvPr/>
        </p:nvSpPr>
        <p:spPr bwMode="auto">
          <a:xfrm>
            <a:off x="2873375" y="7177088"/>
            <a:ext cx="9890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阪神港地区</a:t>
            </a:r>
          </a:p>
        </p:txBody>
      </p:sp>
      <p:sp>
        <p:nvSpPr>
          <p:cNvPr id="24588" name="テキスト ボックス 56"/>
          <p:cNvSpPr txBox="1">
            <a:spLocks noChangeArrowheads="1"/>
          </p:cNvSpPr>
          <p:nvPr/>
        </p:nvSpPr>
        <p:spPr bwMode="auto">
          <a:xfrm>
            <a:off x="3127375" y="7615238"/>
            <a:ext cx="9128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夢洲・咲洲地区</a:t>
            </a:r>
          </a:p>
        </p:txBody>
      </p:sp>
      <p:sp>
        <p:nvSpPr>
          <p:cNvPr id="24589" name="テキスト ボックス 57"/>
          <p:cNvSpPr txBox="1">
            <a:spLocks noChangeArrowheads="1"/>
          </p:cNvSpPr>
          <p:nvPr/>
        </p:nvSpPr>
        <p:spPr bwMode="auto">
          <a:xfrm>
            <a:off x="3582988" y="7142163"/>
            <a:ext cx="8207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大阪駅周辺地区</a:t>
            </a:r>
          </a:p>
        </p:txBody>
      </p:sp>
      <p:sp>
        <p:nvSpPr>
          <p:cNvPr id="24590" name="テキスト ボックス 58"/>
          <p:cNvSpPr txBox="1">
            <a:spLocks noChangeArrowheads="1"/>
          </p:cNvSpPr>
          <p:nvPr/>
        </p:nvSpPr>
        <p:spPr bwMode="auto">
          <a:xfrm>
            <a:off x="3319463" y="6156325"/>
            <a:ext cx="1057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北大阪</a:t>
            </a:r>
            <a:r>
              <a:rPr lang="en-US" altLang="ja-JP" sz="700">
                <a:latin typeface="ＭＳ Ｐゴシック" charset="-128"/>
              </a:rPr>
              <a:t>(</a:t>
            </a:r>
            <a:r>
              <a:rPr lang="ja-JP" altLang="en-US" sz="700">
                <a:latin typeface="ＭＳ Ｐゴシック" charset="-128"/>
              </a:rPr>
              <a:t>彩都等）地区</a:t>
            </a:r>
          </a:p>
        </p:txBody>
      </p:sp>
      <p:sp>
        <p:nvSpPr>
          <p:cNvPr id="24591" name="テキスト ボックス 58"/>
          <p:cNvSpPr txBox="1">
            <a:spLocks noChangeArrowheads="1"/>
          </p:cNvSpPr>
          <p:nvPr/>
        </p:nvSpPr>
        <p:spPr bwMode="auto">
          <a:xfrm>
            <a:off x="4114800" y="6726238"/>
            <a:ext cx="1041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けいはんな学研都市地区</a:t>
            </a:r>
          </a:p>
        </p:txBody>
      </p:sp>
      <p:sp>
        <p:nvSpPr>
          <p:cNvPr id="24592" name="テキスト ボックス 55"/>
          <p:cNvSpPr txBox="1">
            <a:spLocks noChangeArrowheads="1"/>
          </p:cNvSpPr>
          <p:nvPr/>
        </p:nvSpPr>
        <p:spPr bwMode="auto">
          <a:xfrm>
            <a:off x="4968875" y="6056313"/>
            <a:ext cx="12287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dirty="0">
                <a:latin typeface="ＭＳ Ｐゴシック" charset="-128"/>
              </a:rPr>
              <a:t>彩都ライフサイエンスパーク</a:t>
            </a:r>
          </a:p>
        </p:txBody>
      </p:sp>
      <p:sp>
        <p:nvSpPr>
          <p:cNvPr id="24593" name="正方形/長方形 6"/>
          <p:cNvSpPr>
            <a:spLocks noChangeArrowheads="1"/>
          </p:cNvSpPr>
          <p:nvPr/>
        </p:nvSpPr>
        <p:spPr bwMode="auto">
          <a:xfrm>
            <a:off x="3324225" y="7464425"/>
            <a:ext cx="122238" cy="144463"/>
          </a:xfrm>
          <a:prstGeom prst="rect">
            <a:avLst/>
          </a:prstGeom>
          <a:solidFill>
            <a:srgbClr val="00B0F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700">
              <a:ea typeface="ＭＳ 明朝" pitchFamily="17" charset="-128"/>
            </a:endParaRPr>
          </a:p>
        </p:txBody>
      </p:sp>
      <p:sp>
        <p:nvSpPr>
          <p:cNvPr id="24594" name="正方形/長方形 6"/>
          <p:cNvSpPr>
            <a:spLocks noChangeArrowheads="1"/>
          </p:cNvSpPr>
          <p:nvPr/>
        </p:nvSpPr>
        <p:spPr bwMode="auto">
          <a:xfrm>
            <a:off x="2916238" y="8096250"/>
            <a:ext cx="123825" cy="146050"/>
          </a:xfrm>
          <a:prstGeom prst="rect">
            <a:avLst/>
          </a:prstGeom>
          <a:solidFill>
            <a:srgbClr val="00B0F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700">
              <a:ea typeface="ＭＳ 明朝" pitchFamily="17" charset="-128"/>
            </a:endParaRPr>
          </a:p>
        </p:txBody>
      </p:sp>
      <p:grpSp>
        <p:nvGrpSpPr>
          <p:cNvPr id="24595" name="グループ化 1"/>
          <p:cNvGrpSpPr>
            <a:grpSpLocks/>
          </p:cNvGrpSpPr>
          <p:nvPr/>
        </p:nvGrpSpPr>
        <p:grpSpPr bwMode="auto">
          <a:xfrm>
            <a:off x="3316288" y="4886325"/>
            <a:ext cx="1444625" cy="501650"/>
            <a:chOff x="5084763" y="3968739"/>
            <a:chExt cx="1444625" cy="501664"/>
          </a:xfrm>
        </p:grpSpPr>
        <p:sp>
          <p:nvSpPr>
            <p:cNvPr id="24656" name="正方形/長方形 11"/>
            <p:cNvSpPr>
              <a:spLocks noChangeArrowheads="1"/>
            </p:cNvSpPr>
            <p:nvPr/>
          </p:nvSpPr>
          <p:spPr bwMode="auto">
            <a:xfrm>
              <a:off x="5084763" y="4013200"/>
              <a:ext cx="1335087" cy="454025"/>
            </a:xfrm>
            <a:prstGeom prst="rect">
              <a:avLst/>
            </a:prstGeom>
            <a:solidFill>
              <a:schemeClr val="bg1"/>
            </a:solidFill>
            <a:ln w="3175" algn="ctr">
              <a:solidFill>
                <a:schemeClr val="accent2"/>
              </a:solidFill>
              <a:round/>
              <a:headEnd/>
              <a:tailEnd/>
            </a:ln>
            <a:effectLst>
              <a:outerShdw dist="35921" dir="2700000" algn="ctr" rotWithShape="0">
                <a:schemeClr val="bg2"/>
              </a:outerShdw>
            </a:effectLst>
          </p:spPr>
          <p:txBody>
            <a:bodyPr wrap="none" anchor="ctr"/>
            <a:lstStyle/>
            <a:p>
              <a:pPr algn="ctr"/>
              <a:endParaRPr lang="ja-JP" altLang="en-US" sz="600">
                <a:ea typeface="ＭＳ 明朝" pitchFamily="17" charset="-128"/>
              </a:endParaRPr>
            </a:p>
          </p:txBody>
        </p:sp>
        <p:grpSp>
          <p:nvGrpSpPr>
            <p:cNvPr id="24657" name="グループ化 12"/>
            <p:cNvGrpSpPr>
              <a:grpSpLocks/>
            </p:cNvGrpSpPr>
            <p:nvPr/>
          </p:nvGrpSpPr>
          <p:grpSpPr bwMode="auto">
            <a:xfrm>
              <a:off x="5165725" y="3968739"/>
              <a:ext cx="1363663" cy="501664"/>
              <a:chOff x="4810846" y="3599264"/>
              <a:chExt cx="1980102" cy="683520"/>
            </a:xfrm>
          </p:grpSpPr>
          <p:pic>
            <p:nvPicPr>
              <p:cNvPr id="2465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846" y="3902379"/>
                <a:ext cx="115564" cy="1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6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846" y="3710925"/>
                <a:ext cx="133613" cy="12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8"/>
              <p:cNvSpPr txBox="1">
                <a:spLocks noChangeArrowheads="1"/>
              </p:cNvSpPr>
              <p:nvPr/>
            </p:nvSpPr>
            <p:spPr bwMode="auto">
              <a:xfrm>
                <a:off x="4922851" y="3599264"/>
                <a:ext cx="1466846" cy="27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a:latin typeface="ＭＳ Ｐゴシック" charset="-128"/>
                  </a:rPr>
                  <a:t>大阪府内の地区</a:t>
                </a:r>
              </a:p>
            </p:txBody>
          </p:sp>
          <p:sp>
            <p:nvSpPr>
              <p:cNvPr id="24662" name="テキスト ボックス 47"/>
              <p:cNvSpPr txBox="1">
                <a:spLocks noChangeArrowheads="1"/>
              </p:cNvSpPr>
              <p:nvPr/>
            </p:nvSpPr>
            <p:spPr bwMode="auto">
              <a:xfrm>
                <a:off x="4902985" y="4010237"/>
                <a:ext cx="1462507" cy="27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a:latin typeface="ＭＳ Ｐゴシック" charset="-128"/>
                  </a:rPr>
                  <a:t>国際的な物流拠点</a:t>
                </a:r>
              </a:p>
            </p:txBody>
          </p:sp>
          <p:sp>
            <p:nvSpPr>
              <p:cNvPr id="24663" name="テキスト ボックス 48"/>
              <p:cNvSpPr txBox="1">
                <a:spLocks noChangeArrowheads="1"/>
              </p:cNvSpPr>
              <p:nvPr/>
            </p:nvSpPr>
            <p:spPr bwMode="auto">
              <a:xfrm>
                <a:off x="4902986" y="3816503"/>
                <a:ext cx="1887962" cy="27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a:latin typeface="ＭＳ Ｐゴシック" charset="-128"/>
                  </a:rPr>
                  <a:t>大阪府外の地区</a:t>
                </a:r>
              </a:p>
            </p:txBody>
          </p:sp>
        </p:grpSp>
        <p:sp>
          <p:nvSpPr>
            <p:cNvPr id="77" name="正方形/長方形 6"/>
            <p:cNvSpPr>
              <a:spLocks noChangeArrowheads="1"/>
            </p:cNvSpPr>
            <p:nvPr/>
          </p:nvSpPr>
          <p:spPr bwMode="auto">
            <a:xfrm>
              <a:off x="5175250" y="4324349"/>
              <a:ext cx="69850" cy="82552"/>
            </a:xfrm>
            <a:prstGeom prst="rect">
              <a:avLst/>
            </a:prstGeom>
            <a:solidFill>
              <a:srgbClr val="00B0F0"/>
            </a:solidFill>
            <a:ln>
              <a:noFill/>
            </a:ln>
            <a:effectLst/>
          </p:spPr>
          <p:txBody>
            <a:bodyPr wrap="none" anchor="ctr"/>
            <a:lstStyle/>
            <a:p>
              <a:pPr algn="ctr">
                <a:defRPr/>
              </a:pPr>
              <a:endParaRPr lang="ja-JP" altLang="en-US" sz="700">
                <a:effectLst>
                  <a:outerShdw blurRad="38100" dist="38100" dir="2700000" algn="tl">
                    <a:srgbClr val="000000">
                      <a:alpha val="43137"/>
                    </a:srgbClr>
                  </a:outerShdw>
                </a:effectLst>
                <a:ea typeface="ＭＳ 明朝" pitchFamily="17" charset="-128"/>
              </a:endParaRPr>
            </a:p>
          </p:txBody>
        </p:sp>
      </p:grpSp>
      <p:grpSp>
        <p:nvGrpSpPr>
          <p:cNvPr id="73" name="グループ化 72"/>
          <p:cNvGrpSpPr/>
          <p:nvPr/>
        </p:nvGrpSpPr>
        <p:grpSpPr>
          <a:xfrm>
            <a:off x="0" y="9074150"/>
            <a:ext cx="688619" cy="69850"/>
            <a:chOff x="0" y="9074150"/>
            <a:chExt cx="923736" cy="69850"/>
          </a:xfrm>
          <a:scene3d>
            <a:camera prst="orthographicFront">
              <a:rot lat="0" lon="0" rev="0"/>
            </a:camera>
            <a:lightRig rig="threePt" dir="t"/>
          </a:scene3d>
        </p:grpSpPr>
        <p:sp>
          <p:nvSpPr>
            <p:cNvPr id="74" name="正方形/長方形 73"/>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 name="正方形/長方形 74"/>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6" name="正方形/長方形 75"/>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4597" name="テキスト ボックス 55"/>
          <p:cNvSpPr txBox="1">
            <a:spLocks noChangeArrowheads="1"/>
          </p:cNvSpPr>
          <p:nvPr/>
        </p:nvSpPr>
        <p:spPr bwMode="auto">
          <a:xfrm>
            <a:off x="2455863" y="7904163"/>
            <a:ext cx="10731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関西国際空港地区</a:t>
            </a:r>
          </a:p>
        </p:txBody>
      </p:sp>
      <p:pic>
        <p:nvPicPr>
          <p:cNvPr id="78" name="Picture 78" descr="\\webx.lan.pref.osaka.jp\DavWWWRoot\02\osakaseichosenryaku\DocLib\企画室\都市整備部\港湾局（写真・イメージ図）\阪神港\①阪神港（大阪港夢洲ｺﾝﾃﾅﾀｰﾐﾅﾙ）【「大阪港振興協会提供」と記載の事】.JPG"/>
          <p:cNvPicPr>
            <a:picLocks noChangeArrowheads="1"/>
          </p:cNvPicPr>
          <p:nvPr/>
        </p:nvPicPr>
        <p:blipFill>
          <a:blip r:embed="rId7"/>
          <a:srcRect/>
          <a:stretch>
            <a:fillRect/>
          </a:stretch>
        </p:blipFill>
        <p:spPr bwMode="auto">
          <a:xfrm>
            <a:off x="130175" y="6596063"/>
            <a:ext cx="1538288" cy="114617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9" descr="2010"/>
          <p:cNvPicPr>
            <a:picLocks noChangeArrowheads="1"/>
          </p:cNvPicPr>
          <p:nvPr/>
        </p:nvPicPr>
        <p:blipFill>
          <a:blip r:embed="rId8"/>
          <a:srcRect/>
          <a:stretch>
            <a:fillRect/>
          </a:stretch>
        </p:blipFill>
        <p:spPr bwMode="auto">
          <a:xfrm>
            <a:off x="4797425" y="4956175"/>
            <a:ext cx="1571625" cy="1152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661" name="Picture 85" descr="\\webx.lan.pref.osaka.jp\DavWWWRoot\02\osakaseichosenryaku\DocLib\企画室\政策企画部\京大原子炉実験所.png"/>
          <p:cNvPicPr>
            <a:picLocks noChangeArrowheads="1"/>
          </p:cNvPicPr>
          <p:nvPr/>
        </p:nvPicPr>
        <p:blipFill>
          <a:blip r:embed="rId9"/>
          <a:srcRect/>
          <a:stretch>
            <a:fillRect/>
          </a:stretch>
        </p:blipFill>
        <p:spPr bwMode="auto">
          <a:xfrm>
            <a:off x="4416425" y="7877175"/>
            <a:ext cx="1504950" cy="10890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601" name="テキスト ボックス 14"/>
          <p:cNvSpPr txBox="1">
            <a:spLocks noChangeArrowheads="1"/>
          </p:cNvSpPr>
          <p:nvPr/>
        </p:nvSpPr>
        <p:spPr bwMode="auto">
          <a:xfrm>
            <a:off x="2119313" y="7059613"/>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神戸医療産業都市地区</a:t>
            </a:r>
          </a:p>
        </p:txBody>
      </p:sp>
      <p:cxnSp>
        <p:nvCxnSpPr>
          <p:cNvPr id="24602" name="直線コネクタ 3"/>
          <p:cNvCxnSpPr>
            <a:cxnSpLocks noChangeShapeType="1"/>
          </p:cNvCxnSpPr>
          <p:nvPr/>
        </p:nvCxnSpPr>
        <p:spPr bwMode="auto">
          <a:xfrm>
            <a:off x="446088" y="855663"/>
            <a:ext cx="6032500" cy="0"/>
          </a:xfrm>
          <a:prstGeom prst="line">
            <a:avLst/>
          </a:prstGeom>
          <a:noFill/>
          <a:ln w="15875" algn="ctr">
            <a:solidFill>
              <a:srgbClr val="002060"/>
            </a:solidFill>
            <a:round/>
            <a:headEnd/>
            <a:tailEnd/>
          </a:ln>
          <a:extLst>
            <a:ext uri="{909E8E84-426E-40DD-AFC4-6F175D3DCCD1}">
              <a14:hiddenFill xmlns:a14="http://schemas.microsoft.com/office/drawing/2010/main">
                <a:noFill/>
              </a14:hiddenFill>
            </a:ext>
          </a:extLst>
        </p:spPr>
      </p:cxnSp>
      <p:pic>
        <p:nvPicPr>
          <p:cNvPr id="24603" name="Picture 2" descr="M:\特区関係\特区パンフレット\各課より\関空写真①.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575" y="7958138"/>
            <a:ext cx="15938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6700" y="5330825"/>
            <a:ext cx="16383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6926263"/>
            <a:ext cx="18732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913" y="5938838"/>
            <a:ext cx="18732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08" name="テキスト ボックス 58"/>
          <p:cNvSpPr txBox="1">
            <a:spLocks noChangeArrowheads="1"/>
          </p:cNvSpPr>
          <p:nvPr/>
        </p:nvSpPr>
        <p:spPr bwMode="auto">
          <a:xfrm>
            <a:off x="3441700" y="5694363"/>
            <a:ext cx="1041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京都市内地区</a:t>
            </a:r>
          </a:p>
        </p:txBody>
      </p:sp>
      <p:sp>
        <p:nvSpPr>
          <p:cNvPr id="24609" name="円/楕円 4"/>
          <p:cNvSpPr>
            <a:spLocks noChangeArrowheads="1"/>
          </p:cNvSpPr>
          <p:nvPr/>
        </p:nvSpPr>
        <p:spPr bwMode="auto">
          <a:xfrm>
            <a:off x="3470275" y="8021638"/>
            <a:ext cx="176213" cy="190500"/>
          </a:xfrm>
          <a:prstGeom prst="ellipse">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ja-JP" altLang="en-US" sz="700">
              <a:ea typeface="ＭＳ 明朝" pitchFamily="17" charset="-128"/>
            </a:endParaRPr>
          </a:p>
        </p:txBody>
      </p:sp>
      <p:sp>
        <p:nvSpPr>
          <p:cNvPr id="24610" name="円/楕円 4"/>
          <p:cNvSpPr>
            <a:spLocks noChangeArrowheads="1"/>
          </p:cNvSpPr>
          <p:nvPr/>
        </p:nvSpPr>
        <p:spPr bwMode="auto">
          <a:xfrm>
            <a:off x="3671888" y="6951663"/>
            <a:ext cx="176212" cy="190500"/>
          </a:xfrm>
          <a:prstGeom prst="ellipse">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ja-JP" altLang="en-US" sz="700">
              <a:ea typeface="ＭＳ 明朝" pitchFamily="17" charset="-128"/>
            </a:endParaRPr>
          </a:p>
        </p:txBody>
      </p:sp>
      <p:pic>
        <p:nvPicPr>
          <p:cNvPr id="2461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6662738"/>
            <a:ext cx="18732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12" name="テキスト ボックス 14"/>
          <p:cNvSpPr txBox="1">
            <a:spLocks noChangeArrowheads="1"/>
          </p:cNvSpPr>
          <p:nvPr/>
        </p:nvSpPr>
        <p:spPr bwMode="auto">
          <a:xfrm>
            <a:off x="1541463" y="6838950"/>
            <a:ext cx="11318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播磨科学公園都市地区</a:t>
            </a:r>
          </a:p>
        </p:txBody>
      </p:sp>
      <p:sp>
        <p:nvSpPr>
          <p:cNvPr id="24613" name="テキスト ボックス 14"/>
          <p:cNvSpPr txBox="1">
            <a:spLocks noChangeArrowheads="1"/>
          </p:cNvSpPr>
          <p:nvPr/>
        </p:nvSpPr>
        <p:spPr bwMode="auto">
          <a:xfrm>
            <a:off x="3343275" y="8240713"/>
            <a:ext cx="11303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a:latin typeface="ＭＳ Ｐゴシック" charset="-128"/>
              </a:rPr>
              <a:t>京都大学原子炉実験所</a:t>
            </a:r>
          </a:p>
        </p:txBody>
      </p:sp>
      <p:sp>
        <p:nvSpPr>
          <p:cNvPr id="24614" name="テキスト ボックス 55"/>
          <p:cNvSpPr txBox="1">
            <a:spLocks noChangeArrowheads="1"/>
          </p:cNvSpPr>
          <p:nvPr/>
        </p:nvSpPr>
        <p:spPr bwMode="auto">
          <a:xfrm>
            <a:off x="5319044" y="7458075"/>
            <a:ext cx="1104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dirty="0">
                <a:latin typeface="ＭＳ Ｐゴシック" charset="-128"/>
              </a:rPr>
              <a:t>グランフロント大阪</a:t>
            </a:r>
          </a:p>
        </p:txBody>
      </p:sp>
      <p:sp>
        <p:nvSpPr>
          <p:cNvPr id="24615" name="テキスト ボックス 55"/>
          <p:cNvSpPr txBox="1">
            <a:spLocks noChangeArrowheads="1"/>
          </p:cNvSpPr>
          <p:nvPr/>
        </p:nvSpPr>
        <p:spPr bwMode="auto">
          <a:xfrm>
            <a:off x="1803400" y="6440488"/>
            <a:ext cx="1104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dirty="0" smtClean="0">
                <a:latin typeface="ＭＳ Ｐゴシック" charset="-128"/>
              </a:rPr>
              <a:t>咲</a:t>
            </a:r>
            <a:r>
              <a:rPr lang="ja-JP" altLang="en-US" sz="700" dirty="0">
                <a:latin typeface="ＭＳ Ｐゴシック" charset="-128"/>
              </a:rPr>
              <a:t>洲</a:t>
            </a:r>
          </a:p>
        </p:txBody>
      </p:sp>
      <p:sp>
        <p:nvSpPr>
          <p:cNvPr id="24616" name="テキスト ボックス 55"/>
          <p:cNvSpPr txBox="1">
            <a:spLocks noChangeArrowheads="1"/>
          </p:cNvSpPr>
          <p:nvPr/>
        </p:nvSpPr>
        <p:spPr bwMode="auto">
          <a:xfrm>
            <a:off x="346869" y="7716838"/>
            <a:ext cx="1104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700" dirty="0" smtClean="0">
                <a:latin typeface="ＭＳ Ｐゴシック" charset="-128"/>
              </a:rPr>
              <a:t>夢</a:t>
            </a:r>
            <a:r>
              <a:rPr lang="ja-JP" altLang="en-US" sz="700" dirty="0">
                <a:latin typeface="ＭＳ Ｐゴシック" charset="-128"/>
              </a:rPr>
              <a:t>洲</a:t>
            </a:r>
          </a:p>
        </p:txBody>
      </p:sp>
      <p:sp>
        <p:nvSpPr>
          <p:cNvPr id="24617" name="テキスト ボックス 55"/>
          <p:cNvSpPr txBox="1">
            <a:spLocks noChangeArrowheads="1"/>
          </p:cNvSpPr>
          <p:nvPr/>
        </p:nvSpPr>
        <p:spPr bwMode="auto">
          <a:xfrm>
            <a:off x="1069975" y="8909050"/>
            <a:ext cx="1104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a:latin typeface="ＭＳ Ｐゴシック" charset="-128"/>
              </a:rPr>
              <a:t>　　　　関西国際空港</a:t>
            </a:r>
          </a:p>
        </p:txBody>
      </p:sp>
      <p:cxnSp>
        <p:nvCxnSpPr>
          <p:cNvPr id="100" name="直線コネクタ 99"/>
          <p:cNvCxnSpPr/>
          <p:nvPr/>
        </p:nvCxnSpPr>
        <p:spPr bwMode="auto">
          <a:xfrm flipH="1" flipV="1">
            <a:off x="4460875" y="3530600"/>
            <a:ext cx="19050" cy="20638"/>
          </a:xfrm>
          <a:prstGeom prst="line">
            <a:avLst/>
          </a:prstGeom>
          <a:solidFill>
            <a:schemeClr val="accent1"/>
          </a:solidFill>
          <a:ln w="22225" cap="flat" cmpd="dbl" algn="ctr">
            <a:solidFill>
              <a:schemeClr val="bg1">
                <a:lumMod val="75000"/>
              </a:schemeClr>
            </a:solidFill>
            <a:prstDash val="solid"/>
            <a:round/>
            <a:headEnd type="none" w="med" len="med"/>
            <a:tailEnd type="none" w="med" len="med"/>
          </a:ln>
          <a:effectLst/>
        </p:spPr>
      </p:cxnSp>
      <p:cxnSp>
        <p:nvCxnSpPr>
          <p:cNvPr id="3" name="直線コネクタ 2"/>
          <p:cNvCxnSpPr/>
          <p:nvPr/>
        </p:nvCxnSpPr>
        <p:spPr bwMode="auto">
          <a:xfrm flipH="1">
            <a:off x="4865688" y="2825750"/>
            <a:ext cx="17462" cy="39688"/>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105" name="フリーフォーム 104"/>
          <p:cNvSpPr/>
          <p:nvPr/>
        </p:nvSpPr>
        <p:spPr>
          <a:xfrm>
            <a:off x="90287" y="2127668"/>
            <a:ext cx="6681910" cy="199466"/>
          </a:xfrm>
          <a:custGeom>
            <a:avLst/>
            <a:gdLst>
              <a:gd name="connsiteX0" fmla="*/ 0 w 2678617"/>
              <a:gd name="connsiteY0" fmla="*/ 0 h 570170"/>
              <a:gd name="connsiteX1" fmla="*/ 2678617 w 2678617"/>
              <a:gd name="connsiteY1" fmla="*/ 0 h 570170"/>
              <a:gd name="connsiteX2" fmla="*/ 2678617 w 2678617"/>
              <a:gd name="connsiteY2" fmla="*/ 570170 h 570170"/>
              <a:gd name="connsiteX3" fmla="*/ 0 w 2678617"/>
              <a:gd name="connsiteY3" fmla="*/ 570170 h 570170"/>
              <a:gd name="connsiteX4" fmla="*/ 0 w 2678617"/>
              <a:gd name="connsiteY4" fmla="*/ 0 h 57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617" h="570170">
                <a:moveTo>
                  <a:pt x="0" y="0"/>
                </a:moveTo>
                <a:lnTo>
                  <a:pt x="2678617" y="0"/>
                </a:lnTo>
                <a:lnTo>
                  <a:pt x="2678617" y="570170"/>
                </a:lnTo>
                <a:lnTo>
                  <a:pt x="0" y="570170"/>
                </a:lnTo>
                <a:lnTo>
                  <a:pt x="0" y="0"/>
                </a:lnTo>
                <a:close/>
              </a:path>
            </a:pathLst>
          </a:custGeom>
        </p:spPr>
        <p:style>
          <a:lnRef idx="0">
            <a:schemeClr val="accent2"/>
          </a:lnRef>
          <a:fillRef idx="3">
            <a:schemeClr val="accent2"/>
          </a:fillRef>
          <a:effectRef idx="3">
            <a:schemeClr val="accent2"/>
          </a:effectRef>
          <a:fontRef idx="minor">
            <a:schemeClr val="lt1"/>
          </a:fontRef>
        </p:style>
        <p:txBody>
          <a:bodyPr lIns="34290" tIns="34290" rIns="34290" bIns="34290" spcCol="1270" anchor="ctr"/>
          <a:lstStyle/>
          <a:p>
            <a:pPr algn="ctr" defTabSz="400050">
              <a:lnSpc>
                <a:spcPct val="90000"/>
              </a:lnSpc>
              <a:spcAft>
                <a:spcPct val="35000"/>
              </a:spcAft>
              <a:defRPr/>
            </a:pPr>
            <a:endParaRPr lang="en-US" altLang="ja-JP" sz="900" b="1" dirty="0">
              <a:latin typeface="Meiryo UI" pitchFamily="50" charset="-128"/>
              <a:ea typeface="Meiryo UI" pitchFamily="50" charset="-128"/>
              <a:cs typeface="Meiryo UI" pitchFamily="50" charset="-128"/>
            </a:endParaRPr>
          </a:p>
          <a:p>
            <a:pPr algn="ctr" defTabSz="400050">
              <a:lnSpc>
                <a:spcPct val="90000"/>
              </a:lnSpc>
              <a:spcAft>
                <a:spcPct val="35000"/>
              </a:spcAft>
              <a:defRPr/>
            </a:pPr>
            <a:endParaRPr lang="en-US" altLang="ja-JP" sz="900" b="1" dirty="0">
              <a:latin typeface="Meiryo UI" pitchFamily="50" charset="-128"/>
              <a:ea typeface="Meiryo UI" pitchFamily="50" charset="-128"/>
              <a:cs typeface="Meiryo UI" pitchFamily="50" charset="-128"/>
            </a:endParaRPr>
          </a:p>
          <a:p>
            <a:pPr algn="ctr" defTabSz="400050">
              <a:lnSpc>
                <a:spcPct val="90000"/>
              </a:lnSpc>
              <a:spcAft>
                <a:spcPct val="35000"/>
              </a:spcAft>
              <a:defRPr/>
            </a:pPr>
            <a:endParaRPr lang="en-US" altLang="ja-JP" sz="900" b="1" dirty="0">
              <a:latin typeface="Meiryo UI" pitchFamily="50" charset="-128"/>
              <a:ea typeface="Meiryo UI" pitchFamily="50" charset="-128"/>
              <a:cs typeface="Meiryo UI" pitchFamily="50" charset="-128"/>
            </a:endParaRPr>
          </a:p>
          <a:p>
            <a:pPr algn="ctr" defTabSz="400050">
              <a:lnSpc>
                <a:spcPts val="1200"/>
              </a:lnSpc>
              <a:spcAft>
                <a:spcPct val="35000"/>
              </a:spcAft>
              <a:defRPr/>
            </a:pPr>
            <a:r>
              <a:rPr lang="ja-JP" altLang="en-US" sz="1200" b="1" dirty="0">
                <a:latin typeface="Meiryo UI" pitchFamily="50" charset="-128"/>
                <a:ea typeface="Meiryo UI" pitchFamily="50" charset="-128"/>
                <a:cs typeface="Meiryo UI" pitchFamily="50" charset="-128"/>
              </a:rPr>
              <a:t>重　　点　　６　　分　　野</a:t>
            </a:r>
            <a:endParaRPr lang="en-US" altLang="ja-JP" sz="1200" b="1" dirty="0">
              <a:latin typeface="Meiryo UI" pitchFamily="50" charset="-128"/>
              <a:ea typeface="Meiryo UI" pitchFamily="50" charset="-128"/>
              <a:cs typeface="Meiryo UI" pitchFamily="50" charset="-128"/>
            </a:endParaRPr>
          </a:p>
          <a:p>
            <a:pPr algn="ctr" defTabSz="400050">
              <a:lnSpc>
                <a:spcPts val="1200"/>
              </a:lnSpc>
              <a:spcAft>
                <a:spcPct val="35000"/>
              </a:spcAft>
              <a:defRPr/>
            </a:pPr>
            <a:endParaRPr lang="en-US" altLang="ja-JP" sz="900" dirty="0">
              <a:latin typeface="Meiryo UI" pitchFamily="50" charset="-128"/>
              <a:ea typeface="Meiryo UI" pitchFamily="50" charset="-128"/>
              <a:cs typeface="Meiryo UI" pitchFamily="50" charset="-128"/>
            </a:endParaRPr>
          </a:p>
          <a:p>
            <a:pPr algn="ctr" defTabSz="400050">
              <a:lnSpc>
                <a:spcPct val="90000"/>
              </a:lnSpc>
              <a:spcAft>
                <a:spcPct val="35000"/>
              </a:spcAft>
              <a:defRPr/>
            </a:pPr>
            <a:endParaRPr lang="en-US" altLang="ja-JP" sz="700" dirty="0">
              <a:latin typeface="Meiryo UI" pitchFamily="50" charset="-128"/>
              <a:ea typeface="Meiryo UI" pitchFamily="50" charset="-128"/>
              <a:cs typeface="Meiryo UI" pitchFamily="50" charset="-128"/>
            </a:endParaRPr>
          </a:p>
          <a:p>
            <a:pPr algn="ctr" defTabSz="400050">
              <a:lnSpc>
                <a:spcPct val="90000"/>
              </a:lnSpc>
              <a:spcAft>
                <a:spcPct val="35000"/>
              </a:spcAft>
              <a:defRPr/>
            </a:pPr>
            <a:endParaRPr lang="ja-JP" altLang="en-US" sz="700" dirty="0"/>
          </a:p>
        </p:txBody>
      </p:sp>
      <p:sp>
        <p:nvSpPr>
          <p:cNvPr id="106" name="角丸四角形 105"/>
          <p:cNvSpPr/>
          <p:nvPr/>
        </p:nvSpPr>
        <p:spPr>
          <a:xfrm>
            <a:off x="61292" y="2343956"/>
            <a:ext cx="108000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b="1" dirty="0">
                <a:latin typeface="Meiryo UI" pitchFamily="50" charset="-128"/>
                <a:ea typeface="Meiryo UI" pitchFamily="50" charset="-128"/>
                <a:cs typeface="Meiryo UI" pitchFamily="50" charset="-128"/>
              </a:rPr>
              <a:t>医薬品</a:t>
            </a:r>
          </a:p>
        </p:txBody>
      </p:sp>
      <p:sp>
        <p:nvSpPr>
          <p:cNvPr id="107" name="角丸四角形 106"/>
          <p:cNvSpPr/>
          <p:nvPr/>
        </p:nvSpPr>
        <p:spPr>
          <a:xfrm>
            <a:off x="1184107" y="2343956"/>
            <a:ext cx="108000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latin typeface="Meiryo UI" pitchFamily="50" charset="-128"/>
                <a:ea typeface="Meiryo UI" pitchFamily="50" charset="-128"/>
                <a:cs typeface="Meiryo UI" pitchFamily="50" charset="-128"/>
              </a:rPr>
              <a:t>医療機器</a:t>
            </a:r>
          </a:p>
        </p:txBody>
      </p:sp>
      <p:sp>
        <p:nvSpPr>
          <p:cNvPr id="108" name="角丸四角形 107"/>
          <p:cNvSpPr/>
          <p:nvPr/>
        </p:nvSpPr>
        <p:spPr>
          <a:xfrm>
            <a:off x="2315899" y="2343956"/>
            <a:ext cx="108000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b="1" dirty="0">
                <a:latin typeface="Meiryo UI" pitchFamily="50" charset="-128"/>
                <a:ea typeface="Meiryo UI" pitchFamily="50" charset="-128"/>
                <a:cs typeface="Meiryo UI" pitchFamily="50" charset="-128"/>
              </a:rPr>
              <a:t>先端医療</a:t>
            </a:r>
            <a:endParaRPr lang="en-US" altLang="ja-JP" sz="1100" b="1" dirty="0">
              <a:latin typeface="Meiryo UI" pitchFamily="50" charset="-128"/>
              <a:ea typeface="Meiryo UI" pitchFamily="50" charset="-128"/>
              <a:cs typeface="Meiryo UI" pitchFamily="50" charset="-128"/>
            </a:endParaRPr>
          </a:p>
          <a:p>
            <a:pPr algn="ctr">
              <a:defRPr/>
            </a:pPr>
            <a:r>
              <a:rPr lang="ja-JP" altLang="en-US" sz="1100" b="1" dirty="0">
                <a:latin typeface="Meiryo UI" pitchFamily="50" charset="-128"/>
                <a:ea typeface="Meiryo UI" pitchFamily="50" charset="-128"/>
                <a:cs typeface="Meiryo UI" pitchFamily="50" charset="-128"/>
              </a:rPr>
              <a:t>技術</a:t>
            </a:r>
            <a:endParaRPr lang="en-US" altLang="ja-JP" sz="1100" b="1" dirty="0">
              <a:latin typeface="Meiryo UI" pitchFamily="50" charset="-128"/>
              <a:ea typeface="Meiryo UI" pitchFamily="50" charset="-128"/>
              <a:cs typeface="Meiryo UI" pitchFamily="50" charset="-128"/>
            </a:endParaRPr>
          </a:p>
          <a:p>
            <a:pPr algn="ctr">
              <a:defRPr/>
            </a:pPr>
            <a:r>
              <a:rPr lang="ja-JP" altLang="en-US" sz="800" b="1" dirty="0">
                <a:latin typeface="Meiryo UI" pitchFamily="50" charset="-128"/>
                <a:ea typeface="Meiryo UI" pitchFamily="50" charset="-128"/>
                <a:cs typeface="Meiryo UI" pitchFamily="50" charset="-128"/>
              </a:rPr>
              <a:t>（再生医療等）</a:t>
            </a:r>
          </a:p>
        </p:txBody>
      </p:sp>
      <p:sp>
        <p:nvSpPr>
          <p:cNvPr id="109" name="角丸四角形 108"/>
          <p:cNvSpPr/>
          <p:nvPr/>
        </p:nvSpPr>
        <p:spPr>
          <a:xfrm>
            <a:off x="3450329" y="2340180"/>
            <a:ext cx="108000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b="1" dirty="0">
                <a:latin typeface="Meiryo UI" pitchFamily="50" charset="-128"/>
                <a:ea typeface="Meiryo UI" pitchFamily="50" charset="-128"/>
                <a:cs typeface="Meiryo UI" pitchFamily="50" charset="-128"/>
              </a:rPr>
              <a:t>先制医療</a:t>
            </a:r>
            <a:endParaRPr lang="en-US" altLang="ja-JP" sz="1100" b="1" dirty="0">
              <a:latin typeface="Meiryo UI" pitchFamily="50" charset="-128"/>
              <a:ea typeface="Meiryo UI" pitchFamily="50" charset="-128"/>
              <a:cs typeface="Meiryo UI" pitchFamily="50" charset="-128"/>
            </a:endParaRPr>
          </a:p>
          <a:p>
            <a:pPr algn="ctr">
              <a:defRPr/>
            </a:pPr>
            <a:r>
              <a:rPr lang="ja-JP" altLang="en-US" sz="1050" b="1" dirty="0">
                <a:latin typeface="Meiryo UI" pitchFamily="50" charset="-128"/>
                <a:ea typeface="Meiryo UI" pitchFamily="50" charset="-128"/>
                <a:cs typeface="Meiryo UI" pitchFamily="50" charset="-128"/>
              </a:rPr>
              <a:t>（病気予防）</a:t>
            </a:r>
          </a:p>
        </p:txBody>
      </p:sp>
      <p:sp>
        <p:nvSpPr>
          <p:cNvPr id="110" name="角丸四角形 109"/>
          <p:cNvSpPr/>
          <p:nvPr/>
        </p:nvSpPr>
        <p:spPr>
          <a:xfrm>
            <a:off x="4586937" y="2340179"/>
            <a:ext cx="108000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latin typeface="Meiryo UI" pitchFamily="50" charset="-128"/>
                <a:ea typeface="Meiryo UI" pitchFamily="50" charset="-128"/>
                <a:cs typeface="Meiryo UI" pitchFamily="50" charset="-128"/>
              </a:rPr>
              <a:t>バッテリー</a:t>
            </a:r>
          </a:p>
        </p:txBody>
      </p:sp>
      <p:sp>
        <p:nvSpPr>
          <p:cNvPr id="111" name="角丸四角形 110"/>
          <p:cNvSpPr/>
          <p:nvPr/>
        </p:nvSpPr>
        <p:spPr>
          <a:xfrm>
            <a:off x="5724722" y="2345495"/>
            <a:ext cx="1080120" cy="93610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100" b="1" dirty="0">
                <a:latin typeface="Meiryo UI" pitchFamily="50" charset="-128"/>
                <a:ea typeface="Meiryo UI" pitchFamily="50" charset="-128"/>
                <a:cs typeface="Meiryo UI" pitchFamily="50" charset="-128"/>
              </a:rPr>
              <a:t>スマート</a:t>
            </a:r>
            <a:endParaRPr lang="en-US" altLang="ja-JP" sz="1100" b="1" dirty="0">
              <a:latin typeface="Meiryo UI" pitchFamily="50" charset="-128"/>
              <a:ea typeface="Meiryo UI" pitchFamily="50" charset="-128"/>
              <a:cs typeface="Meiryo UI" pitchFamily="50" charset="-128"/>
            </a:endParaRPr>
          </a:p>
          <a:p>
            <a:pPr algn="ctr">
              <a:defRPr/>
            </a:pPr>
            <a:r>
              <a:rPr lang="ja-JP" altLang="en-US" sz="1100" b="1" dirty="0">
                <a:latin typeface="Meiryo UI" pitchFamily="50" charset="-128"/>
                <a:ea typeface="Meiryo UI" pitchFamily="50" charset="-128"/>
                <a:cs typeface="Meiryo UI" pitchFamily="50" charset="-128"/>
              </a:rPr>
              <a:t>コミュニティ</a:t>
            </a:r>
          </a:p>
        </p:txBody>
      </p:sp>
      <p:sp>
        <p:nvSpPr>
          <p:cNvPr id="112" name="フローチャート : 抜出し 111"/>
          <p:cNvSpPr/>
          <p:nvPr/>
        </p:nvSpPr>
        <p:spPr>
          <a:xfrm rot="10800000">
            <a:off x="1837764" y="4236929"/>
            <a:ext cx="3240360" cy="245460"/>
          </a:xfrm>
          <a:prstGeom prst="flowChartExtract">
            <a:avLst/>
          </a:prstGeom>
          <a:solidFill>
            <a:srgbClr val="0070C0"/>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3" name="角丸四角形 112"/>
          <p:cNvSpPr/>
          <p:nvPr/>
        </p:nvSpPr>
        <p:spPr>
          <a:xfrm>
            <a:off x="714025" y="4482389"/>
            <a:ext cx="5550757" cy="356795"/>
          </a:xfrm>
          <a:prstGeom prst="roundRect">
            <a:avLst/>
          </a:prstGeom>
          <a:ln>
            <a:solidFill>
              <a:schemeClr val="tx2"/>
            </a:solidFill>
          </a:ln>
          <a:effectLst>
            <a:glow rad="101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200" b="1" dirty="0">
                <a:latin typeface="Meiryo UI" pitchFamily="50" charset="-128"/>
                <a:ea typeface="Meiryo UI" pitchFamily="50" charset="-128"/>
                <a:cs typeface="Meiryo UI" pitchFamily="50" charset="-128"/>
              </a:rPr>
              <a:t>世界をリードするイノベーションを生み出す産業クラスターへ</a:t>
            </a:r>
            <a:endParaRPr lang="ja-JP" altLang="en-US" b="1" dirty="0">
              <a:latin typeface="Meiryo UI" pitchFamily="50" charset="-128"/>
              <a:ea typeface="Meiryo UI" pitchFamily="50" charset="-128"/>
              <a:cs typeface="Meiryo UI" pitchFamily="50" charset="-128"/>
            </a:endParaRPr>
          </a:p>
        </p:txBody>
      </p:sp>
      <p:sp>
        <p:nvSpPr>
          <p:cNvPr id="114" name="円/楕円 113"/>
          <p:cNvSpPr/>
          <p:nvPr/>
        </p:nvSpPr>
        <p:spPr>
          <a:xfrm>
            <a:off x="2421756" y="3301393"/>
            <a:ext cx="1986380" cy="997675"/>
          </a:xfrm>
          <a:prstGeom prst="ellipse">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50" b="1" dirty="0">
                <a:latin typeface="Meiryo UI" pitchFamily="50" charset="-128"/>
                <a:ea typeface="Meiryo UI" pitchFamily="50" charset="-128"/>
                <a:cs typeface="Meiryo UI" pitchFamily="50" charset="-128"/>
              </a:rPr>
              <a:t>多様な産業・</a:t>
            </a:r>
            <a:r>
              <a:rPr lang="ja-JP" altLang="en-US" sz="1050" b="1" dirty="0" smtClean="0">
                <a:latin typeface="Meiryo UI" pitchFamily="50" charset="-128"/>
                <a:ea typeface="Meiryo UI" pitchFamily="50" charset="-128"/>
                <a:cs typeface="Meiryo UI" pitchFamily="50" charset="-128"/>
              </a:rPr>
              <a:t>技術の最適</a:t>
            </a:r>
            <a:r>
              <a:rPr lang="ja-JP" altLang="en-US" sz="1050" b="1" dirty="0" smtClean="0">
                <a:solidFill>
                  <a:schemeClr val="bg1"/>
                </a:solidFill>
                <a:latin typeface="Meiryo UI" pitchFamily="50" charset="-128"/>
                <a:ea typeface="Meiryo UI" pitchFamily="50" charset="-128"/>
                <a:cs typeface="Meiryo UI" pitchFamily="50" charset="-128"/>
              </a:rPr>
              <a:t>な</a:t>
            </a:r>
            <a:r>
              <a:rPr lang="ja-JP" altLang="en-US" sz="1050" b="1" dirty="0" smtClean="0">
                <a:latin typeface="Meiryo UI" pitchFamily="50" charset="-128"/>
                <a:ea typeface="Meiryo UI" pitchFamily="50" charset="-128"/>
                <a:cs typeface="Meiryo UI" pitchFamily="50" charset="-128"/>
              </a:rPr>
              <a:t>組合わせ</a:t>
            </a:r>
            <a:r>
              <a:rPr lang="ja-JP" altLang="en-US" sz="1050" b="1" dirty="0">
                <a:latin typeface="Meiryo UI" pitchFamily="50" charset="-128"/>
                <a:ea typeface="Meiryo UI" pitchFamily="50" charset="-128"/>
                <a:cs typeface="Meiryo UI" pitchFamily="50" charset="-128"/>
              </a:rPr>
              <a:t>に</a:t>
            </a:r>
            <a:r>
              <a:rPr lang="ja-JP" altLang="en-US" sz="1050" b="1" dirty="0" smtClean="0">
                <a:latin typeface="Meiryo UI" pitchFamily="50" charset="-128"/>
                <a:ea typeface="Meiryo UI" pitchFamily="50" charset="-128"/>
                <a:cs typeface="Meiryo UI" pitchFamily="50" charset="-128"/>
              </a:rPr>
              <a:t>よる国際</a:t>
            </a:r>
            <a:r>
              <a:rPr lang="ja-JP" altLang="en-US" sz="1050" b="1" dirty="0">
                <a:latin typeface="Meiryo UI" pitchFamily="50" charset="-128"/>
                <a:ea typeface="Meiryo UI" pitchFamily="50" charset="-128"/>
                <a:cs typeface="Meiryo UI" pitchFamily="50" charset="-128"/>
              </a:rPr>
              <a:t>競争力の強化</a:t>
            </a:r>
            <a:endParaRPr lang="en-US" altLang="ja-JP" sz="1050" b="1" dirty="0">
              <a:latin typeface="Meiryo UI" pitchFamily="50" charset="-128"/>
              <a:ea typeface="Meiryo UI" pitchFamily="50" charset="-128"/>
              <a:cs typeface="Meiryo UI" pitchFamily="50" charset="-128"/>
            </a:endParaRPr>
          </a:p>
        </p:txBody>
      </p:sp>
      <p:sp>
        <p:nvSpPr>
          <p:cNvPr id="115" name="円/楕円 114"/>
          <p:cNvSpPr/>
          <p:nvPr/>
        </p:nvSpPr>
        <p:spPr>
          <a:xfrm>
            <a:off x="434556" y="3367865"/>
            <a:ext cx="1987200" cy="99720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50" b="1" dirty="0">
                <a:latin typeface="Meiryo UI" pitchFamily="50" charset="-128"/>
                <a:ea typeface="Meiryo UI" pitchFamily="50" charset="-128"/>
                <a:cs typeface="Meiryo UI" pitchFamily="50" charset="-128"/>
              </a:rPr>
              <a:t>実用化へのさらなるスピードアップと製品の</a:t>
            </a:r>
            <a:endParaRPr lang="en-US" altLang="ja-JP" sz="1050" b="1" dirty="0">
              <a:latin typeface="Meiryo UI" pitchFamily="50" charset="-128"/>
              <a:ea typeface="Meiryo UI" pitchFamily="50" charset="-128"/>
              <a:cs typeface="Meiryo UI" pitchFamily="50" charset="-128"/>
            </a:endParaRPr>
          </a:p>
          <a:p>
            <a:pPr algn="ctr">
              <a:defRPr/>
            </a:pPr>
            <a:r>
              <a:rPr lang="ja-JP" altLang="en-US" sz="1050" b="1" dirty="0">
                <a:latin typeface="Meiryo UI" pitchFamily="50" charset="-128"/>
                <a:ea typeface="Meiryo UI" pitchFamily="50" charset="-128"/>
                <a:cs typeface="Meiryo UI" pitchFamily="50" charset="-128"/>
              </a:rPr>
              <a:t>差別化等による</a:t>
            </a:r>
            <a:endParaRPr lang="en-US" altLang="ja-JP" sz="1050" b="1" dirty="0">
              <a:latin typeface="Meiryo UI" pitchFamily="50" charset="-128"/>
              <a:ea typeface="Meiryo UI" pitchFamily="50" charset="-128"/>
              <a:cs typeface="Meiryo UI" pitchFamily="50" charset="-128"/>
            </a:endParaRPr>
          </a:p>
          <a:p>
            <a:pPr algn="ctr">
              <a:defRPr/>
            </a:pPr>
            <a:r>
              <a:rPr lang="ja-JP" altLang="en-US" sz="1050" b="1" dirty="0">
                <a:latin typeface="Meiryo UI" pitchFamily="50" charset="-128"/>
                <a:ea typeface="Meiryo UI" pitchFamily="50" charset="-128"/>
                <a:cs typeface="Meiryo UI" pitchFamily="50" charset="-128"/>
              </a:rPr>
              <a:t>国際競争力の強化</a:t>
            </a:r>
          </a:p>
        </p:txBody>
      </p:sp>
      <p:sp>
        <p:nvSpPr>
          <p:cNvPr id="116" name="円/楕円 115"/>
          <p:cNvSpPr/>
          <p:nvPr/>
        </p:nvSpPr>
        <p:spPr>
          <a:xfrm>
            <a:off x="4408344" y="3317434"/>
            <a:ext cx="1980000" cy="997675"/>
          </a:xfrm>
          <a:prstGeom prst="ellipse">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100" b="1" dirty="0">
                <a:latin typeface="Meiryo UI" pitchFamily="50" charset="-128"/>
                <a:ea typeface="Meiryo UI" pitchFamily="50" charset="-128"/>
                <a:cs typeface="Meiryo UI" pitchFamily="50" charset="-128"/>
              </a:rPr>
              <a:t>イノベーションを下支えする基盤の強化</a:t>
            </a:r>
            <a:endParaRPr lang="en-US" altLang="ja-JP" sz="1100" b="1" dirty="0">
              <a:latin typeface="Meiryo UI" pitchFamily="50" charset="-128"/>
              <a:ea typeface="Meiryo UI" pitchFamily="50" charset="-128"/>
              <a:cs typeface="Meiryo UI" pitchFamily="50" charset="-128"/>
            </a:endParaRPr>
          </a:p>
        </p:txBody>
      </p:sp>
      <p:pic>
        <p:nvPicPr>
          <p:cNvPr id="67" name="Picture 2" descr="C:\Users\naganom\AppData\Local\Microsoft\Windows\Temporary Internet Files\Content.Outlook\VQ44QI6P\20130222 うめきた工事写真.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32226" y="6516216"/>
            <a:ext cx="1678537" cy="937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Text Box 41"/>
          <p:cNvSpPr txBox="1">
            <a:spLocks noChangeArrowheads="1"/>
          </p:cNvSpPr>
          <p:nvPr/>
        </p:nvSpPr>
        <p:spPr bwMode="auto">
          <a:xfrm>
            <a:off x="6391275" y="8691590"/>
            <a:ext cx="360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t>１０</a:t>
            </a:r>
          </a:p>
        </p:txBody>
      </p:sp>
      <p:sp>
        <p:nvSpPr>
          <p:cNvPr id="25608" name="正方形/長方形 1"/>
          <p:cNvSpPr>
            <a:spLocks noChangeArrowheads="1"/>
          </p:cNvSpPr>
          <p:nvPr/>
        </p:nvSpPr>
        <p:spPr bwMode="auto">
          <a:xfrm>
            <a:off x="439738" y="911225"/>
            <a:ext cx="5992812"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400" dirty="0">
                <a:solidFill>
                  <a:srgbClr val="002060"/>
                </a:solidFill>
                <a:latin typeface="HG丸ｺﾞｼｯｸM-PRO" pitchFamily="50" charset="-128"/>
                <a:ea typeface="HG丸ｺﾞｼｯｸM-PRO" pitchFamily="50" charset="-128"/>
              </a:rPr>
              <a:t>◆最適な実施主体で取り組みます</a:t>
            </a:r>
            <a:r>
              <a:rPr lang="en-US" altLang="ja-JP" sz="1100" dirty="0">
                <a:solidFill>
                  <a:srgbClr val="003300"/>
                </a:solidFill>
                <a:latin typeface="HG丸ｺﾞｼｯｸM-PRO" pitchFamily="50" charset="-128"/>
                <a:ea typeface="HG丸ｺﾞｼｯｸM-PRO" pitchFamily="50" charset="-128"/>
              </a:rPr>
              <a:t/>
            </a:r>
            <a:br>
              <a:rPr lang="en-US" altLang="ja-JP" sz="1100" dirty="0">
                <a:solidFill>
                  <a:srgbClr val="003300"/>
                </a:solidFill>
                <a:latin typeface="HG丸ｺﾞｼｯｸM-PRO" pitchFamily="50" charset="-128"/>
                <a:ea typeface="HG丸ｺﾞｼｯｸM-PRO" pitchFamily="50" charset="-128"/>
              </a:rPr>
            </a:br>
            <a:r>
              <a:rPr lang="ja-JP" altLang="en-US" sz="1100" dirty="0">
                <a:solidFill>
                  <a:srgbClr val="003300"/>
                </a:solidFill>
                <a:latin typeface="HG丸ｺﾞｼｯｸM-PRO" pitchFamily="50" charset="-128"/>
                <a:ea typeface="HG丸ｺﾞｼｯｸM-PRO" pitchFamily="50" charset="-128"/>
              </a:rPr>
              <a:t>　　</a:t>
            </a:r>
            <a:r>
              <a:rPr lang="ja-JP" altLang="en-US" sz="1100" dirty="0">
                <a:solidFill>
                  <a:schemeClr val="accent2"/>
                </a:solidFill>
                <a:latin typeface="HG丸ｺﾞｼｯｸM-PRO" pitchFamily="50" charset="-128"/>
                <a:ea typeface="HG丸ｺﾞｼｯｸM-PRO" pitchFamily="50" charset="-128"/>
              </a:rPr>
              <a:t>「</a:t>
            </a:r>
            <a:r>
              <a:rPr lang="ja-JP" altLang="en-US" sz="1100" dirty="0">
                <a:latin typeface="HG丸ｺﾞｼｯｸM-PRO" pitchFamily="50" charset="-128"/>
                <a:ea typeface="HG丸ｺﾞｼｯｸM-PRO" pitchFamily="50" charset="-128"/>
              </a:rPr>
              <a:t>民間でできることは民間で」「府民や企業の自主的な活動やその能力を活かし協働</a:t>
            </a:r>
            <a:r>
              <a:rPr lang="en-US" altLang="ja-JP" sz="1100" dirty="0">
                <a:latin typeface="HG丸ｺﾞｼｯｸM-PRO" pitchFamily="50" charset="-128"/>
                <a:ea typeface="HG丸ｺﾞｼｯｸM-PRO" pitchFamily="50" charset="-128"/>
              </a:rPr>
              <a:t/>
            </a:r>
            <a:br>
              <a:rPr lang="en-US" altLang="ja-JP" sz="1100" dirty="0">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で」を基本に、 実現可能性や優先順位を考えながら、最適な実施主体を検討します。</a:t>
            </a:r>
            <a:endParaRPr lang="en-US" altLang="ja-JP" sz="1100" dirty="0">
              <a:latin typeface="HG丸ｺﾞｼｯｸM-PRO" pitchFamily="50" charset="-128"/>
              <a:ea typeface="HG丸ｺﾞｼｯｸM-PRO" pitchFamily="50" charset="-128"/>
            </a:endParaRPr>
          </a:p>
          <a:p>
            <a:endParaRPr lang="en-US" altLang="ja-JP" sz="1100" dirty="0">
              <a:solidFill>
                <a:srgbClr val="002060"/>
              </a:solidFill>
              <a:latin typeface="HG丸ｺﾞｼｯｸM-PRO" pitchFamily="50" charset="-128"/>
              <a:ea typeface="HG丸ｺﾞｼｯｸM-PRO" pitchFamily="50" charset="-128"/>
            </a:endParaRPr>
          </a:p>
          <a:p>
            <a:r>
              <a:rPr lang="ja-JP" altLang="en-US" sz="1400" dirty="0">
                <a:solidFill>
                  <a:srgbClr val="002060"/>
                </a:solidFill>
                <a:latin typeface="HG丸ｺﾞｼｯｸM-PRO" pitchFamily="50" charset="-128"/>
                <a:ea typeface="HG丸ｺﾞｼｯｸM-PRO" pitchFamily="50" charset="-128"/>
              </a:rPr>
              <a:t>◆費用と効果を見極めます</a:t>
            </a:r>
            <a:r>
              <a:rPr lang="en-US" altLang="ja-JP" sz="1100" dirty="0">
                <a:solidFill>
                  <a:schemeClr val="accent2"/>
                </a:solidFill>
                <a:latin typeface="HG丸ｺﾞｼｯｸM-PRO" pitchFamily="50" charset="-128"/>
                <a:ea typeface="HG丸ｺﾞｼｯｸM-PRO" pitchFamily="50" charset="-128"/>
              </a:rPr>
              <a:t/>
            </a:r>
            <a:br>
              <a:rPr lang="en-US" altLang="ja-JP" sz="1100" dirty="0">
                <a:solidFill>
                  <a:schemeClr val="accent2"/>
                </a:solidFill>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厳しい財政状況を踏まえ、費用とその効果をしっかりと精査した上で、実施します。</a:t>
            </a:r>
            <a:endParaRPr lang="en-US" altLang="ja-JP" sz="1100" dirty="0">
              <a:latin typeface="HG丸ｺﾞｼｯｸM-PRO" pitchFamily="50" charset="-128"/>
              <a:ea typeface="HG丸ｺﾞｼｯｸM-PRO" pitchFamily="50" charset="-128"/>
            </a:endParaRPr>
          </a:p>
          <a:p>
            <a:endParaRPr lang="en-US" altLang="ja-JP" sz="1100" dirty="0">
              <a:solidFill>
                <a:srgbClr val="002060"/>
              </a:solidFill>
              <a:latin typeface="HG丸ｺﾞｼｯｸM-PRO" pitchFamily="50" charset="-128"/>
              <a:ea typeface="HG丸ｺﾞｼｯｸM-PRO" pitchFamily="50" charset="-128"/>
            </a:endParaRPr>
          </a:p>
          <a:p>
            <a:r>
              <a:rPr lang="ja-JP" altLang="en-US" sz="1400" dirty="0">
                <a:solidFill>
                  <a:srgbClr val="002060"/>
                </a:solidFill>
                <a:latin typeface="HG丸ｺﾞｼｯｸM-PRO" pitchFamily="50" charset="-128"/>
                <a:ea typeface="HG丸ｺﾞｼｯｸM-PRO" pitchFamily="50" charset="-128"/>
              </a:rPr>
              <a:t>◆粘り強く国に働きかけていきます</a:t>
            </a:r>
            <a:r>
              <a:rPr lang="en-US" altLang="ja-JP" sz="1100" dirty="0">
                <a:solidFill>
                  <a:srgbClr val="003300"/>
                </a:solidFill>
                <a:latin typeface="HG丸ｺﾞｼｯｸM-PRO" pitchFamily="50" charset="-128"/>
                <a:ea typeface="HG丸ｺﾞｼｯｸM-PRO" pitchFamily="50" charset="-128"/>
              </a:rPr>
              <a:t/>
            </a:r>
            <a:br>
              <a:rPr lang="en-US" altLang="ja-JP" sz="1100" dirty="0">
                <a:solidFill>
                  <a:srgbClr val="003300"/>
                </a:solidFill>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国において法改正や制度創設が必要なものについては、あらゆる機会をとらえて働きか</a:t>
            </a:r>
            <a:r>
              <a:rPr lang="en-US" altLang="ja-JP" sz="1100" dirty="0">
                <a:latin typeface="HG丸ｺﾞｼｯｸM-PRO" pitchFamily="50" charset="-128"/>
                <a:ea typeface="HG丸ｺﾞｼｯｸM-PRO" pitchFamily="50" charset="-128"/>
              </a:rPr>
              <a:t/>
            </a:r>
            <a:br>
              <a:rPr lang="en-US" altLang="ja-JP" sz="1100" dirty="0">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けます。</a:t>
            </a:r>
            <a:endParaRPr lang="en-US" altLang="ja-JP" sz="1100" dirty="0">
              <a:latin typeface="HG丸ｺﾞｼｯｸM-PRO" pitchFamily="50" charset="-128"/>
              <a:ea typeface="HG丸ｺﾞｼｯｸM-PRO" pitchFamily="50" charset="-128"/>
            </a:endParaRPr>
          </a:p>
          <a:p>
            <a:endParaRPr lang="en-US" altLang="ja-JP" sz="1100" dirty="0">
              <a:solidFill>
                <a:schemeClr val="accent2"/>
              </a:solidFill>
              <a:latin typeface="HG丸ｺﾞｼｯｸM-PRO" pitchFamily="50" charset="-128"/>
              <a:ea typeface="HG丸ｺﾞｼｯｸM-PRO" pitchFamily="50" charset="-128"/>
            </a:endParaRPr>
          </a:p>
          <a:p>
            <a:r>
              <a:rPr lang="ja-JP" altLang="en-US" sz="1400" dirty="0">
                <a:solidFill>
                  <a:srgbClr val="002060"/>
                </a:solidFill>
                <a:latin typeface="HG丸ｺﾞｼｯｸM-PRO" pitchFamily="50" charset="-128"/>
                <a:ea typeface="HG丸ｺﾞｼｯｸM-PRO" pitchFamily="50" charset="-128"/>
              </a:rPr>
              <a:t>◆適切な進行管理を行います</a:t>
            </a:r>
            <a:r>
              <a:rPr lang="en-US" altLang="ja-JP" sz="1100" dirty="0">
                <a:solidFill>
                  <a:srgbClr val="003300"/>
                </a:solidFill>
                <a:latin typeface="HG丸ｺﾞｼｯｸM-PRO" pitchFamily="50" charset="-128"/>
                <a:ea typeface="HG丸ｺﾞｼｯｸM-PRO" pitchFamily="50" charset="-128"/>
              </a:rPr>
              <a:t/>
            </a:r>
            <a:br>
              <a:rPr lang="en-US" altLang="ja-JP" sz="1100" dirty="0">
                <a:solidFill>
                  <a:srgbClr val="003300"/>
                </a:solidFill>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体制を整備し、戦略を着実に推進します。また、成長目標や取組の実施状況を把握し、</a:t>
            </a:r>
            <a:endParaRPr lang="en-US" altLang="ja-JP" sz="1100" dirty="0">
              <a:latin typeface="HG丸ｺﾞｼｯｸM-PRO" pitchFamily="50" charset="-128"/>
              <a:ea typeface="HG丸ｺﾞｼｯｸM-PRO" pitchFamily="50" charset="-128"/>
            </a:endParaRPr>
          </a:p>
          <a:p>
            <a:r>
              <a:rPr lang="ja-JP" altLang="en-US" sz="1100" dirty="0">
                <a:latin typeface="HG丸ｺﾞｼｯｸM-PRO" pitchFamily="50" charset="-128"/>
                <a:ea typeface="HG丸ｺﾞｼｯｸM-PRO" pitchFamily="50" charset="-128"/>
              </a:rPr>
              <a:t>　ホームページ等で公表します。</a:t>
            </a:r>
            <a:endParaRPr lang="en-US" altLang="ja-JP" sz="1100" dirty="0">
              <a:latin typeface="HG丸ｺﾞｼｯｸM-PRO" pitchFamily="50" charset="-128"/>
              <a:ea typeface="HG丸ｺﾞｼｯｸM-PRO" pitchFamily="50" charset="-128"/>
            </a:endParaRPr>
          </a:p>
          <a:p>
            <a:endParaRPr lang="en-US" altLang="ja-JP" sz="1400" dirty="0">
              <a:solidFill>
                <a:srgbClr val="006600"/>
              </a:solidFill>
              <a:latin typeface="HG丸ｺﾞｼｯｸM-PRO" pitchFamily="50" charset="-128"/>
              <a:ea typeface="HG丸ｺﾞｼｯｸM-PRO" pitchFamily="50" charset="-128"/>
            </a:endParaRPr>
          </a:p>
          <a:p>
            <a:r>
              <a:rPr lang="ja-JP" altLang="en-US" sz="1400" dirty="0">
                <a:solidFill>
                  <a:srgbClr val="002060"/>
                </a:solidFill>
                <a:latin typeface="HG丸ｺﾞｼｯｸM-PRO" pitchFamily="50" charset="-128"/>
                <a:ea typeface="HG丸ｺﾞｼｯｸM-PRO" pitchFamily="50" charset="-128"/>
              </a:rPr>
              <a:t>◆柔軟に見直しを図ります</a:t>
            </a:r>
            <a:r>
              <a:rPr lang="en-US" altLang="ja-JP" sz="1100" dirty="0">
                <a:solidFill>
                  <a:schemeClr val="accent2"/>
                </a:solidFill>
                <a:latin typeface="HG丸ｺﾞｼｯｸM-PRO" pitchFamily="50" charset="-128"/>
                <a:ea typeface="HG丸ｺﾞｼｯｸM-PRO" pitchFamily="50" charset="-128"/>
              </a:rPr>
              <a:t/>
            </a:r>
            <a:br>
              <a:rPr lang="en-US" altLang="ja-JP" sz="1100" dirty="0">
                <a:solidFill>
                  <a:schemeClr val="accent2"/>
                </a:solidFill>
                <a:latin typeface="HG丸ｺﾞｼｯｸM-PRO" pitchFamily="50" charset="-128"/>
                <a:ea typeface="HG丸ｺﾞｼｯｸM-PRO" pitchFamily="50" charset="-128"/>
              </a:rPr>
            </a:br>
            <a:r>
              <a:rPr lang="ja-JP" altLang="en-US" sz="1100" dirty="0">
                <a:latin typeface="HG丸ｺﾞｼｯｸM-PRO" pitchFamily="50" charset="-128"/>
                <a:ea typeface="HG丸ｺﾞｼｯｸM-PRO" pitchFamily="50" charset="-128"/>
              </a:rPr>
              <a:t>   　社会経済情勢の変化に応じて、取組内容などを柔軟に見直します。</a:t>
            </a:r>
          </a:p>
        </p:txBody>
      </p:sp>
      <p:sp>
        <p:nvSpPr>
          <p:cNvPr id="18" name="正方形/長方形 17"/>
          <p:cNvSpPr/>
          <p:nvPr/>
        </p:nvSpPr>
        <p:spPr>
          <a:xfrm>
            <a:off x="0" y="198438"/>
            <a:ext cx="6858000" cy="646112"/>
          </a:xfrm>
          <a:prstGeom prst="rect">
            <a:avLst/>
          </a:prstGeom>
          <a:noFill/>
        </p:spPr>
        <p:txBody>
          <a:bodyPr>
            <a:spAutoFit/>
          </a:bodyPr>
          <a:lstStyle/>
          <a:p>
            <a:pPr algn="ctr">
              <a:defRPr/>
            </a:pPr>
            <a:r>
              <a:rPr lang="ja-JP" altLang="en-US" sz="3600" b="1" dirty="0">
                <a:ln w="12700">
                  <a:noFill/>
                  <a:prstDash val="solid"/>
                </a:ln>
                <a:solidFill>
                  <a:srgbClr val="002060"/>
                </a:solidFill>
                <a:effectLst>
                  <a:outerShdw blurRad="50000" dist="50800" dir="7500000" algn="tl">
                    <a:srgbClr val="000000">
                      <a:shade val="5000"/>
                      <a:alpha val="35000"/>
                    </a:srgbClr>
                  </a:outerShdw>
                </a:effectLst>
                <a:latin typeface="HGPｺﾞｼｯｸM" pitchFamily="50" charset="-128"/>
                <a:ea typeface="HGPｺﾞｼｯｸM" pitchFamily="50" charset="-128"/>
              </a:rPr>
              <a:t>成長戦略の推進に向けて</a:t>
            </a:r>
          </a:p>
        </p:txBody>
      </p:sp>
      <p:grpSp>
        <p:nvGrpSpPr>
          <p:cNvPr id="22" name="グループ化 21"/>
          <p:cNvGrpSpPr/>
          <p:nvPr/>
        </p:nvGrpSpPr>
        <p:grpSpPr>
          <a:xfrm>
            <a:off x="6165303" y="8918603"/>
            <a:ext cx="688619" cy="69850"/>
            <a:chOff x="0" y="9074150"/>
            <a:chExt cx="923736" cy="69850"/>
          </a:xfrm>
          <a:scene3d>
            <a:camera prst="orthographicFront">
              <a:rot lat="0" lon="0" rev="10800000"/>
            </a:camera>
            <a:lightRig rig="threePt" dir="t"/>
          </a:scene3d>
        </p:grpSpPr>
        <p:sp>
          <p:nvSpPr>
            <p:cNvPr id="23" name="正方形/長方形 22"/>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611" name="Text Box 41"/>
          <p:cNvSpPr txBox="1">
            <a:spLocks noChangeArrowheads="1"/>
          </p:cNvSpPr>
          <p:nvPr/>
        </p:nvSpPr>
        <p:spPr bwMode="auto">
          <a:xfrm>
            <a:off x="674688" y="8759852"/>
            <a:ext cx="43116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sz="800">
                <a:latin typeface="HG丸ｺﾞｼｯｸM-PRO" pitchFamily="50" charset="-128"/>
                <a:ea typeface="HG丸ｺﾞｼｯｸM-PRO" pitchFamily="50" charset="-128"/>
              </a:rPr>
              <a:t>この冊子に掲載の写真は、大阪府議会議員をはじめ、皆様からご提供いただいたものです。</a:t>
            </a:r>
            <a:endParaRPr lang="ja-JP" altLang="en-US" sz="900"/>
          </a:p>
        </p:txBody>
      </p:sp>
      <p:cxnSp>
        <p:nvCxnSpPr>
          <p:cNvPr id="25621" name="直線コネクタ 3"/>
          <p:cNvCxnSpPr>
            <a:cxnSpLocks noChangeShapeType="1"/>
          </p:cNvCxnSpPr>
          <p:nvPr/>
        </p:nvCxnSpPr>
        <p:spPr bwMode="auto">
          <a:xfrm>
            <a:off x="446088" y="846138"/>
            <a:ext cx="6032500" cy="0"/>
          </a:xfrm>
          <a:prstGeom prst="line">
            <a:avLst/>
          </a:prstGeom>
          <a:noFill/>
          <a:ln w="15875" algn="ctr">
            <a:solidFill>
              <a:srgbClr val="002060"/>
            </a:solidFill>
            <a:round/>
            <a:headEnd/>
            <a:tailEnd/>
          </a:ln>
          <a:extLst>
            <a:ext uri="{909E8E84-426E-40DD-AFC4-6F175D3DCCD1}">
              <a14:hiddenFill xmlns:a14="http://schemas.microsoft.com/office/drawing/2010/main">
                <a:noFill/>
              </a14:hiddenFill>
            </a:ext>
          </a:extLst>
        </p:spPr>
      </p:cxnSp>
      <p:pic>
        <p:nvPicPr>
          <p:cNvPr id="27" name="Picture 23" descr="\\webx.lan.pref.osaka.jp\DavWWWRoot\02\osakaseichosenryaku\DocLib\福祉部\おもちつき.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674" y="7493198"/>
            <a:ext cx="1536700" cy="11112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15" descr="\\webx.lan.pref.osaka.jp\DavWWWRoot\02\osakaseichosenryaku\DocLib\環境農林水産部\写真（みどり室）\ハンカチ落とし１.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749" y="7451923"/>
            <a:ext cx="1584325" cy="1152525"/>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図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2211" y="6426398"/>
            <a:ext cx="1857375" cy="1044575"/>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6674" y="6569273"/>
            <a:ext cx="1501775" cy="10287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1" descr="\\webx.lan.pref.osaka.jp\DavWWWRoot\02\osakaseichosenryaku\DocLib\府民文化部\(3)大阪ミュージアム登録物\(3)-⑤御堂筋イルミネーション.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424" y="4481710"/>
            <a:ext cx="2659062" cy="1125538"/>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 name="図 31" descr="DSC_0427.JPG"/>
          <p:cNvPicPr>
            <a:picLocks noGrp="1"/>
          </p:cNvPicPr>
          <p:nvPr/>
        </p:nvPicPr>
        <p:blipFill>
          <a:blip r:embed="rId8">
            <a:extLst>
              <a:ext uri="{28A0092B-C50C-407E-A947-70E740481C1C}">
                <a14:useLocalDpi xmlns:a14="http://schemas.microsoft.com/office/drawing/2010/main" val="0"/>
              </a:ext>
            </a:extLst>
          </a:blip>
          <a:srcRect/>
          <a:stretch>
            <a:fillRect/>
          </a:stretch>
        </p:blipFill>
        <p:spPr bwMode="auto">
          <a:xfrm>
            <a:off x="1890651" y="4480915"/>
            <a:ext cx="1574553" cy="1135857"/>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17" descr="\\webx.lan.pref.osaka.jp\DavWWWRoot\02\osakaseichosenryaku\DocLib\府民文化部\(2)留学生の授業風景\(2)-①国際理解教育.JP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886" y="5489773"/>
            <a:ext cx="1439863" cy="1008062"/>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 name="図 3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43736" y="7434460"/>
            <a:ext cx="827088" cy="1169988"/>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5" name="図 34"/>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628886" y="6497835"/>
            <a:ext cx="1584325" cy="107950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 name="図 35"/>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3364149" y="5561210"/>
            <a:ext cx="1512887" cy="1008063"/>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 name="図 36"/>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4789724" y="5384998"/>
            <a:ext cx="1439862" cy="1008062"/>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8" name="図 37"/>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28886" y="7596385"/>
            <a:ext cx="1439863" cy="1008063"/>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 name="図 38"/>
          <p:cNvPicPr>
            <a:picLocks/>
          </p:cNvPicPr>
          <p:nvPr/>
        </p:nvPicPr>
        <p:blipFill>
          <a:blip r:embed="rId15">
            <a:extLst>
              <a:ext uri="{28A0092B-C50C-407E-A947-70E740481C1C}">
                <a14:useLocalDpi xmlns:a14="http://schemas.microsoft.com/office/drawing/2010/main" val="0"/>
              </a:ext>
            </a:extLst>
          </a:blip>
          <a:srcRect r="4666"/>
          <a:stretch>
            <a:fillRect/>
          </a:stretch>
        </p:blipFill>
        <p:spPr bwMode="auto">
          <a:xfrm>
            <a:off x="2068749" y="6497835"/>
            <a:ext cx="1368425" cy="935038"/>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30649" y="5633888"/>
            <a:ext cx="1504950" cy="1008062"/>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 name="図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8415" y="4481710"/>
            <a:ext cx="1224583" cy="124846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181061" y="198438"/>
            <a:ext cx="6562551" cy="8189986"/>
          </a:xfrm>
          <a:prstGeom prst="roundRect">
            <a:avLst>
              <a:gd name="adj" fmla="val 1863"/>
            </a:avLst>
          </a:prstGeom>
          <a:solidFill>
            <a:schemeClr val="accent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Arial" charset="0"/>
              <a:ea typeface="ＭＳ 明朝" pitchFamily="17" charset="-128"/>
            </a:endParaRPr>
          </a:p>
        </p:txBody>
      </p:sp>
      <p:sp>
        <p:nvSpPr>
          <p:cNvPr id="3" name="コンテンツ プレースホルダー 2"/>
          <p:cNvSpPr>
            <a:spLocks noGrp="1"/>
          </p:cNvSpPr>
          <p:nvPr>
            <p:ph idx="1"/>
          </p:nvPr>
        </p:nvSpPr>
        <p:spPr>
          <a:xfrm>
            <a:off x="342900" y="1015032"/>
            <a:ext cx="6172200" cy="7373391"/>
          </a:xfrm>
        </p:spPr>
        <p:txBody>
          <a:bodyPr/>
          <a:lstStyle/>
          <a:p>
            <a:pPr marL="180975" indent="0">
              <a:lnSpc>
                <a:spcPts val="1300"/>
              </a:lnSpc>
              <a:buFontTx/>
              <a:buNone/>
              <a:defRPr/>
            </a:pPr>
            <a:r>
              <a:rPr lang="ja-JP" altLang="en-US" sz="1200" dirty="0" smtClean="0">
                <a:solidFill>
                  <a:srgbClr val="3333CC"/>
                </a:solidFill>
                <a:latin typeface="Meiryo UI" pitchFamily="50" charset="-128"/>
                <a:ea typeface="Meiryo UI" pitchFamily="50" charset="-128"/>
                <a:cs typeface="Meiryo UI" pitchFamily="50" charset="-128"/>
              </a:rPr>
              <a:t>大阪の都市魅力を強化！</a:t>
            </a:r>
            <a:endParaRPr lang="en-US" altLang="ja-JP" sz="1200" dirty="0" smtClean="0">
              <a:solidFill>
                <a:srgbClr val="3333CC"/>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3333CC"/>
                </a:solidFill>
                <a:latin typeface="Meiryo UI" pitchFamily="50" charset="-128"/>
                <a:ea typeface="Meiryo UI" pitchFamily="50" charset="-128"/>
                <a:cs typeface="Meiryo UI" pitchFamily="50" charset="-128"/>
              </a:rPr>
              <a:t>　都市魅力を発信するイベント開催</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3333CC"/>
                </a:solidFill>
                <a:latin typeface="Meiryo UI" pitchFamily="50" charset="-128"/>
                <a:ea typeface="Meiryo UI" pitchFamily="50" charset="-128"/>
                <a:cs typeface="Meiryo UI" pitchFamily="50" charset="-128"/>
              </a:rPr>
              <a:t>　</a:t>
            </a:r>
            <a:r>
              <a:rPr lang="ja-JP" altLang="en-US" sz="1000" dirty="0">
                <a:solidFill>
                  <a:srgbClr val="3333CC"/>
                </a:solidFill>
                <a:latin typeface="Meiryo UI" pitchFamily="50" charset="-128"/>
                <a:ea typeface="Meiryo UI" pitchFamily="50" charset="-128"/>
                <a:cs typeface="Meiryo UI" pitchFamily="50" charset="-128"/>
              </a:rPr>
              <a:t>　</a:t>
            </a:r>
            <a:r>
              <a:rPr lang="ja-JP" altLang="en-US" sz="1000" dirty="0" smtClean="0">
                <a:solidFill>
                  <a:srgbClr val="3333CC"/>
                </a:solidFill>
                <a:latin typeface="Meiryo UI" pitchFamily="50" charset="-128"/>
                <a:ea typeface="Meiryo UI" pitchFamily="50" charset="-128"/>
                <a:cs typeface="Meiryo UI" pitchFamily="50" charset="-128"/>
              </a:rPr>
              <a:t>御堂筋イルミネーション、</a:t>
            </a:r>
            <a:r>
              <a:rPr lang="en-US" altLang="ja-JP" sz="1000" dirty="0" smtClean="0">
                <a:solidFill>
                  <a:srgbClr val="3333CC"/>
                </a:solidFill>
                <a:latin typeface="Meiryo UI" pitchFamily="50" charset="-128"/>
                <a:ea typeface="Meiryo UI" pitchFamily="50" charset="-128"/>
                <a:cs typeface="Meiryo UI" pitchFamily="50" charset="-128"/>
              </a:rPr>
              <a:t>OSAKA</a:t>
            </a:r>
            <a:r>
              <a:rPr lang="ja-JP" altLang="en-US" sz="1000" dirty="0" smtClean="0">
                <a:solidFill>
                  <a:srgbClr val="3333CC"/>
                </a:solidFill>
                <a:latin typeface="Meiryo UI" pitchFamily="50" charset="-128"/>
                <a:ea typeface="Meiryo UI" pitchFamily="50" charset="-128"/>
                <a:cs typeface="Meiryo UI" pitchFamily="50" charset="-128"/>
              </a:rPr>
              <a:t>光のルネサンスに加え、</a:t>
            </a:r>
            <a:r>
              <a:rPr lang="en-US" altLang="ja-JP" sz="1000" dirty="0" smtClean="0">
                <a:solidFill>
                  <a:srgbClr val="3333CC"/>
                </a:solidFill>
                <a:latin typeface="Meiryo UI" pitchFamily="50" charset="-128"/>
                <a:ea typeface="Meiryo UI" pitchFamily="50" charset="-128"/>
                <a:cs typeface="Meiryo UI" pitchFamily="50" charset="-128"/>
              </a:rPr>
              <a:t>23</a:t>
            </a:r>
            <a:r>
              <a:rPr lang="ja-JP" altLang="en-US" sz="1000" dirty="0" smtClean="0">
                <a:solidFill>
                  <a:srgbClr val="3333CC"/>
                </a:solidFill>
                <a:latin typeface="Meiryo UI" pitchFamily="50" charset="-128"/>
                <a:ea typeface="Meiryo UI" pitchFamily="50" charset="-128"/>
                <a:cs typeface="Meiryo UI" pitchFamily="50" charset="-128"/>
              </a:rPr>
              <a:t>年度から大阪マラソンを</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3333CC"/>
                </a:solidFill>
                <a:latin typeface="Meiryo UI" pitchFamily="50" charset="-128"/>
                <a:ea typeface="Meiryo UI" pitchFamily="50" charset="-128"/>
                <a:cs typeface="Meiryo UI" pitchFamily="50" charset="-128"/>
              </a:rPr>
              <a:t>　</a:t>
            </a:r>
            <a:r>
              <a:rPr lang="ja-JP" altLang="en-US" sz="1000" dirty="0" smtClean="0">
                <a:solidFill>
                  <a:srgbClr val="3333CC"/>
                </a:solidFill>
                <a:latin typeface="Meiryo UI" pitchFamily="50" charset="-128"/>
                <a:ea typeface="Meiryo UI" pitchFamily="50" charset="-128"/>
                <a:cs typeface="Meiryo UI" pitchFamily="50" charset="-128"/>
              </a:rPr>
              <a:t>　開催。いずれも</a:t>
            </a:r>
            <a:r>
              <a:rPr lang="en-US" altLang="ja-JP" sz="1000" dirty="0" smtClean="0">
                <a:solidFill>
                  <a:srgbClr val="3333CC"/>
                </a:solidFill>
                <a:latin typeface="Meiryo UI" pitchFamily="50" charset="-128"/>
                <a:ea typeface="Meiryo UI" pitchFamily="50" charset="-128"/>
                <a:cs typeface="Meiryo UI" pitchFamily="50" charset="-128"/>
              </a:rPr>
              <a:t>100</a:t>
            </a:r>
            <a:r>
              <a:rPr lang="ja-JP" altLang="en-US" sz="1000" dirty="0" smtClean="0">
                <a:solidFill>
                  <a:srgbClr val="3333CC"/>
                </a:solidFill>
                <a:latin typeface="Meiryo UI" pitchFamily="50" charset="-128"/>
                <a:ea typeface="Meiryo UI" pitchFamily="50" charset="-128"/>
                <a:cs typeface="Meiryo UI" pitchFamily="50" charset="-128"/>
              </a:rPr>
              <a:t>万人以上を集客するイベントとなっています。</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a:solidFill>
                  <a:srgbClr val="3333CC"/>
                </a:solidFill>
                <a:latin typeface="Meiryo UI" pitchFamily="50" charset="-128"/>
                <a:ea typeface="Meiryo UI" pitchFamily="50" charset="-128"/>
                <a:cs typeface="Meiryo UI" pitchFamily="50" charset="-128"/>
              </a:rPr>
              <a:t>　万博公園南側ゾーンに新たな集客</a:t>
            </a:r>
            <a:r>
              <a:rPr lang="ja-JP" altLang="en-US" sz="1000" dirty="0" smtClean="0">
                <a:solidFill>
                  <a:srgbClr val="3333CC"/>
                </a:solidFill>
                <a:latin typeface="Meiryo UI" pitchFamily="50" charset="-128"/>
                <a:ea typeface="Meiryo UI" pitchFamily="50" charset="-128"/>
                <a:cs typeface="Meiryo UI" pitchFamily="50" charset="-128"/>
              </a:rPr>
              <a:t>施設の進出</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3333CC"/>
                </a:solidFill>
                <a:latin typeface="Meiryo UI" pitchFamily="50" charset="-128"/>
                <a:ea typeface="Meiryo UI" pitchFamily="50" charset="-128"/>
                <a:cs typeface="Meiryo UI" pitchFamily="50" charset="-128"/>
              </a:rPr>
              <a:t>　</a:t>
            </a:r>
            <a:r>
              <a:rPr lang="ja-JP" altLang="en-US" sz="1000" dirty="0" smtClean="0">
                <a:solidFill>
                  <a:srgbClr val="3333CC"/>
                </a:solidFill>
                <a:latin typeface="Meiryo UI" pitchFamily="50" charset="-128"/>
                <a:ea typeface="Meiryo UI" pitchFamily="50" charset="-128"/>
                <a:cs typeface="Meiryo UI" pitchFamily="50" charset="-128"/>
              </a:rPr>
              <a:t>　エンターテイメント機能創出に向け、</a:t>
            </a:r>
            <a:r>
              <a:rPr lang="en-US" altLang="ja-JP" sz="1000" dirty="0" smtClean="0">
                <a:solidFill>
                  <a:srgbClr val="3333CC"/>
                </a:solidFill>
                <a:latin typeface="Meiryo UI" pitchFamily="50" charset="-128"/>
                <a:ea typeface="Meiryo UI" pitchFamily="50" charset="-128"/>
                <a:cs typeface="Meiryo UI" pitchFamily="50" charset="-128"/>
              </a:rPr>
              <a:t>23</a:t>
            </a:r>
            <a:r>
              <a:rPr lang="ja-JP" altLang="en-US" sz="1000" dirty="0" smtClean="0">
                <a:solidFill>
                  <a:srgbClr val="3333CC"/>
                </a:solidFill>
                <a:latin typeface="Meiryo UI" pitchFamily="50" charset="-128"/>
                <a:ea typeface="Meiryo UI" pitchFamily="50" charset="-128"/>
                <a:cs typeface="Meiryo UI" pitchFamily="50" charset="-128"/>
              </a:rPr>
              <a:t>年</a:t>
            </a:r>
            <a:r>
              <a:rPr lang="en-US" altLang="ja-JP" sz="1000" dirty="0" smtClean="0">
                <a:solidFill>
                  <a:srgbClr val="3333CC"/>
                </a:solidFill>
                <a:latin typeface="Meiryo UI" pitchFamily="50" charset="-128"/>
                <a:ea typeface="Meiryo UI" pitchFamily="50" charset="-128"/>
                <a:cs typeface="Meiryo UI" pitchFamily="50" charset="-128"/>
              </a:rPr>
              <a:t>12</a:t>
            </a:r>
            <a:r>
              <a:rPr lang="ja-JP" altLang="en-US" sz="1000" dirty="0" smtClean="0">
                <a:solidFill>
                  <a:srgbClr val="3333CC"/>
                </a:solidFill>
                <a:latin typeface="Meiryo UI" pitchFamily="50" charset="-128"/>
                <a:ea typeface="Meiryo UI" pitchFamily="50" charset="-128"/>
                <a:cs typeface="Meiryo UI" pitchFamily="50" charset="-128"/>
              </a:rPr>
              <a:t>月、事業者決定（</a:t>
            </a:r>
            <a:r>
              <a:rPr lang="en-US" altLang="ja-JP" sz="1000" dirty="0" smtClean="0">
                <a:solidFill>
                  <a:srgbClr val="3333CC"/>
                </a:solidFill>
                <a:latin typeface="Meiryo UI" pitchFamily="50" charset="-128"/>
                <a:ea typeface="Meiryo UI" pitchFamily="50" charset="-128"/>
                <a:cs typeface="Meiryo UI" pitchFamily="50" charset="-128"/>
              </a:rPr>
              <a:t>27</a:t>
            </a:r>
            <a:r>
              <a:rPr lang="ja-JP" altLang="en-US" sz="1000" dirty="0" smtClean="0">
                <a:solidFill>
                  <a:srgbClr val="3333CC"/>
                </a:solidFill>
                <a:latin typeface="Meiryo UI" pitchFamily="50" charset="-128"/>
                <a:ea typeface="Meiryo UI" pitchFamily="50" charset="-128"/>
                <a:cs typeface="Meiryo UI" pitchFamily="50" charset="-128"/>
              </a:rPr>
              <a:t>年開業予定）。</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3333CC"/>
                </a:solidFill>
                <a:latin typeface="Meiryo UI" pitchFamily="50" charset="-128"/>
                <a:ea typeface="Meiryo UI" pitchFamily="50" charset="-128"/>
                <a:cs typeface="Meiryo UI" pitchFamily="50" charset="-128"/>
              </a:rPr>
              <a:t>　「大阪観光局」の設置</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3333CC"/>
                </a:solidFill>
                <a:latin typeface="Meiryo UI" pitchFamily="50" charset="-128"/>
                <a:ea typeface="Meiryo UI" pitchFamily="50" charset="-128"/>
                <a:cs typeface="Meiryo UI" pitchFamily="50" charset="-128"/>
              </a:rPr>
              <a:t>    </a:t>
            </a:r>
            <a:r>
              <a:rPr lang="en-US" altLang="ja-JP" sz="1000" dirty="0" smtClean="0">
                <a:solidFill>
                  <a:srgbClr val="3333CC"/>
                </a:solidFill>
                <a:latin typeface="Meiryo UI" pitchFamily="50" charset="-128"/>
                <a:ea typeface="Meiryo UI" pitchFamily="50" charset="-128"/>
                <a:cs typeface="Meiryo UI" pitchFamily="50" charset="-128"/>
              </a:rPr>
              <a:t>25</a:t>
            </a:r>
            <a:r>
              <a:rPr lang="ja-JP" altLang="en-US" sz="1000" dirty="0" smtClean="0">
                <a:solidFill>
                  <a:srgbClr val="3333CC"/>
                </a:solidFill>
                <a:latin typeface="Meiryo UI" pitchFamily="50" charset="-128"/>
                <a:ea typeface="Meiryo UI" pitchFamily="50" charset="-128"/>
                <a:cs typeface="Meiryo UI" pitchFamily="50" charset="-128"/>
              </a:rPr>
              <a:t>年</a:t>
            </a:r>
            <a:r>
              <a:rPr lang="en-US" altLang="ja-JP" sz="1000" dirty="0" smtClean="0">
                <a:solidFill>
                  <a:srgbClr val="3333CC"/>
                </a:solidFill>
                <a:latin typeface="Meiryo UI" pitchFamily="50" charset="-128"/>
                <a:ea typeface="Meiryo UI" pitchFamily="50" charset="-128"/>
                <a:cs typeface="Meiryo UI" pitchFamily="50" charset="-128"/>
              </a:rPr>
              <a:t>4</a:t>
            </a:r>
            <a:r>
              <a:rPr lang="ja-JP" altLang="en-US" sz="1000" dirty="0" smtClean="0">
                <a:solidFill>
                  <a:srgbClr val="3333CC"/>
                </a:solidFill>
                <a:latin typeface="Meiryo UI" pitchFamily="50" charset="-128"/>
                <a:ea typeface="Meiryo UI" pitchFamily="50" charset="-128"/>
                <a:cs typeface="Meiryo UI" pitchFamily="50" charset="-128"/>
              </a:rPr>
              <a:t>月、オール大阪で戦略的に観光集客を促進するエンジン役「大阪観光局」が</a:t>
            </a:r>
            <a:endParaRPr lang="en-US" altLang="ja-JP" sz="1000" dirty="0" smtClean="0">
              <a:solidFill>
                <a:srgbClr val="3333CC"/>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3333CC"/>
                </a:solidFill>
                <a:latin typeface="Meiryo UI" pitchFamily="50" charset="-128"/>
                <a:ea typeface="Meiryo UI" pitchFamily="50" charset="-128"/>
                <a:cs typeface="Meiryo UI" pitchFamily="50" charset="-128"/>
              </a:rPr>
              <a:t>　</a:t>
            </a:r>
            <a:r>
              <a:rPr lang="ja-JP" altLang="en-US" sz="1000" dirty="0" smtClean="0">
                <a:solidFill>
                  <a:srgbClr val="3333CC"/>
                </a:solidFill>
                <a:latin typeface="Meiryo UI" pitchFamily="50" charset="-128"/>
                <a:ea typeface="Meiryo UI" pitchFamily="50" charset="-128"/>
                <a:cs typeface="Meiryo UI" pitchFamily="50" charset="-128"/>
              </a:rPr>
              <a:t>　始動。“</a:t>
            </a:r>
            <a:r>
              <a:rPr lang="en-US" altLang="ja-JP" sz="1000" dirty="0" smtClean="0">
                <a:solidFill>
                  <a:srgbClr val="3333CC"/>
                </a:solidFill>
                <a:latin typeface="Meiryo UI" pitchFamily="50" charset="-128"/>
                <a:ea typeface="Meiryo UI" pitchFamily="50" charset="-128"/>
                <a:cs typeface="Meiryo UI" pitchFamily="50" charset="-128"/>
              </a:rPr>
              <a:t>Asian</a:t>
            </a:r>
            <a:r>
              <a:rPr lang="ja-JP" altLang="en-US" sz="1000" dirty="0">
                <a:solidFill>
                  <a:srgbClr val="3333CC"/>
                </a:solidFill>
                <a:latin typeface="Meiryo UI" pitchFamily="50" charset="-128"/>
                <a:ea typeface="Meiryo UI" pitchFamily="50" charset="-128"/>
                <a:cs typeface="Meiryo UI" pitchFamily="50" charset="-128"/>
              </a:rPr>
              <a:t> </a:t>
            </a:r>
            <a:r>
              <a:rPr lang="en-US" altLang="ja-JP" sz="1000" dirty="0" smtClean="0">
                <a:solidFill>
                  <a:srgbClr val="3333CC"/>
                </a:solidFill>
                <a:latin typeface="Meiryo UI" pitchFamily="50" charset="-128"/>
                <a:ea typeface="Meiryo UI" pitchFamily="50" charset="-128"/>
                <a:cs typeface="Meiryo UI" pitchFamily="50" charset="-128"/>
              </a:rPr>
              <a:t>Gateway Osaka</a:t>
            </a:r>
            <a:r>
              <a:rPr lang="ja-JP" altLang="en-US" sz="1000" dirty="0" smtClean="0">
                <a:solidFill>
                  <a:srgbClr val="3333CC"/>
                </a:solidFill>
                <a:latin typeface="Meiryo UI" pitchFamily="50" charset="-128"/>
                <a:ea typeface="Meiryo UI" pitchFamily="50" charset="-128"/>
                <a:cs typeface="Meiryo UI" pitchFamily="50" charset="-128"/>
              </a:rPr>
              <a:t>”をめざし、国際会議の誘致などに取り組みます。</a:t>
            </a:r>
            <a:endParaRPr lang="en-US" altLang="ja-JP" sz="1000" dirty="0" smtClean="0">
              <a:solidFill>
                <a:srgbClr val="3333CC"/>
              </a:solidFill>
              <a:latin typeface="Meiryo UI" pitchFamily="50" charset="-128"/>
              <a:ea typeface="Meiryo UI" pitchFamily="50" charset="-128"/>
              <a:cs typeface="Meiryo UI" pitchFamily="50" charset="-128"/>
            </a:endParaRPr>
          </a:p>
          <a:p>
            <a:pPr marL="447675" indent="0">
              <a:lnSpc>
                <a:spcPts val="1100"/>
              </a:lnSpc>
              <a:buFontTx/>
              <a:buNone/>
              <a:defRPr/>
            </a:pPr>
            <a:endParaRPr lang="en-US" altLang="ja-JP" sz="1000" dirty="0" smtClean="0">
              <a:solidFill>
                <a:schemeClr val="accent6"/>
              </a:solidFill>
              <a:latin typeface="Meiryo UI" pitchFamily="50" charset="-128"/>
              <a:ea typeface="Meiryo UI" pitchFamily="50" charset="-128"/>
              <a:cs typeface="Meiryo UI" pitchFamily="50" charset="-128"/>
            </a:endParaRPr>
          </a:p>
          <a:p>
            <a:pPr marL="180975" indent="0">
              <a:lnSpc>
                <a:spcPts val="1300"/>
              </a:lnSpc>
              <a:buFontTx/>
              <a:buNone/>
              <a:defRPr/>
            </a:pPr>
            <a:r>
              <a:rPr lang="ja-JP" altLang="en-US" sz="1200" dirty="0" smtClean="0">
                <a:solidFill>
                  <a:srgbClr val="FF9799"/>
                </a:solidFill>
                <a:latin typeface="Meiryo UI" pitchFamily="50" charset="-128"/>
                <a:ea typeface="Meiryo UI" pitchFamily="50" charset="-128"/>
                <a:cs typeface="Meiryo UI" pitchFamily="50" charset="-128"/>
              </a:rPr>
              <a:t>成長を支える人材力を強化！</a:t>
            </a:r>
            <a:endParaRPr lang="en-US" altLang="ja-JP" sz="1200" dirty="0" smtClean="0">
              <a:solidFill>
                <a:srgbClr val="FF9799"/>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FF9799"/>
                </a:solidFill>
                <a:latin typeface="Meiryo UI" pitchFamily="50" charset="-128"/>
                <a:ea typeface="Meiryo UI" pitchFamily="50" charset="-128"/>
                <a:cs typeface="Meiryo UI" pitchFamily="50" charset="-128"/>
              </a:rPr>
              <a:t>　小・中・高における英語教育の充実</a:t>
            </a:r>
            <a:endParaRPr lang="en-US" altLang="ja-JP" sz="1000" dirty="0" smtClean="0">
              <a:solidFill>
                <a:srgbClr val="FF9799"/>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FF9799"/>
                </a:solidFill>
                <a:latin typeface="Meiryo UI" pitchFamily="50" charset="-128"/>
                <a:ea typeface="Meiryo UI" pitchFamily="50" charset="-128"/>
                <a:cs typeface="Meiryo UI" pitchFamily="50" charset="-128"/>
              </a:rPr>
              <a:t>　　英語コミュニケーション能力向上に向け「使える英語プロジェクト」を</a:t>
            </a:r>
            <a:r>
              <a:rPr lang="en-US" altLang="ja-JP" sz="1000" dirty="0" smtClean="0">
                <a:solidFill>
                  <a:srgbClr val="FF9799"/>
                </a:solidFill>
                <a:latin typeface="Meiryo UI" pitchFamily="50" charset="-128"/>
                <a:ea typeface="Meiryo UI" pitchFamily="50" charset="-128"/>
                <a:cs typeface="Meiryo UI" pitchFamily="50" charset="-128"/>
              </a:rPr>
              <a:t>23</a:t>
            </a:r>
            <a:r>
              <a:rPr lang="ja-JP" altLang="en-US" sz="1000" dirty="0" smtClean="0">
                <a:solidFill>
                  <a:srgbClr val="FF9799"/>
                </a:solidFill>
                <a:latin typeface="Meiryo UI" pitchFamily="50" charset="-128"/>
                <a:ea typeface="Meiryo UI" pitchFamily="50" charset="-128"/>
                <a:cs typeface="Meiryo UI" pitchFamily="50" charset="-128"/>
              </a:rPr>
              <a:t>年度から展開。</a:t>
            </a:r>
            <a:endParaRPr lang="en-US" altLang="ja-JP" sz="1000" dirty="0" smtClean="0">
              <a:solidFill>
                <a:srgbClr val="FF9799"/>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FF9799"/>
                </a:solidFill>
                <a:latin typeface="Meiryo UI" pitchFamily="50" charset="-128"/>
                <a:ea typeface="Meiryo UI" pitchFamily="50" charset="-128"/>
                <a:cs typeface="Meiryo UI" pitchFamily="50" charset="-128"/>
              </a:rPr>
              <a:t>　大学の機能強化</a:t>
            </a:r>
            <a:endParaRPr lang="en-US" altLang="ja-JP" sz="1000" dirty="0" smtClean="0">
              <a:solidFill>
                <a:srgbClr val="FF9799"/>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799"/>
                </a:solidFill>
                <a:latin typeface="Meiryo UI" pitchFamily="50" charset="-128"/>
                <a:ea typeface="Meiryo UI" pitchFamily="50" charset="-128"/>
                <a:cs typeface="Meiryo UI" pitchFamily="50" charset="-128"/>
              </a:rPr>
              <a:t>　</a:t>
            </a:r>
            <a:r>
              <a:rPr lang="ja-JP" altLang="en-US" sz="1000" dirty="0" smtClean="0">
                <a:solidFill>
                  <a:srgbClr val="FF9799"/>
                </a:solidFill>
                <a:latin typeface="Meiryo UI" pitchFamily="50" charset="-128"/>
                <a:ea typeface="Meiryo UI" pitchFamily="50" charset="-128"/>
                <a:cs typeface="Meiryo UI" pitchFamily="50" charset="-128"/>
              </a:rPr>
              <a:t>　府立・市立の公立大学の機能強化に向けて「新大学構想」を検討しています。</a:t>
            </a:r>
            <a:endParaRPr lang="en-US" altLang="ja-JP" sz="1000" dirty="0" smtClean="0">
              <a:solidFill>
                <a:srgbClr val="FF9799"/>
              </a:solidFill>
              <a:latin typeface="Meiryo UI" pitchFamily="50" charset="-128"/>
              <a:ea typeface="Meiryo UI" pitchFamily="50" charset="-128"/>
              <a:cs typeface="Meiryo UI" pitchFamily="50" charset="-128"/>
            </a:endParaRPr>
          </a:p>
          <a:p>
            <a:pPr marL="266700" indent="0">
              <a:lnSpc>
                <a:spcPts val="1100"/>
              </a:lnSpc>
              <a:buFontTx/>
              <a:buNone/>
              <a:defRPr/>
            </a:pPr>
            <a:endParaRPr lang="en-US" altLang="ja-JP" sz="1000" dirty="0">
              <a:solidFill>
                <a:srgbClr val="FF9799"/>
              </a:solidFill>
              <a:latin typeface="Meiryo UI" pitchFamily="50" charset="-128"/>
              <a:ea typeface="Meiryo UI" pitchFamily="50" charset="-128"/>
              <a:cs typeface="Meiryo UI" pitchFamily="50" charset="-128"/>
            </a:endParaRPr>
          </a:p>
          <a:p>
            <a:pPr marL="180975" indent="0">
              <a:lnSpc>
                <a:spcPts val="1300"/>
              </a:lnSpc>
              <a:buFontTx/>
              <a:buNone/>
              <a:defRPr/>
            </a:pPr>
            <a:r>
              <a:rPr lang="ja-JP" altLang="en-US" sz="1200" dirty="0" smtClean="0">
                <a:solidFill>
                  <a:srgbClr val="FF9933"/>
                </a:solidFill>
                <a:latin typeface="Meiryo UI" pitchFamily="50" charset="-128"/>
                <a:ea typeface="Meiryo UI" pitchFamily="50" charset="-128"/>
                <a:cs typeface="Meiryo UI" pitchFamily="50" charset="-128"/>
              </a:rPr>
              <a:t>成長産業の</a:t>
            </a:r>
            <a:r>
              <a:rPr lang="ja-JP" altLang="en-US" sz="1200" dirty="0">
                <a:solidFill>
                  <a:srgbClr val="FF9933"/>
                </a:solidFill>
                <a:latin typeface="Meiryo UI" pitchFamily="50" charset="-128"/>
                <a:ea typeface="Meiryo UI" pitchFamily="50" charset="-128"/>
                <a:cs typeface="Meiryo UI" pitchFamily="50" charset="-128"/>
              </a:rPr>
              <a:t>育成</a:t>
            </a:r>
            <a:r>
              <a:rPr lang="ja-JP" altLang="en-US" sz="1200" dirty="0" smtClean="0">
                <a:solidFill>
                  <a:srgbClr val="FF9933"/>
                </a:solidFill>
                <a:latin typeface="Meiryo UI" pitchFamily="50" charset="-128"/>
                <a:ea typeface="Meiryo UI" pitchFamily="50" charset="-128"/>
                <a:cs typeface="Meiryo UI" pitchFamily="50" charset="-128"/>
              </a:rPr>
              <a:t>を推進</a:t>
            </a:r>
            <a:r>
              <a:rPr lang="ja-JP" altLang="en-US" sz="1200" dirty="0">
                <a:solidFill>
                  <a:srgbClr val="FF9933"/>
                </a:solidFill>
                <a:latin typeface="Meiryo UI" pitchFamily="50" charset="-128"/>
                <a:ea typeface="Meiryo UI" pitchFamily="50" charset="-128"/>
                <a:cs typeface="Meiryo UI" pitchFamily="50" charset="-128"/>
              </a:rPr>
              <a:t>！</a:t>
            </a:r>
            <a:endParaRPr lang="en-US" altLang="ja-JP" sz="1200" dirty="0">
              <a:solidFill>
                <a:srgbClr val="FF9933"/>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FF9933"/>
                </a:solidFill>
                <a:latin typeface="Meiryo UI" pitchFamily="50" charset="-128"/>
                <a:ea typeface="Meiryo UI" pitchFamily="50" charset="-128"/>
                <a:cs typeface="Meiryo UI" pitchFamily="50" charset="-128"/>
              </a:rPr>
              <a:t>　</a:t>
            </a:r>
            <a:r>
              <a:rPr lang="ja-JP" altLang="en-US" sz="1000" dirty="0">
                <a:solidFill>
                  <a:srgbClr val="FF9933"/>
                </a:solidFill>
                <a:latin typeface="Meiryo UI" pitchFamily="50" charset="-128"/>
                <a:ea typeface="Meiryo UI" pitchFamily="50" charset="-128"/>
                <a:cs typeface="Meiryo UI" pitchFamily="50" charset="-128"/>
              </a:rPr>
              <a:t>北大阪（彩都）におけるバイオクラスター</a:t>
            </a:r>
            <a:r>
              <a:rPr lang="ja-JP" altLang="en-US" sz="1000" dirty="0" smtClean="0">
                <a:solidFill>
                  <a:srgbClr val="FF9933"/>
                </a:solidFill>
                <a:latin typeface="Meiryo UI" pitchFamily="50" charset="-128"/>
                <a:ea typeface="Meiryo UI" pitchFamily="50" charset="-128"/>
                <a:cs typeface="Meiryo UI" pitchFamily="50" charset="-128"/>
              </a:rPr>
              <a:t>の発展</a:t>
            </a:r>
            <a:endParaRPr lang="en-US" altLang="ja-JP" sz="1000" dirty="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総合特区に指定された彩都に</a:t>
            </a:r>
            <a:r>
              <a:rPr lang="ja-JP" altLang="en-US" sz="1000" dirty="0" smtClean="0">
                <a:solidFill>
                  <a:srgbClr val="FF9933"/>
                </a:solidFill>
                <a:latin typeface="Meiryo UI" pitchFamily="50" charset="-128"/>
                <a:ea typeface="Meiryo UI" pitchFamily="50" charset="-128"/>
                <a:cs typeface="Meiryo UI" pitchFamily="50" charset="-128"/>
              </a:rPr>
              <a:t>、インキュベーション</a:t>
            </a:r>
            <a:r>
              <a:rPr lang="ja-JP" altLang="en-US" sz="1000" dirty="0">
                <a:solidFill>
                  <a:srgbClr val="FF9933"/>
                </a:solidFill>
                <a:latin typeface="Meiryo UI" pitchFamily="50" charset="-128"/>
                <a:ea typeface="Meiryo UI" pitchFamily="50" charset="-128"/>
                <a:cs typeface="Meiryo UI" pitchFamily="50" charset="-128"/>
              </a:rPr>
              <a:t>施設入居企業が国内</a:t>
            </a:r>
            <a:r>
              <a:rPr lang="ja-JP" altLang="en-US" sz="1000" dirty="0" smtClean="0">
                <a:solidFill>
                  <a:srgbClr val="FF9933"/>
                </a:solidFill>
                <a:latin typeface="Meiryo UI" pitchFamily="50" charset="-128"/>
                <a:ea typeface="Meiryo UI" pitchFamily="50" charset="-128"/>
                <a:cs typeface="Meiryo UI" pitchFamily="50" charset="-128"/>
              </a:rPr>
              <a:t>初の核酸医</a:t>
            </a:r>
            <a:endParaRPr lang="en-US" altLang="ja-JP" sz="1000" dirty="0" smtClean="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a:t>
            </a:r>
            <a:r>
              <a:rPr lang="ja-JP" altLang="en-US" sz="1000" dirty="0" smtClean="0">
                <a:solidFill>
                  <a:srgbClr val="FF9933"/>
                </a:solidFill>
                <a:latin typeface="Meiryo UI" pitchFamily="50" charset="-128"/>
                <a:ea typeface="Meiryo UI" pitchFamily="50" charset="-128"/>
                <a:cs typeface="Meiryo UI" pitchFamily="50" charset="-128"/>
              </a:rPr>
              <a:t>　薬</a:t>
            </a:r>
            <a:r>
              <a:rPr lang="ja-JP" altLang="en-US" sz="1000" dirty="0">
                <a:solidFill>
                  <a:srgbClr val="FF9933"/>
                </a:solidFill>
                <a:latin typeface="Meiryo UI" pitchFamily="50" charset="-128"/>
                <a:ea typeface="Meiryo UI" pitchFamily="50" charset="-128"/>
                <a:cs typeface="Meiryo UI" pitchFamily="50" charset="-128"/>
              </a:rPr>
              <a:t>の研究所を</a:t>
            </a:r>
            <a:r>
              <a:rPr lang="ja-JP" altLang="en-US" sz="1000" dirty="0" smtClean="0">
                <a:solidFill>
                  <a:srgbClr val="FF9933"/>
                </a:solidFill>
                <a:latin typeface="Meiryo UI" pitchFamily="50" charset="-128"/>
                <a:ea typeface="Meiryo UI" pitchFamily="50" charset="-128"/>
                <a:cs typeface="Meiryo UI" pitchFamily="50" charset="-128"/>
              </a:rPr>
              <a:t>建設中（</a:t>
            </a:r>
            <a:r>
              <a:rPr lang="en-US" altLang="ja-JP" sz="1000" dirty="0" smtClean="0">
                <a:solidFill>
                  <a:srgbClr val="FF9933"/>
                </a:solidFill>
                <a:latin typeface="Meiryo UI" pitchFamily="50" charset="-128"/>
                <a:ea typeface="Meiryo UI" pitchFamily="50" charset="-128"/>
                <a:cs typeface="Meiryo UI" pitchFamily="50" charset="-128"/>
              </a:rPr>
              <a:t>25</a:t>
            </a:r>
            <a:r>
              <a:rPr lang="ja-JP" altLang="en-US" sz="1000" dirty="0">
                <a:solidFill>
                  <a:srgbClr val="FF9933"/>
                </a:solidFill>
                <a:latin typeface="Meiryo UI" pitchFamily="50" charset="-128"/>
                <a:ea typeface="Meiryo UI" pitchFamily="50" charset="-128"/>
                <a:cs typeface="Meiryo UI" pitchFamily="50" charset="-128"/>
              </a:rPr>
              <a:t>年</a:t>
            </a:r>
            <a:r>
              <a:rPr lang="en-US" altLang="ja-JP" sz="1000" dirty="0">
                <a:solidFill>
                  <a:srgbClr val="FF9933"/>
                </a:solidFill>
                <a:latin typeface="Meiryo UI" pitchFamily="50" charset="-128"/>
                <a:ea typeface="Meiryo UI" pitchFamily="50" charset="-128"/>
                <a:cs typeface="Meiryo UI" pitchFamily="50" charset="-128"/>
              </a:rPr>
              <a:t>3</a:t>
            </a:r>
            <a:r>
              <a:rPr lang="ja-JP" altLang="en-US" sz="1000" dirty="0">
                <a:solidFill>
                  <a:srgbClr val="FF9933"/>
                </a:solidFill>
                <a:latin typeface="Meiryo UI" pitchFamily="50" charset="-128"/>
                <a:ea typeface="Meiryo UI" pitchFamily="50" charset="-128"/>
                <a:cs typeface="Meiryo UI" pitchFamily="50" charset="-128"/>
              </a:rPr>
              <a:t>月竣工予定）</a:t>
            </a:r>
            <a:r>
              <a:rPr lang="ja-JP" altLang="en-US" sz="1000" dirty="0" smtClean="0">
                <a:solidFill>
                  <a:srgbClr val="FF9933"/>
                </a:solidFill>
                <a:latin typeface="Meiryo UI" pitchFamily="50" charset="-128"/>
                <a:ea typeface="Meiryo UI" pitchFamily="50" charset="-128"/>
                <a:cs typeface="Meiryo UI" pitchFamily="50" charset="-128"/>
              </a:rPr>
              <a:t>。</a:t>
            </a:r>
            <a:endParaRPr lang="en-US" altLang="ja-JP" sz="1000" dirty="0" smtClean="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FF9933"/>
                </a:solidFill>
                <a:latin typeface="Meiryo UI" pitchFamily="50" charset="-128"/>
                <a:ea typeface="Meiryo UI" pitchFamily="50" charset="-128"/>
                <a:cs typeface="Meiryo UI" pitchFamily="50" charset="-128"/>
              </a:rPr>
              <a:t>　　厚生労働省が、オールジャパンでの創薬支援体制の本部機能を構築するため医薬</a:t>
            </a:r>
            <a:endParaRPr lang="en-US" altLang="ja-JP" sz="1000" dirty="0" smtClean="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a:t>
            </a:r>
            <a:r>
              <a:rPr lang="ja-JP" altLang="en-US" sz="1000" dirty="0" smtClean="0">
                <a:solidFill>
                  <a:srgbClr val="FF9933"/>
                </a:solidFill>
                <a:latin typeface="Meiryo UI" pitchFamily="50" charset="-128"/>
                <a:ea typeface="Meiryo UI" pitchFamily="50" charset="-128"/>
                <a:cs typeface="Meiryo UI" pitchFamily="50" charset="-128"/>
              </a:rPr>
              <a:t>　基盤研究所に創薬支援戦略室の創設を決定（</a:t>
            </a:r>
            <a:r>
              <a:rPr lang="en-US" altLang="ja-JP" sz="1000" dirty="0" smtClean="0">
                <a:solidFill>
                  <a:srgbClr val="FF9933"/>
                </a:solidFill>
                <a:latin typeface="Meiryo UI" pitchFamily="50" charset="-128"/>
                <a:ea typeface="Meiryo UI" pitchFamily="50" charset="-128"/>
                <a:cs typeface="Meiryo UI" pitchFamily="50" charset="-128"/>
              </a:rPr>
              <a:t>25</a:t>
            </a:r>
            <a:r>
              <a:rPr lang="ja-JP" altLang="en-US" sz="1000" dirty="0" smtClean="0">
                <a:solidFill>
                  <a:srgbClr val="FF9933"/>
                </a:solidFill>
                <a:latin typeface="Meiryo UI" pitchFamily="50" charset="-128"/>
                <a:ea typeface="Meiryo UI" pitchFamily="50" charset="-128"/>
                <a:cs typeface="Meiryo UI" pitchFamily="50" charset="-128"/>
              </a:rPr>
              <a:t>年度予定）。</a:t>
            </a:r>
            <a:endParaRPr lang="en-US" altLang="ja-JP" sz="1000" dirty="0">
              <a:solidFill>
                <a:srgbClr val="FF9933"/>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100" dirty="0">
                <a:solidFill>
                  <a:srgbClr val="FF9933"/>
                </a:solidFill>
                <a:latin typeface="Meiryo UI" pitchFamily="50" charset="-128"/>
                <a:ea typeface="Meiryo UI" pitchFamily="50" charset="-128"/>
                <a:cs typeface="Meiryo UI" pitchFamily="50" charset="-128"/>
              </a:rPr>
              <a:t>　</a:t>
            </a:r>
            <a:r>
              <a:rPr lang="ja-JP" altLang="en-US" sz="1000" dirty="0">
                <a:solidFill>
                  <a:srgbClr val="FF9933"/>
                </a:solidFill>
                <a:latin typeface="Meiryo UI" pitchFamily="50" charset="-128"/>
                <a:ea typeface="Meiryo UI" pitchFamily="50" charset="-128"/>
                <a:cs typeface="Meiryo UI" pitchFamily="50" charset="-128"/>
              </a:rPr>
              <a:t>高度先進医療に向けた研究開発の促進</a:t>
            </a:r>
            <a:endParaRPr lang="en-US" altLang="ja-JP" sz="1000" dirty="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総合特区を活用して</a:t>
            </a:r>
            <a:r>
              <a:rPr lang="ja-JP" altLang="en-US" sz="1000" dirty="0" smtClean="0">
                <a:solidFill>
                  <a:srgbClr val="FF9933"/>
                </a:solidFill>
                <a:latin typeface="Meiryo UI" pitchFamily="50" charset="-128"/>
                <a:ea typeface="Meiryo UI" pitchFamily="50" charset="-128"/>
                <a:cs typeface="Meiryo UI" pitchFamily="50" charset="-128"/>
              </a:rPr>
              <a:t>、Ｂ</a:t>
            </a:r>
            <a:r>
              <a:rPr lang="en-US" altLang="ja-JP" sz="1000" dirty="0">
                <a:solidFill>
                  <a:srgbClr val="FF9933"/>
                </a:solidFill>
                <a:latin typeface="Meiryo UI" pitchFamily="50" charset="-128"/>
                <a:ea typeface="Meiryo UI" pitchFamily="50" charset="-128"/>
                <a:cs typeface="Meiryo UI" pitchFamily="50" charset="-128"/>
              </a:rPr>
              <a:t>NCT</a:t>
            </a:r>
            <a:r>
              <a:rPr lang="ja-JP" altLang="en-US" sz="1000" dirty="0">
                <a:solidFill>
                  <a:srgbClr val="FF9933"/>
                </a:solidFill>
                <a:latin typeface="Meiryo UI" pitchFamily="50" charset="-128"/>
                <a:ea typeface="Meiryo UI" pitchFamily="50" charset="-128"/>
                <a:cs typeface="Meiryo UI" pitchFamily="50" charset="-128"/>
              </a:rPr>
              <a:t>（ホウ素</a:t>
            </a:r>
            <a:r>
              <a:rPr lang="ja-JP" altLang="en-US" sz="1000" dirty="0" smtClean="0">
                <a:solidFill>
                  <a:srgbClr val="FF9933"/>
                </a:solidFill>
                <a:latin typeface="Meiryo UI" pitchFamily="50" charset="-128"/>
                <a:ea typeface="Meiryo UI" pitchFamily="50" charset="-128"/>
                <a:cs typeface="Meiryo UI" pitchFamily="50" charset="-128"/>
              </a:rPr>
              <a:t>中性子捕捉</a:t>
            </a:r>
            <a:r>
              <a:rPr lang="ja-JP" altLang="en-US" sz="1000" dirty="0">
                <a:solidFill>
                  <a:srgbClr val="FF9933"/>
                </a:solidFill>
                <a:latin typeface="Meiryo UI" pitchFamily="50" charset="-128"/>
                <a:ea typeface="Meiryo UI" pitchFamily="50" charset="-128"/>
                <a:cs typeface="Meiryo UI" pitchFamily="50" charset="-128"/>
              </a:rPr>
              <a:t>療法）など、世界初の</a:t>
            </a:r>
            <a:r>
              <a:rPr lang="ja-JP" altLang="en-US" sz="1000" dirty="0" smtClean="0">
                <a:solidFill>
                  <a:srgbClr val="FF9933"/>
                </a:solidFill>
                <a:latin typeface="Meiryo UI" pitchFamily="50" charset="-128"/>
                <a:ea typeface="Meiryo UI" pitchFamily="50" charset="-128"/>
                <a:cs typeface="Meiryo UI" pitchFamily="50" charset="-128"/>
              </a:rPr>
              <a:t>高度先</a:t>
            </a:r>
            <a:endParaRPr lang="en-US" altLang="ja-JP" sz="1000" dirty="0" smtClean="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a:t>
            </a:r>
            <a:r>
              <a:rPr lang="ja-JP" altLang="en-US" sz="1000" dirty="0" smtClean="0">
                <a:solidFill>
                  <a:srgbClr val="FF9933"/>
                </a:solidFill>
                <a:latin typeface="Meiryo UI" pitchFamily="50" charset="-128"/>
                <a:ea typeface="Meiryo UI" pitchFamily="50" charset="-128"/>
                <a:cs typeface="Meiryo UI" pitchFamily="50" charset="-128"/>
              </a:rPr>
              <a:t>　進</a:t>
            </a:r>
            <a:r>
              <a:rPr lang="ja-JP" altLang="en-US" sz="1000" dirty="0">
                <a:solidFill>
                  <a:srgbClr val="FF9933"/>
                </a:solidFill>
                <a:latin typeface="Meiryo UI" pitchFamily="50" charset="-128"/>
                <a:ea typeface="Meiryo UI" pitchFamily="50" charset="-128"/>
                <a:cs typeface="Meiryo UI" pitchFamily="50" charset="-128"/>
              </a:rPr>
              <a:t>医療の治験が進んでいます。</a:t>
            </a:r>
            <a:endParaRPr lang="en-US" altLang="ja-JP" sz="1000" dirty="0">
              <a:solidFill>
                <a:srgbClr val="FF9933"/>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a:solidFill>
                  <a:srgbClr val="FF9933"/>
                </a:solidFill>
                <a:latin typeface="Meiryo UI" pitchFamily="50" charset="-128"/>
                <a:ea typeface="Meiryo UI" pitchFamily="50" charset="-128"/>
                <a:cs typeface="Meiryo UI" pitchFamily="50" charset="-128"/>
              </a:rPr>
              <a:t>　新エネルギー</a:t>
            </a:r>
            <a:r>
              <a:rPr lang="ja-JP" altLang="en-US" sz="1000" dirty="0" smtClean="0">
                <a:solidFill>
                  <a:srgbClr val="FF9933"/>
                </a:solidFill>
                <a:latin typeface="Meiryo UI" pitchFamily="50" charset="-128"/>
                <a:ea typeface="Meiryo UI" pitchFamily="50" charset="-128"/>
                <a:cs typeface="Meiryo UI" pitchFamily="50" charset="-128"/>
              </a:rPr>
              <a:t>産業の振興</a:t>
            </a:r>
            <a:endParaRPr lang="en-US" altLang="ja-JP" sz="1000" dirty="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F9933"/>
                </a:solidFill>
                <a:latin typeface="Meiryo UI" pitchFamily="50" charset="-128"/>
                <a:ea typeface="Meiryo UI" pitchFamily="50" charset="-128"/>
                <a:cs typeface="Meiryo UI" pitchFamily="50" charset="-128"/>
              </a:rPr>
              <a:t>　　</a:t>
            </a:r>
            <a:r>
              <a:rPr lang="en-US" altLang="ja-JP" sz="1000" dirty="0">
                <a:solidFill>
                  <a:srgbClr val="FF9933"/>
                </a:solidFill>
                <a:latin typeface="Meiryo UI" pitchFamily="50" charset="-128"/>
                <a:ea typeface="Meiryo UI" pitchFamily="50" charset="-128"/>
                <a:cs typeface="Meiryo UI" pitchFamily="50" charset="-128"/>
              </a:rPr>
              <a:t>23</a:t>
            </a:r>
            <a:r>
              <a:rPr lang="ja-JP" altLang="en-US" sz="1000" dirty="0">
                <a:solidFill>
                  <a:srgbClr val="FF9933"/>
                </a:solidFill>
                <a:latin typeface="Meiryo UI" pitchFamily="50" charset="-128"/>
                <a:ea typeface="Meiryo UI" pitchFamily="50" charset="-128"/>
                <a:cs typeface="Meiryo UI" pitchFamily="50" charset="-128"/>
              </a:rPr>
              <a:t>年</a:t>
            </a:r>
            <a:r>
              <a:rPr lang="en-US" altLang="ja-JP" sz="1000" dirty="0">
                <a:solidFill>
                  <a:srgbClr val="FF9933"/>
                </a:solidFill>
                <a:latin typeface="Meiryo UI" pitchFamily="50" charset="-128"/>
                <a:ea typeface="Meiryo UI" pitchFamily="50" charset="-128"/>
                <a:cs typeface="Meiryo UI" pitchFamily="50" charset="-128"/>
              </a:rPr>
              <a:t>7</a:t>
            </a:r>
            <a:r>
              <a:rPr lang="ja-JP" altLang="en-US" sz="1000" dirty="0">
                <a:solidFill>
                  <a:srgbClr val="FF9933"/>
                </a:solidFill>
                <a:latin typeface="Meiryo UI" pitchFamily="50" charset="-128"/>
                <a:ea typeface="Meiryo UI" pitchFamily="50" charset="-128"/>
                <a:cs typeface="Meiryo UI" pitchFamily="50" charset="-128"/>
              </a:rPr>
              <a:t>月、バッテリー戦略研究センターを設置。電池関連ビジネスへの事業参入</a:t>
            </a:r>
            <a:r>
              <a:rPr lang="ja-JP" altLang="en-US" sz="1000" dirty="0" smtClean="0">
                <a:solidFill>
                  <a:srgbClr val="FF9933"/>
                </a:solidFill>
                <a:latin typeface="Meiryo UI" pitchFamily="50" charset="-128"/>
                <a:ea typeface="Meiryo UI" pitchFamily="50" charset="-128"/>
                <a:cs typeface="Meiryo UI" pitchFamily="50" charset="-128"/>
              </a:rPr>
              <a:t>や</a:t>
            </a:r>
            <a:endParaRPr lang="en-US" altLang="ja-JP" sz="1000" dirty="0" smtClean="0">
              <a:solidFill>
                <a:srgbClr val="FF99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a:solidFill>
                  <a:srgbClr val="FF9933"/>
                </a:solidFill>
                <a:latin typeface="Meiryo UI" pitchFamily="50" charset="-128"/>
                <a:ea typeface="Meiryo UI" pitchFamily="50" charset="-128"/>
                <a:cs typeface="Meiryo UI" pitchFamily="50" charset="-128"/>
              </a:rPr>
              <a:t>　</a:t>
            </a:r>
            <a:r>
              <a:rPr lang="ja-JP" altLang="en-US" sz="1000" smtClean="0">
                <a:solidFill>
                  <a:srgbClr val="FF9933"/>
                </a:solidFill>
                <a:latin typeface="Meiryo UI" pitchFamily="50" charset="-128"/>
                <a:ea typeface="Meiryo UI" pitchFamily="50" charset="-128"/>
                <a:cs typeface="Meiryo UI" pitchFamily="50" charset="-128"/>
              </a:rPr>
              <a:t>　実証</a:t>
            </a:r>
            <a:r>
              <a:rPr lang="ja-JP" altLang="en-US" sz="1000" dirty="0">
                <a:solidFill>
                  <a:srgbClr val="FF9933"/>
                </a:solidFill>
                <a:latin typeface="Meiryo UI" pitchFamily="50" charset="-128"/>
                <a:ea typeface="Meiryo UI" pitchFamily="50" charset="-128"/>
                <a:cs typeface="Meiryo UI" pitchFamily="50" charset="-128"/>
              </a:rPr>
              <a:t>実験を支援しています。</a:t>
            </a:r>
            <a:endParaRPr lang="en-US" altLang="ja-JP" sz="1000" dirty="0">
              <a:solidFill>
                <a:srgbClr val="FF9933"/>
              </a:solidFill>
              <a:latin typeface="Meiryo UI" pitchFamily="50" charset="-128"/>
              <a:ea typeface="Meiryo UI" pitchFamily="50" charset="-128"/>
              <a:cs typeface="Meiryo UI" pitchFamily="50" charset="-128"/>
            </a:endParaRPr>
          </a:p>
          <a:p>
            <a:pPr marL="266700" indent="0">
              <a:lnSpc>
                <a:spcPts val="1100"/>
              </a:lnSpc>
              <a:buFontTx/>
              <a:buNone/>
              <a:defRPr/>
            </a:pPr>
            <a:endParaRPr lang="en-US" altLang="ja-JP" sz="1000" dirty="0" smtClean="0">
              <a:solidFill>
                <a:srgbClr val="FF9933"/>
              </a:solidFill>
              <a:latin typeface="Meiryo UI" pitchFamily="50" charset="-128"/>
              <a:ea typeface="Meiryo UI" pitchFamily="50" charset="-128"/>
              <a:cs typeface="Meiryo UI" pitchFamily="50" charset="-128"/>
            </a:endParaRPr>
          </a:p>
          <a:p>
            <a:pPr marL="180975" indent="0">
              <a:lnSpc>
                <a:spcPts val="1300"/>
              </a:lnSpc>
              <a:buFontTx/>
              <a:buNone/>
              <a:defRPr/>
            </a:pPr>
            <a:r>
              <a:rPr lang="ja-JP" altLang="en-US" sz="1200" dirty="0" smtClean="0">
                <a:solidFill>
                  <a:srgbClr val="F2B800"/>
                </a:solidFill>
                <a:latin typeface="Meiryo UI" pitchFamily="50" charset="-128"/>
                <a:ea typeface="Meiryo UI" pitchFamily="50" charset="-128"/>
                <a:cs typeface="Meiryo UI" pitchFamily="50" charset="-128"/>
              </a:rPr>
              <a:t>関西国際空港の機能を強化</a:t>
            </a:r>
            <a:r>
              <a:rPr lang="ja-JP" altLang="en-US" sz="1200" dirty="0">
                <a:solidFill>
                  <a:srgbClr val="F2B800"/>
                </a:solidFill>
                <a:latin typeface="Meiryo UI" pitchFamily="50" charset="-128"/>
                <a:ea typeface="Meiryo UI" pitchFamily="50" charset="-128"/>
                <a:cs typeface="Meiryo UI" pitchFamily="50" charset="-128"/>
              </a:rPr>
              <a:t>！</a:t>
            </a:r>
            <a:endParaRPr lang="en-US" altLang="ja-JP" sz="1200" dirty="0" smtClean="0">
              <a:solidFill>
                <a:srgbClr val="F2B800"/>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F2B800"/>
                </a:solidFill>
                <a:latin typeface="Meiryo UI" pitchFamily="50" charset="-128"/>
                <a:ea typeface="Meiryo UI" pitchFamily="50" charset="-128"/>
                <a:cs typeface="Meiryo UI" pitchFamily="50" charset="-128"/>
              </a:rPr>
              <a:t>　</a:t>
            </a:r>
            <a:r>
              <a:rPr lang="en-US" altLang="ja-JP" sz="1000" dirty="0">
                <a:solidFill>
                  <a:srgbClr val="F2B800"/>
                </a:solidFill>
                <a:latin typeface="Meiryo UI" pitchFamily="50" charset="-128"/>
                <a:ea typeface="Meiryo UI" pitchFamily="50" charset="-128"/>
                <a:cs typeface="Meiryo UI" pitchFamily="50" charset="-128"/>
              </a:rPr>
              <a:t>LCC</a:t>
            </a:r>
            <a:r>
              <a:rPr lang="ja-JP" altLang="en-US" sz="1000" dirty="0">
                <a:solidFill>
                  <a:srgbClr val="F2B800"/>
                </a:solidFill>
                <a:latin typeface="Meiryo UI" pitchFamily="50" charset="-128"/>
                <a:ea typeface="Meiryo UI" pitchFamily="50" charset="-128"/>
                <a:cs typeface="Meiryo UI" pitchFamily="50" charset="-128"/>
              </a:rPr>
              <a:t>拠点化などによる就航ネットワークの拡大</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2B800"/>
                </a:solidFill>
                <a:latin typeface="Meiryo UI" pitchFamily="50" charset="-128"/>
                <a:ea typeface="Meiryo UI" pitchFamily="50" charset="-128"/>
                <a:cs typeface="Meiryo UI" pitchFamily="50" charset="-128"/>
              </a:rPr>
              <a:t>　　</a:t>
            </a:r>
            <a:r>
              <a:rPr lang="en-US" altLang="ja-JP" sz="1000" dirty="0">
                <a:solidFill>
                  <a:srgbClr val="F2B800"/>
                </a:solidFill>
                <a:latin typeface="Meiryo UI" pitchFamily="50" charset="-128"/>
                <a:ea typeface="Meiryo UI" pitchFamily="50" charset="-128"/>
                <a:cs typeface="Meiryo UI" pitchFamily="50" charset="-128"/>
              </a:rPr>
              <a:t>24</a:t>
            </a:r>
            <a:r>
              <a:rPr lang="ja-JP" altLang="en-US" sz="1000" dirty="0">
                <a:solidFill>
                  <a:srgbClr val="F2B800"/>
                </a:solidFill>
                <a:latin typeface="Meiryo UI" pitchFamily="50" charset="-128"/>
                <a:ea typeface="Meiryo UI" pitchFamily="50" charset="-128"/>
                <a:cs typeface="Meiryo UI" pitchFamily="50" charset="-128"/>
              </a:rPr>
              <a:t>年</a:t>
            </a:r>
            <a:r>
              <a:rPr lang="en-US" altLang="ja-JP" sz="1000" dirty="0">
                <a:solidFill>
                  <a:srgbClr val="F2B800"/>
                </a:solidFill>
                <a:latin typeface="Meiryo UI" pitchFamily="50" charset="-128"/>
                <a:ea typeface="Meiryo UI" pitchFamily="50" charset="-128"/>
                <a:cs typeface="Meiryo UI" pitchFamily="50" charset="-128"/>
              </a:rPr>
              <a:t>3</a:t>
            </a:r>
            <a:r>
              <a:rPr lang="ja-JP" altLang="en-US" sz="1000" dirty="0">
                <a:solidFill>
                  <a:srgbClr val="F2B800"/>
                </a:solidFill>
                <a:latin typeface="Meiryo UI" pitchFamily="50" charset="-128"/>
                <a:ea typeface="Meiryo UI" pitchFamily="50" charset="-128"/>
                <a:cs typeface="Meiryo UI" pitchFamily="50" charset="-128"/>
              </a:rPr>
              <a:t>月に関空を拠点とし就航を開始した</a:t>
            </a:r>
            <a:r>
              <a:rPr lang="en-US" altLang="ja-JP" sz="1000" dirty="0">
                <a:solidFill>
                  <a:srgbClr val="F2B800"/>
                </a:solidFill>
                <a:latin typeface="Meiryo UI" pitchFamily="50" charset="-128"/>
                <a:ea typeface="Meiryo UI" pitchFamily="50" charset="-128"/>
                <a:cs typeface="Meiryo UI" pitchFamily="50" charset="-128"/>
              </a:rPr>
              <a:t>Peach</a:t>
            </a:r>
            <a:r>
              <a:rPr lang="ja-JP" altLang="en-US" sz="1000" dirty="0">
                <a:solidFill>
                  <a:srgbClr val="F2B800"/>
                </a:solidFill>
                <a:latin typeface="Meiryo UI" pitchFamily="50" charset="-128"/>
                <a:ea typeface="Meiryo UI" pitchFamily="50" charset="-128"/>
                <a:cs typeface="Meiryo UI" pitchFamily="50" charset="-128"/>
              </a:rPr>
              <a:t>等の</a:t>
            </a:r>
            <a:r>
              <a:rPr lang="en-US" altLang="ja-JP" sz="1000" dirty="0">
                <a:solidFill>
                  <a:srgbClr val="F2B800"/>
                </a:solidFill>
                <a:latin typeface="Meiryo UI" pitchFamily="50" charset="-128"/>
                <a:ea typeface="Meiryo UI" pitchFamily="50" charset="-128"/>
                <a:cs typeface="Meiryo UI" pitchFamily="50" charset="-128"/>
              </a:rPr>
              <a:t>LCC</a:t>
            </a:r>
            <a:r>
              <a:rPr lang="ja-JP" altLang="en-US" sz="1000" dirty="0">
                <a:solidFill>
                  <a:srgbClr val="F2B800"/>
                </a:solidFill>
                <a:latin typeface="Meiryo UI" pitchFamily="50" charset="-128"/>
                <a:ea typeface="Meiryo UI" pitchFamily="50" charset="-128"/>
                <a:cs typeface="Meiryo UI" pitchFamily="50" charset="-128"/>
              </a:rPr>
              <a:t>を中心に、国内外への</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2B800"/>
                </a:solidFill>
                <a:latin typeface="Meiryo UI" pitchFamily="50" charset="-128"/>
                <a:ea typeface="Meiryo UI" pitchFamily="50" charset="-128"/>
                <a:cs typeface="Meiryo UI" pitchFamily="50" charset="-128"/>
              </a:rPr>
              <a:t>　　就航ネットワークが広がっています。</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a:solidFill>
                  <a:srgbClr val="F2B800"/>
                </a:solidFill>
                <a:latin typeface="Meiryo UI" pitchFamily="50" charset="-128"/>
                <a:ea typeface="Meiryo UI" pitchFamily="50" charset="-128"/>
                <a:cs typeface="Meiryo UI" pitchFamily="50" charset="-128"/>
              </a:rPr>
              <a:t>　国際物流機能の強化</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2B800"/>
                </a:solidFill>
                <a:latin typeface="Meiryo UI" pitchFamily="50" charset="-128"/>
                <a:ea typeface="Meiryo UI" pitchFamily="50" charset="-128"/>
                <a:cs typeface="Meiryo UI" pitchFamily="50" charset="-128"/>
              </a:rPr>
              <a:t>　　</a:t>
            </a:r>
            <a:r>
              <a:rPr lang="en-US" altLang="ja-JP" sz="1000" dirty="0">
                <a:solidFill>
                  <a:srgbClr val="F2B800"/>
                </a:solidFill>
                <a:latin typeface="Meiryo UI" pitchFamily="50" charset="-128"/>
                <a:ea typeface="Meiryo UI" pitchFamily="50" charset="-128"/>
                <a:cs typeface="Meiryo UI" pitchFamily="50" charset="-128"/>
              </a:rPr>
              <a:t>23</a:t>
            </a:r>
            <a:r>
              <a:rPr lang="ja-JP" altLang="en-US" sz="1000" dirty="0">
                <a:solidFill>
                  <a:srgbClr val="F2B800"/>
                </a:solidFill>
                <a:latin typeface="Meiryo UI" pitchFamily="50" charset="-128"/>
                <a:ea typeface="Meiryo UI" pitchFamily="50" charset="-128"/>
                <a:cs typeface="Meiryo UI" pitchFamily="50" charset="-128"/>
              </a:rPr>
              <a:t>年</a:t>
            </a:r>
            <a:r>
              <a:rPr lang="en-US" altLang="ja-JP" sz="1000" dirty="0">
                <a:solidFill>
                  <a:srgbClr val="F2B800"/>
                </a:solidFill>
                <a:latin typeface="Meiryo UI" pitchFamily="50" charset="-128"/>
                <a:ea typeface="Meiryo UI" pitchFamily="50" charset="-128"/>
                <a:cs typeface="Meiryo UI" pitchFamily="50" charset="-128"/>
              </a:rPr>
              <a:t>9</a:t>
            </a:r>
            <a:r>
              <a:rPr lang="ja-JP" altLang="en-US" sz="1000" dirty="0">
                <a:solidFill>
                  <a:srgbClr val="F2B800"/>
                </a:solidFill>
                <a:latin typeface="Meiryo UI" pitchFamily="50" charset="-128"/>
                <a:ea typeface="Meiryo UI" pitchFamily="50" charset="-128"/>
                <a:cs typeface="Meiryo UI" pitchFamily="50" charset="-128"/>
              </a:rPr>
              <a:t>月に医薬品専用共同定温庫の運用開始、</a:t>
            </a:r>
            <a:r>
              <a:rPr lang="en-US" altLang="ja-JP" sz="1000" dirty="0">
                <a:solidFill>
                  <a:srgbClr val="F2B800"/>
                </a:solidFill>
                <a:latin typeface="Meiryo UI" pitchFamily="50" charset="-128"/>
                <a:ea typeface="Meiryo UI" pitchFamily="50" charset="-128"/>
                <a:cs typeface="Meiryo UI" pitchFamily="50" charset="-128"/>
              </a:rPr>
              <a:t>25</a:t>
            </a:r>
            <a:r>
              <a:rPr lang="ja-JP" altLang="en-US" sz="1000" dirty="0">
                <a:solidFill>
                  <a:srgbClr val="F2B800"/>
                </a:solidFill>
                <a:latin typeface="Meiryo UI" pitchFamily="50" charset="-128"/>
                <a:ea typeface="Meiryo UI" pitchFamily="50" charset="-128"/>
                <a:cs typeface="Meiryo UI" pitchFamily="50" charset="-128"/>
              </a:rPr>
              <a:t>年</a:t>
            </a:r>
            <a:r>
              <a:rPr lang="en-US" altLang="ja-JP" sz="1000" dirty="0">
                <a:solidFill>
                  <a:srgbClr val="F2B800"/>
                </a:solidFill>
                <a:latin typeface="Meiryo UI" pitchFamily="50" charset="-128"/>
                <a:ea typeface="Meiryo UI" pitchFamily="50" charset="-128"/>
                <a:cs typeface="Meiryo UI" pitchFamily="50" charset="-128"/>
              </a:rPr>
              <a:t>3</a:t>
            </a:r>
            <a:r>
              <a:rPr lang="ja-JP" altLang="en-US" sz="1000" dirty="0">
                <a:solidFill>
                  <a:srgbClr val="F2B800"/>
                </a:solidFill>
                <a:latin typeface="Meiryo UI" pitchFamily="50" charset="-128"/>
                <a:ea typeface="Meiryo UI" pitchFamily="50" charset="-128"/>
                <a:cs typeface="Meiryo UI" pitchFamily="50" charset="-128"/>
              </a:rPr>
              <a:t>月からは総合特区を活用</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2B800"/>
                </a:solidFill>
                <a:latin typeface="Meiryo UI" pitchFamily="50" charset="-128"/>
                <a:ea typeface="Meiryo UI" pitchFamily="50" charset="-128"/>
                <a:cs typeface="Meiryo UI" pitchFamily="50" charset="-128"/>
              </a:rPr>
              <a:t>　　し、未承認医薬品の輸入手続き電子化を開始。また、</a:t>
            </a:r>
            <a:r>
              <a:rPr lang="en-US" altLang="ja-JP" sz="1000" dirty="0">
                <a:solidFill>
                  <a:srgbClr val="F2B800"/>
                </a:solidFill>
                <a:latin typeface="Meiryo UI" pitchFamily="50" charset="-128"/>
                <a:ea typeface="Meiryo UI" pitchFamily="50" charset="-128"/>
                <a:cs typeface="Meiryo UI" pitchFamily="50" charset="-128"/>
              </a:rPr>
              <a:t>24</a:t>
            </a:r>
            <a:r>
              <a:rPr lang="ja-JP" altLang="en-US" sz="1000" dirty="0">
                <a:solidFill>
                  <a:srgbClr val="F2B800"/>
                </a:solidFill>
                <a:latin typeface="Meiryo UI" pitchFamily="50" charset="-128"/>
                <a:ea typeface="Meiryo UI" pitchFamily="50" charset="-128"/>
                <a:cs typeface="Meiryo UI" pitchFamily="50" charset="-128"/>
              </a:rPr>
              <a:t>年</a:t>
            </a:r>
            <a:r>
              <a:rPr lang="en-US" altLang="ja-JP" sz="1000" dirty="0">
                <a:solidFill>
                  <a:srgbClr val="F2B800"/>
                </a:solidFill>
                <a:latin typeface="Meiryo UI" pitchFamily="50" charset="-128"/>
                <a:ea typeface="Meiryo UI" pitchFamily="50" charset="-128"/>
                <a:cs typeface="Meiryo UI" pitchFamily="50" charset="-128"/>
              </a:rPr>
              <a:t>5</a:t>
            </a:r>
            <a:r>
              <a:rPr lang="ja-JP" altLang="en-US" sz="1000" dirty="0">
                <a:solidFill>
                  <a:srgbClr val="F2B800"/>
                </a:solidFill>
                <a:latin typeface="Meiryo UI" pitchFamily="50" charset="-128"/>
                <a:ea typeface="Meiryo UI" pitchFamily="50" charset="-128"/>
                <a:cs typeface="Meiryo UI" pitchFamily="50" charset="-128"/>
              </a:rPr>
              <a:t>月には、フェデックスの</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F2B800"/>
                </a:solidFill>
                <a:latin typeface="Meiryo UI" pitchFamily="50" charset="-128"/>
                <a:ea typeface="Meiryo UI" pitchFamily="50" charset="-128"/>
                <a:cs typeface="Meiryo UI" pitchFamily="50" charset="-128"/>
              </a:rPr>
              <a:t>　　北太平洋地区ハブの開設が決定しました（</a:t>
            </a:r>
            <a:r>
              <a:rPr lang="en-US" altLang="ja-JP" sz="1000" dirty="0">
                <a:solidFill>
                  <a:srgbClr val="F2B800"/>
                </a:solidFill>
                <a:latin typeface="Meiryo UI" pitchFamily="50" charset="-128"/>
                <a:ea typeface="Meiryo UI" pitchFamily="50" charset="-128"/>
                <a:cs typeface="Meiryo UI" pitchFamily="50" charset="-128"/>
              </a:rPr>
              <a:t>26</a:t>
            </a:r>
            <a:r>
              <a:rPr lang="ja-JP" altLang="en-US" sz="1000" dirty="0">
                <a:solidFill>
                  <a:srgbClr val="F2B800"/>
                </a:solidFill>
                <a:latin typeface="Meiryo UI" pitchFamily="50" charset="-128"/>
                <a:ea typeface="Meiryo UI" pitchFamily="50" charset="-128"/>
                <a:cs typeface="Meiryo UI" pitchFamily="50" charset="-128"/>
              </a:rPr>
              <a:t>年春操業開始予定）。</a:t>
            </a:r>
            <a:endParaRPr lang="en-US" altLang="ja-JP" sz="1000" dirty="0">
              <a:solidFill>
                <a:srgbClr val="F2B800"/>
              </a:solidFill>
              <a:latin typeface="Meiryo UI" pitchFamily="50" charset="-128"/>
              <a:ea typeface="Meiryo UI" pitchFamily="50" charset="-128"/>
              <a:cs typeface="Meiryo UI" pitchFamily="50" charset="-128"/>
            </a:endParaRPr>
          </a:p>
          <a:p>
            <a:pPr marL="0" indent="0">
              <a:lnSpc>
                <a:spcPts val="1100"/>
              </a:lnSpc>
              <a:buFontTx/>
              <a:buNone/>
              <a:defRPr/>
            </a:pPr>
            <a:r>
              <a:rPr lang="ja-JP" altLang="en-US" sz="1000" dirty="0">
                <a:solidFill>
                  <a:srgbClr val="F2B800"/>
                </a:solidFill>
                <a:latin typeface="Meiryo UI" pitchFamily="50" charset="-128"/>
                <a:ea typeface="Meiryo UI" pitchFamily="50" charset="-128"/>
                <a:cs typeface="Meiryo UI" pitchFamily="50" charset="-128"/>
              </a:rPr>
              <a:t>　</a:t>
            </a:r>
            <a:r>
              <a:rPr lang="ja-JP" altLang="en-US" sz="1000" dirty="0" smtClean="0">
                <a:solidFill>
                  <a:srgbClr val="F2B800"/>
                </a:solidFill>
                <a:latin typeface="Meiryo UI" pitchFamily="50" charset="-128"/>
                <a:ea typeface="Meiryo UI" pitchFamily="50" charset="-128"/>
                <a:cs typeface="Meiryo UI" pitchFamily="50" charset="-128"/>
              </a:rPr>
              <a:t>　</a:t>
            </a:r>
            <a:endParaRPr lang="en-US" altLang="ja-JP" sz="1000" dirty="0" smtClean="0">
              <a:solidFill>
                <a:srgbClr val="F2B800"/>
              </a:solidFill>
              <a:latin typeface="Meiryo UI" pitchFamily="50" charset="-128"/>
              <a:ea typeface="Meiryo UI" pitchFamily="50" charset="-128"/>
              <a:cs typeface="Meiryo UI" pitchFamily="50" charset="-128"/>
            </a:endParaRPr>
          </a:p>
          <a:p>
            <a:pPr marL="0" indent="0">
              <a:lnSpc>
                <a:spcPts val="1100"/>
              </a:lnSpc>
              <a:buNone/>
              <a:defRPr/>
            </a:pPr>
            <a:r>
              <a:rPr lang="ja-JP" altLang="en-US" sz="1200" dirty="0" smtClean="0">
                <a:solidFill>
                  <a:srgbClr val="33CC33"/>
                </a:solidFill>
                <a:latin typeface="Meiryo UI" pitchFamily="50" charset="-128"/>
                <a:ea typeface="Meiryo UI" pitchFamily="50" charset="-128"/>
                <a:cs typeface="Meiryo UI" pitchFamily="50" charset="-128"/>
              </a:rPr>
              <a:t>　　民間</a:t>
            </a:r>
            <a:r>
              <a:rPr lang="ja-JP" altLang="en-US" sz="1200" dirty="0">
                <a:solidFill>
                  <a:srgbClr val="33CC33"/>
                </a:solidFill>
                <a:latin typeface="Meiryo UI" pitchFamily="50" charset="-128"/>
                <a:ea typeface="Meiryo UI" pitchFamily="50" charset="-128"/>
                <a:cs typeface="Meiryo UI" pitchFamily="50" charset="-128"/>
              </a:rPr>
              <a:t>に</a:t>
            </a:r>
            <a:r>
              <a:rPr lang="ja-JP" altLang="en-US" sz="1200" dirty="0" smtClean="0">
                <a:solidFill>
                  <a:srgbClr val="33CC33"/>
                </a:solidFill>
                <a:latin typeface="Meiryo UI" pitchFamily="50" charset="-128"/>
                <a:ea typeface="Meiryo UI" pitchFamily="50" charset="-128"/>
                <a:cs typeface="Meiryo UI" pitchFamily="50" charset="-128"/>
              </a:rPr>
              <a:t>よる</a:t>
            </a:r>
            <a:r>
              <a:rPr lang="ja-JP" altLang="en-US" sz="1200" dirty="0">
                <a:solidFill>
                  <a:srgbClr val="33CC33"/>
                </a:solidFill>
                <a:latin typeface="Meiryo UI" pitchFamily="50" charset="-128"/>
                <a:ea typeface="Meiryo UI" pitchFamily="50" charset="-128"/>
                <a:cs typeface="Meiryo UI" pitchFamily="50" charset="-128"/>
              </a:rPr>
              <a:t>都市</a:t>
            </a:r>
            <a:r>
              <a:rPr lang="ja-JP" altLang="en-US" sz="1200" dirty="0" smtClean="0">
                <a:solidFill>
                  <a:srgbClr val="33CC33"/>
                </a:solidFill>
                <a:latin typeface="Meiryo UI" pitchFamily="50" charset="-128"/>
                <a:ea typeface="Meiryo UI" pitchFamily="50" charset="-128"/>
                <a:cs typeface="Meiryo UI" pitchFamily="50" charset="-128"/>
              </a:rPr>
              <a:t>プロジェクト</a:t>
            </a:r>
            <a:r>
              <a:rPr lang="ja-JP" altLang="en-US" sz="1200" dirty="0">
                <a:solidFill>
                  <a:srgbClr val="33CC33"/>
                </a:solidFill>
                <a:latin typeface="Meiryo UI" pitchFamily="50" charset="-128"/>
                <a:ea typeface="Meiryo UI" pitchFamily="50" charset="-128"/>
                <a:cs typeface="Meiryo UI" pitchFamily="50" charset="-128"/>
              </a:rPr>
              <a:t>が</a:t>
            </a:r>
            <a:r>
              <a:rPr lang="ja-JP" altLang="en-US" sz="1200" dirty="0" smtClean="0">
                <a:solidFill>
                  <a:srgbClr val="33CC33"/>
                </a:solidFill>
                <a:latin typeface="Meiryo UI" pitchFamily="50" charset="-128"/>
                <a:ea typeface="Meiryo UI" pitchFamily="50" charset="-128"/>
                <a:cs typeface="Meiryo UI" pitchFamily="50" charset="-128"/>
              </a:rPr>
              <a:t>展開！</a:t>
            </a:r>
            <a:endParaRPr lang="en-US" altLang="ja-JP" sz="1000" dirty="0" smtClean="0">
              <a:solidFill>
                <a:srgbClr val="33CC33"/>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a:solidFill>
                  <a:srgbClr val="33CC33"/>
                </a:solidFill>
                <a:latin typeface="Meiryo UI" pitchFamily="50" charset="-128"/>
                <a:ea typeface="Meiryo UI" pitchFamily="50" charset="-128"/>
                <a:cs typeface="Meiryo UI" pitchFamily="50" charset="-128"/>
              </a:rPr>
              <a:t>　都心部におけるプロジェクトの進行</a:t>
            </a:r>
            <a:endParaRPr lang="en-US" altLang="ja-JP" sz="1000" dirty="0" smtClean="0">
              <a:solidFill>
                <a:srgbClr val="33CC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33CC33"/>
                </a:solidFill>
                <a:latin typeface="Meiryo UI" pitchFamily="50" charset="-128"/>
                <a:ea typeface="Meiryo UI" pitchFamily="50" charset="-128"/>
                <a:cs typeface="Meiryo UI" pitchFamily="50" charset="-128"/>
              </a:rPr>
              <a:t>　　</a:t>
            </a:r>
            <a:r>
              <a:rPr lang="en-US" altLang="ja-JP" sz="1000" dirty="0" smtClean="0">
                <a:solidFill>
                  <a:srgbClr val="33CC33"/>
                </a:solidFill>
                <a:latin typeface="Meiryo UI" pitchFamily="50" charset="-128"/>
                <a:ea typeface="Meiryo UI" pitchFamily="50" charset="-128"/>
                <a:cs typeface="Meiryo UI" pitchFamily="50" charset="-128"/>
              </a:rPr>
              <a:t>25</a:t>
            </a:r>
            <a:r>
              <a:rPr lang="ja-JP" altLang="en-US" sz="1000" dirty="0" smtClean="0">
                <a:solidFill>
                  <a:srgbClr val="33CC33"/>
                </a:solidFill>
                <a:latin typeface="Meiryo UI" pitchFamily="50" charset="-128"/>
                <a:ea typeface="Meiryo UI" pitchFamily="50" charset="-128"/>
                <a:cs typeface="Meiryo UI" pitchFamily="50" charset="-128"/>
              </a:rPr>
              <a:t>年</a:t>
            </a:r>
            <a:r>
              <a:rPr lang="en-US" altLang="ja-JP" sz="1000" dirty="0" smtClean="0">
                <a:solidFill>
                  <a:srgbClr val="33CC33"/>
                </a:solidFill>
                <a:latin typeface="Meiryo UI" pitchFamily="50" charset="-128"/>
                <a:ea typeface="Meiryo UI" pitchFamily="50" charset="-128"/>
                <a:cs typeface="Meiryo UI" pitchFamily="50" charset="-128"/>
              </a:rPr>
              <a:t>4</a:t>
            </a:r>
            <a:r>
              <a:rPr lang="ja-JP" altLang="en-US" sz="1000" dirty="0" smtClean="0">
                <a:solidFill>
                  <a:srgbClr val="33CC33"/>
                </a:solidFill>
                <a:latin typeface="Meiryo UI" pitchFamily="50" charset="-128"/>
                <a:ea typeface="Meiryo UI" pitchFamily="50" charset="-128"/>
                <a:cs typeface="Meiryo UI" pitchFamily="50" charset="-128"/>
              </a:rPr>
              <a:t>月に</a:t>
            </a:r>
            <a:r>
              <a:rPr lang="ja-JP" altLang="en-US" sz="1000" dirty="0">
                <a:solidFill>
                  <a:srgbClr val="33CC33"/>
                </a:solidFill>
                <a:latin typeface="Meiryo UI" pitchFamily="50" charset="-128"/>
                <a:ea typeface="Meiryo UI" pitchFamily="50" charset="-128"/>
                <a:cs typeface="Meiryo UI" pitchFamily="50" charset="-128"/>
              </a:rPr>
              <a:t>、うめきた先行開発区域で「グランフロント大阪」が、</a:t>
            </a:r>
            <a:r>
              <a:rPr lang="en-US" altLang="ja-JP" sz="1000" dirty="0">
                <a:solidFill>
                  <a:srgbClr val="33CC33"/>
                </a:solidFill>
                <a:latin typeface="Meiryo UI" pitchFamily="50" charset="-128"/>
                <a:ea typeface="Meiryo UI" pitchFamily="50" charset="-128"/>
                <a:cs typeface="Meiryo UI" pitchFamily="50" charset="-128"/>
              </a:rPr>
              <a:t>26</a:t>
            </a:r>
            <a:r>
              <a:rPr lang="ja-JP" altLang="en-US" sz="1000" dirty="0">
                <a:solidFill>
                  <a:srgbClr val="33CC33"/>
                </a:solidFill>
                <a:latin typeface="Meiryo UI" pitchFamily="50" charset="-128"/>
                <a:ea typeface="Meiryo UI" pitchFamily="50" charset="-128"/>
                <a:cs typeface="Meiryo UI" pitchFamily="50" charset="-128"/>
              </a:rPr>
              <a:t>年春には、「</a:t>
            </a:r>
            <a:r>
              <a:rPr lang="ja-JP" altLang="en-US" sz="1000" dirty="0" smtClean="0">
                <a:solidFill>
                  <a:srgbClr val="33CC33"/>
                </a:solidFill>
                <a:latin typeface="Meiryo UI" pitchFamily="50" charset="-128"/>
                <a:ea typeface="Meiryo UI" pitchFamily="50" charset="-128"/>
                <a:cs typeface="Meiryo UI" pitchFamily="50" charset="-128"/>
              </a:rPr>
              <a:t>世界</a:t>
            </a:r>
            <a:endParaRPr lang="en-US" altLang="ja-JP" sz="1000" dirty="0" smtClean="0">
              <a:solidFill>
                <a:srgbClr val="33CC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33CC33"/>
                </a:solidFill>
                <a:latin typeface="Meiryo UI" pitchFamily="50" charset="-128"/>
                <a:ea typeface="Meiryo UI" pitchFamily="50" charset="-128"/>
                <a:cs typeface="Meiryo UI" pitchFamily="50" charset="-128"/>
              </a:rPr>
              <a:t>　</a:t>
            </a:r>
            <a:r>
              <a:rPr lang="ja-JP" altLang="en-US" sz="1000" dirty="0" smtClean="0">
                <a:solidFill>
                  <a:srgbClr val="33CC33"/>
                </a:solidFill>
                <a:latin typeface="Meiryo UI" pitchFamily="50" charset="-128"/>
                <a:ea typeface="Meiryo UI" pitchFamily="50" charset="-128"/>
                <a:cs typeface="Meiryo UI" pitchFamily="50" charset="-128"/>
              </a:rPr>
              <a:t>　一高い</a:t>
            </a:r>
            <a:r>
              <a:rPr lang="ja-JP" altLang="en-US" sz="1000" dirty="0">
                <a:solidFill>
                  <a:srgbClr val="33CC33"/>
                </a:solidFill>
                <a:latin typeface="Meiryo UI" pitchFamily="50" charset="-128"/>
                <a:ea typeface="Meiryo UI" pitchFamily="50" charset="-128"/>
                <a:cs typeface="Meiryo UI" pitchFamily="50" charset="-128"/>
              </a:rPr>
              <a:t>駅ビル」となる「あべのハルカス」がオープン。</a:t>
            </a:r>
            <a:endParaRPr lang="en-US" altLang="ja-JP" sz="1000" dirty="0">
              <a:solidFill>
                <a:srgbClr val="33CC33"/>
              </a:solidFill>
              <a:latin typeface="Meiryo UI" pitchFamily="50" charset="-128"/>
              <a:ea typeface="Meiryo UI" pitchFamily="50" charset="-128"/>
              <a:cs typeface="Meiryo UI" pitchFamily="50" charset="-128"/>
            </a:endParaRPr>
          </a:p>
          <a:p>
            <a:pPr marL="0" indent="0">
              <a:lnSpc>
                <a:spcPts val="1000"/>
              </a:lnSpc>
              <a:buFont typeface="Wingdings" pitchFamily="2" charset="2"/>
              <a:buChar char="Ø"/>
              <a:defRPr/>
            </a:pPr>
            <a:r>
              <a:rPr lang="ja-JP" altLang="en-US" sz="1000" dirty="0" smtClean="0">
                <a:solidFill>
                  <a:srgbClr val="33CC33"/>
                </a:solidFill>
                <a:latin typeface="Meiryo UI" pitchFamily="50" charset="-128"/>
                <a:ea typeface="Meiryo UI" pitchFamily="50" charset="-128"/>
                <a:cs typeface="Meiryo UI" pitchFamily="50" charset="-128"/>
              </a:rPr>
              <a:t>　メガソーラー・スマートコミュニティ等のエネルギー関連プロジェクトの進行</a:t>
            </a:r>
            <a:endParaRPr lang="en-US" altLang="ja-JP" sz="1000" dirty="0" smtClean="0">
              <a:solidFill>
                <a:srgbClr val="33CC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smtClean="0">
                <a:solidFill>
                  <a:srgbClr val="33CC33"/>
                </a:solidFill>
                <a:latin typeface="Meiryo UI" pitchFamily="50" charset="-128"/>
                <a:ea typeface="Meiryo UI" pitchFamily="50" charset="-128"/>
                <a:cs typeface="Meiryo UI" pitchFamily="50" charset="-128"/>
              </a:rPr>
              <a:t>　　夢洲、泉大津、泉南</a:t>
            </a:r>
            <a:r>
              <a:rPr lang="ja-JP" altLang="en-US" sz="1000" dirty="0">
                <a:solidFill>
                  <a:srgbClr val="33CC33"/>
                </a:solidFill>
                <a:latin typeface="Meiryo UI" pitchFamily="50" charset="-128"/>
                <a:ea typeface="Meiryo UI" pitchFamily="50" charset="-128"/>
                <a:cs typeface="Meiryo UI" pitchFamily="50" charset="-128"/>
              </a:rPr>
              <a:t>、</a:t>
            </a:r>
            <a:r>
              <a:rPr lang="ja-JP" altLang="en-US" sz="1000" dirty="0" smtClean="0">
                <a:solidFill>
                  <a:srgbClr val="33CC33"/>
                </a:solidFill>
                <a:latin typeface="Meiryo UI" pitchFamily="50" charset="-128"/>
                <a:ea typeface="Meiryo UI" pitchFamily="50" charset="-128"/>
                <a:cs typeface="Meiryo UI" pitchFamily="50" charset="-128"/>
              </a:rPr>
              <a:t>岬などでメガソーラーの設置が決定。夢洲・咲洲、茨木、堺な</a:t>
            </a:r>
            <a:endParaRPr lang="en-US" altLang="ja-JP" sz="1000" dirty="0" smtClean="0">
              <a:solidFill>
                <a:srgbClr val="33CC33"/>
              </a:solidFill>
              <a:latin typeface="Meiryo UI" pitchFamily="50" charset="-128"/>
              <a:ea typeface="Meiryo UI" pitchFamily="50" charset="-128"/>
              <a:cs typeface="Meiryo UI" pitchFamily="50" charset="-128"/>
            </a:endParaRPr>
          </a:p>
          <a:p>
            <a:pPr marL="0" indent="0">
              <a:lnSpc>
                <a:spcPts val="1000"/>
              </a:lnSpc>
              <a:buFontTx/>
              <a:buNone/>
              <a:defRPr/>
            </a:pPr>
            <a:r>
              <a:rPr lang="ja-JP" altLang="en-US" sz="1000" dirty="0">
                <a:solidFill>
                  <a:srgbClr val="33CC33"/>
                </a:solidFill>
                <a:latin typeface="Meiryo UI" pitchFamily="50" charset="-128"/>
                <a:ea typeface="Meiryo UI" pitchFamily="50" charset="-128"/>
                <a:cs typeface="Meiryo UI" pitchFamily="50" charset="-128"/>
              </a:rPr>
              <a:t>　</a:t>
            </a:r>
            <a:r>
              <a:rPr lang="ja-JP" altLang="en-US" sz="1000" dirty="0" smtClean="0">
                <a:solidFill>
                  <a:srgbClr val="33CC33"/>
                </a:solidFill>
                <a:latin typeface="Meiryo UI" pitchFamily="50" charset="-128"/>
                <a:ea typeface="Meiryo UI" pitchFamily="50" charset="-128"/>
                <a:cs typeface="Meiryo UI" pitchFamily="50" charset="-128"/>
              </a:rPr>
              <a:t>　どでは、スマートコミュニティのプロジェクトが進行中。</a:t>
            </a:r>
            <a:endParaRPr lang="en-US" altLang="ja-JP" sz="1000" dirty="0" smtClean="0">
              <a:solidFill>
                <a:srgbClr val="33CC33"/>
              </a:solidFill>
              <a:latin typeface="Meiryo UI" pitchFamily="50" charset="-128"/>
              <a:ea typeface="Meiryo UI" pitchFamily="50" charset="-128"/>
              <a:cs typeface="Meiryo UI" pitchFamily="50" charset="-128"/>
            </a:endParaRPr>
          </a:p>
        </p:txBody>
      </p:sp>
      <p:sp>
        <p:nvSpPr>
          <p:cNvPr id="4" name="正方形/長方形 3"/>
          <p:cNvSpPr/>
          <p:nvPr/>
        </p:nvSpPr>
        <p:spPr>
          <a:xfrm>
            <a:off x="0" y="198438"/>
            <a:ext cx="6858000" cy="492443"/>
          </a:xfrm>
          <a:prstGeom prst="rect">
            <a:avLst/>
          </a:prstGeom>
          <a:noFill/>
        </p:spPr>
        <p:txBody>
          <a:bodyPr>
            <a:spAutoFit/>
          </a:bodyPr>
          <a:lstStyle/>
          <a:p>
            <a:pPr algn="ctr">
              <a:defRPr/>
            </a:pPr>
            <a:r>
              <a:rPr lang="ja-JP" altLang="en-US" sz="2600" b="1" dirty="0">
                <a:ln w="12700">
                  <a:noFill/>
                  <a:prstDash val="solid"/>
                </a:ln>
                <a:solidFill>
                  <a:srgbClr val="002060"/>
                </a:solidFill>
                <a:effectLst>
                  <a:outerShdw blurRad="50000" dist="50800" dir="7500000" algn="tl">
                    <a:srgbClr val="000000">
                      <a:shade val="5000"/>
                      <a:alpha val="35000"/>
                    </a:srgbClr>
                  </a:outerShdw>
                </a:effectLst>
                <a:latin typeface="HGPｺﾞｼｯｸM" pitchFamily="50" charset="-128"/>
                <a:ea typeface="HGPｺﾞｼｯｸM" pitchFamily="50" charset="-128"/>
              </a:rPr>
              <a:t>大阪はいまダイナミックに変わろうとしています</a:t>
            </a:r>
          </a:p>
        </p:txBody>
      </p:sp>
      <p:cxnSp>
        <p:nvCxnSpPr>
          <p:cNvPr id="26628" name="直線コネクタ 3"/>
          <p:cNvCxnSpPr>
            <a:cxnSpLocks noChangeShapeType="1"/>
          </p:cNvCxnSpPr>
          <p:nvPr/>
        </p:nvCxnSpPr>
        <p:spPr bwMode="auto">
          <a:xfrm>
            <a:off x="242888" y="755576"/>
            <a:ext cx="6354464" cy="0"/>
          </a:xfrm>
          <a:prstGeom prst="line">
            <a:avLst/>
          </a:prstGeom>
          <a:noFill/>
          <a:ln w="15875" algn="ctr">
            <a:solidFill>
              <a:srgbClr val="002060"/>
            </a:solidFill>
            <a:round/>
            <a:headEnd/>
            <a:tailEnd/>
          </a:ln>
          <a:extLst>
            <a:ext uri="{909E8E84-426E-40DD-AFC4-6F175D3DCCD1}">
              <a14:hiddenFill xmlns:a14="http://schemas.microsoft.com/office/drawing/2010/main">
                <a:noFill/>
              </a14:hiddenFill>
            </a:ext>
          </a:extLst>
        </p:spPr>
      </p:cxnSp>
      <p:sp>
        <p:nvSpPr>
          <p:cNvPr id="26629" name="テキスト ボックス 5"/>
          <p:cNvSpPr txBox="1">
            <a:spLocks noChangeArrowheads="1"/>
          </p:cNvSpPr>
          <p:nvPr/>
        </p:nvSpPr>
        <p:spPr bwMode="auto">
          <a:xfrm>
            <a:off x="322561" y="755576"/>
            <a:ext cx="63465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dirty="0" smtClean="0">
                <a:latin typeface="Meiryo UI" pitchFamily="50" charset="-128"/>
                <a:ea typeface="Meiryo UI" pitchFamily="50" charset="-128"/>
                <a:cs typeface="Meiryo UI" pitchFamily="50" charset="-128"/>
              </a:rPr>
              <a:t>総合</a:t>
            </a:r>
            <a:r>
              <a:rPr lang="ja-JP" altLang="en-US" sz="1200" dirty="0">
                <a:latin typeface="Meiryo UI" pitchFamily="50" charset="-128"/>
                <a:ea typeface="Meiryo UI" pitchFamily="50" charset="-128"/>
                <a:cs typeface="Meiryo UI" pitchFamily="50" charset="-128"/>
              </a:rPr>
              <a:t>特区の指定獲得をはじめ、成長戦略策定後の大阪の動きをご紹介します。</a:t>
            </a:r>
          </a:p>
        </p:txBody>
      </p:sp>
      <p:sp>
        <p:nvSpPr>
          <p:cNvPr id="26632" name="テキスト ボックス 1"/>
          <p:cNvSpPr txBox="1">
            <a:spLocks noChangeArrowheads="1"/>
          </p:cNvSpPr>
          <p:nvPr/>
        </p:nvSpPr>
        <p:spPr bwMode="auto">
          <a:xfrm>
            <a:off x="1844675" y="8763000"/>
            <a:ext cx="4392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900"/>
              </a:lnSpc>
            </a:pPr>
            <a:r>
              <a:rPr lang="ja-JP" altLang="en-US" sz="800" dirty="0"/>
              <a:t>大阪市</a:t>
            </a:r>
            <a:r>
              <a:rPr lang="ja-JP" altLang="ja-JP" sz="800" dirty="0"/>
              <a:t>政策企画室　企画部</a:t>
            </a:r>
            <a:endParaRPr lang="en-US" altLang="ja-JP" sz="800" dirty="0"/>
          </a:p>
          <a:p>
            <a:pPr eaLnBrk="1" hangingPunct="1">
              <a:lnSpc>
                <a:spcPts val="900"/>
              </a:lnSpc>
            </a:pPr>
            <a:r>
              <a:rPr lang="ja-JP" altLang="en-US" sz="800" dirty="0"/>
              <a:t>〒</a:t>
            </a:r>
            <a:r>
              <a:rPr lang="en-US" altLang="ja-JP" sz="800" dirty="0"/>
              <a:t>530-8201</a:t>
            </a:r>
            <a:r>
              <a:rPr lang="ja-JP" altLang="en-US" sz="800" dirty="0"/>
              <a:t>　</a:t>
            </a:r>
            <a:r>
              <a:rPr lang="ja-JP" altLang="ja-JP" sz="800" dirty="0"/>
              <a:t>大阪市北区中之島</a:t>
            </a:r>
            <a:r>
              <a:rPr lang="en-US" altLang="ja-JP" sz="800" dirty="0"/>
              <a:t>1</a:t>
            </a:r>
            <a:r>
              <a:rPr lang="ja-JP" altLang="en-US" sz="800" dirty="0"/>
              <a:t>丁目</a:t>
            </a:r>
            <a:r>
              <a:rPr lang="en-US" altLang="ja-JP" sz="800" dirty="0" smtClean="0"/>
              <a:t>3-20</a:t>
            </a:r>
            <a:r>
              <a:rPr lang="ja-JP" altLang="en-US" sz="800" dirty="0"/>
              <a:t>　</a:t>
            </a:r>
            <a:r>
              <a:rPr lang="en-US" altLang="ja-JP" sz="800" smtClean="0"/>
              <a:t>TEL:06-6208-9723</a:t>
            </a:r>
            <a:endParaRPr lang="ja-JP" altLang="en-US" sz="800" dirty="0"/>
          </a:p>
        </p:txBody>
      </p:sp>
      <p:pic>
        <p:nvPicPr>
          <p:cNvPr id="26633" name="Picture 7" descr="府章・ロゴマー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321" y="8439150"/>
            <a:ext cx="1047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テキスト ボックス 1"/>
          <p:cNvSpPr txBox="1">
            <a:spLocks noChangeArrowheads="1"/>
          </p:cNvSpPr>
          <p:nvPr/>
        </p:nvSpPr>
        <p:spPr bwMode="auto">
          <a:xfrm>
            <a:off x="1844675" y="8497888"/>
            <a:ext cx="43926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900"/>
              </a:lnSpc>
            </a:pPr>
            <a:r>
              <a:rPr lang="ja-JP" altLang="en-US" sz="800"/>
              <a:t>大阪府政策企画部　企画室　</a:t>
            </a:r>
            <a:endParaRPr lang="en-US" altLang="ja-JP" sz="800"/>
          </a:p>
          <a:p>
            <a:pPr eaLnBrk="1" hangingPunct="1">
              <a:lnSpc>
                <a:spcPts val="900"/>
              </a:lnSpc>
            </a:pPr>
            <a:r>
              <a:rPr lang="ja-JP" altLang="en-US" sz="800"/>
              <a:t>〒</a:t>
            </a:r>
            <a:r>
              <a:rPr lang="en-US" altLang="ja-JP" sz="800"/>
              <a:t>540-8570</a:t>
            </a:r>
            <a:r>
              <a:rPr lang="ja-JP" altLang="en-US" sz="800"/>
              <a:t>　</a:t>
            </a:r>
            <a:r>
              <a:rPr lang="ja-JP" altLang="ja-JP" sz="800"/>
              <a:t>大阪市</a:t>
            </a:r>
            <a:r>
              <a:rPr lang="ja-JP" altLang="en-US" sz="800"/>
              <a:t>中央区大手前</a:t>
            </a:r>
            <a:r>
              <a:rPr lang="en-US" altLang="ja-JP" sz="800"/>
              <a:t>2</a:t>
            </a:r>
            <a:r>
              <a:rPr lang="ja-JP" altLang="en-US" sz="800"/>
              <a:t>　　</a:t>
            </a:r>
            <a:r>
              <a:rPr lang="en-US" altLang="ja-JP" sz="800"/>
              <a:t>TEL:06-6941-0351</a:t>
            </a:r>
            <a:endParaRPr lang="ja-JP" altLang="en-US" sz="800"/>
          </a:p>
        </p:txBody>
      </p:sp>
      <p:cxnSp>
        <p:nvCxnSpPr>
          <p:cNvPr id="26635" name="直線コネクタ 3"/>
          <p:cNvCxnSpPr>
            <a:cxnSpLocks noChangeShapeType="1"/>
          </p:cNvCxnSpPr>
          <p:nvPr/>
        </p:nvCxnSpPr>
        <p:spPr bwMode="auto">
          <a:xfrm>
            <a:off x="0" y="8459788"/>
            <a:ext cx="6858000" cy="0"/>
          </a:xfrm>
          <a:prstGeom prst="line">
            <a:avLst/>
          </a:prstGeom>
          <a:noFill/>
          <a:ln w="15875" algn="ctr">
            <a:solidFill>
              <a:srgbClr val="002060"/>
            </a:solidFill>
            <a:round/>
            <a:headEnd/>
            <a:tailEnd/>
          </a:ln>
          <a:extLst>
            <a:ext uri="{909E8E84-426E-40DD-AFC4-6F175D3DCCD1}">
              <a14:hiddenFill xmlns:a14="http://schemas.microsoft.com/office/drawing/2010/main">
                <a:noFill/>
              </a14:hiddenFill>
            </a:ext>
          </a:extLst>
        </p:spPr>
      </p:cxnSp>
      <p:pic>
        <p:nvPicPr>
          <p:cNvPr id="266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24" y="1403648"/>
            <a:ext cx="1871663"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7" name="Picture 13" descr="Z:\10 計画グループ（23.7.12～）\04成長戦略\【成長戦略】22～24年度\22成長戦略2010\01骨格案・素案・案\☆最新☆〔素案〕\概要版\企画室(成長戦略用写真）\教育委員会\英語教育③.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425" y="2807023"/>
            <a:ext cx="18716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6" y="1087041"/>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0" name="Picture 7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88" y="2699792"/>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1" name="Picture 2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839" y="3707904"/>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2" name="Picture 2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52" y="5796260"/>
            <a:ext cx="307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43" name="Picture 2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8" y="7255470"/>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704" y="8777858"/>
            <a:ext cx="1157263" cy="33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webx.lan.pref.osaka.jp\DavWWWRoot\02\osakaseichosenryaku\DocLib\06_成長戦略府市一本化\概要版\回答用フォルダ\07_環境農林水産部\写真\堺メガソーラー\堺メガソーラー（航空、関西電力所有）.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96879" y="4406477"/>
            <a:ext cx="1872208" cy="1245643"/>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l="4529" t="20329"/>
          <a:stretch/>
        </p:blipFill>
        <p:spPr bwMode="auto">
          <a:xfrm>
            <a:off x="4796878" y="5836607"/>
            <a:ext cx="1872481" cy="1039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aganom\AppData\Local\Microsoft\Windows\Temporary Internet Files\Content.Outlook\VQ44QI6P\20130222 うめきた工事写真.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7426" y="7092280"/>
            <a:ext cx="1851000" cy="103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00063" y="58738"/>
            <a:ext cx="6407150" cy="800100"/>
          </a:xfrm>
          <a:prstGeom prst="rect">
            <a:avLst/>
          </a:prstGeom>
          <a:noFill/>
        </p:spPr>
        <p:txBody>
          <a:bodyPr>
            <a:spAutoFit/>
          </a:bodyPr>
          <a:lstStyle/>
          <a:p>
            <a:pPr algn="r">
              <a:defRPr/>
            </a:pPr>
            <a:r>
              <a:rPr lang="ja-JP" altLang="en-US" sz="40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大阪は</a:t>
            </a:r>
            <a:r>
              <a:rPr lang="ja-JP" altLang="en-US" sz="4000" b="1" dirty="0">
                <a:ln w="19050">
                  <a:noFill/>
                  <a:prstDash val="solid"/>
                </a:ln>
                <a:solidFill>
                  <a:srgbClr val="002060"/>
                </a:solidFill>
                <a:effectLst>
                  <a:outerShdw blurRad="50000" dist="50800" dir="7500000" algn="tl">
                    <a:srgbClr val="000000">
                      <a:shade val="5000"/>
                      <a:alpha val="35000"/>
                    </a:srgbClr>
                  </a:outerShdw>
                </a:effectLst>
                <a:latin typeface="HGPｺﾞｼｯｸE" pitchFamily="50" charset="-128"/>
                <a:ea typeface="HGPｺﾞｼｯｸE" pitchFamily="50" charset="-128"/>
              </a:rPr>
              <a:t>“</a:t>
            </a:r>
            <a:r>
              <a:rPr lang="ja-JP" altLang="en-US" sz="4600" b="1" dirty="0">
                <a:ln w="19050">
                  <a:noFill/>
                  <a:prstDash val="solid"/>
                </a:ln>
                <a:solidFill>
                  <a:srgbClr val="002060"/>
                </a:solidFill>
                <a:effectLst>
                  <a:outerShdw blurRad="50000" dist="50800" dir="7500000" algn="tl">
                    <a:srgbClr val="000000">
                      <a:shade val="5000"/>
                      <a:alpha val="35000"/>
                    </a:srgbClr>
                  </a:outerShdw>
                </a:effectLst>
                <a:latin typeface="HGPｺﾞｼｯｸE" pitchFamily="50" charset="-128"/>
                <a:ea typeface="HGPｺﾞｼｯｸE" pitchFamily="50" charset="-128"/>
              </a:rPr>
              <a:t>日本の成</a:t>
            </a:r>
          </a:p>
        </p:txBody>
      </p:sp>
      <p:sp>
        <p:nvSpPr>
          <p:cNvPr id="5" name="正方形/長方形 4"/>
          <p:cNvSpPr/>
          <p:nvPr/>
        </p:nvSpPr>
        <p:spPr>
          <a:xfrm>
            <a:off x="327025" y="979488"/>
            <a:ext cx="2376488" cy="400050"/>
          </a:xfrm>
          <a:prstGeom prst="rect">
            <a:avLst/>
          </a:prstGeom>
          <a:noFill/>
        </p:spPr>
        <p:txBody>
          <a:bodyPr>
            <a:spAutoFit/>
          </a:bodyPr>
          <a:lstStyle/>
          <a:p>
            <a:pPr algn="ctr">
              <a:defRPr/>
            </a:pPr>
            <a:r>
              <a:rPr lang="ja-JP" altLang="en-US" sz="2000" b="1" dirty="0">
                <a:ln w="19050">
                  <a:noFill/>
                  <a:prstDash val="solid"/>
                </a:ln>
                <a:solidFill>
                  <a:srgbClr val="002060"/>
                </a:solidFill>
                <a:effectLst>
                  <a:outerShdw blurRad="50000" dist="50800" dir="7500000" algn="tl">
                    <a:srgbClr val="000000">
                      <a:shade val="5000"/>
                      <a:alpha val="35000"/>
                    </a:srgbClr>
                  </a:outerShdw>
                </a:effectLst>
                <a:latin typeface="HGPｺﾞｼｯｸE" pitchFamily="50" charset="-128"/>
                <a:ea typeface="HGPｺﾞｼｯｸE" pitchFamily="50" charset="-128"/>
              </a:rPr>
              <a:t>めざす将来像</a:t>
            </a:r>
          </a:p>
        </p:txBody>
      </p:sp>
      <p:sp>
        <p:nvSpPr>
          <p:cNvPr id="16388" name="Text Box 6"/>
          <p:cNvSpPr txBox="1">
            <a:spLocks noChangeArrowheads="1"/>
          </p:cNvSpPr>
          <p:nvPr/>
        </p:nvSpPr>
        <p:spPr bwMode="auto">
          <a:xfrm>
            <a:off x="120650" y="8824913"/>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0000"/>
                </a:solidFill>
              </a:rPr>
              <a:t>１</a:t>
            </a:r>
          </a:p>
        </p:txBody>
      </p:sp>
      <p:sp>
        <p:nvSpPr>
          <p:cNvPr id="20" name="角丸四角形 19"/>
          <p:cNvSpPr/>
          <p:nvPr/>
        </p:nvSpPr>
        <p:spPr bwMode="auto">
          <a:xfrm>
            <a:off x="614363" y="1404938"/>
            <a:ext cx="5767387" cy="3348037"/>
          </a:xfrm>
          <a:prstGeom prst="roundRect">
            <a:avLst>
              <a:gd name="adj" fmla="val 8255"/>
            </a:avLst>
          </a:prstGeom>
          <a:solidFill>
            <a:srgbClr val="FFFFB3"/>
          </a:solidFill>
          <a:ln>
            <a:noFill/>
          </a:ln>
          <a:effectLst>
            <a:glow>
              <a:srgbClr val="FFCCFF">
                <a:alpha val="55000"/>
              </a:srgbClr>
            </a:glow>
            <a:outerShdw blurRad="50800" dist="38100" dir="2700000" algn="tl" rotWithShape="0">
              <a:prstClr val="black">
                <a:alpha val="40000"/>
              </a:prstClr>
            </a:outerShdw>
          </a:effectLst>
          <a:scene3d>
            <a:camera prst="orthographicFront"/>
            <a:lightRig rig="soft" dir="t"/>
          </a:scene3d>
          <a:sp3d prstMaterial="plastic">
            <a:bevelT w="139700"/>
            <a:bevelB w="1206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6392" name="テキスト ボックス 9"/>
          <p:cNvSpPr txBox="1">
            <a:spLocks noChangeArrowheads="1"/>
          </p:cNvSpPr>
          <p:nvPr/>
        </p:nvSpPr>
        <p:spPr bwMode="auto">
          <a:xfrm>
            <a:off x="866775" y="2159000"/>
            <a:ext cx="284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600">
                <a:solidFill>
                  <a:srgbClr val="000000"/>
                </a:solidFill>
                <a:latin typeface="HGPｺﾞｼｯｸE" pitchFamily="50" charset="-128"/>
                <a:ea typeface="HGPｺﾞｼｯｸE" pitchFamily="50" charset="-128"/>
              </a:rPr>
              <a:t>大阪・関西の強みをさらに磨き、</a:t>
            </a:r>
            <a:endParaRPr lang="en-US" altLang="ja-JP" sz="1600">
              <a:solidFill>
                <a:srgbClr val="000000"/>
              </a:solidFill>
              <a:latin typeface="HGPｺﾞｼｯｸE" pitchFamily="50" charset="-128"/>
              <a:ea typeface="HGPｺﾞｼｯｸE" pitchFamily="50" charset="-128"/>
            </a:endParaRPr>
          </a:p>
          <a:p>
            <a:pPr eaLnBrk="1" hangingPunct="1"/>
            <a:r>
              <a:rPr lang="ja-JP" altLang="en-US" sz="1600">
                <a:solidFill>
                  <a:srgbClr val="000000"/>
                </a:solidFill>
                <a:latin typeface="HGPｺﾞｼｯｸE" pitchFamily="50" charset="-128"/>
                <a:ea typeface="HGPｺﾞｼｯｸE" pitchFamily="50" charset="-128"/>
              </a:rPr>
              <a:t>高い付加価値を創り出す都市</a:t>
            </a:r>
          </a:p>
        </p:txBody>
      </p:sp>
      <p:sp>
        <p:nvSpPr>
          <p:cNvPr id="16393" name="テキスト ボックス 21"/>
          <p:cNvSpPr txBox="1">
            <a:spLocks noChangeArrowheads="1"/>
          </p:cNvSpPr>
          <p:nvPr/>
        </p:nvSpPr>
        <p:spPr bwMode="auto">
          <a:xfrm>
            <a:off x="700088" y="2709863"/>
            <a:ext cx="2762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a:latin typeface="HG丸ｺﾞｼｯｸM-PRO" pitchFamily="50" charset="-128"/>
                <a:ea typeface="HG丸ｺﾞｼｯｸM-PRO" pitchFamily="50" charset="-128"/>
              </a:rPr>
              <a:t>◆先端技術産業の集積</a:t>
            </a:r>
            <a:endParaRPr lang="en-US" altLang="ja-JP" sz="1200">
              <a:latin typeface="HG丸ｺﾞｼｯｸM-PRO" pitchFamily="50" charset="-128"/>
              <a:ea typeface="HG丸ｺﾞｼｯｸM-PRO" pitchFamily="50" charset="-128"/>
            </a:endParaRPr>
          </a:p>
          <a:p>
            <a:pPr eaLnBrk="1" hangingPunct="1"/>
            <a:r>
              <a:rPr lang="ja-JP" altLang="en-US" sz="1200">
                <a:latin typeface="HG丸ｺﾞｼｯｸM-PRO" pitchFamily="50" charset="-128"/>
                <a:ea typeface="HG丸ｺﾞｼｯｸM-PRO" pitchFamily="50" charset="-128"/>
              </a:rPr>
              <a:t>◆高度専門人材の育成・集積・交流</a:t>
            </a:r>
            <a:endParaRPr lang="en-US" altLang="ja-JP" sz="1200">
              <a:latin typeface="HG丸ｺﾞｼｯｸM-PRO" pitchFamily="50" charset="-128"/>
              <a:ea typeface="HG丸ｺﾞｼｯｸM-PRO" pitchFamily="50" charset="-128"/>
            </a:endParaRPr>
          </a:p>
          <a:p>
            <a:pPr eaLnBrk="1" hangingPunct="1"/>
            <a:r>
              <a:rPr lang="ja-JP" altLang="en-US" sz="1200">
                <a:latin typeface="HG丸ｺﾞｼｯｸM-PRO" pitchFamily="50" charset="-128"/>
                <a:ea typeface="HG丸ｺﾞｼｯｸM-PRO" pitchFamily="50" charset="-128"/>
              </a:rPr>
              <a:t>◆国際標準の競争環境の整備</a:t>
            </a:r>
            <a:r>
              <a:rPr lang="ja-JP" altLang="en-US" sz="1200">
                <a:solidFill>
                  <a:srgbClr val="000000"/>
                </a:solidFill>
                <a:latin typeface="HG丸ｺﾞｼｯｸM-PRO" pitchFamily="50" charset="-128"/>
                <a:ea typeface="HG丸ｺﾞｼｯｸM-PRO" pitchFamily="50" charset="-128"/>
              </a:rPr>
              <a:t>　　　　　　　　</a:t>
            </a:r>
            <a:endParaRPr lang="en-US" altLang="ja-JP" sz="1200">
              <a:solidFill>
                <a:srgbClr val="000000"/>
              </a:solidFill>
              <a:latin typeface="HG丸ｺﾞｼｯｸM-PRO" pitchFamily="50" charset="-128"/>
              <a:ea typeface="HG丸ｺﾞｼｯｸM-PRO" pitchFamily="50" charset="-128"/>
            </a:endParaRPr>
          </a:p>
        </p:txBody>
      </p:sp>
      <p:pic>
        <p:nvPicPr>
          <p:cNvPr id="27" name="図 26"/>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803275" y="3472583"/>
            <a:ext cx="1656000" cy="1080012"/>
          </a:xfrm>
          <a:prstGeom prst="rect">
            <a:avLst/>
          </a:prstGeom>
          <a:effectLst>
            <a:glow>
              <a:schemeClr val="bg1"/>
            </a:glow>
            <a:softEdge rad="0"/>
          </a:effectLst>
        </p:spPr>
      </p:pic>
      <p:sp>
        <p:nvSpPr>
          <p:cNvPr id="21" name="正方形/長方形 20"/>
          <p:cNvSpPr/>
          <p:nvPr/>
        </p:nvSpPr>
        <p:spPr bwMode="auto">
          <a:xfrm>
            <a:off x="936625" y="1470025"/>
            <a:ext cx="2835275" cy="523875"/>
          </a:xfrm>
          <a:prstGeom prst="rect">
            <a:avLst/>
          </a:prstGeom>
          <a:noFill/>
          <a:effectLst/>
        </p:spPr>
        <p:txBody>
          <a:bodyPr>
            <a:spAutoFit/>
          </a:bodyPr>
          <a:lstStyle/>
          <a:p>
            <a:pPr>
              <a:defRPr/>
            </a:pPr>
            <a:r>
              <a:rPr lang="ja-JP" altLang="en-US" sz="2800" b="1" dirty="0">
                <a:ln w="1270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ハイエンド</a:t>
            </a:r>
            <a:r>
              <a:rPr lang="ja-JP" altLang="en-US" sz="700" b="1" dirty="0">
                <a:ln w="12700">
                  <a:noFill/>
                  <a:prstDash val="solid"/>
                </a:ln>
                <a:solidFill>
                  <a:srgbClr val="002060"/>
                </a:solidFill>
                <a:latin typeface="HG丸ｺﾞｼｯｸM-PRO" pitchFamily="50" charset="-128"/>
                <a:ea typeface="HG丸ｺﾞｼｯｸM-PRO" pitchFamily="50" charset="-128"/>
              </a:rPr>
              <a:t>*</a:t>
            </a:r>
            <a:r>
              <a:rPr lang="en-US" altLang="ja-JP" sz="700" b="1" dirty="0">
                <a:ln w="12700">
                  <a:noFill/>
                  <a:prstDash val="solid"/>
                </a:ln>
                <a:solidFill>
                  <a:srgbClr val="002060"/>
                </a:solidFill>
                <a:latin typeface="HG丸ｺﾞｼｯｸM-PRO" pitchFamily="50" charset="-128"/>
                <a:ea typeface="HG丸ｺﾞｼｯｸM-PRO" pitchFamily="50" charset="-128"/>
              </a:rPr>
              <a:t>3</a:t>
            </a:r>
            <a:r>
              <a:rPr lang="ja-JP" altLang="en-US" sz="2800" b="1" dirty="0">
                <a:ln w="1270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都市</a:t>
            </a:r>
            <a:endParaRPr lang="ja-JP" altLang="en-US" sz="1400" b="1" dirty="0">
              <a:ln w="1270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endParaRPr>
          </a:p>
        </p:txBody>
      </p:sp>
      <p:grpSp>
        <p:nvGrpSpPr>
          <p:cNvPr id="16396" name="グループ化 2"/>
          <p:cNvGrpSpPr>
            <a:grpSpLocks/>
          </p:cNvGrpSpPr>
          <p:nvPr/>
        </p:nvGrpSpPr>
        <p:grpSpPr bwMode="auto">
          <a:xfrm>
            <a:off x="3792538" y="1714500"/>
            <a:ext cx="2513012" cy="2374900"/>
            <a:chOff x="3676651" y="1715191"/>
            <a:chExt cx="2511886" cy="2374925"/>
          </a:xfrm>
        </p:grpSpPr>
        <p:pic>
          <p:nvPicPr>
            <p:cNvPr id="16425" name="Picture 14" descr="無題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0418" y="1715191"/>
              <a:ext cx="1928119" cy="23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6" name="Oval 18"/>
            <p:cNvSpPr>
              <a:spLocks noChangeArrowheads="1"/>
            </p:cNvSpPr>
            <p:nvPr/>
          </p:nvSpPr>
          <p:spPr bwMode="auto">
            <a:xfrm>
              <a:off x="5063266" y="3325178"/>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27" name="Oval 19"/>
            <p:cNvSpPr>
              <a:spLocks noChangeArrowheads="1"/>
            </p:cNvSpPr>
            <p:nvPr/>
          </p:nvSpPr>
          <p:spPr bwMode="auto">
            <a:xfrm>
              <a:off x="4973347" y="3388493"/>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28" name="Oval 20"/>
            <p:cNvSpPr>
              <a:spLocks noChangeArrowheads="1"/>
            </p:cNvSpPr>
            <p:nvPr/>
          </p:nvSpPr>
          <p:spPr bwMode="auto">
            <a:xfrm>
              <a:off x="5095379" y="3468604"/>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29" name="Oval 16"/>
            <p:cNvSpPr>
              <a:spLocks noChangeArrowheads="1"/>
            </p:cNvSpPr>
            <p:nvPr/>
          </p:nvSpPr>
          <p:spPr bwMode="auto">
            <a:xfrm>
              <a:off x="5188575" y="2703664"/>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30" name="Oval 17"/>
            <p:cNvSpPr>
              <a:spLocks noChangeArrowheads="1"/>
            </p:cNvSpPr>
            <p:nvPr/>
          </p:nvSpPr>
          <p:spPr bwMode="auto">
            <a:xfrm>
              <a:off x="5188575" y="2797990"/>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grpSp>
          <p:nvGrpSpPr>
            <p:cNvPr id="16431" name="Group 22"/>
            <p:cNvGrpSpPr>
              <a:grpSpLocks/>
            </p:cNvGrpSpPr>
            <p:nvPr/>
          </p:nvGrpSpPr>
          <p:grpSpPr bwMode="auto">
            <a:xfrm>
              <a:off x="3676651" y="1902546"/>
              <a:ext cx="1353922" cy="1355438"/>
              <a:chOff x="5597" y="3371"/>
              <a:chExt cx="2380" cy="2773"/>
            </a:xfrm>
          </p:grpSpPr>
          <p:pic>
            <p:nvPicPr>
              <p:cNvPr id="16442" name="Picture 23" descr="新しいイメージのコピ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 y="3371"/>
                <a:ext cx="2380" cy="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43" name="Oval 24"/>
              <p:cNvSpPr>
                <a:spLocks noChangeArrowheads="1"/>
              </p:cNvSpPr>
              <p:nvPr/>
            </p:nvSpPr>
            <p:spPr bwMode="auto">
              <a:xfrm>
                <a:off x="6379" y="4555"/>
                <a:ext cx="177" cy="190"/>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4" name="Oval 25"/>
              <p:cNvSpPr>
                <a:spLocks noChangeArrowheads="1"/>
              </p:cNvSpPr>
              <p:nvPr/>
            </p:nvSpPr>
            <p:spPr bwMode="auto">
              <a:xfrm>
                <a:off x="6830" y="4373"/>
                <a:ext cx="177" cy="189"/>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5" name="Oval 26"/>
              <p:cNvSpPr>
                <a:spLocks noChangeArrowheads="1"/>
              </p:cNvSpPr>
              <p:nvPr/>
            </p:nvSpPr>
            <p:spPr bwMode="auto">
              <a:xfrm>
                <a:off x="6881" y="3828"/>
                <a:ext cx="176" cy="189"/>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6" name="Oval 27"/>
              <p:cNvSpPr>
                <a:spLocks noChangeArrowheads="1"/>
              </p:cNvSpPr>
              <p:nvPr/>
            </p:nvSpPr>
            <p:spPr bwMode="auto">
              <a:xfrm>
                <a:off x="6812" y="5398"/>
                <a:ext cx="177" cy="188"/>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7" name="Oval 28"/>
              <p:cNvSpPr>
                <a:spLocks noChangeArrowheads="1"/>
              </p:cNvSpPr>
              <p:nvPr/>
            </p:nvSpPr>
            <p:spPr bwMode="auto">
              <a:xfrm>
                <a:off x="7508" y="3890"/>
                <a:ext cx="65" cy="65"/>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8" name="Oval 29"/>
              <p:cNvSpPr>
                <a:spLocks noChangeArrowheads="1"/>
              </p:cNvSpPr>
              <p:nvPr/>
            </p:nvSpPr>
            <p:spPr bwMode="auto">
              <a:xfrm>
                <a:off x="7346" y="3911"/>
                <a:ext cx="63" cy="63"/>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49" name="Oval 30"/>
              <p:cNvSpPr>
                <a:spLocks noChangeArrowheads="1"/>
              </p:cNvSpPr>
              <p:nvPr/>
            </p:nvSpPr>
            <p:spPr bwMode="auto">
              <a:xfrm>
                <a:off x="7486" y="4377"/>
                <a:ext cx="65" cy="62"/>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0" name="Oval 31"/>
              <p:cNvSpPr>
                <a:spLocks noChangeArrowheads="1"/>
              </p:cNvSpPr>
              <p:nvPr/>
            </p:nvSpPr>
            <p:spPr bwMode="auto">
              <a:xfrm>
                <a:off x="7560" y="4407"/>
                <a:ext cx="66"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1" name="Oval 32"/>
              <p:cNvSpPr>
                <a:spLocks noChangeArrowheads="1"/>
              </p:cNvSpPr>
              <p:nvPr/>
            </p:nvSpPr>
            <p:spPr bwMode="auto">
              <a:xfrm>
                <a:off x="7506" y="4623"/>
                <a:ext cx="65"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2" name="Oval 33"/>
              <p:cNvSpPr>
                <a:spLocks noChangeArrowheads="1"/>
              </p:cNvSpPr>
              <p:nvPr/>
            </p:nvSpPr>
            <p:spPr bwMode="auto">
              <a:xfrm>
                <a:off x="7502" y="4681"/>
                <a:ext cx="66"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3" name="Oval 34"/>
              <p:cNvSpPr>
                <a:spLocks noChangeArrowheads="1"/>
              </p:cNvSpPr>
              <p:nvPr/>
            </p:nvSpPr>
            <p:spPr bwMode="auto">
              <a:xfrm>
                <a:off x="7087" y="4500"/>
                <a:ext cx="65"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4" name="Oval 35"/>
              <p:cNvSpPr>
                <a:spLocks noChangeArrowheads="1"/>
              </p:cNvSpPr>
              <p:nvPr/>
            </p:nvSpPr>
            <p:spPr bwMode="auto">
              <a:xfrm>
                <a:off x="7053" y="4857"/>
                <a:ext cx="66"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5" name="Oval 36"/>
              <p:cNvSpPr>
                <a:spLocks noChangeArrowheads="1"/>
              </p:cNvSpPr>
              <p:nvPr/>
            </p:nvSpPr>
            <p:spPr bwMode="auto">
              <a:xfrm>
                <a:off x="7184" y="4921"/>
                <a:ext cx="65"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6" name="Oval 37"/>
              <p:cNvSpPr>
                <a:spLocks noChangeArrowheads="1"/>
              </p:cNvSpPr>
              <p:nvPr/>
            </p:nvSpPr>
            <p:spPr bwMode="auto">
              <a:xfrm>
                <a:off x="6314" y="4555"/>
                <a:ext cx="65"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7" name="Oval 38"/>
              <p:cNvSpPr>
                <a:spLocks noChangeArrowheads="1"/>
              </p:cNvSpPr>
              <p:nvPr/>
            </p:nvSpPr>
            <p:spPr bwMode="auto">
              <a:xfrm>
                <a:off x="6265" y="4497"/>
                <a:ext cx="66"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8" name="Oval 39"/>
              <p:cNvSpPr>
                <a:spLocks noChangeArrowheads="1"/>
              </p:cNvSpPr>
              <p:nvPr/>
            </p:nvSpPr>
            <p:spPr bwMode="auto">
              <a:xfrm>
                <a:off x="6863" y="5289"/>
                <a:ext cx="64"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59" name="Oval 40"/>
              <p:cNvSpPr>
                <a:spLocks noChangeArrowheads="1"/>
              </p:cNvSpPr>
              <p:nvPr/>
            </p:nvSpPr>
            <p:spPr bwMode="auto">
              <a:xfrm>
                <a:off x="6242" y="5416"/>
                <a:ext cx="63"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60" name="Oval 41"/>
              <p:cNvSpPr>
                <a:spLocks noChangeArrowheads="1"/>
              </p:cNvSpPr>
              <p:nvPr/>
            </p:nvSpPr>
            <p:spPr bwMode="auto">
              <a:xfrm>
                <a:off x="6192" y="4364"/>
                <a:ext cx="67" cy="66"/>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sp>
            <p:nvSpPr>
              <p:cNvPr id="16461" name="Oval 42"/>
              <p:cNvSpPr>
                <a:spLocks noChangeArrowheads="1"/>
              </p:cNvSpPr>
              <p:nvPr/>
            </p:nvSpPr>
            <p:spPr bwMode="auto">
              <a:xfrm>
                <a:off x="6907" y="5257"/>
                <a:ext cx="63" cy="64"/>
              </a:xfrm>
              <a:prstGeom prst="ellipse">
                <a:avLst/>
              </a:prstGeom>
              <a:solidFill>
                <a:srgbClr val="FF0000"/>
              </a:solidFill>
              <a:ln>
                <a:noFill/>
              </a:ln>
              <a:effectLst/>
              <a:extLst>
                <a:ext uri="{91240B29-F687-4F45-9708-019B960494DF}">
                  <a14:hiddenLine xmlns:a14="http://schemas.microsoft.com/office/drawing/2010/main" w="19050" algn="ctr">
                    <a:solidFill>
                      <a:srgbClr val="000000"/>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nchor="ctr"/>
              <a:lstStyle/>
              <a:p>
                <a:pPr algn="ctr"/>
                <a:endParaRPr lang="ja-JP" altLang="en-US">
                  <a:solidFill>
                    <a:srgbClr val="000000"/>
                  </a:solidFill>
                  <a:ea typeface="ＭＳ 明朝" pitchFamily="17" charset="-128"/>
                </a:endParaRPr>
              </a:p>
            </p:txBody>
          </p:sp>
        </p:grpSp>
        <p:sp>
          <p:nvSpPr>
            <p:cNvPr id="16432" name="AutoShape 21"/>
            <p:cNvSpPr>
              <a:spLocks noChangeArrowheads="1"/>
            </p:cNvSpPr>
            <p:nvPr/>
          </p:nvSpPr>
          <p:spPr bwMode="auto">
            <a:xfrm>
              <a:off x="3715886" y="1890272"/>
              <a:ext cx="1324376" cy="1305046"/>
            </a:xfrm>
            <a:prstGeom prst="wedgeEllipseCallout">
              <a:avLst>
                <a:gd name="adj1" fmla="val 57407"/>
                <a:gd name="adj2" fmla="val 34454"/>
              </a:avLst>
            </a:prstGeom>
            <a:solidFill>
              <a:srgbClr val="BBE0E3">
                <a:alpha val="0"/>
              </a:srgbClr>
            </a:solidFill>
            <a:ln w="9525">
              <a:solidFill>
                <a:srgbClr val="000000"/>
              </a:solidFill>
              <a:miter lim="800000"/>
              <a:headEnd/>
              <a:tailEnd/>
            </a:ln>
          </p:spPr>
          <p:txBody>
            <a:bodyPr/>
            <a:lstStyle/>
            <a:p>
              <a:pPr algn="ctr"/>
              <a:endParaRPr lang="ja-JP" altLang="ja-JP">
                <a:solidFill>
                  <a:srgbClr val="000000"/>
                </a:solidFill>
                <a:ea typeface="ＭＳ 明朝" pitchFamily="17" charset="-128"/>
              </a:endParaRPr>
            </a:p>
          </p:txBody>
        </p:sp>
        <p:sp>
          <p:nvSpPr>
            <p:cNvPr id="16433" name="Oval 43"/>
            <p:cNvSpPr>
              <a:spLocks noChangeArrowheads="1"/>
            </p:cNvSpPr>
            <p:nvPr/>
          </p:nvSpPr>
          <p:spPr bwMode="auto">
            <a:xfrm>
              <a:off x="5022864" y="2858719"/>
              <a:ext cx="300586" cy="374715"/>
            </a:xfrm>
            <a:prstGeom prst="ellipse">
              <a:avLst/>
            </a:prstGeom>
            <a:noFill/>
            <a:ln w="444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lIns="74295" tIns="8890" rIns="74295" bIns="8890">
              <a:spAutoFit/>
            </a:bodyPr>
            <a:lstStyle/>
            <a:p>
              <a:pPr algn="ctr"/>
              <a:endParaRPr lang="ja-JP" altLang="en-US">
                <a:solidFill>
                  <a:srgbClr val="000000"/>
                </a:solidFill>
                <a:ea typeface="ＭＳ 明朝" pitchFamily="17" charset="-128"/>
              </a:endParaRPr>
            </a:p>
          </p:txBody>
        </p:sp>
        <p:sp>
          <p:nvSpPr>
            <p:cNvPr id="16434" name="Oval 44"/>
            <p:cNvSpPr>
              <a:spLocks noChangeArrowheads="1"/>
            </p:cNvSpPr>
            <p:nvPr/>
          </p:nvSpPr>
          <p:spPr bwMode="auto">
            <a:xfrm flipH="1" flipV="1">
              <a:off x="5142330" y="3015066"/>
              <a:ext cx="46244" cy="56853"/>
            </a:xfrm>
            <a:prstGeom prst="ellipse">
              <a:avLst/>
            </a:prstGeom>
            <a:solidFill>
              <a:srgbClr val="FF0000"/>
            </a:solidFill>
            <a:ln w="9525">
              <a:solidFill>
                <a:srgbClr val="333333"/>
              </a:solidFill>
              <a:round/>
              <a:headEnd/>
              <a:tailEnd/>
            </a:ln>
          </p:spPr>
          <p:txBody>
            <a:bodyPr lIns="74295" tIns="8890" rIns="74295" bIns="8890">
              <a:spAutoFit/>
            </a:bodyPr>
            <a:lstStyle/>
            <a:p>
              <a:pPr algn="ctr"/>
              <a:endParaRPr lang="ja-JP" altLang="en-US">
                <a:solidFill>
                  <a:srgbClr val="000000"/>
                </a:solidFill>
                <a:ea typeface="ＭＳ 明朝" pitchFamily="17" charset="-128"/>
              </a:endParaRPr>
            </a:p>
          </p:txBody>
        </p:sp>
        <p:sp>
          <p:nvSpPr>
            <p:cNvPr id="16435" name="Oval 44"/>
            <p:cNvSpPr>
              <a:spLocks noChangeArrowheads="1"/>
            </p:cNvSpPr>
            <p:nvPr/>
          </p:nvSpPr>
          <p:spPr bwMode="auto">
            <a:xfrm flipH="1" flipV="1">
              <a:off x="5219402" y="3092593"/>
              <a:ext cx="46244" cy="56853"/>
            </a:xfrm>
            <a:prstGeom prst="ellipse">
              <a:avLst/>
            </a:prstGeom>
            <a:solidFill>
              <a:srgbClr val="FF0000"/>
            </a:solidFill>
            <a:ln w="9525">
              <a:solidFill>
                <a:srgbClr val="333333"/>
              </a:solidFill>
              <a:round/>
              <a:headEnd/>
              <a:tailEnd/>
            </a:ln>
          </p:spPr>
          <p:txBody>
            <a:bodyPr lIns="74295" tIns="8890" rIns="74295" bIns="8890">
              <a:spAutoFit/>
            </a:bodyPr>
            <a:lstStyle/>
            <a:p>
              <a:pPr algn="ctr"/>
              <a:endParaRPr lang="ja-JP" altLang="en-US">
                <a:solidFill>
                  <a:srgbClr val="000000"/>
                </a:solidFill>
                <a:ea typeface="ＭＳ 明朝" pitchFamily="17" charset="-128"/>
              </a:endParaRPr>
            </a:p>
          </p:txBody>
        </p:sp>
        <p:sp>
          <p:nvSpPr>
            <p:cNvPr id="16436" name="Oval 44"/>
            <p:cNvSpPr>
              <a:spLocks noChangeArrowheads="1"/>
            </p:cNvSpPr>
            <p:nvPr/>
          </p:nvSpPr>
          <p:spPr bwMode="auto">
            <a:xfrm flipH="1" flipV="1">
              <a:off x="5227111" y="2976302"/>
              <a:ext cx="46244" cy="56853"/>
            </a:xfrm>
            <a:prstGeom prst="ellipse">
              <a:avLst/>
            </a:prstGeom>
            <a:solidFill>
              <a:srgbClr val="FF0000"/>
            </a:solidFill>
            <a:ln w="9525">
              <a:solidFill>
                <a:srgbClr val="333333"/>
              </a:solidFill>
              <a:round/>
              <a:headEnd/>
              <a:tailEnd/>
            </a:ln>
          </p:spPr>
          <p:txBody>
            <a:bodyPr lIns="74295" tIns="8890" rIns="74295" bIns="8890">
              <a:spAutoFit/>
            </a:bodyPr>
            <a:lstStyle/>
            <a:p>
              <a:pPr algn="ctr"/>
              <a:endParaRPr lang="ja-JP" altLang="en-US">
                <a:solidFill>
                  <a:srgbClr val="000000"/>
                </a:solidFill>
                <a:ea typeface="ＭＳ 明朝" pitchFamily="17" charset="-128"/>
              </a:endParaRPr>
            </a:p>
          </p:txBody>
        </p:sp>
        <p:sp>
          <p:nvSpPr>
            <p:cNvPr id="16437" name="Oval 44"/>
            <p:cNvSpPr>
              <a:spLocks noChangeArrowheads="1"/>
            </p:cNvSpPr>
            <p:nvPr/>
          </p:nvSpPr>
          <p:spPr bwMode="auto">
            <a:xfrm flipH="1" flipV="1">
              <a:off x="5211696" y="2922033"/>
              <a:ext cx="46244" cy="56853"/>
            </a:xfrm>
            <a:prstGeom prst="ellipse">
              <a:avLst/>
            </a:prstGeom>
            <a:solidFill>
              <a:srgbClr val="FF0000"/>
            </a:solidFill>
            <a:ln w="9525">
              <a:solidFill>
                <a:srgbClr val="333333"/>
              </a:solidFill>
              <a:round/>
              <a:headEnd/>
              <a:tailEnd/>
            </a:ln>
          </p:spPr>
          <p:txBody>
            <a:bodyPr lIns="74295" tIns="8890" rIns="74295" bIns="8890">
              <a:spAutoFit/>
            </a:bodyPr>
            <a:lstStyle/>
            <a:p>
              <a:pPr algn="ctr"/>
              <a:endParaRPr lang="ja-JP" altLang="en-US">
                <a:solidFill>
                  <a:srgbClr val="000000"/>
                </a:solidFill>
                <a:ea typeface="ＭＳ 明朝" pitchFamily="17" charset="-128"/>
              </a:endParaRPr>
            </a:p>
          </p:txBody>
        </p:sp>
        <p:sp>
          <p:nvSpPr>
            <p:cNvPr id="16438" name="Oval 17"/>
            <p:cNvSpPr>
              <a:spLocks noChangeArrowheads="1"/>
            </p:cNvSpPr>
            <p:nvPr/>
          </p:nvSpPr>
          <p:spPr bwMode="auto">
            <a:xfrm>
              <a:off x="5299045" y="2433610"/>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39" name="Oval 17"/>
            <p:cNvSpPr>
              <a:spLocks noChangeArrowheads="1"/>
            </p:cNvSpPr>
            <p:nvPr/>
          </p:nvSpPr>
          <p:spPr bwMode="auto">
            <a:xfrm>
              <a:off x="5940035" y="2495631"/>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40" name="Oval 17"/>
            <p:cNvSpPr>
              <a:spLocks noChangeArrowheads="1"/>
            </p:cNvSpPr>
            <p:nvPr/>
          </p:nvSpPr>
          <p:spPr bwMode="auto">
            <a:xfrm>
              <a:off x="5543117" y="2827707"/>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sp>
          <p:nvSpPr>
            <p:cNvPr id="16441" name="Oval 17"/>
            <p:cNvSpPr>
              <a:spLocks noChangeArrowheads="1"/>
            </p:cNvSpPr>
            <p:nvPr/>
          </p:nvSpPr>
          <p:spPr bwMode="auto">
            <a:xfrm>
              <a:off x="5666450" y="3149436"/>
              <a:ext cx="105334" cy="94325"/>
            </a:xfrm>
            <a:prstGeom prst="ellipse">
              <a:avLst/>
            </a:prstGeom>
            <a:solidFill>
              <a:srgbClr val="FF0000"/>
            </a:solidFill>
            <a:ln w="19050" algn="ctr">
              <a:solidFill>
                <a:srgbClr val="333333"/>
              </a:solidFill>
              <a:round/>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spAutoFit/>
            </a:bodyPr>
            <a:lstStyle/>
            <a:p>
              <a:pPr algn="ctr"/>
              <a:endParaRPr lang="ja-JP" altLang="en-US">
                <a:solidFill>
                  <a:srgbClr val="000000"/>
                </a:solidFill>
                <a:ea typeface="ＭＳ 明朝" pitchFamily="17" charset="-128"/>
              </a:endParaRPr>
            </a:p>
          </p:txBody>
        </p:sp>
      </p:grpSp>
      <p:sp>
        <p:nvSpPr>
          <p:cNvPr id="16397" name="テキスト ボックス 92"/>
          <p:cNvSpPr txBox="1">
            <a:spLocks noChangeArrowheads="1"/>
          </p:cNvSpPr>
          <p:nvPr/>
        </p:nvSpPr>
        <p:spPr bwMode="auto">
          <a:xfrm>
            <a:off x="4406900" y="4059238"/>
            <a:ext cx="1974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a:solidFill>
                  <a:srgbClr val="000000"/>
                </a:solidFill>
              </a:rPr>
              <a:t>　　大阪に最近立地した主な工場・研究所等</a:t>
            </a:r>
          </a:p>
        </p:txBody>
      </p:sp>
      <p:sp>
        <p:nvSpPr>
          <p:cNvPr id="16398" name="円/楕円 93"/>
          <p:cNvSpPr>
            <a:spLocks noChangeArrowheads="1"/>
          </p:cNvSpPr>
          <p:nvPr/>
        </p:nvSpPr>
        <p:spPr bwMode="auto">
          <a:xfrm flipH="1">
            <a:off x="4451350" y="4113213"/>
            <a:ext cx="131763" cy="100012"/>
          </a:xfrm>
          <a:prstGeom prst="ellipse">
            <a:avLst/>
          </a:prstGeom>
          <a:solidFill>
            <a:srgbClr val="FF0000"/>
          </a:solidFill>
          <a:ln w="22225" algn="ctr">
            <a:solidFill>
              <a:schemeClr val="tx1"/>
            </a:solidFill>
            <a:round/>
            <a:headEnd/>
            <a:tailEnd/>
          </a:ln>
          <a:effectLst>
            <a:outerShdw dist="35921" dir="2700000" algn="ctr" rotWithShape="0">
              <a:schemeClr val="bg2"/>
            </a:outerShdw>
          </a:effectLst>
        </p:spPr>
        <p:txBody>
          <a:bodyPr wrap="none" anchor="ctr"/>
          <a:lstStyle/>
          <a:p>
            <a:pPr algn="ctr"/>
            <a:endParaRPr lang="ja-JP" altLang="en-US">
              <a:solidFill>
                <a:srgbClr val="000000"/>
              </a:solidFill>
              <a:ea typeface="ＭＳ 明朝" pitchFamily="17" charset="-128"/>
            </a:endParaRPr>
          </a:p>
        </p:txBody>
      </p:sp>
      <p:sp>
        <p:nvSpPr>
          <p:cNvPr id="34" name="角丸四角形 33"/>
          <p:cNvSpPr/>
          <p:nvPr/>
        </p:nvSpPr>
        <p:spPr bwMode="auto">
          <a:xfrm>
            <a:off x="614363" y="4835525"/>
            <a:ext cx="5767387" cy="3348038"/>
          </a:xfrm>
          <a:prstGeom prst="roundRect">
            <a:avLst>
              <a:gd name="adj" fmla="val 8255"/>
            </a:avLst>
          </a:prstGeom>
          <a:solidFill>
            <a:srgbClr val="C5FFC5"/>
          </a:solidFill>
          <a:ln>
            <a:noFill/>
          </a:ln>
          <a:effectLst>
            <a:glow>
              <a:srgbClr val="FFCCFF">
                <a:alpha val="55000"/>
              </a:srgbClr>
            </a:glow>
            <a:outerShdw blurRad="50800" dist="38100" dir="2700000" algn="tl" rotWithShape="0">
              <a:prstClr val="black">
                <a:alpha val="40000"/>
              </a:prstClr>
            </a:outerShdw>
          </a:effectLst>
          <a:scene3d>
            <a:camera prst="orthographicFront"/>
            <a:lightRig rig="soft" dir="t"/>
          </a:scene3d>
          <a:sp3d prstMaterial="plastic">
            <a:bevelT w="139700"/>
            <a:bevelB w="1206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6402" name="テキスト ボックス 10"/>
          <p:cNvSpPr txBox="1">
            <a:spLocks noChangeArrowheads="1"/>
          </p:cNvSpPr>
          <p:nvPr/>
        </p:nvSpPr>
        <p:spPr bwMode="auto">
          <a:xfrm>
            <a:off x="811213" y="5391150"/>
            <a:ext cx="3395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600">
                <a:solidFill>
                  <a:srgbClr val="000000"/>
                </a:solidFill>
                <a:latin typeface="HGPｺﾞｼｯｸE" pitchFamily="50" charset="-128"/>
                <a:ea typeface="HGPｺﾞｼｯｸE" pitchFamily="50" charset="-128"/>
              </a:rPr>
              <a:t>アジアと日本各地を結び、</a:t>
            </a:r>
            <a:endParaRPr lang="en-US" altLang="ja-JP" sz="1600">
              <a:solidFill>
                <a:srgbClr val="000000"/>
              </a:solidFill>
              <a:latin typeface="HGPｺﾞｼｯｸE" pitchFamily="50" charset="-128"/>
              <a:ea typeface="HGPｺﾞｼｯｸE" pitchFamily="50" charset="-128"/>
            </a:endParaRPr>
          </a:p>
          <a:p>
            <a:pPr eaLnBrk="1" hangingPunct="1"/>
            <a:r>
              <a:rPr lang="ja-JP" altLang="en-US" sz="1600">
                <a:solidFill>
                  <a:srgbClr val="000000"/>
                </a:solidFill>
                <a:latin typeface="HGPｺﾞｼｯｸE" pitchFamily="50" charset="-128"/>
                <a:ea typeface="HGPｺﾞｼｯｸE" pitchFamily="50" charset="-128"/>
              </a:rPr>
              <a:t>集積・交流・分配機能を発揮する都市</a:t>
            </a:r>
          </a:p>
        </p:txBody>
      </p:sp>
      <p:sp>
        <p:nvSpPr>
          <p:cNvPr id="9" name="正方形/長方形 8"/>
          <p:cNvSpPr/>
          <p:nvPr/>
        </p:nvSpPr>
        <p:spPr bwMode="auto">
          <a:xfrm>
            <a:off x="936625" y="4891088"/>
            <a:ext cx="2206625" cy="554037"/>
          </a:xfrm>
          <a:prstGeom prst="rect">
            <a:avLst/>
          </a:prstGeom>
          <a:noFill/>
        </p:spPr>
        <p:txBody>
          <a:bodyPr>
            <a:spAutoFit/>
          </a:bodyPr>
          <a:lstStyle/>
          <a:p>
            <a:pPr>
              <a:defRPr/>
            </a:pPr>
            <a:r>
              <a:rPr lang="ja-JP" altLang="en-US" sz="3000" b="1" dirty="0">
                <a:ln w="1270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中継都市</a:t>
            </a:r>
          </a:p>
        </p:txBody>
      </p:sp>
      <p:sp>
        <p:nvSpPr>
          <p:cNvPr id="16404" name="テキスト ボックス 30"/>
          <p:cNvSpPr txBox="1">
            <a:spLocks noChangeArrowheads="1"/>
          </p:cNvSpPr>
          <p:nvPr/>
        </p:nvSpPr>
        <p:spPr bwMode="auto">
          <a:xfrm>
            <a:off x="700088" y="5976938"/>
            <a:ext cx="3603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a:latin typeface="HG丸ｺﾞｼｯｸM-PRO" pitchFamily="50" charset="-128"/>
                <a:ea typeface="HG丸ｺﾞｼｯｸM-PRO" pitchFamily="50" charset="-128"/>
              </a:rPr>
              <a:t>◆アジアと日本各地をつなぐ玄関口　</a:t>
            </a:r>
            <a:endParaRPr lang="en-US" altLang="ja-JP" sz="1200">
              <a:latin typeface="HG丸ｺﾞｼｯｸM-PRO" pitchFamily="50" charset="-128"/>
              <a:ea typeface="HG丸ｺﾞｼｯｸM-PRO" pitchFamily="50" charset="-128"/>
            </a:endParaRPr>
          </a:p>
          <a:p>
            <a:pPr eaLnBrk="1" hangingPunct="1"/>
            <a:r>
              <a:rPr lang="ja-JP" altLang="en-US" sz="1200">
                <a:latin typeface="HG丸ｺﾞｼｯｸM-PRO" pitchFamily="50" charset="-128"/>
                <a:ea typeface="HG丸ｺﾞｼｯｸM-PRO" pitchFamily="50" charset="-128"/>
              </a:rPr>
              <a:t>　「関西国際空港」「阪神港」</a:t>
            </a:r>
            <a:r>
              <a:rPr lang="en-US" altLang="ja-JP" sz="1200">
                <a:latin typeface="HG丸ｺﾞｼｯｸM-PRO" pitchFamily="50" charset="-128"/>
                <a:ea typeface="HG丸ｺﾞｼｯｸM-PRO" pitchFamily="50" charset="-128"/>
              </a:rPr>
              <a:t/>
            </a:r>
            <a:br>
              <a:rPr lang="en-US" altLang="ja-JP" sz="1200">
                <a:latin typeface="HG丸ｺﾞｼｯｸM-PRO" pitchFamily="50" charset="-128"/>
                <a:ea typeface="HG丸ｺﾞｼｯｸM-PRO" pitchFamily="50" charset="-128"/>
              </a:rPr>
            </a:br>
            <a:r>
              <a:rPr lang="ja-JP" altLang="en-US" sz="1200">
                <a:latin typeface="HG丸ｺﾞｼｯｸM-PRO" pitchFamily="50" charset="-128"/>
                <a:ea typeface="HG丸ｺﾞｼｯｸM-PRO" pitchFamily="50" charset="-128"/>
              </a:rPr>
              <a:t>◆ヒト・モノ・カネの集積・交流、各地への分配</a:t>
            </a:r>
            <a:endParaRPr lang="en-US" altLang="ja-JP" sz="1200">
              <a:latin typeface="HG丸ｺﾞｼｯｸM-PRO" pitchFamily="50" charset="-128"/>
              <a:ea typeface="HG丸ｺﾞｼｯｸM-PRO" pitchFamily="50" charset="-128"/>
            </a:endParaRPr>
          </a:p>
        </p:txBody>
      </p:sp>
      <p:pic>
        <p:nvPicPr>
          <p:cNvPr id="16405" name="Picture 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7350" y="5135563"/>
            <a:ext cx="21209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テキスト ボックス 3"/>
          <p:cNvSpPr txBox="1">
            <a:spLocks noChangeArrowheads="1"/>
          </p:cNvSpPr>
          <p:nvPr/>
        </p:nvSpPr>
        <p:spPr bwMode="auto">
          <a:xfrm>
            <a:off x="4283075" y="5375275"/>
            <a:ext cx="122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b="1">
                <a:solidFill>
                  <a:srgbClr val="FF0000"/>
                </a:solidFill>
                <a:latin typeface="ＭＳ Ｐゴシック" charset="-128"/>
              </a:rPr>
              <a:t>アジアから</a:t>
            </a:r>
            <a:endParaRPr lang="en-US" altLang="ja-JP" sz="1200" b="1">
              <a:solidFill>
                <a:srgbClr val="FF0000"/>
              </a:solidFill>
              <a:latin typeface="ＭＳ Ｐゴシック" charset="-128"/>
            </a:endParaRPr>
          </a:p>
          <a:p>
            <a:pPr eaLnBrk="1" hangingPunct="1"/>
            <a:r>
              <a:rPr lang="ja-JP" altLang="en-US" sz="1200" b="1">
                <a:solidFill>
                  <a:srgbClr val="FF0000"/>
                </a:solidFill>
                <a:latin typeface="ＭＳ Ｐゴシック" charset="-128"/>
              </a:rPr>
              <a:t>日本各地へ</a:t>
            </a:r>
          </a:p>
        </p:txBody>
      </p:sp>
      <p:sp>
        <p:nvSpPr>
          <p:cNvPr id="16408" name="テキスト ボックス 42"/>
          <p:cNvSpPr txBox="1">
            <a:spLocks noChangeArrowheads="1"/>
          </p:cNvSpPr>
          <p:nvPr/>
        </p:nvSpPr>
        <p:spPr bwMode="auto">
          <a:xfrm>
            <a:off x="4403725" y="7089775"/>
            <a:ext cx="1743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b="1">
                <a:solidFill>
                  <a:srgbClr val="0070C0"/>
                </a:solidFill>
                <a:latin typeface="ＭＳ Ｐゴシック" charset="-128"/>
              </a:rPr>
              <a:t>日本各地からアジアへ</a:t>
            </a:r>
            <a:endParaRPr lang="en-US" altLang="ja-JP" sz="1200" b="1">
              <a:solidFill>
                <a:srgbClr val="0070C0"/>
              </a:solidFill>
              <a:latin typeface="ＭＳ Ｐゴシック" charset="-128"/>
            </a:endParaRPr>
          </a:p>
        </p:txBody>
      </p:sp>
      <p:sp>
        <p:nvSpPr>
          <p:cNvPr id="16409" name="正方形/長方形 6"/>
          <p:cNvSpPr>
            <a:spLocks noChangeArrowheads="1"/>
          </p:cNvSpPr>
          <p:nvPr/>
        </p:nvSpPr>
        <p:spPr bwMode="auto">
          <a:xfrm>
            <a:off x="1512888" y="7907338"/>
            <a:ext cx="9540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ts val="800"/>
              </a:lnSpc>
            </a:pPr>
            <a:r>
              <a:rPr lang="ja-JP" altLang="en-US" sz="600">
                <a:solidFill>
                  <a:srgbClr val="000000"/>
                </a:solidFill>
                <a:latin typeface="ＭＳ Ｐゴシック" charset="-128"/>
              </a:rPr>
              <a:t>（大阪港振興協会提供）</a:t>
            </a:r>
          </a:p>
        </p:txBody>
      </p:sp>
      <p:sp>
        <p:nvSpPr>
          <p:cNvPr id="68" name="正方形/長方形 67"/>
          <p:cNvSpPr/>
          <p:nvPr/>
        </p:nvSpPr>
        <p:spPr>
          <a:xfrm>
            <a:off x="425450" y="749300"/>
            <a:ext cx="6532563" cy="461963"/>
          </a:xfrm>
          <a:prstGeom prst="rect">
            <a:avLst/>
          </a:prstGeom>
          <a:noFill/>
        </p:spPr>
        <p:txBody>
          <a:bodyPr>
            <a:spAutoFit/>
          </a:bodyPr>
          <a:lstStyle/>
          <a:p>
            <a:pPr>
              <a:defRPr/>
            </a:pPr>
            <a:r>
              <a:rPr lang="ja-JP" altLang="en-US" sz="24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　　　　　　　　　　　　～「外需</a:t>
            </a:r>
            <a:r>
              <a:rPr lang="ja-JP" altLang="en-US" sz="700" dirty="0">
                <a:ln w="19050">
                  <a:noFill/>
                  <a:prstDash val="solid"/>
                </a:ln>
                <a:solidFill>
                  <a:srgbClr val="002060"/>
                </a:solidFill>
                <a:latin typeface="HG丸ｺﾞｼｯｸM-PRO" pitchFamily="50" charset="-128"/>
                <a:ea typeface="HG丸ｺﾞｼｯｸM-PRO" pitchFamily="50" charset="-128"/>
              </a:rPr>
              <a:t>*</a:t>
            </a:r>
            <a:r>
              <a:rPr lang="en-US" altLang="ja-JP" sz="700" dirty="0">
                <a:ln w="19050">
                  <a:noFill/>
                  <a:prstDash val="solid"/>
                </a:ln>
                <a:solidFill>
                  <a:srgbClr val="002060"/>
                </a:solidFill>
                <a:latin typeface="HG丸ｺﾞｼｯｸM-PRO" pitchFamily="50" charset="-128"/>
                <a:ea typeface="HG丸ｺﾞｼｯｸM-PRO" pitchFamily="50" charset="-128"/>
              </a:rPr>
              <a:t>1</a:t>
            </a:r>
            <a:r>
              <a:rPr lang="ja-JP" altLang="en-US" sz="24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を稼ぐ」　</a:t>
            </a:r>
          </a:p>
        </p:txBody>
      </p:sp>
      <p:sp>
        <p:nvSpPr>
          <p:cNvPr id="29" name="環状矢印 28"/>
          <p:cNvSpPr/>
          <p:nvPr/>
        </p:nvSpPr>
        <p:spPr>
          <a:xfrm rot="5400000">
            <a:off x="5479671" y="4150566"/>
            <a:ext cx="1353993" cy="1351865"/>
          </a:xfrm>
          <a:prstGeom prst="circularArrow">
            <a:avLst>
              <a:gd name="adj1" fmla="val 12500"/>
              <a:gd name="adj2" fmla="val 1142322"/>
              <a:gd name="adj3" fmla="val 20457678"/>
              <a:gd name="adj4" fmla="val 10800000"/>
              <a:gd name="adj5" fmla="val 12500"/>
            </a:avLst>
          </a:prstGeom>
          <a:gradFill flip="none" rotWithShape="1">
            <a:gsLst>
              <a:gs pos="0">
                <a:srgbClr val="0070C0"/>
              </a:gs>
              <a:gs pos="71000">
                <a:schemeClr val="tx2">
                  <a:lumMod val="20000"/>
                  <a:lumOff val="80000"/>
                </a:schemeClr>
              </a:gs>
              <a:gs pos="100000">
                <a:schemeClr val="tx2"/>
              </a:gs>
            </a:gsLst>
            <a:lin ang="0" scaled="1"/>
            <a:tileRec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sp>
      <p:sp>
        <p:nvSpPr>
          <p:cNvPr id="30" name="環状矢印 29"/>
          <p:cNvSpPr/>
          <p:nvPr/>
        </p:nvSpPr>
        <p:spPr>
          <a:xfrm rot="16200000">
            <a:off x="214505" y="4150566"/>
            <a:ext cx="1353993" cy="1351865"/>
          </a:xfrm>
          <a:prstGeom prst="circularArrow">
            <a:avLst>
              <a:gd name="adj1" fmla="val 12500"/>
              <a:gd name="adj2" fmla="val 1142322"/>
              <a:gd name="adj3" fmla="val 20457678"/>
              <a:gd name="adj4" fmla="val 10800000"/>
              <a:gd name="adj5" fmla="val 12500"/>
            </a:avLst>
          </a:prstGeom>
          <a:gradFill flip="none" rotWithShape="1">
            <a:gsLst>
              <a:gs pos="0">
                <a:srgbClr val="0070C0"/>
              </a:gs>
              <a:gs pos="71000">
                <a:schemeClr val="tx2">
                  <a:lumMod val="20000"/>
                  <a:lumOff val="80000"/>
                </a:schemeClr>
              </a:gs>
              <a:gs pos="100000">
                <a:schemeClr val="tx2"/>
              </a:gs>
            </a:gsLst>
            <a:lin ang="0" scaled="1"/>
            <a:tileRec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alpha val="90000"/>
              <a:hueOff val="0"/>
              <a:satOff val="0"/>
              <a:lumOff val="0"/>
              <a:alphaOff val="0"/>
            </a:schemeClr>
          </a:effectRef>
          <a:fontRef idx="minor">
            <a:schemeClr val="lt1"/>
          </a:fontRef>
        </p:style>
      </p:sp>
      <p:grpSp>
        <p:nvGrpSpPr>
          <p:cNvPr id="82" name="グループ化 81"/>
          <p:cNvGrpSpPr/>
          <p:nvPr/>
        </p:nvGrpSpPr>
        <p:grpSpPr>
          <a:xfrm>
            <a:off x="0" y="9074150"/>
            <a:ext cx="688619" cy="69850"/>
            <a:chOff x="0" y="9074150"/>
            <a:chExt cx="923736" cy="69850"/>
          </a:xfrm>
          <a:scene3d>
            <a:camera prst="orthographicFront">
              <a:rot lat="0" lon="0" rev="0"/>
            </a:camera>
            <a:lightRig rig="threePt" dir="t"/>
          </a:scene3d>
        </p:grpSpPr>
        <p:sp>
          <p:nvSpPr>
            <p:cNvPr id="83" name="正方形/長方形 82"/>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4" name="正方形/長方形 83"/>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 name="正方形/長方形 86"/>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6418" name="テキスト ボックス 7"/>
          <p:cNvSpPr txBox="1">
            <a:spLocks noChangeArrowheads="1"/>
          </p:cNvSpPr>
          <p:nvPr/>
        </p:nvSpPr>
        <p:spPr bwMode="auto">
          <a:xfrm>
            <a:off x="658813" y="8353425"/>
            <a:ext cx="58261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800"/>
              </a:lnSpc>
            </a:pPr>
            <a:r>
              <a:rPr lang="ja-JP" altLang="en-US" sz="800" dirty="0"/>
              <a:t>*</a:t>
            </a:r>
            <a:r>
              <a:rPr lang="en-US" altLang="ja-JP" sz="800" dirty="0"/>
              <a:t>1</a:t>
            </a:r>
            <a:r>
              <a:rPr lang="ja-JP" altLang="en-US" sz="800" dirty="0"/>
              <a:t>　海外からの需要。国内製品の外国への輸出や、外国人観光客の国内消費など。⇔内需</a:t>
            </a:r>
            <a:r>
              <a:rPr lang="en-US" altLang="ja-JP" sz="800" dirty="0"/>
              <a:t/>
            </a:r>
            <a:br>
              <a:rPr lang="en-US" altLang="ja-JP" sz="800" dirty="0"/>
            </a:br>
            <a:r>
              <a:rPr lang="ja-JP" altLang="en-US" sz="800" dirty="0"/>
              <a:t>*</a:t>
            </a:r>
            <a:r>
              <a:rPr lang="en-US" altLang="ja-JP" sz="800" dirty="0"/>
              <a:t>2</a:t>
            </a:r>
            <a:r>
              <a:rPr lang="ja-JP" altLang="en-US" sz="800" dirty="0"/>
              <a:t>　国内需要。国内での消費・設備投資など。⇔外需</a:t>
            </a:r>
            <a:r>
              <a:rPr lang="en-US" altLang="ja-JP" sz="800" dirty="0"/>
              <a:t/>
            </a:r>
            <a:br>
              <a:rPr lang="en-US" altLang="ja-JP" sz="800" dirty="0"/>
            </a:br>
            <a:r>
              <a:rPr lang="ja-JP" altLang="en-US" sz="800" dirty="0"/>
              <a:t>*</a:t>
            </a:r>
            <a:r>
              <a:rPr lang="en-US" altLang="ja-JP" sz="800" dirty="0"/>
              <a:t>3</a:t>
            </a:r>
            <a:r>
              <a:rPr lang="ja-JP" altLang="en-US" sz="800" dirty="0"/>
              <a:t>　高品質であることから付加価値の大きなもの。高付加価値。</a:t>
            </a:r>
            <a:r>
              <a:rPr lang="en-US" altLang="ja-JP" sz="800" dirty="0"/>
              <a:t/>
            </a:r>
            <a:br>
              <a:rPr lang="en-US" altLang="ja-JP" sz="800" dirty="0"/>
            </a:br>
            <a:r>
              <a:rPr lang="ja-JP" altLang="en-US" sz="800" dirty="0"/>
              <a:t>*</a:t>
            </a:r>
            <a:r>
              <a:rPr lang="en-US" altLang="ja-JP" sz="800" dirty="0"/>
              <a:t>4</a:t>
            </a:r>
            <a:r>
              <a:rPr lang="ja-JP" altLang="en-US" sz="800" dirty="0"/>
              <a:t>　品質がよいことなどによりモノやサービスの価値が高いこと。</a:t>
            </a:r>
            <a:r>
              <a:rPr lang="en-US" altLang="ja-JP" sz="800" dirty="0"/>
              <a:t/>
            </a:r>
            <a:br>
              <a:rPr lang="en-US" altLang="ja-JP" sz="800" dirty="0"/>
            </a:br>
            <a:r>
              <a:rPr lang="ja-JP" altLang="en-US" sz="800" dirty="0"/>
              <a:t>*</a:t>
            </a:r>
            <a:r>
              <a:rPr lang="en-US" altLang="ja-JP" sz="800" dirty="0"/>
              <a:t>5</a:t>
            </a:r>
            <a:r>
              <a:rPr lang="ja-JP" altLang="en-US" sz="800" dirty="0"/>
              <a:t>　「実質経済成長率」の略。府域の経済規模の変化を示す指標。（物価の変動分を除く。）</a:t>
            </a:r>
            <a:endParaRPr lang="en-US" altLang="ja-JP" sz="800" dirty="0"/>
          </a:p>
          <a:p>
            <a:pPr eaLnBrk="1" hangingPunct="1">
              <a:lnSpc>
                <a:spcPts val="800"/>
              </a:lnSpc>
            </a:pPr>
            <a:r>
              <a:rPr lang="ja-JP" altLang="en-US" sz="800" dirty="0"/>
              <a:t>*</a:t>
            </a:r>
            <a:r>
              <a:rPr lang="en-US" altLang="ja-JP" sz="800" dirty="0"/>
              <a:t>6</a:t>
            </a:r>
            <a:r>
              <a:rPr lang="ja-JP" altLang="en-US" sz="800" dirty="0"/>
              <a:t>　参考：大阪の観光戦略＝「</a:t>
            </a:r>
            <a:r>
              <a:rPr lang="en-US" altLang="ja-JP" sz="800" dirty="0"/>
              <a:t>2020</a:t>
            </a:r>
            <a:r>
              <a:rPr lang="ja-JP" altLang="en-US" sz="800" dirty="0"/>
              <a:t>年に訪日外国人旅行者</a:t>
            </a:r>
            <a:r>
              <a:rPr lang="en-US" altLang="ja-JP" sz="800" dirty="0"/>
              <a:t>650</a:t>
            </a:r>
            <a:r>
              <a:rPr lang="ja-JP" altLang="en-US" sz="800" dirty="0"/>
              <a:t>万人が大阪に」の目標達成に向けた取組戦略。</a:t>
            </a:r>
            <a:r>
              <a:rPr lang="en-US" altLang="ja-JP" sz="800" dirty="0"/>
              <a:t>H24.12</a:t>
            </a:r>
            <a:r>
              <a:rPr lang="ja-JP" altLang="en-US" sz="800" dirty="0"/>
              <a:t>月策定。</a:t>
            </a:r>
            <a:r>
              <a:rPr lang="en-US" altLang="ja-JP" sz="800" dirty="0"/>
              <a:t/>
            </a:r>
            <a:br>
              <a:rPr lang="en-US" altLang="ja-JP" sz="800" dirty="0"/>
            </a:br>
            <a:r>
              <a:rPr lang="ja-JP" altLang="en-US" sz="800" dirty="0"/>
              <a:t>*</a:t>
            </a:r>
            <a:r>
              <a:rPr lang="en-US" altLang="ja-JP" sz="800" dirty="0"/>
              <a:t>7</a:t>
            </a:r>
            <a:r>
              <a:rPr lang="ja-JP" altLang="en-US" sz="800" dirty="0"/>
              <a:t>　国際標準（</a:t>
            </a:r>
            <a:r>
              <a:rPr lang="en-US" altLang="ja-JP" sz="800" dirty="0"/>
              <a:t>20</a:t>
            </a:r>
            <a:r>
              <a:rPr lang="ja-JP" altLang="en-US" sz="800" dirty="0"/>
              <a:t>フィートコンテナ）の海上貨物用コンテナを</a:t>
            </a:r>
            <a:r>
              <a:rPr lang="en-US" altLang="ja-JP" sz="800" dirty="0"/>
              <a:t>1</a:t>
            </a:r>
            <a:r>
              <a:rPr lang="ja-JP" altLang="en-US" sz="800" dirty="0"/>
              <a:t>単位とした貨物量を表す単位。</a:t>
            </a:r>
            <a:endParaRPr lang="en-US" altLang="ja-JP" sz="800" dirty="0"/>
          </a:p>
        </p:txBody>
      </p:sp>
      <p:pic>
        <p:nvPicPr>
          <p:cNvPr id="16419"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0" y="2112963"/>
            <a:ext cx="128588"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420" name="直線コネクタ 28"/>
          <p:cNvCxnSpPr>
            <a:cxnSpLocks noChangeShapeType="1"/>
          </p:cNvCxnSpPr>
          <p:nvPr/>
        </p:nvCxnSpPr>
        <p:spPr bwMode="auto">
          <a:xfrm>
            <a:off x="660400" y="8316913"/>
            <a:ext cx="5726113" cy="0"/>
          </a:xfrm>
          <a:prstGeom prst="line">
            <a:avLst/>
          </a:prstGeom>
          <a:noFill/>
          <a:ln w="6350" algn="ctr">
            <a:solidFill>
              <a:srgbClr val="333399"/>
            </a:solidFill>
            <a:round/>
            <a:headEnd/>
            <a:tailEnd/>
          </a:ln>
          <a:extLst>
            <a:ext uri="{909E8E84-426E-40DD-AFC4-6F175D3DCCD1}">
              <a14:hiddenFill xmlns:a14="http://schemas.microsoft.com/office/drawing/2010/main">
                <a:noFill/>
              </a14:hiddenFill>
            </a:ext>
          </a:extLst>
        </p:spPr>
      </p:cxnSp>
      <p:pic>
        <p:nvPicPr>
          <p:cNvPr id="16421" name="図 5"/>
          <p:cNvPicPr>
            <a:picLocks/>
          </p:cNvPicPr>
          <p:nvPr/>
        </p:nvPicPr>
        <p:blipFill>
          <a:blip r:embed="rId7">
            <a:extLst>
              <a:ext uri="{28A0092B-C50C-407E-A947-70E740481C1C}">
                <a14:useLocalDpi xmlns:a14="http://schemas.microsoft.com/office/drawing/2010/main" val="0"/>
              </a:ext>
            </a:extLst>
          </a:blip>
          <a:srcRect l="4393" t="7019" r="3717" b="3333"/>
          <a:stretch>
            <a:fillRect/>
          </a:stretch>
        </p:blipFill>
        <p:spPr bwMode="auto">
          <a:xfrm>
            <a:off x="2552700" y="6783388"/>
            <a:ext cx="15843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図 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2552700" y="3471863"/>
            <a:ext cx="165576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1504950" y="1873250"/>
            <a:ext cx="1622425" cy="307975"/>
          </a:xfrm>
          <a:prstGeom prst="rect">
            <a:avLst/>
          </a:prstGeom>
        </p:spPr>
        <p:txBody>
          <a:bodyPr wrap="none">
            <a:spAutoFit/>
          </a:bodyPr>
          <a:lstStyle/>
          <a:p>
            <a:pPr>
              <a:defRPr/>
            </a:pPr>
            <a:r>
              <a:rPr lang="ja-JP" altLang="en-US" sz="1400" b="1" dirty="0">
                <a:ln w="1270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（価値創造都市）</a:t>
            </a:r>
          </a:p>
        </p:txBody>
      </p:sp>
      <p:pic>
        <p:nvPicPr>
          <p:cNvPr id="16424" name="Picture 78" descr="\\webx.lan.pref.osaka.jp\DavWWWRoot\02\osakaseichosenryaku\DocLib\企画室\都市整備部\港湾局（写真・イメージ図）\阪神港\①阪神港（大阪港夢洲ｺﾝﾃﾅﾀｰﾐﾅﾙ）【「大阪港振興協会提供」と記載の事】.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275" y="6783388"/>
            <a:ext cx="16668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テキスト ボックス 3146"/>
          <p:cNvSpPr txBox="1">
            <a:spLocks noChangeArrowheads="1"/>
          </p:cNvSpPr>
          <p:nvPr/>
        </p:nvSpPr>
        <p:spPr bwMode="auto">
          <a:xfrm>
            <a:off x="4970463" y="6354763"/>
            <a:ext cx="1335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dirty="0">
                <a:solidFill>
                  <a:srgbClr val="C00000"/>
                </a:solidFill>
                <a:latin typeface="HG丸ｺﾞｼｯｸM-PRO" pitchFamily="50" charset="-128"/>
                <a:ea typeface="HG丸ｺﾞｼｯｸM-PRO" pitchFamily="50" charset="-128"/>
              </a:rPr>
              <a:t>関西国際</a:t>
            </a:r>
            <a:r>
              <a:rPr lang="ja-JP" altLang="en-US" dirty="0" smtClean="0">
                <a:solidFill>
                  <a:srgbClr val="C00000"/>
                </a:solidFill>
                <a:latin typeface="HG丸ｺﾞｼｯｸM-PRO" pitchFamily="50" charset="-128"/>
                <a:ea typeface="HG丸ｺﾞｼｯｸM-PRO" pitchFamily="50" charset="-128"/>
              </a:rPr>
              <a:t>空港</a:t>
            </a:r>
            <a:endParaRPr lang="en-US" altLang="ja-JP" dirty="0" smtClean="0">
              <a:solidFill>
                <a:srgbClr val="C00000"/>
              </a:solidFill>
              <a:latin typeface="HG丸ｺﾞｼｯｸM-PRO" pitchFamily="50" charset="-128"/>
              <a:ea typeface="HG丸ｺﾞｼｯｸM-PRO" pitchFamily="50" charset="-128"/>
            </a:endParaRPr>
          </a:p>
          <a:p>
            <a:pPr eaLnBrk="1" hangingPunct="1"/>
            <a:r>
              <a:rPr lang="ja-JP" altLang="en-US" dirty="0" smtClean="0">
                <a:solidFill>
                  <a:srgbClr val="C00000"/>
                </a:solidFill>
                <a:latin typeface="HG丸ｺﾞｼｯｸM-PRO" pitchFamily="50" charset="-128"/>
                <a:ea typeface="HG丸ｺﾞｼｯｸM-PRO" pitchFamily="50" charset="-128"/>
              </a:rPr>
              <a:t>阪神港</a:t>
            </a:r>
            <a:endParaRPr lang="en-US" altLang="ja-JP" dirty="0">
              <a:solidFill>
                <a:srgbClr val="C00000"/>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3911546" y="4125371"/>
            <a:ext cx="2692454" cy="4767262"/>
          </a:xfrm>
          <a:prstGeom prst="roundRect">
            <a:avLst>
              <a:gd name="adj" fmla="val 19438"/>
            </a:avLst>
          </a:prstGeom>
          <a:solidFill>
            <a:srgbClr val="DDFFFF"/>
          </a:solidFill>
          <a:ln>
            <a:noFill/>
          </a:ln>
          <a:scene3d>
            <a:camera prst="orthographicFront"/>
            <a:lightRig rig="threePt" dir="t"/>
          </a:scene3d>
          <a:sp3d prstMaterial="plastic">
            <a:bevelT w="177800" h="107950"/>
            <a:bevelB w="31750" h="63500"/>
          </a:sp3d>
        </p:spPr>
        <p:style>
          <a:lnRef idx="2">
            <a:schemeClr val="accent1">
              <a:shade val="50000"/>
            </a:schemeClr>
          </a:lnRef>
          <a:fillRef idx="1">
            <a:schemeClr val="accent1"/>
          </a:fillRef>
          <a:effectRef idx="0">
            <a:schemeClr val="accent1"/>
          </a:effectRef>
          <a:fontRef idx="minor">
            <a:schemeClr val="lt1"/>
          </a:fontRef>
        </p:style>
        <p:txBody>
          <a:bodyPr lIns="144000" tIns="36000" rIns="0" bIns="216000"/>
          <a:lstStyle/>
          <a:p>
            <a:pPr>
              <a:defRPr/>
            </a:pPr>
            <a:r>
              <a:rPr lang="en-US" altLang="ja-JP" sz="1400" u="sng" dirty="0">
                <a:solidFill>
                  <a:prstClr val="black"/>
                </a:solidFill>
                <a:latin typeface="HGPｺﾞｼｯｸE" pitchFamily="50" charset="-128"/>
                <a:ea typeface="HGPｺﾞｼｯｸE" pitchFamily="50" charset="-128"/>
              </a:rPr>
              <a:t/>
            </a:r>
            <a:br>
              <a:rPr lang="en-US" altLang="ja-JP" sz="1400" u="sng" dirty="0">
                <a:solidFill>
                  <a:prstClr val="black"/>
                </a:solidFill>
                <a:latin typeface="HGPｺﾞｼｯｸE" pitchFamily="50" charset="-128"/>
                <a:ea typeface="HGPｺﾞｼｯｸE" pitchFamily="50" charset="-128"/>
              </a:rPr>
            </a:br>
            <a:r>
              <a:rPr lang="en-US" altLang="ja-JP" sz="1400" dirty="0">
                <a:solidFill>
                  <a:prstClr val="black"/>
                </a:solidFill>
                <a:latin typeface="HGPｺﾞｼｯｸE" pitchFamily="50" charset="-128"/>
                <a:ea typeface="HGPｺﾞｼｯｸE" pitchFamily="50" charset="-128"/>
              </a:rPr>
              <a:t/>
            </a:r>
            <a:br>
              <a:rPr lang="en-US" altLang="ja-JP" sz="1400" dirty="0">
                <a:solidFill>
                  <a:prstClr val="black"/>
                </a:solidFill>
                <a:latin typeface="HGPｺﾞｼｯｸE" pitchFamily="50" charset="-128"/>
                <a:ea typeface="HGPｺﾞｼｯｸE" pitchFamily="50" charset="-128"/>
              </a:rPr>
            </a:br>
            <a:r>
              <a:rPr lang="en-US" altLang="ja-JP" sz="1400" dirty="0">
                <a:solidFill>
                  <a:prstClr val="black"/>
                </a:solidFill>
                <a:latin typeface="HGPｺﾞｼｯｸE" pitchFamily="50" charset="-128"/>
                <a:ea typeface="HGPｺﾞｼｯｸE" pitchFamily="50" charset="-128"/>
              </a:rPr>
              <a:t/>
            </a:r>
            <a:br>
              <a:rPr lang="en-US" altLang="ja-JP" sz="1400" dirty="0">
                <a:solidFill>
                  <a:prstClr val="black"/>
                </a:solidFill>
                <a:latin typeface="HGPｺﾞｼｯｸE" pitchFamily="50" charset="-128"/>
                <a:ea typeface="HGPｺﾞｼｯｸE" pitchFamily="50" charset="-128"/>
              </a:rPr>
            </a:br>
            <a:r>
              <a:rPr lang="en-US" altLang="ja-JP" sz="1400" dirty="0">
                <a:solidFill>
                  <a:prstClr val="black"/>
                </a:solidFill>
                <a:latin typeface="HGPｺﾞｼｯｸE" pitchFamily="50" charset="-128"/>
                <a:ea typeface="HGPｺﾞｼｯｸE" pitchFamily="50" charset="-128"/>
              </a:rPr>
              <a:t> </a:t>
            </a:r>
            <a:br>
              <a:rPr lang="en-US" altLang="ja-JP" sz="1400" dirty="0">
                <a:solidFill>
                  <a:prstClr val="black"/>
                </a:solidFill>
                <a:latin typeface="HGPｺﾞｼｯｸE" pitchFamily="50" charset="-128"/>
                <a:ea typeface="HGPｺﾞｼｯｸE" pitchFamily="50" charset="-128"/>
              </a:rPr>
            </a:br>
            <a:r>
              <a:rPr lang="en-US" altLang="ja-JP" sz="1400" dirty="0">
                <a:solidFill>
                  <a:prstClr val="black"/>
                </a:solidFill>
                <a:latin typeface="HGPｺﾞｼｯｸE" pitchFamily="50" charset="-128"/>
                <a:ea typeface="HGPｺﾞｼｯｸE" pitchFamily="50" charset="-128"/>
              </a:rPr>
              <a:t>       </a:t>
            </a:r>
            <a:r>
              <a:rPr lang="ja-JP" altLang="en-US" sz="1400" dirty="0">
                <a:solidFill>
                  <a:prstClr val="black"/>
                </a:solidFill>
                <a:latin typeface="HGPｺﾞｼｯｸE" pitchFamily="50" charset="-128"/>
                <a:ea typeface="HGPｺﾞｼｯｸE" pitchFamily="50" charset="-128"/>
              </a:rPr>
              <a:t>　</a:t>
            </a:r>
            <a:r>
              <a:rPr lang="en-US" altLang="ja-JP" sz="1400" dirty="0">
                <a:solidFill>
                  <a:prstClr val="black"/>
                </a:solidFill>
                <a:latin typeface="HGPｺﾞｼｯｸE" pitchFamily="50" charset="-128"/>
                <a:ea typeface="HGPｺﾞｼｯｸE" pitchFamily="50" charset="-128"/>
              </a:rPr>
              <a:t> </a:t>
            </a:r>
            <a:br>
              <a:rPr lang="en-US" altLang="ja-JP" sz="1400" dirty="0">
                <a:solidFill>
                  <a:prstClr val="black"/>
                </a:solidFill>
                <a:latin typeface="HGPｺﾞｼｯｸE" pitchFamily="50" charset="-128"/>
                <a:ea typeface="HGPｺﾞｼｯｸE" pitchFamily="50" charset="-128"/>
              </a:rPr>
            </a:br>
            <a:endParaRPr lang="ja-JP" altLang="en-US" dirty="0">
              <a:solidFill>
                <a:srgbClr val="002060"/>
              </a:solidFill>
              <a:latin typeface="HGPｺﾞｼｯｸE" pitchFamily="50" charset="-128"/>
              <a:ea typeface="HGPｺﾞｼｯｸE" pitchFamily="50" charset="-128"/>
            </a:endParaRPr>
          </a:p>
        </p:txBody>
      </p:sp>
      <p:sp>
        <p:nvSpPr>
          <p:cNvPr id="64" name="対角する 2 つの角を丸めた四角形 63"/>
          <p:cNvSpPr/>
          <p:nvPr/>
        </p:nvSpPr>
        <p:spPr bwMode="auto">
          <a:xfrm>
            <a:off x="192088" y="1265238"/>
            <a:ext cx="6391275" cy="2708275"/>
          </a:xfrm>
          <a:prstGeom prst="round2DiagRect">
            <a:avLst/>
          </a:prstGeom>
          <a:solidFill>
            <a:srgbClr val="CCFF9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7414" name="テキスト ボックス 65"/>
          <p:cNvSpPr txBox="1">
            <a:spLocks noChangeArrowheads="1"/>
          </p:cNvSpPr>
          <p:nvPr/>
        </p:nvSpPr>
        <p:spPr bwMode="auto">
          <a:xfrm>
            <a:off x="2862263" y="1246188"/>
            <a:ext cx="3775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600" b="1">
                <a:solidFill>
                  <a:srgbClr val="000000"/>
                </a:solidFill>
                <a:latin typeface="HG丸ｺﾞｼｯｸM-PRO" pitchFamily="50" charset="-128"/>
                <a:ea typeface="HG丸ｺﾞｼｯｸM-PRO" pitchFamily="50" charset="-128"/>
              </a:rPr>
              <a:t>「大阪の成長戦略」とは　</a:t>
            </a:r>
            <a:r>
              <a:rPr lang="en-US" altLang="ja-JP" sz="1600" b="1">
                <a:solidFill>
                  <a:srgbClr val="000000"/>
                </a:solidFill>
                <a:latin typeface="HG丸ｺﾞｼｯｸM-PRO" pitchFamily="50" charset="-128"/>
                <a:ea typeface="HG丸ｺﾞｼｯｸM-PRO" pitchFamily="50" charset="-128"/>
              </a:rPr>
              <a:t/>
            </a:r>
            <a:br>
              <a:rPr lang="en-US" altLang="ja-JP" sz="1600" b="1">
                <a:solidFill>
                  <a:srgbClr val="000000"/>
                </a:solidFill>
                <a:latin typeface="HG丸ｺﾞｼｯｸM-PRO" pitchFamily="50" charset="-128"/>
                <a:ea typeface="HG丸ｺﾞｼｯｸM-PRO" pitchFamily="50" charset="-128"/>
              </a:rPr>
            </a:br>
            <a:r>
              <a:rPr lang="ja-JP" altLang="en-US" sz="1200" b="1">
                <a:solidFill>
                  <a:srgbClr val="000000"/>
                </a:solidFill>
                <a:latin typeface="HG丸ｺﾞｼｯｸM-PRO" pitchFamily="50" charset="-128"/>
                <a:ea typeface="HG丸ｺﾞｼｯｸM-PRO" pitchFamily="50" charset="-128"/>
              </a:rPr>
              <a:t>　～大阪が再び力強く成長する都市となるために～</a:t>
            </a:r>
            <a:endParaRPr lang="en-US" altLang="ja-JP" sz="1200" b="1">
              <a:solidFill>
                <a:srgbClr val="000000"/>
              </a:solidFill>
              <a:latin typeface="HG丸ｺﾞｼｯｸM-PRO" pitchFamily="50" charset="-128"/>
              <a:ea typeface="HG丸ｺﾞｼｯｸM-PRO" pitchFamily="50" charset="-128"/>
            </a:endParaRPr>
          </a:p>
        </p:txBody>
      </p:sp>
      <p:sp>
        <p:nvSpPr>
          <p:cNvPr id="17415" name="テキスト ボックス 66"/>
          <p:cNvSpPr txBox="1">
            <a:spLocks noChangeArrowheads="1"/>
          </p:cNvSpPr>
          <p:nvPr/>
        </p:nvSpPr>
        <p:spPr bwMode="auto">
          <a:xfrm>
            <a:off x="3151188" y="1749425"/>
            <a:ext cx="35528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a:solidFill>
                  <a:srgbClr val="000000"/>
                </a:solidFill>
                <a:latin typeface="HG丸ｺﾞｼｯｸM-PRO" pitchFamily="50" charset="-128"/>
                <a:ea typeface="HG丸ｺﾞｼｯｸM-PRO" pitchFamily="50" charset="-128"/>
              </a:rPr>
              <a:t>長期低迷を続ける大阪。</a:t>
            </a:r>
            <a:endParaRPr lang="en-US" altLang="ja-JP" sz="1200">
              <a:solidFill>
                <a:srgbClr val="000000"/>
              </a:solidFill>
              <a:latin typeface="HG丸ｺﾞｼｯｸM-PRO" pitchFamily="50" charset="-128"/>
              <a:ea typeface="HG丸ｺﾞｼｯｸM-PRO" pitchFamily="50" charset="-128"/>
            </a:endParaRPr>
          </a:p>
          <a:p>
            <a:pPr eaLnBrk="1" hangingPunct="1"/>
            <a:r>
              <a:rPr lang="ja-JP" altLang="en-US" sz="1200">
                <a:latin typeface="HGPｺﾞｼｯｸE" pitchFamily="50" charset="-128"/>
                <a:ea typeface="HGPｺﾞｼｯｸE" pitchFamily="50" charset="-128"/>
              </a:rPr>
              <a:t>東京圏等への人口・企業流出、税収の落ち込み、</a:t>
            </a:r>
            <a:endParaRPr lang="en-US" altLang="ja-JP" sz="1200">
              <a:latin typeface="HGPｺﾞｼｯｸE" pitchFamily="50" charset="-128"/>
              <a:ea typeface="HGPｺﾞｼｯｸE" pitchFamily="50" charset="-128"/>
            </a:endParaRPr>
          </a:p>
          <a:p>
            <a:pPr eaLnBrk="1" hangingPunct="1"/>
            <a:r>
              <a:rPr lang="ja-JP" altLang="en-US" sz="1200">
                <a:latin typeface="HGPｺﾞｼｯｸE" pitchFamily="50" charset="-128"/>
                <a:ea typeface="HGPｺﾞｼｯｸE" pitchFamily="50" charset="-128"/>
              </a:rPr>
              <a:t>地価下落、高い失業率</a:t>
            </a:r>
            <a:r>
              <a:rPr lang="en-US" altLang="ja-JP" sz="1200">
                <a:latin typeface="HGPｺﾞｼｯｸE" pitchFamily="50" charset="-128"/>
                <a:ea typeface="HGPｺﾞｼｯｸE" pitchFamily="50" charset="-128"/>
              </a:rPr>
              <a:t>…</a:t>
            </a:r>
            <a:r>
              <a:rPr lang="en-US" altLang="ja-JP" sz="1200">
                <a:latin typeface="HG丸ｺﾞｼｯｸM-PRO" pitchFamily="50" charset="-128"/>
                <a:ea typeface="HG丸ｺﾞｼｯｸM-PRO" pitchFamily="50" charset="-128"/>
              </a:rPr>
              <a:t/>
            </a:r>
            <a:br>
              <a:rPr lang="en-US" altLang="ja-JP" sz="1200">
                <a:latin typeface="HG丸ｺﾞｼｯｸM-PRO" pitchFamily="50" charset="-128"/>
                <a:ea typeface="HG丸ｺﾞｼｯｸM-PRO" pitchFamily="50" charset="-128"/>
              </a:rPr>
            </a:br>
            <a:endParaRPr lang="en-US" altLang="ja-JP" sz="1200">
              <a:latin typeface="HG丸ｺﾞｼｯｸM-PRO" pitchFamily="50" charset="-128"/>
              <a:ea typeface="HG丸ｺﾞｼｯｸM-PRO" pitchFamily="50" charset="-128"/>
            </a:endParaRPr>
          </a:p>
          <a:p>
            <a:pPr eaLnBrk="1" hangingPunct="1"/>
            <a:r>
              <a:rPr lang="ja-JP" altLang="en-US" sz="1300">
                <a:solidFill>
                  <a:srgbClr val="002060"/>
                </a:solidFill>
                <a:latin typeface="HGPｺﾞｼｯｸE" pitchFamily="50" charset="-128"/>
                <a:ea typeface="HGPｺﾞｼｯｸE" pitchFamily="50" charset="-128"/>
              </a:rPr>
              <a:t>このままでは、世界の中、アジアの中での</a:t>
            </a:r>
            <a:r>
              <a:rPr lang="en-US" altLang="ja-JP" sz="1300">
                <a:solidFill>
                  <a:srgbClr val="002060"/>
                </a:solidFill>
                <a:latin typeface="HGPｺﾞｼｯｸE" pitchFamily="50" charset="-128"/>
                <a:ea typeface="HGPｺﾞｼｯｸE" pitchFamily="50" charset="-128"/>
              </a:rPr>
              <a:t/>
            </a:r>
            <a:br>
              <a:rPr lang="en-US" altLang="ja-JP" sz="1300">
                <a:solidFill>
                  <a:srgbClr val="002060"/>
                </a:solidFill>
                <a:latin typeface="HGPｺﾞｼｯｸE" pitchFamily="50" charset="-128"/>
                <a:ea typeface="HGPｺﾞｼｯｸE" pitchFamily="50" charset="-128"/>
              </a:rPr>
            </a:br>
            <a:r>
              <a:rPr lang="ja-JP" altLang="en-US" sz="1300">
                <a:solidFill>
                  <a:srgbClr val="002060"/>
                </a:solidFill>
                <a:latin typeface="HGPｺﾞｼｯｸE" pitchFamily="50" charset="-128"/>
                <a:ea typeface="HGPｺﾞｼｯｸE" pitchFamily="50" charset="-128"/>
              </a:rPr>
              <a:t>都市間競争に勝てません　　　　　　　。</a:t>
            </a:r>
            <a:r>
              <a:rPr lang="ja-JP" altLang="en-US" sz="1300">
                <a:solidFill>
                  <a:srgbClr val="FF0000"/>
                </a:solidFill>
                <a:latin typeface="HG丸ｺﾞｼｯｸM-PRO" pitchFamily="50" charset="-128"/>
                <a:ea typeface="HG丸ｺﾞｼｯｸM-PRO" pitchFamily="50" charset="-128"/>
              </a:rPr>
              <a:t>　</a:t>
            </a:r>
            <a:endParaRPr lang="en-US" altLang="ja-JP" sz="1300">
              <a:solidFill>
                <a:srgbClr val="FF0000"/>
              </a:solidFill>
              <a:latin typeface="HG丸ｺﾞｼｯｸM-PRO" pitchFamily="50" charset="-128"/>
              <a:ea typeface="HG丸ｺﾞｼｯｸM-PRO" pitchFamily="50" charset="-128"/>
            </a:endParaRPr>
          </a:p>
          <a:p>
            <a:pPr eaLnBrk="1" hangingPunct="1"/>
            <a:r>
              <a:rPr lang="en-US" altLang="ja-JP" sz="1200">
                <a:latin typeface="HG丸ｺﾞｼｯｸM-PRO" pitchFamily="50" charset="-128"/>
                <a:ea typeface="HG丸ｺﾞｼｯｸM-PRO" pitchFamily="50" charset="-128"/>
              </a:rPr>
              <a:t/>
            </a:r>
            <a:br>
              <a:rPr lang="en-US" altLang="ja-JP" sz="1200">
                <a:latin typeface="HG丸ｺﾞｼｯｸM-PRO" pitchFamily="50" charset="-128"/>
                <a:ea typeface="HG丸ｺﾞｼｯｸM-PRO" pitchFamily="50" charset="-128"/>
              </a:rPr>
            </a:br>
            <a:r>
              <a:rPr lang="ja-JP" altLang="en-US" sz="1200">
                <a:latin typeface="HG丸ｺﾞｼｯｸM-PRO" pitchFamily="50" charset="-128"/>
                <a:ea typeface="HG丸ｺﾞｼｯｸM-PRO" pitchFamily="50" charset="-128"/>
              </a:rPr>
              <a:t>大阪・関西が抱える課題を分析・検証し、</a:t>
            </a:r>
            <a:endParaRPr lang="en-US" altLang="ja-JP" sz="1200">
              <a:latin typeface="HG丸ｺﾞｼｯｸM-PRO" pitchFamily="50" charset="-128"/>
              <a:ea typeface="HG丸ｺﾞｼｯｸM-PRO" pitchFamily="50" charset="-128"/>
            </a:endParaRPr>
          </a:p>
          <a:p>
            <a:pPr eaLnBrk="1" hangingPunct="1"/>
            <a:r>
              <a:rPr lang="ja-JP" altLang="en-US" sz="1300">
                <a:latin typeface="HGPｺﾞｼｯｸE" pitchFamily="50" charset="-128"/>
                <a:ea typeface="HGPｺﾞｼｯｸE" pitchFamily="50" charset="-128"/>
              </a:rPr>
              <a:t>今後</a:t>
            </a:r>
            <a:r>
              <a:rPr lang="en-US" altLang="ja-JP" sz="1300">
                <a:latin typeface="HGPｺﾞｼｯｸE" pitchFamily="50" charset="-128"/>
                <a:ea typeface="HGPｺﾞｼｯｸE" pitchFamily="50" charset="-128"/>
              </a:rPr>
              <a:t>10</a:t>
            </a:r>
            <a:r>
              <a:rPr lang="ja-JP" altLang="en-US" sz="1300">
                <a:latin typeface="HGPｺﾞｼｯｸE" pitchFamily="50" charset="-128"/>
                <a:ea typeface="HGPｺﾞｼｯｸE" pitchFamily="50" charset="-128"/>
              </a:rPr>
              <a:t>年間の成長目標</a:t>
            </a:r>
            <a:r>
              <a:rPr lang="ja-JP" altLang="en-US" sz="1200">
                <a:latin typeface="HG丸ｺﾞｼｯｸM-PRO" pitchFamily="50" charset="-128"/>
                <a:ea typeface="HG丸ｺﾞｼｯｸM-PRO" pitchFamily="50" charset="-128"/>
              </a:rPr>
              <a:t>を掲げ、</a:t>
            </a:r>
            <a:endParaRPr lang="en-US" altLang="ja-JP" sz="1200">
              <a:latin typeface="HG丸ｺﾞｼｯｸM-PRO" pitchFamily="50" charset="-128"/>
              <a:ea typeface="HG丸ｺﾞｼｯｸM-PRO" pitchFamily="50" charset="-128"/>
            </a:endParaRPr>
          </a:p>
          <a:p>
            <a:pPr eaLnBrk="1" hangingPunct="1"/>
            <a:r>
              <a:rPr lang="ja-JP" altLang="en-US" sz="1200">
                <a:latin typeface="HG丸ｺﾞｼｯｸM-PRO" pitchFamily="50" charset="-128"/>
                <a:ea typeface="HG丸ｺﾞｼｯｸM-PRO" pitchFamily="50" charset="-128"/>
              </a:rPr>
              <a:t>その実現に向けた</a:t>
            </a:r>
            <a:r>
              <a:rPr lang="ja-JP" altLang="en-US" sz="1200">
                <a:latin typeface="HGPｺﾞｼｯｸE" pitchFamily="50" charset="-128"/>
                <a:ea typeface="HGPｺﾞｼｯｸE" pitchFamily="50" charset="-128"/>
              </a:rPr>
              <a:t>短期・中期（</a:t>
            </a:r>
            <a:r>
              <a:rPr lang="en-US" altLang="ja-JP" sz="1200">
                <a:latin typeface="HGPｺﾞｼｯｸE" pitchFamily="50" charset="-128"/>
                <a:ea typeface="HGPｺﾞｼｯｸE" pitchFamily="50" charset="-128"/>
              </a:rPr>
              <a:t>3</a:t>
            </a:r>
            <a:r>
              <a:rPr lang="ja-JP" altLang="en-US" sz="1200">
                <a:latin typeface="HGPｺﾞｼｯｸE" pitchFamily="50" charset="-128"/>
                <a:ea typeface="HGPｺﾞｼｯｸE" pitchFamily="50" charset="-128"/>
              </a:rPr>
              <a:t>～</a:t>
            </a:r>
            <a:r>
              <a:rPr lang="en-US" altLang="ja-JP" sz="1200">
                <a:latin typeface="HGPｺﾞｼｯｸE" pitchFamily="50" charset="-128"/>
                <a:ea typeface="HGPｺﾞｼｯｸE" pitchFamily="50" charset="-128"/>
              </a:rPr>
              <a:t>5</a:t>
            </a:r>
            <a:r>
              <a:rPr lang="ja-JP" altLang="en-US" sz="1200">
                <a:latin typeface="HGPｺﾞｼｯｸE" pitchFamily="50" charset="-128"/>
                <a:ea typeface="HGPｺﾞｼｯｸE" pitchFamily="50" charset="-128"/>
              </a:rPr>
              <a:t>年）</a:t>
            </a:r>
            <a:r>
              <a:rPr lang="ja-JP" altLang="en-US" sz="1300">
                <a:latin typeface="HGPｺﾞｼｯｸE" pitchFamily="50" charset="-128"/>
                <a:ea typeface="HGPｺﾞｼｯｸE" pitchFamily="50" charset="-128"/>
              </a:rPr>
              <a:t>の具体的</a:t>
            </a:r>
            <a:r>
              <a:rPr lang="en-US" altLang="ja-JP" sz="1300">
                <a:latin typeface="HGPｺﾞｼｯｸE" pitchFamily="50" charset="-128"/>
                <a:ea typeface="HGPｺﾞｼｯｸE" pitchFamily="50" charset="-128"/>
              </a:rPr>
              <a:t/>
            </a:r>
            <a:br>
              <a:rPr lang="en-US" altLang="ja-JP" sz="1300">
                <a:latin typeface="HGPｺﾞｼｯｸE" pitchFamily="50" charset="-128"/>
                <a:ea typeface="HGPｺﾞｼｯｸE" pitchFamily="50" charset="-128"/>
              </a:rPr>
            </a:br>
            <a:r>
              <a:rPr lang="ja-JP" altLang="en-US" sz="1300">
                <a:latin typeface="HGPｺﾞｼｯｸE" pitchFamily="50" charset="-128"/>
                <a:ea typeface="HGPｺﾞｼｯｸE" pitchFamily="50" charset="-128"/>
              </a:rPr>
              <a:t>な取組方向</a:t>
            </a:r>
            <a:r>
              <a:rPr lang="ja-JP" altLang="en-US" sz="1200">
                <a:latin typeface="HG丸ｺﾞｼｯｸM-PRO" pitchFamily="50" charset="-128"/>
                <a:ea typeface="HG丸ｺﾞｼｯｸM-PRO" pitchFamily="50" charset="-128"/>
              </a:rPr>
              <a:t>を明らかにします。</a:t>
            </a:r>
            <a:endParaRPr lang="en-US" altLang="ja-JP" sz="1200">
              <a:latin typeface="HG丸ｺﾞｼｯｸM-PRO" pitchFamily="50" charset="-128"/>
              <a:ea typeface="HG丸ｺﾞｼｯｸM-PRO" pitchFamily="50" charset="-128"/>
            </a:endParaRPr>
          </a:p>
        </p:txBody>
      </p:sp>
      <p:cxnSp>
        <p:nvCxnSpPr>
          <p:cNvPr id="68" name="直線コネクタ 67"/>
          <p:cNvCxnSpPr/>
          <p:nvPr/>
        </p:nvCxnSpPr>
        <p:spPr bwMode="auto">
          <a:xfrm>
            <a:off x="5035550" y="2889250"/>
            <a:ext cx="65722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図形 8"/>
          <p:cNvSpPr/>
          <p:nvPr/>
        </p:nvSpPr>
        <p:spPr bwMode="auto">
          <a:xfrm rot="20780360">
            <a:off x="22225" y="4776788"/>
            <a:ext cx="4459288" cy="2279650"/>
          </a:xfrm>
          <a:prstGeom prst="swooshArrow">
            <a:avLst>
              <a:gd name="adj1" fmla="val 29927"/>
              <a:gd name="adj2" fmla="val 25000"/>
            </a:avLst>
          </a:prstGeom>
          <a:solidFill>
            <a:srgbClr val="8DEB9D"/>
          </a:solidFill>
          <a:ln>
            <a:noFill/>
          </a:ln>
          <a:effectLst>
            <a:outerShdw blurRad="63500" dist="23000" dir="5400000" rotWithShape="0">
              <a:srgbClr val="000000">
                <a:alpha val="35000"/>
              </a:srgbClr>
            </a:outerShdw>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78" name="正方形/長方形 77"/>
          <p:cNvSpPr/>
          <p:nvPr/>
        </p:nvSpPr>
        <p:spPr>
          <a:xfrm>
            <a:off x="-60325" y="58738"/>
            <a:ext cx="6003925" cy="800100"/>
          </a:xfrm>
          <a:prstGeom prst="rect">
            <a:avLst/>
          </a:prstGeom>
          <a:noFill/>
        </p:spPr>
        <p:txBody>
          <a:bodyPr>
            <a:spAutoFit/>
          </a:bodyPr>
          <a:lstStyle/>
          <a:p>
            <a:pPr>
              <a:defRPr/>
            </a:pPr>
            <a:r>
              <a:rPr lang="ja-JP" altLang="en-US" sz="4600" b="1" dirty="0">
                <a:ln w="19050">
                  <a:noFill/>
                  <a:prstDash val="solid"/>
                </a:ln>
                <a:solidFill>
                  <a:srgbClr val="002060"/>
                </a:solidFill>
                <a:effectLst>
                  <a:outerShdw blurRad="50000" dist="50800" dir="7500000" algn="tl">
                    <a:srgbClr val="000000">
                      <a:shade val="5000"/>
                      <a:alpha val="35000"/>
                    </a:srgbClr>
                  </a:outerShdw>
                </a:effectLst>
                <a:latin typeface="HGPｺﾞｼｯｸE" pitchFamily="50" charset="-128"/>
                <a:ea typeface="HGPｺﾞｼｯｸE" pitchFamily="50" charset="-128"/>
              </a:rPr>
              <a:t>長エンジン</a:t>
            </a:r>
            <a:r>
              <a:rPr lang="en-US" altLang="ja-JP" sz="4000" b="1" dirty="0">
                <a:ln w="19050">
                  <a:noFill/>
                  <a:prstDash val="solid"/>
                </a:ln>
                <a:solidFill>
                  <a:srgbClr val="002060"/>
                </a:solidFill>
                <a:effectLst>
                  <a:outerShdw blurRad="50000" dist="50800" dir="7500000" algn="tl">
                    <a:srgbClr val="000000">
                      <a:shade val="5000"/>
                      <a:alpha val="35000"/>
                    </a:srgbClr>
                  </a:outerShdw>
                </a:effectLst>
                <a:latin typeface="HGPｺﾞｼｯｸE" pitchFamily="50" charset="-128"/>
                <a:ea typeface="HGPｺﾞｼｯｸE" pitchFamily="50" charset="-128"/>
              </a:rPr>
              <a:t>”</a:t>
            </a:r>
            <a:r>
              <a:rPr lang="ja-JP" altLang="en-US" sz="40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です</a:t>
            </a:r>
          </a:p>
        </p:txBody>
      </p:sp>
      <p:sp>
        <p:nvSpPr>
          <p:cNvPr id="17419" name="Text Box 6"/>
          <p:cNvSpPr txBox="1">
            <a:spLocks noChangeArrowheads="1"/>
          </p:cNvSpPr>
          <p:nvPr/>
        </p:nvSpPr>
        <p:spPr bwMode="auto">
          <a:xfrm>
            <a:off x="6469063" y="8821738"/>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0000"/>
                </a:solidFill>
              </a:rPr>
              <a:t>２</a:t>
            </a:r>
          </a:p>
        </p:txBody>
      </p:sp>
      <p:sp>
        <p:nvSpPr>
          <p:cNvPr id="77" name="正方形/長方形 76"/>
          <p:cNvSpPr/>
          <p:nvPr/>
        </p:nvSpPr>
        <p:spPr>
          <a:xfrm>
            <a:off x="-34925" y="709613"/>
            <a:ext cx="6407150" cy="461962"/>
          </a:xfrm>
          <a:prstGeom prst="rect">
            <a:avLst/>
          </a:prstGeom>
          <a:noFill/>
        </p:spPr>
        <p:txBody>
          <a:bodyPr>
            <a:spAutoFit/>
          </a:bodyPr>
          <a:lstStyle/>
          <a:p>
            <a:pPr>
              <a:defRPr/>
            </a:pPr>
            <a:r>
              <a:rPr lang="ja-JP" altLang="en-US" sz="24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「内需</a:t>
            </a:r>
            <a:r>
              <a:rPr lang="ja-JP" altLang="en-US" sz="700" dirty="0">
                <a:ln w="19050">
                  <a:noFill/>
                  <a:prstDash val="solid"/>
                </a:ln>
                <a:solidFill>
                  <a:srgbClr val="002060"/>
                </a:solidFill>
                <a:latin typeface="HG丸ｺﾞｼｯｸM-PRO" pitchFamily="50" charset="-128"/>
                <a:ea typeface="HG丸ｺﾞｼｯｸM-PRO" pitchFamily="50" charset="-128"/>
              </a:rPr>
              <a:t>*</a:t>
            </a:r>
            <a:r>
              <a:rPr lang="en-US" altLang="ja-JP" sz="700" dirty="0">
                <a:ln w="19050">
                  <a:noFill/>
                  <a:prstDash val="solid"/>
                </a:ln>
                <a:solidFill>
                  <a:srgbClr val="002060"/>
                </a:solidFill>
                <a:latin typeface="HG丸ｺﾞｼｯｸM-PRO" pitchFamily="50" charset="-128"/>
                <a:ea typeface="HG丸ｺﾞｼｯｸM-PRO" pitchFamily="50" charset="-128"/>
              </a:rPr>
              <a:t>2</a:t>
            </a:r>
            <a:r>
              <a:rPr lang="ja-JP" altLang="en-US" sz="2400" b="1" dirty="0">
                <a:ln w="19050">
                  <a:noFill/>
                  <a:prstDash val="solid"/>
                </a:ln>
                <a:solidFill>
                  <a:srgbClr val="002060"/>
                </a:solidFill>
                <a:effectLst>
                  <a:outerShdw blurRad="50000" dist="50800" dir="7500000" algn="tl">
                    <a:srgbClr val="000000">
                      <a:shade val="5000"/>
                      <a:alpha val="35000"/>
                    </a:srgbClr>
                  </a:outerShdw>
                </a:effectLst>
                <a:latin typeface="HG丸ｺﾞｼｯｸM-PRO" pitchFamily="50" charset="-128"/>
                <a:ea typeface="HG丸ｺﾞｼｯｸM-PRO" pitchFamily="50" charset="-128"/>
              </a:rPr>
              <a:t>を生み出す」～</a:t>
            </a:r>
          </a:p>
        </p:txBody>
      </p:sp>
      <p:grpSp>
        <p:nvGrpSpPr>
          <p:cNvPr id="17421" name="グループ化 89"/>
          <p:cNvGrpSpPr>
            <a:grpSpLocks/>
          </p:cNvGrpSpPr>
          <p:nvPr/>
        </p:nvGrpSpPr>
        <p:grpSpPr bwMode="auto">
          <a:xfrm>
            <a:off x="434975" y="1289050"/>
            <a:ext cx="2541588" cy="2332038"/>
            <a:chOff x="415847" y="2779823"/>
            <a:chExt cx="2928329" cy="2742074"/>
          </a:xfrm>
        </p:grpSpPr>
        <p:sp>
          <p:nvSpPr>
            <p:cNvPr id="96" name="円/楕円 95"/>
            <p:cNvSpPr/>
            <p:nvPr/>
          </p:nvSpPr>
          <p:spPr bwMode="auto">
            <a:xfrm>
              <a:off x="709627" y="3292645"/>
              <a:ext cx="2135336" cy="2022516"/>
            </a:xfrm>
            <a:prstGeom prst="ellipse">
              <a:avLst/>
            </a:prstGeom>
            <a:noFill/>
            <a:ln>
              <a:gradFill flip="none" rotWithShape="1">
                <a:gsLst>
                  <a:gs pos="0">
                    <a:schemeClr val="accent1">
                      <a:tint val="66000"/>
                      <a:satMod val="160000"/>
                    </a:schemeClr>
                  </a:gs>
                  <a:gs pos="79596">
                    <a:srgbClr val="00B0F0"/>
                  </a:gs>
                  <a:gs pos="58360">
                    <a:srgbClr val="A9F9BC"/>
                  </a:gs>
                  <a:gs pos="40000">
                    <a:srgbClr val="92D050"/>
                  </a:gs>
                  <a:gs pos="18000">
                    <a:schemeClr val="accent4">
                      <a:lumMod val="60000"/>
                      <a:lumOff val="40000"/>
                    </a:schemeClr>
                  </a:gs>
                  <a:gs pos="100000">
                    <a:schemeClr val="accent1">
                      <a:tint val="23500"/>
                      <a:satMod val="160000"/>
                    </a:schemeClr>
                  </a:gs>
                </a:gsLst>
                <a:lin ang="2700000" scaled="1"/>
                <a:tileRect/>
              </a:gradFill>
            </a:ln>
            <a:scene3d>
              <a:camera prst="orthographicFront"/>
              <a:lightRig rig="threePt" dir="t"/>
            </a:scene3d>
            <a:sp3d prstMaterial="plastic">
              <a:bevelT w="19050" h="88900"/>
              <a:bevelB w="1905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b="1">
                <a:solidFill>
                  <a:prstClr val="white"/>
                </a:solidFill>
                <a:latin typeface="HG丸ｺﾞｼｯｸM-PRO" pitchFamily="50" charset="-128"/>
                <a:ea typeface="HG丸ｺﾞｼｯｸM-PRO" pitchFamily="50" charset="-128"/>
              </a:endParaRPr>
            </a:p>
          </p:txBody>
        </p:sp>
        <p:sp>
          <p:nvSpPr>
            <p:cNvPr id="91" name="フリーフォーム 90"/>
            <p:cNvSpPr/>
            <p:nvPr/>
          </p:nvSpPr>
          <p:spPr>
            <a:xfrm rot="18399500">
              <a:off x="1017204" y="3573673"/>
              <a:ext cx="1845133" cy="1114161"/>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FF9900">
                <a:alpha val="61000"/>
              </a:srgbClr>
            </a:solidFill>
            <a:ln>
              <a:noFill/>
            </a:ln>
            <a:scene3d>
              <a:camera prst="orthographicFront"/>
              <a:lightRig rig="threePt" dir="t"/>
            </a:scene3d>
            <a:sp3d>
              <a:bevelT w="0" h="0"/>
              <a:bevelB w="0" h="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92" name="フリーフォーム 91"/>
            <p:cNvSpPr/>
            <p:nvPr/>
          </p:nvSpPr>
          <p:spPr>
            <a:xfrm rot="18399500">
              <a:off x="2000756" y="2877651"/>
              <a:ext cx="451723" cy="256069"/>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93" name="フリーフォーム 92"/>
            <p:cNvSpPr/>
            <p:nvPr/>
          </p:nvSpPr>
          <p:spPr>
            <a:xfrm rot="18399500">
              <a:off x="2991194" y="3429220"/>
              <a:ext cx="451723" cy="254240"/>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94" name="フリーフォーム 93"/>
            <p:cNvSpPr/>
            <p:nvPr/>
          </p:nvSpPr>
          <p:spPr>
            <a:xfrm rot="18399500">
              <a:off x="2981133" y="4283221"/>
              <a:ext cx="451723" cy="256069"/>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95" name="フリーフォーム 94"/>
            <p:cNvSpPr/>
            <p:nvPr/>
          </p:nvSpPr>
          <p:spPr>
            <a:xfrm rot="18399500">
              <a:off x="1990679" y="4818008"/>
              <a:ext cx="453589" cy="256069"/>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97" name="フリーフォーム 96"/>
            <p:cNvSpPr/>
            <p:nvPr/>
          </p:nvSpPr>
          <p:spPr bwMode="auto">
            <a:xfrm>
              <a:off x="1413097" y="3053431"/>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lIns="107970" tIns="107970" rIns="107970" bIns="107970" spcCol="1270" anchor="ctr"/>
            <a:lstStyle/>
            <a:p>
              <a:pPr algn="ctr" defTabSz="889000">
                <a:lnSpc>
                  <a:spcPct val="90000"/>
                </a:lnSpc>
                <a:spcAft>
                  <a:spcPct val="35000"/>
                </a:spcAft>
                <a:defRPr/>
              </a:pPr>
              <a:r>
                <a:rPr lang="ja-JP" altLang="en-US" sz="1400" dirty="0">
                  <a:solidFill>
                    <a:prstClr val="black"/>
                  </a:solidFill>
                  <a:latin typeface="HGPｺﾞｼｯｸE" pitchFamily="50" charset="-128"/>
                  <a:ea typeface="HGPｺﾞｼｯｸE" pitchFamily="50" charset="-128"/>
                </a:rPr>
                <a:t>府民</a:t>
              </a:r>
            </a:p>
          </p:txBody>
        </p:sp>
        <p:sp>
          <p:nvSpPr>
            <p:cNvPr id="98" name="フリーフォーム 97"/>
            <p:cNvSpPr/>
            <p:nvPr/>
          </p:nvSpPr>
          <p:spPr bwMode="auto">
            <a:xfrm>
              <a:off x="2382977" y="3617558"/>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812566"/>
                <a:satOff val="-4220"/>
                <a:lumOff val="-686"/>
                <a:alphaOff val="0"/>
              </a:schemeClr>
            </a:fillRef>
            <a:effectRef idx="1">
              <a:schemeClr val="accent3">
                <a:hueOff val="2812566"/>
                <a:satOff val="-4220"/>
                <a:lumOff val="-686"/>
                <a:alphaOff val="0"/>
              </a:schemeClr>
            </a:effectRef>
            <a:fontRef idx="minor">
              <a:schemeClr val="dk1"/>
            </a:fontRef>
          </p:style>
          <p:txBody>
            <a:bodyPr lIns="107970" tIns="107970" rIns="107970" bIns="107970" spcCol="1270" anchor="ctr"/>
            <a:lstStyle/>
            <a:p>
              <a:pPr algn="ctr" defTabSz="889000">
                <a:lnSpc>
                  <a:spcPct val="90000"/>
                </a:lnSpc>
                <a:spcAft>
                  <a:spcPct val="35000"/>
                </a:spcAft>
                <a:defRPr/>
              </a:pPr>
              <a:r>
                <a:rPr lang="en-US" altLang="ja-JP" sz="1400" dirty="0">
                  <a:solidFill>
                    <a:prstClr val="black"/>
                  </a:solidFill>
                  <a:latin typeface="HGPｺﾞｼｯｸE" pitchFamily="50" charset="-128"/>
                  <a:ea typeface="HGPｺﾞｼｯｸE" pitchFamily="50" charset="-128"/>
                </a:rPr>
                <a:t>NPO</a:t>
              </a:r>
              <a:endParaRPr lang="ja-JP" altLang="en-US" sz="1400" dirty="0">
                <a:solidFill>
                  <a:prstClr val="black"/>
                </a:solidFill>
                <a:latin typeface="HGPｺﾞｼｯｸE" pitchFamily="50" charset="-128"/>
                <a:ea typeface="HGPｺﾞｼｯｸE" pitchFamily="50" charset="-128"/>
              </a:endParaRPr>
            </a:p>
          </p:txBody>
        </p:sp>
        <p:sp>
          <p:nvSpPr>
            <p:cNvPr id="99" name="フリーフォーム 98"/>
            <p:cNvSpPr/>
            <p:nvPr/>
          </p:nvSpPr>
          <p:spPr bwMode="auto">
            <a:xfrm>
              <a:off x="2377909" y="4475122"/>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5625132"/>
                <a:satOff val="-8440"/>
                <a:lumOff val="-1373"/>
                <a:alphaOff val="0"/>
              </a:schemeClr>
            </a:fillRef>
            <a:effectRef idx="1">
              <a:schemeClr val="accent3">
                <a:hueOff val="5625132"/>
                <a:satOff val="-8440"/>
                <a:lumOff val="-1373"/>
                <a:alphaOff val="0"/>
              </a:schemeClr>
            </a:effectRef>
            <a:fontRef idx="minor">
              <a:schemeClr val="dk1"/>
            </a:fontRef>
          </p:style>
          <p:txBody>
            <a:bodyPr lIns="107970" tIns="107970" rIns="107970" bIns="107970" spcCol="1270" anchor="ctr"/>
            <a:lstStyle/>
            <a:p>
              <a:pPr algn="ctr" defTabSz="889000">
                <a:lnSpc>
                  <a:spcPct val="90000"/>
                </a:lnSpc>
                <a:spcAft>
                  <a:spcPct val="35000"/>
                </a:spcAft>
                <a:defRPr/>
              </a:pPr>
              <a:r>
                <a:rPr lang="ja-JP" altLang="en-US" sz="1400" dirty="0">
                  <a:solidFill>
                    <a:prstClr val="black"/>
                  </a:solidFill>
                  <a:latin typeface="HGPｺﾞｼｯｸE" pitchFamily="50" charset="-128"/>
                  <a:ea typeface="HGPｺﾞｼｯｸE" pitchFamily="50" charset="-128"/>
                </a:rPr>
                <a:t>国</a:t>
              </a:r>
            </a:p>
          </p:txBody>
        </p:sp>
        <p:sp>
          <p:nvSpPr>
            <p:cNvPr id="100" name="フリーフォーム 99"/>
            <p:cNvSpPr/>
            <p:nvPr/>
          </p:nvSpPr>
          <p:spPr bwMode="auto">
            <a:xfrm>
              <a:off x="1403571" y="5015426"/>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8437698"/>
                <a:satOff val="-12660"/>
                <a:lumOff val="-2059"/>
                <a:alphaOff val="0"/>
              </a:schemeClr>
            </a:fillRef>
            <a:effectRef idx="1">
              <a:schemeClr val="accent3">
                <a:hueOff val="8437698"/>
                <a:satOff val="-12660"/>
                <a:lumOff val="-2059"/>
                <a:alphaOff val="0"/>
              </a:schemeClr>
            </a:effectRef>
            <a:fontRef idx="minor">
              <a:schemeClr val="dk1"/>
            </a:fontRef>
          </p:style>
          <p:txBody>
            <a:bodyPr lIns="36000" tIns="107970" rIns="36000" bIns="107970" spcCol="1270" anchor="ctr"/>
            <a:lstStyle/>
            <a:p>
              <a:pPr algn="ctr" defTabSz="889000">
                <a:lnSpc>
                  <a:spcPct val="90000"/>
                </a:lnSpc>
                <a:spcAft>
                  <a:spcPct val="35000"/>
                </a:spcAft>
                <a:defRPr/>
              </a:pPr>
              <a:r>
                <a:rPr lang="ja-JP" altLang="en-US" sz="1400" dirty="0">
                  <a:solidFill>
                    <a:prstClr val="black"/>
                  </a:solidFill>
                  <a:latin typeface="HGPｺﾞｼｯｸE" pitchFamily="50" charset="-128"/>
                  <a:ea typeface="HGPｺﾞｼｯｸE" pitchFamily="50" charset="-128"/>
                </a:rPr>
                <a:t>大阪府</a:t>
              </a:r>
            </a:p>
          </p:txBody>
        </p:sp>
        <p:sp>
          <p:nvSpPr>
            <p:cNvPr id="17502" name="テキスト ボックス 76"/>
            <p:cNvSpPr txBox="1">
              <a:spLocks noChangeArrowheads="1"/>
            </p:cNvSpPr>
            <p:nvPr/>
          </p:nvSpPr>
          <p:spPr bwMode="auto">
            <a:xfrm>
              <a:off x="1315325" y="4099049"/>
              <a:ext cx="1185273" cy="33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400">
                  <a:solidFill>
                    <a:srgbClr val="002060"/>
                  </a:solidFill>
                  <a:latin typeface="HGSｺﾞｼｯｸE" pitchFamily="50" charset="-128"/>
                  <a:ea typeface="HGSｺﾞｼｯｸE" pitchFamily="50" charset="-128"/>
                </a:rPr>
                <a:t>成長戦略</a:t>
              </a:r>
            </a:p>
          </p:txBody>
        </p:sp>
        <p:sp>
          <p:nvSpPr>
            <p:cNvPr id="102" name="フリーフォーム 101"/>
            <p:cNvSpPr/>
            <p:nvPr/>
          </p:nvSpPr>
          <p:spPr>
            <a:xfrm rot="18399500">
              <a:off x="1015787" y="3427373"/>
              <a:ext cx="453591" cy="256069"/>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90000"/>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103" name="フリーフォーム 102"/>
            <p:cNvSpPr/>
            <p:nvPr/>
          </p:nvSpPr>
          <p:spPr bwMode="auto">
            <a:xfrm>
              <a:off x="427937" y="3617558"/>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250264"/>
                <a:satOff val="-16880"/>
                <a:lumOff val="-2745"/>
                <a:alphaOff val="0"/>
              </a:schemeClr>
            </a:fillRef>
            <a:effectRef idx="1">
              <a:schemeClr val="accent3">
                <a:hueOff val="11250264"/>
                <a:satOff val="-16880"/>
                <a:lumOff val="-2745"/>
                <a:alphaOff val="0"/>
              </a:schemeClr>
            </a:effectRef>
            <a:fontRef idx="minor">
              <a:schemeClr val="dk1"/>
            </a:fontRef>
          </p:style>
          <p:txBody>
            <a:bodyPr lIns="107970" tIns="107970" rIns="107970" bIns="107970" spcCol="1270" anchor="ctr"/>
            <a:lstStyle/>
            <a:p>
              <a:pPr algn="ctr" defTabSz="889000">
                <a:lnSpc>
                  <a:spcPct val="90000"/>
                </a:lnSpc>
                <a:spcAft>
                  <a:spcPct val="35000"/>
                </a:spcAft>
                <a:defRPr/>
              </a:pPr>
              <a:r>
                <a:rPr lang="ja-JP" altLang="en-US" sz="1400" dirty="0">
                  <a:solidFill>
                    <a:prstClr val="black"/>
                  </a:solidFill>
                  <a:latin typeface="HGPｺﾞｼｯｸE" pitchFamily="50" charset="-128"/>
                  <a:ea typeface="HGPｺﾞｼｯｸE" pitchFamily="50" charset="-128"/>
                </a:rPr>
                <a:t>企業</a:t>
              </a:r>
            </a:p>
          </p:txBody>
        </p:sp>
        <p:sp>
          <p:nvSpPr>
            <p:cNvPr id="104" name="フリーフォーム 103"/>
            <p:cNvSpPr/>
            <p:nvPr/>
          </p:nvSpPr>
          <p:spPr>
            <a:xfrm rot="18399500">
              <a:off x="1025848" y="4264535"/>
              <a:ext cx="453591" cy="254240"/>
            </a:xfrm>
            <a:custGeom>
              <a:avLst/>
              <a:gdLst>
                <a:gd name="connsiteX0" fmla="*/ 0 w 1178718"/>
                <a:gd name="connsiteY0" fmla="*/ 154552 h 1030348"/>
                <a:gd name="connsiteX1" fmla="*/ 663544 w 1178718"/>
                <a:gd name="connsiteY1" fmla="*/ 154552 h 1030348"/>
                <a:gd name="connsiteX2" fmla="*/ 663544 w 1178718"/>
                <a:gd name="connsiteY2" fmla="*/ 0 h 1030348"/>
                <a:gd name="connsiteX3" fmla="*/ 1178718 w 1178718"/>
                <a:gd name="connsiteY3" fmla="*/ 515174 h 1030348"/>
                <a:gd name="connsiteX4" fmla="*/ 663544 w 1178718"/>
                <a:gd name="connsiteY4" fmla="*/ 1030348 h 1030348"/>
                <a:gd name="connsiteX5" fmla="*/ 663544 w 1178718"/>
                <a:gd name="connsiteY5" fmla="*/ 875796 h 1030348"/>
                <a:gd name="connsiteX6" fmla="*/ 0 w 1178718"/>
                <a:gd name="connsiteY6" fmla="*/ 875796 h 1030348"/>
                <a:gd name="connsiteX7" fmla="*/ 0 w 1178718"/>
                <a:gd name="connsiteY7" fmla="*/ 154552 h 10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718" h="1030348">
                  <a:moveTo>
                    <a:pt x="0" y="154552"/>
                  </a:moveTo>
                  <a:lnTo>
                    <a:pt x="663544" y="154552"/>
                  </a:lnTo>
                  <a:lnTo>
                    <a:pt x="663544" y="0"/>
                  </a:lnTo>
                  <a:lnTo>
                    <a:pt x="1178718" y="515174"/>
                  </a:lnTo>
                  <a:lnTo>
                    <a:pt x="663544" y="1030348"/>
                  </a:lnTo>
                  <a:lnTo>
                    <a:pt x="663544" y="875796"/>
                  </a:lnTo>
                  <a:lnTo>
                    <a:pt x="0" y="875796"/>
                  </a:lnTo>
                  <a:lnTo>
                    <a:pt x="0" y="154552"/>
                  </a:lnTo>
                  <a:close/>
                </a:path>
              </a:pathLst>
            </a:custGeom>
            <a:solidFill>
              <a:srgbClr val="25D542">
                <a:alpha val="89804"/>
              </a:srgb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317539" tIns="160267" rIns="320844" bIns="160267" spcCol="1270" anchor="ctr"/>
            <a:lstStyle/>
            <a:p>
              <a:pPr indent="-45720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a:p>
              <a:pPr marL="57150" lvl="1" indent="-57150" defTabSz="400050">
                <a:lnSpc>
                  <a:spcPct val="90000"/>
                </a:lnSpc>
                <a:spcAft>
                  <a:spcPct val="15000"/>
                </a:spcAft>
                <a:buFontTx/>
                <a:buChar char="••"/>
                <a:defRPr/>
              </a:pPr>
              <a:endParaRPr lang="ja-JP" altLang="en-US" sz="1400" dirty="0">
                <a:solidFill>
                  <a:prstClr val="black">
                    <a:hueOff val="0"/>
                    <a:satOff val="0"/>
                    <a:lumOff val="0"/>
                    <a:alphaOff val="0"/>
                  </a:prstClr>
                </a:solidFill>
              </a:endParaRPr>
            </a:p>
          </p:txBody>
        </p:sp>
        <p:sp>
          <p:nvSpPr>
            <p:cNvPr id="105" name="フリーフォーム 104"/>
            <p:cNvSpPr/>
            <p:nvPr/>
          </p:nvSpPr>
          <p:spPr bwMode="auto">
            <a:xfrm>
              <a:off x="415847" y="4458260"/>
              <a:ext cx="785673" cy="506471"/>
            </a:xfrm>
            <a:custGeom>
              <a:avLst/>
              <a:gdLst>
                <a:gd name="connsiteX0" fmla="*/ 0 w 1001241"/>
                <a:gd name="connsiteY0" fmla="*/ 108470 h 650806"/>
                <a:gd name="connsiteX1" fmla="*/ 108470 w 1001241"/>
                <a:gd name="connsiteY1" fmla="*/ 0 h 650806"/>
                <a:gd name="connsiteX2" fmla="*/ 892771 w 1001241"/>
                <a:gd name="connsiteY2" fmla="*/ 0 h 650806"/>
                <a:gd name="connsiteX3" fmla="*/ 1001241 w 1001241"/>
                <a:gd name="connsiteY3" fmla="*/ 108470 h 650806"/>
                <a:gd name="connsiteX4" fmla="*/ 1001241 w 1001241"/>
                <a:gd name="connsiteY4" fmla="*/ 542336 h 650806"/>
                <a:gd name="connsiteX5" fmla="*/ 892771 w 1001241"/>
                <a:gd name="connsiteY5" fmla="*/ 650806 h 650806"/>
                <a:gd name="connsiteX6" fmla="*/ 108470 w 1001241"/>
                <a:gd name="connsiteY6" fmla="*/ 650806 h 650806"/>
                <a:gd name="connsiteX7" fmla="*/ 0 w 1001241"/>
                <a:gd name="connsiteY7" fmla="*/ 542336 h 650806"/>
                <a:gd name="connsiteX8" fmla="*/ 0 w 1001241"/>
                <a:gd name="connsiteY8" fmla="*/ 108470 h 65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41" h="650806">
                  <a:moveTo>
                    <a:pt x="0" y="108470"/>
                  </a:moveTo>
                  <a:cubicBezTo>
                    <a:pt x="0" y="48564"/>
                    <a:pt x="48564" y="0"/>
                    <a:pt x="108470" y="0"/>
                  </a:cubicBezTo>
                  <a:lnTo>
                    <a:pt x="892771" y="0"/>
                  </a:lnTo>
                  <a:cubicBezTo>
                    <a:pt x="952677" y="0"/>
                    <a:pt x="1001241" y="48564"/>
                    <a:pt x="1001241" y="108470"/>
                  </a:cubicBezTo>
                  <a:lnTo>
                    <a:pt x="1001241" y="542336"/>
                  </a:lnTo>
                  <a:cubicBezTo>
                    <a:pt x="1001241" y="602242"/>
                    <a:pt x="952677" y="650806"/>
                    <a:pt x="892771" y="650806"/>
                  </a:cubicBezTo>
                  <a:lnTo>
                    <a:pt x="108470" y="650806"/>
                  </a:lnTo>
                  <a:cubicBezTo>
                    <a:pt x="48564" y="650806"/>
                    <a:pt x="0" y="602242"/>
                    <a:pt x="0" y="542336"/>
                  </a:cubicBezTo>
                  <a:lnTo>
                    <a:pt x="0" y="10847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812566"/>
                <a:satOff val="-4220"/>
                <a:lumOff val="-686"/>
                <a:alphaOff val="0"/>
              </a:schemeClr>
            </a:fillRef>
            <a:effectRef idx="1">
              <a:schemeClr val="accent3">
                <a:hueOff val="2812566"/>
                <a:satOff val="-4220"/>
                <a:lumOff val="-686"/>
                <a:alphaOff val="0"/>
              </a:schemeClr>
            </a:effectRef>
            <a:fontRef idx="minor">
              <a:schemeClr val="dk1"/>
            </a:fontRef>
          </p:style>
          <p:txBody>
            <a:bodyPr lIns="36000" tIns="107970" rIns="36000" bIns="107970" spcCol="1270" anchor="ctr"/>
            <a:lstStyle/>
            <a:p>
              <a:pPr algn="ctr" defTabSz="889000">
                <a:lnSpc>
                  <a:spcPct val="90000"/>
                </a:lnSpc>
                <a:spcAft>
                  <a:spcPct val="35000"/>
                </a:spcAft>
                <a:defRPr/>
              </a:pPr>
              <a:r>
                <a:rPr lang="ja-JP" altLang="en-US" sz="1400" dirty="0">
                  <a:solidFill>
                    <a:prstClr val="black"/>
                  </a:solidFill>
                  <a:latin typeface="HGPｺﾞｼｯｸE" pitchFamily="50" charset="-128"/>
                  <a:ea typeface="HGPｺﾞｼｯｸE" pitchFamily="50" charset="-128"/>
                </a:rPr>
                <a:t>市町村</a:t>
              </a:r>
            </a:p>
          </p:txBody>
        </p:sp>
      </p:grpSp>
      <p:grpSp>
        <p:nvGrpSpPr>
          <p:cNvPr id="45" name="グループ化 27"/>
          <p:cNvGrpSpPr>
            <a:grpSpLocks/>
          </p:cNvGrpSpPr>
          <p:nvPr/>
        </p:nvGrpSpPr>
        <p:grpSpPr bwMode="auto">
          <a:xfrm>
            <a:off x="4633146" y="6480695"/>
            <a:ext cx="174417" cy="248269"/>
            <a:chOff x="6049842" y="3343486"/>
            <a:chExt cx="323971" cy="539924"/>
          </a:xfrm>
          <a:solidFill>
            <a:srgbClr val="FFC000"/>
          </a:solidFill>
        </p:grpSpPr>
        <p:sp>
          <p:nvSpPr>
            <p:cNvPr id="61" name="円/楕円 25"/>
            <p:cNvSpPr>
              <a:spLocks noChangeArrowheads="1"/>
            </p:cNvSpPr>
            <p:nvPr/>
          </p:nvSpPr>
          <p:spPr bwMode="auto">
            <a:xfrm>
              <a:off x="6079240" y="3343486"/>
              <a:ext cx="257753" cy="269081"/>
            </a:xfrm>
            <a:prstGeom prst="ellipse">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sp>
          <p:nvSpPr>
            <p:cNvPr id="62" name="二等辺三角形 26"/>
            <p:cNvSpPr>
              <a:spLocks noChangeArrowheads="1"/>
            </p:cNvSpPr>
            <p:nvPr/>
          </p:nvSpPr>
          <p:spPr bwMode="auto">
            <a:xfrm>
              <a:off x="6049842" y="3520089"/>
              <a:ext cx="323971" cy="363321"/>
            </a:xfrm>
            <a:prstGeom prst="triangle">
              <a:avLst>
                <a:gd name="adj" fmla="val 50000"/>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grpSp>
      <p:grpSp>
        <p:nvGrpSpPr>
          <p:cNvPr id="46" name="グループ化 181"/>
          <p:cNvGrpSpPr>
            <a:grpSpLocks/>
          </p:cNvGrpSpPr>
          <p:nvPr/>
        </p:nvGrpSpPr>
        <p:grpSpPr bwMode="auto">
          <a:xfrm>
            <a:off x="5611874" y="6480695"/>
            <a:ext cx="174417" cy="248269"/>
            <a:chOff x="6049842" y="3384916"/>
            <a:chExt cx="323971" cy="539922"/>
          </a:xfrm>
          <a:solidFill>
            <a:srgbClr val="FFC000"/>
          </a:solidFill>
        </p:grpSpPr>
        <p:sp>
          <p:nvSpPr>
            <p:cNvPr id="59" name="円/楕円 182"/>
            <p:cNvSpPr>
              <a:spLocks noChangeArrowheads="1"/>
            </p:cNvSpPr>
            <p:nvPr/>
          </p:nvSpPr>
          <p:spPr bwMode="auto">
            <a:xfrm>
              <a:off x="6079240" y="3384916"/>
              <a:ext cx="257753" cy="269080"/>
            </a:xfrm>
            <a:prstGeom prst="ellipse">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sp>
          <p:nvSpPr>
            <p:cNvPr id="60" name="二等辺三角形 183"/>
            <p:cNvSpPr>
              <a:spLocks noChangeArrowheads="1"/>
            </p:cNvSpPr>
            <p:nvPr/>
          </p:nvSpPr>
          <p:spPr bwMode="auto">
            <a:xfrm>
              <a:off x="6049842" y="3561517"/>
              <a:ext cx="323971" cy="363321"/>
            </a:xfrm>
            <a:prstGeom prst="triangle">
              <a:avLst>
                <a:gd name="adj" fmla="val 50000"/>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grpSp>
      <p:grpSp>
        <p:nvGrpSpPr>
          <p:cNvPr id="47" name="グループ化 184"/>
          <p:cNvGrpSpPr>
            <a:grpSpLocks/>
          </p:cNvGrpSpPr>
          <p:nvPr/>
        </p:nvGrpSpPr>
        <p:grpSpPr bwMode="auto">
          <a:xfrm>
            <a:off x="5409648" y="6490221"/>
            <a:ext cx="174417" cy="238743"/>
            <a:chOff x="6049842" y="3426346"/>
            <a:chExt cx="323971" cy="519208"/>
          </a:xfrm>
          <a:solidFill>
            <a:srgbClr val="FFC000"/>
          </a:solidFill>
        </p:grpSpPr>
        <p:sp>
          <p:nvSpPr>
            <p:cNvPr id="57" name="円/楕円 185"/>
            <p:cNvSpPr>
              <a:spLocks noChangeArrowheads="1"/>
            </p:cNvSpPr>
            <p:nvPr/>
          </p:nvSpPr>
          <p:spPr bwMode="auto">
            <a:xfrm>
              <a:off x="6079239" y="3426346"/>
              <a:ext cx="257753" cy="269081"/>
            </a:xfrm>
            <a:prstGeom prst="ellipse">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sp>
          <p:nvSpPr>
            <p:cNvPr id="58" name="二等辺三角形 186"/>
            <p:cNvSpPr>
              <a:spLocks noChangeArrowheads="1"/>
            </p:cNvSpPr>
            <p:nvPr/>
          </p:nvSpPr>
          <p:spPr bwMode="auto">
            <a:xfrm>
              <a:off x="6049842" y="3582232"/>
              <a:ext cx="323971" cy="363322"/>
            </a:xfrm>
            <a:prstGeom prst="triangle">
              <a:avLst>
                <a:gd name="adj" fmla="val 50000"/>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grpSp>
      <p:grpSp>
        <p:nvGrpSpPr>
          <p:cNvPr id="48" name="グループ化 187"/>
          <p:cNvGrpSpPr>
            <a:grpSpLocks/>
          </p:cNvGrpSpPr>
          <p:nvPr/>
        </p:nvGrpSpPr>
        <p:grpSpPr bwMode="auto">
          <a:xfrm>
            <a:off x="5804565" y="6480695"/>
            <a:ext cx="174417" cy="248269"/>
            <a:chOff x="6067547" y="3384916"/>
            <a:chExt cx="323971" cy="539923"/>
          </a:xfrm>
          <a:solidFill>
            <a:srgbClr val="FFC000"/>
          </a:solidFill>
        </p:grpSpPr>
        <p:sp>
          <p:nvSpPr>
            <p:cNvPr id="55" name="円/楕円 188"/>
            <p:cNvSpPr>
              <a:spLocks noChangeArrowheads="1"/>
            </p:cNvSpPr>
            <p:nvPr/>
          </p:nvSpPr>
          <p:spPr bwMode="auto">
            <a:xfrm>
              <a:off x="6096943" y="3384916"/>
              <a:ext cx="257753" cy="269081"/>
            </a:xfrm>
            <a:prstGeom prst="ellipse">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sp>
          <p:nvSpPr>
            <p:cNvPr id="56" name="二等辺三角形 189"/>
            <p:cNvSpPr>
              <a:spLocks noChangeArrowheads="1"/>
            </p:cNvSpPr>
            <p:nvPr/>
          </p:nvSpPr>
          <p:spPr bwMode="auto">
            <a:xfrm>
              <a:off x="6067547" y="3561518"/>
              <a:ext cx="323971" cy="363321"/>
            </a:xfrm>
            <a:prstGeom prst="triangle">
              <a:avLst>
                <a:gd name="adj" fmla="val 50000"/>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srgbClr val="00B050"/>
                </a:solidFill>
              </a:endParaRPr>
            </a:p>
          </p:txBody>
        </p:sp>
      </p:grpSp>
      <p:grpSp>
        <p:nvGrpSpPr>
          <p:cNvPr id="49" name="グループ化 190"/>
          <p:cNvGrpSpPr>
            <a:grpSpLocks/>
          </p:cNvGrpSpPr>
          <p:nvPr/>
        </p:nvGrpSpPr>
        <p:grpSpPr bwMode="auto">
          <a:xfrm>
            <a:off x="5982948" y="6512273"/>
            <a:ext cx="170202" cy="216691"/>
            <a:chOff x="6085462" y="3227946"/>
            <a:chExt cx="636398" cy="705077"/>
          </a:xfrm>
          <a:solidFill>
            <a:srgbClr val="FFC000"/>
          </a:solidFill>
        </p:grpSpPr>
        <p:sp>
          <p:nvSpPr>
            <p:cNvPr id="53" name="円/楕円 191"/>
            <p:cNvSpPr>
              <a:spLocks noChangeArrowheads="1"/>
            </p:cNvSpPr>
            <p:nvPr/>
          </p:nvSpPr>
          <p:spPr bwMode="auto">
            <a:xfrm>
              <a:off x="6134076" y="3227946"/>
              <a:ext cx="469787" cy="374503"/>
            </a:xfrm>
            <a:prstGeom prst="ellipse">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sp>
          <p:nvSpPr>
            <p:cNvPr id="54" name="二等辺三角形 192"/>
            <p:cNvSpPr>
              <a:spLocks noChangeArrowheads="1"/>
            </p:cNvSpPr>
            <p:nvPr/>
          </p:nvSpPr>
          <p:spPr bwMode="auto">
            <a:xfrm>
              <a:off x="6085462" y="3477184"/>
              <a:ext cx="636398" cy="455839"/>
            </a:xfrm>
            <a:prstGeom prst="triangle">
              <a:avLst>
                <a:gd name="adj" fmla="val 50000"/>
              </a:avLst>
            </a:prstGeom>
            <a:solidFill>
              <a:srgbClr val="FFCC0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defRPr/>
              </a:pPr>
              <a:endParaRPr lang="ja-JP" altLang="en-US">
                <a:solidFill>
                  <a:prstClr val="black"/>
                </a:solidFill>
              </a:endParaRPr>
            </a:p>
          </p:txBody>
        </p:sp>
      </p:grpSp>
      <p:sp>
        <p:nvSpPr>
          <p:cNvPr id="17427" name="右矢印 29"/>
          <p:cNvSpPr>
            <a:spLocks noChangeArrowheads="1"/>
          </p:cNvSpPr>
          <p:nvPr/>
        </p:nvSpPr>
        <p:spPr bwMode="auto">
          <a:xfrm>
            <a:off x="4984750" y="6496050"/>
            <a:ext cx="298450" cy="176213"/>
          </a:xfrm>
          <a:prstGeom prst="rightArrow">
            <a:avLst>
              <a:gd name="adj1" fmla="val 50000"/>
              <a:gd name="adj2" fmla="val 50246"/>
            </a:avLst>
          </a:prstGeom>
          <a:solidFill>
            <a:srgbClr val="00206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endParaRPr lang="ja-JP" altLang="en-US">
              <a:solidFill>
                <a:srgbClr val="000000"/>
              </a:solidFill>
            </a:endParaRPr>
          </a:p>
        </p:txBody>
      </p:sp>
      <p:sp>
        <p:nvSpPr>
          <p:cNvPr id="17428" name="テキスト ボックス 30"/>
          <p:cNvSpPr txBox="1">
            <a:spLocks noChangeArrowheads="1"/>
          </p:cNvSpPr>
          <p:nvPr/>
        </p:nvSpPr>
        <p:spPr bwMode="auto">
          <a:xfrm>
            <a:off x="4249738" y="6319838"/>
            <a:ext cx="9763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en-US" altLang="ja-JP" sz="800">
                <a:solidFill>
                  <a:srgbClr val="000000"/>
                </a:solidFill>
              </a:rPr>
              <a:t>170</a:t>
            </a:r>
            <a:r>
              <a:rPr lang="ja-JP" altLang="en-US" sz="800">
                <a:solidFill>
                  <a:srgbClr val="000000"/>
                </a:solidFill>
              </a:rPr>
              <a:t>万人（</a:t>
            </a:r>
            <a:r>
              <a:rPr lang="en-US" altLang="ja-JP" sz="800">
                <a:solidFill>
                  <a:srgbClr val="000000"/>
                </a:solidFill>
              </a:rPr>
              <a:t>2009</a:t>
            </a:r>
            <a:r>
              <a:rPr lang="ja-JP" altLang="en-US" sz="800">
                <a:solidFill>
                  <a:srgbClr val="000000"/>
                </a:solidFill>
              </a:rPr>
              <a:t>）</a:t>
            </a:r>
          </a:p>
        </p:txBody>
      </p:sp>
      <p:sp>
        <p:nvSpPr>
          <p:cNvPr id="17429" name="テキスト ボックス 199"/>
          <p:cNvSpPr txBox="1">
            <a:spLocks noChangeArrowheads="1"/>
          </p:cNvSpPr>
          <p:nvPr/>
        </p:nvSpPr>
        <p:spPr bwMode="auto">
          <a:xfrm>
            <a:off x="4708525" y="6680200"/>
            <a:ext cx="1052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b="1">
                <a:solidFill>
                  <a:srgbClr val="0066FF"/>
                </a:solidFill>
                <a:latin typeface="HG丸ｺﾞｼｯｸM-PRO" pitchFamily="50" charset="-128"/>
                <a:ea typeface="HG丸ｺﾞｼｯｸM-PRO" pitchFamily="50" charset="-128"/>
              </a:rPr>
              <a:t>約４倍に！</a:t>
            </a:r>
          </a:p>
        </p:txBody>
      </p:sp>
      <p:sp>
        <p:nvSpPr>
          <p:cNvPr id="17430" name="テキスト ボックス 200"/>
          <p:cNvSpPr txBox="1">
            <a:spLocks noChangeArrowheads="1"/>
          </p:cNvSpPr>
          <p:nvPr/>
        </p:nvSpPr>
        <p:spPr bwMode="auto">
          <a:xfrm>
            <a:off x="5297488" y="6321425"/>
            <a:ext cx="977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en-US" altLang="ja-JP" sz="800">
                <a:solidFill>
                  <a:srgbClr val="000000"/>
                </a:solidFill>
              </a:rPr>
              <a:t>650</a:t>
            </a:r>
            <a:r>
              <a:rPr lang="ja-JP" altLang="en-US" sz="800">
                <a:solidFill>
                  <a:srgbClr val="000000"/>
                </a:solidFill>
              </a:rPr>
              <a:t>万人</a:t>
            </a:r>
          </a:p>
        </p:txBody>
      </p:sp>
      <p:pic>
        <p:nvPicPr>
          <p:cNvPr id="17431" name="Picture 71" descr="飛行機">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7537450"/>
            <a:ext cx="4254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71" descr="飛行機">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7537450"/>
            <a:ext cx="4270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71" descr="飛行機">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138" y="7537450"/>
            <a:ext cx="4191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4" name="テキスト ボックス 204"/>
          <p:cNvSpPr txBox="1">
            <a:spLocks noChangeArrowheads="1"/>
          </p:cNvSpPr>
          <p:nvPr/>
        </p:nvSpPr>
        <p:spPr bwMode="auto">
          <a:xfrm>
            <a:off x="4225925" y="7375525"/>
            <a:ext cx="977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en-US" altLang="ja-JP" sz="800">
                <a:solidFill>
                  <a:srgbClr val="000000"/>
                </a:solidFill>
              </a:rPr>
              <a:t>63</a:t>
            </a:r>
            <a:r>
              <a:rPr lang="ja-JP" altLang="en-US" sz="800">
                <a:solidFill>
                  <a:srgbClr val="000000"/>
                </a:solidFill>
              </a:rPr>
              <a:t>万トン（</a:t>
            </a:r>
            <a:r>
              <a:rPr lang="en-US" altLang="ja-JP" sz="800">
                <a:solidFill>
                  <a:srgbClr val="000000"/>
                </a:solidFill>
              </a:rPr>
              <a:t>2009</a:t>
            </a:r>
            <a:r>
              <a:rPr lang="ja-JP" altLang="en-US" sz="800">
                <a:solidFill>
                  <a:srgbClr val="000000"/>
                </a:solidFill>
              </a:rPr>
              <a:t>）</a:t>
            </a:r>
          </a:p>
        </p:txBody>
      </p:sp>
      <p:sp>
        <p:nvSpPr>
          <p:cNvPr id="17435" name="テキスト ボックス 205"/>
          <p:cNvSpPr txBox="1">
            <a:spLocks noChangeArrowheads="1"/>
          </p:cNvSpPr>
          <p:nvPr/>
        </p:nvSpPr>
        <p:spPr bwMode="auto">
          <a:xfrm>
            <a:off x="5297488" y="7370763"/>
            <a:ext cx="97631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800">
                <a:solidFill>
                  <a:srgbClr val="000000"/>
                </a:solidFill>
              </a:rPr>
              <a:t>＋</a:t>
            </a:r>
            <a:r>
              <a:rPr lang="en-US" altLang="ja-JP" sz="800">
                <a:solidFill>
                  <a:srgbClr val="000000"/>
                </a:solidFill>
              </a:rPr>
              <a:t>60</a:t>
            </a:r>
            <a:r>
              <a:rPr lang="ja-JP" altLang="en-US" sz="800">
                <a:solidFill>
                  <a:srgbClr val="000000"/>
                </a:solidFill>
              </a:rPr>
              <a:t>万トン</a:t>
            </a:r>
          </a:p>
        </p:txBody>
      </p:sp>
      <p:sp>
        <p:nvSpPr>
          <p:cNvPr id="17436" name="テキスト ボックス 199"/>
          <p:cNvSpPr txBox="1">
            <a:spLocks noChangeArrowheads="1"/>
          </p:cNvSpPr>
          <p:nvPr/>
        </p:nvSpPr>
        <p:spPr bwMode="auto">
          <a:xfrm>
            <a:off x="4708525" y="7770813"/>
            <a:ext cx="1017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b="1">
                <a:solidFill>
                  <a:srgbClr val="0066FF"/>
                </a:solidFill>
                <a:latin typeface="HG丸ｺﾞｼｯｸM-PRO" pitchFamily="50" charset="-128"/>
                <a:ea typeface="HG丸ｺﾞｼｯｸM-PRO" pitchFamily="50" charset="-128"/>
              </a:rPr>
              <a:t>約２倍に！</a:t>
            </a:r>
          </a:p>
        </p:txBody>
      </p:sp>
      <p:pic>
        <p:nvPicPr>
          <p:cNvPr id="17437" name="Picture 4" descr="j032671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87850" y="8342313"/>
            <a:ext cx="54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4" descr="j032671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64163" y="8342313"/>
            <a:ext cx="54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4" descr="j032671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895975" y="8415338"/>
            <a:ext cx="2905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0" name="右矢印 207"/>
          <p:cNvSpPr>
            <a:spLocks noChangeArrowheads="1"/>
          </p:cNvSpPr>
          <p:nvPr/>
        </p:nvSpPr>
        <p:spPr bwMode="auto">
          <a:xfrm>
            <a:off x="4984750" y="8348663"/>
            <a:ext cx="298450" cy="177800"/>
          </a:xfrm>
          <a:prstGeom prst="rightArrow">
            <a:avLst>
              <a:gd name="adj1" fmla="val 50000"/>
              <a:gd name="adj2" fmla="val 49860"/>
            </a:avLst>
          </a:prstGeom>
          <a:solidFill>
            <a:srgbClr val="00206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endParaRPr lang="ja-JP" altLang="en-US">
              <a:solidFill>
                <a:srgbClr val="000000"/>
              </a:solidFill>
            </a:endParaRPr>
          </a:p>
        </p:txBody>
      </p:sp>
      <p:sp>
        <p:nvSpPr>
          <p:cNvPr id="17441" name="テキスト ボックス 209"/>
          <p:cNvSpPr txBox="1">
            <a:spLocks noChangeArrowheads="1"/>
          </p:cNvSpPr>
          <p:nvPr/>
        </p:nvSpPr>
        <p:spPr bwMode="auto">
          <a:xfrm>
            <a:off x="4243388" y="8215313"/>
            <a:ext cx="11620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en-US" altLang="ja-JP" sz="800">
                <a:solidFill>
                  <a:srgbClr val="000000"/>
                </a:solidFill>
              </a:rPr>
              <a:t>400</a:t>
            </a:r>
            <a:r>
              <a:rPr lang="ja-JP" altLang="en-US" sz="800">
                <a:solidFill>
                  <a:srgbClr val="000000"/>
                </a:solidFill>
              </a:rPr>
              <a:t>万</a:t>
            </a:r>
            <a:r>
              <a:rPr lang="en-US" altLang="ja-JP" sz="800">
                <a:solidFill>
                  <a:srgbClr val="000000"/>
                </a:solidFill>
              </a:rPr>
              <a:t>TEU</a:t>
            </a:r>
            <a:r>
              <a:rPr lang="ja-JP" altLang="en-US" sz="800">
                <a:solidFill>
                  <a:srgbClr val="000000"/>
                </a:solidFill>
              </a:rPr>
              <a:t>（</a:t>
            </a:r>
            <a:r>
              <a:rPr lang="en-US" altLang="ja-JP" sz="800">
                <a:solidFill>
                  <a:srgbClr val="000000"/>
                </a:solidFill>
              </a:rPr>
              <a:t>2008</a:t>
            </a:r>
            <a:r>
              <a:rPr lang="ja-JP" altLang="en-US" sz="800">
                <a:solidFill>
                  <a:srgbClr val="000000"/>
                </a:solidFill>
              </a:rPr>
              <a:t>）</a:t>
            </a:r>
          </a:p>
        </p:txBody>
      </p:sp>
      <p:sp>
        <p:nvSpPr>
          <p:cNvPr id="17442" name="テキスト ボックス 210"/>
          <p:cNvSpPr txBox="1">
            <a:spLocks noChangeArrowheads="1"/>
          </p:cNvSpPr>
          <p:nvPr/>
        </p:nvSpPr>
        <p:spPr bwMode="auto">
          <a:xfrm>
            <a:off x="5297488" y="8212138"/>
            <a:ext cx="977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800">
                <a:solidFill>
                  <a:srgbClr val="000000"/>
                </a:solidFill>
              </a:rPr>
              <a:t>＋</a:t>
            </a:r>
            <a:r>
              <a:rPr lang="en-US" altLang="ja-JP" sz="800">
                <a:solidFill>
                  <a:srgbClr val="000000"/>
                </a:solidFill>
              </a:rPr>
              <a:t>190</a:t>
            </a:r>
            <a:r>
              <a:rPr lang="ja-JP" altLang="en-US" sz="800">
                <a:solidFill>
                  <a:srgbClr val="000000"/>
                </a:solidFill>
              </a:rPr>
              <a:t>万</a:t>
            </a:r>
            <a:r>
              <a:rPr lang="en-US" altLang="ja-JP" sz="800">
                <a:solidFill>
                  <a:srgbClr val="000000"/>
                </a:solidFill>
              </a:rPr>
              <a:t>TEU</a:t>
            </a:r>
            <a:endParaRPr lang="ja-JP" altLang="en-US" sz="800">
              <a:solidFill>
                <a:srgbClr val="000000"/>
              </a:solidFill>
            </a:endParaRPr>
          </a:p>
        </p:txBody>
      </p:sp>
      <p:sp>
        <p:nvSpPr>
          <p:cNvPr id="17443" name="テキスト ボックス 199"/>
          <p:cNvSpPr txBox="1">
            <a:spLocks noChangeArrowheads="1"/>
          </p:cNvSpPr>
          <p:nvPr/>
        </p:nvSpPr>
        <p:spPr bwMode="auto">
          <a:xfrm>
            <a:off x="4708525" y="8542338"/>
            <a:ext cx="1079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1200" b="1">
                <a:solidFill>
                  <a:srgbClr val="0066FF"/>
                </a:solidFill>
                <a:latin typeface="HG丸ｺﾞｼｯｸM-PRO" pitchFamily="50" charset="-128"/>
                <a:ea typeface="HG丸ｺﾞｼｯｸM-PRO" pitchFamily="50" charset="-128"/>
              </a:rPr>
              <a:t>約</a:t>
            </a:r>
            <a:r>
              <a:rPr lang="en-US" altLang="ja-JP" sz="1200" b="1">
                <a:solidFill>
                  <a:srgbClr val="0066FF"/>
                </a:solidFill>
                <a:latin typeface="HG丸ｺﾞｼｯｸM-PRO" pitchFamily="50" charset="-128"/>
                <a:ea typeface="HG丸ｺﾞｼｯｸM-PRO" pitchFamily="50" charset="-128"/>
              </a:rPr>
              <a:t>1.5</a:t>
            </a:r>
            <a:r>
              <a:rPr lang="ja-JP" altLang="en-US" sz="1200" b="1">
                <a:solidFill>
                  <a:srgbClr val="0066FF"/>
                </a:solidFill>
                <a:latin typeface="HG丸ｺﾞｼｯｸM-PRO" pitchFamily="50" charset="-128"/>
                <a:ea typeface="HG丸ｺﾞｼｯｸM-PRO" pitchFamily="50" charset="-128"/>
              </a:rPr>
              <a:t>倍に！</a:t>
            </a:r>
          </a:p>
        </p:txBody>
      </p:sp>
      <p:sp>
        <p:nvSpPr>
          <p:cNvPr id="17444" name="テキスト ボックス 199"/>
          <p:cNvSpPr txBox="1">
            <a:spLocks noChangeArrowheads="1"/>
          </p:cNvSpPr>
          <p:nvPr/>
        </p:nvSpPr>
        <p:spPr bwMode="auto">
          <a:xfrm>
            <a:off x="3897313" y="4906963"/>
            <a:ext cx="269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1200">
                <a:solidFill>
                  <a:srgbClr val="0066FF"/>
                </a:solidFill>
                <a:latin typeface="HG丸ｺﾞｼｯｸM-PRO" pitchFamily="50" charset="-128"/>
                <a:ea typeface="HG丸ｺﾞｼｯｸM-PRO" pitchFamily="50" charset="-128"/>
              </a:rPr>
              <a:t>　</a:t>
            </a:r>
            <a:r>
              <a:rPr lang="en-US" altLang="ja-JP" sz="1200" b="1">
                <a:solidFill>
                  <a:srgbClr val="0066FF"/>
                </a:solidFill>
                <a:latin typeface="HG丸ｺﾞｼｯｸM-PRO" pitchFamily="50" charset="-128"/>
                <a:ea typeface="HG丸ｺﾞｼｯｸM-PRO" pitchFamily="50" charset="-128"/>
              </a:rPr>
              <a:t>10</a:t>
            </a:r>
            <a:r>
              <a:rPr lang="ja-JP" altLang="en-US" sz="1200" b="1">
                <a:solidFill>
                  <a:srgbClr val="0066FF"/>
                </a:solidFill>
                <a:latin typeface="HG丸ｺﾞｼｯｸM-PRO" pitchFamily="50" charset="-128"/>
                <a:ea typeface="HG丸ｺﾞｼｯｸM-PRO" pitchFamily="50" charset="-128"/>
              </a:rPr>
              <a:t>年間で経済規模を</a:t>
            </a:r>
            <a:r>
              <a:rPr lang="en-US" altLang="ja-JP" sz="1200" b="1">
                <a:solidFill>
                  <a:srgbClr val="0066FF"/>
                </a:solidFill>
                <a:latin typeface="HG丸ｺﾞｼｯｸM-PRO" pitchFamily="50" charset="-128"/>
                <a:ea typeface="HG丸ｺﾞｼｯｸM-PRO" pitchFamily="50" charset="-128"/>
              </a:rPr>
              <a:t>2</a:t>
            </a:r>
            <a:r>
              <a:rPr lang="ja-JP" altLang="en-US" sz="1200" b="1">
                <a:solidFill>
                  <a:srgbClr val="0066FF"/>
                </a:solidFill>
                <a:latin typeface="HG丸ｺﾞｼｯｸM-PRO" pitchFamily="50" charset="-128"/>
                <a:ea typeface="HG丸ｺﾞｼｯｸM-PRO" pitchFamily="50" charset="-128"/>
              </a:rPr>
              <a:t>割拡大！</a:t>
            </a:r>
          </a:p>
        </p:txBody>
      </p:sp>
      <p:sp>
        <p:nvSpPr>
          <p:cNvPr id="17445" name="テキスト ボックス 81"/>
          <p:cNvSpPr txBox="1">
            <a:spLocks noChangeArrowheads="1"/>
          </p:cNvSpPr>
          <p:nvPr/>
        </p:nvSpPr>
        <p:spPr bwMode="auto">
          <a:xfrm>
            <a:off x="4383088" y="4127500"/>
            <a:ext cx="172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002060"/>
                </a:solidFill>
                <a:latin typeface="HG丸ｺﾞｼｯｸM-PRO" pitchFamily="50" charset="-128"/>
                <a:ea typeface="HG丸ｺﾞｼｯｸM-PRO" pitchFamily="50" charset="-128"/>
              </a:rPr>
              <a:t>成長目標</a:t>
            </a:r>
          </a:p>
        </p:txBody>
      </p:sp>
      <p:sp>
        <p:nvSpPr>
          <p:cNvPr id="17446" name="テキスト ボックス 199"/>
          <p:cNvSpPr txBox="1">
            <a:spLocks noChangeArrowheads="1"/>
          </p:cNvSpPr>
          <p:nvPr/>
        </p:nvSpPr>
        <p:spPr bwMode="auto">
          <a:xfrm>
            <a:off x="3921125" y="5584825"/>
            <a:ext cx="268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en-US" altLang="ja-JP" sz="1200" b="1">
                <a:solidFill>
                  <a:srgbClr val="0066FF"/>
                </a:solidFill>
                <a:latin typeface="HG丸ｺﾞｼｯｸM-PRO" pitchFamily="50" charset="-128"/>
                <a:ea typeface="HG丸ｺﾞｼｯｸM-PRO" pitchFamily="50" charset="-128"/>
              </a:rPr>
              <a:t>10</a:t>
            </a:r>
            <a:r>
              <a:rPr lang="ja-JP" altLang="en-US" sz="1200" b="1">
                <a:solidFill>
                  <a:srgbClr val="0066FF"/>
                </a:solidFill>
                <a:latin typeface="HG丸ｺﾞｼｯｸM-PRO" pitchFamily="50" charset="-128"/>
                <a:ea typeface="HG丸ｺﾞｼｯｸM-PRO" pitchFamily="50" charset="-128"/>
              </a:rPr>
              <a:t>年間で</a:t>
            </a:r>
            <a:r>
              <a:rPr lang="en-US" altLang="ja-JP" sz="1200" b="1">
                <a:solidFill>
                  <a:srgbClr val="0066FF"/>
                </a:solidFill>
                <a:latin typeface="HG丸ｺﾞｼｯｸM-PRO" pitchFamily="50" charset="-128"/>
                <a:ea typeface="HG丸ｺﾞｼｯｸM-PRO" pitchFamily="50" charset="-128"/>
              </a:rPr>
              <a:t>10</a:t>
            </a:r>
            <a:r>
              <a:rPr lang="ja-JP" altLang="en-US" sz="1200" b="1">
                <a:solidFill>
                  <a:srgbClr val="0066FF"/>
                </a:solidFill>
                <a:latin typeface="HG丸ｺﾞｼｯｸM-PRO" pitchFamily="50" charset="-128"/>
                <a:ea typeface="HG丸ｺﾞｼｯｸM-PRO" pitchFamily="50" charset="-128"/>
              </a:rPr>
              <a:t>万人以上の雇用創出！</a:t>
            </a:r>
          </a:p>
        </p:txBody>
      </p:sp>
      <p:sp>
        <p:nvSpPr>
          <p:cNvPr id="17447" name="テキスト ボックス 2"/>
          <p:cNvSpPr txBox="1">
            <a:spLocks noChangeArrowheads="1"/>
          </p:cNvSpPr>
          <p:nvPr/>
        </p:nvSpPr>
        <p:spPr bwMode="auto">
          <a:xfrm>
            <a:off x="4086225" y="4508500"/>
            <a:ext cx="20018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400">
                <a:solidFill>
                  <a:srgbClr val="002060"/>
                </a:solidFill>
                <a:latin typeface="HGPｺﾞｼｯｸE" pitchFamily="50" charset="-128"/>
                <a:ea typeface="HGPｺﾞｼｯｸE" pitchFamily="50" charset="-128"/>
              </a:rPr>
              <a:t>◆実質成長率</a:t>
            </a:r>
            <a:r>
              <a:rPr lang="ja-JP" altLang="en-US" sz="800">
                <a:solidFill>
                  <a:srgbClr val="002060"/>
                </a:solidFill>
                <a:latin typeface="HGPｺﾞｼｯｸE" pitchFamily="50" charset="-128"/>
                <a:ea typeface="HGPｺﾞｼｯｸE" pitchFamily="50" charset="-128"/>
              </a:rPr>
              <a:t>*</a:t>
            </a:r>
            <a:r>
              <a:rPr lang="en-US" altLang="ja-JP" sz="800">
                <a:solidFill>
                  <a:srgbClr val="002060"/>
                </a:solidFill>
                <a:latin typeface="HGPｺﾞｼｯｸE" pitchFamily="50" charset="-128"/>
                <a:ea typeface="HGPｺﾞｼｯｸE" pitchFamily="50" charset="-128"/>
              </a:rPr>
              <a:t>5</a:t>
            </a:r>
          </a:p>
          <a:p>
            <a:pPr eaLnBrk="1" hangingPunct="1">
              <a:lnSpc>
                <a:spcPts val="1600"/>
              </a:lnSpc>
            </a:pPr>
            <a:r>
              <a:rPr lang="ja-JP" altLang="en-US" sz="1400">
                <a:latin typeface="HGPｺﾞｼｯｸE" pitchFamily="50" charset="-128"/>
                <a:ea typeface="HGPｺﾞｼｯｸE" pitchFamily="50" charset="-128"/>
              </a:rPr>
              <a:t>　　　</a:t>
            </a:r>
            <a:r>
              <a:rPr lang="ja-JP" altLang="en-US" sz="1500">
                <a:latin typeface="HGPｺﾞｼｯｸE" pitchFamily="50" charset="-128"/>
                <a:ea typeface="HGPｺﾞｼｯｸE" pitchFamily="50" charset="-128"/>
              </a:rPr>
              <a:t>年平均２％以上</a:t>
            </a:r>
          </a:p>
        </p:txBody>
      </p:sp>
      <p:sp>
        <p:nvSpPr>
          <p:cNvPr id="17448" name="テキスト ボックス 78"/>
          <p:cNvSpPr txBox="1">
            <a:spLocks noChangeArrowheads="1"/>
          </p:cNvSpPr>
          <p:nvPr/>
        </p:nvSpPr>
        <p:spPr bwMode="auto">
          <a:xfrm>
            <a:off x="4086225" y="5184775"/>
            <a:ext cx="20002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400">
                <a:solidFill>
                  <a:srgbClr val="002060"/>
                </a:solidFill>
                <a:latin typeface="HGPｺﾞｼｯｸE" pitchFamily="50" charset="-128"/>
                <a:ea typeface="HGPｺﾞｼｯｸE" pitchFamily="50" charset="-128"/>
              </a:rPr>
              <a:t>◆雇用創出</a:t>
            </a:r>
            <a:endParaRPr lang="en-US" altLang="ja-JP" sz="1400">
              <a:solidFill>
                <a:srgbClr val="002060"/>
              </a:solidFill>
              <a:latin typeface="HGPｺﾞｼｯｸE" pitchFamily="50" charset="-128"/>
              <a:ea typeface="HGPｺﾞｼｯｸE" pitchFamily="50" charset="-128"/>
            </a:endParaRPr>
          </a:p>
          <a:p>
            <a:pPr eaLnBrk="1" hangingPunct="1">
              <a:lnSpc>
                <a:spcPts val="1600"/>
              </a:lnSpc>
            </a:pPr>
            <a:r>
              <a:rPr lang="ja-JP" altLang="en-US" sz="1400">
                <a:latin typeface="HGPｺﾞｼｯｸE" pitchFamily="50" charset="-128"/>
                <a:ea typeface="HGPｺﾞｼｯｸE" pitchFamily="50" charset="-128"/>
              </a:rPr>
              <a:t>　　　</a:t>
            </a:r>
            <a:r>
              <a:rPr lang="ja-JP" altLang="en-US" sz="1500">
                <a:latin typeface="HGPｺﾞｼｯｸE" pitchFamily="50" charset="-128"/>
                <a:ea typeface="HGPｺﾞｼｯｸE" pitchFamily="50" charset="-128"/>
              </a:rPr>
              <a:t>年平均１万人以上</a:t>
            </a:r>
          </a:p>
        </p:txBody>
      </p:sp>
      <p:sp>
        <p:nvSpPr>
          <p:cNvPr id="17449" name="テキスト ボックス 79"/>
          <p:cNvSpPr txBox="1">
            <a:spLocks noChangeArrowheads="1"/>
          </p:cNvSpPr>
          <p:nvPr/>
        </p:nvSpPr>
        <p:spPr bwMode="auto">
          <a:xfrm>
            <a:off x="4086225" y="5881688"/>
            <a:ext cx="2470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400" dirty="0">
                <a:solidFill>
                  <a:srgbClr val="002060"/>
                </a:solidFill>
                <a:latin typeface="HGPｺﾞｼｯｸE" pitchFamily="50" charset="-128"/>
                <a:ea typeface="HGPｺﾞｼｯｸE" pitchFamily="50" charset="-128"/>
              </a:rPr>
              <a:t>◆訪日外国人（</a:t>
            </a:r>
            <a:r>
              <a:rPr lang="en-US" altLang="ja-JP" sz="1400" dirty="0">
                <a:solidFill>
                  <a:srgbClr val="002060"/>
                </a:solidFill>
                <a:latin typeface="HGPｺﾞｼｯｸE" pitchFamily="50" charset="-128"/>
                <a:ea typeface="HGPｺﾞｼｯｸE" pitchFamily="50" charset="-128"/>
              </a:rPr>
              <a:t>2020</a:t>
            </a:r>
            <a:r>
              <a:rPr lang="ja-JP" altLang="en-US" sz="1400" dirty="0">
                <a:solidFill>
                  <a:srgbClr val="002060"/>
                </a:solidFill>
                <a:latin typeface="HGPｺﾞｼｯｸE" pitchFamily="50" charset="-128"/>
                <a:ea typeface="HGPｺﾞｼｯｸE" pitchFamily="50" charset="-128"/>
              </a:rPr>
              <a:t>年）</a:t>
            </a:r>
            <a:endParaRPr lang="en-US" altLang="ja-JP" sz="1400" dirty="0">
              <a:solidFill>
                <a:srgbClr val="002060"/>
              </a:solidFill>
              <a:latin typeface="HGPｺﾞｼｯｸE" pitchFamily="50" charset="-128"/>
              <a:ea typeface="HGPｺﾞｼｯｸE" pitchFamily="50" charset="-128"/>
            </a:endParaRPr>
          </a:p>
          <a:p>
            <a:pPr eaLnBrk="1" hangingPunct="1">
              <a:lnSpc>
                <a:spcPts val="1600"/>
              </a:lnSpc>
            </a:pPr>
            <a:r>
              <a:rPr lang="ja-JP" altLang="en-US" sz="1400" dirty="0">
                <a:latin typeface="HGPｺﾞｼｯｸE" pitchFamily="50" charset="-128"/>
                <a:ea typeface="HGPｺﾞｼｯｸE" pitchFamily="50" charset="-128"/>
              </a:rPr>
              <a:t>　　　</a:t>
            </a:r>
            <a:r>
              <a:rPr lang="ja-JP" altLang="en-US" sz="1500" dirty="0">
                <a:latin typeface="HGPｺﾞｼｯｸE" pitchFamily="50" charset="-128"/>
                <a:ea typeface="HGPｺﾞｼｯｸE" pitchFamily="50" charset="-128"/>
              </a:rPr>
              <a:t>年間</a:t>
            </a:r>
            <a:r>
              <a:rPr lang="en-US" altLang="ja-JP" sz="1500" dirty="0">
                <a:latin typeface="HGPｺﾞｼｯｸE" pitchFamily="50" charset="-128"/>
                <a:ea typeface="HGPｺﾞｼｯｸE" pitchFamily="50" charset="-128"/>
              </a:rPr>
              <a:t>650</a:t>
            </a:r>
            <a:r>
              <a:rPr lang="ja-JP" altLang="en-US" sz="1500" dirty="0">
                <a:latin typeface="HGPｺﾞｼｯｸE" pitchFamily="50" charset="-128"/>
                <a:ea typeface="HGPｺﾞｼｯｸE" pitchFamily="50" charset="-128"/>
              </a:rPr>
              <a:t>万人が大阪に</a:t>
            </a:r>
            <a:r>
              <a:rPr lang="ja-JP" altLang="en-US" sz="800" dirty="0">
                <a:latin typeface="HGPｺﾞｼｯｸE" pitchFamily="50" charset="-128"/>
                <a:ea typeface="HGPｺﾞｼｯｸE" pitchFamily="50" charset="-128"/>
              </a:rPr>
              <a:t>*</a:t>
            </a:r>
            <a:r>
              <a:rPr lang="en-US" altLang="ja-JP" sz="800" dirty="0">
                <a:latin typeface="HGPｺﾞｼｯｸE" pitchFamily="50" charset="-128"/>
                <a:ea typeface="HGPｺﾞｼｯｸE" pitchFamily="50" charset="-128"/>
              </a:rPr>
              <a:t>6</a:t>
            </a:r>
            <a:endParaRPr lang="ja-JP" altLang="en-US" sz="800" dirty="0">
              <a:latin typeface="HGPｺﾞｼｯｸE" pitchFamily="50" charset="-128"/>
              <a:ea typeface="HGPｺﾞｼｯｸE" pitchFamily="50" charset="-128"/>
            </a:endParaRPr>
          </a:p>
        </p:txBody>
      </p:sp>
      <p:sp>
        <p:nvSpPr>
          <p:cNvPr id="17450" name="テキスト ボックス 80"/>
          <p:cNvSpPr txBox="1">
            <a:spLocks noChangeArrowheads="1"/>
          </p:cNvSpPr>
          <p:nvPr/>
        </p:nvSpPr>
        <p:spPr bwMode="auto">
          <a:xfrm>
            <a:off x="4086225" y="6938963"/>
            <a:ext cx="24685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400">
                <a:solidFill>
                  <a:srgbClr val="002060"/>
                </a:solidFill>
                <a:latin typeface="HGPｺﾞｼｯｸE" pitchFamily="50" charset="-128"/>
                <a:ea typeface="HGPｺﾞｼｯｸE" pitchFamily="50" charset="-128"/>
              </a:rPr>
              <a:t>◆貨物取扱量（</a:t>
            </a:r>
            <a:r>
              <a:rPr lang="en-US" altLang="ja-JP" sz="1400">
                <a:solidFill>
                  <a:srgbClr val="002060"/>
                </a:solidFill>
                <a:latin typeface="HGPｺﾞｼｯｸE" pitchFamily="50" charset="-128"/>
                <a:ea typeface="HGPｺﾞｼｯｸE" pitchFamily="50" charset="-128"/>
              </a:rPr>
              <a:t>2020</a:t>
            </a:r>
            <a:r>
              <a:rPr lang="ja-JP" altLang="en-US" sz="1400">
                <a:solidFill>
                  <a:srgbClr val="002060"/>
                </a:solidFill>
                <a:latin typeface="HGPｺﾞｼｯｸE" pitchFamily="50" charset="-128"/>
                <a:ea typeface="HGPｺﾞｼｯｸE" pitchFamily="50" charset="-128"/>
              </a:rPr>
              <a:t>年）</a:t>
            </a:r>
            <a:endParaRPr lang="en-US" altLang="ja-JP" sz="1400">
              <a:solidFill>
                <a:srgbClr val="002060"/>
              </a:solidFill>
              <a:latin typeface="HGPｺﾞｼｯｸE" pitchFamily="50" charset="-128"/>
              <a:ea typeface="HGPｺﾞｼｯｸE" pitchFamily="50" charset="-128"/>
            </a:endParaRPr>
          </a:p>
          <a:p>
            <a:pPr eaLnBrk="1" hangingPunct="1">
              <a:lnSpc>
                <a:spcPts val="1600"/>
              </a:lnSpc>
            </a:pPr>
            <a:r>
              <a:rPr lang="ja-JP" altLang="en-US" sz="1400">
                <a:latin typeface="HGPｺﾞｼｯｸE" pitchFamily="50" charset="-128"/>
                <a:ea typeface="HGPｺﾞｼｯｸE" pitchFamily="50" charset="-128"/>
              </a:rPr>
              <a:t>　　　</a:t>
            </a:r>
            <a:r>
              <a:rPr lang="ja-JP" altLang="en-US" sz="1500">
                <a:latin typeface="HGPｺﾞｼｯｸE" pitchFamily="50" charset="-128"/>
                <a:ea typeface="HGPｺﾞｼｯｸE" pitchFamily="50" charset="-128"/>
              </a:rPr>
              <a:t>関空</a:t>
            </a:r>
            <a:r>
              <a:rPr lang="en-US" altLang="ja-JP" sz="1500">
                <a:latin typeface="HGPｺﾞｼｯｸE" pitchFamily="50" charset="-128"/>
                <a:ea typeface="HGPｺﾞｼｯｸE" pitchFamily="50" charset="-128"/>
              </a:rPr>
              <a:t>60</a:t>
            </a:r>
            <a:r>
              <a:rPr lang="ja-JP" altLang="en-US" sz="1500">
                <a:latin typeface="HGPｺﾞｼｯｸE" pitchFamily="50" charset="-128"/>
                <a:ea typeface="HGPｺﾞｼｯｸE" pitchFamily="50" charset="-128"/>
              </a:rPr>
              <a:t>万トン増</a:t>
            </a:r>
          </a:p>
        </p:txBody>
      </p:sp>
      <p:sp>
        <p:nvSpPr>
          <p:cNvPr id="17451" name="テキスト ボックス 81"/>
          <p:cNvSpPr txBox="1">
            <a:spLocks noChangeArrowheads="1"/>
          </p:cNvSpPr>
          <p:nvPr/>
        </p:nvSpPr>
        <p:spPr bwMode="auto">
          <a:xfrm>
            <a:off x="4086225" y="7994650"/>
            <a:ext cx="24701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1600"/>
              </a:lnSpc>
            </a:pPr>
            <a:r>
              <a:rPr lang="ja-JP" altLang="en-US" sz="1400">
                <a:solidFill>
                  <a:srgbClr val="002060"/>
                </a:solidFill>
                <a:latin typeface="HGPｺﾞｼｯｸE" pitchFamily="50" charset="-128"/>
                <a:ea typeface="HGPｺﾞｼｯｸE" pitchFamily="50" charset="-128"/>
              </a:rPr>
              <a:t>　　　</a:t>
            </a:r>
            <a:r>
              <a:rPr lang="ja-JP" altLang="en-US" sz="1500">
                <a:latin typeface="HGPｺﾞｼｯｸE" pitchFamily="50" charset="-128"/>
                <a:ea typeface="HGPｺﾞｼｯｸE" pitchFamily="50" charset="-128"/>
              </a:rPr>
              <a:t>阪神港</a:t>
            </a:r>
            <a:r>
              <a:rPr lang="en-US" altLang="ja-JP" sz="1500">
                <a:latin typeface="HGPｺﾞｼｯｸE" pitchFamily="50" charset="-128"/>
                <a:ea typeface="HGPｺﾞｼｯｸE" pitchFamily="50" charset="-128"/>
              </a:rPr>
              <a:t>190</a:t>
            </a:r>
            <a:r>
              <a:rPr lang="ja-JP" altLang="en-US" sz="1500">
                <a:latin typeface="HGPｺﾞｼｯｸE" pitchFamily="50" charset="-128"/>
                <a:ea typeface="HGPｺﾞｼｯｸE" pitchFamily="50" charset="-128"/>
              </a:rPr>
              <a:t>万</a:t>
            </a:r>
            <a:r>
              <a:rPr lang="en-US" altLang="ja-JP" sz="1500">
                <a:latin typeface="HGPｺﾞｼｯｸE" pitchFamily="50" charset="-128"/>
                <a:ea typeface="HGPｺﾞｼｯｸE" pitchFamily="50" charset="-128"/>
              </a:rPr>
              <a:t>TEU</a:t>
            </a:r>
            <a:r>
              <a:rPr lang="ja-JP" altLang="en-US" sz="800">
                <a:latin typeface="HGPｺﾞｼｯｸE" pitchFamily="50" charset="-128"/>
                <a:ea typeface="HGPｺﾞｼｯｸE" pitchFamily="50" charset="-128"/>
              </a:rPr>
              <a:t>*</a:t>
            </a:r>
            <a:r>
              <a:rPr lang="en-US" altLang="ja-JP" sz="800">
                <a:latin typeface="HGPｺﾞｼｯｸE" pitchFamily="50" charset="-128"/>
                <a:ea typeface="HGPｺﾞｼｯｸE" pitchFamily="50" charset="-128"/>
              </a:rPr>
              <a:t>7</a:t>
            </a:r>
            <a:r>
              <a:rPr lang="ja-JP" altLang="en-US" sz="1500">
                <a:latin typeface="HGPｺﾞｼｯｸE" pitchFamily="50" charset="-128"/>
                <a:ea typeface="HGPｺﾞｼｯｸE" pitchFamily="50" charset="-128"/>
              </a:rPr>
              <a:t>増</a:t>
            </a:r>
          </a:p>
        </p:txBody>
      </p:sp>
      <p:grpSp>
        <p:nvGrpSpPr>
          <p:cNvPr id="101" name="グループ化 100"/>
          <p:cNvGrpSpPr/>
          <p:nvPr/>
        </p:nvGrpSpPr>
        <p:grpSpPr>
          <a:xfrm>
            <a:off x="6165303" y="9070976"/>
            <a:ext cx="688619" cy="69850"/>
            <a:chOff x="0" y="9074150"/>
            <a:chExt cx="923736" cy="69850"/>
          </a:xfrm>
          <a:scene3d>
            <a:camera prst="orthographicFront">
              <a:rot lat="0" lon="0" rev="10800000"/>
            </a:camera>
            <a:lightRig rig="threePt" dir="t"/>
          </a:scene3d>
        </p:grpSpPr>
        <p:sp>
          <p:nvSpPr>
            <p:cNvPr id="106" name="正方形/長方形 105"/>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正方形/長方形 106"/>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8" name="正方形/長方形 107"/>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7453" name="正方形/長方形 2"/>
          <p:cNvSpPr>
            <a:spLocks noChangeArrowheads="1"/>
          </p:cNvSpPr>
          <p:nvPr/>
        </p:nvSpPr>
        <p:spPr bwMode="auto">
          <a:xfrm>
            <a:off x="528638" y="3640138"/>
            <a:ext cx="23749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400" b="1">
                <a:solidFill>
                  <a:srgbClr val="002060"/>
                </a:solidFill>
                <a:latin typeface="HG丸ｺﾞｼｯｸM-PRO" pitchFamily="50" charset="-128"/>
                <a:ea typeface="HG丸ｺﾞｼｯｸM-PRO" pitchFamily="50" charset="-128"/>
              </a:rPr>
              <a:t>様々な主体が方向性を共有</a:t>
            </a:r>
            <a:endParaRPr lang="en-US" altLang="ja-JP" sz="1400" b="1">
              <a:solidFill>
                <a:srgbClr val="002060"/>
              </a:solidFill>
              <a:latin typeface="HG丸ｺﾞｼｯｸM-PRO" pitchFamily="50" charset="-128"/>
              <a:ea typeface="HG丸ｺﾞｼｯｸM-PRO" pitchFamily="50" charset="-128"/>
            </a:endParaRPr>
          </a:p>
        </p:txBody>
      </p:sp>
      <p:grpSp>
        <p:nvGrpSpPr>
          <p:cNvPr id="17454" name="グループ化 6"/>
          <p:cNvGrpSpPr>
            <a:grpSpLocks/>
          </p:cNvGrpSpPr>
          <p:nvPr/>
        </p:nvGrpSpPr>
        <p:grpSpPr bwMode="auto">
          <a:xfrm>
            <a:off x="203200" y="7165975"/>
            <a:ext cx="3213100" cy="1252538"/>
            <a:chOff x="180975" y="7332663"/>
            <a:chExt cx="3213786" cy="1252104"/>
          </a:xfrm>
        </p:grpSpPr>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bwMode="auto">
            <a:xfrm>
              <a:off x="2311161" y="7839567"/>
              <a:ext cx="1083600" cy="745200"/>
            </a:xfrm>
            <a:prstGeom prst="rect">
              <a:avLst/>
            </a:prstGeom>
            <a:ln>
              <a:noFill/>
            </a:ln>
            <a:effectLst>
              <a:softEdge rad="0"/>
            </a:effectLst>
          </p:spPr>
        </p:pic>
        <p:pic>
          <p:nvPicPr>
            <p:cNvPr id="17" name="図 16"/>
            <p:cNvPicPr>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180975" y="7832428"/>
              <a:ext cx="1083600" cy="745200"/>
            </a:xfrm>
            <a:prstGeom prst="rect">
              <a:avLst/>
            </a:prstGeom>
            <a:ln>
              <a:noFill/>
            </a:ln>
            <a:effectLst>
              <a:softEdge rad="0"/>
            </a:effectLst>
          </p:spPr>
        </p:pic>
        <p:sp>
          <p:nvSpPr>
            <p:cNvPr id="22" name="フリーフォーム 21"/>
            <p:cNvSpPr/>
            <p:nvPr/>
          </p:nvSpPr>
          <p:spPr bwMode="auto">
            <a:xfrm>
              <a:off x="1830737" y="7332663"/>
              <a:ext cx="1083600" cy="628030"/>
            </a:xfrm>
            <a:custGeom>
              <a:avLst/>
              <a:gdLst>
                <a:gd name="connsiteX0" fmla="*/ 0 w 1045838"/>
                <a:gd name="connsiteY0" fmla="*/ 0 h 627503"/>
                <a:gd name="connsiteX1" fmla="*/ 1045838 w 1045838"/>
                <a:gd name="connsiteY1" fmla="*/ 0 h 627503"/>
                <a:gd name="connsiteX2" fmla="*/ 1045838 w 1045838"/>
                <a:gd name="connsiteY2" fmla="*/ 627503 h 627503"/>
                <a:gd name="connsiteX3" fmla="*/ 0 w 1045838"/>
                <a:gd name="connsiteY3" fmla="*/ 627503 h 627503"/>
                <a:gd name="connsiteX4" fmla="*/ 0 w 1045838"/>
                <a:gd name="connsiteY4" fmla="*/ 0 h 62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38" h="627503">
                  <a:moveTo>
                    <a:pt x="0" y="0"/>
                  </a:moveTo>
                  <a:lnTo>
                    <a:pt x="1045838" y="0"/>
                  </a:lnTo>
                  <a:lnTo>
                    <a:pt x="1045838" y="627503"/>
                  </a:lnTo>
                  <a:lnTo>
                    <a:pt x="0" y="62750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4966938"/>
                <a:satOff val="19906"/>
                <a:lumOff val="4314"/>
                <a:alphaOff val="0"/>
              </a:schemeClr>
            </a:fillRef>
            <a:effectRef idx="1">
              <a:schemeClr val="accent5">
                <a:hueOff val="-4966938"/>
                <a:satOff val="19906"/>
                <a:lumOff val="4314"/>
                <a:alphaOff val="0"/>
              </a:schemeClr>
            </a:effectRef>
            <a:fontRef idx="minor">
              <a:schemeClr val="dk1"/>
            </a:fontRef>
          </p:style>
          <p:txBody>
            <a:bodyPr lIns="53340" tIns="53340" rIns="53340" bIns="53340" spcCol="1270" anchor="ctr"/>
            <a:lstStyle/>
            <a:p>
              <a:pPr algn="ctr" defTabSz="622300">
                <a:lnSpc>
                  <a:spcPct val="90000"/>
                </a:lnSpc>
                <a:spcAft>
                  <a:spcPct val="35000"/>
                </a:spcAft>
                <a:defRPr/>
              </a:pPr>
              <a:r>
                <a:rPr lang="ja-JP" altLang="en-US" sz="1400" dirty="0">
                  <a:solidFill>
                    <a:srgbClr val="000000"/>
                  </a:solidFill>
                  <a:latin typeface="HGPｺﾞｼｯｸE" pitchFamily="50" charset="-128"/>
                  <a:ea typeface="HGPｺﾞｼｯｸE" pitchFamily="50" charset="-128"/>
                </a:rPr>
                <a:t>都市の再生</a:t>
              </a:r>
            </a:p>
          </p:txBody>
        </p:sp>
        <p:sp>
          <p:nvSpPr>
            <p:cNvPr id="23" name="フリーフォーム 22"/>
            <p:cNvSpPr/>
            <p:nvPr/>
          </p:nvSpPr>
          <p:spPr bwMode="auto">
            <a:xfrm>
              <a:off x="701149" y="7332663"/>
              <a:ext cx="1083600" cy="628030"/>
            </a:xfrm>
            <a:custGeom>
              <a:avLst/>
              <a:gdLst>
                <a:gd name="connsiteX0" fmla="*/ 0 w 1045838"/>
                <a:gd name="connsiteY0" fmla="*/ 0 h 627503"/>
                <a:gd name="connsiteX1" fmla="*/ 1045838 w 1045838"/>
                <a:gd name="connsiteY1" fmla="*/ 0 h 627503"/>
                <a:gd name="connsiteX2" fmla="*/ 1045838 w 1045838"/>
                <a:gd name="connsiteY2" fmla="*/ 627503 h 627503"/>
                <a:gd name="connsiteX3" fmla="*/ 0 w 1045838"/>
                <a:gd name="connsiteY3" fmla="*/ 627503 h 627503"/>
                <a:gd name="connsiteX4" fmla="*/ 0 w 1045838"/>
                <a:gd name="connsiteY4" fmla="*/ 0 h 62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38" h="627503">
                  <a:moveTo>
                    <a:pt x="0" y="0"/>
                  </a:moveTo>
                  <a:lnTo>
                    <a:pt x="1045838" y="0"/>
                  </a:lnTo>
                  <a:lnTo>
                    <a:pt x="1045838" y="627503"/>
                  </a:lnTo>
                  <a:lnTo>
                    <a:pt x="0" y="62750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7450407"/>
                <a:satOff val="29858"/>
                <a:lumOff val="6471"/>
                <a:alphaOff val="0"/>
              </a:schemeClr>
            </a:fillRef>
            <a:effectRef idx="1">
              <a:schemeClr val="accent5">
                <a:hueOff val="-7450407"/>
                <a:satOff val="29858"/>
                <a:lumOff val="6471"/>
                <a:alphaOff val="0"/>
              </a:schemeClr>
            </a:effectRef>
            <a:fontRef idx="minor">
              <a:schemeClr val="dk1"/>
            </a:fontRef>
          </p:style>
          <p:txBody>
            <a:bodyPr lIns="53340" tIns="53340" rIns="53340" bIns="53340" spcCol="1270" anchor="ctr"/>
            <a:lstStyle/>
            <a:p>
              <a:pPr algn="ctr" defTabSz="622300">
                <a:lnSpc>
                  <a:spcPct val="90000"/>
                </a:lnSpc>
                <a:spcAft>
                  <a:spcPct val="35000"/>
                </a:spcAft>
                <a:defRPr/>
              </a:pPr>
              <a:r>
                <a:rPr lang="ja-JP" altLang="en-US" sz="1400" dirty="0">
                  <a:solidFill>
                    <a:srgbClr val="000000"/>
                  </a:solidFill>
                  <a:latin typeface="HGPｺﾞｼｯｸE" pitchFamily="50" charset="-128"/>
                  <a:ea typeface="HGPｺﾞｼｯｸE" pitchFamily="50" charset="-128"/>
                </a:rPr>
                <a:t>物流・人流</a:t>
              </a:r>
              <a:r>
                <a:rPr lang="en-US" altLang="ja-JP" sz="1400" dirty="0">
                  <a:solidFill>
                    <a:srgbClr val="000000"/>
                  </a:solidFill>
                  <a:latin typeface="HGPｺﾞｼｯｸE" pitchFamily="50" charset="-128"/>
                  <a:ea typeface="HGPｺﾞｼｯｸE" pitchFamily="50" charset="-128"/>
                </a:rPr>
                <a:t/>
              </a:r>
              <a:br>
                <a:rPr lang="en-US" altLang="ja-JP" sz="1400" dirty="0">
                  <a:solidFill>
                    <a:srgbClr val="000000"/>
                  </a:solidFill>
                  <a:latin typeface="HGPｺﾞｼｯｸE" pitchFamily="50" charset="-128"/>
                  <a:ea typeface="HGPｺﾞｼｯｸE" pitchFamily="50" charset="-128"/>
                </a:rPr>
              </a:br>
              <a:r>
                <a:rPr lang="ja-JP" altLang="en-US" sz="1400" dirty="0">
                  <a:solidFill>
                    <a:srgbClr val="000000"/>
                  </a:solidFill>
                  <a:latin typeface="HGPｺﾞｼｯｸE" pitchFamily="50" charset="-128"/>
                  <a:ea typeface="HGPｺﾞｼｯｸE" pitchFamily="50" charset="-128"/>
                </a:rPr>
                <a:t>インフラ</a:t>
              </a:r>
            </a:p>
          </p:txBody>
        </p:sp>
      </p:grpSp>
      <p:sp>
        <p:nvSpPr>
          <p:cNvPr id="17457" name="テキスト ボックス 6"/>
          <p:cNvSpPr txBox="1">
            <a:spLocks noChangeArrowheads="1"/>
          </p:cNvSpPr>
          <p:nvPr/>
        </p:nvSpPr>
        <p:spPr bwMode="auto">
          <a:xfrm>
            <a:off x="161925" y="6297613"/>
            <a:ext cx="34559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indent="85725" eaLnBrk="1" hangingPunct="1">
              <a:lnSpc>
                <a:spcPts val="1200"/>
              </a:lnSpc>
              <a:defRPr/>
            </a:pPr>
            <a:r>
              <a:rPr lang="ja-JP" altLang="en-US" sz="1100" dirty="0" smtClean="0">
                <a:solidFill>
                  <a:srgbClr val="002060"/>
                </a:solidFill>
                <a:latin typeface="HGPｺﾞｼｯｸE" pitchFamily="50" charset="-128"/>
                <a:ea typeface="HGPｺﾞｼｯｸE" pitchFamily="50" charset="-128"/>
              </a:rPr>
              <a:t>・高付加価値</a:t>
            </a:r>
            <a:r>
              <a:rPr lang="ja-JP" altLang="en-US" sz="800" dirty="0" smtClean="0">
                <a:solidFill>
                  <a:srgbClr val="002060"/>
                </a:solidFill>
                <a:latin typeface="HGPｺﾞｼｯｸE" pitchFamily="50" charset="-128"/>
                <a:ea typeface="HGPｺﾞｼｯｸE" pitchFamily="50" charset="-128"/>
              </a:rPr>
              <a:t>*</a:t>
            </a:r>
            <a:r>
              <a:rPr lang="en-US" altLang="ja-JP" sz="800" dirty="0" smtClean="0">
                <a:solidFill>
                  <a:srgbClr val="002060"/>
                </a:solidFill>
                <a:latin typeface="HGPｺﾞｼｯｸE" pitchFamily="50" charset="-128"/>
                <a:ea typeface="HGPｺﾞｼｯｸE" pitchFamily="50" charset="-128"/>
              </a:rPr>
              <a:t>4</a:t>
            </a:r>
            <a:r>
              <a:rPr lang="ja-JP" altLang="en-US" sz="1100" dirty="0" smtClean="0">
                <a:solidFill>
                  <a:srgbClr val="002060"/>
                </a:solidFill>
                <a:latin typeface="HGPｺﾞｼｯｸE" pitchFamily="50" charset="-128"/>
                <a:ea typeface="HGPｺﾞｼｯｸE" pitchFamily="50" charset="-128"/>
              </a:rPr>
              <a:t>・技術革新の創出</a:t>
            </a:r>
            <a:endParaRPr lang="en-US" altLang="ja-JP" sz="1100" dirty="0" smtClean="0">
              <a:solidFill>
                <a:srgbClr val="002060"/>
              </a:solidFill>
              <a:latin typeface="HGPｺﾞｼｯｸE" pitchFamily="50" charset="-128"/>
              <a:ea typeface="HGPｺﾞｼｯｸE" pitchFamily="50" charset="-128"/>
            </a:endParaRPr>
          </a:p>
          <a:p>
            <a:pPr indent="85725" eaLnBrk="1" hangingPunct="1">
              <a:lnSpc>
                <a:spcPts val="1200"/>
              </a:lnSpc>
              <a:defRPr/>
            </a:pPr>
            <a:r>
              <a:rPr lang="ja-JP" altLang="en-US" sz="1100" dirty="0" smtClean="0">
                <a:solidFill>
                  <a:srgbClr val="002060"/>
                </a:solidFill>
                <a:latin typeface="HGPｺﾞｼｯｸE" pitchFamily="50" charset="-128"/>
                <a:ea typeface="HGPｺﾞｼｯｸE" pitchFamily="50" charset="-128"/>
              </a:rPr>
              <a:t>・対内投資の呼び込み</a:t>
            </a:r>
            <a:endParaRPr lang="en-US" altLang="ja-JP" sz="1100" dirty="0" smtClean="0">
              <a:solidFill>
                <a:srgbClr val="002060"/>
              </a:solidFill>
              <a:latin typeface="HGPｺﾞｼｯｸE" pitchFamily="50" charset="-128"/>
              <a:ea typeface="HGPｺﾞｼｯｸE" pitchFamily="50" charset="-128"/>
            </a:endParaRPr>
          </a:p>
          <a:p>
            <a:pPr indent="85725" eaLnBrk="1" hangingPunct="1">
              <a:lnSpc>
                <a:spcPts val="1200"/>
              </a:lnSpc>
              <a:defRPr/>
            </a:pPr>
            <a:r>
              <a:rPr lang="ja-JP" altLang="en-US" sz="1100" dirty="0" smtClean="0">
                <a:solidFill>
                  <a:srgbClr val="002060"/>
                </a:solidFill>
                <a:latin typeface="HGPｺﾞｼｯｸE" pitchFamily="50" charset="-128"/>
                <a:ea typeface="HGPｺﾞｼｯｸE" pitchFamily="50" charset="-128"/>
              </a:rPr>
              <a:t>・消費・雇用の拡大</a:t>
            </a:r>
            <a:endParaRPr lang="en-US" altLang="ja-JP" sz="1100" dirty="0" smtClean="0">
              <a:solidFill>
                <a:srgbClr val="002060"/>
              </a:solidFill>
              <a:latin typeface="HGPｺﾞｼｯｸE" pitchFamily="50" charset="-128"/>
              <a:ea typeface="HGPｺﾞｼｯｸE" pitchFamily="50" charset="-128"/>
            </a:endParaRPr>
          </a:p>
          <a:p>
            <a:pPr indent="180975" eaLnBrk="1" hangingPunct="1">
              <a:lnSpc>
                <a:spcPts val="1200"/>
              </a:lnSpc>
              <a:defRPr/>
            </a:pPr>
            <a:r>
              <a:rPr lang="ja-JP" altLang="en-US" sz="1100" dirty="0" smtClean="0">
                <a:solidFill>
                  <a:srgbClr val="002060"/>
                </a:solidFill>
                <a:latin typeface="HGPｺﾞｼｯｸE" pitchFamily="50" charset="-128"/>
                <a:ea typeface="HGPｺﾞｼｯｸE" pitchFamily="50" charset="-128"/>
              </a:rPr>
              <a:t>につなげるため、既存資産（ヒト・モノ・カネ）を活用し、</a:t>
            </a:r>
            <a:endParaRPr lang="en-US" altLang="ja-JP" sz="1100" dirty="0" smtClean="0">
              <a:solidFill>
                <a:srgbClr val="002060"/>
              </a:solidFill>
              <a:latin typeface="HGPｺﾞｼｯｸE" pitchFamily="50" charset="-128"/>
              <a:ea typeface="HGPｺﾞｼｯｸE" pitchFamily="50" charset="-128"/>
            </a:endParaRPr>
          </a:p>
          <a:p>
            <a:pPr indent="180975" eaLnBrk="1" hangingPunct="1">
              <a:lnSpc>
                <a:spcPts val="1200"/>
              </a:lnSpc>
              <a:defRPr/>
            </a:pPr>
            <a:r>
              <a:rPr lang="ja-JP" altLang="en-US" sz="1100" dirty="0" smtClean="0">
                <a:solidFill>
                  <a:srgbClr val="002060"/>
                </a:solidFill>
                <a:latin typeface="HGPｺﾞｼｯｸE" pitchFamily="50" charset="-128"/>
                <a:ea typeface="HGPｺﾞｼｯｸE" pitchFamily="50" charset="-128"/>
              </a:rPr>
              <a:t>大阪・関西がもつ“強み”“優位性”を磨きます。</a:t>
            </a:r>
            <a:endParaRPr lang="en-US" altLang="ja-JP" sz="1100" dirty="0" smtClean="0">
              <a:solidFill>
                <a:srgbClr val="002060"/>
              </a:solidFill>
              <a:latin typeface="HGPｺﾞｼｯｸE" pitchFamily="50" charset="-128"/>
              <a:ea typeface="HGPｺﾞｼｯｸE" pitchFamily="50" charset="-128"/>
            </a:endParaRPr>
          </a:p>
        </p:txBody>
      </p:sp>
      <p:sp>
        <p:nvSpPr>
          <p:cNvPr id="16" name="フリーフォーム 15"/>
          <p:cNvSpPr/>
          <p:nvPr/>
        </p:nvSpPr>
        <p:spPr bwMode="auto">
          <a:xfrm>
            <a:off x="3482975" y="4873625"/>
            <a:ext cx="703263" cy="236538"/>
          </a:xfrm>
          <a:custGeom>
            <a:avLst/>
            <a:gdLst>
              <a:gd name="connsiteX0" fmla="*/ 0 w 1301645"/>
              <a:gd name="connsiteY0" fmla="*/ 0 h 216946"/>
              <a:gd name="connsiteX1" fmla="*/ 1301645 w 1301645"/>
              <a:gd name="connsiteY1" fmla="*/ 0 h 216946"/>
              <a:gd name="connsiteX2" fmla="*/ 1301645 w 1301645"/>
              <a:gd name="connsiteY2" fmla="*/ 216946 h 216946"/>
              <a:gd name="connsiteX3" fmla="*/ 0 w 1301645"/>
              <a:gd name="connsiteY3" fmla="*/ 216946 h 216946"/>
              <a:gd name="connsiteX4" fmla="*/ 0 w 1301645"/>
              <a:gd name="connsiteY4" fmla="*/ 0 h 216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645" h="216946">
                <a:moveTo>
                  <a:pt x="0" y="0"/>
                </a:moveTo>
                <a:lnTo>
                  <a:pt x="1301645" y="0"/>
                </a:lnTo>
                <a:lnTo>
                  <a:pt x="1301645" y="216946"/>
                </a:lnTo>
                <a:lnTo>
                  <a:pt x="0" y="2169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27332" tIns="0" rIns="0" bIns="0" spcCol="1270"/>
          <a:lstStyle/>
          <a:p>
            <a:pPr defTabSz="800100">
              <a:lnSpc>
                <a:spcPct val="90000"/>
              </a:lnSpc>
              <a:spcAft>
                <a:spcPct val="35000"/>
              </a:spcAft>
              <a:defRPr/>
            </a:pPr>
            <a:r>
              <a:rPr lang="en-US" altLang="ja-JP" sz="1800" dirty="0">
                <a:solidFill>
                  <a:srgbClr val="000000"/>
                </a:solidFill>
                <a:latin typeface="HGPｺﾞｼｯｸE" pitchFamily="50" charset="-128"/>
                <a:ea typeface="HGPｺﾞｼｯｸE" pitchFamily="50" charset="-128"/>
              </a:rPr>
              <a:t>2020</a:t>
            </a:r>
            <a:endParaRPr lang="ja-JP" altLang="en-US" sz="1800" dirty="0">
              <a:solidFill>
                <a:srgbClr val="000000"/>
              </a:solidFill>
              <a:latin typeface="HGPｺﾞｼｯｸE" pitchFamily="50" charset="-128"/>
              <a:ea typeface="HGPｺﾞｼｯｸE" pitchFamily="50" charset="-128"/>
            </a:endParaRPr>
          </a:p>
        </p:txBody>
      </p:sp>
      <p:sp>
        <p:nvSpPr>
          <p:cNvPr id="2" name="右矢印 207"/>
          <p:cNvSpPr>
            <a:spLocks noChangeArrowheads="1"/>
          </p:cNvSpPr>
          <p:nvPr/>
        </p:nvSpPr>
        <p:spPr bwMode="auto">
          <a:xfrm>
            <a:off x="4984750" y="7589838"/>
            <a:ext cx="298450" cy="177800"/>
          </a:xfrm>
          <a:prstGeom prst="rightArrow">
            <a:avLst>
              <a:gd name="adj1" fmla="val 50000"/>
              <a:gd name="adj2" fmla="val 49860"/>
            </a:avLst>
          </a:prstGeom>
          <a:solidFill>
            <a:srgbClr val="002060"/>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129600" tIns="90000" rIns="129600" bIns="100800" anchor="ctr"/>
          <a:lstStyle/>
          <a:p>
            <a:pPr defTabSz="1279525"/>
            <a:endParaRPr lang="ja-JP" altLang="en-US">
              <a:solidFill>
                <a:srgbClr val="000000"/>
              </a:solidFill>
            </a:endParaRPr>
          </a:p>
        </p:txBody>
      </p:sp>
      <p:grpSp>
        <p:nvGrpSpPr>
          <p:cNvPr id="17458" name="グループ化 5"/>
          <p:cNvGrpSpPr>
            <a:grpSpLocks/>
          </p:cNvGrpSpPr>
          <p:nvPr/>
        </p:nvGrpSpPr>
        <p:grpSpPr bwMode="auto">
          <a:xfrm>
            <a:off x="180975" y="4656138"/>
            <a:ext cx="3384550" cy="1322387"/>
            <a:chOff x="180975" y="4550569"/>
            <a:chExt cx="3384550" cy="1323181"/>
          </a:xfrm>
        </p:grpSpPr>
        <p:pic>
          <p:nvPicPr>
            <p:cNvPr id="17460" name="図 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336068" y="4550569"/>
              <a:ext cx="1083600" cy="7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2446205" y="4550569"/>
              <a:ext cx="1119320" cy="745976"/>
            </a:xfrm>
            <a:prstGeom prst="rect">
              <a:avLst/>
            </a:prstGeom>
            <a:ln>
              <a:noFill/>
            </a:ln>
            <a:effectLst>
              <a:softEdge rad="0"/>
            </a:effectLst>
          </p:spPr>
        </p:pic>
        <p:sp>
          <p:nvSpPr>
            <p:cNvPr id="24" name="フリーフォーム 23"/>
            <p:cNvSpPr/>
            <p:nvPr/>
          </p:nvSpPr>
          <p:spPr bwMode="auto">
            <a:xfrm>
              <a:off x="2463351" y="5246066"/>
              <a:ext cx="1083600" cy="627684"/>
            </a:xfrm>
            <a:custGeom>
              <a:avLst/>
              <a:gdLst>
                <a:gd name="connsiteX0" fmla="*/ 0 w 1045838"/>
                <a:gd name="connsiteY0" fmla="*/ 0 h 627503"/>
                <a:gd name="connsiteX1" fmla="*/ 1045838 w 1045838"/>
                <a:gd name="connsiteY1" fmla="*/ 0 h 627503"/>
                <a:gd name="connsiteX2" fmla="*/ 1045838 w 1045838"/>
                <a:gd name="connsiteY2" fmla="*/ 627503 h 627503"/>
                <a:gd name="connsiteX3" fmla="*/ 0 w 1045838"/>
                <a:gd name="connsiteY3" fmla="*/ 627503 h 627503"/>
                <a:gd name="connsiteX4" fmla="*/ 0 w 1045838"/>
                <a:gd name="connsiteY4" fmla="*/ 0 h 62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38" h="627503">
                  <a:moveTo>
                    <a:pt x="0" y="0"/>
                  </a:moveTo>
                  <a:lnTo>
                    <a:pt x="1045838" y="0"/>
                  </a:lnTo>
                  <a:lnTo>
                    <a:pt x="1045838" y="627503"/>
                  </a:lnTo>
                  <a:lnTo>
                    <a:pt x="0" y="62750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9933876"/>
                <a:satOff val="39811"/>
                <a:lumOff val="8628"/>
                <a:alphaOff val="0"/>
              </a:schemeClr>
            </a:fillRef>
            <a:effectRef idx="1">
              <a:schemeClr val="accent5">
                <a:hueOff val="-9933876"/>
                <a:satOff val="39811"/>
                <a:lumOff val="8628"/>
                <a:alphaOff val="0"/>
              </a:schemeClr>
            </a:effectRef>
            <a:fontRef idx="minor">
              <a:schemeClr val="dk1"/>
            </a:fontRef>
          </p:style>
          <p:txBody>
            <a:bodyPr lIns="53340" tIns="53340" rIns="53340" bIns="53340" spcCol="1270" anchor="ctr"/>
            <a:lstStyle/>
            <a:p>
              <a:pPr algn="ctr" defTabSz="622300">
                <a:lnSpc>
                  <a:spcPct val="90000"/>
                </a:lnSpc>
                <a:spcAft>
                  <a:spcPct val="35000"/>
                </a:spcAft>
                <a:defRPr/>
              </a:pPr>
              <a:r>
                <a:rPr lang="ja-JP" altLang="en-US" sz="1400" dirty="0">
                  <a:solidFill>
                    <a:srgbClr val="000000"/>
                  </a:solidFill>
                  <a:latin typeface="HGPｺﾞｼｯｸE" pitchFamily="50" charset="-128"/>
                  <a:ea typeface="HGPｺﾞｼｯｸE" pitchFamily="50" charset="-128"/>
                </a:rPr>
                <a:t>産業</a:t>
              </a:r>
              <a:r>
                <a:rPr lang="en-US" altLang="ja-JP" sz="1400" dirty="0">
                  <a:solidFill>
                    <a:srgbClr val="000000"/>
                  </a:solidFill>
                  <a:latin typeface="HGPｺﾞｼｯｸE" pitchFamily="50" charset="-128"/>
                  <a:ea typeface="HGPｺﾞｼｯｸE" pitchFamily="50" charset="-128"/>
                </a:rPr>
                <a:t/>
              </a:r>
              <a:br>
                <a:rPr lang="en-US" altLang="ja-JP" sz="1400" dirty="0">
                  <a:solidFill>
                    <a:srgbClr val="000000"/>
                  </a:solidFill>
                  <a:latin typeface="HGPｺﾞｼｯｸE" pitchFamily="50" charset="-128"/>
                  <a:ea typeface="HGPｺﾞｼｯｸE" pitchFamily="50" charset="-128"/>
                </a:rPr>
              </a:br>
              <a:r>
                <a:rPr lang="ja-JP" altLang="en-US" sz="1400" dirty="0">
                  <a:solidFill>
                    <a:srgbClr val="000000"/>
                  </a:solidFill>
                  <a:latin typeface="HGPｺﾞｼｯｸE" pitchFamily="50" charset="-128"/>
                  <a:ea typeface="HGPｺﾞｼｯｸE" pitchFamily="50" charset="-128"/>
                </a:rPr>
                <a:t>技術力</a:t>
              </a:r>
              <a:endParaRPr lang="en-US" altLang="ja-JP" sz="1400" dirty="0">
                <a:solidFill>
                  <a:srgbClr val="000000"/>
                </a:solidFill>
                <a:latin typeface="HGPｺﾞｼｯｸE" pitchFamily="50" charset="-128"/>
                <a:ea typeface="HGPｺﾞｼｯｸE" pitchFamily="50" charset="-128"/>
              </a:endParaRPr>
            </a:p>
          </p:txBody>
        </p:sp>
        <p:pic>
          <p:nvPicPr>
            <p:cNvPr id="83" name="Picture 18" descr="\\webx.lan.pref.osaka.jp\DavWWWRoot\02\osakaseichosenryaku\DocLib\府民文化部\(3)大阪ミュージアム登録物\(3)-④御堂筋kapp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975" y="4550569"/>
              <a:ext cx="1122004" cy="745976"/>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フリーフォーム 14"/>
            <p:cNvSpPr/>
            <p:nvPr/>
          </p:nvSpPr>
          <p:spPr bwMode="auto">
            <a:xfrm>
              <a:off x="199259" y="5246066"/>
              <a:ext cx="1083600" cy="627684"/>
            </a:xfrm>
            <a:custGeom>
              <a:avLst/>
              <a:gdLst>
                <a:gd name="connsiteX0" fmla="*/ 0 w 1045838"/>
                <a:gd name="connsiteY0" fmla="*/ 0 h 627503"/>
                <a:gd name="connsiteX1" fmla="*/ 1045838 w 1045838"/>
                <a:gd name="connsiteY1" fmla="*/ 0 h 627503"/>
                <a:gd name="connsiteX2" fmla="*/ 1045838 w 1045838"/>
                <a:gd name="connsiteY2" fmla="*/ 627503 h 627503"/>
                <a:gd name="connsiteX3" fmla="*/ 0 w 1045838"/>
                <a:gd name="connsiteY3" fmla="*/ 627503 h 627503"/>
                <a:gd name="connsiteX4" fmla="*/ 0 w 1045838"/>
                <a:gd name="connsiteY4" fmla="*/ 0 h 62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38" h="627503">
                  <a:moveTo>
                    <a:pt x="0" y="0"/>
                  </a:moveTo>
                  <a:lnTo>
                    <a:pt x="1045838" y="0"/>
                  </a:lnTo>
                  <a:lnTo>
                    <a:pt x="1045838" y="627503"/>
                  </a:lnTo>
                  <a:lnTo>
                    <a:pt x="0" y="62750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lIns="53340" tIns="53340" rIns="53340" bIns="53340" spcCol="1270" anchor="ctr"/>
            <a:lstStyle/>
            <a:p>
              <a:pPr algn="ctr" defTabSz="622300">
                <a:lnSpc>
                  <a:spcPct val="90000"/>
                </a:lnSpc>
                <a:spcAft>
                  <a:spcPct val="35000"/>
                </a:spcAft>
                <a:defRPr/>
              </a:pPr>
              <a:r>
                <a:rPr lang="ja-JP" altLang="en-US" sz="1400" dirty="0">
                  <a:solidFill>
                    <a:srgbClr val="000000"/>
                  </a:solidFill>
                  <a:latin typeface="HGPｺﾞｼｯｸE" pitchFamily="50" charset="-128"/>
                  <a:ea typeface="HGPｺﾞｼｯｸE" pitchFamily="50" charset="-128"/>
                </a:rPr>
                <a:t>集客力</a:t>
              </a:r>
            </a:p>
          </p:txBody>
        </p:sp>
        <p:sp>
          <p:nvSpPr>
            <p:cNvPr id="18" name="フリーフォーム 17"/>
            <p:cNvSpPr/>
            <p:nvPr/>
          </p:nvSpPr>
          <p:spPr bwMode="auto">
            <a:xfrm>
              <a:off x="1326542" y="5246066"/>
              <a:ext cx="1083600" cy="627684"/>
            </a:xfrm>
            <a:custGeom>
              <a:avLst/>
              <a:gdLst>
                <a:gd name="connsiteX0" fmla="*/ 0 w 1045838"/>
                <a:gd name="connsiteY0" fmla="*/ 0 h 627503"/>
                <a:gd name="connsiteX1" fmla="*/ 1045838 w 1045838"/>
                <a:gd name="connsiteY1" fmla="*/ 0 h 627503"/>
                <a:gd name="connsiteX2" fmla="*/ 1045838 w 1045838"/>
                <a:gd name="connsiteY2" fmla="*/ 627503 h 627503"/>
                <a:gd name="connsiteX3" fmla="*/ 0 w 1045838"/>
                <a:gd name="connsiteY3" fmla="*/ 627503 h 627503"/>
                <a:gd name="connsiteX4" fmla="*/ 0 w 1045838"/>
                <a:gd name="connsiteY4" fmla="*/ 0 h 62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38" h="627503">
                  <a:moveTo>
                    <a:pt x="0" y="0"/>
                  </a:moveTo>
                  <a:lnTo>
                    <a:pt x="1045838" y="0"/>
                  </a:lnTo>
                  <a:lnTo>
                    <a:pt x="1045838" y="627503"/>
                  </a:lnTo>
                  <a:lnTo>
                    <a:pt x="0" y="627503"/>
                  </a:lnTo>
                  <a:lnTo>
                    <a:pt x="0" y="0"/>
                  </a:lnTo>
                  <a:close/>
                </a:path>
              </a:pathLst>
            </a:custGeom>
            <a:gradFill>
              <a:gsLst>
                <a:gs pos="0">
                  <a:srgbClr val="FF7C80"/>
                </a:gs>
                <a:gs pos="35000">
                  <a:srgbClr val="FFA7A9"/>
                </a:gs>
                <a:gs pos="100000">
                  <a:srgbClr val="FFE5E5"/>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483469"/>
                <a:satOff val="9953"/>
                <a:lumOff val="2157"/>
                <a:alphaOff val="0"/>
              </a:schemeClr>
            </a:fillRef>
            <a:effectRef idx="1">
              <a:schemeClr val="accent5">
                <a:hueOff val="-2483469"/>
                <a:satOff val="9953"/>
                <a:lumOff val="2157"/>
                <a:alphaOff val="0"/>
              </a:schemeClr>
            </a:effectRef>
            <a:fontRef idx="minor">
              <a:schemeClr val="dk1"/>
            </a:fontRef>
          </p:style>
          <p:txBody>
            <a:bodyPr lIns="53340" tIns="53340" rIns="53340" bIns="53340" spcCol="1270" anchor="ctr"/>
            <a:lstStyle/>
            <a:p>
              <a:pPr algn="ctr" defTabSz="622300">
                <a:lnSpc>
                  <a:spcPct val="90000"/>
                </a:lnSpc>
                <a:spcAft>
                  <a:spcPct val="35000"/>
                </a:spcAft>
                <a:defRPr/>
              </a:pPr>
              <a:r>
                <a:rPr lang="ja-JP" altLang="en-US" sz="1400" dirty="0">
                  <a:solidFill>
                    <a:srgbClr val="000000"/>
                  </a:solidFill>
                  <a:latin typeface="HGPｺﾞｼｯｸE" pitchFamily="50" charset="-128"/>
                  <a:ea typeface="HGPｺﾞｼｯｸE" pitchFamily="50" charset="-128"/>
                </a:rPr>
                <a:t>人材力</a:t>
              </a:r>
            </a:p>
          </p:txBody>
        </p:sp>
      </p:grpSp>
      <p:sp>
        <p:nvSpPr>
          <p:cNvPr id="17459" name="テキスト ボックス 81"/>
          <p:cNvSpPr txBox="1">
            <a:spLocks noChangeArrowheads="1"/>
          </p:cNvSpPr>
          <p:nvPr/>
        </p:nvSpPr>
        <p:spPr bwMode="auto">
          <a:xfrm>
            <a:off x="354013" y="5965825"/>
            <a:ext cx="3033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002060"/>
                </a:solidFill>
                <a:latin typeface="HG丸ｺﾞｼｯｸM-PRO" pitchFamily="50" charset="-128"/>
                <a:ea typeface="HG丸ｺﾞｼｯｸM-PRO" pitchFamily="50" charset="-128"/>
              </a:rPr>
              <a:t>成長のための５つの源泉</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120650" y="8826500"/>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0000"/>
                </a:solidFill>
              </a:rPr>
              <a:t>３</a:t>
            </a:r>
          </a:p>
        </p:txBody>
      </p:sp>
      <p:sp>
        <p:nvSpPr>
          <p:cNvPr id="30" name="正方形/長方形 29"/>
          <p:cNvSpPr/>
          <p:nvPr/>
        </p:nvSpPr>
        <p:spPr>
          <a:xfrm>
            <a:off x="0" y="142875"/>
            <a:ext cx="6858000" cy="646113"/>
          </a:xfrm>
          <a:prstGeom prst="rect">
            <a:avLst/>
          </a:prstGeom>
          <a:noFill/>
        </p:spPr>
        <p:txBody>
          <a:bodyPr>
            <a:spAutoFit/>
          </a:bodyPr>
          <a:lstStyle/>
          <a:p>
            <a:pPr algn="ctr">
              <a:defRPr/>
            </a:pPr>
            <a:r>
              <a:rPr lang="ja-JP" altLang="en-US" sz="3600" b="1" dirty="0">
                <a:ln w="12700">
                  <a:noFill/>
                  <a:prstDash val="solid"/>
                </a:ln>
                <a:solidFill>
                  <a:srgbClr val="002060"/>
                </a:solidFill>
                <a:effectLst>
                  <a:outerShdw blurRad="50000" dist="50800" dir="7500000" algn="tl">
                    <a:srgbClr val="000000">
                      <a:shade val="5000"/>
                      <a:alpha val="35000"/>
                    </a:srgbClr>
                  </a:outerShdw>
                </a:effectLst>
                <a:latin typeface="HGPｺﾞｼｯｸM" pitchFamily="50" charset="-128"/>
                <a:ea typeface="HGPｺﾞｼｯｸM" pitchFamily="50" charset="-128"/>
              </a:rPr>
              <a:t>５つの源泉で成長を！</a:t>
            </a:r>
          </a:p>
        </p:txBody>
      </p:sp>
      <p:sp>
        <p:nvSpPr>
          <p:cNvPr id="18436" name="正方形/長方形 32"/>
          <p:cNvSpPr>
            <a:spLocks noChangeArrowheads="1"/>
          </p:cNvSpPr>
          <p:nvPr/>
        </p:nvSpPr>
        <p:spPr bwMode="auto">
          <a:xfrm>
            <a:off x="460375" y="1960563"/>
            <a:ext cx="65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a:solidFill>
                  <a:srgbClr val="FF9799"/>
                </a:solidFill>
                <a:latin typeface="ＭＳ 明朝" pitchFamily="17" charset="-128"/>
                <a:ea typeface="ＭＳ 明朝" pitchFamily="17" charset="-128"/>
                <a:sym typeface="Wingdings" pitchFamily="2" charset="2"/>
              </a:rPr>
              <a:t></a:t>
            </a:r>
            <a:endParaRPr lang="ja-JP" altLang="en-US" sz="3600">
              <a:solidFill>
                <a:srgbClr val="FF9799"/>
              </a:solidFill>
              <a:ea typeface="ＭＳ 明朝" pitchFamily="17" charset="-128"/>
            </a:endParaRPr>
          </a:p>
        </p:txBody>
      </p:sp>
      <p:sp>
        <p:nvSpPr>
          <p:cNvPr id="18437" name="正方形/長方形 33"/>
          <p:cNvSpPr>
            <a:spLocks noChangeArrowheads="1"/>
          </p:cNvSpPr>
          <p:nvPr/>
        </p:nvSpPr>
        <p:spPr bwMode="auto">
          <a:xfrm>
            <a:off x="460375" y="3489325"/>
            <a:ext cx="65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a:solidFill>
                  <a:srgbClr val="FF9933"/>
                </a:solidFill>
                <a:latin typeface="ＭＳ 明朝" pitchFamily="17" charset="-128"/>
                <a:ea typeface="ＭＳ 明朝" pitchFamily="17" charset="-128"/>
                <a:sym typeface="Wingdings" pitchFamily="2" charset="2"/>
              </a:rPr>
              <a:t></a:t>
            </a:r>
            <a:endParaRPr lang="ja-JP" altLang="en-US" sz="3600">
              <a:solidFill>
                <a:srgbClr val="FF9933"/>
              </a:solidFill>
              <a:ea typeface="ＭＳ 明朝" pitchFamily="17" charset="-128"/>
            </a:endParaRPr>
          </a:p>
        </p:txBody>
      </p:sp>
      <p:sp>
        <p:nvSpPr>
          <p:cNvPr id="18438" name="正方形/長方形 34"/>
          <p:cNvSpPr>
            <a:spLocks noChangeArrowheads="1"/>
          </p:cNvSpPr>
          <p:nvPr/>
        </p:nvSpPr>
        <p:spPr bwMode="auto">
          <a:xfrm>
            <a:off x="460375" y="5143500"/>
            <a:ext cx="65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a:solidFill>
                  <a:srgbClr val="FFCC00"/>
                </a:solidFill>
                <a:latin typeface="ＭＳ 明朝" pitchFamily="17" charset="-128"/>
                <a:ea typeface="ＭＳ 明朝" pitchFamily="17" charset="-128"/>
                <a:sym typeface="Wingdings" pitchFamily="2" charset="2"/>
              </a:rPr>
              <a:t></a:t>
            </a:r>
            <a:endParaRPr lang="ja-JP" altLang="en-US" sz="3600">
              <a:solidFill>
                <a:srgbClr val="FFCC00"/>
              </a:solidFill>
              <a:ea typeface="ＭＳ 明朝" pitchFamily="17" charset="-128"/>
            </a:endParaRPr>
          </a:p>
        </p:txBody>
      </p:sp>
      <p:sp>
        <p:nvSpPr>
          <p:cNvPr id="2054" name="Text Box 2"/>
          <p:cNvSpPr txBox="1">
            <a:spLocks noChangeArrowheads="1"/>
          </p:cNvSpPr>
          <p:nvPr/>
        </p:nvSpPr>
        <p:spPr bwMode="auto">
          <a:xfrm>
            <a:off x="2293938" y="2522538"/>
            <a:ext cx="41846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sz="1000">
                <a:solidFill>
                  <a:schemeClr val="tx1"/>
                </a:solidFill>
                <a:latin typeface="Arial" charset="0"/>
                <a:ea typeface="ＭＳ 明朝" charset="-128"/>
              </a:defRPr>
            </a:lvl1pPr>
            <a:lvl2pPr marL="742950" indent="-285750" defTabSz="912813" eaLnBrk="0" hangingPunct="0">
              <a:defRPr kumimoji="1" sz="1000">
                <a:solidFill>
                  <a:schemeClr val="tx1"/>
                </a:solidFill>
                <a:latin typeface="Arial" charset="0"/>
                <a:ea typeface="ＭＳ 明朝" charset="-128"/>
              </a:defRPr>
            </a:lvl2pPr>
            <a:lvl3pPr marL="1143000" indent="-228600" defTabSz="912813" eaLnBrk="0" hangingPunct="0">
              <a:defRPr kumimoji="1" sz="1000">
                <a:solidFill>
                  <a:schemeClr val="tx1"/>
                </a:solidFill>
                <a:latin typeface="Arial" charset="0"/>
                <a:ea typeface="ＭＳ 明朝" charset="-128"/>
              </a:defRPr>
            </a:lvl3pPr>
            <a:lvl4pPr marL="1600200" indent="-228600" defTabSz="912813" eaLnBrk="0" hangingPunct="0">
              <a:defRPr kumimoji="1" sz="1000">
                <a:solidFill>
                  <a:schemeClr val="tx1"/>
                </a:solidFill>
                <a:latin typeface="Arial" charset="0"/>
                <a:ea typeface="ＭＳ 明朝" charset="-128"/>
              </a:defRPr>
            </a:lvl4pPr>
            <a:lvl5pPr marL="2057400" indent="-228600" defTabSz="912813" eaLnBrk="0" hangingPunct="0">
              <a:defRPr kumimoji="1" sz="1000">
                <a:solidFill>
                  <a:schemeClr val="tx1"/>
                </a:solidFill>
                <a:latin typeface="Arial" charset="0"/>
                <a:ea typeface="ＭＳ 明朝" charset="-128"/>
              </a:defRPr>
            </a:lvl5pPr>
            <a:lvl6pPr marL="2514600" indent="-228600" algn="ctr" defTabSz="912813" eaLnBrk="0" fontAlgn="base" hangingPunct="0">
              <a:spcBef>
                <a:spcPct val="0"/>
              </a:spcBef>
              <a:spcAft>
                <a:spcPct val="0"/>
              </a:spcAft>
              <a:defRPr kumimoji="1" sz="1000">
                <a:solidFill>
                  <a:schemeClr val="tx1"/>
                </a:solidFill>
                <a:latin typeface="Arial" charset="0"/>
                <a:ea typeface="ＭＳ 明朝" charset="-128"/>
              </a:defRPr>
            </a:lvl6pPr>
            <a:lvl7pPr marL="2971800" indent="-228600" algn="ctr" defTabSz="912813" eaLnBrk="0" fontAlgn="base" hangingPunct="0">
              <a:spcBef>
                <a:spcPct val="0"/>
              </a:spcBef>
              <a:spcAft>
                <a:spcPct val="0"/>
              </a:spcAft>
              <a:defRPr kumimoji="1" sz="1000">
                <a:solidFill>
                  <a:schemeClr val="tx1"/>
                </a:solidFill>
                <a:latin typeface="Arial" charset="0"/>
                <a:ea typeface="ＭＳ 明朝" charset="-128"/>
              </a:defRPr>
            </a:lvl7pPr>
            <a:lvl8pPr marL="3429000" indent="-228600" algn="ctr" defTabSz="912813" eaLnBrk="0" fontAlgn="base" hangingPunct="0">
              <a:spcBef>
                <a:spcPct val="0"/>
              </a:spcBef>
              <a:spcAft>
                <a:spcPct val="0"/>
              </a:spcAft>
              <a:defRPr kumimoji="1" sz="1000">
                <a:solidFill>
                  <a:schemeClr val="tx1"/>
                </a:solidFill>
                <a:latin typeface="Arial" charset="0"/>
                <a:ea typeface="ＭＳ 明朝" charset="-128"/>
              </a:defRPr>
            </a:lvl8pPr>
            <a:lvl9pPr marL="3886200" indent="-228600" algn="ctr" defTabSz="912813" eaLnBrk="0" fontAlgn="base" hangingPunct="0">
              <a:spcBef>
                <a:spcPct val="0"/>
              </a:spcBef>
              <a:spcAft>
                <a:spcPct val="0"/>
              </a:spcAft>
              <a:defRPr kumimoji="1" sz="1000">
                <a:solidFill>
                  <a:schemeClr val="tx1"/>
                </a:solidFill>
                <a:latin typeface="Arial" charset="0"/>
                <a:ea typeface="ＭＳ 明朝" charset="-128"/>
              </a:defRPr>
            </a:lvl9pPr>
          </a:lstStyle>
          <a:p>
            <a:pPr eaLnBrk="1" hangingPunct="1">
              <a:defRPr/>
            </a:pPr>
            <a:r>
              <a:rPr lang="ja-JP" altLang="en-US" sz="1050" dirty="0" smtClean="0">
                <a:solidFill>
                  <a:srgbClr val="000000"/>
                </a:solidFill>
                <a:latin typeface="HG丸ｺﾞｼｯｸM-PRO" pitchFamily="50" charset="-128"/>
                <a:ea typeface="HG丸ｺﾞｼｯｸM-PRO" pitchFamily="50" charset="-128"/>
              </a:rPr>
              <a:t>国際競争を勝ち抜くハイエンド人材の育成</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外国人高度専門人材等の受入拡大</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成長を支える基盤となる人材の育成力強化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地域の強みを活かす労働市場の構築</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成長を支えるセーフティネット</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4</a:t>
            </a:r>
            <a:r>
              <a:rPr lang="ja-JP" altLang="en-US" sz="1050" dirty="0" smtClean="0">
                <a:solidFill>
                  <a:srgbClr val="000000"/>
                </a:solidFill>
                <a:latin typeface="HG丸ｺﾞｼｯｸM-PRO" pitchFamily="50" charset="-128"/>
                <a:ea typeface="HG丸ｺﾞｼｯｸM-PRO" pitchFamily="50" charset="-128"/>
              </a:rPr>
              <a:t>の整備・活躍の場づくり</a:t>
            </a:r>
          </a:p>
        </p:txBody>
      </p:sp>
      <p:pic>
        <p:nvPicPr>
          <p:cNvPr id="18440" name="Picture 30" descr="JET写真 - コピー"/>
          <p:cNvPicPr preferRelativeResize="0">
            <a:picLocks noChangeArrowheads="1"/>
          </p:cNvPicPr>
          <p:nvPr/>
        </p:nvPicPr>
        <p:blipFill>
          <a:blip r:embed="rId2">
            <a:extLst>
              <a:ext uri="{28A0092B-C50C-407E-A947-70E740481C1C}">
                <a14:useLocalDpi xmlns:a14="http://schemas.microsoft.com/office/drawing/2010/main" val="0"/>
              </a:ext>
            </a:extLst>
          </a:blip>
          <a:srcRect l="7965" b="10046"/>
          <a:stretch>
            <a:fillRect/>
          </a:stretch>
        </p:blipFill>
        <p:spPr bwMode="auto">
          <a:xfrm>
            <a:off x="596900" y="2613025"/>
            <a:ext cx="14033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41" name="直線コネクタ 44"/>
          <p:cNvCxnSpPr>
            <a:cxnSpLocks noChangeShapeType="1"/>
          </p:cNvCxnSpPr>
          <p:nvPr/>
        </p:nvCxnSpPr>
        <p:spPr bwMode="auto">
          <a:xfrm>
            <a:off x="915988" y="2468563"/>
            <a:ext cx="4557712" cy="3175"/>
          </a:xfrm>
          <a:prstGeom prst="line">
            <a:avLst/>
          </a:prstGeom>
          <a:noFill/>
          <a:ln w="15875" algn="ctr">
            <a:solidFill>
              <a:srgbClr val="FF9799"/>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8442" name="AutoShape 74"/>
          <p:cNvSpPr>
            <a:spLocks noChangeArrowheads="1"/>
          </p:cNvSpPr>
          <p:nvPr/>
        </p:nvSpPr>
        <p:spPr bwMode="auto">
          <a:xfrm>
            <a:off x="933450" y="2078038"/>
            <a:ext cx="2530475"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ja-JP" altLang="en-US" sz="1400" b="1">
                <a:solidFill>
                  <a:srgbClr val="000000"/>
                </a:solidFill>
                <a:latin typeface="HG丸ｺﾞｼｯｸM-PRO" pitchFamily="50" charset="-128"/>
                <a:ea typeface="HG丸ｺﾞｼｯｸM-PRO" pitchFamily="50" charset="-128"/>
              </a:rPr>
              <a:t>人材力強化・活躍の場づくり</a:t>
            </a:r>
          </a:p>
        </p:txBody>
      </p:sp>
      <p:sp>
        <p:nvSpPr>
          <p:cNvPr id="2057" name="Text Box 2"/>
          <p:cNvSpPr txBox="1">
            <a:spLocks noChangeArrowheads="1"/>
          </p:cNvSpPr>
          <p:nvPr/>
        </p:nvSpPr>
        <p:spPr bwMode="auto">
          <a:xfrm>
            <a:off x="2293938" y="5686425"/>
            <a:ext cx="38576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sz="1000">
                <a:solidFill>
                  <a:schemeClr val="tx1"/>
                </a:solidFill>
                <a:latin typeface="Arial" charset="0"/>
                <a:ea typeface="ＭＳ 明朝" charset="-128"/>
              </a:defRPr>
            </a:lvl1pPr>
            <a:lvl2pPr marL="742950" indent="-285750" defTabSz="912813" eaLnBrk="0" hangingPunct="0">
              <a:defRPr kumimoji="1" sz="1000">
                <a:solidFill>
                  <a:schemeClr val="tx1"/>
                </a:solidFill>
                <a:latin typeface="Arial" charset="0"/>
                <a:ea typeface="ＭＳ 明朝" charset="-128"/>
              </a:defRPr>
            </a:lvl2pPr>
            <a:lvl3pPr marL="1143000" indent="-228600" defTabSz="912813" eaLnBrk="0" hangingPunct="0">
              <a:defRPr kumimoji="1" sz="1000">
                <a:solidFill>
                  <a:schemeClr val="tx1"/>
                </a:solidFill>
                <a:latin typeface="Arial" charset="0"/>
                <a:ea typeface="ＭＳ 明朝" charset="-128"/>
              </a:defRPr>
            </a:lvl3pPr>
            <a:lvl4pPr marL="1600200" indent="-228600" defTabSz="912813" eaLnBrk="0" hangingPunct="0">
              <a:defRPr kumimoji="1" sz="1000">
                <a:solidFill>
                  <a:schemeClr val="tx1"/>
                </a:solidFill>
                <a:latin typeface="Arial" charset="0"/>
                <a:ea typeface="ＭＳ 明朝" charset="-128"/>
              </a:defRPr>
            </a:lvl4pPr>
            <a:lvl5pPr marL="2057400" indent="-228600" defTabSz="912813" eaLnBrk="0" hangingPunct="0">
              <a:defRPr kumimoji="1" sz="1000">
                <a:solidFill>
                  <a:schemeClr val="tx1"/>
                </a:solidFill>
                <a:latin typeface="Arial" charset="0"/>
                <a:ea typeface="ＭＳ 明朝" charset="-128"/>
              </a:defRPr>
            </a:lvl5pPr>
            <a:lvl6pPr marL="2514600" indent="-228600" algn="ctr" defTabSz="912813" eaLnBrk="0" fontAlgn="base" hangingPunct="0">
              <a:spcBef>
                <a:spcPct val="0"/>
              </a:spcBef>
              <a:spcAft>
                <a:spcPct val="0"/>
              </a:spcAft>
              <a:defRPr kumimoji="1" sz="1000">
                <a:solidFill>
                  <a:schemeClr val="tx1"/>
                </a:solidFill>
                <a:latin typeface="Arial" charset="0"/>
                <a:ea typeface="ＭＳ 明朝" charset="-128"/>
              </a:defRPr>
            </a:lvl6pPr>
            <a:lvl7pPr marL="2971800" indent="-228600" algn="ctr" defTabSz="912813" eaLnBrk="0" fontAlgn="base" hangingPunct="0">
              <a:spcBef>
                <a:spcPct val="0"/>
              </a:spcBef>
              <a:spcAft>
                <a:spcPct val="0"/>
              </a:spcAft>
              <a:defRPr kumimoji="1" sz="1000">
                <a:solidFill>
                  <a:schemeClr val="tx1"/>
                </a:solidFill>
                <a:latin typeface="Arial" charset="0"/>
                <a:ea typeface="ＭＳ 明朝" charset="-128"/>
              </a:defRPr>
            </a:lvl7pPr>
            <a:lvl8pPr marL="3429000" indent="-228600" algn="ctr" defTabSz="912813" eaLnBrk="0" fontAlgn="base" hangingPunct="0">
              <a:spcBef>
                <a:spcPct val="0"/>
              </a:spcBef>
              <a:spcAft>
                <a:spcPct val="0"/>
              </a:spcAft>
              <a:defRPr kumimoji="1" sz="1000">
                <a:solidFill>
                  <a:schemeClr val="tx1"/>
                </a:solidFill>
                <a:latin typeface="Arial" charset="0"/>
                <a:ea typeface="ＭＳ 明朝" charset="-128"/>
              </a:defRPr>
            </a:lvl8pPr>
            <a:lvl9pPr marL="3886200" indent="-228600" algn="ctr" defTabSz="912813" eaLnBrk="0" fontAlgn="base" hangingPunct="0">
              <a:spcBef>
                <a:spcPct val="0"/>
              </a:spcBef>
              <a:spcAft>
                <a:spcPct val="0"/>
              </a:spcAft>
              <a:defRPr kumimoji="1" sz="1000">
                <a:solidFill>
                  <a:schemeClr val="tx1"/>
                </a:solidFill>
                <a:latin typeface="Arial" charset="0"/>
                <a:ea typeface="ＭＳ 明朝" charset="-128"/>
              </a:defRPr>
            </a:lvl9pPr>
          </a:lstStyle>
          <a:p>
            <a:pPr eaLnBrk="1" hangingPunct="1">
              <a:defRPr/>
            </a:pPr>
            <a:r>
              <a:rPr lang="ja-JP" altLang="en-US" sz="1050" dirty="0" smtClean="0">
                <a:solidFill>
                  <a:srgbClr val="000000"/>
                </a:solidFill>
                <a:latin typeface="HG丸ｺﾞｼｯｸM-PRO" pitchFamily="50" charset="-128"/>
                <a:ea typeface="HG丸ｺﾞｼｯｸM-PRO" pitchFamily="50" charset="-128"/>
              </a:rPr>
              <a:t>関西国際空港の国際ハブ化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阪神港の国際ハブ化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物流を支える高速道路機能の強化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人流を支える鉄道アクセス・ネットワーク強化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官民連携等による戦略インフラ</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7</a:t>
            </a:r>
            <a:r>
              <a:rPr lang="ja-JP" altLang="en-US" sz="1050" dirty="0" smtClean="0">
                <a:solidFill>
                  <a:srgbClr val="000000"/>
                </a:solidFill>
                <a:latin typeface="HG丸ｺﾞｼｯｸM-PRO" pitchFamily="50" charset="-128"/>
                <a:ea typeface="HG丸ｺﾞｼｯｸM-PRO" pitchFamily="50" charset="-128"/>
              </a:rPr>
              <a:t>の強化　　　　</a:t>
            </a:r>
          </a:p>
        </p:txBody>
      </p:sp>
      <p:cxnSp>
        <p:nvCxnSpPr>
          <p:cNvPr id="18444" name="直線コネクタ 47"/>
          <p:cNvCxnSpPr>
            <a:cxnSpLocks noChangeShapeType="1"/>
          </p:cNvCxnSpPr>
          <p:nvPr/>
        </p:nvCxnSpPr>
        <p:spPr bwMode="auto">
          <a:xfrm>
            <a:off x="915988" y="5624513"/>
            <a:ext cx="4505325" cy="0"/>
          </a:xfrm>
          <a:prstGeom prst="line">
            <a:avLst/>
          </a:prstGeom>
          <a:noFill/>
          <a:ln w="15875" algn="ctr">
            <a:solidFill>
              <a:srgbClr val="FFCC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8445" name="AutoShape 74"/>
          <p:cNvSpPr>
            <a:spLocks noChangeArrowheads="1"/>
          </p:cNvSpPr>
          <p:nvPr/>
        </p:nvSpPr>
        <p:spPr bwMode="auto">
          <a:xfrm>
            <a:off x="933450" y="5227638"/>
            <a:ext cx="4586288"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ja-JP" altLang="en-US" sz="1400" b="1">
                <a:solidFill>
                  <a:srgbClr val="000000"/>
                </a:solidFill>
                <a:latin typeface="HG丸ｺﾞｼｯｸM-PRO" pitchFamily="50" charset="-128"/>
                <a:ea typeface="HG丸ｺﾞｼｯｸM-PRO" pitchFamily="50" charset="-128"/>
              </a:rPr>
              <a:t>アジア活力の取り込み強化・物流人流インフラの活用</a:t>
            </a:r>
          </a:p>
        </p:txBody>
      </p:sp>
      <p:sp>
        <p:nvSpPr>
          <p:cNvPr id="2056" name="Text Box 2"/>
          <p:cNvSpPr txBox="1">
            <a:spLocks noChangeArrowheads="1"/>
          </p:cNvSpPr>
          <p:nvPr/>
        </p:nvSpPr>
        <p:spPr bwMode="auto">
          <a:xfrm>
            <a:off x="981075" y="4032250"/>
            <a:ext cx="466883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sz="1000">
                <a:solidFill>
                  <a:schemeClr val="tx1"/>
                </a:solidFill>
                <a:latin typeface="Arial" charset="0"/>
                <a:ea typeface="ＭＳ 明朝" charset="-128"/>
              </a:defRPr>
            </a:lvl1pPr>
            <a:lvl2pPr marL="742950" indent="-285750" defTabSz="912813" eaLnBrk="0" hangingPunct="0">
              <a:defRPr kumimoji="1" sz="1000">
                <a:solidFill>
                  <a:schemeClr val="tx1"/>
                </a:solidFill>
                <a:latin typeface="Arial" charset="0"/>
                <a:ea typeface="ＭＳ 明朝" charset="-128"/>
              </a:defRPr>
            </a:lvl2pPr>
            <a:lvl3pPr marL="1143000" indent="-228600" defTabSz="912813" eaLnBrk="0" hangingPunct="0">
              <a:defRPr kumimoji="1" sz="1000">
                <a:solidFill>
                  <a:schemeClr val="tx1"/>
                </a:solidFill>
                <a:latin typeface="Arial" charset="0"/>
                <a:ea typeface="ＭＳ 明朝" charset="-128"/>
              </a:defRPr>
            </a:lvl3pPr>
            <a:lvl4pPr marL="1600200" indent="-228600" defTabSz="912813" eaLnBrk="0" hangingPunct="0">
              <a:defRPr kumimoji="1" sz="1000">
                <a:solidFill>
                  <a:schemeClr val="tx1"/>
                </a:solidFill>
                <a:latin typeface="Arial" charset="0"/>
                <a:ea typeface="ＭＳ 明朝" charset="-128"/>
              </a:defRPr>
            </a:lvl4pPr>
            <a:lvl5pPr marL="2057400" indent="-228600" defTabSz="912813" eaLnBrk="0" hangingPunct="0">
              <a:defRPr kumimoji="1" sz="1000">
                <a:solidFill>
                  <a:schemeClr val="tx1"/>
                </a:solidFill>
                <a:latin typeface="Arial" charset="0"/>
                <a:ea typeface="ＭＳ 明朝" charset="-128"/>
              </a:defRPr>
            </a:lvl5pPr>
            <a:lvl6pPr marL="2514600" indent="-228600" algn="ctr" defTabSz="912813" eaLnBrk="0" fontAlgn="base" hangingPunct="0">
              <a:spcBef>
                <a:spcPct val="0"/>
              </a:spcBef>
              <a:spcAft>
                <a:spcPct val="0"/>
              </a:spcAft>
              <a:defRPr kumimoji="1" sz="1000">
                <a:solidFill>
                  <a:schemeClr val="tx1"/>
                </a:solidFill>
                <a:latin typeface="Arial" charset="0"/>
                <a:ea typeface="ＭＳ 明朝" charset="-128"/>
              </a:defRPr>
            </a:lvl6pPr>
            <a:lvl7pPr marL="2971800" indent="-228600" algn="ctr" defTabSz="912813" eaLnBrk="0" fontAlgn="base" hangingPunct="0">
              <a:spcBef>
                <a:spcPct val="0"/>
              </a:spcBef>
              <a:spcAft>
                <a:spcPct val="0"/>
              </a:spcAft>
              <a:defRPr kumimoji="1" sz="1000">
                <a:solidFill>
                  <a:schemeClr val="tx1"/>
                </a:solidFill>
                <a:latin typeface="Arial" charset="0"/>
                <a:ea typeface="ＭＳ 明朝" charset="-128"/>
              </a:defRPr>
            </a:lvl7pPr>
            <a:lvl8pPr marL="3429000" indent="-228600" algn="ctr" defTabSz="912813" eaLnBrk="0" fontAlgn="base" hangingPunct="0">
              <a:spcBef>
                <a:spcPct val="0"/>
              </a:spcBef>
              <a:spcAft>
                <a:spcPct val="0"/>
              </a:spcAft>
              <a:defRPr kumimoji="1" sz="1000">
                <a:solidFill>
                  <a:schemeClr val="tx1"/>
                </a:solidFill>
                <a:latin typeface="Arial" charset="0"/>
                <a:ea typeface="ＭＳ 明朝" charset="-128"/>
              </a:defRPr>
            </a:lvl8pPr>
            <a:lvl9pPr marL="3886200" indent="-228600" algn="ctr" defTabSz="912813" eaLnBrk="0" fontAlgn="base" hangingPunct="0">
              <a:spcBef>
                <a:spcPct val="0"/>
              </a:spcBef>
              <a:spcAft>
                <a:spcPct val="0"/>
              </a:spcAft>
              <a:defRPr kumimoji="1" sz="1000">
                <a:solidFill>
                  <a:schemeClr val="tx1"/>
                </a:solidFill>
                <a:latin typeface="Arial" charset="0"/>
                <a:ea typeface="ＭＳ 明朝" charset="-128"/>
              </a:defRPr>
            </a:lvl9pPr>
          </a:lstStyle>
          <a:p>
            <a:pPr eaLnBrk="1" hangingPunct="1">
              <a:defRPr/>
            </a:pPr>
            <a:r>
              <a:rPr lang="ja-JP" altLang="en-US" sz="1050" dirty="0" smtClean="0">
                <a:solidFill>
                  <a:srgbClr val="000000"/>
                </a:solidFill>
                <a:latin typeface="HG丸ｺﾞｼｯｸM-PRO" pitchFamily="50" charset="-128"/>
                <a:ea typeface="HG丸ｺﾞｼｯｸM-PRO" pitchFamily="50" charset="-128"/>
              </a:rPr>
              <a:t>先端技術産業のさらなる強化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世界市場に打って出る大阪産業・大阪企業への支援</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生活支援型サービス産業</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5</a:t>
            </a:r>
            <a:r>
              <a:rPr lang="ja-JP" altLang="en-US" sz="1050" dirty="0" smtClean="0">
                <a:solidFill>
                  <a:srgbClr val="000000"/>
                </a:solidFill>
                <a:latin typeface="HG丸ｺﾞｼｯｸM-PRO" pitchFamily="50" charset="-128"/>
                <a:ea typeface="HG丸ｺﾞｼｯｸM-PRO" pitchFamily="50" charset="-128"/>
              </a:rPr>
              <a:t>・都市型サービス産業</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6</a:t>
            </a:r>
            <a:r>
              <a:rPr lang="ja-JP" altLang="en-US" sz="1050" dirty="0" smtClean="0">
                <a:solidFill>
                  <a:srgbClr val="000000"/>
                </a:solidFill>
                <a:latin typeface="HG丸ｺﾞｼｯｸM-PRO" pitchFamily="50" charset="-128"/>
                <a:ea typeface="HG丸ｺﾞｼｯｸM-PRO" pitchFamily="50" charset="-128"/>
              </a:rPr>
              <a:t>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対内投資促進による国際競争力の強化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ハイエンドなものづくりの推進</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成長分野に挑戦する企業への支援・経済活動の新陳代謝の促進</a:t>
            </a:r>
          </a:p>
        </p:txBody>
      </p:sp>
      <p:cxnSp>
        <p:nvCxnSpPr>
          <p:cNvPr id="18447" name="直線コネクタ 46"/>
          <p:cNvCxnSpPr>
            <a:cxnSpLocks noChangeShapeType="1"/>
          </p:cNvCxnSpPr>
          <p:nvPr/>
        </p:nvCxnSpPr>
        <p:spPr bwMode="auto">
          <a:xfrm>
            <a:off x="915988" y="3973513"/>
            <a:ext cx="4603750" cy="0"/>
          </a:xfrm>
          <a:prstGeom prst="line">
            <a:avLst/>
          </a:prstGeom>
          <a:noFill/>
          <a:ln w="15875" algn="ctr">
            <a:solidFill>
              <a:srgbClr val="FF9933"/>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8448" name="AutoShape 74"/>
          <p:cNvSpPr>
            <a:spLocks noChangeArrowheads="1"/>
          </p:cNvSpPr>
          <p:nvPr/>
        </p:nvSpPr>
        <p:spPr bwMode="auto">
          <a:xfrm>
            <a:off x="933450" y="3581400"/>
            <a:ext cx="2530475"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ja-JP" altLang="en-US" sz="1400" b="1">
                <a:solidFill>
                  <a:srgbClr val="000000"/>
                </a:solidFill>
                <a:latin typeface="HG丸ｺﾞｼｯｸM-PRO" pitchFamily="50" charset="-128"/>
                <a:ea typeface="HG丸ｺﾞｼｯｸM-PRO" pitchFamily="50" charset="-128"/>
              </a:rPr>
              <a:t>強みを活かす産業・技術の強化</a:t>
            </a:r>
          </a:p>
        </p:txBody>
      </p:sp>
      <p:sp>
        <p:nvSpPr>
          <p:cNvPr id="2055" name="Text Box 2"/>
          <p:cNvSpPr txBox="1">
            <a:spLocks noChangeArrowheads="1"/>
          </p:cNvSpPr>
          <p:nvPr/>
        </p:nvSpPr>
        <p:spPr bwMode="auto">
          <a:xfrm>
            <a:off x="981075" y="7313613"/>
            <a:ext cx="449738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sz="1000">
                <a:solidFill>
                  <a:schemeClr val="tx1"/>
                </a:solidFill>
                <a:latin typeface="Arial" charset="0"/>
                <a:ea typeface="ＭＳ 明朝" charset="-128"/>
              </a:defRPr>
            </a:lvl1pPr>
            <a:lvl2pPr marL="742950" indent="-285750" defTabSz="912813" eaLnBrk="0" hangingPunct="0">
              <a:defRPr kumimoji="1" sz="1000">
                <a:solidFill>
                  <a:schemeClr val="tx1"/>
                </a:solidFill>
                <a:latin typeface="Arial" charset="0"/>
                <a:ea typeface="ＭＳ 明朝" charset="-128"/>
              </a:defRPr>
            </a:lvl2pPr>
            <a:lvl3pPr marL="1143000" indent="-228600" defTabSz="912813" eaLnBrk="0" hangingPunct="0">
              <a:defRPr kumimoji="1" sz="1000">
                <a:solidFill>
                  <a:schemeClr val="tx1"/>
                </a:solidFill>
                <a:latin typeface="Arial" charset="0"/>
                <a:ea typeface="ＭＳ 明朝" charset="-128"/>
              </a:defRPr>
            </a:lvl3pPr>
            <a:lvl4pPr marL="1600200" indent="-228600" defTabSz="912813" eaLnBrk="0" hangingPunct="0">
              <a:defRPr kumimoji="1" sz="1000">
                <a:solidFill>
                  <a:schemeClr val="tx1"/>
                </a:solidFill>
                <a:latin typeface="Arial" charset="0"/>
                <a:ea typeface="ＭＳ 明朝" charset="-128"/>
              </a:defRPr>
            </a:lvl4pPr>
            <a:lvl5pPr marL="2057400" indent="-228600" defTabSz="912813" eaLnBrk="0" hangingPunct="0">
              <a:defRPr kumimoji="1" sz="1000">
                <a:solidFill>
                  <a:schemeClr val="tx1"/>
                </a:solidFill>
                <a:latin typeface="Arial" charset="0"/>
                <a:ea typeface="ＭＳ 明朝" charset="-128"/>
              </a:defRPr>
            </a:lvl5pPr>
            <a:lvl6pPr marL="2514600" indent="-228600" algn="ctr" defTabSz="912813" eaLnBrk="0" fontAlgn="base" hangingPunct="0">
              <a:spcBef>
                <a:spcPct val="0"/>
              </a:spcBef>
              <a:spcAft>
                <a:spcPct val="0"/>
              </a:spcAft>
              <a:defRPr kumimoji="1" sz="1000">
                <a:solidFill>
                  <a:schemeClr val="tx1"/>
                </a:solidFill>
                <a:latin typeface="Arial" charset="0"/>
                <a:ea typeface="ＭＳ 明朝" charset="-128"/>
              </a:defRPr>
            </a:lvl6pPr>
            <a:lvl7pPr marL="2971800" indent="-228600" algn="ctr" defTabSz="912813" eaLnBrk="0" fontAlgn="base" hangingPunct="0">
              <a:spcBef>
                <a:spcPct val="0"/>
              </a:spcBef>
              <a:spcAft>
                <a:spcPct val="0"/>
              </a:spcAft>
              <a:defRPr kumimoji="1" sz="1000">
                <a:solidFill>
                  <a:schemeClr val="tx1"/>
                </a:solidFill>
                <a:latin typeface="Arial" charset="0"/>
                <a:ea typeface="ＭＳ 明朝" charset="-128"/>
              </a:defRPr>
            </a:lvl7pPr>
            <a:lvl8pPr marL="3429000" indent="-228600" algn="ctr" defTabSz="912813" eaLnBrk="0" fontAlgn="base" hangingPunct="0">
              <a:spcBef>
                <a:spcPct val="0"/>
              </a:spcBef>
              <a:spcAft>
                <a:spcPct val="0"/>
              </a:spcAft>
              <a:defRPr kumimoji="1" sz="1000">
                <a:solidFill>
                  <a:schemeClr val="tx1"/>
                </a:solidFill>
                <a:latin typeface="Arial" charset="0"/>
                <a:ea typeface="ＭＳ 明朝" charset="-128"/>
              </a:defRPr>
            </a:lvl8pPr>
            <a:lvl9pPr marL="3886200" indent="-228600" algn="ctr" defTabSz="912813" eaLnBrk="0" fontAlgn="base" hangingPunct="0">
              <a:spcBef>
                <a:spcPct val="0"/>
              </a:spcBef>
              <a:spcAft>
                <a:spcPct val="0"/>
              </a:spcAft>
              <a:defRPr kumimoji="1" sz="1000">
                <a:solidFill>
                  <a:schemeClr val="tx1"/>
                </a:solidFill>
                <a:latin typeface="Arial" charset="0"/>
                <a:ea typeface="ＭＳ 明朝" charset="-128"/>
              </a:defRPr>
            </a:lvl9pPr>
          </a:lstStyle>
          <a:p>
            <a:pPr eaLnBrk="1" hangingPunct="1">
              <a:defRPr/>
            </a:pPr>
            <a:r>
              <a:rPr lang="ja-JP" altLang="en-US" sz="1050" dirty="0" smtClean="0">
                <a:solidFill>
                  <a:srgbClr val="000000"/>
                </a:solidFill>
                <a:latin typeface="HG丸ｺﾞｼｯｸM-PRO" pitchFamily="50" charset="-128"/>
                <a:ea typeface="HG丸ｺﾞｼｯｸM-PRO" pitchFamily="50" charset="-128"/>
              </a:rPr>
              <a:t>企業・人材・情報が集い、技術革新が生まれる都市づくり</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地域の既存資産を活かした都市づくり</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a:t>
            </a:r>
            <a:r>
              <a:rPr lang="ja-JP" altLang="en-US" sz="1050" dirty="0" smtClean="0">
                <a:latin typeface="HG丸ｺﾞｼｯｸM-PRO" pitchFamily="50" charset="-128"/>
                <a:ea typeface="HG丸ｺﾞｼｯｸM-PRO" pitchFamily="50" charset="-128"/>
              </a:rPr>
              <a:t>新たなエネルギー社会の構築と環境先進都市づくり</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　　　みどりを活かした都市づくり</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農空間の多面的な機能を活かした都市づくり・都市農業の再生</a:t>
            </a:r>
          </a:p>
        </p:txBody>
      </p:sp>
      <p:cxnSp>
        <p:nvCxnSpPr>
          <p:cNvPr id="18450" name="直線コネクタ 48"/>
          <p:cNvCxnSpPr>
            <a:cxnSpLocks noChangeShapeType="1"/>
          </p:cNvCxnSpPr>
          <p:nvPr/>
        </p:nvCxnSpPr>
        <p:spPr bwMode="auto">
          <a:xfrm>
            <a:off x="915988" y="7265988"/>
            <a:ext cx="4481512" cy="0"/>
          </a:xfrm>
          <a:prstGeom prst="line">
            <a:avLst/>
          </a:prstGeom>
          <a:noFill/>
          <a:ln w="15875" algn="ctr">
            <a:solidFill>
              <a:srgbClr val="00CC66"/>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8451" name="AutoShape 74"/>
          <p:cNvSpPr>
            <a:spLocks noChangeArrowheads="1"/>
          </p:cNvSpPr>
          <p:nvPr/>
        </p:nvSpPr>
        <p:spPr bwMode="auto">
          <a:xfrm>
            <a:off x="933450" y="6873875"/>
            <a:ext cx="4586288"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ja-JP" altLang="en-US" sz="1400" b="1">
                <a:solidFill>
                  <a:srgbClr val="000000"/>
                </a:solidFill>
                <a:latin typeface="HG丸ｺﾞｼｯｸM-PRO" pitchFamily="50" charset="-128"/>
                <a:ea typeface="HG丸ｺﾞｼｯｸM-PRO" pitchFamily="50" charset="-128"/>
              </a:rPr>
              <a:t>都市の再生</a:t>
            </a:r>
          </a:p>
        </p:txBody>
      </p:sp>
      <p:sp>
        <p:nvSpPr>
          <p:cNvPr id="18452" name="正方形/長方形 35"/>
          <p:cNvSpPr>
            <a:spLocks noChangeArrowheads="1"/>
          </p:cNvSpPr>
          <p:nvPr/>
        </p:nvSpPr>
        <p:spPr bwMode="auto">
          <a:xfrm>
            <a:off x="460375" y="6754813"/>
            <a:ext cx="654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a:solidFill>
                  <a:srgbClr val="33CC33"/>
                </a:solidFill>
                <a:latin typeface="ＭＳ 明朝" pitchFamily="17" charset="-128"/>
                <a:ea typeface="ＭＳ 明朝" pitchFamily="17" charset="-128"/>
                <a:sym typeface="Wingdings" pitchFamily="2" charset="2"/>
              </a:rPr>
              <a:t></a:t>
            </a:r>
            <a:endParaRPr lang="ja-JP" altLang="en-US" sz="3600">
              <a:solidFill>
                <a:srgbClr val="33CC33"/>
              </a:solidFill>
              <a:ea typeface="ＭＳ 明朝" pitchFamily="17" charset="-128"/>
            </a:endParaRPr>
          </a:p>
        </p:txBody>
      </p:sp>
      <p:grpSp>
        <p:nvGrpSpPr>
          <p:cNvPr id="70" name="グループ化 69"/>
          <p:cNvGrpSpPr/>
          <p:nvPr/>
        </p:nvGrpSpPr>
        <p:grpSpPr>
          <a:xfrm>
            <a:off x="0" y="9074150"/>
            <a:ext cx="688619" cy="69850"/>
            <a:chOff x="0" y="9074150"/>
            <a:chExt cx="923736" cy="69850"/>
          </a:xfrm>
          <a:scene3d>
            <a:camera prst="orthographicFront">
              <a:rot lat="0" lon="0" rev="0"/>
            </a:camera>
            <a:lightRig rig="threePt" dir="t"/>
          </a:scene3d>
        </p:grpSpPr>
        <p:sp>
          <p:nvSpPr>
            <p:cNvPr id="71" name="正方形/長方形 70"/>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正方形/長方形 71"/>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正方形/長方形 72"/>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8454" name="テキスト ボックス 7"/>
          <p:cNvSpPr txBox="1">
            <a:spLocks noChangeArrowheads="1"/>
          </p:cNvSpPr>
          <p:nvPr/>
        </p:nvSpPr>
        <p:spPr bwMode="auto">
          <a:xfrm>
            <a:off x="406400" y="8404225"/>
            <a:ext cx="15097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800"/>
              </a:lnSpc>
            </a:pPr>
            <a:r>
              <a:rPr lang="ja-JP" altLang="en-US" sz="800" dirty="0"/>
              <a:t>*</a:t>
            </a:r>
            <a:r>
              <a:rPr lang="en-US" altLang="ja-JP" sz="800" dirty="0"/>
              <a:t>1</a:t>
            </a:r>
            <a:r>
              <a:rPr lang="ja-JP" altLang="en-US" sz="800" dirty="0"/>
              <a:t>　人々を楽しませる娯楽など。</a:t>
            </a:r>
            <a:r>
              <a:rPr lang="en-US" altLang="ja-JP" sz="800" dirty="0"/>
              <a:t/>
            </a:r>
            <a:br>
              <a:rPr lang="en-US" altLang="ja-JP" sz="800" dirty="0"/>
            </a:br>
            <a:r>
              <a:rPr lang="ja-JP" altLang="en-US" sz="800" dirty="0"/>
              <a:t>*</a:t>
            </a:r>
            <a:r>
              <a:rPr lang="en-US" altLang="ja-JP" sz="800" dirty="0"/>
              <a:t>2</a:t>
            </a:r>
            <a:r>
              <a:rPr lang="ja-JP" altLang="en-US" sz="800" dirty="0"/>
              <a:t>　拠点。</a:t>
            </a:r>
            <a:r>
              <a:rPr lang="en-US" altLang="ja-JP" sz="800" dirty="0"/>
              <a:t/>
            </a:r>
            <a:br>
              <a:rPr lang="en-US" altLang="ja-JP" sz="800" dirty="0"/>
            </a:br>
            <a:r>
              <a:rPr lang="ja-JP" altLang="en-US" sz="800" dirty="0"/>
              <a:t>*</a:t>
            </a:r>
            <a:r>
              <a:rPr lang="en-US" altLang="ja-JP" sz="800" dirty="0"/>
              <a:t>3</a:t>
            </a:r>
            <a:r>
              <a:rPr lang="ja-JP" altLang="en-US" sz="800" dirty="0"/>
              <a:t>　玄関口。</a:t>
            </a:r>
            <a:r>
              <a:rPr lang="en-US" altLang="ja-JP" sz="800" dirty="0"/>
              <a:t/>
            </a:r>
            <a:br>
              <a:rPr lang="en-US" altLang="ja-JP" sz="800" dirty="0"/>
            </a:br>
            <a:r>
              <a:rPr lang="ja-JP" altLang="en-US" sz="800" dirty="0"/>
              <a:t>*</a:t>
            </a:r>
            <a:r>
              <a:rPr lang="en-US" altLang="ja-JP" sz="800" dirty="0"/>
              <a:t>4</a:t>
            </a:r>
            <a:r>
              <a:rPr lang="ja-JP" altLang="en-US" sz="800" dirty="0"/>
              <a:t>　救済のための仕組み。</a:t>
            </a:r>
          </a:p>
        </p:txBody>
      </p:sp>
      <p:sp>
        <p:nvSpPr>
          <p:cNvPr id="18455" name="テキスト ボックス 73"/>
          <p:cNvSpPr txBox="1">
            <a:spLocks noChangeArrowheads="1"/>
          </p:cNvSpPr>
          <p:nvPr/>
        </p:nvSpPr>
        <p:spPr bwMode="auto">
          <a:xfrm>
            <a:off x="1798638" y="8404225"/>
            <a:ext cx="49657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800"/>
              </a:lnSpc>
            </a:pPr>
            <a:r>
              <a:rPr lang="ja-JP" altLang="en-US" sz="800"/>
              <a:t>*</a:t>
            </a:r>
            <a:r>
              <a:rPr lang="en-US" altLang="ja-JP" sz="800"/>
              <a:t>5</a:t>
            </a:r>
            <a:r>
              <a:rPr lang="ja-JP" altLang="en-US" sz="800"/>
              <a:t>　子育て、健康維持、介護など日常生活の中で必要となる行為を提供するサービス。</a:t>
            </a:r>
            <a:r>
              <a:rPr lang="en-US" altLang="ja-JP" sz="800"/>
              <a:t/>
            </a:r>
            <a:br>
              <a:rPr lang="en-US" altLang="ja-JP" sz="800"/>
            </a:br>
            <a:r>
              <a:rPr lang="ja-JP" altLang="en-US" sz="800"/>
              <a:t>*</a:t>
            </a:r>
            <a:r>
              <a:rPr lang="en-US" altLang="ja-JP" sz="800"/>
              <a:t>6</a:t>
            </a:r>
            <a:r>
              <a:rPr lang="ja-JP" altLang="en-US" sz="800"/>
              <a:t>　人材派遣、デザイン・広告、法務・財務などの対事業所向けサービスをはじめとした大都市圏の特性を</a:t>
            </a:r>
            <a:r>
              <a:rPr lang="en-US" altLang="ja-JP" sz="800"/>
              <a:t/>
            </a:r>
            <a:br>
              <a:rPr lang="en-US" altLang="ja-JP" sz="800"/>
            </a:br>
            <a:r>
              <a:rPr lang="ja-JP" altLang="en-US" sz="800"/>
              <a:t>　　 活かしたサービス。</a:t>
            </a:r>
            <a:endParaRPr lang="en-US" altLang="ja-JP" sz="800"/>
          </a:p>
          <a:p>
            <a:pPr eaLnBrk="1" hangingPunct="1">
              <a:lnSpc>
                <a:spcPts val="800"/>
              </a:lnSpc>
            </a:pPr>
            <a:r>
              <a:rPr lang="ja-JP" altLang="en-US" sz="800"/>
              <a:t>*</a:t>
            </a:r>
            <a:r>
              <a:rPr lang="en-US" altLang="ja-JP" sz="800"/>
              <a:t>7 </a:t>
            </a:r>
            <a:r>
              <a:rPr lang="ja-JP" altLang="en-US" sz="800"/>
              <a:t> インフラストラクチャーの略。道路・鉄道・公共施設など、産業や生活の基盤となる施設。</a:t>
            </a:r>
            <a:endParaRPr lang="en-US" altLang="ja-JP" sz="800"/>
          </a:p>
        </p:txBody>
      </p:sp>
      <p:cxnSp>
        <p:nvCxnSpPr>
          <p:cNvPr id="18456" name="直線コネクタ 9"/>
          <p:cNvCxnSpPr>
            <a:cxnSpLocks noChangeShapeType="1"/>
          </p:cNvCxnSpPr>
          <p:nvPr/>
        </p:nvCxnSpPr>
        <p:spPr bwMode="auto">
          <a:xfrm>
            <a:off x="409575" y="8370888"/>
            <a:ext cx="6116638" cy="0"/>
          </a:xfrm>
          <a:prstGeom prst="line">
            <a:avLst/>
          </a:prstGeom>
          <a:noFill/>
          <a:ln w="6350" algn="ctr">
            <a:solidFill>
              <a:schemeClr val="accent2"/>
            </a:solidFill>
            <a:round/>
            <a:headEnd/>
            <a:tailEnd/>
          </a:ln>
          <a:extLst>
            <a:ext uri="{909E8E84-426E-40DD-AFC4-6F175D3DCCD1}">
              <a14:hiddenFill xmlns:a14="http://schemas.microsoft.com/office/drawing/2010/main">
                <a:noFill/>
              </a14:hiddenFill>
            </a:ext>
          </a:extLst>
        </p:spPr>
      </p:cxnSp>
      <p:cxnSp>
        <p:nvCxnSpPr>
          <p:cNvPr id="18457" name="直線コネクタ 3"/>
          <p:cNvCxnSpPr>
            <a:cxnSpLocks noChangeShapeType="1"/>
          </p:cNvCxnSpPr>
          <p:nvPr/>
        </p:nvCxnSpPr>
        <p:spPr bwMode="auto">
          <a:xfrm>
            <a:off x="446088" y="788988"/>
            <a:ext cx="6032500" cy="0"/>
          </a:xfrm>
          <a:prstGeom prst="line">
            <a:avLst/>
          </a:prstGeom>
          <a:noFill/>
          <a:ln w="15875" algn="ctr">
            <a:solidFill>
              <a:srgbClr val="002060"/>
            </a:solidFill>
            <a:round/>
            <a:headEnd/>
            <a:tailEnd/>
          </a:ln>
          <a:extLst>
            <a:ext uri="{909E8E84-426E-40DD-AFC4-6F175D3DCCD1}">
              <a14:hiddenFill xmlns:a14="http://schemas.microsoft.com/office/drawing/2010/main">
                <a:noFill/>
              </a14:hiddenFill>
            </a:ext>
          </a:extLst>
        </p:spPr>
      </p:cxnSp>
      <p:sp>
        <p:nvSpPr>
          <p:cNvPr id="2052" name="Text Box 2"/>
          <p:cNvSpPr txBox="1">
            <a:spLocks noChangeArrowheads="1"/>
          </p:cNvSpPr>
          <p:nvPr/>
        </p:nvSpPr>
        <p:spPr bwMode="auto">
          <a:xfrm>
            <a:off x="942975" y="1397000"/>
            <a:ext cx="36385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sz="1000">
                <a:solidFill>
                  <a:schemeClr val="tx1"/>
                </a:solidFill>
                <a:latin typeface="Arial" charset="0"/>
                <a:ea typeface="ＭＳ 明朝" charset="-128"/>
              </a:defRPr>
            </a:lvl1pPr>
            <a:lvl2pPr marL="742950" indent="-285750" defTabSz="912813" eaLnBrk="0" hangingPunct="0">
              <a:defRPr kumimoji="1" sz="1000">
                <a:solidFill>
                  <a:schemeClr val="tx1"/>
                </a:solidFill>
                <a:latin typeface="Arial" charset="0"/>
                <a:ea typeface="ＭＳ 明朝" charset="-128"/>
              </a:defRPr>
            </a:lvl2pPr>
            <a:lvl3pPr marL="1143000" indent="-228600" defTabSz="912813" eaLnBrk="0" hangingPunct="0">
              <a:defRPr kumimoji="1" sz="1000">
                <a:solidFill>
                  <a:schemeClr val="tx1"/>
                </a:solidFill>
                <a:latin typeface="Arial" charset="0"/>
                <a:ea typeface="ＭＳ 明朝" charset="-128"/>
              </a:defRPr>
            </a:lvl3pPr>
            <a:lvl4pPr marL="1600200" indent="-228600" defTabSz="912813" eaLnBrk="0" hangingPunct="0">
              <a:defRPr kumimoji="1" sz="1000">
                <a:solidFill>
                  <a:schemeClr val="tx1"/>
                </a:solidFill>
                <a:latin typeface="Arial" charset="0"/>
                <a:ea typeface="ＭＳ 明朝" charset="-128"/>
              </a:defRPr>
            </a:lvl4pPr>
            <a:lvl5pPr marL="2057400" indent="-228600" defTabSz="912813" eaLnBrk="0" hangingPunct="0">
              <a:defRPr kumimoji="1" sz="1000">
                <a:solidFill>
                  <a:schemeClr val="tx1"/>
                </a:solidFill>
                <a:latin typeface="Arial" charset="0"/>
                <a:ea typeface="ＭＳ 明朝" charset="-128"/>
              </a:defRPr>
            </a:lvl5pPr>
            <a:lvl6pPr marL="2514600" indent="-228600" algn="ctr" defTabSz="912813" eaLnBrk="0" fontAlgn="base" hangingPunct="0">
              <a:spcBef>
                <a:spcPct val="0"/>
              </a:spcBef>
              <a:spcAft>
                <a:spcPct val="0"/>
              </a:spcAft>
              <a:defRPr kumimoji="1" sz="1000">
                <a:solidFill>
                  <a:schemeClr val="tx1"/>
                </a:solidFill>
                <a:latin typeface="Arial" charset="0"/>
                <a:ea typeface="ＭＳ 明朝" charset="-128"/>
              </a:defRPr>
            </a:lvl6pPr>
            <a:lvl7pPr marL="2971800" indent="-228600" algn="ctr" defTabSz="912813" eaLnBrk="0" fontAlgn="base" hangingPunct="0">
              <a:spcBef>
                <a:spcPct val="0"/>
              </a:spcBef>
              <a:spcAft>
                <a:spcPct val="0"/>
              </a:spcAft>
              <a:defRPr kumimoji="1" sz="1000">
                <a:solidFill>
                  <a:schemeClr val="tx1"/>
                </a:solidFill>
                <a:latin typeface="Arial" charset="0"/>
                <a:ea typeface="ＭＳ 明朝" charset="-128"/>
              </a:defRPr>
            </a:lvl7pPr>
            <a:lvl8pPr marL="3429000" indent="-228600" algn="ctr" defTabSz="912813" eaLnBrk="0" fontAlgn="base" hangingPunct="0">
              <a:spcBef>
                <a:spcPct val="0"/>
              </a:spcBef>
              <a:spcAft>
                <a:spcPct val="0"/>
              </a:spcAft>
              <a:defRPr kumimoji="1" sz="1000">
                <a:solidFill>
                  <a:schemeClr val="tx1"/>
                </a:solidFill>
                <a:latin typeface="Arial" charset="0"/>
                <a:ea typeface="ＭＳ 明朝" charset="-128"/>
              </a:defRPr>
            </a:lvl8pPr>
            <a:lvl9pPr marL="3886200" indent="-228600" algn="ctr" defTabSz="912813" eaLnBrk="0" fontAlgn="base" hangingPunct="0">
              <a:spcBef>
                <a:spcPct val="0"/>
              </a:spcBef>
              <a:spcAft>
                <a:spcPct val="0"/>
              </a:spcAft>
              <a:defRPr kumimoji="1" sz="1000">
                <a:solidFill>
                  <a:schemeClr val="tx1"/>
                </a:solidFill>
                <a:latin typeface="Arial" charset="0"/>
                <a:ea typeface="ＭＳ 明朝" charset="-128"/>
              </a:defRPr>
            </a:lvl9pPr>
          </a:lstStyle>
          <a:p>
            <a:pPr eaLnBrk="1" hangingPunct="1">
              <a:defRPr/>
            </a:pPr>
            <a:r>
              <a:rPr lang="ja-JP" altLang="en-US" sz="1050" dirty="0" smtClean="0">
                <a:latin typeface="HG丸ｺﾞｼｯｸM-PRO" pitchFamily="50" charset="-128"/>
                <a:ea typeface="HG丸ｺﾞｼｯｸM-PRO" pitchFamily="50" charset="-128"/>
              </a:rPr>
              <a:t>世界的な創造都市、</a:t>
            </a:r>
            <a:r>
              <a:rPr lang="ja-JP" altLang="en-US" sz="1050" dirty="0" smtClean="0">
                <a:solidFill>
                  <a:srgbClr val="000000"/>
                </a:solidFill>
                <a:latin typeface="HG丸ｺﾞｼｯｸM-PRO" pitchFamily="50" charset="-128"/>
                <a:ea typeface="HG丸ｺﾞｼｯｸM-PRO" pitchFamily="50" charset="-128"/>
              </a:rPr>
              <a:t>国際エンターテイメント</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1</a:t>
            </a:r>
            <a:r>
              <a:rPr lang="ja-JP" altLang="en-US" sz="1050" dirty="0" smtClean="0">
                <a:solidFill>
                  <a:srgbClr val="000000"/>
                </a:solidFill>
                <a:latin typeface="HG丸ｺﾞｼｯｸM-PRO" pitchFamily="50" charset="-128"/>
                <a:ea typeface="HG丸ｺﾞｼｯｸM-PRO" pitchFamily="50" charset="-128"/>
              </a:rPr>
              <a:t>都市の創出</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関空観光ハブ</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2</a:t>
            </a:r>
            <a:r>
              <a:rPr lang="ja-JP" altLang="en-US" sz="1050" dirty="0" smtClean="0">
                <a:solidFill>
                  <a:srgbClr val="000000"/>
                </a:solidFill>
                <a:latin typeface="HG丸ｺﾞｼｯｸM-PRO" pitchFamily="50" charset="-128"/>
                <a:ea typeface="HG丸ｺﾞｼｯｸM-PRO" pitchFamily="50" charset="-128"/>
              </a:rPr>
              <a:t>化の推進</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関西観光ポータル</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3</a:t>
            </a:r>
            <a:r>
              <a:rPr lang="ja-JP" altLang="en-US" sz="1050" dirty="0" smtClean="0">
                <a:solidFill>
                  <a:srgbClr val="000000"/>
                </a:solidFill>
                <a:latin typeface="HG丸ｺﾞｼｯｸM-PRO" pitchFamily="50" charset="-128"/>
                <a:ea typeface="HG丸ｺﾞｼｯｸM-PRO" pitchFamily="50" charset="-128"/>
              </a:rPr>
              <a:t>化の推進</a:t>
            </a:r>
          </a:p>
        </p:txBody>
      </p:sp>
      <p:cxnSp>
        <p:nvCxnSpPr>
          <p:cNvPr id="18459" name="直線コネクタ 31"/>
          <p:cNvCxnSpPr>
            <a:cxnSpLocks noChangeShapeType="1"/>
          </p:cNvCxnSpPr>
          <p:nvPr/>
        </p:nvCxnSpPr>
        <p:spPr bwMode="auto">
          <a:xfrm>
            <a:off x="915988" y="1338263"/>
            <a:ext cx="4486275" cy="0"/>
          </a:xfrm>
          <a:prstGeom prst="line">
            <a:avLst/>
          </a:prstGeom>
          <a:noFill/>
          <a:ln w="15875" algn="ctr">
            <a:solidFill>
              <a:srgbClr val="3333CC"/>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8460" name="AutoShape 74"/>
          <p:cNvSpPr>
            <a:spLocks noChangeArrowheads="1"/>
          </p:cNvSpPr>
          <p:nvPr/>
        </p:nvSpPr>
        <p:spPr bwMode="auto">
          <a:xfrm>
            <a:off x="933450" y="944563"/>
            <a:ext cx="2530475"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ja-JP" altLang="en-US" sz="1400" b="1">
                <a:solidFill>
                  <a:srgbClr val="000000"/>
                </a:solidFill>
                <a:latin typeface="HG丸ｺﾞｼｯｸM-PRO" pitchFamily="50" charset="-128"/>
                <a:ea typeface="HG丸ｺﾞｼｯｸM-PRO" pitchFamily="50" charset="-128"/>
              </a:rPr>
              <a:t>内外の集客力強化</a:t>
            </a:r>
          </a:p>
        </p:txBody>
      </p:sp>
      <p:sp>
        <p:nvSpPr>
          <p:cNvPr id="18461" name="正方形/長方形 3"/>
          <p:cNvSpPr>
            <a:spLocks noChangeArrowheads="1"/>
          </p:cNvSpPr>
          <p:nvPr/>
        </p:nvSpPr>
        <p:spPr bwMode="auto">
          <a:xfrm>
            <a:off x="460375" y="835025"/>
            <a:ext cx="65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a:solidFill>
                  <a:srgbClr val="3333CC"/>
                </a:solidFill>
                <a:latin typeface="ＭＳ 明朝" pitchFamily="17" charset="-128"/>
                <a:ea typeface="ＭＳ 明朝" pitchFamily="17" charset="-128"/>
                <a:sym typeface="Wingdings" pitchFamily="2" charset="2"/>
              </a:rPr>
              <a:t></a:t>
            </a:r>
            <a:endParaRPr lang="ja-JP" altLang="en-US" sz="3600">
              <a:solidFill>
                <a:srgbClr val="3333CC"/>
              </a:solidFill>
              <a:ea typeface="ＭＳ 明朝" pitchFamily="17" charset="-128"/>
            </a:endParaRPr>
          </a:p>
        </p:txBody>
      </p:sp>
      <p:pic>
        <p:nvPicPr>
          <p:cNvPr id="18462" name="Picture 18" descr="\\webx.lan.pref.osaka.jp\DavWWWRoot\02\osakaseichosenryaku\DocLib\府民文化部\(3)大阪ミュージアム登録物\(3)-④御堂筋kappo.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1004888"/>
            <a:ext cx="1403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3" name="図 7"/>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967288" y="3654425"/>
            <a:ext cx="140493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4"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0" y="2647950"/>
            <a:ext cx="182563"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5"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2800350"/>
            <a:ext cx="182563"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6"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763" y="2962275"/>
            <a:ext cx="182562"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7"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128963"/>
            <a:ext cx="182562"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8"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463" y="3271838"/>
            <a:ext cx="182562" cy="1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9" name="Picture 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750" y="1482725"/>
            <a:ext cx="182563"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0" name="Picture 7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75" y="1641475"/>
            <a:ext cx="1841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1" name="Picture 7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0" y="1803400"/>
            <a:ext cx="1841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2"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0" y="4117975"/>
            <a:ext cx="179388"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3"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275" y="4270375"/>
            <a:ext cx="179388"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4"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0" y="4422775"/>
            <a:ext cx="180975"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5"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7138" y="4589463"/>
            <a:ext cx="179387"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6"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4775" y="4741863"/>
            <a:ext cx="179388"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7"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25" y="4908550"/>
            <a:ext cx="179388"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8" name="Picture 7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250" y="5799138"/>
            <a:ext cx="1841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79"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2800350"/>
            <a:ext cx="182563" cy="1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0" name="Picture 7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9650" y="5951538"/>
            <a:ext cx="1841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1" name="Picture 7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7763" y="6103938"/>
            <a:ext cx="1841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2" name="Picture 7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1113" y="6256338"/>
            <a:ext cx="1841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3" name="Picture 7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4463" y="6408738"/>
            <a:ext cx="1841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4" name="Picture 7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750" y="7416800"/>
            <a:ext cx="182563"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5" name="Picture 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275" y="7569200"/>
            <a:ext cx="1841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6" name="Picture 7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500" y="7721600"/>
            <a:ext cx="184150"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7" name="Picture 7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0950" y="7874000"/>
            <a:ext cx="182563"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8" name="Picture 7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4775" y="8026400"/>
            <a:ext cx="182563"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90" name="Picture 59" descr="\\10000ws50012\01計画2g\成長戦略概要版　写真同好会からの写真\北ヤード\CIMG2784.JP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2525" y="6940550"/>
            <a:ext cx="14049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図 61"/>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63972" t="51593" r="1882" b="17768"/>
          <a:stretch/>
        </p:blipFill>
        <p:spPr bwMode="auto">
          <a:xfrm>
            <a:off x="548680" y="5796136"/>
            <a:ext cx="1490966" cy="891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3" descr="\\webx.lan.pref.osaka.jp\DavWWWRoot\02\osakaseichosenryaku\DocLib\企画室\府民文化部\(3)大阪ミュージアム登録物\(3)-①☆大阪ミュージアムシンボルマーク.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5942013"/>
            <a:ext cx="16192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7"/>
          <p:cNvSpPr txBox="1">
            <a:spLocks noChangeArrowheads="1"/>
          </p:cNvSpPr>
          <p:nvPr/>
        </p:nvSpPr>
        <p:spPr bwMode="auto">
          <a:xfrm>
            <a:off x="855663" y="5019675"/>
            <a:ext cx="5576887" cy="270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algn="ctr"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algn="ctr"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algn="ctr"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algn="ctr"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世界的な創造都市、国際エンターテイメント都市の創出</a:t>
            </a:r>
            <a:endParaRPr lang="en-US" altLang="ja-JP" sz="1100" dirty="0" smtClean="0">
              <a:solidFill>
                <a:schemeClr val="accent6">
                  <a:lumMod val="75000"/>
                </a:schemeClr>
              </a:solidFill>
              <a:latin typeface="HG丸ｺﾞｼｯｸM-PRO" pitchFamily="50" charset="-128"/>
              <a:ea typeface="HG丸ｺﾞｼｯｸM-PRO" pitchFamily="50" charset="-128"/>
            </a:endParaRPr>
          </a:p>
          <a:p>
            <a:pPr>
              <a:defRPr/>
            </a:pPr>
            <a:r>
              <a:rPr lang="ja-JP" altLang="en-US" sz="1050" dirty="0" smtClean="0">
                <a:latin typeface="HG丸ｺﾞｼｯｸM-PRO" pitchFamily="50" charset="-128"/>
                <a:ea typeface="HG丸ｺﾞｼｯｸM-PRO" pitchFamily="50" charset="-128"/>
              </a:rPr>
              <a:t>　都市魅力創造にかかる府市事業の融合・統合や基盤づくりを進めるとともに、</a:t>
            </a:r>
            <a:r>
              <a:rPr lang="ja-JP" altLang="ja-JP" sz="1050" dirty="0" smtClean="0">
                <a:latin typeface="HG丸ｺﾞｼｯｸM-PRO" pitchFamily="50" charset="-128"/>
                <a:ea typeface="HG丸ｺﾞｼｯｸM-PRO" pitchFamily="50" charset="-128"/>
              </a:rPr>
              <a:t>国際</a:t>
            </a:r>
            <a:r>
              <a:rPr lang="ja-JP" altLang="ja-JP" sz="1050" dirty="0">
                <a:latin typeface="HG丸ｺﾞｼｯｸM-PRO" pitchFamily="50" charset="-128"/>
                <a:ea typeface="HG丸ｺﾞｼｯｸM-PRO" pitchFamily="50" charset="-128"/>
              </a:rPr>
              <a:t>会議や見本市機能を核とし、多くの集客や高い経済波及効果が期待</a:t>
            </a:r>
            <a:r>
              <a:rPr lang="ja-JP" altLang="ja-JP" sz="1050" dirty="0" smtClean="0">
                <a:latin typeface="HG丸ｺﾞｼｯｸM-PRO" pitchFamily="50" charset="-128"/>
                <a:ea typeface="HG丸ｺﾞｼｯｸM-PRO" pitchFamily="50" charset="-128"/>
              </a:rPr>
              <a:t>できる「</a:t>
            </a:r>
            <a:r>
              <a:rPr lang="ja-JP" altLang="ja-JP" sz="1050" dirty="0">
                <a:latin typeface="HG丸ｺﾞｼｯｸM-PRO" pitchFamily="50" charset="-128"/>
                <a:ea typeface="HG丸ｺﾞｼｯｸM-PRO" pitchFamily="50" charset="-128"/>
              </a:rPr>
              <a:t>カジノを含めた統合型リゾート」の立地などを促進し、世界最高水準の</a:t>
            </a:r>
            <a:r>
              <a:rPr lang="ja-JP" altLang="ja-JP" sz="1050" dirty="0" smtClean="0">
                <a:latin typeface="HG丸ｺﾞｼｯｸM-PRO" pitchFamily="50" charset="-128"/>
                <a:ea typeface="HG丸ｺﾞｼｯｸM-PRO" pitchFamily="50" charset="-128"/>
              </a:rPr>
              <a:t>エンターテイメント都市</a:t>
            </a:r>
            <a:r>
              <a:rPr lang="ja-JP" altLang="ja-JP" sz="1050" dirty="0">
                <a:latin typeface="HG丸ｺﾞｼｯｸM-PRO" pitchFamily="50" charset="-128"/>
                <a:ea typeface="HG丸ｺﾞｼｯｸM-PRO" pitchFamily="50" charset="-128"/>
              </a:rPr>
              <a:t>をめざします。</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a:r>
            <a:br>
              <a:rPr lang="ja-JP" altLang="en-US" sz="1050" dirty="0" smtClean="0">
                <a:solidFill>
                  <a:srgbClr val="000000"/>
                </a:solidFill>
                <a:latin typeface="HG丸ｺﾞｼｯｸM-PRO" pitchFamily="50" charset="-128"/>
                <a:ea typeface="HG丸ｺﾞｼｯｸM-PRO" pitchFamily="50" charset="-128"/>
              </a:rPr>
            </a:br>
            <a:r>
              <a:rPr lang="ja-JP" altLang="en-US" sz="1100" dirty="0" smtClean="0">
                <a:solidFill>
                  <a:schemeClr val="accent6">
                    <a:lumMod val="75000"/>
                  </a:schemeClr>
                </a:solidFill>
                <a:latin typeface="HG丸ｺﾞｼｯｸM-PRO" pitchFamily="50" charset="-128"/>
                <a:ea typeface="HG丸ｺﾞｼｯｸM-PRO" pitchFamily="50" charset="-128"/>
              </a:rPr>
              <a:t>関空観光ハブ化の推進</a:t>
            </a:r>
          </a:p>
          <a:p>
            <a:pPr eaLnBrk="1" hangingPunct="1">
              <a:defRPr/>
            </a:pPr>
            <a:r>
              <a:rPr lang="ja-JP" altLang="en-US" sz="1050" dirty="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アジアと日本各地をつなぐ</a:t>
            </a:r>
            <a:r>
              <a:rPr lang="ja-JP" altLang="en-US" sz="1050" dirty="0">
                <a:solidFill>
                  <a:srgbClr val="000000"/>
                </a:solidFill>
                <a:latin typeface="HG丸ｺﾞｼｯｸM-PRO" pitchFamily="50" charset="-128"/>
                <a:ea typeface="HG丸ｺﾞｼｯｸM-PRO" pitchFamily="50" charset="-128"/>
              </a:rPr>
              <a:t>航空</a:t>
            </a:r>
            <a:r>
              <a:rPr lang="ja-JP" altLang="en-US" sz="1050" dirty="0" smtClean="0">
                <a:solidFill>
                  <a:srgbClr val="000000"/>
                </a:solidFill>
                <a:latin typeface="HG丸ｺﾞｼｯｸM-PRO" pitchFamily="50" charset="-128"/>
                <a:ea typeface="HG丸ｺﾞｼｯｸM-PRO" pitchFamily="50" charset="-128"/>
              </a:rPr>
              <a:t>ネットワークの強化や、入国</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規制・手続きの大幅緩和、</a:t>
            </a:r>
            <a:r>
              <a:rPr lang="en-US" altLang="ja-JP" sz="1050" dirty="0" smtClean="0">
                <a:latin typeface="HG丸ｺﾞｼｯｸM-PRO" pitchFamily="50" charset="-128"/>
                <a:ea typeface="HG丸ｺﾞｼｯｸM-PRO" pitchFamily="50" charset="-128"/>
              </a:rPr>
              <a:t>LCC</a:t>
            </a:r>
            <a:r>
              <a:rPr lang="ja-JP" altLang="en-US" sz="1050" dirty="0" smtClean="0">
                <a:latin typeface="HG丸ｺﾞｼｯｸM-PRO" pitchFamily="50" charset="-128"/>
                <a:ea typeface="HG丸ｺﾞｼｯｸM-PRO" pitchFamily="50" charset="-128"/>
              </a:rPr>
              <a:t>（格安航空会社）拠点化</a:t>
            </a:r>
            <a:r>
              <a:rPr lang="ja-JP" altLang="en-US" sz="1050" dirty="0" smtClean="0">
                <a:solidFill>
                  <a:srgbClr val="000000"/>
                </a:solidFill>
                <a:latin typeface="HG丸ｺﾞｼｯｸM-PRO" pitchFamily="50" charset="-128"/>
                <a:ea typeface="HG丸ｺﾞｼｯｸM-PRO" pitchFamily="50" charset="-128"/>
              </a:rPr>
              <a:t>などに</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より、関西国際空港を拠点に海外からの観光客を呼び込みます。</a:t>
            </a:r>
          </a:p>
          <a:p>
            <a:pPr eaLnBrk="1" hangingPunct="1">
              <a:defRPr/>
            </a:pP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関西観光ポータル化の推進</a:t>
            </a:r>
          </a:p>
          <a:p>
            <a:pPr eaLnBrk="1" hangingPunct="1">
              <a:defRPr/>
            </a:pPr>
            <a:r>
              <a:rPr lang="ja-JP" altLang="en-US" sz="1050" dirty="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大阪の観光魅力の向上を図るとともに、関西各地の観光資源</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を活かした観光ルートの開発</a:t>
            </a:r>
            <a:r>
              <a:rPr lang="ja-JP" altLang="en-US" sz="1050" dirty="0">
                <a:solidFill>
                  <a:srgbClr val="000000"/>
                </a:solidFill>
                <a:latin typeface="HG丸ｺﾞｼｯｸM-PRO" pitchFamily="50" charset="-128"/>
                <a:ea typeface="HG丸ｺﾞｼｯｸM-PRO" pitchFamily="50" charset="-128"/>
              </a:rPr>
              <a:t>など</a:t>
            </a:r>
            <a:r>
              <a:rPr lang="ja-JP" altLang="en-US" sz="1050" dirty="0" smtClean="0">
                <a:solidFill>
                  <a:srgbClr val="000000"/>
                </a:solidFill>
                <a:latin typeface="HG丸ｺﾞｼｯｸM-PRO" pitchFamily="50" charset="-128"/>
                <a:ea typeface="HG丸ｺﾞｼｯｸM-PRO" pitchFamily="50" charset="-128"/>
              </a:rPr>
              <a:t>を行い、関西全体が海外から</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の観光客の「玄関口」となることをめざします。　</a:t>
            </a:r>
            <a:endParaRPr lang="ja-JP" altLang="en-US" sz="1050" b="1" dirty="0" smtClean="0">
              <a:solidFill>
                <a:srgbClr val="000000"/>
              </a:solidFill>
              <a:latin typeface="HG丸ｺﾞｼｯｸM-PRO" pitchFamily="50" charset="-128"/>
              <a:ea typeface="HG丸ｺﾞｼｯｸM-PRO" pitchFamily="50" charset="-128"/>
            </a:endParaRPr>
          </a:p>
        </p:txBody>
      </p:sp>
      <p:sp>
        <p:nvSpPr>
          <p:cNvPr id="39" name="角丸四角形 61"/>
          <p:cNvSpPr>
            <a:spLocks noChangeArrowheads="1"/>
          </p:cNvSpPr>
          <p:nvPr/>
        </p:nvSpPr>
        <p:spPr bwMode="auto">
          <a:xfrm>
            <a:off x="332656" y="1054100"/>
            <a:ext cx="6192689" cy="3659188"/>
          </a:xfrm>
          <a:prstGeom prst="roundRect">
            <a:avLst>
              <a:gd name="adj" fmla="val 16667"/>
            </a:avLst>
          </a:prstGeom>
          <a:solidFill>
            <a:srgbClr val="DFF1CB"/>
          </a:solidFill>
          <a:ln w="9525" algn="ctr">
            <a:noFill/>
            <a:round/>
            <a:headEnd/>
            <a:tailEnd/>
          </a:ln>
          <a:effectLst>
            <a:outerShdw blurRad="50800" dist="38100" dir="2700000" algn="tl" rotWithShape="0">
              <a:prstClr val="black">
                <a:alpha val="67000"/>
              </a:prstClr>
            </a:outerShdw>
          </a:effectLst>
          <a:scene3d>
            <a:camera prst="orthographicFront"/>
            <a:lightRig rig="balanced" dir="t"/>
          </a:scene3d>
          <a:sp3d prstMaterial="plastic">
            <a:bevelT w="69850" h="88900"/>
            <a:bevelB w="57150" h="88900"/>
          </a:sp3d>
        </p:spPr>
        <p:txBody>
          <a:bodyPr wrap="none" anchor="ctr"/>
          <a:lstStyle/>
          <a:p>
            <a:pPr algn="ctr">
              <a:defRPr/>
            </a:pPr>
            <a:endParaRPr lang="ja-JP" altLang="en-US">
              <a:ea typeface="ＭＳ 明朝" pitchFamily="17" charset="-128"/>
            </a:endParaRPr>
          </a:p>
        </p:txBody>
      </p:sp>
      <p:sp>
        <p:nvSpPr>
          <p:cNvPr id="19463" name="Text Box 248"/>
          <p:cNvSpPr txBox="1">
            <a:spLocks noChangeArrowheads="1"/>
          </p:cNvSpPr>
          <p:nvPr/>
        </p:nvSpPr>
        <p:spPr bwMode="auto">
          <a:xfrm>
            <a:off x="6435725" y="8820150"/>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0000"/>
                </a:solidFill>
              </a:rPr>
              <a:t>４</a:t>
            </a:r>
          </a:p>
        </p:txBody>
      </p:sp>
      <p:sp>
        <p:nvSpPr>
          <p:cNvPr id="19464" name="AutoShape 74"/>
          <p:cNvSpPr>
            <a:spLocks noChangeArrowheads="1"/>
          </p:cNvSpPr>
          <p:nvPr/>
        </p:nvSpPr>
        <p:spPr bwMode="auto">
          <a:xfrm>
            <a:off x="55563" y="287338"/>
            <a:ext cx="6794500" cy="4302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ja-JP" sz="3600">
                <a:solidFill>
                  <a:srgbClr val="3333CC"/>
                </a:solidFill>
                <a:latin typeface="HG丸ｺﾞｼｯｸM-PRO" pitchFamily="50" charset="-128"/>
                <a:ea typeface="HG丸ｺﾞｼｯｸM-PRO" pitchFamily="50" charset="-128"/>
                <a:sym typeface="Wingdings" pitchFamily="2" charset="2"/>
              </a:rPr>
              <a:t></a:t>
            </a:r>
            <a:r>
              <a:rPr lang="ja-JP" altLang="en-US" sz="2800" b="1">
                <a:solidFill>
                  <a:srgbClr val="000000"/>
                </a:solidFill>
                <a:latin typeface="HG丸ｺﾞｼｯｸM-PRO" pitchFamily="50" charset="-128"/>
                <a:ea typeface="HG丸ｺﾞｼｯｸM-PRO" pitchFamily="50" charset="-128"/>
              </a:rPr>
              <a:t>内外の集客力強化</a:t>
            </a:r>
          </a:p>
        </p:txBody>
      </p:sp>
      <p:cxnSp>
        <p:nvCxnSpPr>
          <p:cNvPr id="19465" name="直線コネクタ 598"/>
          <p:cNvCxnSpPr>
            <a:cxnSpLocks noChangeShapeType="1"/>
          </p:cNvCxnSpPr>
          <p:nvPr/>
        </p:nvCxnSpPr>
        <p:spPr bwMode="auto">
          <a:xfrm>
            <a:off x="909638" y="792163"/>
            <a:ext cx="5038725" cy="0"/>
          </a:xfrm>
          <a:prstGeom prst="line">
            <a:avLst/>
          </a:prstGeom>
          <a:noFill/>
          <a:ln w="15875" algn="ctr">
            <a:solidFill>
              <a:srgbClr val="3333CC"/>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9466" name="テキスト ボックス 15"/>
          <p:cNvSpPr txBox="1">
            <a:spLocks noChangeArrowheads="1"/>
          </p:cNvSpPr>
          <p:nvPr/>
        </p:nvSpPr>
        <p:spPr bwMode="auto">
          <a:xfrm>
            <a:off x="342900" y="1135063"/>
            <a:ext cx="617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3333CC"/>
                </a:solidFill>
                <a:latin typeface="HG丸ｺﾞｼｯｸM-PRO" pitchFamily="50" charset="-128"/>
                <a:ea typeface="HG丸ｺﾞｼｯｸM-PRO" pitchFamily="50" charset="-128"/>
              </a:rPr>
              <a:t>国内外から人が集まるにぎわいの都市に</a:t>
            </a:r>
          </a:p>
        </p:txBody>
      </p:sp>
      <p:grpSp>
        <p:nvGrpSpPr>
          <p:cNvPr id="25" name="グループ化 24"/>
          <p:cNvGrpSpPr/>
          <p:nvPr/>
        </p:nvGrpSpPr>
        <p:grpSpPr>
          <a:xfrm>
            <a:off x="6165303" y="9070976"/>
            <a:ext cx="688619" cy="69850"/>
            <a:chOff x="0" y="9074150"/>
            <a:chExt cx="923736" cy="69850"/>
          </a:xfrm>
          <a:scene3d>
            <a:camera prst="orthographicFront">
              <a:rot lat="0" lon="0" rev="10800000"/>
            </a:camera>
            <a:lightRig rig="threePt" dir="t"/>
          </a:scene3d>
        </p:grpSpPr>
        <p:sp>
          <p:nvSpPr>
            <p:cNvPr id="26" name="正方形/長方形 25"/>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9468" name="図 2"/>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54538" y="3054350"/>
            <a:ext cx="162083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7" descr="E:\common\photo\dl\C-01.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7545" y="2809875"/>
            <a:ext cx="1152525"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7" descr="\\webx.lan.pref.osaka.jp\DavWWWRoot\02\osakaseichosenryaku\DocLib\府民文化部\(3)大阪ミュージアム登録物\(3)-⑦富田林寺内町.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03375"/>
            <a:ext cx="16192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7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975" y="5084763"/>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3" name="Picture 7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975" y="6054725"/>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4" name="Picture 7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975" y="7026275"/>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475" name="グループ化 32"/>
          <p:cNvGrpSpPr>
            <a:grpSpLocks/>
          </p:cNvGrpSpPr>
          <p:nvPr/>
        </p:nvGrpSpPr>
        <p:grpSpPr bwMode="auto">
          <a:xfrm>
            <a:off x="4787900" y="7121525"/>
            <a:ext cx="1708150" cy="546100"/>
            <a:chOff x="4945363" y="8113206"/>
            <a:chExt cx="1656199" cy="371382"/>
          </a:xfrm>
        </p:grpSpPr>
        <p:sp>
          <p:nvSpPr>
            <p:cNvPr id="19479" name="正方形/長方形 33"/>
            <p:cNvSpPr>
              <a:spLocks noChangeArrowheads="1"/>
            </p:cNvSpPr>
            <p:nvPr/>
          </p:nvSpPr>
          <p:spPr bwMode="auto">
            <a:xfrm>
              <a:off x="4945363" y="8116118"/>
              <a:ext cx="1656199" cy="36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700"/>
                </a:lnSpc>
              </a:pPr>
              <a:r>
                <a:rPr lang="ja-JP" altLang="en-US" sz="700">
                  <a:solidFill>
                    <a:srgbClr val="002060"/>
                  </a:solidFill>
                </a:rPr>
                <a:t>まち全体を「ミュージアム」に見立て、魅力的な地域資源を発掘・再発見し、磨き・際立たせ、結びつけることにより、大阪のまちの魅力を内外に発信する「大阪ミュージアム構想」を推進しています。 </a:t>
              </a:r>
            </a:p>
          </p:txBody>
        </p:sp>
        <p:sp>
          <p:nvSpPr>
            <p:cNvPr id="19480" name="角丸四角形 34"/>
            <p:cNvSpPr>
              <a:spLocks noChangeArrowheads="1"/>
            </p:cNvSpPr>
            <p:nvPr/>
          </p:nvSpPr>
          <p:spPr bwMode="auto">
            <a:xfrm>
              <a:off x="4968739" y="8113206"/>
              <a:ext cx="1562162" cy="371382"/>
            </a:xfrm>
            <a:prstGeom prst="roundRect">
              <a:avLst>
                <a:gd name="adj" fmla="val 16667"/>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ea typeface="ＭＳ 明朝" pitchFamily="17" charset="-128"/>
              </a:endParaRPr>
            </a:p>
          </p:txBody>
        </p:sp>
      </p:grpSp>
      <p:pic>
        <p:nvPicPr>
          <p:cNvPr id="19476" name="Picture 27" descr="E:\common\photo\dl\OBPB-04.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363" y="1706563"/>
            <a:ext cx="1620837"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9" descr="E:\common\photo\dl\tenjinmatsuri_funeE-0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963" y="1603375"/>
            <a:ext cx="16732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26" descr="E:\common\photo\dl\osakajoB-01.jpg"/>
          <p:cNvPicPr>
            <a:picLocks noChangeAspect="1" noChangeArrowheads="1"/>
          </p:cNvPicPr>
          <p:nvPr/>
        </p:nvPicPr>
        <p:blipFill>
          <a:blip r:embed="rId10">
            <a:extLst>
              <a:ext uri="{28A0092B-C50C-407E-A947-70E740481C1C}">
                <a14:useLocalDpi xmlns:a14="http://schemas.microsoft.com/office/drawing/2010/main" val="0"/>
              </a:ext>
            </a:extLst>
          </a:blip>
          <a:srcRect t="4414" b="2"/>
          <a:stretch>
            <a:fillRect/>
          </a:stretch>
        </p:blipFill>
        <p:spPr bwMode="auto">
          <a:xfrm>
            <a:off x="646113" y="2809875"/>
            <a:ext cx="1130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3" descr="\\172.19.126.49\企画室\10 計画グループ（23.7.12～）\04成長戦略\【成長戦略】22～24年度\22成長戦略2010\01骨格案・素案・案\☆最新☆〔素案〕\概要版\企画室(成長戦略用写真）\府民文化部\(4)大阪文化（文楽、落語、お笑いなど）\dotonbori04008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1531" y="3208122"/>
            <a:ext cx="1375353" cy="91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
          <p:cNvSpPr txBox="1">
            <a:spLocks noChangeArrowheads="1"/>
          </p:cNvSpPr>
          <p:nvPr/>
        </p:nvSpPr>
        <p:spPr bwMode="auto">
          <a:xfrm>
            <a:off x="917575" y="3956050"/>
            <a:ext cx="5503863" cy="465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algn="ctr"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algn="ctr"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algn="ctr"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algn="ctr"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spcBef>
                <a:spcPct val="50000"/>
              </a:spcBef>
              <a:defRPr/>
            </a:pPr>
            <a:r>
              <a:rPr lang="ja-JP" altLang="en-US" sz="1100" dirty="0" smtClean="0">
                <a:solidFill>
                  <a:srgbClr val="002060"/>
                </a:solidFill>
                <a:latin typeface="HG丸ｺﾞｼｯｸM-PRO" pitchFamily="50" charset="-128"/>
                <a:ea typeface="HG丸ｺﾞｼｯｸM-PRO" pitchFamily="50" charset="-128"/>
              </a:rPr>
              <a:t>国際競争を勝ち抜くハイエンド人材の育成</a:t>
            </a:r>
            <a:r>
              <a:rPr lang="en-US" altLang="ja-JP" sz="1050" b="1" dirty="0" smtClean="0">
                <a:solidFill>
                  <a:srgbClr val="003300"/>
                </a:solidFill>
                <a:latin typeface="HG丸ｺﾞｼｯｸM-PRO" pitchFamily="50" charset="-128"/>
                <a:ea typeface="HG丸ｺﾞｼｯｸM-PRO" pitchFamily="50" charset="-128"/>
              </a:rPr>
              <a:t/>
            </a:r>
            <a:br>
              <a:rPr lang="en-US" altLang="ja-JP" sz="1050" b="1" dirty="0" smtClean="0">
                <a:solidFill>
                  <a:srgbClr val="003300"/>
                </a:solidFill>
                <a:latin typeface="HG丸ｺﾞｼｯｸM-PRO" pitchFamily="50" charset="-128"/>
                <a:ea typeface="HG丸ｺﾞｼｯｸM-PRO" pitchFamily="50" charset="-128"/>
              </a:rPr>
            </a:br>
            <a:r>
              <a:rPr lang="ja-JP" altLang="en-US" sz="1050" b="1" dirty="0" smtClean="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府立高校における</a:t>
            </a:r>
            <a:r>
              <a:rPr lang="ja-JP" altLang="en-US" sz="1050" dirty="0" smtClean="0">
                <a:latin typeface="HG丸ｺﾞｼｯｸM-PRO" pitchFamily="50" charset="-128"/>
                <a:ea typeface="HG丸ｺﾞｼｯｸM-PRO" pitchFamily="50" charset="-128"/>
              </a:rPr>
              <a:t>国際感覚を身につけた人材の育成、公立大学の機能強化、</a:t>
            </a:r>
            <a:r>
              <a:rPr lang="ja-JP" altLang="en-US" sz="1050" dirty="0" smtClean="0">
                <a:solidFill>
                  <a:srgbClr val="000000"/>
                </a:solidFill>
                <a:latin typeface="HG丸ｺﾞｼｯｸM-PRO" pitchFamily="50" charset="-128"/>
                <a:ea typeface="HG丸ｺﾞｼｯｸM-PRO" pitchFamily="50" charset="-128"/>
              </a:rPr>
              <a:t>インターンシップ（企業実習）や共同研究といった大学と企業の連携などを進め、国際社会に通用する人材を育成します。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en-US" altLang="ja-JP" sz="1050" dirty="0" smtClean="0">
              <a:solidFill>
                <a:srgbClr val="002060"/>
              </a:solidFill>
              <a:latin typeface="HGP創英角ﾎﾟｯﾌﾟ体" pitchFamily="50" charset="-128"/>
              <a:ea typeface="HGP創英角ﾎﾟｯﾌﾟ体" pitchFamily="50" charset="-128"/>
            </a:endParaRPr>
          </a:p>
          <a:p>
            <a:pPr eaLnBrk="1" hangingPunct="1">
              <a:defRPr/>
            </a:pPr>
            <a:r>
              <a:rPr lang="ja-JP" altLang="en-US" sz="1050" dirty="0" smtClean="0">
                <a:solidFill>
                  <a:srgbClr val="002060"/>
                </a:solidFill>
                <a:latin typeface="HGP創英角ﾎﾟｯﾌﾟ体" pitchFamily="50" charset="-128"/>
                <a:ea typeface="HGP創英角ﾎﾟｯﾌﾟ体" pitchFamily="50" charset="-128"/>
              </a:rPr>
              <a:t/>
            </a:r>
            <a:br>
              <a:rPr lang="ja-JP" altLang="en-US" sz="1050" dirty="0" smtClean="0">
                <a:solidFill>
                  <a:srgbClr val="002060"/>
                </a:solidFill>
                <a:latin typeface="HGP創英角ﾎﾟｯﾌﾟ体" pitchFamily="50" charset="-128"/>
                <a:ea typeface="HGP創英角ﾎﾟｯﾌﾟ体" pitchFamily="50" charset="-128"/>
              </a:rPr>
            </a:br>
            <a:r>
              <a:rPr lang="ja-JP" altLang="en-US" sz="1100" dirty="0" smtClean="0">
                <a:solidFill>
                  <a:srgbClr val="002060"/>
                </a:solidFill>
                <a:latin typeface="HG丸ｺﾞｼｯｸM-PRO" pitchFamily="50" charset="-128"/>
                <a:ea typeface="HG丸ｺﾞｼｯｸM-PRO" pitchFamily="50" charset="-128"/>
              </a:rPr>
              <a:t>外国人高度専門人材等の受入拡大</a:t>
            </a:r>
            <a:endParaRPr lang="en-US" altLang="ja-JP" sz="1100" dirty="0" smtClean="0">
              <a:solidFill>
                <a:srgbClr val="002060"/>
              </a:solidFill>
              <a:latin typeface="HG丸ｺﾞｼｯｸM-PRO" pitchFamily="50" charset="-128"/>
              <a:ea typeface="HG丸ｺﾞｼｯｸM-PRO" pitchFamily="50" charset="-128"/>
            </a:endParaRPr>
          </a:p>
          <a:p>
            <a:pPr eaLnBrk="1" hangingPunct="1">
              <a:defRPr/>
            </a:pPr>
            <a:r>
              <a:rPr lang="ja-JP" altLang="en-US" sz="1050" b="1" dirty="0" smtClean="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在留資格等に関する規制緩和や、外国人高度専門人材の意欲を高める環境整備など、「学ぶなら大阪」「働くなら大阪」と思われる都市をめざします。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2060"/>
                </a:solidFill>
                <a:latin typeface="HGP創英角ﾎﾟｯﾌﾟ体" pitchFamily="50" charset="-128"/>
                <a:ea typeface="HGP創英角ﾎﾟｯﾌﾟ体" pitchFamily="50" charset="-128"/>
              </a:rPr>
              <a:t/>
            </a:r>
            <a:br>
              <a:rPr lang="ja-JP" altLang="en-US" sz="1050" dirty="0" smtClean="0">
                <a:solidFill>
                  <a:srgbClr val="002060"/>
                </a:solidFill>
                <a:latin typeface="HGP創英角ﾎﾟｯﾌﾟ体" pitchFamily="50" charset="-128"/>
                <a:ea typeface="HGP創英角ﾎﾟｯﾌﾟ体" pitchFamily="50" charset="-128"/>
              </a:rPr>
            </a:br>
            <a:r>
              <a:rPr lang="ja-JP" altLang="en-US" sz="1100" dirty="0" smtClean="0">
                <a:solidFill>
                  <a:srgbClr val="002060"/>
                </a:solidFill>
                <a:latin typeface="HG丸ｺﾞｼｯｸM-PRO" pitchFamily="50" charset="-128"/>
                <a:ea typeface="HG丸ｺﾞｼｯｸM-PRO" pitchFamily="50" charset="-128"/>
              </a:rPr>
              <a:t>成長を支える基盤となる人材の育成力強化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小・中・高等学校における英語教育の充実や基礎学力の育成、学校選択の幅を広げるための私立高校生への支援の拡充</a:t>
            </a:r>
            <a:r>
              <a:rPr lang="ja-JP" altLang="en-US" sz="1050" dirty="0" smtClean="0">
                <a:latin typeface="HG丸ｺﾞｼｯｸM-PRO" pitchFamily="50" charset="-128"/>
                <a:ea typeface="HG丸ｺﾞｼｯｸM-PRO" pitchFamily="50" charset="-128"/>
              </a:rPr>
              <a:t>、産業界のニーズに応じた人材育成</a:t>
            </a:r>
            <a:r>
              <a:rPr lang="ja-JP" altLang="en-US" sz="1050" dirty="0" smtClean="0">
                <a:solidFill>
                  <a:srgbClr val="000000"/>
                </a:solidFill>
                <a:latin typeface="HG丸ｺﾞｼｯｸM-PRO" pitchFamily="50" charset="-128"/>
                <a:ea typeface="HG丸ｺﾞｼｯｸM-PRO" pitchFamily="50" charset="-128"/>
              </a:rPr>
              <a:t>など、成長を支える基盤となる人材の育成力を強化します。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b="1" dirty="0" smtClean="0">
              <a:solidFill>
                <a:srgbClr val="002060"/>
              </a:solidFill>
              <a:latin typeface="HGP創英角ﾎﾟｯﾌﾟ体" pitchFamily="50" charset="-128"/>
              <a:ea typeface="HGP創英角ﾎﾟｯﾌﾟ体"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地域の強みを活かす労働市場の構築</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ハローワーク（公共職業安定所）の国から地方への移管</a:t>
            </a:r>
            <a:r>
              <a:rPr lang="ja-JP" altLang="en-US" sz="1050" dirty="0" smtClean="0">
                <a:latin typeface="HG丸ｺﾞｼｯｸM-PRO" pitchFamily="50" charset="-128"/>
                <a:ea typeface="HG丸ｺﾞｼｯｸM-PRO" pitchFamily="50" charset="-128"/>
              </a:rPr>
              <a:t>を働き</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かけ、産業・教育・福祉等の各政策と一体となった雇用対策を実</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現します。</a:t>
            </a:r>
            <a:endParaRPr lang="en-US" altLang="ja-JP" sz="1050" dirty="0" smtClean="0">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丸ｺﾞｼｯｸM-PRO" pitchFamily="50" charset="-128"/>
              <a:ea typeface="HG丸ｺﾞｼｯｸM-PRO" pitchFamily="50" charset="-128"/>
            </a:endParaRPr>
          </a:p>
          <a:p>
            <a:pPr eaLnBrk="1" hangingPunct="1">
              <a:defRPr/>
            </a:pPr>
            <a:endParaRPr lang="en-US" altLang="ja-JP" sz="1050" b="1"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成長を支えるセーフティネットの整備・活躍の場づくり</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若年者、子育て世代、女性、高齢者、</a:t>
            </a:r>
            <a:r>
              <a:rPr lang="ja-JP" altLang="en-US" sz="1050" dirty="0" err="1" smtClean="0">
                <a:solidFill>
                  <a:srgbClr val="000000"/>
                </a:solidFill>
                <a:latin typeface="HG丸ｺﾞｼｯｸM-PRO" pitchFamily="50" charset="-128"/>
                <a:ea typeface="HG丸ｺﾞｼｯｸM-PRO" pitchFamily="50" charset="-128"/>
              </a:rPr>
              <a:t>障がい</a:t>
            </a:r>
            <a:r>
              <a:rPr lang="ja-JP" altLang="en-US" sz="1050" dirty="0" smtClean="0">
                <a:solidFill>
                  <a:srgbClr val="000000"/>
                </a:solidFill>
                <a:latin typeface="HG丸ｺﾞｼｯｸM-PRO" pitchFamily="50" charset="-128"/>
                <a:ea typeface="HG丸ｺﾞｼｯｸM-PRO" pitchFamily="50" charset="-128"/>
              </a:rPr>
              <a:t>者など意欲のある</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人が能力を発揮できる環境を整備します。また、就業支援を通じ</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て自立を促し、安心して暮らせるセーフティネットをつくります。</a:t>
            </a:r>
            <a:endParaRPr lang="en-US" altLang="ja-JP" sz="1050" dirty="0" smtClean="0">
              <a:solidFill>
                <a:srgbClr val="000000"/>
              </a:solidFill>
              <a:latin typeface="HG丸ｺﾞｼｯｸM-PRO" pitchFamily="50" charset="-128"/>
              <a:ea typeface="HG丸ｺﾞｼｯｸM-PRO" pitchFamily="50" charset="-128"/>
            </a:endParaRPr>
          </a:p>
        </p:txBody>
      </p:sp>
      <p:pic>
        <p:nvPicPr>
          <p:cNvPr id="20483" name="Picture 23" descr="C:\Users\FukudaEt\AppData\Local\Microsoft\Windows\Temporary Internet Files\Content.Outlook\KZLA733S\SCVI_3_1_B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13" y="6481763"/>
            <a:ext cx="1330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6"/>
          <p:cNvSpPr txBox="1">
            <a:spLocks noChangeArrowheads="1"/>
          </p:cNvSpPr>
          <p:nvPr/>
        </p:nvSpPr>
        <p:spPr bwMode="auto">
          <a:xfrm>
            <a:off x="122238" y="8821738"/>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0000"/>
                </a:solidFill>
              </a:rPr>
              <a:t>５</a:t>
            </a:r>
          </a:p>
        </p:txBody>
      </p:sp>
      <p:sp>
        <p:nvSpPr>
          <p:cNvPr id="20485" name="AutoShape 74"/>
          <p:cNvSpPr>
            <a:spLocks noChangeArrowheads="1"/>
          </p:cNvSpPr>
          <p:nvPr/>
        </p:nvSpPr>
        <p:spPr bwMode="auto">
          <a:xfrm>
            <a:off x="0" y="287338"/>
            <a:ext cx="68580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ja-JP" sz="3600">
                <a:solidFill>
                  <a:srgbClr val="FF9799"/>
                </a:solidFill>
                <a:latin typeface="HG丸ｺﾞｼｯｸM-PRO" pitchFamily="50" charset="-128"/>
                <a:ea typeface="HG丸ｺﾞｼｯｸM-PRO" pitchFamily="50" charset="-128"/>
                <a:sym typeface="Wingdings" pitchFamily="2" charset="2"/>
              </a:rPr>
              <a:t></a:t>
            </a:r>
            <a:r>
              <a:rPr lang="ja-JP" altLang="en-US" sz="2800" b="1">
                <a:solidFill>
                  <a:srgbClr val="000000"/>
                </a:solidFill>
                <a:latin typeface="HG丸ｺﾞｼｯｸM-PRO" pitchFamily="50" charset="-128"/>
                <a:ea typeface="HG丸ｺﾞｼｯｸM-PRO" pitchFamily="50" charset="-128"/>
              </a:rPr>
              <a:t>人材力強化・活躍の場づくり</a:t>
            </a:r>
          </a:p>
        </p:txBody>
      </p:sp>
      <p:cxnSp>
        <p:nvCxnSpPr>
          <p:cNvPr id="20486" name="直線コネクタ 3"/>
          <p:cNvCxnSpPr>
            <a:cxnSpLocks noChangeShapeType="1"/>
          </p:cNvCxnSpPr>
          <p:nvPr/>
        </p:nvCxnSpPr>
        <p:spPr bwMode="auto">
          <a:xfrm>
            <a:off x="909638" y="792163"/>
            <a:ext cx="5038725" cy="0"/>
          </a:xfrm>
          <a:prstGeom prst="line">
            <a:avLst/>
          </a:prstGeom>
          <a:noFill/>
          <a:ln w="15875" algn="ctr">
            <a:solidFill>
              <a:srgbClr val="FF9799"/>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49" name="角丸四角形 61"/>
          <p:cNvSpPr>
            <a:spLocks noChangeArrowheads="1"/>
          </p:cNvSpPr>
          <p:nvPr/>
        </p:nvSpPr>
        <p:spPr bwMode="auto">
          <a:xfrm>
            <a:off x="425931" y="904925"/>
            <a:ext cx="6006139" cy="2808312"/>
          </a:xfrm>
          <a:prstGeom prst="roundRect">
            <a:avLst>
              <a:gd name="adj" fmla="val 16667"/>
            </a:avLst>
          </a:prstGeom>
          <a:solidFill>
            <a:srgbClr val="DFF1CB"/>
          </a:solidFill>
          <a:ln w="9525" algn="ctr">
            <a:noFill/>
            <a:round/>
            <a:headEnd/>
            <a:tailEnd/>
          </a:ln>
          <a:effectLst>
            <a:outerShdw blurRad="50800" dist="38100" dir="2700000" algn="tl" rotWithShape="0">
              <a:prstClr val="black">
                <a:alpha val="67000"/>
              </a:prstClr>
            </a:outerShdw>
          </a:effectLst>
          <a:scene3d>
            <a:camera prst="orthographicFront"/>
            <a:lightRig rig="balanced" dir="t"/>
          </a:scene3d>
          <a:sp3d prstMaterial="plastic">
            <a:bevelT w="69850" h="88900"/>
            <a:bevelB w="57150" h="88900"/>
          </a:sp3d>
        </p:spPr>
        <p:txBody>
          <a:bodyPr wrap="none" anchor="ctr"/>
          <a:lstStyle/>
          <a:p>
            <a:pPr algn="ctr">
              <a:defRPr/>
            </a:pPr>
            <a:endParaRPr lang="ja-JP" altLang="en-US">
              <a:ea typeface="ＭＳ 明朝" pitchFamily="17" charset="-128"/>
            </a:endParaRPr>
          </a:p>
        </p:txBody>
      </p:sp>
      <p:pic>
        <p:nvPicPr>
          <p:cNvPr id="20490" name="Picture 38" descr="\\webx.lan.pref.osaka.jp\DavWWWRoot\02\osakaseichosenryaku\DocLib\教育委員会\英語教育④.jpg"/>
          <p:cNvPicPr>
            <a:picLocks noChangeArrowheads="1"/>
          </p:cNvPicPr>
          <p:nvPr/>
        </p:nvPicPr>
        <p:blipFill>
          <a:blip r:embed="rId4">
            <a:extLst>
              <a:ext uri="{28A0092B-C50C-407E-A947-70E740481C1C}">
                <a14:useLocalDpi xmlns:a14="http://schemas.microsoft.com/office/drawing/2010/main" val="0"/>
              </a:ext>
            </a:extLst>
          </a:blip>
          <a:srcRect t="17213"/>
          <a:stretch>
            <a:fillRect/>
          </a:stretch>
        </p:blipFill>
        <p:spPr bwMode="auto">
          <a:xfrm>
            <a:off x="2644775" y="1552575"/>
            <a:ext cx="18367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41" descr="\\10000ws50012\01計画2g\【将来ビジョン】\H20将来ビジョン・大阪　\201031将来ビジョン【素案】\10p\1特例子会社の写真.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675" y="2219325"/>
            <a:ext cx="18367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図 36" descr="D:\IkeshimaN\Desktop\工科高校写真\P8100522.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1552575"/>
            <a:ext cx="1403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39" descr="\\webx.lan.pref.osaka.jp\DavWWWRoot\02\osakaseichosenryaku\DocLib\府民文化部\(1)大学の授業風景、研究風景\(1)-①fudai_photo.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4288" y="2435225"/>
            <a:ext cx="1403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テキスト ボックス 60"/>
          <p:cNvSpPr txBox="1">
            <a:spLocks noChangeArrowheads="1"/>
          </p:cNvSpPr>
          <p:nvPr/>
        </p:nvSpPr>
        <p:spPr bwMode="auto">
          <a:xfrm>
            <a:off x="434975" y="992188"/>
            <a:ext cx="598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FF9799"/>
                </a:solidFill>
                <a:latin typeface="HG丸ｺﾞｼｯｸM-PRO" pitchFamily="50" charset="-128"/>
                <a:ea typeface="HG丸ｺﾞｼｯｸM-PRO" pitchFamily="50" charset="-128"/>
              </a:rPr>
              <a:t>成長を支える人材があふれる都市に</a:t>
            </a:r>
          </a:p>
        </p:txBody>
      </p:sp>
      <p:grpSp>
        <p:nvGrpSpPr>
          <p:cNvPr id="25" name="グループ化 24"/>
          <p:cNvGrpSpPr/>
          <p:nvPr/>
        </p:nvGrpSpPr>
        <p:grpSpPr>
          <a:xfrm>
            <a:off x="0" y="9074150"/>
            <a:ext cx="688619" cy="69850"/>
            <a:chOff x="0" y="9074150"/>
            <a:chExt cx="923736" cy="69850"/>
          </a:xfrm>
          <a:scene3d>
            <a:camera prst="orthographicFront">
              <a:rot lat="0" lon="0" rev="0"/>
            </a:camera>
            <a:lightRig rig="threePt" dir="t"/>
          </a:scene3d>
        </p:grpSpPr>
        <p:sp>
          <p:nvSpPr>
            <p:cNvPr id="26" name="正方形/長方形 25"/>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20496" name="Picture 7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025900"/>
            <a:ext cx="3063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7" name="Picture 7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5003800"/>
            <a:ext cx="3063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8" name="Picture 7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5834236"/>
            <a:ext cx="3063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9" name="Picture 7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6804025"/>
            <a:ext cx="3063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0" name="Picture 70"/>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7759402"/>
            <a:ext cx="3063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01" name="グループ化 32"/>
          <p:cNvGrpSpPr>
            <a:grpSpLocks/>
          </p:cNvGrpSpPr>
          <p:nvPr/>
        </p:nvGrpSpPr>
        <p:grpSpPr bwMode="auto">
          <a:xfrm>
            <a:off x="4959350" y="7802563"/>
            <a:ext cx="1631950" cy="454025"/>
            <a:chOff x="4973071" y="8113205"/>
            <a:chExt cx="1631517" cy="454611"/>
          </a:xfrm>
        </p:grpSpPr>
        <p:sp>
          <p:nvSpPr>
            <p:cNvPr id="20502" name="正方形/長方形 33"/>
            <p:cNvSpPr>
              <a:spLocks noChangeArrowheads="1"/>
            </p:cNvSpPr>
            <p:nvPr/>
          </p:nvSpPr>
          <p:spPr bwMode="auto">
            <a:xfrm>
              <a:off x="4973071" y="8116118"/>
              <a:ext cx="1631517" cy="45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700"/>
                </a:lnSpc>
              </a:pPr>
              <a:r>
                <a:rPr lang="ja-JP" altLang="en-US" sz="700">
                  <a:solidFill>
                    <a:srgbClr val="002060"/>
                  </a:solidFill>
                </a:rPr>
                <a:t>大阪府内の障がい者就労応援企業の周知と、府民に障がい者の就労支援への理解を深めていただくことを目的に、府民から募集したロゴマークです。</a:t>
              </a:r>
            </a:p>
          </p:txBody>
        </p:sp>
        <p:sp>
          <p:nvSpPr>
            <p:cNvPr id="20503" name="角丸四角形 34"/>
            <p:cNvSpPr>
              <a:spLocks noChangeArrowheads="1"/>
            </p:cNvSpPr>
            <p:nvPr/>
          </p:nvSpPr>
          <p:spPr bwMode="auto">
            <a:xfrm>
              <a:off x="5008697" y="8113205"/>
              <a:ext cx="1502642" cy="451406"/>
            </a:xfrm>
            <a:prstGeom prst="roundRect">
              <a:avLst>
                <a:gd name="adj" fmla="val 16667"/>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ea typeface="ＭＳ 明朝" pitchFamily="17" charset="-128"/>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57250" y="3850575"/>
            <a:ext cx="5438775"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algn="ctr"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algn="ctr"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algn="ctr"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algn="ctr"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defRPr/>
            </a:pPr>
            <a:r>
              <a:rPr lang="ja-JP" altLang="en-US" sz="1100" dirty="0" smtClean="0">
                <a:solidFill>
                  <a:srgbClr val="002060"/>
                </a:solidFill>
                <a:latin typeface="HG丸ｺﾞｼｯｸM-PRO" pitchFamily="50" charset="-128"/>
                <a:ea typeface="HG丸ｺﾞｼｯｸM-PRO" pitchFamily="50" charset="-128"/>
              </a:rPr>
              <a:t>先端技術産業のさらなる強化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環境・新エネルギー</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1</a:t>
            </a:r>
            <a:r>
              <a:rPr lang="ja-JP" altLang="en-US" sz="1050" dirty="0">
                <a:solidFill>
                  <a:srgbClr val="000000"/>
                </a:solidFill>
                <a:latin typeface="HG丸ｺﾞｼｯｸM-PRO" pitchFamily="50" charset="-128"/>
                <a:ea typeface="HG丸ｺﾞｼｯｸM-PRO" pitchFamily="50" charset="-128"/>
              </a:rPr>
              <a:t>や</a:t>
            </a:r>
            <a:r>
              <a:rPr lang="ja-JP" altLang="en-US" sz="1050" dirty="0">
                <a:latin typeface="HG丸ｺﾞｼｯｸM-PRO" pitchFamily="50" charset="-128"/>
                <a:ea typeface="HG丸ｺﾞｼｯｸM-PRO" pitchFamily="50" charset="-128"/>
              </a:rPr>
              <a:t>医薬品・医療機器</a:t>
            </a:r>
            <a:r>
              <a:rPr lang="en-US" altLang="ja-JP" sz="1050" dirty="0">
                <a:latin typeface="HG丸ｺﾞｼｯｸM-PRO" pitchFamily="50" charset="-128"/>
                <a:ea typeface="HG丸ｺﾞｼｯｸM-PRO" pitchFamily="50" charset="-128"/>
              </a:rPr>
              <a:t>(</a:t>
            </a:r>
            <a:r>
              <a:rPr lang="ja-JP" altLang="en-US" sz="1050" dirty="0" smtClean="0">
                <a:latin typeface="HG丸ｺﾞｼｯｸM-PRO" pitchFamily="50" charset="-128"/>
                <a:ea typeface="HG丸ｺﾞｼｯｸM-PRO" pitchFamily="50" charset="-128"/>
              </a:rPr>
              <a:t>バイオ</a:t>
            </a:r>
            <a:r>
              <a:rPr lang="ja-JP" altLang="en-US" sz="800" dirty="0">
                <a:latin typeface="HG丸ｺﾞｼｯｸM-PRO" pitchFamily="50" charset="-128"/>
                <a:ea typeface="HG丸ｺﾞｼｯｸM-PRO" pitchFamily="50" charset="-128"/>
              </a:rPr>
              <a:t>*</a:t>
            </a:r>
            <a:r>
              <a:rPr lang="en-US" altLang="ja-JP" sz="800" dirty="0">
                <a:latin typeface="HG丸ｺﾞｼｯｸM-PRO" pitchFamily="50" charset="-128"/>
                <a:ea typeface="HG丸ｺﾞｼｯｸM-PRO" pitchFamily="50" charset="-128"/>
              </a:rPr>
              <a:t>2</a:t>
            </a:r>
            <a:r>
              <a:rPr lang="ja-JP" altLang="en-US" sz="1050" dirty="0" smtClean="0">
                <a:latin typeface="HG丸ｺﾞｼｯｸM-PRO" pitchFamily="50" charset="-128"/>
                <a:ea typeface="HG丸ｺﾞｼｯｸM-PRO" pitchFamily="50" charset="-128"/>
              </a:rPr>
              <a:t>技術</a:t>
            </a:r>
            <a:r>
              <a:rPr lang="ja-JP" altLang="en-US" sz="1050" dirty="0">
                <a:latin typeface="HG丸ｺﾞｼｯｸM-PRO" pitchFamily="50" charset="-128"/>
                <a:ea typeface="HG丸ｺﾞｼｯｸM-PRO" pitchFamily="50" charset="-128"/>
              </a:rPr>
              <a:t>・ロボット技術を利用</a:t>
            </a:r>
            <a:r>
              <a:rPr lang="en-US" altLang="ja-JP" sz="1050" dirty="0" smtClean="0">
                <a:latin typeface="HG丸ｺﾞｼｯｸM-PRO" pitchFamily="50" charset="-128"/>
                <a:ea typeface="HG丸ｺﾞｼｯｸM-PRO" pitchFamily="50" charset="-128"/>
              </a:rPr>
              <a:t>)</a:t>
            </a:r>
            <a:r>
              <a:rPr lang="ja-JP" altLang="en-US" sz="1050" dirty="0" smtClean="0">
                <a:latin typeface="HG丸ｺﾞｼｯｸM-PRO" pitchFamily="50" charset="-128"/>
                <a:ea typeface="HG丸ｺﾞｼｯｸM-PRO" pitchFamily="50" charset="-128"/>
              </a:rPr>
              <a:t>な</a:t>
            </a:r>
            <a:r>
              <a:rPr lang="ja-JP" altLang="en-US" sz="1050" dirty="0" smtClean="0">
                <a:solidFill>
                  <a:srgbClr val="000000"/>
                </a:solidFill>
                <a:latin typeface="HG丸ｺﾞｼｯｸM-PRO" pitchFamily="50" charset="-128"/>
                <a:ea typeface="HG丸ｺﾞｼｯｸM-PRO" pitchFamily="50" charset="-128"/>
              </a:rPr>
              <a:t>ど、大阪・関西が強みを持つ先端技術産業の優位性を活かし、国際的な競争拠点を形成します。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P創英角ﾎﾟｯﾌﾟ体" pitchFamily="50" charset="-128"/>
              <a:ea typeface="HGP創英角ﾎﾟｯﾌﾟ体"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世界市場に打って出る大阪産業・大阪企業への支援</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海外市場への展開</a:t>
            </a:r>
            <a:r>
              <a:rPr lang="ja-JP" altLang="en-US" sz="1050" dirty="0" smtClean="0">
                <a:latin typeface="HG丸ｺﾞｼｯｸM-PRO" pitchFamily="50" charset="-128"/>
                <a:ea typeface="HG丸ｺﾞｼｯｸM-PRO" pitchFamily="50" charset="-128"/>
              </a:rPr>
              <a:t>をめざす中小企業への支援や、日本が世界に誇る先端技術・インフラ技術などの海外展開推進</a:t>
            </a:r>
            <a:r>
              <a:rPr lang="ja-JP" altLang="en-US" sz="1050" dirty="0" smtClean="0">
                <a:solidFill>
                  <a:srgbClr val="000000"/>
                </a:solidFill>
                <a:latin typeface="HG丸ｺﾞｼｯｸM-PRO" pitchFamily="50" charset="-128"/>
                <a:ea typeface="HG丸ｺﾞｼｯｸM-PRO" pitchFamily="50" charset="-128"/>
              </a:rPr>
              <a:t>により、アジアをはじめ世界市場を積極的に開拓します。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b="1"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生活支援型サービス産業・都市型サービス産業の強化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医療・介護・福祉などの</a:t>
            </a:r>
            <a:r>
              <a:rPr lang="ja-JP" altLang="en-US" sz="1050" dirty="0" smtClean="0">
                <a:latin typeface="HG丸ｺﾞｼｯｸM-PRO" pitchFamily="50" charset="-128"/>
                <a:ea typeface="HG丸ｺﾞｼｯｸM-PRO" pitchFamily="50" charset="-128"/>
              </a:rPr>
              <a:t>少子高齢社会</a:t>
            </a:r>
            <a:r>
              <a:rPr lang="ja-JP" altLang="en-US" sz="1050" dirty="0" smtClean="0">
                <a:solidFill>
                  <a:srgbClr val="000000"/>
                </a:solidFill>
                <a:latin typeface="HG丸ｺﾞｼｯｸM-PRO" pitchFamily="50" charset="-128"/>
                <a:ea typeface="HG丸ｺﾞｼｯｸM-PRO" pitchFamily="50" charset="-128"/>
              </a:rPr>
              <a:t>を支える生活支援型サービス産業や、</a:t>
            </a:r>
            <a:r>
              <a:rPr lang="ja-JP" altLang="en-US" sz="1050" dirty="0" smtClean="0">
                <a:latin typeface="HG丸ｺﾞｼｯｸM-PRO" pitchFamily="50" charset="-128"/>
                <a:ea typeface="HG丸ｺﾞｼｯｸM-PRO" pitchFamily="50" charset="-128"/>
              </a:rPr>
              <a:t>大都市圏の特性を活かしたクリエイティブ産業</a:t>
            </a:r>
            <a:r>
              <a:rPr lang="ja-JP" altLang="en-US" sz="600" dirty="0">
                <a:latin typeface="HG丸ｺﾞｼｯｸM-PRO" pitchFamily="50" charset="-128"/>
                <a:ea typeface="HG丸ｺﾞｼｯｸM-PRO" pitchFamily="50" charset="-128"/>
              </a:rPr>
              <a:t>*</a:t>
            </a:r>
            <a:r>
              <a:rPr lang="en-US" altLang="ja-JP" sz="600" dirty="0">
                <a:latin typeface="HG丸ｺﾞｼｯｸM-PRO" pitchFamily="50" charset="-128"/>
                <a:ea typeface="HG丸ｺﾞｼｯｸM-PRO" pitchFamily="50" charset="-128"/>
              </a:rPr>
              <a:t>3</a:t>
            </a:r>
            <a:r>
              <a:rPr lang="ja-JP" altLang="en-US" sz="1050" dirty="0" smtClean="0">
                <a:latin typeface="HG丸ｺﾞｼｯｸM-PRO" pitchFamily="50" charset="-128"/>
                <a:ea typeface="HG丸ｺﾞｼｯｸM-PRO" pitchFamily="50" charset="-128"/>
              </a:rPr>
              <a:t>などの都市型サービス産業などを強化します。</a:t>
            </a:r>
            <a:endParaRPr lang="en-US" altLang="ja-JP" sz="1050" dirty="0" smtClean="0">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P創英角ﾎﾟｯﾌﾟ体" pitchFamily="50" charset="-128"/>
              <a:ea typeface="HGP創英角ﾎﾟｯﾌﾟ体"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対内投資促進による国際競争力の強化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税の優遇や規制緩和などを進める総合特区</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smtClean="0">
                <a:solidFill>
                  <a:srgbClr val="000000"/>
                </a:solidFill>
                <a:latin typeface="HG丸ｺﾞｼｯｸM-PRO" pitchFamily="50" charset="-128"/>
                <a:ea typeface="HG丸ｺﾞｼｯｸM-PRO" pitchFamily="50" charset="-128"/>
              </a:rPr>
              <a:t>4</a:t>
            </a:r>
            <a:r>
              <a:rPr lang="ja-JP" altLang="en-US" sz="1050" dirty="0" smtClean="0">
                <a:solidFill>
                  <a:srgbClr val="000000"/>
                </a:solidFill>
                <a:latin typeface="HG丸ｺﾞｼｯｸM-PRO" pitchFamily="50" charset="-128"/>
                <a:ea typeface="HG丸ｺﾞｼｯｸM-PRO" pitchFamily="50" charset="-128"/>
              </a:rPr>
              <a:t>の活用</a:t>
            </a:r>
            <a:r>
              <a:rPr lang="ja-JP" altLang="en-US" sz="1050" dirty="0">
                <a:solidFill>
                  <a:srgbClr val="000000"/>
                </a:solidFill>
                <a:latin typeface="HG丸ｺﾞｼｯｸM-PRO" pitchFamily="50" charset="-128"/>
                <a:ea typeface="HG丸ｺﾞｼｯｸM-PRO" pitchFamily="50" charset="-128"/>
              </a:rPr>
              <a:t>等</a:t>
            </a:r>
            <a:r>
              <a:rPr lang="ja-JP" altLang="en-US" sz="1050" dirty="0" smtClean="0">
                <a:solidFill>
                  <a:srgbClr val="000000"/>
                </a:solidFill>
                <a:latin typeface="HG丸ｺﾞｼｯｸM-PRO" pitchFamily="50" charset="-128"/>
                <a:ea typeface="HG丸ｺﾞｼｯｸM-PRO" pitchFamily="50" charset="-128"/>
              </a:rPr>
              <a:t>により、</a:t>
            </a:r>
            <a:r>
              <a:rPr lang="ja-JP" altLang="en-US" sz="1050" dirty="0" smtClean="0">
                <a:latin typeface="HG丸ｺﾞｼｯｸM-PRO" pitchFamily="50" charset="-128"/>
                <a:ea typeface="HG丸ｺﾞｼｯｸM-PRO" pitchFamily="50" charset="-128"/>
              </a:rPr>
              <a:t>世界から人材、資金、情報を呼び込むグローバルイノベーション創出に向けた環境整備を図り、アジアでの都市間競争を勝ち抜くための国際競争力を強化します。</a:t>
            </a:r>
            <a:endParaRPr lang="en-US" altLang="ja-JP" sz="1050" dirty="0" smtClean="0">
              <a:latin typeface="HG丸ｺﾞｼｯｸM-PRO" pitchFamily="50" charset="-128"/>
              <a:ea typeface="HG丸ｺﾞｼｯｸM-PRO" pitchFamily="50" charset="-128"/>
            </a:endParaRPr>
          </a:p>
          <a:p>
            <a:pPr eaLnBrk="1" hangingPunct="1">
              <a:defRPr/>
            </a:pPr>
            <a:endParaRPr lang="ja-JP" altLang="en-US" sz="1050" b="1"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ハイエンドなものづくりの推進</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中小企業など</a:t>
            </a:r>
            <a:r>
              <a:rPr lang="ja-JP" altLang="en-US" sz="1050" dirty="0">
                <a:solidFill>
                  <a:srgbClr val="000000"/>
                </a:solidFill>
                <a:latin typeface="HG丸ｺﾞｼｯｸM-PRO" pitchFamily="50" charset="-128"/>
                <a:ea typeface="HG丸ｺﾞｼｯｸM-PRO" pitchFamily="50" charset="-128"/>
              </a:rPr>
              <a:t>による</a:t>
            </a:r>
            <a:r>
              <a:rPr lang="ja-JP" altLang="en-US" sz="1050" dirty="0" smtClean="0">
                <a:solidFill>
                  <a:srgbClr val="000000"/>
                </a:solidFill>
                <a:latin typeface="HG丸ｺﾞｼｯｸM-PRO" pitchFamily="50" charset="-128"/>
                <a:ea typeface="HG丸ｺﾞｼｯｸM-PRO" pitchFamily="50" charset="-128"/>
              </a:rPr>
              <a:t>新たな研究開発プロジェクトの創出や、</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ものづくりを支援する体制の</a:t>
            </a:r>
            <a:r>
              <a:rPr lang="ja-JP" altLang="en-US" sz="1050" dirty="0">
                <a:solidFill>
                  <a:srgbClr val="000000"/>
                </a:solidFill>
                <a:latin typeface="HG丸ｺﾞｼｯｸM-PRO" pitchFamily="50" charset="-128"/>
                <a:ea typeface="HG丸ｺﾞｼｯｸM-PRO" pitchFamily="50" charset="-128"/>
              </a:rPr>
              <a:t>充実</a:t>
            </a:r>
            <a:r>
              <a:rPr lang="ja-JP" altLang="en-US" sz="1050" dirty="0" smtClean="0">
                <a:solidFill>
                  <a:srgbClr val="000000"/>
                </a:solidFill>
                <a:latin typeface="HG丸ｺﾞｼｯｸM-PRO" pitchFamily="50" charset="-128"/>
                <a:ea typeface="HG丸ｺﾞｼｯｸM-PRO" pitchFamily="50" charset="-128"/>
              </a:rPr>
              <a:t>などにより、大阪から付加</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価値の高い技術や製品を数多く生み出します。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P創英角ﾎﾟｯﾌﾟ体" pitchFamily="50" charset="-128"/>
              <a:ea typeface="HGP創英角ﾎﾟｯﾌﾟ体"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成長分野に挑戦する企業への支援・経済活動の新陳代謝の促進</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挑戦を促す金融支援の強化や、成長分野への参入の促進な</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ど、がんばる企業ほど優遇される仕組みへ転換を図り、果敢</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に</a:t>
            </a:r>
            <a:r>
              <a:rPr lang="ja-JP" altLang="en-US" sz="1050" dirty="0" smtClean="0">
                <a:latin typeface="HG丸ｺﾞｼｯｸM-PRO" pitchFamily="50" charset="-128"/>
                <a:ea typeface="HG丸ｺﾞｼｯｸM-PRO" pitchFamily="50" charset="-128"/>
              </a:rPr>
              <a:t>チャレンジする</a:t>
            </a:r>
            <a:r>
              <a:rPr lang="ja-JP" altLang="en-US" sz="1050" dirty="0" smtClean="0">
                <a:solidFill>
                  <a:srgbClr val="000000"/>
                </a:solidFill>
                <a:latin typeface="HG丸ｺﾞｼｯｸM-PRO" pitchFamily="50" charset="-128"/>
                <a:ea typeface="HG丸ｺﾞｼｯｸM-PRO" pitchFamily="50" charset="-128"/>
              </a:rPr>
              <a:t>中小企業を応援します。</a:t>
            </a:r>
            <a:endParaRPr lang="en-US" altLang="ja-JP" sz="1050" dirty="0" smtClean="0">
              <a:solidFill>
                <a:srgbClr val="000000"/>
              </a:solidFill>
              <a:latin typeface="HG丸ｺﾞｼｯｸM-PRO" pitchFamily="50" charset="-128"/>
              <a:ea typeface="HG丸ｺﾞｼｯｸM-PRO" pitchFamily="50" charset="-128"/>
            </a:endParaRPr>
          </a:p>
        </p:txBody>
      </p:sp>
      <p:pic>
        <p:nvPicPr>
          <p:cNvPr id="21507" name="Picture 23" descr="C:\Users\FukudaEt\AppData\Local\Microsoft\Windows\Temporary Internet Files\Content.Outlook\KZLA733S\匠1カラー_中.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763" y="6560641"/>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角丸四角形 61"/>
          <p:cNvSpPr>
            <a:spLocks noChangeArrowheads="1"/>
          </p:cNvSpPr>
          <p:nvPr/>
        </p:nvSpPr>
        <p:spPr bwMode="auto">
          <a:xfrm>
            <a:off x="360611" y="914450"/>
            <a:ext cx="6136779" cy="2808238"/>
          </a:xfrm>
          <a:prstGeom prst="roundRect">
            <a:avLst>
              <a:gd name="adj" fmla="val 16667"/>
            </a:avLst>
          </a:prstGeom>
          <a:solidFill>
            <a:srgbClr val="DFF1CB"/>
          </a:solidFill>
          <a:ln w="9525" algn="ctr">
            <a:noFill/>
            <a:round/>
            <a:headEnd/>
            <a:tailEnd/>
          </a:ln>
          <a:effectLst>
            <a:outerShdw blurRad="50800" dist="38100" dir="2700000" algn="tl" rotWithShape="0">
              <a:prstClr val="black">
                <a:alpha val="67000"/>
              </a:prstClr>
            </a:outerShdw>
          </a:effectLst>
          <a:scene3d>
            <a:camera prst="orthographicFront"/>
            <a:lightRig rig="balanced" dir="t"/>
          </a:scene3d>
          <a:sp3d prstMaterial="plastic">
            <a:bevelT w="69850" h="88900"/>
            <a:bevelB w="57150" h="88900"/>
          </a:sp3d>
        </p:spPr>
        <p:txBody>
          <a:bodyPr wrap="none" anchor="ctr"/>
          <a:lstStyle/>
          <a:p>
            <a:pPr algn="ctr">
              <a:defRPr/>
            </a:pPr>
            <a:endParaRPr lang="ja-JP" altLang="en-US">
              <a:ea typeface="ＭＳ 明朝" pitchFamily="17" charset="-128"/>
            </a:endParaRPr>
          </a:p>
        </p:txBody>
      </p:sp>
      <p:sp>
        <p:nvSpPr>
          <p:cNvPr id="21511" name="AutoShape 74"/>
          <p:cNvSpPr>
            <a:spLocks noChangeArrowheads="1"/>
          </p:cNvSpPr>
          <p:nvPr/>
        </p:nvSpPr>
        <p:spPr bwMode="auto">
          <a:xfrm>
            <a:off x="0" y="287338"/>
            <a:ext cx="68580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ja-JP" sz="3600">
                <a:solidFill>
                  <a:srgbClr val="FF9933"/>
                </a:solidFill>
                <a:latin typeface="HG丸ｺﾞｼｯｸM-PRO" pitchFamily="50" charset="-128"/>
                <a:ea typeface="HG丸ｺﾞｼｯｸM-PRO" pitchFamily="50" charset="-128"/>
                <a:sym typeface="Wingdings" pitchFamily="2" charset="2"/>
              </a:rPr>
              <a:t></a:t>
            </a:r>
            <a:r>
              <a:rPr lang="ja-JP" altLang="en-US" sz="2800" b="1">
                <a:solidFill>
                  <a:srgbClr val="000000"/>
                </a:solidFill>
                <a:latin typeface="HG丸ｺﾞｼｯｸM-PRO" pitchFamily="50" charset="-128"/>
                <a:ea typeface="HG丸ｺﾞｼｯｸM-PRO" pitchFamily="50" charset="-128"/>
              </a:rPr>
              <a:t>強みを活かす産業・技術の強化</a:t>
            </a:r>
          </a:p>
        </p:txBody>
      </p:sp>
      <p:cxnSp>
        <p:nvCxnSpPr>
          <p:cNvPr id="21512" name="直線コネクタ 24"/>
          <p:cNvCxnSpPr>
            <a:cxnSpLocks noChangeShapeType="1"/>
          </p:cNvCxnSpPr>
          <p:nvPr/>
        </p:nvCxnSpPr>
        <p:spPr bwMode="auto">
          <a:xfrm>
            <a:off x="719138" y="792163"/>
            <a:ext cx="5664200" cy="0"/>
          </a:xfrm>
          <a:prstGeom prst="line">
            <a:avLst/>
          </a:prstGeom>
          <a:noFill/>
          <a:ln w="15875" algn="ctr">
            <a:solidFill>
              <a:srgbClr val="FF9933"/>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21513" name="Text Box 79"/>
          <p:cNvSpPr txBox="1">
            <a:spLocks noChangeArrowheads="1"/>
          </p:cNvSpPr>
          <p:nvPr/>
        </p:nvSpPr>
        <p:spPr bwMode="auto">
          <a:xfrm>
            <a:off x="6461125" y="8824913"/>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solidFill>
                  <a:srgbClr val="003300"/>
                </a:solidFill>
              </a:rPr>
              <a:t>６</a:t>
            </a:r>
          </a:p>
        </p:txBody>
      </p:sp>
      <p:sp>
        <p:nvSpPr>
          <p:cNvPr id="21514" name="テキスト ボックス 64"/>
          <p:cNvSpPr txBox="1">
            <a:spLocks noChangeArrowheads="1"/>
          </p:cNvSpPr>
          <p:nvPr/>
        </p:nvSpPr>
        <p:spPr bwMode="auto">
          <a:xfrm>
            <a:off x="360363" y="996950"/>
            <a:ext cx="613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FF9933"/>
                </a:solidFill>
                <a:latin typeface="HG丸ｺﾞｼｯｸM-PRO" pitchFamily="50" charset="-128"/>
                <a:ea typeface="HG丸ｺﾞｼｯｸM-PRO" pitchFamily="50" charset="-128"/>
              </a:rPr>
              <a:t>世界をリードする産業・技術が生まれる都市に</a:t>
            </a:r>
          </a:p>
        </p:txBody>
      </p:sp>
      <p:pic>
        <p:nvPicPr>
          <p:cNvPr id="21515" name="Picture 7" descr="IMGP4839"/>
          <p:cNvPicPr>
            <a:picLocks noChangeArrowheads="1"/>
          </p:cNvPicPr>
          <p:nvPr/>
        </p:nvPicPr>
        <p:blipFill>
          <a:blip r:embed="rId3">
            <a:extLst>
              <a:ext uri="{28A0092B-C50C-407E-A947-70E740481C1C}">
                <a14:useLocalDpi xmlns:a14="http://schemas.microsoft.com/office/drawing/2010/main" val="0"/>
              </a:ext>
            </a:extLst>
          </a:blip>
          <a:srcRect l="13959"/>
          <a:stretch>
            <a:fillRect/>
          </a:stretch>
        </p:blipFill>
        <p:spPr bwMode="auto">
          <a:xfrm>
            <a:off x="4211638" y="1473200"/>
            <a:ext cx="1692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グループ化 24"/>
          <p:cNvGrpSpPr/>
          <p:nvPr/>
        </p:nvGrpSpPr>
        <p:grpSpPr>
          <a:xfrm>
            <a:off x="6165303" y="9070976"/>
            <a:ext cx="688619" cy="69850"/>
            <a:chOff x="0" y="9074150"/>
            <a:chExt cx="923736" cy="69850"/>
          </a:xfrm>
          <a:scene3d>
            <a:camera prst="orthographicFront">
              <a:rot lat="0" lon="0" rev="10800000"/>
            </a:camera>
            <a:lightRig rig="threePt" dir="t"/>
          </a:scene3d>
        </p:grpSpPr>
        <p:sp>
          <p:nvSpPr>
            <p:cNvPr id="26" name="正方形/長方形 25"/>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1517" name="テキスト ボックス 22"/>
          <p:cNvSpPr txBox="1">
            <a:spLocks noChangeArrowheads="1"/>
          </p:cNvSpPr>
          <p:nvPr/>
        </p:nvSpPr>
        <p:spPr bwMode="auto">
          <a:xfrm>
            <a:off x="528638" y="8458200"/>
            <a:ext cx="5880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800"/>
              </a:lnSpc>
            </a:pPr>
            <a:r>
              <a:rPr lang="ja-JP" altLang="en-US" sz="800" dirty="0"/>
              <a:t>*</a:t>
            </a:r>
            <a:r>
              <a:rPr lang="en-US" altLang="ja-JP" sz="800" dirty="0"/>
              <a:t>1</a:t>
            </a:r>
            <a:r>
              <a:rPr lang="ja-JP" altLang="en-US" sz="800" dirty="0"/>
              <a:t>　太陽光発電や風力発電など、地球温暖化の原因となる二酸化炭素の排出量が少なく、エネルギー源の多様化に貢献するエネル</a:t>
            </a:r>
            <a:r>
              <a:rPr lang="en-US" altLang="ja-JP" sz="800" dirty="0"/>
              <a:t/>
            </a:r>
            <a:br>
              <a:rPr lang="en-US" altLang="ja-JP" sz="800" dirty="0"/>
            </a:br>
            <a:r>
              <a:rPr lang="ja-JP" altLang="en-US" sz="800" dirty="0"/>
              <a:t>　　 ギーのこと。</a:t>
            </a:r>
            <a:r>
              <a:rPr lang="en-US" altLang="ja-JP" sz="800" dirty="0"/>
              <a:t/>
            </a:r>
            <a:br>
              <a:rPr lang="en-US" altLang="ja-JP" sz="800" dirty="0"/>
            </a:br>
            <a:r>
              <a:rPr lang="ja-JP" altLang="en-US" sz="800" dirty="0"/>
              <a:t>*</a:t>
            </a:r>
            <a:r>
              <a:rPr lang="en-US" altLang="ja-JP" sz="800" dirty="0"/>
              <a:t>2</a:t>
            </a:r>
            <a:r>
              <a:rPr lang="ja-JP" altLang="en-US" sz="800" dirty="0"/>
              <a:t>　バイオテクノロジーの略。生物の行う化学反応を工業的に利用・応用する技術のことで、遺伝子組み換え、発酵、新品種育成、環</a:t>
            </a:r>
            <a:r>
              <a:rPr lang="en-US" altLang="ja-JP" sz="800" dirty="0"/>
              <a:t/>
            </a:r>
            <a:br>
              <a:rPr lang="en-US" altLang="ja-JP" sz="800" dirty="0"/>
            </a:br>
            <a:r>
              <a:rPr lang="en-US" altLang="ja-JP" sz="800" dirty="0"/>
              <a:t>      </a:t>
            </a:r>
            <a:r>
              <a:rPr lang="ja-JP" altLang="en-US" sz="800" dirty="0"/>
              <a:t>境浄化 などに利用されている。</a:t>
            </a:r>
            <a:endParaRPr lang="en-US" altLang="ja-JP" sz="800" dirty="0"/>
          </a:p>
          <a:p>
            <a:pPr eaLnBrk="1" hangingPunct="1">
              <a:lnSpc>
                <a:spcPts val="800"/>
              </a:lnSpc>
            </a:pPr>
            <a:r>
              <a:rPr lang="ja-JP" altLang="en-US" sz="800" dirty="0"/>
              <a:t>*</a:t>
            </a:r>
            <a:r>
              <a:rPr lang="en-US" altLang="ja-JP" sz="800" dirty="0"/>
              <a:t>3</a:t>
            </a:r>
            <a:r>
              <a:rPr lang="ja-JP" altLang="en-US" sz="800" dirty="0"/>
              <a:t>　デザイン、アイデアなどの知的な財産を活用したビジネスを行う産業。</a:t>
            </a:r>
            <a:r>
              <a:rPr lang="en-US" altLang="ja-JP" sz="800" dirty="0"/>
              <a:t/>
            </a:r>
            <a:br>
              <a:rPr lang="en-US" altLang="ja-JP" sz="800" dirty="0"/>
            </a:br>
            <a:r>
              <a:rPr lang="ja-JP" altLang="en-US" sz="800" dirty="0"/>
              <a:t>*</a:t>
            </a:r>
            <a:r>
              <a:rPr lang="en-US" altLang="ja-JP" sz="800" dirty="0"/>
              <a:t>4</a:t>
            </a:r>
            <a:r>
              <a:rPr lang="ja-JP" altLang="en-US" sz="800" dirty="0"/>
              <a:t>　平成</a:t>
            </a:r>
            <a:r>
              <a:rPr lang="en-US" altLang="ja-JP" sz="800" dirty="0"/>
              <a:t>22</a:t>
            </a:r>
            <a:r>
              <a:rPr lang="ja-JP" altLang="en-US" sz="800" dirty="0"/>
              <a:t>年</a:t>
            </a:r>
            <a:r>
              <a:rPr lang="en-US" altLang="ja-JP" sz="800" dirty="0"/>
              <a:t>6</a:t>
            </a:r>
            <a:r>
              <a:rPr lang="ja-JP" altLang="en-US" sz="800" dirty="0"/>
              <a:t>月の国の「新成長戦略」に創設が記載されている特区制度のこと。</a:t>
            </a:r>
          </a:p>
        </p:txBody>
      </p:sp>
      <p:cxnSp>
        <p:nvCxnSpPr>
          <p:cNvPr id="21518" name="直線コネクタ 28"/>
          <p:cNvCxnSpPr>
            <a:cxnSpLocks noChangeShapeType="1"/>
          </p:cNvCxnSpPr>
          <p:nvPr/>
        </p:nvCxnSpPr>
        <p:spPr bwMode="auto">
          <a:xfrm>
            <a:off x="582613" y="8428038"/>
            <a:ext cx="5726112" cy="0"/>
          </a:xfrm>
          <a:prstGeom prst="line">
            <a:avLst/>
          </a:prstGeom>
          <a:noFill/>
          <a:ln w="6350" algn="ctr">
            <a:solidFill>
              <a:schemeClr val="accent2"/>
            </a:solidFill>
            <a:round/>
            <a:headEnd/>
            <a:tailEnd/>
          </a:ln>
          <a:extLst>
            <a:ext uri="{909E8E84-426E-40DD-AFC4-6F175D3DCCD1}">
              <a14:hiddenFill xmlns:a14="http://schemas.microsoft.com/office/drawing/2010/main">
                <a:noFill/>
              </a14:hiddenFill>
            </a:ext>
          </a:extLst>
        </p:spPr>
      </p:cxnSp>
      <p:pic>
        <p:nvPicPr>
          <p:cNvPr id="21519" name="図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638" y="2681288"/>
            <a:ext cx="10763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2690813"/>
            <a:ext cx="1281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3952503"/>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4"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4788024"/>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5"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5436096"/>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6"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6059785"/>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7"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6876380"/>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8" name="Picture 2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00" y="7668344"/>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529" name="グループ化 43"/>
          <p:cNvGrpSpPr>
            <a:grpSpLocks/>
          </p:cNvGrpSpPr>
          <p:nvPr/>
        </p:nvGrpSpPr>
        <p:grpSpPr bwMode="auto">
          <a:xfrm>
            <a:off x="4967288" y="7860803"/>
            <a:ext cx="1630362" cy="455613"/>
            <a:chOff x="4973071" y="8113205"/>
            <a:chExt cx="1631517" cy="454319"/>
          </a:xfrm>
        </p:grpSpPr>
        <p:sp>
          <p:nvSpPr>
            <p:cNvPr id="21530" name="正方形/長方形 44"/>
            <p:cNvSpPr>
              <a:spLocks noChangeArrowheads="1"/>
            </p:cNvSpPr>
            <p:nvPr/>
          </p:nvSpPr>
          <p:spPr bwMode="auto">
            <a:xfrm>
              <a:off x="4973071" y="8116118"/>
              <a:ext cx="1631517"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700"/>
                </a:lnSpc>
              </a:pPr>
              <a:r>
                <a:rPr lang="ja-JP" altLang="en-US" sz="700">
                  <a:solidFill>
                    <a:srgbClr val="002060"/>
                  </a:solidFill>
                </a:rPr>
                <a:t>大阪府内の高い技術や優れた製品を持つものづくり中小企業を発掘・顕彰する「大阪ものづくり優良企業賞」を実施しています。</a:t>
              </a:r>
            </a:p>
          </p:txBody>
        </p:sp>
        <p:sp>
          <p:nvSpPr>
            <p:cNvPr id="21531" name="角丸四角形 45"/>
            <p:cNvSpPr>
              <a:spLocks noChangeArrowheads="1"/>
            </p:cNvSpPr>
            <p:nvPr/>
          </p:nvSpPr>
          <p:spPr bwMode="auto">
            <a:xfrm>
              <a:off x="4975337" y="8113205"/>
              <a:ext cx="1513280" cy="451406"/>
            </a:xfrm>
            <a:prstGeom prst="roundRect">
              <a:avLst>
                <a:gd name="adj" fmla="val 16667"/>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ea typeface="ＭＳ 明朝" pitchFamily="17" charset="-128"/>
              </a:endParaRPr>
            </a:p>
          </p:txBody>
        </p:sp>
      </p:grpSp>
      <p:pic>
        <p:nvPicPr>
          <p:cNvPr id="1026" name="Picture 2" descr="\\webx.lan.pref.osaka.jp\DavWWWRoot\02\osakaseichosenryaku\DocLib\06_成長戦略府市一本化\概要版\回答用フォルダ\09_住宅まちづくり部\写真\彩都ライフサイエンスパーク.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6832" y="1473200"/>
            <a:ext cx="2090057" cy="1254034"/>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24" descr="\\webx.lan.pref.osaka.jp\DavWWWRoot\02\osakaseichosenryaku\DocLib\商工労働部\101116 成長戦略イメージ写真\商談会2009_1.JP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013" y="2259013"/>
            <a:ext cx="1692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9"/>
          <p:cNvSpPr txBox="1">
            <a:spLocks noChangeArrowheads="1"/>
          </p:cNvSpPr>
          <p:nvPr/>
        </p:nvSpPr>
        <p:spPr bwMode="auto">
          <a:xfrm>
            <a:off x="893763" y="4622800"/>
            <a:ext cx="5386387" cy="43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algn="ctr"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algn="ctr"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algn="ctr"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algn="ctr"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関西国際空港の国際ハブ化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a:t>
            </a:r>
            <a:r>
              <a:rPr lang="en-US" altLang="ja-JP" sz="1050" dirty="0" smtClean="0">
                <a:latin typeface="HG丸ｺﾞｼｯｸM-PRO" pitchFamily="50" charset="-128"/>
                <a:ea typeface="HG丸ｺﾞｼｯｸM-PRO" pitchFamily="50" charset="-128"/>
              </a:rPr>
              <a:t>LCC</a:t>
            </a:r>
            <a:r>
              <a:rPr lang="ja-JP" altLang="en-US" sz="1050" dirty="0">
                <a:latin typeface="HG丸ｺﾞｼｯｸM-PRO" pitchFamily="50" charset="-128"/>
                <a:ea typeface="HG丸ｺﾞｼｯｸM-PRO" pitchFamily="50" charset="-128"/>
              </a:rPr>
              <a:t>（格安航空会社</a:t>
            </a:r>
            <a:r>
              <a:rPr lang="ja-JP" altLang="en-US" sz="1050" dirty="0" smtClean="0">
                <a:latin typeface="HG丸ｺﾞｼｯｸM-PRO" pitchFamily="50" charset="-128"/>
                <a:ea typeface="HG丸ｺﾞｼｯｸM-PRO" pitchFamily="50" charset="-128"/>
              </a:rPr>
              <a:t>）の</a:t>
            </a:r>
            <a:r>
              <a:rPr lang="ja-JP" altLang="en-US" sz="1050" dirty="0">
                <a:latin typeface="HG丸ｺﾞｼｯｸM-PRO" pitchFamily="50" charset="-128"/>
                <a:ea typeface="HG丸ｺﾞｼｯｸM-PRO" pitchFamily="50" charset="-128"/>
              </a:rPr>
              <a:t>拠点化や就航ネットワークの</a:t>
            </a:r>
            <a:r>
              <a:rPr lang="ja-JP" altLang="en-US" sz="1050" dirty="0" smtClean="0">
                <a:latin typeface="HG丸ｺﾞｼｯｸM-PRO" pitchFamily="50" charset="-128"/>
                <a:ea typeface="HG丸ｺﾞｼｯｸM-PRO" pitchFamily="50" charset="-128"/>
              </a:rPr>
              <a:t>充実、</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医薬品や食品など関空の特性を活かした物流機能の強化などに</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より、アジアと日本各地をつなぐ「中継拠点」を</a:t>
            </a:r>
            <a:r>
              <a:rPr lang="ja-JP" altLang="en-US" sz="1050" dirty="0" err="1" smtClean="0">
                <a:latin typeface="HG丸ｺﾞｼｯｸM-PRO" pitchFamily="50" charset="-128"/>
                <a:ea typeface="HG丸ｺﾞｼｯｸM-PRO" pitchFamily="50" charset="-128"/>
              </a:rPr>
              <a:t>めざすととも</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に、首都圏空港と並ぶ日本の二大ハブ（拠点）空港として再生</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latin typeface="HG丸ｺﾞｼｯｸM-PRO" pitchFamily="50" charset="-128"/>
                <a:ea typeface="HG丸ｺﾞｼｯｸM-PRO" pitchFamily="50" charset="-128"/>
              </a:rPr>
              <a:t>します。</a:t>
            </a:r>
          </a:p>
          <a:p>
            <a:pPr eaLnBrk="1" hangingPunct="1">
              <a:defRPr/>
            </a:pPr>
            <a:endParaRPr lang="ja-JP" altLang="en-US" sz="1050" b="1"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阪神港の国際ハブ化</a:t>
            </a:r>
            <a:endParaRPr lang="en-US" altLang="ja-JP" sz="1100" dirty="0" smtClean="0">
              <a:solidFill>
                <a:schemeClr val="accent6">
                  <a:lumMod val="75000"/>
                </a:schemeClr>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　</a:t>
            </a:r>
            <a:r>
              <a:rPr lang="ja-JP" altLang="en-US" sz="1050" dirty="0" smtClean="0">
                <a:latin typeface="HG丸ｺﾞｼｯｸM-PRO" pitchFamily="50" charset="-128"/>
                <a:ea typeface="HG丸ｺﾞｼｯｸM-PRO" pitchFamily="50" charset="-128"/>
              </a:rPr>
              <a:t>世界との交流機能の東西二極化を進めるため、</a:t>
            </a:r>
            <a:r>
              <a:rPr lang="ja-JP" altLang="en-US" sz="1050" dirty="0" smtClean="0">
                <a:solidFill>
                  <a:srgbClr val="000000"/>
                </a:solidFill>
                <a:latin typeface="HG丸ｺﾞｼｯｸM-PRO" pitchFamily="50" charset="-128"/>
                <a:ea typeface="HG丸ｺﾞｼｯｸM-PRO" pitchFamily="50" charset="-128"/>
              </a:rPr>
              <a:t>港湾経営の民営化・一元化を進め、国際コンテナ戦略港湾として阪神港の国際競争力を強化し、韓国・釜山港に流れた貨物を取り戻します。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ja-JP" altLang="en-US" sz="1050" dirty="0" smtClean="0">
              <a:solidFill>
                <a:srgbClr val="000000"/>
              </a:solidFill>
              <a:latin typeface="HGP創英角ﾎﾟｯﾌﾟ体" pitchFamily="50" charset="-128"/>
              <a:ea typeface="HGP創英角ﾎﾟｯﾌﾟ体" pitchFamily="50" charset="-128"/>
            </a:endParaRPr>
          </a:p>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物流を支える高速道路機能の強化</a:t>
            </a:r>
          </a:p>
          <a:p>
            <a:pPr eaLnBrk="1" hangingPunct="1">
              <a:defRPr/>
            </a:pPr>
            <a:r>
              <a:rPr lang="ja-JP" altLang="en-US" sz="1050" dirty="0">
                <a:solidFill>
                  <a:srgbClr val="000000"/>
                </a:solidFill>
                <a:latin typeface="HG丸ｺﾞｼｯｸM-PRO" pitchFamily="50" charset="-128"/>
                <a:ea typeface="HG丸ｺﾞｼｯｸM-PRO" pitchFamily="50" charset="-128"/>
              </a:rPr>
              <a:t>　</a:t>
            </a:r>
            <a:r>
              <a:rPr lang="ja-JP" altLang="en-US" sz="1050" dirty="0">
                <a:latin typeface="HG丸ｺﾞｼｯｸM-PRO" pitchFamily="50" charset="-128"/>
                <a:ea typeface="HG丸ｺﾞｼｯｸM-PRO" pitchFamily="50" charset="-128"/>
              </a:rPr>
              <a:t>利用者の視点に</a:t>
            </a:r>
            <a:r>
              <a:rPr lang="ja-JP" altLang="en-US" sz="1050" dirty="0" smtClean="0">
                <a:latin typeface="HG丸ｺﾞｼｯｸM-PRO" pitchFamily="50" charset="-128"/>
                <a:ea typeface="HG丸ｺﾞｼｯｸM-PRO" pitchFamily="50" charset="-128"/>
              </a:rPr>
              <a:t>立った都市圏</a:t>
            </a:r>
            <a:r>
              <a:rPr lang="ja-JP" altLang="en-US" sz="1050" dirty="0">
                <a:latin typeface="HG丸ｺﾞｼｯｸM-PRO" pitchFamily="50" charset="-128"/>
                <a:ea typeface="HG丸ｺﾞｼｯｸM-PRO" pitchFamily="50" charset="-128"/>
              </a:rPr>
              <a:t>の高速道路等の一体的</a:t>
            </a:r>
            <a:r>
              <a:rPr lang="ja-JP" altLang="en-US" sz="1050" dirty="0" smtClean="0">
                <a:latin typeface="HG丸ｺﾞｼｯｸM-PRO" pitchFamily="50" charset="-128"/>
                <a:ea typeface="HG丸ｺﾞｼｯｸM-PRO" pitchFamily="50" charset="-128"/>
              </a:rPr>
              <a:t>運営の実現に</a:t>
            </a:r>
            <a:r>
              <a:rPr lang="ja-JP" altLang="en-US" sz="1050" dirty="0">
                <a:latin typeface="HG丸ｺﾞｼｯｸM-PRO" pitchFamily="50" charset="-128"/>
                <a:ea typeface="HG丸ｺﾞｼｯｸM-PRO" pitchFamily="50" charset="-128"/>
              </a:rPr>
              <a:t>より、地域自らの責任と判断の</a:t>
            </a:r>
            <a:r>
              <a:rPr lang="ja-JP" altLang="en-US" sz="1050" dirty="0" smtClean="0">
                <a:latin typeface="HG丸ｺﾞｼｯｸM-PRO" pitchFamily="50" charset="-128"/>
                <a:ea typeface="HG丸ｺﾞｼｯｸM-PRO" pitchFamily="50" charset="-128"/>
              </a:rPr>
              <a:t>もと料金</a:t>
            </a:r>
            <a:r>
              <a:rPr lang="ja-JP" altLang="en-US" sz="1050" dirty="0">
                <a:latin typeface="HG丸ｺﾞｼｯｸM-PRO" pitchFamily="50" charset="-128"/>
                <a:ea typeface="HG丸ｺﾞｼｯｸM-PRO" pitchFamily="50" charset="-128"/>
              </a:rPr>
              <a:t>体系の一元化を進め、戦略的な整備とあわせて広域交通インフラの複数ルート確保を促進し、モノの流れを円滑にします</a:t>
            </a:r>
            <a:r>
              <a:rPr lang="ja-JP" altLang="en-US" sz="1050" dirty="0" smtClean="0">
                <a:latin typeface="HG丸ｺﾞｼｯｸM-PRO" pitchFamily="50" charset="-128"/>
                <a:ea typeface="HG丸ｺﾞｼｯｸM-PRO" pitchFamily="50" charset="-128"/>
              </a:rPr>
              <a:t>。</a:t>
            </a:r>
            <a:endParaRPr lang="en-US" altLang="ja-JP" sz="1050" dirty="0" smtClean="0">
              <a:latin typeface="HG丸ｺﾞｼｯｸM-PRO" pitchFamily="50" charset="-128"/>
              <a:ea typeface="HG丸ｺﾞｼｯｸM-PRO" pitchFamily="50" charset="-128"/>
            </a:endParaRPr>
          </a:p>
          <a:p>
            <a:pPr eaLnBrk="1" hangingPunct="1">
              <a:defRPr/>
            </a:pPr>
            <a:endParaRPr lang="ja-JP" altLang="en-US" sz="1050" b="1"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人流を支える鉄道アクセス・ネットワーク強化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関空から、より早く便利に移動できる鉄道（なにわ筋線、関空リニア等）や、大阪と各地を結ぶリニア中央新幹線・北陸新幹線の整備に</a:t>
            </a:r>
            <a:r>
              <a:rPr lang="ja-JP" altLang="en-US" sz="1050" dirty="0" smtClean="0">
                <a:latin typeface="HG丸ｺﾞｼｯｸM-PRO" pitchFamily="50" charset="-128"/>
                <a:ea typeface="HG丸ｺﾞｼｯｸM-PRO" pitchFamily="50" charset="-128"/>
              </a:rPr>
              <a:t>よる広域交通インフラの複数ルート確保をめざします。</a:t>
            </a:r>
            <a:endParaRPr lang="en-US" altLang="ja-JP" sz="1050" dirty="0" smtClean="0">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
            </a:r>
            <a:br>
              <a:rPr lang="ja-JP" altLang="en-US" sz="1050" dirty="0" smtClean="0">
                <a:solidFill>
                  <a:srgbClr val="000000"/>
                </a:solidFill>
                <a:latin typeface="HG丸ｺﾞｼｯｸM-PRO" pitchFamily="50" charset="-128"/>
                <a:ea typeface="HG丸ｺﾞｼｯｸM-PRO" pitchFamily="50" charset="-128"/>
              </a:rPr>
            </a:br>
            <a:r>
              <a:rPr lang="ja-JP" altLang="en-US" sz="1100" dirty="0" smtClean="0">
                <a:solidFill>
                  <a:schemeClr val="accent6">
                    <a:lumMod val="75000"/>
                  </a:schemeClr>
                </a:solidFill>
                <a:latin typeface="HG丸ｺﾞｼｯｸM-PRO" pitchFamily="50" charset="-128"/>
                <a:ea typeface="HG丸ｺﾞｼｯｸM-PRO" pitchFamily="50" charset="-128"/>
              </a:rPr>
              <a:t>官民連携による戦略インフラの強化</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インフラの運営権の民間付与</a:t>
            </a:r>
            <a:r>
              <a:rPr lang="ja-JP" altLang="en-US" sz="1050" dirty="0">
                <a:solidFill>
                  <a:srgbClr val="000000"/>
                </a:solidFill>
                <a:latin typeface="HG丸ｺﾞｼｯｸM-PRO" pitchFamily="50" charset="-128"/>
                <a:ea typeface="HG丸ｺﾞｼｯｸM-PRO" pitchFamily="50" charset="-128"/>
              </a:rPr>
              <a:t>（</a:t>
            </a:r>
            <a:r>
              <a:rPr lang="ja-JP" altLang="en-US" sz="1050" dirty="0" smtClean="0">
                <a:solidFill>
                  <a:srgbClr val="000000"/>
                </a:solidFill>
                <a:latin typeface="HG丸ｺﾞｼｯｸM-PRO" pitchFamily="50" charset="-128"/>
                <a:ea typeface="HG丸ｺﾞｼｯｸM-PRO" pitchFamily="50" charset="-128"/>
              </a:rPr>
              <a:t>コンセッション方式）など、民間の知恵や資金を活用した新たな整備手法を導入し、空港・港湾・鉄道・道路などの機能を強化します。</a:t>
            </a:r>
            <a:endParaRPr lang="ja-JP" altLang="en-US" sz="1050" b="1" dirty="0" smtClean="0">
              <a:solidFill>
                <a:srgbClr val="000000"/>
              </a:solidFill>
              <a:latin typeface="HG丸ｺﾞｼｯｸM-PRO" pitchFamily="50" charset="-128"/>
              <a:ea typeface="HG丸ｺﾞｼｯｸM-PRO" pitchFamily="50" charset="-128"/>
            </a:endParaRPr>
          </a:p>
        </p:txBody>
      </p:sp>
      <p:pic>
        <p:nvPicPr>
          <p:cNvPr id="22531"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066" y="4706938"/>
            <a:ext cx="12652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角丸四角形 61"/>
          <p:cNvSpPr>
            <a:spLocks noChangeArrowheads="1"/>
          </p:cNvSpPr>
          <p:nvPr/>
        </p:nvSpPr>
        <p:spPr bwMode="auto">
          <a:xfrm>
            <a:off x="379412" y="1188746"/>
            <a:ext cx="6120000" cy="3168000"/>
          </a:xfrm>
          <a:prstGeom prst="roundRect">
            <a:avLst>
              <a:gd name="adj" fmla="val 16667"/>
            </a:avLst>
          </a:prstGeom>
          <a:solidFill>
            <a:srgbClr val="DFF1CB"/>
          </a:solidFill>
          <a:ln w="9525" algn="ctr">
            <a:noFill/>
            <a:round/>
            <a:headEnd/>
            <a:tailEnd/>
          </a:ln>
          <a:effectLst>
            <a:outerShdw blurRad="50800" dist="38100" dir="2700000" algn="tl" rotWithShape="0">
              <a:prstClr val="black">
                <a:alpha val="67000"/>
              </a:prstClr>
            </a:outerShdw>
          </a:effectLst>
          <a:scene3d>
            <a:camera prst="orthographicFront"/>
            <a:lightRig rig="balanced" dir="t"/>
          </a:scene3d>
          <a:sp3d prstMaterial="plastic">
            <a:bevelT w="69850" h="88900"/>
            <a:bevelB w="57150" h="88900"/>
          </a:sp3d>
        </p:spPr>
        <p:txBody>
          <a:bodyPr wrap="none" anchor="ctr"/>
          <a:lstStyle/>
          <a:p>
            <a:pPr algn="ctr">
              <a:defRPr/>
            </a:pPr>
            <a:endParaRPr lang="ja-JP" altLang="en-US">
              <a:ea typeface="ＭＳ 明朝" pitchFamily="17" charset="-128"/>
            </a:endParaRPr>
          </a:p>
        </p:txBody>
      </p:sp>
      <p:sp>
        <p:nvSpPr>
          <p:cNvPr id="22535" name="Text Box 64"/>
          <p:cNvSpPr txBox="1">
            <a:spLocks noChangeArrowheads="1"/>
          </p:cNvSpPr>
          <p:nvPr/>
        </p:nvSpPr>
        <p:spPr bwMode="auto">
          <a:xfrm>
            <a:off x="141288" y="8824913"/>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t>７</a:t>
            </a:r>
          </a:p>
        </p:txBody>
      </p:sp>
      <p:sp>
        <p:nvSpPr>
          <p:cNvPr id="22536" name="AutoShape 74"/>
          <p:cNvSpPr>
            <a:spLocks noChangeArrowheads="1"/>
          </p:cNvSpPr>
          <p:nvPr/>
        </p:nvSpPr>
        <p:spPr bwMode="auto">
          <a:xfrm>
            <a:off x="141288" y="354013"/>
            <a:ext cx="6575425"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ts val="2800"/>
              </a:lnSpc>
            </a:pPr>
            <a:r>
              <a:rPr lang="en-US" altLang="ja-JP" sz="3500">
                <a:solidFill>
                  <a:srgbClr val="FFCC00"/>
                </a:solidFill>
                <a:latin typeface="HG丸ｺﾞｼｯｸM-PRO" pitchFamily="50" charset="-128"/>
                <a:ea typeface="HG丸ｺﾞｼｯｸM-PRO" pitchFamily="50" charset="-128"/>
                <a:sym typeface="Wingdings" pitchFamily="2" charset="2"/>
              </a:rPr>
              <a:t></a:t>
            </a:r>
            <a:r>
              <a:rPr lang="ja-JP" altLang="en-US" sz="2600" b="1">
                <a:latin typeface="HG丸ｺﾞｼｯｸM-PRO" pitchFamily="50" charset="-128"/>
                <a:ea typeface="HG丸ｺﾞｼｯｸM-PRO" pitchFamily="50" charset="-128"/>
              </a:rPr>
              <a:t>アジア活力の取り込み強化・</a:t>
            </a:r>
            <a:endParaRPr lang="en-US" altLang="ja-JP" sz="2600" b="1">
              <a:latin typeface="HG丸ｺﾞｼｯｸM-PRO" pitchFamily="50" charset="-128"/>
              <a:ea typeface="HG丸ｺﾞｼｯｸM-PRO" pitchFamily="50" charset="-128"/>
            </a:endParaRPr>
          </a:p>
          <a:p>
            <a:pPr algn="ctr">
              <a:lnSpc>
                <a:spcPts val="2800"/>
              </a:lnSpc>
            </a:pPr>
            <a:r>
              <a:rPr lang="ja-JP" altLang="en-US" sz="2600" b="1">
                <a:latin typeface="HG丸ｺﾞｼｯｸM-PRO" pitchFamily="50" charset="-128"/>
                <a:ea typeface="HG丸ｺﾞｼｯｸM-PRO" pitchFamily="50" charset="-128"/>
              </a:rPr>
              <a:t>物流人流インフラの活用</a:t>
            </a:r>
          </a:p>
        </p:txBody>
      </p:sp>
      <p:cxnSp>
        <p:nvCxnSpPr>
          <p:cNvPr id="22537" name="直線コネクタ 48"/>
          <p:cNvCxnSpPr>
            <a:cxnSpLocks noChangeShapeType="1"/>
          </p:cNvCxnSpPr>
          <p:nvPr/>
        </p:nvCxnSpPr>
        <p:spPr bwMode="auto">
          <a:xfrm>
            <a:off x="909638" y="995363"/>
            <a:ext cx="5038725" cy="0"/>
          </a:xfrm>
          <a:prstGeom prst="line">
            <a:avLst/>
          </a:prstGeom>
          <a:noFill/>
          <a:ln w="15875" algn="ctr">
            <a:solidFill>
              <a:srgbClr val="FFC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22538" name="テキスト ボックス 47"/>
          <p:cNvSpPr txBox="1">
            <a:spLocks noChangeArrowheads="1"/>
          </p:cNvSpPr>
          <p:nvPr/>
        </p:nvSpPr>
        <p:spPr bwMode="auto">
          <a:xfrm>
            <a:off x="377825" y="1260475"/>
            <a:ext cx="614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F2B800"/>
                </a:solidFill>
                <a:latin typeface="HG丸ｺﾞｼｯｸM-PRO" pitchFamily="50" charset="-128"/>
                <a:ea typeface="HG丸ｺﾞｼｯｸM-PRO" pitchFamily="50" charset="-128"/>
              </a:rPr>
              <a:t>アジア活力の集積・交流・分配の中心拠点に</a:t>
            </a:r>
          </a:p>
        </p:txBody>
      </p:sp>
      <p:grpSp>
        <p:nvGrpSpPr>
          <p:cNvPr id="26" name="グループ化 25"/>
          <p:cNvGrpSpPr/>
          <p:nvPr/>
        </p:nvGrpSpPr>
        <p:grpSpPr>
          <a:xfrm>
            <a:off x="0" y="9074150"/>
            <a:ext cx="688619" cy="69850"/>
            <a:chOff x="0" y="9074150"/>
            <a:chExt cx="923736" cy="69850"/>
          </a:xfrm>
          <a:scene3d>
            <a:camera prst="orthographicFront">
              <a:rot lat="0" lon="0" rev="0"/>
            </a:camera>
            <a:lightRig rig="threePt" dir="t"/>
          </a:scene3d>
        </p:grpSpPr>
        <p:sp>
          <p:nvSpPr>
            <p:cNvPr id="27" name="正方形/長方形 26"/>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2541" name="テキスト ボックス 2"/>
          <p:cNvSpPr txBox="1">
            <a:spLocks noChangeArrowheads="1"/>
          </p:cNvSpPr>
          <p:nvPr/>
        </p:nvSpPr>
        <p:spPr bwMode="auto">
          <a:xfrm>
            <a:off x="4740275" y="5556250"/>
            <a:ext cx="16081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r>
              <a:rPr lang="ja-JP" altLang="en-US" sz="700" dirty="0">
                <a:solidFill>
                  <a:srgbClr val="002060"/>
                </a:solidFill>
              </a:rPr>
              <a:t>関西国際空港キャラクター カンクン</a:t>
            </a:r>
          </a:p>
        </p:txBody>
      </p:sp>
      <p:pic>
        <p:nvPicPr>
          <p:cNvPr id="22542"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697413"/>
            <a:ext cx="307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3"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815186"/>
            <a:ext cx="307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4"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640513"/>
            <a:ext cx="307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5" name="Picture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7451725"/>
            <a:ext cx="3079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6" name="Picture 2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5" y="8278813"/>
            <a:ext cx="3063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7"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5976" y="169168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図 8"/>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921000"/>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0798" t="49158" r="57479" b="16417"/>
          <a:stretch/>
        </p:blipFill>
        <p:spPr bwMode="auto">
          <a:xfrm>
            <a:off x="674405" y="1733550"/>
            <a:ext cx="2228665" cy="1609036"/>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89" descr="\\webx.lan.pref.osaka.jp\DavWWWRoot\02\osakaseichosenryaku\DocLib\政策企画部\●右側面から.jpg"/>
          <p:cNvPicPr>
            <a:picLocks noChangeArrowheads="1"/>
          </p:cNvPicPr>
          <p:nvPr/>
        </p:nvPicPr>
        <p:blipFill>
          <a:blip r:embed="rId9">
            <a:extLst>
              <a:ext uri="{28A0092B-C50C-407E-A947-70E740481C1C}">
                <a14:useLocalDpi xmlns:a14="http://schemas.microsoft.com/office/drawing/2010/main" val="0"/>
              </a:ext>
            </a:extLst>
          </a:blip>
          <a:srcRect b="13313"/>
          <a:stretch>
            <a:fillRect/>
          </a:stretch>
        </p:blipFill>
        <p:spPr bwMode="auto">
          <a:xfrm>
            <a:off x="1993900" y="2921000"/>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865188" y="4443413"/>
            <a:ext cx="5334000" cy="400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algn="ctr"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algn="ctr"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algn="ctr"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algn="ctr"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defRPr/>
            </a:pPr>
            <a:r>
              <a:rPr lang="ja-JP" altLang="en-US" sz="1100" dirty="0" smtClean="0">
                <a:solidFill>
                  <a:srgbClr val="002060"/>
                </a:solidFill>
                <a:latin typeface="HG丸ｺﾞｼｯｸM-PRO" pitchFamily="50" charset="-128"/>
                <a:ea typeface="HG丸ｺﾞｼｯｸM-PRO" pitchFamily="50" charset="-128"/>
              </a:rPr>
              <a:t>企業・人材・情報が集い、技術革新が生まれる都市づくり</a:t>
            </a:r>
          </a:p>
          <a:p>
            <a:pPr eaLnBrk="1" hangingPunct="1">
              <a:defRPr/>
            </a:pPr>
            <a:r>
              <a:rPr lang="ja-JP" altLang="en-US" sz="1050" dirty="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総合特区の活用等により、「夢洲・咲洲」</a:t>
            </a:r>
            <a:r>
              <a:rPr lang="ja-JP" altLang="en-US" sz="1050" dirty="0" smtClean="0">
                <a:latin typeface="HG丸ｺﾞｼｯｸM-PRO" pitchFamily="50" charset="-128"/>
                <a:ea typeface="HG丸ｺﾞｼｯｸM-PRO" pitchFamily="50" charset="-128"/>
              </a:rPr>
              <a:t>「大阪駅周辺」</a:t>
            </a:r>
            <a:r>
              <a:rPr lang="ja-JP" altLang="en-US" sz="1050" dirty="0" smtClean="0">
                <a:solidFill>
                  <a:srgbClr val="000000"/>
                </a:solidFill>
                <a:latin typeface="HG丸ｺﾞｼｯｸM-PRO" pitchFamily="50" charset="-128"/>
                <a:ea typeface="HG丸ｺﾞｼｯｸM-PRO" pitchFamily="50" charset="-128"/>
              </a:rPr>
              <a:t>などの都市機能を強化し、高機能な都市をめざします。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en-US" altLang="ja-JP" sz="1050" u="sng" dirty="0" smtClean="0">
              <a:solidFill>
                <a:srgbClr val="FF0000"/>
              </a:solidFill>
              <a:latin typeface="HG丸ｺﾞｼｯｸM-PRO" pitchFamily="50" charset="-128"/>
              <a:ea typeface="HG丸ｺﾞｼｯｸM-PRO" pitchFamily="50" charset="-128"/>
            </a:endParaRPr>
          </a:p>
          <a:p>
            <a:pPr eaLnBrk="1" hangingPunct="1">
              <a:defRPr/>
            </a:pP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地域の既存資産を活かした都市づくり</a:t>
            </a:r>
            <a:endParaRPr lang="en-US" altLang="ja-JP" sz="1100" dirty="0" smtClean="0">
              <a:solidFill>
                <a:srgbClr val="00206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　</a:t>
            </a:r>
            <a:r>
              <a:rPr lang="ja-JP" altLang="en-US" sz="1050" dirty="0" smtClean="0">
                <a:latin typeface="HG丸ｺﾞｼｯｸM-PRO" pitchFamily="50" charset="-128"/>
                <a:ea typeface="HG丸ｺﾞｼｯｸM-PRO" pitchFamily="50" charset="-128"/>
              </a:rPr>
              <a:t>大阪都心部</a:t>
            </a:r>
            <a:r>
              <a:rPr lang="ja-JP" altLang="en-US" sz="1050" dirty="0">
                <a:latin typeface="HG丸ｺﾞｼｯｸM-PRO" pitchFamily="50" charset="-128"/>
                <a:ea typeface="HG丸ｺﾞｼｯｸM-PRO" pitchFamily="50" charset="-128"/>
              </a:rPr>
              <a:t>エリア</a:t>
            </a:r>
            <a:r>
              <a:rPr lang="ja-JP" altLang="en-US" sz="1050" dirty="0" smtClean="0">
                <a:latin typeface="HG丸ｺﾞｼｯｸM-PRO" pitchFamily="50" charset="-128"/>
                <a:ea typeface="HG丸ｺﾞｼｯｸM-PRO" pitchFamily="50" charset="-128"/>
              </a:rPr>
              <a:t>や高齢化が進む泉北ニュータウンの再生、地域の資源を活かした景観形成やまちづくりの促進など、既存の公的資産・民間資産を有効活用し、都市の</a:t>
            </a:r>
            <a:r>
              <a:rPr lang="ja-JP" altLang="en-US" sz="1050" dirty="0">
                <a:latin typeface="HG丸ｺﾞｼｯｸM-PRO" pitchFamily="50" charset="-128"/>
                <a:ea typeface="HG丸ｺﾞｼｯｸM-PRO" pitchFamily="50" charset="-128"/>
              </a:rPr>
              <a:t>活力</a:t>
            </a:r>
            <a:r>
              <a:rPr lang="ja-JP" altLang="en-US" sz="1050" dirty="0" smtClean="0">
                <a:latin typeface="HG丸ｺﾞｼｯｸM-PRO" pitchFamily="50" charset="-128"/>
                <a:ea typeface="HG丸ｺﾞｼｯｸM-PRO" pitchFamily="50" charset="-128"/>
              </a:rPr>
              <a:t>を再生するとともに、成長の基盤となる「真に災害に強いまちづくり」を進めます。</a:t>
            </a:r>
          </a:p>
          <a:p>
            <a:pPr eaLnBrk="1" hangingPunct="1">
              <a:defRPr/>
            </a:pP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chemeClr val="accent6">
                    <a:lumMod val="75000"/>
                  </a:schemeClr>
                </a:solidFill>
                <a:latin typeface="HG丸ｺﾞｼｯｸM-PRO" pitchFamily="50" charset="-128"/>
                <a:ea typeface="HG丸ｺﾞｼｯｸM-PRO" pitchFamily="50" charset="-128"/>
              </a:rPr>
              <a:t>新たなエネルギー社会の構築と環境先進都市づくり</a:t>
            </a:r>
          </a:p>
          <a:p>
            <a:pPr eaLnBrk="1" hangingPunct="1">
              <a:defRPr/>
            </a:pPr>
            <a:r>
              <a:rPr lang="ja-JP" altLang="en-US" sz="1050" dirty="0" smtClean="0">
                <a:solidFill>
                  <a:srgbClr val="FF0000"/>
                </a:solidFill>
                <a:latin typeface="HG丸ｺﾞｼｯｸM-PRO" pitchFamily="50" charset="-128"/>
                <a:ea typeface="HG丸ｺﾞｼｯｸM-PRO" pitchFamily="50" charset="-128"/>
              </a:rPr>
              <a:t>　</a:t>
            </a:r>
            <a:r>
              <a:rPr lang="ja-JP" altLang="en-US" sz="1050" dirty="0" smtClean="0">
                <a:latin typeface="HG丸ｺﾞｼｯｸM-PRO" pitchFamily="50" charset="-128"/>
                <a:ea typeface="HG丸ｺﾞｼｯｸM-PRO" pitchFamily="50" charset="-128"/>
              </a:rPr>
              <a:t>「地域の特性</a:t>
            </a:r>
            <a:r>
              <a:rPr lang="ja-JP" altLang="en-US" sz="1050" dirty="0">
                <a:latin typeface="HG丸ｺﾞｼｯｸM-PRO" pitchFamily="50" charset="-128"/>
                <a:ea typeface="HG丸ｺﾞｼｯｸM-PRO" pitchFamily="50" charset="-128"/>
              </a:rPr>
              <a:t>に</a:t>
            </a:r>
            <a:r>
              <a:rPr lang="ja-JP" altLang="en-US" sz="1050" dirty="0" smtClean="0">
                <a:latin typeface="HG丸ｺﾞｼｯｸM-PRO" pitchFamily="50" charset="-128"/>
                <a:ea typeface="HG丸ｺﾞｼｯｸM-PRO" pitchFamily="50" charset="-128"/>
              </a:rPr>
              <a:t>応じた新たなエネルギー社会」の構築をめざすとともに、事業者の</a:t>
            </a:r>
            <a:r>
              <a:rPr lang="en-US" altLang="ja-JP" sz="1050" dirty="0" smtClean="0">
                <a:latin typeface="HG丸ｺﾞｼｯｸM-PRO" pitchFamily="50" charset="-128"/>
                <a:ea typeface="HG丸ｺﾞｼｯｸM-PRO" pitchFamily="50" charset="-128"/>
              </a:rPr>
              <a:t>CO2</a:t>
            </a:r>
            <a:r>
              <a:rPr lang="ja-JP" altLang="en-US" sz="1050" dirty="0" smtClean="0">
                <a:latin typeface="HG丸ｺﾞｼｯｸM-PRO" pitchFamily="50" charset="-128"/>
                <a:ea typeface="HG丸ｺﾞｼｯｸM-PRO" pitchFamily="50" charset="-128"/>
              </a:rPr>
              <a:t>排出量を抑制する仕組みの推進、エコカーの普及等を促進します。</a:t>
            </a:r>
            <a:endParaRPr lang="en-US" altLang="ja-JP" sz="1050" b="1" dirty="0" smtClean="0">
              <a:latin typeface="HG丸ｺﾞｼｯｸM-PRO" pitchFamily="50" charset="-128"/>
              <a:ea typeface="HG丸ｺﾞｼｯｸM-PRO" pitchFamily="50" charset="-128"/>
            </a:endParaRPr>
          </a:p>
          <a:p>
            <a:pPr eaLnBrk="1" hangingPunct="1">
              <a:defRPr/>
            </a:pPr>
            <a:endParaRPr lang="en-US" altLang="ja-JP" sz="1050" u="sng" dirty="0" smtClean="0">
              <a:solidFill>
                <a:srgbClr val="002060"/>
              </a:solidFill>
              <a:latin typeface="HGP創英角ﾎﾟｯﾌﾟ体" pitchFamily="50" charset="-128"/>
              <a:ea typeface="HGP創英角ﾎﾟｯﾌﾟ体"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みどりを活かした都市づくり</a:t>
            </a:r>
          </a:p>
          <a:p>
            <a:pPr eaLnBrk="1" hangingPunct="1">
              <a:defRPr/>
            </a:pPr>
            <a:r>
              <a:rPr lang="ja-JP" altLang="en-US" sz="1050" dirty="0">
                <a:solidFill>
                  <a:srgbClr val="000000"/>
                </a:solidFill>
                <a:latin typeface="HG丸ｺﾞｼｯｸM-PRO" pitchFamily="50" charset="-128"/>
                <a:ea typeface="HG丸ｺﾞｼｯｸM-PRO" pitchFamily="50" charset="-128"/>
              </a:rPr>
              <a:t>　</a:t>
            </a:r>
            <a:r>
              <a:rPr lang="ja-JP" altLang="en-US" sz="1050" dirty="0" smtClean="0">
                <a:solidFill>
                  <a:srgbClr val="000000"/>
                </a:solidFill>
                <a:latin typeface="HG丸ｺﾞｼｯｸM-PRO" pitchFamily="50" charset="-128"/>
                <a:ea typeface="HG丸ｺﾞｼｯｸM-PRO" pitchFamily="50" charset="-128"/>
              </a:rPr>
              <a:t>都市部で実感できるみどりの創出や、大阪の大きな魅力である周</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050" dirty="0" smtClean="0">
                <a:solidFill>
                  <a:srgbClr val="000000"/>
                </a:solidFill>
                <a:latin typeface="HG丸ｺﾞｼｯｸM-PRO" pitchFamily="50" charset="-128"/>
                <a:ea typeface="HG丸ｺﾞｼｯｸM-PRO" pitchFamily="50" charset="-128"/>
              </a:rPr>
              <a:t>辺部の自然環境の再生・保全により、みどりの風</a:t>
            </a:r>
            <a:r>
              <a:rPr lang="ja-JP" altLang="en-US" sz="600" dirty="0" smtClean="0">
                <a:solidFill>
                  <a:srgbClr val="000000"/>
                </a:solidFill>
                <a:latin typeface="HG丸ｺﾞｼｯｸM-PRO" pitchFamily="50" charset="-128"/>
                <a:ea typeface="HG丸ｺﾞｼｯｸM-PRO" pitchFamily="50" charset="-128"/>
              </a:rPr>
              <a:t>*</a:t>
            </a:r>
            <a:r>
              <a:rPr lang="en-US" altLang="ja-JP" sz="600" dirty="0">
                <a:solidFill>
                  <a:srgbClr val="000000"/>
                </a:solidFill>
                <a:latin typeface="HG丸ｺﾞｼｯｸM-PRO" pitchFamily="50" charset="-128"/>
                <a:ea typeface="HG丸ｺﾞｼｯｸM-PRO" pitchFamily="50" charset="-128"/>
              </a:rPr>
              <a:t>1</a:t>
            </a:r>
            <a:r>
              <a:rPr lang="ja-JP" altLang="en-US" sz="1050" dirty="0" smtClean="0">
                <a:solidFill>
                  <a:srgbClr val="000000"/>
                </a:solidFill>
                <a:latin typeface="HG丸ｺﾞｼｯｸM-PRO" pitchFamily="50" charset="-128"/>
                <a:ea typeface="HG丸ｺﾞｼｯｸM-PRO" pitchFamily="50" charset="-128"/>
              </a:rPr>
              <a:t>を感じる大都市・</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大阪をめざします。</a:t>
            </a: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endParaRPr lang="en-US" altLang="ja-JP" sz="1050" dirty="0" smtClean="0">
              <a:solidFill>
                <a:srgbClr val="000000"/>
              </a:solidFill>
              <a:latin typeface="HG丸ｺﾞｼｯｸM-PRO" pitchFamily="50" charset="-128"/>
              <a:ea typeface="HG丸ｺﾞｼｯｸM-PRO" pitchFamily="50" charset="-128"/>
            </a:endParaRPr>
          </a:p>
          <a:p>
            <a:pPr eaLnBrk="1" hangingPunct="1">
              <a:defRPr/>
            </a:pPr>
            <a:r>
              <a:rPr lang="ja-JP" altLang="en-US" sz="1100" dirty="0" smtClean="0">
                <a:solidFill>
                  <a:srgbClr val="002060"/>
                </a:solidFill>
                <a:latin typeface="HG丸ｺﾞｼｯｸM-PRO" pitchFamily="50" charset="-128"/>
                <a:ea typeface="HG丸ｺﾞｼｯｸM-PRO" pitchFamily="50" charset="-128"/>
              </a:rPr>
              <a:t>農空間の多面的な機能を活かした都市づくり・都市農業の再生</a:t>
            </a:r>
          </a:p>
          <a:p>
            <a:pPr eaLnBrk="1" hangingPunct="1">
              <a:defRPr/>
            </a:pPr>
            <a:r>
              <a:rPr lang="ja-JP" altLang="en-US" sz="1050" dirty="0" smtClean="0">
                <a:solidFill>
                  <a:srgbClr val="000000"/>
                </a:solidFill>
                <a:latin typeface="HG丸ｺﾞｼｯｸM-PRO" pitchFamily="50" charset="-128"/>
                <a:ea typeface="HG丸ｺﾞｼｯｸM-PRO" pitchFamily="50" charset="-128"/>
              </a:rPr>
              <a:t>　企業や都市住民など、農業の担い手を増やし、都市農業を再生し</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ます。また、新たな食ビジネスの展開、アジアへの農産物の販売促</a:t>
            </a:r>
            <a:r>
              <a:rPr lang="en-US" altLang="ja-JP" sz="1050" dirty="0" smtClean="0">
                <a:solidFill>
                  <a:srgbClr val="000000"/>
                </a:solidFill>
                <a:latin typeface="HG丸ｺﾞｼｯｸM-PRO" pitchFamily="50" charset="-128"/>
                <a:ea typeface="HG丸ｺﾞｼｯｸM-PRO" pitchFamily="50" charset="-128"/>
              </a:rPr>
              <a:t/>
            </a:r>
            <a:br>
              <a:rPr lang="en-US" altLang="ja-JP" sz="1050" dirty="0" smtClean="0">
                <a:solidFill>
                  <a:srgbClr val="000000"/>
                </a:solidFill>
                <a:latin typeface="HG丸ｺﾞｼｯｸM-PRO" pitchFamily="50" charset="-128"/>
                <a:ea typeface="HG丸ｺﾞｼｯｸM-PRO" pitchFamily="50" charset="-128"/>
              </a:rPr>
            </a:br>
            <a:r>
              <a:rPr lang="ja-JP" altLang="en-US" sz="1050" dirty="0" smtClean="0">
                <a:solidFill>
                  <a:srgbClr val="000000"/>
                </a:solidFill>
                <a:latin typeface="HG丸ｺﾞｼｯｸM-PRO" pitchFamily="50" charset="-128"/>
                <a:ea typeface="HG丸ｺﾞｼｯｸM-PRO" pitchFamily="50" charset="-128"/>
              </a:rPr>
              <a:t>進により</a:t>
            </a:r>
            <a:r>
              <a:rPr lang="ja-JP" altLang="en-US" sz="1050" dirty="0">
                <a:solidFill>
                  <a:srgbClr val="000000"/>
                </a:solidFill>
                <a:latin typeface="HG丸ｺﾞｼｯｸM-PRO" pitchFamily="50" charset="-128"/>
                <a:ea typeface="HG丸ｺﾞｼｯｸM-PRO" pitchFamily="50" charset="-128"/>
              </a:rPr>
              <a:t>、</a:t>
            </a:r>
            <a:r>
              <a:rPr lang="ja-JP" altLang="en-US" sz="1050" dirty="0" smtClean="0">
                <a:solidFill>
                  <a:srgbClr val="000000"/>
                </a:solidFill>
                <a:latin typeface="HG丸ｺﾞｼｯｸM-PRO" pitchFamily="50" charset="-128"/>
                <a:ea typeface="HG丸ｺﾞｼｯｸM-PRO" pitchFamily="50" charset="-128"/>
              </a:rPr>
              <a:t>強い農業づくりを進めます。</a:t>
            </a:r>
          </a:p>
        </p:txBody>
      </p:sp>
      <p:pic>
        <p:nvPicPr>
          <p:cNvPr id="23555"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663" y="6829425"/>
            <a:ext cx="1117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角丸四角形 61"/>
          <p:cNvSpPr>
            <a:spLocks noChangeArrowheads="1"/>
          </p:cNvSpPr>
          <p:nvPr/>
        </p:nvSpPr>
        <p:spPr bwMode="auto">
          <a:xfrm>
            <a:off x="369000" y="1077116"/>
            <a:ext cx="6120000" cy="3168000"/>
          </a:xfrm>
          <a:prstGeom prst="roundRect">
            <a:avLst>
              <a:gd name="adj" fmla="val 16667"/>
            </a:avLst>
          </a:prstGeom>
          <a:solidFill>
            <a:srgbClr val="DFF1CB"/>
          </a:solidFill>
          <a:ln w="9525" algn="ctr">
            <a:noFill/>
            <a:round/>
            <a:headEnd/>
            <a:tailEnd/>
          </a:ln>
          <a:effectLst>
            <a:outerShdw blurRad="50800" dist="38100" dir="2700000" algn="tl" rotWithShape="0">
              <a:prstClr val="black">
                <a:alpha val="67000"/>
              </a:prstClr>
            </a:outerShdw>
          </a:effectLst>
          <a:scene3d>
            <a:camera prst="orthographicFront"/>
            <a:lightRig rig="balanced" dir="t"/>
          </a:scene3d>
          <a:sp3d prstMaterial="plastic">
            <a:bevelT w="69850" h="88900"/>
            <a:bevelB w="57150" h="88900"/>
          </a:sp3d>
        </p:spPr>
        <p:txBody>
          <a:bodyPr wrap="none" anchor="ctr"/>
          <a:lstStyle/>
          <a:p>
            <a:pPr algn="ctr">
              <a:defRPr/>
            </a:pPr>
            <a:endParaRPr lang="ja-JP" altLang="en-US">
              <a:ea typeface="ＭＳ 明朝" pitchFamily="17" charset="-128"/>
            </a:endParaRPr>
          </a:p>
        </p:txBody>
      </p:sp>
      <p:sp>
        <p:nvSpPr>
          <p:cNvPr id="23559" name="Text Box 84"/>
          <p:cNvSpPr txBox="1">
            <a:spLocks noChangeArrowheads="1"/>
          </p:cNvSpPr>
          <p:nvPr/>
        </p:nvSpPr>
        <p:spPr bwMode="auto">
          <a:xfrm>
            <a:off x="6462713" y="8832850"/>
            <a:ext cx="2889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279525" eaLnBrk="0" hangingPunct="0">
              <a:defRPr kumimoji="1" sz="1000">
                <a:solidFill>
                  <a:schemeClr val="tx1"/>
                </a:solidFill>
                <a:latin typeface="Arial" charset="0"/>
                <a:ea typeface="ＭＳ Ｐゴシック" charset="-128"/>
              </a:defRPr>
            </a:lvl1pPr>
            <a:lvl2pPr marL="742950" indent="-285750" defTabSz="1279525" eaLnBrk="0" hangingPunct="0">
              <a:defRPr kumimoji="1" sz="1000">
                <a:solidFill>
                  <a:schemeClr val="tx1"/>
                </a:solidFill>
                <a:latin typeface="Arial" charset="0"/>
                <a:ea typeface="ＭＳ Ｐゴシック" charset="-128"/>
              </a:defRPr>
            </a:lvl2pPr>
            <a:lvl3pPr marL="1143000" indent="-228600" defTabSz="1279525" eaLnBrk="0" hangingPunct="0">
              <a:defRPr kumimoji="1" sz="1000">
                <a:solidFill>
                  <a:schemeClr val="tx1"/>
                </a:solidFill>
                <a:latin typeface="Arial" charset="0"/>
                <a:ea typeface="ＭＳ Ｐゴシック" charset="-128"/>
              </a:defRPr>
            </a:lvl3pPr>
            <a:lvl4pPr marL="1600200" indent="-228600" defTabSz="1279525" eaLnBrk="0" hangingPunct="0">
              <a:defRPr kumimoji="1" sz="1000">
                <a:solidFill>
                  <a:schemeClr val="tx1"/>
                </a:solidFill>
                <a:latin typeface="Arial" charset="0"/>
                <a:ea typeface="ＭＳ Ｐゴシック" charset="-128"/>
              </a:defRPr>
            </a:lvl4pPr>
            <a:lvl5pPr marL="2057400" indent="-228600" defTabSz="1279525" eaLnBrk="0" hangingPunct="0">
              <a:defRPr kumimoji="1" sz="1000">
                <a:solidFill>
                  <a:schemeClr val="tx1"/>
                </a:solidFill>
                <a:latin typeface="Arial" charset="0"/>
                <a:ea typeface="ＭＳ Ｐゴシック" charset="-128"/>
              </a:defRPr>
            </a:lvl5pPr>
            <a:lvl6pPr marL="2514600" indent="-228600" defTabSz="1279525"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defTabSz="1279525"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defTabSz="1279525"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defTabSz="1279525"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spcBef>
                <a:spcPct val="50000"/>
              </a:spcBef>
            </a:pPr>
            <a:r>
              <a:rPr lang="ja-JP" altLang="en-US"/>
              <a:t>８</a:t>
            </a:r>
          </a:p>
        </p:txBody>
      </p:sp>
      <p:sp>
        <p:nvSpPr>
          <p:cNvPr id="23560" name="AutoShape 74"/>
          <p:cNvSpPr>
            <a:spLocks noChangeArrowheads="1"/>
          </p:cNvSpPr>
          <p:nvPr/>
        </p:nvSpPr>
        <p:spPr bwMode="auto">
          <a:xfrm>
            <a:off x="0" y="287338"/>
            <a:ext cx="6858000" cy="4175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ja-JP" sz="3600">
                <a:solidFill>
                  <a:srgbClr val="33CC33"/>
                </a:solidFill>
                <a:latin typeface="HG丸ｺﾞｼｯｸM-PRO" pitchFamily="50" charset="-128"/>
                <a:ea typeface="HG丸ｺﾞｼｯｸM-PRO" pitchFamily="50" charset="-128"/>
                <a:sym typeface="Wingdings" pitchFamily="2" charset="2"/>
              </a:rPr>
              <a:t></a:t>
            </a:r>
            <a:r>
              <a:rPr lang="ja-JP" altLang="en-US" sz="2800" b="1">
                <a:latin typeface="HG丸ｺﾞｼｯｸM-PRO" pitchFamily="50" charset="-128"/>
                <a:ea typeface="HG丸ｺﾞｼｯｸM-PRO" pitchFamily="50" charset="-128"/>
              </a:rPr>
              <a:t>都市の再生</a:t>
            </a:r>
          </a:p>
        </p:txBody>
      </p:sp>
      <p:cxnSp>
        <p:nvCxnSpPr>
          <p:cNvPr id="23561" name="直線コネクタ 25"/>
          <p:cNvCxnSpPr>
            <a:cxnSpLocks noChangeShapeType="1"/>
          </p:cNvCxnSpPr>
          <p:nvPr/>
        </p:nvCxnSpPr>
        <p:spPr bwMode="auto">
          <a:xfrm>
            <a:off x="909638" y="792163"/>
            <a:ext cx="5038725" cy="0"/>
          </a:xfrm>
          <a:prstGeom prst="line">
            <a:avLst/>
          </a:prstGeom>
          <a:noFill/>
          <a:ln w="15875" algn="ctr">
            <a:solidFill>
              <a:srgbClr val="33CC33"/>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23562" name="Picture 56"/>
          <p:cNvSpPr>
            <a:spLocks noChangeAspect="1" noChangeArrowheads="1"/>
          </p:cNvSpPr>
          <p:nvPr/>
        </p:nvSpPr>
        <p:spPr bwMode="auto">
          <a:xfrm>
            <a:off x="153988" y="1898650"/>
            <a:ext cx="1619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ja-JP" altLang="en-US">
              <a:ea typeface="ＭＳ 明朝" pitchFamily="17" charset="-128"/>
            </a:endParaRPr>
          </a:p>
        </p:txBody>
      </p:sp>
      <p:pic>
        <p:nvPicPr>
          <p:cNvPr id="23563" name="Picture 29" descr="\\webx.lan.pref.osaka.jp\DavWWWRoot\02\osakaseichosenryaku\DocLib\住宅まちづくり部\岸和田下池田住宅（外観東面）.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611313"/>
            <a:ext cx="1692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テキスト ボックス 56"/>
          <p:cNvSpPr txBox="1">
            <a:spLocks noChangeArrowheads="1"/>
          </p:cNvSpPr>
          <p:nvPr/>
        </p:nvSpPr>
        <p:spPr bwMode="auto">
          <a:xfrm>
            <a:off x="371475" y="1162050"/>
            <a:ext cx="611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algn="ctr" eaLnBrk="1" hangingPunct="1"/>
            <a:r>
              <a:rPr lang="ja-JP" altLang="en-US" sz="2000" b="1">
                <a:solidFill>
                  <a:srgbClr val="33CC33"/>
                </a:solidFill>
                <a:latin typeface="HG丸ｺﾞｼｯｸM-PRO" pitchFamily="50" charset="-128"/>
                <a:ea typeface="HG丸ｺﾞｼｯｸM-PRO" pitchFamily="50" charset="-128"/>
              </a:rPr>
              <a:t>魅力あふれる都市に</a:t>
            </a:r>
          </a:p>
        </p:txBody>
      </p:sp>
      <p:grpSp>
        <p:nvGrpSpPr>
          <p:cNvPr id="27" name="グループ化 26"/>
          <p:cNvGrpSpPr/>
          <p:nvPr/>
        </p:nvGrpSpPr>
        <p:grpSpPr>
          <a:xfrm>
            <a:off x="6165303" y="9070976"/>
            <a:ext cx="688619" cy="69850"/>
            <a:chOff x="0" y="9074150"/>
            <a:chExt cx="923736" cy="69850"/>
          </a:xfrm>
          <a:scene3d>
            <a:camera prst="orthographicFront">
              <a:rot lat="0" lon="0" rev="10800000"/>
            </a:camera>
            <a:lightRig rig="threePt" dir="t"/>
          </a:scene3d>
        </p:grpSpPr>
        <p:sp>
          <p:nvSpPr>
            <p:cNvPr id="28" name="正方形/長方形 27"/>
            <p:cNvSpPr/>
            <p:nvPr/>
          </p:nvSpPr>
          <p:spPr>
            <a:xfrm>
              <a:off x="0" y="9074150"/>
              <a:ext cx="69373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p:cNvSpPr/>
            <p:nvPr/>
          </p:nvSpPr>
          <p:spPr>
            <a:xfrm>
              <a:off x="730582" y="9074150"/>
              <a:ext cx="110793"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正方形/長方形 29"/>
            <p:cNvSpPr/>
            <p:nvPr/>
          </p:nvSpPr>
          <p:spPr>
            <a:xfrm>
              <a:off x="873458" y="9074150"/>
              <a:ext cx="50278" cy="69850"/>
            </a:xfrm>
            <a:prstGeom prst="rect">
              <a:avLst/>
            </a:prstGeom>
            <a:solidFill>
              <a:srgbClr val="1FB3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3566" name="テキスト ボックス 24"/>
          <p:cNvSpPr txBox="1">
            <a:spLocks noChangeArrowheads="1"/>
          </p:cNvSpPr>
          <p:nvPr/>
        </p:nvSpPr>
        <p:spPr bwMode="auto">
          <a:xfrm>
            <a:off x="554038" y="8659813"/>
            <a:ext cx="5907087"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9750" eaLnBrk="0" hangingPunct="0">
              <a:defRPr kumimoji="1" sz="1000">
                <a:solidFill>
                  <a:schemeClr val="tx1"/>
                </a:solidFill>
                <a:latin typeface="Arial" charset="0"/>
                <a:ea typeface="ＭＳ Ｐゴシック" charset="-128"/>
              </a:defRPr>
            </a:lvl1pPr>
            <a:lvl2pPr marL="742950" indent="-285750" eaLnBrk="0" hangingPunct="0">
              <a:defRPr kumimoji="1" sz="1000">
                <a:solidFill>
                  <a:schemeClr val="tx1"/>
                </a:solidFill>
                <a:latin typeface="Arial" charset="0"/>
                <a:ea typeface="ＭＳ Ｐゴシック" charset="-128"/>
              </a:defRPr>
            </a:lvl2pPr>
            <a:lvl3pPr marL="1143000" indent="-228600" eaLnBrk="0" hangingPunct="0">
              <a:defRPr kumimoji="1" sz="1000">
                <a:solidFill>
                  <a:schemeClr val="tx1"/>
                </a:solidFill>
                <a:latin typeface="Arial" charset="0"/>
                <a:ea typeface="ＭＳ Ｐゴシック" charset="-128"/>
              </a:defRPr>
            </a:lvl3pPr>
            <a:lvl4pPr marL="1600200" indent="-228600" eaLnBrk="0" hangingPunct="0">
              <a:defRPr kumimoji="1" sz="1000">
                <a:solidFill>
                  <a:schemeClr val="tx1"/>
                </a:solidFill>
                <a:latin typeface="Arial" charset="0"/>
                <a:ea typeface="ＭＳ Ｐゴシック" charset="-128"/>
              </a:defRPr>
            </a:lvl4pPr>
            <a:lvl5pPr marL="2057400" indent="-228600" eaLnBrk="0" hangingPunct="0">
              <a:defRPr kumimoji="1" sz="1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000">
                <a:solidFill>
                  <a:schemeClr val="tx1"/>
                </a:solidFill>
                <a:latin typeface="Arial" charset="0"/>
                <a:ea typeface="ＭＳ Ｐゴシック" charset="-128"/>
              </a:defRPr>
            </a:lvl9pPr>
          </a:lstStyle>
          <a:p>
            <a:pPr eaLnBrk="1" hangingPunct="1">
              <a:lnSpc>
                <a:spcPts val="800"/>
              </a:lnSpc>
            </a:pPr>
            <a:r>
              <a:rPr lang="ja-JP" altLang="en-US" sz="800" dirty="0" smtClean="0"/>
              <a:t>*</a:t>
            </a:r>
            <a:r>
              <a:rPr lang="en-US" altLang="ja-JP" sz="800" dirty="0" smtClean="0"/>
              <a:t>1</a:t>
            </a:r>
            <a:r>
              <a:rPr lang="ja-JP" altLang="en-US" sz="800" dirty="0"/>
              <a:t>　大阪にみどりを増やし、風を感じる快適なまちづくりをめざす取組のこと。大阪府の「将来ビジョン・大阪」に基づき、みどりがあると</a:t>
            </a:r>
            <a:endParaRPr lang="en-US" altLang="ja-JP" sz="800" dirty="0"/>
          </a:p>
          <a:p>
            <a:pPr eaLnBrk="1" hangingPunct="1">
              <a:lnSpc>
                <a:spcPts val="800"/>
              </a:lnSpc>
            </a:pPr>
            <a:r>
              <a:rPr lang="ja-JP" altLang="en-US" sz="800" dirty="0"/>
              <a:t>　　 感じる府民の割合や、みどりに親しむ府民の割合を増やすことを目標としている。</a:t>
            </a:r>
          </a:p>
        </p:txBody>
      </p:sp>
      <p:cxnSp>
        <p:nvCxnSpPr>
          <p:cNvPr id="23567" name="直線コネクタ 28"/>
          <p:cNvCxnSpPr>
            <a:cxnSpLocks noChangeShapeType="1"/>
          </p:cNvCxnSpPr>
          <p:nvPr/>
        </p:nvCxnSpPr>
        <p:spPr bwMode="auto">
          <a:xfrm>
            <a:off x="608013" y="8609013"/>
            <a:ext cx="5726112" cy="0"/>
          </a:xfrm>
          <a:prstGeom prst="line">
            <a:avLst/>
          </a:prstGeom>
          <a:noFill/>
          <a:ln w="6350" algn="ctr">
            <a:solidFill>
              <a:schemeClr val="accent2"/>
            </a:solidFill>
            <a:round/>
            <a:headEnd/>
            <a:tailEnd/>
          </a:ln>
          <a:extLst>
            <a:ext uri="{909E8E84-426E-40DD-AFC4-6F175D3DCCD1}">
              <a14:hiddenFill xmlns:a14="http://schemas.microsoft.com/office/drawing/2010/main">
                <a:noFill/>
              </a14:hiddenFill>
            </a:ext>
          </a:extLst>
        </p:spPr>
      </p:cxnSp>
      <p:pic>
        <p:nvPicPr>
          <p:cNvPr id="23568"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3" y="4527550"/>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9"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3" y="5326063"/>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0"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3" y="6300788"/>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1"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3" y="6982172"/>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2"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3" y="7768927"/>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3" name="グループ化 3"/>
          <p:cNvGrpSpPr>
            <a:grpSpLocks/>
          </p:cNvGrpSpPr>
          <p:nvPr/>
        </p:nvGrpSpPr>
        <p:grpSpPr bwMode="auto">
          <a:xfrm>
            <a:off x="4965700" y="7943850"/>
            <a:ext cx="1570038" cy="454025"/>
            <a:chOff x="4973072" y="8113205"/>
            <a:chExt cx="1570714" cy="454319"/>
          </a:xfrm>
        </p:grpSpPr>
        <p:sp>
          <p:nvSpPr>
            <p:cNvPr id="23578" name="正方形/長方形 1"/>
            <p:cNvSpPr>
              <a:spLocks noChangeArrowheads="1"/>
            </p:cNvSpPr>
            <p:nvPr/>
          </p:nvSpPr>
          <p:spPr bwMode="auto">
            <a:xfrm>
              <a:off x="4973072" y="8116118"/>
              <a:ext cx="1570714"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700"/>
                </a:lnSpc>
              </a:pPr>
              <a:r>
                <a:rPr lang="ja-JP" altLang="en-US" sz="700">
                  <a:solidFill>
                    <a:srgbClr val="002060"/>
                  </a:solidFill>
                </a:rPr>
                <a:t>大阪府で栽培される農産物、畜産物、林産物、大阪湾で採取され大阪府内の港に水揚げされる魚介類、大阪の特産と認められる加工食品です。</a:t>
              </a:r>
            </a:p>
          </p:txBody>
        </p:sp>
        <p:sp>
          <p:nvSpPr>
            <p:cNvPr id="23579" name="角丸四角形 2"/>
            <p:cNvSpPr>
              <a:spLocks noChangeArrowheads="1"/>
            </p:cNvSpPr>
            <p:nvPr/>
          </p:nvSpPr>
          <p:spPr bwMode="auto">
            <a:xfrm>
              <a:off x="5008697" y="8113205"/>
              <a:ext cx="1481950" cy="451406"/>
            </a:xfrm>
            <a:prstGeom prst="roundRect">
              <a:avLst>
                <a:gd name="adj" fmla="val 16667"/>
              </a:avLst>
            </a:prstGeom>
            <a:noFill/>
            <a:ln w="952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ja-JP" altLang="en-US">
                <a:ea typeface="ＭＳ 明朝" pitchFamily="17" charset="-128"/>
              </a:endParaRPr>
            </a:p>
          </p:txBody>
        </p:sp>
      </p:grpSp>
      <p:pic>
        <p:nvPicPr>
          <p:cNvPr id="23574" name="Picture 27" descr="蜻蛉池公園0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575" y="2772544"/>
            <a:ext cx="1692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28" descr="M:\12チェンジ隊\220621北ヤード視察\CIMG2313.JPG"/>
          <p:cNvPicPr>
            <a:picLocks noChangeAspect="1" noChangeArrowheads="1"/>
          </p:cNvPicPr>
          <p:nvPr/>
        </p:nvPicPr>
        <p:blipFill>
          <a:blip r:embed="rId6">
            <a:extLst>
              <a:ext uri="{28A0092B-C50C-407E-A947-70E740481C1C}">
                <a14:useLocalDpi xmlns:a14="http://schemas.microsoft.com/office/drawing/2010/main" val="0"/>
              </a:ext>
            </a:extLst>
          </a:blip>
          <a:srcRect l="7504" t="10114" b="40825"/>
          <a:stretch>
            <a:fillRect/>
          </a:stretch>
        </p:blipFill>
        <p:spPr bwMode="auto">
          <a:xfrm>
            <a:off x="2458988" y="1611313"/>
            <a:ext cx="179863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8" descr="DSCF214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8920" y="2771800"/>
            <a:ext cx="1692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webx.lan.pref.osaka.jp\DavWWWRoot\02\osakaseichosenryaku\DocLib\06_成長戦略府市一本化\概要版\回答用フォルダ\07_環境農林水産部\写真\新大阪ウェルカムガーデン２.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712" y="2800375"/>
            <a:ext cx="1717766" cy="1288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bx.lan.pref.osaka.jp\DavWWWRoot\02\osakaseichosenryaku\DocLib\06_成長戦略府市一本化\概要版\回答用フォルダ\07_環境農林水産部\写真\多奈川メガソーラー.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3096" y="1710730"/>
            <a:ext cx="2016224" cy="1070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outerShdw dist="35921" dir="2700000"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smtClean="0">
            <a:ln>
              <a:noFill/>
            </a:ln>
            <a:solidFill>
              <a:schemeClr val="tx1"/>
            </a:solidFill>
            <a:effectLst/>
            <a:latin typeface="Arial" charset="0"/>
            <a:ea typeface="ＭＳ 明朝" pitchFamily="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outerShdw dist="35921" dir="2700000"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smtClean="0">
            <a:ln>
              <a:noFill/>
            </a:ln>
            <a:solidFill>
              <a:schemeClr val="tx1"/>
            </a:solidFill>
            <a:effectLst/>
            <a:latin typeface="Arial" charset="0"/>
            <a:ea typeface="ＭＳ 明朝" pitchFamily="17"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outerShdw dist="35921" dir="2700000"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smtClean="0">
            <a:ln>
              <a:noFill/>
            </a:ln>
            <a:solidFill>
              <a:schemeClr val="tx1"/>
            </a:solidFill>
            <a:effectLst/>
            <a:latin typeface="Arial" charset="0"/>
            <a:ea typeface="ＭＳ 明朝" pitchFamily="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outerShdw dist="35921" dir="2700000"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smtClean="0">
            <a:ln>
              <a:noFill/>
            </a:ln>
            <a:solidFill>
              <a:schemeClr val="tx1"/>
            </a:solidFill>
            <a:effectLst/>
            <a:latin typeface="Arial" charset="0"/>
            <a:ea typeface="ＭＳ 明朝" pitchFamily="17"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511A832AA32CC14C9A9B777ADB0997B6" ma:contentTypeVersion="0" ma:contentTypeDescription="新しいドキュメントを作成します。" ma:contentTypeScope="" ma:versionID="f74dce305dd43809ebe2b7087fcaecc1">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0B2B66-EC6C-4B9A-905B-2DD4619129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5D42BBB5-7963-4770-BF9B-2C2D8DB8E944}">
  <ds:schemaRefs>
    <ds:schemaRef ds:uri="http://schemas.microsoft.com/sharepoint/v3/contenttype/forms"/>
  </ds:schemaRefs>
</ds:datastoreItem>
</file>

<file path=customXml/itemProps3.xml><?xml version="1.0" encoding="utf-8"?>
<ds:datastoreItem xmlns:ds="http://schemas.openxmlformats.org/officeDocument/2006/customXml" ds:itemID="{393558F3-B3A1-4775-9431-5F59B54AC0ED}">
  <ds:schemaRefs>
    <ds:schemaRef ds:uri="http://www.w3.org/XML/1998/namespace"/>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11740</TotalTime>
  <Words>956</Words>
  <Application>Microsoft Office PowerPoint</Application>
  <PresentationFormat>画面に合わせる (4:3)</PresentationFormat>
  <Paragraphs>339</Paragraphs>
  <Slides>12</Slides>
  <Notes>5</Notes>
  <HiddenSlides>0</HiddenSlides>
  <MMClips>0</MMClips>
  <ScaleCrop>false</ScaleCrop>
  <HeadingPairs>
    <vt:vector size="4" baseType="variant">
      <vt:variant>
        <vt:lpstr>テーマ</vt:lpstr>
      </vt:variant>
      <vt:variant>
        <vt:i4>3</vt:i4>
      </vt:variant>
      <vt:variant>
        <vt:lpstr>スライド タイトル</vt:lpstr>
      </vt:variant>
      <vt:variant>
        <vt:i4>12</vt:i4>
      </vt:variant>
    </vt:vector>
  </HeadingPairs>
  <TitlesOfParts>
    <vt:vector size="15" baseType="lpstr">
      <vt:lpstr>標準デザイン</vt:lpstr>
      <vt:lpstr>Office ​​テーマ</vt:lpstr>
      <vt:lpstr>1_標準デザイン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大阪の成長戦略</dc:title>
  <dc:creator>大阪府職員端末機１７年度１２月調達</dc:creator>
  <cp:lastModifiedBy>HOSTNAME</cp:lastModifiedBy>
  <cp:revision>612</cp:revision>
  <cp:lastPrinted>2013-03-27T03:45:04Z</cp:lastPrinted>
  <dcterms:created xsi:type="dcterms:W3CDTF">2010-10-01T00:18:17Z</dcterms:created>
  <dcterms:modified xsi:type="dcterms:W3CDTF">2017-03-01T01:54:27Z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0x010100511A832AA32CC14C9A9B777ADB0997B6</vt:lpwstr>
  </property>
</Properties>
</file>