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76" r:id="rId2"/>
    <p:sldId id="260" r:id="rId3"/>
    <p:sldId id="277" r:id="rId4"/>
    <p:sldId id="275" r:id="rId5"/>
    <p:sldId id="263" r:id="rId6"/>
    <p:sldId id="264" r:id="rId7"/>
    <p:sldId id="265" r:id="rId8"/>
    <p:sldId id="271" r:id="rId9"/>
    <p:sldId id="278" r:id="rId10"/>
    <p:sldId id="272" r:id="rId11"/>
    <p:sldId id="273" r:id="rId1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合　隆行" initials="河合　隆行" lastIdx="1" clrIdx="0">
    <p:extLst>
      <p:ext uri="{19B8F6BF-5375-455C-9EA6-DF929625EA0E}">
        <p15:presenceInfo xmlns:p15="http://schemas.microsoft.com/office/powerpoint/2012/main" userId="S-1-5-21-161959346-1900351369-444732941-257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9" autoAdjust="0"/>
    <p:restoredTop sz="84022" autoAdjust="0"/>
  </p:normalViewPr>
  <p:slideViewPr>
    <p:cSldViewPr>
      <p:cViewPr varScale="1">
        <p:scale>
          <a:sx n="68" d="100"/>
          <a:sy n="68" d="100"/>
        </p:scale>
        <p:origin x="15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ea typeface="ＭＳ Ｐゴシック" charset="-128"/>
              </a:defRPr>
            </a:lvl1pPr>
          </a:lstStyle>
          <a:p>
            <a:pPr>
              <a:defRPr/>
            </a:pPr>
            <a:fld id="{24521198-7401-4C64-AEAC-E939E9062AC5}" type="datetimeFigureOut">
              <a:rPr lang="ja-JP" altLang="en-US"/>
              <a:pPr>
                <a:defRPr/>
              </a:pPr>
              <a:t>2024/8/28</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ea typeface="ＭＳ Ｐゴシック" charset="-128"/>
              </a:defRPr>
            </a:lvl1pPr>
          </a:lstStyle>
          <a:p>
            <a:pPr>
              <a:defRPr/>
            </a:pPr>
            <a:fld id="{B7E1124E-4733-4363-958D-8E694D87FA43}" type="slidenum">
              <a:rPr lang="ja-JP" altLang="en-US"/>
              <a:pPr>
                <a:defRPr/>
              </a:pPr>
              <a:t>‹#›</a:t>
            </a:fld>
            <a:endParaRPr lang="ja-JP" altLang="en-US"/>
          </a:p>
        </p:txBody>
      </p:sp>
    </p:spTree>
    <p:extLst>
      <p:ext uri="{BB962C8B-B14F-4D97-AF65-F5344CB8AC3E}">
        <p14:creationId xmlns:p14="http://schemas.microsoft.com/office/powerpoint/2010/main" val="3906049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1</a:t>
            </a:fld>
            <a:endParaRPr lang="ja-JP" altLang="en-US"/>
          </a:p>
        </p:txBody>
      </p:sp>
    </p:spTree>
    <p:extLst>
      <p:ext uri="{BB962C8B-B14F-4D97-AF65-F5344CB8AC3E}">
        <p14:creationId xmlns:p14="http://schemas.microsoft.com/office/powerpoint/2010/main" val="5482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3</a:t>
            </a:fld>
            <a:endParaRPr lang="ja-JP" altLang="en-US"/>
          </a:p>
        </p:txBody>
      </p:sp>
    </p:spTree>
    <p:extLst>
      <p:ext uri="{BB962C8B-B14F-4D97-AF65-F5344CB8AC3E}">
        <p14:creationId xmlns:p14="http://schemas.microsoft.com/office/powerpoint/2010/main" val="33828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DF4F54B0-D19F-45C4-BF78-2D8A557FDF77}" type="slidenum">
              <a:rPr lang="ja-JP" altLang="en-US" smtClean="0"/>
              <a:pPr eaLnBrk="1" hangingPunct="1">
                <a:spcBef>
                  <a:spcPct val="0"/>
                </a:spcBef>
              </a:pPr>
              <a:t>9</a:t>
            </a:fld>
            <a:endParaRPr lang="ja-JP" altLang="en-US"/>
          </a:p>
        </p:txBody>
      </p:sp>
    </p:spTree>
    <p:extLst>
      <p:ext uri="{BB962C8B-B14F-4D97-AF65-F5344CB8AC3E}">
        <p14:creationId xmlns:p14="http://schemas.microsoft.com/office/powerpoint/2010/main" val="29878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72C7F66-0B47-4E67-87BE-2751987941F2}" type="datetime1">
              <a:rPr lang="ja-JP" altLang="en-US" smtClean="0"/>
              <a:t>2024/8/28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722298A-D8AE-4F0F-8ABD-C09E696F9E12}" type="slidenum">
              <a:rPr lang="ja-JP" altLang="en-US"/>
              <a:pPr>
                <a:defRPr/>
              </a:pPr>
              <a:t>‹#›</a:t>
            </a:fld>
            <a:endParaRPr lang="ja-JP" altLang="en-US"/>
          </a:p>
        </p:txBody>
      </p:sp>
    </p:spTree>
    <p:extLst>
      <p:ext uri="{BB962C8B-B14F-4D97-AF65-F5344CB8AC3E}">
        <p14:creationId xmlns:p14="http://schemas.microsoft.com/office/powerpoint/2010/main" val="31930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06A4C03-0779-4F33-9457-4C11309DAE28}" type="datetime1">
              <a:rPr lang="ja-JP" altLang="en-US" smtClean="0"/>
              <a:t>2024/8/28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97F20FB-16EA-4EC2-AE31-A0CEA21C4AB3}" type="slidenum">
              <a:rPr lang="ja-JP" altLang="en-US"/>
              <a:pPr>
                <a:defRPr/>
              </a:pPr>
              <a:t>‹#›</a:t>
            </a:fld>
            <a:endParaRPr lang="ja-JP" altLang="en-US"/>
          </a:p>
        </p:txBody>
      </p:sp>
    </p:spTree>
    <p:extLst>
      <p:ext uri="{BB962C8B-B14F-4D97-AF65-F5344CB8AC3E}">
        <p14:creationId xmlns:p14="http://schemas.microsoft.com/office/powerpoint/2010/main" val="156227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2C4E3F6-33F5-4D8A-A499-CD13A7D32906}" type="datetime1">
              <a:rPr lang="ja-JP" altLang="en-US" smtClean="0"/>
              <a:t>2024/8/28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26B2F7-5515-4D91-A638-DEE603EDAE57}" type="slidenum">
              <a:rPr lang="ja-JP" altLang="en-US"/>
              <a:pPr>
                <a:defRPr/>
              </a:pPr>
              <a:t>‹#›</a:t>
            </a:fld>
            <a:endParaRPr lang="ja-JP" altLang="en-US"/>
          </a:p>
        </p:txBody>
      </p:sp>
    </p:spTree>
    <p:extLst>
      <p:ext uri="{BB962C8B-B14F-4D97-AF65-F5344CB8AC3E}">
        <p14:creationId xmlns:p14="http://schemas.microsoft.com/office/powerpoint/2010/main" val="13936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BD4D2ED-7921-47A8-BB96-A457780E676E}" type="datetime1">
              <a:rPr lang="ja-JP" altLang="en-US" smtClean="0"/>
              <a:t>2024/8/28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24FCDF7-A130-45F0-917C-7358C1C9FBB7}" type="slidenum">
              <a:rPr lang="ja-JP" altLang="en-US"/>
              <a:pPr>
                <a:defRPr/>
              </a:pPr>
              <a:t>‹#›</a:t>
            </a:fld>
            <a:endParaRPr lang="ja-JP" altLang="en-US"/>
          </a:p>
        </p:txBody>
      </p:sp>
    </p:spTree>
    <p:extLst>
      <p:ext uri="{BB962C8B-B14F-4D97-AF65-F5344CB8AC3E}">
        <p14:creationId xmlns:p14="http://schemas.microsoft.com/office/powerpoint/2010/main" val="607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12B41A6-2E4C-44C4-8FF9-E67ECEEC33A2}" type="datetime1">
              <a:rPr lang="ja-JP" altLang="en-US" smtClean="0"/>
              <a:t>2024/8/28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F0BAE5-DEAD-4C31-8ACA-A0D64077378E}" type="slidenum">
              <a:rPr lang="ja-JP" altLang="en-US"/>
              <a:pPr>
                <a:defRPr/>
              </a:pPr>
              <a:t>‹#›</a:t>
            </a:fld>
            <a:endParaRPr lang="ja-JP" altLang="en-US"/>
          </a:p>
        </p:txBody>
      </p:sp>
    </p:spTree>
    <p:extLst>
      <p:ext uri="{BB962C8B-B14F-4D97-AF65-F5344CB8AC3E}">
        <p14:creationId xmlns:p14="http://schemas.microsoft.com/office/powerpoint/2010/main" val="33403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0509531-79D3-4955-8013-495E6C5DCD69}" type="datetime1">
              <a:rPr lang="ja-JP" altLang="en-US" smtClean="0"/>
              <a:t>2024/8/28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EA29EB-3DA1-44B7-BEC1-8DE7846D9DFB}" type="slidenum">
              <a:rPr lang="ja-JP" altLang="en-US"/>
              <a:pPr>
                <a:defRPr/>
              </a:pPr>
              <a:t>‹#›</a:t>
            </a:fld>
            <a:endParaRPr lang="ja-JP" altLang="en-US"/>
          </a:p>
        </p:txBody>
      </p:sp>
    </p:spTree>
    <p:extLst>
      <p:ext uri="{BB962C8B-B14F-4D97-AF65-F5344CB8AC3E}">
        <p14:creationId xmlns:p14="http://schemas.microsoft.com/office/powerpoint/2010/main" val="3574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42D4D5EC-13B6-4FD4-A549-4E85B8521EAB}" type="datetime1">
              <a:rPr lang="ja-JP" altLang="en-US" smtClean="0"/>
              <a:t>2024/8/28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6B0164A-0F89-42C9-8E78-14BFB456D23C}" type="slidenum">
              <a:rPr lang="ja-JP" altLang="en-US"/>
              <a:pPr>
                <a:defRPr/>
              </a:pPr>
              <a:t>‹#›</a:t>
            </a:fld>
            <a:endParaRPr lang="ja-JP" altLang="en-US"/>
          </a:p>
        </p:txBody>
      </p:sp>
    </p:spTree>
    <p:extLst>
      <p:ext uri="{BB962C8B-B14F-4D97-AF65-F5344CB8AC3E}">
        <p14:creationId xmlns:p14="http://schemas.microsoft.com/office/powerpoint/2010/main" val="149940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C7B3416-CAC2-4350-A8AD-8B76B4F0A144}" type="datetime1">
              <a:rPr lang="ja-JP" altLang="en-US" smtClean="0"/>
              <a:t>2024/8/28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67C43E2-FFB3-4B08-BDA0-C4BA7C0F9C47}" type="slidenum">
              <a:rPr lang="ja-JP" altLang="en-US"/>
              <a:pPr>
                <a:defRPr/>
              </a:pPr>
              <a:t>‹#›</a:t>
            </a:fld>
            <a:endParaRPr lang="ja-JP" altLang="en-US"/>
          </a:p>
        </p:txBody>
      </p:sp>
    </p:spTree>
    <p:extLst>
      <p:ext uri="{BB962C8B-B14F-4D97-AF65-F5344CB8AC3E}">
        <p14:creationId xmlns:p14="http://schemas.microsoft.com/office/powerpoint/2010/main" val="358114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A8FCDF4-576F-4A0B-B019-7B633691FED4}" type="datetime1">
              <a:rPr lang="ja-JP" altLang="en-US" smtClean="0"/>
              <a:t>2024/8/28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A2B10D4-AA4A-4949-869B-F376136AB9AA}" type="slidenum">
              <a:rPr lang="ja-JP" altLang="en-US"/>
              <a:pPr>
                <a:defRPr/>
              </a:pPr>
              <a:t>‹#›</a:t>
            </a:fld>
            <a:endParaRPr lang="ja-JP" altLang="en-US"/>
          </a:p>
        </p:txBody>
      </p:sp>
    </p:spTree>
    <p:extLst>
      <p:ext uri="{BB962C8B-B14F-4D97-AF65-F5344CB8AC3E}">
        <p14:creationId xmlns:p14="http://schemas.microsoft.com/office/powerpoint/2010/main" val="47008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4EB04B7-F86C-4E2A-AEAD-A9C092AD393D}" type="datetime1">
              <a:rPr lang="ja-JP" altLang="en-US" smtClean="0"/>
              <a:t>2024/8/28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561C790-3381-4C26-A3D8-AEB358125C4B}" type="slidenum">
              <a:rPr lang="ja-JP" altLang="en-US"/>
              <a:pPr>
                <a:defRPr/>
              </a:pPr>
              <a:t>‹#›</a:t>
            </a:fld>
            <a:endParaRPr lang="ja-JP" altLang="en-US"/>
          </a:p>
        </p:txBody>
      </p:sp>
    </p:spTree>
    <p:extLst>
      <p:ext uri="{BB962C8B-B14F-4D97-AF65-F5344CB8AC3E}">
        <p14:creationId xmlns:p14="http://schemas.microsoft.com/office/powerpoint/2010/main" val="156008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390B91D-01DD-467C-8CD8-31DF157F58D2}" type="datetime1">
              <a:rPr lang="ja-JP" altLang="en-US" smtClean="0"/>
              <a:t>2024/8/28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ECCAF75-D37E-4A99-9070-BD02A97B6942}" type="slidenum">
              <a:rPr lang="ja-JP" altLang="en-US"/>
              <a:pPr>
                <a:defRPr/>
              </a:pPr>
              <a:t>‹#›</a:t>
            </a:fld>
            <a:endParaRPr lang="ja-JP" altLang="en-US"/>
          </a:p>
        </p:txBody>
      </p:sp>
    </p:spTree>
    <p:extLst>
      <p:ext uri="{BB962C8B-B14F-4D97-AF65-F5344CB8AC3E}">
        <p14:creationId xmlns:p14="http://schemas.microsoft.com/office/powerpoint/2010/main" val="164471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D39FC8C-B3A8-4542-B85C-B9F68B656D6D}" type="datetime1">
              <a:rPr lang="ja-JP" altLang="en-US" smtClean="0"/>
              <a:t>2024/8/28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8B24806-B20E-43C2-BE50-74923877321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319563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１．世界をリードする大阪産業</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998" y="620688"/>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大阪の強みであるものづくり産業、これらが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支える大阪湾ベイエリアの新エネルギー、北大阪のバイオなど多様な産業や、世界と勝負できるコンベンション施設等</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により、起業や商いのチャンスが感じられる都市として、日本・世界から企業や人が集まっています。</a:t>
            </a:r>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 y="2517364"/>
            <a:ext cx="136849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16000" y="504000"/>
            <a:ext cx="20478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■産業都市　ナンバー１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36856651"/>
              </p:ext>
            </p:extLst>
          </p:nvPr>
        </p:nvGraphicFramePr>
        <p:xfrm>
          <a:off x="410589" y="4517698"/>
          <a:ext cx="8640000" cy="808816"/>
        </p:xfrm>
        <a:graphic>
          <a:graphicData uri="http://schemas.openxmlformats.org/drawingml/2006/table">
            <a:tbl>
              <a:tblPr firstRow="1" bandRow="1">
                <a:tableStyleId>{5C22544A-7EE6-4342-B048-85BDC9FD1C3A}</a:tableStyleId>
              </a:tblPr>
              <a:tblGrid>
                <a:gridCol w="1973062">
                  <a:extLst>
                    <a:ext uri="{9D8B030D-6E8A-4147-A177-3AD203B41FA5}">
                      <a16:colId xmlns:a16="http://schemas.microsoft.com/office/drawing/2014/main" val="20000"/>
                    </a:ext>
                  </a:extLst>
                </a:gridCol>
                <a:gridCol w="652619">
                  <a:extLst>
                    <a:ext uri="{9D8B030D-6E8A-4147-A177-3AD203B41FA5}">
                      <a16:colId xmlns:a16="http://schemas.microsoft.com/office/drawing/2014/main" val="20001"/>
                    </a:ext>
                  </a:extLst>
                </a:gridCol>
                <a:gridCol w="1630006">
                  <a:extLst>
                    <a:ext uri="{9D8B030D-6E8A-4147-A177-3AD203B41FA5}">
                      <a16:colId xmlns:a16="http://schemas.microsoft.com/office/drawing/2014/main" val="20002"/>
                    </a:ext>
                  </a:extLst>
                </a:gridCol>
                <a:gridCol w="1454039">
                  <a:extLst>
                    <a:ext uri="{9D8B030D-6E8A-4147-A177-3AD203B41FA5}">
                      <a16:colId xmlns:a16="http://schemas.microsoft.com/office/drawing/2014/main" val="20003"/>
                    </a:ext>
                  </a:extLst>
                </a:gridCol>
                <a:gridCol w="1454039">
                  <a:extLst>
                    <a:ext uri="{9D8B030D-6E8A-4147-A177-3AD203B41FA5}">
                      <a16:colId xmlns:a16="http://schemas.microsoft.com/office/drawing/2014/main" val="20004"/>
                    </a:ext>
                  </a:extLst>
                </a:gridCol>
                <a:gridCol w="1476235">
                  <a:extLst>
                    <a:ext uri="{9D8B030D-6E8A-4147-A177-3AD203B41FA5}">
                      <a16:colId xmlns:a16="http://schemas.microsoft.com/office/drawing/2014/main" val="20005"/>
                    </a:ext>
                  </a:extLst>
                </a:gridCol>
              </a:tblGrid>
              <a:tr h="216024">
                <a:tc gridSpan="2">
                  <a:txBody>
                    <a:bodyPr/>
                    <a:lstStyle/>
                    <a:p>
                      <a:pPr algn="ctr"/>
                      <a:r>
                        <a:rPr kumimoji="1" lang="ja-JP" altLang="en-US" sz="1400" dirty="0">
                          <a:solidFill>
                            <a:schemeClr val="bg1"/>
                          </a:solidFill>
                        </a:rPr>
                        <a:t>実現状況を知る項目</a:t>
                      </a:r>
                    </a:p>
                  </a:txBody>
                  <a:tcPr marL="91436" marR="91436" marT="45728" marB="45728"/>
                </a:tc>
                <a:tc hMerge="1">
                  <a:txBody>
                    <a:bodyPr/>
                    <a:lstStyle/>
                    <a:p>
                      <a:pPr algn="ctr"/>
                      <a:endParaRPr kumimoji="1" lang="ja-JP" altLang="en-US" sz="1400" dirty="0">
                        <a:solidFill>
                          <a:schemeClr val="bg1"/>
                        </a:solidFill>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L="91436" marR="91436" marT="45728" marB="45728"/>
                </a:tc>
                <a:extLst>
                  <a:ext uri="{0D108BD9-81ED-4DB2-BD59-A6C34878D82A}">
                    <a16:rowId xmlns:a16="http://schemas.microsoft.com/office/drawing/2014/main" val="10000"/>
                  </a:ext>
                </a:extLst>
              </a:tr>
              <a:tr h="252000">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地域別輸出入通関額（円）</a:t>
                      </a:r>
                      <a:b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［近畿圏輸出入通関額］</a:t>
                      </a:r>
                    </a:p>
                  </a:txBody>
                  <a:tcPr marL="9525" marR="9525" marT="9526" marB="0" anchor="ct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輸出</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6,266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9,439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大阪税関「貿易統計」</a:t>
                      </a:r>
                    </a:p>
                  </a:txBody>
                  <a:tcPr marL="9525" marR="9525" marT="9526" marB="0" anchor="ctr"/>
                </a:tc>
                <a:extLst>
                  <a:ext uri="{0D108BD9-81ED-4DB2-BD59-A6C34878D82A}">
                    <a16:rowId xmlns:a16="http://schemas.microsoft.com/office/drawing/2014/main" val="10001"/>
                  </a:ext>
                </a:extLst>
              </a:tr>
              <a:tr h="252000">
                <a:tc vMerge="1">
                  <a:txBody>
                    <a:bodyPr/>
                    <a:lstStyle/>
                    <a:p>
                      <a:endParaRPr kumimoji="1" lang="ja-JP" altLang="en-US"/>
                    </a:p>
                  </a:txBody>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輸入</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8,258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a:txBody>
                    <a:bodyPr/>
                    <a:lstStyle/>
                    <a:p>
                      <a:pPr algn="ct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7,991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6" marB="0" anchor="ct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6" name="角丸四角形 15"/>
          <p:cNvSpPr/>
          <p:nvPr/>
        </p:nvSpPr>
        <p:spPr>
          <a:xfrm>
            <a:off x="440400" y="3933056"/>
            <a:ext cx="8640000" cy="503238"/>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関西国際空港や阪神港を中心に</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道路ネットワークが整備されることなどにより、夢洲地区をはじめ大阪が物流や交流の世界の拠点として活性化しています。</a:t>
            </a:r>
          </a:p>
        </p:txBody>
      </p:sp>
      <p:pic>
        <p:nvPicPr>
          <p:cNvPr id="2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89" y="5379613"/>
            <a:ext cx="1448990" cy="10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231302" y="3850597"/>
            <a:ext cx="27670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■世界の物流拠点都市　オンリー１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923983307"/>
              </p:ext>
            </p:extLst>
          </p:nvPr>
        </p:nvGraphicFramePr>
        <p:xfrm>
          <a:off x="395287" y="1415400"/>
          <a:ext cx="8640000" cy="799101"/>
        </p:xfrm>
        <a:graphic>
          <a:graphicData uri="http://schemas.openxmlformats.org/drawingml/2006/table">
            <a:tbl>
              <a:tblPr/>
              <a:tblGrid>
                <a:gridCol w="2332585">
                  <a:extLst>
                    <a:ext uri="{9D8B030D-6E8A-4147-A177-3AD203B41FA5}">
                      <a16:colId xmlns:a16="http://schemas.microsoft.com/office/drawing/2014/main" val="20000"/>
                    </a:ext>
                  </a:extLst>
                </a:gridCol>
                <a:gridCol w="1311938">
                  <a:extLst>
                    <a:ext uri="{9D8B030D-6E8A-4147-A177-3AD203B41FA5}">
                      <a16:colId xmlns:a16="http://schemas.microsoft.com/office/drawing/2014/main" val="20001"/>
                    </a:ext>
                  </a:extLst>
                </a:gridCol>
                <a:gridCol w="1384823">
                  <a:extLst>
                    <a:ext uri="{9D8B030D-6E8A-4147-A177-3AD203B41FA5}">
                      <a16:colId xmlns:a16="http://schemas.microsoft.com/office/drawing/2014/main" val="20002"/>
                    </a:ext>
                  </a:extLst>
                </a:gridCol>
                <a:gridCol w="1311938">
                  <a:extLst>
                    <a:ext uri="{9D8B030D-6E8A-4147-A177-3AD203B41FA5}">
                      <a16:colId xmlns:a16="http://schemas.microsoft.com/office/drawing/2014/main" val="20003"/>
                    </a:ext>
                  </a:extLst>
                </a:gridCol>
                <a:gridCol w="2298716">
                  <a:extLst>
                    <a:ext uri="{9D8B030D-6E8A-4147-A177-3AD203B41FA5}">
                      <a16:colId xmlns:a16="http://schemas.microsoft.com/office/drawing/2014/main" val="20004"/>
                    </a:ext>
                  </a:extLst>
                </a:gridCol>
              </a:tblGrid>
              <a:tr h="18334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441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製造業の製造品出荷額等</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人未満の事業所</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638" marB="456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2,813</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2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800" b="0" i="0" u="none" strike="noStrike" kern="0"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総務省・経済産業省「経済構造実態調査」</a:t>
                      </a: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792959860"/>
              </p:ext>
            </p:extLst>
          </p:nvPr>
        </p:nvGraphicFramePr>
        <p:xfrm>
          <a:off x="2020894" y="5379613"/>
          <a:ext cx="7029695" cy="1244610"/>
        </p:xfrm>
        <a:graphic>
          <a:graphicData uri="http://schemas.openxmlformats.org/drawingml/2006/table">
            <a:tbl>
              <a:tblPr/>
              <a:tblGrid>
                <a:gridCol w="1324491">
                  <a:extLst>
                    <a:ext uri="{9D8B030D-6E8A-4147-A177-3AD203B41FA5}">
                      <a16:colId xmlns:a16="http://schemas.microsoft.com/office/drawing/2014/main" val="20000"/>
                    </a:ext>
                  </a:extLst>
                </a:gridCol>
                <a:gridCol w="1250909">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1538295">
                  <a:extLst>
                    <a:ext uri="{9D8B030D-6E8A-4147-A177-3AD203B41FA5}">
                      <a16:colId xmlns:a16="http://schemas.microsoft.com/office/drawing/2014/main" val="20005"/>
                    </a:ext>
                  </a:extLst>
                </a:gridCol>
              </a:tblGrid>
              <a:tr h="81046">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00">
                <a:tc rowSpan="2">
                  <a:txBody>
                    <a:bodyPr/>
                    <a:lstStyle/>
                    <a:p>
                      <a:pPr algn="l" fontAlgn="ctr"/>
                      <a:r>
                        <a:rPr lang="zh-TW"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貨物取扱量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関空</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81</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79</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73</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950" b="0" i="0" u="none" strike="noStrike" kern="1200" dirty="0">
                          <a:solidFill>
                            <a:schemeClr val="tx1"/>
                          </a:solidFill>
                          <a:effectLst/>
                          <a:latin typeface="+mj-ea"/>
                          <a:ea typeface="+mn-ea"/>
                          <a:cs typeface="+mn-cs"/>
                        </a:rPr>
                        <a:t>関西エアポート株式会社</a:t>
                      </a:r>
                      <a:endParaRPr kumimoji="1" lang="en-US" altLang="ja-JP" sz="950" b="0" i="0" u="none" strike="noStrike" kern="1200" dirty="0">
                        <a:solidFill>
                          <a:schemeClr val="tx1"/>
                        </a:solidFill>
                        <a:effectLst/>
                        <a:latin typeface="+mj-ea"/>
                        <a:ea typeface="+mn-ea"/>
                        <a:cs typeface="+mn-cs"/>
                      </a:endParaRPr>
                    </a:p>
                    <a:p>
                      <a:pPr algn="l" fontAlgn="ctr"/>
                      <a:r>
                        <a:rPr kumimoji="1" lang="ja-JP" altLang="en-US" sz="950" b="0" i="0" u="none" strike="noStrike" kern="1200" dirty="0">
                          <a:solidFill>
                            <a:schemeClr val="tx1"/>
                          </a:solidFill>
                          <a:effectLst/>
                          <a:latin typeface="+mj-ea"/>
                          <a:ea typeface="+mn-ea"/>
                          <a:cs typeface="+mn-cs"/>
                        </a:rPr>
                        <a:t>「数字で見る関西空港」</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17,494</a:t>
                      </a:r>
                      <a:r>
                        <a:rPr lang="ja-JP" altLang="en-US" sz="950" b="0" i="0" u="none" strike="noStrike" dirty="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17,720</a:t>
                      </a:r>
                      <a:r>
                        <a:rPr lang="ja-JP" altLang="en-US" sz="950" b="0" i="0" u="none" strike="noStrike" dirty="0">
                          <a:solidFill>
                            <a:schemeClr val="tx1"/>
                          </a:solidFill>
                          <a:effectLst/>
                          <a:latin typeface="ＭＳ Ｐゴシック" panose="020B0600070205080204" pitchFamily="50" charset="-128"/>
                          <a:ea typeface="+mn-ea"/>
                        </a:rPr>
                        <a:t>万トン</a:t>
                      </a:r>
                      <a:r>
                        <a:rPr lang="en-US" altLang="ja-JP" sz="950" b="0" i="0" u="none" strike="noStrike" dirty="0">
                          <a:solidFill>
                            <a:schemeClr val="tx1"/>
                          </a:solidFill>
                          <a:effectLst/>
                          <a:latin typeface="ＭＳ Ｐゴシック" panose="020B0600070205080204" pitchFamily="50" charset="-128"/>
                          <a:ea typeface="+mn-ea"/>
                        </a:rPr>
                        <a:t>※1</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17,450</a:t>
                      </a:r>
                      <a:r>
                        <a:rPr lang="ja-JP" altLang="en-US" sz="950" b="0" i="0" u="none" strike="noStrike" dirty="0">
                          <a:solidFill>
                            <a:schemeClr val="tx1"/>
                          </a:solidFill>
                          <a:effectLst/>
                          <a:latin typeface="ＭＳ Ｐゴシック" panose="020B0600070205080204" pitchFamily="50" charset="-128"/>
                          <a:ea typeface="+mn-ea"/>
                        </a:rPr>
                        <a:t>万トン</a:t>
                      </a:r>
                      <a:r>
                        <a:rPr lang="en-US" altLang="ja-JP" sz="950" b="0" i="0" u="none" strike="noStrike" dirty="0">
                          <a:solidFill>
                            <a:schemeClr val="tx1"/>
                          </a:solidFill>
                          <a:effectLst/>
                          <a:latin typeface="ＭＳ Ｐゴシック" panose="020B0600070205080204" pitchFamily="50" charset="-128"/>
                          <a:ea typeface="+mn-ea"/>
                        </a:rPr>
                        <a:t>※1</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大阪港・神戸港ﾃﾞｰﾀ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000">
                <a:tc rowSpan="2">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阪神港外貿定期コンテナ</a:t>
                      </a: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航路便数（１週あたり）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基幹航路（北米・欧州）</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8</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7</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9</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国土交通省「港湾統計」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近海・東南アジア</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145.0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134.3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147.3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4"/>
                  </a:ext>
                </a:extLst>
              </a:tr>
              <a:tr h="149998">
                <a:tc gridSpan="2">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28697464"/>
              </p:ext>
            </p:extLst>
          </p:nvPr>
        </p:nvGraphicFramePr>
        <p:xfrm>
          <a:off x="1939710" y="2513177"/>
          <a:ext cx="7095577" cy="1048263"/>
        </p:xfrm>
        <a:graphic>
          <a:graphicData uri="http://schemas.openxmlformats.org/drawingml/2006/table">
            <a:tbl>
              <a:tblPr/>
              <a:tblGrid>
                <a:gridCol w="1512167">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78954">
                  <a:extLst>
                    <a:ext uri="{9D8B030D-6E8A-4147-A177-3AD203B41FA5}">
                      <a16:colId xmlns:a16="http://schemas.microsoft.com/office/drawing/2014/main" val="20004"/>
                    </a:ext>
                  </a:extLst>
                </a:gridCol>
              </a:tblGrid>
              <a:tr h="129641">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958">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大阪府実質経済成長率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2.7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6</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「大阪府民経済計算」</a:t>
                      </a:r>
                      <a:b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内閣府「国民経済計算」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一人あたり府民所得</a:t>
                      </a:r>
                      <a:b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内は一人あたり国民所得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3,051</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+6.9</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3,153</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+5.8</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6</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3,274</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+3.8</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7</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スライド番号プレースホルダー 7"/>
          <p:cNvSpPr>
            <a:spLocks noGrp="1"/>
          </p:cNvSpPr>
          <p:nvPr>
            <p:ph type="sldNum" sz="quarter" idx="12"/>
          </p:nvPr>
        </p:nvSpPr>
        <p:spPr>
          <a:xfrm>
            <a:off x="8400062" y="6516733"/>
            <a:ext cx="749995" cy="321177"/>
          </a:xfrm>
        </p:spPr>
        <p:txBody>
          <a:bodyPr/>
          <a:lstStyle/>
          <a:p>
            <a:pPr>
              <a:defRPr/>
            </a:pPr>
            <a:r>
              <a:rPr lang="en-US" altLang="ja-JP" dirty="0">
                <a:solidFill>
                  <a:schemeClr val="tx1"/>
                </a:solidFill>
              </a:rPr>
              <a:t>1</a:t>
            </a:r>
            <a:endParaRPr lang="ja-JP" altLang="en-US" dirty="0">
              <a:solidFill>
                <a:schemeClr val="tx1"/>
              </a:solidFill>
            </a:endParaRPr>
          </a:p>
        </p:txBody>
      </p:sp>
      <p:sp>
        <p:nvSpPr>
          <p:cNvPr id="9" name="正方形/長方形 8"/>
          <p:cNvSpPr/>
          <p:nvPr/>
        </p:nvSpPr>
        <p:spPr>
          <a:xfrm>
            <a:off x="3419872" y="6445213"/>
            <a:ext cx="5597989" cy="230832"/>
          </a:xfrm>
          <a:prstGeom prst="rect">
            <a:avLst/>
          </a:prstGeom>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 </a:t>
            </a:r>
            <a:r>
              <a:rPr lang="en-US" altLang="ja-JP" sz="900" dirty="0">
                <a:latin typeface="ＭＳ Ｐゴシック" panose="020B0600070205080204" pitchFamily="50" charset="-128"/>
                <a:ea typeface="ＭＳ Ｐゴシック" panose="020B0600070205080204" pitchFamily="50" charset="-128"/>
              </a:rPr>
              <a:t>R5</a:t>
            </a:r>
            <a:r>
              <a:rPr lang="ja-JP" altLang="en-US" sz="900" dirty="0">
                <a:latin typeface="ＭＳ Ｐゴシック" panose="020B0600070205080204" pitchFamily="50" charset="-128"/>
                <a:ea typeface="ＭＳ Ｐゴシック" panose="020B0600070205080204" pitchFamily="50" charset="-128"/>
              </a:rPr>
              <a:t>阪神港貨物取扱量については速報値 </a:t>
            </a:r>
            <a:r>
              <a:rPr lang="en-US" altLang="ja-JP" sz="900" dirty="0">
                <a:latin typeface="ＭＳ Ｐゴシック" panose="020B0600070205080204" pitchFamily="50" charset="-128"/>
                <a:ea typeface="ＭＳ Ｐゴシック" panose="020B0600070205080204" pitchFamily="50" charset="-128"/>
              </a:rPr>
              <a:t>※2 R4,5</a:t>
            </a:r>
            <a:r>
              <a:rPr lang="ja-JP" altLang="en-US" sz="900" dirty="0">
                <a:latin typeface="ＭＳ Ｐゴシック" panose="020B0600070205080204" pitchFamily="50" charset="-128"/>
                <a:ea typeface="ＭＳ Ｐゴシック" panose="020B0600070205080204" pitchFamily="50" charset="-128"/>
              </a:rPr>
              <a:t>近海・東南アジアは「中国、韓国、東南アジア、大洋州」</a:t>
            </a:r>
            <a:endParaRPr lang="ja-JP" altLang="en-US" sz="900" dirty="0"/>
          </a:p>
        </p:txBody>
      </p:sp>
      <p:sp>
        <p:nvSpPr>
          <p:cNvPr id="17" name="正方形/長方形 16"/>
          <p:cNvSpPr/>
          <p:nvPr/>
        </p:nvSpPr>
        <p:spPr>
          <a:xfrm>
            <a:off x="7452320" y="86283"/>
            <a:ext cx="1582967" cy="28892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latin typeface="メイリオ" pitchFamily="50" charset="-128"/>
                <a:ea typeface="メイリオ" pitchFamily="50" charset="-128"/>
                <a:cs typeface="メイリオ" pitchFamily="50" charset="-128"/>
              </a:rPr>
              <a:t>令和</a:t>
            </a:r>
            <a:r>
              <a:rPr lang="en-US" altLang="ja-JP" sz="1200" dirty="0">
                <a:solidFill>
                  <a:schemeClr val="tx1"/>
                </a:solidFill>
                <a:latin typeface="メイリオ" pitchFamily="50" charset="-128"/>
                <a:ea typeface="メイリオ" pitchFamily="50" charset="-128"/>
                <a:cs typeface="メイリオ" pitchFamily="50" charset="-128"/>
              </a:rPr>
              <a:t>6</a:t>
            </a:r>
            <a:r>
              <a:rPr lang="ja-JP" altLang="en-US" sz="1200" dirty="0">
                <a:solidFill>
                  <a:schemeClr val="tx1"/>
                </a:solidFill>
                <a:latin typeface="メイリオ" pitchFamily="50" charset="-128"/>
                <a:ea typeface="メイリオ" pitchFamily="50" charset="-128"/>
                <a:cs typeface="メイリオ" pitchFamily="50" charset="-128"/>
              </a:rPr>
              <a:t>年</a:t>
            </a:r>
            <a:r>
              <a:rPr lang="en-US" altLang="ja-JP" sz="1200" dirty="0">
                <a:solidFill>
                  <a:schemeClr val="tx1"/>
                </a:solidFill>
                <a:latin typeface="メイリオ" pitchFamily="50" charset="-128"/>
                <a:ea typeface="メイリオ" pitchFamily="50" charset="-128"/>
                <a:cs typeface="メイリオ" pitchFamily="50" charset="-128"/>
              </a:rPr>
              <a:t>8</a:t>
            </a:r>
            <a:r>
              <a:rPr lang="ja-JP" altLang="en-US" sz="1200" dirty="0">
                <a:solidFill>
                  <a:schemeClr val="tx1"/>
                </a:solidFill>
                <a:latin typeface="メイリオ" pitchFamily="50" charset="-128"/>
                <a:ea typeface="メイリオ" pitchFamily="50" charset="-128"/>
                <a:cs typeface="メイリオ" pitchFamily="50" charset="-128"/>
              </a:rPr>
              <a:t>月時点</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0001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62289048"/>
              </p:ext>
            </p:extLst>
          </p:nvPr>
        </p:nvGraphicFramePr>
        <p:xfrm>
          <a:off x="396000" y="1412875"/>
          <a:ext cx="8640000" cy="1524043"/>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1404000">
                  <a:extLst>
                    <a:ext uri="{9D8B030D-6E8A-4147-A177-3AD203B41FA5}">
                      <a16:colId xmlns:a16="http://schemas.microsoft.com/office/drawing/2014/main" val="20001"/>
                    </a:ext>
                  </a:extLst>
                </a:gridCol>
                <a:gridCol w="1404000">
                  <a:extLst>
                    <a:ext uri="{9D8B030D-6E8A-4147-A177-3AD203B41FA5}">
                      <a16:colId xmlns:a16="http://schemas.microsoft.com/office/drawing/2014/main" val="20002"/>
                    </a:ext>
                  </a:extLst>
                </a:gridCol>
                <a:gridCol w="1404000">
                  <a:extLst>
                    <a:ext uri="{9D8B030D-6E8A-4147-A177-3AD203B41FA5}">
                      <a16:colId xmlns:a16="http://schemas.microsoft.com/office/drawing/2014/main" val="20003"/>
                    </a:ext>
                  </a:extLst>
                </a:gridCol>
                <a:gridCol w="1908000">
                  <a:extLst>
                    <a:ext uri="{9D8B030D-6E8A-4147-A177-3AD203B41FA5}">
                      <a16:colId xmlns:a16="http://schemas.microsoft.com/office/drawing/2014/main" val="20004"/>
                    </a:ext>
                  </a:extLst>
                </a:gridCol>
              </a:tblGrid>
              <a:tr h="304843">
                <a:tc>
                  <a:txBody>
                    <a:bodyPr/>
                    <a:lstStyle/>
                    <a:p>
                      <a:pPr algn="ctr"/>
                      <a:r>
                        <a:rPr kumimoji="1" lang="ja-JP" altLang="en-US" sz="1400" dirty="0">
                          <a:solidFill>
                            <a:schemeClr val="bg1"/>
                          </a:solidFill>
                        </a:rPr>
                        <a:t>実現状況を知る項目</a:t>
                      </a:r>
                    </a:p>
                  </a:txBody>
                  <a:tcPr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T="45726" marB="45726"/>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授業がわかっていると答えた子どもの割合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85.1</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77.3</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83.7</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79.8</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84.3</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77.9</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「全国学力・学習状況調査」（大阪府公立学校の結果）</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n-ea"/>
                          <a:ea typeface="+mn-ea"/>
                        </a:rPr>
                        <a:t>　</a:t>
                      </a:r>
                      <a:r>
                        <a:rPr kumimoji="1" lang="en-US" altLang="ja-JP" sz="1000" dirty="0">
                          <a:solidFill>
                            <a:schemeClr val="tx1"/>
                          </a:solidFill>
                          <a:latin typeface="+mn-ea"/>
                          <a:ea typeface="+mn-ea"/>
                        </a:rPr>
                        <a:t>※ </a:t>
                      </a:r>
                      <a:r>
                        <a:rPr kumimoji="1" lang="ja-JP" altLang="en-US" sz="1000" dirty="0">
                          <a:solidFill>
                            <a:schemeClr val="tx1"/>
                          </a:solidFill>
                          <a:latin typeface="+mn-ea"/>
                          <a:ea typeface="+mn-ea"/>
                        </a:rPr>
                        <a:t>各年度の国語と算数（数学）</a:t>
                      </a:r>
                      <a:endParaRPr kumimoji="1" lang="en-US" altLang="ja-JP" sz="1000" dirty="0">
                        <a:solidFill>
                          <a:schemeClr val="tx1"/>
                        </a:solidFill>
                        <a:latin typeface="+mn-ea"/>
                        <a:ea typeface="+mn-ea"/>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　　の平均</a:t>
                      </a:r>
                      <a:endParaRPr lang="ja-JP" altLang="ja-JP"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学校だけでなく、地域や家庭が子どもたちの学びを支えることによって、子どもたちの学習意欲が高まり、社会で必要とされる基礎的・基本的な知識・技能、それを活用する力の習得やクラブ活動に励んでいます。</a:t>
            </a:r>
          </a:p>
        </p:txBody>
      </p:sp>
      <p:sp>
        <p:nvSpPr>
          <p:cNvPr id="4" name="正方形/長方形 3"/>
          <p:cNvSpPr/>
          <p:nvPr/>
        </p:nvSpPr>
        <p:spPr>
          <a:xfrm>
            <a:off x="216000" y="504000"/>
            <a:ext cx="22637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■学ぶ力　ナンバー１</a:t>
            </a:r>
            <a:endParaRPr lang="en-US" altLang="ja-JP" sz="1200" b="1" dirty="0">
              <a:latin typeface="メイリオ" pitchFamily="50" charset="-128"/>
              <a:ea typeface="メイリオ" pitchFamily="50" charset="-128"/>
              <a:cs typeface="メイリオ" pitchFamily="50" charset="-128"/>
            </a:endParaRPr>
          </a:p>
        </p:txBody>
      </p:sp>
      <p:sp>
        <p:nvSpPr>
          <p:cNvPr id="7" name="正方形/長方形 6"/>
          <p:cNvSpPr/>
          <p:nvPr/>
        </p:nvSpPr>
        <p:spPr>
          <a:xfrm>
            <a:off x="36000" y="36000"/>
            <a:ext cx="2663825"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５．教育・日本一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pic>
        <p:nvPicPr>
          <p:cNvPr id="11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3099992"/>
            <a:ext cx="1824037"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4200479907"/>
              </p:ext>
            </p:extLst>
          </p:nvPr>
        </p:nvGraphicFramePr>
        <p:xfrm>
          <a:off x="2474637" y="3098284"/>
          <a:ext cx="6561363" cy="1859650"/>
        </p:xfrm>
        <a:graphic>
          <a:graphicData uri="http://schemas.openxmlformats.org/drawingml/2006/table">
            <a:tbl>
              <a:tblPr/>
              <a:tblGrid>
                <a:gridCol w="86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467121">
                  <a:extLst>
                    <a:ext uri="{9D8B030D-6E8A-4147-A177-3AD203B41FA5}">
                      <a16:colId xmlns:a16="http://schemas.microsoft.com/office/drawing/2014/main" val="20002"/>
                    </a:ext>
                  </a:extLst>
                </a:gridCol>
                <a:gridCol w="1467121">
                  <a:extLst>
                    <a:ext uri="{9D8B030D-6E8A-4147-A177-3AD203B41FA5}">
                      <a16:colId xmlns:a16="http://schemas.microsoft.com/office/drawing/2014/main" val="20003"/>
                    </a:ext>
                  </a:extLst>
                </a:gridCol>
                <a:gridCol w="1467121">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39650">
                <a:tc gridSpan="2">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rowSpan="2">
                  <a:txBody>
                    <a:bodyPr/>
                    <a:lstStyle/>
                    <a:p>
                      <a:pPr algn="ctr" fontAlgn="ctr"/>
                      <a:r>
                        <a:rPr lang="ja-JP" altLang="en-US" sz="950" b="0" i="0" u="none" strike="noStrike" dirty="0">
                          <a:solidFill>
                            <a:srgbClr val="000000"/>
                          </a:solidFill>
                          <a:effectLst/>
                          <a:latin typeface="+mj-ea"/>
                          <a:ea typeface="+mj-ea"/>
                        </a:rPr>
                        <a:t>小中学校学力</a:t>
                      </a:r>
                      <a:endParaRPr lang="en-US" altLang="ja-JP" sz="950" b="0" i="0" u="none" strike="noStrike" dirty="0">
                        <a:solidFill>
                          <a:srgbClr val="000000"/>
                        </a:solidFill>
                        <a:effectLst/>
                        <a:latin typeface="+mj-ea"/>
                        <a:ea typeface="+mj-ea"/>
                      </a:endParaRPr>
                    </a:p>
                    <a:p>
                      <a:pPr algn="ctr" fontAlgn="ctr"/>
                      <a:r>
                        <a:rPr lang="ja-JP" altLang="en-US" sz="950" b="0" i="0" u="none" strike="noStrike" dirty="0">
                          <a:solidFill>
                            <a:srgbClr val="000000"/>
                          </a:solidFill>
                          <a:effectLst/>
                          <a:latin typeface="+mj-ea"/>
                          <a:ea typeface="+mj-ea"/>
                        </a:rPr>
                        <a:t>調査結果</a:t>
                      </a:r>
                      <a:br>
                        <a:rPr lang="ja-JP" altLang="en-US" sz="950" b="0" i="0" u="none" strike="noStrike" dirty="0">
                          <a:solidFill>
                            <a:srgbClr val="000000"/>
                          </a:solidFill>
                          <a:effectLst/>
                          <a:latin typeface="+mj-ea"/>
                          <a:ea typeface="+mj-ea"/>
                        </a:rPr>
                      </a:br>
                      <a:r>
                        <a:rPr lang="ja-JP" altLang="en-US" sz="950" b="0" i="0" u="none" strike="noStrike" dirty="0">
                          <a:solidFill>
                            <a:srgbClr val="000000"/>
                          </a:solidFill>
                          <a:effectLst/>
                          <a:latin typeface="+mj-ea"/>
                          <a:ea typeface="+mj-ea"/>
                        </a:rPr>
                        <a:t>（正答率）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小学校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66.5%</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67.5%)</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1.0</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63.3%</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64.4%)</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1.1</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64.1</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kumimoji="1" lang="en-US" altLang="ja-JP" sz="950" b="0" i="0" u="none" strike="noStrike" kern="1200" dirty="0">
                          <a:solidFill>
                            <a:schemeClr val="tx1"/>
                          </a:solidFill>
                          <a:effectLst/>
                          <a:latin typeface="+mj-ea"/>
                          <a:ea typeface="+mn-ea"/>
                          <a:cs typeface="+mn-cs"/>
                        </a:rPr>
                        <a:t>64.9</a:t>
                      </a:r>
                      <a:r>
                        <a:rPr lang="en-US" altLang="ja-JP" sz="950" b="0" i="0" u="none" strike="noStrike" dirty="0">
                          <a:solidFill>
                            <a:schemeClr val="tx1"/>
                          </a:solidFill>
                          <a:effectLst/>
                          <a:latin typeface="+mj-ea"/>
                          <a:ea typeface="+mj-ea"/>
                        </a:rPr>
                        <a:t>%)</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en-US" altLang="ja-JP" sz="950" b="0" i="0" u="none" strike="noStrike" kern="1200" dirty="0">
                          <a:solidFill>
                            <a:schemeClr val="tx1"/>
                          </a:solidFill>
                          <a:effectLst/>
                          <a:latin typeface="+mj-ea"/>
                          <a:ea typeface="+mn-ea"/>
                          <a:cs typeface="+mn-cs"/>
                        </a:rPr>
                        <a:t>0.8</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mj-ea"/>
                          <a:ea typeface="+mj-ea"/>
                        </a:rPr>
                        <a:t>文部科学省「全国学力・学習状況調査」</a:t>
                      </a:r>
                      <a:endParaRPr lang="en-US" altLang="ja-JP" sz="950" b="0" i="0" u="none" strike="noStrike" dirty="0">
                        <a:solidFill>
                          <a:schemeClr val="tx1"/>
                        </a:solidFill>
                        <a:effectLst/>
                        <a:latin typeface="+mj-ea"/>
                        <a:ea typeface="+mj-ea"/>
                      </a:endParaRPr>
                    </a:p>
                    <a:p>
                      <a:pPr algn="l" fontAlgn="ct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各年度の国語と算数（数学）の平均</a:t>
                      </a:r>
                      <a:endParaRPr lang="ja-JP" altLang="en-US" sz="9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algn="ctr" fontAlgn="ctr"/>
                      <a:r>
                        <a:rPr lang="ja-JP" altLang="en-US" sz="950" b="0" i="0" u="none" strike="noStrike">
                          <a:solidFill>
                            <a:schemeClr val="tx1"/>
                          </a:solidFill>
                          <a:effectLst/>
                          <a:latin typeface="+mj-ea"/>
                          <a:ea typeface="+mj-ea"/>
                        </a:rPr>
                        <a:t>中学校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58.8%</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60.9%)</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2.2</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59.0%</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lang="en-US" altLang="ja-JP" sz="950" b="0" i="0" u="none" strike="noStrike" dirty="0">
                          <a:solidFill>
                            <a:schemeClr val="tx1"/>
                          </a:solidFill>
                          <a:effectLst/>
                          <a:latin typeface="+mj-ea"/>
                          <a:ea typeface="+mj-ea"/>
                        </a:rPr>
                        <a:t>60.2%)</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en-US" altLang="ja-JP" sz="950" b="0" i="0" u="none" strike="noStrike" dirty="0">
                          <a:solidFill>
                            <a:schemeClr val="tx1"/>
                          </a:solidFill>
                          <a:effectLst/>
                          <a:latin typeface="+mj-ea"/>
                          <a:ea typeface="+mj-ea"/>
                        </a:rPr>
                        <a:t>1.2</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59.0</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a:solidFill>
                            <a:schemeClr val="tx1"/>
                          </a:solidFill>
                          <a:effectLst/>
                          <a:latin typeface="+mj-ea"/>
                          <a:ea typeface="+mj-ea"/>
                        </a:rPr>
                        <a:t>全国</a:t>
                      </a:r>
                      <a:r>
                        <a:rPr kumimoji="1" lang="en-US" altLang="ja-JP" sz="950" b="0" i="0" u="none" strike="noStrike" kern="1200" dirty="0">
                          <a:solidFill>
                            <a:schemeClr val="tx1"/>
                          </a:solidFill>
                          <a:effectLst/>
                          <a:latin typeface="+mj-ea"/>
                          <a:ea typeface="+mn-ea"/>
                          <a:cs typeface="+mn-cs"/>
                        </a:rPr>
                        <a:t>60.4</a:t>
                      </a:r>
                      <a:r>
                        <a:rPr lang="en-US" altLang="ja-JP" sz="950" b="0" i="0" u="none" strike="noStrike" dirty="0">
                          <a:solidFill>
                            <a:schemeClr val="tx1"/>
                          </a:solidFill>
                          <a:effectLst/>
                          <a:latin typeface="+mj-ea"/>
                          <a:ea typeface="+mj-ea"/>
                        </a:rPr>
                        <a:t>%)</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kumimoji="1" lang="en-US" altLang="ja-JP" sz="950" b="0" i="0" u="none" strike="noStrike" kern="1200" dirty="0">
                          <a:solidFill>
                            <a:schemeClr val="tx1"/>
                          </a:solidFill>
                          <a:effectLst/>
                          <a:latin typeface="+mj-ea"/>
                          <a:ea typeface="+mn-ea"/>
                          <a:cs typeface="+mn-cs"/>
                        </a:rPr>
                        <a:t>1.4</a:t>
                      </a:r>
                      <a:r>
                        <a:rPr lang="ja-JP" altLang="en-US" sz="950" b="0" i="0" u="none" strike="noStrike" dirty="0">
                          <a:solidFill>
                            <a:schemeClr val="tx1"/>
                          </a:solidFill>
                          <a:effectLst/>
                          <a:latin typeface="+mj-ea"/>
                          <a:ea typeface="+mj-ea"/>
                        </a:rPr>
                        <a:t>ﾎﾟｲﾝﾄ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540000">
                <a:tc gridSpan="2">
                  <a:txBody>
                    <a:bodyPr/>
                    <a:lstStyle/>
                    <a:p>
                      <a:pPr algn="ctr" fontAlgn="ctr"/>
                      <a:r>
                        <a:rPr lang="ja-JP" altLang="en-US" sz="950" b="0" i="0" u="none" strike="noStrike" dirty="0">
                          <a:solidFill>
                            <a:schemeClr val="tx1"/>
                          </a:solidFill>
                          <a:effectLst/>
                          <a:latin typeface="+mj-ea"/>
                          <a:ea typeface="+mj-ea"/>
                        </a:rPr>
                        <a:t>府立学校における</a:t>
                      </a:r>
                      <a:endParaRPr lang="en-US" altLang="ja-JP" sz="950" b="0" i="0" u="none" strike="noStrike" dirty="0">
                        <a:solidFill>
                          <a:schemeClr val="tx1"/>
                        </a:solidFill>
                        <a:effectLst/>
                        <a:latin typeface="+mj-ea"/>
                        <a:ea typeface="+mj-ea"/>
                      </a:endParaRPr>
                    </a:p>
                    <a:p>
                      <a:pPr algn="ctr" fontAlgn="ctr"/>
                      <a:r>
                        <a:rPr lang="ja-JP" altLang="en-US" sz="950" b="0" i="0" u="none" strike="noStrike" dirty="0">
                          <a:solidFill>
                            <a:schemeClr val="tx1"/>
                          </a:solidFill>
                          <a:effectLst/>
                          <a:latin typeface="+mj-ea"/>
                          <a:ea typeface="+mj-ea"/>
                        </a:rPr>
                        <a:t>学校生活満足度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81.9</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83.3</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84.7</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大阪府教育</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庁</a:t>
                      </a: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「学校教育自己診断」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10</a:t>
            </a:fld>
            <a:endParaRPr lang="ja-JP" altLang="en-US" dirty="0">
              <a:solidFill>
                <a:schemeClr val="tx1"/>
              </a:solidFill>
            </a:endParaRPr>
          </a:p>
        </p:txBody>
      </p:sp>
    </p:spTree>
    <p:extLst>
      <p:ext uri="{BB962C8B-B14F-4D97-AF65-F5344CB8AC3E}">
        <p14:creationId xmlns:p14="http://schemas.microsoft.com/office/powerpoint/2010/main" val="127085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7032075"/>
              </p:ext>
            </p:extLst>
          </p:nvPr>
        </p:nvGraphicFramePr>
        <p:xfrm>
          <a:off x="396000" y="1519051"/>
          <a:ext cx="8640000" cy="1168853"/>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gridCol w="2052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50" marR="91450"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将来の夢や目標を持っている</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65.7</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（大阪府公立学校の結果）</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6" name="角丸四角形 5"/>
          <p:cNvSpPr/>
          <p:nvPr/>
        </p:nvSpPr>
        <p:spPr>
          <a:xfrm>
            <a:off x="396000" y="612000"/>
            <a:ext cx="8640000" cy="79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文化人や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トップアスリート等いろんな仕事についている人とのふれあいを通じて、子どもたち一人ひとりが将来の“夢”を持ち、</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その実現をサポートしています。また、子どもたちに忍耐力や社会の一員としての規律・規範意識が身につき、</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責任を持って行動できる大人になっています。</a:t>
            </a:r>
          </a:p>
        </p:txBody>
      </p:sp>
      <p:sp>
        <p:nvSpPr>
          <p:cNvPr id="4" name="正方形/長方形 3"/>
          <p:cNvSpPr/>
          <p:nvPr/>
        </p:nvSpPr>
        <p:spPr>
          <a:xfrm>
            <a:off x="216000" y="504000"/>
            <a:ext cx="37036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■「夢」と「希望」をはぐくむ学校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90265149"/>
              </p:ext>
            </p:extLst>
          </p:nvPr>
        </p:nvGraphicFramePr>
        <p:xfrm>
          <a:off x="396000" y="4132355"/>
          <a:ext cx="8640000" cy="1168853"/>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43" marR="91443"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43" marR="91443"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高校卒業生に占める進路の</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定まっている人の割合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b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R5.3</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「学校基本調査」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9" name="角丸四角形 8"/>
          <p:cNvSpPr/>
          <p:nvPr/>
        </p:nvSpPr>
        <p:spPr>
          <a:xfrm>
            <a:off x="396000" y="3341593"/>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多様な進路から将来やりたい仕事や夢を</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早く見つけ出し、実践的な職業教育を通じて資質や能力を高め、自らの進路の実現に向け頑張ってきた子どもたちが、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学校卒業後、その能力を活かし、大阪で仕事に就き活躍しています。</a:t>
            </a:r>
          </a:p>
        </p:txBody>
      </p:sp>
      <p:sp>
        <p:nvSpPr>
          <p:cNvPr id="10" name="正方形/長方形 9"/>
          <p:cNvSpPr/>
          <p:nvPr/>
        </p:nvSpPr>
        <p:spPr>
          <a:xfrm>
            <a:off x="216000" y="3216367"/>
            <a:ext cx="241458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■職業教育　ナンバー１</a:t>
            </a:r>
            <a:endParaRPr lang="en-US" altLang="ja-JP" sz="1200" b="1" dirty="0">
              <a:latin typeface="メイリオ" pitchFamily="50" charset="-128"/>
              <a:ea typeface="メイリオ" pitchFamily="50" charset="-128"/>
              <a:cs typeface="メイリオ" pitchFamily="50" charset="-128"/>
            </a:endParaRPr>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11</a:t>
            </a:fld>
            <a:endParaRPr lang="ja-JP" altLang="en-US" dirty="0">
              <a:solidFill>
                <a:schemeClr val="tx1"/>
              </a:solidFill>
            </a:endParaRPr>
          </a:p>
        </p:txBody>
      </p:sp>
    </p:spTree>
    <p:extLst>
      <p:ext uri="{BB962C8B-B14F-4D97-AF65-F5344CB8AC3E}">
        <p14:creationId xmlns:p14="http://schemas.microsoft.com/office/powerpoint/2010/main" val="18679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06543426"/>
              </p:ext>
            </p:extLst>
          </p:nvPr>
        </p:nvGraphicFramePr>
        <p:xfrm>
          <a:off x="265307" y="1259502"/>
          <a:ext cx="8748001" cy="2916000"/>
        </p:xfrm>
        <a:graphic>
          <a:graphicData uri="http://schemas.openxmlformats.org/drawingml/2006/table">
            <a:tbl>
              <a:tblPr firstRow="1" bandRow="1">
                <a:tableStyleId>{5C22544A-7EE6-4342-B048-85BDC9FD1C3A}</a:tableStyleId>
              </a:tblPr>
              <a:tblGrid>
                <a:gridCol w="1166512">
                  <a:extLst>
                    <a:ext uri="{9D8B030D-6E8A-4147-A177-3AD203B41FA5}">
                      <a16:colId xmlns:a16="http://schemas.microsoft.com/office/drawing/2014/main" val="20000"/>
                    </a:ext>
                  </a:extLst>
                </a:gridCol>
                <a:gridCol w="2186968">
                  <a:extLst>
                    <a:ext uri="{9D8B030D-6E8A-4147-A177-3AD203B41FA5}">
                      <a16:colId xmlns:a16="http://schemas.microsoft.com/office/drawing/2014/main" val="20001"/>
                    </a:ext>
                  </a:extLst>
                </a:gridCol>
                <a:gridCol w="2186968">
                  <a:extLst>
                    <a:ext uri="{9D8B030D-6E8A-4147-A177-3AD203B41FA5}">
                      <a16:colId xmlns:a16="http://schemas.microsoft.com/office/drawing/2014/main" val="20002"/>
                    </a:ext>
                  </a:extLst>
                </a:gridCol>
                <a:gridCol w="2150621">
                  <a:extLst>
                    <a:ext uri="{9D8B030D-6E8A-4147-A177-3AD203B41FA5}">
                      <a16:colId xmlns:a16="http://schemas.microsoft.com/office/drawing/2014/main" val="20003"/>
                    </a:ext>
                  </a:extLst>
                </a:gridCol>
                <a:gridCol w="1056932">
                  <a:extLst>
                    <a:ext uri="{9D8B030D-6E8A-4147-A177-3AD203B41FA5}">
                      <a16:colId xmlns:a16="http://schemas.microsoft.com/office/drawing/2014/main" val="20004"/>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実現状況を</a:t>
                      </a:r>
                      <a:endParaRPr kumimoji="1" lang="en-US" altLang="ja-JP"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知る項目</a:t>
                      </a:r>
                    </a:p>
                  </a:txBody>
                  <a:tcPr marL="0" marR="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出典</a:t>
                      </a:r>
                    </a:p>
                  </a:txBody>
                  <a:tcPr marL="0" marR="0" marT="0" marB="0" anchor="ctr">
                    <a:solidFill>
                      <a:schemeClr val="accent1"/>
                    </a:solidFill>
                  </a:tcPr>
                </a:tc>
                <a:extLst>
                  <a:ext uri="{0D108BD9-81ED-4DB2-BD59-A6C34878D82A}">
                    <a16:rowId xmlns:a16="http://schemas.microsoft.com/office/drawing/2014/main" val="10000"/>
                  </a:ext>
                </a:extLst>
              </a:tr>
              <a:tr h="1188000">
                <a:tc>
                  <a:txBody>
                    <a:bodyPr/>
                    <a:lstStyle/>
                    <a:p>
                      <a:pPr algn="ctr">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完全失業率</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改善値</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Bef>
                          <a:spcPts val="0"/>
                        </a:spcBef>
                        <a:spcAft>
                          <a:spcPts val="600"/>
                        </a:spcAft>
                      </a:pP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労働力調査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1188000">
                <a:tc>
                  <a:txBody>
                    <a:bodyPr/>
                    <a:lstStyle/>
                    <a:p>
                      <a:pPr algn="ctr">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43.0</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46.1</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「障害者雇用状況</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の集計結果</a:t>
                      </a: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大阪で教育を受けた子どもたちや、高齢者、</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障がい者をはじめだれもが、大阪でその能力を発揮し、いきいきと仕事をする働きたい都市になっています。</a:t>
            </a:r>
          </a:p>
        </p:txBody>
      </p:sp>
      <p:sp>
        <p:nvSpPr>
          <p:cNvPr id="4" name="正方形/長方形 3"/>
          <p:cNvSpPr/>
          <p:nvPr/>
        </p:nvSpPr>
        <p:spPr>
          <a:xfrm>
            <a:off x="216000" y="503999"/>
            <a:ext cx="204787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■就職　ナンバー１</a:t>
            </a:r>
            <a:endParaRPr lang="en-US" altLang="ja-JP" sz="1200" b="1" dirty="0">
              <a:latin typeface="メイリオ" pitchFamily="50" charset="-128"/>
              <a:ea typeface="メイリオ" pitchFamily="50" charset="-128"/>
              <a:cs typeface="メイリオ" pitchFamily="50" charset="-128"/>
            </a:endParaRPr>
          </a:p>
        </p:txBody>
      </p:sp>
      <p:pic>
        <p:nvPicPr>
          <p:cNvPr id="3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4719890"/>
            <a:ext cx="17399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3" name="テキスト ボックス 1"/>
          <p:cNvSpPr txBox="1">
            <a:spLocks noChangeArrowheads="1"/>
          </p:cNvSpPr>
          <p:nvPr/>
        </p:nvSpPr>
        <p:spPr bwMode="auto">
          <a:xfrm>
            <a:off x="1526456" y="4175502"/>
            <a:ext cx="2651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100" dirty="0"/>
              <a:t>※</a:t>
            </a:r>
            <a:r>
              <a:rPr lang="ja-JP" altLang="en-US" sz="1100" dirty="0"/>
              <a:t>法定雇用率は</a:t>
            </a:r>
            <a:r>
              <a:rPr lang="en-US" altLang="ja-JP" sz="1100" dirty="0"/>
              <a:t>R3</a:t>
            </a:r>
            <a:r>
              <a:rPr lang="ja-JP" altLang="en-US" sz="1100" dirty="0"/>
              <a:t>年</a:t>
            </a:r>
            <a:r>
              <a:rPr lang="en-US" altLang="ja-JP" sz="1100" dirty="0"/>
              <a:t>3</a:t>
            </a:r>
            <a:r>
              <a:rPr lang="ja-JP" altLang="en-US" sz="1100" dirty="0"/>
              <a:t>月に</a:t>
            </a:r>
            <a:r>
              <a:rPr lang="en-US" altLang="ja-JP" sz="1100" dirty="0"/>
              <a:t>2.2%</a:t>
            </a:r>
            <a:r>
              <a:rPr lang="ja-JP" altLang="en-US" sz="1100" dirty="0"/>
              <a:t>⇒</a:t>
            </a:r>
            <a:r>
              <a:rPr lang="en-US" altLang="ja-JP" sz="1100" dirty="0"/>
              <a:t>2.3%</a:t>
            </a:r>
            <a:r>
              <a:rPr lang="ja-JP" altLang="en-US" sz="1100" dirty="0"/>
              <a:t>へ</a:t>
            </a:r>
          </a:p>
        </p:txBody>
      </p:sp>
      <p:graphicFrame>
        <p:nvGraphicFramePr>
          <p:cNvPr id="2" name="表 1"/>
          <p:cNvGraphicFramePr>
            <a:graphicFrameLocks noGrp="1"/>
          </p:cNvGraphicFramePr>
          <p:nvPr>
            <p:extLst>
              <p:ext uri="{D42A27DB-BD31-4B8C-83A1-F6EECF244321}">
                <p14:modId xmlns:p14="http://schemas.microsoft.com/office/powerpoint/2010/main" val="3311487434"/>
              </p:ext>
            </p:extLst>
          </p:nvPr>
        </p:nvGraphicFramePr>
        <p:xfrm>
          <a:off x="2669572" y="4724851"/>
          <a:ext cx="6367388" cy="1224429"/>
        </p:xfrm>
        <a:graphic>
          <a:graphicData uri="http://schemas.openxmlformats.org/drawingml/2006/table">
            <a:tbl>
              <a:tblPr/>
              <a:tblGrid>
                <a:gridCol w="1962530">
                  <a:extLst>
                    <a:ext uri="{9D8B030D-6E8A-4147-A177-3AD203B41FA5}">
                      <a16:colId xmlns:a16="http://schemas.microsoft.com/office/drawing/2014/main" val="20000"/>
                    </a:ext>
                  </a:extLst>
                </a:gridCol>
                <a:gridCol w="1060241">
                  <a:extLst>
                    <a:ext uri="{9D8B030D-6E8A-4147-A177-3AD203B41FA5}">
                      <a16:colId xmlns:a16="http://schemas.microsoft.com/office/drawing/2014/main" val="20001"/>
                    </a:ext>
                  </a:extLst>
                </a:gridCol>
                <a:gridCol w="1060241">
                  <a:extLst>
                    <a:ext uri="{9D8B030D-6E8A-4147-A177-3AD203B41FA5}">
                      <a16:colId xmlns:a16="http://schemas.microsoft.com/office/drawing/2014/main" val="20002"/>
                    </a:ext>
                  </a:extLst>
                </a:gridCol>
                <a:gridCol w="1060241">
                  <a:extLst>
                    <a:ext uri="{9D8B030D-6E8A-4147-A177-3AD203B41FA5}">
                      <a16:colId xmlns:a16="http://schemas.microsoft.com/office/drawing/2014/main" val="20003"/>
                    </a:ext>
                  </a:extLst>
                </a:gridCol>
                <a:gridCol w="1224135">
                  <a:extLst>
                    <a:ext uri="{9D8B030D-6E8A-4147-A177-3AD203B41FA5}">
                      <a16:colId xmlns:a16="http://schemas.microsoft.com/office/drawing/2014/main" val="20004"/>
                    </a:ext>
                  </a:extLst>
                </a:gridCol>
              </a:tblGrid>
              <a:tr h="288429">
                <a:tc>
                  <a:txBody>
                    <a:bodyPr/>
                    <a:lstStyle/>
                    <a:p>
                      <a:pPr algn="ctr" fontAlgn="b"/>
                      <a:r>
                        <a:rPr lang="ja-JP" altLang="en-US" sz="950" b="0" i="0" u="none" strike="noStrike" dirty="0">
                          <a:solidFill>
                            <a:schemeClr val="tx1"/>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l" fontAlgn="ctr"/>
                      <a:r>
                        <a:rPr lang="ja-JP" altLang="en-US" sz="950" b="0" i="0" u="none" strike="noStrike" dirty="0">
                          <a:solidFill>
                            <a:schemeClr val="tx1"/>
                          </a:solidFill>
                          <a:effectLst/>
                          <a:latin typeface="+mj-ea"/>
                          <a:ea typeface="+mj-ea"/>
                        </a:rPr>
                        <a:t> 女性（</a:t>
                      </a: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歳）の労働力人口比率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大阪府「労働力調査地方集計結果（年平均）」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00">
                <a:tc gridSpan="5">
                  <a:txBody>
                    <a:bodyPr/>
                    <a:lstStyle/>
                    <a:p>
                      <a:pPr algn="l" fontAlgn="t">
                        <a:spcBef>
                          <a:spcPts val="0"/>
                        </a:spcBef>
                      </a:pP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歳の女性の労働力人口比率は、出産・子育て期のいわゆるＭ字カーブの底の部分の改善状況を</a:t>
                      </a:r>
                      <a:r>
                        <a:rPr kumimoji="1" lang="ja-JP" altLang="en-US" sz="950" b="0" i="0" u="none" strike="noStrike" kern="1200" dirty="0">
                          <a:solidFill>
                            <a:schemeClr val="tx1"/>
                          </a:solidFill>
                          <a:effectLst/>
                          <a:latin typeface="+mj-ea"/>
                          <a:ea typeface="+mn-ea"/>
                          <a:cs typeface="+mn-cs"/>
                        </a:rPr>
                        <a:t>把握する</a:t>
                      </a:r>
                      <a:br>
                        <a:rPr lang="ja-JP" altLang="en-US"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　ための指標として活用しています。</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r>
              <a:rPr lang="en-US" altLang="ja-JP" dirty="0">
                <a:solidFill>
                  <a:schemeClr val="tx1"/>
                </a:solidFill>
              </a:rPr>
              <a:t>2</a:t>
            </a:r>
            <a:endParaRPr lang="ja-JP"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431958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２．水とみどり豊かな新エネルギー都市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557648"/>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太陽光発電やエコカー等新エネルギー</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の活用により、温室効果ガスの排出が抑制されるとともに、家電・環境・エネルギー産業等が集積した世界に誇る環境都市</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err="1">
                <a:solidFill>
                  <a:schemeClr val="tx1"/>
                </a:solidFill>
                <a:latin typeface="HG丸ｺﾞｼｯｸM-PRO" pitchFamily="50" charset="-128"/>
                <a:ea typeface="HG丸ｺﾞｼｯｸM-PRO" pitchFamily="50" charset="-128"/>
              </a:rPr>
              <a:t>が誕</a:t>
            </a:r>
            <a:r>
              <a:rPr lang="ja-JP" altLang="en-US" sz="1200" dirty="0">
                <a:solidFill>
                  <a:schemeClr val="tx1"/>
                </a:solidFill>
                <a:latin typeface="HG丸ｺﾞｼｯｸM-PRO" pitchFamily="50" charset="-128"/>
                <a:ea typeface="HG丸ｺﾞｼｯｸM-PRO" pitchFamily="50" charset="-128"/>
              </a:rPr>
              <a:t>生しています。</a:t>
            </a:r>
          </a:p>
        </p:txBody>
      </p:sp>
      <p:sp>
        <p:nvSpPr>
          <p:cNvPr id="4" name="正方形/長方形 3"/>
          <p:cNvSpPr/>
          <p:nvPr/>
        </p:nvSpPr>
        <p:spPr>
          <a:xfrm>
            <a:off x="216000" y="449648"/>
            <a:ext cx="269557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■新エネルギー都市　ナンバー１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09593090"/>
              </p:ext>
            </p:extLst>
          </p:nvPr>
        </p:nvGraphicFramePr>
        <p:xfrm>
          <a:off x="107505" y="5756234"/>
          <a:ext cx="8856983" cy="986495"/>
        </p:xfrm>
        <a:graphic>
          <a:graphicData uri="http://schemas.openxmlformats.org/drawingml/2006/table">
            <a:tbl>
              <a:tblPr/>
              <a:tblGrid>
                <a:gridCol w="2551842">
                  <a:extLst>
                    <a:ext uri="{9D8B030D-6E8A-4147-A177-3AD203B41FA5}">
                      <a16:colId xmlns:a16="http://schemas.microsoft.com/office/drawing/2014/main" val="20000"/>
                    </a:ext>
                  </a:extLst>
                </a:gridCol>
                <a:gridCol w="1352047">
                  <a:extLst>
                    <a:ext uri="{9D8B030D-6E8A-4147-A177-3AD203B41FA5}">
                      <a16:colId xmlns:a16="http://schemas.microsoft.com/office/drawing/2014/main" val="20001"/>
                    </a:ext>
                  </a:extLst>
                </a:gridCol>
                <a:gridCol w="1350393">
                  <a:extLst>
                    <a:ext uri="{9D8B030D-6E8A-4147-A177-3AD203B41FA5}">
                      <a16:colId xmlns:a16="http://schemas.microsoft.com/office/drawing/2014/main" val="20002"/>
                    </a:ext>
                  </a:extLst>
                </a:gridCol>
                <a:gridCol w="1350393">
                  <a:extLst>
                    <a:ext uri="{9D8B030D-6E8A-4147-A177-3AD203B41FA5}">
                      <a16:colId xmlns:a16="http://schemas.microsoft.com/office/drawing/2014/main" val="20003"/>
                    </a:ext>
                  </a:extLst>
                </a:gridCol>
                <a:gridCol w="2252308">
                  <a:extLst>
                    <a:ext uri="{9D8B030D-6E8A-4147-A177-3AD203B41FA5}">
                      <a16:colId xmlns:a16="http://schemas.microsoft.com/office/drawing/2014/main" val="20004"/>
                    </a:ext>
                  </a:extLst>
                </a:gridCol>
              </a:tblGrid>
              <a:tr h="315935">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大阪がみどりの風を感じる大都市だと思っている人の割合（全国）</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みどりが多いと思っている府民の割合</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28.7%</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角丸四角形 7"/>
          <p:cNvSpPr/>
          <p:nvPr/>
        </p:nvSpPr>
        <p:spPr>
          <a:xfrm>
            <a:off x="396000" y="5037114"/>
            <a:ext cx="68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大阪が持つ豊かな自然が保全され、校庭の芝生化をはじめ市街地の緑化等がすすむことによって、</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ヒートアイランド現象が改善し、だれもが風を感じるまちになっています。</a:t>
            </a:r>
          </a:p>
        </p:txBody>
      </p:sp>
      <p:sp>
        <p:nvSpPr>
          <p:cNvPr id="9" name="正方形/長方形 8"/>
          <p:cNvSpPr/>
          <p:nvPr/>
        </p:nvSpPr>
        <p:spPr>
          <a:xfrm>
            <a:off x="216001" y="4980035"/>
            <a:ext cx="32718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■みどりの風を感じる大都市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41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3579425"/>
            <a:ext cx="1563688"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049" y="4806875"/>
            <a:ext cx="1295648" cy="92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2865550584"/>
              </p:ext>
            </p:extLst>
          </p:nvPr>
        </p:nvGraphicFramePr>
        <p:xfrm>
          <a:off x="2019940" y="3581286"/>
          <a:ext cx="6840757" cy="1320165"/>
        </p:xfrm>
        <a:graphic>
          <a:graphicData uri="http://schemas.openxmlformats.org/drawingml/2006/table">
            <a:tbl>
              <a:tblPr/>
              <a:tblGrid>
                <a:gridCol w="2249692">
                  <a:extLst>
                    <a:ext uri="{9D8B030D-6E8A-4147-A177-3AD203B41FA5}">
                      <a16:colId xmlns:a16="http://schemas.microsoft.com/office/drawing/2014/main" val="20000"/>
                    </a:ext>
                  </a:extLst>
                </a:gridCol>
                <a:gridCol w="1142700">
                  <a:extLst>
                    <a:ext uri="{9D8B030D-6E8A-4147-A177-3AD203B41FA5}">
                      <a16:colId xmlns:a16="http://schemas.microsoft.com/office/drawing/2014/main" val="20001"/>
                    </a:ext>
                  </a:extLst>
                </a:gridCol>
                <a:gridCol w="1142700">
                  <a:extLst>
                    <a:ext uri="{9D8B030D-6E8A-4147-A177-3AD203B41FA5}">
                      <a16:colId xmlns:a16="http://schemas.microsoft.com/office/drawing/2014/main" val="20002"/>
                    </a:ext>
                  </a:extLst>
                </a:gridCol>
                <a:gridCol w="1142700">
                  <a:extLst>
                    <a:ext uri="{9D8B030D-6E8A-4147-A177-3AD203B41FA5}">
                      <a16:colId xmlns:a16="http://schemas.microsoft.com/office/drawing/2014/main" val="20003"/>
                    </a:ext>
                  </a:extLst>
                </a:gridCol>
                <a:gridCol w="1162965">
                  <a:extLst>
                    <a:ext uri="{9D8B030D-6E8A-4147-A177-3AD203B41FA5}">
                      <a16:colId xmlns:a16="http://schemas.microsoft.com/office/drawing/2014/main" val="20004"/>
                    </a:ext>
                  </a:extLst>
                </a:gridCol>
              </a:tblGrid>
              <a:tr h="141779">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1769">
                <a:tc>
                  <a:txBody>
                    <a:bodyPr/>
                    <a:lstStyle/>
                    <a:p>
                      <a:pPr algn="l" fontAlgn="ctr"/>
                      <a:r>
                        <a:rPr lang="ja-JP" altLang="en-US" sz="950" b="0" i="0" u="none" strike="noStrike" dirty="0">
                          <a:solidFill>
                            <a:schemeClr val="tx1"/>
                          </a:solidFill>
                          <a:effectLst/>
                          <a:latin typeface="+mn-ea"/>
                          <a:ea typeface="+mn-ea"/>
                        </a:rPr>
                        <a:t>府域における温室効果ガス</a:t>
                      </a:r>
                      <a:r>
                        <a:rPr lang="en-US" altLang="ja-JP" sz="950" b="0" i="0" u="none" strike="noStrike" dirty="0">
                          <a:solidFill>
                            <a:schemeClr val="tx1"/>
                          </a:solidFill>
                          <a:effectLst/>
                          <a:latin typeface="+mn-ea"/>
                          <a:ea typeface="+mn-ea"/>
                        </a:rPr>
                        <a:t>(※)</a:t>
                      </a:r>
                      <a:r>
                        <a:rPr lang="ja-JP" altLang="en-US" sz="950" b="0" i="0" u="none" strike="noStrike" dirty="0">
                          <a:solidFill>
                            <a:schemeClr val="tx1"/>
                          </a:solidFill>
                          <a:effectLst/>
                          <a:latin typeface="+mn-ea"/>
                          <a:ea typeface="+mn-ea"/>
                        </a:rPr>
                        <a:t>排出量及び</a:t>
                      </a:r>
                      <a:endParaRPr lang="en-US" altLang="ja-JP" sz="950" b="0" i="0" u="none" strike="noStrike" dirty="0">
                        <a:solidFill>
                          <a:schemeClr val="tx1"/>
                        </a:solidFill>
                        <a:effectLst/>
                        <a:latin typeface="+mn-ea"/>
                        <a:ea typeface="+mn-ea"/>
                      </a:endParaRPr>
                    </a:p>
                    <a:p>
                      <a:pPr algn="l" fontAlgn="ctr"/>
                      <a:r>
                        <a:rPr lang="en-US" altLang="ja-JP" sz="950" b="0" i="0" u="none" strike="noStrike" dirty="0">
                          <a:solidFill>
                            <a:schemeClr val="tx1"/>
                          </a:solidFill>
                          <a:effectLst/>
                          <a:latin typeface="+mn-ea"/>
                          <a:ea typeface="+mn-ea"/>
                        </a:rPr>
                        <a:t>2013</a:t>
                      </a:r>
                      <a:r>
                        <a:rPr lang="ja-JP" altLang="en-US" sz="950" b="0" i="0" u="none" strike="noStrike" dirty="0">
                          <a:solidFill>
                            <a:schemeClr val="tx1"/>
                          </a:solidFill>
                          <a:effectLst/>
                          <a:latin typeface="+mn-ea"/>
                          <a:ea typeface="+mn-ea"/>
                        </a:rPr>
                        <a:t>年度からの削減率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4,305</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23.4</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【R1</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4,375</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22.2</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【R2</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a:solidFill>
                            <a:schemeClr val="tx1"/>
                          </a:solidFill>
                          <a:effectLst/>
                          <a:latin typeface="+mn-ea"/>
                          <a:ea typeface="+mn-ea"/>
                        </a:rPr>
                        <a:t>4,258</a:t>
                      </a:r>
                      <a:r>
                        <a:rPr lang="ja-JP" altLang="en-US" sz="950" b="0" i="0" u="none" strike="noStrike" dirty="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a:solidFill>
                            <a:schemeClr val="tx1"/>
                          </a:solidFill>
                          <a:effectLst/>
                          <a:latin typeface="+mn-ea"/>
                          <a:ea typeface="+mn-ea"/>
                        </a:rPr>
                        <a:t>24.3</a:t>
                      </a:r>
                      <a:r>
                        <a:rPr lang="ja-JP" altLang="en-US" sz="950" b="0" i="0" u="none" strike="noStrike" dirty="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a:solidFill>
                            <a:schemeClr val="tx1"/>
                          </a:solidFill>
                          <a:effectLst/>
                          <a:latin typeface="+mn-ea"/>
                          <a:ea typeface="+mn-ea"/>
                        </a:rPr>
                        <a:t>【R3</a:t>
                      </a:r>
                      <a:r>
                        <a:rPr lang="ja-JP" altLang="en-US" sz="950" b="0" i="0" u="none" strike="noStrike" dirty="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n-ea"/>
                          <a:ea typeface="+mn-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944">
                <a:tc>
                  <a:txBody>
                    <a:bodyPr/>
                    <a:lstStyle/>
                    <a:p>
                      <a:pPr algn="l" fontAlgn="ctr"/>
                      <a:r>
                        <a:rPr lang="ja-JP" altLang="en-US" sz="950" b="0" i="0" u="none" strike="noStrike" dirty="0">
                          <a:solidFill>
                            <a:schemeClr val="tx1"/>
                          </a:solidFill>
                          <a:effectLst/>
                          <a:latin typeface="+mn-ea"/>
                          <a:ea typeface="+mn-ea"/>
                        </a:rPr>
                        <a:t>再生可能エネルギー設備導入件数・出力量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chemeClr val="tx1"/>
                          </a:solidFill>
                          <a:effectLst/>
                          <a:latin typeface="+mj-ea"/>
                          <a:ea typeface="+mn-ea"/>
                          <a:cs typeface="+mn-cs"/>
                        </a:rPr>
                        <a:t>141,333</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1,220,435</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R4.3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chemeClr val="tx1"/>
                          </a:solidFill>
                          <a:effectLst/>
                          <a:latin typeface="+mj-ea"/>
                          <a:ea typeface="+mn-ea"/>
                          <a:cs typeface="+mn-cs"/>
                        </a:rPr>
                        <a:t>149,544</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1,274,182</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R5.3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dirty="0">
                          <a:solidFill>
                            <a:schemeClr val="tx1"/>
                          </a:solidFill>
                          <a:effectLst/>
                          <a:latin typeface="+mj-ea"/>
                          <a:ea typeface="+mn-ea"/>
                          <a:cs typeface="+mn-cs"/>
                        </a:rPr>
                        <a:t>158,757</a:t>
                      </a:r>
                      <a:r>
                        <a:rPr kumimoji="1" lang="ja-JP" altLang="en-US" sz="900" b="0" i="0" u="none" strike="noStrike" kern="1200" dirty="0">
                          <a:solidFill>
                            <a:schemeClr val="tx1"/>
                          </a:solidFill>
                          <a:effectLst/>
                          <a:latin typeface="+mj-ea"/>
                          <a:ea typeface="+mn-ea"/>
                          <a:cs typeface="+mn-cs"/>
                        </a:rPr>
                        <a:t>件・</a:t>
                      </a:r>
                      <a:br>
                        <a:rPr kumimoji="1" lang="ja-JP" altLang="en-US" sz="900" b="0" i="0" u="none" strike="noStrike" kern="1200" dirty="0">
                          <a:solidFill>
                            <a:schemeClr val="tx1"/>
                          </a:solidFill>
                          <a:effectLst/>
                          <a:latin typeface="+mj-ea"/>
                          <a:ea typeface="+mn-ea"/>
                          <a:cs typeface="+mn-cs"/>
                        </a:rPr>
                      </a:br>
                      <a:r>
                        <a:rPr kumimoji="1" lang="en-US" altLang="ja-JP" sz="900" b="0" i="0" u="none" strike="noStrike" kern="1200" dirty="0">
                          <a:solidFill>
                            <a:schemeClr val="tx1"/>
                          </a:solidFill>
                          <a:effectLst/>
                          <a:latin typeface="+mj-ea"/>
                          <a:ea typeface="+mn-ea"/>
                          <a:cs typeface="+mn-cs"/>
                        </a:rPr>
                        <a:t>1,337,859</a:t>
                      </a:r>
                      <a:r>
                        <a:rPr kumimoji="1" lang="ja-JP" altLang="en-US" sz="900" b="0" i="0" u="none" strike="noStrike" kern="1200" dirty="0">
                          <a:solidFill>
                            <a:schemeClr val="tx1"/>
                          </a:solidFill>
                          <a:effectLst/>
                          <a:latin typeface="+mj-ea"/>
                          <a:ea typeface="+mn-ea"/>
                          <a:cs typeface="+mn-cs"/>
                        </a:rPr>
                        <a:t>ｋｗ</a:t>
                      </a:r>
                      <a:br>
                        <a:rPr kumimoji="1" lang="ja-JP" altLang="en-US" sz="900" b="0" i="0" u="none" strike="noStrike" kern="1200" dirty="0">
                          <a:solidFill>
                            <a:schemeClr val="tx1"/>
                          </a:solidFill>
                          <a:effectLst/>
                          <a:latin typeface="+mj-ea"/>
                          <a:ea typeface="+mn-ea"/>
                          <a:cs typeface="+mn-cs"/>
                        </a:rPr>
                      </a:br>
                      <a:r>
                        <a:rPr kumimoji="1" lang="ja-JP" altLang="en-US" sz="900" b="0" i="0" u="none" strike="noStrike" kern="1200" dirty="0">
                          <a:solidFill>
                            <a:schemeClr val="tx1"/>
                          </a:solidFill>
                          <a:effectLst/>
                          <a:latin typeface="+mj-ea"/>
                          <a:ea typeface="+mn-ea"/>
                          <a:cs typeface="+mn-cs"/>
                        </a:rPr>
                        <a:t>（</a:t>
                      </a:r>
                      <a:r>
                        <a:rPr kumimoji="1" lang="en-US" altLang="ja-JP" sz="900" b="0" i="0" u="none" strike="noStrike" kern="1200" dirty="0">
                          <a:solidFill>
                            <a:schemeClr val="tx1"/>
                          </a:solidFill>
                          <a:effectLst/>
                          <a:latin typeface="+mj-ea"/>
                          <a:ea typeface="+mn-ea"/>
                          <a:cs typeface="+mn-cs"/>
                        </a:rPr>
                        <a:t>R6.3</a:t>
                      </a:r>
                      <a:r>
                        <a:rPr kumimoji="1" lang="ja-JP" altLang="en-US" sz="90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j-ea"/>
                          <a:ea typeface="+mj-ea"/>
                        </a:rPr>
                        <a:t>資源エネルギー庁</a:t>
                      </a:r>
                      <a:r>
                        <a:rPr lang="en-US" altLang="ja-JP" sz="950" b="0" i="0" u="none" strike="noStrike" dirty="0">
                          <a:solidFill>
                            <a:schemeClr val="tx1"/>
                          </a:solidFill>
                          <a:effectLst/>
                          <a:latin typeface="+mj-ea"/>
                          <a:ea typeface="+mj-ea"/>
                        </a:rPr>
                        <a:t>HP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778">
                <a:tc gridSpan="5">
                  <a:txBody>
                    <a:bodyPr/>
                    <a:lstStyle/>
                    <a:p>
                      <a:pPr algn="l" fontAlgn="b"/>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温室効果ガス：「二酸化炭素」、「メタン」、「一酸化二窒素」、「代替フロン等」の合計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141779">
                <a:tc gridSpan="3">
                  <a:txBody>
                    <a:bodyPr/>
                    <a:lstStyle/>
                    <a:p>
                      <a:pPr algn="l" fontAlgn="b"/>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「再生可能エネルギーの固定価格買取制度」は、</a:t>
                      </a:r>
                      <a:r>
                        <a:rPr lang="en-US" altLang="ja-JP" sz="900" b="0" i="0" u="none" strike="noStrike" dirty="0">
                          <a:solidFill>
                            <a:srgbClr val="000000"/>
                          </a:solidFill>
                          <a:effectLst/>
                          <a:latin typeface="+mn-ea"/>
                          <a:ea typeface="+mn-ea"/>
                        </a:rPr>
                        <a:t>H24.7</a:t>
                      </a:r>
                      <a:r>
                        <a:rPr lang="ja-JP" altLang="en-US" sz="900" b="0" i="0" u="none" strike="noStrike" dirty="0">
                          <a:solidFill>
                            <a:srgbClr val="000000"/>
                          </a:solidFill>
                          <a:effectLst/>
                          <a:latin typeface="+mn-ea"/>
                          <a:ea typeface="+mn-ea"/>
                        </a:rPr>
                        <a:t>開始</a:t>
                      </a:r>
                    </a:p>
                  </a:txBody>
                  <a:tcPr marL="9525" marR="9525" marT="9525"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6" name="スライド番号プレースホルダー 7"/>
          <p:cNvSpPr>
            <a:spLocks noGrp="1"/>
          </p:cNvSpPr>
          <p:nvPr>
            <p:ph type="sldNum" sz="quarter" idx="12"/>
          </p:nvPr>
        </p:nvSpPr>
        <p:spPr>
          <a:xfrm>
            <a:off x="8394005" y="6579105"/>
            <a:ext cx="749995" cy="321177"/>
          </a:xfrm>
        </p:spPr>
        <p:txBody>
          <a:bodyPr/>
          <a:lstStyle/>
          <a:p>
            <a:pPr>
              <a:defRPr/>
            </a:pPr>
            <a:r>
              <a:rPr lang="en-US" altLang="ja-JP" dirty="0">
                <a:solidFill>
                  <a:schemeClr val="tx1"/>
                </a:solidFill>
              </a:rPr>
              <a:t>3</a:t>
            </a:r>
          </a:p>
        </p:txBody>
      </p:sp>
      <p:sp>
        <p:nvSpPr>
          <p:cNvPr id="10" name="テキスト ボックス 9"/>
          <p:cNvSpPr txBox="1"/>
          <p:nvPr/>
        </p:nvSpPr>
        <p:spPr>
          <a:xfrm>
            <a:off x="36000" y="2950703"/>
            <a:ext cx="9173071" cy="646331"/>
          </a:xfrm>
          <a:prstGeom prst="rect">
            <a:avLst/>
          </a:prstGeom>
          <a:noFill/>
        </p:spPr>
        <p:txBody>
          <a:bodyPr wrap="square" rtlCol="0">
            <a:spAutoFit/>
          </a:bodyPr>
          <a:lstStyle/>
          <a:p>
            <a:r>
              <a:rPr lang="en-US" altLang="ja-JP" sz="900" dirty="0"/>
              <a:t>※1</a:t>
            </a:r>
            <a:r>
              <a:rPr lang="ja-JP" altLang="en-US" sz="900" dirty="0"/>
              <a:t> 環境負荷が小さい自動車。なお、当該統計での対象となっているのは、電気自動車、天然ガス自動車、ハイブリッド自動車、クリーンディーゼル乗用車、燃料電池自動車、　　</a:t>
            </a:r>
            <a:endParaRPr lang="en-US" altLang="ja-JP" sz="900" dirty="0"/>
          </a:p>
          <a:p>
            <a:r>
              <a:rPr lang="ja-JP" altLang="en-US" sz="900" dirty="0"/>
              <a:t>　　  水素エンジン自動車、プラグインハイブリッド自動車、超低燃費車の計８車種。</a:t>
            </a:r>
            <a:endParaRPr lang="en-US" altLang="ja-JP" sz="900" dirty="0"/>
          </a:p>
          <a:p>
            <a:r>
              <a:rPr lang="en-US" altLang="ja-JP" sz="900" dirty="0"/>
              <a:t>※2</a:t>
            </a:r>
            <a:r>
              <a:rPr lang="ja-JP" altLang="en-US" sz="900" dirty="0"/>
              <a:t> エコカーのうち環境性能の良い自動車。なお当該統計での対象となっているのは、電気自動車、プラグインハイブリッド自動車、燃料電池自動車、ハイブリッド自動車の計４車種。</a:t>
            </a:r>
            <a:endParaRPr lang="en-US" altLang="ja-JP" sz="900" dirty="0"/>
          </a:p>
          <a:p>
            <a:r>
              <a:rPr lang="en-US" altLang="ja-JP" sz="900" dirty="0"/>
              <a:t>        R2</a:t>
            </a:r>
            <a:r>
              <a:rPr lang="ja-JP" altLang="en-US" sz="900" dirty="0"/>
              <a:t>年度に府内自動車の</a:t>
            </a:r>
            <a:r>
              <a:rPr lang="en-US" altLang="ja-JP" sz="900" dirty="0"/>
              <a:t>51%</a:t>
            </a:r>
            <a:r>
              <a:rPr lang="ja-JP" altLang="en-US" sz="900" dirty="0"/>
              <a:t>がエコカーとなり、「大阪エコカー普及戦略（</a:t>
            </a:r>
            <a:r>
              <a:rPr lang="en-US" altLang="ja-JP" sz="900" dirty="0"/>
              <a:t>H21</a:t>
            </a:r>
            <a:r>
              <a:rPr lang="ja-JP" altLang="en-US" sz="900" dirty="0"/>
              <a:t>年）」の目標を達成。</a:t>
            </a:r>
            <a:r>
              <a:rPr lang="en-US" altLang="ja-JP" sz="900" dirty="0"/>
              <a:t>R3</a:t>
            </a:r>
            <a:r>
              <a:rPr lang="ja-JP" altLang="en-US" sz="900" dirty="0"/>
              <a:t>年度に「おおさか電動車普及戦略」を策定し、以降は電動車の普及・利用拡大を推進。</a:t>
            </a:r>
          </a:p>
        </p:txBody>
      </p:sp>
      <p:graphicFrame>
        <p:nvGraphicFramePr>
          <p:cNvPr id="15" name="表 14"/>
          <p:cNvGraphicFramePr>
            <a:graphicFrameLocks noGrp="1"/>
          </p:cNvGraphicFramePr>
          <p:nvPr>
            <p:extLst>
              <p:ext uri="{D42A27DB-BD31-4B8C-83A1-F6EECF244321}">
                <p14:modId xmlns:p14="http://schemas.microsoft.com/office/powerpoint/2010/main" val="2527068897"/>
              </p:ext>
            </p:extLst>
          </p:nvPr>
        </p:nvGraphicFramePr>
        <p:xfrm>
          <a:off x="107505" y="1261072"/>
          <a:ext cx="8892000" cy="1683480"/>
        </p:xfrm>
        <a:graphic>
          <a:graphicData uri="http://schemas.openxmlformats.org/drawingml/2006/table">
            <a:tbl>
              <a:tblPr/>
              <a:tblGrid>
                <a:gridCol w="2062675">
                  <a:extLst>
                    <a:ext uri="{9D8B030D-6E8A-4147-A177-3AD203B41FA5}">
                      <a16:colId xmlns:a16="http://schemas.microsoft.com/office/drawing/2014/main" val="20000"/>
                    </a:ext>
                  </a:extLst>
                </a:gridCol>
                <a:gridCol w="1543088">
                  <a:extLst>
                    <a:ext uri="{9D8B030D-6E8A-4147-A177-3AD203B41FA5}">
                      <a16:colId xmlns:a16="http://schemas.microsoft.com/office/drawing/2014/main" val="20001"/>
                    </a:ext>
                  </a:extLst>
                </a:gridCol>
                <a:gridCol w="1599310">
                  <a:extLst>
                    <a:ext uri="{9D8B030D-6E8A-4147-A177-3AD203B41FA5}">
                      <a16:colId xmlns:a16="http://schemas.microsoft.com/office/drawing/2014/main" val="20002"/>
                    </a:ext>
                  </a:extLst>
                </a:gridCol>
                <a:gridCol w="1590439">
                  <a:extLst>
                    <a:ext uri="{9D8B030D-6E8A-4147-A177-3AD203B41FA5}">
                      <a16:colId xmlns:a16="http://schemas.microsoft.com/office/drawing/2014/main" val="20003"/>
                    </a:ext>
                  </a:extLst>
                </a:gridCol>
                <a:gridCol w="2096488">
                  <a:extLst>
                    <a:ext uri="{9D8B030D-6E8A-4147-A177-3AD203B41FA5}">
                      <a16:colId xmlns:a16="http://schemas.microsoft.com/office/drawing/2014/main" val="20004"/>
                    </a:ext>
                  </a:extLst>
                </a:gridCol>
              </a:tblGrid>
              <a:tr h="242751">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587">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住宅用</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設備</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年度末時点累積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127,813</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135,932</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全国第７位</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145,081</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全国第</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ja-JP" sz="1100" kern="1200" dirty="0">
                          <a:solidFill>
                            <a:schemeClr val="tx1"/>
                          </a:solidFill>
                          <a:effectLst/>
                          <a:latin typeface="Meiryo UI" panose="020B0604030504040204" pitchFamily="50" charset="-128"/>
                          <a:ea typeface="Meiryo UI" panose="020B0604030504040204" pitchFamily="50" charset="-128"/>
                          <a:cs typeface="+mn-cs"/>
                        </a:rPr>
                        <a:t>位</a:t>
                      </a:r>
                      <a:r>
                        <a:rPr kumimoji="1" lang="en-US" altLang="ja-JP" sz="11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の資料を基に</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大阪府にて算出</a:t>
                      </a:r>
                      <a:endParaRPr kumimoji="1" lang="ja-JP"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25173">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エコカー</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1,817,078</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51.1</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bg1">
                          <a:lumMod val="50000"/>
                        </a:schemeClr>
                      </a:solidFill>
                      <a:prstDash val="solid"/>
                      <a:round/>
                      <a:headEnd type="none" w="med" len="med"/>
                      <a:tailEnd type="none" w="med" len="med"/>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rowSpan="2">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一般財団法人自動車検査登録情報協会等</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のデータを基に大阪府にて算出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7271">
                <a:tc>
                  <a:txBody>
                    <a:bodyPr/>
                    <a:lstStyle/>
                    <a:p>
                      <a:pPr marL="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電動車</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bg1">
                            <a:lumMod val="6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12700" cap="flat" cmpd="sng" algn="ctr">
                      <a:noFill/>
                      <a:prstDash val="solid"/>
                      <a:round/>
                      <a:headEnd type="none" w="med" len="med"/>
                      <a:tailEnd type="none" w="med" len="med"/>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649,015</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3175"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710,528</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kumimoji="1" lang="ja-JP" altLang="en-US"/>
                    </a:p>
                  </a:txBody>
                  <a:tcPr/>
                </a:tc>
                <a:extLst>
                  <a:ext uri="{0D108BD9-81ED-4DB2-BD59-A6C34878D82A}">
                    <a16:rowId xmlns:a16="http://schemas.microsoft.com/office/drawing/2014/main" val="1334446349"/>
                  </a:ext>
                </a:extLst>
              </a:tr>
            </a:tbl>
          </a:graphicData>
        </a:graphic>
      </p:graphicFrame>
    </p:spTree>
    <p:extLst>
      <p:ext uri="{BB962C8B-B14F-4D97-AF65-F5344CB8AC3E}">
        <p14:creationId xmlns:p14="http://schemas.microsoft.com/office/powerpoint/2010/main" val="17882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13363548"/>
              </p:ext>
            </p:extLst>
          </p:nvPr>
        </p:nvGraphicFramePr>
        <p:xfrm>
          <a:off x="395288" y="1333500"/>
          <a:ext cx="8638173" cy="1960814"/>
        </p:xfrm>
        <a:graphic>
          <a:graphicData uri="http://schemas.openxmlformats.org/drawingml/2006/table">
            <a:tbl>
              <a:tblPr firstRow="1" bandRow="1">
                <a:tableStyleId>{5C22544A-7EE6-4342-B048-85BDC9FD1C3A}</a:tableStyleId>
              </a:tblPr>
              <a:tblGrid>
                <a:gridCol w="1976949">
                  <a:extLst>
                    <a:ext uri="{9D8B030D-6E8A-4147-A177-3AD203B41FA5}">
                      <a16:colId xmlns:a16="http://schemas.microsoft.com/office/drawing/2014/main" val="20000"/>
                    </a:ext>
                  </a:extLst>
                </a:gridCol>
                <a:gridCol w="1464408">
                  <a:extLst>
                    <a:ext uri="{9D8B030D-6E8A-4147-A177-3AD203B41FA5}">
                      <a16:colId xmlns:a16="http://schemas.microsoft.com/office/drawing/2014/main" val="20001"/>
                    </a:ext>
                  </a:extLst>
                </a:gridCol>
                <a:gridCol w="1464408">
                  <a:extLst>
                    <a:ext uri="{9D8B030D-6E8A-4147-A177-3AD203B41FA5}">
                      <a16:colId xmlns:a16="http://schemas.microsoft.com/office/drawing/2014/main" val="20002"/>
                    </a:ext>
                  </a:extLst>
                </a:gridCol>
                <a:gridCol w="1464408">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2380">
                <a:tc>
                  <a:txBody>
                    <a:bodyPr/>
                    <a:lstStyle/>
                    <a:p>
                      <a:pPr algn="ctr"/>
                      <a:r>
                        <a:rPr kumimoji="1" lang="ja-JP" altLang="en-US" sz="1400" dirty="0"/>
                        <a:t>実現状況を知る項目</a:t>
                      </a:r>
                    </a:p>
                  </a:txBody>
                  <a:tcPr marL="91439" marR="91439" marT="45727" marB="4572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27" marB="45727"/>
                </a:tc>
                <a:extLst>
                  <a:ext uri="{0D108BD9-81ED-4DB2-BD59-A6C34878D82A}">
                    <a16:rowId xmlns:a16="http://schemas.microsoft.com/office/drawing/2014/main" val="10000"/>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大阪産（もん）を知っている人・府民の割合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大阪産を率先して購入したいと思う府民の割合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2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82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大阪湾やみどり豊かな</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農空間が守られ、新鮮で安全な大阪産</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もん</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が全国ブランドとなり、活発に取引されています。</a:t>
            </a:r>
          </a:p>
        </p:txBody>
      </p:sp>
      <p:sp>
        <p:nvSpPr>
          <p:cNvPr id="4" name="正方形/長方形 3"/>
          <p:cNvSpPr/>
          <p:nvPr/>
        </p:nvSpPr>
        <p:spPr>
          <a:xfrm>
            <a:off x="216000" y="504000"/>
            <a:ext cx="3775075"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■全国ブランド・大阪産（もん）　オンリー１</a:t>
            </a:r>
            <a:endParaRPr lang="en-US" altLang="ja-JP" sz="1200" b="1" dirty="0">
              <a:latin typeface="メイリオ" pitchFamily="50" charset="-128"/>
              <a:ea typeface="メイリオ" pitchFamily="50" charset="-128"/>
              <a:cs typeface="メイリオ" pitchFamily="50" charset="-128"/>
            </a:endParaRPr>
          </a:p>
        </p:txBody>
      </p:sp>
      <p:pic>
        <p:nvPicPr>
          <p:cNvPr id="51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116" y="3573208"/>
            <a:ext cx="2307173"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0" name="Picture 3" descr="D:\OnoSei\Desktop\DSC02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208"/>
            <a:ext cx="2327019"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 descr="E:\LIB\05大阪産\○大阪産（もん）\☆大阪産（もん）大集合\H26.11.02大阪産(もん)大集合\写真\久保田撮影分\resize\_MG_7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024" y="3573208"/>
            <a:ext cx="2590376"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4</a:t>
            </a:fld>
            <a:endParaRPr lang="ja-JP" altLang="en-US" dirty="0">
              <a:solidFill>
                <a:schemeClr val="tx1"/>
              </a:solidFill>
            </a:endParaRPr>
          </a:p>
        </p:txBody>
      </p:sp>
    </p:spTree>
    <p:extLst>
      <p:ext uri="{BB962C8B-B14F-4D97-AF65-F5344CB8AC3E}">
        <p14:creationId xmlns:p14="http://schemas.microsoft.com/office/powerpoint/2010/main" val="72842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07746931"/>
              </p:ext>
            </p:extLst>
          </p:nvPr>
        </p:nvGraphicFramePr>
        <p:xfrm>
          <a:off x="396000" y="1303338"/>
          <a:ext cx="8640000" cy="1276774"/>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774">
                <a:tc>
                  <a:txBody>
                    <a:bodyPr/>
                    <a:lstStyle/>
                    <a:p>
                      <a:pPr algn="ctr"/>
                      <a:r>
                        <a:rPr kumimoji="1" lang="ja-JP" altLang="en-US" sz="1400" dirty="0"/>
                        <a:t>実現状況を知る項目</a:t>
                      </a:r>
                    </a:p>
                  </a:txBody>
                  <a:tcPr marL="91450" marR="91450" marT="45707" marB="457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07" marB="457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ミュージアム都市といえば大阪と思っている人の割合（全国）</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kumimoji="1"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自分の住んでいる地域に愛着を感じている府民の割合（府民）</a:t>
                      </a: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r h="324000">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大阪で観光したいと思っている人の割合（全国）</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70.2</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70.1</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74.5</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280828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３．ミュージアム都市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御堂筋、富田林寺内町等の大阪の個性的なまちなみや商店街、棚田など豊かな自然、さらには歴史や文化、芸術、食等豊かな地域資源が府民に愛され、大阪の誇るべき資産として発信されるなど、住民主体でにぎわいづくりがすすみ、ミュージアム都市大阪が実現しています。</a:t>
            </a:r>
          </a:p>
        </p:txBody>
      </p:sp>
      <p:sp>
        <p:nvSpPr>
          <p:cNvPr id="4" name="正方形/長方形 3"/>
          <p:cNvSpPr/>
          <p:nvPr/>
        </p:nvSpPr>
        <p:spPr>
          <a:xfrm>
            <a:off x="216000" y="504000"/>
            <a:ext cx="26955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■大阪ミュージアム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77644181"/>
              </p:ext>
            </p:extLst>
          </p:nvPr>
        </p:nvGraphicFramePr>
        <p:xfrm>
          <a:off x="396000" y="4781090"/>
          <a:ext cx="8640000" cy="952682"/>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173">
                <a:tc>
                  <a:txBody>
                    <a:bodyPr/>
                    <a:lstStyle/>
                    <a:p>
                      <a:pPr algn="ctr"/>
                      <a:r>
                        <a:rPr kumimoji="1" lang="ja-JP" altLang="en-US" sz="1400" dirty="0"/>
                        <a:t>実現状況を知る項目</a:t>
                      </a:r>
                    </a:p>
                  </a:txBody>
                  <a:tcPr marL="91450" marR="91450" marT="45407" marB="454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407" marB="454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大阪が楽しいまちだと思っている人の割合（全国）</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39.5%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大阪はスポーツが盛んだと思っている府民の割合（府民）</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38.3%</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42.6%</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44.9%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1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8" name="角丸四角形 7"/>
          <p:cNvSpPr/>
          <p:nvPr/>
        </p:nvSpPr>
        <p:spPr>
          <a:xfrm>
            <a:off x="395999" y="4085764"/>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HG丸ｺﾞｼｯｸM-PRO" pitchFamily="50" charset="-128"/>
                <a:ea typeface="HG丸ｺﾞｼｯｸM-PRO" pitchFamily="50" charset="-128"/>
              </a:rPr>
              <a:t>ミュージアム都市として、</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大阪独特の“まちの空気感”が国内外に発信されるとともに、文化・スポーツイベント等様々な催しが各地で開催され、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アミューズメントが充実し、世界から人々が集まるにぎわいのある地域になっています。</a:t>
            </a:r>
          </a:p>
        </p:txBody>
      </p:sp>
      <p:sp>
        <p:nvSpPr>
          <p:cNvPr id="9" name="正方形/長方形 8"/>
          <p:cNvSpPr/>
          <p:nvPr/>
        </p:nvSpPr>
        <p:spPr>
          <a:xfrm>
            <a:off x="216000" y="4005064"/>
            <a:ext cx="3271837"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■フェスティバル都市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62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5840685"/>
            <a:ext cx="15144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7" name="Picture 2" descr="E:\LIB\生涯スポーツ【容量上限182GBまでを目安に】\行事予定\9　照会関係\H26照会\将来ビジョン\魅力推進\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2632587"/>
            <a:ext cx="1625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graphicFrame>
        <p:nvGraphicFramePr>
          <p:cNvPr id="10" name="表 9"/>
          <p:cNvGraphicFramePr>
            <a:graphicFrameLocks noGrp="1"/>
          </p:cNvGraphicFramePr>
          <p:nvPr>
            <p:extLst>
              <p:ext uri="{D42A27DB-BD31-4B8C-83A1-F6EECF244321}">
                <p14:modId xmlns:p14="http://schemas.microsoft.com/office/powerpoint/2010/main" val="3038925695"/>
              </p:ext>
            </p:extLst>
          </p:nvPr>
        </p:nvGraphicFramePr>
        <p:xfrm>
          <a:off x="2267247" y="2640664"/>
          <a:ext cx="6768753" cy="1143000"/>
        </p:xfrm>
        <a:graphic>
          <a:graphicData uri="http://schemas.openxmlformats.org/drawingml/2006/table">
            <a:tbl>
              <a:tblPr/>
              <a:tblGrid>
                <a:gridCol w="1098256">
                  <a:extLst>
                    <a:ext uri="{9D8B030D-6E8A-4147-A177-3AD203B41FA5}">
                      <a16:colId xmlns:a16="http://schemas.microsoft.com/office/drawing/2014/main" val="20000"/>
                    </a:ext>
                  </a:extLst>
                </a:gridCol>
                <a:gridCol w="1417624">
                  <a:extLst>
                    <a:ext uri="{9D8B030D-6E8A-4147-A177-3AD203B41FA5}">
                      <a16:colId xmlns:a16="http://schemas.microsoft.com/office/drawing/2014/main" val="20001"/>
                    </a:ext>
                  </a:extLst>
                </a:gridCol>
                <a:gridCol w="1044410">
                  <a:extLst>
                    <a:ext uri="{9D8B030D-6E8A-4147-A177-3AD203B41FA5}">
                      <a16:colId xmlns:a16="http://schemas.microsoft.com/office/drawing/2014/main" val="20002"/>
                    </a:ext>
                  </a:extLst>
                </a:gridCol>
                <a:gridCol w="1044410">
                  <a:extLst>
                    <a:ext uri="{9D8B030D-6E8A-4147-A177-3AD203B41FA5}">
                      <a16:colId xmlns:a16="http://schemas.microsoft.com/office/drawing/2014/main" val="20003"/>
                    </a:ext>
                  </a:extLst>
                </a:gridCol>
                <a:gridCol w="1044410">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66700">
                <a:tc gridSpan="2">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650">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85725" algn="l"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OSAKA</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光のルネサンス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333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380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650">
                <a:tc vMerge="1">
                  <a:txBody>
                    <a:bodyPr/>
                    <a:lstStyle/>
                    <a:p>
                      <a:endParaRPr kumimoji="1" lang="ja-JP" altLang="en-US"/>
                    </a:p>
                  </a:txBody>
                  <a:tcPr/>
                </a:tc>
                <a:tc>
                  <a:txBody>
                    <a:bodyPr/>
                    <a:lstStyle/>
                    <a:p>
                      <a:pPr marL="0" indent="85725"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御堂筋イルミネーション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439</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603</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584</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381000">
                <a:tc gridSpan="6">
                  <a:txBody>
                    <a:bodyPr/>
                    <a:lstStyle/>
                    <a:p>
                      <a:pPr algn="l" fontAlgn="t">
                        <a:lnSpc>
                          <a:spcPts val="400"/>
                        </a:lnSpc>
                        <a:spcBef>
                          <a:spcPts val="0"/>
                        </a:spcBef>
                      </a:pPr>
                      <a:r>
                        <a:rPr kumimoji="1" lang="ja-JP" altLang="en-US" sz="900" b="0" i="0" u="none" strike="noStrike" kern="1200" dirty="0">
                          <a:solidFill>
                            <a:schemeClr val="tx1"/>
                          </a:solidFill>
                          <a:effectLst/>
                          <a:latin typeface="+mj-ea"/>
                          <a:ea typeface="+mn-ea"/>
                          <a:cs typeface="+mn-cs"/>
                        </a:rPr>
                        <a:t>　</a:t>
                      </a:r>
                      <a:endParaRPr kumimoji="1" lang="en-US" altLang="ja-JP" sz="900" b="0" i="0" u="none" strike="noStrike" kern="1200" dirty="0">
                        <a:solidFill>
                          <a:schemeClr val="tx1"/>
                        </a:solidFill>
                        <a:effectLst/>
                        <a:latin typeface="+mj-ea"/>
                        <a:ea typeface="+mn-ea"/>
                        <a:cs typeface="+mn-cs"/>
                      </a:endParaRPr>
                    </a:p>
                    <a:p>
                      <a:pPr algn="l" fontAlgn="t">
                        <a:spcBef>
                          <a:spcPts val="0"/>
                        </a:spcBef>
                      </a:pPr>
                      <a:r>
                        <a:rPr kumimoji="1" lang="ja-JP" altLang="en-US" sz="900" b="0" i="0" u="none" strike="noStrike" kern="1200" dirty="0">
                          <a:solidFill>
                            <a:srgbClr val="FF0000"/>
                          </a:solidFill>
                          <a:effectLst/>
                          <a:latin typeface="+mj-ea"/>
                          <a:ea typeface="+mn-ea"/>
                          <a:cs typeface="+mn-cs"/>
                        </a:rPr>
                        <a:t>　</a:t>
                      </a:r>
                      <a:r>
                        <a:rPr kumimoji="1" lang="en-US" altLang="ja-JP" sz="900" b="0" i="0" u="none" strike="noStrike" kern="1200" dirty="0">
                          <a:solidFill>
                            <a:schemeClr val="tx1"/>
                          </a:solidFill>
                          <a:effectLst/>
                          <a:latin typeface="+mj-ea"/>
                          <a:ea typeface="+mn-ea"/>
                          <a:cs typeface="+mn-cs"/>
                        </a:rPr>
                        <a:t>※R3</a:t>
                      </a:r>
                      <a:r>
                        <a:rPr kumimoji="1" lang="ja-JP" altLang="en-US" sz="900" b="0" i="0" u="none" strike="noStrike" kern="1200" dirty="0">
                          <a:solidFill>
                            <a:schemeClr val="tx1"/>
                          </a:solidFill>
                          <a:effectLst/>
                          <a:latin typeface="+mj-ea"/>
                          <a:ea typeface="+mn-ea"/>
                          <a:cs typeface="+mn-cs"/>
                        </a:rPr>
                        <a:t>の「</a:t>
                      </a:r>
                      <a:r>
                        <a:rPr kumimoji="1" lang="en-US" altLang="ja-JP" sz="900" b="0" i="0" u="none" strike="noStrike" kern="1200" dirty="0">
                          <a:solidFill>
                            <a:schemeClr val="tx1"/>
                          </a:solidFill>
                          <a:effectLst/>
                          <a:latin typeface="+mj-ea"/>
                          <a:ea typeface="+mn-ea"/>
                          <a:cs typeface="+mn-cs"/>
                        </a:rPr>
                        <a:t>OSAKA</a:t>
                      </a:r>
                      <a:r>
                        <a:rPr kumimoji="1" lang="ja-JP" altLang="en-US" sz="900" b="0" i="0" u="none" strike="noStrike" kern="1200" dirty="0">
                          <a:solidFill>
                            <a:schemeClr val="tx1"/>
                          </a:solidFill>
                          <a:effectLst/>
                          <a:latin typeface="+mj-ea"/>
                          <a:ea typeface="+mn-ea"/>
                          <a:cs typeface="+mn-cs"/>
                        </a:rPr>
                        <a:t>光のルネサンス」については、実施場所を限定して開催</a:t>
                      </a:r>
                      <a:endParaRPr kumimoji="1" lang="en-US" altLang="ja-JP" sz="900" b="0" i="0" u="none" strike="noStrike" kern="1200" dirty="0">
                        <a:solidFill>
                          <a:schemeClr val="tx1"/>
                        </a:solidFill>
                        <a:effectLst/>
                        <a:latin typeface="+mj-ea"/>
                        <a:ea typeface="+mn-ea"/>
                        <a:cs typeface="+mn-cs"/>
                      </a:endParaRPr>
                    </a:p>
                    <a:p>
                      <a:pPr algn="l" fontAlgn="t">
                        <a:spcBef>
                          <a:spcPts val="0"/>
                        </a:spcBef>
                      </a:pPr>
                      <a:r>
                        <a:rPr kumimoji="1" lang="ja-JP" altLang="en-US" sz="900" b="0" i="0" u="none" strike="noStrike" kern="1200" dirty="0">
                          <a:solidFill>
                            <a:schemeClr val="tx1"/>
                          </a:solidFill>
                          <a:effectLst/>
                          <a:latin typeface="+mj-ea"/>
                          <a:ea typeface="+mn-ea"/>
                          <a:cs typeface="+mn-cs"/>
                        </a:rPr>
                        <a:t>　　（中央公会堂プロジェクションマッピング、中之島リバーサイドイルミネーションなどは中止）</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83979971"/>
              </p:ext>
            </p:extLst>
          </p:nvPr>
        </p:nvGraphicFramePr>
        <p:xfrm>
          <a:off x="2267252" y="5841557"/>
          <a:ext cx="6768748" cy="576000"/>
        </p:xfrm>
        <a:graphic>
          <a:graphicData uri="http://schemas.openxmlformats.org/drawingml/2006/table">
            <a:tbl>
              <a:tblPr/>
              <a:tblGrid>
                <a:gridCol w="1300353">
                  <a:extLst>
                    <a:ext uri="{9D8B030D-6E8A-4147-A177-3AD203B41FA5}">
                      <a16:colId xmlns:a16="http://schemas.microsoft.com/office/drawing/2014/main" val="20000"/>
                    </a:ext>
                  </a:extLst>
                </a:gridCol>
                <a:gridCol w="1079289">
                  <a:extLst>
                    <a:ext uri="{9D8B030D-6E8A-4147-A177-3AD203B41FA5}">
                      <a16:colId xmlns:a16="http://schemas.microsoft.com/office/drawing/2014/main" val="20001"/>
                    </a:ext>
                  </a:extLst>
                </a:gridCol>
                <a:gridCol w="1089821">
                  <a:extLst>
                    <a:ext uri="{9D8B030D-6E8A-4147-A177-3AD203B41FA5}">
                      <a16:colId xmlns:a16="http://schemas.microsoft.com/office/drawing/2014/main" val="20002"/>
                    </a:ext>
                  </a:extLst>
                </a:gridCol>
                <a:gridCol w="1089821">
                  <a:extLst>
                    <a:ext uri="{9D8B030D-6E8A-4147-A177-3AD203B41FA5}">
                      <a16:colId xmlns:a16="http://schemas.microsoft.com/office/drawing/2014/main" val="20003"/>
                    </a:ext>
                  </a:extLst>
                </a:gridCol>
                <a:gridCol w="1089821">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88000">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大阪マラソン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5</a:t>
            </a:fld>
            <a:endParaRPr lang="ja-JP" altLang="en-US" dirty="0">
              <a:solidFill>
                <a:schemeClr val="tx1"/>
              </a:solidFill>
            </a:endParaRPr>
          </a:p>
        </p:txBody>
      </p:sp>
      <p:sp>
        <p:nvSpPr>
          <p:cNvPr id="14" name="テキスト ボックス 13"/>
          <p:cNvSpPr txBox="1"/>
          <p:nvPr/>
        </p:nvSpPr>
        <p:spPr>
          <a:xfrm>
            <a:off x="4715999" y="6421407"/>
            <a:ext cx="2436687" cy="230832"/>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Century"/>
                <a:ea typeface="+mn-ea"/>
                <a:cs typeface="ＭＳ Ｐゴシック"/>
              </a:rPr>
              <a:t>※R3</a:t>
            </a:r>
            <a:r>
              <a:rPr lang="ja-JP" altLang="en-US" sz="900" kern="0" dirty="0">
                <a:latin typeface="Century"/>
                <a:ea typeface="+mn-ea"/>
                <a:cs typeface="ＭＳ Ｐゴシック"/>
              </a:rPr>
              <a:t>は沿道応援の自粛を要請</a:t>
            </a:r>
            <a:endParaRPr lang="en-US" altLang="ja-JP" sz="900" kern="0" dirty="0">
              <a:latin typeface="Century"/>
              <a:ea typeface="+mn-ea"/>
              <a:cs typeface="ＭＳ Ｐゴシック"/>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3885185"/>
              </p:ext>
            </p:extLst>
          </p:nvPr>
        </p:nvGraphicFramePr>
        <p:xfrm>
          <a:off x="395288" y="1223646"/>
          <a:ext cx="8640000" cy="2115568"/>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1548000">
                  <a:extLst>
                    <a:ext uri="{9D8B030D-6E8A-4147-A177-3AD203B41FA5}">
                      <a16:colId xmlns:a16="http://schemas.microsoft.com/office/drawing/2014/main" val="20003"/>
                    </a:ext>
                  </a:extLst>
                </a:gridCol>
                <a:gridCol w="2232000">
                  <a:extLst>
                    <a:ext uri="{9D8B030D-6E8A-4147-A177-3AD203B41FA5}">
                      <a16:colId xmlns:a16="http://schemas.microsoft.com/office/drawing/2014/main" val="20004"/>
                    </a:ext>
                  </a:extLst>
                </a:gridCol>
              </a:tblGrid>
              <a:tr h="315568">
                <a:tc>
                  <a:txBody>
                    <a:bodyPr/>
                    <a:lstStyle/>
                    <a:p>
                      <a:pPr algn="ctr"/>
                      <a:r>
                        <a:rPr kumimoji="1" lang="ja-JP" altLang="en-US" sz="1400" dirty="0"/>
                        <a:t>実現状況を知る項目</a:t>
                      </a:r>
                    </a:p>
                  </a:txBody>
                  <a:tcPr marL="91450" marR="91450" marT="45715" marB="45715"/>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15" marB="45715"/>
                </a:tc>
                <a:extLst>
                  <a:ext uri="{0D108BD9-81ED-4DB2-BD59-A6C34878D82A}">
                    <a16:rowId xmlns:a16="http://schemas.microsoft.com/office/drawing/2014/main" val="10000"/>
                  </a:ext>
                </a:extLst>
              </a:tr>
              <a:tr h="1080000">
                <a:tc rowSpan="2">
                  <a:txBody>
                    <a:bodyPr/>
                    <a:lstStyle/>
                    <a:p>
                      <a:pPr marL="88900" indent="0" algn="l">
                        <a:spcAft>
                          <a:spcPts val="0"/>
                        </a:spcAft>
                      </a:pP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留学生数・外国人旅行者数</a:t>
                      </a:r>
                      <a:r>
                        <a:rPr lang="ja-JP" altLang="en-US" sz="1100" kern="0" dirty="0">
                          <a:effectLst/>
                          <a:latin typeface="Meiryo UI" panose="020B0604030504040204" pitchFamily="50" charset="-128"/>
                          <a:ea typeface="Meiryo UI" panose="020B0604030504040204" pitchFamily="50" charset="-128"/>
                          <a:cs typeface="Meiryo UI" panose="020B0604030504040204" pitchFamily="50" charset="-128"/>
                        </a:rPr>
                        <a:t>の</a:t>
                      </a: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伸び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89.4</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133.7</a:t>
                      </a:r>
                      <a:r>
                        <a:rPr lang="ja-JP"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（独）日本学生支援機構「外国人留学生在籍状況調査結果」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を基に大阪府にて算出</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留学生数は日本語教育機関において教育を受ける外国人学生を含む</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20000">
                <a:tc vMerge="1">
                  <a:txBody>
                    <a:bodyPr/>
                    <a:lstStyle/>
                    <a:p>
                      <a:endParaRPr kumimoji="1" lang="ja-JP" altLang="en-US"/>
                    </a:p>
                  </a:txBody>
                  <a:tcPr/>
                </a:tc>
                <a:tc>
                  <a:txBody>
                    <a:bodyPr/>
                    <a:lstStyle/>
                    <a:p>
                      <a:pPr algn="ctr">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　</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spcAft>
                          <a:spcPts val="0"/>
                        </a:spcAft>
                      </a:pPr>
                      <a:r>
                        <a:rPr lang="ja-JP" altLang="en-US"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　</a:t>
                      </a:r>
                      <a:r>
                        <a:rPr lang="en-US" altLang="ja-JP" sz="1100" ker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外国人訪問率　</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39.6</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88900" indent="0" algn="l">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府民や大学・企業等がアジアをはじめ世界の</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国々の大学・企業と活発に交流し、多くの府民が世界で活躍し、様々な国の留学生や社会人が頻繁に往来しています。</a:t>
            </a:r>
          </a:p>
        </p:txBody>
      </p:sp>
      <p:sp>
        <p:nvSpPr>
          <p:cNvPr id="4" name="正方形/長方形 3"/>
          <p:cNvSpPr/>
          <p:nvPr/>
        </p:nvSpPr>
        <p:spPr>
          <a:xfrm>
            <a:off x="216000" y="504000"/>
            <a:ext cx="23352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■交流都市　ナンバー１</a:t>
            </a:r>
            <a:endParaRPr lang="en-US" altLang="ja-JP" sz="1200" b="1" dirty="0">
              <a:latin typeface="メイリオ" pitchFamily="50" charset="-128"/>
              <a:ea typeface="メイリオ" pitchFamily="50" charset="-128"/>
              <a:cs typeface="メイリオ" pitchFamily="50" charset="-128"/>
            </a:endParaRPr>
          </a:p>
        </p:txBody>
      </p:sp>
      <p:pic>
        <p:nvPicPr>
          <p:cNvPr id="7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6" y="3881509"/>
            <a:ext cx="2257658"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528329108"/>
              </p:ext>
            </p:extLst>
          </p:nvPr>
        </p:nvGraphicFramePr>
        <p:xfrm>
          <a:off x="2872053" y="3881509"/>
          <a:ext cx="6163235" cy="2864326"/>
        </p:xfrm>
        <a:graphic>
          <a:graphicData uri="http://schemas.openxmlformats.org/drawingml/2006/table">
            <a:tbl>
              <a:tblPr/>
              <a:tblGrid>
                <a:gridCol w="126689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tblGrid>
              <a:tr h="288000">
                <a:tc>
                  <a:txBody>
                    <a:bodyPr/>
                    <a:lstStyle/>
                    <a:p>
                      <a:pPr algn="ctr" fontAlgn="ctr"/>
                      <a:r>
                        <a:rPr lang="ja-JP" altLang="en-US" sz="950" b="0" i="0" u="none" strike="noStrike" dirty="0">
                          <a:solidFill>
                            <a:schemeClr val="tx1"/>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5635">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訪日外国人数（来阪数）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r>
                        <a:rPr lang="ja-JP" altLang="en-US" sz="950" b="0" i="0" u="none" strike="noStrike" dirty="0">
                          <a:solidFill>
                            <a:schemeClr val="tx1"/>
                          </a:solidFill>
                          <a:effectLst/>
                          <a:latin typeface="ＭＳ Ｐゴシック" panose="020B0600070205080204" pitchFamily="50" charset="-128"/>
                          <a:ea typeface="+mn-ea"/>
                        </a:rPr>
                        <a:t>　</a:t>
                      </a:r>
                      <a:r>
                        <a:rPr kumimoji="1" lang="en-US" altLang="ja-JP" sz="950" b="0" i="0" u="none" strike="noStrike" kern="1200" dirty="0">
                          <a:solidFill>
                            <a:schemeClr val="tx1"/>
                          </a:solidFill>
                          <a:effectLst/>
                          <a:latin typeface="+mj-ea"/>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r>
                        <a:rPr lang="ja-JP" altLang="en-US" sz="950" b="0" i="0" u="none" strike="noStrike" dirty="0">
                          <a:solidFill>
                            <a:schemeClr val="tx1"/>
                          </a:solidFill>
                          <a:effectLst/>
                          <a:latin typeface="ＭＳ Ｐゴシック" panose="020B0600070205080204" pitchFamily="50" charset="-128"/>
                          <a:ea typeface="+mn-ea"/>
                        </a:rPr>
                        <a:t>　</a:t>
                      </a:r>
                      <a:r>
                        <a:rPr kumimoji="1" lang="en-US" altLang="ja-JP" sz="950" b="0" i="0" u="none" strike="noStrike" kern="1200" dirty="0">
                          <a:solidFill>
                            <a:schemeClr val="tx1"/>
                          </a:solidFill>
                          <a:effectLst/>
                          <a:latin typeface="+mj-ea"/>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796</a:t>
                      </a:r>
                      <a:r>
                        <a:rPr kumimoji="1" lang="ja-JP" altLang="en-US" sz="950" b="0" i="0" u="none" strike="noStrike" kern="1200" dirty="0">
                          <a:solidFill>
                            <a:schemeClr val="tx1"/>
                          </a:solidFill>
                          <a:effectLst/>
                          <a:latin typeface="+mj-ea"/>
                          <a:ea typeface="+mn-ea"/>
                          <a:cs typeface="+mn-cs"/>
                        </a:rPr>
                        <a:t>万人</a:t>
                      </a:r>
                      <a:r>
                        <a:rPr kumimoji="1" lang="en-US" altLang="ja-JP" sz="950" b="0" i="0" u="none" strike="noStrike" kern="1200" dirty="0">
                          <a:solidFill>
                            <a:schemeClr val="tx1"/>
                          </a:solidFill>
                          <a:effectLst/>
                          <a:latin typeface="+mj-ea"/>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50" b="0" i="0" u="none" strike="noStrike" kern="1200" dirty="0">
                          <a:solidFill>
                            <a:schemeClr val="tx1"/>
                          </a:solidFill>
                          <a:effectLst/>
                          <a:latin typeface="+mj-ea"/>
                          <a:ea typeface="+mn-ea"/>
                          <a:cs typeface="+mn-cs"/>
                        </a:rPr>
                        <a:t>観光庁「訪日外国人消費動向調査」</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l" fontAlgn="ctr"/>
                      <a:r>
                        <a:rPr lang="ja-JP" altLang="en-US" sz="950" b="0" i="0" u="none" strike="noStrike" dirty="0">
                          <a:solidFill>
                            <a:schemeClr val="tx1"/>
                          </a:solidFill>
                          <a:effectLst/>
                          <a:latin typeface="+mj-ea"/>
                          <a:ea typeface="+mj-ea"/>
                        </a:rPr>
                        <a:t>大阪への留学生数</a:t>
                      </a:r>
                      <a:r>
                        <a:rPr lang="en-US" altLang="ja-JP" sz="950" b="0" i="0" u="none" strike="noStrike" dirty="0">
                          <a:solidFill>
                            <a:schemeClr val="tx1"/>
                          </a:solidFill>
                          <a:effectLst/>
                          <a:latin typeface="+mj-ea"/>
                          <a:ea typeface="+mj-ea"/>
                        </a:rPr>
                        <a:t>※3</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21,783</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21,190</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28,324</a:t>
                      </a:r>
                      <a:r>
                        <a:rPr kumimoji="1" lang="ja-JP" altLang="en-US" sz="950" b="0" i="0" u="none" strike="noStrike" kern="1200" dirty="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日本学生支援機構</a:t>
                      </a:r>
                      <a:endPar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「外国人留学生在籍状況調査結果」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546">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関空</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国際線</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外国人旅客</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数</a:t>
                      </a:r>
                      <a:endPar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14</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398</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a:solidFill>
                            <a:schemeClr val="tx1"/>
                          </a:solidFill>
                          <a:effectLst/>
                          <a:latin typeface="+mj-ea"/>
                          <a:ea typeface="+mj-ea"/>
                        </a:rPr>
                        <a:t>1,502</a:t>
                      </a:r>
                      <a:r>
                        <a:rPr lang="ja-JP" altLang="en-US" sz="950" b="0" i="0" u="none" strike="noStrike" dirty="0">
                          <a:solidFill>
                            <a:schemeClr val="tx1"/>
                          </a:solidFill>
                          <a:effectLst/>
                          <a:latin typeface="+mj-ea"/>
                          <a:ea typeface="+mj-ea"/>
                        </a:rPr>
                        <a:t>万人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ja-JP" altLang="en-US" sz="950" b="0" i="0" u="none" strike="noStrike" kern="1200" dirty="0">
                          <a:solidFill>
                            <a:schemeClr val="tx1"/>
                          </a:solidFill>
                          <a:effectLst/>
                          <a:latin typeface="+mj-ea"/>
                          <a:ea typeface="+mn-ea"/>
                          <a:cs typeface="+mn-cs"/>
                        </a:rPr>
                        <a:t>関西エアポート株式会社</a:t>
                      </a:r>
                      <a:endParaRPr kumimoji="1" lang="en-US" altLang="ja-JP" sz="950" b="0" i="0" u="none" strike="noStrike" kern="1200" dirty="0">
                        <a:solidFill>
                          <a:schemeClr val="tx1"/>
                        </a:solidFill>
                        <a:effectLst/>
                        <a:latin typeface="+mj-ea"/>
                        <a:ea typeface="+mn-ea"/>
                        <a:cs typeface="+mn-cs"/>
                      </a:endParaRPr>
                    </a:p>
                    <a:p>
                      <a:pPr algn="l" fontAlgn="ctr"/>
                      <a:r>
                        <a:rPr kumimoji="1" lang="ja-JP" altLang="en-US" sz="950" b="0" i="0" u="none" strike="noStrike" kern="1200" dirty="0">
                          <a:solidFill>
                            <a:schemeClr val="tx1"/>
                          </a:solidFill>
                          <a:effectLst/>
                          <a:latin typeface="+mj-ea"/>
                          <a:ea typeface="+mn-ea"/>
                          <a:cs typeface="+mn-cs"/>
                        </a:rPr>
                        <a:t>「数字で見る関西空港」</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7084">
                <a:tc>
                  <a:txBody>
                    <a:bodyPr/>
                    <a:lstStyle/>
                    <a:p>
                      <a:pPr algn="l" fontAlgn="ctr"/>
                      <a:r>
                        <a:rPr lang="ja-JP" altLang="en-US" sz="950" b="0" i="0" u="none" strike="noStrike" dirty="0">
                          <a:solidFill>
                            <a:schemeClr val="tx1"/>
                          </a:solidFill>
                          <a:effectLst/>
                          <a:latin typeface="+mj-ea"/>
                          <a:ea typeface="+mj-ea"/>
                        </a:rPr>
                        <a:t>国際会議開催件数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0</a:t>
                      </a:r>
                      <a:r>
                        <a:rPr kumimoji="1" lang="ja-JP" altLang="en-US" sz="950" b="0" i="0" u="none" strike="noStrike" kern="1200" dirty="0">
                          <a:solidFill>
                            <a:schemeClr val="tx1"/>
                          </a:solidFill>
                          <a:effectLst/>
                          <a:latin typeface="+mj-ea"/>
                          <a:ea typeface="+mn-ea"/>
                          <a:cs typeface="+mn-cs"/>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21</a:t>
                      </a:r>
                      <a:r>
                        <a:rPr kumimoji="1" lang="ja-JP" altLang="en-US" sz="950" b="0" i="0" u="none" strike="noStrike" kern="1200" dirty="0">
                          <a:solidFill>
                            <a:schemeClr val="tx1"/>
                          </a:solidFill>
                          <a:effectLst/>
                          <a:latin typeface="+mj-ea"/>
                          <a:ea typeface="+mn-ea"/>
                          <a:cs typeface="+mn-cs"/>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950" b="0" i="0" u="none" strike="noStrike" kern="1200" dirty="0">
                          <a:solidFill>
                            <a:schemeClr val="tx1"/>
                          </a:solidFill>
                          <a:effectLst/>
                          <a:latin typeface="+mj-ea"/>
                          <a:ea typeface="+mn-ea"/>
                          <a:cs typeface="+mn-cs"/>
                        </a:rPr>
                        <a:t>[</a:t>
                      </a:r>
                      <a:r>
                        <a:rPr kumimoji="1" lang="ja-JP" altLang="en-US" sz="950" b="0" i="0" u="none" strike="noStrike" kern="1200" dirty="0">
                          <a:solidFill>
                            <a:schemeClr val="tx1"/>
                          </a:solidFill>
                          <a:effectLst/>
                          <a:latin typeface="+mj-ea"/>
                          <a:ea typeface="+mn-ea"/>
                          <a:cs typeface="+mn-cs"/>
                        </a:rPr>
                        <a:t>公表時期未定</a:t>
                      </a:r>
                      <a:r>
                        <a:rPr kumimoji="1" lang="en-US" altLang="ja-JP" sz="950" b="0" i="0" u="none" strike="noStrike" kern="1200" dirty="0">
                          <a:solidFill>
                            <a:schemeClr val="tx1"/>
                          </a:solidFill>
                          <a:effectLst/>
                          <a:latin typeface="+mj-ea"/>
                          <a:ea typeface="+mn-ea"/>
                          <a:cs typeface="+mn-cs"/>
                        </a:rPr>
                        <a:t>]</a:t>
                      </a:r>
                      <a:endParaRPr kumimoji="1" lang="ja-JP" altLang="en-US"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rPr>
                        <a:t>JNTO</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「国際会議統計」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00">
                <a:tc gridSpan="5">
                  <a:txBody>
                    <a:bodyPr/>
                    <a:lstStyle/>
                    <a:p>
                      <a:pPr algn="l" fontAlgn="t"/>
                      <a:r>
                        <a:rPr kumimoji="1" lang="en-US" altLang="ja-JP" sz="900" b="0" i="0" u="none" strike="noStrike" kern="1200" dirty="0">
                          <a:solidFill>
                            <a:schemeClr val="tx1"/>
                          </a:solidFill>
                          <a:effectLst/>
                          <a:latin typeface="+mn-ea"/>
                          <a:ea typeface="+mn-ea"/>
                          <a:cs typeface="+mn-cs"/>
                        </a:rPr>
                        <a:t>※1</a:t>
                      </a:r>
                      <a:r>
                        <a:rPr kumimoji="1" lang="ja-JP" altLang="en-US" sz="900" b="0" i="0" u="none" strike="noStrike" kern="1200" dirty="0">
                          <a:solidFill>
                            <a:schemeClr val="tx1"/>
                          </a:solidFill>
                          <a:effectLst/>
                          <a:latin typeface="+mn-ea"/>
                          <a:ea typeface="+mn-ea"/>
                          <a:cs typeface="+mn-cs"/>
                        </a:rPr>
                        <a:t>　</a:t>
                      </a:r>
                      <a:r>
                        <a:rPr kumimoji="1" lang="en-US" altLang="ja-JP" sz="900" b="0" i="0" u="none" strike="noStrike" kern="1200" dirty="0">
                          <a:solidFill>
                            <a:schemeClr val="tx1"/>
                          </a:solidFill>
                          <a:effectLst/>
                          <a:latin typeface="+mn-ea"/>
                          <a:ea typeface="+mn-ea"/>
                          <a:cs typeface="+mn-cs"/>
                        </a:rPr>
                        <a:t>R3</a:t>
                      </a:r>
                      <a:r>
                        <a:rPr kumimoji="1" lang="ja-JP" altLang="en-US" sz="900" b="0" i="0" u="none" strike="noStrike" kern="1200" dirty="0">
                          <a:solidFill>
                            <a:schemeClr val="tx1"/>
                          </a:solidFill>
                          <a:effectLst/>
                          <a:latin typeface="+mn-ea"/>
                          <a:ea typeface="+mn-ea"/>
                          <a:cs typeface="+mn-cs"/>
                        </a:rPr>
                        <a:t>、</a:t>
                      </a:r>
                      <a:r>
                        <a:rPr kumimoji="1" lang="en-US" altLang="ja-JP" sz="900" b="0" i="0" u="none" strike="noStrike" kern="1200" dirty="0">
                          <a:solidFill>
                            <a:schemeClr val="tx1"/>
                          </a:solidFill>
                          <a:effectLst/>
                          <a:latin typeface="+mn-ea"/>
                          <a:ea typeface="+mn-ea"/>
                          <a:cs typeface="+mn-cs"/>
                        </a:rPr>
                        <a:t>R4</a:t>
                      </a:r>
                      <a:r>
                        <a:rPr kumimoji="1" lang="ja-JP" altLang="en-US" sz="900" b="0" i="0" u="none" strike="noStrike" kern="1200" dirty="0">
                          <a:solidFill>
                            <a:schemeClr val="tx1"/>
                          </a:solidFill>
                          <a:effectLst/>
                          <a:latin typeface="+mn-ea"/>
                          <a:ea typeface="+mn-ea"/>
                          <a:cs typeface="+mn-cs"/>
                        </a:rPr>
                        <a:t>訪日外国人数（来阪数）については</a:t>
                      </a:r>
                      <a:r>
                        <a:rPr kumimoji="1" lang="zh-TW" altLang="en-US" sz="9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rPr>
                        <a:t>「訪日外国人消費動向調査」</a:t>
                      </a:r>
                      <a:r>
                        <a:rPr kumimoji="1" lang="ja-JP" altLang="en-US" sz="900" b="0" i="0" u="none" strike="noStrike" kern="1200" dirty="0">
                          <a:solidFill>
                            <a:schemeClr val="tx1"/>
                          </a:solidFill>
                          <a:effectLst/>
                          <a:latin typeface="+mn-ea"/>
                          <a:ea typeface="+mn-ea"/>
                          <a:cs typeface="+mn-cs"/>
                        </a:rPr>
                        <a:t>のデータなし　</a:t>
                      </a:r>
                      <a:br>
                        <a:rPr kumimoji="1" lang="ja-JP" altLang="en-US" sz="900" b="0" i="0" u="none" strike="noStrike" kern="1200" dirty="0">
                          <a:solidFill>
                            <a:schemeClr val="tx1"/>
                          </a:solidFill>
                          <a:effectLst/>
                          <a:latin typeface="+mn-ea"/>
                          <a:ea typeface="+mn-ea"/>
                          <a:cs typeface="+mn-cs"/>
                        </a:rPr>
                      </a:br>
                      <a:r>
                        <a:rPr kumimoji="1" lang="en-US" altLang="ja-JP" sz="900" b="0" i="0" u="none" strike="noStrike" kern="1200" dirty="0">
                          <a:solidFill>
                            <a:schemeClr val="tx1"/>
                          </a:solidFill>
                          <a:effectLst/>
                          <a:latin typeface="+mn-ea"/>
                          <a:ea typeface="+mn-ea"/>
                          <a:cs typeface="+mn-cs"/>
                        </a:rPr>
                        <a:t>※2</a:t>
                      </a:r>
                      <a:r>
                        <a:rPr kumimoji="1" lang="ja-JP" altLang="en-US" sz="900" b="0" i="0" u="none" strike="noStrike" kern="1200" dirty="0">
                          <a:solidFill>
                            <a:schemeClr val="tx1"/>
                          </a:solidFill>
                          <a:effectLst/>
                          <a:latin typeface="+mn-ea"/>
                          <a:ea typeface="+mn-ea"/>
                          <a:cs typeface="+mn-cs"/>
                        </a:rPr>
                        <a:t>　</a:t>
                      </a:r>
                      <a:r>
                        <a:rPr kumimoji="1" lang="en-US" altLang="ja-JP" sz="900" b="0" i="0" u="none" strike="noStrike" kern="1200" dirty="0">
                          <a:solidFill>
                            <a:schemeClr val="tx1"/>
                          </a:solidFill>
                          <a:effectLst/>
                          <a:latin typeface="+mn-ea"/>
                          <a:ea typeface="+mn-ea"/>
                          <a:cs typeface="+mn-cs"/>
                        </a:rPr>
                        <a:t>R5</a:t>
                      </a:r>
                      <a:r>
                        <a:rPr kumimoji="1" lang="ja-JP" altLang="en-US" sz="900" b="0" i="0" u="none" strike="noStrike" kern="1200" dirty="0">
                          <a:solidFill>
                            <a:schemeClr val="tx1"/>
                          </a:solidFill>
                          <a:effectLst/>
                          <a:latin typeface="+mn-ea"/>
                          <a:ea typeface="+mn-ea"/>
                          <a:cs typeface="+mn-cs"/>
                        </a:rPr>
                        <a:t>訪日外客数（来阪数）</a:t>
                      </a:r>
                      <a:r>
                        <a:rPr lang="ja-JP" altLang="en-US" sz="900" kern="0" dirty="0">
                          <a:latin typeface="Century"/>
                          <a:ea typeface="+mn-ea"/>
                          <a:cs typeface="ＭＳ Ｐゴシック"/>
                        </a:rPr>
                        <a:t>については、訪日外国人消費動向調査（４月～１２月期）の調査結果</a:t>
                      </a:r>
                      <a:endParaRPr kumimoji="1" lang="en-US" altLang="ja-JP" sz="900" b="0" i="0" u="none" strike="noStrike" kern="1200" dirty="0">
                        <a:solidFill>
                          <a:schemeClr val="tx1"/>
                        </a:solidFill>
                        <a:effectLst/>
                        <a:latin typeface="+mn-ea"/>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900" b="0" i="0" u="none" strike="noStrike" kern="1200" dirty="0">
                          <a:solidFill>
                            <a:schemeClr val="tx1"/>
                          </a:solidFill>
                          <a:effectLst/>
                          <a:latin typeface="+mn-ea"/>
                          <a:ea typeface="+mn-ea"/>
                          <a:cs typeface="+mn-cs"/>
                        </a:rPr>
                        <a:t>※3</a:t>
                      </a:r>
                      <a:r>
                        <a:rPr kumimoji="1" lang="ja-JP" altLang="en-US" sz="900" b="0" i="0" u="none" strike="noStrike" kern="1200" dirty="0">
                          <a:solidFill>
                            <a:schemeClr val="tx1"/>
                          </a:solidFill>
                          <a:effectLst/>
                          <a:latin typeface="+mn-ea"/>
                          <a:ea typeface="+mn-ea"/>
                          <a:cs typeface="+mn-cs"/>
                        </a:rPr>
                        <a:t>　大阪への留学生数については、日本語教育機関において教育を受ける外国人学生を含む （データ：</a:t>
                      </a:r>
                      <a:r>
                        <a:rPr kumimoji="1" lang="en-US" altLang="ja-JP" sz="900" b="0" i="0" u="none" strike="noStrike" kern="1200" dirty="0">
                          <a:solidFill>
                            <a:schemeClr val="tx1"/>
                          </a:solidFill>
                          <a:effectLst/>
                          <a:latin typeface="+mn-ea"/>
                          <a:ea typeface="+mn-ea"/>
                          <a:cs typeface="+mn-cs"/>
                        </a:rPr>
                        <a:t>5</a:t>
                      </a:r>
                      <a:r>
                        <a:rPr kumimoji="1" lang="ja-JP" altLang="en-US" sz="900" b="0" i="0" u="none" strike="noStrike" kern="1200" dirty="0">
                          <a:solidFill>
                            <a:schemeClr val="tx1"/>
                          </a:solidFill>
                          <a:effectLst/>
                          <a:latin typeface="+mn-ea"/>
                          <a:ea typeface="+mn-ea"/>
                          <a:cs typeface="+mn-cs"/>
                        </a:rPr>
                        <a:t>月</a:t>
                      </a:r>
                      <a:r>
                        <a:rPr kumimoji="1" lang="en-US" altLang="ja-JP" sz="900" b="0" i="0" u="none" strike="noStrike" kern="1200" dirty="0">
                          <a:solidFill>
                            <a:schemeClr val="tx1"/>
                          </a:solidFill>
                          <a:effectLst/>
                          <a:latin typeface="+mn-ea"/>
                          <a:ea typeface="+mn-ea"/>
                          <a:cs typeface="+mn-cs"/>
                        </a:rPr>
                        <a:t>1</a:t>
                      </a:r>
                      <a:r>
                        <a:rPr kumimoji="1" lang="ja-JP" altLang="en-US" sz="900" b="0" i="0" u="none" strike="noStrike" kern="1200" dirty="0">
                          <a:solidFill>
                            <a:schemeClr val="tx1"/>
                          </a:solidFill>
                          <a:effectLst/>
                          <a:latin typeface="+mn-ea"/>
                          <a:ea typeface="+mn-ea"/>
                          <a:cs typeface="+mn-cs"/>
                        </a:rPr>
                        <a:t>日時点）</a:t>
                      </a:r>
                      <a:endParaRPr kumimoji="1" lang="en-US" altLang="ja-JP" sz="900" b="0" i="0" u="none" strike="noStrike" kern="1200" dirty="0">
                        <a:solidFill>
                          <a:schemeClr val="tx1"/>
                        </a:solidFill>
                        <a:effectLst/>
                        <a:latin typeface="+mn-ea"/>
                        <a:ea typeface="+mn-ea"/>
                        <a:cs typeface="+mn-cs"/>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9" name="テキスト ボックス 8"/>
          <p:cNvSpPr txBox="1"/>
          <p:nvPr/>
        </p:nvSpPr>
        <p:spPr>
          <a:xfrm>
            <a:off x="3923928" y="3353091"/>
            <a:ext cx="5202300" cy="507831"/>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mn-ea"/>
                <a:ea typeface="+mn-ea"/>
                <a:cs typeface="ＭＳ Ｐゴシック"/>
              </a:rPr>
              <a:t>※</a:t>
            </a:r>
            <a:r>
              <a:rPr lang="en-US" altLang="ja-JP" sz="900" dirty="0">
                <a:latin typeface="+mn-ea"/>
                <a:ea typeface="+mn-ea"/>
              </a:rPr>
              <a:t>1</a:t>
            </a:r>
            <a:r>
              <a:rPr lang="ja-JP" altLang="en-US" sz="900" dirty="0">
                <a:latin typeface="+mn-ea"/>
                <a:ea typeface="+mn-ea"/>
              </a:rPr>
              <a:t>　</a:t>
            </a:r>
            <a:r>
              <a:rPr lang="ja-JP" altLang="en-US" sz="900" kern="0" dirty="0">
                <a:latin typeface="+mn-ea"/>
                <a:ea typeface="+mn-ea"/>
                <a:cs typeface="ＭＳ Ｐゴシック"/>
              </a:rPr>
              <a:t>Ｒ</a:t>
            </a:r>
            <a:r>
              <a:rPr lang="en-US" altLang="ja-JP" sz="900" kern="0" dirty="0">
                <a:latin typeface="+mn-ea"/>
                <a:ea typeface="+mn-ea"/>
                <a:cs typeface="ＭＳ Ｐゴシック"/>
              </a:rPr>
              <a:t>3</a:t>
            </a:r>
            <a:r>
              <a:rPr lang="ja-JP" altLang="en-US" sz="900" kern="0" dirty="0">
                <a:latin typeface="+mn-ea"/>
                <a:ea typeface="+mn-ea"/>
                <a:cs typeface="ＭＳ Ｐゴシック"/>
              </a:rPr>
              <a:t>、Ｒ</a:t>
            </a:r>
            <a:r>
              <a:rPr lang="en-US" altLang="ja-JP" sz="900" kern="0" dirty="0">
                <a:latin typeface="+mn-ea"/>
                <a:ea typeface="+mn-ea"/>
                <a:cs typeface="ＭＳ Ｐゴシック"/>
              </a:rPr>
              <a:t>4</a:t>
            </a:r>
            <a:r>
              <a:rPr lang="ja-JP" altLang="en-US" sz="900" kern="0" dirty="0">
                <a:latin typeface="+mn-ea"/>
                <a:ea typeface="+mn-ea"/>
                <a:cs typeface="ＭＳ Ｐゴシック"/>
              </a:rPr>
              <a:t>外国人訪問率については、新型コロナウイルス感染症の影響により本項目の調査は中止</a:t>
            </a:r>
            <a:endParaRPr lang="en-US" altLang="ja-JP" sz="900" kern="0" dirty="0">
              <a:latin typeface="+mn-ea"/>
              <a:ea typeface="+mn-ea"/>
              <a:cs typeface="ＭＳ Ｐゴシック"/>
            </a:endParaRPr>
          </a:p>
          <a:p>
            <a:pPr marL="714375" indent="-625475" fontAlgn="auto">
              <a:spcBef>
                <a:spcPts val="0"/>
              </a:spcBef>
              <a:spcAft>
                <a:spcPts val="0"/>
              </a:spcAft>
              <a:defRPr/>
            </a:pPr>
            <a:r>
              <a:rPr lang="en-US" altLang="ja-JP" sz="900" kern="0" dirty="0">
                <a:latin typeface="+mn-ea"/>
                <a:ea typeface="+mn-ea"/>
                <a:cs typeface="ＭＳ Ｐゴシック"/>
              </a:rPr>
              <a:t>※</a:t>
            </a:r>
            <a:r>
              <a:rPr kumimoji="1" lang="en-US" altLang="ja-JP" sz="900" b="0" i="0" u="none" strike="noStrike" kern="1200" dirty="0">
                <a:solidFill>
                  <a:schemeClr val="tx1"/>
                </a:solidFill>
                <a:effectLst/>
                <a:latin typeface="+mn-ea"/>
                <a:ea typeface="+mn-ea"/>
                <a:cs typeface="+mn-cs"/>
              </a:rPr>
              <a:t>2</a:t>
            </a:r>
            <a:r>
              <a:rPr lang="ja-JP" altLang="en-US" sz="900" kern="0" dirty="0">
                <a:latin typeface="+mn-ea"/>
                <a:ea typeface="+mn-ea"/>
                <a:cs typeface="ＭＳ Ｐゴシック"/>
              </a:rPr>
              <a:t>　Ｒ</a:t>
            </a:r>
            <a:r>
              <a:rPr lang="en-US" altLang="ja-JP" sz="900" kern="0" dirty="0">
                <a:latin typeface="+mn-ea"/>
                <a:ea typeface="+mn-ea"/>
                <a:cs typeface="ＭＳ Ｐゴシック"/>
              </a:rPr>
              <a:t>5</a:t>
            </a:r>
            <a:r>
              <a:rPr lang="zh-TW" altLang="en-US" sz="900" kern="0" dirty="0">
                <a:latin typeface="ＭＳ Ｐゴシック" panose="020B0600070205080204" pitchFamily="50" charset="-128"/>
                <a:ea typeface="ＭＳ Ｐゴシック" panose="020B0600070205080204" pitchFamily="50" charset="-128"/>
                <a:cs typeface="ＭＳ Ｐゴシック"/>
              </a:rPr>
              <a:t>外国人訪問率</a:t>
            </a:r>
            <a:r>
              <a:rPr lang="ja-JP" altLang="en-US" sz="900" kern="0" dirty="0">
                <a:latin typeface="Century"/>
                <a:ea typeface="+mn-ea"/>
                <a:cs typeface="ＭＳ Ｐゴシック"/>
              </a:rPr>
              <a:t>については、訪日外国人消費動向</a:t>
            </a:r>
            <a:r>
              <a:rPr lang="ja-JP" altLang="en-US" sz="900" kern="0" dirty="0">
                <a:latin typeface="+mn-ea"/>
                <a:ea typeface="+mn-ea"/>
                <a:cs typeface="ＭＳ Ｐゴシック"/>
              </a:rPr>
              <a:t>調査（</a:t>
            </a:r>
            <a:r>
              <a:rPr lang="en-US" altLang="ja-JP" sz="900" kern="0" dirty="0">
                <a:latin typeface="+mn-ea"/>
                <a:ea typeface="+mn-ea"/>
                <a:cs typeface="ＭＳ Ｐゴシック"/>
              </a:rPr>
              <a:t>4</a:t>
            </a:r>
            <a:r>
              <a:rPr lang="ja-JP" altLang="en-US" sz="900" kern="0" dirty="0">
                <a:latin typeface="+mn-ea"/>
                <a:ea typeface="+mn-ea"/>
                <a:cs typeface="ＭＳ Ｐゴシック"/>
              </a:rPr>
              <a:t>月～</a:t>
            </a:r>
            <a:r>
              <a:rPr lang="en-US" altLang="ja-JP" sz="900" kern="0" dirty="0">
                <a:latin typeface="+mn-ea"/>
                <a:ea typeface="+mn-ea"/>
                <a:cs typeface="ＭＳ Ｐゴシック"/>
              </a:rPr>
              <a:t>12</a:t>
            </a:r>
            <a:r>
              <a:rPr lang="ja-JP" altLang="en-US" sz="900" kern="0" dirty="0">
                <a:latin typeface="+mn-ea"/>
                <a:ea typeface="+mn-ea"/>
                <a:cs typeface="ＭＳ Ｐゴシック"/>
              </a:rPr>
              <a:t>月期</a:t>
            </a:r>
            <a:r>
              <a:rPr lang="ja-JP" altLang="en-US" sz="900" kern="0" dirty="0">
                <a:latin typeface="Century"/>
                <a:ea typeface="+mn-ea"/>
                <a:cs typeface="ＭＳ Ｐゴシック"/>
              </a:rPr>
              <a:t>）の調査結果</a:t>
            </a:r>
            <a:br>
              <a:rPr lang="ja-JP" altLang="en-US" sz="900" kern="0" dirty="0">
                <a:latin typeface="Century"/>
                <a:ea typeface="+mn-ea"/>
                <a:cs typeface="ＭＳ Ｐゴシック"/>
              </a:rPr>
            </a:br>
            <a:r>
              <a:rPr lang="ja-JP" altLang="en-US" sz="900" kern="0" dirty="0">
                <a:latin typeface="Century"/>
                <a:ea typeface="+mn-ea"/>
                <a:cs typeface="ＭＳ Ｐゴシック"/>
              </a:rPr>
              <a:t>（</a:t>
            </a:r>
            <a:r>
              <a:rPr lang="en-US" altLang="ja-JP" sz="900" kern="0" dirty="0">
                <a:latin typeface="Century"/>
                <a:ea typeface="+mn-ea"/>
                <a:cs typeface="ＭＳ Ｐゴシック"/>
              </a:rPr>
              <a:t>1</a:t>
            </a:r>
            <a:r>
              <a:rPr lang="ja-JP" altLang="en-US" sz="900" kern="0" dirty="0">
                <a:latin typeface="Century"/>
                <a:ea typeface="+mn-ea"/>
                <a:cs typeface="ＭＳ Ｐゴシック"/>
              </a:rPr>
              <a:t>月～</a:t>
            </a:r>
            <a:r>
              <a:rPr lang="en-US" altLang="ja-JP" sz="900" kern="0" dirty="0">
                <a:latin typeface="+mn-ea"/>
                <a:ea typeface="+mn-ea"/>
                <a:cs typeface="ＭＳ Ｐゴシック"/>
              </a:rPr>
              <a:t>3</a:t>
            </a:r>
            <a:r>
              <a:rPr lang="ja-JP" altLang="en-US" sz="900" kern="0" dirty="0">
                <a:latin typeface="Century"/>
                <a:ea typeface="+mn-ea"/>
                <a:cs typeface="ＭＳ Ｐゴシック"/>
              </a:rPr>
              <a:t>月期の調査は、新型コロナウイルス感染症</a:t>
            </a:r>
            <a:r>
              <a:rPr lang="ja-JP" altLang="en-US" sz="900" dirty="0"/>
              <a:t>の影響により中止）</a:t>
            </a:r>
            <a:endParaRPr lang="en-US" altLang="ja-JP" sz="900" dirty="0"/>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6</a:t>
            </a:fld>
            <a:endParaRPr lang="ja-JP"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16663506"/>
              </p:ext>
            </p:extLst>
          </p:nvPr>
        </p:nvGraphicFramePr>
        <p:xfrm>
          <a:off x="395288" y="1504119"/>
          <a:ext cx="8640000" cy="2140905"/>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304905">
                <a:tc>
                  <a:txBody>
                    <a:bodyPr/>
                    <a:lstStyle/>
                    <a:p>
                      <a:pPr algn="ctr"/>
                      <a:r>
                        <a:rPr kumimoji="1" lang="ja-JP" altLang="en-US" sz="1400" dirty="0"/>
                        <a:t>実現状況を知る項目</a:t>
                      </a:r>
                    </a:p>
                  </a:txBody>
                  <a:tcPr marL="91439" marR="91439" marT="45736" marB="4573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36" marB="45736"/>
                </a:tc>
                <a:extLst>
                  <a:ext uri="{0D108BD9-81ED-4DB2-BD59-A6C34878D82A}">
                    <a16:rowId xmlns:a16="http://schemas.microsoft.com/office/drawing/2014/main" val="10000"/>
                  </a:ext>
                </a:extLst>
              </a:tr>
              <a:tr h="612000">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くらすなら大阪と思っている人の割合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安心であたたかいくらしの大阪になっていると思う府民の割合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28.7</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2"/>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子どもを大阪で育ててよかったと思っている府民の割合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59.6</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62.1</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597693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４．子どもからお年寄りまでだれもが安全・安心ナンバー１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分権が進み、福祉や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健康、コミュニティの育成等府民に身近で最適なサービスを市町村が提供し、男女の性別に関わりなく、子どもやお年寄り、</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障がい者などだれもが身近な地域で、お互い支えあい、尊重しあいながら、一緒に笑顔で安全・安心にくらしています。</a:t>
            </a:r>
          </a:p>
        </p:txBody>
      </p:sp>
      <p:sp>
        <p:nvSpPr>
          <p:cNvPr id="4" name="正方形/長方形 3"/>
          <p:cNvSpPr/>
          <p:nvPr/>
        </p:nvSpPr>
        <p:spPr>
          <a:xfrm>
            <a:off x="216000" y="504000"/>
            <a:ext cx="370522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■くらすなら大阪！　分権先進都市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985543"/>
            <a:ext cx="16573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390987548"/>
              </p:ext>
            </p:extLst>
          </p:nvPr>
        </p:nvGraphicFramePr>
        <p:xfrm>
          <a:off x="2661136" y="3985543"/>
          <a:ext cx="6374152" cy="1059281"/>
        </p:xfrm>
        <a:graphic>
          <a:graphicData uri="http://schemas.openxmlformats.org/drawingml/2006/table">
            <a:tbl>
              <a:tblPr/>
              <a:tblGrid>
                <a:gridCol w="2006242">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019910">
                  <a:extLst>
                    <a:ext uri="{9D8B030D-6E8A-4147-A177-3AD203B41FA5}">
                      <a16:colId xmlns:a16="http://schemas.microsoft.com/office/drawing/2014/main" val="20004"/>
                    </a:ext>
                  </a:extLst>
                </a:gridCol>
              </a:tblGrid>
              <a:tr h="306151">
                <a:tc>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950" b="0" i="0" u="none" strike="noStrike" dirty="0">
                          <a:solidFill>
                            <a:srgbClr val="000000"/>
                          </a:solidFill>
                          <a:effectLst/>
                          <a:latin typeface="+mj-ea"/>
                          <a:ea typeface="+mj-ea"/>
                        </a:rPr>
                        <a:t>市町村への権限移譲の進捗状況</a:t>
                      </a:r>
                      <a:endParaRPr lang="en-US" altLang="ja-JP" sz="950" b="0" i="0" u="none" strike="noStrike" dirty="0">
                        <a:solidFill>
                          <a:srgbClr val="000000"/>
                        </a:solidFill>
                        <a:effectLst/>
                        <a:latin typeface="+mj-ea"/>
                        <a:ea typeface="+mj-ea"/>
                      </a:endParaRPr>
                    </a:p>
                    <a:p>
                      <a:pPr algn="l" fontAlgn="ctr"/>
                      <a:r>
                        <a:rPr lang="ja-JP" altLang="en-US" sz="950" b="0" i="0" u="none" strike="noStrike" dirty="0">
                          <a:solidFill>
                            <a:srgbClr val="000000"/>
                          </a:solidFill>
                          <a:effectLst/>
                          <a:latin typeface="+mj-ea"/>
                          <a:ea typeface="+mj-ea"/>
                        </a:rPr>
                        <a:t>（</a:t>
                      </a:r>
                      <a:r>
                        <a:rPr lang="en-US" altLang="ja-JP" sz="950" b="0" i="0" u="none" strike="noStrike" dirty="0">
                          <a:solidFill>
                            <a:srgbClr val="000000"/>
                          </a:solidFill>
                          <a:effectLst/>
                          <a:latin typeface="+mj-ea"/>
                          <a:ea typeface="+mj-ea"/>
                        </a:rPr>
                        <a:t>4</a:t>
                      </a:r>
                      <a:r>
                        <a:rPr lang="ja-JP" altLang="en-US" sz="950" b="0" i="0" u="none" strike="noStrike" dirty="0">
                          <a:solidFill>
                            <a:srgbClr val="000000"/>
                          </a:solidFill>
                          <a:effectLst/>
                          <a:latin typeface="+mj-ea"/>
                          <a:ea typeface="+mj-ea"/>
                        </a:rPr>
                        <a:t>月</a:t>
                      </a:r>
                      <a:r>
                        <a:rPr lang="en-US" altLang="ja-JP" sz="950" b="0" i="0" u="none" strike="noStrike" dirty="0">
                          <a:solidFill>
                            <a:srgbClr val="000000"/>
                          </a:solidFill>
                          <a:effectLst/>
                          <a:latin typeface="+mj-ea"/>
                          <a:ea typeface="+mj-ea"/>
                        </a:rPr>
                        <a:t>1</a:t>
                      </a:r>
                      <a:r>
                        <a:rPr lang="ja-JP" altLang="en-US" sz="950" b="0" i="0" u="none" strike="noStrike" dirty="0">
                          <a:solidFill>
                            <a:srgbClr val="000000"/>
                          </a:solidFill>
                          <a:effectLst/>
                          <a:latin typeface="+mj-ea"/>
                          <a:ea typeface="+mj-ea"/>
                        </a:rPr>
                        <a:t>日時点）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a:solidFill>
                            <a:schemeClr val="tx1"/>
                          </a:solidFill>
                          <a:effectLst/>
                          <a:latin typeface="+mj-ea"/>
                          <a:ea typeface="+mn-ea"/>
                          <a:cs typeface="+mn-cs"/>
                        </a:rPr>
                        <a:t>88.6</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88.7</a:t>
                      </a:r>
                      <a:r>
                        <a:rPr kumimoji="1" lang="ja-JP" altLang="en-US" sz="950" b="0" i="0" u="none" strike="noStrike" kern="1200" dirty="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a:solidFill>
                            <a:schemeClr val="tx1"/>
                          </a:solidFill>
                          <a:effectLst/>
                          <a:latin typeface="+mj-ea"/>
                          <a:ea typeface="+mn-ea"/>
                          <a:cs typeface="+mn-cs"/>
                        </a:rPr>
                        <a:t>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130">
                <a:tc gridSpan="5">
                  <a:txBody>
                    <a:bodyPr/>
                    <a:lstStyle/>
                    <a:p>
                      <a:pPr algn="l" fontAlgn="b"/>
                      <a:r>
                        <a:rPr lang="en-US" altLang="ja-JP" sz="950" b="0" i="0" u="none" strike="noStrike" dirty="0">
                          <a:solidFill>
                            <a:srgbClr val="000000"/>
                          </a:solidFill>
                          <a:effectLst/>
                          <a:latin typeface="+mj-ea"/>
                          <a:ea typeface="+mj-ea"/>
                        </a:rPr>
                        <a:t>※</a:t>
                      </a:r>
                      <a:r>
                        <a:rPr lang="ja-JP" altLang="en-US" sz="950" b="0" i="0" u="none" strike="noStrike" dirty="0">
                          <a:solidFill>
                            <a:srgbClr val="000000"/>
                          </a:solidFill>
                          <a:effectLst/>
                          <a:latin typeface="+mj-ea"/>
                          <a:ea typeface="+mj-ea"/>
                        </a:rPr>
                        <a:t>府が進める特例市並みの市町村への権限移譲事務のうち市町村との協議が整った事務の割合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7</a:t>
            </a:fld>
            <a:endParaRPr lang="ja-JP" alt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03007309"/>
              </p:ext>
            </p:extLst>
          </p:nvPr>
        </p:nvGraphicFramePr>
        <p:xfrm>
          <a:off x="395288" y="1484784"/>
          <a:ext cx="8640000" cy="1025067"/>
        </p:xfrm>
        <a:graphic>
          <a:graphicData uri="http://schemas.openxmlformats.org/drawingml/2006/table">
            <a:tbl>
              <a:tblPr firstRow="1" bandRow="1">
                <a:tableStyleId>{5C22544A-7EE6-4342-B048-85BDC9FD1C3A}</a:tableStyleId>
              </a:tblPr>
              <a:tblGrid>
                <a:gridCol w="3132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5067">
                <a:tc>
                  <a:txBody>
                    <a:bodyPr/>
                    <a:lstStyle/>
                    <a:p>
                      <a:pPr algn="ctr"/>
                      <a:r>
                        <a:rPr kumimoji="1" lang="ja-JP" altLang="en-US" sz="1400" dirty="0"/>
                        <a:t>実現状況を知る項目</a:t>
                      </a:r>
                    </a:p>
                  </a:txBody>
                  <a:tcPr marL="91439" marR="91439" marT="45760" marB="4576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60" marB="45760"/>
                </a:tc>
                <a:extLst>
                  <a:ext uri="{0D108BD9-81ED-4DB2-BD59-A6C34878D82A}">
                    <a16:rowId xmlns:a16="http://schemas.microsoft.com/office/drawing/2014/main" val="10000"/>
                  </a:ext>
                </a:extLst>
              </a:tr>
              <a:tr h="720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医療先進都市といえば大阪と思っている人の割合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3" name="角丸四角形 2"/>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府民みんなが地域の医療を支えるとの</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意識を持って適切な受診を心がけ、救急、妊娠、出産など、安心して必要な医療が受診でき、最先端の医療技術や</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新薬によってがんをはじめ成人病等がしっかり治療でき、健康長寿が実現しています。</a:t>
            </a:r>
          </a:p>
        </p:txBody>
      </p:sp>
      <p:sp>
        <p:nvSpPr>
          <p:cNvPr id="4" name="正方形/長方形 3"/>
          <p:cNvSpPr/>
          <p:nvPr/>
        </p:nvSpPr>
        <p:spPr>
          <a:xfrm>
            <a:off x="216000" y="504000"/>
            <a:ext cx="2551112"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■医療先進都市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92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52738"/>
            <a:ext cx="1752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 4"/>
          <p:cNvGraphicFramePr>
            <a:graphicFrameLocks noGrp="1"/>
          </p:cNvGraphicFramePr>
          <p:nvPr>
            <p:extLst>
              <p:ext uri="{D42A27DB-BD31-4B8C-83A1-F6EECF244321}">
                <p14:modId xmlns:p14="http://schemas.microsoft.com/office/powerpoint/2010/main" val="770781439"/>
              </p:ext>
            </p:extLst>
          </p:nvPr>
        </p:nvGraphicFramePr>
        <p:xfrm>
          <a:off x="2519288" y="2852738"/>
          <a:ext cx="6516000" cy="2008082"/>
        </p:xfrm>
        <a:graphic>
          <a:graphicData uri="http://schemas.openxmlformats.org/drawingml/2006/table">
            <a:tbl>
              <a:tblPr/>
              <a:tblGrid>
                <a:gridCol w="1764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35719">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医師・歯科医師・薬剤師数</a:t>
                      </a:r>
                      <a:b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31</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62,058</a:t>
                      </a:r>
                      <a:r>
                        <a:rPr lang="ja-JP" altLang="en-US" sz="950" b="0" i="0" u="none" strike="noStrike" dirty="0">
                          <a:solidFill>
                            <a:schemeClr val="tx1"/>
                          </a:solidFill>
                          <a:effectLst/>
                          <a:latin typeface="ＭＳ Ｐゴシック" panose="020B0600070205080204" pitchFamily="50" charset="-128"/>
                          <a:ea typeface="+mn-ea"/>
                        </a:rPr>
                        <a:t>人</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厚生労働省「医師・歯科医師・薬剤師統計」</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隔年</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R2</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61,912</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病院・一般診療所・歯科診療所数</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chemeClr val="tx1"/>
                          </a:solidFill>
                          <a:effectLst/>
                          <a:latin typeface="ＭＳ Ｐゴシック" panose="020B0600070205080204" pitchFamily="50" charset="-128"/>
                          <a:ea typeface="+mn-ea"/>
                        </a:rPr>
                        <a:t>（</a:t>
                      </a:r>
                      <a:r>
                        <a:rPr lang="en-US" altLang="ja-JP" sz="950" b="0" i="0" u="none" strike="noStrike" dirty="0">
                          <a:solidFill>
                            <a:schemeClr val="tx1"/>
                          </a:solidFill>
                          <a:effectLst/>
                          <a:latin typeface="ＭＳ Ｐゴシック" panose="020B0600070205080204" pitchFamily="50" charset="-128"/>
                          <a:ea typeface="+mn-ea"/>
                        </a:rPr>
                        <a:t>12</a:t>
                      </a:r>
                      <a:r>
                        <a:rPr lang="ja-JP" altLang="en-US" sz="950" b="0" i="0" u="none" strike="noStrike" dirty="0">
                          <a:solidFill>
                            <a:schemeClr val="tx1"/>
                          </a:solidFill>
                          <a:effectLst/>
                          <a:latin typeface="ＭＳ Ｐゴシック" panose="020B0600070205080204" pitchFamily="50" charset="-128"/>
                          <a:ea typeface="+mn-ea"/>
                        </a:rPr>
                        <a:t>月</a:t>
                      </a:r>
                      <a:r>
                        <a:rPr lang="en-US" altLang="ja-JP" sz="950" b="0" i="0" u="none" strike="noStrike" dirty="0">
                          <a:solidFill>
                            <a:schemeClr val="tx1"/>
                          </a:solidFill>
                          <a:effectLst/>
                          <a:latin typeface="ＭＳ Ｐゴシック" panose="020B0600070205080204" pitchFamily="50" charset="-128"/>
                          <a:ea typeface="+mn-ea"/>
                        </a:rPr>
                        <a:t>31</a:t>
                      </a:r>
                      <a:r>
                        <a:rPr lang="ja-JP" altLang="en-US" sz="950" b="0" i="0" u="none" strike="noStrike" dirty="0">
                          <a:solidFill>
                            <a:schemeClr val="tx1"/>
                          </a:solidFill>
                          <a:effectLst/>
                          <a:latin typeface="ＭＳ Ｐゴシック" panose="020B0600070205080204" pitchFamily="50" charset="-128"/>
                          <a:ea typeface="+mn-ea"/>
                        </a:rPr>
                        <a:t>日時点）</a:t>
                      </a: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14,661</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14,818</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a:solidFill>
                            <a:schemeClr val="tx1"/>
                          </a:solidFill>
                          <a:effectLst/>
                          <a:latin typeface="ＭＳ Ｐゴシック" panose="020B0600070205080204" pitchFamily="50" charset="-128"/>
                          <a:ea typeface="+mn-ea"/>
                        </a:rPr>
                        <a:t>14,875</a:t>
                      </a:r>
                      <a:r>
                        <a:rPr lang="ja-JP" altLang="en-US" sz="950" b="0" i="0" u="none" strike="noStrike" dirty="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厚生労働省「医療施設（動態）調査」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363">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fontAlgn="ct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8</a:t>
            </a:fld>
            <a:endParaRPr lang="ja-JP" altLang="en-US" dirty="0">
              <a:solidFill>
                <a:schemeClr val="tx1"/>
              </a:solidFill>
            </a:endParaRPr>
          </a:p>
        </p:txBody>
      </p:sp>
    </p:spTree>
    <p:extLst>
      <p:ext uri="{BB962C8B-B14F-4D97-AF65-F5344CB8AC3E}">
        <p14:creationId xmlns:p14="http://schemas.microsoft.com/office/powerpoint/2010/main" val="223823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60776267"/>
              </p:ext>
            </p:extLst>
          </p:nvPr>
        </p:nvGraphicFramePr>
        <p:xfrm>
          <a:off x="252000" y="1443143"/>
          <a:ext cx="8784000" cy="3472869"/>
        </p:xfrm>
        <a:graphic>
          <a:graphicData uri="http://schemas.openxmlformats.org/drawingml/2006/table">
            <a:tbl>
              <a:tblPr/>
              <a:tblGrid>
                <a:gridCol w="1976148">
                  <a:extLst>
                    <a:ext uri="{9D8B030D-6E8A-4147-A177-3AD203B41FA5}">
                      <a16:colId xmlns:a16="http://schemas.microsoft.com/office/drawing/2014/main" val="20000"/>
                    </a:ext>
                  </a:extLst>
                </a:gridCol>
                <a:gridCol w="1614790">
                  <a:extLst>
                    <a:ext uri="{9D8B030D-6E8A-4147-A177-3AD203B41FA5}">
                      <a16:colId xmlns:a16="http://schemas.microsoft.com/office/drawing/2014/main" val="20001"/>
                    </a:ext>
                  </a:extLst>
                </a:gridCol>
                <a:gridCol w="1537372">
                  <a:extLst>
                    <a:ext uri="{9D8B030D-6E8A-4147-A177-3AD203B41FA5}">
                      <a16:colId xmlns:a16="http://schemas.microsoft.com/office/drawing/2014/main" val="20002"/>
                    </a:ext>
                  </a:extLst>
                </a:gridCol>
                <a:gridCol w="1533158">
                  <a:extLst>
                    <a:ext uri="{9D8B030D-6E8A-4147-A177-3AD203B41FA5}">
                      <a16:colId xmlns:a16="http://schemas.microsoft.com/office/drawing/2014/main" val="20003"/>
                    </a:ext>
                  </a:extLst>
                </a:gridCol>
                <a:gridCol w="2122532">
                  <a:extLst>
                    <a:ext uri="{9D8B030D-6E8A-4147-A177-3AD203B41FA5}">
                      <a16:colId xmlns:a16="http://schemas.microsoft.com/office/drawing/2014/main" val="20004"/>
                    </a:ext>
                  </a:extLst>
                </a:gridCol>
              </a:tblGrid>
              <a:tr h="3048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bg1"/>
                          </a:solidFill>
                          <a:effectLst/>
                          <a:latin typeface="Calibri" pitchFamily="34" charset="0"/>
                          <a:ea typeface="ＭＳ Ｐゴシック" charset="-128"/>
                        </a:rPr>
                        <a:t>R5</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刑法犯認知件数</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8,807</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警察庁</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「犯罪統計」</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刑法犯少年検挙・補導人員</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2,188 </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2,753 </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警察庁「少年育成活動の概況」</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自主防災組織</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活動カバー</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90.6</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89.7</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90.6%</a:t>
                      </a: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zh-CN"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消防庁「地方防災行政の現況」</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のみ：消防庁「令和</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年版</a:t>
                      </a:r>
                      <a:r>
                        <a:rPr kumimoji="1" lang="zh-TW"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消防白書資料</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92000">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治安がよいと感じる</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府民の割合（府民）</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府民・行政・警察が一体となって防犯に</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取り組むことで、犯罪が減り、また住宅の耐震化等大規模地震への備えや都市型水害など災害への対応がなされ、</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安全で安心してくらせるまちになっています。</a:t>
            </a:r>
          </a:p>
        </p:txBody>
      </p:sp>
      <p:sp>
        <p:nvSpPr>
          <p:cNvPr id="4" name="正方形/長方形 3"/>
          <p:cNvSpPr/>
          <p:nvPr/>
        </p:nvSpPr>
        <p:spPr>
          <a:xfrm>
            <a:off x="216000" y="504000"/>
            <a:ext cx="2122488"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■安全・安心　ナンバー１</a:t>
            </a:r>
            <a:endParaRPr lang="en-US" altLang="ja-JP" sz="1200" b="1" dirty="0">
              <a:latin typeface="メイリオ" pitchFamily="50" charset="-128"/>
              <a:ea typeface="メイリオ" pitchFamily="50" charset="-128"/>
              <a:cs typeface="メイリオ" pitchFamily="50" charset="-128"/>
            </a:endParaRPr>
          </a:p>
        </p:txBody>
      </p:sp>
      <p:pic>
        <p:nvPicPr>
          <p:cNvPr id="102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5144492"/>
            <a:ext cx="1946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123427479"/>
              </p:ext>
            </p:extLst>
          </p:nvPr>
        </p:nvGraphicFramePr>
        <p:xfrm>
          <a:off x="2843808" y="5412505"/>
          <a:ext cx="6066731" cy="1033200"/>
        </p:xfrm>
        <a:graphic>
          <a:graphicData uri="http://schemas.openxmlformats.org/drawingml/2006/table">
            <a:tbl>
              <a:tblPr/>
              <a:tblGrid>
                <a:gridCol w="1913075">
                  <a:extLst>
                    <a:ext uri="{9D8B030D-6E8A-4147-A177-3AD203B41FA5}">
                      <a16:colId xmlns:a16="http://schemas.microsoft.com/office/drawing/2014/main" val="20000"/>
                    </a:ext>
                  </a:extLst>
                </a:gridCol>
                <a:gridCol w="947399">
                  <a:extLst>
                    <a:ext uri="{9D8B030D-6E8A-4147-A177-3AD203B41FA5}">
                      <a16:colId xmlns:a16="http://schemas.microsoft.com/office/drawing/2014/main" val="20001"/>
                    </a:ext>
                  </a:extLst>
                </a:gridCol>
                <a:gridCol w="947399">
                  <a:extLst>
                    <a:ext uri="{9D8B030D-6E8A-4147-A177-3AD203B41FA5}">
                      <a16:colId xmlns:a16="http://schemas.microsoft.com/office/drawing/2014/main" val="20002"/>
                    </a:ext>
                  </a:extLst>
                </a:gridCol>
                <a:gridCol w="947399">
                  <a:extLst>
                    <a:ext uri="{9D8B030D-6E8A-4147-A177-3AD203B41FA5}">
                      <a16:colId xmlns:a16="http://schemas.microsoft.com/office/drawing/2014/main" val="20003"/>
                    </a:ext>
                  </a:extLst>
                </a:gridCol>
                <a:gridCol w="1311459">
                  <a:extLst>
                    <a:ext uri="{9D8B030D-6E8A-4147-A177-3AD203B41FA5}">
                      <a16:colId xmlns:a16="http://schemas.microsoft.com/office/drawing/2014/main" val="20004"/>
                    </a:ext>
                  </a:extLst>
                </a:gridCol>
              </a:tblGrid>
              <a:tr h="266700">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a:solidFill>
                            <a:schemeClr val="tx1"/>
                          </a:solidFill>
                          <a:effectLst/>
                          <a:latin typeface="+mn-ea"/>
                          <a:ea typeface="+mn-ea"/>
                        </a:rPr>
                        <a:t>R5</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6000">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民間住宅耐震改修等補助件数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232</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236</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mn-ea"/>
                        </a:rPr>
                        <a:t>219</a:t>
                      </a:r>
                      <a:r>
                        <a:rPr lang="ja-JP" altLang="en-US" sz="950" b="0" i="0" u="none" strike="noStrike" dirty="0">
                          <a:solidFill>
                            <a:schemeClr val="tx1"/>
                          </a:solidFill>
                          <a:effectLst/>
                          <a:latin typeface="ＭＳ Ｐゴシック" panose="020B0600070205080204" pitchFamily="50" charset="-128"/>
                          <a:ea typeface="+mn-ea"/>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0500">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9</a:t>
            </a:fld>
            <a:endParaRPr lang="ja-JP" altLang="en-US" dirty="0">
              <a:solidFill>
                <a:schemeClr val="tx1"/>
              </a:solidFill>
            </a:endParaRPr>
          </a:p>
        </p:txBody>
      </p:sp>
    </p:spTree>
    <p:extLst>
      <p:ext uri="{BB962C8B-B14F-4D97-AF65-F5344CB8AC3E}">
        <p14:creationId xmlns:p14="http://schemas.microsoft.com/office/powerpoint/2010/main" val="3036371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18325</TotalTime>
  <Words>3923</Words>
  <Application>Microsoft Office PowerPoint</Application>
  <PresentationFormat>画面に合わせる (4:3)</PresentationFormat>
  <Paragraphs>565</Paragraphs>
  <Slides>11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HGP創英角ﾎﾟｯﾌﾟ体</vt:lpstr>
      <vt:lpstr>HG丸ｺﾞｼｯｸM-PRO</vt:lpstr>
      <vt:lpstr>Meiryo UI</vt:lpstr>
      <vt:lpstr>ＭＳ Ｐゴシック</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大石　凌雅</cp:lastModifiedBy>
  <cp:revision>174</cp:revision>
  <cp:lastPrinted>2024-08-23T02:30:30Z</cp:lastPrinted>
  <dcterms:created xsi:type="dcterms:W3CDTF">2013-04-02T02:42:32Z</dcterms:created>
  <dcterms:modified xsi:type="dcterms:W3CDTF">2024-08-28T00:13:24Z</dcterms:modified>
</cp:coreProperties>
</file>