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75" r:id="rId5"/>
  </p:sldIdLst>
  <p:sldSz cx="12801600" cy="9601200" type="A3"/>
  <p:notesSz cx="6807200" cy="9939338"/>
  <p:defaultTextStyle>
    <a:defPPr>
      <a:defRPr lang="ja-JP"/>
    </a:defPPr>
    <a:lvl1pPr marL="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247" userDrawn="1">
          <p15:clr>
            <a:srgbClr val="A4A3A4"/>
          </p15:clr>
        </p15:guide>
        <p15:guide id="2" pos="625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2CC"/>
    <a:srgbClr val="7F6000"/>
    <a:srgbClr val="FFE699"/>
    <a:srgbClr val="FFFF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5000" autoAdjust="0"/>
    <p:restoredTop sz="99640" autoAdjust="0"/>
  </p:normalViewPr>
  <p:slideViewPr>
    <p:cSldViewPr>
      <p:cViewPr>
        <p:scale>
          <a:sx n="60" d="100"/>
          <a:sy n="60" d="100"/>
        </p:scale>
        <p:origin x="1350" y="78"/>
      </p:cViewPr>
      <p:guideLst>
        <p:guide orient="horz" pos="5247"/>
        <p:guide pos="625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5"/>
            <a:ext cx="2949786" cy="496967"/>
          </a:xfrm>
          <a:prstGeom prst="rect">
            <a:avLst/>
          </a:prstGeom>
        </p:spPr>
        <p:txBody>
          <a:bodyPr vert="horz" lIns="95640" tIns="47820" rIns="95640" bIns="478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5"/>
            <a:ext cx="2949786" cy="496967"/>
          </a:xfrm>
          <a:prstGeom prst="rect">
            <a:avLst/>
          </a:prstGeom>
        </p:spPr>
        <p:txBody>
          <a:bodyPr vert="horz" lIns="95640" tIns="47820" rIns="95640" bIns="47820" rtlCol="0"/>
          <a:lstStyle>
            <a:lvl1pPr algn="r">
              <a:defRPr sz="1200"/>
            </a:lvl1pPr>
          </a:lstStyle>
          <a:p>
            <a:fld id="{DA5716A0-B5DA-418B-B81B-AF92FDF8047B}" type="datetimeFigureOut">
              <a:rPr kumimoji="1" lang="ja-JP" altLang="en-US" smtClean="0"/>
              <a:t>2020/11/19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70462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640" tIns="47820" rIns="95640" bIns="478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2" y="4721188"/>
            <a:ext cx="5445759" cy="4472702"/>
          </a:xfrm>
          <a:prstGeom prst="rect">
            <a:avLst/>
          </a:prstGeom>
        </p:spPr>
        <p:txBody>
          <a:bodyPr vert="horz" lIns="95640" tIns="47820" rIns="95640" bIns="478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50"/>
            <a:ext cx="2949786" cy="496967"/>
          </a:xfrm>
          <a:prstGeom prst="rect">
            <a:avLst/>
          </a:prstGeom>
        </p:spPr>
        <p:txBody>
          <a:bodyPr vert="horz" lIns="95640" tIns="47820" rIns="95640" bIns="478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50"/>
            <a:ext cx="2949786" cy="496967"/>
          </a:xfrm>
          <a:prstGeom prst="rect">
            <a:avLst/>
          </a:prstGeom>
        </p:spPr>
        <p:txBody>
          <a:bodyPr vert="horz" lIns="95640" tIns="47820" rIns="95640" bIns="47820" rtlCol="0" anchor="b"/>
          <a:lstStyle>
            <a:lvl1pPr algn="r">
              <a:defRPr sz="1200"/>
            </a:lvl1pPr>
          </a:lstStyle>
          <a:p>
            <a:fld id="{7154AD5B-4E08-44F9-A660-7B92ED9DC52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22521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4AD5B-4E08-44F9-A660-7B92ED9DC52F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560842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2020/11/19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2020/11/19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281160" y="384494"/>
            <a:ext cx="2880360" cy="819213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40080" y="384494"/>
            <a:ext cx="8427720" cy="819213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2020/11/19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2020/11/19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2020/11/19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400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5074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2020/11/19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2020/11/19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2020/11/19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2020/11/19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2020/11/19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2020/11/19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2020/11/19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kumimoji="1"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itchFamily="34" charset="0"/>
        <a:buChar char="–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itchFamily="34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正方形/長方形 36"/>
          <p:cNvSpPr/>
          <p:nvPr/>
        </p:nvSpPr>
        <p:spPr>
          <a:xfrm>
            <a:off x="109468" y="555006"/>
            <a:ext cx="6224717" cy="1506991"/>
          </a:xfrm>
          <a:prstGeom prst="rect">
            <a:avLst/>
          </a:prstGeom>
          <a:ln w="12700"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08000" tIns="288000" rIns="180000" bIns="72000" rtlCol="0" anchor="t" anchorCtr="0"/>
          <a:lstStyle/>
          <a:p>
            <a:pPr marL="171450" indent="-171450">
              <a:spcAft>
                <a:spcPts val="600"/>
              </a:spcAft>
              <a:buFont typeface="Wingdings" panose="05000000000000000000" pitchFamily="2" charset="2"/>
              <a:buChar char="l"/>
            </a:pPr>
            <a:r>
              <a:rPr lang="ja-JP" altLang="en-US" sz="1050" spc="-70" dirty="0" smtClean="0">
                <a:solidFill>
                  <a:schemeClr val="tx1"/>
                </a:solidFill>
                <a:latin typeface="游ゴシック" panose="020B0400000000000000" pitchFamily="50" charset="-128"/>
              </a:rPr>
              <a:t>コロナ禍による様々な影響を踏まえ、</a:t>
            </a:r>
            <a:r>
              <a:rPr lang="ja-JP" altLang="en-US" sz="1050" b="1" spc="-70" dirty="0" smtClean="0">
                <a:solidFill>
                  <a:schemeClr val="tx1"/>
                </a:solidFill>
                <a:latin typeface="游ゴシック" panose="020B0400000000000000" pitchFamily="50" charset="-128"/>
              </a:rPr>
              <a:t>経済</a:t>
            </a:r>
            <a:r>
              <a:rPr lang="ja-JP" altLang="en-US" sz="1050" b="1" spc="-70" dirty="0">
                <a:solidFill>
                  <a:schemeClr val="tx1"/>
                </a:solidFill>
                <a:latin typeface="游ゴシック" panose="020B0400000000000000" pitchFamily="50" charset="-128"/>
              </a:rPr>
              <a:t>や府民生活へのダメージを最小限に抑えるために緊急的に取り組むべきもの、</a:t>
            </a:r>
            <a:r>
              <a:rPr lang="ja-JP" altLang="en-US" sz="1050" spc="-70" dirty="0">
                <a:solidFill>
                  <a:schemeClr val="tx1"/>
                </a:solidFill>
                <a:latin typeface="游ゴシック" panose="020B0400000000000000" pitchFamily="50" charset="-128"/>
              </a:rPr>
              <a:t>さらには、</a:t>
            </a:r>
            <a:r>
              <a:rPr lang="ja-JP" altLang="en-US" sz="1050" b="1" spc="-70" dirty="0">
                <a:solidFill>
                  <a:schemeClr val="tx1"/>
                </a:solidFill>
                <a:latin typeface="游ゴシック" panose="020B0400000000000000" pitchFamily="50" charset="-128"/>
              </a:rPr>
              <a:t>コロナ終息を</a:t>
            </a:r>
            <a:r>
              <a:rPr lang="ja-JP" altLang="en-US" sz="1050" b="1" spc="-70" dirty="0" smtClean="0">
                <a:solidFill>
                  <a:schemeClr val="tx1"/>
                </a:solidFill>
                <a:latin typeface="游ゴシック" panose="020B0400000000000000" pitchFamily="50" charset="-128"/>
              </a:rPr>
              <a:t>見据え</a:t>
            </a:r>
            <a:r>
              <a:rPr lang="ja-JP" altLang="en-US" sz="1050" b="1" spc="-70" dirty="0">
                <a:solidFill>
                  <a:schemeClr val="tx1"/>
                </a:solidFill>
                <a:latin typeface="游ゴシック" panose="020B0400000000000000" pitchFamily="50" charset="-128"/>
              </a:rPr>
              <a:t>、大阪の再生・成長に向けて取り組むべき方向性を明らかにする、新たな戦略を大阪府・大阪市において</a:t>
            </a:r>
            <a:r>
              <a:rPr lang="ja-JP" altLang="en-US" sz="1050" b="1" spc="-70" dirty="0" smtClean="0">
                <a:solidFill>
                  <a:schemeClr val="tx1"/>
                </a:solidFill>
                <a:latin typeface="游ゴシック" panose="020B0400000000000000" pitchFamily="50" charset="-128"/>
              </a:rPr>
              <a:t>策定。</a:t>
            </a:r>
            <a:endParaRPr lang="en-US" altLang="ja-JP" sz="1050" spc="-70" dirty="0" smtClean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360000" lvl="1" indent="-171450">
              <a:buFont typeface="Wingdings" panose="05000000000000000000" pitchFamily="2" charset="2"/>
              <a:buChar char="Ø"/>
            </a:pPr>
            <a:r>
              <a:rPr lang="ja-JP" altLang="en-US" sz="1050" b="1" spc="-7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この</a:t>
            </a:r>
            <a:r>
              <a:rPr lang="ja-JP" altLang="en-US" sz="1050" b="1" spc="-7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戦略により、大阪の再生を確たるものとし、さらなる成長につなげるとともに、その取組みの成果を、</a:t>
            </a:r>
            <a:r>
              <a:rPr lang="en-US" altLang="ja-JP" sz="1050" b="1" spc="-7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2025</a:t>
            </a:r>
            <a:r>
              <a:rPr lang="ja-JP" altLang="en-US" sz="1050" b="1" spc="-7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年の大阪・関西万博の成功、ＳＤＧｓの達成へとつなげて</a:t>
            </a:r>
            <a:r>
              <a:rPr lang="ja-JP" altLang="en-US" sz="1050" b="1" spc="-7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いく。</a:t>
            </a:r>
            <a:endParaRPr lang="en-US" altLang="ja-JP" sz="1050" b="1" spc="-7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360000" lvl="1" indent="-1714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ja-JP" altLang="en-US" sz="1050" b="1" spc="-7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そして、日本の成長をけん引する東西二極の一極として、府市一体のもと、世界</a:t>
            </a:r>
            <a:r>
              <a:rPr lang="ja-JP" altLang="en-US" sz="1050" b="1" spc="-7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に存在感を発揮する「副首都・大阪」を確立・発展させて</a:t>
            </a:r>
            <a:r>
              <a:rPr lang="ja-JP" altLang="en-US" sz="1050" b="1" spc="-7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いく。</a:t>
            </a:r>
            <a:endParaRPr lang="ja-JP" altLang="en-US" sz="1050" b="1" spc="-7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04" name="正方形/長方形 203"/>
          <p:cNvSpPr/>
          <p:nvPr/>
        </p:nvSpPr>
        <p:spPr>
          <a:xfrm>
            <a:off x="152754" y="6370526"/>
            <a:ext cx="6166936" cy="3160124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3" name="正方形/長方形 202"/>
          <p:cNvSpPr/>
          <p:nvPr/>
        </p:nvSpPr>
        <p:spPr>
          <a:xfrm>
            <a:off x="132472" y="2556630"/>
            <a:ext cx="6167218" cy="3441053"/>
          </a:xfrm>
          <a:prstGeom prst="rect">
            <a:avLst/>
          </a:prstGeom>
          <a:noFill/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タイトル 1"/>
          <p:cNvSpPr txBox="1">
            <a:spLocks/>
          </p:cNvSpPr>
          <p:nvPr/>
        </p:nvSpPr>
        <p:spPr>
          <a:xfrm>
            <a:off x="0" y="-2358"/>
            <a:ext cx="12780000" cy="359670"/>
          </a:xfrm>
          <a:prstGeom prst="rect">
            <a:avLst/>
          </a:prstGeom>
          <a:solidFill>
            <a:srgbClr val="002060"/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tabLst>
                <a:tab pos="1747838" algn="l"/>
              </a:tabLst>
              <a:defRPr/>
            </a:pPr>
            <a:r>
              <a:rPr lang="ja-JP" altLang="en-US" sz="20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eiryo UI" pitchFamily="50" charset="-128"/>
              </a:rPr>
              <a:t>大阪</a:t>
            </a:r>
            <a:r>
              <a:rPr lang="ja-JP" altLang="en-US" sz="2000" b="1" dirty="0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eiryo UI" pitchFamily="50" charset="-128"/>
              </a:rPr>
              <a:t>の再生・成長に向けた新戦略（案）　</a:t>
            </a:r>
            <a:r>
              <a:rPr lang="en-US" altLang="ja-JP" sz="2000" b="1" dirty="0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eiryo UI" pitchFamily="50" charset="-128"/>
              </a:rPr>
              <a:t>〜</a:t>
            </a:r>
            <a:r>
              <a:rPr lang="ja-JP" altLang="en-US" sz="2000" b="1" dirty="0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eiryo UI" pitchFamily="50" charset="-128"/>
              </a:rPr>
              <a:t>ウィズコロナからポストコロナへ</a:t>
            </a:r>
            <a:r>
              <a:rPr lang="en-US" altLang="ja-JP" sz="20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eiryo UI" pitchFamily="50" charset="-128"/>
              </a:rPr>
              <a:t>〜</a:t>
            </a:r>
            <a:endParaRPr lang="ja-JP" altLang="en-US" sz="2000" b="1" dirty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Meiryo UI" pitchFamily="50" charset="-128"/>
            </a:endParaRPr>
          </a:p>
        </p:txBody>
      </p:sp>
      <p:sp>
        <p:nvSpPr>
          <p:cNvPr id="68" name="正方形/長方形 67"/>
          <p:cNvSpPr/>
          <p:nvPr/>
        </p:nvSpPr>
        <p:spPr>
          <a:xfrm>
            <a:off x="40996" y="492025"/>
            <a:ext cx="2243645" cy="252000"/>
          </a:xfrm>
          <a:prstGeom prst="rect">
            <a:avLst/>
          </a:prstGeom>
          <a:solidFill>
            <a:schemeClr val="tx1"/>
          </a:solidFill>
          <a:ln w="254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rIns="36000" rtlCol="0" anchor="ctr" anchorCtr="0"/>
          <a:lstStyle/>
          <a:p>
            <a:pPr>
              <a:lnSpc>
                <a:spcPts val="1560"/>
              </a:lnSpc>
            </a:pPr>
            <a:r>
              <a:rPr lang="ja-JP" altLang="en-US" sz="1200" b="1" dirty="0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１</a:t>
            </a:r>
            <a:r>
              <a:rPr lang="ja-JP" altLang="en-US" sz="12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．</a:t>
            </a:r>
            <a:r>
              <a:rPr lang="ja-JP" altLang="en-US" sz="1200" b="1" dirty="0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戦略</a:t>
            </a:r>
            <a:r>
              <a:rPr lang="ja-JP" altLang="en-US" sz="1200" b="1" dirty="0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の策定趣旨</a:t>
            </a:r>
            <a:endParaRPr kumimoji="1" lang="en-US" altLang="ja-JP" sz="1200" b="1" dirty="0" smtClean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72" name="正方形/長方形 71"/>
          <p:cNvSpPr/>
          <p:nvPr/>
        </p:nvSpPr>
        <p:spPr>
          <a:xfrm>
            <a:off x="109468" y="2400574"/>
            <a:ext cx="4256092" cy="263905"/>
          </a:xfrm>
          <a:prstGeom prst="rect">
            <a:avLst/>
          </a:prstGeom>
          <a:solidFill>
            <a:schemeClr val="tx1"/>
          </a:solidFill>
          <a:ln w="254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rIns="36000" rtlCol="0" anchor="ctr" anchorCtr="0"/>
          <a:lstStyle/>
          <a:p>
            <a:pPr>
              <a:lnSpc>
                <a:spcPts val="1560"/>
              </a:lnSpc>
            </a:pPr>
            <a:r>
              <a:rPr lang="ja-JP" altLang="en-US" sz="1200" b="1" dirty="0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２．新型</a:t>
            </a:r>
            <a:r>
              <a:rPr lang="ja-JP" altLang="en-US" sz="1200" b="1" dirty="0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コロナの感染拡大の影響と新たな潮流（主なもの）</a:t>
            </a:r>
            <a:endParaRPr kumimoji="1" lang="en-US" altLang="ja-JP" sz="1200" b="1" dirty="0" smtClean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572927"/>
              </p:ext>
            </p:extLst>
          </p:nvPr>
        </p:nvGraphicFramePr>
        <p:xfrm>
          <a:off x="276667" y="3061561"/>
          <a:ext cx="5980117" cy="2798473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88577">
                  <a:extLst>
                    <a:ext uri="{9D8B030D-6E8A-4147-A177-3AD203B41FA5}">
                      <a16:colId xmlns:a16="http://schemas.microsoft.com/office/drawing/2014/main" val="2827086765"/>
                    </a:ext>
                  </a:extLst>
                </a:gridCol>
                <a:gridCol w="2432576">
                  <a:extLst>
                    <a:ext uri="{9D8B030D-6E8A-4147-A177-3AD203B41FA5}">
                      <a16:colId xmlns:a16="http://schemas.microsoft.com/office/drawing/2014/main" val="971264587"/>
                    </a:ext>
                  </a:extLst>
                </a:gridCol>
                <a:gridCol w="2658964">
                  <a:extLst>
                    <a:ext uri="{9D8B030D-6E8A-4147-A177-3AD203B41FA5}">
                      <a16:colId xmlns:a16="http://schemas.microsoft.com/office/drawing/2014/main" val="364820297"/>
                    </a:ext>
                  </a:extLst>
                </a:gridCol>
              </a:tblGrid>
              <a:tr h="361093"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主な影響</a:t>
                      </a:r>
                      <a:endParaRPr kumimoji="1" lang="ja-JP" altLang="en-US" sz="1000" b="1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新たな潮流</a:t>
                      </a:r>
                      <a:endParaRPr kumimoji="1" lang="ja-JP" altLang="en-US" sz="1000" b="1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8140962"/>
                  </a:ext>
                </a:extLst>
              </a:tr>
              <a:tr h="947870">
                <a:tc>
                  <a:txBody>
                    <a:bodyPr/>
                    <a:lstStyle/>
                    <a:p>
                      <a:r>
                        <a:rPr kumimoji="1" lang="ja-JP" altLang="en-US" sz="900" dirty="0" smtClean="0"/>
                        <a:t>①経済</a:t>
                      </a:r>
                      <a:endParaRPr kumimoji="1" lang="en-US" altLang="ja-JP" sz="900" dirty="0" smtClean="0"/>
                    </a:p>
                    <a:p>
                      <a:r>
                        <a:rPr kumimoji="1" lang="ja-JP" altLang="en-US" sz="900" dirty="0" smtClean="0"/>
                        <a:t>　（産業・雇用）</a:t>
                      </a:r>
                      <a:endParaRPr kumimoji="1" lang="ja-JP" altLang="en-US" sz="9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indent="-457200" algn="l" defTabSz="128016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ja-JP" altLang="en-US" sz="1000" b="1" kern="1200" spc="-100" baseline="0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◇実質成長率の大幅な低下予測</a:t>
                      </a:r>
                      <a:endParaRPr kumimoji="1" lang="en-US" altLang="ja-JP" sz="1000" b="1" kern="1200" spc="-100" baseline="0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  <a:p>
                      <a:pPr marL="107950" indent="-107950" algn="l" defTabSz="128016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ja-JP" altLang="en-US" sz="1000" b="1" kern="1200" spc="-100" baseline="0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◇</a:t>
                      </a:r>
                      <a:r>
                        <a:rPr kumimoji="1" lang="ja-JP" altLang="en-US" sz="1000" b="1" kern="1200" spc="-100" baseline="0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インバウンド需要の</a:t>
                      </a:r>
                      <a:r>
                        <a:rPr kumimoji="1" lang="ja-JP" altLang="en-US" sz="1000" b="1" kern="1200" spc="-100" baseline="0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消失、宿泊、飲食業等を中心とした国内消費の減少</a:t>
                      </a:r>
                      <a:endParaRPr kumimoji="1" lang="en-US" altLang="ja-JP" sz="1000" b="1" kern="1200" spc="-100" baseline="0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  <a:p>
                      <a:pPr marL="108000" indent="-457200" algn="l" defTabSz="128016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ja-JP" altLang="en-US" sz="1000" b="1" kern="1200" spc="-100" baseline="0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◇雇用</a:t>
                      </a:r>
                      <a:r>
                        <a:rPr kumimoji="1" lang="ja-JP" altLang="en-US" sz="1000" b="1" kern="1200" spc="-100" baseline="0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環境の悪化</a:t>
                      </a:r>
                      <a:r>
                        <a:rPr kumimoji="1" lang="ja-JP" altLang="en-US" sz="1000" b="1" kern="1200" spc="-100" baseline="0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　など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indent="-457200" algn="l" defTabSz="128016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ja-JP" altLang="en-US" sz="1000" b="1" kern="1200" spc="-100" baseline="0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◆ＥＣの拡大など消費</a:t>
                      </a:r>
                      <a:r>
                        <a:rPr kumimoji="1" lang="ja-JP" altLang="en-US" sz="1000" b="1" kern="1200" spc="-100" baseline="0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行動の変化</a:t>
                      </a:r>
                      <a:endParaRPr kumimoji="1" lang="en-US" altLang="ja-JP" sz="1000" b="1" kern="1200" spc="-100" baseline="0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  <a:p>
                      <a:pPr marL="108000" indent="-457200" algn="l" defTabSz="128016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ja-JP" altLang="en-US" sz="1000" b="1" kern="1200" spc="-100" baseline="0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◆テレワークなど</a:t>
                      </a:r>
                      <a:r>
                        <a:rPr kumimoji="1" lang="ja-JP" altLang="en-US" sz="1000" b="1" kern="1200" spc="-100" baseline="0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働き方の変化</a:t>
                      </a:r>
                      <a:endParaRPr kumimoji="1" lang="en-US" altLang="ja-JP" sz="1000" b="1" kern="1200" spc="-100" baseline="0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  <a:p>
                      <a:pPr marL="108000" indent="-457200" algn="l" defTabSz="128016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ja-JP" altLang="en-US" sz="1000" b="1" kern="1200" spc="-100" baseline="0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◆ポストコロナを見据えた成長産業</a:t>
                      </a:r>
                      <a:endParaRPr kumimoji="1" lang="en-US" altLang="ja-JP" sz="1000" b="1" kern="1200" spc="-100" baseline="0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  <a:p>
                      <a:pPr marL="108000" indent="-457200" algn="l" defTabSz="128016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ja-JP" altLang="en-US" sz="1000" b="1" kern="1200" spc="-100" baseline="0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◆国際金融体制・市場の変化</a:t>
                      </a:r>
                      <a:r>
                        <a:rPr kumimoji="1" lang="ja-JP" altLang="en-US" sz="1000" b="1" kern="1200" spc="-100" baseline="0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　など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8966636"/>
                  </a:ext>
                </a:extLst>
              </a:tr>
              <a:tr h="947870">
                <a:tc>
                  <a:txBody>
                    <a:bodyPr/>
                    <a:lstStyle/>
                    <a:p>
                      <a:r>
                        <a:rPr kumimoji="1" lang="ja-JP" altLang="en-US" sz="900" dirty="0" smtClean="0"/>
                        <a:t>②社会</a:t>
                      </a:r>
                      <a:r>
                        <a:rPr kumimoji="1" lang="ja-JP" altLang="en-US" sz="900" dirty="0" smtClean="0"/>
                        <a:t>・くらし</a:t>
                      </a:r>
                      <a:endParaRPr kumimoji="1" lang="ja-JP" altLang="en-US" sz="9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indent="-457200" algn="l" defTabSz="128016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ja-JP" altLang="en-US" sz="1000" b="1" kern="1200" spc="-100" baseline="0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◇所得の低下</a:t>
                      </a:r>
                      <a:endParaRPr kumimoji="1" lang="en-US" altLang="ja-JP" sz="1000" b="1" kern="1200" spc="-100" baseline="0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  <a:p>
                      <a:pPr marL="108000" indent="-457200" algn="l" defTabSz="128016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ja-JP" altLang="en-US" sz="1000" b="1" kern="1200" spc="-100" baseline="0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◇</a:t>
                      </a:r>
                      <a:r>
                        <a:rPr kumimoji="1" lang="ja-JP" altLang="en-US" sz="1000" b="1" kern="1200" spc="-100" baseline="0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社会的つながりの喪失や児童虐待、自殺者の増加</a:t>
                      </a:r>
                      <a:r>
                        <a:rPr kumimoji="1" lang="ja-JP" altLang="en-US" sz="1000" b="1" kern="1200" spc="-100" baseline="0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等の懸念</a:t>
                      </a:r>
                      <a:endParaRPr kumimoji="1" lang="en-US" altLang="ja-JP" sz="1000" b="1" kern="1200" spc="-100" baseline="0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  <a:p>
                      <a:pPr marL="108000" indent="-457200" algn="l" defTabSz="128016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ja-JP" altLang="en-US" sz="1000" b="1" kern="1200" spc="-100" baseline="0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◇長期間の休校</a:t>
                      </a:r>
                      <a:r>
                        <a:rPr kumimoji="1" lang="ja-JP" altLang="en-US" sz="1000" b="1" kern="1200" spc="-100" baseline="0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　など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indent="-457200" algn="l" defTabSz="128016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ja-JP" altLang="en-US" sz="1000" b="1" kern="1200" spc="-100" baseline="0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◆社会</a:t>
                      </a:r>
                      <a:r>
                        <a:rPr kumimoji="1" lang="ja-JP" altLang="en-US" sz="1000" b="1" kern="1200" spc="-100" baseline="0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全体のデジタル化の加速</a:t>
                      </a:r>
                      <a:endParaRPr kumimoji="1" lang="ja-JP" altLang="en-US" sz="1000" b="1" kern="1200" spc="-100" baseline="0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  <a:p>
                      <a:pPr marL="108000" indent="-457200" algn="l" defTabSz="128016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ja-JP" altLang="en-US" sz="1000" b="1" kern="1200" spc="-100" baseline="0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◆新しい生活スタイルや意識の変化</a:t>
                      </a:r>
                      <a:endParaRPr kumimoji="1" lang="en-US" altLang="ja-JP" sz="1000" b="1" kern="1200" spc="-100" baseline="0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  <a:p>
                      <a:pPr marL="108000" indent="-457200" algn="l" defTabSz="128016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ja-JP" altLang="en-US" sz="1000" b="1" kern="1200" spc="-100" baseline="0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◆健康意識の高まり</a:t>
                      </a:r>
                      <a:endParaRPr kumimoji="1" lang="en-US" altLang="ja-JP" sz="1000" b="1" kern="1200" spc="-100" baseline="0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  <a:p>
                      <a:pPr marL="108000" indent="-457200" algn="l" defTabSz="128016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ja-JP" altLang="en-US" sz="1000" b="1" kern="1200" spc="-100" baseline="0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◆国際的なグリーンリカバリーの議論　など</a:t>
                      </a:r>
                      <a:endParaRPr kumimoji="1" lang="ja-JP" altLang="en-US" sz="1000" b="1" kern="1200" spc="-100" baseline="0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5654690"/>
                  </a:ext>
                </a:extLst>
              </a:tr>
              <a:tr h="541640">
                <a:tc>
                  <a:txBody>
                    <a:bodyPr/>
                    <a:lstStyle/>
                    <a:p>
                      <a:r>
                        <a:rPr kumimoji="1" lang="ja-JP" altLang="en-US" sz="900" dirty="0" smtClean="0"/>
                        <a:t>③東京一極</a:t>
                      </a:r>
                      <a:r>
                        <a:rPr kumimoji="1" lang="en-US" altLang="ja-JP" sz="900" dirty="0" smtClean="0"/>
                        <a:t/>
                      </a:r>
                      <a:br>
                        <a:rPr kumimoji="1" lang="en-US" altLang="ja-JP" sz="900" dirty="0" smtClean="0"/>
                      </a:br>
                      <a:r>
                        <a:rPr kumimoji="1" lang="ja-JP" altLang="en-US" sz="900" dirty="0" smtClean="0"/>
                        <a:t>　 集中リスク</a:t>
                      </a:r>
                      <a:endParaRPr kumimoji="1" lang="ja-JP" altLang="en-US" sz="9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1" kern="1200" spc="-100" baseline="0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◇東京一極集中のリスクが</a:t>
                      </a:r>
                      <a:r>
                        <a:rPr kumimoji="1" lang="ja-JP" altLang="en-US" sz="1000" b="1" kern="1200" spc="-100" baseline="0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顕在化</a:t>
                      </a:r>
                      <a:endParaRPr kumimoji="1" lang="ja-JP" altLang="en-US" sz="1000" b="1" kern="1200" spc="-100" baseline="0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indent="-457200" algn="l" defTabSz="128016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ja-JP" altLang="en-US" sz="1000" b="1" kern="1200" spc="-100" baseline="0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◆東京一極集中リスクの是正議論の活発化</a:t>
                      </a:r>
                      <a:endParaRPr kumimoji="1" lang="en-US" altLang="ja-JP" sz="1000" b="1" kern="1200" spc="-100" baseline="0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  <a:p>
                      <a:pPr marL="108000" indent="-457200" algn="l" defTabSz="128016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ja-JP" altLang="en-US" sz="1000" b="1" kern="1200" spc="-100" baseline="0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◆東京から</a:t>
                      </a:r>
                      <a:r>
                        <a:rPr kumimoji="1" lang="ja-JP" altLang="en-US" sz="1000" b="1" kern="1200" spc="-100" baseline="0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人口流出</a:t>
                      </a:r>
                      <a:endParaRPr kumimoji="1" lang="ja-JP" altLang="en-US" sz="1000" b="1" kern="1200" spc="-100" baseline="0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3747784"/>
                  </a:ext>
                </a:extLst>
              </a:tr>
            </a:tbl>
          </a:graphicData>
        </a:graphic>
      </p:graphicFrame>
      <p:sp>
        <p:nvSpPr>
          <p:cNvPr id="107" name="正方形/長方形 106"/>
          <p:cNvSpPr/>
          <p:nvPr/>
        </p:nvSpPr>
        <p:spPr>
          <a:xfrm>
            <a:off x="6460191" y="721664"/>
            <a:ext cx="6277313" cy="7942147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9" name="正方形/長方形 108"/>
          <p:cNvSpPr/>
          <p:nvPr/>
        </p:nvSpPr>
        <p:spPr>
          <a:xfrm>
            <a:off x="6448521" y="480120"/>
            <a:ext cx="2235967" cy="293086"/>
          </a:xfrm>
          <a:prstGeom prst="rect">
            <a:avLst/>
          </a:prstGeom>
          <a:solidFill>
            <a:schemeClr val="tx1"/>
          </a:solidFill>
          <a:ln w="254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rIns="36000" rtlCol="0" anchor="ctr" anchorCtr="0"/>
          <a:lstStyle/>
          <a:p>
            <a:pPr>
              <a:lnSpc>
                <a:spcPts val="1560"/>
              </a:lnSpc>
            </a:pPr>
            <a:r>
              <a:rPr lang="ja-JP" altLang="en-US" sz="1200" b="1" dirty="0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３．取組み</a:t>
            </a:r>
            <a:r>
              <a:rPr lang="ja-JP" altLang="en-US" sz="1200" b="1" dirty="0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の方向性</a:t>
            </a:r>
            <a:endParaRPr kumimoji="1" lang="en-US" altLang="ja-JP" sz="1200" b="1" dirty="0" smtClean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98" name="正方形/長方形 197"/>
          <p:cNvSpPr/>
          <p:nvPr/>
        </p:nvSpPr>
        <p:spPr>
          <a:xfrm>
            <a:off x="120132" y="6183886"/>
            <a:ext cx="2235967" cy="293086"/>
          </a:xfrm>
          <a:prstGeom prst="rect">
            <a:avLst/>
          </a:prstGeom>
          <a:solidFill>
            <a:schemeClr val="tx1"/>
          </a:solidFill>
          <a:ln w="254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rIns="36000" rtlCol="0" anchor="ctr" anchorCtr="0"/>
          <a:lstStyle/>
          <a:p>
            <a:pPr>
              <a:lnSpc>
                <a:spcPts val="1560"/>
              </a:lnSpc>
            </a:pPr>
            <a:r>
              <a:rPr lang="ja-JP" altLang="en-US" sz="1200" b="1" dirty="0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４．戦略</a:t>
            </a:r>
            <a:r>
              <a:rPr lang="ja-JP" altLang="en-US" sz="1200" b="1" dirty="0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の目標</a:t>
            </a:r>
            <a:endParaRPr kumimoji="1" lang="en-US" altLang="ja-JP" sz="1200" b="1" dirty="0" smtClean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642613" y="9130540"/>
            <a:ext cx="50896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・今後、パブリックコメント等を</a:t>
            </a:r>
            <a:r>
              <a:rPr lang="ja-JP" altLang="en-US" sz="1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経て、年内を目途に成案化する予定。</a:t>
            </a:r>
          </a:p>
          <a:p>
            <a:r>
              <a:rPr lang="ja-JP" altLang="en-US" sz="1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・来年以降</a:t>
            </a:r>
            <a:r>
              <a:rPr lang="ja-JP" altLang="en-US" sz="10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、戦略</a:t>
            </a:r>
            <a:r>
              <a:rPr lang="ja-JP" altLang="en-US" sz="1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に基づき具体的</a:t>
            </a:r>
            <a:r>
              <a:rPr lang="ja-JP" altLang="en-US" sz="10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取組みを推進</a:t>
            </a:r>
            <a:r>
              <a:rPr lang="ja-JP" altLang="en-US" sz="1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。</a:t>
            </a:r>
          </a:p>
        </p:txBody>
      </p:sp>
      <p:sp>
        <p:nvSpPr>
          <p:cNvPr id="50" name="角丸四角形 49"/>
          <p:cNvSpPr/>
          <p:nvPr/>
        </p:nvSpPr>
        <p:spPr>
          <a:xfrm>
            <a:off x="257159" y="6987625"/>
            <a:ext cx="1210888" cy="352559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b="1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実質成長率</a:t>
            </a:r>
            <a:endParaRPr kumimoji="1" lang="ja-JP" altLang="en-US" sz="1050" b="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1" name="V 字形矢印 50"/>
          <p:cNvSpPr/>
          <p:nvPr/>
        </p:nvSpPr>
        <p:spPr>
          <a:xfrm>
            <a:off x="1533052" y="7094549"/>
            <a:ext cx="144000" cy="216000"/>
          </a:xfrm>
          <a:prstGeom prst="notched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80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2" name="角丸四角形 51"/>
          <p:cNvSpPr/>
          <p:nvPr/>
        </p:nvSpPr>
        <p:spPr>
          <a:xfrm>
            <a:off x="1673656" y="7068579"/>
            <a:ext cx="4396819" cy="28908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50" b="1" u="sng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・</a:t>
            </a:r>
            <a:r>
              <a:rPr kumimoji="1" lang="en-US" altLang="ja-JP" sz="1050" b="1" u="sng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2022</a:t>
            </a:r>
            <a:r>
              <a:rPr lang="ja-JP" altLang="en-US" sz="1050" b="1" u="sng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年度に府内総生産（実質）をコロナ前の</a:t>
            </a:r>
            <a:r>
              <a:rPr kumimoji="1" lang="ja-JP" altLang="en-US" sz="1050" b="1" u="sng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水準に戻す。</a:t>
            </a:r>
            <a:endParaRPr kumimoji="1" lang="en-US" altLang="ja-JP" sz="1050" b="1" u="sng" dirty="0" smtClean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050" b="1" u="sng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・</a:t>
            </a:r>
            <a:r>
              <a:rPr kumimoji="1" lang="ja-JP" altLang="en-US" sz="1050" b="1" u="sng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それを踏まえ年平均２</a:t>
            </a:r>
            <a:r>
              <a:rPr kumimoji="1" lang="en-US" altLang="ja-JP" sz="1050" b="1" u="sng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%</a:t>
            </a:r>
            <a:r>
              <a:rPr kumimoji="1" lang="ja-JP" altLang="en-US" sz="1050" b="1" u="sng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以上</a:t>
            </a:r>
            <a:endParaRPr kumimoji="1" lang="ja-JP" altLang="en-US" sz="1050" b="1" u="sng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3" name="角丸四角形 52"/>
          <p:cNvSpPr/>
          <p:nvPr/>
        </p:nvSpPr>
        <p:spPr>
          <a:xfrm>
            <a:off x="261097" y="7510389"/>
            <a:ext cx="1210888" cy="352559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50" b="1" spc="-15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内外からの誘客</a:t>
            </a:r>
            <a:endParaRPr lang="ja-JP" altLang="en-US" sz="1050" b="1" spc="-15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4" name="角丸四角形 53"/>
          <p:cNvSpPr/>
          <p:nvPr/>
        </p:nvSpPr>
        <p:spPr>
          <a:xfrm>
            <a:off x="1673656" y="7528308"/>
            <a:ext cx="3828629" cy="395421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2000" indent="-457200"/>
            <a:r>
              <a:rPr kumimoji="1" lang="ja-JP" altLang="en-US" sz="1050" b="1" u="sng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・「大阪都市魅力創造戦略</a:t>
            </a:r>
            <a:r>
              <a:rPr kumimoji="1" lang="en-US" altLang="ja-JP" sz="1050" b="1" u="sng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2025</a:t>
            </a:r>
            <a:r>
              <a:rPr kumimoji="1" lang="ja-JP" altLang="en-US" sz="1050" b="1" u="sng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」の策定をもって、設定</a:t>
            </a:r>
            <a:endParaRPr kumimoji="1" lang="en-US" altLang="ja-JP" sz="900" b="1" u="sng" dirty="0" smtClean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5" name="角丸四角形 54"/>
          <p:cNvSpPr/>
          <p:nvPr/>
        </p:nvSpPr>
        <p:spPr>
          <a:xfrm>
            <a:off x="246652" y="7995737"/>
            <a:ext cx="1210888" cy="404662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50" b="1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スタートアップ創出数</a:t>
            </a:r>
            <a:endParaRPr lang="en-US" altLang="ja-JP" sz="1050" b="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6" name="角丸四角形 55"/>
          <p:cNvSpPr/>
          <p:nvPr/>
        </p:nvSpPr>
        <p:spPr>
          <a:xfrm>
            <a:off x="1663149" y="8059384"/>
            <a:ext cx="3820753" cy="340234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50" b="1" u="sng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・</a:t>
            </a:r>
            <a:r>
              <a:rPr lang="en-US" altLang="ja-JP" sz="1050" b="1" u="sng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300</a:t>
            </a:r>
            <a:r>
              <a:rPr kumimoji="1" lang="ja-JP" altLang="en-US" sz="1050" b="1" u="sng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社創出（うち大学発</a:t>
            </a:r>
            <a:r>
              <a:rPr kumimoji="1" lang="en-US" altLang="ja-JP" sz="1050" b="1" u="sng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100</a:t>
            </a:r>
            <a:r>
              <a:rPr kumimoji="1" lang="ja-JP" altLang="en-US" sz="1050" b="1" u="sng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社） </a:t>
            </a:r>
            <a:r>
              <a:rPr kumimoji="1" lang="ja-JP" altLang="en-US" sz="1050" b="1" u="sng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（</a:t>
            </a:r>
            <a:r>
              <a:rPr kumimoji="1" lang="en-US" altLang="ja-JP" sz="1050" b="1" u="sng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2024</a:t>
            </a:r>
            <a:r>
              <a:rPr kumimoji="1" lang="ja-JP" altLang="en-US" sz="1050" b="1" u="sng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年）</a:t>
            </a:r>
            <a:endParaRPr kumimoji="1" lang="ja-JP" altLang="en-US" sz="1050" b="1" u="sng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7" name="角丸四角形 56"/>
          <p:cNvSpPr/>
          <p:nvPr/>
        </p:nvSpPr>
        <p:spPr>
          <a:xfrm>
            <a:off x="248242" y="8571801"/>
            <a:ext cx="1210888" cy="352559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50" b="1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雇用創出数</a:t>
            </a:r>
            <a:endParaRPr lang="ja-JP" altLang="en-US" sz="1050" b="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8" name="角丸四角形 57"/>
          <p:cNvSpPr/>
          <p:nvPr/>
        </p:nvSpPr>
        <p:spPr>
          <a:xfrm>
            <a:off x="1673656" y="8605589"/>
            <a:ext cx="4660529" cy="276206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1050" b="1" u="sng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・</a:t>
            </a:r>
            <a:r>
              <a:rPr lang="en-US" altLang="ja-JP" sz="1050" b="1" u="sng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2022</a:t>
            </a:r>
            <a:r>
              <a:rPr lang="ja-JP" altLang="en-US" sz="1050" b="1" u="sng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年度にコロナ前の水準に戻す。</a:t>
            </a:r>
            <a:r>
              <a:rPr lang="en-US" altLang="ja-JP" sz="1050" b="1" u="sng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2022</a:t>
            </a:r>
            <a:r>
              <a:rPr lang="ja-JP" altLang="en-US" sz="1050" b="1" u="sng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年</a:t>
            </a:r>
            <a:r>
              <a:rPr lang="ja-JP" altLang="en-US" sz="1050" b="1" u="sng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度</a:t>
            </a:r>
            <a:r>
              <a:rPr lang="ja-JP" altLang="en-US" sz="1050" b="1" u="sng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以降、年平均２万人以上</a:t>
            </a:r>
            <a:endParaRPr lang="ja-JP" altLang="en-US" sz="1050" b="1" u="sng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61" name="角丸四角形 60"/>
          <p:cNvSpPr/>
          <p:nvPr/>
        </p:nvSpPr>
        <p:spPr>
          <a:xfrm>
            <a:off x="246652" y="9065007"/>
            <a:ext cx="1210888" cy="367164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50" b="1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府内への転入</a:t>
            </a:r>
            <a:endParaRPr lang="en-US" altLang="ja-JP" sz="1050" b="1" dirty="0" smtClean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r>
              <a:rPr lang="ja-JP" altLang="en-US" sz="1050" b="1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超過数</a:t>
            </a:r>
            <a:endParaRPr lang="ja-JP" altLang="en-US" sz="1050" b="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62" name="角丸四角形 61"/>
          <p:cNvSpPr/>
          <p:nvPr/>
        </p:nvSpPr>
        <p:spPr>
          <a:xfrm>
            <a:off x="1666725" y="9143089"/>
            <a:ext cx="3704156" cy="316748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5725" indent="-85725"/>
            <a:r>
              <a:rPr lang="ja-JP" altLang="en-US" sz="1050" b="1" u="sng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・生産年齢人口の転入超過数　年１万人</a:t>
            </a:r>
            <a:r>
              <a:rPr lang="ja-JP" altLang="en-US" sz="1050" b="1" u="sng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以上</a:t>
            </a:r>
          </a:p>
        </p:txBody>
      </p:sp>
      <p:sp>
        <p:nvSpPr>
          <p:cNvPr id="63" name="V 字形矢印 62"/>
          <p:cNvSpPr/>
          <p:nvPr/>
        </p:nvSpPr>
        <p:spPr>
          <a:xfrm>
            <a:off x="1540927" y="7636786"/>
            <a:ext cx="144000" cy="216000"/>
          </a:xfrm>
          <a:prstGeom prst="notched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80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64" name="V 字形矢印 63"/>
          <p:cNvSpPr/>
          <p:nvPr/>
        </p:nvSpPr>
        <p:spPr>
          <a:xfrm>
            <a:off x="1522545" y="8156951"/>
            <a:ext cx="144000" cy="216000"/>
          </a:xfrm>
          <a:prstGeom prst="notched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80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65" name="V 字形矢印 64"/>
          <p:cNvSpPr/>
          <p:nvPr/>
        </p:nvSpPr>
        <p:spPr>
          <a:xfrm>
            <a:off x="1533239" y="8663812"/>
            <a:ext cx="144000" cy="216000"/>
          </a:xfrm>
          <a:prstGeom prst="notched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80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67" name="V 字形矢印 66"/>
          <p:cNvSpPr/>
          <p:nvPr/>
        </p:nvSpPr>
        <p:spPr>
          <a:xfrm>
            <a:off x="1522729" y="9201484"/>
            <a:ext cx="144000" cy="216000"/>
          </a:xfrm>
          <a:prstGeom prst="notched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80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80" name="正方形/長方形 79"/>
          <p:cNvSpPr/>
          <p:nvPr/>
        </p:nvSpPr>
        <p:spPr>
          <a:xfrm>
            <a:off x="6460191" y="8933522"/>
            <a:ext cx="6277313" cy="618160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正方形/長方形 80"/>
          <p:cNvSpPr/>
          <p:nvPr/>
        </p:nvSpPr>
        <p:spPr>
          <a:xfrm>
            <a:off x="6400800" y="8798650"/>
            <a:ext cx="2235967" cy="293086"/>
          </a:xfrm>
          <a:prstGeom prst="rect">
            <a:avLst/>
          </a:prstGeom>
          <a:solidFill>
            <a:schemeClr val="tx1"/>
          </a:solidFill>
          <a:ln w="254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rIns="36000" rtlCol="0" anchor="ctr" anchorCtr="0"/>
          <a:lstStyle/>
          <a:p>
            <a:pPr>
              <a:lnSpc>
                <a:spcPts val="1560"/>
              </a:lnSpc>
            </a:pPr>
            <a:r>
              <a:rPr lang="ja-JP" altLang="en-US" sz="1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５．今後</a:t>
            </a:r>
            <a:r>
              <a:rPr lang="ja-JP" altLang="en-US" sz="1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のスケジュール</a:t>
            </a:r>
            <a:endParaRPr kumimoji="1" lang="en-US" altLang="ja-JP" sz="12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4" name="角丸四角形 83"/>
          <p:cNvSpPr/>
          <p:nvPr/>
        </p:nvSpPr>
        <p:spPr>
          <a:xfrm>
            <a:off x="259440" y="6579154"/>
            <a:ext cx="5957604" cy="269520"/>
          </a:xfrm>
          <a:prstGeom prst="roundRect">
            <a:avLst>
              <a:gd name="adj" fmla="val 0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ja-JP" altLang="en-US" sz="1000" b="1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大阪の再生・成長に向けて、目標となる指標を設定。目標年</a:t>
            </a:r>
            <a:r>
              <a:rPr lang="en-US" altLang="ja-JP" sz="1000" b="1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2025</a:t>
            </a:r>
            <a:r>
              <a:rPr lang="ja-JP" altLang="en-US" sz="1000" b="1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年（一部を除く）</a:t>
            </a:r>
            <a:endParaRPr lang="en-US" altLang="ja-JP" sz="1000" b="1" dirty="0" smtClean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pic>
        <p:nvPicPr>
          <p:cNvPr id="40" name="図 3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2458" y="1488232"/>
            <a:ext cx="5938973" cy="3364258"/>
          </a:xfrm>
          <a:prstGeom prst="rect">
            <a:avLst/>
          </a:prstGeom>
        </p:spPr>
      </p:pic>
      <p:pic>
        <p:nvPicPr>
          <p:cNvPr id="41" name="図 4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19922" y="4931268"/>
            <a:ext cx="6062500" cy="3685756"/>
          </a:xfrm>
          <a:prstGeom prst="rect">
            <a:avLst/>
          </a:prstGeom>
        </p:spPr>
      </p:pic>
      <p:sp>
        <p:nvSpPr>
          <p:cNvPr id="42" name="角丸四角形 41"/>
          <p:cNvSpPr/>
          <p:nvPr/>
        </p:nvSpPr>
        <p:spPr>
          <a:xfrm>
            <a:off x="6546262" y="860226"/>
            <a:ext cx="6105169" cy="555998"/>
          </a:xfrm>
          <a:prstGeom prst="roundRect">
            <a:avLst>
              <a:gd name="adj" fmla="val 0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ja-JP" altLang="en-US" sz="1000" b="1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〇</a:t>
            </a:r>
            <a:r>
              <a:rPr lang="ja-JP" altLang="en-US" sz="1000" b="1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ウィズコロナでは、</a:t>
            </a:r>
            <a:r>
              <a:rPr lang="ja-JP" altLang="en-US" sz="1000" b="1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感染防止対策を講じつつ、経済の落ち込み、府民生活への影響を最小限に抑える。</a:t>
            </a:r>
          </a:p>
          <a:p>
            <a:pPr marL="84138" lvl="0" indent="-84138"/>
            <a:r>
              <a:rPr lang="ja-JP" altLang="en-US" sz="1000" b="1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〇大阪の再生・成長を図るため、ポストコロナに</a:t>
            </a:r>
            <a:r>
              <a:rPr lang="ja-JP" altLang="en-US" sz="1000" b="1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向けて５つ</a:t>
            </a:r>
            <a:r>
              <a:rPr lang="ja-JP" altLang="en-US" sz="1000" b="1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の重点分野を中心とした経済成長面からの取組みに加え、くらし、安全・</a:t>
            </a:r>
            <a:r>
              <a:rPr lang="ja-JP" altLang="en-US" sz="1000" b="1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安心</a:t>
            </a:r>
            <a:r>
              <a:rPr lang="ja-JP" altLang="en-US" sz="1000" b="1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の</a:t>
            </a:r>
            <a:r>
              <a:rPr lang="ja-JP" altLang="en-US" sz="1000" b="1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取組みを推進。</a:t>
            </a:r>
            <a:endParaRPr lang="en-US" altLang="ja-JP" sz="1000" b="1" dirty="0" smtClean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4" name="角丸四角形 43"/>
          <p:cNvSpPr/>
          <p:nvPr/>
        </p:nvSpPr>
        <p:spPr>
          <a:xfrm>
            <a:off x="210919" y="2717550"/>
            <a:ext cx="6006485" cy="301658"/>
          </a:xfrm>
          <a:prstGeom prst="roundRect">
            <a:avLst>
              <a:gd name="adj" fmla="val 0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ja-JP" altLang="en-US" sz="1000" b="1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経済や社会・くらし、東京一極集中リスクの観点から、コロナがもたらした影響や新たな潮流を分析</a:t>
            </a:r>
            <a:endParaRPr lang="en-US" altLang="ja-JP" sz="1000" b="1" dirty="0" smtClean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1081320" y="0"/>
            <a:ext cx="15701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【</a:t>
            </a:r>
            <a:r>
              <a:rPr kumimoji="1" lang="ja-JP" altLang="en-US" sz="2000" b="1" dirty="0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概要版</a:t>
            </a:r>
            <a:r>
              <a:rPr kumimoji="1" lang="en-US" altLang="ja-JP" sz="2000" b="1" dirty="0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】</a:t>
            </a:r>
            <a:endParaRPr kumimoji="1" lang="ja-JP" altLang="en-US" sz="2000" b="1" dirty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4209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734D15E29DDD314C892763A1095789F2" ma:contentTypeVersion="0" ma:contentTypeDescription="新しいドキュメントを作成します。" ma:contentTypeScope="" ma:versionID="174dee72d1befc18225ce75789e52c6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c216975fa0084bb3f54c3fd858a610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E35F722-2C15-44F6-8944-A2092A1D1E92}">
  <ds:schemaRefs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2006/documentManagement/types"/>
    <ds:schemaRef ds:uri="http://purl.org/dc/elements/1.1/"/>
    <ds:schemaRef ds:uri="http://purl.org/dc/terms/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44BDE7FD-CDAC-4CAE-BA1B-C46D900F5C5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EE17C81-6F6D-4E70-8502-64647C57AEC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9719</TotalTime>
  <Words>614</Words>
  <Application>Microsoft Office PowerPoint</Application>
  <PresentationFormat>A3 297x420 mm</PresentationFormat>
  <Paragraphs>52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游ゴシック</vt:lpstr>
      <vt:lpstr>Arial</vt:lpstr>
      <vt:lpstr>Calibri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山本　大吾</dc:creator>
  <cp:lastModifiedBy>久才　知洋</cp:lastModifiedBy>
  <cp:revision>756</cp:revision>
  <cp:lastPrinted>2020-11-19T04:18:36Z</cp:lastPrinted>
  <dcterms:created xsi:type="dcterms:W3CDTF">2016-10-04T02:34:11Z</dcterms:created>
  <dcterms:modified xsi:type="dcterms:W3CDTF">2020-11-19T04:19:48Z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0x010100734D15E29DDD314C892763A1095789F2</vt:lpwstr>
  </property>
</Properties>
</file>