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2" r:id="rId2"/>
    <p:sldId id="283" r:id="rId3"/>
    <p:sldId id="288" r:id="rId4"/>
    <p:sldId id="290" r:id="rId5"/>
    <p:sldId id="287" r:id="rId6"/>
    <p:sldId id="289" r:id="rId7"/>
    <p:sldId id="291" r:id="rId8"/>
    <p:sldId id="274" r:id="rId9"/>
    <p:sldId id="256" r:id="rId10"/>
    <p:sldId id="261" r:id="rId11"/>
  </p:sldIdLst>
  <p:sldSz cx="12192000" cy="6858000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3DE40-FBBE-467A-843E-62D583EA16B1}" type="datetimeFigureOut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73ABF-1BB0-4992-ACAA-769A38D73E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42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73ABF-1BB0-4992-ACAA-769A38D73EA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214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73ABF-1BB0-4992-ACAA-769A38D73EAA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596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73ABF-1BB0-4992-ACAA-769A38D73EA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185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73ABF-1BB0-4992-ACAA-769A38D73EA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78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73ABF-1BB0-4992-ACAA-769A38D73EA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963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73ABF-1BB0-4992-ACAA-769A38D73EA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24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73ABF-1BB0-4992-ACAA-769A38D73EA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985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73ABF-1BB0-4992-ACAA-769A38D73EA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613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73ABF-1BB0-4992-ACAA-769A38D73EA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865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E73ABF-1BB0-4992-ACAA-769A38D73EA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417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27669C-CBBE-40EA-ADE9-809279732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2D92A7E-8357-4315-84B9-2A9F2CE2FA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882390-610A-4E8C-832E-5AB47D8FF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1804E-67C2-4CC6-916D-267A983B913F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E28C19-9245-4896-BC06-A939CE06B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0D265B-5642-405D-9273-2CE324417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749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AFC313-9D8E-408E-9036-24AA057BC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DDF5C7-79D4-428E-AFDC-D7094F2C5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215783-C9D5-4611-B449-842A8978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E523D-B3F7-4FA9-9D29-774EE6D216D4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3F7595-FEBD-42F1-98D8-C31B0C786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2E2078-F29E-4014-A33F-C937071C9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510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51B5159-28DE-447E-9949-11AA5A22AD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FDE287-A86D-4AD2-A102-5B7C70C6F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EA6802-53DF-4427-8F5A-2BCB59297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BB06-1376-401B-B9C1-C7D660286F35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19A25F-672F-45E9-8CD3-972484D1B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51D530-5FD8-4CDA-AABE-5558AAB51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94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F30C2-884A-4907-89AF-0B6463DEA5C2}" type="datetime1">
              <a:rPr lang="ja-JP" altLang="en-US" smtClean="0"/>
              <a:t>2020/6/29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52" b="0" i="0">
                <a:solidFill>
                  <a:schemeClr val="tx1"/>
                </a:solidFill>
                <a:latin typeface="Yu Gothic"/>
                <a:cs typeface="Yu Gothic"/>
              </a:defRPr>
            </a:lvl1pPr>
          </a:lstStyle>
          <a:p>
            <a:pPr marL="23033">
              <a:lnSpc>
                <a:spcPts val="1124"/>
              </a:lnSpc>
            </a:pPr>
            <a:fld id="{81D60167-4931-47E6-BA6A-407CBD079E47}" type="slidenum">
              <a:rPr lang="en-US" altLang="ja-JP" spc="-14" smtClean="0"/>
              <a:pPr marL="23033">
                <a:lnSpc>
                  <a:spcPts val="1124"/>
                </a:lnSpc>
              </a:pPr>
              <a:t>‹#›</a:t>
            </a:fld>
            <a:r>
              <a:rPr lang="ja-JP" altLang="en-US" spc="-27"/>
              <a:t> </a:t>
            </a:r>
            <a:endParaRPr lang="ja-JP" altLang="en-US" spc="-27" dirty="0"/>
          </a:p>
        </p:txBody>
      </p:sp>
    </p:spTree>
    <p:extLst>
      <p:ext uri="{BB962C8B-B14F-4D97-AF65-F5344CB8AC3E}">
        <p14:creationId xmlns:p14="http://schemas.microsoft.com/office/powerpoint/2010/main" val="277387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C7B092-A5A7-4F9E-86DC-03329274A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823E30-1575-4EE8-B59F-DC9BA9E7C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368918-AD52-49C7-AEAE-77E48A21E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D483E-6FB0-4516-88F6-3F43EEEF9732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B37181-17AE-4D3A-AD3B-AA23640D7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F8D049-745F-4EEC-9EC7-A52BE50E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68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47828B-69AE-4C63-8586-B66C47161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6837EF-7D23-4E30-B2C9-56553E7F1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5DD16B-97F5-4CF2-A3A9-67851633D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D5B7-0982-44E8-B10E-4DE113861286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2F69E5-185C-4F6F-B8F9-6F6CF3BEC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627A6B-21AE-4504-A595-AD4C1A1B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53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5A93ED-ACF4-4046-91F0-332213D19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612167-E5D5-4E10-A877-4CA7C112C1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D5FD53-5881-445C-AA5C-959B83FAC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DBE3FB-DC3F-4F47-BDD2-79F815775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E0A3-E518-48EF-9047-5C35B8AD404C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DAF34A-F937-4150-BC08-02779F20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2ADF4B-51E5-47D1-96DD-F469AF2B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379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AFC4C4-DD78-4C18-BA98-5D79FAF07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4AA36C-F492-4B25-9835-EC952DCE6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E23D247-5004-4C03-9A01-F693A466D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3DA7C95-0BC1-494B-8F9C-620E36C53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EFE5D1-D98B-4E25-8063-BFF93BFBC6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1262CF4-EEC5-46BF-A216-F050226C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172D9-069D-4F01-AC84-E8EA9076A7D0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D4ABE2E-7309-4E3A-BF6C-9A7CDF3E6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982965D-F44B-42C8-8136-5F8CA134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716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9FB775-8DA8-46E0-9AB1-6D69EF242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DBBCC0-3033-46EE-BDE3-FB0BF0B6A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D85BE-C5C6-4CAF-958B-5FC474D46810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3788EF-05AF-4535-A823-62BA86A95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21EC79-4EE2-44C0-9AE7-6816CCA28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96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C1ABF0A-2C9F-428B-BB22-74DEF15C6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A0A05-7E38-484E-8CEA-1629B1575F28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65231F-0BD5-4169-AA03-12CAD0E1B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30C10F4-DC4C-4A3E-84B0-683FC6819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40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8B8DE3-E729-4062-9B7A-7D88C00F5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02A6562-2321-4120-A019-B6784DE1E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61C143-D943-440C-AEF2-B78809B28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F6FF17-B472-490F-A9E0-42A38AAE4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2D85F-6887-4051-805B-A87AFFFF1578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8CBC22-1AB7-4511-8A37-2E21AC70C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9297F7-FA88-420E-9BBE-4ABB009C4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945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F2FEE2-164C-4FA5-9A46-67DA8C964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911C80F-751E-4377-93C2-31ADEF596E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D4FE6CD-42EE-4B74-8B6A-E7DF46995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9B317-6AAD-4756-87A0-726253F29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FA981-1604-4B9F-A11D-672E96604FF8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E32A24-824E-4F7D-BCA2-7B5D6E31B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4AE806-04C5-4727-B8D2-8BB582DAC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55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B3C5634-E4E1-41E7-95B8-3277CDB3A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9AE117-B880-4F80-A046-C1A8932DC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AF4CD0-AB9B-418F-B65B-340CFDF8C2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8A492-CE65-4BB9-A70F-95E2129ABC9B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5B8650-5E67-4A3E-B17C-A9A8E203C6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98307A-1816-4B65-9655-78E1875C47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F87BA-68D3-4F70-B6DF-A2E2132CF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73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aulkrugman/status/124168942209094451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52C085-486D-4318-B6F6-22F27A6DD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委員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提出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資料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9C9A92E-FFFE-4209-945B-DDA58A805B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12511"/>
            <a:ext cx="9144000" cy="978195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回 新た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な戦略策定に向けた有識者懇話会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BC3FD8-B82F-4EB1-9582-E9349E32B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A29E7-A8E8-4438-B054-DAAB10984230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BCE430-5319-48E9-9402-A229F2808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212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2717086" y="3472496"/>
            <a:ext cx="54703" cy="15872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1516">
              <a:spcBef>
                <a:spcPts val="95"/>
              </a:spcBef>
            </a:pPr>
            <a:r>
              <a:rPr sz="952" spc="-27" dirty="0">
                <a:latin typeface="Yu Gothic"/>
                <a:cs typeface="Yu Gothic"/>
              </a:rPr>
              <a:t> </a:t>
            </a:r>
            <a:endParaRPr sz="952">
              <a:latin typeface="Yu Gothic"/>
              <a:cs typeface="Yu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59235" y="5234502"/>
            <a:ext cx="54703" cy="15872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1516">
              <a:spcBef>
                <a:spcPts val="95"/>
              </a:spcBef>
            </a:pPr>
            <a:r>
              <a:rPr sz="952" spc="-27" dirty="0">
                <a:latin typeface="Yu Gothic"/>
                <a:cs typeface="Yu Gothic"/>
              </a:rPr>
              <a:t> </a:t>
            </a:r>
            <a:endParaRPr sz="952">
              <a:latin typeface="Yu Gothic"/>
              <a:cs typeface="Yu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39850" y="955013"/>
            <a:ext cx="8716167" cy="395931"/>
          </a:xfrm>
          <a:custGeom>
            <a:avLst/>
            <a:gdLst/>
            <a:ahLst/>
            <a:cxnLst/>
            <a:rect l="l" t="t" r="r" b="b"/>
            <a:pathLst>
              <a:path w="9611995" h="524510">
                <a:moveTo>
                  <a:pt x="0" y="0"/>
                </a:moveTo>
                <a:lnTo>
                  <a:pt x="9611867" y="0"/>
                </a:lnTo>
                <a:lnTo>
                  <a:pt x="9611867" y="524255"/>
                </a:lnTo>
                <a:lnTo>
                  <a:pt x="0" y="524255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ja-JP" altLang="en-US" sz="1632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海外市場</a:t>
            </a:r>
            <a:endParaRPr sz="1632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96161" y="2138768"/>
            <a:ext cx="1577974" cy="571211"/>
          </a:xfrm>
          <a:custGeom>
            <a:avLst/>
            <a:gdLst/>
            <a:ahLst/>
            <a:cxnLst/>
            <a:rect l="l" t="t" r="r" b="b"/>
            <a:pathLst>
              <a:path w="1515110" h="619125">
                <a:moveTo>
                  <a:pt x="0" y="102108"/>
                </a:moveTo>
                <a:lnTo>
                  <a:pt x="8262" y="62364"/>
                </a:lnTo>
                <a:lnTo>
                  <a:pt x="30670" y="29908"/>
                </a:lnTo>
                <a:lnTo>
                  <a:pt x="63650" y="8024"/>
                </a:lnTo>
                <a:lnTo>
                  <a:pt x="103632" y="0"/>
                </a:lnTo>
                <a:lnTo>
                  <a:pt x="1412748" y="0"/>
                </a:lnTo>
                <a:lnTo>
                  <a:pt x="1452491" y="8024"/>
                </a:lnTo>
                <a:lnTo>
                  <a:pt x="1484947" y="29908"/>
                </a:lnTo>
                <a:lnTo>
                  <a:pt x="1506831" y="62364"/>
                </a:lnTo>
                <a:lnTo>
                  <a:pt x="1514855" y="102108"/>
                </a:lnTo>
                <a:lnTo>
                  <a:pt x="1514855" y="515112"/>
                </a:lnTo>
                <a:lnTo>
                  <a:pt x="1506831" y="555736"/>
                </a:lnTo>
                <a:lnTo>
                  <a:pt x="1484947" y="588645"/>
                </a:lnTo>
                <a:lnTo>
                  <a:pt x="1452491" y="610695"/>
                </a:lnTo>
                <a:lnTo>
                  <a:pt x="1412748" y="618744"/>
                </a:lnTo>
                <a:lnTo>
                  <a:pt x="103632" y="618744"/>
                </a:lnTo>
                <a:lnTo>
                  <a:pt x="63650" y="610695"/>
                </a:lnTo>
                <a:lnTo>
                  <a:pt x="30670" y="588645"/>
                </a:lnTo>
                <a:lnTo>
                  <a:pt x="8262" y="555736"/>
                </a:lnTo>
                <a:lnTo>
                  <a:pt x="0" y="515112"/>
                </a:lnTo>
                <a:lnTo>
                  <a:pt x="0" y="102108"/>
                </a:lnTo>
                <a:close/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/>
          <a:lstStyle/>
          <a:p>
            <a:pPr>
              <a:lnSpc>
                <a:spcPct val="150000"/>
              </a:lnSpc>
            </a:pP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国内の財・サービスの供給</a:t>
            </a:r>
            <a:endParaRPr lang="en-US" altLang="ja-JP"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国内総生産</a:t>
            </a: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Yd)</a:t>
            </a:r>
            <a:endParaRPr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625788" y="2138767"/>
            <a:ext cx="943191" cy="510175"/>
          </a:xfrm>
          <a:custGeom>
            <a:avLst/>
            <a:gdLst/>
            <a:ahLst/>
            <a:cxnLst/>
            <a:rect l="l" t="t" r="r" b="b"/>
            <a:pathLst>
              <a:path w="820419" h="562610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725424" y="0"/>
                </a:lnTo>
                <a:lnTo>
                  <a:pt x="762047" y="7477"/>
                </a:lnTo>
                <a:lnTo>
                  <a:pt x="792099" y="27812"/>
                </a:lnTo>
                <a:lnTo>
                  <a:pt x="812434" y="57864"/>
                </a:lnTo>
                <a:lnTo>
                  <a:pt x="819912" y="94487"/>
                </a:lnTo>
                <a:lnTo>
                  <a:pt x="819912" y="469392"/>
                </a:lnTo>
                <a:lnTo>
                  <a:pt x="812434" y="505777"/>
                </a:lnTo>
                <a:lnTo>
                  <a:pt x="792099" y="535304"/>
                </a:lnTo>
                <a:lnTo>
                  <a:pt x="762047" y="555116"/>
                </a:lnTo>
                <a:lnTo>
                  <a:pt x="725424" y="562355"/>
                </a:lnTo>
                <a:lnTo>
                  <a:pt x="94488" y="562355"/>
                </a:lnTo>
                <a:lnTo>
                  <a:pt x="57864" y="555116"/>
                </a:lnTo>
                <a:lnTo>
                  <a:pt x="27813" y="535304"/>
                </a:lnTo>
                <a:lnTo>
                  <a:pt x="7477" y="505777"/>
                </a:lnTo>
                <a:lnTo>
                  <a:pt x="0" y="469392"/>
                </a:lnTo>
                <a:lnTo>
                  <a:pt x="0" y="94487"/>
                </a:lnTo>
                <a:close/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海外の供給</a:t>
            </a:r>
            <a:endParaRPr lang="en-US" altLang="ja-JP"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輸入</a:t>
            </a: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M)</a:t>
            </a:r>
            <a:endParaRPr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112041" y="1457382"/>
            <a:ext cx="253559" cy="642768"/>
          </a:xfrm>
          <a:custGeom>
            <a:avLst/>
            <a:gdLst/>
            <a:ahLst/>
            <a:cxnLst/>
            <a:rect l="l" t="t" r="r" b="b"/>
            <a:pathLst>
              <a:path w="76200" h="923925">
                <a:moveTo>
                  <a:pt x="51816" y="859536"/>
                </a:moveTo>
                <a:lnTo>
                  <a:pt x="25908" y="859536"/>
                </a:lnTo>
                <a:lnTo>
                  <a:pt x="25908" y="0"/>
                </a:lnTo>
                <a:lnTo>
                  <a:pt x="51816" y="0"/>
                </a:lnTo>
                <a:lnTo>
                  <a:pt x="51816" y="859536"/>
                </a:lnTo>
                <a:close/>
              </a:path>
              <a:path w="76200" h="923925">
                <a:moveTo>
                  <a:pt x="38100" y="923544"/>
                </a:moveTo>
                <a:lnTo>
                  <a:pt x="0" y="847344"/>
                </a:lnTo>
                <a:lnTo>
                  <a:pt x="25908" y="847344"/>
                </a:lnTo>
                <a:lnTo>
                  <a:pt x="25908" y="859536"/>
                </a:lnTo>
                <a:lnTo>
                  <a:pt x="70104" y="859536"/>
                </a:lnTo>
                <a:lnTo>
                  <a:pt x="38100" y="923544"/>
                </a:lnTo>
                <a:close/>
              </a:path>
              <a:path w="76200" h="923925">
                <a:moveTo>
                  <a:pt x="70104" y="859536"/>
                </a:moveTo>
                <a:lnTo>
                  <a:pt x="51816" y="859536"/>
                </a:lnTo>
                <a:lnTo>
                  <a:pt x="51816" y="847344"/>
                </a:lnTo>
                <a:lnTo>
                  <a:pt x="76200" y="847344"/>
                </a:lnTo>
                <a:lnTo>
                  <a:pt x="70104" y="859536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379" name="object 1379"/>
          <p:cNvSpPr txBox="1"/>
          <p:nvPr/>
        </p:nvSpPr>
        <p:spPr>
          <a:xfrm>
            <a:off x="1859235" y="6353298"/>
            <a:ext cx="5470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16">
              <a:lnSpc>
                <a:spcPts val="1124"/>
              </a:lnSpc>
            </a:pPr>
            <a:r>
              <a:rPr sz="952" spc="-27" dirty="0">
                <a:latin typeface="Yu Gothic"/>
                <a:cs typeface="Yu Gothic"/>
              </a:rPr>
              <a:t> </a:t>
            </a:r>
            <a:endParaRPr sz="952">
              <a:latin typeface="Yu Gothic"/>
              <a:cs typeface="Yu Gothic"/>
            </a:endParaRPr>
          </a:p>
        </p:txBody>
      </p:sp>
      <p:sp>
        <p:nvSpPr>
          <p:cNvPr id="1380" name="正方形/長方形 1379">
            <a:extLst>
              <a:ext uri="{FF2B5EF4-FFF2-40B4-BE49-F238E27FC236}">
                <a16:creationId xmlns:a16="http://schemas.microsoft.com/office/drawing/2014/main" id="{888FB966-DC00-4586-8F46-6D653A08D3FB}"/>
              </a:ext>
            </a:extLst>
          </p:cNvPr>
          <p:cNvSpPr/>
          <p:nvPr/>
        </p:nvSpPr>
        <p:spPr>
          <a:xfrm>
            <a:off x="1594687" y="2062695"/>
            <a:ext cx="3005713" cy="950264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2" dirty="0"/>
          </a:p>
        </p:txBody>
      </p:sp>
      <p:sp>
        <p:nvSpPr>
          <p:cNvPr id="1381" name="テキスト ボックス 1380">
            <a:extLst>
              <a:ext uri="{FF2B5EF4-FFF2-40B4-BE49-F238E27FC236}">
                <a16:creationId xmlns:a16="http://schemas.microsoft.com/office/drawing/2014/main" id="{BF2D32AC-B7BD-4DE6-884C-3C7FEC3B6F53}"/>
              </a:ext>
            </a:extLst>
          </p:cNvPr>
          <p:cNvSpPr txBox="1"/>
          <p:nvPr/>
        </p:nvSpPr>
        <p:spPr>
          <a:xfrm>
            <a:off x="3283576" y="2293023"/>
            <a:ext cx="363687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51" dirty="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endParaRPr lang="ja-JP" altLang="en-US" sz="145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82" name="正方形/長方形 1381">
            <a:extLst>
              <a:ext uri="{FF2B5EF4-FFF2-40B4-BE49-F238E27FC236}">
                <a16:creationId xmlns:a16="http://schemas.microsoft.com/office/drawing/2014/main" id="{D75E9737-089E-4F13-93C8-4A96900B4CC4}"/>
              </a:ext>
            </a:extLst>
          </p:cNvPr>
          <p:cNvSpPr/>
          <p:nvPr/>
        </p:nvSpPr>
        <p:spPr>
          <a:xfrm>
            <a:off x="4891422" y="2051062"/>
            <a:ext cx="6164589" cy="989480"/>
          </a:xfrm>
          <a:prstGeom prst="rect">
            <a:avLst/>
          </a:prstGeom>
          <a:noFill/>
          <a:ln w="95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2" dirty="0"/>
          </a:p>
        </p:txBody>
      </p:sp>
      <p:sp>
        <p:nvSpPr>
          <p:cNvPr id="1383" name="テキスト ボックス 1382">
            <a:extLst>
              <a:ext uri="{FF2B5EF4-FFF2-40B4-BE49-F238E27FC236}">
                <a16:creationId xmlns:a16="http://schemas.microsoft.com/office/drawing/2014/main" id="{B6D075FC-949F-4C24-84EA-836637311D62}"/>
              </a:ext>
            </a:extLst>
          </p:cNvPr>
          <p:cNvSpPr txBox="1"/>
          <p:nvPr/>
        </p:nvSpPr>
        <p:spPr>
          <a:xfrm>
            <a:off x="4638484" y="2296461"/>
            <a:ext cx="363687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51" dirty="0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lang="ja-JP" altLang="en-US" sz="145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84" name="object 19">
            <a:extLst>
              <a:ext uri="{FF2B5EF4-FFF2-40B4-BE49-F238E27FC236}">
                <a16:creationId xmlns:a16="http://schemas.microsoft.com/office/drawing/2014/main" id="{E6962EA5-80FB-4E79-893B-072E97BB4A80}"/>
              </a:ext>
            </a:extLst>
          </p:cNvPr>
          <p:cNvSpPr/>
          <p:nvPr/>
        </p:nvSpPr>
        <p:spPr>
          <a:xfrm>
            <a:off x="4955074" y="2154904"/>
            <a:ext cx="943191" cy="510175"/>
          </a:xfrm>
          <a:custGeom>
            <a:avLst/>
            <a:gdLst/>
            <a:ahLst/>
            <a:cxnLst/>
            <a:rect l="l" t="t" r="r" b="b"/>
            <a:pathLst>
              <a:path w="820419" h="562610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725424" y="0"/>
                </a:lnTo>
                <a:lnTo>
                  <a:pt x="762047" y="7477"/>
                </a:lnTo>
                <a:lnTo>
                  <a:pt x="792099" y="27812"/>
                </a:lnTo>
                <a:lnTo>
                  <a:pt x="812434" y="57864"/>
                </a:lnTo>
                <a:lnTo>
                  <a:pt x="819912" y="94487"/>
                </a:lnTo>
                <a:lnTo>
                  <a:pt x="819912" y="469392"/>
                </a:lnTo>
                <a:lnTo>
                  <a:pt x="812434" y="505777"/>
                </a:lnTo>
                <a:lnTo>
                  <a:pt x="792099" y="535304"/>
                </a:lnTo>
                <a:lnTo>
                  <a:pt x="762047" y="555116"/>
                </a:lnTo>
                <a:lnTo>
                  <a:pt x="725424" y="562355"/>
                </a:lnTo>
                <a:lnTo>
                  <a:pt x="94488" y="562355"/>
                </a:lnTo>
                <a:lnTo>
                  <a:pt x="57864" y="555116"/>
                </a:lnTo>
                <a:lnTo>
                  <a:pt x="27813" y="535304"/>
                </a:lnTo>
                <a:lnTo>
                  <a:pt x="7477" y="505777"/>
                </a:lnTo>
                <a:lnTo>
                  <a:pt x="0" y="469392"/>
                </a:lnTo>
                <a:lnTo>
                  <a:pt x="0" y="94487"/>
                </a:lnTo>
                <a:close/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家計の需要</a:t>
            </a:r>
            <a:endParaRPr lang="en-US" altLang="ja-JP"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消費支出</a:t>
            </a: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C)</a:t>
            </a:r>
            <a:endParaRPr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85" name="object 19">
            <a:extLst>
              <a:ext uri="{FF2B5EF4-FFF2-40B4-BE49-F238E27FC236}">
                <a16:creationId xmlns:a16="http://schemas.microsoft.com/office/drawing/2014/main" id="{EF7E0FBF-2BCF-42F5-8DF1-99C69ED8C504}"/>
              </a:ext>
            </a:extLst>
          </p:cNvPr>
          <p:cNvSpPr/>
          <p:nvPr/>
        </p:nvSpPr>
        <p:spPr>
          <a:xfrm>
            <a:off x="6104895" y="2154904"/>
            <a:ext cx="943191" cy="510175"/>
          </a:xfrm>
          <a:custGeom>
            <a:avLst/>
            <a:gdLst/>
            <a:ahLst/>
            <a:cxnLst/>
            <a:rect l="l" t="t" r="r" b="b"/>
            <a:pathLst>
              <a:path w="820419" h="562610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725424" y="0"/>
                </a:lnTo>
                <a:lnTo>
                  <a:pt x="762047" y="7477"/>
                </a:lnTo>
                <a:lnTo>
                  <a:pt x="792099" y="27812"/>
                </a:lnTo>
                <a:lnTo>
                  <a:pt x="812434" y="57864"/>
                </a:lnTo>
                <a:lnTo>
                  <a:pt x="819912" y="94487"/>
                </a:lnTo>
                <a:lnTo>
                  <a:pt x="819912" y="469392"/>
                </a:lnTo>
                <a:lnTo>
                  <a:pt x="812434" y="505777"/>
                </a:lnTo>
                <a:lnTo>
                  <a:pt x="792099" y="535304"/>
                </a:lnTo>
                <a:lnTo>
                  <a:pt x="762047" y="555116"/>
                </a:lnTo>
                <a:lnTo>
                  <a:pt x="725424" y="562355"/>
                </a:lnTo>
                <a:lnTo>
                  <a:pt x="94488" y="562355"/>
                </a:lnTo>
                <a:lnTo>
                  <a:pt x="57864" y="555116"/>
                </a:lnTo>
                <a:lnTo>
                  <a:pt x="27813" y="535304"/>
                </a:lnTo>
                <a:lnTo>
                  <a:pt x="7477" y="505777"/>
                </a:lnTo>
                <a:lnTo>
                  <a:pt x="0" y="469392"/>
                </a:lnTo>
                <a:lnTo>
                  <a:pt x="0" y="94487"/>
                </a:lnTo>
                <a:close/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企業の需要</a:t>
            </a:r>
            <a:endParaRPr lang="en-US" altLang="ja-JP"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設備投資支出</a:t>
            </a: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I)</a:t>
            </a:r>
            <a:endParaRPr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86" name="object 19">
            <a:extLst>
              <a:ext uri="{FF2B5EF4-FFF2-40B4-BE49-F238E27FC236}">
                <a16:creationId xmlns:a16="http://schemas.microsoft.com/office/drawing/2014/main" id="{833F3DD4-D79B-412C-AE45-40EA44201593}"/>
              </a:ext>
            </a:extLst>
          </p:cNvPr>
          <p:cNvSpPr/>
          <p:nvPr/>
        </p:nvSpPr>
        <p:spPr>
          <a:xfrm>
            <a:off x="7241474" y="2171327"/>
            <a:ext cx="943191" cy="510175"/>
          </a:xfrm>
          <a:custGeom>
            <a:avLst/>
            <a:gdLst/>
            <a:ahLst/>
            <a:cxnLst/>
            <a:rect l="l" t="t" r="r" b="b"/>
            <a:pathLst>
              <a:path w="820419" h="562610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725424" y="0"/>
                </a:lnTo>
                <a:lnTo>
                  <a:pt x="762047" y="7477"/>
                </a:lnTo>
                <a:lnTo>
                  <a:pt x="792099" y="27812"/>
                </a:lnTo>
                <a:lnTo>
                  <a:pt x="812434" y="57864"/>
                </a:lnTo>
                <a:lnTo>
                  <a:pt x="819912" y="94487"/>
                </a:lnTo>
                <a:lnTo>
                  <a:pt x="819912" y="469392"/>
                </a:lnTo>
                <a:lnTo>
                  <a:pt x="812434" y="505777"/>
                </a:lnTo>
                <a:lnTo>
                  <a:pt x="792099" y="535304"/>
                </a:lnTo>
                <a:lnTo>
                  <a:pt x="762047" y="555116"/>
                </a:lnTo>
                <a:lnTo>
                  <a:pt x="725424" y="562355"/>
                </a:lnTo>
                <a:lnTo>
                  <a:pt x="94488" y="562355"/>
                </a:lnTo>
                <a:lnTo>
                  <a:pt x="57864" y="555116"/>
                </a:lnTo>
                <a:lnTo>
                  <a:pt x="27813" y="535304"/>
                </a:lnTo>
                <a:lnTo>
                  <a:pt x="7477" y="505777"/>
                </a:lnTo>
                <a:lnTo>
                  <a:pt x="0" y="469392"/>
                </a:lnTo>
                <a:lnTo>
                  <a:pt x="0" y="94487"/>
                </a:lnTo>
                <a:close/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政府の需要</a:t>
            </a:r>
            <a:endParaRPr lang="en-US" altLang="ja-JP"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政府支出</a:t>
            </a: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I)</a:t>
            </a:r>
            <a:endParaRPr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87" name="object 19">
            <a:extLst>
              <a:ext uri="{FF2B5EF4-FFF2-40B4-BE49-F238E27FC236}">
                <a16:creationId xmlns:a16="http://schemas.microsoft.com/office/drawing/2014/main" id="{AC1D3E4C-0B83-42DA-BABD-9B66F35A6650}"/>
              </a:ext>
            </a:extLst>
          </p:cNvPr>
          <p:cNvSpPr/>
          <p:nvPr/>
        </p:nvSpPr>
        <p:spPr>
          <a:xfrm>
            <a:off x="8319792" y="2184551"/>
            <a:ext cx="943191" cy="510175"/>
          </a:xfrm>
          <a:custGeom>
            <a:avLst/>
            <a:gdLst/>
            <a:ahLst/>
            <a:cxnLst/>
            <a:rect l="l" t="t" r="r" b="b"/>
            <a:pathLst>
              <a:path w="820419" h="562610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725424" y="0"/>
                </a:lnTo>
                <a:lnTo>
                  <a:pt x="762047" y="7477"/>
                </a:lnTo>
                <a:lnTo>
                  <a:pt x="792099" y="27812"/>
                </a:lnTo>
                <a:lnTo>
                  <a:pt x="812434" y="57864"/>
                </a:lnTo>
                <a:lnTo>
                  <a:pt x="819912" y="94487"/>
                </a:lnTo>
                <a:lnTo>
                  <a:pt x="819912" y="469392"/>
                </a:lnTo>
                <a:lnTo>
                  <a:pt x="812434" y="505777"/>
                </a:lnTo>
                <a:lnTo>
                  <a:pt x="792099" y="535304"/>
                </a:lnTo>
                <a:lnTo>
                  <a:pt x="762047" y="555116"/>
                </a:lnTo>
                <a:lnTo>
                  <a:pt x="725424" y="562355"/>
                </a:lnTo>
                <a:lnTo>
                  <a:pt x="94488" y="562355"/>
                </a:lnTo>
                <a:lnTo>
                  <a:pt x="57864" y="555116"/>
                </a:lnTo>
                <a:lnTo>
                  <a:pt x="27813" y="535304"/>
                </a:lnTo>
                <a:lnTo>
                  <a:pt x="7477" y="505777"/>
                </a:lnTo>
                <a:lnTo>
                  <a:pt x="0" y="469392"/>
                </a:lnTo>
                <a:lnTo>
                  <a:pt x="0" y="94487"/>
                </a:lnTo>
                <a:close/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海外の需要</a:t>
            </a:r>
            <a:endParaRPr lang="en-US" altLang="ja-JP"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財の輸出</a:t>
            </a:r>
            <a:r>
              <a:rPr lang="en-US" altLang="ja-JP" sz="997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Eg</a:t>
            </a: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88" name="object 19">
            <a:extLst>
              <a:ext uri="{FF2B5EF4-FFF2-40B4-BE49-F238E27FC236}">
                <a16:creationId xmlns:a16="http://schemas.microsoft.com/office/drawing/2014/main" id="{1994194F-9DC0-4885-953A-8FFFF76102C5}"/>
              </a:ext>
            </a:extLst>
          </p:cNvPr>
          <p:cNvSpPr/>
          <p:nvPr/>
        </p:nvSpPr>
        <p:spPr>
          <a:xfrm>
            <a:off x="9500104" y="2184551"/>
            <a:ext cx="1387819" cy="510175"/>
          </a:xfrm>
          <a:custGeom>
            <a:avLst/>
            <a:gdLst/>
            <a:ahLst/>
            <a:cxnLst/>
            <a:rect l="l" t="t" r="r" b="b"/>
            <a:pathLst>
              <a:path w="820419" h="562610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725424" y="0"/>
                </a:lnTo>
                <a:lnTo>
                  <a:pt x="762047" y="7477"/>
                </a:lnTo>
                <a:lnTo>
                  <a:pt x="792099" y="27812"/>
                </a:lnTo>
                <a:lnTo>
                  <a:pt x="812434" y="57864"/>
                </a:lnTo>
                <a:lnTo>
                  <a:pt x="819912" y="94487"/>
                </a:lnTo>
                <a:lnTo>
                  <a:pt x="819912" y="469392"/>
                </a:lnTo>
                <a:lnTo>
                  <a:pt x="812434" y="505777"/>
                </a:lnTo>
                <a:lnTo>
                  <a:pt x="792099" y="535304"/>
                </a:lnTo>
                <a:lnTo>
                  <a:pt x="762047" y="555116"/>
                </a:lnTo>
                <a:lnTo>
                  <a:pt x="725424" y="562355"/>
                </a:lnTo>
                <a:lnTo>
                  <a:pt x="94488" y="562355"/>
                </a:lnTo>
                <a:lnTo>
                  <a:pt x="57864" y="555116"/>
                </a:lnTo>
                <a:lnTo>
                  <a:pt x="27813" y="535304"/>
                </a:lnTo>
                <a:lnTo>
                  <a:pt x="7477" y="505777"/>
                </a:lnTo>
                <a:lnTo>
                  <a:pt x="0" y="469392"/>
                </a:lnTo>
                <a:lnTo>
                  <a:pt x="0" y="94487"/>
                </a:lnTo>
                <a:close/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海外の需要</a:t>
            </a:r>
            <a:endParaRPr lang="en-US" altLang="ja-JP"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サービスの輸出</a:t>
            </a: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Es)</a:t>
            </a:r>
            <a:endParaRPr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89" name="テキスト ボックス 1388">
            <a:extLst>
              <a:ext uri="{FF2B5EF4-FFF2-40B4-BE49-F238E27FC236}">
                <a16:creationId xmlns:a16="http://schemas.microsoft.com/office/drawing/2014/main" id="{443EE8B9-1020-40D3-A8C0-00522B5D7EFC}"/>
              </a:ext>
            </a:extLst>
          </p:cNvPr>
          <p:cNvSpPr txBox="1"/>
          <p:nvPr/>
        </p:nvSpPr>
        <p:spPr>
          <a:xfrm>
            <a:off x="5826708" y="2319474"/>
            <a:ext cx="363687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51" dirty="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endParaRPr lang="ja-JP" altLang="en-US" sz="145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90" name="テキスト ボックス 1389">
            <a:extLst>
              <a:ext uri="{FF2B5EF4-FFF2-40B4-BE49-F238E27FC236}">
                <a16:creationId xmlns:a16="http://schemas.microsoft.com/office/drawing/2014/main" id="{5A981F95-9779-4BF2-BF1B-850E97886280}"/>
              </a:ext>
            </a:extLst>
          </p:cNvPr>
          <p:cNvSpPr txBox="1"/>
          <p:nvPr/>
        </p:nvSpPr>
        <p:spPr>
          <a:xfrm>
            <a:off x="6958419" y="2331992"/>
            <a:ext cx="363687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51" dirty="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endParaRPr lang="ja-JP" altLang="en-US" sz="145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91" name="テキスト ボックス 1390">
            <a:extLst>
              <a:ext uri="{FF2B5EF4-FFF2-40B4-BE49-F238E27FC236}">
                <a16:creationId xmlns:a16="http://schemas.microsoft.com/office/drawing/2014/main" id="{9A931CBF-B92E-4934-950F-7468B6D0C63F}"/>
              </a:ext>
            </a:extLst>
          </p:cNvPr>
          <p:cNvSpPr txBox="1"/>
          <p:nvPr/>
        </p:nvSpPr>
        <p:spPr>
          <a:xfrm>
            <a:off x="8084540" y="2319474"/>
            <a:ext cx="363687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51" dirty="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endParaRPr lang="ja-JP" altLang="en-US" sz="145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92" name="テキスト ボックス 1391">
            <a:extLst>
              <a:ext uri="{FF2B5EF4-FFF2-40B4-BE49-F238E27FC236}">
                <a16:creationId xmlns:a16="http://schemas.microsoft.com/office/drawing/2014/main" id="{AD6C158D-CCC3-457A-A556-4F0B15311EFC}"/>
              </a:ext>
            </a:extLst>
          </p:cNvPr>
          <p:cNvSpPr txBox="1"/>
          <p:nvPr/>
        </p:nvSpPr>
        <p:spPr>
          <a:xfrm>
            <a:off x="9171796" y="2333122"/>
            <a:ext cx="363687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51" dirty="0">
                <a:latin typeface="メイリオ" panose="020B0604030504040204" pitchFamily="50" charset="-128"/>
                <a:ea typeface="メイリオ" panose="020B0604030504040204" pitchFamily="50" charset="-128"/>
              </a:rPr>
              <a:t>+</a:t>
            </a:r>
            <a:endParaRPr lang="ja-JP" altLang="en-US" sz="145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93" name="テキスト ボックス 1392">
            <a:extLst>
              <a:ext uri="{FF2B5EF4-FFF2-40B4-BE49-F238E27FC236}">
                <a16:creationId xmlns:a16="http://schemas.microsoft.com/office/drawing/2014/main" id="{8A45FF85-DEA8-40AC-82F3-1DAE1CAB99C9}"/>
              </a:ext>
            </a:extLst>
          </p:cNvPr>
          <p:cNvSpPr txBox="1"/>
          <p:nvPr/>
        </p:nvSpPr>
        <p:spPr>
          <a:xfrm>
            <a:off x="2040360" y="1674322"/>
            <a:ext cx="1658356" cy="3155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5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財・サービス市場</a:t>
            </a:r>
          </a:p>
        </p:txBody>
      </p:sp>
      <p:cxnSp>
        <p:nvCxnSpPr>
          <p:cNvPr id="1396" name="直線矢印コネクタ 1395">
            <a:extLst>
              <a:ext uri="{FF2B5EF4-FFF2-40B4-BE49-F238E27FC236}">
                <a16:creationId xmlns:a16="http://schemas.microsoft.com/office/drawing/2014/main" id="{6323C440-5DDB-464C-8C7E-03309439975D}"/>
              </a:ext>
            </a:extLst>
          </p:cNvPr>
          <p:cNvCxnSpPr>
            <a:cxnSpLocks/>
          </p:cNvCxnSpPr>
          <p:nvPr/>
        </p:nvCxnSpPr>
        <p:spPr>
          <a:xfrm>
            <a:off x="9905889" y="1440477"/>
            <a:ext cx="8683" cy="707470"/>
          </a:xfrm>
          <a:prstGeom prst="straightConnector1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7" name="テキスト ボックス 1396">
            <a:extLst>
              <a:ext uri="{FF2B5EF4-FFF2-40B4-BE49-F238E27FC236}">
                <a16:creationId xmlns:a16="http://schemas.microsoft.com/office/drawing/2014/main" id="{C3F252FD-E517-43C4-9355-481C5801B5C6}"/>
              </a:ext>
            </a:extLst>
          </p:cNvPr>
          <p:cNvSpPr txBox="1"/>
          <p:nvPr/>
        </p:nvSpPr>
        <p:spPr>
          <a:xfrm>
            <a:off x="9784960" y="1749262"/>
            <a:ext cx="783790" cy="3155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5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ヒト</a:t>
            </a:r>
          </a:p>
        </p:txBody>
      </p:sp>
      <p:sp>
        <p:nvSpPr>
          <p:cNvPr id="1398" name="object 29">
            <a:extLst>
              <a:ext uri="{FF2B5EF4-FFF2-40B4-BE49-F238E27FC236}">
                <a16:creationId xmlns:a16="http://schemas.microsoft.com/office/drawing/2014/main" id="{F1871B37-7668-4B9A-B50C-D91C71C6DFB2}"/>
              </a:ext>
            </a:extLst>
          </p:cNvPr>
          <p:cNvSpPr/>
          <p:nvPr/>
        </p:nvSpPr>
        <p:spPr>
          <a:xfrm>
            <a:off x="8817503" y="1434972"/>
            <a:ext cx="221150" cy="707470"/>
          </a:xfrm>
          <a:custGeom>
            <a:avLst/>
            <a:gdLst/>
            <a:ahLst/>
            <a:cxnLst/>
            <a:rect l="l" t="t" r="r" b="b"/>
            <a:pathLst>
              <a:path w="76200" h="847725">
                <a:moveTo>
                  <a:pt x="24384" y="76200"/>
                </a:moveTo>
                <a:lnTo>
                  <a:pt x="0" y="76200"/>
                </a:lnTo>
                <a:lnTo>
                  <a:pt x="38100" y="0"/>
                </a:lnTo>
                <a:lnTo>
                  <a:pt x="70104" y="64008"/>
                </a:lnTo>
                <a:lnTo>
                  <a:pt x="24384" y="64008"/>
                </a:lnTo>
                <a:lnTo>
                  <a:pt x="24384" y="76200"/>
                </a:lnTo>
                <a:close/>
              </a:path>
              <a:path w="76200" h="847725">
                <a:moveTo>
                  <a:pt x="50292" y="847344"/>
                </a:moveTo>
                <a:lnTo>
                  <a:pt x="24384" y="847344"/>
                </a:lnTo>
                <a:lnTo>
                  <a:pt x="24384" y="64008"/>
                </a:lnTo>
                <a:lnTo>
                  <a:pt x="50292" y="64008"/>
                </a:lnTo>
                <a:lnTo>
                  <a:pt x="50292" y="847344"/>
                </a:lnTo>
                <a:close/>
              </a:path>
              <a:path w="76200" h="847725">
                <a:moveTo>
                  <a:pt x="76200" y="76200"/>
                </a:moveTo>
                <a:lnTo>
                  <a:pt x="50292" y="76200"/>
                </a:lnTo>
                <a:lnTo>
                  <a:pt x="50292" y="64008"/>
                </a:lnTo>
                <a:lnTo>
                  <a:pt x="70104" y="64008"/>
                </a:lnTo>
                <a:lnTo>
                  <a:pt x="76200" y="76200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399" name="テキスト ボックス 1398">
            <a:extLst>
              <a:ext uri="{FF2B5EF4-FFF2-40B4-BE49-F238E27FC236}">
                <a16:creationId xmlns:a16="http://schemas.microsoft.com/office/drawing/2014/main" id="{FC8021B5-A403-4088-8587-2A844C422273}"/>
              </a:ext>
            </a:extLst>
          </p:cNvPr>
          <p:cNvSpPr txBox="1"/>
          <p:nvPr/>
        </p:nvSpPr>
        <p:spPr>
          <a:xfrm>
            <a:off x="2460759" y="3078215"/>
            <a:ext cx="1658356" cy="3155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5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供給</a:t>
            </a:r>
          </a:p>
        </p:txBody>
      </p:sp>
      <p:sp>
        <p:nvSpPr>
          <p:cNvPr id="1400" name="テキスト ボックス 1399">
            <a:extLst>
              <a:ext uri="{FF2B5EF4-FFF2-40B4-BE49-F238E27FC236}">
                <a16:creationId xmlns:a16="http://schemas.microsoft.com/office/drawing/2014/main" id="{999A2A95-28F7-4C3A-95AB-6C979F24BBBE}"/>
              </a:ext>
            </a:extLst>
          </p:cNvPr>
          <p:cNvSpPr txBox="1"/>
          <p:nvPr/>
        </p:nvSpPr>
        <p:spPr>
          <a:xfrm>
            <a:off x="7011179" y="2757975"/>
            <a:ext cx="1658356" cy="3155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5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需要</a:t>
            </a:r>
          </a:p>
        </p:txBody>
      </p:sp>
      <p:sp>
        <p:nvSpPr>
          <p:cNvPr id="1401" name="矢印: 上向き折線 1400">
            <a:extLst>
              <a:ext uri="{FF2B5EF4-FFF2-40B4-BE49-F238E27FC236}">
                <a16:creationId xmlns:a16="http://schemas.microsoft.com/office/drawing/2014/main" id="{42DFF1A3-0FD3-4BB7-8389-4191E4FB7413}"/>
              </a:ext>
            </a:extLst>
          </p:cNvPr>
          <p:cNvSpPr/>
          <p:nvPr/>
        </p:nvSpPr>
        <p:spPr>
          <a:xfrm rot="5400000">
            <a:off x="1774161" y="3318030"/>
            <a:ext cx="1586418" cy="1062404"/>
          </a:xfrm>
          <a:prstGeom prst="bentUpArrow">
            <a:avLst>
              <a:gd name="adj1" fmla="val 17595"/>
              <a:gd name="adj2" fmla="val 26993"/>
              <a:gd name="adj3" fmla="val 38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2"/>
          </a:p>
        </p:txBody>
      </p:sp>
      <p:sp>
        <p:nvSpPr>
          <p:cNvPr id="1402" name="object 19">
            <a:extLst>
              <a:ext uri="{FF2B5EF4-FFF2-40B4-BE49-F238E27FC236}">
                <a16:creationId xmlns:a16="http://schemas.microsoft.com/office/drawing/2014/main" id="{9BD9940E-7FE4-45BD-BD2D-8B7F76C9F131}"/>
              </a:ext>
            </a:extLst>
          </p:cNvPr>
          <p:cNvSpPr/>
          <p:nvPr/>
        </p:nvSpPr>
        <p:spPr>
          <a:xfrm>
            <a:off x="3145730" y="4049650"/>
            <a:ext cx="1041481" cy="704136"/>
          </a:xfrm>
          <a:custGeom>
            <a:avLst/>
            <a:gdLst/>
            <a:ahLst/>
            <a:cxnLst/>
            <a:rect l="l" t="t" r="r" b="b"/>
            <a:pathLst>
              <a:path w="820419" h="562610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725424" y="0"/>
                </a:lnTo>
                <a:lnTo>
                  <a:pt x="762047" y="7477"/>
                </a:lnTo>
                <a:lnTo>
                  <a:pt x="792099" y="27812"/>
                </a:lnTo>
                <a:lnTo>
                  <a:pt x="812434" y="57864"/>
                </a:lnTo>
                <a:lnTo>
                  <a:pt x="819912" y="94487"/>
                </a:lnTo>
                <a:lnTo>
                  <a:pt x="819912" y="469392"/>
                </a:lnTo>
                <a:lnTo>
                  <a:pt x="812434" y="505777"/>
                </a:lnTo>
                <a:lnTo>
                  <a:pt x="792099" y="535304"/>
                </a:lnTo>
                <a:lnTo>
                  <a:pt x="762047" y="555116"/>
                </a:lnTo>
                <a:lnTo>
                  <a:pt x="725424" y="562355"/>
                </a:lnTo>
                <a:lnTo>
                  <a:pt x="94488" y="562355"/>
                </a:lnTo>
                <a:lnTo>
                  <a:pt x="57864" y="555116"/>
                </a:lnTo>
                <a:lnTo>
                  <a:pt x="27813" y="535304"/>
                </a:lnTo>
                <a:lnTo>
                  <a:pt x="7477" y="505777"/>
                </a:lnTo>
                <a:lnTo>
                  <a:pt x="0" y="469392"/>
                </a:lnTo>
                <a:lnTo>
                  <a:pt x="0" y="94487"/>
                </a:lnTo>
                <a:close/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労働の需要</a:t>
            </a:r>
            <a:endParaRPr lang="en-US" altLang="ja-JP"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997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Ld</a:t>
            </a: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03" name="矢印: 上向き折線 1402">
            <a:extLst>
              <a:ext uri="{FF2B5EF4-FFF2-40B4-BE49-F238E27FC236}">
                <a16:creationId xmlns:a16="http://schemas.microsoft.com/office/drawing/2014/main" id="{20853124-9B45-43B2-B8D1-FAA7925D015F}"/>
              </a:ext>
            </a:extLst>
          </p:cNvPr>
          <p:cNvSpPr/>
          <p:nvPr/>
        </p:nvSpPr>
        <p:spPr>
          <a:xfrm rot="5400000">
            <a:off x="631460" y="4133947"/>
            <a:ext cx="3218253" cy="1062404"/>
          </a:xfrm>
          <a:prstGeom prst="bentUpArrow">
            <a:avLst>
              <a:gd name="adj1" fmla="val 17595"/>
              <a:gd name="adj2" fmla="val 26993"/>
              <a:gd name="adj3" fmla="val 38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2"/>
          </a:p>
        </p:txBody>
      </p:sp>
      <p:sp>
        <p:nvSpPr>
          <p:cNvPr id="1404" name="object 19">
            <a:extLst>
              <a:ext uri="{FF2B5EF4-FFF2-40B4-BE49-F238E27FC236}">
                <a16:creationId xmlns:a16="http://schemas.microsoft.com/office/drawing/2014/main" id="{CD6CEC45-2E40-4990-9A16-45AE8D39AE93}"/>
              </a:ext>
            </a:extLst>
          </p:cNvPr>
          <p:cNvSpPr/>
          <p:nvPr/>
        </p:nvSpPr>
        <p:spPr>
          <a:xfrm>
            <a:off x="4504227" y="4054503"/>
            <a:ext cx="1235038" cy="699283"/>
          </a:xfrm>
          <a:custGeom>
            <a:avLst/>
            <a:gdLst/>
            <a:ahLst/>
            <a:cxnLst/>
            <a:rect l="l" t="t" r="r" b="b"/>
            <a:pathLst>
              <a:path w="820419" h="562610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725424" y="0"/>
                </a:lnTo>
                <a:lnTo>
                  <a:pt x="762047" y="7477"/>
                </a:lnTo>
                <a:lnTo>
                  <a:pt x="792099" y="27812"/>
                </a:lnTo>
                <a:lnTo>
                  <a:pt x="812434" y="57864"/>
                </a:lnTo>
                <a:lnTo>
                  <a:pt x="819912" y="94487"/>
                </a:lnTo>
                <a:lnTo>
                  <a:pt x="819912" y="469392"/>
                </a:lnTo>
                <a:lnTo>
                  <a:pt x="812434" y="505777"/>
                </a:lnTo>
                <a:lnTo>
                  <a:pt x="792099" y="535304"/>
                </a:lnTo>
                <a:lnTo>
                  <a:pt x="762047" y="555116"/>
                </a:lnTo>
                <a:lnTo>
                  <a:pt x="725424" y="562355"/>
                </a:lnTo>
                <a:lnTo>
                  <a:pt x="94488" y="562355"/>
                </a:lnTo>
                <a:lnTo>
                  <a:pt x="57864" y="555116"/>
                </a:lnTo>
                <a:lnTo>
                  <a:pt x="27813" y="535304"/>
                </a:lnTo>
                <a:lnTo>
                  <a:pt x="7477" y="505777"/>
                </a:lnTo>
                <a:lnTo>
                  <a:pt x="0" y="469392"/>
                </a:lnTo>
                <a:lnTo>
                  <a:pt x="0" y="94487"/>
                </a:lnTo>
                <a:close/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労働の供給 </a:t>
            </a:r>
            <a:endParaRPr lang="en-US" altLang="ja-JP"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(Ls)</a:t>
            </a:r>
            <a:endParaRPr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05" name="object 28">
            <a:extLst>
              <a:ext uri="{FF2B5EF4-FFF2-40B4-BE49-F238E27FC236}">
                <a16:creationId xmlns:a16="http://schemas.microsoft.com/office/drawing/2014/main" id="{01D1FB9A-6523-48EB-9ECE-EB84839B3E36}"/>
              </a:ext>
            </a:extLst>
          </p:cNvPr>
          <p:cNvSpPr/>
          <p:nvPr/>
        </p:nvSpPr>
        <p:spPr>
          <a:xfrm>
            <a:off x="4984839" y="2674375"/>
            <a:ext cx="232242" cy="1380128"/>
          </a:xfrm>
          <a:custGeom>
            <a:avLst/>
            <a:gdLst/>
            <a:ahLst/>
            <a:cxnLst/>
            <a:rect l="l" t="t" r="r" b="b"/>
            <a:pathLst>
              <a:path w="76200" h="923925">
                <a:moveTo>
                  <a:pt x="51816" y="859536"/>
                </a:moveTo>
                <a:lnTo>
                  <a:pt x="25908" y="859536"/>
                </a:lnTo>
                <a:lnTo>
                  <a:pt x="25908" y="0"/>
                </a:lnTo>
                <a:lnTo>
                  <a:pt x="51816" y="0"/>
                </a:lnTo>
                <a:lnTo>
                  <a:pt x="51816" y="859536"/>
                </a:lnTo>
                <a:close/>
              </a:path>
              <a:path w="76200" h="923925">
                <a:moveTo>
                  <a:pt x="38100" y="923544"/>
                </a:moveTo>
                <a:lnTo>
                  <a:pt x="0" y="847344"/>
                </a:lnTo>
                <a:lnTo>
                  <a:pt x="25908" y="847344"/>
                </a:lnTo>
                <a:lnTo>
                  <a:pt x="25908" y="859536"/>
                </a:lnTo>
                <a:lnTo>
                  <a:pt x="70104" y="859536"/>
                </a:lnTo>
                <a:lnTo>
                  <a:pt x="38100" y="923544"/>
                </a:lnTo>
                <a:close/>
              </a:path>
              <a:path w="76200" h="923925">
                <a:moveTo>
                  <a:pt x="70104" y="859536"/>
                </a:moveTo>
                <a:lnTo>
                  <a:pt x="51816" y="859536"/>
                </a:lnTo>
                <a:lnTo>
                  <a:pt x="51816" y="847344"/>
                </a:lnTo>
                <a:lnTo>
                  <a:pt x="76200" y="847344"/>
                </a:lnTo>
                <a:lnTo>
                  <a:pt x="70104" y="859536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07" name="テキスト ボックス 1406">
            <a:extLst>
              <a:ext uri="{FF2B5EF4-FFF2-40B4-BE49-F238E27FC236}">
                <a16:creationId xmlns:a16="http://schemas.microsoft.com/office/drawing/2014/main" id="{D7030E81-4AE9-4AA5-90DF-56AEBE8837EE}"/>
              </a:ext>
            </a:extLst>
          </p:cNvPr>
          <p:cNvSpPr txBox="1"/>
          <p:nvPr/>
        </p:nvSpPr>
        <p:spPr>
          <a:xfrm>
            <a:off x="4112041" y="4165321"/>
            <a:ext cx="363687" cy="343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32" dirty="0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lang="ja-JP" altLang="en-US" sz="1632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08" name="テキスト ボックス 1407">
            <a:extLst>
              <a:ext uri="{FF2B5EF4-FFF2-40B4-BE49-F238E27FC236}">
                <a16:creationId xmlns:a16="http://schemas.microsoft.com/office/drawing/2014/main" id="{AD406F8F-B599-4EF6-8CE7-52EA9B01281E}"/>
              </a:ext>
            </a:extLst>
          </p:cNvPr>
          <p:cNvSpPr txBox="1"/>
          <p:nvPr/>
        </p:nvSpPr>
        <p:spPr>
          <a:xfrm>
            <a:off x="2630874" y="3641787"/>
            <a:ext cx="1029712" cy="287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7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労働市場</a:t>
            </a:r>
          </a:p>
        </p:txBody>
      </p:sp>
      <p:sp>
        <p:nvSpPr>
          <p:cNvPr id="1409" name="テキスト ボックス 1408">
            <a:extLst>
              <a:ext uri="{FF2B5EF4-FFF2-40B4-BE49-F238E27FC236}">
                <a16:creationId xmlns:a16="http://schemas.microsoft.com/office/drawing/2014/main" id="{C1BC12F6-27A9-4B19-A8B2-06512D258EC5}"/>
              </a:ext>
            </a:extLst>
          </p:cNvPr>
          <p:cNvSpPr txBox="1"/>
          <p:nvPr/>
        </p:nvSpPr>
        <p:spPr>
          <a:xfrm>
            <a:off x="2574240" y="5396717"/>
            <a:ext cx="1029712" cy="287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7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金融市場</a:t>
            </a:r>
          </a:p>
        </p:txBody>
      </p:sp>
      <p:sp>
        <p:nvSpPr>
          <p:cNvPr id="1410" name="object 19">
            <a:extLst>
              <a:ext uri="{FF2B5EF4-FFF2-40B4-BE49-F238E27FC236}">
                <a16:creationId xmlns:a16="http://schemas.microsoft.com/office/drawing/2014/main" id="{7419837A-8670-494A-9D07-A0006E520EED}"/>
              </a:ext>
            </a:extLst>
          </p:cNvPr>
          <p:cNvSpPr/>
          <p:nvPr/>
        </p:nvSpPr>
        <p:spPr>
          <a:xfrm>
            <a:off x="2842043" y="5718332"/>
            <a:ext cx="1029712" cy="676785"/>
          </a:xfrm>
          <a:custGeom>
            <a:avLst/>
            <a:gdLst/>
            <a:ahLst/>
            <a:cxnLst/>
            <a:rect l="l" t="t" r="r" b="b"/>
            <a:pathLst>
              <a:path w="820419" h="562610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725424" y="0"/>
                </a:lnTo>
                <a:lnTo>
                  <a:pt x="762047" y="7477"/>
                </a:lnTo>
                <a:lnTo>
                  <a:pt x="792099" y="27812"/>
                </a:lnTo>
                <a:lnTo>
                  <a:pt x="812434" y="57864"/>
                </a:lnTo>
                <a:lnTo>
                  <a:pt x="819912" y="94487"/>
                </a:lnTo>
                <a:lnTo>
                  <a:pt x="819912" y="469392"/>
                </a:lnTo>
                <a:lnTo>
                  <a:pt x="812434" y="505777"/>
                </a:lnTo>
                <a:lnTo>
                  <a:pt x="792099" y="535304"/>
                </a:lnTo>
                <a:lnTo>
                  <a:pt x="762047" y="555116"/>
                </a:lnTo>
                <a:lnTo>
                  <a:pt x="725424" y="562355"/>
                </a:lnTo>
                <a:lnTo>
                  <a:pt x="94488" y="562355"/>
                </a:lnTo>
                <a:lnTo>
                  <a:pt x="57864" y="555116"/>
                </a:lnTo>
                <a:lnTo>
                  <a:pt x="27813" y="535304"/>
                </a:lnTo>
                <a:lnTo>
                  <a:pt x="7477" y="505777"/>
                </a:lnTo>
                <a:lnTo>
                  <a:pt x="0" y="469392"/>
                </a:lnTo>
                <a:lnTo>
                  <a:pt x="0" y="94487"/>
                </a:lnTo>
                <a:close/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 資金の需要 （</a:t>
            </a:r>
            <a:r>
              <a:rPr lang="en-US" altLang="ja-JP" sz="997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Fd</a:t>
            </a:r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 </a:t>
            </a:r>
            <a:endParaRPr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11" name="object 19">
            <a:extLst>
              <a:ext uri="{FF2B5EF4-FFF2-40B4-BE49-F238E27FC236}">
                <a16:creationId xmlns:a16="http://schemas.microsoft.com/office/drawing/2014/main" id="{0618E0D9-C9F0-455E-A664-513326ACA642}"/>
              </a:ext>
            </a:extLst>
          </p:cNvPr>
          <p:cNvSpPr/>
          <p:nvPr/>
        </p:nvSpPr>
        <p:spPr>
          <a:xfrm>
            <a:off x="4171501" y="5727799"/>
            <a:ext cx="943191" cy="699282"/>
          </a:xfrm>
          <a:custGeom>
            <a:avLst/>
            <a:gdLst/>
            <a:ahLst/>
            <a:cxnLst/>
            <a:rect l="l" t="t" r="r" b="b"/>
            <a:pathLst>
              <a:path w="820419" h="562610">
                <a:moveTo>
                  <a:pt x="0" y="94487"/>
                </a:moveTo>
                <a:lnTo>
                  <a:pt x="7477" y="57864"/>
                </a:lnTo>
                <a:lnTo>
                  <a:pt x="27813" y="27812"/>
                </a:lnTo>
                <a:lnTo>
                  <a:pt x="57864" y="7477"/>
                </a:lnTo>
                <a:lnTo>
                  <a:pt x="94488" y="0"/>
                </a:lnTo>
                <a:lnTo>
                  <a:pt x="725424" y="0"/>
                </a:lnTo>
                <a:lnTo>
                  <a:pt x="762047" y="7477"/>
                </a:lnTo>
                <a:lnTo>
                  <a:pt x="792099" y="27812"/>
                </a:lnTo>
                <a:lnTo>
                  <a:pt x="812434" y="57864"/>
                </a:lnTo>
                <a:lnTo>
                  <a:pt x="819912" y="94487"/>
                </a:lnTo>
                <a:lnTo>
                  <a:pt x="819912" y="469392"/>
                </a:lnTo>
                <a:lnTo>
                  <a:pt x="812434" y="505777"/>
                </a:lnTo>
                <a:lnTo>
                  <a:pt x="792099" y="535304"/>
                </a:lnTo>
                <a:lnTo>
                  <a:pt x="762047" y="555116"/>
                </a:lnTo>
                <a:lnTo>
                  <a:pt x="725424" y="562355"/>
                </a:lnTo>
                <a:lnTo>
                  <a:pt x="94488" y="562355"/>
                </a:lnTo>
                <a:lnTo>
                  <a:pt x="57864" y="555116"/>
                </a:lnTo>
                <a:lnTo>
                  <a:pt x="27813" y="535304"/>
                </a:lnTo>
                <a:lnTo>
                  <a:pt x="7477" y="505777"/>
                </a:lnTo>
                <a:lnTo>
                  <a:pt x="0" y="469392"/>
                </a:lnTo>
                <a:lnTo>
                  <a:pt x="0" y="94487"/>
                </a:lnTo>
                <a:close/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ja-JP" altLang="en-US" sz="997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資金の供給</a:t>
            </a:r>
            <a:endParaRPr sz="997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12" name="テキスト ボックス 1411">
            <a:extLst>
              <a:ext uri="{FF2B5EF4-FFF2-40B4-BE49-F238E27FC236}">
                <a16:creationId xmlns:a16="http://schemas.microsoft.com/office/drawing/2014/main" id="{000DB613-FF9B-4F24-9938-49A4D62DEE74}"/>
              </a:ext>
            </a:extLst>
          </p:cNvPr>
          <p:cNvSpPr txBox="1"/>
          <p:nvPr/>
        </p:nvSpPr>
        <p:spPr>
          <a:xfrm>
            <a:off x="3796825" y="5819919"/>
            <a:ext cx="363687" cy="343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32" dirty="0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lang="ja-JP" altLang="en-US" sz="1632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13" name="テキスト ボックス 1412">
            <a:extLst>
              <a:ext uri="{FF2B5EF4-FFF2-40B4-BE49-F238E27FC236}">
                <a16:creationId xmlns:a16="http://schemas.microsoft.com/office/drawing/2014/main" id="{4DD46B0D-0706-4310-8C55-EBC901F452AE}"/>
              </a:ext>
            </a:extLst>
          </p:cNvPr>
          <p:cNvSpPr txBox="1"/>
          <p:nvPr/>
        </p:nvSpPr>
        <p:spPr>
          <a:xfrm>
            <a:off x="6471758" y="5998031"/>
            <a:ext cx="769716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政府当局</a:t>
            </a:r>
          </a:p>
        </p:txBody>
      </p:sp>
      <p:pic>
        <p:nvPicPr>
          <p:cNvPr id="1419" name="図 1418">
            <a:extLst>
              <a:ext uri="{FF2B5EF4-FFF2-40B4-BE49-F238E27FC236}">
                <a16:creationId xmlns:a16="http://schemas.microsoft.com/office/drawing/2014/main" id="{BF967508-F909-4671-A6DF-5CAC73DC7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66" y="1879321"/>
            <a:ext cx="149252" cy="1317012"/>
          </a:xfrm>
          <a:prstGeom prst="rect">
            <a:avLst/>
          </a:prstGeom>
        </p:spPr>
      </p:pic>
      <p:pic>
        <p:nvPicPr>
          <p:cNvPr id="1420" name="図 1419">
            <a:extLst>
              <a:ext uri="{FF2B5EF4-FFF2-40B4-BE49-F238E27FC236}">
                <a16:creationId xmlns:a16="http://schemas.microsoft.com/office/drawing/2014/main" id="{686E1C11-4AA9-48E7-9282-2B61148D1E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3938" y="1293717"/>
            <a:ext cx="8866225" cy="179246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BDAD2A2-C4EB-4DD9-B3AE-891ED44D49C1}"/>
              </a:ext>
            </a:extLst>
          </p:cNvPr>
          <p:cNvSpPr txBox="1"/>
          <p:nvPr/>
        </p:nvSpPr>
        <p:spPr>
          <a:xfrm>
            <a:off x="10367575" y="1426268"/>
            <a:ext cx="1131711" cy="287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7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水際対策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246281C-AB50-48F6-AD66-FD9BA4CD700A}"/>
              </a:ext>
            </a:extLst>
          </p:cNvPr>
          <p:cNvSpPr txBox="1"/>
          <p:nvPr/>
        </p:nvSpPr>
        <p:spPr>
          <a:xfrm>
            <a:off x="4265309" y="1666613"/>
            <a:ext cx="1131711" cy="259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88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感染防止対策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F9F32CC-7E92-42C5-9894-5FD60ACD35F6}"/>
              </a:ext>
            </a:extLst>
          </p:cNvPr>
          <p:cNvSpPr/>
          <p:nvPr/>
        </p:nvSpPr>
        <p:spPr>
          <a:xfrm>
            <a:off x="3705800" y="4987769"/>
            <a:ext cx="47981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派遣切り・解雇等による手取り所得の途絶</a:t>
            </a:r>
          </a:p>
        </p:txBody>
      </p:sp>
      <p:sp>
        <p:nvSpPr>
          <p:cNvPr id="48" name="object 28">
            <a:extLst>
              <a:ext uri="{FF2B5EF4-FFF2-40B4-BE49-F238E27FC236}">
                <a16:creationId xmlns:a16="http://schemas.microsoft.com/office/drawing/2014/main" id="{318760DB-C2B9-4681-8771-3358151F83D6}"/>
              </a:ext>
            </a:extLst>
          </p:cNvPr>
          <p:cNvSpPr/>
          <p:nvPr/>
        </p:nvSpPr>
        <p:spPr>
          <a:xfrm>
            <a:off x="3906952" y="4757251"/>
            <a:ext cx="253559" cy="263270"/>
          </a:xfrm>
          <a:custGeom>
            <a:avLst/>
            <a:gdLst/>
            <a:ahLst/>
            <a:cxnLst/>
            <a:rect l="l" t="t" r="r" b="b"/>
            <a:pathLst>
              <a:path w="76200" h="923925">
                <a:moveTo>
                  <a:pt x="51816" y="859536"/>
                </a:moveTo>
                <a:lnTo>
                  <a:pt x="25908" y="859536"/>
                </a:lnTo>
                <a:lnTo>
                  <a:pt x="25908" y="0"/>
                </a:lnTo>
                <a:lnTo>
                  <a:pt x="51816" y="0"/>
                </a:lnTo>
                <a:lnTo>
                  <a:pt x="51816" y="859536"/>
                </a:lnTo>
                <a:close/>
              </a:path>
              <a:path w="76200" h="923925">
                <a:moveTo>
                  <a:pt x="38100" y="923544"/>
                </a:moveTo>
                <a:lnTo>
                  <a:pt x="0" y="847344"/>
                </a:lnTo>
                <a:lnTo>
                  <a:pt x="25908" y="847344"/>
                </a:lnTo>
                <a:lnTo>
                  <a:pt x="25908" y="859536"/>
                </a:lnTo>
                <a:lnTo>
                  <a:pt x="70104" y="859536"/>
                </a:lnTo>
                <a:lnTo>
                  <a:pt x="38100" y="923544"/>
                </a:lnTo>
                <a:close/>
              </a:path>
              <a:path w="76200" h="923925">
                <a:moveTo>
                  <a:pt x="70104" y="859536"/>
                </a:moveTo>
                <a:lnTo>
                  <a:pt x="51816" y="859536"/>
                </a:lnTo>
                <a:lnTo>
                  <a:pt x="51816" y="847344"/>
                </a:lnTo>
                <a:lnTo>
                  <a:pt x="76200" y="847344"/>
                </a:lnTo>
                <a:lnTo>
                  <a:pt x="70104" y="859536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矢印: 上向き折線 3">
            <a:extLst>
              <a:ext uri="{FF2B5EF4-FFF2-40B4-BE49-F238E27FC236}">
                <a16:creationId xmlns:a16="http://schemas.microsoft.com/office/drawing/2014/main" id="{B077909F-74CB-4FB0-84F8-5D8CABF7710F}"/>
              </a:ext>
            </a:extLst>
          </p:cNvPr>
          <p:cNvSpPr/>
          <p:nvPr/>
        </p:nvSpPr>
        <p:spPr>
          <a:xfrm rot="16200000" flipH="1">
            <a:off x="5964254" y="3695659"/>
            <a:ext cx="2563276" cy="574946"/>
          </a:xfrm>
          <a:prstGeom prst="bent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40F3C5B-3167-4F9B-A2D9-2A63E4873308}"/>
              </a:ext>
            </a:extLst>
          </p:cNvPr>
          <p:cNvSpPr/>
          <p:nvPr/>
        </p:nvSpPr>
        <p:spPr>
          <a:xfrm>
            <a:off x="3162072" y="6505316"/>
            <a:ext cx="407659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生産停止・営業停止に伴う資金繰りの急速な悪化</a:t>
            </a:r>
          </a:p>
        </p:txBody>
      </p:sp>
      <p:sp>
        <p:nvSpPr>
          <p:cNvPr id="7" name="矢印: 左 6">
            <a:extLst>
              <a:ext uri="{FF2B5EF4-FFF2-40B4-BE49-F238E27FC236}">
                <a16:creationId xmlns:a16="http://schemas.microsoft.com/office/drawing/2014/main" id="{843094F0-1ADB-4AD5-BCF6-74201C0DA3EF}"/>
              </a:ext>
            </a:extLst>
          </p:cNvPr>
          <p:cNvSpPr/>
          <p:nvPr/>
        </p:nvSpPr>
        <p:spPr>
          <a:xfrm>
            <a:off x="5246696" y="6105025"/>
            <a:ext cx="1136156" cy="169251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矢印: 上向き折線 52">
            <a:extLst>
              <a:ext uri="{FF2B5EF4-FFF2-40B4-BE49-F238E27FC236}">
                <a16:creationId xmlns:a16="http://schemas.microsoft.com/office/drawing/2014/main" id="{889A4E1B-438F-46CE-9069-58F140E07B0D}"/>
              </a:ext>
            </a:extLst>
          </p:cNvPr>
          <p:cNvSpPr/>
          <p:nvPr/>
        </p:nvSpPr>
        <p:spPr>
          <a:xfrm rot="16200000" flipH="1">
            <a:off x="6449336" y="4453831"/>
            <a:ext cx="2191197" cy="897205"/>
          </a:xfrm>
          <a:prstGeom prst="bent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object 28">
            <a:extLst>
              <a:ext uri="{FF2B5EF4-FFF2-40B4-BE49-F238E27FC236}">
                <a16:creationId xmlns:a16="http://schemas.microsoft.com/office/drawing/2014/main" id="{8F4FB444-173D-4250-B71C-96F22DD534C8}"/>
              </a:ext>
            </a:extLst>
          </p:cNvPr>
          <p:cNvSpPr/>
          <p:nvPr/>
        </p:nvSpPr>
        <p:spPr>
          <a:xfrm>
            <a:off x="3372229" y="6307129"/>
            <a:ext cx="253559" cy="263270"/>
          </a:xfrm>
          <a:custGeom>
            <a:avLst/>
            <a:gdLst/>
            <a:ahLst/>
            <a:cxnLst/>
            <a:rect l="l" t="t" r="r" b="b"/>
            <a:pathLst>
              <a:path w="76200" h="923925">
                <a:moveTo>
                  <a:pt x="51816" y="859536"/>
                </a:moveTo>
                <a:lnTo>
                  <a:pt x="25908" y="859536"/>
                </a:lnTo>
                <a:lnTo>
                  <a:pt x="25908" y="0"/>
                </a:lnTo>
                <a:lnTo>
                  <a:pt x="51816" y="0"/>
                </a:lnTo>
                <a:lnTo>
                  <a:pt x="51816" y="859536"/>
                </a:lnTo>
                <a:close/>
              </a:path>
              <a:path w="76200" h="923925">
                <a:moveTo>
                  <a:pt x="38100" y="923544"/>
                </a:moveTo>
                <a:lnTo>
                  <a:pt x="0" y="847344"/>
                </a:lnTo>
                <a:lnTo>
                  <a:pt x="25908" y="847344"/>
                </a:lnTo>
                <a:lnTo>
                  <a:pt x="25908" y="859536"/>
                </a:lnTo>
                <a:lnTo>
                  <a:pt x="70104" y="859536"/>
                </a:lnTo>
                <a:lnTo>
                  <a:pt x="38100" y="923544"/>
                </a:lnTo>
                <a:close/>
              </a:path>
              <a:path w="76200" h="923925">
                <a:moveTo>
                  <a:pt x="70104" y="859536"/>
                </a:moveTo>
                <a:lnTo>
                  <a:pt x="51816" y="859536"/>
                </a:lnTo>
                <a:lnTo>
                  <a:pt x="51816" y="847344"/>
                </a:lnTo>
                <a:lnTo>
                  <a:pt x="76200" y="847344"/>
                </a:lnTo>
                <a:lnTo>
                  <a:pt x="70104" y="859536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F155A8DE-B8AA-4BED-9B4A-9F37F0AC7355}"/>
              </a:ext>
            </a:extLst>
          </p:cNvPr>
          <p:cNvSpPr txBox="1">
            <a:spLocks/>
          </p:cNvSpPr>
          <p:nvPr/>
        </p:nvSpPr>
        <p:spPr>
          <a:xfrm>
            <a:off x="1339702" y="244549"/>
            <a:ext cx="9643731" cy="80492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マクロ経済の枠組み</a:t>
            </a:r>
          </a:p>
        </p:txBody>
      </p:sp>
      <p:sp>
        <p:nvSpPr>
          <p:cNvPr id="9" name="日付プレースホルダー 8">
            <a:extLst>
              <a:ext uri="{FF2B5EF4-FFF2-40B4-BE49-F238E27FC236}">
                <a16:creationId xmlns:a16="http://schemas.microsoft.com/office/drawing/2014/main" id="{5A469988-EDD4-4270-8678-DED09BF810E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18E572F1-A72B-4F87-9D26-6D9986CE5F83}" type="datetime1">
              <a:rPr lang="ja-JP" altLang="en-US" smtClean="0"/>
              <a:t>2020/6/29</a:t>
            </a:fld>
            <a:endParaRPr lang="en-US"/>
          </a:p>
        </p:txBody>
      </p:sp>
      <p:sp>
        <p:nvSpPr>
          <p:cNvPr id="56" name="スライド番号プレースホルダー 2">
            <a:extLst>
              <a:ext uri="{FF2B5EF4-FFF2-40B4-BE49-F238E27FC236}">
                <a16:creationId xmlns:a16="http://schemas.microsoft.com/office/drawing/2014/main" id="{DEF572A8-A027-4D26-9ECE-519B15B89847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62F87BA-68D3-4F70-B6DF-A2E2132CFAAD}" type="slidenum">
              <a:rPr lang="ja-JP" altLang="en-US" sz="1200">
                <a:solidFill>
                  <a:schemeClr val="tx1">
                    <a:tint val="75000"/>
                  </a:schemeClr>
                </a:solidFill>
              </a:rPr>
              <a:pPr algn="r"/>
              <a:t>10</a:t>
            </a:fld>
            <a:endParaRPr lang="ja-JP" alt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392062" y="2118087"/>
            <a:ext cx="54703" cy="158725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1516">
              <a:spcBef>
                <a:spcPts val="95"/>
              </a:spcBef>
            </a:pPr>
            <a:r>
              <a:rPr sz="952" spc="-27" dirty="0">
                <a:latin typeface="Yu Gothic"/>
                <a:cs typeface="Yu Gothic"/>
              </a:rPr>
              <a:t> </a:t>
            </a:r>
            <a:endParaRPr sz="952">
              <a:latin typeface="Yu Gothic"/>
              <a:cs typeface="Yu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90425" y="3513009"/>
            <a:ext cx="968879" cy="225592"/>
          </a:xfrm>
          <a:prstGeom prst="rect">
            <a:avLst/>
          </a:prstGeom>
        </p:spPr>
        <p:txBody>
          <a:bodyPr vert="horz" wrap="square" lIns="0" tIns="2303" rIns="0" bIns="0" rtlCol="0">
            <a:spAutoFit/>
          </a:bodyPr>
          <a:lstStyle/>
          <a:p>
            <a:pPr marL="16699"/>
            <a:r>
              <a:rPr sz="1451" spc="-32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Step②</a:t>
            </a:r>
            <a:r>
              <a:rPr sz="1451" spc="-27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 </a:t>
            </a:r>
            <a:endParaRPr sz="145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22021" y="3983740"/>
            <a:ext cx="659312" cy="286686"/>
          </a:xfrm>
          <a:prstGeom prst="rect">
            <a:avLst/>
          </a:prstGeom>
        </p:spPr>
        <p:txBody>
          <a:bodyPr vert="horz" wrap="square" lIns="0" tIns="576" rIns="0" bIns="0" rtlCol="0">
            <a:spAutoFit/>
          </a:bodyPr>
          <a:lstStyle/>
          <a:p>
            <a:pPr>
              <a:spcBef>
                <a:spcPts val="5"/>
              </a:spcBef>
            </a:pPr>
            <a:endParaRPr sz="907">
              <a:latin typeface="Times New Roman"/>
              <a:cs typeface="Times New Roman"/>
            </a:endParaRPr>
          </a:p>
          <a:p>
            <a:pPr marL="11516"/>
            <a:r>
              <a:rPr sz="952" spc="-27" dirty="0">
                <a:latin typeface="Yu Gothic"/>
                <a:cs typeface="Yu Gothic"/>
              </a:rPr>
              <a:t>   </a:t>
            </a:r>
            <a:r>
              <a:rPr sz="952" spc="-118" dirty="0">
                <a:latin typeface="Yu Gothic"/>
                <a:cs typeface="Yu Gothic"/>
              </a:rPr>
              <a:t> </a:t>
            </a:r>
            <a:r>
              <a:rPr sz="952" spc="-27" dirty="0">
                <a:latin typeface="Yu Gothic"/>
                <a:cs typeface="Yu Gothic"/>
              </a:rPr>
              <a:t> </a:t>
            </a:r>
            <a:r>
              <a:rPr sz="952" dirty="0">
                <a:latin typeface="Yu Gothic"/>
                <a:cs typeface="Yu Gothic"/>
              </a:rPr>
              <a:t>  </a:t>
            </a:r>
            <a:r>
              <a:rPr sz="952" spc="-109" dirty="0">
                <a:latin typeface="Yu Gothic"/>
                <a:cs typeface="Yu Gothic"/>
              </a:rPr>
              <a:t> </a:t>
            </a:r>
            <a:r>
              <a:rPr sz="952" spc="-27" dirty="0">
                <a:latin typeface="Yu Gothic"/>
                <a:cs typeface="Yu Gothic"/>
              </a:rPr>
              <a:t> </a:t>
            </a:r>
            <a:r>
              <a:rPr sz="952" dirty="0">
                <a:latin typeface="Yu Gothic"/>
                <a:cs typeface="Yu Gothic"/>
              </a:rPr>
              <a:t>  </a:t>
            </a:r>
            <a:r>
              <a:rPr sz="952" spc="-118" dirty="0">
                <a:latin typeface="Yu Gothic"/>
                <a:cs typeface="Yu Gothic"/>
              </a:rPr>
              <a:t> </a:t>
            </a:r>
            <a:r>
              <a:rPr sz="952" spc="-27" dirty="0">
                <a:latin typeface="Yu Gothic"/>
                <a:cs typeface="Yu Gothic"/>
              </a:rPr>
              <a:t> </a:t>
            </a:r>
            <a:r>
              <a:rPr sz="952" dirty="0">
                <a:latin typeface="Yu Gothic"/>
                <a:cs typeface="Yu Gothic"/>
              </a:rPr>
              <a:t>  </a:t>
            </a:r>
            <a:r>
              <a:rPr sz="952" spc="-109" dirty="0">
                <a:latin typeface="Yu Gothic"/>
                <a:cs typeface="Yu Gothic"/>
              </a:rPr>
              <a:t> </a:t>
            </a:r>
            <a:r>
              <a:rPr sz="952" spc="-27" dirty="0">
                <a:latin typeface="Yu Gothic"/>
                <a:cs typeface="Yu Gothic"/>
              </a:rPr>
              <a:t> </a:t>
            </a:r>
            <a:r>
              <a:rPr sz="952" dirty="0">
                <a:latin typeface="Yu Gothic"/>
                <a:cs typeface="Yu Gothic"/>
              </a:rPr>
              <a:t>  </a:t>
            </a:r>
            <a:r>
              <a:rPr sz="952" spc="-118" dirty="0">
                <a:latin typeface="Yu Gothic"/>
                <a:cs typeface="Yu Gothic"/>
              </a:rPr>
              <a:t> </a:t>
            </a:r>
            <a:r>
              <a:rPr sz="952" spc="-27" dirty="0">
                <a:latin typeface="Yu Gothic"/>
                <a:cs typeface="Yu Gothic"/>
              </a:rPr>
              <a:t> </a:t>
            </a:r>
            <a:endParaRPr sz="952">
              <a:latin typeface="Yu Gothic"/>
              <a:cs typeface="Yu Gothic"/>
            </a:endParaRPr>
          </a:p>
        </p:txBody>
      </p:sp>
      <p:sp>
        <p:nvSpPr>
          <p:cNvPr id="15" name="object 15"/>
          <p:cNvSpPr>
            <a:spLocks noChangeAspect="1"/>
          </p:cNvSpPr>
          <p:nvPr/>
        </p:nvSpPr>
        <p:spPr>
          <a:xfrm>
            <a:off x="10156597" y="4182936"/>
            <a:ext cx="1437175" cy="1403728"/>
          </a:xfrm>
          <a:custGeom>
            <a:avLst/>
            <a:gdLst/>
            <a:ahLst/>
            <a:cxnLst/>
            <a:rect l="l" t="t" r="r" b="b"/>
            <a:pathLst>
              <a:path w="847725" h="838200">
                <a:moveTo>
                  <a:pt x="0" y="419100"/>
                </a:moveTo>
                <a:lnTo>
                  <a:pt x="2840" y="370471"/>
                </a:lnTo>
                <a:lnTo>
                  <a:pt x="11152" y="323425"/>
                </a:lnTo>
                <a:lnTo>
                  <a:pt x="24622" y="278286"/>
                </a:lnTo>
                <a:lnTo>
                  <a:pt x="42938" y="235375"/>
                </a:lnTo>
                <a:lnTo>
                  <a:pt x="65786" y="195018"/>
                </a:lnTo>
                <a:lnTo>
                  <a:pt x="92852" y="157536"/>
                </a:lnTo>
                <a:lnTo>
                  <a:pt x="123825" y="123253"/>
                </a:lnTo>
                <a:lnTo>
                  <a:pt x="158389" y="92493"/>
                </a:lnTo>
                <a:lnTo>
                  <a:pt x="196232" y="65578"/>
                </a:lnTo>
                <a:lnTo>
                  <a:pt x="237041" y="42831"/>
                </a:lnTo>
                <a:lnTo>
                  <a:pt x="280503" y="24577"/>
                </a:lnTo>
                <a:lnTo>
                  <a:pt x="326304" y="11138"/>
                </a:lnTo>
                <a:lnTo>
                  <a:pt x="374132" y="2838"/>
                </a:lnTo>
                <a:lnTo>
                  <a:pt x="423672" y="0"/>
                </a:lnTo>
                <a:lnTo>
                  <a:pt x="473212" y="2838"/>
                </a:lnTo>
                <a:lnTo>
                  <a:pt x="521039" y="11138"/>
                </a:lnTo>
                <a:lnTo>
                  <a:pt x="566840" y="24577"/>
                </a:lnTo>
                <a:lnTo>
                  <a:pt x="610302" y="42831"/>
                </a:lnTo>
                <a:lnTo>
                  <a:pt x="651111" y="65578"/>
                </a:lnTo>
                <a:lnTo>
                  <a:pt x="688954" y="92493"/>
                </a:lnTo>
                <a:lnTo>
                  <a:pt x="723519" y="123253"/>
                </a:lnTo>
                <a:lnTo>
                  <a:pt x="754491" y="157536"/>
                </a:lnTo>
                <a:lnTo>
                  <a:pt x="781557" y="195018"/>
                </a:lnTo>
                <a:lnTo>
                  <a:pt x="804405" y="235375"/>
                </a:lnTo>
                <a:lnTo>
                  <a:pt x="822721" y="278286"/>
                </a:lnTo>
                <a:lnTo>
                  <a:pt x="836191" y="323425"/>
                </a:lnTo>
                <a:lnTo>
                  <a:pt x="844503" y="370471"/>
                </a:lnTo>
                <a:lnTo>
                  <a:pt x="847343" y="419100"/>
                </a:lnTo>
                <a:lnTo>
                  <a:pt x="844503" y="468010"/>
                </a:lnTo>
                <a:lnTo>
                  <a:pt x="836191" y="515254"/>
                </a:lnTo>
                <a:lnTo>
                  <a:pt x="822721" y="560518"/>
                </a:lnTo>
                <a:lnTo>
                  <a:pt x="804405" y="603490"/>
                </a:lnTo>
                <a:lnTo>
                  <a:pt x="781557" y="643856"/>
                </a:lnTo>
                <a:lnTo>
                  <a:pt x="754491" y="681303"/>
                </a:lnTo>
                <a:lnTo>
                  <a:pt x="723519" y="715518"/>
                </a:lnTo>
                <a:lnTo>
                  <a:pt x="688954" y="746186"/>
                </a:lnTo>
                <a:lnTo>
                  <a:pt x="651111" y="772996"/>
                </a:lnTo>
                <a:lnTo>
                  <a:pt x="610302" y="795634"/>
                </a:lnTo>
                <a:lnTo>
                  <a:pt x="566840" y="813787"/>
                </a:lnTo>
                <a:lnTo>
                  <a:pt x="521039" y="827141"/>
                </a:lnTo>
                <a:lnTo>
                  <a:pt x="473212" y="835383"/>
                </a:lnTo>
                <a:lnTo>
                  <a:pt x="423672" y="838200"/>
                </a:lnTo>
                <a:lnTo>
                  <a:pt x="374132" y="835383"/>
                </a:lnTo>
                <a:lnTo>
                  <a:pt x="326304" y="827141"/>
                </a:lnTo>
                <a:lnTo>
                  <a:pt x="280503" y="813787"/>
                </a:lnTo>
                <a:lnTo>
                  <a:pt x="237041" y="795634"/>
                </a:lnTo>
                <a:lnTo>
                  <a:pt x="196232" y="772996"/>
                </a:lnTo>
                <a:lnTo>
                  <a:pt x="158389" y="746186"/>
                </a:lnTo>
                <a:lnTo>
                  <a:pt x="123825" y="715518"/>
                </a:lnTo>
                <a:lnTo>
                  <a:pt x="92852" y="681303"/>
                </a:lnTo>
                <a:lnTo>
                  <a:pt x="65786" y="643856"/>
                </a:lnTo>
                <a:lnTo>
                  <a:pt x="42938" y="603490"/>
                </a:lnTo>
                <a:lnTo>
                  <a:pt x="24622" y="560518"/>
                </a:lnTo>
                <a:lnTo>
                  <a:pt x="11152" y="515254"/>
                </a:lnTo>
                <a:lnTo>
                  <a:pt x="2840" y="468010"/>
                </a:lnTo>
                <a:lnTo>
                  <a:pt x="0" y="419100"/>
                </a:lnTo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8" name="object 18"/>
          <p:cNvSpPr/>
          <p:nvPr/>
        </p:nvSpPr>
        <p:spPr>
          <a:xfrm rot="21073263">
            <a:off x="7775280" y="3121780"/>
            <a:ext cx="1013441" cy="783689"/>
          </a:xfrm>
          <a:custGeom>
            <a:avLst/>
            <a:gdLst/>
            <a:ahLst/>
            <a:cxnLst/>
            <a:rect l="l" t="t" r="r" b="b"/>
            <a:pathLst>
              <a:path w="1117600" h="864235">
                <a:moveTo>
                  <a:pt x="62483" y="864108"/>
                </a:moveTo>
                <a:lnTo>
                  <a:pt x="0" y="780288"/>
                </a:lnTo>
                <a:lnTo>
                  <a:pt x="1001267" y="42672"/>
                </a:lnTo>
                <a:lnTo>
                  <a:pt x="970787" y="0"/>
                </a:lnTo>
                <a:lnTo>
                  <a:pt x="1117092" y="21335"/>
                </a:lnTo>
                <a:lnTo>
                  <a:pt x="1100830" y="126491"/>
                </a:lnTo>
                <a:lnTo>
                  <a:pt x="1063751" y="126491"/>
                </a:lnTo>
                <a:lnTo>
                  <a:pt x="62483" y="864108"/>
                </a:lnTo>
                <a:close/>
              </a:path>
              <a:path w="1117600" h="864235">
                <a:moveTo>
                  <a:pt x="1094232" y="169164"/>
                </a:moveTo>
                <a:lnTo>
                  <a:pt x="1063751" y="126491"/>
                </a:lnTo>
                <a:lnTo>
                  <a:pt x="1100830" y="126491"/>
                </a:lnTo>
                <a:lnTo>
                  <a:pt x="1094232" y="169164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object 21"/>
          <p:cNvSpPr/>
          <p:nvPr/>
        </p:nvSpPr>
        <p:spPr>
          <a:xfrm rot="21043368">
            <a:off x="7986651" y="3293560"/>
            <a:ext cx="1001924" cy="756050"/>
          </a:xfrm>
          <a:custGeom>
            <a:avLst/>
            <a:gdLst/>
            <a:ahLst/>
            <a:cxnLst/>
            <a:rect l="l" t="t" r="r" b="b"/>
            <a:pathLst>
              <a:path w="1104900" h="833754">
                <a:moveTo>
                  <a:pt x="222429" y="713231"/>
                </a:moveTo>
                <a:lnTo>
                  <a:pt x="51816" y="713231"/>
                </a:lnTo>
                <a:lnTo>
                  <a:pt x="1046987" y="0"/>
                </a:lnTo>
                <a:lnTo>
                  <a:pt x="1104900" y="80771"/>
                </a:lnTo>
                <a:lnTo>
                  <a:pt x="222429" y="713231"/>
                </a:lnTo>
                <a:close/>
              </a:path>
              <a:path w="1104900" h="833754">
                <a:moveTo>
                  <a:pt x="138683" y="833627"/>
                </a:moveTo>
                <a:lnTo>
                  <a:pt x="0" y="810767"/>
                </a:lnTo>
                <a:lnTo>
                  <a:pt x="22859" y="672084"/>
                </a:lnTo>
                <a:lnTo>
                  <a:pt x="51816" y="713231"/>
                </a:lnTo>
                <a:lnTo>
                  <a:pt x="222429" y="713231"/>
                </a:lnTo>
                <a:lnTo>
                  <a:pt x="109727" y="794003"/>
                </a:lnTo>
                <a:lnTo>
                  <a:pt x="138683" y="833627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3" name="object 23"/>
          <p:cNvSpPr/>
          <p:nvPr/>
        </p:nvSpPr>
        <p:spPr>
          <a:xfrm rot="180000">
            <a:off x="9832874" y="3167723"/>
            <a:ext cx="869486" cy="930523"/>
          </a:xfrm>
          <a:custGeom>
            <a:avLst/>
            <a:gdLst/>
            <a:ahLst/>
            <a:cxnLst/>
            <a:rect l="l" t="t" r="r" b="b"/>
            <a:pathLst>
              <a:path w="958850" h="1026160">
                <a:moveTo>
                  <a:pt x="952500" y="1025651"/>
                </a:moveTo>
                <a:lnTo>
                  <a:pt x="804672" y="1019556"/>
                </a:lnTo>
                <a:lnTo>
                  <a:pt x="842772" y="984503"/>
                </a:lnTo>
                <a:lnTo>
                  <a:pt x="0" y="71627"/>
                </a:lnTo>
                <a:lnTo>
                  <a:pt x="76200" y="0"/>
                </a:lnTo>
                <a:lnTo>
                  <a:pt x="920496" y="912875"/>
                </a:lnTo>
                <a:lnTo>
                  <a:pt x="957150" y="912875"/>
                </a:lnTo>
                <a:lnTo>
                  <a:pt x="952500" y="1025651"/>
                </a:lnTo>
                <a:close/>
              </a:path>
              <a:path w="958850" h="1026160">
                <a:moveTo>
                  <a:pt x="957150" y="912875"/>
                </a:moveTo>
                <a:lnTo>
                  <a:pt x="920496" y="912875"/>
                </a:lnTo>
                <a:lnTo>
                  <a:pt x="958596" y="877824"/>
                </a:lnTo>
                <a:lnTo>
                  <a:pt x="957150" y="912875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F420C83-AC81-49D1-B1F1-1F4FE6A68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569" y="12781"/>
            <a:ext cx="10515600" cy="992220"/>
          </a:xfrm>
        </p:spPr>
        <p:txBody>
          <a:bodyPr/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コロナショックの経済的分析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99A1C8-B25F-4799-A71F-17F1C1A18D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4303" y="797022"/>
            <a:ext cx="6315570" cy="5924453"/>
          </a:xfrm>
        </p:spPr>
        <p:txBody>
          <a:bodyPr>
            <a:normAutofit fontScale="25000" lnSpcReduction="20000"/>
          </a:bodyPr>
          <a:lstStyle/>
          <a:p>
            <a:pPr latinLnBrk="1">
              <a:lnSpc>
                <a:spcPct val="120000"/>
              </a:lnSpc>
              <a:spcAft>
                <a:spcPts val="600"/>
              </a:spcAft>
            </a:pP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COVID-19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感染拡大を遮断するには２つの方法がある。</a:t>
            </a:r>
            <a:endParaRPr lang="en-US" altLang="ja-JP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atinLnBrk="1">
              <a:lnSpc>
                <a:spcPct val="120000"/>
              </a:lnSpc>
              <a:spcAft>
                <a:spcPts val="600"/>
              </a:spcAft>
            </a:pP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は国境の封鎖により、国際的な</a:t>
            </a:r>
            <a:r>
              <a:rPr lang="ja-JP" altLang="ja-JP" sz="7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人の移動を禁止する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。結果、インバウンド需要が蒸発する。第２は国内において速やかに感染防止を徹底。具体的には</a:t>
            </a:r>
            <a:r>
              <a:rPr lang="ja-JP" altLang="ja-JP" sz="7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製造業における生産停止、サービス業における営業停止など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供給ショックで「</a:t>
            </a:r>
            <a:r>
              <a:rPr lang="ja-JP" altLang="ja-JP" sz="7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消費の蒸発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(Step1)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、分配所得への影響</a:t>
            </a: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(Step2)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を通じ「</a:t>
            </a:r>
            <a:r>
              <a:rPr lang="ja-JP" altLang="ja-JP" sz="7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消費の減少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(Step3)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、さらに所得回復の見通しがない場合は「</a:t>
            </a:r>
            <a:r>
              <a:rPr lang="ja-JP" altLang="ja-JP" sz="7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消費の低迷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(Step4)</a:t>
            </a: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が起こる。</a:t>
            </a:r>
            <a:endParaRPr lang="en-US" altLang="ja-JP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ja-JP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消費の蒸発は、基本的には生産や営業の再開によって回復する。しかし消費の減少、低迷は、供給の落ち込みを上回る需要の落ち込みを意味しており、憂慮すべき事態。コロナショックに対する経済対策の重要性がここにある。</a:t>
            </a:r>
            <a:endParaRPr lang="en-US" altLang="ja-JP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atinLnBrk="1"/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代表的な参考文献</a:t>
            </a: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海外</a:t>
            </a:r>
            <a:r>
              <a:rPr lang="en-US" altLang="ja-JP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 latinLnBrk="1"/>
            <a:r>
              <a:rPr lang="en-US" altLang="ja-JP" sz="5500" dirty="0">
                <a:latin typeface="Arial" panose="020B0604020202020204" pitchFamily="34" charset="0"/>
                <a:cs typeface="Arial" panose="020B0604020202020204" pitchFamily="34" charset="0"/>
              </a:rPr>
              <a:t>Gerrieri,V.,</a:t>
            </a:r>
            <a:r>
              <a:rPr lang="en-US" altLang="ja-JP" sz="5500" dirty="0" err="1">
                <a:latin typeface="Arial" panose="020B0604020202020204" pitchFamily="34" charset="0"/>
                <a:cs typeface="Arial" panose="020B0604020202020204" pitchFamily="34" charset="0"/>
              </a:rPr>
              <a:t>G.Lorenzoni</a:t>
            </a:r>
            <a:r>
              <a:rPr lang="en-US" altLang="ja-JP" sz="5500" dirty="0">
                <a:latin typeface="Arial" panose="020B0604020202020204" pitchFamily="34" charset="0"/>
                <a:cs typeface="Arial" panose="020B0604020202020204" pitchFamily="34" charset="0"/>
              </a:rPr>
              <a:t>, L. Straub and I. </a:t>
            </a:r>
            <a:r>
              <a:rPr lang="en-US" altLang="ja-JP" sz="5500" dirty="0" err="1">
                <a:latin typeface="Arial" panose="020B0604020202020204" pitchFamily="34" charset="0"/>
                <a:cs typeface="Arial" panose="020B0604020202020204" pitchFamily="34" charset="0"/>
              </a:rPr>
              <a:t>Werning</a:t>
            </a:r>
            <a:r>
              <a:rPr lang="en-US" altLang="ja-JP" sz="5500" dirty="0">
                <a:latin typeface="Arial" panose="020B0604020202020204" pitchFamily="34" charset="0"/>
                <a:cs typeface="Arial" panose="020B0604020202020204" pitchFamily="34" charset="0"/>
              </a:rPr>
              <a:t>(2020), “Macroeconomic Implications of COVID-19: Can Negative Supply Shocks Cause Demand Shortage?” NBER working paper, No.26918.</a:t>
            </a:r>
            <a:endParaRPr lang="ja-JP" altLang="ja-JP" sz="5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atinLnBrk="1"/>
            <a:r>
              <a:rPr lang="en-US" altLang="ja-JP" sz="5500" dirty="0" err="1">
                <a:latin typeface="Arial" panose="020B0604020202020204" pitchFamily="34" charset="0"/>
                <a:cs typeface="Arial" panose="020B0604020202020204" pitchFamily="34" charset="0"/>
              </a:rPr>
              <a:t>Kruguman,P</a:t>
            </a:r>
            <a:r>
              <a:rPr lang="en-US" altLang="ja-JP" sz="5500" dirty="0">
                <a:latin typeface="Arial" panose="020B0604020202020204" pitchFamily="34" charset="0"/>
                <a:cs typeface="Arial" panose="020B0604020202020204" pitchFamily="34" charset="0"/>
              </a:rPr>
              <a:t>(2020), twitter March 22 </a:t>
            </a:r>
            <a:r>
              <a:rPr lang="en-US" altLang="ja-JP" sz="55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https://twitter.com/paulkrugman/status/1241689422090944513</a:t>
            </a:r>
            <a:endParaRPr kumimoji="1" lang="ja-JP" altLang="en-US" sz="5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23033">
              <a:lnSpc>
                <a:spcPts val="1124"/>
              </a:lnSpc>
            </a:pPr>
            <a:fld id="{81D60167-4931-47E6-BA6A-407CBD079E47}" type="slidenum">
              <a:rPr spc="-14" dirty="0"/>
              <a:pPr marL="23033">
                <a:lnSpc>
                  <a:spcPts val="1124"/>
                </a:lnSpc>
              </a:pPr>
              <a:t>2</a:t>
            </a:fld>
            <a:r>
              <a:rPr spc="-27" dirty="0"/>
              <a:t> </a:t>
            </a:r>
          </a:p>
        </p:txBody>
      </p:sp>
      <p:sp>
        <p:nvSpPr>
          <p:cNvPr id="29" name="object 10">
            <a:extLst>
              <a:ext uri="{FF2B5EF4-FFF2-40B4-BE49-F238E27FC236}">
                <a16:creationId xmlns:a16="http://schemas.microsoft.com/office/drawing/2014/main" id="{77255D5A-9731-4CE1-AC71-B8E71CC121EF}"/>
              </a:ext>
            </a:extLst>
          </p:cNvPr>
          <p:cNvSpPr txBox="1"/>
          <p:nvPr/>
        </p:nvSpPr>
        <p:spPr>
          <a:xfrm>
            <a:off x="7313836" y="4602547"/>
            <a:ext cx="694769" cy="504642"/>
          </a:xfrm>
          <a:prstGeom prst="rect">
            <a:avLst/>
          </a:prstGeom>
        </p:spPr>
        <p:txBody>
          <a:bodyPr vert="horz" wrap="square" lIns="0" tIns="2303" rIns="0" bIns="0" rtlCol="0">
            <a:spAutoFit/>
          </a:bodyPr>
          <a:lstStyle/>
          <a:p>
            <a:pPr algn="ctr">
              <a:spcBef>
                <a:spcPts val="18"/>
              </a:spcBef>
            </a:pPr>
            <a:r>
              <a:rPr lang="ja-JP" altLang="en-US" sz="1632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支出</a:t>
            </a:r>
            <a:endParaRPr lang="en-US" altLang="ja-JP" sz="1632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18"/>
              </a:spcBef>
            </a:pPr>
            <a:r>
              <a:rPr lang="en-US" altLang="ja-JP" sz="1632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632" dirty="0">
                <a:latin typeface="メイリオ" panose="020B0604030504040204" pitchFamily="50" charset="-128"/>
                <a:ea typeface="メイリオ" panose="020B0604030504040204" pitchFamily="50" charset="-128"/>
              </a:rPr>
              <a:t>需要</a:t>
            </a:r>
            <a:r>
              <a:rPr lang="en-US" altLang="ja-JP" sz="1632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sz="1632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object 10">
            <a:extLst>
              <a:ext uri="{FF2B5EF4-FFF2-40B4-BE49-F238E27FC236}">
                <a16:creationId xmlns:a16="http://schemas.microsoft.com/office/drawing/2014/main" id="{42F29B41-F7F2-4D45-BA15-E22D418BE295}"/>
              </a:ext>
            </a:extLst>
          </p:cNvPr>
          <p:cNvSpPr txBox="1"/>
          <p:nvPr/>
        </p:nvSpPr>
        <p:spPr>
          <a:xfrm>
            <a:off x="10567666" y="4632454"/>
            <a:ext cx="614398" cy="504642"/>
          </a:xfrm>
          <a:prstGeom prst="rect">
            <a:avLst/>
          </a:prstGeom>
        </p:spPr>
        <p:txBody>
          <a:bodyPr vert="horz" wrap="square" lIns="0" tIns="2303" rIns="0" bIns="0" rtlCol="0">
            <a:spAutoFit/>
          </a:bodyPr>
          <a:lstStyle/>
          <a:p>
            <a:pPr algn="ctr">
              <a:spcBef>
                <a:spcPts val="18"/>
              </a:spcBef>
            </a:pPr>
            <a:r>
              <a:rPr lang="ja-JP" altLang="en-US" sz="1632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分配</a:t>
            </a:r>
            <a:endParaRPr lang="en-US" altLang="ja-JP" sz="1632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  <a:p>
            <a:pPr algn="ctr">
              <a:spcBef>
                <a:spcPts val="18"/>
              </a:spcBef>
            </a:pPr>
            <a:r>
              <a:rPr lang="en-US" altLang="ja-JP" sz="1632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(</a:t>
            </a:r>
            <a:r>
              <a:rPr lang="ja-JP" altLang="en-US" sz="1632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所得</a:t>
            </a:r>
            <a:r>
              <a:rPr lang="en-US" altLang="ja-JP" sz="1632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)</a:t>
            </a:r>
            <a:endParaRPr sz="1632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31" name="object 10">
            <a:extLst>
              <a:ext uri="{FF2B5EF4-FFF2-40B4-BE49-F238E27FC236}">
                <a16:creationId xmlns:a16="http://schemas.microsoft.com/office/drawing/2014/main" id="{43BBA358-2CBE-4084-A9CA-79E9A8C32538}"/>
              </a:ext>
            </a:extLst>
          </p:cNvPr>
          <p:cNvSpPr txBox="1"/>
          <p:nvPr/>
        </p:nvSpPr>
        <p:spPr>
          <a:xfrm>
            <a:off x="9042965" y="2381110"/>
            <a:ext cx="662662" cy="504642"/>
          </a:xfrm>
          <a:prstGeom prst="rect">
            <a:avLst/>
          </a:prstGeom>
        </p:spPr>
        <p:txBody>
          <a:bodyPr vert="horz" wrap="square" lIns="0" tIns="2303" rIns="0" bIns="0" rtlCol="0">
            <a:spAutoFit/>
          </a:bodyPr>
          <a:lstStyle/>
          <a:p>
            <a:pPr algn="ctr">
              <a:spcBef>
                <a:spcPts val="18"/>
              </a:spcBef>
            </a:pPr>
            <a:r>
              <a:rPr lang="ja-JP" altLang="en-US" sz="1632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生産</a:t>
            </a:r>
            <a:endParaRPr lang="en-US" altLang="ja-JP" sz="1632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18"/>
              </a:spcBef>
            </a:pPr>
            <a:r>
              <a:rPr lang="en-US" altLang="ja-JP" sz="1632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632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供給</a:t>
            </a:r>
            <a:r>
              <a:rPr lang="en-US" altLang="ja-JP" sz="1632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sz="1632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object 8">
            <a:extLst>
              <a:ext uri="{FF2B5EF4-FFF2-40B4-BE49-F238E27FC236}">
                <a16:creationId xmlns:a16="http://schemas.microsoft.com/office/drawing/2014/main" id="{3F71C48D-3990-4674-A095-1D9CF95ACAFA}"/>
              </a:ext>
            </a:extLst>
          </p:cNvPr>
          <p:cNvSpPr txBox="1"/>
          <p:nvPr/>
        </p:nvSpPr>
        <p:spPr>
          <a:xfrm>
            <a:off x="8783763" y="5199756"/>
            <a:ext cx="968879" cy="225592"/>
          </a:xfrm>
          <a:prstGeom prst="rect">
            <a:avLst/>
          </a:prstGeom>
        </p:spPr>
        <p:txBody>
          <a:bodyPr vert="horz" wrap="square" lIns="0" tIns="2303" rIns="0" bIns="0" rtlCol="0">
            <a:spAutoFit/>
          </a:bodyPr>
          <a:lstStyle/>
          <a:p>
            <a:pPr marL="16699" algn="ctr"/>
            <a:r>
              <a:rPr sz="1451" spc="-32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Step</a:t>
            </a:r>
            <a:r>
              <a:rPr lang="ja-JP" altLang="en-US" sz="1451" spc="-32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③</a:t>
            </a:r>
            <a:r>
              <a:rPr sz="1451" spc="-27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 </a:t>
            </a:r>
            <a:endParaRPr sz="145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33" name="object 8">
            <a:extLst>
              <a:ext uri="{FF2B5EF4-FFF2-40B4-BE49-F238E27FC236}">
                <a16:creationId xmlns:a16="http://schemas.microsoft.com/office/drawing/2014/main" id="{659B0E15-D9EC-4527-9F43-FDF8074A55B5}"/>
              </a:ext>
            </a:extLst>
          </p:cNvPr>
          <p:cNvSpPr txBox="1"/>
          <p:nvPr/>
        </p:nvSpPr>
        <p:spPr>
          <a:xfrm>
            <a:off x="8768921" y="3502519"/>
            <a:ext cx="968879" cy="225592"/>
          </a:xfrm>
          <a:prstGeom prst="rect">
            <a:avLst/>
          </a:prstGeom>
        </p:spPr>
        <p:txBody>
          <a:bodyPr vert="horz" wrap="square" lIns="0" tIns="2303" rIns="0" bIns="0" rtlCol="0">
            <a:spAutoFit/>
          </a:bodyPr>
          <a:lstStyle/>
          <a:p>
            <a:pPr marL="16699"/>
            <a:r>
              <a:rPr sz="1451" spc="-32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Step</a:t>
            </a:r>
            <a:r>
              <a:rPr lang="ja-JP" altLang="en-US" sz="1451" spc="-32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①</a:t>
            </a:r>
            <a:endParaRPr sz="145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34" name="object 8">
            <a:extLst>
              <a:ext uri="{FF2B5EF4-FFF2-40B4-BE49-F238E27FC236}">
                <a16:creationId xmlns:a16="http://schemas.microsoft.com/office/drawing/2014/main" id="{28CD6A93-7D90-4907-A624-793F12371091}"/>
              </a:ext>
            </a:extLst>
          </p:cNvPr>
          <p:cNvSpPr txBox="1"/>
          <p:nvPr/>
        </p:nvSpPr>
        <p:spPr>
          <a:xfrm>
            <a:off x="7274633" y="3578359"/>
            <a:ext cx="659312" cy="225592"/>
          </a:xfrm>
          <a:prstGeom prst="rect">
            <a:avLst/>
          </a:prstGeom>
        </p:spPr>
        <p:txBody>
          <a:bodyPr vert="horz" wrap="square" lIns="0" tIns="2303" rIns="0" bIns="0" rtlCol="0">
            <a:spAutoFit/>
          </a:bodyPr>
          <a:lstStyle/>
          <a:p>
            <a:pPr marL="16699"/>
            <a:r>
              <a:rPr sz="1451" spc="-32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Step</a:t>
            </a:r>
            <a:r>
              <a:rPr lang="ja-JP" altLang="en-US" sz="1451" spc="-32" dirty="0">
                <a:latin typeface="メイリオ" panose="020B0604030504040204" pitchFamily="50" charset="-128"/>
                <a:ea typeface="メイリオ" panose="020B0604030504040204" pitchFamily="50" charset="-128"/>
                <a:cs typeface="Yu Gothic"/>
              </a:rPr>
              <a:t>④</a:t>
            </a:r>
            <a:endParaRPr sz="1451" dirty="0">
              <a:latin typeface="メイリオ" panose="020B0604030504040204" pitchFamily="50" charset="-128"/>
              <a:ea typeface="メイリオ" panose="020B0604030504040204" pitchFamily="50" charset="-128"/>
              <a:cs typeface="Yu Gothic"/>
            </a:endParaRPr>
          </a:p>
        </p:txBody>
      </p:sp>
      <p:sp>
        <p:nvSpPr>
          <p:cNvPr id="37" name="矢印: 左 36">
            <a:extLst>
              <a:ext uri="{FF2B5EF4-FFF2-40B4-BE49-F238E27FC236}">
                <a16:creationId xmlns:a16="http://schemas.microsoft.com/office/drawing/2014/main" id="{440E993D-B10D-4B9C-9AE8-3D963D92E73A}"/>
              </a:ext>
            </a:extLst>
          </p:cNvPr>
          <p:cNvSpPr/>
          <p:nvPr/>
        </p:nvSpPr>
        <p:spPr>
          <a:xfrm>
            <a:off x="8598526" y="4884801"/>
            <a:ext cx="1339354" cy="1861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32"/>
          </a:p>
        </p:txBody>
      </p:sp>
      <p:sp>
        <p:nvSpPr>
          <p:cNvPr id="38" name="object 15">
            <a:extLst>
              <a:ext uri="{FF2B5EF4-FFF2-40B4-BE49-F238E27FC236}">
                <a16:creationId xmlns:a16="http://schemas.microsoft.com/office/drawing/2014/main" id="{EB64AEA2-091B-4ECF-9E6B-17D2248B9F6D}"/>
              </a:ext>
            </a:extLst>
          </p:cNvPr>
          <p:cNvSpPr>
            <a:spLocks noChangeAspect="1"/>
          </p:cNvSpPr>
          <p:nvPr/>
        </p:nvSpPr>
        <p:spPr>
          <a:xfrm>
            <a:off x="6942634" y="4153030"/>
            <a:ext cx="1437175" cy="1403728"/>
          </a:xfrm>
          <a:custGeom>
            <a:avLst/>
            <a:gdLst/>
            <a:ahLst/>
            <a:cxnLst/>
            <a:rect l="l" t="t" r="r" b="b"/>
            <a:pathLst>
              <a:path w="847725" h="838200">
                <a:moveTo>
                  <a:pt x="0" y="419100"/>
                </a:moveTo>
                <a:lnTo>
                  <a:pt x="2840" y="370471"/>
                </a:lnTo>
                <a:lnTo>
                  <a:pt x="11152" y="323425"/>
                </a:lnTo>
                <a:lnTo>
                  <a:pt x="24622" y="278286"/>
                </a:lnTo>
                <a:lnTo>
                  <a:pt x="42938" y="235375"/>
                </a:lnTo>
                <a:lnTo>
                  <a:pt x="65786" y="195018"/>
                </a:lnTo>
                <a:lnTo>
                  <a:pt x="92852" y="157536"/>
                </a:lnTo>
                <a:lnTo>
                  <a:pt x="123825" y="123253"/>
                </a:lnTo>
                <a:lnTo>
                  <a:pt x="158389" y="92493"/>
                </a:lnTo>
                <a:lnTo>
                  <a:pt x="196232" y="65578"/>
                </a:lnTo>
                <a:lnTo>
                  <a:pt x="237041" y="42831"/>
                </a:lnTo>
                <a:lnTo>
                  <a:pt x="280503" y="24577"/>
                </a:lnTo>
                <a:lnTo>
                  <a:pt x="326304" y="11138"/>
                </a:lnTo>
                <a:lnTo>
                  <a:pt x="374132" y="2838"/>
                </a:lnTo>
                <a:lnTo>
                  <a:pt x="423672" y="0"/>
                </a:lnTo>
                <a:lnTo>
                  <a:pt x="473212" y="2838"/>
                </a:lnTo>
                <a:lnTo>
                  <a:pt x="521039" y="11138"/>
                </a:lnTo>
                <a:lnTo>
                  <a:pt x="566840" y="24577"/>
                </a:lnTo>
                <a:lnTo>
                  <a:pt x="610302" y="42831"/>
                </a:lnTo>
                <a:lnTo>
                  <a:pt x="651111" y="65578"/>
                </a:lnTo>
                <a:lnTo>
                  <a:pt x="688954" y="92493"/>
                </a:lnTo>
                <a:lnTo>
                  <a:pt x="723519" y="123253"/>
                </a:lnTo>
                <a:lnTo>
                  <a:pt x="754491" y="157536"/>
                </a:lnTo>
                <a:lnTo>
                  <a:pt x="781557" y="195018"/>
                </a:lnTo>
                <a:lnTo>
                  <a:pt x="804405" y="235375"/>
                </a:lnTo>
                <a:lnTo>
                  <a:pt x="822721" y="278286"/>
                </a:lnTo>
                <a:lnTo>
                  <a:pt x="836191" y="323425"/>
                </a:lnTo>
                <a:lnTo>
                  <a:pt x="844503" y="370471"/>
                </a:lnTo>
                <a:lnTo>
                  <a:pt x="847343" y="419100"/>
                </a:lnTo>
                <a:lnTo>
                  <a:pt x="844503" y="468010"/>
                </a:lnTo>
                <a:lnTo>
                  <a:pt x="836191" y="515254"/>
                </a:lnTo>
                <a:lnTo>
                  <a:pt x="822721" y="560518"/>
                </a:lnTo>
                <a:lnTo>
                  <a:pt x="804405" y="603490"/>
                </a:lnTo>
                <a:lnTo>
                  <a:pt x="781557" y="643856"/>
                </a:lnTo>
                <a:lnTo>
                  <a:pt x="754491" y="681303"/>
                </a:lnTo>
                <a:lnTo>
                  <a:pt x="723519" y="715518"/>
                </a:lnTo>
                <a:lnTo>
                  <a:pt x="688954" y="746186"/>
                </a:lnTo>
                <a:lnTo>
                  <a:pt x="651111" y="772996"/>
                </a:lnTo>
                <a:lnTo>
                  <a:pt x="610302" y="795634"/>
                </a:lnTo>
                <a:lnTo>
                  <a:pt x="566840" y="813787"/>
                </a:lnTo>
                <a:lnTo>
                  <a:pt x="521039" y="827141"/>
                </a:lnTo>
                <a:lnTo>
                  <a:pt x="473212" y="835383"/>
                </a:lnTo>
                <a:lnTo>
                  <a:pt x="423672" y="838200"/>
                </a:lnTo>
                <a:lnTo>
                  <a:pt x="374132" y="835383"/>
                </a:lnTo>
                <a:lnTo>
                  <a:pt x="326304" y="827141"/>
                </a:lnTo>
                <a:lnTo>
                  <a:pt x="280503" y="813787"/>
                </a:lnTo>
                <a:lnTo>
                  <a:pt x="237041" y="795634"/>
                </a:lnTo>
                <a:lnTo>
                  <a:pt x="196232" y="772996"/>
                </a:lnTo>
                <a:lnTo>
                  <a:pt x="158389" y="746186"/>
                </a:lnTo>
                <a:lnTo>
                  <a:pt x="123825" y="715518"/>
                </a:lnTo>
                <a:lnTo>
                  <a:pt x="92852" y="681303"/>
                </a:lnTo>
                <a:lnTo>
                  <a:pt x="65786" y="643856"/>
                </a:lnTo>
                <a:lnTo>
                  <a:pt x="42938" y="603490"/>
                </a:lnTo>
                <a:lnTo>
                  <a:pt x="24622" y="560518"/>
                </a:lnTo>
                <a:lnTo>
                  <a:pt x="11152" y="515254"/>
                </a:lnTo>
                <a:lnTo>
                  <a:pt x="2840" y="468010"/>
                </a:lnTo>
                <a:lnTo>
                  <a:pt x="0" y="419100"/>
                </a:lnTo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39" name="object 15">
            <a:extLst>
              <a:ext uri="{FF2B5EF4-FFF2-40B4-BE49-F238E27FC236}">
                <a16:creationId xmlns:a16="http://schemas.microsoft.com/office/drawing/2014/main" id="{6C3F3EC5-179C-42DB-B1F4-E54032CA7D13}"/>
              </a:ext>
            </a:extLst>
          </p:cNvPr>
          <p:cNvSpPr>
            <a:spLocks noChangeAspect="1"/>
          </p:cNvSpPr>
          <p:nvPr/>
        </p:nvSpPr>
        <p:spPr>
          <a:xfrm>
            <a:off x="8610600" y="1890941"/>
            <a:ext cx="1437175" cy="1403728"/>
          </a:xfrm>
          <a:custGeom>
            <a:avLst/>
            <a:gdLst/>
            <a:ahLst/>
            <a:cxnLst/>
            <a:rect l="l" t="t" r="r" b="b"/>
            <a:pathLst>
              <a:path w="847725" h="838200">
                <a:moveTo>
                  <a:pt x="0" y="419100"/>
                </a:moveTo>
                <a:lnTo>
                  <a:pt x="2840" y="370471"/>
                </a:lnTo>
                <a:lnTo>
                  <a:pt x="11152" y="323425"/>
                </a:lnTo>
                <a:lnTo>
                  <a:pt x="24622" y="278286"/>
                </a:lnTo>
                <a:lnTo>
                  <a:pt x="42938" y="235375"/>
                </a:lnTo>
                <a:lnTo>
                  <a:pt x="65786" y="195018"/>
                </a:lnTo>
                <a:lnTo>
                  <a:pt x="92852" y="157536"/>
                </a:lnTo>
                <a:lnTo>
                  <a:pt x="123825" y="123253"/>
                </a:lnTo>
                <a:lnTo>
                  <a:pt x="158389" y="92493"/>
                </a:lnTo>
                <a:lnTo>
                  <a:pt x="196232" y="65578"/>
                </a:lnTo>
                <a:lnTo>
                  <a:pt x="237041" y="42831"/>
                </a:lnTo>
                <a:lnTo>
                  <a:pt x="280503" y="24577"/>
                </a:lnTo>
                <a:lnTo>
                  <a:pt x="326304" y="11138"/>
                </a:lnTo>
                <a:lnTo>
                  <a:pt x="374132" y="2838"/>
                </a:lnTo>
                <a:lnTo>
                  <a:pt x="423672" y="0"/>
                </a:lnTo>
                <a:lnTo>
                  <a:pt x="473212" y="2838"/>
                </a:lnTo>
                <a:lnTo>
                  <a:pt x="521039" y="11138"/>
                </a:lnTo>
                <a:lnTo>
                  <a:pt x="566840" y="24577"/>
                </a:lnTo>
                <a:lnTo>
                  <a:pt x="610302" y="42831"/>
                </a:lnTo>
                <a:lnTo>
                  <a:pt x="651111" y="65578"/>
                </a:lnTo>
                <a:lnTo>
                  <a:pt x="688954" y="92493"/>
                </a:lnTo>
                <a:lnTo>
                  <a:pt x="723519" y="123253"/>
                </a:lnTo>
                <a:lnTo>
                  <a:pt x="754491" y="157536"/>
                </a:lnTo>
                <a:lnTo>
                  <a:pt x="781557" y="195018"/>
                </a:lnTo>
                <a:lnTo>
                  <a:pt x="804405" y="235375"/>
                </a:lnTo>
                <a:lnTo>
                  <a:pt x="822721" y="278286"/>
                </a:lnTo>
                <a:lnTo>
                  <a:pt x="836191" y="323425"/>
                </a:lnTo>
                <a:lnTo>
                  <a:pt x="844503" y="370471"/>
                </a:lnTo>
                <a:lnTo>
                  <a:pt x="847343" y="419100"/>
                </a:lnTo>
                <a:lnTo>
                  <a:pt x="844503" y="468010"/>
                </a:lnTo>
                <a:lnTo>
                  <a:pt x="836191" y="515254"/>
                </a:lnTo>
                <a:lnTo>
                  <a:pt x="822721" y="560518"/>
                </a:lnTo>
                <a:lnTo>
                  <a:pt x="804405" y="603490"/>
                </a:lnTo>
                <a:lnTo>
                  <a:pt x="781557" y="643856"/>
                </a:lnTo>
                <a:lnTo>
                  <a:pt x="754491" y="681303"/>
                </a:lnTo>
                <a:lnTo>
                  <a:pt x="723519" y="715518"/>
                </a:lnTo>
                <a:lnTo>
                  <a:pt x="688954" y="746186"/>
                </a:lnTo>
                <a:lnTo>
                  <a:pt x="651111" y="772996"/>
                </a:lnTo>
                <a:lnTo>
                  <a:pt x="610302" y="795634"/>
                </a:lnTo>
                <a:lnTo>
                  <a:pt x="566840" y="813787"/>
                </a:lnTo>
                <a:lnTo>
                  <a:pt x="521039" y="827141"/>
                </a:lnTo>
                <a:lnTo>
                  <a:pt x="473212" y="835383"/>
                </a:lnTo>
                <a:lnTo>
                  <a:pt x="423672" y="838200"/>
                </a:lnTo>
                <a:lnTo>
                  <a:pt x="374132" y="835383"/>
                </a:lnTo>
                <a:lnTo>
                  <a:pt x="326304" y="827141"/>
                </a:lnTo>
                <a:lnTo>
                  <a:pt x="280503" y="813787"/>
                </a:lnTo>
                <a:lnTo>
                  <a:pt x="237041" y="795634"/>
                </a:lnTo>
                <a:lnTo>
                  <a:pt x="196232" y="772996"/>
                </a:lnTo>
                <a:lnTo>
                  <a:pt x="158389" y="746186"/>
                </a:lnTo>
                <a:lnTo>
                  <a:pt x="123825" y="715518"/>
                </a:lnTo>
                <a:lnTo>
                  <a:pt x="92852" y="681303"/>
                </a:lnTo>
                <a:lnTo>
                  <a:pt x="65786" y="643856"/>
                </a:lnTo>
                <a:lnTo>
                  <a:pt x="42938" y="603490"/>
                </a:lnTo>
                <a:lnTo>
                  <a:pt x="24622" y="560518"/>
                </a:lnTo>
                <a:lnTo>
                  <a:pt x="11152" y="515254"/>
                </a:lnTo>
                <a:lnTo>
                  <a:pt x="2840" y="468010"/>
                </a:lnTo>
                <a:lnTo>
                  <a:pt x="0" y="419100"/>
                </a:lnTo>
              </a:path>
            </a:pathLst>
          </a:custGeom>
          <a:ln w="12192">
            <a:solidFill>
              <a:srgbClr val="2F528E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81B234-B5C2-44DB-AC55-F6AD1AF70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CB61B-4AF6-4FD0-8A20-E573A3607F64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37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17E828-A8EE-4E8C-B863-09DB1FF21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6" y="396332"/>
            <a:ext cx="9154632" cy="1325563"/>
          </a:xfrm>
        </p:spPr>
        <p:txBody>
          <a:bodyPr/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1-3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月期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GDP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にみるコロナショック調整過程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18DFAA-F3DF-4BAF-83F8-13A6469664C5}"/>
              </a:ext>
            </a:extLst>
          </p:cNvPr>
          <p:cNvSpPr txBox="1"/>
          <p:nvPr/>
        </p:nvSpPr>
        <p:spPr>
          <a:xfrm>
            <a:off x="595423" y="4430343"/>
            <a:ext cx="104181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注：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次速報ベース　単位：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GDP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項目は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億円、前期比は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%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b"/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b"/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1-3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月期に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COVID-19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の影響の理解には、マクロ需給一致式による説明が有効。</a:t>
            </a:r>
          </a:p>
          <a:p>
            <a:pPr fontAlgn="b"/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 </a:t>
            </a:r>
            <a:endParaRPr lang="ja-JP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b"/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Y + MG + MS = C + I + G+ EG + ES</a:t>
            </a:r>
            <a:endParaRPr lang="ja-JP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b"/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Y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：国内総生産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 MG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：財貨の輸入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MS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：サービスの輸入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：民間最終消費支出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I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：民間資本形成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G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：政府支出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EG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：財貨の輸出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ES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：サービスの輸出</a:t>
            </a:r>
            <a:endParaRPr lang="ja-JP" altLang="ja-JP" dirty="0"/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CA498C87-8F40-490B-B076-3B07979231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3405" y="2183559"/>
            <a:ext cx="10862699" cy="2070541"/>
          </a:xfrm>
          <a:prstGeom prst="rect">
            <a:avLst/>
          </a:prstGeo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AC44FE-B54A-462B-BB01-171908C6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674A1-8183-4D75-BF1C-B60CFBD336D6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B41FFE-33EC-4DC3-8A6A-1771B192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01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B20188D-ABEB-42DE-9660-F0F312E92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まとめ１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69C5BF24-A8C8-4EC9-86DA-741FFE890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1-3</a:t>
            </a:r>
            <a:r>
              <a:rPr kumimoji="1" lang="ja-JP" altLang="en-US" dirty="0"/>
              <a:t>月期</a:t>
            </a:r>
            <a:r>
              <a:rPr kumimoji="1" lang="en-US" altLang="ja-JP" dirty="0"/>
              <a:t>GDP</a:t>
            </a:r>
            <a:r>
              <a:rPr kumimoji="1" lang="ja-JP" altLang="en-US" dirty="0"/>
              <a:t>統計</a:t>
            </a:r>
            <a:r>
              <a:rPr kumimoji="1" lang="en-US" altLang="ja-JP" dirty="0"/>
              <a:t>(1</a:t>
            </a:r>
            <a:r>
              <a:rPr kumimoji="1" lang="ja-JP" altLang="en-US" dirty="0"/>
              <a:t>次速報</a:t>
            </a:r>
            <a:r>
              <a:rPr kumimoji="1" lang="en-US" altLang="ja-JP" dirty="0"/>
              <a:t>)</a:t>
            </a:r>
            <a:r>
              <a:rPr kumimoji="1" lang="ja-JP" altLang="en-US" dirty="0"/>
              <a:t>をみると、</a:t>
            </a:r>
            <a:r>
              <a:rPr kumimoji="1" lang="en-US" altLang="ja-JP" dirty="0"/>
              <a:t>COVID-19</a:t>
            </a:r>
            <a:r>
              <a:rPr kumimoji="1" lang="ja-JP" altLang="en-US" dirty="0"/>
              <a:t>感染拡大の影響を受け、実質</a:t>
            </a:r>
            <a:r>
              <a:rPr kumimoji="1" lang="en-US" altLang="ja-JP" dirty="0"/>
              <a:t>GDP(</a:t>
            </a:r>
            <a:r>
              <a:rPr kumimoji="1" lang="ja-JP" altLang="en-US" dirty="0"/>
              <a:t>国内総生産</a:t>
            </a:r>
            <a:r>
              <a:rPr kumimoji="1" lang="en-US" altLang="ja-JP" dirty="0"/>
              <a:t>)</a:t>
            </a:r>
            <a:r>
              <a:rPr kumimoji="1" lang="ja-JP" altLang="en-US" dirty="0"/>
              <a:t>は前期比約</a:t>
            </a:r>
            <a:r>
              <a:rPr kumimoji="1" lang="en-US" altLang="ja-JP" dirty="0"/>
              <a:t>4.5</a:t>
            </a:r>
            <a:r>
              <a:rPr kumimoji="1" lang="ja-JP" altLang="en-US" dirty="0"/>
              <a:t>兆円、前期比</a:t>
            </a:r>
            <a:r>
              <a:rPr kumimoji="1" lang="en-US" altLang="ja-JP" dirty="0"/>
              <a:t>-0.9%</a:t>
            </a:r>
            <a:r>
              <a:rPr kumimoji="1" lang="ja-JP" altLang="en-US" dirty="0"/>
              <a:t>減少。</a:t>
            </a:r>
            <a:endParaRPr kumimoji="1" lang="en-US" altLang="ja-JP" dirty="0"/>
          </a:p>
          <a:p>
            <a:r>
              <a:rPr lang="ja-JP" altLang="ja-JP" dirty="0"/>
              <a:t>供給</a:t>
            </a:r>
            <a:r>
              <a:rPr lang="ja-JP" altLang="en-US" dirty="0"/>
              <a:t>サイドでは、</a:t>
            </a:r>
            <a:r>
              <a:rPr lang="ja-JP" altLang="ja-JP" dirty="0"/>
              <a:t>財貨・サービスの輸入は同</a:t>
            </a:r>
            <a:r>
              <a:rPr lang="en-US" altLang="ja-JP" dirty="0"/>
              <a:t>-4.6</a:t>
            </a:r>
            <a:r>
              <a:rPr lang="ja-JP" altLang="ja-JP" dirty="0"/>
              <a:t>兆円減少。うち、</a:t>
            </a:r>
            <a:r>
              <a:rPr lang="ja-JP" altLang="en-US" dirty="0"/>
              <a:t>財貨</a:t>
            </a:r>
            <a:r>
              <a:rPr lang="ja-JP" altLang="ja-JP" dirty="0"/>
              <a:t>の輸入が同</a:t>
            </a:r>
            <a:r>
              <a:rPr lang="en-US" altLang="ja-JP" dirty="0"/>
              <a:t>-3.7</a:t>
            </a:r>
            <a:r>
              <a:rPr lang="ja-JP" altLang="ja-JP" dirty="0"/>
              <a:t>兆円、サービスの輸入が同</a:t>
            </a:r>
            <a:r>
              <a:rPr lang="en-US" altLang="ja-JP" dirty="0"/>
              <a:t>-0.9</a:t>
            </a:r>
            <a:r>
              <a:rPr lang="ja-JP" altLang="ja-JP" dirty="0"/>
              <a:t>兆円。</a:t>
            </a:r>
            <a:endParaRPr lang="en-US" altLang="ja-JP" dirty="0"/>
          </a:p>
          <a:p>
            <a:r>
              <a:rPr lang="ja-JP" altLang="ja-JP" dirty="0"/>
              <a:t>これに対して需要面では、民間最終消費支出同</a:t>
            </a:r>
            <a:r>
              <a:rPr lang="en-US" altLang="ja-JP" dirty="0"/>
              <a:t>-2.1</a:t>
            </a:r>
            <a:r>
              <a:rPr lang="ja-JP" altLang="ja-JP" dirty="0"/>
              <a:t>兆円、民間資本形成同</a:t>
            </a:r>
            <a:r>
              <a:rPr lang="en-US" altLang="ja-JP" dirty="0"/>
              <a:t>-1.3</a:t>
            </a:r>
            <a:r>
              <a:rPr lang="ja-JP" altLang="ja-JP" dirty="0"/>
              <a:t>兆円、また財貨・サービスの輸出同</a:t>
            </a:r>
            <a:r>
              <a:rPr lang="en-US" altLang="ja-JP" dirty="0"/>
              <a:t>-5.3</a:t>
            </a:r>
            <a:r>
              <a:rPr lang="ja-JP" altLang="ja-JP" dirty="0"/>
              <a:t>兆円の減少が対応している。うち、</a:t>
            </a:r>
            <a:r>
              <a:rPr lang="ja-JP" altLang="en-US" dirty="0"/>
              <a:t>財貨</a:t>
            </a:r>
            <a:r>
              <a:rPr lang="ja-JP" altLang="ja-JP" dirty="0"/>
              <a:t>の輸出が同</a:t>
            </a:r>
            <a:r>
              <a:rPr lang="en-US" altLang="ja-JP" dirty="0"/>
              <a:t>-1.7</a:t>
            </a:r>
            <a:r>
              <a:rPr lang="ja-JP" altLang="ja-JP" dirty="0"/>
              <a:t>兆円、サービス輸出が同</a:t>
            </a:r>
            <a:r>
              <a:rPr lang="en-US" altLang="ja-JP" dirty="0"/>
              <a:t>-3.6</a:t>
            </a:r>
            <a:r>
              <a:rPr lang="ja-JP" altLang="ja-JP" dirty="0"/>
              <a:t>兆円となっている。</a:t>
            </a:r>
            <a:endParaRPr kumimoji="1" lang="ja-JP" altLang="en-US" dirty="0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95B047C-D9E5-4675-B793-33AB81DE3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D57F-80C3-45DD-A04F-767148C9530D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83D8760-2A5B-48EC-B49B-DFBC7843B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778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17E828-A8EE-4E8C-B863-09DB1FF21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月次指数にみるコロナショック調整過程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18DFAA-F3DF-4BAF-83F8-13A6469664C5}"/>
              </a:ext>
            </a:extLst>
          </p:cNvPr>
          <p:cNvSpPr txBox="1"/>
          <p:nvPr/>
        </p:nvSpPr>
        <p:spPr>
          <a:xfrm>
            <a:off x="1020726" y="5550432"/>
            <a:ext cx="9835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全産業活動指数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経産省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=100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、実質輸出入額指数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日本銀行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=100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、出国日本人数及び訪日外客数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(JNTO)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=100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、消費総合指数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内閣府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2011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=100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、資本財出荷指数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経産省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2015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=100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E5FB9497-DE6C-421F-9B9E-2D51761C78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7964" y="1616149"/>
            <a:ext cx="9440640" cy="3867003"/>
          </a:xfrm>
          <a:prstGeom prst="rect">
            <a:avLst/>
          </a:prstGeo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2B8B2C-BCBF-47AE-AA67-FCD6492DD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4AA87-B1AA-4D61-9509-0D4EE4FAFA6F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AD7F79E-27AD-4834-83AA-A4435DE8A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262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B20188D-ABEB-42DE-9660-F0F312E92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まとめ２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69C5BF24-A8C8-4EC9-86DA-741FFE890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2864"/>
            <a:ext cx="10515600" cy="510001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kumimoji="1" lang="en-US" altLang="ja-JP" sz="3400" dirty="0"/>
              <a:t>1-3</a:t>
            </a:r>
            <a:r>
              <a:rPr kumimoji="1" lang="ja-JP" altLang="en-US" sz="3400" dirty="0"/>
              <a:t>月期に何が起こっていたのかを</a:t>
            </a:r>
            <a:r>
              <a:rPr kumimoji="1" lang="en-US" altLang="ja-JP" sz="3400" dirty="0"/>
              <a:t>GDP</a:t>
            </a:r>
            <a:r>
              <a:rPr kumimoji="1" lang="ja-JP" altLang="en-US" sz="3400" dirty="0"/>
              <a:t>項目に対応する月次統計の動きをみると、興味ある事実がみられる。</a:t>
            </a:r>
            <a:endParaRPr kumimoji="1" lang="en-US" altLang="ja-JP" sz="3400" dirty="0"/>
          </a:p>
          <a:p>
            <a:pPr>
              <a:lnSpc>
                <a:spcPct val="110000"/>
              </a:lnSpc>
            </a:pPr>
            <a:r>
              <a:rPr lang="en-US" altLang="ja-JP" sz="3400" dirty="0"/>
              <a:t>COVID-19</a:t>
            </a:r>
            <a:r>
              <a:rPr lang="ja-JP" altLang="en-US" sz="3400" dirty="0"/>
              <a:t>の影響は</a:t>
            </a:r>
            <a:r>
              <a:rPr lang="en-US" altLang="ja-JP" sz="3400" dirty="0"/>
              <a:t>2</a:t>
            </a:r>
            <a:r>
              <a:rPr lang="ja-JP" altLang="en-US" sz="3400" dirty="0"/>
              <a:t>月の貿易関係の統計に表れる。国境が封鎖されたこともあり、まず影響はインバウンド・アウトバウンドに表れる。通関業務の停滞による貿易への影響が考えられたが、財輸出はむしろ駆け込み需要で増えた。一方、</a:t>
            </a:r>
            <a:r>
              <a:rPr lang="ja-JP" altLang="en-US" sz="3400" b="1" dirty="0"/>
              <a:t>財貨輸入が大きく減少したのが特徴</a:t>
            </a:r>
            <a:r>
              <a:rPr lang="ja-JP" altLang="en-US" sz="3400" dirty="0"/>
              <a:t>だ。中国の生産停滞が影響しており、これは日本経済が中国を中心とするグローバル・サプライチェーンに深く組み込まれていることの証左である。</a:t>
            </a:r>
            <a:endParaRPr lang="en-US" altLang="ja-JP" sz="3400" dirty="0"/>
          </a:p>
          <a:p>
            <a:pPr>
              <a:lnSpc>
                <a:spcPct val="110000"/>
              </a:lnSpc>
            </a:pPr>
            <a:r>
              <a:rPr kumimoji="1" lang="ja-JP" altLang="en-US" sz="3400" dirty="0"/>
              <a:t>次に影響を受けたのが、自粛の影響を</a:t>
            </a:r>
            <a:r>
              <a:rPr lang="ja-JP" altLang="en-US" sz="3400" dirty="0"/>
              <a:t>受けた</a:t>
            </a:r>
            <a:r>
              <a:rPr kumimoji="1" lang="en-US" altLang="ja-JP" sz="3400" dirty="0"/>
              <a:t>3</a:t>
            </a:r>
            <a:r>
              <a:rPr lang="ja-JP" altLang="en-US" sz="3400" dirty="0"/>
              <a:t>月の民間最終消費関連であり</a:t>
            </a:r>
            <a:r>
              <a:rPr kumimoji="1" lang="ja-JP" altLang="en-US" sz="3400" dirty="0"/>
              <a:t>、海外経済減速につれ輸出も減少し始める。</a:t>
            </a:r>
            <a:endParaRPr kumimoji="1" lang="en-US" altLang="ja-JP" sz="3400" dirty="0"/>
          </a:p>
          <a:p>
            <a:pPr>
              <a:lnSpc>
                <a:spcPct val="110000"/>
              </a:lnSpc>
            </a:pPr>
            <a:r>
              <a:rPr lang="en-US" altLang="ja-JP" sz="3400" dirty="0"/>
              <a:t>4</a:t>
            </a:r>
            <a:r>
              <a:rPr lang="ja-JP" altLang="en-US" sz="3400" dirty="0"/>
              <a:t>月には国内では緊急事態宣言により不要不急の消費が削減され、海外では欧米を中心に景気が急減速するため、日本の輸出が大幅減少する。</a:t>
            </a:r>
            <a:r>
              <a:rPr lang="en-US" altLang="ja-JP" sz="3400" dirty="0"/>
              <a:t>4-6</a:t>
            </a:r>
            <a:r>
              <a:rPr lang="ja-JP" altLang="en-US" sz="3400" dirty="0"/>
              <a:t>月期に</a:t>
            </a:r>
            <a:r>
              <a:rPr lang="en-US" altLang="ja-JP" sz="3400" dirty="0"/>
              <a:t>GDP</a:t>
            </a:r>
            <a:r>
              <a:rPr lang="ja-JP" altLang="en-US" sz="3400" dirty="0"/>
              <a:t>成長率が前期比年率</a:t>
            </a:r>
            <a:r>
              <a:rPr lang="en-US" altLang="ja-JP" sz="3400" dirty="0"/>
              <a:t>-20%</a:t>
            </a:r>
            <a:r>
              <a:rPr lang="ja-JP" altLang="en-US" sz="3400" dirty="0"/>
              <a:t>を超えるという民間予測が多いが、理由は民間最終消費支出、輸出の不振が最大の要因。</a:t>
            </a:r>
            <a:endParaRPr kumimoji="1" lang="en-US" altLang="ja-JP" sz="3400" dirty="0"/>
          </a:p>
          <a:p>
            <a:endParaRPr kumimoji="1" lang="ja-JP" altLang="en-US" dirty="0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02451A6-3186-4DF7-9F30-A455ED18A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6521-8944-4D5F-87D2-036384D72FC6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39C2A4-8CDB-4A28-8835-505A1858A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299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17E828-A8EE-4E8C-B863-09DB1FF21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244" y="375757"/>
            <a:ext cx="9365512" cy="1325563"/>
          </a:xfrm>
        </p:spPr>
        <p:txBody>
          <a:bodyPr/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消費総合指数にみるコロナショック調整過程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18DFAA-F3DF-4BAF-83F8-13A6469664C5}"/>
              </a:ext>
            </a:extLst>
          </p:cNvPr>
          <p:cNvSpPr txBox="1"/>
          <p:nvPr/>
        </p:nvSpPr>
        <p:spPr>
          <a:xfrm>
            <a:off x="2672080" y="6229573"/>
            <a:ext cx="8106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注：増税時点がゼロ</a:t>
            </a:r>
          </a:p>
        </p:txBody>
      </p:sp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F8075DE6-12EF-4AD3-81E4-CDCC14E590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762660" y="1825625"/>
            <a:ext cx="6666680" cy="4351338"/>
          </a:xfrm>
          <a:prstGeom prst="rect">
            <a:avLst/>
          </a:prstGeo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BAF6923-5A86-4871-9BDA-9D178412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2B63A-22B5-4864-9B12-D61A09881CD2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7D6CAE-C469-4E27-955D-9B8116132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341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0F178C18-1783-4C41-8FC3-1247987502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56391" y="1142943"/>
            <a:ext cx="8539852" cy="5594482"/>
          </a:xfrm>
          <a:prstGeom prst="rect">
            <a:avLst/>
          </a:prstGeom>
        </p:spPr>
      </p:pic>
      <p:sp>
        <p:nvSpPr>
          <p:cNvPr id="3" name="タイトル 1">
            <a:extLst>
              <a:ext uri="{FF2B5EF4-FFF2-40B4-BE49-F238E27FC236}">
                <a16:creationId xmlns:a16="http://schemas.microsoft.com/office/drawing/2014/main" id="{2B9400D0-C699-4983-A619-C9E30FB6B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2985" y="120575"/>
            <a:ext cx="9365512" cy="1325563"/>
          </a:xfrm>
        </p:spPr>
        <p:txBody>
          <a:bodyPr/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コロナショックと雇用の調整過程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A8670B6-F201-47FE-A38D-7D6571BED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E2FE8-03BD-42F9-8AFC-B78768991014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3175B75-5FBB-468C-918D-E20398CBA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640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2C575CB-AA53-433B-9F9A-952A66B3BC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894" y="1829855"/>
            <a:ext cx="5874106" cy="429829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DB845713-BAC3-4D5F-9447-39D4860FDC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861512"/>
            <a:ext cx="5827166" cy="4296613"/>
          </a:xfrm>
          <a:prstGeom prst="rect">
            <a:avLst/>
          </a:prstGeom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C9B3D103-646F-4F11-BA62-92AFA5B4CDA9}"/>
              </a:ext>
            </a:extLst>
          </p:cNvPr>
          <p:cNvSpPr txBox="1">
            <a:spLocks/>
          </p:cNvSpPr>
          <p:nvPr/>
        </p:nvSpPr>
        <p:spPr>
          <a:xfrm>
            <a:off x="1339702" y="244548"/>
            <a:ext cx="9643731" cy="1446139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コロナショックと雇用の調整過程：関西・大阪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D510DBE-315C-4E4B-BD05-648B1CCD8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7BDCD-11DD-40EB-9920-011A9EC8C2DB}" type="datetime1">
              <a:rPr kumimoji="1" lang="ja-JP" altLang="en-US" smtClean="0"/>
              <a:t>2020/6/29</a:t>
            </a:fld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999230-8DF8-45CF-A603-0FD7F4EF6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87BA-68D3-4F70-B6DF-A2E2132CFAAD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7A05F68-5527-4D7A-A117-DCDF58567074}"/>
              </a:ext>
            </a:extLst>
          </p:cNvPr>
          <p:cNvSpPr txBox="1"/>
          <p:nvPr/>
        </p:nvSpPr>
        <p:spPr>
          <a:xfrm>
            <a:off x="5966663" y="6129650"/>
            <a:ext cx="6085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資料：大阪労働局「労働市場月報」より作成。常用労働者とパート労働者を合計。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A7164DB-DC2C-40DB-B2E2-44C2DFD2BC91}"/>
              </a:ext>
            </a:extLst>
          </p:cNvPr>
          <p:cNvSpPr txBox="1"/>
          <p:nvPr/>
        </p:nvSpPr>
        <p:spPr>
          <a:xfrm>
            <a:off x="538480" y="6109331"/>
            <a:ext cx="4582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資料：各府県の労働局公表資料から作成。</a:t>
            </a:r>
          </a:p>
        </p:txBody>
      </p:sp>
    </p:spTree>
    <p:extLst>
      <p:ext uri="{BB962C8B-B14F-4D97-AF65-F5344CB8AC3E}">
        <p14:creationId xmlns:p14="http://schemas.microsoft.com/office/powerpoint/2010/main" val="2094423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1069</Words>
  <PresentationFormat>ワイド画面</PresentationFormat>
  <Paragraphs>122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メイリオ</vt:lpstr>
      <vt:lpstr>游ゴシック</vt:lpstr>
      <vt:lpstr>游ゴシック</vt:lpstr>
      <vt:lpstr>游ゴシック Light</vt:lpstr>
      <vt:lpstr>Arial</vt:lpstr>
      <vt:lpstr>Times New Roman</vt:lpstr>
      <vt:lpstr>Office テーマ</vt:lpstr>
      <vt:lpstr>委員提出資料</vt:lpstr>
      <vt:lpstr>コロナショックの経済的分析</vt:lpstr>
      <vt:lpstr>1-3月期GDPにみるコロナショック調整過程</vt:lpstr>
      <vt:lpstr>まとめ１</vt:lpstr>
      <vt:lpstr>月次指数にみるコロナショック調整過程</vt:lpstr>
      <vt:lpstr>まとめ２</vt:lpstr>
      <vt:lpstr>消費総合指数にみるコロナショック調整過程</vt:lpstr>
      <vt:lpstr>コロナショックと雇用の調整過程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2020-06-28T06:52:09Z</cp:lastPrinted>
  <dcterms:created xsi:type="dcterms:W3CDTF">2020-05-29T03:50:20Z</dcterms:created>
  <dcterms:modified xsi:type="dcterms:W3CDTF">2020-06-29T08:02:40Z</dcterms:modified>
</cp:coreProperties>
</file>