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drawings/drawing8.xml" ContentType="application/vnd.openxmlformats-officedocument.drawingml.chartshapes+xml"/>
  <Override PartName="/ppt/notesSlides/notesSlide7.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0.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1.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2.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60"/>
  </p:notesMasterIdLst>
  <p:handoutMasterIdLst>
    <p:handoutMasterId r:id="rId61"/>
  </p:handoutMasterIdLst>
  <p:sldIdLst>
    <p:sldId id="334" r:id="rId2"/>
    <p:sldId id="500" r:id="rId3"/>
    <p:sldId id="335" r:id="rId4"/>
    <p:sldId id="472" r:id="rId5"/>
    <p:sldId id="414" r:id="rId6"/>
    <p:sldId id="413" r:id="rId7"/>
    <p:sldId id="491" r:id="rId8"/>
    <p:sldId id="415" r:id="rId9"/>
    <p:sldId id="480" r:id="rId10"/>
    <p:sldId id="416" r:id="rId11"/>
    <p:sldId id="490" r:id="rId12"/>
    <p:sldId id="482" r:id="rId13"/>
    <p:sldId id="483" r:id="rId14"/>
    <p:sldId id="493" r:id="rId15"/>
    <p:sldId id="495" r:id="rId16"/>
    <p:sldId id="486" r:id="rId17"/>
    <p:sldId id="487" r:id="rId18"/>
    <p:sldId id="488" r:id="rId19"/>
    <p:sldId id="489" r:id="rId20"/>
    <p:sldId id="485" r:id="rId21"/>
    <p:sldId id="499" r:id="rId22"/>
    <p:sldId id="340" r:id="rId23"/>
    <p:sldId id="336" r:id="rId24"/>
    <p:sldId id="337" r:id="rId25"/>
    <p:sldId id="338" r:id="rId26"/>
    <p:sldId id="505" r:id="rId27"/>
    <p:sldId id="418" r:id="rId28"/>
    <p:sldId id="419" r:id="rId29"/>
    <p:sldId id="420" r:id="rId30"/>
    <p:sldId id="440" r:id="rId31"/>
    <p:sldId id="473" r:id="rId32"/>
    <p:sldId id="494" r:id="rId33"/>
    <p:sldId id="474" r:id="rId34"/>
    <p:sldId id="475" r:id="rId35"/>
    <p:sldId id="425" r:id="rId36"/>
    <p:sldId id="426" r:id="rId37"/>
    <p:sldId id="427" r:id="rId38"/>
    <p:sldId id="429" r:id="rId39"/>
    <p:sldId id="492" r:id="rId40"/>
    <p:sldId id="430" r:id="rId41"/>
    <p:sldId id="477" r:id="rId42"/>
    <p:sldId id="478" r:id="rId43"/>
    <p:sldId id="432" r:id="rId44"/>
    <p:sldId id="501" r:id="rId45"/>
    <p:sldId id="442" r:id="rId46"/>
    <p:sldId id="496" r:id="rId47"/>
    <p:sldId id="446" r:id="rId48"/>
    <p:sldId id="470" r:id="rId49"/>
    <p:sldId id="449" r:id="rId50"/>
    <p:sldId id="448" r:id="rId51"/>
    <p:sldId id="461" r:id="rId52"/>
    <p:sldId id="504" r:id="rId53"/>
    <p:sldId id="464" r:id="rId54"/>
    <p:sldId id="502" r:id="rId55"/>
    <p:sldId id="503" r:id="rId56"/>
    <p:sldId id="467" r:id="rId57"/>
    <p:sldId id="459" r:id="rId58"/>
    <p:sldId id="460" r:id="rId59"/>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showGuides="1">
      <p:cViewPr varScale="1">
        <p:scale>
          <a:sx n="78" d="100"/>
          <a:sy n="78" d="100"/>
        </p:scale>
        <p:origin x="456" y="84"/>
      </p:cViewPr>
      <p:guideLst>
        <p:guide orient="horz" pos="1905"/>
        <p:guide pos="3143"/>
      </p:guideLst>
    </p:cSldViewPr>
  </p:slid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17&#12304;&#25313;&#22823;&#29256;&#12464;&#12521;&#12501;&#12305;&#26032;&#22411;&#12467;&#12525;&#12490;&#12454;&#12452;&#12523;&#12473;&#20027;&#35201;&#38306;&#36899;&#25351;&#27161;&#25968;&#20516;&#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25&#12304;&#25313;&#22823;&#29256;&#12464;&#12521;&#12501;&#12305;&#26032;&#22411;&#12467;&#12525;&#12490;&#12454;&#12452;&#12523;&#12473;&#20027;&#35201;&#38306;&#36899;&#25351;&#27161;&#25968;&#20516;&#12487;&#12540;&#12479;.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17&#12304;&#25313;&#22823;&#29256;&#12464;&#12521;&#12501;&#12305;&#26032;&#22411;&#12467;&#12525;&#12490;&#12454;&#12452;&#12523;&#12473;&#20027;&#35201;&#38306;&#36899;&#25351;&#27161;&#25968;&#20516;&#12487;&#12540;&#12479;.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17&#12304;&#25313;&#22823;&#29256;&#12464;&#12521;&#12501;&#12305;&#26032;&#22411;&#12467;&#12525;&#12490;&#12454;&#12452;&#12523;&#12473;&#20027;&#35201;&#38306;&#36899;&#25351;&#27161;&#25968;&#20516;&#12487;&#12540;&#12479;.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17&#12304;&#25313;&#22823;&#29256;&#12464;&#12521;&#12501;&#12305;&#26032;&#22411;&#12467;&#12525;&#12490;&#12454;&#12452;&#12523;&#12473;&#20027;&#35201;&#38306;&#36899;&#25351;&#27161;&#25968;&#20516;&#12487;&#12540;&#12479;.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17&#12304;&#25313;&#22823;&#29256;&#12464;&#12521;&#12501;&#12305;&#26032;&#22411;&#12467;&#12525;&#12490;&#12454;&#12452;&#12523;&#12473;&#20027;&#35201;&#38306;&#36899;&#25351;&#27161;&#25968;&#20516;&#12487;&#12540;&#12479;.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9987;&#26989;&#21029;&#12398;&#24433;&#38911;\&#29987;&#26989;&#21029;&#12398;&#24433;&#3891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9987;&#26989;&#21029;&#12398;&#24433;&#38911;\&#29987;&#26989;&#21029;&#12398;&#24433;&#3891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0491;&#20154;&#28040;&#36027;\&#30334;&#36008;&#24215;&#22770;&#19978;&#3964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0491;&#20154;&#28040;&#36027;\&#23478;&#35336;&#35519;&#26619;&#25903;&#20986;&#38917;&#3044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23&#12304;&#25313;&#22823;&#29256;&#12464;&#12521;&#12501;&#12305;&#26032;&#22411;&#12467;&#12525;&#12490;&#12454;&#12452;&#12523;&#12473;&#20027;&#35201;&#38306;&#36899;&#25351;&#27161;&#25968;&#20516;&#12487;&#12540;&#12479;.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5373;&#20633;&#20516;&#25237;&#36039;&#65288;200624&#12522;&#12469;&#12540;&#12481;C&#12424;&#12426;&#65289;.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7714;&#20154;&#38306;&#20418;\&#26377;&#21177;&#27714;&#20154;&#20493;&#29575;.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529&#12304;&#25313;&#22823;&#29256;&#12464;&#12521;&#12501;&#12305;&#26032;&#22411;&#12467;&#12525;&#12490;&#12454;&#12452;&#12523;&#12473;&#20027;&#35201;&#38306;&#36899;&#25351;&#27161;&#25968;&#20516;&#12487;&#12540;&#12479;.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38599;&#29992;&#35519;&#25972;&#12289;&#35299;&#38599;&#35211;&#36796;&#12415;.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38599;&#29992;&#35519;&#25972;&#12289;&#35299;&#38599;&#35211;&#36796;&#12415;.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38599;&#29992;&#35519;&#25972;&#12289;&#35299;&#38599;&#35211;&#36796;&#12415;.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26032;&#35215;&#27714;&#20154;&#25968;.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22833;&#26989;&#32773;&#25968;&#12289;&#20241;&#26989;&#32773;&#25968;&#31561;.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22833;&#26989;&#32773;&#25968;&#12289;&#20241;&#26989;&#32773;&#25968;&#31561;.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20491;&#20154;&#28040;&#36027;\&#23478;&#35336;&#35519;&#26619;&#25903;&#20986;&#38917;&#3044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9.xml"/></Relationships>
</file>

<file path=ppt/charts/_rels/chart3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22833;&#26989;&#32773;&#25968;&#12289;&#20241;&#26989;&#32773;&#25968;&#31561;.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8306;&#36899;&#32113;&#35336;&#12487;&#12540;&#12479;\200617&#12304;&#25313;&#22823;&#29256;&#12464;&#12521;&#12501;&#12305;&#26032;&#22411;&#12467;&#12525;&#12490;&#12454;&#12452;&#12523;&#12473;&#20027;&#35201;&#38306;&#36899;&#25351;&#27161;&#25968;&#20516;&#12487;&#12540;&#12479;.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chemeClr val="tx1">
                    <a:lumMod val="65000"/>
                    <a:lumOff val="35000"/>
                  </a:schemeClr>
                </a:solidFill>
                <a:latin typeface="+mn-ea"/>
                <a:ea typeface="+mn-ea"/>
                <a:cs typeface="+mn-cs"/>
              </a:defRPr>
            </a:pPr>
            <a:r>
              <a:rPr lang="ja-JP" altLang="ja-JP" sz="1600" b="1" i="0" baseline="0">
                <a:solidFill>
                  <a:schemeClr val="tx1">
                    <a:lumMod val="65000"/>
                    <a:lumOff val="35000"/>
                  </a:schemeClr>
                </a:solidFill>
                <a:effectLst/>
                <a:latin typeface="+mn-ea"/>
                <a:ea typeface="+mn-ea"/>
              </a:rPr>
              <a:t>家計調査 </a:t>
            </a:r>
            <a:r>
              <a:rPr lang="en-US" altLang="ja-JP" sz="1600" b="1" i="0" baseline="0">
                <a:solidFill>
                  <a:schemeClr val="tx1">
                    <a:lumMod val="65000"/>
                    <a:lumOff val="35000"/>
                  </a:schemeClr>
                </a:solidFill>
                <a:effectLst/>
                <a:latin typeface="+mn-ea"/>
                <a:ea typeface="+mn-ea"/>
              </a:rPr>
              <a:t>1</a:t>
            </a:r>
            <a:r>
              <a:rPr lang="ja-JP" altLang="ja-JP" sz="1600" b="1" i="0" baseline="0">
                <a:solidFill>
                  <a:schemeClr val="tx1">
                    <a:lumMod val="65000"/>
                    <a:lumOff val="35000"/>
                  </a:schemeClr>
                </a:solidFill>
                <a:effectLst/>
                <a:latin typeface="+mn-ea"/>
                <a:ea typeface="+mn-ea"/>
              </a:rPr>
              <a:t>世帯当たり消費支出</a:t>
            </a:r>
            <a:r>
              <a:rPr lang="ja-JP" altLang="en-US" sz="1600" b="1" i="0" baseline="0">
                <a:solidFill>
                  <a:schemeClr val="tx1">
                    <a:lumMod val="65000"/>
                    <a:lumOff val="35000"/>
                  </a:schemeClr>
                </a:solidFill>
                <a:effectLst/>
                <a:latin typeface="+mn-ea"/>
                <a:ea typeface="+mn-ea"/>
              </a:rPr>
              <a:t>額</a:t>
            </a:r>
            <a:r>
              <a:rPr lang="ja-JP" altLang="ja-JP" sz="1600" b="1" i="0" baseline="0">
                <a:solidFill>
                  <a:schemeClr val="tx1">
                    <a:lumMod val="65000"/>
                    <a:lumOff val="35000"/>
                  </a:schemeClr>
                </a:solidFill>
                <a:effectLst/>
                <a:latin typeface="+mn-ea"/>
                <a:ea typeface="+mn-ea"/>
              </a:rPr>
              <a:t>の推移</a:t>
            </a:r>
            <a:endParaRPr lang="ja-JP" altLang="ja-JP" sz="1600">
              <a:solidFill>
                <a:schemeClr val="tx1">
                  <a:lumMod val="65000"/>
                  <a:lumOff val="35000"/>
                </a:schemeClr>
              </a:solidFill>
              <a:effectLst/>
              <a:latin typeface="+mn-ea"/>
              <a:ea typeface="+mn-ea"/>
            </a:endParaRPr>
          </a:p>
        </c:rich>
      </c:tx>
      <c:layout>
        <c:manualLayout>
          <c:xMode val="edge"/>
          <c:yMode val="edge"/>
          <c:x val="0.28355688141843455"/>
          <c:y val="2.85459523525348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4497630443352821"/>
          <c:y val="0.32139364866043985"/>
          <c:w val="0.76003007236661702"/>
          <c:h val="0.47053624583163356"/>
        </c:manualLayout>
      </c:layout>
      <c:barChart>
        <c:barDir val="col"/>
        <c:grouping val="clustered"/>
        <c:varyColors val="0"/>
        <c:ser>
          <c:idx val="0"/>
          <c:order val="0"/>
          <c:tx>
            <c:strRef>
              <c:f>'元データ（グラフ用）'!$D$63</c:f>
              <c:strCache>
                <c:ptCount val="1"/>
                <c:pt idx="0">
                  <c:v>全国の1世帯当たり消費支出額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E-4A1D-9F9E-F48EF9FDC0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'元データ（グラフ用）'!$E$62:$W$62</c:f>
              <c:strCache>
                <c:ptCount val="8"/>
                <c:pt idx="0">
                  <c:v>19/9月</c:v>
                </c:pt>
                <c:pt idx="1">
                  <c:v>19/10月</c:v>
                </c:pt>
                <c:pt idx="2">
                  <c:v>19/11月</c:v>
                </c:pt>
                <c:pt idx="3">
                  <c:v>19/12月</c:v>
                </c:pt>
                <c:pt idx="4">
                  <c:v>20/1月</c:v>
                </c:pt>
                <c:pt idx="5">
                  <c:v>20/2月</c:v>
                </c:pt>
                <c:pt idx="6">
                  <c:v>20/3月</c:v>
                </c:pt>
                <c:pt idx="7">
                  <c:v>20/4月</c:v>
                </c:pt>
              </c:strCache>
            </c:strRef>
          </c:cat>
          <c:val>
            <c:numRef>
              <c:f>'元データ（グラフ用）'!$E$63:$W$63</c:f>
              <c:numCache>
                <c:formatCode>#,##0;"▲ "#,##0</c:formatCode>
                <c:ptCount val="8"/>
                <c:pt idx="0">
                  <c:v>300609</c:v>
                </c:pt>
                <c:pt idx="1">
                  <c:v>279671</c:v>
                </c:pt>
                <c:pt idx="2">
                  <c:v>278765</c:v>
                </c:pt>
                <c:pt idx="3">
                  <c:v>321380</c:v>
                </c:pt>
                <c:pt idx="4">
                  <c:v>287173</c:v>
                </c:pt>
                <c:pt idx="5">
                  <c:v>271735</c:v>
                </c:pt>
                <c:pt idx="6">
                  <c:v>292214</c:v>
                </c:pt>
                <c:pt idx="7">
                  <c:v>267922</c:v>
                </c:pt>
              </c:numCache>
            </c:numRef>
          </c:val>
          <c:extLst>
            <c:ext xmlns:c16="http://schemas.microsoft.com/office/drawing/2014/chart" uri="{C3380CC4-5D6E-409C-BE32-E72D297353CC}">
              <c16:uniqueId val="{00000000-1F9C-4FC6-9E4F-7ADEBB815A22}"/>
            </c:ext>
          </c:extLst>
        </c:ser>
        <c:ser>
          <c:idx val="2"/>
          <c:order val="2"/>
          <c:tx>
            <c:strRef>
              <c:f>'元データ（グラフ用）'!$D$65</c:f>
              <c:strCache>
                <c:ptCount val="1"/>
                <c:pt idx="0">
                  <c:v>大阪市の1世帯当たり消費支出額</c:v>
                </c:pt>
              </c:strCache>
            </c:strRef>
          </c:tx>
          <c:spPr>
            <a:solidFill>
              <a:srgbClr val="00B050"/>
            </a:solidFill>
            <a:ln>
              <a:solidFill>
                <a:srgbClr val="00B050"/>
              </a:solidFill>
            </a:ln>
            <a:effectLst/>
          </c:spPr>
          <c:invertIfNegative val="0"/>
          <c:dLbls>
            <c:dLbl>
              <c:idx val="7"/>
              <c:layout>
                <c:manualLayout>
                  <c:x val="1.2020792184402627E-2"/>
                  <c:y val="8.770369961137593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5E-4A1D-9F9E-F48EF9FDC0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'元データ（グラフ用）'!$E$62:$W$62</c:f>
              <c:strCache>
                <c:ptCount val="8"/>
                <c:pt idx="0">
                  <c:v>19/9月</c:v>
                </c:pt>
                <c:pt idx="1">
                  <c:v>19/10月</c:v>
                </c:pt>
                <c:pt idx="2">
                  <c:v>19/11月</c:v>
                </c:pt>
                <c:pt idx="3">
                  <c:v>19/12月</c:v>
                </c:pt>
                <c:pt idx="4">
                  <c:v>20/1月</c:v>
                </c:pt>
                <c:pt idx="5">
                  <c:v>20/2月</c:v>
                </c:pt>
                <c:pt idx="6">
                  <c:v>20/3月</c:v>
                </c:pt>
                <c:pt idx="7">
                  <c:v>20/4月</c:v>
                </c:pt>
              </c:strCache>
            </c:strRef>
          </c:cat>
          <c:val>
            <c:numRef>
              <c:f>'元データ（グラフ用）'!$E$65:$W$65</c:f>
              <c:numCache>
                <c:formatCode>#,##0;"▲ "#,##0</c:formatCode>
                <c:ptCount val="8"/>
                <c:pt idx="0">
                  <c:v>260031</c:v>
                </c:pt>
                <c:pt idx="1">
                  <c:v>257080</c:v>
                </c:pt>
                <c:pt idx="2">
                  <c:v>238813</c:v>
                </c:pt>
                <c:pt idx="3">
                  <c:v>280160</c:v>
                </c:pt>
                <c:pt idx="4">
                  <c:v>235506</c:v>
                </c:pt>
                <c:pt idx="5">
                  <c:v>259803</c:v>
                </c:pt>
                <c:pt idx="6">
                  <c:v>265113</c:v>
                </c:pt>
                <c:pt idx="7">
                  <c:v>245208</c:v>
                </c:pt>
              </c:numCache>
            </c:numRef>
          </c:val>
          <c:extLst>
            <c:ext xmlns:c16="http://schemas.microsoft.com/office/drawing/2014/chart" uri="{C3380CC4-5D6E-409C-BE32-E72D297353CC}">
              <c16:uniqueId val="{00000001-1F9C-4FC6-9E4F-7ADEBB815A22}"/>
            </c:ext>
          </c:extLst>
        </c:ser>
        <c:dLbls>
          <c:showLegendKey val="0"/>
          <c:showVal val="0"/>
          <c:showCatName val="0"/>
          <c:showSerName val="0"/>
          <c:showPercent val="0"/>
          <c:showBubbleSize val="0"/>
        </c:dLbls>
        <c:gapWidth val="150"/>
        <c:axId val="124121391"/>
        <c:axId val="124105999"/>
      </c:barChart>
      <c:lineChart>
        <c:grouping val="standard"/>
        <c:varyColors val="0"/>
        <c:ser>
          <c:idx val="1"/>
          <c:order val="1"/>
          <c:tx>
            <c:strRef>
              <c:f>'元データ（グラフ用）'!$D$64</c:f>
              <c:strCache>
                <c:ptCount val="1"/>
                <c:pt idx="0">
                  <c:v>全国の対前年同期比</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dLbls>
            <c:dLbl>
              <c:idx val="1"/>
              <c:layout>
                <c:manualLayout>
                  <c:x val="-4.5077970691510269E-3"/>
                  <c:y val="2.46666655156993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092996681740771E-2"/>
                      <c:h val="5.4431108571310186E-2"/>
                    </c:manualLayout>
                  </c15:layout>
                </c:ext>
                <c:ext xmlns:c16="http://schemas.microsoft.com/office/drawing/2014/chart" uri="{C3380CC4-5D6E-409C-BE32-E72D297353CC}">
                  <c16:uniqueId val="{00000001-60C5-4B08-BA0A-D150786DDE40}"/>
                </c:ext>
              </c:extLst>
            </c:dLbl>
            <c:dLbl>
              <c:idx val="2"/>
              <c:layout>
                <c:manualLayout>
                  <c:x val="-1.0518193161352451E-2"/>
                  <c:y val="-1.781481398356073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092996681740771E-2"/>
                      <c:h val="5.7171849184165686E-2"/>
                    </c:manualLayout>
                  </c15:layout>
                </c:ext>
                <c:ext xmlns:c16="http://schemas.microsoft.com/office/drawing/2014/chart" uri="{C3380CC4-5D6E-409C-BE32-E72D297353CC}">
                  <c16:uniqueId val="{00000002-60C5-4B08-BA0A-D150786DDE40}"/>
                </c:ext>
              </c:extLst>
            </c:dLbl>
            <c:dLbl>
              <c:idx val="3"/>
              <c:layout>
                <c:manualLayout>
                  <c:x val="-9.0155941383020539E-3"/>
                  <c:y val="-2.1925924902843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C5-4B08-BA0A-D150786DDE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'元データ（グラフ用）'!$E$62:$W$62</c:f>
              <c:strCache>
                <c:ptCount val="8"/>
                <c:pt idx="0">
                  <c:v>19/9月</c:v>
                </c:pt>
                <c:pt idx="1">
                  <c:v>19/10月</c:v>
                </c:pt>
                <c:pt idx="2">
                  <c:v>19/11月</c:v>
                </c:pt>
                <c:pt idx="3">
                  <c:v>19/12月</c:v>
                </c:pt>
                <c:pt idx="4">
                  <c:v>20/1月</c:v>
                </c:pt>
                <c:pt idx="5">
                  <c:v>20/2月</c:v>
                </c:pt>
                <c:pt idx="6">
                  <c:v>20/3月</c:v>
                </c:pt>
                <c:pt idx="7">
                  <c:v>20/4月</c:v>
                </c:pt>
              </c:strCache>
            </c:strRef>
          </c:cat>
          <c:val>
            <c:numRef>
              <c:f>'元データ（グラフ用）'!$E$64:$W$64</c:f>
              <c:numCache>
                <c:formatCode>\+#,##0.0;"▲ "#,##0.0</c:formatCode>
                <c:ptCount val="8"/>
                <c:pt idx="0">
                  <c:v>10.4</c:v>
                </c:pt>
                <c:pt idx="1">
                  <c:v>-6.2</c:v>
                </c:pt>
                <c:pt idx="2">
                  <c:v>-1.3</c:v>
                </c:pt>
                <c:pt idx="3">
                  <c:v>-2.9</c:v>
                </c:pt>
                <c:pt idx="4">
                  <c:v>-3.8</c:v>
                </c:pt>
                <c:pt idx="5">
                  <c:v>-0.3</c:v>
                </c:pt>
                <c:pt idx="6">
                  <c:v>-6</c:v>
                </c:pt>
                <c:pt idx="7">
                  <c:v>-11.1</c:v>
                </c:pt>
              </c:numCache>
            </c:numRef>
          </c:val>
          <c:smooth val="0"/>
          <c:extLst>
            <c:ext xmlns:c16="http://schemas.microsoft.com/office/drawing/2014/chart" uri="{C3380CC4-5D6E-409C-BE32-E72D297353CC}">
              <c16:uniqueId val="{00000002-1F9C-4FC6-9E4F-7ADEBB815A22}"/>
            </c:ext>
          </c:extLst>
        </c:ser>
        <c:ser>
          <c:idx val="3"/>
          <c:order val="3"/>
          <c:tx>
            <c:strRef>
              <c:f>'元データ（グラフ用）'!$D$66</c:f>
              <c:strCache>
                <c:ptCount val="1"/>
                <c:pt idx="0">
                  <c:v>大阪市の対前年同期比</c:v>
                </c:pt>
              </c:strCache>
            </c:strRef>
          </c:tx>
          <c:spPr>
            <a:ln w="28575" cap="rnd">
              <a:solidFill>
                <a:schemeClr val="accent4"/>
              </a:solidFill>
              <a:round/>
            </a:ln>
            <a:effectLst/>
          </c:spPr>
          <c:marker>
            <c:symbol val="square"/>
            <c:size val="7"/>
            <c:spPr>
              <a:solidFill>
                <a:schemeClr val="accent4"/>
              </a:solidFill>
              <a:ln w="9525">
                <a:solidFill>
                  <a:schemeClr val="accent4"/>
                </a:solidFill>
              </a:ln>
              <a:effectLst/>
            </c:spPr>
          </c:marker>
          <c:dLbls>
            <c:dLbl>
              <c:idx val="0"/>
              <c:layout>
                <c:manualLayout>
                  <c:x val="-3.4559777530157869E-2"/>
                  <c:y val="-2.9118489323602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6C-4336-8742-CE1BA779A7E1}"/>
                </c:ext>
              </c:extLst>
            </c:dLbl>
            <c:dLbl>
              <c:idx val="1"/>
              <c:layout>
                <c:manualLayout>
                  <c:x val="-1.8031188276604108E-2"/>
                  <c:y val="-3.56296279671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C5-4B08-BA0A-D150786DDE40}"/>
                </c:ext>
              </c:extLst>
            </c:dLbl>
            <c:dLbl>
              <c:idx val="3"/>
              <c:layout>
                <c:manualLayout>
                  <c:x val="-1.2020733026960885E-2"/>
                  <c:y val="2.164512586295040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2613445634665877E-2"/>
                      <c:h val="5.4431108571310186E-2"/>
                    </c:manualLayout>
                  </c15:layout>
                </c:ext>
                <c:ext xmlns:c16="http://schemas.microsoft.com/office/drawing/2014/chart" uri="{C3380CC4-5D6E-409C-BE32-E72D297353CC}">
                  <c16:uniqueId val="{00000004-60C5-4B08-BA0A-D150786DDE40}"/>
                </c:ext>
              </c:extLst>
            </c:dLbl>
            <c:dLbl>
              <c:idx val="4"/>
              <c:layout>
                <c:manualLayout>
                  <c:x val="-4.5077970691510269E-3"/>
                  <c:y val="5.48148122571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C5-4B08-BA0A-D150786DDE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'元データ（グラフ用）'!$E$62:$W$62</c:f>
              <c:strCache>
                <c:ptCount val="8"/>
                <c:pt idx="0">
                  <c:v>19/9月</c:v>
                </c:pt>
                <c:pt idx="1">
                  <c:v>19/10月</c:v>
                </c:pt>
                <c:pt idx="2">
                  <c:v>19/11月</c:v>
                </c:pt>
                <c:pt idx="3">
                  <c:v>19/12月</c:v>
                </c:pt>
                <c:pt idx="4">
                  <c:v>20/1月</c:v>
                </c:pt>
                <c:pt idx="5">
                  <c:v>20/2月</c:v>
                </c:pt>
                <c:pt idx="6">
                  <c:v>20/3月</c:v>
                </c:pt>
                <c:pt idx="7">
                  <c:v>20/4月</c:v>
                </c:pt>
              </c:strCache>
            </c:strRef>
          </c:cat>
          <c:val>
            <c:numRef>
              <c:f>'元データ（グラフ用）'!$E$66:$W$66</c:f>
              <c:numCache>
                <c:formatCode>\+#,##0.0;"▲ "#,##0.0</c:formatCode>
                <c:ptCount val="8"/>
                <c:pt idx="0">
                  <c:v>5.3674250866138529</c:v>
                </c:pt>
                <c:pt idx="1">
                  <c:v>-6.6107716562892822</c:v>
                </c:pt>
                <c:pt idx="2">
                  <c:v>-8.3184570083806531</c:v>
                </c:pt>
                <c:pt idx="3">
                  <c:v>-13.332116551227047</c:v>
                </c:pt>
                <c:pt idx="4">
                  <c:v>-15.171795250461951</c:v>
                </c:pt>
                <c:pt idx="5">
                  <c:v>-5.7855285631915105</c:v>
                </c:pt>
                <c:pt idx="6">
                  <c:v>-14.869356076539963</c:v>
                </c:pt>
                <c:pt idx="7">
                  <c:v>-8.8415597547873315</c:v>
                </c:pt>
              </c:numCache>
            </c:numRef>
          </c:val>
          <c:smooth val="0"/>
          <c:extLst>
            <c:ext xmlns:c16="http://schemas.microsoft.com/office/drawing/2014/chart" uri="{C3380CC4-5D6E-409C-BE32-E72D297353CC}">
              <c16:uniqueId val="{00000003-1F9C-4FC6-9E4F-7ADEBB815A22}"/>
            </c:ext>
          </c:extLst>
        </c:ser>
        <c:dLbls>
          <c:showLegendKey val="0"/>
          <c:showVal val="0"/>
          <c:showCatName val="0"/>
          <c:showSerName val="0"/>
          <c:showPercent val="0"/>
          <c:showBubbleSize val="0"/>
        </c:dLbls>
        <c:marker val="1"/>
        <c:smooth val="0"/>
        <c:axId val="124106831"/>
        <c:axId val="124108495"/>
      </c:lineChart>
      <c:catAx>
        <c:axId val="12412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4105999"/>
        <c:crosses val="autoZero"/>
        <c:auto val="1"/>
        <c:lblAlgn val="ctr"/>
        <c:lblOffset val="100"/>
        <c:noMultiLvlLbl val="0"/>
      </c:catAx>
      <c:valAx>
        <c:axId val="124105999"/>
        <c:scaling>
          <c:orientation val="minMax"/>
          <c:min val="220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（円）</a:t>
                </a:r>
              </a:p>
            </c:rich>
          </c:tx>
          <c:layout>
            <c:manualLayout>
              <c:xMode val="edge"/>
              <c:yMode val="edge"/>
              <c:x val="5.9270432566313716E-2"/>
              <c:y val="0.22187392590397068"/>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4121391"/>
        <c:crosses val="autoZero"/>
        <c:crossBetween val="between"/>
        <c:majorUnit val="20000"/>
      </c:valAx>
      <c:valAx>
        <c:axId val="124108495"/>
        <c:scaling>
          <c:orientation val="minMax"/>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9131752253891523"/>
              <c:y val="0.21629430816144976"/>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4106831"/>
        <c:crosses val="max"/>
        <c:crossBetween val="between"/>
      </c:valAx>
      <c:catAx>
        <c:axId val="124106831"/>
        <c:scaling>
          <c:orientation val="minMax"/>
        </c:scaling>
        <c:delete val="1"/>
        <c:axPos val="b"/>
        <c:numFmt formatCode="General" sourceLinked="1"/>
        <c:majorTickMark val="out"/>
        <c:minorTickMark val="none"/>
        <c:tickLblPos val="nextTo"/>
        <c:crossAx val="124108495"/>
        <c:crosses val="autoZero"/>
        <c:auto val="1"/>
        <c:lblAlgn val="ctr"/>
        <c:lblOffset val="100"/>
        <c:noMultiLvlLbl val="0"/>
      </c:catAx>
      <c:spPr>
        <a:noFill/>
        <a:ln>
          <a:noFill/>
        </a:ln>
        <a:effectLst/>
      </c:spPr>
    </c:plotArea>
    <c:legend>
      <c:legendPos val="t"/>
      <c:layout>
        <c:manualLayout>
          <c:xMode val="edge"/>
          <c:yMode val="edge"/>
          <c:x val="0.19928533077646982"/>
          <c:y val="0.15097594565210307"/>
          <c:w val="0.65171198087274262"/>
          <c:h val="0.1452202999968124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a:t>関空利用状況の推移</a:t>
            </a:r>
          </a:p>
        </c:rich>
      </c:tx>
      <c:layout>
        <c:manualLayout>
          <c:xMode val="edge"/>
          <c:yMode val="edge"/>
          <c:x val="0.39363528083985139"/>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6680365296803646E-2"/>
          <c:y val="0.17605254678770266"/>
          <c:w val="0.79399505327245057"/>
          <c:h val="0.64023918229811216"/>
        </c:manualLayout>
      </c:layout>
      <c:barChart>
        <c:barDir val="col"/>
        <c:grouping val="clustered"/>
        <c:varyColors val="0"/>
        <c:ser>
          <c:idx val="0"/>
          <c:order val="0"/>
          <c:tx>
            <c:strRef>
              <c:f>'元データ（グラフ用）'!$D$12</c:f>
              <c:strCache>
                <c:ptCount val="1"/>
                <c:pt idx="0">
                  <c:v>国際線旅客数</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'元データ（グラフ用）'!$E$11:$W$11</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'元データ（グラフ用）'!$E$12:$W$12</c:f>
              <c:numCache>
                <c:formatCode>#,##0;"▲ "#,##0</c:formatCode>
                <c:ptCount val="9"/>
                <c:pt idx="0">
                  <c:v>188</c:v>
                </c:pt>
                <c:pt idx="1">
                  <c:v>196</c:v>
                </c:pt>
                <c:pt idx="2">
                  <c:v>198</c:v>
                </c:pt>
                <c:pt idx="3">
                  <c:v>200</c:v>
                </c:pt>
                <c:pt idx="4">
                  <c:v>205</c:v>
                </c:pt>
                <c:pt idx="5">
                  <c:v>107</c:v>
                </c:pt>
                <c:pt idx="6">
                  <c:v>24</c:v>
                </c:pt>
                <c:pt idx="7" formatCode="#,##0.0;&quot;▲ &quot;#,##0.0">
                  <c:v>0.7</c:v>
                </c:pt>
                <c:pt idx="8" formatCode="#,##0.0;&quot;▲ &quot;#,##0.0">
                  <c:v>0.5</c:v>
                </c:pt>
              </c:numCache>
            </c:numRef>
          </c:val>
          <c:extLst>
            <c:ext xmlns:c16="http://schemas.microsoft.com/office/drawing/2014/chart" uri="{C3380CC4-5D6E-409C-BE32-E72D297353CC}">
              <c16:uniqueId val="{00000000-4D05-4704-8825-42B47E143758}"/>
            </c:ext>
          </c:extLst>
        </c:ser>
        <c:ser>
          <c:idx val="2"/>
          <c:order val="2"/>
          <c:tx>
            <c:strRef>
              <c:f>'元データ（グラフ用）'!$D$14</c:f>
              <c:strCache>
                <c:ptCount val="1"/>
                <c:pt idx="0">
                  <c:v>うち外国人旅客数</c:v>
                </c:pt>
              </c:strCache>
            </c:strRef>
          </c:tx>
          <c:spPr>
            <a:solidFill>
              <a:srgbClr val="00B050"/>
            </a:solidFill>
            <a:ln>
              <a:solidFill>
                <a:srgbClr val="00B050"/>
              </a:solidFill>
            </a:ln>
            <a:effectLst/>
          </c:spPr>
          <c:invertIfNegative val="0"/>
          <c:cat>
            <c:strRef>
              <c:f>'元データ（グラフ用）'!$E$11:$W$11</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'元データ（グラフ用）'!$E$14:$W$14</c:f>
              <c:numCache>
                <c:formatCode>#,##0;"▲ "#,##0</c:formatCode>
                <c:ptCount val="9"/>
                <c:pt idx="0">
                  <c:v>116</c:v>
                </c:pt>
                <c:pt idx="1">
                  <c:v>131</c:v>
                </c:pt>
                <c:pt idx="2">
                  <c:v>132</c:v>
                </c:pt>
                <c:pt idx="3">
                  <c:v>132</c:v>
                </c:pt>
                <c:pt idx="4">
                  <c:v>142</c:v>
                </c:pt>
                <c:pt idx="5">
                  <c:v>54</c:v>
                </c:pt>
                <c:pt idx="6">
                  <c:v>9</c:v>
                </c:pt>
                <c:pt idx="7" formatCode="#,##0.0;&quot;▲ &quot;#,##0.0">
                  <c:v>0.4</c:v>
                </c:pt>
                <c:pt idx="8" formatCode="#,##0.0;&quot;▲ &quot;#,##0.0">
                  <c:v>0.3</c:v>
                </c:pt>
              </c:numCache>
            </c:numRef>
          </c:val>
          <c:extLst xmlns:c15="http://schemas.microsoft.com/office/drawing/2012/chart">
            <c:ext xmlns:c16="http://schemas.microsoft.com/office/drawing/2014/chart" uri="{C3380CC4-5D6E-409C-BE32-E72D297353CC}">
              <c16:uniqueId val="{00000001-4D05-4704-8825-42B47E143758}"/>
            </c:ext>
          </c:extLst>
        </c:ser>
        <c:dLbls>
          <c:showLegendKey val="0"/>
          <c:showVal val="0"/>
          <c:showCatName val="0"/>
          <c:showSerName val="0"/>
          <c:showPercent val="0"/>
          <c:showBubbleSize val="0"/>
        </c:dLbls>
        <c:gapWidth val="150"/>
        <c:axId val="1454183584"/>
        <c:axId val="1454196064"/>
        <c:extLst>
          <c:ext xmlns:c15="http://schemas.microsoft.com/office/drawing/2012/chart" uri="{02D57815-91ED-43cb-92C2-25804820EDAC}">
            <c15:filteredBarSeries>
              <c15:ser>
                <c:idx val="1"/>
                <c:order val="1"/>
                <c:tx>
                  <c:strRef>
                    <c:extLst>
                      <c:ext uri="{02D57815-91ED-43cb-92C2-25804820EDAC}">
                        <c15:formulaRef>
                          <c15:sqref>'元データ（グラフ用）'!$D$13</c15:sqref>
                        </c15:formulaRef>
                      </c:ext>
                    </c:extLst>
                    <c:strCache>
                      <c:ptCount val="1"/>
                      <c:pt idx="0">
                        <c:v>対前年同期比</c:v>
                      </c:pt>
                    </c:strCache>
                  </c:strRef>
                </c:tx>
                <c:spPr>
                  <a:solidFill>
                    <a:schemeClr val="accent2"/>
                  </a:solidFill>
                  <a:ln>
                    <a:noFill/>
                  </a:ln>
                  <a:effectLst/>
                </c:spPr>
                <c:invertIfNegative val="0"/>
                <c:cat>
                  <c:strRef>
                    <c:extLst>
                      <c:ext uri="{02D57815-91ED-43cb-92C2-25804820EDAC}">
                        <c15:formulaRef>
                          <c15:sqref>'元データ（グラフ用）'!$E$11:$W$11</c15:sqref>
                        </c15:formulaRef>
                      </c:ext>
                    </c:extLst>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extLst>
                      <c:ext uri="{02D57815-91ED-43cb-92C2-25804820EDAC}">
                        <c15:formulaRef>
                          <c15:sqref>'元データ（グラフ用）'!$E$13:$W$13</c15:sqref>
                        </c15:formulaRef>
                      </c:ext>
                    </c:extLst>
                    <c:numCache>
                      <c:formatCode>\+#,##0.0;"▲ "#,##0.0</c:formatCode>
                      <c:ptCount val="9"/>
                      <c:pt idx="0">
                        <c:v>111</c:v>
                      </c:pt>
                      <c:pt idx="1">
                        <c:v>2</c:v>
                      </c:pt>
                      <c:pt idx="2">
                        <c:v>1</c:v>
                      </c:pt>
                      <c:pt idx="3">
                        <c:v>-1</c:v>
                      </c:pt>
                      <c:pt idx="4">
                        <c:v>2</c:v>
                      </c:pt>
                      <c:pt idx="5">
                        <c:v>-46</c:v>
                      </c:pt>
                      <c:pt idx="6">
                        <c:v>-89</c:v>
                      </c:pt>
                      <c:pt idx="7">
                        <c:v>-99.7</c:v>
                      </c:pt>
                      <c:pt idx="8">
                        <c:v>-99.8</c:v>
                      </c:pt>
                    </c:numCache>
                  </c:numRef>
                </c:val>
                <c:extLst>
                  <c:ext xmlns:c16="http://schemas.microsoft.com/office/drawing/2014/chart" uri="{C3380CC4-5D6E-409C-BE32-E72D297353CC}">
                    <c16:uniqueId val="{00000003-4D05-4704-8825-42B47E143758}"/>
                  </c:ext>
                </c:extLst>
              </c15:ser>
            </c15:filteredBarSeries>
          </c:ext>
        </c:extLst>
      </c:barChart>
      <c:lineChart>
        <c:grouping val="standard"/>
        <c:varyColors val="0"/>
        <c:ser>
          <c:idx val="3"/>
          <c:order val="3"/>
          <c:tx>
            <c:strRef>
              <c:f>'元データ（グラフ用）'!$D$15</c:f>
              <c:strCache>
                <c:ptCount val="1"/>
                <c:pt idx="0">
                  <c:v>外国人旅客数対前年同期比</c:v>
                </c:pt>
              </c:strCache>
            </c:strRef>
          </c:tx>
          <c:spPr>
            <a:ln w="28575" cap="rnd">
              <a:solidFill>
                <a:srgbClr val="FF0000">
                  <a:alpha val="99000"/>
                </a:srgbClr>
              </a:solidFill>
              <a:round/>
            </a:ln>
            <a:effectLst/>
          </c:spPr>
          <c:marker>
            <c:symbol val="triangle"/>
            <c:size val="7"/>
            <c:spPr>
              <a:solidFill>
                <a:srgbClr val="FF0000">
                  <a:alpha val="99000"/>
                </a:srgbClr>
              </a:solidFill>
              <a:ln w="9525">
                <a:solidFill>
                  <a:srgbClr val="FF0000"/>
                </a:solidFill>
              </a:ln>
              <a:effectLst/>
            </c:spPr>
          </c:marker>
          <c:dLbls>
            <c:dLbl>
              <c:idx val="1"/>
              <c:layout>
                <c:manualLayout>
                  <c:x val="-5.707099519457727E-3"/>
                  <c:y val="-1.7530318593985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05-4704-8825-42B47E143758}"/>
                </c:ext>
              </c:extLst>
            </c:dLbl>
            <c:dLbl>
              <c:idx val="2"/>
              <c:layout>
                <c:manualLayout>
                  <c:x val="-8.5606492791865905E-3"/>
                  <c:y val="-1.7530318593985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05-4704-8825-42B47E143758}"/>
                </c:ext>
              </c:extLst>
            </c:dLbl>
            <c:dLbl>
              <c:idx val="3"/>
              <c:layout>
                <c:manualLayout>
                  <c:x val="-7.1338743993221579E-3"/>
                  <c:y val="2.0452038359649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05-4704-8825-42B47E143758}"/>
                </c:ext>
              </c:extLst>
            </c:dLbl>
            <c:dLbl>
              <c:idx val="5"/>
              <c:layout>
                <c:manualLayout>
                  <c:x val="-4.2803246395932953E-3"/>
                  <c:y val="-8.7651592969928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05-4704-8825-42B47E143758}"/>
                </c:ext>
              </c:extLst>
            </c:dLbl>
            <c:dLbl>
              <c:idx val="6"/>
              <c:layout>
                <c:manualLayout>
                  <c:x val="-4.2803246395932953E-3"/>
                  <c:y val="-1.1686879062657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05-4704-8825-42B47E143758}"/>
                </c:ext>
              </c:extLst>
            </c:dLbl>
            <c:dLbl>
              <c:idx val="7"/>
              <c:layout>
                <c:manualLayout>
                  <c:x val="-9.9874241590510223E-3"/>
                  <c:y val="-1.4608598828321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05-4704-8825-42B47E143758}"/>
                </c:ext>
              </c:extLst>
            </c:dLbl>
            <c:dLbl>
              <c:idx val="8"/>
              <c:layout>
                <c:manualLayout>
                  <c:x val="-1.284097391877999E-2"/>
                  <c:y val="-1.4608598828321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05-4704-8825-42B47E14375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'元データ（グラフ用）'!$E$11:$W$11</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'元データ（グラフ用）'!$E$15:$W$15</c:f>
              <c:numCache>
                <c:formatCode>\+#,##0.0;"▲ "#,##0.0</c:formatCode>
                <c:ptCount val="9"/>
                <c:pt idx="0">
                  <c:v>105</c:v>
                </c:pt>
                <c:pt idx="1">
                  <c:v>1</c:v>
                </c:pt>
                <c:pt idx="2">
                  <c:v>1</c:v>
                </c:pt>
                <c:pt idx="3">
                  <c:v>-2</c:v>
                </c:pt>
                <c:pt idx="4">
                  <c:v>4</c:v>
                </c:pt>
                <c:pt idx="5">
                  <c:v>-61</c:v>
                </c:pt>
                <c:pt idx="6">
                  <c:v>-93</c:v>
                </c:pt>
                <c:pt idx="7">
                  <c:v>-99.7</c:v>
                </c:pt>
                <c:pt idx="8">
                  <c:v>-99.8</c:v>
                </c:pt>
              </c:numCache>
            </c:numRef>
          </c:val>
          <c:smooth val="0"/>
          <c:extLst>
            <c:ext xmlns:c16="http://schemas.microsoft.com/office/drawing/2014/chart" uri="{C3380CC4-5D6E-409C-BE32-E72D297353CC}">
              <c16:uniqueId val="{00000002-4D05-4704-8825-42B47E143758}"/>
            </c:ext>
          </c:extLst>
        </c:ser>
        <c:dLbls>
          <c:showLegendKey val="0"/>
          <c:showVal val="0"/>
          <c:showCatName val="0"/>
          <c:showSerName val="0"/>
          <c:showPercent val="0"/>
          <c:showBubbleSize val="0"/>
        </c:dLbls>
        <c:marker val="1"/>
        <c:smooth val="0"/>
        <c:axId val="1446288592"/>
        <c:axId val="1446306480"/>
        <c:extLst/>
      </c:lineChart>
      <c:catAx>
        <c:axId val="145418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54196064"/>
        <c:crosses val="autoZero"/>
        <c:auto val="1"/>
        <c:lblAlgn val="ctr"/>
        <c:lblOffset val="100"/>
        <c:noMultiLvlLbl val="0"/>
      </c:catAx>
      <c:valAx>
        <c:axId val="1454196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a:t>（万人）</a:t>
                </a:r>
              </a:p>
            </c:rich>
          </c:tx>
          <c:layout>
            <c:manualLayout>
              <c:xMode val="edge"/>
              <c:yMode val="edge"/>
              <c:x val="2.7108722717424202E-2"/>
              <c:y val="8.2898852132222769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54183584"/>
        <c:crosses val="autoZero"/>
        <c:crossBetween val="between"/>
      </c:valAx>
      <c:valAx>
        <c:axId val="1446306480"/>
        <c:scaling>
          <c:orientation val="minMax"/>
          <c:max val="1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a:t>（％）</a:t>
                </a:r>
              </a:p>
            </c:rich>
          </c:tx>
          <c:layout>
            <c:manualLayout>
              <c:xMode val="edge"/>
              <c:yMode val="edge"/>
              <c:x val="0.90236986301369859"/>
              <c:y val="6.610684928506420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46288592"/>
        <c:crosses val="max"/>
        <c:crossBetween val="between"/>
      </c:valAx>
      <c:catAx>
        <c:axId val="1446288592"/>
        <c:scaling>
          <c:orientation val="minMax"/>
        </c:scaling>
        <c:delete val="1"/>
        <c:axPos val="b"/>
        <c:numFmt formatCode="General" sourceLinked="1"/>
        <c:majorTickMark val="out"/>
        <c:minorTickMark val="none"/>
        <c:tickLblPos val="nextTo"/>
        <c:crossAx val="1446306480"/>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10881090784000438"/>
          <c:y val="5.4219066867122717E-2"/>
          <c:w val="0.80653500761035013"/>
          <c:h val="0.16335427709155081"/>
        </c:manualLayout>
      </c:layout>
      <c:overlay val="1"/>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b="1"/>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dirty="0"/>
              <a:t>旅行消費</a:t>
            </a:r>
            <a:r>
              <a:rPr lang="ja-JP" altLang="en-US" sz="1800" b="1" dirty="0" smtClean="0"/>
              <a:t>額の比較</a:t>
            </a:r>
            <a:endParaRPr lang="ja-JP" altLang="en-US" sz="1800" b="1" dirty="0"/>
          </a:p>
        </c:rich>
      </c:tx>
      <c:layout>
        <c:manualLayout>
          <c:xMode val="edge"/>
          <c:yMode val="edge"/>
          <c:x val="0.3678761979041378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1-D890-47D6-88BF-CE233C477C8F}"/>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D890-47D6-88BF-CE233C477C8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D890-47D6-88BF-CE233C477C8F}"/>
              </c:ext>
            </c:extLst>
          </c:dPt>
          <c:dLbls>
            <c:dLbl>
              <c:idx val="0"/>
              <c:layout>
                <c:manualLayout>
                  <c:x val="9.7963035840700582E-2"/>
                  <c:y val="1.6532855465915441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ja-JP" altLang="en-US" sz="1600" b="1" dirty="0" smtClean="0"/>
                      <a:t>インバウンド消費</a:t>
                    </a:r>
                  </a:p>
                  <a:p>
                    <a:pPr>
                      <a:defRPr sz="1600" b="1"/>
                    </a:pPr>
                    <a:r>
                      <a:rPr lang="ja-JP" altLang="en-US" sz="1600" b="1" dirty="0" smtClean="0"/>
                      <a:t>約</a:t>
                    </a:r>
                    <a:r>
                      <a:rPr lang="en-US" altLang="ja-JP" sz="1600" b="1" dirty="0" smtClean="0"/>
                      <a:t>4.8</a:t>
                    </a:r>
                    <a:r>
                      <a:rPr lang="ja-JP" altLang="en-US" sz="1600" b="1" dirty="0" smtClean="0"/>
                      <a:t>兆円</a:t>
                    </a:r>
                    <a:endParaRPr lang="ja-JP" altLang="en-US" sz="1600" b="1" dirty="0"/>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6306712494180606"/>
                      <c:h val="0.16781255667462855"/>
                    </c:manualLayout>
                  </c15:layout>
                </c:ext>
                <c:ext xmlns:c16="http://schemas.microsoft.com/office/drawing/2014/chart" uri="{C3380CC4-5D6E-409C-BE32-E72D297353CC}">
                  <c16:uniqueId val="{00000001-D890-47D6-88BF-CE233C477C8F}"/>
                </c:ext>
              </c:extLst>
            </c:dLbl>
            <c:dLbl>
              <c:idx val="1"/>
              <c:layout>
                <c:manualLayout>
                  <c:x val="2.0734460957673249E-2"/>
                  <c:y val="-0.14979708763566729"/>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ja-JP" altLang="en-US" sz="1600" b="1" dirty="0" smtClean="0"/>
                      <a:t>日本人の国内</a:t>
                    </a:r>
                  </a:p>
                  <a:p>
                    <a:pPr>
                      <a:defRPr sz="1600" b="1"/>
                    </a:pPr>
                    <a:r>
                      <a:rPr lang="ja-JP" altLang="en-US" sz="1600" b="1" dirty="0" smtClean="0"/>
                      <a:t>旅行消費</a:t>
                    </a:r>
                  </a:p>
                  <a:p>
                    <a:pPr>
                      <a:defRPr sz="1600" b="1"/>
                    </a:pPr>
                    <a:r>
                      <a:rPr lang="ja-JP" altLang="en-US" sz="1600" b="1" dirty="0" smtClean="0"/>
                      <a:t>約</a:t>
                    </a:r>
                    <a:r>
                      <a:rPr lang="en-US" altLang="ja-JP" sz="1600" b="1" dirty="0" smtClean="0"/>
                      <a:t>21.9</a:t>
                    </a:r>
                    <a:r>
                      <a:rPr lang="ja-JP" altLang="en-US" sz="1600" b="1" dirty="0" smtClean="0"/>
                      <a:t>兆円</a:t>
                    </a:r>
                    <a:endParaRPr lang="ja-JP" altLang="en-US" sz="1600" b="1" dirty="0"/>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3842150338361554"/>
                      <c:h val="0.24768746353513399"/>
                    </c:manualLayout>
                  </c15:layout>
                </c:ext>
                <c:ext xmlns:c16="http://schemas.microsoft.com/office/drawing/2014/chart" uri="{C3380CC4-5D6E-409C-BE32-E72D297353CC}">
                  <c16:uniqueId val="{00000003-D890-47D6-88BF-CE233C477C8F}"/>
                </c:ext>
              </c:extLst>
            </c:dLbl>
            <c:dLbl>
              <c:idx val="2"/>
              <c:layout>
                <c:manualLayout>
                  <c:x val="-7.2060230500271868E-2"/>
                  <c:y val="3.8298029029683794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ja-JP" altLang="en-US" sz="1600" b="1" dirty="0" smtClean="0"/>
                      <a:t>日本人の海外旅行消費</a:t>
                    </a:r>
                  </a:p>
                  <a:p>
                    <a:pPr>
                      <a:defRPr sz="1600" b="1"/>
                    </a:pPr>
                    <a:r>
                      <a:rPr lang="ja-JP" altLang="en-US" sz="1600" b="1" dirty="0" smtClean="0"/>
                      <a:t>約</a:t>
                    </a:r>
                    <a:r>
                      <a:rPr lang="en-US" altLang="ja-JP" sz="1600" b="1" dirty="0" smtClean="0"/>
                      <a:t>4.5</a:t>
                    </a:r>
                    <a:r>
                      <a:rPr lang="ja-JP" altLang="en-US" sz="1600" b="1" dirty="0" smtClean="0"/>
                      <a:t>兆円</a:t>
                    </a:r>
                    <a:endParaRPr lang="ja-JP" altLang="en-US" sz="1600" b="1" dirty="0"/>
                  </a:p>
                </c:rich>
              </c:tx>
              <c:spPr>
                <a:noFill/>
                <a:ln>
                  <a:solidFill>
                    <a:schemeClr val="tx1"/>
                  </a:solid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1492989626044743"/>
                      <c:h val="0.18342740219480136"/>
                    </c:manualLayout>
                  </c15:layout>
                </c:ext>
                <c:ext xmlns:c16="http://schemas.microsoft.com/office/drawing/2014/chart" uri="{C3380CC4-5D6E-409C-BE32-E72D297353CC}">
                  <c16:uniqueId val="{00000005-D890-47D6-88BF-CE233C477C8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2857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Sheet1!$C$3:$C$5</c:f>
              <c:strCache>
                <c:ptCount val="3"/>
                <c:pt idx="0">
                  <c:v>訪日外国人旅行消費</c:v>
                </c:pt>
                <c:pt idx="1">
                  <c:v>日本人の国内旅行消費</c:v>
                </c:pt>
                <c:pt idx="2">
                  <c:v>日本人の海外旅行消費額</c:v>
                </c:pt>
              </c:strCache>
            </c:strRef>
          </c:cat>
          <c:val>
            <c:numRef>
              <c:f>Sheet1!$D$3:$D$5</c:f>
              <c:numCache>
                <c:formatCode>#,##0_);[Red]\(#,##0\)</c:formatCode>
                <c:ptCount val="3"/>
                <c:pt idx="0">
                  <c:v>48135</c:v>
                </c:pt>
                <c:pt idx="1">
                  <c:v>219312</c:v>
                </c:pt>
                <c:pt idx="2">
                  <c:v>44800</c:v>
                </c:pt>
              </c:numCache>
            </c:numRef>
          </c:val>
          <c:extLst>
            <c:ext xmlns:c16="http://schemas.microsoft.com/office/drawing/2014/chart" uri="{C3380CC4-5D6E-409C-BE32-E72D297353CC}">
              <c16:uniqueId val="{00000006-D890-47D6-88BF-CE233C477C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a:t>輸出額の推移</a:t>
            </a:r>
          </a:p>
        </c:rich>
      </c:tx>
      <c:layout>
        <c:manualLayout>
          <c:xMode val="edge"/>
          <c:yMode val="edge"/>
          <c:x val="0.43104817607154033"/>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884988584474886"/>
          <c:y val="0.21612890564587559"/>
          <c:w val="0.77424181887366816"/>
          <c:h val="0.67527955215416846"/>
        </c:manualLayout>
      </c:layout>
      <c:barChart>
        <c:barDir val="col"/>
        <c:grouping val="clustered"/>
        <c:varyColors val="0"/>
        <c:ser>
          <c:idx val="0"/>
          <c:order val="0"/>
          <c:tx>
            <c:strRef>
              <c:f>'元データ（グラフ用）'!$D$41</c:f>
              <c:strCache>
                <c:ptCount val="1"/>
                <c:pt idx="0">
                  <c:v>輸出総額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'元データ（グラフ用）'!$E$41:$W$41</c:f>
              <c:numCache>
                <c:formatCode>#,##0;"▲ "#,##0</c:formatCode>
                <c:ptCount val="9"/>
                <c:pt idx="0">
                  <c:v>14151</c:v>
                </c:pt>
                <c:pt idx="1">
                  <c:v>13980</c:v>
                </c:pt>
                <c:pt idx="2">
                  <c:v>13518</c:v>
                </c:pt>
                <c:pt idx="3">
                  <c:v>14144</c:v>
                </c:pt>
                <c:pt idx="4">
                  <c:v>11377</c:v>
                </c:pt>
                <c:pt idx="5">
                  <c:v>13300</c:v>
                </c:pt>
                <c:pt idx="6">
                  <c:v>14218</c:v>
                </c:pt>
                <c:pt idx="7">
                  <c:v>12801</c:v>
                </c:pt>
                <c:pt idx="8">
                  <c:v>10392</c:v>
                </c:pt>
              </c:numCache>
            </c:numRef>
          </c:val>
          <c:extLst>
            <c:ext xmlns:c16="http://schemas.microsoft.com/office/drawing/2014/chart" uri="{C3380CC4-5D6E-409C-BE32-E72D297353CC}">
              <c16:uniqueId val="{00000000-F5E3-414C-A5B8-B9D6C0FACE33}"/>
            </c:ext>
          </c:extLst>
        </c:ser>
        <c:ser>
          <c:idx val="4"/>
          <c:order val="2"/>
          <c:tx>
            <c:strRef>
              <c:f>'元データ（グラフ用）'!$D$43</c:f>
              <c:strCache>
                <c:ptCount val="1"/>
                <c:pt idx="0">
                  <c:v>中国への輸出額</c:v>
                </c:pt>
              </c:strCache>
            </c:strRef>
          </c:tx>
          <c:spPr>
            <a:solidFill>
              <a:srgbClr val="00B050"/>
            </a:solidFill>
            <a:ln>
              <a:solidFill>
                <a:srgbClr val="00B050"/>
              </a:solidFill>
            </a:ln>
            <a:effectLst/>
          </c:spPr>
          <c:invertIfNegative val="0"/>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'元データ（グラフ用）'!$E$43:$W$43</c:f>
              <c:numCache>
                <c:formatCode>#,##0;"▲ "#,##0</c:formatCode>
                <c:ptCount val="9"/>
                <c:pt idx="0">
                  <c:v>3300</c:v>
                </c:pt>
                <c:pt idx="1">
                  <c:v>3518</c:v>
                </c:pt>
                <c:pt idx="2">
                  <c:v>3482</c:v>
                </c:pt>
                <c:pt idx="3">
                  <c:v>3782</c:v>
                </c:pt>
                <c:pt idx="4">
                  <c:v>2365</c:v>
                </c:pt>
                <c:pt idx="5">
                  <c:v>2964</c:v>
                </c:pt>
                <c:pt idx="6">
                  <c:v>3507</c:v>
                </c:pt>
                <c:pt idx="7">
                  <c:v>3312</c:v>
                </c:pt>
                <c:pt idx="8">
                  <c:v>3147</c:v>
                </c:pt>
              </c:numCache>
            </c:numRef>
          </c:val>
          <c:extLst>
            <c:ext xmlns:c16="http://schemas.microsoft.com/office/drawing/2014/chart" uri="{C3380CC4-5D6E-409C-BE32-E72D297353CC}">
              <c16:uniqueId val="{00000001-F5E3-414C-A5B8-B9D6C0FACE33}"/>
            </c:ext>
          </c:extLst>
        </c:ser>
        <c:dLbls>
          <c:showLegendKey val="0"/>
          <c:showVal val="0"/>
          <c:showCatName val="0"/>
          <c:showSerName val="0"/>
          <c:showPercent val="0"/>
          <c:showBubbleSize val="0"/>
        </c:dLbls>
        <c:gapWidth val="219"/>
        <c:axId val="1437908768"/>
        <c:axId val="1437913344"/>
      </c:barChart>
      <c:lineChart>
        <c:grouping val="standard"/>
        <c:varyColors val="0"/>
        <c:ser>
          <c:idx val="1"/>
          <c:order val="1"/>
          <c:tx>
            <c:strRef>
              <c:f>'元データ（グラフ用）'!$D$42</c:f>
              <c:strCache>
                <c:ptCount val="1"/>
                <c:pt idx="0">
                  <c:v>輸出総額対前年同期比</c:v>
                </c:pt>
              </c:strCache>
            </c:strRef>
          </c:tx>
          <c:spPr>
            <a:ln w="28575" cap="rnd">
              <a:solidFill>
                <a:srgbClr val="FF0000">
                  <a:alpha val="97000"/>
                </a:srgbClr>
              </a:solidFill>
              <a:round/>
            </a:ln>
            <a:effectLst/>
          </c:spPr>
          <c:marker>
            <c:symbol val="triangle"/>
            <c:size val="7"/>
            <c:spPr>
              <a:solidFill>
                <a:srgbClr val="FF0000"/>
              </a:solidFill>
              <a:ln w="9525">
                <a:solidFill>
                  <a:srgbClr val="FF0000"/>
                </a:solidFill>
              </a:ln>
              <a:effectLst/>
            </c:spPr>
          </c:marker>
          <c:dLbls>
            <c:dLbl>
              <c:idx val="6"/>
              <c:layout>
                <c:manualLayout>
                  <c:x val="-1.4333514703082373E-3"/>
                  <c:y val="4.166426476163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44-43EA-92FC-17FDC9A1AEB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44-43EA-92FC-17FDC9A1AEB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44-43EA-92FC-17FDC9A1AEB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'元データ（グラフ用）'!$E$42:$W$42</c:f>
              <c:numCache>
                <c:formatCode>\+#,##0.0;"▲ "#,##0.0</c:formatCode>
                <c:ptCount val="9"/>
                <c:pt idx="0">
                  <c:v>27.5</c:v>
                </c:pt>
                <c:pt idx="1">
                  <c:v>-7.9</c:v>
                </c:pt>
                <c:pt idx="2">
                  <c:v>-10.199999999999999</c:v>
                </c:pt>
                <c:pt idx="3">
                  <c:v>-4.0999999999999996</c:v>
                </c:pt>
                <c:pt idx="4">
                  <c:v>-3.6</c:v>
                </c:pt>
                <c:pt idx="5">
                  <c:v>0.8</c:v>
                </c:pt>
                <c:pt idx="6">
                  <c:v>-5.3</c:v>
                </c:pt>
                <c:pt idx="7">
                  <c:v>-5.5</c:v>
                </c:pt>
                <c:pt idx="8">
                  <c:v>-16.899999999999999</c:v>
                </c:pt>
              </c:numCache>
            </c:numRef>
          </c:val>
          <c:smooth val="0"/>
          <c:extLst>
            <c:ext xmlns:c16="http://schemas.microsoft.com/office/drawing/2014/chart" uri="{C3380CC4-5D6E-409C-BE32-E72D297353CC}">
              <c16:uniqueId val="{00000002-F5E3-414C-A5B8-B9D6C0FACE33}"/>
            </c:ext>
          </c:extLst>
        </c:ser>
        <c:ser>
          <c:idx val="5"/>
          <c:order val="3"/>
          <c:tx>
            <c:strRef>
              <c:f>'元データ（グラフ用）'!$D$44</c:f>
              <c:strCache>
                <c:ptCount val="1"/>
                <c:pt idx="0">
                  <c:v>中国輸出対前年同期比</c:v>
                </c:pt>
              </c:strCache>
            </c:strRef>
          </c:tx>
          <c:spPr>
            <a:ln w="38100" cap="rnd" cmpd="dbl">
              <a:solidFill>
                <a:srgbClr val="FFC000"/>
              </a:solidFill>
              <a:prstDash val="solid"/>
              <a:round/>
            </a:ln>
            <a:effectLst/>
          </c:spPr>
          <c:marker>
            <c:symbol val="square"/>
            <c:size val="7"/>
            <c:spPr>
              <a:solidFill>
                <a:srgbClr val="FFC000">
                  <a:alpha val="99000"/>
                </a:srgbClr>
              </a:solidFill>
              <a:ln w="9525">
                <a:solidFill>
                  <a:srgbClr val="FFC000">
                    <a:alpha val="93000"/>
                  </a:srgbClr>
                </a:solidFill>
              </a:ln>
              <a:effectLst/>
            </c:spPr>
          </c:marker>
          <c:dLbls>
            <c:dLbl>
              <c:idx val="5"/>
              <c:layout>
                <c:manualLayout>
                  <c:x val="-1.0511122690207473E-16"/>
                  <c:y val="-1.7856113469274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44-43EA-92FC-17FDC9A1AEB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44-43EA-92FC-17FDC9A1AEB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44-43EA-92FC-17FDC9A1AEB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44-43EA-92FC-17FDC9A1AE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'元データ（グラフ用）'!$E$44:$W$44</c:f>
              <c:numCache>
                <c:formatCode>\+#,##0.0;"▲ "#,##0.0</c:formatCode>
                <c:ptCount val="9"/>
                <c:pt idx="0">
                  <c:v>26.9</c:v>
                </c:pt>
                <c:pt idx="1">
                  <c:v>-9.9</c:v>
                </c:pt>
                <c:pt idx="2">
                  <c:v>-7.9</c:v>
                </c:pt>
                <c:pt idx="3">
                  <c:v>-0.4</c:v>
                </c:pt>
                <c:pt idx="4">
                  <c:v>-11.1</c:v>
                </c:pt>
                <c:pt idx="5">
                  <c:v>0.5</c:v>
                </c:pt>
                <c:pt idx="6">
                  <c:v>-0.2</c:v>
                </c:pt>
                <c:pt idx="7">
                  <c:v>4.2</c:v>
                </c:pt>
                <c:pt idx="8">
                  <c:v>-0.1</c:v>
                </c:pt>
              </c:numCache>
            </c:numRef>
          </c:val>
          <c:smooth val="0"/>
          <c:extLst>
            <c:ext xmlns:c16="http://schemas.microsoft.com/office/drawing/2014/chart" uri="{C3380CC4-5D6E-409C-BE32-E72D297353CC}">
              <c16:uniqueId val="{00000003-F5E3-414C-A5B8-B9D6C0FACE33}"/>
            </c:ext>
          </c:extLst>
        </c:ser>
        <c:dLbls>
          <c:showLegendKey val="0"/>
          <c:showVal val="0"/>
          <c:showCatName val="0"/>
          <c:showSerName val="0"/>
          <c:showPercent val="0"/>
          <c:showBubbleSize val="0"/>
        </c:dLbls>
        <c:marker val="1"/>
        <c:smooth val="0"/>
        <c:axId val="1430817088"/>
        <c:axId val="1430815424"/>
      </c:lineChart>
      <c:catAx>
        <c:axId val="143790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13344"/>
        <c:crosses val="autoZero"/>
        <c:auto val="1"/>
        <c:lblAlgn val="ctr"/>
        <c:lblOffset val="100"/>
        <c:noMultiLvlLbl val="0"/>
      </c:catAx>
      <c:valAx>
        <c:axId val="1437913344"/>
        <c:scaling>
          <c:orientation val="minMax"/>
          <c:max val="15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0"/>
              <c:y val="9.2495910993218577E-2"/>
            </c:manualLayout>
          </c:layout>
          <c:overlay val="0"/>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08768"/>
        <c:crosses val="autoZero"/>
        <c:crossBetween val="between"/>
        <c:majorUnit val="3000"/>
      </c:valAx>
      <c:valAx>
        <c:axId val="1430815424"/>
        <c:scaling>
          <c:orientation val="minMax"/>
          <c:max val="30"/>
          <c:min val="-20"/>
        </c:scaling>
        <c:delete val="0"/>
        <c:axPos val="r"/>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a:t>
                </a:r>
              </a:p>
            </c:rich>
          </c:tx>
          <c:layout>
            <c:manualLayout>
              <c:xMode val="edge"/>
              <c:yMode val="edge"/>
              <c:x val="0.90157248858447492"/>
              <c:y val="9.9935794392085373E-2"/>
            </c:manualLayout>
          </c:layout>
          <c:overlay val="0"/>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0817088"/>
        <c:crosses val="max"/>
        <c:crossBetween val="between"/>
        <c:majorUnit val="10"/>
      </c:valAx>
      <c:catAx>
        <c:axId val="1430817088"/>
        <c:scaling>
          <c:orientation val="minMax"/>
        </c:scaling>
        <c:delete val="1"/>
        <c:axPos val="b"/>
        <c:numFmt formatCode="General" sourceLinked="1"/>
        <c:majorTickMark val="out"/>
        <c:minorTickMark val="none"/>
        <c:tickLblPos val="nextTo"/>
        <c:crossAx val="1430815424"/>
        <c:crosses val="autoZero"/>
        <c:auto val="1"/>
        <c:lblAlgn val="ctr"/>
        <c:lblOffset val="100"/>
        <c:noMultiLvlLbl val="0"/>
      </c:catAx>
      <c:spPr>
        <a:noFill/>
        <a:ln>
          <a:noFill/>
        </a:ln>
        <a:effectLst/>
      </c:spPr>
    </c:plotArea>
    <c:legend>
      <c:legendPos val="b"/>
      <c:layout>
        <c:manualLayout>
          <c:xMode val="edge"/>
          <c:yMode val="edge"/>
          <c:x val="0.11131373668188735"/>
          <c:y val="0.10700929694220596"/>
          <c:w val="0.80169996194824966"/>
          <c:h val="0.11696511106843351"/>
        </c:manualLayout>
      </c:layout>
      <c:overlay val="1"/>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b="1"/>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品目別輸出額の推移</a:t>
            </a:r>
          </a:p>
        </c:rich>
      </c:tx>
      <c:layout>
        <c:manualLayout>
          <c:xMode val="edge"/>
          <c:yMode val="edge"/>
          <c:x val="0.3940810520599704"/>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'元データ（グラフ用）'!$D$49</c:f>
              <c:strCache>
                <c:ptCount val="1"/>
                <c:pt idx="0">
                  <c:v>半導体等電子部品</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'元データ（グラフ用）'!$N$49:$V$49</c:f>
              <c:numCache>
                <c:formatCode>#,##0;"▲ "#,##0</c:formatCode>
                <c:ptCount val="9"/>
                <c:pt idx="0">
                  <c:v>179850</c:v>
                </c:pt>
                <c:pt idx="1">
                  <c:v>191505</c:v>
                </c:pt>
                <c:pt idx="2">
                  <c:v>177409</c:v>
                </c:pt>
                <c:pt idx="3">
                  <c:v>171878</c:v>
                </c:pt>
                <c:pt idx="4">
                  <c:v>147700</c:v>
                </c:pt>
                <c:pt idx="5">
                  <c:v>157708</c:v>
                </c:pt>
                <c:pt idx="6">
                  <c:v>176904</c:v>
                </c:pt>
                <c:pt idx="7">
                  <c:v>179324</c:v>
                </c:pt>
                <c:pt idx="8">
                  <c:v>162303</c:v>
                </c:pt>
              </c:numCache>
            </c:numRef>
          </c:val>
          <c:extLst>
            <c:ext xmlns:c16="http://schemas.microsoft.com/office/drawing/2014/chart" uri="{C3380CC4-5D6E-409C-BE32-E72D297353CC}">
              <c16:uniqueId val="{00000000-11F2-4193-AD53-19B9DAFD517B}"/>
            </c:ext>
          </c:extLst>
        </c:ser>
        <c:ser>
          <c:idx val="2"/>
          <c:order val="2"/>
          <c:tx>
            <c:strRef>
              <c:f>'元データ（グラフ用）'!$D$51</c:f>
              <c:strCache>
                <c:ptCount val="1"/>
                <c:pt idx="0">
                  <c:v>プラスチック</c:v>
                </c:pt>
              </c:strCache>
            </c:strRef>
          </c:tx>
          <c:spPr>
            <a:solidFill>
              <a:srgbClr val="00B050"/>
            </a:solidFill>
            <a:ln>
              <a:solidFill>
                <a:srgbClr val="00B050"/>
              </a:solidFill>
            </a:ln>
            <a:effectLst/>
          </c:spPr>
          <c:invertIfNegative val="0"/>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'元データ（グラフ用）'!$N$51:$V$51</c:f>
              <c:numCache>
                <c:formatCode>#,##0;"▲ "#,##0</c:formatCode>
                <c:ptCount val="9"/>
                <c:pt idx="0">
                  <c:v>57453</c:v>
                </c:pt>
                <c:pt idx="1">
                  <c:v>59116</c:v>
                </c:pt>
                <c:pt idx="2">
                  <c:v>55356</c:v>
                </c:pt>
                <c:pt idx="3">
                  <c:v>64644</c:v>
                </c:pt>
                <c:pt idx="4">
                  <c:v>49556</c:v>
                </c:pt>
                <c:pt idx="5">
                  <c:v>54743</c:v>
                </c:pt>
                <c:pt idx="6">
                  <c:v>62465</c:v>
                </c:pt>
                <c:pt idx="7">
                  <c:v>61410</c:v>
                </c:pt>
                <c:pt idx="8">
                  <c:v>48692</c:v>
                </c:pt>
              </c:numCache>
            </c:numRef>
          </c:val>
          <c:extLst>
            <c:ext xmlns:c16="http://schemas.microsoft.com/office/drawing/2014/chart" uri="{C3380CC4-5D6E-409C-BE32-E72D297353CC}">
              <c16:uniqueId val="{00000001-11F2-4193-AD53-19B9DAFD517B}"/>
            </c:ext>
          </c:extLst>
        </c:ser>
        <c:ser>
          <c:idx val="4"/>
          <c:order val="4"/>
          <c:tx>
            <c:strRef>
              <c:f>'元データ（グラフ用）'!$D$53</c:f>
              <c:strCache>
                <c:ptCount val="1"/>
                <c:pt idx="0">
                  <c:v>鉄鋼</c:v>
                </c:pt>
              </c:strCache>
            </c:strRef>
          </c:tx>
          <c:spPr>
            <a:pattFill prst="pct25">
              <a:fgClr>
                <a:schemeClr val="accent3">
                  <a:lumMod val="50000"/>
                </a:schemeClr>
              </a:fgClr>
              <a:bgClr>
                <a:schemeClr val="bg1"/>
              </a:bgClr>
            </a:pattFill>
            <a:ln>
              <a:solidFill>
                <a:schemeClr val="accent3">
                  <a:lumMod val="75000"/>
                </a:schemeClr>
              </a:solidFill>
            </a:ln>
            <a:effectLst/>
          </c:spPr>
          <c:invertIfNegative val="0"/>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'元データ（グラフ用）'!$N$53:$V$53</c:f>
              <c:numCache>
                <c:formatCode>#,##0;"▲ "#,##0</c:formatCode>
                <c:ptCount val="9"/>
                <c:pt idx="0">
                  <c:v>62359</c:v>
                </c:pt>
                <c:pt idx="1">
                  <c:v>56919</c:v>
                </c:pt>
                <c:pt idx="2">
                  <c:v>55807</c:v>
                </c:pt>
                <c:pt idx="3">
                  <c:v>55243</c:v>
                </c:pt>
                <c:pt idx="4">
                  <c:v>47307</c:v>
                </c:pt>
                <c:pt idx="5">
                  <c:v>53385</c:v>
                </c:pt>
                <c:pt idx="6">
                  <c:v>67054</c:v>
                </c:pt>
                <c:pt idx="7">
                  <c:v>53797</c:v>
                </c:pt>
                <c:pt idx="8">
                  <c:v>42048</c:v>
                </c:pt>
              </c:numCache>
            </c:numRef>
          </c:val>
          <c:extLst>
            <c:ext xmlns:c16="http://schemas.microsoft.com/office/drawing/2014/chart" uri="{C3380CC4-5D6E-409C-BE32-E72D297353CC}">
              <c16:uniqueId val="{00000002-11F2-4193-AD53-19B9DAFD517B}"/>
            </c:ext>
          </c:extLst>
        </c:ser>
        <c:dLbls>
          <c:showLegendKey val="0"/>
          <c:showVal val="0"/>
          <c:showCatName val="0"/>
          <c:showSerName val="0"/>
          <c:showPercent val="0"/>
          <c:showBubbleSize val="0"/>
        </c:dLbls>
        <c:gapWidth val="219"/>
        <c:axId val="1511597216"/>
        <c:axId val="1511606784"/>
      </c:barChart>
      <c:lineChart>
        <c:grouping val="standard"/>
        <c:varyColors val="0"/>
        <c:ser>
          <c:idx val="1"/>
          <c:order val="1"/>
          <c:tx>
            <c:strRef>
              <c:f>'元データ（グラフ用）'!$D$50</c:f>
              <c:strCache>
                <c:ptCount val="1"/>
                <c:pt idx="0">
                  <c:v>電子部品対前年同期比</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7A-4900-8EA8-F939AEA79E85}"/>
                </c:ext>
              </c:extLst>
            </c:dLbl>
            <c:dLbl>
              <c:idx val="6"/>
              <c:layout>
                <c:manualLayout>
                  <c:x val="-2.9694109752469201E-3"/>
                  <c:y val="-2.1066705150726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7A-4900-8EA8-F939AEA79E8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7A-4900-8EA8-F939AEA79E85}"/>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7A-4900-8EA8-F939AEA79E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'元データ（グラフ用）'!$N$50:$V$50</c:f>
              <c:numCache>
                <c:formatCode>\+#,##0.0;"▲ "#,##0.0</c:formatCode>
                <c:ptCount val="9"/>
                <c:pt idx="0">
                  <c:v>94.9</c:v>
                </c:pt>
                <c:pt idx="1">
                  <c:v>21.6</c:v>
                </c:pt>
                <c:pt idx="2">
                  <c:v>4.3</c:v>
                </c:pt>
                <c:pt idx="3">
                  <c:v>3.3</c:v>
                </c:pt>
                <c:pt idx="4">
                  <c:v>0.9</c:v>
                </c:pt>
                <c:pt idx="5">
                  <c:v>27.5</c:v>
                </c:pt>
                <c:pt idx="6">
                  <c:v>19.5</c:v>
                </c:pt>
                <c:pt idx="7">
                  <c:v>23.1</c:v>
                </c:pt>
                <c:pt idx="8">
                  <c:v>6.4</c:v>
                </c:pt>
              </c:numCache>
            </c:numRef>
          </c:val>
          <c:smooth val="0"/>
          <c:extLst>
            <c:ext xmlns:c16="http://schemas.microsoft.com/office/drawing/2014/chart" uri="{C3380CC4-5D6E-409C-BE32-E72D297353CC}">
              <c16:uniqueId val="{00000003-11F2-4193-AD53-19B9DAFD517B}"/>
            </c:ext>
          </c:extLst>
        </c:ser>
        <c:ser>
          <c:idx val="3"/>
          <c:order val="3"/>
          <c:tx>
            <c:strRef>
              <c:f>'元データ（グラフ用）'!$D$52</c:f>
              <c:strCache>
                <c:ptCount val="1"/>
                <c:pt idx="0">
                  <c:v>プラスチック対前年同期比</c:v>
                </c:pt>
              </c:strCache>
            </c:strRef>
          </c:tx>
          <c:spPr>
            <a:ln w="28575" cap="rnd" cmpd="dbl">
              <a:solidFill>
                <a:schemeClr val="accent4"/>
              </a:solidFill>
              <a:round/>
            </a:ln>
            <a:effectLst/>
          </c:spPr>
          <c:marker>
            <c:symbol val="square"/>
            <c:size val="6"/>
            <c:spPr>
              <a:solidFill>
                <a:schemeClr val="accent4"/>
              </a:solidFill>
              <a:ln w="9525" cmpd="sng">
                <a:solidFill>
                  <a:schemeClr val="accent4"/>
                </a:solidFill>
              </a:ln>
              <a:effectLst/>
            </c:spPr>
          </c:marker>
          <c:dLbls>
            <c:dLbl>
              <c:idx val="5"/>
              <c:layout>
                <c:manualLayout>
                  <c:x val="-7.4235274381174087E-3"/>
                  <c:y val="-1.2038117228986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7A-4900-8EA8-F939AEA79E85}"/>
                </c:ext>
              </c:extLst>
            </c:dLbl>
            <c:dLbl>
              <c:idx val="6"/>
              <c:layout>
                <c:manualLayout>
                  <c:x val="-2.9694109752469201E-3"/>
                  <c:y val="-2.7085763765219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7A-4900-8EA8-F939AEA79E85}"/>
                </c:ext>
              </c:extLst>
            </c:dLbl>
            <c:dLbl>
              <c:idx val="7"/>
              <c:layout>
                <c:manualLayout>
                  <c:x val="-2.969410975247029E-3"/>
                  <c:y val="-2.4076234457973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7A-4900-8EA8-F939AEA79E85}"/>
                </c:ext>
              </c:extLst>
            </c:dLbl>
            <c:dLbl>
              <c:idx val="8"/>
              <c:layout>
                <c:manualLayout>
                  <c:x val="-4.4541164628703802E-3"/>
                  <c:y val="-9.0285879217399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7A-4900-8EA8-F939AEA79E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'元データ（グラフ用）'!$N$52:$V$52</c:f>
              <c:numCache>
                <c:formatCode>\+#,##0.0;"▲ "#,##0.0</c:formatCode>
                <c:ptCount val="9"/>
                <c:pt idx="0">
                  <c:v>17.3</c:v>
                </c:pt>
                <c:pt idx="1">
                  <c:v>-3</c:v>
                </c:pt>
                <c:pt idx="2">
                  <c:v>-6.9</c:v>
                </c:pt>
                <c:pt idx="3">
                  <c:v>4.2</c:v>
                </c:pt>
                <c:pt idx="4">
                  <c:v>6.7</c:v>
                </c:pt>
                <c:pt idx="5">
                  <c:v>4.7</c:v>
                </c:pt>
                <c:pt idx="6">
                  <c:v>4.9000000000000004</c:v>
                </c:pt>
                <c:pt idx="7">
                  <c:v>1.8</c:v>
                </c:pt>
                <c:pt idx="8">
                  <c:v>-3.5</c:v>
                </c:pt>
              </c:numCache>
            </c:numRef>
          </c:val>
          <c:smooth val="0"/>
          <c:extLst>
            <c:ext xmlns:c16="http://schemas.microsoft.com/office/drawing/2014/chart" uri="{C3380CC4-5D6E-409C-BE32-E72D297353CC}">
              <c16:uniqueId val="{00000004-11F2-4193-AD53-19B9DAFD517B}"/>
            </c:ext>
          </c:extLst>
        </c:ser>
        <c:ser>
          <c:idx val="5"/>
          <c:order val="5"/>
          <c:tx>
            <c:strRef>
              <c:f>'元データ（グラフ用）'!$D$54</c:f>
              <c:strCache>
                <c:ptCount val="1"/>
                <c:pt idx="0">
                  <c:v>鉄鋼対前年同期比</c:v>
                </c:pt>
              </c:strCache>
            </c:strRef>
          </c:tx>
          <c:spPr>
            <a:ln w="28575" cap="rnd">
              <a:solidFill>
                <a:schemeClr val="accent1">
                  <a:lumMod val="50000"/>
                </a:schemeClr>
              </a:solidFill>
              <a:prstDash val="sysDot"/>
              <a:round/>
            </a:ln>
            <a:effectLst/>
          </c:spPr>
          <c:marker>
            <c:symbol val="diamond"/>
            <c:size val="6"/>
            <c:spPr>
              <a:solidFill>
                <a:schemeClr val="accent1">
                  <a:lumMod val="50000"/>
                </a:schemeClr>
              </a:solidFill>
              <a:ln w="9525">
                <a:solidFill>
                  <a:schemeClr val="accent1">
                    <a:lumMod val="50000"/>
                  </a:schemeClr>
                </a:solidFill>
              </a:ln>
              <a:effectLst/>
            </c:spPr>
          </c:marker>
          <c:dLbls>
            <c:dLbl>
              <c:idx val="5"/>
              <c:layout>
                <c:manualLayout>
                  <c:x val="4.4541164628703802E-3"/>
                  <c:y val="1.8057175843479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7A-4900-8EA8-F939AEA79E85}"/>
                </c:ext>
              </c:extLst>
            </c:dLbl>
            <c:dLbl>
              <c:idx val="6"/>
              <c:layout>
                <c:manualLayout>
                  <c:x val="0"/>
                  <c:y val="3.0095293072466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7A-4900-8EA8-F939AEA79E8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E7A-4900-8EA8-F939AEA79E85}"/>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7A-4900-8EA8-F939AEA79E8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'元データ（グラフ用）'!$N$40:$V$40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'元データ（グラフ用）'!$N$54:$V$54</c:f>
              <c:numCache>
                <c:formatCode>\+#,##0.0;"▲ "#,##0.0</c:formatCode>
                <c:ptCount val="9"/>
                <c:pt idx="0">
                  <c:v>19</c:v>
                </c:pt>
                <c:pt idx="1">
                  <c:v>-19.600000000000001</c:v>
                </c:pt>
                <c:pt idx="2">
                  <c:v>-22.4</c:v>
                </c:pt>
                <c:pt idx="3">
                  <c:v>-17.100000000000001</c:v>
                </c:pt>
                <c:pt idx="4">
                  <c:v>-0.8</c:v>
                </c:pt>
                <c:pt idx="5">
                  <c:v>-2.4</c:v>
                </c:pt>
                <c:pt idx="6">
                  <c:v>-0.8</c:v>
                </c:pt>
                <c:pt idx="7">
                  <c:v>-11.2</c:v>
                </c:pt>
                <c:pt idx="8">
                  <c:v>-25.2</c:v>
                </c:pt>
              </c:numCache>
            </c:numRef>
          </c:val>
          <c:smooth val="0"/>
          <c:extLst>
            <c:ext xmlns:c16="http://schemas.microsoft.com/office/drawing/2014/chart" uri="{C3380CC4-5D6E-409C-BE32-E72D297353CC}">
              <c16:uniqueId val="{00000005-11F2-4193-AD53-19B9DAFD517B}"/>
            </c:ext>
          </c:extLst>
        </c:ser>
        <c:dLbls>
          <c:showLegendKey val="0"/>
          <c:showVal val="0"/>
          <c:showCatName val="0"/>
          <c:showSerName val="0"/>
          <c:showPercent val="0"/>
          <c:showBubbleSize val="0"/>
        </c:dLbls>
        <c:marker val="1"/>
        <c:smooth val="0"/>
        <c:axId val="1511611776"/>
        <c:axId val="1511603872"/>
      </c:lineChart>
      <c:catAx>
        <c:axId val="15115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511606784"/>
        <c:crosses val="autoZero"/>
        <c:auto val="1"/>
        <c:lblAlgn val="ctr"/>
        <c:lblOffset val="100"/>
        <c:noMultiLvlLbl val="0"/>
      </c:catAx>
      <c:valAx>
        <c:axId val="1511606784"/>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511597216"/>
        <c:crosses val="autoZero"/>
        <c:crossBetween val="between"/>
      </c:valAx>
      <c:valAx>
        <c:axId val="1511603872"/>
        <c:scaling>
          <c:orientation val="minMax"/>
          <c:max val="100"/>
          <c:min val="-30"/>
        </c:scaling>
        <c:delete val="0"/>
        <c:axPos val="r"/>
        <c:numFmt formatCode="\+#,##0.0;&quot;▲ &quot;#,##0.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511611776"/>
        <c:crosses val="max"/>
        <c:crossBetween val="between"/>
      </c:valAx>
      <c:catAx>
        <c:axId val="1511611776"/>
        <c:scaling>
          <c:orientation val="minMax"/>
        </c:scaling>
        <c:delete val="1"/>
        <c:axPos val="b"/>
        <c:numFmt formatCode="General" sourceLinked="1"/>
        <c:majorTickMark val="out"/>
        <c:minorTickMark val="none"/>
        <c:tickLblPos val="nextTo"/>
        <c:crossAx val="1511603872"/>
        <c:crosses val="autoZero"/>
        <c:auto val="1"/>
        <c:lblAlgn val="ctr"/>
        <c:lblOffset val="100"/>
        <c:noMultiLvlLbl val="0"/>
      </c:catAx>
      <c:spPr>
        <a:noFill/>
        <a:ln>
          <a:noFill/>
        </a:ln>
        <a:effectLst/>
      </c:spPr>
    </c:plotArea>
    <c:legend>
      <c:legendPos val="t"/>
      <c:layout>
        <c:manualLayout>
          <c:xMode val="edge"/>
          <c:yMode val="edge"/>
          <c:x val="0.1593727689972281"/>
          <c:y val="0.11527193347997865"/>
          <c:w val="0.77178661642488522"/>
          <c:h val="0.18017100148233628"/>
        </c:manualLayout>
      </c:layout>
      <c:overlay val="1"/>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a:t>輸</a:t>
            </a:r>
            <a:r>
              <a:rPr lang="ja-JP" altLang="en-US" sz="1600"/>
              <a:t>入</a:t>
            </a:r>
            <a:r>
              <a:rPr lang="ja-JP" sz="1600"/>
              <a:t>額の推移</a:t>
            </a:r>
          </a:p>
        </c:rich>
      </c:tx>
      <c:layout>
        <c:manualLayout>
          <c:xMode val="edge"/>
          <c:yMode val="edge"/>
          <c:x val="0.42572923338815638"/>
          <c:y val="6.3840752869558104E-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884988584474886"/>
          <c:y val="0.26375742120112389"/>
          <c:w val="0.77424181887366816"/>
          <c:h val="0.62765129441902601"/>
        </c:manualLayout>
      </c:layout>
      <c:barChart>
        <c:barDir val="col"/>
        <c:grouping val="clustered"/>
        <c:varyColors val="0"/>
        <c:ser>
          <c:idx val="2"/>
          <c:order val="4"/>
          <c:tx>
            <c:strRef>
              <c:f>'元データ（グラフ用）'!$D$45</c:f>
              <c:strCache>
                <c:ptCount val="1"/>
                <c:pt idx="0">
                  <c:v>輸入総額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'元データ（グラフ用）'!$E$45:$W$45</c:f>
              <c:numCache>
                <c:formatCode>#,##0;"▲ "#,##0</c:formatCode>
                <c:ptCount val="9"/>
                <c:pt idx="0">
                  <c:v>12148</c:v>
                </c:pt>
                <c:pt idx="1">
                  <c:v>12073</c:v>
                </c:pt>
                <c:pt idx="2">
                  <c:v>12409</c:v>
                </c:pt>
                <c:pt idx="3">
                  <c:v>12209</c:v>
                </c:pt>
                <c:pt idx="4">
                  <c:v>12638</c:v>
                </c:pt>
                <c:pt idx="5">
                  <c:v>9128</c:v>
                </c:pt>
                <c:pt idx="6">
                  <c:v>11763</c:v>
                </c:pt>
                <c:pt idx="7">
                  <c:v>12253</c:v>
                </c:pt>
                <c:pt idx="8">
                  <c:v>10111</c:v>
                </c:pt>
              </c:numCache>
            </c:numRef>
          </c:val>
          <c:extLst>
            <c:ext xmlns:c16="http://schemas.microsoft.com/office/drawing/2014/chart" uri="{C3380CC4-5D6E-409C-BE32-E72D297353CC}">
              <c16:uniqueId val="{00000000-22AB-4493-BD63-1F4375C481C9}"/>
            </c:ext>
          </c:extLst>
        </c:ser>
        <c:ser>
          <c:idx val="6"/>
          <c:order val="6"/>
          <c:tx>
            <c:strRef>
              <c:f>'元データ（グラフ用）'!$D$47</c:f>
              <c:strCache>
                <c:ptCount val="1"/>
                <c:pt idx="0">
                  <c:v>中国からの輸入額</c:v>
                </c:pt>
              </c:strCache>
            </c:strRef>
          </c:tx>
          <c:spPr>
            <a:solidFill>
              <a:srgbClr val="00B050"/>
            </a:solidFill>
            <a:ln>
              <a:noFill/>
            </a:ln>
            <a:effectLst/>
          </c:spPr>
          <c:invertIfNegative val="0"/>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'元データ（グラフ用）'!$E$47:$W$47</c:f>
              <c:numCache>
                <c:formatCode>#,##0;"▲ "#,##0</c:formatCode>
                <c:ptCount val="9"/>
                <c:pt idx="0">
                  <c:v>3881</c:v>
                </c:pt>
                <c:pt idx="1">
                  <c:v>3915</c:v>
                </c:pt>
                <c:pt idx="2">
                  <c:v>3837</c:v>
                </c:pt>
                <c:pt idx="3">
                  <c:v>3828</c:v>
                </c:pt>
                <c:pt idx="4">
                  <c:v>4282</c:v>
                </c:pt>
                <c:pt idx="5">
                  <c:v>1361</c:v>
                </c:pt>
                <c:pt idx="6">
                  <c:v>3646</c:v>
                </c:pt>
                <c:pt idx="7">
                  <c:v>4772</c:v>
                </c:pt>
                <c:pt idx="8">
                  <c:v>3880</c:v>
                </c:pt>
              </c:numCache>
            </c:numRef>
          </c:val>
          <c:extLst>
            <c:ext xmlns:c16="http://schemas.microsoft.com/office/drawing/2014/chart" uri="{C3380CC4-5D6E-409C-BE32-E72D297353CC}">
              <c16:uniqueId val="{00000001-22AB-4493-BD63-1F4375C481C9}"/>
            </c:ext>
          </c:extLst>
        </c:ser>
        <c:dLbls>
          <c:showLegendKey val="0"/>
          <c:showVal val="0"/>
          <c:showCatName val="0"/>
          <c:showSerName val="0"/>
          <c:showPercent val="0"/>
          <c:showBubbleSize val="0"/>
        </c:dLbls>
        <c:gapWidth val="150"/>
        <c:axId val="1437908768"/>
        <c:axId val="1437913344"/>
        <c:extLst>
          <c:ext xmlns:c15="http://schemas.microsoft.com/office/drawing/2012/chart" uri="{02D57815-91ED-43cb-92C2-25804820EDAC}">
            <c15:filteredBarSeries>
              <c15:ser>
                <c:idx val="0"/>
                <c:order val="0"/>
                <c:tx>
                  <c:strRef>
                    <c:extLst>
                      <c:ext uri="{02D57815-91ED-43cb-92C2-25804820EDAC}">
                        <c15:formulaRef>
                          <c15:sqref>'元データ（グラフ用）'!$D$41</c15:sqref>
                        </c15:formulaRef>
                      </c:ext>
                    </c:extLst>
                    <c:strCache>
                      <c:ptCount val="1"/>
                      <c:pt idx="0">
                        <c:v>輸出総額</c:v>
                      </c:pt>
                    </c:strCache>
                  </c:strRef>
                </c:tx>
                <c:spPr>
                  <a:solidFill>
                    <a:schemeClr val="accent1"/>
                  </a:solidFill>
                  <a:ln>
                    <a:noFill/>
                  </a:ln>
                  <a:effectLst/>
                </c:spPr>
                <c:invertIfNegative val="0"/>
                <c:cat>
                  <c:strRef>
                    <c:extLst>
                      <c:ext uri="{02D57815-91ED-43cb-92C2-25804820EDAC}">
                        <c15:formulaRef>
                          <c15:sqref>'元データ（グラフ用）'!$E$40:$W$40</c15:sqref>
                        </c15:formulaRef>
                      </c:ext>
                    </c:extLst>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extLst>
                      <c:ext uri="{02D57815-91ED-43cb-92C2-25804820EDAC}">
                        <c15:formulaRef>
                          <c15:sqref>'元データ（グラフ用）'!$E$41:$W$41</c15:sqref>
                        </c15:formulaRef>
                      </c:ext>
                    </c:extLst>
                    <c:numCache>
                      <c:formatCode>#,##0;"▲ "#,##0</c:formatCode>
                      <c:ptCount val="9"/>
                      <c:pt idx="0">
                        <c:v>14151</c:v>
                      </c:pt>
                      <c:pt idx="1">
                        <c:v>13980</c:v>
                      </c:pt>
                      <c:pt idx="2">
                        <c:v>13518</c:v>
                      </c:pt>
                      <c:pt idx="3">
                        <c:v>14144</c:v>
                      </c:pt>
                      <c:pt idx="4">
                        <c:v>11377</c:v>
                      </c:pt>
                      <c:pt idx="5">
                        <c:v>13300</c:v>
                      </c:pt>
                      <c:pt idx="6">
                        <c:v>14218</c:v>
                      </c:pt>
                      <c:pt idx="7">
                        <c:v>12801</c:v>
                      </c:pt>
                      <c:pt idx="8">
                        <c:v>10392</c:v>
                      </c:pt>
                    </c:numCache>
                  </c:numRef>
                </c:val>
                <c:extLst>
                  <c:ext xmlns:c16="http://schemas.microsoft.com/office/drawing/2014/chart" uri="{C3380CC4-5D6E-409C-BE32-E72D297353CC}">
                    <c16:uniqueId val="{00000004-22AB-4493-BD63-1F4375C481C9}"/>
                  </c:ext>
                </c:extLst>
              </c15:ser>
            </c15:filteredBarSeries>
            <c15:filteredBarSeries>
              <c15:ser>
                <c:idx val="4"/>
                <c:order val="2"/>
                <c:tx>
                  <c:strRef>
                    <c:extLst xmlns:c15="http://schemas.microsoft.com/office/drawing/2012/chart">
                      <c:ext xmlns:c15="http://schemas.microsoft.com/office/drawing/2012/chart" uri="{02D57815-91ED-43cb-92C2-25804820EDAC}">
                        <c15:formulaRef>
                          <c15:sqref>'元データ（グラフ用）'!$D$43</c15:sqref>
                        </c15:formulaRef>
                      </c:ext>
                    </c:extLst>
                    <c:strCache>
                      <c:ptCount val="1"/>
                      <c:pt idx="0">
                        <c:v>中国への輸出額</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'元データ（グラフ用）'!$E$40:$W$40</c15:sqref>
                        </c15:formulaRef>
                      </c:ext>
                    </c:extLst>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extLst xmlns:c15="http://schemas.microsoft.com/office/drawing/2012/chart">
                      <c:ext xmlns:c15="http://schemas.microsoft.com/office/drawing/2012/chart" uri="{02D57815-91ED-43cb-92C2-25804820EDAC}">
                        <c15:formulaRef>
                          <c15:sqref>'元データ（グラフ用）'!$E$43:$W$43</c15:sqref>
                        </c15:formulaRef>
                      </c:ext>
                    </c:extLst>
                    <c:numCache>
                      <c:formatCode>#,##0;"▲ "#,##0</c:formatCode>
                      <c:ptCount val="9"/>
                      <c:pt idx="0">
                        <c:v>3300</c:v>
                      </c:pt>
                      <c:pt idx="1">
                        <c:v>3518</c:v>
                      </c:pt>
                      <c:pt idx="2">
                        <c:v>3482</c:v>
                      </c:pt>
                      <c:pt idx="3">
                        <c:v>3782</c:v>
                      </c:pt>
                      <c:pt idx="4">
                        <c:v>2365</c:v>
                      </c:pt>
                      <c:pt idx="5">
                        <c:v>2964</c:v>
                      </c:pt>
                      <c:pt idx="6">
                        <c:v>3507</c:v>
                      </c:pt>
                      <c:pt idx="7">
                        <c:v>3312</c:v>
                      </c:pt>
                      <c:pt idx="8">
                        <c:v>3147</c:v>
                      </c:pt>
                    </c:numCache>
                  </c:numRef>
                </c:val>
                <c:extLst xmlns:c15="http://schemas.microsoft.com/office/drawing/2012/chart">
                  <c:ext xmlns:c16="http://schemas.microsoft.com/office/drawing/2014/chart" uri="{C3380CC4-5D6E-409C-BE32-E72D297353CC}">
                    <c16:uniqueId val="{00000006-22AB-4493-BD63-1F4375C481C9}"/>
                  </c:ext>
                </c:extLst>
              </c15:ser>
            </c15:filteredBarSeries>
          </c:ext>
        </c:extLst>
      </c:barChart>
      <c:lineChart>
        <c:grouping val="standard"/>
        <c:varyColors val="0"/>
        <c:ser>
          <c:idx val="3"/>
          <c:order val="5"/>
          <c:tx>
            <c:strRef>
              <c:f>'元データ（グラフ用）'!$D$46</c:f>
              <c:strCache>
                <c:ptCount val="1"/>
                <c:pt idx="0">
                  <c:v>輸入総額対前年同期比</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24-4F47-B6EF-8CECF7895B2D}"/>
                </c:ext>
              </c:extLst>
            </c:dLbl>
            <c:dLbl>
              <c:idx val="6"/>
              <c:layout>
                <c:manualLayout>
                  <c:x val="-1.445914692279825E-2"/>
                  <c:y val="1.848979615606347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7850819078985559E-2"/>
                      <c:h val="6.7364490661925E-2"/>
                    </c:manualLayout>
                  </c15:layout>
                </c:ext>
                <c:ext xmlns:c16="http://schemas.microsoft.com/office/drawing/2014/chart" uri="{C3380CC4-5D6E-409C-BE32-E72D297353CC}">
                  <c16:uniqueId val="{00000003-4624-4F47-B6EF-8CECF7895B2D}"/>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24-4F47-B6EF-8CECF7895B2D}"/>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24-4F47-B6EF-8CECF7895B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'元データ（グラフ用）'!$E$46:$W$46</c:f>
              <c:numCache>
                <c:formatCode>\+#,##0.0;"▲ "#,##0.0</c:formatCode>
                <c:ptCount val="9"/>
                <c:pt idx="0">
                  <c:v>30.3</c:v>
                </c:pt>
                <c:pt idx="1">
                  <c:v>-14</c:v>
                </c:pt>
                <c:pt idx="2">
                  <c:v>-16.5</c:v>
                </c:pt>
                <c:pt idx="3">
                  <c:v>-5.8</c:v>
                </c:pt>
                <c:pt idx="4">
                  <c:v>-7.4</c:v>
                </c:pt>
                <c:pt idx="5">
                  <c:v>-17.5</c:v>
                </c:pt>
                <c:pt idx="6">
                  <c:v>-4.2</c:v>
                </c:pt>
                <c:pt idx="7">
                  <c:v>-2.2000000000000002</c:v>
                </c:pt>
                <c:pt idx="8">
                  <c:v>-19.7</c:v>
                </c:pt>
              </c:numCache>
            </c:numRef>
          </c:val>
          <c:smooth val="0"/>
          <c:extLst>
            <c:ext xmlns:c16="http://schemas.microsoft.com/office/drawing/2014/chart" uri="{C3380CC4-5D6E-409C-BE32-E72D297353CC}">
              <c16:uniqueId val="{00000002-22AB-4493-BD63-1F4375C481C9}"/>
            </c:ext>
          </c:extLst>
        </c:ser>
        <c:ser>
          <c:idx val="7"/>
          <c:order val="7"/>
          <c:tx>
            <c:strRef>
              <c:f>'元データ（グラフ用）'!$D$48</c:f>
              <c:strCache>
                <c:ptCount val="1"/>
                <c:pt idx="0">
                  <c:v>中国輸入対前年同期比</c:v>
                </c:pt>
              </c:strCache>
            </c:strRef>
          </c:tx>
          <c:spPr>
            <a:ln w="38100" cap="rnd" cmpd="dbl">
              <a:solidFill>
                <a:srgbClr val="FFC000"/>
              </a:solidFill>
              <a:round/>
            </a:ln>
            <a:effectLst/>
          </c:spPr>
          <c:marker>
            <c:symbol val="square"/>
            <c:size val="7"/>
            <c:spPr>
              <a:solidFill>
                <a:srgbClr val="FFC000">
                  <a:alpha val="99000"/>
                </a:srgbClr>
              </a:solidFill>
              <a:ln w="9525">
                <a:solidFill>
                  <a:srgbClr val="FFC000">
                    <a:alpha val="93000"/>
                  </a:srgbClr>
                </a:solidFill>
              </a:ln>
              <a:effectLst/>
            </c:spPr>
          </c:marker>
          <c:dLbls>
            <c:dLbl>
              <c:idx val="5"/>
              <c:layout>
                <c:manualLayout>
                  <c:x val="-4.3377269991741237E-3"/>
                  <c:y val="-1.129918934395047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24-4F47-B6EF-8CECF7895B2D}"/>
                </c:ext>
              </c:extLst>
            </c:dLbl>
            <c:dLbl>
              <c:idx val="6"/>
              <c:layout>
                <c:manualLayout>
                  <c:x val="-2.4580452995320037E-2"/>
                  <c:y val="-4.6224490390159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24-4F47-B6EF-8CECF7895B2D}"/>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24-4F47-B6EF-8CECF7895B2D}"/>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24-4F47-B6EF-8CECF7895B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'元データ（グラフ用）'!$E$40:$W$40</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'元データ（グラフ用）'!$E$48:$W$48</c:f>
              <c:numCache>
                <c:formatCode>\+#,##0.0;"▲ "#,##0.0</c:formatCode>
                <c:ptCount val="9"/>
                <c:pt idx="0">
                  <c:v>18</c:v>
                </c:pt>
                <c:pt idx="1">
                  <c:v>-21.2</c:v>
                </c:pt>
                <c:pt idx="2">
                  <c:v>-26.6</c:v>
                </c:pt>
                <c:pt idx="3">
                  <c:v>-7.1</c:v>
                </c:pt>
                <c:pt idx="4">
                  <c:v>-12.1</c:v>
                </c:pt>
                <c:pt idx="5">
                  <c:v>-55.6</c:v>
                </c:pt>
                <c:pt idx="6">
                  <c:v>-1</c:v>
                </c:pt>
                <c:pt idx="7">
                  <c:v>22.1</c:v>
                </c:pt>
                <c:pt idx="8">
                  <c:v>2.1</c:v>
                </c:pt>
              </c:numCache>
            </c:numRef>
          </c:val>
          <c:smooth val="0"/>
          <c:extLst>
            <c:ext xmlns:c16="http://schemas.microsoft.com/office/drawing/2014/chart" uri="{C3380CC4-5D6E-409C-BE32-E72D297353CC}">
              <c16:uniqueId val="{00000003-22AB-4493-BD63-1F4375C481C9}"/>
            </c:ext>
          </c:extLst>
        </c:ser>
        <c:dLbls>
          <c:showLegendKey val="0"/>
          <c:showVal val="0"/>
          <c:showCatName val="0"/>
          <c:showSerName val="0"/>
          <c:showPercent val="0"/>
          <c:showBubbleSize val="0"/>
        </c:dLbls>
        <c:marker val="1"/>
        <c:smooth val="0"/>
        <c:axId val="1430817088"/>
        <c:axId val="1430815424"/>
        <c:extLst>
          <c:ext xmlns:c15="http://schemas.microsoft.com/office/drawing/2012/chart" uri="{02D57815-91ED-43cb-92C2-25804820EDAC}">
            <c15:filteredLineSeries>
              <c15:ser>
                <c:idx val="1"/>
                <c:order val="1"/>
                <c:tx>
                  <c:strRef>
                    <c:extLst>
                      <c:ext uri="{02D57815-91ED-43cb-92C2-25804820EDAC}">
                        <c15:formulaRef>
                          <c15:sqref>'元データ（グラフ用）'!$D$42</c15:sqref>
                        </c15:formulaRef>
                      </c:ext>
                    </c:extLst>
                    <c:strCache>
                      <c:ptCount val="1"/>
                      <c:pt idx="0">
                        <c:v>輸出総額対前年同期比</c:v>
                      </c:pt>
                    </c:strCache>
                  </c:strRef>
                </c:tx>
                <c:spPr>
                  <a:ln w="28575" cap="rnd">
                    <a:solidFill>
                      <a:schemeClr val="accent2"/>
                    </a:solidFill>
                    <a:round/>
                  </a:ln>
                  <a:effectLst/>
                </c:spPr>
                <c:marker>
                  <c:symbol val="triangle"/>
                  <c:size val="7"/>
                  <c:spPr>
                    <a:solidFill>
                      <a:srgbClr val="FF0000"/>
                    </a:solidFill>
                    <a:ln w="9525">
                      <a:solidFill>
                        <a:srgbClr val="FF0000"/>
                      </a:solidFill>
                    </a:ln>
                    <a:effectLst/>
                  </c:spPr>
                </c:marker>
                <c:cat>
                  <c:strRef>
                    <c:extLst>
                      <c:ext uri="{02D57815-91ED-43cb-92C2-25804820EDAC}">
                        <c15:formulaRef>
                          <c15:sqref>'元データ（グラフ用）'!$E$40:$W$40</c15:sqref>
                        </c15:formulaRef>
                      </c:ext>
                    </c:extLst>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extLst>
                      <c:ext uri="{02D57815-91ED-43cb-92C2-25804820EDAC}">
                        <c15:formulaRef>
                          <c15:sqref>'元データ（グラフ用）'!$E$42:$W$42</c15:sqref>
                        </c15:formulaRef>
                      </c:ext>
                    </c:extLst>
                    <c:numCache>
                      <c:formatCode>\+#,##0.0;"▲ "#,##0.0</c:formatCode>
                      <c:ptCount val="9"/>
                      <c:pt idx="0">
                        <c:v>27.5</c:v>
                      </c:pt>
                      <c:pt idx="1">
                        <c:v>-7.9</c:v>
                      </c:pt>
                      <c:pt idx="2">
                        <c:v>-10.199999999999999</c:v>
                      </c:pt>
                      <c:pt idx="3">
                        <c:v>-4.0999999999999996</c:v>
                      </c:pt>
                      <c:pt idx="4">
                        <c:v>-3.6</c:v>
                      </c:pt>
                      <c:pt idx="5">
                        <c:v>0.8</c:v>
                      </c:pt>
                      <c:pt idx="6">
                        <c:v>-5.3</c:v>
                      </c:pt>
                      <c:pt idx="7">
                        <c:v>-5.5</c:v>
                      </c:pt>
                      <c:pt idx="8">
                        <c:v>-16.899999999999999</c:v>
                      </c:pt>
                    </c:numCache>
                  </c:numRef>
                </c:val>
                <c:smooth val="0"/>
                <c:extLst>
                  <c:ext xmlns:c16="http://schemas.microsoft.com/office/drawing/2014/chart" uri="{C3380CC4-5D6E-409C-BE32-E72D297353CC}">
                    <c16:uniqueId val="{00000005-22AB-4493-BD63-1F4375C481C9}"/>
                  </c:ext>
                </c:extLst>
              </c15:ser>
            </c15:filteredLineSeries>
            <c15:filteredLineSeries>
              <c15:ser>
                <c:idx val="5"/>
                <c:order val="3"/>
                <c:tx>
                  <c:strRef>
                    <c:extLst xmlns:c15="http://schemas.microsoft.com/office/drawing/2012/chart">
                      <c:ext xmlns:c15="http://schemas.microsoft.com/office/drawing/2012/chart" uri="{02D57815-91ED-43cb-92C2-25804820EDAC}">
                        <c15:formulaRef>
                          <c15:sqref>'元データ（グラフ用）'!$D$44</c15:sqref>
                        </c15:formulaRef>
                      </c:ext>
                    </c:extLst>
                    <c:strCache>
                      <c:ptCount val="1"/>
                      <c:pt idx="0">
                        <c:v>中国輸出対前年同期比</c:v>
                      </c:pt>
                    </c:strCache>
                  </c:strRef>
                </c:tx>
                <c:spPr>
                  <a:ln w="28575" cap="rnd">
                    <a:solidFill>
                      <a:schemeClr val="accent6"/>
                    </a:solidFill>
                    <a:round/>
                  </a:ln>
                  <a:effectLst/>
                </c:spPr>
                <c:marker>
                  <c:symbol val="square"/>
                  <c:size val="7"/>
                  <c:spPr>
                    <a:solidFill>
                      <a:srgbClr val="FFC000">
                        <a:alpha val="99000"/>
                      </a:srgbClr>
                    </a:solidFill>
                    <a:ln w="9525">
                      <a:solidFill>
                        <a:srgbClr val="FFC000">
                          <a:alpha val="93000"/>
                        </a:srgbClr>
                      </a:solidFill>
                    </a:ln>
                    <a:effectLst/>
                  </c:spPr>
                </c:marker>
                <c:cat>
                  <c:strRef>
                    <c:extLst xmlns:c15="http://schemas.microsoft.com/office/drawing/2012/chart">
                      <c:ext xmlns:c15="http://schemas.microsoft.com/office/drawing/2012/chart" uri="{02D57815-91ED-43cb-92C2-25804820EDAC}">
                        <c15:formulaRef>
                          <c15:sqref>'元データ（グラフ用）'!$E$40:$W$40</c15:sqref>
                        </c15:formulaRef>
                      </c:ext>
                    </c:extLst>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extLst xmlns:c15="http://schemas.microsoft.com/office/drawing/2012/chart">
                      <c:ext xmlns:c15="http://schemas.microsoft.com/office/drawing/2012/chart" uri="{02D57815-91ED-43cb-92C2-25804820EDAC}">
                        <c15:formulaRef>
                          <c15:sqref>'元データ（グラフ用）'!$E$44:$W$44</c15:sqref>
                        </c15:formulaRef>
                      </c:ext>
                    </c:extLst>
                    <c:numCache>
                      <c:formatCode>\+#,##0.0;"▲ "#,##0.0</c:formatCode>
                      <c:ptCount val="9"/>
                      <c:pt idx="0">
                        <c:v>26.9</c:v>
                      </c:pt>
                      <c:pt idx="1">
                        <c:v>-9.9</c:v>
                      </c:pt>
                      <c:pt idx="2">
                        <c:v>-7.9</c:v>
                      </c:pt>
                      <c:pt idx="3">
                        <c:v>-0.4</c:v>
                      </c:pt>
                      <c:pt idx="4">
                        <c:v>-11.1</c:v>
                      </c:pt>
                      <c:pt idx="5">
                        <c:v>0.5</c:v>
                      </c:pt>
                      <c:pt idx="6">
                        <c:v>-0.2</c:v>
                      </c:pt>
                      <c:pt idx="7">
                        <c:v>4.2</c:v>
                      </c:pt>
                      <c:pt idx="8">
                        <c:v>-0.1</c:v>
                      </c:pt>
                    </c:numCache>
                  </c:numRef>
                </c:val>
                <c:smooth val="0"/>
                <c:extLst xmlns:c15="http://schemas.microsoft.com/office/drawing/2012/chart">
                  <c:ext xmlns:c16="http://schemas.microsoft.com/office/drawing/2014/chart" uri="{C3380CC4-5D6E-409C-BE32-E72D297353CC}">
                    <c16:uniqueId val="{00000007-22AB-4493-BD63-1F4375C481C9}"/>
                  </c:ext>
                </c:extLst>
              </c15:ser>
            </c15:filteredLineSeries>
          </c:ext>
        </c:extLst>
      </c:lineChart>
      <c:catAx>
        <c:axId val="143790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13344"/>
        <c:crosses val="autoZero"/>
        <c:auto val="1"/>
        <c:lblAlgn val="ctr"/>
        <c:lblOffset val="100"/>
        <c:noMultiLvlLbl val="0"/>
      </c:catAx>
      <c:valAx>
        <c:axId val="1437913344"/>
        <c:scaling>
          <c:orientation val="minMax"/>
          <c:max val="15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0"/>
              <c:y val="0.13279694901367983"/>
            </c:manualLayout>
          </c:layout>
          <c:overlay val="0"/>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08768"/>
        <c:crosses val="autoZero"/>
        <c:crossBetween val="between"/>
        <c:majorUnit val="3000"/>
      </c:valAx>
      <c:valAx>
        <c:axId val="1430815424"/>
        <c:scaling>
          <c:orientation val="minMax"/>
          <c:max val="40"/>
          <c:min val="-60"/>
        </c:scaling>
        <c:delete val="0"/>
        <c:axPos val="r"/>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a:t>
                </a:r>
              </a:p>
            </c:rich>
          </c:tx>
          <c:layout>
            <c:manualLayout>
              <c:xMode val="edge"/>
              <c:yMode val="edge"/>
              <c:x val="0.90157254166334488"/>
              <c:y val="0.13657289076338125"/>
            </c:manualLayout>
          </c:layout>
          <c:overlay val="0"/>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0817088"/>
        <c:crosses val="max"/>
        <c:crossBetween val="between"/>
        <c:majorUnit val="20"/>
      </c:valAx>
      <c:catAx>
        <c:axId val="1430817088"/>
        <c:scaling>
          <c:orientation val="minMax"/>
        </c:scaling>
        <c:delete val="1"/>
        <c:axPos val="b"/>
        <c:numFmt formatCode="General" sourceLinked="1"/>
        <c:majorTickMark val="out"/>
        <c:minorTickMark val="none"/>
        <c:tickLblPos val="nextTo"/>
        <c:crossAx val="1430815424"/>
        <c:crosses val="autoZero"/>
        <c:auto val="1"/>
        <c:lblAlgn val="ctr"/>
        <c:lblOffset val="100"/>
        <c:noMultiLvlLbl val="0"/>
      </c:catAx>
      <c:spPr>
        <a:noFill/>
        <a:ln>
          <a:noFill/>
        </a:ln>
        <a:effectLst/>
      </c:spPr>
    </c:plotArea>
    <c:legend>
      <c:legendPos val="b"/>
      <c:layout>
        <c:manualLayout>
          <c:xMode val="edge"/>
          <c:yMode val="edge"/>
          <c:x val="0.11131373668188735"/>
          <c:y val="0.10700929694220596"/>
          <c:w val="0.76841422903904089"/>
          <c:h val="0.14474299132822913"/>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b="1"/>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sz="1800"/>
              <a:t>鉄道輸送統計</a:t>
            </a:r>
          </a:p>
        </c:rich>
      </c:tx>
      <c:layout>
        <c:manualLayout>
          <c:xMode val="edge"/>
          <c:yMode val="edge"/>
          <c:x val="0.38641967795865112"/>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800315777133129E-2"/>
          <c:y val="0.21909915104649236"/>
          <c:w val="0.82832971841704717"/>
          <c:h val="0.67010527718828883"/>
        </c:manualLayout>
      </c:layout>
      <c:barChart>
        <c:barDir val="col"/>
        <c:grouping val="clustered"/>
        <c:varyColors val="0"/>
        <c:ser>
          <c:idx val="0"/>
          <c:order val="0"/>
          <c:tx>
            <c:strRef>
              <c:f>'元データ（グラフ用）'!$D$24</c:f>
              <c:strCache>
                <c:ptCount val="1"/>
                <c:pt idx="0">
                  <c:v>旅客数</c:v>
                </c:pt>
              </c:strCache>
            </c:strRef>
          </c:tx>
          <c:spPr>
            <a:pattFill prst="dkUpDiag">
              <a:fgClr>
                <a:schemeClr val="accent5">
                  <a:lumMod val="75000"/>
                </a:schemeClr>
              </a:fgClr>
              <a:bgClr>
                <a:schemeClr val="bg1"/>
              </a:bgClr>
            </a:pattFill>
            <a:ln>
              <a:solidFill>
                <a:schemeClr val="accent5">
                  <a:lumMod val="75000"/>
                  <a:alpha val="95000"/>
                </a:schemeClr>
              </a:solid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47-4B3C-BC4A-83C55B63D78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'元データ（グラフ用）'!$E$23:$W$23</c:f>
              <c:strCache>
                <c:ptCount val="7"/>
                <c:pt idx="0">
                  <c:v>19/9月</c:v>
                </c:pt>
                <c:pt idx="1">
                  <c:v>19/10月</c:v>
                </c:pt>
                <c:pt idx="2">
                  <c:v>19/11月</c:v>
                </c:pt>
                <c:pt idx="3">
                  <c:v>19/12月</c:v>
                </c:pt>
                <c:pt idx="4">
                  <c:v>20/1月</c:v>
                </c:pt>
                <c:pt idx="5">
                  <c:v>20/2月</c:v>
                </c:pt>
                <c:pt idx="6">
                  <c:v>20/3月</c:v>
                </c:pt>
              </c:strCache>
            </c:strRef>
          </c:cat>
          <c:val>
            <c:numRef>
              <c:f>'元データ（グラフ用）'!$E$24:$W$24</c:f>
              <c:numCache>
                <c:formatCode>#,##0.0;"▲ "#,##0.0</c:formatCode>
                <c:ptCount val="7"/>
                <c:pt idx="0">
                  <c:v>22.63</c:v>
                </c:pt>
                <c:pt idx="1">
                  <c:v>21.29</c:v>
                </c:pt>
                <c:pt idx="2">
                  <c:v>21.5</c:v>
                </c:pt>
                <c:pt idx="3">
                  <c:v>20.93</c:v>
                </c:pt>
                <c:pt idx="4">
                  <c:v>21.4</c:v>
                </c:pt>
                <c:pt idx="5">
                  <c:v>19.3</c:v>
                </c:pt>
                <c:pt idx="6">
                  <c:v>16.600000000000001</c:v>
                </c:pt>
              </c:numCache>
            </c:numRef>
          </c:val>
          <c:extLst>
            <c:ext xmlns:c16="http://schemas.microsoft.com/office/drawing/2014/chart" uri="{C3380CC4-5D6E-409C-BE32-E72D297353CC}">
              <c16:uniqueId val="{00000000-0547-4B3C-BC4A-83C55B63D78F}"/>
            </c:ext>
          </c:extLst>
        </c:ser>
        <c:ser>
          <c:idx val="2"/>
          <c:order val="2"/>
          <c:tx>
            <c:strRef>
              <c:f>'元データ（グラフ用）'!$D$26</c:f>
              <c:strCache>
                <c:ptCount val="1"/>
                <c:pt idx="0">
                  <c:v>うち近畿の旅客数</c:v>
                </c:pt>
              </c:strCache>
            </c:strRef>
          </c:tx>
          <c:spPr>
            <a:solidFill>
              <a:srgbClr val="00B050"/>
            </a:solidFill>
            <a:ln>
              <a:solidFill>
                <a:schemeClr val="accent5">
                  <a:lumMod val="75000"/>
                </a:schemeClr>
              </a:solidFill>
            </a:ln>
            <a:effectLst/>
          </c:spPr>
          <c:invertIfNegative val="0"/>
          <c:dLbls>
            <c:dLbl>
              <c:idx val="6"/>
              <c:layout>
                <c:manualLayout>
                  <c:x val="0"/>
                  <c:y val="-2.816807067125059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47-4B3C-BC4A-83C55B63D7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'元データ（グラフ用）'!$E$23:$W$23</c:f>
              <c:strCache>
                <c:ptCount val="7"/>
                <c:pt idx="0">
                  <c:v>19/9月</c:v>
                </c:pt>
                <c:pt idx="1">
                  <c:v>19/10月</c:v>
                </c:pt>
                <c:pt idx="2">
                  <c:v>19/11月</c:v>
                </c:pt>
                <c:pt idx="3">
                  <c:v>19/12月</c:v>
                </c:pt>
                <c:pt idx="4">
                  <c:v>20/1月</c:v>
                </c:pt>
                <c:pt idx="5">
                  <c:v>20/2月</c:v>
                </c:pt>
                <c:pt idx="6">
                  <c:v>20/3月</c:v>
                </c:pt>
              </c:strCache>
            </c:strRef>
          </c:cat>
          <c:val>
            <c:numRef>
              <c:f>'元データ（グラフ用）'!$E$26:$W$26</c:f>
              <c:numCache>
                <c:formatCode>#,##0.0;"▲ "#,##0.0</c:formatCode>
                <c:ptCount val="7"/>
                <c:pt idx="0">
                  <c:v>4.7</c:v>
                </c:pt>
                <c:pt idx="1">
                  <c:v>4.3</c:v>
                </c:pt>
                <c:pt idx="2">
                  <c:v>4.4000000000000004</c:v>
                </c:pt>
                <c:pt idx="3">
                  <c:v>4.3</c:v>
                </c:pt>
                <c:pt idx="4">
                  <c:v>4.2</c:v>
                </c:pt>
                <c:pt idx="5">
                  <c:v>3.9</c:v>
                </c:pt>
                <c:pt idx="6">
                  <c:v>3.3</c:v>
                </c:pt>
              </c:numCache>
            </c:numRef>
          </c:val>
          <c:extLst>
            <c:ext xmlns:c16="http://schemas.microsoft.com/office/drawing/2014/chart" uri="{C3380CC4-5D6E-409C-BE32-E72D297353CC}">
              <c16:uniqueId val="{00000001-0547-4B3C-BC4A-83C55B63D78F}"/>
            </c:ext>
          </c:extLst>
        </c:ser>
        <c:dLbls>
          <c:showLegendKey val="0"/>
          <c:showVal val="0"/>
          <c:showCatName val="0"/>
          <c:showSerName val="0"/>
          <c:showPercent val="0"/>
          <c:showBubbleSize val="0"/>
        </c:dLbls>
        <c:gapWidth val="219"/>
        <c:axId val="891308815"/>
        <c:axId val="891312143"/>
        <c:extLst/>
      </c:barChart>
      <c:lineChart>
        <c:grouping val="standard"/>
        <c:varyColors val="0"/>
        <c:ser>
          <c:idx val="1"/>
          <c:order val="1"/>
          <c:tx>
            <c:strRef>
              <c:f>'元データ（グラフ用）'!$D$25</c:f>
              <c:strCache>
                <c:ptCount val="1"/>
                <c:pt idx="0">
                  <c:v>対前年同期比</c:v>
                </c:pt>
              </c:strCache>
              <c:extLst xmlns:c15="http://schemas.microsoft.com/office/drawing/2012/chart"/>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6812204760475048E-2"/>
                  <c:y val="5.3519334275374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98-403F-89B1-21C9784EF46D}"/>
                </c:ext>
              </c:extLst>
            </c:dLbl>
            <c:dLbl>
              <c:idx val="2"/>
              <c:layout>
                <c:manualLayout>
                  <c:x val="1.6812204760474447E-3"/>
                  <c:y val="-1.126722826849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47-4B3C-BC4A-83C55B63D78F}"/>
                </c:ext>
              </c:extLst>
            </c:dLbl>
            <c:dLbl>
              <c:idx val="3"/>
              <c:layout>
                <c:manualLayout>
                  <c:x val="-1.6812204760475063E-3"/>
                  <c:y val="3.6618491872624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47-4B3C-BC4A-83C55B63D78F}"/>
                </c:ext>
              </c:extLst>
            </c:dLbl>
            <c:dLbl>
              <c:idx val="4"/>
              <c:layout>
                <c:manualLayout>
                  <c:x val="0"/>
                  <c:y val="-2.2534456536999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47-4B3C-BC4A-83C55B63D7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'元データ（グラフ用）'!$E$23:$W$23</c:f>
              <c:strCache>
                <c:ptCount val="7"/>
                <c:pt idx="0">
                  <c:v>19/9月</c:v>
                </c:pt>
                <c:pt idx="1">
                  <c:v>19/10月</c:v>
                </c:pt>
                <c:pt idx="2">
                  <c:v>19/11月</c:v>
                </c:pt>
                <c:pt idx="3">
                  <c:v>19/12月</c:v>
                </c:pt>
                <c:pt idx="4">
                  <c:v>20/1月</c:v>
                </c:pt>
                <c:pt idx="5">
                  <c:v>20/2月</c:v>
                </c:pt>
                <c:pt idx="6">
                  <c:v>20/3月</c:v>
                </c:pt>
              </c:strCache>
            </c:strRef>
          </c:cat>
          <c:val>
            <c:numRef>
              <c:f>'元データ（グラフ用）'!$E$25:$W$25</c:f>
              <c:numCache>
                <c:formatCode>\+#,##0.0;"▲ "#,##0.0</c:formatCode>
                <c:ptCount val="7"/>
                <c:pt idx="0">
                  <c:v>9.1</c:v>
                </c:pt>
                <c:pt idx="1">
                  <c:v>-1.7</c:v>
                </c:pt>
                <c:pt idx="2">
                  <c:v>1.1000000000000001</c:v>
                </c:pt>
                <c:pt idx="3">
                  <c:v>0</c:v>
                </c:pt>
                <c:pt idx="4">
                  <c:v>1.8</c:v>
                </c:pt>
                <c:pt idx="5">
                  <c:v>0.1</c:v>
                </c:pt>
                <c:pt idx="6">
                  <c:v>-21.7</c:v>
                </c:pt>
              </c:numCache>
            </c:numRef>
          </c:val>
          <c:smooth val="0"/>
          <c:extLst xmlns:c15="http://schemas.microsoft.com/office/drawing/2012/chart">
            <c:ext xmlns:c16="http://schemas.microsoft.com/office/drawing/2014/chart" uri="{C3380CC4-5D6E-409C-BE32-E72D297353CC}">
              <c16:uniqueId val="{00000002-0547-4B3C-BC4A-83C55B63D78F}"/>
            </c:ext>
          </c:extLst>
        </c:ser>
        <c:ser>
          <c:idx val="3"/>
          <c:order val="3"/>
          <c:tx>
            <c:strRef>
              <c:f>'元データ（グラフ用）'!$D$27</c:f>
              <c:strCache>
                <c:ptCount val="1"/>
                <c:pt idx="0">
                  <c:v>うち近畿の旅客数対前年同期比</c:v>
                </c:pt>
              </c:strCache>
            </c:strRef>
          </c:tx>
          <c:spPr>
            <a:ln w="28575" cap="rnd">
              <a:solidFill>
                <a:srgbClr val="00B0F0">
                  <a:alpha val="95000"/>
                </a:srgbClr>
              </a:solidFill>
              <a:round/>
            </a:ln>
            <a:effectLst/>
          </c:spPr>
          <c:marker>
            <c:symbol val="square"/>
            <c:size val="7"/>
            <c:spPr>
              <a:solidFill>
                <a:srgbClr val="0070C0"/>
              </a:solidFill>
              <a:ln w="9525">
                <a:solidFill>
                  <a:srgbClr val="0070C0"/>
                </a:solidFill>
              </a:ln>
              <a:effectLst/>
            </c:spPr>
          </c:marker>
          <c:dLbls>
            <c:dLbl>
              <c:idx val="1"/>
              <c:layout>
                <c:manualLayout>
                  <c:x val="-1.6812204760475371E-3"/>
                  <c:y val="-2.2534456536999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47-4B3C-BC4A-83C55B63D78F}"/>
                </c:ext>
              </c:extLst>
            </c:dLbl>
            <c:dLbl>
              <c:idx val="2"/>
              <c:layout>
                <c:manualLayout>
                  <c:x val="-1.6812204760475679E-3"/>
                  <c:y val="4.5068913073999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47-4B3C-BC4A-83C55B63D78F}"/>
                </c:ext>
              </c:extLst>
            </c:dLbl>
            <c:dLbl>
              <c:idx val="3"/>
              <c:layout>
                <c:manualLayout>
                  <c:x val="-3.3624409520950126E-3"/>
                  <c:y val="-3.6618491872624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47-4B3C-BC4A-83C55B63D78F}"/>
                </c:ext>
              </c:extLst>
            </c:dLbl>
            <c:dLbl>
              <c:idx val="4"/>
              <c:layout>
                <c:manualLayout>
                  <c:x val="-1.6812204760475063E-3"/>
                  <c:y val="3.6618491872624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47-4B3C-BC4A-83C55B63D78F}"/>
                </c:ext>
              </c:extLst>
            </c:dLbl>
            <c:dLbl>
              <c:idx val="5"/>
              <c:layout>
                <c:manualLayout>
                  <c:x val="8.4061023802375311E-3"/>
                  <c:y val="2.5351263604124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47-4B3C-BC4A-83C55B63D78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HGS創英ﾌﾟﾚｾﾞﾝｽEB" panose="02020800000000000000" pitchFamily="18" charset="-128"/>
                    <a:ea typeface="HGS創英ﾌﾟﾚｾﾞﾝｽEB" panose="020208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'元データ（グラフ用）'!$E$23:$W$23</c:f>
              <c:strCache>
                <c:ptCount val="7"/>
                <c:pt idx="0">
                  <c:v>19/9月</c:v>
                </c:pt>
                <c:pt idx="1">
                  <c:v>19/10月</c:v>
                </c:pt>
                <c:pt idx="2">
                  <c:v>19/11月</c:v>
                </c:pt>
                <c:pt idx="3">
                  <c:v>19/12月</c:v>
                </c:pt>
                <c:pt idx="4">
                  <c:v>20/1月</c:v>
                </c:pt>
                <c:pt idx="5">
                  <c:v>20/2月</c:v>
                </c:pt>
                <c:pt idx="6">
                  <c:v>20/3月</c:v>
                </c:pt>
              </c:strCache>
            </c:strRef>
          </c:cat>
          <c:val>
            <c:numRef>
              <c:f>'元データ（グラフ用）'!$E$27:$W$27</c:f>
              <c:numCache>
                <c:formatCode>\+#,##0.0;"▲ "#,##0.0</c:formatCode>
                <c:ptCount val="7"/>
                <c:pt idx="0">
                  <c:v>12.4</c:v>
                </c:pt>
                <c:pt idx="1">
                  <c:v>-0.7</c:v>
                </c:pt>
                <c:pt idx="2">
                  <c:v>0.8</c:v>
                </c:pt>
                <c:pt idx="3">
                  <c:v>0</c:v>
                </c:pt>
                <c:pt idx="4">
                  <c:v>1.6</c:v>
                </c:pt>
                <c:pt idx="5">
                  <c:v>-0.7</c:v>
                </c:pt>
                <c:pt idx="6">
                  <c:v>-23.9</c:v>
                </c:pt>
              </c:numCache>
            </c:numRef>
          </c:val>
          <c:smooth val="0"/>
          <c:extLst>
            <c:ext xmlns:c16="http://schemas.microsoft.com/office/drawing/2014/chart" uri="{C3380CC4-5D6E-409C-BE32-E72D297353CC}">
              <c16:uniqueId val="{00000003-0547-4B3C-BC4A-83C55B63D78F}"/>
            </c:ext>
          </c:extLst>
        </c:ser>
        <c:dLbls>
          <c:showLegendKey val="0"/>
          <c:showVal val="0"/>
          <c:showCatName val="0"/>
          <c:showSerName val="0"/>
          <c:showPercent val="0"/>
          <c:showBubbleSize val="0"/>
        </c:dLbls>
        <c:marker val="1"/>
        <c:smooth val="0"/>
        <c:axId val="892579967"/>
        <c:axId val="892571231"/>
      </c:lineChart>
      <c:catAx>
        <c:axId val="89130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891312143"/>
        <c:crosses val="autoZero"/>
        <c:auto val="1"/>
        <c:lblAlgn val="ctr"/>
        <c:lblOffset val="100"/>
        <c:noMultiLvlLbl val="0"/>
      </c:catAx>
      <c:valAx>
        <c:axId val="891312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t>（億人）</a:t>
                </a:r>
              </a:p>
            </c:rich>
          </c:tx>
          <c:layout>
            <c:manualLayout>
              <c:xMode val="edge"/>
              <c:yMode val="edge"/>
              <c:x val="0"/>
              <c:y val="0.10726277218473103"/>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891308815"/>
        <c:crosses val="autoZero"/>
        <c:crossBetween val="between"/>
      </c:valAx>
      <c:valAx>
        <c:axId val="892571231"/>
        <c:scaling>
          <c:orientation val="minMax"/>
          <c:min val="-25"/>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t>（％）</a:t>
                </a:r>
              </a:p>
            </c:rich>
          </c:tx>
          <c:layout>
            <c:manualLayout>
              <c:xMode val="edge"/>
              <c:yMode val="edge"/>
              <c:x val="0.9407407522619321"/>
              <c:y val="0.10738589990373923"/>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892579967"/>
        <c:crosses val="max"/>
        <c:crossBetween val="between"/>
        <c:majorUnit val="5"/>
      </c:valAx>
      <c:catAx>
        <c:axId val="892579967"/>
        <c:scaling>
          <c:orientation val="minMax"/>
        </c:scaling>
        <c:delete val="1"/>
        <c:axPos val="b"/>
        <c:numFmt formatCode="General" sourceLinked="1"/>
        <c:majorTickMark val="out"/>
        <c:minorTickMark val="none"/>
        <c:tickLblPos val="nextTo"/>
        <c:crossAx val="892571231"/>
        <c:crosses val="autoZero"/>
        <c:auto val="1"/>
        <c:lblAlgn val="ctr"/>
        <c:lblOffset val="100"/>
        <c:noMultiLvlLbl val="0"/>
      </c:catAx>
      <c:spPr>
        <a:noFill/>
        <a:ln>
          <a:noFill/>
        </a:ln>
        <a:effectLst/>
      </c:spPr>
    </c:plotArea>
    <c:legend>
      <c:legendPos val="t"/>
      <c:layout>
        <c:manualLayout>
          <c:xMode val="edge"/>
          <c:yMode val="edge"/>
          <c:x val="0.14293087827487186"/>
          <c:y val="5.2034632975584048E-2"/>
          <c:w val="0.69740829528158288"/>
          <c:h val="0.1855026674185825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b="1"/>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dirty="0" smtClean="0"/>
              <a:t>世界経済見通し</a:t>
            </a:r>
            <a:endParaRPr lang="ja-JP" altLang="en-US" sz="1600" b="1" dirty="0"/>
          </a:p>
        </c:rich>
      </c:tx>
      <c:layout>
        <c:manualLayout>
          <c:xMode val="edge"/>
          <c:yMode val="edge"/>
          <c:x val="0.39221284048158889"/>
          <c:y val="3.141100615894824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2020年</c:v>
                </c:pt>
              </c:strCache>
            </c:strRef>
          </c:tx>
          <c:spPr>
            <a:pattFill prst="dkUpDiag">
              <a:fgClr>
                <a:srgbClr val="FF0000"/>
              </a:fgClr>
              <a:bgClr>
                <a:schemeClr val="bg1"/>
              </a:bgClr>
            </a:patt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世界</c:v>
                </c:pt>
                <c:pt idx="1">
                  <c:v>米国</c:v>
                </c:pt>
                <c:pt idx="2">
                  <c:v>ユーロ圏</c:v>
                </c:pt>
                <c:pt idx="3">
                  <c:v>日本</c:v>
                </c:pt>
                <c:pt idx="4">
                  <c:v>中国</c:v>
                </c:pt>
                <c:pt idx="5">
                  <c:v>新興国・途上国</c:v>
                </c:pt>
              </c:strCache>
            </c:strRef>
          </c:cat>
          <c:val>
            <c:numRef>
              <c:f>Sheet1!$B$2:$B$7</c:f>
              <c:numCache>
                <c:formatCode>0.0;"▲ "0.0</c:formatCode>
                <c:ptCount val="6"/>
                <c:pt idx="0">
                  <c:v>-4.9000000000000004</c:v>
                </c:pt>
                <c:pt idx="1">
                  <c:v>-8</c:v>
                </c:pt>
                <c:pt idx="2">
                  <c:v>-10.199999999999999</c:v>
                </c:pt>
                <c:pt idx="3">
                  <c:v>-5.8</c:v>
                </c:pt>
                <c:pt idx="4">
                  <c:v>1</c:v>
                </c:pt>
                <c:pt idx="5">
                  <c:v>-3</c:v>
                </c:pt>
              </c:numCache>
            </c:numRef>
          </c:val>
          <c:extLst>
            <c:ext xmlns:c16="http://schemas.microsoft.com/office/drawing/2014/chart" uri="{C3380CC4-5D6E-409C-BE32-E72D297353CC}">
              <c16:uniqueId val="{00000000-D951-49E0-9878-B661E22F0207}"/>
            </c:ext>
          </c:extLst>
        </c:ser>
        <c:ser>
          <c:idx val="1"/>
          <c:order val="1"/>
          <c:tx>
            <c:strRef>
              <c:f>Sheet1!$C$1</c:f>
              <c:strCache>
                <c:ptCount val="1"/>
                <c:pt idx="0">
                  <c:v>2021年</c:v>
                </c:pt>
              </c:strCache>
            </c:strRef>
          </c:tx>
          <c:spPr>
            <a:solidFill>
              <a:schemeClr val="accent5"/>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世界</c:v>
                </c:pt>
                <c:pt idx="1">
                  <c:v>米国</c:v>
                </c:pt>
                <c:pt idx="2">
                  <c:v>ユーロ圏</c:v>
                </c:pt>
                <c:pt idx="3">
                  <c:v>日本</c:v>
                </c:pt>
                <c:pt idx="4">
                  <c:v>中国</c:v>
                </c:pt>
                <c:pt idx="5">
                  <c:v>新興国・途上国</c:v>
                </c:pt>
              </c:strCache>
            </c:strRef>
          </c:cat>
          <c:val>
            <c:numRef>
              <c:f>Sheet1!$C$2:$C$7</c:f>
              <c:numCache>
                <c:formatCode>0.0;"▲ "0.0</c:formatCode>
                <c:ptCount val="6"/>
                <c:pt idx="0">
                  <c:v>5.4</c:v>
                </c:pt>
                <c:pt idx="1">
                  <c:v>4.5</c:v>
                </c:pt>
                <c:pt idx="2">
                  <c:v>6</c:v>
                </c:pt>
                <c:pt idx="3">
                  <c:v>2.4</c:v>
                </c:pt>
                <c:pt idx="4">
                  <c:v>8.1999999999999993</c:v>
                </c:pt>
                <c:pt idx="5">
                  <c:v>5.9</c:v>
                </c:pt>
              </c:numCache>
            </c:numRef>
          </c:val>
          <c:extLst>
            <c:ext xmlns:c16="http://schemas.microsoft.com/office/drawing/2014/chart" uri="{C3380CC4-5D6E-409C-BE32-E72D297353CC}">
              <c16:uniqueId val="{00000001-D951-49E0-9878-B661E22F0207}"/>
            </c:ext>
          </c:extLst>
        </c:ser>
        <c:dLbls>
          <c:showLegendKey val="0"/>
          <c:showVal val="0"/>
          <c:showCatName val="0"/>
          <c:showSerName val="0"/>
          <c:showPercent val="0"/>
          <c:showBubbleSize val="0"/>
        </c:dLbls>
        <c:gapWidth val="219"/>
        <c:overlap val="-27"/>
        <c:axId val="1903516272"/>
        <c:axId val="1903516688"/>
      </c:barChart>
      <c:catAx>
        <c:axId val="1903516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03516688"/>
        <c:crosses val="autoZero"/>
        <c:auto val="1"/>
        <c:lblAlgn val="ctr"/>
        <c:lblOffset val="100"/>
        <c:noMultiLvlLbl val="0"/>
      </c:catAx>
      <c:valAx>
        <c:axId val="1903516688"/>
        <c:scaling>
          <c:orientation val="minMax"/>
        </c:scaling>
        <c:delete val="0"/>
        <c:axPos val="l"/>
        <c:majorGridlines>
          <c:spPr>
            <a:ln w="9525" cap="flat" cmpd="sng" algn="ctr">
              <a:solidFill>
                <a:schemeClr val="tx1">
                  <a:lumMod val="15000"/>
                  <a:lumOff val="85000"/>
                </a:schemeClr>
              </a:solidFill>
              <a:round/>
            </a:ln>
            <a:effectLst/>
          </c:spPr>
        </c:majorGridlines>
        <c:numFmt formatCode="0.0;&quot;▲ &quot;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1903516272"/>
        <c:crosses val="autoZero"/>
        <c:crossBetween val="between"/>
      </c:valAx>
      <c:spPr>
        <a:noFill/>
        <a:ln>
          <a:noFill/>
        </a:ln>
        <a:effectLst/>
      </c:spPr>
    </c:plotArea>
    <c:legend>
      <c:legendPos val="b"/>
      <c:layout>
        <c:manualLayout>
          <c:xMode val="edge"/>
          <c:yMode val="edge"/>
          <c:x val="0.67507795933984116"/>
          <c:y val="0.82330707575802442"/>
          <c:w val="0.32330481526347671"/>
          <c:h val="6.1971981982739101E-2"/>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square"/>
            <c:size val="6"/>
            <c:spPr>
              <a:solidFill>
                <a:schemeClr val="accent1"/>
              </a:solidFill>
              <a:ln w="9525">
                <a:solidFill>
                  <a:schemeClr val="accent1"/>
                </a:solidFill>
              </a:ln>
              <a:effectLst/>
            </c:spPr>
          </c:marker>
          <c:dLbls>
            <c:dLbl>
              <c:idx val="0"/>
              <c:layout>
                <c:manualLayout>
                  <c:x val="-5.8333333333333348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2F-462D-8D26-1A422D66007A}"/>
                </c:ext>
              </c:extLst>
            </c:dLbl>
            <c:dLbl>
              <c:idx val="1"/>
              <c:layout>
                <c:manualLayout>
                  <c:x val="-5.312084993359896E-2"/>
                  <c:y val="-4.897049781648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F-462D-8D26-1A422D66007A}"/>
                </c:ext>
              </c:extLst>
            </c:dLbl>
            <c:dLbl>
              <c:idx val="2"/>
              <c:layout>
                <c:manualLayout>
                  <c:x val="-5.5776892430278883E-2"/>
                  <c:y val="-5.3422361254345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2F-462D-8D26-1A422D66007A}"/>
                </c:ext>
              </c:extLst>
            </c:dLbl>
            <c:dLbl>
              <c:idx val="3"/>
              <c:layout>
                <c:manualLayout>
                  <c:x val="-5.5776892430278932E-2"/>
                  <c:y val="-5.3422361254345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2F-462D-8D26-1A422D66007A}"/>
                </c:ext>
              </c:extLst>
            </c:dLbl>
            <c:dLbl>
              <c:idx val="4"/>
              <c:layout>
                <c:manualLayout>
                  <c:x val="-5.5776892430278883E-2"/>
                  <c:y val="-5.787422469220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2F-462D-8D26-1A422D66007A}"/>
                </c:ext>
              </c:extLst>
            </c:dLbl>
            <c:dLbl>
              <c:idx val="5"/>
              <c:layout>
                <c:manualLayout>
                  <c:x val="-5.5776892430278981E-2"/>
                  <c:y val="-4.897049781648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2F-462D-8D26-1A422D66007A}"/>
                </c:ext>
              </c:extLst>
            </c:dLbl>
            <c:dLbl>
              <c:idx val="6"/>
              <c:layout>
                <c:manualLayout>
                  <c:x val="-5.3120849933599036E-2"/>
                  <c:y val="-4.897049781648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2F-462D-8D26-1A422D66007A}"/>
                </c:ext>
              </c:extLst>
            </c:dLbl>
            <c:dLbl>
              <c:idx val="7"/>
              <c:layout>
                <c:manualLayout>
                  <c:x val="-4.7808764940239043E-2"/>
                  <c:y val="-5.3422361254345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2F-462D-8D26-1A422D6600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第3次産業活動指数!$B$3:$I$3</c:f>
              <c:strCache>
                <c:ptCount val="8"/>
                <c:pt idx="0">
                  <c:v>19/9月</c:v>
                </c:pt>
                <c:pt idx="1">
                  <c:v>19/10月</c:v>
                </c:pt>
                <c:pt idx="2">
                  <c:v>19/11月</c:v>
                </c:pt>
                <c:pt idx="3">
                  <c:v>19/12月</c:v>
                </c:pt>
                <c:pt idx="4">
                  <c:v>20/1月</c:v>
                </c:pt>
                <c:pt idx="5">
                  <c:v>20/2月</c:v>
                </c:pt>
                <c:pt idx="6">
                  <c:v>20/3月</c:v>
                </c:pt>
                <c:pt idx="7">
                  <c:v>20/4月</c:v>
                </c:pt>
              </c:strCache>
            </c:strRef>
          </c:cat>
          <c:val>
            <c:numRef>
              <c:f>第3次産業活動指数!$B$4:$I$4</c:f>
              <c:numCache>
                <c:formatCode>General</c:formatCode>
                <c:ptCount val="8"/>
                <c:pt idx="0">
                  <c:v>106.4</c:v>
                </c:pt>
                <c:pt idx="1">
                  <c:v>100.5</c:v>
                </c:pt>
                <c:pt idx="2">
                  <c:v>101.5</c:v>
                </c:pt>
                <c:pt idx="3">
                  <c:v>101.6</c:v>
                </c:pt>
                <c:pt idx="4">
                  <c:v>101.9</c:v>
                </c:pt>
                <c:pt idx="5">
                  <c:v>101.2</c:v>
                </c:pt>
                <c:pt idx="6">
                  <c:v>97.4</c:v>
                </c:pt>
                <c:pt idx="7">
                  <c:v>91.6</c:v>
                </c:pt>
              </c:numCache>
            </c:numRef>
          </c:val>
          <c:smooth val="0"/>
          <c:extLst>
            <c:ext xmlns:c16="http://schemas.microsoft.com/office/drawing/2014/chart" uri="{C3380CC4-5D6E-409C-BE32-E72D297353CC}">
              <c16:uniqueId val="{00000008-C62F-462D-8D26-1A422D66007A}"/>
            </c:ext>
          </c:extLst>
        </c:ser>
        <c:dLbls>
          <c:showLegendKey val="0"/>
          <c:showVal val="0"/>
          <c:showCatName val="0"/>
          <c:showSerName val="0"/>
          <c:showPercent val="0"/>
          <c:showBubbleSize val="0"/>
        </c:dLbls>
        <c:marker val="1"/>
        <c:smooth val="0"/>
        <c:axId val="359099791"/>
        <c:axId val="359098543"/>
      </c:lineChart>
      <c:catAx>
        <c:axId val="35909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9098543"/>
        <c:crosses val="autoZero"/>
        <c:auto val="1"/>
        <c:lblAlgn val="ctr"/>
        <c:lblOffset val="100"/>
        <c:noMultiLvlLbl val="0"/>
      </c:catAx>
      <c:valAx>
        <c:axId val="359098543"/>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9099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業種別</a:t>
            </a:r>
            <a:r>
              <a:rPr lang="en-US" altLang="ja-JP" sz="1400" b="1" dirty="0"/>
              <a:t>2020</a:t>
            </a:r>
            <a:r>
              <a:rPr lang="ja-JP" altLang="en-US" sz="1400" b="1" dirty="0"/>
              <a:t>年度の業績</a:t>
            </a:r>
            <a:r>
              <a:rPr lang="ja-JP" altLang="en-US" sz="1400" b="1" dirty="0" smtClean="0"/>
              <a:t>見通し</a:t>
            </a:r>
            <a:r>
              <a:rPr lang="ja-JP" altLang="en-US" sz="1400" b="1" dirty="0" smtClean="0">
                <a:solidFill>
                  <a:schemeClr val="tx1"/>
                </a:solidFill>
              </a:rPr>
              <a:t>（減少を見通す企業の割合）</a:t>
            </a:r>
            <a:endParaRPr lang="ja-JP" alt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'業績見通し (2)'!$M$3</c:f>
              <c:strCache>
                <c:ptCount val="1"/>
                <c:pt idx="0">
                  <c:v>全国</c:v>
                </c:pt>
              </c:strCache>
            </c:strRef>
          </c:tx>
          <c:spPr>
            <a:solidFill>
              <a:schemeClr val="accent1">
                <a:lumMod val="20000"/>
                <a:lumOff val="80000"/>
              </a:schemeClr>
            </a:solidFill>
            <a:ln>
              <a:noFill/>
            </a:ln>
            <a:effectLst/>
          </c:spPr>
          <c:invertIfNegative val="0"/>
          <c:dLbls>
            <c:dLbl>
              <c:idx val="1"/>
              <c:layout>
                <c:manualLayout>
                  <c:x val="-2.5462668816039986E-17"/>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89-4B66-AE5B-EC6A1D46D32E}"/>
                </c:ext>
              </c:extLst>
            </c:dLbl>
            <c:dLbl>
              <c:idx val="7"/>
              <c:layout>
                <c:manualLayout>
                  <c:x val="-1.0185067526415994E-16"/>
                  <c:y val="9.2592592592592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89-4B66-AE5B-EC6A1D46D3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'業績見通し (2)'!$L$4:$L$11</c:f>
              <c:strCache>
                <c:ptCount val="8"/>
                <c:pt idx="0">
                  <c:v>金融</c:v>
                </c:pt>
                <c:pt idx="1">
                  <c:v>建設</c:v>
                </c:pt>
                <c:pt idx="2">
                  <c:v>不動産</c:v>
                </c:pt>
                <c:pt idx="3">
                  <c:v>製造</c:v>
                </c:pt>
                <c:pt idx="4">
                  <c:v>卸売</c:v>
                </c:pt>
                <c:pt idx="5">
                  <c:v>小売</c:v>
                </c:pt>
                <c:pt idx="6">
                  <c:v>運輸・倉庫</c:v>
                </c:pt>
                <c:pt idx="7">
                  <c:v>サービス</c:v>
                </c:pt>
              </c:strCache>
            </c:strRef>
          </c:cat>
          <c:val>
            <c:numRef>
              <c:f>'業績見通し (2)'!$M$4:$M$11</c:f>
              <c:numCache>
                <c:formatCode>0.0%</c:formatCode>
                <c:ptCount val="8"/>
                <c:pt idx="0">
                  <c:v>0.40799999999999997</c:v>
                </c:pt>
                <c:pt idx="1">
                  <c:v>0.51400000000000001</c:v>
                </c:pt>
                <c:pt idx="2">
                  <c:v>0.501</c:v>
                </c:pt>
                <c:pt idx="3">
                  <c:v>0.59399999999999997</c:v>
                </c:pt>
                <c:pt idx="4">
                  <c:v>0.60199999999999998</c:v>
                </c:pt>
                <c:pt idx="5">
                  <c:v>0.6</c:v>
                </c:pt>
                <c:pt idx="6">
                  <c:v>0.55800000000000005</c:v>
                </c:pt>
                <c:pt idx="7">
                  <c:v>0.47699999999999998</c:v>
                </c:pt>
              </c:numCache>
            </c:numRef>
          </c:val>
          <c:extLst>
            <c:ext xmlns:c16="http://schemas.microsoft.com/office/drawing/2014/chart" uri="{C3380CC4-5D6E-409C-BE32-E72D297353CC}">
              <c16:uniqueId val="{00000002-8489-4B66-AE5B-EC6A1D46D32E}"/>
            </c:ext>
          </c:extLst>
        </c:ser>
        <c:ser>
          <c:idx val="1"/>
          <c:order val="1"/>
          <c:tx>
            <c:strRef>
              <c:f>'業績見通し (2)'!$N$3</c:f>
              <c:strCache>
                <c:ptCount val="1"/>
                <c:pt idx="0">
                  <c:v>大阪</c:v>
                </c:pt>
              </c:strCache>
            </c:strRef>
          </c:tx>
          <c:spPr>
            <a:solidFill>
              <a:srgbClr val="002060"/>
            </a:solidFill>
            <a:ln>
              <a:noFill/>
            </a:ln>
            <a:effectLst/>
          </c:spPr>
          <c:invertIfNegative val="0"/>
          <c:dLbls>
            <c:dLbl>
              <c:idx val="1"/>
              <c:layout>
                <c:manualLayout>
                  <c:x val="2.7777777777777267E-3"/>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89-4B66-AE5B-EC6A1D46D32E}"/>
                </c:ext>
              </c:extLst>
            </c:dLbl>
            <c:dLbl>
              <c:idx val="2"/>
              <c:layout>
                <c:manualLayout>
                  <c:x val="-5.0925337632079971E-17"/>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89-4B66-AE5B-EC6A1D46D32E}"/>
                </c:ext>
              </c:extLst>
            </c:dLbl>
            <c:dLbl>
              <c:idx val="3"/>
              <c:layout>
                <c:manualLayout>
                  <c:x val="0"/>
                  <c:y val="-1.3888888888888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89-4B66-AE5B-EC6A1D46D32E}"/>
                </c:ext>
              </c:extLst>
            </c:dLbl>
            <c:dLbl>
              <c:idx val="4"/>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89-4B66-AE5B-EC6A1D46D32E}"/>
                </c:ext>
              </c:extLst>
            </c:dLbl>
            <c:dLbl>
              <c:idx val="5"/>
              <c:layout>
                <c:manualLayout>
                  <c:x val="2.777777777777676E-3"/>
                  <c:y val="1.3888888888888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89-4B66-AE5B-EC6A1D46D32E}"/>
                </c:ext>
              </c:extLst>
            </c:dLbl>
            <c:dLbl>
              <c:idx val="6"/>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89-4B66-AE5B-EC6A1D46D32E}"/>
                </c:ext>
              </c:extLst>
            </c:dLbl>
            <c:dLbl>
              <c:idx val="7"/>
              <c:layout>
                <c:manualLayout>
                  <c:x val="5.5555555555555558E-3"/>
                  <c:y val="-2.314814814814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89-4B66-AE5B-EC6A1D46D32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'業績見通し (2)'!$L$4:$L$11</c:f>
              <c:strCache>
                <c:ptCount val="8"/>
                <c:pt idx="0">
                  <c:v>金融</c:v>
                </c:pt>
                <c:pt idx="1">
                  <c:v>建設</c:v>
                </c:pt>
                <c:pt idx="2">
                  <c:v>不動産</c:v>
                </c:pt>
                <c:pt idx="3">
                  <c:v>製造</c:v>
                </c:pt>
                <c:pt idx="4">
                  <c:v>卸売</c:v>
                </c:pt>
                <c:pt idx="5">
                  <c:v>小売</c:v>
                </c:pt>
                <c:pt idx="6">
                  <c:v>運輸・倉庫</c:v>
                </c:pt>
                <c:pt idx="7">
                  <c:v>サービス</c:v>
                </c:pt>
              </c:strCache>
            </c:strRef>
          </c:cat>
          <c:val>
            <c:numRef>
              <c:f>'業績見通し (2)'!$N$4:$N$11</c:f>
              <c:numCache>
                <c:formatCode>0.0%</c:formatCode>
                <c:ptCount val="8"/>
                <c:pt idx="0">
                  <c:v>0.3</c:v>
                </c:pt>
                <c:pt idx="1">
                  <c:v>0.47663551401869159</c:v>
                </c:pt>
                <c:pt idx="2">
                  <c:v>0.54838709677419351</c:v>
                </c:pt>
                <c:pt idx="3">
                  <c:v>0.63692307692307693</c:v>
                </c:pt>
                <c:pt idx="4">
                  <c:v>0.57851239669421484</c:v>
                </c:pt>
                <c:pt idx="5">
                  <c:v>0.75</c:v>
                </c:pt>
                <c:pt idx="6">
                  <c:v>0.58333333333333337</c:v>
                </c:pt>
                <c:pt idx="7">
                  <c:v>0.4825174825174825</c:v>
                </c:pt>
              </c:numCache>
            </c:numRef>
          </c:val>
          <c:extLst>
            <c:ext xmlns:c16="http://schemas.microsoft.com/office/drawing/2014/chart" uri="{C3380CC4-5D6E-409C-BE32-E72D297353CC}">
              <c16:uniqueId val="{0000000A-8489-4B66-AE5B-EC6A1D46D32E}"/>
            </c:ext>
          </c:extLst>
        </c:ser>
        <c:dLbls>
          <c:showLegendKey val="0"/>
          <c:showVal val="0"/>
          <c:showCatName val="0"/>
          <c:showSerName val="0"/>
          <c:showPercent val="0"/>
          <c:showBubbleSize val="0"/>
        </c:dLbls>
        <c:gapWidth val="219"/>
        <c:overlap val="-27"/>
        <c:axId val="1845086799"/>
        <c:axId val="1846557343"/>
      </c:barChart>
      <c:catAx>
        <c:axId val="184508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46557343"/>
        <c:crosses val="autoZero"/>
        <c:auto val="1"/>
        <c:lblAlgn val="ctr"/>
        <c:lblOffset val="100"/>
        <c:noMultiLvlLbl val="0"/>
      </c:catAx>
      <c:valAx>
        <c:axId val="1846557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45086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百貨店売上高の前年比</a:t>
            </a:r>
          </a:p>
        </c:rich>
      </c:tx>
      <c:layout>
        <c:manualLayout>
          <c:xMode val="edge"/>
          <c:yMode val="edge"/>
          <c:x val="0.31540864151024434"/>
          <c:y val="4.814388273211606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Sheet1!$C$19</c:f>
              <c:strCache>
                <c:ptCount val="1"/>
                <c:pt idx="0">
                  <c:v>20/２月</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全国</c:v>
                </c:pt>
                <c:pt idx="1">
                  <c:v>大阪</c:v>
                </c:pt>
                <c:pt idx="2">
                  <c:v>東京</c:v>
                </c:pt>
              </c:strCache>
            </c:strRef>
          </c:cat>
          <c:val>
            <c:numRef>
              <c:f>Sheet1!$C$20:$C$22</c:f>
              <c:numCache>
                <c:formatCode>0.0</c:formatCode>
                <c:ptCount val="3"/>
                <c:pt idx="0" formatCode="General">
                  <c:v>-12.2</c:v>
                </c:pt>
                <c:pt idx="1">
                  <c:v>-21</c:v>
                </c:pt>
                <c:pt idx="2" formatCode="General">
                  <c:v>-12.8</c:v>
                </c:pt>
              </c:numCache>
            </c:numRef>
          </c:val>
          <c:extLst>
            <c:ext xmlns:c16="http://schemas.microsoft.com/office/drawing/2014/chart" uri="{C3380CC4-5D6E-409C-BE32-E72D297353CC}">
              <c16:uniqueId val="{00000000-3FE4-426D-821A-DA8A67986E94}"/>
            </c:ext>
          </c:extLst>
        </c:ser>
        <c:ser>
          <c:idx val="1"/>
          <c:order val="1"/>
          <c:tx>
            <c:strRef>
              <c:f>Sheet1!$D$19</c:f>
              <c:strCache>
                <c:ptCount val="1"/>
                <c:pt idx="0">
                  <c:v>20/3月</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全国</c:v>
                </c:pt>
                <c:pt idx="1">
                  <c:v>大阪</c:v>
                </c:pt>
                <c:pt idx="2">
                  <c:v>東京</c:v>
                </c:pt>
              </c:strCache>
            </c:strRef>
          </c:cat>
          <c:val>
            <c:numRef>
              <c:f>Sheet1!$D$20:$D$22</c:f>
              <c:numCache>
                <c:formatCode>General</c:formatCode>
                <c:ptCount val="3"/>
                <c:pt idx="0">
                  <c:v>-33.4</c:v>
                </c:pt>
                <c:pt idx="1">
                  <c:v>-42.2</c:v>
                </c:pt>
                <c:pt idx="2">
                  <c:v>-34.6</c:v>
                </c:pt>
              </c:numCache>
            </c:numRef>
          </c:val>
          <c:extLst>
            <c:ext xmlns:c16="http://schemas.microsoft.com/office/drawing/2014/chart" uri="{C3380CC4-5D6E-409C-BE32-E72D297353CC}">
              <c16:uniqueId val="{00000001-3FE4-426D-821A-DA8A67986E94}"/>
            </c:ext>
          </c:extLst>
        </c:ser>
        <c:ser>
          <c:idx val="2"/>
          <c:order val="2"/>
          <c:tx>
            <c:strRef>
              <c:f>Sheet1!$E$19</c:f>
              <c:strCache>
                <c:ptCount val="1"/>
                <c:pt idx="0">
                  <c:v>20/4月</c:v>
                </c:pt>
              </c:strCache>
            </c:strRef>
          </c:tx>
          <c:spPr>
            <a:solidFill>
              <a:srgbClr val="00206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3FE4-426D-821A-DA8A67986E9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全国</c:v>
                </c:pt>
                <c:pt idx="1">
                  <c:v>大阪</c:v>
                </c:pt>
                <c:pt idx="2">
                  <c:v>東京</c:v>
                </c:pt>
              </c:strCache>
            </c:strRef>
          </c:cat>
          <c:val>
            <c:numRef>
              <c:f>Sheet1!$E$20:$E$22</c:f>
              <c:numCache>
                <c:formatCode>General</c:formatCode>
                <c:ptCount val="3"/>
                <c:pt idx="0">
                  <c:v>-72.8</c:v>
                </c:pt>
                <c:pt idx="1">
                  <c:v>-78.900000000000006</c:v>
                </c:pt>
                <c:pt idx="2">
                  <c:v>-76.099999999999994</c:v>
                </c:pt>
              </c:numCache>
            </c:numRef>
          </c:val>
          <c:extLst>
            <c:ext xmlns:c16="http://schemas.microsoft.com/office/drawing/2014/chart" uri="{C3380CC4-5D6E-409C-BE32-E72D297353CC}">
              <c16:uniqueId val="{00000002-3FE4-426D-821A-DA8A67986E94}"/>
            </c:ext>
          </c:extLst>
        </c:ser>
        <c:ser>
          <c:idx val="3"/>
          <c:order val="3"/>
          <c:tx>
            <c:strRef>
              <c:f>Sheet1!$F$19</c:f>
              <c:strCache>
                <c:ptCount val="1"/>
                <c:pt idx="0">
                  <c:v>20/5月</c:v>
                </c:pt>
              </c:strCache>
            </c:strRef>
          </c:tx>
          <c:spPr>
            <a:pattFill prst="dkUpDiag">
              <a:fgClr>
                <a:srgbClr val="FF0000"/>
              </a:fgClr>
              <a:bgClr>
                <a:schemeClr val="bg1"/>
              </a:bgClr>
            </a:patt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全国</c:v>
                </c:pt>
                <c:pt idx="1">
                  <c:v>大阪</c:v>
                </c:pt>
                <c:pt idx="2">
                  <c:v>東京</c:v>
                </c:pt>
              </c:strCache>
            </c:strRef>
          </c:cat>
          <c:val>
            <c:numRef>
              <c:f>Sheet1!$F$20:$F$22</c:f>
              <c:numCache>
                <c:formatCode>General</c:formatCode>
                <c:ptCount val="3"/>
                <c:pt idx="0">
                  <c:v>-65.599999999999994</c:v>
                </c:pt>
                <c:pt idx="1">
                  <c:v>-68</c:v>
                </c:pt>
                <c:pt idx="2">
                  <c:v>-71.599999999999994</c:v>
                </c:pt>
              </c:numCache>
            </c:numRef>
          </c:val>
          <c:extLst>
            <c:ext xmlns:c16="http://schemas.microsoft.com/office/drawing/2014/chart" uri="{C3380CC4-5D6E-409C-BE32-E72D297353CC}">
              <c16:uniqueId val="{00000000-B3D3-4CC7-B8FE-FF6B5D30B321}"/>
            </c:ext>
          </c:extLst>
        </c:ser>
        <c:dLbls>
          <c:showLegendKey val="0"/>
          <c:showVal val="0"/>
          <c:showCatName val="0"/>
          <c:showSerName val="0"/>
          <c:showPercent val="0"/>
          <c:showBubbleSize val="0"/>
        </c:dLbls>
        <c:gapWidth val="219"/>
        <c:overlap val="-27"/>
        <c:axId val="1652084288"/>
        <c:axId val="1652097600"/>
      </c:barChart>
      <c:catAx>
        <c:axId val="1652084288"/>
        <c:scaling>
          <c:orientation val="minMax"/>
        </c:scaling>
        <c:delete val="0"/>
        <c:axPos val="b"/>
        <c:numFmt formatCode="General" sourceLinked="1"/>
        <c:majorTickMark val="none"/>
        <c:minorTickMark val="none"/>
        <c:tickLblPos val="high"/>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1652097600"/>
        <c:crosses val="autoZero"/>
        <c:auto val="1"/>
        <c:lblAlgn val="ctr"/>
        <c:lblOffset val="100"/>
        <c:noMultiLvlLbl val="0"/>
      </c:catAx>
      <c:valAx>
        <c:axId val="165209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208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家計消費支出の推移（用途</a:t>
            </a:r>
            <a:r>
              <a:rPr lang="ja-JP" altLang="en-US" sz="1400" b="1" dirty="0" smtClean="0"/>
              <a:t>別・大阪）</a:t>
            </a:r>
            <a:endParaRPr lang="ja-JP" altLang="en-US" sz="1400" b="1" dirty="0"/>
          </a:p>
        </c:rich>
      </c:tx>
      <c:layout>
        <c:manualLayout>
          <c:xMode val="edge"/>
          <c:yMode val="edge"/>
          <c:x val="0.20671652079885219"/>
          <c:y val="3.864310772075069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108114610673664"/>
          <c:y val="0.20106481481481481"/>
          <c:w val="0.85836329833770775"/>
          <c:h val="0.58563247302420529"/>
        </c:manualLayout>
      </c:layout>
      <c:lineChart>
        <c:grouping val="standard"/>
        <c:varyColors val="0"/>
        <c:ser>
          <c:idx val="0"/>
          <c:order val="0"/>
          <c:tx>
            <c:strRef>
              <c:f>大阪市!$B$21</c:f>
              <c:strCache>
                <c:ptCount val="1"/>
                <c:pt idx="0">
                  <c:v>消費支出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6F03-4B73-A76D-2DF3101DBE9B}"/>
                </c:ext>
              </c:extLst>
            </c:dLbl>
            <c:dLbl>
              <c:idx val="1"/>
              <c:delete val="1"/>
              <c:extLst>
                <c:ext xmlns:c15="http://schemas.microsoft.com/office/drawing/2012/chart" uri="{CE6537A1-D6FC-4f65-9D91-7224C49458BB}"/>
                <c:ext xmlns:c16="http://schemas.microsoft.com/office/drawing/2014/chart" uri="{C3380CC4-5D6E-409C-BE32-E72D297353CC}">
                  <c16:uniqueId val="{0000000F-6F03-4B73-A76D-2DF3101DBE9B}"/>
                </c:ext>
              </c:extLst>
            </c:dLbl>
            <c:dLbl>
              <c:idx val="2"/>
              <c:layout>
                <c:manualLayout>
                  <c:x val="-5.0058015976957235E-2"/>
                  <c:y val="-1.5779122498544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03-4B73-A76D-2DF3101DBE9B}"/>
                </c:ext>
              </c:extLst>
            </c:dLbl>
            <c:dLbl>
              <c:idx val="3"/>
              <c:layout>
                <c:manualLayout>
                  <c:x val="-8.2462552586110068E-3"/>
                  <c:y val="-5.09756108230688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F03-4B73-A76D-2DF3101DB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大阪市!$A$22:$A$25</c:f>
              <c:strCache>
                <c:ptCount val="4"/>
                <c:pt idx="0">
                  <c:v>20/1</c:v>
                </c:pt>
                <c:pt idx="1">
                  <c:v>20/2</c:v>
                </c:pt>
                <c:pt idx="2">
                  <c:v>20/3</c:v>
                </c:pt>
                <c:pt idx="3">
                  <c:v>20/4</c:v>
                </c:pt>
              </c:strCache>
            </c:strRef>
          </c:cat>
          <c:val>
            <c:numRef>
              <c:f>大阪市!$B$22:$B$25</c:f>
              <c:numCache>
                <c:formatCode>0.0%</c:formatCode>
                <c:ptCount val="4"/>
                <c:pt idx="0">
                  <c:v>-0.1517179525046195</c:v>
                </c:pt>
                <c:pt idx="1">
                  <c:v>-5.785528563191511E-2</c:v>
                </c:pt>
                <c:pt idx="2">
                  <c:v>-0.14869356076539963</c:v>
                </c:pt>
                <c:pt idx="3">
                  <c:v>-8.8415597547873315E-2</c:v>
                </c:pt>
              </c:numCache>
            </c:numRef>
          </c:val>
          <c:smooth val="0"/>
          <c:extLst>
            <c:ext xmlns:c16="http://schemas.microsoft.com/office/drawing/2014/chart" uri="{C3380CC4-5D6E-409C-BE32-E72D297353CC}">
              <c16:uniqueId val="{00000001-6F03-4B73-A76D-2DF3101DBE9B}"/>
            </c:ext>
          </c:extLst>
        </c:ser>
        <c:ser>
          <c:idx val="1"/>
          <c:order val="1"/>
          <c:tx>
            <c:strRef>
              <c:f>大阪市!$C$21</c:f>
              <c:strCache>
                <c:ptCount val="1"/>
                <c:pt idx="0">
                  <c:v>被服・履物</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B-6F03-4B73-A76D-2DF3101DBE9B}"/>
                </c:ext>
              </c:extLst>
            </c:dLbl>
            <c:dLbl>
              <c:idx val="1"/>
              <c:delete val="1"/>
              <c:extLst>
                <c:ext xmlns:c15="http://schemas.microsoft.com/office/drawing/2012/chart" uri="{CE6537A1-D6FC-4f65-9D91-7224C49458BB}"/>
                <c:ext xmlns:c16="http://schemas.microsoft.com/office/drawing/2014/chart" uri="{C3380CC4-5D6E-409C-BE32-E72D297353CC}">
                  <c16:uniqueId val="{0000000C-6F03-4B73-A76D-2DF3101DBE9B}"/>
                </c:ext>
              </c:extLst>
            </c:dLbl>
            <c:dLbl>
              <c:idx val="2"/>
              <c:layout>
                <c:manualLayout>
                  <c:x val="-6.1111028143538519E-2"/>
                  <c:y val="1.6628385255712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03-4B73-A76D-2DF3101DB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大阪市!$A$22:$A$25</c:f>
              <c:strCache>
                <c:ptCount val="4"/>
                <c:pt idx="0">
                  <c:v>20/1</c:v>
                </c:pt>
                <c:pt idx="1">
                  <c:v>20/2</c:v>
                </c:pt>
                <c:pt idx="2">
                  <c:v>20/3</c:v>
                </c:pt>
                <c:pt idx="3">
                  <c:v>20/4</c:v>
                </c:pt>
              </c:strCache>
            </c:strRef>
          </c:cat>
          <c:val>
            <c:numRef>
              <c:f>大阪市!$C$22:$C$25</c:f>
              <c:numCache>
                <c:formatCode>0.0%</c:formatCode>
                <c:ptCount val="4"/>
                <c:pt idx="0">
                  <c:v>-8.7045720984759711E-2</c:v>
                </c:pt>
                <c:pt idx="1">
                  <c:v>-0.12436430883032823</c:v>
                </c:pt>
                <c:pt idx="2">
                  <c:v>-0.20377950013062784</c:v>
                </c:pt>
                <c:pt idx="3">
                  <c:v>-0.64614399414509194</c:v>
                </c:pt>
              </c:numCache>
            </c:numRef>
          </c:val>
          <c:smooth val="0"/>
          <c:extLst>
            <c:ext xmlns:c16="http://schemas.microsoft.com/office/drawing/2014/chart" uri="{C3380CC4-5D6E-409C-BE32-E72D297353CC}">
              <c16:uniqueId val="{00000003-6F03-4B73-A76D-2DF3101DBE9B}"/>
            </c:ext>
          </c:extLst>
        </c:ser>
        <c:ser>
          <c:idx val="2"/>
          <c:order val="2"/>
          <c:tx>
            <c:strRef>
              <c:f>大阪市!$D$21</c:f>
              <c:strCache>
                <c:ptCount val="1"/>
                <c:pt idx="0">
                  <c:v>保健医療</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0-6F03-4B73-A76D-2DF3101DBE9B}"/>
                </c:ext>
              </c:extLst>
            </c:dLbl>
            <c:dLbl>
              <c:idx val="1"/>
              <c:delete val="1"/>
              <c:extLst>
                <c:ext xmlns:c15="http://schemas.microsoft.com/office/drawing/2012/chart" uri="{CE6537A1-D6FC-4f65-9D91-7224C49458BB}"/>
                <c:ext xmlns:c16="http://schemas.microsoft.com/office/drawing/2014/chart" uri="{C3380CC4-5D6E-409C-BE32-E72D297353CC}">
                  <c16:uniqueId val="{0000000E-6F03-4B73-A76D-2DF3101DBE9B}"/>
                </c:ext>
              </c:extLst>
            </c:dLbl>
            <c:dLbl>
              <c:idx val="2"/>
              <c:layout>
                <c:manualLayout>
                  <c:x val="-2.7487517528703353E-3"/>
                  <c:y val="1.0865199237382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B7-4C9E-9AE7-4F106AE2AF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大阪市!$A$22:$A$25</c:f>
              <c:strCache>
                <c:ptCount val="4"/>
                <c:pt idx="0">
                  <c:v>20/1</c:v>
                </c:pt>
                <c:pt idx="1">
                  <c:v>20/2</c:v>
                </c:pt>
                <c:pt idx="2">
                  <c:v>20/3</c:v>
                </c:pt>
                <c:pt idx="3">
                  <c:v>20/4</c:v>
                </c:pt>
              </c:strCache>
            </c:strRef>
          </c:cat>
          <c:val>
            <c:numRef>
              <c:f>大阪市!$D$22:$D$25</c:f>
              <c:numCache>
                <c:formatCode>0.0%</c:formatCode>
                <c:ptCount val="4"/>
                <c:pt idx="0">
                  <c:v>-0.39135898509963496</c:v>
                </c:pt>
                <c:pt idx="1">
                  <c:v>-1.1012339126973636E-2</c:v>
                </c:pt>
                <c:pt idx="2">
                  <c:v>4.0178909862784717E-3</c:v>
                </c:pt>
                <c:pt idx="3">
                  <c:v>-0.29428233683817584</c:v>
                </c:pt>
              </c:numCache>
            </c:numRef>
          </c:val>
          <c:smooth val="0"/>
          <c:extLst>
            <c:ext xmlns:c16="http://schemas.microsoft.com/office/drawing/2014/chart" uri="{C3380CC4-5D6E-409C-BE32-E72D297353CC}">
              <c16:uniqueId val="{00000004-6F03-4B73-A76D-2DF3101DBE9B}"/>
            </c:ext>
          </c:extLst>
        </c:ser>
        <c:ser>
          <c:idx val="3"/>
          <c:order val="3"/>
          <c:tx>
            <c:strRef>
              <c:f>大阪市!$E$21</c:f>
              <c:strCache>
                <c:ptCount val="1"/>
                <c:pt idx="0">
                  <c:v>交通・通信</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03-4B73-A76D-2DF3101DB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大阪市!$A$22:$A$25</c:f>
              <c:strCache>
                <c:ptCount val="4"/>
                <c:pt idx="0">
                  <c:v>20/1</c:v>
                </c:pt>
                <c:pt idx="1">
                  <c:v>20/2</c:v>
                </c:pt>
                <c:pt idx="2">
                  <c:v>20/3</c:v>
                </c:pt>
                <c:pt idx="3">
                  <c:v>20/4</c:v>
                </c:pt>
              </c:strCache>
            </c:strRef>
          </c:cat>
          <c:val>
            <c:numRef>
              <c:f>大阪市!$E$22:$E$25</c:f>
              <c:numCache>
                <c:formatCode>0.0%</c:formatCode>
                <c:ptCount val="4"/>
                <c:pt idx="0">
                  <c:v>-0.12352702153596096</c:v>
                </c:pt>
                <c:pt idx="1">
                  <c:v>-0.16410648502119973</c:v>
                </c:pt>
                <c:pt idx="2">
                  <c:v>-2.3842389258376118E-3</c:v>
                </c:pt>
                <c:pt idx="3">
                  <c:v>0.30016647013941866</c:v>
                </c:pt>
              </c:numCache>
            </c:numRef>
          </c:val>
          <c:smooth val="0"/>
          <c:extLst>
            <c:ext xmlns:c16="http://schemas.microsoft.com/office/drawing/2014/chart" uri="{C3380CC4-5D6E-409C-BE32-E72D297353CC}">
              <c16:uniqueId val="{00000006-6F03-4B73-A76D-2DF3101DBE9B}"/>
            </c:ext>
          </c:extLst>
        </c:ser>
        <c:ser>
          <c:idx val="4"/>
          <c:order val="4"/>
          <c:tx>
            <c:strRef>
              <c:f>大阪市!$F$21</c:f>
              <c:strCache>
                <c:ptCount val="1"/>
                <c:pt idx="0">
                  <c:v>教養娯楽</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6F03-4B73-A76D-2DF3101DBE9B}"/>
                </c:ext>
              </c:extLst>
            </c:dLbl>
            <c:dLbl>
              <c:idx val="1"/>
              <c:delete val="1"/>
              <c:extLst>
                <c:ext xmlns:c15="http://schemas.microsoft.com/office/drawing/2012/chart" uri="{CE6537A1-D6FC-4f65-9D91-7224C49458BB}"/>
                <c:ext xmlns:c16="http://schemas.microsoft.com/office/drawing/2014/chart" uri="{C3380CC4-5D6E-409C-BE32-E72D297353CC}">
                  <c16:uniqueId val="{0000000D-6F03-4B73-A76D-2DF3101DBE9B}"/>
                </c:ext>
              </c:extLst>
            </c:dLbl>
            <c:dLbl>
              <c:idx val="2"/>
              <c:layout>
                <c:manualLayout>
                  <c:x val="-7.4216297327499056E-2"/>
                  <c:y val="1.946363988456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03-4B73-A76D-2DF3101DB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大阪市!$A$22:$A$25</c:f>
              <c:strCache>
                <c:ptCount val="4"/>
                <c:pt idx="0">
                  <c:v>20/1</c:v>
                </c:pt>
                <c:pt idx="1">
                  <c:v>20/2</c:v>
                </c:pt>
                <c:pt idx="2">
                  <c:v>20/3</c:v>
                </c:pt>
                <c:pt idx="3">
                  <c:v>20/4</c:v>
                </c:pt>
              </c:strCache>
            </c:strRef>
          </c:cat>
          <c:val>
            <c:numRef>
              <c:f>大阪市!$F$22:$F$25</c:f>
              <c:numCache>
                <c:formatCode>0.0%</c:formatCode>
                <c:ptCount val="4"/>
                <c:pt idx="0">
                  <c:v>-0.13816464791623895</c:v>
                </c:pt>
                <c:pt idx="1">
                  <c:v>-6.1952320820418683E-2</c:v>
                </c:pt>
                <c:pt idx="2">
                  <c:v>-0.3430514762714485</c:v>
                </c:pt>
                <c:pt idx="3">
                  <c:v>-0.50216435461331332</c:v>
                </c:pt>
              </c:numCache>
            </c:numRef>
          </c:val>
          <c:smooth val="0"/>
          <c:extLst>
            <c:ext xmlns:c16="http://schemas.microsoft.com/office/drawing/2014/chart" uri="{C3380CC4-5D6E-409C-BE32-E72D297353CC}">
              <c16:uniqueId val="{00000007-6F03-4B73-A76D-2DF3101DBE9B}"/>
            </c:ext>
          </c:extLst>
        </c:ser>
        <c:ser>
          <c:idx val="5"/>
          <c:order val="5"/>
          <c:tx>
            <c:strRef>
              <c:f>大阪市!$G$21</c:f>
              <c:strCache>
                <c:ptCount val="1"/>
                <c:pt idx="0">
                  <c:v>食料</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4-6F03-4B73-A76D-2DF3101DBE9B}"/>
                </c:ext>
              </c:extLst>
            </c:dLbl>
            <c:dLbl>
              <c:idx val="1"/>
              <c:delete val="1"/>
              <c:extLst>
                <c:ext xmlns:c15="http://schemas.microsoft.com/office/drawing/2012/chart" uri="{CE6537A1-D6FC-4f65-9D91-7224C49458BB}"/>
                <c:ext xmlns:c16="http://schemas.microsoft.com/office/drawing/2014/chart" uri="{C3380CC4-5D6E-409C-BE32-E72D297353CC}">
                  <c16:uniqueId val="{00000013-6F03-4B73-A76D-2DF3101DBE9B}"/>
                </c:ext>
              </c:extLst>
            </c:dLbl>
            <c:dLbl>
              <c:idx val="2"/>
              <c:layout>
                <c:manualLayout>
                  <c:x val="-4.3980028045925469E-2"/>
                  <c:y val="-1.6683119901057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F03-4B73-A76D-2DF3101DBE9B}"/>
                </c:ext>
              </c:extLst>
            </c:dLbl>
            <c:dLbl>
              <c:idx val="3"/>
              <c:layout>
                <c:manualLayout>
                  <c:x val="-8.2462552586110068E-3"/>
                  <c:y val="-5.561039967019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F03-4B73-A76D-2DF3101DB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大阪市!$A$22:$A$25</c:f>
              <c:strCache>
                <c:ptCount val="4"/>
                <c:pt idx="0">
                  <c:v>20/1</c:v>
                </c:pt>
                <c:pt idx="1">
                  <c:v>20/2</c:v>
                </c:pt>
                <c:pt idx="2">
                  <c:v>20/3</c:v>
                </c:pt>
                <c:pt idx="3">
                  <c:v>20/4</c:v>
                </c:pt>
              </c:strCache>
            </c:strRef>
          </c:cat>
          <c:val>
            <c:numRef>
              <c:f>大阪市!$G$22:$G$25</c:f>
              <c:numCache>
                <c:formatCode>0.0%</c:formatCode>
                <c:ptCount val="4"/>
                <c:pt idx="0">
                  <c:v>-9.5064859195135187E-2</c:v>
                </c:pt>
                <c:pt idx="1">
                  <c:v>-5.7354301572617894E-2</c:v>
                </c:pt>
                <c:pt idx="2">
                  <c:v>2.0768392021037752E-2</c:v>
                </c:pt>
                <c:pt idx="3">
                  <c:v>-3.7160096754472183E-2</c:v>
                </c:pt>
              </c:numCache>
            </c:numRef>
          </c:val>
          <c:smooth val="0"/>
          <c:extLst>
            <c:ext xmlns:c16="http://schemas.microsoft.com/office/drawing/2014/chart" uri="{C3380CC4-5D6E-409C-BE32-E72D297353CC}">
              <c16:uniqueId val="{00000008-6F03-4B73-A76D-2DF3101DBE9B}"/>
            </c:ext>
          </c:extLst>
        </c:ser>
        <c:dLbls>
          <c:showLegendKey val="0"/>
          <c:showVal val="0"/>
          <c:showCatName val="0"/>
          <c:showSerName val="0"/>
          <c:showPercent val="0"/>
          <c:showBubbleSize val="0"/>
        </c:dLbls>
        <c:marker val="1"/>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400" b="1" i="0" u="none" strike="noStrike" baseline="0" dirty="0">
                <a:effectLst/>
              </a:rPr>
              <a:t>大阪の百貨店売上高の推移</a:t>
            </a:r>
            <a:endParaRPr lang="ja-JP" altLang="en-US" sz="1400" dirty="0"/>
          </a:p>
        </c:rich>
      </c:tx>
      <c:layout>
        <c:manualLayout>
          <c:xMode val="edge"/>
          <c:yMode val="edge"/>
          <c:x val="0.281135575590515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0383639545056867E-2"/>
          <c:y val="0.16583601611013082"/>
          <c:w val="0.84528040244969382"/>
          <c:h val="0.70094828863535341"/>
        </c:manualLayout>
      </c:layout>
      <c:barChart>
        <c:barDir val="col"/>
        <c:grouping val="clustered"/>
        <c:varyColors val="0"/>
        <c:ser>
          <c:idx val="0"/>
          <c:order val="0"/>
          <c:tx>
            <c:strRef>
              <c:f>'元データ（グラフ用）'!$D$70</c:f>
              <c:strCache>
                <c:ptCount val="1"/>
                <c:pt idx="0">
                  <c:v>大阪の百貨店売上高</c:v>
                </c:pt>
              </c:strCache>
            </c:strRef>
          </c:tx>
          <c:spPr>
            <a:pattFill prst="dkUpDiag">
              <a:fgClr>
                <a:schemeClr val="accent5">
                  <a:lumMod val="75000"/>
                </a:schemeClr>
              </a:fgClr>
              <a:bgClr>
                <a:schemeClr val="bg1"/>
              </a:bgClr>
            </a:pattFill>
            <a:ln>
              <a:solidFill>
                <a:schemeClr val="accent5">
                  <a:lumMod val="75000"/>
                  <a:alpha val="96000"/>
                </a:schemeClr>
              </a:solidFill>
            </a:ln>
            <a:effectLst/>
          </c:spPr>
          <c:invertIfNegative val="0"/>
          <c:cat>
            <c:strRef>
              <c:f>'元データ（グラフ用）'!$E$69:$W$69</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'元データ（グラフ用）'!$E$70:$W$70</c:f>
              <c:numCache>
                <c:formatCode>#,##0;"▲ "#,##0</c:formatCode>
                <c:ptCount val="9"/>
                <c:pt idx="0">
                  <c:v>773</c:v>
                </c:pt>
                <c:pt idx="1">
                  <c:v>587</c:v>
                </c:pt>
                <c:pt idx="2">
                  <c:v>684</c:v>
                </c:pt>
                <c:pt idx="3">
                  <c:v>961</c:v>
                </c:pt>
                <c:pt idx="4">
                  <c:v>681</c:v>
                </c:pt>
                <c:pt idx="5">
                  <c:v>499</c:v>
                </c:pt>
                <c:pt idx="6">
                  <c:v>430</c:v>
                </c:pt>
                <c:pt idx="7">
                  <c:v>144</c:v>
                </c:pt>
                <c:pt idx="8">
                  <c:v>213</c:v>
                </c:pt>
              </c:numCache>
            </c:numRef>
          </c:val>
          <c:extLst>
            <c:ext xmlns:c16="http://schemas.microsoft.com/office/drawing/2014/chart" uri="{C3380CC4-5D6E-409C-BE32-E72D297353CC}">
              <c16:uniqueId val="{00000000-AB33-4611-A192-27BC5E59F739}"/>
            </c:ext>
          </c:extLst>
        </c:ser>
        <c:dLbls>
          <c:showLegendKey val="0"/>
          <c:showVal val="0"/>
          <c:showCatName val="0"/>
          <c:showSerName val="0"/>
          <c:showPercent val="0"/>
          <c:showBubbleSize val="0"/>
        </c:dLbls>
        <c:gapWidth val="219"/>
        <c:overlap val="-27"/>
        <c:axId val="1554181151"/>
        <c:axId val="1554185727"/>
      </c:barChart>
      <c:lineChart>
        <c:grouping val="standard"/>
        <c:varyColors val="0"/>
        <c:ser>
          <c:idx val="1"/>
          <c:order val="1"/>
          <c:tx>
            <c:strRef>
              <c:f>'元データ（グラフ用）'!$D$71</c:f>
              <c:strCache>
                <c:ptCount val="1"/>
                <c:pt idx="0">
                  <c:v>対前年同期比</c:v>
                </c:pt>
              </c:strCache>
            </c:strRef>
          </c:tx>
          <c:spPr>
            <a:ln w="28575" cap="rnd">
              <a:solidFill>
                <a:srgbClr val="FF0000"/>
              </a:solidFill>
              <a:round/>
            </a:ln>
            <a:effectLst/>
          </c:spPr>
          <c:marker>
            <c:symbol val="triangle"/>
            <c:size val="7"/>
            <c:spPr>
              <a:solidFill>
                <a:srgbClr val="FF0000"/>
              </a:solidFill>
              <a:ln w="9525">
                <a:solidFill>
                  <a:srgbClr val="FF0000">
                    <a:alpha val="88000"/>
                  </a:srgbClr>
                </a:solidFill>
              </a:ln>
              <a:effectLst/>
            </c:spPr>
          </c:marker>
          <c:dLbls>
            <c:dLbl>
              <c:idx val="1"/>
              <c:layout>
                <c:manualLayout>
                  <c:x val="-5.6750749449097256E-2"/>
                  <c:y val="3.7921220406394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F-450F-9669-00CB095D113F}"/>
                </c:ext>
              </c:extLst>
            </c:dLbl>
            <c:dLbl>
              <c:idx val="2"/>
              <c:layout>
                <c:manualLayout>
                  <c:x val="-3.8693692806202738E-2"/>
                  <c:y val="4.108144652037967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4300658727113592E-2"/>
                      <c:h val="7.1133889278994167E-2"/>
                    </c:manualLayout>
                  </c15:layout>
                </c:ext>
                <c:ext xmlns:c16="http://schemas.microsoft.com/office/drawing/2014/chart" uri="{C3380CC4-5D6E-409C-BE32-E72D297353CC}">
                  <c16:uniqueId val="{00000001-D84F-450F-9669-00CB095D113F}"/>
                </c:ext>
              </c:extLst>
            </c:dLbl>
            <c:dLbl>
              <c:idx val="3"/>
              <c:layout>
                <c:manualLayout>
                  <c:x val="-4.901201088785679E-2"/>
                  <c:y val="-3.4761118705861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F-450F-9669-00CB095D113F}"/>
                </c:ext>
              </c:extLst>
            </c:dLbl>
            <c:dLbl>
              <c:idx val="7"/>
              <c:layout>
                <c:manualLayout>
                  <c:x val="-5.4171169928683767E-2"/>
                  <c:y val="-4.7401525507992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F-450F-9669-00CB095D113F}"/>
                </c:ext>
              </c:extLst>
            </c:dLbl>
            <c:dLbl>
              <c:idx val="8"/>
              <c:layout>
                <c:manualLayout>
                  <c:x val="-2.5795795204135125E-2"/>
                  <c:y val="-2.528081360426270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F-450F-9669-00CB095D113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'元データ（グラフ用）'!$E$69:$W$69</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'元データ（グラフ用）'!$E$71:$W$71</c:f>
              <c:numCache>
                <c:formatCode>\+#,##0.0;"▲ "#,##0.0</c:formatCode>
                <c:ptCount val="9"/>
                <c:pt idx="0">
                  <c:v>32</c:v>
                </c:pt>
                <c:pt idx="1">
                  <c:v>-15</c:v>
                </c:pt>
                <c:pt idx="2">
                  <c:v>-6.9</c:v>
                </c:pt>
                <c:pt idx="3">
                  <c:v>-5.0999999999999996</c:v>
                </c:pt>
                <c:pt idx="4">
                  <c:v>-2.2000000000000002</c:v>
                </c:pt>
                <c:pt idx="5">
                  <c:v>-21</c:v>
                </c:pt>
                <c:pt idx="6">
                  <c:v>-42.2</c:v>
                </c:pt>
                <c:pt idx="7">
                  <c:v>-78.900000000000006</c:v>
                </c:pt>
                <c:pt idx="8">
                  <c:v>-68</c:v>
                </c:pt>
              </c:numCache>
            </c:numRef>
          </c:val>
          <c:smooth val="0"/>
          <c:extLst>
            <c:ext xmlns:c16="http://schemas.microsoft.com/office/drawing/2014/chart" uri="{C3380CC4-5D6E-409C-BE32-E72D297353CC}">
              <c16:uniqueId val="{00000001-AB33-4611-A192-27BC5E59F739}"/>
            </c:ext>
          </c:extLst>
        </c:ser>
        <c:dLbls>
          <c:showLegendKey val="0"/>
          <c:showVal val="0"/>
          <c:showCatName val="0"/>
          <c:showSerName val="0"/>
          <c:showPercent val="0"/>
          <c:showBubbleSize val="0"/>
        </c:dLbls>
        <c:marker val="1"/>
        <c:smooth val="0"/>
        <c:axId val="1554369967"/>
        <c:axId val="1554187391"/>
      </c:lineChart>
      <c:catAx>
        <c:axId val="155418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ea"/>
                <a:ea typeface="+mn-ea"/>
                <a:cs typeface="+mn-cs"/>
              </a:defRPr>
            </a:pPr>
            <a:endParaRPr lang="ja-JP"/>
          </a:p>
        </c:txPr>
        <c:crossAx val="1554185727"/>
        <c:crosses val="autoZero"/>
        <c:auto val="1"/>
        <c:lblAlgn val="ctr"/>
        <c:lblOffset val="100"/>
        <c:noMultiLvlLbl val="0"/>
      </c:catAx>
      <c:valAx>
        <c:axId val="1554185727"/>
        <c:scaling>
          <c:orientation val="minMax"/>
          <c:max val="1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（億円）</a:t>
                </a:r>
              </a:p>
            </c:rich>
          </c:tx>
          <c:layout>
            <c:manualLayout>
              <c:xMode val="edge"/>
              <c:yMode val="edge"/>
              <c:x val="0"/>
              <c:y val="6.2164765150392653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554181151"/>
        <c:crosses val="autoZero"/>
        <c:crossBetween val="between"/>
        <c:majorUnit val="250"/>
      </c:valAx>
      <c:valAx>
        <c:axId val="1554187391"/>
        <c:scaling>
          <c:orientation val="minMax"/>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ea"/>
                    <a:ea typeface="+mn-ea"/>
                    <a:cs typeface="+mn-cs"/>
                  </a:defRPr>
                </a:pPr>
                <a:r>
                  <a:rPr lang="ja-JP" altLang="en-US" sz="1000" b="1">
                    <a:latin typeface="+mn-ea"/>
                    <a:ea typeface="+mn-ea"/>
                  </a:rPr>
                  <a:t>（</a:t>
                </a:r>
                <a:r>
                  <a:rPr lang="en-US" altLang="ja-JP" sz="1000" b="1">
                    <a:latin typeface="+mn-ea"/>
                    <a:ea typeface="+mn-ea"/>
                  </a:rPr>
                  <a:t>%</a:t>
                </a:r>
                <a:r>
                  <a:rPr lang="ja-JP" altLang="en-US" sz="1000" b="1">
                    <a:latin typeface="+mn-ea"/>
                    <a:ea typeface="+mn-ea"/>
                  </a:rPr>
                  <a:t>）</a:t>
                </a:r>
              </a:p>
            </c:rich>
          </c:tx>
          <c:layout>
            <c:manualLayout>
              <c:xMode val="edge"/>
              <c:yMode val="edge"/>
              <c:x val="0.90438888888888891"/>
              <c:y val="6.4122967712388373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ea"/>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554369967"/>
        <c:crosses val="max"/>
        <c:crossBetween val="between"/>
        <c:majorUnit val="25"/>
      </c:valAx>
      <c:catAx>
        <c:axId val="1554369967"/>
        <c:scaling>
          <c:orientation val="minMax"/>
        </c:scaling>
        <c:delete val="1"/>
        <c:axPos val="b"/>
        <c:numFmt formatCode="General" sourceLinked="1"/>
        <c:majorTickMark val="out"/>
        <c:minorTickMark val="none"/>
        <c:tickLblPos val="nextTo"/>
        <c:crossAx val="1554187391"/>
        <c:crosses val="autoZero"/>
        <c:auto val="1"/>
        <c:lblAlgn val="ctr"/>
        <c:lblOffset val="100"/>
        <c:noMultiLvlLbl val="0"/>
      </c:catAx>
      <c:spPr>
        <a:noFill/>
        <a:ln>
          <a:noFill/>
        </a:ln>
        <a:effectLst/>
      </c:spPr>
    </c:plotArea>
    <c:legend>
      <c:legendPos val="t"/>
      <c:layout>
        <c:manualLayout>
          <c:xMode val="edge"/>
          <c:yMode val="edge"/>
          <c:x val="0.14777781411306237"/>
          <c:y val="0.11581722967071741"/>
          <c:w val="0.71"/>
          <c:h val="8.252232653995877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ＭＳ Ｐゴシック" pitchFamily="50" charset="-128"/>
                <a:ea typeface="ＭＳ Ｐゴシック" pitchFamily="50" charset="-128"/>
              </a:defRPr>
            </a:pPr>
            <a:r>
              <a:rPr lang="ja-JP" altLang="ja-JP" sz="1600" b="1" i="0" baseline="0" dirty="0">
                <a:effectLst/>
                <a:latin typeface="ＭＳ Ｐゴシック" pitchFamily="50" charset="-128"/>
                <a:ea typeface="ＭＳ Ｐゴシック" pitchFamily="50" charset="-128"/>
              </a:rPr>
              <a:t>設備投資動向</a:t>
            </a:r>
            <a:endParaRPr lang="ja-JP" altLang="ja-JP" sz="1600" dirty="0">
              <a:effectLst/>
              <a:latin typeface="ＭＳ Ｐゴシック" pitchFamily="50" charset="-128"/>
              <a:ea typeface="ＭＳ Ｐゴシック" pitchFamily="50" charset="-128"/>
            </a:endParaRPr>
          </a:p>
        </c:rich>
      </c:tx>
      <c:layout>
        <c:manualLayout>
          <c:xMode val="edge"/>
          <c:yMode val="edge"/>
          <c:x val="0.42743118006706382"/>
          <c:y val="0"/>
        </c:manualLayout>
      </c:layout>
      <c:overlay val="1"/>
    </c:title>
    <c:autoTitleDeleted val="0"/>
    <c:plotArea>
      <c:layout>
        <c:manualLayout>
          <c:layoutTarget val="inner"/>
          <c:xMode val="edge"/>
          <c:yMode val="edge"/>
          <c:x val="6.4660078303520746E-2"/>
          <c:y val="9.7850635927206137E-2"/>
          <c:w val="0.92587635418031156"/>
          <c:h val="0.73508760121488459"/>
        </c:manualLayout>
      </c:layout>
      <c:barChart>
        <c:barDir val="col"/>
        <c:grouping val="clustered"/>
        <c:varyColors val="0"/>
        <c:ser>
          <c:idx val="2"/>
          <c:order val="1"/>
          <c:tx>
            <c:strRef>
              <c:f>Sheet1!$U$2</c:f>
              <c:strCache>
                <c:ptCount val="1"/>
                <c:pt idx="0">
                  <c:v>実額(億円)</c:v>
                </c:pt>
              </c:strCache>
            </c:strRef>
          </c:tx>
          <c:spPr>
            <a:solidFill>
              <a:schemeClr val="tx2">
                <a:lumMod val="40000"/>
                <a:lumOff val="60000"/>
              </a:schemeClr>
            </a:solidFill>
            <a:ln w="15875">
              <a:noFill/>
              <a:prstDash val="solid"/>
            </a:ln>
          </c:spPr>
          <c:invertIfNegative val="0"/>
          <c:cat>
            <c:multiLvlStrRef>
              <c:f>Sheet1!$R$3:$S$14</c:f>
              <c:multiLvlStrCache>
                <c:ptCount val="12"/>
                <c:lvl>
                  <c:pt idx="0">
                    <c:v>Ⅰ</c:v>
                  </c:pt>
                  <c:pt idx="1">
                    <c:v>Ⅱ</c:v>
                  </c:pt>
                  <c:pt idx="2">
                    <c:v>Ⅲ</c:v>
                  </c:pt>
                  <c:pt idx="3">
                    <c:v>Ⅳ</c:v>
                  </c:pt>
                  <c:pt idx="4">
                    <c:v>Ⅰ</c:v>
                  </c:pt>
                  <c:pt idx="5">
                    <c:v>Ⅱ</c:v>
                  </c:pt>
                  <c:pt idx="6">
                    <c:v>Ⅲ</c:v>
                  </c:pt>
                  <c:pt idx="7">
                    <c:v>Ⅳ</c:v>
                  </c:pt>
                  <c:pt idx="8">
                    <c:v>Ⅰ</c:v>
                  </c:pt>
                  <c:pt idx="9">
                    <c:v>Ⅱ</c:v>
                  </c:pt>
                  <c:pt idx="10">
                    <c:v>Ⅲ</c:v>
                  </c:pt>
                  <c:pt idx="11">
                    <c:v>Ⅳ</c:v>
                  </c:pt>
                </c:lvl>
                <c:lvl>
                  <c:pt idx="0">
                    <c:v>2018</c:v>
                  </c:pt>
                  <c:pt idx="4">
                    <c:v>2019</c:v>
                  </c:pt>
                  <c:pt idx="8">
                    <c:v>2020</c:v>
                  </c:pt>
                </c:lvl>
              </c:multiLvlStrCache>
            </c:multiLvlStrRef>
          </c:cat>
          <c:val>
            <c:numRef>
              <c:f>Sheet1!$U$3:$U$14</c:f>
              <c:numCache>
                <c:formatCode>#,##0_);[Red]\(#,##0\)</c:formatCode>
                <c:ptCount val="12"/>
                <c:pt idx="0">
                  <c:v>11066.54</c:v>
                </c:pt>
                <c:pt idx="1">
                  <c:v>7587.42</c:v>
                </c:pt>
                <c:pt idx="2">
                  <c:v>8258.16</c:v>
                </c:pt>
                <c:pt idx="3">
                  <c:v>8954.41</c:v>
                </c:pt>
                <c:pt idx="4">
                  <c:v>13697.58</c:v>
                </c:pt>
                <c:pt idx="5">
                  <c:v>7348.99</c:v>
                </c:pt>
                <c:pt idx="6">
                  <c:v>8868.23</c:v>
                </c:pt>
                <c:pt idx="7">
                  <c:v>8922.06</c:v>
                </c:pt>
                <c:pt idx="8">
                  <c:v>11985.72</c:v>
                </c:pt>
              </c:numCache>
            </c:numRef>
          </c:val>
          <c:extLst>
            <c:ext xmlns:c16="http://schemas.microsoft.com/office/drawing/2014/chart" uri="{C3380CC4-5D6E-409C-BE32-E72D297353CC}">
              <c16:uniqueId val="{00000000-9BD1-4A81-9D7A-BE5EC6BD51F6}"/>
            </c:ext>
          </c:extLst>
        </c:ser>
        <c:dLbls>
          <c:showLegendKey val="0"/>
          <c:showVal val="0"/>
          <c:showCatName val="0"/>
          <c:showSerName val="0"/>
          <c:showPercent val="0"/>
          <c:showBubbleSize val="0"/>
        </c:dLbls>
        <c:gapWidth val="150"/>
        <c:axId val="258907136"/>
        <c:axId val="258490368"/>
      </c:barChart>
      <c:lineChart>
        <c:grouping val="standard"/>
        <c:varyColors val="0"/>
        <c:ser>
          <c:idx val="0"/>
          <c:order val="0"/>
          <c:tx>
            <c:strRef>
              <c:f>Sheet1!$V$2</c:f>
              <c:strCache>
                <c:ptCount val="1"/>
                <c:pt idx="0">
                  <c:v>近畿、前年同期比(左目盛)</c:v>
                </c:pt>
              </c:strCache>
            </c:strRef>
          </c:tx>
          <c:spPr>
            <a:ln w="25400">
              <a:solidFill>
                <a:schemeClr val="tx2"/>
              </a:solidFill>
            </a:ln>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1C-47DC-89AB-C2E776BA8208}"/>
                </c:ext>
              </c:extLst>
            </c:dLbl>
            <c:spPr>
              <a:noFill/>
              <a:ln>
                <a:noFill/>
              </a:ln>
              <a:effectLst/>
            </c:spPr>
            <c:txPr>
              <a:bodyPr wrap="square" lIns="38100" tIns="19050" rIns="38100" bIns="19050" anchor="ctr">
                <a:spAutoFit/>
              </a:bodyPr>
              <a:lstStyle/>
              <a:p>
                <a:pPr>
                  <a:defRPr sz="1100" b="1"/>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Sheet1!$R$3:$S$14</c:f>
              <c:multiLvlStrCache>
                <c:ptCount val="12"/>
                <c:lvl>
                  <c:pt idx="0">
                    <c:v>Ⅰ</c:v>
                  </c:pt>
                  <c:pt idx="1">
                    <c:v>Ⅱ</c:v>
                  </c:pt>
                  <c:pt idx="2">
                    <c:v>Ⅲ</c:v>
                  </c:pt>
                  <c:pt idx="3">
                    <c:v>Ⅳ</c:v>
                  </c:pt>
                  <c:pt idx="4">
                    <c:v>Ⅰ</c:v>
                  </c:pt>
                  <c:pt idx="5">
                    <c:v>Ⅱ</c:v>
                  </c:pt>
                  <c:pt idx="6">
                    <c:v>Ⅲ</c:v>
                  </c:pt>
                  <c:pt idx="7">
                    <c:v>Ⅳ</c:v>
                  </c:pt>
                  <c:pt idx="8">
                    <c:v>Ⅰ</c:v>
                  </c:pt>
                  <c:pt idx="9">
                    <c:v>Ⅱ</c:v>
                  </c:pt>
                  <c:pt idx="10">
                    <c:v>Ⅲ</c:v>
                  </c:pt>
                  <c:pt idx="11">
                    <c:v>Ⅳ</c:v>
                  </c:pt>
                </c:lvl>
                <c:lvl>
                  <c:pt idx="0">
                    <c:v>2018</c:v>
                  </c:pt>
                  <c:pt idx="4">
                    <c:v>2019</c:v>
                  </c:pt>
                  <c:pt idx="8">
                    <c:v>2020</c:v>
                  </c:pt>
                </c:lvl>
              </c:multiLvlStrCache>
            </c:multiLvlStrRef>
          </c:cat>
          <c:val>
            <c:numRef>
              <c:f>Sheet1!$V$3:$V$14</c:f>
              <c:numCache>
                <c:formatCode>0.0</c:formatCode>
                <c:ptCount val="12"/>
                <c:pt idx="0">
                  <c:v>0.9</c:v>
                </c:pt>
                <c:pt idx="1">
                  <c:v>18.2</c:v>
                </c:pt>
                <c:pt idx="2">
                  <c:v>4.3</c:v>
                </c:pt>
                <c:pt idx="3">
                  <c:v>11.7</c:v>
                </c:pt>
                <c:pt idx="4">
                  <c:v>23.8</c:v>
                </c:pt>
                <c:pt idx="5">
                  <c:v>-3.1</c:v>
                </c:pt>
                <c:pt idx="6">
                  <c:v>7.4</c:v>
                </c:pt>
                <c:pt idx="7">
                  <c:v>-0.4</c:v>
                </c:pt>
                <c:pt idx="8">
                  <c:v>-12.5</c:v>
                </c:pt>
              </c:numCache>
            </c:numRef>
          </c:val>
          <c:smooth val="0"/>
          <c:extLst>
            <c:ext xmlns:c16="http://schemas.microsoft.com/office/drawing/2014/chart" uri="{C3380CC4-5D6E-409C-BE32-E72D297353CC}">
              <c16:uniqueId val="{00000001-9BD1-4A81-9D7A-BE5EC6BD51F6}"/>
            </c:ext>
          </c:extLst>
        </c:ser>
        <c:ser>
          <c:idx val="1"/>
          <c:order val="2"/>
          <c:tx>
            <c:strRef>
              <c:f>Sheet1!$W$2</c:f>
              <c:strCache>
                <c:ptCount val="1"/>
              </c:strCache>
            </c:strRef>
          </c:tx>
          <c:spPr>
            <a:ln w="3175">
              <a:solidFill>
                <a:schemeClr val="tx1"/>
              </a:solidFill>
            </a:ln>
          </c:spPr>
          <c:marker>
            <c:symbol val="none"/>
          </c:marker>
          <c:cat>
            <c:multiLvlStrRef>
              <c:f>Sheet1!$R$3:$S$14</c:f>
              <c:multiLvlStrCache>
                <c:ptCount val="12"/>
                <c:lvl>
                  <c:pt idx="0">
                    <c:v>Ⅰ</c:v>
                  </c:pt>
                  <c:pt idx="1">
                    <c:v>Ⅱ</c:v>
                  </c:pt>
                  <c:pt idx="2">
                    <c:v>Ⅲ</c:v>
                  </c:pt>
                  <c:pt idx="3">
                    <c:v>Ⅳ</c:v>
                  </c:pt>
                  <c:pt idx="4">
                    <c:v>Ⅰ</c:v>
                  </c:pt>
                  <c:pt idx="5">
                    <c:v>Ⅱ</c:v>
                  </c:pt>
                  <c:pt idx="6">
                    <c:v>Ⅲ</c:v>
                  </c:pt>
                  <c:pt idx="7">
                    <c:v>Ⅳ</c:v>
                  </c:pt>
                  <c:pt idx="8">
                    <c:v>Ⅰ</c:v>
                  </c:pt>
                  <c:pt idx="9">
                    <c:v>Ⅱ</c:v>
                  </c:pt>
                  <c:pt idx="10">
                    <c:v>Ⅲ</c:v>
                  </c:pt>
                  <c:pt idx="11">
                    <c:v>Ⅳ</c:v>
                  </c:pt>
                </c:lvl>
                <c:lvl>
                  <c:pt idx="0">
                    <c:v>2018</c:v>
                  </c:pt>
                  <c:pt idx="4">
                    <c:v>2019</c:v>
                  </c:pt>
                  <c:pt idx="8">
                    <c:v>2020</c:v>
                  </c:pt>
                </c:lvl>
              </c:multiLvlStrCache>
            </c:multiLvlStrRef>
          </c:cat>
          <c:val>
            <c:numRef>
              <c:f>Sheet1!$W$3:$W$14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2-9BD1-4A81-9D7A-BE5EC6BD51F6}"/>
            </c:ext>
          </c:extLst>
        </c:ser>
        <c:ser>
          <c:idx val="3"/>
          <c:order val="3"/>
          <c:tx>
            <c:strRef>
              <c:f>Sheet1!$Y$2</c:f>
              <c:strCache>
                <c:ptCount val="1"/>
                <c:pt idx="0">
                  <c:v>全国、前年同月比</c:v>
                </c:pt>
              </c:strCache>
            </c:strRef>
          </c:tx>
          <c:spPr>
            <a:ln w="15875">
              <a:solidFill>
                <a:schemeClr val="tx1"/>
              </a:solidFill>
              <a:prstDash val="dash"/>
            </a:ln>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C-47DC-89AB-C2E776BA82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Sheet1!$R$3:$S$14</c:f>
              <c:multiLvlStrCache>
                <c:ptCount val="12"/>
                <c:lvl>
                  <c:pt idx="0">
                    <c:v>Ⅰ</c:v>
                  </c:pt>
                  <c:pt idx="1">
                    <c:v>Ⅱ</c:v>
                  </c:pt>
                  <c:pt idx="2">
                    <c:v>Ⅲ</c:v>
                  </c:pt>
                  <c:pt idx="3">
                    <c:v>Ⅳ</c:v>
                  </c:pt>
                  <c:pt idx="4">
                    <c:v>Ⅰ</c:v>
                  </c:pt>
                  <c:pt idx="5">
                    <c:v>Ⅱ</c:v>
                  </c:pt>
                  <c:pt idx="6">
                    <c:v>Ⅲ</c:v>
                  </c:pt>
                  <c:pt idx="7">
                    <c:v>Ⅳ</c:v>
                  </c:pt>
                  <c:pt idx="8">
                    <c:v>Ⅰ</c:v>
                  </c:pt>
                  <c:pt idx="9">
                    <c:v>Ⅱ</c:v>
                  </c:pt>
                  <c:pt idx="10">
                    <c:v>Ⅲ</c:v>
                  </c:pt>
                  <c:pt idx="11">
                    <c:v>Ⅳ</c:v>
                  </c:pt>
                </c:lvl>
                <c:lvl>
                  <c:pt idx="0">
                    <c:v>2018</c:v>
                  </c:pt>
                  <c:pt idx="4">
                    <c:v>2019</c:v>
                  </c:pt>
                  <c:pt idx="8">
                    <c:v>2020</c:v>
                  </c:pt>
                </c:lvl>
              </c:multiLvlStrCache>
            </c:multiLvlStrRef>
          </c:cat>
          <c:val>
            <c:numRef>
              <c:f>Sheet1!$Y$3:$Y$14</c:f>
              <c:numCache>
                <c:formatCode>0.0_ </c:formatCode>
                <c:ptCount val="12"/>
                <c:pt idx="0">
                  <c:v>3.4</c:v>
                </c:pt>
                <c:pt idx="1">
                  <c:v>12.8</c:v>
                </c:pt>
                <c:pt idx="2">
                  <c:v>4.5</c:v>
                </c:pt>
                <c:pt idx="3">
                  <c:v>5.7</c:v>
                </c:pt>
                <c:pt idx="4">
                  <c:v>6.1</c:v>
                </c:pt>
                <c:pt idx="5">
                  <c:v>1.9</c:v>
                </c:pt>
                <c:pt idx="6">
                  <c:v>7.1</c:v>
                </c:pt>
                <c:pt idx="7">
                  <c:v>-3.5</c:v>
                </c:pt>
                <c:pt idx="8">
                  <c:v>4.3</c:v>
                </c:pt>
              </c:numCache>
            </c:numRef>
          </c:val>
          <c:smooth val="0"/>
          <c:extLst>
            <c:ext xmlns:c16="http://schemas.microsoft.com/office/drawing/2014/chart" uri="{C3380CC4-5D6E-409C-BE32-E72D297353CC}">
              <c16:uniqueId val="{00000003-9BD1-4A81-9D7A-BE5EC6BD51F6}"/>
            </c:ext>
          </c:extLst>
        </c:ser>
        <c:dLbls>
          <c:showLegendKey val="0"/>
          <c:showVal val="0"/>
          <c:showCatName val="0"/>
          <c:showSerName val="0"/>
          <c:showPercent val="0"/>
          <c:showBubbleSize val="0"/>
        </c:dLbls>
        <c:marker val="1"/>
        <c:smooth val="0"/>
        <c:axId val="258772992"/>
        <c:axId val="257776960"/>
      </c:lineChart>
      <c:catAx>
        <c:axId val="258772992"/>
        <c:scaling>
          <c:orientation val="minMax"/>
        </c:scaling>
        <c:delete val="0"/>
        <c:axPos val="b"/>
        <c:numFmt formatCode="General" sourceLinked="0"/>
        <c:majorTickMark val="out"/>
        <c:minorTickMark val="none"/>
        <c:tickLblPos val="nextTo"/>
        <c:crossAx val="257776960"/>
        <c:crossesAt val="-50"/>
        <c:auto val="1"/>
        <c:lblAlgn val="ctr"/>
        <c:lblOffset val="100"/>
        <c:tickLblSkip val="1"/>
        <c:noMultiLvlLbl val="0"/>
      </c:catAx>
      <c:valAx>
        <c:axId val="257776960"/>
        <c:scaling>
          <c:orientation val="minMax"/>
        </c:scaling>
        <c:delete val="0"/>
        <c:axPos val="l"/>
        <c:title>
          <c:tx>
            <c:rich>
              <a:bodyPr rot="0" vert="horz"/>
              <a:lstStyle/>
              <a:p>
                <a:pPr>
                  <a:defRPr b="0">
                    <a:latin typeface="ＭＳ Ｐゴシック" pitchFamily="50" charset="-128"/>
                    <a:ea typeface="ＭＳ Ｐゴシック" pitchFamily="50" charset="-128"/>
                  </a:defRPr>
                </a:pPr>
                <a:r>
                  <a:rPr lang="en-US" altLang="ja-JP" b="0">
                    <a:latin typeface="ＭＳ Ｐゴシック" pitchFamily="50" charset="-128"/>
                    <a:ea typeface="ＭＳ Ｐゴシック" pitchFamily="50" charset="-128"/>
                  </a:rPr>
                  <a:t>(</a:t>
                </a:r>
                <a:r>
                  <a:rPr lang="ja-JP" altLang="en-US" b="0">
                    <a:latin typeface="ＭＳ Ｐゴシック" pitchFamily="50" charset="-128"/>
                    <a:ea typeface="ＭＳ Ｐゴシック" pitchFamily="50" charset="-128"/>
                  </a:rPr>
                  <a:t>前年同期比、％</a:t>
                </a:r>
                <a:r>
                  <a:rPr lang="en-US" altLang="ja-JP" b="0">
                    <a:latin typeface="ＭＳ Ｐゴシック" pitchFamily="50" charset="-128"/>
                    <a:ea typeface="ＭＳ Ｐゴシック" pitchFamily="50" charset="-128"/>
                  </a:rPr>
                  <a:t>)</a:t>
                </a:r>
                <a:endParaRPr lang="ja-JP" altLang="en-US" b="0">
                  <a:latin typeface="ＭＳ Ｐゴシック" pitchFamily="50" charset="-128"/>
                  <a:ea typeface="ＭＳ Ｐゴシック" pitchFamily="50" charset="-128"/>
                </a:endParaRPr>
              </a:p>
            </c:rich>
          </c:tx>
          <c:layout>
            <c:manualLayout>
              <c:xMode val="edge"/>
              <c:yMode val="edge"/>
              <c:x val="0"/>
              <c:y val="1.6298724281041397E-3"/>
            </c:manualLayout>
          </c:layout>
          <c:overlay val="0"/>
        </c:title>
        <c:numFmt formatCode="#,##0.0_ " sourceLinked="0"/>
        <c:majorTickMark val="out"/>
        <c:minorTickMark val="none"/>
        <c:tickLblPos val="nextTo"/>
        <c:spPr>
          <a:ln>
            <a:solidFill>
              <a:schemeClr val="tx1"/>
            </a:solidFill>
          </a:ln>
        </c:spPr>
        <c:crossAx val="258772992"/>
        <c:crosses val="autoZero"/>
        <c:crossBetween val="between"/>
        <c:majorUnit val="10"/>
      </c:valAx>
      <c:valAx>
        <c:axId val="258490368"/>
        <c:scaling>
          <c:orientation val="minMax"/>
          <c:max val="14000"/>
          <c:min val="0"/>
        </c:scaling>
        <c:delete val="0"/>
        <c:axPos val="r"/>
        <c:title>
          <c:tx>
            <c:rich>
              <a:bodyPr rot="0" vert="horz"/>
              <a:lstStyle/>
              <a:p>
                <a:pPr>
                  <a:defRPr b="0">
                    <a:latin typeface="ＭＳ Ｐゴシック" pitchFamily="50" charset="-128"/>
                    <a:ea typeface="ＭＳ Ｐゴシック" pitchFamily="50" charset="-128"/>
                  </a:defRPr>
                </a:pPr>
                <a:r>
                  <a:rPr lang="en-US" altLang="ja-JP" b="0">
                    <a:latin typeface="ＭＳ Ｐゴシック" pitchFamily="50" charset="-128"/>
                    <a:ea typeface="ＭＳ Ｐゴシック" pitchFamily="50" charset="-128"/>
                  </a:rPr>
                  <a:t>(</a:t>
                </a:r>
                <a:r>
                  <a:rPr lang="ja-JP" altLang="en-US" b="0">
                    <a:latin typeface="ＭＳ Ｐゴシック" pitchFamily="50" charset="-128"/>
                    <a:ea typeface="ＭＳ Ｐゴシック" pitchFamily="50" charset="-128"/>
                  </a:rPr>
                  <a:t>億円</a:t>
                </a:r>
                <a:r>
                  <a:rPr lang="en-US" altLang="ja-JP" b="0">
                    <a:latin typeface="ＭＳ Ｐゴシック" pitchFamily="50" charset="-128"/>
                    <a:ea typeface="ＭＳ Ｐゴシック" pitchFamily="50" charset="-128"/>
                  </a:rPr>
                  <a:t>)</a:t>
                </a:r>
                <a:endParaRPr lang="ja-JP" altLang="en-US" b="0">
                  <a:latin typeface="ＭＳ Ｐゴシック" pitchFamily="50" charset="-128"/>
                  <a:ea typeface="ＭＳ Ｐゴシック" pitchFamily="50" charset="-128"/>
                </a:endParaRPr>
              </a:p>
            </c:rich>
          </c:tx>
          <c:layout>
            <c:manualLayout>
              <c:xMode val="edge"/>
              <c:yMode val="edge"/>
              <c:x val="0.91876892361111107"/>
              <c:y val="3.2269841269841268E-3"/>
            </c:manualLayout>
          </c:layout>
          <c:overlay val="0"/>
        </c:title>
        <c:numFmt formatCode="#,##0_ " sourceLinked="0"/>
        <c:majorTickMark val="out"/>
        <c:minorTickMark val="none"/>
        <c:tickLblPos val="nextTo"/>
        <c:crossAx val="258907136"/>
        <c:crosses val="max"/>
        <c:crossBetween val="between"/>
      </c:valAx>
      <c:catAx>
        <c:axId val="258907136"/>
        <c:scaling>
          <c:orientation val="minMax"/>
        </c:scaling>
        <c:delete val="1"/>
        <c:axPos val="b"/>
        <c:numFmt formatCode="General" sourceLinked="1"/>
        <c:majorTickMark val="out"/>
        <c:minorTickMark val="none"/>
        <c:tickLblPos val="nextTo"/>
        <c:crossAx val="258490368"/>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ja-JP" sz="1400" b="1" i="0" baseline="0" dirty="0" smtClean="0">
                <a:effectLst/>
                <a:latin typeface="+mn-ea"/>
                <a:ea typeface="+mn-ea"/>
              </a:rPr>
              <a:t>有効求人倍率の推移（</a:t>
            </a:r>
            <a:r>
              <a:rPr lang="en-US" altLang="ja-JP" sz="1400" b="1" i="0" baseline="0" dirty="0" smtClean="0">
                <a:effectLst/>
                <a:latin typeface="+mn-ea"/>
                <a:ea typeface="+mn-ea"/>
              </a:rPr>
              <a:t>2019</a:t>
            </a:r>
            <a:r>
              <a:rPr lang="ja-JP" altLang="ja-JP" sz="1400" b="1" i="0" baseline="0" dirty="0" smtClean="0">
                <a:effectLst/>
                <a:latin typeface="+mn-ea"/>
                <a:ea typeface="+mn-ea"/>
              </a:rPr>
              <a:t>年</a:t>
            </a:r>
            <a:r>
              <a:rPr lang="ja-JP" altLang="en-US" sz="1400" b="1" i="0" baseline="0" dirty="0" smtClean="0">
                <a:effectLst/>
                <a:latin typeface="+mn-ea"/>
                <a:ea typeface="+mn-ea"/>
              </a:rPr>
              <a:t>４</a:t>
            </a:r>
            <a:r>
              <a:rPr lang="ja-JP" altLang="ja-JP" sz="1400" b="1" i="0" baseline="0" dirty="0" smtClean="0">
                <a:effectLst/>
                <a:latin typeface="+mn-ea"/>
                <a:ea typeface="+mn-ea"/>
              </a:rPr>
              <a:t>月</a:t>
            </a:r>
            <a:r>
              <a:rPr lang="en-US" altLang="ja-JP" sz="1400" b="1" i="0" baseline="0" dirty="0" smtClean="0">
                <a:effectLst/>
                <a:latin typeface="+mn-ea"/>
                <a:ea typeface="+mn-ea"/>
              </a:rPr>
              <a:t>〜2020</a:t>
            </a:r>
            <a:r>
              <a:rPr lang="ja-JP" altLang="ja-JP" sz="1400" b="1" i="0" baseline="0" dirty="0" smtClean="0">
                <a:effectLst/>
                <a:latin typeface="+mn-ea"/>
                <a:ea typeface="+mn-ea"/>
              </a:rPr>
              <a:t>年４月）</a:t>
            </a:r>
            <a:endParaRPr lang="ja-JP" altLang="ja-JP" sz="1400" dirty="0">
              <a:effectLst/>
              <a:latin typeface="+mn-ea"/>
              <a:ea typeface="+mn-ea"/>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lineChart>
        <c:grouping val="standard"/>
        <c:varyColors val="0"/>
        <c:ser>
          <c:idx val="0"/>
          <c:order val="0"/>
          <c:tx>
            <c:strRef>
              <c:f>'有効求人倍率 (2)'!$A$3</c:f>
              <c:strCache>
                <c:ptCount val="1"/>
                <c:pt idx="0">
                  <c:v>全国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33-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32-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31-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30-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2F-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26-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24-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22-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20-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1F-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1E-BBBC-4592-A74B-562BECE5AC38}"/>
                </c:ext>
              </c:extLst>
            </c:dLbl>
            <c:dLbl>
              <c:idx val="12"/>
              <c:layout>
                <c:manualLayout>
                  <c:x val="-1.8671740176930435E-2"/>
                  <c:y val="-2.9741977981576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(2)'!$C$3:$O$3</c:f>
              <c:numCache>
                <c:formatCode>#,##0.00</c:formatCode>
                <c:ptCount val="13"/>
                <c:pt idx="0">
                  <c:v>1.63</c:v>
                </c:pt>
                <c:pt idx="1">
                  <c:v>1.62</c:v>
                </c:pt>
                <c:pt idx="2">
                  <c:v>1.61</c:v>
                </c:pt>
                <c:pt idx="3">
                  <c:v>1.59</c:v>
                </c:pt>
                <c:pt idx="4">
                  <c:v>1.59</c:v>
                </c:pt>
                <c:pt idx="5">
                  <c:v>1.58</c:v>
                </c:pt>
                <c:pt idx="6">
                  <c:v>1.58</c:v>
                </c:pt>
                <c:pt idx="7">
                  <c:v>1.57</c:v>
                </c:pt>
                <c:pt idx="8">
                  <c:v>1.57</c:v>
                </c:pt>
                <c:pt idx="9">
                  <c:v>1.49</c:v>
                </c:pt>
                <c:pt idx="10">
                  <c:v>1.45</c:v>
                </c:pt>
                <c:pt idx="11">
                  <c:v>1.39</c:v>
                </c:pt>
                <c:pt idx="12">
                  <c:v>1.32</c:v>
                </c:pt>
              </c:numCache>
            </c:numRef>
          </c:val>
          <c:smooth val="0"/>
          <c:extLst>
            <c:ext xmlns:c16="http://schemas.microsoft.com/office/drawing/2014/chart" uri="{C3380CC4-5D6E-409C-BE32-E72D297353CC}">
              <c16:uniqueId val="{00000000-BBBC-4592-A74B-562BECE5AC38}"/>
            </c:ext>
          </c:extLst>
        </c:ser>
        <c:ser>
          <c:idx val="1"/>
          <c:order val="1"/>
          <c:tx>
            <c:strRef>
              <c:f>'有効求人倍率 (2)'!$A$4</c:f>
              <c:strCache>
                <c:ptCount val="1"/>
                <c:pt idx="0">
                  <c:v>埼玉県</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1940599391983258E-2"/>
                  <c:y val="1.889565759104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BBBC-4592-A74B-562BECE5AC38}"/>
                </c:ext>
              </c:extLst>
            </c:dLbl>
            <c:dLbl>
              <c:idx val="1"/>
              <c:delete val="1"/>
              <c:extLst>
                <c:ext xmlns:c15="http://schemas.microsoft.com/office/drawing/2012/chart" uri="{CE6537A1-D6FC-4f65-9D91-7224C49458BB}"/>
                <c:ext xmlns:c16="http://schemas.microsoft.com/office/drawing/2014/chart" uri="{C3380CC4-5D6E-409C-BE32-E72D297353CC}">
                  <c16:uniqueId val="{00000041-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43-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4D-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4C-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4B-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47-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49-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54-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53-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52-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51-BBBC-4592-A74B-562BECE5AC38}"/>
                </c:ext>
              </c:extLst>
            </c:dLbl>
            <c:dLbl>
              <c:idx val="12"/>
              <c:layout>
                <c:manualLayout>
                  <c:x val="-8.7200957656407233E-3"/>
                  <c:y val="-1.6771941828877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(2)'!$C$4:$O$4</c:f>
              <c:numCache>
                <c:formatCode>#,##0.00</c:formatCode>
                <c:ptCount val="13"/>
                <c:pt idx="0">
                  <c:v>1.33</c:v>
                </c:pt>
                <c:pt idx="1">
                  <c:v>1.34</c:v>
                </c:pt>
                <c:pt idx="2">
                  <c:v>1.33</c:v>
                </c:pt>
                <c:pt idx="3">
                  <c:v>1.31</c:v>
                </c:pt>
                <c:pt idx="4">
                  <c:v>1.32</c:v>
                </c:pt>
                <c:pt idx="5">
                  <c:v>1.3</c:v>
                </c:pt>
                <c:pt idx="6">
                  <c:v>1.3</c:v>
                </c:pt>
                <c:pt idx="7">
                  <c:v>1.29</c:v>
                </c:pt>
                <c:pt idx="8">
                  <c:v>1.3</c:v>
                </c:pt>
                <c:pt idx="9">
                  <c:v>1.23</c:v>
                </c:pt>
                <c:pt idx="10">
                  <c:v>1.2</c:v>
                </c:pt>
                <c:pt idx="11">
                  <c:v>1.17</c:v>
                </c:pt>
                <c:pt idx="12">
                  <c:v>1.1499999999999999</c:v>
                </c:pt>
              </c:numCache>
            </c:numRef>
          </c:val>
          <c:smooth val="0"/>
          <c:extLst>
            <c:ext xmlns:c16="http://schemas.microsoft.com/office/drawing/2014/chart" uri="{C3380CC4-5D6E-409C-BE32-E72D297353CC}">
              <c16:uniqueId val="{00000001-BBBC-4592-A74B-562BECE5AC38}"/>
            </c:ext>
          </c:extLst>
        </c:ser>
        <c:ser>
          <c:idx val="2"/>
          <c:order val="2"/>
          <c:tx>
            <c:strRef>
              <c:f>'有効求人倍率 (2)'!$A$5</c:f>
              <c:strCache>
                <c:ptCount val="1"/>
                <c:pt idx="0">
                  <c:v>千葉県</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6964777186338402E-2"/>
                  <c:y val="-3.622699605792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BBBC-4592-A74B-562BECE5AC38}"/>
                </c:ext>
              </c:extLst>
            </c:dLbl>
            <c:dLbl>
              <c:idx val="1"/>
              <c:delete val="1"/>
              <c:extLst>
                <c:ext xmlns:c15="http://schemas.microsoft.com/office/drawing/2012/chart" uri="{CE6537A1-D6FC-4f65-9D91-7224C49458BB}"/>
                <c:ext xmlns:c16="http://schemas.microsoft.com/office/drawing/2014/chart" uri="{C3380CC4-5D6E-409C-BE32-E72D297353CC}">
                  <c16:uniqueId val="{00000040-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42-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44-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45-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46-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4A-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48-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4E-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4F-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50-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35-BBBC-4592-A74B-562BECE5AC38}"/>
                </c:ext>
              </c:extLst>
            </c:dLbl>
            <c:dLbl>
              <c:idx val="12"/>
              <c:layout>
                <c:manualLayout>
                  <c:x val="-1.0378703167522343E-2"/>
                  <c:y val="1.5653148552870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(2)'!$C$5:$O$5</c:f>
              <c:numCache>
                <c:formatCode>#,##0.00</c:formatCode>
                <c:ptCount val="13"/>
                <c:pt idx="0">
                  <c:v>1.35</c:v>
                </c:pt>
                <c:pt idx="1">
                  <c:v>1.35</c:v>
                </c:pt>
                <c:pt idx="2">
                  <c:v>1.33</c:v>
                </c:pt>
                <c:pt idx="3">
                  <c:v>1.32</c:v>
                </c:pt>
                <c:pt idx="4">
                  <c:v>1.32</c:v>
                </c:pt>
                <c:pt idx="5">
                  <c:v>1.31</c:v>
                </c:pt>
                <c:pt idx="6">
                  <c:v>1.28</c:v>
                </c:pt>
                <c:pt idx="7">
                  <c:v>1.29</c:v>
                </c:pt>
                <c:pt idx="8">
                  <c:v>1.3</c:v>
                </c:pt>
                <c:pt idx="9">
                  <c:v>1.26</c:v>
                </c:pt>
                <c:pt idx="10">
                  <c:v>1.21</c:v>
                </c:pt>
                <c:pt idx="11">
                  <c:v>1.1599999999999999</c:v>
                </c:pt>
                <c:pt idx="12">
                  <c:v>1.1000000000000001</c:v>
                </c:pt>
              </c:numCache>
            </c:numRef>
          </c:val>
          <c:smooth val="0"/>
          <c:extLst>
            <c:ext xmlns:c16="http://schemas.microsoft.com/office/drawing/2014/chart" uri="{C3380CC4-5D6E-409C-BE32-E72D297353CC}">
              <c16:uniqueId val="{00000002-BBBC-4592-A74B-562BECE5AC38}"/>
            </c:ext>
          </c:extLst>
        </c:ser>
        <c:ser>
          <c:idx val="3"/>
          <c:order val="3"/>
          <c:tx>
            <c:strRef>
              <c:f>'有効求人倍率 (2)'!$A$6</c:f>
              <c:strCache>
                <c:ptCount val="1"/>
                <c:pt idx="0">
                  <c:v>東京都</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11-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10-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0F-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0E-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0D-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0C-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0B-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0A-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09-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08-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(2)'!$C$6:$O$6</c:f>
              <c:numCache>
                <c:formatCode>#,##0.00</c:formatCode>
                <c:ptCount val="13"/>
                <c:pt idx="0">
                  <c:v>2.12</c:v>
                </c:pt>
                <c:pt idx="1">
                  <c:v>2.12</c:v>
                </c:pt>
                <c:pt idx="2">
                  <c:v>2.11</c:v>
                </c:pt>
                <c:pt idx="3">
                  <c:v>2.09</c:v>
                </c:pt>
                <c:pt idx="4">
                  <c:v>2.1</c:v>
                </c:pt>
                <c:pt idx="5">
                  <c:v>2.0699999999999998</c:v>
                </c:pt>
                <c:pt idx="6">
                  <c:v>2.08</c:v>
                </c:pt>
                <c:pt idx="7">
                  <c:v>2.0699999999999998</c:v>
                </c:pt>
                <c:pt idx="8">
                  <c:v>2.08</c:v>
                </c:pt>
                <c:pt idx="9">
                  <c:v>1.96</c:v>
                </c:pt>
                <c:pt idx="10">
                  <c:v>1.96</c:v>
                </c:pt>
                <c:pt idx="11">
                  <c:v>1.87</c:v>
                </c:pt>
                <c:pt idx="12">
                  <c:v>1.73</c:v>
                </c:pt>
              </c:numCache>
            </c:numRef>
          </c:val>
          <c:smooth val="0"/>
          <c:extLst>
            <c:ext xmlns:c16="http://schemas.microsoft.com/office/drawing/2014/chart" uri="{C3380CC4-5D6E-409C-BE32-E72D297353CC}">
              <c16:uniqueId val="{00000003-BBBC-4592-A74B-562BECE5AC38}"/>
            </c:ext>
          </c:extLst>
        </c:ser>
        <c:ser>
          <c:idx val="4"/>
          <c:order val="4"/>
          <c:tx>
            <c:strRef>
              <c:f>'有効求人倍率 (2)'!$A$7</c:f>
              <c:strCache>
                <c:ptCount val="1"/>
                <c:pt idx="0">
                  <c:v>神奈川県</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3647562382575166E-2"/>
                  <c:y val="2.5380675667395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BBBC-4592-A74B-562BECE5AC38}"/>
                </c:ext>
              </c:extLst>
            </c:dLbl>
            <c:dLbl>
              <c:idx val="1"/>
              <c:delete val="1"/>
              <c:extLst>
                <c:ext xmlns:c15="http://schemas.microsoft.com/office/drawing/2012/chart" uri="{CE6537A1-D6FC-4f65-9D91-7224C49458BB}"/>
                <c:ext xmlns:c16="http://schemas.microsoft.com/office/drawing/2014/chart" uri="{C3380CC4-5D6E-409C-BE32-E72D297353CC}">
                  <c16:uniqueId val="{00000063-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59-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5A-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5B-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5C-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5D-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5E-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5F-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60-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61-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62-BBBC-4592-A74B-562BECE5AC38}"/>
                </c:ext>
              </c:extLst>
            </c:dLbl>
            <c:dLbl>
              <c:idx val="12"/>
              <c:layout>
                <c:manualLayout>
                  <c:x val="-3.7442735599958693E-3"/>
                  <c:y val="2.213816662922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(2)'!$C$7:$O$7</c:f>
              <c:numCache>
                <c:formatCode>#,##0.00</c:formatCode>
                <c:ptCount val="13"/>
                <c:pt idx="0">
                  <c:v>1.2</c:v>
                </c:pt>
                <c:pt idx="1">
                  <c:v>1.19</c:v>
                </c:pt>
                <c:pt idx="2">
                  <c:v>1.19</c:v>
                </c:pt>
                <c:pt idx="3">
                  <c:v>1.18</c:v>
                </c:pt>
                <c:pt idx="4">
                  <c:v>1.18</c:v>
                </c:pt>
                <c:pt idx="5">
                  <c:v>1.17</c:v>
                </c:pt>
                <c:pt idx="6">
                  <c:v>1.1599999999999999</c:v>
                </c:pt>
                <c:pt idx="7">
                  <c:v>1.17</c:v>
                </c:pt>
                <c:pt idx="8">
                  <c:v>1.18</c:v>
                </c:pt>
                <c:pt idx="9">
                  <c:v>1.08</c:v>
                </c:pt>
                <c:pt idx="10">
                  <c:v>1.06</c:v>
                </c:pt>
                <c:pt idx="11">
                  <c:v>1.07</c:v>
                </c:pt>
                <c:pt idx="12">
                  <c:v>1.03</c:v>
                </c:pt>
              </c:numCache>
            </c:numRef>
          </c:val>
          <c:smooth val="0"/>
          <c:extLst>
            <c:ext xmlns:c16="http://schemas.microsoft.com/office/drawing/2014/chart" uri="{C3380CC4-5D6E-409C-BE32-E72D297353CC}">
              <c16:uniqueId val="{00000004-BBBC-4592-A74B-562BECE5AC38}"/>
            </c:ext>
          </c:extLst>
        </c:ser>
        <c:ser>
          <c:idx val="5"/>
          <c:order val="5"/>
          <c:tx>
            <c:strRef>
              <c:f>'有効求人倍率 (2)'!$A$8</c:f>
              <c:strCache>
                <c:ptCount val="1"/>
                <c:pt idx="0">
                  <c:v>大阪府</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3-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14-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15-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16-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17-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18-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19-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1B-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1A-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1C-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1D-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(2)'!$C$8:$O$8</c:f>
              <c:numCache>
                <c:formatCode>#,##0.00</c:formatCode>
                <c:ptCount val="13"/>
                <c:pt idx="0">
                  <c:v>1.8</c:v>
                </c:pt>
                <c:pt idx="1">
                  <c:v>1.8</c:v>
                </c:pt>
                <c:pt idx="2">
                  <c:v>1.79</c:v>
                </c:pt>
                <c:pt idx="3">
                  <c:v>1.78</c:v>
                </c:pt>
                <c:pt idx="4">
                  <c:v>1.77</c:v>
                </c:pt>
                <c:pt idx="5">
                  <c:v>1.78</c:v>
                </c:pt>
                <c:pt idx="6">
                  <c:v>1.78</c:v>
                </c:pt>
                <c:pt idx="7">
                  <c:v>1.76</c:v>
                </c:pt>
                <c:pt idx="8">
                  <c:v>1.76</c:v>
                </c:pt>
                <c:pt idx="9">
                  <c:v>1.65</c:v>
                </c:pt>
                <c:pt idx="10">
                  <c:v>1.64</c:v>
                </c:pt>
                <c:pt idx="11">
                  <c:v>1.6</c:v>
                </c:pt>
                <c:pt idx="12">
                  <c:v>1.48</c:v>
                </c:pt>
              </c:numCache>
            </c:numRef>
          </c:val>
          <c:smooth val="0"/>
          <c:extLst>
            <c:ext xmlns:c16="http://schemas.microsoft.com/office/drawing/2014/chart" uri="{C3380CC4-5D6E-409C-BE32-E72D297353CC}">
              <c16:uniqueId val="{00000005-BBBC-4592-A74B-562BECE5AC38}"/>
            </c:ext>
          </c:extLst>
        </c:ser>
        <c:ser>
          <c:idx val="6"/>
          <c:order val="6"/>
          <c:tx>
            <c:strRef>
              <c:f>'有効求人倍率 (2)'!$A$9</c:f>
              <c:strCache>
                <c:ptCount val="1"/>
                <c:pt idx="0">
                  <c:v>兵庫県</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3F-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3E-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3D-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3C-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3B-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3A-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39-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38-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37-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36-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34-BBBC-4592-A74B-562BECE5AC38}"/>
                </c:ext>
              </c:extLst>
            </c:dLbl>
            <c:dLbl>
              <c:idx val="12"/>
              <c:layout>
                <c:manualLayout>
                  <c:x val="-3.7442735599958693E-3"/>
                  <c:y val="5.925621438346371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(2)'!$C$9:$O$9</c:f>
              <c:numCache>
                <c:formatCode>#,##0.00</c:formatCode>
                <c:ptCount val="13"/>
                <c:pt idx="0">
                  <c:v>1.44</c:v>
                </c:pt>
                <c:pt idx="1">
                  <c:v>1.44</c:v>
                </c:pt>
                <c:pt idx="2">
                  <c:v>1.43</c:v>
                </c:pt>
                <c:pt idx="3">
                  <c:v>1.42</c:v>
                </c:pt>
                <c:pt idx="4">
                  <c:v>1.42</c:v>
                </c:pt>
                <c:pt idx="5">
                  <c:v>1.41</c:v>
                </c:pt>
                <c:pt idx="6">
                  <c:v>1.4</c:v>
                </c:pt>
                <c:pt idx="7">
                  <c:v>1.4</c:v>
                </c:pt>
                <c:pt idx="8">
                  <c:v>1.4</c:v>
                </c:pt>
                <c:pt idx="9">
                  <c:v>1.31</c:v>
                </c:pt>
                <c:pt idx="10">
                  <c:v>1.26</c:v>
                </c:pt>
                <c:pt idx="11">
                  <c:v>1.21</c:v>
                </c:pt>
                <c:pt idx="12">
                  <c:v>1.1299999999999999</c:v>
                </c:pt>
              </c:numCache>
            </c:numRef>
          </c:val>
          <c:smooth val="0"/>
          <c:extLst>
            <c:ext xmlns:c16="http://schemas.microsoft.com/office/drawing/2014/chart" uri="{C3380CC4-5D6E-409C-BE32-E72D297353CC}">
              <c16:uniqueId val="{00000006-BBBC-4592-A74B-562BECE5AC38}"/>
            </c:ext>
          </c:extLst>
        </c:ser>
        <c:ser>
          <c:idx val="7"/>
          <c:order val="7"/>
          <c:tx>
            <c:strRef>
              <c:f>'有効求人倍率 (2)'!$A$10</c:f>
              <c:strCache>
                <c:ptCount val="1"/>
                <c:pt idx="0">
                  <c:v>福岡県</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2.3647562382575166E-2"/>
                  <c:y val="2.2138166629220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BBBC-4592-A74B-562BECE5AC38}"/>
                </c:ext>
              </c:extLst>
            </c:dLbl>
            <c:dLbl>
              <c:idx val="1"/>
              <c:delete val="1"/>
              <c:extLst>
                <c:ext xmlns:c15="http://schemas.microsoft.com/office/drawing/2012/chart" uri="{CE6537A1-D6FC-4f65-9D91-7224C49458BB}"/>
                <c:ext xmlns:c16="http://schemas.microsoft.com/office/drawing/2014/chart" uri="{C3380CC4-5D6E-409C-BE32-E72D297353CC}">
                  <c16:uniqueId val="{0000002C-BBBC-4592-A74B-562BECE5AC38}"/>
                </c:ext>
              </c:extLst>
            </c:dLbl>
            <c:dLbl>
              <c:idx val="2"/>
              <c:delete val="1"/>
              <c:extLst>
                <c:ext xmlns:c15="http://schemas.microsoft.com/office/drawing/2012/chart" uri="{CE6537A1-D6FC-4f65-9D91-7224C49458BB}"/>
                <c:ext xmlns:c16="http://schemas.microsoft.com/office/drawing/2014/chart" uri="{C3380CC4-5D6E-409C-BE32-E72D297353CC}">
                  <c16:uniqueId val="{0000002B-BBBC-4592-A74B-562BECE5AC38}"/>
                </c:ext>
              </c:extLst>
            </c:dLbl>
            <c:dLbl>
              <c:idx val="3"/>
              <c:delete val="1"/>
              <c:extLst>
                <c:ext xmlns:c15="http://schemas.microsoft.com/office/drawing/2012/chart" uri="{CE6537A1-D6FC-4f65-9D91-7224C49458BB}"/>
                <c:ext xmlns:c16="http://schemas.microsoft.com/office/drawing/2014/chart" uri="{C3380CC4-5D6E-409C-BE32-E72D297353CC}">
                  <c16:uniqueId val="{0000002D-BBBC-4592-A74B-562BECE5AC38}"/>
                </c:ext>
              </c:extLst>
            </c:dLbl>
            <c:dLbl>
              <c:idx val="4"/>
              <c:delete val="1"/>
              <c:extLst>
                <c:ext xmlns:c15="http://schemas.microsoft.com/office/drawing/2012/chart" uri="{CE6537A1-D6FC-4f65-9D91-7224C49458BB}"/>
                <c:ext xmlns:c16="http://schemas.microsoft.com/office/drawing/2014/chart" uri="{C3380CC4-5D6E-409C-BE32-E72D297353CC}">
                  <c16:uniqueId val="{0000002E-BBBC-4592-A74B-562BECE5AC38}"/>
                </c:ext>
              </c:extLst>
            </c:dLbl>
            <c:dLbl>
              <c:idx val="5"/>
              <c:delete val="1"/>
              <c:extLst>
                <c:ext xmlns:c15="http://schemas.microsoft.com/office/drawing/2012/chart" uri="{CE6537A1-D6FC-4f65-9D91-7224C49458BB}"/>
                <c:ext xmlns:c16="http://schemas.microsoft.com/office/drawing/2014/chart" uri="{C3380CC4-5D6E-409C-BE32-E72D297353CC}">
                  <c16:uniqueId val="{00000027-BBBC-4592-A74B-562BECE5AC38}"/>
                </c:ext>
              </c:extLst>
            </c:dLbl>
            <c:dLbl>
              <c:idx val="6"/>
              <c:delete val="1"/>
              <c:extLst>
                <c:ext xmlns:c15="http://schemas.microsoft.com/office/drawing/2012/chart" uri="{CE6537A1-D6FC-4f65-9D91-7224C49458BB}"/>
                <c:ext xmlns:c16="http://schemas.microsoft.com/office/drawing/2014/chart" uri="{C3380CC4-5D6E-409C-BE32-E72D297353CC}">
                  <c16:uniqueId val="{00000025-BBBC-4592-A74B-562BECE5AC38}"/>
                </c:ext>
              </c:extLst>
            </c:dLbl>
            <c:dLbl>
              <c:idx val="7"/>
              <c:delete val="1"/>
              <c:extLst>
                <c:ext xmlns:c15="http://schemas.microsoft.com/office/drawing/2012/chart" uri="{CE6537A1-D6FC-4f65-9D91-7224C49458BB}"/>
                <c:ext xmlns:c16="http://schemas.microsoft.com/office/drawing/2014/chart" uri="{C3380CC4-5D6E-409C-BE32-E72D297353CC}">
                  <c16:uniqueId val="{00000023-BBBC-4592-A74B-562BECE5AC38}"/>
                </c:ext>
              </c:extLst>
            </c:dLbl>
            <c:dLbl>
              <c:idx val="8"/>
              <c:delete val="1"/>
              <c:extLst>
                <c:ext xmlns:c15="http://schemas.microsoft.com/office/drawing/2012/chart" uri="{CE6537A1-D6FC-4f65-9D91-7224C49458BB}"/>
                <c:ext xmlns:c16="http://schemas.microsoft.com/office/drawing/2014/chart" uri="{C3380CC4-5D6E-409C-BE32-E72D297353CC}">
                  <c16:uniqueId val="{00000021-BBBC-4592-A74B-562BECE5AC38}"/>
                </c:ext>
              </c:extLst>
            </c:dLbl>
            <c:dLbl>
              <c:idx val="9"/>
              <c:delete val="1"/>
              <c:extLst>
                <c:ext xmlns:c15="http://schemas.microsoft.com/office/drawing/2012/chart" uri="{CE6537A1-D6FC-4f65-9D91-7224C49458BB}"/>
                <c:ext xmlns:c16="http://schemas.microsoft.com/office/drawing/2014/chart" uri="{C3380CC4-5D6E-409C-BE32-E72D297353CC}">
                  <c16:uniqueId val="{00000028-BBBC-4592-A74B-562BECE5AC38}"/>
                </c:ext>
              </c:extLst>
            </c:dLbl>
            <c:dLbl>
              <c:idx val="10"/>
              <c:delete val="1"/>
              <c:extLst>
                <c:ext xmlns:c15="http://schemas.microsoft.com/office/drawing/2012/chart" uri="{CE6537A1-D6FC-4f65-9D91-7224C49458BB}"/>
                <c:ext xmlns:c16="http://schemas.microsoft.com/office/drawing/2014/chart" uri="{C3380CC4-5D6E-409C-BE32-E72D297353CC}">
                  <c16:uniqueId val="{00000029-BBBC-4592-A74B-562BECE5AC38}"/>
                </c:ext>
              </c:extLst>
            </c:dLbl>
            <c:dLbl>
              <c:idx val="11"/>
              <c:delete val="1"/>
              <c:extLst>
                <c:ext xmlns:c15="http://schemas.microsoft.com/office/drawing/2012/chart" uri="{CE6537A1-D6FC-4f65-9D91-7224C49458BB}"/>
                <c:ext xmlns:c16="http://schemas.microsoft.com/office/drawing/2014/chart" uri="{C3380CC4-5D6E-409C-BE32-E72D297353CC}">
                  <c16:uniqueId val="{0000002A-BBBC-4592-A74B-562BECE5AC38}"/>
                </c:ext>
              </c:extLst>
            </c:dLbl>
            <c:dLbl>
              <c:idx val="12"/>
              <c:layout>
                <c:manualLayout>
                  <c:x val="-4.0233636401391472E-2"/>
                  <c:y val="2.5380675667395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BBBC-4592-A74B-562BECE5A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(2)'!$C$2:$O$2</c:f>
              <c:strCache>
                <c:ptCount val="13"/>
                <c:pt idx="0">
                  <c:v>19/4月</c:v>
                </c:pt>
                <c:pt idx="1">
                  <c:v>19/5月</c:v>
                </c:pt>
                <c:pt idx="2">
                  <c:v>19/6月</c:v>
                </c:pt>
                <c:pt idx="3">
                  <c:v>19/7月</c:v>
                </c:pt>
                <c:pt idx="4">
                  <c:v>19/8月</c:v>
                </c:pt>
                <c:pt idx="5">
                  <c:v>19/9月</c:v>
                </c:pt>
                <c:pt idx="6">
                  <c:v>19/10月</c:v>
                </c:pt>
                <c:pt idx="7">
                  <c:v>19/11月</c:v>
                </c:pt>
                <c:pt idx="8">
                  <c:v>19/12月</c:v>
                </c:pt>
                <c:pt idx="9">
                  <c:v>20/1月</c:v>
                </c:pt>
                <c:pt idx="10">
                  <c:v>20/2月</c:v>
                </c:pt>
                <c:pt idx="11">
                  <c:v>20/3月</c:v>
                </c:pt>
                <c:pt idx="12">
                  <c:v>20/4月</c:v>
                </c:pt>
              </c:strCache>
            </c:strRef>
          </c:cat>
          <c:val>
            <c:numRef>
              <c:f>'有効求人倍率 (2)'!$C$10:$O$10</c:f>
              <c:numCache>
                <c:formatCode>#,##0.00</c:formatCode>
                <c:ptCount val="13"/>
                <c:pt idx="0">
                  <c:v>1.62</c:v>
                </c:pt>
                <c:pt idx="1">
                  <c:v>1.58</c:v>
                </c:pt>
                <c:pt idx="2">
                  <c:v>1.58</c:v>
                </c:pt>
                <c:pt idx="3">
                  <c:v>1.56</c:v>
                </c:pt>
                <c:pt idx="4">
                  <c:v>1.57</c:v>
                </c:pt>
                <c:pt idx="5">
                  <c:v>1.56</c:v>
                </c:pt>
                <c:pt idx="6">
                  <c:v>1.54</c:v>
                </c:pt>
                <c:pt idx="7">
                  <c:v>1.55</c:v>
                </c:pt>
                <c:pt idx="8">
                  <c:v>1.56</c:v>
                </c:pt>
                <c:pt idx="9">
                  <c:v>1.45</c:v>
                </c:pt>
                <c:pt idx="10">
                  <c:v>1.41</c:v>
                </c:pt>
                <c:pt idx="11">
                  <c:v>1.34</c:v>
                </c:pt>
                <c:pt idx="12">
                  <c:v>1.27</c:v>
                </c:pt>
              </c:numCache>
            </c:numRef>
          </c:val>
          <c:smooth val="0"/>
          <c:extLst>
            <c:ext xmlns:c16="http://schemas.microsoft.com/office/drawing/2014/chart" uri="{C3380CC4-5D6E-409C-BE32-E72D297353CC}">
              <c16:uniqueId val="{00000007-BBBC-4592-A74B-562BECE5AC38}"/>
            </c:ext>
          </c:extLst>
        </c:ser>
        <c:dLbls>
          <c:dLblPos val="t"/>
          <c:showLegendKey val="0"/>
          <c:showVal val="1"/>
          <c:showCatName val="0"/>
          <c:showSerName val="0"/>
          <c:showPercent val="0"/>
          <c:showBubbleSize val="0"/>
        </c:dLbls>
        <c:marker val="1"/>
        <c:smooth val="0"/>
        <c:axId val="598632671"/>
        <c:axId val="598635583"/>
      </c:lineChart>
      <c:catAx>
        <c:axId val="59863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8635583"/>
        <c:crosses val="autoZero"/>
        <c:auto val="1"/>
        <c:lblAlgn val="ctr"/>
        <c:lblOffset val="100"/>
        <c:noMultiLvlLbl val="0"/>
      </c:catAx>
      <c:valAx>
        <c:axId val="598635583"/>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98632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完全失業率</a:t>
            </a:r>
          </a:p>
        </c:rich>
      </c:tx>
      <c:layout>
        <c:manualLayout>
          <c:xMode val="edge"/>
          <c:yMode val="edge"/>
          <c:x val="0.41300534495616292"/>
          <c:y val="8.959160688895967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14358339373621E-2"/>
          <c:y val="0.1160753576583934"/>
          <c:w val="0.89967377939469018"/>
          <c:h val="0.76622868987905424"/>
        </c:manualLayout>
      </c:layout>
      <c:lineChart>
        <c:grouping val="standard"/>
        <c:varyColors val="0"/>
        <c:ser>
          <c:idx val="0"/>
          <c:order val="0"/>
          <c:tx>
            <c:strRef>
              <c:f>雇用指標!$B$4</c:f>
              <c:strCache>
                <c:ptCount val="1"/>
                <c:pt idx="0">
                  <c:v>全国</c:v>
                </c:pt>
              </c:strCache>
              <c:extLst xmlns:c15="http://schemas.microsoft.com/office/drawing/2012/chart"/>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雇用指標!$C$3:$G$3</c:f>
              <c:strCache>
                <c:ptCount val="5"/>
                <c:pt idx="0">
                  <c:v>19/1-3</c:v>
                </c:pt>
                <c:pt idx="1">
                  <c:v>19/4-6</c:v>
                </c:pt>
                <c:pt idx="2">
                  <c:v>19/7-9</c:v>
                </c:pt>
                <c:pt idx="3">
                  <c:v>19/10-12</c:v>
                </c:pt>
                <c:pt idx="4">
                  <c:v>20/1-3</c:v>
                </c:pt>
              </c:strCache>
              <c:extLst xmlns:c15="http://schemas.microsoft.com/office/drawing/2012/chart"/>
            </c:strRef>
          </c:cat>
          <c:val>
            <c:numRef>
              <c:f>雇用指標!$C$4:$G$4</c:f>
              <c:numCache>
                <c:formatCode>0.0</c:formatCode>
                <c:ptCount val="5"/>
                <c:pt idx="0">
                  <c:v>2.4</c:v>
                </c:pt>
                <c:pt idx="1">
                  <c:v>2.4</c:v>
                </c:pt>
                <c:pt idx="2">
                  <c:v>2.2999999999999998</c:v>
                </c:pt>
                <c:pt idx="3">
                  <c:v>2.2000000000000002</c:v>
                </c:pt>
                <c:pt idx="4">
                  <c:v>2.4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A262-4F6C-8C62-A594EB9E0112}"/>
            </c:ext>
          </c:extLst>
        </c:ser>
        <c:ser>
          <c:idx val="1"/>
          <c:order val="1"/>
          <c:tx>
            <c:strRef>
              <c:f>雇用指標!$B$5</c:f>
              <c:strCache>
                <c:ptCount val="1"/>
                <c:pt idx="0">
                  <c:v>北海道</c:v>
                </c:pt>
              </c:strCache>
            </c:strRef>
          </c:tx>
          <c:spPr>
            <a:ln w="28575" cap="rnd">
              <a:solidFill>
                <a:schemeClr val="accent2"/>
              </a:solidFill>
              <a:prstDash val="solid"/>
              <a:round/>
            </a:ln>
            <a:effectLst/>
          </c:spPr>
          <c:marker>
            <c:symbol val="circle"/>
            <c:size val="7"/>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A262-4F6C-8C62-A594EB9E0112}"/>
                </c:ext>
              </c:extLst>
            </c:dLbl>
            <c:dLbl>
              <c:idx val="1"/>
              <c:delete val="1"/>
              <c:extLst>
                <c:ext xmlns:c15="http://schemas.microsoft.com/office/drawing/2012/chart" uri="{CE6537A1-D6FC-4f65-9D91-7224C49458BB}"/>
                <c:ext xmlns:c16="http://schemas.microsoft.com/office/drawing/2014/chart" uri="{C3380CC4-5D6E-409C-BE32-E72D297353CC}">
                  <c16:uniqueId val="{00000013-A262-4F6C-8C62-A594EB9E0112}"/>
                </c:ext>
              </c:extLst>
            </c:dLbl>
            <c:dLbl>
              <c:idx val="2"/>
              <c:delete val="1"/>
              <c:extLst>
                <c:ext xmlns:c15="http://schemas.microsoft.com/office/drawing/2012/chart" uri="{CE6537A1-D6FC-4f65-9D91-7224C49458BB}"/>
                <c:ext xmlns:c16="http://schemas.microsoft.com/office/drawing/2014/chart" uri="{C3380CC4-5D6E-409C-BE32-E72D297353CC}">
                  <c16:uniqueId val="{00000012-A262-4F6C-8C62-A594EB9E0112}"/>
                </c:ext>
              </c:extLst>
            </c:dLbl>
            <c:dLbl>
              <c:idx val="3"/>
              <c:delete val="1"/>
              <c:extLst>
                <c:ext xmlns:c15="http://schemas.microsoft.com/office/drawing/2012/chart" uri="{CE6537A1-D6FC-4f65-9D91-7224C49458BB}"/>
                <c:ext xmlns:c16="http://schemas.microsoft.com/office/drawing/2014/chart" uri="{C3380CC4-5D6E-409C-BE32-E72D297353CC}">
                  <c16:uniqueId val="{00000011-A262-4F6C-8C62-A594EB9E0112}"/>
                </c:ext>
              </c:extLst>
            </c:dLbl>
            <c:dLbl>
              <c:idx val="4"/>
              <c:layout>
                <c:manualLayout>
                  <c:x val="2.571148710406353E-2"/>
                  <c:y val="-2.5888747185936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262-4F6C-8C62-A594EB9E01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雇用指標!$C$3:$G$3</c:f>
              <c:strCache>
                <c:ptCount val="5"/>
                <c:pt idx="0">
                  <c:v>19/1-3</c:v>
                </c:pt>
                <c:pt idx="1">
                  <c:v>19/4-6</c:v>
                </c:pt>
                <c:pt idx="2">
                  <c:v>19/7-9</c:v>
                </c:pt>
                <c:pt idx="3">
                  <c:v>19/10-12</c:v>
                </c:pt>
                <c:pt idx="4">
                  <c:v>20/1-3</c:v>
                </c:pt>
              </c:strCache>
            </c:strRef>
          </c:cat>
          <c:val>
            <c:numRef>
              <c:f>雇用指標!$C$5:$G$5</c:f>
              <c:numCache>
                <c:formatCode>0.0</c:formatCode>
                <c:ptCount val="5"/>
                <c:pt idx="0">
                  <c:v>2.8</c:v>
                </c:pt>
                <c:pt idx="1">
                  <c:v>3</c:v>
                </c:pt>
                <c:pt idx="2">
                  <c:v>2.1</c:v>
                </c:pt>
                <c:pt idx="3">
                  <c:v>2.4</c:v>
                </c:pt>
                <c:pt idx="4">
                  <c:v>2.5</c:v>
                </c:pt>
              </c:numCache>
            </c:numRef>
          </c:val>
          <c:smooth val="0"/>
          <c:extLst>
            <c:ext xmlns:c16="http://schemas.microsoft.com/office/drawing/2014/chart" uri="{C3380CC4-5D6E-409C-BE32-E72D297353CC}">
              <c16:uniqueId val="{00000003-A262-4F6C-8C62-A594EB9E0112}"/>
            </c:ext>
          </c:extLst>
        </c:ser>
        <c:ser>
          <c:idx val="2"/>
          <c:order val="2"/>
          <c:tx>
            <c:strRef>
              <c:f>雇用指標!$B$6</c:f>
              <c:strCache>
                <c:ptCount val="1"/>
                <c:pt idx="0">
                  <c:v>埼玉県</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1.9661725432519254E-2"/>
                  <c:y val="6.4721867964840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62-4F6C-8C62-A594EB9E01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雇用指標!$C$3:$G$3</c:f>
              <c:strCache>
                <c:ptCount val="5"/>
                <c:pt idx="0">
                  <c:v>19/1-3</c:v>
                </c:pt>
                <c:pt idx="1">
                  <c:v>19/4-6</c:v>
                </c:pt>
                <c:pt idx="2">
                  <c:v>19/7-9</c:v>
                </c:pt>
                <c:pt idx="3">
                  <c:v>19/10-12</c:v>
                </c:pt>
                <c:pt idx="4">
                  <c:v>20/1-3</c:v>
                </c:pt>
              </c:strCache>
            </c:strRef>
          </c:cat>
          <c:val>
            <c:numRef>
              <c:f>雇用指標!$C$6:$G$6</c:f>
              <c:numCache>
                <c:formatCode>0.0</c:formatCode>
                <c:ptCount val="5"/>
                <c:pt idx="0">
                  <c:v>2.4</c:v>
                </c:pt>
                <c:pt idx="1">
                  <c:v>2.5</c:v>
                </c:pt>
                <c:pt idx="2">
                  <c:v>2.2000000000000002</c:v>
                </c:pt>
                <c:pt idx="3">
                  <c:v>2</c:v>
                </c:pt>
                <c:pt idx="4">
                  <c:v>2.4</c:v>
                </c:pt>
              </c:numCache>
            </c:numRef>
          </c:val>
          <c:smooth val="0"/>
          <c:extLst>
            <c:ext xmlns:c16="http://schemas.microsoft.com/office/drawing/2014/chart" uri="{C3380CC4-5D6E-409C-BE32-E72D297353CC}">
              <c16:uniqueId val="{00000005-A262-4F6C-8C62-A594EB9E0112}"/>
            </c:ext>
          </c:extLst>
        </c:ser>
        <c:ser>
          <c:idx val="3"/>
          <c:order val="3"/>
          <c:tx>
            <c:strRef>
              <c:f>雇用指標!$B$7</c:f>
              <c:strCache>
                <c:ptCount val="1"/>
                <c:pt idx="0">
                  <c:v>千葉県</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62-4F6C-8C62-A594EB9E01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雇用指標!$C$3:$G$3</c:f>
              <c:strCache>
                <c:ptCount val="5"/>
                <c:pt idx="0">
                  <c:v>19/1-3</c:v>
                </c:pt>
                <c:pt idx="1">
                  <c:v>19/4-6</c:v>
                </c:pt>
                <c:pt idx="2">
                  <c:v>19/7-9</c:v>
                </c:pt>
                <c:pt idx="3">
                  <c:v>19/10-12</c:v>
                </c:pt>
                <c:pt idx="4">
                  <c:v>20/1-3</c:v>
                </c:pt>
              </c:strCache>
            </c:strRef>
          </c:cat>
          <c:val>
            <c:numRef>
              <c:f>雇用指標!$C$7:$G$7</c:f>
              <c:numCache>
                <c:formatCode>0.0</c:formatCode>
                <c:ptCount val="5"/>
                <c:pt idx="0">
                  <c:v>2.1</c:v>
                </c:pt>
                <c:pt idx="1">
                  <c:v>2.2000000000000002</c:v>
                </c:pt>
                <c:pt idx="2">
                  <c:v>2.2000000000000002</c:v>
                </c:pt>
                <c:pt idx="3">
                  <c:v>2</c:v>
                </c:pt>
                <c:pt idx="4">
                  <c:v>2</c:v>
                </c:pt>
              </c:numCache>
            </c:numRef>
          </c:val>
          <c:smooth val="0"/>
          <c:extLst>
            <c:ext xmlns:c16="http://schemas.microsoft.com/office/drawing/2014/chart" uri="{C3380CC4-5D6E-409C-BE32-E72D297353CC}">
              <c16:uniqueId val="{00000007-A262-4F6C-8C62-A594EB9E0112}"/>
            </c:ext>
          </c:extLst>
        </c:ser>
        <c:ser>
          <c:idx val="4"/>
          <c:order val="4"/>
          <c:tx>
            <c:strRef>
              <c:f>雇用指標!$B$8</c:f>
              <c:strCache>
                <c:ptCount val="1"/>
                <c:pt idx="0">
                  <c:v>東京都</c:v>
                </c:pt>
              </c:strCache>
            </c:strRef>
          </c:tx>
          <c:spPr>
            <a:ln w="28575" cap="rnd">
              <a:solidFill>
                <a:schemeClr val="accent5"/>
              </a:solidFill>
              <a:prstDash val="dash"/>
              <a:round/>
            </a:ln>
            <a:effectLst/>
          </c:spPr>
          <c:marker>
            <c:symbol val="diamond"/>
            <c:size val="7"/>
            <c:spPr>
              <a:solidFill>
                <a:schemeClr val="accent5"/>
              </a:solidFill>
              <a:ln w="9525">
                <a:solidFill>
                  <a:schemeClr val="accent5"/>
                </a:solidFill>
              </a:ln>
              <a:effectLst/>
            </c:spPr>
          </c:marker>
          <c:dLbls>
            <c:dLbl>
              <c:idx val="4"/>
              <c:layout>
                <c:manualLayout>
                  <c:x val="1.5124404178859857E-3"/>
                  <c:y val="-4.5305307575388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62-4F6C-8C62-A594EB9E01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雇用指標!$C$3:$G$3</c:f>
              <c:strCache>
                <c:ptCount val="5"/>
                <c:pt idx="0">
                  <c:v>19/1-3</c:v>
                </c:pt>
                <c:pt idx="1">
                  <c:v>19/4-6</c:v>
                </c:pt>
                <c:pt idx="2">
                  <c:v>19/7-9</c:v>
                </c:pt>
                <c:pt idx="3">
                  <c:v>19/10-12</c:v>
                </c:pt>
                <c:pt idx="4">
                  <c:v>20/1-3</c:v>
                </c:pt>
              </c:strCache>
            </c:strRef>
          </c:cat>
          <c:val>
            <c:numRef>
              <c:f>雇用指標!$C$8:$G$8</c:f>
              <c:numCache>
                <c:formatCode>0.0</c:formatCode>
                <c:ptCount val="5"/>
                <c:pt idx="0">
                  <c:v>2.2999999999999998</c:v>
                </c:pt>
                <c:pt idx="1">
                  <c:v>2.4</c:v>
                </c:pt>
                <c:pt idx="2">
                  <c:v>2.2000000000000002</c:v>
                </c:pt>
                <c:pt idx="3">
                  <c:v>2.4</c:v>
                </c:pt>
                <c:pt idx="4">
                  <c:v>2.6</c:v>
                </c:pt>
              </c:numCache>
            </c:numRef>
          </c:val>
          <c:smooth val="0"/>
          <c:extLst>
            <c:ext xmlns:c16="http://schemas.microsoft.com/office/drawing/2014/chart" uri="{C3380CC4-5D6E-409C-BE32-E72D297353CC}">
              <c16:uniqueId val="{00000009-A262-4F6C-8C62-A594EB9E0112}"/>
            </c:ext>
          </c:extLst>
        </c:ser>
        <c:ser>
          <c:idx val="5"/>
          <c:order val="5"/>
          <c:tx>
            <c:strRef>
              <c:f>雇用指標!$B$9</c:f>
              <c:strCache>
                <c:ptCount val="1"/>
                <c:pt idx="0">
                  <c:v>神奈川県</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262-4F6C-8C62-A594EB9E01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雇用指標!$C$3:$G$3</c:f>
              <c:strCache>
                <c:ptCount val="5"/>
                <c:pt idx="0">
                  <c:v>19/1-3</c:v>
                </c:pt>
                <c:pt idx="1">
                  <c:v>19/4-6</c:v>
                </c:pt>
                <c:pt idx="2">
                  <c:v>19/7-9</c:v>
                </c:pt>
                <c:pt idx="3">
                  <c:v>19/10-12</c:v>
                </c:pt>
                <c:pt idx="4">
                  <c:v>20/1-3</c:v>
                </c:pt>
              </c:strCache>
            </c:strRef>
          </c:cat>
          <c:val>
            <c:numRef>
              <c:f>雇用指標!$C$9:$G$9</c:f>
              <c:numCache>
                <c:formatCode>0.0</c:formatCode>
                <c:ptCount val="5"/>
                <c:pt idx="0">
                  <c:v>2.2999999999999998</c:v>
                </c:pt>
                <c:pt idx="1">
                  <c:v>2.2999999999999998</c:v>
                </c:pt>
                <c:pt idx="2">
                  <c:v>2.1</c:v>
                </c:pt>
                <c:pt idx="3">
                  <c:v>1.7</c:v>
                </c:pt>
                <c:pt idx="4">
                  <c:v>2.1</c:v>
                </c:pt>
              </c:numCache>
            </c:numRef>
          </c:val>
          <c:smooth val="0"/>
          <c:extLst>
            <c:ext xmlns:c16="http://schemas.microsoft.com/office/drawing/2014/chart" uri="{C3380CC4-5D6E-409C-BE32-E72D297353CC}">
              <c16:uniqueId val="{0000000B-A262-4F6C-8C62-A594EB9E0112}"/>
            </c:ext>
          </c:extLst>
        </c:ser>
        <c:ser>
          <c:idx val="7"/>
          <c:order val="6"/>
          <c:tx>
            <c:strRef>
              <c:f>雇用指標!$B$11</c:f>
              <c:strCache>
                <c:ptCount val="1"/>
                <c:pt idx="0">
                  <c:v>大阪府</c:v>
                </c:pt>
              </c:strCache>
            </c:strRef>
          </c:tx>
          <c:spPr>
            <a:ln w="28575" cap="rnd">
              <a:solidFill>
                <a:schemeClr val="accent2">
                  <a:lumMod val="60000"/>
                </a:schemeClr>
              </a:solidFill>
              <a:round/>
            </a:ln>
            <a:effectLst/>
          </c:spPr>
          <c:marker>
            <c:symbol val="square"/>
            <c:size val="7"/>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雇用指標!$C$3:$G$3</c:f>
              <c:strCache>
                <c:ptCount val="5"/>
                <c:pt idx="0">
                  <c:v>19/1-3</c:v>
                </c:pt>
                <c:pt idx="1">
                  <c:v>19/4-6</c:v>
                </c:pt>
                <c:pt idx="2">
                  <c:v>19/7-9</c:v>
                </c:pt>
                <c:pt idx="3">
                  <c:v>19/10-12</c:v>
                </c:pt>
                <c:pt idx="4">
                  <c:v>20/1-3</c:v>
                </c:pt>
              </c:strCache>
            </c:strRef>
          </c:cat>
          <c:val>
            <c:numRef>
              <c:f>雇用指標!$C$11:$G$11</c:f>
              <c:numCache>
                <c:formatCode>0.0</c:formatCode>
                <c:ptCount val="5"/>
                <c:pt idx="0">
                  <c:v>3</c:v>
                </c:pt>
                <c:pt idx="1">
                  <c:v>3</c:v>
                </c:pt>
                <c:pt idx="2">
                  <c:v>2.9</c:v>
                </c:pt>
                <c:pt idx="3">
                  <c:v>2.8</c:v>
                </c:pt>
                <c:pt idx="4">
                  <c:v>2.9</c:v>
                </c:pt>
              </c:numCache>
            </c:numRef>
          </c:val>
          <c:smooth val="0"/>
          <c:extLst>
            <c:ext xmlns:c16="http://schemas.microsoft.com/office/drawing/2014/chart" uri="{C3380CC4-5D6E-409C-BE32-E72D297353CC}">
              <c16:uniqueId val="{0000000E-A262-4F6C-8C62-A594EB9E0112}"/>
            </c:ext>
          </c:extLst>
        </c:ser>
        <c:ser>
          <c:idx val="8"/>
          <c:order val="7"/>
          <c:tx>
            <c:strRef>
              <c:f>雇用指標!$B$12</c:f>
              <c:strCache>
                <c:ptCount val="1"/>
                <c:pt idx="0">
                  <c:v>兵庫県</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雇用指標!$C$3:$G$3</c:f>
              <c:strCache>
                <c:ptCount val="5"/>
                <c:pt idx="0">
                  <c:v>19/1-3</c:v>
                </c:pt>
                <c:pt idx="1">
                  <c:v>19/4-6</c:v>
                </c:pt>
                <c:pt idx="2">
                  <c:v>19/7-9</c:v>
                </c:pt>
                <c:pt idx="3">
                  <c:v>19/10-12</c:v>
                </c:pt>
                <c:pt idx="4">
                  <c:v>20/1-3</c:v>
                </c:pt>
              </c:strCache>
            </c:strRef>
          </c:cat>
          <c:val>
            <c:numRef>
              <c:f>雇用指標!$C$12:$G$12</c:f>
              <c:numCache>
                <c:formatCode>0.0</c:formatCode>
                <c:ptCount val="5"/>
                <c:pt idx="0">
                  <c:v>2.5</c:v>
                </c:pt>
                <c:pt idx="1">
                  <c:v>2.5</c:v>
                </c:pt>
                <c:pt idx="2">
                  <c:v>2.2000000000000002</c:v>
                </c:pt>
                <c:pt idx="3">
                  <c:v>2.1</c:v>
                </c:pt>
                <c:pt idx="4">
                  <c:v>2.5</c:v>
                </c:pt>
              </c:numCache>
            </c:numRef>
          </c:val>
          <c:smooth val="0"/>
          <c:extLst>
            <c:ext xmlns:c16="http://schemas.microsoft.com/office/drawing/2014/chart" uri="{C3380CC4-5D6E-409C-BE32-E72D297353CC}">
              <c16:uniqueId val="{00000010-A262-4F6C-8C62-A594EB9E0112}"/>
            </c:ext>
          </c:extLst>
        </c:ser>
        <c:dLbls>
          <c:showLegendKey val="0"/>
          <c:showVal val="0"/>
          <c:showCatName val="0"/>
          <c:showSerName val="0"/>
          <c:showPercent val="0"/>
          <c:showBubbleSize val="0"/>
        </c:dLbls>
        <c:marker val="1"/>
        <c:smooth val="0"/>
        <c:axId val="1605072592"/>
        <c:axId val="1605075920"/>
        <c:extLst/>
      </c:lineChart>
      <c:catAx>
        <c:axId val="160507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605075920"/>
        <c:crosses val="autoZero"/>
        <c:auto val="1"/>
        <c:lblAlgn val="ctr"/>
        <c:lblOffset val="100"/>
        <c:noMultiLvlLbl val="0"/>
      </c:catAx>
      <c:valAx>
        <c:axId val="1605075920"/>
        <c:scaling>
          <c:orientation val="minMax"/>
          <c:max val="3.5"/>
          <c:min val="1.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a:t>
                </a:r>
              </a:p>
            </c:rich>
          </c:tx>
          <c:layout>
            <c:manualLayout>
              <c:xMode val="edge"/>
              <c:yMode val="edge"/>
              <c:x val="2.1174165850405352E-2"/>
              <c:y val="1.7751472199561535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60507259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ja-JP" altLang="en-US" sz="1050" b="1" dirty="0"/>
              <a:t>新型コロナに起因する解雇等見込み労働者の推移</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'全国 (2)'!$C$15</c:f>
              <c:strCache>
                <c:ptCount val="1"/>
                <c:pt idx="0">
                  <c:v>全体</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 (2)'!$D$14:$F$14</c:f>
              <c:strCache>
                <c:ptCount val="3"/>
                <c:pt idx="0">
                  <c:v>５/22</c:v>
                </c:pt>
                <c:pt idx="1">
                  <c:v>5/29</c:v>
                </c:pt>
                <c:pt idx="2">
                  <c:v>6/５</c:v>
                </c:pt>
              </c:strCache>
            </c:strRef>
          </c:cat>
          <c:val>
            <c:numRef>
              <c:f>'全国 (2)'!$D$15:$F$15</c:f>
              <c:numCache>
                <c:formatCode>#,##0_);[Red]\(#,##0\)</c:formatCode>
                <c:ptCount val="3"/>
                <c:pt idx="0">
                  <c:v>11912</c:v>
                </c:pt>
                <c:pt idx="1">
                  <c:v>16723</c:v>
                </c:pt>
                <c:pt idx="2">
                  <c:v>20993</c:v>
                </c:pt>
              </c:numCache>
            </c:numRef>
          </c:val>
          <c:extLst>
            <c:ext xmlns:c16="http://schemas.microsoft.com/office/drawing/2014/chart" uri="{C3380CC4-5D6E-409C-BE32-E72D297353CC}">
              <c16:uniqueId val="{00000000-4740-4775-9026-229BDF72C361}"/>
            </c:ext>
          </c:extLst>
        </c:ser>
        <c:dLbls>
          <c:showLegendKey val="0"/>
          <c:showVal val="0"/>
          <c:showCatName val="0"/>
          <c:showSerName val="0"/>
          <c:showPercent val="0"/>
          <c:showBubbleSize val="0"/>
        </c:dLbls>
        <c:gapWidth val="219"/>
        <c:overlap val="-27"/>
        <c:axId val="1643553647"/>
        <c:axId val="1643559471"/>
      </c:barChart>
      <c:catAx>
        <c:axId val="164355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3559471"/>
        <c:crosses val="autoZero"/>
        <c:auto val="1"/>
        <c:lblAlgn val="ctr"/>
        <c:lblOffset val="100"/>
        <c:noMultiLvlLbl val="0"/>
      </c:catAx>
      <c:valAx>
        <c:axId val="164355947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3553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b="1">
                <a:latin typeface="Meiryo UI" panose="020B0604030504040204" pitchFamily="50" charset="-128"/>
                <a:ea typeface="Meiryo UI" panose="020B0604030504040204" pitchFamily="50" charset="-128"/>
              </a:rPr>
              <a:t>新型コロナに起因する解雇等見込み労働者の推移（業種別）</a:t>
            </a:r>
          </a:p>
        </c:rich>
      </c:tx>
      <c:layout>
        <c:manualLayout>
          <c:xMode val="edge"/>
          <c:yMode val="edge"/>
          <c:x val="0.15266533241786334"/>
          <c:y val="1.984126984126984E-2"/>
        </c:manualLayout>
      </c:layout>
      <c:overlay val="0"/>
      <c:spPr>
        <a:noFill/>
        <a:ln>
          <a:noFill/>
        </a:ln>
        <a:effectLst/>
      </c:spPr>
      <c:txPr>
        <a:bodyPr rot="0" spcFirstLastPara="1" vertOverflow="ellipsis" vert="horz" wrap="square" anchor="ctr" anchorCtr="1"/>
        <a:lstStyle/>
        <a:p>
          <a:pPr algn="ct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'全国 (2)'!$D$3</c:f>
              <c:strCache>
                <c:ptCount val="1"/>
                <c:pt idx="0">
                  <c:v>５/22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 (2)'!$C$4:$C$13</c:f>
              <c:strCache>
                <c:ptCount val="10"/>
                <c:pt idx="0">
                  <c:v>宿泊業</c:v>
                </c:pt>
                <c:pt idx="1">
                  <c:v>道路旅客運送業</c:v>
                </c:pt>
                <c:pt idx="2">
                  <c:v>製造業</c:v>
                </c:pt>
                <c:pt idx="3">
                  <c:v>飲食業</c:v>
                </c:pt>
                <c:pt idx="4">
                  <c:v>小売業</c:v>
                </c:pt>
                <c:pt idx="5">
                  <c:v>サービス業</c:v>
                </c:pt>
                <c:pt idx="6">
                  <c:v>労働派遣業</c:v>
                </c:pt>
                <c:pt idx="7">
                  <c:v>娯楽業</c:v>
                </c:pt>
                <c:pt idx="8">
                  <c:v>運輸業</c:v>
                </c:pt>
                <c:pt idx="9">
                  <c:v>卸売業</c:v>
                </c:pt>
              </c:strCache>
            </c:strRef>
          </c:cat>
          <c:val>
            <c:numRef>
              <c:f>'全国 (2)'!$D$4:$D$13</c:f>
              <c:numCache>
                <c:formatCode>#,##0_);[Red]\(#,##0\)</c:formatCode>
                <c:ptCount val="10"/>
                <c:pt idx="0">
                  <c:v>2632</c:v>
                </c:pt>
                <c:pt idx="1">
                  <c:v>1959</c:v>
                </c:pt>
                <c:pt idx="2">
                  <c:v>1611</c:v>
                </c:pt>
                <c:pt idx="3">
                  <c:v>1286</c:v>
                </c:pt>
                <c:pt idx="4">
                  <c:v>819</c:v>
                </c:pt>
                <c:pt idx="5">
                  <c:v>749</c:v>
                </c:pt>
                <c:pt idx="6">
                  <c:v>710</c:v>
                </c:pt>
                <c:pt idx="7">
                  <c:v>694</c:v>
                </c:pt>
                <c:pt idx="8">
                  <c:v>295</c:v>
                </c:pt>
                <c:pt idx="9">
                  <c:v>217</c:v>
                </c:pt>
              </c:numCache>
            </c:numRef>
          </c:val>
          <c:extLst>
            <c:ext xmlns:c16="http://schemas.microsoft.com/office/drawing/2014/chart" uri="{C3380CC4-5D6E-409C-BE32-E72D297353CC}">
              <c16:uniqueId val="{00000000-8F1B-4EF4-95E4-0AAA70174B93}"/>
            </c:ext>
          </c:extLst>
        </c:ser>
        <c:ser>
          <c:idx val="1"/>
          <c:order val="1"/>
          <c:tx>
            <c:strRef>
              <c:f>'全国 (2)'!$E$3</c:f>
              <c:strCache>
                <c:ptCount val="1"/>
                <c:pt idx="0">
                  <c:v>5/29</c:v>
                </c:pt>
              </c:strCache>
            </c:strRef>
          </c:tx>
          <c:spPr>
            <a:pattFill prst="pct60">
              <a:fgClr>
                <a:schemeClr val="accent1"/>
              </a:fgClr>
              <a:bgClr>
                <a:schemeClr val="bg1"/>
              </a:bgClr>
            </a:pattFill>
            <a:ln>
              <a:noFill/>
            </a:ln>
            <a:effectLst/>
          </c:spPr>
          <c:invertIfNegative val="0"/>
          <c:cat>
            <c:strRef>
              <c:f>'全国 (2)'!$C$4:$C$13</c:f>
              <c:strCache>
                <c:ptCount val="10"/>
                <c:pt idx="0">
                  <c:v>宿泊業</c:v>
                </c:pt>
                <c:pt idx="1">
                  <c:v>道路旅客運送業</c:v>
                </c:pt>
                <c:pt idx="2">
                  <c:v>製造業</c:v>
                </c:pt>
                <c:pt idx="3">
                  <c:v>飲食業</c:v>
                </c:pt>
                <c:pt idx="4">
                  <c:v>小売業</c:v>
                </c:pt>
                <c:pt idx="5">
                  <c:v>サービス業</c:v>
                </c:pt>
                <c:pt idx="6">
                  <c:v>労働派遣業</c:v>
                </c:pt>
                <c:pt idx="7">
                  <c:v>娯楽業</c:v>
                </c:pt>
                <c:pt idx="8">
                  <c:v>運輸業</c:v>
                </c:pt>
                <c:pt idx="9">
                  <c:v>卸売業</c:v>
                </c:pt>
              </c:strCache>
            </c:strRef>
          </c:cat>
          <c:val>
            <c:numRef>
              <c:f>'全国 (2)'!$E$4:$E$13</c:f>
              <c:numCache>
                <c:formatCode>#,##0_);[Red]\(#,##0\)</c:formatCode>
                <c:ptCount val="10"/>
                <c:pt idx="0">
                  <c:v>3702</c:v>
                </c:pt>
                <c:pt idx="1">
                  <c:v>2287</c:v>
                </c:pt>
                <c:pt idx="2">
                  <c:v>2269</c:v>
                </c:pt>
                <c:pt idx="3">
                  <c:v>2122</c:v>
                </c:pt>
                <c:pt idx="4">
                  <c:v>1135</c:v>
                </c:pt>
                <c:pt idx="5">
                  <c:v>1103</c:v>
                </c:pt>
                <c:pt idx="6">
                  <c:v>1094</c:v>
                </c:pt>
                <c:pt idx="7">
                  <c:v>796</c:v>
                </c:pt>
                <c:pt idx="8">
                  <c:v>412</c:v>
                </c:pt>
                <c:pt idx="9">
                  <c:v>408</c:v>
                </c:pt>
              </c:numCache>
            </c:numRef>
          </c:val>
          <c:extLst>
            <c:ext xmlns:c16="http://schemas.microsoft.com/office/drawing/2014/chart" uri="{C3380CC4-5D6E-409C-BE32-E72D297353CC}">
              <c16:uniqueId val="{00000001-8F1B-4EF4-95E4-0AAA70174B93}"/>
            </c:ext>
          </c:extLst>
        </c:ser>
        <c:ser>
          <c:idx val="2"/>
          <c:order val="2"/>
          <c:tx>
            <c:strRef>
              <c:f>'全国 (2)'!$F$3</c:f>
              <c:strCache>
                <c:ptCount val="1"/>
                <c:pt idx="0">
                  <c:v>6/５</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 (2)'!$C$4:$C$13</c:f>
              <c:strCache>
                <c:ptCount val="10"/>
                <c:pt idx="0">
                  <c:v>宿泊業</c:v>
                </c:pt>
                <c:pt idx="1">
                  <c:v>道路旅客運送業</c:v>
                </c:pt>
                <c:pt idx="2">
                  <c:v>製造業</c:v>
                </c:pt>
                <c:pt idx="3">
                  <c:v>飲食業</c:v>
                </c:pt>
                <c:pt idx="4">
                  <c:v>小売業</c:v>
                </c:pt>
                <c:pt idx="5">
                  <c:v>サービス業</c:v>
                </c:pt>
                <c:pt idx="6">
                  <c:v>労働派遣業</c:v>
                </c:pt>
                <c:pt idx="7">
                  <c:v>娯楽業</c:v>
                </c:pt>
                <c:pt idx="8">
                  <c:v>運輸業</c:v>
                </c:pt>
                <c:pt idx="9">
                  <c:v>卸売業</c:v>
                </c:pt>
              </c:strCache>
            </c:strRef>
          </c:cat>
          <c:val>
            <c:numRef>
              <c:f>'全国 (2)'!$F$4:$F$13</c:f>
              <c:numCache>
                <c:formatCode>#,##0_);[Red]\(#,##0\)</c:formatCode>
                <c:ptCount val="10"/>
                <c:pt idx="0">
                  <c:v>4348</c:v>
                </c:pt>
                <c:pt idx="1">
                  <c:v>2377</c:v>
                </c:pt>
                <c:pt idx="2">
                  <c:v>2813</c:v>
                </c:pt>
                <c:pt idx="3">
                  <c:v>3484</c:v>
                </c:pt>
                <c:pt idx="4">
                  <c:v>1563</c:v>
                </c:pt>
                <c:pt idx="5">
                  <c:v>1256</c:v>
                </c:pt>
                <c:pt idx="6">
                  <c:v>1249</c:v>
                </c:pt>
                <c:pt idx="7">
                  <c:v>1203</c:v>
                </c:pt>
                <c:pt idx="8">
                  <c:v>571</c:v>
                </c:pt>
                <c:pt idx="9">
                  <c:v>461</c:v>
                </c:pt>
              </c:numCache>
            </c:numRef>
          </c:val>
          <c:extLst>
            <c:ext xmlns:c16="http://schemas.microsoft.com/office/drawing/2014/chart" uri="{C3380CC4-5D6E-409C-BE32-E72D297353CC}">
              <c16:uniqueId val="{00000002-8F1B-4EF4-95E4-0AAA70174B93}"/>
            </c:ext>
          </c:extLst>
        </c:ser>
        <c:dLbls>
          <c:showLegendKey val="0"/>
          <c:showVal val="0"/>
          <c:showCatName val="0"/>
          <c:showSerName val="0"/>
          <c:showPercent val="0"/>
          <c:showBubbleSize val="0"/>
        </c:dLbls>
        <c:gapWidth val="219"/>
        <c:overlap val="-27"/>
        <c:axId val="1648919103"/>
        <c:axId val="1648924095"/>
      </c:barChart>
      <c:catAx>
        <c:axId val="164891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8924095"/>
        <c:crosses val="autoZero"/>
        <c:auto val="1"/>
        <c:lblAlgn val="ctr"/>
        <c:lblOffset val="100"/>
        <c:noMultiLvlLbl val="0"/>
      </c:catAx>
      <c:valAx>
        <c:axId val="164892409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891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ja-JP" sz="1000" b="1" i="0" u="none" strike="noStrike" baseline="0">
                <a:effectLst/>
              </a:rPr>
              <a:t>新型コロナに起因する解雇等見込み労働者の推移（府県別</a:t>
            </a:r>
            <a:r>
              <a:rPr lang="ja-JP" altLang="en-US" sz="1000" b="1" i="0" u="none" strike="noStrike" baseline="0">
                <a:effectLst/>
              </a:rPr>
              <a:t>）</a:t>
            </a:r>
            <a:endParaRPr lang="en-US" altLang="ja-JP" sz="1000" b="1" i="0" u="none" strike="noStrike" baseline="0">
              <a:effectLst/>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都道府県別!$C$3</c:f>
              <c:strCache>
                <c:ptCount val="1"/>
                <c:pt idx="0">
                  <c:v>5/29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都道府県別!$B$4:$B$11</c:f>
              <c:strCache>
                <c:ptCount val="8"/>
                <c:pt idx="0">
                  <c:v>北海道</c:v>
                </c:pt>
                <c:pt idx="1">
                  <c:v>埼玉</c:v>
                </c:pt>
                <c:pt idx="2">
                  <c:v>千葉</c:v>
                </c:pt>
                <c:pt idx="3">
                  <c:v>東京</c:v>
                </c:pt>
                <c:pt idx="4">
                  <c:v>神奈川</c:v>
                </c:pt>
                <c:pt idx="5">
                  <c:v>大阪</c:v>
                </c:pt>
                <c:pt idx="6">
                  <c:v>兵庫</c:v>
                </c:pt>
                <c:pt idx="7">
                  <c:v>福岡</c:v>
                </c:pt>
              </c:strCache>
            </c:strRef>
          </c:cat>
          <c:val>
            <c:numRef>
              <c:f>都道府県別!$C$4:$C$11</c:f>
              <c:numCache>
                <c:formatCode>#,##0_);[Red]\(#,##0\)</c:formatCode>
                <c:ptCount val="8"/>
                <c:pt idx="0">
                  <c:v>1025</c:v>
                </c:pt>
                <c:pt idx="1">
                  <c:v>212</c:v>
                </c:pt>
                <c:pt idx="2">
                  <c:v>392</c:v>
                </c:pt>
                <c:pt idx="3">
                  <c:v>2495</c:v>
                </c:pt>
                <c:pt idx="4">
                  <c:v>503</c:v>
                </c:pt>
                <c:pt idx="5">
                  <c:v>1789</c:v>
                </c:pt>
                <c:pt idx="6">
                  <c:v>810</c:v>
                </c:pt>
                <c:pt idx="7">
                  <c:v>450</c:v>
                </c:pt>
              </c:numCache>
            </c:numRef>
          </c:val>
          <c:extLst>
            <c:ext xmlns:c16="http://schemas.microsoft.com/office/drawing/2014/chart" uri="{C3380CC4-5D6E-409C-BE32-E72D297353CC}">
              <c16:uniqueId val="{00000000-7092-47F3-AEC6-58AB488E32D2}"/>
            </c:ext>
          </c:extLst>
        </c:ser>
        <c:ser>
          <c:idx val="1"/>
          <c:order val="1"/>
          <c:tx>
            <c:strRef>
              <c:f>都道府県別!$D$3</c:f>
              <c:strCache>
                <c:ptCount val="1"/>
                <c:pt idx="0">
                  <c:v>6/５</c:v>
                </c:pt>
              </c:strCache>
            </c:strRef>
          </c:tx>
          <c:spPr>
            <a:solidFill>
              <a:srgbClr val="002060"/>
            </a:solidFill>
            <a:ln>
              <a:noFill/>
            </a:ln>
            <a:effectLst/>
          </c:spPr>
          <c:invertIfNegative val="0"/>
          <c:dLbls>
            <c:dLbl>
              <c:idx val="1"/>
              <c:layout>
                <c:manualLayout>
                  <c:x val="2.22222222222222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92-47F3-AEC6-58AB488E32D2}"/>
                </c:ext>
              </c:extLst>
            </c:dLbl>
            <c:dLbl>
              <c:idx val="2"/>
              <c:layout>
                <c:manualLayout>
                  <c:x val="1.3888888888888888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92-47F3-AEC6-58AB488E32D2}"/>
                </c:ext>
              </c:extLst>
            </c:dLbl>
            <c:dLbl>
              <c:idx val="5"/>
              <c:layout>
                <c:manualLayout>
                  <c:x val="2.5000000000000001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92-47F3-AEC6-58AB488E32D2}"/>
                </c:ext>
              </c:extLst>
            </c:dLbl>
            <c:dLbl>
              <c:idx val="6"/>
              <c:layout>
                <c:manualLayout>
                  <c:x val="1.38888888888888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92-47F3-AEC6-58AB488E32D2}"/>
                </c:ext>
              </c:extLst>
            </c:dLbl>
            <c:dLbl>
              <c:idx val="7"/>
              <c:layout>
                <c:manualLayout>
                  <c:x val="1.666666666666666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92-47F3-AEC6-58AB488E32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都道府県別!$B$4:$B$11</c:f>
              <c:strCache>
                <c:ptCount val="8"/>
                <c:pt idx="0">
                  <c:v>北海道</c:v>
                </c:pt>
                <c:pt idx="1">
                  <c:v>埼玉</c:v>
                </c:pt>
                <c:pt idx="2">
                  <c:v>千葉</c:v>
                </c:pt>
                <c:pt idx="3">
                  <c:v>東京</c:v>
                </c:pt>
                <c:pt idx="4">
                  <c:v>神奈川</c:v>
                </c:pt>
                <c:pt idx="5">
                  <c:v>大阪</c:v>
                </c:pt>
                <c:pt idx="6">
                  <c:v>兵庫</c:v>
                </c:pt>
                <c:pt idx="7">
                  <c:v>福岡</c:v>
                </c:pt>
              </c:strCache>
            </c:strRef>
          </c:cat>
          <c:val>
            <c:numRef>
              <c:f>都道府県別!$D$4:$D$11</c:f>
              <c:numCache>
                <c:formatCode>#,##0_);[Red]\(#,##0\)</c:formatCode>
                <c:ptCount val="8"/>
                <c:pt idx="0">
                  <c:v>1149</c:v>
                </c:pt>
                <c:pt idx="1">
                  <c:v>212</c:v>
                </c:pt>
                <c:pt idx="2">
                  <c:v>528</c:v>
                </c:pt>
                <c:pt idx="3">
                  <c:v>3164</c:v>
                </c:pt>
                <c:pt idx="4">
                  <c:v>664</c:v>
                </c:pt>
                <c:pt idx="5">
                  <c:v>2998</c:v>
                </c:pt>
                <c:pt idx="6">
                  <c:v>815</c:v>
                </c:pt>
                <c:pt idx="7">
                  <c:v>450</c:v>
                </c:pt>
              </c:numCache>
            </c:numRef>
          </c:val>
          <c:extLst>
            <c:ext xmlns:c16="http://schemas.microsoft.com/office/drawing/2014/chart" uri="{C3380CC4-5D6E-409C-BE32-E72D297353CC}">
              <c16:uniqueId val="{00000006-7092-47F3-AEC6-58AB488E32D2}"/>
            </c:ext>
          </c:extLst>
        </c:ser>
        <c:dLbls>
          <c:showLegendKey val="0"/>
          <c:showVal val="0"/>
          <c:showCatName val="0"/>
          <c:showSerName val="0"/>
          <c:showPercent val="0"/>
          <c:showBubbleSize val="0"/>
        </c:dLbls>
        <c:gapWidth val="219"/>
        <c:overlap val="-27"/>
        <c:axId val="1643550735"/>
        <c:axId val="1643553231"/>
      </c:barChart>
      <c:lineChart>
        <c:grouping val="standard"/>
        <c:varyColors val="0"/>
        <c:ser>
          <c:idx val="2"/>
          <c:order val="2"/>
          <c:tx>
            <c:strRef>
              <c:f>都道府県別!$E$3</c:f>
              <c:strCache>
                <c:ptCount val="1"/>
                <c:pt idx="0">
                  <c:v>伸び率</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6.3888888888888939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92-47F3-AEC6-58AB488E32D2}"/>
                </c:ext>
              </c:extLst>
            </c:dLbl>
            <c:dLbl>
              <c:idx val="3"/>
              <c:layout>
                <c:manualLayout>
                  <c:x val="-8.3333333333333332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92-47F3-AEC6-58AB488E32D2}"/>
                </c:ext>
              </c:extLst>
            </c:dLbl>
            <c:dLbl>
              <c:idx val="4"/>
              <c:layout>
                <c:manualLayout>
                  <c:x val="-2.7777777777777776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92-47F3-AEC6-58AB488E32D2}"/>
                </c:ext>
              </c:extLst>
            </c:dLbl>
            <c:dLbl>
              <c:idx val="5"/>
              <c:layout>
                <c:manualLayout>
                  <c:x val="-0.10555555555555556"/>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92-47F3-AEC6-58AB488E32D2}"/>
                </c:ext>
              </c:extLst>
            </c:dLbl>
            <c:dLbl>
              <c:idx val="6"/>
              <c:layout>
                <c:manualLayout>
                  <c:x val="-1.9444444444444344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92-47F3-AEC6-58AB488E32D2}"/>
                </c:ext>
              </c:extLst>
            </c:dLbl>
            <c:dLbl>
              <c:idx val="7"/>
              <c:layout>
                <c:manualLayout>
                  <c:x val="-3.3333333333333333E-2"/>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92-47F3-AEC6-58AB488E32D2}"/>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都道府県別!$B$4:$B$11</c:f>
              <c:strCache>
                <c:ptCount val="8"/>
                <c:pt idx="0">
                  <c:v>北海道</c:v>
                </c:pt>
                <c:pt idx="1">
                  <c:v>埼玉</c:v>
                </c:pt>
                <c:pt idx="2">
                  <c:v>千葉</c:v>
                </c:pt>
                <c:pt idx="3">
                  <c:v>東京</c:v>
                </c:pt>
                <c:pt idx="4">
                  <c:v>神奈川</c:v>
                </c:pt>
                <c:pt idx="5">
                  <c:v>大阪</c:v>
                </c:pt>
                <c:pt idx="6">
                  <c:v>兵庫</c:v>
                </c:pt>
                <c:pt idx="7">
                  <c:v>福岡</c:v>
                </c:pt>
              </c:strCache>
            </c:strRef>
          </c:cat>
          <c:val>
            <c:numRef>
              <c:f>都道府県別!$E$4:$E$11</c:f>
              <c:numCache>
                <c:formatCode>0.00</c:formatCode>
                <c:ptCount val="8"/>
                <c:pt idx="0">
                  <c:v>1.1209756097560977</c:v>
                </c:pt>
                <c:pt idx="1">
                  <c:v>1</c:v>
                </c:pt>
                <c:pt idx="2">
                  <c:v>1.346938775510204</c:v>
                </c:pt>
                <c:pt idx="3">
                  <c:v>1.2681362725450902</c:v>
                </c:pt>
                <c:pt idx="4">
                  <c:v>1.320079522862823</c:v>
                </c:pt>
                <c:pt idx="5">
                  <c:v>1.6757965343767467</c:v>
                </c:pt>
                <c:pt idx="6">
                  <c:v>1.0061728395061729</c:v>
                </c:pt>
                <c:pt idx="7">
                  <c:v>1</c:v>
                </c:pt>
              </c:numCache>
            </c:numRef>
          </c:val>
          <c:smooth val="0"/>
          <c:extLst>
            <c:ext xmlns:c16="http://schemas.microsoft.com/office/drawing/2014/chart" uri="{C3380CC4-5D6E-409C-BE32-E72D297353CC}">
              <c16:uniqueId val="{0000000D-7092-47F3-AEC6-58AB488E32D2}"/>
            </c:ext>
          </c:extLst>
        </c:ser>
        <c:dLbls>
          <c:showLegendKey val="0"/>
          <c:showVal val="0"/>
          <c:showCatName val="0"/>
          <c:showSerName val="0"/>
          <c:showPercent val="0"/>
          <c:showBubbleSize val="0"/>
        </c:dLbls>
        <c:marker val="1"/>
        <c:smooth val="0"/>
        <c:axId val="1304091135"/>
        <c:axId val="1304089471"/>
      </c:lineChart>
      <c:catAx>
        <c:axId val="164355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3553231"/>
        <c:crosses val="autoZero"/>
        <c:auto val="1"/>
        <c:lblAlgn val="ctr"/>
        <c:lblOffset val="100"/>
        <c:noMultiLvlLbl val="0"/>
      </c:catAx>
      <c:valAx>
        <c:axId val="164355323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43550735"/>
        <c:crosses val="autoZero"/>
        <c:crossBetween val="between"/>
      </c:valAx>
      <c:valAx>
        <c:axId val="1304089471"/>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4091135"/>
        <c:crosses val="max"/>
        <c:crossBetween val="between"/>
      </c:valAx>
      <c:catAx>
        <c:axId val="1304091135"/>
        <c:scaling>
          <c:orientation val="minMax"/>
        </c:scaling>
        <c:delete val="1"/>
        <c:axPos val="b"/>
        <c:numFmt formatCode="General" sourceLinked="1"/>
        <c:majorTickMark val="out"/>
        <c:minorTickMark val="none"/>
        <c:tickLblPos val="nextTo"/>
        <c:crossAx val="1304089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79687929772547E-2"/>
          <c:y val="0.14842398011506838"/>
          <c:w val="0.8749693943674447"/>
          <c:h val="0.69360483913020798"/>
        </c:manualLayout>
      </c:layout>
      <c:lineChart>
        <c:grouping val="standard"/>
        <c:varyColors val="0"/>
        <c:ser>
          <c:idx val="0"/>
          <c:order val="0"/>
          <c:tx>
            <c:strRef>
              <c:f>比較!$C$20</c:f>
              <c:strCache>
                <c:ptCount val="1"/>
                <c:pt idx="0">
                  <c:v>全国</c:v>
                </c:pt>
              </c:strCache>
            </c:strRef>
          </c:tx>
          <c:spPr>
            <a:ln w="28575" cap="rnd">
              <a:solidFill>
                <a:schemeClr val="accent1"/>
              </a:solidFill>
              <a:prstDash val="sysDash"/>
              <a:round/>
            </a:ln>
            <a:effectLst/>
          </c:spPr>
          <c:marker>
            <c:symbol val="circle"/>
            <c:size val="5"/>
            <c:spPr>
              <a:solidFill>
                <a:schemeClr val="accent1"/>
              </a:solidFill>
              <a:ln w="9525">
                <a:solidFill>
                  <a:schemeClr val="accent1"/>
                </a:solidFill>
                <a:prstDash val="sysDash"/>
              </a:ln>
              <a:effectLst/>
            </c:spPr>
          </c:marker>
          <c:dLbls>
            <c:dLbl>
              <c:idx val="0"/>
              <c:layout>
                <c:manualLayout>
                  <c:x val="-2.368265245707519E-3"/>
                  <c:y val="2.649006622516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77-478B-A38F-674EE309967F}"/>
                </c:ext>
              </c:extLst>
            </c:dLbl>
            <c:dLbl>
              <c:idx val="1"/>
              <c:layout>
                <c:manualLayout>
                  <c:x val="-1.4209591474245116E-2"/>
                  <c:y val="-5.2980132450331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77-478B-A38F-674EE30996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比較!$B$21:$B$24</c:f>
              <c:strCache>
                <c:ptCount val="4"/>
                <c:pt idx="0">
                  <c:v>20/1</c:v>
                </c:pt>
                <c:pt idx="1">
                  <c:v>20/2</c:v>
                </c:pt>
                <c:pt idx="2">
                  <c:v>20/3</c:v>
                </c:pt>
                <c:pt idx="3">
                  <c:v>20/4</c:v>
                </c:pt>
              </c:strCache>
            </c:strRef>
          </c:cat>
          <c:val>
            <c:numRef>
              <c:f>比較!$C$21:$C$24</c:f>
              <c:numCache>
                <c:formatCode>0.0%</c:formatCode>
                <c:ptCount val="4"/>
                <c:pt idx="0">
                  <c:v>-0.16016163325912236</c:v>
                </c:pt>
                <c:pt idx="1">
                  <c:v>-0.13482103679558699</c:v>
                </c:pt>
                <c:pt idx="2">
                  <c:v>-0.12121961980597529</c:v>
                </c:pt>
                <c:pt idx="3">
                  <c:v>-0.31886596001108669</c:v>
                </c:pt>
              </c:numCache>
            </c:numRef>
          </c:val>
          <c:smooth val="0"/>
          <c:extLst>
            <c:ext xmlns:c16="http://schemas.microsoft.com/office/drawing/2014/chart" uri="{C3380CC4-5D6E-409C-BE32-E72D297353CC}">
              <c16:uniqueId val="{00000002-BD77-478B-A38F-674EE309967F}"/>
            </c:ext>
          </c:extLst>
        </c:ser>
        <c:ser>
          <c:idx val="1"/>
          <c:order val="1"/>
          <c:tx>
            <c:strRef>
              <c:f>比較!$H$20</c:f>
              <c:strCache>
                <c:ptCount val="1"/>
                <c:pt idx="0">
                  <c:v>大阪</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0"/>
              <c:layout>
                <c:manualLayout>
                  <c:x val="-7.104795737122558E-3"/>
                  <c:y val="-5.2980132450331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77-478B-A38F-674EE309967F}"/>
                </c:ext>
              </c:extLst>
            </c:dLbl>
            <c:dLbl>
              <c:idx val="1"/>
              <c:layout>
                <c:manualLayout>
                  <c:x val="0"/>
                  <c:y val="3.5320088300220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77-478B-A38F-674EE309967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比較!$B$21:$B$24</c:f>
              <c:strCache>
                <c:ptCount val="4"/>
                <c:pt idx="0">
                  <c:v>20/1</c:v>
                </c:pt>
                <c:pt idx="1">
                  <c:v>20/2</c:v>
                </c:pt>
                <c:pt idx="2">
                  <c:v>20/3</c:v>
                </c:pt>
                <c:pt idx="3">
                  <c:v>20/4</c:v>
                </c:pt>
              </c:strCache>
            </c:strRef>
          </c:cat>
          <c:val>
            <c:numRef>
              <c:f>比較!$H$21:$H$24</c:f>
              <c:numCache>
                <c:formatCode>0.0%</c:formatCode>
                <c:ptCount val="4"/>
                <c:pt idx="0">
                  <c:v>-0.13459814263418302</c:v>
                </c:pt>
                <c:pt idx="1">
                  <c:v>-0.14062831552026445</c:v>
                </c:pt>
                <c:pt idx="2">
                  <c:v>-8.1453973761249077E-2</c:v>
                </c:pt>
                <c:pt idx="3">
                  <c:v>-0.35719878103130531</c:v>
                </c:pt>
              </c:numCache>
            </c:numRef>
          </c:val>
          <c:smooth val="0"/>
          <c:extLst>
            <c:ext xmlns:c16="http://schemas.microsoft.com/office/drawing/2014/chart" uri="{C3380CC4-5D6E-409C-BE32-E72D297353CC}">
              <c16:uniqueId val="{00000005-BD77-478B-A38F-674EE309967F}"/>
            </c:ext>
          </c:extLst>
        </c:ser>
        <c:dLbls>
          <c:showLegendKey val="0"/>
          <c:showVal val="0"/>
          <c:showCatName val="0"/>
          <c:showSerName val="0"/>
          <c:showPercent val="0"/>
          <c:showBubbleSize val="0"/>
        </c:dLbls>
        <c:marker val="1"/>
        <c:smooth val="0"/>
        <c:axId val="179584639"/>
        <c:axId val="179594623"/>
      </c:lineChart>
      <c:catAx>
        <c:axId val="1795846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9594623"/>
        <c:crosses val="autoZero"/>
        <c:auto val="1"/>
        <c:lblAlgn val="ctr"/>
        <c:lblOffset val="100"/>
        <c:noMultiLvlLbl val="0"/>
      </c:catAx>
      <c:valAx>
        <c:axId val="179594623"/>
        <c:scaling>
          <c:orientation val="minMax"/>
          <c:max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9584639"/>
        <c:crosses val="autoZero"/>
        <c:crossBetween val="between"/>
      </c:valAx>
      <c:spPr>
        <a:noFill/>
        <a:ln>
          <a:noFill/>
        </a:ln>
        <a:effectLst/>
      </c:spPr>
    </c:plotArea>
    <c:legend>
      <c:legendPos val="b"/>
      <c:layout>
        <c:manualLayout>
          <c:xMode val="edge"/>
          <c:yMode val="edge"/>
          <c:x val="4.7222222222222221E-2"/>
          <c:y val="0.94291549755055193"/>
          <c:w val="0.93888888888888888"/>
          <c:h val="5.33066554736681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a:latin typeface="Meiryo UI" panose="020B0604030504040204" pitchFamily="50" charset="-128"/>
                <a:ea typeface="Meiryo UI" panose="020B0604030504040204" pitchFamily="50" charset="-128"/>
              </a:rPr>
              <a:t>休業者数の推移（全国）</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休業者!$U$5:$U$10</c:f>
              <c:strCache>
                <c:ptCount val="6"/>
                <c:pt idx="0">
                  <c:v>19/1-3</c:v>
                </c:pt>
                <c:pt idx="1">
                  <c:v>19/4-6</c:v>
                </c:pt>
                <c:pt idx="2">
                  <c:v>19/7-9</c:v>
                </c:pt>
                <c:pt idx="3">
                  <c:v>19/10-12</c:v>
                </c:pt>
                <c:pt idx="4">
                  <c:v>20/1-3</c:v>
                </c:pt>
                <c:pt idx="5">
                  <c:v>20/4</c:v>
                </c:pt>
              </c:strCache>
            </c:strRef>
          </c:cat>
          <c:val>
            <c:numRef>
              <c:f>休業者!$V$5:$V$10</c:f>
              <c:numCache>
                <c:formatCode>0.0</c:formatCode>
                <c:ptCount val="6"/>
                <c:pt idx="0">
                  <c:v>193.66666666666666</c:v>
                </c:pt>
                <c:pt idx="1">
                  <c:v>157.33333333333334</c:v>
                </c:pt>
                <c:pt idx="2">
                  <c:v>183.33333333333334</c:v>
                </c:pt>
                <c:pt idx="3">
                  <c:v>168.33333333333334</c:v>
                </c:pt>
                <c:pt idx="4">
                  <c:v>213</c:v>
                </c:pt>
                <c:pt idx="5" formatCode="General">
                  <c:v>597</c:v>
                </c:pt>
              </c:numCache>
            </c:numRef>
          </c:val>
          <c:extLst>
            <c:ext xmlns:c16="http://schemas.microsoft.com/office/drawing/2014/chart" uri="{C3380CC4-5D6E-409C-BE32-E72D297353CC}">
              <c16:uniqueId val="{00000000-E582-4CB2-8119-222E62960D0F}"/>
            </c:ext>
          </c:extLst>
        </c:ser>
        <c:dLbls>
          <c:showLegendKey val="0"/>
          <c:showVal val="0"/>
          <c:showCatName val="0"/>
          <c:showSerName val="0"/>
          <c:showPercent val="0"/>
          <c:showBubbleSize val="0"/>
        </c:dLbls>
        <c:gapWidth val="219"/>
        <c:axId val="917270160"/>
        <c:axId val="917274320"/>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2.466459156884113E-2"/>
                  <c:y val="6.5578493971813123E-3"/>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82-4CB2-8119-222E62960D0F}"/>
                </c:ext>
              </c:extLst>
            </c:dLbl>
            <c:dLbl>
              <c:idx val="5"/>
              <c:layout>
                <c:manualLayout>
                  <c:x val="-8.9689423886696353E-3"/>
                  <c:y val="2.951032228731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82-4CB2-8119-222E62960D0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休業者!$U$5:$U$10</c:f>
              <c:strCache>
                <c:ptCount val="6"/>
                <c:pt idx="0">
                  <c:v>19/1-3</c:v>
                </c:pt>
                <c:pt idx="1">
                  <c:v>19/4-6</c:v>
                </c:pt>
                <c:pt idx="2">
                  <c:v>19/7-9</c:v>
                </c:pt>
                <c:pt idx="3">
                  <c:v>19/10-12</c:v>
                </c:pt>
                <c:pt idx="4">
                  <c:v>20/1-3</c:v>
                </c:pt>
                <c:pt idx="5">
                  <c:v>20/4</c:v>
                </c:pt>
              </c:strCache>
            </c:strRef>
          </c:cat>
          <c:val>
            <c:numRef>
              <c:f>休業者!$W$5:$W$10</c:f>
              <c:numCache>
                <c:formatCode>0.0%</c:formatCode>
                <c:ptCount val="6"/>
                <c:pt idx="1">
                  <c:v>0.81239242685025825</c:v>
                </c:pt>
                <c:pt idx="2">
                  <c:v>1.1652542372881356</c:v>
                </c:pt>
                <c:pt idx="3">
                  <c:v>0.91818181818181821</c:v>
                </c:pt>
                <c:pt idx="4">
                  <c:v>1.2653465346534654</c:v>
                </c:pt>
                <c:pt idx="5">
                  <c:v>2.8028169014084505</c:v>
                </c:pt>
              </c:numCache>
            </c:numRef>
          </c:val>
          <c:smooth val="0"/>
          <c:extLst>
            <c:ext xmlns:c16="http://schemas.microsoft.com/office/drawing/2014/chart" uri="{C3380CC4-5D6E-409C-BE32-E72D297353CC}">
              <c16:uniqueId val="{00000001-E582-4CB2-8119-222E62960D0F}"/>
            </c:ext>
          </c:extLst>
        </c:ser>
        <c:dLbls>
          <c:showLegendKey val="0"/>
          <c:showVal val="0"/>
          <c:showCatName val="0"/>
          <c:showSerName val="0"/>
          <c:showPercent val="0"/>
          <c:showBubbleSize val="0"/>
        </c:dLbls>
        <c:marker val="1"/>
        <c:smooth val="0"/>
        <c:axId val="1890280079"/>
        <c:axId val="1890282159"/>
      </c:lineChart>
      <c:catAx>
        <c:axId val="917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7274320"/>
        <c:crosses val="autoZero"/>
        <c:auto val="1"/>
        <c:lblAlgn val="ctr"/>
        <c:lblOffset val="100"/>
        <c:noMultiLvlLbl val="0"/>
      </c:catAx>
      <c:valAx>
        <c:axId val="917274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7270160"/>
        <c:crosses val="autoZero"/>
        <c:crossBetween val="between"/>
      </c:valAx>
      <c:valAx>
        <c:axId val="1890282159"/>
        <c:scaling>
          <c:orientation val="minMax"/>
          <c:max val="3.5"/>
          <c:min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890280079"/>
        <c:crosses val="max"/>
        <c:crossBetween val="between"/>
      </c:valAx>
      <c:catAx>
        <c:axId val="1890280079"/>
        <c:scaling>
          <c:orientation val="minMax"/>
        </c:scaling>
        <c:delete val="1"/>
        <c:axPos val="b"/>
        <c:numFmt formatCode="General" sourceLinked="1"/>
        <c:majorTickMark val="out"/>
        <c:minorTickMark val="none"/>
        <c:tickLblPos val="nextTo"/>
        <c:crossAx val="189028215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dirty="0">
                <a:latin typeface="Meiryo UI" panose="020B0604030504040204" pitchFamily="50" charset="-128"/>
                <a:ea typeface="Meiryo UI" panose="020B0604030504040204" pitchFamily="50" charset="-128"/>
              </a:rPr>
              <a:t>休業者数の推移（大阪）</a:t>
            </a:r>
          </a:p>
        </c:rich>
      </c:tx>
      <c:layout>
        <c:manualLayout>
          <c:xMode val="edge"/>
          <c:yMode val="edge"/>
          <c:x val="0.33470822397200356"/>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休業者!$E$5:$E$10</c:f>
              <c:strCache>
                <c:ptCount val="6"/>
                <c:pt idx="0">
                  <c:v>19/1-3</c:v>
                </c:pt>
                <c:pt idx="1">
                  <c:v>19/4-6</c:v>
                </c:pt>
                <c:pt idx="2">
                  <c:v>19/7-9</c:v>
                </c:pt>
                <c:pt idx="3">
                  <c:v>19/10-12</c:v>
                </c:pt>
                <c:pt idx="4">
                  <c:v>20/1-3</c:v>
                </c:pt>
                <c:pt idx="5">
                  <c:v>20/4-6</c:v>
                </c:pt>
              </c:strCache>
            </c:strRef>
          </c:cat>
          <c:val>
            <c:numRef>
              <c:f>休業者!$F$5:$F$10</c:f>
              <c:numCache>
                <c:formatCode>0.0_);[Red]\(0.0\)</c:formatCode>
                <c:ptCount val="6"/>
                <c:pt idx="0">
                  <c:v>13.8</c:v>
                </c:pt>
                <c:pt idx="1">
                  <c:v>11</c:v>
                </c:pt>
                <c:pt idx="2">
                  <c:v>12.3</c:v>
                </c:pt>
                <c:pt idx="3">
                  <c:v>10.199999999999999</c:v>
                </c:pt>
                <c:pt idx="4">
                  <c:v>13.8</c:v>
                </c:pt>
              </c:numCache>
            </c:numRef>
          </c:val>
          <c:extLst>
            <c:ext xmlns:c16="http://schemas.microsoft.com/office/drawing/2014/chart" uri="{C3380CC4-5D6E-409C-BE32-E72D297353CC}">
              <c16:uniqueId val="{00000000-A98F-486B-ADDA-876D883043DB}"/>
            </c:ext>
          </c:extLst>
        </c:ser>
        <c:dLbls>
          <c:showLegendKey val="0"/>
          <c:showVal val="0"/>
          <c:showCatName val="0"/>
          <c:showSerName val="0"/>
          <c:showPercent val="0"/>
          <c:showBubbleSize val="0"/>
        </c:dLbls>
        <c:gapWidth val="219"/>
        <c:axId val="917270160"/>
        <c:axId val="917274320"/>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1.581163487324547E-2"/>
                  <c:y val="-3.0397974106670559E-2"/>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8F-486B-ADDA-876D883043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休業者!$E$5:$E$10</c:f>
              <c:strCache>
                <c:ptCount val="6"/>
                <c:pt idx="0">
                  <c:v>19/1-3</c:v>
                </c:pt>
                <c:pt idx="1">
                  <c:v>19/4-6</c:v>
                </c:pt>
                <c:pt idx="2">
                  <c:v>19/7-9</c:v>
                </c:pt>
                <c:pt idx="3">
                  <c:v>19/10-12</c:v>
                </c:pt>
                <c:pt idx="4">
                  <c:v>20/1-3</c:v>
                </c:pt>
                <c:pt idx="5">
                  <c:v>20/4-6</c:v>
                </c:pt>
              </c:strCache>
            </c:strRef>
          </c:cat>
          <c:val>
            <c:numRef>
              <c:f>休業者!$G$5:$G$10</c:f>
              <c:numCache>
                <c:formatCode>0.0%</c:formatCode>
                <c:ptCount val="6"/>
                <c:pt idx="1">
                  <c:v>0.79710144927536231</c:v>
                </c:pt>
                <c:pt idx="2">
                  <c:v>1.1181818181818182</c:v>
                </c:pt>
                <c:pt idx="3">
                  <c:v>0.82926829268292668</c:v>
                </c:pt>
                <c:pt idx="4">
                  <c:v>1.3529411764705883</c:v>
                </c:pt>
              </c:numCache>
            </c:numRef>
          </c:val>
          <c:smooth val="0"/>
          <c:extLst>
            <c:ext xmlns:c16="http://schemas.microsoft.com/office/drawing/2014/chart" uri="{C3380CC4-5D6E-409C-BE32-E72D297353CC}">
              <c16:uniqueId val="{00000001-A98F-486B-ADDA-876D883043DB}"/>
            </c:ext>
          </c:extLst>
        </c:ser>
        <c:dLbls>
          <c:showLegendKey val="0"/>
          <c:showVal val="0"/>
          <c:showCatName val="0"/>
          <c:showSerName val="0"/>
          <c:showPercent val="0"/>
          <c:showBubbleSize val="0"/>
        </c:dLbls>
        <c:marker val="1"/>
        <c:smooth val="0"/>
        <c:axId val="1756696447"/>
        <c:axId val="1756698943"/>
      </c:lineChart>
      <c:catAx>
        <c:axId val="917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7274320"/>
        <c:crosses val="autoZero"/>
        <c:auto val="1"/>
        <c:lblAlgn val="ctr"/>
        <c:lblOffset val="100"/>
        <c:noMultiLvlLbl val="0"/>
      </c:catAx>
      <c:valAx>
        <c:axId val="917274320"/>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17270160"/>
        <c:crosses val="autoZero"/>
        <c:crossBetween val="between"/>
      </c:valAx>
      <c:valAx>
        <c:axId val="1756698943"/>
        <c:scaling>
          <c:orientation val="minMax"/>
          <c:max val="3.5"/>
          <c:min val="0.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756696447"/>
        <c:crosses val="max"/>
        <c:crossBetween val="between"/>
      </c:valAx>
      <c:catAx>
        <c:axId val="1756696447"/>
        <c:scaling>
          <c:orientation val="minMax"/>
        </c:scaling>
        <c:delete val="1"/>
        <c:axPos val="b"/>
        <c:numFmt formatCode="General" sourceLinked="1"/>
        <c:majorTickMark val="out"/>
        <c:minorTickMark val="none"/>
        <c:tickLblPos val="nextTo"/>
        <c:crossAx val="175669894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家計消費支出の推移（用途</a:t>
            </a:r>
            <a:r>
              <a:rPr lang="ja-JP" altLang="en-US" sz="1400" b="1" dirty="0" smtClean="0"/>
              <a:t>別・全国）</a:t>
            </a:r>
            <a:endParaRPr lang="ja-JP" altLang="en-US" sz="1400" b="1" dirty="0"/>
          </a:p>
        </c:rich>
      </c:tx>
      <c:layout>
        <c:manualLayout>
          <c:xMode val="edge"/>
          <c:yMode val="edge"/>
          <c:x val="0.19444444444444445"/>
          <c:y val="3.317542494371698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108114610673664"/>
          <c:y val="0.20106481481481481"/>
          <c:w val="0.85836329833770775"/>
          <c:h val="0.58563247302420529"/>
        </c:manualLayout>
      </c:layout>
      <c:lineChart>
        <c:grouping val="standard"/>
        <c:varyColors val="0"/>
        <c:ser>
          <c:idx val="0"/>
          <c:order val="0"/>
          <c:tx>
            <c:strRef>
              <c:f>全国!$B$21</c:f>
              <c:strCache>
                <c:ptCount val="1"/>
                <c:pt idx="0">
                  <c:v>消費支出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0-7494-486B-A40B-9E82108205AE}"/>
                </c:ext>
              </c:extLst>
            </c:dLbl>
            <c:dLbl>
              <c:idx val="1"/>
              <c:delete val="1"/>
              <c:extLst>
                <c:ext xmlns:c15="http://schemas.microsoft.com/office/drawing/2012/chart" uri="{CE6537A1-D6FC-4f65-9D91-7224C49458BB}"/>
                <c:ext xmlns:c16="http://schemas.microsoft.com/office/drawing/2014/chart" uri="{C3380CC4-5D6E-409C-BE32-E72D297353CC}">
                  <c16:uniqueId val="{0000000A-7494-486B-A40B-9E82108205AE}"/>
                </c:ext>
              </c:extLst>
            </c:dLbl>
            <c:dLbl>
              <c:idx val="2"/>
              <c:layout>
                <c:manualLayout>
                  <c:x val="-5.5555555555555552E-2"/>
                  <c:y val="2.3148148148148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94-486B-A40B-9E82108205AE}"/>
                </c:ext>
              </c:extLst>
            </c:dLbl>
            <c:dLbl>
              <c:idx val="3"/>
              <c:layout>
                <c:manualLayout>
                  <c:x val="2.7777777777775741E-3"/>
                  <c:y val="1.0795459616693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494-486B-A40B-9E8210820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全国!$A$22:$A$25</c:f>
              <c:strCache>
                <c:ptCount val="4"/>
                <c:pt idx="0">
                  <c:v>20/1</c:v>
                </c:pt>
                <c:pt idx="1">
                  <c:v>20/2</c:v>
                </c:pt>
                <c:pt idx="2">
                  <c:v>20/3</c:v>
                </c:pt>
                <c:pt idx="3">
                  <c:v>20/4</c:v>
                </c:pt>
              </c:strCache>
            </c:strRef>
          </c:cat>
          <c:val>
            <c:numRef>
              <c:f>全国!$B$22:$B$25</c:f>
              <c:numCache>
                <c:formatCode>0.0%</c:formatCode>
                <c:ptCount val="4"/>
                <c:pt idx="0">
                  <c:v>-3.0950412525940996E-2</c:v>
                </c:pt>
                <c:pt idx="1">
                  <c:v>1.8545009438415416E-3</c:v>
                </c:pt>
                <c:pt idx="2">
                  <c:v>-5.5161442604292676E-2</c:v>
                </c:pt>
                <c:pt idx="3">
                  <c:v>-0.11029568035704795</c:v>
                </c:pt>
              </c:numCache>
            </c:numRef>
          </c:val>
          <c:smooth val="0"/>
          <c:extLst>
            <c:ext xmlns:c16="http://schemas.microsoft.com/office/drawing/2014/chart" uri="{C3380CC4-5D6E-409C-BE32-E72D297353CC}">
              <c16:uniqueId val="{00000001-7494-486B-A40B-9E82108205AE}"/>
            </c:ext>
          </c:extLst>
        </c:ser>
        <c:ser>
          <c:idx val="1"/>
          <c:order val="1"/>
          <c:tx>
            <c:strRef>
              <c:f>全国!$C$21</c:f>
              <c:strCache>
                <c:ptCount val="1"/>
                <c:pt idx="0">
                  <c:v>被服・履物</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7494-486B-A40B-9E82108205AE}"/>
                </c:ext>
              </c:extLst>
            </c:dLbl>
            <c:dLbl>
              <c:idx val="1"/>
              <c:delete val="1"/>
              <c:extLst>
                <c:ext xmlns:c15="http://schemas.microsoft.com/office/drawing/2012/chart" uri="{CE6537A1-D6FC-4f65-9D91-7224C49458BB}"/>
                <c:ext xmlns:c16="http://schemas.microsoft.com/office/drawing/2014/chart" uri="{C3380CC4-5D6E-409C-BE32-E72D297353CC}">
                  <c16:uniqueId val="{0000000C-7494-486B-A40B-9E82108205AE}"/>
                </c:ext>
              </c:extLst>
            </c:dLbl>
            <c:dLbl>
              <c:idx val="2"/>
              <c:layout>
                <c:manualLayout>
                  <c:x val="-6.1111111111111109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94-486B-A40B-9E8210820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全国!$A$22:$A$25</c:f>
              <c:strCache>
                <c:ptCount val="4"/>
                <c:pt idx="0">
                  <c:v>20/1</c:v>
                </c:pt>
                <c:pt idx="1">
                  <c:v>20/2</c:v>
                </c:pt>
                <c:pt idx="2">
                  <c:v>20/3</c:v>
                </c:pt>
                <c:pt idx="3">
                  <c:v>20/4</c:v>
                </c:pt>
              </c:strCache>
            </c:strRef>
          </c:cat>
          <c:val>
            <c:numRef>
              <c:f>全国!$C$22:$C$25</c:f>
              <c:numCache>
                <c:formatCode>0.0%</c:formatCode>
                <c:ptCount val="4"/>
                <c:pt idx="0">
                  <c:v>-3.5999683519265746E-2</c:v>
                </c:pt>
                <c:pt idx="1">
                  <c:v>-6.5349202784639515E-2</c:v>
                </c:pt>
                <c:pt idx="2">
                  <c:v>-0.25063977118771641</c:v>
                </c:pt>
                <c:pt idx="3">
                  <c:v>-0.54795235196939396</c:v>
                </c:pt>
              </c:numCache>
            </c:numRef>
          </c:val>
          <c:smooth val="0"/>
          <c:extLst>
            <c:ext xmlns:c16="http://schemas.microsoft.com/office/drawing/2014/chart" uri="{C3380CC4-5D6E-409C-BE32-E72D297353CC}">
              <c16:uniqueId val="{00000003-7494-486B-A40B-9E82108205AE}"/>
            </c:ext>
          </c:extLst>
        </c:ser>
        <c:ser>
          <c:idx val="2"/>
          <c:order val="2"/>
          <c:tx>
            <c:strRef>
              <c:f>全国!$D$21</c:f>
              <c:strCache>
                <c:ptCount val="1"/>
                <c:pt idx="0">
                  <c:v>保健医療</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7494-486B-A40B-9E82108205AE}"/>
                </c:ext>
              </c:extLst>
            </c:dLbl>
            <c:dLbl>
              <c:idx val="1"/>
              <c:delete val="1"/>
              <c:extLst>
                <c:ext xmlns:c15="http://schemas.microsoft.com/office/drawing/2012/chart" uri="{CE6537A1-D6FC-4f65-9D91-7224C49458BB}"/>
                <c:ext xmlns:c16="http://schemas.microsoft.com/office/drawing/2014/chart" uri="{C3380CC4-5D6E-409C-BE32-E72D297353CC}">
                  <c16:uniqueId val="{00000009-7494-486B-A40B-9E82108205AE}"/>
                </c:ext>
              </c:extLst>
            </c:dLbl>
            <c:dLbl>
              <c:idx val="2"/>
              <c:layout>
                <c:manualLayout>
                  <c:x val="-1.1111111111111112E-2"/>
                  <c:y val="-1.0795459616693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F3-4935-AF22-3C6D18B0BE7E}"/>
                </c:ext>
              </c:extLst>
            </c:dLbl>
            <c:dLbl>
              <c:idx val="3"/>
              <c:layout>
                <c:manualLayout>
                  <c:x val="-1.0185067526415994E-16"/>
                  <c:y val="-5.39772980834654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494-486B-A40B-9E8210820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全国!$A$22:$A$25</c:f>
              <c:strCache>
                <c:ptCount val="4"/>
                <c:pt idx="0">
                  <c:v>20/1</c:v>
                </c:pt>
                <c:pt idx="1">
                  <c:v>20/2</c:v>
                </c:pt>
                <c:pt idx="2">
                  <c:v>20/3</c:v>
                </c:pt>
                <c:pt idx="3">
                  <c:v>20/4</c:v>
                </c:pt>
              </c:strCache>
            </c:strRef>
          </c:cat>
          <c:val>
            <c:numRef>
              <c:f>全国!$D$22:$D$25</c:f>
              <c:numCache>
                <c:formatCode>0.0%</c:formatCode>
                <c:ptCount val="4"/>
                <c:pt idx="0">
                  <c:v>3.8688917159320546E-2</c:v>
                </c:pt>
                <c:pt idx="1">
                  <c:v>8.5888634630053362E-2</c:v>
                </c:pt>
                <c:pt idx="2">
                  <c:v>1.1080926508435729E-2</c:v>
                </c:pt>
                <c:pt idx="3">
                  <c:v>-2.3033792998939262E-2</c:v>
                </c:pt>
              </c:numCache>
            </c:numRef>
          </c:val>
          <c:smooth val="0"/>
          <c:extLst>
            <c:ext xmlns:c16="http://schemas.microsoft.com/office/drawing/2014/chart" uri="{C3380CC4-5D6E-409C-BE32-E72D297353CC}">
              <c16:uniqueId val="{00000004-7494-486B-A40B-9E82108205AE}"/>
            </c:ext>
          </c:extLst>
        </c:ser>
        <c:ser>
          <c:idx val="3"/>
          <c:order val="3"/>
          <c:tx>
            <c:strRef>
              <c:f>全国!$E$21</c:f>
              <c:strCache>
                <c:ptCount val="1"/>
                <c:pt idx="0">
                  <c:v>交通・通信</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494-486B-A40B-9E8210820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全国!$A$22:$A$25</c:f>
              <c:strCache>
                <c:ptCount val="4"/>
                <c:pt idx="0">
                  <c:v>20/1</c:v>
                </c:pt>
                <c:pt idx="1">
                  <c:v>20/2</c:v>
                </c:pt>
                <c:pt idx="2">
                  <c:v>20/3</c:v>
                </c:pt>
                <c:pt idx="3">
                  <c:v>20/4</c:v>
                </c:pt>
              </c:strCache>
            </c:strRef>
          </c:cat>
          <c:val>
            <c:numRef>
              <c:f>全国!$E$22:$E$25</c:f>
              <c:numCache>
                <c:formatCode>0.0%</c:formatCode>
                <c:ptCount val="4"/>
                <c:pt idx="0">
                  <c:v>-6.2555702758039233E-2</c:v>
                </c:pt>
                <c:pt idx="1">
                  <c:v>-4.5657166013778228E-2</c:v>
                </c:pt>
                <c:pt idx="2">
                  <c:v>4.0244005761236323E-4</c:v>
                </c:pt>
                <c:pt idx="3">
                  <c:v>-9.1793609511424901E-2</c:v>
                </c:pt>
              </c:numCache>
            </c:numRef>
          </c:val>
          <c:smooth val="0"/>
          <c:extLst>
            <c:ext xmlns:c16="http://schemas.microsoft.com/office/drawing/2014/chart" uri="{C3380CC4-5D6E-409C-BE32-E72D297353CC}">
              <c16:uniqueId val="{00000005-7494-486B-A40B-9E82108205AE}"/>
            </c:ext>
          </c:extLst>
        </c:ser>
        <c:ser>
          <c:idx val="4"/>
          <c:order val="4"/>
          <c:tx>
            <c:strRef>
              <c:f>全国!$F$21</c:f>
              <c:strCache>
                <c:ptCount val="1"/>
                <c:pt idx="0">
                  <c:v>教養娯楽</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F-7494-486B-A40B-9E82108205AE}"/>
                </c:ext>
              </c:extLst>
            </c:dLbl>
            <c:dLbl>
              <c:idx val="1"/>
              <c:delete val="1"/>
              <c:extLst>
                <c:ext xmlns:c15="http://schemas.microsoft.com/office/drawing/2012/chart" uri="{CE6537A1-D6FC-4f65-9D91-7224C49458BB}"/>
                <c:ext xmlns:c16="http://schemas.microsoft.com/office/drawing/2014/chart" uri="{C3380CC4-5D6E-409C-BE32-E72D297353CC}">
                  <c16:uniqueId val="{0000000B-7494-486B-A40B-9E82108205AE}"/>
                </c:ext>
              </c:extLst>
            </c:dLbl>
            <c:dLbl>
              <c:idx val="3"/>
              <c:layout>
                <c:manualLayout>
                  <c:x val="-1.0185067526415994E-16"/>
                  <c:y val="-1.4735182092043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94-486B-A40B-9E8210820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全国!$A$22:$A$25</c:f>
              <c:strCache>
                <c:ptCount val="4"/>
                <c:pt idx="0">
                  <c:v>20/1</c:v>
                </c:pt>
                <c:pt idx="1">
                  <c:v>20/2</c:v>
                </c:pt>
                <c:pt idx="2">
                  <c:v>20/3</c:v>
                </c:pt>
                <c:pt idx="3">
                  <c:v>20/4</c:v>
                </c:pt>
              </c:strCache>
            </c:strRef>
          </c:cat>
          <c:val>
            <c:numRef>
              <c:f>全国!$F$22:$F$25</c:f>
              <c:numCache>
                <c:formatCode>0.0%</c:formatCode>
                <c:ptCount val="4"/>
                <c:pt idx="0">
                  <c:v>-4.0950403376791344E-2</c:v>
                </c:pt>
                <c:pt idx="1">
                  <c:v>-3.6873988787297307E-2</c:v>
                </c:pt>
                <c:pt idx="2">
                  <c:v>-0.19404140065776743</c:v>
                </c:pt>
                <c:pt idx="3">
                  <c:v>-0.33696402787368951</c:v>
                </c:pt>
              </c:numCache>
            </c:numRef>
          </c:val>
          <c:smooth val="0"/>
          <c:extLst>
            <c:ext xmlns:c16="http://schemas.microsoft.com/office/drawing/2014/chart" uri="{C3380CC4-5D6E-409C-BE32-E72D297353CC}">
              <c16:uniqueId val="{00000006-7494-486B-A40B-9E82108205AE}"/>
            </c:ext>
          </c:extLst>
        </c:ser>
        <c:ser>
          <c:idx val="5"/>
          <c:order val="5"/>
          <c:tx>
            <c:strRef>
              <c:f>全国!$G$21</c:f>
              <c:strCache>
                <c:ptCount val="1"/>
                <c:pt idx="0">
                  <c:v>食料</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2"/>
              <c:layout>
                <c:manualLayout>
                  <c:x val="-2.5000000000000102E-2"/>
                  <c:y val="1.3494324520866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494-486B-A40B-9E82108205A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494-486B-A40B-9E8210820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全国!$A$22:$A$25</c:f>
              <c:strCache>
                <c:ptCount val="4"/>
                <c:pt idx="0">
                  <c:v>20/1</c:v>
                </c:pt>
                <c:pt idx="1">
                  <c:v>20/2</c:v>
                </c:pt>
                <c:pt idx="2">
                  <c:v>20/3</c:v>
                </c:pt>
                <c:pt idx="3">
                  <c:v>20/4</c:v>
                </c:pt>
              </c:strCache>
            </c:strRef>
          </c:cat>
          <c:val>
            <c:numRef>
              <c:f>全国!$G$22:$G$25</c:f>
              <c:numCache>
                <c:formatCode>0.0%</c:formatCode>
                <c:ptCount val="4"/>
                <c:pt idx="0">
                  <c:v>3.0000000000000001E-3</c:v>
                </c:pt>
                <c:pt idx="1">
                  <c:v>5.5E-2</c:v>
                </c:pt>
                <c:pt idx="2">
                  <c:v>-0.01</c:v>
                </c:pt>
                <c:pt idx="3">
                  <c:v>-4.5999999999999999E-2</c:v>
                </c:pt>
              </c:numCache>
            </c:numRef>
          </c:val>
          <c:smooth val="0"/>
          <c:extLst>
            <c:ext xmlns:c16="http://schemas.microsoft.com/office/drawing/2014/chart" uri="{C3380CC4-5D6E-409C-BE32-E72D297353CC}">
              <c16:uniqueId val="{00000007-7494-486B-A40B-9E82108205AE}"/>
            </c:ext>
          </c:extLst>
        </c:ser>
        <c:dLbls>
          <c:showLegendKey val="0"/>
          <c:showVal val="0"/>
          <c:showCatName val="0"/>
          <c:showSerName val="0"/>
          <c:showPercent val="0"/>
          <c:showBubbleSize val="0"/>
        </c:dLbls>
        <c:marker val="1"/>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r>
              <a:rPr lang="en-US" altLang="ja-JP" sz="1200" b="1" dirty="0" smtClean="0">
                <a:latin typeface="+mn-ea"/>
                <a:ea typeface="+mn-ea"/>
              </a:rPr>
              <a:t>【</a:t>
            </a:r>
            <a:r>
              <a:rPr lang="ja-JP" altLang="en-US" sz="1200" b="1" dirty="0" smtClean="0">
                <a:latin typeface="+mn-ea"/>
                <a:ea typeface="+mn-ea"/>
              </a:rPr>
              <a:t>業種別</a:t>
            </a:r>
            <a:r>
              <a:rPr lang="en-US" altLang="ja-JP" sz="1200" b="1" dirty="0" smtClean="0">
                <a:latin typeface="+mn-ea"/>
                <a:ea typeface="+mn-ea"/>
              </a:rPr>
              <a:t>】</a:t>
            </a:r>
            <a:r>
              <a:rPr lang="ja-JP" altLang="en-US" sz="1200" b="1" dirty="0" smtClean="0">
                <a:latin typeface="+mn-ea"/>
                <a:ea typeface="+mn-ea"/>
              </a:rPr>
              <a:t>正規・非正規別就業者数前年同期比増減</a:t>
            </a:r>
            <a:r>
              <a:rPr lang="ja-JP" altLang="en-US" sz="1050" b="1" dirty="0" smtClean="0">
                <a:latin typeface="+mn-ea"/>
                <a:ea typeface="+mn-ea"/>
              </a:rPr>
              <a:t>（</a:t>
            </a:r>
            <a:r>
              <a:rPr lang="en-US" altLang="ja-JP" sz="1050" b="1" dirty="0" smtClean="0">
                <a:latin typeface="+mn-ea"/>
                <a:ea typeface="+mn-ea"/>
              </a:rPr>
              <a:t>2020</a:t>
            </a:r>
            <a:r>
              <a:rPr lang="ja-JP" altLang="en-US" sz="1050" b="1" dirty="0" smtClean="0">
                <a:latin typeface="+mn-ea"/>
                <a:ea typeface="+mn-ea"/>
              </a:rPr>
              <a:t>年</a:t>
            </a:r>
            <a:r>
              <a:rPr lang="en-US" altLang="ja-JP" sz="1050" b="1" dirty="0" smtClean="0">
                <a:latin typeface="+mn-ea"/>
                <a:ea typeface="+mn-ea"/>
              </a:rPr>
              <a:t>4</a:t>
            </a:r>
            <a:r>
              <a:rPr lang="ja-JP" altLang="en-US" sz="1050" b="1" dirty="0" smtClean="0">
                <a:latin typeface="+mn-ea"/>
                <a:ea typeface="+mn-ea"/>
              </a:rPr>
              <a:t>月）</a:t>
            </a:r>
            <a:endParaRPr lang="en-US" altLang="ja-JP" sz="1050" b="1" dirty="0" smtClean="0">
              <a:latin typeface="+mn-ea"/>
              <a:ea typeface="+mn-ea"/>
            </a:endParaRPr>
          </a:p>
          <a:p>
            <a:pPr>
              <a:defRPr sz="1200" b="1">
                <a:latin typeface="+mn-ea"/>
              </a:defRPr>
            </a:pPr>
            <a:r>
              <a:rPr lang="ja-JP" altLang="en-US" sz="1200" b="1" dirty="0" smtClean="0">
                <a:latin typeface="+mn-ea"/>
                <a:ea typeface="+mn-ea"/>
              </a:rPr>
              <a:t>（全国）</a:t>
            </a:r>
            <a:endParaRPr lang="ja-JP" altLang="en-US" sz="1600" b="1" dirty="0">
              <a:latin typeface="+mn-ea"/>
              <a:ea typeface="+mn-ea"/>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barChart>
        <c:barDir val="col"/>
        <c:grouping val="clustered"/>
        <c:varyColors val="0"/>
        <c:ser>
          <c:idx val="0"/>
          <c:order val="0"/>
          <c:tx>
            <c:strRef>
              <c:f>Sheet1!$B$1</c:f>
              <c:strCache>
                <c:ptCount val="1"/>
                <c:pt idx="0">
                  <c:v>正規雇用増減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Sheet1!$B$2:$B$10</c:f>
              <c:numCache>
                <c:formatCode>General</c:formatCode>
                <c:ptCount val="9"/>
                <c:pt idx="0">
                  <c:v>-6</c:v>
                </c:pt>
                <c:pt idx="1">
                  <c:v>3</c:v>
                </c:pt>
                <c:pt idx="2">
                  <c:v>-6</c:v>
                </c:pt>
                <c:pt idx="3">
                  <c:v>22</c:v>
                </c:pt>
                <c:pt idx="4">
                  <c:v>1</c:v>
                </c:pt>
                <c:pt idx="5">
                  <c:v>10</c:v>
                </c:pt>
                <c:pt idx="6">
                  <c:v>12</c:v>
                </c:pt>
                <c:pt idx="7">
                  <c:v>7</c:v>
                </c:pt>
                <c:pt idx="8">
                  <c:v>14</c:v>
                </c:pt>
              </c:numCache>
            </c:numRef>
          </c:val>
          <c:extLst>
            <c:ext xmlns:c16="http://schemas.microsoft.com/office/drawing/2014/chart" uri="{C3380CC4-5D6E-409C-BE32-E72D297353CC}">
              <c16:uniqueId val="{00000000-E38A-40B4-8FA2-BAB3E4219646}"/>
            </c:ext>
          </c:extLst>
        </c:ser>
        <c:ser>
          <c:idx val="1"/>
          <c:order val="1"/>
          <c:tx>
            <c:strRef>
              <c:f>Sheet1!$C$1</c:f>
              <c:strCache>
                <c:ptCount val="1"/>
                <c:pt idx="0">
                  <c:v>非正規雇用増減</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Sheet1!$C$2:$C$10</c:f>
              <c:numCache>
                <c:formatCode>General</c:formatCode>
                <c:ptCount val="9"/>
                <c:pt idx="0">
                  <c:v>-30</c:v>
                </c:pt>
                <c:pt idx="1">
                  <c:v>-22</c:v>
                </c:pt>
                <c:pt idx="2">
                  <c:v>-7</c:v>
                </c:pt>
                <c:pt idx="3">
                  <c:v>-34</c:v>
                </c:pt>
                <c:pt idx="4">
                  <c:v>-12</c:v>
                </c:pt>
                <c:pt idx="5">
                  <c:v>1</c:v>
                </c:pt>
                <c:pt idx="6">
                  <c:v>1</c:v>
                </c:pt>
                <c:pt idx="7">
                  <c:v>9</c:v>
                </c:pt>
                <c:pt idx="8">
                  <c:v>4</c:v>
                </c:pt>
              </c:numCache>
            </c:numRef>
          </c:val>
          <c:extLst>
            <c:ext xmlns:c16="http://schemas.microsoft.com/office/drawing/2014/chart" uri="{C3380CC4-5D6E-409C-BE32-E72D297353CC}">
              <c16:uniqueId val="{00000001-E38A-40B4-8FA2-BAB3E4219646}"/>
            </c:ext>
          </c:extLst>
        </c:ser>
        <c:dLbls>
          <c:showLegendKey val="0"/>
          <c:showVal val="0"/>
          <c:showCatName val="0"/>
          <c:showSerName val="0"/>
          <c:showPercent val="0"/>
          <c:showBubbleSize val="0"/>
        </c:dLbls>
        <c:gapWidth val="219"/>
        <c:overlap val="-27"/>
        <c:axId val="1372456880"/>
        <c:axId val="1372463952"/>
      </c:barChart>
      <c:catAx>
        <c:axId val="1372456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372463952"/>
        <c:crosses val="autoZero"/>
        <c:auto val="1"/>
        <c:lblAlgn val="ctr"/>
        <c:lblOffset val="100"/>
        <c:noMultiLvlLbl val="0"/>
      </c:catAx>
      <c:valAx>
        <c:axId val="137246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2456880"/>
        <c:crosses val="autoZero"/>
        <c:crossBetween val="between"/>
      </c:valAx>
      <c:spPr>
        <a:noFill/>
        <a:ln>
          <a:noFill/>
        </a:ln>
        <a:effectLst/>
      </c:spPr>
    </c:plotArea>
    <c:legend>
      <c:legendPos val="b"/>
      <c:layout>
        <c:manualLayout>
          <c:xMode val="edge"/>
          <c:yMode val="edge"/>
          <c:x val="0.55421986674742585"/>
          <c:y val="0.67624124195629598"/>
          <c:w val="0.44578019382889622"/>
          <c:h val="5.3579182936211681E-2"/>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ltLang="ja-JP" sz="1200" b="1" dirty="0" smtClean="0"/>
              <a:t>【</a:t>
            </a:r>
            <a:r>
              <a:rPr lang="ja-JP" altLang="en-US" sz="1200" b="1" dirty="0" smtClean="0"/>
              <a:t>月別</a:t>
            </a:r>
            <a:r>
              <a:rPr lang="en-US" altLang="ja-JP" sz="1200" b="1" dirty="0" smtClean="0"/>
              <a:t>】</a:t>
            </a:r>
            <a:r>
              <a:rPr lang="ja-JP" altLang="en-US" sz="1200" b="1" dirty="0" smtClean="0"/>
              <a:t>正規・非正規別就業者数前年同期比増減</a:t>
            </a:r>
            <a:endParaRPr lang="en-US" altLang="ja-JP" sz="1200" b="1" dirty="0" smtClean="0"/>
          </a:p>
          <a:p>
            <a:pPr>
              <a:defRPr sz="1400" b="1"/>
            </a:pPr>
            <a:r>
              <a:rPr lang="ja-JP" altLang="en-US" sz="1200" b="1" dirty="0" smtClean="0"/>
              <a:t>（全国）</a:t>
            </a:r>
            <a:endParaRPr lang="ja-JP" altLang="en-US" sz="1200" b="1" dirty="0"/>
          </a:p>
        </c:rich>
      </c:tx>
      <c:layout>
        <c:manualLayout>
          <c:xMode val="edge"/>
          <c:yMode val="edge"/>
          <c:x val="0.13195680662551948"/>
          <c:y val="5.769222116176369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正規雇用増減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20/1月</c:v>
                </c:pt>
                <c:pt idx="1">
                  <c:v>20/2月</c:v>
                </c:pt>
                <c:pt idx="2">
                  <c:v>20/3月</c:v>
                </c:pt>
                <c:pt idx="3">
                  <c:v>20/4月</c:v>
                </c:pt>
              </c:strCache>
            </c:strRef>
          </c:cat>
          <c:val>
            <c:numRef>
              <c:f>Sheet1!$B$2:$B$5</c:f>
              <c:numCache>
                <c:formatCode>General</c:formatCode>
                <c:ptCount val="4"/>
                <c:pt idx="0">
                  <c:v>42</c:v>
                </c:pt>
                <c:pt idx="1">
                  <c:v>44</c:v>
                </c:pt>
                <c:pt idx="2">
                  <c:v>67</c:v>
                </c:pt>
                <c:pt idx="3">
                  <c:v>63</c:v>
                </c:pt>
              </c:numCache>
            </c:numRef>
          </c:val>
          <c:extLst>
            <c:ext xmlns:c16="http://schemas.microsoft.com/office/drawing/2014/chart" uri="{C3380CC4-5D6E-409C-BE32-E72D297353CC}">
              <c16:uniqueId val="{00000000-DCC0-4647-96B2-EBB7197E3A9D}"/>
            </c:ext>
          </c:extLst>
        </c:ser>
        <c:ser>
          <c:idx val="1"/>
          <c:order val="1"/>
          <c:tx>
            <c:strRef>
              <c:f>Sheet1!$C$1</c:f>
              <c:strCache>
                <c:ptCount val="1"/>
                <c:pt idx="0">
                  <c:v>非正規雇用増減</c:v>
                </c:pt>
              </c:strCache>
            </c:strRef>
          </c:tx>
          <c:spPr>
            <a:solidFill>
              <a:schemeClr val="accent2"/>
            </a:solidFill>
            <a:ln>
              <a:noFill/>
            </a:ln>
            <a:effectLst/>
          </c:spPr>
          <c:invertIfNegative val="0"/>
          <c:dLbls>
            <c:dLbl>
              <c:idx val="3"/>
              <c:layout>
                <c:manualLayout>
                  <c:x val="-1.1559738363964659E-16"/>
                  <c:y val="1.0251444379840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C0-4647-96B2-EBB7197E3A9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20/1月</c:v>
                </c:pt>
                <c:pt idx="1">
                  <c:v>20/2月</c:v>
                </c:pt>
                <c:pt idx="2">
                  <c:v>20/3月</c:v>
                </c:pt>
                <c:pt idx="3">
                  <c:v>20/4月</c:v>
                </c:pt>
              </c:strCache>
            </c:strRef>
          </c:cat>
          <c:val>
            <c:numRef>
              <c:f>Sheet1!$C$2:$C$5</c:f>
              <c:numCache>
                <c:formatCode>General</c:formatCode>
                <c:ptCount val="4"/>
                <c:pt idx="0">
                  <c:v>-5</c:v>
                </c:pt>
                <c:pt idx="1">
                  <c:v>2</c:v>
                </c:pt>
                <c:pt idx="2">
                  <c:v>-26</c:v>
                </c:pt>
                <c:pt idx="3">
                  <c:v>-97</c:v>
                </c:pt>
              </c:numCache>
            </c:numRef>
          </c:val>
          <c:extLst>
            <c:ext xmlns:c16="http://schemas.microsoft.com/office/drawing/2014/chart" uri="{C3380CC4-5D6E-409C-BE32-E72D297353CC}">
              <c16:uniqueId val="{00000001-DCC0-4647-96B2-EBB7197E3A9D}"/>
            </c:ext>
          </c:extLst>
        </c:ser>
        <c:dLbls>
          <c:showLegendKey val="0"/>
          <c:showVal val="0"/>
          <c:showCatName val="0"/>
          <c:showSerName val="0"/>
          <c:showPercent val="0"/>
          <c:showBubbleSize val="0"/>
        </c:dLbls>
        <c:gapWidth val="219"/>
        <c:overlap val="-27"/>
        <c:axId val="1155447584"/>
        <c:axId val="1155449248"/>
      </c:barChart>
      <c:catAx>
        <c:axId val="115544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155449248"/>
        <c:crosses val="autoZero"/>
        <c:auto val="1"/>
        <c:lblAlgn val="ctr"/>
        <c:lblOffset val="100"/>
        <c:noMultiLvlLbl val="0"/>
      </c:catAx>
      <c:valAx>
        <c:axId val="115544924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55447584"/>
        <c:crosses val="autoZero"/>
        <c:crossBetween val="between"/>
      </c:valAx>
      <c:spPr>
        <a:noFill/>
        <a:ln>
          <a:noFill/>
        </a:ln>
        <a:effectLst/>
      </c:spPr>
    </c:plotArea>
    <c:legend>
      <c:legendPos val="b"/>
      <c:layout>
        <c:manualLayout>
          <c:xMode val="edge"/>
          <c:yMode val="edge"/>
          <c:x val="9.3217665106125336E-2"/>
          <c:y val="0.81133209583799593"/>
          <c:w val="0.6797562149619828"/>
          <c:h val="6.4156908182315467E-2"/>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t>大阪の正規</a:t>
            </a:r>
            <a:r>
              <a:rPr lang="ja-JP" altLang="en-US" sz="1400" b="1" dirty="0"/>
              <a:t>・非正規別就業者の</a:t>
            </a:r>
            <a:r>
              <a:rPr lang="ja-JP" altLang="en-US" sz="1400" b="1" dirty="0" smtClean="0"/>
              <a:t>推移（大阪）</a:t>
            </a:r>
            <a:endParaRPr lang="ja-JP" altLang="en-US" sz="14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正規・非正規!$C$3</c:f>
              <c:strCache>
                <c:ptCount val="1"/>
                <c:pt idx="0">
                  <c:v>正規</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正規・非正規!$B$4:$B$8</c:f>
              <c:strCache>
                <c:ptCount val="5"/>
                <c:pt idx="0">
                  <c:v>19/1-3</c:v>
                </c:pt>
                <c:pt idx="1">
                  <c:v>19/4-6</c:v>
                </c:pt>
                <c:pt idx="2">
                  <c:v>19/7-9</c:v>
                </c:pt>
                <c:pt idx="3">
                  <c:v>19/10-12</c:v>
                </c:pt>
                <c:pt idx="4">
                  <c:v>20/1-3</c:v>
                </c:pt>
              </c:strCache>
            </c:strRef>
          </c:cat>
          <c:val>
            <c:numRef>
              <c:f>正規・非正規!$C$4:$C$8</c:f>
              <c:numCache>
                <c:formatCode>General</c:formatCode>
                <c:ptCount val="5"/>
                <c:pt idx="0">
                  <c:v>2226</c:v>
                </c:pt>
                <c:pt idx="1">
                  <c:v>2310</c:v>
                </c:pt>
                <c:pt idx="2">
                  <c:v>2343</c:v>
                </c:pt>
                <c:pt idx="3">
                  <c:v>2325</c:v>
                </c:pt>
                <c:pt idx="4">
                  <c:v>2345</c:v>
                </c:pt>
              </c:numCache>
            </c:numRef>
          </c:val>
          <c:extLst>
            <c:ext xmlns:c16="http://schemas.microsoft.com/office/drawing/2014/chart" uri="{C3380CC4-5D6E-409C-BE32-E72D297353CC}">
              <c16:uniqueId val="{00000000-B75F-4E9E-B04C-F205825A5390}"/>
            </c:ext>
          </c:extLst>
        </c:ser>
        <c:ser>
          <c:idx val="1"/>
          <c:order val="1"/>
          <c:tx>
            <c:strRef>
              <c:f>正規・非正規!$D$3</c:f>
              <c:strCache>
                <c:ptCount val="1"/>
                <c:pt idx="0">
                  <c:v>非正規</c:v>
                </c:pt>
              </c:strCache>
            </c:strRef>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HGS創英角ｺﾞｼｯｸUB" panose="020B0900000000000000" pitchFamily="50" charset="-128"/>
                      <a:ea typeface="HGS創英角ｺﾞｼｯｸUB" panose="020B0900000000000000"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8504-423B-B9B6-3BFDF6F604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HGS創英角ｺﾞｼｯｸUB" panose="020B0900000000000000" pitchFamily="50" charset="-128"/>
                    <a:ea typeface="HGS創英角ｺﾞｼｯｸUB" panose="020B09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正規・非正規!$B$4:$B$8</c:f>
              <c:strCache>
                <c:ptCount val="5"/>
                <c:pt idx="0">
                  <c:v>19/1-3</c:v>
                </c:pt>
                <c:pt idx="1">
                  <c:v>19/4-6</c:v>
                </c:pt>
                <c:pt idx="2">
                  <c:v>19/7-9</c:v>
                </c:pt>
                <c:pt idx="3">
                  <c:v>19/10-12</c:v>
                </c:pt>
                <c:pt idx="4">
                  <c:v>20/1-3</c:v>
                </c:pt>
              </c:strCache>
            </c:strRef>
          </c:cat>
          <c:val>
            <c:numRef>
              <c:f>正規・非正規!$D$4:$D$8</c:f>
              <c:numCache>
                <c:formatCode>General</c:formatCode>
                <c:ptCount val="5"/>
                <c:pt idx="0">
                  <c:v>1527</c:v>
                </c:pt>
                <c:pt idx="1">
                  <c:v>1528</c:v>
                </c:pt>
                <c:pt idx="2">
                  <c:v>1639</c:v>
                </c:pt>
                <c:pt idx="3">
                  <c:v>1677</c:v>
                </c:pt>
                <c:pt idx="4">
                  <c:v>1579</c:v>
                </c:pt>
              </c:numCache>
            </c:numRef>
          </c:val>
          <c:extLst>
            <c:ext xmlns:c16="http://schemas.microsoft.com/office/drawing/2014/chart" uri="{C3380CC4-5D6E-409C-BE32-E72D297353CC}">
              <c16:uniqueId val="{00000001-B75F-4E9E-B04C-F205825A5390}"/>
            </c:ext>
          </c:extLst>
        </c:ser>
        <c:dLbls>
          <c:showLegendKey val="0"/>
          <c:showVal val="0"/>
          <c:showCatName val="0"/>
          <c:showSerName val="0"/>
          <c:showPercent val="0"/>
          <c:showBubbleSize val="0"/>
        </c:dLbls>
        <c:gapWidth val="219"/>
        <c:overlap val="-27"/>
        <c:axId val="694013744"/>
        <c:axId val="694007088"/>
      </c:barChart>
      <c:catAx>
        <c:axId val="69401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4007088"/>
        <c:crosses val="autoZero"/>
        <c:auto val="1"/>
        <c:lblAlgn val="ctr"/>
        <c:lblOffset val="100"/>
        <c:noMultiLvlLbl val="0"/>
      </c:catAx>
      <c:valAx>
        <c:axId val="69400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401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dirty="0" smtClean="0">
                <a:latin typeface="Meiryo UI" panose="020B0604030504040204" pitchFamily="50" charset="-128"/>
                <a:ea typeface="Meiryo UI" panose="020B0604030504040204" pitchFamily="50" charset="-128"/>
              </a:rPr>
              <a:t>新設住宅着工戸数</a:t>
            </a:r>
            <a:r>
              <a:rPr lang="ja-JP" altLang="en-US" sz="1400" b="1" baseline="0" dirty="0" smtClean="0">
                <a:latin typeface="Meiryo UI" panose="020B0604030504040204" pitchFamily="50" charset="-128"/>
                <a:ea typeface="Meiryo UI" panose="020B0604030504040204" pitchFamily="50" charset="-128"/>
              </a:rPr>
              <a:t> 前</a:t>
            </a:r>
            <a:r>
              <a:rPr lang="ja-JP" altLang="en-US" sz="1400" b="1" dirty="0" smtClean="0">
                <a:latin typeface="Meiryo UI" panose="020B0604030504040204" pitchFamily="50" charset="-128"/>
                <a:ea typeface="Meiryo UI" panose="020B0604030504040204" pitchFamily="50" charset="-128"/>
              </a:rPr>
              <a:t>年同期比の推移</a:t>
            </a:r>
            <a:endParaRPr lang="ja-JP" altLang="en-US" sz="1400" b="1" dirty="0">
              <a:latin typeface="Meiryo UI" panose="020B0604030504040204" pitchFamily="50" charset="-128"/>
              <a:ea typeface="Meiryo UI" panose="020B0604030504040204" pitchFamily="50" charset="-128"/>
            </a:endParaRPr>
          </a:p>
        </c:rich>
      </c:tx>
      <c:layout>
        <c:manualLayout>
          <c:xMode val="edge"/>
          <c:yMode val="edge"/>
          <c:x val="0.34492080708150114"/>
          <c:y val="9.004726161896993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lineChart>
        <c:grouping val="standard"/>
        <c:varyColors val="0"/>
        <c:ser>
          <c:idx val="0"/>
          <c:order val="0"/>
          <c:tx>
            <c:strRef>
              <c:f>Sheet1!$B$1</c:f>
              <c:strCache>
                <c:ptCount val="1"/>
                <c:pt idx="0">
                  <c:v>北海道</c:v>
                </c:pt>
              </c:strCache>
            </c:strRef>
          </c:tx>
          <c:spPr>
            <a:ln w="25400" cap="rnd">
              <a:solidFill>
                <a:schemeClr val="accent1"/>
              </a:solidFill>
              <a:prstDash val="dash"/>
              <a:round/>
            </a:ln>
            <a:effectLst/>
          </c:spPr>
          <c:marker>
            <c:symbol val="circle"/>
            <c:size val="5"/>
            <c:spPr>
              <a:solidFill>
                <a:schemeClr val="accent1"/>
              </a:solidFill>
              <a:ln w="9525">
                <a:solidFill>
                  <a:schemeClr val="accent1"/>
                </a:solidFill>
              </a:ln>
              <a:effectLst/>
            </c:spPr>
          </c:marker>
          <c:dLbls>
            <c:dLbl>
              <c:idx val="1"/>
              <c:layout>
                <c:manualLayout>
                  <c:x val="-9.6894143497464891E-2"/>
                  <c:y val="4.2322371839027028E-3"/>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北海道</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4DF-4A6B-BC20-578AAF59E551}"/>
                </c:ext>
              </c:extLst>
            </c:dLbl>
            <c:dLbl>
              <c:idx val="7"/>
              <c:layout>
                <c:manualLayout>
                  <c:x val="-1.529320628813516E-3"/>
                  <c:y val="-8.2743667069019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65-4898-9A5E-F9392392B5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Sheet1!$B$2:$B$9</c:f>
              <c:numCache>
                <c:formatCode>General</c:formatCode>
                <c:ptCount val="8"/>
                <c:pt idx="0">
                  <c:v>-13.1</c:v>
                </c:pt>
                <c:pt idx="1">
                  <c:v>-31.6</c:v>
                </c:pt>
                <c:pt idx="2">
                  <c:v>-19.100000000000001</c:v>
                </c:pt>
                <c:pt idx="3">
                  <c:v>-6</c:v>
                </c:pt>
                <c:pt idx="4">
                  <c:v>-15.3</c:v>
                </c:pt>
                <c:pt idx="5">
                  <c:v>11.4</c:v>
                </c:pt>
                <c:pt idx="6">
                  <c:v>-3.7</c:v>
                </c:pt>
                <c:pt idx="7">
                  <c:v>-10.9</c:v>
                </c:pt>
              </c:numCache>
            </c:numRef>
          </c:val>
          <c:smooth val="0"/>
          <c:extLst>
            <c:ext xmlns:c16="http://schemas.microsoft.com/office/drawing/2014/chart" uri="{C3380CC4-5D6E-409C-BE32-E72D297353CC}">
              <c16:uniqueId val="{00000000-54DF-4A6B-BC20-578AAF59E551}"/>
            </c:ext>
          </c:extLst>
        </c:ser>
        <c:ser>
          <c:idx val="3"/>
          <c:order val="3"/>
          <c:tx>
            <c:strRef>
              <c:f>Sheet1!$E$1</c:f>
              <c:strCache>
                <c:ptCount val="1"/>
                <c:pt idx="0">
                  <c:v>東京</c:v>
                </c:pt>
              </c:strCache>
            </c:strRef>
          </c:tx>
          <c:spPr>
            <a:ln w="28575" cap="rnd">
              <a:solidFill>
                <a:schemeClr val="accent4"/>
              </a:solidFill>
              <a:round/>
            </a:ln>
            <a:effectLst/>
          </c:spPr>
          <c:marker>
            <c:symbol val="triangle"/>
            <c:size val="6"/>
            <c:spPr>
              <a:solidFill>
                <a:schemeClr val="accent4"/>
              </a:solidFill>
              <a:ln w="9525">
                <a:solidFill>
                  <a:schemeClr val="accent4"/>
                </a:solidFill>
              </a:ln>
              <a:effectLst/>
            </c:spPr>
          </c:marker>
          <c:dLbls>
            <c:dLbl>
              <c:idx val="6"/>
              <c:layout>
                <c:manualLayout>
                  <c:x val="9.5529437251020699E-3"/>
                  <c:y val="8.0412506494151353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東京</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DF-4A6B-BC20-578AAF59E55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65-4898-9A5E-F9392392B5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Sheet1!$E$2:$E$9</c:f>
              <c:numCache>
                <c:formatCode>General</c:formatCode>
                <c:ptCount val="8"/>
                <c:pt idx="0">
                  <c:v>-0.4</c:v>
                </c:pt>
                <c:pt idx="1">
                  <c:v>-1.1000000000000001</c:v>
                </c:pt>
                <c:pt idx="2">
                  <c:v>-22.7</c:v>
                </c:pt>
                <c:pt idx="3">
                  <c:v>4.5</c:v>
                </c:pt>
                <c:pt idx="4">
                  <c:v>1.4</c:v>
                </c:pt>
                <c:pt idx="5">
                  <c:v>-6</c:v>
                </c:pt>
                <c:pt idx="6">
                  <c:v>-19.2</c:v>
                </c:pt>
                <c:pt idx="7">
                  <c:v>-4</c:v>
                </c:pt>
              </c:numCache>
            </c:numRef>
          </c:val>
          <c:smooth val="0"/>
          <c:extLst>
            <c:ext xmlns:c16="http://schemas.microsoft.com/office/drawing/2014/chart" uri="{C3380CC4-5D6E-409C-BE32-E72D297353CC}">
              <c16:uniqueId val="{00000003-54DF-4A6B-BC20-578AAF59E551}"/>
            </c:ext>
          </c:extLst>
        </c:ser>
        <c:ser>
          <c:idx val="4"/>
          <c:order val="4"/>
          <c:tx>
            <c:strRef>
              <c:f>Sheet1!$F$1</c:f>
              <c:strCache>
                <c:ptCount val="1"/>
                <c:pt idx="0">
                  <c:v>神奈川</c:v>
                </c:pt>
              </c:strCache>
            </c:strRef>
          </c:tx>
          <c:spPr>
            <a:ln w="19050" cap="rnd">
              <a:solidFill>
                <a:schemeClr val="accent5"/>
              </a:solidFill>
              <a:prstDash val="solid"/>
              <a:round/>
            </a:ln>
            <a:effectLst/>
          </c:spPr>
          <c:marker>
            <c:symbol val="square"/>
            <c:size val="6"/>
            <c:spPr>
              <a:solidFill>
                <a:schemeClr val="accent5"/>
              </a:solidFill>
              <a:ln w="9525">
                <a:solidFill>
                  <a:schemeClr val="accent5"/>
                </a:solidFill>
              </a:ln>
              <a:effectLst/>
            </c:spPr>
          </c:marker>
          <c:dLbls>
            <c:dLbl>
              <c:idx val="3"/>
              <c:layout>
                <c:manualLayout>
                  <c:x val="0"/>
                  <c:y val="-8.0412506494151506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神奈川</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DF-4A6B-BC20-578AAF59E55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65-4898-9A5E-F9392392B5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Sheet1!$F$2:$F$9</c:f>
              <c:numCache>
                <c:formatCode>General</c:formatCode>
                <c:ptCount val="8"/>
                <c:pt idx="0">
                  <c:v>-8.9</c:v>
                </c:pt>
                <c:pt idx="1">
                  <c:v>-16.8</c:v>
                </c:pt>
                <c:pt idx="2">
                  <c:v>-9.8000000000000007</c:v>
                </c:pt>
                <c:pt idx="3">
                  <c:v>-29.3</c:v>
                </c:pt>
                <c:pt idx="4">
                  <c:v>-19.899999999999999</c:v>
                </c:pt>
                <c:pt idx="5">
                  <c:v>-15.7</c:v>
                </c:pt>
                <c:pt idx="6">
                  <c:v>-10.6</c:v>
                </c:pt>
                <c:pt idx="7">
                  <c:v>-30.4</c:v>
                </c:pt>
              </c:numCache>
            </c:numRef>
          </c:val>
          <c:smooth val="0"/>
          <c:extLst>
            <c:ext xmlns:c16="http://schemas.microsoft.com/office/drawing/2014/chart" uri="{C3380CC4-5D6E-409C-BE32-E72D297353CC}">
              <c16:uniqueId val="{00000004-54DF-4A6B-BC20-578AAF59E551}"/>
            </c:ext>
          </c:extLst>
        </c:ser>
        <c:ser>
          <c:idx val="6"/>
          <c:order val="6"/>
          <c:tx>
            <c:strRef>
              <c:f>Sheet1!$H$1</c:f>
              <c:strCache>
                <c:ptCount val="1"/>
                <c:pt idx="0">
                  <c:v>大阪</c:v>
                </c:pt>
              </c:strCache>
            </c:strRef>
          </c:tx>
          <c:spPr>
            <a:ln w="38100" cap="rnd">
              <a:solidFill>
                <a:srgbClr val="002060"/>
              </a:solidFill>
              <a:round/>
            </a:ln>
            <a:effectLst/>
          </c:spPr>
          <c:marker>
            <c:symbol val="square"/>
            <c:size val="6"/>
            <c:spPr>
              <a:solidFill>
                <a:srgbClr val="002060"/>
              </a:solidFill>
              <a:ln w="9525">
                <a:solidFill>
                  <a:srgbClr val="002060"/>
                </a:solidFill>
              </a:ln>
              <a:effectLst/>
            </c:spPr>
          </c:marker>
          <c:dLbls>
            <c:dLbl>
              <c:idx val="4"/>
              <c:layout>
                <c:manualLayout>
                  <c:x val="9.5529437251021705E-3"/>
                  <c:y val="6.3483557758540532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大阪</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DF-4A6B-BC20-578AAF59E551}"/>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65-4898-9A5E-F9392392B5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Sheet1!$H$2:$H$9</c:f>
              <c:numCache>
                <c:formatCode>General</c:formatCode>
                <c:ptCount val="8"/>
                <c:pt idx="0">
                  <c:v>-25.2</c:v>
                </c:pt>
                <c:pt idx="1">
                  <c:v>5.6</c:v>
                </c:pt>
                <c:pt idx="2">
                  <c:v>-17.2</c:v>
                </c:pt>
                <c:pt idx="3">
                  <c:v>11</c:v>
                </c:pt>
                <c:pt idx="4">
                  <c:v>-23.1</c:v>
                </c:pt>
                <c:pt idx="5">
                  <c:v>11.5</c:v>
                </c:pt>
                <c:pt idx="6">
                  <c:v>-3.8</c:v>
                </c:pt>
                <c:pt idx="7">
                  <c:v>-26</c:v>
                </c:pt>
              </c:numCache>
            </c:numRef>
          </c:val>
          <c:smooth val="0"/>
          <c:extLst>
            <c:ext xmlns:c16="http://schemas.microsoft.com/office/drawing/2014/chart" uri="{C3380CC4-5D6E-409C-BE32-E72D297353CC}">
              <c16:uniqueId val="{00000006-54DF-4A6B-BC20-578AAF59E551}"/>
            </c:ext>
          </c:extLst>
        </c:ser>
        <c:ser>
          <c:idx val="7"/>
          <c:order val="7"/>
          <c:tx>
            <c:strRef>
              <c:f>Sheet1!$I$1</c:f>
              <c:strCache>
                <c:ptCount val="1"/>
                <c:pt idx="0">
                  <c:v>兵庫</c:v>
                </c:pt>
              </c:strCache>
            </c:strRef>
          </c:tx>
          <c:spPr>
            <a:ln w="25400" cap="rnd">
              <a:solidFill>
                <a:schemeClr val="accent2">
                  <a:lumMod val="60000"/>
                </a:schemeClr>
              </a:solidFill>
              <a:prstDash val="sysDot"/>
              <a:round/>
            </a:ln>
            <a:effectLst/>
          </c:spPr>
          <c:marker>
            <c:symbol val="circle"/>
            <c:size val="6"/>
            <c:spPr>
              <a:solidFill>
                <a:schemeClr val="accent2">
                  <a:lumMod val="60000"/>
                </a:schemeClr>
              </a:solidFill>
              <a:ln w="9525">
                <a:solidFill>
                  <a:schemeClr val="accent2">
                    <a:lumMod val="60000"/>
                  </a:schemeClr>
                </a:solidFill>
              </a:ln>
              <a:effectLst/>
            </c:spPr>
          </c:marker>
          <c:dLbls>
            <c:dLbl>
              <c:idx val="4"/>
              <c:layout>
                <c:manualLayout>
                  <c:x val="6.8235312322158358E-3"/>
                  <c:y val="-8.0412506494151353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兵庫</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DF-4A6B-BC20-578AAF59E55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65-4898-9A5E-F9392392B5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Sheet1!$I$2:$I$9</c:f>
              <c:numCache>
                <c:formatCode>General</c:formatCode>
                <c:ptCount val="8"/>
                <c:pt idx="0">
                  <c:v>44.2</c:v>
                </c:pt>
                <c:pt idx="1">
                  <c:v>-16.899999999999999</c:v>
                </c:pt>
                <c:pt idx="2">
                  <c:v>-10.9</c:v>
                </c:pt>
                <c:pt idx="3">
                  <c:v>4.5999999999999996</c:v>
                </c:pt>
                <c:pt idx="4">
                  <c:v>8.9</c:v>
                </c:pt>
                <c:pt idx="5">
                  <c:v>-32.5</c:v>
                </c:pt>
                <c:pt idx="6">
                  <c:v>7.5</c:v>
                </c:pt>
                <c:pt idx="7">
                  <c:v>0.8</c:v>
                </c:pt>
              </c:numCache>
            </c:numRef>
          </c:val>
          <c:smooth val="0"/>
          <c:extLst>
            <c:ext xmlns:c16="http://schemas.microsoft.com/office/drawing/2014/chart" uri="{C3380CC4-5D6E-409C-BE32-E72D297353CC}">
              <c16:uniqueId val="{00000007-54DF-4A6B-BC20-578AAF59E551}"/>
            </c:ext>
          </c:extLst>
        </c:ser>
        <c:ser>
          <c:idx val="8"/>
          <c:order val="8"/>
          <c:tx>
            <c:strRef>
              <c:f>Sheet1!$J$1</c:f>
              <c:strCache>
                <c:ptCount val="1"/>
                <c:pt idx="0">
                  <c:v>全国</c:v>
                </c:pt>
              </c:strCache>
            </c:strRef>
          </c:tx>
          <c:spPr>
            <a:ln w="25400" cap="rnd" cmpd="dbl">
              <a:solidFill>
                <a:schemeClr val="accent3">
                  <a:lumMod val="60000"/>
                </a:schemeClr>
              </a:solidFill>
              <a:round/>
            </a:ln>
            <a:effectLst/>
          </c:spPr>
          <c:marker>
            <c:symbol val="triangle"/>
            <c:size val="6"/>
            <c:spPr>
              <a:solidFill>
                <a:schemeClr val="accent3">
                  <a:lumMod val="60000"/>
                </a:schemeClr>
              </a:solidFill>
              <a:ln w="9525">
                <a:solidFill>
                  <a:schemeClr val="accent3">
                    <a:lumMod val="60000"/>
                  </a:schemeClr>
                </a:solidFill>
              </a:ln>
              <a:effectLst/>
            </c:spPr>
          </c:marker>
          <c:dLbls>
            <c:dLbl>
              <c:idx val="1"/>
              <c:layout>
                <c:manualLayout>
                  <c:x val="3.2752949914636009E-2"/>
                  <c:y val="-0.11850264114927567"/>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全国</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4DF-4A6B-BC20-578AAF59E551}"/>
                </c:ext>
              </c:extLst>
            </c:dLbl>
            <c:dLbl>
              <c:idx val="7"/>
              <c:layout>
                <c:manualLayout>
                  <c:x val="-1.1214888389283129E-16"/>
                  <c:y val="8.2743667069019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65-4898-9A5E-F9392392B5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Sheet1!$J$2:$J$9</c:f>
              <c:numCache>
                <c:formatCode>General</c:formatCode>
                <c:ptCount val="8"/>
                <c:pt idx="0">
                  <c:v>-4.9000000000000004</c:v>
                </c:pt>
                <c:pt idx="1">
                  <c:v>-7.4</c:v>
                </c:pt>
                <c:pt idx="2">
                  <c:v>-12.7</c:v>
                </c:pt>
                <c:pt idx="3">
                  <c:v>-7.9</c:v>
                </c:pt>
                <c:pt idx="4">
                  <c:v>-10.1</c:v>
                </c:pt>
                <c:pt idx="5">
                  <c:v>-12.3</c:v>
                </c:pt>
                <c:pt idx="6">
                  <c:v>-7.6</c:v>
                </c:pt>
                <c:pt idx="7">
                  <c:v>-12.9</c:v>
                </c:pt>
              </c:numCache>
            </c:numRef>
          </c:val>
          <c:smooth val="0"/>
          <c:extLst>
            <c:ext xmlns:c16="http://schemas.microsoft.com/office/drawing/2014/chart" uri="{C3380CC4-5D6E-409C-BE32-E72D297353CC}">
              <c16:uniqueId val="{00000008-54DF-4A6B-BC20-578AAF59E551}"/>
            </c:ext>
          </c:extLst>
        </c:ser>
        <c:dLbls>
          <c:showLegendKey val="0"/>
          <c:showVal val="0"/>
          <c:showCatName val="0"/>
          <c:showSerName val="0"/>
          <c:showPercent val="0"/>
          <c:showBubbleSize val="0"/>
        </c:dLbls>
        <c:marker val="1"/>
        <c:smooth val="0"/>
        <c:axId val="1451192383"/>
        <c:axId val="1451197791"/>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埼玉</c:v>
                      </c:pt>
                    </c:strCache>
                  </c:strRef>
                </c:tx>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Sheet1!$A$2:$A$9</c15:sqref>
                        </c15:formulaRef>
                      </c:ext>
                    </c:extLst>
                    <c:strCache>
                      <c:ptCount val="8"/>
                      <c:pt idx="0">
                        <c:v>19/9月</c:v>
                      </c:pt>
                      <c:pt idx="1">
                        <c:v>19/10月</c:v>
                      </c:pt>
                      <c:pt idx="2">
                        <c:v>19/11月</c:v>
                      </c:pt>
                      <c:pt idx="3">
                        <c:v>19/12月</c:v>
                      </c:pt>
                      <c:pt idx="4">
                        <c:v>20/1月</c:v>
                      </c:pt>
                      <c:pt idx="5">
                        <c:v>20/2月</c:v>
                      </c:pt>
                      <c:pt idx="6">
                        <c:v>20/3月</c:v>
                      </c:pt>
                      <c:pt idx="7">
                        <c:v>20/4月</c:v>
                      </c:pt>
                    </c:strCache>
                  </c:strRef>
                </c:cat>
                <c:val>
                  <c:numRef>
                    <c:extLst>
                      <c:ext uri="{02D57815-91ED-43cb-92C2-25804820EDAC}">
                        <c15:formulaRef>
                          <c15:sqref>Sheet1!$C$2:$C$9</c15:sqref>
                        </c15:formulaRef>
                      </c:ext>
                    </c:extLst>
                    <c:numCache>
                      <c:formatCode>General</c:formatCode>
                      <c:ptCount val="8"/>
                      <c:pt idx="0">
                        <c:v>3.8</c:v>
                      </c:pt>
                      <c:pt idx="1">
                        <c:v>-25.7</c:v>
                      </c:pt>
                      <c:pt idx="2">
                        <c:v>-6.1</c:v>
                      </c:pt>
                      <c:pt idx="3">
                        <c:v>-17.2</c:v>
                      </c:pt>
                      <c:pt idx="4">
                        <c:v>-5.8</c:v>
                      </c:pt>
                      <c:pt idx="5">
                        <c:v>-8.6</c:v>
                      </c:pt>
                      <c:pt idx="6">
                        <c:v>-8.6</c:v>
                      </c:pt>
                      <c:pt idx="7">
                        <c:v>-6.1</c:v>
                      </c:pt>
                    </c:numCache>
                  </c:numRef>
                </c:val>
                <c:smooth val="0"/>
                <c:extLst>
                  <c:ext xmlns:c16="http://schemas.microsoft.com/office/drawing/2014/chart" uri="{C3380CC4-5D6E-409C-BE32-E72D297353CC}">
                    <c16:uniqueId val="{00000001-54DF-4A6B-BC20-578AAF59E55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千葉</c:v>
                      </c:pt>
                    </c:strCache>
                  </c:strRef>
                </c:tx>
                <c:spPr>
                  <a:ln w="25400" cap="rnd">
                    <a:solidFill>
                      <a:schemeClr val="accent3"/>
                    </a:solidFill>
                    <a:prstDash val="sysDot"/>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Sheet1!$A$2:$A$9</c15:sqref>
                        </c15:formulaRef>
                      </c:ext>
                    </c:extLst>
                    <c:strCache>
                      <c:ptCount val="8"/>
                      <c:pt idx="0">
                        <c:v>19/9月</c:v>
                      </c:pt>
                      <c:pt idx="1">
                        <c:v>19/10月</c:v>
                      </c:pt>
                      <c:pt idx="2">
                        <c:v>19/11月</c:v>
                      </c:pt>
                      <c:pt idx="3">
                        <c:v>19/12月</c:v>
                      </c:pt>
                      <c:pt idx="4">
                        <c:v>20/1月</c:v>
                      </c:pt>
                      <c:pt idx="5">
                        <c:v>20/2月</c:v>
                      </c:pt>
                      <c:pt idx="6">
                        <c:v>20/3月</c:v>
                      </c:pt>
                      <c:pt idx="7">
                        <c:v>20/4月</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pt idx="0">
                        <c:v>2.2999999999999998</c:v>
                      </c:pt>
                      <c:pt idx="1">
                        <c:v>-8</c:v>
                      </c:pt>
                      <c:pt idx="2">
                        <c:v>-24.9</c:v>
                      </c:pt>
                      <c:pt idx="3">
                        <c:v>1.2</c:v>
                      </c:pt>
                      <c:pt idx="4">
                        <c:v>-16.899999999999999</c:v>
                      </c:pt>
                      <c:pt idx="5">
                        <c:v>-19.899999999999999</c:v>
                      </c:pt>
                      <c:pt idx="6">
                        <c:v>-0.1</c:v>
                      </c:pt>
                      <c:pt idx="7">
                        <c:v>-11.5</c:v>
                      </c:pt>
                    </c:numCache>
                  </c:numRef>
                </c:val>
                <c:smooth val="0"/>
                <c:extLst xmlns:c15="http://schemas.microsoft.com/office/drawing/2012/chart">
                  <c:ext xmlns:c16="http://schemas.microsoft.com/office/drawing/2014/chart" uri="{C3380CC4-5D6E-409C-BE32-E72D297353CC}">
                    <c16:uniqueId val="{00000002-54DF-4A6B-BC20-578AAF59E55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京都</c:v>
                      </c:pt>
                    </c:strCache>
                  </c:strRef>
                </c:tx>
                <c:spPr>
                  <a:ln w="25400" cap="rnd">
                    <a:solidFill>
                      <a:schemeClr val="accent6"/>
                    </a:solidFill>
                    <a:prstDash val="sysDash"/>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Sheet1!$A$2:$A$9</c15:sqref>
                        </c15:formulaRef>
                      </c:ext>
                    </c:extLst>
                    <c:strCache>
                      <c:ptCount val="8"/>
                      <c:pt idx="0">
                        <c:v>19/9月</c:v>
                      </c:pt>
                      <c:pt idx="1">
                        <c:v>19/10月</c:v>
                      </c:pt>
                      <c:pt idx="2">
                        <c:v>19/11月</c:v>
                      </c:pt>
                      <c:pt idx="3">
                        <c:v>19/12月</c:v>
                      </c:pt>
                      <c:pt idx="4">
                        <c:v>20/1月</c:v>
                      </c:pt>
                      <c:pt idx="5">
                        <c:v>20/2月</c:v>
                      </c:pt>
                      <c:pt idx="6">
                        <c:v>20/3月</c:v>
                      </c:pt>
                      <c:pt idx="7">
                        <c:v>20/4月</c:v>
                      </c:pt>
                    </c:strCache>
                  </c:strRef>
                </c:cat>
                <c:val>
                  <c:numRef>
                    <c:extLst xmlns:c15="http://schemas.microsoft.com/office/drawing/2012/chart">
                      <c:ext xmlns:c15="http://schemas.microsoft.com/office/drawing/2012/chart" uri="{02D57815-91ED-43cb-92C2-25804820EDAC}">
                        <c15:formulaRef>
                          <c15:sqref>Sheet1!$G$2:$G$9</c15:sqref>
                        </c15:formulaRef>
                      </c:ext>
                    </c:extLst>
                    <c:numCache>
                      <c:formatCode>General</c:formatCode>
                      <c:ptCount val="8"/>
                      <c:pt idx="0">
                        <c:v>7.8</c:v>
                      </c:pt>
                      <c:pt idx="1">
                        <c:v>3.8</c:v>
                      </c:pt>
                      <c:pt idx="2">
                        <c:v>15.8</c:v>
                      </c:pt>
                      <c:pt idx="3">
                        <c:v>-0.5</c:v>
                      </c:pt>
                      <c:pt idx="4">
                        <c:v>-28.1</c:v>
                      </c:pt>
                      <c:pt idx="5">
                        <c:v>-4</c:v>
                      </c:pt>
                      <c:pt idx="6">
                        <c:v>-8.9</c:v>
                      </c:pt>
                      <c:pt idx="7">
                        <c:v>-25.1</c:v>
                      </c:pt>
                    </c:numCache>
                  </c:numRef>
                </c:val>
                <c:smooth val="0"/>
                <c:extLst xmlns:c15="http://schemas.microsoft.com/office/drawing/2012/chart">
                  <c:ext xmlns:c16="http://schemas.microsoft.com/office/drawing/2014/chart" uri="{C3380CC4-5D6E-409C-BE32-E72D297353CC}">
                    <c16:uniqueId val="{00000005-54DF-4A6B-BC20-578AAF59E551}"/>
                  </c:ext>
                </c:extLst>
              </c15:ser>
            </c15:filteredLineSeries>
          </c:ext>
        </c:extLst>
      </c:lineChart>
      <c:catAx>
        <c:axId val="14511923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51197791"/>
        <c:crosses val="autoZero"/>
        <c:auto val="1"/>
        <c:lblAlgn val="ctr"/>
        <c:lblOffset val="100"/>
        <c:noMultiLvlLbl val="0"/>
      </c:catAx>
      <c:valAx>
        <c:axId val="1451197791"/>
        <c:scaling>
          <c:orientation val="minMax"/>
          <c:max val="45"/>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51192383"/>
        <c:crosses val="autoZero"/>
        <c:crossBetween val="between"/>
      </c:valAx>
      <c:spPr>
        <a:noFill/>
        <a:ln>
          <a:noFill/>
        </a:ln>
        <a:effectLst/>
      </c:spPr>
    </c:plotArea>
    <c:legend>
      <c:legendPos val="b"/>
      <c:layout>
        <c:manualLayout>
          <c:xMode val="edge"/>
          <c:yMode val="edge"/>
          <c:x val="0.32239186709697976"/>
          <c:y val="5.7314648756390932E-2"/>
          <c:w val="0.64677190020408271"/>
          <c:h val="0.21115397778642003"/>
        </c:manualLayout>
      </c:layout>
      <c:overlay val="1"/>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dirty="0" smtClean="0">
                <a:latin typeface="Meiryo UI" panose="020B0604030504040204" pitchFamily="50" charset="-128"/>
                <a:ea typeface="Meiryo UI" panose="020B0604030504040204" pitchFamily="50" charset="-128"/>
              </a:rPr>
              <a:t>家電大型専門店販売額 前年同期比の推移</a:t>
            </a:r>
            <a:endParaRPr lang="ja-JP" altLang="en-US" sz="1400" b="1" dirty="0">
              <a:latin typeface="Meiryo UI" panose="020B0604030504040204" pitchFamily="50" charset="-128"/>
              <a:ea typeface="Meiryo UI" panose="020B0604030504040204" pitchFamily="50" charset="-128"/>
            </a:endParaRPr>
          </a:p>
        </c:rich>
      </c:tx>
      <c:layout>
        <c:manualLayout>
          <c:xMode val="edge"/>
          <c:yMode val="edge"/>
          <c:x val="0.32681469525219459"/>
          <c:y val="6.698192399357361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3404388314548211E-2"/>
          <c:y val="0.17220201999667389"/>
          <c:w val="0.9302191384879035"/>
          <c:h val="0.70327885932389889"/>
        </c:manualLayout>
      </c:layout>
      <c:lineChart>
        <c:grouping val="standard"/>
        <c:varyColors val="0"/>
        <c:ser>
          <c:idx val="0"/>
          <c:order val="0"/>
          <c:tx>
            <c:strRef>
              <c:f>Sheet1!$B$1</c:f>
              <c:strCache>
                <c:ptCount val="1"/>
                <c:pt idx="0">
                  <c:v>北海道</c:v>
                </c:pt>
              </c:strCache>
            </c:strRef>
          </c:tx>
          <c:spPr>
            <a:ln w="25400" cap="rnd">
              <a:solidFill>
                <a:schemeClr val="accent1"/>
              </a:solidFill>
              <a:prstDash val="dash"/>
              <a:round/>
            </a:ln>
            <a:effectLst/>
          </c:spPr>
          <c:marker>
            <c:symbol val="circle"/>
            <c:size val="6"/>
            <c:spPr>
              <a:solidFill>
                <a:schemeClr val="accent1"/>
              </a:solidFill>
              <a:ln w="9525">
                <a:solidFill>
                  <a:schemeClr val="accent1"/>
                </a:solidFill>
              </a:ln>
              <a:effectLst/>
            </c:spPr>
          </c:marker>
          <c:dLbls>
            <c:dLbl>
              <c:idx val="1"/>
              <c:layout>
                <c:manualLayout>
                  <c:x val="-8.5976484287128577E-2"/>
                  <c:y val="1.792929870465745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北海道</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83-4F51-9CF6-5AB4D44EFE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Sheet1!$B$2:$B$9</c:f>
              <c:numCache>
                <c:formatCode>General</c:formatCode>
                <c:ptCount val="8"/>
                <c:pt idx="0">
                  <c:v>53.3</c:v>
                </c:pt>
                <c:pt idx="1">
                  <c:v>-18.600000000000001</c:v>
                </c:pt>
                <c:pt idx="2">
                  <c:v>-7.8</c:v>
                </c:pt>
                <c:pt idx="3">
                  <c:v>-9.4</c:v>
                </c:pt>
                <c:pt idx="4">
                  <c:v>2.9</c:v>
                </c:pt>
                <c:pt idx="5">
                  <c:v>0.4</c:v>
                </c:pt>
                <c:pt idx="6">
                  <c:v>-12.7</c:v>
                </c:pt>
                <c:pt idx="7">
                  <c:v>-6.7</c:v>
                </c:pt>
              </c:numCache>
            </c:numRef>
          </c:val>
          <c:smooth val="0"/>
          <c:extLst>
            <c:ext xmlns:c16="http://schemas.microsoft.com/office/drawing/2014/chart" uri="{C3380CC4-5D6E-409C-BE32-E72D297353CC}">
              <c16:uniqueId val="{00000000-DC83-4F51-9CF6-5AB4D44EFEDA}"/>
            </c:ext>
          </c:extLst>
        </c:ser>
        <c:ser>
          <c:idx val="1"/>
          <c:order val="1"/>
          <c:tx>
            <c:strRef>
              <c:f>Sheet1!$C$1</c:f>
              <c:strCache>
                <c:ptCount val="1"/>
                <c:pt idx="0">
                  <c:v>東京</c:v>
                </c:pt>
              </c:strCache>
            </c:strRef>
          </c:tx>
          <c:spPr>
            <a:ln w="25400" cap="rnd">
              <a:solidFill>
                <a:schemeClr val="accent4"/>
              </a:solidFill>
              <a:round/>
            </a:ln>
            <a:effectLst/>
          </c:spPr>
          <c:marker>
            <c:symbol val="triangle"/>
            <c:size val="6"/>
            <c:spPr>
              <a:solidFill>
                <a:schemeClr val="accent4"/>
              </a:solidFill>
              <a:ln w="9525">
                <a:solidFill>
                  <a:schemeClr val="accent4"/>
                </a:solidFill>
              </a:ln>
              <a:effectLst/>
            </c:spPr>
          </c:marker>
          <c:dLbls>
            <c:dLbl>
              <c:idx val="0"/>
              <c:layout>
                <c:manualLayout>
                  <c:x val="-4.5035301293257834E-2"/>
                  <c:y val="8.9646493523287907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東京</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83-4F51-9CF6-5AB4D44EFE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Sheet1!$C$2:$C$9</c:f>
              <c:numCache>
                <c:formatCode>General</c:formatCode>
                <c:ptCount val="8"/>
                <c:pt idx="0">
                  <c:v>40.6</c:v>
                </c:pt>
                <c:pt idx="1">
                  <c:v>-13.3</c:v>
                </c:pt>
                <c:pt idx="2">
                  <c:v>-6</c:v>
                </c:pt>
                <c:pt idx="3">
                  <c:v>-14.1</c:v>
                </c:pt>
                <c:pt idx="4">
                  <c:v>-0.1</c:v>
                </c:pt>
                <c:pt idx="5">
                  <c:v>6</c:v>
                </c:pt>
                <c:pt idx="6">
                  <c:v>-12</c:v>
                </c:pt>
                <c:pt idx="7">
                  <c:v>-11.3</c:v>
                </c:pt>
              </c:numCache>
            </c:numRef>
          </c:val>
          <c:smooth val="0"/>
          <c:extLst>
            <c:ext xmlns:c16="http://schemas.microsoft.com/office/drawing/2014/chart" uri="{C3380CC4-5D6E-409C-BE32-E72D297353CC}">
              <c16:uniqueId val="{00000001-DC83-4F51-9CF6-5AB4D44EFEDA}"/>
            </c:ext>
          </c:extLst>
        </c:ser>
        <c:ser>
          <c:idx val="2"/>
          <c:order val="2"/>
          <c:tx>
            <c:strRef>
              <c:f>Sheet1!$D$1</c:f>
              <c:strCache>
                <c:ptCount val="1"/>
                <c:pt idx="0">
                  <c:v>神奈川</c:v>
                </c:pt>
              </c:strCache>
            </c:strRef>
          </c:tx>
          <c:spPr>
            <a:ln w="19050" cap="rnd">
              <a:solidFill>
                <a:srgbClr val="0070C0"/>
              </a:solidFill>
              <a:round/>
            </a:ln>
            <a:effectLst/>
          </c:spPr>
          <c:marker>
            <c:symbol val="square"/>
            <c:size val="6"/>
            <c:spPr>
              <a:solidFill>
                <a:srgbClr val="0070C0"/>
              </a:solidFill>
              <a:ln w="9525">
                <a:solidFill>
                  <a:srgbClr val="0070C0"/>
                </a:solidFill>
              </a:ln>
              <a:effectLst/>
            </c:spPr>
          </c:marker>
          <c:dLbls>
            <c:dLbl>
              <c:idx val="3"/>
              <c:layout>
                <c:manualLayout>
                  <c:x val="5.4588243991827668E-3"/>
                  <c:y val="3.5858597409315157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神奈川</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83-4F51-9CF6-5AB4D44EFE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Sheet1!$D$2:$D$9</c:f>
              <c:numCache>
                <c:formatCode>General</c:formatCode>
                <c:ptCount val="8"/>
                <c:pt idx="0">
                  <c:v>50</c:v>
                </c:pt>
                <c:pt idx="1">
                  <c:v>-11.8</c:v>
                </c:pt>
                <c:pt idx="2">
                  <c:v>-5.7</c:v>
                </c:pt>
                <c:pt idx="3">
                  <c:v>-15.3</c:v>
                </c:pt>
                <c:pt idx="4">
                  <c:v>-3.1</c:v>
                </c:pt>
                <c:pt idx="5">
                  <c:v>4.4000000000000004</c:v>
                </c:pt>
                <c:pt idx="6">
                  <c:v>-10.9</c:v>
                </c:pt>
                <c:pt idx="7">
                  <c:v>-20.9</c:v>
                </c:pt>
              </c:numCache>
            </c:numRef>
          </c:val>
          <c:smooth val="0"/>
          <c:extLst>
            <c:ext xmlns:c16="http://schemas.microsoft.com/office/drawing/2014/chart" uri="{C3380CC4-5D6E-409C-BE32-E72D297353CC}">
              <c16:uniqueId val="{00000002-DC83-4F51-9CF6-5AB4D44EFEDA}"/>
            </c:ext>
          </c:extLst>
        </c:ser>
        <c:ser>
          <c:idx val="3"/>
          <c:order val="3"/>
          <c:tx>
            <c:strRef>
              <c:f>Sheet1!$E$1</c:f>
              <c:strCache>
                <c:ptCount val="1"/>
                <c:pt idx="0">
                  <c:v>大阪</c:v>
                </c:pt>
              </c:strCache>
            </c:strRef>
          </c:tx>
          <c:spPr>
            <a:ln w="38100" cap="rnd">
              <a:solidFill>
                <a:srgbClr val="002060"/>
              </a:solidFill>
              <a:round/>
            </a:ln>
            <a:effectLst/>
          </c:spPr>
          <c:marker>
            <c:symbol val="square"/>
            <c:size val="6"/>
            <c:spPr>
              <a:solidFill>
                <a:srgbClr val="002060"/>
              </a:solidFill>
              <a:ln w="9525">
                <a:solidFill>
                  <a:srgbClr val="002060"/>
                </a:solidFill>
              </a:ln>
              <a:effectLst/>
            </c:spPr>
          </c:marker>
          <c:dLbls>
            <c:dLbl>
              <c:idx val="2"/>
              <c:layout>
                <c:manualLayout>
                  <c:x val="1.3647060997956918E-2"/>
                  <c:y val="-7.8888914300493482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大阪</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83-4F51-9CF6-5AB4D44EFEDA}"/>
                </c:ext>
              </c:extLst>
            </c:dLbl>
            <c:dLbl>
              <c:idx val="4"/>
              <c:layout>
                <c:manualLayout>
                  <c:x val="-1.9881165780503741E-2"/>
                  <c:y val="-2.5214762270456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89-4A1B-A76B-B609D197F885}"/>
                </c:ext>
              </c:extLst>
            </c:dLbl>
            <c:dLbl>
              <c:idx val="5"/>
              <c:layout>
                <c:manualLayout>
                  <c:x val="-3.058640889308268E-2"/>
                  <c:y val="3.5300667178638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9-4A1B-A76B-B609D197F885}"/>
                </c:ext>
              </c:extLst>
            </c:dLbl>
            <c:dLbl>
              <c:idx val="6"/>
              <c:layout>
                <c:manualLayout>
                  <c:x val="-3.5174370227045081E-2"/>
                  <c:y val="2.2693286043410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89-4A1B-A76B-B609D197F88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89-4A1B-A76B-B609D197F8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Sheet1!$E$2:$E$9</c:f>
              <c:numCache>
                <c:formatCode>General</c:formatCode>
                <c:ptCount val="8"/>
                <c:pt idx="0">
                  <c:v>58.9</c:v>
                </c:pt>
                <c:pt idx="1">
                  <c:v>-4.7</c:v>
                </c:pt>
                <c:pt idx="2">
                  <c:v>3.5</c:v>
                </c:pt>
                <c:pt idx="3">
                  <c:v>-3.8</c:v>
                </c:pt>
                <c:pt idx="4">
                  <c:v>3.1</c:v>
                </c:pt>
                <c:pt idx="5">
                  <c:v>-0.4</c:v>
                </c:pt>
                <c:pt idx="6">
                  <c:v>-12.7</c:v>
                </c:pt>
                <c:pt idx="7">
                  <c:v>-16.8</c:v>
                </c:pt>
              </c:numCache>
            </c:numRef>
          </c:val>
          <c:smooth val="0"/>
          <c:extLst>
            <c:ext xmlns:c16="http://schemas.microsoft.com/office/drawing/2014/chart" uri="{C3380CC4-5D6E-409C-BE32-E72D297353CC}">
              <c16:uniqueId val="{00000003-DC83-4F51-9CF6-5AB4D44EFEDA}"/>
            </c:ext>
          </c:extLst>
        </c:ser>
        <c:ser>
          <c:idx val="4"/>
          <c:order val="4"/>
          <c:tx>
            <c:strRef>
              <c:f>Sheet1!$F$1</c:f>
              <c:strCache>
                <c:ptCount val="1"/>
                <c:pt idx="0">
                  <c:v>兵庫</c:v>
                </c:pt>
              </c:strCache>
            </c:strRef>
          </c:tx>
          <c:spPr>
            <a:ln w="22225" cap="rnd">
              <a:solidFill>
                <a:schemeClr val="accent2">
                  <a:lumMod val="50000"/>
                </a:schemeClr>
              </a:solidFill>
              <a:prstDash val="sysDot"/>
              <a:round/>
            </a:ln>
            <a:effectLst/>
          </c:spPr>
          <c:marker>
            <c:symbol val="circle"/>
            <c:size val="6"/>
            <c:spPr>
              <a:solidFill>
                <a:schemeClr val="accent2">
                  <a:lumMod val="50000"/>
                </a:schemeClr>
              </a:solidFill>
              <a:ln w="9525">
                <a:solidFill>
                  <a:schemeClr val="accent2">
                    <a:lumMod val="50000"/>
                  </a:schemeClr>
                </a:solidFill>
              </a:ln>
              <a:effectLst/>
            </c:spPr>
          </c:marker>
          <c:dLbls>
            <c:dLbl>
              <c:idx val="7"/>
              <c:layout>
                <c:manualLayout>
                  <c:x val="-1.2282354898161225E-2"/>
                  <c:y val="-7.5303054559561836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兵庫</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83-4F51-9CF6-5AB4D44EFE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Sheet1!$F$2:$F$9</c:f>
              <c:numCache>
                <c:formatCode>General</c:formatCode>
                <c:ptCount val="8"/>
                <c:pt idx="0">
                  <c:v>58.5</c:v>
                </c:pt>
                <c:pt idx="1">
                  <c:v>-15.8</c:v>
                </c:pt>
                <c:pt idx="2">
                  <c:v>-8.6999999999999993</c:v>
                </c:pt>
                <c:pt idx="3">
                  <c:v>-10.1</c:v>
                </c:pt>
                <c:pt idx="4">
                  <c:v>-3</c:v>
                </c:pt>
                <c:pt idx="5">
                  <c:v>4.9000000000000004</c:v>
                </c:pt>
                <c:pt idx="6">
                  <c:v>-8.6</c:v>
                </c:pt>
                <c:pt idx="7">
                  <c:v>-6.3</c:v>
                </c:pt>
              </c:numCache>
            </c:numRef>
          </c:val>
          <c:smooth val="0"/>
          <c:extLst>
            <c:ext xmlns:c16="http://schemas.microsoft.com/office/drawing/2014/chart" uri="{C3380CC4-5D6E-409C-BE32-E72D297353CC}">
              <c16:uniqueId val="{00000004-DC83-4F51-9CF6-5AB4D44EFEDA}"/>
            </c:ext>
          </c:extLst>
        </c:ser>
        <c:ser>
          <c:idx val="5"/>
          <c:order val="5"/>
          <c:tx>
            <c:strRef>
              <c:f>Sheet1!$G$1</c:f>
              <c:strCache>
                <c:ptCount val="1"/>
                <c:pt idx="0">
                  <c:v>全国</c:v>
                </c:pt>
              </c:strCache>
            </c:strRef>
          </c:tx>
          <c:spPr>
            <a:ln w="25400" cap="rnd" cmpd="dbl">
              <a:solidFill>
                <a:schemeClr val="accent3">
                  <a:lumMod val="75000"/>
                </a:schemeClr>
              </a:solidFill>
              <a:round/>
            </a:ln>
            <a:effectLst/>
          </c:spPr>
          <c:marker>
            <c:symbol val="triangle"/>
            <c:size val="6"/>
            <c:spPr>
              <a:solidFill>
                <a:schemeClr val="accent3">
                  <a:lumMod val="75000"/>
                </a:schemeClr>
              </a:solidFill>
              <a:ln w="9525">
                <a:solidFill>
                  <a:schemeClr val="accent3">
                    <a:lumMod val="75000"/>
                  </a:schemeClr>
                </a:solidFill>
              </a:ln>
              <a:effectLst/>
            </c:spPr>
          </c:marker>
          <c:dLbls>
            <c:dLbl>
              <c:idx val="5"/>
              <c:layout>
                <c:manualLayout>
                  <c:x val="1.9105885397139682E-2"/>
                  <c:y val="-5.3787896113972743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b="1" dirty="0" smtClean="0">
                        <a:latin typeface="Meiryo UI" panose="020B0604030504040204" pitchFamily="50" charset="-128"/>
                        <a:ea typeface="Meiryo UI" panose="020B0604030504040204" pitchFamily="50" charset="-128"/>
                      </a:rPr>
                      <a:t>全国</a:t>
                    </a:r>
                    <a:endParaRPr lang="ja-JP" altLang="en-US" sz="1100" b="1" dirty="0">
                      <a:latin typeface="Meiryo UI" panose="020B0604030504040204" pitchFamily="50" charset="-128"/>
                      <a:ea typeface="Meiryo UI" panose="020B0604030504040204"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83-4F51-9CF6-5AB4D44EFE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19/9月</c:v>
                </c:pt>
                <c:pt idx="1">
                  <c:v>19/10月</c:v>
                </c:pt>
                <c:pt idx="2">
                  <c:v>19/11月</c:v>
                </c:pt>
                <c:pt idx="3">
                  <c:v>19/12月</c:v>
                </c:pt>
                <c:pt idx="4">
                  <c:v>20/1月</c:v>
                </c:pt>
                <c:pt idx="5">
                  <c:v>20/2月</c:v>
                </c:pt>
                <c:pt idx="6">
                  <c:v>20/3月</c:v>
                </c:pt>
                <c:pt idx="7">
                  <c:v>20/4月</c:v>
                </c:pt>
              </c:strCache>
            </c:strRef>
          </c:cat>
          <c:val>
            <c:numRef>
              <c:f>Sheet1!$G$2:$G$9</c:f>
              <c:numCache>
                <c:formatCode>General</c:formatCode>
                <c:ptCount val="8"/>
                <c:pt idx="0">
                  <c:v>52.4</c:v>
                </c:pt>
                <c:pt idx="1">
                  <c:v>-14.2</c:v>
                </c:pt>
                <c:pt idx="2">
                  <c:v>-5.5</c:v>
                </c:pt>
                <c:pt idx="3">
                  <c:v>-11.2</c:v>
                </c:pt>
                <c:pt idx="4">
                  <c:v>-0.3</c:v>
                </c:pt>
                <c:pt idx="5">
                  <c:v>5.2</c:v>
                </c:pt>
                <c:pt idx="6">
                  <c:v>-9.5</c:v>
                </c:pt>
                <c:pt idx="7">
                  <c:v>-9</c:v>
                </c:pt>
              </c:numCache>
            </c:numRef>
          </c:val>
          <c:smooth val="0"/>
          <c:extLst>
            <c:ext xmlns:c16="http://schemas.microsoft.com/office/drawing/2014/chart" uri="{C3380CC4-5D6E-409C-BE32-E72D297353CC}">
              <c16:uniqueId val="{00000005-DC83-4F51-9CF6-5AB4D44EFEDA}"/>
            </c:ext>
          </c:extLst>
        </c:ser>
        <c:dLbls>
          <c:showLegendKey val="0"/>
          <c:showVal val="0"/>
          <c:showCatName val="0"/>
          <c:showSerName val="0"/>
          <c:showPercent val="0"/>
          <c:showBubbleSize val="0"/>
        </c:dLbls>
        <c:marker val="1"/>
        <c:smooth val="0"/>
        <c:axId val="1406203039"/>
        <c:axId val="1406211775"/>
      </c:lineChart>
      <c:catAx>
        <c:axId val="14062030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06211775"/>
        <c:crosses val="autoZero"/>
        <c:auto val="1"/>
        <c:lblAlgn val="ctr"/>
        <c:lblOffset val="100"/>
        <c:noMultiLvlLbl val="0"/>
      </c:catAx>
      <c:valAx>
        <c:axId val="1406211775"/>
        <c:scaling>
          <c:orientation val="minMax"/>
          <c:max val="60"/>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06203039"/>
        <c:crosses val="autoZero"/>
        <c:crossBetween val="between"/>
      </c:valAx>
      <c:spPr>
        <a:noFill/>
        <a:ln>
          <a:noFill/>
        </a:ln>
        <a:effectLst/>
      </c:spPr>
    </c:plotArea>
    <c:legend>
      <c:legendPos val="b"/>
      <c:layout>
        <c:manualLayout>
          <c:xMode val="edge"/>
          <c:yMode val="edge"/>
          <c:x val="0.32662648046046272"/>
          <c:y val="0.21135788046693768"/>
          <c:w val="0.61670520618183922"/>
          <c:h val="0.1149372516898011"/>
        </c:manualLayout>
      </c:layout>
      <c:overlay val="1"/>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SｺﾞｼｯｸE" panose="020B0900000000000000" pitchFamily="50" charset="-128"/>
                <a:ea typeface="HGSｺﾞｼｯｸE" panose="020B0900000000000000" pitchFamily="50" charset="-128"/>
                <a:cs typeface="+mn-cs"/>
              </a:defRPr>
            </a:pPr>
            <a:r>
              <a:rPr lang="ja-JP" altLang="en-US" dirty="0">
                <a:latin typeface="HGSｺﾞｼｯｸE" panose="020B0900000000000000" pitchFamily="50" charset="-128"/>
                <a:ea typeface="HGSｺﾞｼｯｸE" panose="020B0900000000000000" pitchFamily="50" charset="-128"/>
              </a:rPr>
              <a:t>梅田</a:t>
            </a:r>
          </a:p>
        </c:rich>
      </c:tx>
      <c:layout>
        <c:manualLayout>
          <c:xMode val="edge"/>
          <c:yMode val="edge"/>
          <c:x val="0.4682156873897957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SｺﾞｼｯｸE" panose="020B0900000000000000" pitchFamily="50" charset="-128"/>
              <a:ea typeface="HGSｺﾞｼｯｸE" panose="020B0900000000000000" pitchFamily="50" charset="-128"/>
              <a:cs typeface="+mn-cs"/>
            </a:defRPr>
          </a:pPr>
          <a:endParaRPr lang="ja-JP"/>
        </a:p>
      </c:txPr>
    </c:title>
    <c:autoTitleDeleted val="0"/>
    <c:plotArea>
      <c:layout>
        <c:manualLayout>
          <c:layoutTarget val="inner"/>
          <c:xMode val="edge"/>
          <c:yMode val="edge"/>
          <c:x val="7.1424356794604363E-2"/>
          <c:y val="0.17427646056777721"/>
          <c:w val="0.8948099022078595"/>
          <c:h val="0.71029880317885052"/>
        </c:manualLayout>
      </c:layout>
      <c:lineChart>
        <c:grouping val="standard"/>
        <c:varyColors val="0"/>
        <c:ser>
          <c:idx val="0"/>
          <c:order val="0"/>
          <c:tx>
            <c:strRef>
              <c:f>梅田!$A$4</c:f>
              <c:strCache>
                <c:ptCount val="1"/>
                <c:pt idx="0">
                  <c:v>感染拡大前との比較（※）</c:v>
                </c:pt>
              </c:strCache>
            </c:strRef>
          </c:tx>
          <c:spPr>
            <a:ln w="31750" cap="sq">
              <a:solidFill>
                <a:srgbClr val="C00000"/>
              </a:solidFill>
              <a:prstDash val="solid"/>
              <a:miter lim="800000"/>
            </a:ln>
            <a:effectLst/>
          </c:spPr>
          <c:marker>
            <c:symbol val="circle"/>
            <c:size val="5"/>
            <c:spPr>
              <a:solidFill>
                <a:srgbClr val="C00000"/>
              </a:solidFill>
              <a:ln w="9525">
                <a:solidFill>
                  <a:srgbClr val="C0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4A5-4470-8DF9-3B02C69424BD}"/>
                </c:ext>
              </c:extLst>
            </c:dLbl>
            <c:dLbl>
              <c:idx val="1"/>
              <c:delete val="1"/>
              <c:extLst>
                <c:ext xmlns:c15="http://schemas.microsoft.com/office/drawing/2012/chart" uri="{CE6537A1-D6FC-4f65-9D91-7224C49458BB}"/>
                <c:ext xmlns:c16="http://schemas.microsoft.com/office/drawing/2014/chart" uri="{C3380CC4-5D6E-409C-BE32-E72D297353CC}">
                  <c16:uniqueId val="{00000001-D4A5-4470-8DF9-3B02C69424BD}"/>
                </c:ext>
              </c:extLst>
            </c:dLbl>
            <c:dLbl>
              <c:idx val="2"/>
              <c:layout>
                <c:manualLayout>
                  <c:x val="-4.1579768354112832E-2"/>
                  <c:y val="8.604460463025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A5-4470-8DF9-3B02C69424BD}"/>
                </c:ext>
              </c:extLst>
            </c:dLbl>
            <c:dLbl>
              <c:idx val="3"/>
              <c:delete val="1"/>
              <c:extLst>
                <c:ext xmlns:c15="http://schemas.microsoft.com/office/drawing/2012/chart" uri="{CE6537A1-D6FC-4f65-9D91-7224C49458BB}"/>
                <c:ext xmlns:c16="http://schemas.microsoft.com/office/drawing/2014/chart" uri="{C3380CC4-5D6E-409C-BE32-E72D297353CC}">
                  <c16:uniqueId val="{00000003-D4A5-4470-8DF9-3B02C69424BD}"/>
                </c:ext>
              </c:extLst>
            </c:dLbl>
            <c:dLbl>
              <c:idx val="4"/>
              <c:delete val="1"/>
              <c:extLst>
                <c:ext xmlns:c15="http://schemas.microsoft.com/office/drawing/2012/chart" uri="{CE6537A1-D6FC-4f65-9D91-7224C49458BB}"/>
                <c:ext xmlns:c16="http://schemas.microsoft.com/office/drawing/2014/chart" uri="{C3380CC4-5D6E-409C-BE32-E72D297353CC}">
                  <c16:uniqueId val="{00000004-D4A5-4470-8DF9-3B02C69424BD}"/>
                </c:ext>
              </c:extLst>
            </c:dLbl>
            <c:dLbl>
              <c:idx val="5"/>
              <c:delete val="1"/>
              <c:extLst>
                <c:ext xmlns:c15="http://schemas.microsoft.com/office/drawing/2012/chart" uri="{CE6537A1-D6FC-4f65-9D91-7224C49458BB}"/>
                <c:ext xmlns:c16="http://schemas.microsoft.com/office/drawing/2014/chart" uri="{C3380CC4-5D6E-409C-BE32-E72D297353CC}">
                  <c16:uniqueId val="{00000005-D4A5-4470-8DF9-3B02C69424BD}"/>
                </c:ext>
              </c:extLst>
            </c:dLbl>
            <c:dLbl>
              <c:idx val="6"/>
              <c:delete val="1"/>
              <c:extLst>
                <c:ext xmlns:c15="http://schemas.microsoft.com/office/drawing/2012/chart" uri="{CE6537A1-D6FC-4f65-9D91-7224C49458BB}"/>
                <c:ext xmlns:c16="http://schemas.microsoft.com/office/drawing/2014/chart" uri="{C3380CC4-5D6E-409C-BE32-E72D297353CC}">
                  <c16:uniqueId val="{00000006-D4A5-4470-8DF9-3B02C69424BD}"/>
                </c:ext>
              </c:extLst>
            </c:dLbl>
            <c:dLbl>
              <c:idx val="7"/>
              <c:delete val="1"/>
              <c:extLst>
                <c:ext xmlns:c15="http://schemas.microsoft.com/office/drawing/2012/chart" uri="{CE6537A1-D6FC-4f65-9D91-7224C49458BB}"/>
                <c:ext xmlns:c16="http://schemas.microsoft.com/office/drawing/2014/chart" uri="{C3380CC4-5D6E-409C-BE32-E72D297353CC}">
                  <c16:uniqueId val="{00000007-D4A5-4470-8DF9-3B02C69424BD}"/>
                </c:ext>
              </c:extLst>
            </c:dLbl>
            <c:dLbl>
              <c:idx val="8"/>
              <c:delete val="1"/>
              <c:extLst>
                <c:ext xmlns:c15="http://schemas.microsoft.com/office/drawing/2012/chart" uri="{CE6537A1-D6FC-4f65-9D91-7224C49458BB}"/>
                <c:ext xmlns:c16="http://schemas.microsoft.com/office/drawing/2014/chart" uri="{C3380CC4-5D6E-409C-BE32-E72D297353CC}">
                  <c16:uniqueId val="{00000008-D4A5-4470-8DF9-3B02C69424BD}"/>
                </c:ext>
              </c:extLst>
            </c:dLbl>
            <c:dLbl>
              <c:idx val="9"/>
              <c:layout>
                <c:manualLayout>
                  <c:x val="-2.777777777777777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A5-4470-8DF9-3B02C69424BD}"/>
                </c:ext>
              </c:extLst>
            </c:dLbl>
            <c:dLbl>
              <c:idx val="10"/>
              <c:delete val="1"/>
              <c:extLst>
                <c:ext xmlns:c15="http://schemas.microsoft.com/office/drawing/2012/chart" uri="{CE6537A1-D6FC-4f65-9D91-7224C49458BB}"/>
                <c:ext xmlns:c16="http://schemas.microsoft.com/office/drawing/2014/chart" uri="{C3380CC4-5D6E-409C-BE32-E72D297353CC}">
                  <c16:uniqueId val="{0000000A-D4A5-4470-8DF9-3B02C69424BD}"/>
                </c:ext>
              </c:extLst>
            </c:dLbl>
            <c:dLbl>
              <c:idx val="11"/>
              <c:delete val="1"/>
              <c:extLst>
                <c:ext xmlns:c15="http://schemas.microsoft.com/office/drawing/2012/chart" uri="{CE6537A1-D6FC-4f65-9D91-7224C49458BB}"/>
                <c:ext xmlns:c16="http://schemas.microsoft.com/office/drawing/2014/chart" uri="{C3380CC4-5D6E-409C-BE32-E72D297353CC}">
                  <c16:uniqueId val="{0000000B-D4A5-4470-8DF9-3B02C69424BD}"/>
                </c:ext>
              </c:extLst>
            </c:dLbl>
            <c:dLbl>
              <c:idx val="12"/>
              <c:delete val="1"/>
              <c:extLst>
                <c:ext xmlns:c15="http://schemas.microsoft.com/office/drawing/2012/chart" uri="{CE6537A1-D6FC-4f65-9D91-7224C49458BB}"/>
                <c:ext xmlns:c16="http://schemas.microsoft.com/office/drawing/2014/chart" uri="{C3380CC4-5D6E-409C-BE32-E72D297353CC}">
                  <c16:uniqueId val="{0000000C-D4A5-4470-8DF9-3B02C69424BD}"/>
                </c:ext>
              </c:extLst>
            </c:dLbl>
            <c:dLbl>
              <c:idx val="13"/>
              <c:delete val="1"/>
              <c:extLst>
                <c:ext xmlns:c15="http://schemas.microsoft.com/office/drawing/2012/chart" uri="{CE6537A1-D6FC-4f65-9D91-7224C49458BB}"/>
                <c:ext xmlns:c16="http://schemas.microsoft.com/office/drawing/2014/chart" uri="{C3380CC4-5D6E-409C-BE32-E72D297353CC}">
                  <c16:uniqueId val="{0000000D-D4A5-4470-8DF9-3B02C69424BD}"/>
                </c:ext>
              </c:extLst>
            </c:dLbl>
            <c:dLbl>
              <c:idx val="14"/>
              <c:delete val="1"/>
              <c:extLst>
                <c:ext xmlns:c15="http://schemas.microsoft.com/office/drawing/2012/chart" uri="{CE6537A1-D6FC-4f65-9D91-7224C49458BB}"/>
                <c:ext xmlns:c16="http://schemas.microsoft.com/office/drawing/2014/chart" uri="{C3380CC4-5D6E-409C-BE32-E72D297353CC}">
                  <c16:uniqueId val="{0000000E-D4A5-4470-8DF9-3B02C69424BD}"/>
                </c:ext>
              </c:extLst>
            </c:dLbl>
            <c:dLbl>
              <c:idx val="15"/>
              <c:delete val="1"/>
              <c:extLst>
                <c:ext xmlns:c15="http://schemas.microsoft.com/office/drawing/2012/chart" uri="{CE6537A1-D6FC-4f65-9D91-7224C49458BB}"/>
                <c:ext xmlns:c16="http://schemas.microsoft.com/office/drawing/2014/chart" uri="{C3380CC4-5D6E-409C-BE32-E72D297353CC}">
                  <c16:uniqueId val="{0000000F-D4A5-4470-8DF9-3B02C69424BD}"/>
                </c:ext>
              </c:extLst>
            </c:dLbl>
            <c:dLbl>
              <c:idx val="16"/>
              <c:layout>
                <c:manualLayout>
                  <c:x val="-3.0627871362940349E-2"/>
                  <c:y val="5.1106675732385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A5-4470-8DF9-3B02C69424BD}"/>
                </c:ext>
              </c:extLst>
            </c:dLbl>
            <c:dLbl>
              <c:idx val="17"/>
              <c:delete val="1"/>
              <c:extLst>
                <c:ext xmlns:c15="http://schemas.microsoft.com/office/drawing/2012/chart" uri="{CE6537A1-D6FC-4f65-9D91-7224C49458BB}"/>
                <c:ext xmlns:c16="http://schemas.microsoft.com/office/drawing/2014/chart" uri="{C3380CC4-5D6E-409C-BE32-E72D297353CC}">
                  <c16:uniqueId val="{00000011-D4A5-4470-8DF9-3B02C69424BD}"/>
                </c:ext>
              </c:extLst>
            </c:dLbl>
            <c:dLbl>
              <c:idx val="18"/>
              <c:delete val="1"/>
              <c:extLst>
                <c:ext xmlns:c15="http://schemas.microsoft.com/office/drawing/2012/chart" uri="{CE6537A1-D6FC-4f65-9D91-7224C49458BB}"/>
                <c:ext xmlns:c16="http://schemas.microsoft.com/office/drawing/2014/chart" uri="{C3380CC4-5D6E-409C-BE32-E72D297353CC}">
                  <c16:uniqueId val="{00000012-D4A5-4470-8DF9-3B02C69424BD}"/>
                </c:ext>
              </c:extLst>
            </c:dLbl>
            <c:dLbl>
              <c:idx val="19"/>
              <c:layout>
                <c:manualLayout>
                  <c:x val="-3.2506702358989351E-2"/>
                  <c:y val="4.9886605399951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4A5-4470-8DF9-3B02C69424BD}"/>
                </c:ext>
              </c:extLst>
            </c:dLbl>
            <c:dLbl>
              <c:idx val="20"/>
              <c:delete val="1"/>
              <c:extLst>
                <c:ext xmlns:c15="http://schemas.microsoft.com/office/drawing/2012/chart" uri="{CE6537A1-D6FC-4f65-9D91-7224C49458BB}"/>
                <c:ext xmlns:c16="http://schemas.microsoft.com/office/drawing/2014/chart" uri="{C3380CC4-5D6E-409C-BE32-E72D297353CC}">
                  <c16:uniqueId val="{00000014-D4A5-4470-8DF9-3B02C69424BD}"/>
                </c:ext>
              </c:extLst>
            </c:dLbl>
            <c:dLbl>
              <c:idx val="21"/>
              <c:delete val="1"/>
              <c:extLst>
                <c:ext xmlns:c15="http://schemas.microsoft.com/office/drawing/2012/chart" uri="{CE6537A1-D6FC-4f65-9D91-7224C49458BB}"/>
                <c:ext xmlns:c16="http://schemas.microsoft.com/office/drawing/2014/chart" uri="{C3380CC4-5D6E-409C-BE32-E72D297353CC}">
                  <c16:uniqueId val="{00000015-D4A5-4470-8DF9-3B02C69424BD}"/>
                </c:ext>
              </c:extLst>
            </c:dLbl>
            <c:dLbl>
              <c:idx val="22"/>
              <c:layout>
                <c:manualLayout>
                  <c:x val="-2.12333948302404E-2"/>
                  <c:y val="0.12691451173060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4A5-4470-8DF9-3B02C69424BD}"/>
                </c:ext>
              </c:extLst>
            </c:dLbl>
            <c:dLbl>
              <c:idx val="23"/>
              <c:delete val="1"/>
              <c:extLst>
                <c:ext xmlns:c15="http://schemas.microsoft.com/office/drawing/2012/chart" uri="{CE6537A1-D6FC-4f65-9D91-7224C49458BB}"/>
                <c:ext xmlns:c16="http://schemas.microsoft.com/office/drawing/2014/chart" uri="{C3380CC4-5D6E-409C-BE32-E72D297353CC}">
                  <c16:uniqueId val="{00000017-D4A5-4470-8DF9-3B02C69424BD}"/>
                </c:ext>
              </c:extLst>
            </c:dLbl>
            <c:dLbl>
              <c:idx val="24"/>
              <c:delete val="1"/>
              <c:extLst>
                <c:ext xmlns:c15="http://schemas.microsoft.com/office/drawing/2012/chart" uri="{CE6537A1-D6FC-4f65-9D91-7224C49458BB}"/>
                <c:ext xmlns:c16="http://schemas.microsoft.com/office/drawing/2014/chart" uri="{C3380CC4-5D6E-409C-BE32-E72D297353CC}">
                  <c16:uniqueId val="{00000018-D4A5-4470-8DF9-3B02C69424BD}"/>
                </c:ext>
              </c:extLst>
            </c:dLbl>
            <c:dLbl>
              <c:idx val="25"/>
              <c:layout>
                <c:manualLayout>
                  <c:x val="-2.6544155181215057E-2"/>
                  <c:y val="7.0368989391646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A5-4470-8DF9-3B02C69424BD}"/>
                </c:ext>
              </c:extLst>
            </c:dLbl>
            <c:dLbl>
              <c:idx val="26"/>
              <c:delete val="1"/>
              <c:extLst>
                <c:ext xmlns:c15="http://schemas.microsoft.com/office/drawing/2012/chart" uri="{CE6537A1-D6FC-4f65-9D91-7224C49458BB}"/>
                <c:ext xmlns:c16="http://schemas.microsoft.com/office/drawing/2014/chart" uri="{C3380CC4-5D6E-409C-BE32-E72D297353CC}">
                  <c16:uniqueId val="{0000001A-D4A5-4470-8DF9-3B02C69424BD}"/>
                </c:ext>
              </c:extLst>
            </c:dLbl>
            <c:dLbl>
              <c:idx val="27"/>
              <c:delete val="1"/>
              <c:extLst>
                <c:ext xmlns:c15="http://schemas.microsoft.com/office/drawing/2012/chart" uri="{CE6537A1-D6FC-4f65-9D91-7224C49458BB}"/>
                <c:ext xmlns:c16="http://schemas.microsoft.com/office/drawing/2014/chart" uri="{C3380CC4-5D6E-409C-BE32-E72D297353CC}">
                  <c16:uniqueId val="{0000001B-D4A5-4470-8DF9-3B02C69424BD}"/>
                </c:ext>
              </c:extLst>
            </c:dLbl>
            <c:dLbl>
              <c:idx val="28"/>
              <c:layout>
                <c:manualLayout>
                  <c:x val="-3.0349436686651961E-2"/>
                  <c:y val="5.2986353170262651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4A5-4470-8DF9-3B02C6942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梅田!$B$3:$AY$3</c:f>
              <c:strCache>
                <c:ptCount val="29"/>
                <c:pt idx="0">
                  <c:v>4/8</c:v>
                </c:pt>
                <c:pt idx="1">
                  <c:v>4/10</c:v>
                </c:pt>
                <c:pt idx="2">
                  <c:v>4/12</c:v>
                </c:pt>
                <c:pt idx="3">
                  <c:v>4/14</c:v>
                </c:pt>
                <c:pt idx="4">
                  <c:v>4/16</c:v>
                </c:pt>
                <c:pt idx="5">
                  <c:v>4/18</c:v>
                </c:pt>
                <c:pt idx="6">
                  <c:v>4/20</c:v>
                </c:pt>
                <c:pt idx="7">
                  <c:v>4/22</c:v>
                </c:pt>
                <c:pt idx="8">
                  <c:v>4/24</c:v>
                </c:pt>
                <c:pt idx="9">
                  <c:v>4/26</c:v>
                </c:pt>
                <c:pt idx="10">
                  <c:v>4/28</c:v>
                </c:pt>
                <c:pt idx="11">
                  <c:v>4/30</c:v>
                </c:pt>
                <c:pt idx="12">
                  <c:v>5/2</c:v>
                </c:pt>
                <c:pt idx="13">
                  <c:v>5/4</c:v>
                </c:pt>
                <c:pt idx="14">
                  <c:v>5/6</c:v>
                </c:pt>
                <c:pt idx="15">
                  <c:v>5/8</c:v>
                </c:pt>
                <c:pt idx="16">
                  <c:v>5/10</c:v>
                </c:pt>
                <c:pt idx="17">
                  <c:v>5/12</c:v>
                </c:pt>
                <c:pt idx="18">
                  <c:v>5/14</c:v>
                </c:pt>
                <c:pt idx="19">
                  <c:v>5/16</c:v>
                </c:pt>
                <c:pt idx="20">
                  <c:v>5/18</c:v>
                </c:pt>
                <c:pt idx="21">
                  <c:v>5/20</c:v>
                </c:pt>
                <c:pt idx="22">
                  <c:v>5/21</c:v>
                </c:pt>
                <c:pt idx="23">
                  <c:v>5/22</c:v>
                </c:pt>
                <c:pt idx="24">
                  <c:v>5/23</c:v>
                </c:pt>
                <c:pt idx="25">
                  <c:v>5/24</c:v>
                </c:pt>
                <c:pt idx="26">
                  <c:v>5/25</c:v>
                </c:pt>
                <c:pt idx="27">
                  <c:v>5/26</c:v>
                </c:pt>
                <c:pt idx="28">
                  <c:v>5/27</c:v>
                </c:pt>
              </c:strCache>
              <c:extLst/>
            </c:strRef>
          </c:cat>
          <c:val>
            <c:numRef>
              <c:f>梅田!$B$4:$AY$4</c:f>
              <c:numCache>
                <c:formatCode>0.0_ </c:formatCode>
                <c:ptCount val="29"/>
                <c:pt idx="0">
                  <c:v>-59.1</c:v>
                </c:pt>
                <c:pt idx="1">
                  <c:v>-63.7</c:v>
                </c:pt>
                <c:pt idx="2">
                  <c:v>-83.8</c:v>
                </c:pt>
                <c:pt idx="3">
                  <c:v>-70.5</c:v>
                </c:pt>
                <c:pt idx="4">
                  <c:v>-71.599999999999994</c:v>
                </c:pt>
                <c:pt idx="5">
                  <c:v>-84.1</c:v>
                </c:pt>
                <c:pt idx="6">
                  <c:v>-73.099999999999994</c:v>
                </c:pt>
                <c:pt idx="7">
                  <c:v>-74.5</c:v>
                </c:pt>
                <c:pt idx="8">
                  <c:v>-72.900000000000006</c:v>
                </c:pt>
                <c:pt idx="9">
                  <c:v>-87.8</c:v>
                </c:pt>
                <c:pt idx="10">
                  <c:v>-74.099999999999994</c:v>
                </c:pt>
                <c:pt idx="11">
                  <c:v>-73</c:v>
                </c:pt>
                <c:pt idx="12">
                  <c:v>-85.8</c:v>
                </c:pt>
                <c:pt idx="13">
                  <c:v>-88.4</c:v>
                </c:pt>
                <c:pt idx="14">
                  <c:v>-88.2</c:v>
                </c:pt>
                <c:pt idx="15">
                  <c:v>-69.900000000000006</c:v>
                </c:pt>
                <c:pt idx="16">
                  <c:v>-86.6</c:v>
                </c:pt>
                <c:pt idx="17">
                  <c:v>-71.5</c:v>
                </c:pt>
                <c:pt idx="18">
                  <c:v>-69.599999999999994</c:v>
                </c:pt>
                <c:pt idx="19">
                  <c:v>-81.099999999999994</c:v>
                </c:pt>
                <c:pt idx="20">
                  <c:v>-64.7</c:v>
                </c:pt>
                <c:pt idx="21">
                  <c:v>-61.3</c:v>
                </c:pt>
                <c:pt idx="22">
                  <c:v>-51.9</c:v>
                </c:pt>
                <c:pt idx="23">
                  <c:v>-44.6</c:v>
                </c:pt>
                <c:pt idx="24">
                  <c:v>-67.7</c:v>
                </c:pt>
                <c:pt idx="25">
                  <c:v>-71</c:v>
                </c:pt>
                <c:pt idx="26">
                  <c:v>-40.4</c:v>
                </c:pt>
                <c:pt idx="27">
                  <c:v>-42.6</c:v>
                </c:pt>
                <c:pt idx="28">
                  <c:v>-40.700000000000003</c:v>
                </c:pt>
              </c:numCache>
              <c:extLst/>
            </c:numRef>
          </c:val>
          <c:smooth val="0"/>
          <c:extLst>
            <c:ext xmlns:c16="http://schemas.microsoft.com/office/drawing/2014/chart" uri="{C3380CC4-5D6E-409C-BE32-E72D297353CC}">
              <c16:uniqueId val="{0000001D-D4A5-4470-8DF9-3B02C69424BD}"/>
            </c:ext>
          </c:extLst>
        </c:ser>
        <c:ser>
          <c:idx val="1"/>
          <c:order val="1"/>
          <c:tx>
            <c:strRef>
              <c:f>梅田!$A$5</c:f>
              <c:strCache>
                <c:ptCount val="1"/>
                <c:pt idx="0">
                  <c:v>緊急事態宣言前（４月７日）との比較</c:v>
                </c:pt>
              </c:strCache>
            </c:strRef>
          </c:tx>
          <c:spPr>
            <a:ln w="28575" cap="sq">
              <a:solidFill>
                <a:srgbClr val="00B0F0"/>
              </a:solidFill>
              <a:prstDash val="solid"/>
              <a:miter lim="800000"/>
            </a:ln>
            <a:effectLst/>
          </c:spPr>
          <c:marker>
            <c:symbol val="circle"/>
            <c:size val="5"/>
            <c:spPr>
              <a:solidFill>
                <a:srgbClr val="00B0F0"/>
              </a:solidFill>
              <a:ln w="9525">
                <a:solidFill>
                  <a:srgbClr val="00B0F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E-D4A5-4470-8DF9-3B02C69424BD}"/>
                </c:ext>
              </c:extLst>
            </c:dLbl>
            <c:dLbl>
              <c:idx val="1"/>
              <c:delete val="1"/>
              <c:extLst>
                <c:ext xmlns:c15="http://schemas.microsoft.com/office/drawing/2012/chart" uri="{CE6537A1-D6FC-4f65-9D91-7224C49458BB}"/>
                <c:ext xmlns:c16="http://schemas.microsoft.com/office/drawing/2014/chart" uri="{C3380CC4-5D6E-409C-BE32-E72D297353CC}">
                  <c16:uniqueId val="{0000001F-D4A5-4470-8DF9-3B02C69424BD}"/>
                </c:ext>
              </c:extLst>
            </c:dLbl>
            <c:dLbl>
              <c:idx val="2"/>
              <c:layout>
                <c:manualLayout>
                  <c:x val="-2.6146716346521041E-2"/>
                  <c:y val="-0.18257422557556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4A5-4470-8DF9-3B02C69424BD}"/>
                </c:ext>
              </c:extLst>
            </c:dLbl>
            <c:dLbl>
              <c:idx val="3"/>
              <c:delete val="1"/>
              <c:extLst>
                <c:ext xmlns:c15="http://schemas.microsoft.com/office/drawing/2012/chart" uri="{CE6537A1-D6FC-4f65-9D91-7224C49458BB}"/>
                <c:ext xmlns:c16="http://schemas.microsoft.com/office/drawing/2014/chart" uri="{C3380CC4-5D6E-409C-BE32-E72D297353CC}">
                  <c16:uniqueId val="{00000021-D4A5-4470-8DF9-3B02C69424BD}"/>
                </c:ext>
              </c:extLst>
            </c:dLbl>
            <c:dLbl>
              <c:idx val="4"/>
              <c:delete val="1"/>
              <c:extLst>
                <c:ext xmlns:c15="http://schemas.microsoft.com/office/drawing/2012/chart" uri="{CE6537A1-D6FC-4f65-9D91-7224C49458BB}"/>
                <c:ext xmlns:c16="http://schemas.microsoft.com/office/drawing/2014/chart" uri="{C3380CC4-5D6E-409C-BE32-E72D297353CC}">
                  <c16:uniqueId val="{00000022-D4A5-4470-8DF9-3B02C69424BD}"/>
                </c:ext>
              </c:extLst>
            </c:dLbl>
            <c:dLbl>
              <c:idx val="5"/>
              <c:delete val="1"/>
              <c:extLst>
                <c:ext xmlns:c15="http://schemas.microsoft.com/office/drawing/2012/chart" uri="{CE6537A1-D6FC-4f65-9D91-7224C49458BB}"/>
                <c:ext xmlns:c16="http://schemas.microsoft.com/office/drawing/2014/chart" uri="{C3380CC4-5D6E-409C-BE32-E72D297353CC}">
                  <c16:uniqueId val="{00000023-D4A5-4470-8DF9-3B02C69424BD}"/>
                </c:ext>
              </c:extLst>
            </c:dLbl>
            <c:dLbl>
              <c:idx val="6"/>
              <c:delete val="1"/>
              <c:extLst>
                <c:ext xmlns:c15="http://schemas.microsoft.com/office/drawing/2012/chart" uri="{CE6537A1-D6FC-4f65-9D91-7224C49458BB}"/>
                <c:ext xmlns:c16="http://schemas.microsoft.com/office/drawing/2014/chart" uri="{C3380CC4-5D6E-409C-BE32-E72D297353CC}">
                  <c16:uniqueId val="{00000024-D4A5-4470-8DF9-3B02C69424BD}"/>
                </c:ext>
              </c:extLst>
            </c:dLbl>
            <c:dLbl>
              <c:idx val="7"/>
              <c:delete val="1"/>
              <c:extLst>
                <c:ext xmlns:c15="http://schemas.microsoft.com/office/drawing/2012/chart" uri="{CE6537A1-D6FC-4f65-9D91-7224C49458BB}"/>
                <c:ext xmlns:c16="http://schemas.microsoft.com/office/drawing/2014/chart" uri="{C3380CC4-5D6E-409C-BE32-E72D297353CC}">
                  <c16:uniqueId val="{00000025-D4A5-4470-8DF9-3B02C69424BD}"/>
                </c:ext>
              </c:extLst>
            </c:dLbl>
            <c:dLbl>
              <c:idx val="8"/>
              <c:delete val="1"/>
              <c:extLst>
                <c:ext xmlns:c15="http://schemas.microsoft.com/office/drawing/2012/chart" uri="{CE6537A1-D6FC-4f65-9D91-7224C49458BB}"/>
                <c:ext xmlns:c16="http://schemas.microsoft.com/office/drawing/2014/chart" uri="{C3380CC4-5D6E-409C-BE32-E72D297353CC}">
                  <c16:uniqueId val="{00000026-D4A5-4470-8DF9-3B02C69424BD}"/>
                </c:ext>
              </c:extLst>
            </c:dLbl>
            <c:dLbl>
              <c:idx val="9"/>
              <c:layout>
                <c:manualLayout>
                  <c:x val="-4.2114127005181017E-2"/>
                  <c:y val="-0.2176423281351669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8624890638670166E-2"/>
                      <c:h val="7.8634441528142307E-2"/>
                    </c:manualLayout>
                  </c15:layout>
                </c:ext>
                <c:ext xmlns:c16="http://schemas.microsoft.com/office/drawing/2014/chart" uri="{C3380CC4-5D6E-409C-BE32-E72D297353CC}">
                  <c16:uniqueId val="{00000027-D4A5-4470-8DF9-3B02C69424BD}"/>
                </c:ext>
              </c:extLst>
            </c:dLbl>
            <c:dLbl>
              <c:idx val="10"/>
              <c:delete val="1"/>
              <c:extLst>
                <c:ext xmlns:c15="http://schemas.microsoft.com/office/drawing/2012/chart" uri="{CE6537A1-D6FC-4f65-9D91-7224C49458BB}"/>
                <c:ext xmlns:c16="http://schemas.microsoft.com/office/drawing/2014/chart" uri="{C3380CC4-5D6E-409C-BE32-E72D297353CC}">
                  <c16:uniqueId val="{00000028-D4A5-4470-8DF9-3B02C69424BD}"/>
                </c:ext>
              </c:extLst>
            </c:dLbl>
            <c:dLbl>
              <c:idx val="11"/>
              <c:delete val="1"/>
              <c:extLst>
                <c:ext xmlns:c15="http://schemas.microsoft.com/office/drawing/2012/chart" uri="{CE6537A1-D6FC-4f65-9D91-7224C49458BB}"/>
                <c:ext xmlns:c16="http://schemas.microsoft.com/office/drawing/2014/chart" uri="{C3380CC4-5D6E-409C-BE32-E72D297353CC}">
                  <c16:uniqueId val="{00000029-D4A5-4470-8DF9-3B02C69424BD}"/>
                </c:ext>
              </c:extLst>
            </c:dLbl>
            <c:dLbl>
              <c:idx val="12"/>
              <c:delete val="1"/>
              <c:extLst>
                <c:ext xmlns:c15="http://schemas.microsoft.com/office/drawing/2012/chart" uri="{CE6537A1-D6FC-4f65-9D91-7224C49458BB}"/>
                <c:ext xmlns:c16="http://schemas.microsoft.com/office/drawing/2014/chart" uri="{C3380CC4-5D6E-409C-BE32-E72D297353CC}">
                  <c16:uniqueId val="{0000002A-D4A5-4470-8DF9-3B02C69424BD}"/>
                </c:ext>
              </c:extLst>
            </c:dLbl>
            <c:dLbl>
              <c:idx val="13"/>
              <c:delete val="1"/>
              <c:extLst>
                <c:ext xmlns:c15="http://schemas.microsoft.com/office/drawing/2012/chart" uri="{CE6537A1-D6FC-4f65-9D91-7224C49458BB}"/>
                <c:ext xmlns:c16="http://schemas.microsoft.com/office/drawing/2014/chart" uri="{C3380CC4-5D6E-409C-BE32-E72D297353CC}">
                  <c16:uniqueId val="{0000002B-D4A5-4470-8DF9-3B02C69424BD}"/>
                </c:ext>
              </c:extLst>
            </c:dLbl>
            <c:dLbl>
              <c:idx val="14"/>
              <c:layout>
                <c:manualLayout>
                  <c:x val="-6.5926935243354995E-2"/>
                  <c:y val="-0.106533897747461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4A5-4470-8DF9-3B02C69424BD}"/>
                </c:ext>
              </c:extLst>
            </c:dLbl>
            <c:dLbl>
              <c:idx val="15"/>
              <c:layout>
                <c:manualLayout>
                  <c:x val="-5.0461869907915492E-2"/>
                  <c:y val="-7.7192259045613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D4A5-4470-8DF9-3B02C69424BD}"/>
                </c:ext>
              </c:extLst>
            </c:dLbl>
            <c:dLbl>
              <c:idx val="16"/>
              <c:delete val="1"/>
              <c:extLst>
                <c:ext xmlns:c15="http://schemas.microsoft.com/office/drawing/2012/chart" uri="{CE6537A1-D6FC-4f65-9D91-7224C49458BB}"/>
                <c:ext xmlns:c16="http://schemas.microsoft.com/office/drawing/2014/chart" uri="{C3380CC4-5D6E-409C-BE32-E72D297353CC}">
                  <c16:uniqueId val="{0000002E-D4A5-4470-8DF9-3B02C69424BD}"/>
                </c:ext>
              </c:extLst>
            </c:dLbl>
            <c:dLbl>
              <c:idx val="17"/>
              <c:delete val="1"/>
              <c:extLst>
                <c:ext xmlns:c15="http://schemas.microsoft.com/office/drawing/2012/chart" uri="{CE6537A1-D6FC-4f65-9D91-7224C49458BB}"/>
                <c:ext xmlns:c16="http://schemas.microsoft.com/office/drawing/2014/chart" uri="{C3380CC4-5D6E-409C-BE32-E72D297353CC}">
                  <c16:uniqueId val="{0000002F-D4A5-4470-8DF9-3B02C69424BD}"/>
                </c:ext>
              </c:extLst>
            </c:dLbl>
            <c:dLbl>
              <c:idx val="18"/>
              <c:layout>
                <c:manualLayout>
                  <c:x val="-8.0677671799447653E-2"/>
                  <c:y val="-7.8676112561138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4A5-4470-8DF9-3B02C69424BD}"/>
                </c:ext>
              </c:extLst>
            </c:dLbl>
            <c:dLbl>
              <c:idx val="19"/>
              <c:layout>
                <c:manualLayout>
                  <c:x val="-4.0175889193023923E-2"/>
                  <c:y val="-0.193349271452489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4A5-4470-8DF9-3B02C69424BD}"/>
                </c:ext>
              </c:extLst>
            </c:dLbl>
            <c:dLbl>
              <c:idx val="20"/>
              <c:delete val="1"/>
              <c:extLst>
                <c:ext xmlns:c15="http://schemas.microsoft.com/office/drawing/2012/chart" uri="{CE6537A1-D6FC-4f65-9D91-7224C49458BB}"/>
                <c:ext xmlns:c16="http://schemas.microsoft.com/office/drawing/2014/chart" uri="{C3380CC4-5D6E-409C-BE32-E72D297353CC}">
                  <c16:uniqueId val="{00000032-D4A5-4470-8DF9-3B02C69424BD}"/>
                </c:ext>
              </c:extLst>
            </c:dLbl>
            <c:dLbl>
              <c:idx val="21"/>
              <c:delete val="1"/>
              <c:extLst>
                <c:ext xmlns:c15="http://schemas.microsoft.com/office/drawing/2012/chart" uri="{CE6537A1-D6FC-4f65-9D91-7224C49458BB}"/>
                <c:ext xmlns:c16="http://schemas.microsoft.com/office/drawing/2014/chart" uri="{C3380CC4-5D6E-409C-BE32-E72D297353CC}">
                  <c16:uniqueId val="{00000033-D4A5-4470-8DF9-3B02C69424BD}"/>
                </c:ext>
              </c:extLst>
            </c:dLbl>
            <c:dLbl>
              <c:idx val="22"/>
              <c:delete val="1"/>
              <c:extLst>
                <c:ext xmlns:c15="http://schemas.microsoft.com/office/drawing/2012/chart" uri="{CE6537A1-D6FC-4f65-9D91-7224C49458BB}"/>
                <c:ext xmlns:c16="http://schemas.microsoft.com/office/drawing/2014/chart" uri="{C3380CC4-5D6E-409C-BE32-E72D297353CC}">
                  <c16:uniqueId val="{00000034-D4A5-4470-8DF9-3B02C69424BD}"/>
                </c:ext>
              </c:extLst>
            </c:dLbl>
            <c:dLbl>
              <c:idx val="23"/>
              <c:layout>
                <c:manualLayout>
                  <c:x val="-5.1276683829528963E-2"/>
                  <c:y val="-2.5998142989786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4A5-4470-8DF9-3B02C69424BD}"/>
                </c:ext>
              </c:extLst>
            </c:dLbl>
            <c:dLbl>
              <c:idx val="24"/>
              <c:delete val="1"/>
              <c:extLst>
                <c:ext xmlns:c15="http://schemas.microsoft.com/office/drawing/2012/chart" uri="{CE6537A1-D6FC-4f65-9D91-7224C49458BB}"/>
                <c:ext xmlns:c16="http://schemas.microsoft.com/office/drawing/2014/chart" uri="{C3380CC4-5D6E-409C-BE32-E72D297353CC}">
                  <c16:uniqueId val="{00000036-D4A5-4470-8DF9-3B02C69424BD}"/>
                </c:ext>
              </c:extLst>
            </c:dLbl>
            <c:dLbl>
              <c:idx val="25"/>
              <c:layout>
                <c:manualLayout>
                  <c:x val="-5.4794789242462609E-2"/>
                  <c:y val="-0.132584387954291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4A5-4470-8DF9-3B02C69424BD}"/>
                </c:ext>
              </c:extLst>
            </c:dLbl>
            <c:dLbl>
              <c:idx val="26"/>
              <c:layout>
                <c:manualLayout>
                  <c:x val="-6.6154272829219471E-2"/>
                  <c:y val="9.91175545953691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4A5-4470-8DF9-3B02C69424BD}"/>
                </c:ext>
              </c:extLst>
            </c:dLbl>
            <c:dLbl>
              <c:idx val="27"/>
              <c:delete val="1"/>
              <c:extLst>
                <c:ext xmlns:c15="http://schemas.microsoft.com/office/drawing/2012/chart" uri="{CE6537A1-D6FC-4f65-9D91-7224C49458BB}"/>
                <c:ext xmlns:c16="http://schemas.microsoft.com/office/drawing/2014/chart" uri="{C3380CC4-5D6E-409C-BE32-E72D297353CC}">
                  <c16:uniqueId val="{00000039-D4A5-4470-8DF9-3B02C69424BD}"/>
                </c:ext>
              </c:extLst>
            </c:dLbl>
            <c:dLbl>
              <c:idx val="28"/>
              <c:layout>
                <c:manualLayout>
                  <c:x val="-3.3484543375416509E-2"/>
                  <c:y val="9.058700531514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4A5-4470-8DF9-3B02C6942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梅田!$B$3:$AY$3</c:f>
              <c:strCache>
                <c:ptCount val="29"/>
                <c:pt idx="0">
                  <c:v>4/8</c:v>
                </c:pt>
                <c:pt idx="1">
                  <c:v>4/10</c:v>
                </c:pt>
                <c:pt idx="2">
                  <c:v>4/12</c:v>
                </c:pt>
                <c:pt idx="3">
                  <c:v>4/14</c:v>
                </c:pt>
                <c:pt idx="4">
                  <c:v>4/16</c:v>
                </c:pt>
                <c:pt idx="5">
                  <c:v>4/18</c:v>
                </c:pt>
                <c:pt idx="6">
                  <c:v>4/20</c:v>
                </c:pt>
                <c:pt idx="7">
                  <c:v>4/22</c:v>
                </c:pt>
                <c:pt idx="8">
                  <c:v>4/24</c:v>
                </c:pt>
                <c:pt idx="9">
                  <c:v>4/26</c:v>
                </c:pt>
                <c:pt idx="10">
                  <c:v>4/28</c:v>
                </c:pt>
                <c:pt idx="11">
                  <c:v>4/30</c:v>
                </c:pt>
                <c:pt idx="12">
                  <c:v>5/2</c:v>
                </c:pt>
                <c:pt idx="13">
                  <c:v>5/4</c:v>
                </c:pt>
                <c:pt idx="14">
                  <c:v>5/6</c:v>
                </c:pt>
                <c:pt idx="15">
                  <c:v>5/8</c:v>
                </c:pt>
                <c:pt idx="16">
                  <c:v>5/10</c:v>
                </c:pt>
                <c:pt idx="17">
                  <c:v>5/12</c:v>
                </c:pt>
                <c:pt idx="18">
                  <c:v>5/14</c:v>
                </c:pt>
                <c:pt idx="19">
                  <c:v>5/16</c:v>
                </c:pt>
                <c:pt idx="20">
                  <c:v>5/18</c:v>
                </c:pt>
                <c:pt idx="21">
                  <c:v>5/20</c:v>
                </c:pt>
                <c:pt idx="22">
                  <c:v>5/21</c:v>
                </c:pt>
                <c:pt idx="23">
                  <c:v>5/22</c:v>
                </c:pt>
                <c:pt idx="24">
                  <c:v>5/23</c:v>
                </c:pt>
                <c:pt idx="25">
                  <c:v>5/24</c:v>
                </c:pt>
                <c:pt idx="26">
                  <c:v>5/25</c:v>
                </c:pt>
                <c:pt idx="27">
                  <c:v>5/26</c:v>
                </c:pt>
                <c:pt idx="28">
                  <c:v>5/27</c:v>
                </c:pt>
              </c:strCache>
              <c:extLst/>
            </c:strRef>
          </c:cat>
          <c:val>
            <c:numRef>
              <c:f>梅田!$B$5:$AY$5</c:f>
              <c:numCache>
                <c:formatCode>0.0_ </c:formatCode>
                <c:ptCount val="29"/>
                <c:pt idx="0">
                  <c:v>-32.9</c:v>
                </c:pt>
                <c:pt idx="1">
                  <c:v>-40.5</c:v>
                </c:pt>
                <c:pt idx="2">
                  <c:v>-68.599999999999994</c:v>
                </c:pt>
                <c:pt idx="3">
                  <c:v>-51.6</c:v>
                </c:pt>
                <c:pt idx="4">
                  <c:v>-53.4</c:v>
                </c:pt>
                <c:pt idx="5">
                  <c:v>-69.3</c:v>
                </c:pt>
                <c:pt idx="6">
                  <c:v>-55.9</c:v>
                </c:pt>
                <c:pt idx="7">
                  <c:v>-58.3</c:v>
                </c:pt>
                <c:pt idx="8">
                  <c:v>-55.5</c:v>
                </c:pt>
                <c:pt idx="9">
                  <c:v>-76.400000000000006</c:v>
                </c:pt>
                <c:pt idx="10">
                  <c:v>-57.6</c:v>
                </c:pt>
                <c:pt idx="11">
                  <c:v>-55.8</c:v>
                </c:pt>
                <c:pt idx="12">
                  <c:v>-72.5</c:v>
                </c:pt>
                <c:pt idx="13">
                  <c:v>-77.5</c:v>
                </c:pt>
                <c:pt idx="14">
                  <c:v>-77.2</c:v>
                </c:pt>
                <c:pt idx="15">
                  <c:v>-50.6</c:v>
                </c:pt>
                <c:pt idx="16">
                  <c:v>-74.2</c:v>
                </c:pt>
                <c:pt idx="17">
                  <c:v>-53.3</c:v>
                </c:pt>
                <c:pt idx="18">
                  <c:v>-50.1</c:v>
                </c:pt>
                <c:pt idx="19">
                  <c:v>-63.5</c:v>
                </c:pt>
                <c:pt idx="20">
                  <c:v>-42.1</c:v>
                </c:pt>
                <c:pt idx="21">
                  <c:v>-36.6</c:v>
                </c:pt>
                <c:pt idx="22">
                  <c:v>-21.1</c:v>
                </c:pt>
                <c:pt idx="23">
                  <c:v>-9.1999999999999993</c:v>
                </c:pt>
                <c:pt idx="24">
                  <c:v>-37.6</c:v>
                </c:pt>
                <c:pt idx="25">
                  <c:v>-43.9</c:v>
                </c:pt>
                <c:pt idx="26">
                  <c:v>-2.2999999999999998</c:v>
                </c:pt>
                <c:pt idx="27">
                  <c:v>-5.8</c:v>
                </c:pt>
                <c:pt idx="28">
                  <c:v>-2.7</c:v>
                </c:pt>
              </c:numCache>
              <c:extLst/>
            </c:numRef>
          </c:val>
          <c:smooth val="0"/>
          <c:extLst>
            <c:ext xmlns:c16="http://schemas.microsoft.com/office/drawing/2014/chart" uri="{C3380CC4-5D6E-409C-BE32-E72D297353CC}">
              <c16:uniqueId val="{0000003B-D4A5-4470-8DF9-3B02C69424BD}"/>
            </c:ext>
          </c:extLst>
        </c:ser>
        <c:dLbls>
          <c:showLegendKey val="0"/>
          <c:showVal val="0"/>
          <c:showCatName val="0"/>
          <c:showSerName val="0"/>
          <c:showPercent val="0"/>
          <c:showBubbleSize val="0"/>
        </c:dLbls>
        <c:marker val="1"/>
        <c:smooth val="0"/>
        <c:axId val="1516903823"/>
        <c:axId val="1516907983"/>
      </c:lineChart>
      <c:catAx>
        <c:axId val="151690382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516907983"/>
        <c:crosses val="autoZero"/>
        <c:auto val="1"/>
        <c:lblAlgn val="ctr"/>
        <c:lblOffset val="100"/>
        <c:noMultiLvlLbl val="0"/>
      </c:catAx>
      <c:valAx>
        <c:axId val="1516907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16903823"/>
        <c:crosses val="autoZero"/>
        <c:crossBetween val="between"/>
      </c:valAx>
      <c:spPr>
        <a:noFill/>
        <a:ln>
          <a:noFill/>
        </a:ln>
        <a:effectLst/>
      </c:spPr>
    </c:plotArea>
    <c:legend>
      <c:legendPos val="b"/>
      <c:layout>
        <c:manualLayout>
          <c:xMode val="edge"/>
          <c:yMode val="edge"/>
          <c:x val="0.10004400976721697"/>
          <c:y val="0.88988417614179016"/>
          <c:w val="0.81755043545364348"/>
          <c:h val="8.56120257695060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SｺﾞｼｯｸE" panose="020B0900000000000000" pitchFamily="50" charset="-128"/>
                <a:ea typeface="HGSｺﾞｼｯｸE" panose="020B0900000000000000" pitchFamily="50" charset="-128"/>
                <a:cs typeface="+mn-cs"/>
              </a:defRPr>
            </a:pPr>
            <a:r>
              <a:rPr lang="ja-JP" altLang="en-US">
                <a:latin typeface="HGSｺﾞｼｯｸE" panose="020B0900000000000000" pitchFamily="50" charset="-128"/>
                <a:ea typeface="HGSｺﾞｼｯｸE" panose="020B0900000000000000" pitchFamily="50" charset="-128"/>
              </a:rPr>
              <a:t>難波</a:t>
            </a:r>
          </a:p>
        </c:rich>
      </c:tx>
      <c:layout>
        <c:manualLayout>
          <c:xMode val="edge"/>
          <c:yMode val="edge"/>
          <c:x val="0.4661692625570988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GSｺﾞｼｯｸE" panose="020B0900000000000000" pitchFamily="50" charset="-128"/>
              <a:ea typeface="HGSｺﾞｼｯｸE" panose="020B0900000000000000" pitchFamily="50" charset="-128"/>
              <a:cs typeface="+mn-cs"/>
            </a:defRPr>
          </a:pPr>
          <a:endParaRPr lang="ja-JP"/>
        </a:p>
      </c:txPr>
    </c:title>
    <c:autoTitleDeleted val="0"/>
    <c:plotArea>
      <c:layout>
        <c:manualLayout>
          <c:layoutTarget val="inner"/>
          <c:xMode val="edge"/>
          <c:yMode val="edge"/>
          <c:x val="6.5298782522016291E-2"/>
          <c:y val="0.18707286937322246"/>
          <c:w val="0.89588485206577351"/>
          <c:h val="0.70524422608733794"/>
        </c:manualLayout>
      </c:layout>
      <c:lineChart>
        <c:grouping val="standard"/>
        <c:varyColors val="0"/>
        <c:ser>
          <c:idx val="0"/>
          <c:order val="0"/>
          <c:tx>
            <c:strRef>
              <c:f>難波!$A$4</c:f>
              <c:strCache>
                <c:ptCount val="1"/>
                <c:pt idx="0">
                  <c:v>感染拡大前との比較（※）</c:v>
                </c:pt>
              </c:strCache>
            </c:strRef>
          </c:tx>
          <c:spPr>
            <a:ln w="31750" cap="sq">
              <a:solidFill>
                <a:srgbClr val="C00000"/>
              </a:solidFill>
              <a:prstDash val="solid"/>
              <a:miter lim="800000"/>
            </a:ln>
            <a:effectLst/>
          </c:spPr>
          <c:marker>
            <c:symbol val="circle"/>
            <c:size val="5"/>
            <c:spPr>
              <a:solidFill>
                <a:srgbClr val="C00000"/>
              </a:solidFill>
              <a:ln w="9525">
                <a:solidFill>
                  <a:srgbClr val="C0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A4D-42D8-8B3F-92485065A09C}"/>
                </c:ext>
              </c:extLst>
            </c:dLbl>
            <c:dLbl>
              <c:idx val="1"/>
              <c:delete val="1"/>
              <c:extLst>
                <c:ext xmlns:c15="http://schemas.microsoft.com/office/drawing/2012/chart" uri="{CE6537A1-D6FC-4f65-9D91-7224C49458BB}"/>
                <c:ext xmlns:c16="http://schemas.microsoft.com/office/drawing/2014/chart" uri="{C3380CC4-5D6E-409C-BE32-E72D297353CC}">
                  <c16:uniqueId val="{00000001-DA4D-42D8-8B3F-92485065A09C}"/>
                </c:ext>
              </c:extLst>
            </c:dLbl>
            <c:dLbl>
              <c:idx val="2"/>
              <c:layout>
                <c:manualLayout>
                  <c:x val="-3.3333333333333333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4D-42D8-8B3F-92485065A09C}"/>
                </c:ext>
              </c:extLst>
            </c:dLbl>
            <c:dLbl>
              <c:idx val="3"/>
              <c:delete val="1"/>
              <c:extLst>
                <c:ext xmlns:c15="http://schemas.microsoft.com/office/drawing/2012/chart" uri="{CE6537A1-D6FC-4f65-9D91-7224C49458BB}"/>
                <c:ext xmlns:c16="http://schemas.microsoft.com/office/drawing/2014/chart" uri="{C3380CC4-5D6E-409C-BE32-E72D297353CC}">
                  <c16:uniqueId val="{00000003-DA4D-42D8-8B3F-92485065A09C}"/>
                </c:ext>
              </c:extLst>
            </c:dLbl>
            <c:dLbl>
              <c:idx val="4"/>
              <c:delete val="1"/>
              <c:extLst>
                <c:ext xmlns:c15="http://schemas.microsoft.com/office/drawing/2012/chart" uri="{CE6537A1-D6FC-4f65-9D91-7224C49458BB}"/>
                <c:ext xmlns:c16="http://schemas.microsoft.com/office/drawing/2014/chart" uri="{C3380CC4-5D6E-409C-BE32-E72D297353CC}">
                  <c16:uniqueId val="{00000004-DA4D-42D8-8B3F-92485065A09C}"/>
                </c:ext>
              </c:extLst>
            </c:dLbl>
            <c:dLbl>
              <c:idx val="5"/>
              <c:delete val="1"/>
              <c:extLst>
                <c:ext xmlns:c15="http://schemas.microsoft.com/office/drawing/2012/chart" uri="{CE6537A1-D6FC-4f65-9D91-7224C49458BB}"/>
                <c:ext xmlns:c16="http://schemas.microsoft.com/office/drawing/2014/chart" uri="{C3380CC4-5D6E-409C-BE32-E72D297353CC}">
                  <c16:uniqueId val="{00000005-DA4D-42D8-8B3F-92485065A09C}"/>
                </c:ext>
              </c:extLst>
            </c:dLbl>
            <c:dLbl>
              <c:idx val="6"/>
              <c:delete val="1"/>
              <c:extLst>
                <c:ext xmlns:c15="http://schemas.microsoft.com/office/drawing/2012/chart" uri="{CE6537A1-D6FC-4f65-9D91-7224C49458BB}"/>
                <c:ext xmlns:c16="http://schemas.microsoft.com/office/drawing/2014/chart" uri="{C3380CC4-5D6E-409C-BE32-E72D297353CC}">
                  <c16:uniqueId val="{00000006-DA4D-42D8-8B3F-92485065A09C}"/>
                </c:ext>
              </c:extLst>
            </c:dLbl>
            <c:dLbl>
              <c:idx val="7"/>
              <c:delete val="1"/>
              <c:extLst>
                <c:ext xmlns:c15="http://schemas.microsoft.com/office/drawing/2012/chart" uri="{CE6537A1-D6FC-4f65-9D91-7224C49458BB}"/>
                <c:ext xmlns:c16="http://schemas.microsoft.com/office/drawing/2014/chart" uri="{C3380CC4-5D6E-409C-BE32-E72D297353CC}">
                  <c16:uniqueId val="{00000007-DA4D-42D8-8B3F-92485065A09C}"/>
                </c:ext>
              </c:extLst>
            </c:dLbl>
            <c:dLbl>
              <c:idx val="8"/>
              <c:delete val="1"/>
              <c:extLst>
                <c:ext xmlns:c15="http://schemas.microsoft.com/office/drawing/2012/chart" uri="{CE6537A1-D6FC-4f65-9D91-7224C49458BB}"/>
                <c:ext xmlns:c16="http://schemas.microsoft.com/office/drawing/2014/chart" uri="{C3380CC4-5D6E-409C-BE32-E72D297353CC}">
                  <c16:uniqueId val="{00000008-DA4D-42D8-8B3F-92485065A09C}"/>
                </c:ext>
              </c:extLst>
            </c:dLbl>
            <c:dLbl>
              <c:idx val="9"/>
              <c:layout>
                <c:manualLayout>
                  <c:x val="-4.166666666666676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4D-42D8-8B3F-92485065A09C}"/>
                </c:ext>
              </c:extLst>
            </c:dLbl>
            <c:dLbl>
              <c:idx val="10"/>
              <c:delete val="1"/>
              <c:extLst>
                <c:ext xmlns:c15="http://schemas.microsoft.com/office/drawing/2012/chart" uri="{CE6537A1-D6FC-4f65-9D91-7224C49458BB}"/>
                <c:ext xmlns:c16="http://schemas.microsoft.com/office/drawing/2014/chart" uri="{C3380CC4-5D6E-409C-BE32-E72D297353CC}">
                  <c16:uniqueId val="{0000000A-DA4D-42D8-8B3F-92485065A09C}"/>
                </c:ext>
              </c:extLst>
            </c:dLbl>
            <c:dLbl>
              <c:idx val="11"/>
              <c:delete val="1"/>
              <c:extLst>
                <c:ext xmlns:c15="http://schemas.microsoft.com/office/drawing/2012/chart" uri="{CE6537A1-D6FC-4f65-9D91-7224C49458BB}"/>
                <c:ext xmlns:c16="http://schemas.microsoft.com/office/drawing/2014/chart" uri="{C3380CC4-5D6E-409C-BE32-E72D297353CC}">
                  <c16:uniqueId val="{0000000B-DA4D-42D8-8B3F-92485065A09C}"/>
                </c:ext>
              </c:extLst>
            </c:dLbl>
            <c:dLbl>
              <c:idx val="12"/>
              <c:delete val="1"/>
              <c:extLst>
                <c:ext xmlns:c15="http://schemas.microsoft.com/office/drawing/2012/chart" uri="{CE6537A1-D6FC-4f65-9D91-7224C49458BB}"/>
                <c:ext xmlns:c16="http://schemas.microsoft.com/office/drawing/2014/chart" uri="{C3380CC4-5D6E-409C-BE32-E72D297353CC}">
                  <c16:uniqueId val="{0000000C-DA4D-42D8-8B3F-92485065A09C}"/>
                </c:ext>
              </c:extLst>
            </c:dLbl>
            <c:dLbl>
              <c:idx val="13"/>
              <c:delete val="1"/>
              <c:extLst>
                <c:ext xmlns:c15="http://schemas.microsoft.com/office/drawing/2012/chart" uri="{CE6537A1-D6FC-4f65-9D91-7224C49458BB}"/>
                <c:ext xmlns:c16="http://schemas.microsoft.com/office/drawing/2014/chart" uri="{C3380CC4-5D6E-409C-BE32-E72D297353CC}">
                  <c16:uniqueId val="{0000000D-DA4D-42D8-8B3F-92485065A09C}"/>
                </c:ext>
              </c:extLst>
            </c:dLbl>
            <c:dLbl>
              <c:idx val="14"/>
              <c:layout>
                <c:manualLayout>
                  <c:x val="-6.4872564742577243E-2"/>
                  <c:y val="5.3430424261034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4D-42D8-8B3F-92485065A09C}"/>
                </c:ext>
              </c:extLst>
            </c:dLbl>
            <c:dLbl>
              <c:idx val="15"/>
              <c:layout>
                <c:manualLayout>
                  <c:x val="-3.6753445635528334E-2"/>
                  <c:y val="0.133704735376044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4D-42D8-8B3F-92485065A09C}"/>
                </c:ext>
              </c:extLst>
            </c:dLbl>
            <c:dLbl>
              <c:idx val="16"/>
              <c:delete val="1"/>
              <c:extLst>
                <c:ext xmlns:c15="http://schemas.microsoft.com/office/drawing/2012/chart" uri="{CE6537A1-D6FC-4f65-9D91-7224C49458BB}"/>
                <c:ext xmlns:c16="http://schemas.microsoft.com/office/drawing/2014/chart" uri="{C3380CC4-5D6E-409C-BE32-E72D297353CC}">
                  <c16:uniqueId val="{00000010-DA4D-42D8-8B3F-92485065A09C}"/>
                </c:ext>
              </c:extLst>
            </c:dLbl>
            <c:dLbl>
              <c:idx val="17"/>
              <c:layout>
                <c:manualLayout>
                  <c:x val="-2.654415518121498E-2"/>
                  <c:y val="9.656453110492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A4D-42D8-8B3F-92485065A09C}"/>
                </c:ext>
              </c:extLst>
            </c:dLbl>
            <c:dLbl>
              <c:idx val="18"/>
              <c:delete val="1"/>
              <c:extLst>
                <c:ext xmlns:c15="http://schemas.microsoft.com/office/drawing/2012/chart" uri="{CE6537A1-D6FC-4f65-9D91-7224C49458BB}"/>
                <c:ext xmlns:c16="http://schemas.microsoft.com/office/drawing/2014/chart" uri="{C3380CC4-5D6E-409C-BE32-E72D297353CC}">
                  <c16:uniqueId val="{00000012-DA4D-42D8-8B3F-92485065A09C}"/>
                </c:ext>
              </c:extLst>
            </c:dLbl>
            <c:dLbl>
              <c:idx val="20"/>
              <c:delete val="1"/>
              <c:extLst>
                <c:ext xmlns:c15="http://schemas.microsoft.com/office/drawing/2012/chart" uri="{CE6537A1-D6FC-4f65-9D91-7224C49458BB}"/>
                <c:ext xmlns:c16="http://schemas.microsoft.com/office/drawing/2014/chart" uri="{C3380CC4-5D6E-409C-BE32-E72D297353CC}">
                  <c16:uniqueId val="{00000013-DA4D-42D8-8B3F-92485065A09C}"/>
                </c:ext>
              </c:extLst>
            </c:dLbl>
            <c:dLbl>
              <c:idx val="21"/>
              <c:delete val="1"/>
              <c:extLst>
                <c:ext xmlns:c15="http://schemas.microsoft.com/office/drawing/2012/chart" uri="{CE6537A1-D6FC-4f65-9D91-7224C49458BB}"/>
                <c:ext xmlns:c16="http://schemas.microsoft.com/office/drawing/2014/chart" uri="{C3380CC4-5D6E-409C-BE32-E72D297353CC}">
                  <c16:uniqueId val="{00000014-DA4D-42D8-8B3F-92485065A09C}"/>
                </c:ext>
              </c:extLst>
            </c:dLbl>
            <c:dLbl>
              <c:idx val="22"/>
              <c:delete val="1"/>
              <c:extLst>
                <c:ext xmlns:c15="http://schemas.microsoft.com/office/drawing/2012/chart" uri="{CE6537A1-D6FC-4f65-9D91-7224C49458BB}"/>
                <c:ext xmlns:c16="http://schemas.microsoft.com/office/drawing/2014/chart" uri="{C3380CC4-5D6E-409C-BE32-E72D297353CC}">
                  <c16:uniqueId val="{00000015-DA4D-42D8-8B3F-92485065A09C}"/>
                </c:ext>
              </c:extLst>
            </c:dLbl>
            <c:dLbl>
              <c:idx val="23"/>
              <c:layout>
                <c:manualLayout>
                  <c:x val="-3.8795303726391013E-2"/>
                  <c:y val="7.7994428969359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A4D-42D8-8B3F-92485065A09C}"/>
                </c:ext>
              </c:extLst>
            </c:dLbl>
            <c:dLbl>
              <c:idx val="24"/>
              <c:delete val="1"/>
              <c:extLst>
                <c:ext xmlns:c15="http://schemas.microsoft.com/office/drawing/2012/chart" uri="{CE6537A1-D6FC-4f65-9D91-7224C49458BB}"/>
                <c:ext xmlns:c16="http://schemas.microsoft.com/office/drawing/2014/chart" uri="{C3380CC4-5D6E-409C-BE32-E72D297353CC}">
                  <c16:uniqueId val="{00000017-DA4D-42D8-8B3F-92485065A09C}"/>
                </c:ext>
              </c:extLst>
            </c:dLbl>
            <c:dLbl>
              <c:idx val="25"/>
              <c:layout>
                <c:manualLayout>
                  <c:x val="-4.9004594180704443E-2"/>
                  <c:y val="7.4280408542246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A4D-42D8-8B3F-92485065A09C}"/>
                </c:ext>
              </c:extLst>
            </c:dLbl>
            <c:dLbl>
              <c:idx val="26"/>
              <c:delete val="1"/>
              <c:extLst>
                <c:ext xmlns:c15="http://schemas.microsoft.com/office/drawing/2012/chart" uri="{CE6537A1-D6FC-4f65-9D91-7224C49458BB}"/>
                <c:ext xmlns:c16="http://schemas.microsoft.com/office/drawing/2014/chart" uri="{C3380CC4-5D6E-409C-BE32-E72D297353CC}">
                  <c16:uniqueId val="{00000019-DA4D-42D8-8B3F-92485065A09C}"/>
                </c:ext>
              </c:extLst>
            </c:dLbl>
            <c:dLbl>
              <c:idx val="27"/>
              <c:layout>
                <c:manualLayout>
                  <c:x val="-3.8795303726391013E-2"/>
                  <c:y val="7.4280408542246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A4D-42D8-8B3F-92485065A09C}"/>
                </c:ext>
              </c:extLst>
            </c:dLbl>
            <c:dLbl>
              <c:idx val="28"/>
              <c:layout>
                <c:manualLayout>
                  <c:x val="-1.0180083882576026E-2"/>
                  <c:y val="3.387521322080543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A4D-42D8-8B3F-92485065A0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難波!$B$3:$AY$3</c:f>
              <c:strCache>
                <c:ptCount val="29"/>
                <c:pt idx="0">
                  <c:v>4/8</c:v>
                </c:pt>
                <c:pt idx="1">
                  <c:v>4/10</c:v>
                </c:pt>
                <c:pt idx="2">
                  <c:v>4/12</c:v>
                </c:pt>
                <c:pt idx="3">
                  <c:v>4/14</c:v>
                </c:pt>
                <c:pt idx="4">
                  <c:v>4/16</c:v>
                </c:pt>
                <c:pt idx="5">
                  <c:v>4/18</c:v>
                </c:pt>
                <c:pt idx="6">
                  <c:v>4/20</c:v>
                </c:pt>
                <c:pt idx="7">
                  <c:v>4/22</c:v>
                </c:pt>
                <c:pt idx="8">
                  <c:v>4/24</c:v>
                </c:pt>
                <c:pt idx="9">
                  <c:v>4/26</c:v>
                </c:pt>
                <c:pt idx="10">
                  <c:v>4/28</c:v>
                </c:pt>
                <c:pt idx="11">
                  <c:v>4/30</c:v>
                </c:pt>
                <c:pt idx="12">
                  <c:v>5/2</c:v>
                </c:pt>
                <c:pt idx="13">
                  <c:v>5/4</c:v>
                </c:pt>
                <c:pt idx="14">
                  <c:v>5/6</c:v>
                </c:pt>
                <c:pt idx="15">
                  <c:v>5/8</c:v>
                </c:pt>
                <c:pt idx="16">
                  <c:v>5/10</c:v>
                </c:pt>
                <c:pt idx="17">
                  <c:v>5/12</c:v>
                </c:pt>
                <c:pt idx="18">
                  <c:v>5/14</c:v>
                </c:pt>
                <c:pt idx="19">
                  <c:v>5/16</c:v>
                </c:pt>
                <c:pt idx="20">
                  <c:v>5/18</c:v>
                </c:pt>
                <c:pt idx="21">
                  <c:v>5/20</c:v>
                </c:pt>
                <c:pt idx="22">
                  <c:v>5/21</c:v>
                </c:pt>
                <c:pt idx="23">
                  <c:v>5/22</c:v>
                </c:pt>
                <c:pt idx="24">
                  <c:v>5/23</c:v>
                </c:pt>
                <c:pt idx="25">
                  <c:v>5/24</c:v>
                </c:pt>
                <c:pt idx="26">
                  <c:v>5/25</c:v>
                </c:pt>
                <c:pt idx="27">
                  <c:v>5/26</c:v>
                </c:pt>
                <c:pt idx="28">
                  <c:v>5/27</c:v>
                </c:pt>
              </c:strCache>
              <c:extLst/>
            </c:strRef>
          </c:cat>
          <c:val>
            <c:numRef>
              <c:f>難波!$B$4:$AY$4</c:f>
              <c:numCache>
                <c:formatCode>0.0_ </c:formatCode>
                <c:ptCount val="29"/>
                <c:pt idx="0">
                  <c:v>-54.6</c:v>
                </c:pt>
                <c:pt idx="1">
                  <c:v>-54.4</c:v>
                </c:pt>
                <c:pt idx="2">
                  <c:v>-73.5</c:v>
                </c:pt>
                <c:pt idx="3">
                  <c:v>-61.7</c:v>
                </c:pt>
                <c:pt idx="4">
                  <c:v>-62.9</c:v>
                </c:pt>
                <c:pt idx="5">
                  <c:v>-70.8</c:v>
                </c:pt>
                <c:pt idx="6">
                  <c:v>-62.7</c:v>
                </c:pt>
                <c:pt idx="7">
                  <c:v>-65.2</c:v>
                </c:pt>
                <c:pt idx="8">
                  <c:v>-62.1</c:v>
                </c:pt>
                <c:pt idx="9">
                  <c:v>-75.2</c:v>
                </c:pt>
                <c:pt idx="10">
                  <c:v>-63.5</c:v>
                </c:pt>
                <c:pt idx="11">
                  <c:v>-61.9</c:v>
                </c:pt>
                <c:pt idx="12">
                  <c:v>-71.3</c:v>
                </c:pt>
                <c:pt idx="13">
                  <c:v>-75.400000000000006</c:v>
                </c:pt>
                <c:pt idx="14">
                  <c:v>-76</c:v>
                </c:pt>
                <c:pt idx="15">
                  <c:v>-59.4</c:v>
                </c:pt>
                <c:pt idx="16">
                  <c:v>-73.099999999999994</c:v>
                </c:pt>
                <c:pt idx="17">
                  <c:v>-61.7</c:v>
                </c:pt>
                <c:pt idx="18">
                  <c:v>-61.5</c:v>
                </c:pt>
                <c:pt idx="19">
                  <c:v>-66.7</c:v>
                </c:pt>
                <c:pt idx="20">
                  <c:v>-52.4</c:v>
                </c:pt>
                <c:pt idx="21">
                  <c:v>-47.5</c:v>
                </c:pt>
                <c:pt idx="22">
                  <c:v>-42.5</c:v>
                </c:pt>
                <c:pt idx="23">
                  <c:v>-39.1</c:v>
                </c:pt>
                <c:pt idx="24">
                  <c:v>-40.700000000000003</c:v>
                </c:pt>
                <c:pt idx="25">
                  <c:v>-44.9</c:v>
                </c:pt>
                <c:pt idx="26">
                  <c:v>-38</c:v>
                </c:pt>
                <c:pt idx="27">
                  <c:v>-39.799999999999997</c:v>
                </c:pt>
                <c:pt idx="28">
                  <c:v>-35.1</c:v>
                </c:pt>
              </c:numCache>
              <c:extLst/>
            </c:numRef>
          </c:val>
          <c:smooth val="0"/>
          <c:extLst>
            <c:ext xmlns:c16="http://schemas.microsoft.com/office/drawing/2014/chart" uri="{C3380CC4-5D6E-409C-BE32-E72D297353CC}">
              <c16:uniqueId val="{0000001C-DA4D-42D8-8B3F-92485065A09C}"/>
            </c:ext>
          </c:extLst>
        </c:ser>
        <c:ser>
          <c:idx val="1"/>
          <c:order val="1"/>
          <c:tx>
            <c:strRef>
              <c:f>難波!$A$5</c:f>
              <c:strCache>
                <c:ptCount val="1"/>
                <c:pt idx="0">
                  <c:v>緊急事態宣言前（４月７日）との比較</c:v>
                </c:pt>
              </c:strCache>
            </c:strRef>
          </c:tx>
          <c:spPr>
            <a:ln w="28575" cap="sq">
              <a:solidFill>
                <a:srgbClr val="00B0F0"/>
              </a:solidFill>
              <a:prstDash val="solid"/>
              <a:miter lim="800000"/>
            </a:ln>
            <a:effectLst/>
          </c:spPr>
          <c:marker>
            <c:symbol val="circle"/>
            <c:size val="5"/>
            <c:spPr>
              <a:solidFill>
                <a:srgbClr val="00B0F0"/>
              </a:solidFill>
              <a:ln w="9525">
                <a:solidFill>
                  <a:srgbClr val="00B0F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D-DA4D-42D8-8B3F-92485065A09C}"/>
                </c:ext>
              </c:extLst>
            </c:dLbl>
            <c:dLbl>
              <c:idx val="1"/>
              <c:delete val="1"/>
              <c:extLst>
                <c:ext xmlns:c15="http://schemas.microsoft.com/office/drawing/2012/chart" uri="{CE6537A1-D6FC-4f65-9D91-7224C49458BB}"/>
                <c:ext xmlns:c16="http://schemas.microsoft.com/office/drawing/2014/chart" uri="{C3380CC4-5D6E-409C-BE32-E72D297353CC}">
                  <c16:uniqueId val="{0000001E-DA4D-42D8-8B3F-92485065A09C}"/>
                </c:ext>
              </c:extLst>
            </c:dLbl>
            <c:dLbl>
              <c:idx val="2"/>
              <c:layout>
                <c:manualLayout>
                  <c:x val="-2.3123962490906095E-2"/>
                  <c:y val="-0.11432222782737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A4D-42D8-8B3F-92485065A09C}"/>
                </c:ext>
              </c:extLst>
            </c:dLbl>
            <c:dLbl>
              <c:idx val="3"/>
              <c:delete val="1"/>
              <c:extLst>
                <c:ext xmlns:c15="http://schemas.microsoft.com/office/drawing/2012/chart" uri="{CE6537A1-D6FC-4f65-9D91-7224C49458BB}"/>
                <c:ext xmlns:c16="http://schemas.microsoft.com/office/drawing/2014/chart" uri="{C3380CC4-5D6E-409C-BE32-E72D297353CC}">
                  <c16:uniqueId val="{00000020-DA4D-42D8-8B3F-92485065A09C}"/>
                </c:ext>
              </c:extLst>
            </c:dLbl>
            <c:dLbl>
              <c:idx val="4"/>
              <c:delete val="1"/>
              <c:extLst>
                <c:ext xmlns:c15="http://schemas.microsoft.com/office/drawing/2012/chart" uri="{CE6537A1-D6FC-4f65-9D91-7224C49458BB}"/>
                <c:ext xmlns:c16="http://schemas.microsoft.com/office/drawing/2014/chart" uri="{C3380CC4-5D6E-409C-BE32-E72D297353CC}">
                  <c16:uniqueId val="{00000021-DA4D-42D8-8B3F-92485065A09C}"/>
                </c:ext>
              </c:extLst>
            </c:dLbl>
            <c:dLbl>
              <c:idx val="5"/>
              <c:delete val="1"/>
              <c:extLst>
                <c:ext xmlns:c15="http://schemas.microsoft.com/office/drawing/2012/chart" uri="{CE6537A1-D6FC-4f65-9D91-7224C49458BB}"/>
                <c:ext xmlns:c16="http://schemas.microsoft.com/office/drawing/2014/chart" uri="{C3380CC4-5D6E-409C-BE32-E72D297353CC}">
                  <c16:uniqueId val="{00000022-DA4D-42D8-8B3F-92485065A09C}"/>
                </c:ext>
              </c:extLst>
            </c:dLbl>
            <c:dLbl>
              <c:idx val="6"/>
              <c:delete val="1"/>
              <c:extLst>
                <c:ext xmlns:c15="http://schemas.microsoft.com/office/drawing/2012/chart" uri="{CE6537A1-D6FC-4f65-9D91-7224C49458BB}"/>
                <c:ext xmlns:c16="http://schemas.microsoft.com/office/drawing/2014/chart" uri="{C3380CC4-5D6E-409C-BE32-E72D297353CC}">
                  <c16:uniqueId val="{00000023-DA4D-42D8-8B3F-92485065A09C}"/>
                </c:ext>
              </c:extLst>
            </c:dLbl>
            <c:dLbl>
              <c:idx val="7"/>
              <c:delete val="1"/>
              <c:extLst>
                <c:ext xmlns:c15="http://schemas.microsoft.com/office/drawing/2012/chart" uri="{CE6537A1-D6FC-4f65-9D91-7224C49458BB}"/>
                <c:ext xmlns:c16="http://schemas.microsoft.com/office/drawing/2014/chart" uri="{C3380CC4-5D6E-409C-BE32-E72D297353CC}">
                  <c16:uniqueId val="{00000024-DA4D-42D8-8B3F-92485065A09C}"/>
                </c:ext>
              </c:extLst>
            </c:dLbl>
            <c:dLbl>
              <c:idx val="8"/>
              <c:delete val="1"/>
              <c:extLst>
                <c:ext xmlns:c15="http://schemas.microsoft.com/office/drawing/2012/chart" uri="{CE6537A1-D6FC-4f65-9D91-7224C49458BB}"/>
                <c:ext xmlns:c16="http://schemas.microsoft.com/office/drawing/2014/chart" uri="{C3380CC4-5D6E-409C-BE32-E72D297353CC}">
                  <c16:uniqueId val="{00000025-DA4D-42D8-8B3F-92485065A09C}"/>
                </c:ext>
              </c:extLst>
            </c:dLbl>
            <c:dLbl>
              <c:idx val="9"/>
              <c:layout>
                <c:manualLayout>
                  <c:x val="-2.4502297090352222E-2"/>
                  <c:y val="-0.103992571959145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A4D-42D8-8B3F-92485065A09C}"/>
                </c:ext>
              </c:extLst>
            </c:dLbl>
            <c:dLbl>
              <c:idx val="10"/>
              <c:delete val="1"/>
              <c:extLst>
                <c:ext xmlns:c15="http://schemas.microsoft.com/office/drawing/2012/chart" uri="{CE6537A1-D6FC-4f65-9D91-7224C49458BB}"/>
                <c:ext xmlns:c16="http://schemas.microsoft.com/office/drawing/2014/chart" uri="{C3380CC4-5D6E-409C-BE32-E72D297353CC}">
                  <c16:uniqueId val="{00000027-DA4D-42D8-8B3F-92485065A09C}"/>
                </c:ext>
              </c:extLst>
            </c:dLbl>
            <c:dLbl>
              <c:idx val="11"/>
              <c:delete val="1"/>
              <c:extLst>
                <c:ext xmlns:c15="http://schemas.microsoft.com/office/drawing/2012/chart" uri="{CE6537A1-D6FC-4f65-9D91-7224C49458BB}"/>
                <c:ext xmlns:c16="http://schemas.microsoft.com/office/drawing/2014/chart" uri="{C3380CC4-5D6E-409C-BE32-E72D297353CC}">
                  <c16:uniqueId val="{00000028-DA4D-42D8-8B3F-92485065A09C}"/>
                </c:ext>
              </c:extLst>
            </c:dLbl>
            <c:dLbl>
              <c:idx val="12"/>
              <c:delete val="1"/>
              <c:extLst>
                <c:ext xmlns:c15="http://schemas.microsoft.com/office/drawing/2012/chart" uri="{CE6537A1-D6FC-4f65-9D91-7224C49458BB}"/>
                <c:ext xmlns:c16="http://schemas.microsoft.com/office/drawing/2014/chart" uri="{C3380CC4-5D6E-409C-BE32-E72D297353CC}">
                  <c16:uniqueId val="{00000029-DA4D-42D8-8B3F-92485065A09C}"/>
                </c:ext>
              </c:extLst>
            </c:dLbl>
            <c:dLbl>
              <c:idx val="13"/>
              <c:delete val="1"/>
              <c:extLst>
                <c:ext xmlns:c15="http://schemas.microsoft.com/office/drawing/2012/chart" uri="{CE6537A1-D6FC-4f65-9D91-7224C49458BB}"/>
                <c:ext xmlns:c16="http://schemas.microsoft.com/office/drawing/2014/chart" uri="{C3380CC4-5D6E-409C-BE32-E72D297353CC}">
                  <c16:uniqueId val="{0000002A-DA4D-42D8-8B3F-92485065A09C}"/>
                </c:ext>
              </c:extLst>
            </c:dLbl>
            <c:dLbl>
              <c:idx val="14"/>
              <c:delete val="1"/>
              <c:extLst>
                <c:ext xmlns:c15="http://schemas.microsoft.com/office/drawing/2012/chart" uri="{CE6537A1-D6FC-4f65-9D91-7224C49458BB}"/>
                <c:ext xmlns:c16="http://schemas.microsoft.com/office/drawing/2014/chart" uri="{C3380CC4-5D6E-409C-BE32-E72D297353CC}">
                  <c16:uniqueId val="{0000002B-DA4D-42D8-8B3F-92485065A09C}"/>
                </c:ext>
              </c:extLst>
            </c:dLbl>
            <c:dLbl>
              <c:idx val="15"/>
              <c:layout>
                <c:manualLayout>
                  <c:x val="-4.0658860980815455E-2"/>
                  <c:y val="-6.1000592196170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A4D-42D8-8B3F-92485065A09C}"/>
                </c:ext>
              </c:extLst>
            </c:dLbl>
            <c:dLbl>
              <c:idx val="16"/>
              <c:layout>
                <c:manualLayout>
                  <c:x val="-1.53798539347972E-2"/>
                  <c:y val="-0.128570029024923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DA4D-42D8-8B3F-92485065A09C}"/>
                </c:ext>
              </c:extLst>
            </c:dLbl>
            <c:dLbl>
              <c:idx val="17"/>
              <c:delete val="1"/>
              <c:extLst>
                <c:ext xmlns:c15="http://schemas.microsoft.com/office/drawing/2012/chart" uri="{CE6537A1-D6FC-4f65-9D91-7224C49458BB}"/>
                <c:ext xmlns:c16="http://schemas.microsoft.com/office/drawing/2014/chart" uri="{C3380CC4-5D6E-409C-BE32-E72D297353CC}">
                  <c16:uniqueId val="{0000002E-DA4D-42D8-8B3F-92485065A09C}"/>
                </c:ext>
              </c:extLst>
            </c:dLbl>
            <c:dLbl>
              <c:idx val="18"/>
              <c:delete val="1"/>
              <c:extLst>
                <c:ext xmlns:c15="http://schemas.microsoft.com/office/drawing/2012/chart" uri="{CE6537A1-D6FC-4f65-9D91-7224C49458BB}"/>
                <c:ext xmlns:c16="http://schemas.microsoft.com/office/drawing/2014/chart" uri="{C3380CC4-5D6E-409C-BE32-E72D297353CC}">
                  <c16:uniqueId val="{0000002F-DA4D-42D8-8B3F-92485065A09C}"/>
                </c:ext>
              </c:extLst>
            </c:dLbl>
            <c:dLbl>
              <c:idx val="19"/>
              <c:layout>
                <c:manualLayout>
                  <c:x val="-4.6962736089841833E-2"/>
                  <c:y val="-6.6852367688022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A4D-42D8-8B3F-92485065A09C}"/>
                </c:ext>
              </c:extLst>
            </c:dLbl>
            <c:dLbl>
              <c:idx val="20"/>
              <c:delete val="1"/>
              <c:extLst>
                <c:ext xmlns:c15="http://schemas.microsoft.com/office/drawing/2012/chart" uri="{CE6537A1-D6FC-4f65-9D91-7224C49458BB}"/>
                <c:ext xmlns:c16="http://schemas.microsoft.com/office/drawing/2014/chart" uri="{C3380CC4-5D6E-409C-BE32-E72D297353CC}">
                  <c16:uniqueId val="{00000031-DA4D-42D8-8B3F-92485065A09C}"/>
                </c:ext>
              </c:extLst>
            </c:dLbl>
            <c:dLbl>
              <c:idx val="21"/>
              <c:delete val="1"/>
              <c:extLst>
                <c:ext xmlns:c15="http://schemas.microsoft.com/office/drawing/2012/chart" uri="{CE6537A1-D6FC-4f65-9D91-7224C49458BB}"/>
                <c:ext xmlns:c16="http://schemas.microsoft.com/office/drawing/2014/chart" uri="{C3380CC4-5D6E-409C-BE32-E72D297353CC}">
                  <c16:uniqueId val="{00000032-DA4D-42D8-8B3F-92485065A09C}"/>
                </c:ext>
              </c:extLst>
            </c:dLbl>
            <c:dLbl>
              <c:idx val="22"/>
              <c:delete val="1"/>
              <c:extLst>
                <c:ext xmlns:c15="http://schemas.microsoft.com/office/drawing/2012/chart" uri="{CE6537A1-D6FC-4f65-9D91-7224C49458BB}"/>
                <c:ext xmlns:c16="http://schemas.microsoft.com/office/drawing/2014/chart" uri="{C3380CC4-5D6E-409C-BE32-E72D297353CC}">
                  <c16:uniqueId val="{00000033-DA4D-42D8-8B3F-92485065A09C}"/>
                </c:ext>
              </c:extLst>
            </c:dLbl>
            <c:dLbl>
              <c:idx val="23"/>
              <c:layout>
                <c:manualLayout>
                  <c:x val="-7.3506891271056668E-2"/>
                  <c:y val="-4.456824512534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A4D-42D8-8B3F-92485065A09C}"/>
                </c:ext>
              </c:extLst>
            </c:dLbl>
            <c:dLbl>
              <c:idx val="24"/>
              <c:layout>
                <c:manualLayout>
                  <c:x val="-3.8795303726391013E-2"/>
                  <c:y val="-4.0854224698235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A4D-42D8-8B3F-92485065A09C}"/>
                </c:ext>
              </c:extLst>
            </c:dLbl>
            <c:dLbl>
              <c:idx val="25"/>
              <c:layout>
                <c:manualLayout>
                  <c:x val="-1.0209290454313425E-2"/>
                  <c:y val="-5.9424326833797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A4D-42D8-8B3F-92485065A09C}"/>
                </c:ext>
              </c:extLst>
            </c:dLbl>
            <c:dLbl>
              <c:idx val="26"/>
              <c:delete val="1"/>
              <c:extLst>
                <c:ext xmlns:c15="http://schemas.microsoft.com/office/drawing/2012/chart" uri="{CE6537A1-D6FC-4f65-9D91-7224C49458BB}"/>
                <c:ext xmlns:c16="http://schemas.microsoft.com/office/drawing/2014/chart" uri="{C3380CC4-5D6E-409C-BE32-E72D297353CC}">
                  <c16:uniqueId val="{00000037-DA4D-42D8-8B3F-92485065A09C}"/>
                </c:ext>
              </c:extLst>
            </c:dLbl>
            <c:dLbl>
              <c:idx val="27"/>
              <c:layout>
                <c:manualLayout>
                  <c:x val="-3.675344563552848E-2"/>
                  <c:y val="-3.7140204271123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A4D-42D8-8B3F-92485065A09C}"/>
                </c:ext>
              </c:extLst>
            </c:dLbl>
            <c:dLbl>
              <c:idx val="28"/>
              <c:layout>
                <c:manualLayout>
                  <c:x val="-2.0418580908626999E-2"/>
                  <c:y val="-7.7994428969359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A4D-42D8-8B3F-92485065A0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難波!$B$3:$AY$3</c:f>
              <c:strCache>
                <c:ptCount val="29"/>
                <c:pt idx="0">
                  <c:v>4/8</c:v>
                </c:pt>
                <c:pt idx="1">
                  <c:v>4/10</c:v>
                </c:pt>
                <c:pt idx="2">
                  <c:v>4/12</c:v>
                </c:pt>
                <c:pt idx="3">
                  <c:v>4/14</c:v>
                </c:pt>
                <c:pt idx="4">
                  <c:v>4/16</c:v>
                </c:pt>
                <c:pt idx="5">
                  <c:v>4/18</c:v>
                </c:pt>
                <c:pt idx="6">
                  <c:v>4/20</c:v>
                </c:pt>
                <c:pt idx="7">
                  <c:v>4/22</c:v>
                </c:pt>
                <c:pt idx="8">
                  <c:v>4/24</c:v>
                </c:pt>
                <c:pt idx="9">
                  <c:v>4/26</c:v>
                </c:pt>
                <c:pt idx="10">
                  <c:v>4/28</c:v>
                </c:pt>
                <c:pt idx="11">
                  <c:v>4/30</c:v>
                </c:pt>
                <c:pt idx="12">
                  <c:v>5/2</c:v>
                </c:pt>
                <c:pt idx="13">
                  <c:v>5/4</c:v>
                </c:pt>
                <c:pt idx="14">
                  <c:v>5/6</c:v>
                </c:pt>
                <c:pt idx="15">
                  <c:v>5/8</c:v>
                </c:pt>
                <c:pt idx="16">
                  <c:v>5/10</c:v>
                </c:pt>
                <c:pt idx="17">
                  <c:v>5/12</c:v>
                </c:pt>
                <c:pt idx="18">
                  <c:v>5/14</c:v>
                </c:pt>
                <c:pt idx="19">
                  <c:v>5/16</c:v>
                </c:pt>
                <c:pt idx="20">
                  <c:v>5/18</c:v>
                </c:pt>
                <c:pt idx="21">
                  <c:v>5/20</c:v>
                </c:pt>
                <c:pt idx="22">
                  <c:v>5/21</c:v>
                </c:pt>
                <c:pt idx="23">
                  <c:v>5/22</c:v>
                </c:pt>
                <c:pt idx="24">
                  <c:v>5/23</c:v>
                </c:pt>
                <c:pt idx="25">
                  <c:v>5/24</c:v>
                </c:pt>
                <c:pt idx="26">
                  <c:v>5/25</c:v>
                </c:pt>
                <c:pt idx="27">
                  <c:v>5/26</c:v>
                </c:pt>
                <c:pt idx="28">
                  <c:v>5/27</c:v>
                </c:pt>
              </c:strCache>
              <c:extLst/>
            </c:strRef>
          </c:cat>
          <c:val>
            <c:numRef>
              <c:f>難波!$B$5:$AY$5</c:f>
              <c:numCache>
                <c:formatCode>0.0_ </c:formatCode>
                <c:ptCount val="29"/>
                <c:pt idx="0">
                  <c:v>-30.2</c:v>
                </c:pt>
                <c:pt idx="1">
                  <c:v>-29.8</c:v>
                </c:pt>
                <c:pt idx="2">
                  <c:v>-48</c:v>
                </c:pt>
                <c:pt idx="3">
                  <c:v>-41</c:v>
                </c:pt>
                <c:pt idx="4">
                  <c:v>-42.9</c:v>
                </c:pt>
                <c:pt idx="5">
                  <c:v>-42.8</c:v>
                </c:pt>
                <c:pt idx="6">
                  <c:v>-42.6</c:v>
                </c:pt>
                <c:pt idx="7">
                  <c:v>-46.5</c:v>
                </c:pt>
                <c:pt idx="8">
                  <c:v>-41.6</c:v>
                </c:pt>
                <c:pt idx="9">
                  <c:v>-51.3</c:v>
                </c:pt>
                <c:pt idx="10">
                  <c:v>-43.7</c:v>
                </c:pt>
                <c:pt idx="11">
                  <c:v>-41.4</c:v>
                </c:pt>
                <c:pt idx="12">
                  <c:v>-43.7</c:v>
                </c:pt>
                <c:pt idx="13">
                  <c:v>-51.7</c:v>
                </c:pt>
                <c:pt idx="14">
                  <c:v>-53</c:v>
                </c:pt>
                <c:pt idx="15">
                  <c:v>-37.6</c:v>
                </c:pt>
                <c:pt idx="16">
                  <c:v>-47.1</c:v>
                </c:pt>
                <c:pt idx="17">
                  <c:v>-41</c:v>
                </c:pt>
                <c:pt idx="18">
                  <c:v>-40.799999999999997</c:v>
                </c:pt>
                <c:pt idx="19">
                  <c:v>-34.6</c:v>
                </c:pt>
                <c:pt idx="20">
                  <c:v>-26.7</c:v>
                </c:pt>
                <c:pt idx="21">
                  <c:v>-19.3</c:v>
                </c:pt>
                <c:pt idx="22">
                  <c:v>-11.6</c:v>
                </c:pt>
                <c:pt idx="23">
                  <c:v>-6.3</c:v>
                </c:pt>
                <c:pt idx="24">
                  <c:v>16.2</c:v>
                </c:pt>
                <c:pt idx="25">
                  <c:v>8.1</c:v>
                </c:pt>
                <c:pt idx="26">
                  <c:v>-4.5</c:v>
                </c:pt>
                <c:pt idx="27">
                  <c:v>-7.4</c:v>
                </c:pt>
                <c:pt idx="28">
                  <c:v>-0.1</c:v>
                </c:pt>
              </c:numCache>
              <c:extLst/>
            </c:numRef>
          </c:val>
          <c:smooth val="0"/>
          <c:extLst>
            <c:ext xmlns:c16="http://schemas.microsoft.com/office/drawing/2014/chart" uri="{C3380CC4-5D6E-409C-BE32-E72D297353CC}">
              <c16:uniqueId val="{0000003A-DA4D-42D8-8B3F-92485065A09C}"/>
            </c:ext>
          </c:extLst>
        </c:ser>
        <c:dLbls>
          <c:showLegendKey val="0"/>
          <c:showVal val="0"/>
          <c:showCatName val="0"/>
          <c:showSerName val="0"/>
          <c:showPercent val="0"/>
          <c:showBubbleSize val="0"/>
        </c:dLbls>
        <c:marker val="1"/>
        <c:smooth val="0"/>
        <c:axId val="1516903823"/>
        <c:axId val="1516907983"/>
      </c:lineChart>
      <c:catAx>
        <c:axId val="151690382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516907983"/>
        <c:crosses val="autoZero"/>
        <c:auto val="1"/>
        <c:lblAlgn val="ctr"/>
        <c:lblOffset val="100"/>
        <c:noMultiLvlLbl val="0"/>
      </c:catAx>
      <c:valAx>
        <c:axId val="1516907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16903823"/>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a:t>都道府県別延べ宿泊者数（外国人</a:t>
            </a:r>
            <a:r>
              <a:rPr lang="en-US" altLang="ja-JP" sz="1400" b="1"/>
              <a:t>+</a:t>
            </a:r>
            <a:r>
              <a:rPr lang="ja-JP" altLang="en-US" sz="1400" b="1"/>
              <a:t>日本人）</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'1-2 (2)'!$N$15</c:f>
              <c:strCache>
                <c:ptCount val="1"/>
                <c:pt idx="0">
                  <c:v>20年１月</c:v>
                </c:pt>
              </c:strCache>
            </c:strRef>
          </c:tx>
          <c:spPr>
            <a:pattFill prst="dkUpDiag">
              <a:fgClr>
                <a:schemeClr val="accent1"/>
              </a:fgClr>
              <a:bgClr>
                <a:schemeClr val="bg1"/>
              </a:bgClr>
            </a:pattFill>
            <a:ln>
              <a:solidFill>
                <a:schemeClr val="accent1"/>
              </a:solidFill>
            </a:ln>
            <a:effectLst/>
          </c:spPr>
          <c:invertIfNegative val="0"/>
          <c:cat>
            <c:strRef>
              <c:f>'1-2 (2)'!$M$16:$M$24</c:f>
              <c:strCache>
                <c:ptCount val="9"/>
                <c:pt idx="0">
                  <c:v>全　国</c:v>
                </c:pt>
                <c:pt idx="1">
                  <c:v>北海道</c:v>
                </c:pt>
                <c:pt idx="2">
                  <c:v>埼玉県</c:v>
                </c:pt>
                <c:pt idx="3">
                  <c:v>千葉県</c:v>
                </c:pt>
                <c:pt idx="4">
                  <c:v>東京都</c:v>
                </c:pt>
                <c:pt idx="5">
                  <c:v>神奈川県</c:v>
                </c:pt>
                <c:pt idx="6">
                  <c:v>大阪府</c:v>
                </c:pt>
                <c:pt idx="7">
                  <c:v>兵庫県</c:v>
                </c:pt>
                <c:pt idx="8">
                  <c:v>福岡県</c:v>
                </c:pt>
              </c:strCache>
            </c:strRef>
          </c:cat>
          <c:val>
            <c:numRef>
              <c:f>'1-2 (2)'!$N$16:$N$24</c:f>
              <c:numCache>
                <c:formatCode>0.0%</c:formatCode>
                <c:ptCount val="9"/>
                <c:pt idx="0">
                  <c:v>9.6232814253469412E-2</c:v>
                </c:pt>
                <c:pt idx="1">
                  <c:v>-4.0024783938985564E-2</c:v>
                </c:pt>
                <c:pt idx="2">
                  <c:v>-5.6107808977249429E-2</c:v>
                </c:pt>
                <c:pt idx="3">
                  <c:v>0.16725588260225677</c:v>
                </c:pt>
                <c:pt idx="4">
                  <c:v>0.19941046949357188</c:v>
                </c:pt>
                <c:pt idx="5">
                  <c:v>0.21554660045318252</c:v>
                </c:pt>
                <c:pt idx="6">
                  <c:v>1.4279740868240243E-2</c:v>
                </c:pt>
                <c:pt idx="7">
                  <c:v>-1.5121307559690655E-2</c:v>
                </c:pt>
                <c:pt idx="8">
                  <c:v>0.26320117521196917</c:v>
                </c:pt>
              </c:numCache>
            </c:numRef>
          </c:val>
          <c:extLst>
            <c:ext xmlns:c16="http://schemas.microsoft.com/office/drawing/2014/chart" uri="{C3380CC4-5D6E-409C-BE32-E72D297353CC}">
              <c16:uniqueId val="{00000000-A6BF-4A8A-81A0-342D49678602}"/>
            </c:ext>
          </c:extLst>
        </c:ser>
        <c:ser>
          <c:idx val="1"/>
          <c:order val="1"/>
          <c:tx>
            <c:strRef>
              <c:f>'1-2 (2)'!$O$15</c:f>
              <c:strCache>
                <c:ptCount val="1"/>
                <c:pt idx="0">
                  <c:v>20年２月</c:v>
                </c:pt>
              </c:strCache>
            </c:strRef>
          </c:tx>
          <c:spPr>
            <a:pattFill prst="pct25">
              <a:fgClr>
                <a:srgbClr val="FF0000"/>
              </a:fgClr>
              <a:bgClr>
                <a:schemeClr val="bg1"/>
              </a:bgClr>
            </a:pattFill>
            <a:ln>
              <a:solidFill>
                <a:srgbClr val="FF0000"/>
              </a:solidFill>
            </a:ln>
            <a:effectLst/>
          </c:spPr>
          <c:invertIfNegative val="0"/>
          <c:cat>
            <c:strRef>
              <c:f>'1-2 (2)'!$M$16:$M$24</c:f>
              <c:strCache>
                <c:ptCount val="9"/>
                <c:pt idx="0">
                  <c:v>全　国</c:v>
                </c:pt>
                <c:pt idx="1">
                  <c:v>北海道</c:v>
                </c:pt>
                <c:pt idx="2">
                  <c:v>埼玉県</c:v>
                </c:pt>
                <c:pt idx="3">
                  <c:v>千葉県</c:v>
                </c:pt>
                <c:pt idx="4">
                  <c:v>東京都</c:v>
                </c:pt>
                <c:pt idx="5">
                  <c:v>神奈川県</c:v>
                </c:pt>
                <c:pt idx="6">
                  <c:v>大阪府</c:v>
                </c:pt>
                <c:pt idx="7">
                  <c:v>兵庫県</c:v>
                </c:pt>
                <c:pt idx="8">
                  <c:v>福岡県</c:v>
                </c:pt>
              </c:strCache>
            </c:strRef>
          </c:cat>
          <c:val>
            <c:numRef>
              <c:f>'1-2 (2)'!$O$16:$O$24</c:f>
              <c:numCache>
                <c:formatCode>0.0%</c:formatCode>
                <c:ptCount val="9"/>
                <c:pt idx="0">
                  <c:v>-5.9690454133033199E-2</c:v>
                </c:pt>
                <c:pt idx="1">
                  <c:v>-0.23152407430810062</c:v>
                </c:pt>
                <c:pt idx="2">
                  <c:v>-2.9732632411960891E-2</c:v>
                </c:pt>
                <c:pt idx="3">
                  <c:v>-3.2535145991039682E-2</c:v>
                </c:pt>
                <c:pt idx="4">
                  <c:v>-7.594347545415725E-2</c:v>
                </c:pt>
                <c:pt idx="5">
                  <c:v>2.8583825639998617E-2</c:v>
                </c:pt>
                <c:pt idx="6">
                  <c:v>-0.23228748442475422</c:v>
                </c:pt>
                <c:pt idx="7">
                  <c:v>-0.10105822616618421</c:v>
                </c:pt>
                <c:pt idx="8">
                  <c:v>0.10665080058931142</c:v>
                </c:pt>
              </c:numCache>
            </c:numRef>
          </c:val>
          <c:extLst>
            <c:ext xmlns:c16="http://schemas.microsoft.com/office/drawing/2014/chart" uri="{C3380CC4-5D6E-409C-BE32-E72D297353CC}">
              <c16:uniqueId val="{00000001-A6BF-4A8A-81A0-342D49678602}"/>
            </c:ext>
          </c:extLst>
        </c:ser>
        <c:ser>
          <c:idx val="2"/>
          <c:order val="2"/>
          <c:tx>
            <c:strRef>
              <c:f>'1-2 (2)'!$P$15</c:f>
              <c:strCache>
                <c:ptCount val="1"/>
                <c:pt idx="0">
                  <c:v>20年３月</c:v>
                </c:pt>
              </c:strCache>
            </c:strRef>
          </c:tx>
          <c:spPr>
            <a:solidFill>
              <a:schemeClr val="accent3"/>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DFEF-4689-9DFD-72D26FD380A2}"/>
                </c:ext>
              </c:extLst>
            </c:dLbl>
            <c:dLbl>
              <c:idx val="6"/>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DFEF-4689-9DFD-72D26FD380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 (2)'!$M$16:$M$24</c:f>
              <c:strCache>
                <c:ptCount val="9"/>
                <c:pt idx="0">
                  <c:v>全　国</c:v>
                </c:pt>
                <c:pt idx="1">
                  <c:v>北海道</c:v>
                </c:pt>
                <c:pt idx="2">
                  <c:v>埼玉県</c:v>
                </c:pt>
                <c:pt idx="3">
                  <c:v>千葉県</c:v>
                </c:pt>
                <c:pt idx="4">
                  <c:v>東京都</c:v>
                </c:pt>
                <c:pt idx="5">
                  <c:v>神奈川県</c:v>
                </c:pt>
                <c:pt idx="6">
                  <c:v>大阪府</c:v>
                </c:pt>
                <c:pt idx="7">
                  <c:v>兵庫県</c:v>
                </c:pt>
                <c:pt idx="8">
                  <c:v>福岡県</c:v>
                </c:pt>
              </c:strCache>
            </c:strRef>
          </c:cat>
          <c:val>
            <c:numRef>
              <c:f>'1-2 (2)'!$P$16:$P$24</c:f>
              <c:numCache>
                <c:formatCode>0.0%</c:formatCode>
                <c:ptCount val="9"/>
                <c:pt idx="0">
                  <c:v>-0.48923520284412947</c:v>
                </c:pt>
                <c:pt idx="1">
                  <c:v>-0.66295917029561946</c:v>
                </c:pt>
                <c:pt idx="2">
                  <c:v>-0.34064566675115793</c:v>
                </c:pt>
                <c:pt idx="3">
                  <c:v>-0.66709372023277191</c:v>
                </c:pt>
                <c:pt idx="4">
                  <c:v>-0.60216082303960361</c:v>
                </c:pt>
                <c:pt idx="5">
                  <c:v>-0.35656716341919159</c:v>
                </c:pt>
                <c:pt idx="6">
                  <c:v>-0.67070715680695148</c:v>
                </c:pt>
                <c:pt idx="7">
                  <c:v>-0.46504202725168187</c:v>
                </c:pt>
                <c:pt idx="8">
                  <c:v>-0.41277959676029641</c:v>
                </c:pt>
              </c:numCache>
            </c:numRef>
          </c:val>
          <c:extLst>
            <c:ext xmlns:c16="http://schemas.microsoft.com/office/drawing/2014/chart" uri="{C3380CC4-5D6E-409C-BE32-E72D297353CC}">
              <c16:uniqueId val="{00000002-A6BF-4A8A-81A0-342D49678602}"/>
            </c:ext>
          </c:extLst>
        </c:ser>
        <c:dLbls>
          <c:showLegendKey val="0"/>
          <c:showVal val="0"/>
          <c:showCatName val="0"/>
          <c:showSerName val="0"/>
          <c:showPercent val="0"/>
          <c:showBubbleSize val="0"/>
        </c:dLbls>
        <c:gapWidth val="219"/>
        <c:overlap val="-27"/>
        <c:axId val="1569119391"/>
        <c:axId val="1569124383"/>
      </c:barChart>
      <c:catAx>
        <c:axId val="15691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569124383"/>
        <c:crosses val="autoZero"/>
        <c:auto val="1"/>
        <c:lblAlgn val="ctr"/>
        <c:lblOffset val="100"/>
        <c:noMultiLvlLbl val="0"/>
      </c:catAx>
      <c:valAx>
        <c:axId val="15691243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9119391"/>
        <c:crosses val="autoZero"/>
        <c:crossBetween val="between"/>
      </c:valAx>
      <c:spPr>
        <a:noFill/>
        <a:ln>
          <a:noFill/>
        </a:ln>
        <a:effectLst/>
      </c:spPr>
    </c:plotArea>
    <c:legend>
      <c:legendPos val="b"/>
      <c:layout>
        <c:manualLayout>
          <c:xMode val="edge"/>
          <c:yMode val="edge"/>
          <c:x val="0.29946300248573376"/>
          <c:y val="0.89362926891226535"/>
          <c:w val="0.39761331410505751"/>
          <c:h val="7.59352034806740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1"/>
              <a:t>訪日外客数の推移</a:t>
            </a:r>
          </a:p>
        </c:rich>
      </c:tx>
      <c:layout>
        <c:manualLayout>
          <c:xMode val="edge"/>
          <c:yMode val="edge"/>
          <c:x val="0.39492417043138683"/>
          <c:y val="4.581379372143731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6680365296803646E-2"/>
          <c:y val="0.21811036938967421"/>
          <c:w val="0.80643668424275583"/>
          <c:h val="0.67415678748731567"/>
        </c:manualLayout>
      </c:layout>
      <c:barChart>
        <c:barDir val="col"/>
        <c:grouping val="clustered"/>
        <c:varyColors val="0"/>
        <c:ser>
          <c:idx val="0"/>
          <c:order val="0"/>
          <c:tx>
            <c:strRef>
              <c:f>'元データ（グラフ用）'!$D$6</c:f>
              <c:strCache>
                <c:ptCount val="1"/>
                <c:pt idx="0">
                  <c:v>訪日外客数</c:v>
                </c:pt>
              </c:strCache>
            </c:strRef>
          </c:tx>
          <c:spPr>
            <a:pattFill prst="dkUpDiag">
              <a:fgClr>
                <a:schemeClr val="accent5">
                  <a:lumMod val="75000"/>
                </a:schemeClr>
              </a:fgClr>
              <a:bgClr>
                <a:schemeClr val="bg1"/>
              </a:bgClr>
            </a:pattFill>
            <a:ln>
              <a:solidFill>
                <a:schemeClr val="accent5">
                  <a:lumMod val="75000"/>
                  <a:alpha val="98000"/>
                </a:schemeClr>
              </a:solidFill>
            </a:ln>
            <a:effectLst/>
          </c:spPr>
          <c:invertIfNegative val="0"/>
          <c:cat>
            <c:strRef>
              <c:f>'元データ（グラフ用）'!$E$5:$W$5</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'元データ（グラフ用）'!$E$6:$W$6</c:f>
              <c:numCache>
                <c:formatCode>#,##0;"▲ "#,##0</c:formatCode>
                <c:ptCount val="9"/>
                <c:pt idx="0">
                  <c:v>227</c:v>
                </c:pt>
                <c:pt idx="1">
                  <c:v>250</c:v>
                </c:pt>
                <c:pt idx="2">
                  <c:v>244</c:v>
                </c:pt>
                <c:pt idx="3">
                  <c:v>253</c:v>
                </c:pt>
                <c:pt idx="4">
                  <c:v>266</c:v>
                </c:pt>
                <c:pt idx="5">
                  <c:v>109</c:v>
                </c:pt>
                <c:pt idx="6">
                  <c:v>19</c:v>
                </c:pt>
                <c:pt idx="7" formatCode="#,##0.0;&quot;▲ &quot;#,##0.0">
                  <c:v>0.3</c:v>
                </c:pt>
                <c:pt idx="8">
                  <c:v>0.2</c:v>
                </c:pt>
              </c:numCache>
            </c:numRef>
          </c:val>
          <c:extLst>
            <c:ext xmlns:c16="http://schemas.microsoft.com/office/drawing/2014/chart" uri="{C3380CC4-5D6E-409C-BE32-E72D297353CC}">
              <c16:uniqueId val="{00000000-D62E-48D4-96B4-A9BC3AC5CF65}"/>
            </c:ext>
          </c:extLst>
        </c:ser>
        <c:ser>
          <c:idx val="2"/>
          <c:order val="2"/>
          <c:tx>
            <c:strRef>
              <c:f>'元データ（グラフ用）'!$D$8</c:f>
              <c:strCache>
                <c:ptCount val="1"/>
                <c:pt idx="0">
                  <c:v>うち中国人外客数</c:v>
                </c:pt>
              </c:strCache>
            </c:strRef>
          </c:tx>
          <c:spPr>
            <a:solidFill>
              <a:srgbClr val="00B050"/>
            </a:solidFill>
            <a:ln>
              <a:solidFill>
                <a:srgbClr val="00B050"/>
              </a:solidFill>
            </a:ln>
            <a:effectLst/>
          </c:spPr>
          <c:invertIfNegative val="0"/>
          <c:cat>
            <c:strRef>
              <c:f>'元データ（グラフ用）'!$E$5:$W$5</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'元データ（グラフ用）'!$E$8:$W$8</c:f>
              <c:numCache>
                <c:formatCode>#,##0;"▲ "#,##0</c:formatCode>
                <c:ptCount val="9"/>
                <c:pt idx="0">
                  <c:v>82</c:v>
                </c:pt>
                <c:pt idx="1">
                  <c:v>73</c:v>
                </c:pt>
                <c:pt idx="2">
                  <c:v>75</c:v>
                </c:pt>
                <c:pt idx="3">
                  <c:v>71</c:v>
                </c:pt>
                <c:pt idx="4">
                  <c:v>92</c:v>
                </c:pt>
                <c:pt idx="5">
                  <c:v>9</c:v>
                </c:pt>
                <c:pt idx="6">
                  <c:v>1</c:v>
                </c:pt>
                <c:pt idx="7" formatCode="#,##0.00;&quot;▲ &quot;#,##0.00">
                  <c:v>0.02</c:v>
                </c:pt>
                <c:pt idx="8" formatCode="#,##0.000;&quot;▲ &quot;#,##0.000">
                  <c:v>3.0000000000000001E-3</c:v>
                </c:pt>
              </c:numCache>
            </c:numRef>
          </c:val>
          <c:extLst>
            <c:ext xmlns:c16="http://schemas.microsoft.com/office/drawing/2014/chart" uri="{C3380CC4-5D6E-409C-BE32-E72D297353CC}">
              <c16:uniqueId val="{00000001-D62E-48D4-96B4-A9BC3AC5CF65}"/>
            </c:ext>
          </c:extLst>
        </c:ser>
        <c:dLbls>
          <c:showLegendKey val="0"/>
          <c:showVal val="0"/>
          <c:showCatName val="0"/>
          <c:showSerName val="0"/>
          <c:showPercent val="0"/>
          <c:showBubbleSize val="0"/>
        </c:dLbls>
        <c:gapWidth val="150"/>
        <c:axId val="1437911264"/>
        <c:axId val="1437904192"/>
      </c:barChart>
      <c:lineChart>
        <c:grouping val="standard"/>
        <c:varyColors val="0"/>
        <c:ser>
          <c:idx val="1"/>
          <c:order val="1"/>
          <c:tx>
            <c:strRef>
              <c:f>'元データ（グラフ用）'!$D$7</c:f>
              <c:strCache>
                <c:ptCount val="1"/>
                <c:pt idx="0">
                  <c:v>訪日客前年同期比</c:v>
                </c:pt>
              </c:strCache>
            </c:strRef>
          </c:tx>
          <c:spPr>
            <a:ln w="38100" cap="rnd" cmpd="dbl">
              <a:solidFill>
                <a:srgbClr val="FFC000"/>
              </a:solidFill>
              <a:round/>
            </a:ln>
            <a:effectLst/>
          </c:spPr>
          <c:marker>
            <c:symbol val="square"/>
            <c:size val="7"/>
            <c:spPr>
              <a:solidFill>
                <a:srgbClr val="FFC000"/>
              </a:solidFill>
              <a:ln w="9525">
                <a:solidFill>
                  <a:srgbClr val="FFC000"/>
                </a:solidFill>
              </a:ln>
              <a:effectLst/>
            </c:spPr>
          </c:marker>
          <c:dLbls>
            <c:dLbl>
              <c:idx val="1"/>
              <c:layout>
                <c:manualLayout>
                  <c:x val="-1.3259270120681427E-2"/>
                  <c:y val="2.9180174943190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BD-4A1A-B872-519132A07DEA}"/>
                </c:ext>
              </c:extLst>
            </c:dLbl>
            <c:dLbl>
              <c:idx val="2"/>
              <c:layout>
                <c:manualLayout>
                  <c:x val="-1.1786017885050187E-2"/>
                  <c:y val="2.6262157448871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BD-4A1A-B872-519132A07DEA}"/>
                </c:ext>
              </c:extLst>
            </c:dLbl>
            <c:dLbl>
              <c:idx val="3"/>
              <c:layout>
                <c:manualLayout>
                  <c:x val="-8.8395134137875999E-3"/>
                  <c:y val="3.5016209931828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BD-4A1A-B872-519132A07DEA}"/>
                </c:ext>
              </c:extLst>
            </c:dLbl>
            <c:dLbl>
              <c:idx val="6"/>
              <c:layout>
                <c:manualLayout>
                  <c:x val="-1.4732522356312667E-3"/>
                  <c:y val="-8.75405248295716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BD-4A1A-B872-519132A07DEA}"/>
                </c:ext>
              </c:extLst>
            </c:dLbl>
            <c:dLbl>
              <c:idx val="7"/>
              <c:layout>
                <c:manualLayout>
                  <c:x val="-4.4197567068939075E-3"/>
                  <c:y val="-3.2098192437509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BD-4A1A-B872-519132A07DEA}"/>
                </c:ext>
              </c:extLst>
            </c:dLbl>
            <c:dLbl>
              <c:idx val="8"/>
              <c:layout>
                <c:manualLayout>
                  <c:x val="-8.8395134137875999E-3"/>
                  <c:y val="-2.3344139954552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27-432D-9FE0-FA33AF34EF0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'元データ（グラフ用）'!$E$5:$W$5</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'元データ（グラフ用）'!$E$7:$W$7</c:f>
              <c:numCache>
                <c:formatCode>\+#,##0.0;"▲ "#,##0.0</c:formatCode>
                <c:ptCount val="9"/>
                <c:pt idx="0">
                  <c:v>5.2</c:v>
                </c:pt>
                <c:pt idx="1">
                  <c:v>-5.5</c:v>
                </c:pt>
                <c:pt idx="2">
                  <c:v>-0.4</c:v>
                </c:pt>
                <c:pt idx="3">
                  <c:v>-4</c:v>
                </c:pt>
                <c:pt idx="4">
                  <c:v>-1.1000000000000001</c:v>
                </c:pt>
                <c:pt idx="5">
                  <c:v>-58.3</c:v>
                </c:pt>
                <c:pt idx="6">
                  <c:v>-93</c:v>
                </c:pt>
                <c:pt idx="7">
                  <c:v>-99.9</c:v>
                </c:pt>
                <c:pt idx="8">
                  <c:v>-99.9</c:v>
                </c:pt>
              </c:numCache>
            </c:numRef>
          </c:val>
          <c:smooth val="0"/>
          <c:extLst>
            <c:ext xmlns:c16="http://schemas.microsoft.com/office/drawing/2014/chart" uri="{C3380CC4-5D6E-409C-BE32-E72D297353CC}">
              <c16:uniqueId val="{00000002-D62E-48D4-96B4-A9BC3AC5CF65}"/>
            </c:ext>
          </c:extLst>
        </c:ser>
        <c:ser>
          <c:idx val="3"/>
          <c:order val="3"/>
          <c:tx>
            <c:strRef>
              <c:f>'元データ（グラフ用）'!$D$9</c:f>
              <c:strCache>
                <c:ptCount val="1"/>
                <c:pt idx="0">
                  <c:v>中国人客対前年同期比</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cat>
            <c:strRef>
              <c:f>'元データ（グラフ用）'!$E$5:$W$5</c:f>
              <c:strCache>
                <c:ptCount val="9"/>
                <c:pt idx="0">
                  <c:v>19/9月</c:v>
                </c:pt>
                <c:pt idx="1">
                  <c:v>19/10月</c:v>
                </c:pt>
                <c:pt idx="2">
                  <c:v>19/11月</c:v>
                </c:pt>
                <c:pt idx="3">
                  <c:v>19/12月</c:v>
                </c:pt>
                <c:pt idx="4">
                  <c:v>20/1月</c:v>
                </c:pt>
                <c:pt idx="5">
                  <c:v>20/2月</c:v>
                </c:pt>
                <c:pt idx="6">
                  <c:v>20/3月</c:v>
                </c:pt>
                <c:pt idx="7">
                  <c:v>20/4月</c:v>
                </c:pt>
                <c:pt idx="8">
                  <c:v>20/5月</c:v>
                </c:pt>
              </c:strCache>
            </c:strRef>
          </c:cat>
          <c:val>
            <c:numRef>
              <c:f>'元データ（グラフ用）'!$E$9:$W$9</c:f>
              <c:numCache>
                <c:formatCode>\+#,##0.0;"▲ "#,##0.0</c:formatCode>
                <c:ptCount val="9"/>
                <c:pt idx="0">
                  <c:v>16.3</c:v>
                </c:pt>
                <c:pt idx="1">
                  <c:v>2.1</c:v>
                </c:pt>
                <c:pt idx="2">
                  <c:v>21.7</c:v>
                </c:pt>
                <c:pt idx="3">
                  <c:v>21.7</c:v>
                </c:pt>
                <c:pt idx="4">
                  <c:v>22.6</c:v>
                </c:pt>
                <c:pt idx="5">
                  <c:v>-88</c:v>
                </c:pt>
                <c:pt idx="6">
                  <c:v>-98.5</c:v>
                </c:pt>
                <c:pt idx="7">
                  <c:v>-100</c:v>
                </c:pt>
                <c:pt idx="8">
                  <c:v>-100</c:v>
                </c:pt>
              </c:numCache>
            </c:numRef>
          </c:val>
          <c:smooth val="0"/>
          <c:extLst>
            <c:ext xmlns:c16="http://schemas.microsoft.com/office/drawing/2014/chart" uri="{C3380CC4-5D6E-409C-BE32-E72D297353CC}">
              <c16:uniqueId val="{00000003-D62E-48D4-96B4-A9BC3AC5CF65}"/>
            </c:ext>
          </c:extLst>
        </c:ser>
        <c:dLbls>
          <c:showLegendKey val="0"/>
          <c:showVal val="0"/>
          <c:showCatName val="0"/>
          <c:showSerName val="0"/>
          <c:showPercent val="0"/>
          <c:showBubbleSize val="0"/>
        </c:dLbls>
        <c:marker val="1"/>
        <c:smooth val="0"/>
        <c:axId val="1202980560"/>
        <c:axId val="1202992208"/>
      </c:lineChart>
      <c:catAx>
        <c:axId val="143791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04192"/>
        <c:crosses val="autoZero"/>
        <c:auto val="1"/>
        <c:lblAlgn val="ctr"/>
        <c:lblOffset val="100"/>
        <c:noMultiLvlLbl val="0"/>
      </c:catAx>
      <c:valAx>
        <c:axId val="143790419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（万人）</a:t>
                </a:r>
              </a:p>
            </c:rich>
          </c:tx>
          <c:layout>
            <c:manualLayout>
              <c:xMode val="edge"/>
              <c:yMode val="edge"/>
              <c:x val="0"/>
              <c:y val="9.387964846294039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437911264"/>
        <c:crosses val="autoZero"/>
        <c:crossBetween val="between"/>
      </c:valAx>
      <c:valAx>
        <c:axId val="1202992208"/>
        <c:scaling>
          <c:orientation val="minMax"/>
          <c:max val="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89269273211567735"/>
              <c:y val="0.1160162928956491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202980560"/>
        <c:crosses val="max"/>
        <c:crossBetween val="between"/>
        <c:majorUnit val="25"/>
        <c:minorUnit val="4"/>
      </c:valAx>
      <c:catAx>
        <c:axId val="1202980560"/>
        <c:scaling>
          <c:orientation val="minMax"/>
        </c:scaling>
        <c:delete val="1"/>
        <c:axPos val="b"/>
        <c:numFmt formatCode="General" sourceLinked="1"/>
        <c:majorTickMark val="out"/>
        <c:minorTickMark val="none"/>
        <c:tickLblPos val="nextTo"/>
        <c:crossAx val="1202992208"/>
        <c:crosses val="autoZero"/>
        <c:auto val="1"/>
        <c:lblAlgn val="ctr"/>
        <c:lblOffset val="100"/>
        <c:noMultiLvlLbl val="0"/>
      </c:catAx>
      <c:spPr>
        <a:noFill/>
        <a:ln>
          <a:noFill/>
        </a:ln>
        <a:effectLst/>
      </c:spPr>
    </c:plotArea>
    <c:legend>
      <c:legendPos val="b"/>
      <c:layout>
        <c:manualLayout>
          <c:xMode val="edge"/>
          <c:yMode val="edge"/>
          <c:x val="0.10701820243738561"/>
          <c:y val="9.5916383864052546E-2"/>
          <c:w val="0.78666987780162889"/>
          <c:h val="0.17286800935940608"/>
        </c:manualLayout>
      </c:layout>
      <c:overlay val="1"/>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0.74028</cdr:x>
      <cdr:y>0.33619</cdr:y>
    </cdr:from>
    <cdr:to>
      <cdr:x>0.8871</cdr:x>
      <cdr:y>0.3722</cdr:y>
    </cdr:to>
    <cdr:sp macro="" textlink="">
      <cdr:nvSpPr>
        <cdr:cNvPr id="2" name="四角形吹き出し 1"/>
        <cdr:cNvSpPr/>
      </cdr:nvSpPr>
      <cdr:spPr>
        <a:xfrm xmlns:a="http://schemas.openxmlformats.org/drawingml/2006/main">
          <a:off x="3420322" y="1535561"/>
          <a:ext cx="678331" cy="164449"/>
        </a:xfrm>
        <a:prstGeom xmlns:a="http://schemas.openxmlformats.org/drawingml/2006/main" prst="wedgeRectCallout">
          <a:avLst>
            <a:gd name="adj1" fmla="val -42437"/>
            <a:gd name="adj2" fmla="val 109912"/>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cdr:txBody>
    </cdr:sp>
  </cdr:relSizeAnchor>
</c:userShapes>
</file>

<file path=ppt/drawings/drawing2.xml><?xml version="1.0" encoding="utf-8"?>
<c:userShapes xmlns:c="http://schemas.openxmlformats.org/drawingml/2006/chart">
  <cdr:relSizeAnchor xmlns:cdr="http://schemas.openxmlformats.org/drawingml/2006/chartDrawing">
    <cdr:from>
      <cdr:x>0.24005</cdr:x>
      <cdr:y>0.25653</cdr:y>
    </cdr:from>
    <cdr:to>
      <cdr:x>0.38842</cdr:x>
      <cdr:y>0.29148</cdr:y>
    </cdr:to>
    <cdr:sp macro="" textlink="">
      <cdr:nvSpPr>
        <cdr:cNvPr id="2" name="四角形吹き出し 1"/>
        <cdr:cNvSpPr/>
      </cdr:nvSpPr>
      <cdr:spPr>
        <a:xfrm xmlns:a="http://schemas.openxmlformats.org/drawingml/2006/main">
          <a:off x="1097529" y="1207150"/>
          <a:ext cx="678331" cy="164449"/>
        </a:xfrm>
        <a:prstGeom xmlns:a="http://schemas.openxmlformats.org/drawingml/2006/main" prst="wedgeRectCallout">
          <a:avLst>
            <a:gd name="adj1" fmla="val 45341"/>
            <a:gd name="adj2" fmla="val 103446"/>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0.01562</cdr:y>
    </cdr:from>
    <cdr:to>
      <cdr:x>0.06643</cdr:x>
      <cdr:y>0.10146</cdr:y>
    </cdr:to>
    <cdr:sp macro="" textlink="">
      <cdr:nvSpPr>
        <cdr:cNvPr id="3" name="テキスト ボックス 2"/>
        <cdr:cNvSpPr txBox="1"/>
      </cdr:nvSpPr>
      <cdr:spPr>
        <a:xfrm xmlns:a="http://schemas.openxmlformats.org/drawingml/2006/main">
          <a:off x="-800829" y="71906"/>
          <a:ext cx="551657" cy="3952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0.11884</cdr:y>
    </cdr:from>
    <cdr:to>
      <cdr:x>0.08808</cdr:x>
      <cdr:y>0.19006</cdr:y>
    </cdr:to>
    <cdr:sp macro="" textlink="">
      <cdr:nvSpPr>
        <cdr:cNvPr id="2" name="テキスト ボックス 1"/>
        <cdr:cNvSpPr txBox="1"/>
      </cdr:nvSpPr>
      <cdr:spPr>
        <a:xfrm xmlns:a="http://schemas.openxmlformats.org/drawingml/2006/main" flipH="1">
          <a:off x="-800829" y="598548"/>
          <a:ext cx="731408" cy="3587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87"/>
          <a:ext cx="0" cy="0"/>
          <a:chOff x="0" y="87"/>
          <a:chExt cx="0" cy="0"/>
        </a:xfrm>
      </cdr:grpSpPr>
    </cdr:grpSp>
  </cdr:relSizeAnchor>
</c:userShapes>
</file>

<file path=ppt/drawings/drawing6.xml><?xml version="1.0" encoding="utf-8"?>
<c:userShapes xmlns:c="http://schemas.openxmlformats.org/drawingml/2006/chart">
  <cdr:relSizeAnchor xmlns:cdr="http://schemas.openxmlformats.org/drawingml/2006/chartDrawing">
    <cdr:from>
      <cdr:x>0.6039</cdr:x>
      <cdr:y>0.93981</cdr:y>
    </cdr:from>
    <cdr:to>
      <cdr:x>0.98711</cdr:x>
      <cdr:y>1</cdr:y>
    </cdr:to>
    <cdr:sp macro="" textlink="">
      <cdr:nvSpPr>
        <cdr:cNvPr id="2" name="テキスト ボックス 6"/>
        <cdr:cNvSpPr txBox="1"/>
      </cdr:nvSpPr>
      <cdr:spPr>
        <a:xfrm xmlns:a="http://schemas.openxmlformats.org/drawingml/2006/main">
          <a:off x="5375423" y="4135945"/>
          <a:ext cx="3411044"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1100" dirty="0" smtClean="0"/>
            <a:t>出典：関西エアポート社 </a:t>
          </a:r>
          <a:r>
            <a:rPr kumimoji="1" lang="en-US" altLang="ja-JP" sz="1100" dirty="0" smtClean="0"/>
            <a:t>『</a:t>
          </a:r>
          <a:r>
            <a:rPr kumimoji="1" lang="ja-JP" altLang="en-US" sz="1100" dirty="0" smtClean="0"/>
            <a:t>関西国際空港利用状況</a:t>
          </a:r>
          <a:r>
            <a:rPr kumimoji="1" lang="en-US" altLang="ja-JP" sz="1100" dirty="0" smtClean="0"/>
            <a:t>』</a:t>
          </a:r>
        </a:p>
      </cdr:txBody>
    </cdr:sp>
  </cdr:relSizeAnchor>
</c:userShapes>
</file>

<file path=ppt/drawings/drawing7.xml><?xml version="1.0" encoding="utf-8"?>
<c:userShapes xmlns:c="http://schemas.openxmlformats.org/drawingml/2006/chart">
  <cdr:relSizeAnchor xmlns:cdr="http://schemas.openxmlformats.org/drawingml/2006/chartDrawing">
    <cdr:from>
      <cdr:x>0.89992</cdr:x>
      <cdr:y>0.08147</cdr:y>
    </cdr:from>
    <cdr:to>
      <cdr:x>0.98768</cdr:x>
      <cdr:y>0.15773</cdr:y>
    </cdr:to>
    <cdr:sp macro="" textlink="">
      <cdr:nvSpPr>
        <cdr:cNvPr id="2" name="テキスト ボックス 1"/>
        <cdr:cNvSpPr txBox="1"/>
      </cdr:nvSpPr>
      <cdr:spPr>
        <a:xfrm xmlns:a="http://schemas.openxmlformats.org/drawingml/2006/main">
          <a:off x="5049711" y="282121"/>
          <a:ext cx="492443" cy="26404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t>（％）</a:t>
          </a:r>
        </a:p>
      </cdr:txBody>
    </cdr:sp>
  </cdr:relSizeAnchor>
</c:userShapes>
</file>

<file path=ppt/drawings/drawing8.xml><?xml version="1.0" encoding="utf-8"?>
<c:userShapes xmlns:c="http://schemas.openxmlformats.org/drawingml/2006/chart">
  <cdr:relSizeAnchor xmlns:cdr="http://schemas.openxmlformats.org/drawingml/2006/chartDrawing">
    <cdr:from>
      <cdr:x>0.13069</cdr:x>
      <cdr:y>0.01734</cdr:y>
    </cdr:from>
    <cdr:to>
      <cdr:x>0.2479</cdr:x>
      <cdr:y>0.09799</cdr:y>
    </cdr:to>
    <cdr:sp macro="" textlink="">
      <cdr:nvSpPr>
        <cdr:cNvPr id="2" name="正方形/長方形 1"/>
        <cdr:cNvSpPr/>
      </cdr:nvSpPr>
      <cdr:spPr>
        <a:xfrm xmlns:a="http://schemas.openxmlformats.org/drawingml/2006/main">
          <a:off x="1168151" y="74801"/>
          <a:ext cx="1047762" cy="34783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000" dirty="0">
              <a:latin typeface="ＭＳ Ｐゴシック" pitchFamily="50" charset="-128"/>
              <a:ea typeface="ＭＳ Ｐゴシック" pitchFamily="50" charset="-128"/>
            </a:rPr>
            <a:t>実額</a:t>
          </a:r>
          <a:r>
            <a:rPr kumimoji="1" lang="en-US" altLang="ja-JP" sz="1000" dirty="0">
              <a:latin typeface="ＭＳ Ｐゴシック" pitchFamily="50" charset="-128"/>
              <a:ea typeface="ＭＳ Ｐゴシック" pitchFamily="50" charset="-128"/>
            </a:rPr>
            <a:t/>
          </a:r>
          <a:br>
            <a:rPr kumimoji="1" lang="en-US" altLang="ja-JP" sz="1000" dirty="0">
              <a:latin typeface="ＭＳ Ｐゴシック" pitchFamily="50" charset="-128"/>
              <a:ea typeface="ＭＳ Ｐゴシック" pitchFamily="50" charset="-128"/>
            </a:rPr>
          </a:br>
          <a:r>
            <a:rPr kumimoji="1" lang="en-US" altLang="ja-JP" sz="1000" dirty="0">
              <a:latin typeface="ＭＳ Ｐゴシック" pitchFamily="50" charset="-128"/>
              <a:ea typeface="ＭＳ Ｐゴシック" pitchFamily="50" charset="-128"/>
            </a:rPr>
            <a:t>(</a:t>
          </a:r>
          <a:r>
            <a:rPr kumimoji="1" lang="ja-JP" altLang="en-US" sz="1000" dirty="0">
              <a:latin typeface="ＭＳ Ｐゴシック" pitchFamily="50" charset="-128"/>
              <a:ea typeface="ＭＳ Ｐゴシック" pitchFamily="50" charset="-128"/>
            </a:rPr>
            <a:t>近畿、右目盛</a:t>
          </a:r>
          <a:r>
            <a:rPr kumimoji="1" lang="en-US" altLang="ja-JP" sz="1000" dirty="0">
              <a:latin typeface="ＭＳ Ｐゴシック" pitchFamily="50" charset="-128"/>
              <a:ea typeface="ＭＳ Ｐゴシック" pitchFamily="50" charset="-128"/>
            </a:rPr>
            <a:t>)</a:t>
          </a:r>
          <a:endParaRPr kumimoji="1" lang="ja-JP" altLang="en-US" sz="1000" dirty="0">
            <a:latin typeface="ＭＳ Ｐゴシック" pitchFamily="50" charset="-128"/>
            <a:ea typeface="ＭＳ Ｐゴシック" pitchFamily="50" charset="-128"/>
          </a:endParaRPr>
        </a:p>
      </cdr:txBody>
    </cdr:sp>
  </cdr:relSizeAnchor>
  <cdr:relSizeAnchor xmlns:cdr="http://schemas.openxmlformats.org/drawingml/2006/chartDrawing">
    <cdr:from>
      <cdr:x>0.1037</cdr:x>
      <cdr:y>0.1055</cdr:y>
    </cdr:from>
    <cdr:to>
      <cdr:x>0.16244</cdr:x>
      <cdr:y>0.26274</cdr:y>
    </cdr:to>
    <cdr:cxnSp macro="">
      <cdr:nvCxnSpPr>
        <cdr:cNvPr id="3" name="直線矢印コネクタ 2"/>
        <cdr:cNvCxnSpPr/>
      </cdr:nvCxnSpPr>
      <cdr:spPr>
        <a:xfrm xmlns:a="http://schemas.openxmlformats.org/drawingml/2006/main" flipH="1">
          <a:off x="926962" y="455044"/>
          <a:ext cx="525056" cy="67821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0.20844</cdr:x>
      <cdr:y>0.20518</cdr:y>
    </cdr:from>
    <cdr:to>
      <cdr:x>0.32463</cdr:x>
      <cdr:y>0.30427</cdr:y>
    </cdr:to>
    <cdr:sp macro="" textlink="">
      <cdr:nvSpPr>
        <cdr:cNvPr id="5" name="正方形/長方形 4"/>
        <cdr:cNvSpPr/>
      </cdr:nvSpPr>
      <cdr:spPr>
        <a:xfrm xmlns:a="http://schemas.openxmlformats.org/drawingml/2006/main">
          <a:off x="1863209" y="884995"/>
          <a:ext cx="1038504" cy="42739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000" dirty="0">
              <a:latin typeface="ＭＳ Ｐゴシック" pitchFamily="50" charset="-128"/>
              <a:ea typeface="ＭＳ Ｐゴシック" pitchFamily="50" charset="-128"/>
            </a:rPr>
            <a:t>前年同期比</a:t>
          </a:r>
          <a:endParaRPr kumimoji="1" lang="en-US" altLang="ja-JP" sz="1000" dirty="0">
            <a:latin typeface="ＭＳ Ｐゴシック" pitchFamily="50" charset="-128"/>
            <a:ea typeface="ＭＳ Ｐゴシック" pitchFamily="50" charset="-128"/>
          </a:endParaRPr>
        </a:p>
        <a:p xmlns:a="http://schemas.openxmlformats.org/drawingml/2006/main">
          <a:pPr algn="l"/>
          <a:r>
            <a:rPr kumimoji="1" lang="en-US" altLang="ja-JP" sz="1000" dirty="0">
              <a:latin typeface="ＭＳ Ｐゴシック" pitchFamily="50" charset="-128"/>
              <a:ea typeface="ＭＳ Ｐゴシック" pitchFamily="50" charset="-128"/>
            </a:rPr>
            <a:t>(</a:t>
          </a:r>
          <a:r>
            <a:rPr kumimoji="1" lang="ja-JP" altLang="en-US" sz="1000" dirty="0">
              <a:latin typeface="ＭＳ Ｐゴシック" pitchFamily="50" charset="-128"/>
              <a:ea typeface="ＭＳ Ｐゴシック" pitchFamily="50" charset="-128"/>
            </a:rPr>
            <a:t>近畿、左目盛</a:t>
          </a:r>
          <a:r>
            <a:rPr kumimoji="1" lang="en-US" altLang="ja-JP" sz="1000" dirty="0">
              <a:latin typeface="ＭＳ Ｐゴシック" pitchFamily="50" charset="-128"/>
              <a:ea typeface="ＭＳ Ｐゴシック" pitchFamily="50" charset="-128"/>
            </a:rPr>
            <a:t>)</a:t>
          </a:r>
          <a:endParaRPr kumimoji="1" lang="ja-JP" altLang="en-US" sz="1000" dirty="0">
            <a:latin typeface="ＭＳ Ｐゴシック" pitchFamily="50" charset="-128"/>
            <a:ea typeface="ＭＳ Ｐゴシック" pitchFamily="50" charset="-128"/>
          </a:endParaRPr>
        </a:p>
      </cdr:txBody>
    </cdr:sp>
  </cdr:relSizeAnchor>
  <cdr:relSizeAnchor xmlns:cdr="http://schemas.openxmlformats.org/drawingml/2006/chartDrawing">
    <cdr:from>
      <cdr:x>0.48266</cdr:x>
      <cdr:y>0.30943</cdr:y>
    </cdr:from>
    <cdr:to>
      <cdr:x>0.53195</cdr:x>
      <cdr:y>0.46862</cdr:y>
    </cdr:to>
    <cdr:cxnSp macro="">
      <cdr:nvCxnSpPr>
        <cdr:cNvPr id="6" name="直線矢印コネクタ 5"/>
        <cdr:cNvCxnSpPr/>
      </cdr:nvCxnSpPr>
      <cdr:spPr>
        <a:xfrm xmlns:a="http://schemas.openxmlformats.org/drawingml/2006/main" flipH="1">
          <a:off x="4314293" y="1334647"/>
          <a:ext cx="440587" cy="68662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0.4973</cdr:x>
      <cdr:y>0.21227</cdr:y>
    </cdr:from>
    <cdr:to>
      <cdr:x>0.60975</cdr:x>
      <cdr:y>0.2962</cdr:y>
    </cdr:to>
    <cdr:sp macro="" textlink="">
      <cdr:nvSpPr>
        <cdr:cNvPr id="8" name="正方形/長方形 7"/>
        <cdr:cNvSpPr/>
      </cdr:nvSpPr>
      <cdr:spPr>
        <a:xfrm xmlns:a="http://schemas.openxmlformats.org/drawingml/2006/main">
          <a:off x="4445170" y="915556"/>
          <a:ext cx="1005168" cy="36202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000" dirty="0">
              <a:latin typeface="ＭＳ Ｐゴシック" pitchFamily="50" charset="-128"/>
              <a:ea typeface="ＭＳ Ｐゴシック" pitchFamily="50" charset="-128"/>
            </a:rPr>
            <a:t>前年同期比</a:t>
          </a:r>
          <a:endParaRPr kumimoji="1" lang="en-US" altLang="ja-JP" sz="1000" dirty="0">
            <a:latin typeface="ＭＳ Ｐゴシック" pitchFamily="50" charset="-128"/>
            <a:ea typeface="ＭＳ Ｐゴシック" pitchFamily="50" charset="-128"/>
          </a:endParaRPr>
        </a:p>
        <a:p xmlns:a="http://schemas.openxmlformats.org/drawingml/2006/main">
          <a:pPr algn="l"/>
          <a:r>
            <a:rPr kumimoji="1" lang="en-US" altLang="ja-JP" sz="1000" dirty="0">
              <a:latin typeface="ＭＳ Ｐゴシック" pitchFamily="50" charset="-128"/>
              <a:ea typeface="ＭＳ Ｐゴシック" pitchFamily="50" charset="-128"/>
            </a:rPr>
            <a:t>(</a:t>
          </a:r>
          <a:r>
            <a:rPr kumimoji="1" lang="ja-JP" altLang="en-US" sz="1000" dirty="0">
              <a:latin typeface="ＭＳ Ｐゴシック" pitchFamily="50" charset="-128"/>
              <a:ea typeface="ＭＳ Ｐゴシック" pitchFamily="50" charset="-128"/>
            </a:rPr>
            <a:t>全国、左目盛</a:t>
          </a:r>
          <a:r>
            <a:rPr kumimoji="1" lang="en-US" altLang="ja-JP" sz="1000" dirty="0">
              <a:latin typeface="ＭＳ Ｐゴシック" pitchFamily="50" charset="-128"/>
              <a:ea typeface="ＭＳ Ｐゴシック" pitchFamily="50" charset="-128"/>
            </a:rPr>
            <a:t>)</a:t>
          </a:r>
          <a:endParaRPr kumimoji="1" lang="ja-JP" altLang="en-US" sz="1000" dirty="0">
            <a:latin typeface="ＭＳ Ｐゴシック" pitchFamily="50" charset="-128"/>
            <a:ea typeface="ＭＳ Ｐゴシック" pitchFamily="50" charset="-128"/>
          </a:endParaRPr>
        </a:p>
      </cdr:txBody>
    </cdr:sp>
  </cdr:relSizeAnchor>
  <cdr:relSizeAnchor xmlns:cdr="http://schemas.openxmlformats.org/drawingml/2006/chartDrawing">
    <cdr:from>
      <cdr:x>0.20589</cdr:x>
      <cdr:y>0.29507</cdr:y>
    </cdr:from>
    <cdr:to>
      <cdr:x>0.23656</cdr:x>
      <cdr:y>0.37593</cdr:y>
    </cdr:to>
    <cdr:cxnSp macro="">
      <cdr:nvCxnSpPr>
        <cdr:cNvPr id="9" name="直線矢印コネクタ 8"/>
        <cdr:cNvCxnSpPr/>
      </cdr:nvCxnSpPr>
      <cdr:spPr>
        <a:xfrm xmlns:a="http://schemas.openxmlformats.org/drawingml/2006/main" flipH="1">
          <a:off x="1840355" y="1272707"/>
          <a:ext cx="274174" cy="34875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0.03732</cdr:x>
      <cdr:y>0.10689</cdr:y>
    </cdr:from>
    <cdr:to>
      <cdr:x>0.129</cdr:x>
      <cdr:y>0.1655</cdr:y>
    </cdr:to>
    <cdr:sp macro="" textlink="">
      <cdr:nvSpPr>
        <cdr:cNvPr id="2" name="テキスト ボックス 1"/>
        <cdr:cNvSpPr txBox="1"/>
      </cdr:nvSpPr>
      <cdr:spPr>
        <a:xfrm xmlns:a="http://schemas.openxmlformats.org/drawingml/2006/main">
          <a:off x="150338" y="407028"/>
          <a:ext cx="369315" cy="2231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900" dirty="0" smtClean="0"/>
            <a:t>（万人）</a:t>
          </a:r>
          <a:endParaRPr lang="ja-JP" alt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0CDA5F5-8C95-489A-B407-8BDA774F36F0}" type="datetimeFigureOut">
              <a:rPr kumimoji="1" lang="ja-JP" altLang="en-US" smtClean="0"/>
              <a:t>2020/7/9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6F54E9-9AB6-48CD-B33D-4178DC5B28DC}" type="datetimeFigureOut">
              <a:rPr kumimoji="1" lang="ja-JP" altLang="en-US" smtClean="0"/>
              <a:t>2020/7/9</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a:t>
            </a:fld>
            <a:endParaRPr kumimoji="1" lang="ja-JP" altLang="en-US"/>
          </a:p>
        </p:txBody>
      </p:sp>
    </p:spTree>
    <p:extLst>
      <p:ext uri="{BB962C8B-B14F-4D97-AF65-F5344CB8AC3E}">
        <p14:creationId xmlns:p14="http://schemas.microsoft.com/office/powerpoint/2010/main" val="9247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37</a:t>
            </a:fld>
            <a:endParaRPr kumimoji="1" lang="ja-JP" altLang="en-US"/>
          </a:p>
        </p:txBody>
      </p:sp>
    </p:spTree>
    <p:extLst>
      <p:ext uri="{BB962C8B-B14F-4D97-AF65-F5344CB8AC3E}">
        <p14:creationId xmlns:p14="http://schemas.microsoft.com/office/powerpoint/2010/main" val="75285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755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39</a:t>
            </a:fld>
            <a:endParaRPr kumimoji="1" lang="ja-JP" altLang="en-US"/>
          </a:p>
        </p:txBody>
      </p:sp>
    </p:spTree>
    <p:extLst>
      <p:ext uri="{BB962C8B-B14F-4D97-AF65-F5344CB8AC3E}">
        <p14:creationId xmlns:p14="http://schemas.microsoft.com/office/powerpoint/2010/main" val="231946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40</a:t>
            </a:fld>
            <a:endParaRPr kumimoji="1" lang="ja-JP" altLang="en-US"/>
          </a:p>
        </p:txBody>
      </p:sp>
    </p:spTree>
    <p:extLst>
      <p:ext uri="{BB962C8B-B14F-4D97-AF65-F5344CB8AC3E}">
        <p14:creationId xmlns:p14="http://schemas.microsoft.com/office/powerpoint/2010/main" val="278209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a:t>
            </a:fld>
            <a:endParaRPr kumimoji="1" lang="ja-JP" altLang="en-US"/>
          </a:p>
        </p:txBody>
      </p:sp>
    </p:spTree>
    <p:extLst>
      <p:ext uri="{BB962C8B-B14F-4D97-AF65-F5344CB8AC3E}">
        <p14:creationId xmlns:p14="http://schemas.microsoft.com/office/powerpoint/2010/main" val="367030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13</a:t>
            </a:fld>
            <a:endParaRPr kumimoji="1" lang="ja-JP" altLang="en-US"/>
          </a:p>
        </p:txBody>
      </p:sp>
    </p:spTree>
    <p:extLst>
      <p:ext uri="{BB962C8B-B14F-4D97-AF65-F5344CB8AC3E}">
        <p14:creationId xmlns:p14="http://schemas.microsoft.com/office/powerpoint/2010/main" val="5623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3" y="249238"/>
            <a:ext cx="6681787" cy="4129087"/>
          </a:xfrm>
        </p:spPr>
      </p:sp>
      <p:sp>
        <p:nvSpPr>
          <p:cNvPr id="3" name="ノート プレースホルダー 2"/>
          <p:cNvSpPr>
            <a:spLocks noGrp="1"/>
          </p:cNvSpPr>
          <p:nvPr>
            <p:ph type="body" idx="1"/>
          </p:nvPr>
        </p:nvSpPr>
        <p:spPr/>
        <p:txBody>
          <a:bodyPr/>
          <a:lstStyle/>
          <a:p>
            <a:pPr marL="180975" indent="-180975">
              <a:lnSpc>
                <a:spcPct val="150000"/>
              </a:lnSpc>
            </a:pPr>
            <a:endParaRPr kumimoji="1" lang="ja-JP" altLang="en-US" sz="1200" b="0" u="none"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14</a:t>
            </a:fld>
            <a:endParaRPr kumimoji="1" lang="ja-JP" altLang="en-US"/>
          </a:p>
        </p:txBody>
      </p:sp>
    </p:spTree>
    <p:extLst>
      <p:ext uri="{BB962C8B-B14F-4D97-AF65-F5344CB8AC3E}">
        <p14:creationId xmlns:p14="http://schemas.microsoft.com/office/powerpoint/2010/main" val="173944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15</a:t>
            </a:fld>
            <a:endParaRPr kumimoji="1" lang="ja-JP" altLang="en-US"/>
          </a:p>
        </p:txBody>
      </p:sp>
    </p:spTree>
    <p:extLst>
      <p:ext uri="{BB962C8B-B14F-4D97-AF65-F5344CB8AC3E}">
        <p14:creationId xmlns:p14="http://schemas.microsoft.com/office/powerpoint/2010/main" val="125310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3" y="249238"/>
            <a:ext cx="6681787" cy="4129087"/>
          </a:xfrm>
        </p:spPr>
      </p:sp>
      <p:sp>
        <p:nvSpPr>
          <p:cNvPr id="3" name="ノート プレースホルダー 2"/>
          <p:cNvSpPr>
            <a:spLocks noGrp="1"/>
          </p:cNvSpPr>
          <p:nvPr>
            <p:ph type="body" idx="1"/>
          </p:nvPr>
        </p:nvSpPr>
        <p:spPr/>
        <p:txBody>
          <a:bodyPr/>
          <a:lstStyle/>
          <a:p>
            <a:endParaRPr kumimoji="1" lang="ja-JP" altLang="en-US" sz="1200" b="0" i="0" u="none"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31</a:t>
            </a:fld>
            <a:endParaRPr kumimoji="1" lang="ja-JP" altLang="en-US"/>
          </a:p>
        </p:txBody>
      </p:sp>
    </p:spTree>
    <p:extLst>
      <p:ext uri="{BB962C8B-B14F-4D97-AF65-F5344CB8AC3E}">
        <p14:creationId xmlns:p14="http://schemas.microsoft.com/office/powerpoint/2010/main" val="79063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155720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35</a:t>
            </a:fld>
            <a:endParaRPr kumimoji="1" lang="ja-JP" altLang="en-US"/>
          </a:p>
        </p:txBody>
      </p:sp>
    </p:spTree>
    <p:extLst>
      <p:ext uri="{BB962C8B-B14F-4D97-AF65-F5344CB8AC3E}">
        <p14:creationId xmlns:p14="http://schemas.microsoft.com/office/powerpoint/2010/main" val="108834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190156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8CB0008-80E9-4D7C-9B79-4D2F6F1BD083}" type="datetime1">
              <a:rPr kumimoji="1" lang="ja-JP" altLang="en-US" smtClean="0"/>
              <a:t>2020/7/9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0EEC37-BF68-4CF4-8508-1E01DD2D5A7B}" type="datetime1">
              <a:rPr kumimoji="1" lang="ja-JP" altLang="en-US" smtClean="0"/>
              <a:t>2020/7/9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25823"/>
            <a:ext cx="2135981" cy="518625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7" y="325823"/>
            <a:ext cx="6284119" cy="518625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43BD5B9-0376-42D8-A1D7-D26E49B323E6}" type="datetime1">
              <a:rPr kumimoji="1" lang="ja-JP" altLang="en-US" smtClean="0"/>
              <a:t>2020/7/9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354461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7E0891F-980D-4D65-9990-1722DE6500FB}" type="datetime1">
              <a:rPr kumimoji="1" lang="ja-JP" altLang="en-US" smtClean="0"/>
              <a:t>2020/7/9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525704"/>
            <a:ext cx="8543925" cy="2545672"/>
          </a:xfrm>
        </p:spPr>
        <p:txBody>
          <a:bodyPr anchor="b"/>
          <a:lstStyle>
            <a:lvl1pPr>
              <a:defRPr sz="4875"/>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8" y="4095459"/>
            <a:ext cx="8543925" cy="1338709"/>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21C93E-31C1-456E-BB0C-A9A3400E506F}" type="datetime1">
              <a:rPr kumimoji="1" lang="ja-JP" altLang="en-US" smtClean="0"/>
              <a:t>2020/7/9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18706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629117"/>
            <a:ext cx="4210050" cy="3882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629117"/>
            <a:ext cx="4210050" cy="3882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CCD91E0-3003-4E71-9216-A0DACF571C81}" type="datetime1">
              <a:rPr kumimoji="1" lang="ja-JP" altLang="en-US" smtClean="0"/>
              <a:t>2020/7/9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8139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25824"/>
            <a:ext cx="8543925" cy="118288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8" y="1500205"/>
            <a:ext cx="4190702" cy="735227"/>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8" y="2235432"/>
            <a:ext cx="4190702" cy="32879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500205"/>
            <a:ext cx="4211340" cy="735227"/>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235432"/>
            <a:ext cx="4211340" cy="32879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7EB960-B03F-41EC-B3F0-FE8A139910FE}" type="datetime1">
              <a:rPr kumimoji="1" lang="ja-JP" altLang="en-US" smtClean="0"/>
              <a:t>2020/7/9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97025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728800A-7486-4A83-9334-9BA5A48CFC45}" type="datetime1">
              <a:rPr kumimoji="1" lang="ja-JP" altLang="en-US" smtClean="0"/>
              <a:t>2020/7/9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8173-8385-4847-A8BB-B1C8F258C545}" type="datetime1">
              <a:rPr kumimoji="1" lang="ja-JP" altLang="en-US" smtClean="0"/>
              <a:t>2020/7/9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995289" y="5691873"/>
            <a:ext cx="781198" cy="394246"/>
          </a:xfrm>
        </p:spPr>
        <p:style>
          <a:lnRef idx="2">
            <a:schemeClr val="accent1"/>
          </a:lnRef>
          <a:fillRef idx="1">
            <a:schemeClr val="lt1"/>
          </a:fillRef>
          <a:effectRef idx="0">
            <a:schemeClr val="accent1"/>
          </a:effectRef>
          <a:fontRef idx="none"/>
        </p:style>
        <p:txBody>
          <a:bodyPr/>
          <a:lstStyle>
            <a:lvl1pPr algn="ctr">
              <a:defRPr sz="1400" b="0"/>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07988"/>
            <a:ext cx="3194943" cy="1427956"/>
          </a:xfrm>
        </p:spPr>
        <p:txBody>
          <a:bodyPr anchor="b"/>
          <a:lstStyle>
            <a:lvl1pPr>
              <a:defRPr sz="2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881140"/>
            <a:ext cx="5014913" cy="4349034"/>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1835944"/>
            <a:ext cx="3194943" cy="340131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AD13EA9-94C2-4E61-8207-989EC0A45391}" type="datetime1">
              <a:rPr kumimoji="1" lang="ja-JP" altLang="en-US" smtClean="0"/>
              <a:t>2020/7/9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11432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07988"/>
            <a:ext cx="3194943" cy="1427956"/>
          </a:xfrm>
        </p:spPr>
        <p:txBody>
          <a:bodyPr anchor="b"/>
          <a:lstStyle>
            <a:lvl1pPr>
              <a:defRPr sz="2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881140"/>
            <a:ext cx="5014913" cy="4349034"/>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smtClean="0"/>
              <a:t>図を追加</a:t>
            </a:r>
            <a:endParaRPr lang="en-US" dirty="0"/>
          </a:p>
        </p:txBody>
      </p:sp>
      <p:sp>
        <p:nvSpPr>
          <p:cNvPr id="4" name="Text Placeholder 3"/>
          <p:cNvSpPr>
            <a:spLocks noGrp="1"/>
          </p:cNvSpPr>
          <p:nvPr>
            <p:ph type="body" sz="half" idx="2"/>
          </p:nvPr>
        </p:nvSpPr>
        <p:spPr>
          <a:xfrm>
            <a:off x="682328" y="1835944"/>
            <a:ext cx="3194943" cy="340131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1FE9B6-75CB-4604-8AEF-C7E69E5304BC}" type="datetime1">
              <a:rPr kumimoji="1" lang="ja-JP" altLang="en-US" smtClean="0"/>
              <a:t>2020/7/9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37174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5CDA40A3-B58D-4328-9A63-A10285F9795D}" type="datetime1">
              <a:rPr kumimoji="1" lang="ja-JP" altLang="en-US" smtClean="0"/>
              <a:t>2020/7/9</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5672161"/>
            <a:ext cx="2228850" cy="325823"/>
          </a:xfrm>
          <a:prstGeom prst="rect">
            <a:avLst/>
          </a:prstGeom>
        </p:spPr>
        <p:txBody>
          <a:bodyPr vert="horz" lIns="91440" tIns="45720" rIns="91440" bIns="45720" rtlCol="0" anchor="ctr"/>
          <a:lstStyle>
            <a:lvl1pPr algn="r">
              <a:defRPr sz="120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931831"/>
            <a:ext cx="9905999" cy="1427881"/>
          </a:xfrm>
        </p:spPr>
        <p:style>
          <a:lnRef idx="1">
            <a:schemeClr val="accent1"/>
          </a:lnRef>
          <a:fillRef idx="3">
            <a:schemeClr val="accent1"/>
          </a:fillRef>
          <a:effectRef idx="2">
            <a:schemeClr val="accent1"/>
          </a:effectRef>
          <a:fontRef idx="minor">
            <a:schemeClr val="lt1"/>
          </a:fontRef>
        </p:style>
        <p:txBody>
          <a:bodyPr anchor="ctr">
            <a:noAutofit/>
          </a:bodyPr>
          <a:lstStyle/>
          <a:p>
            <a:r>
              <a:rPr lang="ja-JP" altLang="en-US" sz="3000" dirty="0" smtClean="0"/>
              <a:t>新型コロナウイルスによる大阪経済への影響等に係るデータ集</a:t>
            </a:r>
            <a:endParaRPr kumimoji="1" lang="ja-JP" altLang="en-US" sz="3000" dirty="0"/>
          </a:p>
        </p:txBody>
      </p:sp>
      <p:sp>
        <p:nvSpPr>
          <p:cNvPr id="3" name="サブタイトル 2"/>
          <p:cNvSpPr>
            <a:spLocks noGrp="1"/>
          </p:cNvSpPr>
          <p:nvPr>
            <p:ph type="subTitle" idx="1"/>
          </p:nvPr>
        </p:nvSpPr>
        <p:spPr>
          <a:xfrm>
            <a:off x="1238251" y="4700788"/>
            <a:ext cx="7429500" cy="816567"/>
          </a:xfrm>
        </p:spPr>
        <p:txBody>
          <a:bodyPr>
            <a:normAutofit/>
          </a:bodyPr>
          <a:lstStyle/>
          <a:p>
            <a:r>
              <a:rPr kumimoji="1" lang="ja-JP" altLang="en-US" sz="2000" dirty="0" smtClean="0"/>
              <a:t>令和</a:t>
            </a:r>
            <a:r>
              <a:rPr lang="ja-JP" altLang="en-US" sz="2000" dirty="0" smtClean="0"/>
              <a:t>２</a:t>
            </a:r>
            <a:r>
              <a:rPr kumimoji="1" lang="ja-JP" altLang="en-US" sz="2000" dirty="0" smtClean="0"/>
              <a:t>年６月２９日</a:t>
            </a:r>
            <a:endParaRPr kumimoji="1" lang="en-US" altLang="ja-JP" sz="2000" dirty="0" smtClean="0"/>
          </a:p>
          <a:p>
            <a:r>
              <a:rPr lang="ja-JP" altLang="en-US" sz="2000" dirty="0" smtClean="0"/>
              <a:t>企画室計画課</a:t>
            </a:r>
            <a:endParaRPr kumimoji="1" lang="ja-JP" altLang="en-US" sz="2000" dirty="0"/>
          </a:p>
        </p:txBody>
      </p:sp>
      <p:sp>
        <p:nvSpPr>
          <p:cNvPr id="5" name="正方形/長方形 4"/>
          <p:cNvSpPr/>
          <p:nvPr/>
        </p:nvSpPr>
        <p:spPr>
          <a:xfrm>
            <a:off x="8526161" y="89807"/>
            <a:ext cx="1267309" cy="457200"/>
          </a:xfrm>
          <a:prstGeom prst="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500" b="1" kern="100" dirty="0" smtClean="0">
                <a:latin typeface="Meiryo UI" panose="020B0604030504040204" pitchFamily="50" charset="-128"/>
                <a:ea typeface="Meiryo UI" panose="020B0604030504040204" pitchFamily="50" charset="-128"/>
                <a:cs typeface="Times New Roman" panose="02020603050405020304" pitchFamily="18" charset="0"/>
              </a:rPr>
              <a:t>参考資料</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3195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147467" y="556663"/>
            <a:ext cx="9611065" cy="954107"/>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新型コロナウイルス拡大を機に最もキャッシュレスでの支払いが増えたのは</a:t>
            </a:r>
            <a:r>
              <a:rPr lang="en-US" altLang="ja-JP" sz="1400" dirty="0" smtClean="0"/>
              <a:t>20</a:t>
            </a:r>
            <a:r>
              <a:rPr lang="ja-JP" altLang="en-US" sz="1400" dirty="0" smtClean="0"/>
              <a:t>代で、半数以上にのぼる。</a:t>
            </a:r>
            <a:endParaRPr lang="en-US" altLang="ja-JP" sz="1400" dirty="0" smtClean="0"/>
          </a:p>
          <a:p>
            <a:pPr marL="217984" indent="-217984"/>
            <a:r>
              <a:rPr lang="ja-JP" altLang="en-US" sz="1400" dirty="0" smtClean="0"/>
              <a:t>●</a:t>
            </a:r>
            <a:r>
              <a:rPr lang="en-US" altLang="ja-JP" sz="1400" dirty="0" smtClean="0"/>
              <a:t>20</a:t>
            </a:r>
            <a:r>
              <a:rPr lang="ja-JP" altLang="en-US" sz="1400" dirty="0" smtClean="0"/>
              <a:t>代以外にも、</a:t>
            </a:r>
            <a:r>
              <a:rPr lang="ja-JP" altLang="en-US" sz="1400" b="1" u="sng" dirty="0" smtClean="0"/>
              <a:t>すべての年代において</a:t>
            </a:r>
            <a:r>
              <a:rPr lang="en-US" altLang="ja-JP" sz="1400" b="1" u="sng" dirty="0" smtClean="0"/>
              <a:t>4</a:t>
            </a:r>
            <a:r>
              <a:rPr lang="ja-JP" altLang="en-US" sz="1400" b="1" u="sng" dirty="0" smtClean="0"/>
              <a:t>割以上がキャッシュレスでの支払いが増えたと回答</a:t>
            </a:r>
            <a:r>
              <a:rPr lang="ja-JP" altLang="en-US" sz="1400" dirty="0" smtClean="0"/>
              <a:t>。</a:t>
            </a:r>
            <a:endParaRPr lang="en-US" altLang="ja-JP" sz="1400" dirty="0" smtClean="0"/>
          </a:p>
          <a:p>
            <a:pPr marL="217984" indent="-217984"/>
            <a:r>
              <a:rPr lang="ja-JP" altLang="en-US" sz="1400" dirty="0" smtClean="0"/>
              <a:t>●また、外出自粛を背景に、</a:t>
            </a:r>
            <a:r>
              <a:rPr lang="en-US" altLang="ja-JP" sz="1400" dirty="0" smtClean="0"/>
              <a:t>EC</a:t>
            </a:r>
            <a:r>
              <a:rPr lang="ja-JP" altLang="en-US" sz="1400" dirty="0" smtClean="0"/>
              <a:t>（ネットショッピング）の利用も増加。</a:t>
            </a:r>
            <a:r>
              <a:rPr lang="en-US" altLang="ja-JP" sz="1400" b="1" u="sng" dirty="0" smtClean="0"/>
              <a:t>10</a:t>
            </a:r>
            <a:r>
              <a:rPr lang="ja-JP" altLang="en-US" sz="1400" b="1" u="sng" dirty="0" smtClean="0"/>
              <a:t>代・</a:t>
            </a:r>
            <a:r>
              <a:rPr lang="en-US" altLang="ja-JP" sz="1400" b="1" u="sng" dirty="0" smtClean="0"/>
              <a:t>20</a:t>
            </a:r>
            <a:r>
              <a:rPr lang="ja-JP" altLang="en-US" sz="1400" b="1" u="sng" dirty="0" smtClean="0"/>
              <a:t>代の若年層を中心に全体の</a:t>
            </a:r>
            <a:r>
              <a:rPr lang="en-US" altLang="ja-JP" sz="1400" b="1" u="sng" dirty="0" smtClean="0"/>
              <a:t>3</a:t>
            </a:r>
            <a:r>
              <a:rPr lang="ja-JP" altLang="en-US" sz="1400" b="1" u="sng" dirty="0" smtClean="0"/>
              <a:t>割強がネットショッピング</a:t>
            </a:r>
            <a:endParaRPr lang="en-US" altLang="ja-JP" sz="1400" b="1" u="sng" dirty="0" smtClean="0"/>
          </a:p>
          <a:p>
            <a:pPr marL="217984" indent="-217984"/>
            <a:r>
              <a:rPr lang="en-US" altLang="ja-JP" sz="1400" dirty="0">
                <a:latin typeface="+mn-ea"/>
              </a:rPr>
              <a:t> </a:t>
            </a:r>
            <a:r>
              <a:rPr lang="en-US" altLang="ja-JP" sz="1400" dirty="0" smtClean="0">
                <a:latin typeface="+mn-ea"/>
              </a:rPr>
              <a:t>  </a:t>
            </a:r>
            <a:r>
              <a:rPr lang="ja-JP" altLang="en-US" sz="1400" b="1" u="sng" dirty="0" smtClean="0"/>
              <a:t>の利用が増えたと回答。</a:t>
            </a:r>
            <a:endParaRPr kumimoji="1" lang="ja-JP" altLang="en-US" sz="1400" b="1" u="sng"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4275789" y="5765885"/>
            <a:ext cx="5269688"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：野村総研 </a:t>
            </a:r>
            <a:r>
              <a:rPr lang="en-US" altLang="ja-JP" sz="1000" dirty="0" smtClean="0"/>
              <a:t>『</a:t>
            </a:r>
            <a:r>
              <a:rPr lang="ja-JP" altLang="en-US" sz="1000" dirty="0" smtClean="0"/>
              <a:t>新型コロナウイルス拡大による生活の変化に関するアンケート</a:t>
            </a:r>
            <a:r>
              <a:rPr lang="en-US" altLang="ja-JP" sz="1000" dirty="0" smtClean="0"/>
              <a:t>』</a:t>
            </a:r>
            <a:r>
              <a:rPr lang="ja-JP" altLang="en-US" sz="900" dirty="0" smtClean="0"/>
              <a:t>（</a:t>
            </a:r>
            <a:r>
              <a:rPr lang="en-US" altLang="ja-JP" sz="900" dirty="0" smtClean="0"/>
              <a:t>4/22</a:t>
            </a:r>
            <a:r>
              <a:rPr lang="ja-JP" altLang="en-US" sz="900" dirty="0" smtClean="0"/>
              <a:t>～</a:t>
            </a:r>
            <a:r>
              <a:rPr lang="en-US" altLang="ja-JP" sz="900" dirty="0" smtClean="0"/>
              <a:t>4/24</a:t>
            </a:r>
            <a:r>
              <a:rPr lang="ja-JP" altLang="en-US" sz="900" dirty="0" smtClean="0"/>
              <a:t>実施）</a:t>
            </a:r>
            <a:endParaRPr lang="en-US" altLang="ja-JP" sz="1050" dirty="0"/>
          </a:p>
        </p:txBody>
      </p:sp>
      <p:sp>
        <p:nvSpPr>
          <p:cNvPr id="8"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131"/>
            <a:ext cx="9906000" cy="349048"/>
          </a:xfrm>
          <a:solidFill>
            <a:srgbClr val="002060"/>
          </a:solidFill>
        </p:spPr>
        <p:txBody>
          <a:bodyPr anchor="ctr">
            <a:noAutofit/>
          </a:bodyPr>
          <a:lstStyle/>
          <a:p>
            <a:r>
              <a:rPr lang="ja-JP" altLang="en-US" sz="1800" b="1" dirty="0">
                <a:solidFill>
                  <a:schemeClr val="bg1"/>
                </a:solidFill>
                <a:latin typeface="+mn-ea"/>
                <a:ea typeface="+mn-ea"/>
              </a:rPr>
              <a:t>不要不急の消費の減少 </a:t>
            </a:r>
            <a:r>
              <a:rPr lang="en-US" altLang="ja-JP" sz="1800" b="1" dirty="0">
                <a:solidFill>
                  <a:schemeClr val="bg1"/>
                </a:solidFill>
                <a:latin typeface="+mn-ea"/>
                <a:ea typeface="+mn-ea"/>
              </a:rPr>
              <a:t>【</a:t>
            </a:r>
            <a:r>
              <a:rPr lang="ja-JP" altLang="en-US" sz="1800" b="1" dirty="0">
                <a:solidFill>
                  <a:schemeClr val="bg1"/>
                </a:solidFill>
                <a:latin typeface="+mn-ea"/>
                <a:ea typeface="+mn-ea"/>
              </a:rPr>
              <a:t>巣ごもり消費・</a:t>
            </a:r>
            <a:r>
              <a:rPr lang="en-US" altLang="ja-JP" sz="1800" b="1" dirty="0">
                <a:solidFill>
                  <a:schemeClr val="bg1"/>
                </a:solidFill>
                <a:latin typeface="+mn-ea"/>
                <a:ea typeface="+mn-ea"/>
              </a:rPr>
              <a:t>EC</a:t>
            </a:r>
            <a:r>
              <a:rPr lang="ja-JP" altLang="en-US" sz="1800" b="1" dirty="0">
                <a:solidFill>
                  <a:schemeClr val="bg1"/>
                </a:solidFill>
                <a:latin typeface="+mn-ea"/>
                <a:ea typeface="+mn-ea"/>
              </a:rPr>
              <a:t>取引</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1" name="スライド番号プレースホルダー 3"/>
          <p:cNvSpPr>
            <a:spLocks noGrp="1"/>
          </p:cNvSpPr>
          <p:nvPr>
            <p:ph type="sldNum" sz="quarter" idx="12"/>
          </p:nvPr>
        </p:nvSpPr>
        <p:spPr>
          <a:xfrm>
            <a:off x="9545477" y="5691873"/>
            <a:ext cx="342222" cy="394246"/>
          </a:xfrm>
          <a:ln>
            <a:solidFill>
              <a:schemeClr val="accent1"/>
            </a:solidFill>
          </a:ln>
        </p:spPr>
        <p:txBody>
          <a:bodyPr/>
          <a:lstStyle/>
          <a:p>
            <a:fld id="{9B28B6A2-4437-46C4-8AB6-08015A7ADF51}" type="slidenum">
              <a:rPr kumimoji="1" lang="ja-JP" altLang="en-US" sz="1600" smtClean="0"/>
              <a:t>9</a:t>
            </a:fld>
            <a:endParaRPr kumimoji="1" lang="ja-JP" altLang="en-US" sz="1600" dirty="0"/>
          </a:p>
        </p:txBody>
      </p:sp>
      <p:pic>
        <p:nvPicPr>
          <p:cNvPr id="6" name="図 5"/>
          <p:cNvPicPr>
            <a:picLocks noChangeAspect="1"/>
          </p:cNvPicPr>
          <p:nvPr/>
        </p:nvPicPr>
        <p:blipFill>
          <a:blip r:embed="rId2"/>
          <a:stretch>
            <a:fillRect/>
          </a:stretch>
        </p:blipFill>
        <p:spPr>
          <a:xfrm>
            <a:off x="288757" y="2423316"/>
            <a:ext cx="4379496" cy="2974513"/>
          </a:xfrm>
          <a:prstGeom prst="rect">
            <a:avLst/>
          </a:prstGeom>
        </p:spPr>
      </p:pic>
      <p:pic>
        <p:nvPicPr>
          <p:cNvPr id="7" name="図 6"/>
          <p:cNvPicPr>
            <a:picLocks noChangeAspect="1"/>
          </p:cNvPicPr>
          <p:nvPr/>
        </p:nvPicPr>
        <p:blipFill>
          <a:blip r:embed="rId3"/>
          <a:stretch>
            <a:fillRect/>
          </a:stretch>
        </p:blipFill>
        <p:spPr>
          <a:xfrm>
            <a:off x="5128094" y="2423316"/>
            <a:ext cx="4317350" cy="2974513"/>
          </a:xfrm>
          <a:prstGeom prst="rect">
            <a:avLst/>
          </a:prstGeom>
        </p:spPr>
      </p:pic>
      <p:sp>
        <p:nvSpPr>
          <p:cNvPr id="12" name="テキスト ボックス 11"/>
          <p:cNvSpPr txBox="1"/>
          <p:nvPr/>
        </p:nvSpPr>
        <p:spPr>
          <a:xfrm>
            <a:off x="175639" y="2040547"/>
            <a:ext cx="4576835" cy="284693"/>
          </a:xfrm>
          <a:prstGeom prst="rect">
            <a:avLst/>
          </a:prstGeom>
          <a:noFill/>
        </p:spPr>
        <p:txBody>
          <a:bodyPr wrap="square" rtlCol="0">
            <a:spAutoFit/>
          </a:bodyPr>
          <a:lstStyle/>
          <a:p>
            <a:r>
              <a:rPr kumimoji="1" lang="ja-JP" altLang="en-US" sz="1250" b="1" dirty="0" smtClean="0"/>
              <a:t>■ 支払い方法の変化 </a:t>
            </a:r>
            <a:r>
              <a:rPr kumimoji="1" lang="en-US" altLang="ja-JP" sz="1250" b="1" dirty="0" smtClean="0"/>
              <a:t>【Q</a:t>
            </a:r>
            <a:r>
              <a:rPr kumimoji="1" lang="ja-JP" altLang="en-US" sz="1250" b="1" dirty="0" smtClean="0"/>
              <a:t>：キャッシュレスでの支払いが増えたか？</a:t>
            </a:r>
            <a:r>
              <a:rPr kumimoji="1" lang="en-US" altLang="ja-JP" sz="1250" b="1" dirty="0" smtClean="0"/>
              <a:t>】</a:t>
            </a:r>
            <a:endParaRPr kumimoji="1" lang="ja-JP" altLang="en-US" sz="1250" b="1" dirty="0"/>
          </a:p>
        </p:txBody>
      </p:sp>
      <p:sp>
        <p:nvSpPr>
          <p:cNvPr id="13" name="テキスト ボックス 12"/>
          <p:cNvSpPr txBox="1"/>
          <p:nvPr/>
        </p:nvSpPr>
        <p:spPr>
          <a:xfrm>
            <a:off x="4884822" y="2040546"/>
            <a:ext cx="5149515" cy="284693"/>
          </a:xfrm>
          <a:prstGeom prst="rect">
            <a:avLst/>
          </a:prstGeom>
          <a:noFill/>
        </p:spPr>
        <p:txBody>
          <a:bodyPr wrap="square" rtlCol="0">
            <a:spAutoFit/>
          </a:bodyPr>
          <a:lstStyle/>
          <a:p>
            <a:r>
              <a:rPr kumimoji="1" lang="ja-JP" altLang="en-US" sz="1250" b="1" dirty="0" smtClean="0"/>
              <a:t>■ サービス利用の変化 </a:t>
            </a:r>
            <a:r>
              <a:rPr kumimoji="1" lang="en-US" altLang="ja-JP" sz="1250" b="1" dirty="0" smtClean="0"/>
              <a:t>【Q</a:t>
            </a:r>
            <a:r>
              <a:rPr kumimoji="1" lang="ja-JP" altLang="en-US" sz="1250" b="1" dirty="0" smtClean="0"/>
              <a:t>：</a:t>
            </a:r>
            <a:r>
              <a:rPr kumimoji="1" lang="en-US" altLang="ja-JP" sz="1250" b="1" dirty="0" smtClean="0"/>
              <a:t>EC</a:t>
            </a:r>
            <a:r>
              <a:rPr kumimoji="1" lang="ja-JP" altLang="en-US" sz="1250" b="1" dirty="0" smtClean="0"/>
              <a:t>（ネットショッピング）の利用が増えたか？</a:t>
            </a:r>
            <a:r>
              <a:rPr kumimoji="1" lang="en-US" altLang="ja-JP" sz="1250" b="1" dirty="0" smtClean="0"/>
              <a:t>】</a:t>
            </a:r>
            <a:endParaRPr kumimoji="1" lang="ja-JP" altLang="en-US" sz="1250" b="1" dirty="0"/>
          </a:p>
        </p:txBody>
      </p:sp>
    </p:spTree>
    <p:extLst>
      <p:ext uri="{BB962C8B-B14F-4D97-AF65-F5344CB8AC3E}">
        <p14:creationId xmlns:p14="http://schemas.microsoft.com/office/powerpoint/2010/main" val="78336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2"/>
          </p:nvPr>
        </p:nvSpPr>
        <p:spPr>
          <a:xfrm>
            <a:off x="9465276" y="5691873"/>
            <a:ext cx="422423" cy="394246"/>
          </a:xfrm>
          <a:ln>
            <a:solidFill>
              <a:schemeClr val="accent1"/>
            </a:solidFill>
          </a:ln>
        </p:spPr>
        <p:txBody>
          <a:bodyPr/>
          <a:lstStyle/>
          <a:p>
            <a:fld id="{9B28B6A2-4437-46C4-8AB6-08015A7ADF51}" type="slidenum">
              <a:rPr kumimoji="1" lang="ja-JP" altLang="en-US" sz="1600" smtClean="0"/>
              <a:t>10</a:t>
            </a:fld>
            <a:endParaRPr kumimoji="1" lang="ja-JP" altLang="en-US" sz="1600" dirty="0"/>
          </a:p>
        </p:txBody>
      </p:sp>
      <p:sp>
        <p:nvSpPr>
          <p:cNvPr id="18" name="タイトル 3"/>
          <p:cNvSpPr txBox="1">
            <a:spLocks/>
          </p:cNvSpPr>
          <p:nvPr/>
        </p:nvSpPr>
        <p:spPr>
          <a:xfrm>
            <a:off x="0" y="75"/>
            <a:ext cx="9906000" cy="347730"/>
          </a:xfrm>
          <a:prstGeom prst="rect">
            <a:avLst/>
          </a:prstGeom>
          <a:solidFill>
            <a:srgbClr val="002060"/>
          </a:solidFill>
        </p:spPr>
        <p:txBody>
          <a:bodyPr vert="horz" lIns="91440" tIns="45720" rIns="91440" bIns="45720" rtlCol="0" anchor="b">
            <a:noAutofit/>
          </a:bodyPr>
          <a:lstStyle>
            <a:lvl1pPr algn="ctr" defTabSz="742950" rtl="0" eaLnBrk="1" latinLnBrk="0" hangingPunct="1">
              <a:lnSpc>
                <a:spcPct val="90000"/>
              </a:lnSpc>
              <a:spcBef>
                <a:spcPct val="0"/>
              </a:spcBef>
              <a:buNone/>
              <a:defRPr kumimoji="1" sz="4875" kern="1200">
                <a:solidFill>
                  <a:schemeClr val="tx1"/>
                </a:solidFill>
                <a:latin typeface="+mj-lt"/>
                <a:ea typeface="+mj-ea"/>
                <a:cs typeface="+mj-cs"/>
              </a:defRPr>
            </a:lvl1pPr>
          </a:lstStyle>
          <a:p>
            <a:r>
              <a:rPr lang="ja-JP" altLang="en-US" sz="1800" b="1" smtClean="0">
                <a:solidFill>
                  <a:schemeClr val="bg1"/>
                </a:solidFill>
                <a:latin typeface="Meiryo UI" panose="020B0604030504040204" pitchFamily="50" charset="-128"/>
                <a:ea typeface="Meiryo UI" panose="020B0604030504040204" pitchFamily="50" charset="-128"/>
              </a:rPr>
              <a:t>国内外の移動の減少</a:t>
            </a:r>
            <a:r>
              <a:rPr lang="en-US" altLang="ja-JP" sz="1800" b="1" smtClean="0">
                <a:solidFill>
                  <a:schemeClr val="bg1"/>
                </a:solidFill>
                <a:latin typeface="Meiryo UI" panose="020B0604030504040204" pitchFamily="50" charset="-128"/>
                <a:ea typeface="Meiryo UI" panose="020B0604030504040204" pitchFamily="50" charset="-128"/>
              </a:rPr>
              <a:t> 【</a:t>
            </a:r>
            <a:r>
              <a:rPr lang="ja-JP" altLang="en-US" sz="1800" b="1" smtClean="0">
                <a:solidFill>
                  <a:schemeClr val="bg1"/>
                </a:solidFill>
                <a:latin typeface="Meiryo UI" panose="020B0604030504040204" pitchFamily="50" charset="-128"/>
                <a:ea typeface="Meiryo UI" panose="020B0604030504040204" pitchFamily="50" charset="-128"/>
              </a:rPr>
              <a:t>外出の減少</a:t>
            </a:r>
            <a:r>
              <a:rPr lang="en-US" altLang="ja-JP" sz="1800" b="1"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6871" y="445536"/>
            <a:ext cx="9832257" cy="3958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●大阪において、</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21</a:t>
            </a:r>
            <a:r>
              <a:rPr kumimoji="1" lang="ja-JP" altLang="en-US" sz="1400" dirty="0" smtClean="0">
                <a:solidFill>
                  <a:schemeClr val="tx1"/>
                </a:solidFill>
                <a:latin typeface="Meiryo UI" panose="020B0604030504040204" pitchFamily="50" charset="-128"/>
                <a:ea typeface="Meiryo UI" panose="020B0604030504040204" pitchFamily="50" charset="-128"/>
              </a:rPr>
              <a:t>日に緊急事態宣言の区域解除がされて以降、</a:t>
            </a:r>
            <a:r>
              <a:rPr kumimoji="1" lang="ja-JP" altLang="en-US" sz="1400" b="1" u="sng" dirty="0" smtClean="0">
                <a:solidFill>
                  <a:schemeClr val="tx1"/>
                </a:solidFill>
                <a:latin typeface="Meiryo UI" panose="020B0604030504040204" pitchFamily="50" charset="-128"/>
                <a:ea typeface="Meiryo UI" panose="020B0604030504040204" pitchFamily="50" charset="-128"/>
              </a:rPr>
              <a:t>梅田や難波では、感染拡大前との比較で、</a:t>
            </a:r>
            <a:r>
              <a:rPr kumimoji="1" lang="en-US" altLang="ja-JP" sz="1400" b="1" u="sng" dirty="0" smtClean="0">
                <a:solidFill>
                  <a:schemeClr val="tx1"/>
                </a:solidFill>
                <a:latin typeface="Meiryo UI" panose="020B0604030504040204" pitchFamily="50" charset="-128"/>
                <a:ea typeface="Meiryo UI" panose="020B0604030504040204" pitchFamily="50" charset="-128"/>
              </a:rPr>
              <a:t>4</a:t>
            </a:r>
            <a:r>
              <a:rPr kumimoji="1" lang="ja-JP" altLang="en-US" sz="1400" b="1" u="sng" dirty="0" smtClean="0">
                <a:solidFill>
                  <a:schemeClr val="tx1"/>
                </a:solidFill>
                <a:latin typeface="Meiryo UI" panose="020B0604030504040204" pitchFamily="50" charset="-128"/>
                <a:ea typeface="Meiryo UI" panose="020B0604030504040204" pitchFamily="50" charset="-128"/>
              </a:rPr>
              <a:t>割程度人口が減少。</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graphicFrame>
        <p:nvGraphicFramePr>
          <p:cNvPr id="20" name="グラフ 19"/>
          <p:cNvGraphicFramePr/>
          <p:nvPr>
            <p:extLst>
              <p:ext uri="{D42A27DB-BD31-4B8C-83A1-F6EECF244321}">
                <p14:modId xmlns:p14="http://schemas.microsoft.com/office/powerpoint/2010/main" val="2319982916"/>
              </p:ext>
            </p:extLst>
          </p:nvPr>
        </p:nvGraphicFramePr>
        <p:xfrm>
          <a:off x="36871" y="841345"/>
          <a:ext cx="8332840" cy="2654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p:nvPr>
            <p:extLst>
              <p:ext uri="{D42A27DB-BD31-4B8C-83A1-F6EECF244321}">
                <p14:modId xmlns:p14="http://schemas.microsoft.com/office/powerpoint/2010/main" val="788437983"/>
              </p:ext>
            </p:extLst>
          </p:nvPr>
        </p:nvGraphicFramePr>
        <p:xfrm>
          <a:off x="36871" y="3583925"/>
          <a:ext cx="8332839" cy="2644559"/>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8"/>
          <p:cNvSpPr txBox="1"/>
          <p:nvPr/>
        </p:nvSpPr>
        <p:spPr>
          <a:xfrm>
            <a:off x="7392308" y="828988"/>
            <a:ext cx="2678450" cy="2707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dirty="0" smtClean="0">
                <a:effectLst/>
                <a:latin typeface="+mn-ea"/>
                <a:cs typeface="Times New Roman" panose="02020603050405020304" pitchFamily="18" charset="0"/>
              </a:rPr>
              <a:t>出典</a:t>
            </a:r>
            <a:r>
              <a:rPr lang="ja-JP" sz="900" kern="100" dirty="0">
                <a:effectLst/>
                <a:latin typeface="+mn-ea"/>
                <a:cs typeface="Times New Roman" panose="02020603050405020304" pitchFamily="18" charset="0"/>
              </a:rPr>
              <a:t>：</a:t>
            </a:r>
            <a:r>
              <a:rPr lang="en-US" sz="900" kern="100" dirty="0">
                <a:effectLst/>
                <a:latin typeface="+mn-ea"/>
                <a:cs typeface="Times New Roman" panose="02020603050405020304" pitchFamily="18" charset="0"/>
              </a:rPr>
              <a:t>NTT</a:t>
            </a:r>
            <a:r>
              <a:rPr lang="ja-JP" sz="900" kern="100" dirty="0" smtClean="0">
                <a:effectLst/>
                <a:latin typeface="+mn-ea"/>
                <a:cs typeface="Times New Roman" panose="02020603050405020304" pitchFamily="18" charset="0"/>
              </a:rPr>
              <a:t>ドコモ</a:t>
            </a:r>
            <a:r>
              <a:rPr lang="en-US" altLang="ja-JP" sz="900" kern="100" dirty="0" smtClean="0">
                <a:effectLst/>
                <a:latin typeface="+mn-ea"/>
                <a:cs typeface="Times New Roman" panose="02020603050405020304" pitchFamily="18" charset="0"/>
              </a:rPr>
              <a:t> 『</a:t>
            </a:r>
            <a:r>
              <a:rPr lang="ja-JP" sz="900" kern="100" dirty="0" smtClean="0">
                <a:effectLst/>
                <a:latin typeface="+mn-ea"/>
                <a:cs typeface="Times New Roman" panose="02020603050405020304" pitchFamily="18" charset="0"/>
              </a:rPr>
              <a:t>モバイル</a:t>
            </a:r>
            <a:r>
              <a:rPr lang="ja-JP" sz="900" kern="100" dirty="0">
                <a:effectLst/>
                <a:latin typeface="+mn-ea"/>
                <a:cs typeface="Times New Roman" panose="02020603050405020304" pitchFamily="18" charset="0"/>
              </a:rPr>
              <a:t>空間</a:t>
            </a:r>
            <a:r>
              <a:rPr lang="ja-JP" sz="900" kern="100" dirty="0" smtClean="0">
                <a:effectLst/>
                <a:latin typeface="+mn-ea"/>
                <a:cs typeface="Times New Roman" panose="02020603050405020304" pitchFamily="18" charset="0"/>
              </a:rPr>
              <a:t>設計</a:t>
            </a:r>
            <a:r>
              <a:rPr lang="en-US" altLang="ja-JP" sz="900" kern="100" dirty="0" smtClean="0">
                <a:effectLst/>
                <a:latin typeface="+mn-ea"/>
                <a:cs typeface="Times New Roman" panose="02020603050405020304" pitchFamily="18" charset="0"/>
              </a:rPr>
              <a:t>』</a:t>
            </a:r>
            <a:r>
              <a:rPr lang="ja-JP" sz="900" kern="100" dirty="0" smtClean="0">
                <a:effectLst/>
                <a:latin typeface="+mn-ea"/>
                <a:cs typeface="Times New Roman" panose="02020603050405020304" pitchFamily="18" charset="0"/>
              </a:rPr>
              <a:t>分析レポート</a:t>
            </a:r>
            <a:endParaRPr lang="ja-JP" sz="900" kern="100" dirty="0">
              <a:effectLst/>
              <a:latin typeface="+mn-ea"/>
              <a:cs typeface="Times New Roman" panose="02020603050405020304" pitchFamily="18" charset="0"/>
            </a:endParaRPr>
          </a:p>
        </p:txBody>
      </p:sp>
      <p:sp>
        <p:nvSpPr>
          <p:cNvPr id="2" name="正方形/長方形 1"/>
          <p:cNvSpPr/>
          <p:nvPr/>
        </p:nvSpPr>
        <p:spPr>
          <a:xfrm>
            <a:off x="7976286" y="3215309"/>
            <a:ext cx="2314174" cy="523220"/>
          </a:xfrm>
          <a:prstGeom prst="rect">
            <a:avLst/>
          </a:prstGeom>
        </p:spPr>
        <p:txBody>
          <a:bodyPr wrap="square">
            <a:spAutoFit/>
          </a:bodyPr>
          <a:lstStyle/>
          <a:p>
            <a:pPr algn="just">
              <a:spcAft>
                <a:spcPts val="0"/>
              </a:spcAft>
            </a:pPr>
            <a:r>
              <a:rPr lang="ja-JP" altLang="ja-JP" sz="700" kern="100" dirty="0" smtClean="0">
                <a:latin typeface="+mn-ea"/>
                <a:cs typeface="Times New Roman" panose="02020603050405020304" pitchFamily="18" charset="0"/>
              </a:rPr>
              <a:t>※</a:t>
            </a:r>
            <a:r>
              <a:rPr lang="en-US" altLang="ja-JP" sz="700" kern="100" dirty="0" smtClean="0">
                <a:latin typeface="+mn-ea"/>
                <a:cs typeface="Times New Roman" panose="02020603050405020304" pitchFamily="18" charset="0"/>
              </a:rPr>
              <a:t>4</a:t>
            </a:r>
            <a:r>
              <a:rPr lang="ja-JP" altLang="ja-JP" sz="700" kern="100" dirty="0">
                <a:latin typeface="+mn-ea"/>
                <a:cs typeface="Times New Roman" panose="02020603050405020304" pitchFamily="18" charset="0"/>
              </a:rPr>
              <a:t>月</a:t>
            </a:r>
            <a:r>
              <a:rPr lang="en-US" altLang="ja-JP" sz="700" kern="100" dirty="0">
                <a:latin typeface="+mn-ea"/>
                <a:cs typeface="Times New Roman" panose="02020603050405020304" pitchFamily="18" charset="0"/>
              </a:rPr>
              <a:t>12</a:t>
            </a:r>
            <a:r>
              <a:rPr lang="ja-JP" altLang="ja-JP" sz="700" kern="100" dirty="0">
                <a:latin typeface="+mn-ea"/>
                <a:cs typeface="Times New Roman" panose="02020603050405020304" pitchFamily="18" charset="0"/>
              </a:rPr>
              <a:t>日までは、</a:t>
            </a:r>
            <a:r>
              <a:rPr lang="en-US" altLang="ja-JP" sz="700" kern="100" dirty="0">
                <a:latin typeface="+mn-ea"/>
                <a:cs typeface="Times New Roman" panose="02020603050405020304" pitchFamily="18" charset="0"/>
              </a:rPr>
              <a:t>2019</a:t>
            </a:r>
            <a:r>
              <a:rPr lang="ja-JP" altLang="ja-JP" sz="700" kern="100" dirty="0">
                <a:latin typeface="+mn-ea"/>
                <a:cs typeface="Times New Roman" panose="02020603050405020304" pitchFamily="18" charset="0"/>
              </a:rPr>
              <a:t>年</a:t>
            </a:r>
            <a:r>
              <a:rPr lang="en-US" altLang="ja-JP" sz="700" kern="100" dirty="0">
                <a:latin typeface="+mn-ea"/>
                <a:cs typeface="Times New Roman" panose="02020603050405020304" pitchFamily="18" charset="0"/>
              </a:rPr>
              <a:t>11</a:t>
            </a:r>
            <a:r>
              <a:rPr lang="ja-JP" altLang="ja-JP" sz="700" kern="100" dirty="0">
                <a:latin typeface="+mn-ea"/>
                <a:cs typeface="Times New Roman" panose="02020603050405020304" pitchFamily="18" charset="0"/>
              </a:rPr>
              <a:t>月平均との比較</a:t>
            </a:r>
            <a:r>
              <a:rPr lang="ja-JP" altLang="ja-JP" sz="700" kern="100" dirty="0" smtClean="0">
                <a:latin typeface="+mn-ea"/>
                <a:cs typeface="Times New Roman" panose="02020603050405020304" pitchFamily="18" charset="0"/>
              </a:rPr>
              <a:t>。</a:t>
            </a:r>
            <a:r>
              <a:rPr lang="ja-JP" altLang="en-US" sz="700" kern="100" dirty="0" smtClean="0">
                <a:latin typeface="+mn-ea"/>
                <a:cs typeface="Times New Roman" panose="02020603050405020304" pitchFamily="18" charset="0"/>
              </a:rPr>
              <a:t>　</a:t>
            </a:r>
            <a:endParaRPr lang="en-US" altLang="ja-JP" sz="700" kern="100" dirty="0" smtClean="0">
              <a:latin typeface="+mn-ea"/>
              <a:cs typeface="Times New Roman" panose="02020603050405020304" pitchFamily="18" charset="0"/>
            </a:endParaRPr>
          </a:p>
          <a:p>
            <a:pPr algn="just">
              <a:spcAft>
                <a:spcPts val="0"/>
              </a:spcAft>
            </a:pPr>
            <a:r>
              <a:rPr lang="ja-JP" altLang="en-US" sz="700" kern="100" dirty="0" smtClean="0">
                <a:latin typeface="+mn-ea"/>
                <a:cs typeface="Times New Roman" panose="02020603050405020304" pitchFamily="18" charset="0"/>
              </a:rPr>
              <a:t>　 </a:t>
            </a:r>
            <a:r>
              <a:rPr lang="en-US" altLang="ja-JP" sz="700" kern="100" dirty="0" smtClean="0">
                <a:latin typeface="+mn-ea"/>
                <a:cs typeface="Times New Roman" panose="02020603050405020304" pitchFamily="18" charset="0"/>
              </a:rPr>
              <a:t>4</a:t>
            </a:r>
            <a:r>
              <a:rPr lang="ja-JP" altLang="ja-JP" sz="700" kern="100" dirty="0">
                <a:latin typeface="+mn-ea"/>
                <a:cs typeface="Times New Roman" panose="02020603050405020304" pitchFamily="18" charset="0"/>
              </a:rPr>
              <a:t>月</a:t>
            </a:r>
            <a:r>
              <a:rPr lang="en-US" altLang="ja-JP" sz="700" kern="100" dirty="0">
                <a:latin typeface="+mn-ea"/>
                <a:cs typeface="Times New Roman" panose="02020603050405020304" pitchFamily="18" charset="0"/>
              </a:rPr>
              <a:t>13</a:t>
            </a:r>
            <a:r>
              <a:rPr lang="ja-JP" altLang="ja-JP" sz="700" kern="100" dirty="0">
                <a:latin typeface="+mn-ea"/>
                <a:cs typeface="Times New Roman" panose="02020603050405020304" pitchFamily="18" charset="0"/>
              </a:rPr>
              <a:t>日以降は、</a:t>
            </a:r>
            <a:r>
              <a:rPr lang="en-US" altLang="ja-JP" sz="700" kern="100" dirty="0">
                <a:latin typeface="+mn-ea"/>
                <a:cs typeface="Times New Roman" panose="02020603050405020304" pitchFamily="18" charset="0"/>
              </a:rPr>
              <a:t>2020</a:t>
            </a:r>
            <a:r>
              <a:rPr lang="ja-JP" altLang="ja-JP" sz="700" kern="100" dirty="0">
                <a:latin typeface="+mn-ea"/>
                <a:cs typeface="Times New Roman" panose="02020603050405020304" pitchFamily="18" charset="0"/>
              </a:rPr>
              <a:t>年１月</a:t>
            </a:r>
            <a:r>
              <a:rPr lang="en-US" altLang="ja-JP" sz="700" kern="100" dirty="0">
                <a:latin typeface="+mn-ea"/>
                <a:cs typeface="Times New Roman" panose="02020603050405020304" pitchFamily="18" charset="0"/>
              </a:rPr>
              <a:t>18</a:t>
            </a:r>
            <a:r>
              <a:rPr lang="ja-JP" altLang="ja-JP" sz="700" kern="100" dirty="0">
                <a:latin typeface="+mn-ea"/>
                <a:cs typeface="Times New Roman" panose="02020603050405020304" pitchFamily="18" charset="0"/>
              </a:rPr>
              <a:t>日（土</a:t>
            </a:r>
            <a:r>
              <a:rPr lang="ja-JP" altLang="ja-JP" sz="700" kern="100" dirty="0" smtClean="0">
                <a:latin typeface="+mn-ea"/>
                <a:cs typeface="Times New Roman" panose="02020603050405020304" pitchFamily="18" charset="0"/>
              </a:rPr>
              <a:t>）</a:t>
            </a:r>
            <a:endParaRPr lang="en-US" altLang="ja-JP" sz="700" kern="100" dirty="0" smtClean="0">
              <a:latin typeface="+mn-ea"/>
              <a:cs typeface="Times New Roman" panose="02020603050405020304" pitchFamily="18" charset="0"/>
            </a:endParaRPr>
          </a:p>
          <a:p>
            <a:pPr algn="just">
              <a:spcAft>
                <a:spcPts val="0"/>
              </a:spcAft>
            </a:pPr>
            <a:r>
              <a:rPr lang="en-US" altLang="ja-JP" sz="700" kern="100" dirty="0">
                <a:latin typeface="+mn-ea"/>
                <a:cs typeface="Times New Roman" panose="02020603050405020304" pitchFamily="18" charset="0"/>
              </a:rPr>
              <a:t> </a:t>
            </a:r>
            <a:r>
              <a:rPr lang="en-US" altLang="ja-JP" sz="700" kern="100" dirty="0" smtClean="0">
                <a:latin typeface="+mn-ea"/>
                <a:cs typeface="Times New Roman" panose="02020603050405020304" pitchFamily="18" charset="0"/>
              </a:rPr>
              <a:t>  </a:t>
            </a:r>
            <a:r>
              <a:rPr lang="ja-JP" altLang="ja-JP" sz="700" kern="100" dirty="0" smtClean="0">
                <a:latin typeface="+mn-ea"/>
                <a:cs typeface="Times New Roman" panose="02020603050405020304" pitchFamily="18" charset="0"/>
              </a:rPr>
              <a:t>～</a:t>
            </a:r>
            <a:r>
              <a:rPr lang="ja-JP" altLang="ja-JP" sz="700" kern="100" dirty="0">
                <a:latin typeface="+mn-ea"/>
                <a:cs typeface="Times New Roman" panose="02020603050405020304" pitchFamily="18" charset="0"/>
              </a:rPr>
              <a:t>２月</a:t>
            </a:r>
            <a:r>
              <a:rPr lang="en-US" altLang="ja-JP" sz="700" kern="100" dirty="0">
                <a:latin typeface="+mn-ea"/>
                <a:cs typeface="Times New Roman" panose="02020603050405020304" pitchFamily="18" charset="0"/>
              </a:rPr>
              <a:t>14</a:t>
            </a:r>
            <a:r>
              <a:rPr lang="ja-JP" altLang="ja-JP" sz="700" kern="100" dirty="0">
                <a:latin typeface="+mn-ea"/>
                <a:cs typeface="Times New Roman" panose="02020603050405020304" pitchFamily="18" charset="0"/>
              </a:rPr>
              <a:t>日（金）４週間の平均との比較</a:t>
            </a:r>
            <a:r>
              <a:rPr lang="ja-JP" altLang="ja-JP" sz="700" kern="100" dirty="0" smtClean="0">
                <a:latin typeface="+mn-ea"/>
                <a:cs typeface="Times New Roman" panose="02020603050405020304" pitchFamily="18" charset="0"/>
              </a:rPr>
              <a:t>。</a:t>
            </a:r>
            <a:endParaRPr lang="en-US" altLang="ja-JP" sz="700" kern="100" dirty="0" smtClean="0">
              <a:latin typeface="+mn-ea"/>
              <a:cs typeface="Times New Roman" panose="02020603050405020304" pitchFamily="18" charset="0"/>
            </a:endParaRPr>
          </a:p>
          <a:p>
            <a:pPr algn="just">
              <a:spcAft>
                <a:spcPts val="0"/>
              </a:spcAft>
            </a:pPr>
            <a:r>
              <a:rPr lang="en-US" altLang="ja-JP" sz="700" kern="100" dirty="0">
                <a:latin typeface="+mn-ea"/>
                <a:cs typeface="Times New Roman" panose="02020603050405020304" pitchFamily="18" charset="0"/>
              </a:rPr>
              <a:t> </a:t>
            </a:r>
            <a:r>
              <a:rPr lang="ja-JP" altLang="ja-JP" sz="700" kern="100" dirty="0" smtClean="0">
                <a:latin typeface="+mn-ea"/>
                <a:cs typeface="Times New Roman" panose="02020603050405020304" pitchFamily="18" charset="0"/>
              </a:rPr>
              <a:t>（</a:t>
            </a:r>
            <a:r>
              <a:rPr lang="ja-JP" altLang="ja-JP" sz="700" kern="100" dirty="0">
                <a:latin typeface="+mn-ea"/>
                <a:cs typeface="Times New Roman" panose="02020603050405020304" pitchFamily="18" charset="0"/>
              </a:rPr>
              <a:t>平日は平日平均と、休日は休日平均との比較）</a:t>
            </a:r>
          </a:p>
        </p:txBody>
      </p:sp>
    </p:spTree>
    <p:extLst>
      <p:ext uri="{BB962C8B-B14F-4D97-AF65-F5344CB8AC3E}">
        <p14:creationId xmlns:p14="http://schemas.microsoft.com/office/powerpoint/2010/main" val="14129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5910" y="499430"/>
            <a:ext cx="9660576" cy="91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●国内の宿泊者数については、</a:t>
            </a:r>
            <a:r>
              <a:rPr kumimoji="1" lang="en-US" altLang="ja-JP" sz="1400" dirty="0" smtClean="0">
                <a:solidFill>
                  <a:schemeClr val="tx1"/>
                </a:solidFill>
              </a:rPr>
              <a:t>20</a:t>
            </a:r>
            <a:r>
              <a:rPr kumimoji="1" lang="ja-JP" altLang="en-US" sz="1400" dirty="0" smtClean="0">
                <a:solidFill>
                  <a:schemeClr val="tx1"/>
                </a:solidFill>
              </a:rPr>
              <a:t>年２月以降、全国的に低下し、３月には大きく低下。 </a:t>
            </a:r>
            <a:endParaRPr kumimoji="1" lang="ja-JP" altLang="en-US" sz="1400" dirty="0">
              <a:solidFill>
                <a:schemeClr val="tx1"/>
              </a:solidFill>
            </a:endParaRPr>
          </a:p>
          <a:p>
            <a:pPr marL="180975" indent="-180975"/>
            <a:r>
              <a:rPr kumimoji="1" lang="ja-JP" altLang="en-US" sz="1400" dirty="0" smtClean="0">
                <a:solidFill>
                  <a:schemeClr val="tx1"/>
                </a:solidFill>
              </a:rPr>
              <a:t>●</a:t>
            </a:r>
            <a:r>
              <a:rPr kumimoji="1" lang="ja-JP" altLang="en-US" sz="1400" b="1" u="sng" dirty="0" smtClean="0">
                <a:solidFill>
                  <a:schemeClr val="tx1"/>
                </a:solidFill>
              </a:rPr>
              <a:t>特に、大型テーマパークを有する大阪や千葉において、影響が大きい。</a:t>
            </a:r>
            <a:r>
              <a:rPr kumimoji="1" lang="ja-JP" altLang="en-US" sz="1400" dirty="0" smtClean="0">
                <a:solidFill>
                  <a:schemeClr val="tx1"/>
                </a:solidFill>
              </a:rPr>
              <a:t>今後、新しい生活様式のもと、これまで水準までに戻るかの</a:t>
            </a:r>
            <a:endParaRPr kumimoji="1" lang="en-US" altLang="ja-JP" sz="1400" dirty="0" smtClean="0">
              <a:solidFill>
                <a:schemeClr val="tx1"/>
              </a:solidFill>
            </a:endParaRPr>
          </a:p>
          <a:p>
            <a:pPr marL="180975" indent="-180975"/>
            <a:r>
              <a:rPr kumimoji="1" lang="en-US" altLang="ja-JP" sz="1400" dirty="0">
                <a:solidFill>
                  <a:schemeClr val="tx1"/>
                </a:solidFill>
              </a:rPr>
              <a:t> </a:t>
            </a:r>
            <a:r>
              <a:rPr kumimoji="1" lang="en-US" altLang="ja-JP" sz="1400" dirty="0" smtClean="0">
                <a:solidFill>
                  <a:schemeClr val="tx1"/>
                </a:solidFill>
              </a:rPr>
              <a:t>  </a:t>
            </a:r>
            <a:r>
              <a:rPr kumimoji="1" lang="ja-JP" altLang="en-US" sz="1400" dirty="0" smtClean="0">
                <a:solidFill>
                  <a:schemeClr val="tx1"/>
                </a:solidFill>
              </a:rPr>
              <a:t>見通しが難しい状況。</a:t>
            </a:r>
            <a:endParaRPr kumimoji="1" lang="ja-JP" altLang="en-US" sz="1400" dirty="0">
              <a:solidFill>
                <a:schemeClr val="tx1"/>
              </a:solidFill>
            </a:endParaRPr>
          </a:p>
        </p:txBody>
      </p:sp>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11</a:t>
            </a:fld>
            <a:endParaRPr kumimoji="1" lang="ja-JP" altLang="en-US" sz="1600" b="1"/>
          </a:p>
        </p:txBody>
      </p:sp>
      <p:graphicFrame>
        <p:nvGraphicFramePr>
          <p:cNvPr id="8" name="グラフ 7"/>
          <p:cNvGraphicFramePr>
            <a:graphicFrameLocks/>
          </p:cNvGraphicFramePr>
          <p:nvPr>
            <p:extLst>
              <p:ext uri="{D42A27DB-BD31-4B8C-83A1-F6EECF244321}">
                <p14:modId xmlns:p14="http://schemas.microsoft.com/office/powerpoint/2010/main" val="2450416857"/>
              </p:ext>
            </p:extLst>
          </p:nvPr>
        </p:nvGraphicFramePr>
        <p:xfrm>
          <a:off x="1095776" y="1648496"/>
          <a:ext cx="7339885" cy="417275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6301946" y="5756562"/>
            <a:ext cx="2590915" cy="264868"/>
          </a:xfrm>
          <a:prstGeom prst="rect">
            <a:avLst/>
          </a:prstGeom>
          <a:noFill/>
        </p:spPr>
        <p:txBody>
          <a:bodyPr wrap="square" rtlCol="0">
            <a:spAutoFit/>
          </a:bodyPr>
          <a:lstStyle/>
          <a:p>
            <a:pPr algn="ctr"/>
            <a:r>
              <a:rPr kumimoji="1" lang="ja-JP" altLang="en-US" sz="1100" dirty="0" smtClean="0"/>
              <a:t>出典：観光庁 </a:t>
            </a:r>
            <a:r>
              <a:rPr kumimoji="1" lang="en-US" altLang="ja-JP" sz="1100" dirty="0" smtClean="0"/>
              <a:t>『</a:t>
            </a:r>
            <a:r>
              <a:rPr kumimoji="1" lang="ja-JP" altLang="en-US" sz="1100" dirty="0" smtClean="0"/>
              <a:t>宿泊旅行統計調査</a:t>
            </a:r>
            <a:r>
              <a:rPr kumimoji="1" lang="en-US" altLang="ja-JP" sz="1100" dirty="0" smtClean="0"/>
              <a:t>』</a:t>
            </a:r>
          </a:p>
        </p:txBody>
      </p:sp>
      <p:sp>
        <p:nvSpPr>
          <p:cNvPr id="7"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国内外の移動の減少</a:t>
            </a:r>
            <a:r>
              <a:rPr lang="en-US" altLang="ja-JP" sz="1800" b="1" dirty="0">
                <a:solidFill>
                  <a:schemeClr val="bg1"/>
                </a:solidFill>
                <a:latin typeface="Meiryo UI" panose="020B0604030504040204" pitchFamily="50" charset="-128"/>
                <a:ea typeface="Meiryo UI" panose="020B0604030504040204" pitchFamily="50" charset="-128"/>
              </a:rPr>
              <a:t>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国内観光の減少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rgbClr val="FFFF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6787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12</a:t>
            </a:fld>
            <a:endParaRPr kumimoji="1" lang="ja-JP" altLang="en-US" sz="1600" b="1"/>
          </a:p>
        </p:txBody>
      </p:sp>
      <p:sp>
        <p:nvSpPr>
          <p:cNvPr id="13" name="正方形/長方形 12"/>
          <p:cNvSpPr/>
          <p:nvPr/>
        </p:nvSpPr>
        <p:spPr>
          <a:xfrm>
            <a:off x="154908" y="603457"/>
            <a:ext cx="9596182" cy="7614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●訪日外客数の推移を見ると、</a:t>
            </a:r>
            <a:r>
              <a:rPr kumimoji="1" lang="ja-JP" altLang="en-US" sz="1400" b="1" u="sng" dirty="0" smtClean="0">
                <a:solidFill>
                  <a:schemeClr val="tx1"/>
                </a:solidFill>
                <a:latin typeface="Meiryo UI" panose="020B0604030504040204" pitchFamily="50" charset="-128"/>
                <a:ea typeface="Meiryo UI" panose="020B0604030504040204" pitchFamily="50" charset="-128"/>
              </a:rPr>
              <a:t>３月は</a:t>
            </a:r>
            <a:r>
              <a:rPr kumimoji="1" lang="en-US" altLang="ja-JP" sz="1400" b="1" u="sng" dirty="0" smtClean="0">
                <a:solidFill>
                  <a:schemeClr val="tx1"/>
                </a:solidFill>
                <a:latin typeface="Meiryo UI" panose="020B0604030504040204" pitchFamily="50" charset="-128"/>
                <a:ea typeface="Meiryo UI" panose="020B0604030504040204" pitchFamily="50" charset="-128"/>
              </a:rPr>
              <a:t>19</a:t>
            </a:r>
            <a:r>
              <a:rPr kumimoji="1" lang="ja-JP" altLang="en-US" sz="1400" b="1" u="sng" dirty="0" smtClean="0">
                <a:solidFill>
                  <a:schemeClr val="tx1"/>
                </a:solidFill>
                <a:latin typeface="Meiryo UI" panose="020B0604030504040204" pitchFamily="50" charset="-128"/>
                <a:ea typeface="Meiryo UI" panose="020B0604030504040204" pitchFamily="50" charset="-128"/>
              </a:rPr>
              <a:t>万人（▲</a:t>
            </a:r>
            <a:r>
              <a:rPr kumimoji="1" lang="en-US" altLang="ja-JP" sz="1400" b="1" u="sng" dirty="0" smtClean="0">
                <a:solidFill>
                  <a:schemeClr val="tx1"/>
                </a:solidFill>
                <a:latin typeface="Meiryo UI" panose="020B0604030504040204" pitchFamily="50" charset="-128"/>
                <a:ea typeface="Meiryo UI" panose="020B0604030504040204" pitchFamily="50" charset="-128"/>
              </a:rPr>
              <a:t>93.0</a:t>
            </a:r>
            <a:r>
              <a:rPr kumimoji="1" lang="ja-JP" altLang="en-US" sz="1400" b="1" u="sng" dirty="0" smtClean="0">
                <a:solidFill>
                  <a:schemeClr val="tx1"/>
                </a:solidFill>
                <a:latin typeface="Meiryo UI" panose="020B0604030504040204" pitchFamily="50" charset="-128"/>
                <a:ea typeface="Meiryo UI" panose="020B0604030504040204" pitchFamily="50" charset="-128"/>
              </a:rPr>
              <a:t>％）、４月は</a:t>
            </a:r>
            <a:r>
              <a:rPr kumimoji="1" lang="en-US" altLang="ja-JP" sz="1400" b="1" u="sng" dirty="0" smtClean="0">
                <a:solidFill>
                  <a:schemeClr val="tx1"/>
                </a:solidFill>
                <a:latin typeface="Meiryo UI" panose="020B0604030504040204" pitchFamily="50" charset="-128"/>
                <a:ea typeface="Meiryo UI" panose="020B0604030504040204" pitchFamily="50" charset="-128"/>
              </a:rPr>
              <a:t>2,900</a:t>
            </a:r>
            <a:r>
              <a:rPr kumimoji="1" lang="ja-JP" altLang="en-US" sz="1400" b="1" u="sng" dirty="0" smtClean="0">
                <a:solidFill>
                  <a:schemeClr val="tx1"/>
                </a:solidFill>
                <a:latin typeface="Meiryo UI" panose="020B0604030504040204" pitchFamily="50" charset="-128"/>
                <a:ea typeface="Meiryo UI" panose="020B0604030504040204" pitchFamily="50" charset="-128"/>
              </a:rPr>
              <a:t>人（▲</a:t>
            </a:r>
            <a:r>
              <a:rPr kumimoji="1" lang="en-US" altLang="ja-JP" sz="1400" b="1" u="sng" dirty="0" smtClean="0">
                <a:solidFill>
                  <a:schemeClr val="tx1"/>
                </a:solidFill>
                <a:latin typeface="Meiryo UI" panose="020B0604030504040204" pitchFamily="50" charset="-128"/>
                <a:ea typeface="Meiryo UI" panose="020B0604030504040204" pitchFamily="50" charset="-128"/>
              </a:rPr>
              <a:t>99.9</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smtClean="0">
                <a:solidFill>
                  <a:schemeClr val="tx1"/>
                </a:solidFill>
                <a:latin typeface="Meiryo UI" panose="020B0604030504040204" pitchFamily="50" charset="-128"/>
                <a:ea typeface="Meiryo UI" panose="020B0604030504040204" pitchFamily="50" charset="-128"/>
              </a:rPr>
              <a:t>5</a:t>
            </a:r>
            <a:r>
              <a:rPr kumimoji="1" lang="ja-JP" altLang="en-US" sz="1400" b="1" u="sng" dirty="0" smtClean="0">
                <a:solidFill>
                  <a:schemeClr val="tx1"/>
                </a:solidFill>
                <a:latin typeface="Meiryo UI" panose="020B0604030504040204" pitchFamily="50" charset="-128"/>
                <a:ea typeface="Meiryo UI" panose="020B0604030504040204" pitchFamily="50" charset="-128"/>
              </a:rPr>
              <a:t>月は</a:t>
            </a:r>
            <a:r>
              <a:rPr kumimoji="1" lang="en-US" altLang="ja-JP" sz="1400" b="1" u="sng" dirty="0" smtClean="0">
                <a:solidFill>
                  <a:schemeClr val="tx1"/>
                </a:solidFill>
                <a:latin typeface="Meiryo UI" panose="020B0604030504040204" pitchFamily="50" charset="-128"/>
                <a:ea typeface="Meiryo UI" panose="020B0604030504040204" pitchFamily="50" charset="-128"/>
              </a:rPr>
              <a:t>1,700</a:t>
            </a:r>
            <a:r>
              <a:rPr kumimoji="1" lang="ja-JP" altLang="en-US" sz="1400" b="1" u="sng" dirty="0" smtClean="0">
                <a:solidFill>
                  <a:schemeClr val="tx1"/>
                </a:solidFill>
                <a:latin typeface="Meiryo UI" panose="020B0604030504040204" pitchFamily="50" charset="-128"/>
                <a:ea typeface="Meiryo UI" panose="020B0604030504040204" pitchFamily="50" charset="-128"/>
              </a:rPr>
              <a:t>人（▲</a:t>
            </a:r>
            <a:r>
              <a:rPr kumimoji="1" lang="en-US" altLang="ja-JP" sz="1400" b="1" u="sng" dirty="0" smtClean="0">
                <a:solidFill>
                  <a:schemeClr val="tx1"/>
                </a:solidFill>
                <a:latin typeface="Meiryo UI" panose="020B0604030504040204" pitchFamily="50" charset="-128"/>
                <a:ea typeface="Meiryo UI" panose="020B0604030504040204" pitchFamily="50" charset="-128"/>
              </a:rPr>
              <a:t>99.9</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と蒸発状態</a:t>
            </a:r>
            <a:r>
              <a:rPr kumimoji="1" lang="ja-JP" altLang="en-US" sz="1400" u="sng"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993924" y="5717200"/>
            <a:ext cx="2248929" cy="270358"/>
          </a:xfrm>
          <a:prstGeom prst="rect">
            <a:avLst/>
          </a:prstGeom>
          <a:noFill/>
        </p:spPr>
        <p:txBody>
          <a:bodyPr wrap="square" rtlCol="0">
            <a:spAutoFit/>
          </a:bodyPr>
          <a:lstStyle/>
          <a:p>
            <a:pPr algn="ctr"/>
            <a:r>
              <a:rPr kumimoji="1" lang="ja-JP" altLang="en-US" sz="1100" dirty="0" smtClean="0"/>
              <a:t>出典：観光庁 </a:t>
            </a:r>
            <a:r>
              <a:rPr kumimoji="1" lang="en-US" altLang="ja-JP" sz="1100" dirty="0" smtClean="0"/>
              <a:t>『</a:t>
            </a:r>
            <a:r>
              <a:rPr kumimoji="1" lang="ja-JP" altLang="en-US" sz="1100" dirty="0" smtClean="0"/>
              <a:t>訪日外客統計</a:t>
            </a:r>
            <a:r>
              <a:rPr kumimoji="1" lang="en-US" altLang="ja-JP" sz="1100" dirty="0" smtClean="0"/>
              <a:t>』</a:t>
            </a:r>
          </a:p>
        </p:txBody>
      </p:sp>
      <p:graphicFrame>
        <p:nvGraphicFramePr>
          <p:cNvPr id="7" name="グラフ 6">
            <a:extLst>
              <a:ext uri="{FF2B5EF4-FFF2-40B4-BE49-F238E27FC236}">
                <a16:creationId xmlns:a16="http://schemas.microsoft.com/office/drawing/2014/main" id="{00000000-0008-0000-0000-00001F000000}"/>
              </a:ext>
            </a:extLst>
          </p:cNvPr>
          <p:cNvGraphicFramePr>
            <a:graphicFrameLocks/>
          </p:cNvGraphicFramePr>
          <p:nvPr>
            <p:extLst>
              <p:ext uri="{D42A27DB-BD31-4B8C-83A1-F6EECF244321}">
                <p14:modId xmlns:p14="http://schemas.microsoft.com/office/powerpoint/2010/main" val="75677225"/>
              </p:ext>
            </p:extLst>
          </p:nvPr>
        </p:nvGraphicFramePr>
        <p:xfrm>
          <a:off x="729677" y="1364930"/>
          <a:ext cx="8620384" cy="4352270"/>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a:t>
            </a:r>
            <a:r>
              <a:rPr lang="en-US" altLang="ja-JP"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インバウンド</a:t>
            </a:r>
            <a:r>
              <a:rPr lang="ja-JP" altLang="en-US" sz="1800" b="1" dirty="0" smtClean="0">
                <a:solidFill>
                  <a:schemeClr val="bg1"/>
                </a:solidFill>
                <a:latin typeface="Meiryo UI" panose="020B0604030504040204" pitchFamily="50" charset="-128"/>
                <a:ea typeface="Meiryo UI" panose="020B0604030504040204" pitchFamily="50" charset="-128"/>
              </a:rPr>
              <a:t>の減少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4110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13</a:t>
            </a:fld>
            <a:endParaRPr kumimoji="1" lang="ja-JP" altLang="en-US" sz="1600" b="1"/>
          </a:p>
        </p:txBody>
      </p:sp>
      <p:sp>
        <p:nvSpPr>
          <p:cNvPr id="13" name="正方形/長方形 12"/>
          <p:cNvSpPr/>
          <p:nvPr/>
        </p:nvSpPr>
        <p:spPr>
          <a:xfrm>
            <a:off x="448866" y="524962"/>
            <a:ext cx="9232249" cy="8669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●関西国際空港の国際線旅客数の推移を</a:t>
            </a:r>
            <a:r>
              <a:rPr kumimoji="1" lang="ja-JP" altLang="en-US" sz="1400" dirty="0">
                <a:solidFill>
                  <a:schemeClr val="tx1"/>
                </a:solidFill>
                <a:latin typeface="Meiryo UI" panose="020B0604030504040204" pitchFamily="50" charset="-128"/>
                <a:ea typeface="Meiryo UI" panose="020B0604030504040204" pitchFamily="50" charset="-128"/>
              </a:rPr>
              <a:t>見</a:t>
            </a:r>
            <a:r>
              <a:rPr kumimoji="1" lang="ja-JP" altLang="en-US" sz="1400" dirty="0" smtClean="0">
                <a:solidFill>
                  <a:schemeClr val="tx1"/>
                </a:solidFill>
                <a:latin typeface="Meiryo UI" panose="020B0604030504040204" pitchFamily="50" charset="-128"/>
                <a:ea typeface="Meiryo UI" panose="020B0604030504040204" pitchFamily="50" charset="-128"/>
              </a:rPr>
              <a:t>ると、</a:t>
            </a:r>
            <a:r>
              <a:rPr kumimoji="1" lang="ja-JP" altLang="en-US" sz="1400" b="1" u="sng" dirty="0" smtClean="0">
                <a:solidFill>
                  <a:schemeClr val="tx1"/>
                </a:solidFill>
                <a:latin typeface="Meiryo UI" panose="020B0604030504040204" pitchFamily="50" charset="-128"/>
                <a:ea typeface="Meiryo UI" panose="020B0604030504040204" pitchFamily="50" charset="-128"/>
              </a:rPr>
              <a:t>４月は</a:t>
            </a:r>
            <a:r>
              <a:rPr kumimoji="1" lang="en-US" altLang="ja-JP" sz="1400" b="1" u="sng" dirty="0" smtClean="0">
                <a:solidFill>
                  <a:schemeClr val="tx1"/>
                </a:solidFill>
                <a:latin typeface="Meiryo UI" panose="020B0604030504040204" pitchFamily="50" charset="-128"/>
                <a:ea typeface="Meiryo UI" panose="020B0604030504040204" pitchFamily="50" charset="-128"/>
              </a:rPr>
              <a:t>6,689</a:t>
            </a:r>
            <a:r>
              <a:rPr kumimoji="1" lang="ja-JP" altLang="en-US" sz="1400" b="1" u="sng" dirty="0" smtClean="0">
                <a:solidFill>
                  <a:schemeClr val="tx1"/>
                </a:solidFill>
                <a:latin typeface="Meiryo UI" panose="020B0604030504040204" pitchFamily="50" charset="-128"/>
                <a:ea typeface="Meiryo UI" panose="020B0604030504040204" pitchFamily="50" charset="-128"/>
              </a:rPr>
              <a:t>人（▲</a:t>
            </a:r>
            <a:r>
              <a:rPr kumimoji="1" lang="en-US" altLang="ja-JP" sz="1400" b="1" u="sng" dirty="0" smtClean="0">
                <a:solidFill>
                  <a:schemeClr val="tx1"/>
                </a:solidFill>
                <a:latin typeface="Meiryo UI" panose="020B0604030504040204" pitchFamily="50" charset="-128"/>
                <a:ea typeface="Meiryo UI" panose="020B0604030504040204" pitchFamily="50" charset="-128"/>
              </a:rPr>
              <a:t>99.7</a:t>
            </a:r>
            <a:r>
              <a:rPr kumimoji="1" lang="ja-JP" altLang="en-US" sz="1400" b="1" u="sng" dirty="0" smtClean="0">
                <a:solidFill>
                  <a:schemeClr val="tx1"/>
                </a:solidFill>
                <a:latin typeface="Meiryo UI" panose="020B0604030504040204" pitchFamily="50" charset="-128"/>
                <a:ea typeface="Meiryo UI" panose="020B0604030504040204" pitchFamily="50" charset="-128"/>
              </a:rPr>
              <a:t>％）、うち外国人</a:t>
            </a:r>
            <a:r>
              <a:rPr kumimoji="1" lang="en-US" altLang="ja-JP" sz="1400" b="1" u="sng" dirty="0">
                <a:solidFill>
                  <a:schemeClr val="tx1"/>
                </a:solidFill>
                <a:latin typeface="Meiryo UI" panose="020B0604030504040204" pitchFamily="50" charset="-128"/>
                <a:ea typeface="Meiryo UI" panose="020B0604030504040204" pitchFamily="50" charset="-128"/>
              </a:rPr>
              <a:t>4,140</a:t>
            </a:r>
            <a:r>
              <a:rPr kumimoji="1" lang="ja-JP" altLang="en-US" sz="1400" b="1" u="sng" dirty="0" smtClean="0">
                <a:solidFill>
                  <a:schemeClr val="tx1"/>
                </a:solidFill>
                <a:latin typeface="Meiryo UI" panose="020B0604030504040204" pitchFamily="50" charset="-128"/>
                <a:ea typeface="Meiryo UI" panose="020B0604030504040204" pitchFamily="50" charset="-128"/>
              </a:rPr>
              <a:t>人（▲</a:t>
            </a:r>
            <a:r>
              <a:rPr kumimoji="1" lang="en-US" altLang="ja-JP" sz="1400" b="1" u="sng" dirty="0" smtClean="0">
                <a:solidFill>
                  <a:schemeClr val="tx1"/>
                </a:solidFill>
                <a:latin typeface="Meiryo UI" panose="020B0604030504040204" pitchFamily="50" charset="-128"/>
                <a:ea typeface="Meiryo UI" panose="020B0604030504040204" pitchFamily="50" charset="-128"/>
              </a:rPr>
              <a:t>99.7</a:t>
            </a:r>
            <a:r>
              <a:rPr kumimoji="1" lang="ja-JP" altLang="en-US" sz="1400" b="1" u="sng" dirty="0" smtClean="0">
                <a:solidFill>
                  <a:schemeClr val="tx1"/>
                </a:solidFill>
                <a:latin typeface="Meiryo UI" panose="020B0604030504040204" pitchFamily="50" charset="-128"/>
                <a:ea typeface="Meiryo UI" panose="020B0604030504040204" pitchFamily="50" charset="-128"/>
              </a:rPr>
              <a:t>％）と</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b="1" u="sng" dirty="0" smtClean="0">
                <a:solidFill>
                  <a:schemeClr val="tx1"/>
                </a:solidFill>
                <a:latin typeface="Meiryo UI" panose="020B0604030504040204" pitchFamily="50" charset="-128"/>
                <a:ea typeface="Meiryo UI" panose="020B0604030504040204" pitchFamily="50" charset="-128"/>
              </a:rPr>
              <a:t>5</a:t>
            </a:r>
            <a:r>
              <a:rPr kumimoji="1" lang="ja-JP" altLang="en-US" sz="1400" b="1" u="sng" dirty="0" smtClean="0">
                <a:solidFill>
                  <a:schemeClr val="tx1"/>
                </a:solidFill>
                <a:latin typeface="Meiryo UI" panose="020B0604030504040204" pitchFamily="50" charset="-128"/>
                <a:ea typeface="Meiryo UI" panose="020B0604030504040204" pitchFamily="50" charset="-128"/>
              </a:rPr>
              <a:t>月は</a:t>
            </a:r>
            <a:r>
              <a:rPr kumimoji="1" lang="en-US" altLang="ja-JP" sz="1400" b="1" u="sng" dirty="0" smtClean="0">
                <a:solidFill>
                  <a:schemeClr val="tx1"/>
                </a:solidFill>
                <a:latin typeface="Meiryo UI" panose="020B0604030504040204" pitchFamily="50" charset="-128"/>
                <a:ea typeface="Meiryo UI" panose="020B0604030504040204" pitchFamily="50" charset="-128"/>
              </a:rPr>
              <a:t>4,597</a:t>
            </a:r>
            <a:r>
              <a:rPr kumimoji="1" lang="ja-JP" altLang="en-US" sz="1400" b="1" u="sng" dirty="0" smtClean="0">
                <a:solidFill>
                  <a:schemeClr val="tx1"/>
                </a:solidFill>
                <a:latin typeface="Meiryo UI" panose="020B0604030504040204" pitchFamily="50" charset="-128"/>
                <a:ea typeface="Meiryo UI" panose="020B0604030504040204" pitchFamily="50" charset="-128"/>
              </a:rPr>
              <a:t>人（▲</a:t>
            </a:r>
            <a:r>
              <a:rPr kumimoji="1" lang="en-US" altLang="ja-JP" sz="1400" b="1" u="sng" dirty="0" smtClean="0">
                <a:solidFill>
                  <a:schemeClr val="tx1"/>
                </a:solidFill>
                <a:latin typeface="Meiryo UI" panose="020B0604030504040204" pitchFamily="50" charset="-128"/>
                <a:ea typeface="Meiryo UI" panose="020B0604030504040204" pitchFamily="50" charset="-128"/>
              </a:rPr>
              <a:t>99.8</a:t>
            </a:r>
            <a:r>
              <a:rPr kumimoji="1" lang="ja-JP" altLang="en-US" sz="1400" b="1" u="sng" dirty="0" smtClean="0">
                <a:solidFill>
                  <a:schemeClr val="tx1"/>
                </a:solidFill>
                <a:latin typeface="Meiryo UI" panose="020B0604030504040204" pitchFamily="50" charset="-128"/>
                <a:ea typeface="Meiryo UI" panose="020B0604030504040204" pitchFamily="50" charset="-128"/>
              </a:rPr>
              <a:t>％）、うち外国人</a:t>
            </a:r>
            <a:r>
              <a:rPr kumimoji="1" lang="en-US" altLang="ja-JP" sz="1400" b="1" u="sng" dirty="0" smtClean="0">
                <a:solidFill>
                  <a:schemeClr val="tx1"/>
                </a:solidFill>
                <a:latin typeface="Meiryo UI" panose="020B0604030504040204" pitchFamily="50" charset="-128"/>
                <a:ea typeface="Meiryo UI" panose="020B0604030504040204" pitchFamily="50" charset="-128"/>
              </a:rPr>
              <a:t>2,589</a:t>
            </a:r>
            <a:r>
              <a:rPr kumimoji="1" lang="ja-JP" altLang="en-US" sz="1400" b="1" u="sng" dirty="0" smtClean="0">
                <a:solidFill>
                  <a:schemeClr val="tx1"/>
                </a:solidFill>
                <a:latin typeface="Meiryo UI" panose="020B0604030504040204" pitchFamily="50" charset="-128"/>
                <a:ea typeface="Meiryo UI" panose="020B0604030504040204" pitchFamily="50" charset="-128"/>
              </a:rPr>
              <a:t>人（▲</a:t>
            </a:r>
            <a:r>
              <a:rPr kumimoji="1" lang="en-US" altLang="ja-JP" sz="1400" b="1" u="sng" dirty="0" smtClean="0">
                <a:solidFill>
                  <a:schemeClr val="tx1"/>
                </a:solidFill>
                <a:latin typeface="Meiryo UI" panose="020B0604030504040204" pitchFamily="50" charset="-128"/>
                <a:ea typeface="Meiryo UI" panose="020B0604030504040204" pitchFamily="50" charset="-128"/>
              </a:rPr>
              <a:t>99.8</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と本国帰還者を運ぶレベルに制限された状態。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8" name="グラフ 7">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1426338168"/>
              </p:ext>
            </p:extLst>
          </p:nvPr>
        </p:nvGraphicFramePr>
        <p:xfrm>
          <a:off x="614394" y="1569191"/>
          <a:ext cx="8901194" cy="4346755"/>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a:t>
            </a:r>
            <a:r>
              <a:rPr lang="en-US" altLang="ja-JP" sz="1800" b="1" dirty="0" smtClean="0">
                <a:solidFill>
                  <a:schemeClr val="bg1"/>
                </a:solidFill>
                <a:latin typeface="Meiryo UI" panose="020B0604030504040204" pitchFamily="50" charset="-128"/>
                <a:ea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rPr>
              <a:t>インバウンドの減少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14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2711" y="546727"/>
            <a:ext cx="9660576" cy="7518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sz="1400" dirty="0" smtClean="0">
                <a:solidFill>
                  <a:schemeClr val="tx1"/>
                </a:solidFill>
              </a:rPr>
              <a:t>● 日本人の国内旅行消費額は</a:t>
            </a:r>
            <a:r>
              <a:rPr kumimoji="1" lang="en-US" altLang="ja-JP" sz="1400" dirty="0" smtClean="0">
                <a:solidFill>
                  <a:schemeClr val="tx1"/>
                </a:solidFill>
              </a:rPr>
              <a:t>21.9</a:t>
            </a:r>
            <a:r>
              <a:rPr kumimoji="1" lang="ja-JP" altLang="en-US" sz="1400" dirty="0" smtClean="0">
                <a:solidFill>
                  <a:schemeClr val="tx1"/>
                </a:solidFill>
              </a:rPr>
              <a:t>兆円であり、インバウンド消費額の約</a:t>
            </a:r>
            <a:r>
              <a:rPr kumimoji="1" lang="en-US" altLang="ja-JP" sz="1400" dirty="0" smtClean="0">
                <a:solidFill>
                  <a:schemeClr val="tx1"/>
                </a:solidFill>
              </a:rPr>
              <a:t>4.5</a:t>
            </a:r>
            <a:r>
              <a:rPr kumimoji="1" lang="ja-JP" altLang="en-US" sz="1400" dirty="0" smtClean="0">
                <a:solidFill>
                  <a:schemeClr val="tx1"/>
                </a:solidFill>
              </a:rPr>
              <a:t>倍に相当。</a:t>
            </a:r>
            <a:endParaRPr kumimoji="1" lang="en-US" altLang="ja-JP" sz="1400" dirty="0" smtClean="0">
              <a:solidFill>
                <a:schemeClr val="tx1"/>
              </a:solidFill>
            </a:endParaRPr>
          </a:p>
          <a:p>
            <a:pPr marL="180975" indent="-180975"/>
            <a:r>
              <a:rPr kumimoji="1" lang="ja-JP" altLang="en-US" sz="1400" dirty="0" smtClean="0">
                <a:solidFill>
                  <a:schemeClr val="tx1"/>
                </a:solidFill>
              </a:rPr>
              <a:t>● また、日本人の海外旅行消費額は、約</a:t>
            </a:r>
            <a:r>
              <a:rPr kumimoji="1" lang="en-US" altLang="ja-JP" sz="1400" dirty="0" smtClean="0">
                <a:solidFill>
                  <a:schemeClr val="tx1"/>
                </a:solidFill>
              </a:rPr>
              <a:t>4.5</a:t>
            </a:r>
            <a:r>
              <a:rPr kumimoji="1" lang="ja-JP" altLang="en-US" sz="1400" dirty="0" smtClean="0">
                <a:solidFill>
                  <a:schemeClr val="tx1"/>
                </a:solidFill>
              </a:rPr>
              <a:t>兆円とインバウンド消費額と同規模。</a:t>
            </a:r>
            <a:endParaRPr kumimoji="1" lang="en-US" altLang="ja-JP" sz="1400" dirty="0" smtClean="0">
              <a:solidFill>
                <a:schemeClr val="tx1"/>
              </a:solidFill>
            </a:endParaRPr>
          </a:p>
          <a:p>
            <a:pPr marL="180975" indent="-180975"/>
            <a:r>
              <a:rPr kumimoji="1" lang="ja-JP" altLang="en-US" sz="1400" dirty="0" smtClean="0">
                <a:solidFill>
                  <a:schemeClr val="tx1"/>
                </a:solidFill>
              </a:rPr>
              <a:t>● </a:t>
            </a:r>
            <a:r>
              <a:rPr kumimoji="1" lang="ja-JP" altLang="en-US" sz="1400" b="1" dirty="0" smtClean="0">
                <a:solidFill>
                  <a:schemeClr val="tx1"/>
                </a:solidFill>
              </a:rPr>
              <a:t>インバウンドの復活が当分見込めない中、</a:t>
            </a:r>
            <a:r>
              <a:rPr kumimoji="1" lang="ja-JP" altLang="en-US" sz="1400" b="1" u="sng" dirty="0" smtClean="0">
                <a:solidFill>
                  <a:schemeClr val="tx1"/>
                </a:solidFill>
              </a:rPr>
              <a:t>日本人の旅行消費を取り込む</a:t>
            </a:r>
            <a:r>
              <a:rPr kumimoji="1" lang="ja-JP" altLang="en-US" sz="1400" b="1" dirty="0" smtClean="0">
                <a:solidFill>
                  <a:schemeClr val="tx1"/>
                </a:solidFill>
              </a:rPr>
              <a:t>ことが重要</a:t>
            </a:r>
            <a:r>
              <a:rPr kumimoji="1" lang="ja-JP" altLang="en-US" sz="1400" dirty="0" smtClean="0">
                <a:solidFill>
                  <a:schemeClr val="tx1"/>
                </a:solidFill>
              </a:rPr>
              <a:t>。</a:t>
            </a:r>
            <a:endParaRPr kumimoji="1" lang="ja-JP" altLang="en-US" sz="1400" dirty="0">
              <a:solidFill>
                <a:schemeClr val="tx1"/>
              </a:solidFill>
            </a:endParaRPr>
          </a:p>
        </p:txBody>
      </p:sp>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14</a:t>
            </a:fld>
            <a:endParaRPr kumimoji="1" lang="ja-JP" altLang="en-US" sz="1600" b="1"/>
          </a:p>
        </p:txBody>
      </p:sp>
      <p:sp>
        <p:nvSpPr>
          <p:cNvPr id="17" name="テキスト ボックス 16"/>
          <p:cNvSpPr txBox="1"/>
          <p:nvPr/>
        </p:nvSpPr>
        <p:spPr>
          <a:xfrm>
            <a:off x="6521104" y="4922432"/>
            <a:ext cx="3262183" cy="769441"/>
          </a:xfrm>
          <a:prstGeom prst="rect">
            <a:avLst/>
          </a:prstGeom>
          <a:noFill/>
        </p:spPr>
        <p:txBody>
          <a:bodyPr wrap="square" rtlCol="0">
            <a:spAutoFit/>
          </a:bodyPr>
          <a:lstStyle/>
          <a:p>
            <a:r>
              <a:rPr kumimoji="1" lang="ja-JP" altLang="en-US" sz="1100" dirty="0" smtClean="0"/>
              <a:t>出典：</a:t>
            </a:r>
            <a:r>
              <a:rPr kumimoji="1" lang="zh-TW" altLang="en-US" sz="1100" dirty="0" smtClean="0"/>
              <a:t>観光庁 </a:t>
            </a:r>
            <a:r>
              <a:rPr kumimoji="1" lang="en-US" altLang="ja-JP" sz="1100" dirty="0" smtClean="0"/>
              <a:t>『</a:t>
            </a:r>
            <a:r>
              <a:rPr kumimoji="1" lang="zh-TW" altLang="en-US" sz="1100" dirty="0" smtClean="0"/>
              <a:t>訪日</a:t>
            </a:r>
            <a:r>
              <a:rPr kumimoji="1" lang="zh-TW" altLang="en-US" sz="1100" dirty="0"/>
              <a:t>外国人消費動向</a:t>
            </a:r>
            <a:r>
              <a:rPr kumimoji="1" lang="zh-TW" altLang="en-US" sz="1100" dirty="0" smtClean="0"/>
              <a:t>調査</a:t>
            </a:r>
            <a:r>
              <a:rPr kumimoji="1" lang="en-US" altLang="ja-JP" sz="1100" dirty="0"/>
              <a:t>』</a:t>
            </a:r>
            <a:endParaRPr kumimoji="1" lang="en-US" altLang="zh-TW" sz="1100" dirty="0" smtClean="0"/>
          </a:p>
          <a:p>
            <a:r>
              <a:rPr kumimoji="1" lang="ja-JP" altLang="en-US" sz="1100" dirty="0" smtClean="0"/>
              <a:t>　　　　 観光庁 </a:t>
            </a:r>
            <a:r>
              <a:rPr kumimoji="1" lang="en-US" altLang="ja-JP" sz="1100" dirty="0" smtClean="0"/>
              <a:t>『</a:t>
            </a:r>
            <a:r>
              <a:rPr kumimoji="1" lang="ja-JP" altLang="en-US" sz="1100" dirty="0" smtClean="0"/>
              <a:t>宿泊旅行統計調査</a:t>
            </a:r>
            <a:r>
              <a:rPr kumimoji="1" lang="en-US" altLang="ja-JP" sz="1100" dirty="0" smtClean="0"/>
              <a:t>』</a:t>
            </a:r>
          </a:p>
          <a:p>
            <a:r>
              <a:rPr kumimoji="1" lang="ja-JP" altLang="en-US" sz="1100" dirty="0" smtClean="0"/>
              <a:t>　　　　 ＪＴＢ </a:t>
            </a:r>
            <a:r>
              <a:rPr kumimoji="1" lang="en-US" altLang="ja-JP" sz="1100" dirty="0" smtClean="0"/>
              <a:t>『2020</a:t>
            </a:r>
            <a:r>
              <a:rPr kumimoji="1" lang="ja-JP" altLang="en-US" sz="1100" dirty="0" smtClean="0"/>
              <a:t>年旅行動向見通し</a:t>
            </a:r>
            <a:r>
              <a:rPr kumimoji="1" lang="en-US" altLang="ja-JP" sz="1100" dirty="0" smtClean="0"/>
              <a:t>』</a:t>
            </a:r>
          </a:p>
          <a:p>
            <a:endParaRPr kumimoji="1" lang="en-US" altLang="ja-JP" sz="1100" dirty="0" smtClean="0"/>
          </a:p>
        </p:txBody>
      </p:sp>
      <p:sp>
        <p:nvSpPr>
          <p:cNvPr id="21" name="タイトル 3"/>
          <p:cNvSpPr txBox="1">
            <a:spLocks/>
          </p:cNvSpPr>
          <p:nvPr/>
        </p:nvSpPr>
        <p:spPr>
          <a:xfrm>
            <a:off x="0" y="1"/>
            <a:ext cx="9905999" cy="403512"/>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国内外の移動の</a:t>
            </a:r>
            <a:r>
              <a:rPr lang="ja-JP" altLang="en-US" sz="1800" b="1" dirty="0" smtClean="0">
                <a:solidFill>
                  <a:schemeClr val="bg1"/>
                </a:solidFill>
                <a:latin typeface="Meiryo UI" panose="020B0604030504040204" pitchFamily="50" charset="-128"/>
                <a:ea typeface="Meiryo UI" panose="020B0604030504040204" pitchFamily="50" charset="-128"/>
              </a:rPr>
              <a:t>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旅行消費の市場規模</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nvPr>
        </p:nvGraphicFramePr>
        <p:xfrm>
          <a:off x="1137129" y="1605574"/>
          <a:ext cx="7137779" cy="4725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420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15</a:t>
            </a:fld>
            <a:endParaRPr kumimoji="1" lang="ja-JP" altLang="en-US" sz="1600" b="1"/>
          </a:p>
        </p:txBody>
      </p:sp>
      <p:sp>
        <p:nvSpPr>
          <p:cNvPr id="13" name="正方形/長方形 12"/>
          <p:cNvSpPr/>
          <p:nvPr/>
        </p:nvSpPr>
        <p:spPr>
          <a:xfrm>
            <a:off x="266414" y="466959"/>
            <a:ext cx="9373172" cy="10901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●近畿圏の輸出額の推移を</a:t>
            </a:r>
            <a:r>
              <a:rPr kumimoji="1" lang="ja-JP" altLang="en-US" sz="1400" dirty="0">
                <a:solidFill>
                  <a:schemeClr val="tx1"/>
                </a:solidFill>
                <a:latin typeface="Meiryo UI" panose="020B0604030504040204" pitchFamily="50" charset="-128"/>
                <a:ea typeface="Meiryo UI" panose="020B0604030504040204" pitchFamily="50" charset="-128"/>
              </a:rPr>
              <a:t>見</a:t>
            </a:r>
            <a:r>
              <a:rPr kumimoji="1" lang="ja-JP" altLang="en-US" sz="1400" dirty="0" smtClean="0">
                <a:solidFill>
                  <a:schemeClr val="tx1"/>
                </a:solidFill>
                <a:latin typeface="Meiryo UI" panose="020B0604030504040204" pitchFamily="50" charset="-128"/>
                <a:ea typeface="Meiryo UI" panose="020B0604030504040204" pitchFamily="50" charset="-128"/>
              </a:rPr>
              <a:t>ると、４月の総額は、</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兆</a:t>
            </a:r>
            <a:r>
              <a:rPr kumimoji="1" lang="en-US" altLang="ja-JP" sz="1400" dirty="0" smtClean="0">
                <a:solidFill>
                  <a:schemeClr val="tx1"/>
                </a:solidFill>
                <a:latin typeface="Meiryo UI" panose="020B0604030504040204" pitchFamily="50" charset="-128"/>
                <a:ea typeface="Meiryo UI" panose="020B0604030504040204" pitchFamily="50" charset="-128"/>
              </a:rPr>
              <a:t>2,801</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rPr>
              <a:t>5.5</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うち中国への輸出額は、</a:t>
            </a:r>
            <a:r>
              <a:rPr kumimoji="1" lang="en-US" altLang="ja-JP" sz="1400" dirty="0" smtClean="0">
                <a:solidFill>
                  <a:schemeClr val="tx1"/>
                </a:solidFill>
                <a:latin typeface="Meiryo UI" panose="020B0604030504040204" pitchFamily="50" charset="-128"/>
                <a:ea typeface="Meiryo UI" panose="020B0604030504040204" pitchFamily="50" charset="-128"/>
              </a:rPr>
              <a:t>3,312</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4.2</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月の総額は、</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兆</a:t>
            </a:r>
            <a:r>
              <a:rPr kumimoji="1" lang="en-US" altLang="ja-JP" sz="1400" dirty="0" smtClean="0">
                <a:solidFill>
                  <a:schemeClr val="tx1"/>
                </a:solidFill>
                <a:latin typeface="Meiryo UI" panose="020B0604030504040204" pitchFamily="50" charset="-128"/>
                <a:ea typeface="Meiryo UI" panose="020B0604030504040204" pitchFamily="50" charset="-128"/>
              </a:rPr>
              <a:t>392</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rPr>
              <a:t>16.9</a:t>
            </a:r>
            <a:r>
              <a:rPr kumimoji="1" lang="ja-JP" altLang="en-US" sz="1400" dirty="0" smtClean="0">
                <a:solidFill>
                  <a:schemeClr val="tx1"/>
                </a:solidFill>
                <a:latin typeface="Meiryo UI" panose="020B0604030504040204" pitchFamily="50" charset="-128"/>
                <a:ea typeface="Meiryo UI" panose="020B0604030504040204" pitchFamily="50" charset="-128"/>
              </a:rPr>
              <a:t>％）、うち中国への輸出額は、</a:t>
            </a:r>
            <a:r>
              <a:rPr kumimoji="1" lang="en-US" altLang="ja-JP" sz="1400" dirty="0" smtClean="0">
                <a:solidFill>
                  <a:schemeClr val="tx1"/>
                </a:solidFill>
                <a:latin typeface="Meiryo UI" panose="020B0604030504040204" pitchFamily="50" charset="-128"/>
                <a:ea typeface="Meiryo UI" panose="020B0604030504040204" pitchFamily="50" charset="-128"/>
              </a:rPr>
              <a:t>3,147</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rPr>
              <a:t>0.1</a:t>
            </a:r>
            <a:r>
              <a:rPr kumimoji="1" lang="ja-JP" altLang="en-US" sz="1400" dirty="0" smtClean="0">
                <a:solidFill>
                  <a:schemeClr val="tx1"/>
                </a:solidFill>
                <a:latin typeface="Meiryo UI" panose="020B0604030504040204" pitchFamily="50" charset="-128"/>
                <a:ea typeface="Meiryo UI" panose="020B0604030504040204" pitchFamily="50" charset="-128"/>
              </a:rPr>
              <a:t>％）と、</a:t>
            </a:r>
            <a:r>
              <a:rPr kumimoji="1" lang="ja-JP" altLang="en-US" sz="1400" b="1" u="sng" dirty="0">
                <a:solidFill>
                  <a:schemeClr val="tx1"/>
                </a:solidFill>
                <a:latin typeface="Meiryo UI" panose="020B0604030504040204" pitchFamily="50" charset="-128"/>
                <a:ea typeface="Meiryo UI" panose="020B0604030504040204" pitchFamily="50" charset="-128"/>
              </a:rPr>
              <a:t>輸出</a:t>
            </a:r>
            <a:r>
              <a:rPr kumimoji="1" lang="ja-JP" altLang="en-US" sz="1400" b="1" u="sng" dirty="0" smtClean="0">
                <a:solidFill>
                  <a:schemeClr val="tx1"/>
                </a:solidFill>
                <a:latin typeface="Meiryo UI" panose="020B0604030504040204" pitchFamily="50" charset="-128"/>
                <a:ea typeface="Meiryo UI" panose="020B0604030504040204" pitchFamily="50" charset="-128"/>
              </a:rPr>
              <a:t>総額の</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落ち込みに比して中国への輸出額の落ち込みは比較的小幅に抑えられている</a:t>
            </a:r>
            <a:r>
              <a:rPr kumimoji="1" lang="ja-JP" altLang="en-US" sz="1400" u="sng" dirty="0" smtClean="0">
                <a:solidFill>
                  <a:schemeClr val="tx1"/>
                </a:solidFill>
                <a:latin typeface="Meiryo UI" panose="020B0604030504040204" pitchFamily="50" charset="-128"/>
                <a:ea typeface="Meiryo UI" panose="020B0604030504040204" pitchFamily="50" charset="-128"/>
              </a:rPr>
              <a:t>。</a:t>
            </a:r>
            <a:endParaRPr kumimoji="1" lang="en-US" altLang="ja-JP" sz="1400" u="sng" dirty="0" smtClean="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444699" y="5824509"/>
            <a:ext cx="2652699" cy="261610"/>
          </a:xfrm>
          <a:prstGeom prst="rect">
            <a:avLst/>
          </a:prstGeom>
          <a:noFill/>
        </p:spPr>
        <p:txBody>
          <a:bodyPr wrap="square" rtlCol="0">
            <a:spAutoFit/>
          </a:bodyPr>
          <a:lstStyle/>
          <a:p>
            <a:pPr algn="ctr"/>
            <a:r>
              <a:rPr kumimoji="1" lang="ja-JP" altLang="en-US" sz="1100" dirty="0" smtClean="0"/>
              <a:t>出典：大阪税関 </a:t>
            </a:r>
            <a:r>
              <a:rPr kumimoji="1" lang="en-US" altLang="ja-JP" sz="1100" dirty="0" smtClean="0"/>
              <a:t>『</a:t>
            </a:r>
            <a:r>
              <a:rPr kumimoji="1" lang="ja-JP" altLang="en-US" sz="1100" dirty="0" smtClean="0"/>
              <a:t>近畿圏貿易概況</a:t>
            </a:r>
            <a:r>
              <a:rPr kumimoji="1" lang="en-US" altLang="ja-JP" sz="1100" dirty="0" smtClean="0"/>
              <a:t>』</a:t>
            </a:r>
          </a:p>
        </p:txBody>
      </p:sp>
      <p:graphicFrame>
        <p:nvGraphicFramePr>
          <p:cNvPr id="7" name="グラフ 6">
            <a:extLst>
              <a:ext uri="{FF2B5EF4-FFF2-40B4-BE49-F238E27FC236}">
                <a16:creationId xmlns:a16="http://schemas.microsoft.com/office/drawing/2014/main" id="{00000000-0008-0000-0000-00001B000000}"/>
              </a:ext>
            </a:extLst>
          </p:cNvPr>
          <p:cNvGraphicFramePr>
            <a:graphicFrameLocks/>
          </p:cNvGraphicFramePr>
          <p:nvPr>
            <p:extLst>
              <p:ext uri="{D42A27DB-BD31-4B8C-83A1-F6EECF244321}">
                <p14:modId xmlns:p14="http://schemas.microsoft.com/office/powerpoint/2010/main" val="2564085386"/>
              </p:ext>
            </p:extLst>
          </p:nvPr>
        </p:nvGraphicFramePr>
        <p:xfrm>
          <a:off x="489708" y="1601989"/>
          <a:ext cx="8860353" cy="4267446"/>
        </p:xfrm>
        <a:graphic>
          <a:graphicData uri="http://schemas.openxmlformats.org/drawingml/2006/chart">
            <c:chart xmlns:c="http://schemas.openxmlformats.org/drawingml/2006/chart" xmlns:r="http://schemas.openxmlformats.org/officeDocument/2006/relationships" r:id="rId3"/>
          </a:graphicData>
        </a:graphic>
      </p:graphicFrame>
      <p:sp>
        <p:nvSpPr>
          <p:cNvPr id="8"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輸出入の減少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3540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16</a:t>
            </a:fld>
            <a:endParaRPr kumimoji="1" lang="ja-JP" altLang="en-US" sz="1600" b="1"/>
          </a:p>
        </p:txBody>
      </p:sp>
      <p:sp>
        <p:nvSpPr>
          <p:cNvPr id="13" name="正方形/長方形 12"/>
          <p:cNvSpPr/>
          <p:nvPr/>
        </p:nvSpPr>
        <p:spPr>
          <a:xfrm>
            <a:off x="245660" y="492247"/>
            <a:ext cx="9362363" cy="1029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●近畿圏の品目別輸出額の推移を</a:t>
            </a:r>
            <a:r>
              <a:rPr kumimoji="1" lang="ja-JP" altLang="en-US" sz="1400" dirty="0">
                <a:solidFill>
                  <a:schemeClr val="tx1"/>
                </a:solidFill>
                <a:latin typeface="Meiryo UI" panose="020B0604030504040204" pitchFamily="50" charset="-128"/>
                <a:ea typeface="Meiryo UI" panose="020B0604030504040204" pitchFamily="50" charset="-128"/>
              </a:rPr>
              <a:t>見</a:t>
            </a:r>
            <a:r>
              <a:rPr kumimoji="1" lang="ja-JP" altLang="en-US" sz="1400" dirty="0" smtClean="0">
                <a:solidFill>
                  <a:schemeClr val="tx1"/>
                </a:solidFill>
                <a:latin typeface="Meiryo UI" panose="020B0604030504040204" pitchFamily="50" charset="-128"/>
                <a:ea typeface="Meiryo UI" panose="020B0604030504040204" pitchFamily="50" charset="-128"/>
              </a:rPr>
              <a:t>ると、２月以降、大半の輸出品目が前年度比マイナスで推移する中、</a:t>
            </a:r>
            <a:r>
              <a:rPr kumimoji="1" lang="ja-JP" altLang="en-US" sz="1400" b="1" u="sng" dirty="0" smtClean="0">
                <a:solidFill>
                  <a:schemeClr val="tx1"/>
                </a:solidFill>
                <a:latin typeface="Meiryo UI" panose="020B0604030504040204" pitchFamily="50" charset="-128"/>
                <a:ea typeface="Meiryo UI" panose="020B0604030504040204" pitchFamily="50" charset="-128"/>
              </a:rPr>
              <a:t>輸出品目シェア</a:t>
            </a:r>
            <a:r>
              <a:rPr kumimoji="1" lang="en-US" altLang="ja-JP" sz="1400" b="1" u="sng" dirty="0" smtClean="0">
                <a:solidFill>
                  <a:schemeClr val="tx1"/>
                </a:solidFill>
                <a:latin typeface="Meiryo UI" panose="020B0604030504040204" pitchFamily="50" charset="-128"/>
                <a:ea typeface="Meiryo UI" panose="020B0604030504040204" pitchFamily="50" charset="-128"/>
              </a:rPr>
              <a:t>1</a:t>
            </a:r>
            <a:r>
              <a:rPr kumimoji="1" lang="ja-JP" altLang="en-US" sz="1400" b="1" u="sng" dirty="0" smtClean="0">
                <a:solidFill>
                  <a:schemeClr val="tx1"/>
                </a:solidFill>
                <a:latin typeface="Meiryo UI" panose="020B0604030504040204" pitchFamily="50" charset="-128"/>
                <a:ea typeface="Meiryo UI" panose="020B0604030504040204" pitchFamily="50" charset="-128"/>
              </a:rPr>
              <a:t>位の</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半導体等電子部品</a:t>
            </a:r>
            <a:r>
              <a:rPr kumimoji="1" lang="ja-JP" altLang="en-US" sz="1400" b="1" u="sng" dirty="0">
                <a:solidFill>
                  <a:schemeClr val="tx1"/>
                </a:solidFill>
                <a:latin typeface="Meiryo UI" panose="020B0604030504040204" pitchFamily="50" charset="-128"/>
                <a:ea typeface="Meiryo UI" panose="020B0604030504040204" pitchFamily="50" charset="-128"/>
              </a:rPr>
              <a:t>は</a:t>
            </a:r>
            <a:r>
              <a:rPr kumimoji="1" lang="ja-JP" altLang="en-US" sz="1400" b="1" u="sng" dirty="0" smtClean="0">
                <a:solidFill>
                  <a:schemeClr val="tx1"/>
                </a:solidFill>
                <a:latin typeface="Meiryo UI" panose="020B0604030504040204" pitchFamily="50" charset="-128"/>
                <a:ea typeface="Meiryo UI" panose="020B0604030504040204" pitchFamily="50" charset="-128"/>
              </a:rPr>
              <a:t>前年同期比プラスで推移。</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●テレワークを進める中国企業の間で、タブレットやパソコンの需要が高まっている</a:t>
            </a:r>
            <a:r>
              <a:rPr kumimoji="1" lang="ja-JP" altLang="en-US" sz="1400" dirty="0" smtClean="0">
                <a:solidFill>
                  <a:schemeClr val="tx1"/>
                </a:solidFill>
                <a:latin typeface="Meiryo UI" panose="020B0604030504040204" pitchFamily="50" charset="-128"/>
                <a:ea typeface="Meiryo UI" panose="020B0604030504040204" pitchFamily="50" charset="-128"/>
              </a:rPr>
              <a:t>ことが背景にあるとみられる。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697362" y="5758191"/>
            <a:ext cx="2652699" cy="261610"/>
          </a:xfrm>
          <a:prstGeom prst="rect">
            <a:avLst/>
          </a:prstGeom>
          <a:noFill/>
        </p:spPr>
        <p:txBody>
          <a:bodyPr wrap="square" rtlCol="0">
            <a:spAutoFit/>
          </a:bodyPr>
          <a:lstStyle/>
          <a:p>
            <a:pPr algn="ctr"/>
            <a:r>
              <a:rPr kumimoji="1" lang="ja-JP" altLang="en-US" sz="1100" dirty="0" smtClean="0"/>
              <a:t>出典：大阪税関 </a:t>
            </a:r>
            <a:r>
              <a:rPr kumimoji="1" lang="en-US" altLang="ja-JP" sz="1100" dirty="0" smtClean="0"/>
              <a:t>『</a:t>
            </a:r>
            <a:r>
              <a:rPr kumimoji="1" lang="ja-JP" altLang="en-US" sz="1100" dirty="0" smtClean="0"/>
              <a:t>近畿圏貿易概況</a:t>
            </a:r>
            <a:r>
              <a:rPr kumimoji="1" lang="en-US" altLang="ja-JP" sz="1100" dirty="0" smtClean="0"/>
              <a:t>』</a:t>
            </a:r>
          </a:p>
        </p:txBody>
      </p:sp>
      <p:graphicFrame>
        <p:nvGraphicFramePr>
          <p:cNvPr id="8" name="グラフ 7"/>
          <p:cNvGraphicFramePr>
            <a:graphicFrameLocks/>
          </p:cNvGraphicFramePr>
          <p:nvPr>
            <p:extLst>
              <p:ext uri="{D42A27DB-BD31-4B8C-83A1-F6EECF244321}">
                <p14:modId xmlns:p14="http://schemas.microsoft.com/office/powerpoint/2010/main" val="896352444"/>
              </p:ext>
            </p:extLst>
          </p:nvPr>
        </p:nvGraphicFramePr>
        <p:xfrm>
          <a:off x="604182" y="1521255"/>
          <a:ext cx="8553885" cy="4219929"/>
        </p:xfrm>
        <a:graphic>
          <a:graphicData uri="http://schemas.openxmlformats.org/drawingml/2006/chart">
            <c:chart xmlns:c="http://schemas.openxmlformats.org/drawingml/2006/chart" xmlns:r="http://schemas.openxmlformats.org/officeDocument/2006/relationships" r:id="rId2"/>
          </a:graphicData>
        </a:graphic>
      </p:graphicFrame>
      <p:sp>
        <p:nvSpPr>
          <p:cNvPr id="9"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輸出入の減少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5697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17</a:t>
            </a:fld>
            <a:endParaRPr kumimoji="1" lang="ja-JP" altLang="en-US" sz="1600" b="1"/>
          </a:p>
        </p:txBody>
      </p:sp>
      <p:sp>
        <p:nvSpPr>
          <p:cNvPr id="13" name="正方形/長方形 12"/>
          <p:cNvSpPr/>
          <p:nvPr/>
        </p:nvSpPr>
        <p:spPr>
          <a:xfrm>
            <a:off x="266414" y="444701"/>
            <a:ext cx="9373172" cy="1029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●近畿圏の輸入額の推移を</a:t>
            </a:r>
            <a:r>
              <a:rPr kumimoji="1" lang="ja-JP" altLang="en-US" sz="1400" dirty="0">
                <a:solidFill>
                  <a:schemeClr val="tx1"/>
                </a:solidFill>
                <a:latin typeface="Meiryo UI" panose="020B0604030504040204" pitchFamily="50" charset="-128"/>
                <a:ea typeface="Meiryo UI" panose="020B0604030504040204" pitchFamily="50" charset="-128"/>
              </a:rPr>
              <a:t>見</a:t>
            </a:r>
            <a:r>
              <a:rPr kumimoji="1" lang="ja-JP" altLang="en-US" sz="1400" dirty="0" smtClean="0">
                <a:solidFill>
                  <a:schemeClr val="tx1"/>
                </a:solidFill>
                <a:latin typeface="Meiryo UI" panose="020B0604030504040204" pitchFamily="50" charset="-128"/>
                <a:ea typeface="Meiryo UI" panose="020B0604030504040204" pitchFamily="50" charset="-128"/>
              </a:rPr>
              <a:t>ると、４月の総額は、</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兆</a:t>
            </a:r>
            <a:r>
              <a:rPr kumimoji="1" lang="en-US" altLang="ja-JP" sz="1400" dirty="0" smtClean="0">
                <a:solidFill>
                  <a:schemeClr val="tx1"/>
                </a:solidFill>
                <a:latin typeface="Meiryo UI" panose="020B0604030504040204" pitchFamily="50" charset="-128"/>
                <a:ea typeface="Meiryo UI" panose="020B0604030504040204" pitchFamily="50" charset="-128"/>
              </a:rPr>
              <a:t>2,253</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rPr>
              <a:t>2.2</a:t>
            </a:r>
            <a:r>
              <a:rPr kumimoji="1" lang="ja-JP" altLang="en-US" sz="1400" dirty="0" smtClean="0">
                <a:solidFill>
                  <a:schemeClr val="tx1"/>
                </a:solidFill>
                <a:latin typeface="Meiryo UI" panose="020B0604030504040204" pitchFamily="50" charset="-128"/>
                <a:ea typeface="Meiryo UI" panose="020B0604030504040204" pitchFamily="50" charset="-128"/>
              </a:rPr>
              <a:t>％）、うち中国からの輸入額は、</a:t>
            </a:r>
            <a:r>
              <a:rPr kumimoji="1" lang="en-US" altLang="ja-JP" sz="1400" dirty="0">
                <a:solidFill>
                  <a:schemeClr val="tx1"/>
                </a:solidFill>
                <a:latin typeface="Meiryo UI" panose="020B0604030504040204" pitchFamily="50" charset="-128"/>
                <a:ea typeface="Meiryo UI" panose="020B0604030504040204" pitchFamily="50" charset="-128"/>
              </a:rPr>
              <a:t>4,772</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22.1</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月の総額は、</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兆</a:t>
            </a:r>
            <a:r>
              <a:rPr kumimoji="1" lang="en-US" altLang="ja-JP" sz="1400" dirty="0" smtClean="0">
                <a:solidFill>
                  <a:schemeClr val="tx1"/>
                </a:solidFill>
                <a:latin typeface="Meiryo UI" panose="020B0604030504040204" pitchFamily="50" charset="-128"/>
                <a:ea typeface="Meiryo UI" panose="020B0604030504040204" pitchFamily="50" charset="-128"/>
              </a:rPr>
              <a:t>111</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rPr>
              <a:t>19.7</a:t>
            </a:r>
            <a:r>
              <a:rPr kumimoji="1" lang="ja-JP" altLang="en-US" sz="1400" dirty="0" smtClean="0">
                <a:solidFill>
                  <a:schemeClr val="tx1"/>
                </a:solidFill>
                <a:latin typeface="Meiryo UI" panose="020B0604030504040204" pitchFamily="50" charset="-128"/>
                <a:ea typeface="Meiryo UI" panose="020B0604030504040204" pitchFamily="50" charset="-128"/>
              </a:rPr>
              <a:t>％）、うち中国からの輸入額は、</a:t>
            </a:r>
            <a:r>
              <a:rPr kumimoji="1" lang="en-US" altLang="ja-JP" sz="1400" dirty="0" smtClean="0">
                <a:solidFill>
                  <a:schemeClr val="tx1"/>
                </a:solidFill>
                <a:latin typeface="Meiryo UI" panose="020B0604030504040204" pitchFamily="50" charset="-128"/>
                <a:ea typeface="Meiryo UI" panose="020B0604030504040204" pitchFamily="50" charset="-128"/>
              </a:rPr>
              <a:t>3,880</a:t>
            </a:r>
            <a:r>
              <a:rPr kumimoji="1" lang="ja-JP" altLang="en-US" sz="1400" dirty="0">
                <a:solidFill>
                  <a:schemeClr val="tx1"/>
                </a:solidFill>
                <a:latin typeface="Meiryo UI" panose="020B0604030504040204" pitchFamily="50" charset="-128"/>
                <a:ea typeface="Meiryo UI" panose="020B0604030504040204" pitchFamily="50" charset="-128"/>
              </a:rPr>
              <a:t>億</a:t>
            </a:r>
            <a:r>
              <a:rPr kumimoji="1" lang="ja-JP" altLang="en-US" sz="1400" dirty="0" smtClean="0">
                <a:solidFill>
                  <a:schemeClr val="tx1"/>
                </a:solidFill>
                <a:latin typeface="Meiryo UI" panose="020B0604030504040204" pitchFamily="50" charset="-128"/>
                <a:ea typeface="Meiryo UI" panose="020B0604030504040204" pitchFamily="50" charset="-128"/>
              </a:rPr>
              <a:t>円（</a:t>
            </a:r>
            <a:r>
              <a:rPr kumimoji="1" lang="en-US" altLang="ja-JP" sz="1400" dirty="0" smtClean="0">
                <a:solidFill>
                  <a:schemeClr val="tx1"/>
                </a:solidFill>
                <a:latin typeface="Meiryo UI" panose="020B0604030504040204" pitchFamily="50" charset="-128"/>
                <a:ea typeface="Meiryo UI" panose="020B0604030504040204" pitchFamily="50" charset="-128"/>
              </a:rPr>
              <a:t>+2,1</a:t>
            </a:r>
            <a:r>
              <a:rPr kumimoji="1" lang="ja-JP" altLang="en-US" sz="1400" dirty="0" smtClean="0">
                <a:solidFill>
                  <a:schemeClr val="tx1"/>
                </a:solidFill>
                <a:latin typeface="Meiryo UI" panose="020B0604030504040204" pitchFamily="50" charset="-128"/>
                <a:ea typeface="Meiryo UI" panose="020B0604030504040204" pitchFamily="50" charset="-128"/>
              </a:rPr>
              <a:t>％）と、</a:t>
            </a:r>
            <a:r>
              <a:rPr kumimoji="1" lang="ja-JP" altLang="en-US" sz="1400" b="1" u="sng" dirty="0" smtClean="0">
                <a:solidFill>
                  <a:schemeClr val="tx1"/>
                </a:solidFill>
                <a:latin typeface="Meiryo UI" panose="020B0604030504040204" pitchFamily="50" charset="-128"/>
                <a:ea typeface="Meiryo UI" panose="020B0604030504040204" pitchFamily="50" charset="-128"/>
              </a:rPr>
              <a:t>輸入</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総額が前年同期比マイナスで推移する中、中国からの輸入は前年同期比プラスに転じている。</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487297" y="5691873"/>
            <a:ext cx="2652699" cy="261610"/>
          </a:xfrm>
          <a:prstGeom prst="rect">
            <a:avLst/>
          </a:prstGeom>
          <a:noFill/>
        </p:spPr>
        <p:txBody>
          <a:bodyPr wrap="square" rtlCol="0">
            <a:spAutoFit/>
          </a:bodyPr>
          <a:lstStyle/>
          <a:p>
            <a:pPr algn="ctr"/>
            <a:r>
              <a:rPr kumimoji="1" lang="ja-JP" altLang="en-US" sz="1100" dirty="0" smtClean="0"/>
              <a:t>出典：大阪税関 </a:t>
            </a:r>
            <a:r>
              <a:rPr kumimoji="1" lang="en-US" altLang="ja-JP" sz="1100" dirty="0" smtClean="0"/>
              <a:t>『</a:t>
            </a:r>
            <a:r>
              <a:rPr kumimoji="1" lang="ja-JP" altLang="en-US" sz="1100" dirty="0" smtClean="0"/>
              <a:t>近畿圏貿易概況</a:t>
            </a:r>
            <a:r>
              <a:rPr kumimoji="1" lang="en-US" altLang="ja-JP" sz="1100" dirty="0" smtClean="0"/>
              <a:t>』</a:t>
            </a:r>
          </a:p>
        </p:txBody>
      </p:sp>
      <p:graphicFrame>
        <p:nvGraphicFramePr>
          <p:cNvPr id="9" name="グラフ 8">
            <a:extLst>
              <a:ext uri="{FF2B5EF4-FFF2-40B4-BE49-F238E27FC236}">
                <a16:creationId xmlns:a16="http://schemas.microsoft.com/office/drawing/2014/main" id="{00000000-0008-0000-0000-000023000000}"/>
              </a:ext>
            </a:extLst>
          </p:cNvPr>
          <p:cNvGraphicFramePr>
            <a:graphicFrameLocks/>
          </p:cNvGraphicFramePr>
          <p:nvPr>
            <p:extLst>
              <p:ext uri="{D42A27DB-BD31-4B8C-83A1-F6EECF244321}">
                <p14:modId xmlns:p14="http://schemas.microsoft.com/office/powerpoint/2010/main" val="4265490431"/>
              </p:ext>
            </p:extLst>
          </p:nvPr>
        </p:nvGraphicFramePr>
        <p:xfrm>
          <a:off x="566659" y="1473709"/>
          <a:ext cx="8783402" cy="4218164"/>
        </p:xfrm>
        <a:graphic>
          <a:graphicData uri="http://schemas.openxmlformats.org/drawingml/2006/chart">
            <c:chart xmlns:c="http://schemas.openxmlformats.org/drawingml/2006/chart" xmlns:r="http://schemas.openxmlformats.org/officeDocument/2006/relationships" r:id="rId2"/>
          </a:graphicData>
        </a:graphic>
      </p:graphicFrame>
      <p:sp>
        <p:nvSpPr>
          <p:cNvPr id="11"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輸出入の減少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623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28205" y="5691873"/>
            <a:ext cx="459494" cy="394246"/>
          </a:xfrm>
          <a:ln>
            <a:solidFill>
              <a:schemeClr val="accent1"/>
            </a:solidFill>
          </a:ln>
        </p:spPr>
        <p:txBody>
          <a:bodyPr/>
          <a:lstStyle/>
          <a:p>
            <a:fld id="{9B28B6A2-4437-46C4-8AB6-08015A7ADF51}" type="slidenum">
              <a:rPr kumimoji="1" lang="ja-JP" altLang="en-US" sz="1600" smtClean="0"/>
              <a:t>18</a:t>
            </a:fld>
            <a:endParaRPr kumimoji="1" lang="ja-JP" altLang="en-US" sz="1600" dirty="0"/>
          </a:p>
        </p:txBody>
      </p:sp>
      <p:sp>
        <p:nvSpPr>
          <p:cNvPr id="13" name="正方形/長方形 12"/>
          <p:cNvSpPr/>
          <p:nvPr/>
        </p:nvSpPr>
        <p:spPr>
          <a:xfrm>
            <a:off x="154972" y="546157"/>
            <a:ext cx="9596056" cy="6314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600" b="1"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外出禁止措置によって世界各地の工場が生産停止に追い込まれたことにより、日本国内の工場においても必要な</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部品や素材が入手できず、グローバルサプライチェーンの寸断が生じている。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699" y="1325075"/>
            <a:ext cx="9650628" cy="3754874"/>
          </a:xfrm>
          <a:prstGeom prst="rect">
            <a:avLst/>
          </a:prstGeom>
          <a:noFill/>
        </p:spPr>
        <p:txBody>
          <a:bodyPr wrap="square" rtlCol="0">
            <a:spAutoFit/>
          </a:bodyPr>
          <a:lstStyle/>
          <a:p>
            <a:pPr marL="180975" indent="-180975"/>
            <a:endParaRPr kumimoji="1" lang="en-US" altLang="ja-JP" sz="1400" dirty="0">
              <a:latin typeface="Meiryo UI" panose="020B0604030504040204" pitchFamily="50" charset="-128"/>
              <a:ea typeface="Meiryo UI" panose="020B0604030504040204" pitchFamily="50" charset="-128"/>
            </a:endParaRPr>
          </a:p>
          <a:p>
            <a:pPr lvl="1"/>
            <a:r>
              <a:rPr lang="en-US" altLang="ja-JP" sz="1400" dirty="0"/>
              <a:t>【4/21</a:t>
            </a:r>
            <a:r>
              <a:rPr lang="ja-JP" altLang="ja-JP" sz="1400" dirty="0"/>
              <a:t>付 読売新聞</a:t>
            </a:r>
            <a:r>
              <a:rPr lang="en-US" altLang="ja-JP" sz="1400" dirty="0"/>
              <a:t>】</a:t>
            </a:r>
            <a:endParaRPr lang="ja-JP" altLang="ja-JP" sz="1400" dirty="0"/>
          </a:p>
          <a:p>
            <a:pPr marL="576000" lvl="1" indent="-72000"/>
            <a:r>
              <a:rPr lang="ja-JP" altLang="ja-JP" sz="1400" dirty="0"/>
              <a:t>・財務省が</a:t>
            </a:r>
            <a:r>
              <a:rPr lang="en-US" altLang="ja-JP" sz="1400" dirty="0"/>
              <a:t>20</a:t>
            </a:r>
            <a:r>
              <a:rPr lang="ja-JP" altLang="ja-JP" sz="1400" dirty="0"/>
              <a:t>日発表した貿易統計によると、</a:t>
            </a:r>
            <a:r>
              <a:rPr lang="en-US" altLang="ja-JP" sz="1400" dirty="0"/>
              <a:t>3</a:t>
            </a:r>
            <a:r>
              <a:rPr lang="ja-JP" altLang="ja-JP" sz="1400" dirty="0"/>
              <a:t>月の東南アジア諸国連合（</a:t>
            </a:r>
            <a:r>
              <a:rPr lang="en-US" altLang="ja-JP" sz="1400" dirty="0"/>
              <a:t>ASEAN</a:t>
            </a:r>
            <a:r>
              <a:rPr lang="ja-JP" altLang="ja-JP" sz="1400" dirty="0"/>
              <a:t>）からの自動車部品輸入額は、前年同月比</a:t>
            </a:r>
            <a:r>
              <a:rPr lang="en-US" altLang="ja-JP" sz="1400" dirty="0"/>
              <a:t>9%</a:t>
            </a:r>
            <a:r>
              <a:rPr lang="ja-JP" altLang="ja-JP" sz="1400" dirty="0"/>
              <a:t>減の</a:t>
            </a:r>
            <a:r>
              <a:rPr lang="en-US" altLang="ja-JP" sz="1400" dirty="0"/>
              <a:t>176</a:t>
            </a:r>
            <a:r>
              <a:rPr lang="ja-JP" altLang="ja-JP" sz="1400" dirty="0"/>
              <a:t>億円だった。</a:t>
            </a:r>
            <a:r>
              <a:rPr lang="ja-JP" altLang="ja-JP" sz="1400" b="1" u="sng" dirty="0"/>
              <a:t>外出禁止措置が、</a:t>
            </a:r>
            <a:r>
              <a:rPr lang="ja-JP" altLang="ja-JP" sz="1400" dirty="0"/>
              <a:t>最初にウイルスが流行した</a:t>
            </a:r>
            <a:r>
              <a:rPr lang="ja-JP" altLang="ja-JP" sz="1400" b="1" u="sng" dirty="0"/>
              <a:t>中国から東南アジアに広がり、各地で部品生産が減った</a:t>
            </a:r>
            <a:r>
              <a:rPr lang="ja-JP" altLang="ja-JP" sz="1400" dirty="0" smtClean="0"/>
              <a:t>ため</a:t>
            </a:r>
            <a:r>
              <a:rPr lang="ja-JP" altLang="en-US" sz="1400" dirty="0" smtClean="0"/>
              <a:t>だ</a:t>
            </a:r>
            <a:r>
              <a:rPr lang="ja-JP" altLang="ja-JP" sz="1400" dirty="0" smtClean="0"/>
              <a:t>。</a:t>
            </a:r>
            <a:endParaRPr lang="ja-JP" altLang="ja-JP" sz="1400" dirty="0"/>
          </a:p>
          <a:p>
            <a:pPr marL="576000" lvl="1" indent="-72000"/>
            <a:r>
              <a:rPr lang="ja-JP" altLang="ja-JP" sz="1400" dirty="0"/>
              <a:t>・</a:t>
            </a:r>
            <a:r>
              <a:rPr lang="ja-JP" altLang="ja-JP" sz="1400" b="1" u="sng" dirty="0"/>
              <a:t>日本国内の組み立て工場では</a:t>
            </a:r>
            <a:r>
              <a:rPr lang="en-US" altLang="ja-JP" sz="1400" b="1" u="sng" dirty="0"/>
              <a:t>2</a:t>
            </a:r>
            <a:r>
              <a:rPr lang="ja-JP" altLang="ja-JP" sz="1400" b="1" u="sng" dirty="0"/>
              <a:t>月中旬から生産停止や減産が始まった。</a:t>
            </a:r>
            <a:r>
              <a:rPr lang="ja-JP" altLang="ja-JP" sz="1400" dirty="0"/>
              <a:t>中国が生産停止した段階では、各社の在庫にはまだ余裕があったが、</a:t>
            </a:r>
            <a:r>
              <a:rPr lang="ja-JP" altLang="ja-JP" sz="1400" b="1" u="sng" dirty="0"/>
              <a:t>東南アジア全体に感染が広がると、「部品供給網はズタズタ」</a:t>
            </a:r>
            <a:r>
              <a:rPr lang="ja-JP" altLang="ja-JP" sz="1400" dirty="0"/>
              <a:t>（自動車メーカー首脳）になった。</a:t>
            </a:r>
          </a:p>
          <a:p>
            <a:pPr marL="576000" lvl="1" indent="-72000"/>
            <a:r>
              <a:rPr lang="ja-JP" altLang="ja-JP" sz="1400" dirty="0"/>
              <a:t>・</a:t>
            </a:r>
            <a:r>
              <a:rPr lang="en-US" altLang="ja-JP" sz="1400" dirty="0"/>
              <a:t>3</a:t>
            </a:r>
            <a:r>
              <a:rPr lang="ja-JP" altLang="ja-JP" sz="1400" dirty="0"/>
              <a:t>月以降は、トヨタ自動車やホンダ、日産自動車、マツダなど主要メーカーが休止や減産に追い込まれている。</a:t>
            </a:r>
            <a:r>
              <a:rPr lang="ja-JP" altLang="ja-JP" sz="1400" b="1" u="sng" dirty="0"/>
              <a:t>トヨタは</a:t>
            </a:r>
            <a:r>
              <a:rPr lang="en-US" altLang="ja-JP" sz="1400" dirty="0"/>
              <a:t>4</a:t>
            </a:r>
            <a:r>
              <a:rPr lang="ja-JP" altLang="ja-JP" sz="1400" dirty="0"/>
              <a:t>月</a:t>
            </a:r>
            <a:r>
              <a:rPr lang="en-US" altLang="ja-JP" sz="1400" dirty="0"/>
              <a:t>20</a:t>
            </a:r>
            <a:r>
              <a:rPr lang="ja-JP" altLang="ja-JP" sz="1400" dirty="0"/>
              <a:t>日以降も、日野自動車などグループ会社も含めた</a:t>
            </a:r>
            <a:r>
              <a:rPr lang="ja-JP" altLang="ja-JP" sz="1400" b="1" u="sng" dirty="0"/>
              <a:t>全国</a:t>
            </a:r>
            <a:r>
              <a:rPr lang="en-US" altLang="ja-JP" sz="1400" b="1" u="sng" dirty="0"/>
              <a:t>15</a:t>
            </a:r>
            <a:r>
              <a:rPr lang="ja-JP" altLang="ja-JP" sz="1400" b="1" u="sng" dirty="0"/>
              <a:t>工場で追加の減産</a:t>
            </a:r>
            <a:r>
              <a:rPr lang="ja-JP" altLang="ja-JP" sz="1400" dirty="0"/>
              <a:t>に踏み切る。</a:t>
            </a:r>
            <a:r>
              <a:rPr lang="ja-JP" altLang="ja-JP" sz="1400" b="1" u="sng" dirty="0"/>
              <a:t>ホンダも</a:t>
            </a:r>
            <a:r>
              <a:rPr lang="en-US" altLang="ja-JP" sz="1400" dirty="0"/>
              <a:t>20</a:t>
            </a:r>
            <a:r>
              <a:rPr lang="ja-JP" altLang="ja-JP" sz="1400" dirty="0"/>
              <a:t>日、</a:t>
            </a:r>
            <a:r>
              <a:rPr lang="ja-JP" altLang="ja-JP" sz="1400" b="1" u="sng" dirty="0"/>
              <a:t>部品供給が停滞したため、埼玉県内の</a:t>
            </a:r>
            <a:r>
              <a:rPr lang="en-US" altLang="ja-JP" sz="1400" b="1" u="sng" dirty="0"/>
              <a:t>2</a:t>
            </a:r>
            <a:r>
              <a:rPr lang="ja-JP" altLang="ja-JP" sz="1400" b="1" u="sng" dirty="0"/>
              <a:t>工場で</a:t>
            </a:r>
            <a:r>
              <a:rPr lang="en-US" altLang="ja-JP" sz="1400" dirty="0"/>
              <a:t>27</a:t>
            </a:r>
            <a:r>
              <a:rPr lang="ja-JP" altLang="ja-JP" sz="1400" dirty="0"/>
              <a:t>日から</a:t>
            </a:r>
            <a:r>
              <a:rPr lang="en-US" altLang="ja-JP" sz="1400" dirty="0"/>
              <a:t>5</a:t>
            </a:r>
            <a:r>
              <a:rPr lang="ja-JP" altLang="ja-JP" sz="1400" dirty="0"/>
              <a:t>月</a:t>
            </a:r>
            <a:r>
              <a:rPr lang="en-US" altLang="ja-JP" sz="1400" dirty="0"/>
              <a:t>10</a:t>
            </a:r>
            <a:r>
              <a:rPr lang="ja-JP" altLang="ja-JP" sz="1400" dirty="0"/>
              <a:t>日まで</a:t>
            </a:r>
            <a:r>
              <a:rPr lang="ja-JP" altLang="ja-JP" sz="1400" b="1" u="sng" dirty="0"/>
              <a:t>生産を停止</a:t>
            </a:r>
            <a:r>
              <a:rPr lang="ja-JP" altLang="ja-JP" sz="1400" dirty="0"/>
              <a:t>すると発表した。</a:t>
            </a:r>
          </a:p>
          <a:p>
            <a:pPr marL="576000" lvl="1" indent="-72000"/>
            <a:r>
              <a:rPr lang="en-US" altLang="ja-JP" sz="1400" dirty="0"/>
              <a:t> </a:t>
            </a:r>
            <a:endParaRPr lang="en-US" altLang="ja-JP" sz="1400" dirty="0" smtClean="0"/>
          </a:p>
          <a:p>
            <a:pPr marL="576000" lvl="1" indent="-72000"/>
            <a:endParaRPr lang="ja-JP" altLang="ja-JP" sz="1400" dirty="0"/>
          </a:p>
          <a:p>
            <a:pPr lvl="1" indent="-72000"/>
            <a:r>
              <a:rPr lang="en-US" altLang="ja-JP" sz="1400" dirty="0"/>
              <a:t>【6/17</a:t>
            </a:r>
            <a:r>
              <a:rPr lang="ja-JP" altLang="ja-JP" sz="1400" dirty="0"/>
              <a:t>付 日本経済新聞</a:t>
            </a:r>
            <a:r>
              <a:rPr lang="en-US" altLang="ja-JP" sz="1400" dirty="0"/>
              <a:t>】</a:t>
            </a:r>
            <a:endParaRPr lang="ja-JP" altLang="ja-JP" sz="1400" dirty="0"/>
          </a:p>
          <a:p>
            <a:pPr marL="576000" lvl="1" indent="-72000"/>
            <a:r>
              <a:rPr lang="ja-JP" altLang="ja-JP" sz="1400" dirty="0"/>
              <a:t>・かつてソニーの「顔」だったテレビ製品。今も年</a:t>
            </a:r>
            <a:r>
              <a:rPr lang="en-US" altLang="ja-JP" sz="1400" dirty="0"/>
              <a:t>900</a:t>
            </a:r>
            <a:r>
              <a:rPr lang="ja-JP" altLang="ja-JP" sz="1400" dirty="0"/>
              <a:t>万台強を販売しているが、需要に供給が追いつかない状況が続く。新型コロナウイルスの影響で</a:t>
            </a:r>
            <a:r>
              <a:rPr lang="ja-JP" altLang="ja-JP" sz="1400" b="1" u="sng" dirty="0"/>
              <a:t>マレーシアの自社工場やメキシコ、スロバキアの委託先工場で一時稼働が停止。</a:t>
            </a:r>
            <a:r>
              <a:rPr lang="en-US" altLang="ja-JP" sz="1400" dirty="0"/>
              <a:t>4</a:t>
            </a:r>
            <a:r>
              <a:rPr lang="ja-JP" altLang="ja-JP" sz="1400" dirty="0"/>
              <a:t>月下旬から順次再開したものの、</a:t>
            </a:r>
            <a:r>
              <a:rPr lang="ja-JP" altLang="ja-JP" sz="1400" b="1" u="sng" dirty="0"/>
              <a:t>部品の調達遅れが響く。</a:t>
            </a:r>
          </a:p>
          <a:p>
            <a:pPr marL="576000" lvl="1" indent="-72000"/>
            <a:r>
              <a:rPr lang="ja-JP" altLang="ja-JP" sz="1400" dirty="0"/>
              <a:t>・米サプライマネジメント協会（</a:t>
            </a:r>
            <a:r>
              <a:rPr lang="en-US" altLang="ja-JP" sz="1400" dirty="0"/>
              <a:t>ISM</a:t>
            </a:r>
            <a:r>
              <a:rPr lang="ja-JP" altLang="ja-JP" sz="1400" dirty="0"/>
              <a:t>）の調査では</a:t>
            </a:r>
            <a:r>
              <a:rPr lang="ja-JP" altLang="ja-JP" sz="1400" b="1" u="sng" dirty="0"/>
              <a:t>約</a:t>
            </a:r>
            <a:r>
              <a:rPr lang="en-US" altLang="ja-JP" sz="1400" b="1" u="sng" dirty="0"/>
              <a:t>75%</a:t>
            </a:r>
            <a:r>
              <a:rPr lang="ja-JP" altLang="ja-JP" sz="1400" b="1" u="sng" dirty="0"/>
              <a:t>の企業が中国などからの調達が滞った</a:t>
            </a:r>
            <a:r>
              <a:rPr lang="ja-JP" altLang="ja-JP" sz="1400" dirty="0"/>
              <a:t>と回答</a:t>
            </a:r>
            <a:r>
              <a:rPr lang="ja-JP" altLang="ja-JP" sz="1400" dirty="0" smtClean="0"/>
              <a:t>。</a:t>
            </a:r>
            <a:endParaRPr lang="ja-JP" altLang="ja-JP" sz="1400" dirty="0"/>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サプライチェーンの寸断</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682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91483" y="174447"/>
            <a:ext cx="7688554" cy="400110"/>
          </a:xfrm>
          <a:prstGeom prst="rect">
            <a:avLst/>
          </a:prstGeom>
          <a:noFill/>
        </p:spPr>
        <p:txBody>
          <a:bodyPr wrap="square" rtlCol="0">
            <a:spAutoFit/>
          </a:bodyPr>
          <a:lstStyle/>
          <a:p>
            <a:pPr defTabSz="408005">
              <a:defRPr/>
            </a:pPr>
            <a:r>
              <a:rPr kumimoji="1" lang="ja-JP" altLang="en-US" sz="2000" b="1" dirty="0">
                <a:solidFill>
                  <a:prstClr val="black"/>
                </a:solidFill>
                <a:latin typeface="Meiryo UI" panose="020B0604030504040204" pitchFamily="50" charset="-128"/>
                <a:ea typeface="Meiryo UI" panose="020B0604030504040204" pitchFamily="50" charset="-128"/>
              </a:rPr>
              <a:t>目　　次</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1102976" y="588181"/>
            <a:ext cx="757362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04002" y="596422"/>
            <a:ext cx="7771576" cy="5000793"/>
          </a:xfrm>
          <a:prstGeom prst="rect">
            <a:avLst/>
          </a:prstGeom>
          <a:noFill/>
        </p:spPr>
        <p:txBody>
          <a:bodyPr wrap="square" rtlCol="0">
            <a:spAutoFit/>
          </a:bodyPr>
          <a:lstStyle/>
          <a:p>
            <a:pPr algn="dist">
              <a:lnSpc>
                <a:spcPct val="150000"/>
              </a:lnSpc>
            </a:pP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経済</a:t>
            </a:r>
            <a:r>
              <a:rPr kumimoji="1" lang="ja-JP" altLang="en-US" b="1" dirty="0" smtClean="0">
                <a:latin typeface="Meiryo UI" panose="020B0604030504040204" pitchFamily="50" charset="-128"/>
                <a:ea typeface="Meiryo UI" panose="020B0604030504040204" pitchFamily="50" charset="-128"/>
              </a:rPr>
              <a:t>への影響・</a:t>
            </a:r>
            <a:r>
              <a:rPr kumimoji="1"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p.2</a:t>
            </a:r>
          </a:p>
          <a:p>
            <a:pPr algn="dist">
              <a:lnSpc>
                <a:spcPct val="150000"/>
              </a:lnSpc>
            </a:pPr>
            <a:r>
              <a:rPr kumimoji="1" lang="ja-JP" altLang="en-US" sz="1606" b="1" dirty="0" smtClean="0">
                <a:latin typeface="Meiryo UI" panose="020B0604030504040204" pitchFamily="50" charset="-128"/>
                <a:ea typeface="Meiryo UI" panose="020B0604030504040204" pitchFamily="50" charset="-128"/>
              </a:rPr>
              <a:t>　</a:t>
            </a:r>
            <a:r>
              <a:rPr kumimoji="1" lang="ja-JP" altLang="en-US" sz="1606" dirty="0" smtClean="0">
                <a:latin typeface="Meiryo UI" panose="020B0604030504040204" pitchFamily="50" charset="-128"/>
                <a:ea typeface="Meiryo UI" panose="020B0604030504040204" pitchFamily="50" charset="-128"/>
              </a:rPr>
              <a:t>＊不要不急の消費の減少・</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p.3</a:t>
            </a: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＊国内外の移動の</a:t>
            </a:r>
            <a:r>
              <a:rPr kumimoji="1" lang="ja-JP" altLang="en-US" sz="1606" dirty="0">
                <a:latin typeface="Meiryo UI" panose="020B0604030504040204" pitchFamily="50" charset="-128"/>
                <a:ea typeface="Meiryo UI" panose="020B0604030504040204" pitchFamily="50" charset="-128"/>
              </a:rPr>
              <a:t>減少・・・・・・・・・・・・・・・・・・・・・・・・・・・・・・・・・・・・・・・・・・・・・・</a:t>
            </a:r>
            <a:r>
              <a:rPr kumimoji="1" lang="en-US" altLang="ja-JP" sz="1606" dirty="0" smtClean="0">
                <a:latin typeface="Meiryo UI" panose="020B0604030504040204" pitchFamily="50" charset="-128"/>
                <a:ea typeface="Meiryo UI" panose="020B0604030504040204" pitchFamily="50" charset="-128"/>
              </a:rPr>
              <a:t>p.10</a:t>
            </a: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＊企業業績の悪化・倒産の増加・</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p.20</a:t>
            </a: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＊雇用情勢の悪化・・・・・</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p.34</a:t>
            </a: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＊所得の減少・</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p.41</a:t>
            </a: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endParaRPr kumimoji="1" lang="en-US" altLang="ja-JP" sz="1606" dirty="0" smtClean="0">
              <a:latin typeface="Meiryo UI" panose="020B0604030504040204" pitchFamily="50" charset="-128"/>
              <a:ea typeface="Meiryo UI" panose="020B0604030504040204" pitchFamily="50" charset="-128"/>
            </a:endParaRPr>
          </a:p>
          <a:p>
            <a:pPr algn="dist">
              <a:lnSpc>
                <a:spcPct val="150000"/>
              </a:lnSpc>
            </a:pPr>
            <a:r>
              <a:rPr kumimoji="1" lang="ja-JP" altLang="en-US" b="1" dirty="0" smtClean="0">
                <a:latin typeface="Meiryo UI" panose="020B0604030504040204" pitchFamily="50" charset="-128"/>
                <a:ea typeface="Meiryo UI" panose="020B0604030504040204" pitchFamily="50" charset="-128"/>
              </a:rPr>
              <a:t>○社会への影響・</a:t>
            </a:r>
            <a:r>
              <a:rPr kumimoji="1"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a:t>
            </a:r>
            <a:r>
              <a:rPr kumimoji="1" lang="en-US" altLang="ja-JP" b="1" smtClean="0">
                <a:latin typeface="Meiryo UI" panose="020B0604030504040204" pitchFamily="50" charset="-128"/>
                <a:ea typeface="Meiryo UI" panose="020B0604030504040204" pitchFamily="50" charset="-128"/>
              </a:rPr>
              <a:t>p.44</a:t>
            </a:r>
            <a:endParaRPr kumimoji="1" lang="en-US" altLang="ja-JP" b="1" dirty="0" smtClean="0">
              <a:latin typeface="Meiryo UI" panose="020B0604030504040204" pitchFamily="50" charset="-128"/>
              <a:ea typeface="Meiryo UI" panose="020B0604030504040204" pitchFamily="50" charset="-128"/>
            </a:endParaRP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＊長期間の休校・</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p.45</a:t>
            </a: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＊非接触型サービスの増加・・</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p.47</a:t>
            </a: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＊働き方の変化・</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p.50</a:t>
            </a:r>
            <a:endParaRPr kumimoji="1" lang="en-US" altLang="ja-JP" sz="1606" dirty="0">
              <a:latin typeface="Meiryo UI" panose="020B0604030504040204" pitchFamily="50" charset="-128"/>
              <a:ea typeface="Meiryo UI" panose="020B0604030504040204" pitchFamily="50" charset="-128"/>
            </a:endParaRPr>
          </a:p>
          <a:p>
            <a:pPr algn="dist">
              <a:lnSpc>
                <a:spcPct val="150000"/>
              </a:lnSpc>
            </a:pPr>
            <a:r>
              <a:rPr kumimoji="1" lang="ja-JP" altLang="en-US" sz="1606" dirty="0" smtClean="0">
                <a:latin typeface="Meiryo UI" panose="020B0604030504040204" pitchFamily="50" charset="-128"/>
                <a:ea typeface="Meiryo UI" panose="020B0604030504040204" pitchFamily="50" charset="-128"/>
              </a:rPr>
              <a:t>　＊府民の健康への影響・</a:t>
            </a:r>
            <a:r>
              <a:rPr kumimoji="1" lang="ja-JP" altLang="en-US" sz="1606" dirty="0">
                <a:latin typeface="Meiryo UI" panose="020B0604030504040204" pitchFamily="50" charset="-128"/>
                <a:ea typeface="Meiryo UI" panose="020B0604030504040204" pitchFamily="50" charset="-128"/>
              </a:rPr>
              <a:t>・・・・・・・・・・・・・・・</a:t>
            </a:r>
            <a:r>
              <a:rPr kumimoji="1" lang="ja-JP" altLang="en-US" sz="1606" dirty="0" smtClean="0">
                <a:latin typeface="Meiryo UI" panose="020B0604030504040204" pitchFamily="50" charset="-128"/>
                <a:ea typeface="Meiryo UI" panose="020B0604030504040204" pitchFamily="50" charset="-128"/>
              </a:rPr>
              <a:t>・・</a:t>
            </a:r>
            <a:r>
              <a:rPr kumimoji="1" lang="ja-JP" altLang="en-US" sz="1606" dirty="0">
                <a:latin typeface="Meiryo UI" panose="020B0604030504040204" pitchFamily="50" charset="-128"/>
                <a:ea typeface="Meiryo UI" panose="020B0604030504040204" pitchFamily="50" charset="-128"/>
              </a:rPr>
              <a:t>・・・・・・・・・・・・・・・・・・</a:t>
            </a:r>
            <a:r>
              <a:rPr kumimoji="1" lang="en-US" altLang="ja-JP" sz="1606" dirty="0" smtClean="0">
                <a:latin typeface="Meiryo UI" panose="020B0604030504040204" pitchFamily="50" charset="-128"/>
                <a:ea typeface="Meiryo UI" panose="020B0604030504040204" pitchFamily="50" charset="-128"/>
              </a:rPr>
              <a:t>p.56</a:t>
            </a:r>
            <a:endParaRPr kumimoji="1" lang="en-US" altLang="ja-JP" sz="1606"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397217" y="5691873"/>
            <a:ext cx="379269" cy="394246"/>
          </a:xfrm>
        </p:spPr>
        <p:txBody>
          <a:bodyPr/>
          <a:lstStyle/>
          <a:p>
            <a:fld id="{48CC1641-A557-4CE5-8C8D-A8271667C983}" type="slidenum">
              <a:rPr kumimoji="1" lang="ja-JP" altLang="en-US" sz="1600" b="1" smtClean="0"/>
              <a:pPr/>
              <a:t>1</a:t>
            </a:fld>
            <a:endParaRPr kumimoji="1" lang="ja-JP" altLang="en-US" sz="1600" b="1" dirty="0"/>
          </a:p>
        </p:txBody>
      </p:sp>
    </p:spTree>
    <p:extLst>
      <p:ext uri="{BB962C8B-B14F-4D97-AF65-F5344CB8AC3E}">
        <p14:creationId xmlns:p14="http://schemas.microsoft.com/office/powerpoint/2010/main" val="4125933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国内外の移動の減少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交通機関の</a:t>
            </a:r>
            <a:r>
              <a:rPr lang="ja-JP" altLang="en-US" sz="1800" b="1" dirty="0">
                <a:solidFill>
                  <a:schemeClr val="bg1"/>
                </a:solidFill>
                <a:latin typeface="Meiryo UI" panose="020B0604030504040204" pitchFamily="50" charset="-128"/>
                <a:ea typeface="Meiryo UI" panose="020B0604030504040204" pitchFamily="50" charset="-128"/>
              </a:rPr>
              <a:t>利用</a:t>
            </a:r>
            <a:r>
              <a:rPr lang="ja-JP" altLang="en-US" sz="1800" b="1" dirty="0" smtClean="0">
                <a:solidFill>
                  <a:schemeClr val="bg1"/>
                </a:solidFill>
                <a:latin typeface="Meiryo UI" panose="020B0604030504040204" pitchFamily="50" charset="-128"/>
                <a:ea typeface="Meiryo UI" panose="020B0604030504040204" pitchFamily="50" charset="-128"/>
              </a:rPr>
              <a:t>減少</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70456" y="591900"/>
            <a:ext cx="9306033" cy="6882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旅客数については、３月に入り全国的に大きく減少。（前年同期比：▲</a:t>
            </a:r>
            <a:r>
              <a:rPr kumimoji="1" lang="en-US" altLang="ja-JP" sz="1400" dirty="0" smtClean="0">
                <a:solidFill>
                  <a:schemeClr val="tx1"/>
                </a:solidFill>
                <a:latin typeface="Meiryo UI" panose="020B0604030504040204" pitchFamily="50" charset="-128"/>
                <a:ea typeface="Meiryo UI" panose="020B0604030504040204" pitchFamily="50" charset="-128"/>
              </a:rPr>
              <a:t>21.7</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近畿においては、全国よりも大きく利用者数が減少。</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前年同期比：</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23.9</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392401" y="5691873"/>
            <a:ext cx="495298" cy="394246"/>
          </a:xfrm>
          <a:ln>
            <a:solidFill>
              <a:schemeClr val="accent1"/>
            </a:solidFill>
          </a:ln>
        </p:spPr>
        <p:txBody>
          <a:bodyPr/>
          <a:lstStyle/>
          <a:p>
            <a:fld id="{9B28B6A2-4437-46C4-8AB6-08015A7ADF51}" type="slidenum">
              <a:rPr kumimoji="1" lang="ja-JP" altLang="en-US" sz="1600" smtClean="0"/>
              <a:t>19</a:t>
            </a:fld>
            <a:endParaRPr kumimoji="1" lang="ja-JP" altLang="en-US" sz="1600" dirty="0"/>
          </a:p>
        </p:txBody>
      </p:sp>
      <p:sp>
        <p:nvSpPr>
          <p:cNvPr id="2" name="Rectangle 2"/>
          <p:cNvSpPr>
            <a:spLocks noChangeArrowheads="1"/>
          </p:cNvSpPr>
          <p:nvPr/>
        </p:nvSpPr>
        <p:spPr bwMode="auto">
          <a:xfrm>
            <a:off x="1203598" y="2262053"/>
            <a:ext cx="108631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568833" y="1687441"/>
            <a:ext cx="123444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9" name="グラフ 8">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2021765593"/>
              </p:ext>
            </p:extLst>
          </p:nvPr>
        </p:nvGraphicFramePr>
        <p:xfrm>
          <a:off x="1203599" y="1364115"/>
          <a:ext cx="7554036" cy="4508651"/>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203092" y="5825916"/>
            <a:ext cx="2652699" cy="261610"/>
          </a:xfrm>
          <a:prstGeom prst="rect">
            <a:avLst/>
          </a:prstGeom>
          <a:noFill/>
        </p:spPr>
        <p:txBody>
          <a:bodyPr wrap="square" rtlCol="0">
            <a:spAutoFit/>
          </a:bodyPr>
          <a:lstStyle/>
          <a:p>
            <a:pPr algn="ctr"/>
            <a:r>
              <a:rPr kumimoji="1" lang="ja-JP" altLang="en-US" sz="1100" dirty="0" smtClean="0"/>
              <a:t>出典：国土</a:t>
            </a:r>
            <a:r>
              <a:rPr kumimoji="1" lang="ja-JP" altLang="en-US" sz="1100" dirty="0"/>
              <a:t>交通省</a:t>
            </a:r>
            <a:r>
              <a:rPr kumimoji="1" lang="ja-JP" altLang="en-US" sz="1100" dirty="0" smtClean="0"/>
              <a:t> </a:t>
            </a:r>
            <a:r>
              <a:rPr kumimoji="1" lang="en-US" altLang="ja-JP" sz="1100" dirty="0" smtClean="0"/>
              <a:t>『</a:t>
            </a:r>
            <a:r>
              <a:rPr kumimoji="1" lang="ja-JP" altLang="en-US" sz="1100" dirty="0" smtClean="0"/>
              <a:t>鉄道輸送統計</a:t>
            </a:r>
            <a:r>
              <a:rPr kumimoji="1" lang="en-US" altLang="ja-JP" sz="1100" dirty="0" smtClean="0"/>
              <a:t>』</a:t>
            </a:r>
          </a:p>
        </p:txBody>
      </p:sp>
    </p:spTree>
    <p:extLst>
      <p:ext uri="{BB962C8B-B14F-4D97-AF65-F5344CB8AC3E}">
        <p14:creationId xmlns:p14="http://schemas.microsoft.com/office/powerpoint/2010/main" val="3233547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362690" y="547801"/>
            <a:ext cx="9200494" cy="542584"/>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63" dirty="0" smtClean="0"/>
              <a:t>●</a:t>
            </a:r>
            <a:r>
              <a:rPr lang="ja-JP" altLang="en-US" sz="1463" dirty="0"/>
              <a:t>ＩＭＦ</a:t>
            </a:r>
            <a:r>
              <a:rPr lang="ja-JP" altLang="en-US" sz="1463" dirty="0" smtClean="0"/>
              <a:t>は、「世界経済は大封鎖に陥り、</a:t>
            </a:r>
            <a:r>
              <a:rPr lang="ja-JP" altLang="en-US" sz="1463" b="1" u="sng" dirty="0" smtClean="0"/>
              <a:t>大恐慌以来で最悪の景気後退</a:t>
            </a:r>
            <a:r>
              <a:rPr lang="ja-JP" altLang="en-US" sz="1463" dirty="0" smtClean="0"/>
              <a:t>」と分析。</a:t>
            </a:r>
            <a:endParaRPr lang="en-US" altLang="ja-JP" sz="1463" dirty="0" smtClean="0"/>
          </a:p>
          <a:p>
            <a:pPr marL="217984" indent="-217984"/>
            <a:r>
              <a:rPr lang="ja-JP" altLang="en-US" sz="1463" dirty="0" smtClean="0"/>
              <a:t>●感染第</a:t>
            </a:r>
            <a:r>
              <a:rPr lang="en-US" altLang="ja-JP" sz="1463" dirty="0" smtClean="0"/>
              <a:t>2</a:t>
            </a:r>
            <a:r>
              <a:rPr lang="ja-JP" altLang="en-US" sz="1463" dirty="0" smtClean="0"/>
              <a:t>波が避けられれば、</a:t>
            </a:r>
            <a:r>
              <a:rPr lang="en-US" altLang="ja-JP" sz="1463" dirty="0" smtClean="0"/>
              <a:t>2021</a:t>
            </a:r>
            <a:r>
              <a:rPr lang="ja-JP" altLang="en-US" sz="1463" dirty="0" smtClean="0"/>
              <a:t>年には世界全体で＋</a:t>
            </a:r>
            <a:r>
              <a:rPr lang="en-US" altLang="ja-JP" sz="1463" dirty="0" smtClean="0"/>
              <a:t>5.4</a:t>
            </a:r>
            <a:r>
              <a:rPr lang="ja-JP" altLang="en-US" sz="1463" dirty="0" smtClean="0"/>
              <a:t>％成長に回復すると予測。</a:t>
            </a:r>
            <a:endParaRPr lang="en-US" altLang="ja-JP" sz="1463" dirty="0" smtClean="0"/>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4545180" y="5785155"/>
            <a:ext cx="4230213" cy="267446"/>
          </a:xfrm>
          <a:prstGeom prst="rect">
            <a:avLst/>
          </a:prstGeom>
          <a:noFill/>
          <a:ln>
            <a:noFill/>
          </a:ln>
        </p:spPr>
        <p:txBody>
          <a:bodyPr wrap="square" rtlCol="0">
            <a:spAutoFit/>
          </a:bodyPr>
          <a:lstStyle/>
          <a:p>
            <a:pPr marL="217984" indent="-217984"/>
            <a:r>
              <a:rPr lang="ja-JP" altLang="en-US" sz="1138" dirty="0"/>
              <a:t>出典</a:t>
            </a:r>
            <a:r>
              <a:rPr lang="ja-JP" altLang="en-US" sz="1138" dirty="0" smtClean="0"/>
              <a:t>：国際通貨</a:t>
            </a:r>
            <a:r>
              <a:rPr lang="ja-JP" altLang="en-US" sz="1138" dirty="0"/>
              <a:t>基金</a:t>
            </a:r>
            <a:r>
              <a:rPr lang="ja-JP" altLang="en-US" sz="1138" dirty="0" smtClean="0"/>
              <a:t> 世界</a:t>
            </a:r>
            <a:r>
              <a:rPr lang="ja-JP" altLang="en-US" sz="1138" dirty="0"/>
              <a:t>経済</a:t>
            </a:r>
            <a:r>
              <a:rPr lang="ja-JP" altLang="en-US" sz="1138" dirty="0" smtClean="0"/>
              <a:t>見通し［改定］（</a:t>
            </a:r>
            <a:r>
              <a:rPr lang="en-US" altLang="ja-JP" sz="1138" dirty="0" smtClean="0"/>
              <a:t>2020/6/24</a:t>
            </a:r>
            <a:r>
              <a:rPr lang="ja-JP" altLang="en-US" sz="1138" dirty="0" smtClean="0"/>
              <a:t>）</a:t>
            </a:r>
            <a:endParaRPr lang="en-US" altLang="ja-JP" sz="1138" dirty="0"/>
          </a:p>
        </p:txBody>
      </p:sp>
      <p:graphicFrame>
        <p:nvGraphicFramePr>
          <p:cNvPr id="5" name="グラフ 4"/>
          <p:cNvGraphicFramePr/>
          <p:nvPr>
            <p:extLst/>
          </p:nvPr>
        </p:nvGraphicFramePr>
        <p:xfrm>
          <a:off x="1217994" y="1209822"/>
          <a:ext cx="7271098" cy="4502425"/>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a:extLst>
              <a:ext uri="{FF2B5EF4-FFF2-40B4-BE49-F238E27FC236}">
                <a16:creationId xmlns:a16="http://schemas.microsoft.com/office/drawing/2014/main" id="{34CF59F8-A367-4EC1-83BF-5D400B8A4CCC}"/>
              </a:ext>
            </a:extLst>
          </p:cNvPr>
          <p:cNvSpPr txBox="1"/>
          <p:nvPr/>
        </p:nvSpPr>
        <p:spPr>
          <a:xfrm>
            <a:off x="1396313" y="1629670"/>
            <a:ext cx="635341" cy="253916"/>
          </a:xfrm>
          <a:prstGeom prst="rect">
            <a:avLst/>
          </a:prstGeom>
          <a:noFill/>
          <a:ln>
            <a:noFill/>
          </a:ln>
        </p:spPr>
        <p:txBody>
          <a:bodyPr wrap="square" rtlCol="0">
            <a:spAutoFit/>
          </a:bodyPr>
          <a:lstStyle/>
          <a:p>
            <a:pPr marL="217984" indent="-217984"/>
            <a:r>
              <a:rPr lang="ja-JP" altLang="en-US" sz="1050" dirty="0" smtClean="0"/>
              <a:t>（％）</a:t>
            </a:r>
            <a:endParaRPr lang="en-US" altLang="ja-JP" sz="1050" dirty="0"/>
          </a:p>
        </p:txBody>
      </p:sp>
      <p:sp>
        <p:nvSpPr>
          <p:cNvPr id="7" name="スライド番号プレースホルダー 1"/>
          <p:cNvSpPr>
            <a:spLocks noGrp="1"/>
          </p:cNvSpPr>
          <p:nvPr>
            <p:ph type="sldNum" sz="quarter" idx="12"/>
          </p:nvPr>
        </p:nvSpPr>
        <p:spPr>
          <a:xfrm>
            <a:off x="9349881" y="5691873"/>
            <a:ext cx="426606" cy="394246"/>
          </a:xfrm>
          <a:ln>
            <a:solidFill>
              <a:schemeClr val="accent1"/>
            </a:solidFill>
          </a:ln>
        </p:spPr>
        <p:txBody>
          <a:bodyPr/>
          <a:lstStyle/>
          <a:p>
            <a:pPr algn="ctr"/>
            <a:fld id="{9B28B6A2-4437-46C4-8AB6-08015A7ADF51}" type="slidenum">
              <a:rPr kumimoji="1" lang="ja-JP" altLang="en-US" sz="1600" smtClean="0"/>
              <a:pPr algn="ctr"/>
              <a:t>20</a:t>
            </a:fld>
            <a:endParaRPr kumimoji="1" lang="ja-JP" altLang="en-US" sz="1600" dirty="0"/>
          </a:p>
        </p:txBody>
      </p:sp>
      <p:sp>
        <p:nvSpPr>
          <p:cNvPr id="11"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0"/>
            <a:ext cx="9906000" cy="428364"/>
          </a:xfrm>
          <a:solidFill>
            <a:srgbClr val="002060"/>
          </a:solidFill>
        </p:spPr>
        <p:txBody>
          <a:bodyPr>
            <a:noAutofit/>
          </a:bodyPr>
          <a:lstStyle/>
          <a:p>
            <a:r>
              <a:rPr lang="ja-JP" altLang="en-US" sz="1800" b="1" dirty="0">
                <a:solidFill>
                  <a:schemeClr val="bg1"/>
                </a:solidFill>
                <a:latin typeface="Meiryo UI" panose="020B0604030504040204" pitchFamily="50" charset="-128"/>
                <a:ea typeface="Meiryo UI" panose="020B0604030504040204" pitchFamily="50" charset="-128"/>
              </a:rPr>
              <a:t>企業業績の悪化・倒産の増加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800" b="1" dirty="0">
                <a:solidFill>
                  <a:schemeClr val="bg1"/>
                </a:solidFill>
                <a:latin typeface="Meiryo UI" panose="020B0604030504040204" pitchFamily="50" charset="-128"/>
                <a:ea typeface="Meiryo UI" panose="020B0604030504040204" pitchFamily="50" charset="-128"/>
              </a:rPr>
              <a:t>への影響</a:t>
            </a:r>
            <a:r>
              <a:rPr lang="en-US" altLang="ja-JP" sz="1800" b="1" dirty="0">
                <a:solidFill>
                  <a:schemeClr val="bg1"/>
                </a:solidFill>
                <a:latin typeface="Meiryo UI" panose="020B0604030504040204" pitchFamily="50" charset="-128"/>
                <a:ea typeface="Meiryo UI" panose="020B0604030504040204" pitchFamily="50" charset="-128"/>
              </a:rPr>
              <a:t>】</a:t>
            </a:r>
            <a:endParaRPr lang="ja-JP" altLang="en-US" sz="1600" b="1" dirty="0">
              <a:solidFill>
                <a:schemeClr val="bg1"/>
              </a:solidFill>
              <a:latin typeface="+mn-ea"/>
              <a:ea typeface="+mn-ea"/>
            </a:endParaRPr>
          </a:p>
        </p:txBody>
      </p:sp>
    </p:spTree>
    <p:extLst>
      <p:ext uri="{BB962C8B-B14F-4D97-AF65-F5344CB8AC3E}">
        <p14:creationId xmlns:p14="http://schemas.microsoft.com/office/powerpoint/2010/main" val="120215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86366"/>
          </a:xfrm>
          <a:solidFill>
            <a:srgbClr val="002060"/>
          </a:solidFill>
        </p:spPr>
        <p:txBody>
          <a:bodyPr>
            <a:no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rPr>
              <a:t>企業業績の悪化・倒産の増加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経済への影響</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653081" y="484414"/>
            <a:ext cx="8719784" cy="667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●各シンクタンクの</a:t>
            </a:r>
            <a:r>
              <a:rPr kumimoji="1" lang="en-US" altLang="ja-JP" sz="1400" dirty="0" smtClean="0">
                <a:solidFill>
                  <a:schemeClr val="tx1"/>
                </a:solidFill>
                <a:latin typeface="Meiryo UI" panose="020B0604030504040204" pitchFamily="50" charset="-128"/>
                <a:ea typeface="Meiryo UI" panose="020B0604030504040204" pitchFamily="50" charset="-128"/>
              </a:rPr>
              <a:t>2020</a:t>
            </a:r>
            <a:r>
              <a:rPr kumimoji="1" lang="ja-JP" altLang="en-US" sz="1400" dirty="0" smtClean="0">
                <a:solidFill>
                  <a:schemeClr val="tx1"/>
                </a:solidFill>
                <a:latin typeface="Meiryo UI" panose="020B0604030504040204" pitchFamily="50" charset="-128"/>
                <a:ea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rPr>
              <a:t>GDP</a:t>
            </a:r>
            <a:r>
              <a:rPr kumimoji="1" lang="ja-JP" altLang="en-US" sz="1400" dirty="0" smtClean="0">
                <a:solidFill>
                  <a:schemeClr val="tx1"/>
                </a:solidFill>
                <a:latin typeface="Meiryo UI" panose="020B0604030504040204" pitchFamily="50" charset="-128"/>
                <a:ea typeface="Meiryo UI" panose="020B0604030504040204" pitchFamily="50" charset="-128"/>
              </a:rPr>
              <a:t>成長率予測をみると、</a:t>
            </a:r>
            <a:r>
              <a:rPr kumimoji="1" lang="en-US" altLang="ja-JP" sz="1400" b="1" u="sng" dirty="0" smtClean="0">
                <a:solidFill>
                  <a:schemeClr val="tx1"/>
                </a:solidFill>
                <a:latin typeface="Meiryo UI" panose="020B0604030504040204" pitchFamily="50" charset="-128"/>
                <a:ea typeface="Meiryo UI" panose="020B0604030504040204" pitchFamily="50" charset="-128"/>
              </a:rPr>
              <a:t>2020</a:t>
            </a:r>
            <a:r>
              <a:rPr kumimoji="1" lang="ja-JP" altLang="en-US" sz="1400" b="1" u="sng" dirty="0" smtClean="0">
                <a:solidFill>
                  <a:schemeClr val="tx1"/>
                </a:solidFill>
                <a:latin typeface="Meiryo UI" panose="020B0604030504040204" pitchFamily="50" charset="-128"/>
                <a:ea typeface="Meiryo UI" panose="020B0604030504040204" pitchFamily="50" charset="-128"/>
              </a:rPr>
              <a:t>年度：▲</a:t>
            </a:r>
            <a:r>
              <a:rPr kumimoji="1" lang="en-US" altLang="ja-JP" sz="1400" b="1" u="sng" dirty="0" smtClean="0">
                <a:solidFill>
                  <a:schemeClr val="tx1"/>
                </a:solidFill>
                <a:latin typeface="Meiryo UI" panose="020B0604030504040204" pitchFamily="50" charset="-128"/>
                <a:ea typeface="Meiryo UI" panose="020B0604030504040204" pitchFamily="50" charset="-128"/>
              </a:rPr>
              <a:t>5.9</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4</a:t>
            </a:r>
            <a:r>
              <a:rPr kumimoji="1" lang="en-US" altLang="ja-JP" sz="1400" b="1" u="sng" dirty="0" smtClean="0">
                <a:solidFill>
                  <a:schemeClr val="tx1"/>
                </a:solidFill>
                <a:latin typeface="Meiryo UI" panose="020B0604030504040204" pitchFamily="50" charset="-128"/>
                <a:ea typeface="Meiryo UI" panose="020B0604030504040204" pitchFamily="50" charset="-128"/>
              </a:rPr>
              <a:t>.6</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b="1" u="sng" dirty="0" smtClean="0">
                <a:solidFill>
                  <a:schemeClr val="tx1"/>
                </a:solidFill>
                <a:latin typeface="Meiryo UI" panose="020B0604030504040204" pitchFamily="50" charset="-128"/>
                <a:ea typeface="Meiryo UI" panose="020B0604030504040204" pitchFamily="50" charset="-128"/>
              </a:rPr>
              <a:t>2021</a:t>
            </a:r>
            <a:r>
              <a:rPr kumimoji="1" lang="ja-JP" altLang="en-US" sz="1400" b="1" u="sng" dirty="0" smtClean="0">
                <a:solidFill>
                  <a:schemeClr val="tx1"/>
                </a:solidFill>
                <a:latin typeface="Meiryo UI" panose="020B0604030504040204" pitchFamily="50" charset="-128"/>
                <a:ea typeface="Meiryo UI" panose="020B0604030504040204" pitchFamily="50" charset="-128"/>
              </a:rPr>
              <a:t>年度：＋</a:t>
            </a:r>
            <a:r>
              <a:rPr kumimoji="1" lang="en-US" altLang="ja-JP" sz="1400" b="1" u="sng" dirty="0" smtClean="0">
                <a:solidFill>
                  <a:schemeClr val="tx1"/>
                </a:solidFill>
                <a:latin typeface="Meiryo UI" panose="020B0604030504040204" pitchFamily="50" charset="-128"/>
                <a:ea typeface="Meiryo UI" panose="020B0604030504040204" pitchFamily="50" charset="-128"/>
              </a:rPr>
              <a:t>3.3</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4</a:t>
            </a:r>
            <a:r>
              <a:rPr kumimoji="1" lang="en-US" altLang="ja-JP" sz="1400" b="1" u="sng" dirty="0" smtClean="0">
                <a:solidFill>
                  <a:schemeClr val="tx1"/>
                </a:solidFill>
                <a:latin typeface="Meiryo UI" panose="020B0604030504040204" pitchFamily="50" charset="-128"/>
                <a:ea typeface="Meiryo UI" panose="020B0604030504040204" pitchFamily="50" charset="-128"/>
              </a:rPr>
              <a:t>.0</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 となっている</a:t>
            </a:r>
            <a:r>
              <a:rPr kumimoji="1" lang="ja-JP" altLang="en-US" sz="1400" b="1" dirty="0" smtClean="0">
                <a:solidFill>
                  <a:schemeClr val="tx1"/>
                </a:solidFill>
                <a:latin typeface="Meiryo UI" panose="020B0604030504040204" pitchFamily="50" charset="-128"/>
                <a:ea typeface="Meiryo UI" panose="020B0604030504040204" pitchFamily="50" charset="-128"/>
              </a:rPr>
              <a:t>。</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en-US" altLang="ja-JP" sz="1400" b="1" dirty="0" smtClean="0">
                <a:solidFill>
                  <a:schemeClr val="tx1"/>
                </a:solidFill>
                <a:latin typeface="Meiryo UI" panose="020B0604030504040204" pitchFamily="50" charset="-128"/>
                <a:ea typeface="Meiryo UI" panose="020B0604030504040204" pitchFamily="50" charset="-128"/>
              </a:rPr>
              <a:t>  </a:t>
            </a:r>
          </a:p>
          <a:p>
            <a:pPr>
              <a:lnSpc>
                <a:spcPct val="150000"/>
              </a:lnSpc>
            </a:pPr>
            <a:r>
              <a:rPr kumimoji="1" lang="ja-JP" altLang="en-US" sz="1400" b="1" dirty="0">
                <a:solidFill>
                  <a:prstClr val="black"/>
                </a:solidFill>
                <a:latin typeface="Meiryo UI" panose="020B0604030504040204" pitchFamily="50" charset="-128"/>
                <a:ea typeface="Meiryo UI" panose="020B0604030504040204" pitchFamily="50" charset="-128"/>
              </a:rPr>
              <a:t>　</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en-US" altLang="ja-JP" sz="1400" b="1" dirty="0" smtClean="0">
                <a:solidFill>
                  <a:schemeClr val="tx1"/>
                </a:solidFill>
                <a:latin typeface="Meiryo UI" panose="020B0604030504040204" pitchFamily="50" charset="-128"/>
                <a:ea typeface="Meiryo UI" panose="020B0604030504040204" pitchFamily="50" charset="-128"/>
              </a:rPr>
              <a:t/>
            </a:r>
            <a:br>
              <a:rPr kumimoji="1" lang="en-US" altLang="ja-JP" sz="1400" b="1" dirty="0" smtClean="0">
                <a:solidFill>
                  <a:schemeClr val="tx1"/>
                </a:solidFill>
                <a:latin typeface="Meiryo UI" panose="020B0604030504040204" pitchFamily="50" charset="-128"/>
                <a:ea typeface="Meiryo UI" panose="020B0604030504040204" pitchFamily="50" charset="-128"/>
              </a:rPr>
            </a:b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lvl="0">
              <a:lnSpc>
                <a:spcPct val="150000"/>
              </a:lnSpc>
            </a:pPr>
            <a:endParaRPr kumimoji="1"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9349881" y="5691873"/>
            <a:ext cx="426606" cy="394246"/>
          </a:xfrm>
          <a:ln>
            <a:solidFill>
              <a:schemeClr val="accent1"/>
            </a:solidFill>
          </a:ln>
        </p:spPr>
        <p:txBody>
          <a:bodyPr/>
          <a:lstStyle/>
          <a:p>
            <a:pPr algn="ctr"/>
            <a:fld id="{9B28B6A2-4437-46C4-8AB6-08015A7ADF51}" type="slidenum">
              <a:rPr kumimoji="1" lang="ja-JP" altLang="en-US" sz="1600" smtClean="0"/>
              <a:pPr algn="ctr"/>
              <a:t>21</a:t>
            </a:fld>
            <a:endParaRPr kumimoji="1" lang="ja-JP" altLang="en-US" sz="1600" dirty="0"/>
          </a:p>
        </p:txBody>
      </p:sp>
      <p:graphicFrame>
        <p:nvGraphicFramePr>
          <p:cNvPr id="3" name="表 2"/>
          <p:cNvGraphicFramePr>
            <a:graphicFrameLocks noGrp="1"/>
          </p:cNvGraphicFramePr>
          <p:nvPr>
            <p:extLst>
              <p:ext uri="{D42A27DB-BD31-4B8C-83A1-F6EECF244321}">
                <p14:modId xmlns:p14="http://schemas.microsoft.com/office/powerpoint/2010/main" val="4118847737"/>
              </p:ext>
            </p:extLst>
          </p:nvPr>
        </p:nvGraphicFramePr>
        <p:xfrm>
          <a:off x="656706" y="1352188"/>
          <a:ext cx="8693175" cy="3867038"/>
        </p:xfrm>
        <a:graphic>
          <a:graphicData uri="http://schemas.openxmlformats.org/drawingml/2006/table">
            <a:tbl>
              <a:tblPr firstRow="1" bandRow="1">
                <a:tableStyleId>{5940675A-B579-460E-94D1-54222C63F5DA}</a:tableStyleId>
              </a:tblPr>
              <a:tblGrid>
                <a:gridCol w="1864072">
                  <a:extLst>
                    <a:ext uri="{9D8B030D-6E8A-4147-A177-3AD203B41FA5}">
                      <a16:colId xmlns:a16="http://schemas.microsoft.com/office/drawing/2014/main" val="4091039589"/>
                    </a:ext>
                  </a:extLst>
                </a:gridCol>
                <a:gridCol w="1940011">
                  <a:extLst>
                    <a:ext uri="{9D8B030D-6E8A-4147-A177-3AD203B41FA5}">
                      <a16:colId xmlns:a16="http://schemas.microsoft.com/office/drawing/2014/main" val="4253891312"/>
                    </a:ext>
                  </a:extLst>
                </a:gridCol>
                <a:gridCol w="4889092">
                  <a:extLst>
                    <a:ext uri="{9D8B030D-6E8A-4147-A177-3AD203B41FA5}">
                      <a16:colId xmlns:a16="http://schemas.microsoft.com/office/drawing/2014/main" val="517494518"/>
                    </a:ext>
                  </a:extLst>
                </a:gridCol>
              </a:tblGrid>
              <a:tr h="315974">
                <a:tc>
                  <a:txBody>
                    <a:bodyPr/>
                    <a:lstStyle/>
                    <a:p>
                      <a:pPr algn="ctr"/>
                      <a:r>
                        <a:rPr kumimoji="1" lang="ja-JP" altLang="en-US" sz="1200" dirty="0" smtClean="0"/>
                        <a:t>シンクタンク名</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200" dirty="0" smtClean="0"/>
                        <a:t>成長率予測</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200" dirty="0" smtClean="0"/>
                        <a:t>その他言及している点</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3807858"/>
                  </a:ext>
                </a:extLst>
              </a:tr>
              <a:tr h="635048">
                <a:tc>
                  <a:txBody>
                    <a:bodyPr/>
                    <a:lstStyle/>
                    <a:p>
                      <a:r>
                        <a:rPr kumimoji="1" lang="ja-JP" altLang="en-US" sz="1400" dirty="0" smtClean="0"/>
                        <a:t>三菱</a:t>
                      </a:r>
                      <a:r>
                        <a:rPr kumimoji="1" lang="en-US" altLang="ja-JP" sz="1400" dirty="0" smtClean="0"/>
                        <a:t>UFJ</a:t>
                      </a:r>
                      <a:r>
                        <a:rPr kumimoji="1" lang="ja-JP" altLang="en-US" sz="1400" dirty="0" smtClean="0"/>
                        <a:t>リサーチ＆</a:t>
                      </a:r>
                      <a:endParaRPr kumimoji="1" lang="en-US" altLang="ja-JP" sz="1400" dirty="0" smtClean="0"/>
                    </a:p>
                    <a:p>
                      <a:r>
                        <a:rPr kumimoji="1" lang="ja-JP" altLang="en-US" sz="1400" dirty="0" smtClean="0"/>
                        <a:t>コンサルティング</a:t>
                      </a:r>
                      <a:r>
                        <a:rPr kumimoji="1" lang="en-US" altLang="ja-JP" sz="1400" dirty="0" smtClean="0"/>
                        <a:t>〔6/8〕</a:t>
                      </a:r>
                      <a:endParaRPr kumimoji="1" lang="ja-JP" altLang="en-US"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500" b="0" dirty="0" smtClean="0"/>
                        <a:t>2020</a:t>
                      </a:r>
                      <a:r>
                        <a:rPr kumimoji="1" lang="ja-JP" altLang="en-US" sz="1500" b="0" dirty="0" smtClean="0"/>
                        <a:t>年度 </a:t>
                      </a:r>
                      <a:r>
                        <a:rPr kumimoji="1" lang="ja-JP" altLang="en-US" sz="1600" b="1" dirty="0" smtClean="0"/>
                        <a:t>▲</a:t>
                      </a:r>
                      <a:r>
                        <a:rPr kumimoji="1" lang="en-US" altLang="ja-JP" sz="1600" b="1" dirty="0" smtClean="0"/>
                        <a:t>4.8</a:t>
                      </a:r>
                      <a:r>
                        <a:rPr kumimoji="1" lang="ja-JP" altLang="en-US" sz="1600" b="1" dirty="0" smtClean="0"/>
                        <a:t>％</a:t>
                      </a:r>
                      <a:endParaRPr kumimoji="1" lang="en-US" altLang="ja-JP" sz="1500" b="1" dirty="0" smtClean="0"/>
                    </a:p>
                    <a:p>
                      <a:pPr algn="ctr"/>
                      <a:r>
                        <a:rPr kumimoji="1" lang="en-US" altLang="ja-JP" sz="1500" b="0" dirty="0" smtClean="0"/>
                        <a:t>2021</a:t>
                      </a:r>
                      <a:r>
                        <a:rPr kumimoji="1" lang="ja-JP" altLang="en-US" sz="1500" b="0" dirty="0" smtClean="0"/>
                        <a:t>年度 </a:t>
                      </a:r>
                      <a:r>
                        <a:rPr kumimoji="1" lang="ja-JP" altLang="en-US" sz="1600" b="1" dirty="0" smtClean="0"/>
                        <a:t>＋</a:t>
                      </a:r>
                      <a:r>
                        <a:rPr kumimoji="1" lang="en-US" altLang="ja-JP" sz="1600" b="1" dirty="0" smtClean="0"/>
                        <a:t>4.0</a:t>
                      </a:r>
                      <a:r>
                        <a:rPr kumimoji="1" lang="ja-JP" altLang="en-US" sz="1600" b="1" dirty="0" smtClean="0"/>
                        <a:t>％</a:t>
                      </a:r>
                      <a:endParaRPr kumimoji="1" lang="ja-JP" altLang="en-US" sz="15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t>○</a:t>
                      </a:r>
                      <a:r>
                        <a:rPr kumimoji="1" lang="en-US" altLang="ja-JP" sz="1200" dirty="0" smtClean="0"/>
                        <a:t>2020</a:t>
                      </a:r>
                      <a:r>
                        <a:rPr kumimoji="1" lang="ja-JP" altLang="en-US" sz="1200" dirty="0" smtClean="0"/>
                        <a:t>年度下期も新しい生活様式の下で、感染拡大防止と経済活動の　　　</a:t>
                      </a:r>
                      <a:endParaRPr kumimoji="1" lang="en-US" altLang="ja-JP" sz="1200" dirty="0" smtClean="0"/>
                    </a:p>
                    <a:p>
                      <a:r>
                        <a:rPr kumimoji="1" lang="ja-JP" altLang="en-US" sz="1200" dirty="0" smtClean="0"/>
                        <a:t>　 両立をめざすことで、景気の回復は緩やかなペースにとどまる見込み。</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608408"/>
                  </a:ext>
                </a:extLst>
              </a:tr>
              <a:tr h="635048">
                <a:tc>
                  <a:txBody>
                    <a:bodyPr/>
                    <a:lstStyle/>
                    <a:p>
                      <a:r>
                        <a:rPr kumimoji="1" lang="ja-JP" altLang="en-US" sz="1400" dirty="0" smtClean="0"/>
                        <a:t>ニッセイ基礎研究所</a:t>
                      </a:r>
                    </a:p>
                    <a:p>
                      <a:r>
                        <a:rPr kumimoji="1" lang="en-US" altLang="ja-JP" sz="1400" dirty="0" smtClean="0"/>
                        <a:t>〔6/8〕</a:t>
                      </a:r>
                      <a:endParaRPr kumimoji="1" lang="ja-JP" altLang="en-US"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500" b="0" dirty="0" smtClean="0"/>
                        <a:t>2020</a:t>
                      </a:r>
                      <a:r>
                        <a:rPr kumimoji="1" lang="ja-JP" altLang="en-US" sz="1500" b="0" dirty="0" smtClean="0"/>
                        <a:t>年度 </a:t>
                      </a:r>
                      <a:r>
                        <a:rPr kumimoji="1" lang="ja-JP" altLang="en-US" sz="1600" b="1" dirty="0" smtClean="0"/>
                        <a:t>▲</a:t>
                      </a:r>
                      <a:r>
                        <a:rPr kumimoji="1" lang="en-US" altLang="ja-JP" sz="1600" b="1" dirty="0" smtClean="0"/>
                        <a:t>5.4</a:t>
                      </a:r>
                      <a:r>
                        <a:rPr kumimoji="1" lang="ja-JP" altLang="en-US" sz="1600" b="1" dirty="0" smtClean="0"/>
                        <a:t>％</a:t>
                      </a:r>
                      <a:endParaRPr kumimoji="1" lang="en-US" altLang="ja-JP" sz="1500" b="1" dirty="0" smtClean="0"/>
                    </a:p>
                    <a:p>
                      <a:pPr algn="ctr"/>
                      <a:r>
                        <a:rPr kumimoji="1" lang="en-US" altLang="ja-JP" sz="1500" b="0" dirty="0" smtClean="0"/>
                        <a:t>2021</a:t>
                      </a:r>
                      <a:r>
                        <a:rPr kumimoji="1" lang="ja-JP" altLang="en-US" sz="1500" b="0" dirty="0" smtClean="0"/>
                        <a:t>年度 </a:t>
                      </a:r>
                      <a:r>
                        <a:rPr kumimoji="1" lang="ja-JP" altLang="en-US" sz="1600" b="1" dirty="0" smtClean="0"/>
                        <a:t>＋</a:t>
                      </a:r>
                      <a:r>
                        <a:rPr kumimoji="1" lang="en-US" altLang="ja-JP" sz="1600" b="1" dirty="0" smtClean="0"/>
                        <a:t>3.6</a:t>
                      </a:r>
                      <a:r>
                        <a:rPr kumimoji="1" lang="ja-JP" altLang="en-US" sz="1600" b="1" dirty="0" smtClean="0"/>
                        <a:t>％</a:t>
                      </a:r>
                      <a:endParaRPr kumimoji="1" lang="ja-JP" altLang="en-US" sz="15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t>○</a:t>
                      </a:r>
                      <a:r>
                        <a:rPr kumimoji="1" lang="en-US" altLang="ja-JP" sz="1200" dirty="0" smtClean="0"/>
                        <a:t>4-6</a:t>
                      </a:r>
                      <a:r>
                        <a:rPr kumimoji="1" lang="ja-JP" altLang="en-US" sz="1200" dirty="0" smtClean="0"/>
                        <a:t>月期の成長率は前期比年率▲</a:t>
                      </a:r>
                      <a:r>
                        <a:rPr kumimoji="1" lang="en-US" altLang="ja-JP" sz="1200" dirty="0" smtClean="0"/>
                        <a:t>24.1</a:t>
                      </a:r>
                      <a:r>
                        <a:rPr kumimoji="1" lang="ja-JP" altLang="en-US" sz="1200" dirty="0" smtClean="0"/>
                        <a:t>％とリーマンショック時（</a:t>
                      </a:r>
                      <a:r>
                        <a:rPr kumimoji="1" lang="en-US" altLang="ja-JP" sz="1200" dirty="0" smtClean="0"/>
                        <a:t>09</a:t>
                      </a:r>
                      <a:r>
                        <a:rPr kumimoji="1" lang="ja-JP" altLang="en-US" sz="1200" dirty="0" smtClean="0"/>
                        <a:t>年</a:t>
                      </a:r>
                      <a:r>
                        <a:rPr kumimoji="1" lang="en-US" altLang="ja-JP" sz="1200" dirty="0" smtClean="0"/>
                        <a:t>1-3</a:t>
                      </a:r>
                      <a:r>
                        <a:rPr kumimoji="1" lang="ja-JP" altLang="en-US" sz="1200" dirty="0" smtClean="0"/>
                        <a:t>月</a:t>
                      </a:r>
                      <a:endParaRPr kumimoji="1" lang="en-US" altLang="ja-JP" sz="1200" dirty="0" smtClean="0"/>
                    </a:p>
                    <a:p>
                      <a:r>
                        <a:rPr kumimoji="1" lang="ja-JP" altLang="en-US" sz="1200" dirty="0" smtClean="0"/>
                        <a:t>　</a:t>
                      </a:r>
                      <a:r>
                        <a:rPr kumimoji="1" lang="ja-JP" altLang="en-US" sz="1200" baseline="0" dirty="0" smtClean="0"/>
                        <a:t> </a:t>
                      </a:r>
                      <a:r>
                        <a:rPr kumimoji="1" lang="ja-JP" altLang="en-US" sz="1200" dirty="0" smtClean="0"/>
                        <a:t>期</a:t>
                      </a:r>
                      <a:r>
                        <a:rPr kumimoji="1" lang="en-US" altLang="ja-JP" sz="1200" dirty="0" smtClean="0"/>
                        <a:t>:▲17.8</a:t>
                      </a:r>
                      <a:r>
                        <a:rPr kumimoji="1" lang="ja-JP" altLang="en-US" sz="1200" dirty="0" smtClean="0"/>
                        <a:t>％）を上回るマイナス成長となる見通し。</a:t>
                      </a:r>
                    </a:p>
                    <a:p>
                      <a:r>
                        <a:rPr kumimoji="1" lang="ja-JP" altLang="en-US" sz="1200" dirty="0" smtClean="0"/>
                        <a:t>○失業率は現在の</a:t>
                      </a:r>
                      <a:r>
                        <a:rPr kumimoji="1" lang="en-US" altLang="ja-JP" sz="1200" dirty="0" smtClean="0"/>
                        <a:t>2</a:t>
                      </a:r>
                      <a:r>
                        <a:rPr kumimoji="1" lang="ja-JP" altLang="en-US" sz="1200" dirty="0" smtClean="0"/>
                        <a:t>％半ばから</a:t>
                      </a:r>
                      <a:r>
                        <a:rPr kumimoji="1" lang="en-US" altLang="ja-JP" sz="1200" dirty="0" smtClean="0"/>
                        <a:t>4</a:t>
                      </a:r>
                      <a:r>
                        <a:rPr kumimoji="1" lang="ja-JP" altLang="en-US" sz="1200" dirty="0" smtClean="0"/>
                        <a:t>％台まで上昇し、</a:t>
                      </a:r>
                      <a:r>
                        <a:rPr kumimoji="1" lang="en-US" altLang="ja-JP" sz="1200" dirty="0" smtClean="0"/>
                        <a:t>2020</a:t>
                      </a:r>
                      <a:r>
                        <a:rPr kumimoji="1" lang="ja-JP" altLang="en-US" sz="1200" dirty="0" smtClean="0"/>
                        <a:t>年度の実質雇用者</a:t>
                      </a:r>
                      <a:endParaRPr kumimoji="1" lang="en-US" altLang="ja-JP" sz="1200" dirty="0" smtClean="0"/>
                    </a:p>
                    <a:p>
                      <a:r>
                        <a:rPr kumimoji="1" lang="ja-JP" altLang="en-US" sz="1200" dirty="0" smtClean="0"/>
                        <a:t>　 報酬は</a:t>
                      </a:r>
                      <a:r>
                        <a:rPr kumimoji="1" lang="en-US" altLang="ja-JP" sz="1200" dirty="0" smtClean="0"/>
                        <a:t>6</a:t>
                      </a:r>
                      <a:r>
                        <a:rPr kumimoji="1" lang="ja-JP" altLang="en-US" sz="1200" dirty="0" smtClean="0"/>
                        <a:t>年ぶりに減少すると予想。</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6356688"/>
                  </a:ext>
                </a:extLst>
              </a:tr>
              <a:tr h="635048">
                <a:tc>
                  <a:txBody>
                    <a:bodyPr/>
                    <a:lstStyle/>
                    <a:p>
                      <a:r>
                        <a:rPr kumimoji="1" lang="ja-JP" altLang="en-US" sz="1400" dirty="0" smtClean="0"/>
                        <a:t>野村総研</a:t>
                      </a:r>
                    </a:p>
                    <a:p>
                      <a:r>
                        <a:rPr kumimoji="1" lang="en-US" altLang="ja-JP" sz="1400" dirty="0" smtClean="0"/>
                        <a:t>〔6/8〕</a:t>
                      </a:r>
                      <a:endParaRPr kumimoji="1" lang="ja-JP" altLang="en-US"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500" b="0" dirty="0" smtClean="0"/>
                        <a:t>2020</a:t>
                      </a:r>
                      <a:r>
                        <a:rPr kumimoji="1" lang="ja-JP" altLang="en-US" sz="1500" b="0" dirty="0" smtClean="0"/>
                        <a:t>年度 </a:t>
                      </a:r>
                      <a:r>
                        <a:rPr kumimoji="1" lang="ja-JP" altLang="en-US" sz="1600" b="1" dirty="0" smtClean="0"/>
                        <a:t>▲</a:t>
                      </a:r>
                      <a:r>
                        <a:rPr kumimoji="1" lang="en-US" altLang="ja-JP" sz="1600" b="1" dirty="0" smtClean="0"/>
                        <a:t>5.9</a:t>
                      </a:r>
                      <a:r>
                        <a:rPr kumimoji="1" lang="ja-JP" altLang="en-US" sz="1600" b="1" dirty="0" smtClean="0"/>
                        <a:t>％</a:t>
                      </a:r>
                      <a:endParaRPr kumimoji="1" lang="en-US" altLang="ja-JP" sz="1500" b="1" dirty="0" smtClean="0"/>
                    </a:p>
                    <a:p>
                      <a:pPr algn="ctr"/>
                      <a:r>
                        <a:rPr kumimoji="1" lang="en-US" altLang="ja-JP" sz="1500" b="0" dirty="0" smtClean="0"/>
                        <a:t>2021</a:t>
                      </a:r>
                      <a:r>
                        <a:rPr kumimoji="1" lang="ja-JP" altLang="en-US" sz="1500" b="0" dirty="0" smtClean="0"/>
                        <a:t>年度 </a:t>
                      </a:r>
                      <a:r>
                        <a:rPr kumimoji="1" lang="ja-JP" altLang="en-US" sz="1600" b="1" dirty="0" smtClean="0"/>
                        <a:t>＋</a:t>
                      </a:r>
                      <a:r>
                        <a:rPr kumimoji="1" lang="en-US" altLang="ja-JP" sz="1600" b="1" dirty="0" smtClean="0"/>
                        <a:t>4.0</a:t>
                      </a:r>
                      <a:r>
                        <a:rPr kumimoji="1" lang="ja-JP" altLang="en-US" sz="1600" b="1" dirty="0" smtClean="0"/>
                        <a:t>％</a:t>
                      </a:r>
                      <a:endParaRPr kumimoji="1" lang="ja-JP" altLang="en-US" sz="15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t>○</a:t>
                      </a:r>
                      <a:r>
                        <a:rPr kumimoji="1" lang="en-US" altLang="ja-JP" sz="1200" dirty="0" smtClean="0"/>
                        <a:t>4-6</a:t>
                      </a:r>
                      <a:r>
                        <a:rPr kumimoji="1" lang="ja-JP" altLang="en-US" sz="1200" dirty="0" smtClean="0"/>
                        <a:t>月期の成長率は前期比年率▲</a:t>
                      </a:r>
                      <a:r>
                        <a:rPr kumimoji="1" lang="en-US" altLang="ja-JP" sz="1200" dirty="0" smtClean="0"/>
                        <a:t>26.5</a:t>
                      </a:r>
                      <a:r>
                        <a:rPr kumimoji="1" lang="ja-JP" altLang="en-US" sz="1200" dirty="0" smtClean="0"/>
                        <a:t>％と極めて大幅な減少を記録する</a:t>
                      </a:r>
                      <a:endParaRPr kumimoji="1" lang="en-US" altLang="ja-JP" sz="1200" dirty="0" smtClean="0"/>
                    </a:p>
                    <a:p>
                      <a:r>
                        <a:rPr kumimoji="1" lang="ja-JP" altLang="en-US" sz="1200" dirty="0" smtClean="0"/>
                        <a:t>　 と予想。</a:t>
                      </a:r>
                    </a:p>
                    <a:p>
                      <a:r>
                        <a:rPr kumimoji="1" lang="ja-JP" altLang="en-US" sz="1200" dirty="0" smtClean="0"/>
                        <a:t>○所得の減少を通じて今後も支出の抑制を持続させ、</a:t>
                      </a:r>
                      <a:r>
                        <a:rPr kumimoji="1" lang="en-US" altLang="ja-JP" sz="1200" dirty="0" smtClean="0"/>
                        <a:t>7-9</a:t>
                      </a:r>
                      <a:r>
                        <a:rPr kumimoji="1" lang="ja-JP" altLang="en-US" sz="1200" dirty="0" smtClean="0"/>
                        <a:t>月期以降の成長 </a:t>
                      </a:r>
                      <a:endParaRPr kumimoji="1" lang="en-US" altLang="ja-JP" sz="1200" dirty="0" smtClean="0"/>
                    </a:p>
                    <a:p>
                      <a:r>
                        <a:rPr kumimoji="1" lang="ja-JP" altLang="en-US" sz="1200" dirty="0" smtClean="0"/>
                        <a:t>　 加速は極めて緩慢な</a:t>
                      </a:r>
                      <a:r>
                        <a:rPr kumimoji="1" lang="en-US" altLang="ja-JP" sz="1200" dirty="0" smtClean="0"/>
                        <a:t>L</a:t>
                      </a:r>
                      <a:r>
                        <a:rPr kumimoji="1" lang="ja-JP" altLang="en-US" sz="1200" dirty="0" smtClean="0"/>
                        <a:t>字型の回復となる公算。</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1758426"/>
                  </a:ext>
                </a:extLst>
              </a:tr>
              <a:tr h="635048">
                <a:tc>
                  <a:txBody>
                    <a:bodyPr/>
                    <a:lstStyle/>
                    <a:p>
                      <a:r>
                        <a:rPr kumimoji="1" lang="ja-JP" altLang="en-US" sz="1400" dirty="0" smtClean="0"/>
                        <a:t>日本総研</a:t>
                      </a:r>
                    </a:p>
                    <a:p>
                      <a:r>
                        <a:rPr kumimoji="1" lang="en-US" altLang="ja-JP" sz="1400" dirty="0" smtClean="0"/>
                        <a:t>〔6/8〕</a:t>
                      </a:r>
                      <a:endParaRPr kumimoji="1" lang="ja-JP" altLang="en-US"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500" b="0" dirty="0" smtClean="0"/>
                        <a:t>2020</a:t>
                      </a:r>
                      <a:r>
                        <a:rPr kumimoji="1" lang="ja-JP" altLang="en-US" sz="1500" b="0" dirty="0" smtClean="0"/>
                        <a:t>年度 </a:t>
                      </a:r>
                      <a:r>
                        <a:rPr kumimoji="1" lang="ja-JP" altLang="en-US" sz="1600" b="1" dirty="0" smtClean="0"/>
                        <a:t>▲</a:t>
                      </a:r>
                      <a:r>
                        <a:rPr kumimoji="1" lang="en-US" altLang="ja-JP" sz="1600" b="1" dirty="0" smtClean="0"/>
                        <a:t>4.6</a:t>
                      </a:r>
                      <a:r>
                        <a:rPr kumimoji="1" lang="ja-JP" altLang="en-US" sz="1600" b="1" dirty="0" smtClean="0"/>
                        <a:t>％</a:t>
                      </a:r>
                      <a:endParaRPr kumimoji="1" lang="en-US" altLang="ja-JP" sz="1500" b="1" dirty="0" smtClean="0"/>
                    </a:p>
                    <a:p>
                      <a:pPr algn="ctr"/>
                      <a:r>
                        <a:rPr kumimoji="1" lang="en-US" altLang="ja-JP" sz="1500" b="0" dirty="0" smtClean="0"/>
                        <a:t>2021</a:t>
                      </a:r>
                      <a:r>
                        <a:rPr kumimoji="1" lang="ja-JP" altLang="en-US" sz="1500" b="0" dirty="0" smtClean="0"/>
                        <a:t>年度 </a:t>
                      </a:r>
                      <a:r>
                        <a:rPr kumimoji="1" lang="ja-JP" altLang="en-US" sz="1600" b="1" dirty="0" smtClean="0"/>
                        <a:t>＋</a:t>
                      </a:r>
                      <a:r>
                        <a:rPr kumimoji="1" lang="en-US" altLang="ja-JP" sz="1600" b="1" dirty="0" smtClean="0"/>
                        <a:t>3.3</a:t>
                      </a:r>
                      <a:r>
                        <a:rPr kumimoji="1" lang="ja-JP" altLang="en-US" sz="1600" b="1" dirty="0" smtClean="0"/>
                        <a:t>％</a:t>
                      </a:r>
                      <a:endParaRPr kumimoji="1" lang="ja-JP" altLang="en-US" sz="15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smtClean="0"/>
                        <a:t>○</a:t>
                      </a:r>
                      <a:r>
                        <a:rPr kumimoji="1" lang="en-US" altLang="ja-JP" sz="1200" dirty="0" smtClean="0"/>
                        <a:t>4-6</a:t>
                      </a:r>
                      <a:r>
                        <a:rPr kumimoji="1" lang="ja-JP" altLang="en-US" sz="1200" dirty="0" smtClean="0"/>
                        <a:t>月期の成長率は前期比年率▲</a:t>
                      </a:r>
                      <a:r>
                        <a:rPr kumimoji="1" lang="en-US" altLang="ja-JP" sz="1200" dirty="0" smtClean="0"/>
                        <a:t>19.5</a:t>
                      </a:r>
                      <a:r>
                        <a:rPr kumimoji="1" lang="ja-JP" altLang="en-US" sz="1200" dirty="0" smtClean="0"/>
                        <a:t>％とリーマンショック時（</a:t>
                      </a:r>
                      <a:r>
                        <a:rPr kumimoji="1" lang="en-US" altLang="ja-JP" sz="1200" dirty="0" smtClean="0"/>
                        <a:t>09</a:t>
                      </a:r>
                      <a:r>
                        <a:rPr kumimoji="1" lang="ja-JP" altLang="en-US" sz="1200" dirty="0" smtClean="0"/>
                        <a:t>年</a:t>
                      </a:r>
                      <a:r>
                        <a:rPr kumimoji="1" lang="en-US" altLang="ja-JP" sz="1200" dirty="0" smtClean="0"/>
                        <a:t>1-3</a:t>
                      </a:r>
                      <a:r>
                        <a:rPr kumimoji="1" lang="ja-JP" altLang="en-US" sz="1200" dirty="0" smtClean="0"/>
                        <a:t>月</a:t>
                      </a:r>
                      <a:endParaRPr kumimoji="1" lang="en-US" altLang="ja-JP" sz="1200" dirty="0" smtClean="0"/>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200" dirty="0" smtClean="0"/>
                        <a:t> </a:t>
                      </a:r>
                      <a:r>
                        <a:rPr kumimoji="1" lang="ja-JP" altLang="en-US" sz="1200" dirty="0" smtClean="0"/>
                        <a:t>　期</a:t>
                      </a:r>
                      <a:r>
                        <a:rPr kumimoji="1" lang="en-US" altLang="ja-JP" sz="1200" dirty="0" smtClean="0"/>
                        <a:t>:▲17.8</a:t>
                      </a:r>
                      <a:r>
                        <a:rPr kumimoji="1" lang="ja-JP" altLang="en-US" sz="1200" dirty="0" smtClean="0"/>
                        <a:t>％）を上回るマイナス成長となる見通し。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071543"/>
                  </a:ext>
                </a:extLst>
              </a:tr>
              <a:tr h="635048">
                <a:tc>
                  <a:txBody>
                    <a:bodyPr/>
                    <a:lstStyle/>
                    <a:p>
                      <a:r>
                        <a:rPr kumimoji="1" lang="ja-JP" altLang="en-US" sz="1400" dirty="0" smtClean="0"/>
                        <a:t>第一生命経済研究所</a:t>
                      </a:r>
                    </a:p>
                    <a:p>
                      <a:r>
                        <a:rPr kumimoji="1" lang="en-US" altLang="ja-JP" sz="1400" dirty="0" smtClean="0"/>
                        <a:t>〔6/8〕</a:t>
                      </a:r>
                      <a:endParaRPr kumimoji="1" lang="ja-JP" altLang="en-US" sz="14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500" b="0" dirty="0" smtClean="0"/>
                        <a:t>2020</a:t>
                      </a:r>
                      <a:r>
                        <a:rPr kumimoji="1" lang="ja-JP" altLang="en-US" sz="1500" b="0" dirty="0" smtClean="0"/>
                        <a:t>年度 </a:t>
                      </a:r>
                      <a:r>
                        <a:rPr kumimoji="1" lang="ja-JP" altLang="en-US" sz="1600" b="1" dirty="0" smtClean="0"/>
                        <a:t>▲</a:t>
                      </a:r>
                      <a:r>
                        <a:rPr kumimoji="1" lang="en-US" altLang="ja-JP" sz="1600" b="1" dirty="0" smtClean="0"/>
                        <a:t>5.3</a:t>
                      </a:r>
                      <a:r>
                        <a:rPr kumimoji="1" lang="ja-JP" altLang="en-US" sz="1600" b="1" dirty="0" smtClean="0"/>
                        <a:t>％</a:t>
                      </a:r>
                      <a:endParaRPr kumimoji="1" lang="en-US" altLang="ja-JP" sz="1500" b="1" dirty="0" smtClean="0"/>
                    </a:p>
                    <a:p>
                      <a:pPr algn="ctr"/>
                      <a:r>
                        <a:rPr kumimoji="1" lang="en-US" altLang="ja-JP" sz="1500" b="0" dirty="0" smtClean="0"/>
                        <a:t>2021</a:t>
                      </a:r>
                      <a:r>
                        <a:rPr kumimoji="1" lang="ja-JP" altLang="en-US" sz="1500" b="0" dirty="0" smtClean="0"/>
                        <a:t>年度 </a:t>
                      </a:r>
                      <a:r>
                        <a:rPr kumimoji="1" lang="ja-JP" altLang="en-US" sz="1600" b="1" dirty="0" smtClean="0"/>
                        <a:t>＋</a:t>
                      </a:r>
                      <a:r>
                        <a:rPr kumimoji="1" lang="en-US" altLang="ja-JP" sz="1600" b="1" dirty="0" smtClean="0"/>
                        <a:t>3.5</a:t>
                      </a:r>
                      <a:r>
                        <a:rPr kumimoji="1" lang="ja-JP" altLang="en-US" sz="1600" b="1" dirty="0" smtClean="0"/>
                        <a:t>％</a:t>
                      </a:r>
                      <a:endParaRPr kumimoji="1" lang="ja-JP" altLang="en-US" sz="15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smtClean="0"/>
                        <a:t>○</a:t>
                      </a:r>
                      <a:r>
                        <a:rPr kumimoji="1" lang="en-US" altLang="ja-JP" sz="1200" dirty="0" smtClean="0"/>
                        <a:t>4</a:t>
                      </a:r>
                      <a:r>
                        <a:rPr kumimoji="1" lang="ja-JP" altLang="en-US" sz="1200" dirty="0" smtClean="0"/>
                        <a:t>～</a:t>
                      </a:r>
                      <a:r>
                        <a:rPr kumimoji="1" lang="en-US" altLang="ja-JP" sz="1200" dirty="0" smtClean="0"/>
                        <a:t>5</a:t>
                      </a:r>
                      <a:r>
                        <a:rPr kumimoji="1" lang="ja-JP" altLang="en-US" sz="1200" dirty="0" smtClean="0"/>
                        <a:t>月を底として景気は持ち直しに向かい、</a:t>
                      </a:r>
                      <a:r>
                        <a:rPr kumimoji="1" lang="en-US" altLang="ja-JP" sz="1200" dirty="0" smtClean="0"/>
                        <a:t>7-9</a:t>
                      </a:r>
                      <a:r>
                        <a:rPr kumimoji="1" lang="ja-JP" altLang="en-US" sz="1200" dirty="0" smtClean="0"/>
                        <a:t>月期以降の成長率は比較</a:t>
                      </a:r>
                      <a:endParaRPr kumimoji="1" lang="en-US" altLang="ja-JP" sz="1200" dirty="0" smtClean="0"/>
                    </a:p>
                    <a:p>
                      <a:r>
                        <a:rPr kumimoji="1" lang="ja-JP" altLang="en-US" sz="1200" dirty="0" smtClean="0"/>
                        <a:t>　 的高いものとなるが、</a:t>
                      </a:r>
                      <a:r>
                        <a:rPr kumimoji="1" lang="en-US" altLang="ja-JP" sz="1200" dirty="0" smtClean="0"/>
                        <a:t>20</a:t>
                      </a:r>
                      <a:r>
                        <a:rPr kumimoji="1" lang="ja-JP" altLang="en-US" sz="1200" dirty="0" smtClean="0"/>
                        <a:t>年前半の大幅な落ち込みを取り戻すことはできない。</a:t>
                      </a:r>
                      <a:endParaRPr kumimoji="1" lang="ja-JP" alt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785116"/>
                  </a:ext>
                </a:extLst>
              </a:tr>
            </a:tbl>
          </a:graphicData>
        </a:graphic>
      </p:graphicFrame>
      <p:sp>
        <p:nvSpPr>
          <p:cNvPr id="6" name="角丸四角形 5"/>
          <p:cNvSpPr/>
          <p:nvPr/>
        </p:nvSpPr>
        <p:spPr>
          <a:xfrm>
            <a:off x="7371336" y="5279175"/>
            <a:ext cx="2405151" cy="3527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rPr>
              <a:t>出典：各シンクタンクレポートより作成</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6510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73487"/>
          </a:xfrm>
          <a:solidFill>
            <a:srgbClr val="002060"/>
          </a:solidFill>
        </p:spPr>
        <p:txBody>
          <a:bodyPr>
            <a:noAutofit/>
          </a:bodyPr>
          <a:lstStyle/>
          <a:p>
            <a:pPr algn="ctr"/>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大阪経済への影響</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41668" y="668775"/>
            <a:ext cx="9634818" cy="1864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69875" indent="-269875">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各消費品目は「基礎的支出」（＝生活必需品）と「選択的支出」（＝ぜいたく品）に分けられ、</a:t>
            </a:r>
            <a:r>
              <a:rPr kumimoji="1" lang="ja-JP" altLang="en-US" sz="1400" dirty="0">
                <a:solidFill>
                  <a:prstClr val="black"/>
                </a:solidFill>
                <a:latin typeface="Meiryo UI" panose="020B0604030504040204" pitchFamily="50" charset="-128"/>
                <a:ea typeface="Meiryo UI" panose="020B0604030504040204" pitchFamily="50" charset="-128"/>
              </a:rPr>
              <a:t>緊急事態宣言発令</a:t>
            </a:r>
            <a:r>
              <a:rPr kumimoji="1" lang="ja-JP" altLang="en-US" sz="1400" dirty="0" smtClean="0">
                <a:solidFill>
                  <a:prstClr val="black"/>
                </a:solidFill>
                <a:latin typeface="Meiryo UI" panose="020B0604030504040204" pitchFamily="50" charset="-128"/>
                <a:ea typeface="Meiryo UI" panose="020B0604030504040204" pitchFamily="50" charset="-128"/>
              </a:rPr>
              <a:t>による</a:t>
            </a:r>
            <a:r>
              <a:rPr kumimoji="1" lang="ja-JP" altLang="en-US" sz="1400" dirty="0">
                <a:solidFill>
                  <a:prstClr val="black"/>
                </a:solidFill>
                <a:latin typeface="Meiryo UI" panose="020B0604030504040204" pitchFamily="50" charset="-128"/>
                <a:ea typeface="Meiryo UI" panose="020B0604030504040204" pitchFamily="50" charset="-128"/>
              </a:rPr>
              <a:t>外出自粛要請や休業要請強化に伴い、</a:t>
            </a:r>
            <a:r>
              <a:rPr kumimoji="1" lang="ja-JP" altLang="en-US" sz="1400" dirty="0">
                <a:solidFill>
                  <a:schemeClr val="tx1"/>
                </a:solidFill>
                <a:latin typeface="Meiryo UI" panose="020B0604030504040204" pitchFamily="50" charset="-128"/>
                <a:ea typeface="Meiryo UI" panose="020B0604030504040204" pitchFamily="50" charset="-128"/>
              </a:rPr>
              <a:t>家計は選択的支出の中から、不要不急の支出を削減</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（選択的支出に占める不要不急消費対象の割合</a:t>
            </a:r>
            <a:r>
              <a:rPr kumimoji="1" lang="en-US" altLang="ja-JP" sz="1200" dirty="0" smtClean="0">
                <a:solidFill>
                  <a:schemeClr val="tx1"/>
                </a:solidFill>
                <a:latin typeface="Meiryo UI" panose="020B0604030504040204" pitchFamily="50" charset="-128"/>
                <a:ea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rPr>
              <a:t>年家計調査</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：大阪市</a:t>
            </a:r>
            <a:r>
              <a:rPr kumimoji="1" lang="en-US" altLang="ja-JP" sz="1200" dirty="0" smtClean="0">
                <a:solidFill>
                  <a:schemeClr val="tx1"/>
                </a:solidFill>
                <a:latin typeface="Meiryo UI" panose="020B0604030504040204" pitchFamily="50" charset="-128"/>
                <a:ea typeface="Meiryo UI" panose="020B0604030504040204" pitchFamily="50" charset="-128"/>
              </a:rPr>
              <a:t>26.9</a:t>
            </a:r>
            <a:r>
              <a:rPr kumimoji="1" lang="ja-JP" altLang="en-US" sz="1200" dirty="0" smtClean="0">
                <a:solidFill>
                  <a:schemeClr val="tx1"/>
                </a:solidFill>
                <a:latin typeface="Meiryo UI" panose="020B0604030504040204" pitchFamily="50" charset="-128"/>
                <a:ea typeface="Meiryo UI" panose="020B0604030504040204" pitchFamily="50" charset="-128"/>
              </a:rPr>
              <a:t>％、近畿：</a:t>
            </a:r>
            <a:r>
              <a:rPr kumimoji="1" lang="en-US" altLang="ja-JP" sz="1200" dirty="0" smtClean="0">
                <a:solidFill>
                  <a:schemeClr val="tx1"/>
                </a:solidFill>
                <a:latin typeface="Meiryo UI" panose="020B0604030504040204" pitchFamily="50" charset="-128"/>
                <a:ea typeface="Meiryo UI" panose="020B0604030504040204" pitchFamily="50" charset="-128"/>
              </a:rPr>
              <a:t>24.5</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か月間、家計が不要不急消費</a:t>
            </a:r>
            <a:r>
              <a:rPr kumimoji="1" lang="ja-JP" altLang="en-US" sz="1400" dirty="0" smtClean="0">
                <a:solidFill>
                  <a:schemeClr val="tx1"/>
                </a:solidFill>
                <a:latin typeface="Meiryo UI" panose="020B0604030504040204" pitchFamily="50" charset="-128"/>
                <a:ea typeface="Meiryo UI" panose="020B0604030504040204" pitchFamily="50" charset="-128"/>
              </a:rPr>
              <a:t>を▲</a:t>
            </a:r>
            <a:r>
              <a:rPr kumimoji="1" lang="en-US" altLang="ja-JP" sz="1400" dirty="0">
                <a:solidFill>
                  <a:schemeClr val="tx1"/>
                </a:solidFill>
                <a:latin typeface="Meiryo UI" panose="020B0604030504040204" pitchFamily="50" charset="-128"/>
                <a:ea typeface="Meiryo UI" panose="020B0604030504040204" pitchFamily="50" charset="-128"/>
              </a:rPr>
              <a:t>70</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（百貨店売上等から▲</a:t>
            </a:r>
            <a:r>
              <a:rPr kumimoji="1" lang="en-US" altLang="ja-JP" sz="1200" dirty="0" smtClean="0">
                <a:solidFill>
                  <a:schemeClr val="tx1"/>
                </a:solidFill>
                <a:latin typeface="Meiryo UI" panose="020B0604030504040204" pitchFamily="50" charset="-128"/>
                <a:ea typeface="Meiryo UI" panose="020B0604030504040204" pitchFamily="50" charset="-128"/>
              </a:rPr>
              <a:t>70</a:t>
            </a:r>
            <a:r>
              <a:rPr kumimoji="1" lang="ja-JP" altLang="en-US" sz="1200" dirty="0" smtClean="0">
                <a:solidFill>
                  <a:schemeClr val="tx1"/>
                </a:solidFill>
                <a:latin typeface="Meiryo UI" panose="020B0604030504040204" pitchFamily="50" charset="-128"/>
                <a:ea typeface="Meiryo UI" panose="020B0604030504040204" pitchFamily="50" charset="-128"/>
              </a:rPr>
              <a:t>％と仮定）</a:t>
            </a:r>
            <a:r>
              <a:rPr kumimoji="1" lang="ja-JP" altLang="en-US" sz="1400" dirty="0" smtClean="0">
                <a:solidFill>
                  <a:schemeClr val="tx1"/>
                </a:solidFill>
                <a:latin typeface="Meiryo UI" panose="020B0604030504040204" pitchFamily="50" charset="-128"/>
                <a:ea typeface="Meiryo UI" panose="020B0604030504040204" pitchFamily="50" charset="-128"/>
              </a:rPr>
              <a:t>削減</a:t>
            </a:r>
            <a:r>
              <a:rPr kumimoji="1" lang="ja-JP" altLang="en-US" sz="1400" dirty="0">
                <a:solidFill>
                  <a:schemeClr val="tx1"/>
                </a:solidFill>
                <a:latin typeface="Meiryo UI" panose="020B0604030504040204" pitchFamily="50" charset="-128"/>
                <a:ea typeface="Meiryo UI" panose="020B0604030504040204" pitchFamily="50" charset="-128"/>
              </a:rPr>
              <a:t>させると仮定した場合の</a:t>
            </a:r>
            <a:r>
              <a:rPr kumimoji="1" lang="ja-JP" altLang="en-US" sz="1400" dirty="0" smtClean="0">
                <a:solidFill>
                  <a:schemeClr val="tx1"/>
                </a:solidFill>
                <a:latin typeface="Meiryo UI" panose="020B0604030504040204" pitchFamily="50" charset="-128"/>
                <a:ea typeface="Meiryo UI" panose="020B0604030504040204" pitchFamily="50" charset="-128"/>
              </a:rPr>
              <a:t>家計消費</a:t>
            </a:r>
            <a:r>
              <a:rPr kumimoji="1" lang="ja-JP" altLang="en-US" sz="1400" dirty="0">
                <a:solidFill>
                  <a:schemeClr val="tx1"/>
                </a:solidFill>
                <a:latin typeface="Meiryo UI" panose="020B0604030504040204" pitchFamily="50" charset="-128"/>
                <a:ea typeface="Meiryo UI" panose="020B0604030504040204" pitchFamily="50" charset="-128"/>
              </a:rPr>
              <a:t>減少額を</a:t>
            </a:r>
            <a:r>
              <a:rPr kumimoji="1" lang="ja-JP" altLang="en-US" sz="1400" dirty="0" smtClean="0">
                <a:solidFill>
                  <a:schemeClr val="tx1"/>
                </a:solidFill>
                <a:latin typeface="Meiryo UI" panose="020B0604030504040204" pitchFamily="50" charset="-128"/>
                <a:ea typeface="Meiryo UI" panose="020B0604030504040204" pitchFamily="50" charset="-128"/>
              </a:rPr>
              <a:t>推計　</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28" dirty="0">
                <a:solidFill>
                  <a:schemeClr val="tx1"/>
                </a:solidFill>
                <a:latin typeface="Meiryo UI" panose="020B0604030504040204" pitchFamily="50" charset="-128"/>
                <a:ea typeface="Meiryo UI" panose="020B0604030504040204" pitchFamily="50" charset="-128"/>
              </a:rPr>
              <a:t>　</a:t>
            </a:r>
            <a:r>
              <a:rPr kumimoji="1" lang="ja-JP" altLang="en-US" sz="1428"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rPr>
              <a:t>で除して月次ベースに変換）</a:t>
            </a:r>
            <a:r>
              <a:rPr kumimoji="1" lang="ja-JP" altLang="en-US" sz="1428" dirty="0" smtClean="0">
                <a:solidFill>
                  <a:schemeClr val="tx1"/>
                </a:solidFill>
                <a:latin typeface="Meiryo UI" panose="020B0604030504040204" pitchFamily="50" charset="-128"/>
                <a:ea typeface="Meiryo UI" panose="020B0604030504040204" pitchFamily="50" charset="-128"/>
              </a:rPr>
              <a:t>。</a:t>
            </a:r>
            <a:r>
              <a:rPr kumimoji="1" lang="ja-JP" altLang="en-US" sz="1428" dirty="0">
                <a:solidFill>
                  <a:schemeClr val="tx1"/>
                </a:solidFill>
                <a:latin typeface="Meiryo UI" panose="020B0604030504040204" pitchFamily="50" charset="-128"/>
                <a:ea typeface="Meiryo UI" panose="020B0604030504040204" pitchFamily="50" charset="-128"/>
              </a:rPr>
              <a:t>　</a:t>
            </a:r>
            <a:endParaRPr kumimoji="1" lang="en-US" altLang="ja-JP" sz="107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算定</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家計消費減少額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名目民間家計最終消費支出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不要不急消費対象割合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削減率（▲</a:t>
            </a:r>
            <a:r>
              <a:rPr kumimoji="1" lang="en-US" altLang="ja-JP" sz="1200" dirty="0" smtClean="0">
                <a:solidFill>
                  <a:schemeClr val="tx1"/>
                </a:solidFill>
                <a:latin typeface="Meiryo UI" panose="020B0604030504040204" pitchFamily="50" charset="-128"/>
                <a:ea typeface="Meiryo UI" panose="020B0604030504040204" pitchFamily="50" charset="-128"/>
              </a:rPr>
              <a:t>70</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 </a:t>
            </a:r>
          </a:p>
          <a:p>
            <a:pPr>
              <a:lnSpc>
                <a:spcPct val="150000"/>
              </a:lnSpc>
            </a:pPr>
            <a:r>
              <a:rPr kumimoji="1" lang="ja-JP" altLang="en-US" sz="1339" b="1" dirty="0">
                <a:solidFill>
                  <a:schemeClr val="tx1"/>
                </a:solidFill>
                <a:latin typeface="Meiryo UI" panose="020B0604030504040204" pitchFamily="50" charset="-128"/>
                <a:ea typeface="Meiryo UI" panose="020B0604030504040204" pitchFamily="50" charset="-128"/>
              </a:rPr>
              <a:t> 　</a:t>
            </a:r>
            <a:r>
              <a:rPr kumimoji="1" lang="ja-JP" altLang="en-US" sz="1249" b="1" dirty="0">
                <a:solidFill>
                  <a:schemeClr val="tx1"/>
                </a:solidFill>
                <a:latin typeface="Meiryo UI" panose="020B0604030504040204" pitchFamily="50" charset="-128"/>
                <a:ea typeface="Meiryo UI" panose="020B0604030504040204" pitchFamily="50" charset="-128"/>
              </a:rPr>
              <a:t> </a:t>
            </a:r>
            <a:r>
              <a:rPr kumimoji="1" lang="en-US" altLang="ja-JP" sz="1249" b="1" dirty="0">
                <a:solidFill>
                  <a:schemeClr val="tx1"/>
                </a:solidFill>
                <a:latin typeface="Meiryo UI" panose="020B0604030504040204" pitchFamily="50" charset="-128"/>
                <a:ea typeface="Meiryo UI" panose="020B0604030504040204" pitchFamily="50" charset="-128"/>
              </a:rPr>
              <a:t>【</a:t>
            </a:r>
            <a:r>
              <a:rPr kumimoji="1" lang="ja-JP" altLang="en-US" sz="1249" b="1" dirty="0">
                <a:solidFill>
                  <a:schemeClr val="tx1"/>
                </a:solidFill>
                <a:latin typeface="Meiryo UI" panose="020B0604030504040204" pitchFamily="50" charset="-128"/>
                <a:ea typeface="Meiryo UI" panose="020B0604030504040204" pitchFamily="50" charset="-128"/>
              </a:rPr>
              <a:t>府県別の家計消費減少額</a:t>
            </a:r>
            <a:r>
              <a:rPr kumimoji="1" lang="en-US" altLang="ja-JP" sz="1249" b="1" dirty="0">
                <a:solidFill>
                  <a:schemeClr val="tx1"/>
                </a:solidFill>
                <a:latin typeface="Meiryo UI" panose="020B0604030504040204" pitchFamily="50" charset="-128"/>
                <a:ea typeface="Meiryo UI" panose="020B0604030504040204" pitchFamily="50" charset="-128"/>
              </a:rPr>
              <a:t>】</a:t>
            </a:r>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200000"/>
              </a:lnSpc>
            </a:pPr>
            <a:r>
              <a:rPr kumimoji="1" lang="ja-JP" altLang="en-US" sz="1428" b="1" dirty="0" smtClean="0">
                <a:solidFill>
                  <a:schemeClr val="tx1"/>
                </a:solidFill>
                <a:latin typeface="Meiryo UI" panose="020B0604030504040204" pitchFamily="50" charset="-128"/>
                <a:ea typeface="Meiryo UI" panose="020B0604030504040204" pitchFamily="50" charset="-128"/>
              </a:rPr>
              <a:t> </a:t>
            </a:r>
            <a:endParaRPr kumimoji="1" lang="en-US" altLang="ja-JP" sz="1428" b="1" dirty="0">
              <a:solidFill>
                <a:schemeClr val="tx1"/>
              </a:solidFill>
              <a:latin typeface="Meiryo UI" panose="020B0604030504040204" pitchFamily="50" charset="-128"/>
              <a:ea typeface="Meiryo UI" panose="020B0604030504040204" pitchFamily="50" charset="-128"/>
            </a:endParaRPr>
          </a:p>
          <a:p>
            <a:r>
              <a:rPr kumimoji="1" lang="ja-JP" altLang="en-US" sz="1428" b="1" dirty="0">
                <a:solidFill>
                  <a:schemeClr val="tx1"/>
                </a:solidFill>
                <a:latin typeface="Meiryo UI" panose="020B0604030504040204" pitchFamily="50" charset="-128"/>
                <a:ea typeface="Meiryo UI" panose="020B0604030504040204" pitchFamily="50" charset="-128"/>
              </a:rPr>
              <a:t>     ➔ </a:t>
            </a:r>
            <a:r>
              <a:rPr kumimoji="1" lang="en-US" altLang="ja-JP" sz="1428" b="1" dirty="0">
                <a:solidFill>
                  <a:schemeClr val="tx1"/>
                </a:solidFill>
                <a:latin typeface="Meiryo UI" panose="020B0604030504040204" pitchFamily="50" charset="-128"/>
                <a:ea typeface="Meiryo UI" panose="020B0604030504040204" pitchFamily="50" charset="-128"/>
              </a:rPr>
              <a:t>4</a:t>
            </a:r>
            <a:r>
              <a:rPr kumimoji="1" lang="ja-JP" altLang="en-US" sz="1428" b="1" dirty="0">
                <a:solidFill>
                  <a:schemeClr val="tx1"/>
                </a:solidFill>
                <a:latin typeface="Meiryo UI" panose="020B0604030504040204" pitchFamily="50" charset="-128"/>
                <a:ea typeface="Meiryo UI" panose="020B0604030504040204" pitchFamily="50" charset="-128"/>
              </a:rPr>
              <a:t>月</a:t>
            </a:r>
            <a:r>
              <a:rPr kumimoji="1" lang="en-US" altLang="ja-JP" sz="1428" b="1" u="sng" dirty="0">
                <a:solidFill>
                  <a:schemeClr val="tx1"/>
                </a:solidFill>
                <a:latin typeface="Meiryo UI" panose="020B0604030504040204" pitchFamily="50" charset="-128"/>
                <a:ea typeface="Meiryo UI" panose="020B0604030504040204" pitchFamily="50" charset="-128"/>
              </a:rPr>
              <a:t>1</a:t>
            </a:r>
            <a:r>
              <a:rPr kumimoji="1" lang="ja-JP" altLang="en-US" sz="1428" b="1" u="sng" dirty="0">
                <a:solidFill>
                  <a:schemeClr val="tx1"/>
                </a:solidFill>
                <a:latin typeface="Meiryo UI" panose="020B0604030504040204" pitchFamily="50" charset="-128"/>
                <a:ea typeface="Meiryo UI" panose="020B0604030504040204" pitchFamily="50" charset="-128"/>
              </a:rPr>
              <a:t>か月間で</a:t>
            </a:r>
            <a:r>
              <a:rPr kumimoji="1" lang="ja-JP" altLang="en-US" sz="1700" b="1" u="sng" dirty="0">
                <a:solidFill>
                  <a:schemeClr val="tx1"/>
                </a:solidFill>
                <a:latin typeface="Meiryo UI" panose="020B0604030504040204" pitchFamily="50" charset="-128"/>
                <a:ea typeface="Meiryo UI" panose="020B0604030504040204" pitchFamily="50" charset="-128"/>
              </a:rPr>
              <a:t>大阪府で▲</a:t>
            </a:r>
            <a:r>
              <a:rPr kumimoji="1" lang="en-US" altLang="ja-JP" sz="1700" b="1" u="sng" dirty="0">
                <a:solidFill>
                  <a:schemeClr val="tx1"/>
                </a:solidFill>
                <a:latin typeface="Meiryo UI" panose="020B0604030504040204" pitchFamily="50" charset="-128"/>
                <a:ea typeface="Meiryo UI" panose="020B0604030504040204" pitchFamily="50" charset="-128"/>
              </a:rPr>
              <a:t>3,369</a:t>
            </a:r>
            <a:r>
              <a:rPr kumimoji="1" lang="ja-JP" altLang="en-US" sz="1700" b="1" u="sng" dirty="0">
                <a:solidFill>
                  <a:schemeClr val="tx1"/>
                </a:solidFill>
                <a:latin typeface="Meiryo UI" panose="020B0604030504040204" pitchFamily="50" charset="-128"/>
                <a:ea typeface="Meiryo UI" panose="020B0604030504040204" pitchFamily="50" charset="-128"/>
              </a:rPr>
              <a:t>億円</a:t>
            </a:r>
            <a:r>
              <a:rPr kumimoji="1" lang="ja-JP" altLang="en-US" sz="1428" b="1" u="sng" dirty="0">
                <a:solidFill>
                  <a:schemeClr val="tx1"/>
                </a:solidFill>
                <a:latin typeface="Meiryo UI" panose="020B0604030504040204" pitchFamily="50" charset="-128"/>
                <a:ea typeface="Meiryo UI" panose="020B0604030504040204" pitchFamily="50" charset="-128"/>
              </a:rPr>
              <a:t>の家計消費が減少</a:t>
            </a:r>
            <a:r>
              <a:rPr kumimoji="1" lang="ja-JP" altLang="en-US" sz="1428" b="1" dirty="0">
                <a:solidFill>
                  <a:schemeClr val="tx1"/>
                </a:solidFill>
                <a:latin typeface="Meiryo UI" panose="020B0604030504040204" pitchFamily="50" charset="-128"/>
                <a:ea typeface="Meiryo UI" panose="020B0604030504040204" pitchFamily="50" charset="-128"/>
              </a:rPr>
              <a:t>すると見込まれる</a:t>
            </a:r>
            <a:r>
              <a:rPr kumimoji="1" lang="ja-JP" altLang="en-US" sz="1428" b="1" dirty="0" smtClean="0">
                <a:solidFill>
                  <a:schemeClr val="tx1"/>
                </a:solidFill>
                <a:latin typeface="Meiryo UI" panose="020B0604030504040204" pitchFamily="50" charset="-128"/>
                <a:ea typeface="Meiryo UI" panose="020B0604030504040204" pitchFamily="50" charset="-128"/>
              </a:rPr>
              <a:t>。</a:t>
            </a:r>
            <a:endParaRPr kumimoji="1" lang="en-US" altLang="ja-JP" sz="1428" b="1" dirty="0" smtClean="0">
              <a:solidFill>
                <a:schemeClr val="tx1"/>
              </a:solidFill>
              <a:latin typeface="Meiryo UI" panose="020B0604030504040204" pitchFamily="50" charset="-128"/>
              <a:ea typeface="Meiryo UI" panose="020B0604030504040204" pitchFamily="50" charset="-128"/>
            </a:endParaRPr>
          </a:p>
          <a:p>
            <a:r>
              <a:rPr kumimoji="1" lang="en-US" altLang="ja-JP" sz="1428" b="1" dirty="0">
                <a:solidFill>
                  <a:schemeClr val="tx1"/>
                </a:solidFill>
                <a:latin typeface="Meiryo UI" panose="020B0604030504040204" pitchFamily="50" charset="-128"/>
                <a:ea typeface="Meiryo UI" panose="020B0604030504040204" pitchFamily="50" charset="-128"/>
              </a:rPr>
              <a:t> </a:t>
            </a:r>
            <a:r>
              <a:rPr kumimoji="1" lang="en-US" altLang="ja-JP" sz="1428" b="1"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ＭＳ 明朝" panose="02020609040205080304" pitchFamily="17" charset="-128"/>
                <a:ea typeface="ＭＳ 明朝" panose="02020609040205080304" pitchFamily="17" charset="-128"/>
              </a:rPr>
              <a:t>※ </a:t>
            </a:r>
            <a:r>
              <a:rPr kumimoji="1" lang="ja-JP" altLang="en-US" sz="1050" dirty="0">
                <a:solidFill>
                  <a:schemeClr val="tx1"/>
                </a:solidFill>
                <a:latin typeface="ＭＳ 明朝" panose="02020609040205080304" pitchFamily="17" charset="-128"/>
                <a:ea typeface="ＭＳ 明朝" panose="02020609040205080304" pitchFamily="17" charset="-128"/>
              </a:rPr>
              <a:t>大阪</a:t>
            </a:r>
            <a:r>
              <a:rPr kumimoji="1" lang="ja-JP" altLang="en-US" sz="1050" dirty="0" smtClean="0">
                <a:solidFill>
                  <a:schemeClr val="tx1"/>
                </a:solidFill>
                <a:latin typeface="ＭＳ 明朝" panose="02020609040205080304" pitchFamily="17" charset="-128"/>
                <a:ea typeface="ＭＳ 明朝" panose="02020609040205080304" pitchFamily="17" charset="-128"/>
              </a:rPr>
              <a:t>の名目民間家計最終消費支出</a:t>
            </a:r>
            <a:r>
              <a:rPr kumimoji="1" lang="ja-JP" altLang="en-US" sz="1050" dirty="0">
                <a:solidFill>
                  <a:schemeClr val="tx1"/>
                </a:solidFill>
                <a:latin typeface="ＭＳ 明朝" panose="02020609040205080304" pitchFamily="17" charset="-128"/>
                <a:ea typeface="ＭＳ 明朝" panose="02020609040205080304" pitchFamily="17" charset="-128"/>
              </a:rPr>
              <a:t>：</a:t>
            </a:r>
            <a:r>
              <a:rPr kumimoji="1" lang="en-US" altLang="ja-JP" sz="1050" dirty="0" smtClean="0">
                <a:solidFill>
                  <a:schemeClr val="tx1"/>
                </a:solidFill>
                <a:latin typeface="ＭＳ 明朝" panose="02020609040205080304" pitchFamily="17" charset="-128"/>
                <a:ea typeface="ＭＳ 明朝" panose="02020609040205080304" pitchFamily="17" charset="-128"/>
              </a:rPr>
              <a:t>22</a:t>
            </a:r>
            <a:r>
              <a:rPr kumimoji="1" lang="ja-JP" altLang="en-US" sz="1050" dirty="0" smtClean="0">
                <a:solidFill>
                  <a:schemeClr val="tx1"/>
                </a:solidFill>
                <a:latin typeface="ＭＳ 明朝" panose="02020609040205080304" pitchFamily="17" charset="-128"/>
                <a:ea typeface="ＭＳ 明朝" panose="02020609040205080304" pitchFamily="17" charset="-128"/>
              </a:rPr>
              <a:t>兆</a:t>
            </a:r>
            <a:r>
              <a:rPr kumimoji="1" lang="en-US" altLang="ja-JP" sz="1050" dirty="0" smtClean="0">
                <a:solidFill>
                  <a:schemeClr val="tx1"/>
                </a:solidFill>
                <a:latin typeface="ＭＳ 明朝" panose="02020609040205080304" pitchFamily="17" charset="-128"/>
                <a:ea typeface="ＭＳ 明朝" panose="02020609040205080304" pitchFamily="17" charset="-128"/>
              </a:rPr>
              <a:t>2,800</a:t>
            </a:r>
            <a:r>
              <a:rPr kumimoji="1" lang="ja-JP" altLang="en-US" sz="1050" dirty="0" smtClean="0">
                <a:solidFill>
                  <a:schemeClr val="tx1"/>
                </a:solidFill>
                <a:latin typeface="ＭＳ 明朝" panose="02020609040205080304" pitchFamily="17" charset="-128"/>
                <a:ea typeface="ＭＳ 明朝" panose="02020609040205080304" pitchFamily="17" charset="-128"/>
              </a:rPr>
              <a:t>億円　　大阪の名目</a:t>
            </a:r>
            <a:r>
              <a:rPr kumimoji="1" lang="en-US" altLang="ja-JP" sz="1050" dirty="0" smtClean="0">
                <a:solidFill>
                  <a:schemeClr val="tx1"/>
                </a:solidFill>
                <a:latin typeface="ＭＳ 明朝" panose="02020609040205080304" pitchFamily="17" charset="-128"/>
                <a:ea typeface="ＭＳ 明朝" panose="02020609040205080304" pitchFamily="17" charset="-128"/>
              </a:rPr>
              <a:t>GDP</a:t>
            </a:r>
            <a:r>
              <a:rPr kumimoji="1" lang="ja-JP" altLang="en-US" sz="1050" dirty="0" smtClean="0">
                <a:solidFill>
                  <a:schemeClr val="tx1"/>
                </a:solidFill>
                <a:latin typeface="ＭＳ 明朝" panose="02020609040205080304" pitchFamily="17" charset="-128"/>
                <a:ea typeface="ＭＳ 明朝" panose="02020609040205080304" pitchFamily="17" charset="-128"/>
              </a:rPr>
              <a:t>：</a:t>
            </a:r>
            <a:r>
              <a:rPr kumimoji="1" lang="en-US" altLang="ja-JP" sz="1050" dirty="0" smtClean="0">
                <a:solidFill>
                  <a:schemeClr val="tx1"/>
                </a:solidFill>
                <a:latin typeface="ＭＳ 明朝" panose="02020609040205080304" pitchFamily="17" charset="-128"/>
                <a:ea typeface="ＭＳ 明朝" panose="02020609040205080304" pitchFamily="17" charset="-128"/>
              </a:rPr>
              <a:t>40</a:t>
            </a:r>
            <a:r>
              <a:rPr kumimoji="1" lang="ja-JP" altLang="en-US" sz="1050" dirty="0" smtClean="0">
                <a:solidFill>
                  <a:schemeClr val="tx1"/>
                </a:solidFill>
                <a:latin typeface="ＭＳ 明朝" panose="02020609040205080304" pitchFamily="17" charset="-128"/>
                <a:ea typeface="ＭＳ 明朝" panose="02020609040205080304" pitchFamily="17" charset="-128"/>
              </a:rPr>
              <a:t>兆</a:t>
            </a:r>
            <a:r>
              <a:rPr kumimoji="1" lang="en-US" altLang="ja-JP" sz="1050" dirty="0" smtClean="0">
                <a:solidFill>
                  <a:schemeClr val="tx1"/>
                </a:solidFill>
                <a:latin typeface="ＭＳ 明朝" panose="02020609040205080304" pitchFamily="17" charset="-128"/>
                <a:ea typeface="ＭＳ 明朝" panose="02020609040205080304" pitchFamily="17" charset="-128"/>
              </a:rPr>
              <a:t>700</a:t>
            </a:r>
            <a:r>
              <a:rPr kumimoji="1" lang="ja-JP" altLang="en-US" sz="1050" dirty="0" smtClean="0">
                <a:solidFill>
                  <a:schemeClr val="tx1"/>
                </a:solidFill>
                <a:latin typeface="ＭＳ 明朝" panose="02020609040205080304" pitchFamily="17" charset="-128"/>
                <a:ea typeface="ＭＳ 明朝" panose="02020609040205080304" pitchFamily="17" charset="-128"/>
              </a:rPr>
              <a:t>億円　</a:t>
            </a:r>
            <a:r>
              <a:rPr kumimoji="1" lang="ja-JP" altLang="en-US" sz="900" dirty="0" smtClean="0">
                <a:solidFill>
                  <a:schemeClr val="tx1"/>
                </a:solidFill>
                <a:latin typeface="ＭＳ 明朝" panose="02020609040205080304" pitchFamily="17" charset="-128"/>
                <a:ea typeface="ＭＳ 明朝" panose="02020609040205080304" pitchFamily="17" charset="-128"/>
              </a:rPr>
              <a:t>（出典</a:t>
            </a:r>
            <a:r>
              <a:rPr kumimoji="1" lang="en-US" altLang="ja-JP" sz="900" dirty="0" smtClean="0">
                <a:solidFill>
                  <a:schemeClr val="tx1"/>
                </a:solidFill>
                <a:latin typeface="ＭＳ 明朝" panose="02020609040205080304" pitchFamily="17" charset="-128"/>
                <a:ea typeface="ＭＳ 明朝" panose="02020609040205080304" pitchFamily="17" charset="-128"/>
              </a:rPr>
              <a:t>:2017</a:t>
            </a:r>
            <a:r>
              <a:rPr kumimoji="1" lang="ja-JP" altLang="en-US" sz="900" dirty="0" smtClean="0">
                <a:solidFill>
                  <a:schemeClr val="tx1"/>
                </a:solidFill>
                <a:latin typeface="ＭＳ 明朝" panose="02020609040205080304" pitchFamily="17" charset="-128"/>
                <a:ea typeface="ＭＳ 明朝" panose="02020609040205080304" pitchFamily="17" charset="-128"/>
              </a:rPr>
              <a:t>年度府民経済計算）</a:t>
            </a:r>
            <a:endParaRPr kumimoji="1" lang="en-US" altLang="ja-JP" sz="1050" dirty="0">
              <a:solidFill>
                <a:schemeClr val="tx1"/>
              </a:solidFill>
              <a:latin typeface="ＭＳ 明朝" panose="02020609040205080304" pitchFamily="17" charset="-128"/>
              <a:ea typeface="ＭＳ 明朝" panose="02020609040205080304" pitchFamily="17" charset="-128"/>
            </a:endParaRPr>
          </a:p>
        </p:txBody>
      </p:sp>
      <p:sp>
        <p:nvSpPr>
          <p:cNvPr id="8" name="フローチャート: データ 23"/>
          <p:cNvSpPr/>
          <p:nvPr/>
        </p:nvSpPr>
        <p:spPr>
          <a:xfrm>
            <a:off x="0" y="321161"/>
            <a:ext cx="3966648" cy="3980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2 w 10012"/>
              <a:gd name="connsiteY0" fmla="*/ 10000 h 10000"/>
              <a:gd name="connsiteX1" fmla="*/ 0 w 10012"/>
              <a:gd name="connsiteY1" fmla="*/ 86 h 10000"/>
              <a:gd name="connsiteX2" fmla="*/ 10012 w 10012"/>
              <a:gd name="connsiteY2" fmla="*/ 0 h 10000"/>
              <a:gd name="connsiteX3" fmla="*/ 8012 w 10012"/>
              <a:gd name="connsiteY3" fmla="*/ 10000 h 10000"/>
              <a:gd name="connsiteX4" fmla="*/ 12 w 1001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10000"/>
                </a:moveTo>
                <a:cubicBezTo>
                  <a:pt x="8" y="6695"/>
                  <a:pt x="4" y="3391"/>
                  <a:pt x="0" y="86"/>
                </a:cubicBezTo>
                <a:lnTo>
                  <a:pt x="10012" y="0"/>
                </a:lnTo>
                <a:lnTo>
                  <a:pt x="8012" y="10000"/>
                </a:lnTo>
                <a:lnTo>
                  <a:pt x="12" y="10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6" b="1" dirty="0">
                <a:solidFill>
                  <a:schemeClr val="tx1"/>
                </a:solidFill>
                <a:latin typeface="Meiryo UI" panose="020B0604030504040204" pitchFamily="50" charset="-128"/>
                <a:ea typeface="Meiryo UI" panose="020B0604030504040204" pitchFamily="50" charset="-128"/>
              </a:rPr>
              <a:t>１．不要不急消費の減少による影響</a:t>
            </a:r>
          </a:p>
        </p:txBody>
      </p:sp>
      <p:sp>
        <p:nvSpPr>
          <p:cNvPr id="12" name="スライド番号プレースホルダー 3"/>
          <p:cNvSpPr>
            <a:spLocks noGrp="1"/>
          </p:cNvSpPr>
          <p:nvPr>
            <p:ph type="sldNum" sz="quarter" idx="12"/>
          </p:nvPr>
        </p:nvSpPr>
        <p:spPr>
          <a:xfrm>
            <a:off x="9366422" y="5691873"/>
            <a:ext cx="410064" cy="394246"/>
          </a:xfrm>
          <a:ln>
            <a:solidFill>
              <a:schemeClr val="accent1"/>
            </a:solidFill>
          </a:ln>
        </p:spPr>
        <p:txBody>
          <a:bodyPr/>
          <a:lstStyle/>
          <a:p>
            <a:fld id="{9B28B6A2-4437-46C4-8AB6-08015A7ADF51}" type="slidenum">
              <a:rPr kumimoji="1" lang="ja-JP" altLang="en-US" sz="1600" smtClean="0"/>
              <a:t>22</a:t>
            </a:fld>
            <a:endParaRPr kumimoji="1" lang="ja-JP" altLang="en-US" sz="1600" dirty="0"/>
          </a:p>
        </p:txBody>
      </p:sp>
      <p:pic>
        <p:nvPicPr>
          <p:cNvPr id="3" name="図 2"/>
          <p:cNvPicPr>
            <a:picLocks noChangeAspect="1"/>
          </p:cNvPicPr>
          <p:nvPr/>
        </p:nvPicPr>
        <p:blipFill>
          <a:blip r:embed="rId2"/>
          <a:stretch>
            <a:fillRect/>
          </a:stretch>
        </p:blipFill>
        <p:spPr>
          <a:xfrm>
            <a:off x="1036749" y="2540012"/>
            <a:ext cx="8173034" cy="3015934"/>
          </a:xfrm>
          <a:prstGeom prst="rect">
            <a:avLst/>
          </a:prstGeom>
        </p:spPr>
      </p:pic>
      <p:sp>
        <p:nvSpPr>
          <p:cNvPr id="17" name="角丸四角形 16"/>
          <p:cNvSpPr/>
          <p:nvPr/>
        </p:nvSpPr>
        <p:spPr>
          <a:xfrm>
            <a:off x="3702554" y="2751652"/>
            <a:ext cx="801240" cy="2772210"/>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0" name="角丸四角形 9"/>
          <p:cNvSpPr/>
          <p:nvPr/>
        </p:nvSpPr>
        <p:spPr>
          <a:xfrm>
            <a:off x="5750784" y="352228"/>
            <a:ext cx="4265846" cy="3527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000" dirty="0" smtClean="0">
                <a:solidFill>
                  <a:schemeClr val="tx1"/>
                </a:solidFill>
                <a:latin typeface="Meiryo UI" panose="020B0604030504040204" pitchFamily="50" charset="-128"/>
                <a:ea typeface="Meiryo UI" panose="020B0604030504040204" pitchFamily="50" charset="-128"/>
              </a:rPr>
              <a:t>出典：一般社団法人アジア太平洋研究所</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『Kansai Economic Insight Quarterly </a:t>
            </a:r>
            <a:r>
              <a:rPr lang="en-US" altLang="ja-JP" sz="1000" dirty="0" smtClean="0">
                <a:solidFill>
                  <a:schemeClr val="tx1"/>
                </a:solidFill>
                <a:latin typeface="Meiryo UI" panose="020B0604030504040204" pitchFamily="50" charset="-128"/>
                <a:ea typeface="Meiryo UI" panose="020B0604030504040204" pitchFamily="50" charset="-128"/>
              </a:rPr>
              <a:t>No.49』</a:t>
            </a: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2020/5/28</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4409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84409" y="744984"/>
            <a:ext cx="9337182" cy="13468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69875" indent="-269875">
              <a:lnSpc>
                <a:spcPct val="150000"/>
              </a:lnSpc>
            </a:pPr>
            <a:r>
              <a:rPr kumimoji="1" lang="ja-JP" altLang="en-US" sz="1339" b="1" dirty="0">
                <a:solidFill>
                  <a:schemeClr val="tx1"/>
                </a:solidFill>
                <a:latin typeface="Meiryo UI" panose="020B0604030504040204" pitchFamily="50" charset="-128"/>
                <a:ea typeface="Meiryo UI" panose="020B0604030504040204" pitchFamily="50" charset="-128"/>
              </a:rPr>
              <a:t>　</a:t>
            </a:r>
            <a:r>
              <a:rPr kumimoji="1" lang="ja-JP" altLang="en-US" sz="1428" dirty="0">
                <a:solidFill>
                  <a:schemeClr val="tx1"/>
                </a:solidFill>
                <a:latin typeface="Meiryo UI" panose="020B0604030504040204" pitchFamily="50" charset="-128"/>
                <a:ea typeface="Meiryo UI" panose="020B0604030504040204" pitchFamily="50" charset="-128"/>
              </a:rPr>
              <a:t>●</a:t>
            </a:r>
            <a:r>
              <a:rPr kumimoji="1" lang="en-US" altLang="ja-JP" sz="1428" dirty="0">
                <a:solidFill>
                  <a:schemeClr val="tx1"/>
                </a:solidFill>
                <a:latin typeface="Meiryo UI" panose="020B0604030504040204" pitchFamily="50" charset="-128"/>
                <a:ea typeface="Meiryo UI" panose="020B0604030504040204" pitchFamily="50" charset="-128"/>
              </a:rPr>
              <a:t>2020</a:t>
            </a:r>
            <a:r>
              <a:rPr kumimoji="1" lang="ja-JP" altLang="en-US" sz="1428" dirty="0">
                <a:solidFill>
                  <a:schemeClr val="tx1"/>
                </a:solidFill>
                <a:latin typeface="Meiryo UI" panose="020B0604030504040204" pitchFamily="50" charset="-128"/>
                <a:ea typeface="Meiryo UI" panose="020B0604030504040204" pitchFamily="50" charset="-128"/>
              </a:rPr>
              <a:t>年</a:t>
            </a:r>
            <a:r>
              <a:rPr kumimoji="1" lang="en-US" altLang="ja-JP" sz="1428" dirty="0">
                <a:solidFill>
                  <a:schemeClr val="tx1"/>
                </a:solidFill>
                <a:latin typeface="Meiryo UI" panose="020B0604030504040204" pitchFamily="50" charset="-128"/>
                <a:ea typeface="Meiryo UI" panose="020B0604030504040204" pitchFamily="50" charset="-128"/>
              </a:rPr>
              <a:t>3</a:t>
            </a:r>
            <a:r>
              <a:rPr kumimoji="1" lang="ja-JP" altLang="en-US" sz="1428" dirty="0">
                <a:solidFill>
                  <a:schemeClr val="tx1"/>
                </a:solidFill>
                <a:latin typeface="Meiryo UI" panose="020B0604030504040204" pitchFamily="50" charset="-128"/>
                <a:ea typeface="Meiryo UI" panose="020B0604030504040204" pitchFamily="50" charset="-128"/>
              </a:rPr>
              <a:t>月の訪日外客数は前年同月比▲</a:t>
            </a:r>
            <a:r>
              <a:rPr kumimoji="1" lang="en-US" altLang="ja-JP" sz="1428" dirty="0">
                <a:solidFill>
                  <a:schemeClr val="tx1"/>
                </a:solidFill>
                <a:latin typeface="Meiryo UI" panose="020B0604030504040204" pitchFamily="50" charset="-128"/>
                <a:ea typeface="Meiryo UI" panose="020B0604030504040204" pitchFamily="50" charset="-128"/>
              </a:rPr>
              <a:t>93.0</a:t>
            </a:r>
            <a:r>
              <a:rPr kumimoji="1" lang="ja-JP" altLang="en-US" sz="1428" dirty="0">
                <a:solidFill>
                  <a:schemeClr val="tx1"/>
                </a:solidFill>
                <a:latin typeface="Meiryo UI" panose="020B0604030504040204" pitchFamily="50" charset="-128"/>
                <a:ea typeface="Meiryo UI" panose="020B0604030504040204" pitchFamily="50" charset="-128"/>
              </a:rPr>
              <a:t>％となり、リーマンショック期の</a:t>
            </a:r>
            <a:r>
              <a:rPr kumimoji="1" lang="en-US" altLang="ja-JP" sz="1428" dirty="0">
                <a:solidFill>
                  <a:schemeClr val="tx1"/>
                </a:solidFill>
                <a:latin typeface="Meiryo UI" panose="020B0604030504040204" pitchFamily="50" charset="-128"/>
                <a:ea typeface="Meiryo UI" panose="020B0604030504040204" pitchFamily="50" charset="-128"/>
              </a:rPr>
              <a:t>09</a:t>
            </a:r>
            <a:r>
              <a:rPr kumimoji="1" lang="ja-JP" altLang="en-US" sz="1428" dirty="0">
                <a:solidFill>
                  <a:schemeClr val="tx1"/>
                </a:solidFill>
                <a:latin typeface="Meiryo UI" panose="020B0604030504040204" pitchFamily="50" charset="-128"/>
                <a:ea typeface="Meiryo UI" panose="020B0604030504040204" pitchFamily="50" charset="-128"/>
              </a:rPr>
              <a:t>年</a:t>
            </a:r>
            <a:r>
              <a:rPr kumimoji="1" lang="en-US" altLang="ja-JP" sz="1428" dirty="0">
                <a:solidFill>
                  <a:schemeClr val="tx1"/>
                </a:solidFill>
                <a:latin typeface="Meiryo UI" panose="020B0604030504040204" pitchFamily="50" charset="-128"/>
                <a:ea typeface="Meiryo UI" panose="020B0604030504040204" pitchFamily="50" charset="-128"/>
              </a:rPr>
              <a:t>2</a:t>
            </a:r>
            <a:r>
              <a:rPr kumimoji="1" lang="ja-JP" altLang="en-US" sz="1428" dirty="0">
                <a:solidFill>
                  <a:schemeClr val="tx1"/>
                </a:solidFill>
                <a:latin typeface="Meiryo UI" panose="020B0604030504040204" pitchFamily="50" charset="-128"/>
                <a:ea typeface="Meiryo UI" panose="020B0604030504040204" pitchFamily="50" charset="-128"/>
              </a:rPr>
              <a:t>月</a:t>
            </a:r>
            <a:r>
              <a:rPr kumimoji="1" lang="en-US" altLang="ja-JP" sz="1249" dirty="0">
                <a:solidFill>
                  <a:schemeClr val="tx1"/>
                </a:solidFill>
                <a:latin typeface="Meiryo UI" panose="020B0604030504040204" pitchFamily="50" charset="-128"/>
                <a:ea typeface="Meiryo UI" panose="020B0604030504040204" pitchFamily="50" charset="-128"/>
              </a:rPr>
              <a:t>(</a:t>
            </a:r>
            <a:r>
              <a:rPr kumimoji="1" lang="ja-JP" altLang="en-US" sz="1249" dirty="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41.3</a:t>
            </a:r>
            <a:r>
              <a:rPr kumimoji="1" lang="ja-JP" altLang="en-US" sz="1249" dirty="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a:t>
            </a:r>
            <a:r>
              <a:rPr kumimoji="1" lang="ja-JP" altLang="en-US" sz="1428" dirty="0" err="1">
                <a:solidFill>
                  <a:schemeClr val="tx1"/>
                </a:solidFill>
                <a:latin typeface="Meiryo UI" panose="020B0604030504040204" pitchFamily="50" charset="-128"/>
                <a:ea typeface="Meiryo UI" panose="020B0604030504040204" pitchFamily="50" charset="-128"/>
              </a:rPr>
              <a:t>、</a:t>
            </a:r>
            <a:r>
              <a:rPr kumimoji="1" lang="ja-JP" altLang="en-US" sz="1428" dirty="0" smtClean="0">
                <a:solidFill>
                  <a:schemeClr val="tx1"/>
                </a:solidFill>
                <a:latin typeface="Meiryo UI" panose="020B0604030504040204" pitchFamily="50" charset="-128"/>
                <a:ea typeface="Meiryo UI" panose="020B0604030504040204" pitchFamily="50" charset="-128"/>
              </a:rPr>
              <a:t>東日本大震災</a:t>
            </a:r>
            <a:r>
              <a:rPr kumimoji="1" lang="ja-JP" altLang="en-US" sz="1428" dirty="0">
                <a:solidFill>
                  <a:schemeClr val="tx1"/>
                </a:solidFill>
                <a:latin typeface="Meiryo UI" panose="020B0604030504040204" pitchFamily="50" charset="-128"/>
                <a:ea typeface="Meiryo UI" panose="020B0604030504040204" pitchFamily="50" charset="-128"/>
              </a:rPr>
              <a:t>翌月の</a:t>
            </a:r>
            <a:r>
              <a:rPr kumimoji="1" lang="en-US" altLang="ja-JP" sz="1428" dirty="0">
                <a:solidFill>
                  <a:schemeClr val="tx1"/>
                </a:solidFill>
                <a:latin typeface="Meiryo UI" panose="020B0604030504040204" pitchFamily="50" charset="-128"/>
                <a:ea typeface="Meiryo UI" panose="020B0604030504040204" pitchFamily="50" charset="-128"/>
              </a:rPr>
              <a:t>11</a:t>
            </a:r>
            <a:r>
              <a:rPr kumimoji="1" lang="ja-JP" altLang="en-US" sz="1428" dirty="0">
                <a:solidFill>
                  <a:schemeClr val="tx1"/>
                </a:solidFill>
                <a:latin typeface="Meiryo UI" panose="020B0604030504040204" pitchFamily="50" charset="-128"/>
                <a:ea typeface="Meiryo UI" panose="020B0604030504040204" pitchFamily="50" charset="-128"/>
              </a:rPr>
              <a:t>年</a:t>
            </a:r>
            <a:r>
              <a:rPr kumimoji="1" lang="en-US" altLang="ja-JP" sz="1428" dirty="0">
                <a:solidFill>
                  <a:schemeClr val="tx1"/>
                </a:solidFill>
                <a:latin typeface="Meiryo UI" panose="020B0604030504040204" pitchFamily="50" charset="-128"/>
                <a:ea typeface="Meiryo UI" panose="020B0604030504040204" pitchFamily="50" charset="-128"/>
              </a:rPr>
              <a:t>4</a:t>
            </a:r>
            <a:r>
              <a:rPr kumimoji="1" lang="ja-JP" altLang="en-US" sz="1428" dirty="0">
                <a:solidFill>
                  <a:schemeClr val="tx1"/>
                </a:solidFill>
                <a:latin typeface="Meiryo UI" panose="020B0604030504040204" pitchFamily="50" charset="-128"/>
                <a:ea typeface="Meiryo UI" panose="020B0604030504040204" pitchFamily="50" charset="-128"/>
              </a:rPr>
              <a:t>月</a:t>
            </a:r>
            <a:r>
              <a:rPr kumimoji="1" lang="en-US" altLang="ja-JP" sz="1249" dirty="0">
                <a:solidFill>
                  <a:schemeClr val="tx1"/>
                </a:solidFill>
                <a:latin typeface="Meiryo UI" panose="020B0604030504040204" pitchFamily="50" charset="-128"/>
                <a:ea typeface="Meiryo UI" panose="020B0604030504040204" pitchFamily="50" charset="-128"/>
              </a:rPr>
              <a:t>(</a:t>
            </a:r>
            <a:r>
              <a:rPr kumimoji="1" lang="ja-JP" altLang="en-US" sz="1249" dirty="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62.5</a:t>
            </a:r>
            <a:r>
              <a:rPr kumimoji="1" lang="ja-JP" altLang="en-US" sz="1249" dirty="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a:t>
            </a:r>
            <a:r>
              <a:rPr kumimoji="1" lang="ja-JP" altLang="en-US" sz="1428" dirty="0">
                <a:solidFill>
                  <a:schemeClr val="tx1"/>
                </a:solidFill>
                <a:latin typeface="Meiryo UI" panose="020B0604030504040204" pitchFamily="50" charset="-128"/>
                <a:ea typeface="Meiryo UI" panose="020B0604030504040204" pitchFamily="50" charset="-128"/>
              </a:rPr>
              <a:t>を大きく上回る落ち込み。</a:t>
            </a:r>
            <a:endParaRPr kumimoji="1" lang="en-US" altLang="ja-JP" sz="1428" dirty="0">
              <a:solidFill>
                <a:schemeClr val="tx1"/>
              </a:solidFill>
              <a:latin typeface="Meiryo UI" panose="020B0604030504040204" pitchFamily="50" charset="-128"/>
              <a:ea typeface="Meiryo UI" panose="020B0604030504040204" pitchFamily="50" charset="-128"/>
            </a:endParaRPr>
          </a:p>
          <a:p>
            <a:pPr marL="269875" indent="-269875">
              <a:lnSpc>
                <a:spcPct val="150000"/>
              </a:lnSpc>
            </a:pPr>
            <a:r>
              <a:rPr kumimoji="1" lang="en-US" altLang="ja-JP" sz="1428" dirty="0">
                <a:solidFill>
                  <a:schemeClr val="tx1"/>
                </a:solidFill>
                <a:latin typeface="Meiryo UI" panose="020B0604030504040204" pitchFamily="50" charset="-128"/>
                <a:ea typeface="Meiryo UI" panose="020B0604030504040204" pitchFamily="50" charset="-128"/>
              </a:rPr>
              <a:t>  </a:t>
            </a:r>
            <a:r>
              <a:rPr kumimoji="1" lang="ja-JP" altLang="en-US" sz="1428" dirty="0">
                <a:solidFill>
                  <a:schemeClr val="tx1"/>
                </a:solidFill>
                <a:latin typeface="Meiryo UI" panose="020B0604030504040204" pitchFamily="50" charset="-128"/>
                <a:ea typeface="Meiryo UI" panose="020B0604030504040204" pitchFamily="50" charset="-128"/>
              </a:rPr>
              <a:t>●</a:t>
            </a:r>
            <a:r>
              <a:rPr kumimoji="1" lang="en-US" altLang="ja-JP" sz="1428" dirty="0">
                <a:solidFill>
                  <a:schemeClr val="tx1"/>
                </a:solidFill>
                <a:latin typeface="Meiryo UI" panose="020B0604030504040204" pitchFamily="50" charset="-128"/>
                <a:ea typeface="Meiryo UI" panose="020B0604030504040204" pitchFamily="50" charset="-128"/>
              </a:rPr>
              <a:t>2019</a:t>
            </a:r>
            <a:r>
              <a:rPr kumimoji="1" lang="ja-JP" altLang="en-US" sz="1428" dirty="0">
                <a:solidFill>
                  <a:schemeClr val="tx1"/>
                </a:solidFill>
                <a:latin typeface="Meiryo UI" panose="020B0604030504040204" pitchFamily="50" charset="-128"/>
                <a:ea typeface="Meiryo UI" panose="020B0604030504040204" pitchFamily="50" charset="-128"/>
              </a:rPr>
              <a:t>年の関西での外国人消費額、</a:t>
            </a:r>
            <a:r>
              <a:rPr kumimoji="1" lang="en-US" altLang="ja-JP" sz="1428" dirty="0">
                <a:solidFill>
                  <a:schemeClr val="tx1"/>
                </a:solidFill>
                <a:latin typeface="Meiryo UI" panose="020B0604030504040204" pitchFamily="50" charset="-128"/>
                <a:ea typeface="Meiryo UI" panose="020B0604030504040204" pitchFamily="50" charset="-128"/>
              </a:rPr>
              <a:t>3</a:t>
            </a:r>
            <a:r>
              <a:rPr kumimoji="1" lang="ja-JP" altLang="en-US" sz="1428" dirty="0">
                <a:solidFill>
                  <a:schemeClr val="tx1"/>
                </a:solidFill>
                <a:latin typeface="Meiryo UI" panose="020B0604030504040204" pitchFamily="50" charset="-128"/>
                <a:ea typeface="Meiryo UI" panose="020B0604030504040204" pitchFamily="50" charset="-128"/>
              </a:rPr>
              <a:t>月の関西の各府県の訪日外客数の伸び率を用い、インバウンド需要</a:t>
            </a:r>
            <a:r>
              <a:rPr kumimoji="1" lang="ja-JP" altLang="en-US" sz="1428" dirty="0" smtClean="0">
                <a:solidFill>
                  <a:schemeClr val="tx1"/>
                </a:solidFill>
                <a:latin typeface="Meiryo UI" panose="020B0604030504040204" pitchFamily="50" charset="-128"/>
                <a:ea typeface="Meiryo UI" panose="020B0604030504040204" pitchFamily="50" charset="-128"/>
              </a:rPr>
              <a:t>減少に</a:t>
            </a:r>
            <a:r>
              <a:rPr kumimoji="1" lang="ja-JP" altLang="en-US" sz="1428" dirty="0">
                <a:solidFill>
                  <a:schemeClr val="tx1"/>
                </a:solidFill>
                <a:latin typeface="Meiryo UI" panose="020B0604030504040204" pitchFamily="50" charset="-128"/>
                <a:ea typeface="Meiryo UI" panose="020B0604030504040204" pitchFamily="50" charset="-128"/>
              </a:rPr>
              <a:t>よる損失額を推計。（</a:t>
            </a:r>
            <a:r>
              <a:rPr kumimoji="1" lang="en-US" altLang="ja-JP" sz="1428" dirty="0">
                <a:solidFill>
                  <a:schemeClr val="tx1"/>
                </a:solidFill>
                <a:latin typeface="Meiryo UI" panose="020B0604030504040204" pitchFamily="50" charset="-128"/>
                <a:ea typeface="Meiryo UI" panose="020B0604030504040204" pitchFamily="50" charset="-128"/>
              </a:rPr>
              <a:t>4</a:t>
            </a:r>
            <a:r>
              <a:rPr kumimoji="1" lang="ja-JP" altLang="en-US" sz="1428" dirty="0">
                <a:solidFill>
                  <a:schemeClr val="tx1"/>
                </a:solidFill>
                <a:latin typeface="Meiryo UI" panose="020B0604030504040204" pitchFamily="50" charset="-128"/>
                <a:ea typeface="Meiryo UI" panose="020B0604030504040204" pitchFamily="50" charset="-128"/>
              </a:rPr>
              <a:t>月も</a:t>
            </a:r>
            <a:r>
              <a:rPr kumimoji="1" lang="en-US" altLang="ja-JP" sz="1428" dirty="0">
                <a:solidFill>
                  <a:schemeClr val="tx1"/>
                </a:solidFill>
                <a:latin typeface="Meiryo UI" panose="020B0604030504040204" pitchFamily="50" charset="-128"/>
                <a:ea typeface="Meiryo UI" panose="020B0604030504040204" pitchFamily="50" charset="-128"/>
              </a:rPr>
              <a:t>3</a:t>
            </a:r>
            <a:r>
              <a:rPr kumimoji="1" lang="ja-JP" altLang="en-US" sz="1428" dirty="0">
                <a:solidFill>
                  <a:schemeClr val="tx1"/>
                </a:solidFill>
                <a:latin typeface="Meiryo UI" panose="020B0604030504040204" pitchFamily="50" charset="-128"/>
                <a:ea typeface="Meiryo UI" panose="020B0604030504040204" pitchFamily="50" charset="-128"/>
              </a:rPr>
              <a:t>月と同程度の</a:t>
            </a:r>
            <a:r>
              <a:rPr kumimoji="1" lang="ja-JP" altLang="en-US" sz="1428" dirty="0" smtClean="0">
                <a:solidFill>
                  <a:schemeClr val="tx1"/>
                </a:solidFill>
                <a:latin typeface="Meiryo UI" panose="020B0604030504040204" pitchFamily="50" charset="-128"/>
                <a:ea typeface="Meiryo UI" panose="020B0604030504040204" pitchFamily="50" charset="-128"/>
              </a:rPr>
              <a:t>落ち込みが</a:t>
            </a:r>
            <a:r>
              <a:rPr kumimoji="1" lang="ja-JP" altLang="en-US" sz="1428" dirty="0">
                <a:solidFill>
                  <a:schemeClr val="tx1"/>
                </a:solidFill>
                <a:latin typeface="Meiryo UI" panose="020B0604030504040204" pitchFamily="50" charset="-128"/>
                <a:ea typeface="Meiryo UI" panose="020B0604030504040204" pitchFamily="50" charset="-128"/>
              </a:rPr>
              <a:t>続く</a:t>
            </a:r>
            <a:r>
              <a:rPr kumimoji="1" lang="en-US" altLang="ja-JP" sz="1249" dirty="0">
                <a:solidFill>
                  <a:schemeClr val="tx1"/>
                </a:solidFill>
                <a:latin typeface="Meiryo UI" panose="020B0604030504040204" pitchFamily="50" charset="-128"/>
                <a:ea typeface="Meiryo UI" panose="020B0604030504040204" pitchFamily="50" charset="-128"/>
              </a:rPr>
              <a:t>(</a:t>
            </a:r>
            <a:r>
              <a:rPr kumimoji="1" lang="ja-JP" altLang="en-US" sz="1249" dirty="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95.0</a:t>
            </a:r>
            <a:r>
              <a:rPr kumimoji="1" lang="ja-JP" altLang="en-US" sz="1249" dirty="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a:t>
            </a:r>
            <a:r>
              <a:rPr kumimoji="1" lang="ja-JP" altLang="en-US" sz="1428" dirty="0">
                <a:solidFill>
                  <a:schemeClr val="tx1"/>
                </a:solidFill>
                <a:latin typeface="Meiryo UI" panose="020B0604030504040204" pitchFamily="50" charset="-128"/>
                <a:ea typeface="Meiryo UI" panose="020B0604030504040204" pitchFamily="50" charset="-128"/>
              </a:rPr>
              <a:t>と仮定）　</a:t>
            </a:r>
            <a:endParaRPr kumimoji="1" lang="en-US" altLang="ja-JP" sz="1428" dirty="0">
              <a:solidFill>
                <a:schemeClr val="tx1"/>
              </a:solidFill>
              <a:latin typeface="Meiryo UI" panose="020B0604030504040204" pitchFamily="50" charset="-128"/>
              <a:ea typeface="Meiryo UI" panose="020B0604030504040204" pitchFamily="50" charset="-128"/>
            </a:endParaRPr>
          </a:p>
          <a:p>
            <a:pPr>
              <a:lnSpc>
                <a:spcPct val="200000"/>
              </a:lnSpc>
            </a:pPr>
            <a:r>
              <a:rPr kumimoji="1" lang="ja-JP" altLang="en-US" sz="1428" b="1" dirty="0">
                <a:solidFill>
                  <a:schemeClr val="tx1"/>
                </a:solidFill>
                <a:latin typeface="Meiryo UI" panose="020B0604030504040204" pitchFamily="50" charset="-128"/>
                <a:ea typeface="Meiryo UI" panose="020B0604030504040204" pitchFamily="50" charset="-128"/>
              </a:rPr>
              <a:t>　　 </a:t>
            </a:r>
            <a:r>
              <a:rPr kumimoji="1" lang="en-US" altLang="ja-JP" sz="1249" b="1" dirty="0" smtClean="0">
                <a:solidFill>
                  <a:prstClr val="black"/>
                </a:solidFill>
                <a:latin typeface="Meiryo UI" panose="020B0604030504040204" pitchFamily="50" charset="-128"/>
                <a:ea typeface="Meiryo UI" panose="020B0604030504040204" pitchFamily="50" charset="-128"/>
              </a:rPr>
              <a:t>【</a:t>
            </a:r>
            <a:r>
              <a:rPr kumimoji="1" lang="ja-JP" altLang="en-US" sz="1249" b="1" dirty="0">
                <a:solidFill>
                  <a:prstClr val="black"/>
                </a:solidFill>
                <a:latin typeface="Meiryo UI" panose="020B0604030504040204" pitchFamily="50" charset="-128"/>
                <a:ea typeface="Meiryo UI" panose="020B0604030504040204" pitchFamily="50" charset="-128"/>
              </a:rPr>
              <a:t>府県別のインバウンド需要損失額</a:t>
            </a:r>
            <a:r>
              <a:rPr kumimoji="1" lang="en-US" altLang="ja-JP" sz="1249" b="1" dirty="0">
                <a:solidFill>
                  <a:prstClr val="black"/>
                </a:solidFill>
                <a:latin typeface="Meiryo UI" panose="020B0604030504040204" pitchFamily="50" charset="-128"/>
                <a:ea typeface="Meiryo UI" panose="020B0604030504040204" pitchFamily="50" charset="-128"/>
              </a:rPr>
              <a:t>】</a:t>
            </a: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200000"/>
              </a:lnSpc>
            </a:pPr>
            <a:endParaRPr kumimoji="1" lang="en-US" altLang="ja-JP" sz="1428" b="1" dirty="0">
              <a:solidFill>
                <a:schemeClr val="tx1"/>
              </a:solidFill>
              <a:latin typeface="Meiryo UI" panose="020B0604030504040204" pitchFamily="50" charset="-128"/>
              <a:ea typeface="Meiryo UI" panose="020B0604030504040204" pitchFamily="50" charset="-128"/>
            </a:endParaRPr>
          </a:p>
          <a:p>
            <a:pPr>
              <a:lnSpc>
                <a:spcPct val="200000"/>
              </a:lnSpc>
            </a:pPr>
            <a:r>
              <a:rPr kumimoji="1" lang="ja-JP" altLang="en-US" sz="1428" b="1" dirty="0">
                <a:solidFill>
                  <a:schemeClr val="tx1"/>
                </a:solidFill>
                <a:latin typeface="Meiryo UI" panose="020B0604030504040204" pitchFamily="50" charset="-128"/>
                <a:ea typeface="Meiryo UI" panose="020B0604030504040204" pitchFamily="50" charset="-128"/>
              </a:rPr>
              <a:t> </a:t>
            </a:r>
            <a:r>
              <a:rPr kumimoji="1" lang="ja-JP" altLang="en-US" sz="1428" b="1" dirty="0" smtClean="0">
                <a:solidFill>
                  <a:schemeClr val="tx1"/>
                </a:solidFill>
                <a:latin typeface="Meiryo UI" panose="020B0604030504040204" pitchFamily="50" charset="-128"/>
                <a:ea typeface="Meiryo UI" panose="020B0604030504040204" pitchFamily="50" charset="-128"/>
              </a:rPr>
              <a:t>    </a:t>
            </a:r>
            <a:r>
              <a:rPr kumimoji="1" lang="ja-JP" altLang="en-US" sz="1428" b="1" dirty="0">
                <a:solidFill>
                  <a:schemeClr val="tx1"/>
                </a:solidFill>
                <a:latin typeface="Meiryo UI" panose="020B0604030504040204" pitchFamily="50" charset="-128"/>
                <a:ea typeface="Meiryo UI" panose="020B0604030504040204" pitchFamily="50" charset="-128"/>
              </a:rPr>
              <a:t>➔ </a:t>
            </a:r>
            <a:r>
              <a:rPr kumimoji="1" lang="en-US" altLang="ja-JP" sz="1428" b="1" dirty="0">
                <a:solidFill>
                  <a:schemeClr val="tx1"/>
                </a:solidFill>
                <a:latin typeface="Meiryo UI" panose="020B0604030504040204" pitchFamily="50" charset="-128"/>
                <a:ea typeface="Meiryo UI" panose="020B0604030504040204" pitchFamily="50" charset="-128"/>
              </a:rPr>
              <a:t>4</a:t>
            </a:r>
            <a:r>
              <a:rPr kumimoji="1" lang="ja-JP" altLang="en-US" sz="1428" b="1" dirty="0">
                <a:solidFill>
                  <a:schemeClr val="tx1"/>
                </a:solidFill>
                <a:latin typeface="Meiryo UI" panose="020B0604030504040204" pitchFamily="50" charset="-128"/>
                <a:ea typeface="Meiryo UI" panose="020B0604030504040204" pitchFamily="50" charset="-128"/>
              </a:rPr>
              <a:t>月</a:t>
            </a:r>
            <a:r>
              <a:rPr kumimoji="1" lang="en-US" altLang="ja-JP" sz="1428" b="1" u="sng" dirty="0">
                <a:solidFill>
                  <a:schemeClr val="tx1"/>
                </a:solidFill>
                <a:latin typeface="Meiryo UI" panose="020B0604030504040204" pitchFamily="50" charset="-128"/>
                <a:ea typeface="Meiryo UI" panose="020B0604030504040204" pitchFamily="50" charset="-128"/>
              </a:rPr>
              <a:t>1</a:t>
            </a:r>
            <a:r>
              <a:rPr kumimoji="1" lang="ja-JP" altLang="en-US" sz="1428" b="1" u="sng" dirty="0">
                <a:solidFill>
                  <a:schemeClr val="tx1"/>
                </a:solidFill>
                <a:latin typeface="Meiryo UI" panose="020B0604030504040204" pitchFamily="50" charset="-128"/>
                <a:ea typeface="Meiryo UI" panose="020B0604030504040204" pitchFamily="50" charset="-128"/>
              </a:rPr>
              <a:t>か月間で</a:t>
            </a:r>
            <a:r>
              <a:rPr kumimoji="1" lang="ja-JP" altLang="en-US" sz="1700" b="1" u="sng" dirty="0">
                <a:solidFill>
                  <a:schemeClr val="tx1"/>
                </a:solidFill>
                <a:latin typeface="Meiryo UI" panose="020B0604030504040204" pitchFamily="50" charset="-128"/>
                <a:ea typeface="Meiryo UI" panose="020B0604030504040204" pitchFamily="50" charset="-128"/>
              </a:rPr>
              <a:t>大阪府で▲</a:t>
            </a:r>
            <a:r>
              <a:rPr kumimoji="1" lang="en-US" altLang="ja-JP" sz="1700" b="1" u="sng" dirty="0">
                <a:solidFill>
                  <a:schemeClr val="tx1"/>
                </a:solidFill>
                <a:latin typeface="Meiryo UI" panose="020B0604030504040204" pitchFamily="50" charset="-128"/>
                <a:ea typeface="Meiryo UI" panose="020B0604030504040204" pitchFamily="50" charset="-128"/>
              </a:rPr>
              <a:t>492</a:t>
            </a:r>
            <a:r>
              <a:rPr kumimoji="1" lang="ja-JP" altLang="en-US" sz="1700" b="1" u="sng" dirty="0">
                <a:solidFill>
                  <a:schemeClr val="tx1"/>
                </a:solidFill>
                <a:latin typeface="Meiryo UI" panose="020B0604030504040204" pitchFamily="50" charset="-128"/>
                <a:ea typeface="Meiryo UI" panose="020B0604030504040204" pitchFamily="50" charset="-128"/>
              </a:rPr>
              <a:t>億円</a:t>
            </a:r>
            <a:r>
              <a:rPr kumimoji="1" lang="ja-JP" altLang="en-US" sz="1428" b="1" u="sng" dirty="0">
                <a:solidFill>
                  <a:schemeClr val="tx1"/>
                </a:solidFill>
                <a:latin typeface="Meiryo UI" panose="020B0604030504040204" pitchFamily="50" charset="-128"/>
                <a:ea typeface="Meiryo UI" panose="020B0604030504040204" pitchFamily="50" charset="-128"/>
              </a:rPr>
              <a:t>のインバウンド需要が損失</a:t>
            </a:r>
            <a:r>
              <a:rPr kumimoji="1" lang="ja-JP" altLang="en-US" sz="1428" b="1" dirty="0">
                <a:solidFill>
                  <a:schemeClr val="tx1"/>
                </a:solidFill>
                <a:latin typeface="Meiryo UI" panose="020B0604030504040204" pitchFamily="50" charset="-128"/>
                <a:ea typeface="Meiryo UI" panose="020B0604030504040204" pitchFamily="50" charset="-128"/>
              </a:rPr>
              <a:t>すると見込まれる</a:t>
            </a:r>
            <a:r>
              <a:rPr kumimoji="1" lang="ja-JP" altLang="en-US" sz="1428" b="1" dirty="0" smtClean="0">
                <a:solidFill>
                  <a:schemeClr val="tx1"/>
                </a:solidFill>
                <a:latin typeface="Meiryo UI" panose="020B0604030504040204" pitchFamily="50" charset="-128"/>
                <a:ea typeface="Meiryo UI" panose="020B0604030504040204" pitchFamily="50" charset="-128"/>
              </a:rPr>
              <a:t>。</a:t>
            </a:r>
            <a:endParaRPr kumimoji="1" lang="en-US" altLang="ja-JP" sz="1428" b="1" dirty="0" smtClean="0">
              <a:solidFill>
                <a:schemeClr val="tx1"/>
              </a:solidFill>
              <a:latin typeface="Meiryo UI" panose="020B0604030504040204" pitchFamily="50" charset="-128"/>
              <a:ea typeface="Meiryo UI" panose="020B0604030504040204" pitchFamily="50" charset="-128"/>
            </a:endParaRPr>
          </a:p>
          <a:p>
            <a:r>
              <a:rPr kumimoji="1" lang="ja-JP" altLang="en-US" sz="1249" dirty="0">
                <a:solidFill>
                  <a:schemeClr val="tx1"/>
                </a:solidFill>
                <a:latin typeface="ＭＳ 明朝" panose="02020609040205080304" pitchFamily="17" charset="-128"/>
                <a:ea typeface="ＭＳ 明朝" panose="02020609040205080304" pitchFamily="17" charset="-128"/>
              </a:rPr>
              <a:t> </a:t>
            </a:r>
            <a:r>
              <a:rPr kumimoji="1" lang="en-US" altLang="ja-JP" sz="1249" dirty="0" smtClean="0">
                <a:solidFill>
                  <a:schemeClr val="tx1"/>
                </a:solidFill>
                <a:latin typeface="ＭＳ 明朝" panose="02020609040205080304" pitchFamily="17" charset="-128"/>
                <a:ea typeface="ＭＳ 明朝" panose="02020609040205080304" pitchFamily="17" charset="-128"/>
              </a:rPr>
              <a:t>     </a:t>
            </a:r>
            <a:r>
              <a:rPr kumimoji="1" lang="en-US" altLang="ja-JP" sz="1200" dirty="0" smtClean="0">
                <a:solidFill>
                  <a:schemeClr val="tx1"/>
                </a:solidFill>
                <a:latin typeface="ＭＳ 明朝" panose="02020609040205080304" pitchFamily="17" charset="-128"/>
                <a:ea typeface="ＭＳ 明朝" panose="02020609040205080304" pitchFamily="17" charset="-128"/>
              </a:rPr>
              <a:t>〔</a:t>
            </a:r>
            <a:r>
              <a:rPr kumimoji="1" lang="ja-JP" altLang="en-US" sz="1200" dirty="0" smtClean="0">
                <a:solidFill>
                  <a:schemeClr val="tx1"/>
                </a:solidFill>
                <a:latin typeface="ＭＳ 明朝" panose="02020609040205080304" pitchFamily="17" charset="-128"/>
                <a:ea typeface="ＭＳ 明朝" panose="02020609040205080304" pitchFamily="17" charset="-128"/>
              </a:rPr>
              <a:t>参考</a:t>
            </a:r>
            <a:r>
              <a:rPr kumimoji="1" lang="en-US" altLang="ja-JP" sz="1200" dirty="0" smtClean="0">
                <a:solidFill>
                  <a:schemeClr val="tx1"/>
                </a:solidFill>
                <a:latin typeface="ＭＳ 明朝" panose="02020609040205080304" pitchFamily="17" charset="-128"/>
                <a:ea typeface="ＭＳ 明朝" panose="02020609040205080304" pitchFamily="17" charset="-128"/>
              </a:rPr>
              <a:t>〕 </a:t>
            </a:r>
            <a:r>
              <a:rPr kumimoji="1" lang="ja-JP" altLang="en-US" sz="1200" dirty="0" smtClean="0">
                <a:solidFill>
                  <a:schemeClr val="tx1"/>
                </a:solidFill>
                <a:latin typeface="ＭＳ 明朝" panose="02020609040205080304" pitchFamily="17" charset="-128"/>
                <a:ea typeface="ＭＳ 明朝" panose="02020609040205080304" pitchFamily="17" charset="-128"/>
              </a:rPr>
              <a:t>日本人</a:t>
            </a:r>
            <a:r>
              <a:rPr kumimoji="1" lang="ja-JP" altLang="en-US" sz="1200" dirty="0">
                <a:solidFill>
                  <a:schemeClr val="tx1"/>
                </a:solidFill>
                <a:latin typeface="ＭＳ 明朝" panose="02020609040205080304" pitchFamily="17" charset="-128"/>
                <a:ea typeface="ＭＳ 明朝" panose="02020609040205080304" pitchFamily="17" charset="-128"/>
              </a:rPr>
              <a:t>の</a:t>
            </a:r>
            <a:r>
              <a:rPr kumimoji="1" lang="ja-JP" altLang="en-US" sz="1200" dirty="0" smtClean="0">
                <a:solidFill>
                  <a:schemeClr val="tx1"/>
                </a:solidFill>
                <a:latin typeface="ＭＳ 明朝" panose="02020609040205080304" pitchFamily="17" charset="-128"/>
                <a:ea typeface="ＭＳ 明朝" panose="02020609040205080304" pitchFamily="17" charset="-128"/>
              </a:rPr>
              <a:t>国内移動・旅行需要額は</a:t>
            </a:r>
            <a:r>
              <a:rPr kumimoji="1" lang="en-US" altLang="ja-JP" sz="1200" dirty="0">
                <a:solidFill>
                  <a:schemeClr val="tx1"/>
                </a:solidFill>
                <a:latin typeface="ＭＳ 明朝" panose="02020609040205080304" pitchFamily="17" charset="-128"/>
                <a:ea typeface="ＭＳ 明朝" panose="02020609040205080304" pitchFamily="17" charset="-128"/>
              </a:rPr>
              <a:t>21.9</a:t>
            </a:r>
            <a:r>
              <a:rPr kumimoji="1" lang="ja-JP" altLang="en-US" sz="1200" dirty="0">
                <a:solidFill>
                  <a:schemeClr val="tx1"/>
                </a:solidFill>
                <a:latin typeface="ＭＳ 明朝" panose="02020609040205080304" pitchFamily="17" charset="-128"/>
                <a:ea typeface="ＭＳ 明朝" panose="02020609040205080304" pitchFamily="17" charset="-128"/>
              </a:rPr>
              <a:t>兆</a:t>
            </a:r>
            <a:r>
              <a:rPr kumimoji="1" lang="ja-JP" altLang="en-US" sz="1200" dirty="0" smtClean="0">
                <a:solidFill>
                  <a:schemeClr val="tx1"/>
                </a:solidFill>
                <a:latin typeface="ＭＳ 明朝" panose="02020609040205080304" pitchFamily="17" charset="-128"/>
                <a:ea typeface="ＭＳ 明朝" panose="02020609040205080304" pitchFamily="17" charset="-128"/>
              </a:rPr>
              <a:t>円とインバウンド</a:t>
            </a:r>
            <a:r>
              <a:rPr kumimoji="1" lang="ja-JP" altLang="en-US" sz="1200" dirty="0">
                <a:solidFill>
                  <a:schemeClr val="tx1"/>
                </a:solidFill>
                <a:latin typeface="ＭＳ 明朝" panose="02020609040205080304" pitchFamily="17" charset="-128"/>
                <a:ea typeface="ＭＳ 明朝" panose="02020609040205080304" pitchFamily="17" charset="-128"/>
              </a:rPr>
              <a:t>需要</a:t>
            </a:r>
            <a:r>
              <a:rPr kumimoji="1" lang="ja-JP" altLang="en-US" sz="1200" dirty="0" smtClean="0">
                <a:solidFill>
                  <a:schemeClr val="tx1"/>
                </a:solidFill>
                <a:latin typeface="ＭＳ 明朝" panose="02020609040205080304" pitchFamily="17" charset="-128"/>
                <a:ea typeface="ＭＳ 明朝" panose="02020609040205080304" pitchFamily="17" charset="-128"/>
              </a:rPr>
              <a:t>額</a:t>
            </a:r>
            <a:r>
              <a:rPr kumimoji="1" lang="en-US" altLang="ja-JP" sz="1100" dirty="0">
                <a:solidFill>
                  <a:schemeClr val="tx1"/>
                </a:solidFill>
                <a:latin typeface="ＭＳ 明朝" panose="02020609040205080304" pitchFamily="17" charset="-128"/>
                <a:ea typeface="ＭＳ 明朝" panose="02020609040205080304" pitchFamily="17" charset="-128"/>
              </a:rPr>
              <a:t>(4.8</a:t>
            </a:r>
            <a:r>
              <a:rPr kumimoji="1" lang="ja-JP" altLang="en-US" sz="1100" dirty="0">
                <a:solidFill>
                  <a:schemeClr val="tx1"/>
                </a:solidFill>
                <a:latin typeface="ＭＳ 明朝" panose="02020609040205080304" pitchFamily="17" charset="-128"/>
                <a:ea typeface="ＭＳ 明朝" panose="02020609040205080304" pitchFamily="17" charset="-128"/>
              </a:rPr>
              <a:t>兆円</a:t>
            </a:r>
            <a:r>
              <a:rPr kumimoji="1" lang="en-US" altLang="ja-JP" sz="1100" dirty="0" smtClean="0">
                <a:solidFill>
                  <a:schemeClr val="tx1"/>
                </a:solidFill>
                <a:latin typeface="ＭＳ 明朝" panose="02020609040205080304" pitchFamily="17" charset="-128"/>
                <a:ea typeface="ＭＳ 明朝" panose="02020609040205080304" pitchFamily="17" charset="-128"/>
              </a:rPr>
              <a:t>)</a:t>
            </a:r>
            <a:r>
              <a:rPr kumimoji="1" lang="ja-JP" altLang="en-US" sz="1200" dirty="0" smtClean="0">
                <a:solidFill>
                  <a:schemeClr val="tx1"/>
                </a:solidFill>
                <a:latin typeface="ＭＳ 明朝" panose="02020609040205080304" pitchFamily="17" charset="-128"/>
                <a:ea typeface="ＭＳ 明朝" panose="02020609040205080304" pitchFamily="17" charset="-128"/>
              </a:rPr>
              <a:t>の</a:t>
            </a:r>
            <a:r>
              <a:rPr kumimoji="1" lang="en-US" altLang="ja-JP" sz="1200" dirty="0">
                <a:solidFill>
                  <a:schemeClr val="tx1"/>
                </a:solidFill>
                <a:latin typeface="ＭＳ 明朝" panose="02020609040205080304" pitchFamily="17" charset="-128"/>
                <a:ea typeface="ＭＳ 明朝" panose="02020609040205080304" pitchFamily="17" charset="-128"/>
              </a:rPr>
              <a:t>4.6</a:t>
            </a:r>
            <a:r>
              <a:rPr kumimoji="1" lang="ja-JP" altLang="en-US" sz="1100" dirty="0">
                <a:solidFill>
                  <a:schemeClr val="tx1"/>
                </a:solidFill>
                <a:latin typeface="ＭＳ 明朝" panose="02020609040205080304" pitchFamily="17" charset="-128"/>
                <a:ea typeface="ＭＳ 明朝" panose="02020609040205080304" pitchFamily="17" charset="-128"/>
              </a:rPr>
              <a:t>倍 </a:t>
            </a:r>
            <a:r>
              <a:rPr kumimoji="1" lang="ja-JP" altLang="en-US" sz="900" dirty="0">
                <a:solidFill>
                  <a:schemeClr val="tx1"/>
                </a:solidFill>
                <a:latin typeface="ＭＳ 明朝" panose="02020609040205080304" pitchFamily="17" charset="-128"/>
                <a:ea typeface="ＭＳ 明朝" panose="02020609040205080304" pitchFamily="17" charset="-128"/>
              </a:rPr>
              <a:t>（出典</a:t>
            </a:r>
            <a:r>
              <a:rPr kumimoji="1" lang="ja-JP" altLang="en-US" sz="900" dirty="0" smtClean="0">
                <a:solidFill>
                  <a:schemeClr val="tx1"/>
                </a:solidFill>
                <a:latin typeface="ＭＳ 明朝" panose="02020609040205080304" pitchFamily="17" charset="-128"/>
                <a:ea typeface="ＭＳ 明朝" panose="02020609040205080304" pitchFamily="17" charset="-128"/>
              </a:rPr>
              <a:t>：</a:t>
            </a:r>
            <a:r>
              <a:rPr kumimoji="1" lang="en-US" altLang="ja-JP" sz="900" dirty="0" smtClean="0">
                <a:solidFill>
                  <a:schemeClr val="tx1"/>
                </a:solidFill>
                <a:latin typeface="ＭＳ 明朝" panose="02020609040205080304" pitchFamily="17" charset="-128"/>
                <a:ea typeface="ＭＳ 明朝" panose="02020609040205080304" pitchFamily="17" charset="-128"/>
              </a:rPr>
              <a:t>2019</a:t>
            </a:r>
            <a:r>
              <a:rPr kumimoji="1" lang="ja-JP" altLang="en-US" sz="900" dirty="0" smtClean="0">
                <a:solidFill>
                  <a:schemeClr val="tx1"/>
                </a:solidFill>
                <a:latin typeface="ＭＳ 明朝" panose="02020609040205080304" pitchFamily="17" charset="-128"/>
                <a:ea typeface="ＭＳ 明朝" panose="02020609040205080304" pitchFamily="17" charset="-128"/>
              </a:rPr>
              <a:t>年観光庁</a:t>
            </a:r>
            <a:r>
              <a:rPr kumimoji="1" lang="ja-JP" altLang="en-US" sz="900" dirty="0">
                <a:solidFill>
                  <a:schemeClr val="tx1"/>
                </a:solidFill>
                <a:latin typeface="ＭＳ 明朝" panose="02020609040205080304" pitchFamily="17" charset="-128"/>
                <a:ea typeface="ＭＳ 明朝" panose="02020609040205080304" pitchFamily="17" charset="-128"/>
              </a:rPr>
              <a:t>統計）</a:t>
            </a:r>
          </a:p>
          <a:p>
            <a:endParaRPr kumimoji="1" lang="en-US" altLang="ja-JP" sz="1100" b="1" dirty="0">
              <a:solidFill>
                <a:schemeClr val="tx1"/>
              </a:solidFill>
              <a:latin typeface="Meiryo UI" panose="020B0604030504040204" pitchFamily="50" charset="-128"/>
              <a:ea typeface="Meiryo UI" panose="020B0604030504040204" pitchFamily="50" charset="-128"/>
            </a:endParaRPr>
          </a:p>
          <a:p>
            <a:pPr>
              <a:lnSpc>
                <a:spcPct val="200000"/>
              </a:lnSpc>
            </a:pPr>
            <a:endParaRPr kumimoji="1" lang="en-US" altLang="ja-JP" sz="1339" b="1" dirty="0">
              <a:solidFill>
                <a:schemeClr val="tx1"/>
              </a:solidFill>
              <a:latin typeface="Meiryo UI" panose="020B0604030504040204" pitchFamily="50" charset="-128"/>
              <a:ea typeface="Meiryo UI" panose="020B0604030504040204" pitchFamily="50" charset="-128"/>
            </a:endParaRPr>
          </a:p>
        </p:txBody>
      </p:sp>
      <p:sp>
        <p:nvSpPr>
          <p:cNvPr id="8" name="フローチャート: データ 23"/>
          <p:cNvSpPr/>
          <p:nvPr/>
        </p:nvSpPr>
        <p:spPr>
          <a:xfrm>
            <a:off x="128790" y="371497"/>
            <a:ext cx="4192549" cy="3980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2 w 10012"/>
              <a:gd name="connsiteY0" fmla="*/ 10000 h 10000"/>
              <a:gd name="connsiteX1" fmla="*/ 0 w 10012"/>
              <a:gd name="connsiteY1" fmla="*/ 86 h 10000"/>
              <a:gd name="connsiteX2" fmla="*/ 10012 w 10012"/>
              <a:gd name="connsiteY2" fmla="*/ 0 h 10000"/>
              <a:gd name="connsiteX3" fmla="*/ 8012 w 10012"/>
              <a:gd name="connsiteY3" fmla="*/ 10000 h 10000"/>
              <a:gd name="connsiteX4" fmla="*/ 12 w 1001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10000"/>
                </a:moveTo>
                <a:cubicBezTo>
                  <a:pt x="8" y="6695"/>
                  <a:pt x="4" y="3391"/>
                  <a:pt x="0" y="86"/>
                </a:cubicBezTo>
                <a:lnTo>
                  <a:pt x="10012" y="0"/>
                </a:lnTo>
                <a:lnTo>
                  <a:pt x="8012" y="10000"/>
                </a:lnTo>
                <a:lnTo>
                  <a:pt x="12" y="10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6" b="1" dirty="0">
                <a:solidFill>
                  <a:schemeClr val="tx1"/>
                </a:solidFill>
                <a:latin typeface="Meiryo UI" panose="020B0604030504040204" pitchFamily="50" charset="-128"/>
                <a:ea typeface="Meiryo UI" panose="020B0604030504040204" pitchFamily="50" charset="-128"/>
              </a:rPr>
              <a:t>２．インバウンド需要の減少による影響</a:t>
            </a:r>
          </a:p>
        </p:txBody>
      </p:sp>
      <p:sp>
        <p:nvSpPr>
          <p:cNvPr id="9" name="スライド番号プレースホルダー 1"/>
          <p:cNvSpPr>
            <a:spLocks noGrp="1"/>
          </p:cNvSpPr>
          <p:nvPr>
            <p:ph type="sldNum" sz="quarter" idx="12"/>
          </p:nvPr>
        </p:nvSpPr>
        <p:spPr>
          <a:xfrm>
            <a:off x="9326893" y="5691873"/>
            <a:ext cx="449593" cy="394246"/>
          </a:xfrm>
          <a:ln>
            <a:solidFill>
              <a:schemeClr val="accent1"/>
            </a:solidFill>
          </a:ln>
        </p:spPr>
        <p:txBody>
          <a:bodyPr/>
          <a:lstStyle/>
          <a:p>
            <a:pPr algn="ctr"/>
            <a:fld id="{9B28B6A2-4437-46C4-8AB6-08015A7ADF51}" type="slidenum">
              <a:rPr kumimoji="1" lang="ja-JP" altLang="en-US" sz="1600" smtClean="0"/>
              <a:pPr algn="ctr"/>
              <a:t>23</a:t>
            </a:fld>
            <a:endParaRPr kumimoji="1" lang="ja-JP" altLang="en-US" sz="1600" dirty="0"/>
          </a:p>
        </p:txBody>
      </p:sp>
      <p:pic>
        <p:nvPicPr>
          <p:cNvPr id="2" name="図 1"/>
          <p:cNvPicPr>
            <a:picLocks noChangeAspect="1"/>
          </p:cNvPicPr>
          <p:nvPr/>
        </p:nvPicPr>
        <p:blipFill>
          <a:blip r:embed="rId2"/>
          <a:stretch>
            <a:fillRect/>
          </a:stretch>
        </p:blipFill>
        <p:spPr>
          <a:xfrm>
            <a:off x="981685" y="2212201"/>
            <a:ext cx="6237262" cy="3240648"/>
          </a:xfrm>
          <a:prstGeom prst="rect">
            <a:avLst/>
          </a:prstGeom>
        </p:spPr>
      </p:pic>
      <p:sp>
        <p:nvSpPr>
          <p:cNvPr id="5" name="角丸四角形 4"/>
          <p:cNvSpPr/>
          <p:nvPr/>
        </p:nvSpPr>
        <p:spPr>
          <a:xfrm>
            <a:off x="965643" y="3680279"/>
            <a:ext cx="6253304" cy="334257"/>
          </a:xfrm>
          <a:prstGeom prst="roundRect">
            <a:avLst>
              <a:gd name="adj" fmla="val 10417"/>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0" name="タイトル 3"/>
          <p:cNvSpPr txBox="1">
            <a:spLocks/>
          </p:cNvSpPr>
          <p:nvPr/>
        </p:nvSpPr>
        <p:spPr>
          <a:xfrm>
            <a:off x="0" y="0"/>
            <a:ext cx="9906000" cy="373487"/>
          </a:xfrm>
          <a:prstGeom prst="rect">
            <a:avLst/>
          </a:prstGeom>
          <a:solidFill>
            <a:srgbClr val="002060"/>
          </a:solidFill>
        </p:spPr>
        <p:txBody>
          <a:bodyPr vert="horz" lIns="91440" tIns="45720" rIns="91440" bIns="4572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大阪経済への影響</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5609116" y="394167"/>
            <a:ext cx="4265846" cy="3527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000" dirty="0" smtClean="0">
                <a:solidFill>
                  <a:schemeClr val="tx1"/>
                </a:solidFill>
                <a:latin typeface="Meiryo UI" panose="020B0604030504040204" pitchFamily="50" charset="-128"/>
                <a:ea typeface="Meiryo UI" panose="020B0604030504040204" pitchFamily="50" charset="-128"/>
              </a:rPr>
              <a:t>出典：一般社団法人アジア太平洋研究所</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『Kansai Economic Insight Quarterly </a:t>
            </a:r>
            <a:r>
              <a:rPr lang="en-US" altLang="ja-JP" sz="1000" dirty="0" smtClean="0">
                <a:solidFill>
                  <a:schemeClr val="tx1"/>
                </a:solidFill>
                <a:latin typeface="Meiryo UI" panose="020B0604030504040204" pitchFamily="50" charset="-128"/>
                <a:ea typeface="Meiryo UI" panose="020B0604030504040204" pitchFamily="50" charset="-128"/>
              </a:rPr>
              <a:t>No.49』</a:t>
            </a: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2020/5/28</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3274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23809" y="815975"/>
            <a:ext cx="8449056" cy="667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●緊急事態宣言発令による家計消費需要減少と訪日外客激減によるインバウンド需要減少の合計が直接的な</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経済損失。</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250000"/>
              </a:lnSpc>
            </a:pP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en-US" altLang="ja-JP" sz="1400" b="1" dirty="0" smtClean="0">
                <a:solidFill>
                  <a:schemeClr val="tx1"/>
                </a:solidFill>
                <a:latin typeface="Meiryo UI" panose="020B0604030504040204" pitchFamily="50" charset="-128"/>
                <a:ea typeface="Meiryo UI" panose="020B0604030504040204" pitchFamily="50" charset="-128"/>
              </a:rPr>
              <a:t> </a:t>
            </a:r>
            <a:r>
              <a:rPr kumimoji="1" lang="ja-JP" altLang="en-US" sz="1400" b="1" dirty="0">
                <a:solidFill>
                  <a:prstClr val="black"/>
                </a:solidFill>
                <a:latin typeface="Meiryo UI" panose="020B0604030504040204" pitchFamily="50" charset="-128"/>
                <a:ea typeface="Meiryo UI" panose="020B0604030504040204" pitchFamily="50" charset="-128"/>
              </a:rPr>
              <a:t>　</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緊急事態宣言が関西経済に及ぼす影響</a:t>
            </a:r>
            <a:r>
              <a:rPr kumimoji="1" lang="en-US" altLang="ja-JP" sz="1400" b="1" dirty="0">
                <a:solidFill>
                  <a:prstClr val="black"/>
                </a:solidFill>
                <a:latin typeface="Meiryo UI" panose="020B0604030504040204" pitchFamily="50" charset="-128"/>
                <a:ea typeface="Meiryo UI" panose="020B0604030504040204" pitchFamily="50" charset="-128"/>
              </a:rPr>
              <a:t>(2020</a:t>
            </a:r>
            <a:r>
              <a:rPr kumimoji="1" lang="ja-JP" altLang="en-US" sz="1400" b="1" dirty="0">
                <a:solidFill>
                  <a:prstClr val="black"/>
                </a:solidFill>
                <a:latin typeface="Meiryo UI" panose="020B0604030504040204" pitchFamily="50" charset="-128"/>
                <a:ea typeface="Meiryo UI" panose="020B0604030504040204" pitchFamily="50" charset="-128"/>
              </a:rPr>
              <a:t>年</a:t>
            </a:r>
            <a:r>
              <a:rPr kumimoji="1" lang="en-US" altLang="ja-JP" sz="1400" b="1" dirty="0">
                <a:solidFill>
                  <a:prstClr val="black"/>
                </a:solidFill>
                <a:latin typeface="Meiryo UI" panose="020B0604030504040204" pitchFamily="50" charset="-128"/>
                <a:ea typeface="Meiryo UI" panose="020B0604030504040204" pitchFamily="50" charset="-128"/>
              </a:rPr>
              <a:t>4</a:t>
            </a:r>
            <a:r>
              <a:rPr kumimoji="1" lang="ja-JP" altLang="en-US" sz="1400" b="1" dirty="0">
                <a:solidFill>
                  <a:prstClr val="black"/>
                </a:solidFill>
                <a:latin typeface="Meiryo UI" panose="020B0604030504040204" pitchFamily="50" charset="-128"/>
                <a:ea typeface="Meiryo UI" panose="020B0604030504040204" pitchFamily="50" charset="-128"/>
              </a:rPr>
              <a:t>月</a:t>
            </a:r>
            <a:r>
              <a:rPr kumimoji="1" lang="en-US" altLang="ja-JP" sz="1400" b="1" dirty="0">
                <a:solidFill>
                  <a:prstClr val="black"/>
                </a:solidFill>
                <a:latin typeface="Meiryo UI" panose="020B0604030504040204" pitchFamily="50" charset="-128"/>
                <a:ea typeface="Meiryo UI" panose="020B0604030504040204" pitchFamily="50" charset="-128"/>
              </a:rPr>
              <a:t>)】</a:t>
            </a: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lvl="0">
              <a:lnSpc>
                <a:spcPct val="150000"/>
              </a:lnSpc>
            </a:pPr>
            <a:r>
              <a:rPr kumimoji="1" lang="ja-JP" altLang="en-US" sz="1400" b="1" dirty="0">
                <a:solidFill>
                  <a:prstClr val="black"/>
                </a:solidFill>
                <a:latin typeface="Meiryo UI" panose="020B0604030504040204" pitchFamily="50" charset="-128"/>
                <a:ea typeface="Meiryo UI" panose="020B0604030504040204" pitchFamily="50" charset="-128"/>
              </a:rPr>
              <a:t>　　 </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sz="1400" b="1" dirty="0" smtClean="0">
                <a:solidFill>
                  <a:prstClr val="black"/>
                </a:solidFill>
                <a:latin typeface="Meiryo UI" panose="020B0604030504040204" pitchFamily="50" charset="-128"/>
                <a:ea typeface="Meiryo UI" panose="020B0604030504040204" pitchFamily="50" charset="-128"/>
              </a:rPr>
              <a:t>➔ </a:t>
            </a:r>
            <a:r>
              <a:rPr kumimoji="1" lang="en-US" altLang="ja-JP" sz="1400" b="1" dirty="0">
                <a:solidFill>
                  <a:prstClr val="black"/>
                </a:solidFill>
                <a:latin typeface="Meiryo UI" panose="020B0604030504040204" pitchFamily="50" charset="-128"/>
                <a:ea typeface="Meiryo UI" panose="020B0604030504040204" pitchFamily="50" charset="-128"/>
              </a:rPr>
              <a:t>4</a:t>
            </a:r>
            <a:r>
              <a:rPr kumimoji="1" lang="ja-JP" altLang="en-US" sz="1400" b="1" dirty="0">
                <a:solidFill>
                  <a:prstClr val="black"/>
                </a:solidFill>
                <a:latin typeface="Meiryo UI" panose="020B0604030504040204" pitchFamily="50" charset="-128"/>
                <a:ea typeface="Meiryo UI" panose="020B0604030504040204" pitchFamily="50" charset="-128"/>
              </a:rPr>
              <a:t>月</a:t>
            </a:r>
            <a:r>
              <a:rPr kumimoji="1" lang="en-US" altLang="ja-JP" sz="1400" b="1" u="sng" dirty="0">
                <a:solidFill>
                  <a:prstClr val="black"/>
                </a:solidFill>
                <a:latin typeface="Meiryo UI" panose="020B0604030504040204" pitchFamily="50" charset="-128"/>
                <a:ea typeface="Meiryo UI" panose="020B0604030504040204" pitchFamily="50" charset="-128"/>
              </a:rPr>
              <a:t>1</a:t>
            </a:r>
            <a:r>
              <a:rPr kumimoji="1" lang="ja-JP" altLang="en-US" sz="1400" b="1" u="sng" dirty="0">
                <a:solidFill>
                  <a:prstClr val="black"/>
                </a:solidFill>
                <a:latin typeface="Meiryo UI" panose="020B0604030504040204" pitchFamily="50" charset="-128"/>
                <a:ea typeface="Meiryo UI" panose="020B0604030504040204" pitchFamily="50" charset="-128"/>
              </a:rPr>
              <a:t>か月間で大阪府で▲</a:t>
            </a:r>
            <a:r>
              <a:rPr kumimoji="1" lang="en-US" altLang="ja-JP" sz="1400" b="1" u="sng" dirty="0">
                <a:solidFill>
                  <a:prstClr val="black"/>
                </a:solidFill>
                <a:latin typeface="Meiryo UI" panose="020B0604030504040204" pitchFamily="50" charset="-128"/>
                <a:ea typeface="Meiryo UI" panose="020B0604030504040204" pitchFamily="50" charset="-128"/>
              </a:rPr>
              <a:t>3,862</a:t>
            </a:r>
            <a:r>
              <a:rPr kumimoji="1" lang="ja-JP" altLang="en-US" sz="1400" b="1" u="sng" dirty="0">
                <a:solidFill>
                  <a:prstClr val="black"/>
                </a:solidFill>
                <a:latin typeface="Meiryo UI" panose="020B0604030504040204" pitchFamily="50" charset="-128"/>
                <a:ea typeface="Meiryo UI" panose="020B0604030504040204" pitchFamily="50" charset="-128"/>
              </a:rPr>
              <a:t>億円、関西</a:t>
            </a:r>
            <a:r>
              <a:rPr kumimoji="1" lang="en-US" altLang="ja-JP" sz="1400" b="1" u="sng" dirty="0">
                <a:solidFill>
                  <a:prstClr val="black"/>
                </a:solidFill>
                <a:latin typeface="Meiryo UI" panose="020B0604030504040204" pitchFamily="50" charset="-128"/>
                <a:ea typeface="Meiryo UI" panose="020B0604030504040204" pitchFamily="50" charset="-128"/>
              </a:rPr>
              <a:t>(2</a:t>
            </a:r>
            <a:r>
              <a:rPr kumimoji="1" lang="ja-JP" altLang="en-US" sz="1400" b="1" u="sng" dirty="0">
                <a:solidFill>
                  <a:prstClr val="black"/>
                </a:solidFill>
                <a:latin typeface="Meiryo UI" panose="020B0604030504040204" pitchFamily="50" charset="-128"/>
                <a:ea typeface="Meiryo UI" panose="020B0604030504040204" pitchFamily="50" charset="-128"/>
              </a:rPr>
              <a:t>府</a:t>
            </a:r>
            <a:r>
              <a:rPr kumimoji="1" lang="en-US" altLang="ja-JP" sz="1400" b="1" u="sng" dirty="0">
                <a:solidFill>
                  <a:prstClr val="black"/>
                </a:solidFill>
                <a:latin typeface="Meiryo UI" panose="020B0604030504040204" pitchFamily="50" charset="-128"/>
                <a:ea typeface="Meiryo UI" panose="020B0604030504040204" pitchFamily="50" charset="-128"/>
              </a:rPr>
              <a:t>4</a:t>
            </a:r>
            <a:r>
              <a:rPr kumimoji="1" lang="ja-JP" altLang="en-US" sz="1400" b="1" u="sng" dirty="0">
                <a:solidFill>
                  <a:prstClr val="black"/>
                </a:solidFill>
                <a:latin typeface="Meiryo UI" panose="020B0604030504040204" pitchFamily="50" charset="-128"/>
                <a:ea typeface="Meiryo UI" panose="020B0604030504040204" pitchFamily="50" charset="-128"/>
              </a:rPr>
              <a:t>県計</a:t>
            </a:r>
            <a:r>
              <a:rPr kumimoji="1" lang="en-US" altLang="ja-JP" sz="1400" b="1" u="sng"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で▲</a:t>
            </a:r>
            <a:r>
              <a:rPr kumimoji="1" lang="en-US" altLang="ja-JP" sz="1400" b="1" u="sng" dirty="0">
                <a:solidFill>
                  <a:prstClr val="black"/>
                </a:solidFill>
                <a:latin typeface="Meiryo UI" panose="020B0604030504040204" pitchFamily="50" charset="-128"/>
                <a:ea typeface="Meiryo UI" panose="020B0604030504040204" pitchFamily="50" charset="-128"/>
              </a:rPr>
              <a:t>7,921</a:t>
            </a:r>
            <a:r>
              <a:rPr kumimoji="1" lang="ja-JP" altLang="en-US" sz="1400" b="1" u="sng" dirty="0">
                <a:solidFill>
                  <a:prstClr val="black"/>
                </a:solidFill>
                <a:latin typeface="Meiryo UI" panose="020B0604030504040204" pitchFamily="50" charset="-128"/>
                <a:ea typeface="Meiryo UI" panose="020B0604030504040204" pitchFamily="50" charset="-128"/>
              </a:rPr>
              <a:t>億円の損失発生</a:t>
            </a:r>
            <a:r>
              <a:rPr kumimoji="1" lang="ja-JP" altLang="en-US" sz="1400" b="1" dirty="0">
                <a:solidFill>
                  <a:prstClr val="black"/>
                </a:solidFill>
                <a:latin typeface="Meiryo UI" panose="020B0604030504040204" pitchFamily="50" charset="-128"/>
                <a:ea typeface="Meiryo UI" panose="020B0604030504040204" pitchFamily="50" charset="-128"/>
              </a:rPr>
              <a:t>と推計。</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r>
              <a:rPr kumimoji="1" lang="ja-JP" altLang="en-US" sz="1400" b="1" dirty="0" smtClean="0">
                <a:solidFill>
                  <a:prstClr val="black"/>
                </a:solidFill>
                <a:latin typeface="Meiryo UI" panose="020B0604030504040204" pitchFamily="50" charset="-128"/>
                <a:ea typeface="Meiryo UI" panose="020B0604030504040204" pitchFamily="50" charset="-128"/>
              </a:rPr>
              <a:t>（</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緊急事態宣言期間である</a:t>
            </a:r>
            <a:r>
              <a:rPr kumimoji="1" lang="en-US" altLang="ja-JP" sz="1400" b="1" dirty="0">
                <a:solidFill>
                  <a:prstClr val="black"/>
                </a:solidFill>
                <a:latin typeface="Meiryo UI" panose="020B0604030504040204" pitchFamily="50" charset="-128"/>
                <a:ea typeface="Meiryo UI" panose="020B0604030504040204" pitchFamily="50" charset="-128"/>
              </a:rPr>
              <a:t>5</a:t>
            </a:r>
            <a:r>
              <a:rPr kumimoji="1" lang="ja-JP" altLang="en-US" sz="1400" b="1" dirty="0">
                <a:solidFill>
                  <a:prstClr val="black"/>
                </a:solidFill>
                <a:latin typeface="Meiryo UI" panose="020B0604030504040204" pitchFamily="50" charset="-128"/>
                <a:ea typeface="Meiryo UI" panose="020B0604030504040204" pitchFamily="50" charset="-128"/>
              </a:rPr>
              <a:t>月末まで同程度の損失が続くと仮定すると、損失額も</a:t>
            </a:r>
            <a:r>
              <a:rPr kumimoji="1" lang="en-US" altLang="ja-JP" sz="1400" b="1" dirty="0">
                <a:solidFill>
                  <a:prstClr val="black"/>
                </a:solidFill>
                <a:latin typeface="Meiryo UI" panose="020B0604030504040204" pitchFamily="50" charset="-128"/>
                <a:ea typeface="Meiryo UI" panose="020B0604030504040204" pitchFamily="50" charset="-128"/>
              </a:rPr>
              <a:t>2</a:t>
            </a:r>
            <a:r>
              <a:rPr kumimoji="1" lang="ja-JP" altLang="en-US" sz="1400" b="1" dirty="0">
                <a:solidFill>
                  <a:prstClr val="black"/>
                </a:solidFill>
                <a:latin typeface="Meiryo UI" panose="020B0604030504040204" pitchFamily="50" charset="-128"/>
                <a:ea typeface="Meiryo UI" panose="020B0604030504040204" pitchFamily="50" charset="-128"/>
              </a:rPr>
              <a:t>倍の大阪府</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a:t>
            </a:r>
            <a:r>
              <a:rPr kumimoji="1" lang="en-US" altLang="ja-JP" sz="1400" b="1" dirty="0">
                <a:solidFill>
                  <a:prstClr val="black"/>
                </a:solidFill>
                <a:latin typeface="Meiryo UI" panose="020B0604030504040204" pitchFamily="50" charset="-128"/>
                <a:ea typeface="Meiryo UI" panose="020B0604030504040204" pitchFamily="50" charset="-128"/>
              </a:rPr>
              <a:t>7,724</a:t>
            </a:r>
            <a:r>
              <a:rPr kumimoji="1" lang="ja-JP" altLang="en-US" sz="1400" b="1" dirty="0">
                <a:solidFill>
                  <a:prstClr val="black"/>
                </a:solidFill>
                <a:latin typeface="Meiryo UI" panose="020B0604030504040204" pitchFamily="50" charset="-128"/>
                <a:ea typeface="Meiryo UI" panose="020B0604030504040204" pitchFamily="50" charset="-128"/>
              </a:rPr>
              <a:t>億円、関西</a:t>
            </a:r>
            <a:r>
              <a:rPr kumimoji="1" lang="en-US" altLang="ja-JP" sz="1400" b="1"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a:t>
            </a:r>
            <a:r>
              <a:rPr kumimoji="1" lang="en-US" altLang="ja-JP" sz="1400" b="1" dirty="0">
                <a:solidFill>
                  <a:prstClr val="black"/>
                </a:solidFill>
                <a:latin typeface="Meiryo UI" panose="020B0604030504040204" pitchFamily="50" charset="-128"/>
                <a:ea typeface="Meiryo UI" panose="020B0604030504040204" pitchFamily="50" charset="-128"/>
              </a:rPr>
              <a:t>1</a:t>
            </a:r>
            <a:r>
              <a:rPr kumimoji="1" lang="ja-JP" altLang="en-US" sz="1400" b="1" dirty="0">
                <a:solidFill>
                  <a:prstClr val="black"/>
                </a:solidFill>
                <a:latin typeface="Meiryo UI" panose="020B0604030504040204" pitchFamily="50" charset="-128"/>
                <a:ea typeface="Meiryo UI" panose="020B0604030504040204" pitchFamily="50" charset="-128"/>
              </a:rPr>
              <a:t>兆</a:t>
            </a:r>
            <a:r>
              <a:rPr kumimoji="1" lang="en-US" altLang="ja-JP" sz="1400" b="1" dirty="0">
                <a:solidFill>
                  <a:prstClr val="black"/>
                </a:solidFill>
                <a:latin typeface="Meiryo UI" panose="020B0604030504040204" pitchFamily="50" charset="-128"/>
                <a:ea typeface="Meiryo UI" panose="020B0604030504040204" pitchFamily="50" charset="-128"/>
              </a:rPr>
              <a:t>5,842</a:t>
            </a:r>
            <a:r>
              <a:rPr kumimoji="1" lang="ja-JP" altLang="en-US" sz="1400" b="1" dirty="0">
                <a:solidFill>
                  <a:prstClr val="black"/>
                </a:solidFill>
                <a:latin typeface="Meiryo UI" panose="020B0604030504040204" pitchFamily="50" charset="-128"/>
                <a:ea typeface="Meiryo UI" panose="020B0604030504040204" pitchFamily="50" charset="-128"/>
              </a:rPr>
              <a:t>億円となる。</a:t>
            </a:r>
            <a:r>
              <a:rPr kumimoji="1" lang="ja-JP" altLang="en-US" sz="1400" b="1" dirty="0" smtClean="0">
                <a:solidFill>
                  <a:prstClr val="black"/>
                </a:solidFill>
                <a:latin typeface="Meiryo UI" panose="020B0604030504040204" pitchFamily="50" charset="-128"/>
                <a:ea typeface="Meiryo UI" panose="020B0604030504040204" pitchFamily="50" charset="-128"/>
              </a:rPr>
              <a:t>）</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r>
              <a:rPr kumimoji="1" lang="ja-JP" altLang="en-US" sz="1400" b="1" dirty="0" smtClean="0">
                <a:solidFill>
                  <a:prstClr val="black"/>
                </a:solidFill>
                <a:latin typeface="Meiryo UI" panose="020B0604030504040204" pitchFamily="50" charset="-128"/>
                <a:ea typeface="Meiryo UI" panose="020B0604030504040204" pitchFamily="50" charset="-128"/>
              </a:rPr>
              <a:t>➔ </a:t>
            </a:r>
            <a:r>
              <a:rPr kumimoji="1" lang="en-US" altLang="ja-JP" sz="1400" b="1" dirty="0">
                <a:solidFill>
                  <a:prstClr val="black"/>
                </a:solidFill>
                <a:latin typeface="Meiryo UI" panose="020B0604030504040204" pitchFamily="50" charset="-128"/>
                <a:ea typeface="Meiryo UI" panose="020B0604030504040204" pitchFamily="50" charset="-128"/>
              </a:rPr>
              <a:t>2020</a:t>
            </a:r>
            <a:r>
              <a:rPr kumimoji="1" lang="ja-JP" altLang="en-US" sz="1400" b="1" dirty="0">
                <a:solidFill>
                  <a:prstClr val="black"/>
                </a:solidFill>
                <a:latin typeface="Meiryo UI" panose="020B0604030504040204" pitchFamily="50" charset="-128"/>
                <a:ea typeface="Meiryo UI" panose="020B0604030504040204" pitchFamily="50" charset="-128"/>
              </a:rPr>
              <a:t>年度の</a:t>
            </a:r>
            <a:r>
              <a:rPr kumimoji="1" lang="ja-JP" altLang="en-US" sz="1400" b="1" u="sng" dirty="0">
                <a:solidFill>
                  <a:prstClr val="black"/>
                </a:solidFill>
                <a:latin typeface="Meiryo UI" panose="020B0604030504040204" pitchFamily="50" charset="-128"/>
                <a:ea typeface="Meiryo UI" panose="020B0604030504040204" pitchFamily="50" charset="-128"/>
              </a:rPr>
              <a:t>大阪府の名目</a:t>
            </a:r>
            <a:r>
              <a:rPr kumimoji="1" lang="en-US" altLang="ja-JP" sz="1400" b="1" u="sng" dirty="0">
                <a:solidFill>
                  <a:prstClr val="black"/>
                </a:solidFill>
                <a:latin typeface="Meiryo UI" panose="020B0604030504040204" pitchFamily="50" charset="-128"/>
                <a:ea typeface="Meiryo UI" panose="020B0604030504040204" pitchFamily="50" charset="-128"/>
              </a:rPr>
              <a:t>GDP</a:t>
            </a:r>
            <a:r>
              <a:rPr kumimoji="1" lang="ja-JP" altLang="en-US" sz="1400" b="1" u="sng" dirty="0" smtClean="0">
                <a:solidFill>
                  <a:prstClr val="black"/>
                </a:solidFill>
                <a:latin typeface="Meiryo UI" panose="020B0604030504040204" pitchFamily="50" charset="-128"/>
                <a:ea typeface="Meiryo UI" panose="020B0604030504040204" pitchFamily="50" charset="-128"/>
              </a:rPr>
              <a:t>を▲</a:t>
            </a:r>
            <a:r>
              <a:rPr kumimoji="1" lang="en-US" altLang="ja-JP" sz="1400" b="1" u="sng" dirty="0" smtClean="0">
                <a:solidFill>
                  <a:prstClr val="black"/>
                </a:solidFill>
                <a:latin typeface="Meiryo UI" panose="020B0604030504040204" pitchFamily="50" charset="-128"/>
                <a:ea typeface="Meiryo UI" panose="020B0604030504040204" pitchFamily="50" charset="-128"/>
              </a:rPr>
              <a:t>0.96</a:t>
            </a:r>
            <a:r>
              <a:rPr kumimoji="1" lang="ja-JP" altLang="en-US" sz="1400" b="1" u="sng" dirty="0">
                <a:solidFill>
                  <a:prstClr val="black"/>
                </a:solidFill>
                <a:latin typeface="Meiryo UI" panose="020B0604030504040204" pitchFamily="50" charset="-128"/>
                <a:ea typeface="Meiryo UI" panose="020B0604030504040204" pitchFamily="50" charset="-128"/>
              </a:rPr>
              <a:t>％、関西の名目</a:t>
            </a:r>
            <a:r>
              <a:rPr kumimoji="1" lang="en-US" altLang="ja-JP" sz="1400" b="1" u="sng" dirty="0">
                <a:solidFill>
                  <a:prstClr val="black"/>
                </a:solidFill>
                <a:latin typeface="Meiryo UI" panose="020B0604030504040204" pitchFamily="50" charset="-128"/>
                <a:ea typeface="Meiryo UI" panose="020B0604030504040204" pitchFamily="50" charset="-128"/>
              </a:rPr>
              <a:t>GDP</a:t>
            </a:r>
            <a:r>
              <a:rPr kumimoji="1" lang="ja-JP" altLang="en-US" sz="1400" b="1" u="sng" dirty="0" smtClean="0">
                <a:solidFill>
                  <a:prstClr val="black"/>
                </a:solidFill>
                <a:latin typeface="Meiryo UI" panose="020B0604030504040204" pitchFamily="50" charset="-128"/>
                <a:ea typeface="Meiryo UI" panose="020B0604030504040204" pitchFamily="50" charset="-128"/>
              </a:rPr>
              <a:t>を▲</a:t>
            </a:r>
            <a:r>
              <a:rPr kumimoji="1" lang="en-US" altLang="ja-JP" sz="1400" b="1" u="sng" dirty="0" smtClean="0">
                <a:solidFill>
                  <a:prstClr val="black"/>
                </a:solidFill>
                <a:latin typeface="Meiryo UI" panose="020B0604030504040204" pitchFamily="50" charset="-128"/>
                <a:ea typeface="Meiryo UI" panose="020B0604030504040204" pitchFamily="50" charset="-128"/>
              </a:rPr>
              <a:t>0.91</a:t>
            </a:r>
            <a:r>
              <a:rPr kumimoji="1" lang="ja-JP" altLang="en-US" sz="1400" b="1" u="sng" dirty="0">
                <a:solidFill>
                  <a:prstClr val="black"/>
                </a:solidFill>
                <a:latin typeface="Meiryo UI" panose="020B0604030504040204" pitchFamily="50" charset="-128"/>
                <a:ea typeface="Meiryo UI" panose="020B0604030504040204" pitchFamily="50" charset="-128"/>
              </a:rPr>
              <a:t>％引き下げ</a:t>
            </a:r>
            <a:r>
              <a:rPr kumimoji="1" lang="ja-JP" altLang="en-US" sz="1400" b="1" dirty="0">
                <a:solidFill>
                  <a:prstClr val="black"/>
                </a:solidFill>
                <a:latin typeface="Meiryo UI" panose="020B0604030504040204" pitchFamily="50" charset="-128"/>
                <a:ea typeface="Meiryo UI" panose="020B0604030504040204" pitchFamily="50" charset="-128"/>
              </a:rPr>
              <a:t>。</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8" name="フローチャート: データ 23"/>
          <p:cNvSpPr/>
          <p:nvPr/>
        </p:nvSpPr>
        <p:spPr>
          <a:xfrm>
            <a:off x="569864" y="369507"/>
            <a:ext cx="6618567" cy="44646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2 w 10012"/>
              <a:gd name="connsiteY0" fmla="*/ 10000 h 10000"/>
              <a:gd name="connsiteX1" fmla="*/ 0 w 10012"/>
              <a:gd name="connsiteY1" fmla="*/ 86 h 10000"/>
              <a:gd name="connsiteX2" fmla="*/ 10012 w 10012"/>
              <a:gd name="connsiteY2" fmla="*/ 0 h 10000"/>
              <a:gd name="connsiteX3" fmla="*/ 8012 w 10012"/>
              <a:gd name="connsiteY3" fmla="*/ 10000 h 10000"/>
              <a:gd name="connsiteX4" fmla="*/ 12 w 1001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10000"/>
                </a:moveTo>
                <a:cubicBezTo>
                  <a:pt x="8" y="6695"/>
                  <a:pt x="4" y="3391"/>
                  <a:pt x="0" y="86"/>
                </a:cubicBezTo>
                <a:lnTo>
                  <a:pt x="10012" y="0"/>
                </a:lnTo>
                <a:lnTo>
                  <a:pt x="8012" y="10000"/>
                </a:lnTo>
                <a:lnTo>
                  <a:pt x="12" y="100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6" b="1" dirty="0">
                <a:solidFill>
                  <a:schemeClr val="tx1"/>
                </a:solidFill>
                <a:latin typeface="Meiryo UI" panose="020B0604030504040204" pitchFamily="50" charset="-128"/>
                <a:ea typeface="Meiryo UI" panose="020B0604030504040204" pitchFamily="50" charset="-128"/>
              </a:rPr>
              <a:t>３．大阪・関西</a:t>
            </a:r>
            <a:r>
              <a:rPr kumimoji="1" lang="en-US" altLang="ja-JP" sz="1606" b="1" dirty="0">
                <a:solidFill>
                  <a:schemeClr val="tx1"/>
                </a:solidFill>
                <a:latin typeface="Meiryo UI" panose="020B0604030504040204" pitchFamily="50" charset="-128"/>
                <a:ea typeface="Meiryo UI" panose="020B0604030504040204" pitchFamily="50" charset="-128"/>
              </a:rPr>
              <a:t>GDP</a:t>
            </a:r>
            <a:r>
              <a:rPr kumimoji="1" lang="ja-JP" altLang="en-US" sz="1606" b="1" dirty="0" err="1">
                <a:solidFill>
                  <a:schemeClr val="tx1"/>
                </a:solidFill>
                <a:latin typeface="Meiryo UI" panose="020B0604030504040204" pitchFamily="50" charset="-128"/>
                <a:ea typeface="Meiryo UI" panose="020B0604030504040204" pitchFamily="50" charset="-128"/>
              </a:rPr>
              <a:t>への</a:t>
            </a:r>
            <a:r>
              <a:rPr kumimoji="1" lang="ja-JP" altLang="en-US" sz="1606" b="1" dirty="0">
                <a:solidFill>
                  <a:schemeClr val="tx1"/>
                </a:solidFill>
                <a:latin typeface="Meiryo UI" panose="020B0604030504040204" pitchFamily="50" charset="-128"/>
                <a:ea typeface="Meiryo UI" panose="020B0604030504040204" pitchFamily="50" charset="-128"/>
              </a:rPr>
              <a:t>影響</a:t>
            </a:r>
            <a:r>
              <a:rPr kumimoji="1" lang="ja-JP" altLang="en-US" sz="1071" b="1" dirty="0">
                <a:solidFill>
                  <a:schemeClr val="tx1"/>
                </a:solidFill>
                <a:latin typeface="Meiryo UI" panose="020B0604030504040204" pitchFamily="50" charset="-128"/>
                <a:ea typeface="Meiryo UI" panose="020B0604030504040204" pitchFamily="50" charset="-128"/>
              </a:rPr>
              <a:t>（不要不急消費・インバウンド需要減少の観点から）</a:t>
            </a:r>
          </a:p>
        </p:txBody>
      </p:sp>
      <p:sp>
        <p:nvSpPr>
          <p:cNvPr id="9" name="スライド番号プレースホルダー 1"/>
          <p:cNvSpPr>
            <a:spLocks noGrp="1"/>
          </p:cNvSpPr>
          <p:nvPr>
            <p:ph type="sldNum" sz="quarter" idx="12"/>
          </p:nvPr>
        </p:nvSpPr>
        <p:spPr>
          <a:xfrm>
            <a:off x="9349881" y="5691873"/>
            <a:ext cx="426606" cy="394246"/>
          </a:xfrm>
          <a:ln>
            <a:solidFill>
              <a:schemeClr val="accent1"/>
            </a:solidFill>
          </a:ln>
        </p:spPr>
        <p:txBody>
          <a:bodyPr/>
          <a:lstStyle/>
          <a:p>
            <a:pPr algn="ctr"/>
            <a:fld id="{9B28B6A2-4437-46C4-8AB6-08015A7ADF51}" type="slidenum">
              <a:rPr kumimoji="1" lang="ja-JP" altLang="en-US" sz="1600" smtClean="0"/>
              <a:pPr algn="ctr"/>
              <a:t>24</a:t>
            </a:fld>
            <a:endParaRPr kumimoji="1" lang="ja-JP" altLang="en-US" sz="1600" dirty="0"/>
          </a:p>
        </p:txBody>
      </p:sp>
      <p:sp>
        <p:nvSpPr>
          <p:cNvPr id="11" name="正方形/長方形 10"/>
          <p:cNvSpPr/>
          <p:nvPr/>
        </p:nvSpPr>
        <p:spPr>
          <a:xfrm>
            <a:off x="1182723" y="3801847"/>
            <a:ext cx="8167158" cy="276999"/>
          </a:xfrm>
          <a:prstGeom prst="rect">
            <a:avLst/>
          </a:prstGeom>
        </p:spPr>
        <p:txBody>
          <a:bodyPr wrap="square">
            <a:spAutoFit/>
          </a:bodyPr>
          <a:lstStyle/>
          <a:p>
            <a:r>
              <a:rPr lang="ja-JP" altLang="en-US" sz="1150" dirty="0" smtClean="0">
                <a:latin typeface="ＭＳ 明朝" panose="02020609040205080304" pitchFamily="17" charset="-128"/>
                <a:ea typeface="ＭＳ 明朝" panose="02020609040205080304" pitchFamily="17" charset="-128"/>
              </a:rPr>
              <a:t>注：</a:t>
            </a:r>
            <a:r>
              <a:rPr lang="en-US" altLang="ja-JP" sz="1150" dirty="0" smtClean="0">
                <a:latin typeface="ＭＳ 明朝" panose="02020609040205080304" pitchFamily="17" charset="-128"/>
                <a:ea typeface="ＭＳ 明朝" panose="02020609040205080304" pitchFamily="17" charset="-128"/>
              </a:rPr>
              <a:t>2020</a:t>
            </a:r>
            <a:r>
              <a:rPr lang="ja-JP" altLang="en-US" sz="1150" dirty="0" smtClean="0">
                <a:latin typeface="ＭＳ 明朝" panose="02020609040205080304" pitchFamily="17" charset="-128"/>
                <a:ea typeface="ＭＳ 明朝" panose="02020609040205080304" pitchFamily="17" charset="-128"/>
              </a:rPr>
              <a:t>年度はＡＰＩＲが推計した名目ＧＲＰの予測値（大阪</a:t>
            </a:r>
            <a:r>
              <a:rPr lang="en-US" altLang="ja-JP" sz="1150" dirty="0" smtClean="0">
                <a:latin typeface="ＭＳ 明朝" panose="02020609040205080304" pitchFamily="17" charset="-128"/>
                <a:ea typeface="ＭＳ 明朝" panose="02020609040205080304" pitchFamily="17" charset="-128"/>
              </a:rPr>
              <a:t>:40</a:t>
            </a:r>
            <a:r>
              <a:rPr lang="ja-JP" altLang="en-US" sz="1150" dirty="0" smtClean="0">
                <a:latin typeface="ＭＳ 明朝" panose="02020609040205080304" pitchFamily="17" charset="-128"/>
                <a:ea typeface="ＭＳ 明朝" panose="02020609040205080304" pitchFamily="17" charset="-128"/>
              </a:rPr>
              <a:t>兆</a:t>
            </a:r>
            <a:r>
              <a:rPr lang="en-US" altLang="ja-JP" sz="1150" dirty="0" smtClean="0">
                <a:latin typeface="ＭＳ 明朝" panose="02020609040205080304" pitchFamily="17" charset="-128"/>
                <a:ea typeface="ＭＳ 明朝" panose="02020609040205080304" pitchFamily="17" charset="-128"/>
              </a:rPr>
              <a:t>3,705</a:t>
            </a:r>
            <a:r>
              <a:rPr lang="ja-JP" altLang="en-US" sz="1150" dirty="0" smtClean="0">
                <a:latin typeface="ＭＳ 明朝" panose="02020609040205080304" pitchFamily="17" charset="-128"/>
                <a:ea typeface="ＭＳ 明朝" panose="02020609040205080304" pitchFamily="17" charset="-128"/>
              </a:rPr>
              <a:t>億円、関西</a:t>
            </a:r>
            <a:r>
              <a:rPr lang="en-US" altLang="ja-JP" sz="1150" dirty="0" smtClean="0">
                <a:latin typeface="ＭＳ 明朝" panose="02020609040205080304" pitchFamily="17" charset="-128"/>
                <a:ea typeface="ＭＳ 明朝" panose="02020609040205080304" pitchFamily="17" charset="-128"/>
              </a:rPr>
              <a:t>:86</a:t>
            </a:r>
            <a:r>
              <a:rPr lang="ja-JP" altLang="en-US" sz="1150" dirty="0" smtClean="0">
                <a:latin typeface="ＭＳ 明朝" panose="02020609040205080304" pitchFamily="17" charset="-128"/>
                <a:ea typeface="ＭＳ 明朝" panose="02020609040205080304" pitchFamily="17" charset="-128"/>
              </a:rPr>
              <a:t>兆</a:t>
            </a:r>
            <a:r>
              <a:rPr lang="en-US" altLang="ja-JP" sz="1150" dirty="0" smtClean="0">
                <a:latin typeface="ＭＳ 明朝" panose="02020609040205080304" pitchFamily="17" charset="-128"/>
                <a:ea typeface="ＭＳ 明朝" panose="02020609040205080304" pitchFamily="17" charset="-128"/>
              </a:rPr>
              <a:t>8,600</a:t>
            </a:r>
            <a:r>
              <a:rPr lang="ja-JP" altLang="en-US" sz="1150" dirty="0">
                <a:latin typeface="ＭＳ 明朝" panose="02020609040205080304" pitchFamily="17" charset="-128"/>
                <a:ea typeface="ＭＳ 明朝" panose="02020609040205080304" pitchFamily="17" charset="-128"/>
              </a:rPr>
              <a:t>億円</a:t>
            </a:r>
            <a:r>
              <a:rPr lang="ja-JP" altLang="en-US" sz="1150" dirty="0" smtClean="0">
                <a:latin typeface="ＭＳ 明朝" panose="02020609040205080304" pitchFamily="17" charset="-128"/>
                <a:ea typeface="ＭＳ 明朝" panose="02020609040205080304" pitchFamily="17" charset="-128"/>
              </a:rPr>
              <a:t>）を用いている。</a:t>
            </a:r>
            <a:endParaRPr lang="ja-JP" altLang="en-US" sz="115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2"/>
          <a:stretch>
            <a:fillRect/>
          </a:stretch>
        </p:blipFill>
        <p:spPr>
          <a:xfrm>
            <a:off x="1219056" y="1744275"/>
            <a:ext cx="8153809" cy="2084700"/>
          </a:xfrm>
          <a:prstGeom prst="rect">
            <a:avLst/>
          </a:prstGeom>
        </p:spPr>
      </p:pic>
      <p:sp>
        <p:nvSpPr>
          <p:cNvPr id="10" name="角丸四角形 9"/>
          <p:cNvSpPr/>
          <p:nvPr/>
        </p:nvSpPr>
        <p:spPr>
          <a:xfrm>
            <a:off x="3841144" y="1994553"/>
            <a:ext cx="887105" cy="1807294"/>
          </a:xfrm>
          <a:prstGeom prst="roundRect">
            <a:avLst>
              <a:gd name="adj" fmla="val 6222"/>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2" name="タイトル 3"/>
          <p:cNvSpPr txBox="1">
            <a:spLocks/>
          </p:cNvSpPr>
          <p:nvPr/>
        </p:nvSpPr>
        <p:spPr>
          <a:xfrm>
            <a:off x="0" y="0"/>
            <a:ext cx="9906000" cy="373487"/>
          </a:xfrm>
          <a:prstGeom prst="rect">
            <a:avLst/>
          </a:prstGeom>
          <a:solidFill>
            <a:srgbClr val="002060"/>
          </a:solidFill>
        </p:spPr>
        <p:txBody>
          <a:bodyPr vert="horz" lIns="91440" tIns="45720" rIns="91440" bIns="4572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785" b="1" dirty="0" smtClean="0">
                <a:solidFill>
                  <a:schemeClr val="bg1"/>
                </a:solidFill>
                <a:latin typeface="Meiryo UI" panose="020B0604030504040204" pitchFamily="50" charset="-128"/>
                <a:ea typeface="Meiryo UI" panose="020B0604030504040204" pitchFamily="50" charset="-128"/>
              </a:rPr>
              <a:t>企業業績の悪化・倒産の増加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大阪経済への影響</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297338" y="5765370"/>
            <a:ext cx="4265846" cy="3527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000" dirty="0" smtClean="0">
                <a:solidFill>
                  <a:schemeClr val="tx1"/>
                </a:solidFill>
                <a:latin typeface="Meiryo UI" panose="020B0604030504040204" pitchFamily="50" charset="-128"/>
                <a:ea typeface="Meiryo UI" panose="020B0604030504040204" pitchFamily="50" charset="-128"/>
              </a:rPr>
              <a:t>出典：一般社団法人アジア太平洋研究所</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『Kansai Economic Insight Quarterly </a:t>
            </a:r>
            <a:r>
              <a:rPr lang="en-US" altLang="ja-JP" sz="1000" dirty="0" smtClean="0">
                <a:solidFill>
                  <a:schemeClr val="tx1"/>
                </a:solidFill>
                <a:latin typeface="Meiryo UI" panose="020B0604030504040204" pitchFamily="50" charset="-128"/>
                <a:ea typeface="Meiryo UI" panose="020B0604030504040204" pitchFamily="50" charset="-128"/>
              </a:rPr>
              <a:t>No.49』</a:t>
            </a: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2020/5/28</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611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txBox="1">
            <a:spLocks/>
          </p:cNvSpPr>
          <p:nvPr/>
        </p:nvSpPr>
        <p:spPr>
          <a:xfrm>
            <a:off x="9349881" y="5691873"/>
            <a:ext cx="426606" cy="394246"/>
          </a:xfrm>
          <a:prstGeom prst="rect">
            <a:avLst/>
          </a:prstGeom>
          <a:ln>
            <a:solidFill>
              <a:schemeClr val="accent1"/>
            </a:solidFill>
          </a:ln>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600" smtClean="0"/>
              <a:pPr algn="ctr"/>
              <a:t>25</a:t>
            </a:fld>
            <a:endParaRPr kumimoji="1" lang="ja-JP" altLang="en-US" sz="1600" dirty="0"/>
          </a:p>
        </p:txBody>
      </p:sp>
    </p:spTree>
    <p:extLst>
      <p:ext uri="{BB962C8B-B14F-4D97-AF65-F5344CB8AC3E}">
        <p14:creationId xmlns:p14="http://schemas.microsoft.com/office/powerpoint/2010/main" val="425871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業種</a:t>
            </a:r>
            <a:r>
              <a:rPr lang="ja-JP" altLang="en-US" sz="1785" b="1" dirty="0" smtClean="0">
                <a:solidFill>
                  <a:schemeClr val="bg1"/>
                </a:solidFill>
                <a:latin typeface="Meiryo UI" panose="020B0604030504040204" pitchFamily="50" charset="-128"/>
                <a:ea typeface="Meiryo UI" panose="020B0604030504040204" pitchFamily="50" charset="-128"/>
              </a:rPr>
              <a:t>別の状況</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481914" y="459233"/>
            <a:ext cx="8619275" cy="6440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月の業種別景気</a:t>
            </a:r>
            <a:r>
              <a:rPr kumimoji="1" lang="en-US" altLang="ja-JP" sz="1400" dirty="0">
                <a:solidFill>
                  <a:schemeClr val="tx1"/>
                </a:solidFill>
                <a:latin typeface="Meiryo UI" panose="020B0604030504040204" pitchFamily="50" charset="-128"/>
                <a:ea typeface="Meiryo UI" panose="020B0604030504040204" pitchFamily="50" charset="-128"/>
              </a:rPr>
              <a:t>DI</a:t>
            </a:r>
            <a:r>
              <a:rPr kumimoji="1" lang="ja-JP" altLang="en-US" sz="1400" dirty="0">
                <a:solidFill>
                  <a:schemeClr val="tx1"/>
                </a:solidFill>
                <a:latin typeface="Meiryo UI" panose="020B0604030504040204" pitchFamily="50" charset="-128"/>
                <a:ea typeface="Meiryo UI" panose="020B0604030504040204" pitchFamily="50" charset="-128"/>
              </a:rPr>
              <a:t>では、</a:t>
            </a:r>
            <a:r>
              <a:rPr kumimoji="1" lang="ja-JP" altLang="en-US" sz="1400" b="1" u="sng" dirty="0">
                <a:solidFill>
                  <a:schemeClr val="tx1"/>
                </a:solidFill>
                <a:latin typeface="Meiryo UI" panose="020B0604030504040204" pitchFamily="50" charset="-128"/>
                <a:ea typeface="Meiryo UI" panose="020B0604030504040204" pitchFamily="50" charset="-128"/>
              </a:rPr>
              <a:t>「小売」「卸売」「製造」「農林水産」「建設」の</a:t>
            </a:r>
            <a:r>
              <a:rPr kumimoji="1" lang="en-US" altLang="ja-JP" sz="1400" b="1" u="sng" dirty="0">
                <a:solidFill>
                  <a:schemeClr val="tx1"/>
                </a:solidFill>
                <a:latin typeface="Meiryo UI" panose="020B0604030504040204" pitchFamily="50" charset="-128"/>
                <a:ea typeface="Meiryo UI" panose="020B0604030504040204" pitchFamily="50" charset="-128"/>
              </a:rPr>
              <a:t>5</a:t>
            </a:r>
            <a:r>
              <a:rPr kumimoji="1" lang="ja-JP" altLang="en-US" sz="1400" b="1" u="sng" dirty="0">
                <a:solidFill>
                  <a:schemeClr val="tx1"/>
                </a:solidFill>
                <a:latin typeface="Meiryo UI" panose="020B0604030504040204" pitchFamily="50" charset="-128"/>
                <a:ea typeface="Meiryo UI" panose="020B0604030504040204" pitchFamily="50" charset="-128"/>
              </a:rPr>
              <a:t>業種が前月からさらに悪化。</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L="161502" indent="-161502">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u="sng" dirty="0">
                <a:solidFill>
                  <a:schemeClr val="tx1"/>
                </a:solidFill>
                <a:latin typeface="Meiryo UI" panose="020B0604030504040204" pitchFamily="50" charset="-128"/>
                <a:ea typeface="Meiryo UI" panose="020B0604030504040204" pitchFamily="50" charset="-128"/>
              </a:rPr>
              <a:t>「金融」「サービス」「不動産」「運輸」では前月から改善</a:t>
            </a:r>
            <a:r>
              <a:rPr kumimoji="1" lang="ja-JP" altLang="en-US" sz="1400" dirty="0">
                <a:solidFill>
                  <a:schemeClr val="tx1"/>
                </a:solidFill>
                <a:latin typeface="Meiryo UI" panose="020B0604030504040204" pitchFamily="50" charset="-128"/>
                <a:ea typeface="Meiryo UI" panose="020B0604030504040204" pitchFamily="50" charset="-128"/>
              </a:rPr>
              <a:t>し、底打ち感がみられる。</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39359406"/>
              </p:ext>
            </p:extLst>
          </p:nvPr>
        </p:nvGraphicFramePr>
        <p:xfrm>
          <a:off x="1336543" y="1211890"/>
          <a:ext cx="7310372" cy="4724676"/>
        </p:xfrm>
        <a:graphic>
          <a:graphicData uri="http://schemas.openxmlformats.org/presentationml/2006/ole">
            <mc:AlternateContent xmlns:mc="http://schemas.openxmlformats.org/markup-compatibility/2006">
              <mc:Choice xmlns:v="urn:schemas-microsoft-com:vml" Requires="v">
                <p:oleObj spid="_x0000_s12397" name="ワークシート" r:id="rId3" imgW="6067583" imgH="4362588" progId="Excel.Sheet.12">
                  <p:embed/>
                </p:oleObj>
              </mc:Choice>
              <mc:Fallback>
                <p:oleObj name="ワークシート" r:id="rId3" imgW="6067583" imgH="4362588" progId="Excel.Sheet.12">
                  <p:embed/>
                  <p:pic>
                    <p:nvPicPr>
                      <p:cNvPr id="7" name="オブジェクト 6"/>
                      <p:cNvPicPr/>
                      <p:nvPr/>
                    </p:nvPicPr>
                    <p:blipFill>
                      <a:blip r:embed="rId4"/>
                      <a:stretch>
                        <a:fillRect/>
                      </a:stretch>
                    </p:blipFill>
                    <p:spPr>
                      <a:xfrm>
                        <a:off x="1336543" y="1211890"/>
                        <a:ext cx="7310372" cy="4724676"/>
                      </a:xfrm>
                      <a:prstGeom prst="rect">
                        <a:avLst/>
                      </a:prstGeom>
                    </p:spPr>
                  </p:pic>
                </p:oleObj>
              </mc:Fallback>
            </mc:AlternateContent>
          </a:graphicData>
        </a:graphic>
      </p:graphicFrame>
      <p:sp>
        <p:nvSpPr>
          <p:cNvPr id="3" name="スライド番号プレースホルダー 2"/>
          <p:cNvSpPr>
            <a:spLocks noGrp="1"/>
          </p:cNvSpPr>
          <p:nvPr>
            <p:ph type="sldNum" sz="quarter" idx="12"/>
          </p:nvPr>
        </p:nvSpPr>
        <p:spPr>
          <a:xfrm>
            <a:off x="9316996" y="5742273"/>
            <a:ext cx="444842" cy="325823"/>
          </a:xfrm>
          <a:ln>
            <a:solidFill>
              <a:schemeClr val="accent1"/>
            </a:solidFill>
          </a:ln>
        </p:spPr>
        <p:txBody>
          <a:bodyPr/>
          <a:lstStyle/>
          <a:p>
            <a:fld id="{9B28B6A2-4437-46C4-8AB6-08015A7ADF51}" type="slidenum">
              <a:rPr kumimoji="1" lang="ja-JP" altLang="en-US" sz="1600" smtClean="0"/>
              <a:t>26</a:t>
            </a:fld>
            <a:endParaRPr kumimoji="1" lang="ja-JP" altLang="en-US" sz="1600"/>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5925634" y="5905184"/>
            <a:ext cx="3632316"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景気動向調査（全国）</a:t>
            </a:r>
            <a:r>
              <a:rPr lang="en-US" altLang="ja-JP" sz="1000" dirty="0" smtClean="0"/>
              <a:t>』</a:t>
            </a:r>
            <a:endParaRPr lang="en-US" altLang="ja-JP" sz="1000" dirty="0"/>
          </a:p>
        </p:txBody>
      </p:sp>
    </p:spTree>
    <p:extLst>
      <p:ext uri="{BB962C8B-B14F-4D97-AF65-F5344CB8AC3E}">
        <p14:creationId xmlns:p14="http://schemas.microsoft.com/office/powerpoint/2010/main" val="51909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2422" y="459233"/>
            <a:ext cx="9514701" cy="6440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●製造業の</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月の業種別景気</a:t>
            </a:r>
            <a:r>
              <a:rPr kumimoji="1" lang="en-US" altLang="ja-JP" sz="1400" dirty="0">
                <a:solidFill>
                  <a:schemeClr val="tx1"/>
                </a:solidFill>
                <a:latin typeface="Meiryo UI" panose="020B0604030504040204" pitchFamily="50" charset="-128"/>
                <a:ea typeface="Meiryo UI" panose="020B0604030504040204" pitchFamily="50" charset="-128"/>
              </a:rPr>
              <a:t>DI</a:t>
            </a:r>
            <a:r>
              <a:rPr kumimoji="1" lang="ja-JP" altLang="en-US" sz="1400" dirty="0">
                <a:solidFill>
                  <a:schemeClr val="tx1"/>
                </a:solidFill>
                <a:latin typeface="Meiryo UI" panose="020B0604030504040204" pitchFamily="50" charset="-128"/>
                <a:ea typeface="Meiryo UI" panose="020B0604030504040204" pitchFamily="50" charset="-128"/>
              </a:rPr>
              <a:t>をさらに詳しくみると、</a:t>
            </a:r>
            <a:r>
              <a:rPr kumimoji="1" lang="ja-JP" altLang="en-US" sz="1400" b="1" u="sng" dirty="0">
                <a:solidFill>
                  <a:schemeClr val="tx1"/>
                </a:solidFill>
                <a:latin typeface="Meiryo UI" panose="020B0604030504040204" pitchFamily="50" charset="-128"/>
                <a:ea typeface="Meiryo UI" panose="020B0604030504040204" pitchFamily="50" charset="-128"/>
              </a:rPr>
              <a:t>「繊維」以外の業種で前月からさらに悪化。</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L="161502" indent="-161502">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●特に自動車工場の生産減少・稼働停止の動きがサプライチェーン全体に波及し、</a:t>
            </a:r>
            <a:r>
              <a:rPr kumimoji="1" lang="ja-JP" altLang="en-US" sz="1400" b="1" u="sng" dirty="0">
                <a:solidFill>
                  <a:schemeClr val="tx1"/>
                </a:solidFill>
                <a:latin typeface="Meiryo UI" panose="020B0604030504040204" pitchFamily="50" charset="-128"/>
                <a:ea typeface="Meiryo UI" panose="020B0604030504040204" pitchFamily="50" charset="-128"/>
              </a:rPr>
              <a:t>「輸送用機械」「鉄鋼」の悪化が顕著</a:t>
            </a:r>
            <a:r>
              <a:rPr kumimoji="1" lang="ja-JP" altLang="en-US" sz="1400" dirty="0">
                <a:solidFill>
                  <a:schemeClr val="tx1"/>
                </a:solidFill>
                <a:latin typeface="Meiryo UI" panose="020B0604030504040204" pitchFamily="50" charset="-128"/>
                <a:ea typeface="Meiryo UI" panose="020B0604030504040204" pitchFamily="50" charset="-128"/>
              </a:rPr>
              <a:t>となった。</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429314575"/>
              </p:ext>
            </p:extLst>
          </p:nvPr>
        </p:nvGraphicFramePr>
        <p:xfrm>
          <a:off x="1023148" y="1103290"/>
          <a:ext cx="7926126" cy="4764511"/>
        </p:xfrm>
        <a:graphic>
          <a:graphicData uri="http://schemas.openxmlformats.org/presentationml/2006/ole">
            <mc:AlternateContent xmlns:mc="http://schemas.openxmlformats.org/markup-compatibility/2006">
              <mc:Choice xmlns:v="urn:schemas-microsoft-com:vml" Requires="v">
                <p:oleObj spid="_x0000_s13421" name="ワークシート" r:id="rId3" imgW="6162519" imgH="3552989" progId="Excel.Sheet.12">
                  <p:embed/>
                </p:oleObj>
              </mc:Choice>
              <mc:Fallback>
                <p:oleObj name="ワークシート" r:id="rId3" imgW="6162519" imgH="3552989" progId="Excel.Sheet.12">
                  <p:embed/>
                  <p:pic>
                    <p:nvPicPr>
                      <p:cNvPr id="2" name="オブジェクト 1"/>
                      <p:cNvPicPr/>
                      <p:nvPr/>
                    </p:nvPicPr>
                    <p:blipFill>
                      <a:blip r:embed="rId4"/>
                      <a:stretch>
                        <a:fillRect/>
                      </a:stretch>
                    </p:blipFill>
                    <p:spPr>
                      <a:xfrm>
                        <a:off x="1023148" y="1103290"/>
                        <a:ext cx="7926126" cy="4764511"/>
                      </a:xfrm>
                      <a:prstGeom prst="rect">
                        <a:avLst/>
                      </a:prstGeom>
                    </p:spPr>
                  </p:pic>
                </p:oleObj>
              </mc:Fallback>
            </mc:AlternateContent>
          </a:graphicData>
        </a:graphic>
      </p:graphicFrame>
      <p:sp>
        <p:nvSpPr>
          <p:cNvPr id="7"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業種</a:t>
            </a:r>
            <a:r>
              <a:rPr lang="ja-JP" altLang="en-US" sz="1785" b="1" dirty="0" smtClean="0">
                <a:solidFill>
                  <a:schemeClr val="bg1"/>
                </a:solidFill>
                <a:latin typeface="Meiryo UI" panose="020B0604030504040204" pitchFamily="50" charset="-128"/>
                <a:ea typeface="Meiryo UI" panose="020B0604030504040204" pitchFamily="50" charset="-128"/>
              </a:rPr>
              <a:t>別の状況</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341330" y="5741960"/>
            <a:ext cx="494270" cy="325823"/>
          </a:xfrm>
          <a:ln>
            <a:solidFill>
              <a:schemeClr val="accent1"/>
            </a:solidFill>
          </a:ln>
        </p:spPr>
        <p:txBody>
          <a:bodyPr/>
          <a:lstStyle/>
          <a:p>
            <a:fld id="{9B28B6A2-4437-46C4-8AB6-08015A7ADF51}" type="slidenum">
              <a:rPr kumimoji="1" lang="ja-JP" altLang="en-US" sz="1600" smtClean="0">
                <a:latin typeface="+mn-ea"/>
              </a:rPr>
              <a:t>27</a:t>
            </a:fld>
            <a:endParaRPr kumimoji="1" lang="ja-JP" altLang="en-US" sz="1600" dirty="0">
              <a:latin typeface="+mn-ea"/>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203284" y="5873592"/>
            <a:ext cx="3632316"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景気動向調査（全国）</a:t>
            </a:r>
            <a:r>
              <a:rPr lang="en-US" altLang="ja-JP" sz="1000" dirty="0" smtClean="0"/>
              <a:t>』</a:t>
            </a:r>
            <a:endParaRPr lang="en-US" altLang="ja-JP" sz="1000" dirty="0"/>
          </a:p>
        </p:txBody>
      </p:sp>
    </p:spTree>
    <p:extLst>
      <p:ext uri="{BB962C8B-B14F-4D97-AF65-F5344CB8AC3E}">
        <p14:creationId xmlns:p14="http://schemas.microsoft.com/office/powerpoint/2010/main" val="4012027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4778" y="409805"/>
            <a:ext cx="9421646" cy="93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●サービス業の</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月の業種別景気</a:t>
            </a:r>
            <a:r>
              <a:rPr kumimoji="1" lang="en-US" altLang="ja-JP" sz="1400" dirty="0">
                <a:solidFill>
                  <a:schemeClr val="tx1"/>
                </a:solidFill>
                <a:latin typeface="Meiryo UI" panose="020B0604030504040204" pitchFamily="50" charset="-128"/>
                <a:ea typeface="Meiryo UI" panose="020B0604030504040204" pitchFamily="50" charset="-128"/>
              </a:rPr>
              <a:t>DI</a:t>
            </a:r>
            <a:r>
              <a:rPr kumimoji="1" lang="ja-JP" altLang="en-US" sz="1400" dirty="0">
                <a:solidFill>
                  <a:schemeClr val="tx1"/>
                </a:solidFill>
                <a:latin typeface="Meiryo UI" panose="020B0604030504040204" pitchFamily="50" charset="-128"/>
                <a:ea typeface="Meiryo UI" panose="020B0604030504040204" pitchFamily="50" charset="-128"/>
              </a:rPr>
              <a:t>をさらに詳しくみると、</a:t>
            </a:r>
            <a:r>
              <a:rPr kumimoji="1" lang="ja-JP" altLang="en-US" sz="1400" b="1" u="sng" dirty="0">
                <a:solidFill>
                  <a:schemeClr val="tx1"/>
                </a:solidFill>
                <a:latin typeface="Meiryo UI" panose="020B0604030504040204" pitchFamily="50" charset="-128"/>
                <a:ea typeface="Meiryo UI" panose="020B0604030504040204" pitchFamily="50" charset="-128"/>
              </a:rPr>
              <a:t>「医療・福祉」以外の業種で前月から改善</a:t>
            </a:r>
            <a:r>
              <a:rPr kumimoji="1" lang="ja-JP" altLang="en-US" sz="1400" dirty="0">
                <a:solidFill>
                  <a:schemeClr val="tx1"/>
                </a:solidFill>
                <a:latin typeface="Meiryo UI" panose="020B0604030504040204" pitchFamily="50" charset="-128"/>
                <a:ea typeface="Meiryo UI" panose="020B0604030504040204" pitchFamily="50" charset="-128"/>
              </a:rPr>
              <a:t>し、底打ち感がみられる。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u="sng" dirty="0">
                <a:solidFill>
                  <a:schemeClr val="tx1"/>
                </a:solidFill>
                <a:latin typeface="Meiryo UI" panose="020B0604030504040204" pitchFamily="50" charset="-128"/>
                <a:ea typeface="Meiryo UI" panose="020B0604030504040204" pitchFamily="50" charset="-128"/>
              </a:rPr>
              <a:t>「旅館・ホテル」「飲食」「娯楽サービス」は改善したものの、依然として一桁台が続き、</a:t>
            </a:r>
            <a:r>
              <a:rPr kumimoji="1" lang="ja-JP" altLang="en-US" sz="1400" dirty="0">
                <a:solidFill>
                  <a:schemeClr val="tx1"/>
                </a:solidFill>
                <a:latin typeface="Meiryo UI" panose="020B0604030504040204" pitchFamily="50" charset="-128"/>
                <a:ea typeface="Meiryo UI" panose="020B0604030504040204" pitchFamily="50" charset="-128"/>
              </a:rPr>
              <a:t>極めて厳しい状況。</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ct val="1500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●一方、</a:t>
            </a:r>
            <a:r>
              <a:rPr kumimoji="1" lang="ja-JP" altLang="en-US" sz="1400" b="1" u="sng" dirty="0">
                <a:solidFill>
                  <a:schemeClr val="tx1"/>
                </a:solidFill>
                <a:latin typeface="Meiryo UI" panose="020B0604030504040204" pitchFamily="50" charset="-128"/>
                <a:ea typeface="Meiryo UI" panose="020B0604030504040204" pitchFamily="50" charset="-128"/>
              </a:rPr>
              <a:t>「情報サービス」「電気通信」はリモート需要が追い風</a:t>
            </a:r>
            <a:r>
              <a:rPr kumimoji="1" lang="ja-JP" altLang="en-US" sz="1400" dirty="0">
                <a:solidFill>
                  <a:schemeClr val="tx1"/>
                </a:solidFill>
                <a:latin typeface="Meiryo UI" panose="020B0604030504040204" pitchFamily="50" charset="-128"/>
                <a:ea typeface="Meiryo UI" panose="020B0604030504040204" pitchFamily="50" charset="-128"/>
              </a:rPr>
              <a:t>となっている。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ct val="150000"/>
              </a:lnSpc>
            </a:pP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612859213"/>
              </p:ext>
            </p:extLst>
          </p:nvPr>
        </p:nvGraphicFramePr>
        <p:xfrm>
          <a:off x="1195431" y="1379113"/>
          <a:ext cx="7581560" cy="4561739"/>
        </p:xfrm>
        <a:graphic>
          <a:graphicData uri="http://schemas.openxmlformats.org/presentationml/2006/ole">
            <mc:AlternateContent xmlns:mc="http://schemas.openxmlformats.org/markup-compatibility/2006">
              <mc:Choice xmlns:v="urn:schemas-microsoft-com:vml" Requires="v">
                <p:oleObj spid="_x0000_s14445" name="ワークシート" r:id="rId3" imgW="6229466" imgH="3400241" progId="Excel.Sheet.12">
                  <p:embed/>
                </p:oleObj>
              </mc:Choice>
              <mc:Fallback>
                <p:oleObj name="ワークシート" r:id="rId3" imgW="6229466" imgH="3400241" progId="Excel.Sheet.12">
                  <p:embed/>
                  <p:pic>
                    <p:nvPicPr>
                      <p:cNvPr id="3" name="オブジェクト 2"/>
                      <p:cNvPicPr/>
                      <p:nvPr/>
                    </p:nvPicPr>
                    <p:blipFill>
                      <a:blip r:embed="rId4"/>
                      <a:stretch>
                        <a:fillRect/>
                      </a:stretch>
                    </p:blipFill>
                    <p:spPr>
                      <a:xfrm>
                        <a:off x="1195431" y="1379113"/>
                        <a:ext cx="7581560" cy="4561739"/>
                      </a:xfrm>
                      <a:prstGeom prst="rect">
                        <a:avLst/>
                      </a:prstGeom>
                    </p:spPr>
                  </p:pic>
                </p:oleObj>
              </mc:Fallback>
            </mc:AlternateContent>
          </a:graphicData>
        </a:graphic>
      </p:graphicFrame>
      <p:sp>
        <p:nvSpPr>
          <p:cNvPr id="7"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企業業績の悪化・倒産の増加 </a:t>
            </a:r>
            <a:r>
              <a:rPr lang="en-US" altLang="ja-JP" sz="1785" b="1" dirty="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業種</a:t>
            </a:r>
            <a:r>
              <a:rPr lang="ja-JP" altLang="en-US" sz="1785" b="1" dirty="0" smtClean="0">
                <a:solidFill>
                  <a:schemeClr val="bg1"/>
                </a:solidFill>
                <a:latin typeface="Meiryo UI" panose="020B0604030504040204" pitchFamily="50" charset="-128"/>
                <a:ea typeface="Meiryo UI" panose="020B0604030504040204" pitchFamily="50" charset="-128"/>
              </a:rPr>
              <a:t>別の状況</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267568" y="5734876"/>
            <a:ext cx="506628" cy="325823"/>
          </a:xfrm>
          <a:ln>
            <a:solidFill>
              <a:schemeClr val="accent1"/>
            </a:solidFill>
          </a:ln>
        </p:spPr>
        <p:txBody>
          <a:bodyPr/>
          <a:lstStyle/>
          <a:p>
            <a:fld id="{9B28B6A2-4437-46C4-8AB6-08015A7ADF51}" type="slidenum">
              <a:rPr kumimoji="1" lang="ja-JP" altLang="en-US" sz="1600" smtClean="0">
                <a:latin typeface="Meiryo UI" panose="020B0604030504040204" pitchFamily="50" charset="-128"/>
                <a:ea typeface="Meiryo UI" panose="020B0604030504040204" pitchFamily="50" charset="-128"/>
              </a:rPr>
              <a:t>28</a:t>
            </a:fld>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024108" y="5897787"/>
            <a:ext cx="3632316"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景気動向調査（全国）</a:t>
            </a:r>
            <a:r>
              <a:rPr lang="en-US" altLang="ja-JP" sz="1000" dirty="0" smtClean="0"/>
              <a:t>』</a:t>
            </a:r>
            <a:endParaRPr lang="en-US" altLang="ja-JP" sz="1000" dirty="0"/>
          </a:p>
        </p:txBody>
      </p:sp>
    </p:spTree>
    <p:extLst>
      <p:ext uri="{BB962C8B-B14F-4D97-AF65-F5344CB8AC3E}">
        <p14:creationId xmlns:p14="http://schemas.microsoft.com/office/powerpoint/2010/main" val="79453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75876" y="1883391"/>
            <a:ext cx="8572500" cy="15149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200000"/>
              </a:lnSpc>
            </a:pPr>
            <a:r>
              <a:rPr kumimoji="1" lang="ja-JP" altLang="en-US" sz="4800" b="1" dirty="0" smtClean="0"/>
              <a:t>経済への影響</a:t>
            </a:r>
            <a:endParaRPr kumimoji="1" lang="en-US" altLang="ja-JP" sz="4800" b="1" dirty="0" smtClean="0"/>
          </a:p>
        </p:txBody>
      </p:sp>
      <p:sp>
        <p:nvSpPr>
          <p:cNvPr id="5" name="スライド番号プレースホルダー 4"/>
          <p:cNvSpPr>
            <a:spLocks noGrp="1"/>
          </p:cNvSpPr>
          <p:nvPr>
            <p:ph type="sldNum" sz="quarter" idx="12"/>
          </p:nvPr>
        </p:nvSpPr>
        <p:spPr>
          <a:xfrm>
            <a:off x="9403492" y="5691873"/>
            <a:ext cx="372994" cy="394246"/>
          </a:xfrm>
        </p:spPr>
        <p:txBody>
          <a:bodyPr/>
          <a:lstStyle/>
          <a:p>
            <a:fld id="{9B28B6A2-4437-46C4-8AB6-08015A7ADF51}" type="slidenum">
              <a:rPr kumimoji="1" lang="ja-JP" altLang="en-US" sz="1600" b="1" smtClean="0">
                <a:latin typeface="+mn-ea"/>
              </a:rPr>
              <a:pPr/>
              <a:t>2</a:t>
            </a:fld>
            <a:endParaRPr kumimoji="1" lang="ja-JP" altLang="en-US" sz="1600" b="1">
              <a:latin typeface="+mn-ea"/>
            </a:endParaRPr>
          </a:p>
        </p:txBody>
      </p:sp>
    </p:spTree>
    <p:extLst>
      <p:ext uri="{BB962C8B-B14F-4D97-AF65-F5344CB8AC3E}">
        <p14:creationId xmlns:p14="http://schemas.microsoft.com/office/powerpoint/2010/main" val="4227714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9182" y="412489"/>
            <a:ext cx="9297307" cy="16319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2020</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月の第</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次産業活動指数は、「生活娯楽関連サービス」等が大きく低下したため、</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カ月連続で低下し、前月比</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6.0</a:t>
            </a:r>
            <a:r>
              <a:rPr kumimoji="1" lang="ja-JP" altLang="en-US" sz="1400" dirty="0" smtClean="0">
                <a:solidFill>
                  <a:schemeClr val="tx1"/>
                </a:solidFill>
                <a:latin typeface="Meiryo UI" panose="020B0604030504040204" pitchFamily="50" charset="-128"/>
                <a:ea typeface="Meiryo UI" panose="020B0604030504040204" pitchFamily="50" charset="-128"/>
              </a:rPr>
              <a:t>％の</a:t>
            </a:r>
            <a:r>
              <a:rPr kumimoji="1" lang="en-US" altLang="ja-JP" sz="1400" dirty="0" smtClean="0">
                <a:solidFill>
                  <a:schemeClr val="tx1"/>
                </a:solidFill>
                <a:latin typeface="Meiryo UI" panose="020B0604030504040204" pitchFamily="50" charset="-128"/>
                <a:ea typeface="Meiryo UI" panose="020B0604030504040204" pitchFamily="50" charset="-128"/>
              </a:rPr>
              <a:t>91.6</a:t>
            </a:r>
            <a:r>
              <a:rPr kumimoji="1" lang="ja-JP" altLang="en-US" sz="1400" dirty="0" smtClean="0">
                <a:solidFill>
                  <a:schemeClr val="tx1"/>
                </a:solidFill>
                <a:latin typeface="Meiryo UI" panose="020B0604030504040204" pitchFamily="50" charset="-128"/>
                <a:ea typeface="Meiryo UI" panose="020B0604030504040204" pitchFamily="50" charset="-128"/>
              </a:rPr>
              <a:t>となった。</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2015</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100</a:t>
            </a:r>
            <a:r>
              <a:rPr kumimoji="1" lang="ja-JP" altLang="en-US" sz="1200" dirty="0" smtClean="0">
                <a:solidFill>
                  <a:schemeClr val="tx1"/>
                </a:solidFill>
                <a:latin typeface="Meiryo UI" panose="020B0604030504040204" pitchFamily="50" charset="-128"/>
                <a:ea typeface="Meiryo UI" panose="020B0604030504040204" pitchFamily="50" charset="-128"/>
              </a:rPr>
              <a:t>とする現基準内で最低の水準）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●特に低下寄与の大きかった業種は</a:t>
            </a:r>
            <a:r>
              <a:rPr kumimoji="1" lang="ja-JP" altLang="en-US" sz="1400" b="1" u="sng" dirty="0" smtClean="0">
                <a:solidFill>
                  <a:schemeClr val="tx1"/>
                </a:solidFill>
                <a:latin typeface="Meiryo UI" panose="020B0604030504040204" pitchFamily="50" charset="-128"/>
                <a:ea typeface="Meiryo UI" panose="020B0604030504040204" pitchFamily="50" charset="-128"/>
              </a:rPr>
              <a:t>「生活娯楽関連サービス」「運輸業・郵便業」「小売業」</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●「生活娯楽関連サービス」では、特にレストラン等の</a:t>
            </a:r>
            <a:r>
              <a:rPr kumimoji="1" lang="ja-JP" altLang="en-US" sz="1400" b="1" u="sng" dirty="0" smtClean="0">
                <a:solidFill>
                  <a:schemeClr val="tx1"/>
                </a:solidFill>
                <a:latin typeface="Meiryo UI" panose="020B0604030504040204" pitchFamily="50" charset="-128"/>
                <a:ea typeface="Meiryo UI" panose="020B0604030504040204" pitchFamily="50" charset="-128"/>
              </a:rPr>
              <a:t>「飲食店・飲食サービス業」</a:t>
            </a:r>
            <a:r>
              <a:rPr kumimoji="1" lang="ja-JP" altLang="en-US" sz="1400" dirty="0" smtClean="0">
                <a:solidFill>
                  <a:schemeClr val="tx1"/>
                </a:solidFill>
                <a:latin typeface="Meiryo UI" panose="020B0604030504040204" pitchFamily="50" charset="-128"/>
                <a:ea typeface="Meiryo UI" panose="020B0604030504040204" pitchFamily="50" charset="-128"/>
              </a:rPr>
              <a:t>、パチンコホール等の</a:t>
            </a:r>
            <a:r>
              <a:rPr kumimoji="1" lang="ja-JP" altLang="en-US" sz="1400" b="1" u="sng" dirty="0" smtClean="0">
                <a:solidFill>
                  <a:schemeClr val="tx1"/>
                </a:solidFill>
                <a:latin typeface="Meiryo UI" panose="020B0604030504040204" pitchFamily="50" charset="-128"/>
                <a:ea typeface="Meiryo UI" panose="020B0604030504040204" pitchFamily="50" charset="-128"/>
              </a:rPr>
              <a:t>「娯楽業」</a:t>
            </a:r>
            <a:r>
              <a:rPr kumimoji="1" lang="ja-JP" altLang="en-US" sz="1400" dirty="0" smtClean="0">
                <a:solidFill>
                  <a:schemeClr val="tx1"/>
                </a:solidFill>
                <a:latin typeface="Meiryo UI" panose="020B0604030504040204" pitchFamily="50" charset="-128"/>
                <a:ea typeface="Meiryo UI" panose="020B0604030504040204" pitchFamily="50" charset="-128"/>
              </a:rPr>
              <a:t>の低下が大きく、</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緊急事態宣言発令による外出自粛の</a:t>
            </a:r>
            <a:r>
              <a:rPr kumimoji="1" lang="ja-JP" altLang="en-US" sz="1400" dirty="0" err="1" smtClean="0">
                <a:solidFill>
                  <a:schemeClr val="tx1"/>
                </a:solidFill>
                <a:latin typeface="Meiryo UI" panose="020B0604030504040204" pitchFamily="50" charset="-128"/>
                <a:ea typeface="Meiryo UI" panose="020B0604030504040204" pitchFamily="50" charset="-128"/>
              </a:rPr>
              <a:t>影響がが大きく</a:t>
            </a:r>
            <a:r>
              <a:rPr kumimoji="1" lang="ja-JP" altLang="en-US" sz="1400" dirty="0" smtClean="0">
                <a:solidFill>
                  <a:schemeClr val="tx1"/>
                </a:solidFill>
                <a:latin typeface="Meiryo UI" panose="020B0604030504040204" pitchFamily="50" charset="-128"/>
                <a:ea typeface="Meiryo UI" panose="020B0604030504040204" pitchFamily="50" charset="-128"/>
              </a:rPr>
              <a:t>表れている。　</a:t>
            </a:r>
            <a:endParaRPr kumimoji="1" lang="en-US" altLang="ja-JP" sz="1100" dirty="0">
              <a:solidFill>
                <a:schemeClr val="tx1"/>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514984" y="2370655"/>
            <a:ext cx="4944076" cy="430887"/>
          </a:xfrm>
          <a:prstGeom prst="rect">
            <a:avLst/>
          </a:prstGeom>
          <a:noFill/>
        </p:spPr>
        <p:txBody>
          <a:bodyPr wrap="square" rtlCol="0">
            <a:spAutoFit/>
          </a:bodyPr>
          <a:lstStyle/>
          <a:p>
            <a:endParaRPr kumimoji="1" lang="en-US" altLang="ja-JP" sz="1100" b="1" dirty="0" smtClean="0"/>
          </a:p>
          <a:p>
            <a:r>
              <a:rPr kumimoji="1" lang="ja-JP" altLang="en-US" sz="1100" b="1" dirty="0" smtClean="0"/>
              <a:t>第</a:t>
            </a:r>
            <a:r>
              <a:rPr kumimoji="1" lang="en-US" altLang="ja-JP" sz="1100" b="1" dirty="0" smtClean="0"/>
              <a:t>3</a:t>
            </a:r>
            <a:r>
              <a:rPr kumimoji="1" lang="ja-JP" altLang="en-US" sz="1100" b="1" dirty="0" smtClean="0"/>
              <a:t>次産業活動指数</a:t>
            </a:r>
            <a:r>
              <a:rPr kumimoji="1" lang="ja-JP" altLang="en-US" sz="1000" b="1" dirty="0" smtClean="0"/>
              <a:t>（季節調整済指数）</a:t>
            </a:r>
            <a:r>
              <a:rPr kumimoji="1" lang="ja-JP" altLang="en-US" sz="1100" b="1" dirty="0" smtClean="0"/>
              <a:t>の推移</a:t>
            </a:r>
            <a:endParaRPr kumimoji="1" lang="ja-JP" altLang="en-US" sz="1100" dirty="0"/>
          </a:p>
        </p:txBody>
      </p:sp>
      <p:sp>
        <p:nvSpPr>
          <p:cNvPr id="19" name="テキスト ボックス 18"/>
          <p:cNvSpPr txBox="1"/>
          <p:nvPr/>
        </p:nvSpPr>
        <p:spPr>
          <a:xfrm>
            <a:off x="5027832" y="2370654"/>
            <a:ext cx="5076402" cy="430887"/>
          </a:xfrm>
          <a:prstGeom prst="rect">
            <a:avLst/>
          </a:prstGeom>
          <a:noFill/>
        </p:spPr>
        <p:txBody>
          <a:bodyPr wrap="square" rtlCol="0">
            <a:spAutoFit/>
          </a:bodyPr>
          <a:lstStyle/>
          <a:p>
            <a:endParaRPr kumimoji="1" lang="en-US" altLang="ja-JP" sz="1100" b="1" dirty="0" smtClean="0"/>
          </a:p>
          <a:p>
            <a:r>
              <a:rPr kumimoji="1" lang="ja-JP" altLang="en-US" sz="1100" b="1" dirty="0" smtClean="0"/>
              <a:t>第</a:t>
            </a:r>
            <a:r>
              <a:rPr kumimoji="1" lang="en-US" altLang="ja-JP" sz="1100" b="1" dirty="0" smtClean="0"/>
              <a:t>3</a:t>
            </a:r>
            <a:r>
              <a:rPr kumimoji="1" lang="ja-JP" altLang="en-US" sz="1100" b="1" dirty="0" smtClean="0"/>
              <a:t>次産業活動指数</a:t>
            </a:r>
            <a:r>
              <a:rPr kumimoji="1" lang="en-US" altLang="ja-JP" sz="1000" b="1" dirty="0" smtClean="0">
                <a:latin typeface="+mn-ea"/>
              </a:rPr>
              <a:t>(2020</a:t>
            </a:r>
            <a:r>
              <a:rPr kumimoji="1" lang="ja-JP" altLang="en-US" sz="1000" b="1" dirty="0" smtClean="0">
                <a:latin typeface="+mn-ea"/>
              </a:rPr>
              <a:t>年</a:t>
            </a:r>
            <a:r>
              <a:rPr kumimoji="1" lang="en-US" altLang="ja-JP" sz="1000" b="1" dirty="0">
                <a:latin typeface="+mn-ea"/>
              </a:rPr>
              <a:t>4</a:t>
            </a:r>
            <a:r>
              <a:rPr kumimoji="1" lang="ja-JP" altLang="en-US" sz="1000" b="1" dirty="0" smtClean="0">
                <a:latin typeface="+mn-ea"/>
              </a:rPr>
              <a:t>月値</a:t>
            </a:r>
            <a:r>
              <a:rPr kumimoji="1" lang="en-US" altLang="ja-JP" sz="1000" b="1" dirty="0" smtClean="0">
                <a:latin typeface="+mn-ea"/>
              </a:rPr>
              <a:t>)</a:t>
            </a:r>
            <a:r>
              <a:rPr kumimoji="1" lang="ja-JP" altLang="en-US" sz="1100" b="1" dirty="0" err="1" smtClean="0"/>
              <a:t>への</a:t>
            </a:r>
            <a:r>
              <a:rPr kumimoji="1" lang="ja-JP" altLang="en-US" sz="1100" b="1" dirty="0" smtClean="0"/>
              <a:t>影響度が大きい業種</a:t>
            </a:r>
            <a:endParaRPr kumimoji="1" lang="ja-JP" altLang="en-US" sz="1100" dirty="0"/>
          </a:p>
        </p:txBody>
      </p:sp>
      <p:sp>
        <p:nvSpPr>
          <p:cNvPr id="20" name="テキスト ボックス 19"/>
          <p:cNvSpPr txBox="1"/>
          <p:nvPr/>
        </p:nvSpPr>
        <p:spPr>
          <a:xfrm>
            <a:off x="206067" y="2007371"/>
            <a:ext cx="9643531" cy="407804"/>
          </a:xfrm>
          <a:prstGeom prst="rect">
            <a:avLst/>
          </a:prstGeom>
          <a:noFill/>
        </p:spPr>
        <p:txBody>
          <a:bodyPr wrap="square" rtlCol="0">
            <a:spAutoFit/>
          </a:bodyPr>
          <a:lstStyle/>
          <a:p>
            <a:r>
              <a:rPr kumimoji="1" lang="en-US" altLang="ja-JP" sz="1000" dirty="0" smtClean="0"/>
              <a:t>※</a:t>
            </a:r>
            <a:r>
              <a:rPr kumimoji="1" lang="ja-JP" altLang="en-US" sz="1000" dirty="0" smtClean="0"/>
              <a:t>第</a:t>
            </a:r>
            <a:r>
              <a:rPr kumimoji="1" lang="en-US" altLang="ja-JP" sz="1000" dirty="0" smtClean="0"/>
              <a:t>3</a:t>
            </a:r>
            <a:r>
              <a:rPr kumimoji="1" lang="ja-JP" altLang="en-US" sz="1000" dirty="0" smtClean="0"/>
              <a:t>次産業活動指数・・・第３次</a:t>
            </a:r>
            <a:r>
              <a:rPr kumimoji="1" lang="ja-JP" altLang="en-US" sz="1000" dirty="0"/>
              <a:t>産業に属する業種の生産活動を総合的に捉えることを目的とした</a:t>
            </a:r>
            <a:r>
              <a:rPr kumimoji="1" lang="ja-JP" altLang="en-US" sz="1000" dirty="0" smtClean="0"/>
              <a:t>指数のこと</a:t>
            </a:r>
            <a:r>
              <a:rPr kumimoji="1" lang="ja-JP" altLang="en-US" sz="1000" dirty="0"/>
              <a:t>で、経済産業省の特定サービス産業動態統計調査</a:t>
            </a:r>
            <a:r>
              <a:rPr kumimoji="1" lang="ja-JP" altLang="en-US" sz="1000" dirty="0" smtClean="0"/>
              <a:t>、商業</a:t>
            </a:r>
            <a:r>
              <a:rPr kumimoji="1" lang="ja-JP" altLang="en-US" sz="1000" dirty="0"/>
              <a:t>動態統計調査や</a:t>
            </a:r>
            <a:r>
              <a:rPr kumimoji="1" lang="ja-JP" altLang="en-US" sz="1000" dirty="0" smtClean="0"/>
              <a:t>、</a:t>
            </a:r>
            <a:endParaRPr kumimoji="1" lang="en-US" altLang="ja-JP" sz="1000" dirty="0" smtClean="0"/>
          </a:p>
          <a:p>
            <a:r>
              <a:rPr kumimoji="1" lang="en-US" altLang="ja-JP" sz="1000" dirty="0"/>
              <a:t> </a:t>
            </a:r>
            <a:r>
              <a:rPr kumimoji="1" lang="en-US" altLang="ja-JP" sz="1000" dirty="0" smtClean="0"/>
              <a:t>                                       </a:t>
            </a:r>
            <a:r>
              <a:rPr kumimoji="1" lang="ja-JP" altLang="en-US" sz="1000" dirty="0" smtClean="0"/>
              <a:t>他</a:t>
            </a:r>
            <a:r>
              <a:rPr kumimoji="1" lang="ja-JP" altLang="en-US" sz="1000" dirty="0"/>
              <a:t>省庁所管の第３次産業の活動に関する調査等を月次指数化</a:t>
            </a:r>
            <a:r>
              <a:rPr kumimoji="1" lang="ja-JP" altLang="en-US" sz="1000" dirty="0" smtClean="0"/>
              <a:t>したもの。</a:t>
            </a:r>
            <a:endParaRPr kumimoji="1" lang="en-US" altLang="ja-JP" sz="1000" dirty="0" smtClean="0"/>
          </a:p>
        </p:txBody>
      </p:sp>
      <p:sp>
        <p:nvSpPr>
          <p:cNvPr id="12" name="スライド番号プレースホルダー 3"/>
          <p:cNvSpPr>
            <a:spLocks noGrp="1"/>
          </p:cNvSpPr>
          <p:nvPr>
            <p:ph type="sldNum" sz="quarter" idx="12"/>
          </p:nvPr>
        </p:nvSpPr>
        <p:spPr>
          <a:xfrm>
            <a:off x="9430603" y="5691873"/>
            <a:ext cx="457096" cy="394246"/>
          </a:xfrm>
          <a:ln>
            <a:solidFill>
              <a:schemeClr val="accent1"/>
            </a:solidFill>
          </a:ln>
        </p:spPr>
        <p:txBody>
          <a:bodyPr/>
          <a:lstStyle/>
          <a:p>
            <a:fld id="{9B28B6A2-4437-46C4-8AB6-08015A7ADF51}" type="slidenum">
              <a:rPr kumimoji="1" lang="ja-JP" altLang="en-US" sz="1600" smtClean="0"/>
              <a:t>29</a:t>
            </a:fld>
            <a:endParaRPr kumimoji="1" lang="ja-JP" altLang="en-US" sz="1600" dirty="0"/>
          </a:p>
        </p:txBody>
      </p:sp>
      <p:graphicFrame>
        <p:nvGraphicFramePr>
          <p:cNvPr id="10" name="グラフ 9"/>
          <p:cNvGraphicFramePr>
            <a:graphicFrameLocks/>
          </p:cNvGraphicFramePr>
          <p:nvPr>
            <p:extLst/>
          </p:nvPr>
        </p:nvGraphicFramePr>
        <p:xfrm>
          <a:off x="498392" y="2791435"/>
          <a:ext cx="4192373" cy="3353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オブジェクト 4"/>
          <p:cNvGraphicFramePr>
            <a:graphicFrameLocks noChangeAspect="1"/>
          </p:cNvGraphicFramePr>
          <p:nvPr>
            <p:extLst/>
          </p:nvPr>
        </p:nvGraphicFramePr>
        <p:xfrm>
          <a:off x="5091226" y="2756114"/>
          <a:ext cx="4015704" cy="3385295"/>
        </p:xfrm>
        <a:graphic>
          <a:graphicData uri="http://schemas.openxmlformats.org/presentationml/2006/ole">
            <mc:AlternateContent xmlns:mc="http://schemas.openxmlformats.org/markup-compatibility/2006">
              <mc:Choice xmlns:v="urn:schemas-microsoft-com:vml" Requires="v">
                <p:oleObj spid="_x0000_s17516" name="ワークシート" r:id="rId4" imgW="6067583" imgH="5114955" progId="Excel.Sheet.12">
                  <p:embed/>
                </p:oleObj>
              </mc:Choice>
              <mc:Fallback>
                <p:oleObj name="ワークシート" r:id="rId4" imgW="6067583" imgH="5114955" progId="Excel.Sheet.12">
                  <p:embed/>
                  <p:pic>
                    <p:nvPicPr>
                      <p:cNvPr id="5" name="オブジェクト 4"/>
                      <p:cNvPicPr/>
                      <p:nvPr/>
                    </p:nvPicPr>
                    <p:blipFill>
                      <a:blip r:embed="rId5"/>
                      <a:stretch>
                        <a:fillRect/>
                      </a:stretch>
                    </p:blipFill>
                    <p:spPr>
                      <a:xfrm>
                        <a:off x="5091226" y="2756114"/>
                        <a:ext cx="4015704" cy="3385295"/>
                      </a:xfrm>
                      <a:prstGeom prst="rect">
                        <a:avLst/>
                      </a:prstGeom>
                    </p:spPr>
                  </p:pic>
                </p:oleObj>
              </mc:Fallback>
            </mc:AlternateContent>
          </a:graphicData>
        </a:graphic>
      </p:graphicFrame>
      <p:sp>
        <p:nvSpPr>
          <p:cNvPr id="11" name="テキスト ボックス 10"/>
          <p:cNvSpPr txBox="1"/>
          <p:nvPr/>
        </p:nvSpPr>
        <p:spPr>
          <a:xfrm>
            <a:off x="6693578" y="2299760"/>
            <a:ext cx="3069521" cy="230832"/>
          </a:xfrm>
          <a:prstGeom prst="rect">
            <a:avLst/>
          </a:prstGeom>
          <a:noFill/>
        </p:spPr>
        <p:txBody>
          <a:bodyPr wrap="square" rtlCol="0">
            <a:spAutoFit/>
          </a:bodyPr>
          <a:lstStyle/>
          <a:p>
            <a:r>
              <a:rPr kumimoji="1" lang="ja-JP" altLang="en-US" sz="900" dirty="0" smtClean="0">
                <a:latin typeface="+mj-ea"/>
                <a:ea typeface="+mj-ea"/>
              </a:rPr>
              <a:t>出典：経済産業省 </a:t>
            </a:r>
            <a:r>
              <a:rPr kumimoji="1" lang="en-US" altLang="ja-JP" sz="900" dirty="0" smtClean="0">
                <a:latin typeface="+mj-ea"/>
                <a:ea typeface="+mj-ea"/>
              </a:rPr>
              <a:t>『</a:t>
            </a:r>
            <a:r>
              <a:rPr kumimoji="1" lang="ja-JP" altLang="en-US" sz="900" dirty="0" smtClean="0">
                <a:latin typeface="+mj-ea"/>
                <a:ea typeface="+mj-ea"/>
              </a:rPr>
              <a:t>第</a:t>
            </a:r>
            <a:r>
              <a:rPr kumimoji="1" lang="en-US" altLang="ja-JP" sz="900" dirty="0" smtClean="0">
                <a:latin typeface="+mj-ea"/>
                <a:ea typeface="+mj-ea"/>
              </a:rPr>
              <a:t>3</a:t>
            </a:r>
            <a:r>
              <a:rPr kumimoji="1" lang="ja-JP" altLang="en-US" sz="900" dirty="0" smtClean="0">
                <a:latin typeface="+mj-ea"/>
                <a:ea typeface="+mj-ea"/>
              </a:rPr>
              <a:t>次産業活動指数</a:t>
            </a:r>
            <a:r>
              <a:rPr kumimoji="1" lang="en-US" altLang="ja-JP" sz="900" dirty="0" smtClean="0">
                <a:latin typeface="+mj-ea"/>
                <a:ea typeface="+mj-ea"/>
              </a:rPr>
              <a:t>(2020</a:t>
            </a:r>
            <a:r>
              <a:rPr kumimoji="1" lang="ja-JP" altLang="en-US" sz="900" dirty="0" smtClean="0">
                <a:latin typeface="+mj-ea"/>
                <a:ea typeface="+mj-ea"/>
              </a:rPr>
              <a:t>年</a:t>
            </a:r>
            <a:r>
              <a:rPr kumimoji="1" lang="en-US" altLang="ja-JP" sz="900" dirty="0" smtClean="0">
                <a:latin typeface="+mj-ea"/>
                <a:ea typeface="+mj-ea"/>
              </a:rPr>
              <a:t>4</a:t>
            </a:r>
            <a:r>
              <a:rPr kumimoji="1" lang="ja-JP" altLang="en-US" sz="900" dirty="0" smtClean="0">
                <a:latin typeface="+mj-ea"/>
                <a:ea typeface="+mj-ea"/>
              </a:rPr>
              <a:t>月分</a:t>
            </a:r>
            <a:r>
              <a:rPr kumimoji="1" lang="en-US" altLang="ja-JP" sz="900" dirty="0" smtClean="0">
                <a:latin typeface="+mj-ea"/>
                <a:ea typeface="+mj-ea"/>
              </a:rPr>
              <a:t>)』</a:t>
            </a:r>
            <a:endParaRPr kumimoji="1" lang="ja-JP" altLang="en-US" sz="900" dirty="0">
              <a:latin typeface="+mj-ea"/>
              <a:ea typeface="+mj-ea"/>
            </a:endParaRPr>
          </a:p>
        </p:txBody>
      </p:sp>
      <p:sp>
        <p:nvSpPr>
          <p:cNvPr id="13"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業種</a:t>
            </a:r>
            <a:r>
              <a:rPr lang="ja-JP" altLang="en-US" sz="1785" b="1" dirty="0" smtClean="0">
                <a:solidFill>
                  <a:schemeClr val="bg1"/>
                </a:solidFill>
                <a:latin typeface="Meiryo UI" panose="020B0604030504040204" pitchFamily="50" charset="-128"/>
                <a:ea typeface="Meiryo UI" panose="020B0604030504040204" pitchFamily="50" charset="-128"/>
              </a:rPr>
              <a:t>別の状況</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5998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591900"/>
            <a:ext cx="9306033" cy="8157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2020</a:t>
            </a:r>
            <a:r>
              <a:rPr kumimoji="1" lang="ja-JP" altLang="en-US" sz="1400" dirty="0" smtClean="0">
                <a:solidFill>
                  <a:schemeClr val="tx1"/>
                </a:solidFill>
                <a:latin typeface="Meiryo UI" panose="020B0604030504040204" pitchFamily="50" charset="-128"/>
                <a:ea typeface="Meiryo UI" panose="020B0604030504040204" pitchFamily="50" charset="-128"/>
              </a:rPr>
              <a:t>年度の業績に関する企業アンケート調査結果によれば、ほとんどの業種で半数以上の企業が減収を見込んでいる状況。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●全国との比較においては、</a:t>
            </a:r>
            <a:r>
              <a:rPr kumimoji="1" lang="ja-JP" altLang="en-US" sz="1400" b="1" u="sng" dirty="0" smtClean="0">
                <a:solidFill>
                  <a:schemeClr val="tx1"/>
                </a:solidFill>
                <a:latin typeface="Meiryo UI" panose="020B0604030504040204" pitchFamily="50" charset="-128"/>
                <a:ea typeface="Meiryo UI" panose="020B0604030504040204" pitchFamily="50" charset="-128"/>
              </a:rPr>
              <a:t>特に小売業において、大阪の企業の業績見通しが悪い</a:t>
            </a:r>
            <a:r>
              <a:rPr kumimoji="1" lang="ja-JP" altLang="en-US" sz="1400" dirty="0" smtClean="0">
                <a:solidFill>
                  <a:schemeClr val="tx1"/>
                </a:solidFill>
                <a:latin typeface="Meiryo UI" panose="020B0604030504040204" pitchFamily="50" charset="-128"/>
                <a:ea typeface="Meiryo UI" panose="020B0604030504040204" pitchFamily="50" charset="-128"/>
              </a:rPr>
              <a:t>状況。</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30</a:t>
            </a:fld>
            <a:endParaRPr kumimoji="1" lang="ja-JP" altLang="en-US" sz="1600" dirty="0"/>
          </a:p>
        </p:txBody>
      </p:sp>
      <p:graphicFrame>
        <p:nvGraphicFramePr>
          <p:cNvPr id="16" name="グラフ 15"/>
          <p:cNvGraphicFramePr>
            <a:graphicFrameLocks/>
          </p:cNvGraphicFramePr>
          <p:nvPr>
            <p:extLst>
              <p:ext uri="{D42A27DB-BD31-4B8C-83A1-F6EECF244321}">
                <p14:modId xmlns:p14="http://schemas.microsoft.com/office/powerpoint/2010/main" val="2569417439"/>
              </p:ext>
            </p:extLst>
          </p:nvPr>
        </p:nvGraphicFramePr>
        <p:xfrm>
          <a:off x="1398967" y="1648948"/>
          <a:ext cx="7108065" cy="415963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506828" y="5686009"/>
            <a:ext cx="6632620" cy="400110"/>
          </a:xfrm>
          <a:prstGeom prst="rect">
            <a:avLst/>
          </a:prstGeom>
        </p:spPr>
        <p:txBody>
          <a:bodyPr wrap="square">
            <a:spAutoFit/>
          </a:bodyPr>
          <a:lstStyle/>
          <a:p>
            <a:r>
              <a:rPr lang="ja-JP" altLang="en-US" sz="1000" dirty="0"/>
              <a:t>※調査期間は2020 年3 月17 日～3 月31 </a:t>
            </a:r>
            <a:r>
              <a:rPr lang="ja-JP" altLang="en-US" sz="1000" dirty="0" smtClean="0"/>
              <a:t>日</a:t>
            </a:r>
            <a:endParaRPr lang="en-US" altLang="ja-JP" sz="1000" dirty="0" smtClean="0"/>
          </a:p>
          <a:p>
            <a:r>
              <a:rPr lang="ja-JP" altLang="en-US" sz="1000" dirty="0"/>
              <a:t>　</a:t>
            </a:r>
            <a:r>
              <a:rPr lang="ja-JP" altLang="en-US" sz="1000" dirty="0" smtClean="0"/>
              <a:t>・調査</a:t>
            </a:r>
            <a:r>
              <a:rPr lang="ja-JP" altLang="en-US" sz="1000" dirty="0"/>
              <a:t>対象は全国2 万3,676 社</a:t>
            </a:r>
            <a:r>
              <a:rPr lang="ja-JP" altLang="en-US" sz="1000" dirty="0" smtClean="0"/>
              <a:t>、有効</a:t>
            </a:r>
            <a:r>
              <a:rPr lang="ja-JP" altLang="en-US" sz="1000" dirty="0"/>
              <a:t>回答企業数</a:t>
            </a:r>
            <a:r>
              <a:rPr lang="ja-JP" altLang="en-US" sz="1000" dirty="0" smtClean="0"/>
              <a:t>は1 </a:t>
            </a:r>
            <a:r>
              <a:rPr lang="ja-JP" altLang="en-US" sz="1000" dirty="0"/>
              <a:t>万1,330 </a:t>
            </a:r>
            <a:r>
              <a:rPr lang="ja-JP" altLang="en-US" sz="1000" dirty="0" smtClean="0"/>
              <a:t>社（</a:t>
            </a:r>
            <a:r>
              <a:rPr lang="ja-JP" altLang="en-US" sz="1000" dirty="0"/>
              <a:t>回答率47.9％</a:t>
            </a:r>
            <a:r>
              <a:rPr lang="ja-JP" altLang="en-US" sz="1000" dirty="0" smtClean="0"/>
              <a:t>）　</a:t>
            </a:r>
            <a:r>
              <a:rPr lang="en-US" altLang="ja-JP" sz="1000" dirty="0" smtClean="0"/>
              <a:t>※</a:t>
            </a:r>
            <a:r>
              <a:rPr lang="ja-JP" altLang="en-US" sz="1000" dirty="0" smtClean="0"/>
              <a:t>大阪の回答企業は</a:t>
            </a:r>
            <a:r>
              <a:rPr lang="en-US" altLang="ja-JP" sz="1000" dirty="0" smtClean="0"/>
              <a:t>1,062</a:t>
            </a:r>
            <a:r>
              <a:rPr lang="ja-JP" altLang="en-US" sz="1000" dirty="0" smtClean="0"/>
              <a:t>社</a:t>
            </a:r>
            <a:endParaRPr lang="en-US" altLang="ja-JP" sz="1000" dirty="0" smtClean="0"/>
          </a:p>
        </p:txBody>
      </p:sp>
      <p:sp>
        <p:nvSpPr>
          <p:cNvPr id="9"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業種</a:t>
            </a:r>
            <a:r>
              <a:rPr lang="ja-JP" altLang="en-US" sz="1800" b="1" dirty="0" smtClean="0">
                <a:solidFill>
                  <a:schemeClr val="bg1"/>
                </a:solidFill>
                <a:latin typeface="Meiryo UI" panose="020B0604030504040204" pitchFamily="50" charset="-128"/>
                <a:ea typeface="Meiryo UI" panose="020B0604030504040204" pitchFamily="50" charset="-128"/>
              </a:rPr>
              <a:t>別の状況</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5542671" y="1409127"/>
            <a:ext cx="4634257"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a:t>『2020 </a:t>
            </a:r>
            <a:r>
              <a:rPr lang="ja-JP" altLang="en-US" sz="1000" dirty="0"/>
              <a:t>年度の業績見通しに関する企業の意識調査</a:t>
            </a:r>
            <a:r>
              <a:rPr lang="en-US" altLang="ja-JP" sz="1000" dirty="0" smtClean="0"/>
              <a:t>』</a:t>
            </a:r>
            <a:endParaRPr lang="en-US" altLang="ja-JP" sz="1000" dirty="0"/>
          </a:p>
        </p:txBody>
      </p:sp>
    </p:spTree>
    <p:extLst>
      <p:ext uri="{BB962C8B-B14F-4D97-AF65-F5344CB8AC3E}">
        <p14:creationId xmlns:p14="http://schemas.microsoft.com/office/powerpoint/2010/main" val="573955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1"/>
            <a:ext cx="9906000" cy="397447"/>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企業業績の悪化・倒産の</a:t>
            </a:r>
            <a:r>
              <a:rPr lang="ja-JP" altLang="en-US" sz="1800" b="1" dirty="0" smtClean="0">
                <a:solidFill>
                  <a:schemeClr val="bg1"/>
                </a:solidFill>
                <a:latin typeface="Meiryo UI" panose="020B0604030504040204" pitchFamily="50" charset="-128"/>
                <a:ea typeface="Meiryo UI" panose="020B0604030504040204" pitchFamily="50" charset="-128"/>
              </a:rPr>
              <a:t>増加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百貨店の売上高の比較</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6512125" y="5779581"/>
            <a:ext cx="2949146"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：日本百貨店協会 </a:t>
            </a:r>
            <a:r>
              <a:rPr lang="en-US" altLang="ja-JP" sz="1000" dirty="0" smtClean="0"/>
              <a:t>『</a:t>
            </a:r>
            <a:r>
              <a:rPr lang="ja-JP" altLang="en-US" sz="1000" dirty="0" smtClean="0"/>
              <a:t>全国百貨店売上高概況</a:t>
            </a:r>
            <a:r>
              <a:rPr lang="en-US" altLang="ja-JP" sz="1000" dirty="0" smtClean="0"/>
              <a:t>』</a:t>
            </a:r>
            <a:endParaRPr lang="en-US" altLang="ja-JP" sz="1000" dirty="0"/>
          </a:p>
        </p:txBody>
      </p:sp>
      <p:sp>
        <p:nvSpPr>
          <p:cNvPr id="11" name="スライド番号プレースホルダー 3"/>
          <p:cNvSpPr>
            <a:spLocks noGrp="1"/>
          </p:cNvSpPr>
          <p:nvPr>
            <p:ph type="sldNum" sz="quarter" idx="12"/>
          </p:nvPr>
        </p:nvSpPr>
        <p:spPr>
          <a:xfrm>
            <a:off x="9350061" y="5691873"/>
            <a:ext cx="426425" cy="394246"/>
          </a:xfrm>
          <a:ln>
            <a:solidFill>
              <a:schemeClr val="accent1"/>
            </a:solidFill>
          </a:ln>
        </p:spPr>
        <p:txBody>
          <a:bodyPr/>
          <a:lstStyle/>
          <a:p>
            <a:fld id="{9B28B6A2-4437-46C4-8AB6-08015A7ADF51}" type="slidenum">
              <a:rPr kumimoji="1" lang="ja-JP" altLang="en-US" sz="1600" smtClean="0"/>
              <a:t>31</a:t>
            </a:fld>
            <a:endParaRPr kumimoji="1" lang="ja-JP" altLang="en-US" sz="1600" dirty="0"/>
          </a:p>
        </p:txBody>
      </p:sp>
      <p:sp>
        <p:nvSpPr>
          <p:cNvPr id="28" name="正方形/長方形 27"/>
          <p:cNvSpPr/>
          <p:nvPr/>
        </p:nvSpPr>
        <p:spPr>
          <a:xfrm>
            <a:off x="70080" y="511950"/>
            <a:ext cx="9706406" cy="7772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５月</a:t>
            </a:r>
            <a:r>
              <a:rPr kumimoji="1" lang="ja-JP" altLang="en-US" sz="1400" dirty="0">
                <a:solidFill>
                  <a:schemeClr val="tx1"/>
                </a:solidFill>
                <a:latin typeface="Meiryo UI" panose="020B0604030504040204" pitchFamily="50" charset="-128"/>
                <a:ea typeface="Meiryo UI" panose="020B0604030504040204" pitchFamily="50" charset="-128"/>
              </a:rPr>
              <a:t>の大阪の百貨店売上高は</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213</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ja-JP" altLang="en-US" sz="1400" dirty="0">
                <a:solidFill>
                  <a:schemeClr val="tx1"/>
                </a:solidFill>
                <a:latin typeface="Meiryo UI" panose="020B0604030504040204" pitchFamily="50" charset="-128"/>
                <a:ea typeface="Meiryo UI" panose="020B0604030504040204" pitchFamily="50" charset="-128"/>
              </a:rPr>
              <a:t>（前年同期比</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68.0</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）となり</a:t>
            </a:r>
            <a:r>
              <a:rPr kumimoji="1" lang="ja-JP" altLang="en-US" sz="1400" dirty="0" smtClean="0">
                <a:solidFill>
                  <a:schemeClr val="tx1"/>
                </a:solidFill>
                <a:latin typeface="Meiryo UI" panose="020B0604030504040204" pitchFamily="50" charset="-128"/>
                <a:ea typeface="Meiryo UI" panose="020B0604030504040204" pitchFamily="50" charset="-128"/>
              </a:rPr>
              <a:t>、前月から若干持ち直しの兆し。</a:t>
            </a:r>
            <a:endParaRPr kumimoji="1" lang="ja-JP" altLang="en-US"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ただし、</a:t>
            </a:r>
            <a:r>
              <a:rPr kumimoji="1" lang="ja-JP" altLang="en-US" sz="1400" b="1" u="sng" dirty="0" smtClean="0">
                <a:solidFill>
                  <a:schemeClr val="tx1"/>
                </a:solidFill>
                <a:latin typeface="Meiryo UI" panose="020B0604030504040204" pitchFamily="50" charset="-128"/>
                <a:ea typeface="Meiryo UI" panose="020B0604030504040204" pitchFamily="50" charset="-128"/>
              </a:rPr>
              <a:t>全国平均よりも依然、下げ幅は大きくなってい</a:t>
            </a:r>
            <a:r>
              <a:rPr kumimoji="1" lang="ja-JP" altLang="en-US" sz="1400" b="1" u="sng" dirty="0">
                <a:solidFill>
                  <a:schemeClr val="tx1"/>
                </a:solidFill>
                <a:latin typeface="Meiryo UI" panose="020B0604030504040204" pitchFamily="50" charset="-128"/>
                <a:ea typeface="Meiryo UI" panose="020B0604030504040204" pitchFamily="50" charset="-128"/>
              </a:rPr>
              <a:t>る</a:t>
            </a:r>
            <a:r>
              <a:rPr kumimoji="1" lang="ja-JP" altLang="en-US" sz="1400" u="sng" dirty="0" smtClean="0">
                <a:solidFill>
                  <a:schemeClr val="tx1"/>
                </a:solidFill>
                <a:latin typeface="Meiryo UI" panose="020B0604030504040204" pitchFamily="50" charset="-128"/>
                <a:ea typeface="Meiryo UI" panose="020B0604030504040204" pitchFamily="50" charset="-128"/>
              </a:rPr>
              <a:t>。</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graphicFrame>
        <p:nvGraphicFramePr>
          <p:cNvPr id="30" name="グラフ 29"/>
          <p:cNvGraphicFramePr>
            <a:graphicFrameLocks/>
          </p:cNvGraphicFramePr>
          <p:nvPr>
            <p:extLst/>
          </p:nvPr>
        </p:nvGraphicFramePr>
        <p:xfrm>
          <a:off x="4923283" y="1679050"/>
          <a:ext cx="4982717" cy="3956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000-000015000000}"/>
              </a:ext>
            </a:extLst>
          </p:cNvPr>
          <p:cNvGraphicFramePr>
            <a:graphicFrameLocks/>
          </p:cNvGraphicFramePr>
          <p:nvPr>
            <p:extLst/>
          </p:nvPr>
        </p:nvGraphicFramePr>
        <p:xfrm>
          <a:off x="0" y="1876973"/>
          <a:ext cx="4923283" cy="40188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9760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591900"/>
            <a:ext cx="9306033" cy="6882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コロナ関連の倒産件数は、増加傾向にあり、６月</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５日時点で、全国で</a:t>
            </a:r>
            <a:r>
              <a:rPr kumimoji="1" lang="en-US" altLang="ja-JP" sz="1400" dirty="0" smtClean="0">
                <a:solidFill>
                  <a:schemeClr val="tx1"/>
                </a:solidFill>
                <a:latin typeface="Meiryo UI" panose="020B0604030504040204" pitchFamily="50" charset="-128"/>
                <a:ea typeface="Meiryo UI" panose="020B0604030504040204" pitchFamily="50" charset="-128"/>
              </a:rPr>
              <a:t>285</a:t>
            </a:r>
            <a:r>
              <a:rPr kumimoji="1" lang="ja-JP" altLang="en-US" sz="1400" dirty="0" smtClean="0">
                <a:solidFill>
                  <a:schemeClr val="tx1"/>
                </a:solidFill>
                <a:latin typeface="Meiryo UI" panose="020B0604030504040204" pitchFamily="50" charset="-128"/>
                <a:ea typeface="Meiryo UI" panose="020B0604030504040204" pitchFamily="50" charset="-128"/>
              </a:rPr>
              <a:t>件が倒産。</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大阪の倒産件数は、</a:t>
            </a:r>
            <a:r>
              <a:rPr kumimoji="1" lang="en-US" altLang="ja-JP" sz="1400" b="1" u="sng" dirty="0" smtClean="0">
                <a:solidFill>
                  <a:schemeClr val="tx1"/>
                </a:solidFill>
                <a:latin typeface="Meiryo UI" panose="020B0604030504040204" pitchFamily="50" charset="-128"/>
                <a:ea typeface="Meiryo UI" panose="020B0604030504040204" pitchFamily="50" charset="-128"/>
              </a:rPr>
              <a:t>26</a:t>
            </a:r>
            <a:r>
              <a:rPr kumimoji="1" lang="ja-JP" altLang="en-US" sz="1400" b="1" u="sng" dirty="0" smtClean="0">
                <a:solidFill>
                  <a:schemeClr val="tx1"/>
                </a:solidFill>
                <a:latin typeface="Meiryo UI" panose="020B0604030504040204" pitchFamily="50" charset="-128"/>
                <a:ea typeface="Meiryo UI" panose="020B0604030504040204" pitchFamily="50" charset="-128"/>
              </a:rPr>
              <a:t>件であり、全国で２番目に高い水準。</a:t>
            </a:r>
            <a:endParaRPr kumimoji="1" lang="en-US" altLang="ja-JP" sz="1400" b="1" u="sng"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32</a:t>
            </a:fld>
            <a:endParaRPr kumimoji="1" lang="ja-JP" altLang="en-US" sz="1600" dirty="0"/>
          </a:p>
        </p:txBody>
      </p:sp>
      <p:sp>
        <p:nvSpPr>
          <p:cNvPr id="8" name="テキスト ボックス 7"/>
          <p:cNvSpPr txBox="1"/>
          <p:nvPr/>
        </p:nvSpPr>
        <p:spPr>
          <a:xfrm>
            <a:off x="108017" y="1529887"/>
            <a:ext cx="6772784" cy="338554"/>
          </a:xfrm>
          <a:prstGeom prst="rect">
            <a:avLst/>
          </a:prstGeom>
          <a:noFill/>
        </p:spPr>
        <p:txBody>
          <a:bodyPr wrap="square" rtlCol="0">
            <a:spAutoFit/>
          </a:bodyPr>
          <a:lstStyle/>
          <a:p>
            <a:r>
              <a:rPr kumimoji="1" lang="ja-JP" altLang="en-US" sz="1600" b="1" dirty="0" smtClean="0"/>
              <a:t>■ 新型</a:t>
            </a:r>
            <a:r>
              <a:rPr kumimoji="1" lang="ja-JP" altLang="en-US" sz="1600" b="1" dirty="0"/>
              <a:t>コロナウイルス関連倒産の発生時期分</a:t>
            </a:r>
            <a:r>
              <a:rPr kumimoji="1" lang="ja-JP" altLang="en-US" sz="1600" b="1" dirty="0" smtClean="0"/>
              <a:t>布</a:t>
            </a:r>
            <a:r>
              <a:rPr kumimoji="1" lang="ja-JP" altLang="en-US" sz="1100" b="1" dirty="0"/>
              <a:t>（</a:t>
            </a:r>
            <a:r>
              <a:rPr kumimoji="1" lang="en-US" altLang="ja-JP" sz="1100" b="1" dirty="0" smtClean="0"/>
              <a:t>6</a:t>
            </a:r>
            <a:r>
              <a:rPr kumimoji="1" lang="ja-JP" altLang="en-US" sz="1100" b="1" dirty="0" smtClean="0"/>
              <a:t>月</a:t>
            </a:r>
            <a:r>
              <a:rPr kumimoji="1" lang="en-US" altLang="ja-JP" sz="1100" b="1" dirty="0" smtClean="0"/>
              <a:t>25</a:t>
            </a:r>
            <a:r>
              <a:rPr kumimoji="1" lang="ja-JP" altLang="en-US" sz="1100" b="1" dirty="0" smtClean="0"/>
              <a:t>日時点）</a:t>
            </a:r>
            <a:endParaRPr kumimoji="1" lang="ja-JP" altLang="en-US" sz="1200" b="1" dirty="0"/>
          </a:p>
        </p:txBody>
      </p:sp>
      <p:sp>
        <p:nvSpPr>
          <p:cNvPr id="10"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倒産件数</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52023337"/>
              </p:ext>
            </p:extLst>
          </p:nvPr>
        </p:nvGraphicFramePr>
        <p:xfrm>
          <a:off x="7642516" y="2314543"/>
          <a:ext cx="1933973" cy="1295400"/>
        </p:xfrm>
        <a:graphic>
          <a:graphicData uri="http://schemas.openxmlformats.org/drawingml/2006/table">
            <a:tbl>
              <a:tblPr firstRow="1" bandRow="1">
                <a:tableStyleId>{5940675A-B579-460E-94D1-54222C63F5DA}</a:tableStyleId>
              </a:tblPr>
              <a:tblGrid>
                <a:gridCol w="607191">
                  <a:extLst>
                    <a:ext uri="{9D8B030D-6E8A-4147-A177-3AD203B41FA5}">
                      <a16:colId xmlns:a16="http://schemas.microsoft.com/office/drawing/2014/main" val="1635070595"/>
                    </a:ext>
                  </a:extLst>
                </a:gridCol>
                <a:gridCol w="1326782">
                  <a:extLst>
                    <a:ext uri="{9D8B030D-6E8A-4147-A177-3AD203B41FA5}">
                      <a16:colId xmlns:a16="http://schemas.microsoft.com/office/drawing/2014/main" val="1667004354"/>
                    </a:ext>
                  </a:extLst>
                </a:gridCol>
              </a:tblGrid>
              <a:tr h="0">
                <a:tc>
                  <a:txBody>
                    <a:bodyPr/>
                    <a:lstStyle/>
                    <a:p>
                      <a:r>
                        <a:rPr kumimoji="1" lang="ja-JP" altLang="en-US" sz="1100" dirty="0" smtClean="0">
                          <a:solidFill>
                            <a:schemeClr val="tx1"/>
                          </a:solidFill>
                        </a:rPr>
                        <a:t>東京</a:t>
                      </a:r>
                      <a:endParaRPr kumimoji="1" lang="ja-JP" altLang="en-US" sz="1100" dirty="0">
                        <a:solidFill>
                          <a:schemeClr val="tx1"/>
                        </a:solidFill>
                      </a:endParaRPr>
                    </a:p>
                  </a:txBody>
                  <a:tcPr/>
                </a:tc>
                <a:tc>
                  <a:txBody>
                    <a:bodyPr/>
                    <a:lstStyle/>
                    <a:p>
                      <a:pPr algn="r"/>
                      <a:r>
                        <a:rPr kumimoji="1" lang="ja-JP" altLang="en-US" sz="1100" dirty="0" smtClean="0">
                          <a:solidFill>
                            <a:schemeClr val="tx1"/>
                          </a:solidFill>
                        </a:rPr>
                        <a:t>６７件</a:t>
                      </a:r>
                      <a:endParaRPr kumimoji="1" lang="ja-JP" altLang="en-US" sz="1100" dirty="0">
                        <a:solidFill>
                          <a:schemeClr val="tx1"/>
                        </a:solidFill>
                      </a:endParaRPr>
                    </a:p>
                  </a:txBody>
                  <a:tcPr/>
                </a:tc>
                <a:extLst>
                  <a:ext uri="{0D108BD9-81ED-4DB2-BD59-A6C34878D82A}">
                    <a16:rowId xmlns:a16="http://schemas.microsoft.com/office/drawing/2014/main" val="555086043"/>
                  </a:ext>
                </a:extLst>
              </a:tr>
              <a:tr h="0">
                <a:tc>
                  <a:txBody>
                    <a:bodyPr/>
                    <a:lstStyle/>
                    <a:p>
                      <a:r>
                        <a:rPr kumimoji="1" lang="ja-JP" altLang="en-US" sz="1100" dirty="0" smtClean="0">
                          <a:solidFill>
                            <a:schemeClr val="tx1"/>
                          </a:solidFill>
                        </a:rPr>
                        <a:t>大阪</a:t>
                      </a:r>
                      <a:endParaRPr kumimoji="1" lang="ja-JP" altLang="en-US" sz="1100" dirty="0">
                        <a:solidFill>
                          <a:schemeClr val="tx1"/>
                        </a:solidFill>
                      </a:endParaRPr>
                    </a:p>
                  </a:txBody>
                  <a:tcPr/>
                </a:tc>
                <a:tc>
                  <a:txBody>
                    <a:bodyPr/>
                    <a:lstStyle/>
                    <a:p>
                      <a:pPr algn="r"/>
                      <a:r>
                        <a:rPr kumimoji="1" lang="ja-JP" altLang="en-US" sz="1100" dirty="0" smtClean="0">
                          <a:solidFill>
                            <a:schemeClr val="tx1"/>
                          </a:solidFill>
                        </a:rPr>
                        <a:t>２６件</a:t>
                      </a:r>
                      <a:endParaRPr kumimoji="1" lang="ja-JP" altLang="en-US" sz="1100" dirty="0">
                        <a:solidFill>
                          <a:schemeClr val="tx1"/>
                        </a:solidFill>
                      </a:endParaRPr>
                    </a:p>
                  </a:txBody>
                  <a:tcPr/>
                </a:tc>
                <a:extLst>
                  <a:ext uri="{0D108BD9-81ED-4DB2-BD59-A6C34878D82A}">
                    <a16:rowId xmlns:a16="http://schemas.microsoft.com/office/drawing/2014/main" val="242703792"/>
                  </a:ext>
                </a:extLst>
              </a:tr>
              <a:tr h="0">
                <a:tc>
                  <a:txBody>
                    <a:bodyPr/>
                    <a:lstStyle/>
                    <a:p>
                      <a:r>
                        <a:rPr kumimoji="1" lang="ja-JP" altLang="en-US" sz="1100" dirty="0" smtClean="0">
                          <a:solidFill>
                            <a:schemeClr val="tx1"/>
                          </a:solidFill>
                        </a:rPr>
                        <a:t>北海道</a:t>
                      </a:r>
                      <a:endParaRPr kumimoji="1" lang="ja-JP" altLang="en-US" sz="1100" dirty="0">
                        <a:solidFill>
                          <a:schemeClr val="tx1"/>
                        </a:solidFill>
                      </a:endParaRPr>
                    </a:p>
                  </a:txBody>
                  <a:tcPr/>
                </a:tc>
                <a:tc>
                  <a:txBody>
                    <a:bodyPr/>
                    <a:lstStyle/>
                    <a:p>
                      <a:pPr algn="r"/>
                      <a:r>
                        <a:rPr kumimoji="1" lang="ja-JP" altLang="en-US" sz="1100" dirty="0" smtClean="0">
                          <a:solidFill>
                            <a:schemeClr val="tx1"/>
                          </a:solidFill>
                        </a:rPr>
                        <a:t>１９件</a:t>
                      </a:r>
                      <a:endParaRPr kumimoji="1" lang="ja-JP" altLang="en-US" sz="1100" dirty="0">
                        <a:solidFill>
                          <a:schemeClr val="tx1"/>
                        </a:solidFill>
                      </a:endParaRPr>
                    </a:p>
                  </a:txBody>
                  <a:tcPr/>
                </a:tc>
                <a:extLst>
                  <a:ext uri="{0D108BD9-81ED-4DB2-BD59-A6C34878D82A}">
                    <a16:rowId xmlns:a16="http://schemas.microsoft.com/office/drawing/2014/main" val="116915464"/>
                  </a:ext>
                </a:extLst>
              </a:tr>
              <a:tr h="0">
                <a:tc>
                  <a:txBody>
                    <a:bodyPr/>
                    <a:lstStyle/>
                    <a:p>
                      <a:r>
                        <a:rPr kumimoji="1" lang="ja-JP" altLang="en-US" sz="1100" dirty="0" smtClean="0">
                          <a:solidFill>
                            <a:schemeClr val="tx1"/>
                          </a:solidFill>
                        </a:rPr>
                        <a:t>静岡</a:t>
                      </a:r>
                      <a:endParaRPr kumimoji="1" lang="ja-JP" altLang="en-US" sz="1100" dirty="0">
                        <a:solidFill>
                          <a:schemeClr val="tx1"/>
                        </a:solidFill>
                      </a:endParaRPr>
                    </a:p>
                  </a:txBody>
                  <a:tcPr/>
                </a:tc>
                <a:tc>
                  <a:txBody>
                    <a:bodyPr/>
                    <a:lstStyle/>
                    <a:p>
                      <a:pPr algn="r"/>
                      <a:r>
                        <a:rPr kumimoji="1" lang="ja-JP" altLang="en-US" sz="1100" dirty="0" smtClean="0">
                          <a:solidFill>
                            <a:schemeClr val="tx1"/>
                          </a:solidFill>
                        </a:rPr>
                        <a:t>１８件</a:t>
                      </a:r>
                      <a:endParaRPr kumimoji="1" lang="ja-JP" altLang="en-US" sz="1100" dirty="0">
                        <a:solidFill>
                          <a:schemeClr val="tx1"/>
                        </a:solidFill>
                      </a:endParaRPr>
                    </a:p>
                  </a:txBody>
                  <a:tcPr/>
                </a:tc>
                <a:extLst>
                  <a:ext uri="{0D108BD9-81ED-4DB2-BD59-A6C34878D82A}">
                    <a16:rowId xmlns:a16="http://schemas.microsoft.com/office/drawing/2014/main" val="1646454827"/>
                  </a:ext>
                </a:extLst>
              </a:tr>
              <a:tr h="0">
                <a:tc>
                  <a:txBody>
                    <a:bodyPr/>
                    <a:lstStyle/>
                    <a:p>
                      <a:r>
                        <a:rPr kumimoji="1" lang="ja-JP" altLang="en-US" sz="1100" dirty="0" smtClean="0">
                          <a:solidFill>
                            <a:schemeClr val="tx1"/>
                          </a:solidFill>
                        </a:rPr>
                        <a:t>兵庫</a:t>
                      </a:r>
                      <a:endParaRPr kumimoji="1" lang="ja-JP" altLang="en-US" sz="1100" dirty="0">
                        <a:solidFill>
                          <a:schemeClr val="tx1"/>
                        </a:solidFill>
                      </a:endParaRPr>
                    </a:p>
                  </a:txBody>
                  <a:tcPr/>
                </a:tc>
                <a:tc>
                  <a:txBody>
                    <a:bodyPr/>
                    <a:lstStyle/>
                    <a:p>
                      <a:pPr algn="r"/>
                      <a:r>
                        <a:rPr kumimoji="1" lang="ja-JP" altLang="en-US" sz="1100" dirty="0" smtClean="0">
                          <a:solidFill>
                            <a:schemeClr val="tx1"/>
                          </a:solidFill>
                        </a:rPr>
                        <a:t>１４件</a:t>
                      </a:r>
                      <a:endParaRPr kumimoji="1" lang="ja-JP" altLang="en-US" sz="1100" dirty="0">
                        <a:solidFill>
                          <a:schemeClr val="tx1"/>
                        </a:solidFill>
                      </a:endParaRPr>
                    </a:p>
                  </a:txBody>
                  <a:tcPr/>
                </a:tc>
                <a:extLst>
                  <a:ext uri="{0D108BD9-81ED-4DB2-BD59-A6C34878D82A}">
                    <a16:rowId xmlns:a16="http://schemas.microsoft.com/office/drawing/2014/main" val="3652792080"/>
                  </a:ext>
                </a:extLst>
              </a:tr>
            </a:tbl>
          </a:graphicData>
        </a:graphic>
      </p:graphicFrame>
      <p:sp>
        <p:nvSpPr>
          <p:cNvPr id="9" name="テキスト ボックス 8"/>
          <p:cNvSpPr txBox="1"/>
          <p:nvPr/>
        </p:nvSpPr>
        <p:spPr>
          <a:xfrm>
            <a:off x="7423715" y="1749455"/>
            <a:ext cx="2463984" cy="461665"/>
          </a:xfrm>
          <a:prstGeom prst="rect">
            <a:avLst/>
          </a:prstGeom>
          <a:noFill/>
        </p:spPr>
        <p:txBody>
          <a:bodyPr wrap="square" rtlCol="0">
            <a:spAutoFit/>
          </a:bodyPr>
          <a:lstStyle/>
          <a:p>
            <a:r>
              <a:rPr kumimoji="1" lang="ja-JP" altLang="en-US" sz="1200" b="1" dirty="0" smtClean="0"/>
              <a:t>■新型</a:t>
            </a:r>
            <a:r>
              <a:rPr kumimoji="1" lang="ja-JP" altLang="en-US" sz="1200" b="1" dirty="0"/>
              <a:t>コロナウイルス関連</a:t>
            </a:r>
            <a:r>
              <a:rPr kumimoji="1" lang="ja-JP" altLang="en-US" sz="1200" b="1" dirty="0" smtClean="0"/>
              <a:t>倒産</a:t>
            </a:r>
            <a:endParaRPr kumimoji="1" lang="en-US" altLang="ja-JP" sz="1200" b="1" dirty="0" smtClean="0"/>
          </a:p>
          <a:p>
            <a:r>
              <a:rPr kumimoji="1" lang="ja-JP" altLang="en-US" sz="1200" b="1" dirty="0"/>
              <a:t>　</a:t>
            </a:r>
            <a:r>
              <a:rPr kumimoji="1" lang="ja-JP" altLang="en-US" sz="1200" b="1" dirty="0" smtClean="0"/>
              <a:t>（都道府県別上位５自治体）</a:t>
            </a:r>
            <a:endParaRPr kumimoji="1" lang="ja-JP" altLang="en-US" sz="1200" b="1" dirty="0"/>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6472838" y="5873592"/>
            <a:ext cx="3296127"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新型コロナウイルス関連倒産</a:t>
            </a:r>
            <a:r>
              <a:rPr lang="en-US" altLang="ja-JP" sz="1000" dirty="0" smtClean="0"/>
              <a:t>』</a:t>
            </a:r>
            <a:endParaRPr lang="en-US" altLang="ja-JP" sz="1000" dirty="0"/>
          </a:p>
        </p:txBody>
      </p:sp>
      <p:pic>
        <p:nvPicPr>
          <p:cNvPr id="5" name="図 4"/>
          <p:cNvPicPr>
            <a:picLocks noChangeAspect="1"/>
          </p:cNvPicPr>
          <p:nvPr/>
        </p:nvPicPr>
        <p:blipFill>
          <a:blip r:embed="rId2"/>
          <a:stretch>
            <a:fillRect/>
          </a:stretch>
        </p:blipFill>
        <p:spPr>
          <a:xfrm>
            <a:off x="220559" y="1868441"/>
            <a:ext cx="7069962" cy="3662472"/>
          </a:xfrm>
          <a:prstGeom prst="rect">
            <a:avLst/>
          </a:prstGeom>
        </p:spPr>
      </p:pic>
    </p:spTree>
    <p:extLst>
      <p:ext uri="{BB962C8B-B14F-4D97-AF65-F5344CB8AC3E}">
        <p14:creationId xmlns:p14="http://schemas.microsoft.com/office/powerpoint/2010/main" val="76917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591900"/>
            <a:ext cx="9306033" cy="6882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a:t>
            </a:r>
            <a:r>
              <a:rPr kumimoji="1" lang="en-US" altLang="ja-JP" sz="1400" dirty="0" smtClean="0">
                <a:solidFill>
                  <a:schemeClr val="tx1"/>
                </a:solidFill>
                <a:latin typeface="Meiryo UI" panose="020B0604030504040204" pitchFamily="50" charset="-128"/>
                <a:ea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1-3</a:t>
            </a:r>
            <a:r>
              <a:rPr kumimoji="1" lang="ja-JP" altLang="en-US" sz="1400" dirty="0" smtClean="0">
                <a:solidFill>
                  <a:schemeClr val="tx1"/>
                </a:solidFill>
                <a:latin typeface="Meiryo UI" panose="020B0604030504040204" pitchFamily="50" charset="-128"/>
                <a:ea typeface="Meiryo UI" panose="020B0604030504040204" pitchFamily="50" charset="-128"/>
              </a:rPr>
              <a:t>月期の設備投資については、</a:t>
            </a:r>
            <a:r>
              <a:rPr kumimoji="1" lang="ja-JP" altLang="en-US" sz="1400" b="1" u="sng" dirty="0" smtClean="0">
                <a:solidFill>
                  <a:schemeClr val="tx1"/>
                </a:solidFill>
                <a:latin typeface="Meiryo UI" panose="020B0604030504040204" pitchFamily="50" charset="-128"/>
                <a:ea typeface="Meiryo UI" panose="020B0604030504040204" pitchFamily="50" charset="-128"/>
              </a:rPr>
              <a:t>全国で前年同期比が</a:t>
            </a:r>
            <a:r>
              <a:rPr kumimoji="1" lang="en-US" altLang="ja-JP" sz="1400" b="1" u="sng" dirty="0" smtClean="0">
                <a:solidFill>
                  <a:schemeClr val="tx1"/>
                </a:solidFill>
                <a:latin typeface="Meiryo UI" panose="020B0604030504040204" pitchFamily="50" charset="-128"/>
                <a:ea typeface="Meiryo UI" panose="020B0604030504040204" pitchFamily="50" charset="-128"/>
              </a:rPr>
              <a:t>4.3</a:t>
            </a:r>
            <a:r>
              <a:rPr kumimoji="1" lang="en-US" altLang="ja-JP"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増加している一方で、近畿は▲</a:t>
            </a:r>
            <a:r>
              <a:rPr kumimoji="1" lang="en-US" altLang="ja-JP" sz="1400" b="1" u="sng" dirty="0" smtClean="0">
                <a:solidFill>
                  <a:schemeClr val="tx1"/>
                </a:solidFill>
                <a:latin typeface="Meiryo UI" panose="020B0604030504040204" pitchFamily="50" charset="-128"/>
                <a:ea typeface="Meiryo UI" panose="020B0604030504040204" pitchFamily="50" charset="-128"/>
              </a:rPr>
              <a:t>12.5%</a:t>
            </a:r>
            <a:r>
              <a:rPr kumimoji="1" lang="ja-JP" altLang="en-US" sz="1400" b="1" u="sng" dirty="0" smtClean="0">
                <a:solidFill>
                  <a:schemeClr val="tx1"/>
                </a:solidFill>
                <a:latin typeface="Meiryo UI" panose="020B0604030504040204" pitchFamily="50" charset="-128"/>
                <a:ea typeface="Meiryo UI" panose="020B0604030504040204" pitchFamily="50" charset="-128"/>
              </a:rPr>
              <a:t>と減少。</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設備投資については、製造業（前年同期比▲</a:t>
            </a:r>
            <a:r>
              <a:rPr kumimoji="1" lang="en-US" altLang="ja-JP" sz="1400" dirty="0" smtClean="0">
                <a:solidFill>
                  <a:schemeClr val="tx1"/>
                </a:solidFill>
                <a:latin typeface="Meiryo UI" panose="020B0604030504040204" pitchFamily="50" charset="-128"/>
                <a:ea typeface="Meiryo UI" panose="020B0604030504040204" pitchFamily="50" charset="-128"/>
              </a:rPr>
              <a:t>13.0%</a:t>
            </a:r>
            <a:r>
              <a:rPr kumimoji="1" lang="ja-JP" altLang="en-US" sz="1400" dirty="0" smtClean="0">
                <a:solidFill>
                  <a:schemeClr val="tx1"/>
                </a:solidFill>
                <a:latin typeface="Meiryo UI" panose="020B0604030504040204" pitchFamily="50" charset="-128"/>
                <a:ea typeface="Meiryo UI" panose="020B0604030504040204" pitchFamily="50" charset="-128"/>
              </a:rPr>
              <a:t>）と</a:t>
            </a:r>
            <a:r>
              <a:rPr kumimoji="1" lang="ja-JP" altLang="en-US" sz="1400" dirty="0">
                <a:solidFill>
                  <a:schemeClr val="tx1"/>
                </a:solidFill>
                <a:latin typeface="Meiryo UI" panose="020B0604030504040204" pitchFamily="50" charset="-128"/>
                <a:ea typeface="Meiryo UI" panose="020B0604030504040204" pitchFamily="50" charset="-128"/>
              </a:rPr>
              <a:t>非製造業（前年同期比</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12.2</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）ともに大きく減少。</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33</a:t>
            </a:fld>
            <a:endParaRPr kumimoji="1" lang="ja-JP" altLang="en-US" sz="1600" dirty="0"/>
          </a:p>
        </p:txBody>
      </p:sp>
      <p:sp>
        <p:nvSpPr>
          <p:cNvPr id="2" name="Rectangle 2"/>
          <p:cNvSpPr>
            <a:spLocks noChangeArrowheads="1"/>
          </p:cNvSpPr>
          <p:nvPr/>
        </p:nvSpPr>
        <p:spPr bwMode="auto">
          <a:xfrm>
            <a:off x="1203598" y="2262053"/>
            <a:ext cx="108631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9" name="テキスト ボックス 8"/>
          <p:cNvSpPr txBox="1"/>
          <p:nvPr/>
        </p:nvSpPr>
        <p:spPr>
          <a:xfrm>
            <a:off x="5233182" y="5696055"/>
            <a:ext cx="4343307" cy="261610"/>
          </a:xfrm>
          <a:prstGeom prst="rect">
            <a:avLst/>
          </a:prstGeom>
          <a:noFill/>
        </p:spPr>
        <p:txBody>
          <a:bodyPr wrap="square" rtlCol="0">
            <a:spAutoFit/>
          </a:bodyPr>
          <a:lstStyle/>
          <a:p>
            <a:r>
              <a:rPr kumimoji="1" lang="ja-JP" altLang="en-US" sz="1100" dirty="0" smtClean="0"/>
              <a:t>出典：</a:t>
            </a:r>
            <a:r>
              <a:rPr kumimoji="1" lang="zh-TW" altLang="en-US" sz="1100" dirty="0" smtClean="0"/>
              <a:t>近畿財務局 </a:t>
            </a:r>
            <a:r>
              <a:rPr kumimoji="1" lang="en-US" altLang="ja-JP" sz="1100" dirty="0" smtClean="0"/>
              <a:t>『</a:t>
            </a:r>
            <a:r>
              <a:rPr kumimoji="1" lang="zh-TW" altLang="en-US" sz="1100" dirty="0" smtClean="0"/>
              <a:t>法人</a:t>
            </a:r>
            <a:r>
              <a:rPr kumimoji="1" lang="zh-TW" altLang="en-US" sz="1100" dirty="0"/>
              <a:t>企業</a:t>
            </a:r>
            <a:r>
              <a:rPr kumimoji="1" lang="zh-TW" altLang="en-US" sz="1100" dirty="0" smtClean="0"/>
              <a:t>統計</a:t>
            </a:r>
            <a:r>
              <a:rPr kumimoji="1" lang="en-US" altLang="ja-JP" sz="1100" dirty="0" smtClean="0"/>
              <a:t>』</a:t>
            </a:r>
            <a:r>
              <a:rPr kumimoji="1" lang="zh-TW" altLang="en-US" sz="1100" dirty="0" smtClean="0"/>
              <a:t>、財務省 </a:t>
            </a:r>
            <a:r>
              <a:rPr kumimoji="1" lang="en-US" altLang="ja-JP" sz="1100" dirty="0"/>
              <a:t>『</a:t>
            </a:r>
            <a:r>
              <a:rPr kumimoji="1" lang="zh-TW" altLang="en-US" sz="1100" dirty="0" smtClean="0"/>
              <a:t>法人</a:t>
            </a:r>
            <a:r>
              <a:rPr kumimoji="1" lang="zh-TW" altLang="en-US" sz="1100" dirty="0"/>
              <a:t>企業</a:t>
            </a:r>
            <a:r>
              <a:rPr kumimoji="1" lang="zh-TW" altLang="en-US" sz="1100" dirty="0" smtClean="0"/>
              <a:t>統計</a:t>
            </a:r>
            <a:r>
              <a:rPr kumimoji="1" lang="en-US" altLang="ja-JP" sz="1100" dirty="0"/>
              <a:t>』</a:t>
            </a:r>
            <a:endParaRPr kumimoji="1" lang="en-US" altLang="zh-TW" sz="1100" dirty="0" smtClean="0"/>
          </a:p>
        </p:txBody>
      </p:sp>
      <p:sp>
        <p:nvSpPr>
          <p:cNvPr id="11"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設備投資</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4262336843"/>
              </p:ext>
            </p:extLst>
          </p:nvPr>
        </p:nvGraphicFramePr>
        <p:xfrm>
          <a:off x="478302" y="1513621"/>
          <a:ext cx="8938653" cy="4313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971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nvPr>
        </p:nvGraphicFramePr>
        <p:xfrm>
          <a:off x="1222956" y="1698732"/>
          <a:ext cx="7657026" cy="391672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a:t>
            </a:r>
            <a:r>
              <a:rPr kumimoji="1" lang="en-US" altLang="ja-JP" b="1" dirty="0" smtClean="0"/>
              <a:t>【</a:t>
            </a:r>
            <a:r>
              <a:rPr kumimoji="1" lang="ja-JP" altLang="en-US" b="1" dirty="0" smtClean="0"/>
              <a:t>有効求人倍率</a:t>
            </a:r>
            <a:r>
              <a:rPr kumimoji="1" lang="en-US" altLang="ja-JP" b="1" dirty="0" smtClean="0"/>
              <a:t>】</a:t>
            </a:r>
            <a:endParaRPr kumimoji="1" lang="ja-JP" altLang="en-US" b="1" dirty="0"/>
          </a:p>
        </p:txBody>
      </p:sp>
      <p:sp>
        <p:nvSpPr>
          <p:cNvPr id="3" name="正方形/長方形 2"/>
          <p:cNvSpPr/>
          <p:nvPr/>
        </p:nvSpPr>
        <p:spPr>
          <a:xfrm>
            <a:off x="116272" y="553257"/>
            <a:ext cx="9673456"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ja-JP" altLang="en-US" sz="1400" dirty="0" smtClean="0">
                <a:solidFill>
                  <a:schemeClr val="tx1"/>
                </a:solidFill>
              </a:rPr>
              <a:t>全国の有効求人倍率は、</a:t>
            </a:r>
            <a:r>
              <a:rPr kumimoji="1" lang="en-US" altLang="ja-JP" sz="1400" dirty="0" smtClean="0">
                <a:solidFill>
                  <a:schemeClr val="tx1"/>
                </a:solidFill>
              </a:rPr>
              <a:t>1.32</a:t>
            </a:r>
            <a:r>
              <a:rPr kumimoji="1" lang="ja-JP" altLang="en-US" sz="1400" dirty="0" smtClean="0">
                <a:solidFill>
                  <a:schemeClr val="tx1"/>
                </a:solidFill>
              </a:rPr>
              <a:t>倍まで低下。（対前年比：▲</a:t>
            </a:r>
            <a:r>
              <a:rPr kumimoji="1" lang="en-US" altLang="ja-JP" sz="1400" dirty="0" smtClean="0">
                <a:solidFill>
                  <a:schemeClr val="tx1"/>
                </a:solidFill>
              </a:rPr>
              <a:t>0.19</a:t>
            </a:r>
            <a:r>
              <a:rPr kumimoji="1" lang="ja-JP" altLang="en-US" sz="1400" dirty="0" smtClean="0">
                <a:solidFill>
                  <a:schemeClr val="tx1"/>
                </a:solidFill>
              </a:rPr>
              <a:t>倍）</a:t>
            </a:r>
            <a:endParaRPr kumimoji="1" lang="en-US" altLang="ja-JP" sz="1400" dirty="0" smtClean="0">
              <a:solidFill>
                <a:schemeClr val="tx1"/>
              </a:solidFill>
            </a:endParaRPr>
          </a:p>
          <a:p>
            <a:r>
              <a:rPr kumimoji="1" lang="ja-JP" altLang="en-US" sz="1400" dirty="0">
                <a:solidFill>
                  <a:schemeClr val="tx1"/>
                </a:solidFill>
              </a:rPr>
              <a:t>●</a:t>
            </a:r>
            <a:r>
              <a:rPr kumimoji="1" lang="ja-JP" altLang="en-US" sz="1400" dirty="0" smtClean="0">
                <a:solidFill>
                  <a:schemeClr val="tx1"/>
                </a:solidFill>
              </a:rPr>
              <a:t>大阪の有効求人倍率は、</a:t>
            </a:r>
            <a:r>
              <a:rPr kumimoji="1" lang="en-US" altLang="ja-JP" sz="1400" dirty="0" smtClean="0">
                <a:solidFill>
                  <a:schemeClr val="tx1"/>
                </a:solidFill>
              </a:rPr>
              <a:t>1.48</a:t>
            </a:r>
            <a:r>
              <a:rPr kumimoji="1" lang="ja-JP" altLang="en-US" sz="1400" dirty="0" smtClean="0">
                <a:solidFill>
                  <a:schemeClr val="tx1"/>
                </a:solidFill>
              </a:rPr>
              <a:t>倍まで低下。（対前年比：▲</a:t>
            </a:r>
            <a:r>
              <a:rPr kumimoji="1" lang="en-US" altLang="ja-JP" sz="1400" dirty="0" smtClean="0">
                <a:solidFill>
                  <a:schemeClr val="tx1"/>
                </a:solidFill>
              </a:rPr>
              <a:t>0.18</a:t>
            </a:r>
            <a:r>
              <a:rPr kumimoji="1" lang="ja-JP" altLang="en-US" sz="1400" dirty="0" smtClean="0">
                <a:solidFill>
                  <a:schemeClr val="tx1"/>
                </a:solidFill>
              </a:rPr>
              <a:t>倍）</a:t>
            </a:r>
            <a:endParaRPr kumimoji="1" lang="en-US" altLang="ja-JP" sz="1400" dirty="0" smtClean="0">
              <a:solidFill>
                <a:schemeClr val="tx1"/>
              </a:solidFill>
            </a:endParaRPr>
          </a:p>
          <a:p>
            <a:r>
              <a:rPr kumimoji="1" lang="ja-JP" altLang="en-US" sz="1400" dirty="0" smtClean="0">
                <a:solidFill>
                  <a:schemeClr val="tx1"/>
                </a:solidFill>
              </a:rPr>
              <a:t>●</a:t>
            </a:r>
            <a:r>
              <a:rPr kumimoji="1" lang="ja-JP" altLang="en-US" sz="1400" b="1" u="sng" dirty="0" smtClean="0">
                <a:solidFill>
                  <a:schemeClr val="tx1"/>
                </a:solidFill>
              </a:rPr>
              <a:t>４か月連続の低下</a:t>
            </a:r>
            <a:r>
              <a:rPr kumimoji="1" lang="ja-JP" altLang="en-US" sz="1400" dirty="0" smtClean="0">
                <a:solidFill>
                  <a:schemeClr val="tx1"/>
                </a:solidFill>
              </a:rPr>
              <a:t>であり、今後、さらに新型コロナウイルスの影響が出てくることが予想。</a:t>
            </a:r>
            <a:endParaRPr kumimoji="1" lang="ja-JP" altLang="en-US" sz="1400" dirty="0">
              <a:solidFill>
                <a:schemeClr val="tx1"/>
              </a:solidFill>
            </a:endParaRPr>
          </a:p>
        </p:txBody>
      </p:sp>
      <p:sp>
        <p:nvSpPr>
          <p:cNvPr id="6" name="正方形/長方形 5"/>
          <p:cNvSpPr/>
          <p:nvPr/>
        </p:nvSpPr>
        <p:spPr>
          <a:xfrm>
            <a:off x="6065108" y="5666285"/>
            <a:ext cx="3044242" cy="279548"/>
          </a:xfrm>
          <a:prstGeom prst="rect">
            <a:avLst/>
          </a:prstGeom>
        </p:spPr>
        <p:txBody>
          <a:bodyPr wrap="square">
            <a:spAutoFit/>
          </a:bodyPr>
          <a:lstStyle/>
          <a:p>
            <a:r>
              <a:rPr lang="ja-JP" altLang="en-US" sz="1200" dirty="0" smtClean="0"/>
              <a:t>出典：厚生労働省 </a:t>
            </a:r>
            <a:r>
              <a:rPr lang="en-US" altLang="ja-JP" sz="1200" dirty="0" smtClean="0"/>
              <a:t>『</a:t>
            </a:r>
            <a:r>
              <a:rPr lang="ja-JP" altLang="en-US" sz="1200" dirty="0" smtClean="0"/>
              <a:t>一般職業紹介状況</a:t>
            </a:r>
            <a:r>
              <a:rPr lang="en-US" altLang="ja-JP" sz="1200" dirty="0" smtClean="0"/>
              <a:t>』</a:t>
            </a:r>
            <a:endParaRPr lang="ja-JP" altLang="en-US" sz="1200" dirty="0"/>
          </a:p>
        </p:txBody>
      </p:sp>
      <p:sp>
        <p:nvSpPr>
          <p:cNvPr id="4" name="四角形吹き出し 3"/>
          <p:cNvSpPr/>
          <p:nvPr/>
        </p:nvSpPr>
        <p:spPr>
          <a:xfrm>
            <a:off x="6207617" y="2237698"/>
            <a:ext cx="682581" cy="237060"/>
          </a:xfrm>
          <a:prstGeom prst="wedgeRectCallout">
            <a:avLst>
              <a:gd name="adj1" fmla="val -32154"/>
              <a:gd name="adj2" fmla="val 8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東京</a:t>
            </a:r>
            <a:endParaRPr kumimoji="1" lang="ja-JP" altLang="en-US" sz="1100" dirty="0">
              <a:solidFill>
                <a:schemeClr val="tx1"/>
              </a:solidFill>
            </a:endParaRPr>
          </a:p>
        </p:txBody>
      </p:sp>
      <p:sp>
        <p:nvSpPr>
          <p:cNvPr id="11" name="四角形吹き出し 10"/>
          <p:cNvSpPr/>
          <p:nvPr/>
        </p:nvSpPr>
        <p:spPr>
          <a:xfrm>
            <a:off x="5854658" y="2945335"/>
            <a:ext cx="682581" cy="285451"/>
          </a:xfrm>
          <a:prstGeom prst="wedgeRectCallout">
            <a:avLst>
              <a:gd name="adj1" fmla="val -32154"/>
              <a:gd name="adj2" fmla="val 8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大阪</a:t>
            </a:r>
            <a:endParaRPr kumimoji="1" lang="ja-JP" altLang="en-US" sz="1200" b="1" dirty="0">
              <a:solidFill>
                <a:schemeClr val="tx1"/>
              </a:solidFill>
            </a:endParaRPr>
          </a:p>
        </p:txBody>
      </p:sp>
      <p:sp>
        <p:nvSpPr>
          <p:cNvPr id="12" name="四角形吹き出し 11"/>
          <p:cNvSpPr/>
          <p:nvPr/>
        </p:nvSpPr>
        <p:spPr>
          <a:xfrm>
            <a:off x="4102994" y="3415768"/>
            <a:ext cx="850006" cy="226393"/>
          </a:xfrm>
          <a:prstGeom prst="wedgeRectCallout">
            <a:avLst>
              <a:gd name="adj1" fmla="val -32154"/>
              <a:gd name="adj2" fmla="val 99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全国平均</a:t>
            </a:r>
            <a:endParaRPr kumimoji="1" lang="ja-JP" altLang="en-US" sz="1100" dirty="0">
              <a:solidFill>
                <a:schemeClr val="tx1"/>
              </a:solidFill>
            </a:endParaRPr>
          </a:p>
        </p:txBody>
      </p:sp>
      <p:sp>
        <p:nvSpPr>
          <p:cNvPr id="13" name="四角形吹き出し 12"/>
          <p:cNvSpPr/>
          <p:nvPr/>
        </p:nvSpPr>
        <p:spPr>
          <a:xfrm>
            <a:off x="8800800" y="4543516"/>
            <a:ext cx="654676" cy="273670"/>
          </a:xfrm>
          <a:prstGeom prst="wedgeRectCallout">
            <a:avLst>
              <a:gd name="adj1" fmla="val -96965"/>
              <a:gd name="adj2" fmla="val -319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福岡</a:t>
            </a:r>
          </a:p>
        </p:txBody>
      </p:sp>
      <p:sp>
        <p:nvSpPr>
          <p:cNvPr id="14" name="四角形吹き出し 13"/>
          <p:cNvSpPr/>
          <p:nvPr/>
        </p:nvSpPr>
        <p:spPr>
          <a:xfrm>
            <a:off x="980026" y="3840891"/>
            <a:ext cx="654676" cy="255782"/>
          </a:xfrm>
          <a:prstGeom prst="wedgeRectCallout">
            <a:avLst>
              <a:gd name="adj1" fmla="val 83927"/>
              <a:gd name="adj2" fmla="val 670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兵庫</a:t>
            </a:r>
          </a:p>
        </p:txBody>
      </p:sp>
      <p:sp>
        <p:nvSpPr>
          <p:cNvPr id="15" name="四角形吹き出し 14"/>
          <p:cNvSpPr/>
          <p:nvPr/>
        </p:nvSpPr>
        <p:spPr>
          <a:xfrm>
            <a:off x="2158734" y="4481256"/>
            <a:ext cx="654676" cy="213163"/>
          </a:xfrm>
          <a:prstGeom prst="wedgeRectCallout">
            <a:avLst>
              <a:gd name="adj1" fmla="val -62549"/>
              <a:gd name="adj2" fmla="val -581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埼玉</a:t>
            </a:r>
          </a:p>
        </p:txBody>
      </p:sp>
      <p:sp>
        <p:nvSpPr>
          <p:cNvPr id="16" name="四角形吹き出し 15"/>
          <p:cNvSpPr/>
          <p:nvPr/>
        </p:nvSpPr>
        <p:spPr>
          <a:xfrm>
            <a:off x="933268" y="4405524"/>
            <a:ext cx="654676" cy="235872"/>
          </a:xfrm>
          <a:prstGeom prst="wedgeRectCallout">
            <a:avLst>
              <a:gd name="adj1" fmla="val 90202"/>
              <a:gd name="adj2" fmla="val -534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千葉</a:t>
            </a:r>
            <a:endParaRPr kumimoji="1" lang="ja-JP" altLang="en-US" sz="1100" dirty="0">
              <a:solidFill>
                <a:schemeClr val="tx1"/>
              </a:solidFill>
            </a:endParaRPr>
          </a:p>
        </p:txBody>
      </p:sp>
      <p:sp>
        <p:nvSpPr>
          <p:cNvPr id="17" name="四角形吹き出し 16"/>
          <p:cNvSpPr/>
          <p:nvPr/>
        </p:nvSpPr>
        <p:spPr>
          <a:xfrm>
            <a:off x="5203066" y="4972882"/>
            <a:ext cx="654676" cy="235872"/>
          </a:xfrm>
          <a:prstGeom prst="wedgeRectCallout">
            <a:avLst>
              <a:gd name="adj1" fmla="val 10821"/>
              <a:gd name="adj2" fmla="val -921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神奈川</a:t>
            </a:r>
            <a:endParaRPr kumimoji="1" lang="ja-JP" altLang="en-US" sz="1100" dirty="0">
              <a:solidFill>
                <a:schemeClr val="tx1"/>
              </a:solidFill>
            </a:endParaRPr>
          </a:p>
        </p:txBody>
      </p:sp>
      <p:sp>
        <p:nvSpPr>
          <p:cNvPr id="2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34</a:t>
            </a:fld>
            <a:endParaRPr kumimoji="1" lang="ja-JP" altLang="en-US" sz="1600" b="1"/>
          </a:p>
        </p:txBody>
      </p:sp>
    </p:spTree>
    <p:extLst>
      <p:ext uri="{BB962C8B-B14F-4D97-AF65-F5344CB8AC3E}">
        <p14:creationId xmlns:p14="http://schemas.microsoft.com/office/powerpoint/2010/main" val="1431978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599829954"/>
              </p:ext>
            </p:extLst>
          </p:nvPr>
        </p:nvGraphicFramePr>
        <p:xfrm>
          <a:off x="798490" y="1519204"/>
          <a:ext cx="8397025" cy="4172668"/>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116272" y="553257"/>
            <a:ext cx="9673456"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a:t>
            </a:r>
            <a:r>
              <a:rPr kumimoji="1" lang="en-US" altLang="ja-JP" sz="1400" dirty="0" smtClean="0">
                <a:solidFill>
                  <a:schemeClr val="tx1"/>
                </a:solidFill>
              </a:rPr>
              <a:t>20</a:t>
            </a:r>
            <a:r>
              <a:rPr kumimoji="1" lang="ja-JP" altLang="en-US" sz="1400" dirty="0" smtClean="0">
                <a:solidFill>
                  <a:schemeClr val="tx1"/>
                </a:solidFill>
              </a:rPr>
              <a:t>年</a:t>
            </a:r>
            <a:r>
              <a:rPr kumimoji="1" lang="en-US" altLang="ja-JP" sz="1400" dirty="0" smtClean="0">
                <a:solidFill>
                  <a:schemeClr val="tx1"/>
                </a:solidFill>
              </a:rPr>
              <a:t>1</a:t>
            </a:r>
            <a:r>
              <a:rPr kumimoji="1" lang="ja-JP" altLang="en-US" sz="1400" dirty="0" smtClean="0">
                <a:solidFill>
                  <a:schemeClr val="tx1"/>
                </a:solidFill>
              </a:rPr>
              <a:t>月</a:t>
            </a:r>
            <a:r>
              <a:rPr kumimoji="1" lang="en-US" altLang="ja-JP" sz="1400" dirty="0" smtClean="0">
                <a:solidFill>
                  <a:schemeClr val="tx1"/>
                </a:solidFill>
              </a:rPr>
              <a:t>‐3</a:t>
            </a:r>
            <a:r>
              <a:rPr kumimoji="1" lang="ja-JP" altLang="en-US" sz="1400" dirty="0" smtClean="0">
                <a:solidFill>
                  <a:schemeClr val="tx1"/>
                </a:solidFill>
              </a:rPr>
              <a:t>月期の完全失業率は、全国平均は</a:t>
            </a:r>
            <a:r>
              <a:rPr kumimoji="1" lang="en-US" altLang="ja-JP" sz="1400" dirty="0" smtClean="0">
                <a:solidFill>
                  <a:schemeClr val="tx1"/>
                </a:solidFill>
              </a:rPr>
              <a:t>2.4%</a:t>
            </a:r>
            <a:r>
              <a:rPr kumimoji="1" lang="ja-JP" altLang="en-US" sz="1400" dirty="0">
                <a:solidFill>
                  <a:schemeClr val="tx1"/>
                </a:solidFill>
              </a:rPr>
              <a:t>　</a:t>
            </a:r>
            <a:r>
              <a:rPr kumimoji="1" lang="ja-JP" altLang="en-US" sz="1400" b="1" u="sng" dirty="0" smtClean="0">
                <a:solidFill>
                  <a:schemeClr val="tx1"/>
                </a:solidFill>
              </a:rPr>
              <a:t>大阪は</a:t>
            </a:r>
            <a:r>
              <a:rPr kumimoji="1" lang="en-US" altLang="ja-JP" sz="1400" b="1" u="sng" dirty="0" smtClean="0">
                <a:solidFill>
                  <a:schemeClr val="tx1"/>
                </a:solidFill>
              </a:rPr>
              <a:t>2.9%</a:t>
            </a:r>
            <a:r>
              <a:rPr kumimoji="1" lang="ja-JP" altLang="en-US" sz="1400" b="1" u="sng" dirty="0" smtClean="0">
                <a:solidFill>
                  <a:schemeClr val="tx1"/>
                </a:solidFill>
              </a:rPr>
              <a:t>と７都府県中ワースト１。</a:t>
            </a:r>
            <a:endParaRPr kumimoji="1" lang="en-US" altLang="ja-JP" sz="1400" b="1" u="sng" dirty="0" smtClean="0">
              <a:solidFill>
                <a:schemeClr val="tx1"/>
              </a:solidFill>
            </a:endParaRPr>
          </a:p>
          <a:p>
            <a:r>
              <a:rPr kumimoji="1" lang="ja-JP" altLang="en-US" sz="1400" dirty="0" smtClean="0">
                <a:solidFill>
                  <a:schemeClr val="tx1"/>
                </a:solidFill>
              </a:rPr>
              <a:t>●千葉県を除き、前期比より失業率が悪化。</a:t>
            </a:r>
            <a:endParaRPr kumimoji="1" lang="en-US" altLang="ja-JP" sz="1400" dirty="0" smtClean="0">
              <a:solidFill>
                <a:schemeClr val="tx1"/>
              </a:solidFill>
            </a:endParaRPr>
          </a:p>
        </p:txBody>
      </p:sp>
      <p:sp>
        <p:nvSpPr>
          <p:cNvPr id="2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35</a:t>
            </a:fld>
            <a:endParaRPr kumimoji="1" lang="ja-JP" altLang="en-US" sz="1600" b="1"/>
          </a:p>
        </p:txBody>
      </p:sp>
      <p:sp>
        <p:nvSpPr>
          <p:cNvPr id="19" name="四角形吹き出し 18"/>
          <p:cNvSpPr/>
          <p:nvPr/>
        </p:nvSpPr>
        <p:spPr>
          <a:xfrm>
            <a:off x="7126772" y="2653733"/>
            <a:ext cx="682581" cy="285451"/>
          </a:xfrm>
          <a:prstGeom prst="wedgeRectCallout">
            <a:avLst>
              <a:gd name="adj1" fmla="val -32154"/>
              <a:gd name="adj2" fmla="val 8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大阪</a:t>
            </a:r>
            <a:endParaRPr kumimoji="1" lang="ja-JP" altLang="en-US" sz="1200" b="1" dirty="0">
              <a:solidFill>
                <a:schemeClr val="tx1"/>
              </a:solidFill>
            </a:endParaRPr>
          </a:p>
        </p:txBody>
      </p:sp>
      <p:sp>
        <p:nvSpPr>
          <p:cNvPr id="9" name="四角形吹き出し 8"/>
          <p:cNvSpPr/>
          <p:nvPr/>
        </p:nvSpPr>
        <p:spPr>
          <a:xfrm>
            <a:off x="7338897" y="3221659"/>
            <a:ext cx="601554" cy="220751"/>
          </a:xfrm>
          <a:prstGeom prst="wedgeRectCallout">
            <a:avLst>
              <a:gd name="adj1" fmla="val -30013"/>
              <a:gd name="adj2" fmla="val 1120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東京</a:t>
            </a:r>
            <a:endParaRPr kumimoji="1" lang="ja-JP" altLang="en-US" sz="1000" dirty="0">
              <a:solidFill>
                <a:schemeClr val="tx1"/>
              </a:solidFill>
            </a:endParaRPr>
          </a:p>
        </p:txBody>
      </p:sp>
      <p:sp>
        <p:nvSpPr>
          <p:cNvPr id="10" name="四角形吹き出し 9"/>
          <p:cNvSpPr/>
          <p:nvPr/>
        </p:nvSpPr>
        <p:spPr>
          <a:xfrm>
            <a:off x="4332124" y="3104453"/>
            <a:ext cx="601554" cy="220751"/>
          </a:xfrm>
          <a:prstGeom prst="wedgeRectCallout">
            <a:avLst>
              <a:gd name="adj1" fmla="val -30013"/>
              <a:gd name="adj2" fmla="val 1120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北海道</a:t>
            </a:r>
            <a:endParaRPr kumimoji="1" lang="ja-JP" altLang="en-US" sz="1000" dirty="0">
              <a:solidFill>
                <a:schemeClr val="tx1"/>
              </a:solidFill>
            </a:endParaRPr>
          </a:p>
        </p:txBody>
      </p:sp>
      <p:sp>
        <p:nvSpPr>
          <p:cNvPr id="11" name="四角形吹き出し 10"/>
          <p:cNvSpPr/>
          <p:nvPr/>
        </p:nvSpPr>
        <p:spPr>
          <a:xfrm>
            <a:off x="4933678" y="3512153"/>
            <a:ext cx="601554" cy="220751"/>
          </a:xfrm>
          <a:prstGeom prst="wedgeRectCallout">
            <a:avLst>
              <a:gd name="adj1" fmla="val -30013"/>
              <a:gd name="adj2" fmla="val 1120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全国</a:t>
            </a:r>
          </a:p>
        </p:txBody>
      </p:sp>
      <p:sp>
        <p:nvSpPr>
          <p:cNvPr id="12" name="四角形吹き出し 11"/>
          <p:cNvSpPr/>
          <p:nvPr/>
        </p:nvSpPr>
        <p:spPr>
          <a:xfrm>
            <a:off x="2131647" y="4357224"/>
            <a:ext cx="601554" cy="220751"/>
          </a:xfrm>
          <a:prstGeom prst="wedgeRectCallout">
            <a:avLst>
              <a:gd name="adj1" fmla="val -4322"/>
              <a:gd name="adj2" fmla="val -98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千葉</a:t>
            </a:r>
          </a:p>
        </p:txBody>
      </p:sp>
      <p:sp>
        <p:nvSpPr>
          <p:cNvPr id="13" name="四角形吹き出し 12"/>
          <p:cNvSpPr/>
          <p:nvPr/>
        </p:nvSpPr>
        <p:spPr>
          <a:xfrm>
            <a:off x="5663581" y="4689928"/>
            <a:ext cx="601554" cy="220751"/>
          </a:xfrm>
          <a:prstGeom prst="wedgeRectCallout">
            <a:avLst>
              <a:gd name="adj1" fmla="val -4322"/>
              <a:gd name="adj2" fmla="val -98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神奈川</a:t>
            </a:r>
            <a:endParaRPr kumimoji="1" lang="ja-JP" altLang="en-US" sz="1000" dirty="0">
              <a:solidFill>
                <a:schemeClr val="tx1"/>
              </a:solidFill>
            </a:endParaRPr>
          </a:p>
        </p:txBody>
      </p:sp>
      <p:sp>
        <p:nvSpPr>
          <p:cNvPr id="14" name="四角形吹き出し 13"/>
          <p:cNvSpPr/>
          <p:nvPr/>
        </p:nvSpPr>
        <p:spPr>
          <a:xfrm>
            <a:off x="7508576" y="4100385"/>
            <a:ext cx="601554" cy="220751"/>
          </a:xfrm>
          <a:prstGeom prst="wedgeRectCallout">
            <a:avLst>
              <a:gd name="adj1" fmla="val -4322"/>
              <a:gd name="adj2" fmla="val -98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埼玉</a:t>
            </a:r>
            <a:endParaRPr kumimoji="1" lang="ja-JP" altLang="en-US" sz="1000" dirty="0">
              <a:solidFill>
                <a:schemeClr val="tx1"/>
              </a:solidFill>
            </a:endParaRPr>
          </a:p>
        </p:txBody>
      </p:sp>
      <p:sp>
        <p:nvSpPr>
          <p:cNvPr id="15" name="四角形吹き出し 14"/>
          <p:cNvSpPr/>
          <p:nvPr/>
        </p:nvSpPr>
        <p:spPr>
          <a:xfrm>
            <a:off x="2565307" y="3243327"/>
            <a:ext cx="601554" cy="220751"/>
          </a:xfrm>
          <a:prstGeom prst="wedgeRectCallout">
            <a:avLst>
              <a:gd name="adj1" fmla="val -30013"/>
              <a:gd name="adj2" fmla="val 1120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兵庫</a:t>
            </a:r>
          </a:p>
        </p:txBody>
      </p:sp>
      <p:sp>
        <p:nvSpPr>
          <p:cNvPr id="16" name="正方形/長方形 15"/>
          <p:cNvSpPr/>
          <p:nvPr/>
        </p:nvSpPr>
        <p:spPr>
          <a:xfrm>
            <a:off x="7050645" y="5637085"/>
            <a:ext cx="2299416" cy="275048"/>
          </a:xfrm>
          <a:prstGeom prst="rect">
            <a:avLst/>
          </a:prstGeom>
        </p:spPr>
        <p:txBody>
          <a:bodyPr wrap="square">
            <a:spAutoFit/>
          </a:bodyPr>
          <a:lstStyle/>
          <a:p>
            <a:r>
              <a:rPr lang="ja-JP" altLang="en-US" sz="1200" dirty="0" smtClean="0"/>
              <a:t>出典：総務省 </a:t>
            </a:r>
            <a:r>
              <a:rPr lang="en-US" altLang="ja-JP" sz="1200" dirty="0" smtClean="0"/>
              <a:t>『</a:t>
            </a:r>
            <a:r>
              <a:rPr lang="ja-JP" altLang="en-US" sz="1200" dirty="0" smtClean="0"/>
              <a:t>労働力調査</a:t>
            </a:r>
            <a:r>
              <a:rPr lang="en-US" altLang="ja-JP" sz="1200" dirty="0" smtClean="0"/>
              <a:t>』</a:t>
            </a:r>
            <a:endParaRPr lang="ja-JP" altLang="en-US" sz="1200" dirty="0"/>
          </a:p>
        </p:txBody>
      </p:sp>
      <p:sp>
        <p:nvSpPr>
          <p:cNvPr id="17" name="テキスト ボックス 16"/>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a:t>
            </a:r>
            <a:r>
              <a:rPr kumimoji="1" lang="en-US" altLang="ja-JP" b="1" dirty="0" smtClean="0"/>
              <a:t>【</a:t>
            </a:r>
            <a:r>
              <a:rPr kumimoji="1" lang="ja-JP" altLang="en-US" b="1" dirty="0" smtClean="0"/>
              <a:t>完全失業率</a:t>
            </a:r>
            <a:r>
              <a:rPr kumimoji="1" lang="en-US" altLang="ja-JP" b="1" dirty="0" smtClean="0"/>
              <a:t>】</a:t>
            </a:r>
            <a:endParaRPr kumimoji="1" lang="ja-JP" altLang="en-US" b="1" dirty="0"/>
          </a:p>
        </p:txBody>
      </p:sp>
    </p:spTree>
    <p:extLst>
      <p:ext uri="{BB962C8B-B14F-4D97-AF65-F5344CB8AC3E}">
        <p14:creationId xmlns:p14="http://schemas.microsoft.com/office/powerpoint/2010/main" val="2978368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2610" y="481914"/>
            <a:ext cx="9700779" cy="9777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kumimoji="1" lang="ja-JP" altLang="en-US" sz="1400" dirty="0" smtClean="0">
                <a:solidFill>
                  <a:schemeClr val="tx1"/>
                </a:solidFill>
              </a:rPr>
              <a:t>●コロナによる解雇等見込みの労働者数</a:t>
            </a:r>
            <a:r>
              <a:rPr kumimoji="1" lang="en-US" altLang="ja-JP" sz="1100" dirty="0" smtClean="0">
                <a:solidFill>
                  <a:srgbClr val="FF0000"/>
                </a:solidFill>
              </a:rPr>
              <a:t>(※)</a:t>
            </a:r>
            <a:r>
              <a:rPr kumimoji="1" lang="ja-JP" altLang="en-US" sz="1400" dirty="0" smtClean="0">
                <a:solidFill>
                  <a:schemeClr val="tx1"/>
                </a:solidFill>
              </a:rPr>
              <a:t>は、週単位で大きく増加。（</a:t>
            </a:r>
            <a:r>
              <a:rPr kumimoji="1" lang="en-US" altLang="ja-JP" sz="1400" b="1" dirty="0" smtClean="0">
                <a:solidFill>
                  <a:schemeClr val="tx1"/>
                </a:solidFill>
              </a:rPr>
              <a:t>6/5</a:t>
            </a:r>
            <a:r>
              <a:rPr kumimoji="1" lang="ja-JP" altLang="en-US" sz="1400" b="1" dirty="0" smtClean="0">
                <a:solidFill>
                  <a:schemeClr val="tx1"/>
                </a:solidFill>
              </a:rPr>
              <a:t>時点：約</a:t>
            </a:r>
            <a:r>
              <a:rPr kumimoji="1" lang="en-US" altLang="ja-JP" sz="1400" b="1" dirty="0" smtClean="0">
                <a:solidFill>
                  <a:schemeClr val="tx1"/>
                </a:solidFill>
              </a:rPr>
              <a:t>21,000</a:t>
            </a:r>
            <a:r>
              <a:rPr kumimoji="1" lang="ja-JP" altLang="en-US" sz="1400" b="1" dirty="0" smtClean="0">
                <a:solidFill>
                  <a:schemeClr val="tx1"/>
                </a:solidFill>
              </a:rPr>
              <a:t>人</a:t>
            </a:r>
            <a:r>
              <a:rPr kumimoji="1" lang="ja-JP" altLang="en-US" sz="1400" dirty="0" smtClean="0">
                <a:solidFill>
                  <a:schemeClr val="tx1"/>
                </a:solidFill>
              </a:rPr>
              <a:t>）</a:t>
            </a:r>
            <a:endParaRPr kumimoji="1" lang="en-US" altLang="ja-JP" sz="1400" dirty="0" smtClean="0">
              <a:solidFill>
                <a:schemeClr val="tx1"/>
              </a:solidFill>
            </a:endParaRPr>
          </a:p>
          <a:p>
            <a:pPr marL="177800" indent="-177800"/>
            <a:r>
              <a:rPr kumimoji="1" lang="ja-JP" altLang="en-US" sz="1400" dirty="0" smtClean="0">
                <a:solidFill>
                  <a:schemeClr val="tx1"/>
                </a:solidFill>
              </a:rPr>
              <a:t>●業種別では、</a:t>
            </a:r>
            <a:r>
              <a:rPr kumimoji="1" lang="ja-JP" altLang="en-US" sz="1400" b="1" u="sng" dirty="0" smtClean="0">
                <a:solidFill>
                  <a:schemeClr val="tx1"/>
                </a:solidFill>
              </a:rPr>
              <a:t>「宿泊業」、「飲食業」</a:t>
            </a:r>
            <a:r>
              <a:rPr kumimoji="1" lang="ja-JP" altLang="en-US" sz="1400" dirty="0" smtClean="0">
                <a:solidFill>
                  <a:schemeClr val="tx1"/>
                </a:solidFill>
              </a:rPr>
              <a:t>等で</a:t>
            </a:r>
            <a:r>
              <a:rPr kumimoji="1" lang="ja-JP" altLang="en-US" sz="1400" dirty="0">
                <a:solidFill>
                  <a:schemeClr val="tx1"/>
                </a:solidFill>
              </a:rPr>
              <a:t>解雇等見込みの</a:t>
            </a:r>
            <a:r>
              <a:rPr kumimoji="1" lang="ja-JP" altLang="en-US" sz="1400" dirty="0" smtClean="0">
                <a:solidFill>
                  <a:schemeClr val="tx1"/>
                </a:solidFill>
              </a:rPr>
              <a:t>労働者が大きく増加。</a:t>
            </a:r>
            <a:endParaRPr kumimoji="1" lang="en-US" altLang="ja-JP" sz="1400" dirty="0" smtClean="0">
              <a:solidFill>
                <a:schemeClr val="tx1"/>
              </a:solidFill>
            </a:endParaRPr>
          </a:p>
          <a:p>
            <a:pPr marL="177800" indent="-177800"/>
            <a:r>
              <a:rPr kumimoji="1" lang="ja-JP" altLang="en-US" sz="1400" dirty="0" smtClean="0">
                <a:solidFill>
                  <a:schemeClr val="tx1"/>
                </a:solidFill>
              </a:rPr>
              <a:t>●都道府県別の比較では、東京に次いで</a:t>
            </a:r>
            <a:r>
              <a:rPr kumimoji="1" lang="ja-JP" altLang="en-US" sz="1400" b="1" u="sng" dirty="0" smtClean="0">
                <a:solidFill>
                  <a:schemeClr val="tx1"/>
                </a:solidFill>
              </a:rPr>
              <a:t>大阪の解雇等見込み労働者が多く、前週比で</a:t>
            </a:r>
            <a:r>
              <a:rPr kumimoji="1" lang="en-US" altLang="ja-JP" sz="1400" b="1" u="sng" dirty="0" smtClean="0">
                <a:solidFill>
                  <a:schemeClr val="tx1"/>
                </a:solidFill>
              </a:rPr>
              <a:t>1.7</a:t>
            </a:r>
            <a:r>
              <a:rPr kumimoji="1" lang="ja-JP" altLang="en-US" sz="1400" b="1" u="sng" dirty="0" smtClean="0">
                <a:solidFill>
                  <a:schemeClr val="tx1"/>
                </a:solidFill>
              </a:rPr>
              <a:t>倍になるなど、他府県に比べ大きく増加。</a:t>
            </a:r>
            <a:endParaRPr kumimoji="1" lang="en-US" altLang="ja-JP" sz="1400" b="1" u="sng" dirty="0" smtClean="0">
              <a:solidFill>
                <a:schemeClr val="tx1"/>
              </a:solidFill>
            </a:endParaRPr>
          </a:p>
          <a:p>
            <a:pPr marL="177800" indent="-177800"/>
            <a:r>
              <a:rPr kumimoji="1" lang="en-US" altLang="ja-JP" sz="1100" dirty="0" smtClean="0">
                <a:solidFill>
                  <a:srgbClr val="FF0000"/>
                </a:solidFill>
              </a:rPr>
              <a:t>※</a:t>
            </a:r>
            <a:r>
              <a:rPr kumimoji="1" lang="ja-JP" altLang="en-US" sz="1100" dirty="0" smtClean="0">
                <a:solidFill>
                  <a:srgbClr val="FF0000"/>
                </a:solidFill>
              </a:rPr>
              <a:t>「</a:t>
            </a:r>
            <a:r>
              <a:rPr kumimoji="1" lang="ja-JP" altLang="en-US" sz="1100" dirty="0">
                <a:solidFill>
                  <a:srgbClr val="FF0000"/>
                </a:solidFill>
              </a:rPr>
              <a:t>解雇等見込み」は、都道府県労働局及びハローワークに対して相談のあった事業所等において解雇・雇止め等の予定がある労働者で、一部既に解雇・雇止めされたものも含まれている。</a:t>
            </a:r>
            <a:endParaRPr kumimoji="1" lang="en-US" altLang="ja-JP" sz="1400" dirty="0">
              <a:solidFill>
                <a:srgbClr val="FF0000"/>
              </a:solidFill>
            </a:endParaRPr>
          </a:p>
        </p:txBody>
      </p:sp>
      <p:sp>
        <p:nvSpPr>
          <p:cNvPr id="6" name="正方形/長方形 5"/>
          <p:cNvSpPr/>
          <p:nvPr/>
        </p:nvSpPr>
        <p:spPr>
          <a:xfrm>
            <a:off x="8042782" y="4600642"/>
            <a:ext cx="1676096" cy="253916"/>
          </a:xfrm>
          <a:prstGeom prst="rect">
            <a:avLst/>
          </a:prstGeom>
        </p:spPr>
        <p:txBody>
          <a:bodyPr wrap="square">
            <a:spAutoFit/>
          </a:bodyPr>
          <a:lstStyle/>
          <a:p>
            <a:r>
              <a:rPr lang="ja-JP" altLang="en-US" sz="1050" dirty="0"/>
              <a:t>出典</a:t>
            </a:r>
            <a:r>
              <a:rPr lang="ja-JP" altLang="en-US" sz="1050" dirty="0" smtClean="0"/>
              <a:t>：厚生労働省資料</a:t>
            </a:r>
            <a:endParaRPr lang="ja-JP" altLang="en-US" sz="1050" dirty="0"/>
          </a:p>
        </p:txBody>
      </p:sp>
      <p:sp>
        <p:nvSpPr>
          <p:cNvPr id="32"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36</a:t>
            </a:fld>
            <a:endParaRPr kumimoji="1" lang="ja-JP" altLang="en-US" sz="1600" b="1"/>
          </a:p>
        </p:txBody>
      </p:sp>
      <p:graphicFrame>
        <p:nvGraphicFramePr>
          <p:cNvPr id="7" name="グラフ 6"/>
          <p:cNvGraphicFramePr>
            <a:graphicFrameLocks/>
          </p:cNvGraphicFramePr>
          <p:nvPr>
            <p:extLst>
              <p:ext uri="{D42A27DB-BD31-4B8C-83A1-F6EECF244321}">
                <p14:modId xmlns:p14="http://schemas.microsoft.com/office/powerpoint/2010/main" val="3701108164"/>
              </p:ext>
            </p:extLst>
          </p:nvPr>
        </p:nvGraphicFramePr>
        <p:xfrm>
          <a:off x="622654" y="1654741"/>
          <a:ext cx="3737133" cy="1807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nvPr>
        </p:nvGraphicFramePr>
        <p:xfrm>
          <a:off x="4984124" y="1617874"/>
          <a:ext cx="4689331" cy="2982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nvPr>
        </p:nvGraphicFramePr>
        <p:xfrm>
          <a:off x="205221" y="342578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a:t>
            </a:r>
            <a:r>
              <a:rPr kumimoji="1" lang="en-US" altLang="ja-JP" b="1" dirty="0" smtClean="0"/>
              <a:t>【</a:t>
            </a:r>
            <a:r>
              <a:rPr kumimoji="1" lang="ja-JP" altLang="en-US" b="1" dirty="0" smtClean="0"/>
              <a:t>解雇等見込み労働者</a:t>
            </a:r>
            <a:r>
              <a:rPr kumimoji="1" lang="en-US" altLang="ja-JP" b="1" dirty="0" smtClean="0"/>
              <a:t>】</a:t>
            </a:r>
            <a:endParaRPr kumimoji="1" lang="ja-JP" altLang="en-US" b="1" dirty="0"/>
          </a:p>
        </p:txBody>
      </p:sp>
    </p:spTree>
    <p:extLst>
      <p:ext uri="{BB962C8B-B14F-4D97-AF65-F5344CB8AC3E}">
        <p14:creationId xmlns:p14="http://schemas.microsoft.com/office/powerpoint/2010/main" val="1723355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6272" y="553257"/>
            <a:ext cx="9673456"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●新規求人数の対前年比において下回っている状況であり、</a:t>
            </a:r>
            <a:r>
              <a:rPr kumimoji="1" lang="ja-JP" altLang="en-US" sz="1400" b="1" u="sng" dirty="0" smtClean="0">
                <a:solidFill>
                  <a:schemeClr val="tx1"/>
                </a:solidFill>
              </a:rPr>
              <a:t>大阪は全国に比べ、求人数の減少割合が大きい。</a:t>
            </a:r>
            <a:endParaRPr kumimoji="1" lang="en-US" altLang="ja-JP" sz="1400" b="1" u="sng" dirty="0" smtClean="0">
              <a:solidFill>
                <a:schemeClr val="tx1"/>
              </a:solidFill>
            </a:endParaRPr>
          </a:p>
          <a:p>
            <a:r>
              <a:rPr kumimoji="1" lang="ja-JP" altLang="en-US" sz="1400" dirty="0">
                <a:solidFill>
                  <a:schemeClr val="tx1"/>
                </a:solidFill>
              </a:rPr>
              <a:t>　</a:t>
            </a:r>
            <a:r>
              <a:rPr kumimoji="1" lang="ja-JP" altLang="en-US" sz="1400" dirty="0" smtClean="0">
                <a:solidFill>
                  <a:schemeClr val="tx1"/>
                </a:solidFill>
              </a:rPr>
              <a:t>（</a:t>
            </a:r>
            <a:r>
              <a:rPr kumimoji="1" lang="en-US" altLang="ja-JP" sz="1400" dirty="0" smtClean="0">
                <a:solidFill>
                  <a:schemeClr val="tx1"/>
                </a:solidFill>
              </a:rPr>
              <a:t>20</a:t>
            </a:r>
            <a:r>
              <a:rPr kumimoji="1" lang="ja-JP" altLang="en-US" sz="1400" dirty="0" smtClean="0">
                <a:solidFill>
                  <a:schemeClr val="tx1"/>
                </a:solidFill>
              </a:rPr>
              <a:t>年４月の対前年比　全国：▲</a:t>
            </a:r>
            <a:r>
              <a:rPr kumimoji="1" lang="en-US" altLang="ja-JP" sz="1400" dirty="0" smtClean="0">
                <a:solidFill>
                  <a:schemeClr val="tx1"/>
                </a:solidFill>
              </a:rPr>
              <a:t>31.9%</a:t>
            </a:r>
            <a:r>
              <a:rPr kumimoji="1" lang="ja-JP" altLang="en-US" sz="1400" dirty="0" smtClean="0">
                <a:solidFill>
                  <a:schemeClr val="tx1"/>
                </a:solidFill>
              </a:rPr>
              <a:t>　大阪：▲</a:t>
            </a:r>
            <a:r>
              <a:rPr kumimoji="1" lang="en-US" altLang="ja-JP" sz="1400" dirty="0" smtClean="0">
                <a:solidFill>
                  <a:schemeClr val="tx1"/>
                </a:solidFill>
              </a:rPr>
              <a:t>35.7%</a:t>
            </a:r>
            <a:r>
              <a:rPr kumimoji="1" lang="ja-JP" altLang="en-US" sz="1400" dirty="0" smtClean="0">
                <a:solidFill>
                  <a:schemeClr val="tx1"/>
                </a:solidFill>
              </a:rPr>
              <a:t>）</a:t>
            </a:r>
            <a:endParaRPr kumimoji="1" lang="en-US" altLang="ja-JP" sz="1400" dirty="0" smtClean="0">
              <a:solidFill>
                <a:schemeClr val="tx1"/>
              </a:solidFill>
            </a:endParaRPr>
          </a:p>
          <a:p>
            <a:r>
              <a:rPr kumimoji="1" lang="ja-JP" altLang="en-US" sz="1400" dirty="0" smtClean="0">
                <a:solidFill>
                  <a:schemeClr val="tx1"/>
                </a:solidFill>
              </a:rPr>
              <a:t>●民間調査が実施した就職内定率では、前年に比べ▲</a:t>
            </a:r>
            <a:r>
              <a:rPr kumimoji="1" lang="en-US" altLang="ja-JP" sz="1400" dirty="0" smtClean="0">
                <a:solidFill>
                  <a:schemeClr val="tx1"/>
                </a:solidFill>
              </a:rPr>
              <a:t>13.4%</a:t>
            </a:r>
            <a:r>
              <a:rPr kumimoji="1" lang="ja-JP" altLang="en-US" sz="1400" dirty="0" smtClean="0">
                <a:solidFill>
                  <a:schemeClr val="tx1"/>
                </a:solidFill>
              </a:rPr>
              <a:t>低下</a:t>
            </a:r>
            <a:endParaRPr kumimoji="1" lang="en-US" altLang="ja-JP" sz="1400" dirty="0" smtClean="0">
              <a:solidFill>
                <a:schemeClr val="tx1"/>
              </a:solidFill>
            </a:endParaRPr>
          </a:p>
        </p:txBody>
      </p:sp>
      <p:sp>
        <p:nvSpPr>
          <p:cNvPr id="6" name="正方形/長方形 5"/>
          <p:cNvSpPr/>
          <p:nvPr/>
        </p:nvSpPr>
        <p:spPr>
          <a:xfrm>
            <a:off x="116272" y="5423793"/>
            <a:ext cx="3044242" cy="279548"/>
          </a:xfrm>
          <a:prstGeom prst="rect">
            <a:avLst/>
          </a:prstGeom>
        </p:spPr>
        <p:txBody>
          <a:bodyPr wrap="square">
            <a:spAutoFit/>
          </a:bodyPr>
          <a:lstStyle/>
          <a:p>
            <a:r>
              <a:rPr lang="ja-JP" altLang="en-US" sz="1200" dirty="0" smtClean="0"/>
              <a:t>出典：厚生労働省 </a:t>
            </a:r>
            <a:r>
              <a:rPr lang="en-US" altLang="ja-JP" sz="1200" dirty="0" smtClean="0"/>
              <a:t>『</a:t>
            </a:r>
            <a:r>
              <a:rPr lang="ja-JP" altLang="en-US" sz="1200" dirty="0" smtClean="0"/>
              <a:t>一般職業紹介状況</a:t>
            </a:r>
            <a:r>
              <a:rPr lang="en-US" altLang="ja-JP" sz="1200" dirty="0" smtClean="0"/>
              <a:t>』</a:t>
            </a:r>
            <a:endParaRPr lang="ja-JP" altLang="en-US" sz="1200" dirty="0"/>
          </a:p>
        </p:txBody>
      </p:sp>
      <p:sp>
        <p:nvSpPr>
          <p:cNvPr id="2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37</a:t>
            </a:fld>
            <a:endParaRPr kumimoji="1" lang="ja-JP" altLang="en-US" sz="1600" b="1"/>
          </a:p>
        </p:txBody>
      </p:sp>
      <p:graphicFrame>
        <p:nvGraphicFramePr>
          <p:cNvPr id="18" name="グラフ 17"/>
          <p:cNvGraphicFramePr>
            <a:graphicFrameLocks/>
          </p:cNvGraphicFramePr>
          <p:nvPr>
            <p:extLst>
              <p:ext uri="{D42A27DB-BD31-4B8C-83A1-F6EECF244321}">
                <p14:modId xmlns:p14="http://schemas.microsoft.com/office/powerpoint/2010/main" val="257104714"/>
              </p:ext>
            </p:extLst>
          </p:nvPr>
        </p:nvGraphicFramePr>
        <p:xfrm>
          <a:off x="187815" y="1740352"/>
          <a:ext cx="4426373" cy="3506897"/>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p:cNvSpPr/>
          <p:nvPr/>
        </p:nvSpPr>
        <p:spPr>
          <a:xfrm>
            <a:off x="655915" y="1699504"/>
            <a:ext cx="3490174" cy="276999"/>
          </a:xfrm>
          <a:prstGeom prst="rect">
            <a:avLst/>
          </a:prstGeom>
        </p:spPr>
        <p:txBody>
          <a:bodyPr wrap="square">
            <a:spAutoFit/>
          </a:bodyPr>
          <a:lstStyle/>
          <a:p>
            <a:pPr algn="ctr"/>
            <a:r>
              <a:rPr lang="ja-JP" altLang="en-US" sz="1200" b="1" dirty="0" smtClean="0"/>
              <a:t>新規求人数（パート含む一般）の対前年比推移</a:t>
            </a:r>
            <a:endParaRPr lang="ja-JP" altLang="en-US" sz="1200" b="1" dirty="0"/>
          </a:p>
        </p:txBody>
      </p:sp>
      <p:pic>
        <p:nvPicPr>
          <p:cNvPr id="5" name="図 4"/>
          <p:cNvPicPr>
            <a:picLocks noChangeAspect="1"/>
          </p:cNvPicPr>
          <p:nvPr/>
        </p:nvPicPr>
        <p:blipFill>
          <a:blip r:embed="rId4"/>
          <a:stretch>
            <a:fillRect/>
          </a:stretch>
        </p:blipFill>
        <p:spPr>
          <a:xfrm>
            <a:off x="4829577" y="1611399"/>
            <a:ext cx="4960151" cy="3537376"/>
          </a:xfrm>
          <a:prstGeom prst="rect">
            <a:avLst/>
          </a:prstGeom>
        </p:spPr>
      </p:pic>
      <p:sp>
        <p:nvSpPr>
          <p:cNvPr id="24" name="正方形/長方形 23"/>
          <p:cNvSpPr/>
          <p:nvPr/>
        </p:nvSpPr>
        <p:spPr>
          <a:xfrm>
            <a:off x="7489936" y="5423793"/>
            <a:ext cx="3044242" cy="279548"/>
          </a:xfrm>
          <a:prstGeom prst="rect">
            <a:avLst/>
          </a:prstGeom>
        </p:spPr>
        <p:txBody>
          <a:bodyPr wrap="square">
            <a:spAutoFit/>
          </a:bodyPr>
          <a:lstStyle/>
          <a:p>
            <a:r>
              <a:rPr lang="ja-JP" altLang="en-US" sz="1200" dirty="0" smtClean="0"/>
              <a:t>出典：リクルートキャリア公表資料</a:t>
            </a:r>
            <a:endParaRPr lang="ja-JP" altLang="en-US" sz="1200" dirty="0"/>
          </a:p>
        </p:txBody>
      </p:sp>
      <p:sp>
        <p:nvSpPr>
          <p:cNvPr id="10" name="テキスト ボックス 9"/>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a:t>
            </a:r>
            <a:r>
              <a:rPr kumimoji="1" lang="en-US" altLang="ja-JP" b="1" dirty="0" smtClean="0"/>
              <a:t>【</a:t>
            </a:r>
            <a:r>
              <a:rPr kumimoji="1" lang="ja-JP" altLang="en-US" b="1" dirty="0" smtClean="0"/>
              <a:t>新規求人数、就職内定率</a:t>
            </a:r>
            <a:r>
              <a:rPr kumimoji="1" lang="en-US" altLang="ja-JP" b="1" dirty="0" smtClean="0"/>
              <a:t>】</a:t>
            </a:r>
            <a:endParaRPr kumimoji="1" lang="ja-JP" altLang="en-US" b="1" dirty="0"/>
          </a:p>
        </p:txBody>
      </p:sp>
    </p:spTree>
    <p:extLst>
      <p:ext uri="{BB962C8B-B14F-4D97-AF65-F5344CB8AC3E}">
        <p14:creationId xmlns:p14="http://schemas.microsoft.com/office/powerpoint/2010/main" val="2343979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579368" y="2801958"/>
            <a:ext cx="297009" cy="2233959"/>
          </a:xfrm>
          <a:prstGeom prst="rect">
            <a:avLst/>
          </a:prstGeom>
          <a:pattFill prst="pct25">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r>
              <a:rPr lang="ja-JP" altLang="en-US" sz="1639" b="1" dirty="0">
                <a:solidFill>
                  <a:schemeClr val="tx1"/>
                </a:solidFill>
                <a:latin typeface="Arial"/>
                <a:ea typeface="Meiryo UI"/>
              </a:rPr>
              <a:t>？</a:t>
            </a:r>
          </a:p>
        </p:txBody>
      </p:sp>
      <p:sp>
        <p:nvSpPr>
          <p:cNvPr id="3" name="正方形/長方形 2"/>
          <p:cNvSpPr/>
          <p:nvPr/>
        </p:nvSpPr>
        <p:spPr>
          <a:xfrm>
            <a:off x="284205" y="578981"/>
            <a:ext cx="9472476" cy="9533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6275"/>
            <a:r>
              <a:rPr lang="ja-JP" altLang="en-US" sz="1400" dirty="0">
                <a:solidFill>
                  <a:prstClr val="black"/>
                </a:solidFill>
                <a:latin typeface="Arial"/>
                <a:ea typeface="Meiryo UI"/>
              </a:rPr>
              <a:t>● </a:t>
            </a:r>
            <a:r>
              <a:rPr lang="ja-JP" altLang="en-US" sz="1400" b="1" u="sng" dirty="0">
                <a:solidFill>
                  <a:prstClr val="black"/>
                </a:solidFill>
                <a:latin typeface="Arial"/>
                <a:ea typeface="Meiryo UI"/>
              </a:rPr>
              <a:t>４月の１ヵ月間で、全国の休業者数が急増</a:t>
            </a:r>
            <a:r>
              <a:rPr lang="ja-JP" altLang="en-US" sz="1400" dirty="0">
                <a:solidFill>
                  <a:prstClr val="black"/>
                </a:solidFill>
                <a:latin typeface="Arial"/>
                <a:ea typeface="Meiryo UI"/>
              </a:rPr>
              <a:t>（前月の２倍以上、約</a:t>
            </a:r>
            <a:r>
              <a:rPr lang="en-US" altLang="ja-JP" sz="1400" dirty="0">
                <a:solidFill>
                  <a:prstClr val="black"/>
                </a:solidFill>
                <a:latin typeface="Arial"/>
                <a:ea typeface="Meiryo UI"/>
              </a:rPr>
              <a:t>350</a:t>
            </a:r>
            <a:r>
              <a:rPr lang="ja-JP" altLang="en-US" sz="1400" dirty="0">
                <a:solidFill>
                  <a:prstClr val="black"/>
                </a:solidFill>
                <a:latin typeface="Arial"/>
                <a:ea typeface="Meiryo UI"/>
              </a:rPr>
              <a:t>万人の増加）。</a:t>
            </a:r>
            <a:endParaRPr lang="en-US" altLang="ja-JP" sz="1400" dirty="0">
              <a:solidFill>
                <a:prstClr val="black"/>
              </a:solidFill>
              <a:latin typeface="Arial"/>
              <a:ea typeface="Meiryo UI"/>
            </a:endParaRPr>
          </a:p>
          <a:p>
            <a:pPr defTabSz="416275"/>
            <a:r>
              <a:rPr lang="ja-JP" altLang="en-US" sz="1400" dirty="0">
                <a:solidFill>
                  <a:prstClr val="black"/>
                </a:solidFill>
              </a:rPr>
              <a:t>● </a:t>
            </a:r>
            <a:r>
              <a:rPr lang="ja-JP" altLang="en-US" sz="1400" b="1" dirty="0">
                <a:solidFill>
                  <a:prstClr val="black"/>
                </a:solidFill>
              </a:rPr>
              <a:t>大阪の休業者数については、</a:t>
            </a:r>
            <a:r>
              <a:rPr lang="ja-JP" altLang="en-US" sz="1400" dirty="0">
                <a:solidFill>
                  <a:prstClr val="black"/>
                </a:solidFill>
              </a:rPr>
              <a:t>四半期ごとに公表されるため、現時点では</a:t>
            </a:r>
            <a:r>
              <a:rPr lang="ja-JP" altLang="en-US" sz="1400" b="1" dirty="0">
                <a:solidFill>
                  <a:prstClr val="black"/>
                </a:solidFill>
              </a:rPr>
              <a:t>４月の休業者数は不明。</a:t>
            </a:r>
            <a:endParaRPr lang="en-US" altLang="ja-JP" sz="1400" dirty="0">
              <a:solidFill>
                <a:prstClr val="black"/>
              </a:solidFill>
              <a:latin typeface="Arial"/>
              <a:ea typeface="Meiryo UI"/>
            </a:endParaRPr>
          </a:p>
          <a:p>
            <a:pPr defTabSz="416275"/>
            <a:r>
              <a:rPr lang="ja-JP" altLang="en-US" sz="1400" dirty="0">
                <a:solidFill>
                  <a:prstClr val="black"/>
                </a:solidFill>
                <a:latin typeface="Arial"/>
                <a:ea typeface="Meiryo UI"/>
              </a:rPr>
              <a:t>● </a:t>
            </a:r>
            <a:r>
              <a:rPr lang="ja-JP" altLang="en-US" sz="1400" b="1" dirty="0">
                <a:solidFill>
                  <a:prstClr val="black"/>
                </a:solidFill>
                <a:latin typeface="Arial"/>
                <a:ea typeface="Meiryo UI"/>
              </a:rPr>
              <a:t>四半期ごとで、全国と大阪の増減率を比較</a:t>
            </a:r>
            <a:r>
              <a:rPr lang="ja-JP" altLang="en-US" sz="1400" dirty="0">
                <a:solidFill>
                  <a:prstClr val="black"/>
                </a:solidFill>
                <a:latin typeface="Arial"/>
                <a:ea typeface="Meiryo UI"/>
              </a:rPr>
              <a:t>すると、</a:t>
            </a:r>
            <a:r>
              <a:rPr lang="en-US" altLang="ja-JP" sz="1400" dirty="0">
                <a:solidFill>
                  <a:prstClr val="black"/>
                </a:solidFill>
                <a:latin typeface="Arial"/>
                <a:ea typeface="Meiryo UI"/>
              </a:rPr>
              <a:t>20</a:t>
            </a:r>
            <a:r>
              <a:rPr lang="ja-JP" altLang="en-US" sz="1400" dirty="0">
                <a:solidFill>
                  <a:prstClr val="black"/>
                </a:solidFill>
                <a:latin typeface="Arial"/>
                <a:ea typeface="Meiryo UI"/>
              </a:rPr>
              <a:t>年</a:t>
            </a:r>
            <a:r>
              <a:rPr lang="en-US" altLang="ja-JP" sz="1400" dirty="0">
                <a:solidFill>
                  <a:prstClr val="black"/>
                </a:solidFill>
                <a:latin typeface="Arial"/>
                <a:ea typeface="Meiryo UI"/>
              </a:rPr>
              <a:t>1-3</a:t>
            </a:r>
            <a:r>
              <a:rPr lang="ja-JP" altLang="en-US" sz="1400" dirty="0">
                <a:solidFill>
                  <a:prstClr val="black"/>
                </a:solidFill>
                <a:latin typeface="Arial"/>
                <a:ea typeface="Meiryo UI"/>
              </a:rPr>
              <a:t>月期で、</a:t>
            </a:r>
            <a:r>
              <a:rPr lang="ja-JP" altLang="en-US" sz="1400" b="1" u="sng" dirty="0">
                <a:solidFill>
                  <a:prstClr val="black"/>
                </a:solidFill>
                <a:latin typeface="Arial"/>
                <a:ea typeface="Meiryo UI"/>
              </a:rPr>
              <a:t>大阪は全国より前期比の伸び率が高く、４月以降、</a:t>
            </a:r>
            <a:endParaRPr lang="en-US" altLang="ja-JP" sz="1400" b="1" u="sng" dirty="0">
              <a:solidFill>
                <a:prstClr val="black"/>
              </a:solidFill>
              <a:latin typeface="Arial"/>
              <a:ea typeface="Meiryo UI"/>
            </a:endParaRPr>
          </a:p>
          <a:p>
            <a:pPr defTabSz="416275"/>
            <a:r>
              <a:rPr lang="ja-JP" altLang="en-US" sz="1400" dirty="0">
                <a:solidFill>
                  <a:prstClr val="black"/>
                </a:solidFill>
                <a:latin typeface="Arial"/>
                <a:ea typeface="Meiryo UI"/>
              </a:rPr>
              <a:t>　　</a:t>
            </a:r>
            <a:r>
              <a:rPr lang="ja-JP" altLang="en-US" sz="1400" b="1" u="sng" dirty="0">
                <a:solidFill>
                  <a:prstClr val="black"/>
                </a:solidFill>
                <a:latin typeface="Arial"/>
                <a:ea typeface="Meiryo UI"/>
              </a:rPr>
              <a:t>休業者数が急増することが想定</a:t>
            </a:r>
            <a:r>
              <a:rPr lang="ja-JP" altLang="en-US" sz="1400" dirty="0">
                <a:solidFill>
                  <a:prstClr val="black"/>
                </a:solidFill>
                <a:latin typeface="Arial"/>
                <a:ea typeface="Meiryo UI"/>
              </a:rPr>
              <a:t>される。</a:t>
            </a:r>
            <a:endParaRPr lang="en-US" altLang="ja-JP" sz="1400" b="1" dirty="0">
              <a:solidFill>
                <a:prstClr val="black"/>
              </a:solidFill>
              <a:latin typeface="Arial"/>
              <a:ea typeface="Meiryo UI"/>
            </a:endParaRPr>
          </a:p>
        </p:txBody>
      </p:sp>
      <p:sp>
        <p:nvSpPr>
          <p:cNvPr id="6" name="正方形/長方形 5"/>
          <p:cNvSpPr/>
          <p:nvPr/>
        </p:nvSpPr>
        <p:spPr>
          <a:xfrm>
            <a:off x="140066" y="5524710"/>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出典：総務省 </a:t>
            </a:r>
            <a:r>
              <a:rPr lang="en-US" altLang="ja-JP" sz="956" dirty="0">
                <a:solidFill>
                  <a:prstClr val="black"/>
                </a:solidFill>
                <a:latin typeface="Arial"/>
                <a:ea typeface="Meiryo UI"/>
              </a:rPr>
              <a:t>『</a:t>
            </a:r>
            <a:r>
              <a:rPr lang="ja-JP" altLang="en-US" sz="956" dirty="0">
                <a:solidFill>
                  <a:prstClr val="black"/>
                </a:solidFill>
                <a:latin typeface="Arial"/>
                <a:ea typeface="Meiryo UI"/>
              </a:rPr>
              <a:t>労働力調査</a:t>
            </a:r>
            <a:r>
              <a:rPr lang="en-US" altLang="ja-JP" sz="956" dirty="0">
                <a:solidFill>
                  <a:prstClr val="black"/>
                </a:solidFill>
                <a:latin typeface="Arial"/>
                <a:ea typeface="Meiryo UI"/>
              </a:rPr>
              <a:t>』</a:t>
            </a:r>
            <a:endParaRPr lang="ja-JP" altLang="en-US" sz="956" dirty="0">
              <a:solidFill>
                <a:prstClr val="black"/>
              </a:solidFill>
              <a:latin typeface="Arial"/>
              <a:ea typeface="Meiryo UI"/>
            </a:endParaRPr>
          </a:p>
        </p:txBody>
      </p:sp>
      <p:sp>
        <p:nvSpPr>
          <p:cNvPr id="20" name="スライド番号プレースホルダー 3"/>
          <p:cNvSpPr>
            <a:spLocks noGrp="1"/>
          </p:cNvSpPr>
          <p:nvPr>
            <p:ph type="sldNum" sz="quarter" idx="12"/>
          </p:nvPr>
        </p:nvSpPr>
        <p:spPr>
          <a:xfrm>
            <a:off x="9329351" y="5708854"/>
            <a:ext cx="427330" cy="358963"/>
          </a:xfrm>
        </p:spPr>
        <p:txBody>
          <a:bodyPr/>
          <a:lstStyle/>
          <a:p>
            <a:pPr defTabSz="416275"/>
            <a:fld id="{9B28B6A2-4437-46C4-8AB6-08015A7ADF51}" type="slidenum">
              <a:rPr lang="ja-JP" altLang="en-US" sz="1600" b="1">
                <a:solidFill>
                  <a:prstClr val="black">
                    <a:tint val="75000"/>
                  </a:prstClr>
                </a:solidFill>
                <a:latin typeface="Arial"/>
                <a:ea typeface="Meiryo UI"/>
              </a:rPr>
              <a:pPr defTabSz="416275"/>
              <a:t>38</a:t>
            </a:fld>
            <a:endParaRPr lang="ja-JP" altLang="en-US" sz="1600" b="1">
              <a:solidFill>
                <a:prstClr val="black">
                  <a:tint val="75000"/>
                </a:prstClr>
              </a:solidFill>
              <a:latin typeface="Arial"/>
              <a:ea typeface="Meiryo UI"/>
            </a:endParaRPr>
          </a:p>
        </p:txBody>
      </p:sp>
      <p:sp>
        <p:nvSpPr>
          <p:cNvPr id="13" name="テキスト ボックス 2"/>
          <p:cNvSpPr txBox="1"/>
          <p:nvPr/>
        </p:nvSpPr>
        <p:spPr>
          <a:xfrm>
            <a:off x="4792087" y="2244992"/>
            <a:ext cx="849058"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a:solidFill>
                  <a:prstClr val="black"/>
                </a:solidFill>
                <a:latin typeface="Meiryo UI" panose="020B0604030504040204" pitchFamily="50" charset="-128"/>
                <a:ea typeface="Meiryo UI" panose="020B0604030504040204" pitchFamily="50" charset="-128"/>
              </a:rPr>
              <a:t>（万人）</a:t>
            </a:r>
          </a:p>
        </p:txBody>
      </p:sp>
      <p:sp>
        <p:nvSpPr>
          <p:cNvPr id="14" name="テキスト ボックス 2"/>
          <p:cNvSpPr txBox="1"/>
          <p:nvPr/>
        </p:nvSpPr>
        <p:spPr>
          <a:xfrm>
            <a:off x="1" y="2244992"/>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a:solidFill>
                  <a:prstClr val="black"/>
                </a:solidFill>
                <a:latin typeface="Meiryo UI" panose="020B0604030504040204" pitchFamily="50" charset="-128"/>
                <a:ea typeface="Meiryo UI" panose="020B0604030504040204" pitchFamily="50" charset="-128"/>
              </a:rPr>
              <a:t>（万人）</a:t>
            </a:r>
          </a:p>
        </p:txBody>
      </p:sp>
      <p:sp>
        <p:nvSpPr>
          <p:cNvPr id="5" name="四角形吹き出し 4"/>
          <p:cNvSpPr/>
          <p:nvPr/>
        </p:nvSpPr>
        <p:spPr>
          <a:xfrm>
            <a:off x="8655814" y="1973902"/>
            <a:ext cx="1067073" cy="472015"/>
          </a:xfrm>
          <a:prstGeom prst="wedgeRectCallout">
            <a:avLst>
              <a:gd name="adj1" fmla="val -47992"/>
              <a:gd name="adj2" fmla="val 121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r>
              <a:rPr lang="ja-JP" altLang="en-US" sz="1138" dirty="0">
                <a:solidFill>
                  <a:srgbClr val="FF0000"/>
                </a:solidFill>
                <a:latin typeface="Arial"/>
                <a:ea typeface="Meiryo UI"/>
              </a:rPr>
              <a:t>４月以降増加の可能性あり</a:t>
            </a:r>
          </a:p>
        </p:txBody>
      </p:sp>
      <p:graphicFrame>
        <p:nvGraphicFramePr>
          <p:cNvPr id="17" name="グラフ 16"/>
          <p:cNvGraphicFramePr>
            <a:graphicFrameLocks/>
          </p:cNvGraphicFramePr>
          <p:nvPr>
            <p:extLst/>
          </p:nvPr>
        </p:nvGraphicFramePr>
        <p:xfrm>
          <a:off x="105194" y="2218997"/>
          <a:ext cx="4601992" cy="3146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nvPr>
        </p:nvGraphicFramePr>
        <p:xfrm>
          <a:off x="4953001" y="2218996"/>
          <a:ext cx="4568234" cy="3055097"/>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2015831" y="3296971"/>
            <a:ext cx="1471604" cy="288541"/>
          </a:xfrm>
          <a:prstGeom prst="rect">
            <a:avLst/>
          </a:prstGeom>
          <a:solidFill>
            <a:schemeClr val="bg1"/>
          </a:solidFill>
        </p:spPr>
        <p:txBody>
          <a:bodyPr wrap="square">
            <a:spAutoFit/>
          </a:bodyPr>
          <a:lstStyle/>
          <a:p>
            <a:pPr defTabSz="416275"/>
            <a:r>
              <a:rPr lang="en-US" altLang="ja-JP" sz="1275" b="1" dirty="0">
                <a:solidFill>
                  <a:srgbClr val="FF0000"/>
                </a:solidFill>
                <a:latin typeface="Arial"/>
                <a:ea typeface="Meiryo UI"/>
              </a:rPr>
              <a:t>※</a:t>
            </a:r>
            <a:r>
              <a:rPr lang="ja-JP" altLang="en-US" sz="1275" b="1" dirty="0">
                <a:solidFill>
                  <a:srgbClr val="FF0000"/>
                </a:solidFill>
                <a:latin typeface="Arial"/>
                <a:ea typeface="Meiryo UI"/>
              </a:rPr>
              <a:t>２倍以上に増加</a:t>
            </a:r>
          </a:p>
        </p:txBody>
      </p:sp>
      <p:sp>
        <p:nvSpPr>
          <p:cNvPr id="15" name="右矢印 14"/>
          <p:cNvSpPr/>
          <p:nvPr/>
        </p:nvSpPr>
        <p:spPr>
          <a:xfrm rot="17640325">
            <a:off x="2830639" y="3532099"/>
            <a:ext cx="1200083" cy="137027"/>
          </a:xfrm>
          <a:prstGeom prst="rightArrow">
            <a:avLst>
              <a:gd name="adj1" fmla="val 50000"/>
              <a:gd name="adj2" fmla="val 77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endParaRPr lang="ja-JP" altLang="en-US" sz="1639" dirty="0">
              <a:solidFill>
                <a:prstClr val="white"/>
              </a:solidFill>
              <a:latin typeface="Arial"/>
              <a:ea typeface="Meiryo UI"/>
            </a:endParaRPr>
          </a:p>
        </p:txBody>
      </p:sp>
      <p:sp>
        <p:nvSpPr>
          <p:cNvPr id="19" name="右矢印 18"/>
          <p:cNvSpPr/>
          <p:nvPr/>
        </p:nvSpPr>
        <p:spPr>
          <a:xfrm rot="17880018">
            <a:off x="7836203" y="3284949"/>
            <a:ext cx="1086586" cy="129786"/>
          </a:xfrm>
          <a:prstGeom prst="rightArrow">
            <a:avLst>
              <a:gd name="adj1" fmla="val 50000"/>
              <a:gd name="adj2" fmla="val 7777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endParaRPr lang="ja-JP" altLang="en-US" sz="1639" dirty="0">
              <a:solidFill>
                <a:prstClr val="white"/>
              </a:solidFill>
              <a:latin typeface="Arial"/>
              <a:ea typeface="Meiryo UI"/>
            </a:endParaRPr>
          </a:p>
        </p:txBody>
      </p:sp>
      <p:cxnSp>
        <p:nvCxnSpPr>
          <p:cNvPr id="8" name="直線矢印コネクタ 7"/>
          <p:cNvCxnSpPr/>
          <p:nvPr/>
        </p:nvCxnSpPr>
        <p:spPr>
          <a:xfrm>
            <a:off x="3197580" y="5337851"/>
            <a:ext cx="0" cy="26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8034051" y="5274093"/>
            <a:ext cx="0" cy="26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446612" y="5589141"/>
            <a:ext cx="1501936" cy="239425"/>
          </a:xfrm>
          <a:prstGeom prst="rect">
            <a:avLst/>
          </a:prstGeom>
        </p:spPr>
        <p:txBody>
          <a:bodyPr wrap="square">
            <a:spAutoFit/>
          </a:bodyPr>
          <a:lstStyle/>
          <a:p>
            <a:pPr defTabSz="416275"/>
            <a:r>
              <a:rPr lang="ja-JP" altLang="en-US" sz="956" u="sng" dirty="0">
                <a:solidFill>
                  <a:prstClr val="black"/>
                </a:solidFill>
                <a:latin typeface="Arial"/>
                <a:ea typeface="Meiryo UI"/>
              </a:rPr>
              <a:t>前年同期比では、</a:t>
            </a:r>
            <a:r>
              <a:rPr lang="en-US" altLang="ja-JP" sz="956" u="sng" dirty="0" smtClean="0">
                <a:solidFill>
                  <a:prstClr val="black"/>
                </a:solidFill>
                <a:latin typeface="Arial"/>
                <a:ea typeface="Meiryo UI"/>
              </a:rPr>
              <a:t>110.0</a:t>
            </a:r>
            <a:r>
              <a:rPr lang="en-US" altLang="ja-JP" sz="956" u="sng" dirty="0">
                <a:solidFill>
                  <a:prstClr val="black"/>
                </a:solidFill>
                <a:latin typeface="Arial"/>
                <a:ea typeface="Meiryo UI"/>
              </a:rPr>
              <a:t>%</a:t>
            </a:r>
            <a:endParaRPr lang="ja-JP" altLang="en-US" sz="956" u="sng" dirty="0">
              <a:solidFill>
                <a:prstClr val="black"/>
              </a:solidFill>
              <a:latin typeface="Arial"/>
              <a:ea typeface="Meiryo UI"/>
            </a:endParaRPr>
          </a:p>
        </p:txBody>
      </p:sp>
      <p:sp>
        <p:nvSpPr>
          <p:cNvPr id="23" name="正方形/長方形 22"/>
          <p:cNvSpPr/>
          <p:nvPr/>
        </p:nvSpPr>
        <p:spPr>
          <a:xfrm>
            <a:off x="7215465" y="5534906"/>
            <a:ext cx="1501936" cy="239425"/>
          </a:xfrm>
          <a:prstGeom prst="rect">
            <a:avLst/>
          </a:prstGeom>
        </p:spPr>
        <p:txBody>
          <a:bodyPr wrap="square">
            <a:spAutoFit/>
          </a:bodyPr>
          <a:lstStyle/>
          <a:p>
            <a:pPr defTabSz="416275"/>
            <a:r>
              <a:rPr lang="ja-JP" altLang="en-US" sz="956" u="sng" dirty="0">
                <a:solidFill>
                  <a:prstClr val="black"/>
                </a:solidFill>
                <a:latin typeface="Arial"/>
                <a:ea typeface="Meiryo UI"/>
              </a:rPr>
              <a:t>前年同期比では、</a:t>
            </a:r>
            <a:r>
              <a:rPr lang="en-US" altLang="ja-JP" sz="956" u="sng" dirty="0">
                <a:solidFill>
                  <a:prstClr val="black"/>
                </a:solidFill>
                <a:latin typeface="Arial"/>
                <a:ea typeface="Meiryo UI"/>
              </a:rPr>
              <a:t>100.0%</a:t>
            </a:r>
            <a:endParaRPr lang="ja-JP" altLang="en-US" sz="956" u="sng" dirty="0">
              <a:solidFill>
                <a:prstClr val="black"/>
              </a:solidFill>
              <a:latin typeface="Arial"/>
              <a:ea typeface="Meiryo UI"/>
            </a:endParaRPr>
          </a:p>
        </p:txBody>
      </p:sp>
      <p:sp>
        <p:nvSpPr>
          <p:cNvPr id="24" name="四角形吹き出し 23"/>
          <p:cNvSpPr/>
          <p:nvPr/>
        </p:nvSpPr>
        <p:spPr>
          <a:xfrm>
            <a:off x="1340105" y="4086585"/>
            <a:ext cx="649408" cy="180084"/>
          </a:xfrm>
          <a:prstGeom prst="wedgeRectCallout">
            <a:avLst>
              <a:gd name="adj1" fmla="val 35964"/>
              <a:gd name="adj2" fmla="val 2967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r>
              <a:rPr lang="ja-JP" altLang="en-US" sz="975" dirty="0">
                <a:solidFill>
                  <a:schemeClr val="tx1"/>
                </a:solidFill>
                <a:latin typeface="Arial"/>
                <a:ea typeface="Meiryo UI"/>
              </a:rPr>
              <a:t>前期比</a:t>
            </a:r>
          </a:p>
        </p:txBody>
      </p:sp>
      <p:sp>
        <p:nvSpPr>
          <p:cNvPr id="25" name="四角形吹き出し 24"/>
          <p:cNvSpPr/>
          <p:nvPr/>
        </p:nvSpPr>
        <p:spPr>
          <a:xfrm>
            <a:off x="6165490" y="3792492"/>
            <a:ext cx="649408" cy="180084"/>
          </a:xfrm>
          <a:prstGeom prst="wedgeRectCallout">
            <a:avLst>
              <a:gd name="adj1" fmla="val 41011"/>
              <a:gd name="adj2" fmla="val 4059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r>
              <a:rPr lang="ja-JP" altLang="en-US" sz="975" dirty="0">
                <a:solidFill>
                  <a:schemeClr val="tx1"/>
                </a:solidFill>
                <a:latin typeface="Arial"/>
                <a:ea typeface="Meiryo UI"/>
              </a:rPr>
              <a:t>前期比</a:t>
            </a:r>
          </a:p>
        </p:txBody>
      </p:sp>
      <p:sp>
        <p:nvSpPr>
          <p:cNvPr id="26" name="テキスト ボックス 25"/>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a:t>
            </a:r>
            <a:r>
              <a:rPr kumimoji="1" lang="en-US" altLang="ja-JP" b="1" dirty="0" smtClean="0"/>
              <a:t>【</a:t>
            </a:r>
            <a:r>
              <a:rPr kumimoji="1" lang="ja-JP" altLang="en-US" b="1" dirty="0" smtClean="0"/>
              <a:t>休業者数</a:t>
            </a:r>
            <a:r>
              <a:rPr kumimoji="1" lang="en-US" altLang="ja-JP" b="1" dirty="0" smtClean="0"/>
              <a:t>】</a:t>
            </a:r>
            <a:endParaRPr kumimoji="1" lang="ja-JP" altLang="en-US" b="1" dirty="0"/>
          </a:p>
        </p:txBody>
      </p:sp>
    </p:spTree>
    <p:extLst>
      <p:ext uri="{BB962C8B-B14F-4D97-AF65-F5344CB8AC3E}">
        <p14:creationId xmlns:p14="http://schemas.microsoft.com/office/powerpoint/2010/main" val="330232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96562" y="603458"/>
            <a:ext cx="9348459" cy="7187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●１世帯当たり消費支出額の推移をみると、</a:t>
            </a:r>
            <a:r>
              <a:rPr kumimoji="1" lang="ja-JP" altLang="en-US" sz="1400" b="1" u="sng" dirty="0" smtClean="0">
                <a:solidFill>
                  <a:schemeClr val="tx1"/>
                </a:solidFill>
                <a:latin typeface="Meiryo UI" panose="020B0604030504040204" pitchFamily="50" charset="-128"/>
                <a:ea typeface="Meiryo UI" panose="020B0604030504040204" pitchFamily="50" charset="-128"/>
              </a:rPr>
              <a:t>大阪市は、全国よりも支出額が下回っている。</a:t>
            </a:r>
            <a:r>
              <a:rPr kumimoji="1" lang="ja-JP" altLang="en-US" sz="1200" dirty="0" smtClean="0">
                <a:solidFill>
                  <a:schemeClr val="tx1"/>
                </a:solidFill>
                <a:latin typeface="Meiryo UI" panose="020B0604030504040204" pitchFamily="50" charset="-128"/>
                <a:ea typeface="Meiryo UI" panose="020B0604030504040204" pitchFamily="50" charset="-128"/>
              </a:rPr>
              <a:t>（全国：</a:t>
            </a:r>
            <a:r>
              <a:rPr kumimoji="1" lang="en-US" altLang="ja-JP" sz="1200" dirty="0" smtClean="0">
                <a:solidFill>
                  <a:schemeClr val="tx1"/>
                </a:solidFill>
                <a:latin typeface="Meiryo UI" panose="020B0604030504040204" pitchFamily="50" charset="-128"/>
                <a:ea typeface="Meiryo UI" panose="020B0604030504040204" pitchFamily="50" charset="-128"/>
              </a:rPr>
              <a:t>268</a:t>
            </a:r>
            <a:r>
              <a:rPr kumimoji="1" lang="ja-JP" altLang="en-US" sz="1200" dirty="0" smtClean="0">
                <a:solidFill>
                  <a:schemeClr val="tx1"/>
                </a:solidFill>
                <a:latin typeface="Meiryo UI" panose="020B0604030504040204" pitchFamily="50" charset="-128"/>
                <a:ea typeface="Meiryo UI" panose="020B0604030504040204" pitchFamily="50" charset="-128"/>
              </a:rPr>
              <a:t>千円、大阪：</a:t>
            </a:r>
            <a:r>
              <a:rPr kumimoji="1" lang="en-US" altLang="ja-JP" sz="1200" dirty="0" smtClean="0">
                <a:solidFill>
                  <a:schemeClr val="tx1"/>
                </a:solidFill>
                <a:latin typeface="Meiryo UI" panose="020B0604030504040204" pitchFamily="50" charset="-128"/>
                <a:ea typeface="Meiryo UI" panose="020B0604030504040204" pitchFamily="50" charset="-128"/>
              </a:rPr>
              <a:t>245</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 対前年比では、</a:t>
            </a:r>
            <a:r>
              <a:rPr kumimoji="1" lang="en-US" altLang="ja-JP" sz="1400" dirty="0" smtClean="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月になって全国平均を</a:t>
            </a:r>
            <a:r>
              <a:rPr kumimoji="1" lang="ja-JP" altLang="en-US" sz="1400" dirty="0">
                <a:solidFill>
                  <a:schemeClr val="tx1"/>
                </a:solidFill>
                <a:latin typeface="Meiryo UI" panose="020B0604030504040204" pitchFamily="50" charset="-128"/>
                <a:ea typeface="Meiryo UI" panose="020B0604030504040204" pitchFamily="50" charset="-128"/>
              </a:rPr>
              <a:t>上回</a:t>
            </a:r>
            <a:r>
              <a:rPr kumimoji="1" lang="ja-JP" altLang="en-US" sz="1400" dirty="0" smtClean="0">
                <a:solidFill>
                  <a:schemeClr val="tx1"/>
                </a:solidFill>
                <a:latin typeface="Meiryo UI" panose="020B0604030504040204" pitchFamily="50" charset="-128"/>
                <a:ea typeface="Meiryo UI" panose="020B0604030504040204" pitchFamily="50" charset="-128"/>
              </a:rPr>
              <a:t>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5" name="タイトル 3"/>
          <p:cNvSpPr txBox="1">
            <a:spLocks/>
          </p:cNvSpPr>
          <p:nvPr/>
        </p:nvSpPr>
        <p:spPr>
          <a:xfrm>
            <a:off x="0" y="1"/>
            <a:ext cx="9906000" cy="403512"/>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785"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消費支出額の減少</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123787" y="5535315"/>
            <a:ext cx="2652699" cy="261610"/>
          </a:xfrm>
          <a:prstGeom prst="rect">
            <a:avLst/>
          </a:prstGeom>
          <a:noFill/>
        </p:spPr>
        <p:txBody>
          <a:bodyPr wrap="square" rtlCol="0">
            <a:spAutoFit/>
          </a:bodyPr>
          <a:lstStyle/>
          <a:p>
            <a:pPr algn="ctr"/>
            <a:r>
              <a:rPr kumimoji="1" lang="ja-JP" altLang="en-US" sz="1100" dirty="0" smtClean="0"/>
              <a:t>出典：総務省 </a:t>
            </a:r>
            <a:r>
              <a:rPr kumimoji="1" lang="en-US" altLang="ja-JP" sz="1100" dirty="0" smtClean="0"/>
              <a:t>『</a:t>
            </a:r>
            <a:r>
              <a:rPr kumimoji="1" lang="ja-JP" altLang="en-US" sz="1100" dirty="0" smtClean="0"/>
              <a:t>家計調査</a:t>
            </a:r>
            <a:r>
              <a:rPr kumimoji="1" lang="en-US" altLang="ja-JP" sz="1100" dirty="0" smtClean="0"/>
              <a:t>』</a:t>
            </a:r>
          </a:p>
        </p:txBody>
      </p:sp>
      <p:graphicFrame>
        <p:nvGraphicFramePr>
          <p:cNvPr id="8" name="グラフ 7">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118572529"/>
              </p:ext>
            </p:extLst>
          </p:nvPr>
        </p:nvGraphicFramePr>
        <p:xfrm>
          <a:off x="741406" y="1322173"/>
          <a:ext cx="8452022" cy="4797639"/>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a:xfrm>
            <a:off x="9403491" y="5691873"/>
            <a:ext cx="372995" cy="394246"/>
          </a:xfrm>
        </p:spPr>
        <p:txBody>
          <a:bodyPr/>
          <a:lstStyle/>
          <a:p>
            <a:fld id="{9B28B6A2-4437-46C4-8AB6-08015A7ADF51}" type="slidenum">
              <a:rPr kumimoji="1" lang="ja-JP" altLang="en-US" sz="1600" b="1" smtClean="0">
                <a:latin typeface="+mn-ea"/>
              </a:rPr>
              <a:pPr/>
              <a:t>3</a:t>
            </a:fld>
            <a:endParaRPr kumimoji="1" lang="ja-JP" altLang="en-US" sz="1600" b="1">
              <a:latin typeface="+mn-ea"/>
            </a:endParaRPr>
          </a:p>
        </p:txBody>
      </p:sp>
    </p:spTree>
    <p:extLst>
      <p:ext uri="{BB962C8B-B14F-4D97-AF65-F5344CB8AC3E}">
        <p14:creationId xmlns:p14="http://schemas.microsoft.com/office/powerpoint/2010/main" val="1760250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4083907778"/>
              </p:ext>
            </p:extLst>
          </p:nvPr>
        </p:nvGraphicFramePr>
        <p:xfrm>
          <a:off x="4180210" y="1655806"/>
          <a:ext cx="5596276" cy="455964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334996" y="498283"/>
            <a:ext cx="9236007" cy="9541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●就業形態別では、</a:t>
            </a:r>
            <a:r>
              <a:rPr kumimoji="1" lang="ja-JP" altLang="en-US" sz="1400" b="1" u="sng" dirty="0" smtClean="0">
                <a:solidFill>
                  <a:schemeClr val="tx1"/>
                </a:solidFill>
              </a:rPr>
              <a:t>非正規雇用の就業者数が大きく減少</a:t>
            </a:r>
            <a:r>
              <a:rPr kumimoji="1" lang="ja-JP" altLang="en-US" sz="1400" dirty="0" smtClean="0">
                <a:solidFill>
                  <a:schemeClr val="tx1"/>
                </a:solidFill>
              </a:rPr>
              <a:t>。</a:t>
            </a:r>
            <a:endParaRPr kumimoji="1" lang="en-US" altLang="ja-JP" sz="1400" dirty="0" smtClean="0">
              <a:solidFill>
                <a:schemeClr val="tx1"/>
              </a:solidFill>
            </a:endParaRPr>
          </a:p>
          <a:p>
            <a:r>
              <a:rPr kumimoji="1" lang="ja-JP" altLang="en-US" sz="1400" dirty="0" smtClean="0">
                <a:solidFill>
                  <a:schemeClr val="tx1"/>
                </a:solidFill>
              </a:rPr>
              <a:t>●業種別では、</a:t>
            </a:r>
            <a:r>
              <a:rPr kumimoji="1" lang="ja-JP" altLang="en-US" sz="1400" b="1" u="sng" dirty="0" smtClean="0">
                <a:solidFill>
                  <a:schemeClr val="tx1"/>
                </a:solidFill>
              </a:rPr>
              <a:t>「宿泊・飲食サービス業」や「卸売業・小売業」、「製造業」における非正規労働者 等で悪化</a:t>
            </a:r>
            <a:r>
              <a:rPr kumimoji="1" lang="ja-JP" altLang="en-US" sz="1400" dirty="0" smtClean="0">
                <a:solidFill>
                  <a:schemeClr val="tx1"/>
                </a:solidFill>
              </a:rPr>
              <a:t>している一方、</a:t>
            </a:r>
            <a:endParaRPr kumimoji="1" lang="en-US" altLang="ja-JP" sz="1400" dirty="0" smtClean="0">
              <a:solidFill>
                <a:schemeClr val="tx1"/>
              </a:solidFill>
            </a:endParaRPr>
          </a:p>
          <a:p>
            <a:r>
              <a:rPr kumimoji="1" lang="en-US" altLang="ja-JP" sz="1400" dirty="0">
                <a:solidFill>
                  <a:schemeClr val="tx1"/>
                </a:solidFill>
                <a:latin typeface="+mn-ea"/>
              </a:rPr>
              <a:t> </a:t>
            </a:r>
            <a:r>
              <a:rPr kumimoji="1" lang="en-US" altLang="ja-JP" sz="1400" dirty="0" smtClean="0">
                <a:solidFill>
                  <a:schemeClr val="tx1"/>
                </a:solidFill>
                <a:latin typeface="+mn-ea"/>
              </a:rPr>
              <a:t>  </a:t>
            </a:r>
            <a:r>
              <a:rPr kumimoji="1" lang="ja-JP" altLang="en-US" sz="1400" dirty="0" smtClean="0">
                <a:solidFill>
                  <a:schemeClr val="tx1"/>
                </a:solidFill>
              </a:rPr>
              <a:t>「情報通信業」等では雇用が増加しており、業種によるバラつきが大きい。</a:t>
            </a:r>
            <a:endParaRPr kumimoji="1" lang="ja-JP" altLang="en-US" sz="1400" dirty="0">
              <a:solidFill>
                <a:schemeClr val="tx1"/>
              </a:solidFill>
            </a:endParaRPr>
          </a:p>
        </p:txBody>
      </p:sp>
      <p:sp>
        <p:nvSpPr>
          <p:cNvPr id="8"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39</a:t>
            </a:fld>
            <a:endParaRPr kumimoji="1" lang="ja-JP" altLang="en-US" sz="1600" b="1"/>
          </a:p>
        </p:txBody>
      </p:sp>
      <p:graphicFrame>
        <p:nvGraphicFramePr>
          <p:cNvPr id="7" name="グラフ 6"/>
          <p:cNvGraphicFramePr/>
          <p:nvPr>
            <p:extLst>
              <p:ext uri="{D42A27DB-BD31-4B8C-83A1-F6EECF244321}">
                <p14:modId xmlns:p14="http://schemas.microsoft.com/office/powerpoint/2010/main" val="1950498570"/>
              </p:ext>
            </p:extLst>
          </p:nvPr>
        </p:nvGraphicFramePr>
        <p:xfrm>
          <a:off x="0" y="1754658"/>
          <a:ext cx="4028303" cy="3807883"/>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p:cNvSpPr/>
          <p:nvPr/>
        </p:nvSpPr>
        <p:spPr>
          <a:xfrm>
            <a:off x="70515" y="5765886"/>
            <a:ext cx="1820069" cy="246221"/>
          </a:xfrm>
          <a:prstGeom prst="rect">
            <a:avLst/>
          </a:prstGeom>
        </p:spPr>
        <p:txBody>
          <a:bodyPr wrap="square">
            <a:spAutoFit/>
          </a:bodyPr>
          <a:lstStyle/>
          <a:p>
            <a:r>
              <a:rPr lang="ja-JP" altLang="en-US" sz="1000" dirty="0"/>
              <a:t>出典</a:t>
            </a:r>
            <a:r>
              <a:rPr lang="ja-JP" altLang="en-US" sz="1000" dirty="0" smtClean="0"/>
              <a:t>：総務省  </a:t>
            </a:r>
            <a:r>
              <a:rPr lang="en-US" altLang="ja-JP" sz="1000" dirty="0" smtClean="0"/>
              <a:t>『</a:t>
            </a:r>
            <a:r>
              <a:rPr lang="ja-JP" altLang="en-US" sz="1000" dirty="0" smtClean="0"/>
              <a:t>労働力調査</a:t>
            </a:r>
            <a:r>
              <a:rPr lang="en-US" altLang="ja-JP" sz="1000" dirty="0" smtClean="0"/>
              <a:t>』</a:t>
            </a:r>
            <a:endParaRPr lang="ja-JP" altLang="en-US" sz="1000" dirty="0"/>
          </a:p>
        </p:txBody>
      </p:sp>
      <p:sp>
        <p:nvSpPr>
          <p:cNvPr id="10" name="テキスト ボックス 9"/>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smtClean="0"/>
              <a:t>雇用情勢の悪化</a:t>
            </a:r>
            <a:r>
              <a:rPr kumimoji="1" lang="en-US" altLang="ja-JP" b="1" dirty="0" smtClean="0"/>
              <a:t>【</a:t>
            </a:r>
            <a:r>
              <a:rPr kumimoji="1" lang="ja-JP" altLang="en-US" b="1" dirty="0" smtClean="0"/>
              <a:t>非正規雇用就業者数</a:t>
            </a:r>
            <a:r>
              <a:rPr kumimoji="1" lang="en-US" altLang="ja-JP" b="1" dirty="0" smtClean="0"/>
              <a:t>】</a:t>
            </a:r>
            <a:endParaRPr kumimoji="1" lang="ja-JP" altLang="en-US" b="1" dirty="0"/>
          </a:p>
        </p:txBody>
      </p:sp>
      <p:sp>
        <p:nvSpPr>
          <p:cNvPr id="11" name="テキスト ボックス 1"/>
          <p:cNvSpPr txBox="1"/>
          <p:nvPr/>
        </p:nvSpPr>
        <p:spPr>
          <a:xfrm>
            <a:off x="4286428" y="2083349"/>
            <a:ext cx="369315" cy="22316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smtClean="0"/>
              <a:t>（万人）</a:t>
            </a:r>
            <a:endParaRPr lang="ja-JP" altLang="en-US" sz="900" dirty="0"/>
          </a:p>
        </p:txBody>
      </p:sp>
    </p:spTree>
    <p:extLst>
      <p:ext uri="{BB962C8B-B14F-4D97-AF65-F5344CB8AC3E}">
        <p14:creationId xmlns:p14="http://schemas.microsoft.com/office/powerpoint/2010/main" val="1028828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34996" y="498283"/>
            <a:ext cx="9236007" cy="8391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smtClean="0">
                <a:solidFill>
                  <a:schemeClr val="tx1"/>
                </a:solidFill>
              </a:rPr>
              <a:t>●</a:t>
            </a:r>
            <a:r>
              <a:rPr kumimoji="1" lang="ja-JP" altLang="en-US" sz="1400" b="1" u="sng" dirty="0" smtClean="0">
                <a:solidFill>
                  <a:schemeClr val="tx1"/>
                </a:solidFill>
              </a:rPr>
              <a:t>大阪の非正規労働者は、</a:t>
            </a:r>
            <a:r>
              <a:rPr kumimoji="1" lang="en-US" altLang="ja-JP" sz="1400" dirty="0" smtClean="0">
                <a:solidFill>
                  <a:schemeClr val="tx1"/>
                </a:solidFill>
              </a:rPr>
              <a:t>20</a:t>
            </a:r>
            <a:r>
              <a:rPr kumimoji="1" lang="ja-JP" altLang="en-US" sz="1400" dirty="0" smtClean="0">
                <a:solidFill>
                  <a:schemeClr val="tx1"/>
                </a:solidFill>
              </a:rPr>
              <a:t>年</a:t>
            </a:r>
            <a:r>
              <a:rPr kumimoji="1" lang="en-US" altLang="ja-JP" sz="1400" dirty="0" smtClean="0">
                <a:solidFill>
                  <a:schemeClr val="tx1"/>
                </a:solidFill>
              </a:rPr>
              <a:t>1-3</a:t>
            </a:r>
            <a:r>
              <a:rPr kumimoji="1" lang="ja-JP" altLang="en-US" sz="1400" dirty="0" smtClean="0">
                <a:solidFill>
                  <a:schemeClr val="tx1"/>
                </a:solidFill>
              </a:rPr>
              <a:t>月期において、</a:t>
            </a:r>
            <a:r>
              <a:rPr kumimoji="1" lang="ja-JP" altLang="en-US" sz="1400" b="1" u="sng" dirty="0" smtClean="0">
                <a:solidFill>
                  <a:schemeClr val="tx1"/>
                </a:solidFill>
              </a:rPr>
              <a:t>約</a:t>
            </a:r>
            <a:r>
              <a:rPr kumimoji="1" lang="en-US" altLang="ja-JP" sz="1400" b="1" u="sng" dirty="0" smtClean="0">
                <a:solidFill>
                  <a:schemeClr val="tx1"/>
                </a:solidFill>
              </a:rPr>
              <a:t>10</a:t>
            </a:r>
            <a:r>
              <a:rPr kumimoji="1" lang="ja-JP" altLang="en-US" sz="1400" b="1" u="sng" dirty="0" smtClean="0">
                <a:solidFill>
                  <a:schemeClr val="tx1"/>
                </a:solidFill>
              </a:rPr>
              <a:t>万人減少（▲</a:t>
            </a:r>
            <a:r>
              <a:rPr kumimoji="1" lang="ja-JP" altLang="en-US" sz="1400" b="1" u="sng" dirty="0">
                <a:solidFill>
                  <a:schemeClr val="tx1"/>
                </a:solidFill>
              </a:rPr>
              <a:t>６</a:t>
            </a:r>
            <a:r>
              <a:rPr kumimoji="1" lang="ja-JP" altLang="en-US" sz="1400" b="1" u="sng" dirty="0" smtClean="0">
                <a:solidFill>
                  <a:schemeClr val="tx1"/>
                </a:solidFill>
              </a:rPr>
              <a:t>％）。</a:t>
            </a:r>
            <a:r>
              <a:rPr kumimoji="1" lang="ja-JP" altLang="en-US" sz="1400" dirty="0">
                <a:solidFill>
                  <a:srgbClr val="FF0000"/>
                </a:solidFill>
              </a:rPr>
              <a:t>　</a:t>
            </a:r>
            <a:r>
              <a:rPr kumimoji="1" lang="ja-JP" altLang="en-US" sz="1400" dirty="0" smtClean="0">
                <a:solidFill>
                  <a:srgbClr val="FF0000"/>
                </a:solidFill>
              </a:rPr>
              <a:t>　</a:t>
            </a:r>
            <a:r>
              <a:rPr kumimoji="1" lang="ja-JP" altLang="en-US" sz="1200" dirty="0" smtClean="0">
                <a:solidFill>
                  <a:srgbClr val="FF0000"/>
                </a:solidFill>
              </a:rPr>
              <a:t>　</a:t>
            </a:r>
            <a:r>
              <a:rPr kumimoji="1" lang="en-US" altLang="ja-JP" sz="1200" dirty="0" smtClean="0">
                <a:solidFill>
                  <a:srgbClr val="FF0000"/>
                </a:solidFill>
              </a:rPr>
              <a:t>※</a:t>
            </a:r>
            <a:r>
              <a:rPr kumimoji="1" lang="ja-JP" altLang="en-US" sz="1200" dirty="0" smtClean="0">
                <a:solidFill>
                  <a:srgbClr val="FF0000"/>
                </a:solidFill>
              </a:rPr>
              <a:t>データは四半期ごとのみ</a:t>
            </a:r>
            <a:endParaRPr kumimoji="1" lang="en-US" altLang="ja-JP" sz="1200" dirty="0">
              <a:solidFill>
                <a:srgbClr val="FF0000"/>
              </a:solidFill>
            </a:endParaRPr>
          </a:p>
          <a:p>
            <a:pPr>
              <a:lnSpc>
                <a:spcPct val="150000"/>
              </a:lnSpc>
            </a:pPr>
            <a:r>
              <a:rPr kumimoji="1" lang="ja-JP" altLang="en-US" sz="1400" dirty="0" smtClean="0">
                <a:solidFill>
                  <a:schemeClr val="tx1"/>
                </a:solidFill>
              </a:rPr>
              <a:t>●一方、正規労働者は横ばい。</a:t>
            </a:r>
            <a:endParaRPr kumimoji="1" lang="ja-JP" altLang="en-US" sz="1400" dirty="0">
              <a:solidFill>
                <a:schemeClr val="tx1"/>
              </a:solidFill>
            </a:endParaRPr>
          </a:p>
        </p:txBody>
      </p:sp>
      <p:sp>
        <p:nvSpPr>
          <p:cNvPr id="8"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40</a:t>
            </a:fld>
            <a:endParaRPr kumimoji="1" lang="ja-JP" altLang="en-US" sz="1600" b="1"/>
          </a:p>
        </p:txBody>
      </p:sp>
      <p:sp>
        <p:nvSpPr>
          <p:cNvPr id="9" name="正方形/長方形 8"/>
          <p:cNvSpPr/>
          <p:nvPr/>
        </p:nvSpPr>
        <p:spPr>
          <a:xfrm>
            <a:off x="6879088" y="5691873"/>
            <a:ext cx="1820069" cy="246221"/>
          </a:xfrm>
          <a:prstGeom prst="rect">
            <a:avLst/>
          </a:prstGeom>
        </p:spPr>
        <p:txBody>
          <a:bodyPr wrap="square">
            <a:spAutoFit/>
          </a:bodyPr>
          <a:lstStyle/>
          <a:p>
            <a:r>
              <a:rPr lang="ja-JP" altLang="en-US" sz="1000" dirty="0"/>
              <a:t>出典</a:t>
            </a:r>
            <a:r>
              <a:rPr lang="ja-JP" altLang="en-US" sz="1000" dirty="0" smtClean="0"/>
              <a:t>：総務省  </a:t>
            </a:r>
            <a:r>
              <a:rPr lang="en-US" altLang="ja-JP" sz="1000" dirty="0" smtClean="0"/>
              <a:t>『</a:t>
            </a:r>
            <a:r>
              <a:rPr lang="ja-JP" altLang="en-US" sz="1000" dirty="0" smtClean="0"/>
              <a:t>労働力調査</a:t>
            </a:r>
            <a:r>
              <a:rPr lang="en-US" altLang="ja-JP" sz="1000" dirty="0" smtClean="0"/>
              <a:t>』</a:t>
            </a:r>
            <a:endParaRPr lang="ja-JP" altLang="en-US" sz="1000" dirty="0"/>
          </a:p>
        </p:txBody>
      </p:sp>
      <p:sp>
        <p:nvSpPr>
          <p:cNvPr id="10" name="テキスト ボックス 9"/>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 </a:t>
            </a:r>
            <a:r>
              <a:rPr kumimoji="1" lang="en-US" altLang="ja-JP" b="1" dirty="0" smtClean="0"/>
              <a:t>【</a:t>
            </a:r>
            <a:r>
              <a:rPr kumimoji="1" lang="ja-JP" altLang="en-US" b="1" dirty="0" smtClean="0"/>
              <a:t>非正規雇用就業者数</a:t>
            </a:r>
            <a:r>
              <a:rPr kumimoji="1" lang="en-US" altLang="ja-JP" b="1" dirty="0" smtClean="0"/>
              <a:t>】</a:t>
            </a:r>
            <a:endParaRPr kumimoji="1" lang="ja-JP" altLang="en-US" b="1" dirty="0"/>
          </a:p>
        </p:txBody>
      </p:sp>
      <p:graphicFrame>
        <p:nvGraphicFramePr>
          <p:cNvPr id="11" name="グラフ 10"/>
          <p:cNvGraphicFramePr>
            <a:graphicFrameLocks/>
          </p:cNvGraphicFramePr>
          <p:nvPr>
            <p:extLst>
              <p:ext uri="{D42A27DB-BD31-4B8C-83A1-F6EECF244321}">
                <p14:modId xmlns:p14="http://schemas.microsoft.com/office/powerpoint/2010/main" val="2862388581"/>
              </p:ext>
            </p:extLst>
          </p:nvPr>
        </p:nvGraphicFramePr>
        <p:xfrm>
          <a:off x="1223493" y="1688305"/>
          <a:ext cx="7475664" cy="400356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2"/>
          <p:cNvSpPr txBox="1"/>
          <p:nvPr/>
        </p:nvSpPr>
        <p:spPr>
          <a:xfrm>
            <a:off x="1223493" y="1863265"/>
            <a:ext cx="571500" cy="20005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700" dirty="0" smtClean="0">
                <a:latin typeface="Meiryo UI" panose="020B0604030504040204" pitchFamily="50" charset="-128"/>
                <a:ea typeface="Meiryo UI" panose="020B0604030504040204" pitchFamily="50" charset="-128"/>
              </a:rPr>
              <a:t>（千人</a:t>
            </a:r>
            <a:r>
              <a:rPr kumimoji="1" lang="ja-JP" altLang="en-US" sz="700" dirty="0">
                <a:latin typeface="Meiryo UI" panose="020B0604030504040204" pitchFamily="50" charset="-128"/>
                <a:ea typeface="Meiryo UI" panose="020B0604030504040204" pitchFamily="50" charset="-128"/>
              </a:rPr>
              <a:t>）</a:t>
            </a:r>
          </a:p>
        </p:txBody>
      </p:sp>
      <p:sp>
        <p:nvSpPr>
          <p:cNvPr id="13" name="右矢印 12"/>
          <p:cNvSpPr/>
          <p:nvPr/>
        </p:nvSpPr>
        <p:spPr>
          <a:xfrm rot="455038">
            <a:off x="6908223" y="3093888"/>
            <a:ext cx="908036" cy="75321"/>
          </a:xfrm>
          <a:prstGeom prst="rightArrow">
            <a:avLst>
              <a:gd name="adj1" fmla="val 50000"/>
              <a:gd name="adj2" fmla="val 77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endParaRPr lang="ja-JP" altLang="en-US" sz="1639" dirty="0">
              <a:solidFill>
                <a:prstClr val="white"/>
              </a:solidFill>
              <a:latin typeface="Arial"/>
              <a:ea typeface="Meiryo UI"/>
            </a:endParaRPr>
          </a:p>
        </p:txBody>
      </p:sp>
      <p:sp>
        <p:nvSpPr>
          <p:cNvPr id="14" name="四角形吹き出し 13"/>
          <p:cNvSpPr/>
          <p:nvPr/>
        </p:nvSpPr>
        <p:spPr>
          <a:xfrm>
            <a:off x="8261190" y="2268317"/>
            <a:ext cx="1288015" cy="472015"/>
          </a:xfrm>
          <a:prstGeom prst="wedgeRectCallout">
            <a:avLst>
              <a:gd name="adj1" fmla="val -47992"/>
              <a:gd name="adj2" fmla="val 121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6275"/>
            <a:r>
              <a:rPr lang="ja-JP" altLang="en-US" sz="1138" dirty="0" smtClean="0">
                <a:solidFill>
                  <a:srgbClr val="FF0000"/>
                </a:solidFill>
                <a:latin typeface="Arial"/>
                <a:ea typeface="Meiryo UI"/>
              </a:rPr>
              <a:t>約</a:t>
            </a:r>
            <a:r>
              <a:rPr lang="en-US" altLang="ja-JP" sz="1138" dirty="0" smtClean="0">
                <a:solidFill>
                  <a:srgbClr val="FF0000"/>
                </a:solidFill>
                <a:latin typeface="Arial"/>
                <a:ea typeface="Meiryo UI"/>
              </a:rPr>
              <a:t>10</a:t>
            </a:r>
            <a:r>
              <a:rPr lang="ja-JP" altLang="en-US" sz="1138" dirty="0" smtClean="0">
                <a:solidFill>
                  <a:srgbClr val="FF0000"/>
                </a:solidFill>
                <a:latin typeface="Arial"/>
                <a:ea typeface="Meiryo UI"/>
              </a:rPr>
              <a:t>万人減少（▲６％）</a:t>
            </a:r>
            <a:endParaRPr lang="ja-JP" altLang="en-US" sz="1138" dirty="0">
              <a:solidFill>
                <a:srgbClr val="FF0000"/>
              </a:solidFill>
              <a:latin typeface="Arial"/>
              <a:ea typeface="Meiryo UI"/>
            </a:endParaRPr>
          </a:p>
        </p:txBody>
      </p:sp>
    </p:spTree>
    <p:extLst>
      <p:ext uri="{BB962C8B-B14F-4D97-AF65-F5344CB8AC3E}">
        <p14:creationId xmlns:p14="http://schemas.microsoft.com/office/powerpoint/2010/main" val="1972520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所得の減少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名目賃金指数</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70456" y="591900"/>
            <a:ext cx="9306033" cy="6882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b="1" u="sng" dirty="0" smtClean="0">
                <a:solidFill>
                  <a:schemeClr val="tx1"/>
                </a:solidFill>
                <a:latin typeface="Meiryo UI" panose="020B0604030504040204" pitchFamily="50" charset="-128"/>
                <a:ea typeface="Meiryo UI" panose="020B0604030504040204" pitchFamily="50" charset="-128"/>
              </a:rPr>
              <a:t>大阪の名目賃金指数</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smtClean="0">
                <a:solidFill>
                  <a:schemeClr val="tx1"/>
                </a:solidFill>
                <a:latin typeface="Meiryo UI" panose="020B0604030504040204" pitchFamily="50" charset="-128"/>
                <a:ea typeface="Meiryo UI" panose="020B0604030504040204" pitchFamily="50" charset="-128"/>
              </a:rPr>
              <a:t>3</a:t>
            </a:r>
            <a:r>
              <a:rPr kumimoji="1" lang="ja-JP" altLang="en-US" sz="1400" b="1" u="sng" dirty="0" smtClean="0">
                <a:solidFill>
                  <a:schemeClr val="tx1"/>
                </a:solidFill>
                <a:latin typeface="Meiryo UI" panose="020B0604030504040204" pitchFamily="50" charset="-128"/>
                <a:ea typeface="Meiryo UI" panose="020B0604030504040204" pitchFamily="50" charset="-128"/>
              </a:rPr>
              <a:t>月</a:t>
            </a:r>
            <a:r>
              <a:rPr kumimoji="1" lang="ja-JP" altLang="en-US" sz="1400" b="1" u="sng" dirty="0" smtClean="0">
                <a:solidFill>
                  <a:schemeClr val="tx1"/>
                </a:solidFill>
                <a:latin typeface="Meiryo UI" panose="020B0604030504040204" pitchFamily="50" charset="-128"/>
                <a:ea typeface="Meiryo UI" panose="020B0604030504040204" pitchFamily="50" charset="-128"/>
              </a:rPr>
              <a:t>）は、対前年同月比で▲</a:t>
            </a:r>
            <a:r>
              <a:rPr kumimoji="1" lang="en-US" altLang="ja-JP" sz="1400" b="1" u="sng" dirty="0" smtClean="0">
                <a:solidFill>
                  <a:schemeClr val="tx1"/>
                </a:solidFill>
                <a:latin typeface="Meiryo UI" panose="020B0604030504040204" pitchFamily="50" charset="-128"/>
                <a:ea typeface="Meiryo UI" panose="020B0604030504040204" pitchFamily="50" charset="-128"/>
              </a:rPr>
              <a:t>0.1%</a:t>
            </a:r>
            <a:r>
              <a:rPr kumimoji="1" lang="ja-JP" altLang="en-US" sz="1400" b="1" u="sng" dirty="0" smtClean="0">
                <a:solidFill>
                  <a:schemeClr val="tx1"/>
                </a:solidFill>
                <a:latin typeface="Meiryo UI" panose="020B0604030504040204" pitchFamily="50" charset="-128"/>
                <a:ea typeface="Meiryo UI" panose="020B0604030504040204" pitchFamily="50" charset="-128"/>
              </a:rPr>
              <a:t>であり、全国（</a:t>
            </a:r>
            <a:r>
              <a:rPr kumimoji="1" lang="en-US" altLang="ja-JP" sz="1400" b="1" u="sng" dirty="0" smtClean="0">
                <a:solidFill>
                  <a:schemeClr val="tx1"/>
                </a:solidFill>
                <a:latin typeface="Meiryo UI" panose="020B0604030504040204" pitchFamily="50" charset="-128"/>
                <a:ea typeface="Meiryo UI" panose="020B0604030504040204" pitchFamily="50" charset="-128"/>
              </a:rPr>
              <a:t>0.1%</a:t>
            </a:r>
            <a:r>
              <a:rPr kumimoji="1" lang="ja-JP" altLang="en-US" sz="1400" b="1" u="sng" dirty="0" smtClean="0">
                <a:solidFill>
                  <a:schemeClr val="tx1"/>
                </a:solidFill>
                <a:latin typeface="Meiryo UI" panose="020B0604030504040204" pitchFamily="50" charset="-128"/>
                <a:ea typeface="Meiryo UI" panose="020B0604030504040204" pitchFamily="50" charset="-128"/>
              </a:rPr>
              <a:t>）より下回っている</a:t>
            </a:r>
            <a:r>
              <a:rPr kumimoji="1" lang="ja-JP" altLang="en-US" sz="1400" dirty="0" smtClean="0">
                <a:solidFill>
                  <a:schemeClr val="tx1"/>
                </a:solidFill>
                <a:latin typeface="Meiryo UI" panose="020B0604030504040204" pitchFamily="50" charset="-128"/>
                <a:ea typeface="Meiryo UI" panose="020B0604030504040204" pitchFamily="50" charset="-128"/>
              </a:rPr>
              <a:t>状況。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 </a:t>
            </a:r>
            <a:r>
              <a:rPr kumimoji="1" lang="en-US" altLang="ja-JP" sz="1400" smtClean="0">
                <a:solidFill>
                  <a:schemeClr val="tx1"/>
                </a:solidFill>
                <a:latin typeface="Meiryo UI" panose="020B0604030504040204" pitchFamily="50" charset="-128"/>
                <a:ea typeface="Meiryo UI" panose="020B0604030504040204" pitchFamily="50" charset="-128"/>
              </a:rPr>
              <a:t>3</a:t>
            </a:r>
            <a:r>
              <a:rPr kumimoji="1" lang="ja-JP" altLang="en-US" sz="1400" smtClean="0">
                <a:solidFill>
                  <a:schemeClr val="tx1"/>
                </a:solidFill>
                <a:latin typeface="Meiryo UI" panose="020B0604030504040204" pitchFamily="50" charset="-128"/>
                <a:ea typeface="Meiryo UI" panose="020B0604030504040204" pitchFamily="50" charset="-128"/>
              </a:rPr>
              <a:t>月</a:t>
            </a:r>
            <a:r>
              <a:rPr kumimoji="1" lang="ja-JP" altLang="en-US" sz="1400" dirty="0" smtClean="0">
                <a:solidFill>
                  <a:schemeClr val="tx1"/>
                </a:solidFill>
                <a:latin typeface="Meiryo UI" panose="020B0604030504040204" pitchFamily="50" charset="-128"/>
                <a:ea typeface="Meiryo UI" panose="020B0604030504040204" pitchFamily="50" charset="-128"/>
              </a:rPr>
              <a:t>時点では、賃金への大きな影響は見受けられない。</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474200" y="5691873"/>
            <a:ext cx="413499" cy="394246"/>
          </a:xfrm>
          <a:ln>
            <a:solidFill>
              <a:schemeClr val="accent1"/>
            </a:solidFill>
          </a:ln>
        </p:spPr>
        <p:txBody>
          <a:bodyPr/>
          <a:lstStyle/>
          <a:p>
            <a:fld id="{9B28B6A2-4437-46C4-8AB6-08015A7ADF51}" type="slidenum">
              <a:rPr kumimoji="1" lang="ja-JP" altLang="en-US" sz="1600" smtClean="0"/>
              <a:t>41</a:t>
            </a:fld>
            <a:endParaRPr kumimoji="1" lang="ja-JP" altLang="en-US" sz="1600" dirty="0"/>
          </a:p>
        </p:txBody>
      </p:sp>
      <p:sp>
        <p:nvSpPr>
          <p:cNvPr id="2" name="Rectangle 2"/>
          <p:cNvSpPr>
            <a:spLocks noChangeArrowheads="1"/>
          </p:cNvSpPr>
          <p:nvPr/>
        </p:nvSpPr>
        <p:spPr bwMode="auto">
          <a:xfrm>
            <a:off x="1203598" y="2262053"/>
            <a:ext cx="108631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9" name="テキスト ボックス 8"/>
          <p:cNvSpPr txBox="1"/>
          <p:nvPr/>
        </p:nvSpPr>
        <p:spPr>
          <a:xfrm>
            <a:off x="3335835" y="5758191"/>
            <a:ext cx="6036876" cy="261610"/>
          </a:xfrm>
          <a:prstGeom prst="rect">
            <a:avLst/>
          </a:prstGeom>
          <a:noFill/>
        </p:spPr>
        <p:txBody>
          <a:bodyPr wrap="square" rtlCol="0">
            <a:spAutoFit/>
          </a:bodyPr>
          <a:lstStyle/>
          <a:p>
            <a:r>
              <a:rPr kumimoji="1" lang="ja-JP" altLang="en-US" sz="1100" dirty="0" smtClean="0"/>
              <a:t>出典：大阪府統計課 </a:t>
            </a:r>
            <a:r>
              <a:rPr kumimoji="1" lang="en-US" altLang="ja-JP" sz="1100" dirty="0" smtClean="0"/>
              <a:t>『</a:t>
            </a:r>
            <a:r>
              <a:rPr kumimoji="1" lang="ja-JP" altLang="en-US" sz="1100" dirty="0" smtClean="0"/>
              <a:t>大阪</a:t>
            </a:r>
            <a:r>
              <a:rPr kumimoji="1" lang="ja-JP" altLang="en-US" sz="1100" dirty="0"/>
              <a:t>の賃金、労働時間及び雇用の</a:t>
            </a:r>
            <a:r>
              <a:rPr kumimoji="1" lang="ja-JP" altLang="en-US" sz="1100" dirty="0" smtClean="0"/>
              <a:t>動き</a:t>
            </a:r>
            <a:r>
              <a:rPr kumimoji="1" lang="en-US" altLang="ja-JP" sz="1100" dirty="0" smtClean="0"/>
              <a:t>』</a:t>
            </a:r>
            <a:r>
              <a:rPr kumimoji="1" lang="ja-JP" altLang="en-US" sz="1100" dirty="0" err="1" smtClean="0"/>
              <a:t>、</a:t>
            </a:r>
            <a:r>
              <a:rPr kumimoji="1" lang="ja-JP" altLang="en-US" sz="1100" dirty="0"/>
              <a:t>厚生</a:t>
            </a:r>
            <a:r>
              <a:rPr kumimoji="1" lang="ja-JP" altLang="en-US" sz="1100" dirty="0" smtClean="0"/>
              <a:t>労働省 </a:t>
            </a:r>
            <a:r>
              <a:rPr kumimoji="1" lang="en-US" altLang="ja-JP" sz="1100" dirty="0"/>
              <a:t>『</a:t>
            </a:r>
            <a:r>
              <a:rPr kumimoji="1" lang="ja-JP" altLang="en-US" sz="1100" dirty="0" smtClean="0"/>
              <a:t>毎月</a:t>
            </a:r>
            <a:r>
              <a:rPr kumimoji="1" lang="ja-JP" altLang="en-US" sz="1100" dirty="0"/>
              <a:t>勤労統計</a:t>
            </a:r>
            <a:r>
              <a:rPr kumimoji="1" lang="ja-JP" altLang="en-US" sz="1100" dirty="0" smtClean="0"/>
              <a:t>調査</a:t>
            </a:r>
            <a:r>
              <a:rPr kumimoji="1" lang="en-US" altLang="ja-JP" sz="1100" dirty="0" smtClean="0"/>
              <a:t>』</a:t>
            </a:r>
            <a:endParaRPr kumimoji="1" lang="en-US" altLang="zh-TW" sz="1100" dirty="0" smtClean="0"/>
          </a:p>
        </p:txBody>
      </p:sp>
      <p:sp>
        <p:nvSpPr>
          <p:cNvPr id="3" name="Rectangle 2"/>
          <p:cNvSpPr>
            <a:spLocks noChangeArrowheads="1"/>
          </p:cNvSpPr>
          <p:nvPr/>
        </p:nvSpPr>
        <p:spPr bwMode="auto">
          <a:xfrm>
            <a:off x="568833" y="1687441"/>
            <a:ext cx="123444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34" y="1386348"/>
            <a:ext cx="8519876" cy="418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64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所得の減少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生活保護</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99983" y="532493"/>
            <a:ext cx="9306033" cy="6882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緊急事態宣言が発令された</a:t>
            </a:r>
            <a:r>
              <a:rPr kumimoji="1" lang="en-US" altLang="ja-JP" sz="1400" b="1" u="sng" dirty="0" smtClean="0">
                <a:solidFill>
                  <a:schemeClr val="tx1"/>
                </a:solidFill>
                <a:latin typeface="Meiryo UI" panose="020B0604030504040204" pitchFamily="50" charset="-128"/>
                <a:ea typeface="Meiryo UI" panose="020B0604030504040204" pitchFamily="50" charset="-128"/>
              </a:rPr>
              <a:t>4</a:t>
            </a:r>
            <a:r>
              <a:rPr kumimoji="1" lang="ja-JP" altLang="en-US" sz="1400" b="1" u="sng" dirty="0" smtClean="0">
                <a:solidFill>
                  <a:schemeClr val="tx1"/>
                </a:solidFill>
                <a:latin typeface="Meiryo UI" panose="020B0604030504040204" pitchFamily="50" charset="-128"/>
                <a:ea typeface="Meiryo UI" panose="020B0604030504040204" pitchFamily="50" charset="-128"/>
              </a:rPr>
              <a:t>月、生活保護の申請者が急増。大阪市では</a:t>
            </a:r>
            <a:r>
              <a:rPr kumimoji="1" lang="en-US" altLang="ja-JP" sz="1400" b="1" u="sng" dirty="0" smtClean="0">
                <a:solidFill>
                  <a:schemeClr val="tx1"/>
                </a:solidFill>
                <a:latin typeface="Meiryo UI" panose="020B0604030504040204" pitchFamily="50" charset="-128"/>
                <a:ea typeface="Meiryo UI" panose="020B0604030504040204" pitchFamily="50" charset="-128"/>
              </a:rPr>
              <a:t>1,618</a:t>
            </a:r>
            <a:r>
              <a:rPr kumimoji="1" lang="ja-JP" altLang="en-US" sz="1400" b="1" u="sng" dirty="0" smtClean="0">
                <a:solidFill>
                  <a:schemeClr val="tx1"/>
                </a:solidFill>
                <a:latin typeface="Meiryo UI" panose="020B0604030504040204" pitchFamily="50" charset="-128"/>
                <a:ea typeface="Meiryo UI" panose="020B0604030504040204" pitchFamily="50" charset="-128"/>
              </a:rPr>
              <a:t>件、前年</a:t>
            </a:r>
            <a:r>
              <a:rPr kumimoji="1" lang="ja-JP" altLang="en-US" sz="1400" b="1" u="sng" dirty="0">
                <a:solidFill>
                  <a:schemeClr val="tx1"/>
                </a:solidFill>
                <a:latin typeface="Meiryo UI" panose="020B0604030504040204" pitchFamily="50" charset="-128"/>
                <a:ea typeface="Meiryo UI" panose="020B0604030504040204" pitchFamily="50" charset="-128"/>
              </a:rPr>
              <a:t>同</a:t>
            </a:r>
            <a:r>
              <a:rPr kumimoji="1" lang="ja-JP" altLang="en-US" sz="1400" b="1" u="sng" dirty="0" smtClean="0">
                <a:solidFill>
                  <a:schemeClr val="tx1"/>
                </a:solidFill>
                <a:latin typeface="Meiryo UI" panose="020B0604030504040204" pitchFamily="50" charset="-128"/>
                <a:ea typeface="Meiryo UI" panose="020B0604030504040204" pitchFamily="50" charset="-128"/>
              </a:rPr>
              <a:t>月比</a:t>
            </a:r>
            <a:r>
              <a:rPr kumimoji="1" lang="en-US" altLang="ja-JP" sz="1400" b="1" u="sng" dirty="0" smtClean="0">
                <a:solidFill>
                  <a:schemeClr val="tx1"/>
                </a:solidFill>
                <a:latin typeface="Meiryo UI" panose="020B0604030504040204" pitchFamily="50" charset="-128"/>
                <a:ea typeface="Meiryo UI" panose="020B0604030504040204" pitchFamily="50" charset="-128"/>
              </a:rPr>
              <a:t>37</a:t>
            </a:r>
            <a:r>
              <a:rPr kumimoji="1" lang="ja-JP" altLang="en-US" sz="1400" b="1" u="sng" dirty="0" smtClean="0">
                <a:solidFill>
                  <a:schemeClr val="tx1"/>
                </a:solidFill>
                <a:latin typeface="Meiryo UI" panose="020B0604030504040204" pitchFamily="50" charset="-128"/>
                <a:ea typeface="Meiryo UI" panose="020B0604030504040204" pitchFamily="50" charset="-128"/>
              </a:rPr>
              <a:t>％増加。</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en-US" altLang="ja-JP" sz="1400" b="1"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宿泊業や飲食業が大きな打撃を受け、生活保護申請の増加につながっているとみられる。</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3"/>
          <p:cNvSpPr>
            <a:spLocks noGrp="1"/>
          </p:cNvSpPr>
          <p:nvPr>
            <p:ph type="sldNum" sz="quarter" idx="12"/>
          </p:nvPr>
        </p:nvSpPr>
        <p:spPr>
          <a:xfrm>
            <a:off x="9477631" y="5691873"/>
            <a:ext cx="410067" cy="394246"/>
          </a:xfrm>
          <a:ln>
            <a:solidFill>
              <a:schemeClr val="accent1"/>
            </a:solidFill>
          </a:ln>
        </p:spPr>
        <p:txBody>
          <a:bodyPr/>
          <a:lstStyle/>
          <a:p>
            <a:r>
              <a:rPr kumimoji="1" lang="en-US" altLang="ja-JP" sz="1600" dirty="0" smtClean="0"/>
              <a:t>42</a:t>
            </a:r>
            <a:endParaRPr kumimoji="1" lang="ja-JP" altLang="en-US" sz="1600" dirty="0"/>
          </a:p>
        </p:txBody>
      </p:sp>
      <p:sp>
        <p:nvSpPr>
          <p:cNvPr id="2" name="Rectangle 2"/>
          <p:cNvSpPr>
            <a:spLocks noChangeArrowheads="1"/>
          </p:cNvSpPr>
          <p:nvPr/>
        </p:nvSpPr>
        <p:spPr bwMode="auto">
          <a:xfrm>
            <a:off x="1203598" y="2262053"/>
            <a:ext cx="108631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568833" y="1687441"/>
            <a:ext cx="123444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5" name="図 4"/>
          <p:cNvPicPr>
            <a:picLocks noChangeAspect="1"/>
          </p:cNvPicPr>
          <p:nvPr/>
        </p:nvPicPr>
        <p:blipFill>
          <a:blip r:embed="rId2"/>
          <a:stretch>
            <a:fillRect/>
          </a:stretch>
        </p:blipFill>
        <p:spPr>
          <a:xfrm>
            <a:off x="1972545" y="1733160"/>
            <a:ext cx="5589375" cy="3682517"/>
          </a:xfrm>
          <a:prstGeom prst="rect">
            <a:avLst/>
          </a:prstGeom>
        </p:spPr>
      </p:pic>
      <p:sp>
        <p:nvSpPr>
          <p:cNvPr id="10" name="テキスト ボックス 9"/>
          <p:cNvSpPr txBox="1"/>
          <p:nvPr/>
        </p:nvSpPr>
        <p:spPr>
          <a:xfrm>
            <a:off x="5791763" y="5430263"/>
            <a:ext cx="1898539" cy="261610"/>
          </a:xfrm>
          <a:prstGeom prst="rect">
            <a:avLst/>
          </a:prstGeom>
          <a:noFill/>
        </p:spPr>
        <p:txBody>
          <a:bodyPr wrap="square" rtlCol="0">
            <a:spAutoFit/>
          </a:bodyPr>
          <a:lstStyle/>
          <a:p>
            <a:r>
              <a:rPr kumimoji="1" lang="ja-JP" altLang="en-US" sz="1100" dirty="0" smtClean="0"/>
              <a:t>出典：</a:t>
            </a:r>
            <a:r>
              <a:rPr kumimoji="1" lang="en-US" altLang="ja-JP" sz="1100" dirty="0" smtClean="0"/>
              <a:t>5</a:t>
            </a:r>
            <a:r>
              <a:rPr kumimoji="1" lang="ja-JP" altLang="en-US" sz="1100" dirty="0" smtClean="0"/>
              <a:t>月</a:t>
            </a:r>
            <a:r>
              <a:rPr kumimoji="1" lang="en-US" altLang="ja-JP" sz="1100" dirty="0" smtClean="0"/>
              <a:t>31</a:t>
            </a:r>
            <a:r>
              <a:rPr kumimoji="1" lang="ja-JP" altLang="en-US" sz="1100" dirty="0" smtClean="0"/>
              <a:t>日付読売新聞</a:t>
            </a:r>
            <a:endParaRPr kumimoji="1" lang="en-US" altLang="zh-TW" sz="1100" dirty="0" smtClean="0"/>
          </a:p>
        </p:txBody>
      </p:sp>
    </p:spTree>
    <p:extLst>
      <p:ext uri="{BB962C8B-B14F-4D97-AF65-F5344CB8AC3E}">
        <p14:creationId xmlns:p14="http://schemas.microsoft.com/office/powerpoint/2010/main" val="1599853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377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75876" y="1883391"/>
            <a:ext cx="8572500" cy="15149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200000"/>
              </a:lnSpc>
            </a:pPr>
            <a:r>
              <a:rPr kumimoji="1" lang="ja-JP" altLang="en-US" sz="4800" b="1" dirty="0"/>
              <a:t>社会</a:t>
            </a:r>
            <a:r>
              <a:rPr kumimoji="1" lang="ja-JP" altLang="en-US" sz="4800" b="1" dirty="0" smtClean="0"/>
              <a:t>への影響</a:t>
            </a:r>
            <a:endParaRPr kumimoji="1" lang="en-US" altLang="ja-JP" sz="4800" b="1" dirty="0" smtClean="0"/>
          </a:p>
        </p:txBody>
      </p:sp>
      <p:sp>
        <p:nvSpPr>
          <p:cNvPr id="4" name="スライド番号プレースホルダー 3"/>
          <p:cNvSpPr>
            <a:spLocks noGrp="1"/>
          </p:cNvSpPr>
          <p:nvPr>
            <p:ph type="sldNum" sz="quarter" idx="12"/>
          </p:nvPr>
        </p:nvSpPr>
        <p:spPr>
          <a:xfrm>
            <a:off x="9350061" y="5691873"/>
            <a:ext cx="426425" cy="394246"/>
          </a:xfrm>
        </p:spPr>
        <p:txBody>
          <a:bodyPr/>
          <a:lstStyle/>
          <a:p>
            <a:r>
              <a:rPr kumimoji="1" lang="en-US" altLang="ja-JP" sz="1600" b="1" dirty="0" smtClean="0"/>
              <a:t>44</a:t>
            </a:r>
            <a:endParaRPr kumimoji="1" lang="ja-JP" altLang="en-US" sz="1600" b="1" dirty="0"/>
          </a:p>
        </p:txBody>
      </p:sp>
    </p:spTree>
    <p:extLst>
      <p:ext uri="{BB962C8B-B14F-4D97-AF65-F5344CB8AC3E}">
        <p14:creationId xmlns:p14="http://schemas.microsoft.com/office/powerpoint/2010/main" val="3074465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長期間の休校</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オンライン授業の拡大</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94658" y="506627"/>
            <a:ext cx="9541770" cy="4146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smtClean="0">
                <a:solidFill>
                  <a:schemeClr val="tx1"/>
                </a:solidFill>
                <a:latin typeface="Meiryo UI" panose="020B0604030504040204" pitchFamily="50" charset="-128"/>
                <a:ea typeface="Meiryo UI" panose="020B0604030504040204" pitchFamily="50" charset="-128"/>
              </a:rPr>
              <a:t>・名古屋圏においては、</a:t>
            </a:r>
            <a:r>
              <a:rPr kumimoji="1" lang="ja-JP" altLang="en-US" sz="1400" b="1" dirty="0" smtClean="0">
                <a:solidFill>
                  <a:schemeClr val="tx1"/>
                </a:solidFill>
                <a:latin typeface="Meiryo UI" panose="020B0604030504040204" pitchFamily="50" charset="-128"/>
                <a:ea typeface="Meiryo UI" panose="020B0604030504040204" pitchFamily="50" charset="-128"/>
              </a:rPr>
              <a:t>全国に比べ、オンライン教育を受けている割合は高いが、</a:t>
            </a:r>
            <a:r>
              <a:rPr kumimoji="1" lang="ja-JP" altLang="en-US" sz="1400" b="1" u="sng" dirty="0" smtClean="0">
                <a:solidFill>
                  <a:schemeClr val="tx1"/>
                </a:solidFill>
                <a:latin typeface="Meiryo UI" panose="020B0604030504040204" pitchFamily="50" charset="-128"/>
                <a:ea typeface="Meiryo UI" panose="020B0604030504040204" pitchFamily="50" charset="-128"/>
              </a:rPr>
              <a:t>東京圏に比べるとその割合は低い。</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45</a:t>
            </a:fld>
            <a:endParaRPr kumimoji="1" lang="ja-JP" altLang="en-US" sz="1600" dirty="0"/>
          </a:p>
        </p:txBody>
      </p:sp>
      <p:sp>
        <p:nvSpPr>
          <p:cNvPr id="16" name="テキスト ボックス 15"/>
          <p:cNvSpPr txBox="1"/>
          <p:nvPr/>
        </p:nvSpPr>
        <p:spPr>
          <a:xfrm>
            <a:off x="194658" y="5824509"/>
            <a:ext cx="8511459" cy="261610"/>
          </a:xfrm>
          <a:prstGeom prst="rect">
            <a:avLst/>
          </a:prstGeom>
          <a:noFill/>
        </p:spPr>
        <p:txBody>
          <a:bodyPr wrap="square" rtlCol="0">
            <a:spAutoFit/>
          </a:bodyPr>
          <a:lstStyle/>
          <a:p>
            <a:r>
              <a:rPr kumimoji="1" lang="ja-JP" altLang="en-US" sz="1100" dirty="0" smtClean="0"/>
              <a:t>出典：内閣府 </a:t>
            </a:r>
            <a:r>
              <a:rPr kumimoji="1" lang="en-US" altLang="ja-JP" sz="1100" dirty="0" smtClean="0"/>
              <a:t>『</a:t>
            </a:r>
            <a:r>
              <a:rPr kumimoji="1" lang="ja-JP" altLang="en-US" sz="1100" dirty="0" smtClean="0"/>
              <a:t>新型コロナウイルス感染症の影響下における生活意識・行動の変化に関する調査</a:t>
            </a:r>
            <a:r>
              <a:rPr kumimoji="1" lang="en-US" altLang="ja-JP" sz="1100" dirty="0" smtClean="0"/>
              <a:t>』</a:t>
            </a:r>
            <a:endParaRPr kumimoji="1" lang="ja-JP" altLang="en-US" sz="1200" dirty="0"/>
          </a:p>
        </p:txBody>
      </p:sp>
      <p:pic>
        <p:nvPicPr>
          <p:cNvPr id="5" name="図 4"/>
          <p:cNvPicPr>
            <a:picLocks noChangeAspect="1"/>
          </p:cNvPicPr>
          <p:nvPr/>
        </p:nvPicPr>
        <p:blipFill>
          <a:blip r:embed="rId2"/>
          <a:stretch>
            <a:fillRect/>
          </a:stretch>
        </p:blipFill>
        <p:spPr>
          <a:xfrm>
            <a:off x="165307" y="1452604"/>
            <a:ext cx="9722392" cy="3840613"/>
          </a:xfrm>
          <a:prstGeom prst="rect">
            <a:avLst/>
          </a:prstGeom>
        </p:spPr>
      </p:pic>
    </p:spTree>
    <p:extLst>
      <p:ext uri="{BB962C8B-B14F-4D97-AF65-F5344CB8AC3E}">
        <p14:creationId xmlns:p14="http://schemas.microsoft.com/office/powerpoint/2010/main" val="602221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長期間の休校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休校に伴う児童・生徒へのストレスの増大</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35843" y="516739"/>
            <a:ext cx="9424297" cy="5805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lnSpc>
                <a:spcPts val="1700"/>
              </a:lnSpc>
            </a:pP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小学生</a:t>
            </a:r>
            <a:r>
              <a:rPr kumimoji="1" lang="ja-JP" altLang="en-US" sz="1400" dirty="0">
                <a:solidFill>
                  <a:schemeClr val="tx1"/>
                </a:solidFill>
                <a:latin typeface="Meiryo UI" panose="020B0604030504040204" pitchFamily="50" charset="-128"/>
                <a:ea typeface="Meiryo UI" panose="020B0604030504040204" pitchFamily="50" charset="-128"/>
              </a:rPr>
              <a:t>以下の子どもを持つ全国の保護者</a:t>
            </a:r>
            <a:r>
              <a:rPr kumimoji="1" lang="en-US" altLang="ja-JP" sz="1400" dirty="0">
                <a:solidFill>
                  <a:schemeClr val="tx1"/>
                </a:solidFill>
                <a:latin typeface="Meiryo UI" panose="020B0604030504040204" pitchFamily="50" charset="-128"/>
                <a:ea typeface="Meiryo UI" panose="020B0604030504040204" pitchFamily="50" charset="-128"/>
              </a:rPr>
              <a:t>307</a:t>
            </a:r>
            <a:r>
              <a:rPr kumimoji="1" lang="ja-JP" altLang="en-US" sz="1400" dirty="0">
                <a:solidFill>
                  <a:schemeClr val="tx1"/>
                </a:solidFill>
                <a:latin typeface="Meiryo UI" panose="020B0604030504040204" pitchFamily="50" charset="-128"/>
                <a:ea typeface="Meiryo UI" panose="020B0604030504040204" pitchFamily="50" charset="-128"/>
              </a:rPr>
              <a:t>名を対象と</a:t>
            </a:r>
            <a:r>
              <a:rPr kumimoji="1" lang="ja-JP" altLang="en-US" sz="1400" dirty="0" smtClean="0">
                <a:solidFill>
                  <a:schemeClr val="tx1"/>
                </a:solidFill>
                <a:latin typeface="Meiryo UI" panose="020B0604030504040204" pitchFamily="50" charset="-128"/>
                <a:ea typeface="Meiryo UI" panose="020B0604030504040204" pitchFamily="50" charset="-128"/>
              </a:rPr>
              <a:t>して民間</a:t>
            </a:r>
            <a:r>
              <a:rPr kumimoji="1" lang="ja-JP" altLang="en-US" sz="1400" dirty="0">
                <a:solidFill>
                  <a:schemeClr val="tx1"/>
                </a:solidFill>
                <a:latin typeface="Meiryo UI" panose="020B0604030504040204" pitchFamily="50" charset="-128"/>
                <a:ea typeface="Meiryo UI" panose="020B0604030504040204" pitchFamily="50" charset="-128"/>
              </a:rPr>
              <a:t>会社が</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a:t>
            </a:r>
            <a:r>
              <a:rPr kumimoji="1" lang="ja-JP" altLang="en-US" sz="1400" dirty="0" smtClean="0">
                <a:solidFill>
                  <a:schemeClr val="tx1"/>
                </a:solidFill>
                <a:latin typeface="Meiryo UI" panose="020B0604030504040204" pitchFamily="50" charset="-128"/>
                <a:ea typeface="Meiryo UI" panose="020B0604030504040204" pitchFamily="50" charset="-128"/>
              </a:rPr>
              <a:t>に実施したネットアンケート調査によると、</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17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子どもについては</a:t>
            </a:r>
            <a:r>
              <a:rPr kumimoji="1" lang="ja-JP" altLang="en-US" sz="1400" b="1" u="sng" dirty="0" smtClean="0">
                <a:solidFill>
                  <a:schemeClr val="tx1"/>
                </a:solidFill>
                <a:latin typeface="Meiryo UI" panose="020B0604030504040204" pitchFamily="50" charset="-128"/>
                <a:ea typeface="Meiryo UI" panose="020B0604030504040204" pitchFamily="50" charset="-128"/>
              </a:rPr>
              <a:t>外出できないことなどがストレス</a:t>
            </a:r>
            <a:r>
              <a:rPr kumimoji="1" lang="ja-JP" altLang="en-US" sz="1400"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3"/>
          <p:cNvSpPr>
            <a:spLocks noGrp="1"/>
          </p:cNvSpPr>
          <p:nvPr>
            <p:ph type="sldNum" sz="quarter" idx="12"/>
          </p:nvPr>
        </p:nvSpPr>
        <p:spPr>
          <a:xfrm>
            <a:off x="9424768" y="5691873"/>
            <a:ext cx="470744" cy="394246"/>
          </a:xfrm>
          <a:ln>
            <a:solidFill>
              <a:schemeClr val="accent1"/>
            </a:solidFill>
          </a:ln>
        </p:spPr>
        <p:txBody>
          <a:bodyPr/>
          <a:lstStyle/>
          <a:p>
            <a:fld id="{9B28B6A2-4437-46C4-8AB6-08015A7ADF51}" type="slidenum">
              <a:rPr kumimoji="1" lang="ja-JP" altLang="en-US" sz="1600" smtClean="0"/>
              <a:t>46</a:t>
            </a:fld>
            <a:endParaRPr kumimoji="1" lang="ja-JP" altLang="en-US" sz="1600" dirty="0"/>
          </a:p>
        </p:txBody>
      </p:sp>
      <p:sp>
        <p:nvSpPr>
          <p:cNvPr id="16" name="テキスト ボックス 15"/>
          <p:cNvSpPr txBox="1"/>
          <p:nvPr/>
        </p:nvSpPr>
        <p:spPr>
          <a:xfrm>
            <a:off x="6076682" y="5691873"/>
            <a:ext cx="3583458" cy="261610"/>
          </a:xfrm>
          <a:prstGeom prst="rect">
            <a:avLst/>
          </a:prstGeom>
          <a:noFill/>
        </p:spPr>
        <p:txBody>
          <a:bodyPr wrap="square" rtlCol="0">
            <a:spAutoFit/>
          </a:bodyPr>
          <a:lstStyle/>
          <a:p>
            <a:r>
              <a:rPr kumimoji="1" lang="ja-JP" altLang="en-US" sz="1100" dirty="0" smtClean="0">
                <a:latin typeface="+mn-ea"/>
              </a:rPr>
              <a:t>出典：</a:t>
            </a:r>
            <a:r>
              <a:rPr lang="ja-JP" altLang="en-US" sz="1100" dirty="0">
                <a:latin typeface="+mn-ea"/>
              </a:rPr>
              <a:t>「⼦どもとお出かけ情報サイト</a:t>
            </a:r>
            <a:r>
              <a:rPr lang="en-US" altLang="ja-JP" sz="1100" dirty="0">
                <a:latin typeface="+mn-ea"/>
              </a:rPr>
              <a:t>『</a:t>
            </a:r>
            <a:r>
              <a:rPr lang="ja-JP" altLang="en-US" sz="1100" dirty="0" err="1">
                <a:latin typeface="+mn-ea"/>
              </a:rPr>
              <a:t>いこ</a:t>
            </a:r>
            <a:r>
              <a:rPr lang="ja-JP" altLang="en-US" sz="1100" dirty="0">
                <a:latin typeface="+mn-ea"/>
              </a:rPr>
              <a:t>ーよ</a:t>
            </a:r>
            <a:r>
              <a:rPr lang="en-US" altLang="ja-JP" sz="1100" dirty="0">
                <a:latin typeface="+mn-ea"/>
              </a:rPr>
              <a:t>』</a:t>
            </a:r>
            <a:r>
              <a:rPr lang="ja-JP" altLang="en-US" sz="1100" dirty="0">
                <a:latin typeface="+mn-ea"/>
              </a:rPr>
              <a:t>調べ」</a:t>
            </a:r>
            <a:endParaRPr kumimoji="1" lang="en-US" altLang="ja-JP" sz="1100" dirty="0" smtClean="0">
              <a:latin typeface="+mn-ea"/>
            </a:endParaRPr>
          </a:p>
        </p:txBody>
      </p:sp>
      <p:pic>
        <p:nvPicPr>
          <p:cNvPr id="3" name="図 2"/>
          <p:cNvPicPr>
            <a:picLocks noChangeAspect="1"/>
          </p:cNvPicPr>
          <p:nvPr/>
        </p:nvPicPr>
        <p:blipFill>
          <a:blip r:embed="rId2"/>
          <a:stretch>
            <a:fillRect/>
          </a:stretch>
        </p:blipFill>
        <p:spPr>
          <a:xfrm>
            <a:off x="985591" y="1349170"/>
            <a:ext cx="7924800" cy="4295775"/>
          </a:xfrm>
          <a:prstGeom prst="rect">
            <a:avLst/>
          </a:prstGeom>
        </p:spPr>
      </p:pic>
    </p:spTree>
    <p:extLst>
      <p:ext uri="{BB962C8B-B14F-4D97-AF65-F5344CB8AC3E}">
        <p14:creationId xmlns:p14="http://schemas.microsoft.com/office/powerpoint/2010/main" val="710342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5389" y="757084"/>
            <a:ext cx="9395222" cy="767711"/>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オンライン</a:t>
            </a:r>
            <a:r>
              <a:rPr lang="ja-JP" altLang="en-US" sz="1400" dirty="0"/>
              <a:t>診療を「実施する」と答えたのは、</a:t>
            </a:r>
            <a:r>
              <a:rPr lang="en-US" altLang="ja-JP" sz="1400" dirty="0"/>
              <a:t>38</a:t>
            </a:r>
            <a:r>
              <a:rPr lang="ja-JP" altLang="en-US" sz="1400" dirty="0"/>
              <a:t>病院（</a:t>
            </a:r>
            <a:r>
              <a:rPr lang="en-US" altLang="ja-JP" sz="1400" dirty="0"/>
              <a:t>15.2</a:t>
            </a:r>
            <a:r>
              <a:rPr lang="ja-JP" altLang="en-US" sz="1400" dirty="0"/>
              <a:t>％）だったのに対して、「実施しない」は</a:t>
            </a:r>
            <a:r>
              <a:rPr lang="en-US" altLang="ja-JP" sz="1400" dirty="0"/>
              <a:t>103</a:t>
            </a:r>
            <a:r>
              <a:rPr lang="ja-JP" altLang="en-US" sz="1400" dirty="0"/>
              <a:t>病院（</a:t>
            </a:r>
            <a:r>
              <a:rPr lang="en-US" altLang="ja-JP" sz="1400" dirty="0"/>
              <a:t>41.2</a:t>
            </a:r>
            <a:r>
              <a:rPr lang="ja-JP" altLang="en-US" sz="1400" dirty="0"/>
              <a:t>％</a:t>
            </a:r>
            <a:r>
              <a:rPr lang="ja-JP" altLang="en-US" sz="1400" dirty="0" smtClean="0"/>
              <a:t>）。</a:t>
            </a:r>
            <a:endParaRPr lang="en-US" altLang="ja-JP" sz="1400" dirty="0" smtClean="0"/>
          </a:p>
          <a:p>
            <a:pPr marL="217984" indent="-217984"/>
            <a:r>
              <a:rPr lang="en-US" altLang="ja-JP" sz="1400" dirty="0"/>
              <a:t> </a:t>
            </a:r>
            <a:r>
              <a:rPr lang="en-US" altLang="ja-JP" sz="1400" dirty="0" smtClean="0"/>
              <a:t>  </a:t>
            </a:r>
            <a:r>
              <a:rPr lang="ja-JP" altLang="en-US" sz="1400" dirty="0" smtClean="0"/>
              <a:t>「</a:t>
            </a:r>
            <a:r>
              <a:rPr lang="ja-JP" altLang="en-US" sz="1400" dirty="0"/>
              <a:t>分からない」は</a:t>
            </a:r>
            <a:r>
              <a:rPr lang="en-US" altLang="ja-JP" sz="1400" dirty="0"/>
              <a:t>109</a:t>
            </a:r>
            <a:r>
              <a:rPr lang="ja-JP" altLang="en-US" sz="1400" dirty="0"/>
              <a:t>病院（</a:t>
            </a:r>
            <a:r>
              <a:rPr lang="en-US" altLang="ja-JP" sz="1400" dirty="0"/>
              <a:t>43.6</a:t>
            </a:r>
            <a:r>
              <a:rPr lang="ja-JP" altLang="en-US" sz="1400" dirty="0"/>
              <a:t>％</a:t>
            </a:r>
            <a:r>
              <a:rPr lang="ja-JP" altLang="en-US" sz="1400" dirty="0" smtClean="0"/>
              <a:t>）。</a:t>
            </a:r>
            <a:r>
              <a:rPr lang="en-US" altLang="ja-JP" sz="1200" dirty="0" smtClean="0">
                <a:solidFill>
                  <a:srgbClr val="FF0000"/>
                </a:solidFill>
              </a:rPr>
              <a:t>※</a:t>
            </a:r>
            <a:r>
              <a:rPr lang="ja-JP" altLang="en-US" sz="1200" dirty="0" smtClean="0">
                <a:solidFill>
                  <a:srgbClr val="FF0000"/>
                </a:solidFill>
              </a:rPr>
              <a:t>有効回答数は</a:t>
            </a:r>
            <a:r>
              <a:rPr lang="en-US" altLang="ja-JP" sz="1200" dirty="0" smtClean="0">
                <a:solidFill>
                  <a:srgbClr val="FF0000"/>
                </a:solidFill>
              </a:rPr>
              <a:t>250</a:t>
            </a:r>
            <a:endParaRPr lang="en-US" altLang="ja-JP" sz="1400" dirty="0" smtClean="0">
              <a:solidFill>
                <a:srgbClr val="FF0000"/>
              </a:solidFill>
            </a:endParaRPr>
          </a:p>
          <a:p>
            <a:pPr marL="217984" indent="-217984"/>
            <a:r>
              <a:rPr lang="ja-JP" altLang="en-US" sz="1400" dirty="0"/>
              <a:t>●</a:t>
            </a:r>
            <a:r>
              <a:rPr lang="ja-JP" altLang="en-US" sz="1400" dirty="0" smtClean="0"/>
              <a:t>オンライン</a:t>
            </a:r>
            <a:r>
              <a:rPr lang="ja-JP" altLang="en-US" sz="1400" dirty="0"/>
              <a:t>診療を実施する</a:t>
            </a:r>
            <a:r>
              <a:rPr lang="en-US" altLang="ja-JP" sz="1400" dirty="0"/>
              <a:t>38</a:t>
            </a:r>
            <a:r>
              <a:rPr lang="ja-JP" altLang="en-US" sz="1400" dirty="0"/>
              <a:t>病院のうち、環境が整っているのは</a:t>
            </a:r>
            <a:r>
              <a:rPr lang="en-US" altLang="ja-JP" sz="1400" dirty="0"/>
              <a:t>20</a:t>
            </a:r>
            <a:r>
              <a:rPr lang="ja-JP" altLang="en-US" sz="1400" dirty="0"/>
              <a:t>病院で、</a:t>
            </a:r>
            <a:r>
              <a:rPr lang="en-US" altLang="ja-JP" sz="1400" dirty="0" smtClean="0"/>
              <a:t>18</a:t>
            </a:r>
            <a:r>
              <a:rPr lang="ja-JP" altLang="en-US" sz="1400" dirty="0" smtClean="0"/>
              <a:t>病院</a:t>
            </a:r>
            <a:r>
              <a:rPr lang="ja-JP" altLang="en-US" sz="1400" dirty="0"/>
              <a:t>はこれから環境を整備。</a:t>
            </a:r>
            <a:endParaRPr kumimoji="1" lang="ja-JP" altLang="en-US" sz="1400" dirty="0"/>
          </a:p>
        </p:txBody>
      </p:sp>
      <p:sp>
        <p:nvSpPr>
          <p:cNvPr id="9"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70703"/>
          </a:xfrm>
          <a:prstGeom prst="rect">
            <a:avLst/>
          </a:prstGeom>
          <a:solidFill>
            <a:srgbClr val="002060"/>
          </a:solidFill>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rPr>
              <a:t>非接触型サービスの</a:t>
            </a:r>
            <a:r>
              <a:rPr lang="ja-JP" altLang="en-US" sz="1800" b="1" dirty="0" smtClean="0">
                <a:solidFill>
                  <a:schemeClr val="bg1"/>
                </a:solidFill>
                <a:latin typeface="+mn-ea"/>
              </a:rPr>
              <a:t>増加 </a:t>
            </a:r>
            <a:r>
              <a:rPr lang="en-US" altLang="ja-JP" sz="1800" b="1" dirty="0" smtClean="0">
                <a:solidFill>
                  <a:schemeClr val="bg1"/>
                </a:solidFill>
                <a:latin typeface="+mn-ea"/>
              </a:rPr>
              <a:t>【</a:t>
            </a:r>
            <a:r>
              <a:rPr lang="ja-JP" altLang="en-US" sz="1800" b="1" dirty="0">
                <a:solidFill>
                  <a:schemeClr val="bg1"/>
                </a:solidFill>
                <a:latin typeface="+mn-ea"/>
              </a:rPr>
              <a:t>オンライン診療</a:t>
            </a:r>
            <a:r>
              <a:rPr lang="ja-JP" altLang="en-US" sz="1800" b="1" dirty="0" smtClean="0">
                <a:solidFill>
                  <a:schemeClr val="bg1"/>
                </a:solidFill>
                <a:latin typeface="+mn-ea"/>
              </a:rPr>
              <a:t>の規制緩和</a:t>
            </a:r>
            <a:r>
              <a:rPr lang="en-US" altLang="ja-JP" sz="1800" b="1" dirty="0" smtClean="0">
                <a:solidFill>
                  <a:schemeClr val="bg1"/>
                </a:solidFill>
                <a:latin typeface="+mn-ea"/>
              </a:rPr>
              <a:t>】</a:t>
            </a:r>
            <a:endParaRPr lang="ja-JP" altLang="en-US" sz="1800" b="1" dirty="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980129" y="5433963"/>
            <a:ext cx="7531019" cy="617670"/>
          </a:xfrm>
          <a:prstGeom prst="rect">
            <a:avLst/>
          </a:prstGeom>
          <a:noFill/>
          <a:ln>
            <a:noFill/>
          </a:ln>
        </p:spPr>
        <p:txBody>
          <a:bodyPr wrap="square" rtlCol="0">
            <a:spAutoFit/>
          </a:bodyPr>
          <a:lstStyle/>
          <a:p>
            <a:pPr marL="217984" indent="-217984"/>
            <a:r>
              <a:rPr lang="ja-JP" altLang="en-US" sz="1138" dirty="0"/>
              <a:t>出典：メディカル・データ・ビジョン株式会社調査</a:t>
            </a:r>
            <a:endParaRPr lang="en-US" altLang="ja-JP" sz="1138" dirty="0"/>
          </a:p>
          <a:p>
            <a:pPr marL="217984" indent="-217984"/>
            <a:r>
              <a:rPr lang="ja-JP" altLang="en-US" sz="1138" dirty="0" smtClean="0"/>
              <a:t>期間：</a:t>
            </a:r>
            <a:r>
              <a:rPr lang="en-US" altLang="ja-JP" sz="1138" dirty="0" smtClean="0"/>
              <a:t>4/7〜4/11</a:t>
            </a:r>
            <a:endParaRPr lang="en-US" altLang="ja-JP" sz="1138" dirty="0"/>
          </a:p>
          <a:p>
            <a:pPr marL="217984" indent="-217984"/>
            <a:r>
              <a:rPr lang="ja-JP" altLang="en-US" sz="1138" dirty="0" smtClean="0"/>
              <a:t>対象：約</a:t>
            </a:r>
            <a:r>
              <a:rPr lang="en-US" altLang="ja-JP" sz="1138" dirty="0" smtClean="0"/>
              <a:t>900</a:t>
            </a:r>
            <a:r>
              <a:rPr lang="ja-JP" altLang="en-US" sz="1138" dirty="0" smtClean="0"/>
              <a:t>の病院（有効</a:t>
            </a:r>
            <a:r>
              <a:rPr lang="ja-JP" altLang="en-US" sz="1138" dirty="0"/>
              <a:t>回答数は</a:t>
            </a:r>
            <a:r>
              <a:rPr lang="en-US" altLang="ja-JP" sz="1138" dirty="0" smtClean="0"/>
              <a:t>250</a:t>
            </a:r>
            <a:r>
              <a:rPr lang="ja-JP" altLang="en-US" sz="1138" dirty="0" smtClean="0"/>
              <a:t>）</a:t>
            </a:r>
            <a:endParaRPr lang="en-US" altLang="ja-JP" sz="1138" dirty="0"/>
          </a:p>
        </p:txBody>
      </p:sp>
      <p:pic>
        <p:nvPicPr>
          <p:cNvPr id="3" name="図 2"/>
          <p:cNvPicPr>
            <a:picLocks noChangeAspect="1"/>
          </p:cNvPicPr>
          <p:nvPr/>
        </p:nvPicPr>
        <p:blipFill>
          <a:blip r:embed="rId2"/>
          <a:stretch>
            <a:fillRect/>
          </a:stretch>
        </p:blipFill>
        <p:spPr>
          <a:xfrm>
            <a:off x="1446750" y="1809797"/>
            <a:ext cx="6714775" cy="3432740"/>
          </a:xfrm>
          <a:prstGeom prst="rect">
            <a:avLst/>
          </a:prstGeom>
        </p:spPr>
      </p:pic>
      <p:sp>
        <p:nvSpPr>
          <p:cNvPr id="7"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47</a:t>
            </a:fld>
            <a:endParaRPr kumimoji="1" lang="ja-JP" altLang="en-US" sz="1600" dirty="0"/>
          </a:p>
        </p:txBody>
      </p:sp>
    </p:spTree>
    <p:extLst>
      <p:ext uri="{BB962C8B-B14F-4D97-AF65-F5344CB8AC3E}">
        <p14:creationId xmlns:p14="http://schemas.microsoft.com/office/powerpoint/2010/main" val="494545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a:solidFill>
                  <a:schemeClr val="bg1"/>
                </a:solidFill>
                <a:latin typeface="+mn-ea"/>
              </a:rPr>
              <a:t>非接触型サービスの</a:t>
            </a:r>
            <a:r>
              <a:rPr lang="ja-JP" altLang="en-US" sz="1800" b="1" dirty="0" smtClean="0">
                <a:solidFill>
                  <a:schemeClr val="bg1"/>
                </a:solidFill>
                <a:latin typeface="+mn-ea"/>
              </a:rPr>
              <a:t>増加 </a:t>
            </a:r>
            <a:r>
              <a:rPr lang="en-US" altLang="ja-JP" sz="1800" b="1" dirty="0" smtClean="0">
                <a:solidFill>
                  <a:schemeClr val="bg1"/>
                </a:solidFill>
                <a:latin typeface="+mn-ea"/>
              </a:rPr>
              <a:t>【</a:t>
            </a:r>
            <a:r>
              <a:rPr lang="ja-JP" altLang="en-US" sz="1800" b="1" dirty="0" smtClean="0">
                <a:solidFill>
                  <a:schemeClr val="bg1"/>
                </a:solidFill>
                <a:latin typeface="+mn-ea"/>
                <a:ea typeface="+mn-ea"/>
              </a:rPr>
              <a:t>オンライン診療の規制緩和</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9"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48</a:t>
            </a:fld>
            <a:endParaRPr kumimoji="1" lang="ja-JP" altLang="en-US" sz="1600" dirty="0"/>
          </a:p>
        </p:txBody>
      </p:sp>
      <p:sp>
        <p:nvSpPr>
          <p:cNvPr id="13" name="正方形/長方形 12"/>
          <p:cNvSpPr/>
          <p:nvPr/>
        </p:nvSpPr>
        <p:spPr>
          <a:xfrm>
            <a:off x="114630" y="474235"/>
            <a:ext cx="9676739" cy="831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どのような診療体制を希望するかを回答者全員に尋ねたところ</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状況（緊急事態宣言下の外出自粛等）によって対面診療もしく</a:t>
            </a:r>
            <a:r>
              <a:rPr kumimoji="1" lang="ja-JP" altLang="en-US" sz="1400" dirty="0" smtClean="0">
                <a:solidFill>
                  <a:schemeClr val="tx1"/>
                </a:solidFill>
                <a:latin typeface="Meiryo UI" panose="020B0604030504040204" pitchFamily="50" charset="-128"/>
                <a:ea typeface="Meiryo UI" panose="020B0604030504040204" pitchFamily="50" charset="-128"/>
              </a:rPr>
              <a:t>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オンライン</a:t>
            </a:r>
            <a:r>
              <a:rPr kumimoji="1" lang="ja-JP" altLang="en-US" sz="1400" dirty="0">
                <a:solidFill>
                  <a:schemeClr val="tx1"/>
                </a:solidFill>
                <a:latin typeface="Meiryo UI" panose="020B0604030504040204" pitchFamily="50" charset="-128"/>
                <a:ea typeface="Meiryo UI" panose="020B0604030504040204" pitchFamily="50" charset="-128"/>
              </a:rPr>
              <a:t>診療を選択したい</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状況に関わらず、軽い症状であればオンライン診療を選択したい」と回答した</a:t>
            </a:r>
            <a:r>
              <a:rPr kumimoji="1" lang="ja-JP" altLang="en-US" sz="1400" dirty="0" smtClean="0">
                <a:solidFill>
                  <a:schemeClr val="tx1"/>
                </a:solidFill>
                <a:latin typeface="Meiryo UI" panose="020B0604030504040204" pitchFamily="50" charset="-128"/>
                <a:ea typeface="Meiryo UI" panose="020B0604030504040204" pitchFamily="50" charset="-128"/>
              </a:rPr>
              <a:t>人を合わせて</a:t>
            </a:r>
            <a:r>
              <a:rPr kumimoji="1" lang="ja-JP" altLang="en-US" sz="1400" b="1" u="sng" dirty="0" smtClean="0">
                <a:solidFill>
                  <a:schemeClr val="tx1"/>
                </a:solidFill>
                <a:latin typeface="Meiryo UI" panose="020B0604030504040204" pitchFamily="50" charset="-128"/>
                <a:ea typeface="Meiryo UI" panose="020B0604030504040204" pitchFamily="50" charset="-128"/>
              </a:rPr>
              <a:t>約６割はオン</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ライン</a:t>
            </a:r>
            <a:r>
              <a:rPr kumimoji="1" lang="ja-JP" altLang="en-US" sz="1400" b="1" u="sng" dirty="0">
                <a:solidFill>
                  <a:schemeClr val="tx1"/>
                </a:solidFill>
                <a:latin typeface="Meiryo UI" panose="020B0604030504040204" pitchFamily="50" charset="-128"/>
                <a:ea typeface="Meiryo UI" panose="020B0604030504040204" pitchFamily="50" charset="-128"/>
              </a:rPr>
              <a:t>診療の選択を希望している</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また、年齢</a:t>
            </a:r>
            <a:r>
              <a:rPr kumimoji="1" lang="ja-JP" altLang="en-US" sz="1400" dirty="0">
                <a:solidFill>
                  <a:schemeClr val="tx1"/>
                </a:solidFill>
                <a:latin typeface="Meiryo UI" panose="020B0604030504040204" pitchFamily="50" charset="-128"/>
                <a:ea typeface="Meiryo UI" panose="020B0604030504040204" pitchFamily="50" charset="-128"/>
              </a:rPr>
              <a:t>による</a:t>
            </a:r>
            <a:r>
              <a:rPr kumimoji="1" lang="ja-JP" altLang="en-US" sz="1400" dirty="0" smtClean="0">
                <a:solidFill>
                  <a:schemeClr val="tx1"/>
                </a:solidFill>
                <a:latin typeface="Meiryo UI" panose="020B0604030504040204" pitchFamily="50" charset="-128"/>
                <a:ea typeface="Meiryo UI" panose="020B0604030504040204" pitchFamily="50" charset="-128"/>
              </a:rPr>
              <a:t>差異も少ない。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795210" y="5810691"/>
            <a:ext cx="5857117" cy="261610"/>
          </a:xfrm>
          <a:prstGeom prst="rect">
            <a:avLst/>
          </a:prstGeom>
          <a:noFill/>
        </p:spPr>
        <p:txBody>
          <a:bodyPr wrap="square" rtlCol="0">
            <a:spAutoFit/>
          </a:bodyPr>
          <a:lstStyle/>
          <a:p>
            <a:r>
              <a:rPr kumimoji="1" lang="ja-JP" altLang="en-US" sz="1100" dirty="0" smtClean="0">
                <a:latin typeface="+mn-ea"/>
              </a:rPr>
              <a:t>出典：株式会社三菱総合研究所 </a:t>
            </a:r>
            <a:r>
              <a:rPr kumimoji="1" lang="en-US" altLang="ja-JP" sz="1100" dirty="0" smtClean="0">
                <a:latin typeface="+mn-ea"/>
              </a:rPr>
              <a:t>『</a:t>
            </a:r>
            <a:r>
              <a:rPr kumimoji="1" lang="ja-JP" altLang="en-US" sz="1100" dirty="0" smtClean="0">
                <a:latin typeface="+mn-ea"/>
              </a:rPr>
              <a:t>個人の健康管理や医療機関の受信に関する意識調査</a:t>
            </a:r>
            <a:r>
              <a:rPr kumimoji="1" lang="en-US" altLang="ja-JP" sz="1100" dirty="0">
                <a:latin typeface="+mn-ea"/>
              </a:rPr>
              <a:t>』</a:t>
            </a:r>
            <a:endParaRPr kumimoji="1" lang="en-US" altLang="ja-JP" sz="1100" dirty="0" smtClean="0">
              <a:latin typeface="+mn-ea"/>
            </a:endParaRPr>
          </a:p>
        </p:txBody>
      </p:sp>
      <p:sp>
        <p:nvSpPr>
          <p:cNvPr id="11" name="テキスト ボックス 10"/>
          <p:cNvSpPr txBox="1"/>
          <p:nvPr/>
        </p:nvSpPr>
        <p:spPr>
          <a:xfrm>
            <a:off x="157675" y="1443474"/>
            <a:ext cx="3150972" cy="307777"/>
          </a:xfrm>
          <a:prstGeom prst="rect">
            <a:avLst/>
          </a:prstGeom>
          <a:noFill/>
        </p:spPr>
        <p:txBody>
          <a:bodyPr wrap="square" rtlCol="0">
            <a:spAutoFit/>
          </a:bodyPr>
          <a:lstStyle/>
          <a:p>
            <a:r>
              <a:rPr kumimoji="1" lang="ja-JP" altLang="en-US" sz="1400" dirty="0">
                <a:latin typeface="+mn-ea"/>
              </a:rPr>
              <a:t>■</a:t>
            </a:r>
            <a:r>
              <a:rPr kumimoji="1" lang="ja-JP" altLang="en-US" sz="1400" dirty="0" smtClean="0">
                <a:latin typeface="+mn-ea"/>
              </a:rPr>
              <a:t>希望する医療体制・年齢別</a:t>
            </a:r>
            <a:endParaRPr kumimoji="1" lang="en-US" altLang="ja-JP" sz="1400" dirty="0" smtClean="0">
              <a:latin typeface="+mn-ea"/>
            </a:endParaRPr>
          </a:p>
        </p:txBody>
      </p:sp>
      <p:pic>
        <p:nvPicPr>
          <p:cNvPr id="4" name="図 3"/>
          <p:cNvPicPr>
            <a:picLocks noChangeAspect="1"/>
          </p:cNvPicPr>
          <p:nvPr/>
        </p:nvPicPr>
        <p:blipFill>
          <a:blip r:embed="rId2"/>
          <a:stretch>
            <a:fillRect/>
          </a:stretch>
        </p:blipFill>
        <p:spPr>
          <a:xfrm>
            <a:off x="83533" y="1767015"/>
            <a:ext cx="6077632" cy="3258286"/>
          </a:xfrm>
          <a:prstGeom prst="rect">
            <a:avLst/>
          </a:prstGeom>
        </p:spPr>
      </p:pic>
      <p:pic>
        <p:nvPicPr>
          <p:cNvPr id="7" name="図 6"/>
          <p:cNvPicPr>
            <a:picLocks noChangeAspect="1"/>
          </p:cNvPicPr>
          <p:nvPr/>
        </p:nvPicPr>
        <p:blipFill>
          <a:blip r:embed="rId3"/>
          <a:stretch>
            <a:fillRect/>
          </a:stretch>
        </p:blipFill>
        <p:spPr>
          <a:xfrm>
            <a:off x="6051845" y="1967300"/>
            <a:ext cx="3810000" cy="2867025"/>
          </a:xfrm>
          <a:prstGeom prst="rect">
            <a:avLst/>
          </a:prstGeom>
        </p:spPr>
      </p:pic>
    </p:spTree>
    <p:extLst>
      <p:ext uri="{BB962C8B-B14F-4D97-AF65-F5344CB8AC3E}">
        <p14:creationId xmlns:p14="http://schemas.microsoft.com/office/powerpoint/2010/main" val="318788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a:graphicFrameLocks/>
          </p:cNvGraphicFramePr>
          <p:nvPr>
            <p:extLst>
              <p:ext uri="{D42A27DB-BD31-4B8C-83A1-F6EECF244321}">
                <p14:modId xmlns:p14="http://schemas.microsoft.com/office/powerpoint/2010/main" val="1633802943"/>
              </p:ext>
            </p:extLst>
          </p:nvPr>
        </p:nvGraphicFramePr>
        <p:xfrm>
          <a:off x="5156206" y="1414132"/>
          <a:ext cx="4620279" cy="4675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3297025300"/>
              </p:ext>
            </p:extLst>
          </p:nvPr>
        </p:nvGraphicFramePr>
        <p:xfrm>
          <a:off x="377862" y="1414131"/>
          <a:ext cx="4572000" cy="4705682"/>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296562" y="603458"/>
            <a:ext cx="9348459" cy="7187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●家計消費のうち、特に、</a:t>
            </a:r>
            <a:r>
              <a:rPr kumimoji="1" lang="ja-JP" altLang="en-US" sz="1400" b="1" u="sng" dirty="0" smtClean="0">
                <a:solidFill>
                  <a:schemeClr val="tx1"/>
                </a:solidFill>
                <a:latin typeface="Meiryo UI" panose="020B0604030504040204" pitchFamily="50" charset="-128"/>
                <a:ea typeface="Meiryo UI" panose="020B0604030504040204" pitchFamily="50" charset="-128"/>
              </a:rPr>
              <a:t>「被服・履物」、「教養・娯楽」に係る支出が大きく減少。</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●大阪の家計調査（４月）では、前年同月比で</a:t>
            </a:r>
            <a:r>
              <a:rPr kumimoji="1" lang="ja-JP" altLang="en-US" sz="1400" b="1" dirty="0" smtClean="0">
                <a:solidFill>
                  <a:schemeClr val="tx1"/>
                </a:solidFill>
                <a:latin typeface="Meiryo UI" panose="020B0604030504040204" pitchFamily="50" charset="-128"/>
                <a:ea typeface="Meiryo UI" panose="020B0604030504040204" pitchFamily="50" charset="-128"/>
              </a:rPr>
              <a:t>「被服・履物」</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64.6%</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「教養娯楽」</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50.2%</a:t>
            </a:r>
          </a:p>
        </p:txBody>
      </p:sp>
      <p:sp>
        <p:nvSpPr>
          <p:cNvPr id="15" name="タイトル 3"/>
          <p:cNvSpPr txBox="1">
            <a:spLocks/>
          </p:cNvSpPr>
          <p:nvPr/>
        </p:nvSpPr>
        <p:spPr>
          <a:xfrm>
            <a:off x="0" y="1"/>
            <a:ext cx="9906000" cy="403512"/>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785" b="1" dirty="0">
                <a:solidFill>
                  <a:schemeClr val="bg1"/>
                </a:solidFill>
                <a:latin typeface="Meiryo UI" panose="020B0604030504040204" pitchFamily="50" charset="-128"/>
                <a:ea typeface="Meiryo UI" panose="020B0604030504040204" pitchFamily="50" charset="-128"/>
              </a:rPr>
              <a:t>不要不急の消費の減少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消費支出額の減少</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660431" y="5469109"/>
            <a:ext cx="2652699" cy="261610"/>
          </a:xfrm>
          <a:prstGeom prst="rect">
            <a:avLst/>
          </a:prstGeom>
          <a:noFill/>
        </p:spPr>
        <p:txBody>
          <a:bodyPr wrap="square" rtlCol="0">
            <a:spAutoFit/>
          </a:bodyPr>
          <a:lstStyle/>
          <a:p>
            <a:pPr algn="ctr"/>
            <a:r>
              <a:rPr kumimoji="1" lang="ja-JP" altLang="en-US" sz="1100" dirty="0" smtClean="0"/>
              <a:t>出典：総務省 </a:t>
            </a:r>
            <a:r>
              <a:rPr kumimoji="1" lang="en-US" altLang="ja-JP" sz="1100" dirty="0" smtClean="0"/>
              <a:t>『</a:t>
            </a:r>
            <a:r>
              <a:rPr kumimoji="1" lang="ja-JP" altLang="en-US" sz="1100" dirty="0" smtClean="0"/>
              <a:t>家計調査</a:t>
            </a:r>
            <a:r>
              <a:rPr kumimoji="1" lang="en-US" altLang="ja-JP" sz="1100" dirty="0" smtClean="0"/>
              <a:t>』</a:t>
            </a:r>
          </a:p>
        </p:txBody>
      </p:sp>
      <p:sp>
        <p:nvSpPr>
          <p:cNvPr id="9" name="四角形吹き出し 8"/>
          <p:cNvSpPr/>
          <p:nvPr/>
        </p:nvSpPr>
        <p:spPr>
          <a:xfrm>
            <a:off x="3687898" y="4183489"/>
            <a:ext cx="961196" cy="182089"/>
          </a:xfrm>
          <a:prstGeom prst="wedgeRectCallout">
            <a:avLst>
              <a:gd name="adj1" fmla="val -3147"/>
              <a:gd name="adj2" fmla="val -90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11" name="四角形吹き出し 10"/>
          <p:cNvSpPr/>
          <p:nvPr/>
        </p:nvSpPr>
        <p:spPr>
          <a:xfrm>
            <a:off x="3344864" y="3426893"/>
            <a:ext cx="1068493" cy="149263"/>
          </a:xfrm>
          <a:prstGeom prst="wedgeRectCallout">
            <a:avLst>
              <a:gd name="adj1" fmla="val -1846"/>
              <a:gd name="adj2" fmla="val -883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12" name="四角形吹き出し 11"/>
          <p:cNvSpPr/>
          <p:nvPr/>
        </p:nvSpPr>
        <p:spPr>
          <a:xfrm>
            <a:off x="3288260" y="4767036"/>
            <a:ext cx="907223" cy="161897"/>
          </a:xfrm>
          <a:prstGeom prst="wedgeRectCallout">
            <a:avLst>
              <a:gd name="adj1" fmla="val 31089"/>
              <a:gd name="adj2" fmla="val -132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14" name="四角形吹き出し 13"/>
          <p:cNvSpPr/>
          <p:nvPr/>
        </p:nvSpPr>
        <p:spPr>
          <a:xfrm>
            <a:off x="3717585" y="2670657"/>
            <a:ext cx="763945" cy="223569"/>
          </a:xfrm>
          <a:prstGeom prst="wedgeRectCallout">
            <a:avLst>
              <a:gd name="adj1" fmla="val 1318"/>
              <a:gd name="adj2" fmla="val 1268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16" name="四角形吹き出し 15"/>
          <p:cNvSpPr/>
          <p:nvPr/>
        </p:nvSpPr>
        <p:spPr>
          <a:xfrm>
            <a:off x="1391931" y="3353498"/>
            <a:ext cx="804398" cy="226265"/>
          </a:xfrm>
          <a:prstGeom prst="wedgeRectCallout">
            <a:avLst>
              <a:gd name="adj1" fmla="val -46260"/>
              <a:gd name="adj2" fmla="val -746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交通・通信</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8" name="四角形吹き出し 17"/>
          <p:cNvSpPr/>
          <p:nvPr/>
        </p:nvSpPr>
        <p:spPr>
          <a:xfrm>
            <a:off x="7936814" y="2557524"/>
            <a:ext cx="804398" cy="226265"/>
          </a:xfrm>
          <a:prstGeom prst="wedgeRectCallout">
            <a:avLst>
              <a:gd name="adj1" fmla="val 77655"/>
              <a:gd name="adj2" fmla="val 30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交通・通信</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9" name="四角形吹き出し 18"/>
          <p:cNvSpPr/>
          <p:nvPr/>
        </p:nvSpPr>
        <p:spPr>
          <a:xfrm>
            <a:off x="8707992" y="3589421"/>
            <a:ext cx="1068493" cy="224496"/>
          </a:xfrm>
          <a:prstGeom prst="wedgeRectCallout">
            <a:avLst>
              <a:gd name="adj1" fmla="val -42322"/>
              <a:gd name="adj2" fmla="val -767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20" name="四角形吹き出し 19"/>
          <p:cNvSpPr/>
          <p:nvPr/>
        </p:nvSpPr>
        <p:spPr>
          <a:xfrm>
            <a:off x="6202274" y="4249819"/>
            <a:ext cx="763945" cy="249541"/>
          </a:xfrm>
          <a:prstGeom prst="wedgeRectCallout">
            <a:avLst>
              <a:gd name="adj1" fmla="val -42632"/>
              <a:gd name="adj2" fmla="val -1079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21" name="四角形吹き出し 20"/>
          <p:cNvSpPr/>
          <p:nvPr/>
        </p:nvSpPr>
        <p:spPr>
          <a:xfrm>
            <a:off x="8079558" y="4656115"/>
            <a:ext cx="907223" cy="161897"/>
          </a:xfrm>
          <a:prstGeom prst="wedgeRectCallout">
            <a:avLst>
              <a:gd name="adj1" fmla="val 42809"/>
              <a:gd name="adj2" fmla="val -1061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22" name="四角形吹き出し 21"/>
          <p:cNvSpPr/>
          <p:nvPr/>
        </p:nvSpPr>
        <p:spPr>
          <a:xfrm>
            <a:off x="6867365" y="3989043"/>
            <a:ext cx="961196" cy="182089"/>
          </a:xfrm>
          <a:prstGeom prst="wedgeRectCallout">
            <a:avLst>
              <a:gd name="adj1" fmla="val 41895"/>
              <a:gd name="adj2" fmla="val -1359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3" name="スライド番号プレースホルダー 2"/>
          <p:cNvSpPr>
            <a:spLocks noGrp="1"/>
          </p:cNvSpPr>
          <p:nvPr>
            <p:ph type="sldNum" sz="quarter" idx="12"/>
          </p:nvPr>
        </p:nvSpPr>
        <p:spPr>
          <a:xfrm>
            <a:off x="9378777" y="5684108"/>
            <a:ext cx="397709" cy="402011"/>
          </a:xfrm>
        </p:spPr>
        <p:txBody>
          <a:bodyPr/>
          <a:lstStyle/>
          <a:p>
            <a:fld id="{9B28B6A2-4437-46C4-8AB6-08015A7ADF51}" type="slidenum">
              <a:rPr kumimoji="1" lang="ja-JP" altLang="en-US" sz="1600" b="1" smtClean="0"/>
              <a:pPr/>
              <a:t>4</a:t>
            </a:fld>
            <a:endParaRPr kumimoji="1" lang="ja-JP" altLang="en-US" sz="1600" b="1"/>
          </a:p>
        </p:txBody>
      </p:sp>
    </p:spTree>
    <p:extLst>
      <p:ext uri="{BB962C8B-B14F-4D97-AF65-F5344CB8AC3E}">
        <p14:creationId xmlns:p14="http://schemas.microsoft.com/office/powerpoint/2010/main" val="3196704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smtClean="0">
                <a:solidFill>
                  <a:schemeClr val="bg1"/>
                </a:solidFill>
                <a:latin typeface="+mn-ea"/>
                <a:ea typeface="+mn-ea"/>
              </a:rPr>
              <a:t>非接触型サービスの増加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介護サービスの中止</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9"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fld id="{9B28B6A2-4437-46C4-8AB6-08015A7ADF51}" type="slidenum">
              <a:rPr kumimoji="1" lang="ja-JP" altLang="en-US" sz="1600" smtClean="0"/>
              <a:t>49</a:t>
            </a:fld>
            <a:endParaRPr kumimoji="1" lang="ja-JP" altLang="en-US" sz="1600" dirty="0"/>
          </a:p>
        </p:txBody>
      </p:sp>
      <p:pic>
        <p:nvPicPr>
          <p:cNvPr id="4" name="図 3"/>
          <p:cNvPicPr>
            <a:picLocks noChangeAspect="1"/>
          </p:cNvPicPr>
          <p:nvPr/>
        </p:nvPicPr>
        <p:blipFill>
          <a:blip r:embed="rId2"/>
          <a:stretch>
            <a:fillRect/>
          </a:stretch>
        </p:blipFill>
        <p:spPr>
          <a:xfrm>
            <a:off x="785555" y="398658"/>
            <a:ext cx="8087149" cy="5699601"/>
          </a:xfrm>
          <a:prstGeom prst="rect">
            <a:avLst/>
          </a:prstGeom>
        </p:spPr>
      </p:pic>
      <p:sp>
        <p:nvSpPr>
          <p:cNvPr id="14" name="テキスト ボックス 13"/>
          <p:cNvSpPr txBox="1"/>
          <p:nvPr/>
        </p:nvSpPr>
        <p:spPr>
          <a:xfrm>
            <a:off x="6709167" y="5686989"/>
            <a:ext cx="2806089" cy="266087"/>
          </a:xfrm>
          <a:prstGeom prst="rect">
            <a:avLst/>
          </a:prstGeom>
          <a:noFill/>
        </p:spPr>
        <p:txBody>
          <a:bodyPr wrap="square" rtlCol="0">
            <a:spAutoFit/>
          </a:bodyPr>
          <a:lstStyle/>
          <a:p>
            <a:r>
              <a:rPr kumimoji="1" lang="ja-JP" altLang="en-US" sz="1100" dirty="0" smtClean="0">
                <a:latin typeface="+mn-ea"/>
              </a:rPr>
              <a:t>出典：厚生労働省 </a:t>
            </a:r>
            <a:r>
              <a:rPr kumimoji="1" lang="en-US" altLang="ja-JP" sz="1100" dirty="0" smtClean="0">
                <a:latin typeface="+mn-ea"/>
              </a:rPr>
              <a:t>『</a:t>
            </a:r>
            <a:r>
              <a:rPr kumimoji="1" lang="ja-JP" altLang="en-US" sz="1100" dirty="0" smtClean="0">
                <a:latin typeface="+mn-ea"/>
              </a:rPr>
              <a:t>休業状況調査結果</a:t>
            </a:r>
            <a:r>
              <a:rPr kumimoji="1" lang="en-US" altLang="ja-JP" sz="1100" dirty="0" smtClean="0">
                <a:latin typeface="+mn-ea"/>
              </a:rPr>
              <a:t>』</a:t>
            </a:r>
          </a:p>
        </p:txBody>
      </p:sp>
    </p:spTree>
    <p:extLst>
      <p:ext uri="{BB962C8B-B14F-4D97-AF65-F5344CB8AC3E}">
        <p14:creationId xmlns:p14="http://schemas.microsoft.com/office/powerpoint/2010/main" val="2978965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111010" y="434666"/>
            <a:ext cx="9683980" cy="738664"/>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smtClean="0"/>
              <a:t>●緊急事態宣言解除後のテレワーク実施率は</a:t>
            </a:r>
            <a:r>
              <a:rPr lang="ja-JP" altLang="en-US" sz="1400" b="1" u="sng" dirty="0" smtClean="0"/>
              <a:t>全国平均で</a:t>
            </a:r>
            <a:r>
              <a:rPr lang="en-US" altLang="ja-JP" sz="1400" b="1" u="sng" dirty="0" smtClean="0"/>
              <a:t>25.7</a:t>
            </a:r>
            <a:r>
              <a:rPr lang="ja-JP" altLang="en-US" sz="1400" b="1" u="sng" dirty="0" smtClean="0"/>
              <a:t>％と、</a:t>
            </a:r>
            <a:r>
              <a:rPr lang="en-US" altLang="ja-JP" sz="1400" b="1" u="sng" dirty="0" smtClean="0"/>
              <a:t>4</a:t>
            </a:r>
            <a:r>
              <a:rPr lang="ja-JP" altLang="en-US" sz="1400" b="1" u="sng" dirty="0" smtClean="0"/>
              <a:t>月と比べて▲</a:t>
            </a:r>
            <a:r>
              <a:rPr lang="en-US" altLang="ja-JP" sz="1400" b="1" u="sng" dirty="0" smtClean="0"/>
              <a:t>2.2</a:t>
            </a:r>
            <a:r>
              <a:rPr lang="ja-JP" altLang="en-US" sz="1400" b="1" u="sng" dirty="0" smtClean="0"/>
              <a:t>％減少。</a:t>
            </a:r>
            <a:endParaRPr lang="en-US" altLang="ja-JP" sz="1400" b="1" u="sng" dirty="0" smtClean="0"/>
          </a:p>
          <a:p>
            <a:pPr marL="217984" indent="-217984"/>
            <a:r>
              <a:rPr kumimoji="1" lang="ja-JP" altLang="en-US" sz="1400" dirty="0" smtClean="0"/>
              <a:t>●業種別に実施率をみると、</a:t>
            </a:r>
            <a:r>
              <a:rPr kumimoji="1" lang="ja-JP" altLang="en-US" sz="1400" b="1" u="sng" dirty="0" smtClean="0"/>
              <a:t>「情報通信業」 </a:t>
            </a:r>
            <a:r>
              <a:rPr kumimoji="1" lang="en-US" altLang="ja-JP" sz="1400" b="1" u="sng" dirty="0" smtClean="0"/>
              <a:t>63.9%</a:t>
            </a:r>
            <a:r>
              <a:rPr kumimoji="1" lang="ja-JP" altLang="en-US" sz="1200" b="1" u="sng" dirty="0" smtClean="0"/>
              <a:t>（前月比</a:t>
            </a:r>
            <a:r>
              <a:rPr kumimoji="1" lang="en-US" altLang="ja-JP" sz="1200" b="1" u="sng" dirty="0" smtClean="0"/>
              <a:t>+10.5</a:t>
            </a:r>
            <a:r>
              <a:rPr kumimoji="1" lang="ja-JP" altLang="en-US" sz="1200" b="1" u="sng" dirty="0" smtClean="0"/>
              <a:t>％）</a:t>
            </a:r>
            <a:r>
              <a:rPr kumimoji="1" lang="ja-JP" altLang="en-US" sz="1400" b="1" u="sng" dirty="0" smtClean="0"/>
              <a:t>、「学術研究</a:t>
            </a:r>
            <a:r>
              <a:rPr kumimoji="1" lang="en-US" altLang="ja-JP" sz="1400" b="1" u="sng" dirty="0" smtClean="0"/>
              <a:t>,</a:t>
            </a:r>
            <a:r>
              <a:rPr kumimoji="1" lang="ja-JP" altLang="en-US" sz="1400" b="1" u="sng" dirty="0" smtClean="0"/>
              <a:t>専門・技術サービス業」 </a:t>
            </a:r>
            <a:r>
              <a:rPr kumimoji="1" lang="en-US" altLang="ja-JP" sz="1400" b="1" u="sng" dirty="0" smtClean="0"/>
              <a:t>52.0</a:t>
            </a:r>
            <a:r>
              <a:rPr kumimoji="1" lang="ja-JP" altLang="en-US" sz="1400" b="1" u="sng" dirty="0" smtClean="0"/>
              <a:t>％</a:t>
            </a:r>
            <a:r>
              <a:rPr kumimoji="1" lang="ja-JP" altLang="en-US" sz="1200" b="1" u="sng" dirty="0" smtClean="0"/>
              <a:t>（前月比</a:t>
            </a:r>
            <a:r>
              <a:rPr kumimoji="1" lang="en-US" altLang="ja-JP" sz="1200" b="1" u="sng" dirty="0" smtClean="0"/>
              <a:t>+7.5</a:t>
            </a:r>
            <a:r>
              <a:rPr kumimoji="1" lang="ja-JP" altLang="en-US" sz="1200" b="1" u="sng" dirty="0" smtClean="0"/>
              <a:t>％）</a:t>
            </a:r>
            <a:endParaRPr kumimoji="1" lang="en-US" altLang="ja-JP" sz="1200" b="1" u="sng" dirty="0" smtClean="0"/>
          </a:p>
          <a:p>
            <a:pPr marL="217984" indent="-217984"/>
            <a:r>
              <a:rPr kumimoji="1" lang="ja-JP" altLang="en-US" sz="1200" dirty="0"/>
              <a:t>　</a:t>
            </a:r>
            <a:r>
              <a:rPr kumimoji="1" lang="ja-JP" altLang="en-US" sz="1200" dirty="0" smtClean="0"/>
              <a:t>  </a:t>
            </a:r>
            <a:r>
              <a:rPr kumimoji="1" lang="ja-JP" altLang="en-US" sz="1400" dirty="0" smtClean="0"/>
              <a:t>が際立って高く、それ以外の業種との差が</a:t>
            </a:r>
            <a:r>
              <a:rPr kumimoji="1" lang="en-US" altLang="ja-JP" sz="1400" dirty="0" smtClean="0"/>
              <a:t>4</a:t>
            </a:r>
            <a:r>
              <a:rPr kumimoji="1" lang="ja-JP" altLang="en-US" sz="1400" dirty="0" smtClean="0"/>
              <a:t>月から拡がっている。</a:t>
            </a:r>
            <a:endParaRPr kumimoji="1" lang="ja-JP" altLang="en-US" sz="1600" dirty="0"/>
          </a:p>
        </p:txBody>
      </p:sp>
      <p:sp>
        <p:nvSpPr>
          <p:cNvPr id="9"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テレワーク</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4849886" y="1147506"/>
            <a:ext cx="5122838" cy="230832"/>
          </a:xfrm>
          <a:prstGeom prst="rect">
            <a:avLst/>
          </a:prstGeom>
          <a:noFill/>
          <a:ln>
            <a:noFill/>
          </a:ln>
        </p:spPr>
        <p:txBody>
          <a:bodyPr wrap="square" rtlCol="0">
            <a:spAutoFit/>
          </a:bodyPr>
          <a:lstStyle/>
          <a:p>
            <a:pPr marL="217984" indent="-217984"/>
            <a:r>
              <a:rPr lang="ja-JP" altLang="en-US" sz="900" dirty="0"/>
              <a:t>出典：パーソル総合</a:t>
            </a:r>
            <a:r>
              <a:rPr lang="ja-JP" altLang="en-US" sz="900" dirty="0" smtClean="0"/>
              <a:t>研究所 </a:t>
            </a:r>
            <a:r>
              <a:rPr lang="en-US" altLang="ja-JP" sz="900" dirty="0"/>
              <a:t>『</a:t>
            </a:r>
            <a:r>
              <a:rPr lang="ja-JP" altLang="en-US" sz="900" dirty="0" smtClean="0"/>
              <a:t>第三回</a:t>
            </a:r>
            <a:r>
              <a:rPr lang="ja-JP" altLang="en-US" sz="900" dirty="0"/>
              <a:t>・新型コロナウイルス対策によるテレワークへの影響に関する緊急</a:t>
            </a:r>
            <a:r>
              <a:rPr lang="ja-JP" altLang="en-US" sz="900" dirty="0" smtClean="0"/>
              <a:t>調査</a:t>
            </a:r>
            <a:r>
              <a:rPr lang="en-US" altLang="ja-JP" sz="900" dirty="0" smtClean="0"/>
              <a:t>』</a:t>
            </a:r>
            <a:endParaRPr lang="en-US" altLang="ja-JP" sz="900" dirty="0"/>
          </a:p>
        </p:txBody>
      </p:sp>
      <p:sp>
        <p:nvSpPr>
          <p:cNvPr id="7" name="スライド番号プレースホルダー 3"/>
          <p:cNvSpPr>
            <a:spLocks noGrp="1"/>
          </p:cNvSpPr>
          <p:nvPr>
            <p:ph type="sldNum" sz="quarter" idx="12"/>
          </p:nvPr>
        </p:nvSpPr>
        <p:spPr>
          <a:xfrm>
            <a:off x="9452919" y="5751095"/>
            <a:ext cx="434780" cy="335024"/>
          </a:xfrm>
          <a:ln>
            <a:solidFill>
              <a:schemeClr val="accent1"/>
            </a:solidFill>
          </a:ln>
        </p:spPr>
        <p:txBody>
          <a:bodyPr/>
          <a:lstStyle/>
          <a:p>
            <a:fld id="{9B28B6A2-4437-46C4-8AB6-08015A7ADF51}" type="slidenum">
              <a:rPr kumimoji="1" lang="ja-JP" altLang="en-US" sz="1600" smtClean="0"/>
              <a:t>50</a:t>
            </a:fld>
            <a:endParaRPr kumimoji="1" lang="ja-JP" altLang="en-US" sz="1600" dirty="0"/>
          </a:p>
        </p:txBody>
      </p:sp>
      <p:sp>
        <p:nvSpPr>
          <p:cNvPr id="16" name="テキスト ボックス 15"/>
          <p:cNvSpPr txBox="1"/>
          <p:nvPr/>
        </p:nvSpPr>
        <p:spPr>
          <a:xfrm>
            <a:off x="1489800" y="1262888"/>
            <a:ext cx="3360086" cy="307777"/>
          </a:xfrm>
          <a:prstGeom prst="rect">
            <a:avLst/>
          </a:prstGeom>
          <a:noFill/>
        </p:spPr>
        <p:txBody>
          <a:bodyPr wrap="square" rtlCol="0">
            <a:spAutoFit/>
          </a:bodyPr>
          <a:lstStyle/>
          <a:p>
            <a:r>
              <a:rPr kumimoji="1" lang="ja-JP" altLang="en-US" sz="1400" b="1" dirty="0" smtClean="0"/>
              <a:t>■ 業種別テレワーク実施率</a:t>
            </a:r>
            <a:r>
              <a:rPr kumimoji="1" lang="ja-JP" altLang="en-US" sz="1200" b="1" dirty="0" smtClean="0"/>
              <a:t>（</a:t>
            </a:r>
            <a:r>
              <a:rPr kumimoji="1" lang="en-US" altLang="ja-JP" sz="1200" b="1" dirty="0" smtClean="0"/>
              <a:t>5/29</a:t>
            </a:r>
            <a:r>
              <a:rPr kumimoji="1" lang="ja-JP" altLang="en-US" sz="1200" b="1" dirty="0" smtClean="0"/>
              <a:t>～</a:t>
            </a:r>
            <a:r>
              <a:rPr kumimoji="1" lang="en-US" altLang="ja-JP" sz="1200" b="1" dirty="0" smtClean="0"/>
              <a:t>6/2</a:t>
            </a:r>
            <a:r>
              <a:rPr kumimoji="1" lang="ja-JP" altLang="en-US" sz="1200" b="1" dirty="0" smtClean="0"/>
              <a:t>）</a:t>
            </a:r>
            <a:endParaRPr kumimoji="1" lang="ja-JP" altLang="en-US" sz="1400" b="1"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163865128"/>
              </p:ext>
            </p:extLst>
          </p:nvPr>
        </p:nvGraphicFramePr>
        <p:xfrm>
          <a:off x="1594607" y="1478723"/>
          <a:ext cx="5671372" cy="4641089"/>
        </p:xfrm>
        <a:graphic>
          <a:graphicData uri="http://schemas.openxmlformats.org/presentationml/2006/ole">
            <mc:AlternateContent xmlns:mc="http://schemas.openxmlformats.org/markup-compatibility/2006">
              <mc:Choice xmlns:v="urn:schemas-microsoft-com:vml" Requires="v">
                <p:oleObj spid="_x0000_s18606" name="ワークシート" r:id="rId3" imgW="5610302" imgH="4591141" progId="Excel.Sheet.12">
                  <p:embed/>
                </p:oleObj>
              </mc:Choice>
              <mc:Fallback>
                <p:oleObj name="ワークシート" r:id="rId3" imgW="5610302" imgH="4591141" progId="Excel.Sheet.12">
                  <p:embed/>
                  <p:pic>
                    <p:nvPicPr>
                      <p:cNvPr id="0" name=""/>
                      <p:cNvPicPr/>
                      <p:nvPr/>
                    </p:nvPicPr>
                    <p:blipFill>
                      <a:blip r:embed="rId4"/>
                      <a:stretch>
                        <a:fillRect/>
                      </a:stretch>
                    </p:blipFill>
                    <p:spPr>
                      <a:xfrm>
                        <a:off x="1594607" y="1478723"/>
                        <a:ext cx="5671372" cy="4641089"/>
                      </a:xfrm>
                      <a:prstGeom prst="rect">
                        <a:avLst/>
                      </a:prstGeom>
                    </p:spPr>
                  </p:pic>
                </p:oleObj>
              </mc:Fallback>
            </mc:AlternateContent>
          </a:graphicData>
        </a:graphic>
      </p:graphicFrame>
      <p:sp>
        <p:nvSpPr>
          <p:cNvPr id="20" name="角丸四角形 19"/>
          <p:cNvSpPr/>
          <p:nvPr/>
        </p:nvSpPr>
        <p:spPr>
          <a:xfrm>
            <a:off x="1718973" y="3066774"/>
            <a:ext cx="3669455" cy="231597"/>
          </a:xfrm>
          <a:prstGeom prst="roundRect">
            <a:avLst>
              <a:gd name="adj" fmla="val 6141"/>
            </a:avLst>
          </a:prstGeom>
          <a:noFill/>
          <a:ln w="254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角丸四角形 21"/>
          <p:cNvSpPr/>
          <p:nvPr/>
        </p:nvSpPr>
        <p:spPr>
          <a:xfrm>
            <a:off x="1718972" y="4313191"/>
            <a:ext cx="3669455" cy="231597"/>
          </a:xfrm>
          <a:prstGeom prst="roundRect">
            <a:avLst>
              <a:gd name="adj" fmla="val 6141"/>
            </a:avLst>
          </a:prstGeom>
          <a:noFill/>
          <a:ln w="254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93561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1955229" y="3660161"/>
            <a:ext cx="5792758" cy="2459652"/>
          </a:xfrm>
          <a:prstGeom prst="rect">
            <a:avLst/>
          </a:prstGeom>
        </p:spPr>
      </p:pic>
      <p:sp>
        <p:nvSpPr>
          <p:cNvPr id="5" name="テキスト ボックス 4">
            <a:extLst>
              <a:ext uri="{FF2B5EF4-FFF2-40B4-BE49-F238E27FC236}">
                <a16:creationId xmlns:a16="http://schemas.microsoft.com/office/drawing/2014/main" id="{34CF59F8-A367-4EC1-83BF-5D400B8A4CCC}"/>
              </a:ext>
            </a:extLst>
          </p:cNvPr>
          <p:cNvSpPr txBox="1"/>
          <p:nvPr/>
        </p:nvSpPr>
        <p:spPr>
          <a:xfrm>
            <a:off x="111010" y="401221"/>
            <a:ext cx="9683980" cy="738664"/>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smtClean="0"/>
              <a:t>●緊急事態宣言解除後のテレワークの</a:t>
            </a:r>
            <a:r>
              <a:rPr kumimoji="1" lang="ja-JP" altLang="en-US" sz="1400" dirty="0" smtClean="0"/>
              <a:t>都道府県別の実施率をみると、関東圏の都県が上位を占め、</a:t>
            </a:r>
            <a:r>
              <a:rPr kumimoji="1" lang="ja-JP" altLang="en-US" sz="1400" b="1" u="sng" dirty="0" smtClean="0"/>
              <a:t>大阪府は</a:t>
            </a:r>
            <a:r>
              <a:rPr kumimoji="1" lang="en-US" altLang="ja-JP" sz="1400" b="1" u="sng" dirty="0" smtClean="0"/>
              <a:t>5</a:t>
            </a:r>
            <a:r>
              <a:rPr kumimoji="1" lang="ja-JP" altLang="en-US" sz="1400" b="1" u="sng" dirty="0" smtClean="0"/>
              <a:t>位の</a:t>
            </a:r>
            <a:r>
              <a:rPr kumimoji="1" lang="en-US" altLang="ja-JP" sz="1400" b="1" u="sng" dirty="0" smtClean="0"/>
              <a:t>26.9</a:t>
            </a:r>
            <a:r>
              <a:rPr kumimoji="1" lang="ja-JP" altLang="en-US" sz="1400" b="1" u="sng" dirty="0" smtClean="0"/>
              <a:t>％。</a:t>
            </a:r>
            <a:endParaRPr kumimoji="1" lang="en-US" altLang="ja-JP" sz="1400" b="1" u="sng" dirty="0" smtClean="0"/>
          </a:p>
          <a:p>
            <a:pPr marL="217984" indent="-217984"/>
            <a:r>
              <a:rPr kumimoji="1" lang="ja-JP" altLang="en-US" sz="1400" dirty="0"/>
              <a:t>　 </a:t>
            </a:r>
            <a:r>
              <a:rPr kumimoji="1" lang="ja-JP" altLang="en-US" sz="1400" dirty="0" smtClean="0"/>
              <a:t>いずれの</a:t>
            </a:r>
            <a:r>
              <a:rPr kumimoji="1" lang="ja-JP" altLang="en-US" sz="1400" dirty="0"/>
              <a:t>都</a:t>
            </a:r>
            <a:r>
              <a:rPr kumimoji="1" lang="ja-JP" altLang="en-US" sz="1400" dirty="0" smtClean="0"/>
              <a:t>府県も</a:t>
            </a:r>
            <a:r>
              <a:rPr kumimoji="1" lang="en-US" altLang="ja-JP" sz="1400" dirty="0"/>
              <a:t>4</a:t>
            </a:r>
            <a:r>
              <a:rPr kumimoji="1" lang="ja-JP" altLang="en-US" sz="1400" dirty="0" smtClean="0"/>
              <a:t>月からは減少。</a:t>
            </a:r>
            <a:endParaRPr kumimoji="1" lang="en-US" altLang="ja-JP" sz="1200" dirty="0" smtClean="0"/>
          </a:p>
          <a:p>
            <a:pPr marL="217984" indent="-217984"/>
            <a:r>
              <a:rPr kumimoji="1" lang="ja-JP" altLang="en-US" sz="1400" dirty="0" smtClean="0"/>
              <a:t>●新型コロナ収束後もテレワークを</a:t>
            </a:r>
            <a:r>
              <a:rPr kumimoji="1" lang="ja-JP" altLang="en-US" sz="1400" b="1" u="sng" dirty="0" smtClean="0"/>
              <a:t>「続けたい」「やや続けたい」と回答した割合は</a:t>
            </a:r>
            <a:r>
              <a:rPr kumimoji="1" lang="en-US" altLang="ja-JP" sz="1400" b="1" u="sng" dirty="0" smtClean="0"/>
              <a:t>69.4</a:t>
            </a:r>
            <a:r>
              <a:rPr kumimoji="1" lang="ja-JP" altLang="en-US" sz="1400" b="1" u="sng" dirty="0" smtClean="0"/>
              <a:t>％</a:t>
            </a:r>
            <a:r>
              <a:rPr kumimoji="1" lang="ja-JP" altLang="en-US" sz="1400" dirty="0" smtClean="0"/>
              <a:t>となり、</a:t>
            </a:r>
            <a:r>
              <a:rPr kumimoji="1" lang="en-US" altLang="ja-JP" sz="1400" dirty="0" smtClean="0"/>
              <a:t>4</a:t>
            </a:r>
            <a:r>
              <a:rPr kumimoji="1" lang="ja-JP" altLang="en-US" sz="1400" dirty="0" smtClean="0"/>
              <a:t>月</a:t>
            </a:r>
            <a:r>
              <a:rPr kumimoji="1" lang="en-US" altLang="ja-JP" sz="1200" dirty="0" smtClean="0"/>
              <a:t>(53.2</a:t>
            </a:r>
            <a:r>
              <a:rPr kumimoji="1" lang="ja-JP" altLang="en-US" sz="1200" dirty="0" smtClean="0"/>
              <a:t>％</a:t>
            </a:r>
            <a:r>
              <a:rPr kumimoji="1" lang="en-US" altLang="ja-JP" sz="1200" dirty="0" smtClean="0"/>
              <a:t>)</a:t>
            </a:r>
            <a:r>
              <a:rPr kumimoji="1" lang="ja-JP" altLang="en-US" sz="1400" dirty="0" smtClean="0"/>
              <a:t>から大きく上昇。</a:t>
            </a:r>
            <a:endParaRPr kumimoji="1" lang="ja-JP" altLang="en-US" sz="1600" dirty="0"/>
          </a:p>
        </p:txBody>
      </p:sp>
      <p:sp>
        <p:nvSpPr>
          <p:cNvPr id="9"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テレワーク</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4884760" y="1115752"/>
            <a:ext cx="5122838" cy="230832"/>
          </a:xfrm>
          <a:prstGeom prst="rect">
            <a:avLst/>
          </a:prstGeom>
          <a:noFill/>
          <a:ln>
            <a:noFill/>
          </a:ln>
        </p:spPr>
        <p:txBody>
          <a:bodyPr wrap="square" rtlCol="0">
            <a:spAutoFit/>
          </a:bodyPr>
          <a:lstStyle/>
          <a:p>
            <a:pPr marL="217984" indent="-217984"/>
            <a:r>
              <a:rPr lang="ja-JP" altLang="en-US" sz="900" dirty="0"/>
              <a:t>出典：パーソル総合</a:t>
            </a:r>
            <a:r>
              <a:rPr lang="ja-JP" altLang="en-US" sz="900" dirty="0" smtClean="0"/>
              <a:t>研究所 </a:t>
            </a:r>
            <a:r>
              <a:rPr lang="en-US" altLang="ja-JP" sz="900" dirty="0"/>
              <a:t>『</a:t>
            </a:r>
            <a:r>
              <a:rPr lang="ja-JP" altLang="en-US" sz="900" dirty="0" smtClean="0"/>
              <a:t>第三回</a:t>
            </a:r>
            <a:r>
              <a:rPr lang="ja-JP" altLang="en-US" sz="900" dirty="0"/>
              <a:t>・新型コロナウイルス対策によるテレワークへの影響に関する緊急</a:t>
            </a:r>
            <a:r>
              <a:rPr lang="ja-JP" altLang="en-US" sz="900" dirty="0" smtClean="0"/>
              <a:t>調査</a:t>
            </a:r>
            <a:r>
              <a:rPr lang="en-US" altLang="ja-JP" sz="900" dirty="0" smtClean="0"/>
              <a:t>』</a:t>
            </a:r>
            <a:endParaRPr lang="en-US" altLang="ja-JP" sz="900" dirty="0"/>
          </a:p>
        </p:txBody>
      </p:sp>
      <p:sp>
        <p:nvSpPr>
          <p:cNvPr id="7" name="スライド番号プレースホルダー 3"/>
          <p:cNvSpPr>
            <a:spLocks noGrp="1"/>
          </p:cNvSpPr>
          <p:nvPr>
            <p:ph type="sldNum" sz="quarter" idx="12"/>
          </p:nvPr>
        </p:nvSpPr>
        <p:spPr>
          <a:xfrm>
            <a:off x="9428205" y="5751095"/>
            <a:ext cx="459494" cy="335024"/>
          </a:xfrm>
          <a:ln>
            <a:solidFill>
              <a:schemeClr val="accent1"/>
            </a:solidFill>
          </a:ln>
        </p:spPr>
        <p:txBody>
          <a:bodyPr/>
          <a:lstStyle/>
          <a:p>
            <a:fld id="{9B28B6A2-4437-46C4-8AB6-08015A7ADF51}" type="slidenum">
              <a:rPr kumimoji="1" lang="ja-JP" altLang="en-US" sz="1600" smtClean="0"/>
              <a:t>51</a:t>
            </a:fld>
            <a:endParaRPr kumimoji="1" lang="ja-JP" altLang="en-US" sz="1600" dirty="0"/>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2734320886"/>
              </p:ext>
            </p:extLst>
          </p:nvPr>
        </p:nvGraphicFramePr>
        <p:xfrm>
          <a:off x="1955229" y="1495760"/>
          <a:ext cx="4565264" cy="1963156"/>
        </p:xfrm>
        <a:graphic>
          <a:graphicData uri="http://schemas.openxmlformats.org/presentationml/2006/ole">
            <mc:AlternateContent xmlns:mc="http://schemas.openxmlformats.org/markup-compatibility/2006">
              <mc:Choice xmlns:v="urn:schemas-microsoft-com:vml" Requires="v">
                <p:oleObj spid="_x0000_s19476" name="ワークシート" r:id="rId4" imgW="4695739" imgH="2019450" progId="Excel.Sheet.12">
                  <p:embed/>
                </p:oleObj>
              </mc:Choice>
              <mc:Fallback>
                <p:oleObj name="ワークシート" r:id="rId4" imgW="4695739" imgH="2019450" progId="Excel.Sheet.12">
                  <p:embed/>
                  <p:pic>
                    <p:nvPicPr>
                      <p:cNvPr id="15" name="オブジェクト 14"/>
                      <p:cNvPicPr/>
                      <p:nvPr/>
                    </p:nvPicPr>
                    <p:blipFill>
                      <a:blip r:embed="rId5"/>
                      <a:stretch>
                        <a:fillRect/>
                      </a:stretch>
                    </p:blipFill>
                    <p:spPr>
                      <a:xfrm>
                        <a:off x="1955229" y="1495760"/>
                        <a:ext cx="4565264" cy="1963156"/>
                      </a:xfrm>
                      <a:prstGeom prst="rect">
                        <a:avLst/>
                      </a:prstGeom>
                    </p:spPr>
                  </p:pic>
                </p:oleObj>
              </mc:Fallback>
            </mc:AlternateContent>
          </a:graphicData>
        </a:graphic>
      </p:graphicFrame>
      <p:sp>
        <p:nvSpPr>
          <p:cNvPr id="17" name="テキスト ボックス 16"/>
          <p:cNvSpPr txBox="1"/>
          <p:nvPr/>
        </p:nvSpPr>
        <p:spPr>
          <a:xfrm>
            <a:off x="1872634" y="1226092"/>
            <a:ext cx="3866148" cy="307777"/>
          </a:xfrm>
          <a:prstGeom prst="rect">
            <a:avLst/>
          </a:prstGeom>
          <a:noFill/>
        </p:spPr>
        <p:txBody>
          <a:bodyPr wrap="square" rtlCol="0">
            <a:spAutoFit/>
          </a:bodyPr>
          <a:lstStyle/>
          <a:p>
            <a:r>
              <a:rPr kumimoji="1" lang="ja-JP" altLang="en-US" sz="1400" b="1" dirty="0" smtClean="0"/>
              <a:t>■ 都道府県別テレワーク実施率</a:t>
            </a:r>
            <a:r>
              <a:rPr kumimoji="1" lang="ja-JP" altLang="en-US" sz="1200" b="1" dirty="0" smtClean="0"/>
              <a:t>（</a:t>
            </a:r>
            <a:r>
              <a:rPr kumimoji="1" lang="en-US" altLang="ja-JP" sz="1200" b="1" dirty="0" smtClean="0"/>
              <a:t>5/29</a:t>
            </a:r>
            <a:r>
              <a:rPr kumimoji="1" lang="ja-JP" altLang="en-US" sz="1200" b="1" dirty="0" smtClean="0"/>
              <a:t>～</a:t>
            </a:r>
            <a:r>
              <a:rPr kumimoji="1" lang="en-US" altLang="ja-JP" sz="1200" b="1" dirty="0" smtClean="0"/>
              <a:t>6/2</a:t>
            </a:r>
            <a:r>
              <a:rPr kumimoji="1" lang="ja-JP" altLang="en-US" sz="1200" b="1" dirty="0" smtClean="0"/>
              <a:t>）</a:t>
            </a:r>
            <a:endParaRPr kumimoji="1" lang="ja-JP" altLang="en-US" sz="1400" b="1" dirty="0"/>
          </a:p>
        </p:txBody>
      </p:sp>
      <p:sp>
        <p:nvSpPr>
          <p:cNvPr id="18" name="テキスト ボックス 17"/>
          <p:cNvSpPr txBox="1"/>
          <p:nvPr/>
        </p:nvSpPr>
        <p:spPr>
          <a:xfrm>
            <a:off x="1872634" y="3472564"/>
            <a:ext cx="3523249" cy="307777"/>
          </a:xfrm>
          <a:prstGeom prst="rect">
            <a:avLst/>
          </a:prstGeom>
          <a:noFill/>
        </p:spPr>
        <p:txBody>
          <a:bodyPr wrap="square" rtlCol="0">
            <a:spAutoFit/>
          </a:bodyPr>
          <a:lstStyle/>
          <a:p>
            <a:r>
              <a:rPr kumimoji="1" lang="ja-JP" altLang="en-US" sz="1400" b="1" dirty="0" smtClean="0"/>
              <a:t>■ 新型コロナ収束後のテレワーク継続希望</a:t>
            </a:r>
            <a:endParaRPr kumimoji="1" lang="ja-JP" altLang="en-US" sz="1400" b="1" dirty="0"/>
          </a:p>
        </p:txBody>
      </p:sp>
      <p:sp>
        <p:nvSpPr>
          <p:cNvPr id="21" name="角丸四角形 20"/>
          <p:cNvSpPr/>
          <p:nvPr/>
        </p:nvSpPr>
        <p:spPr>
          <a:xfrm>
            <a:off x="2058738" y="3167147"/>
            <a:ext cx="4342061" cy="229196"/>
          </a:xfrm>
          <a:prstGeom prst="roundRect">
            <a:avLst>
              <a:gd name="adj" fmla="val 6141"/>
            </a:avLst>
          </a:prstGeom>
          <a:noFill/>
          <a:ln w="254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58282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7105" y="659867"/>
            <a:ext cx="9395222" cy="767711"/>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大企業</a:t>
            </a:r>
            <a:r>
              <a:rPr lang="ja-JP" altLang="en-US" sz="1400" dirty="0"/>
              <a:t>では、緊急事態宣言後、休業・休店</a:t>
            </a:r>
            <a:r>
              <a:rPr lang="en-US" altLang="ja-JP" sz="1400" dirty="0"/>
              <a:t>/</a:t>
            </a:r>
            <a:r>
              <a:rPr lang="ja-JP" altLang="en-US" sz="1400" dirty="0"/>
              <a:t>テレワーク</a:t>
            </a:r>
            <a:r>
              <a:rPr lang="en-US" altLang="ja-JP" sz="1400" dirty="0"/>
              <a:t>/</a:t>
            </a:r>
            <a:r>
              <a:rPr lang="ja-JP" altLang="en-US" sz="1400" dirty="0"/>
              <a:t>時差出勤のすべてで、取り組む事業者が大きく増加している。また、中小企業でも約</a:t>
            </a:r>
            <a:r>
              <a:rPr lang="en-US" altLang="ja-JP" sz="1400" dirty="0"/>
              <a:t>5</a:t>
            </a:r>
            <a:r>
              <a:rPr lang="ja-JP" altLang="en-US" sz="1400" dirty="0"/>
              <a:t>割が時差出勤に取組み、テレワークの実施率も</a:t>
            </a:r>
            <a:r>
              <a:rPr lang="en-US" altLang="ja-JP" sz="1400" dirty="0"/>
              <a:t>5</a:t>
            </a:r>
            <a:r>
              <a:rPr lang="ja-JP" altLang="en-US" sz="1400" dirty="0"/>
              <a:t>割に近づいた。</a:t>
            </a:r>
          </a:p>
          <a:p>
            <a:pPr marL="217984" indent="-217984"/>
            <a:r>
              <a:rPr lang="ja-JP" altLang="en-US" sz="1400" dirty="0" smtClean="0"/>
              <a:t>●</a:t>
            </a:r>
            <a:r>
              <a:rPr lang="ja-JP" altLang="en-US" sz="1400" b="1" dirty="0" smtClean="0"/>
              <a:t>小規模事</a:t>
            </a:r>
            <a:r>
              <a:rPr lang="ja-JP" altLang="en-US" sz="1400" b="1" dirty="0"/>
              <a:t>業者でも取組みは増加傾向にあるが、</a:t>
            </a:r>
            <a:r>
              <a:rPr lang="ja-JP" altLang="en-US" sz="1400" b="1" u="sng" dirty="0"/>
              <a:t>大企業、中小企業に比べて、テレワークや時差出勤の実施割合は低い</a:t>
            </a:r>
            <a:r>
              <a:rPr lang="ja-JP" altLang="en-US" sz="1400" u="sng" dirty="0"/>
              <a:t>。</a:t>
            </a:r>
            <a:endParaRPr kumimoji="1" lang="ja-JP" altLang="en-US" sz="1400" u="sng" dirty="0"/>
          </a:p>
        </p:txBody>
      </p:sp>
      <p:pic>
        <p:nvPicPr>
          <p:cNvPr id="3" name="図 2"/>
          <p:cNvPicPr>
            <a:picLocks noChangeAspect="1"/>
          </p:cNvPicPr>
          <p:nvPr/>
        </p:nvPicPr>
        <p:blipFill>
          <a:blip r:embed="rId2"/>
          <a:stretch>
            <a:fillRect/>
          </a:stretch>
        </p:blipFill>
        <p:spPr>
          <a:xfrm>
            <a:off x="673308" y="1861310"/>
            <a:ext cx="8559384" cy="3663202"/>
          </a:xfrm>
          <a:prstGeom prst="rect">
            <a:avLst/>
          </a:prstGeom>
        </p:spPr>
      </p:pic>
      <p:sp>
        <p:nvSpPr>
          <p:cNvPr id="18" name="正方形/長方形 17">
            <a:extLst>
              <a:ext uri="{FF2B5EF4-FFF2-40B4-BE49-F238E27FC236}">
                <a16:creationId xmlns:a16="http://schemas.microsoft.com/office/drawing/2014/main" id="{5AC187B8-671A-4A53-BA6C-D91DE6BABB20}"/>
              </a:ext>
            </a:extLst>
          </p:cNvPr>
          <p:cNvSpPr/>
          <p:nvPr/>
        </p:nvSpPr>
        <p:spPr>
          <a:xfrm>
            <a:off x="673309" y="5465436"/>
            <a:ext cx="5161034" cy="492807"/>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853" dirty="0" smtClean="0">
                <a:solidFill>
                  <a:schemeClr val="tx1"/>
                </a:solidFill>
                <a:latin typeface="+mn-ea"/>
              </a:rPr>
              <a:t>出典：新型</a:t>
            </a:r>
            <a:r>
              <a:rPr kumimoji="1" lang="ja-JP" altLang="en-US" sz="853" dirty="0">
                <a:solidFill>
                  <a:schemeClr val="tx1"/>
                </a:solidFill>
                <a:latin typeface="+mn-ea"/>
              </a:rPr>
              <a:t>コロナウイルス感染症による経済等への影響調査　（</a:t>
            </a:r>
            <a:r>
              <a:rPr kumimoji="1" lang="en-US" altLang="ja-JP" sz="853" dirty="0">
                <a:solidFill>
                  <a:schemeClr val="tx1"/>
                </a:solidFill>
                <a:latin typeface="+mn-ea"/>
              </a:rPr>
              <a:t>4/15</a:t>
            </a:r>
            <a:r>
              <a:rPr kumimoji="1" lang="ja-JP" altLang="en-US" sz="853" dirty="0">
                <a:solidFill>
                  <a:schemeClr val="tx1"/>
                </a:solidFill>
                <a:latin typeface="+mn-ea"/>
              </a:rPr>
              <a:t>～</a:t>
            </a:r>
            <a:r>
              <a:rPr kumimoji="1" lang="en-US" altLang="ja-JP" sz="853" dirty="0">
                <a:solidFill>
                  <a:schemeClr val="tx1"/>
                </a:solidFill>
                <a:latin typeface="+mn-ea"/>
              </a:rPr>
              <a:t>4/21</a:t>
            </a:r>
            <a:r>
              <a:rPr kumimoji="1" lang="ja-JP" altLang="en-US" sz="853" dirty="0">
                <a:solidFill>
                  <a:schemeClr val="tx1"/>
                </a:solidFill>
                <a:latin typeface="+mn-ea"/>
              </a:rPr>
              <a:t>中間集計値、</a:t>
            </a:r>
            <a:r>
              <a:rPr kumimoji="1" lang="en-US" altLang="ja-JP" sz="853" dirty="0">
                <a:solidFill>
                  <a:schemeClr val="tx1"/>
                </a:solidFill>
                <a:latin typeface="+mn-ea"/>
              </a:rPr>
              <a:t>N=1,267</a:t>
            </a:r>
            <a:r>
              <a:rPr kumimoji="1" lang="ja-JP" altLang="en-US" sz="853" dirty="0">
                <a:solidFill>
                  <a:schemeClr val="tx1"/>
                </a:solidFill>
                <a:latin typeface="+mn-ea"/>
              </a:rPr>
              <a:t>）</a:t>
            </a:r>
            <a:endParaRPr kumimoji="1" lang="en-US" altLang="ja-JP" sz="853" dirty="0">
              <a:solidFill>
                <a:schemeClr val="tx1"/>
              </a:solidFill>
              <a:latin typeface="+mn-ea"/>
            </a:endParaRPr>
          </a:p>
          <a:p>
            <a:r>
              <a:rPr kumimoji="1" lang="ja-JP" altLang="en-US" sz="853" dirty="0" smtClean="0">
                <a:solidFill>
                  <a:schemeClr val="tx1"/>
                </a:solidFill>
                <a:latin typeface="+mn-ea"/>
              </a:rPr>
              <a:t>対象：大阪府</a:t>
            </a:r>
            <a:r>
              <a:rPr kumimoji="1" lang="ja-JP" altLang="en-US" sz="853" dirty="0">
                <a:solidFill>
                  <a:schemeClr val="tx1"/>
                </a:solidFill>
                <a:latin typeface="+mn-ea"/>
              </a:rPr>
              <a:t>の支援先の事業者 等　約２万者</a:t>
            </a:r>
            <a:r>
              <a:rPr kumimoji="1" lang="en-US" altLang="ja-JP" sz="853" dirty="0">
                <a:solidFill>
                  <a:schemeClr val="tx1"/>
                </a:solidFill>
                <a:latin typeface="+mn-ea"/>
              </a:rPr>
              <a:t> </a:t>
            </a:r>
            <a:endParaRPr kumimoji="1" lang="en-US" altLang="ja-JP" sz="853" dirty="0" smtClean="0">
              <a:solidFill>
                <a:schemeClr val="tx1"/>
              </a:solidFill>
              <a:latin typeface="+mn-ea"/>
            </a:endParaRPr>
          </a:p>
          <a:p>
            <a:r>
              <a:rPr kumimoji="1" lang="ja-JP" altLang="en-US" sz="853" dirty="0" smtClean="0">
                <a:solidFill>
                  <a:schemeClr val="tx1"/>
                </a:solidFill>
                <a:latin typeface="+mn-ea"/>
              </a:rPr>
              <a:t>手法：インターネット</a:t>
            </a:r>
            <a:r>
              <a:rPr kumimoji="1" lang="ja-JP" altLang="en-US" sz="853" dirty="0">
                <a:solidFill>
                  <a:schemeClr val="tx1"/>
                </a:solidFill>
                <a:latin typeface="+mn-ea"/>
              </a:rPr>
              <a:t>調査　＜匿名回答＞　</a:t>
            </a:r>
            <a:endParaRPr kumimoji="1" lang="en-US" altLang="ja-JP" sz="853" dirty="0">
              <a:solidFill>
                <a:schemeClr val="tx1"/>
              </a:solidFill>
              <a:latin typeface="+mn-ea"/>
            </a:endParaRPr>
          </a:p>
        </p:txBody>
      </p:sp>
      <p:sp>
        <p:nvSpPr>
          <p:cNvPr id="7"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82137"/>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テレワーク</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8" name="スライド番号プレースホルダー 3"/>
          <p:cNvSpPr>
            <a:spLocks noGrp="1"/>
          </p:cNvSpPr>
          <p:nvPr>
            <p:ph type="sldNum" sz="quarter" idx="12"/>
          </p:nvPr>
        </p:nvSpPr>
        <p:spPr>
          <a:xfrm>
            <a:off x="9467557" y="5691873"/>
            <a:ext cx="420142" cy="394246"/>
          </a:xfrm>
          <a:ln>
            <a:solidFill>
              <a:schemeClr val="accent1"/>
            </a:solidFill>
          </a:ln>
        </p:spPr>
        <p:txBody>
          <a:bodyPr/>
          <a:lstStyle/>
          <a:p>
            <a:fld id="{9B28B6A2-4437-46C4-8AB6-08015A7ADF51}" type="slidenum">
              <a:rPr kumimoji="1" lang="ja-JP" altLang="en-US" sz="1600" smtClean="0"/>
              <a:t>52</a:t>
            </a:fld>
            <a:endParaRPr kumimoji="1" lang="ja-JP" altLang="en-US" sz="1600" dirty="0"/>
          </a:p>
        </p:txBody>
      </p:sp>
    </p:spTree>
    <p:extLst>
      <p:ext uri="{BB962C8B-B14F-4D97-AF65-F5344CB8AC3E}">
        <p14:creationId xmlns:p14="http://schemas.microsoft.com/office/powerpoint/2010/main" val="11339581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77632" y="5691873"/>
            <a:ext cx="410067" cy="394246"/>
          </a:xfrm>
          <a:ln>
            <a:solidFill>
              <a:schemeClr val="accent1"/>
            </a:solidFill>
          </a:ln>
        </p:spPr>
        <p:txBody>
          <a:bodyPr/>
          <a:lstStyle/>
          <a:p>
            <a:fld id="{9B28B6A2-4437-46C4-8AB6-08015A7ADF51}" type="slidenum">
              <a:rPr kumimoji="1" lang="ja-JP" altLang="en-US" sz="1600" smtClean="0"/>
              <a:t>53</a:t>
            </a:fld>
            <a:endParaRPr kumimoji="1" lang="ja-JP" altLang="en-US" sz="1600" dirty="0"/>
          </a:p>
        </p:txBody>
      </p:sp>
      <p:pic>
        <p:nvPicPr>
          <p:cNvPr id="6" name="図 5"/>
          <p:cNvPicPr>
            <a:picLocks noChangeAspect="1"/>
          </p:cNvPicPr>
          <p:nvPr/>
        </p:nvPicPr>
        <p:blipFill>
          <a:blip r:embed="rId2"/>
          <a:stretch>
            <a:fillRect/>
          </a:stretch>
        </p:blipFill>
        <p:spPr>
          <a:xfrm>
            <a:off x="959839" y="815225"/>
            <a:ext cx="7937029" cy="4861087"/>
          </a:xfrm>
          <a:prstGeom prst="rect">
            <a:avLst/>
          </a:prstGeom>
        </p:spPr>
      </p:pic>
      <p:sp>
        <p:nvSpPr>
          <p:cNvPr id="13" name="正方形/長方形 12"/>
          <p:cNvSpPr/>
          <p:nvPr/>
        </p:nvSpPr>
        <p:spPr>
          <a:xfrm>
            <a:off x="201827" y="449465"/>
            <a:ext cx="9502346" cy="3660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テレワーク経験者は、</a:t>
            </a:r>
            <a:r>
              <a:rPr kumimoji="1" lang="ja-JP" altLang="en-US" sz="1400" b="1" u="sng" dirty="0" smtClean="0">
                <a:solidFill>
                  <a:schemeClr val="tx1"/>
                </a:solidFill>
                <a:latin typeface="Meiryo UI" panose="020B0604030504040204" pitchFamily="50" charset="-128"/>
                <a:ea typeface="Meiryo UI" panose="020B0604030504040204" pitchFamily="50" charset="-128"/>
              </a:rPr>
              <a:t>ワークライフバランス、地方移住、仕事に関する意識</a:t>
            </a:r>
            <a:r>
              <a:rPr kumimoji="1" lang="ja-JP" altLang="en-US" sz="1400" dirty="0" smtClean="0">
                <a:solidFill>
                  <a:schemeClr val="tx1"/>
                </a:solidFill>
                <a:latin typeface="Meiryo UI" panose="020B0604030504040204" pitchFamily="50" charset="-128"/>
                <a:ea typeface="Meiryo UI" panose="020B0604030504040204" pitchFamily="50" charset="-128"/>
              </a:rPr>
              <a:t>が変化した割合が高い。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809569" y="5638469"/>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テレワーク</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Tree>
    <p:extLst>
      <p:ext uri="{BB962C8B-B14F-4D97-AF65-F5344CB8AC3E}">
        <p14:creationId xmlns:p14="http://schemas.microsoft.com/office/powerpoint/2010/main" val="2149303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77633" y="5691873"/>
            <a:ext cx="410066" cy="394246"/>
          </a:xfrm>
          <a:ln>
            <a:solidFill>
              <a:schemeClr val="accent1"/>
            </a:solidFill>
          </a:ln>
        </p:spPr>
        <p:txBody>
          <a:bodyPr/>
          <a:lstStyle/>
          <a:p>
            <a:fld id="{9B28B6A2-4437-46C4-8AB6-08015A7ADF51}" type="slidenum">
              <a:rPr kumimoji="1" lang="ja-JP" altLang="en-US" sz="1600" smtClean="0"/>
              <a:t>54</a:t>
            </a:fld>
            <a:endParaRPr kumimoji="1" lang="ja-JP" altLang="en-US" sz="1600" dirty="0"/>
          </a:p>
        </p:txBody>
      </p:sp>
      <p:sp>
        <p:nvSpPr>
          <p:cNvPr id="13" name="正方形/長方形 12"/>
          <p:cNvSpPr/>
          <p:nvPr/>
        </p:nvSpPr>
        <p:spPr>
          <a:xfrm>
            <a:off x="201827" y="523607"/>
            <a:ext cx="9502346" cy="6626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三大都市圏居住者に今回の感染症の影響下において、地方移住への関心に変化があったかを質問したところ、年齢別では</a:t>
            </a:r>
            <a:r>
              <a:rPr kumimoji="1" lang="en-US" altLang="ja-JP" sz="1400" dirty="0" smtClean="0">
                <a:solidFill>
                  <a:schemeClr val="tx1"/>
                </a:solidFill>
                <a:latin typeface="Meiryo UI" panose="020B0604030504040204" pitchFamily="50" charset="-128"/>
                <a:ea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rPr>
              <a:t>代、地域別では東京</a:t>
            </a:r>
            <a:r>
              <a:rPr kumimoji="1" lang="en-US" altLang="ja-JP" sz="1400" dirty="0" smtClean="0">
                <a:solidFill>
                  <a:schemeClr val="tx1"/>
                </a:solidFill>
                <a:latin typeface="Meiryo UI" panose="020B0604030504040204" pitchFamily="50" charset="-128"/>
                <a:ea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rPr>
              <a:t>区に住む者の地方移住への関心は高まっている。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568535" y="1208319"/>
            <a:ext cx="8291260" cy="4736444"/>
          </a:xfrm>
          <a:prstGeom prst="rect">
            <a:avLst/>
          </a:prstGeom>
        </p:spPr>
      </p:pic>
      <p:sp>
        <p:nvSpPr>
          <p:cNvPr id="7" name="テキスト ボックス 6"/>
          <p:cNvSpPr txBox="1"/>
          <p:nvPr/>
        </p:nvSpPr>
        <p:spPr>
          <a:xfrm>
            <a:off x="5809569" y="568789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地方移住への関心の高まり</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Tree>
    <p:extLst>
      <p:ext uri="{BB962C8B-B14F-4D97-AF65-F5344CB8AC3E}">
        <p14:creationId xmlns:p14="http://schemas.microsoft.com/office/powerpoint/2010/main" val="2725748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0"/>
            <a:ext cx="9906000" cy="472082"/>
          </a:xfrm>
          <a:solidFill>
            <a:srgbClr val="002060"/>
          </a:solidFill>
        </p:spPr>
        <p:txBody>
          <a:bodyPr anchor="ctr">
            <a:noAutofit/>
          </a:body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オンライン会議</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55389" y="583172"/>
            <a:ext cx="9395222" cy="1600438"/>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smtClean="0"/>
              <a:t>●新型コロナウイルスの感染拡大と政府による非常事態宣言が発令される中で、テレワーク導入企業が急増、社内の情報共有や  </a:t>
            </a:r>
            <a:endParaRPr lang="en-US" altLang="ja-JP" sz="1400" dirty="0" smtClean="0"/>
          </a:p>
          <a:p>
            <a:pPr marL="217984" indent="-217984"/>
            <a:r>
              <a:rPr lang="en-US" altLang="ja-JP" sz="1400" dirty="0"/>
              <a:t> </a:t>
            </a:r>
            <a:r>
              <a:rPr lang="en-US" altLang="ja-JP" sz="1400" dirty="0" smtClean="0"/>
              <a:t>   </a:t>
            </a:r>
            <a:r>
              <a:rPr lang="ja-JP" altLang="en-US" sz="1400" dirty="0" smtClean="0"/>
              <a:t>取引先とのコミュニケーションを支援するコラボレーションツールの利用が急拡大している。</a:t>
            </a:r>
            <a:endParaRPr lang="en-US" altLang="ja-JP" sz="1400" dirty="0" smtClean="0"/>
          </a:p>
          <a:p>
            <a:pPr marL="217984" indent="-217984"/>
            <a:r>
              <a:rPr lang="ja-JP" altLang="en-US" sz="1400" dirty="0" smtClean="0"/>
              <a:t>●</a:t>
            </a:r>
            <a:r>
              <a:rPr lang="en-US" altLang="ja-JP" sz="1400" dirty="0" smtClean="0"/>
              <a:t>2020</a:t>
            </a:r>
            <a:r>
              <a:rPr lang="ja-JP" altLang="en-US" sz="1400" dirty="0" smtClean="0"/>
              <a:t>年１月以降、特に利用が進んだコラボレーションツールが</a:t>
            </a:r>
            <a:r>
              <a:rPr lang="ja-JP" altLang="en-US" sz="1400" b="1" u="sng" dirty="0" smtClean="0"/>
              <a:t>「</a:t>
            </a:r>
            <a:r>
              <a:rPr lang="en-US" altLang="ja-JP" sz="1400" b="1" u="sng" dirty="0" smtClean="0"/>
              <a:t>Web</a:t>
            </a:r>
            <a:r>
              <a:rPr lang="ja-JP" altLang="en-US" sz="1400" b="1" u="sng" dirty="0" smtClean="0"/>
              <a:t>会議システム」で、</a:t>
            </a:r>
            <a:r>
              <a:rPr lang="en-US" altLang="ja-JP" sz="1400" b="1" u="sng" dirty="0" smtClean="0"/>
              <a:t>2019</a:t>
            </a:r>
            <a:r>
              <a:rPr lang="ja-JP" altLang="en-US" sz="1400" b="1" u="sng" dirty="0" smtClean="0"/>
              <a:t>年</a:t>
            </a:r>
            <a:r>
              <a:rPr lang="en-US" altLang="ja-JP" sz="1400" b="1" u="sng" dirty="0" smtClean="0"/>
              <a:t>12</a:t>
            </a:r>
            <a:r>
              <a:rPr lang="ja-JP" altLang="en-US" sz="1400" b="1" u="sng" dirty="0" smtClean="0"/>
              <a:t>月末の利用率は</a:t>
            </a:r>
            <a:r>
              <a:rPr lang="en-US" altLang="ja-JP" sz="1400" b="1" u="sng" dirty="0" smtClean="0"/>
              <a:t>44</a:t>
            </a:r>
            <a:r>
              <a:rPr lang="ja-JP" altLang="en-US" sz="1400" b="1" u="sng" dirty="0" smtClean="0"/>
              <a:t>％だったが、</a:t>
            </a:r>
            <a:r>
              <a:rPr lang="en-US" altLang="ja-JP" sz="1400" b="1" u="sng" dirty="0" smtClean="0"/>
              <a:t>2020</a:t>
            </a:r>
            <a:r>
              <a:rPr lang="ja-JP" altLang="en-US" sz="1400" b="1" u="sng" dirty="0" smtClean="0"/>
              <a:t>年４月末には</a:t>
            </a:r>
            <a:r>
              <a:rPr lang="en-US" altLang="ja-JP" sz="1400" b="1" u="sng" dirty="0" smtClean="0"/>
              <a:t>63</a:t>
            </a:r>
            <a:r>
              <a:rPr lang="ja-JP" altLang="en-US" sz="1400" b="1" u="sng" dirty="0" smtClean="0"/>
              <a:t>％に上昇。</a:t>
            </a:r>
            <a:r>
              <a:rPr lang="ja-JP" altLang="en-US" sz="1400" dirty="0" smtClean="0"/>
              <a:t>テレワークの普及にともない、急速に導入が進んだ。</a:t>
            </a:r>
            <a:endParaRPr lang="en-US" altLang="ja-JP" sz="1400" dirty="0" smtClean="0"/>
          </a:p>
          <a:p>
            <a:pPr marL="217984" indent="-217984"/>
            <a:r>
              <a:rPr lang="ja-JP" altLang="en-US" sz="1400" dirty="0" smtClean="0"/>
              <a:t>●</a:t>
            </a:r>
            <a:r>
              <a:rPr lang="ja-JP" altLang="en-US" sz="1400" dirty="0"/>
              <a:t>「</a:t>
            </a:r>
            <a:r>
              <a:rPr lang="en-US" altLang="ja-JP" sz="1400" dirty="0"/>
              <a:t>Web </a:t>
            </a:r>
            <a:r>
              <a:rPr lang="ja-JP" altLang="en-US" sz="1400" dirty="0"/>
              <a:t>会議システム」の導入目的は、「テレワーク環境の整備」が</a:t>
            </a:r>
            <a:r>
              <a:rPr lang="en-US" altLang="ja-JP" sz="1400" dirty="0"/>
              <a:t>21 </a:t>
            </a:r>
            <a:r>
              <a:rPr lang="ja-JP" altLang="en-US" sz="1400" dirty="0"/>
              <a:t>％と最も多く、「社内ミーティング・コミュニケーションの向上」（</a:t>
            </a:r>
            <a:r>
              <a:rPr lang="en-US" altLang="ja-JP" sz="1400" dirty="0"/>
              <a:t>18 </a:t>
            </a:r>
            <a:r>
              <a:rPr lang="ja-JP" altLang="en-US" sz="1400" dirty="0"/>
              <a:t>％）、「対面でのミーティング数の削減」（</a:t>
            </a:r>
            <a:r>
              <a:rPr lang="en-US" altLang="ja-JP" sz="1400" dirty="0"/>
              <a:t>18 </a:t>
            </a:r>
            <a:r>
              <a:rPr lang="ja-JP" altLang="en-US" sz="1400" dirty="0"/>
              <a:t>％</a:t>
            </a:r>
            <a:r>
              <a:rPr lang="ja-JP" altLang="en-US" sz="1400" dirty="0" smtClean="0"/>
              <a:t>）と続く。</a:t>
            </a:r>
            <a:r>
              <a:rPr lang="ja-JP" altLang="en-US" sz="1400" dirty="0"/>
              <a:t>上位全てが「テレワーク」に関連した回答となった</a:t>
            </a:r>
            <a:r>
              <a:rPr lang="ja-JP" altLang="en-US" sz="1400" dirty="0" smtClean="0"/>
              <a:t>。</a:t>
            </a:r>
            <a:endParaRPr lang="en-US" altLang="ja-JP" sz="1400" dirty="0" smtClean="0"/>
          </a:p>
          <a:p>
            <a:pPr marL="217984" indent="-217984"/>
            <a:r>
              <a:rPr lang="ja-JP" altLang="en-US" sz="1400" dirty="0" smtClean="0"/>
              <a:t>●「</a:t>
            </a:r>
            <a:r>
              <a:rPr lang="en-US" altLang="ja-JP" sz="1400" dirty="0" smtClean="0"/>
              <a:t>Web</a:t>
            </a:r>
            <a:r>
              <a:rPr lang="ja-JP" altLang="en-US" sz="1400" dirty="0" smtClean="0"/>
              <a:t>会議システム」の利用シェアは「</a:t>
            </a:r>
            <a:r>
              <a:rPr lang="en-US" altLang="ja-JP" sz="1400" dirty="0" smtClean="0"/>
              <a:t>Zoom</a:t>
            </a:r>
            <a:r>
              <a:rPr lang="ja-JP" altLang="en-US" sz="1400" dirty="0" smtClean="0"/>
              <a:t>」</a:t>
            </a:r>
            <a:r>
              <a:rPr lang="en-US" altLang="ja-JP" sz="1400" dirty="0" smtClean="0"/>
              <a:t>35</a:t>
            </a:r>
            <a:r>
              <a:rPr lang="ja-JP" altLang="en-US" sz="1400" dirty="0" smtClean="0"/>
              <a:t>％、「</a:t>
            </a:r>
            <a:r>
              <a:rPr lang="en-US" altLang="ja-JP" sz="1400" dirty="0" smtClean="0"/>
              <a:t>Skype</a:t>
            </a:r>
            <a:r>
              <a:rPr lang="ja-JP" altLang="en-US" sz="1400" dirty="0" smtClean="0"/>
              <a:t>」</a:t>
            </a:r>
            <a:r>
              <a:rPr lang="en-US" altLang="ja-JP" sz="1400" dirty="0" smtClean="0"/>
              <a:t>18</a:t>
            </a:r>
            <a:r>
              <a:rPr lang="ja-JP" altLang="en-US" sz="1400" dirty="0" smtClean="0"/>
              <a:t>％、「</a:t>
            </a:r>
            <a:r>
              <a:rPr lang="en-US" altLang="ja-JP" sz="1400" dirty="0" smtClean="0"/>
              <a:t>Microsoft</a:t>
            </a:r>
            <a:r>
              <a:rPr lang="ja-JP" altLang="en-US" sz="1400" dirty="0"/>
              <a:t> </a:t>
            </a:r>
            <a:r>
              <a:rPr lang="en-US" altLang="ja-JP" sz="1400" dirty="0" smtClean="0"/>
              <a:t>Teams</a:t>
            </a:r>
            <a:r>
              <a:rPr lang="ja-JP" altLang="en-US" sz="1400" dirty="0" smtClean="0"/>
              <a:t>」</a:t>
            </a:r>
            <a:r>
              <a:rPr lang="en-US" altLang="ja-JP" sz="1400" dirty="0" smtClean="0"/>
              <a:t>18</a:t>
            </a:r>
            <a:r>
              <a:rPr lang="ja-JP" altLang="en-US" sz="1400" dirty="0" smtClean="0"/>
              <a:t>％。</a:t>
            </a:r>
            <a:endParaRPr lang="en-US" altLang="ja-JP" sz="1400" dirty="0"/>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943750" y="5505386"/>
            <a:ext cx="3972871" cy="267446"/>
          </a:xfrm>
          <a:prstGeom prst="rect">
            <a:avLst/>
          </a:prstGeom>
          <a:noFill/>
          <a:ln>
            <a:noFill/>
          </a:ln>
        </p:spPr>
        <p:txBody>
          <a:bodyPr wrap="square" rtlCol="0">
            <a:spAutoFit/>
          </a:bodyPr>
          <a:lstStyle/>
          <a:p>
            <a:pPr marL="217984" indent="-217984"/>
            <a:r>
              <a:rPr lang="ja-JP" altLang="en-US" sz="1138" dirty="0"/>
              <a:t>出典</a:t>
            </a:r>
            <a:r>
              <a:rPr lang="ja-JP" altLang="en-US" sz="1138" dirty="0" smtClean="0"/>
              <a:t>：</a:t>
            </a:r>
            <a:r>
              <a:rPr lang="en-US" altLang="ja-JP" sz="1138" dirty="0" smtClean="0"/>
              <a:t>5/22</a:t>
            </a:r>
            <a:r>
              <a:rPr lang="ja-JP" altLang="en-US" sz="1138" dirty="0" smtClean="0"/>
              <a:t>株式会社</a:t>
            </a:r>
            <a:r>
              <a:rPr lang="en-US" altLang="ja-JP" sz="1138" dirty="0" smtClean="0"/>
              <a:t>MM</a:t>
            </a:r>
            <a:r>
              <a:rPr lang="ja-JP" altLang="en-US" sz="1138" dirty="0" smtClean="0"/>
              <a:t>総研プレスリリース</a:t>
            </a:r>
            <a:endParaRPr lang="en-US" altLang="ja-JP" sz="1138" dirty="0"/>
          </a:p>
        </p:txBody>
      </p:sp>
      <p:sp>
        <p:nvSpPr>
          <p:cNvPr id="7" name="スライド番号プレースホルダー 3"/>
          <p:cNvSpPr>
            <a:spLocks noGrp="1"/>
          </p:cNvSpPr>
          <p:nvPr>
            <p:ph type="sldNum" sz="quarter" idx="12"/>
          </p:nvPr>
        </p:nvSpPr>
        <p:spPr>
          <a:xfrm>
            <a:off x="9461501" y="5691873"/>
            <a:ext cx="426198" cy="394246"/>
          </a:xfrm>
          <a:ln>
            <a:solidFill>
              <a:schemeClr val="accent1"/>
            </a:solidFill>
          </a:ln>
        </p:spPr>
        <p:txBody>
          <a:bodyPr/>
          <a:lstStyle/>
          <a:p>
            <a:fld id="{9B28B6A2-4437-46C4-8AB6-08015A7ADF51}" type="slidenum">
              <a:rPr kumimoji="1" lang="ja-JP" altLang="en-US" sz="1600" smtClean="0"/>
              <a:t>55</a:t>
            </a:fld>
            <a:endParaRPr kumimoji="1" lang="ja-JP" altLang="en-US" sz="16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89" y="2483468"/>
            <a:ext cx="4697611" cy="3057048"/>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908" y="2483468"/>
            <a:ext cx="4423372" cy="3079013"/>
          </a:xfrm>
          <a:prstGeom prst="rect">
            <a:avLst/>
          </a:prstGeom>
        </p:spPr>
      </p:pic>
    </p:spTree>
    <p:extLst>
      <p:ext uri="{BB962C8B-B14F-4D97-AF65-F5344CB8AC3E}">
        <p14:creationId xmlns:p14="http://schemas.microsoft.com/office/powerpoint/2010/main" val="3963055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smtClean="0">
                <a:solidFill>
                  <a:schemeClr val="bg1"/>
                </a:solidFill>
                <a:latin typeface="+mn-ea"/>
                <a:ea typeface="+mn-ea"/>
              </a:rPr>
              <a:t>府民の健康への影響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感染防止活動の増加</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9" name="スライド番号プレースホルダー 3"/>
          <p:cNvSpPr>
            <a:spLocks noGrp="1"/>
          </p:cNvSpPr>
          <p:nvPr>
            <p:ph type="sldNum" sz="quarter" idx="12"/>
          </p:nvPr>
        </p:nvSpPr>
        <p:spPr>
          <a:xfrm>
            <a:off x="9452919" y="5691873"/>
            <a:ext cx="434779" cy="394246"/>
          </a:xfrm>
          <a:ln>
            <a:solidFill>
              <a:schemeClr val="accent1"/>
            </a:solidFill>
          </a:ln>
        </p:spPr>
        <p:txBody>
          <a:bodyPr/>
          <a:lstStyle/>
          <a:p>
            <a:fld id="{9B28B6A2-4437-46C4-8AB6-08015A7ADF51}" type="slidenum">
              <a:rPr kumimoji="1" lang="ja-JP" altLang="en-US" sz="1600" smtClean="0"/>
              <a:t>56</a:t>
            </a:fld>
            <a:endParaRPr kumimoji="1" lang="ja-JP" altLang="en-US" sz="1600" dirty="0"/>
          </a:p>
        </p:txBody>
      </p:sp>
      <p:sp>
        <p:nvSpPr>
          <p:cNvPr id="13" name="正方形/長方形 12"/>
          <p:cNvSpPr/>
          <p:nvPr/>
        </p:nvSpPr>
        <p:spPr>
          <a:xfrm>
            <a:off x="114630" y="505404"/>
            <a:ext cx="9676739" cy="1026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最も多かったウイルス・感染症への対策は、「手洗い</a:t>
            </a:r>
            <a:r>
              <a:rPr kumimoji="1" lang="en-US" altLang="ja-JP" sz="1400" dirty="0" smtClean="0">
                <a:solidFill>
                  <a:schemeClr val="tx1"/>
                </a:solidFill>
                <a:latin typeface="Meiryo UI" panose="020B0604030504040204" pitchFamily="50" charset="-128"/>
                <a:ea typeface="Meiryo UI" panose="020B0604030504040204" pitchFamily="50" charset="-128"/>
              </a:rPr>
              <a:t>(94</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」、「マスク</a:t>
            </a:r>
            <a:r>
              <a:rPr kumimoji="1" lang="en-US" altLang="ja-JP" sz="1400" dirty="0" smtClean="0">
                <a:solidFill>
                  <a:schemeClr val="tx1"/>
                </a:solidFill>
                <a:latin typeface="Meiryo UI" panose="020B0604030504040204" pitchFamily="50" charset="-128"/>
                <a:ea typeface="Meiryo UI" panose="020B0604030504040204" pitchFamily="50" charset="-128"/>
              </a:rPr>
              <a:t>(89</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」、「うがい</a:t>
            </a:r>
            <a:r>
              <a:rPr kumimoji="1" lang="en-US" altLang="ja-JP" sz="1400" dirty="0" smtClean="0">
                <a:solidFill>
                  <a:schemeClr val="tx1"/>
                </a:solidFill>
                <a:latin typeface="Meiryo UI" panose="020B0604030504040204" pitchFamily="50" charset="-128"/>
                <a:ea typeface="Meiryo UI" panose="020B0604030504040204" pitchFamily="50" charset="-128"/>
              </a:rPr>
              <a:t>(77</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」、「手指用の除菌・消毒商品の使用</a:t>
            </a:r>
            <a:r>
              <a:rPr kumimoji="1" lang="en-US" altLang="ja-JP" sz="1400" dirty="0" smtClean="0">
                <a:solidFill>
                  <a:schemeClr val="tx1"/>
                </a:solidFill>
                <a:latin typeface="Meiryo UI" panose="020B0604030504040204" pitchFamily="50" charset="-128"/>
                <a:ea typeface="Meiryo UI" panose="020B0604030504040204" pitchFamily="50" charset="-128"/>
              </a:rPr>
              <a:t>(70</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ja-JP" altLang="en-US" sz="1400" dirty="0" smtClean="0">
                <a:solidFill>
                  <a:schemeClr val="tx1"/>
                </a:solidFill>
                <a:latin typeface="Meiryo UI" panose="020B0604030504040204" pitchFamily="50" charset="-128"/>
                <a:ea typeface="Meiryo UI" panose="020B0604030504040204" pitchFamily="50" charset="-128"/>
              </a:rPr>
              <a:t>の比較</a:t>
            </a:r>
            <a:r>
              <a:rPr kumimoji="1" lang="ja-JP" altLang="en-US" sz="1400" dirty="0">
                <a:solidFill>
                  <a:schemeClr val="tx1"/>
                </a:solidFill>
                <a:latin typeface="Meiryo UI" panose="020B0604030504040204" pitchFamily="50" charset="-128"/>
                <a:ea typeface="Meiryo UI" panose="020B0604030504040204" pitchFamily="50" charset="-128"/>
              </a:rPr>
              <a:t>すると、「手指用の除菌・消毒</a:t>
            </a:r>
            <a:r>
              <a:rPr kumimoji="1" lang="ja-JP" altLang="en-US" sz="1400" dirty="0" smtClean="0">
                <a:solidFill>
                  <a:schemeClr val="tx1"/>
                </a:solidFill>
                <a:latin typeface="Meiryo UI" panose="020B0604030504040204" pitchFamily="50" charset="-128"/>
                <a:ea typeface="Meiryo UI" panose="020B0604030504040204" pitchFamily="50" charset="-128"/>
              </a:rPr>
              <a:t>商品の使用</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44</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マスク</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人混みの回避</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「換気 </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rPr>
              <a:t>」が大きく増加。</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20" y="1532240"/>
            <a:ext cx="8262379" cy="4671795"/>
          </a:xfrm>
          <a:prstGeom prst="rect">
            <a:avLst/>
          </a:prstGeom>
        </p:spPr>
      </p:pic>
      <p:sp>
        <p:nvSpPr>
          <p:cNvPr id="7" name="テキスト ボックス 6"/>
          <p:cNvSpPr txBox="1"/>
          <p:nvPr/>
        </p:nvSpPr>
        <p:spPr>
          <a:xfrm>
            <a:off x="877329" y="5832203"/>
            <a:ext cx="4275438" cy="253916"/>
          </a:xfrm>
          <a:prstGeom prst="rect">
            <a:avLst/>
          </a:prstGeom>
          <a:noFill/>
        </p:spPr>
        <p:txBody>
          <a:bodyPr wrap="square" rtlCol="0">
            <a:spAutoFit/>
          </a:bodyPr>
          <a:lstStyle/>
          <a:p>
            <a:r>
              <a:rPr lang="ja-JP" altLang="en-US" sz="1050" dirty="0" smtClean="0"/>
              <a:t>出典：花王株式会社 </a:t>
            </a:r>
            <a:r>
              <a:rPr lang="en-US" altLang="ja-JP" sz="1050" dirty="0"/>
              <a:t>『</a:t>
            </a:r>
            <a:r>
              <a:rPr lang="ja-JP" altLang="en-US" sz="1050" dirty="0" smtClean="0"/>
              <a:t>冬</a:t>
            </a:r>
            <a:r>
              <a:rPr lang="ja-JP" altLang="en-US" sz="1050" dirty="0"/>
              <a:t>のウイルス・感染症に関する</a:t>
            </a:r>
            <a:r>
              <a:rPr lang="ja-JP" altLang="en-US" sz="1050" dirty="0" smtClean="0"/>
              <a:t>調査</a:t>
            </a:r>
            <a:r>
              <a:rPr lang="en-US" altLang="ja-JP" sz="1050" dirty="0" smtClean="0"/>
              <a:t>』</a:t>
            </a:r>
            <a:endParaRPr kumimoji="1" lang="ja-JP" altLang="en-US" sz="1050" dirty="0"/>
          </a:p>
        </p:txBody>
      </p:sp>
    </p:spTree>
    <p:extLst>
      <p:ext uri="{BB962C8B-B14F-4D97-AF65-F5344CB8AC3E}">
        <p14:creationId xmlns:p14="http://schemas.microsoft.com/office/powerpoint/2010/main" val="3140174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smtClean="0">
                <a:solidFill>
                  <a:schemeClr val="bg1"/>
                </a:solidFill>
                <a:latin typeface="+mn-ea"/>
                <a:ea typeface="+mn-ea"/>
              </a:rPr>
              <a:t>府民の健康への影響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運動不足</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9" name="スライド番号プレースホルダー 3"/>
          <p:cNvSpPr>
            <a:spLocks noGrp="1"/>
          </p:cNvSpPr>
          <p:nvPr>
            <p:ph type="sldNum" sz="quarter" idx="12"/>
          </p:nvPr>
        </p:nvSpPr>
        <p:spPr>
          <a:xfrm>
            <a:off x="9448800" y="5691873"/>
            <a:ext cx="438899" cy="394246"/>
          </a:xfrm>
          <a:ln>
            <a:solidFill>
              <a:schemeClr val="accent1"/>
            </a:solidFill>
          </a:ln>
        </p:spPr>
        <p:txBody>
          <a:bodyPr/>
          <a:lstStyle/>
          <a:p>
            <a:fld id="{9B28B6A2-4437-46C4-8AB6-08015A7ADF51}" type="slidenum">
              <a:rPr kumimoji="1" lang="ja-JP" altLang="en-US" sz="1600" smtClean="0"/>
              <a:t>57</a:t>
            </a:fld>
            <a:endParaRPr kumimoji="1" lang="ja-JP" altLang="en-US" sz="1600" dirty="0"/>
          </a:p>
        </p:txBody>
      </p:sp>
      <p:sp>
        <p:nvSpPr>
          <p:cNvPr id="13" name="正方形/長方形 12"/>
          <p:cNvSpPr/>
          <p:nvPr/>
        </p:nvSpPr>
        <p:spPr>
          <a:xfrm>
            <a:off x="201827" y="523607"/>
            <a:ext cx="9502346" cy="4049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外出自粛の影響により、運動・スポーツの実施頻度は減少</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243" y="5753943"/>
            <a:ext cx="6322609" cy="253916"/>
          </a:xfrm>
          <a:prstGeom prst="rect">
            <a:avLst/>
          </a:prstGeom>
          <a:noFill/>
        </p:spPr>
        <p:txBody>
          <a:bodyPr wrap="square" rtlCol="0">
            <a:spAutoFit/>
          </a:bodyPr>
          <a:lstStyle/>
          <a:p>
            <a:r>
              <a:rPr lang="ja-JP" altLang="en-US" sz="1050" dirty="0" smtClean="0"/>
              <a:t>出典：笹川スポーツ財団 </a:t>
            </a:r>
            <a:r>
              <a:rPr lang="en-US" altLang="ja-JP" sz="1050" dirty="0" smtClean="0"/>
              <a:t>『</a:t>
            </a:r>
            <a:r>
              <a:rPr lang="ja-JP" altLang="en-US" sz="1050" dirty="0" smtClean="0"/>
              <a:t>新型</a:t>
            </a:r>
            <a:r>
              <a:rPr lang="ja-JP" altLang="en-US" sz="1050" dirty="0"/>
              <a:t>コロナウイルスによる運動・スポーツへの影響に関する全国</a:t>
            </a:r>
            <a:r>
              <a:rPr lang="ja-JP" altLang="en-US" sz="1050" dirty="0" smtClean="0"/>
              <a:t>調査</a:t>
            </a:r>
            <a:r>
              <a:rPr lang="en-US" altLang="ja-JP" sz="1050" dirty="0" smtClean="0"/>
              <a:t>』</a:t>
            </a:r>
            <a:endParaRPr kumimoji="1" lang="ja-JP" altLang="en-US" sz="1050" dirty="0"/>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14243" y="1668162"/>
            <a:ext cx="4619541" cy="4063194"/>
          </a:xfrm>
          <a:prstGeom prst="rect">
            <a:avLst/>
          </a:prstGeom>
          <a:noFill/>
          <a:ln>
            <a:noFill/>
          </a:ln>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784" y="1945161"/>
            <a:ext cx="5253915" cy="2939790"/>
          </a:xfrm>
          <a:prstGeom prst="rect">
            <a:avLst/>
          </a:prstGeom>
        </p:spPr>
      </p:pic>
      <p:sp>
        <p:nvSpPr>
          <p:cNvPr id="10" name="テキスト ボックス 9"/>
          <p:cNvSpPr txBox="1"/>
          <p:nvPr/>
        </p:nvSpPr>
        <p:spPr>
          <a:xfrm>
            <a:off x="6549080" y="4631034"/>
            <a:ext cx="4275438" cy="253916"/>
          </a:xfrm>
          <a:prstGeom prst="rect">
            <a:avLst/>
          </a:prstGeom>
          <a:noFill/>
        </p:spPr>
        <p:txBody>
          <a:bodyPr wrap="square" rtlCol="0">
            <a:spAutoFit/>
          </a:bodyPr>
          <a:lstStyle/>
          <a:p>
            <a:r>
              <a:rPr lang="ja-JP" altLang="en-US" sz="1050" dirty="0" smtClean="0"/>
              <a:t>出典：花王株式会社「</a:t>
            </a:r>
            <a:r>
              <a:rPr lang="ja-JP" altLang="en-US" sz="1050" dirty="0"/>
              <a:t>冬のウイルス・感染症に関する調査」</a:t>
            </a:r>
            <a:endParaRPr kumimoji="1" lang="ja-JP" altLang="en-US" sz="1050" dirty="0"/>
          </a:p>
        </p:txBody>
      </p:sp>
      <p:sp>
        <p:nvSpPr>
          <p:cNvPr id="6" name="テキスト ボックス 5"/>
          <p:cNvSpPr txBox="1"/>
          <p:nvPr/>
        </p:nvSpPr>
        <p:spPr>
          <a:xfrm>
            <a:off x="-13755" y="1445741"/>
            <a:ext cx="5696464" cy="276999"/>
          </a:xfrm>
          <a:prstGeom prst="rect">
            <a:avLst/>
          </a:prstGeom>
          <a:noFill/>
        </p:spPr>
        <p:txBody>
          <a:bodyPr wrap="square" rtlCol="0">
            <a:spAutoFit/>
          </a:bodyPr>
          <a:lstStyle/>
          <a:p>
            <a:r>
              <a:rPr lang="ja-JP" altLang="en-US" sz="1200" b="1" dirty="0" smtClean="0"/>
              <a:t>■</a:t>
            </a:r>
            <a:r>
              <a:rPr lang="en-US" altLang="ja-JP" sz="1200" b="1" dirty="0" smtClean="0"/>
              <a:t>2019 </a:t>
            </a:r>
            <a:r>
              <a:rPr lang="ja-JP" altLang="en-US" sz="1200" b="1" dirty="0"/>
              <a:t>年</a:t>
            </a:r>
            <a:r>
              <a:rPr lang="en-US" altLang="ja-JP" sz="1200" b="1" dirty="0"/>
              <a:t>2 </a:t>
            </a:r>
            <a:r>
              <a:rPr lang="ja-JP" altLang="en-US" sz="1200" b="1" dirty="0"/>
              <a:t>月～</a:t>
            </a:r>
            <a:r>
              <a:rPr lang="en-US" altLang="ja-JP" sz="1200" b="1" dirty="0"/>
              <a:t>2020 </a:t>
            </a:r>
            <a:r>
              <a:rPr lang="ja-JP" altLang="en-US" sz="1200" b="1" dirty="0"/>
              <a:t>年</a:t>
            </a:r>
            <a:r>
              <a:rPr lang="en-US" altLang="ja-JP" sz="1200" b="1" dirty="0"/>
              <a:t>1 </a:t>
            </a:r>
            <a:r>
              <a:rPr lang="ja-JP" altLang="en-US" sz="1200" b="1" dirty="0"/>
              <a:t>月と</a:t>
            </a:r>
            <a:r>
              <a:rPr lang="en-US" altLang="ja-JP" sz="1200" b="1" dirty="0"/>
              <a:t>2020 </a:t>
            </a:r>
            <a:r>
              <a:rPr lang="ja-JP" altLang="en-US" sz="1200" b="1" dirty="0"/>
              <a:t>年</a:t>
            </a:r>
            <a:r>
              <a:rPr lang="en-US" altLang="ja-JP" sz="1200" b="1" dirty="0"/>
              <a:t>2</a:t>
            </a:r>
            <a:r>
              <a:rPr lang="ja-JP" altLang="en-US" sz="1200" b="1" dirty="0"/>
              <a:t>～</a:t>
            </a:r>
            <a:r>
              <a:rPr lang="en-US" altLang="ja-JP" sz="1200" b="1" dirty="0"/>
              <a:t>5 </a:t>
            </a:r>
            <a:r>
              <a:rPr lang="ja-JP" altLang="en-US" sz="1200" b="1" dirty="0"/>
              <a:t>月の運動・スポーツ実施頻度</a:t>
            </a:r>
            <a:endParaRPr kumimoji="1" lang="ja-JP" altLang="en-US" sz="1200" dirty="0"/>
          </a:p>
        </p:txBody>
      </p:sp>
    </p:spTree>
    <p:extLst>
      <p:ext uri="{BB962C8B-B14F-4D97-AF65-F5344CB8AC3E}">
        <p14:creationId xmlns:p14="http://schemas.microsoft.com/office/powerpoint/2010/main" val="337805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0" y="0"/>
            <a:ext cx="9906000" cy="327894"/>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785" b="1" dirty="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耐久消費</a:t>
            </a:r>
            <a:r>
              <a:rPr lang="ja-JP" altLang="en-US" sz="1785" b="1" dirty="0" smtClean="0">
                <a:solidFill>
                  <a:schemeClr val="bg1"/>
                </a:solidFill>
                <a:latin typeface="Meiryo UI" panose="020B0604030504040204" pitchFamily="50" charset="-128"/>
                <a:ea typeface="Meiryo UI" panose="020B0604030504040204" pitchFamily="50" charset="-128"/>
              </a:rPr>
              <a:t>財の新規購入減</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308920" y="515140"/>
            <a:ext cx="9292280" cy="3808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●新設住宅着工戸数は、各都道府県とも月による増減が激しく、共通のトレンドはみられない。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ct val="1500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aphicFrame>
        <p:nvGraphicFramePr>
          <p:cNvPr id="16" name="グラフ 15"/>
          <p:cNvGraphicFramePr/>
          <p:nvPr>
            <p:extLst>
              <p:ext uri="{D42A27DB-BD31-4B8C-83A1-F6EECF244321}">
                <p14:modId xmlns:p14="http://schemas.microsoft.com/office/powerpoint/2010/main" val="3292694065"/>
              </p:ext>
            </p:extLst>
          </p:nvPr>
        </p:nvGraphicFramePr>
        <p:xfrm>
          <a:off x="800829" y="1011349"/>
          <a:ext cx="8304341" cy="460458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6"/>
          <p:cNvSpPr txBox="1"/>
          <p:nvPr/>
        </p:nvSpPr>
        <p:spPr>
          <a:xfrm>
            <a:off x="6936123" y="5773580"/>
            <a:ext cx="2169047"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900" dirty="0" smtClean="0"/>
              <a:t>出典：国土交通省 </a:t>
            </a:r>
            <a:r>
              <a:rPr kumimoji="1" lang="en-US" altLang="ja-JP" sz="900" dirty="0" smtClean="0"/>
              <a:t>『</a:t>
            </a:r>
            <a:r>
              <a:rPr kumimoji="1" lang="ja-JP" altLang="en-US" sz="900" dirty="0" smtClean="0"/>
              <a:t>建築着工統計調査</a:t>
            </a:r>
            <a:r>
              <a:rPr kumimoji="1" lang="en-US" altLang="ja-JP" sz="900" dirty="0" smtClean="0"/>
              <a:t>』</a:t>
            </a:r>
          </a:p>
        </p:txBody>
      </p:sp>
      <p:sp>
        <p:nvSpPr>
          <p:cNvPr id="9" name="スライド番号プレースホルダー 3"/>
          <p:cNvSpPr>
            <a:spLocks noGrp="1"/>
          </p:cNvSpPr>
          <p:nvPr>
            <p:ph type="sldNum" sz="quarter" idx="12"/>
          </p:nvPr>
        </p:nvSpPr>
        <p:spPr>
          <a:xfrm>
            <a:off x="9465276" y="5691873"/>
            <a:ext cx="311210" cy="394246"/>
          </a:xfrm>
          <a:ln>
            <a:solidFill>
              <a:schemeClr val="accent1"/>
            </a:solidFill>
          </a:ln>
        </p:spPr>
        <p:txBody>
          <a:bodyPr/>
          <a:lstStyle/>
          <a:p>
            <a:fld id="{9B28B6A2-4437-46C4-8AB6-08015A7ADF51}" type="slidenum">
              <a:rPr kumimoji="1" lang="ja-JP" altLang="en-US" sz="1600" smtClean="0"/>
              <a:t>5</a:t>
            </a:fld>
            <a:endParaRPr kumimoji="1" lang="ja-JP" altLang="en-US" sz="1600"/>
          </a:p>
        </p:txBody>
      </p:sp>
    </p:spTree>
    <p:extLst>
      <p:ext uri="{BB962C8B-B14F-4D97-AF65-F5344CB8AC3E}">
        <p14:creationId xmlns:p14="http://schemas.microsoft.com/office/powerpoint/2010/main" val="155231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0" y="0"/>
            <a:ext cx="9906000" cy="327894"/>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785" b="1" dirty="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耐久消費</a:t>
            </a:r>
            <a:r>
              <a:rPr lang="ja-JP" altLang="en-US" sz="1785" b="1" dirty="0" smtClean="0">
                <a:solidFill>
                  <a:schemeClr val="bg1"/>
                </a:solidFill>
                <a:latin typeface="Meiryo UI" panose="020B0604030504040204" pitchFamily="50" charset="-128"/>
                <a:ea typeface="Meiryo UI" panose="020B0604030504040204" pitchFamily="50" charset="-128"/>
              </a:rPr>
              <a:t>財の新規購入減</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49426" y="495712"/>
            <a:ext cx="9819503" cy="3272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一方、家電大型専門店販売額は、</a:t>
            </a:r>
            <a:r>
              <a:rPr kumimoji="1" lang="en-US" altLang="ja-JP" sz="1400" dirty="0">
                <a:solidFill>
                  <a:schemeClr val="tx1"/>
                </a:solidFill>
                <a:latin typeface="Meiryo UI" panose="020B0604030504040204" pitchFamily="50" charset="-128"/>
                <a:ea typeface="Meiryo UI" panose="020B0604030504040204" pitchFamily="50" charset="-128"/>
              </a:rPr>
              <a:t>19</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月の消費増税後、全国的に低調に推移しており、</a:t>
            </a:r>
            <a:r>
              <a:rPr kumimoji="1" lang="en-US" altLang="ja-JP" sz="1400" b="1" u="sng" dirty="0">
                <a:solidFill>
                  <a:schemeClr val="tx1"/>
                </a:solidFill>
                <a:latin typeface="Meiryo UI" panose="020B0604030504040204" pitchFamily="50" charset="-128"/>
                <a:ea typeface="Meiryo UI" panose="020B0604030504040204" pitchFamily="50" charset="-128"/>
              </a:rPr>
              <a:t>2</a:t>
            </a:r>
            <a:r>
              <a:rPr kumimoji="1" lang="ja-JP" altLang="en-US" sz="1400" b="1" u="sng" dirty="0">
                <a:solidFill>
                  <a:schemeClr val="tx1"/>
                </a:solidFill>
                <a:latin typeface="Meiryo UI" panose="020B0604030504040204" pitchFamily="50" charset="-128"/>
                <a:ea typeface="Meiryo UI" panose="020B0604030504040204" pitchFamily="50" charset="-128"/>
              </a:rPr>
              <a:t>月以降、大阪は全国を下回っている</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aphicFrame>
        <p:nvGraphicFramePr>
          <p:cNvPr id="19" name="グラフ 18"/>
          <p:cNvGraphicFramePr/>
          <p:nvPr>
            <p:extLst>
              <p:ext uri="{D42A27DB-BD31-4B8C-83A1-F6EECF244321}">
                <p14:modId xmlns:p14="http://schemas.microsoft.com/office/powerpoint/2010/main" val="2997829885"/>
              </p:ext>
            </p:extLst>
          </p:nvPr>
        </p:nvGraphicFramePr>
        <p:xfrm>
          <a:off x="800829" y="822959"/>
          <a:ext cx="8304342" cy="5036732"/>
        </p:xfrm>
        <a:graphic>
          <a:graphicData uri="http://schemas.openxmlformats.org/drawingml/2006/chart">
            <c:chart xmlns:c="http://schemas.openxmlformats.org/drawingml/2006/chart" xmlns:r="http://schemas.openxmlformats.org/officeDocument/2006/relationships" r:id="rId2"/>
          </a:graphicData>
        </a:graphic>
      </p:graphicFrame>
      <p:sp>
        <p:nvSpPr>
          <p:cNvPr id="9" name="スライド番号プレースホルダー 3"/>
          <p:cNvSpPr>
            <a:spLocks noGrp="1"/>
          </p:cNvSpPr>
          <p:nvPr>
            <p:ph type="sldNum" sz="quarter" idx="12"/>
          </p:nvPr>
        </p:nvSpPr>
        <p:spPr>
          <a:xfrm>
            <a:off x="9465276" y="5691873"/>
            <a:ext cx="311210" cy="394246"/>
          </a:xfrm>
          <a:ln>
            <a:solidFill>
              <a:schemeClr val="accent1"/>
            </a:solidFill>
          </a:ln>
        </p:spPr>
        <p:txBody>
          <a:bodyPr/>
          <a:lstStyle/>
          <a:p>
            <a:fld id="{9B28B6A2-4437-46C4-8AB6-08015A7ADF51}" type="slidenum">
              <a:rPr kumimoji="1" lang="ja-JP" altLang="en-US" sz="1600" smtClean="0"/>
              <a:t>6</a:t>
            </a:fld>
            <a:endParaRPr kumimoji="1" lang="ja-JP" altLang="en-US" sz="1600"/>
          </a:p>
        </p:txBody>
      </p:sp>
      <p:sp>
        <p:nvSpPr>
          <p:cNvPr id="10" name="テキスト ボックス 6"/>
          <p:cNvSpPr txBox="1"/>
          <p:nvPr/>
        </p:nvSpPr>
        <p:spPr>
          <a:xfrm>
            <a:off x="7158550" y="5746755"/>
            <a:ext cx="1946621" cy="3730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900" dirty="0" smtClean="0"/>
              <a:t>出典：経済産業省 </a:t>
            </a:r>
            <a:r>
              <a:rPr kumimoji="1" lang="en-US" altLang="ja-JP" sz="900" dirty="0" smtClean="0"/>
              <a:t>『</a:t>
            </a:r>
            <a:r>
              <a:rPr kumimoji="1" lang="ja-JP" altLang="en-US" sz="900" dirty="0" smtClean="0"/>
              <a:t>商業動態統計</a:t>
            </a:r>
            <a:r>
              <a:rPr kumimoji="1" lang="en-US" altLang="ja-JP" sz="900" dirty="0" smtClean="0"/>
              <a:t>』</a:t>
            </a:r>
          </a:p>
        </p:txBody>
      </p:sp>
    </p:spTree>
    <p:extLst>
      <p:ext uri="{BB962C8B-B14F-4D97-AF65-F5344CB8AC3E}">
        <p14:creationId xmlns:p14="http://schemas.microsoft.com/office/powerpoint/2010/main" val="153315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132"/>
            <a:ext cx="9906000" cy="409565"/>
          </a:xfrm>
          <a:solidFill>
            <a:srgbClr val="002060"/>
          </a:solidFill>
        </p:spPr>
        <p:txBody>
          <a:bodyPr anchor="ctr">
            <a:noAutofit/>
          </a:bodyPr>
          <a:lstStyle/>
          <a:p>
            <a:r>
              <a:rPr lang="ja-JP" altLang="en-US" sz="1800" b="1" dirty="0" smtClean="0">
                <a:solidFill>
                  <a:schemeClr val="bg1"/>
                </a:solidFill>
                <a:latin typeface="+mn-ea"/>
                <a:ea typeface="+mn-ea"/>
              </a:rPr>
              <a:t>不要不急の消費の減少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巣ごもり消費・</a:t>
            </a:r>
            <a:r>
              <a:rPr lang="en-US" altLang="ja-JP" sz="1800" b="1" dirty="0" smtClean="0">
                <a:solidFill>
                  <a:schemeClr val="bg1"/>
                </a:solidFill>
                <a:latin typeface="+mn-ea"/>
                <a:ea typeface="+mn-ea"/>
              </a:rPr>
              <a:t>EC</a:t>
            </a:r>
            <a:r>
              <a:rPr lang="ja-JP" altLang="en-US" sz="1800" b="1" dirty="0" smtClean="0">
                <a:solidFill>
                  <a:schemeClr val="bg1"/>
                </a:solidFill>
                <a:latin typeface="+mn-ea"/>
                <a:ea typeface="+mn-ea"/>
              </a:rPr>
              <a:t>取引</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9" name="図 8"/>
          <p:cNvPicPr>
            <a:picLocks noChangeAspect="1"/>
          </p:cNvPicPr>
          <p:nvPr/>
        </p:nvPicPr>
        <p:blipFill>
          <a:blip r:embed="rId2"/>
          <a:stretch>
            <a:fillRect/>
          </a:stretch>
        </p:blipFill>
        <p:spPr>
          <a:xfrm>
            <a:off x="1243371" y="1759636"/>
            <a:ext cx="7419258" cy="3852118"/>
          </a:xfrm>
          <a:prstGeom prst="rect">
            <a:avLst/>
          </a:prstGeom>
        </p:spPr>
      </p:pic>
      <p:sp>
        <p:nvSpPr>
          <p:cNvPr id="10" name="テキスト ボックス 9">
            <a:extLst>
              <a:ext uri="{FF2B5EF4-FFF2-40B4-BE49-F238E27FC236}">
                <a16:creationId xmlns:a16="http://schemas.microsoft.com/office/drawing/2014/main" id="{34CF59F8-A367-4EC1-83BF-5D400B8A4CCC}"/>
              </a:ext>
            </a:extLst>
          </p:cNvPr>
          <p:cNvSpPr txBox="1"/>
          <p:nvPr/>
        </p:nvSpPr>
        <p:spPr>
          <a:xfrm>
            <a:off x="241742" y="604723"/>
            <a:ext cx="9395222" cy="542584"/>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日本</a:t>
            </a:r>
            <a:r>
              <a:rPr lang="ja-JP" altLang="en-US" sz="1400" dirty="0"/>
              <a:t>のクレジットカード購買額を見ると、</a:t>
            </a:r>
            <a:r>
              <a:rPr lang="en-US" altLang="ja-JP" sz="1400" dirty="0"/>
              <a:t>2020</a:t>
            </a:r>
            <a:r>
              <a:rPr lang="ja-JP" altLang="en-US" sz="1400" dirty="0"/>
              <a:t>年１月後半から４月前半にかけて、旅行（▲</a:t>
            </a:r>
            <a:r>
              <a:rPr lang="en-US" altLang="ja-JP" sz="1400" dirty="0"/>
              <a:t>92</a:t>
            </a:r>
            <a:r>
              <a:rPr lang="ja-JP" altLang="en-US" sz="1400" dirty="0"/>
              <a:t>％）、宿泊（▲</a:t>
            </a:r>
            <a:r>
              <a:rPr lang="en-US" altLang="ja-JP" sz="1400" dirty="0"/>
              <a:t>75</a:t>
            </a:r>
            <a:r>
              <a:rPr lang="ja-JP" altLang="en-US" sz="1400" dirty="0"/>
              <a:t>％）、</a:t>
            </a:r>
            <a:r>
              <a:rPr lang="ja-JP" altLang="en-US" sz="1400" dirty="0" smtClean="0"/>
              <a:t>外食</a:t>
            </a:r>
            <a:endParaRPr lang="en-US" altLang="ja-JP" sz="1400" dirty="0" smtClean="0"/>
          </a:p>
          <a:p>
            <a:pPr marL="217984" indent="-217984"/>
            <a:r>
              <a:rPr lang="ja-JP" altLang="en-US" sz="1400" dirty="0"/>
              <a:t>　</a:t>
            </a:r>
            <a:r>
              <a:rPr lang="ja-JP" altLang="en-US" sz="1400" dirty="0" smtClean="0"/>
              <a:t>（</a:t>
            </a:r>
            <a:r>
              <a:rPr lang="ja-JP" altLang="en-US" sz="1400" dirty="0"/>
              <a:t>▲</a:t>
            </a:r>
            <a:r>
              <a:rPr lang="en-US" altLang="ja-JP" sz="1400" dirty="0"/>
              <a:t>61%</a:t>
            </a:r>
            <a:r>
              <a:rPr lang="ja-JP" altLang="en-US" sz="1400" dirty="0"/>
              <a:t>）などで大きく減少したのに対し、</a:t>
            </a:r>
            <a:r>
              <a:rPr lang="ja-JP" altLang="en-US" sz="1400" b="1" u="sng" dirty="0"/>
              <a:t>ネットショッピング（＋</a:t>
            </a:r>
            <a:r>
              <a:rPr lang="en-US" altLang="ja-JP" sz="1400" b="1" u="sng" dirty="0"/>
              <a:t>12</a:t>
            </a:r>
            <a:r>
              <a:rPr lang="ja-JP" altLang="en-US" sz="1400" b="1" u="sng" dirty="0"/>
              <a:t>％）、コンテンツ配信（＋</a:t>
            </a:r>
            <a:r>
              <a:rPr lang="en-US" altLang="ja-JP" sz="1400" b="1" u="sng" dirty="0"/>
              <a:t>13</a:t>
            </a:r>
            <a:r>
              <a:rPr lang="ja-JP" altLang="en-US" sz="1400" b="1" u="sng" dirty="0"/>
              <a:t>％）が増加。</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出典：産業構造審議会成長戦略部会資料</a:t>
            </a:r>
            <a:endParaRPr lang="en-US" altLang="ja-JP" sz="1138" dirty="0"/>
          </a:p>
        </p:txBody>
      </p:sp>
      <p:sp>
        <p:nvSpPr>
          <p:cNvPr id="7" name="スライド番号プレースホルダー 3"/>
          <p:cNvSpPr>
            <a:spLocks noGrp="1"/>
          </p:cNvSpPr>
          <p:nvPr>
            <p:ph type="sldNum" sz="quarter" idx="12"/>
          </p:nvPr>
        </p:nvSpPr>
        <p:spPr>
          <a:xfrm>
            <a:off x="9514703" y="5745891"/>
            <a:ext cx="372996" cy="340227"/>
          </a:xfrm>
          <a:ln>
            <a:solidFill>
              <a:schemeClr val="accent1"/>
            </a:solidFill>
          </a:ln>
        </p:spPr>
        <p:txBody>
          <a:bodyPr/>
          <a:lstStyle/>
          <a:p>
            <a:fld id="{9B28B6A2-4437-46C4-8AB6-08015A7ADF51}" type="slidenum">
              <a:rPr kumimoji="1" lang="ja-JP" altLang="en-US" sz="1600" smtClean="0"/>
              <a:t>7</a:t>
            </a:fld>
            <a:endParaRPr kumimoji="1" lang="ja-JP" altLang="en-US" sz="1600" dirty="0"/>
          </a:p>
        </p:txBody>
      </p:sp>
    </p:spTree>
    <p:extLst>
      <p:ext uri="{BB962C8B-B14F-4D97-AF65-F5344CB8AC3E}">
        <p14:creationId xmlns:p14="http://schemas.microsoft.com/office/powerpoint/2010/main" val="90308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491426" y="1860738"/>
            <a:ext cx="6918940" cy="4062390"/>
          </a:xfrm>
          <a:prstGeom prst="rect">
            <a:avLst/>
          </a:prstGeom>
        </p:spPr>
      </p:pic>
      <p:sp>
        <p:nvSpPr>
          <p:cNvPr id="5" name="テキスト ボックス 4">
            <a:extLst>
              <a:ext uri="{FF2B5EF4-FFF2-40B4-BE49-F238E27FC236}">
                <a16:creationId xmlns:a16="http://schemas.microsoft.com/office/drawing/2014/main" id="{34CF59F8-A367-4EC1-83BF-5D400B8A4CCC}"/>
              </a:ext>
            </a:extLst>
          </p:cNvPr>
          <p:cNvSpPr txBox="1"/>
          <p:nvPr/>
        </p:nvSpPr>
        <p:spPr>
          <a:xfrm>
            <a:off x="257105" y="658032"/>
            <a:ext cx="9395222" cy="954107"/>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サービス業</a:t>
            </a:r>
            <a:r>
              <a:rPr lang="ja-JP" altLang="en-US" sz="1400" dirty="0"/>
              <a:t>を中心に、人々の外出自粛を受けた消費の落ち込みが目立つ一方で、急速に消費額を伸ばしているのが</a:t>
            </a:r>
            <a:r>
              <a:rPr lang="ja-JP" altLang="en-US" sz="1400" dirty="0" smtClean="0"/>
              <a:t>インターネット</a:t>
            </a:r>
            <a:endParaRPr lang="en-US" altLang="ja-JP" sz="1400" dirty="0" smtClean="0"/>
          </a:p>
          <a:p>
            <a:pPr marL="217984" indent="-217984"/>
            <a:r>
              <a:rPr lang="en-US" altLang="ja-JP" sz="1400" dirty="0"/>
              <a:t> </a:t>
            </a:r>
            <a:r>
              <a:rPr lang="en-US" altLang="ja-JP" sz="1400" dirty="0" smtClean="0"/>
              <a:t>  </a:t>
            </a:r>
            <a:r>
              <a:rPr lang="ja-JP" altLang="en-US" sz="1400" dirty="0" smtClean="0"/>
              <a:t>消費</a:t>
            </a:r>
            <a:r>
              <a:rPr lang="ja-JP" altLang="en-US" sz="1400" dirty="0"/>
              <a:t>。</a:t>
            </a:r>
          </a:p>
          <a:p>
            <a:pPr marL="141883" indent="-141883"/>
            <a:r>
              <a:rPr lang="ja-JP" altLang="en-US" sz="1400" dirty="0"/>
              <a:t>●</a:t>
            </a:r>
            <a:r>
              <a:rPr lang="ja-JP" altLang="en-US" sz="1400" dirty="0" smtClean="0"/>
              <a:t>外出</a:t>
            </a:r>
            <a:r>
              <a:rPr lang="ja-JP" altLang="en-US" sz="1400" dirty="0"/>
              <a:t>を伴わずに消費を行うインターネット消費（</a:t>
            </a:r>
            <a:r>
              <a:rPr lang="en-US" altLang="ja-JP" sz="1400" dirty="0"/>
              <a:t>EC</a:t>
            </a:r>
            <a:r>
              <a:rPr lang="ja-JP" altLang="en-US" sz="1400" dirty="0"/>
              <a:t>消費）は、いわゆる巣ごもり消費を後押しするものであり、</a:t>
            </a:r>
            <a:r>
              <a:rPr lang="ja-JP" altLang="en-US" sz="1400" b="1" u="sng" dirty="0"/>
              <a:t>長期化する</a:t>
            </a:r>
            <a:r>
              <a:rPr lang="ja-JP" altLang="en-US" sz="1400" b="1" u="sng" dirty="0" smtClean="0"/>
              <a:t>外出</a:t>
            </a:r>
            <a:endParaRPr lang="en-US" altLang="ja-JP" sz="1400" b="1" u="sng" dirty="0" smtClean="0"/>
          </a:p>
          <a:p>
            <a:pPr marL="141883" indent="-141883"/>
            <a:r>
              <a:rPr lang="en-US" altLang="ja-JP" sz="1400" b="1" dirty="0"/>
              <a:t> </a:t>
            </a:r>
            <a:r>
              <a:rPr lang="en-US" altLang="ja-JP" sz="1400" b="1" dirty="0" smtClean="0"/>
              <a:t>  </a:t>
            </a:r>
            <a:r>
              <a:rPr lang="ja-JP" altLang="en-US" sz="1400" b="1" u="sng" dirty="0" smtClean="0"/>
              <a:t>自粛</a:t>
            </a:r>
            <a:r>
              <a:rPr lang="ja-JP" altLang="en-US" sz="1400" b="1" u="sng" dirty="0"/>
              <a:t>生活下において、引き続き堅調な推移が期待。</a:t>
            </a:r>
            <a:endParaRPr kumimoji="1" lang="ja-JP" altLang="en-US" sz="1400" b="1" u="sng" dirty="0"/>
          </a:p>
        </p:txBody>
      </p:sp>
      <p:sp>
        <p:nvSpPr>
          <p:cNvPr id="7"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132"/>
            <a:ext cx="9906000" cy="409565"/>
          </a:xfrm>
          <a:solidFill>
            <a:srgbClr val="002060"/>
          </a:solidFill>
        </p:spPr>
        <p:txBody>
          <a:bodyPr anchor="ctr">
            <a:noAutofit/>
          </a:bodyPr>
          <a:lstStyle/>
          <a:p>
            <a:r>
              <a:rPr lang="ja-JP" altLang="en-US" sz="1800" b="1" dirty="0">
                <a:solidFill>
                  <a:schemeClr val="bg1"/>
                </a:solidFill>
                <a:latin typeface="+mn-ea"/>
              </a:rPr>
              <a:t>不要不急の消費の減少 </a:t>
            </a:r>
            <a:r>
              <a:rPr lang="en-US" altLang="ja-JP" sz="1800" b="1" dirty="0">
                <a:solidFill>
                  <a:schemeClr val="bg1"/>
                </a:solidFill>
                <a:latin typeface="+mn-ea"/>
              </a:rPr>
              <a:t>【</a:t>
            </a:r>
            <a:r>
              <a:rPr lang="ja-JP" altLang="en-US" sz="1800" b="1" dirty="0">
                <a:solidFill>
                  <a:schemeClr val="bg1"/>
                </a:solidFill>
                <a:latin typeface="+mn-ea"/>
              </a:rPr>
              <a:t>巣ごもり消費・</a:t>
            </a:r>
            <a:r>
              <a:rPr lang="en-US" altLang="ja-JP" sz="1800" b="1" dirty="0">
                <a:solidFill>
                  <a:schemeClr val="bg1"/>
                </a:solidFill>
                <a:latin typeface="+mn-ea"/>
              </a:rPr>
              <a:t>EC</a:t>
            </a:r>
            <a:r>
              <a:rPr lang="ja-JP" altLang="en-US" sz="1800" b="1" dirty="0">
                <a:solidFill>
                  <a:schemeClr val="bg1"/>
                </a:solidFill>
                <a:latin typeface="+mn-ea"/>
              </a:rPr>
              <a:t>取引</a:t>
            </a:r>
            <a:r>
              <a:rPr lang="en-US" altLang="ja-JP" sz="1800" b="1" dirty="0">
                <a:solidFill>
                  <a:schemeClr val="bg1"/>
                </a:solidFill>
                <a:latin typeface="+mn-ea"/>
              </a:rPr>
              <a:t>】</a:t>
            </a:r>
            <a:endParaRPr lang="ja-JP" altLang="en-US" sz="1800" b="1" dirty="0">
              <a:solidFill>
                <a:schemeClr val="bg1"/>
              </a:solidFill>
              <a:latin typeface="+mn-ea"/>
              <a:ea typeface="+mn-ea"/>
            </a:endParaRPr>
          </a:p>
        </p:txBody>
      </p:sp>
      <p:sp>
        <p:nvSpPr>
          <p:cNvPr id="10" name="スライド番号プレースホルダー 3"/>
          <p:cNvSpPr>
            <a:spLocks noGrp="1"/>
          </p:cNvSpPr>
          <p:nvPr>
            <p:ph type="sldNum" sz="quarter" idx="12"/>
          </p:nvPr>
        </p:nvSpPr>
        <p:spPr>
          <a:xfrm>
            <a:off x="9527059" y="5691873"/>
            <a:ext cx="360640" cy="394246"/>
          </a:xfrm>
          <a:ln>
            <a:solidFill>
              <a:schemeClr val="accent1"/>
            </a:solidFill>
          </a:ln>
        </p:spPr>
        <p:txBody>
          <a:bodyPr/>
          <a:lstStyle/>
          <a:p>
            <a:fld id="{9B28B6A2-4437-46C4-8AB6-08015A7ADF51}" type="slidenum">
              <a:rPr kumimoji="1" lang="ja-JP" altLang="en-US" sz="1600" smtClean="0"/>
              <a:t>8</a:t>
            </a:fld>
            <a:endParaRPr kumimoji="1" lang="ja-JP" altLang="en-US" sz="1600" dirty="0"/>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4327451" y="5865897"/>
            <a:ext cx="5947623" cy="253916"/>
          </a:xfrm>
          <a:prstGeom prst="rect">
            <a:avLst/>
          </a:prstGeom>
          <a:noFill/>
          <a:ln>
            <a:noFill/>
          </a:ln>
        </p:spPr>
        <p:txBody>
          <a:bodyPr wrap="square" rtlCol="0">
            <a:spAutoFit/>
          </a:bodyPr>
          <a:lstStyle/>
          <a:p>
            <a:pPr marL="217984" indent="-217984"/>
            <a:r>
              <a:rPr lang="ja-JP" altLang="en-US" sz="1050" dirty="0"/>
              <a:t>出典</a:t>
            </a:r>
            <a:r>
              <a:rPr lang="ja-JP" altLang="en-US" sz="1050" dirty="0" smtClean="0"/>
              <a:t>：野村証券 </a:t>
            </a:r>
            <a:r>
              <a:rPr lang="en-US" altLang="ja-JP" sz="1050" dirty="0" smtClean="0"/>
              <a:t>『</a:t>
            </a:r>
            <a:r>
              <a:rPr lang="ja-JP" altLang="en-US" sz="1050" dirty="0" smtClean="0"/>
              <a:t>高頻度データを用いた緊急事態宣言下の消費動向の推計</a:t>
            </a:r>
            <a:r>
              <a:rPr lang="en-US" altLang="ja-JP" sz="1050" dirty="0" smtClean="0"/>
              <a:t>』</a:t>
            </a:r>
            <a:r>
              <a:rPr lang="ja-JP" altLang="en-US" sz="1050" dirty="0" smtClean="0"/>
              <a:t>（</a:t>
            </a:r>
            <a:r>
              <a:rPr lang="en-US" altLang="ja-JP" sz="1050" dirty="0" smtClean="0"/>
              <a:t>2020/5/11</a:t>
            </a:r>
            <a:r>
              <a:rPr lang="ja-JP" altLang="en-US" sz="1050" dirty="0" smtClean="0"/>
              <a:t>）</a:t>
            </a:r>
            <a:endParaRPr lang="en-US" altLang="ja-JP" sz="1050" dirty="0"/>
          </a:p>
        </p:txBody>
      </p:sp>
    </p:spTree>
    <p:extLst>
      <p:ext uri="{BB962C8B-B14F-4D97-AF65-F5344CB8AC3E}">
        <p14:creationId xmlns:p14="http://schemas.microsoft.com/office/powerpoint/2010/main" val="7602834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4972</TotalTime>
  <Words>7396</Words>
  <PresentationFormat>ユーザー設定</PresentationFormat>
  <Paragraphs>582</Paragraphs>
  <Slides>58</Slides>
  <Notes>13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58</vt:i4>
      </vt:variant>
    </vt:vector>
  </HeadingPairs>
  <TitlesOfParts>
    <vt:vector size="67" baseType="lpstr">
      <vt:lpstr>HGSｺﾞｼｯｸE</vt:lpstr>
      <vt:lpstr>Meiryo UI</vt:lpstr>
      <vt:lpstr>ＭＳ Ｐゴシック</vt:lpstr>
      <vt:lpstr>ＭＳ 明朝</vt:lpstr>
      <vt:lpstr>游ゴシック</vt:lpstr>
      <vt:lpstr>Arial</vt:lpstr>
      <vt:lpstr>Times New Roman</vt:lpstr>
      <vt:lpstr>Office テーマ</vt:lpstr>
      <vt:lpstr>ワークシート</vt:lpstr>
      <vt:lpstr>新型コロナウイルスによる大阪経済への影響等に係るデータ集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不要不急の消費の減少 【巣ごもり消費・EC取引】</vt:lpstr>
      <vt:lpstr>不要不急の消費の減少 【巣ごもり消費・EC取引】</vt:lpstr>
      <vt:lpstr>不要不急の消費の減少 【巣ごもり消費・EC取引】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国内外の移動の減少 【交通機関の利用減少】</vt:lpstr>
      <vt:lpstr>企業業績の悪化・倒産の増加 【経済への影響】</vt:lpstr>
      <vt:lpstr>企業業績の悪化・倒産の増加 【経済への影響】　　　　　　　</vt:lpstr>
      <vt:lpstr> 　　　企業業績の悪化・倒産の増加 【大阪経済への影響】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所得の減少 【名目賃金指数】</vt:lpstr>
      <vt:lpstr>所得の減少 【生活保護】</vt:lpstr>
      <vt:lpstr>PowerPoint プレゼンテーション</vt:lpstr>
      <vt:lpstr>PowerPoint プレゼンテーション</vt:lpstr>
      <vt:lpstr>長期間の休校【オンライン授業の拡大】</vt:lpstr>
      <vt:lpstr>長期間の休校 【休校に伴う児童・生徒へのストレスの増大】</vt:lpstr>
      <vt:lpstr>PowerPoint プレゼンテーション</vt:lpstr>
      <vt:lpstr>非接触型サービスの増加 【オンライン診療の規制緩和】</vt:lpstr>
      <vt:lpstr>非接触型サービスの増加 【介護サービスの中止】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働き方の変化 【オンライン会議】</vt:lpstr>
      <vt:lpstr>府民の健康への影響 【感染防止活動の増加】</vt:lpstr>
      <vt:lpstr>府民の健康への影響 【運動不足】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2020-06-29T00:33:23Z</cp:lastPrinted>
  <dcterms:created xsi:type="dcterms:W3CDTF">2020-04-23T04:22:06Z</dcterms:created>
  <dcterms:modified xsi:type="dcterms:W3CDTF">2020-07-09T01:10:55Z</dcterms:modified>
</cp:coreProperties>
</file>