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2801600" cy="9601200" type="A3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E75B6"/>
    <a:srgbClr val="9DC3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559" autoAdjust="0"/>
    <p:restoredTop sz="94660"/>
  </p:normalViewPr>
  <p:slideViewPr>
    <p:cSldViewPr snapToGrid="0">
      <p:cViewPr varScale="1">
        <p:scale>
          <a:sx n="53" d="100"/>
          <a:sy n="53" d="100"/>
        </p:scale>
        <p:origin x="154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1571308"/>
            <a:ext cx="10881360" cy="3342640"/>
          </a:xfrm>
        </p:spPr>
        <p:txBody>
          <a:bodyPr anchor="b"/>
          <a:lstStyle>
            <a:lvl1pPr algn="ctr">
              <a:defRPr sz="8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5042853"/>
            <a:ext cx="9601200" cy="2318067"/>
          </a:xfrm>
        </p:spPr>
        <p:txBody>
          <a:bodyPr/>
          <a:lstStyle>
            <a:lvl1pPr marL="0" indent="0" algn="ctr">
              <a:buNone/>
              <a:defRPr sz="3360"/>
            </a:lvl1pPr>
            <a:lvl2pPr marL="640080" indent="0" algn="ctr">
              <a:buNone/>
              <a:defRPr sz="2800"/>
            </a:lvl2pPr>
            <a:lvl3pPr marL="1280160" indent="0" algn="ctr">
              <a:buNone/>
              <a:defRPr sz="2520"/>
            </a:lvl3pPr>
            <a:lvl4pPr marL="1920240" indent="0" algn="ctr">
              <a:buNone/>
              <a:defRPr sz="2240"/>
            </a:lvl4pPr>
            <a:lvl5pPr marL="2560320" indent="0" algn="ctr">
              <a:buNone/>
              <a:defRPr sz="2240"/>
            </a:lvl5pPr>
            <a:lvl6pPr marL="3200400" indent="0" algn="ctr">
              <a:buNone/>
              <a:defRPr sz="2240"/>
            </a:lvl6pPr>
            <a:lvl7pPr marL="3840480" indent="0" algn="ctr">
              <a:buNone/>
              <a:defRPr sz="2240"/>
            </a:lvl7pPr>
            <a:lvl8pPr marL="4480560" indent="0" algn="ctr">
              <a:buNone/>
              <a:defRPr sz="2240"/>
            </a:lvl8pPr>
            <a:lvl9pPr marL="5120640" indent="0" algn="ctr">
              <a:buNone/>
              <a:defRPr sz="224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3ACF3-3644-4B03-8835-7B30E3E6EDEF}" type="datetimeFigureOut">
              <a:rPr kumimoji="1" lang="ja-JP" altLang="en-US" smtClean="0"/>
              <a:t>2020/6/25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C0F36-3C46-41F7-AAFA-E711EECF0A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055983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3ACF3-3644-4B03-8835-7B30E3E6EDEF}" type="datetimeFigureOut">
              <a:rPr kumimoji="1" lang="ja-JP" altLang="en-US" smtClean="0"/>
              <a:t>2020/6/25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C0F36-3C46-41F7-AAFA-E711EECF0A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632380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1146" y="511175"/>
            <a:ext cx="2760345" cy="8136573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0111" y="511175"/>
            <a:ext cx="8121015" cy="8136573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3ACF3-3644-4B03-8835-7B30E3E6EDEF}" type="datetimeFigureOut">
              <a:rPr kumimoji="1" lang="ja-JP" altLang="en-US" smtClean="0"/>
              <a:t>2020/6/25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C0F36-3C46-41F7-AAFA-E711EECF0A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71502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3ACF3-3644-4B03-8835-7B30E3E6EDEF}" type="datetimeFigureOut">
              <a:rPr kumimoji="1" lang="ja-JP" altLang="en-US" smtClean="0"/>
              <a:t>2020/6/25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C0F36-3C46-41F7-AAFA-E711EECF0A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967604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3443" y="2393635"/>
            <a:ext cx="11041380" cy="3993832"/>
          </a:xfrm>
        </p:spPr>
        <p:txBody>
          <a:bodyPr anchor="b"/>
          <a:lstStyle>
            <a:lvl1pPr>
              <a:defRPr sz="8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3443" y="6425250"/>
            <a:ext cx="11041380" cy="2100262"/>
          </a:xfrm>
        </p:spPr>
        <p:txBody>
          <a:bodyPr/>
          <a:lstStyle>
            <a:lvl1pPr marL="0" indent="0">
              <a:buNone/>
              <a:defRPr sz="3360">
                <a:solidFill>
                  <a:schemeClr val="tx1"/>
                </a:solidFill>
              </a:defRPr>
            </a:lvl1pPr>
            <a:lvl2pPr marL="64008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3ACF3-3644-4B03-8835-7B30E3E6EDEF}" type="datetimeFigureOut">
              <a:rPr kumimoji="1" lang="ja-JP" altLang="en-US" smtClean="0"/>
              <a:t>2020/6/25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C0F36-3C46-41F7-AAFA-E711EECF0A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672629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0110" y="2555875"/>
            <a:ext cx="5440680" cy="609187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80810" y="2555875"/>
            <a:ext cx="5440680" cy="609187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3ACF3-3644-4B03-8835-7B30E3E6EDEF}" type="datetimeFigureOut">
              <a:rPr kumimoji="1" lang="ja-JP" altLang="en-US" smtClean="0"/>
              <a:t>2020/6/25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C0F36-3C46-41F7-AAFA-E711EECF0A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67425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7" y="511177"/>
            <a:ext cx="11041380" cy="1855788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1779" y="2353628"/>
            <a:ext cx="5415676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1779" y="3507105"/>
            <a:ext cx="5415676" cy="515842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80811" y="2353628"/>
            <a:ext cx="5442347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80811" y="3507105"/>
            <a:ext cx="5442347" cy="515842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3ACF3-3644-4B03-8835-7B30E3E6EDEF}" type="datetimeFigureOut">
              <a:rPr kumimoji="1" lang="ja-JP" altLang="en-US" smtClean="0"/>
              <a:t>2020/6/25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C0F36-3C46-41F7-AAFA-E711EECF0A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077200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3ACF3-3644-4B03-8835-7B30E3E6EDEF}" type="datetimeFigureOut">
              <a:rPr kumimoji="1" lang="ja-JP" altLang="en-US" smtClean="0"/>
              <a:t>2020/6/25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C0F36-3C46-41F7-AAFA-E711EECF0A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07386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3ACF3-3644-4B03-8835-7B30E3E6EDEF}" type="datetimeFigureOut">
              <a:rPr kumimoji="1" lang="ja-JP" altLang="en-US" smtClean="0"/>
              <a:t>2020/6/25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C0F36-3C46-41F7-AAFA-E711EECF0A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291182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2347" y="1382397"/>
            <a:ext cx="6480810" cy="6823075"/>
          </a:xfrm>
        </p:spPr>
        <p:txBody>
          <a:bodyPr/>
          <a:lstStyle>
            <a:lvl1pPr>
              <a:defRPr sz="4480"/>
            </a:lvl1pPr>
            <a:lvl2pPr>
              <a:defRPr sz="3920"/>
            </a:lvl2pPr>
            <a:lvl3pPr>
              <a:defRPr sz="336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3ACF3-3644-4B03-8835-7B30E3E6EDEF}" type="datetimeFigureOut">
              <a:rPr kumimoji="1" lang="ja-JP" altLang="en-US" smtClean="0"/>
              <a:t>2020/6/25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C0F36-3C46-41F7-AAFA-E711EECF0A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13933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42347" y="1382397"/>
            <a:ext cx="6480810" cy="6823075"/>
          </a:xfrm>
        </p:spPr>
        <p:txBody>
          <a:bodyPr anchor="t"/>
          <a:lstStyle>
            <a:lvl1pPr marL="0" indent="0">
              <a:buNone/>
              <a:defRPr sz="4480"/>
            </a:lvl1pPr>
            <a:lvl2pPr marL="640080" indent="0">
              <a:buNone/>
              <a:defRPr sz="3920"/>
            </a:lvl2pPr>
            <a:lvl3pPr marL="1280160" indent="0">
              <a:buNone/>
              <a:defRPr sz="336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3ACF3-3644-4B03-8835-7B30E3E6EDEF}" type="datetimeFigureOut">
              <a:rPr kumimoji="1" lang="ja-JP" altLang="en-US" smtClean="0"/>
              <a:t>2020/6/25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C0F36-3C46-41F7-AAFA-E711EECF0A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59381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0110" y="511177"/>
            <a:ext cx="1104138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110" y="2555875"/>
            <a:ext cx="11041380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011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A3ACF3-3644-4B03-8835-7B30E3E6EDEF}" type="datetimeFigureOut">
              <a:rPr kumimoji="1" lang="ja-JP" altLang="en-US" smtClean="0"/>
              <a:t>2020/6/25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0530" y="8898892"/>
            <a:ext cx="43205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113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FC0F36-3C46-41F7-AAFA-E711EECF0A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76796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280160" rtl="0" eaLnBrk="1" latinLnBrk="0" hangingPunct="1">
        <a:lnSpc>
          <a:spcPct val="90000"/>
        </a:lnSpc>
        <a:spcBef>
          <a:spcPct val="0"/>
        </a:spcBef>
        <a:buNone/>
        <a:defRPr kumimoji="1" sz="61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1280160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kumimoji="1" sz="3920" kern="1200">
          <a:solidFill>
            <a:schemeClr val="tx1"/>
          </a:solidFill>
          <a:latin typeface="+mn-lt"/>
          <a:ea typeface="+mn-ea"/>
          <a:cs typeface="+mn-cs"/>
        </a:defRPr>
      </a:lvl1pPr>
      <a:lvl2pPr marL="9601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336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正方形/長方形 96"/>
          <p:cNvSpPr/>
          <p:nvPr/>
        </p:nvSpPr>
        <p:spPr>
          <a:xfrm>
            <a:off x="4340648" y="5143425"/>
            <a:ext cx="7594677" cy="1869684"/>
          </a:xfrm>
          <a:prstGeom prst="rect">
            <a:avLst/>
          </a:prstGeom>
          <a:ln w="254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6" name="正方形/長方形 95"/>
          <p:cNvSpPr/>
          <p:nvPr/>
        </p:nvSpPr>
        <p:spPr>
          <a:xfrm>
            <a:off x="4336534" y="2450573"/>
            <a:ext cx="7598792" cy="2435187"/>
          </a:xfrm>
          <a:prstGeom prst="rect">
            <a:avLst/>
          </a:prstGeom>
          <a:ln w="254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0" y="443683"/>
            <a:ext cx="12801599" cy="446570"/>
          </a:xfrm>
        </p:spPr>
        <p:txBody>
          <a:bodyPr anchor="t">
            <a:noAutofit/>
          </a:bodyPr>
          <a:lstStyle/>
          <a:p>
            <a:r>
              <a:rPr lang="ja-JP" altLang="en-US" sz="2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新型コロナウイルスによる社会変容（未定稿）</a:t>
            </a:r>
            <a:endParaRPr lang="ja-JP" altLang="en-US" sz="2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40" name="テキスト ボックス 139"/>
          <p:cNvSpPr txBox="1"/>
          <p:nvPr/>
        </p:nvSpPr>
        <p:spPr>
          <a:xfrm>
            <a:off x="2486624" y="5143425"/>
            <a:ext cx="1624085" cy="186968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txBody>
          <a:bodyPr wrap="square" rtlCol="0" anchor="ctr" anchorCtr="1">
            <a:normAutofit/>
          </a:bodyPr>
          <a:lstStyle/>
          <a:p>
            <a:pPr algn="ctr"/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社会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構造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の変化</a:t>
            </a:r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41" name="テキスト ボックス 140"/>
          <p:cNvSpPr txBox="1"/>
          <p:nvPr/>
        </p:nvSpPr>
        <p:spPr>
          <a:xfrm>
            <a:off x="2507860" y="2423547"/>
            <a:ext cx="1624085" cy="246221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意識の変化</a:t>
            </a:r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42" name="テキスト ボックス 141"/>
          <p:cNvSpPr txBox="1"/>
          <p:nvPr/>
        </p:nvSpPr>
        <p:spPr>
          <a:xfrm>
            <a:off x="5265692" y="2708240"/>
            <a:ext cx="5283205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000" indent="-457200"/>
            <a:r>
              <a:rPr kumimoji="1" lang="ja-JP" altLang="en-US" sz="13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○「集団</a:t>
            </a:r>
            <a:r>
              <a:rPr kumimoji="1" lang="ja-JP" altLang="en-US" sz="13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」から「自立化」、「</a:t>
            </a:r>
            <a:r>
              <a:rPr kumimoji="1" lang="ja-JP" altLang="en-US" sz="13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画一的」から「多様化</a:t>
            </a:r>
            <a:r>
              <a:rPr kumimoji="1" lang="ja-JP" altLang="en-US" sz="13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」」</a:t>
            </a:r>
            <a:r>
              <a:rPr kumimoji="1" lang="ja-JP" altLang="en-US" sz="13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への意識の変化</a:t>
            </a:r>
            <a:endParaRPr kumimoji="1" lang="en-US" altLang="ja-JP" sz="13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80000" indent="-457200"/>
            <a:r>
              <a:rPr kumimoji="1" lang="ja-JP" altLang="en-US" sz="13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○「豊かさ」や「幸福感」の価値観が変容</a:t>
            </a:r>
            <a:endParaRPr kumimoji="1" lang="en-US" altLang="ja-JP" sz="13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80000" indent="-457200"/>
            <a:r>
              <a:rPr kumimoji="1" lang="ja-JP" altLang="en-US" sz="13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○危機事象に対しては「共助」「公共性」の方向へ</a:t>
            </a:r>
            <a:endParaRPr kumimoji="1" lang="en-US" altLang="ja-JP" sz="13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80000" indent="-457200"/>
            <a:r>
              <a:rPr kumimoji="1" lang="ja-JP" altLang="en-US" sz="13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○労働に関する意識の変化</a:t>
            </a:r>
            <a:endParaRPr kumimoji="1" lang="en-US" altLang="ja-JP" sz="13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80000" indent="-457200"/>
            <a:r>
              <a:rPr kumimoji="1" lang="ja-JP" altLang="en-US" sz="13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○多様な働き方、効率的な働き方の</a:t>
            </a:r>
            <a:r>
              <a:rPr kumimoji="1" lang="ja-JP" altLang="en-US" sz="13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浸透</a:t>
            </a:r>
            <a:endParaRPr kumimoji="1" lang="en-US" altLang="ja-JP" sz="13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80000" indent="-457200"/>
            <a:r>
              <a:rPr kumimoji="1" lang="ja-JP" altLang="en-US" sz="13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○非接触型サービスの価値向上（</a:t>
            </a:r>
            <a:r>
              <a:rPr kumimoji="1" lang="en-US" altLang="ja-JP" sz="13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VR</a:t>
            </a:r>
            <a:r>
              <a:rPr kumimoji="1" lang="ja-JP" altLang="en-US" sz="1300" dirty="0" err="1" smtClean="0">
                <a:latin typeface="Meiryo UI" panose="020B0604030504040204" pitchFamily="50" charset="-128"/>
                <a:ea typeface="Meiryo UI" panose="020B0604030504040204" pitchFamily="50" charset="-128"/>
              </a:rPr>
              <a:t>、</a:t>
            </a:r>
            <a:r>
              <a:rPr kumimoji="1" lang="en-US" altLang="ja-JP" sz="13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AI</a:t>
            </a:r>
            <a:r>
              <a:rPr kumimoji="1" lang="ja-JP" altLang="en-US" sz="13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の活用など）</a:t>
            </a:r>
            <a:endParaRPr kumimoji="1" lang="en-US" altLang="ja-JP" sz="13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80000" indent="-457200"/>
            <a:r>
              <a:rPr kumimoji="1" lang="ja-JP" altLang="en-US" sz="13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○健康に関する意識の高まり</a:t>
            </a:r>
            <a:endParaRPr kumimoji="1" lang="en-US" altLang="ja-JP" sz="13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80000" indent="-457200"/>
            <a:r>
              <a:rPr kumimoji="1" lang="ja-JP" altLang="en-US" sz="13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○個人情報保護に関する意識の変化</a:t>
            </a:r>
            <a:endParaRPr kumimoji="1" lang="en-US" altLang="ja-JP" sz="13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80000" indent="-457200"/>
            <a:r>
              <a:rPr kumimoji="1" lang="ja-JP" altLang="en-US" sz="13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○</a:t>
            </a:r>
            <a:r>
              <a:rPr kumimoji="1" lang="en-US" altLang="ja-JP" sz="13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SDG</a:t>
            </a:r>
            <a:r>
              <a:rPr kumimoji="1" lang="ja-JP" altLang="en-US" sz="1300" dirty="0" err="1" smtClean="0">
                <a:latin typeface="Meiryo UI" panose="020B0604030504040204" pitchFamily="50" charset="-128"/>
                <a:ea typeface="Meiryo UI" panose="020B0604030504040204" pitchFamily="50" charset="-128"/>
              </a:rPr>
              <a:t>ｓ</a:t>
            </a:r>
            <a:r>
              <a:rPr kumimoji="1" lang="ja-JP" altLang="en-US" sz="13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の浸透・意識の高まり</a:t>
            </a:r>
            <a:endParaRPr kumimoji="1" lang="en-US" altLang="ja-JP" sz="13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80000" indent="-457200"/>
            <a:r>
              <a:rPr kumimoji="1" lang="ja-JP" altLang="en-US" sz="13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○環境保護意識の高まり</a:t>
            </a:r>
            <a:endParaRPr kumimoji="1" lang="en-US" altLang="ja-JP" sz="13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43" name="テキスト ボックス 142"/>
          <p:cNvSpPr txBox="1"/>
          <p:nvPr/>
        </p:nvSpPr>
        <p:spPr>
          <a:xfrm>
            <a:off x="5265692" y="5531963"/>
            <a:ext cx="5979419" cy="1092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000" indent="-457200"/>
            <a:r>
              <a:rPr kumimoji="1" lang="ja-JP" altLang="en-US" sz="13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○「都市集中型社会」から「地域分散型社会」への変化</a:t>
            </a:r>
            <a:endParaRPr kumimoji="1" lang="en-US" altLang="ja-JP" sz="13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80000" indent="-457200"/>
            <a:r>
              <a:rPr kumimoji="1" lang="ja-JP" altLang="en-US" sz="13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○グローバル化からローカル化への変化</a:t>
            </a:r>
            <a:endParaRPr kumimoji="1" lang="en-US" altLang="ja-JP" sz="13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80000" indent="-457200"/>
            <a:r>
              <a:rPr kumimoji="1" lang="ja-JP" altLang="en-US" sz="13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○海外と比較したデジタルトランスフォーメーション（</a:t>
            </a:r>
            <a:r>
              <a:rPr kumimoji="1" lang="en-US" altLang="ja-JP" sz="13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DX</a:t>
            </a:r>
            <a:r>
              <a:rPr kumimoji="1" lang="ja-JP" altLang="en-US" sz="13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）の遅れの顕在化</a:t>
            </a:r>
            <a:endParaRPr kumimoji="1" lang="en-US" altLang="ja-JP" sz="13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80000" indent="-457200"/>
            <a:r>
              <a:rPr kumimoji="1" lang="ja-JP" altLang="en-US" sz="13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○テレワークの進展によるオフィス</a:t>
            </a:r>
            <a:r>
              <a:rPr kumimoji="1" lang="ja-JP" altLang="en-US" sz="1300" dirty="0">
                <a:latin typeface="Meiryo UI" panose="020B0604030504040204" pitchFamily="50" charset="-128"/>
                <a:ea typeface="Meiryo UI" panose="020B0604030504040204" pitchFamily="50" charset="-128"/>
              </a:rPr>
              <a:t>需要の減少</a:t>
            </a:r>
          </a:p>
          <a:p>
            <a:pPr marL="180000" indent="-457200"/>
            <a:r>
              <a:rPr kumimoji="1" lang="ja-JP" altLang="en-US" sz="13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○デジタル化に伴う影響の見極め（若者、高齢者など）</a:t>
            </a:r>
            <a:endParaRPr kumimoji="1" lang="ja-JP" altLang="en-US" sz="13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602650" y="2338249"/>
            <a:ext cx="546497" cy="4674859"/>
          </a:xfrm>
          <a:prstGeom prst="roundRect">
            <a:avLst>
              <a:gd name="adj" fmla="val 27408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eaVert" wrap="square" rtlCol="0">
            <a:spAutoFit/>
          </a:bodyPr>
          <a:lstStyle/>
          <a:p>
            <a:pPr algn="ctr"/>
            <a:r>
              <a:rPr kumimoji="1" lang="ja-JP" altLang="en-US" dirty="0" smtClean="0"/>
              <a:t>新型コロナウイルスの感染拡大</a:t>
            </a:r>
            <a:endParaRPr kumimoji="1" lang="ja-JP" altLang="en-US" dirty="0"/>
          </a:p>
        </p:txBody>
      </p:sp>
      <p:sp>
        <p:nvSpPr>
          <p:cNvPr id="202" name="二等辺三角形 201"/>
          <p:cNvSpPr/>
          <p:nvPr/>
        </p:nvSpPr>
        <p:spPr>
          <a:xfrm rot="5400000">
            <a:off x="-292861" y="4513392"/>
            <a:ext cx="3450707" cy="281187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8" name="テキスト ボックス 67"/>
          <p:cNvSpPr txBox="1"/>
          <p:nvPr/>
        </p:nvSpPr>
        <p:spPr>
          <a:xfrm>
            <a:off x="1930370" y="2427744"/>
            <a:ext cx="450636" cy="458536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txBody>
          <a:bodyPr vert="wordArtVertRtl" wrap="square" rtlCol="0">
            <a:spAutoFit/>
          </a:bodyPr>
          <a:lstStyle/>
          <a:p>
            <a:pPr algn="ctr"/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新しい生活様式</a:t>
            </a:r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" name="角丸四角形 4"/>
          <p:cNvSpPr/>
          <p:nvPr/>
        </p:nvSpPr>
        <p:spPr>
          <a:xfrm>
            <a:off x="5744228" y="1684639"/>
            <a:ext cx="4326135" cy="35061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6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コロナにより変化した主な現象</a:t>
            </a:r>
            <a:endParaRPr lang="ja-JP" altLang="ja-JP" sz="16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4451684" y="2610853"/>
            <a:ext cx="814008" cy="31777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 smtClean="0">
                <a:solidFill>
                  <a:schemeClr val="tx1"/>
                </a:solidFill>
              </a:rPr>
              <a:t>（例）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15" name="正方形/長方形 14"/>
          <p:cNvSpPr/>
          <p:nvPr/>
        </p:nvSpPr>
        <p:spPr>
          <a:xfrm>
            <a:off x="4396166" y="5373073"/>
            <a:ext cx="814008" cy="31777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 smtClean="0">
                <a:solidFill>
                  <a:schemeClr val="tx1"/>
                </a:solidFill>
              </a:rPr>
              <a:t>（例）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11784710" y="42345"/>
            <a:ext cx="962025" cy="457200"/>
          </a:xfrm>
          <a:prstGeom prst="rect">
            <a:avLst/>
          </a:prstGeom>
          <a:solidFill>
            <a:sysClr val="window" lastClr="FFFFFF"/>
          </a:solidFill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ja-JP" sz="1400" kern="100" dirty="0">
                <a:effectLst/>
                <a:latin typeface="Century" panose="02040604050505020304" pitchFamily="18" charset="0"/>
                <a:ea typeface="ＭＳ ゴシック" panose="020B0609070205080204" pitchFamily="49" charset="-128"/>
                <a:cs typeface="Times New Roman" panose="02020603050405020304" pitchFamily="18" charset="0"/>
              </a:rPr>
              <a:t>資 料 </a:t>
            </a:r>
            <a:r>
              <a:rPr lang="ja-JP" altLang="en-US" sz="1400" kern="100" dirty="0">
                <a:latin typeface="Century" panose="02040604050505020304" pitchFamily="18" charset="0"/>
                <a:ea typeface="ＭＳ ゴシック" panose="020B0609070205080204" pitchFamily="49" charset="-128"/>
                <a:cs typeface="Times New Roman" panose="02020603050405020304" pitchFamily="18" charset="0"/>
              </a:rPr>
              <a:t>５</a:t>
            </a:r>
            <a:endParaRPr lang="ja-JP" sz="110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1886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1954</TotalTime>
  <Words>210</Words>
  <PresentationFormat>A3 297x420 mm</PresentationFormat>
  <Paragraphs>33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10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2" baseType="lpstr">
      <vt:lpstr>Meiryo UI</vt:lpstr>
      <vt:lpstr>ＭＳ ゴシック</vt:lpstr>
      <vt:lpstr>ＭＳ 明朝</vt:lpstr>
      <vt:lpstr>游ゴシック</vt:lpstr>
      <vt:lpstr>游ゴシック Light</vt:lpstr>
      <vt:lpstr>Arial</vt:lpstr>
      <vt:lpstr>Calibri</vt:lpstr>
      <vt:lpstr>Calibri Light</vt:lpstr>
      <vt:lpstr>Century</vt:lpstr>
      <vt:lpstr>Times New Roman</vt:lpstr>
      <vt:lpstr>Office テーマ</vt:lpstr>
      <vt:lpstr>新型コロナウイルスによる社会変容（未定稿）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Printed>2020-06-25T04:42:24Z</cp:lastPrinted>
  <dcterms:created xsi:type="dcterms:W3CDTF">2020-05-26T08:16:06Z</dcterms:created>
  <dcterms:modified xsi:type="dcterms:W3CDTF">2020-06-25T11:54:27Z</dcterms:modified>
</cp:coreProperties>
</file>