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14.xml" ContentType="application/vnd.openxmlformats-officedocument.presentationml.notesSlide+xml"/>
  <Override PartName="/ppt/charts/chart8.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15.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drawings/drawing5.xml" ContentType="application/vnd.openxmlformats-officedocument.drawingml.chartshapes+xml"/>
  <Override PartName="/ppt/charts/chart11.xml" ContentType="application/vnd.openxmlformats-officedocument.drawingml.chart+xml"/>
  <Override PartName="/ppt/drawings/drawing6.xml" ContentType="application/vnd.openxmlformats-officedocument.drawingml.chartshapes+xml"/>
  <Override PartName="/ppt/notesSlides/notesSlide16.xml" ContentType="application/vnd.openxmlformats-officedocument.presentationml.notesSlide+xml"/>
  <Override PartName="/ppt/charts/chart12.xml" ContentType="application/vnd.openxmlformats-officedocument.drawingml.chart+xml"/>
  <Override PartName="/ppt/drawings/drawing7.xml" ContentType="application/vnd.openxmlformats-officedocument.drawingml.chartshapes+xml"/>
  <Override PartName="/ppt/charts/chart13.xml" ContentType="application/vnd.openxmlformats-officedocument.drawingml.chart+xml"/>
  <Override PartName="/ppt/drawings/drawing8.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notesSlides/notesSlide21.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9.xml" ContentType="application/vnd.openxmlformats-officedocument.drawingml.chartshapes+xml"/>
  <Override PartName="/ppt/notesSlides/notesSlide22.xml" ContentType="application/vnd.openxmlformats-officedocument.presentationml.notesSlide+xml"/>
  <Override PartName="/ppt/charts/chart16.xml" ContentType="application/vnd.openxmlformats-officedocument.drawingml.chart+xml"/>
  <Override PartName="/ppt/notesSlides/notesSlide23.xml" ContentType="application/vnd.openxmlformats-officedocument.presentationml.notesSlid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0.xml" ContentType="application/vnd.openxmlformats-officedocument.drawingml.chartshapes+xml"/>
  <Override PartName="/ppt/notesSlides/notesSlide24.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1.xml" ContentType="application/vnd.openxmlformats-officedocument.drawingml.chartshapes+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0.xml" ContentType="application/vnd.openxmlformats-officedocument.drawingml.chart+xml"/>
  <Override PartName="/ppt/notesSlides/notesSlide31.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2.xml" ContentType="application/vnd.openxmlformats-officedocument.presentationml.notesSlide+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4.xml" ContentType="application/vnd.openxmlformats-officedocument.drawingml.chart+xml"/>
  <Override PartName="/ppt/drawings/drawing13.xml" ContentType="application/vnd.openxmlformats-officedocument.drawingml.chartshapes+xml"/>
  <Override PartName="/ppt/charts/chart25.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6.xml" ContentType="application/vnd.openxmlformats-officedocument.drawingml.chart+xml"/>
  <Override PartName="/ppt/drawings/drawing14.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7.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5.xml" ContentType="application/vnd.openxmlformats-officedocument.themeOverride+xml"/>
  <Override PartName="/ppt/notesSlides/notesSlide47.xml" ContentType="application/vnd.openxmlformats-officedocument.presentationml.notesSlide+xml"/>
  <Override PartName="/ppt/charts/chart28.xml" ContentType="application/vnd.openxmlformats-officedocument.drawingml.chart+xml"/>
  <Override PartName="/ppt/drawings/drawing15.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9.xml" ContentType="application/vnd.openxmlformats-officedocument.drawingml.chart+xml"/>
  <Override PartName="/ppt/notesSlides/notesSlide51.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notesSlides/notesSlide52.xml" ContentType="application/vnd.openxmlformats-officedocument.presentationml.notesSlide+xml"/>
  <Override PartName="/ppt/charts/chart32.xml" ContentType="application/vnd.openxmlformats-officedocument.drawingml.chart+xml"/>
  <Override PartName="/ppt/notesSlides/notesSlide53.xml" ContentType="application/vnd.openxmlformats-officedocument.presentationml.notesSlide+xml"/>
  <Override PartName="/ppt/charts/chart3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4.xml" ContentType="application/vnd.openxmlformats-officedocument.drawingml.chart+xml"/>
  <Override PartName="/ppt/notesSlides/notesSlide54.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notesSlides/notesSlide55.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4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2.xml" ContentType="application/vnd.openxmlformats-officedocument.presentationml.notesSlide+xml"/>
  <Override PartName="/ppt/charts/chart4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6.xml" ContentType="application/vnd.openxmlformats-officedocument.themeOverride+xml"/>
  <Override PartName="/ppt/notesSlides/notesSlide63.xml" ContentType="application/vnd.openxmlformats-officedocument.presentationml.notesSlide+xml"/>
  <Override PartName="/ppt/charts/chart4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48.xml" ContentType="application/vnd.openxmlformats-officedocument.drawingml.chart+xml"/>
  <Override PartName="/ppt/theme/themeOverride7.xml" ContentType="application/vnd.openxmlformats-officedocument.themeOverride+xml"/>
  <Override PartName="/ppt/notesSlides/notesSlide64.xml" ContentType="application/vnd.openxmlformats-officedocument.presentationml.notesSlide+xml"/>
  <Override PartName="/ppt/charts/chart49.xml" ContentType="application/vnd.openxmlformats-officedocument.drawingml.chart+xml"/>
  <Override PartName="/ppt/drawings/drawing16.xml" ContentType="application/vnd.openxmlformats-officedocument.drawingml.chartshape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50.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theme/themeOverride8.xml" ContentType="application/vnd.openxmlformats-officedocument.themeOverride+xml"/>
  <Override PartName="/ppt/charts/chart53.xml" ContentType="application/vnd.openxmlformats-officedocument.drawingml.chart+xml"/>
  <Override PartName="/ppt/notesSlides/notesSlide75.xml" ContentType="application/vnd.openxmlformats-officedocument.presentationml.notesSlide+xml"/>
  <Override PartName="/ppt/charts/chart54.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9.xml" ContentType="application/vnd.openxmlformats-officedocument.themeOverride+xml"/>
  <Override PartName="/ppt/drawings/drawing17.xml" ContentType="application/vnd.openxmlformats-officedocument.drawingml.chartshapes+xml"/>
  <Override PartName="/ppt/notesSlides/notesSlide76.xml" ContentType="application/vnd.openxmlformats-officedocument.presentationml.notesSlide+xml"/>
  <Override PartName="/ppt/charts/chart55.xml" ContentType="application/vnd.openxmlformats-officedocument.drawingml.chart+xml"/>
  <Override PartName="/ppt/theme/themeOverride10.xml" ContentType="application/vnd.openxmlformats-officedocument.themeOverride+xml"/>
  <Override PartName="/ppt/drawings/drawing18.xml" ContentType="application/vnd.openxmlformats-officedocument.drawingml.chartshapes+xml"/>
  <Override PartName="/ppt/notesSlides/notesSlide77.xml" ContentType="application/vnd.openxmlformats-officedocument.presentationml.notesSlide+xml"/>
  <Override PartName="/ppt/charts/chart56.xml" ContentType="application/vnd.openxmlformats-officedocument.drawingml.chart+xml"/>
  <Override PartName="/ppt/theme/themeOverride11.xml" ContentType="application/vnd.openxmlformats-officedocument.themeOverride+xml"/>
  <Override PartName="/ppt/drawings/drawing19.xml" ContentType="application/vnd.openxmlformats-officedocument.drawingml.chartshapes+xml"/>
  <Override PartName="/ppt/charts/chart57.xml" ContentType="application/vnd.openxmlformats-officedocument.drawingml.chart+xml"/>
  <Override PartName="/ppt/theme/themeOverride12.xml" ContentType="application/vnd.openxmlformats-officedocument.themeOverride+xml"/>
  <Override PartName="/ppt/notesSlides/notesSlide78.xml" ContentType="application/vnd.openxmlformats-officedocument.presentationml.notesSlide+xml"/>
  <Override PartName="/ppt/charts/chart58.xml" ContentType="application/vnd.openxmlformats-officedocument.drawingml.chart+xml"/>
  <Override PartName="/ppt/theme/themeOverride13.xml" ContentType="application/vnd.openxmlformats-officedocument.themeOverride+xml"/>
  <Override PartName="/ppt/drawings/drawing20.xml" ContentType="application/vnd.openxmlformats-officedocument.drawingml.chartshapes+xml"/>
  <Override PartName="/ppt/notesSlides/notesSlide79.xml" ContentType="application/vnd.openxmlformats-officedocument.presentationml.notesSlide+xml"/>
  <Override PartName="/ppt/charts/chart59.xml" ContentType="application/vnd.openxmlformats-officedocument.drawingml.chart+xml"/>
  <Override PartName="/ppt/theme/themeOverride14.xml" ContentType="application/vnd.openxmlformats-officedocument.themeOverride+xml"/>
  <Override PartName="/ppt/drawings/drawing21.xml" ContentType="application/vnd.openxmlformats-officedocument.drawingml.chartshapes+xml"/>
  <Override PartName="/ppt/notesSlides/notesSlide80.xml" ContentType="application/vnd.openxmlformats-officedocument.presentationml.notesSlide+xml"/>
  <Override PartName="/ppt/charts/chart6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5.xml" ContentType="application/vnd.openxmlformats-officedocument.themeOverride+xml"/>
  <Override PartName="/ppt/notesSlides/notesSlide81.xml" ContentType="application/vnd.openxmlformats-officedocument.presentationml.notesSlide+xml"/>
  <Override PartName="/ppt/charts/chart61.xml" ContentType="application/vnd.openxmlformats-officedocument.drawingml.chart+xml"/>
  <Override PartName="/ppt/drawings/drawing22.xml" ContentType="application/vnd.openxmlformats-officedocument.drawingml.chartshapes+xml"/>
  <Override PartName="/ppt/notesSlides/notesSlide82.xml" ContentType="application/vnd.openxmlformats-officedocument.presentationml.notesSlide+xml"/>
  <Override PartName="/ppt/charts/chart62.xml" ContentType="application/vnd.openxmlformats-officedocument.drawingml.chart+xml"/>
  <Override PartName="/ppt/theme/themeOverride16.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63.xml" ContentType="application/vnd.openxmlformats-officedocument.drawingml.chart+xml"/>
  <Override PartName="/ppt/theme/themeOverride17.xml" ContentType="application/vnd.openxmlformats-officedocument.themeOverride+xml"/>
  <Override PartName="/ppt/drawings/drawing23.xml" ContentType="application/vnd.openxmlformats-officedocument.drawingml.chartshapes+xml"/>
  <Override PartName="/ppt/charts/chart64.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8.xml" ContentType="application/vnd.openxmlformats-officedocument.themeOverride+xml"/>
  <Override PartName="/ppt/notesSlides/notesSlide85.xml" ContentType="application/vnd.openxmlformats-officedocument.presentationml.notesSlide+xml"/>
  <Override PartName="/ppt/charts/chart65.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6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67.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68.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00.xml" ContentType="application/vnd.openxmlformats-officedocument.presentationml.notesSlid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72.xml" ContentType="application/vnd.openxmlformats-officedocument.drawingml.chart+xml"/>
  <Override PartName="/ppt/drawings/drawing24.xml" ContentType="application/vnd.openxmlformats-officedocument.drawingml.chartshapes+xml"/>
  <Override PartName="/ppt/notesSlides/notesSlide103.xml" ContentType="application/vnd.openxmlformats-officedocument.presentationml.notesSlide+xml"/>
  <Override PartName="/ppt/charts/chart73.xml" ContentType="application/vnd.openxmlformats-officedocument.drawingml.chart+xml"/>
  <Override PartName="/ppt/theme/themeOverride19.xml" ContentType="application/vnd.openxmlformats-officedocument.themeOverride+xml"/>
  <Override PartName="/ppt/drawings/drawing25.xml" ContentType="application/vnd.openxmlformats-officedocument.drawingml.chartshapes+xml"/>
  <Override PartName="/ppt/charts/chart74.xml" ContentType="application/vnd.openxmlformats-officedocument.drawingml.chart+xml"/>
  <Override PartName="/ppt/theme/themeOverride20.xml" ContentType="application/vnd.openxmlformats-officedocument.themeOverride+xml"/>
  <Override PartName="/ppt/drawings/drawing26.xml" ContentType="application/vnd.openxmlformats-officedocument.drawingml.chartshapes+xml"/>
  <Override PartName="/ppt/notesSlides/notesSlide104.xml" ContentType="application/vnd.openxmlformats-officedocument.presentationml.notesSlide+xml"/>
  <Override PartName="/ppt/charts/chart75.xml" ContentType="application/vnd.openxmlformats-officedocument.drawingml.chart+xml"/>
  <Override PartName="/ppt/drawings/drawing27.xml" ContentType="application/vnd.openxmlformats-officedocument.drawingml.chartshapes+xml"/>
  <Override PartName="/ppt/notesSlides/notesSlide105.xml" ContentType="application/vnd.openxmlformats-officedocument.presentationml.notesSlide+xml"/>
  <Override PartName="/ppt/charts/chart76.xml" ContentType="application/vnd.openxmlformats-officedocument.drawingml.chart+xml"/>
  <Override PartName="/ppt/theme/themeOverride21.xml" ContentType="application/vnd.openxmlformats-officedocument.themeOverride+xml"/>
  <Override PartName="/ppt/drawings/drawing28.xml" ContentType="application/vnd.openxmlformats-officedocument.drawingml.chartshapes+xml"/>
  <Override PartName="/ppt/notesSlides/notesSlide106.xml" ContentType="application/vnd.openxmlformats-officedocument.presentationml.notesSlide+xml"/>
  <Override PartName="/ppt/charts/chart77.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8.xml" ContentType="application/vnd.openxmlformats-officedocument.drawingml.chart+xml"/>
  <Override PartName="/ppt/theme/themeOverride22.xml" ContentType="application/vnd.openxmlformats-officedocument.themeOverride+xml"/>
  <Override PartName="/ppt/drawings/drawing29.xml" ContentType="application/vnd.openxmlformats-officedocument.drawingml.chartshapes+xml"/>
  <Override PartName="/ppt/notesSlides/notesSlide107.xml" ContentType="application/vnd.openxmlformats-officedocument.presentationml.notesSlide+xml"/>
  <Override PartName="/ppt/charts/chart7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3.xml" ContentType="application/vnd.openxmlformats-officedocument.themeOverride+xml"/>
  <Override PartName="/ppt/drawings/drawing30.xml" ContentType="application/vnd.openxmlformats-officedocument.drawingml.chartshapes+xml"/>
  <Override PartName="/ppt/charts/chart80.xml" ContentType="application/vnd.openxmlformats-officedocument.drawingml.chart+xml"/>
  <Override PartName="/ppt/drawings/drawing31.xml" ContentType="application/vnd.openxmlformats-officedocument.drawingml.chartshape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rts/chart8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82.xml" ContentType="application/vnd.openxmlformats-officedocument.drawingml.chart+xml"/>
  <Override PartName="/ppt/notesSlides/notesSlide110.xml" ContentType="application/vnd.openxmlformats-officedocument.presentationml.notesSlide+xml"/>
  <Override PartName="/ppt/charts/chart83.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4.xml" ContentType="application/vnd.openxmlformats-officedocument.themeOverride+xml"/>
  <Override PartName="/ppt/drawings/drawing32.xml" ContentType="application/vnd.openxmlformats-officedocument.drawingml.chartshapes+xml"/>
  <Override PartName="/ppt/charts/chart84.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5.xml" ContentType="application/vnd.openxmlformats-officedocument.themeOverride+xml"/>
  <Override PartName="/ppt/drawings/drawing33.xml" ContentType="application/vnd.openxmlformats-officedocument.drawingml.chartshapes+xml"/>
  <Override PartName="/ppt/notesSlides/notesSlide111.xml" ContentType="application/vnd.openxmlformats-officedocument.presentationml.notesSlide+xml"/>
  <Override PartName="/ppt/charts/chart85.xml" ContentType="application/vnd.openxmlformats-officedocument.drawingml.chart+xml"/>
  <Override PartName="/ppt/theme/themeOverride26.xml" ContentType="application/vnd.openxmlformats-officedocument.themeOverride+xml"/>
  <Override PartName="/ppt/drawings/drawing34.xml" ContentType="application/vnd.openxmlformats-officedocument.drawingml.chartshapes+xml"/>
  <Override PartName="/ppt/notesSlides/notesSlide112.xml" ContentType="application/vnd.openxmlformats-officedocument.presentationml.notesSlide+xml"/>
  <Override PartName="/ppt/charts/chart86.xml" ContentType="application/vnd.openxmlformats-officedocument.drawingml.chart+xml"/>
  <Override PartName="/ppt/theme/themeOverride27.xml" ContentType="application/vnd.openxmlformats-officedocument.themeOverride+xml"/>
  <Override PartName="/ppt/drawings/drawing35.xml" ContentType="application/vnd.openxmlformats-officedocument.drawingml.chartshape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charts/chart87.xml" ContentType="application/vnd.openxmlformats-officedocument.drawingml.chart+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harts/chart88.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128"/>
  </p:notesMasterIdLst>
  <p:handoutMasterIdLst>
    <p:handoutMasterId r:id="rId129"/>
  </p:handoutMasterIdLst>
  <p:sldIdLst>
    <p:sldId id="1754" r:id="rId2"/>
    <p:sldId id="1650" r:id="rId3"/>
    <p:sldId id="1896" r:id="rId4"/>
    <p:sldId id="1897" r:id="rId5"/>
    <p:sldId id="1898" r:id="rId6"/>
    <p:sldId id="2036" r:id="rId7"/>
    <p:sldId id="2029" r:id="rId8"/>
    <p:sldId id="2030" r:id="rId9"/>
    <p:sldId id="1979" r:id="rId10"/>
    <p:sldId id="1980" r:id="rId11"/>
    <p:sldId id="1904" r:id="rId12"/>
    <p:sldId id="1905" r:id="rId13"/>
    <p:sldId id="1981" r:id="rId14"/>
    <p:sldId id="1907" r:id="rId15"/>
    <p:sldId id="1908" r:id="rId16"/>
    <p:sldId id="1909" r:id="rId17"/>
    <p:sldId id="2020" r:id="rId18"/>
    <p:sldId id="1911" r:id="rId19"/>
    <p:sldId id="1912" r:id="rId20"/>
    <p:sldId id="1913" r:id="rId21"/>
    <p:sldId id="1914" r:id="rId22"/>
    <p:sldId id="1915" r:id="rId23"/>
    <p:sldId id="1916" r:id="rId24"/>
    <p:sldId id="1917" r:id="rId25"/>
    <p:sldId id="1918" r:id="rId26"/>
    <p:sldId id="1999" r:id="rId27"/>
    <p:sldId id="1687" r:id="rId28"/>
    <p:sldId id="1723" r:id="rId29"/>
    <p:sldId id="1831" r:id="rId30"/>
    <p:sldId id="1880" r:id="rId31"/>
    <p:sldId id="1798" r:id="rId32"/>
    <p:sldId id="1799" r:id="rId33"/>
    <p:sldId id="1982" r:id="rId34"/>
    <p:sldId id="1893" r:id="rId35"/>
    <p:sldId id="1983" r:id="rId36"/>
    <p:sldId id="1692" r:id="rId37"/>
    <p:sldId id="1984" r:id="rId38"/>
    <p:sldId id="1724" r:id="rId39"/>
    <p:sldId id="1800" r:id="rId40"/>
    <p:sldId id="1801" r:id="rId41"/>
    <p:sldId id="1802" r:id="rId42"/>
    <p:sldId id="2001" r:id="rId43"/>
    <p:sldId id="2003" r:id="rId44"/>
    <p:sldId id="2021" r:id="rId45"/>
    <p:sldId id="1811" r:id="rId46"/>
    <p:sldId id="1812" r:id="rId47"/>
    <p:sldId id="1985" r:id="rId48"/>
    <p:sldId id="1920" r:id="rId49"/>
    <p:sldId id="1986" r:id="rId50"/>
    <p:sldId id="1680" r:id="rId51"/>
    <p:sldId id="1681" r:id="rId52"/>
    <p:sldId id="1731" r:id="rId53"/>
    <p:sldId id="1803" r:id="rId54"/>
    <p:sldId id="1804" r:id="rId55"/>
    <p:sldId id="2044" r:id="rId56"/>
    <p:sldId id="1953" r:id="rId57"/>
    <p:sldId id="1807" r:id="rId58"/>
    <p:sldId id="1808" r:id="rId59"/>
    <p:sldId id="1700" r:id="rId60"/>
    <p:sldId id="1701" r:id="rId61"/>
    <p:sldId id="1988" r:id="rId62"/>
    <p:sldId id="1989" r:id="rId63"/>
    <p:sldId id="2041" r:id="rId64"/>
    <p:sldId id="2032" r:id="rId65"/>
    <p:sldId id="1990" r:id="rId66"/>
    <p:sldId id="2033" r:id="rId67"/>
    <p:sldId id="2022" r:id="rId68"/>
    <p:sldId id="1992" r:id="rId69"/>
    <p:sldId id="1993" r:id="rId70"/>
    <p:sldId id="1950" r:id="rId71"/>
    <p:sldId id="1726" r:id="rId72"/>
    <p:sldId id="1797" r:id="rId73"/>
    <p:sldId id="1974" r:id="rId74"/>
    <p:sldId id="1929" r:id="rId75"/>
    <p:sldId id="1930" r:id="rId76"/>
    <p:sldId id="1531" r:id="rId77"/>
    <p:sldId id="1532" r:id="rId78"/>
    <p:sldId id="1931" r:id="rId79"/>
    <p:sldId id="1863" r:id="rId80"/>
    <p:sldId id="1864" r:id="rId81"/>
    <p:sldId id="1865" r:id="rId82"/>
    <p:sldId id="2023" r:id="rId83"/>
    <p:sldId id="1995" r:id="rId84"/>
    <p:sldId id="1996" r:id="rId85"/>
    <p:sldId id="1997" r:id="rId86"/>
    <p:sldId id="1868" r:id="rId87"/>
    <p:sldId id="2031" r:id="rId88"/>
    <p:sldId id="1975" r:id="rId89"/>
    <p:sldId id="1871" r:id="rId90"/>
    <p:sldId id="1727" r:id="rId91"/>
    <p:sldId id="2009" r:id="rId92"/>
    <p:sldId id="2010" r:id="rId93"/>
    <p:sldId id="1669" r:id="rId94"/>
    <p:sldId id="1954" r:id="rId95"/>
    <p:sldId id="2011" r:id="rId96"/>
    <p:sldId id="1976" r:id="rId97"/>
    <p:sldId id="1673" r:id="rId98"/>
    <p:sldId id="1794" r:id="rId99"/>
    <p:sldId id="1972" r:id="rId100"/>
    <p:sldId id="1977" r:id="rId101"/>
    <p:sldId id="1728" r:id="rId102"/>
    <p:sldId id="1824" r:id="rId103"/>
    <p:sldId id="2037" r:id="rId104"/>
    <p:sldId id="2038" r:id="rId105"/>
    <p:sldId id="2039" r:id="rId106"/>
    <p:sldId id="2040" r:id="rId107"/>
    <p:sldId id="2017" r:id="rId108"/>
    <p:sldId id="1883" r:id="rId109"/>
    <p:sldId id="1884" r:id="rId110"/>
    <p:sldId id="2024" r:id="rId111"/>
    <p:sldId id="1962" r:id="rId112"/>
    <p:sldId id="1963" r:id="rId113"/>
    <p:sldId id="2025" r:id="rId114"/>
    <p:sldId id="1936" r:id="rId115"/>
    <p:sldId id="1888" r:id="rId116"/>
    <p:sldId id="2004" r:id="rId117"/>
    <p:sldId id="2042" r:id="rId118"/>
    <p:sldId id="2043" r:id="rId119"/>
    <p:sldId id="1970" r:id="rId120"/>
    <p:sldId id="2026" r:id="rId121"/>
    <p:sldId id="1934" r:id="rId122"/>
    <p:sldId id="2034" r:id="rId123"/>
    <p:sldId id="1749" r:id="rId124"/>
    <p:sldId id="2007" r:id="rId125"/>
    <p:sldId id="2008" r:id="rId126"/>
    <p:sldId id="1620" r:id="rId12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222"/>
    <a:srgbClr val="DCE6F2"/>
    <a:srgbClr val="92D050"/>
    <a:srgbClr val="FF5050"/>
    <a:srgbClr val="98B954"/>
    <a:srgbClr val="7D60A0"/>
    <a:srgbClr val="C0504D"/>
    <a:srgbClr val="91A761"/>
    <a:srgbClr val="9BBB59"/>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2" autoAdjust="0"/>
    <p:restoredTop sz="93681" autoAdjust="0"/>
  </p:normalViewPr>
  <p:slideViewPr>
    <p:cSldViewPr>
      <p:cViewPr varScale="1">
        <p:scale>
          <a:sx n="68" d="100"/>
          <a:sy n="68" d="100"/>
        </p:scale>
        <p:origin x="60" y="76"/>
      </p:cViewPr>
      <p:guideLst>
        <p:guide orient="horz" pos="2160"/>
        <p:guide pos="2880"/>
      </p:guideLst>
    </p:cSldViewPr>
  </p:slideViewPr>
  <p:outlineViewPr>
    <p:cViewPr>
      <p:scale>
        <a:sx n="33" d="100"/>
        <a:sy n="33" d="100"/>
      </p:scale>
      <p:origin x="0" y="-5990"/>
    </p:cViewPr>
  </p:outlineViewPr>
  <p:notesTextViewPr>
    <p:cViewPr>
      <p:scale>
        <a:sx n="100" d="100"/>
        <a:sy n="100" d="100"/>
      </p:scale>
      <p:origin x="0" y="0"/>
    </p:cViewPr>
  </p:notesTextViewPr>
  <p:sorterViewPr>
    <p:cViewPr>
      <p:scale>
        <a:sx n="100" d="100"/>
        <a:sy n="100" d="100"/>
      </p:scale>
      <p:origin x="0" y="-34626"/>
    </p:cViewPr>
  </p:sorterViewPr>
  <p:notesViewPr>
    <p:cSldViewPr>
      <p:cViewPr varScale="1">
        <p:scale>
          <a:sx n="61" d="100"/>
          <a:sy n="61" d="100"/>
        </p:scale>
        <p:origin x="2400" y="38"/>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11-15\2026&#24180;&#24230;&#26356;&#26032;\p14\&#12464;&#12521;&#12501;&#20316;&#25104;&#65288;&#37117;&#36947;&#24220;&#30476;&#21029;&#35370;&#21839;&#29575;&#65289;.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11-15\2026&#24180;&#24230;&#26356;&#26032;\p14\&#12464;&#12521;&#12501;&#65288;&#22269;&#21029;&#35370;&#21839;&#29575;&#65289;.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G0000sv0ns101\d11837$\doc\05&#26032;&#25126;&#30053;&#38306;&#20418;\&#20196;&#21644;&#65303;&#24180;&#24230;\03%20&#12487;&#12540;&#12479;&#38598;\02&#12487;&#12540;&#12479;&#38598;&#9313;\02%20&#12496;&#12483;&#12463;&#12487;&#12540;&#12479;&#12539;&#21442;&#32771;&#12394;&#12393;\p11-15\2025&#24180;&#24230;&#26356;&#26032;\p15\&#12464;&#12521;&#12501;&#20316;&#25104;&#65288;&#35370;&#26085;&#22806;&#22269;&#20154;&#26053;&#34892;&#28040;&#36027;&#38989;&#65289;.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11-15\2026&#24180;&#24230;&#26356;&#26032;\p15\&#12464;&#12521;&#12501;&#20316;&#25104;&#65288;&#35370;&#26085;&#22806;&#22269;&#20154;&#26053;&#34892;&#28040;&#36027;&#38989;&#6528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19\2025&#24180;&#24230;&#26356;&#26032;\&#12464;&#12521;&#12501;&#20316;&#25104;&#65288;&#23436;&#20840;&#22833;&#26989;&#38306;&#20418;&#65289;.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G0000SV1NS701\d11837$\doc\05&#26032;&#25126;&#30053;&#38306;&#20418;\&#20196;&#21644;&#65304;&#24180;&#24230;\03%20&#12487;&#12540;&#12479;&#38598;\02_&#12487;&#12540;&#12479;&#38598;&#9313;\02%20&#12496;&#12483;&#12463;&#12487;&#12540;&#12479;&#12539;&#21442;&#32771;&#12394;&#12393;\p19-20\2026&#24180;&#24230;&#26356;&#26032;\R6_&#12464;&#12521;&#12501;&#20316;&#25104;&#65288;&#23436;&#20840;&#22833;&#26989;&#32773;&#25968;&#12539;&#23436;&#20840;&#22833;&#26989;&#29575;&#12398;&#25512;&#31227;&#65289;.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9.xml"/></Relationships>
</file>

<file path=ppt/charts/_rels/chart16.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21\2026&#24180;&#24230;&#26356;&#26032;\&#12464;&#12521;&#12501;&#20316;&#25104;&#65288;&#26377;&#21177;&#27714;&#20154;&#20493;&#29575;&#12539;&#26032;&#35215;&#27714;&#20154;&#20493;&#29575;&#65289;.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G0000SV1NS701\d11837$\doc\05&#26032;&#25126;&#30053;&#38306;&#20418;\&#20196;&#21644;&#65304;&#24180;&#24230;\03%20&#12487;&#12540;&#12479;&#38598;\02_&#12487;&#12540;&#12479;&#38598;&#9313;\02%20&#12496;&#12483;&#12463;&#12487;&#12540;&#12479;&#12539;&#21442;&#32771;&#12394;&#12393;\P22\2026&#24180;&#24230;&#26356;&#26032;\2026&#12464;&#12521;&#12501;&#20316;&#25104;.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0.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15.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6.xml.rels><?xml version="1.0" encoding="UTF-8" standalone="yes"?>
<Relationships xmlns="http://schemas.openxmlformats.org/package/2006/relationships"><Relationship Id="rId1" Type="http://schemas.openxmlformats.org/officeDocument/2006/relationships/chartUserShapes" Target="../drawings/drawing14.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7.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oleObject" Target="Microsoft%20PowerPoint%20&#20869;&#12398;&#12464;&#12521;&#12501;" TargetMode="Externa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3.xml.rels><?xml version="1.0" encoding="UTF-8" standalone="yes"?>
<Relationships xmlns="http://schemas.openxmlformats.org/package/2006/relationships"><Relationship Id="rId3" Type="http://schemas.openxmlformats.org/officeDocument/2006/relationships/oleObject" Target="file:///\\G0000SV1NS701\d11837$\doc\05&#26032;&#25126;&#30053;&#38306;&#20418;\&#20196;&#21644;&#65304;&#24180;&#24230;\03%20&#12487;&#12540;&#12479;&#38598;\02_&#12487;&#12540;&#12479;&#38598;&#9313;\02%20&#12496;&#12483;&#12463;&#12487;&#12540;&#12479;&#12539;&#21442;&#32771;&#12394;&#12393;\p10\2026&#24180;&#24230;&#26356;&#26032;\&#35373;&#20633;&#25237;&#36039;&#12398;&#20027;&#12394;&#30446;&#30340;&#65288;&#22823;&#38442;&#24220;&#26223;&#27671;&#35251;&#28204;&#35519;&#26619;&#65289;.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49&#65374;51\R8&#24180;\R8_&#20107;&#26989;&#25152;&#25968;&#12289;&#38283;&#26989;&#29575;&#12289;&#24259;&#26989;&#29575;.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49&#65374;51\R8&#24180;\&#65308;&#65360;45,46&#65310;&#38283;&#24259;&#26989;&#65288;&#12394;&#12375;&#65289;.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49&#65374;51\R8&#24180;\R8_&#20107;&#26989;&#25152;&#25968;&#12289;&#38283;&#26989;&#29575;&#12289;&#24259;&#26989;&#29575;.xlsx" TargetMode="Externa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4.xml"/><Relationship Id="rId1" Type="http://schemas.microsoft.com/office/2011/relationships/chartStyle" Target="style14.xml"/></Relationships>
</file>

<file path=ppt/charts/_rels/chart34.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7&#65310;&#30740;&#31350;&#38283;&#30330;&#36027;&#65288;&#20462;&#27491;&#28168;&#65289;.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8&#65310;&#29987;&#26989;&#21029;&#12289;&#19968;&#20154;&#12354;&#12383;&#12426;&#20184;&#21152;&#20385;&#20516;&#38989;.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8&#65310;&#29987;&#26989;&#21029;&#12289;&#19968;&#20154;&#12354;&#12383;&#12426;&#20184;&#21152;&#20385;&#20516;&#38989;.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8&#65310;&#29987;&#26989;&#21029;&#12289;&#19968;&#20154;&#12354;&#12383;&#12426;&#20184;&#21152;&#20385;&#20516;&#38989;.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54\&#65308;p54&#65310;&#35069;&#36896;&#26989;&#12395;&#12362;&#12369;&#12427;&#20013;&#23567;&#20225;&#26989;&#12398;&#21205;&#21521;.xls"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54\&#65308;p54&#65310;&#35069;&#36896;&#26989;&#12395;&#12362;&#12369;&#12427;&#20013;&#23567;&#20225;&#26989;&#12398;&#21205;&#2152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10\2026&#24180;&#24230;&#26356;&#26032;\&#12464;&#12521;&#12501;&#20316;&#25104;&#65288;&#35373;&#20633;&#25237;&#36039;DI&#65289;.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54\&#65308;p54&#65310;&#35069;&#36896;&#26989;&#12395;&#12362;&#12369;&#12427;&#20013;&#23567;&#20225;&#26989;&#12398;&#21205;&#21521;.xls"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G0000SV1NS701\d11837$\doc\05&#26032;&#25126;&#30053;&#38306;&#20418;\&#20196;&#21644;&#65304;&#24180;&#24230;\03%20&#12487;&#12540;&#12479;&#38598;\02_&#12487;&#12540;&#12479;&#38598;&#9313;\02%20&#12496;&#12483;&#12463;&#12487;&#12540;&#12479;&#12539;&#21442;&#32771;&#12394;&#12393;\P54\&#65308;p54&#65310;&#35069;&#36896;&#26989;&#12395;&#12362;&#12369;&#12427;&#20013;&#23567;&#20225;&#26989;&#12398;&#21205;&#21521;.xls"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8\&#65308;&#65360;53&#65310;&#20225;&#26989;&#12398;&#28023;&#22806;&#36914;&#20986;&#29366;&#27841;.xlsx"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8\&#65308;&#65360;53&#65310;&#20225;&#26989;&#12398;&#28023;&#22806;&#36914;&#20986;&#29366;&#27841;.xlsx"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8\&#65308;&#65360;53&#65310;&#20225;&#26989;&#12398;&#28023;&#22806;&#36914;&#20986;&#29366;&#27841;.xlsx" TargetMode="Externa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5.xml"/><Relationship Id="rId1" Type="http://schemas.microsoft.com/office/2011/relationships/chartStyle" Target="style15.xm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6.xml"/><Relationship Id="rId1" Type="http://schemas.microsoft.com/office/2011/relationships/chartStyle" Target="style1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7.xml"/></Relationships>
</file>

<file path=ppt/charts/_rels/chart49.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p58&#65310;&#27861;&#20154;&#25152;&#24471;&#35506;&#31246;&#12398;&#23455;&#21177;&#31246;&#29575;&#12398;&#22269;&#38555;&#27604;&#36611;.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51.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73\&#24615;&#21029;&#12289;&#26032;&#35215;&#27714;&#32887;&#30003;&#36796;&#29366;&#27841;.xlsx" TargetMode="Externa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8.xml"/></Relationships>
</file>

<file path=ppt/charts/_rels/chart53.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7.xml"/><Relationship Id="rId4" Type="http://schemas.openxmlformats.org/officeDocument/2006/relationships/package" Target="../embeddings/Microsoft_Excel_Worksheet25.xlsx"/></Relationships>
</file>

<file path=ppt/charts/_rels/chart55.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package" Target="../embeddings/Microsoft_Excel_Worksheet26.xlsx"/><Relationship Id="rId1" Type="http://schemas.openxmlformats.org/officeDocument/2006/relationships/themeOverride" Target="../theme/themeOverride10.xml"/></Relationships>
</file>

<file path=ppt/charts/_rels/chart56.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package" Target="../embeddings/Microsoft_Excel_Worksheet27.xlsx"/><Relationship Id="rId1" Type="http://schemas.openxmlformats.org/officeDocument/2006/relationships/themeOverride" Target="../theme/themeOverride11.xml"/></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12.xml"/></Relationships>
</file>

<file path=ppt/charts/_rels/chart58.xml.rels><?xml version="1.0" encoding="UTF-8" standalone="yes"?>
<Relationships xmlns="http://schemas.openxmlformats.org/package/2006/relationships"><Relationship Id="rId3" Type="http://schemas.openxmlformats.org/officeDocument/2006/relationships/chartUserShapes" Target="../drawings/drawing20.xml"/><Relationship Id="rId2" Type="http://schemas.openxmlformats.org/officeDocument/2006/relationships/package" Target="../embeddings/Microsoft_Excel_Worksheet29.xlsx"/><Relationship Id="rId1" Type="http://schemas.openxmlformats.org/officeDocument/2006/relationships/themeOverride" Target="../theme/themeOverride13.xml"/></Relationships>
</file>

<file path=ppt/charts/_rels/chart59.xml.rels><?xml version="1.0" encoding="UTF-8" standalone="yes"?>
<Relationships xmlns="http://schemas.openxmlformats.org/package/2006/relationships"><Relationship Id="rId3" Type="http://schemas.openxmlformats.org/officeDocument/2006/relationships/chartUserShapes" Target="../drawings/drawing21.xml"/><Relationship Id="rId2" Type="http://schemas.openxmlformats.org/officeDocument/2006/relationships/package" Target="../embeddings/Microsoft_Excel_Worksheet30.xlsx"/><Relationship Id="rId1" Type="http://schemas.openxmlformats.org/officeDocument/2006/relationships/themeOverride" Target="../theme/themeOverride1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31.xlsx"/></Relationships>
</file>

<file path=ppt/charts/_rels/chart61.xml.rels><?xml version="1.0" encoding="UTF-8" standalone="yes"?>
<Relationships xmlns="http://schemas.openxmlformats.org/package/2006/relationships"><Relationship Id="rId2" Type="http://schemas.openxmlformats.org/officeDocument/2006/relationships/chartUserShapes" Target="../drawings/drawing22.xml"/><Relationship Id="rId1" Type="http://schemas.openxmlformats.org/officeDocument/2006/relationships/package" Target="../embeddings/Microsoft_Excel_Worksheet32.xlsx"/></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16.xml"/></Relationships>
</file>

<file path=ppt/charts/_rels/chart63.xml.rels><?xml version="1.0" encoding="UTF-8" standalone="yes"?>
<Relationships xmlns="http://schemas.openxmlformats.org/package/2006/relationships"><Relationship Id="rId3" Type="http://schemas.openxmlformats.org/officeDocument/2006/relationships/chartUserShapes" Target="../drawings/drawing23.xml"/><Relationship Id="rId2" Type="http://schemas.openxmlformats.org/officeDocument/2006/relationships/package" Target="../embeddings/Microsoft_Excel_Worksheet34.xlsx"/><Relationship Id="rId1" Type="http://schemas.openxmlformats.org/officeDocument/2006/relationships/themeOverride" Target="../theme/themeOverride17.xm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35.xlsx"/></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1.xml"/><Relationship Id="rId1" Type="http://schemas.microsoft.com/office/2011/relationships/chartStyle" Target="style21.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2.xml"/><Relationship Id="rId1" Type="http://schemas.microsoft.com/office/2011/relationships/chartStyle" Target="style22.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3.xml"/><Relationship Id="rId1" Type="http://schemas.microsoft.com/office/2011/relationships/chartStyle" Target="style23.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4.xml"/><Relationship Id="rId1" Type="http://schemas.microsoft.com/office/2011/relationships/chartStyle" Target="style24.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package" Target="../embeddings/Microsoft_Excel_Worksheet4.xlsx"/></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2" Type="http://schemas.openxmlformats.org/officeDocument/2006/relationships/chartUserShapes" Target="../drawings/drawing24.xml"/><Relationship Id="rId1" Type="http://schemas.openxmlformats.org/officeDocument/2006/relationships/package" Target="../embeddings/Microsoft_Excel_Worksheet43.xlsx"/></Relationships>
</file>

<file path=ppt/charts/_rels/chart73.xml.rels><?xml version="1.0" encoding="UTF-8" standalone="yes"?>
<Relationships xmlns="http://schemas.openxmlformats.org/package/2006/relationships"><Relationship Id="rId3" Type="http://schemas.openxmlformats.org/officeDocument/2006/relationships/chartUserShapes" Target="../drawings/drawing25.xml"/><Relationship Id="rId2" Type="http://schemas.openxmlformats.org/officeDocument/2006/relationships/package" Target="../embeddings/Microsoft_Excel_Worksheet44.xlsx"/><Relationship Id="rId1" Type="http://schemas.openxmlformats.org/officeDocument/2006/relationships/themeOverride" Target="../theme/themeOverride19.xml"/></Relationships>
</file>

<file path=ppt/charts/_rels/chart74.xml.rels><?xml version="1.0" encoding="UTF-8" standalone="yes"?>
<Relationships xmlns="http://schemas.openxmlformats.org/package/2006/relationships"><Relationship Id="rId3" Type="http://schemas.openxmlformats.org/officeDocument/2006/relationships/chartUserShapes" Target="../drawings/drawing26.xml"/><Relationship Id="rId2" Type="http://schemas.openxmlformats.org/officeDocument/2006/relationships/package" Target="../embeddings/Microsoft_Excel_Worksheet45.xlsx"/><Relationship Id="rId1" Type="http://schemas.openxmlformats.org/officeDocument/2006/relationships/themeOverride" Target="../theme/themeOverride20.xml"/></Relationships>
</file>

<file path=ppt/charts/_rels/chart75.xml.rels><?xml version="1.0" encoding="UTF-8" standalone="yes"?>
<Relationships xmlns="http://schemas.openxmlformats.org/package/2006/relationships"><Relationship Id="rId2" Type="http://schemas.openxmlformats.org/officeDocument/2006/relationships/chartUserShapes" Target="../drawings/drawing27.xml"/><Relationship Id="rId1" Type="http://schemas.openxmlformats.org/officeDocument/2006/relationships/package" Target="../embeddings/Microsoft_Excel_Worksheet46.xlsx"/></Relationships>
</file>

<file path=ppt/charts/_rels/chart76.xml.rels><?xml version="1.0" encoding="UTF-8" standalone="yes"?>
<Relationships xmlns="http://schemas.openxmlformats.org/package/2006/relationships"><Relationship Id="rId3" Type="http://schemas.openxmlformats.org/officeDocument/2006/relationships/chartUserShapes" Target="../drawings/drawing28.xml"/><Relationship Id="rId2" Type="http://schemas.openxmlformats.org/officeDocument/2006/relationships/package" Target="../embeddings/Microsoft_Excel_Worksheet47.xlsx"/><Relationship Id="rId1" Type="http://schemas.openxmlformats.org/officeDocument/2006/relationships/themeOverride" Target="../theme/themeOverride21.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28.xml"/><Relationship Id="rId1" Type="http://schemas.microsoft.com/office/2011/relationships/chartStyle" Target="style28.xml"/></Relationships>
</file>

<file path=ppt/charts/_rels/chart78.xml.rels><?xml version="1.0" encoding="UTF-8" standalone="yes"?>
<Relationships xmlns="http://schemas.openxmlformats.org/package/2006/relationships"><Relationship Id="rId3" Type="http://schemas.openxmlformats.org/officeDocument/2006/relationships/chartUserShapes" Target="../drawings/drawing29.xml"/><Relationship Id="rId2" Type="http://schemas.openxmlformats.org/officeDocument/2006/relationships/package" Target="../embeddings/Microsoft_Excel_Worksheet49.xlsx"/><Relationship Id="rId1" Type="http://schemas.openxmlformats.org/officeDocument/2006/relationships/themeOverride" Target="../theme/themeOverride22.xml"/></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9.xml"/><Relationship Id="rId1" Type="http://schemas.microsoft.com/office/2011/relationships/chartStyle" Target="style29.xml"/><Relationship Id="rId5" Type="http://schemas.openxmlformats.org/officeDocument/2006/relationships/chartUserShapes" Target="../drawings/drawing30.xml"/><Relationship Id="rId4" Type="http://schemas.openxmlformats.org/officeDocument/2006/relationships/package" Target="../embeddings/Microsoft_Excel_Worksheet50.xlsx"/></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80.xml.rels><?xml version="1.0" encoding="UTF-8" standalone="yes"?>
<Relationships xmlns="http://schemas.openxmlformats.org/package/2006/relationships"><Relationship Id="rId2" Type="http://schemas.openxmlformats.org/officeDocument/2006/relationships/chartUserShapes" Target="../drawings/drawing31.xml"/><Relationship Id="rId1" Type="http://schemas.openxmlformats.org/officeDocument/2006/relationships/oleObject" Target="file:///D:\MochizukiY\Desktop\&#12464;&#12521;&#12501;&#20316;&#25104;&#65288;LCC&#20415;&#25968;&#12398;&#25512;&#31227;&#65289;.xlsx" TargetMode="Externa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30.xml"/><Relationship Id="rId1" Type="http://schemas.microsoft.com/office/2011/relationships/chartStyle" Target="style30.xml"/></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83.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31.xml"/><Relationship Id="rId1" Type="http://schemas.microsoft.com/office/2011/relationships/chartStyle" Target="style31.xml"/><Relationship Id="rId5" Type="http://schemas.openxmlformats.org/officeDocument/2006/relationships/chartUserShapes" Target="../drawings/drawing32.xml"/><Relationship Id="rId4" Type="http://schemas.openxmlformats.org/officeDocument/2006/relationships/package" Target="../embeddings/Microsoft_Excel_Worksheet53.xlsx"/></Relationships>
</file>

<file path=ppt/charts/_rels/chart84.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32.xml"/><Relationship Id="rId1" Type="http://schemas.microsoft.com/office/2011/relationships/chartStyle" Target="style32.xml"/><Relationship Id="rId5" Type="http://schemas.openxmlformats.org/officeDocument/2006/relationships/chartUserShapes" Target="../drawings/drawing33.xml"/><Relationship Id="rId4" Type="http://schemas.openxmlformats.org/officeDocument/2006/relationships/package" Target="../embeddings/Microsoft_Excel_Worksheet54.xlsx"/></Relationships>
</file>

<file path=ppt/charts/_rels/chart85.xml.rels><?xml version="1.0" encoding="UTF-8" standalone="yes"?>
<Relationships xmlns="http://schemas.openxmlformats.org/package/2006/relationships"><Relationship Id="rId3" Type="http://schemas.openxmlformats.org/officeDocument/2006/relationships/chartUserShapes" Target="../drawings/drawing34.xml"/><Relationship Id="rId2" Type="http://schemas.openxmlformats.org/officeDocument/2006/relationships/oleObject" Target="file:///\\G0000SV1NS701\d11837$\doc\05&#26032;&#25126;&#30053;&#38306;&#20418;\&#20196;&#21644;&#65304;&#24180;&#24230;\03%20&#12487;&#12540;&#12479;&#38598;\02_&#12487;&#12540;&#12479;&#38598;&#9313;\02%20&#12496;&#12483;&#12463;&#12487;&#12540;&#12479;&#12539;&#21442;&#32771;&#12394;&#12393;\P110,111\R8\R8_&#12464;&#12521;&#12501;&#20316;&#25104;&#65288;&#38442;&#31070;&#28207;&#36664;&#20986;&#20837;&#65289;.xlsx" TargetMode="External"/><Relationship Id="rId1" Type="http://schemas.openxmlformats.org/officeDocument/2006/relationships/themeOverride" Target="../theme/themeOverride26.xml"/></Relationships>
</file>

<file path=ppt/charts/_rels/chart86.xml.rels><?xml version="1.0" encoding="UTF-8" standalone="yes"?>
<Relationships xmlns="http://schemas.openxmlformats.org/package/2006/relationships"><Relationship Id="rId3" Type="http://schemas.openxmlformats.org/officeDocument/2006/relationships/chartUserShapes" Target="../drawings/drawing35.xml"/><Relationship Id="rId2" Type="http://schemas.openxmlformats.org/officeDocument/2006/relationships/oleObject" Target="file:///\\G0000SV1NS701\d11837$\doc\05&#26032;&#25126;&#30053;&#38306;&#20418;\&#20196;&#21644;&#65304;&#24180;&#24230;\03%20&#12487;&#12540;&#12479;&#38598;\02_&#12487;&#12540;&#12479;&#38598;&#9313;\02%20&#12496;&#12483;&#12463;&#12487;&#12540;&#12479;&#12539;&#21442;&#32771;&#12394;&#12393;\P110,111\R8\R8_&#12464;&#12521;&#12501;&#20316;&#25104;&#65288;&#38442;&#31070;&#28207;&#36664;&#20986;&#20837;&#65289;.xlsx" TargetMode="External"/><Relationship Id="rId1" Type="http://schemas.openxmlformats.org/officeDocument/2006/relationships/themeOverride" Target="../theme/themeOverride27.xml"/></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3.xml"/><Relationship Id="rId1" Type="http://schemas.microsoft.com/office/2011/relationships/chartStyle" Target="style33.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工業生産指数まとめ!$C$2</c:f>
              <c:strCache>
                <c:ptCount val="1"/>
                <c:pt idx="0">
                  <c:v>製造工業生産指数（大阪府）</c:v>
                </c:pt>
              </c:strCache>
            </c:strRef>
          </c:tx>
          <c:spPr>
            <a:ln w="28575" cap="rnd">
              <a:solidFill>
                <a:srgbClr val="0070C0"/>
              </a:solidFill>
              <a:round/>
            </a:ln>
            <a:effectLst/>
          </c:spPr>
          <c:marker>
            <c:symbol val="none"/>
          </c:marker>
          <c:cat>
            <c:numRef>
              <c:f>工業生産指数まとめ!$B$3:$B$195</c:f>
              <c:numCache>
                <c:formatCode>yyyy"年"m"月"</c:formatCode>
                <c:ptCount val="19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pt idx="184">
                  <c:v>45778</c:v>
                </c:pt>
                <c:pt idx="185">
                  <c:v>45809</c:v>
                </c:pt>
                <c:pt idx="186">
                  <c:v>45839</c:v>
                </c:pt>
                <c:pt idx="187">
                  <c:v>45870</c:v>
                </c:pt>
                <c:pt idx="188">
                  <c:v>45901</c:v>
                </c:pt>
                <c:pt idx="189">
                  <c:v>45931</c:v>
                </c:pt>
                <c:pt idx="190">
                  <c:v>45962</c:v>
                </c:pt>
                <c:pt idx="191">
                  <c:v>45992</c:v>
                </c:pt>
                <c:pt idx="192">
                  <c:v>46023</c:v>
                </c:pt>
              </c:numCache>
            </c:numRef>
          </c:cat>
          <c:val>
            <c:numRef>
              <c:f>工業生産指数まとめ!$C$3:$C$195</c:f>
              <c:numCache>
                <c:formatCode>0.0</c:formatCode>
                <c:ptCount val="193"/>
                <c:pt idx="0">
                  <c:v>101.6</c:v>
                </c:pt>
                <c:pt idx="1">
                  <c:v>103.3</c:v>
                </c:pt>
                <c:pt idx="2">
                  <c:v>103.5</c:v>
                </c:pt>
                <c:pt idx="3">
                  <c:v>102</c:v>
                </c:pt>
                <c:pt idx="4">
                  <c:v>105.6</c:v>
                </c:pt>
                <c:pt idx="5">
                  <c:v>105.6</c:v>
                </c:pt>
                <c:pt idx="6">
                  <c:v>106.6</c:v>
                </c:pt>
                <c:pt idx="7">
                  <c:v>108.5</c:v>
                </c:pt>
                <c:pt idx="8">
                  <c:v>105.8</c:v>
                </c:pt>
                <c:pt idx="9">
                  <c:v>106.1</c:v>
                </c:pt>
                <c:pt idx="10">
                  <c:v>105.8</c:v>
                </c:pt>
                <c:pt idx="11">
                  <c:v>105.8</c:v>
                </c:pt>
                <c:pt idx="12">
                  <c:v>112.4</c:v>
                </c:pt>
                <c:pt idx="13">
                  <c:v>117.7</c:v>
                </c:pt>
                <c:pt idx="14">
                  <c:v>117.6</c:v>
                </c:pt>
                <c:pt idx="15">
                  <c:v>110.9</c:v>
                </c:pt>
                <c:pt idx="16">
                  <c:v>105</c:v>
                </c:pt>
                <c:pt idx="17">
                  <c:v>115.3</c:v>
                </c:pt>
                <c:pt idx="18">
                  <c:v>115.8</c:v>
                </c:pt>
                <c:pt idx="19">
                  <c:v>118.5</c:v>
                </c:pt>
                <c:pt idx="20">
                  <c:v>114.6</c:v>
                </c:pt>
                <c:pt idx="21">
                  <c:v>114</c:v>
                </c:pt>
                <c:pt idx="22">
                  <c:v>114.4</c:v>
                </c:pt>
                <c:pt idx="23">
                  <c:v>113</c:v>
                </c:pt>
                <c:pt idx="24">
                  <c:v>110.5</c:v>
                </c:pt>
                <c:pt idx="25">
                  <c:v>108.8</c:v>
                </c:pt>
                <c:pt idx="26">
                  <c:v>109</c:v>
                </c:pt>
                <c:pt idx="27">
                  <c:v>109.7</c:v>
                </c:pt>
                <c:pt idx="28">
                  <c:v>108.1</c:v>
                </c:pt>
                <c:pt idx="29">
                  <c:v>108.3</c:v>
                </c:pt>
                <c:pt idx="30">
                  <c:v>105</c:v>
                </c:pt>
                <c:pt idx="31">
                  <c:v>105.3</c:v>
                </c:pt>
                <c:pt idx="32">
                  <c:v>106.6</c:v>
                </c:pt>
                <c:pt idx="33">
                  <c:v>112.1</c:v>
                </c:pt>
                <c:pt idx="34">
                  <c:v>108</c:v>
                </c:pt>
                <c:pt idx="35">
                  <c:v>108.4</c:v>
                </c:pt>
                <c:pt idx="36">
                  <c:v>106.9</c:v>
                </c:pt>
                <c:pt idx="37">
                  <c:v>108.6</c:v>
                </c:pt>
                <c:pt idx="38">
                  <c:v>110.1</c:v>
                </c:pt>
                <c:pt idx="39">
                  <c:v>110.8</c:v>
                </c:pt>
                <c:pt idx="40">
                  <c:v>111.5</c:v>
                </c:pt>
                <c:pt idx="41">
                  <c:v>109.9</c:v>
                </c:pt>
                <c:pt idx="42">
                  <c:v>113.2</c:v>
                </c:pt>
                <c:pt idx="43">
                  <c:v>112.4</c:v>
                </c:pt>
                <c:pt idx="44">
                  <c:v>110.5</c:v>
                </c:pt>
                <c:pt idx="45">
                  <c:v>110.1</c:v>
                </c:pt>
                <c:pt idx="46">
                  <c:v>110.2</c:v>
                </c:pt>
                <c:pt idx="47">
                  <c:v>111.8</c:v>
                </c:pt>
                <c:pt idx="48">
                  <c:v>115.1</c:v>
                </c:pt>
                <c:pt idx="49">
                  <c:v>111.9</c:v>
                </c:pt>
                <c:pt idx="50">
                  <c:v>113.1</c:v>
                </c:pt>
                <c:pt idx="51">
                  <c:v>110.6</c:v>
                </c:pt>
                <c:pt idx="52">
                  <c:v>111.5</c:v>
                </c:pt>
                <c:pt idx="53">
                  <c:v>111.5</c:v>
                </c:pt>
                <c:pt idx="54">
                  <c:v>108.9</c:v>
                </c:pt>
                <c:pt idx="55">
                  <c:v>109.2</c:v>
                </c:pt>
                <c:pt idx="56">
                  <c:v>114.8</c:v>
                </c:pt>
                <c:pt idx="57">
                  <c:v>112.2</c:v>
                </c:pt>
                <c:pt idx="58">
                  <c:v>110.3</c:v>
                </c:pt>
                <c:pt idx="59">
                  <c:v>109.6</c:v>
                </c:pt>
                <c:pt idx="60">
                  <c:v>114.5</c:v>
                </c:pt>
                <c:pt idx="61">
                  <c:v>110.7</c:v>
                </c:pt>
                <c:pt idx="62">
                  <c:v>108.3</c:v>
                </c:pt>
                <c:pt idx="63">
                  <c:v>109</c:v>
                </c:pt>
                <c:pt idx="64">
                  <c:v>111.1</c:v>
                </c:pt>
                <c:pt idx="65">
                  <c:v>109</c:v>
                </c:pt>
                <c:pt idx="66">
                  <c:v>110.2</c:v>
                </c:pt>
                <c:pt idx="67">
                  <c:v>108</c:v>
                </c:pt>
                <c:pt idx="68">
                  <c:v>109.8</c:v>
                </c:pt>
                <c:pt idx="69">
                  <c:v>111.9</c:v>
                </c:pt>
                <c:pt idx="70">
                  <c:v>110.5</c:v>
                </c:pt>
                <c:pt idx="71">
                  <c:v>105</c:v>
                </c:pt>
                <c:pt idx="72">
                  <c:v>110.3</c:v>
                </c:pt>
                <c:pt idx="73">
                  <c:v>111</c:v>
                </c:pt>
                <c:pt idx="74">
                  <c:v>111.9</c:v>
                </c:pt>
                <c:pt idx="75">
                  <c:v>115.2</c:v>
                </c:pt>
                <c:pt idx="76">
                  <c:v>109.4</c:v>
                </c:pt>
                <c:pt idx="77">
                  <c:v>107.6</c:v>
                </c:pt>
                <c:pt idx="78">
                  <c:v>108.9</c:v>
                </c:pt>
                <c:pt idx="79">
                  <c:v>110.6</c:v>
                </c:pt>
                <c:pt idx="80">
                  <c:v>110.1</c:v>
                </c:pt>
                <c:pt idx="81">
                  <c:v>108.7</c:v>
                </c:pt>
                <c:pt idx="82">
                  <c:v>112.2</c:v>
                </c:pt>
                <c:pt idx="83">
                  <c:v>112.4</c:v>
                </c:pt>
                <c:pt idx="84">
                  <c:v>110.8</c:v>
                </c:pt>
                <c:pt idx="85">
                  <c:v>111.9</c:v>
                </c:pt>
                <c:pt idx="86">
                  <c:v>112</c:v>
                </c:pt>
                <c:pt idx="87">
                  <c:v>114.6</c:v>
                </c:pt>
                <c:pt idx="88">
                  <c:v>111.7</c:v>
                </c:pt>
                <c:pt idx="89">
                  <c:v>116.3</c:v>
                </c:pt>
                <c:pt idx="90">
                  <c:v>114.6</c:v>
                </c:pt>
                <c:pt idx="91">
                  <c:v>114.2</c:v>
                </c:pt>
                <c:pt idx="92">
                  <c:v>113.9</c:v>
                </c:pt>
                <c:pt idx="93">
                  <c:v>112.3</c:v>
                </c:pt>
                <c:pt idx="94">
                  <c:v>110</c:v>
                </c:pt>
                <c:pt idx="95">
                  <c:v>114.2</c:v>
                </c:pt>
                <c:pt idx="96">
                  <c:v>110.3</c:v>
                </c:pt>
                <c:pt idx="97">
                  <c:v>110.6</c:v>
                </c:pt>
                <c:pt idx="98">
                  <c:v>113.2</c:v>
                </c:pt>
                <c:pt idx="99">
                  <c:v>113</c:v>
                </c:pt>
                <c:pt idx="100">
                  <c:v>113.5</c:v>
                </c:pt>
                <c:pt idx="101">
                  <c:v>110.7</c:v>
                </c:pt>
                <c:pt idx="102">
                  <c:v>109.4</c:v>
                </c:pt>
                <c:pt idx="103">
                  <c:v>110.2</c:v>
                </c:pt>
                <c:pt idx="104">
                  <c:v>107</c:v>
                </c:pt>
                <c:pt idx="105">
                  <c:v>113.7</c:v>
                </c:pt>
                <c:pt idx="106">
                  <c:v>118.5</c:v>
                </c:pt>
                <c:pt idx="107">
                  <c:v>113.9</c:v>
                </c:pt>
                <c:pt idx="108">
                  <c:v>113.2</c:v>
                </c:pt>
                <c:pt idx="109">
                  <c:v>112.8</c:v>
                </c:pt>
                <c:pt idx="110">
                  <c:v>112.7</c:v>
                </c:pt>
                <c:pt idx="111">
                  <c:v>109.9</c:v>
                </c:pt>
                <c:pt idx="112">
                  <c:v>114.2</c:v>
                </c:pt>
                <c:pt idx="113">
                  <c:v>113.4</c:v>
                </c:pt>
                <c:pt idx="114">
                  <c:v>112.9</c:v>
                </c:pt>
                <c:pt idx="115">
                  <c:v>113.4</c:v>
                </c:pt>
                <c:pt idx="116">
                  <c:v>111</c:v>
                </c:pt>
                <c:pt idx="117">
                  <c:v>109.6</c:v>
                </c:pt>
                <c:pt idx="118">
                  <c:v>106.9</c:v>
                </c:pt>
                <c:pt idx="119">
                  <c:v>114.4</c:v>
                </c:pt>
                <c:pt idx="120">
                  <c:v>107.2</c:v>
                </c:pt>
                <c:pt idx="121">
                  <c:v>110.4</c:v>
                </c:pt>
                <c:pt idx="122">
                  <c:v>107.2</c:v>
                </c:pt>
                <c:pt idx="123">
                  <c:v>98.6</c:v>
                </c:pt>
                <c:pt idx="124">
                  <c:v>94.3</c:v>
                </c:pt>
                <c:pt idx="125">
                  <c:v>92.3</c:v>
                </c:pt>
                <c:pt idx="126">
                  <c:v>95.5</c:v>
                </c:pt>
                <c:pt idx="127">
                  <c:v>95.3</c:v>
                </c:pt>
                <c:pt idx="128">
                  <c:v>98.6</c:v>
                </c:pt>
                <c:pt idx="129">
                  <c:v>104</c:v>
                </c:pt>
                <c:pt idx="130">
                  <c:v>97.9</c:v>
                </c:pt>
                <c:pt idx="131">
                  <c:v>98.8</c:v>
                </c:pt>
                <c:pt idx="132" formatCode="General">
                  <c:v>105.6</c:v>
                </c:pt>
                <c:pt idx="133" formatCode="General">
                  <c:v>102.2</c:v>
                </c:pt>
                <c:pt idx="134" formatCode="General">
                  <c:v>102.2</c:v>
                </c:pt>
                <c:pt idx="135" formatCode="General">
                  <c:v>103.7</c:v>
                </c:pt>
                <c:pt idx="136" formatCode="General">
                  <c:v>104.1</c:v>
                </c:pt>
                <c:pt idx="137" formatCode="General">
                  <c:v>105.2</c:v>
                </c:pt>
                <c:pt idx="138" formatCode="General">
                  <c:v>104.2</c:v>
                </c:pt>
                <c:pt idx="139" formatCode="General">
                  <c:v>100.5</c:v>
                </c:pt>
                <c:pt idx="140" formatCode="General">
                  <c:v>104.3</c:v>
                </c:pt>
                <c:pt idx="141" formatCode="General">
                  <c:v>103.5</c:v>
                </c:pt>
                <c:pt idx="142" formatCode="General">
                  <c:v>106.3</c:v>
                </c:pt>
                <c:pt idx="143" formatCode="General">
                  <c:v>103.3</c:v>
                </c:pt>
                <c:pt idx="144" formatCode="General">
                  <c:v>102.1</c:v>
                </c:pt>
                <c:pt idx="145">
                  <c:v>101.2</c:v>
                </c:pt>
                <c:pt idx="146">
                  <c:v>102.4</c:v>
                </c:pt>
                <c:pt idx="147">
                  <c:v>100.6</c:v>
                </c:pt>
                <c:pt idx="148">
                  <c:v>93.6</c:v>
                </c:pt>
                <c:pt idx="149">
                  <c:v>100.6</c:v>
                </c:pt>
                <c:pt idx="150">
                  <c:v>100.8</c:v>
                </c:pt>
                <c:pt idx="151">
                  <c:v>100.5</c:v>
                </c:pt>
                <c:pt idx="152">
                  <c:v>96.7</c:v>
                </c:pt>
                <c:pt idx="153">
                  <c:v>98.2</c:v>
                </c:pt>
                <c:pt idx="154">
                  <c:v>98.9</c:v>
                </c:pt>
                <c:pt idx="155">
                  <c:v>98</c:v>
                </c:pt>
                <c:pt idx="156">
                  <c:v>95.1</c:v>
                </c:pt>
                <c:pt idx="157" formatCode="General">
                  <c:v>93.3</c:v>
                </c:pt>
                <c:pt idx="158" formatCode="General">
                  <c:v>95.8</c:v>
                </c:pt>
                <c:pt idx="159" formatCode="General">
                  <c:v>96</c:v>
                </c:pt>
                <c:pt idx="160" formatCode="General">
                  <c:v>95.4</c:v>
                </c:pt>
                <c:pt idx="161" formatCode="General">
                  <c:v>93.6</c:v>
                </c:pt>
                <c:pt idx="162" formatCode="General">
                  <c:v>96.9</c:v>
                </c:pt>
                <c:pt idx="163" formatCode="General">
                  <c:v>94.9</c:v>
                </c:pt>
                <c:pt idx="164" formatCode="General">
                  <c:v>100.4</c:v>
                </c:pt>
                <c:pt idx="165" formatCode="General">
                  <c:v>96.5</c:v>
                </c:pt>
                <c:pt idx="166" formatCode="General">
                  <c:v>94.9</c:v>
                </c:pt>
                <c:pt idx="167" formatCode="General">
                  <c:v>97.8</c:v>
                </c:pt>
                <c:pt idx="168" formatCode="General">
                  <c:v>96.7</c:v>
                </c:pt>
                <c:pt idx="169" formatCode="General">
                  <c:v>97</c:v>
                </c:pt>
                <c:pt idx="170" formatCode="General">
                  <c:v>96.2</c:v>
                </c:pt>
                <c:pt idx="171" formatCode="General">
                  <c:v>93.7</c:v>
                </c:pt>
                <c:pt idx="172" formatCode="General">
                  <c:v>93.5</c:v>
                </c:pt>
                <c:pt idx="173" formatCode="General">
                  <c:v>93.4</c:v>
                </c:pt>
                <c:pt idx="174" formatCode="General">
                  <c:v>96.4</c:v>
                </c:pt>
                <c:pt idx="175" formatCode="General">
                  <c:v>87.6</c:v>
                </c:pt>
                <c:pt idx="176" formatCode="General">
                  <c:v>90.2</c:v>
                </c:pt>
                <c:pt idx="177" formatCode="General">
                  <c:v>90.4</c:v>
                </c:pt>
                <c:pt idx="178" formatCode="General">
                  <c:v>87.7</c:v>
                </c:pt>
                <c:pt idx="179" formatCode="General">
                  <c:v>89.1</c:v>
                </c:pt>
                <c:pt idx="180" formatCode="General">
                  <c:v>86</c:v>
                </c:pt>
                <c:pt idx="181" formatCode="General">
                  <c:v>86.2</c:v>
                </c:pt>
                <c:pt idx="182" formatCode="General">
                  <c:v>89.7</c:v>
                </c:pt>
                <c:pt idx="183" formatCode="General">
                  <c:v>85.3</c:v>
                </c:pt>
                <c:pt idx="184" formatCode="General">
                  <c:v>87.7</c:v>
                </c:pt>
                <c:pt idx="185" formatCode="General">
                  <c:v>92.9</c:v>
                </c:pt>
                <c:pt idx="186" formatCode="General">
                  <c:v>88.8</c:v>
                </c:pt>
                <c:pt idx="187" formatCode="General">
                  <c:v>82.4</c:v>
                </c:pt>
                <c:pt idx="188" formatCode="General">
                  <c:v>87.7</c:v>
                </c:pt>
                <c:pt idx="189" formatCode="General">
                  <c:v>88.6</c:v>
                </c:pt>
                <c:pt idx="190" formatCode="General">
                  <c:v>88.4</c:v>
                </c:pt>
                <c:pt idx="191" formatCode="General">
                  <c:v>88.1</c:v>
                </c:pt>
                <c:pt idx="192" formatCode="General">
                  <c:v>93.6</c:v>
                </c:pt>
              </c:numCache>
            </c:numRef>
          </c:val>
          <c:smooth val="0"/>
          <c:extLst>
            <c:ext xmlns:c16="http://schemas.microsoft.com/office/drawing/2014/chart" uri="{C3380CC4-5D6E-409C-BE32-E72D297353CC}">
              <c16:uniqueId val="{00000000-88C5-4C93-944E-BB2BB1BD1F20}"/>
            </c:ext>
          </c:extLst>
        </c:ser>
        <c:ser>
          <c:idx val="1"/>
          <c:order val="1"/>
          <c:tx>
            <c:strRef>
              <c:f>工業生産指数まとめ!$D$2</c:f>
              <c:strCache>
                <c:ptCount val="1"/>
                <c:pt idx="0">
                  <c:v>鉱工業生産指数（全国）</c:v>
                </c:pt>
              </c:strCache>
            </c:strRef>
          </c:tx>
          <c:spPr>
            <a:ln w="28575" cap="rnd">
              <a:solidFill>
                <a:srgbClr val="FF0000"/>
              </a:solidFill>
              <a:prstDash val="sysDash"/>
              <a:round/>
            </a:ln>
            <a:effectLst/>
          </c:spPr>
          <c:marker>
            <c:symbol val="none"/>
          </c:marker>
          <c:cat>
            <c:numRef>
              <c:f>工業生産指数まとめ!$B$3:$B$195</c:f>
              <c:numCache>
                <c:formatCode>yyyy"年"m"月"</c:formatCode>
                <c:ptCount val="19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pt idx="184">
                  <c:v>45778</c:v>
                </c:pt>
                <c:pt idx="185">
                  <c:v>45809</c:v>
                </c:pt>
                <c:pt idx="186">
                  <c:v>45839</c:v>
                </c:pt>
                <c:pt idx="187">
                  <c:v>45870</c:v>
                </c:pt>
                <c:pt idx="188">
                  <c:v>45901</c:v>
                </c:pt>
                <c:pt idx="189">
                  <c:v>45931</c:v>
                </c:pt>
                <c:pt idx="190">
                  <c:v>45962</c:v>
                </c:pt>
                <c:pt idx="191">
                  <c:v>45992</c:v>
                </c:pt>
                <c:pt idx="192">
                  <c:v>46023</c:v>
                </c:pt>
              </c:numCache>
            </c:numRef>
          </c:cat>
          <c:val>
            <c:numRef>
              <c:f>工業生産指数まとめ!$D$3:$D$195</c:f>
              <c:numCache>
                <c:formatCode>0.0_ ;[Red]\-0.0\ </c:formatCode>
                <c:ptCount val="193"/>
                <c:pt idx="0">
                  <c:v>110.9</c:v>
                </c:pt>
                <c:pt idx="1">
                  <c:v>111.3</c:v>
                </c:pt>
                <c:pt idx="2">
                  <c:v>111.5</c:v>
                </c:pt>
                <c:pt idx="3">
                  <c:v>112.7</c:v>
                </c:pt>
                <c:pt idx="4">
                  <c:v>112.5</c:v>
                </c:pt>
                <c:pt idx="5">
                  <c:v>111.6</c:v>
                </c:pt>
                <c:pt idx="6">
                  <c:v>112.9</c:v>
                </c:pt>
                <c:pt idx="7">
                  <c:v>113.3</c:v>
                </c:pt>
                <c:pt idx="8">
                  <c:v>115.1</c:v>
                </c:pt>
                <c:pt idx="9">
                  <c:v>111.9</c:v>
                </c:pt>
                <c:pt idx="10">
                  <c:v>113.6</c:v>
                </c:pt>
                <c:pt idx="11">
                  <c:v>114.3</c:v>
                </c:pt>
                <c:pt idx="12">
                  <c:v>114.8</c:v>
                </c:pt>
                <c:pt idx="13">
                  <c:v>115.5</c:v>
                </c:pt>
                <c:pt idx="14">
                  <c:v>96.5</c:v>
                </c:pt>
                <c:pt idx="15">
                  <c:v>98.6</c:v>
                </c:pt>
                <c:pt idx="16">
                  <c:v>105.3</c:v>
                </c:pt>
                <c:pt idx="17">
                  <c:v>109.8</c:v>
                </c:pt>
                <c:pt idx="18">
                  <c:v>111.1</c:v>
                </c:pt>
                <c:pt idx="19">
                  <c:v>113</c:v>
                </c:pt>
                <c:pt idx="20">
                  <c:v>112</c:v>
                </c:pt>
                <c:pt idx="21">
                  <c:v>114</c:v>
                </c:pt>
                <c:pt idx="22">
                  <c:v>111.5</c:v>
                </c:pt>
                <c:pt idx="23">
                  <c:v>113.7</c:v>
                </c:pt>
                <c:pt idx="24">
                  <c:v>114.2</c:v>
                </c:pt>
                <c:pt idx="25">
                  <c:v>114</c:v>
                </c:pt>
                <c:pt idx="26">
                  <c:v>113.7</c:v>
                </c:pt>
                <c:pt idx="27">
                  <c:v>113.2</c:v>
                </c:pt>
                <c:pt idx="28">
                  <c:v>111.2</c:v>
                </c:pt>
                <c:pt idx="29">
                  <c:v>110.3</c:v>
                </c:pt>
                <c:pt idx="30">
                  <c:v>109.8</c:v>
                </c:pt>
                <c:pt idx="31">
                  <c:v>108.1</c:v>
                </c:pt>
                <c:pt idx="32">
                  <c:v>105.8</c:v>
                </c:pt>
                <c:pt idx="33">
                  <c:v>106.1</c:v>
                </c:pt>
                <c:pt idx="34">
                  <c:v>105.1</c:v>
                </c:pt>
                <c:pt idx="35">
                  <c:v>106.6</c:v>
                </c:pt>
                <c:pt idx="36">
                  <c:v>104.8</c:v>
                </c:pt>
                <c:pt idx="37">
                  <c:v>106.7</c:v>
                </c:pt>
                <c:pt idx="38">
                  <c:v>108</c:v>
                </c:pt>
                <c:pt idx="39">
                  <c:v>108</c:v>
                </c:pt>
                <c:pt idx="40">
                  <c:v>109.8</c:v>
                </c:pt>
                <c:pt idx="41">
                  <c:v>108.5</c:v>
                </c:pt>
                <c:pt idx="42">
                  <c:v>110.3</c:v>
                </c:pt>
                <c:pt idx="43">
                  <c:v>110.5</c:v>
                </c:pt>
                <c:pt idx="44">
                  <c:v>111.6</c:v>
                </c:pt>
                <c:pt idx="45">
                  <c:v>111.9</c:v>
                </c:pt>
                <c:pt idx="46">
                  <c:v>112.5</c:v>
                </c:pt>
                <c:pt idx="47">
                  <c:v>112.5</c:v>
                </c:pt>
                <c:pt idx="48">
                  <c:v>114.7</c:v>
                </c:pt>
                <c:pt idx="49">
                  <c:v>113.5</c:v>
                </c:pt>
                <c:pt idx="50">
                  <c:v>115.2</c:v>
                </c:pt>
                <c:pt idx="51">
                  <c:v>110.1</c:v>
                </c:pt>
                <c:pt idx="52">
                  <c:v>112.6</c:v>
                </c:pt>
                <c:pt idx="53">
                  <c:v>110.9</c:v>
                </c:pt>
                <c:pt idx="54">
                  <c:v>110.6</c:v>
                </c:pt>
                <c:pt idx="55">
                  <c:v>110</c:v>
                </c:pt>
                <c:pt idx="56">
                  <c:v>111.3</c:v>
                </c:pt>
                <c:pt idx="57">
                  <c:v>111</c:v>
                </c:pt>
                <c:pt idx="58">
                  <c:v>111</c:v>
                </c:pt>
                <c:pt idx="59">
                  <c:v>110.4</c:v>
                </c:pt>
                <c:pt idx="60">
                  <c:v>113.7</c:v>
                </c:pt>
                <c:pt idx="61">
                  <c:v>110.3</c:v>
                </c:pt>
                <c:pt idx="62">
                  <c:v>109.8</c:v>
                </c:pt>
                <c:pt idx="63">
                  <c:v>110</c:v>
                </c:pt>
                <c:pt idx="64">
                  <c:v>110</c:v>
                </c:pt>
                <c:pt idx="65">
                  <c:v>111</c:v>
                </c:pt>
                <c:pt idx="66">
                  <c:v>110.9</c:v>
                </c:pt>
                <c:pt idx="67">
                  <c:v>109</c:v>
                </c:pt>
                <c:pt idx="68">
                  <c:v>111.2</c:v>
                </c:pt>
                <c:pt idx="69">
                  <c:v>111.3</c:v>
                </c:pt>
                <c:pt idx="70">
                  <c:v>110.4</c:v>
                </c:pt>
                <c:pt idx="71">
                  <c:v>108.9</c:v>
                </c:pt>
                <c:pt idx="72">
                  <c:v>110.6</c:v>
                </c:pt>
                <c:pt idx="73">
                  <c:v>109.6</c:v>
                </c:pt>
                <c:pt idx="74">
                  <c:v>110.2</c:v>
                </c:pt>
                <c:pt idx="75">
                  <c:v>109.8</c:v>
                </c:pt>
                <c:pt idx="76">
                  <c:v>108.9</c:v>
                </c:pt>
                <c:pt idx="77">
                  <c:v>109.6</c:v>
                </c:pt>
                <c:pt idx="78">
                  <c:v>110.3</c:v>
                </c:pt>
                <c:pt idx="79">
                  <c:v>111.1</c:v>
                </c:pt>
                <c:pt idx="80">
                  <c:v>111.3</c:v>
                </c:pt>
                <c:pt idx="81">
                  <c:v>111.6</c:v>
                </c:pt>
                <c:pt idx="82">
                  <c:v>112.7</c:v>
                </c:pt>
                <c:pt idx="83">
                  <c:v>112.7</c:v>
                </c:pt>
                <c:pt idx="84">
                  <c:v>111.5</c:v>
                </c:pt>
                <c:pt idx="85">
                  <c:v>112.3</c:v>
                </c:pt>
                <c:pt idx="86">
                  <c:v>112.2</c:v>
                </c:pt>
                <c:pt idx="87">
                  <c:v>115.1</c:v>
                </c:pt>
                <c:pt idx="88">
                  <c:v>113.1</c:v>
                </c:pt>
                <c:pt idx="89">
                  <c:v>114.2</c:v>
                </c:pt>
                <c:pt idx="90">
                  <c:v>113.3</c:v>
                </c:pt>
                <c:pt idx="91">
                  <c:v>115</c:v>
                </c:pt>
                <c:pt idx="92">
                  <c:v>113.8</c:v>
                </c:pt>
                <c:pt idx="93">
                  <c:v>114.2</c:v>
                </c:pt>
                <c:pt idx="94">
                  <c:v>115.2</c:v>
                </c:pt>
                <c:pt idx="95">
                  <c:v>116.9</c:v>
                </c:pt>
                <c:pt idx="96">
                  <c:v>112.3</c:v>
                </c:pt>
                <c:pt idx="97">
                  <c:v>114.6</c:v>
                </c:pt>
                <c:pt idx="98">
                  <c:v>116.3</c:v>
                </c:pt>
                <c:pt idx="99">
                  <c:v>114.5</c:v>
                </c:pt>
                <c:pt idx="100">
                  <c:v>115.1</c:v>
                </c:pt>
                <c:pt idx="101">
                  <c:v>114.3</c:v>
                </c:pt>
                <c:pt idx="102">
                  <c:v>113.8</c:v>
                </c:pt>
                <c:pt idx="103">
                  <c:v>114.5</c:v>
                </c:pt>
                <c:pt idx="104">
                  <c:v>113.2</c:v>
                </c:pt>
                <c:pt idx="105">
                  <c:v>116.1</c:v>
                </c:pt>
                <c:pt idx="106">
                  <c:v>115.1</c:v>
                </c:pt>
                <c:pt idx="107">
                  <c:v>115.2</c:v>
                </c:pt>
                <c:pt idx="108">
                  <c:v>112.5</c:v>
                </c:pt>
                <c:pt idx="109">
                  <c:v>114.3</c:v>
                </c:pt>
                <c:pt idx="110">
                  <c:v>113.4</c:v>
                </c:pt>
                <c:pt idx="111">
                  <c:v>112.9</c:v>
                </c:pt>
                <c:pt idx="112">
                  <c:v>114.8</c:v>
                </c:pt>
                <c:pt idx="113">
                  <c:v>112.8</c:v>
                </c:pt>
                <c:pt idx="114">
                  <c:v>113</c:v>
                </c:pt>
                <c:pt idx="115">
                  <c:v>111.5</c:v>
                </c:pt>
                <c:pt idx="116">
                  <c:v>113.4</c:v>
                </c:pt>
                <c:pt idx="117">
                  <c:v>107.9</c:v>
                </c:pt>
                <c:pt idx="118">
                  <c:v>107.8</c:v>
                </c:pt>
                <c:pt idx="119">
                  <c:v>108.2</c:v>
                </c:pt>
                <c:pt idx="120">
                  <c:v>108.8</c:v>
                </c:pt>
                <c:pt idx="121">
                  <c:v>105.8</c:v>
                </c:pt>
                <c:pt idx="122">
                  <c:v>105.8</c:v>
                </c:pt>
                <c:pt idx="123">
                  <c:v>95.2</c:v>
                </c:pt>
                <c:pt idx="124">
                  <c:v>87.6</c:v>
                </c:pt>
                <c:pt idx="125">
                  <c:v>89.4</c:v>
                </c:pt>
                <c:pt idx="126">
                  <c:v>95.3</c:v>
                </c:pt>
                <c:pt idx="127">
                  <c:v>97.2</c:v>
                </c:pt>
                <c:pt idx="128">
                  <c:v>100.5</c:v>
                </c:pt>
                <c:pt idx="129">
                  <c:v>103.6</c:v>
                </c:pt>
                <c:pt idx="130">
                  <c:v>103.7</c:v>
                </c:pt>
                <c:pt idx="131">
                  <c:v>103.2</c:v>
                </c:pt>
                <c:pt idx="132" formatCode="General">
                  <c:v>106.4</c:v>
                </c:pt>
                <c:pt idx="133" formatCode="General">
                  <c:v>105.9</c:v>
                </c:pt>
                <c:pt idx="134" formatCode="General">
                  <c:v>106.5</c:v>
                </c:pt>
                <c:pt idx="135" formatCode="General">
                  <c:v>108.8</c:v>
                </c:pt>
                <c:pt idx="136" formatCode="General">
                  <c:v>104.8</c:v>
                </c:pt>
                <c:pt idx="137" formatCode="General">
                  <c:v>109</c:v>
                </c:pt>
                <c:pt idx="138" formatCode="General">
                  <c:v>107.4</c:v>
                </c:pt>
                <c:pt idx="139" formatCode="General">
                  <c:v>103.8</c:v>
                </c:pt>
                <c:pt idx="140" formatCode="General">
                  <c:v>98.8</c:v>
                </c:pt>
                <c:pt idx="141" formatCode="General">
                  <c:v>101.4</c:v>
                </c:pt>
                <c:pt idx="142" formatCode="General">
                  <c:v>107</c:v>
                </c:pt>
                <c:pt idx="143" formatCode="General">
                  <c:v>105.4</c:v>
                </c:pt>
                <c:pt idx="144" formatCode="General">
                  <c:v>104.6</c:v>
                </c:pt>
                <c:pt idx="145" formatCode="0.0">
                  <c:v>106</c:v>
                </c:pt>
                <c:pt idx="146" formatCode="0.0">
                  <c:v>105.7</c:v>
                </c:pt>
                <c:pt idx="147" formatCode="0.0">
                  <c:v>105.3</c:v>
                </c:pt>
                <c:pt idx="148" formatCode="0.0">
                  <c:v>100.7</c:v>
                </c:pt>
                <c:pt idx="149" formatCode="0.0">
                  <c:v>105.7</c:v>
                </c:pt>
                <c:pt idx="150" formatCode="0.0">
                  <c:v>106.3</c:v>
                </c:pt>
                <c:pt idx="151" formatCode="0.0">
                  <c:v>107.8</c:v>
                </c:pt>
                <c:pt idx="152" formatCode="0.0">
                  <c:v>107.3</c:v>
                </c:pt>
                <c:pt idx="153" formatCode="0.0">
                  <c:v>105.5</c:v>
                </c:pt>
                <c:pt idx="154" formatCode="0.0">
                  <c:v>105.5</c:v>
                </c:pt>
                <c:pt idx="155" formatCode="0.0">
                  <c:v>104.9</c:v>
                </c:pt>
                <c:pt idx="156" formatCode="0.0">
                  <c:v>101.1</c:v>
                </c:pt>
                <c:pt idx="157" formatCode="General">
                  <c:v>104.5</c:v>
                </c:pt>
                <c:pt idx="158" formatCode="General">
                  <c:v>104.9</c:v>
                </c:pt>
                <c:pt idx="159" formatCode="General">
                  <c:v>105.2</c:v>
                </c:pt>
                <c:pt idx="160" formatCode="General">
                  <c:v>104.1</c:v>
                </c:pt>
                <c:pt idx="161" formatCode="General">
                  <c:v>105</c:v>
                </c:pt>
                <c:pt idx="162" formatCode="General">
                  <c:v>103.5</c:v>
                </c:pt>
                <c:pt idx="163" formatCode="General">
                  <c:v>103.1</c:v>
                </c:pt>
                <c:pt idx="164" formatCode="General">
                  <c:v>103.2</c:v>
                </c:pt>
                <c:pt idx="165" formatCode="General">
                  <c:v>104.4</c:v>
                </c:pt>
                <c:pt idx="166" formatCode="General">
                  <c:v>103.8</c:v>
                </c:pt>
                <c:pt idx="167" formatCode="General">
                  <c:v>105</c:v>
                </c:pt>
                <c:pt idx="168" formatCode="General">
                  <c:v>97.7</c:v>
                </c:pt>
                <c:pt idx="169" formatCode="General">
                  <c:v>98</c:v>
                </c:pt>
                <c:pt idx="170" formatCode="General">
                  <c:v>101.4</c:v>
                </c:pt>
                <c:pt idx="171" formatCode="General">
                  <c:v>100.8</c:v>
                </c:pt>
                <c:pt idx="172" formatCode="General">
                  <c:v>101.9</c:v>
                </c:pt>
                <c:pt idx="173" formatCode="General">
                  <c:v>100.7</c:v>
                </c:pt>
                <c:pt idx="174" formatCode="General">
                  <c:v>102.5</c:v>
                </c:pt>
                <c:pt idx="175" formatCode="General">
                  <c:v>100.5</c:v>
                </c:pt>
                <c:pt idx="176" formatCode="General">
                  <c:v>101.2</c:v>
                </c:pt>
                <c:pt idx="177" formatCode="General">
                  <c:v>103</c:v>
                </c:pt>
                <c:pt idx="178" formatCode="General">
                  <c:v>101.3</c:v>
                </c:pt>
                <c:pt idx="179" formatCode="General">
                  <c:v>101</c:v>
                </c:pt>
                <c:pt idx="180" formatCode="General">
                  <c:v>101.9</c:v>
                </c:pt>
                <c:pt idx="181" formatCode="General">
                  <c:v>102</c:v>
                </c:pt>
                <c:pt idx="182" formatCode="General">
                  <c:v>101.4</c:v>
                </c:pt>
                <c:pt idx="183" formatCode="General">
                  <c:v>100.5</c:v>
                </c:pt>
                <c:pt idx="184" formatCode="General">
                  <c:v>101.8</c:v>
                </c:pt>
                <c:pt idx="185" formatCode="General">
                  <c:v>101.5</c:v>
                </c:pt>
                <c:pt idx="186" formatCode="General">
                  <c:v>100.5</c:v>
                </c:pt>
                <c:pt idx="187" formatCode="General">
                  <c:v>99.2</c:v>
                </c:pt>
                <c:pt idx="188" formatCode="General">
                  <c:v>101</c:v>
                </c:pt>
                <c:pt idx="189" formatCode="General">
                  <c:v>101.6</c:v>
                </c:pt>
                <c:pt idx="190" formatCode="General">
                  <c:v>99.6</c:v>
                </c:pt>
                <c:pt idx="191" formatCode="General">
                  <c:v>100.2</c:v>
                </c:pt>
                <c:pt idx="192" formatCode="General">
                  <c:v>104.5</c:v>
                </c:pt>
              </c:numCache>
            </c:numRef>
          </c:val>
          <c:smooth val="0"/>
          <c:extLst>
            <c:ext xmlns:c16="http://schemas.microsoft.com/office/drawing/2014/chart" uri="{C3380CC4-5D6E-409C-BE32-E72D297353CC}">
              <c16:uniqueId val="{00000001-88C5-4C93-944E-BB2BB1BD1F20}"/>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8285214348207"/>
          <c:y val="6.5800343922526927E-2"/>
          <c:w val="0.75103696412948395"/>
          <c:h val="0.62655379620096441"/>
        </c:manualLayout>
      </c:layout>
      <c:barChart>
        <c:barDir val="col"/>
        <c:grouping val="clustered"/>
        <c:varyColors val="0"/>
        <c:ser>
          <c:idx val="4"/>
          <c:order val="4"/>
          <c:tx>
            <c:strRef>
              <c:f>グラフ!$A$15</c:f>
              <c:strCache>
                <c:ptCount val="1"/>
                <c:pt idx="0">
                  <c:v>[実績]訪日外国人数（万人）</c:v>
                </c:pt>
              </c:strCache>
            </c:strRef>
          </c:tx>
          <c:invertIfNegative val="0"/>
          <c:cat>
            <c:strRef>
              <c:f>グラフ!$B$10:$Q$10</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グラフ!$B$15:$Q$15</c:f>
              <c:numCache>
                <c:formatCode>#,##0_);[Red]\(#,##0\)</c:formatCode>
                <c:ptCount val="16"/>
                <c:pt idx="0">
                  <c:v>861.11749999999995</c:v>
                </c:pt>
                <c:pt idx="1">
                  <c:v>621.87519999999995</c:v>
                </c:pt>
                <c:pt idx="2">
                  <c:v>835.81050000000005</c:v>
                </c:pt>
                <c:pt idx="3">
                  <c:v>1036.3904</c:v>
                </c:pt>
                <c:pt idx="4">
                  <c:v>1341.3467000000001</c:v>
                </c:pt>
                <c:pt idx="5">
                  <c:v>1973.7409</c:v>
                </c:pt>
                <c:pt idx="6">
                  <c:v>2403.9052999999999</c:v>
                </c:pt>
                <c:pt idx="7">
                  <c:v>2869.1</c:v>
                </c:pt>
                <c:pt idx="8">
                  <c:v>3119.2</c:v>
                </c:pt>
                <c:pt idx="9">
                  <c:v>3188</c:v>
                </c:pt>
                <c:pt idx="10">
                  <c:v>411</c:v>
                </c:pt>
                <c:pt idx="11">
                  <c:v>25</c:v>
                </c:pt>
                <c:pt idx="12">
                  <c:v>383</c:v>
                </c:pt>
                <c:pt idx="13">
                  <c:v>2507</c:v>
                </c:pt>
                <c:pt idx="14">
                  <c:v>3687</c:v>
                </c:pt>
                <c:pt idx="15">
                  <c:v>4268</c:v>
                </c:pt>
              </c:numCache>
            </c:numRef>
          </c:val>
          <c:extLst>
            <c:ext xmlns:c16="http://schemas.microsoft.com/office/drawing/2014/chart" uri="{C3380CC4-5D6E-409C-BE32-E72D297353CC}">
              <c16:uniqueId val="{00000000-2E58-451C-81AA-4904F210877B}"/>
            </c:ext>
          </c:extLst>
        </c:ser>
        <c:ser>
          <c:idx val="5"/>
          <c:order val="5"/>
          <c:tx>
            <c:strRef>
              <c:f>グラフ!$A$16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cat>
            <c:strRef>
              <c:f>グラフ!$B$10:$Q$10</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グラフ!$B$16:$Q$16</c:f>
              <c:numCache>
                <c:formatCode>0</c:formatCode>
                <c:ptCount val="16"/>
                <c:pt idx="0">
                  <c:v>234.9</c:v>
                </c:pt>
                <c:pt idx="1">
                  <c:v>158.30000000000001</c:v>
                </c:pt>
                <c:pt idx="2">
                  <c:v>202.8</c:v>
                </c:pt>
                <c:pt idx="3">
                  <c:v>262.5</c:v>
                </c:pt>
                <c:pt idx="4">
                  <c:v>375.8</c:v>
                </c:pt>
                <c:pt idx="5">
                  <c:v>716.4</c:v>
                </c:pt>
                <c:pt idx="6">
                  <c:v>940</c:v>
                </c:pt>
                <c:pt idx="7">
                  <c:v>1110</c:v>
                </c:pt>
                <c:pt idx="8">
                  <c:v>1142</c:v>
                </c:pt>
                <c:pt idx="9">
                  <c:v>1231</c:v>
                </c:pt>
                <c:pt idx="10">
                  <c:v>159</c:v>
                </c:pt>
                <c:pt idx="11" formatCode="General">
                  <c:v>9</c:v>
                </c:pt>
                <c:pt idx="12" formatCode="General">
                  <c:v>150</c:v>
                </c:pt>
                <c:pt idx="13" formatCode="General">
                  <c:v>980</c:v>
                </c:pt>
                <c:pt idx="14" formatCode="General">
                  <c:v>1464</c:v>
                </c:pt>
                <c:pt idx="15" formatCode="General">
                  <c:v>1760</c:v>
                </c:pt>
              </c:numCache>
            </c:numRef>
          </c:val>
          <c:extLst>
            <c:ext xmlns:c16="http://schemas.microsoft.com/office/drawing/2014/chart" uri="{C3380CC4-5D6E-409C-BE32-E72D297353CC}">
              <c16:uniqueId val="{00000001-2E58-451C-81AA-4904F210877B}"/>
            </c:ext>
          </c:extLst>
        </c:ser>
        <c:dLbls>
          <c:showLegendKey val="0"/>
          <c:showVal val="0"/>
          <c:showCatName val="0"/>
          <c:showSerName val="0"/>
          <c:showPercent val="0"/>
          <c:showBubbleSize val="0"/>
        </c:dLbls>
        <c:gapWidth val="150"/>
        <c:axId val="103047168"/>
        <c:axId val="103048704"/>
      </c:barChart>
      <c:lineChart>
        <c:grouping val="standard"/>
        <c:varyColors val="0"/>
        <c:ser>
          <c:idx val="0"/>
          <c:order val="0"/>
          <c:tx>
            <c:strRef>
              <c:f>グラフ!$A$11</c:f>
              <c:strCache>
                <c:ptCount val="1"/>
                <c:pt idx="0">
                  <c:v>訪問率（大阪）</c:v>
                </c:pt>
              </c:strCache>
            </c:strRef>
          </c:tx>
          <c:marker>
            <c:symbol val="square"/>
            <c:size val="7"/>
            <c:spPr>
              <a:ln>
                <a:solidFill>
                  <a:schemeClr val="tx1"/>
                </a:solidFill>
              </a:ln>
            </c:spPr>
          </c:marker>
          <c:dLbls>
            <c:dLbl>
              <c:idx val="0"/>
              <c:layout>
                <c:manualLayout>
                  <c:x val="-5.2450808751942885E-2"/>
                  <c:y val="-3.5667640161057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58-451C-81AA-4904F210877B}"/>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グラフ!$B$10:$Q$10</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グラフ!$B$11:$Q$11</c:f>
              <c:numCache>
                <c:formatCode>0.0</c:formatCode>
                <c:ptCount val="16"/>
                <c:pt idx="0">
                  <c:v>26.1</c:v>
                </c:pt>
                <c:pt idx="1">
                  <c:v>25.2</c:v>
                </c:pt>
                <c:pt idx="2">
                  <c:v>24</c:v>
                </c:pt>
                <c:pt idx="3">
                  <c:v>25.1</c:v>
                </c:pt>
                <c:pt idx="4">
                  <c:v>27.9</c:v>
                </c:pt>
                <c:pt idx="5">
                  <c:v>36.299999999999997</c:v>
                </c:pt>
                <c:pt idx="6">
                  <c:v>39.123545316947954</c:v>
                </c:pt>
                <c:pt idx="7">
                  <c:v>38.700000000000003</c:v>
                </c:pt>
                <c:pt idx="8">
                  <c:v>36.625700000000002</c:v>
                </c:pt>
                <c:pt idx="9">
                  <c:v>38.603900000000003</c:v>
                </c:pt>
                <c:pt idx="13" formatCode="General">
                  <c:v>39.6</c:v>
                </c:pt>
                <c:pt idx="14">
                  <c:v>39.573599999999999</c:v>
                </c:pt>
                <c:pt idx="15" formatCode="General">
                  <c:v>41.3</c:v>
                </c:pt>
              </c:numCache>
            </c:numRef>
          </c:val>
          <c:smooth val="0"/>
          <c:extLst>
            <c:ext xmlns:c16="http://schemas.microsoft.com/office/drawing/2014/chart" uri="{C3380CC4-5D6E-409C-BE32-E72D297353CC}">
              <c16:uniqueId val="{00000003-2E58-451C-81AA-4904F210877B}"/>
            </c:ext>
          </c:extLst>
        </c:ser>
        <c:ser>
          <c:idx val="1"/>
          <c:order val="1"/>
          <c:tx>
            <c:strRef>
              <c:f>グラフ!$A$12</c:f>
              <c:strCache>
                <c:ptCount val="1"/>
                <c:pt idx="0">
                  <c:v>訪問率（東京）</c:v>
                </c:pt>
              </c:strCache>
            </c:strRef>
          </c:tx>
          <c:marker>
            <c:symbol val="diamond"/>
            <c:size val="7"/>
            <c:spPr>
              <a:ln>
                <a:solidFill>
                  <a:schemeClr val="tx1"/>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グラフ!$B$10:$Q$10</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グラフ!$B$12:$Q$12</c:f>
              <c:numCache>
                <c:formatCode>0.0</c:formatCode>
                <c:ptCount val="16"/>
                <c:pt idx="0">
                  <c:v>60.3</c:v>
                </c:pt>
                <c:pt idx="1">
                  <c:v>50.6</c:v>
                </c:pt>
                <c:pt idx="2">
                  <c:v>51.3</c:v>
                </c:pt>
                <c:pt idx="3">
                  <c:v>47.3</c:v>
                </c:pt>
                <c:pt idx="4">
                  <c:v>51.4</c:v>
                </c:pt>
                <c:pt idx="5">
                  <c:v>52.1</c:v>
                </c:pt>
                <c:pt idx="6">
                  <c:v>48.179941574991723</c:v>
                </c:pt>
                <c:pt idx="7">
                  <c:v>46.2</c:v>
                </c:pt>
                <c:pt idx="8">
                  <c:v>45.618199999999995</c:v>
                </c:pt>
                <c:pt idx="9">
                  <c:v>47.237299999999998</c:v>
                </c:pt>
                <c:pt idx="13" formatCode="General">
                  <c:v>52.9</c:v>
                </c:pt>
                <c:pt idx="14">
                  <c:v>51.496699999999997</c:v>
                </c:pt>
                <c:pt idx="15" formatCode="General">
                  <c:v>50.8</c:v>
                </c:pt>
              </c:numCache>
            </c:numRef>
          </c:val>
          <c:smooth val="0"/>
          <c:extLst>
            <c:ext xmlns:c16="http://schemas.microsoft.com/office/drawing/2014/chart" uri="{C3380CC4-5D6E-409C-BE32-E72D297353CC}">
              <c16:uniqueId val="{00000004-2E58-451C-81AA-4904F210877B}"/>
            </c:ext>
          </c:extLst>
        </c:ser>
        <c:ser>
          <c:idx val="2"/>
          <c:order val="2"/>
          <c:tx>
            <c:strRef>
              <c:f>グラフ!$A$13</c:f>
              <c:strCache>
                <c:ptCount val="1"/>
                <c:pt idx="0">
                  <c:v>訪問率（京都）</c:v>
                </c:pt>
              </c:strCache>
            </c:strRef>
          </c:tx>
          <c:marker>
            <c:spPr>
              <a:ln>
                <a:solidFill>
                  <a:schemeClr val="tx1"/>
                </a:solidFill>
              </a:ln>
            </c:spPr>
          </c:marker>
          <c:dLbls>
            <c:dLbl>
              <c:idx val="0"/>
              <c:layout>
                <c:manualLayout>
                  <c:x val="-3.4897807617029264E-2"/>
                  <c:y val="3.4927821522309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58-451C-81AA-4904F210877B}"/>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グラフ!$B$10:$Q$10</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グラフ!$B$13:$Q$13</c:f>
              <c:numCache>
                <c:formatCode>0.0</c:formatCode>
                <c:ptCount val="16"/>
                <c:pt idx="0">
                  <c:v>24</c:v>
                </c:pt>
                <c:pt idx="1">
                  <c:v>16.7</c:v>
                </c:pt>
                <c:pt idx="2">
                  <c:v>17.3</c:v>
                </c:pt>
                <c:pt idx="3">
                  <c:v>18.899999999999999</c:v>
                </c:pt>
                <c:pt idx="4">
                  <c:v>21.9</c:v>
                </c:pt>
                <c:pt idx="5">
                  <c:v>24.4</c:v>
                </c:pt>
                <c:pt idx="6">
                  <c:v>27.472710329657847</c:v>
                </c:pt>
                <c:pt idx="7">
                  <c:v>25.9</c:v>
                </c:pt>
                <c:pt idx="8">
                  <c:v>25.7666</c:v>
                </c:pt>
                <c:pt idx="9">
                  <c:v>27.803899999999999</c:v>
                </c:pt>
                <c:pt idx="13" formatCode="General">
                  <c:v>29.8</c:v>
                </c:pt>
                <c:pt idx="14">
                  <c:v>29.481100000000001</c:v>
                </c:pt>
                <c:pt idx="15" formatCode="General">
                  <c:v>29.7</c:v>
                </c:pt>
              </c:numCache>
            </c:numRef>
          </c:val>
          <c:smooth val="0"/>
          <c:extLst>
            <c:ext xmlns:c16="http://schemas.microsoft.com/office/drawing/2014/chart" uri="{C3380CC4-5D6E-409C-BE32-E72D297353CC}">
              <c16:uniqueId val="{00000006-2E58-451C-81AA-4904F210877B}"/>
            </c:ext>
          </c:extLst>
        </c:ser>
        <c:ser>
          <c:idx val="3"/>
          <c:order val="3"/>
          <c:tx>
            <c:strRef>
              <c:f>グラフ!$A$14</c:f>
              <c:strCache>
                <c:ptCount val="1"/>
                <c:pt idx="0">
                  <c:v>訪問率（福岡）</c:v>
                </c:pt>
              </c:strCache>
            </c:strRef>
          </c:tx>
          <c:marker>
            <c:symbol val="circle"/>
            <c:size val="7"/>
            <c:spPr>
              <a:ln>
                <a:solidFill>
                  <a:schemeClr val="tx1"/>
                </a:solidFill>
              </a:ln>
            </c:spPr>
          </c:marker>
          <c:dLbls>
            <c:dLbl>
              <c:idx val="0"/>
              <c:layout>
                <c:manualLayout>
                  <c:x val="-2.9753377816980762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E58-451C-81AA-4904F210877B}"/>
                </c:ext>
              </c:extLst>
            </c:dLbl>
            <c:dLbl>
              <c:idx val="1"/>
              <c:layout>
                <c:manualLayout>
                  <c:x val="-3.7270406921348941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58-451C-81AA-4904F210877B}"/>
                </c:ext>
              </c:extLst>
            </c:dLbl>
            <c:dLbl>
              <c:idx val="2"/>
              <c:layout>
                <c:manualLayout>
                  <c:x val="-4.1028921473533028E-2"/>
                  <c:y val="-3.8790127195639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E58-451C-81AA-4904F210877B}"/>
                </c:ext>
              </c:extLst>
            </c:dLbl>
            <c:dLbl>
              <c:idx val="3"/>
              <c:layout>
                <c:manualLayout>
                  <c:x val="-3.3018550340937154E-2"/>
                  <c:y val="-3.55849989905108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E58-451C-81AA-4904F210877B}"/>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グラフ!$B$10:$Q$10</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グラフ!$B$14:$Q$14</c:f>
              <c:numCache>
                <c:formatCode>0.0</c:formatCode>
                <c:ptCount val="16"/>
                <c:pt idx="0">
                  <c:v>9.1</c:v>
                </c:pt>
                <c:pt idx="1">
                  <c:v>9.6999999999999993</c:v>
                </c:pt>
                <c:pt idx="2">
                  <c:v>9.4</c:v>
                </c:pt>
                <c:pt idx="3">
                  <c:v>11</c:v>
                </c:pt>
                <c:pt idx="4">
                  <c:v>8.9</c:v>
                </c:pt>
                <c:pt idx="5">
                  <c:v>9.5</c:v>
                </c:pt>
                <c:pt idx="6">
                  <c:v>9.9392549891739392</c:v>
                </c:pt>
                <c:pt idx="7">
                  <c:v>9.8000000000000007</c:v>
                </c:pt>
                <c:pt idx="8">
                  <c:v>10.376199999999999</c:v>
                </c:pt>
                <c:pt idx="9">
                  <c:v>8.6906999999999996</c:v>
                </c:pt>
                <c:pt idx="13" formatCode="General">
                  <c:v>12.2</c:v>
                </c:pt>
                <c:pt idx="14">
                  <c:v>11.15</c:v>
                </c:pt>
                <c:pt idx="15" formatCode="General">
                  <c:v>11</c:v>
                </c:pt>
              </c:numCache>
            </c:numRef>
          </c:val>
          <c:smooth val="0"/>
          <c:extLst>
            <c:ext xmlns:c16="http://schemas.microsoft.com/office/drawing/2014/chart" uri="{C3380CC4-5D6E-409C-BE32-E72D297353CC}">
              <c16:uniqueId val="{0000000B-2E58-451C-81AA-4904F210877B}"/>
            </c:ext>
          </c:extLst>
        </c:ser>
        <c:dLbls>
          <c:showLegendKey val="0"/>
          <c:showVal val="0"/>
          <c:showCatName val="0"/>
          <c:showSerName val="0"/>
          <c:showPercent val="0"/>
          <c:showBubbleSize val="0"/>
        </c:dLbls>
        <c:marker val="1"/>
        <c:smooth val="0"/>
        <c:axId val="103068416"/>
        <c:axId val="103050240"/>
      </c:lineChart>
      <c:catAx>
        <c:axId val="103047168"/>
        <c:scaling>
          <c:orientation val="minMax"/>
        </c:scaling>
        <c:delete val="0"/>
        <c:axPos val="b"/>
        <c:numFmt formatCode="General" sourceLinked="1"/>
        <c:majorTickMark val="out"/>
        <c:minorTickMark val="none"/>
        <c:tickLblPos val="nextTo"/>
        <c:txPr>
          <a:bodyPr/>
          <a:lstStyle/>
          <a:p>
            <a:pPr>
              <a:defRPr sz="1000"/>
            </a:pPr>
            <a:endParaRPr lang="ja-JP"/>
          </a:p>
        </c:txPr>
        <c:crossAx val="103048704"/>
        <c:crosses val="autoZero"/>
        <c:auto val="1"/>
        <c:lblAlgn val="ctr"/>
        <c:lblOffset val="100"/>
        <c:noMultiLvlLbl val="0"/>
      </c:catAx>
      <c:valAx>
        <c:axId val="103048704"/>
        <c:scaling>
          <c:orientation val="minMax"/>
          <c:max val="4000"/>
          <c:min val="0"/>
        </c:scaling>
        <c:delete val="0"/>
        <c:axPos val="l"/>
        <c:majorGridlines/>
        <c:numFmt formatCode="#,##0_);[Red]\(#,##0\)" sourceLinked="1"/>
        <c:majorTickMark val="out"/>
        <c:minorTickMark val="none"/>
        <c:tickLblPos val="nextTo"/>
        <c:txPr>
          <a:bodyPr/>
          <a:lstStyle/>
          <a:p>
            <a:pPr>
              <a:defRPr sz="1100"/>
            </a:pPr>
            <a:endParaRPr lang="ja-JP"/>
          </a:p>
        </c:txPr>
        <c:crossAx val="103047168"/>
        <c:crosses val="autoZero"/>
        <c:crossBetween val="between"/>
      </c:valAx>
      <c:valAx>
        <c:axId val="103050240"/>
        <c:scaling>
          <c:orientation val="minMax"/>
          <c:max val="70"/>
          <c:min val="0"/>
        </c:scaling>
        <c:delete val="0"/>
        <c:axPos val="r"/>
        <c:numFmt formatCode="0.0" sourceLinked="1"/>
        <c:majorTickMark val="out"/>
        <c:minorTickMark val="none"/>
        <c:tickLblPos val="nextTo"/>
        <c:txPr>
          <a:bodyPr/>
          <a:lstStyle/>
          <a:p>
            <a:pPr>
              <a:defRPr sz="1100" baseline="0"/>
            </a:pPr>
            <a:endParaRPr lang="ja-JP"/>
          </a:p>
        </c:txPr>
        <c:crossAx val="103068416"/>
        <c:crosses val="max"/>
        <c:crossBetween val="between"/>
      </c:valAx>
      <c:catAx>
        <c:axId val="103068416"/>
        <c:scaling>
          <c:orientation val="minMax"/>
        </c:scaling>
        <c:delete val="1"/>
        <c:axPos val="b"/>
        <c:numFmt formatCode="General" sourceLinked="1"/>
        <c:majorTickMark val="out"/>
        <c:minorTickMark val="none"/>
        <c:tickLblPos val="nextTo"/>
        <c:crossAx val="103050240"/>
        <c:crosses val="autoZero"/>
        <c:auto val="1"/>
        <c:lblAlgn val="ctr"/>
        <c:lblOffset val="100"/>
        <c:noMultiLvlLbl val="0"/>
      </c:catAx>
    </c:plotArea>
    <c:legend>
      <c:legendPos val="r"/>
      <c:layout>
        <c:manualLayout>
          <c:xMode val="edge"/>
          <c:yMode val="edge"/>
          <c:x val="1.85081754593776E-4"/>
          <c:y val="0.84858892606515024"/>
          <c:w val="0.74774957746427739"/>
          <c:h val="0.12705141348064183"/>
        </c:manualLayout>
      </c:layout>
      <c:overlay val="0"/>
      <c:txPr>
        <a:bodyPr/>
        <a:lstStyle/>
        <a:p>
          <a:pPr>
            <a:defRPr sz="800"/>
          </a:pPr>
          <a:endParaRPr lang="ja-JP"/>
        </a:p>
      </c:txPr>
    </c:legend>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15551492009514"/>
          <c:y val="0.2236023570432078"/>
          <c:w val="0.83971558435054316"/>
          <c:h val="0.50027321365307675"/>
        </c:manualLayout>
      </c:layout>
      <c:lineChart>
        <c:grouping val="standard"/>
        <c:varyColors val="0"/>
        <c:ser>
          <c:idx val="0"/>
          <c:order val="0"/>
          <c:tx>
            <c:strRef>
              <c:f>Sheet2!$AD$2</c:f>
              <c:strCache>
                <c:ptCount val="1"/>
                <c:pt idx="0">
                  <c:v>中国</c:v>
                </c:pt>
              </c:strCache>
            </c:strRef>
          </c:tx>
          <c:dLbls>
            <c:dLbl>
              <c:idx val="1"/>
              <c:layout>
                <c:manualLayout>
                  <c:x val="-7.1182088801103272E-2"/>
                  <c:y val="-7.6911144515010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7D-4C1A-8EC3-F4E5FF9E0917}"/>
                </c:ext>
              </c:extLst>
            </c:dLbl>
            <c:dLbl>
              <c:idx val="2"/>
              <c:layout>
                <c:manualLayout>
                  <c:x val="-6.8079461462070404E-2"/>
                  <c:y val="-5.14912661701451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7D-4C1A-8EC3-F4E5FF9E0917}"/>
                </c:ext>
              </c:extLst>
            </c:dLbl>
            <c:dLbl>
              <c:idx val="4"/>
              <c:layout>
                <c:manualLayout>
                  <c:x val="-6.4201177288279274E-2"/>
                  <c:y val="-7.30346130674187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7D-4C1A-8EC3-F4E5FF9E0917}"/>
                </c:ext>
              </c:extLst>
            </c:dLbl>
            <c:dLbl>
              <c:idx val="6"/>
              <c:layout>
                <c:manualLayout>
                  <c:x val="-6.4201177288279274E-2"/>
                  <c:y val="-5.39697043087695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7D-4C1A-8EC3-F4E5FF9E0917}"/>
                </c:ext>
              </c:extLst>
            </c:dLbl>
            <c:dLbl>
              <c:idx val="8"/>
              <c:layout>
                <c:manualLayout>
                  <c:x val="-5.179066793214774E-2"/>
                  <c:y val="-7.3034613067418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7D-4C1A-8EC3-F4E5FF9E0917}"/>
                </c:ext>
              </c:extLst>
            </c:dLbl>
            <c:spPr>
              <a:noFill/>
              <a:ln>
                <a:noFill/>
              </a:ln>
              <a:effectLst/>
            </c:spPr>
            <c:txPr>
              <a:bodyPr wrap="square" lIns="38100" tIns="19050" rIns="38100" bIns="19050" anchor="ctr">
                <a:spAutoFit/>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Sheet2!$AC$3:$AC$14</c:f>
              <c:strCache>
                <c:ptCount val="12"/>
                <c:pt idx="0">
                  <c:v>2012年</c:v>
                </c:pt>
                <c:pt idx="1">
                  <c:v>2013年</c:v>
                </c:pt>
                <c:pt idx="2">
                  <c:v>2014年</c:v>
                </c:pt>
                <c:pt idx="3">
                  <c:v>2015年</c:v>
                </c:pt>
                <c:pt idx="4">
                  <c:v>2016年</c:v>
                </c:pt>
                <c:pt idx="5">
                  <c:v>2017年</c:v>
                </c:pt>
                <c:pt idx="6">
                  <c:v>2018年</c:v>
                </c:pt>
                <c:pt idx="7">
                  <c:v>2019年</c:v>
                </c:pt>
                <c:pt idx="9">
                  <c:v>2023年</c:v>
                </c:pt>
                <c:pt idx="10">
                  <c:v>2024年</c:v>
                </c:pt>
                <c:pt idx="11">
                  <c:v>2025年</c:v>
                </c:pt>
              </c:strCache>
            </c:strRef>
          </c:cat>
          <c:val>
            <c:numRef>
              <c:f>Sheet2!$AD$3:$AD$14</c:f>
              <c:numCache>
                <c:formatCode>0.0%</c:formatCode>
                <c:ptCount val="12"/>
                <c:pt idx="0">
                  <c:v>0.42899999999999999</c:v>
                </c:pt>
                <c:pt idx="1">
                  <c:v>0.4</c:v>
                </c:pt>
                <c:pt idx="2">
                  <c:v>0.41799999999999998</c:v>
                </c:pt>
                <c:pt idx="3">
                  <c:v>0.54400000000000004</c:v>
                </c:pt>
                <c:pt idx="4">
                  <c:v>0.58499999999999996</c:v>
                </c:pt>
                <c:pt idx="5">
                  <c:v>0.54700000000000004</c:v>
                </c:pt>
                <c:pt idx="6">
                  <c:v>0.54295942720763724</c:v>
                </c:pt>
                <c:pt idx="7">
                  <c:v>0.58807588075880757</c:v>
                </c:pt>
                <c:pt idx="9">
                  <c:v>0.52300000000000002</c:v>
                </c:pt>
                <c:pt idx="10">
                  <c:v>0.53897799999999996</c:v>
                </c:pt>
                <c:pt idx="11">
                  <c:v>0.57299999999999995</c:v>
                </c:pt>
              </c:numCache>
            </c:numRef>
          </c:val>
          <c:smooth val="0"/>
          <c:extLst>
            <c:ext xmlns:c16="http://schemas.microsoft.com/office/drawing/2014/chart" uri="{C3380CC4-5D6E-409C-BE32-E72D297353CC}">
              <c16:uniqueId val="{00000005-EA7D-4C1A-8EC3-F4E5FF9E0917}"/>
            </c:ext>
          </c:extLst>
        </c:ser>
        <c:ser>
          <c:idx val="1"/>
          <c:order val="1"/>
          <c:tx>
            <c:strRef>
              <c:f>Sheet2!$AE$2</c:f>
              <c:strCache>
                <c:ptCount val="1"/>
                <c:pt idx="0">
                  <c:v>韓国</c:v>
                </c:pt>
              </c:strCache>
            </c:strRef>
          </c:tx>
          <c:cat>
            <c:strRef>
              <c:f>Sheet2!$AC$3:$AC$14</c:f>
              <c:strCache>
                <c:ptCount val="12"/>
                <c:pt idx="0">
                  <c:v>2012年</c:v>
                </c:pt>
                <c:pt idx="1">
                  <c:v>2013年</c:v>
                </c:pt>
                <c:pt idx="2">
                  <c:v>2014年</c:v>
                </c:pt>
                <c:pt idx="3">
                  <c:v>2015年</c:v>
                </c:pt>
                <c:pt idx="4">
                  <c:v>2016年</c:v>
                </c:pt>
                <c:pt idx="5">
                  <c:v>2017年</c:v>
                </c:pt>
                <c:pt idx="6">
                  <c:v>2018年</c:v>
                </c:pt>
                <c:pt idx="7">
                  <c:v>2019年</c:v>
                </c:pt>
                <c:pt idx="9">
                  <c:v>2023年</c:v>
                </c:pt>
                <c:pt idx="10">
                  <c:v>2024年</c:v>
                </c:pt>
                <c:pt idx="11">
                  <c:v>2025年</c:v>
                </c:pt>
              </c:strCache>
            </c:strRef>
          </c:cat>
          <c:val>
            <c:numRef>
              <c:f>Sheet2!$AE$3:$AE$14</c:f>
              <c:numCache>
                <c:formatCode>0.0%</c:formatCode>
                <c:ptCount val="12"/>
                <c:pt idx="0">
                  <c:v>0.21</c:v>
                </c:pt>
                <c:pt idx="1">
                  <c:v>0.22700000000000001</c:v>
                </c:pt>
                <c:pt idx="2">
                  <c:v>0.25700000000000001</c:v>
                </c:pt>
                <c:pt idx="3">
                  <c:v>0.27</c:v>
                </c:pt>
                <c:pt idx="4">
                  <c:v>0.31</c:v>
                </c:pt>
                <c:pt idx="5">
                  <c:v>0.33800000000000002</c:v>
                </c:pt>
                <c:pt idx="6">
                  <c:v>0.31701817217137551</c:v>
                </c:pt>
                <c:pt idx="7">
                  <c:v>0.28791405550581917</c:v>
                </c:pt>
                <c:pt idx="9">
                  <c:v>0.34599999999999997</c:v>
                </c:pt>
                <c:pt idx="10">
                  <c:v>0.30694199999999999</c:v>
                </c:pt>
                <c:pt idx="11">
                  <c:v>0.28799999999999998</c:v>
                </c:pt>
              </c:numCache>
            </c:numRef>
          </c:val>
          <c:smooth val="0"/>
          <c:extLst>
            <c:ext xmlns:c16="http://schemas.microsoft.com/office/drawing/2014/chart" uri="{C3380CC4-5D6E-409C-BE32-E72D297353CC}">
              <c16:uniqueId val="{00000006-EA7D-4C1A-8EC3-F4E5FF9E0917}"/>
            </c:ext>
          </c:extLst>
        </c:ser>
        <c:ser>
          <c:idx val="2"/>
          <c:order val="2"/>
          <c:tx>
            <c:strRef>
              <c:f>Sheet2!$AF$2</c:f>
              <c:strCache>
                <c:ptCount val="1"/>
                <c:pt idx="0">
                  <c:v>台湾</c:v>
                </c:pt>
              </c:strCache>
            </c:strRef>
          </c:tx>
          <c:cat>
            <c:strRef>
              <c:f>Sheet2!$AC$3:$AC$14</c:f>
              <c:strCache>
                <c:ptCount val="12"/>
                <c:pt idx="0">
                  <c:v>2012年</c:v>
                </c:pt>
                <c:pt idx="1">
                  <c:v>2013年</c:v>
                </c:pt>
                <c:pt idx="2">
                  <c:v>2014年</c:v>
                </c:pt>
                <c:pt idx="3">
                  <c:v>2015年</c:v>
                </c:pt>
                <c:pt idx="4">
                  <c:v>2016年</c:v>
                </c:pt>
                <c:pt idx="5">
                  <c:v>2017年</c:v>
                </c:pt>
                <c:pt idx="6">
                  <c:v>2018年</c:v>
                </c:pt>
                <c:pt idx="7">
                  <c:v>2019年</c:v>
                </c:pt>
                <c:pt idx="9">
                  <c:v>2023年</c:v>
                </c:pt>
                <c:pt idx="10">
                  <c:v>2024年</c:v>
                </c:pt>
                <c:pt idx="11">
                  <c:v>2025年</c:v>
                </c:pt>
              </c:strCache>
            </c:strRef>
          </c:cat>
          <c:val>
            <c:numRef>
              <c:f>Sheet2!$AF$3:$AF$14</c:f>
              <c:numCache>
                <c:formatCode>0.0%</c:formatCode>
                <c:ptCount val="12"/>
                <c:pt idx="0">
                  <c:v>0.20799999999999999</c:v>
                </c:pt>
                <c:pt idx="1">
                  <c:v>0.24</c:v>
                </c:pt>
                <c:pt idx="2">
                  <c:v>0.24</c:v>
                </c:pt>
                <c:pt idx="3">
                  <c:v>0.28699999999999998</c:v>
                </c:pt>
                <c:pt idx="4">
                  <c:v>0.30099999999999999</c:v>
                </c:pt>
                <c:pt idx="5">
                  <c:v>0.307</c:v>
                </c:pt>
                <c:pt idx="6">
                  <c:v>0.25709480765188142</c:v>
                </c:pt>
                <c:pt idx="7">
                  <c:v>0.26088734410141073</c:v>
                </c:pt>
                <c:pt idx="9">
                  <c:v>0.29199999999999998</c:v>
                </c:pt>
                <c:pt idx="10">
                  <c:v>0.26655200000000001</c:v>
                </c:pt>
                <c:pt idx="11">
                  <c:v>0.23699999999999999</c:v>
                </c:pt>
              </c:numCache>
            </c:numRef>
          </c:val>
          <c:smooth val="0"/>
          <c:extLst>
            <c:ext xmlns:c16="http://schemas.microsoft.com/office/drawing/2014/chart" uri="{C3380CC4-5D6E-409C-BE32-E72D297353CC}">
              <c16:uniqueId val="{00000007-EA7D-4C1A-8EC3-F4E5FF9E0917}"/>
            </c:ext>
          </c:extLst>
        </c:ser>
        <c:ser>
          <c:idx val="3"/>
          <c:order val="3"/>
          <c:tx>
            <c:strRef>
              <c:f>Sheet2!$AG$2</c:f>
              <c:strCache>
                <c:ptCount val="1"/>
                <c:pt idx="0">
                  <c:v>香港</c:v>
                </c:pt>
              </c:strCache>
            </c:strRef>
          </c:tx>
          <c:cat>
            <c:strRef>
              <c:f>Sheet2!$AC$3:$AC$14</c:f>
              <c:strCache>
                <c:ptCount val="12"/>
                <c:pt idx="0">
                  <c:v>2012年</c:v>
                </c:pt>
                <c:pt idx="1">
                  <c:v>2013年</c:v>
                </c:pt>
                <c:pt idx="2">
                  <c:v>2014年</c:v>
                </c:pt>
                <c:pt idx="3">
                  <c:v>2015年</c:v>
                </c:pt>
                <c:pt idx="4">
                  <c:v>2016年</c:v>
                </c:pt>
                <c:pt idx="5">
                  <c:v>2017年</c:v>
                </c:pt>
                <c:pt idx="6">
                  <c:v>2018年</c:v>
                </c:pt>
                <c:pt idx="7">
                  <c:v>2019年</c:v>
                </c:pt>
                <c:pt idx="9">
                  <c:v>2023年</c:v>
                </c:pt>
                <c:pt idx="10">
                  <c:v>2024年</c:v>
                </c:pt>
                <c:pt idx="11">
                  <c:v>2025年</c:v>
                </c:pt>
              </c:strCache>
            </c:strRef>
          </c:cat>
          <c:val>
            <c:numRef>
              <c:f>Sheet2!$AG$3:$AG$14</c:f>
              <c:numCache>
                <c:formatCode>0.0%</c:formatCode>
                <c:ptCount val="12"/>
                <c:pt idx="0">
                  <c:v>0.19500000000000001</c:v>
                </c:pt>
                <c:pt idx="1">
                  <c:v>0.23499999999999999</c:v>
                </c:pt>
                <c:pt idx="2">
                  <c:v>0.28699999999999998</c:v>
                </c:pt>
                <c:pt idx="3">
                  <c:v>0.35299999999999998</c:v>
                </c:pt>
                <c:pt idx="4">
                  <c:v>0.34100000000000003</c:v>
                </c:pt>
                <c:pt idx="5">
                  <c:v>0.33200000000000002</c:v>
                </c:pt>
                <c:pt idx="6">
                  <c:v>0.32518115942028986</c:v>
                </c:pt>
                <c:pt idx="7">
                  <c:v>0.31383675250982102</c:v>
                </c:pt>
                <c:pt idx="9">
                  <c:v>0.33300000000000002</c:v>
                </c:pt>
                <c:pt idx="10">
                  <c:v>0.30984100000000003</c:v>
                </c:pt>
                <c:pt idx="11">
                  <c:v>0.28499999999999998</c:v>
                </c:pt>
              </c:numCache>
            </c:numRef>
          </c:val>
          <c:smooth val="0"/>
          <c:extLst>
            <c:ext xmlns:c16="http://schemas.microsoft.com/office/drawing/2014/chart" uri="{C3380CC4-5D6E-409C-BE32-E72D297353CC}">
              <c16:uniqueId val="{00000008-EA7D-4C1A-8EC3-F4E5FF9E0917}"/>
            </c:ext>
          </c:extLst>
        </c:ser>
        <c:ser>
          <c:idx val="4"/>
          <c:order val="4"/>
          <c:tx>
            <c:strRef>
              <c:f>Sheet2!$AH$2</c:f>
              <c:strCache>
                <c:ptCount val="1"/>
                <c:pt idx="0">
                  <c:v>アメリカ</c:v>
                </c:pt>
              </c:strCache>
            </c:strRef>
          </c:tx>
          <c:cat>
            <c:strRef>
              <c:f>Sheet2!$AC$3:$AC$14</c:f>
              <c:strCache>
                <c:ptCount val="12"/>
                <c:pt idx="0">
                  <c:v>2012年</c:v>
                </c:pt>
                <c:pt idx="1">
                  <c:v>2013年</c:v>
                </c:pt>
                <c:pt idx="2">
                  <c:v>2014年</c:v>
                </c:pt>
                <c:pt idx="3">
                  <c:v>2015年</c:v>
                </c:pt>
                <c:pt idx="4">
                  <c:v>2016年</c:v>
                </c:pt>
                <c:pt idx="5">
                  <c:v>2017年</c:v>
                </c:pt>
                <c:pt idx="6">
                  <c:v>2018年</c:v>
                </c:pt>
                <c:pt idx="7">
                  <c:v>2019年</c:v>
                </c:pt>
                <c:pt idx="9">
                  <c:v>2023年</c:v>
                </c:pt>
                <c:pt idx="10">
                  <c:v>2024年</c:v>
                </c:pt>
                <c:pt idx="11">
                  <c:v>2025年</c:v>
                </c:pt>
              </c:strCache>
            </c:strRef>
          </c:cat>
          <c:val>
            <c:numRef>
              <c:f>Sheet2!$AH$3:$AH$14</c:f>
              <c:numCache>
                <c:formatCode>0.0%</c:formatCode>
                <c:ptCount val="12"/>
                <c:pt idx="0">
                  <c:v>0.13100000000000001</c:v>
                </c:pt>
                <c:pt idx="1">
                  <c:v>0.15</c:v>
                </c:pt>
                <c:pt idx="2">
                  <c:v>0.17499999999999999</c:v>
                </c:pt>
                <c:pt idx="3">
                  <c:v>0.23</c:v>
                </c:pt>
                <c:pt idx="4">
                  <c:v>0.25700000000000001</c:v>
                </c:pt>
                <c:pt idx="5">
                  <c:v>0.26100000000000001</c:v>
                </c:pt>
                <c:pt idx="6">
                  <c:v>0.27195281782437747</c:v>
                </c:pt>
                <c:pt idx="7">
                  <c:v>0.28306264501160094</c:v>
                </c:pt>
                <c:pt idx="9">
                  <c:v>0.39700000000000002</c:v>
                </c:pt>
                <c:pt idx="10">
                  <c:v>0.40329900000000002</c:v>
                </c:pt>
                <c:pt idx="11">
                  <c:v>0.44700000000000001</c:v>
                </c:pt>
              </c:numCache>
            </c:numRef>
          </c:val>
          <c:smooth val="0"/>
          <c:extLst>
            <c:ext xmlns:c16="http://schemas.microsoft.com/office/drawing/2014/chart" uri="{C3380CC4-5D6E-409C-BE32-E72D297353CC}">
              <c16:uniqueId val="{00000009-EA7D-4C1A-8EC3-F4E5FF9E0917}"/>
            </c:ext>
          </c:extLst>
        </c:ser>
        <c:dLbls>
          <c:showLegendKey val="0"/>
          <c:showVal val="0"/>
          <c:showCatName val="0"/>
          <c:showSerName val="0"/>
          <c:showPercent val="0"/>
          <c:showBubbleSize val="0"/>
        </c:dLbls>
        <c:marker val="1"/>
        <c:smooth val="0"/>
        <c:axId val="116108288"/>
        <c:axId val="114325760"/>
      </c:lineChart>
      <c:catAx>
        <c:axId val="116108288"/>
        <c:scaling>
          <c:orientation val="minMax"/>
        </c:scaling>
        <c:delete val="0"/>
        <c:axPos val="b"/>
        <c:numFmt formatCode="General" sourceLinked="1"/>
        <c:majorTickMark val="out"/>
        <c:minorTickMark val="none"/>
        <c:tickLblPos val="nextTo"/>
        <c:crossAx val="114325760"/>
        <c:crosses val="autoZero"/>
        <c:auto val="1"/>
        <c:lblAlgn val="ctr"/>
        <c:lblOffset val="100"/>
        <c:noMultiLvlLbl val="0"/>
      </c:catAx>
      <c:valAx>
        <c:axId val="114325760"/>
        <c:scaling>
          <c:orientation val="minMax"/>
          <c:max val="0.8"/>
        </c:scaling>
        <c:delete val="0"/>
        <c:axPos val="l"/>
        <c:majorGridlines/>
        <c:numFmt formatCode="0.0%" sourceLinked="1"/>
        <c:majorTickMark val="out"/>
        <c:minorTickMark val="none"/>
        <c:tickLblPos val="nextTo"/>
        <c:crossAx val="116108288"/>
        <c:crosses val="autoZero"/>
        <c:crossBetween val="between"/>
        <c:majorUnit val="0.2"/>
      </c:valAx>
    </c:plotArea>
    <c:legend>
      <c:legendPos val="t"/>
      <c:layout>
        <c:manualLayout>
          <c:xMode val="edge"/>
          <c:yMode val="edge"/>
          <c:x val="0.11421911421911421"/>
          <c:y val="8.771929824561403E-2"/>
          <c:w val="0.86480186480186483"/>
          <c:h val="0.1211585486487556"/>
        </c:manualLayout>
      </c:layout>
      <c:overlay val="0"/>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359764772700715"/>
          <c:y val="0.12445414703612195"/>
          <c:w val="0.78685872127732048"/>
          <c:h val="0.6595777553658283"/>
        </c:manualLayout>
      </c:layout>
      <c:barChart>
        <c:barDir val="col"/>
        <c:grouping val="clustered"/>
        <c:varyColors val="0"/>
        <c:ser>
          <c:idx val="0"/>
          <c:order val="0"/>
          <c:tx>
            <c:strRef>
              <c:f>新!$A$4</c:f>
              <c:strCache>
                <c:ptCount val="1"/>
                <c:pt idx="0">
                  <c:v>観光・レジャー</c:v>
                </c:pt>
              </c:strCache>
            </c:strRef>
          </c:tx>
          <c:spPr>
            <a:pattFill prst="pct70">
              <a:fgClr>
                <a:srgbClr val="FF0000"/>
              </a:fgClr>
              <a:bgClr>
                <a:schemeClr val="bg1"/>
              </a:bgClr>
            </a:pattFill>
            <a:ln w="12700">
              <a:solidFill>
                <a:srgbClr val="FF0000"/>
              </a:solidFill>
            </a:ln>
          </c:spPr>
          <c:invertIfNegative val="0"/>
          <c:cat>
            <c:numRef>
              <c:f>新!$H$3:$P$3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新!$H$4:$P$4</c:f>
              <c:numCache>
                <c:formatCode>#,##0</c:formatCode>
                <c:ptCount val="9"/>
                <c:pt idx="0">
                  <c:v>155017</c:v>
                </c:pt>
                <c:pt idx="1">
                  <c:v>150341</c:v>
                </c:pt>
                <c:pt idx="2">
                  <c:v>147907</c:v>
                </c:pt>
                <c:pt idx="3">
                  <c:v>155281</c:v>
                </c:pt>
                <c:pt idx="6">
                  <c:v>196375</c:v>
                </c:pt>
                <c:pt idx="7" formatCode="#,##0_);[Red]\(#,##0\)">
                  <c:v>204047</c:v>
                </c:pt>
                <c:pt idx="8" formatCode="#,##0_);[Red]\(#,##0\)">
                  <c:v>223431</c:v>
                </c:pt>
              </c:numCache>
            </c:numRef>
          </c:val>
          <c:extLst>
            <c:ext xmlns:c16="http://schemas.microsoft.com/office/drawing/2014/chart" uri="{C3380CC4-5D6E-409C-BE32-E72D297353CC}">
              <c16:uniqueId val="{00000000-A67B-46B0-8817-2E7C83C769D2}"/>
            </c:ext>
          </c:extLst>
        </c:ser>
        <c:ser>
          <c:idx val="1"/>
          <c:order val="1"/>
          <c:tx>
            <c:strRef>
              <c:f>新!$A$5</c:f>
              <c:strCache>
                <c:ptCount val="1"/>
                <c:pt idx="0">
                  <c:v>ビジネス</c:v>
                </c:pt>
              </c:strCache>
            </c:strRef>
          </c:tx>
          <c:spPr>
            <a:pattFill prst="wdDnDiag">
              <a:fgClr>
                <a:schemeClr val="accent1"/>
              </a:fgClr>
              <a:bgClr>
                <a:schemeClr val="bg1"/>
              </a:bgClr>
            </a:pattFill>
            <a:ln w="12700">
              <a:solidFill>
                <a:schemeClr val="tx2"/>
              </a:solidFill>
            </a:ln>
          </c:spPr>
          <c:invertIfNegative val="0"/>
          <c:cat>
            <c:numRef>
              <c:f>新!$H$3:$P$3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新!$H$5:$P$5</c:f>
              <c:numCache>
                <c:formatCode>#,##0</c:formatCode>
                <c:ptCount val="9"/>
                <c:pt idx="0">
                  <c:v>140961</c:v>
                </c:pt>
                <c:pt idx="1">
                  <c:v>149742</c:v>
                </c:pt>
                <c:pt idx="2">
                  <c:v>161265</c:v>
                </c:pt>
                <c:pt idx="3">
                  <c:v>164005</c:v>
                </c:pt>
                <c:pt idx="6">
                  <c:v>279610</c:v>
                </c:pt>
                <c:pt idx="7" formatCode="#,##0_);[Red]\(#,##0\)">
                  <c:v>235400</c:v>
                </c:pt>
                <c:pt idx="8" formatCode="#,##0_);[Red]\(#,##0\)">
                  <c:v>249521</c:v>
                </c:pt>
              </c:numCache>
            </c:numRef>
          </c:val>
          <c:extLst>
            <c:ext xmlns:c16="http://schemas.microsoft.com/office/drawing/2014/chart" uri="{C3380CC4-5D6E-409C-BE32-E72D297353CC}">
              <c16:uniqueId val="{00000001-A67B-46B0-8817-2E7C83C769D2}"/>
            </c:ext>
          </c:extLst>
        </c:ser>
        <c:dLbls>
          <c:showLegendKey val="0"/>
          <c:showVal val="0"/>
          <c:showCatName val="0"/>
          <c:showSerName val="0"/>
          <c:showPercent val="0"/>
          <c:showBubbleSize val="0"/>
        </c:dLbls>
        <c:gapWidth val="150"/>
        <c:axId val="87397504"/>
        <c:axId val="87399040"/>
      </c:barChart>
      <c:catAx>
        <c:axId val="87397504"/>
        <c:scaling>
          <c:orientation val="minMax"/>
        </c:scaling>
        <c:delete val="0"/>
        <c:axPos val="b"/>
        <c:numFmt formatCode="General" sourceLinked="1"/>
        <c:majorTickMark val="out"/>
        <c:minorTickMark val="none"/>
        <c:tickLblPos val="nextTo"/>
        <c:crossAx val="87399040"/>
        <c:crosses val="autoZero"/>
        <c:auto val="1"/>
        <c:lblAlgn val="ctr"/>
        <c:lblOffset val="100"/>
        <c:noMultiLvlLbl val="0"/>
      </c:catAx>
      <c:valAx>
        <c:axId val="87399040"/>
        <c:scaling>
          <c:orientation val="minMax"/>
        </c:scaling>
        <c:delete val="0"/>
        <c:axPos val="l"/>
        <c:majorGridlines>
          <c:spPr>
            <a:ln>
              <a:noFill/>
            </a:ln>
          </c:spPr>
        </c:majorGridlines>
        <c:numFmt formatCode="#,##0" sourceLinked="1"/>
        <c:majorTickMark val="out"/>
        <c:minorTickMark val="none"/>
        <c:tickLblPos val="nextTo"/>
        <c:txPr>
          <a:bodyPr/>
          <a:lstStyle/>
          <a:p>
            <a:pPr>
              <a:defRPr sz="900"/>
            </a:pPr>
            <a:endParaRPr lang="ja-JP"/>
          </a:p>
        </c:txPr>
        <c:crossAx val="87397504"/>
        <c:crosses val="autoZero"/>
        <c:crossBetween val="between"/>
      </c:valAx>
      <c:dTable>
        <c:showHorzBorder val="1"/>
        <c:showVertBorder val="1"/>
        <c:showOutline val="1"/>
        <c:showKeys val="0"/>
        <c:txPr>
          <a:bodyPr/>
          <a:lstStyle/>
          <a:p>
            <a:pPr rtl="0">
              <a:defRPr sz="700">
                <a:latin typeface="Meiryo UI" panose="020B0604030504040204" pitchFamily="50" charset="-128"/>
                <a:ea typeface="Meiryo UI" panose="020B0604030504040204" pitchFamily="50" charset="-128"/>
              </a:defRPr>
            </a:pPr>
            <a:endParaRPr lang="ja-JP"/>
          </a:p>
        </c:txPr>
      </c:dTable>
    </c:plotArea>
    <c:legend>
      <c:legendPos val="r"/>
      <c:layout>
        <c:manualLayout>
          <c:xMode val="edge"/>
          <c:yMode val="edge"/>
          <c:x val="0.26677787507476597"/>
          <c:y val="0.16918450454762418"/>
          <c:w val="0.28147592330270432"/>
          <c:h val="0.14701555598233149"/>
        </c:manualLayout>
      </c:layout>
      <c:overlay val="0"/>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3473164992307"/>
          <c:y val="0.1220544835414302"/>
          <c:w val="0.84452284946236544"/>
          <c:h val="0.77421175431958633"/>
        </c:manualLayout>
      </c:layout>
      <c:barChart>
        <c:barDir val="col"/>
        <c:grouping val="clustered"/>
        <c:varyColors val="0"/>
        <c:ser>
          <c:idx val="2"/>
          <c:order val="2"/>
          <c:tx>
            <c:strRef>
              <c:f>新!$A$6</c:f>
              <c:strCache>
                <c:ptCount val="1"/>
                <c:pt idx="0">
                  <c:v>旅行消費額</c:v>
                </c:pt>
              </c:strCache>
            </c:strRef>
          </c:tx>
          <c:invertIfNegative val="0"/>
          <c:dLbls>
            <c:dLbl>
              <c:idx val="0"/>
              <c:layout>
                <c:manualLayout>
                  <c:x val="0"/>
                  <c:y val="3.778202271859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CC-4FF4-BDA4-71F7880AD54C}"/>
                </c:ext>
              </c:extLst>
            </c:dLbl>
            <c:dLbl>
              <c:idx val="3"/>
              <c:layout>
                <c:manualLayout>
                  <c:x val="0"/>
                  <c:y val="3.77820227185980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CC-4FF4-BDA4-71F7880AD54C}"/>
                </c:ext>
              </c:extLst>
            </c:dLbl>
            <c:dLbl>
              <c:idx val="4"/>
              <c:layout>
                <c:manualLayout>
                  <c:x val="-5.2105425222973059E-17"/>
                  <c:y val="-7.55640454371967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CC-4FF4-BDA4-71F7880AD54C}"/>
                </c:ext>
              </c:extLst>
            </c:dLbl>
            <c:dLbl>
              <c:idx val="5"/>
              <c:layout>
                <c:manualLayout>
                  <c:x val="-5.4502027207133962E-17"/>
                  <c:y val="-2.1817047394185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CC-4FF4-BDA4-71F7880AD54C}"/>
                </c:ext>
              </c:extLst>
            </c:dLbl>
            <c:dLbl>
              <c:idx val="6"/>
              <c:layout>
                <c:manualLayout>
                  <c:x val="0"/>
                  <c:y val="1.7453637915348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CC-4FF4-BDA4-71F7880AD54C}"/>
                </c:ext>
              </c:extLst>
            </c:dLbl>
            <c:dLbl>
              <c:idx val="7"/>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CC-4FF4-BDA4-71F7880AD54C}"/>
                </c:ext>
              </c:extLst>
            </c:dLbl>
            <c:dLbl>
              <c:idx val="8"/>
              <c:tx>
                <c:rich>
                  <a:bodyPr/>
                  <a:lstStyle/>
                  <a:p>
                    <a:fld id="{0D4284D4-89DA-440C-8906-A6AE04129BDB}" type="VALUE">
                      <a:rPr lang="en-US" altLang="ja-JP"/>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ACC-4FF4-BDA4-71F7880AD54C}"/>
                </c:ext>
              </c:extLst>
            </c:dLbl>
            <c:dLbl>
              <c:idx val="9"/>
              <c:tx>
                <c:rich>
                  <a:bodyPr/>
                  <a:lstStyle/>
                  <a:p>
                    <a:fld id="{455C1A5C-8FF5-4B7C-B720-C941E7D299E1}" type="VALUE">
                      <a:rPr lang="en-US" altLang="ja-JP"/>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ACC-4FF4-BDA4-71F7880AD54C}"/>
                </c:ext>
              </c:extLst>
            </c:dLbl>
            <c:spPr>
              <a:noFill/>
              <a:ln>
                <a:noFill/>
              </a:ln>
              <a:effectLst/>
            </c:spPr>
            <c:txPr>
              <a:bodyPr/>
              <a:lstStyle/>
              <a:p>
                <a:pPr>
                  <a:defRPr b="1" u="none"/>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新!$D$3:$Q$3</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extLst/>
            </c:numRef>
          </c:cat>
          <c:val>
            <c:numRef>
              <c:f>新!$D$6:$Q$6</c:f>
              <c:numCache>
                <c:formatCode>#,##0_);[Red]\(#,##0\)</c:formatCode>
                <c:ptCount val="14"/>
                <c:pt idx="0">
                  <c:v>10846</c:v>
                </c:pt>
                <c:pt idx="1">
                  <c:v>14167</c:v>
                </c:pt>
                <c:pt idx="2">
                  <c:v>20278</c:v>
                </c:pt>
                <c:pt idx="3">
                  <c:v>34771</c:v>
                </c:pt>
                <c:pt idx="4">
                  <c:v>37476</c:v>
                </c:pt>
                <c:pt idx="5">
                  <c:v>44162</c:v>
                </c:pt>
                <c:pt idx="6">
                  <c:v>44155</c:v>
                </c:pt>
                <c:pt idx="7">
                  <c:v>47331</c:v>
                </c:pt>
                <c:pt idx="8">
                  <c:v>7446</c:v>
                </c:pt>
                <c:pt idx="9">
                  <c:v>1208</c:v>
                </c:pt>
                <c:pt idx="10">
                  <c:v>8987</c:v>
                </c:pt>
                <c:pt idx="11">
                  <c:v>53065</c:v>
                </c:pt>
                <c:pt idx="12">
                  <c:v>81257</c:v>
                </c:pt>
                <c:pt idx="13" formatCode="#,##0">
                  <c:v>94549</c:v>
                </c:pt>
              </c:numCache>
              <c:extLst/>
            </c:numRef>
          </c:val>
          <c:extLst>
            <c:ext xmlns:c16="http://schemas.microsoft.com/office/drawing/2014/chart" uri="{C3380CC4-5D6E-409C-BE32-E72D297353CC}">
              <c16:uniqueId val="{00000008-7ACC-4FF4-BDA4-71F7880AD54C}"/>
            </c:ext>
          </c:extLst>
        </c:ser>
        <c:dLbls>
          <c:showLegendKey val="0"/>
          <c:showVal val="0"/>
          <c:showCatName val="0"/>
          <c:showSerName val="0"/>
          <c:showPercent val="0"/>
          <c:showBubbleSize val="0"/>
        </c:dLbls>
        <c:gapWidth val="150"/>
        <c:axId val="92609536"/>
        <c:axId val="92611328"/>
      </c:barChart>
      <c:lineChart>
        <c:grouping val="standard"/>
        <c:varyColors val="0"/>
        <c:dLbls>
          <c:showLegendKey val="0"/>
          <c:showVal val="0"/>
          <c:showCatName val="0"/>
          <c:showSerName val="0"/>
          <c:showPercent val="0"/>
          <c:showBubbleSize val="0"/>
        </c:dLbls>
        <c:marker val="1"/>
        <c:smooth val="0"/>
        <c:axId val="92609536"/>
        <c:axId val="92611328"/>
        <c:extLst>
          <c:ext xmlns:c15="http://schemas.microsoft.com/office/drawing/2012/chart" uri="{02D57815-91ED-43cb-92C2-25804820EDAC}">
            <c15:filteredLineSeries>
              <c15:ser>
                <c:idx val="0"/>
                <c:order val="0"/>
                <c:tx>
                  <c:strRef>
                    <c:extLst>
                      <c:ext uri="{02D57815-91ED-43cb-92C2-25804820EDAC}">
                        <c15:formulaRef>
                          <c15:sqref>新!$A$4</c15:sqref>
                        </c15:formulaRef>
                      </c:ext>
                    </c:extLst>
                    <c:strCache>
                      <c:ptCount val="1"/>
                      <c:pt idx="0">
                        <c:v>観光・レジャー</c:v>
                      </c:pt>
                    </c:strCache>
                  </c:strRef>
                </c:tx>
                <c:dLbls>
                  <c:dLbl>
                    <c:idx val="5"/>
                    <c:layout>
                      <c:manualLayout>
                        <c:x val="-5.3384660250801984E-2"/>
                        <c:y val="-3.769159289871371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9-7ACC-4FF4-BDA4-71F7880AD54C}"/>
                      </c:ext>
                    </c:extLst>
                  </c:dLbl>
                  <c:spPr>
                    <a:noFill/>
                    <a:ln>
                      <a:noFill/>
                    </a:ln>
                    <a:effectLst/>
                  </c:spPr>
                  <c:dLblPos val="t"/>
                  <c:showLegendKey val="0"/>
                  <c:showVal val="1"/>
                  <c:showCatName val="0"/>
                  <c:showSerName val="0"/>
                  <c:showPercent val="0"/>
                  <c:showBubbleSize val="0"/>
                  <c:showLeaderLines val="0"/>
                  <c:extLst>
                    <c:ext uri="{CE6537A1-D6FC-4f65-9D91-7224C49458BB}">
                      <c15:showLeaderLines val="0"/>
                    </c:ext>
                  </c:extLst>
                </c:dLbls>
                <c:cat>
                  <c:numRef>
                    <c:extLst>
                      <c:ext uri="{02D57815-91ED-43cb-92C2-25804820EDAC}">
                        <c15:formulaRef>
                          <c15:sqref>新!$D$3:$K$3</c15:sqref>
                        </c15:formulaRef>
                      </c:ext>
                    </c:extLst>
                    <c:numCache>
                      <c:formatCode>General</c:formatCode>
                      <c:ptCount val="8"/>
                      <c:pt idx="0">
                        <c:v>2012</c:v>
                      </c:pt>
                      <c:pt idx="1">
                        <c:v>2013</c:v>
                      </c:pt>
                      <c:pt idx="2">
                        <c:v>2014</c:v>
                      </c:pt>
                      <c:pt idx="3">
                        <c:v>2015</c:v>
                      </c:pt>
                      <c:pt idx="4">
                        <c:v>2016</c:v>
                      </c:pt>
                      <c:pt idx="5">
                        <c:v>2017</c:v>
                      </c:pt>
                      <c:pt idx="6">
                        <c:v>2018</c:v>
                      </c:pt>
                      <c:pt idx="7">
                        <c:v>2019</c:v>
                      </c:pt>
                    </c:numCache>
                  </c:numRef>
                </c:cat>
                <c:val>
                  <c:numRef>
                    <c:extLst>
                      <c:ext uri="{02D57815-91ED-43cb-92C2-25804820EDAC}">
                        <c15:formulaRef>
                          <c15:sqref>新!$D$4:$K$4</c15:sqref>
                        </c15:formulaRef>
                      </c:ext>
                    </c:extLst>
                    <c:numCache>
                      <c:formatCode>#,##0</c:formatCode>
                      <c:ptCount val="8"/>
                      <c:pt idx="0">
                        <c:v>96056</c:v>
                      </c:pt>
                      <c:pt idx="1">
                        <c:v>96380</c:v>
                      </c:pt>
                      <c:pt idx="2">
                        <c:v>109897</c:v>
                      </c:pt>
                      <c:pt idx="3">
                        <c:v>134521</c:v>
                      </c:pt>
                      <c:pt idx="4">
                        <c:v>155017</c:v>
                      </c:pt>
                      <c:pt idx="5">
                        <c:v>150341</c:v>
                      </c:pt>
                      <c:pt idx="6">
                        <c:v>147907</c:v>
                      </c:pt>
                      <c:pt idx="7">
                        <c:v>155281</c:v>
                      </c:pt>
                    </c:numCache>
                  </c:numRef>
                </c:val>
                <c:smooth val="0"/>
                <c:extLst>
                  <c:ext xmlns:c16="http://schemas.microsoft.com/office/drawing/2014/chart" uri="{C3380CC4-5D6E-409C-BE32-E72D297353CC}">
                    <c16:uniqueId val="{0000000A-7ACC-4FF4-BDA4-71F7880AD54C}"/>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新!$A$5</c15:sqref>
                        </c15:formulaRef>
                      </c:ext>
                    </c:extLst>
                    <c:strCache>
                      <c:ptCount val="1"/>
                      <c:pt idx="0">
                        <c:v>ビジネス</c:v>
                      </c:pt>
                    </c:strCache>
                  </c:strRef>
                </c:tx>
                <c:dLbls>
                  <c:dLbl>
                    <c:idx val="0"/>
                    <c:layout>
                      <c:manualLayout>
                        <c:x val="-4.7606792740651008E-2"/>
                        <c:y val="3.35508061492313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B-7ACC-4FF4-BDA4-71F7880AD54C}"/>
                      </c:ext>
                    </c:extLst>
                  </c:dLbl>
                  <c:dLbl>
                    <c:idx val="1"/>
                    <c:layout>
                      <c:manualLayout>
                        <c:x val="-4.7606792740651008E-2"/>
                        <c:y val="3.76915928987137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C-7ACC-4FF4-BDA4-71F7880AD54C}"/>
                      </c:ext>
                    </c:extLst>
                  </c:dLbl>
                  <c:dLbl>
                    <c:idx val="2"/>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D-7ACC-4FF4-BDA4-71F7880AD54C}"/>
                      </c:ext>
                    </c:extLst>
                  </c:dLbl>
                  <c:dLbl>
                    <c:idx val="3"/>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E-7ACC-4FF4-BDA4-71F7880AD54C}"/>
                      </c:ext>
                    </c:extLst>
                  </c:dLbl>
                  <c:dLbl>
                    <c:idx val="4"/>
                    <c:layout>
                      <c:manualLayout>
                        <c:x val="-4.7606792740651008E-2"/>
                        <c:y val="4.1832379648196152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F-7ACC-4FF4-BDA4-71F7880AD54C}"/>
                      </c:ext>
                    </c:extLst>
                  </c:dLbl>
                  <c:dLbl>
                    <c:idx val="5"/>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0-7ACC-4FF4-BDA4-71F7880AD54C}"/>
                      </c:ext>
                    </c:extLst>
                  </c:dLbl>
                  <c:spPr>
                    <a:noFill/>
                    <a:ln>
                      <a:noFill/>
                    </a:ln>
                    <a:effectLst/>
                  </c:spPr>
                  <c:dLblPos val="b"/>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numRef>
                    <c:extLst xmlns:c15="http://schemas.microsoft.com/office/drawing/2012/chart">
                      <c:ext xmlns:c15="http://schemas.microsoft.com/office/drawing/2012/chart" uri="{02D57815-91ED-43cb-92C2-25804820EDAC}">
                        <c15:formulaRef>
                          <c15:sqref>新!$D$3:$K$3</c15:sqref>
                        </c15:formulaRef>
                      </c:ext>
                    </c:extLst>
                    <c:numCache>
                      <c:formatCode>General</c:formatCode>
                      <c:ptCount val="8"/>
                      <c:pt idx="0">
                        <c:v>2012</c:v>
                      </c:pt>
                      <c:pt idx="1">
                        <c:v>2013</c:v>
                      </c:pt>
                      <c:pt idx="2">
                        <c:v>2014</c:v>
                      </c:pt>
                      <c:pt idx="3">
                        <c:v>2015</c:v>
                      </c:pt>
                      <c:pt idx="4">
                        <c:v>2016</c:v>
                      </c:pt>
                      <c:pt idx="5">
                        <c:v>2017</c:v>
                      </c:pt>
                      <c:pt idx="6">
                        <c:v>2018</c:v>
                      </c:pt>
                      <c:pt idx="7">
                        <c:v>2019</c:v>
                      </c:pt>
                    </c:numCache>
                  </c:numRef>
                </c:cat>
                <c:val>
                  <c:numRef>
                    <c:extLst xmlns:c15="http://schemas.microsoft.com/office/drawing/2012/chart">
                      <c:ext xmlns:c15="http://schemas.microsoft.com/office/drawing/2012/chart" uri="{02D57815-91ED-43cb-92C2-25804820EDAC}">
                        <c15:formulaRef>
                          <c15:sqref>新!$D$5:$K$5</c15:sqref>
                        </c15:formulaRef>
                      </c:ext>
                    </c:extLst>
                    <c:numCache>
                      <c:formatCode>#,##0</c:formatCode>
                      <c:ptCount val="8"/>
                      <c:pt idx="0">
                        <c:v>124760</c:v>
                      </c:pt>
                      <c:pt idx="1">
                        <c:v>134962</c:v>
                      </c:pt>
                      <c:pt idx="2">
                        <c:v>135983</c:v>
                      </c:pt>
                      <c:pt idx="3">
                        <c:v>149952</c:v>
                      </c:pt>
                      <c:pt idx="4">
                        <c:v>140961</c:v>
                      </c:pt>
                      <c:pt idx="5">
                        <c:v>149742</c:v>
                      </c:pt>
                      <c:pt idx="6">
                        <c:v>161265</c:v>
                      </c:pt>
                      <c:pt idx="7">
                        <c:v>164005</c:v>
                      </c:pt>
                    </c:numCache>
                  </c:numRef>
                </c:val>
                <c:smooth val="0"/>
                <c:extLst xmlns:c15="http://schemas.microsoft.com/office/drawing/2012/chart">
                  <c:ext xmlns:c16="http://schemas.microsoft.com/office/drawing/2014/chart" uri="{C3380CC4-5D6E-409C-BE32-E72D297353CC}">
                    <c16:uniqueId val="{00000011-7ACC-4FF4-BDA4-71F7880AD54C}"/>
                  </c:ext>
                </c:extLst>
              </c15:ser>
            </c15:filteredLineSeries>
          </c:ext>
        </c:extLst>
      </c:lineChart>
      <c:catAx>
        <c:axId val="92609536"/>
        <c:scaling>
          <c:orientation val="minMax"/>
        </c:scaling>
        <c:delete val="0"/>
        <c:axPos val="b"/>
        <c:numFmt formatCode="General" sourceLinked="1"/>
        <c:majorTickMark val="out"/>
        <c:minorTickMark val="none"/>
        <c:tickLblPos val="nextTo"/>
        <c:crossAx val="92611328"/>
        <c:crosses val="autoZero"/>
        <c:auto val="1"/>
        <c:lblAlgn val="ctr"/>
        <c:lblOffset val="100"/>
        <c:noMultiLvlLbl val="0"/>
      </c:catAx>
      <c:valAx>
        <c:axId val="92611328"/>
        <c:scaling>
          <c:orientation val="minMax"/>
        </c:scaling>
        <c:delete val="0"/>
        <c:axPos val="l"/>
        <c:majorGridlines>
          <c:spPr>
            <a:ln>
              <a:noFill/>
            </a:ln>
          </c:spPr>
        </c:majorGridlines>
        <c:numFmt formatCode="#,##0_);[Red]\(#,##0\)" sourceLinked="1"/>
        <c:majorTickMark val="out"/>
        <c:minorTickMark val="none"/>
        <c:tickLblPos val="nextTo"/>
        <c:crossAx val="92609536"/>
        <c:crosses val="autoZero"/>
        <c:crossBetween val="between"/>
      </c:valAx>
    </c:plotArea>
    <c:plotVisOnly val="1"/>
    <c:dispBlanksAs val="gap"/>
    <c:showDLblsOverMax val="0"/>
  </c:chart>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10202984118557E-2"/>
          <c:y val="2.7737524706246658E-2"/>
          <c:w val="0.59848956216724036"/>
          <c:h val="0.83472762830165448"/>
        </c:manualLayout>
      </c:layout>
      <c:barChart>
        <c:barDir val="col"/>
        <c:grouping val="stacked"/>
        <c:varyColors val="0"/>
        <c:ser>
          <c:idx val="5"/>
          <c:order val="4"/>
          <c:tx>
            <c:strRef>
              <c:f>完全失業率・完全失業者の推移!$F$2</c:f>
              <c:strCache>
                <c:ptCount val="1"/>
                <c:pt idx="0">
                  <c:v>完全失業者数</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完全失業率・完全失業者の推移!$A$13:$A$26</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完全失業率・完全失業者の推移!$F$13:$F$26</c:f>
              <c:numCache>
                <c:formatCode>#,##0;"▲ "#,##0</c:formatCode>
                <c:ptCount val="14"/>
                <c:pt idx="0">
                  <c:v>238</c:v>
                </c:pt>
                <c:pt idx="1">
                  <c:v>211</c:v>
                </c:pt>
                <c:pt idx="2" formatCode="General">
                  <c:v>201</c:v>
                </c:pt>
                <c:pt idx="3" formatCode="General">
                  <c:v>185</c:v>
                </c:pt>
                <c:pt idx="4" formatCode="General">
                  <c:v>178</c:v>
                </c:pt>
                <c:pt idx="5" formatCode="General">
                  <c:v>151</c:v>
                </c:pt>
                <c:pt idx="6" formatCode="General">
                  <c:v>147</c:v>
                </c:pt>
                <c:pt idx="7" formatCode="General">
                  <c:v>138</c:v>
                </c:pt>
                <c:pt idx="8" formatCode="General">
                  <c:v>160</c:v>
                </c:pt>
                <c:pt idx="9" formatCode="General">
                  <c:v>167</c:v>
                </c:pt>
                <c:pt idx="10" formatCode="General">
                  <c:v>151</c:v>
                </c:pt>
                <c:pt idx="11" formatCode="General">
                  <c:v>153</c:v>
                </c:pt>
                <c:pt idx="12" formatCode="General">
                  <c:v>152</c:v>
                </c:pt>
                <c:pt idx="13" formatCode="General">
                  <c:v>148</c:v>
                </c:pt>
              </c:numCache>
            </c:numRef>
          </c:val>
          <c:extLst>
            <c:ext xmlns:c16="http://schemas.microsoft.com/office/drawing/2014/chart" uri="{C3380CC4-5D6E-409C-BE32-E72D297353CC}">
              <c16:uniqueId val="{00000000-8EEA-410D-B6F6-4A9FB828C491}"/>
            </c:ext>
          </c:extLst>
        </c:ser>
        <c:ser>
          <c:idx val="6"/>
          <c:order val="5"/>
          <c:tx>
            <c:strRef>
              <c:f>完全失業率・完全失業者の推移!$G$2</c:f>
              <c:strCache>
                <c:ptCount val="1"/>
                <c:pt idx="0">
                  <c:v>完全失業者数（男）</c:v>
                </c:pt>
              </c:strCache>
            </c:strRef>
          </c:tx>
          <c:spPr>
            <a:solidFill>
              <a:schemeClr val="accent4">
                <a:lumMod val="60000"/>
                <a:lumOff val="40000"/>
              </a:schemeClr>
            </a:solidFill>
            <a:ln>
              <a:solidFill>
                <a:schemeClr val="accent4">
                  <a:lumMod val="60000"/>
                  <a:lumOff val="40000"/>
                </a:schemeClr>
              </a:solidFill>
            </a:ln>
          </c:spPr>
          <c:invertIfNegative val="0"/>
          <c:cat>
            <c:strRef>
              <c:f>完全失業率・完全失業者の推移!$A$13:$A$26</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完全失業率・完全失業者の推移!$G$13:$G$26</c:f>
              <c:numCache>
                <c:formatCode>#,##0;"▲ "#,##0</c:formatCode>
                <c:ptCount val="14"/>
                <c:pt idx="0">
                  <c:v>144</c:v>
                </c:pt>
                <c:pt idx="1">
                  <c:v>131</c:v>
                </c:pt>
                <c:pt idx="2" formatCode="General">
                  <c:v>127</c:v>
                </c:pt>
                <c:pt idx="3" formatCode="General">
                  <c:v>109</c:v>
                </c:pt>
                <c:pt idx="4" formatCode="General">
                  <c:v>113</c:v>
                </c:pt>
                <c:pt idx="5" formatCode="General">
                  <c:v>89</c:v>
                </c:pt>
                <c:pt idx="6" formatCode="General">
                  <c:v>90</c:v>
                </c:pt>
                <c:pt idx="7" formatCode="General">
                  <c:v>79</c:v>
                </c:pt>
                <c:pt idx="8" formatCode="General">
                  <c:v>93</c:v>
                </c:pt>
                <c:pt idx="9" formatCode="General">
                  <c:v>93</c:v>
                </c:pt>
                <c:pt idx="10" formatCode="General">
                  <c:v>90</c:v>
                </c:pt>
                <c:pt idx="11" formatCode="General">
                  <c:v>91</c:v>
                </c:pt>
                <c:pt idx="12" formatCode="General">
                  <c:v>91</c:v>
                </c:pt>
                <c:pt idx="13" formatCode="General">
                  <c:v>85</c:v>
                </c:pt>
              </c:numCache>
            </c:numRef>
          </c:val>
          <c:extLst>
            <c:ext xmlns:c16="http://schemas.microsoft.com/office/drawing/2014/chart" uri="{C3380CC4-5D6E-409C-BE32-E72D297353CC}">
              <c16:uniqueId val="{00000001-8EEA-410D-B6F6-4A9FB828C491}"/>
            </c:ext>
          </c:extLst>
        </c:ser>
        <c:dLbls>
          <c:showLegendKey val="0"/>
          <c:showVal val="0"/>
          <c:showCatName val="0"/>
          <c:showSerName val="0"/>
          <c:showPercent val="0"/>
          <c:showBubbleSize val="0"/>
        </c:dLbls>
        <c:gapWidth val="100"/>
        <c:overlap val="100"/>
        <c:axId val="119157504"/>
        <c:axId val="119159424"/>
      </c:barChart>
      <c:lineChart>
        <c:grouping val="standard"/>
        <c:varyColors val="0"/>
        <c:ser>
          <c:idx val="0"/>
          <c:order val="0"/>
          <c:tx>
            <c:strRef>
              <c:f>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extLst>
              <c:ext xmlns:c16="http://schemas.microsoft.com/office/drawing/2014/chart" uri="{C3380CC4-5D6E-409C-BE32-E72D297353CC}">
                <c16:uniqueId val="{00000002-8EEA-410D-B6F6-4A9FB828C491}"/>
              </c:ext>
            </c:extLst>
          </c:dPt>
          <c:cat>
            <c:strRef>
              <c:f>完全失業率・完全失業者の推移!$A$13:$A$26</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完全失業率・完全失業者の推移!$B$13:$B$26</c:f>
              <c:numCache>
                <c:formatCode>#,##0.0;"▲ "#,##0.0</c:formatCode>
                <c:ptCount val="14"/>
                <c:pt idx="0">
                  <c:v>5.4</c:v>
                </c:pt>
                <c:pt idx="1">
                  <c:v>4.8</c:v>
                </c:pt>
                <c:pt idx="2">
                  <c:v>4.5999999999999996</c:v>
                </c:pt>
                <c:pt idx="3">
                  <c:v>4.2</c:v>
                </c:pt>
                <c:pt idx="4">
                  <c:v>4</c:v>
                </c:pt>
                <c:pt idx="5">
                  <c:v>3.4</c:v>
                </c:pt>
                <c:pt idx="6">
                  <c:v>3.2</c:v>
                </c:pt>
                <c:pt idx="7">
                  <c:v>2.9</c:v>
                </c:pt>
                <c:pt idx="8">
                  <c:v>3.4</c:v>
                </c:pt>
                <c:pt idx="9">
                  <c:v>3.5</c:v>
                </c:pt>
                <c:pt idx="10">
                  <c:v>3.1</c:v>
                </c:pt>
                <c:pt idx="11">
                  <c:v>3.2</c:v>
                </c:pt>
                <c:pt idx="12">
                  <c:v>3.1</c:v>
                </c:pt>
                <c:pt idx="13">
                  <c:v>3</c:v>
                </c:pt>
              </c:numCache>
            </c:numRef>
          </c:val>
          <c:smooth val="0"/>
          <c:extLst>
            <c:ext xmlns:c16="http://schemas.microsoft.com/office/drawing/2014/chart" uri="{C3380CC4-5D6E-409C-BE32-E72D297353CC}">
              <c16:uniqueId val="{00000003-8EEA-410D-B6F6-4A9FB828C491}"/>
            </c:ext>
          </c:extLst>
        </c:ser>
        <c:ser>
          <c:idx val="1"/>
          <c:order val="1"/>
          <c:tx>
            <c:strRef>
              <c:f>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extLst>
              <c:ext xmlns:c16="http://schemas.microsoft.com/office/drawing/2014/chart" uri="{C3380CC4-5D6E-409C-BE32-E72D297353CC}">
                <c16:uniqueId val="{00000004-8EEA-410D-B6F6-4A9FB828C491}"/>
              </c:ext>
            </c:extLst>
          </c:dPt>
          <c:cat>
            <c:strRef>
              <c:f>完全失業率・完全失業者の推移!$A$13:$A$26</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完全失業率・完全失業者の推移!$C$13:$C$26</c:f>
              <c:numCache>
                <c:formatCode>#,##0.0;"▲ "#,##0.0</c:formatCode>
                <c:ptCount val="14"/>
                <c:pt idx="0">
                  <c:v>5.7</c:v>
                </c:pt>
                <c:pt idx="1">
                  <c:v>5.2</c:v>
                </c:pt>
                <c:pt idx="2">
                  <c:v>5</c:v>
                </c:pt>
                <c:pt idx="3">
                  <c:v>4.4000000000000004</c:v>
                </c:pt>
                <c:pt idx="4">
                  <c:v>4.5</c:v>
                </c:pt>
                <c:pt idx="5">
                  <c:v>3.6</c:v>
                </c:pt>
                <c:pt idx="6">
                  <c:v>3.6</c:v>
                </c:pt>
                <c:pt idx="7">
                  <c:v>3.1</c:v>
                </c:pt>
                <c:pt idx="8">
                  <c:v>3.6</c:v>
                </c:pt>
                <c:pt idx="9">
                  <c:v>3.6</c:v>
                </c:pt>
                <c:pt idx="10">
                  <c:v>3.5</c:v>
                </c:pt>
                <c:pt idx="11">
                  <c:v>3.5</c:v>
                </c:pt>
                <c:pt idx="12">
                  <c:v>3.4</c:v>
                </c:pt>
                <c:pt idx="13">
                  <c:v>3.2</c:v>
                </c:pt>
              </c:numCache>
            </c:numRef>
          </c:val>
          <c:smooth val="0"/>
          <c:extLst>
            <c:ext xmlns:c16="http://schemas.microsoft.com/office/drawing/2014/chart" uri="{C3380CC4-5D6E-409C-BE32-E72D297353CC}">
              <c16:uniqueId val="{00000005-8EEA-410D-B6F6-4A9FB828C491}"/>
            </c:ext>
          </c:extLst>
        </c:ser>
        <c:ser>
          <c:idx val="2"/>
          <c:order val="2"/>
          <c:tx>
            <c:strRef>
              <c:f>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extLst>
              <c:ext xmlns:c16="http://schemas.microsoft.com/office/drawing/2014/chart" uri="{C3380CC4-5D6E-409C-BE32-E72D297353CC}">
                <c16:uniqueId val="{00000006-8EEA-410D-B6F6-4A9FB828C491}"/>
              </c:ext>
            </c:extLst>
          </c:dPt>
          <c:cat>
            <c:strRef>
              <c:f>完全失業率・完全失業者の推移!$A$13:$A$26</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完全失業率・完全失業者の推移!$D$13:$D$26</c:f>
              <c:numCache>
                <c:formatCode>#,##0.0;"▲ "#,##0.0</c:formatCode>
                <c:ptCount val="14"/>
                <c:pt idx="0">
                  <c:v>5.0999999999999996</c:v>
                </c:pt>
                <c:pt idx="1">
                  <c:v>4.3</c:v>
                </c:pt>
                <c:pt idx="2">
                  <c:v>3.9</c:v>
                </c:pt>
                <c:pt idx="3">
                  <c:v>4</c:v>
                </c:pt>
                <c:pt idx="4">
                  <c:v>3.4</c:v>
                </c:pt>
                <c:pt idx="5">
                  <c:v>3.1</c:v>
                </c:pt>
                <c:pt idx="6">
                  <c:v>2.8</c:v>
                </c:pt>
                <c:pt idx="7">
                  <c:v>2.8</c:v>
                </c:pt>
                <c:pt idx="8">
                  <c:v>3.2</c:v>
                </c:pt>
                <c:pt idx="9">
                  <c:v>3.4</c:v>
                </c:pt>
                <c:pt idx="10">
                  <c:v>2.8</c:v>
                </c:pt>
                <c:pt idx="11">
                  <c:v>2.8</c:v>
                </c:pt>
                <c:pt idx="12">
                  <c:v>2.8</c:v>
                </c:pt>
                <c:pt idx="13">
                  <c:v>2.7</c:v>
                </c:pt>
              </c:numCache>
            </c:numRef>
          </c:val>
          <c:smooth val="0"/>
          <c:extLst>
            <c:ext xmlns:c16="http://schemas.microsoft.com/office/drawing/2014/chart" uri="{C3380CC4-5D6E-409C-BE32-E72D297353CC}">
              <c16:uniqueId val="{00000007-8EEA-410D-B6F6-4A9FB828C491}"/>
            </c:ext>
          </c:extLst>
        </c:ser>
        <c:ser>
          <c:idx val="3"/>
          <c:order val="3"/>
          <c:tx>
            <c:strRef>
              <c:f>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完全失業率・完全失業者の推移!$A$13:$A$26</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完全失業率・完全失業者の推移!$E$13:$E$26</c:f>
              <c:numCache>
                <c:formatCode>#,##0.0;"▲ "#,##0.0</c:formatCode>
                <c:ptCount val="14"/>
                <c:pt idx="0">
                  <c:v>4.3</c:v>
                </c:pt>
                <c:pt idx="1">
                  <c:v>4</c:v>
                </c:pt>
                <c:pt idx="2">
                  <c:v>3.6</c:v>
                </c:pt>
                <c:pt idx="3">
                  <c:v>3.4</c:v>
                </c:pt>
                <c:pt idx="4">
                  <c:v>3.1</c:v>
                </c:pt>
                <c:pt idx="5">
                  <c:v>2.8</c:v>
                </c:pt>
                <c:pt idx="6">
                  <c:v>2.4</c:v>
                </c:pt>
                <c:pt idx="7">
                  <c:v>2.4</c:v>
                </c:pt>
                <c:pt idx="8">
                  <c:v>2.8</c:v>
                </c:pt>
                <c:pt idx="9">
                  <c:v>2.8</c:v>
                </c:pt>
                <c:pt idx="10">
                  <c:v>2.6</c:v>
                </c:pt>
                <c:pt idx="11">
                  <c:v>2.6</c:v>
                </c:pt>
                <c:pt idx="12">
                  <c:v>2.5</c:v>
                </c:pt>
                <c:pt idx="13">
                  <c:v>2.5</c:v>
                </c:pt>
              </c:numCache>
            </c:numRef>
          </c:val>
          <c:smooth val="0"/>
          <c:extLst>
            <c:ext xmlns:c16="http://schemas.microsoft.com/office/drawing/2014/chart" uri="{C3380CC4-5D6E-409C-BE32-E72D297353CC}">
              <c16:uniqueId val="{00000008-8EEA-410D-B6F6-4A9FB828C491}"/>
            </c:ext>
          </c:extLst>
        </c:ser>
        <c:ser>
          <c:idx val="4"/>
          <c:order val="6"/>
          <c:tx>
            <c:strRef>
              <c:f>完全失業率・完全失業者の推移!$H$2</c:f>
              <c:strCache>
                <c:ptCount val="1"/>
                <c:pt idx="0">
                  <c:v>完全失業者数（女）</c:v>
                </c:pt>
              </c:strCache>
            </c:strRef>
          </c:tx>
          <c:cat>
            <c:strRef>
              <c:f>完全失業率・完全失業者の推移!$A$13:$A$26</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完全失業率・完全失業者の推移!$H$13:$H$26</c:f>
              <c:numCache>
                <c:formatCode>#,##0;"▲ "#,##0</c:formatCode>
                <c:ptCount val="14"/>
                <c:pt idx="0">
                  <c:v>94</c:v>
                </c:pt>
                <c:pt idx="1">
                  <c:v>80</c:v>
                </c:pt>
                <c:pt idx="2" formatCode="General">
                  <c:v>73</c:v>
                </c:pt>
                <c:pt idx="3" formatCode="General">
                  <c:v>76</c:v>
                </c:pt>
                <c:pt idx="4" formatCode="General">
                  <c:v>65</c:v>
                </c:pt>
                <c:pt idx="5" formatCode="General">
                  <c:v>62</c:v>
                </c:pt>
                <c:pt idx="6" formatCode="General">
                  <c:v>57</c:v>
                </c:pt>
                <c:pt idx="7" formatCode="General">
                  <c:v>59</c:v>
                </c:pt>
                <c:pt idx="8" formatCode="General">
                  <c:v>68</c:v>
                </c:pt>
                <c:pt idx="9" formatCode="General">
                  <c:v>74</c:v>
                </c:pt>
                <c:pt idx="10" formatCode="General">
                  <c:v>61</c:v>
                </c:pt>
                <c:pt idx="11" formatCode="General">
                  <c:v>62</c:v>
                </c:pt>
                <c:pt idx="12" formatCode="General">
                  <c:v>62</c:v>
                </c:pt>
                <c:pt idx="13" formatCode="General">
                  <c:v>63</c:v>
                </c:pt>
              </c:numCache>
            </c:numRef>
          </c:val>
          <c:smooth val="0"/>
          <c:extLst>
            <c:ext xmlns:c16="http://schemas.microsoft.com/office/drawing/2014/chart" uri="{C3380CC4-5D6E-409C-BE32-E72D297353CC}">
              <c16:uniqueId val="{00000009-8EEA-410D-B6F6-4A9FB828C491}"/>
            </c:ext>
          </c:extLst>
        </c:ser>
        <c:dLbls>
          <c:showLegendKey val="0"/>
          <c:showVal val="0"/>
          <c:showCatName val="0"/>
          <c:showSerName val="0"/>
          <c:showPercent val="0"/>
          <c:showBubbleSize val="0"/>
        </c:dLbls>
        <c:marker val="1"/>
        <c:smooth val="0"/>
        <c:axId val="119175808"/>
        <c:axId val="119173888"/>
      </c:lineChart>
      <c:catAx>
        <c:axId val="119157504"/>
        <c:scaling>
          <c:orientation val="minMax"/>
        </c:scaling>
        <c:delete val="0"/>
        <c:axPos val="b"/>
        <c:numFmt formatCode="General" sourceLinked="1"/>
        <c:majorTickMark val="none"/>
        <c:minorTickMark val="none"/>
        <c:tickLblPos val="nextTo"/>
        <c:txPr>
          <a:bodyPr rot="-2700000"/>
          <a:lstStyle/>
          <a:p>
            <a:pPr>
              <a:defRPr/>
            </a:pPr>
            <a:endParaRPr lang="ja-JP"/>
          </a:p>
        </c:txPr>
        <c:crossAx val="119159424"/>
        <c:crosses val="autoZero"/>
        <c:auto val="1"/>
        <c:lblAlgn val="ctr"/>
        <c:lblOffset val="100"/>
        <c:noMultiLvlLbl val="0"/>
      </c:catAx>
      <c:valAx>
        <c:axId val="119159424"/>
        <c:scaling>
          <c:orientation val="minMax"/>
        </c:scaling>
        <c:delete val="0"/>
        <c:axPos val="l"/>
        <c:majorGridlines/>
        <c:title>
          <c:tx>
            <c:rich>
              <a:bodyPr rot="0" vert="wordArtVertRtl"/>
              <a:lstStyle/>
              <a:p>
                <a:pPr>
                  <a:defRPr b="0"/>
                </a:pPr>
                <a:r>
                  <a:rPr lang="ja-JP" altLang="en-US" b="0">
                    <a:latin typeface="Meiryo UI" panose="020B0604030504040204" pitchFamily="50" charset="-128"/>
                    <a:ea typeface="Meiryo UI" panose="020B0604030504040204" pitchFamily="50" charset="-128"/>
                  </a:rPr>
                  <a:t>完全失業者数（千人）</a:t>
                </a:r>
              </a:p>
            </c:rich>
          </c:tx>
          <c:layout>
            <c:manualLayout>
              <c:xMode val="edge"/>
              <c:yMode val="edge"/>
              <c:x val="1.2375819538118079E-2"/>
              <c:y val="2.4500600622883034E-2"/>
            </c:manualLayout>
          </c:layout>
          <c:overlay val="0"/>
        </c:title>
        <c:numFmt formatCode="General" sourceLinked="0"/>
        <c:majorTickMark val="none"/>
        <c:minorTickMark val="none"/>
        <c:tickLblPos val="nextTo"/>
        <c:spPr>
          <a:noFill/>
        </c:spPr>
        <c:crossAx val="119157504"/>
        <c:crosses val="autoZero"/>
        <c:crossBetween val="between"/>
      </c:valAx>
      <c:valAx>
        <c:axId val="119173888"/>
        <c:scaling>
          <c:orientation val="minMax"/>
          <c:max val="8"/>
        </c:scaling>
        <c:delete val="0"/>
        <c:axPos val="r"/>
        <c:title>
          <c:tx>
            <c:rich>
              <a:bodyPr rot="0" vert="wordArtVertRtl"/>
              <a:lstStyle/>
              <a:p>
                <a:pPr>
                  <a:defRPr b="0"/>
                </a:pPr>
                <a:r>
                  <a:rPr lang="ja-JP" altLang="en-US" b="0">
                    <a:latin typeface="Meiryo UI" panose="020B0604030504040204" pitchFamily="50" charset="-128"/>
                    <a:ea typeface="Meiryo UI" panose="020B0604030504040204" pitchFamily="50" charset="-128"/>
                  </a:rPr>
                  <a:t>完全失業率（</a:t>
                </a:r>
                <a:r>
                  <a:rPr lang="en-US" altLang="ja-JP" b="0">
                    <a:latin typeface="Meiryo UI" panose="020B0604030504040204" pitchFamily="50" charset="-128"/>
                    <a:ea typeface="Meiryo UI" panose="020B0604030504040204" pitchFamily="50" charset="-128"/>
                  </a:rPr>
                  <a:t>%</a:t>
                </a:r>
                <a:r>
                  <a:rPr lang="ja-JP" altLang="en-US" b="0">
                    <a:latin typeface="Meiryo UI" panose="020B0604030504040204" pitchFamily="50" charset="-128"/>
                    <a:ea typeface="Meiryo UI" panose="020B0604030504040204" pitchFamily="50" charset="-128"/>
                  </a:rPr>
                  <a:t>）</a:t>
                </a:r>
              </a:p>
            </c:rich>
          </c:tx>
          <c:layout>
            <c:manualLayout>
              <c:xMode val="edge"/>
              <c:yMode val="edge"/>
              <c:x val="0.71955776111713599"/>
              <c:y val="2.369682883150272E-2"/>
            </c:manualLayout>
          </c:layout>
          <c:overlay val="0"/>
        </c:title>
        <c:numFmt formatCode="#,##0.0;&quot;▲ &quot;#,##0.0" sourceLinked="1"/>
        <c:majorTickMark val="none"/>
        <c:minorTickMark val="none"/>
        <c:tickLblPos val="nextTo"/>
        <c:crossAx val="119175808"/>
        <c:crosses val="max"/>
        <c:crossBetween val="between"/>
      </c:valAx>
      <c:catAx>
        <c:axId val="119175808"/>
        <c:scaling>
          <c:orientation val="minMax"/>
        </c:scaling>
        <c:delete val="1"/>
        <c:axPos val="b"/>
        <c:numFmt formatCode="General" sourceLinked="1"/>
        <c:majorTickMark val="out"/>
        <c:minorTickMark val="none"/>
        <c:tickLblPos val="nextTo"/>
        <c:crossAx val="119173888"/>
        <c:crosses val="autoZero"/>
        <c:auto val="1"/>
        <c:lblAlgn val="ctr"/>
        <c:lblOffset val="100"/>
        <c:noMultiLvlLbl val="0"/>
      </c:catAx>
      <c:spPr>
        <a:noFill/>
        <a:ln>
          <a:noFill/>
        </a:ln>
      </c:spPr>
    </c:plotArea>
    <c:legend>
      <c:legendPos val="r"/>
      <c:layout>
        <c:manualLayout>
          <c:xMode val="edge"/>
          <c:yMode val="edge"/>
          <c:x val="0.7229780973832941"/>
          <c:y val="0.62609827425134301"/>
          <c:w val="0.18967900205112201"/>
          <c:h val="0.37390170913416393"/>
        </c:manualLayout>
      </c:layout>
      <c:overlay val="1"/>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solidFill>
      <a:schemeClr val="bg1"/>
    </a:solidFill>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071771117220873E-2"/>
          <c:y val="0.11056779437064067"/>
          <c:w val="0.94051018485857918"/>
          <c:h val="0.68372179241287789"/>
        </c:manualLayout>
      </c:layout>
      <c:lineChart>
        <c:grouping val="standard"/>
        <c:varyColors val="0"/>
        <c:ser>
          <c:idx val="0"/>
          <c:order val="0"/>
          <c:tx>
            <c:strRef>
              <c:f>'完全失業率（コロナの影響）'!$B$2</c:f>
              <c:strCache>
                <c:ptCount val="1"/>
                <c:pt idx="0">
                  <c:v>全国</c:v>
                </c:pt>
              </c:strCache>
            </c:strRef>
          </c:tx>
          <c:spPr>
            <a:ln w="28575" cap="rnd">
              <a:solidFill>
                <a:schemeClr val="accent1"/>
              </a:solidFill>
              <a:round/>
            </a:ln>
            <a:effectLst/>
          </c:spPr>
          <c:marker>
            <c:symbol val="circle"/>
            <c:size val="7"/>
            <c:spPr>
              <a:solidFill>
                <a:schemeClr val="accent1"/>
              </a:solidFill>
              <a:ln>
                <a:noFill/>
              </a:ln>
              <a:effectLst/>
            </c:spPr>
          </c:marker>
          <c:dPt>
            <c:idx val="0"/>
            <c:marker>
              <c:symbol val="circle"/>
              <c:size val="7"/>
              <c:spPr>
                <a:solidFill>
                  <a:schemeClr val="accent1"/>
                </a:solidFill>
                <a:ln>
                  <a:noFill/>
                </a:ln>
                <a:effectLst/>
              </c:spPr>
            </c:marker>
            <c:bubble3D val="0"/>
            <c:extLst>
              <c:ext xmlns:c16="http://schemas.microsoft.com/office/drawing/2014/chart" uri="{C3380CC4-5D6E-409C-BE32-E72D297353CC}">
                <c16:uniqueId val="{00000000-36FA-4BE7-B02D-2B07FE9ABF6B}"/>
              </c:ext>
            </c:extLst>
          </c:dPt>
          <c:dPt>
            <c:idx val="2"/>
            <c:marker>
              <c:symbol val="circle"/>
              <c:size val="7"/>
              <c:spPr>
                <a:solidFill>
                  <a:schemeClr val="accent1"/>
                </a:solidFill>
                <a:ln>
                  <a:noFill/>
                </a:ln>
                <a:effectLst/>
              </c:spPr>
            </c:marker>
            <c:bubble3D val="0"/>
            <c:extLst>
              <c:ext xmlns:c16="http://schemas.microsoft.com/office/drawing/2014/chart" uri="{C3380CC4-5D6E-409C-BE32-E72D297353CC}">
                <c16:uniqueId val="{00000001-36FA-4BE7-B02D-2B07FE9ABF6B}"/>
              </c:ext>
            </c:extLst>
          </c:dPt>
          <c:dPt>
            <c:idx val="3"/>
            <c:marker>
              <c:symbol val="circle"/>
              <c:size val="7"/>
              <c:spPr>
                <a:solidFill>
                  <a:schemeClr val="accent1"/>
                </a:solidFill>
                <a:ln>
                  <a:noFill/>
                </a:ln>
                <a:effectLst/>
              </c:spPr>
            </c:marker>
            <c:bubble3D val="0"/>
            <c:extLst>
              <c:ext xmlns:c16="http://schemas.microsoft.com/office/drawing/2014/chart" uri="{C3380CC4-5D6E-409C-BE32-E72D297353CC}">
                <c16:uniqueId val="{00000002-36FA-4BE7-B02D-2B07FE9ABF6B}"/>
              </c:ext>
            </c:extLst>
          </c:dPt>
          <c:dPt>
            <c:idx val="5"/>
            <c:marker>
              <c:symbol val="circle"/>
              <c:size val="7"/>
              <c:spPr>
                <a:solidFill>
                  <a:schemeClr val="accent1"/>
                </a:solidFill>
                <a:ln>
                  <a:noFill/>
                </a:ln>
                <a:effectLst/>
              </c:spPr>
            </c:marker>
            <c:bubble3D val="0"/>
            <c:extLst>
              <c:ext xmlns:c16="http://schemas.microsoft.com/office/drawing/2014/chart" uri="{C3380CC4-5D6E-409C-BE32-E72D297353CC}">
                <c16:uniqueId val="{00000003-36FA-4BE7-B02D-2B07FE9ABF6B}"/>
              </c:ext>
            </c:extLst>
          </c:dPt>
          <c:dPt>
            <c:idx val="6"/>
            <c:marker>
              <c:symbol val="circle"/>
              <c:size val="7"/>
              <c:spPr>
                <a:solidFill>
                  <a:schemeClr val="accent1"/>
                </a:solidFill>
                <a:ln>
                  <a:noFill/>
                </a:ln>
                <a:effectLst/>
              </c:spPr>
            </c:marker>
            <c:bubble3D val="0"/>
            <c:extLst>
              <c:ext xmlns:c16="http://schemas.microsoft.com/office/drawing/2014/chart" uri="{C3380CC4-5D6E-409C-BE32-E72D297353CC}">
                <c16:uniqueId val="{00000004-36FA-4BE7-B02D-2B07FE9ABF6B}"/>
              </c:ext>
            </c:extLst>
          </c:dPt>
          <c:dPt>
            <c:idx val="8"/>
            <c:marker>
              <c:symbol val="circle"/>
              <c:size val="7"/>
              <c:spPr>
                <a:solidFill>
                  <a:schemeClr val="accent1"/>
                </a:solidFill>
                <a:ln>
                  <a:noFill/>
                </a:ln>
                <a:effectLst/>
              </c:spPr>
            </c:marker>
            <c:bubble3D val="0"/>
            <c:extLst>
              <c:ext xmlns:c16="http://schemas.microsoft.com/office/drawing/2014/chart" uri="{C3380CC4-5D6E-409C-BE32-E72D297353CC}">
                <c16:uniqueId val="{00000005-36FA-4BE7-B02D-2B07FE9ABF6B}"/>
              </c:ext>
            </c:extLst>
          </c:dPt>
          <c:dPt>
            <c:idx val="9"/>
            <c:marker>
              <c:symbol val="circle"/>
              <c:size val="7"/>
              <c:spPr>
                <a:solidFill>
                  <a:schemeClr val="accent1"/>
                </a:solidFill>
                <a:ln>
                  <a:noFill/>
                </a:ln>
                <a:effectLst/>
              </c:spPr>
            </c:marker>
            <c:bubble3D val="0"/>
            <c:extLst>
              <c:ext xmlns:c16="http://schemas.microsoft.com/office/drawing/2014/chart" uri="{C3380CC4-5D6E-409C-BE32-E72D297353CC}">
                <c16:uniqueId val="{00000006-36FA-4BE7-B02D-2B07FE9ABF6B}"/>
              </c:ext>
            </c:extLst>
          </c:dPt>
          <c:dPt>
            <c:idx val="11"/>
            <c:marker>
              <c:symbol val="circle"/>
              <c:size val="7"/>
              <c:spPr>
                <a:solidFill>
                  <a:schemeClr val="accent1"/>
                </a:solidFill>
                <a:ln>
                  <a:noFill/>
                </a:ln>
                <a:effectLst/>
              </c:spPr>
            </c:marker>
            <c:bubble3D val="0"/>
            <c:extLst>
              <c:ext xmlns:c16="http://schemas.microsoft.com/office/drawing/2014/chart" uri="{C3380CC4-5D6E-409C-BE32-E72D297353CC}">
                <c16:uniqueId val="{00000007-36FA-4BE7-B02D-2B07FE9ABF6B}"/>
              </c:ext>
            </c:extLst>
          </c:dPt>
          <c:dPt>
            <c:idx val="12"/>
            <c:marker>
              <c:symbol val="circle"/>
              <c:size val="7"/>
              <c:spPr>
                <a:solidFill>
                  <a:schemeClr val="accent1"/>
                </a:solidFill>
                <a:ln>
                  <a:noFill/>
                </a:ln>
                <a:effectLst/>
              </c:spPr>
            </c:marker>
            <c:bubble3D val="0"/>
            <c:extLst>
              <c:ext xmlns:c16="http://schemas.microsoft.com/office/drawing/2014/chart" uri="{C3380CC4-5D6E-409C-BE32-E72D297353CC}">
                <c16:uniqueId val="{00000008-36FA-4BE7-B02D-2B07FE9ABF6B}"/>
              </c:ext>
            </c:extLst>
          </c:dPt>
          <c:dPt>
            <c:idx val="14"/>
            <c:marker>
              <c:symbol val="circle"/>
              <c:size val="7"/>
              <c:spPr>
                <a:solidFill>
                  <a:schemeClr val="accent1"/>
                </a:solidFill>
                <a:ln>
                  <a:noFill/>
                </a:ln>
                <a:effectLst/>
              </c:spPr>
            </c:marker>
            <c:bubble3D val="0"/>
            <c:extLst>
              <c:ext xmlns:c16="http://schemas.microsoft.com/office/drawing/2014/chart" uri="{C3380CC4-5D6E-409C-BE32-E72D297353CC}">
                <c16:uniqueId val="{00000009-36FA-4BE7-B02D-2B07FE9ABF6B}"/>
              </c:ext>
            </c:extLst>
          </c:dPt>
          <c:dPt>
            <c:idx val="15"/>
            <c:marker>
              <c:symbol val="circle"/>
              <c:size val="7"/>
              <c:spPr>
                <a:solidFill>
                  <a:schemeClr val="accent1"/>
                </a:solidFill>
                <a:ln>
                  <a:noFill/>
                </a:ln>
                <a:effectLst/>
              </c:spPr>
            </c:marker>
            <c:bubble3D val="0"/>
            <c:extLst>
              <c:ext xmlns:c16="http://schemas.microsoft.com/office/drawing/2014/chart" uri="{C3380CC4-5D6E-409C-BE32-E72D297353CC}">
                <c16:uniqueId val="{0000000A-36FA-4BE7-B02D-2B07FE9ABF6B}"/>
              </c:ext>
            </c:extLst>
          </c:dPt>
          <c:dPt>
            <c:idx val="17"/>
            <c:marker>
              <c:symbol val="circle"/>
              <c:size val="7"/>
              <c:spPr>
                <a:solidFill>
                  <a:schemeClr val="accent1"/>
                </a:solidFill>
                <a:ln>
                  <a:noFill/>
                </a:ln>
                <a:effectLst/>
              </c:spPr>
            </c:marker>
            <c:bubble3D val="0"/>
            <c:extLst>
              <c:ext xmlns:c16="http://schemas.microsoft.com/office/drawing/2014/chart" uri="{C3380CC4-5D6E-409C-BE32-E72D297353CC}">
                <c16:uniqueId val="{0000000B-36FA-4BE7-B02D-2B07FE9ABF6B}"/>
              </c:ext>
            </c:extLst>
          </c:dPt>
          <c:dPt>
            <c:idx val="18"/>
            <c:marker>
              <c:symbol val="circle"/>
              <c:size val="7"/>
              <c:spPr>
                <a:solidFill>
                  <a:schemeClr val="accent1"/>
                </a:solidFill>
                <a:ln>
                  <a:noFill/>
                </a:ln>
                <a:effectLst/>
              </c:spPr>
            </c:marker>
            <c:bubble3D val="0"/>
            <c:extLst>
              <c:ext xmlns:c16="http://schemas.microsoft.com/office/drawing/2014/chart" uri="{C3380CC4-5D6E-409C-BE32-E72D297353CC}">
                <c16:uniqueId val="{0000000C-36FA-4BE7-B02D-2B07FE9ABF6B}"/>
              </c:ext>
            </c:extLst>
          </c:dPt>
          <c:dPt>
            <c:idx val="20"/>
            <c:marker>
              <c:symbol val="circle"/>
              <c:size val="7"/>
              <c:spPr>
                <a:solidFill>
                  <a:schemeClr val="accent1"/>
                </a:solidFill>
                <a:ln>
                  <a:noFill/>
                </a:ln>
                <a:effectLst/>
              </c:spPr>
            </c:marker>
            <c:bubble3D val="0"/>
            <c:extLst>
              <c:ext xmlns:c16="http://schemas.microsoft.com/office/drawing/2014/chart" uri="{C3380CC4-5D6E-409C-BE32-E72D297353CC}">
                <c16:uniqueId val="{0000000D-36FA-4BE7-B02D-2B07FE9ABF6B}"/>
              </c:ext>
            </c:extLst>
          </c:dPt>
          <c:dPt>
            <c:idx val="21"/>
            <c:marker>
              <c:symbol val="circle"/>
              <c:size val="7"/>
              <c:spPr>
                <a:solidFill>
                  <a:schemeClr val="accent1"/>
                </a:solidFill>
                <a:ln>
                  <a:noFill/>
                </a:ln>
                <a:effectLst/>
              </c:spPr>
            </c:marker>
            <c:bubble3D val="0"/>
            <c:extLst>
              <c:ext xmlns:c16="http://schemas.microsoft.com/office/drawing/2014/chart" uri="{C3380CC4-5D6E-409C-BE32-E72D297353CC}">
                <c16:uniqueId val="{0000000E-36FA-4BE7-B02D-2B07FE9ABF6B}"/>
              </c:ext>
            </c:extLst>
          </c:dPt>
          <c:dPt>
            <c:idx val="23"/>
            <c:marker>
              <c:symbol val="circle"/>
              <c:size val="7"/>
              <c:spPr>
                <a:solidFill>
                  <a:schemeClr val="accent1"/>
                </a:solidFill>
                <a:ln>
                  <a:noFill/>
                </a:ln>
                <a:effectLst/>
              </c:spPr>
            </c:marker>
            <c:bubble3D val="0"/>
            <c:extLst>
              <c:ext xmlns:c16="http://schemas.microsoft.com/office/drawing/2014/chart" uri="{C3380CC4-5D6E-409C-BE32-E72D297353CC}">
                <c16:uniqueId val="{0000000F-36FA-4BE7-B02D-2B07FE9ABF6B}"/>
              </c:ext>
            </c:extLst>
          </c:dPt>
          <c:dPt>
            <c:idx val="24"/>
            <c:marker>
              <c:symbol val="circle"/>
              <c:size val="7"/>
              <c:spPr>
                <a:solidFill>
                  <a:schemeClr val="accent1"/>
                </a:solidFill>
                <a:ln>
                  <a:noFill/>
                </a:ln>
                <a:effectLst/>
              </c:spPr>
            </c:marker>
            <c:bubble3D val="0"/>
            <c:extLst>
              <c:ext xmlns:c16="http://schemas.microsoft.com/office/drawing/2014/chart" uri="{C3380CC4-5D6E-409C-BE32-E72D297353CC}">
                <c16:uniqueId val="{00000010-36FA-4BE7-B02D-2B07FE9ABF6B}"/>
              </c:ext>
            </c:extLst>
          </c:dPt>
          <c:dPt>
            <c:idx val="26"/>
            <c:marker>
              <c:symbol val="circle"/>
              <c:size val="7"/>
              <c:spPr>
                <a:solidFill>
                  <a:schemeClr val="accent1"/>
                </a:solidFill>
                <a:ln>
                  <a:noFill/>
                </a:ln>
                <a:effectLst/>
              </c:spPr>
            </c:marker>
            <c:bubble3D val="0"/>
            <c:extLst>
              <c:ext xmlns:c16="http://schemas.microsoft.com/office/drawing/2014/chart" uri="{C3380CC4-5D6E-409C-BE32-E72D297353CC}">
                <c16:uniqueId val="{00000011-36FA-4BE7-B02D-2B07FE9ABF6B}"/>
              </c:ext>
            </c:extLst>
          </c:dPt>
          <c:dPt>
            <c:idx val="27"/>
            <c:marker>
              <c:symbol val="circle"/>
              <c:size val="7"/>
              <c:spPr>
                <a:solidFill>
                  <a:schemeClr val="accent1"/>
                </a:solidFill>
                <a:ln>
                  <a:noFill/>
                </a:ln>
                <a:effectLst/>
              </c:spPr>
            </c:marker>
            <c:bubble3D val="0"/>
            <c:extLst>
              <c:ext xmlns:c16="http://schemas.microsoft.com/office/drawing/2014/chart" uri="{C3380CC4-5D6E-409C-BE32-E72D297353CC}">
                <c16:uniqueId val="{00000012-36FA-4BE7-B02D-2B07FE9ABF6B}"/>
              </c:ext>
            </c:extLst>
          </c:dPt>
          <c:dPt>
            <c:idx val="29"/>
            <c:marker>
              <c:symbol val="circle"/>
              <c:size val="7"/>
              <c:spPr>
                <a:solidFill>
                  <a:schemeClr val="accent1"/>
                </a:solidFill>
                <a:ln>
                  <a:noFill/>
                </a:ln>
                <a:effectLst/>
              </c:spPr>
            </c:marker>
            <c:bubble3D val="0"/>
            <c:extLst>
              <c:ext xmlns:c16="http://schemas.microsoft.com/office/drawing/2014/chart" uri="{C3380CC4-5D6E-409C-BE32-E72D297353CC}">
                <c16:uniqueId val="{00000013-36FA-4BE7-B02D-2B07FE9ABF6B}"/>
              </c:ext>
            </c:extLst>
          </c:dPt>
          <c:dPt>
            <c:idx val="30"/>
            <c:marker>
              <c:symbol val="circle"/>
              <c:size val="7"/>
              <c:spPr>
                <a:solidFill>
                  <a:schemeClr val="accent1"/>
                </a:solidFill>
                <a:ln>
                  <a:noFill/>
                </a:ln>
                <a:effectLst/>
              </c:spPr>
            </c:marker>
            <c:bubble3D val="0"/>
            <c:extLst>
              <c:ext xmlns:c16="http://schemas.microsoft.com/office/drawing/2014/chart" uri="{C3380CC4-5D6E-409C-BE32-E72D297353CC}">
                <c16:uniqueId val="{00000014-36FA-4BE7-B02D-2B07FE9ABF6B}"/>
              </c:ext>
            </c:extLst>
          </c:dPt>
          <c:dPt>
            <c:idx val="32"/>
            <c:marker>
              <c:symbol val="circle"/>
              <c:size val="7"/>
              <c:spPr>
                <a:solidFill>
                  <a:schemeClr val="accent1"/>
                </a:solidFill>
                <a:ln>
                  <a:noFill/>
                </a:ln>
                <a:effectLst/>
              </c:spPr>
            </c:marker>
            <c:bubble3D val="0"/>
            <c:extLst>
              <c:ext xmlns:c16="http://schemas.microsoft.com/office/drawing/2014/chart" uri="{C3380CC4-5D6E-409C-BE32-E72D297353CC}">
                <c16:uniqueId val="{00000015-36FA-4BE7-B02D-2B07FE9ABF6B}"/>
              </c:ext>
            </c:extLst>
          </c:dPt>
          <c:dPt>
            <c:idx val="33"/>
            <c:marker>
              <c:symbol val="circle"/>
              <c:size val="7"/>
              <c:spPr>
                <a:solidFill>
                  <a:schemeClr val="accent1"/>
                </a:solidFill>
                <a:ln>
                  <a:noFill/>
                </a:ln>
                <a:effectLst/>
              </c:spPr>
            </c:marker>
            <c:bubble3D val="0"/>
            <c:extLst>
              <c:ext xmlns:c16="http://schemas.microsoft.com/office/drawing/2014/chart" uri="{C3380CC4-5D6E-409C-BE32-E72D297353CC}">
                <c16:uniqueId val="{00000016-36FA-4BE7-B02D-2B07FE9ABF6B}"/>
              </c:ext>
            </c:extLst>
          </c:dPt>
          <c:dPt>
            <c:idx val="35"/>
            <c:marker>
              <c:symbol val="circle"/>
              <c:size val="7"/>
              <c:spPr>
                <a:solidFill>
                  <a:schemeClr val="accent1"/>
                </a:solidFill>
                <a:ln>
                  <a:noFill/>
                </a:ln>
                <a:effectLst/>
              </c:spPr>
            </c:marker>
            <c:bubble3D val="0"/>
            <c:extLst>
              <c:ext xmlns:c16="http://schemas.microsoft.com/office/drawing/2014/chart" uri="{C3380CC4-5D6E-409C-BE32-E72D297353CC}">
                <c16:uniqueId val="{00000017-36FA-4BE7-B02D-2B07FE9ABF6B}"/>
              </c:ext>
            </c:extLst>
          </c:dPt>
          <c:dPt>
            <c:idx val="36"/>
            <c:marker>
              <c:symbol val="circle"/>
              <c:size val="7"/>
              <c:spPr>
                <a:solidFill>
                  <a:schemeClr val="accent1"/>
                </a:solidFill>
                <a:ln>
                  <a:noFill/>
                </a:ln>
                <a:effectLst/>
              </c:spPr>
            </c:marker>
            <c:bubble3D val="0"/>
            <c:extLst>
              <c:ext xmlns:c16="http://schemas.microsoft.com/office/drawing/2014/chart" uri="{C3380CC4-5D6E-409C-BE32-E72D297353CC}">
                <c16:uniqueId val="{00000018-36FA-4BE7-B02D-2B07FE9ABF6B}"/>
              </c:ext>
            </c:extLst>
          </c:dPt>
          <c:dPt>
            <c:idx val="38"/>
            <c:marker>
              <c:symbol val="circle"/>
              <c:size val="7"/>
              <c:spPr>
                <a:solidFill>
                  <a:schemeClr val="accent1"/>
                </a:solidFill>
                <a:ln>
                  <a:noFill/>
                </a:ln>
                <a:effectLst/>
              </c:spPr>
            </c:marker>
            <c:bubble3D val="0"/>
            <c:extLst>
              <c:ext xmlns:c16="http://schemas.microsoft.com/office/drawing/2014/chart" uri="{C3380CC4-5D6E-409C-BE32-E72D297353CC}">
                <c16:uniqueId val="{00000019-36FA-4BE7-B02D-2B07FE9ABF6B}"/>
              </c:ext>
            </c:extLst>
          </c:dPt>
          <c:dPt>
            <c:idx val="39"/>
            <c:marker>
              <c:symbol val="circle"/>
              <c:size val="7"/>
              <c:spPr>
                <a:solidFill>
                  <a:schemeClr val="accent1"/>
                </a:solidFill>
                <a:ln>
                  <a:noFill/>
                </a:ln>
                <a:effectLst/>
              </c:spPr>
            </c:marker>
            <c:bubble3D val="0"/>
            <c:extLst>
              <c:ext xmlns:c16="http://schemas.microsoft.com/office/drawing/2014/chart" uri="{C3380CC4-5D6E-409C-BE32-E72D297353CC}">
                <c16:uniqueId val="{0000001A-36FA-4BE7-B02D-2B07FE9ABF6B}"/>
              </c:ext>
            </c:extLst>
          </c:dPt>
          <c:dPt>
            <c:idx val="41"/>
            <c:marker>
              <c:symbol val="circle"/>
              <c:size val="7"/>
              <c:spPr>
                <a:solidFill>
                  <a:schemeClr val="accent1"/>
                </a:solidFill>
                <a:ln>
                  <a:noFill/>
                </a:ln>
                <a:effectLst/>
              </c:spPr>
            </c:marker>
            <c:bubble3D val="0"/>
            <c:extLst>
              <c:ext xmlns:c16="http://schemas.microsoft.com/office/drawing/2014/chart" uri="{C3380CC4-5D6E-409C-BE32-E72D297353CC}">
                <c16:uniqueId val="{0000001B-36FA-4BE7-B02D-2B07FE9ABF6B}"/>
              </c:ext>
            </c:extLst>
          </c:dPt>
          <c:dPt>
            <c:idx val="42"/>
            <c:marker>
              <c:symbol val="circle"/>
              <c:size val="7"/>
              <c:spPr>
                <a:solidFill>
                  <a:schemeClr val="accent1"/>
                </a:solidFill>
                <a:ln>
                  <a:noFill/>
                </a:ln>
                <a:effectLst/>
              </c:spPr>
            </c:marker>
            <c:bubble3D val="0"/>
            <c:extLst>
              <c:ext xmlns:c16="http://schemas.microsoft.com/office/drawing/2014/chart" uri="{C3380CC4-5D6E-409C-BE32-E72D297353CC}">
                <c16:uniqueId val="{0000001C-36FA-4BE7-B02D-2B07FE9ABF6B}"/>
              </c:ext>
            </c:extLst>
          </c:dPt>
          <c:dPt>
            <c:idx val="44"/>
            <c:marker>
              <c:symbol val="circle"/>
              <c:size val="7"/>
              <c:spPr>
                <a:solidFill>
                  <a:schemeClr val="accent1"/>
                </a:solidFill>
                <a:ln>
                  <a:noFill/>
                </a:ln>
                <a:effectLst/>
              </c:spPr>
            </c:marker>
            <c:bubble3D val="0"/>
            <c:extLst>
              <c:ext xmlns:c16="http://schemas.microsoft.com/office/drawing/2014/chart" uri="{C3380CC4-5D6E-409C-BE32-E72D297353CC}">
                <c16:uniqueId val="{0000001D-36FA-4BE7-B02D-2B07FE9ABF6B}"/>
              </c:ext>
            </c:extLst>
          </c:dPt>
          <c:dPt>
            <c:idx val="45"/>
            <c:marker>
              <c:symbol val="circle"/>
              <c:size val="7"/>
              <c:spPr>
                <a:solidFill>
                  <a:schemeClr val="accent1"/>
                </a:solidFill>
                <a:ln>
                  <a:noFill/>
                </a:ln>
                <a:effectLst/>
              </c:spPr>
            </c:marker>
            <c:bubble3D val="0"/>
            <c:extLst>
              <c:ext xmlns:c16="http://schemas.microsoft.com/office/drawing/2014/chart" uri="{C3380CC4-5D6E-409C-BE32-E72D297353CC}">
                <c16:uniqueId val="{0000001E-36FA-4BE7-B02D-2B07FE9ABF6B}"/>
              </c:ext>
            </c:extLst>
          </c:dPt>
          <c:dPt>
            <c:idx val="47"/>
            <c:marker>
              <c:symbol val="circle"/>
              <c:size val="7"/>
              <c:spPr>
                <a:solidFill>
                  <a:schemeClr val="accent1"/>
                </a:solidFill>
                <a:ln>
                  <a:noFill/>
                </a:ln>
                <a:effectLst/>
              </c:spPr>
            </c:marker>
            <c:bubble3D val="0"/>
            <c:extLst>
              <c:ext xmlns:c16="http://schemas.microsoft.com/office/drawing/2014/chart" uri="{C3380CC4-5D6E-409C-BE32-E72D297353CC}">
                <c16:uniqueId val="{0000001F-36FA-4BE7-B02D-2B07FE9ABF6B}"/>
              </c:ext>
            </c:extLst>
          </c:dPt>
          <c:dPt>
            <c:idx val="48"/>
            <c:marker>
              <c:symbol val="circle"/>
              <c:size val="7"/>
              <c:spPr>
                <a:solidFill>
                  <a:schemeClr val="accent1"/>
                </a:solidFill>
                <a:ln>
                  <a:noFill/>
                </a:ln>
                <a:effectLst/>
              </c:spPr>
            </c:marker>
            <c:bubble3D val="0"/>
            <c:extLst>
              <c:ext xmlns:c16="http://schemas.microsoft.com/office/drawing/2014/chart" uri="{C3380CC4-5D6E-409C-BE32-E72D297353CC}">
                <c16:uniqueId val="{00000020-36FA-4BE7-B02D-2B07FE9ABF6B}"/>
              </c:ext>
            </c:extLst>
          </c:dPt>
          <c:dPt>
            <c:idx val="50"/>
            <c:marker>
              <c:symbol val="circle"/>
              <c:size val="7"/>
              <c:spPr>
                <a:solidFill>
                  <a:schemeClr val="accent1"/>
                </a:solidFill>
                <a:ln>
                  <a:noFill/>
                </a:ln>
                <a:effectLst/>
              </c:spPr>
            </c:marker>
            <c:bubble3D val="0"/>
            <c:extLst>
              <c:ext xmlns:c16="http://schemas.microsoft.com/office/drawing/2014/chart" uri="{C3380CC4-5D6E-409C-BE32-E72D297353CC}">
                <c16:uniqueId val="{00000021-36FA-4BE7-B02D-2B07FE9ABF6B}"/>
              </c:ext>
            </c:extLst>
          </c:dPt>
          <c:dPt>
            <c:idx val="51"/>
            <c:marker>
              <c:symbol val="circle"/>
              <c:size val="7"/>
              <c:spPr>
                <a:solidFill>
                  <a:schemeClr val="accent1"/>
                </a:solidFill>
                <a:ln>
                  <a:noFill/>
                </a:ln>
                <a:effectLst/>
              </c:spPr>
            </c:marker>
            <c:bubble3D val="0"/>
            <c:extLst>
              <c:ext xmlns:c16="http://schemas.microsoft.com/office/drawing/2014/chart" uri="{C3380CC4-5D6E-409C-BE32-E72D297353CC}">
                <c16:uniqueId val="{00000022-36FA-4BE7-B02D-2B07FE9ABF6B}"/>
              </c:ext>
            </c:extLst>
          </c:dPt>
          <c:dPt>
            <c:idx val="53"/>
            <c:marker>
              <c:symbol val="circle"/>
              <c:size val="7"/>
              <c:spPr>
                <a:solidFill>
                  <a:schemeClr val="accent1"/>
                </a:solidFill>
                <a:ln>
                  <a:noFill/>
                </a:ln>
                <a:effectLst/>
              </c:spPr>
            </c:marker>
            <c:bubble3D val="0"/>
            <c:extLst>
              <c:ext xmlns:c16="http://schemas.microsoft.com/office/drawing/2014/chart" uri="{C3380CC4-5D6E-409C-BE32-E72D297353CC}">
                <c16:uniqueId val="{00000023-36FA-4BE7-B02D-2B07FE9ABF6B}"/>
              </c:ext>
            </c:extLst>
          </c:dPt>
          <c:dPt>
            <c:idx val="54"/>
            <c:marker>
              <c:symbol val="circle"/>
              <c:size val="7"/>
              <c:spPr>
                <a:solidFill>
                  <a:schemeClr val="accent1"/>
                </a:solidFill>
                <a:ln>
                  <a:noFill/>
                </a:ln>
                <a:effectLst/>
              </c:spPr>
            </c:marker>
            <c:bubble3D val="0"/>
            <c:extLst>
              <c:ext xmlns:c16="http://schemas.microsoft.com/office/drawing/2014/chart" uri="{C3380CC4-5D6E-409C-BE32-E72D297353CC}">
                <c16:uniqueId val="{00000024-36FA-4BE7-B02D-2B07FE9ABF6B}"/>
              </c:ext>
            </c:extLst>
          </c:dPt>
          <c:dLbls>
            <c:dLbl>
              <c:idx val="0"/>
              <c:layout>
                <c:manualLayout>
                  <c:x val="-2.8352350058206037E-3"/>
                  <c:y val="-3.0100992384685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6FA-4BE7-B02D-2B07FE9ABF6B}"/>
                </c:ext>
              </c:extLst>
            </c:dLbl>
            <c:dLbl>
              <c:idx val="1"/>
              <c:layout>
                <c:manualLayout>
                  <c:x val="-1.5593792532013333E-2"/>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6FA-4BE7-B02D-2B07FE9ABF6B}"/>
                </c:ext>
              </c:extLst>
            </c:dLbl>
            <c:dLbl>
              <c:idx val="5"/>
              <c:layout>
                <c:manualLayout>
                  <c:x val="-3.8275672578578203E-2"/>
                  <c:y val="-1.50504961923429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FA-4BE7-B02D-2B07FE9ABF6B}"/>
                </c:ext>
              </c:extLst>
            </c:dLbl>
            <c:dLbl>
              <c:idx val="6"/>
              <c:layout>
                <c:manualLayout>
                  <c:x val="-3.2605202566936942E-2"/>
                  <c:y val="3.0100992384685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6FA-4BE7-B02D-2B07FE9ABF6B}"/>
                </c:ext>
              </c:extLst>
            </c:dLbl>
            <c:dLbl>
              <c:idx val="9"/>
              <c:layout>
                <c:manualLayout>
                  <c:x val="-3.8275672578578203E-2"/>
                  <c:y val="2.7090893146217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6FA-4BE7-B02D-2B07FE9ABF6B}"/>
                </c:ext>
              </c:extLst>
            </c:dLbl>
            <c:dLbl>
              <c:idx val="10"/>
              <c:layout>
                <c:manualLayout>
                  <c:x val="-1.5593792532013319E-2"/>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36FA-4BE7-B02D-2B07FE9ABF6B}"/>
                </c:ext>
              </c:extLst>
            </c:dLbl>
            <c:dLbl>
              <c:idx val="11"/>
              <c:layout>
                <c:manualLayout>
                  <c:x val="-7.0880875145515089E-3"/>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6FA-4BE7-B02D-2B07FE9ABF6B}"/>
                </c:ext>
              </c:extLst>
            </c:dLbl>
            <c:dLbl>
              <c:idx val="12"/>
              <c:layout>
                <c:manualLayout>
                  <c:x val="-1.9846645040744328E-2"/>
                  <c:y val="3.0100992384685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6FA-4BE7-B02D-2B07FE9ABF6B}"/>
                </c:ext>
              </c:extLst>
            </c:dLbl>
            <c:dLbl>
              <c:idx val="14"/>
              <c:layout>
                <c:manualLayout>
                  <c:x val="-2.8469297767782886E-3"/>
                  <c:y val="5.8894481030644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6FA-4BE7-B02D-2B07FE9ABF6B}"/>
                </c:ext>
              </c:extLst>
            </c:dLbl>
            <c:dLbl>
              <c:idx val="15"/>
              <c:layout>
                <c:manualLayout>
                  <c:x val="-3.5586622209728608E-2"/>
                  <c:y val="-2.0613068360725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6FA-4BE7-B02D-2B07FE9ABF6B}"/>
                </c:ext>
              </c:extLst>
            </c:dLbl>
            <c:dLbl>
              <c:idx val="16"/>
              <c:layout>
                <c:manualLayout>
                  <c:x val="-4.2703946651674327E-3"/>
                  <c:y val="-2.9447240515322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36FA-4BE7-B02D-2B07FE9ABF6B}"/>
                </c:ext>
              </c:extLst>
            </c:dLbl>
            <c:dLbl>
              <c:idx val="17"/>
              <c:layout>
                <c:manualLayout>
                  <c:x val="-4.2703946651675376E-3"/>
                  <c:y val="-2.9447240515322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6FA-4BE7-B02D-2B07FE9ABF6B}"/>
                </c:ext>
              </c:extLst>
            </c:dLbl>
            <c:dLbl>
              <c:idx val="18"/>
              <c:layout>
                <c:manualLayout>
                  <c:x val="-1.7081578660669731E-2"/>
                  <c:y val="-3.2391964566854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6FA-4BE7-B02D-2B07FE9ABF6B}"/>
                </c:ext>
              </c:extLst>
            </c:dLbl>
            <c:dLbl>
              <c:idx val="19"/>
              <c:layout>
                <c:manualLayout>
                  <c:x val="-2.8469297767783931E-3"/>
                  <c:y val="-1.079719679214605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36FA-4BE7-B02D-2B07FE9ABF6B}"/>
                </c:ext>
              </c:extLst>
            </c:dLbl>
            <c:dLbl>
              <c:idx val="20"/>
              <c:layout>
                <c:manualLayout>
                  <c:x val="-1.8505043549058981E-2"/>
                  <c:y val="3.2391964566854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6FA-4BE7-B02D-2B07FE9ABF6B}"/>
                </c:ext>
              </c:extLst>
            </c:dLbl>
            <c:dLbl>
              <c:idx val="22"/>
              <c:layout>
                <c:manualLayout>
                  <c:x val="-1.2959263015896122E-2"/>
                  <c:y val="2.57469081184528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C-36FA-4BE7-B02D-2B07FE9ABF6B}"/>
                </c:ext>
              </c:extLst>
            </c:dLbl>
            <c:dLbl>
              <c:idx val="24"/>
              <c:layout>
                <c:manualLayout>
                  <c:x val="-1.5839099241650792E-2"/>
                  <c:y val="2.8607675687169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6FA-4BE7-B02D-2B07FE9ABF6B}"/>
                </c:ext>
              </c:extLst>
            </c:dLbl>
            <c:dLbl>
              <c:idx val="25"/>
              <c:layout>
                <c:manualLayout>
                  <c:x val="-1.0079426790141451E-2"/>
                  <c:y val="-2.8607675687169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F-36FA-4BE7-B02D-2B07FE9ABF6B}"/>
                </c:ext>
              </c:extLst>
            </c:dLbl>
            <c:spPr>
              <a:noFill/>
              <a:ln>
                <a:solidFill>
                  <a:schemeClr val="bg1">
                    <a:lumMod val="85000"/>
                  </a:schemeClr>
                </a:solid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'完全失業率（コロナの影響）'!$A$3:$A$29</c:f>
              <c:strCache>
                <c:ptCount val="27"/>
                <c:pt idx="0">
                  <c:v>2019年4～6月</c:v>
                </c:pt>
                <c:pt idx="1">
                  <c:v>2019年7～9月</c:v>
                </c:pt>
                <c:pt idx="2">
                  <c:v>2019年10～12月</c:v>
                </c:pt>
                <c:pt idx="3">
                  <c:v>2020年1～3月</c:v>
                </c:pt>
                <c:pt idx="4">
                  <c:v>2020年4～6月</c:v>
                </c:pt>
                <c:pt idx="5">
                  <c:v>2020年7～9月</c:v>
                </c:pt>
                <c:pt idx="6">
                  <c:v>2020年10～12月</c:v>
                </c:pt>
                <c:pt idx="7">
                  <c:v>2021年1～3月</c:v>
                </c:pt>
                <c:pt idx="8">
                  <c:v>2021年4～6月</c:v>
                </c:pt>
                <c:pt idx="9">
                  <c:v>2021年7～9月</c:v>
                </c:pt>
                <c:pt idx="10">
                  <c:v>2021年10～12月</c:v>
                </c:pt>
                <c:pt idx="11">
                  <c:v>2022年1～3月</c:v>
                </c:pt>
                <c:pt idx="12">
                  <c:v>2022年4～6月</c:v>
                </c:pt>
                <c:pt idx="13">
                  <c:v>2022年7～9月</c:v>
                </c:pt>
                <c:pt idx="14">
                  <c:v>2022年10～12月</c:v>
                </c:pt>
                <c:pt idx="15">
                  <c:v>2023年1～3月</c:v>
                </c:pt>
                <c:pt idx="16">
                  <c:v>2023年4～6月</c:v>
                </c:pt>
                <c:pt idx="17">
                  <c:v>2023年7～9月期</c:v>
                </c:pt>
                <c:pt idx="18">
                  <c:v>2023年10～12月期</c:v>
                </c:pt>
                <c:pt idx="19">
                  <c:v>2024年1～3月</c:v>
                </c:pt>
                <c:pt idx="20">
                  <c:v>2024年4～6月</c:v>
                </c:pt>
                <c:pt idx="21">
                  <c:v>2024年7～9月期</c:v>
                </c:pt>
                <c:pt idx="22">
                  <c:v>2024年10～12月期</c:v>
                </c:pt>
                <c:pt idx="23">
                  <c:v>2025年1～3月</c:v>
                </c:pt>
                <c:pt idx="24">
                  <c:v>2025年4～6月</c:v>
                </c:pt>
                <c:pt idx="25">
                  <c:v>2025年7～9月期</c:v>
                </c:pt>
                <c:pt idx="26">
                  <c:v>2025年10～12月期</c:v>
                </c:pt>
              </c:strCache>
            </c:strRef>
          </c:cat>
          <c:val>
            <c:numRef>
              <c:f>'完全失業率（コロナの影響）'!$B$3:$B$29</c:f>
              <c:numCache>
                <c:formatCode>0.0</c:formatCode>
                <c:ptCount val="27"/>
                <c:pt idx="0">
                  <c:v>2.4</c:v>
                </c:pt>
                <c:pt idx="1">
                  <c:v>2.2999999999999998</c:v>
                </c:pt>
                <c:pt idx="2">
                  <c:v>2.2000000000000002</c:v>
                </c:pt>
                <c:pt idx="3">
                  <c:v>2.4</c:v>
                </c:pt>
                <c:pt idx="4">
                  <c:v>2.8</c:v>
                </c:pt>
                <c:pt idx="5">
                  <c:v>3</c:v>
                </c:pt>
                <c:pt idx="6">
                  <c:v>2.9</c:v>
                </c:pt>
                <c:pt idx="7">
                  <c:v>2.8</c:v>
                </c:pt>
                <c:pt idx="8">
                  <c:v>3</c:v>
                </c:pt>
                <c:pt idx="9">
                  <c:v>2.8</c:v>
                </c:pt>
                <c:pt idx="10">
                  <c:v>2.6</c:v>
                </c:pt>
                <c:pt idx="11">
                  <c:v>2.7</c:v>
                </c:pt>
                <c:pt idx="12">
                  <c:v>2.7</c:v>
                </c:pt>
                <c:pt idx="13">
                  <c:v>2.6</c:v>
                </c:pt>
                <c:pt idx="14">
                  <c:v>2.4</c:v>
                </c:pt>
                <c:pt idx="15">
                  <c:v>2.6</c:v>
                </c:pt>
                <c:pt idx="16">
                  <c:v>2.7</c:v>
                </c:pt>
                <c:pt idx="17">
                  <c:v>2.6</c:v>
                </c:pt>
                <c:pt idx="18">
                  <c:v>2.4</c:v>
                </c:pt>
                <c:pt idx="19">
                  <c:v>2.5</c:v>
                </c:pt>
                <c:pt idx="20">
                  <c:v>2.7</c:v>
                </c:pt>
                <c:pt idx="21">
                  <c:v>2.6</c:v>
                </c:pt>
                <c:pt idx="22">
                  <c:v>2.2999999999999998</c:v>
                </c:pt>
                <c:pt idx="23">
                  <c:v>2.4</c:v>
                </c:pt>
                <c:pt idx="24">
                  <c:v>2.6</c:v>
                </c:pt>
                <c:pt idx="25">
                  <c:v>2.5</c:v>
                </c:pt>
                <c:pt idx="26">
                  <c:v>2.5</c:v>
                </c:pt>
              </c:numCache>
            </c:numRef>
          </c:val>
          <c:smooth val="0"/>
          <c:extLst>
            <c:ext xmlns:c16="http://schemas.microsoft.com/office/drawing/2014/chart" uri="{C3380CC4-5D6E-409C-BE32-E72D297353CC}">
              <c16:uniqueId val="{00000029-36FA-4BE7-B02D-2B07FE9ABF6B}"/>
            </c:ext>
          </c:extLst>
        </c:ser>
        <c:dLbls>
          <c:showLegendKey val="0"/>
          <c:showVal val="0"/>
          <c:showCatName val="0"/>
          <c:showSerName val="0"/>
          <c:showPercent val="0"/>
          <c:showBubbleSize val="0"/>
        </c:dLbls>
        <c:marker val="1"/>
        <c:smooth val="0"/>
        <c:axId val="1109992399"/>
        <c:axId val="1110001135"/>
      </c:lineChart>
      <c:lineChart>
        <c:grouping val="standard"/>
        <c:varyColors val="0"/>
        <c:ser>
          <c:idx val="1"/>
          <c:order val="1"/>
          <c:tx>
            <c:strRef>
              <c:f>'完全失業率（コロナの影響）'!$C$2</c:f>
              <c:strCache>
                <c:ptCount val="1"/>
                <c:pt idx="0">
                  <c:v>大阪</c:v>
                </c:pt>
              </c:strCache>
            </c:strRef>
          </c:tx>
          <c:spPr>
            <a:ln w="28575" cap="rnd">
              <a:solidFill>
                <a:schemeClr val="accent2"/>
              </a:solidFill>
              <a:round/>
            </a:ln>
            <a:effectLst/>
          </c:spPr>
          <c:marker>
            <c:symbol val="diamond"/>
            <c:size val="8"/>
            <c:spPr>
              <a:solidFill>
                <a:schemeClr val="accent2"/>
              </a:solidFill>
              <a:ln>
                <a:noFill/>
              </a:ln>
              <a:effectLst/>
            </c:spPr>
          </c:marker>
          <c:dLbls>
            <c:dLbl>
              <c:idx val="4"/>
              <c:layout>
                <c:manualLayout>
                  <c:x val="-3.8855302280037883E-2"/>
                  <c:y val="-4.3692956215394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36FA-4BE7-B02D-2B07FE9ABF6B}"/>
                </c:ext>
              </c:extLst>
            </c:dLbl>
            <c:dLbl>
              <c:idx val="6"/>
              <c:layout>
                <c:manualLayout>
                  <c:x val="-4.8277191728573832E-3"/>
                  <c:y val="7.17362514745771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36FA-4BE7-B02D-2B07FE9ABF6B}"/>
                </c:ext>
              </c:extLst>
            </c:dLbl>
            <c:dLbl>
              <c:idx val="8"/>
              <c:layout>
                <c:manualLayout>
                  <c:x val="-5.1615645945230548E-2"/>
                  <c:y val="1.189321457710382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36FA-4BE7-B02D-2B07FE9ABF6B}"/>
                </c:ext>
              </c:extLst>
            </c:dLbl>
            <c:dLbl>
              <c:idx val="10"/>
              <c:layout>
                <c:manualLayout>
                  <c:x val="-1.2078340695370631E-2"/>
                  <c:y val="-4.61001070342191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36FA-4BE7-B02D-2B07FE9ABF6B}"/>
                </c:ext>
              </c:extLst>
            </c:dLbl>
            <c:dLbl>
              <c:idx val="11"/>
              <c:layout>
                <c:manualLayout>
                  <c:x val="5.0969925667369879E-3"/>
                  <c:y val="-4.3692956215394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36FA-4BE7-B02D-2B07FE9ABF6B}"/>
                </c:ext>
              </c:extLst>
            </c:dLbl>
            <c:dLbl>
              <c:idx val="13"/>
              <c:layout>
                <c:manualLayout>
                  <c:x val="-1.3539472610419117E-2"/>
                  <c:y val="-3.9256089794712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36FA-4BE7-B02D-2B07FE9ABF6B}"/>
                </c:ext>
              </c:extLst>
            </c:dLbl>
            <c:dLbl>
              <c:idx val="14"/>
              <c:layout>
                <c:manualLayout>
                  <c:x val="-1.9920872472589542E-3"/>
                  <c:y val="-7.787134076910553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36FA-4BE7-B02D-2B07FE9ABF6B}"/>
                </c:ext>
              </c:extLst>
            </c:dLbl>
            <c:dLbl>
              <c:idx val="16"/>
              <c:layout>
                <c:manualLayout>
                  <c:x val="-4.310875016843542E-2"/>
                  <c:y val="-1.07792859217842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36FA-4BE7-B02D-2B07FE9ABF6B}"/>
                </c:ext>
              </c:extLst>
            </c:dLbl>
            <c:dLbl>
              <c:idx val="18"/>
              <c:layout>
                <c:manualLayout>
                  <c:x val="-1.9920872472589542E-3"/>
                  <c:y val="-4.3692956215394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36FA-4BE7-B02D-2B07FE9ABF6B}"/>
                </c:ext>
              </c:extLst>
            </c:dLbl>
            <c:dLbl>
              <c:idx val="19"/>
              <c:layout>
                <c:manualLayout>
                  <c:x val="-3.176912508139882E-2"/>
                  <c:y val="-3.49132287745112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36FA-4BE7-B02D-2B07FE9ABF6B}"/>
                </c:ext>
              </c:extLst>
            </c:dLbl>
            <c:dLbl>
              <c:idx val="25"/>
              <c:layout>
                <c:manualLayout>
                  <c:x val="-2.0527590401502368E-2"/>
                  <c:y val="4.4847376221972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36FA-4BE7-B02D-2B07FE9ABF6B}"/>
                </c:ext>
              </c:extLst>
            </c:dLbl>
            <c:dLbl>
              <c:idx val="31"/>
              <c:layout>
                <c:manualLayout>
                  <c:x val="-1.7560391126710845E-2"/>
                  <c:y val="-5.12326733275729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36FA-4BE7-B02D-2B07FE9ABF6B}"/>
                </c:ext>
              </c:extLst>
            </c:dLbl>
            <c:dLbl>
              <c:idx val="34"/>
              <c:layout>
                <c:manualLayout>
                  <c:x val="5.0840681899421061E-3"/>
                  <c:y val="-1.4226917038857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36FA-4BE7-B02D-2B07FE9ABF6B}"/>
                </c:ext>
              </c:extLst>
            </c:dLbl>
            <c:dLbl>
              <c:idx val="43"/>
              <c:layout>
                <c:manualLayout>
                  <c:x val="8.4140571322931961E-4"/>
                  <c:y val="-3.2773606260116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36FA-4BE7-B02D-2B07FE9ABF6B}"/>
                </c:ext>
              </c:extLst>
            </c:dLbl>
            <c:dLbl>
              <c:idx val="49"/>
              <c:layout>
                <c:manualLayout>
                  <c:x val="7.7647217497374074E-4"/>
                  <c:y val="4.867900528731396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36FA-4BE7-B02D-2B07FE9ABF6B}"/>
                </c:ext>
              </c:extLst>
            </c:dLbl>
            <c:dLbl>
              <c:idx val="55"/>
              <c:layout>
                <c:manualLayout>
                  <c:x val="-1.4379730540822542E-2"/>
                  <c:y val="-7.29580995728419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36FA-4BE7-B02D-2B07FE9ABF6B}"/>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'完全失業率（コロナの影響）'!$A$3:$A$29</c:f>
              <c:strCache>
                <c:ptCount val="27"/>
                <c:pt idx="0">
                  <c:v>2019年4～6月</c:v>
                </c:pt>
                <c:pt idx="1">
                  <c:v>2019年7～9月</c:v>
                </c:pt>
                <c:pt idx="2">
                  <c:v>2019年10～12月</c:v>
                </c:pt>
                <c:pt idx="3">
                  <c:v>2020年1～3月</c:v>
                </c:pt>
                <c:pt idx="4">
                  <c:v>2020年4～6月</c:v>
                </c:pt>
                <c:pt idx="5">
                  <c:v>2020年7～9月</c:v>
                </c:pt>
                <c:pt idx="6">
                  <c:v>2020年10～12月</c:v>
                </c:pt>
                <c:pt idx="7">
                  <c:v>2021年1～3月</c:v>
                </c:pt>
                <c:pt idx="8">
                  <c:v>2021年4～6月</c:v>
                </c:pt>
                <c:pt idx="9">
                  <c:v>2021年7～9月</c:v>
                </c:pt>
                <c:pt idx="10">
                  <c:v>2021年10～12月</c:v>
                </c:pt>
                <c:pt idx="11">
                  <c:v>2022年1～3月</c:v>
                </c:pt>
                <c:pt idx="12">
                  <c:v>2022年4～6月</c:v>
                </c:pt>
                <c:pt idx="13">
                  <c:v>2022年7～9月</c:v>
                </c:pt>
                <c:pt idx="14">
                  <c:v>2022年10～12月</c:v>
                </c:pt>
                <c:pt idx="15">
                  <c:v>2023年1～3月</c:v>
                </c:pt>
                <c:pt idx="16">
                  <c:v>2023年4～6月</c:v>
                </c:pt>
                <c:pt idx="17">
                  <c:v>2023年7～9月期</c:v>
                </c:pt>
                <c:pt idx="18">
                  <c:v>2023年10～12月期</c:v>
                </c:pt>
                <c:pt idx="19">
                  <c:v>2024年1～3月</c:v>
                </c:pt>
                <c:pt idx="20">
                  <c:v>2024年4～6月</c:v>
                </c:pt>
                <c:pt idx="21">
                  <c:v>2024年7～9月期</c:v>
                </c:pt>
                <c:pt idx="22">
                  <c:v>2024年10～12月期</c:v>
                </c:pt>
                <c:pt idx="23">
                  <c:v>2025年1～3月</c:v>
                </c:pt>
                <c:pt idx="24">
                  <c:v>2025年4～6月</c:v>
                </c:pt>
                <c:pt idx="25">
                  <c:v>2025年7～9月期</c:v>
                </c:pt>
                <c:pt idx="26">
                  <c:v>2025年10～12月期</c:v>
                </c:pt>
              </c:strCache>
            </c:strRef>
          </c:cat>
          <c:val>
            <c:numRef>
              <c:f>'完全失業率（コロナの影響）'!$C$3:$C$29</c:f>
              <c:numCache>
                <c:formatCode>0.0</c:formatCode>
                <c:ptCount val="27"/>
                <c:pt idx="0">
                  <c:v>3</c:v>
                </c:pt>
                <c:pt idx="1">
                  <c:v>2.9</c:v>
                </c:pt>
                <c:pt idx="2">
                  <c:v>2.8</c:v>
                </c:pt>
                <c:pt idx="3">
                  <c:v>2.9</c:v>
                </c:pt>
                <c:pt idx="4">
                  <c:v>3.3</c:v>
                </c:pt>
                <c:pt idx="5">
                  <c:v>3.9</c:v>
                </c:pt>
                <c:pt idx="6">
                  <c:v>3.3</c:v>
                </c:pt>
                <c:pt idx="7">
                  <c:v>3.9</c:v>
                </c:pt>
                <c:pt idx="8">
                  <c:v>3.6</c:v>
                </c:pt>
                <c:pt idx="9">
                  <c:v>3.6</c:v>
                </c:pt>
                <c:pt idx="10">
                  <c:v>2.9</c:v>
                </c:pt>
                <c:pt idx="11">
                  <c:v>2.9</c:v>
                </c:pt>
                <c:pt idx="12">
                  <c:v>3.6</c:v>
                </c:pt>
                <c:pt idx="13">
                  <c:v>3.3</c:v>
                </c:pt>
                <c:pt idx="14">
                  <c:v>2.8</c:v>
                </c:pt>
                <c:pt idx="15">
                  <c:v>3.7</c:v>
                </c:pt>
                <c:pt idx="16">
                  <c:v>3</c:v>
                </c:pt>
                <c:pt idx="17">
                  <c:v>3.4</c:v>
                </c:pt>
                <c:pt idx="18">
                  <c:v>2.6</c:v>
                </c:pt>
                <c:pt idx="19" formatCode="General">
                  <c:v>3.3</c:v>
                </c:pt>
                <c:pt idx="20" formatCode="General">
                  <c:v>3.2</c:v>
                </c:pt>
                <c:pt idx="21" formatCode="General">
                  <c:v>3.2</c:v>
                </c:pt>
                <c:pt idx="22" formatCode="General">
                  <c:v>2.8</c:v>
                </c:pt>
                <c:pt idx="23" formatCode="General">
                  <c:v>2.8</c:v>
                </c:pt>
                <c:pt idx="24" formatCode="General">
                  <c:v>2.9</c:v>
                </c:pt>
                <c:pt idx="25" formatCode="General">
                  <c:v>3.1</c:v>
                </c:pt>
                <c:pt idx="26" formatCode="General">
                  <c:v>3.2</c:v>
                </c:pt>
              </c:numCache>
            </c:numRef>
          </c:val>
          <c:smooth val="0"/>
          <c:extLst>
            <c:ext xmlns:c16="http://schemas.microsoft.com/office/drawing/2014/chart" uri="{C3380CC4-5D6E-409C-BE32-E72D297353CC}">
              <c16:uniqueId val="{0000003A-36FA-4BE7-B02D-2B07FE9ABF6B}"/>
            </c:ext>
          </c:extLst>
        </c:ser>
        <c:ser>
          <c:idx val="2"/>
          <c:order val="2"/>
          <c:tx>
            <c:strRef>
              <c:f>'完全失業率（コロナの影響）'!$D$2</c:f>
              <c:strCache>
                <c:ptCount val="1"/>
                <c:pt idx="0">
                  <c:v>東京</c:v>
                </c:pt>
              </c:strCache>
            </c:strRef>
          </c:tx>
          <c:spPr>
            <a:ln w="28575" cap="rnd">
              <a:solidFill>
                <a:schemeClr val="accent3"/>
              </a:solidFill>
              <a:prstDash val="sysDot"/>
              <a:round/>
            </a:ln>
            <a:effectLst/>
          </c:spPr>
          <c:marker>
            <c:symbol val="circle"/>
            <c:size val="5"/>
            <c:spPr>
              <a:solidFill>
                <a:schemeClr val="accent3"/>
              </a:solidFill>
              <a:ln>
                <a:noFill/>
              </a:ln>
              <a:effectLst/>
            </c:spPr>
          </c:marker>
          <c:dLbls>
            <c:dLbl>
              <c:idx val="0"/>
              <c:layout>
                <c:manualLayout>
                  <c:x val="-3.4022820069847241E-2"/>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36FA-4BE7-B02D-2B07FE9ABF6B}"/>
                </c:ext>
              </c:extLst>
            </c:dLbl>
            <c:dLbl>
              <c:idx val="1"/>
              <c:layout>
                <c:manualLayout>
                  <c:x val="-1.417617502910303E-2"/>
                  <c:y val="2.10706946692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36FA-4BE7-B02D-2B07FE9ABF6B}"/>
                </c:ext>
              </c:extLst>
            </c:dLbl>
            <c:dLbl>
              <c:idx val="2"/>
              <c:layout>
                <c:manualLayout>
                  <c:x val="-1.9846645040744224E-2"/>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36FA-4BE7-B02D-2B07FE9ABF6B}"/>
                </c:ext>
              </c:extLst>
            </c:dLbl>
            <c:dLbl>
              <c:idx val="3"/>
              <c:layout>
                <c:manualLayout>
                  <c:x val="-3.4022820069847269E-2"/>
                  <c:y val="-2.1070694669280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36FA-4BE7-B02D-2B07FE9ABF6B}"/>
                </c:ext>
              </c:extLst>
            </c:dLbl>
            <c:dLbl>
              <c:idx val="5"/>
              <c:layout>
                <c:manualLayout>
                  <c:x val="-1.9846645040744276E-2"/>
                  <c:y val="-3.0100992384685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36FA-4BE7-B02D-2B07FE9ABF6B}"/>
                </c:ext>
              </c:extLst>
            </c:dLbl>
            <c:dLbl>
              <c:idx val="7"/>
              <c:layout>
                <c:manualLayout>
                  <c:x val="-3.4022820069847297E-2"/>
                  <c:y val="2.1070694669280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36FA-4BE7-B02D-2B07FE9ABF6B}"/>
                </c:ext>
              </c:extLst>
            </c:dLbl>
            <c:dLbl>
              <c:idx val="9"/>
              <c:layout>
                <c:manualLayout>
                  <c:x val="-4.2528525087309572E-3"/>
                  <c:y val="-9.03029771540578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36FA-4BE7-B02D-2B07FE9ABF6B}"/>
                </c:ext>
              </c:extLst>
            </c:dLbl>
            <c:dLbl>
              <c:idx val="11"/>
              <c:layout>
                <c:manualLayout>
                  <c:x val="-1.4176175029103019E-3"/>
                  <c:y val="-3.0100992384685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36FA-4BE7-B02D-2B07FE9ABF6B}"/>
                </c:ext>
              </c:extLst>
            </c:dLbl>
            <c:dLbl>
              <c:idx val="13"/>
              <c:layout>
                <c:manualLayout>
                  <c:x val="-3.2605202566936942E-2"/>
                  <c:y val="2.4080793907748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36FA-4BE7-B02D-2B07FE9ABF6B}"/>
                </c:ext>
              </c:extLst>
            </c:dLbl>
            <c:dLbl>
              <c:idx val="14"/>
              <c:layout>
                <c:manualLayout>
                  <c:x val="-3.7010087098117754E-2"/>
                  <c:y val="1.76683443091932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36FA-4BE7-B02D-2B07FE9ABF6B}"/>
                </c:ext>
              </c:extLst>
            </c:dLbl>
            <c:dLbl>
              <c:idx val="15"/>
              <c:layout>
                <c:manualLayout>
                  <c:x val="-8.5407893303348654E-3"/>
                  <c:y val="2.9447240515321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5-36FA-4BE7-B02D-2B07FE9ABF6B}"/>
                </c:ext>
              </c:extLst>
            </c:dLbl>
            <c:dLbl>
              <c:idx val="16"/>
              <c:layout>
                <c:manualLayout>
                  <c:x val="-1.7081578660669838E-2"/>
                  <c:y val="2.35577924122576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36FA-4BE7-B02D-2B07FE9ABF6B}"/>
                </c:ext>
              </c:extLst>
            </c:dLbl>
            <c:dLbl>
              <c:idx val="17"/>
              <c:layout>
                <c:manualLayout>
                  <c:x val="-2.8469297767782991E-2"/>
                  <c:y val="2.6502516463789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7-36FA-4BE7-B02D-2B07FE9ABF6B}"/>
                </c:ext>
              </c:extLst>
            </c:dLbl>
            <c:dLbl>
              <c:idx val="19"/>
              <c:layout>
                <c:manualLayout>
                  <c:x val="-1.7081578660669731E-2"/>
                  <c:y val="3.2391964566854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8-36FA-4BE7-B02D-2B07FE9ABF6B}"/>
                </c:ext>
              </c:extLst>
            </c:dLbl>
            <c:dLbl>
              <c:idx val="21"/>
              <c:layout>
                <c:manualLayout>
                  <c:x val="-2.8352350058206036E-2"/>
                  <c:y val="2.10706946692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9-36FA-4BE7-B02D-2B07FE9ABF6B}"/>
                </c:ext>
              </c:extLst>
            </c:dLbl>
            <c:dLbl>
              <c:idx val="23"/>
              <c:layout>
                <c:manualLayout>
                  <c:x val="-2.8798362257546808E-2"/>
                  <c:y val="-4.00507459620379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D-36FA-4BE7-B02D-2B07FE9ABF6B}"/>
                </c:ext>
              </c:extLst>
            </c:dLbl>
            <c:dLbl>
              <c:idx val="25"/>
              <c:layout>
                <c:manualLayout>
                  <c:x val="-2.4478607918914697E-2"/>
                  <c:y val="2.57469081184528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E-36FA-4BE7-B02D-2B07FE9ABF6B}"/>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'完全失業率（コロナの影響）'!$A$3:$A$29</c:f>
              <c:strCache>
                <c:ptCount val="27"/>
                <c:pt idx="0">
                  <c:v>2019年4～6月</c:v>
                </c:pt>
                <c:pt idx="1">
                  <c:v>2019年7～9月</c:v>
                </c:pt>
                <c:pt idx="2">
                  <c:v>2019年10～12月</c:v>
                </c:pt>
                <c:pt idx="3">
                  <c:v>2020年1～3月</c:v>
                </c:pt>
                <c:pt idx="4">
                  <c:v>2020年4～6月</c:v>
                </c:pt>
                <c:pt idx="5">
                  <c:v>2020年7～9月</c:v>
                </c:pt>
                <c:pt idx="6">
                  <c:v>2020年10～12月</c:v>
                </c:pt>
                <c:pt idx="7">
                  <c:v>2021年1～3月</c:v>
                </c:pt>
                <c:pt idx="8">
                  <c:v>2021年4～6月</c:v>
                </c:pt>
                <c:pt idx="9">
                  <c:v>2021年7～9月</c:v>
                </c:pt>
                <c:pt idx="10">
                  <c:v>2021年10～12月</c:v>
                </c:pt>
                <c:pt idx="11">
                  <c:v>2022年1～3月</c:v>
                </c:pt>
                <c:pt idx="12">
                  <c:v>2022年4～6月</c:v>
                </c:pt>
                <c:pt idx="13">
                  <c:v>2022年7～9月</c:v>
                </c:pt>
                <c:pt idx="14">
                  <c:v>2022年10～12月</c:v>
                </c:pt>
                <c:pt idx="15">
                  <c:v>2023年1～3月</c:v>
                </c:pt>
                <c:pt idx="16">
                  <c:v>2023年4～6月</c:v>
                </c:pt>
                <c:pt idx="17">
                  <c:v>2023年7～9月期</c:v>
                </c:pt>
                <c:pt idx="18">
                  <c:v>2023年10～12月期</c:v>
                </c:pt>
                <c:pt idx="19">
                  <c:v>2024年1～3月</c:v>
                </c:pt>
                <c:pt idx="20">
                  <c:v>2024年4～6月</c:v>
                </c:pt>
                <c:pt idx="21">
                  <c:v>2024年7～9月期</c:v>
                </c:pt>
                <c:pt idx="22">
                  <c:v>2024年10～12月期</c:v>
                </c:pt>
                <c:pt idx="23">
                  <c:v>2025年1～3月</c:v>
                </c:pt>
                <c:pt idx="24">
                  <c:v>2025年4～6月</c:v>
                </c:pt>
                <c:pt idx="25">
                  <c:v>2025年7～9月期</c:v>
                </c:pt>
                <c:pt idx="26">
                  <c:v>2025年10～12月期</c:v>
                </c:pt>
              </c:strCache>
            </c:strRef>
          </c:cat>
          <c:val>
            <c:numRef>
              <c:f>'完全失業率（コロナの影響）'!$D$3:$D$29</c:f>
              <c:numCache>
                <c:formatCode>0.0</c:formatCode>
                <c:ptCount val="27"/>
                <c:pt idx="0">
                  <c:v>2.4</c:v>
                </c:pt>
                <c:pt idx="1">
                  <c:v>2.2000000000000002</c:v>
                </c:pt>
                <c:pt idx="2">
                  <c:v>2.4</c:v>
                </c:pt>
                <c:pt idx="3">
                  <c:v>2.6</c:v>
                </c:pt>
                <c:pt idx="4">
                  <c:v>3.2</c:v>
                </c:pt>
                <c:pt idx="5">
                  <c:v>3.5</c:v>
                </c:pt>
                <c:pt idx="6">
                  <c:v>3</c:v>
                </c:pt>
                <c:pt idx="7">
                  <c:v>2.7</c:v>
                </c:pt>
                <c:pt idx="8">
                  <c:v>3.8</c:v>
                </c:pt>
                <c:pt idx="9">
                  <c:v>3.1</c:v>
                </c:pt>
                <c:pt idx="10">
                  <c:v>2.4</c:v>
                </c:pt>
                <c:pt idx="11">
                  <c:v>2.8</c:v>
                </c:pt>
                <c:pt idx="12">
                  <c:v>2.8</c:v>
                </c:pt>
                <c:pt idx="13">
                  <c:v>2.5</c:v>
                </c:pt>
                <c:pt idx="14">
                  <c:v>2.4</c:v>
                </c:pt>
                <c:pt idx="15">
                  <c:v>2.6</c:v>
                </c:pt>
                <c:pt idx="16">
                  <c:v>2.6</c:v>
                </c:pt>
                <c:pt idx="17">
                  <c:v>2.6</c:v>
                </c:pt>
                <c:pt idx="18">
                  <c:v>2.1</c:v>
                </c:pt>
                <c:pt idx="19" formatCode="General">
                  <c:v>2.5</c:v>
                </c:pt>
                <c:pt idx="20">
                  <c:v>3</c:v>
                </c:pt>
                <c:pt idx="21" formatCode="General">
                  <c:v>2.4</c:v>
                </c:pt>
                <c:pt idx="22" formatCode="General">
                  <c:v>2.4</c:v>
                </c:pt>
                <c:pt idx="23" formatCode="General">
                  <c:v>2.5</c:v>
                </c:pt>
                <c:pt idx="24" formatCode="General">
                  <c:v>2.7</c:v>
                </c:pt>
                <c:pt idx="25" formatCode="General">
                  <c:v>2.4</c:v>
                </c:pt>
                <c:pt idx="26" formatCode="General">
                  <c:v>2.2000000000000002</c:v>
                </c:pt>
              </c:numCache>
            </c:numRef>
          </c:val>
          <c:smooth val="0"/>
          <c:extLst>
            <c:ext xmlns:c16="http://schemas.microsoft.com/office/drawing/2014/chart" uri="{C3380CC4-5D6E-409C-BE32-E72D297353CC}">
              <c16:uniqueId val="{0000004A-36FA-4BE7-B02D-2B07FE9ABF6B}"/>
            </c:ext>
          </c:extLst>
        </c:ser>
        <c:dLbls>
          <c:showLegendKey val="0"/>
          <c:showVal val="0"/>
          <c:showCatName val="0"/>
          <c:showSerName val="0"/>
          <c:showPercent val="0"/>
          <c:showBubbleSize val="0"/>
        </c:dLbls>
        <c:marker val="1"/>
        <c:smooth val="0"/>
        <c:axId val="1110005711"/>
        <c:axId val="1110000303"/>
      </c:lineChart>
      <c:catAx>
        <c:axId val="1109992399"/>
        <c:scaling>
          <c:orientation val="minMax"/>
        </c:scaling>
        <c:delete val="0"/>
        <c:axPos val="b"/>
        <c:numFmt formatCode="General" sourceLinked="1"/>
        <c:majorTickMark val="in"/>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0001135"/>
        <c:crosses val="autoZero"/>
        <c:auto val="1"/>
        <c:lblAlgn val="ctr"/>
        <c:lblOffset val="100"/>
        <c:noMultiLvlLbl val="0"/>
      </c:catAx>
      <c:valAx>
        <c:axId val="1110001135"/>
        <c:scaling>
          <c:orientation val="minMax"/>
          <c:max val="4"/>
          <c:min val="2"/>
        </c:scaling>
        <c:delete val="0"/>
        <c:axPos val="l"/>
        <c:majorGridlines>
          <c:spPr>
            <a:ln>
              <a:solidFill>
                <a:schemeClr val="tx1">
                  <a:lumMod val="15000"/>
                  <a:lumOff val="85000"/>
                </a:schemeClr>
              </a:solidFill>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09992399"/>
        <c:crosses val="autoZero"/>
        <c:crossBetween val="between"/>
      </c:valAx>
      <c:valAx>
        <c:axId val="1110000303"/>
        <c:scaling>
          <c:orientation val="minMax"/>
          <c:max val="4"/>
          <c:min val="2"/>
        </c:scaling>
        <c:delete val="1"/>
        <c:axPos val="r"/>
        <c:numFmt formatCode="0.0" sourceLinked="1"/>
        <c:majorTickMark val="none"/>
        <c:minorTickMark val="none"/>
        <c:tickLblPos val="nextTo"/>
        <c:crossAx val="1110005711"/>
        <c:crosses val="max"/>
        <c:crossBetween val="between"/>
      </c:valAx>
      <c:catAx>
        <c:axId val="1110005711"/>
        <c:scaling>
          <c:orientation val="minMax"/>
        </c:scaling>
        <c:delete val="1"/>
        <c:axPos val="b"/>
        <c:numFmt formatCode="General" sourceLinked="1"/>
        <c:majorTickMark val="none"/>
        <c:minorTickMark val="none"/>
        <c:tickLblPos val="nextTo"/>
        <c:crossAx val="1110000303"/>
        <c:crosses val="autoZero"/>
        <c:auto val="1"/>
        <c:lblAlgn val="ctr"/>
        <c:lblOffset val="100"/>
        <c:noMultiLvlLbl val="0"/>
      </c:catAx>
      <c:spPr>
        <a:noFill/>
        <a:ln>
          <a:noFill/>
        </a:ln>
        <a:effectLst/>
      </c:spPr>
    </c:plotArea>
    <c:plotVisOnly val="1"/>
    <c:dispBlanksAs val="span"/>
    <c:showDLblsOverMax val="0"/>
  </c:chart>
  <c:spPr>
    <a:noFill/>
    <a:ln>
      <a:noFill/>
    </a:ln>
    <a:effectLst/>
  </c:spPr>
  <c:txPr>
    <a:bodyPr/>
    <a:lstStyle/>
    <a:p>
      <a:pPr>
        <a:defRPr/>
      </a:pPr>
      <a:endParaRPr lang="ja-JP"/>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969887306115626E-2"/>
          <c:y val="8.4928100477574042E-2"/>
          <c:w val="0.87826961490080779"/>
          <c:h val="0.7110129618182911"/>
        </c:manualLayout>
      </c:layout>
      <c:lineChart>
        <c:grouping val="standard"/>
        <c:varyColors val="0"/>
        <c:ser>
          <c:idx val="0"/>
          <c:order val="0"/>
          <c:tx>
            <c:strRef>
              <c:f>'202602（２）'!$B$1</c:f>
              <c:strCache>
                <c:ptCount val="1"/>
                <c:pt idx="0">
                  <c:v>新規求人倍率（全国）</c:v>
                </c:pt>
              </c:strCache>
            </c:strRef>
          </c:tx>
          <c:spPr>
            <a:ln>
              <a:solidFill>
                <a:schemeClr val="accent2"/>
              </a:solidFill>
              <a:prstDash val="sysDash"/>
            </a:ln>
          </c:spPr>
          <c:marker>
            <c:symbol val="none"/>
          </c:marker>
          <c:dLbls>
            <c:dLbl>
              <c:idx val="116"/>
              <c:layout>
                <c:manualLayout>
                  <c:x val="-1.4507492595669479E-2"/>
                  <c:y val="-0.18115452803226967"/>
                </c:manualLayout>
              </c:layout>
              <c:tx>
                <c:rich>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r>
                      <a:rPr lang="zh-TW" altLang="en-US">
                        <a:latin typeface="Meiryo UI" panose="020B0604030504040204" pitchFamily="50" charset="-128"/>
                        <a:ea typeface="Meiryo UI" panose="020B0604030504040204" pitchFamily="50" charset="-128"/>
                      </a:rPr>
                      <a:t>新規求人倍率（大阪府）</a:t>
                    </a:r>
                  </a:p>
                </c:rich>
              </c:tx>
              <c:spPr>
                <a:xfrm>
                  <a:off x="5483396" y="505355"/>
                  <a:ext cx="1576487" cy="250197"/>
                </a:xfrm>
                <a:solidFill>
                  <a:sysClr val="window" lastClr="FFFFFF"/>
                </a:solidFill>
                <a:ln w="9525" cap="flat" cmpd="sng" algn="ctr">
                  <a:solidFill>
                    <a:sysClr val="windowText" lastClr="000000">
                      <a:lumMod val="65000"/>
                      <a:lumOff val="3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37376"/>
                        <a:gd name="adj2" fmla="val 144999"/>
                      </a:avLst>
                    </a:prstGeom>
                  </c15:spPr>
                  <c15:layout>
                    <c:manualLayout>
                      <c:w val="0.1911385428199939"/>
                      <c:h val="5.7749021405478468E-2"/>
                    </c:manualLayout>
                  </c15:layout>
                  <c15:showDataLabelsRange val="0"/>
                </c:ext>
                <c:ext xmlns:c16="http://schemas.microsoft.com/office/drawing/2014/chart" uri="{C3380CC4-5D6E-409C-BE32-E72D297353CC}">
                  <c16:uniqueId val="{00000000-03B8-48B0-93B8-FCAB12CDA65B}"/>
                </c:ext>
              </c:extLst>
            </c:dLbl>
            <c:dLbl>
              <c:idx val="190"/>
              <c:layout>
                <c:manualLayout>
                  <c:x val="0"/>
                  <c:y val="2.12114430127979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B8-48B0-93B8-FCAB12CDA65B}"/>
                </c:ext>
              </c:extLst>
            </c:dLbl>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'202602（２）'!$A$2:$A$195</c:f>
              <c:numCache>
                <c:formatCode>yyyy"年"m"月"</c:formatCode>
                <c:ptCount val="19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pt idx="184">
                  <c:v>45778</c:v>
                </c:pt>
                <c:pt idx="185">
                  <c:v>45809</c:v>
                </c:pt>
                <c:pt idx="186">
                  <c:v>45839</c:v>
                </c:pt>
                <c:pt idx="187">
                  <c:v>45870</c:v>
                </c:pt>
                <c:pt idx="188">
                  <c:v>45901</c:v>
                </c:pt>
                <c:pt idx="189">
                  <c:v>45931</c:v>
                </c:pt>
                <c:pt idx="190">
                  <c:v>45962</c:v>
                </c:pt>
                <c:pt idx="191">
                  <c:v>45992</c:v>
                </c:pt>
                <c:pt idx="192">
                  <c:v>46023</c:v>
                </c:pt>
                <c:pt idx="193">
                  <c:v>46054</c:v>
                </c:pt>
              </c:numCache>
            </c:numRef>
          </c:cat>
          <c:val>
            <c:numRef>
              <c:f>'202602（２）'!$B$2:$B$195</c:f>
              <c:numCache>
                <c:formatCode>General</c:formatCode>
                <c:ptCount val="194"/>
                <c:pt idx="0">
                  <c:v>0.82</c:v>
                </c:pt>
                <c:pt idx="1">
                  <c:v>0.82</c:v>
                </c:pt>
                <c:pt idx="2">
                  <c:v>0.82</c:v>
                </c:pt>
                <c:pt idx="3">
                  <c:v>0.85</c:v>
                </c:pt>
                <c:pt idx="4">
                  <c:v>0.86</c:v>
                </c:pt>
                <c:pt idx="5">
                  <c:v>0.88</c:v>
                </c:pt>
                <c:pt idx="6">
                  <c:v>0.89</c:v>
                </c:pt>
                <c:pt idx="7">
                  <c:v>0.91</c:v>
                </c:pt>
                <c:pt idx="8">
                  <c:v>0.94</c:v>
                </c:pt>
                <c:pt idx="9">
                  <c:v>0.96</c:v>
                </c:pt>
                <c:pt idx="10">
                  <c:v>0.96</c:v>
                </c:pt>
                <c:pt idx="11">
                  <c:v>0.98</c:v>
                </c:pt>
                <c:pt idx="12">
                  <c:v>1.01</c:v>
                </c:pt>
                <c:pt idx="13">
                  <c:v>0.99</c:v>
                </c:pt>
                <c:pt idx="14">
                  <c:v>0.98</c:v>
                </c:pt>
                <c:pt idx="15">
                  <c:v>0.95</c:v>
                </c:pt>
                <c:pt idx="16">
                  <c:v>0.98</c:v>
                </c:pt>
                <c:pt idx="17">
                  <c:v>1</c:v>
                </c:pt>
                <c:pt idx="18">
                  <c:v>1.07</c:v>
                </c:pt>
                <c:pt idx="19">
                  <c:v>1.05</c:v>
                </c:pt>
                <c:pt idx="20">
                  <c:v>1.1399999999999999</c:v>
                </c:pt>
                <c:pt idx="21">
                  <c:v>1.1499999999999999</c:v>
                </c:pt>
                <c:pt idx="22">
                  <c:v>1.17</c:v>
                </c:pt>
                <c:pt idx="23">
                  <c:v>1.19</c:v>
                </c:pt>
                <c:pt idx="24">
                  <c:v>1.21</c:v>
                </c:pt>
                <c:pt idx="25">
                  <c:v>1.23</c:v>
                </c:pt>
                <c:pt idx="26">
                  <c:v>1.23</c:v>
                </c:pt>
                <c:pt idx="27">
                  <c:v>1.25</c:v>
                </c:pt>
                <c:pt idx="28">
                  <c:v>1.29</c:v>
                </c:pt>
                <c:pt idx="29">
                  <c:v>1.29</c:v>
                </c:pt>
                <c:pt idx="30">
                  <c:v>1.3</c:v>
                </c:pt>
                <c:pt idx="31">
                  <c:v>1.32</c:v>
                </c:pt>
                <c:pt idx="32">
                  <c:v>1.27</c:v>
                </c:pt>
                <c:pt idx="33">
                  <c:v>1.3</c:v>
                </c:pt>
                <c:pt idx="34">
                  <c:v>1.32</c:v>
                </c:pt>
                <c:pt idx="35">
                  <c:v>1.32</c:v>
                </c:pt>
                <c:pt idx="36">
                  <c:v>1.34</c:v>
                </c:pt>
                <c:pt idx="37">
                  <c:v>1.38</c:v>
                </c:pt>
                <c:pt idx="38">
                  <c:v>1.38</c:v>
                </c:pt>
                <c:pt idx="39">
                  <c:v>1.41</c:v>
                </c:pt>
                <c:pt idx="40">
                  <c:v>1.43</c:v>
                </c:pt>
                <c:pt idx="41">
                  <c:v>1.47</c:v>
                </c:pt>
                <c:pt idx="42">
                  <c:v>1.47</c:v>
                </c:pt>
                <c:pt idx="43">
                  <c:v>1.5</c:v>
                </c:pt>
                <c:pt idx="44">
                  <c:v>1.5</c:v>
                </c:pt>
                <c:pt idx="45">
                  <c:v>1.57</c:v>
                </c:pt>
                <c:pt idx="46">
                  <c:v>1.57</c:v>
                </c:pt>
                <c:pt idx="47">
                  <c:v>1.59</c:v>
                </c:pt>
                <c:pt idx="48">
                  <c:v>1.64</c:v>
                </c:pt>
                <c:pt idx="49">
                  <c:v>1.69</c:v>
                </c:pt>
                <c:pt idx="50">
                  <c:v>1.63</c:v>
                </c:pt>
                <c:pt idx="51">
                  <c:v>1.63</c:v>
                </c:pt>
                <c:pt idx="52">
                  <c:v>1.63</c:v>
                </c:pt>
                <c:pt idx="53">
                  <c:v>1.65</c:v>
                </c:pt>
                <c:pt idx="54">
                  <c:v>1.67</c:v>
                </c:pt>
                <c:pt idx="55">
                  <c:v>1.65</c:v>
                </c:pt>
                <c:pt idx="56">
                  <c:v>1.66</c:v>
                </c:pt>
                <c:pt idx="57">
                  <c:v>1.69</c:v>
                </c:pt>
                <c:pt idx="58">
                  <c:v>1.69</c:v>
                </c:pt>
                <c:pt idx="59">
                  <c:v>1.75</c:v>
                </c:pt>
                <c:pt idx="60">
                  <c:v>1.77</c:v>
                </c:pt>
                <c:pt idx="61">
                  <c:v>1.72</c:v>
                </c:pt>
                <c:pt idx="62">
                  <c:v>1.76</c:v>
                </c:pt>
                <c:pt idx="63">
                  <c:v>1.76</c:v>
                </c:pt>
                <c:pt idx="64">
                  <c:v>1.76</c:v>
                </c:pt>
                <c:pt idx="65">
                  <c:v>1.79</c:v>
                </c:pt>
                <c:pt idx="66">
                  <c:v>1.83</c:v>
                </c:pt>
                <c:pt idx="67">
                  <c:v>1.84</c:v>
                </c:pt>
                <c:pt idx="68">
                  <c:v>1.86</c:v>
                </c:pt>
                <c:pt idx="69">
                  <c:v>1.84</c:v>
                </c:pt>
                <c:pt idx="70">
                  <c:v>1.89</c:v>
                </c:pt>
                <c:pt idx="71">
                  <c:v>1.89</c:v>
                </c:pt>
                <c:pt idx="72">
                  <c:v>2.0299999999999998</c:v>
                </c:pt>
                <c:pt idx="73">
                  <c:v>1.95</c:v>
                </c:pt>
                <c:pt idx="74">
                  <c:v>1.95</c:v>
                </c:pt>
                <c:pt idx="75">
                  <c:v>2.0299999999999998</c:v>
                </c:pt>
                <c:pt idx="76">
                  <c:v>2.0499999999999998</c:v>
                </c:pt>
                <c:pt idx="77">
                  <c:v>2.0099999999999998</c:v>
                </c:pt>
                <c:pt idx="78">
                  <c:v>2.0299999999999998</c:v>
                </c:pt>
                <c:pt idx="79">
                  <c:v>2.08</c:v>
                </c:pt>
                <c:pt idx="80">
                  <c:v>2.1</c:v>
                </c:pt>
                <c:pt idx="81">
                  <c:v>2.09</c:v>
                </c:pt>
                <c:pt idx="82">
                  <c:v>2.14</c:v>
                </c:pt>
                <c:pt idx="83">
                  <c:v>2.16</c:v>
                </c:pt>
                <c:pt idx="84" formatCode="0.00">
                  <c:v>2.13</c:v>
                </c:pt>
                <c:pt idx="85" formatCode="0.00">
                  <c:v>2.16</c:v>
                </c:pt>
                <c:pt idx="86" formatCode="0.00">
                  <c:v>2.14</c:v>
                </c:pt>
                <c:pt idx="87" formatCode="0.00">
                  <c:v>2.1800000000000002</c:v>
                </c:pt>
                <c:pt idx="88" formatCode="0.00">
                  <c:v>2.2799999999999998</c:v>
                </c:pt>
                <c:pt idx="89" formatCode="0.00">
                  <c:v>2.2400000000000002</c:v>
                </c:pt>
                <c:pt idx="90" formatCode="0.00">
                  <c:v>2.25</c:v>
                </c:pt>
                <c:pt idx="91" formatCode="0.00">
                  <c:v>2.2200000000000002</c:v>
                </c:pt>
                <c:pt idx="92" formatCode="0.00">
                  <c:v>2.2599999999999998</c:v>
                </c:pt>
                <c:pt idx="93" formatCode="0.00">
                  <c:v>2.36</c:v>
                </c:pt>
                <c:pt idx="94" formatCode="0.00">
                  <c:v>2.31</c:v>
                </c:pt>
                <c:pt idx="95" formatCode="0.00">
                  <c:v>2.4</c:v>
                </c:pt>
                <c:pt idx="96" formatCode="0.00">
                  <c:v>2.36</c:v>
                </c:pt>
                <c:pt idx="97" formatCode="0.00">
                  <c:v>2.34</c:v>
                </c:pt>
                <c:pt idx="98" formatCode="0.00">
                  <c:v>2.37</c:v>
                </c:pt>
                <c:pt idx="99" formatCode="0.00">
                  <c:v>2.37</c:v>
                </c:pt>
                <c:pt idx="100" formatCode="0.00">
                  <c:v>2.37</c:v>
                </c:pt>
                <c:pt idx="101" formatCode="0.00">
                  <c:v>2.4500000000000002</c:v>
                </c:pt>
                <c:pt idx="102" formatCode="0.00">
                  <c:v>2.4500000000000002</c:v>
                </c:pt>
                <c:pt idx="103" formatCode="0.00">
                  <c:v>2.37</c:v>
                </c:pt>
                <c:pt idx="104" formatCode="0.00">
                  <c:v>2.4700000000000002</c:v>
                </c:pt>
                <c:pt idx="105" formatCode="0.00">
                  <c:v>2.38</c:v>
                </c:pt>
                <c:pt idx="106" formatCode="0.00">
                  <c:v>2.41</c:v>
                </c:pt>
                <c:pt idx="107" formatCode="0.00">
                  <c:v>2.4</c:v>
                </c:pt>
                <c:pt idx="108" formatCode="0.00">
                  <c:v>2.4700000000000002</c:v>
                </c:pt>
                <c:pt idx="109" formatCode="0.00">
                  <c:v>2.48</c:v>
                </c:pt>
                <c:pt idx="110" formatCode="0.00">
                  <c:v>2.44</c:v>
                </c:pt>
                <c:pt idx="111" formatCode="0.00">
                  <c:v>2.4900000000000002</c:v>
                </c:pt>
                <c:pt idx="112" formatCode="0.00">
                  <c:v>2.48</c:v>
                </c:pt>
                <c:pt idx="113" formatCode="0.00">
                  <c:v>2.39</c:v>
                </c:pt>
                <c:pt idx="114" formatCode="0.00">
                  <c:v>2.36</c:v>
                </c:pt>
                <c:pt idx="115" formatCode="0.00">
                  <c:v>2.4300000000000002</c:v>
                </c:pt>
                <c:pt idx="116" formatCode="0.00">
                  <c:v>2.31</c:v>
                </c:pt>
                <c:pt idx="117" formatCode="0.00">
                  <c:v>2.42</c:v>
                </c:pt>
                <c:pt idx="118" formatCode="0.00">
                  <c:v>2.35</c:v>
                </c:pt>
                <c:pt idx="119" formatCode="0.00">
                  <c:v>2.39</c:v>
                </c:pt>
                <c:pt idx="120" formatCode="0.00">
                  <c:v>2.08</c:v>
                </c:pt>
                <c:pt idx="121" formatCode="0.00">
                  <c:v>2.2599999999999998</c:v>
                </c:pt>
                <c:pt idx="122" formatCode="0.00">
                  <c:v>2.25</c:v>
                </c:pt>
                <c:pt idx="123" formatCode="0.00">
                  <c:v>1.88</c:v>
                </c:pt>
                <c:pt idx="124" formatCode="0.00">
                  <c:v>1.93</c:v>
                </c:pt>
                <c:pt idx="125" formatCode="0.00">
                  <c:v>1.73</c:v>
                </c:pt>
                <c:pt idx="126" formatCode="0.00">
                  <c:v>1.71</c:v>
                </c:pt>
                <c:pt idx="127" formatCode="0.00">
                  <c:v>1.83</c:v>
                </c:pt>
                <c:pt idx="128" formatCode="0.00">
                  <c:v>1.93</c:v>
                </c:pt>
                <c:pt idx="129" formatCode="0.00">
                  <c:v>1.78</c:v>
                </c:pt>
                <c:pt idx="130" formatCode="0.00">
                  <c:v>1.97</c:v>
                </c:pt>
                <c:pt idx="131" formatCode="0.00">
                  <c:v>2.0099999999999998</c:v>
                </c:pt>
                <c:pt idx="132" formatCode="0.00">
                  <c:v>2.0099999999999998</c:v>
                </c:pt>
                <c:pt idx="133" formatCode="0.00">
                  <c:v>1.96</c:v>
                </c:pt>
                <c:pt idx="134" formatCode="0.00">
                  <c:v>2.02</c:v>
                </c:pt>
                <c:pt idx="135" formatCode="0.00">
                  <c:v>1.92</c:v>
                </c:pt>
                <c:pt idx="136" formatCode="0.00">
                  <c:v>2.12</c:v>
                </c:pt>
                <c:pt idx="137" formatCode="0.00">
                  <c:v>2.09</c:v>
                </c:pt>
                <c:pt idx="138" formatCode="0.00">
                  <c:v>1.97</c:v>
                </c:pt>
                <c:pt idx="139" formatCode="0.00">
                  <c:v>1.99</c:v>
                </c:pt>
                <c:pt idx="140" formatCode="0.00">
                  <c:v>2.08</c:v>
                </c:pt>
                <c:pt idx="141" formatCode="0.00">
                  <c:v>2.0299999999999998</c:v>
                </c:pt>
                <c:pt idx="142" formatCode="0.00">
                  <c:v>2.0299999999999998</c:v>
                </c:pt>
                <c:pt idx="143" formatCode="0.00">
                  <c:v>2.16</c:v>
                </c:pt>
                <c:pt idx="144" formatCode="0.00">
                  <c:v>2.17</c:v>
                </c:pt>
                <c:pt idx="145" formatCode="0.00">
                  <c:v>2.2200000000000002</c:v>
                </c:pt>
                <c:pt idx="146" formatCode="0.00">
                  <c:v>2.1800000000000002</c:v>
                </c:pt>
                <c:pt idx="147" formatCode="0.00">
                  <c:v>2.2200000000000002</c:v>
                </c:pt>
                <c:pt idx="148" formatCode="0.00">
                  <c:v>2.2400000000000002</c:v>
                </c:pt>
                <c:pt idx="149" formatCode="0.00">
                  <c:v>2.25</c:v>
                </c:pt>
                <c:pt idx="150" formatCode="0.00">
                  <c:v>2.3199999999999998</c:v>
                </c:pt>
                <c:pt idx="151" formatCode="0.00">
                  <c:v>2.29</c:v>
                </c:pt>
                <c:pt idx="152" formatCode="0.00">
                  <c:v>2.31</c:v>
                </c:pt>
                <c:pt idx="153" formatCode="0.00">
                  <c:v>2.34</c:v>
                </c:pt>
                <c:pt idx="154" formatCode="0.00">
                  <c:v>2.36</c:v>
                </c:pt>
                <c:pt idx="155" formatCode="0.00">
                  <c:v>2.37</c:v>
                </c:pt>
                <c:pt idx="156" formatCode="0.00">
                  <c:v>2.35</c:v>
                </c:pt>
                <c:pt idx="157" formatCode="0.00">
                  <c:v>2.34</c:v>
                </c:pt>
                <c:pt idx="158" formatCode="0.00">
                  <c:v>2.29</c:v>
                </c:pt>
                <c:pt idx="159" formatCode="0.00">
                  <c:v>2.2999999999999998</c:v>
                </c:pt>
                <c:pt idx="160" formatCode="0.00">
                  <c:v>2.34</c:v>
                </c:pt>
                <c:pt idx="161" formatCode="0.00">
                  <c:v>2.31</c:v>
                </c:pt>
                <c:pt idx="162" formatCode="0.00">
                  <c:v>2.2799999999999998</c:v>
                </c:pt>
                <c:pt idx="163" formatCode="0.00">
                  <c:v>2.2999999999999998</c:v>
                </c:pt>
                <c:pt idx="164" formatCode="0.00">
                  <c:v>2.25</c:v>
                </c:pt>
                <c:pt idx="165" formatCode="0.00">
                  <c:v>2.25</c:v>
                </c:pt>
                <c:pt idx="166" formatCode="0.00">
                  <c:v>2.2599999999999998</c:v>
                </c:pt>
                <c:pt idx="167" formatCode="0.00">
                  <c:v>2.2599999999999998</c:v>
                </c:pt>
                <c:pt idx="168" formatCode="0.00">
                  <c:v>2.25</c:v>
                </c:pt>
                <c:pt idx="169" formatCode="0.00">
                  <c:v>2.2599999999999998</c:v>
                </c:pt>
                <c:pt idx="170" formatCode="0.00">
                  <c:v>2.2799999999999998</c:v>
                </c:pt>
                <c:pt idx="171" formatCode="0.00">
                  <c:v>2.19</c:v>
                </c:pt>
                <c:pt idx="172" formatCode="0.00">
                  <c:v>2.2400000000000002</c:v>
                </c:pt>
                <c:pt idx="173" formatCode="0.00">
                  <c:v>2.25</c:v>
                </c:pt>
                <c:pt idx="174" formatCode="0.00">
                  <c:v>2.2400000000000002</c:v>
                </c:pt>
                <c:pt idx="175" formatCode="0.00">
                  <c:v>2.2999999999999998</c:v>
                </c:pt>
                <c:pt idx="176" formatCode="0.00">
                  <c:v>2.21</c:v>
                </c:pt>
                <c:pt idx="177" formatCode="0.00">
                  <c:v>2.25</c:v>
                </c:pt>
                <c:pt idx="178" formatCode="0.00">
                  <c:v>2.25</c:v>
                </c:pt>
                <c:pt idx="179" formatCode="0.00">
                  <c:v>2.2599999999999998</c:v>
                </c:pt>
                <c:pt idx="180" formatCode="0.00">
                  <c:v>2.2999999999999998</c:v>
                </c:pt>
                <c:pt idx="181" formatCode="0.00">
                  <c:v>2.31</c:v>
                </c:pt>
                <c:pt idx="182" formatCode="0.00">
                  <c:v>2.27</c:v>
                </c:pt>
                <c:pt idx="183" formatCode="0.00">
                  <c:v>2.2599999999999998</c:v>
                </c:pt>
                <c:pt idx="184" formatCode="0.00">
                  <c:v>2.1800000000000002</c:v>
                </c:pt>
                <c:pt idx="185" formatCode="0.00">
                  <c:v>2.1800000000000002</c:v>
                </c:pt>
                <c:pt idx="186" formatCode="0.00">
                  <c:v>2.1800000000000002</c:v>
                </c:pt>
                <c:pt idx="187" formatCode="0.00">
                  <c:v>2.15</c:v>
                </c:pt>
                <c:pt idx="188" formatCode="0.00">
                  <c:v>2.13</c:v>
                </c:pt>
                <c:pt idx="189" formatCode="0.00">
                  <c:v>2.12</c:v>
                </c:pt>
                <c:pt idx="190" formatCode="0.00">
                  <c:v>2.14</c:v>
                </c:pt>
                <c:pt idx="191" formatCode="0.00">
                  <c:v>2.14</c:v>
                </c:pt>
                <c:pt idx="192" formatCode="0.00">
                  <c:v>2.11</c:v>
                </c:pt>
                <c:pt idx="193" formatCode="0.00">
                  <c:v>2.1</c:v>
                </c:pt>
              </c:numCache>
            </c:numRef>
          </c:val>
          <c:smooth val="0"/>
          <c:extLst>
            <c:ext xmlns:c16="http://schemas.microsoft.com/office/drawing/2014/chart" uri="{C3380CC4-5D6E-409C-BE32-E72D297353CC}">
              <c16:uniqueId val="{00000002-03B8-48B0-93B8-FCAB12CDA65B}"/>
            </c:ext>
          </c:extLst>
        </c:ser>
        <c:ser>
          <c:idx val="1"/>
          <c:order val="1"/>
          <c:tx>
            <c:strRef>
              <c:f>'202602（２）'!$C$1</c:f>
              <c:strCache>
                <c:ptCount val="1"/>
                <c:pt idx="0">
                  <c:v>新規求人倍率（大阪府）</c:v>
                </c:pt>
              </c:strCache>
            </c:strRef>
          </c:tx>
          <c:spPr>
            <a:ln cmpd="sng">
              <a:solidFill>
                <a:schemeClr val="accent1"/>
              </a:solidFill>
              <a:prstDash val="solid"/>
            </a:ln>
          </c:spPr>
          <c:marker>
            <c:symbol val="none"/>
          </c:marker>
          <c:dLbls>
            <c:dLbl>
              <c:idx val="94"/>
              <c:layout>
                <c:manualLayout>
                  <c:x val="-0.17549294153168171"/>
                  <c:y val="-7.4423787849400319E-2"/>
                </c:manualLayout>
              </c:layout>
              <c:tx>
                <c:rich>
                  <a:bodyPr wrap="square" lIns="38100" tIns="19050" rIns="38100" bIns="19050" anchor="ctr">
                    <a:noAutofit/>
                  </a:bodyPr>
                  <a:lstStyle/>
                  <a:p>
                    <a:pPr>
                      <a:defRPr>
                        <a:latin typeface="Meiryo UI" panose="020B0604030504040204" pitchFamily="50" charset="-128"/>
                        <a:ea typeface="Meiryo UI" panose="020B0604030504040204" pitchFamily="50" charset="-128"/>
                      </a:defRPr>
                    </a:pPr>
                    <a:r>
                      <a:rPr lang="ja-JP" altLang="en-US">
                        <a:latin typeface="Meiryo UI" panose="020B0604030504040204" pitchFamily="50" charset="-128"/>
                        <a:ea typeface="Meiryo UI" panose="020B0604030504040204" pitchFamily="50" charset="-128"/>
                      </a:rPr>
                      <a:t>新規求人倍率（全国）</a:t>
                    </a:r>
                  </a:p>
                </c:rich>
              </c:tx>
              <c:spPr>
                <a:xfrm>
                  <a:off x="3202133" y="661924"/>
                  <a:ext cx="1481867" cy="253343"/>
                </a:xfrm>
                <a:solidFill>
                  <a:sysClr val="window" lastClr="FFFFFF"/>
                </a:solidFill>
                <a:ln w="9525" cap="flat" cmpd="sng" algn="ctr">
                  <a:solidFill>
                    <a:sysClr val="windowText" lastClr="000000">
                      <a:lumMod val="65000"/>
                      <a:lumOff val="3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57222"/>
                        <a:gd name="adj2" fmla="val 206075"/>
                      </a:avLst>
                    </a:prstGeom>
                  </c15:spPr>
                  <c15:layout>
                    <c:manualLayout>
                      <c:w val="0.18033829486643241"/>
                      <c:h val="5.884802865468617E-2"/>
                    </c:manualLayout>
                  </c15:layout>
                  <c15:showDataLabelsRange val="0"/>
                </c:ext>
                <c:ext xmlns:c16="http://schemas.microsoft.com/office/drawing/2014/chart" uri="{C3380CC4-5D6E-409C-BE32-E72D297353CC}">
                  <c16:uniqueId val="{00000003-03B8-48B0-93B8-FCAB12CDA65B}"/>
                </c:ext>
              </c:extLst>
            </c:dLbl>
            <c:dLbl>
              <c:idx val="19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B8-48B0-93B8-FCAB12CDA65B}"/>
                </c:ext>
              </c:extLst>
            </c:dLbl>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'202602（２）'!$A$2:$A$195</c:f>
              <c:numCache>
                <c:formatCode>yyyy"年"m"月"</c:formatCode>
                <c:ptCount val="19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pt idx="184">
                  <c:v>45778</c:v>
                </c:pt>
                <c:pt idx="185">
                  <c:v>45809</c:v>
                </c:pt>
                <c:pt idx="186">
                  <c:v>45839</c:v>
                </c:pt>
                <c:pt idx="187">
                  <c:v>45870</c:v>
                </c:pt>
                <c:pt idx="188">
                  <c:v>45901</c:v>
                </c:pt>
                <c:pt idx="189">
                  <c:v>45931</c:v>
                </c:pt>
                <c:pt idx="190">
                  <c:v>45962</c:v>
                </c:pt>
                <c:pt idx="191">
                  <c:v>45992</c:v>
                </c:pt>
                <c:pt idx="192">
                  <c:v>46023</c:v>
                </c:pt>
                <c:pt idx="193">
                  <c:v>46054</c:v>
                </c:pt>
              </c:numCache>
            </c:numRef>
          </c:cat>
          <c:val>
            <c:numRef>
              <c:f>'202602（２）'!$C$2:$C$195</c:f>
              <c:numCache>
                <c:formatCode>General</c:formatCode>
                <c:ptCount val="194"/>
                <c:pt idx="0">
                  <c:v>0.79</c:v>
                </c:pt>
                <c:pt idx="1">
                  <c:v>0.8</c:v>
                </c:pt>
                <c:pt idx="2">
                  <c:v>0.84</c:v>
                </c:pt>
                <c:pt idx="3">
                  <c:v>0.85</c:v>
                </c:pt>
                <c:pt idx="4">
                  <c:v>0.83</c:v>
                </c:pt>
                <c:pt idx="5">
                  <c:v>0.85</c:v>
                </c:pt>
                <c:pt idx="6">
                  <c:v>0.86</c:v>
                </c:pt>
                <c:pt idx="7">
                  <c:v>0.89</c:v>
                </c:pt>
                <c:pt idx="8">
                  <c:v>0.9</c:v>
                </c:pt>
                <c:pt idx="9">
                  <c:v>0.95</c:v>
                </c:pt>
                <c:pt idx="10">
                  <c:v>0.95</c:v>
                </c:pt>
                <c:pt idx="11">
                  <c:v>0.95</c:v>
                </c:pt>
                <c:pt idx="12">
                  <c:v>0.99</c:v>
                </c:pt>
                <c:pt idx="13">
                  <c:v>1.03</c:v>
                </c:pt>
                <c:pt idx="14">
                  <c:v>0.98</c:v>
                </c:pt>
                <c:pt idx="15">
                  <c:v>1.02</c:v>
                </c:pt>
                <c:pt idx="16">
                  <c:v>1.03</c:v>
                </c:pt>
                <c:pt idx="17">
                  <c:v>0.98</c:v>
                </c:pt>
                <c:pt idx="18">
                  <c:v>1.04</c:v>
                </c:pt>
                <c:pt idx="19">
                  <c:v>1.05</c:v>
                </c:pt>
                <c:pt idx="20">
                  <c:v>1.1299999999999999</c:v>
                </c:pt>
                <c:pt idx="21">
                  <c:v>1.1000000000000001</c:v>
                </c:pt>
                <c:pt idx="22">
                  <c:v>1.1299999999999999</c:v>
                </c:pt>
                <c:pt idx="23">
                  <c:v>1.1399999999999999</c:v>
                </c:pt>
                <c:pt idx="24">
                  <c:v>1.1499999999999999</c:v>
                </c:pt>
                <c:pt idx="25">
                  <c:v>1.1599999999999999</c:v>
                </c:pt>
                <c:pt idx="26">
                  <c:v>1.19</c:v>
                </c:pt>
                <c:pt idx="27">
                  <c:v>1.21</c:v>
                </c:pt>
                <c:pt idx="28">
                  <c:v>1.3</c:v>
                </c:pt>
                <c:pt idx="29">
                  <c:v>1.28</c:v>
                </c:pt>
                <c:pt idx="30">
                  <c:v>1.32</c:v>
                </c:pt>
                <c:pt idx="31">
                  <c:v>1.34</c:v>
                </c:pt>
                <c:pt idx="32">
                  <c:v>1.3</c:v>
                </c:pt>
                <c:pt idx="33">
                  <c:v>1.34</c:v>
                </c:pt>
                <c:pt idx="34">
                  <c:v>1.37</c:v>
                </c:pt>
                <c:pt idx="35">
                  <c:v>1.35</c:v>
                </c:pt>
                <c:pt idx="36">
                  <c:v>1.38</c:v>
                </c:pt>
                <c:pt idx="37">
                  <c:v>1.48</c:v>
                </c:pt>
                <c:pt idx="38">
                  <c:v>1.51</c:v>
                </c:pt>
                <c:pt idx="39">
                  <c:v>1.46</c:v>
                </c:pt>
                <c:pt idx="40">
                  <c:v>1.51</c:v>
                </c:pt>
                <c:pt idx="41">
                  <c:v>1.63</c:v>
                </c:pt>
                <c:pt idx="42">
                  <c:v>1.57</c:v>
                </c:pt>
                <c:pt idx="43">
                  <c:v>1.56</c:v>
                </c:pt>
                <c:pt idx="44">
                  <c:v>1.63</c:v>
                </c:pt>
                <c:pt idx="45">
                  <c:v>1.68</c:v>
                </c:pt>
                <c:pt idx="46">
                  <c:v>1.68</c:v>
                </c:pt>
                <c:pt idx="47">
                  <c:v>1.75</c:v>
                </c:pt>
                <c:pt idx="48">
                  <c:v>1.74</c:v>
                </c:pt>
                <c:pt idx="49">
                  <c:v>1.78</c:v>
                </c:pt>
                <c:pt idx="50">
                  <c:v>1.81</c:v>
                </c:pt>
                <c:pt idx="51">
                  <c:v>1.66</c:v>
                </c:pt>
                <c:pt idx="52">
                  <c:v>1.72</c:v>
                </c:pt>
                <c:pt idx="53">
                  <c:v>1.79</c:v>
                </c:pt>
                <c:pt idx="54">
                  <c:v>1.75</c:v>
                </c:pt>
                <c:pt idx="55">
                  <c:v>1.75</c:v>
                </c:pt>
                <c:pt idx="56">
                  <c:v>1.72</c:v>
                </c:pt>
                <c:pt idx="57">
                  <c:v>1.77</c:v>
                </c:pt>
                <c:pt idx="58">
                  <c:v>1.75</c:v>
                </c:pt>
                <c:pt idx="59">
                  <c:v>1.8</c:v>
                </c:pt>
                <c:pt idx="60">
                  <c:v>1.88</c:v>
                </c:pt>
                <c:pt idx="61">
                  <c:v>1.75</c:v>
                </c:pt>
                <c:pt idx="62">
                  <c:v>1.87</c:v>
                </c:pt>
                <c:pt idx="63">
                  <c:v>1.82</c:v>
                </c:pt>
                <c:pt idx="64">
                  <c:v>1.85</c:v>
                </c:pt>
                <c:pt idx="65">
                  <c:v>1.84</c:v>
                </c:pt>
                <c:pt idx="66">
                  <c:v>1.89</c:v>
                </c:pt>
                <c:pt idx="67">
                  <c:v>1.89</c:v>
                </c:pt>
                <c:pt idx="68">
                  <c:v>1.9</c:v>
                </c:pt>
                <c:pt idx="69">
                  <c:v>1.91</c:v>
                </c:pt>
                <c:pt idx="70">
                  <c:v>1.99</c:v>
                </c:pt>
                <c:pt idx="71">
                  <c:v>1.98</c:v>
                </c:pt>
                <c:pt idx="72">
                  <c:v>2.14</c:v>
                </c:pt>
                <c:pt idx="73">
                  <c:v>2.1</c:v>
                </c:pt>
                <c:pt idx="74">
                  <c:v>2.0699999999999998</c:v>
                </c:pt>
                <c:pt idx="75">
                  <c:v>2.14</c:v>
                </c:pt>
                <c:pt idx="76">
                  <c:v>2.1</c:v>
                </c:pt>
                <c:pt idx="77">
                  <c:v>2.1800000000000002</c:v>
                </c:pt>
                <c:pt idx="78">
                  <c:v>2.14</c:v>
                </c:pt>
                <c:pt idx="79">
                  <c:v>2.17</c:v>
                </c:pt>
                <c:pt idx="80">
                  <c:v>2.27</c:v>
                </c:pt>
                <c:pt idx="81">
                  <c:v>2.12</c:v>
                </c:pt>
                <c:pt idx="82">
                  <c:v>2.2999999999999998</c:v>
                </c:pt>
                <c:pt idx="83">
                  <c:v>2.3199999999999998</c:v>
                </c:pt>
                <c:pt idx="84" formatCode="0.00">
                  <c:v>2.2400000000000002</c:v>
                </c:pt>
                <c:pt idx="85" formatCode="0.00">
                  <c:v>2.3199999999999998</c:v>
                </c:pt>
                <c:pt idx="86" formatCode="0.00">
                  <c:v>2.35</c:v>
                </c:pt>
                <c:pt idx="87" formatCode="0.00">
                  <c:v>2.35</c:v>
                </c:pt>
                <c:pt idx="88" formatCode="0.00">
                  <c:v>2.5299999999999998</c:v>
                </c:pt>
                <c:pt idx="89" formatCode="0.00">
                  <c:v>2.48</c:v>
                </c:pt>
                <c:pt idx="90" formatCode="0.00">
                  <c:v>2.44</c:v>
                </c:pt>
                <c:pt idx="91" formatCode="0.00">
                  <c:v>2.4500000000000002</c:v>
                </c:pt>
                <c:pt idx="92" formatCode="0.00">
                  <c:v>2.54</c:v>
                </c:pt>
                <c:pt idx="93" formatCode="0.00">
                  <c:v>2.69</c:v>
                </c:pt>
                <c:pt idx="94" formatCode="0.00">
                  <c:v>2.65</c:v>
                </c:pt>
                <c:pt idx="95" formatCode="0.00">
                  <c:v>2.7</c:v>
                </c:pt>
                <c:pt idx="96" formatCode="0.00">
                  <c:v>2.69</c:v>
                </c:pt>
                <c:pt idx="97" formatCode="0.00">
                  <c:v>2.67</c:v>
                </c:pt>
                <c:pt idx="98" formatCode="0.00">
                  <c:v>2.76</c:v>
                </c:pt>
                <c:pt idx="99" formatCode="0.00">
                  <c:v>2.71</c:v>
                </c:pt>
                <c:pt idx="100" formatCode="0.00">
                  <c:v>2.72</c:v>
                </c:pt>
                <c:pt idx="101" formatCode="0.00">
                  <c:v>2.94</c:v>
                </c:pt>
                <c:pt idx="102" formatCode="0.00">
                  <c:v>2.9</c:v>
                </c:pt>
                <c:pt idx="103" formatCode="0.00">
                  <c:v>2.84</c:v>
                </c:pt>
                <c:pt idx="104" formatCode="0.00">
                  <c:v>2.92</c:v>
                </c:pt>
                <c:pt idx="105" formatCode="0.00">
                  <c:v>2.86</c:v>
                </c:pt>
                <c:pt idx="106" formatCode="0.00">
                  <c:v>2.85</c:v>
                </c:pt>
                <c:pt idx="107" formatCode="0.00">
                  <c:v>2.75</c:v>
                </c:pt>
                <c:pt idx="108" formatCode="0.00">
                  <c:v>3</c:v>
                </c:pt>
                <c:pt idx="109" formatCode="0.00">
                  <c:v>2.98</c:v>
                </c:pt>
                <c:pt idx="110" formatCode="0.00">
                  <c:v>2.86</c:v>
                </c:pt>
                <c:pt idx="111" formatCode="0.00">
                  <c:v>3.01</c:v>
                </c:pt>
                <c:pt idx="112" formatCode="0.00">
                  <c:v>2.9</c:v>
                </c:pt>
                <c:pt idx="113" formatCode="0.00">
                  <c:v>2.81</c:v>
                </c:pt>
                <c:pt idx="114" formatCode="0.00">
                  <c:v>2.92</c:v>
                </c:pt>
                <c:pt idx="115" formatCode="0.00">
                  <c:v>2.94</c:v>
                </c:pt>
                <c:pt idx="116" formatCode="0.00">
                  <c:v>2.82</c:v>
                </c:pt>
                <c:pt idx="117" formatCode="0.00">
                  <c:v>2.91</c:v>
                </c:pt>
                <c:pt idx="118" formatCode="0.00">
                  <c:v>2.78</c:v>
                </c:pt>
                <c:pt idx="119" formatCode="0.00">
                  <c:v>2.77</c:v>
                </c:pt>
                <c:pt idx="120" formatCode="0.00">
                  <c:v>2.58</c:v>
                </c:pt>
                <c:pt idx="121" formatCode="0.00">
                  <c:v>2.74</c:v>
                </c:pt>
                <c:pt idx="122" formatCode="0.00">
                  <c:v>2.76</c:v>
                </c:pt>
                <c:pt idx="123" formatCode="0.00">
                  <c:v>2.29</c:v>
                </c:pt>
                <c:pt idx="124" formatCode="0.00">
                  <c:v>2.23</c:v>
                </c:pt>
                <c:pt idx="125" formatCode="0.00">
                  <c:v>2.08</c:v>
                </c:pt>
                <c:pt idx="126" formatCode="0.00">
                  <c:v>1.99</c:v>
                </c:pt>
                <c:pt idx="127" formatCode="0.00">
                  <c:v>2.15</c:v>
                </c:pt>
                <c:pt idx="128" formatCode="0.00">
                  <c:v>2.36</c:v>
                </c:pt>
                <c:pt idx="129" formatCode="0.00">
                  <c:v>2.0699999999999998</c:v>
                </c:pt>
                <c:pt idx="130" formatCode="0.00">
                  <c:v>2.33</c:v>
                </c:pt>
                <c:pt idx="131" formatCode="0.00">
                  <c:v>2.35</c:v>
                </c:pt>
                <c:pt idx="132" formatCode="0.00">
                  <c:v>2.5</c:v>
                </c:pt>
                <c:pt idx="133" formatCode="0.00">
                  <c:v>2.2799999999999998</c:v>
                </c:pt>
                <c:pt idx="134" formatCode="0.00">
                  <c:v>2.2200000000000002</c:v>
                </c:pt>
                <c:pt idx="135" formatCode="0.00">
                  <c:v>2.2400000000000002</c:v>
                </c:pt>
                <c:pt idx="136" formatCode="0.00">
                  <c:v>2.64</c:v>
                </c:pt>
                <c:pt idx="137" formatCode="0.00">
                  <c:v>2.37</c:v>
                </c:pt>
                <c:pt idx="138" formatCode="0.00">
                  <c:v>1.89</c:v>
                </c:pt>
                <c:pt idx="139" formatCode="0.00">
                  <c:v>2.15</c:v>
                </c:pt>
                <c:pt idx="140" formatCode="0.00">
                  <c:v>2.37</c:v>
                </c:pt>
                <c:pt idx="141" formatCode="0.00">
                  <c:v>2.2000000000000002</c:v>
                </c:pt>
                <c:pt idx="142" formatCode="0.00">
                  <c:v>2.19</c:v>
                </c:pt>
                <c:pt idx="143" formatCode="0.00">
                  <c:v>2.37</c:v>
                </c:pt>
                <c:pt idx="144" formatCode="0.00">
                  <c:v>2.36</c:v>
                </c:pt>
                <c:pt idx="145" formatCode="0.00">
                  <c:v>2.31</c:v>
                </c:pt>
                <c:pt idx="146" formatCode="0.00">
                  <c:v>2.38</c:v>
                </c:pt>
                <c:pt idx="147" formatCode="0.00">
                  <c:v>2.41</c:v>
                </c:pt>
                <c:pt idx="148" formatCode="0.00">
                  <c:v>2.4</c:v>
                </c:pt>
                <c:pt idx="149" formatCode="0.00">
                  <c:v>2.44</c:v>
                </c:pt>
                <c:pt idx="150" formatCode="0.00">
                  <c:v>2.6</c:v>
                </c:pt>
                <c:pt idx="151" formatCode="0.00">
                  <c:v>2.4700000000000002</c:v>
                </c:pt>
                <c:pt idx="152" formatCode="0.00">
                  <c:v>2.54</c:v>
                </c:pt>
                <c:pt idx="153" formatCode="0.00">
                  <c:v>2.61</c:v>
                </c:pt>
                <c:pt idx="154" formatCode="0.00">
                  <c:v>2.65</c:v>
                </c:pt>
                <c:pt idx="155" formatCode="0.00">
                  <c:v>2.68</c:v>
                </c:pt>
                <c:pt idx="156" formatCode="0.00">
                  <c:v>2.71</c:v>
                </c:pt>
                <c:pt idx="157" formatCode="0.00">
                  <c:v>2.73</c:v>
                </c:pt>
                <c:pt idx="158" formatCode="0.00">
                  <c:v>2.71</c:v>
                </c:pt>
                <c:pt idx="159" formatCode="0.00">
                  <c:v>2.73</c:v>
                </c:pt>
                <c:pt idx="160" formatCode="0.00">
                  <c:v>2.77</c:v>
                </c:pt>
                <c:pt idx="161" formatCode="0.00">
                  <c:v>2.76</c:v>
                </c:pt>
                <c:pt idx="162" formatCode="0.00">
                  <c:v>2.72</c:v>
                </c:pt>
                <c:pt idx="163" formatCode="0.00">
                  <c:v>2.73</c:v>
                </c:pt>
                <c:pt idx="164" formatCode="0.00">
                  <c:v>2.66</c:v>
                </c:pt>
                <c:pt idx="165" formatCode="0.00">
                  <c:v>2.66</c:v>
                </c:pt>
                <c:pt idx="166" formatCode="0.00">
                  <c:v>2.65</c:v>
                </c:pt>
                <c:pt idx="167" formatCode="0.00">
                  <c:v>2.62</c:v>
                </c:pt>
                <c:pt idx="168" formatCode="0.00">
                  <c:v>2.58</c:v>
                </c:pt>
                <c:pt idx="169" formatCode="0.00">
                  <c:v>2.58</c:v>
                </c:pt>
                <c:pt idx="170" formatCode="0.00">
                  <c:v>2.75</c:v>
                </c:pt>
                <c:pt idx="171" formatCode="0.00">
                  <c:v>2.5099999999999998</c:v>
                </c:pt>
                <c:pt idx="172" formatCode="0.00">
                  <c:v>2.57</c:v>
                </c:pt>
                <c:pt idx="173" formatCode="0.00">
                  <c:v>2.5299999999999998</c:v>
                </c:pt>
                <c:pt idx="174" formatCode="0.00">
                  <c:v>2.5499999999999998</c:v>
                </c:pt>
                <c:pt idx="175" formatCode="0.00">
                  <c:v>2.57</c:v>
                </c:pt>
                <c:pt idx="176" formatCode="0.00">
                  <c:v>2.5499999999999998</c:v>
                </c:pt>
                <c:pt idx="177" formatCode="0.00">
                  <c:v>2.59</c:v>
                </c:pt>
                <c:pt idx="178" formatCode="0.00">
                  <c:v>2.63</c:v>
                </c:pt>
                <c:pt idx="179" formatCode="0.00">
                  <c:v>2.69</c:v>
                </c:pt>
                <c:pt idx="180" formatCode="0.00">
                  <c:v>2.61</c:v>
                </c:pt>
                <c:pt idx="181" formatCode="0.00">
                  <c:v>2.52</c:v>
                </c:pt>
                <c:pt idx="182" formatCode="0.00">
                  <c:v>2.74</c:v>
                </c:pt>
                <c:pt idx="183" formatCode="0.00">
                  <c:v>2.56</c:v>
                </c:pt>
                <c:pt idx="184" formatCode="0.00">
                  <c:v>2.39</c:v>
                </c:pt>
                <c:pt idx="185" formatCode="0.00">
                  <c:v>2.57</c:v>
                </c:pt>
                <c:pt idx="186" formatCode="0.00">
                  <c:v>2.48</c:v>
                </c:pt>
                <c:pt idx="187" formatCode="0.00">
                  <c:v>2.3199999999999998</c:v>
                </c:pt>
                <c:pt idx="188" formatCode="0.00">
                  <c:v>2.42</c:v>
                </c:pt>
                <c:pt idx="189" formatCode="0.00">
                  <c:v>2.41</c:v>
                </c:pt>
                <c:pt idx="190" formatCode="0.00">
                  <c:v>2.2799999999999998</c:v>
                </c:pt>
                <c:pt idx="191" formatCode="0.00">
                  <c:v>2.31</c:v>
                </c:pt>
                <c:pt idx="192" formatCode="0.00">
                  <c:v>2.29</c:v>
                </c:pt>
                <c:pt idx="193" formatCode="0.00">
                  <c:v>2.19</c:v>
                </c:pt>
              </c:numCache>
            </c:numRef>
          </c:val>
          <c:smooth val="0"/>
          <c:extLst>
            <c:ext xmlns:c16="http://schemas.microsoft.com/office/drawing/2014/chart" uri="{C3380CC4-5D6E-409C-BE32-E72D297353CC}">
              <c16:uniqueId val="{00000005-03B8-48B0-93B8-FCAB12CDA65B}"/>
            </c:ext>
          </c:extLst>
        </c:ser>
        <c:ser>
          <c:idx val="2"/>
          <c:order val="2"/>
          <c:tx>
            <c:strRef>
              <c:f>'202602（２）'!$D$1</c:f>
              <c:strCache>
                <c:ptCount val="1"/>
                <c:pt idx="0">
                  <c:v>有効求人倍率（全国）</c:v>
                </c:pt>
              </c:strCache>
            </c:strRef>
          </c:tx>
          <c:spPr>
            <a:ln cmpd="sng">
              <a:solidFill>
                <a:schemeClr val="accent4"/>
              </a:solidFill>
              <a:prstDash val="sysDash"/>
            </a:ln>
          </c:spPr>
          <c:marker>
            <c:symbol val="none"/>
          </c:marker>
          <c:dLbls>
            <c:dLbl>
              <c:idx val="116"/>
              <c:layout>
                <c:manualLayout>
                  <c:x val="5.0706387923387788E-2"/>
                  <c:y val="8.4300271737561862E-3"/>
                </c:manualLayout>
              </c:layout>
              <c:tx>
                <c:rich>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r>
                      <a:rPr lang="ja-JP" altLang="en-US" baseline="0">
                        <a:latin typeface="Meiryo UI" panose="020B0604030504040204" pitchFamily="50" charset="-128"/>
                        <a:ea typeface="Meiryo UI" panose="020B0604030504040204" pitchFamily="50" charset="-128"/>
                      </a:rPr>
                      <a:t>有効求人倍率（大阪府）</a:t>
                    </a:r>
                    <a:endParaRPr lang="ja-JP" altLang="en-US">
                      <a:latin typeface="Meiryo UI" panose="020B0604030504040204" pitchFamily="50" charset="-128"/>
                      <a:ea typeface="Meiryo UI" panose="020B0604030504040204" pitchFamily="50" charset="-128"/>
                    </a:endParaRPr>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11350"/>
                        <a:gd name="adj2" fmla="val 98119"/>
                      </a:avLst>
                    </a:prstGeom>
                  </c15:spPr>
                  <c15:showDataLabelsRange val="0"/>
                </c:ext>
                <c:ext xmlns:c16="http://schemas.microsoft.com/office/drawing/2014/chart" uri="{C3380CC4-5D6E-409C-BE32-E72D297353CC}">
                  <c16:uniqueId val="{00000006-03B8-48B0-93B8-FCAB12CDA65B}"/>
                </c:ext>
              </c:extLst>
            </c:dLbl>
            <c:dLbl>
              <c:idx val="192"/>
              <c:layout>
                <c:manualLayout>
                  <c:x val="1.6762930323890172E-3"/>
                  <c:y val="-1.20223653861900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B8-48B0-93B8-FCAB12CDA65B}"/>
                </c:ext>
              </c:extLst>
            </c:dLbl>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'202602（２）'!$A$2:$A$195</c:f>
              <c:numCache>
                <c:formatCode>yyyy"年"m"月"</c:formatCode>
                <c:ptCount val="19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pt idx="184">
                  <c:v>45778</c:v>
                </c:pt>
                <c:pt idx="185">
                  <c:v>45809</c:v>
                </c:pt>
                <c:pt idx="186">
                  <c:v>45839</c:v>
                </c:pt>
                <c:pt idx="187">
                  <c:v>45870</c:v>
                </c:pt>
                <c:pt idx="188">
                  <c:v>45901</c:v>
                </c:pt>
                <c:pt idx="189">
                  <c:v>45931</c:v>
                </c:pt>
                <c:pt idx="190">
                  <c:v>45962</c:v>
                </c:pt>
                <c:pt idx="191">
                  <c:v>45992</c:v>
                </c:pt>
                <c:pt idx="192">
                  <c:v>46023</c:v>
                </c:pt>
                <c:pt idx="193">
                  <c:v>46054</c:v>
                </c:pt>
              </c:numCache>
            </c:numRef>
          </c:cat>
          <c:val>
            <c:numRef>
              <c:f>'202602（２）'!$D$2:$D$195</c:f>
              <c:numCache>
                <c:formatCode>General</c:formatCode>
                <c:ptCount val="194"/>
                <c:pt idx="0">
                  <c:v>0.45</c:v>
                </c:pt>
                <c:pt idx="1">
                  <c:v>0.46</c:v>
                </c:pt>
                <c:pt idx="2">
                  <c:v>0.48</c:v>
                </c:pt>
                <c:pt idx="3">
                  <c:v>0.49</c:v>
                </c:pt>
                <c:pt idx="4">
                  <c:v>0.5</c:v>
                </c:pt>
                <c:pt idx="5">
                  <c:v>0.51</c:v>
                </c:pt>
                <c:pt idx="6">
                  <c:v>0.53</c:v>
                </c:pt>
                <c:pt idx="7">
                  <c:v>0.54</c:v>
                </c:pt>
                <c:pt idx="8">
                  <c:v>0.55000000000000004</c:v>
                </c:pt>
                <c:pt idx="9">
                  <c:v>0.56000000000000005</c:v>
                </c:pt>
                <c:pt idx="10">
                  <c:v>0.57999999999999996</c:v>
                </c:pt>
                <c:pt idx="11">
                  <c:v>0.59</c:v>
                </c:pt>
                <c:pt idx="12">
                  <c:v>0.6</c:v>
                </c:pt>
                <c:pt idx="13">
                  <c:v>0.62</c:v>
                </c:pt>
                <c:pt idx="14">
                  <c:v>0.62</c:v>
                </c:pt>
                <c:pt idx="15">
                  <c:v>0.62</c:v>
                </c:pt>
                <c:pt idx="16">
                  <c:v>0.61</c:v>
                </c:pt>
                <c:pt idx="17">
                  <c:v>0.62</c:v>
                </c:pt>
                <c:pt idx="18">
                  <c:v>0.64</c:v>
                </c:pt>
                <c:pt idx="19">
                  <c:v>0.65</c:v>
                </c:pt>
                <c:pt idx="20">
                  <c:v>0.67</c:v>
                </c:pt>
                <c:pt idx="21">
                  <c:v>0.69</c:v>
                </c:pt>
                <c:pt idx="22">
                  <c:v>0.71</c:v>
                </c:pt>
                <c:pt idx="23">
                  <c:v>0.72</c:v>
                </c:pt>
                <c:pt idx="24">
                  <c:v>0.74</c:v>
                </c:pt>
                <c:pt idx="25">
                  <c:v>0.75</c:v>
                </c:pt>
                <c:pt idx="26">
                  <c:v>0.77</c:v>
                </c:pt>
                <c:pt idx="27">
                  <c:v>0.78</c:v>
                </c:pt>
                <c:pt idx="28">
                  <c:v>0.79</c:v>
                </c:pt>
                <c:pt idx="29">
                  <c:v>0.8</c:v>
                </c:pt>
                <c:pt idx="30">
                  <c:v>0.81</c:v>
                </c:pt>
                <c:pt idx="31">
                  <c:v>0.82</c:v>
                </c:pt>
                <c:pt idx="32">
                  <c:v>0.81</c:v>
                </c:pt>
                <c:pt idx="33">
                  <c:v>0.82</c:v>
                </c:pt>
                <c:pt idx="34">
                  <c:v>0.82</c:v>
                </c:pt>
                <c:pt idx="35">
                  <c:v>0.83</c:v>
                </c:pt>
                <c:pt idx="36">
                  <c:v>0.84</c:v>
                </c:pt>
                <c:pt idx="37">
                  <c:v>0.85</c:v>
                </c:pt>
                <c:pt idx="38">
                  <c:v>0.87</c:v>
                </c:pt>
                <c:pt idx="39">
                  <c:v>0.88</c:v>
                </c:pt>
                <c:pt idx="40">
                  <c:v>0.9</c:v>
                </c:pt>
                <c:pt idx="41">
                  <c:v>0.92</c:v>
                </c:pt>
                <c:pt idx="42">
                  <c:v>0.93</c:v>
                </c:pt>
                <c:pt idx="43">
                  <c:v>0.95</c:v>
                </c:pt>
                <c:pt idx="44">
                  <c:v>0.96</c:v>
                </c:pt>
                <c:pt idx="45">
                  <c:v>0.99</c:v>
                </c:pt>
                <c:pt idx="46">
                  <c:v>1.01</c:v>
                </c:pt>
                <c:pt idx="47">
                  <c:v>1.03</c:v>
                </c:pt>
                <c:pt idx="48">
                  <c:v>1.04</c:v>
                </c:pt>
                <c:pt idx="49">
                  <c:v>1.06</c:v>
                </c:pt>
                <c:pt idx="50">
                  <c:v>1.07</c:v>
                </c:pt>
                <c:pt idx="51">
                  <c:v>1.08</c:v>
                </c:pt>
                <c:pt idx="52">
                  <c:v>1.0900000000000001</c:v>
                </c:pt>
                <c:pt idx="53">
                  <c:v>1.0900000000000001</c:v>
                </c:pt>
                <c:pt idx="54">
                  <c:v>1.1000000000000001</c:v>
                </c:pt>
                <c:pt idx="55">
                  <c:v>1.1000000000000001</c:v>
                </c:pt>
                <c:pt idx="56">
                  <c:v>1.1000000000000001</c:v>
                </c:pt>
                <c:pt idx="57">
                  <c:v>1.1100000000000001</c:v>
                </c:pt>
                <c:pt idx="58">
                  <c:v>1.1200000000000001</c:v>
                </c:pt>
                <c:pt idx="59">
                  <c:v>1.1399999999999999</c:v>
                </c:pt>
                <c:pt idx="60">
                  <c:v>1.1499999999999999</c:v>
                </c:pt>
                <c:pt idx="61">
                  <c:v>1.1599999999999999</c:v>
                </c:pt>
                <c:pt idx="62">
                  <c:v>1.1599999999999999</c:v>
                </c:pt>
                <c:pt idx="63">
                  <c:v>1.1599999999999999</c:v>
                </c:pt>
                <c:pt idx="64">
                  <c:v>1.18</c:v>
                </c:pt>
                <c:pt idx="65">
                  <c:v>1.19</c:v>
                </c:pt>
                <c:pt idx="66">
                  <c:v>1.2</c:v>
                </c:pt>
                <c:pt idx="67">
                  <c:v>1.22</c:v>
                </c:pt>
                <c:pt idx="68">
                  <c:v>1.23</c:v>
                </c:pt>
                <c:pt idx="69">
                  <c:v>1.24</c:v>
                </c:pt>
                <c:pt idx="70">
                  <c:v>1.26</c:v>
                </c:pt>
                <c:pt idx="71">
                  <c:v>1.27</c:v>
                </c:pt>
                <c:pt idx="72">
                  <c:v>1.29</c:v>
                </c:pt>
                <c:pt idx="73">
                  <c:v>1.3</c:v>
                </c:pt>
                <c:pt idx="74">
                  <c:v>1.31</c:v>
                </c:pt>
                <c:pt idx="75">
                  <c:v>1.33</c:v>
                </c:pt>
                <c:pt idx="76">
                  <c:v>1.35</c:v>
                </c:pt>
                <c:pt idx="77">
                  <c:v>1.36</c:v>
                </c:pt>
                <c:pt idx="78">
                  <c:v>1.36</c:v>
                </c:pt>
                <c:pt idx="79">
                  <c:v>1.38</c:v>
                </c:pt>
                <c:pt idx="80">
                  <c:v>1.38</c:v>
                </c:pt>
                <c:pt idx="81">
                  <c:v>1.4</c:v>
                </c:pt>
                <c:pt idx="82">
                  <c:v>1.41</c:v>
                </c:pt>
                <c:pt idx="83">
                  <c:v>1.42</c:v>
                </c:pt>
                <c:pt idx="84" formatCode="0.00">
                  <c:v>1.43</c:v>
                </c:pt>
                <c:pt idx="85" formatCode="0.00">
                  <c:v>1.45</c:v>
                </c:pt>
                <c:pt idx="86" formatCode="0.00">
                  <c:v>1.45</c:v>
                </c:pt>
                <c:pt idx="87" formatCode="0.00">
                  <c:v>1.48</c:v>
                </c:pt>
                <c:pt idx="88" formatCode="0.00">
                  <c:v>1.49</c:v>
                </c:pt>
                <c:pt idx="89" formatCode="0.00">
                  <c:v>1.5</c:v>
                </c:pt>
                <c:pt idx="90" formatCode="0.00">
                  <c:v>1.51</c:v>
                </c:pt>
                <c:pt idx="91" formatCode="0.00">
                  <c:v>1.52</c:v>
                </c:pt>
                <c:pt idx="92" formatCode="0.00">
                  <c:v>1.53</c:v>
                </c:pt>
                <c:pt idx="93" formatCode="0.00">
                  <c:v>1.55</c:v>
                </c:pt>
                <c:pt idx="94" formatCode="0.00">
                  <c:v>1.56</c:v>
                </c:pt>
                <c:pt idx="95" formatCode="0.00">
                  <c:v>1.58</c:v>
                </c:pt>
                <c:pt idx="96" formatCode="0.00">
                  <c:v>1.6</c:v>
                </c:pt>
                <c:pt idx="97" formatCode="0.00">
                  <c:v>1.59</c:v>
                </c:pt>
                <c:pt idx="98" formatCode="0.00">
                  <c:v>1.59</c:v>
                </c:pt>
                <c:pt idx="99" formatCode="0.00">
                  <c:v>1.59</c:v>
                </c:pt>
                <c:pt idx="100" formatCode="0.00">
                  <c:v>1.6</c:v>
                </c:pt>
                <c:pt idx="101" formatCode="0.00">
                  <c:v>1.62</c:v>
                </c:pt>
                <c:pt idx="102" formatCode="0.00">
                  <c:v>1.63</c:v>
                </c:pt>
                <c:pt idx="103" formatCode="0.00">
                  <c:v>1.63</c:v>
                </c:pt>
                <c:pt idx="104" formatCode="0.00">
                  <c:v>1.64</c:v>
                </c:pt>
                <c:pt idx="105" formatCode="0.00">
                  <c:v>1.63</c:v>
                </c:pt>
                <c:pt idx="106" formatCode="0.00">
                  <c:v>1.63</c:v>
                </c:pt>
                <c:pt idx="107" formatCode="0.00">
                  <c:v>1.62</c:v>
                </c:pt>
                <c:pt idx="108" formatCode="0.00">
                  <c:v>1.63</c:v>
                </c:pt>
                <c:pt idx="109" formatCode="0.00">
                  <c:v>1.63</c:v>
                </c:pt>
                <c:pt idx="110" formatCode="0.00">
                  <c:v>1.63</c:v>
                </c:pt>
                <c:pt idx="111" formatCode="0.00">
                  <c:v>1.63</c:v>
                </c:pt>
                <c:pt idx="112" formatCode="0.00">
                  <c:v>1.62</c:v>
                </c:pt>
                <c:pt idx="113" formatCode="0.00">
                  <c:v>1.61</c:v>
                </c:pt>
                <c:pt idx="114" formatCode="0.00">
                  <c:v>1.6</c:v>
                </c:pt>
                <c:pt idx="115" formatCode="0.00">
                  <c:v>1.6</c:v>
                </c:pt>
                <c:pt idx="116" formatCode="0.00">
                  <c:v>1.59</c:v>
                </c:pt>
                <c:pt idx="117" formatCode="0.00">
                  <c:v>1.59</c:v>
                </c:pt>
                <c:pt idx="118" formatCode="0.00">
                  <c:v>1.57</c:v>
                </c:pt>
                <c:pt idx="119" formatCode="0.00">
                  <c:v>1.56</c:v>
                </c:pt>
                <c:pt idx="120" formatCode="0.00">
                  <c:v>1.49</c:v>
                </c:pt>
                <c:pt idx="121" formatCode="0.00">
                  <c:v>1.44</c:v>
                </c:pt>
                <c:pt idx="122" formatCode="0.00">
                  <c:v>1.4</c:v>
                </c:pt>
                <c:pt idx="123" formatCode="0.00">
                  <c:v>1.31</c:v>
                </c:pt>
                <c:pt idx="124" formatCode="0.00">
                  <c:v>1.19</c:v>
                </c:pt>
                <c:pt idx="125" formatCode="0.00">
                  <c:v>1.1200000000000001</c:v>
                </c:pt>
                <c:pt idx="126" formatCode="0.00">
                  <c:v>1.08</c:v>
                </c:pt>
                <c:pt idx="127" formatCode="0.00">
                  <c:v>1.05</c:v>
                </c:pt>
                <c:pt idx="128" formatCode="0.00">
                  <c:v>1.04</c:v>
                </c:pt>
                <c:pt idx="129" formatCode="0.00">
                  <c:v>1.04</c:v>
                </c:pt>
                <c:pt idx="130" formatCode="0.00">
                  <c:v>1.05</c:v>
                </c:pt>
                <c:pt idx="131" formatCode="0.00">
                  <c:v>1.06</c:v>
                </c:pt>
                <c:pt idx="132" formatCode="0.00">
                  <c:v>1.08</c:v>
                </c:pt>
                <c:pt idx="133" formatCode="0.00">
                  <c:v>1.0900000000000001</c:v>
                </c:pt>
                <c:pt idx="134" formatCode="0.00">
                  <c:v>1.1000000000000001</c:v>
                </c:pt>
                <c:pt idx="135" formatCode="0.00">
                  <c:v>1.1000000000000001</c:v>
                </c:pt>
                <c:pt idx="136" formatCode="0.00">
                  <c:v>1.1100000000000001</c:v>
                </c:pt>
                <c:pt idx="137" formatCode="0.00">
                  <c:v>1.1299999999999999</c:v>
                </c:pt>
                <c:pt idx="138" formatCode="0.00">
                  <c:v>1.1399999999999999</c:v>
                </c:pt>
                <c:pt idx="139" formatCode="0.00">
                  <c:v>1.1399999999999999</c:v>
                </c:pt>
                <c:pt idx="140" formatCode="0.00">
                  <c:v>1.1499999999999999</c:v>
                </c:pt>
                <c:pt idx="141" formatCode="0.00">
                  <c:v>1.1499999999999999</c:v>
                </c:pt>
                <c:pt idx="142" formatCode="0.00">
                  <c:v>1.1599999999999999</c:v>
                </c:pt>
                <c:pt idx="143" formatCode="0.00">
                  <c:v>1.17</c:v>
                </c:pt>
                <c:pt idx="144" formatCode="0.00">
                  <c:v>1.19</c:v>
                </c:pt>
                <c:pt idx="145" formatCode="0.00">
                  <c:v>1.21</c:v>
                </c:pt>
                <c:pt idx="146" formatCode="0.00">
                  <c:v>1.22</c:v>
                </c:pt>
                <c:pt idx="147" formatCode="0.00">
                  <c:v>1.24</c:v>
                </c:pt>
                <c:pt idx="148" formatCode="0.00">
                  <c:v>1.26</c:v>
                </c:pt>
                <c:pt idx="149" formatCode="0.00">
                  <c:v>1.27</c:v>
                </c:pt>
                <c:pt idx="150" formatCode="0.00">
                  <c:v>1.29</c:v>
                </c:pt>
                <c:pt idx="151" formatCode="0.00">
                  <c:v>1.31</c:v>
                </c:pt>
                <c:pt idx="152" formatCode="0.00">
                  <c:v>1.33</c:v>
                </c:pt>
                <c:pt idx="153" formatCode="0.00">
                  <c:v>1.34</c:v>
                </c:pt>
                <c:pt idx="154" formatCode="0.00">
                  <c:v>1.35</c:v>
                </c:pt>
                <c:pt idx="155" formatCode="0.00">
                  <c:v>1.35</c:v>
                </c:pt>
                <c:pt idx="156" formatCode="0.00">
                  <c:v>1.35</c:v>
                </c:pt>
                <c:pt idx="157" formatCode="0.00">
                  <c:v>1.33</c:v>
                </c:pt>
                <c:pt idx="158" formatCode="0.00">
                  <c:v>1.32</c:v>
                </c:pt>
                <c:pt idx="159" formatCode="0.00">
                  <c:v>1.32</c:v>
                </c:pt>
                <c:pt idx="160" formatCode="0.00">
                  <c:v>1.31</c:v>
                </c:pt>
                <c:pt idx="161" formatCode="0.00">
                  <c:v>1.31</c:v>
                </c:pt>
                <c:pt idx="162" formatCode="0.00">
                  <c:v>1.3</c:v>
                </c:pt>
                <c:pt idx="163" formatCode="0.00">
                  <c:v>1.3</c:v>
                </c:pt>
                <c:pt idx="164" formatCode="0.00">
                  <c:v>1.3</c:v>
                </c:pt>
                <c:pt idx="165" formatCode="0.00">
                  <c:v>1.3</c:v>
                </c:pt>
                <c:pt idx="166" formatCode="0.00">
                  <c:v>1.28</c:v>
                </c:pt>
                <c:pt idx="167" formatCode="0.00">
                  <c:v>1.27</c:v>
                </c:pt>
                <c:pt idx="168" formatCode="0.00">
                  <c:v>1.26</c:v>
                </c:pt>
                <c:pt idx="169" formatCode="0.00">
                  <c:v>1.26</c:v>
                </c:pt>
                <c:pt idx="170" formatCode="0.00">
                  <c:v>1.26</c:v>
                </c:pt>
                <c:pt idx="171" formatCode="0.00">
                  <c:v>1.25</c:v>
                </c:pt>
                <c:pt idx="172" formatCode="0.00">
                  <c:v>1.24</c:v>
                </c:pt>
                <c:pt idx="173" formatCode="0.00">
                  <c:v>1.24</c:v>
                </c:pt>
                <c:pt idx="174" formatCode="0.00">
                  <c:v>1.24</c:v>
                </c:pt>
                <c:pt idx="175" formatCode="0.00">
                  <c:v>1.24</c:v>
                </c:pt>
                <c:pt idx="176" formatCode="0.00">
                  <c:v>1.25</c:v>
                </c:pt>
                <c:pt idx="177" formatCode="0.00">
                  <c:v>1.26</c:v>
                </c:pt>
                <c:pt idx="178" formatCode="0.00">
                  <c:v>1.26</c:v>
                </c:pt>
                <c:pt idx="179" formatCode="0.00">
                  <c:v>1.25</c:v>
                </c:pt>
                <c:pt idx="180" formatCode="0.00">
                  <c:v>1.25</c:v>
                </c:pt>
                <c:pt idx="181" formatCode="0.00">
                  <c:v>1.25</c:v>
                </c:pt>
                <c:pt idx="182" formatCode="0.00">
                  <c:v>1.25</c:v>
                </c:pt>
                <c:pt idx="183" formatCode="0.00">
                  <c:v>1.25</c:v>
                </c:pt>
                <c:pt idx="184" formatCode="0.00">
                  <c:v>1.23</c:v>
                </c:pt>
                <c:pt idx="185" formatCode="0.00">
                  <c:v>1.22</c:v>
                </c:pt>
                <c:pt idx="186" formatCode="0.00">
                  <c:v>1.22</c:v>
                </c:pt>
                <c:pt idx="187" formatCode="0.00">
                  <c:v>1.21</c:v>
                </c:pt>
                <c:pt idx="188" formatCode="0.00">
                  <c:v>1.2</c:v>
                </c:pt>
                <c:pt idx="189" formatCode="0.00">
                  <c:v>1.19</c:v>
                </c:pt>
                <c:pt idx="190" formatCode="0.00">
                  <c:v>1.19</c:v>
                </c:pt>
                <c:pt idx="191" formatCode="0.00">
                  <c:v>1.2</c:v>
                </c:pt>
                <c:pt idx="192" formatCode="0.00">
                  <c:v>1.18</c:v>
                </c:pt>
                <c:pt idx="193" formatCode="0.00">
                  <c:v>1.19</c:v>
                </c:pt>
              </c:numCache>
            </c:numRef>
          </c:val>
          <c:smooth val="0"/>
          <c:extLst>
            <c:ext xmlns:c16="http://schemas.microsoft.com/office/drawing/2014/chart" uri="{C3380CC4-5D6E-409C-BE32-E72D297353CC}">
              <c16:uniqueId val="{00000008-03B8-48B0-93B8-FCAB12CDA65B}"/>
            </c:ext>
          </c:extLst>
        </c:ser>
        <c:ser>
          <c:idx val="3"/>
          <c:order val="3"/>
          <c:tx>
            <c:strRef>
              <c:f>'202602（２）'!$E$1</c:f>
              <c:strCache>
                <c:ptCount val="1"/>
                <c:pt idx="0">
                  <c:v>有効求人倍率（大阪府）</c:v>
                </c:pt>
              </c:strCache>
            </c:strRef>
          </c:tx>
          <c:spPr>
            <a:ln cmpd="dbl">
              <a:solidFill>
                <a:schemeClr val="accent3"/>
              </a:solidFill>
              <a:prstDash val="solid"/>
            </a:ln>
          </c:spPr>
          <c:marker>
            <c:symbol val="none"/>
          </c:marker>
          <c:dLbls>
            <c:dLbl>
              <c:idx val="100"/>
              <c:layout>
                <c:manualLayout>
                  <c:x val="-6.842876881272221E-2"/>
                  <c:y val="0.10090943104529521"/>
                </c:manualLayout>
              </c:layout>
              <c:tx>
                <c:rich>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r>
                      <a:rPr lang="zh-CN" altLang="en-US">
                        <a:latin typeface="Meiryo UI" panose="020B0604030504040204" pitchFamily="50" charset="-128"/>
                        <a:ea typeface="Meiryo UI" panose="020B0604030504040204" pitchFamily="50" charset="-128"/>
                      </a:rPr>
                      <a:t>有効求人倍率（全国）</a:t>
                    </a:r>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21114"/>
                        <a:gd name="adj2" fmla="val -149203"/>
                      </a:avLst>
                    </a:prstGeom>
                  </c15:spPr>
                  <c15:showDataLabelsRange val="0"/>
                </c:ext>
                <c:ext xmlns:c16="http://schemas.microsoft.com/office/drawing/2014/chart" uri="{C3380CC4-5D6E-409C-BE32-E72D297353CC}">
                  <c16:uniqueId val="{00000009-03B8-48B0-93B8-FCAB12CDA65B}"/>
                </c:ext>
              </c:extLst>
            </c:dLbl>
            <c:dLbl>
              <c:idx val="129"/>
              <c:delete val="1"/>
              <c:extLst>
                <c:ext xmlns:c15="http://schemas.microsoft.com/office/drawing/2012/chart" uri="{CE6537A1-D6FC-4f65-9D91-7224C49458BB}">
                  <c15:layout>
                    <c:manualLayout>
                      <c:w val="3.8128601415805846E-2"/>
                      <c:h val="7.3794713674247836E-2"/>
                    </c:manualLayout>
                  </c15:layout>
                </c:ext>
                <c:ext xmlns:c16="http://schemas.microsoft.com/office/drawing/2014/chart" uri="{C3380CC4-5D6E-409C-BE32-E72D297353CC}">
                  <c16:uniqueId val="{0000000A-03B8-48B0-93B8-FCAB12CDA65B}"/>
                </c:ext>
              </c:extLst>
            </c:dLbl>
            <c:dLbl>
              <c:idx val="192"/>
              <c:layout>
                <c:manualLayout>
                  <c:x val="3.3525865072912158E-3"/>
                  <c:y val="5.1095052891307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3B8-48B0-93B8-FCAB12CDA65B}"/>
                </c:ext>
              </c:extLst>
            </c:dLbl>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'202602（２）'!$A$2:$A$195</c:f>
              <c:numCache>
                <c:formatCode>yyyy"年"m"月"</c:formatCode>
                <c:ptCount val="19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pt idx="184">
                  <c:v>45778</c:v>
                </c:pt>
                <c:pt idx="185">
                  <c:v>45809</c:v>
                </c:pt>
                <c:pt idx="186">
                  <c:v>45839</c:v>
                </c:pt>
                <c:pt idx="187">
                  <c:v>45870</c:v>
                </c:pt>
                <c:pt idx="188">
                  <c:v>45901</c:v>
                </c:pt>
                <c:pt idx="189">
                  <c:v>45931</c:v>
                </c:pt>
                <c:pt idx="190">
                  <c:v>45962</c:v>
                </c:pt>
                <c:pt idx="191">
                  <c:v>45992</c:v>
                </c:pt>
                <c:pt idx="192">
                  <c:v>46023</c:v>
                </c:pt>
                <c:pt idx="193">
                  <c:v>46054</c:v>
                </c:pt>
              </c:numCache>
            </c:numRef>
          </c:cat>
          <c:val>
            <c:numRef>
              <c:f>'202602（２）'!$E$2:$E$195</c:f>
              <c:numCache>
                <c:formatCode>General</c:formatCode>
                <c:ptCount val="194"/>
                <c:pt idx="0">
                  <c:v>0.45</c:v>
                </c:pt>
                <c:pt idx="1">
                  <c:v>0.46</c:v>
                </c:pt>
                <c:pt idx="2">
                  <c:v>0.47</c:v>
                </c:pt>
                <c:pt idx="3">
                  <c:v>0.49</c:v>
                </c:pt>
                <c:pt idx="4">
                  <c:v>0.5</c:v>
                </c:pt>
                <c:pt idx="5">
                  <c:v>0.51</c:v>
                </c:pt>
                <c:pt idx="6">
                  <c:v>0.52</c:v>
                </c:pt>
                <c:pt idx="7">
                  <c:v>0.54</c:v>
                </c:pt>
                <c:pt idx="8">
                  <c:v>0.54</c:v>
                </c:pt>
                <c:pt idx="9">
                  <c:v>0.56000000000000005</c:v>
                </c:pt>
                <c:pt idx="10">
                  <c:v>0.57999999999999996</c:v>
                </c:pt>
                <c:pt idx="11">
                  <c:v>0.59</c:v>
                </c:pt>
                <c:pt idx="12">
                  <c:v>0.6</c:v>
                </c:pt>
                <c:pt idx="13">
                  <c:v>0.63</c:v>
                </c:pt>
                <c:pt idx="14">
                  <c:v>0.63</c:v>
                </c:pt>
                <c:pt idx="15">
                  <c:v>0.64</c:v>
                </c:pt>
                <c:pt idx="16">
                  <c:v>0.63</c:v>
                </c:pt>
                <c:pt idx="17">
                  <c:v>0.64</c:v>
                </c:pt>
                <c:pt idx="18">
                  <c:v>0.64</c:v>
                </c:pt>
                <c:pt idx="19">
                  <c:v>0.65</c:v>
                </c:pt>
                <c:pt idx="20">
                  <c:v>0.67</c:v>
                </c:pt>
                <c:pt idx="21">
                  <c:v>0.69</c:v>
                </c:pt>
                <c:pt idx="22">
                  <c:v>0.7</c:v>
                </c:pt>
                <c:pt idx="23">
                  <c:v>0.7</c:v>
                </c:pt>
                <c:pt idx="24">
                  <c:v>0.71</c:v>
                </c:pt>
                <c:pt idx="25">
                  <c:v>0.71</c:v>
                </c:pt>
                <c:pt idx="26">
                  <c:v>0.72</c:v>
                </c:pt>
                <c:pt idx="27">
                  <c:v>0.74</c:v>
                </c:pt>
                <c:pt idx="28">
                  <c:v>0.75</c:v>
                </c:pt>
                <c:pt idx="29">
                  <c:v>0.77</c:v>
                </c:pt>
                <c:pt idx="30">
                  <c:v>0.79</c:v>
                </c:pt>
                <c:pt idx="31">
                  <c:v>0.8</c:v>
                </c:pt>
                <c:pt idx="32">
                  <c:v>0.81</c:v>
                </c:pt>
                <c:pt idx="33">
                  <c:v>0.82</c:v>
                </c:pt>
                <c:pt idx="34">
                  <c:v>0.82</c:v>
                </c:pt>
                <c:pt idx="35">
                  <c:v>0.83</c:v>
                </c:pt>
                <c:pt idx="36">
                  <c:v>0.85</c:v>
                </c:pt>
                <c:pt idx="37">
                  <c:v>0.88</c:v>
                </c:pt>
                <c:pt idx="38">
                  <c:v>0.91</c:v>
                </c:pt>
                <c:pt idx="39">
                  <c:v>0.92</c:v>
                </c:pt>
                <c:pt idx="40">
                  <c:v>0.93</c:v>
                </c:pt>
                <c:pt idx="41">
                  <c:v>0.94</c:v>
                </c:pt>
                <c:pt idx="42">
                  <c:v>0.96</c:v>
                </c:pt>
                <c:pt idx="43">
                  <c:v>0.97</c:v>
                </c:pt>
                <c:pt idx="44">
                  <c:v>1</c:v>
                </c:pt>
                <c:pt idx="45">
                  <c:v>1.02</c:v>
                </c:pt>
                <c:pt idx="46">
                  <c:v>1.05</c:v>
                </c:pt>
                <c:pt idx="47">
                  <c:v>1.06</c:v>
                </c:pt>
                <c:pt idx="48">
                  <c:v>1.08</c:v>
                </c:pt>
                <c:pt idx="49">
                  <c:v>1.1000000000000001</c:v>
                </c:pt>
                <c:pt idx="50">
                  <c:v>1.1100000000000001</c:v>
                </c:pt>
                <c:pt idx="51">
                  <c:v>1.1000000000000001</c:v>
                </c:pt>
                <c:pt idx="52">
                  <c:v>1.1000000000000001</c:v>
                </c:pt>
                <c:pt idx="53">
                  <c:v>1.1100000000000001</c:v>
                </c:pt>
                <c:pt idx="54">
                  <c:v>1.1200000000000001</c:v>
                </c:pt>
                <c:pt idx="55">
                  <c:v>1.1200000000000001</c:v>
                </c:pt>
                <c:pt idx="56">
                  <c:v>1.1000000000000001</c:v>
                </c:pt>
                <c:pt idx="57">
                  <c:v>1.1100000000000001</c:v>
                </c:pt>
                <c:pt idx="58">
                  <c:v>1.1200000000000001</c:v>
                </c:pt>
                <c:pt idx="59">
                  <c:v>1.1200000000000001</c:v>
                </c:pt>
                <c:pt idx="60">
                  <c:v>1.1499999999999999</c:v>
                </c:pt>
                <c:pt idx="61">
                  <c:v>1.1599999999999999</c:v>
                </c:pt>
                <c:pt idx="62">
                  <c:v>1.1599999999999999</c:v>
                </c:pt>
                <c:pt idx="63">
                  <c:v>1.1599999999999999</c:v>
                </c:pt>
                <c:pt idx="64">
                  <c:v>1.18</c:v>
                </c:pt>
                <c:pt idx="65">
                  <c:v>1.19</c:v>
                </c:pt>
                <c:pt idx="66">
                  <c:v>1.2</c:v>
                </c:pt>
                <c:pt idx="67">
                  <c:v>1.21</c:v>
                </c:pt>
                <c:pt idx="68">
                  <c:v>1.22</c:v>
                </c:pt>
                <c:pt idx="69">
                  <c:v>1.23</c:v>
                </c:pt>
                <c:pt idx="70">
                  <c:v>1.25</c:v>
                </c:pt>
                <c:pt idx="71">
                  <c:v>1.27</c:v>
                </c:pt>
                <c:pt idx="72">
                  <c:v>1.29</c:v>
                </c:pt>
                <c:pt idx="73">
                  <c:v>1.32</c:v>
                </c:pt>
                <c:pt idx="74">
                  <c:v>1.33</c:v>
                </c:pt>
                <c:pt idx="75">
                  <c:v>1.35</c:v>
                </c:pt>
                <c:pt idx="76">
                  <c:v>1.35</c:v>
                </c:pt>
                <c:pt idx="77">
                  <c:v>1.38</c:v>
                </c:pt>
                <c:pt idx="78">
                  <c:v>1.39</c:v>
                </c:pt>
                <c:pt idx="79">
                  <c:v>1.4</c:v>
                </c:pt>
                <c:pt idx="80">
                  <c:v>1.41</c:v>
                </c:pt>
                <c:pt idx="81">
                  <c:v>1.4</c:v>
                </c:pt>
                <c:pt idx="82">
                  <c:v>1.43</c:v>
                </c:pt>
                <c:pt idx="83">
                  <c:v>1.46</c:v>
                </c:pt>
                <c:pt idx="84" formatCode="0.00">
                  <c:v>1.46</c:v>
                </c:pt>
                <c:pt idx="85" formatCode="0.00">
                  <c:v>1.48</c:v>
                </c:pt>
                <c:pt idx="86" formatCode="0.00">
                  <c:v>1.48</c:v>
                </c:pt>
                <c:pt idx="87" formatCode="0.00">
                  <c:v>1.52</c:v>
                </c:pt>
                <c:pt idx="88" formatCode="0.00">
                  <c:v>1.55</c:v>
                </c:pt>
                <c:pt idx="89" formatCode="0.00">
                  <c:v>1.58</c:v>
                </c:pt>
                <c:pt idx="90" formatCode="0.00">
                  <c:v>1.59</c:v>
                </c:pt>
                <c:pt idx="91" formatCode="0.00">
                  <c:v>1.59</c:v>
                </c:pt>
                <c:pt idx="92" formatCode="0.00">
                  <c:v>1.6</c:v>
                </c:pt>
                <c:pt idx="93" formatCode="0.00">
                  <c:v>1.63</c:v>
                </c:pt>
                <c:pt idx="94" formatCode="0.00">
                  <c:v>1.67</c:v>
                </c:pt>
                <c:pt idx="95" formatCode="0.00">
                  <c:v>1.7</c:v>
                </c:pt>
                <c:pt idx="96" formatCode="0.00">
                  <c:v>1.71</c:v>
                </c:pt>
                <c:pt idx="97" formatCode="0.00">
                  <c:v>1.7</c:v>
                </c:pt>
                <c:pt idx="98" formatCode="0.00">
                  <c:v>1.71</c:v>
                </c:pt>
                <c:pt idx="99" formatCode="0.00">
                  <c:v>1.72</c:v>
                </c:pt>
                <c:pt idx="100" formatCode="0.00">
                  <c:v>1.72</c:v>
                </c:pt>
                <c:pt idx="101" formatCode="0.00">
                  <c:v>1.75</c:v>
                </c:pt>
                <c:pt idx="102" formatCode="0.00">
                  <c:v>1.77</c:v>
                </c:pt>
                <c:pt idx="103" formatCode="0.00">
                  <c:v>1.81</c:v>
                </c:pt>
                <c:pt idx="104" formatCode="0.00">
                  <c:v>1.81</c:v>
                </c:pt>
                <c:pt idx="105" formatCode="0.00">
                  <c:v>1.81</c:v>
                </c:pt>
                <c:pt idx="106" formatCode="0.00">
                  <c:v>1.8</c:v>
                </c:pt>
                <c:pt idx="107" formatCode="0.00">
                  <c:v>1.79</c:v>
                </c:pt>
                <c:pt idx="108" formatCode="0.00">
                  <c:v>1.8</c:v>
                </c:pt>
                <c:pt idx="109" formatCode="0.00">
                  <c:v>1.78</c:v>
                </c:pt>
                <c:pt idx="110" formatCode="0.00">
                  <c:v>1.78</c:v>
                </c:pt>
                <c:pt idx="111" formatCode="0.00">
                  <c:v>1.79</c:v>
                </c:pt>
                <c:pt idx="112" formatCode="0.00">
                  <c:v>1.79</c:v>
                </c:pt>
                <c:pt idx="113" formatCode="0.00">
                  <c:v>1.78</c:v>
                </c:pt>
                <c:pt idx="114" formatCode="0.00">
                  <c:v>1.78</c:v>
                </c:pt>
                <c:pt idx="115" formatCode="0.00">
                  <c:v>1.78</c:v>
                </c:pt>
                <c:pt idx="116" formatCode="0.00">
                  <c:v>1.79</c:v>
                </c:pt>
                <c:pt idx="117" formatCode="0.00">
                  <c:v>1.79</c:v>
                </c:pt>
                <c:pt idx="118" formatCode="0.00">
                  <c:v>1.77</c:v>
                </c:pt>
                <c:pt idx="119" formatCode="0.00">
                  <c:v>1.77</c:v>
                </c:pt>
                <c:pt idx="120" formatCode="0.00">
                  <c:v>1.67</c:v>
                </c:pt>
                <c:pt idx="121" formatCode="0.00">
                  <c:v>1.63</c:v>
                </c:pt>
                <c:pt idx="122" formatCode="0.00">
                  <c:v>1.58</c:v>
                </c:pt>
                <c:pt idx="123" formatCode="0.00">
                  <c:v>1.46</c:v>
                </c:pt>
                <c:pt idx="124" formatCode="0.00">
                  <c:v>1.3</c:v>
                </c:pt>
                <c:pt idx="125" formatCode="0.00">
                  <c:v>1.24</c:v>
                </c:pt>
                <c:pt idx="126" formatCode="0.00">
                  <c:v>1.18</c:v>
                </c:pt>
                <c:pt idx="127" formatCode="0.00">
                  <c:v>1.1499999999999999</c:v>
                </c:pt>
                <c:pt idx="128" formatCode="0.00">
                  <c:v>1.1299999999999999</c:v>
                </c:pt>
                <c:pt idx="129" formatCode="0.00">
                  <c:v>1.1200000000000001</c:v>
                </c:pt>
                <c:pt idx="130" formatCode="0.00">
                  <c:v>1.1200000000000001</c:v>
                </c:pt>
                <c:pt idx="131" formatCode="0.00">
                  <c:v>1.1100000000000001</c:v>
                </c:pt>
                <c:pt idx="132" formatCode="0.00">
                  <c:v>1.1399999999999999</c:v>
                </c:pt>
                <c:pt idx="133" formatCode="0.00">
                  <c:v>1.1499999999999999</c:v>
                </c:pt>
                <c:pt idx="134" formatCode="0.00">
                  <c:v>1.1399999999999999</c:v>
                </c:pt>
                <c:pt idx="135" formatCode="0.00">
                  <c:v>1.1299999999999999</c:v>
                </c:pt>
                <c:pt idx="136" formatCode="0.00">
                  <c:v>1.1299999999999999</c:v>
                </c:pt>
                <c:pt idx="137" formatCode="0.00">
                  <c:v>1.1499999999999999</c:v>
                </c:pt>
                <c:pt idx="138" formatCode="0.00">
                  <c:v>1.1299999999999999</c:v>
                </c:pt>
                <c:pt idx="139" formatCode="0.00">
                  <c:v>1.1100000000000001</c:v>
                </c:pt>
                <c:pt idx="140" formatCode="0.00">
                  <c:v>1.1200000000000001</c:v>
                </c:pt>
                <c:pt idx="141" formatCode="0.00">
                  <c:v>1.1299999999999999</c:v>
                </c:pt>
                <c:pt idx="142" formatCode="0.00">
                  <c:v>1.1299999999999999</c:v>
                </c:pt>
                <c:pt idx="143" formatCode="0.00">
                  <c:v>1.1499999999999999</c:v>
                </c:pt>
                <c:pt idx="144" formatCode="0.00">
                  <c:v>1.1599999999999999</c:v>
                </c:pt>
                <c:pt idx="145" formatCode="0.00">
                  <c:v>1.17</c:v>
                </c:pt>
                <c:pt idx="146" formatCode="0.00">
                  <c:v>1.17</c:v>
                </c:pt>
                <c:pt idx="147" formatCode="0.00">
                  <c:v>1.18</c:v>
                </c:pt>
                <c:pt idx="148" formatCode="0.00">
                  <c:v>1.19</c:v>
                </c:pt>
                <c:pt idx="149" formatCode="0.00">
                  <c:v>1.22</c:v>
                </c:pt>
                <c:pt idx="150" formatCode="0.00">
                  <c:v>1.25</c:v>
                </c:pt>
                <c:pt idx="151" formatCode="0.00">
                  <c:v>1.27</c:v>
                </c:pt>
                <c:pt idx="152" formatCode="0.00">
                  <c:v>1.28</c:v>
                </c:pt>
                <c:pt idx="153" formatCode="0.00">
                  <c:v>1.29</c:v>
                </c:pt>
                <c:pt idx="154" formatCode="0.00">
                  <c:v>1.3</c:v>
                </c:pt>
                <c:pt idx="155" formatCode="0.00">
                  <c:v>1.31</c:v>
                </c:pt>
                <c:pt idx="156" formatCode="0.00">
                  <c:v>1.31</c:v>
                </c:pt>
                <c:pt idx="157" formatCode="0.00">
                  <c:v>1.3</c:v>
                </c:pt>
                <c:pt idx="158" formatCode="0.00">
                  <c:v>1.3</c:v>
                </c:pt>
                <c:pt idx="159" formatCode="0.00">
                  <c:v>1.31</c:v>
                </c:pt>
                <c:pt idx="160" formatCode="0.00">
                  <c:v>1.32</c:v>
                </c:pt>
                <c:pt idx="161" formatCode="0.00">
                  <c:v>1.32</c:v>
                </c:pt>
                <c:pt idx="162" formatCode="0.00">
                  <c:v>1.3</c:v>
                </c:pt>
                <c:pt idx="163" formatCode="0.00">
                  <c:v>1.3</c:v>
                </c:pt>
                <c:pt idx="164" formatCode="0.00">
                  <c:v>1.29</c:v>
                </c:pt>
                <c:pt idx="165" formatCode="0.00">
                  <c:v>1.28</c:v>
                </c:pt>
                <c:pt idx="166" formatCode="0.00">
                  <c:v>1.25</c:v>
                </c:pt>
                <c:pt idx="167" formatCode="0.00">
                  <c:v>1.23</c:v>
                </c:pt>
                <c:pt idx="168" formatCode="0.00">
                  <c:v>1.22</c:v>
                </c:pt>
                <c:pt idx="169" formatCode="0.00">
                  <c:v>1.21</c:v>
                </c:pt>
                <c:pt idx="170" formatCode="0.00">
                  <c:v>1.22</c:v>
                </c:pt>
                <c:pt idx="171" formatCode="0.00">
                  <c:v>1.21</c:v>
                </c:pt>
                <c:pt idx="172" formatCode="0.00">
                  <c:v>1.2</c:v>
                </c:pt>
                <c:pt idx="173" formatCode="0.00">
                  <c:v>1.19</c:v>
                </c:pt>
                <c:pt idx="174" formatCode="0.00">
                  <c:v>1.19</c:v>
                </c:pt>
                <c:pt idx="175" formatCode="0.00">
                  <c:v>1.19</c:v>
                </c:pt>
                <c:pt idx="176" formatCode="0.00">
                  <c:v>1.2</c:v>
                </c:pt>
                <c:pt idx="177" formatCode="0.00">
                  <c:v>1.22</c:v>
                </c:pt>
                <c:pt idx="178" formatCode="0.00">
                  <c:v>1.21</c:v>
                </c:pt>
                <c:pt idx="179" formatCode="0.00">
                  <c:v>1.22</c:v>
                </c:pt>
                <c:pt idx="180" formatCode="0.00">
                  <c:v>1.23</c:v>
                </c:pt>
                <c:pt idx="181" formatCode="0.00">
                  <c:v>1.22</c:v>
                </c:pt>
                <c:pt idx="182" formatCode="0.00">
                  <c:v>1.23</c:v>
                </c:pt>
                <c:pt idx="183" formatCode="0.00">
                  <c:v>1.23</c:v>
                </c:pt>
                <c:pt idx="184" formatCode="0.00">
                  <c:v>1.21</c:v>
                </c:pt>
                <c:pt idx="185" formatCode="0.00">
                  <c:v>1.21</c:v>
                </c:pt>
                <c:pt idx="186" formatCode="0.00">
                  <c:v>1.21</c:v>
                </c:pt>
                <c:pt idx="187" formatCode="0.00">
                  <c:v>1.2</c:v>
                </c:pt>
                <c:pt idx="188" formatCode="0.00">
                  <c:v>1.19</c:v>
                </c:pt>
                <c:pt idx="189" formatCode="0.00">
                  <c:v>1.18</c:v>
                </c:pt>
                <c:pt idx="190" formatCode="0.00">
                  <c:v>1.17</c:v>
                </c:pt>
                <c:pt idx="191" formatCode="0.00">
                  <c:v>1.1599999999999999</c:v>
                </c:pt>
                <c:pt idx="192" formatCode="0.00">
                  <c:v>1.1499999999999999</c:v>
                </c:pt>
                <c:pt idx="193" formatCode="0.00">
                  <c:v>1.1399999999999999</c:v>
                </c:pt>
              </c:numCache>
            </c:numRef>
          </c:val>
          <c:smooth val="0"/>
          <c:extLst>
            <c:ext xmlns:c16="http://schemas.microsoft.com/office/drawing/2014/chart" uri="{C3380CC4-5D6E-409C-BE32-E72D297353CC}">
              <c16:uniqueId val="{0000000C-03B8-48B0-93B8-FCAB12CDA65B}"/>
            </c:ext>
          </c:extLst>
        </c:ser>
        <c:dLbls>
          <c:showLegendKey val="0"/>
          <c:showVal val="0"/>
          <c:showCatName val="0"/>
          <c:showSerName val="0"/>
          <c:showPercent val="0"/>
          <c:showBubbleSize val="0"/>
        </c:dLbls>
        <c:smooth val="0"/>
        <c:axId val="71874048"/>
        <c:axId val="71875584"/>
      </c:lineChart>
      <c:dateAx>
        <c:axId val="71874048"/>
        <c:scaling>
          <c:orientation val="minMax"/>
          <c:max val="46054"/>
        </c:scaling>
        <c:delete val="0"/>
        <c:axPos val="b"/>
        <c:numFmt formatCode="yyyy&quot;年&quot;m&quot;月&quot;" sourceLinked="1"/>
        <c:majorTickMark val="none"/>
        <c:minorTickMark val="none"/>
        <c:tickLblPos val="nextTo"/>
        <c:txPr>
          <a:bodyPr/>
          <a:lstStyle/>
          <a:p>
            <a:pPr>
              <a:defRPr>
                <a:latin typeface="Meiryo UI" panose="020B0604030504040204" pitchFamily="50" charset="-128"/>
                <a:ea typeface="Meiryo UI" panose="020B0604030504040204" pitchFamily="50" charset="-128"/>
              </a:defRPr>
            </a:pPr>
            <a:endParaRPr lang="ja-JP"/>
          </a:p>
        </c:txPr>
        <c:crossAx val="71875584"/>
        <c:crosses val="autoZero"/>
        <c:auto val="1"/>
        <c:lblOffset val="100"/>
        <c:baseTimeUnit val="months"/>
        <c:majorUnit val="1"/>
        <c:majorTimeUnit val="years"/>
      </c:dateAx>
      <c:valAx>
        <c:axId val="71875584"/>
        <c:scaling>
          <c:orientation val="minMax"/>
        </c:scaling>
        <c:delete val="0"/>
        <c:axPos val="l"/>
        <c:majorGridlines/>
        <c:title>
          <c:tx>
            <c:rich>
              <a:bodyPr rot="0" vert="horz"/>
              <a:lstStyle/>
              <a:p>
                <a:pPr>
                  <a:defRPr>
                    <a:solidFill>
                      <a:schemeClr val="tx1">
                        <a:lumMod val="65000"/>
                        <a:lumOff val="35000"/>
                      </a:schemeClr>
                    </a:solidFill>
                    <a:latin typeface="Meiryo UI" panose="020B0604030504040204" pitchFamily="50" charset="-128"/>
                    <a:ea typeface="Meiryo UI" panose="020B0604030504040204" pitchFamily="50" charset="-128"/>
                  </a:defRPr>
                </a:pPr>
                <a:r>
                  <a:rPr lang="ja-JP" altLang="en-US" sz="800">
                    <a:solidFill>
                      <a:schemeClr val="tx1">
                        <a:lumMod val="65000"/>
                        <a:lumOff val="35000"/>
                      </a:schemeClr>
                    </a:solidFill>
                    <a:latin typeface="Meiryo UI" panose="020B0604030504040204" pitchFamily="50" charset="-128"/>
                    <a:ea typeface="Meiryo UI" panose="020B0604030504040204" pitchFamily="50" charset="-128"/>
                  </a:rPr>
                  <a:t>（季節調整済、倍）</a:t>
                </a:r>
              </a:p>
            </c:rich>
          </c:tx>
          <c:layout>
            <c:manualLayout>
              <c:xMode val="edge"/>
              <c:yMode val="edge"/>
              <c:x val="0"/>
              <c:y val="6.8217389186452987E-3"/>
            </c:manualLayout>
          </c:layout>
          <c:overlay val="0"/>
        </c:title>
        <c:numFmt formatCode="#,##0.00_);[Red]\(#,##0.00\)" sourceLinked="0"/>
        <c:majorTickMark val="none"/>
        <c:minorTickMark val="none"/>
        <c:tickLblPos val="nextTo"/>
        <c:txPr>
          <a:bodyPr/>
          <a:lstStyle/>
          <a:p>
            <a:pPr>
              <a:defRPr>
                <a:latin typeface="Meiryo UI" panose="020B0604030504040204" pitchFamily="50" charset="-128"/>
                <a:ea typeface="Meiryo UI" panose="020B0604030504040204" pitchFamily="50" charset="-128"/>
              </a:defRPr>
            </a:pPr>
            <a:endParaRPr lang="ja-JP"/>
          </a:p>
        </c:txPr>
        <c:crossAx val="71874048"/>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02360955711081E-2"/>
          <c:y val="0.13854485323641411"/>
          <c:w val="0.89360350076103501"/>
          <c:h val="0.73954341781742416"/>
        </c:manualLayout>
      </c:layout>
      <c:lineChart>
        <c:grouping val="standard"/>
        <c:varyColors val="0"/>
        <c:ser>
          <c:idx val="0"/>
          <c:order val="0"/>
          <c:tx>
            <c:strRef>
              <c:f>就業率!$B$2</c:f>
              <c:strCache>
                <c:ptCount val="1"/>
                <c:pt idx="0">
                  <c:v>全国</c:v>
                </c:pt>
              </c:strCache>
            </c:strRef>
          </c:tx>
          <c:spPr>
            <a:ln w="28575" cap="rnd">
              <a:solidFill>
                <a:schemeClr val="accent2">
                  <a:lumMod val="50000"/>
                </a:schemeClr>
              </a:solidFill>
              <a:round/>
            </a:ln>
            <a:effectLst/>
          </c:spPr>
          <c:marker>
            <c:symbol val="square"/>
            <c:size val="6"/>
            <c:spPr>
              <a:solidFill>
                <a:schemeClr val="accent2">
                  <a:lumMod val="50000"/>
                </a:schemeClr>
              </a:solidFill>
              <a:ln w="9525">
                <a:noFill/>
              </a:ln>
              <a:effectLst/>
            </c:spPr>
          </c:marker>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0A-4E10-99B0-870FA3E8EF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就業率!$A$3:$A$18</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就業率!$B$3:$B$18</c:f>
              <c:numCache>
                <c:formatCode>0.0"%"</c:formatCode>
                <c:ptCount val="16"/>
                <c:pt idx="0">
                  <c:v>56.6</c:v>
                </c:pt>
                <c:pt idx="1">
                  <c:v>56.5</c:v>
                </c:pt>
                <c:pt idx="2">
                  <c:v>56.5</c:v>
                </c:pt>
                <c:pt idx="3">
                  <c:v>56.9</c:v>
                </c:pt>
                <c:pt idx="4">
                  <c:v>57.3</c:v>
                </c:pt>
                <c:pt idx="5">
                  <c:v>57.6</c:v>
                </c:pt>
                <c:pt idx="6">
                  <c:v>58.1</c:v>
                </c:pt>
                <c:pt idx="7">
                  <c:v>58.8</c:v>
                </c:pt>
                <c:pt idx="8">
                  <c:v>60</c:v>
                </c:pt>
                <c:pt idx="9">
                  <c:v>60.6</c:v>
                </c:pt>
                <c:pt idx="10">
                  <c:v>60.3</c:v>
                </c:pt>
                <c:pt idx="11">
                  <c:v>60.4</c:v>
                </c:pt>
                <c:pt idx="12">
                  <c:v>60.9</c:v>
                </c:pt>
                <c:pt idx="13">
                  <c:v>61.2</c:v>
                </c:pt>
                <c:pt idx="14">
                  <c:v>61.7</c:v>
                </c:pt>
                <c:pt idx="15">
                  <c:v>62.2</c:v>
                </c:pt>
              </c:numCache>
            </c:numRef>
          </c:val>
          <c:smooth val="0"/>
          <c:extLst>
            <c:ext xmlns:c16="http://schemas.microsoft.com/office/drawing/2014/chart" uri="{C3380CC4-5D6E-409C-BE32-E72D297353CC}">
              <c16:uniqueId val="{00000001-0C0A-4E10-99B0-870FA3E8EFDE}"/>
            </c:ext>
          </c:extLst>
        </c:ser>
        <c:ser>
          <c:idx val="1"/>
          <c:order val="1"/>
          <c:tx>
            <c:strRef>
              <c:f>就業率!$C$2</c:f>
              <c:strCache>
                <c:ptCount val="1"/>
                <c:pt idx="0">
                  <c:v>東京</c:v>
                </c:pt>
              </c:strCache>
            </c:strRef>
          </c:tx>
          <c:spPr>
            <a:ln w="28575" cap="rnd">
              <a:solidFill>
                <a:srgbClr val="0070C0"/>
              </a:solidFill>
              <a:round/>
              <a:headEnd type="none"/>
            </a:ln>
            <a:effectLst/>
          </c:spPr>
          <c:marker>
            <c:symbol val="diamond"/>
            <c:size val="9"/>
            <c:spPr>
              <a:solidFill>
                <a:srgbClr val="0070C0"/>
              </a:solidFill>
              <a:ln w="9525">
                <a:noFill/>
              </a:ln>
              <a:effectLst/>
            </c:spPr>
          </c:marker>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0A-4E10-99B0-870FA3E8EF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就業率!$A$3:$A$18</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就業率!$C$3:$C$18</c:f>
              <c:numCache>
                <c:formatCode>0.0"%"</c:formatCode>
                <c:ptCount val="16"/>
                <c:pt idx="0">
                  <c:v>59.901969214893803</c:v>
                </c:pt>
                <c:pt idx="1">
                  <c:v>60.374294992309011</c:v>
                </c:pt>
                <c:pt idx="2">
                  <c:v>60.253681791095602</c:v>
                </c:pt>
                <c:pt idx="3">
                  <c:v>60.798102177412531</c:v>
                </c:pt>
                <c:pt idx="4">
                  <c:v>61.707501894417781</c:v>
                </c:pt>
                <c:pt idx="5">
                  <c:v>61.996658312447785</c:v>
                </c:pt>
                <c:pt idx="6">
                  <c:v>62.326043737574551</c:v>
                </c:pt>
                <c:pt idx="7">
                  <c:v>63.227926078028752</c:v>
                </c:pt>
                <c:pt idx="8">
                  <c:v>64.73607038123167</c:v>
                </c:pt>
                <c:pt idx="9">
                  <c:v>65.403571140017775</c:v>
                </c:pt>
                <c:pt idx="10">
                  <c:v>65.449438202247194</c:v>
                </c:pt>
                <c:pt idx="11">
                  <c:v>65.974671369028542</c:v>
                </c:pt>
                <c:pt idx="12">
                  <c:v>66.859252126464455</c:v>
                </c:pt>
                <c:pt idx="13">
                  <c:v>66.722408026755858</c:v>
                </c:pt>
                <c:pt idx="14">
                  <c:v>66.801107156979043</c:v>
                </c:pt>
                <c:pt idx="15">
                  <c:v>67.613146129108173</c:v>
                </c:pt>
              </c:numCache>
            </c:numRef>
          </c:val>
          <c:smooth val="0"/>
          <c:extLst>
            <c:ext xmlns:c16="http://schemas.microsoft.com/office/drawing/2014/chart" uri="{C3380CC4-5D6E-409C-BE32-E72D297353CC}">
              <c16:uniqueId val="{00000003-0C0A-4E10-99B0-870FA3E8EFDE}"/>
            </c:ext>
          </c:extLst>
        </c:ser>
        <c:ser>
          <c:idx val="2"/>
          <c:order val="2"/>
          <c:tx>
            <c:strRef>
              <c:f>就業率!$D$2</c:f>
              <c:strCache>
                <c:ptCount val="1"/>
                <c:pt idx="0">
                  <c:v>神奈川</c:v>
                </c:pt>
              </c:strCache>
            </c:strRef>
          </c:tx>
          <c:spPr>
            <a:ln w="28575" cap="rnd">
              <a:solidFill>
                <a:schemeClr val="accent1"/>
              </a:solidFill>
              <a:round/>
            </a:ln>
            <a:effectLst/>
          </c:spPr>
          <c:marker>
            <c:symbol val="star"/>
            <c:size val="7"/>
            <c:spPr>
              <a:noFill/>
              <a:ln w="9525">
                <a:solidFill>
                  <a:schemeClr val="accent1">
                    <a:alpha val="95000"/>
                  </a:schemeClr>
                </a:solidFill>
              </a:ln>
              <a:effectLst/>
            </c:spPr>
          </c:marker>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0A-4E10-99B0-870FA3E8EF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就業率!$A$3:$A$18</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就業率!$D$3:$D$18</c:f>
              <c:numCache>
                <c:formatCode>0.0"%"</c:formatCode>
                <c:ptCount val="16"/>
                <c:pt idx="0">
                  <c:v>57.939038387960714</c:v>
                </c:pt>
                <c:pt idx="1">
                  <c:v>57.805156865235617</c:v>
                </c:pt>
                <c:pt idx="2">
                  <c:v>57.50855404891648</c:v>
                </c:pt>
                <c:pt idx="3">
                  <c:v>58.303842264914053</c:v>
                </c:pt>
                <c:pt idx="4">
                  <c:v>58.607228308777238</c:v>
                </c:pt>
                <c:pt idx="5">
                  <c:v>58.442047165077767</c:v>
                </c:pt>
                <c:pt idx="6">
                  <c:v>59.682658670664665</c:v>
                </c:pt>
                <c:pt idx="7">
                  <c:v>60.390741662518664</c:v>
                </c:pt>
                <c:pt idx="8">
                  <c:v>61.514625681705503</c:v>
                </c:pt>
                <c:pt idx="9">
                  <c:v>62.836336706985932</c:v>
                </c:pt>
                <c:pt idx="10">
                  <c:v>62.022361469467988</c:v>
                </c:pt>
                <c:pt idx="11">
                  <c:v>61.209746540957511</c:v>
                </c:pt>
                <c:pt idx="12">
                  <c:v>61.519637831885476</c:v>
                </c:pt>
                <c:pt idx="13">
                  <c:v>61.962890625</c:v>
                </c:pt>
                <c:pt idx="14">
                  <c:v>63.130328867235072</c:v>
                </c:pt>
                <c:pt idx="15">
                  <c:v>64.15117268197838</c:v>
                </c:pt>
              </c:numCache>
            </c:numRef>
          </c:val>
          <c:smooth val="0"/>
          <c:extLst>
            <c:ext xmlns:c16="http://schemas.microsoft.com/office/drawing/2014/chart" uri="{C3380CC4-5D6E-409C-BE32-E72D297353CC}">
              <c16:uniqueId val="{00000005-0C0A-4E10-99B0-870FA3E8EFDE}"/>
            </c:ext>
          </c:extLst>
        </c:ser>
        <c:ser>
          <c:idx val="3"/>
          <c:order val="3"/>
          <c:tx>
            <c:strRef>
              <c:f>就業率!$E$2</c:f>
              <c:strCache>
                <c:ptCount val="1"/>
                <c:pt idx="0">
                  <c:v>愛知</c:v>
                </c:pt>
              </c:strCache>
            </c:strRef>
          </c:tx>
          <c:spPr>
            <a:ln w="28575" cap="rnd">
              <a:solidFill>
                <a:schemeClr val="accent6"/>
              </a:solidFill>
              <a:round/>
            </a:ln>
            <a:effectLst/>
          </c:spPr>
          <c:marker>
            <c:symbol val="triangle"/>
            <c:size val="7"/>
            <c:spPr>
              <a:solidFill>
                <a:schemeClr val="accent6"/>
              </a:solidFill>
              <a:ln w="9525">
                <a:noFill/>
              </a:ln>
              <a:effectLst/>
            </c:spPr>
          </c:marker>
          <c:dLbls>
            <c:dLbl>
              <c:idx val="15"/>
              <c:layout>
                <c:manualLayout>
                  <c:x val="-1.1545273465177563E-16"/>
                  <c:y val="-1.87521479145802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C0A-4E10-99B0-870FA3E8EF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就業率!$A$3:$A$18</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就業率!$E$3:$E$18</c:f>
              <c:numCache>
                <c:formatCode>0.0"%"</c:formatCode>
                <c:ptCount val="16"/>
                <c:pt idx="0">
                  <c:v>59.886471144749287</c:v>
                </c:pt>
                <c:pt idx="1">
                  <c:v>59.996853861884539</c:v>
                </c:pt>
                <c:pt idx="2">
                  <c:v>59.381863821775958</c:v>
                </c:pt>
                <c:pt idx="3">
                  <c:v>60.434578708769735</c:v>
                </c:pt>
                <c:pt idx="4">
                  <c:v>60.952825782344696</c:v>
                </c:pt>
                <c:pt idx="5">
                  <c:v>60.387596899224803</c:v>
                </c:pt>
                <c:pt idx="6">
                  <c:v>60.490968040759604</c:v>
                </c:pt>
                <c:pt idx="7">
                  <c:v>60.92908783264113</c:v>
                </c:pt>
                <c:pt idx="8">
                  <c:v>62.505750651740534</c:v>
                </c:pt>
                <c:pt idx="9">
                  <c:v>63.333333333333329</c:v>
                </c:pt>
                <c:pt idx="10">
                  <c:v>63.163514338010984</c:v>
                </c:pt>
                <c:pt idx="11">
                  <c:v>63.52546508081732</c:v>
                </c:pt>
                <c:pt idx="12">
                  <c:v>63.93517810732304</c:v>
                </c:pt>
                <c:pt idx="13">
                  <c:v>64.460409660654236</c:v>
                </c:pt>
                <c:pt idx="14">
                  <c:v>64.4777031154551</c:v>
                </c:pt>
                <c:pt idx="15">
                  <c:v>64.830637778455895</c:v>
                </c:pt>
              </c:numCache>
            </c:numRef>
          </c:val>
          <c:smooth val="0"/>
          <c:extLst>
            <c:ext xmlns:c16="http://schemas.microsoft.com/office/drawing/2014/chart" uri="{C3380CC4-5D6E-409C-BE32-E72D297353CC}">
              <c16:uniqueId val="{00000007-0C0A-4E10-99B0-870FA3E8EFDE}"/>
            </c:ext>
          </c:extLst>
        </c:ser>
        <c:ser>
          <c:idx val="4"/>
          <c:order val="4"/>
          <c:tx>
            <c:strRef>
              <c:f>就業率!$F$2</c:f>
              <c:strCache>
                <c:ptCount val="1"/>
                <c:pt idx="0">
                  <c:v>大阪</c:v>
                </c:pt>
              </c:strCache>
            </c:strRef>
          </c:tx>
          <c:spPr>
            <a:ln w="28575" cap="rnd">
              <a:solidFill>
                <a:srgbClr val="7030A0"/>
              </a:solidFill>
              <a:round/>
            </a:ln>
            <a:effectLst/>
          </c:spPr>
          <c:marker>
            <c:symbol val="circle"/>
            <c:size val="6"/>
            <c:spPr>
              <a:solidFill>
                <a:srgbClr val="7030A0"/>
              </a:solidFill>
              <a:ln w="9525">
                <a:noFill/>
              </a:ln>
              <a:effectLst/>
            </c:spPr>
          </c:marker>
          <c:dLbls>
            <c:dLbl>
              <c:idx val="15"/>
              <c:layout>
                <c:manualLayout>
                  <c:x val="0"/>
                  <c:y val="4.219233280780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C0A-4E10-99B0-870FA3E8EF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就業率!$A$3:$A$18</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就業率!$F$3:$F$18</c:f>
              <c:numCache>
                <c:formatCode>0.0"%"</c:formatCode>
                <c:ptCount val="16"/>
                <c:pt idx="0">
                  <c:v>53.496549029821594</c:v>
                </c:pt>
                <c:pt idx="1">
                  <c:v>53.962068069628479</c:v>
                </c:pt>
                <c:pt idx="2">
                  <c:v>53.645563051375191</c:v>
                </c:pt>
                <c:pt idx="3">
                  <c:v>54.605518849591917</c:v>
                </c:pt>
                <c:pt idx="4">
                  <c:v>54.690128089015403</c:v>
                </c:pt>
                <c:pt idx="5">
                  <c:v>54.762827969497216</c:v>
                </c:pt>
                <c:pt idx="6">
                  <c:v>55.445161290322574</c:v>
                </c:pt>
                <c:pt idx="7">
                  <c:v>56.012372728444383</c:v>
                </c:pt>
                <c:pt idx="8">
                  <c:v>57.060110696357313</c:v>
                </c:pt>
                <c:pt idx="9">
                  <c:v>59.05643398894459</c:v>
                </c:pt>
                <c:pt idx="10">
                  <c:v>59.317686289598562</c:v>
                </c:pt>
                <c:pt idx="11">
                  <c:v>59.310079507566037</c:v>
                </c:pt>
                <c:pt idx="12">
                  <c:v>59.848192461083237</c:v>
                </c:pt>
                <c:pt idx="13">
                  <c:v>60.077170418006432</c:v>
                </c:pt>
                <c:pt idx="14">
                  <c:v>60.943323480272461</c:v>
                </c:pt>
                <c:pt idx="15">
                  <c:v>61.799050429872956</c:v>
                </c:pt>
              </c:numCache>
            </c:numRef>
          </c:val>
          <c:smooth val="0"/>
          <c:extLst>
            <c:ext xmlns:c16="http://schemas.microsoft.com/office/drawing/2014/chart" uri="{C3380CC4-5D6E-409C-BE32-E72D297353CC}">
              <c16:uniqueId val="{00000009-0C0A-4E10-99B0-870FA3E8EFDE}"/>
            </c:ext>
          </c:extLst>
        </c:ser>
        <c:dLbls>
          <c:showLegendKey val="0"/>
          <c:showVal val="0"/>
          <c:showCatName val="0"/>
          <c:showSerName val="0"/>
          <c:showPercent val="0"/>
          <c:showBubbleSize val="0"/>
        </c:dLbls>
        <c:marker val="1"/>
        <c:smooth val="0"/>
        <c:axId val="303233120"/>
        <c:axId val="303234368"/>
      </c:lineChart>
      <c:catAx>
        <c:axId val="303233120"/>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03234368"/>
        <c:crosses val="autoZero"/>
        <c:auto val="1"/>
        <c:lblAlgn val="ctr"/>
        <c:lblOffset val="100"/>
        <c:noMultiLvlLbl val="0"/>
      </c:catAx>
      <c:valAx>
        <c:axId val="303234368"/>
        <c:scaling>
          <c:orientation val="minMax"/>
          <c:min val="5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03233120"/>
        <c:crosses val="autoZero"/>
        <c:crossBetween val="between"/>
        <c:majorUnit val="4"/>
      </c:valAx>
      <c:spPr>
        <a:noFill/>
        <a:ln>
          <a:noFill/>
        </a:ln>
        <a:effectLst/>
      </c:spPr>
    </c:plotArea>
    <c:legend>
      <c:legendPos val="r"/>
      <c:layout>
        <c:manualLayout>
          <c:xMode val="edge"/>
          <c:yMode val="edge"/>
          <c:x val="0.7227335426179603"/>
          <c:y val="0.61517498932991888"/>
          <c:w val="0.22138984018264843"/>
          <c:h val="0.19876476027884482"/>
        </c:manualLayout>
      </c:layout>
      <c:overlay val="0"/>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月別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正規・非正規別就業者数前年同月比増減</a:t>
            </a:r>
            <a:r>
              <a:rPr lang="ja-JP" altLang="en-US" sz="1100" b="1" dirty="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6343252027328417"/>
          <c:y val="3.734306165626977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1749932852692554"/>
          <c:y val="0.22616987923683349"/>
          <c:w val="0.86101353309040463"/>
          <c:h val="0.62848736043248155"/>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Sheet1!$A$39:$A$53</c:f>
              <c:strCache>
                <c:ptCount val="15"/>
                <c:pt idx="0">
                  <c:v>2025/1</c:v>
                </c:pt>
                <c:pt idx="1">
                  <c:v>2025/2</c:v>
                </c:pt>
                <c:pt idx="2">
                  <c:v>2025/3</c:v>
                </c:pt>
                <c:pt idx="3">
                  <c:v>2025/4</c:v>
                </c:pt>
                <c:pt idx="4">
                  <c:v>2025/5</c:v>
                </c:pt>
                <c:pt idx="5">
                  <c:v>2025/6</c:v>
                </c:pt>
                <c:pt idx="6">
                  <c:v>2025/7</c:v>
                </c:pt>
                <c:pt idx="7">
                  <c:v>2025/8</c:v>
                </c:pt>
                <c:pt idx="8">
                  <c:v>2025/9</c:v>
                </c:pt>
                <c:pt idx="9">
                  <c:v>2025/10</c:v>
                </c:pt>
                <c:pt idx="10">
                  <c:v>2025/11</c:v>
                </c:pt>
                <c:pt idx="11">
                  <c:v>2025/12</c:v>
                </c:pt>
                <c:pt idx="12">
                  <c:v>2026/1</c:v>
                </c:pt>
                <c:pt idx="13">
                  <c:v>2026/2</c:v>
                </c:pt>
                <c:pt idx="14">
                  <c:v>2026/3</c:v>
                </c:pt>
              </c:strCache>
            </c:strRef>
          </c:cat>
          <c:val>
            <c:numRef>
              <c:f>Sheet1!$B$39:$B$53</c:f>
              <c:numCache>
                <c:formatCode>General</c:formatCode>
                <c:ptCount val="15"/>
                <c:pt idx="0">
                  <c:v>27</c:v>
                </c:pt>
                <c:pt idx="1">
                  <c:v>27</c:v>
                </c:pt>
                <c:pt idx="2">
                  <c:v>40</c:v>
                </c:pt>
                <c:pt idx="3">
                  <c:v>43</c:v>
                </c:pt>
                <c:pt idx="4">
                  <c:v>48</c:v>
                </c:pt>
                <c:pt idx="5">
                  <c:v>51</c:v>
                </c:pt>
                <c:pt idx="6">
                  <c:v>78</c:v>
                </c:pt>
                <c:pt idx="7">
                  <c:v>52</c:v>
                </c:pt>
                <c:pt idx="8">
                  <c:v>68</c:v>
                </c:pt>
                <c:pt idx="9">
                  <c:v>65</c:v>
                </c:pt>
                <c:pt idx="10">
                  <c:v>81</c:v>
                </c:pt>
                <c:pt idx="11">
                  <c:v>77</c:v>
                </c:pt>
                <c:pt idx="12">
                  <c:v>57</c:v>
                </c:pt>
                <c:pt idx="13">
                  <c:v>30</c:v>
                </c:pt>
                <c:pt idx="14">
                  <c:v>25</c:v>
                </c:pt>
              </c:numCache>
            </c:numRef>
          </c:val>
          <c:extLst>
            <c:ext xmlns:c16="http://schemas.microsoft.com/office/drawing/2014/chart" uri="{C3380CC4-5D6E-409C-BE32-E72D297353CC}">
              <c16:uniqueId val="{00000000-8BE7-413E-B2BC-4BB35F990E2F}"/>
            </c:ext>
          </c:extLst>
        </c:ser>
        <c:ser>
          <c:idx val="1"/>
          <c:order val="1"/>
          <c:tx>
            <c:strRef>
              <c:f>Sheet1!$C$1</c:f>
              <c:strCache>
                <c:ptCount val="1"/>
                <c:pt idx="0">
                  <c:v>非正規雇用増減</c:v>
                </c:pt>
              </c:strCache>
            </c:strRef>
          </c:tx>
          <c:spPr>
            <a:solidFill>
              <a:schemeClr val="accent2"/>
            </a:solidFill>
            <a:ln>
              <a:noFill/>
            </a:ln>
            <a:effectLst/>
          </c:spPr>
          <c:invertIfNegative val="0"/>
          <c:dLbls>
            <c:dLbl>
              <c:idx val="12"/>
              <c:layout>
                <c:manualLayout>
                  <c:x val="4.3009067220898131E-2"/>
                  <c:y val="4.7206270744011528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6.6955780486365302E-2"/>
                      <c:h val="6.1714007327960688E-2"/>
                    </c:manualLayout>
                  </c15:layout>
                </c:ext>
                <c:ext xmlns:c16="http://schemas.microsoft.com/office/drawing/2014/chart" uri="{C3380CC4-5D6E-409C-BE32-E72D297353CC}">
                  <c16:uniqueId val="{00000001-9C76-4BCA-BDAA-55607FB9A20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Sheet1!$A$39:$A$53</c:f>
              <c:strCache>
                <c:ptCount val="15"/>
                <c:pt idx="0">
                  <c:v>2025/1</c:v>
                </c:pt>
                <c:pt idx="1">
                  <c:v>2025/2</c:v>
                </c:pt>
                <c:pt idx="2">
                  <c:v>2025/3</c:v>
                </c:pt>
                <c:pt idx="3">
                  <c:v>2025/4</c:v>
                </c:pt>
                <c:pt idx="4">
                  <c:v>2025/5</c:v>
                </c:pt>
                <c:pt idx="5">
                  <c:v>2025/6</c:v>
                </c:pt>
                <c:pt idx="6">
                  <c:v>2025/7</c:v>
                </c:pt>
                <c:pt idx="7">
                  <c:v>2025/8</c:v>
                </c:pt>
                <c:pt idx="8">
                  <c:v>2025/9</c:v>
                </c:pt>
                <c:pt idx="9">
                  <c:v>2025/10</c:v>
                </c:pt>
                <c:pt idx="10">
                  <c:v>2025/11</c:v>
                </c:pt>
                <c:pt idx="11">
                  <c:v>2025/12</c:v>
                </c:pt>
                <c:pt idx="12">
                  <c:v>2026/1</c:v>
                </c:pt>
                <c:pt idx="13">
                  <c:v>2026/2</c:v>
                </c:pt>
                <c:pt idx="14">
                  <c:v>2026/3</c:v>
                </c:pt>
              </c:strCache>
            </c:strRef>
          </c:cat>
          <c:val>
            <c:numRef>
              <c:f>Sheet1!$C$39:$C$53</c:f>
              <c:numCache>
                <c:formatCode>General</c:formatCode>
                <c:ptCount val="15"/>
                <c:pt idx="0">
                  <c:v>46</c:v>
                </c:pt>
                <c:pt idx="1">
                  <c:v>13</c:v>
                </c:pt>
                <c:pt idx="2">
                  <c:v>20</c:v>
                </c:pt>
                <c:pt idx="3">
                  <c:v>17</c:v>
                </c:pt>
                <c:pt idx="4">
                  <c:v>31</c:v>
                </c:pt>
                <c:pt idx="5">
                  <c:v>16</c:v>
                </c:pt>
                <c:pt idx="6">
                  <c:v>14</c:v>
                </c:pt>
                <c:pt idx="7">
                  <c:v>-16</c:v>
                </c:pt>
                <c:pt idx="8">
                  <c:v>-16</c:v>
                </c:pt>
                <c:pt idx="9">
                  <c:v>-23</c:v>
                </c:pt>
                <c:pt idx="10">
                  <c:v>-30</c:v>
                </c:pt>
                <c:pt idx="11">
                  <c:v>-44</c:v>
                </c:pt>
                <c:pt idx="12">
                  <c:v>-37</c:v>
                </c:pt>
                <c:pt idx="13">
                  <c:v>9</c:v>
                </c:pt>
                <c:pt idx="14">
                  <c:v>-21</c:v>
                </c:pt>
              </c:numCache>
            </c:numRef>
          </c:val>
          <c:extLst>
            <c:ext xmlns:c16="http://schemas.microsoft.com/office/drawing/2014/chart" uri="{C3380CC4-5D6E-409C-BE32-E72D297353CC}">
              <c16:uniqueId val="{00000002-8BE7-413E-B2BC-4BB35F990E2F}"/>
            </c:ext>
          </c:extLst>
        </c:ser>
        <c:dLbls>
          <c:dLblPos val="outEnd"/>
          <c:showLegendKey val="0"/>
          <c:showVal val="1"/>
          <c:showCatName val="0"/>
          <c:showSerName val="0"/>
          <c:showPercent val="0"/>
          <c:showBubbleSize val="0"/>
        </c:dLbls>
        <c:gapWidth val="219"/>
        <c:overlap val="-27"/>
        <c:axId val="1155447584"/>
        <c:axId val="1155449248"/>
      </c:barChart>
      <c:catAx>
        <c:axId val="1155447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55449248"/>
        <c:crosses val="autoZero"/>
        <c:auto val="1"/>
        <c:lblAlgn val="ctr"/>
        <c:lblOffset val="100"/>
        <c:noMultiLvlLbl val="0"/>
      </c:catAx>
      <c:valAx>
        <c:axId val="1155449248"/>
        <c:scaling>
          <c:orientation val="minMax"/>
          <c:max val="8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155447584"/>
        <c:crosses val="autoZero"/>
        <c:crossBetween val="between"/>
      </c:valAx>
      <c:spPr>
        <a:noFill/>
        <a:ln>
          <a:noFill/>
        </a:ln>
        <a:effectLst/>
      </c:spPr>
    </c:plotArea>
    <c:legend>
      <c:legendPos val="b"/>
      <c:layout>
        <c:manualLayout>
          <c:xMode val="edge"/>
          <c:yMode val="edge"/>
          <c:x val="0.13994371569313296"/>
          <c:y val="0.15781308000838556"/>
          <c:w val="0.29370137290361037"/>
          <c:h val="0.12091828971959374"/>
        </c:manualLayout>
      </c:layout>
      <c:overlay val="1"/>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業種別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正規・非正規別就業者数前年同月比増減</a:t>
            </a:r>
            <a:endParaRPr lang="en-US" altLang="ja-JP" sz="1200" b="1" dirty="0">
              <a:latin typeface="Meiryo UI" panose="020B0604030504040204" pitchFamily="50" charset="-128"/>
              <a:ea typeface="Meiryo UI" panose="020B0604030504040204" pitchFamily="50" charset="-128"/>
            </a:endParaRPr>
          </a:p>
          <a:p>
            <a:pPr>
              <a:defRPr sz="1200" b="1">
                <a:latin typeface="Meiryo UI" panose="020B0604030504040204" pitchFamily="50" charset="-128"/>
                <a:ea typeface="Meiryo UI" panose="020B0604030504040204" pitchFamily="50" charset="-128"/>
              </a:defRPr>
            </a:pP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2026</a:t>
            </a:r>
            <a:r>
              <a:rPr lang="ja-JP" altLang="en-US" sz="1050" b="1" dirty="0">
                <a:latin typeface="Meiryo UI" panose="020B0604030504040204" pitchFamily="50" charset="-128"/>
                <a:ea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rPr>
              <a:t>2</a:t>
            </a:r>
            <a:r>
              <a:rPr lang="ja-JP" altLang="en-US" sz="1050" b="1" dirty="0">
                <a:latin typeface="Meiryo UI" panose="020B0604030504040204" pitchFamily="50" charset="-128"/>
                <a:ea typeface="Meiryo UI" panose="020B0604030504040204" pitchFamily="50" charset="-128"/>
              </a:rPr>
              <a:t>月）</a:t>
            </a:r>
            <a:r>
              <a:rPr lang="ja-JP" altLang="en-US" sz="1100" b="1" dirty="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7837380545690718"/>
          <c:y val="5.888814963584158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093883265217199"/>
          <c:y val="0.2223326426091479"/>
          <c:w val="0.87088004970527833"/>
          <c:h val="0.56763198250834757"/>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Sheet1!$B$2:$B$10</c:f>
              <c:numCache>
                <c:formatCode>General</c:formatCode>
                <c:ptCount val="9"/>
                <c:pt idx="0">
                  <c:v>14</c:v>
                </c:pt>
                <c:pt idx="1">
                  <c:v>13</c:v>
                </c:pt>
                <c:pt idx="2">
                  <c:v>-3</c:v>
                </c:pt>
                <c:pt idx="3">
                  <c:v>-15</c:v>
                </c:pt>
                <c:pt idx="4">
                  <c:v>5</c:v>
                </c:pt>
                <c:pt idx="5">
                  <c:v>11</c:v>
                </c:pt>
                <c:pt idx="6">
                  <c:v>2</c:v>
                </c:pt>
                <c:pt idx="7">
                  <c:v>3</c:v>
                </c:pt>
                <c:pt idx="8">
                  <c:v>12</c:v>
                </c:pt>
              </c:numCache>
            </c:numRef>
          </c:val>
          <c:extLst>
            <c:ext xmlns:c16="http://schemas.microsoft.com/office/drawing/2014/chart" uri="{C3380CC4-5D6E-409C-BE32-E72D297353CC}">
              <c16:uniqueId val="{00000000-D571-4E75-BD1A-886D4DEA23DE}"/>
            </c:ext>
          </c:extLst>
        </c:ser>
        <c:ser>
          <c:idx val="1"/>
          <c:order val="1"/>
          <c:tx>
            <c:strRef>
              <c:f>Sheet1!$C$1</c:f>
              <c:strCache>
                <c:ptCount val="1"/>
                <c:pt idx="0">
                  <c:v>非正規雇用増減</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Sheet1!$C$2:$C$10</c:f>
              <c:numCache>
                <c:formatCode>General</c:formatCode>
                <c:ptCount val="9"/>
                <c:pt idx="0">
                  <c:v>3</c:v>
                </c:pt>
                <c:pt idx="1">
                  <c:v>22</c:v>
                </c:pt>
                <c:pt idx="2">
                  <c:v>3</c:v>
                </c:pt>
                <c:pt idx="3">
                  <c:v>5</c:v>
                </c:pt>
                <c:pt idx="4">
                  <c:v>1</c:v>
                </c:pt>
                <c:pt idx="5">
                  <c:v>7</c:v>
                </c:pt>
                <c:pt idx="6">
                  <c:v>6</c:v>
                </c:pt>
                <c:pt idx="7">
                  <c:v>-2</c:v>
                </c:pt>
                <c:pt idx="8">
                  <c:v>-3</c:v>
                </c:pt>
              </c:numCache>
            </c:numRef>
          </c:val>
          <c:extLst>
            <c:ext xmlns:c16="http://schemas.microsoft.com/office/drawing/2014/chart" uri="{C3380CC4-5D6E-409C-BE32-E72D297353CC}">
              <c16:uniqueId val="{00000001-D571-4E75-BD1A-886D4DEA23DE}"/>
            </c:ext>
          </c:extLst>
        </c:ser>
        <c:dLbls>
          <c:showLegendKey val="0"/>
          <c:showVal val="0"/>
          <c:showCatName val="0"/>
          <c:showSerName val="0"/>
          <c:showPercent val="0"/>
          <c:showBubbleSize val="0"/>
        </c:dLbls>
        <c:gapWidth val="219"/>
        <c:overlap val="-27"/>
        <c:axId val="1372456880"/>
        <c:axId val="1372463952"/>
      </c:barChart>
      <c:catAx>
        <c:axId val="137245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372463952"/>
        <c:crosses val="autoZero"/>
        <c:auto val="1"/>
        <c:lblAlgn val="ctr"/>
        <c:lblOffset val="100"/>
        <c:noMultiLvlLbl val="0"/>
      </c:catAx>
      <c:valAx>
        <c:axId val="1372463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72456880"/>
        <c:crosses val="autoZero"/>
        <c:crossBetween val="between"/>
      </c:valAx>
      <c:spPr>
        <a:noFill/>
        <a:ln>
          <a:noFill/>
        </a:ln>
        <a:effectLst/>
      </c:spPr>
    </c:plotArea>
    <c:legend>
      <c:legendPos val="b"/>
      <c:layout>
        <c:manualLayout>
          <c:xMode val="edge"/>
          <c:yMode val="edge"/>
          <c:x val="0.32390751716467969"/>
          <c:y val="0.22628695736143956"/>
          <c:w val="0.53700206104273807"/>
          <c:h val="7.8242804114449588E-2"/>
        </c:manualLayout>
      </c:layout>
      <c:overlay val="1"/>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まとめ!$C$2</c:f>
              <c:strCache>
                <c:ptCount val="1"/>
                <c:pt idx="0">
                  <c:v>景気動向指数（大阪府）</c:v>
                </c:pt>
              </c:strCache>
            </c:strRef>
          </c:tx>
          <c:spPr>
            <a:ln w="28575" cap="rnd">
              <a:solidFill>
                <a:srgbClr val="0070C0"/>
              </a:solidFill>
              <a:round/>
            </a:ln>
            <a:effectLst/>
          </c:spPr>
          <c:marker>
            <c:symbol val="none"/>
          </c:marker>
          <c:cat>
            <c:numRef>
              <c:f>まとめ!$B$3:$B$195</c:f>
              <c:numCache>
                <c:formatCode>yyyy"年"m"月"</c:formatCode>
                <c:ptCount val="19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pt idx="184">
                  <c:v>45778</c:v>
                </c:pt>
                <c:pt idx="185">
                  <c:v>45809</c:v>
                </c:pt>
                <c:pt idx="186">
                  <c:v>45839</c:v>
                </c:pt>
                <c:pt idx="187">
                  <c:v>45870</c:v>
                </c:pt>
                <c:pt idx="188">
                  <c:v>45901</c:v>
                </c:pt>
                <c:pt idx="189">
                  <c:v>45931</c:v>
                </c:pt>
                <c:pt idx="190">
                  <c:v>45962</c:v>
                </c:pt>
                <c:pt idx="191">
                  <c:v>45992</c:v>
                </c:pt>
                <c:pt idx="192">
                  <c:v>46023</c:v>
                </c:pt>
              </c:numCache>
            </c:numRef>
          </c:cat>
          <c:val>
            <c:numRef>
              <c:f>まとめ!$C$3:$C$195</c:f>
              <c:numCache>
                <c:formatCode>0.0</c:formatCode>
                <c:ptCount val="193"/>
                <c:pt idx="0">
                  <c:v>93.5</c:v>
                </c:pt>
                <c:pt idx="1">
                  <c:v>94.7</c:v>
                </c:pt>
                <c:pt idx="2">
                  <c:v>95.4</c:v>
                </c:pt>
                <c:pt idx="3">
                  <c:v>96.1</c:v>
                </c:pt>
                <c:pt idx="4">
                  <c:v>98.5</c:v>
                </c:pt>
                <c:pt idx="5">
                  <c:v>98.5</c:v>
                </c:pt>
                <c:pt idx="6">
                  <c:v>99.7</c:v>
                </c:pt>
                <c:pt idx="7">
                  <c:v>101</c:v>
                </c:pt>
                <c:pt idx="8">
                  <c:v>99.9</c:v>
                </c:pt>
                <c:pt idx="9">
                  <c:v>100.4</c:v>
                </c:pt>
                <c:pt idx="10">
                  <c:v>102.7</c:v>
                </c:pt>
                <c:pt idx="11">
                  <c:v>102.6</c:v>
                </c:pt>
                <c:pt idx="12">
                  <c:v>105.4</c:v>
                </c:pt>
                <c:pt idx="13">
                  <c:v>107.8</c:v>
                </c:pt>
                <c:pt idx="14">
                  <c:v>108.4</c:v>
                </c:pt>
                <c:pt idx="15">
                  <c:v>108.5</c:v>
                </c:pt>
                <c:pt idx="16">
                  <c:v>105.9</c:v>
                </c:pt>
                <c:pt idx="17">
                  <c:v>109.1</c:v>
                </c:pt>
                <c:pt idx="18">
                  <c:v>110.6</c:v>
                </c:pt>
                <c:pt idx="19">
                  <c:v>111.7</c:v>
                </c:pt>
                <c:pt idx="20">
                  <c:v>109</c:v>
                </c:pt>
                <c:pt idx="21">
                  <c:v>112</c:v>
                </c:pt>
                <c:pt idx="22">
                  <c:v>111.8</c:v>
                </c:pt>
                <c:pt idx="23">
                  <c:v>113.2</c:v>
                </c:pt>
                <c:pt idx="24">
                  <c:v>111.5</c:v>
                </c:pt>
                <c:pt idx="25">
                  <c:v>111</c:v>
                </c:pt>
                <c:pt idx="26">
                  <c:v>112.3</c:v>
                </c:pt>
                <c:pt idx="27">
                  <c:v>112.5</c:v>
                </c:pt>
                <c:pt idx="28">
                  <c:v>113.2</c:v>
                </c:pt>
                <c:pt idx="29">
                  <c:v>113.2</c:v>
                </c:pt>
                <c:pt idx="30">
                  <c:v>111.4</c:v>
                </c:pt>
                <c:pt idx="31">
                  <c:v>112.6</c:v>
                </c:pt>
                <c:pt idx="32">
                  <c:v>114.6</c:v>
                </c:pt>
                <c:pt idx="33">
                  <c:v>116.8</c:v>
                </c:pt>
                <c:pt idx="34">
                  <c:v>116.7</c:v>
                </c:pt>
                <c:pt idx="35">
                  <c:v>116.6</c:v>
                </c:pt>
                <c:pt idx="36">
                  <c:v>116.8</c:v>
                </c:pt>
                <c:pt idx="37">
                  <c:v>119.9</c:v>
                </c:pt>
                <c:pt idx="38">
                  <c:v>121.2</c:v>
                </c:pt>
                <c:pt idx="39">
                  <c:v>124</c:v>
                </c:pt>
                <c:pt idx="40">
                  <c:v>124.5</c:v>
                </c:pt>
                <c:pt idx="41">
                  <c:v>124.5</c:v>
                </c:pt>
                <c:pt idx="42">
                  <c:v>126.7</c:v>
                </c:pt>
                <c:pt idx="43">
                  <c:v>126.8</c:v>
                </c:pt>
                <c:pt idx="44">
                  <c:v>126.9</c:v>
                </c:pt>
                <c:pt idx="45">
                  <c:v>128.5</c:v>
                </c:pt>
                <c:pt idx="46">
                  <c:v>129.30000000000001</c:v>
                </c:pt>
                <c:pt idx="47">
                  <c:v>131.19999999999999</c:v>
                </c:pt>
                <c:pt idx="48">
                  <c:v>135.6</c:v>
                </c:pt>
                <c:pt idx="49">
                  <c:v>133.19999999999999</c:v>
                </c:pt>
                <c:pt idx="50">
                  <c:v>136</c:v>
                </c:pt>
                <c:pt idx="51">
                  <c:v>132</c:v>
                </c:pt>
                <c:pt idx="52">
                  <c:v>134.30000000000001</c:v>
                </c:pt>
                <c:pt idx="53">
                  <c:v>133.4</c:v>
                </c:pt>
                <c:pt idx="54">
                  <c:v>132.1</c:v>
                </c:pt>
                <c:pt idx="55">
                  <c:v>131</c:v>
                </c:pt>
                <c:pt idx="56">
                  <c:v>135.4</c:v>
                </c:pt>
                <c:pt idx="57">
                  <c:v>132.9</c:v>
                </c:pt>
                <c:pt idx="58">
                  <c:v>132.6</c:v>
                </c:pt>
                <c:pt idx="59">
                  <c:v>131.1</c:v>
                </c:pt>
                <c:pt idx="60">
                  <c:v>133.9</c:v>
                </c:pt>
                <c:pt idx="61">
                  <c:v>134.1</c:v>
                </c:pt>
                <c:pt idx="62">
                  <c:v>127.9</c:v>
                </c:pt>
                <c:pt idx="63">
                  <c:v>129.6</c:v>
                </c:pt>
                <c:pt idx="64">
                  <c:v>129.5</c:v>
                </c:pt>
                <c:pt idx="65">
                  <c:v>129.1</c:v>
                </c:pt>
                <c:pt idx="66">
                  <c:v>131.30000000000001</c:v>
                </c:pt>
                <c:pt idx="67">
                  <c:v>129.80000000000001</c:v>
                </c:pt>
                <c:pt idx="68">
                  <c:v>129.6</c:v>
                </c:pt>
                <c:pt idx="69">
                  <c:v>130.6</c:v>
                </c:pt>
                <c:pt idx="70">
                  <c:v>129</c:v>
                </c:pt>
                <c:pt idx="71">
                  <c:v>126.2</c:v>
                </c:pt>
                <c:pt idx="72">
                  <c:v>128.6</c:v>
                </c:pt>
                <c:pt idx="73">
                  <c:v>129.80000000000001</c:v>
                </c:pt>
                <c:pt idx="74">
                  <c:v>129.4</c:v>
                </c:pt>
                <c:pt idx="75">
                  <c:v>131.30000000000001</c:v>
                </c:pt>
                <c:pt idx="76">
                  <c:v>128.19999999999999</c:v>
                </c:pt>
                <c:pt idx="77">
                  <c:v>128.4</c:v>
                </c:pt>
                <c:pt idx="78">
                  <c:v>129</c:v>
                </c:pt>
                <c:pt idx="79">
                  <c:v>129.5</c:v>
                </c:pt>
                <c:pt idx="80">
                  <c:v>128.9</c:v>
                </c:pt>
                <c:pt idx="81">
                  <c:v>128.30000000000001</c:v>
                </c:pt>
                <c:pt idx="82">
                  <c:v>131.30000000000001</c:v>
                </c:pt>
                <c:pt idx="83">
                  <c:v>133.30000000000001</c:v>
                </c:pt>
                <c:pt idx="84">
                  <c:v>132.1</c:v>
                </c:pt>
                <c:pt idx="85">
                  <c:v>131.6</c:v>
                </c:pt>
                <c:pt idx="86">
                  <c:v>132.80000000000001</c:v>
                </c:pt>
                <c:pt idx="87">
                  <c:v>135.19999999999999</c:v>
                </c:pt>
                <c:pt idx="88">
                  <c:v>133.9</c:v>
                </c:pt>
                <c:pt idx="89">
                  <c:v>137</c:v>
                </c:pt>
                <c:pt idx="90">
                  <c:v>136.30000000000001</c:v>
                </c:pt>
                <c:pt idx="91">
                  <c:v>135.69999999999999</c:v>
                </c:pt>
                <c:pt idx="92">
                  <c:v>136.69999999999999</c:v>
                </c:pt>
                <c:pt idx="93">
                  <c:v>135.6</c:v>
                </c:pt>
                <c:pt idx="94">
                  <c:v>135.9</c:v>
                </c:pt>
                <c:pt idx="95">
                  <c:v>139</c:v>
                </c:pt>
                <c:pt idx="96">
                  <c:v>135.6</c:v>
                </c:pt>
                <c:pt idx="97">
                  <c:v>136.80000000000001</c:v>
                </c:pt>
                <c:pt idx="98">
                  <c:v>136.19999999999999</c:v>
                </c:pt>
                <c:pt idx="99">
                  <c:v>135.9</c:v>
                </c:pt>
                <c:pt idx="100">
                  <c:v>136.69999999999999</c:v>
                </c:pt>
                <c:pt idx="101">
                  <c:v>135.5</c:v>
                </c:pt>
                <c:pt idx="102">
                  <c:v>133.30000000000001</c:v>
                </c:pt>
                <c:pt idx="103">
                  <c:v>135.4</c:v>
                </c:pt>
                <c:pt idx="104">
                  <c:v>130</c:v>
                </c:pt>
                <c:pt idx="105">
                  <c:v>137</c:v>
                </c:pt>
                <c:pt idx="106">
                  <c:v>138.1</c:v>
                </c:pt>
                <c:pt idx="107">
                  <c:v>134.19999999999999</c:v>
                </c:pt>
                <c:pt idx="108">
                  <c:v>133.1</c:v>
                </c:pt>
                <c:pt idx="109">
                  <c:v>132.19999999999999</c:v>
                </c:pt>
                <c:pt idx="110">
                  <c:v>130.80000000000001</c:v>
                </c:pt>
                <c:pt idx="111">
                  <c:v>129.69999999999999</c:v>
                </c:pt>
                <c:pt idx="112">
                  <c:v>131.80000000000001</c:v>
                </c:pt>
                <c:pt idx="113">
                  <c:v>129.9</c:v>
                </c:pt>
                <c:pt idx="114">
                  <c:v>129.19999999999999</c:v>
                </c:pt>
                <c:pt idx="115">
                  <c:v>128.80000000000001</c:v>
                </c:pt>
                <c:pt idx="116">
                  <c:v>129.69999999999999</c:v>
                </c:pt>
                <c:pt idx="117">
                  <c:v>124.9</c:v>
                </c:pt>
                <c:pt idx="118">
                  <c:v>123.2</c:v>
                </c:pt>
                <c:pt idx="119">
                  <c:v>125.7</c:v>
                </c:pt>
                <c:pt idx="120">
                  <c:v>121.6</c:v>
                </c:pt>
                <c:pt idx="121">
                  <c:v>119.1</c:v>
                </c:pt>
                <c:pt idx="122">
                  <c:v>113.7</c:v>
                </c:pt>
                <c:pt idx="123">
                  <c:v>99.3</c:v>
                </c:pt>
                <c:pt idx="124">
                  <c:v>92</c:v>
                </c:pt>
                <c:pt idx="125">
                  <c:v>90.8</c:v>
                </c:pt>
                <c:pt idx="126">
                  <c:v>92.8</c:v>
                </c:pt>
                <c:pt idx="127">
                  <c:v>91.6</c:v>
                </c:pt>
                <c:pt idx="128">
                  <c:v>93.3</c:v>
                </c:pt>
                <c:pt idx="129">
                  <c:v>97</c:v>
                </c:pt>
                <c:pt idx="130">
                  <c:v>93.9</c:v>
                </c:pt>
                <c:pt idx="131">
                  <c:v>94.8</c:v>
                </c:pt>
                <c:pt idx="132" formatCode="General">
                  <c:v>98.7</c:v>
                </c:pt>
                <c:pt idx="133" formatCode="General">
                  <c:v>98.9</c:v>
                </c:pt>
                <c:pt idx="134" formatCode="General">
                  <c:v>101.1</c:v>
                </c:pt>
                <c:pt idx="135" formatCode="General">
                  <c:v>103.9</c:v>
                </c:pt>
                <c:pt idx="136" formatCode="General">
                  <c:v>102.8</c:v>
                </c:pt>
                <c:pt idx="137" formatCode="General">
                  <c:v>106.9</c:v>
                </c:pt>
                <c:pt idx="138" formatCode="General">
                  <c:v>106.5</c:v>
                </c:pt>
                <c:pt idx="139" formatCode="General">
                  <c:v>104.4</c:v>
                </c:pt>
                <c:pt idx="140" formatCode="General">
                  <c:v>105.5</c:v>
                </c:pt>
                <c:pt idx="141" formatCode="General">
                  <c:v>106.9</c:v>
                </c:pt>
                <c:pt idx="142" formatCode="General">
                  <c:v>110.5</c:v>
                </c:pt>
                <c:pt idx="143" formatCode="General">
                  <c:v>110.5</c:v>
                </c:pt>
                <c:pt idx="144" formatCode="General">
                  <c:v>111.7</c:v>
                </c:pt>
                <c:pt idx="145">
                  <c:v>110.1</c:v>
                </c:pt>
                <c:pt idx="146">
                  <c:v>112.3</c:v>
                </c:pt>
                <c:pt idx="147">
                  <c:v>113.8</c:v>
                </c:pt>
                <c:pt idx="148">
                  <c:v>115.5</c:v>
                </c:pt>
                <c:pt idx="149">
                  <c:v>118.8</c:v>
                </c:pt>
                <c:pt idx="150">
                  <c:v>119.4</c:v>
                </c:pt>
                <c:pt idx="151">
                  <c:v>120.9</c:v>
                </c:pt>
                <c:pt idx="152">
                  <c:v>119.1</c:v>
                </c:pt>
                <c:pt idx="153">
                  <c:v>120</c:v>
                </c:pt>
                <c:pt idx="154">
                  <c:v>119.3</c:v>
                </c:pt>
                <c:pt idx="155">
                  <c:v>119.3</c:v>
                </c:pt>
                <c:pt idx="156">
                  <c:v>118.6</c:v>
                </c:pt>
                <c:pt idx="157" formatCode="General">
                  <c:v>117.6</c:v>
                </c:pt>
                <c:pt idx="158" formatCode="General">
                  <c:v>116.2</c:v>
                </c:pt>
                <c:pt idx="159" formatCode="General">
                  <c:v>116.3</c:v>
                </c:pt>
                <c:pt idx="160" formatCode="General">
                  <c:v>115.2</c:v>
                </c:pt>
                <c:pt idx="161" formatCode="General">
                  <c:v>114.2</c:v>
                </c:pt>
                <c:pt idx="162" formatCode="General">
                  <c:v>116.1</c:v>
                </c:pt>
                <c:pt idx="163" formatCode="General">
                  <c:v>116</c:v>
                </c:pt>
                <c:pt idx="164" formatCode="General">
                  <c:v>117.9</c:v>
                </c:pt>
                <c:pt idx="165" formatCode="General">
                  <c:v>113.7</c:v>
                </c:pt>
                <c:pt idx="166" formatCode="General">
                  <c:v>113.9</c:v>
                </c:pt>
                <c:pt idx="167" formatCode="General">
                  <c:v>114.2</c:v>
                </c:pt>
                <c:pt idx="168" formatCode="General">
                  <c:v>112.7</c:v>
                </c:pt>
                <c:pt idx="169" formatCode="General">
                  <c:v>113.5</c:v>
                </c:pt>
                <c:pt idx="170" formatCode="General">
                  <c:v>113.4</c:v>
                </c:pt>
                <c:pt idx="171" formatCode="General">
                  <c:v>111.6</c:v>
                </c:pt>
                <c:pt idx="172" formatCode="General">
                  <c:v>114.4</c:v>
                </c:pt>
                <c:pt idx="173" formatCode="General">
                  <c:v>113.7</c:v>
                </c:pt>
                <c:pt idx="174" formatCode="General">
                  <c:v>114.1</c:v>
                </c:pt>
                <c:pt idx="175" formatCode="General">
                  <c:v>111.3</c:v>
                </c:pt>
                <c:pt idx="176" formatCode="General">
                  <c:v>113.5</c:v>
                </c:pt>
                <c:pt idx="177" formatCode="General">
                  <c:v>113.7</c:v>
                </c:pt>
                <c:pt idx="178" formatCode="General">
                  <c:v>111.5</c:v>
                </c:pt>
                <c:pt idx="179" formatCode="General">
                  <c:v>113.6</c:v>
                </c:pt>
                <c:pt idx="180" formatCode="General">
                  <c:v>113.8</c:v>
                </c:pt>
                <c:pt idx="181" formatCode="General">
                  <c:v>112.6</c:v>
                </c:pt>
                <c:pt idx="182" formatCode="General">
                  <c:v>114.4</c:v>
                </c:pt>
                <c:pt idx="183" formatCode="General">
                  <c:v>112.8</c:v>
                </c:pt>
                <c:pt idx="184" formatCode="General">
                  <c:v>112.8</c:v>
                </c:pt>
                <c:pt idx="185" formatCode="General">
                  <c:v>114.8</c:v>
                </c:pt>
                <c:pt idx="186" formatCode="General">
                  <c:v>114.2</c:v>
                </c:pt>
                <c:pt idx="187" formatCode="General">
                  <c:v>111</c:v>
                </c:pt>
                <c:pt idx="188" formatCode="General">
                  <c:v>114</c:v>
                </c:pt>
                <c:pt idx="189" formatCode="General">
                  <c:v>114</c:v>
                </c:pt>
                <c:pt idx="190" formatCode="General">
                  <c:v>114.8</c:v>
                </c:pt>
                <c:pt idx="191" formatCode="General">
                  <c:v>113.2</c:v>
                </c:pt>
                <c:pt idx="192" formatCode="General">
                  <c:v>117.4</c:v>
                </c:pt>
              </c:numCache>
            </c:numRef>
          </c:val>
          <c:smooth val="0"/>
          <c:extLst>
            <c:ext xmlns:c16="http://schemas.microsoft.com/office/drawing/2014/chart" uri="{C3380CC4-5D6E-409C-BE32-E72D297353CC}">
              <c16:uniqueId val="{00000000-6272-44E1-A6DE-9A76523DD0D9}"/>
            </c:ext>
          </c:extLst>
        </c:ser>
        <c:ser>
          <c:idx val="1"/>
          <c:order val="1"/>
          <c:tx>
            <c:strRef>
              <c:f>まとめ!$D$2</c:f>
              <c:strCache>
                <c:ptCount val="1"/>
                <c:pt idx="0">
                  <c:v>景気動向指数（全国）</c:v>
                </c:pt>
              </c:strCache>
            </c:strRef>
          </c:tx>
          <c:spPr>
            <a:ln w="28575" cap="rnd">
              <a:solidFill>
                <a:srgbClr val="FF0000"/>
              </a:solidFill>
              <a:prstDash val="sysDash"/>
              <a:round/>
            </a:ln>
            <a:effectLst/>
          </c:spPr>
          <c:marker>
            <c:symbol val="none"/>
          </c:marker>
          <c:cat>
            <c:numRef>
              <c:f>まとめ!$B$3:$B$195</c:f>
              <c:numCache>
                <c:formatCode>yyyy"年"m"月"</c:formatCode>
                <c:ptCount val="193"/>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pt idx="184">
                  <c:v>45778</c:v>
                </c:pt>
                <c:pt idx="185">
                  <c:v>45809</c:v>
                </c:pt>
                <c:pt idx="186">
                  <c:v>45839</c:v>
                </c:pt>
                <c:pt idx="187">
                  <c:v>45870</c:v>
                </c:pt>
                <c:pt idx="188">
                  <c:v>45901</c:v>
                </c:pt>
                <c:pt idx="189">
                  <c:v>45931</c:v>
                </c:pt>
                <c:pt idx="190">
                  <c:v>45962</c:v>
                </c:pt>
                <c:pt idx="191">
                  <c:v>45992</c:v>
                </c:pt>
                <c:pt idx="192">
                  <c:v>46023</c:v>
                </c:pt>
              </c:numCache>
            </c:numRef>
          </c:cat>
          <c:val>
            <c:numRef>
              <c:f>まとめ!$D$3:$D$195</c:f>
              <c:numCache>
                <c:formatCode>0.0_ ;[Red]\-0.0\ </c:formatCode>
                <c:ptCount val="193"/>
                <c:pt idx="0">
                  <c:v>102.1</c:v>
                </c:pt>
                <c:pt idx="1">
                  <c:v>102.7</c:v>
                </c:pt>
                <c:pt idx="2">
                  <c:v>104.1</c:v>
                </c:pt>
                <c:pt idx="3">
                  <c:v>105.2</c:v>
                </c:pt>
                <c:pt idx="4">
                  <c:v>104.8</c:v>
                </c:pt>
                <c:pt idx="5">
                  <c:v>105.4</c:v>
                </c:pt>
                <c:pt idx="6">
                  <c:v>106</c:v>
                </c:pt>
                <c:pt idx="7">
                  <c:v>106.3</c:v>
                </c:pt>
                <c:pt idx="8">
                  <c:v>107.1</c:v>
                </c:pt>
                <c:pt idx="9">
                  <c:v>106.5</c:v>
                </c:pt>
                <c:pt idx="10">
                  <c:v>108.5</c:v>
                </c:pt>
                <c:pt idx="11">
                  <c:v>108.8</c:v>
                </c:pt>
                <c:pt idx="12">
                  <c:v>108.7</c:v>
                </c:pt>
                <c:pt idx="13">
                  <c:v>110.1</c:v>
                </c:pt>
                <c:pt idx="14">
                  <c:v>102.3</c:v>
                </c:pt>
                <c:pt idx="15">
                  <c:v>101</c:v>
                </c:pt>
                <c:pt idx="16">
                  <c:v>103.5</c:v>
                </c:pt>
                <c:pt idx="17">
                  <c:v>105.9</c:v>
                </c:pt>
                <c:pt idx="18">
                  <c:v>107</c:v>
                </c:pt>
                <c:pt idx="19">
                  <c:v>108.2</c:v>
                </c:pt>
                <c:pt idx="20">
                  <c:v>108.9</c:v>
                </c:pt>
                <c:pt idx="21">
                  <c:v>110.5</c:v>
                </c:pt>
                <c:pt idx="22">
                  <c:v>109</c:v>
                </c:pt>
                <c:pt idx="23">
                  <c:v>111</c:v>
                </c:pt>
                <c:pt idx="24">
                  <c:v>111.1</c:v>
                </c:pt>
                <c:pt idx="25">
                  <c:v>112.1</c:v>
                </c:pt>
                <c:pt idx="26">
                  <c:v>113.4</c:v>
                </c:pt>
                <c:pt idx="27">
                  <c:v>111.9</c:v>
                </c:pt>
                <c:pt idx="28">
                  <c:v>111.7</c:v>
                </c:pt>
                <c:pt idx="29">
                  <c:v>109.5</c:v>
                </c:pt>
                <c:pt idx="30">
                  <c:v>108.8</c:v>
                </c:pt>
                <c:pt idx="31">
                  <c:v>108.6</c:v>
                </c:pt>
                <c:pt idx="32">
                  <c:v>107.2</c:v>
                </c:pt>
                <c:pt idx="33">
                  <c:v>107.1</c:v>
                </c:pt>
                <c:pt idx="34">
                  <c:v>106.5</c:v>
                </c:pt>
                <c:pt idx="35">
                  <c:v>107.9</c:v>
                </c:pt>
                <c:pt idx="36">
                  <c:v>108.1</c:v>
                </c:pt>
                <c:pt idx="37">
                  <c:v>109.1</c:v>
                </c:pt>
                <c:pt idx="38">
                  <c:v>110.9</c:v>
                </c:pt>
                <c:pt idx="39">
                  <c:v>111.5</c:v>
                </c:pt>
                <c:pt idx="40">
                  <c:v>112.9</c:v>
                </c:pt>
                <c:pt idx="41">
                  <c:v>112.6</c:v>
                </c:pt>
                <c:pt idx="42">
                  <c:v>113.7</c:v>
                </c:pt>
                <c:pt idx="43">
                  <c:v>114.7</c:v>
                </c:pt>
                <c:pt idx="44">
                  <c:v>115.5</c:v>
                </c:pt>
                <c:pt idx="45">
                  <c:v>116.1</c:v>
                </c:pt>
                <c:pt idx="46">
                  <c:v>117.3</c:v>
                </c:pt>
                <c:pt idx="47">
                  <c:v>117.2</c:v>
                </c:pt>
                <c:pt idx="48">
                  <c:v>118.7</c:v>
                </c:pt>
                <c:pt idx="49">
                  <c:v>118.6</c:v>
                </c:pt>
                <c:pt idx="50">
                  <c:v>120.6</c:v>
                </c:pt>
                <c:pt idx="51">
                  <c:v>116.4</c:v>
                </c:pt>
                <c:pt idx="52">
                  <c:v>117</c:v>
                </c:pt>
                <c:pt idx="53">
                  <c:v>115.7</c:v>
                </c:pt>
                <c:pt idx="54">
                  <c:v>116.3</c:v>
                </c:pt>
                <c:pt idx="55">
                  <c:v>115.5</c:v>
                </c:pt>
                <c:pt idx="56">
                  <c:v>117</c:v>
                </c:pt>
                <c:pt idx="57">
                  <c:v>116.7</c:v>
                </c:pt>
                <c:pt idx="58">
                  <c:v>116.1</c:v>
                </c:pt>
                <c:pt idx="59">
                  <c:v>116.4</c:v>
                </c:pt>
                <c:pt idx="60">
                  <c:v>118.3</c:v>
                </c:pt>
                <c:pt idx="61">
                  <c:v>116.8</c:v>
                </c:pt>
                <c:pt idx="62">
                  <c:v>116.1</c:v>
                </c:pt>
                <c:pt idx="63">
                  <c:v>117.2</c:v>
                </c:pt>
                <c:pt idx="64">
                  <c:v>116.5</c:v>
                </c:pt>
                <c:pt idx="65">
                  <c:v>117.2</c:v>
                </c:pt>
                <c:pt idx="66">
                  <c:v>117.1</c:v>
                </c:pt>
                <c:pt idx="67">
                  <c:v>116.2</c:v>
                </c:pt>
                <c:pt idx="68">
                  <c:v>117</c:v>
                </c:pt>
                <c:pt idx="69">
                  <c:v>116.8</c:v>
                </c:pt>
                <c:pt idx="70">
                  <c:v>116.1</c:v>
                </c:pt>
                <c:pt idx="71">
                  <c:v>115.2</c:v>
                </c:pt>
                <c:pt idx="72">
                  <c:v>116.6</c:v>
                </c:pt>
                <c:pt idx="73">
                  <c:v>115.5</c:v>
                </c:pt>
                <c:pt idx="74">
                  <c:v>115.8</c:v>
                </c:pt>
                <c:pt idx="75">
                  <c:v>115.5</c:v>
                </c:pt>
                <c:pt idx="76">
                  <c:v>115.2</c:v>
                </c:pt>
                <c:pt idx="77">
                  <c:v>115.5</c:v>
                </c:pt>
                <c:pt idx="78">
                  <c:v>116</c:v>
                </c:pt>
                <c:pt idx="79">
                  <c:v>116.3</c:v>
                </c:pt>
                <c:pt idx="80">
                  <c:v>116.8</c:v>
                </c:pt>
                <c:pt idx="81">
                  <c:v>117.5</c:v>
                </c:pt>
                <c:pt idx="82">
                  <c:v>119.2</c:v>
                </c:pt>
                <c:pt idx="83">
                  <c:v>119.3</c:v>
                </c:pt>
                <c:pt idx="84">
                  <c:v>118.8</c:v>
                </c:pt>
                <c:pt idx="85">
                  <c:v>119.5</c:v>
                </c:pt>
                <c:pt idx="86">
                  <c:v>119.6</c:v>
                </c:pt>
                <c:pt idx="87">
                  <c:v>120.8</c:v>
                </c:pt>
                <c:pt idx="88">
                  <c:v>120.7</c:v>
                </c:pt>
                <c:pt idx="89">
                  <c:v>121.2</c:v>
                </c:pt>
                <c:pt idx="90">
                  <c:v>120.5</c:v>
                </c:pt>
                <c:pt idx="91">
                  <c:v>122.1</c:v>
                </c:pt>
                <c:pt idx="92">
                  <c:v>121.1</c:v>
                </c:pt>
                <c:pt idx="93">
                  <c:v>121.3</c:v>
                </c:pt>
                <c:pt idx="94">
                  <c:v>122.9</c:v>
                </c:pt>
                <c:pt idx="95">
                  <c:v>124.3</c:v>
                </c:pt>
                <c:pt idx="96">
                  <c:v>122.4</c:v>
                </c:pt>
                <c:pt idx="97">
                  <c:v>122</c:v>
                </c:pt>
                <c:pt idx="98">
                  <c:v>122.5</c:v>
                </c:pt>
                <c:pt idx="99">
                  <c:v>122.9</c:v>
                </c:pt>
                <c:pt idx="100">
                  <c:v>122.8</c:v>
                </c:pt>
                <c:pt idx="101">
                  <c:v>122.4</c:v>
                </c:pt>
                <c:pt idx="102">
                  <c:v>121.6</c:v>
                </c:pt>
                <c:pt idx="103">
                  <c:v>122</c:v>
                </c:pt>
                <c:pt idx="104">
                  <c:v>119.9</c:v>
                </c:pt>
                <c:pt idx="105">
                  <c:v>121.8</c:v>
                </c:pt>
                <c:pt idx="106">
                  <c:v>120</c:v>
                </c:pt>
                <c:pt idx="107">
                  <c:v>119.2</c:v>
                </c:pt>
                <c:pt idx="108">
                  <c:v>117.5</c:v>
                </c:pt>
                <c:pt idx="109">
                  <c:v>119.6</c:v>
                </c:pt>
                <c:pt idx="110">
                  <c:v>119.4</c:v>
                </c:pt>
                <c:pt idx="111">
                  <c:v>118.8</c:v>
                </c:pt>
                <c:pt idx="112">
                  <c:v>119.1</c:v>
                </c:pt>
                <c:pt idx="113">
                  <c:v>116.7</c:v>
                </c:pt>
                <c:pt idx="114">
                  <c:v>116.7</c:v>
                </c:pt>
                <c:pt idx="115">
                  <c:v>116.3</c:v>
                </c:pt>
                <c:pt idx="116">
                  <c:v>117.7</c:v>
                </c:pt>
                <c:pt idx="117">
                  <c:v>112.3</c:v>
                </c:pt>
                <c:pt idx="118">
                  <c:v>111.7</c:v>
                </c:pt>
                <c:pt idx="119">
                  <c:v>111.6</c:v>
                </c:pt>
                <c:pt idx="120">
                  <c:v>110.5</c:v>
                </c:pt>
                <c:pt idx="121">
                  <c:v>108.9</c:v>
                </c:pt>
                <c:pt idx="122">
                  <c:v>106.2</c:v>
                </c:pt>
                <c:pt idx="123">
                  <c:v>94.5</c:v>
                </c:pt>
                <c:pt idx="124">
                  <c:v>87</c:v>
                </c:pt>
                <c:pt idx="125">
                  <c:v>89.9</c:v>
                </c:pt>
                <c:pt idx="126">
                  <c:v>95.2</c:v>
                </c:pt>
                <c:pt idx="127">
                  <c:v>96.8</c:v>
                </c:pt>
                <c:pt idx="128">
                  <c:v>99.5</c:v>
                </c:pt>
                <c:pt idx="129">
                  <c:v>103.4</c:v>
                </c:pt>
                <c:pt idx="130">
                  <c:v>104</c:v>
                </c:pt>
                <c:pt idx="131">
                  <c:v>104.1</c:v>
                </c:pt>
                <c:pt idx="132" formatCode="General">
                  <c:v>106.9</c:v>
                </c:pt>
                <c:pt idx="133" formatCode="General">
                  <c:v>106.5</c:v>
                </c:pt>
                <c:pt idx="134" formatCode="General">
                  <c:v>108.9</c:v>
                </c:pt>
                <c:pt idx="135" formatCode="General">
                  <c:v>111.1</c:v>
                </c:pt>
                <c:pt idx="136" formatCode="General">
                  <c:v>109.6</c:v>
                </c:pt>
                <c:pt idx="137" formatCode="General">
                  <c:v>110.1</c:v>
                </c:pt>
                <c:pt idx="138" formatCode="General">
                  <c:v>109.6</c:v>
                </c:pt>
                <c:pt idx="139" formatCode="General">
                  <c:v>107</c:v>
                </c:pt>
                <c:pt idx="140" formatCode="General">
                  <c:v>105</c:v>
                </c:pt>
                <c:pt idx="141" formatCode="General">
                  <c:v>106.8</c:v>
                </c:pt>
                <c:pt idx="142" formatCode="General">
                  <c:v>111.5</c:v>
                </c:pt>
                <c:pt idx="143" formatCode="General">
                  <c:v>111.5</c:v>
                </c:pt>
                <c:pt idx="144" formatCode="General">
                  <c:v>111.1</c:v>
                </c:pt>
                <c:pt idx="145" formatCode="0.0">
                  <c:v>111.7</c:v>
                </c:pt>
                <c:pt idx="146" formatCode="0.0">
                  <c:v>111.9</c:v>
                </c:pt>
                <c:pt idx="147" formatCode="0.0">
                  <c:v>112.2</c:v>
                </c:pt>
                <c:pt idx="148" formatCode="0.0">
                  <c:v>111.6</c:v>
                </c:pt>
                <c:pt idx="149" formatCode="0.0">
                  <c:v>113.4</c:v>
                </c:pt>
                <c:pt idx="150" formatCode="0.0">
                  <c:v>113.9</c:v>
                </c:pt>
                <c:pt idx="151" formatCode="0.0">
                  <c:v>115.1</c:v>
                </c:pt>
                <c:pt idx="152" formatCode="0.0">
                  <c:v>114.5</c:v>
                </c:pt>
                <c:pt idx="153" formatCode="0.0">
                  <c:v>114.1</c:v>
                </c:pt>
                <c:pt idx="154" formatCode="0.0">
                  <c:v>114</c:v>
                </c:pt>
                <c:pt idx="155" formatCode="0.0">
                  <c:v>113.4</c:v>
                </c:pt>
                <c:pt idx="156" formatCode="0.0">
                  <c:v>113</c:v>
                </c:pt>
                <c:pt idx="157" formatCode="General">
                  <c:v>114.6</c:v>
                </c:pt>
                <c:pt idx="158" formatCode="General">
                  <c:v>114.7</c:v>
                </c:pt>
                <c:pt idx="159" formatCode="General">
                  <c:v>114.8</c:v>
                </c:pt>
                <c:pt idx="160" formatCode="General">
                  <c:v>115.3</c:v>
                </c:pt>
                <c:pt idx="161" formatCode="General">
                  <c:v>115.4</c:v>
                </c:pt>
                <c:pt idx="162" formatCode="General">
                  <c:v>115.1</c:v>
                </c:pt>
                <c:pt idx="163" formatCode="General">
                  <c:v>115.3</c:v>
                </c:pt>
                <c:pt idx="164" formatCode="General">
                  <c:v>115.7</c:v>
                </c:pt>
                <c:pt idx="165" formatCode="General">
                  <c:v>115.7</c:v>
                </c:pt>
                <c:pt idx="166" formatCode="General">
                  <c:v>115</c:v>
                </c:pt>
                <c:pt idx="167" formatCode="General">
                  <c:v>116</c:v>
                </c:pt>
                <c:pt idx="168" formatCode="General">
                  <c:v>113</c:v>
                </c:pt>
                <c:pt idx="169" formatCode="General">
                  <c:v>112.8</c:v>
                </c:pt>
                <c:pt idx="170" formatCode="General">
                  <c:v>113.7</c:v>
                </c:pt>
                <c:pt idx="171" formatCode="General">
                  <c:v>114.5</c:v>
                </c:pt>
                <c:pt idx="172" formatCode="General">
                  <c:v>115.5</c:v>
                </c:pt>
                <c:pt idx="173" formatCode="General">
                  <c:v>114.7</c:v>
                </c:pt>
                <c:pt idx="174" formatCode="General">
                  <c:v>115.5</c:v>
                </c:pt>
                <c:pt idx="175" formatCode="General">
                  <c:v>113.9</c:v>
                </c:pt>
                <c:pt idx="176" formatCode="General">
                  <c:v>114.1</c:v>
                </c:pt>
                <c:pt idx="177" formatCode="General">
                  <c:v>115.8</c:v>
                </c:pt>
                <c:pt idx="178" formatCode="General">
                  <c:v>115.3</c:v>
                </c:pt>
                <c:pt idx="179" formatCode="General">
                  <c:v>116.3</c:v>
                </c:pt>
                <c:pt idx="180" formatCode="General">
                  <c:v>116.3</c:v>
                </c:pt>
                <c:pt idx="181" formatCode="General">
                  <c:v>116.6</c:v>
                </c:pt>
                <c:pt idx="182" formatCode="General">
                  <c:v>115.8</c:v>
                </c:pt>
                <c:pt idx="183" formatCode="General">
                  <c:v>115.7</c:v>
                </c:pt>
                <c:pt idx="184" formatCode="General">
                  <c:v>115.8</c:v>
                </c:pt>
                <c:pt idx="185" formatCode="General">
                  <c:v>115.7</c:v>
                </c:pt>
                <c:pt idx="186" formatCode="General">
                  <c:v>114.9</c:v>
                </c:pt>
                <c:pt idx="187" formatCode="General">
                  <c:v>113.7</c:v>
                </c:pt>
                <c:pt idx="188" formatCode="General">
                  <c:v>114.9</c:v>
                </c:pt>
                <c:pt idx="189" formatCode="General">
                  <c:v>115.6</c:v>
                </c:pt>
                <c:pt idx="190" formatCode="General">
                  <c:v>114.9</c:v>
                </c:pt>
                <c:pt idx="191" formatCode="General">
                  <c:v>114.5</c:v>
                </c:pt>
                <c:pt idx="192" formatCode="General">
                  <c:v>117.9</c:v>
                </c:pt>
              </c:numCache>
            </c:numRef>
          </c:val>
          <c:smooth val="0"/>
          <c:extLst>
            <c:ext xmlns:c16="http://schemas.microsoft.com/office/drawing/2014/chart" uri="{C3380CC4-5D6E-409C-BE32-E72D297353CC}">
              <c16:uniqueId val="{00000001-6272-44E1-A6DE-9A76523DD0D9}"/>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'計算表H22～の推移'!$C$3</c:f>
              <c:strCache>
                <c:ptCount val="1"/>
                <c:pt idx="0">
                  <c:v>大阪府の医療機器生産額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'計算表H22～の推移'!$B$4:$B$18</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'計算表H22～の推移'!$C$4:$C$18</c:f>
              <c:numCache>
                <c:formatCode>#,##0_);[Red]\(#,##0\)</c:formatCode>
                <c:ptCount val="15"/>
                <c:pt idx="0">
                  <c:v>203.49906999999999</c:v>
                </c:pt>
                <c:pt idx="1">
                  <c:v>213.26994999999999</c:v>
                </c:pt>
                <c:pt idx="2">
                  <c:v>221.71596</c:v>
                </c:pt>
                <c:pt idx="3">
                  <c:v>281.34505999999999</c:v>
                </c:pt>
                <c:pt idx="4">
                  <c:v>424.50265999999999</c:v>
                </c:pt>
                <c:pt idx="5">
                  <c:v>594.79024000000004</c:v>
                </c:pt>
                <c:pt idx="6">
                  <c:v>517.02666999999997</c:v>
                </c:pt>
                <c:pt idx="7">
                  <c:v>540.46660999999995</c:v>
                </c:pt>
                <c:pt idx="8">
                  <c:v>650.73992999999996</c:v>
                </c:pt>
                <c:pt idx="9">
                  <c:v>823.65869999999995</c:v>
                </c:pt>
                <c:pt idx="10">
                  <c:v>828.93832999999995</c:v>
                </c:pt>
                <c:pt idx="11">
                  <c:v>880.40833999999995</c:v>
                </c:pt>
                <c:pt idx="12">
                  <c:v>744.07496000000003</c:v>
                </c:pt>
                <c:pt idx="13">
                  <c:v>805.31934000000001</c:v>
                </c:pt>
                <c:pt idx="14" formatCode="General">
                  <c:v>682</c:v>
                </c:pt>
              </c:numCache>
            </c:numRef>
          </c:val>
          <c:extLst>
            <c:ext xmlns:c16="http://schemas.microsoft.com/office/drawing/2014/chart" uri="{C3380CC4-5D6E-409C-BE32-E72D297353CC}">
              <c16:uniqueId val="{00000000-AE87-4DCC-9312-48368E61683B}"/>
            </c:ext>
          </c:extLst>
        </c:ser>
        <c:dLbls>
          <c:showLegendKey val="0"/>
          <c:showVal val="0"/>
          <c:showCatName val="0"/>
          <c:showSerName val="0"/>
          <c:showPercent val="0"/>
          <c:showBubbleSize val="0"/>
        </c:dLbls>
        <c:gapWidth val="219"/>
        <c:overlap val="-27"/>
        <c:axId val="2071869696"/>
        <c:axId val="1"/>
      </c:barChart>
      <c:lineChart>
        <c:grouping val="standard"/>
        <c:varyColors val="0"/>
        <c:ser>
          <c:idx val="1"/>
          <c:order val="1"/>
          <c:tx>
            <c:strRef>
              <c:f>'計算表H22～の推移'!$D$3</c:f>
              <c:strCache>
                <c:ptCount val="1"/>
                <c:pt idx="0">
                  <c:v>大阪府の医療機器生産額全国シェア</c:v>
                </c:pt>
              </c:strCache>
            </c:strRef>
          </c:tx>
          <c:spPr>
            <a:ln w="28575" cap="rnd">
              <a:solidFill>
                <a:schemeClr val="accent2"/>
              </a:solidFill>
              <a:round/>
            </a:ln>
            <a:effectLst/>
          </c:spPr>
          <c:marker>
            <c:symbol val="none"/>
          </c:marker>
          <c:dLbls>
            <c:dLbl>
              <c:idx val="3"/>
              <c:layout>
                <c:manualLayout>
                  <c:x val="-5.3527374087920444E-2"/>
                  <c:y val="2.79367757324509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87-4DCC-9312-48368E61683B}"/>
                </c:ext>
              </c:extLst>
            </c:dLbl>
            <c:dLbl>
              <c:idx val="4"/>
              <c:layout>
                <c:manualLayout>
                  <c:x val="-5.3527374087920444E-2"/>
                  <c:y val="-2.8580569109389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87-4DCC-9312-48368E61683B}"/>
                </c:ext>
              </c:extLst>
            </c:dLbl>
            <c:dLbl>
              <c:idx val="5"/>
              <c:layout>
                <c:manualLayout>
                  <c:x val="-4.7756228633697217E-2"/>
                  <c:y val="-2.8580569109389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87-4DCC-9312-48368E61683B}"/>
                </c:ext>
              </c:extLst>
            </c:dLbl>
            <c:dLbl>
              <c:idx val="6"/>
              <c:layout>
                <c:manualLayout>
                  <c:x val="-5.3527374087920444E-2"/>
                  <c:y val="-3.48602740918162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87-4DCC-9312-48368E61683B}"/>
                </c:ext>
              </c:extLst>
            </c:dLbl>
            <c:dLbl>
              <c:idx val="7"/>
              <c:layout>
                <c:manualLayout>
                  <c:x val="-4.7756228633697217E-2"/>
                  <c:y val="-3.4860274091816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E87-4DCC-9312-48368E61683B}"/>
                </c:ext>
              </c:extLst>
            </c:dLbl>
            <c:dLbl>
              <c:idx val="8"/>
              <c:layout>
                <c:manualLayout>
                  <c:x val="-5.0641801360808834E-2"/>
                  <c:y val="-5.0559536547882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E87-4DCC-9312-48368E61683B}"/>
                </c:ext>
              </c:extLst>
            </c:dLbl>
            <c:dLbl>
              <c:idx val="9"/>
              <c:layout>
                <c:manualLayout>
                  <c:x val="-5.9298519542143782E-2"/>
                  <c:y val="-4.11399790742430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BC-4520-845A-65BCD9EB9965}"/>
                </c:ext>
              </c:extLst>
            </c:dLbl>
            <c:dLbl>
              <c:idx val="10"/>
              <c:layout>
                <c:manualLayout>
                  <c:x val="-5.3527374087920444E-2"/>
                  <c:y val="-4.7419684056669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BC-4520-845A-65BCD9EB9965}"/>
                </c:ext>
              </c:extLst>
            </c:dLbl>
            <c:dLbl>
              <c:idx val="11"/>
              <c:layout>
                <c:manualLayout>
                  <c:x val="-4.4870655906585712E-2"/>
                  <c:y val="-5.0559536547882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ABC-4520-845A-65BCD9EB9965}"/>
                </c:ext>
              </c:extLst>
            </c:dLbl>
            <c:dLbl>
              <c:idx val="13"/>
              <c:layout>
                <c:manualLayout>
                  <c:x val="-4.1985083179474095E-2"/>
                  <c:y val="-3.80001265830295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BC-4520-845A-65BCD9EB9965}"/>
                </c:ext>
              </c:extLst>
            </c:dLbl>
            <c:spPr>
              <a:noFill/>
              <a:ln w="25400">
                <a:noFill/>
              </a:ln>
            </c:spPr>
            <c:txPr>
              <a:bodyPr wrap="square" lIns="38100" tIns="19050" rIns="38100" bIns="19050" anchor="ctr">
                <a:spAutoFit/>
              </a:bodyPr>
              <a:lstStyle/>
              <a:p>
                <a:pPr>
                  <a:defRPr b="1"/>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'計算表H22～の推移'!$B$4:$B$18</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'計算表H22～の推移'!$D$4:$D$18</c:f>
              <c:numCache>
                <c:formatCode>0.0%</c:formatCode>
                <c:ptCount val="15"/>
                <c:pt idx="0">
                  <c:v>1.1876645059279595E-2</c:v>
                </c:pt>
                <c:pt idx="1">
                  <c:v>1.1792800655139967E-2</c:v>
                </c:pt>
                <c:pt idx="2">
                  <c:v>1.1698577182164119E-2</c:v>
                </c:pt>
                <c:pt idx="3">
                  <c:v>1.4764953414022208E-2</c:v>
                </c:pt>
                <c:pt idx="4">
                  <c:v>2.133718522822603E-2</c:v>
                </c:pt>
                <c:pt idx="5">
                  <c:v>3.0571054684143586E-2</c:v>
                </c:pt>
                <c:pt idx="6">
                  <c:v>2.700510988775023E-2</c:v>
                </c:pt>
                <c:pt idx="7">
                  <c:v>2.7154037723243585E-2</c:v>
                </c:pt>
                <c:pt idx="8">
                  <c:v>3.3375057733268279E-2</c:v>
                </c:pt>
                <c:pt idx="9">
                  <c:v>3.2076412970149175E-2</c:v>
                </c:pt>
                <c:pt idx="10">
                  <c:v>3.4164126562750897E-2</c:v>
                </c:pt>
                <c:pt idx="11">
                  <c:v>3.3836515147348048E-2</c:v>
                </c:pt>
                <c:pt idx="12">
                  <c:v>2.8808084314979547E-2</c:v>
                </c:pt>
                <c:pt idx="13">
                  <c:v>0.03</c:v>
                </c:pt>
                <c:pt idx="14" formatCode="0.00%">
                  <c:v>2.5999999999999999E-2</c:v>
                </c:pt>
              </c:numCache>
            </c:numRef>
          </c:val>
          <c:smooth val="0"/>
          <c:extLst>
            <c:ext xmlns:c16="http://schemas.microsoft.com/office/drawing/2014/chart" uri="{C3380CC4-5D6E-409C-BE32-E72D297353CC}">
              <c16:uniqueId val="{0000000A-AE87-4DCC-9312-48368E61683B}"/>
            </c:ext>
          </c:extLst>
        </c:ser>
        <c:dLbls>
          <c:showLegendKey val="0"/>
          <c:showVal val="0"/>
          <c:showCatName val="0"/>
          <c:showSerName val="0"/>
          <c:showPercent val="0"/>
          <c:showBubbleSize val="0"/>
        </c:dLbls>
        <c:marker val="1"/>
        <c:smooth val="0"/>
        <c:axId val="3"/>
        <c:axId val="4"/>
      </c:lineChart>
      <c:catAx>
        <c:axId val="207186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7186969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79079945224347"/>
          <c:y val="0.17595683338177615"/>
          <c:w val="0.74372596354782494"/>
          <c:h val="0.70713001656915786"/>
        </c:manualLayout>
      </c:layout>
      <c:barChart>
        <c:barDir val="col"/>
        <c:grouping val="clustered"/>
        <c:varyColors val="0"/>
        <c:ser>
          <c:idx val="0"/>
          <c:order val="0"/>
          <c:tx>
            <c:strRef>
              <c:f>栄養補助食品!$A$18</c:f>
              <c:strCache>
                <c:ptCount val="1"/>
                <c:pt idx="0">
                  <c:v>出荷額（左目盛）</c:v>
                </c:pt>
              </c:strCache>
            </c:strRef>
          </c:tx>
          <c:spPr>
            <a:pattFill prst="trellis">
              <a:fgClr>
                <a:srgbClr val="92D050"/>
              </a:fgClr>
              <a:bgClr>
                <a:schemeClr val="bg1"/>
              </a:bgClr>
            </a:pattFill>
          </c:spPr>
          <c:invertIfNegative val="0"/>
          <c:dLbls>
            <c:dLbl>
              <c:idx val="0"/>
              <c:layout>
                <c:manualLayout>
                  <c:x val="3.1782290807460087E-3"/>
                  <c:y val="6.3853535742896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8C-4D32-B3D1-4059463506C2}"/>
                </c:ext>
              </c:extLst>
            </c:dLbl>
            <c:dLbl>
              <c:idx val="1"/>
              <c:layout>
                <c:manualLayout>
                  <c:x val="6.3564581614920764E-3"/>
                  <c:y val="0.1337883606041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8C-4D32-B3D1-4059463506C2}"/>
                </c:ext>
              </c:extLst>
            </c:dLbl>
            <c:dLbl>
              <c:idx val="2"/>
              <c:layout>
                <c:manualLayout>
                  <c:x val="6.3564581614920764E-3"/>
                  <c:y val="0.1337883606041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8C-4D32-B3D1-4059463506C2}"/>
                </c:ext>
              </c:extLst>
            </c:dLbl>
            <c:dLbl>
              <c:idx val="3"/>
              <c:layout>
                <c:manualLayout>
                  <c:x val="3.1782290807460382E-3"/>
                  <c:y val="0.197641896347060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8C-4D32-B3D1-4059463506C2}"/>
                </c:ext>
              </c:extLst>
            </c:dLbl>
            <c:dLbl>
              <c:idx val="4"/>
              <c:layout>
                <c:manualLayout>
                  <c:x val="6.3564581614920174E-3"/>
                  <c:y val="0.167235450755205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8C-4D32-B3D1-4059463506C2}"/>
                </c:ext>
              </c:extLst>
            </c:dLbl>
            <c:dLbl>
              <c:idx val="5"/>
              <c:layout>
                <c:manualLayout>
                  <c:x val="-3.1782290807460963E-3"/>
                  <c:y val="0.334470901510410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8C-4D32-B3D1-4059463506C2}"/>
                </c:ext>
              </c:extLst>
            </c:dLbl>
            <c:dLbl>
              <c:idx val="6"/>
              <c:layout>
                <c:manualLayout>
                  <c:x val="-3.1782290807460382E-3"/>
                  <c:y val="0.30406445591855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78C-4D32-B3D1-4059463506C2}"/>
                </c:ext>
              </c:extLst>
            </c:dLbl>
            <c:dLbl>
              <c:idx val="7"/>
              <c:layout>
                <c:manualLayout>
                  <c:x val="-1.1653372008654274E-16"/>
                  <c:y val="0.395283792694121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78C-4D32-B3D1-4059463506C2}"/>
                </c:ext>
              </c:extLst>
            </c:dLbl>
            <c:dLbl>
              <c:idx val="8"/>
              <c:layout>
                <c:manualLayout>
                  <c:x val="3.1782290807459215E-3"/>
                  <c:y val="0.358796057983894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78C-4D32-B3D1-4059463506C2}"/>
                </c:ext>
              </c:extLst>
            </c:dLbl>
            <c:dLbl>
              <c:idx val="9"/>
              <c:layout>
                <c:manualLayout>
                  <c:x val="-3.1782290807461544E-3"/>
                  <c:y val="0.398324437253306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CA-4339-8071-66FC319A2B39}"/>
                </c:ext>
              </c:extLst>
            </c:dLbl>
            <c:dLbl>
              <c:idx val="10"/>
              <c:layout>
                <c:manualLayout>
                  <c:x val="-1.2712916322984153E-2"/>
                  <c:y val="0.437852816522718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64-4CC2-B6EF-D29DF65BA38D}"/>
                </c:ext>
              </c:extLst>
            </c:dLbl>
            <c:dLbl>
              <c:idx val="11"/>
              <c:layout>
                <c:manualLayout>
                  <c:x val="-3.1782290807460382E-3"/>
                  <c:y val="0.370958636220636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C2-41BD-9199-6BE383A74131}"/>
                </c:ext>
              </c:extLst>
            </c:dLbl>
            <c:dLbl>
              <c:idx val="12"/>
              <c:layout>
                <c:manualLayout>
                  <c:x val="-1.7845905523963514E-2"/>
                  <c:y val="0.330804545306547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81-472B-AC1F-8A35C00FD6ED}"/>
                </c:ext>
              </c:extLst>
            </c:dLbl>
            <c:spPr>
              <a:noFill/>
              <a:ln>
                <a:noFill/>
              </a:ln>
              <a:effectLst/>
            </c:spPr>
            <c:txPr>
              <a:bodyPr wrap="square" lIns="38100" tIns="19050" rIns="38100" bIns="19050" anchor="ctr">
                <a:spAutoFit/>
              </a:bodyPr>
              <a:lstStyle/>
              <a:p>
                <a:pPr>
                  <a:defRPr sz="8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栄養補助食品!$B$17:$O$17</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栄養補助食品!$B$18:$O$18</c:f>
              <c:numCache>
                <c:formatCode>#,##0_);[Red]\(#,##0\)</c:formatCode>
                <c:ptCount val="14"/>
                <c:pt idx="0">
                  <c:v>149422</c:v>
                </c:pt>
                <c:pt idx="1">
                  <c:v>156303</c:v>
                </c:pt>
                <c:pt idx="2">
                  <c:v>191181</c:v>
                </c:pt>
                <c:pt idx="3">
                  <c:v>193173</c:v>
                </c:pt>
                <c:pt idx="4">
                  <c:v>212169</c:v>
                </c:pt>
                <c:pt idx="5">
                  <c:v>273301</c:v>
                </c:pt>
                <c:pt idx="6">
                  <c:v>288672</c:v>
                </c:pt>
                <c:pt idx="7" formatCode="#,##0;&quot;▲ &quot;#,##0">
                  <c:v>306974</c:v>
                </c:pt>
                <c:pt idx="8">
                  <c:v>318732</c:v>
                </c:pt>
                <c:pt idx="9" formatCode="#,##0">
                  <c:v>305628</c:v>
                </c:pt>
                <c:pt idx="10" formatCode="#,##0">
                  <c:v>364653</c:v>
                </c:pt>
                <c:pt idx="11" formatCode="#,##0">
                  <c:v>290305</c:v>
                </c:pt>
                <c:pt idx="12" formatCode="#,##0">
                  <c:v>301455</c:v>
                </c:pt>
                <c:pt idx="13" formatCode="#,##0">
                  <c:v>331642</c:v>
                </c:pt>
              </c:numCache>
            </c:numRef>
          </c:val>
          <c:extLst>
            <c:ext xmlns:c16="http://schemas.microsoft.com/office/drawing/2014/chart" uri="{C3380CC4-5D6E-409C-BE32-E72D297353CC}">
              <c16:uniqueId val="{00000009-D951-4DB4-84E9-DD2717C3D8E3}"/>
            </c:ext>
          </c:extLst>
        </c:ser>
        <c:dLbls>
          <c:showLegendKey val="0"/>
          <c:showVal val="0"/>
          <c:showCatName val="0"/>
          <c:showSerName val="0"/>
          <c:showPercent val="0"/>
          <c:showBubbleSize val="0"/>
        </c:dLbls>
        <c:gapWidth val="150"/>
        <c:axId val="107383424"/>
        <c:axId val="112075520"/>
      </c:barChart>
      <c:lineChart>
        <c:grouping val="standard"/>
        <c:varyColors val="0"/>
        <c:ser>
          <c:idx val="1"/>
          <c:order val="1"/>
          <c:tx>
            <c:strRef>
              <c:f>栄養補助食品!$A$19</c:f>
              <c:strCache>
                <c:ptCount val="1"/>
                <c:pt idx="0">
                  <c:v>産出事業所数（右目盛）</c:v>
                </c:pt>
              </c:strCache>
            </c:strRef>
          </c:tx>
          <c:spPr>
            <a:ln>
              <a:solidFill>
                <a:srgbClr val="FF0000"/>
              </a:solidFill>
            </a:ln>
          </c:spPr>
          <c:marker>
            <c:spPr>
              <a:solidFill>
                <a:srgbClr val="FF0000"/>
              </a:solidFill>
              <a:ln>
                <a:solidFill>
                  <a:srgbClr val="FF0000"/>
                </a:solidFill>
              </a:ln>
            </c:spPr>
          </c:marker>
          <c:dLbls>
            <c:dLbl>
              <c:idx val="0"/>
              <c:layout>
                <c:manualLayout>
                  <c:x val="-6.3564581614920762E-2"/>
                  <c:y val="-4.2569023828597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78C-4D32-B3D1-4059463506C2}"/>
                </c:ext>
              </c:extLst>
            </c:dLbl>
            <c:dLbl>
              <c:idx val="1"/>
              <c:layout>
                <c:manualLayout>
                  <c:x val="-6.6742810695666802E-2"/>
                  <c:y val="-5.1690957506154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78C-4D32-B3D1-4059463506C2}"/>
                </c:ext>
              </c:extLst>
            </c:dLbl>
            <c:dLbl>
              <c:idx val="2"/>
              <c:layout>
                <c:manualLayout>
                  <c:x val="-5.4029894372682644E-2"/>
                  <c:y val="-3.9528379269412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8C-4D32-B3D1-4059463506C2}"/>
                </c:ext>
              </c:extLst>
            </c:dLbl>
            <c:dLbl>
              <c:idx val="3"/>
              <c:layout>
                <c:manualLayout>
                  <c:x val="-5.4029894372682644E-2"/>
                  <c:y val="-4.2569023828597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78C-4D32-B3D1-4059463506C2}"/>
                </c:ext>
              </c:extLst>
            </c:dLbl>
            <c:dLbl>
              <c:idx val="4"/>
              <c:layout>
                <c:manualLayout>
                  <c:x val="-1.589114540373025E-2"/>
                  <c:y val="-1.5203222795927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78C-4D32-B3D1-4059463506C2}"/>
                </c:ext>
              </c:extLst>
            </c:dLbl>
            <c:dLbl>
              <c:idx val="5"/>
              <c:layout>
                <c:manualLayout>
                  <c:x val="-4.4495207130444532E-2"/>
                  <c:y val="-3.0406445591855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78C-4D32-B3D1-4059463506C2}"/>
                </c:ext>
              </c:extLst>
            </c:dLbl>
            <c:dLbl>
              <c:idx val="6"/>
              <c:layout>
                <c:manualLayout>
                  <c:x val="-4.1316978049698493E-2"/>
                  <c:y val="-3.6487734710226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8C-4D32-B3D1-4059463506C2}"/>
                </c:ext>
              </c:extLst>
            </c:dLbl>
            <c:dLbl>
              <c:idx val="7"/>
              <c:layout>
                <c:manualLayout>
                  <c:x val="-5.4029894372682644E-2"/>
                  <c:y val="-3.6487734710226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78C-4D32-B3D1-4059463506C2}"/>
                </c:ext>
              </c:extLst>
            </c:dLbl>
            <c:dLbl>
              <c:idx val="8"/>
              <c:layout>
                <c:manualLayout>
                  <c:x val="-5.4029894372682762E-2"/>
                  <c:y val="-4.5609668387783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78C-4D32-B3D1-4059463506C2}"/>
                </c:ext>
              </c:extLst>
            </c:dLbl>
            <c:dLbl>
              <c:idx val="9"/>
              <c:layout>
                <c:manualLayout>
                  <c:x val="-5.4029894372682644E-2"/>
                  <c:y val="-3.6487734710226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CA-4339-8071-66FC319A2B39}"/>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64-4CC2-B6EF-D29DF65BA38D}"/>
                </c:ext>
              </c:extLst>
            </c:dLbl>
            <c:dLbl>
              <c:idx val="11"/>
              <c:layout>
                <c:manualLayout>
                  <c:x val="-5.0851665291936611E-2"/>
                  <c:y val="-4.5609668387783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C2-41BD-9199-6BE383A74131}"/>
                </c:ext>
              </c:extLst>
            </c:dLbl>
            <c:dLbl>
              <c:idx val="12"/>
              <c:layout>
                <c:manualLayout>
                  <c:x val="-4.4614763809908899E-2"/>
                  <c:y val="-2.9536120116656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81-472B-AC1F-8A35C00FD6E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a:noFill/>
                    </a:ln>
                  </c:spPr>
                </c15:leaderLines>
              </c:ext>
            </c:extLst>
          </c:dLbls>
          <c:cat>
            <c:strRef>
              <c:f>栄養補助食品!$B$17:$O$17</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栄養補助食品!$B$19:$O$19</c:f>
              <c:numCache>
                <c:formatCode>General</c:formatCode>
                <c:ptCount val="14"/>
                <c:pt idx="0">
                  <c:v>207</c:v>
                </c:pt>
                <c:pt idx="1">
                  <c:v>252</c:v>
                </c:pt>
                <c:pt idx="2">
                  <c:v>241</c:v>
                </c:pt>
                <c:pt idx="3">
                  <c:v>239</c:v>
                </c:pt>
                <c:pt idx="4">
                  <c:v>244</c:v>
                </c:pt>
                <c:pt idx="5">
                  <c:v>307</c:v>
                </c:pt>
                <c:pt idx="6">
                  <c:v>263</c:v>
                </c:pt>
                <c:pt idx="7" formatCode="#,##0;&quot;▲ &quot;#,##0">
                  <c:v>266</c:v>
                </c:pt>
                <c:pt idx="8">
                  <c:v>265</c:v>
                </c:pt>
                <c:pt idx="9">
                  <c:v>260</c:v>
                </c:pt>
                <c:pt idx="10">
                  <c:v>382</c:v>
                </c:pt>
                <c:pt idx="11">
                  <c:v>367</c:v>
                </c:pt>
                <c:pt idx="12">
                  <c:v>377</c:v>
                </c:pt>
                <c:pt idx="13">
                  <c:v>376</c:v>
                </c:pt>
              </c:numCache>
            </c:numRef>
          </c:val>
          <c:smooth val="0"/>
          <c:extLst>
            <c:ext xmlns:c16="http://schemas.microsoft.com/office/drawing/2014/chart" uri="{C3380CC4-5D6E-409C-BE32-E72D297353CC}">
              <c16:uniqueId val="{0000000A-D951-4DB4-84E9-DD2717C3D8E3}"/>
            </c:ext>
          </c:extLst>
        </c:ser>
        <c:dLbls>
          <c:showLegendKey val="0"/>
          <c:showVal val="0"/>
          <c:showCatName val="0"/>
          <c:showSerName val="0"/>
          <c:showPercent val="0"/>
          <c:showBubbleSize val="0"/>
        </c:dLbls>
        <c:marker val="1"/>
        <c:smooth val="0"/>
        <c:axId val="112078848"/>
        <c:axId val="112077056"/>
      </c:lineChart>
      <c:catAx>
        <c:axId val="107383424"/>
        <c:scaling>
          <c:orientation val="minMax"/>
        </c:scaling>
        <c:delete val="0"/>
        <c:axPos val="b"/>
        <c:numFmt formatCode="General" sourceLinked="0"/>
        <c:majorTickMark val="out"/>
        <c:minorTickMark val="none"/>
        <c:tickLblPos val="nextTo"/>
        <c:crossAx val="112075520"/>
        <c:crosses val="autoZero"/>
        <c:auto val="1"/>
        <c:lblAlgn val="ctr"/>
        <c:lblOffset val="100"/>
        <c:noMultiLvlLbl val="0"/>
      </c:catAx>
      <c:valAx>
        <c:axId val="112075520"/>
        <c:scaling>
          <c:orientation val="minMax"/>
          <c:max val="400000"/>
        </c:scaling>
        <c:delete val="0"/>
        <c:axPos val="l"/>
        <c:majorGridlines/>
        <c:numFmt formatCode="#,##0_);[Red]\(#,##0\)" sourceLinked="1"/>
        <c:majorTickMark val="out"/>
        <c:minorTickMark val="none"/>
        <c:tickLblPos val="nextTo"/>
        <c:crossAx val="107383424"/>
        <c:crosses val="autoZero"/>
        <c:crossBetween val="between"/>
        <c:majorUnit val="100000"/>
      </c:valAx>
      <c:valAx>
        <c:axId val="112077056"/>
        <c:scaling>
          <c:orientation val="minMax"/>
        </c:scaling>
        <c:delete val="0"/>
        <c:axPos val="r"/>
        <c:numFmt formatCode="General" sourceLinked="1"/>
        <c:majorTickMark val="out"/>
        <c:minorTickMark val="none"/>
        <c:tickLblPos val="nextTo"/>
        <c:crossAx val="112078848"/>
        <c:crosses val="max"/>
        <c:crossBetween val="between"/>
      </c:valAx>
      <c:catAx>
        <c:axId val="112078848"/>
        <c:scaling>
          <c:orientation val="minMax"/>
        </c:scaling>
        <c:delete val="1"/>
        <c:axPos val="b"/>
        <c:numFmt formatCode="General" sourceLinked="1"/>
        <c:majorTickMark val="out"/>
        <c:minorTickMark val="none"/>
        <c:tickLblPos val="nextTo"/>
        <c:crossAx val="112077056"/>
        <c:crosses val="autoZero"/>
        <c:auto val="1"/>
        <c:lblAlgn val="ctr"/>
        <c:lblOffset val="100"/>
        <c:noMultiLvlLbl val="0"/>
      </c:catAx>
    </c:plotArea>
    <c:legend>
      <c:legendPos val="t"/>
      <c:layout>
        <c:manualLayout>
          <c:xMode val="edge"/>
          <c:yMode val="edge"/>
          <c:x val="8.3784124670665386E-2"/>
          <c:y val="3.5794611403231119E-2"/>
          <c:w val="0.89999973308429104"/>
          <c:h val="5.1850647701295403E-2"/>
        </c:manualLayout>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56345251059445"/>
          <c:y val="0.11922139546170325"/>
          <c:w val="0.71584270720592358"/>
          <c:h val="0.66861916913477204"/>
        </c:manualLayout>
      </c:layout>
      <c:barChart>
        <c:barDir val="col"/>
        <c:grouping val="clustered"/>
        <c:varyColors val="0"/>
        <c:ser>
          <c:idx val="0"/>
          <c:order val="0"/>
          <c:tx>
            <c:strRef>
              <c:f>Sheet1!$B$1</c:f>
              <c:strCache>
                <c:ptCount val="1"/>
                <c:pt idx="0">
                  <c:v>売上高（左目盛）</c:v>
                </c:pt>
              </c:strCache>
            </c:strRef>
          </c:tx>
          <c:spPr>
            <a:pattFill prst="trellis">
              <a:fgClr>
                <a:srgbClr val="92D050"/>
              </a:fgClr>
              <a:bgClr>
                <a:schemeClr val="bg1"/>
              </a:bgClr>
            </a:pattFill>
            <a:ln>
              <a:noFill/>
            </a:ln>
            <a:effectLst/>
          </c:spPr>
          <c:invertIfNegative val="0"/>
          <c:dLbls>
            <c:dLbl>
              <c:idx val="0"/>
              <c:layout>
                <c:manualLayout>
                  <c:x val="6.2500292833688655E-3"/>
                  <c:y val="0.1992773160567294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DD-4669-A30F-72DB6F960B7C}"/>
                </c:ext>
              </c:extLst>
            </c:dLbl>
            <c:dLbl>
              <c:idx val="1"/>
              <c:layout>
                <c:manualLayout>
                  <c:x val="1.909700161202999E-17"/>
                  <c:y val="0.2548056102362204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DD-4669-A30F-72DB6F960B7C}"/>
                </c:ext>
              </c:extLst>
            </c:dLbl>
            <c:dLbl>
              <c:idx val="2"/>
              <c:layout>
                <c:manualLayout>
                  <c:x val="6.2500000000000003E-3"/>
                  <c:y val="0.3104613681102362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DD-4669-A30F-72DB6F960B7C}"/>
                </c:ext>
              </c:extLst>
            </c:dLbl>
            <c:dLbl>
              <c:idx val="3"/>
              <c:layout>
                <c:manualLayout>
                  <c:x val="4.1666666666665903E-3"/>
                  <c:y val="0.2875204232283464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1DD-4669-A30F-72DB6F960B7C}"/>
                </c:ext>
              </c:extLst>
            </c:dLbl>
            <c:dLbl>
              <c:idx val="4"/>
              <c:layout>
                <c:manualLayout>
                  <c:x val="-3.819400322405998E-17"/>
                  <c:y val="0.2848622047244093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1DD-4669-A30F-72DB6F960B7C}"/>
                </c:ext>
              </c:extLst>
            </c:dLbl>
            <c:dLbl>
              <c:idx val="5"/>
              <c:layout>
                <c:manualLayout>
                  <c:x val="2.0833333333333333E-3"/>
                  <c:y val="0.2460624999999999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1DD-4669-A30F-72DB6F960B7C}"/>
                </c:ext>
              </c:extLst>
            </c:dLbl>
            <c:dLbl>
              <c:idx val="6"/>
              <c:layout>
                <c:manualLayout>
                  <c:x val="-7.638800644811996E-17"/>
                  <c:y val="0.2676254921259841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1DD-4669-A30F-72DB6F960B7C}"/>
                </c:ext>
              </c:extLst>
            </c:dLbl>
            <c:dLbl>
              <c:idx val="7"/>
              <c:layout>
                <c:manualLayout>
                  <c:x val="0"/>
                  <c:y val="0.2430023056410442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1DD-4669-A30F-72DB6F960B7C}"/>
                </c:ext>
              </c:extLst>
            </c:dLbl>
            <c:dLbl>
              <c:idx val="8"/>
              <c:layout>
                <c:manualLayout>
                  <c:x val="2.9238645187368837E-3"/>
                  <c:y val="0.185322681899866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1DD-4669-A30F-72DB6F960B7C}"/>
                </c:ext>
              </c:extLst>
            </c:dLbl>
            <c:dLbl>
              <c:idx val="9"/>
              <c:layout>
                <c:manualLayout>
                  <c:x val="-8.3333013878400114E-3"/>
                  <c:y val="0.2266117066625192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1DD-4669-A30F-72DB6F960B7C}"/>
                </c:ext>
              </c:extLst>
            </c:dLbl>
            <c:dLbl>
              <c:idx val="10"/>
              <c:layout>
                <c:manualLayout>
                  <c:x val="-1.0416666666666666E-2"/>
                  <c:y val="0.1106520669291337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1DD-4669-A30F-72DB6F960B7C}"/>
                </c:ext>
              </c:extLst>
            </c:dLbl>
            <c:dLbl>
              <c:idx val="11"/>
              <c:layout>
                <c:manualLayout>
                  <c:x val="-8.3333333333334859E-3"/>
                  <c:y val="0.1590206692913384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1DD-4669-A30F-72DB6F960B7C}"/>
                </c:ext>
              </c:extLst>
            </c:dLbl>
            <c:dLbl>
              <c:idx val="12"/>
              <c:layout>
                <c:manualLayout>
                  <c:x val="2.0833333333333333E-3"/>
                  <c:y val="0.2121240157480313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1DD-4669-A30F-72DB6F960B7C}"/>
                </c:ext>
              </c:extLst>
            </c:dLbl>
            <c:dLbl>
              <c:idx val="13"/>
              <c:layout>
                <c:manualLayout>
                  <c:x val="0"/>
                  <c:y val="0.2178575295275590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1DD-4669-A30F-72DB6F960B7C}"/>
                </c:ext>
              </c:extLst>
            </c:dLbl>
            <c:dLbl>
              <c:idx val="14"/>
              <c:layout>
                <c:manualLayout>
                  <c:x val="-2.7047184345515641E-3"/>
                  <c:y val="0.2074277741765932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7F-4AF3-BD7C-612EF2734A9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Sheet1!$B$2:$B$16</c:f>
              <c:numCache>
                <c:formatCode>#,##0</c:formatCode>
                <c:ptCount val="15"/>
                <c:pt idx="0">
                  <c:v>295946</c:v>
                </c:pt>
                <c:pt idx="1">
                  <c:v>292635</c:v>
                </c:pt>
                <c:pt idx="2">
                  <c:v>292505</c:v>
                </c:pt>
                <c:pt idx="3">
                  <c:v>299790</c:v>
                </c:pt>
                <c:pt idx="4">
                  <c:v>310144</c:v>
                </c:pt>
                <c:pt idx="5">
                  <c:v>314644</c:v>
                </c:pt>
                <c:pt idx="6">
                  <c:v>328245</c:v>
                </c:pt>
                <c:pt idx="7">
                  <c:v>333006</c:v>
                </c:pt>
                <c:pt idx="8">
                  <c:v>337263</c:v>
                </c:pt>
                <c:pt idx="9">
                  <c:v>334780</c:v>
                </c:pt>
                <c:pt idx="10">
                  <c:v>223517</c:v>
                </c:pt>
                <c:pt idx="11" formatCode="#,##0_);[Red]\(#,##0\)">
                  <c:v>245031</c:v>
                </c:pt>
                <c:pt idx="12" formatCode="#,##0_);[Red]\(#,##0\)">
                  <c:v>268264</c:v>
                </c:pt>
                <c:pt idx="13" formatCode="#,##0_);[Red]\(#,##0\)">
                  <c:v>278403</c:v>
                </c:pt>
                <c:pt idx="14">
                  <c:v>291038</c:v>
                </c:pt>
              </c:numCache>
            </c:numRef>
          </c:val>
          <c:extLst>
            <c:ext xmlns:c16="http://schemas.microsoft.com/office/drawing/2014/chart" uri="{C3380CC4-5D6E-409C-BE32-E72D297353CC}">
              <c16:uniqueId val="{00000000-41DD-4669-A30F-72DB6F960B7C}"/>
            </c:ext>
          </c:extLst>
        </c:ser>
        <c:dLbls>
          <c:showLegendKey val="0"/>
          <c:showVal val="0"/>
          <c:showCatName val="0"/>
          <c:showSerName val="0"/>
          <c:showPercent val="0"/>
          <c:showBubbleSize val="0"/>
        </c:dLbls>
        <c:gapWidth val="207"/>
        <c:axId val="386802096"/>
        <c:axId val="386805008"/>
      </c:barChart>
      <c:lineChart>
        <c:grouping val="standard"/>
        <c:varyColors val="0"/>
        <c:ser>
          <c:idx val="1"/>
          <c:order val="1"/>
          <c:tx>
            <c:strRef>
              <c:f>Sheet1!$C$1</c:f>
              <c:strCache>
                <c:ptCount val="1"/>
                <c:pt idx="0">
                  <c:v>延べ利用者数（右目盛）</c:v>
                </c:pt>
              </c:strCache>
            </c:strRef>
          </c:tx>
          <c:spPr>
            <a:ln w="25400" cap="rnd">
              <a:solidFill>
                <a:srgbClr val="FF0000"/>
              </a:solidFill>
              <a:round/>
            </a:ln>
            <a:effectLst/>
          </c:spPr>
          <c:marker>
            <c:symbol val="square"/>
            <c:size val="3"/>
            <c:spPr>
              <a:solidFill>
                <a:srgbClr val="FF0000"/>
              </a:solidFill>
              <a:ln w="50800" cap="rnd">
                <a:solidFill>
                  <a:srgbClr val="FF0000"/>
                </a:solidFill>
                <a:round/>
              </a:ln>
              <a:effectLst/>
            </c:spPr>
          </c:marker>
          <c:dLbls>
            <c:dLbl>
              <c:idx val="1"/>
              <c:layout>
                <c:manualLayout>
                  <c:x val="-4.8546916010498709E-2"/>
                  <c:y val="2.6585875984251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1DD-4669-A30F-72DB6F960B7C}"/>
                </c:ext>
              </c:extLst>
            </c:dLbl>
            <c:dLbl>
              <c:idx val="3"/>
              <c:layout>
                <c:manualLayout>
                  <c:x val="-4.646358267716539E-2"/>
                  <c:y val="3.28358759842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1DD-4669-A30F-72DB6F960B7C}"/>
                </c:ext>
              </c:extLst>
            </c:dLbl>
            <c:dLbl>
              <c:idx val="5"/>
              <c:layout>
                <c:manualLayout>
                  <c:x val="-4.6463582677165355E-2"/>
                  <c:y val="2.6585875984251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1DD-4669-A30F-72DB6F960B7C}"/>
                </c:ext>
              </c:extLst>
            </c:dLbl>
            <c:dLbl>
              <c:idx val="7"/>
              <c:layout>
                <c:manualLayout>
                  <c:x val="-4.6463582677165355E-2"/>
                  <c:y val="2.6585875984251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1DD-4669-A30F-72DB6F960B7C}"/>
                </c:ext>
              </c:extLst>
            </c:dLbl>
            <c:dLbl>
              <c:idx val="9"/>
              <c:layout>
                <c:manualLayout>
                  <c:x val="-4.8546916010498764E-2"/>
                  <c:y val="2.971087598425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1DD-4669-A30F-72DB6F960B7C}"/>
                </c:ext>
              </c:extLst>
            </c:dLbl>
            <c:dLbl>
              <c:idx val="10"/>
              <c:layout>
                <c:manualLayout>
                  <c:x val="-1.9751259610801666E-2"/>
                  <c:y val="1.8764126450391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1DD-4669-A30F-72DB6F960B7C}"/>
                </c:ext>
              </c:extLst>
            </c:dLbl>
            <c:dLbl>
              <c:idx val="12"/>
              <c:layout>
                <c:manualLayout>
                  <c:x val="-4.6463582677165355E-2"/>
                  <c:y val="3.90858759842519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1DD-4669-A30F-72DB6F960B7C}"/>
                </c:ext>
              </c:extLst>
            </c:dLbl>
            <c:dLbl>
              <c:idx val="14"/>
              <c:layout>
                <c:manualLayout>
                  <c:x val="-5.4912599259972002E-2"/>
                  <c:y val="4.47153594745272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7F-4AF3-BD7C-612EF2734A9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Sheet1!$C$2:$C$16</c:f>
              <c:numCache>
                <c:formatCode>#,##0</c:formatCode>
                <c:ptCount val="15"/>
                <c:pt idx="0">
                  <c:v>204932</c:v>
                </c:pt>
                <c:pt idx="1">
                  <c:v>205629</c:v>
                </c:pt>
                <c:pt idx="2">
                  <c:v>223597</c:v>
                </c:pt>
                <c:pt idx="3">
                  <c:v>230466</c:v>
                </c:pt>
                <c:pt idx="4">
                  <c:v>223878</c:v>
                </c:pt>
                <c:pt idx="5">
                  <c:v>227133</c:v>
                </c:pt>
                <c:pt idx="6">
                  <c:v>248177</c:v>
                </c:pt>
                <c:pt idx="7">
                  <c:v>252047</c:v>
                </c:pt>
                <c:pt idx="8">
                  <c:v>256243</c:v>
                </c:pt>
                <c:pt idx="9">
                  <c:v>254507</c:v>
                </c:pt>
                <c:pt idx="10">
                  <c:v>171582</c:v>
                </c:pt>
                <c:pt idx="11" formatCode="#,##0_);[Red]\(#,##0\)">
                  <c:v>198192</c:v>
                </c:pt>
                <c:pt idx="12" formatCode="#,##0_);[Red]\(#,##0\)">
                  <c:v>210419</c:v>
                </c:pt>
                <c:pt idx="13" formatCode="#,##0_);[Red]\(#,##0\)">
                  <c:v>217684</c:v>
                </c:pt>
                <c:pt idx="14">
                  <c:v>226608</c:v>
                </c:pt>
              </c:numCache>
            </c:numRef>
          </c:val>
          <c:smooth val="0"/>
          <c:extLst>
            <c:ext xmlns:c16="http://schemas.microsoft.com/office/drawing/2014/chart" uri="{C3380CC4-5D6E-409C-BE32-E72D297353CC}">
              <c16:uniqueId val="{00000001-41DD-4669-A30F-72DB6F960B7C}"/>
            </c:ext>
          </c:extLst>
        </c:ser>
        <c:dLbls>
          <c:showLegendKey val="0"/>
          <c:showVal val="0"/>
          <c:showCatName val="0"/>
          <c:showSerName val="0"/>
          <c:showPercent val="0"/>
          <c:showBubbleSize val="0"/>
        </c:dLbls>
        <c:marker val="1"/>
        <c:smooth val="0"/>
        <c:axId val="1713711504"/>
        <c:axId val="1713709008"/>
      </c:lineChart>
      <c:catAx>
        <c:axId val="38680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386805008"/>
        <c:crosses val="autoZero"/>
        <c:auto val="1"/>
        <c:lblAlgn val="ctr"/>
        <c:lblOffset val="100"/>
        <c:noMultiLvlLbl val="0"/>
      </c:catAx>
      <c:valAx>
        <c:axId val="386805008"/>
        <c:scaling>
          <c:orientation val="minMax"/>
          <c:max val="360000"/>
          <c:min val="200000"/>
        </c:scaling>
        <c:delete val="0"/>
        <c:axPos val="l"/>
        <c:majorGridlines>
          <c:spPr>
            <a:ln w="317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386802096"/>
        <c:crosses val="autoZero"/>
        <c:crossBetween val="between"/>
      </c:valAx>
      <c:valAx>
        <c:axId val="171370900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713711504"/>
        <c:crosses val="max"/>
        <c:crossBetween val="between"/>
      </c:valAx>
      <c:catAx>
        <c:axId val="1713711504"/>
        <c:scaling>
          <c:orientation val="minMax"/>
        </c:scaling>
        <c:delete val="1"/>
        <c:axPos val="b"/>
        <c:numFmt formatCode="General" sourceLinked="1"/>
        <c:majorTickMark val="out"/>
        <c:minorTickMark val="none"/>
        <c:tickLblPos val="nextTo"/>
        <c:crossAx val="1713709008"/>
        <c:crosses val="autoZero"/>
        <c:auto val="1"/>
        <c:lblAlgn val="ctr"/>
        <c:lblOffset val="100"/>
        <c:noMultiLvlLbl val="0"/>
      </c:catAx>
      <c:spPr>
        <a:noFill/>
        <a:ln>
          <a:noFill/>
        </a:ln>
        <a:effectLst/>
      </c:spPr>
    </c:plotArea>
    <c:legend>
      <c:legendPos val="b"/>
      <c:layout>
        <c:manualLayout>
          <c:xMode val="edge"/>
          <c:yMode val="edge"/>
          <c:x val="0.1218297994955022"/>
          <c:y val="0"/>
          <c:w val="0.65237808641383721"/>
          <c:h val="4.86589024876175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35530307054492E-2"/>
          <c:y val="0.21025519199842974"/>
          <c:w val="0.94786446969294547"/>
          <c:h val="0.72678879962125142"/>
        </c:manualLayout>
      </c:layout>
      <c:barChart>
        <c:barDir val="col"/>
        <c:grouping val="clustered"/>
        <c:varyColors val="0"/>
        <c:ser>
          <c:idx val="0"/>
          <c:order val="0"/>
          <c:tx>
            <c:strRef>
              <c:f>Sheet1!$A$2</c:f>
              <c:strCache>
                <c:ptCount val="1"/>
                <c:pt idx="0">
                  <c:v>大阪</c:v>
                </c:pt>
              </c:strCache>
            </c:strRef>
          </c:tx>
          <c:spPr>
            <a:pattFill prst="pct75">
              <a:fgClr>
                <a:srgbClr val="C00000"/>
              </a:fgClr>
              <a:bgClr>
                <a:schemeClr val="bg1"/>
              </a:bgClr>
            </a:patt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Sheet1!$B$2:$M$2</c:f>
              <c:numCache>
                <c:formatCode>General</c:formatCode>
                <c:ptCount val="12"/>
                <c:pt idx="0">
                  <c:v>38</c:v>
                </c:pt>
                <c:pt idx="1">
                  <c:v>32</c:v>
                </c:pt>
                <c:pt idx="2">
                  <c:v>42</c:v>
                </c:pt>
                <c:pt idx="3">
                  <c:v>900</c:v>
                </c:pt>
                <c:pt idx="4">
                  <c:v>90</c:v>
                </c:pt>
                <c:pt idx="5">
                  <c:v>260</c:v>
                </c:pt>
                <c:pt idx="6">
                  <c:v>1036</c:v>
                </c:pt>
                <c:pt idx="7">
                  <c:v>138</c:v>
                </c:pt>
                <c:pt idx="8">
                  <c:v>226</c:v>
                </c:pt>
                <c:pt idx="9">
                  <c:v>306</c:v>
                </c:pt>
                <c:pt idx="10">
                  <c:v>203</c:v>
                </c:pt>
                <c:pt idx="11">
                  <c:v>114</c:v>
                </c:pt>
              </c:numCache>
            </c:numRef>
          </c:val>
          <c:extLst>
            <c:ext xmlns:c16="http://schemas.microsoft.com/office/drawing/2014/chart" uri="{C3380CC4-5D6E-409C-BE32-E72D297353CC}">
              <c16:uniqueId val="{00000000-D63C-45A0-9833-2220E8ED34C6}"/>
            </c:ext>
          </c:extLst>
        </c:ser>
        <c:ser>
          <c:idx val="1"/>
          <c:order val="1"/>
          <c:tx>
            <c:strRef>
              <c:f>Sheet1!$A$3</c:f>
              <c:strCache>
                <c:ptCount val="1"/>
                <c:pt idx="0">
                  <c:v>東京</c:v>
                </c:pt>
              </c:strCache>
            </c:strRef>
          </c:tx>
          <c:spPr>
            <a:solidFill>
              <a:srgbClr val="0070C0"/>
            </a:solid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Sheet1!$B$3:$M$3</c:f>
              <c:numCache>
                <c:formatCode>General</c:formatCode>
                <c:ptCount val="12"/>
                <c:pt idx="0">
                  <c:v>58</c:v>
                </c:pt>
                <c:pt idx="1">
                  <c:v>41</c:v>
                </c:pt>
                <c:pt idx="2">
                  <c:v>47</c:v>
                </c:pt>
                <c:pt idx="3">
                  <c:v>1306</c:v>
                </c:pt>
                <c:pt idx="4">
                  <c:v>24</c:v>
                </c:pt>
                <c:pt idx="5">
                  <c:v>350</c:v>
                </c:pt>
                <c:pt idx="6">
                  <c:v>561</c:v>
                </c:pt>
                <c:pt idx="7">
                  <c:v>178</c:v>
                </c:pt>
                <c:pt idx="8">
                  <c:v>295</c:v>
                </c:pt>
                <c:pt idx="9">
                  <c:v>710</c:v>
                </c:pt>
                <c:pt idx="10">
                  <c:v>470</c:v>
                </c:pt>
                <c:pt idx="11">
                  <c:v>114</c:v>
                </c:pt>
              </c:numCache>
            </c:numRef>
          </c:val>
          <c:extLst>
            <c:ext xmlns:c16="http://schemas.microsoft.com/office/drawing/2014/chart" uri="{C3380CC4-5D6E-409C-BE32-E72D297353CC}">
              <c16:uniqueId val="{00000001-D63C-45A0-9833-2220E8ED34C6}"/>
            </c:ext>
          </c:extLst>
        </c:ser>
        <c:ser>
          <c:idx val="2"/>
          <c:order val="2"/>
          <c:tx>
            <c:strRef>
              <c:f>Sheet1!$A$4</c:f>
              <c:strCache>
                <c:ptCount val="1"/>
                <c:pt idx="0">
                  <c:v>愛知</c:v>
                </c:pt>
              </c:strCache>
            </c:strRef>
          </c:tx>
          <c:spPr>
            <a:pattFill prst="smCheck">
              <a:fgClr>
                <a:srgbClr val="92D050"/>
              </a:fgClr>
              <a:bgClr>
                <a:schemeClr val="bg1"/>
              </a:bgClr>
            </a:patt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Sheet1!$B$4:$M$4</c:f>
              <c:numCache>
                <c:formatCode>General</c:formatCode>
                <c:ptCount val="12"/>
                <c:pt idx="0">
                  <c:v>31</c:v>
                </c:pt>
                <c:pt idx="1">
                  <c:v>60</c:v>
                </c:pt>
                <c:pt idx="2">
                  <c:v>85</c:v>
                </c:pt>
                <c:pt idx="3">
                  <c:v>429</c:v>
                </c:pt>
                <c:pt idx="4">
                  <c:v>27</c:v>
                </c:pt>
                <c:pt idx="5">
                  <c:v>172</c:v>
                </c:pt>
                <c:pt idx="6">
                  <c:v>671</c:v>
                </c:pt>
                <c:pt idx="7">
                  <c:v>40</c:v>
                </c:pt>
                <c:pt idx="8">
                  <c:v>56</c:v>
                </c:pt>
                <c:pt idx="9">
                  <c:v>159</c:v>
                </c:pt>
                <c:pt idx="10">
                  <c:v>138</c:v>
                </c:pt>
                <c:pt idx="11">
                  <c:v>49</c:v>
                </c:pt>
              </c:numCache>
            </c:numRef>
          </c:val>
          <c:extLst>
            <c:ext xmlns:c16="http://schemas.microsoft.com/office/drawing/2014/chart" uri="{C3380CC4-5D6E-409C-BE32-E72D297353CC}">
              <c16:uniqueId val="{00000002-D63C-45A0-9833-2220E8ED34C6}"/>
            </c:ext>
          </c:extLst>
        </c:ser>
        <c:ser>
          <c:idx val="3"/>
          <c:order val="3"/>
          <c:tx>
            <c:strRef>
              <c:f>Sheet1!$A$5</c:f>
              <c:strCache>
                <c:ptCount val="1"/>
                <c:pt idx="0">
                  <c:v>福岡</c:v>
                </c:pt>
              </c:strCache>
            </c:strRef>
          </c:tx>
          <c:spPr>
            <a:solidFill>
              <a:schemeClr val="accent4"/>
            </a:solid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Sheet1!$B$5:$M$5</c:f>
              <c:numCache>
                <c:formatCode>General</c:formatCode>
                <c:ptCount val="12"/>
                <c:pt idx="0">
                  <c:v>38</c:v>
                </c:pt>
                <c:pt idx="1">
                  <c:v>61</c:v>
                </c:pt>
                <c:pt idx="2">
                  <c:v>131</c:v>
                </c:pt>
                <c:pt idx="3">
                  <c:v>141</c:v>
                </c:pt>
                <c:pt idx="4">
                  <c:v>6</c:v>
                </c:pt>
                <c:pt idx="5">
                  <c:v>52</c:v>
                </c:pt>
                <c:pt idx="6">
                  <c:v>226</c:v>
                </c:pt>
                <c:pt idx="7">
                  <c:v>28</c:v>
                </c:pt>
                <c:pt idx="8">
                  <c:v>36</c:v>
                </c:pt>
                <c:pt idx="9">
                  <c:v>33</c:v>
                </c:pt>
                <c:pt idx="10">
                  <c:v>68</c:v>
                </c:pt>
                <c:pt idx="11">
                  <c:v>26</c:v>
                </c:pt>
              </c:numCache>
            </c:numRef>
          </c:val>
          <c:extLst>
            <c:ext xmlns:c16="http://schemas.microsoft.com/office/drawing/2014/chart" uri="{C3380CC4-5D6E-409C-BE32-E72D297353CC}">
              <c16:uniqueId val="{0000000C-D63C-45A0-9833-2220E8ED34C6}"/>
            </c:ext>
          </c:extLst>
        </c:ser>
        <c:dLbls>
          <c:showLegendKey val="0"/>
          <c:showVal val="0"/>
          <c:showCatName val="0"/>
          <c:showSerName val="0"/>
          <c:showPercent val="0"/>
          <c:showBubbleSize val="0"/>
        </c:dLbls>
        <c:gapWidth val="219"/>
        <c:overlap val="-27"/>
        <c:axId val="620239888"/>
        <c:axId val="620234480"/>
      </c:barChart>
      <c:catAx>
        <c:axId val="620239888"/>
        <c:scaling>
          <c:orientation val="minMax"/>
        </c:scaling>
        <c:delete val="1"/>
        <c:axPos val="b"/>
        <c:numFmt formatCode="General" sourceLinked="1"/>
        <c:majorTickMark val="none"/>
        <c:minorTickMark val="none"/>
        <c:tickLblPos val="nextTo"/>
        <c:crossAx val="620234480"/>
        <c:crosses val="autoZero"/>
        <c:auto val="1"/>
        <c:lblAlgn val="ctr"/>
        <c:lblOffset val="100"/>
        <c:noMultiLvlLbl val="0"/>
      </c:catAx>
      <c:valAx>
        <c:axId val="620234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20239888"/>
        <c:crosses val="autoZero"/>
        <c:crossBetween val="between"/>
      </c:valAx>
      <c:spPr>
        <a:noFill/>
        <a:ln>
          <a:noFill/>
        </a:ln>
        <a:effectLst/>
      </c:spPr>
    </c:plotArea>
    <c:legend>
      <c:legendPos val="b"/>
      <c:layout>
        <c:manualLayout>
          <c:xMode val="edge"/>
          <c:yMode val="edge"/>
          <c:x val="0.74124388196761903"/>
          <c:y val="0.21432142172288463"/>
          <c:w val="0.2517813578844178"/>
          <c:h val="9.60244505950263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80904718724534"/>
          <c:y val="9.7332792140957219E-2"/>
          <c:w val="0.8419975940507437"/>
          <c:h val="0.7627912656751239"/>
        </c:manualLayout>
      </c:layout>
      <c:lineChart>
        <c:grouping val="standard"/>
        <c:varyColors val="0"/>
        <c:ser>
          <c:idx val="0"/>
          <c:order val="0"/>
          <c:tx>
            <c:strRef>
              <c:f>訪問地別_1人当たり旅行支出!$A$5</c:f>
              <c:strCache>
                <c:ptCount val="1"/>
                <c:pt idx="0">
                  <c:v>大阪</c:v>
                </c:pt>
              </c:strCache>
            </c:strRef>
          </c:tx>
          <c:marker>
            <c:symbol val="circle"/>
            <c:size val="6"/>
          </c:marker>
          <c:dLbls>
            <c:dLbl>
              <c:idx val="10"/>
              <c:delete val="1"/>
              <c:extLst>
                <c:ext xmlns:c15="http://schemas.microsoft.com/office/drawing/2012/chart" uri="{CE6537A1-D6FC-4f65-9D91-7224C49458BB}">
                  <c15:layout>
                    <c:manualLayout>
                      <c:w val="9.867448720744712E-2"/>
                      <c:h val="0.13217554536203269"/>
                    </c:manualLayout>
                  </c15:layout>
                </c:ext>
                <c:ext xmlns:c16="http://schemas.microsoft.com/office/drawing/2014/chart" uri="{C3380CC4-5D6E-409C-BE32-E72D297353CC}">
                  <c16:uniqueId val="{00000000-208A-4487-840E-E67CB43927E5}"/>
                </c:ext>
              </c:extLst>
            </c:dLbl>
            <c:dLbl>
              <c:idx val="12"/>
              <c:layout>
                <c:manualLayout>
                  <c:x val="-1.1661941437770565E-2"/>
                  <c:y val="-7.0899400605027543E-2"/>
                </c:manualLayout>
              </c:layout>
              <c:spPr>
                <a:noFill/>
                <a:ln>
                  <a:noFill/>
                </a:ln>
                <a:effectLst/>
              </c:spPr>
              <c:txPr>
                <a:bodyPr wrap="square" lIns="38100" tIns="19050" rIns="38100" bIns="19050" anchor="ctr">
                  <a:noAutofit/>
                </a:bodyPr>
                <a:lstStyle/>
                <a:p>
                  <a:pPr>
                    <a:defRPr>
                      <a:solidFill>
                        <a:schemeClr val="accent1"/>
                      </a:solidFill>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9.867448720744712E-2"/>
                      <c:h val="6.481275442587682E-2"/>
                    </c:manualLayout>
                  </c15:layout>
                </c:ext>
                <c:ext xmlns:c16="http://schemas.microsoft.com/office/drawing/2014/chart" uri="{C3380CC4-5D6E-409C-BE32-E72D297353CC}">
                  <c16:uniqueId val="{00000002-B5D4-4798-A3B8-6B296EDB6C5E}"/>
                </c:ext>
              </c:extLst>
            </c:dLbl>
            <c:spPr>
              <a:noFill/>
              <a:ln>
                <a:noFill/>
              </a:ln>
              <a:effectLst/>
            </c:spPr>
            <c:txPr>
              <a:bodyPr wrap="square" lIns="38100" tIns="19050" rIns="38100" bIns="19050" anchor="ctr">
                <a:spAutoFit/>
              </a:bodyPr>
              <a:lstStyle/>
              <a:p>
                <a:pPr>
                  <a:defRPr>
                    <a:solidFill>
                      <a:schemeClr val="accent1"/>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訪問地別_1人当たり旅行支出!$B$4:$N$4</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pt idx="12">
                  <c:v>2025年</c:v>
                </c:pt>
              </c:strCache>
            </c:strRef>
          </c:cat>
          <c:val>
            <c:numRef>
              <c:f>訪問地別_1人当たり旅行支出!$B$5:$N$5</c:f>
              <c:numCache>
                <c:formatCode>#,##0_ </c:formatCode>
                <c:ptCount val="13"/>
                <c:pt idx="0">
                  <c:v>24174</c:v>
                </c:pt>
                <c:pt idx="1">
                  <c:v>20209</c:v>
                </c:pt>
                <c:pt idx="2">
                  <c:v>21801</c:v>
                </c:pt>
                <c:pt idx="3">
                  <c:v>21065</c:v>
                </c:pt>
                <c:pt idx="4">
                  <c:v>21391</c:v>
                </c:pt>
                <c:pt idx="5">
                  <c:v>35156</c:v>
                </c:pt>
                <c:pt idx="6">
                  <c:v>36720</c:v>
                </c:pt>
                <c:pt idx="7">
                  <c:v>42171</c:v>
                </c:pt>
                <c:pt idx="8">
                  <c:v>62744</c:v>
                </c:pt>
                <c:pt idx="9">
                  <c:v>63889</c:v>
                </c:pt>
                <c:pt idx="10" formatCode="#,##0">
                  <c:v>85489</c:v>
                </c:pt>
                <c:pt idx="11">
                  <c:v>87051</c:v>
                </c:pt>
                <c:pt idx="12" formatCode="#,##0">
                  <c:v>90126</c:v>
                </c:pt>
              </c:numCache>
            </c:numRef>
          </c:val>
          <c:smooth val="0"/>
          <c:extLst>
            <c:ext xmlns:c16="http://schemas.microsoft.com/office/drawing/2014/chart" uri="{C3380CC4-5D6E-409C-BE32-E72D297353CC}">
              <c16:uniqueId val="{00000001-572F-4191-BA40-02BA587BC054}"/>
            </c:ext>
          </c:extLst>
        </c:ser>
        <c:ser>
          <c:idx val="1"/>
          <c:order val="1"/>
          <c:tx>
            <c:strRef>
              <c:f>訪問地別_1人当たり旅行支出!$A$6</c:f>
              <c:strCache>
                <c:ptCount val="1"/>
                <c:pt idx="0">
                  <c:v>東京</c:v>
                </c:pt>
              </c:strCache>
            </c:strRef>
          </c:tx>
          <c:marker>
            <c:symbol val="square"/>
            <c:size val="6"/>
          </c:marker>
          <c:dLbls>
            <c:dLbl>
              <c:idx val="12"/>
              <c:layout>
                <c:manualLayout>
                  <c:x val="-8.7464560783279497E-3"/>
                  <c:y val="-3.08025012382680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D4-4798-A3B8-6B296EDB6C5E}"/>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訪問地別_1人当たり旅行支出!$B$4:$N$4</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pt idx="12">
                  <c:v>2025年</c:v>
                </c:pt>
              </c:strCache>
            </c:strRef>
          </c:cat>
          <c:val>
            <c:numRef>
              <c:f>訪問地別_1人当たり旅行支出!$B$6:$N$6</c:f>
              <c:numCache>
                <c:formatCode>#,##0_ </c:formatCode>
                <c:ptCount val="13"/>
                <c:pt idx="0">
                  <c:v>21266</c:v>
                </c:pt>
                <c:pt idx="1">
                  <c:v>22169</c:v>
                </c:pt>
                <c:pt idx="2">
                  <c:v>24194</c:v>
                </c:pt>
                <c:pt idx="3">
                  <c:v>27851</c:v>
                </c:pt>
                <c:pt idx="4">
                  <c:v>33939</c:v>
                </c:pt>
                <c:pt idx="5">
                  <c:v>81858</c:v>
                </c:pt>
                <c:pt idx="6">
                  <c:v>64952</c:v>
                </c:pt>
                <c:pt idx="7">
                  <c:v>67926</c:v>
                </c:pt>
                <c:pt idx="8">
                  <c:v>98561</c:v>
                </c:pt>
                <c:pt idx="9">
                  <c:v>99959</c:v>
                </c:pt>
                <c:pt idx="10" formatCode="#,##0">
                  <c:v>140942</c:v>
                </c:pt>
                <c:pt idx="11">
                  <c:v>149621</c:v>
                </c:pt>
                <c:pt idx="12">
                  <c:v>148932</c:v>
                </c:pt>
              </c:numCache>
            </c:numRef>
          </c:val>
          <c:smooth val="0"/>
          <c:extLst>
            <c:ext xmlns:c16="http://schemas.microsoft.com/office/drawing/2014/chart" uri="{C3380CC4-5D6E-409C-BE32-E72D297353CC}">
              <c16:uniqueId val="{00000003-572F-4191-BA40-02BA587BC054}"/>
            </c:ext>
          </c:extLst>
        </c:ser>
        <c:ser>
          <c:idx val="2"/>
          <c:order val="2"/>
          <c:tx>
            <c:strRef>
              <c:f>訪問地別_1人当たり旅行支出!$A$7</c:f>
              <c:strCache>
                <c:ptCount val="1"/>
                <c:pt idx="0">
                  <c:v>愛知</c:v>
                </c:pt>
              </c:strCache>
            </c:strRef>
          </c:tx>
          <c:marker>
            <c:symbol val="triangle"/>
            <c:size val="6"/>
          </c:marker>
          <c:dLbls>
            <c:dLbl>
              <c:idx val="12"/>
              <c:layout>
                <c:manualLayout>
                  <c:x val="0"/>
                  <c:y val="9.1092072836680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D4-4798-A3B8-6B296EDB6C5E}"/>
                </c:ext>
              </c:extLst>
            </c:dLbl>
            <c:spPr>
              <a:noFill/>
              <a:ln>
                <a:noFill/>
              </a:ln>
              <a:effectLst/>
            </c:spPr>
            <c:txPr>
              <a:bodyPr wrap="square" lIns="38100" tIns="19050" rIns="38100" bIns="19050" anchor="ctr">
                <a:spAutoFit/>
              </a:bodyPr>
              <a:lstStyle/>
              <a:p>
                <a:pPr>
                  <a:defRPr>
                    <a:solidFill>
                      <a:srgbClr val="98B95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訪問地別_1人当たり旅行支出!$B$4:$N$4</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pt idx="12">
                  <c:v>2025年</c:v>
                </c:pt>
              </c:strCache>
            </c:strRef>
          </c:cat>
          <c:val>
            <c:numRef>
              <c:f>訪問地別_1人当たり旅行支出!$B$7:$N$7</c:f>
              <c:numCache>
                <c:formatCode>#,##0_ </c:formatCode>
                <c:ptCount val="13"/>
                <c:pt idx="0">
                  <c:v>21103</c:v>
                </c:pt>
                <c:pt idx="1">
                  <c:v>15874</c:v>
                </c:pt>
                <c:pt idx="2">
                  <c:v>15855</c:v>
                </c:pt>
                <c:pt idx="3">
                  <c:v>16908</c:v>
                </c:pt>
                <c:pt idx="4">
                  <c:v>19306</c:v>
                </c:pt>
                <c:pt idx="5">
                  <c:v>31143</c:v>
                </c:pt>
                <c:pt idx="6">
                  <c:v>28946</c:v>
                </c:pt>
                <c:pt idx="7">
                  <c:v>34490</c:v>
                </c:pt>
                <c:pt idx="8">
                  <c:v>52535</c:v>
                </c:pt>
                <c:pt idx="9">
                  <c:v>50776</c:v>
                </c:pt>
                <c:pt idx="10">
                  <c:v>75010</c:v>
                </c:pt>
                <c:pt idx="11">
                  <c:v>83366</c:v>
                </c:pt>
                <c:pt idx="12" formatCode="#,##0">
                  <c:v>88019</c:v>
                </c:pt>
              </c:numCache>
            </c:numRef>
          </c:val>
          <c:smooth val="0"/>
          <c:extLst>
            <c:ext xmlns:c16="http://schemas.microsoft.com/office/drawing/2014/chart" uri="{C3380CC4-5D6E-409C-BE32-E72D297353CC}">
              <c16:uniqueId val="{00000005-572F-4191-BA40-02BA587BC054}"/>
            </c:ext>
          </c:extLst>
        </c:ser>
        <c:ser>
          <c:idx val="3"/>
          <c:order val="3"/>
          <c:tx>
            <c:strRef>
              <c:f>訪問地別_1人当たり旅行支出!$A$8</c:f>
              <c:strCache>
                <c:ptCount val="1"/>
                <c:pt idx="0">
                  <c:v>京都</c:v>
                </c:pt>
              </c:strCache>
            </c:strRef>
          </c:tx>
          <c:marker>
            <c:symbol val="x"/>
            <c:size val="6"/>
          </c:marker>
          <c:dLbls>
            <c:dLbl>
              <c:idx val="12"/>
              <c:layout>
                <c:manualLayout>
                  <c:x val="-2.915485359442721E-3"/>
                  <c:y val="6.8637809191295418E-2"/>
                </c:manualLayout>
              </c:layout>
              <c:spPr>
                <a:noFill/>
                <a:ln>
                  <a:noFill/>
                </a:ln>
                <a:effectLst/>
              </c:spPr>
              <c:txPr>
                <a:bodyPr wrap="square" lIns="38100" tIns="19050" rIns="38100" bIns="19050" anchor="ctr">
                  <a:spAutoFit/>
                </a:bodyPr>
                <a:lstStyle/>
                <a:p>
                  <a:pPr>
                    <a:defRPr>
                      <a:solidFill>
                        <a:srgbClr val="7D60A0"/>
                      </a:solidFill>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D4-4798-A3B8-6B296EDB6C5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訪問地別_1人当たり旅行支出!$B$4:$N$4</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pt idx="12">
                  <c:v>2025年</c:v>
                </c:pt>
              </c:strCache>
            </c:strRef>
          </c:cat>
          <c:val>
            <c:numRef>
              <c:f>訪問地別_1人当たり旅行支出!$B$8:$N$8</c:f>
              <c:numCache>
                <c:formatCode>#,##0_ </c:formatCode>
                <c:ptCount val="13"/>
                <c:pt idx="0">
                  <c:v>16600</c:v>
                </c:pt>
                <c:pt idx="1">
                  <c:v>16169</c:v>
                </c:pt>
                <c:pt idx="2">
                  <c:v>16586</c:v>
                </c:pt>
                <c:pt idx="3">
                  <c:v>16190</c:v>
                </c:pt>
                <c:pt idx="4">
                  <c:v>17706</c:v>
                </c:pt>
                <c:pt idx="5">
                  <c:v>21727</c:v>
                </c:pt>
                <c:pt idx="6">
                  <c:v>16303</c:v>
                </c:pt>
                <c:pt idx="7">
                  <c:v>16967</c:v>
                </c:pt>
                <c:pt idx="8">
                  <c:v>29659</c:v>
                </c:pt>
                <c:pt idx="9">
                  <c:v>28825</c:v>
                </c:pt>
                <c:pt idx="10">
                  <c:v>46794</c:v>
                </c:pt>
                <c:pt idx="11">
                  <c:v>48049</c:v>
                </c:pt>
                <c:pt idx="12" formatCode="#,##0">
                  <c:v>50939</c:v>
                </c:pt>
              </c:numCache>
            </c:numRef>
          </c:val>
          <c:smooth val="0"/>
          <c:extLst>
            <c:ext xmlns:c16="http://schemas.microsoft.com/office/drawing/2014/chart" uri="{C3380CC4-5D6E-409C-BE32-E72D297353CC}">
              <c16:uniqueId val="{00000007-572F-4191-BA40-02BA587BC054}"/>
            </c:ext>
          </c:extLst>
        </c:ser>
        <c:dLbls>
          <c:showLegendKey val="0"/>
          <c:showVal val="0"/>
          <c:showCatName val="0"/>
          <c:showSerName val="0"/>
          <c:showPercent val="0"/>
          <c:showBubbleSize val="0"/>
        </c:dLbls>
        <c:marker val="1"/>
        <c:smooth val="0"/>
        <c:axId val="142609024"/>
        <c:axId val="142619008"/>
      </c:lineChart>
      <c:catAx>
        <c:axId val="142609024"/>
        <c:scaling>
          <c:orientation val="minMax"/>
        </c:scaling>
        <c:delete val="0"/>
        <c:axPos val="b"/>
        <c:numFmt formatCode="General" sourceLinked="1"/>
        <c:majorTickMark val="out"/>
        <c:minorTickMark val="none"/>
        <c:tickLblPos val="nextTo"/>
        <c:crossAx val="142619008"/>
        <c:crosses val="autoZero"/>
        <c:auto val="1"/>
        <c:lblAlgn val="ctr"/>
        <c:lblOffset val="100"/>
        <c:noMultiLvlLbl val="0"/>
      </c:catAx>
      <c:valAx>
        <c:axId val="142619008"/>
        <c:scaling>
          <c:orientation val="minMax"/>
          <c:max val="160000"/>
        </c:scaling>
        <c:delete val="0"/>
        <c:axPos val="l"/>
        <c:majorGridlines/>
        <c:numFmt formatCode="#,##0_ " sourceLinked="1"/>
        <c:majorTickMark val="out"/>
        <c:minorTickMark val="none"/>
        <c:tickLblPos val="nextTo"/>
        <c:crossAx val="142609024"/>
        <c:crosses val="autoZero"/>
        <c:crossBetween val="between"/>
      </c:valAx>
    </c:plotArea>
    <c:legend>
      <c:legendPos val="t"/>
      <c:layout>
        <c:manualLayout>
          <c:xMode val="edge"/>
          <c:yMode val="edge"/>
          <c:x val="0.12888888888888886"/>
          <c:y val="1.8518518518518517E-2"/>
          <c:w val="0.72213172190685482"/>
          <c:h val="6.9828302712160978E-2"/>
        </c:manualLayout>
      </c:layout>
      <c:overlay val="0"/>
    </c:legend>
    <c:plotVisOnly val="1"/>
    <c:dispBlanksAs val="gap"/>
    <c:showDLblsOverMax val="0"/>
  </c:chart>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25234709416784"/>
          <c:y val="8.6765557882394831E-2"/>
          <c:w val="0.83419203849518808"/>
          <c:h val="0.76184712567587909"/>
        </c:manualLayout>
      </c:layout>
      <c:lineChart>
        <c:grouping val="standard"/>
        <c:varyColors val="0"/>
        <c:ser>
          <c:idx val="0"/>
          <c:order val="0"/>
          <c:tx>
            <c:strRef>
              <c:f>国地域別_1人当たり旅行支出!$C$3</c:f>
              <c:strCache>
                <c:ptCount val="1"/>
                <c:pt idx="0">
                  <c:v>中国</c:v>
                </c:pt>
              </c:strCache>
            </c:strRef>
          </c:tx>
          <c:dLbls>
            <c:dLbl>
              <c:idx val="12"/>
              <c:layout>
                <c:manualLayout>
                  <c:x val="-2.1202625633621192E-16"/>
                  <c:y val="-4.3365345966681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FE-473C-81A1-29401915F939}"/>
                </c:ext>
              </c:extLst>
            </c:dLbl>
            <c:spPr>
              <a:noFill/>
              <a:ln>
                <a:noFill/>
              </a:ln>
              <a:effectLst/>
            </c:spPr>
            <c:txPr>
              <a:bodyPr wrap="square" lIns="38100" tIns="19050" rIns="38100" bIns="19050" anchor="ctr">
                <a:spAutoFit/>
              </a:bodyPr>
              <a:lstStyle/>
              <a:p>
                <a:pPr>
                  <a:defRPr>
                    <a:solidFill>
                      <a:srgbClr val="4A7EBB"/>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国地域別_1人当たり旅行支出!$B$4:$B$16</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pt idx="12">
                  <c:v>2025年</c:v>
                </c:pt>
              </c:strCache>
            </c:strRef>
          </c:cat>
          <c:val>
            <c:numRef>
              <c:f>国地域別_1人当たり旅行支出!$C$4:$C$16</c:f>
              <c:numCache>
                <c:formatCode>#,##0_);[Red]\(#,##0\)</c:formatCode>
                <c:ptCount val="13"/>
                <c:pt idx="0">
                  <c:v>145498</c:v>
                </c:pt>
                <c:pt idx="1">
                  <c:v>164358</c:v>
                </c:pt>
                <c:pt idx="2">
                  <c:v>160154</c:v>
                </c:pt>
                <c:pt idx="3">
                  <c:v>189111</c:v>
                </c:pt>
                <c:pt idx="4">
                  <c:v>197777</c:v>
                </c:pt>
                <c:pt idx="5">
                  <c:v>229317</c:v>
                </c:pt>
                <c:pt idx="6">
                  <c:v>190406</c:v>
                </c:pt>
                <c:pt idx="7">
                  <c:v>195044</c:v>
                </c:pt>
                <c:pt idx="8" formatCode="#,##0">
                  <c:v>192931</c:v>
                </c:pt>
                <c:pt idx="9">
                  <c:v>185836</c:v>
                </c:pt>
                <c:pt idx="10">
                  <c:v>312766</c:v>
                </c:pt>
                <c:pt idx="11" formatCode="#,##0">
                  <c:v>258246</c:v>
                </c:pt>
                <c:pt idx="12" formatCode="#,##0">
                  <c:v>229011</c:v>
                </c:pt>
              </c:numCache>
            </c:numRef>
          </c:val>
          <c:smooth val="0"/>
          <c:extLst>
            <c:ext xmlns:c16="http://schemas.microsoft.com/office/drawing/2014/chart" uri="{C3380CC4-5D6E-409C-BE32-E72D297353CC}">
              <c16:uniqueId val="{00000001-EAD9-4DB7-9D53-0D55C9F29642}"/>
            </c:ext>
          </c:extLst>
        </c:ser>
        <c:ser>
          <c:idx val="1"/>
          <c:order val="1"/>
          <c:tx>
            <c:strRef>
              <c:f>国地域別_1人当たり旅行支出!$D$3</c:f>
              <c:strCache>
                <c:ptCount val="1"/>
                <c:pt idx="0">
                  <c:v>韓国</c:v>
                </c:pt>
              </c:strCache>
            </c:strRef>
          </c:tx>
          <c:spPr>
            <a:ln>
              <a:solidFill>
                <a:schemeClr val="accent2"/>
              </a:solidFill>
            </a:ln>
          </c:spPr>
          <c:dLbls>
            <c:dLbl>
              <c:idx val="12"/>
              <c:layout>
                <c:manualLayout>
                  <c:x val="-1.0601312816810596E-16"/>
                  <c:y val="5.575544481430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FE-473C-81A1-29401915F939}"/>
                </c:ext>
              </c:extLst>
            </c:dLbl>
            <c:spPr>
              <a:noFill/>
              <a:ln>
                <a:noFill/>
              </a:ln>
              <a:effectLst/>
            </c:spPr>
            <c:txPr>
              <a:bodyPr wrap="square" lIns="38100" tIns="19050" rIns="38100" bIns="19050" anchor="ctr">
                <a:spAutoFit/>
              </a:bodyPr>
              <a:lstStyle/>
              <a:p>
                <a:pPr>
                  <a:defRPr>
                    <a:solidFill>
                      <a:srgbClr val="C0504D"/>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国地域別_1人当たり旅行支出!$B$4:$B$16</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pt idx="12">
                  <c:v>2025年</c:v>
                </c:pt>
              </c:strCache>
            </c:strRef>
          </c:cat>
          <c:val>
            <c:numRef>
              <c:f>国地域別_1人当たり旅行支出!$D$4:$D$16</c:f>
              <c:numCache>
                <c:formatCode>#,##0_);[Red]\(#,##0\)</c:formatCode>
                <c:ptCount val="13"/>
                <c:pt idx="0">
                  <c:v>68489</c:v>
                </c:pt>
                <c:pt idx="1">
                  <c:v>63614</c:v>
                </c:pt>
                <c:pt idx="2">
                  <c:v>61983</c:v>
                </c:pt>
                <c:pt idx="3">
                  <c:v>66204</c:v>
                </c:pt>
                <c:pt idx="4">
                  <c:v>64020</c:v>
                </c:pt>
                <c:pt idx="5">
                  <c:v>63469</c:v>
                </c:pt>
                <c:pt idx="6">
                  <c:v>51569</c:v>
                </c:pt>
                <c:pt idx="7">
                  <c:v>62621</c:v>
                </c:pt>
                <c:pt idx="8" formatCode="#,##0">
                  <c:v>69457</c:v>
                </c:pt>
                <c:pt idx="9">
                  <c:v>68533</c:v>
                </c:pt>
                <c:pt idx="10">
                  <c:v>96714</c:v>
                </c:pt>
                <c:pt idx="11" formatCode="#,##0">
                  <c:v>98560</c:v>
                </c:pt>
                <c:pt idx="12" formatCode="#,##0">
                  <c:v>98963</c:v>
                </c:pt>
              </c:numCache>
            </c:numRef>
          </c:val>
          <c:smooth val="0"/>
          <c:extLst>
            <c:ext xmlns:c16="http://schemas.microsoft.com/office/drawing/2014/chart" uri="{C3380CC4-5D6E-409C-BE32-E72D297353CC}">
              <c16:uniqueId val="{00000003-EAD9-4DB7-9D53-0D55C9F29642}"/>
            </c:ext>
          </c:extLst>
        </c:ser>
        <c:ser>
          <c:idx val="2"/>
          <c:order val="2"/>
          <c:tx>
            <c:strRef>
              <c:f>国地域別_1人当たり旅行支出!$E$3</c:f>
              <c:strCache>
                <c:ptCount val="1"/>
                <c:pt idx="0">
                  <c:v>台湾</c:v>
                </c:pt>
              </c:strCache>
            </c:strRef>
          </c:tx>
          <c:dLbls>
            <c:dLbl>
              <c:idx val="12"/>
              <c:layout>
                <c:manualLayout>
                  <c:x val="-2.1202625633621192E-16"/>
                  <c:y val="4.9560395390492992E-2"/>
                </c:manualLayout>
              </c:layout>
              <c:spPr>
                <a:noFill/>
                <a:ln>
                  <a:noFill/>
                </a:ln>
                <a:effectLst/>
              </c:spPr>
              <c:txPr>
                <a:bodyPr wrap="square" lIns="38100" tIns="19050" rIns="38100" bIns="19050" anchor="ctr">
                  <a:spAutoFit/>
                </a:bodyPr>
                <a:lstStyle/>
                <a:p>
                  <a:pPr>
                    <a:defRPr>
                      <a:solidFill>
                        <a:srgbClr val="91A76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DFE-473C-81A1-29401915F939}"/>
                </c:ext>
              </c:extLst>
            </c:dLbl>
            <c:spPr>
              <a:noFill/>
              <a:ln>
                <a:noFill/>
              </a:ln>
              <a:effectLst/>
            </c:spPr>
            <c:txPr>
              <a:bodyPr wrap="square" lIns="38100" tIns="19050" rIns="38100" bIns="19050" anchor="ctr">
                <a:spAutoFit/>
              </a:bodyPr>
              <a:lstStyle/>
              <a:p>
                <a:pPr>
                  <a:defRPr>
                    <a:solidFill>
                      <a:srgbClr val="9BBB59"/>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国地域別_1人当たり旅行支出!$B$4:$B$16</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pt idx="12">
                  <c:v>2025年</c:v>
                </c:pt>
              </c:strCache>
            </c:strRef>
          </c:cat>
          <c:val>
            <c:numRef>
              <c:f>国地域別_1人当たり旅行支出!$E$4:$E$16</c:f>
              <c:numCache>
                <c:formatCode>#,##0_);[Red]\(#,##0\)</c:formatCode>
                <c:ptCount val="13"/>
                <c:pt idx="0">
                  <c:v>77555</c:v>
                </c:pt>
                <c:pt idx="1">
                  <c:v>82508</c:v>
                </c:pt>
                <c:pt idx="2">
                  <c:v>85266</c:v>
                </c:pt>
                <c:pt idx="3">
                  <c:v>80009</c:v>
                </c:pt>
                <c:pt idx="4">
                  <c:v>88915</c:v>
                </c:pt>
                <c:pt idx="5">
                  <c:v>101740</c:v>
                </c:pt>
                <c:pt idx="6">
                  <c:v>92900</c:v>
                </c:pt>
                <c:pt idx="7">
                  <c:v>93376</c:v>
                </c:pt>
                <c:pt idx="8" formatCode="#,##0">
                  <c:v>99398</c:v>
                </c:pt>
                <c:pt idx="9">
                  <c:v>93993</c:v>
                </c:pt>
                <c:pt idx="10">
                  <c:v>158477</c:v>
                </c:pt>
                <c:pt idx="11" formatCode="#,##0">
                  <c:v>154400</c:v>
                </c:pt>
                <c:pt idx="12" formatCode="#,##0">
                  <c:v>160079</c:v>
                </c:pt>
              </c:numCache>
            </c:numRef>
          </c:val>
          <c:smooth val="0"/>
          <c:extLst>
            <c:ext xmlns:c16="http://schemas.microsoft.com/office/drawing/2014/chart" uri="{C3380CC4-5D6E-409C-BE32-E72D297353CC}">
              <c16:uniqueId val="{00000005-EAD9-4DB7-9D53-0D55C9F29642}"/>
            </c:ext>
          </c:extLst>
        </c:ser>
        <c:ser>
          <c:idx val="3"/>
          <c:order val="3"/>
          <c:tx>
            <c:strRef>
              <c:f>国地域別_1人当たり旅行支出!$F$3</c:f>
              <c:strCache>
                <c:ptCount val="1"/>
                <c:pt idx="0">
                  <c:v>香港</c:v>
                </c:pt>
              </c:strCache>
            </c:strRef>
          </c:tx>
          <c:dLbls>
            <c:dLbl>
              <c:idx val="12"/>
              <c:layout>
                <c:manualLayout>
                  <c:x val="-2.1202625633621192E-16"/>
                  <c:y val="3.4072771830963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FE-473C-81A1-29401915F939}"/>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国地域別_1人当たり旅行支出!$B$4:$B$16</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pt idx="12">
                  <c:v>2025年</c:v>
                </c:pt>
              </c:strCache>
            </c:strRef>
          </c:cat>
          <c:val>
            <c:numRef>
              <c:f>国地域別_1人当たり旅行支出!$F$4:$F$16</c:f>
              <c:numCache>
                <c:formatCode>#,##0_);[Red]\(#,##0\)</c:formatCode>
                <c:ptCount val="13"/>
                <c:pt idx="0">
                  <c:v>91053</c:v>
                </c:pt>
                <c:pt idx="1">
                  <c:v>95381</c:v>
                </c:pt>
                <c:pt idx="2">
                  <c:v>109934</c:v>
                </c:pt>
                <c:pt idx="3">
                  <c:v>113198</c:v>
                </c:pt>
                <c:pt idx="4">
                  <c:v>110821</c:v>
                </c:pt>
                <c:pt idx="5">
                  <c:v>141135</c:v>
                </c:pt>
                <c:pt idx="6">
                  <c:v>134868</c:v>
                </c:pt>
                <c:pt idx="7">
                  <c:v>133120</c:v>
                </c:pt>
                <c:pt idx="8" formatCode="#,##0">
                  <c:v>136039</c:v>
                </c:pt>
                <c:pt idx="9">
                  <c:v>138521</c:v>
                </c:pt>
                <c:pt idx="10">
                  <c:v>212846</c:v>
                </c:pt>
                <c:pt idx="11" formatCode="#,##0">
                  <c:v>231460</c:v>
                </c:pt>
                <c:pt idx="12" formatCode="#,##0">
                  <c:v>213751</c:v>
                </c:pt>
              </c:numCache>
            </c:numRef>
          </c:val>
          <c:smooth val="0"/>
          <c:extLst>
            <c:ext xmlns:c16="http://schemas.microsoft.com/office/drawing/2014/chart" uri="{C3380CC4-5D6E-409C-BE32-E72D297353CC}">
              <c16:uniqueId val="{00000007-EAD9-4DB7-9D53-0D55C9F29642}"/>
            </c:ext>
          </c:extLst>
        </c:ser>
        <c:ser>
          <c:idx val="4"/>
          <c:order val="4"/>
          <c:tx>
            <c:strRef>
              <c:f>国地域別_1人当たり旅行支出!$G$3</c:f>
              <c:strCache>
                <c:ptCount val="1"/>
                <c:pt idx="0">
                  <c:v>アメリカ</c:v>
                </c:pt>
              </c:strCache>
            </c:strRef>
          </c:tx>
          <c:dLbls>
            <c:dLbl>
              <c:idx val="12"/>
              <c:layout>
                <c:manualLayout>
                  <c:x val="-2.1202625633621192E-16"/>
                  <c:y val="-4.6462870678587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FE-473C-81A1-29401915F939}"/>
                </c:ext>
              </c:extLst>
            </c:dLbl>
            <c:spPr>
              <a:noFill/>
              <a:ln>
                <a:noFill/>
              </a:ln>
              <a:effectLst/>
            </c:spPr>
            <c:txPr>
              <a:bodyPr wrap="square" lIns="38100" tIns="19050" rIns="38100" bIns="19050" anchor="ctr">
                <a:spAutoFit/>
              </a:bodyPr>
              <a:lstStyle/>
              <a:p>
                <a:pPr>
                  <a:defRPr>
                    <a:solidFill>
                      <a:schemeClr val="accent5">
                        <a:lumMod val="75000"/>
                      </a:schemeClr>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国地域別_1人当たり旅行支出!$B$4:$B$16</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pt idx="12">
                  <c:v>2025年</c:v>
                </c:pt>
              </c:strCache>
            </c:strRef>
          </c:cat>
          <c:val>
            <c:numRef>
              <c:f>国地域別_1人当たり旅行支出!$G$4:$G$16</c:f>
              <c:numCache>
                <c:formatCode>#,##0_);[Red]\(#,##0\)</c:formatCode>
                <c:ptCount val="13"/>
                <c:pt idx="0">
                  <c:v>145675</c:v>
                </c:pt>
                <c:pt idx="1">
                  <c:v>134405</c:v>
                </c:pt>
                <c:pt idx="2">
                  <c:v>130244</c:v>
                </c:pt>
                <c:pt idx="3">
                  <c:v>156943</c:v>
                </c:pt>
                <c:pt idx="4">
                  <c:v>146558</c:v>
                </c:pt>
                <c:pt idx="5">
                  <c:v>158839</c:v>
                </c:pt>
                <c:pt idx="6">
                  <c:v>152690</c:v>
                </c:pt>
                <c:pt idx="7">
                  <c:v>163390</c:v>
                </c:pt>
                <c:pt idx="8" formatCode="#,##0">
                  <c:v>168307</c:v>
                </c:pt>
                <c:pt idx="9">
                  <c:v>171349</c:v>
                </c:pt>
                <c:pt idx="10">
                  <c:v>272048</c:v>
                </c:pt>
                <c:pt idx="11" formatCode="#,##0">
                  <c:v>307129</c:v>
                </c:pt>
                <c:pt idx="12" formatCode="#,##0">
                  <c:v>315101</c:v>
                </c:pt>
              </c:numCache>
            </c:numRef>
          </c:val>
          <c:smooth val="0"/>
          <c:extLst>
            <c:ext xmlns:c16="http://schemas.microsoft.com/office/drawing/2014/chart" uri="{C3380CC4-5D6E-409C-BE32-E72D297353CC}">
              <c16:uniqueId val="{00000009-EAD9-4DB7-9D53-0D55C9F29642}"/>
            </c:ext>
          </c:extLst>
        </c:ser>
        <c:dLbls>
          <c:showLegendKey val="0"/>
          <c:showVal val="0"/>
          <c:showCatName val="0"/>
          <c:showSerName val="0"/>
          <c:showPercent val="0"/>
          <c:showBubbleSize val="0"/>
        </c:dLbls>
        <c:marker val="1"/>
        <c:smooth val="0"/>
        <c:axId val="138759552"/>
        <c:axId val="138761344"/>
      </c:lineChart>
      <c:catAx>
        <c:axId val="138759552"/>
        <c:scaling>
          <c:orientation val="minMax"/>
        </c:scaling>
        <c:delete val="0"/>
        <c:axPos val="b"/>
        <c:numFmt formatCode="General" sourceLinked="1"/>
        <c:majorTickMark val="out"/>
        <c:minorTickMark val="none"/>
        <c:tickLblPos val="nextTo"/>
        <c:crossAx val="138761344"/>
        <c:crosses val="autoZero"/>
        <c:auto val="1"/>
        <c:lblAlgn val="ctr"/>
        <c:lblOffset val="100"/>
        <c:noMultiLvlLbl val="0"/>
      </c:catAx>
      <c:valAx>
        <c:axId val="138761344"/>
        <c:scaling>
          <c:orientation val="minMax"/>
        </c:scaling>
        <c:delete val="0"/>
        <c:axPos val="l"/>
        <c:majorGridlines/>
        <c:numFmt formatCode="#,##0_);[Red]\(#,##0\)" sourceLinked="1"/>
        <c:majorTickMark val="out"/>
        <c:minorTickMark val="none"/>
        <c:tickLblPos val="nextTo"/>
        <c:crossAx val="138759552"/>
        <c:crosses val="autoZero"/>
        <c:crossBetween val="between"/>
      </c:valAx>
      <c:spPr>
        <a:noFill/>
        <a:ln w="25400">
          <a:noFill/>
        </a:ln>
      </c:spPr>
    </c:plotArea>
    <c:legend>
      <c:legendPos val="t"/>
      <c:layout>
        <c:manualLayout>
          <c:xMode val="edge"/>
          <c:yMode val="edge"/>
          <c:x val="9.5187842533364E-2"/>
          <c:y val="1.5615179036019668E-2"/>
          <c:w val="0.81548584843505134"/>
          <c:h val="5.6473586002504329E-2"/>
        </c:manualLayout>
      </c:layout>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558198173140598E-2"/>
          <c:y val="8.7997521397489051E-2"/>
          <c:w val="0.88957101287350304"/>
          <c:h val="0.75566365523688939"/>
        </c:manualLayout>
      </c:layout>
      <c:barChart>
        <c:barDir val="col"/>
        <c:grouping val="clustered"/>
        <c:varyColors val="0"/>
        <c:ser>
          <c:idx val="2"/>
          <c:order val="5"/>
          <c:tx>
            <c:strRef>
              <c:f>Sheet1!$B$1</c:f>
              <c:strCache>
                <c:ptCount val="1"/>
                <c:pt idx="0">
                  <c:v>全国</c:v>
                </c:pt>
              </c:strCache>
            </c:strRef>
          </c:tx>
          <c:spPr>
            <a:solidFill>
              <a:schemeClr val="accent1">
                <a:lumMod val="40000"/>
                <a:lumOff val="60000"/>
              </a:schemeClr>
            </a:solidFill>
          </c:spPr>
          <c:invertIfNegative val="0"/>
          <c:dLbls>
            <c:dLbl>
              <c:idx val="0"/>
              <c:layout>
                <c:manualLayout>
                  <c:x val="-2.1708843254983204E-17"/>
                  <c:y val="2.20385674931129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45-42BB-80C3-43E3ECAE904F}"/>
                </c:ext>
              </c:extLst>
            </c:dLbl>
            <c:dLbl>
              <c:idx val="1"/>
              <c:layout>
                <c:manualLayout>
                  <c:x val="0"/>
                  <c:y val="7.47384155455904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45-42BB-80C3-43E3ECAE904F}"/>
                </c:ext>
              </c:extLst>
            </c:dLbl>
            <c:dLbl>
              <c:idx val="2"/>
              <c:layout>
                <c:manualLayout>
                  <c:x val="0"/>
                  <c:y val="6.87593423019431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45-42BB-80C3-43E3ECAE904F}"/>
                </c:ext>
              </c:extLst>
            </c:dLbl>
            <c:dLbl>
              <c:idx val="3"/>
              <c:layout>
                <c:manualLayout>
                  <c:x val="0"/>
                  <c:y val="8.07174887892376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45-42BB-80C3-43E3ECAE904F}"/>
                </c:ext>
              </c:extLst>
            </c:dLbl>
            <c:dLbl>
              <c:idx val="4"/>
              <c:layout>
                <c:manualLayout>
                  <c:x val="0"/>
                  <c:y val="7.53526854039792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45-42BB-80C3-43E3ECAE904F}"/>
                </c:ext>
              </c:extLst>
            </c:dLbl>
            <c:dLbl>
              <c:idx val="5"/>
              <c:layout>
                <c:manualLayout>
                  <c:x val="-8.6835373019932816E-17"/>
                  <c:y val="-3.30578512396694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45-42BB-80C3-43E3ECAE904F}"/>
                </c:ext>
              </c:extLst>
            </c:dLbl>
            <c:dLbl>
              <c:idx val="10"/>
              <c:layout>
                <c:manualLayout>
                  <c:x val="8.972662041382376E-3"/>
                  <c:y val="-7.26205095693887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445-42BB-80C3-43E3ECAE904F}"/>
                </c:ext>
              </c:extLst>
            </c:dLbl>
            <c:dLbl>
              <c:idx val="11"/>
              <c:layout>
                <c:manualLayout>
                  <c:x val="1.5695888150802284E-3"/>
                  <c:y val="-5.22399977194421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445-42BB-80C3-43E3ECAE904F}"/>
                </c:ext>
              </c:extLst>
            </c:dLbl>
            <c:dLbl>
              <c:idx val="12"/>
              <c:layout>
                <c:manualLayout>
                  <c:x val="-3.0408498672562403E-3"/>
                  <c:y val="-5.63035604243603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445-42BB-80C3-43E3ECAE904F}"/>
                </c:ext>
              </c:extLst>
            </c:dLbl>
            <c:dLbl>
              <c:idx val="13"/>
              <c:layout>
                <c:manualLayout>
                  <c:x val="1.5204249336280642E-3"/>
                  <c:y val="-5.94315360034915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445-42BB-80C3-43E3ECAE904F}"/>
                </c:ext>
              </c:extLst>
            </c:dLbl>
            <c:spPr>
              <a:noFill/>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2159</c:v>
                </c:pt>
                <c:pt idx="1">
                  <c:v>1892</c:v>
                </c:pt>
                <c:pt idx="2">
                  <c:v>2337</c:v>
                </c:pt>
                <c:pt idx="3">
                  <c:v>2427</c:v>
                </c:pt>
                <c:pt idx="4">
                  <c:v>2590</c:v>
                </c:pt>
                <c:pt idx="5">
                  <c:v>2847</c:v>
                </c:pt>
                <c:pt idx="6">
                  <c:v>3121</c:v>
                </c:pt>
                <c:pt idx="7">
                  <c:v>3313</c:v>
                </c:pt>
                <c:pt idx="8">
                  <c:v>3433</c:v>
                </c:pt>
                <c:pt idx="9">
                  <c:v>3621</c:v>
                </c:pt>
                <c:pt idx="10">
                  <c:v>222</c:v>
                </c:pt>
                <c:pt idx="11">
                  <c:v>29</c:v>
                </c:pt>
                <c:pt idx="12">
                  <c:v>553</c:v>
                </c:pt>
                <c:pt idx="13">
                  <c:v>1376</c:v>
                </c:pt>
                <c:pt idx="14">
                  <c:v>1702</c:v>
                </c:pt>
              </c:numCache>
            </c:numRef>
          </c:val>
          <c:extLst>
            <c:ext xmlns:c16="http://schemas.microsoft.com/office/drawing/2014/chart" uri="{C3380CC4-5D6E-409C-BE32-E72D297353CC}">
              <c16:uniqueId val="{0000000A-4445-42BB-80C3-43E3ECAE904F}"/>
            </c:ext>
          </c:extLst>
        </c:ser>
        <c:dLbls>
          <c:showLegendKey val="0"/>
          <c:showVal val="0"/>
          <c:showCatName val="0"/>
          <c:showSerName val="0"/>
          <c:showPercent val="0"/>
          <c:showBubbleSize val="0"/>
        </c:dLbls>
        <c:gapWidth val="150"/>
        <c:axId val="116065408"/>
        <c:axId val="116067328"/>
      </c:barChart>
      <c:lineChart>
        <c:grouping val="standard"/>
        <c:varyColors val="0"/>
        <c:ser>
          <c:idx val="0"/>
          <c:order val="0"/>
          <c:tx>
            <c:strRef>
              <c:f>Sheet1!$D$1</c:f>
              <c:strCache>
                <c:ptCount val="1"/>
                <c:pt idx="0">
                  <c:v>東京</c:v>
                </c:pt>
              </c:strCache>
            </c:strRef>
          </c:tx>
          <c:spPr>
            <a:ln w="25400">
              <a:solidFill>
                <a:srgbClr val="00B0F0"/>
              </a:solidFill>
              <a:prstDash val="solid"/>
            </a:ln>
          </c:spPr>
          <c:marker>
            <c:symbol val="diamond"/>
            <c:size val="5"/>
            <c:spPr>
              <a:solidFill>
                <a:srgbClr val="00B0F0"/>
              </a:solidFill>
              <a:ln>
                <a:solidFill>
                  <a:srgbClr val="00B0F0"/>
                </a:solidFill>
                <a:prstDash val="solid"/>
              </a:ln>
            </c:spPr>
          </c:marker>
          <c:cat>
            <c:numRef>
              <c:f>Sheet1!$C$2:$C$16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Sheet1!$D$2:$D$16</c:f>
              <c:numCache>
                <c:formatCode>General</c:formatCode>
                <c:ptCount val="15"/>
                <c:pt idx="0">
                  <c:v>510</c:v>
                </c:pt>
                <c:pt idx="1">
                  <c:v>484</c:v>
                </c:pt>
                <c:pt idx="2">
                  <c:v>517</c:v>
                </c:pt>
                <c:pt idx="3">
                  <c:v>537</c:v>
                </c:pt>
                <c:pt idx="4">
                  <c:v>565</c:v>
                </c:pt>
                <c:pt idx="5">
                  <c:v>583</c:v>
                </c:pt>
                <c:pt idx="6">
                  <c:v>593</c:v>
                </c:pt>
                <c:pt idx="7">
                  <c:v>631</c:v>
                </c:pt>
                <c:pt idx="8">
                  <c:v>670</c:v>
                </c:pt>
                <c:pt idx="9">
                  <c:v>581</c:v>
                </c:pt>
                <c:pt idx="10">
                  <c:v>64</c:v>
                </c:pt>
                <c:pt idx="11">
                  <c:v>4</c:v>
                </c:pt>
                <c:pt idx="12">
                  <c:v>136</c:v>
                </c:pt>
                <c:pt idx="13">
                  <c:v>332</c:v>
                </c:pt>
                <c:pt idx="14">
                  <c:v>371</c:v>
                </c:pt>
              </c:numCache>
            </c:numRef>
          </c:val>
          <c:smooth val="0"/>
          <c:extLst>
            <c:ext xmlns:c16="http://schemas.microsoft.com/office/drawing/2014/chart" uri="{C3380CC4-5D6E-409C-BE32-E72D297353CC}">
              <c16:uniqueId val="{0000000B-4445-42BB-80C3-43E3ECAE904F}"/>
            </c:ext>
          </c:extLst>
        </c:ser>
        <c:ser>
          <c:idx val="1"/>
          <c:order val="1"/>
          <c:tx>
            <c:strRef>
              <c:f>Sheet1!$E$1</c:f>
              <c:strCache>
                <c:ptCount val="1"/>
                <c:pt idx="0">
                  <c:v>愛知</c:v>
                </c:pt>
              </c:strCache>
            </c:strRef>
          </c:tx>
          <c:spPr>
            <a:ln w="12700">
              <a:solidFill>
                <a:schemeClr val="tx1"/>
              </a:solidFill>
              <a:prstDash val="dash"/>
            </a:ln>
          </c:spPr>
          <c:marker>
            <c:symbol val="diamond"/>
            <c:size val="5"/>
            <c:spPr>
              <a:solidFill>
                <a:schemeClr val="tx1"/>
              </a:solidFill>
              <a:ln>
                <a:solidFill>
                  <a:schemeClr val="tx1"/>
                </a:solidFill>
                <a:prstDash val="solid"/>
              </a:ln>
            </c:spPr>
          </c:marker>
          <c:cat>
            <c:numRef>
              <c:f>Sheet1!$C$2:$C$16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Sheet1!$E$2:$E$16</c:f>
              <c:numCache>
                <c:formatCode>General</c:formatCode>
                <c:ptCount val="15"/>
                <c:pt idx="0">
                  <c:v>139</c:v>
                </c:pt>
                <c:pt idx="1">
                  <c:v>125</c:v>
                </c:pt>
                <c:pt idx="2">
                  <c:v>144</c:v>
                </c:pt>
                <c:pt idx="3">
                  <c:v>154</c:v>
                </c:pt>
                <c:pt idx="4">
                  <c:v>179</c:v>
                </c:pt>
                <c:pt idx="5">
                  <c:v>187</c:v>
                </c:pt>
                <c:pt idx="6">
                  <c:v>210</c:v>
                </c:pt>
                <c:pt idx="7">
                  <c:v>192</c:v>
                </c:pt>
                <c:pt idx="8">
                  <c:v>216</c:v>
                </c:pt>
                <c:pt idx="9">
                  <c:v>259</c:v>
                </c:pt>
                <c:pt idx="10">
                  <c:v>11</c:v>
                </c:pt>
                <c:pt idx="11">
                  <c:v>0</c:v>
                </c:pt>
                <c:pt idx="12">
                  <c:v>25</c:v>
                </c:pt>
                <c:pt idx="13">
                  <c:v>69</c:v>
                </c:pt>
                <c:pt idx="14">
                  <c:v>96</c:v>
                </c:pt>
              </c:numCache>
            </c:numRef>
          </c:val>
          <c:smooth val="0"/>
          <c:extLst>
            <c:ext xmlns:c16="http://schemas.microsoft.com/office/drawing/2014/chart" uri="{C3380CC4-5D6E-409C-BE32-E72D297353CC}">
              <c16:uniqueId val="{0000000C-4445-42BB-80C3-43E3ECAE904F}"/>
            </c:ext>
          </c:extLst>
        </c:ser>
        <c:ser>
          <c:idx val="3"/>
          <c:order val="2"/>
          <c:tx>
            <c:strRef>
              <c:f>Sheet1!$F$1</c:f>
              <c:strCache>
                <c:ptCount val="1"/>
                <c:pt idx="0">
                  <c:v>大阪</c:v>
                </c:pt>
              </c:strCache>
            </c:strRef>
          </c:tx>
          <c:spPr>
            <a:ln w="34925">
              <a:solidFill>
                <a:srgbClr val="FF0000"/>
              </a:solidFill>
              <a:prstDash val="solid"/>
            </a:ln>
          </c:spPr>
          <c:marker>
            <c:symbol val="square"/>
            <c:size val="5"/>
            <c:spPr>
              <a:solidFill>
                <a:srgbClr val="FF0000"/>
              </a:solidFill>
              <a:ln>
                <a:solidFill>
                  <a:srgbClr val="FF0000"/>
                </a:solidFill>
                <a:prstDash val="solid"/>
              </a:ln>
            </c:spPr>
          </c:marker>
          <c:dLbls>
            <c:dLbl>
              <c:idx val="0"/>
              <c:layout>
                <c:manualLayout>
                  <c:x val="-2.7740488260777782E-2"/>
                  <c:y val="-5.69331312198134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445-42BB-80C3-43E3ECAE904F}"/>
                </c:ext>
              </c:extLst>
            </c:dLbl>
            <c:dLbl>
              <c:idx val="1"/>
              <c:layout>
                <c:manualLayout>
                  <c:x val="-3.3109615020928337E-2"/>
                  <c:y val="-6.3963006251330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445-42BB-80C3-43E3ECAE904F}"/>
                </c:ext>
              </c:extLst>
            </c:dLbl>
            <c:dLbl>
              <c:idx val="3"/>
              <c:layout>
                <c:manualLayout>
                  <c:x val="-3.3573141486810551E-2"/>
                  <c:y val="-3.64648140955474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445-42BB-80C3-43E3ECAE904F}"/>
                </c:ext>
              </c:extLst>
            </c:dLbl>
            <c:dLbl>
              <c:idx val="4"/>
              <c:layout>
                <c:manualLayout>
                  <c:x val="-3.3573141486810551E-2"/>
                  <c:y val="-4.5433423961018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445-42BB-80C3-43E3ECAE904F}"/>
                </c:ext>
              </c:extLst>
            </c:dLbl>
            <c:dLbl>
              <c:idx val="5"/>
              <c:layout>
                <c:manualLayout>
                  <c:x val="-3.4899323940978499E-2"/>
                  <c:y val="-6.04480687355718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445-42BB-80C3-43E3ECAE904F}"/>
                </c:ext>
              </c:extLst>
            </c:dLbl>
            <c:dLbl>
              <c:idx val="6"/>
              <c:layout>
                <c:manualLayout>
                  <c:x val="-3.3109615020928324E-2"/>
                  <c:y val="-4.99032561882966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445-42BB-80C3-43E3ECAE904F}"/>
                </c:ext>
              </c:extLst>
            </c:dLbl>
            <c:dLbl>
              <c:idx val="7"/>
              <c:layout>
                <c:manualLayout>
                  <c:x val="-3.131990610087821E-2"/>
                  <c:y val="-5.3418193704055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445-42BB-80C3-43E3ECAE904F}"/>
                </c:ext>
              </c:extLst>
            </c:dLbl>
            <c:dLbl>
              <c:idx val="8"/>
              <c:layout>
                <c:manualLayout>
                  <c:x val="-3.131990610087821E-2"/>
                  <c:y val="-5.6933131219813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445-42BB-80C3-43E3ECAE904F}"/>
                </c:ext>
              </c:extLst>
            </c:dLbl>
            <c:dLbl>
              <c:idx val="9"/>
              <c:layout>
                <c:manualLayout>
                  <c:x val="-3.1319906100878273E-2"/>
                  <c:y val="-4.28733811567798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445-42BB-80C3-43E3ECAE904F}"/>
                </c:ext>
              </c:extLst>
            </c:dLbl>
            <c:dLbl>
              <c:idx val="10"/>
              <c:layout>
                <c:manualLayout>
                  <c:x val="-7.8944772419923797E-3"/>
                  <c:y val="-6.03748546230247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445-42BB-80C3-43E3ECAE904F}"/>
                </c:ext>
              </c:extLst>
            </c:dLbl>
            <c:dLbl>
              <c:idx val="11"/>
              <c:layout>
                <c:manualLayout>
                  <c:x val="-1.8791943660526885E-2"/>
                  <c:y val="-3.9358443641021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445-42BB-80C3-43E3ECAE904F}"/>
                </c:ext>
              </c:extLst>
            </c:dLbl>
            <c:dLbl>
              <c:idx val="12"/>
              <c:layout>
                <c:manualLayout>
                  <c:x val="-2.5950779340727734E-2"/>
                  <c:y val="-6.39630062513303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445-42BB-80C3-43E3ECAE904F}"/>
                </c:ext>
              </c:extLst>
            </c:dLbl>
            <c:dLbl>
              <c:idx val="13"/>
              <c:layout>
                <c:manualLayout>
                  <c:x val="-2.4161070420677423E-2"/>
                  <c:y val="-3.9358443641021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445-42BB-80C3-43E3ECAE904F}"/>
                </c:ext>
              </c:extLst>
            </c:dLbl>
            <c:spPr>
              <a:noFill/>
              <a:ln>
                <a:noFill/>
              </a:ln>
              <a:effectLst/>
            </c:spPr>
            <c:txPr>
              <a:bodyPr/>
              <a:lstStyle/>
              <a:p>
                <a:pPr>
                  <a:defRPr sz="12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Sheet1!$C$2:$C$16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Sheet1!$F$2:$F$16</c:f>
              <c:numCache>
                <c:formatCode>General</c:formatCode>
                <c:ptCount val="15"/>
                <c:pt idx="0">
                  <c:v>152</c:v>
                </c:pt>
                <c:pt idx="1">
                  <c:v>135</c:v>
                </c:pt>
                <c:pt idx="2">
                  <c:v>281</c:v>
                </c:pt>
                <c:pt idx="3">
                  <c:v>314</c:v>
                </c:pt>
                <c:pt idx="4">
                  <c:v>253</c:v>
                </c:pt>
                <c:pt idx="5">
                  <c:v>242</c:v>
                </c:pt>
                <c:pt idx="6">
                  <c:v>280</c:v>
                </c:pt>
                <c:pt idx="7">
                  <c:v>251</c:v>
                </c:pt>
                <c:pt idx="8">
                  <c:v>240</c:v>
                </c:pt>
                <c:pt idx="9">
                  <c:v>300</c:v>
                </c:pt>
                <c:pt idx="10">
                  <c:v>23</c:v>
                </c:pt>
                <c:pt idx="11">
                  <c:v>0</c:v>
                </c:pt>
                <c:pt idx="12">
                  <c:v>21</c:v>
                </c:pt>
                <c:pt idx="13">
                  <c:v>51</c:v>
                </c:pt>
                <c:pt idx="14">
                  <c:v>106</c:v>
                </c:pt>
              </c:numCache>
            </c:numRef>
          </c:val>
          <c:smooth val="0"/>
          <c:extLst>
            <c:ext xmlns:c16="http://schemas.microsoft.com/office/drawing/2014/chart" uri="{C3380CC4-5D6E-409C-BE32-E72D297353CC}">
              <c16:uniqueId val="{0000001A-4445-42BB-80C3-43E3ECAE904F}"/>
            </c:ext>
          </c:extLst>
        </c:ser>
        <c:ser>
          <c:idx val="4"/>
          <c:order val="3"/>
          <c:tx>
            <c:strRef>
              <c:f>Sheet1!$G$1</c:f>
              <c:strCache>
                <c:ptCount val="1"/>
                <c:pt idx="0">
                  <c:v>京都</c:v>
                </c:pt>
              </c:strCache>
            </c:strRef>
          </c:tx>
          <c:spPr>
            <a:ln w="12700">
              <a:solidFill>
                <a:srgbClr val="FFC000"/>
              </a:solidFill>
              <a:prstDash val="solid"/>
            </a:ln>
          </c:spPr>
          <c:marker>
            <c:symbol val="triangle"/>
            <c:size val="5"/>
            <c:spPr>
              <a:solidFill>
                <a:srgbClr val="FFC000"/>
              </a:solidFill>
              <a:ln>
                <a:solidFill>
                  <a:srgbClr val="FFC000"/>
                </a:solidFill>
                <a:prstDash val="solid"/>
              </a:ln>
            </c:spPr>
          </c:marker>
          <c:cat>
            <c:numRef>
              <c:f>Sheet1!$C$2:$C$16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Sheet1!$G$2:$G$16</c:f>
              <c:numCache>
                <c:formatCode>General</c:formatCode>
                <c:ptCount val="15"/>
                <c:pt idx="0">
                  <c:v>160</c:v>
                </c:pt>
                <c:pt idx="1">
                  <c:v>145</c:v>
                </c:pt>
                <c:pt idx="2">
                  <c:v>202</c:v>
                </c:pt>
                <c:pt idx="3">
                  <c:v>179</c:v>
                </c:pt>
                <c:pt idx="4">
                  <c:v>211</c:v>
                </c:pt>
                <c:pt idx="5">
                  <c:v>230</c:v>
                </c:pt>
                <c:pt idx="6">
                  <c:v>290</c:v>
                </c:pt>
                <c:pt idx="7">
                  <c:v>334</c:v>
                </c:pt>
                <c:pt idx="8">
                  <c:v>367</c:v>
                </c:pt>
                <c:pt idx="9">
                  <c:v>398</c:v>
                </c:pt>
                <c:pt idx="10">
                  <c:v>29</c:v>
                </c:pt>
                <c:pt idx="11">
                  <c:v>4</c:v>
                </c:pt>
                <c:pt idx="12">
                  <c:v>76</c:v>
                </c:pt>
                <c:pt idx="13">
                  <c:v>180</c:v>
                </c:pt>
                <c:pt idx="14">
                  <c:v>230</c:v>
                </c:pt>
              </c:numCache>
            </c:numRef>
          </c:val>
          <c:smooth val="0"/>
          <c:extLst>
            <c:ext xmlns:c16="http://schemas.microsoft.com/office/drawing/2014/chart" uri="{C3380CC4-5D6E-409C-BE32-E72D297353CC}">
              <c16:uniqueId val="{0000001B-4445-42BB-80C3-43E3ECAE904F}"/>
            </c:ext>
          </c:extLst>
        </c:ser>
        <c:ser>
          <c:idx val="5"/>
          <c:order val="4"/>
          <c:tx>
            <c:strRef>
              <c:f>Sheet1!$H$1</c:f>
              <c:strCache>
                <c:ptCount val="1"/>
                <c:pt idx="0">
                  <c:v>福岡</c:v>
                </c:pt>
              </c:strCache>
            </c:strRef>
          </c:tx>
          <c:spPr>
            <a:ln w="19050">
              <a:solidFill>
                <a:srgbClr val="7030A0"/>
              </a:solidFill>
              <a:prstDash val="solid"/>
            </a:ln>
          </c:spPr>
          <c:marker>
            <c:symbol val="circle"/>
            <c:size val="5"/>
            <c:spPr>
              <a:solidFill>
                <a:srgbClr val="800000"/>
              </a:solidFill>
              <a:ln>
                <a:solidFill>
                  <a:srgbClr val="7030A0"/>
                </a:solidFill>
                <a:prstDash val="solid"/>
              </a:ln>
            </c:spPr>
          </c:marker>
          <c:cat>
            <c:numRef>
              <c:f>Sheet1!$C$2:$C$16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Sheet1!$H$2:$H$16</c:f>
              <c:numCache>
                <c:formatCode>General</c:formatCode>
                <c:ptCount val="15"/>
                <c:pt idx="0">
                  <c:v>269</c:v>
                </c:pt>
                <c:pt idx="1">
                  <c:v>268</c:v>
                </c:pt>
                <c:pt idx="2">
                  <c:v>301</c:v>
                </c:pt>
                <c:pt idx="3">
                  <c:v>312</c:v>
                </c:pt>
                <c:pt idx="4">
                  <c:v>411</c:v>
                </c:pt>
                <c:pt idx="5">
                  <c:v>450</c:v>
                </c:pt>
                <c:pt idx="6">
                  <c:v>488</c:v>
                </c:pt>
                <c:pt idx="7">
                  <c:v>436</c:v>
                </c:pt>
                <c:pt idx="8">
                  <c:v>427</c:v>
                </c:pt>
                <c:pt idx="9">
                  <c:v>464</c:v>
                </c:pt>
                <c:pt idx="10">
                  <c:v>21</c:v>
                </c:pt>
                <c:pt idx="11">
                  <c:v>2</c:v>
                </c:pt>
                <c:pt idx="12">
                  <c:v>44</c:v>
                </c:pt>
                <c:pt idx="13">
                  <c:v>124</c:v>
                </c:pt>
                <c:pt idx="14">
                  <c:v>181</c:v>
                </c:pt>
              </c:numCache>
            </c:numRef>
          </c:val>
          <c:smooth val="0"/>
          <c:extLst>
            <c:ext xmlns:c16="http://schemas.microsoft.com/office/drawing/2014/chart" uri="{C3380CC4-5D6E-409C-BE32-E72D297353CC}">
              <c16:uniqueId val="{0000001C-4445-42BB-80C3-43E3ECAE904F}"/>
            </c:ext>
          </c:extLst>
        </c:ser>
        <c:dLbls>
          <c:showLegendKey val="0"/>
          <c:showVal val="0"/>
          <c:showCatName val="0"/>
          <c:showSerName val="0"/>
          <c:showPercent val="0"/>
          <c:showBubbleSize val="0"/>
        </c:dLbls>
        <c:marker val="1"/>
        <c:smooth val="0"/>
        <c:axId val="116087424"/>
        <c:axId val="116085888"/>
      </c:lineChart>
      <c:catAx>
        <c:axId val="11606540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7328"/>
        <c:crosses val="autoZero"/>
        <c:auto val="1"/>
        <c:lblAlgn val="ctr"/>
        <c:lblOffset val="100"/>
        <c:tickLblSkip val="1"/>
        <c:tickMarkSkip val="1"/>
        <c:noMultiLvlLbl val="0"/>
      </c:catAx>
      <c:valAx>
        <c:axId val="116067328"/>
        <c:scaling>
          <c:orientation val="minMax"/>
        </c:scaling>
        <c:delete val="0"/>
        <c:axPos val="l"/>
        <c:title>
          <c:tx>
            <c:rich>
              <a:bodyPr rot="0" vert="horz"/>
              <a:lstStyle/>
              <a:p>
                <a:pPr algn="ctr">
                  <a:defRPr sz="10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r>
                  <a:rPr lang="ja-JP" altLang="en-US">
                    <a:latin typeface="Meiryo UI" panose="020B0604030504040204" pitchFamily="50" charset="-128"/>
                    <a:ea typeface="Meiryo UI" panose="020B0604030504040204" pitchFamily="50" charset="-128"/>
                    <a:cs typeface="Meiryo UI" panose="020B0604030504040204" pitchFamily="50" charset="-128"/>
                  </a:rPr>
                  <a:t>（件）</a:t>
                </a:r>
              </a:p>
            </c:rich>
          </c:tx>
          <c:layout>
            <c:manualLayout>
              <c:xMode val="edge"/>
              <c:yMode val="edge"/>
              <c:x val="2.4406805264449868E-3"/>
              <c:y val="2.1501124018690489E-3"/>
            </c:manualLayout>
          </c:layout>
          <c:overlay val="0"/>
          <c:spPr>
            <a:noFill/>
            <a:ln w="25400">
              <a:noFill/>
            </a:ln>
          </c:spPr>
        </c:title>
        <c:numFmt formatCode="General" sourceLinked="1"/>
        <c:majorTickMark val="in"/>
        <c:minorTickMark val="none"/>
        <c:tickLblPos val="high"/>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5408"/>
        <c:crosses val="autoZero"/>
        <c:crossBetween val="between"/>
      </c:valAx>
      <c:valAx>
        <c:axId val="116085888"/>
        <c:scaling>
          <c:orientation val="minMax"/>
        </c:scaling>
        <c:delete val="0"/>
        <c:axPos val="r"/>
        <c:numFmt formatCode="General" sourceLinked="1"/>
        <c:majorTickMark val="out"/>
        <c:minorTickMark val="none"/>
        <c:tickLblPos val="low"/>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87424"/>
        <c:crosses val="max"/>
        <c:crossBetween val="between"/>
      </c:valAx>
      <c:catAx>
        <c:axId val="116087424"/>
        <c:scaling>
          <c:orientation val="minMax"/>
        </c:scaling>
        <c:delete val="1"/>
        <c:axPos val="b"/>
        <c:numFmt formatCode="General" sourceLinked="1"/>
        <c:majorTickMark val="out"/>
        <c:minorTickMark val="none"/>
        <c:tickLblPos val="nextTo"/>
        <c:crossAx val="116085888"/>
        <c:crosses val="autoZero"/>
        <c:auto val="1"/>
        <c:lblAlgn val="ctr"/>
        <c:lblOffset val="100"/>
        <c:noMultiLvlLbl val="0"/>
      </c:catAx>
      <c:spPr>
        <a:noFill/>
        <a:ln w="25400">
          <a:noFill/>
        </a:ln>
      </c:spPr>
    </c:plotArea>
    <c:legend>
      <c:legendPos val="b"/>
      <c:legendEntry>
        <c:idx val="0"/>
        <c:delete val="1"/>
      </c:legendEntry>
      <c:layout>
        <c:manualLayout>
          <c:xMode val="edge"/>
          <c:yMode val="edge"/>
          <c:x val="0.20656734625977338"/>
          <c:y val="0.94059798567899533"/>
          <c:w val="0.58686530748045318"/>
          <c:h val="5.9402014321004698E-2"/>
        </c:manualLayout>
      </c:layout>
      <c:overlay val="0"/>
      <c:txPr>
        <a:bodyPr/>
        <a:lstStyle/>
        <a:p>
          <a:pPr>
            <a:defRPr sz="1050"/>
          </a:pPr>
          <a:endParaRPr lang="ja-JP"/>
        </a:p>
      </c:txPr>
    </c:legend>
    <c:plotVisOnly val="1"/>
    <c:dispBlanksAs val="gap"/>
    <c:showDLblsOverMax val="0"/>
  </c:chart>
  <c:spPr>
    <a:solidFill>
      <a:srgbClr val="FFFFFF"/>
    </a:solidFill>
    <a:ln w="3175">
      <a:noFill/>
      <a:prstDash val="solid"/>
    </a:ln>
  </c:spPr>
  <c:txPr>
    <a:bodyPr/>
    <a:lstStyle/>
    <a:p>
      <a:pPr>
        <a:defRPr sz="1725" b="0" i="0" u="none" strike="noStrike" baseline="0">
          <a:solidFill>
            <a:srgbClr val="000000"/>
          </a:solidFill>
          <a:latin typeface="ＭＳ Ｐゴシック"/>
          <a:ea typeface="ＭＳ Ｐゴシック"/>
          <a:cs typeface="ＭＳ Ｐゴシック"/>
        </a:defRPr>
      </a:pPr>
      <a:endParaRPr lang="ja-JP"/>
    </a:p>
  </c:txPr>
  <c:userShapes r:id="rId1"/>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13648293963254"/>
          <c:y val="0.19877211610879952"/>
          <c:w val="0.84730796150481191"/>
          <c:h val="0.5241946834911659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Sheet2!$B$4:$B$8</c:f>
              <c:strCache>
                <c:ptCount val="5"/>
                <c:pt idx="0">
                  <c:v>大阪府</c:v>
                </c:pt>
                <c:pt idx="1">
                  <c:v>東京都</c:v>
                </c:pt>
                <c:pt idx="2">
                  <c:v>静岡県</c:v>
                </c:pt>
                <c:pt idx="3">
                  <c:v>埼玉県</c:v>
                </c:pt>
                <c:pt idx="4">
                  <c:v>その他</c:v>
                </c:pt>
              </c:strCache>
            </c:strRef>
          </c:cat>
          <c:val>
            <c:numRef>
              <c:f>Sheet2!$C$4:$C$8</c:f>
              <c:numCache>
                <c:formatCode>General</c:formatCode>
                <c:ptCount val="5"/>
                <c:pt idx="0">
                  <c:v>5</c:v>
                </c:pt>
                <c:pt idx="1">
                  <c:v>48</c:v>
                </c:pt>
                <c:pt idx="2">
                  <c:v>3</c:v>
                </c:pt>
                <c:pt idx="3">
                  <c:v>2</c:v>
                </c:pt>
                <c:pt idx="4">
                  <c:v>7</c:v>
                </c:pt>
              </c:numCache>
            </c:numRef>
          </c:val>
          <c:extLst>
            <c:ext xmlns:c16="http://schemas.microsoft.com/office/drawing/2014/chart" uri="{C3380CC4-5D6E-409C-BE32-E72D297353CC}">
              <c16:uniqueId val="{00000000-B16F-4950-A3FE-5E3266846247}"/>
            </c:ext>
          </c:extLst>
        </c:ser>
        <c:dLbls>
          <c:showLegendKey val="0"/>
          <c:showVal val="0"/>
          <c:showCatName val="0"/>
          <c:showSerName val="0"/>
          <c:showPercent val="0"/>
          <c:showBubbleSize val="0"/>
        </c:dLbls>
        <c:gapWidth val="219"/>
        <c:overlap val="-27"/>
        <c:axId val="409080688"/>
        <c:axId val="409079440"/>
      </c:barChart>
      <c:catAx>
        <c:axId val="409080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09079440"/>
        <c:crosses val="autoZero"/>
        <c:auto val="1"/>
        <c:lblAlgn val="ctr"/>
        <c:lblOffset val="100"/>
        <c:noMultiLvlLbl val="0"/>
      </c:catAx>
      <c:valAx>
        <c:axId val="409079440"/>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900">
                    <a:latin typeface="Meiryo UI" panose="020B0604030504040204" pitchFamily="50" charset="-128"/>
                    <a:ea typeface="Meiryo UI" panose="020B0604030504040204" pitchFamily="50" charset="-128"/>
                  </a:rPr>
                  <a:t>（社）</a:t>
                </a:r>
              </a:p>
            </c:rich>
          </c:tx>
          <c:layout>
            <c:manualLayout>
              <c:xMode val="edge"/>
              <c:yMode val="edge"/>
              <c:x val="7.8700998466158786E-2"/>
              <c:y val="3.0775252184723871E-2"/>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90806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025676750191752E-2"/>
          <c:y val="0.10894339221110874"/>
          <c:w val="0.86665470435498515"/>
          <c:h val="0.71541016691027037"/>
        </c:manualLayout>
      </c:layout>
      <c:barChart>
        <c:barDir val="col"/>
        <c:grouping val="clustered"/>
        <c:varyColors val="0"/>
        <c:ser>
          <c:idx val="2"/>
          <c:order val="1"/>
          <c:tx>
            <c:strRef>
              <c:f>'[Microsoft PowerPoint 内のグラフ]提案型融資'!$B$5</c:f>
              <c:strCache>
                <c:ptCount val="1"/>
                <c:pt idx="0">
                  <c:v>融資実績</c:v>
                </c:pt>
              </c:strCache>
            </c:strRef>
          </c:tx>
          <c:invertIfNegative val="0"/>
          <c:dLbls>
            <c:dLbl>
              <c:idx val="0"/>
              <c:layout>
                <c:manualLayout>
                  <c:x val="-2.9996250468691549E-3"/>
                  <c:y val="5.625926919838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D9-4B46-8BA5-5AA1CAE24CBE}"/>
                </c:ext>
              </c:extLst>
            </c:dLbl>
            <c:dLbl>
              <c:idx val="2"/>
              <c:layout>
                <c:manualLayout>
                  <c:x val="0"/>
                  <c:y val="0.127179487179487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D9-4B46-8BA5-5AA1CAE24CBE}"/>
                </c:ext>
              </c:extLst>
            </c:dLbl>
            <c:dLbl>
              <c:idx val="3"/>
              <c:layout>
                <c:manualLayout>
                  <c:x val="0"/>
                  <c:y val="9.8461538461538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D9-4B46-8BA5-5AA1CAE24CBE}"/>
                </c:ext>
              </c:extLst>
            </c:dLbl>
            <c:dLbl>
              <c:idx val="4"/>
              <c:layout>
                <c:manualLayout>
                  <c:x val="0"/>
                  <c:y val="0.313867501843639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5D9-4B46-8BA5-5AA1CAE24CBE}"/>
                </c:ext>
              </c:extLst>
            </c:dLbl>
            <c:dLbl>
              <c:idx val="5"/>
              <c:layout>
                <c:manualLayout>
                  <c:x val="1.4998125234345708E-3"/>
                  <c:y val="0.26353026098192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D9-4B46-8BA5-5AA1CAE24CBE}"/>
                </c:ext>
              </c:extLst>
            </c:dLbl>
            <c:dLbl>
              <c:idx val="6"/>
              <c:layout>
                <c:manualLayout>
                  <c:x val="5.4992490581323701E-17"/>
                  <c:y val="0.241637641344710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D9-4B46-8BA5-5AA1CAE24CBE}"/>
                </c:ext>
              </c:extLst>
            </c:dLbl>
            <c:dLbl>
              <c:idx val="7"/>
              <c:layout>
                <c:manualLayout>
                  <c:x val="-2.9996250468691961E-3"/>
                  <c:y val="0.230959105130225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5D9-4B46-8BA5-5AA1CAE24CBE}"/>
                </c:ext>
              </c:extLst>
            </c:dLbl>
            <c:dLbl>
              <c:idx val="8"/>
              <c:layout>
                <c:manualLayout>
                  <c:x val="0"/>
                  <c:y val="0.112612612612612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D9-4B46-8BA5-5AA1CAE24CBE}"/>
                </c:ext>
              </c:extLst>
            </c:dLbl>
            <c:dLbl>
              <c:idx val="9"/>
              <c:layout>
                <c:manualLayout>
                  <c:x val="-1.099849811626474E-16"/>
                  <c:y val="9.459459459459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D9-4B46-8BA5-5AA1CAE24CBE}"/>
                </c:ext>
              </c:extLst>
            </c:dLbl>
            <c:dLbl>
              <c:idx val="10"/>
              <c:layout>
                <c:manualLayout>
                  <c:x val="-1.4998125234346807E-3"/>
                  <c:y val="4.83034671144402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D9-4B46-8BA5-5AA1CAE24CBE}"/>
                </c:ext>
              </c:extLst>
            </c:dLbl>
            <c:dLbl>
              <c:idx val="11"/>
              <c:layout>
                <c:manualLayout>
                  <c:x val="-1.099849811626474E-16"/>
                  <c:y val="3.8493184188370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5D9-4B46-8BA5-5AA1CAE24CBE}"/>
                </c:ext>
              </c:extLst>
            </c:dLbl>
            <c:dLbl>
              <c:idx val="12"/>
              <c:layout>
                <c:manualLayout>
                  <c:x val="0"/>
                  <c:y val="4.14541983567070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5D9-4B46-8BA5-5AA1CAE24CBE}"/>
                </c:ext>
              </c:extLst>
            </c:dLbl>
            <c:dLbl>
              <c:idx val="13"/>
              <c:layout>
                <c:manualLayout>
                  <c:x val="1.4998125234344606E-3"/>
                  <c:y val="9.47524533867590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5D9-4B46-8BA5-5AA1CAE24CBE}"/>
                </c:ext>
              </c:extLst>
            </c:dLbl>
            <c:dLbl>
              <c:idx val="14"/>
              <c:layout>
                <c:manualLayout>
                  <c:x val="-2.9996250468691415E-3"/>
                  <c:y val="0.13028462340679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5D9-4B46-8BA5-5AA1CAE24CB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'[Microsoft PowerPoint 内のグラフ]提案型融資'!$C$2:$Q$2</c:f>
              <c:strCache>
                <c:ptCount val="15"/>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pt idx="11">
                  <c:v>2022年度</c:v>
                </c:pt>
                <c:pt idx="12">
                  <c:v>2023年度</c:v>
                </c:pt>
                <c:pt idx="13">
                  <c:v>2024年度</c:v>
                </c:pt>
                <c:pt idx="14">
                  <c:v>2025年度</c:v>
                </c:pt>
              </c:strCache>
            </c:strRef>
          </c:cat>
          <c:val>
            <c:numRef>
              <c:f>'[Microsoft PowerPoint 内のグラフ]提案型融資'!$C$5:$Q$5</c:f>
              <c:numCache>
                <c:formatCode>#,##0</c:formatCode>
                <c:ptCount val="15"/>
                <c:pt idx="0">
                  <c:v>18654</c:v>
                </c:pt>
                <c:pt idx="1">
                  <c:v>77931</c:v>
                </c:pt>
                <c:pt idx="2">
                  <c:v>83154</c:v>
                </c:pt>
                <c:pt idx="3">
                  <c:v>97305</c:v>
                </c:pt>
                <c:pt idx="4">
                  <c:v>126339</c:v>
                </c:pt>
                <c:pt idx="5">
                  <c:v>127271</c:v>
                </c:pt>
                <c:pt idx="6">
                  <c:v>133244</c:v>
                </c:pt>
                <c:pt idx="7">
                  <c:v>105192</c:v>
                </c:pt>
                <c:pt idx="8">
                  <c:v>60351</c:v>
                </c:pt>
                <c:pt idx="9">
                  <c:v>24306</c:v>
                </c:pt>
                <c:pt idx="10">
                  <c:v>15421</c:v>
                </c:pt>
                <c:pt idx="11">
                  <c:v>14840</c:v>
                </c:pt>
                <c:pt idx="12">
                  <c:v>14333</c:v>
                </c:pt>
                <c:pt idx="13">
                  <c:v>32037.565999999999</c:v>
                </c:pt>
                <c:pt idx="14">
                  <c:v>84903</c:v>
                </c:pt>
              </c:numCache>
            </c:numRef>
          </c:val>
          <c:extLst>
            <c:ext xmlns:c16="http://schemas.microsoft.com/office/drawing/2014/chart" uri="{C3380CC4-5D6E-409C-BE32-E72D297353CC}">
              <c16:uniqueId val="{00000006-D5D9-4B46-8BA5-5AA1CAE24CBE}"/>
            </c:ext>
          </c:extLst>
        </c:ser>
        <c:dLbls>
          <c:showLegendKey val="0"/>
          <c:showVal val="0"/>
          <c:showCatName val="0"/>
          <c:showSerName val="0"/>
          <c:showPercent val="0"/>
          <c:showBubbleSize val="0"/>
        </c:dLbls>
        <c:gapWidth val="150"/>
        <c:axId val="109378176"/>
        <c:axId val="109355392"/>
      </c:barChart>
      <c:lineChart>
        <c:grouping val="standard"/>
        <c:varyColors val="0"/>
        <c:ser>
          <c:idx val="0"/>
          <c:order val="0"/>
          <c:tx>
            <c:strRef>
              <c:f>'[Microsoft PowerPoint 内のグラフ]提案型融資'!$B$3</c:f>
              <c:strCache>
                <c:ptCount val="1"/>
                <c:pt idx="0">
                  <c:v>金融機関数</c:v>
                </c:pt>
              </c:strCache>
            </c:strRef>
          </c:tx>
          <c:spPr>
            <a:ln>
              <a:solidFill>
                <a:srgbClr val="FF0000"/>
              </a:solidFill>
            </a:ln>
          </c:spPr>
          <c:marker>
            <c:symbol val="diamond"/>
            <c:size val="7"/>
            <c:spPr>
              <a:solidFill>
                <a:srgbClr val="FF0000"/>
              </a:solidFill>
              <a:ln>
                <a:solidFill>
                  <a:srgbClr val="FF0000"/>
                </a:solidFill>
              </a:ln>
            </c:spPr>
          </c:marker>
          <c:dLbls>
            <c:dLbl>
              <c:idx val="7"/>
              <c:layout>
                <c:manualLayout>
                  <c:x val="-2.0562429696288072E-2"/>
                  <c:y val="-4.72456622891064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5D9-4B46-8BA5-5AA1CAE24CBE}"/>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'[Microsoft PowerPoint 内のグラフ]提案型融資'!$C$2:$Q$2</c:f>
              <c:strCache>
                <c:ptCount val="15"/>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pt idx="11">
                  <c:v>2022年度</c:v>
                </c:pt>
                <c:pt idx="12">
                  <c:v>2023年度</c:v>
                </c:pt>
                <c:pt idx="13">
                  <c:v>2024年度</c:v>
                </c:pt>
                <c:pt idx="14">
                  <c:v>2025年度</c:v>
                </c:pt>
              </c:strCache>
            </c:strRef>
          </c:cat>
          <c:val>
            <c:numRef>
              <c:f>'[Microsoft PowerPoint 内のグラフ]提案型融資'!$C$3:$Q$3</c:f>
              <c:numCache>
                <c:formatCode>General</c:formatCode>
                <c:ptCount val="15"/>
                <c:pt idx="0">
                  <c:v>17</c:v>
                </c:pt>
                <c:pt idx="1">
                  <c:v>20</c:v>
                </c:pt>
                <c:pt idx="2">
                  <c:v>18</c:v>
                </c:pt>
                <c:pt idx="3">
                  <c:v>19</c:v>
                </c:pt>
                <c:pt idx="4">
                  <c:v>19</c:v>
                </c:pt>
                <c:pt idx="5">
                  <c:v>19</c:v>
                </c:pt>
                <c:pt idx="6">
                  <c:v>19</c:v>
                </c:pt>
                <c:pt idx="7">
                  <c:v>19</c:v>
                </c:pt>
                <c:pt idx="8">
                  <c:v>18</c:v>
                </c:pt>
                <c:pt idx="9">
                  <c:v>16</c:v>
                </c:pt>
                <c:pt idx="10">
                  <c:v>16</c:v>
                </c:pt>
                <c:pt idx="11">
                  <c:v>16</c:v>
                </c:pt>
                <c:pt idx="12">
                  <c:v>16</c:v>
                </c:pt>
                <c:pt idx="13">
                  <c:v>16</c:v>
                </c:pt>
                <c:pt idx="14">
                  <c:v>16</c:v>
                </c:pt>
              </c:numCache>
            </c:numRef>
          </c:val>
          <c:smooth val="0"/>
          <c:extLst>
            <c:ext xmlns:c16="http://schemas.microsoft.com/office/drawing/2014/chart" uri="{C3380CC4-5D6E-409C-BE32-E72D297353CC}">
              <c16:uniqueId val="{00000008-D5D9-4B46-8BA5-5AA1CAE24CBE}"/>
            </c:ext>
          </c:extLst>
        </c:ser>
        <c:dLbls>
          <c:showLegendKey val="0"/>
          <c:showVal val="0"/>
          <c:showCatName val="0"/>
          <c:showSerName val="0"/>
          <c:showPercent val="0"/>
          <c:showBubbleSize val="0"/>
        </c:dLbls>
        <c:marker val="1"/>
        <c:smooth val="0"/>
        <c:axId val="107014016"/>
        <c:axId val="107102976"/>
      </c:lineChart>
      <c:catAx>
        <c:axId val="107014016"/>
        <c:scaling>
          <c:orientation val="minMax"/>
        </c:scaling>
        <c:delete val="0"/>
        <c:axPos val="b"/>
        <c:numFmt formatCode="General" sourceLinked="0"/>
        <c:majorTickMark val="out"/>
        <c:minorTickMark val="none"/>
        <c:tickLblPos val="nextTo"/>
        <c:txPr>
          <a:bodyPr/>
          <a:lstStyle/>
          <a:p>
            <a:pPr>
              <a:defRPr sz="900"/>
            </a:pPr>
            <a:endParaRPr lang="ja-JP"/>
          </a:p>
        </c:txPr>
        <c:crossAx val="107102976"/>
        <c:crosses val="autoZero"/>
        <c:auto val="1"/>
        <c:lblAlgn val="ctr"/>
        <c:lblOffset val="100"/>
        <c:noMultiLvlLbl val="0"/>
      </c:catAx>
      <c:valAx>
        <c:axId val="107102976"/>
        <c:scaling>
          <c:orientation val="minMax"/>
          <c:max val="21"/>
          <c:min val="15"/>
        </c:scaling>
        <c:delete val="0"/>
        <c:axPos val="l"/>
        <c:majorGridlines/>
        <c:numFmt formatCode="General" sourceLinked="1"/>
        <c:majorTickMark val="out"/>
        <c:minorTickMark val="none"/>
        <c:tickLblPos val="high"/>
        <c:crossAx val="107014016"/>
        <c:crosses val="autoZero"/>
        <c:crossBetween val="between"/>
      </c:valAx>
      <c:valAx>
        <c:axId val="109355392"/>
        <c:scaling>
          <c:orientation val="minMax"/>
          <c:max val="160000"/>
        </c:scaling>
        <c:delete val="0"/>
        <c:axPos val="r"/>
        <c:numFmt formatCode="#,##0" sourceLinked="1"/>
        <c:majorTickMark val="out"/>
        <c:minorTickMark val="none"/>
        <c:tickLblPos val="low"/>
        <c:crossAx val="109378176"/>
        <c:crosses val="max"/>
        <c:crossBetween val="between"/>
      </c:valAx>
      <c:catAx>
        <c:axId val="109378176"/>
        <c:scaling>
          <c:orientation val="minMax"/>
        </c:scaling>
        <c:delete val="1"/>
        <c:axPos val="b"/>
        <c:numFmt formatCode="General" sourceLinked="1"/>
        <c:majorTickMark val="out"/>
        <c:minorTickMark val="none"/>
        <c:tickLblPos val="nextTo"/>
        <c:crossAx val="109355392"/>
        <c:crosses val="autoZero"/>
        <c:auto val="1"/>
        <c:lblAlgn val="ctr"/>
        <c:lblOffset val="100"/>
        <c:noMultiLvlLbl val="0"/>
      </c:catAx>
    </c:plotArea>
    <c:legend>
      <c:legendPos val="t"/>
      <c:layout>
        <c:manualLayout>
          <c:xMode val="edge"/>
          <c:yMode val="edge"/>
          <c:x val="0.35201072386058979"/>
          <c:y val="2.7027027027027029E-2"/>
          <c:w val="0.35853440571939232"/>
          <c:h val="8.1454564801021492E-2"/>
        </c:manualLayout>
      </c:layou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838254593175854E-2"/>
          <c:y val="1.6902241484706919E-2"/>
          <c:w val="0.93867443132108486"/>
          <c:h val="0.87836872062493498"/>
        </c:manualLayout>
      </c:layout>
      <c:barChart>
        <c:barDir val="col"/>
        <c:grouping val="clustered"/>
        <c:varyColors val="0"/>
        <c:ser>
          <c:idx val="0"/>
          <c:order val="0"/>
          <c:tx>
            <c:strRef>
              <c:f>開廃業率!$D$2</c:f>
              <c:strCache>
                <c:ptCount val="1"/>
                <c:pt idx="0">
                  <c:v>開業数</c:v>
                </c:pt>
              </c:strCache>
            </c:strRef>
          </c:tx>
          <c:spPr>
            <a:solidFill>
              <a:schemeClr val="accent4">
                <a:lumMod val="60000"/>
                <a:lumOff val="40000"/>
              </a:schemeClr>
            </a:solidFill>
          </c:spPr>
          <c:invertIfNegative val="0"/>
          <c:dLbls>
            <c:spPr>
              <a:noFill/>
              <a:ln w="25400">
                <a:noFill/>
              </a:ln>
            </c:spPr>
            <c:txPr>
              <a:bodyPr wrap="square" lIns="38100" tIns="19050" rIns="38100" bIns="19050" anchor="ctr">
                <a:spAutoFit/>
              </a:bodyPr>
              <a:lstStyle/>
              <a:p>
                <a:pPr>
                  <a:defRPr b="1"/>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開廃業率!$B$3:$B$20</c:f>
              <c:strCache>
                <c:ptCount val="18"/>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pt idx="13">
                  <c:v>2020年度</c:v>
                </c:pt>
                <c:pt idx="14">
                  <c:v>2021年度</c:v>
                </c:pt>
                <c:pt idx="15">
                  <c:v>2022年度</c:v>
                </c:pt>
                <c:pt idx="16">
                  <c:v>2023年度</c:v>
                </c:pt>
                <c:pt idx="17">
                  <c:v>2024年度</c:v>
                </c:pt>
              </c:strCache>
            </c:strRef>
          </c:cat>
          <c:val>
            <c:numRef>
              <c:f>開廃業率!$D$3:$D$20</c:f>
              <c:numCache>
                <c:formatCode>#,##0</c:formatCode>
                <c:ptCount val="18"/>
                <c:pt idx="0">
                  <c:v>8460</c:v>
                </c:pt>
                <c:pt idx="1">
                  <c:v>7246</c:v>
                </c:pt>
                <c:pt idx="2">
                  <c:v>7770</c:v>
                </c:pt>
                <c:pt idx="3">
                  <c:v>7477</c:v>
                </c:pt>
                <c:pt idx="4">
                  <c:v>7564</c:v>
                </c:pt>
                <c:pt idx="5">
                  <c:v>7854</c:v>
                </c:pt>
                <c:pt idx="6">
                  <c:v>8276</c:v>
                </c:pt>
                <c:pt idx="7">
                  <c:v>8383</c:v>
                </c:pt>
                <c:pt idx="8">
                  <c:v>10119</c:v>
                </c:pt>
                <c:pt idx="9">
                  <c:v>11700</c:v>
                </c:pt>
                <c:pt idx="10">
                  <c:v>11629</c:v>
                </c:pt>
                <c:pt idx="11">
                  <c:v>8463</c:v>
                </c:pt>
                <c:pt idx="12">
                  <c:v>8460</c:v>
                </c:pt>
                <c:pt idx="13">
                  <c:v>10209</c:v>
                </c:pt>
                <c:pt idx="14">
                  <c:v>9212</c:v>
                </c:pt>
                <c:pt idx="15">
                  <c:v>8259</c:v>
                </c:pt>
                <c:pt idx="16">
                  <c:v>8273</c:v>
                </c:pt>
                <c:pt idx="17" formatCode="#,##0_);[Red]\(#,##0\)">
                  <c:v>8374</c:v>
                </c:pt>
              </c:numCache>
            </c:numRef>
          </c:val>
          <c:extLst>
            <c:ext xmlns:c16="http://schemas.microsoft.com/office/drawing/2014/chart" uri="{C3380CC4-5D6E-409C-BE32-E72D297353CC}">
              <c16:uniqueId val="{00000000-20E8-454A-95BE-DBEDB9BF478F}"/>
            </c:ext>
          </c:extLst>
        </c:ser>
        <c:dLbls>
          <c:showLegendKey val="0"/>
          <c:showVal val="0"/>
          <c:showCatName val="0"/>
          <c:showSerName val="0"/>
          <c:showPercent val="0"/>
          <c:showBubbleSize val="0"/>
        </c:dLbls>
        <c:gapWidth val="150"/>
        <c:axId val="595878816"/>
        <c:axId val="1"/>
      </c:barChart>
      <c:lineChart>
        <c:grouping val="standard"/>
        <c:varyColors val="0"/>
        <c:ser>
          <c:idx val="1"/>
          <c:order val="1"/>
          <c:tx>
            <c:strRef>
              <c:f>開廃業率!$F$2</c:f>
              <c:strCache>
                <c:ptCount val="1"/>
                <c:pt idx="0">
                  <c:v>開業率</c:v>
                </c:pt>
              </c:strCache>
            </c:strRef>
          </c:tx>
          <c:marker>
            <c:symbol val="none"/>
          </c:marker>
          <c:dLbls>
            <c:dLbl>
              <c:idx val="0"/>
              <c:layout>
                <c:manualLayout>
                  <c:x val="-3.3378890348756754E-2"/>
                  <c:y val="5.9999295983905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E8-454A-95BE-DBEDB9BF478F}"/>
                </c:ext>
              </c:extLst>
            </c:dLbl>
            <c:dLbl>
              <c:idx val="2"/>
              <c:layout>
                <c:manualLayout>
                  <c:x val="-3.6456844532258621E-2"/>
                  <c:y val="-4.37599913995871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E8-454A-95BE-DBEDB9BF478F}"/>
                </c:ext>
              </c:extLst>
            </c:dLbl>
            <c:dLbl>
              <c:idx val="3"/>
              <c:layout>
                <c:manualLayout>
                  <c:x val="-3.4643511594907701E-2"/>
                  <c:y val="-4.2160416092539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E8-454A-95BE-DBEDB9BF478F}"/>
                </c:ext>
              </c:extLst>
            </c:dLbl>
            <c:dLbl>
              <c:idx val="9"/>
              <c:layout>
                <c:manualLayout>
                  <c:x val="-2.8532480314960629E-2"/>
                  <c:y val="-1.20480785996406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E8-454A-95BE-DBEDB9BF478F}"/>
                </c:ext>
              </c:extLst>
            </c:dLbl>
            <c:spPr>
              <a:noFill/>
              <a:ln w="25400">
                <a:noFill/>
              </a:ln>
            </c:spPr>
            <c:txPr>
              <a:bodyPr/>
              <a:lstStyle/>
              <a:p>
                <a:pPr>
                  <a:defRPr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開廃業率!$B$3:$B$20</c:f>
              <c:strCache>
                <c:ptCount val="18"/>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pt idx="13">
                  <c:v>2020年度</c:v>
                </c:pt>
                <c:pt idx="14">
                  <c:v>2021年度</c:v>
                </c:pt>
                <c:pt idx="15">
                  <c:v>2022年度</c:v>
                </c:pt>
                <c:pt idx="16">
                  <c:v>2023年度</c:v>
                </c:pt>
                <c:pt idx="17">
                  <c:v>2024年度</c:v>
                </c:pt>
              </c:strCache>
            </c:strRef>
          </c:cat>
          <c:val>
            <c:numRef>
              <c:f>開廃業率!$F$3:$F$20</c:f>
              <c:numCache>
                <c:formatCode>0.0%</c:formatCode>
                <c:ptCount val="18"/>
                <c:pt idx="0">
                  <c:v>5.1999999999999998E-2</c:v>
                </c:pt>
                <c:pt idx="1">
                  <c:v>4.3999999999999997E-2</c:v>
                </c:pt>
                <c:pt idx="2">
                  <c:v>4.732725855179807E-2</c:v>
                </c:pt>
                <c:pt idx="3">
                  <c:v>4.5653541095514019E-2</c:v>
                </c:pt>
                <c:pt idx="4">
                  <c:v>4.6017289944212246E-2</c:v>
                </c:pt>
                <c:pt idx="5">
                  <c:v>4.7543236257317024E-2</c:v>
                </c:pt>
                <c:pt idx="6">
                  <c:v>4.9730496283432582E-2</c:v>
                </c:pt>
                <c:pt idx="7">
                  <c:v>4.9590052411769579E-2</c:v>
                </c:pt>
                <c:pt idx="8">
                  <c:v>5.9106308411214954E-2</c:v>
                </c:pt>
                <c:pt idx="9">
                  <c:v>6.6740823136818686E-2</c:v>
                </c:pt>
                <c:pt idx="10">
                  <c:v>6.4277028520893217E-2</c:v>
                </c:pt>
                <c:pt idx="11">
                  <c:v>4.5710859772498946E-2</c:v>
                </c:pt>
                <c:pt idx="12">
                  <c:v>4.5286654889995184E-2</c:v>
                </c:pt>
                <c:pt idx="13">
                  <c:v>5.407395244627828E-2</c:v>
                </c:pt>
                <c:pt idx="14">
                  <c:v>4.7604528941507199E-2</c:v>
                </c:pt>
                <c:pt idx="15">
                  <c:v>4.2200194164835725E-2</c:v>
                </c:pt>
                <c:pt idx="16">
                  <c:v>4.1634583930952922E-2</c:v>
                </c:pt>
                <c:pt idx="17">
                  <c:v>4.2736482176120853E-2</c:v>
                </c:pt>
              </c:numCache>
            </c:numRef>
          </c:val>
          <c:smooth val="0"/>
          <c:extLst>
            <c:ext xmlns:c16="http://schemas.microsoft.com/office/drawing/2014/chart" uri="{C3380CC4-5D6E-409C-BE32-E72D297353CC}">
              <c16:uniqueId val="{00000005-20E8-454A-95BE-DBEDB9BF478F}"/>
            </c:ext>
          </c:extLst>
        </c:ser>
        <c:ser>
          <c:idx val="2"/>
          <c:order val="2"/>
          <c:tx>
            <c:strRef>
              <c:f>開廃業率!$G$2</c:f>
              <c:strCache>
                <c:ptCount val="1"/>
                <c:pt idx="0">
                  <c:v>廃業率</c:v>
                </c:pt>
              </c:strCache>
            </c:strRef>
          </c:tx>
          <c:spPr>
            <a:ln>
              <a:solidFill>
                <a:schemeClr val="accent1"/>
              </a:solidFill>
              <a:prstDash val="sysDash"/>
            </a:ln>
          </c:spPr>
          <c:marker>
            <c:symbol val="none"/>
          </c:marker>
          <c:dLbls>
            <c:dLbl>
              <c:idx val="0"/>
              <c:layout>
                <c:manualLayout>
                  <c:x val="-3.3378890348756754E-2"/>
                  <c:y val="-2.3751980838077176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E8-454A-95BE-DBEDB9BF478F}"/>
                </c:ext>
              </c:extLst>
            </c:dLbl>
            <c:spPr>
              <a:noFill/>
              <a:ln w="25400">
                <a:noFill/>
              </a:ln>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開廃業率!$B$3:$B$20</c:f>
              <c:strCache>
                <c:ptCount val="18"/>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pt idx="13">
                  <c:v>2020年度</c:v>
                </c:pt>
                <c:pt idx="14">
                  <c:v>2021年度</c:v>
                </c:pt>
                <c:pt idx="15">
                  <c:v>2022年度</c:v>
                </c:pt>
                <c:pt idx="16">
                  <c:v>2023年度</c:v>
                </c:pt>
                <c:pt idx="17">
                  <c:v>2024年度</c:v>
                </c:pt>
              </c:strCache>
            </c:strRef>
          </c:cat>
          <c:val>
            <c:numRef>
              <c:f>開廃業率!$G$3:$G$20</c:f>
              <c:numCache>
                <c:formatCode>0.0%</c:formatCode>
                <c:ptCount val="18"/>
                <c:pt idx="0">
                  <c:v>4.4999999999999998E-2</c:v>
                </c:pt>
                <c:pt idx="1">
                  <c:v>4.7E-2</c:v>
                </c:pt>
                <c:pt idx="2">
                  <c:v>5.0305769418185362E-2</c:v>
                </c:pt>
                <c:pt idx="3">
                  <c:v>4.2765467678611772E-2</c:v>
                </c:pt>
                <c:pt idx="4">
                  <c:v>4.161267361427972E-2</c:v>
                </c:pt>
                <c:pt idx="5">
                  <c:v>4.0999533889840616E-2</c:v>
                </c:pt>
                <c:pt idx="6">
                  <c:v>3.5543243779181215E-2</c:v>
                </c:pt>
                <c:pt idx="7">
                  <c:v>3.7670219940134635E-2</c:v>
                </c:pt>
                <c:pt idx="8">
                  <c:v>3.6483644859813084E-2</c:v>
                </c:pt>
                <c:pt idx="9">
                  <c:v>3.6604774535809022E-2</c:v>
                </c:pt>
                <c:pt idx="10">
                  <c:v>4.1968826000442182E-2</c:v>
                </c:pt>
                <c:pt idx="11">
                  <c:v>3.7808817016128163E-2</c:v>
                </c:pt>
                <c:pt idx="12">
                  <c:v>3.6127616294630911E-2</c:v>
                </c:pt>
                <c:pt idx="13">
                  <c:v>3.0201751087146511E-2</c:v>
                </c:pt>
                <c:pt idx="14">
                  <c:v>2.9243815597046162E-2</c:v>
                </c:pt>
                <c:pt idx="15">
                  <c:v>3.1526237800827757E-2</c:v>
                </c:pt>
                <c:pt idx="16">
                  <c:v>8.5891145164943006E-2</c:v>
                </c:pt>
                <c:pt idx="17">
                  <c:v>5.3617086427313797E-2</c:v>
                </c:pt>
              </c:numCache>
            </c:numRef>
          </c:val>
          <c:smooth val="0"/>
          <c:extLst>
            <c:ext xmlns:c16="http://schemas.microsoft.com/office/drawing/2014/chart" uri="{C3380CC4-5D6E-409C-BE32-E72D297353CC}">
              <c16:uniqueId val="{00000007-20E8-454A-95BE-DBEDB9BF478F}"/>
            </c:ext>
          </c:extLst>
        </c:ser>
        <c:dLbls>
          <c:showLegendKey val="0"/>
          <c:showVal val="0"/>
          <c:showCatName val="0"/>
          <c:showSerName val="0"/>
          <c:showPercent val="0"/>
          <c:showBubbleSize val="0"/>
        </c:dLbls>
        <c:marker val="1"/>
        <c:smooth val="0"/>
        <c:axId val="3"/>
        <c:axId val="4"/>
      </c:lineChart>
      <c:catAx>
        <c:axId val="595878816"/>
        <c:scaling>
          <c:orientation val="minMax"/>
        </c:scaling>
        <c:delete val="0"/>
        <c:axPos val="b"/>
        <c:numFmt formatCode="General" sourceLinked="1"/>
        <c:majorTickMark val="out"/>
        <c:minorTickMark val="none"/>
        <c:tickLblPos val="nextTo"/>
        <c:txPr>
          <a:bodyPr rot="-1800000"/>
          <a:lstStyle/>
          <a:p>
            <a:pPr>
              <a:defRPr sz="700">
                <a:latin typeface="Meiryo UI" panose="020B0604030504040204" pitchFamily="50" charset="-128"/>
                <a:ea typeface="Meiryo UI" panose="020B0604030504040204" pitchFamily="50" charset="-128"/>
              </a:defRPr>
            </a:pPr>
            <a:endParaRPr lang="ja-JP"/>
          </a:p>
        </c:txPr>
        <c:crossAx val="1"/>
        <c:crosses val="autoZero"/>
        <c:auto val="1"/>
        <c:lblAlgn val="ctr"/>
        <c:lblOffset val="100"/>
        <c:noMultiLvlLbl val="0"/>
      </c:catAx>
      <c:valAx>
        <c:axId val="1"/>
        <c:scaling>
          <c:orientation val="minMax"/>
        </c:scaling>
        <c:delete val="0"/>
        <c:axPos val="l"/>
        <c:numFmt formatCode="#,##0" sourceLinked="1"/>
        <c:majorTickMark val="none"/>
        <c:minorTickMark val="none"/>
        <c:tickLblPos val="none"/>
        <c:crossAx val="59587881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9.0000000000000024E-2"/>
          <c:min val="2.0000000000000004E-2"/>
        </c:scaling>
        <c:delete val="0"/>
        <c:axPos val="r"/>
        <c:numFmt formatCode="0.0%" sourceLinked="0"/>
        <c:majorTickMark val="out"/>
        <c:minorTickMark val="none"/>
        <c:tickLblPos val="nextTo"/>
        <c:crossAx val="3"/>
        <c:crosses val="max"/>
        <c:crossBetween val="between"/>
        <c:majorUnit val="1.0000000000000002E-2"/>
      </c:valAx>
    </c:plotArea>
    <c:legend>
      <c:legendPos val="r"/>
      <c:legendEntry>
        <c:idx val="1"/>
        <c:txPr>
          <a:bodyPr/>
          <a:lstStyle/>
          <a:p>
            <a:pPr>
              <a:defRPr u="sng">
                <a:latin typeface="Meiryo UI" panose="020B0604030504040204" pitchFamily="50" charset="-128"/>
                <a:ea typeface="Meiryo UI" panose="020B0604030504040204" pitchFamily="50" charset="-128"/>
              </a:defRPr>
            </a:pPr>
            <a:endParaRPr lang="ja-JP"/>
          </a:p>
        </c:txPr>
      </c:legendEntry>
      <c:layout>
        <c:manualLayout>
          <c:xMode val="edge"/>
          <c:yMode val="edge"/>
          <c:x val="6.25E-2"/>
          <c:y val="3.6461212741156601E-2"/>
          <c:w val="0.46342592592592591"/>
          <c:h val="8.2185059193884746E-2"/>
        </c:manualLayout>
      </c:layout>
      <c:overlay val="0"/>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グラフ作成!#REF!</c:f>
              <c:strCache>
                <c:ptCount val="1"/>
                <c:pt idx="0">
                  <c:v>#REF!</c:v>
                </c:pt>
              </c:strCache>
            </c:strRef>
          </c:tx>
          <c:spPr>
            <a:solidFill>
              <a:schemeClr val="accent1"/>
            </a:solidFill>
            <a:ln>
              <a:noFill/>
            </a:ln>
            <a:effectLst/>
          </c:spPr>
          <c:invertIfNegative val="0"/>
          <c:dLbls>
            <c:dLbl>
              <c:idx val="0"/>
              <c:layout>
                <c:manualLayout>
                  <c:x val="0"/>
                  <c:y val="1.06977817686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07-4436-841A-098D479E4DDC}"/>
                </c:ext>
              </c:extLst>
            </c:dLbl>
            <c:dLbl>
              <c:idx val="1"/>
              <c:layout>
                <c:manualLayout>
                  <c:x val="3.0048432996408808E-17"/>
                  <c:y val="1.6046672652931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07-4436-841A-098D479E4DDC}"/>
                </c:ext>
              </c:extLst>
            </c:dLbl>
            <c:dLbl>
              <c:idx val="2"/>
              <c:layout>
                <c:manualLayout>
                  <c:x val="-6.0096865992817616E-17"/>
                  <c:y val="2.139556353724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07-4436-841A-098D479E4DDC}"/>
                </c:ext>
              </c:extLst>
            </c:dLbl>
            <c:dLbl>
              <c:idx val="4"/>
              <c:layout>
                <c:manualLayout>
                  <c:x val="0"/>
                  <c:y val="1.6046672652931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07-4436-841A-098D479E4DDC}"/>
                </c:ext>
              </c:extLst>
            </c:dLbl>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グラフ作成!$T$8:$Y$8</c:f>
              <c:strCache>
                <c:ptCount val="6"/>
                <c:pt idx="0">
                  <c:v>能力増強</c:v>
                </c:pt>
                <c:pt idx="1">
                  <c:v>新製品・
製品高度化</c:v>
                </c:pt>
                <c:pt idx="2">
                  <c:v>合理化・
省力化</c:v>
                </c:pt>
                <c:pt idx="3">
                  <c:v>研究開発</c:v>
                </c:pt>
                <c:pt idx="4">
                  <c:v>維持更新</c:v>
                </c:pt>
                <c:pt idx="5">
                  <c:v>その他</c:v>
                </c:pt>
              </c:strCache>
            </c:strRef>
          </c:cat>
          <c:val>
            <c:numRef>
              <c:f>グラフ作成!#REF!</c:f>
              <c:numCache>
                <c:formatCode>General</c:formatCode>
                <c:ptCount val="1"/>
                <c:pt idx="0">
                  <c:v>1</c:v>
                </c:pt>
              </c:numCache>
            </c:numRef>
          </c:val>
          <c:extLst>
            <c:ext xmlns:c16="http://schemas.microsoft.com/office/drawing/2014/chart" uri="{C3380CC4-5D6E-409C-BE32-E72D297353CC}">
              <c16:uniqueId val="{00000004-3B07-4436-841A-098D479E4DDC}"/>
            </c:ext>
          </c:extLst>
        </c:ser>
        <c:ser>
          <c:idx val="1"/>
          <c:order val="1"/>
          <c:tx>
            <c:strRef>
              <c:f>グラフ作成!#REF!</c:f>
              <c:strCache>
                <c:ptCount val="1"/>
                <c:pt idx="0">
                  <c:v>#REF!</c:v>
                </c:pt>
              </c:strCache>
            </c:strRef>
          </c:tx>
          <c:spPr>
            <a:solidFill>
              <a:schemeClr val="accent2"/>
            </a:solidFill>
            <a:ln>
              <a:noFill/>
            </a:ln>
            <a:effectLst/>
          </c:spPr>
          <c:invertIfNegative val="0"/>
          <c:dLbls>
            <c:dLbl>
              <c:idx val="0"/>
              <c:layout>
                <c:manualLayout>
                  <c:x val="0"/>
                  <c:y val="-5.3488908843106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07-4436-841A-098D479E4DDC}"/>
                </c:ext>
              </c:extLst>
            </c:dLbl>
            <c:dLbl>
              <c:idx val="1"/>
              <c:layout>
                <c:manualLayout>
                  <c:x val="-6.0096865992817616E-17"/>
                  <c:y val="-5.3488908843106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07-4436-841A-098D479E4DDC}"/>
                </c:ext>
              </c:extLst>
            </c:dLbl>
            <c:dLbl>
              <c:idx val="2"/>
              <c:layout>
                <c:manualLayout>
                  <c:x val="0"/>
                  <c:y val="1.06977817686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07-4436-841A-098D479E4DDC}"/>
                </c:ext>
              </c:extLst>
            </c:dLbl>
            <c:dLbl>
              <c:idx val="4"/>
              <c:layout>
                <c:manualLayout>
                  <c:x val="0"/>
                  <c:y val="-5.3488908843106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B07-4436-841A-098D479E4DDC}"/>
                </c:ext>
              </c:extLst>
            </c:dLbl>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グラフ作成!$T$8:$Y$8</c:f>
              <c:strCache>
                <c:ptCount val="6"/>
                <c:pt idx="0">
                  <c:v>能力増強</c:v>
                </c:pt>
                <c:pt idx="1">
                  <c:v>新製品・
製品高度化</c:v>
                </c:pt>
                <c:pt idx="2">
                  <c:v>合理化・
省力化</c:v>
                </c:pt>
                <c:pt idx="3">
                  <c:v>研究開発</c:v>
                </c:pt>
                <c:pt idx="4">
                  <c:v>維持更新</c:v>
                </c:pt>
                <c:pt idx="5">
                  <c:v>その他</c:v>
                </c:pt>
              </c:strCache>
            </c:strRef>
          </c:cat>
          <c:val>
            <c:numRef>
              <c:f>グラフ作成!#REF!</c:f>
              <c:numCache>
                <c:formatCode>General</c:formatCode>
                <c:ptCount val="1"/>
                <c:pt idx="0">
                  <c:v>1</c:v>
                </c:pt>
              </c:numCache>
            </c:numRef>
          </c:val>
          <c:extLst>
            <c:ext xmlns:c16="http://schemas.microsoft.com/office/drawing/2014/chart" uri="{C3380CC4-5D6E-409C-BE32-E72D297353CC}">
              <c16:uniqueId val="{00000009-3B07-4436-841A-098D479E4DDC}"/>
            </c:ext>
          </c:extLst>
        </c:ser>
        <c:ser>
          <c:idx val="2"/>
          <c:order val="2"/>
          <c:tx>
            <c:strRef>
              <c:f>グラフ作成!$S$9</c:f>
              <c:strCache>
                <c:ptCount val="1"/>
                <c:pt idx="0">
                  <c:v>2024年</c:v>
                </c:pt>
              </c:strCache>
            </c:strRef>
          </c:tx>
          <c:spPr>
            <a:solidFill>
              <a:schemeClr val="accent3"/>
            </a:solidFill>
            <a:ln>
              <a:noFill/>
            </a:ln>
            <a:effectLst/>
          </c:spPr>
          <c:invertIfNegative val="0"/>
          <c:dLbls>
            <c:dLbl>
              <c:idx val="0"/>
              <c:layout>
                <c:manualLayout>
                  <c:x val="-3.0048432996408808E-17"/>
                  <c:y val="1.06977817686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B07-4436-841A-098D479E4DDC}"/>
                </c:ext>
              </c:extLst>
            </c:dLbl>
            <c:dLbl>
              <c:idx val="1"/>
              <c:layout>
                <c:manualLayout>
                  <c:x val="0"/>
                  <c:y val="1.6046672652931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B07-4436-841A-098D479E4DDC}"/>
                </c:ext>
              </c:extLst>
            </c:dLbl>
            <c:dLbl>
              <c:idx val="2"/>
              <c:layout>
                <c:manualLayout>
                  <c:x val="0"/>
                  <c:y val="-5.3488908843106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B07-4436-841A-098D479E4DDC}"/>
                </c:ext>
              </c:extLst>
            </c:dLbl>
            <c:dLbl>
              <c:idx val="4"/>
              <c:layout>
                <c:manualLayout>
                  <c:x val="0"/>
                  <c:y val="1.6046672652931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B07-4436-841A-098D479E4DDC}"/>
                </c:ext>
              </c:extLst>
            </c:dLbl>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グラフ作成!$T$8:$Y$8</c:f>
              <c:strCache>
                <c:ptCount val="6"/>
                <c:pt idx="0">
                  <c:v>能力増強</c:v>
                </c:pt>
                <c:pt idx="1">
                  <c:v>新製品・
製品高度化</c:v>
                </c:pt>
                <c:pt idx="2">
                  <c:v>合理化・
省力化</c:v>
                </c:pt>
                <c:pt idx="3">
                  <c:v>研究開発</c:v>
                </c:pt>
                <c:pt idx="4">
                  <c:v>維持更新</c:v>
                </c:pt>
                <c:pt idx="5">
                  <c:v>その他</c:v>
                </c:pt>
              </c:strCache>
            </c:strRef>
          </c:cat>
          <c:val>
            <c:numRef>
              <c:f>グラフ作成!$T$9:$Y$9</c:f>
              <c:numCache>
                <c:formatCode>0.0</c:formatCode>
                <c:ptCount val="6"/>
                <c:pt idx="0">
                  <c:v>18.953488372093023</c:v>
                </c:pt>
                <c:pt idx="1">
                  <c:v>10.58139534883721</c:v>
                </c:pt>
                <c:pt idx="2">
                  <c:v>28.02325581395349</c:v>
                </c:pt>
                <c:pt idx="3">
                  <c:v>3.7209302325581395</c:v>
                </c:pt>
                <c:pt idx="4">
                  <c:v>60</c:v>
                </c:pt>
                <c:pt idx="5">
                  <c:v>8.9534883720930232</c:v>
                </c:pt>
              </c:numCache>
            </c:numRef>
          </c:val>
          <c:extLst>
            <c:ext xmlns:c16="http://schemas.microsoft.com/office/drawing/2014/chart" uri="{C3380CC4-5D6E-409C-BE32-E72D297353CC}">
              <c16:uniqueId val="{0000000E-3B07-4436-841A-098D479E4DDC}"/>
            </c:ext>
          </c:extLst>
        </c:ser>
        <c:ser>
          <c:idx val="3"/>
          <c:order val="3"/>
          <c:tx>
            <c:strRef>
              <c:f>グラフ作成!$S$10</c:f>
              <c:strCache>
                <c:ptCount val="1"/>
                <c:pt idx="0">
                  <c:v>2025年</c:v>
                </c:pt>
              </c:strCache>
            </c:strRef>
          </c:tx>
          <c:spPr>
            <a:solidFill>
              <a:schemeClr val="accent4"/>
            </a:solidFill>
            <a:ln>
              <a:noFill/>
            </a:ln>
            <a:effectLst/>
          </c:spPr>
          <c:invertIfNegative val="0"/>
          <c:cat>
            <c:strRef>
              <c:f>グラフ作成!$T$8:$Y$8</c:f>
              <c:strCache>
                <c:ptCount val="6"/>
                <c:pt idx="0">
                  <c:v>能力増強</c:v>
                </c:pt>
                <c:pt idx="1">
                  <c:v>新製品・
製品高度化</c:v>
                </c:pt>
                <c:pt idx="2">
                  <c:v>合理化・
省力化</c:v>
                </c:pt>
                <c:pt idx="3">
                  <c:v>研究開発</c:v>
                </c:pt>
                <c:pt idx="4">
                  <c:v>維持更新</c:v>
                </c:pt>
                <c:pt idx="5">
                  <c:v>その他</c:v>
                </c:pt>
              </c:strCache>
            </c:strRef>
          </c:cat>
          <c:val>
            <c:numRef>
              <c:f>グラフ作成!$T$10:$Y$10</c:f>
              <c:numCache>
                <c:formatCode>0.0</c:formatCode>
                <c:ptCount val="6"/>
                <c:pt idx="0">
                  <c:v>18.04932735426009</c:v>
                </c:pt>
                <c:pt idx="1">
                  <c:v>10.986547085201794</c:v>
                </c:pt>
                <c:pt idx="2">
                  <c:v>24.327354260089688</c:v>
                </c:pt>
                <c:pt idx="3">
                  <c:v>2.9147982062780269</c:v>
                </c:pt>
                <c:pt idx="4">
                  <c:v>64.013452914798208</c:v>
                </c:pt>
                <c:pt idx="5">
                  <c:v>9.8654708520179373</c:v>
                </c:pt>
              </c:numCache>
            </c:numRef>
          </c:val>
          <c:extLst>
            <c:ext xmlns:c16="http://schemas.microsoft.com/office/drawing/2014/chart" uri="{C3380CC4-5D6E-409C-BE32-E72D297353CC}">
              <c16:uniqueId val="{0000000F-3B07-4436-841A-098D479E4DDC}"/>
            </c:ext>
          </c:extLst>
        </c:ser>
        <c:dLbls>
          <c:showLegendKey val="0"/>
          <c:showVal val="0"/>
          <c:showCatName val="0"/>
          <c:showSerName val="0"/>
          <c:showPercent val="0"/>
          <c:showBubbleSize val="0"/>
        </c:dLbls>
        <c:gapWidth val="219"/>
        <c:overlap val="-27"/>
        <c:axId val="110642592"/>
        <c:axId val="110662560"/>
      </c:barChart>
      <c:catAx>
        <c:axId val="1106425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0662560"/>
        <c:crosses val="autoZero"/>
        <c:auto val="1"/>
        <c:lblAlgn val="ctr"/>
        <c:lblOffset val="100"/>
        <c:noMultiLvlLbl val="0"/>
      </c:catAx>
      <c:valAx>
        <c:axId val="110662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0642592"/>
        <c:crosses val="autoZero"/>
        <c:crossBetween val="between"/>
        <c:majorUnit val="20"/>
      </c:valAx>
      <c:spPr>
        <a:noFill/>
        <a:ln>
          <a:noFill/>
        </a:ln>
        <a:effectLst/>
      </c:spPr>
    </c:plotArea>
    <c:legend>
      <c:legendPos val="b"/>
      <c:legendEntry>
        <c:idx val="0"/>
        <c:delete val="1"/>
      </c:legendEntry>
      <c:legendEntry>
        <c:idx val="1"/>
        <c:delete val="1"/>
      </c:legendEntry>
      <c:layout>
        <c:manualLayout>
          <c:xMode val="edge"/>
          <c:yMode val="edge"/>
          <c:x val="0.13588477366255144"/>
          <c:y val="9.7686884131838292E-2"/>
          <c:w val="0.27653196800609298"/>
          <c:h val="8.7104463447478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61684726713238E-2"/>
          <c:y val="0.11190356013190661"/>
          <c:w val="0.81657202600712253"/>
          <c:h val="0.67843457067866519"/>
        </c:manualLayout>
      </c:layout>
      <c:lineChart>
        <c:grouping val="standard"/>
        <c:varyColors val="0"/>
        <c:ser>
          <c:idx val="0"/>
          <c:order val="0"/>
          <c:tx>
            <c:strRef>
              <c:f>開業数!$B$4</c:f>
              <c:strCache>
                <c:ptCount val="1"/>
                <c:pt idx="0">
                  <c:v>大阪</c:v>
                </c:pt>
              </c:strCache>
            </c:strRef>
          </c:tx>
          <c:spPr>
            <a:ln>
              <a:solidFill>
                <a:schemeClr val="accent2"/>
              </a:solidFill>
              <a:prstDash val="solid"/>
            </a:ln>
          </c:spPr>
          <c:marker>
            <c:symbol val="square"/>
            <c:size val="7"/>
            <c:spPr>
              <a:solidFill>
                <a:schemeClr val="accent2">
                  <a:alpha val="97000"/>
                </a:schemeClr>
              </a:solidFill>
              <a:ln>
                <a:solidFill>
                  <a:schemeClr val="accent2"/>
                </a:solidFill>
              </a:ln>
            </c:spPr>
          </c:marker>
          <c:cat>
            <c:strRef>
              <c:f>開業数!$C$3:$R$3</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開業数!$C$4:$R$4</c:f>
              <c:numCache>
                <c:formatCode>#,##0</c:formatCode>
                <c:ptCount val="16"/>
                <c:pt idx="0">
                  <c:v>7770</c:v>
                </c:pt>
                <c:pt idx="1">
                  <c:v>7477</c:v>
                </c:pt>
                <c:pt idx="2">
                  <c:v>7564</c:v>
                </c:pt>
                <c:pt idx="3">
                  <c:v>7854</c:v>
                </c:pt>
                <c:pt idx="4">
                  <c:v>8276</c:v>
                </c:pt>
                <c:pt idx="5">
                  <c:v>8383</c:v>
                </c:pt>
                <c:pt idx="6">
                  <c:v>10119</c:v>
                </c:pt>
                <c:pt idx="7">
                  <c:v>11700</c:v>
                </c:pt>
                <c:pt idx="8">
                  <c:v>11629</c:v>
                </c:pt>
                <c:pt idx="9" formatCode="#,##0_ ">
                  <c:v>8463</c:v>
                </c:pt>
                <c:pt idx="10">
                  <c:v>8460</c:v>
                </c:pt>
                <c:pt idx="11">
                  <c:v>10209</c:v>
                </c:pt>
                <c:pt idx="12">
                  <c:v>9212</c:v>
                </c:pt>
                <c:pt idx="13">
                  <c:v>8259</c:v>
                </c:pt>
                <c:pt idx="14">
                  <c:v>8273</c:v>
                </c:pt>
                <c:pt idx="15" formatCode="General">
                  <c:v>8374</c:v>
                </c:pt>
              </c:numCache>
            </c:numRef>
          </c:val>
          <c:smooth val="0"/>
          <c:extLst>
            <c:ext xmlns:c16="http://schemas.microsoft.com/office/drawing/2014/chart" uri="{C3380CC4-5D6E-409C-BE32-E72D297353CC}">
              <c16:uniqueId val="{00000000-51B2-4283-8C71-754D23704364}"/>
            </c:ext>
          </c:extLst>
        </c:ser>
        <c:ser>
          <c:idx val="1"/>
          <c:order val="1"/>
          <c:tx>
            <c:strRef>
              <c:f>開業数!$B$5</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alpha val="92000"/>
                  </a:schemeClr>
                </a:solidFill>
              </a:ln>
            </c:spPr>
          </c:marker>
          <c:cat>
            <c:strRef>
              <c:f>開業数!$C$3:$R$3</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開業数!$C$5:$R$5</c:f>
              <c:numCache>
                <c:formatCode>#,##0</c:formatCode>
                <c:ptCount val="16"/>
                <c:pt idx="0">
                  <c:v>15516</c:v>
                </c:pt>
                <c:pt idx="1">
                  <c:v>15065</c:v>
                </c:pt>
                <c:pt idx="2">
                  <c:v>14727</c:v>
                </c:pt>
                <c:pt idx="3">
                  <c:v>14931</c:v>
                </c:pt>
                <c:pt idx="4">
                  <c:v>15757</c:v>
                </c:pt>
                <c:pt idx="5">
                  <c:v>16995</c:v>
                </c:pt>
                <c:pt idx="6">
                  <c:v>18930</c:v>
                </c:pt>
                <c:pt idx="7">
                  <c:v>20557</c:v>
                </c:pt>
                <c:pt idx="8">
                  <c:v>20811</c:v>
                </c:pt>
                <c:pt idx="9" formatCode="#,##0_ ">
                  <c:v>18179</c:v>
                </c:pt>
                <c:pt idx="10">
                  <c:v>17644</c:v>
                </c:pt>
                <c:pt idx="11">
                  <c:v>22381</c:v>
                </c:pt>
                <c:pt idx="12">
                  <c:v>19040</c:v>
                </c:pt>
                <c:pt idx="13">
                  <c:v>17149</c:v>
                </c:pt>
                <c:pt idx="14" formatCode="General">
                  <c:v>17524</c:v>
                </c:pt>
                <c:pt idx="15" formatCode="General">
                  <c:v>17509</c:v>
                </c:pt>
              </c:numCache>
            </c:numRef>
          </c:val>
          <c:smooth val="0"/>
          <c:extLst>
            <c:ext xmlns:c16="http://schemas.microsoft.com/office/drawing/2014/chart" uri="{C3380CC4-5D6E-409C-BE32-E72D297353CC}">
              <c16:uniqueId val="{00000001-51B2-4283-8C71-754D23704364}"/>
            </c:ext>
          </c:extLst>
        </c:ser>
        <c:ser>
          <c:idx val="2"/>
          <c:order val="2"/>
          <c:tx>
            <c:strRef>
              <c:f>開業数!$B$6</c:f>
              <c:strCache>
                <c:ptCount val="1"/>
                <c:pt idx="0">
                  <c:v>愛知</c:v>
                </c:pt>
              </c:strCache>
            </c:strRef>
          </c:tx>
          <c:spPr>
            <a:ln>
              <a:solidFill>
                <a:schemeClr val="accent3"/>
              </a:solidFill>
              <a:prstDash val="sysDash"/>
            </a:ln>
          </c:spPr>
          <c:cat>
            <c:strRef>
              <c:f>開業数!$C$3:$R$3</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開業数!$C$6:$R$6</c:f>
              <c:numCache>
                <c:formatCode>#,##0</c:formatCode>
                <c:ptCount val="16"/>
                <c:pt idx="0">
                  <c:v>5568</c:v>
                </c:pt>
                <c:pt idx="1">
                  <c:v>5424</c:v>
                </c:pt>
                <c:pt idx="2">
                  <c:v>5233</c:v>
                </c:pt>
                <c:pt idx="3">
                  <c:v>5480</c:v>
                </c:pt>
                <c:pt idx="4">
                  <c:v>5660</c:v>
                </c:pt>
                <c:pt idx="5">
                  <c:v>6196</c:v>
                </c:pt>
                <c:pt idx="6">
                  <c:v>6613</c:v>
                </c:pt>
                <c:pt idx="7">
                  <c:v>7149</c:v>
                </c:pt>
                <c:pt idx="8">
                  <c:v>7040</c:v>
                </c:pt>
                <c:pt idx="9" formatCode="#,##0_ ">
                  <c:v>5987</c:v>
                </c:pt>
                <c:pt idx="10">
                  <c:v>5789</c:v>
                </c:pt>
                <c:pt idx="11">
                  <c:v>7025</c:v>
                </c:pt>
                <c:pt idx="12">
                  <c:v>6051</c:v>
                </c:pt>
                <c:pt idx="13">
                  <c:v>5777</c:v>
                </c:pt>
                <c:pt idx="14" formatCode="General">
                  <c:v>5756</c:v>
                </c:pt>
                <c:pt idx="15" formatCode="General">
                  <c:v>5573</c:v>
                </c:pt>
              </c:numCache>
            </c:numRef>
          </c:val>
          <c:smooth val="0"/>
          <c:extLst>
            <c:ext xmlns:c16="http://schemas.microsoft.com/office/drawing/2014/chart" uri="{C3380CC4-5D6E-409C-BE32-E72D297353CC}">
              <c16:uniqueId val="{00000002-51B2-4283-8C71-754D23704364}"/>
            </c:ext>
          </c:extLst>
        </c:ser>
        <c:ser>
          <c:idx val="3"/>
          <c:order val="3"/>
          <c:tx>
            <c:strRef>
              <c:f>開業数!$B$7</c:f>
              <c:strCache>
                <c:ptCount val="1"/>
                <c:pt idx="0">
                  <c:v>全国平均</c:v>
                </c:pt>
              </c:strCache>
            </c:strRef>
          </c:tx>
          <c:cat>
            <c:strRef>
              <c:f>開業数!$C$3:$R$3</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開業数!$C$7:$R$7</c:f>
              <c:numCache>
                <c:formatCode>#,##0</c:formatCode>
                <c:ptCount val="16"/>
                <c:pt idx="0">
                  <c:v>2040.4042553191489</c:v>
                </c:pt>
                <c:pt idx="1">
                  <c:v>1942.5531914893618</c:v>
                </c:pt>
                <c:pt idx="2">
                  <c:v>1941.1702127659576</c:v>
                </c:pt>
                <c:pt idx="3">
                  <c:v>1993.6382978723404</c:v>
                </c:pt>
                <c:pt idx="4">
                  <c:v>2106.744680851064</c:v>
                </c:pt>
                <c:pt idx="5">
                  <c:v>2152.1489361702129</c:v>
                </c:pt>
                <c:pt idx="6">
                  <c:v>2323.4468085106382</c:v>
                </c:pt>
                <c:pt idx="7">
                  <c:v>2548.5106382978724</c:v>
                </c:pt>
                <c:pt idx="8">
                  <c:v>2582.1914893617022</c:v>
                </c:pt>
                <c:pt idx="9" formatCode="#,##0_ ">
                  <c:v>2095.9148936170213</c:v>
                </c:pt>
                <c:pt idx="10" formatCode="#,##0_ ">
                  <c:v>2039.2765957446809</c:v>
                </c:pt>
                <c:pt idx="11" formatCode="#,##0_ ">
                  <c:v>2474.5744680851062</c:v>
                </c:pt>
                <c:pt idx="12" formatCode="#,##0_ ">
                  <c:v>2159.255319148936</c:v>
                </c:pt>
                <c:pt idx="13" formatCode="#,##0_ ">
                  <c:v>1944.6170212765958</c:v>
                </c:pt>
                <c:pt idx="14" formatCode="#,##0_ ">
                  <c:v>1970.2340425531916</c:v>
                </c:pt>
                <c:pt idx="15" formatCode="#,##0_ ">
                  <c:v>1898.1914893617022</c:v>
                </c:pt>
              </c:numCache>
            </c:numRef>
          </c:val>
          <c:smooth val="0"/>
          <c:extLst>
            <c:ext xmlns:c16="http://schemas.microsoft.com/office/drawing/2014/chart" uri="{C3380CC4-5D6E-409C-BE32-E72D297353CC}">
              <c16:uniqueId val="{00000003-51B2-4283-8C71-754D23704364}"/>
            </c:ext>
          </c:extLst>
        </c:ser>
        <c:dLbls>
          <c:showLegendKey val="0"/>
          <c:showVal val="0"/>
          <c:showCatName val="0"/>
          <c:showSerName val="0"/>
          <c:showPercent val="0"/>
          <c:showBubbleSize val="0"/>
        </c:dLbls>
        <c:marker val="1"/>
        <c:smooth val="0"/>
        <c:axId val="590384176"/>
        <c:axId val="1"/>
      </c:lineChart>
      <c:catAx>
        <c:axId val="590384176"/>
        <c:scaling>
          <c:orientation val="minMax"/>
        </c:scaling>
        <c:delete val="0"/>
        <c:axPos val="b"/>
        <c:numFmt formatCode="General" sourceLinked="1"/>
        <c:majorTickMark val="out"/>
        <c:minorTickMark val="none"/>
        <c:tickLblPos val="nextTo"/>
        <c:txPr>
          <a:bodyPr/>
          <a:lstStyle/>
          <a:p>
            <a:pPr>
              <a:defRPr sz="900"/>
            </a:pPr>
            <a:endParaRPr lang="ja-JP"/>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590384176"/>
        <c:crosses val="autoZero"/>
        <c:crossBetween val="between"/>
      </c:valAx>
    </c:plotArea>
    <c:legend>
      <c:legendPos val="t"/>
      <c:layout>
        <c:manualLayout>
          <c:xMode val="edge"/>
          <c:yMode val="edge"/>
          <c:x val="9.8535611740658779E-2"/>
          <c:y val="1.4143806886272598E-3"/>
          <c:w val="0.87161711263986397"/>
          <c:h val="7.619438488063035E-2"/>
        </c:manualLayout>
      </c:layout>
      <c:overlay val="0"/>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410030805515183E-2"/>
          <c:y val="0.15132705907500421"/>
          <c:w val="0.85672078852288047"/>
          <c:h val="0.69904059933596696"/>
        </c:manualLayout>
      </c:layout>
      <c:lineChart>
        <c:grouping val="standard"/>
        <c:varyColors val="0"/>
        <c:ser>
          <c:idx val="0"/>
          <c:order val="0"/>
          <c:tx>
            <c:strRef>
              <c:f>開業率!$B$9</c:f>
              <c:strCache>
                <c:ptCount val="1"/>
                <c:pt idx="0">
                  <c:v>大阪</c:v>
                </c:pt>
              </c:strCache>
            </c:strRef>
          </c:tx>
          <c:spPr>
            <a:ln w="38100">
              <a:solidFill>
                <a:schemeClr val="accent2"/>
              </a:solidFill>
            </a:ln>
          </c:spPr>
          <c:marker>
            <c:symbol val="x"/>
            <c:size val="7"/>
            <c:spPr>
              <a:solidFill>
                <a:schemeClr val="accent2"/>
              </a:solidFill>
              <a:ln>
                <a:solidFill>
                  <a:schemeClr val="accent2"/>
                </a:solidFill>
              </a:ln>
            </c:spPr>
          </c:marker>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A9E-440F-A927-6141ED3A8C5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開業率!$C$8:$R$8</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開業率!$C$9:$R$9</c:f>
              <c:numCache>
                <c:formatCode>0.0%</c:formatCode>
                <c:ptCount val="16"/>
                <c:pt idx="0">
                  <c:v>4.732725855179807E-2</c:v>
                </c:pt>
                <c:pt idx="1">
                  <c:v>4.5653541095514019E-2</c:v>
                </c:pt>
                <c:pt idx="2">
                  <c:v>4.6017289944212246E-2</c:v>
                </c:pt>
                <c:pt idx="3">
                  <c:v>4.7543236257317024E-2</c:v>
                </c:pt>
                <c:pt idx="4">
                  <c:v>4.9730496283432582E-2</c:v>
                </c:pt>
                <c:pt idx="5">
                  <c:v>4.9590052411769579E-2</c:v>
                </c:pt>
                <c:pt idx="6">
                  <c:v>5.9106308411214954E-2</c:v>
                </c:pt>
                <c:pt idx="7">
                  <c:v>6.6740823136818686E-2</c:v>
                </c:pt>
                <c:pt idx="8">
                  <c:v>6.4277028520893217E-2</c:v>
                </c:pt>
                <c:pt idx="9">
                  <c:v>4.5710859772498946E-2</c:v>
                </c:pt>
                <c:pt idx="10">
                  <c:v>4.5286654889995184E-2</c:v>
                </c:pt>
                <c:pt idx="11">
                  <c:v>5.407395244627828E-2</c:v>
                </c:pt>
                <c:pt idx="12">
                  <c:v>4.7604528941507199E-2</c:v>
                </c:pt>
                <c:pt idx="13">
                  <c:v>4.2200194164835725E-2</c:v>
                </c:pt>
                <c:pt idx="14">
                  <c:v>4.1634583930952922E-2</c:v>
                </c:pt>
                <c:pt idx="15">
                  <c:v>4.2736482176120853E-2</c:v>
                </c:pt>
              </c:numCache>
            </c:numRef>
          </c:val>
          <c:smooth val="0"/>
          <c:extLst>
            <c:ext xmlns:c16="http://schemas.microsoft.com/office/drawing/2014/chart" uri="{C3380CC4-5D6E-409C-BE32-E72D297353CC}">
              <c16:uniqueId val="{00000001-AA9E-440F-A927-6141ED3A8C5E}"/>
            </c:ext>
          </c:extLst>
        </c:ser>
        <c:ser>
          <c:idx val="1"/>
          <c:order val="1"/>
          <c:tx>
            <c:strRef>
              <c:f>開業率!$B$10</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solidFill>
              </a:ln>
            </c:spPr>
          </c:marker>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9E-440F-A927-6141ED3A8C5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開業率!$C$8:$R$8</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開業率!$C$10:$R$10</c:f>
              <c:numCache>
                <c:formatCode>0.0%</c:formatCode>
                <c:ptCount val="16"/>
                <c:pt idx="0">
                  <c:v>4.8561860348658885E-2</c:v>
                </c:pt>
                <c:pt idx="1">
                  <c:v>4.702551520486456E-2</c:v>
                </c:pt>
                <c:pt idx="2">
                  <c:v>4.5578622892371683E-2</c:v>
                </c:pt>
                <c:pt idx="3">
                  <c:v>4.5792045046785725E-2</c:v>
                </c:pt>
                <c:pt idx="4">
                  <c:v>4.7985504156896182E-2</c:v>
                </c:pt>
                <c:pt idx="5">
                  <c:v>5.1284914178113608E-2</c:v>
                </c:pt>
                <c:pt idx="6">
                  <c:v>5.6347838511202591E-2</c:v>
                </c:pt>
                <c:pt idx="7">
                  <c:v>5.9929450177832196E-2</c:v>
                </c:pt>
                <c:pt idx="8">
                  <c:v>5.9147363933494387E-2</c:v>
                </c:pt>
                <c:pt idx="9">
                  <c:v>5.0375341881170835E-2</c:v>
                </c:pt>
                <c:pt idx="10">
                  <c:v>4.800644294133332E-2</c:v>
                </c:pt>
                <c:pt idx="11">
                  <c:v>5.9949963570908156E-2</c:v>
                </c:pt>
                <c:pt idx="12">
                  <c:v>4.9569004792885389E-2</c:v>
                </c:pt>
                <c:pt idx="13">
                  <c:v>4.417033486414576E-2</c:v>
                </c:pt>
                <c:pt idx="14">
                  <c:v>4.4457749408887491E-2</c:v>
                </c:pt>
                <c:pt idx="15">
                  <c:v>4.3903331929148866E-2</c:v>
                </c:pt>
              </c:numCache>
            </c:numRef>
          </c:val>
          <c:smooth val="0"/>
          <c:extLst>
            <c:ext xmlns:c16="http://schemas.microsoft.com/office/drawing/2014/chart" uri="{C3380CC4-5D6E-409C-BE32-E72D297353CC}">
              <c16:uniqueId val="{00000003-AA9E-440F-A927-6141ED3A8C5E}"/>
            </c:ext>
          </c:extLst>
        </c:ser>
        <c:ser>
          <c:idx val="2"/>
          <c:order val="2"/>
          <c:tx>
            <c:strRef>
              <c:f>開業率!$B$11</c:f>
              <c:strCache>
                <c:ptCount val="1"/>
                <c:pt idx="0">
                  <c:v>愛知</c:v>
                </c:pt>
              </c:strCache>
            </c:strRef>
          </c:tx>
          <c:spPr>
            <a:ln>
              <a:solidFill>
                <a:schemeClr val="accent3"/>
              </a:solidFill>
              <a:prstDash val="sysDash"/>
            </a:ln>
          </c:spPr>
          <c:marker>
            <c:symbol val="triangle"/>
            <c:size val="7"/>
            <c:spPr>
              <a:solidFill>
                <a:schemeClr val="accent3"/>
              </a:solidFill>
              <a:ln>
                <a:solidFill>
                  <a:schemeClr val="accent3">
                    <a:alpha val="98000"/>
                  </a:schemeClr>
                </a:solidFill>
              </a:ln>
            </c:spPr>
          </c:marker>
          <c:dLbls>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A9E-440F-A927-6141ED3A8C5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開業率!$C$8:$R$8</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開業率!$C$11:$R$11</c:f>
              <c:numCache>
                <c:formatCode>0.0%</c:formatCode>
                <c:ptCount val="16"/>
                <c:pt idx="0">
                  <c:v>5.3283826329942489E-2</c:v>
                </c:pt>
                <c:pt idx="1">
                  <c:v>5.171772647959038E-2</c:v>
                </c:pt>
                <c:pt idx="2">
                  <c:v>4.9610830386515106E-2</c:v>
                </c:pt>
                <c:pt idx="3">
                  <c:v>5.1446220862005843E-2</c:v>
                </c:pt>
                <c:pt idx="4">
                  <c:v>5.2614944131481586E-2</c:v>
                </c:pt>
                <c:pt idx="5">
                  <c:v>5.7321010611232917E-2</c:v>
                </c:pt>
                <c:pt idx="6">
                  <c:v>6.0533108763707592E-2</c:v>
                </c:pt>
                <c:pt idx="7">
                  <c:v>6.4082108282538547E-2</c:v>
                </c:pt>
                <c:pt idx="8">
                  <c:v>6.1795040596883913E-2</c:v>
                </c:pt>
                <c:pt idx="9">
                  <c:v>5.1385265037077729E-2</c:v>
                </c:pt>
                <c:pt idx="10">
                  <c:v>4.9026084010840111E-2</c:v>
                </c:pt>
                <c:pt idx="11">
                  <c:v>5.8801864918932946E-2</c:v>
                </c:pt>
                <c:pt idx="12">
                  <c:v>4.9553681107198426E-2</c:v>
                </c:pt>
                <c:pt idx="13">
                  <c:v>4.7019851379178433E-2</c:v>
                </c:pt>
                <c:pt idx="14">
                  <c:v>4.6517266181236312E-2</c:v>
                </c:pt>
                <c:pt idx="15">
                  <c:v>4.469986204241394E-2</c:v>
                </c:pt>
              </c:numCache>
            </c:numRef>
          </c:val>
          <c:smooth val="0"/>
          <c:extLst>
            <c:ext xmlns:c16="http://schemas.microsoft.com/office/drawing/2014/chart" uri="{C3380CC4-5D6E-409C-BE32-E72D297353CC}">
              <c16:uniqueId val="{00000005-AA9E-440F-A927-6141ED3A8C5E}"/>
            </c:ext>
          </c:extLst>
        </c:ser>
        <c:ser>
          <c:idx val="3"/>
          <c:order val="3"/>
          <c:tx>
            <c:strRef>
              <c:f>開業率!$B$12</c:f>
              <c:strCache>
                <c:ptCount val="1"/>
                <c:pt idx="0">
                  <c:v>全国平均</c:v>
                </c:pt>
              </c:strCache>
            </c:strRef>
          </c:tx>
          <c:spPr>
            <a:ln>
              <a:prstDash val="solid"/>
            </a:ln>
          </c:spPr>
          <c:marker>
            <c:symbol val="x"/>
            <c:size val="7"/>
          </c:marker>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9E-440F-A927-6141ED3A8C5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開業率!$C$8:$R$8</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開業率!$C$12:$R$12</c:f>
              <c:numCache>
                <c:formatCode>0.0%</c:formatCode>
                <c:ptCount val="16"/>
                <c:pt idx="0">
                  <c:v>4.7458635334732859E-2</c:v>
                </c:pt>
                <c:pt idx="1">
                  <c:v>4.5122138660875742E-2</c:v>
                </c:pt>
                <c:pt idx="2">
                  <c:v>4.4861758811068735E-2</c:v>
                </c:pt>
                <c:pt idx="3">
                  <c:v>4.5764664683389557E-2</c:v>
                </c:pt>
                <c:pt idx="4">
                  <c:v>4.7956275260505589E-2</c:v>
                </c:pt>
                <c:pt idx="5">
                  <c:v>4.8573681440475136E-2</c:v>
                </c:pt>
                <c:pt idx="6">
                  <c:v>5.1802401177581739E-2</c:v>
                </c:pt>
                <c:pt idx="7">
                  <c:v>5.598818349241369E-2</c:v>
                </c:pt>
                <c:pt idx="8">
                  <c:v>5.5514057251801897E-2</c:v>
                </c:pt>
                <c:pt idx="9">
                  <c:v>4.4107829287458947E-2</c:v>
                </c:pt>
                <c:pt idx="10">
                  <c:v>4.2475251649225311E-2</c:v>
                </c:pt>
                <c:pt idx="11">
                  <c:v>5.1071018157754798E-2</c:v>
                </c:pt>
                <c:pt idx="12">
                  <c:v>4.3695448502008113E-2</c:v>
                </c:pt>
                <c:pt idx="13">
                  <c:v>3.9042696341228991E-2</c:v>
                </c:pt>
                <c:pt idx="14">
                  <c:v>3.9160866959792033E-2</c:v>
                </c:pt>
                <c:pt idx="15">
                  <c:v>3.7584577411001248E-2</c:v>
                </c:pt>
              </c:numCache>
            </c:numRef>
          </c:val>
          <c:smooth val="0"/>
          <c:extLst>
            <c:ext xmlns:c16="http://schemas.microsoft.com/office/drawing/2014/chart" uri="{C3380CC4-5D6E-409C-BE32-E72D297353CC}">
              <c16:uniqueId val="{00000007-AA9E-440F-A927-6141ED3A8C5E}"/>
            </c:ext>
          </c:extLst>
        </c:ser>
        <c:dLbls>
          <c:showLegendKey val="0"/>
          <c:showVal val="0"/>
          <c:showCatName val="0"/>
          <c:showSerName val="0"/>
          <c:showPercent val="0"/>
          <c:showBubbleSize val="0"/>
        </c:dLbls>
        <c:marker val="1"/>
        <c:smooth val="0"/>
        <c:axId val="251228544"/>
        <c:axId val="251230080"/>
      </c:lineChart>
      <c:catAx>
        <c:axId val="251228544"/>
        <c:scaling>
          <c:orientation val="minMax"/>
        </c:scaling>
        <c:delete val="0"/>
        <c:axPos val="b"/>
        <c:numFmt formatCode="General" sourceLinked="1"/>
        <c:majorTickMark val="out"/>
        <c:minorTickMark val="none"/>
        <c:tickLblPos val="nextTo"/>
        <c:crossAx val="251230080"/>
        <c:crosses val="autoZero"/>
        <c:auto val="1"/>
        <c:lblAlgn val="ctr"/>
        <c:lblOffset val="100"/>
        <c:noMultiLvlLbl val="0"/>
      </c:catAx>
      <c:valAx>
        <c:axId val="251230080"/>
        <c:scaling>
          <c:orientation val="minMax"/>
          <c:max val="7.0000000000000007E-2"/>
          <c:min val="3.0000000000000006E-2"/>
        </c:scaling>
        <c:delete val="0"/>
        <c:axPos val="l"/>
        <c:majorGridlines>
          <c:spPr>
            <a:ln>
              <a:solidFill>
                <a:schemeClr val="accent4">
                  <a:shade val="95000"/>
                  <a:satMod val="105000"/>
                  <a:alpha val="98000"/>
                </a:schemeClr>
              </a:solidFill>
            </a:ln>
          </c:spPr>
        </c:majorGridlines>
        <c:numFmt formatCode="0.0%" sourceLinked="1"/>
        <c:majorTickMark val="out"/>
        <c:minorTickMark val="none"/>
        <c:tickLblPos val="nextTo"/>
        <c:crossAx val="251228544"/>
        <c:crosses val="autoZero"/>
        <c:crossBetween val="between"/>
      </c:valAx>
    </c:plotArea>
    <c:legend>
      <c:legendPos val="t"/>
      <c:layout>
        <c:manualLayout>
          <c:xMode val="edge"/>
          <c:yMode val="edge"/>
          <c:x val="0.11388528387520044"/>
          <c:y val="4.9750247663087666E-2"/>
          <c:w val="0.78378952211968889"/>
          <c:h val="4.9979412189724723E-2"/>
        </c:manualLayout>
      </c:layout>
      <c:overlay val="0"/>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831461764375743E-2"/>
          <c:y val="3.4319999026396819E-2"/>
          <c:w val="0.74321412241310314"/>
          <c:h val="0.8169114873005634"/>
        </c:manualLayout>
      </c:layout>
      <c:lineChart>
        <c:grouping val="standard"/>
        <c:varyColors val="0"/>
        <c:ser>
          <c:idx val="0"/>
          <c:order val="0"/>
          <c:tx>
            <c:strRef>
              <c:f>業種別!$A$12</c:f>
              <c:strCache>
                <c:ptCount val="1"/>
                <c:pt idx="0">
                  <c:v>製造業</c:v>
                </c:pt>
              </c:strCache>
            </c:strRef>
          </c:tx>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B9-4F14-997A-76926FF97F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業種別!$B$11:$Q$11</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業種別!$B$12:$Q$12</c:f>
              <c:numCache>
                <c:formatCode>#,##0</c:formatCode>
                <c:ptCount val="16"/>
                <c:pt idx="0">
                  <c:v>30741</c:v>
                </c:pt>
                <c:pt idx="1">
                  <c:v>29924</c:v>
                </c:pt>
                <c:pt idx="2">
                  <c:v>29386</c:v>
                </c:pt>
                <c:pt idx="3">
                  <c:v>28853</c:v>
                </c:pt>
                <c:pt idx="4">
                  <c:v>28472</c:v>
                </c:pt>
                <c:pt idx="5">
                  <c:v>27907</c:v>
                </c:pt>
                <c:pt idx="6">
                  <c:v>27584</c:v>
                </c:pt>
                <c:pt idx="7">
                  <c:v>27344</c:v>
                </c:pt>
                <c:pt idx="8">
                  <c:v>27020</c:v>
                </c:pt>
                <c:pt idx="9" formatCode="#,##0_);[Red]\(#,##0\)">
                  <c:v>26752</c:v>
                </c:pt>
                <c:pt idx="10">
                  <c:v>26425</c:v>
                </c:pt>
                <c:pt idx="11">
                  <c:v>26316</c:v>
                </c:pt>
                <c:pt idx="12">
                  <c:v>26084</c:v>
                </c:pt>
                <c:pt idx="13">
                  <c:v>25734</c:v>
                </c:pt>
                <c:pt idx="14" formatCode="#,##0_);[Red]\(#,##0\)">
                  <c:v>23936</c:v>
                </c:pt>
                <c:pt idx="15">
                  <c:v>23286</c:v>
                </c:pt>
              </c:numCache>
            </c:numRef>
          </c:val>
          <c:smooth val="0"/>
          <c:extLst>
            <c:ext xmlns:c16="http://schemas.microsoft.com/office/drawing/2014/chart" uri="{C3380CC4-5D6E-409C-BE32-E72D297353CC}">
              <c16:uniqueId val="{00000001-C5B9-4F14-997A-76926FF97F6F}"/>
            </c:ext>
          </c:extLst>
        </c:ser>
        <c:ser>
          <c:idx val="1"/>
          <c:order val="1"/>
          <c:tx>
            <c:strRef>
              <c:f>業種別!$A$13</c:f>
              <c:strCache>
                <c:ptCount val="1"/>
                <c:pt idx="0">
                  <c:v>建設業</c:v>
                </c:pt>
              </c:strCache>
            </c:strRef>
          </c:tx>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B9-4F14-997A-76926FF97F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業種別!$B$11:$Q$11</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業種別!$B$13:$Q$13</c:f>
              <c:numCache>
                <c:formatCode>#,##0</c:formatCode>
                <c:ptCount val="16"/>
                <c:pt idx="0" formatCode="#,##0_);[Red]\(#,##0\)">
                  <c:v>17716</c:v>
                </c:pt>
                <c:pt idx="1">
                  <c:v>17641</c:v>
                </c:pt>
                <c:pt idx="2">
                  <c:v>17640</c:v>
                </c:pt>
                <c:pt idx="3">
                  <c:v>17984</c:v>
                </c:pt>
                <c:pt idx="4">
                  <c:v>18743</c:v>
                </c:pt>
                <c:pt idx="5">
                  <c:v>19574</c:v>
                </c:pt>
                <c:pt idx="6">
                  <c:v>20885</c:v>
                </c:pt>
                <c:pt idx="7">
                  <c:v>23669</c:v>
                </c:pt>
                <c:pt idx="8">
                  <c:v>26527</c:v>
                </c:pt>
                <c:pt idx="9" formatCode="#,##0_);[Red]\(#,##0\)">
                  <c:v>27233</c:v>
                </c:pt>
                <c:pt idx="10">
                  <c:v>27994</c:v>
                </c:pt>
                <c:pt idx="11">
                  <c:v>29035</c:v>
                </c:pt>
                <c:pt idx="12">
                  <c:v>29691</c:v>
                </c:pt>
                <c:pt idx="13">
                  <c:v>30081</c:v>
                </c:pt>
                <c:pt idx="14" formatCode="#,##0_);[Red]\(#,##0\)">
                  <c:v>29593</c:v>
                </c:pt>
                <c:pt idx="15">
                  <c:v>29580</c:v>
                </c:pt>
              </c:numCache>
            </c:numRef>
          </c:val>
          <c:smooth val="0"/>
          <c:extLst>
            <c:ext xmlns:c16="http://schemas.microsoft.com/office/drawing/2014/chart" uri="{C3380CC4-5D6E-409C-BE32-E72D297353CC}">
              <c16:uniqueId val="{00000003-C5B9-4F14-997A-76926FF97F6F}"/>
            </c:ext>
          </c:extLst>
        </c:ser>
        <c:ser>
          <c:idx val="2"/>
          <c:order val="2"/>
          <c:tx>
            <c:strRef>
              <c:f>業種別!$A$14</c:f>
              <c:strCache>
                <c:ptCount val="1"/>
                <c:pt idx="0">
                  <c:v>卸売業、小売業</c:v>
                </c:pt>
              </c:strCache>
            </c:strRef>
          </c:tx>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B9-4F14-997A-76926FF97F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業種別!$B$11:$Q$11</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業種別!$B$14:$Q$14</c:f>
              <c:numCache>
                <c:formatCode>#,##0</c:formatCode>
                <c:ptCount val="16"/>
                <c:pt idx="0">
                  <c:v>36226</c:v>
                </c:pt>
                <c:pt idx="1">
                  <c:v>36180</c:v>
                </c:pt>
                <c:pt idx="2">
                  <c:v>35989</c:v>
                </c:pt>
                <c:pt idx="3">
                  <c:v>35816</c:v>
                </c:pt>
                <c:pt idx="4">
                  <c:v>35849</c:v>
                </c:pt>
                <c:pt idx="5">
                  <c:v>35624</c:v>
                </c:pt>
                <c:pt idx="6">
                  <c:v>35792</c:v>
                </c:pt>
                <c:pt idx="7">
                  <c:v>36022</c:v>
                </c:pt>
                <c:pt idx="8">
                  <c:v>35951</c:v>
                </c:pt>
                <c:pt idx="9">
                  <c:v>35730</c:v>
                </c:pt>
                <c:pt idx="10">
                  <c:v>35580</c:v>
                </c:pt>
                <c:pt idx="11">
                  <c:v>35913</c:v>
                </c:pt>
                <c:pt idx="12">
                  <c:v>36224</c:v>
                </c:pt>
                <c:pt idx="13">
                  <c:v>36325</c:v>
                </c:pt>
                <c:pt idx="14" formatCode="#,##0_);[Red]\(#,##0\)">
                  <c:v>33753</c:v>
                </c:pt>
                <c:pt idx="15">
                  <c:v>33098</c:v>
                </c:pt>
              </c:numCache>
            </c:numRef>
          </c:val>
          <c:smooth val="0"/>
          <c:extLst>
            <c:ext xmlns:c16="http://schemas.microsoft.com/office/drawing/2014/chart" uri="{C3380CC4-5D6E-409C-BE32-E72D297353CC}">
              <c16:uniqueId val="{00000005-C5B9-4F14-997A-76926FF97F6F}"/>
            </c:ext>
          </c:extLst>
        </c:ser>
        <c:ser>
          <c:idx val="3"/>
          <c:order val="3"/>
          <c:tx>
            <c:strRef>
              <c:f>業種別!$A$15</c:f>
              <c:strCache>
                <c:ptCount val="1"/>
                <c:pt idx="0">
                  <c:v>宿泊業、飲食サービス業</c:v>
                </c:pt>
              </c:strCache>
            </c:strRef>
          </c:tx>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B9-4F14-997A-76926FF97F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業種別!$B$11:$Q$11</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業種別!$B$15:$Q$15</c:f>
              <c:numCache>
                <c:formatCode>#,##0_);[Red]\(#,##0\)</c:formatCode>
                <c:ptCount val="16"/>
                <c:pt idx="0">
                  <c:v>6329</c:v>
                </c:pt>
                <c:pt idx="1">
                  <c:v>6589</c:v>
                </c:pt>
                <c:pt idx="2">
                  <c:v>6917</c:v>
                </c:pt>
                <c:pt idx="3">
                  <c:v>7169</c:v>
                </c:pt>
                <c:pt idx="4">
                  <c:v>7590</c:v>
                </c:pt>
                <c:pt idx="5">
                  <c:v>8039</c:v>
                </c:pt>
                <c:pt idx="6">
                  <c:v>8650</c:v>
                </c:pt>
                <c:pt idx="7">
                  <c:v>9305</c:v>
                </c:pt>
                <c:pt idx="8">
                  <c:v>9669</c:v>
                </c:pt>
                <c:pt idx="9">
                  <c:v>9940</c:v>
                </c:pt>
                <c:pt idx="10" formatCode="#,##0">
                  <c:v>10252</c:v>
                </c:pt>
                <c:pt idx="11" formatCode="#,##0">
                  <c:v>11392</c:v>
                </c:pt>
                <c:pt idx="12">
                  <c:v>12375</c:v>
                </c:pt>
                <c:pt idx="13">
                  <c:v>12755</c:v>
                </c:pt>
                <c:pt idx="14">
                  <c:v>11986</c:v>
                </c:pt>
                <c:pt idx="15" formatCode="#,##0">
                  <c:v>11737</c:v>
                </c:pt>
              </c:numCache>
            </c:numRef>
          </c:val>
          <c:smooth val="0"/>
          <c:extLst>
            <c:ext xmlns:c16="http://schemas.microsoft.com/office/drawing/2014/chart" uri="{C3380CC4-5D6E-409C-BE32-E72D297353CC}">
              <c16:uniqueId val="{00000007-C5B9-4F14-997A-76926FF97F6F}"/>
            </c:ext>
          </c:extLst>
        </c:ser>
        <c:ser>
          <c:idx val="4"/>
          <c:order val="4"/>
          <c:tx>
            <c:strRef>
              <c:f>業種別!$A$16</c:f>
              <c:strCache>
                <c:ptCount val="1"/>
                <c:pt idx="0">
                  <c:v>生活関連、娯楽サービス業</c:v>
                </c:pt>
              </c:strCache>
            </c:strRef>
          </c:tx>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5B9-4F14-997A-76926FF97F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業種別!$B$11:$Q$11</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業種別!$B$16:$Q$16</c:f>
              <c:numCache>
                <c:formatCode>#,##0</c:formatCode>
                <c:ptCount val="16"/>
                <c:pt idx="0">
                  <c:v>5298</c:v>
                </c:pt>
                <c:pt idx="1">
                  <c:v>5516</c:v>
                </c:pt>
                <c:pt idx="2">
                  <c:v>5705</c:v>
                </c:pt>
                <c:pt idx="3">
                  <c:v>5967</c:v>
                </c:pt>
                <c:pt idx="4">
                  <c:v>6266</c:v>
                </c:pt>
                <c:pt idx="5">
                  <c:v>6590</c:v>
                </c:pt>
                <c:pt idx="6">
                  <c:v>6999</c:v>
                </c:pt>
                <c:pt idx="7">
                  <c:v>7327</c:v>
                </c:pt>
                <c:pt idx="8">
                  <c:v>7577</c:v>
                </c:pt>
                <c:pt idx="9" formatCode="#,##0_);[Red]\(#,##0\)">
                  <c:v>7659</c:v>
                </c:pt>
                <c:pt idx="10">
                  <c:v>7820</c:v>
                </c:pt>
                <c:pt idx="11">
                  <c:v>8165</c:v>
                </c:pt>
                <c:pt idx="12">
                  <c:v>8395</c:v>
                </c:pt>
                <c:pt idx="13">
                  <c:v>8588</c:v>
                </c:pt>
                <c:pt idx="14" formatCode="#,##0_);[Red]\(#,##0\)">
                  <c:v>8163</c:v>
                </c:pt>
                <c:pt idx="15">
                  <c:v>8012</c:v>
                </c:pt>
              </c:numCache>
            </c:numRef>
          </c:val>
          <c:smooth val="0"/>
          <c:extLst>
            <c:ext xmlns:c16="http://schemas.microsoft.com/office/drawing/2014/chart" uri="{C3380CC4-5D6E-409C-BE32-E72D297353CC}">
              <c16:uniqueId val="{00000009-C5B9-4F14-997A-76926FF97F6F}"/>
            </c:ext>
          </c:extLst>
        </c:ser>
        <c:ser>
          <c:idx val="5"/>
          <c:order val="5"/>
          <c:tx>
            <c:strRef>
              <c:f>業種別!$A$17</c:f>
              <c:strCache>
                <c:ptCount val="1"/>
                <c:pt idx="0">
                  <c:v>情報通信業</c:v>
                </c:pt>
              </c:strCache>
            </c:strRef>
          </c:tx>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5B9-4F14-997A-76926FF97F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業種別!$B$11:$Q$11</c:f>
              <c:strCache>
                <c:ptCount val="16"/>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pt idx="15">
                  <c:v>2024年度</c:v>
                </c:pt>
              </c:strCache>
            </c:strRef>
          </c:cat>
          <c:val>
            <c:numRef>
              <c:f>業種別!$B$17:$Q$17</c:f>
              <c:numCache>
                <c:formatCode>#,##0</c:formatCode>
                <c:ptCount val="16"/>
                <c:pt idx="0">
                  <c:v>5068</c:v>
                </c:pt>
                <c:pt idx="1">
                  <c:v>5115</c:v>
                </c:pt>
                <c:pt idx="2">
                  <c:v>5136</c:v>
                </c:pt>
                <c:pt idx="3">
                  <c:v>5132</c:v>
                </c:pt>
                <c:pt idx="4">
                  <c:v>5182</c:v>
                </c:pt>
                <c:pt idx="5">
                  <c:v>5260</c:v>
                </c:pt>
                <c:pt idx="6">
                  <c:v>5349</c:v>
                </c:pt>
                <c:pt idx="7">
                  <c:v>5416</c:v>
                </c:pt>
                <c:pt idx="8">
                  <c:v>5438</c:v>
                </c:pt>
                <c:pt idx="9" formatCode="#,##0_);[Red]\(#,##0\)">
                  <c:v>5434</c:v>
                </c:pt>
                <c:pt idx="10">
                  <c:v>5471</c:v>
                </c:pt>
                <c:pt idx="11">
                  <c:v>5538</c:v>
                </c:pt>
                <c:pt idx="12">
                  <c:v>5586</c:v>
                </c:pt>
                <c:pt idx="13">
                  <c:v>5725</c:v>
                </c:pt>
                <c:pt idx="14" formatCode="#,##0_);[Red]\(#,##0\)">
                  <c:v>5418</c:v>
                </c:pt>
                <c:pt idx="15">
                  <c:v>5334</c:v>
                </c:pt>
              </c:numCache>
            </c:numRef>
          </c:val>
          <c:smooth val="0"/>
          <c:extLst>
            <c:ext xmlns:c16="http://schemas.microsoft.com/office/drawing/2014/chart" uri="{C3380CC4-5D6E-409C-BE32-E72D297353CC}">
              <c16:uniqueId val="{0000000B-C5B9-4F14-997A-76926FF97F6F}"/>
            </c:ext>
          </c:extLst>
        </c:ser>
        <c:dLbls>
          <c:showLegendKey val="0"/>
          <c:showVal val="0"/>
          <c:showCatName val="0"/>
          <c:showSerName val="0"/>
          <c:showPercent val="0"/>
          <c:showBubbleSize val="0"/>
        </c:dLbls>
        <c:marker val="1"/>
        <c:smooth val="0"/>
        <c:axId val="595877568"/>
        <c:axId val="1"/>
      </c:lineChart>
      <c:catAx>
        <c:axId val="595877568"/>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595877568"/>
        <c:crosses val="autoZero"/>
        <c:crossBetween val="between"/>
      </c:valAx>
      <c:spPr>
        <a:noFill/>
        <a:ln w="25400">
          <a:noFill/>
        </a:ln>
      </c:spPr>
    </c:plotArea>
    <c:legend>
      <c:legendPos val="r"/>
      <c:layout>
        <c:manualLayout>
          <c:xMode val="edge"/>
          <c:yMode val="edge"/>
          <c:x val="0.86552504588506585"/>
          <c:y val="0.29993814603234081"/>
          <c:w val="0.13124020341742496"/>
          <c:h val="0.66381185577837254"/>
        </c:manualLayout>
      </c:layout>
      <c:overlay val="0"/>
    </c:legend>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98717261210318"/>
          <c:y val="3.6415015789946707E-2"/>
          <c:w val="0.8566834366046765"/>
          <c:h val="0.75001368771958454"/>
        </c:manualLayout>
      </c:layout>
      <c:lineChart>
        <c:grouping val="standard"/>
        <c:varyColors val="0"/>
        <c:ser>
          <c:idx val="0"/>
          <c:order val="0"/>
          <c:tx>
            <c:strRef>
              <c:f>'3-1_3'!$A$3</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dLbl>
              <c:idx val="12"/>
              <c:layout>
                <c:manualLayout>
                  <c:x val="-5.1578816661869168E-3"/>
                  <c:y val="-6.4294059736307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CA-4CED-ABFF-54793D7967F3}"/>
                </c:ext>
              </c:extLst>
            </c:dLbl>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'3-1_3'!$D$2:$P$2</c:f>
              <c:strCache>
                <c:ptCount val="13"/>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strCache>
            </c:strRef>
          </c:cat>
          <c:val>
            <c:numRef>
              <c:f>'3-1_3'!$D$3:$P$3</c:f>
              <c:numCache>
                <c:formatCode>#,##0</c:formatCode>
                <c:ptCount val="13"/>
                <c:pt idx="0">
                  <c:v>8748</c:v>
                </c:pt>
                <c:pt idx="1">
                  <c:v>6933</c:v>
                </c:pt>
                <c:pt idx="2">
                  <c:v>6151</c:v>
                </c:pt>
                <c:pt idx="3">
                  <c:v>6187</c:v>
                </c:pt>
                <c:pt idx="4">
                  <c:v>6192</c:v>
                </c:pt>
                <c:pt idx="5">
                  <c:v>6504</c:v>
                </c:pt>
                <c:pt idx="6">
                  <c:v>6778</c:v>
                </c:pt>
                <c:pt idx="7">
                  <c:v>6484</c:v>
                </c:pt>
                <c:pt idx="8" formatCode="General">
                  <c:v>6512</c:v>
                </c:pt>
                <c:pt idx="9">
                  <c:v>6280</c:v>
                </c:pt>
                <c:pt idx="10">
                  <c:v>6157</c:v>
                </c:pt>
                <c:pt idx="11">
                  <c:v>5881</c:v>
                </c:pt>
                <c:pt idx="12">
                  <c:v>6071</c:v>
                </c:pt>
              </c:numCache>
            </c:numRef>
          </c:val>
          <c:smooth val="0"/>
          <c:extLst>
            <c:ext xmlns:c16="http://schemas.microsoft.com/office/drawing/2014/chart" uri="{C3380CC4-5D6E-409C-BE32-E72D297353CC}">
              <c16:uniqueId val="{00000000-0A92-440C-97E6-2A9FBC66185E}"/>
            </c:ext>
          </c:extLst>
        </c:ser>
        <c:ser>
          <c:idx val="1"/>
          <c:order val="1"/>
          <c:tx>
            <c:strRef>
              <c:f>'3-1_3'!$A$4</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1"/>
              <c:layout>
                <c:manualLayout>
                  <c:x val="-6.5050257507469636E-2"/>
                  <c:y val="-4.7533834493259958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8.9665269854091983E-2"/>
                      <c:h val="4.2589468616899842E-2"/>
                    </c:manualLayout>
                  </c15:layout>
                </c:ext>
                <c:ext xmlns:c16="http://schemas.microsoft.com/office/drawing/2014/chart" uri="{C3380CC4-5D6E-409C-BE32-E72D297353CC}">
                  <c16:uniqueId val="{00000001-1CFF-4F89-9503-97F212635FFB}"/>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40-4394-B7D5-3057170C8402}"/>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40-4394-B7D5-3057170C8402}"/>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40-4394-B7D5-3057170C8402}"/>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01-4319-8881-D26622ED4176}"/>
                </c:ext>
              </c:extLst>
            </c:dLbl>
            <c:dLbl>
              <c:idx val="12"/>
              <c:layout>
                <c:manualLayout>
                  <c:x val="-4.4170615811954736E-2"/>
                  <c:y val="7.0181328710844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CA-4CED-ABFF-54793D7967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'3-1_3'!$D$2:$P$2</c:f>
              <c:strCache>
                <c:ptCount val="13"/>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strCache>
            </c:strRef>
          </c:cat>
          <c:val>
            <c:numRef>
              <c:f>'3-1_3'!$D$4:$P$4</c:f>
              <c:numCache>
                <c:formatCode>#,##0</c:formatCode>
                <c:ptCount val="13"/>
                <c:pt idx="0">
                  <c:v>21412</c:v>
                </c:pt>
                <c:pt idx="1">
                  <c:v>22861</c:v>
                </c:pt>
                <c:pt idx="2">
                  <c:v>22117</c:v>
                </c:pt>
                <c:pt idx="3">
                  <c:v>23822</c:v>
                </c:pt>
                <c:pt idx="4">
                  <c:v>24269</c:v>
                </c:pt>
                <c:pt idx="5">
                  <c:v>25124</c:v>
                </c:pt>
                <c:pt idx="6">
                  <c:v>25331</c:v>
                </c:pt>
                <c:pt idx="7">
                  <c:v>28323</c:v>
                </c:pt>
                <c:pt idx="8" formatCode="General">
                  <c:v>26795</c:v>
                </c:pt>
                <c:pt idx="9">
                  <c:v>26272</c:v>
                </c:pt>
                <c:pt idx="10">
                  <c:v>26137</c:v>
                </c:pt>
                <c:pt idx="11">
                  <c:v>25249</c:v>
                </c:pt>
                <c:pt idx="12">
                  <c:v>25062</c:v>
                </c:pt>
              </c:numCache>
            </c:numRef>
          </c:val>
          <c:smooth val="0"/>
          <c:extLst>
            <c:ext xmlns:c16="http://schemas.microsoft.com/office/drawing/2014/chart" uri="{C3380CC4-5D6E-409C-BE32-E72D297353CC}">
              <c16:uniqueId val="{00000002-0A92-440C-97E6-2A9FBC66185E}"/>
            </c:ext>
          </c:extLst>
        </c:ser>
        <c:ser>
          <c:idx val="2"/>
          <c:order val="2"/>
          <c:tx>
            <c:strRef>
              <c:f>'3-1_3'!$A$5</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dLbl>
              <c:idx val="12"/>
              <c:layout>
                <c:manualLayout>
                  <c:x val="-5.2806883725246981E-3"/>
                  <c:y val="-4.1334847074598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CA-4CED-ABFF-54793D7967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'3-1_3'!$D$2:$P$2</c:f>
              <c:strCache>
                <c:ptCount val="13"/>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strCache>
            </c:strRef>
          </c:cat>
          <c:val>
            <c:numRef>
              <c:f>'3-1_3'!$D$5:$P$5</c:f>
              <c:numCache>
                <c:formatCode>#,##0</c:formatCode>
                <c:ptCount val="13"/>
                <c:pt idx="0">
                  <c:v>2782</c:v>
                </c:pt>
                <c:pt idx="1">
                  <c:v>2750</c:v>
                </c:pt>
                <c:pt idx="2">
                  <c:v>2772</c:v>
                </c:pt>
                <c:pt idx="3">
                  <c:v>2845</c:v>
                </c:pt>
                <c:pt idx="4">
                  <c:v>2890</c:v>
                </c:pt>
                <c:pt idx="5">
                  <c:v>3094</c:v>
                </c:pt>
                <c:pt idx="6">
                  <c:v>2952</c:v>
                </c:pt>
                <c:pt idx="7">
                  <c:v>2831</c:v>
                </c:pt>
                <c:pt idx="8" formatCode="General">
                  <c:v>2791</c:v>
                </c:pt>
                <c:pt idx="9">
                  <c:v>2511</c:v>
                </c:pt>
                <c:pt idx="10">
                  <c:v>2813</c:v>
                </c:pt>
                <c:pt idx="11">
                  <c:v>2746</c:v>
                </c:pt>
                <c:pt idx="12">
                  <c:v>2611</c:v>
                </c:pt>
              </c:numCache>
            </c:numRef>
          </c:val>
          <c:smooth val="0"/>
          <c:extLst>
            <c:ext xmlns:c16="http://schemas.microsoft.com/office/drawing/2014/chart" uri="{C3380CC4-5D6E-409C-BE32-E72D297353CC}">
              <c16:uniqueId val="{00000003-0A92-440C-97E6-2A9FBC66185E}"/>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58404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30044077032"/>
          <c:y val="7.5986489311862845E-2"/>
          <c:w val="0.83040105735001657"/>
          <c:h val="0.70489798743209808"/>
        </c:manualLayout>
      </c:layout>
      <c:lineChart>
        <c:grouping val="standard"/>
        <c:varyColors val="0"/>
        <c:ser>
          <c:idx val="0"/>
          <c:order val="0"/>
          <c:tx>
            <c:strRef>
              <c:f>Sheet1!$J$4</c:f>
              <c:strCache>
                <c:ptCount val="1"/>
                <c:pt idx="0">
                  <c:v>大阪</c:v>
                </c:pt>
              </c:strCache>
            </c:strRef>
          </c:tx>
          <c:dLbls>
            <c:spPr>
              <a:noFill/>
              <a:ln>
                <a:noFill/>
              </a:ln>
              <a:effectLst/>
            </c:spPr>
            <c:txPr>
              <a:bodyPr wrap="square" lIns="38100" tIns="19050" rIns="38100" bIns="19050" anchor="ctr">
                <a:spAutoFit/>
              </a:bodyPr>
              <a:lstStyle/>
              <a:p>
                <a:pPr>
                  <a:defRPr u="sng"/>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Sheet1!$K$3:$V$3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Sheet1!$K$4:$V$4</c:f>
              <c:numCache>
                <c:formatCode>#,##0_);[Red]\(#,##0\)</c:formatCode>
                <c:ptCount val="12"/>
                <c:pt idx="0">
                  <c:v>1471.5419999999999</c:v>
                </c:pt>
                <c:pt idx="1">
                  <c:v>1428.4749999999999</c:v>
                </c:pt>
                <c:pt idx="2">
                  <c:v>1394.771</c:v>
                </c:pt>
                <c:pt idx="3">
                  <c:v>1399.117</c:v>
                </c:pt>
                <c:pt idx="4">
                  <c:v>1569.268</c:v>
                </c:pt>
                <c:pt idx="5">
                  <c:v>1456.0640000000001</c:v>
                </c:pt>
                <c:pt idx="6">
                  <c:v>1508.021</c:v>
                </c:pt>
                <c:pt idx="7" formatCode="#,##0_ ">
                  <c:v>1622</c:v>
                </c:pt>
                <c:pt idx="8">
                  <c:v>1639</c:v>
                </c:pt>
                <c:pt idx="9">
                  <c:v>1490</c:v>
                </c:pt>
                <c:pt idx="10">
                  <c:v>1523</c:v>
                </c:pt>
                <c:pt idx="11">
                  <c:v>1505</c:v>
                </c:pt>
              </c:numCache>
            </c:numRef>
          </c:val>
          <c:smooth val="0"/>
          <c:extLst>
            <c:ext xmlns:c16="http://schemas.microsoft.com/office/drawing/2014/chart" uri="{C3380CC4-5D6E-409C-BE32-E72D297353CC}">
              <c16:uniqueId val="{00000008-8568-479C-B5C1-45D09B54746D}"/>
            </c:ext>
          </c:extLst>
        </c:ser>
        <c:ser>
          <c:idx val="1"/>
          <c:order val="1"/>
          <c:tx>
            <c:strRef>
              <c:f>Sheet1!$J$5</c:f>
              <c:strCache>
                <c:ptCount val="1"/>
                <c:pt idx="0">
                  <c:v>東京</c:v>
                </c:pt>
              </c:strCache>
            </c:strRef>
          </c:tx>
          <c:dLbls>
            <c:dLbl>
              <c:idx val="0"/>
              <c:layout>
                <c:manualLayout>
                  <c:x val="-6.9675376088677757E-2"/>
                  <c:y val="-6.3091482649842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568-479C-B5C1-45D09B54746D}"/>
                </c:ext>
              </c:extLst>
            </c:dLbl>
            <c:dLbl>
              <c:idx val="1"/>
              <c:layout>
                <c:manualLayout>
                  <c:x val="-6.966142939893126E-2"/>
                  <c:y val="-5.452980799016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568-479C-B5C1-45D09B54746D}"/>
                </c:ext>
              </c:extLst>
            </c:dLbl>
            <c:dLbl>
              <c:idx val="2"/>
              <c:layout>
                <c:manualLayout>
                  <c:x val="-6.0091235271348332E-2"/>
                  <c:y val="-4.994958996127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568-479C-B5C1-45D09B54746D}"/>
                </c:ext>
              </c:extLst>
            </c:dLbl>
            <c:dLbl>
              <c:idx val="3"/>
              <c:layout>
                <c:manualLayout>
                  <c:x val="-6.6217947174117511E-2"/>
                  <c:y val="-5.9932496727813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568-479C-B5C1-45D09B54746D}"/>
                </c:ext>
              </c:extLst>
            </c:dLbl>
            <c:dLbl>
              <c:idx val="4"/>
              <c:layout>
                <c:manualLayout>
                  <c:x val="-6.6217947174117442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568-479C-B5C1-45D09B54746D}"/>
                </c:ext>
              </c:extLst>
            </c:dLbl>
            <c:dLbl>
              <c:idx val="5"/>
              <c:layout>
                <c:manualLayout>
                  <c:x val="-6.937118275383744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568-479C-B5C1-45D09B54746D}"/>
                </c:ext>
              </c:extLst>
            </c:dLbl>
            <c:dLbl>
              <c:idx val="6"/>
              <c:layout>
                <c:manualLayout>
                  <c:x val="-5.6758240434957814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568-479C-B5C1-45D09B54746D}"/>
                </c:ext>
              </c:extLst>
            </c:dLbl>
            <c:dLbl>
              <c:idx val="7"/>
              <c:layout>
                <c:manualLayout>
                  <c:x val="-5.0451769275518053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568-479C-B5C1-45D09B54746D}"/>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CF-4BEF-B06B-CE694A9665B3}"/>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CF-4BEF-B06B-CE694A9665B3}"/>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CF-4BEF-B06B-CE694A9665B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Sheet1!$K$3:$V$3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Sheet1!$K$5:$V$5</c:f>
              <c:numCache>
                <c:formatCode>#,##0_);[Red]\(#,##0\)</c:formatCode>
                <c:ptCount val="12"/>
                <c:pt idx="0">
                  <c:v>5845.1130000000003</c:v>
                </c:pt>
                <c:pt idx="1">
                  <c:v>6232.4549999999999</c:v>
                </c:pt>
                <c:pt idx="2">
                  <c:v>6272.5969999999998</c:v>
                </c:pt>
                <c:pt idx="3">
                  <c:v>6479.6639999999998</c:v>
                </c:pt>
                <c:pt idx="4">
                  <c:v>6905.6760000000004</c:v>
                </c:pt>
                <c:pt idx="5">
                  <c:v>7206.1719999999996</c:v>
                </c:pt>
                <c:pt idx="6">
                  <c:v>6682.3559999999998</c:v>
                </c:pt>
                <c:pt idx="7" formatCode="#,##0_ ">
                  <c:v>7171</c:v>
                </c:pt>
                <c:pt idx="8">
                  <c:v>6947</c:v>
                </c:pt>
                <c:pt idx="9">
                  <c:v>7145</c:v>
                </c:pt>
                <c:pt idx="10">
                  <c:v>6608</c:v>
                </c:pt>
                <c:pt idx="11">
                  <c:v>7729</c:v>
                </c:pt>
              </c:numCache>
            </c:numRef>
          </c:val>
          <c:smooth val="0"/>
          <c:extLst>
            <c:ext xmlns:c16="http://schemas.microsoft.com/office/drawing/2014/chart" uri="{C3380CC4-5D6E-409C-BE32-E72D297353CC}">
              <c16:uniqueId val="{00000011-8568-479C-B5C1-45D09B54746D}"/>
            </c:ext>
          </c:extLst>
        </c:ser>
        <c:ser>
          <c:idx val="2"/>
          <c:order val="2"/>
          <c:tx>
            <c:strRef>
              <c:f>Sheet1!$J$6</c:f>
              <c:strCache>
                <c:ptCount val="1"/>
                <c:pt idx="0">
                  <c:v>愛知</c:v>
                </c:pt>
              </c:strCache>
            </c:strRef>
          </c:tx>
          <c:spPr>
            <a:ln>
              <a:prstDash val="sysDash"/>
            </a:ln>
          </c:spPr>
          <c:dLbls>
            <c:dLbl>
              <c:idx val="0"/>
              <c:layout>
                <c:manualLayout>
                  <c:x val="-6.6217947174117442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568-479C-B5C1-45D09B54746D}"/>
                </c:ext>
              </c:extLst>
            </c:dLbl>
            <c:dLbl>
              <c:idx val="1"/>
              <c:layout>
                <c:manualLayout>
                  <c:x val="-5.3605004855237989E-2"/>
                  <c:y val="-6.849428197464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568-479C-B5C1-45D09B54746D}"/>
                </c:ext>
              </c:extLst>
            </c:dLbl>
            <c:dLbl>
              <c:idx val="2"/>
              <c:layout>
                <c:manualLayout>
                  <c:x val="-6.3064711594397568E-2"/>
                  <c:y val="-5.5651604104398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568-479C-B5C1-45D09B54746D}"/>
                </c:ext>
              </c:extLst>
            </c:dLbl>
            <c:dLbl>
              <c:idx val="3"/>
              <c:layout>
                <c:manualLayout>
                  <c:x val="-6.6217947174117511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568-479C-B5C1-45D09B54746D}"/>
                </c:ext>
              </c:extLst>
            </c:dLbl>
            <c:dLbl>
              <c:idx val="4"/>
              <c:layout>
                <c:manualLayout>
                  <c:x val="-6.9371182753837329E-2"/>
                  <c:y val="-4.2808926234152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568-479C-B5C1-45D09B54746D}"/>
                </c:ext>
              </c:extLst>
            </c:dLbl>
            <c:dLbl>
              <c:idx val="5"/>
              <c:layout>
                <c:manualLayout>
                  <c:x val="-6.3064711594397679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568-479C-B5C1-45D09B54746D}"/>
                </c:ext>
              </c:extLst>
            </c:dLbl>
            <c:dLbl>
              <c:idx val="6"/>
              <c:layout>
                <c:manualLayout>
                  <c:x val="-5.9911476014677688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568-479C-B5C1-45D09B54746D}"/>
                </c:ext>
              </c:extLst>
            </c:dLbl>
            <c:dLbl>
              <c:idx val="7"/>
              <c:layout>
                <c:manualLayout>
                  <c:x val="-5.0451769275518053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568-479C-B5C1-45D09B54746D}"/>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CF-4BEF-B06B-CE694A9665B3}"/>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CF-4BEF-B06B-CE694A9665B3}"/>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CF-4BEF-B06B-CE694A9665B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Sheet1!$K$3:$V$3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Sheet1!$K$6:$V$6</c:f>
              <c:numCache>
                <c:formatCode>#,##0_);[Red]\(#,##0\)</c:formatCode>
                <c:ptCount val="12"/>
                <c:pt idx="0">
                  <c:v>1434.3679999999999</c:v>
                </c:pt>
                <c:pt idx="1">
                  <c:v>1499.5540000000001</c:v>
                </c:pt>
                <c:pt idx="2">
                  <c:v>1678.819</c:v>
                </c:pt>
                <c:pt idx="3">
                  <c:v>1765.5609999999999</c:v>
                </c:pt>
                <c:pt idx="4">
                  <c:v>1948.6410000000001</c:v>
                </c:pt>
                <c:pt idx="5">
                  <c:v>2037.2739999999999</c:v>
                </c:pt>
                <c:pt idx="6">
                  <c:v>2026.0250000000001</c:v>
                </c:pt>
                <c:pt idx="7" formatCode="#,##0_ ">
                  <c:v>2020</c:v>
                </c:pt>
                <c:pt idx="8">
                  <c:v>2129</c:v>
                </c:pt>
                <c:pt idx="9">
                  <c:v>2265</c:v>
                </c:pt>
                <c:pt idx="10">
                  <c:v>2369</c:v>
                </c:pt>
                <c:pt idx="11">
                  <c:v>2283</c:v>
                </c:pt>
              </c:numCache>
            </c:numRef>
          </c:val>
          <c:smooth val="0"/>
          <c:extLst>
            <c:ext xmlns:c16="http://schemas.microsoft.com/office/drawing/2014/chart" uri="{C3380CC4-5D6E-409C-BE32-E72D297353CC}">
              <c16:uniqueId val="{0000001A-8568-479C-B5C1-45D09B54746D}"/>
            </c:ext>
          </c:extLst>
        </c:ser>
        <c:dLbls>
          <c:showLegendKey val="0"/>
          <c:showVal val="0"/>
          <c:showCatName val="0"/>
          <c:showSerName val="0"/>
          <c:showPercent val="0"/>
          <c:showBubbleSize val="0"/>
        </c:dLbls>
        <c:marker val="1"/>
        <c:smooth val="0"/>
        <c:axId val="123929728"/>
        <c:axId val="123931264"/>
      </c:lineChart>
      <c:catAx>
        <c:axId val="123929728"/>
        <c:scaling>
          <c:orientation val="minMax"/>
        </c:scaling>
        <c:delete val="0"/>
        <c:axPos val="b"/>
        <c:numFmt formatCode="General" sourceLinked="0"/>
        <c:majorTickMark val="out"/>
        <c:minorTickMark val="none"/>
        <c:tickLblPos val="nextTo"/>
        <c:txPr>
          <a:bodyPr/>
          <a:lstStyle/>
          <a:p>
            <a:pPr>
              <a:defRPr sz="900">
                <a:latin typeface="Meiryo UI" panose="020B0604030504040204" pitchFamily="50" charset="-128"/>
                <a:ea typeface="Meiryo UI" panose="020B0604030504040204" pitchFamily="50" charset="-128"/>
              </a:defRPr>
            </a:pPr>
            <a:endParaRPr lang="ja-JP"/>
          </a:p>
        </c:txPr>
        <c:crossAx val="123931264"/>
        <c:crosses val="autoZero"/>
        <c:auto val="1"/>
        <c:lblAlgn val="ctr"/>
        <c:lblOffset val="100"/>
        <c:noMultiLvlLbl val="0"/>
      </c:catAx>
      <c:valAx>
        <c:axId val="123931264"/>
        <c:scaling>
          <c:orientation val="minMax"/>
        </c:scaling>
        <c:delete val="0"/>
        <c:axPos val="l"/>
        <c:majorGridlines/>
        <c:numFmt formatCode="#,##0_);[Red]\(#,##0\)" sourceLinked="1"/>
        <c:majorTickMark val="out"/>
        <c:minorTickMark val="none"/>
        <c:tickLblPos val="nextTo"/>
        <c:crossAx val="123929728"/>
        <c:crosses val="autoZero"/>
        <c:crossBetween val="between"/>
      </c:valAx>
    </c:plotArea>
    <c:legend>
      <c:legendPos val="r"/>
      <c:layout>
        <c:manualLayout>
          <c:xMode val="edge"/>
          <c:yMode val="edge"/>
          <c:x val="0.24954357506854383"/>
          <c:y val="0.9022171647684315"/>
          <c:w val="0.56644235385066166"/>
          <c:h val="6.0188701504235255E-2"/>
        </c:manualLayout>
      </c:layout>
      <c:overlay val="0"/>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まとめ!$A$4</c:f>
              <c:strCache>
                <c:ptCount val="1"/>
                <c:pt idx="0">
                  <c:v>2012.2調査</c:v>
                </c:pt>
              </c:strCache>
            </c:strRef>
          </c:tx>
          <c:invertIfNegative val="0"/>
          <c:cat>
            <c:strRef>
              <c:f>まとめ!$B$3:$O$3</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まとめ!$B$4:$O$4</c:f>
              <c:numCache>
                <c:formatCode>General</c:formatCode>
                <c:ptCount val="14"/>
                <c:pt idx="0">
                  <c:v>556</c:v>
                </c:pt>
                <c:pt idx="1">
                  <c:v>626</c:v>
                </c:pt>
                <c:pt idx="2">
                  <c:v>1000</c:v>
                </c:pt>
                <c:pt idx="3">
                  <c:v>515</c:v>
                </c:pt>
                <c:pt idx="4">
                  <c:v>578</c:v>
                </c:pt>
                <c:pt idx="5">
                  <c:v>1274</c:v>
                </c:pt>
                <c:pt idx="6">
                  <c:v>731</c:v>
                </c:pt>
                <c:pt idx="7">
                  <c:v>647</c:v>
                </c:pt>
                <c:pt idx="8">
                  <c:v>187</c:v>
                </c:pt>
                <c:pt idx="9">
                  <c:v>304</c:v>
                </c:pt>
                <c:pt idx="10">
                  <c:v>417</c:v>
                </c:pt>
                <c:pt idx="11">
                  <c:v>386</c:v>
                </c:pt>
                <c:pt idx="12">
                  <c:v>462</c:v>
                </c:pt>
                <c:pt idx="13">
                  <c:v>358</c:v>
                </c:pt>
              </c:numCache>
            </c:numRef>
          </c:val>
          <c:extLst>
            <c:ext xmlns:c16="http://schemas.microsoft.com/office/drawing/2014/chart" uri="{C3380CC4-5D6E-409C-BE32-E72D297353CC}">
              <c16:uniqueId val="{00000000-ADC6-44C5-87A5-DACB2099441F}"/>
            </c:ext>
          </c:extLst>
        </c:ser>
        <c:ser>
          <c:idx val="1"/>
          <c:order val="1"/>
          <c:tx>
            <c:strRef>
              <c:f>まとめ!$A$5</c:f>
              <c:strCache>
                <c:ptCount val="1"/>
                <c:pt idx="0">
                  <c:v>2016.6調査</c:v>
                </c:pt>
              </c:strCache>
            </c:strRef>
          </c:tx>
          <c:invertIfNegative val="0"/>
          <c:cat>
            <c:strRef>
              <c:f>まとめ!$B$3:$O$3</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まとめ!$B$5:$O$5</c:f>
              <c:numCache>
                <c:formatCode>General</c:formatCode>
                <c:ptCount val="14"/>
                <c:pt idx="0">
                  <c:v>740</c:v>
                </c:pt>
                <c:pt idx="1">
                  <c:v>672</c:v>
                </c:pt>
                <c:pt idx="2">
                  <c:v>894</c:v>
                </c:pt>
                <c:pt idx="3">
                  <c:v>635</c:v>
                </c:pt>
                <c:pt idx="4">
                  <c:v>623</c:v>
                </c:pt>
                <c:pt idx="5">
                  <c:v>1319</c:v>
                </c:pt>
                <c:pt idx="6">
                  <c:v>717</c:v>
                </c:pt>
                <c:pt idx="7">
                  <c:v>843</c:v>
                </c:pt>
                <c:pt idx="8">
                  <c:v>204</c:v>
                </c:pt>
                <c:pt idx="9">
                  <c:v>471</c:v>
                </c:pt>
                <c:pt idx="10">
                  <c:v>398</c:v>
                </c:pt>
                <c:pt idx="11">
                  <c:v>401</c:v>
                </c:pt>
                <c:pt idx="12">
                  <c:v>493</c:v>
                </c:pt>
                <c:pt idx="13">
                  <c:v>381</c:v>
                </c:pt>
              </c:numCache>
            </c:numRef>
          </c:val>
          <c:extLst>
            <c:ext xmlns:c16="http://schemas.microsoft.com/office/drawing/2014/chart" uri="{C3380CC4-5D6E-409C-BE32-E72D297353CC}">
              <c16:uniqueId val="{00000001-ADC6-44C5-87A5-DACB2099441F}"/>
            </c:ext>
          </c:extLst>
        </c:ser>
        <c:ser>
          <c:idx val="2"/>
          <c:order val="2"/>
          <c:tx>
            <c:strRef>
              <c:f>まとめ!$A$6</c:f>
              <c:strCache>
                <c:ptCount val="1"/>
                <c:pt idx="0">
                  <c:v>2020.4調査</c:v>
                </c:pt>
              </c:strCache>
            </c:strRef>
          </c:tx>
          <c:invertIfNegative val="0"/>
          <c:cat>
            <c:strRef>
              <c:f>まとめ!$B$3:$O$3</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まとめ!$B$6:$O$6</c:f>
              <c:numCache>
                <c:formatCode>General</c:formatCode>
                <c:ptCount val="14"/>
                <c:pt idx="0">
                  <c:v>798</c:v>
                </c:pt>
                <c:pt idx="1">
                  <c:v>613</c:v>
                </c:pt>
                <c:pt idx="2">
                  <c:v>984</c:v>
                </c:pt>
                <c:pt idx="3">
                  <c:v>525</c:v>
                </c:pt>
                <c:pt idx="4">
                  <c:v>590</c:v>
                </c:pt>
                <c:pt idx="5">
                  <c:v>1153</c:v>
                </c:pt>
                <c:pt idx="6">
                  <c:v>801</c:v>
                </c:pt>
                <c:pt idx="7">
                  <c:v>858</c:v>
                </c:pt>
                <c:pt idx="8">
                  <c:v>158</c:v>
                </c:pt>
                <c:pt idx="9">
                  <c:v>288</c:v>
                </c:pt>
                <c:pt idx="10">
                  <c:v>365</c:v>
                </c:pt>
                <c:pt idx="11">
                  <c:v>404</c:v>
                </c:pt>
                <c:pt idx="12">
                  <c:v>539</c:v>
                </c:pt>
                <c:pt idx="13">
                  <c:v>403</c:v>
                </c:pt>
              </c:numCache>
            </c:numRef>
          </c:val>
          <c:extLst>
            <c:ext xmlns:c16="http://schemas.microsoft.com/office/drawing/2014/chart" uri="{C3380CC4-5D6E-409C-BE32-E72D297353CC}">
              <c16:uniqueId val="{00000002-ADC6-44C5-87A5-DACB2099441F}"/>
            </c:ext>
          </c:extLst>
        </c:ser>
        <c:dLbls>
          <c:showLegendKey val="0"/>
          <c:showVal val="0"/>
          <c:showCatName val="0"/>
          <c:showSerName val="0"/>
          <c:showPercent val="0"/>
          <c:showBubbleSize val="0"/>
        </c:dLbls>
        <c:gapWidth val="150"/>
        <c:axId val="186748928"/>
        <c:axId val="186894592"/>
      </c:barChart>
      <c:catAx>
        <c:axId val="186748928"/>
        <c:scaling>
          <c:orientation val="minMax"/>
        </c:scaling>
        <c:delete val="0"/>
        <c:axPos val="b"/>
        <c:numFmt formatCode="General" sourceLinked="0"/>
        <c:majorTickMark val="out"/>
        <c:minorTickMark val="none"/>
        <c:tickLblPos val="nextTo"/>
        <c:txPr>
          <a:bodyPr/>
          <a:lstStyle/>
          <a:p>
            <a:pPr>
              <a:defRPr sz="500"/>
            </a:pPr>
            <a:endParaRPr lang="ja-JP"/>
          </a:p>
        </c:txPr>
        <c:crossAx val="186894592"/>
        <c:crosses val="autoZero"/>
        <c:auto val="1"/>
        <c:lblAlgn val="ctr"/>
        <c:lblOffset val="100"/>
        <c:noMultiLvlLbl val="0"/>
      </c:catAx>
      <c:valAx>
        <c:axId val="186894592"/>
        <c:scaling>
          <c:orientation val="minMax"/>
        </c:scaling>
        <c:delete val="0"/>
        <c:axPos val="l"/>
        <c:majorGridlines/>
        <c:numFmt formatCode="General" sourceLinked="1"/>
        <c:majorTickMark val="out"/>
        <c:minorTickMark val="none"/>
        <c:tickLblPos val="nextTo"/>
        <c:crossAx val="186748928"/>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まとめ!$A$21</c:f>
              <c:strCache>
                <c:ptCount val="1"/>
                <c:pt idx="0">
                  <c:v>2012.2調査</c:v>
                </c:pt>
              </c:strCache>
            </c:strRef>
          </c:tx>
          <c:invertIfNegative val="0"/>
          <c:cat>
            <c:strRef>
              <c:f>まとめ!$B$20:$O$20</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まとめ!$B$21:$O$21</c:f>
              <c:numCache>
                <c:formatCode>General</c:formatCode>
                <c:ptCount val="14"/>
                <c:pt idx="0">
                  <c:v>631</c:v>
                </c:pt>
                <c:pt idx="1">
                  <c:v>647</c:v>
                </c:pt>
                <c:pt idx="2">
                  <c:v>970</c:v>
                </c:pt>
                <c:pt idx="3">
                  <c:v>638</c:v>
                </c:pt>
                <c:pt idx="4">
                  <c:v>743</c:v>
                </c:pt>
                <c:pt idx="5">
                  <c:v>1631</c:v>
                </c:pt>
                <c:pt idx="6">
                  <c:v>1020</c:v>
                </c:pt>
                <c:pt idx="7">
                  <c:v>1169</c:v>
                </c:pt>
                <c:pt idx="8">
                  <c:v>214</c:v>
                </c:pt>
                <c:pt idx="9">
                  <c:v>399</c:v>
                </c:pt>
                <c:pt idx="10">
                  <c:v>480</c:v>
                </c:pt>
                <c:pt idx="11">
                  <c:v>919</c:v>
                </c:pt>
                <c:pt idx="12">
                  <c:v>465</c:v>
                </c:pt>
                <c:pt idx="13">
                  <c:v>504</c:v>
                </c:pt>
              </c:numCache>
            </c:numRef>
          </c:val>
          <c:extLst>
            <c:ext xmlns:c16="http://schemas.microsoft.com/office/drawing/2014/chart" uri="{C3380CC4-5D6E-409C-BE32-E72D297353CC}">
              <c16:uniqueId val="{00000000-74BC-45C5-9910-1F37569225B5}"/>
            </c:ext>
          </c:extLst>
        </c:ser>
        <c:ser>
          <c:idx val="1"/>
          <c:order val="1"/>
          <c:tx>
            <c:strRef>
              <c:f>まとめ!$A$22</c:f>
              <c:strCache>
                <c:ptCount val="1"/>
                <c:pt idx="0">
                  <c:v>2016.6調査</c:v>
                </c:pt>
              </c:strCache>
            </c:strRef>
          </c:tx>
          <c:invertIfNegative val="0"/>
          <c:cat>
            <c:strRef>
              <c:f>まとめ!$B$20:$O$20</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まとめ!$B$22:$O$22</c:f>
              <c:numCache>
                <c:formatCode>General</c:formatCode>
                <c:ptCount val="14"/>
                <c:pt idx="0">
                  <c:v>825</c:v>
                </c:pt>
                <c:pt idx="1">
                  <c:v>768</c:v>
                </c:pt>
                <c:pt idx="2">
                  <c:v>1156</c:v>
                </c:pt>
                <c:pt idx="3">
                  <c:v>650</c:v>
                </c:pt>
                <c:pt idx="4">
                  <c:v>794</c:v>
                </c:pt>
                <c:pt idx="5">
                  <c:v>1680</c:v>
                </c:pt>
                <c:pt idx="6">
                  <c:v>1067</c:v>
                </c:pt>
                <c:pt idx="7">
                  <c:v>1747</c:v>
                </c:pt>
                <c:pt idx="8">
                  <c:v>258</c:v>
                </c:pt>
                <c:pt idx="9">
                  <c:v>492</c:v>
                </c:pt>
                <c:pt idx="10">
                  <c:v>461</c:v>
                </c:pt>
                <c:pt idx="11">
                  <c:v>-280</c:v>
                </c:pt>
                <c:pt idx="12">
                  <c:v>515</c:v>
                </c:pt>
                <c:pt idx="13">
                  <c:v>495</c:v>
                </c:pt>
              </c:numCache>
            </c:numRef>
          </c:val>
          <c:extLst>
            <c:ext xmlns:c16="http://schemas.microsoft.com/office/drawing/2014/chart" uri="{C3380CC4-5D6E-409C-BE32-E72D297353CC}">
              <c16:uniqueId val="{00000001-74BC-45C5-9910-1F37569225B5}"/>
            </c:ext>
          </c:extLst>
        </c:ser>
        <c:ser>
          <c:idx val="2"/>
          <c:order val="2"/>
          <c:tx>
            <c:strRef>
              <c:f>まとめ!$A$23</c:f>
              <c:strCache>
                <c:ptCount val="1"/>
                <c:pt idx="0">
                  <c:v>2020.4調査</c:v>
                </c:pt>
              </c:strCache>
            </c:strRef>
          </c:tx>
          <c:invertIfNegative val="0"/>
          <c:cat>
            <c:strRef>
              <c:f>まとめ!$B$20:$O$20</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まとめ!$B$23:$O$23</c:f>
              <c:numCache>
                <c:formatCode>General</c:formatCode>
                <c:ptCount val="14"/>
                <c:pt idx="0">
                  <c:v>869</c:v>
                </c:pt>
                <c:pt idx="1">
                  <c:v>714</c:v>
                </c:pt>
                <c:pt idx="2">
                  <c:v>1124</c:v>
                </c:pt>
                <c:pt idx="3">
                  <c:v>218</c:v>
                </c:pt>
                <c:pt idx="4">
                  <c:v>679</c:v>
                </c:pt>
                <c:pt idx="5">
                  <c:v>1795</c:v>
                </c:pt>
                <c:pt idx="6">
                  <c:v>1272</c:v>
                </c:pt>
                <c:pt idx="7">
                  <c:v>1901</c:v>
                </c:pt>
                <c:pt idx="8">
                  <c:v>159</c:v>
                </c:pt>
                <c:pt idx="9">
                  <c:v>303</c:v>
                </c:pt>
                <c:pt idx="10">
                  <c:v>457</c:v>
                </c:pt>
                <c:pt idx="11">
                  <c:v>5018</c:v>
                </c:pt>
                <c:pt idx="12">
                  <c:v>548</c:v>
                </c:pt>
                <c:pt idx="13">
                  <c:v>518</c:v>
                </c:pt>
              </c:numCache>
            </c:numRef>
          </c:val>
          <c:extLst>
            <c:ext xmlns:c16="http://schemas.microsoft.com/office/drawing/2014/chart" uri="{C3380CC4-5D6E-409C-BE32-E72D297353CC}">
              <c16:uniqueId val="{00000002-74BC-45C5-9910-1F37569225B5}"/>
            </c:ext>
          </c:extLst>
        </c:ser>
        <c:dLbls>
          <c:showLegendKey val="0"/>
          <c:showVal val="0"/>
          <c:showCatName val="0"/>
          <c:showSerName val="0"/>
          <c:showPercent val="0"/>
          <c:showBubbleSize val="0"/>
        </c:dLbls>
        <c:gapWidth val="150"/>
        <c:axId val="185112448"/>
        <c:axId val="185113984"/>
      </c:barChart>
      <c:catAx>
        <c:axId val="185112448"/>
        <c:scaling>
          <c:orientation val="minMax"/>
        </c:scaling>
        <c:delete val="0"/>
        <c:axPos val="b"/>
        <c:numFmt formatCode="General" sourceLinked="0"/>
        <c:majorTickMark val="out"/>
        <c:minorTickMark val="none"/>
        <c:tickLblPos val="low"/>
        <c:spPr>
          <a:solidFill>
            <a:sysClr val="window" lastClr="FFFFFF"/>
          </a:solidFill>
          <a:ln>
            <a:solidFill>
              <a:schemeClr val="accent1"/>
            </a:solidFill>
          </a:ln>
        </c:spPr>
        <c:txPr>
          <a:bodyPr/>
          <a:lstStyle/>
          <a:p>
            <a:pPr>
              <a:defRPr sz="500"/>
            </a:pPr>
            <a:endParaRPr lang="ja-JP"/>
          </a:p>
        </c:txPr>
        <c:crossAx val="185113984"/>
        <c:crosses val="autoZero"/>
        <c:auto val="1"/>
        <c:lblAlgn val="ctr"/>
        <c:lblOffset val="100"/>
        <c:noMultiLvlLbl val="0"/>
      </c:catAx>
      <c:valAx>
        <c:axId val="185113984"/>
        <c:scaling>
          <c:orientation val="minMax"/>
        </c:scaling>
        <c:delete val="0"/>
        <c:axPos val="l"/>
        <c:majorGridlines/>
        <c:numFmt formatCode="General" sourceLinked="1"/>
        <c:majorTickMark val="out"/>
        <c:minorTickMark val="none"/>
        <c:tickLblPos val="nextTo"/>
        <c:crossAx val="185112448"/>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まとめ!$A$39</c:f>
              <c:strCache>
                <c:ptCount val="1"/>
                <c:pt idx="0">
                  <c:v>2012.2調査</c:v>
                </c:pt>
              </c:strCache>
            </c:strRef>
          </c:tx>
          <c:invertIfNegative val="0"/>
          <c:cat>
            <c:strRef>
              <c:f>まとめ!$B$38:$O$38</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まとめ!$B$39:$O$39</c:f>
              <c:numCache>
                <c:formatCode>General</c:formatCode>
                <c:ptCount val="14"/>
                <c:pt idx="0">
                  <c:v>486</c:v>
                </c:pt>
                <c:pt idx="1">
                  <c:v>507</c:v>
                </c:pt>
                <c:pt idx="2">
                  <c:v>839</c:v>
                </c:pt>
                <c:pt idx="3">
                  <c:v>521</c:v>
                </c:pt>
                <c:pt idx="4">
                  <c:v>517</c:v>
                </c:pt>
                <c:pt idx="5">
                  <c:v>1084</c:v>
                </c:pt>
                <c:pt idx="6">
                  <c:v>616</c:v>
                </c:pt>
                <c:pt idx="7">
                  <c:v>690</c:v>
                </c:pt>
                <c:pt idx="8">
                  <c:v>180</c:v>
                </c:pt>
                <c:pt idx="9">
                  <c:v>321</c:v>
                </c:pt>
                <c:pt idx="10">
                  <c:v>338</c:v>
                </c:pt>
                <c:pt idx="11">
                  <c:v>434</c:v>
                </c:pt>
                <c:pt idx="12">
                  <c:v>548</c:v>
                </c:pt>
                <c:pt idx="13">
                  <c:v>355</c:v>
                </c:pt>
              </c:numCache>
            </c:numRef>
          </c:val>
          <c:extLst>
            <c:ext xmlns:c16="http://schemas.microsoft.com/office/drawing/2014/chart" uri="{C3380CC4-5D6E-409C-BE32-E72D297353CC}">
              <c16:uniqueId val="{00000000-ECF5-480C-A062-6F026C8AC4E2}"/>
            </c:ext>
          </c:extLst>
        </c:ser>
        <c:ser>
          <c:idx val="1"/>
          <c:order val="1"/>
          <c:tx>
            <c:strRef>
              <c:f>まとめ!$A$40</c:f>
              <c:strCache>
                <c:ptCount val="1"/>
                <c:pt idx="0">
                  <c:v>2016.6調査</c:v>
                </c:pt>
              </c:strCache>
            </c:strRef>
          </c:tx>
          <c:invertIfNegative val="0"/>
          <c:cat>
            <c:strRef>
              <c:f>まとめ!$B$38:$O$38</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まとめ!$B$40:$O$40</c:f>
              <c:numCache>
                <c:formatCode>General</c:formatCode>
                <c:ptCount val="14"/>
                <c:pt idx="0">
                  <c:v>643</c:v>
                </c:pt>
                <c:pt idx="1">
                  <c:v>822</c:v>
                </c:pt>
                <c:pt idx="2">
                  <c:v>849</c:v>
                </c:pt>
                <c:pt idx="3">
                  <c:v>634</c:v>
                </c:pt>
                <c:pt idx="4">
                  <c:v>577</c:v>
                </c:pt>
                <c:pt idx="5">
                  <c:v>1124</c:v>
                </c:pt>
                <c:pt idx="6">
                  <c:v>626</c:v>
                </c:pt>
                <c:pt idx="7">
                  <c:v>703</c:v>
                </c:pt>
                <c:pt idx="8">
                  <c:v>205</c:v>
                </c:pt>
                <c:pt idx="9">
                  <c:v>308</c:v>
                </c:pt>
                <c:pt idx="10">
                  <c:v>395</c:v>
                </c:pt>
                <c:pt idx="11">
                  <c:v>410</c:v>
                </c:pt>
                <c:pt idx="12">
                  <c:v>580</c:v>
                </c:pt>
                <c:pt idx="13">
                  <c:v>377</c:v>
                </c:pt>
              </c:numCache>
            </c:numRef>
          </c:val>
          <c:extLst>
            <c:ext xmlns:c16="http://schemas.microsoft.com/office/drawing/2014/chart" uri="{C3380CC4-5D6E-409C-BE32-E72D297353CC}">
              <c16:uniqueId val="{00000001-ECF5-480C-A062-6F026C8AC4E2}"/>
            </c:ext>
          </c:extLst>
        </c:ser>
        <c:ser>
          <c:idx val="2"/>
          <c:order val="2"/>
          <c:tx>
            <c:strRef>
              <c:f>まとめ!$A$41</c:f>
              <c:strCache>
                <c:ptCount val="1"/>
                <c:pt idx="0">
                  <c:v>2020.4調査</c:v>
                </c:pt>
              </c:strCache>
            </c:strRef>
          </c:tx>
          <c:invertIfNegative val="0"/>
          <c:cat>
            <c:strRef>
              <c:f>まとめ!$B$38:$O$38</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まとめ!$B$41:$O$41</c:f>
              <c:numCache>
                <c:formatCode>General</c:formatCode>
                <c:ptCount val="14"/>
                <c:pt idx="0">
                  <c:v>686</c:v>
                </c:pt>
                <c:pt idx="1">
                  <c:v>657</c:v>
                </c:pt>
                <c:pt idx="2">
                  <c:v>819</c:v>
                </c:pt>
                <c:pt idx="3">
                  <c:v>473</c:v>
                </c:pt>
                <c:pt idx="4">
                  <c:v>490</c:v>
                </c:pt>
                <c:pt idx="5">
                  <c:v>924</c:v>
                </c:pt>
                <c:pt idx="6">
                  <c:v>714</c:v>
                </c:pt>
                <c:pt idx="7">
                  <c:v>649</c:v>
                </c:pt>
                <c:pt idx="8">
                  <c:v>158</c:v>
                </c:pt>
                <c:pt idx="9">
                  <c:v>243</c:v>
                </c:pt>
                <c:pt idx="10">
                  <c:v>370</c:v>
                </c:pt>
                <c:pt idx="11">
                  <c:v>432</c:v>
                </c:pt>
                <c:pt idx="12">
                  <c:v>584</c:v>
                </c:pt>
                <c:pt idx="13">
                  <c:v>393</c:v>
                </c:pt>
              </c:numCache>
            </c:numRef>
          </c:val>
          <c:extLst>
            <c:ext xmlns:c16="http://schemas.microsoft.com/office/drawing/2014/chart" uri="{C3380CC4-5D6E-409C-BE32-E72D297353CC}">
              <c16:uniqueId val="{00000002-ECF5-480C-A062-6F026C8AC4E2}"/>
            </c:ext>
          </c:extLst>
        </c:ser>
        <c:dLbls>
          <c:showLegendKey val="0"/>
          <c:showVal val="0"/>
          <c:showCatName val="0"/>
          <c:showSerName val="0"/>
          <c:showPercent val="0"/>
          <c:showBubbleSize val="0"/>
        </c:dLbls>
        <c:gapWidth val="150"/>
        <c:axId val="131455232"/>
        <c:axId val="133699456"/>
      </c:barChart>
      <c:catAx>
        <c:axId val="131455232"/>
        <c:scaling>
          <c:orientation val="minMax"/>
        </c:scaling>
        <c:delete val="0"/>
        <c:axPos val="b"/>
        <c:numFmt formatCode="General" sourceLinked="0"/>
        <c:majorTickMark val="out"/>
        <c:minorTickMark val="none"/>
        <c:tickLblPos val="nextTo"/>
        <c:txPr>
          <a:bodyPr/>
          <a:lstStyle/>
          <a:p>
            <a:pPr>
              <a:defRPr sz="500"/>
            </a:pPr>
            <a:endParaRPr lang="ja-JP"/>
          </a:p>
        </c:txPr>
        <c:crossAx val="133699456"/>
        <c:crosses val="autoZero"/>
        <c:auto val="1"/>
        <c:lblAlgn val="ctr"/>
        <c:lblOffset val="100"/>
        <c:noMultiLvlLbl val="0"/>
      </c:catAx>
      <c:valAx>
        <c:axId val="133699456"/>
        <c:scaling>
          <c:orientation val="minMax"/>
        </c:scaling>
        <c:delete val="0"/>
        <c:axPos val="l"/>
        <c:majorGridlines/>
        <c:numFmt formatCode="General" sourceLinked="1"/>
        <c:majorTickMark val="out"/>
        <c:minorTickMark val="none"/>
        <c:tickLblPos val="nextTo"/>
        <c:crossAx val="131455232"/>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73316397310844"/>
          <c:y val="0.2267931284246148"/>
          <c:w val="0.72440567038340131"/>
          <c:h val="0.58474764066594365"/>
        </c:manualLayout>
      </c:layout>
      <c:barChart>
        <c:barDir val="col"/>
        <c:grouping val="clustered"/>
        <c:varyColors val="0"/>
        <c:ser>
          <c:idx val="0"/>
          <c:order val="0"/>
          <c:tx>
            <c:strRef>
              <c:f>'グラフ (2024)'!$A$10</c:f>
              <c:strCache>
                <c:ptCount val="1"/>
                <c:pt idx="0">
                  <c:v>事業所数（左目盛）</c:v>
                </c:pt>
              </c:strCache>
            </c:strRef>
          </c:tx>
          <c:spPr>
            <a:pattFill prst="pct80">
              <a:fgClr>
                <a:srgbClr val="0070C0"/>
              </a:fgClr>
              <a:bgClr>
                <a:schemeClr val="bg1"/>
              </a:bgClr>
            </a:pattFill>
          </c:spPr>
          <c:invertIfNegative val="0"/>
          <c:dLbls>
            <c:dLbl>
              <c:idx val="2"/>
              <c:layout>
                <c:manualLayout>
                  <c:x val="-5.5880941035047031E-3"/>
                  <c:y val="1.6671444939074367E-2"/>
                </c:manualLayout>
              </c:layout>
              <c:spPr>
                <a:noFill/>
                <a:ln w="25400">
                  <a:noFill/>
                </a:ln>
              </c:spPr>
              <c:txPr>
                <a:bodyPr wrap="square" lIns="38100" tIns="19050" rIns="38100" bIns="19050" anchor="ctr">
                  <a:noAutofit/>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9.4564412464705899E-2"/>
                      <c:h val="8.1390256735001207E-2"/>
                    </c:manualLayout>
                  </c15:layout>
                </c:ext>
                <c:ext xmlns:c16="http://schemas.microsoft.com/office/drawing/2014/chart" uri="{C3380CC4-5D6E-409C-BE32-E72D297353CC}">
                  <c16:uniqueId val="{00000008-51CA-4017-9955-3B01C16E7CE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(2024)'!$B$9:$D$9</c:f>
              <c:strCache>
                <c:ptCount val="3"/>
                <c:pt idx="0">
                  <c:v>大阪府</c:v>
                </c:pt>
                <c:pt idx="1">
                  <c:v>東京都</c:v>
                </c:pt>
                <c:pt idx="2">
                  <c:v>愛知県</c:v>
                </c:pt>
              </c:strCache>
            </c:strRef>
          </c:cat>
          <c:val>
            <c:numRef>
              <c:f>'グラフ (2024)'!$B$10:$D$10</c:f>
              <c:numCache>
                <c:formatCode>#,##0_);[Red]\(#,##0\)</c:formatCode>
                <c:ptCount val="3"/>
                <c:pt idx="0">
                  <c:v>18340</c:v>
                </c:pt>
                <c:pt idx="1">
                  <c:v>15216</c:v>
                </c:pt>
                <c:pt idx="2">
                  <c:v>18035</c:v>
                </c:pt>
              </c:numCache>
            </c:numRef>
          </c:val>
          <c:extLst>
            <c:ext xmlns:c16="http://schemas.microsoft.com/office/drawing/2014/chart" uri="{C3380CC4-5D6E-409C-BE32-E72D297353CC}">
              <c16:uniqueId val="{00000000-51CA-4017-9955-3B01C16E7CEB}"/>
            </c:ext>
          </c:extLst>
        </c:ser>
        <c:ser>
          <c:idx val="1"/>
          <c:order val="1"/>
          <c:tx>
            <c:v>グラフ!#REF!</c:v>
          </c:tx>
          <c:invertIfNegative val="0"/>
          <c:cat>
            <c:strRef>
              <c:f>'グラフ (2024)'!$B$9:$D$9</c:f>
              <c:strCache>
                <c:ptCount val="3"/>
                <c:pt idx="0">
                  <c:v>大阪府</c:v>
                </c:pt>
                <c:pt idx="1">
                  <c:v>東京都</c:v>
                </c:pt>
                <c:pt idx="2">
                  <c:v>愛知県</c:v>
                </c:pt>
              </c:strCache>
            </c:strRef>
          </c:cat>
          <c:val>
            <c:numLit>
              <c:formatCode>General</c:formatCode>
              <c:ptCount val="1"/>
              <c:pt idx="0">
                <c:v>0</c:v>
              </c:pt>
            </c:numLit>
          </c:val>
          <c:extLst>
            <c:ext xmlns:c16="http://schemas.microsoft.com/office/drawing/2014/chart" uri="{C3380CC4-5D6E-409C-BE32-E72D297353CC}">
              <c16:uniqueId val="{00000001-51CA-4017-9955-3B01C16E7CEB}"/>
            </c:ext>
          </c:extLst>
        </c:ser>
        <c:ser>
          <c:idx val="2"/>
          <c:order val="2"/>
          <c:tx>
            <c:v>グラフ!#REF!</c:v>
          </c:tx>
          <c:invertIfNegative val="0"/>
          <c:cat>
            <c:strRef>
              <c:f>'グラフ (2024)'!$B$9:$D$9</c:f>
              <c:strCache>
                <c:ptCount val="3"/>
                <c:pt idx="0">
                  <c:v>大阪府</c:v>
                </c:pt>
                <c:pt idx="1">
                  <c:v>東京都</c:v>
                </c:pt>
                <c:pt idx="2">
                  <c:v>愛知県</c:v>
                </c:pt>
              </c:strCache>
            </c:strRef>
          </c:cat>
          <c:val>
            <c:numLit>
              <c:formatCode>General</c:formatCode>
              <c:ptCount val="1"/>
              <c:pt idx="0">
                <c:v>0</c:v>
              </c:pt>
            </c:numLit>
          </c:val>
          <c:extLst>
            <c:ext xmlns:c16="http://schemas.microsoft.com/office/drawing/2014/chart" uri="{C3380CC4-5D6E-409C-BE32-E72D297353CC}">
              <c16:uniqueId val="{00000002-51CA-4017-9955-3B01C16E7CEB}"/>
            </c:ext>
          </c:extLst>
        </c:ser>
        <c:dLbls>
          <c:showLegendKey val="0"/>
          <c:showVal val="0"/>
          <c:showCatName val="0"/>
          <c:showSerName val="0"/>
          <c:showPercent val="0"/>
          <c:showBubbleSize val="0"/>
        </c:dLbls>
        <c:gapWidth val="117"/>
        <c:axId val="968476768"/>
        <c:axId val="1"/>
      </c:barChart>
      <c:barChart>
        <c:barDir val="col"/>
        <c:grouping val="clustered"/>
        <c:varyColors val="0"/>
        <c:ser>
          <c:idx val="3"/>
          <c:order val="3"/>
          <c:tx>
            <c:strRef>
              <c:f>'グラフ (2024)'!$A$11</c:f>
              <c:strCache>
                <c:ptCount val="1"/>
                <c:pt idx="0">
                  <c:v>付加価値額（右目盛）</c:v>
                </c:pt>
              </c:strCache>
            </c:strRef>
          </c:tx>
          <c:spPr>
            <a:pattFill prst="narHorz">
              <a:fgClr>
                <a:srgbClr val="FF0000"/>
              </a:fgClr>
              <a:bgClr>
                <a:schemeClr val="bg1"/>
              </a:bgClr>
            </a:pattFill>
          </c:spPr>
          <c:invertIfNegative val="0"/>
          <c:dLbls>
            <c:dLbl>
              <c:idx val="0"/>
              <c:layout>
                <c:manualLayout>
                  <c:x val="1.2093726379440665E-2"/>
                  <c:y val="1.9801990489847193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CA-4017-9955-3B01C16E7CEB}"/>
                </c:ext>
              </c:extLst>
            </c:dLbl>
            <c:dLbl>
              <c:idx val="1"/>
              <c:layout>
                <c:manualLayout>
                  <c:x val="2.7210884353741551E-2"/>
                  <c:y val="2.640265398646286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CA-4017-9955-3B01C16E7CEB}"/>
                </c:ext>
              </c:extLst>
            </c:dLbl>
            <c:dLbl>
              <c:idx val="2"/>
              <c:layout>
                <c:manualLayout>
                  <c:x val="1.2093726379440665E-2"/>
                  <c:y val="1.3201326993231462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1CA-4017-9955-3B01C16E7CE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(2024)'!$B$9:$D$9</c:f>
              <c:strCache>
                <c:ptCount val="3"/>
                <c:pt idx="0">
                  <c:v>大阪府</c:v>
                </c:pt>
                <c:pt idx="1">
                  <c:v>東京都</c:v>
                </c:pt>
                <c:pt idx="2">
                  <c:v>愛知県</c:v>
                </c:pt>
              </c:strCache>
            </c:strRef>
          </c:cat>
          <c:val>
            <c:numRef>
              <c:f>'グラフ (2024)'!$B$11:$D$11</c:f>
              <c:numCache>
                <c:formatCode>#,##0_);[Red]\(#,##0\)</c:formatCode>
                <c:ptCount val="3"/>
                <c:pt idx="0">
                  <c:v>40190</c:v>
                </c:pt>
                <c:pt idx="1">
                  <c:v>19604</c:v>
                </c:pt>
                <c:pt idx="2">
                  <c:v>48663</c:v>
                </c:pt>
              </c:numCache>
            </c:numRef>
          </c:val>
          <c:extLst>
            <c:ext xmlns:c16="http://schemas.microsoft.com/office/drawing/2014/chart" uri="{C3380CC4-5D6E-409C-BE32-E72D297353CC}">
              <c16:uniqueId val="{00000006-51CA-4017-9955-3B01C16E7CEB}"/>
            </c:ext>
          </c:extLst>
        </c:ser>
        <c:dLbls>
          <c:showLegendKey val="0"/>
          <c:showVal val="0"/>
          <c:showCatName val="0"/>
          <c:showSerName val="0"/>
          <c:showPercent val="0"/>
          <c:showBubbleSize val="0"/>
        </c:dLbls>
        <c:gapWidth val="294"/>
        <c:axId val="3"/>
        <c:axId val="4"/>
      </c:barChart>
      <c:catAx>
        <c:axId val="968476768"/>
        <c:scaling>
          <c:orientation val="minMax"/>
        </c:scaling>
        <c:delete val="0"/>
        <c:axPos val="b"/>
        <c:numFmt formatCode="General" sourceLinked="1"/>
        <c:majorTickMark val="out"/>
        <c:minorTickMark val="none"/>
        <c:tickLblPos val="nextTo"/>
        <c:txPr>
          <a:bodyPr/>
          <a:lstStyle/>
          <a:p>
            <a:pPr>
              <a:defRPr sz="900" baseline="0">
                <a:latin typeface="Meiryo UI" panose="020B0604030504040204" pitchFamily="50" charset="-128"/>
                <a:ea typeface="Meiryo UI" panose="020B0604030504040204" pitchFamily="50" charset="-128"/>
              </a:defRPr>
            </a:pPr>
            <a:endParaRPr lang="ja-JP"/>
          </a:p>
        </c:txPr>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968476768"/>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50000"/>
        </c:scaling>
        <c:delete val="0"/>
        <c:axPos val="r"/>
        <c:numFmt formatCode="#,##0_);[Red]\(#,##0\)" sourceLinked="1"/>
        <c:majorTickMark val="out"/>
        <c:minorTickMark val="none"/>
        <c:tickLblPos val="nextTo"/>
        <c:crossAx val="3"/>
        <c:crosses val="max"/>
        <c:crossBetween val="between"/>
      </c:valAx>
    </c:plotArea>
    <c:legend>
      <c:legendPos val="r"/>
      <c:legendEntry>
        <c:idx val="1"/>
        <c:delete val="1"/>
      </c:legendEntry>
      <c:legendEntry>
        <c:idx val="2"/>
        <c:delete val="1"/>
      </c:legendEntry>
      <c:layout>
        <c:manualLayout>
          <c:xMode val="edge"/>
          <c:yMode val="edge"/>
          <c:x val="0.17499996699944428"/>
          <c:y val="4.3392489395910852E-2"/>
          <c:w val="0.61176470588235299"/>
          <c:h val="0.11619718309859156"/>
        </c:manualLayout>
      </c:layout>
      <c:overlay val="0"/>
      <c:txPr>
        <a:bodyPr/>
        <a:lstStyle/>
        <a:p>
          <a:pPr>
            <a:defRPr baseline="0">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18150050141734"/>
          <c:y val="9.6741652064463585E-2"/>
          <c:w val="0.86212215358107824"/>
          <c:h val="0.70572251170671962"/>
        </c:manualLayout>
      </c:layout>
      <c:barChart>
        <c:barDir val="col"/>
        <c:grouping val="clustered"/>
        <c:varyColors val="0"/>
        <c:ser>
          <c:idx val="0"/>
          <c:order val="0"/>
          <c:tx>
            <c:strRef>
              <c:f>'グラフ (2024)'!$A$31</c:f>
              <c:strCache>
                <c:ptCount val="1"/>
                <c:pt idx="0">
                  <c:v>1人当たりの付加価値額</c:v>
                </c:pt>
              </c:strCache>
            </c:strRef>
          </c:tx>
          <c:spPr>
            <a:pattFill prst="pct90">
              <a:fgClr>
                <a:srgbClr val="FF0000"/>
              </a:fgClr>
              <a:bgClr>
                <a:schemeClr val="bg1"/>
              </a:bgClr>
            </a:pattFill>
          </c:spPr>
          <c:invertIfNegative val="0"/>
          <c:dLbls>
            <c:dLbl>
              <c:idx val="0"/>
              <c:layout>
                <c:manualLayout>
                  <c:x val="-6.688811724696906E-3"/>
                  <c:y val="2.887290522241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7F-45A5-BA82-30F209FB45A8}"/>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(2024)'!$B$30:$D$30</c:f>
              <c:strCache>
                <c:ptCount val="3"/>
                <c:pt idx="0">
                  <c:v>大阪府</c:v>
                </c:pt>
                <c:pt idx="1">
                  <c:v>東京都</c:v>
                </c:pt>
                <c:pt idx="2">
                  <c:v>愛知県</c:v>
                </c:pt>
              </c:strCache>
            </c:strRef>
          </c:cat>
          <c:val>
            <c:numRef>
              <c:f>'グラフ (2024)'!$B$31:$D$31</c:f>
              <c:numCache>
                <c:formatCode>#,##0_);[Red]\(#,##0\)</c:formatCode>
                <c:ptCount val="3"/>
                <c:pt idx="0">
                  <c:v>1152.1305384827081</c:v>
                </c:pt>
                <c:pt idx="1">
                  <c:v>992.77043759210403</c:v>
                </c:pt>
                <c:pt idx="2">
                  <c:v>1126.4741966397992</c:v>
                </c:pt>
              </c:numCache>
            </c:numRef>
          </c:val>
          <c:extLst>
            <c:ext xmlns:c16="http://schemas.microsoft.com/office/drawing/2014/chart" uri="{C3380CC4-5D6E-409C-BE32-E72D297353CC}">
              <c16:uniqueId val="{00000000-4A7F-45A5-BA82-30F209FB45A8}"/>
            </c:ext>
          </c:extLst>
        </c:ser>
        <c:dLbls>
          <c:showLegendKey val="0"/>
          <c:showVal val="0"/>
          <c:showCatName val="0"/>
          <c:showSerName val="0"/>
          <c:showPercent val="0"/>
          <c:showBubbleSize val="0"/>
        </c:dLbls>
        <c:gapWidth val="150"/>
        <c:axId val="367419264"/>
        <c:axId val="1"/>
      </c:barChart>
      <c:catAx>
        <c:axId val="367419264"/>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367419264"/>
        <c:crosses val="autoZero"/>
        <c:crossBetween val="between"/>
      </c:valAx>
    </c:plotArea>
    <c:plotVisOnly val="1"/>
    <c:dispBlanksAs val="gap"/>
    <c:showDLblsOverMax val="0"/>
  </c:chart>
  <c:txPr>
    <a:bodyPr/>
    <a:lstStyle/>
    <a:p>
      <a:pPr>
        <a:defRPr baseline="0">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774538272523389E-2"/>
          <c:y val="0.11250338312027543"/>
          <c:w val="0.78314028405279901"/>
          <c:h val="0.68774208979273277"/>
        </c:manualLayout>
      </c:layout>
      <c:lineChart>
        <c:grouping val="standard"/>
        <c:varyColors val="0"/>
        <c:ser>
          <c:idx val="0"/>
          <c:order val="0"/>
          <c:tx>
            <c:strRef>
              <c:f>まとめ!$E$2</c:f>
              <c:strCache>
                <c:ptCount val="1"/>
                <c:pt idx="0">
                  <c:v>府内企業合計</c:v>
                </c:pt>
              </c:strCache>
            </c:strRef>
          </c:tx>
          <c:marker>
            <c:symbol val="none"/>
          </c:marker>
          <c:cat>
            <c:multiLvlStrRef>
              <c:f>まとめ!$A$3:$B$66</c:f>
              <c:multiLvlStrCache>
                <c:ptCount val="64"/>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pt idx="49">
                    <c:v>4～6</c:v>
                  </c:pt>
                  <c:pt idx="50">
                    <c:v>7～9</c:v>
                  </c:pt>
                  <c:pt idx="51">
                    <c:v>10～12</c:v>
                  </c:pt>
                  <c:pt idx="52">
                    <c:v>1～3</c:v>
                  </c:pt>
                  <c:pt idx="53">
                    <c:v>4～6</c:v>
                  </c:pt>
                  <c:pt idx="54">
                    <c:v>7～9</c:v>
                  </c:pt>
                  <c:pt idx="55">
                    <c:v>10～12</c:v>
                  </c:pt>
                  <c:pt idx="56">
                    <c:v>1～3</c:v>
                  </c:pt>
                  <c:pt idx="57">
                    <c:v>4～6</c:v>
                  </c:pt>
                  <c:pt idx="58">
                    <c:v>7～9</c:v>
                  </c:pt>
                  <c:pt idx="59">
                    <c:v>10～12</c:v>
                  </c:pt>
                  <c:pt idx="60">
                    <c:v>1～3</c:v>
                  </c:pt>
                  <c:pt idx="61">
                    <c:v>4～6</c:v>
                  </c:pt>
                  <c:pt idx="62">
                    <c:v>7～9</c:v>
                  </c:pt>
                  <c:pt idx="63">
                    <c:v>10～12</c:v>
                  </c:pt>
                </c:lvl>
                <c:lvl>
                  <c:pt idx="0">
                    <c:v>10年</c:v>
                  </c:pt>
                  <c:pt idx="4">
                    <c:v>11年</c:v>
                  </c:pt>
                  <c:pt idx="8">
                    <c:v>12年</c:v>
                  </c:pt>
                  <c:pt idx="12">
                    <c:v>13年</c:v>
                  </c:pt>
                  <c:pt idx="16">
                    <c:v>14年</c:v>
                  </c:pt>
                  <c:pt idx="20">
                    <c:v>15年</c:v>
                  </c:pt>
                  <c:pt idx="24">
                    <c:v>16年</c:v>
                  </c:pt>
                  <c:pt idx="28">
                    <c:v>17年</c:v>
                  </c:pt>
                  <c:pt idx="32">
                    <c:v>18年</c:v>
                  </c:pt>
                  <c:pt idx="36">
                    <c:v>19年</c:v>
                  </c:pt>
                  <c:pt idx="40">
                    <c:v>20年</c:v>
                  </c:pt>
                  <c:pt idx="44">
                    <c:v>21年</c:v>
                  </c:pt>
                  <c:pt idx="48">
                    <c:v>22年</c:v>
                  </c:pt>
                  <c:pt idx="52">
                    <c:v>23年</c:v>
                  </c:pt>
                  <c:pt idx="56">
                    <c:v>24年</c:v>
                  </c:pt>
                  <c:pt idx="60">
                    <c:v>25年</c:v>
                  </c:pt>
                </c:lvl>
              </c:multiLvlStrCache>
            </c:multiLvlStrRef>
          </c:cat>
          <c:val>
            <c:numRef>
              <c:f>まとめ!$E$3:$E$66</c:f>
              <c:numCache>
                <c:formatCode>0.0</c:formatCode>
                <c:ptCount val="64"/>
                <c:pt idx="0">
                  <c:v>-20.621637776449489</c:v>
                </c:pt>
                <c:pt idx="1">
                  <c:v>-9.1799265605875142</c:v>
                </c:pt>
                <c:pt idx="2">
                  <c:v>-8.9327146171693723</c:v>
                </c:pt>
                <c:pt idx="3">
                  <c:v>-7.2830905636478782</c:v>
                </c:pt>
                <c:pt idx="4">
                  <c:v>-9</c:v>
                </c:pt>
                <c:pt idx="5">
                  <c:v>-6.4990803188228075</c:v>
                </c:pt>
                <c:pt idx="6">
                  <c:v>-6.0256410256410255</c:v>
                </c:pt>
                <c:pt idx="7">
                  <c:v>-2.7152317880794694</c:v>
                </c:pt>
                <c:pt idx="8">
                  <c:v>-9.5711622125543805</c:v>
                </c:pt>
                <c:pt idx="9">
                  <c:v>-2.3000000000000007</c:v>
                </c:pt>
                <c:pt idx="10">
                  <c:v>-1.7999999999999989</c:v>
                </c:pt>
                <c:pt idx="11">
                  <c:v>-2.1999999999999993</c:v>
                </c:pt>
                <c:pt idx="12">
                  <c:v>-3.5</c:v>
                </c:pt>
                <c:pt idx="13">
                  <c:v>-3.2000000000000011</c:v>
                </c:pt>
                <c:pt idx="14">
                  <c:v>-0.50000000000000178</c:v>
                </c:pt>
                <c:pt idx="15">
                  <c:v>3.0999999999999996</c:v>
                </c:pt>
                <c:pt idx="16">
                  <c:v>1.1999999999999993</c:v>
                </c:pt>
                <c:pt idx="17">
                  <c:v>2.5</c:v>
                </c:pt>
                <c:pt idx="18">
                  <c:v>-0.70000000000000107</c:v>
                </c:pt>
                <c:pt idx="19">
                  <c:v>0.70000000000000107</c:v>
                </c:pt>
                <c:pt idx="20">
                  <c:v>0</c:v>
                </c:pt>
                <c:pt idx="21">
                  <c:v>1.3999999999999986</c:v>
                </c:pt>
                <c:pt idx="22">
                  <c:v>2.6999999999999993</c:v>
                </c:pt>
                <c:pt idx="23">
                  <c:v>2.9000000000000004</c:v>
                </c:pt>
                <c:pt idx="24">
                  <c:v>-4.0000000000000018</c:v>
                </c:pt>
                <c:pt idx="25">
                  <c:v>-3.8999999999999986</c:v>
                </c:pt>
                <c:pt idx="26">
                  <c:v>0.40000000000000036</c:v>
                </c:pt>
                <c:pt idx="27">
                  <c:v>3.8000000000000007</c:v>
                </c:pt>
                <c:pt idx="28">
                  <c:v>-1.6000000000000032</c:v>
                </c:pt>
                <c:pt idx="29">
                  <c:v>-1.2507817385866176</c:v>
                </c:pt>
                <c:pt idx="30">
                  <c:v>-0.52356020942408144</c:v>
                </c:pt>
                <c:pt idx="31">
                  <c:v>5.0237610319076715</c:v>
                </c:pt>
                <c:pt idx="32">
                  <c:v>5.4234769687964342</c:v>
                </c:pt>
                <c:pt idx="33">
                  <c:v>1.0056568196103068</c:v>
                </c:pt>
                <c:pt idx="34">
                  <c:v>2.90933694181326</c:v>
                </c:pt>
                <c:pt idx="35">
                  <c:v>4.183813443072701</c:v>
                </c:pt>
                <c:pt idx="36">
                  <c:v>1.1805555555555571</c:v>
                </c:pt>
                <c:pt idx="37">
                  <c:v>-1.3862633900441104</c:v>
                </c:pt>
                <c:pt idx="38">
                  <c:v>1.5822784810126578</c:v>
                </c:pt>
                <c:pt idx="39">
                  <c:v>3.6745406824146976</c:v>
                </c:pt>
                <c:pt idx="40">
                  <c:v>-5.6568196103079842</c:v>
                </c:pt>
                <c:pt idx="41">
                  <c:v>-19.706498951781899</c:v>
                </c:pt>
                <c:pt idx="42">
                  <c:v>-15.485278080697899</c:v>
                </c:pt>
                <c:pt idx="43">
                  <c:v>-8.1194029850746006</c:v>
                </c:pt>
                <c:pt idx="44">
                  <c:v>-18.578916715201</c:v>
                </c:pt>
                <c:pt idx="45">
                  <c:v>-8.9323467230444002</c:v>
                </c:pt>
                <c:pt idx="46">
                  <c:v>-2.9047875201720998</c:v>
                </c:pt>
                <c:pt idx="47">
                  <c:v>2.7920227920228</c:v>
                </c:pt>
                <c:pt idx="48">
                  <c:v>-6.6221480244853002</c:v>
                </c:pt>
                <c:pt idx="49">
                  <c:v>-3.1065881092662</c:v>
                </c:pt>
                <c:pt idx="50">
                  <c:v>-0.837520938023401</c:v>
                </c:pt>
                <c:pt idx="51">
                  <c:v>3.4768211920529999</c:v>
                </c:pt>
                <c:pt idx="52">
                  <c:v>0.52295177222550038</c:v>
                </c:pt>
                <c:pt idx="53">
                  <c:v>-1.8763796909492001</c:v>
                </c:pt>
                <c:pt idx="54">
                  <c:v>3.1573217201959984</c:v>
                </c:pt>
                <c:pt idx="55">
                  <c:v>6.5102639296187199</c:v>
                </c:pt>
                <c:pt idx="56">
                  <c:v>0.69930069930070005</c:v>
                </c:pt>
                <c:pt idx="57">
                  <c:v>1.4866204162537162</c:v>
                </c:pt>
                <c:pt idx="58">
                  <c:v>1.6283524904214559</c:v>
                </c:pt>
                <c:pt idx="59">
                  <c:v>4.0629761300152385</c:v>
                </c:pt>
                <c:pt idx="60">
                  <c:v>-0.2044989775051107</c:v>
                </c:pt>
                <c:pt idx="61">
                  <c:v>-1.2524084778420033</c:v>
                </c:pt>
                <c:pt idx="62">
                  <c:v>0.44665012406948179</c:v>
                </c:pt>
                <c:pt idx="63">
                  <c:v>3.0423940149625928</c:v>
                </c:pt>
              </c:numCache>
            </c:numRef>
          </c:val>
          <c:smooth val="0"/>
          <c:extLst>
            <c:ext xmlns:c16="http://schemas.microsoft.com/office/drawing/2014/chart" uri="{C3380CC4-5D6E-409C-BE32-E72D297353CC}">
              <c16:uniqueId val="{00000000-530A-421B-BF57-897264B218B1}"/>
            </c:ext>
          </c:extLst>
        </c:ser>
        <c:ser>
          <c:idx val="1"/>
          <c:order val="1"/>
          <c:tx>
            <c:strRef>
              <c:f>まとめ!$C$2</c:f>
              <c:strCache>
                <c:ptCount val="1"/>
                <c:pt idx="0">
                  <c:v>大企業</c:v>
                </c:pt>
              </c:strCache>
            </c:strRef>
          </c:tx>
          <c:spPr>
            <a:ln cmpd="dbl"/>
          </c:spPr>
          <c:marker>
            <c:symbol val="none"/>
          </c:marker>
          <c:cat>
            <c:multiLvlStrRef>
              <c:f>まとめ!$A$3:$B$66</c:f>
              <c:multiLvlStrCache>
                <c:ptCount val="64"/>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pt idx="49">
                    <c:v>4～6</c:v>
                  </c:pt>
                  <c:pt idx="50">
                    <c:v>7～9</c:v>
                  </c:pt>
                  <c:pt idx="51">
                    <c:v>10～12</c:v>
                  </c:pt>
                  <c:pt idx="52">
                    <c:v>1～3</c:v>
                  </c:pt>
                  <c:pt idx="53">
                    <c:v>4～6</c:v>
                  </c:pt>
                  <c:pt idx="54">
                    <c:v>7～9</c:v>
                  </c:pt>
                  <c:pt idx="55">
                    <c:v>10～12</c:v>
                  </c:pt>
                  <c:pt idx="56">
                    <c:v>1～3</c:v>
                  </c:pt>
                  <c:pt idx="57">
                    <c:v>4～6</c:v>
                  </c:pt>
                  <c:pt idx="58">
                    <c:v>7～9</c:v>
                  </c:pt>
                  <c:pt idx="59">
                    <c:v>10～12</c:v>
                  </c:pt>
                  <c:pt idx="60">
                    <c:v>1～3</c:v>
                  </c:pt>
                  <c:pt idx="61">
                    <c:v>4～6</c:v>
                  </c:pt>
                  <c:pt idx="62">
                    <c:v>7～9</c:v>
                  </c:pt>
                  <c:pt idx="63">
                    <c:v>10～12</c:v>
                  </c:pt>
                </c:lvl>
                <c:lvl>
                  <c:pt idx="0">
                    <c:v>10年</c:v>
                  </c:pt>
                  <c:pt idx="4">
                    <c:v>11年</c:v>
                  </c:pt>
                  <c:pt idx="8">
                    <c:v>12年</c:v>
                  </c:pt>
                  <c:pt idx="12">
                    <c:v>13年</c:v>
                  </c:pt>
                  <c:pt idx="16">
                    <c:v>14年</c:v>
                  </c:pt>
                  <c:pt idx="20">
                    <c:v>15年</c:v>
                  </c:pt>
                  <c:pt idx="24">
                    <c:v>16年</c:v>
                  </c:pt>
                  <c:pt idx="28">
                    <c:v>17年</c:v>
                  </c:pt>
                  <c:pt idx="32">
                    <c:v>18年</c:v>
                  </c:pt>
                  <c:pt idx="36">
                    <c:v>19年</c:v>
                  </c:pt>
                  <c:pt idx="40">
                    <c:v>20年</c:v>
                  </c:pt>
                  <c:pt idx="44">
                    <c:v>21年</c:v>
                  </c:pt>
                  <c:pt idx="48">
                    <c:v>22年</c:v>
                  </c:pt>
                  <c:pt idx="52">
                    <c:v>23年</c:v>
                  </c:pt>
                  <c:pt idx="56">
                    <c:v>24年</c:v>
                  </c:pt>
                  <c:pt idx="60">
                    <c:v>25年</c:v>
                  </c:pt>
                </c:lvl>
              </c:multiLvlStrCache>
            </c:multiLvlStrRef>
          </c:cat>
          <c:val>
            <c:numRef>
              <c:f>まとめ!$C$3:$C$66</c:f>
              <c:numCache>
                <c:formatCode>0.0</c:formatCode>
                <c:ptCount val="64"/>
                <c:pt idx="0">
                  <c:v>-22.222222222222221</c:v>
                </c:pt>
                <c:pt idx="1">
                  <c:v>-3.174603174603174</c:v>
                </c:pt>
                <c:pt idx="2">
                  <c:v>-5.0632911392405084</c:v>
                </c:pt>
                <c:pt idx="3">
                  <c:v>-5.4421768707483018</c:v>
                </c:pt>
                <c:pt idx="4">
                  <c:v>-1.3999999999999986</c:v>
                </c:pt>
                <c:pt idx="5">
                  <c:v>3.0303030303030312</c:v>
                </c:pt>
                <c:pt idx="6">
                  <c:v>6.8702290076335899</c:v>
                </c:pt>
                <c:pt idx="7">
                  <c:v>7.5000000000000036</c:v>
                </c:pt>
                <c:pt idx="8">
                  <c:v>2.1739130434782616</c:v>
                </c:pt>
                <c:pt idx="9">
                  <c:v>5</c:v>
                </c:pt>
                <c:pt idx="10">
                  <c:v>6.7999999999999972</c:v>
                </c:pt>
                <c:pt idx="11">
                  <c:v>6.1999999999999993</c:v>
                </c:pt>
                <c:pt idx="12">
                  <c:v>5.4000000000000021</c:v>
                </c:pt>
                <c:pt idx="13">
                  <c:v>0</c:v>
                </c:pt>
                <c:pt idx="14">
                  <c:v>12.300000000000002</c:v>
                </c:pt>
                <c:pt idx="15">
                  <c:v>11.2</c:v>
                </c:pt>
                <c:pt idx="16">
                  <c:v>15.900000000000002</c:v>
                </c:pt>
                <c:pt idx="17">
                  <c:v>6.5000000000000036</c:v>
                </c:pt>
                <c:pt idx="18">
                  <c:v>18.5</c:v>
                </c:pt>
                <c:pt idx="19">
                  <c:v>14.599999999999998</c:v>
                </c:pt>
                <c:pt idx="20">
                  <c:v>11.7</c:v>
                </c:pt>
                <c:pt idx="21">
                  <c:v>18.800000000000004</c:v>
                </c:pt>
                <c:pt idx="22">
                  <c:v>21.5</c:v>
                </c:pt>
                <c:pt idx="23">
                  <c:v>17.100000000000001</c:v>
                </c:pt>
                <c:pt idx="24">
                  <c:v>9.9000000000000021</c:v>
                </c:pt>
                <c:pt idx="25">
                  <c:v>5</c:v>
                </c:pt>
                <c:pt idx="26">
                  <c:v>11.799999999999999</c:v>
                </c:pt>
                <c:pt idx="27">
                  <c:v>10.199999999999999</c:v>
                </c:pt>
                <c:pt idx="28">
                  <c:v>9.6000000000000014</c:v>
                </c:pt>
                <c:pt idx="29">
                  <c:v>3.2258064516129039</c:v>
                </c:pt>
                <c:pt idx="30">
                  <c:v>9.5652173913043477</c:v>
                </c:pt>
                <c:pt idx="31">
                  <c:v>19.469026548672566</c:v>
                </c:pt>
                <c:pt idx="32">
                  <c:v>13.26530612244898</c:v>
                </c:pt>
                <c:pt idx="33">
                  <c:v>13.492063492063496</c:v>
                </c:pt>
                <c:pt idx="34">
                  <c:v>14.615384615384613</c:v>
                </c:pt>
                <c:pt idx="35">
                  <c:v>13.675213675213673</c:v>
                </c:pt>
                <c:pt idx="36">
                  <c:v>17.355371900826441</c:v>
                </c:pt>
                <c:pt idx="37">
                  <c:v>13.274336283185841</c:v>
                </c:pt>
                <c:pt idx="38">
                  <c:v>9.9173553719008218</c:v>
                </c:pt>
                <c:pt idx="39">
                  <c:v>11.016949152542374</c:v>
                </c:pt>
                <c:pt idx="40">
                  <c:v>11.538461538461537</c:v>
                </c:pt>
                <c:pt idx="41">
                  <c:v>-7.2580645161290001</c:v>
                </c:pt>
                <c:pt idx="42">
                  <c:v>-22.727272727272702</c:v>
                </c:pt>
                <c:pt idx="43">
                  <c:v>-5.6074766355141001</c:v>
                </c:pt>
                <c:pt idx="44">
                  <c:v>-8.8235294117646994</c:v>
                </c:pt>
                <c:pt idx="45">
                  <c:v>6.1946902654868001</c:v>
                </c:pt>
                <c:pt idx="46">
                  <c:v>0</c:v>
                </c:pt>
                <c:pt idx="47">
                  <c:v>7.4074074074074003</c:v>
                </c:pt>
                <c:pt idx="48">
                  <c:v>9.4736842105263008</c:v>
                </c:pt>
                <c:pt idx="49">
                  <c:v>11.6071428571429</c:v>
                </c:pt>
                <c:pt idx="50">
                  <c:v>21.428571428571399</c:v>
                </c:pt>
                <c:pt idx="51">
                  <c:v>17.021276595744698</c:v>
                </c:pt>
                <c:pt idx="52">
                  <c:v>18.181818181818198</c:v>
                </c:pt>
                <c:pt idx="53">
                  <c:v>23.9583333333334</c:v>
                </c:pt>
                <c:pt idx="54">
                  <c:v>26.213592233009731</c:v>
                </c:pt>
                <c:pt idx="55">
                  <c:v>15.853658536585391</c:v>
                </c:pt>
                <c:pt idx="56">
                  <c:v>13.265306122448999</c:v>
                </c:pt>
                <c:pt idx="57">
                  <c:v>16.049382716049383</c:v>
                </c:pt>
                <c:pt idx="58">
                  <c:v>16.853932584269661</c:v>
                </c:pt>
                <c:pt idx="59">
                  <c:v>7.4468085106383004</c:v>
                </c:pt>
                <c:pt idx="60">
                  <c:v>4.1666666666666643</c:v>
                </c:pt>
                <c:pt idx="61">
                  <c:v>24.444444444444446</c:v>
                </c:pt>
                <c:pt idx="62">
                  <c:v>20</c:v>
                </c:pt>
                <c:pt idx="63">
                  <c:v>27.38095238095238</c:v>
                </c:pt>
              </c:numCache>
            </c:numRef>
          </c:val>
          <c:smooth val="0"/>
          <c:extLst>
            <c:ext xmlns:c16="http://schemas.microsoft.com/office/drawing/2014/chart" uri="{C3380CC4-5D6E-409C-BE32-E72D297353CC}">
              <c16:uniqueId val="{00000001-530A-421B-BF57-897264B218B1}"/>
            </c:ext>
          </c:extLst>
        </c:ser>
        <c:ser>
          <c:idx val="2"/>
          <c:order val="2"/>
          <c:tx>
            <c:strRef>
              <c:f>まとめ!$D$2</c:f>
              <c:strCache>
                <c:ptCount val="1"/>
                <c:pt idx="0">
                  <c:v>中小企業</c:v>
                </c:pt>
              </c:strCache>
            </c:strRef>
          </c:tx>
          <c:spPr>
            <a:ln>
              <a:prstDash val="sysDash"/>
            </a:ln>
          </c:spPr>
          <c:marker>
            <c:symbol val="none"/>
          </c:marker>
          <c:cat>
            <c:multiLvlStrRef>
              <c:f>まとめ!$A$3:$B$66</c:f>
              <c:multiLvlStrCache>
                <c:ptCount val="64"/>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pt idx="49">
                    <c:v>4～6</c:v>
                  </c:pt>
                  <c:pt idx="50">
                    <c:v>7～9</c:v>
                  </c:pt>
                  <c:pt idx="51">
                    <c:v>10～12</c:v>
                  </c:pt>
                  <c:pt idx="52">
                    <c:v>1～3</c:v>
                  </c:pt>
                  <c:pt idx="53">
                    <c:v>4～6</c:v>
                  </c:pt>
                  <c:pt idx="54">
                    <c:v>7～9</c:v>
                  </c:pt>
                  <c:pt idx="55">
                    <c:v>10～12</c:v>
                  </c:pt>
                  <c:pt idx="56">
                    <c:v>1～3</c:v>
                  </c:pt>
                  <c:pt idx="57">
                    <c:v>4～6</c:v>
                  </c:pt>
                  <c:pt idx="58">
                    <c:v>7～9</c:v>
                  </c:pt>
                  <c:pt idx="59">
                    <c:v>10～12</c:v>
                  </c:pt>
                  <c:pt idx="60">
                    <c:v>1～3</c:v>
                  </c:pt>
                  <c:pt idx="61">
                    <c:v>4～6</c:v>
                  </c:pt>
                  <c:pt idx="62">
                    <c:v>7～9</c:v>
                  </c:pt>
                  <c:pt idx="63">
                    <c:v>10～12</c:v>
                  </c:pt>
                </c:lvl>
                <c:lvl>
                  <c:pt idx="0">
                    <c:v>10年</c:v>
                  </c:pt>
                  <c:pt idx="4">
                    <c:v>11年</c:v>
                  </c:pt>
                  <c:pt idx="8">
                    <c:v>12年</c:v>
                  </c:pt>
                  <c:pt idx="12">
                    <c:v>13年</c:v>
                  </c:pt>
                  <c:pt idx="16">
                    <c:v>14年</c:v>
                  </c:pt>
                  <c:pt idx="20">
                    <c:v>15年</c:v>
                  </c:pt>
                  <c:pt idx="24">
                    <c:v>16年</c:v>
                  </c:pt>
                  <c:pt idx="28">
                    <c:v>17年</c:v>
                  </c:pt>
                  <c:pt idx="32">
                    <c:v>18年</c:v>
                  </c:pt>
                  <c:pt idx="36">
                    <c:v>19年</c:v>
                  </c:pt>
                  <c:pt idx="40">
                    <c:v>20年</c:v>
                  </c:pt>
                  <c:pt idx="44">
                    <c:v>21年</c:v>
                  </c:pt>
                  <c:pt idx="48">
                    <c:v>22年</c:v>
                  </c:pt>
                  <c:pt idx="52">
                    <c:v>23年</c:v>
                  </c:pt>
                  <c:pt idx="56">
                    <c:v>24年</c:v>
                  </c:pt>
                  <c:pt idx="60">
                    <c:v>25年</c:v>
                  </c:pt>
                </c:lvl>
              </c:multiLvlStrCache>
            </c:multiLvlStrRef>
          </c:cat>
          <c:val>
            <c:numRef>
              <c:f>まとめ!$D$3:$D$66</c:f>
              <c:numCache>
                <c:formatCode>0.0</c:formatCode>
                <c:ptCount val="64"/>
                <c:pt idx="0">
                  <c:v>-20.516214427531441</c:v>
                </c:pt>
                <c:pt idx="1">
                  <c:v>-9.681787406905892</c:v>
                </c:pt>
                <c:pt idx="2">
                  <c:v>-9.1443500979751828</c:v>
                </c:pt>
                <c:pt idx="3">
                  <c:v>-7.483962936564506</c:v>
                </c:pt>
                <c:pt idx="4">
                  <c:v>-9.6999999999999993</c:v>
                </c:pt>
                <c:pt idx="5">
                  <c:v>-7.1815718157181596</c:v>
                </c:pt>
                <c:pt idx="6">
                  <c:v>-6.7663817663817678</c:v>
                </c:pt>
                <c:pt idx="7">
                  <c:v>-3.2727272727272734</c:v>
                </c:pt>
                <c:pt idx="8">
                  <c:v>-10.387811634349029</c:v>
                </c:pt>
                <c:pt idx="9">
                  <c:v>-2.8999999999999986</c:v>
                </c:pt>
                <c:pt idx="10">
                  <c:v>-2.4999999999999982</c:v>
                </c:pt>
                <c:pt idx="11">
                  <c:v>-2.5999999999999996</c:v>
                </c:pt>
                <c:pt idx="12">
                  <c:v>-3.9999999999999982</c:v>
                </c:pt>
                <c:pt idx="13">
                  <c:v>-3.7000000000000011</c:v>
                </c:pt>
                <c:pt idx="14">
                  <c:v>-1.7000000000000011</c:v>
                </c:pt>
                <c:pt idx="15">
                  <c:v>2.6000000000000014</c:v>
                </c:pt>
                <c:pt idx="16">
                  <c:v>-0.29999999999999893</c:v>
                </c:pt>
                <c:pt idx="17">
                  <c:v>2.3000000000000007</c:v>
                </c:pt>
                <c:pt idx="18">
                  <c:v>-2.5</c:v>
                </c:pt>
                <c:pt idx="19">
                  <c:v>-0.69999999999999751</c:v>
                </c:pt>
                <c:pt idx="20">
                  <c:v>-1.1000000000000014</c:v>
                </c:pt>
                <c:pt idx="21">
                  <c:v>-9.9999999999999645E-2</c:v>
                </c:pt>
                <c:pt idx="22">
                  <c:v>0.69999999999999929</c:v>
                </c:pt>
                <c:pt idx="23">
                  <c:v>1.5000000000000018</c:v>
                </c:pt>
                <c:pt idx="24">
                  <c:v>-5.2000000000000028</c:v>
                </c:pt>
                <c:pt idx="25">
                  <c:v>-4.5999999999999996</c:v>
                </c:pt>
                <c:pt idx="26">
                  <c:v>-0.70000000000000107</c:v>
                </c:pt>
                <c:pt idx="27">
                  <c:v>3.3000000000000007</c:v>
                </c:pt>
                <c:pt idx="28">
                  <c:v>-2.6999999999999993</c:v>
                </c:pt>
                <c:pt idx="29">
                  <c:v>-1.6563146997929596</c:v>
                </c:pt>
                <c:pt idx="30">
                  <c:v>-1.4999999999999982</c:v>
                </c:pt>
                <c:pt idx="31">
                  <c:v>3.9789789789789793</c:v>
                </c:pt>
                <c:pt idx="32">
                  <c:v>5.0986842105263186</c:v>
                </c:pt>
                <c:pt idx="33">
                  <c:v>0.20775623268698062</c:v>
                </c:pt>
                <c:pt idx="34">
                  <c:v>2.1164021164021172</c:v>
                </c:pt>
                <c:pt idx="35">
                  <c:v>3.1555221637866264</c:v>
                </c:pt>
                <c:pt idx="36">
                  <c:v>-0.22970903522205433</c:v>
                </c:pt>
                <c:pt idx="37">
                  <c:v>-2.6045236463331047</c:v>
                </c:pt>
                <c:pt idx="38">
                  <c:v>0.62543432939541255</c:v>
                </c:pt>
                <c:pt idx="39">
                  <c:v>3.2258064516129021</c:v>
                </c:pt>
                <c:pt idx="40">
                  <c:v>-6.9830508474576245</c:v>
                </c:pt>
                <c:pt idx="41">
                  <c:v>-20.374574347332601</c:v>
                </c:pt>
                <c:pt idx="42">
                  <c:v>-14.8672566371682</c:v>
                </c:pt>
                <c:pt idx="43">
                  <c:v>-8.0362929358391995</c:v>
                </c:pt>
                <c:pt idx="44">
                  <c:v>-19.1046658259773</c:v>
                </c:pt>
                <c:pt idx="45">
                  <c:v>-9.5898324667821999</c:v>
                </c:pt>
                <c:pt idx="46">
                  <c:v>-2.787456445993</c:v>
                </c:pt>
                <c:pt idx="47">
                  <c:v>2.2374145431944998</c:v>
                </c:pt>
                <c:pt idx="48">
                  <c:v>-6.8360556563824</c:v>
                </c:pt>
                <c:pt idx="49">
                  <c:v>-3.7900874635569002</c:v>
                </c:pt>
                <c:pt idx="50">
                  <c:v>-2.1804966686856999</c:v>
                </c:pt>
                <c:pt idx="51">
                  <c:v>3.1026252983293001</c:v>
                </c:pt>
                <c:pt idx="52">
                  <c:v>-6.3011972274800598E-2</c:v>
                </c:pt>
                <c:pt idx="53">
                  <c:v>-2.9761904761903999</c:v>
                </c:pt>
                <c:pt idx="54">
                  <c:v>2.0503807850028988</c:v>
                </c:pt>
                <c:pt idx="55">
                  <c:v>5.9418457648545804</c:v>
                </c:pt>
                <c:pt idx="56">
                  <c:v>6.3331222292600131E-2</c:v>
                </c:pt>
                <c:pt idx="57">
                  <c:v>1.1578947368421062</c:v>
                </c:pt>
                <c:pt idx="58">
                  <c:v>1.171676006113092</c:v>
                </c:pt>
                <c:pt idx="59">
                  <c:v>3.9502164502164518</c:v>
                </c:pt>
                <c:pt idx="60">
                  <c:v>0</c:v>
                </c:pt>
                <c:pt idx="61">
                  <c:v>-2.0408163265306118</c:v>
                </c:pt>
                <c:pt idx="62">
                  <c:v>-0.26766595289079298</c:v>
                </c:pt>
                <c:pt idx="63">
                  <c:v>2.1119324181626169</c:v>
                </c:pt>
              </c:numCache>
            </c:numRef>
          </c:val>
          <c:smooth val="0"/>
          <c:extLst>
            <c:ext xmlns:c16="http://schemas.microsoft.com/office/drawing/2014/chart" uri="{C3380CC4-5D6E-409C-BE32-E72D297353CC}">
              <c16:uniqueId val="{00000002-530A-421B-BF57-897264B218B1}"/>
            </c:ext>
          </c:extLst>
        </c:ser>
        <c:dLbls>
          <c:showLegendKey val="0"/>
          <c:showVal val="0"/>
          <c:showCatName val="0"/>
          <c:showSerName val="0"/>
          <c:showPercent val="0"/>
          <c:showBubbleSize val="0"/>
        </c:dLbls>
        <c:smooth val="0"/>
        <c:axId val="92758400"/>
        <c:axId val="92760320"/>
      </c:lineChart>
      <c:catAx>
        <c:axId val="92758400"/>
        <c:scaling>
          <c:orientation val="minMax"/>
        </c:scaling>
        <c:delete val="0"/>
        <c:axPos val="b"/>
        <c:numFmt formatCode="General" sourceLinked="0"/>
        <c:majorTickMark val="out"/>
        <c:minorTickMark val="none"/>
        <c:tickLblPos val="low"/>
        <c:spPr>
          <a:ln/>
        </c:spPr>
        <c:crossAx val="92760320"/>
        <c:crosses val="autoZero"/>
        <c:auto val="1"/>
        <c:lblAlgn val="ctr"/>
        <c:lblOffset val="100"/>
        <c:noMultiLvlLbl val="0"/>
      </c:catAx>
      <c:valAx>
        <c:axId val="92760320"/>
        <c:scaling>
          <c:orientation val="minMax"/>
          <c:max val="30"/>
          <c:min val="-30"/>
        </c:scaling>
        <c:delete val="0"/>
        <c:axPos val="l"/>
        <c:majorGridlines/>
        <c:numFmt formatCode="0.0" sourceLinked="1"/>
        <c:majorTickMark val="out"/>
        <c:minorTickMark val="none"/>
        <c:tickLblPos val="nextTo"/>
        <c:crossAx val="92758400"/>
        <c:crosses val="autoZero"/>
        <c:crossBetween val="between"/>
        <c:majorUnit val="10"/>
      </c:valAx>
    </c:plotArea>
    <c:legend>
      <c:legendPos val="r"/>
      <c:layout>
        <c:manualLayout>
          <c:xMode val="edge"/>
          <c:yMode val="edge"/>
          <c:x val="0.85580071210090491"/>
          <c:y val="0.54474564446711382"/>
          <c:w val="0.14229430180743519"/>
          <c:h val="0.36729864161505449"/>
        </c:manualLayout>
      </c:layout>
      <c:overlay val="0"/>
      <c:spPr>
        <a:solidFill>
          <a:schemeClr val="bg1"/>
        </a:solidFill>
      </c:spPr>
      <c:txPr>
        <a:bodyPr/>
        <a:lstStyle/>
        <a:p>
          <a:pPr>
            <a:defRPr sz="800"/>
          </a:pPr>
          <a:endParaRPr lang="ja-JP"/>
        </a:p>
      </c:txPr>
    </c:legend>
    <c:plotVisOnly val="1"/>
    <c:dispBlanksAs val="gap"/>
    <c:showDLblsOverMax val="0"/>
  </c:chart>
  <c:spPr>
    <a:ln>
      <a:noFill/>
    </a:ln>
  </c:sp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9.2044907999065576E-2"/>
          <c:w val="0.86235870516185475"/>
          <c:h val="0.72752497560841545"/>
        </c:manualLayout>
      </c:layout>
      <c:barChart>
        <c:barDir val="col"/>
        <c:grouping val="clustered"/>
        <c:varyColors val="0"/>
        <c:ser>
          <c:idx val="0"/>
          <c:order val="0"/>
          <c:tx>
            <c:strRef>
              <c:f>'グラフ (2024)'!$G$10</c:f>
              <c:strCache>
                <c:ptCount val="1"/>
                <c:pt idx="0">
                  <c:v>大阪府</c:v>
                </c:pt>
              </c:strCache>
            </c:strRef>
          </c:tx>
          <c:spPr>
            <a:solidFill>
              <a:srgbClr val="002060"/>
            </a:solidFill>
          </c:spPr>
          <c:invertIfNegative val="0"/>
          <c:dLbls>
            <c:dLbl>
              <c:idx val="0"/>
              <c:layout>
                <c:manualLayout>
                  <c:x val="0"/>
                  <c:y val="-4.0658171492112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DC-422B-90AA-9781DA7B5ECA}"/>
                </c:ext>
              </c:extLst>
            </c:dLbl>
            <c:dLbl>
              <c:idx val="1"/>
              <c:layout>
                <c:manualLayout>
                  <c:x val="0"/>
                  <c:y val="-3.38818095767601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DDC-422B-90AA-9781DA7B5ECA}"/>
                </c:ext>
              </c:extLst>
            </c:dLbl>
            <c:dLbl>
              <c:idx val="2"/>
              <c:layout>
                <c:manualLayout>
                  <c:x val="0"/>
                  <c:y val="-3.38818095767602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DDC-422B-90AA-9781DA7B5ECA}"/>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(2024)'!$H$9:$L$9</c:f>
              <c:strCache>
                <c:ptCount val="5"/>
                <c:pt idx="0">
                  <c:v>１～9人</c:v>
                </c:pt>
                <c:pt idx="1">
                  <c:v>10～19人</c:v>
                </c:pt>
                <c:pt idx="2">
                  <c:v>20～29人</c:v>
                </c:pt>
                <c:pt idx="3">
                  <c:v>30～99人</c:v>
                </c:pt>
                <c:pt idx="4">
                  <c:v>100～299人</c:v>
                </c:pt>
              </c:strCache>
            </c:strRef>
          </c:cat>
          <c:val>
            <c:numRef>
              <c:f>'グラフ (2024)'!$H$10:$L$10</c:f>
              <c:numCache>
                <c:formatCode>0</c:formatCode>
                <c:ptCount val="5"/>
                <c:pt idx="0">
                  <c:v>4081.02</c:v>
                </c:pt>
                <c:pt idx="1">
                  <c:v>4947.54</c:v>
                </c:pt>
                <c:pt idx="2">
                  <c:v>4550.95</c:v>
                </c:pt>
                <c:pt idx="3">
                  <c:v>13877.35</c:v>
                </c:pt>
                <c:pt idx="4">
                  <c:v>12733.14</c:v>
                </c:pt>
              </c:numCache>
            </c:numRef>
          </c:val>
          <c:extLst>
            <c:ext xmlns:c16="http://schemas.microsoft.com/office/drawing/2014/chart" uri="{C3380CC4-5D6E-409C-BE32-E72D297353CC}">
              <c16:uniqueId val="{00000000-4DDC-422B-90AA-9781DA7B5ECA}"/>
            </c:ext>
          </c:extLst>
        </c:ser>
        <c:ser>
          <c:idx val="1"/>
          <c:order val="1"/>
          <c:tx>
            <c:strRef>
              <c:f>'グラフ (2024)'!$G$11</c:f>
              <c:strCache>
                <c:ptCount val="1"/>
                <c:pt idx="0">
                  <c:v>東京都</c:v>
                </c:pt>
              </c:strCache>
            </c:strRef>
          </c:tx>
          <c:spPr>
            <a:pattFill prst="pct80">
              <a:fgClr>
                <a:srgbClr val="FF0000"/>
              </a:fgClr>
              <a:bgClr>
                <a:schemeClr val="bg1"/>
              </a:bgClr>
            </a:pattFill>
          </c:spPr>
          <c:invertIfNegative val="0"/>
          <c:dLbls>
            <c:dLbl>
              <c:idx val="0"/>
              <c:layout>
                <c:manualLayout>
                  <c:x val="0"/>
                  <c:y val="6.2838751399292058E-3"/>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DC-422B-90AA-9781DA7B5ECA}"/>
                </c:ext>
              </c:extLst>
            </c:dLbl>
            <c:dLbl>
              <c:idx val="1"/>
              <c:layout>
                <c:manualLayout>
                  <c:x val="-2.7940470517523516E-3"/>
                  <c:y val="-2.0329085746056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DDC-422B-90AA-9781DA7B5ECA}"/>
                </c:ext>
              </c:extLst>
            </c:dLbl>
            <c:dLbl>
              <c:idx val="2"/>
              <c:layout>
                <c:manualLayout>
                  <c:x val="0"/>
                  <c:y val="-2.71054476614081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DDC-422B-90AA-9781DA7B5ECA}"/>
                </c:ext>
              </c:extLst>
            </c:dLbl>
            <c:dLbl>
              <c:idx val="3"/>
              <c:layout>
                <c:manualLayout>
                  <c:x val="1.3970235258761758E-2"/>
                  <c:y val="3.38818095767602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DDC-422B-90AA-9781DA7B5ECA}"/>
                </c:ext>
              </c:extLst>
            </c:dLbl>
            <c:dLbl>
              <c:idx val="4"/>
              <c:layout>
                <c:manualLayout>
                  <c:x val="1.676428231051410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DDC-422B-90AA-9781DA7B5ECA}"/>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(2024)'!$H$9:$L$9</c:f>
              <c:strCache>
                <c:ptCount val="5"/>
                <c:pt idx="0">
                  <c:v>１～9人</c:v>
                </c:pt>
                <c:pt idx="1">
                  <c:v>10～19人</c:v>
                </c:pt>
                <c:pt idx="2">
                  <c:v>20～29人</c:v>
                </c:pt>
                <c:pt idx="3">
                  <c:v>30～99人</c:v>
                </c:pt>
                <c:pt idx="4">
                  <c:v>100～299人</c:v>
                </c:pt>
              </c:strCache>
            </c:strRef>
          </c:cat>
          <c:val>
            <c:numRef>
              <c:f>'グラフ (2024)'!$H$11:$L$11</c:f>
              <c:numCache>
                <c:formatCode>0</c:formatCode>
                <c:ptCount val="5"/>
                <c:pt idx="0">
                  <c:v>3010.22</c:v>
                </c:pt>
                <c:pt idx="1">
                  <c:v>3235.83</c:v>
                </c:pt>
                <c:pt idx="2">
                  <c:v>2458.27</c:v>
                </c:pt>
                <c:pt idx="3">
                  <c:v>6346.6</c:v>
                </c:pt>
                <c:pt idx="4">
                  <c:v>4553.0200000000004</c:v>
                </c:pt>
              </c:numCache>
            </c:numRef>
          </c:val>
          <c:extLst>
            <c:ext xmlns:c16="http://schemas.microsoft.com/office/drawing/2014/chart" uri="{C3380CC4-5D6E-409C-BE32-E72D297353CC}">
              <c16:uniqueId val="{00000002-4DDC-422B-90AA-9781DA7B5ECA}"/>
            </c:ext>
          </c:extLst>
        </c:ser>
        <c:ser>
          <c:idx val="2"/>
          <c:order val="2"/>
          <c:tx>
            <c:strRef>
              <c:f>'グラフ (2024)'!$G$12</c:f>
              <c:strCache>
                <c:ptCount val="1"/>
                <c:pt idx="0">
                  <c:v>愛知県</c:v>
                </c:pt>
              </c:strCache>
            </c:strRef>
          </c:tx>
          <c:spPr>
            <a:pattFill prst="dkUpDiag">
              <a:fgClr>
                <a:srgbClr val="00B050"/>
              </a:fgClr>
              <a:bgClr>
                <a:schemeClr val="bg1"/>
              </a:bgClr>
            </a:pattFill>
          </c:spPr>
          <c:invertIfNegative val="0"/>
          <c:dLbls>
            <c:dLbl>
              <c:idx val="0"/>
              <c:layout>
                <c:manualLayout>
                  <c:x val="0"/>
                  <c:y val="-4.0658171492112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DC-422B-90AA-9781DA7B5ECA}"/>
                </c:ext>
              </c:extLst>
            </c:dLbl>
            <c:dLbl>
              <c:idx val="1"/>
              <c:layout>
                <c:manualLayout>
                  <c:x val="2.7940470517523516E-3"/>
                  <c:y val="-4.74345334074641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DC-422B-90AA-9781DA7B5ECA}"/>
                </c:ext>
              </c:extLst>
            </c:dLbl>
            <c:dLbl>
              <c:idx val="2"/>
              <c:layout>
                <c:manualLayout>
                  <c:x val="1.7600296388991191E-5"/>
                  <c:y val="-4.2005973869921595E-2"/>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DC-422B-90AA-9781DA7B5ECA}"/>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(2024)'!$H$9:$L$9</c:f>
              <c:strCache>
                <c:ptCount val="5"/>
                <c:pt idx="0">
                  <c:v>１～9人</c:v>
                </c:pt>
                <c:pt idx="1">
                  <c:v>10～19人</c:v>
                </c:pt>
                <c:pt idx="2">
                  <c:v>20～29人</c:v>
                </c:pt>
                <c:pt idx="3">
                  <c:v>30～99人</c:v>
                </c:pt>
                <c:pt idx="4">
                  <c:v>100～299人</c:v>
                </c:pt>
              </c:strCache>
            </c:strRef>
          </c:cat>
          <c:val>
            <c:numRef>
              <c:f>'グラフ (2024)'!$H$12:$L$12</c:f>
              <c:numCache>
                <c:formatCode>0</c:formatCode>
                <c:ptCount val="5"/>
                <c:pt idx="0">
                  <c:v>3422.82</c:v>
                </c:pt>
                <c:pt idx="1">
                  <c:v>4241.25</c:v>
                </c:pt>
                <c:pt idx="2">
                  <c:v>4607.6899999999996</c:v>
                </c:pt>
                <c:pt idx="3">
                  <c:v>15886.64</c:v>
                </c:pt>
                <c:pt idx="4">
                  <c:v>20505.060000000001</c:v>
                </c:pt>
              </c:numCache>
            </c:numRef>
          </c:val>
          <c:extLst>
            <c:ext xmlns:c16="http://schemas.microsoft.com/office/drawing/2014/chart" uri="{C3380CC4-5D6E-409C-BE32-E72D297353CC}">
              <c16:uniqueId val="{00000004-4DDC-422B-90AA-9781DA7B5ECA}"/>
            </c:ext>
          </c:extLst>
        </c:ser>
        <c:dLbls>
          <c:showLegendKey val="0"/>
          <c:showVal val="0"/>
          <c:showCatName val="0"/>
          <c:showSerName val="0"/>
          <c:showPercent val="0"/>
          <c:showBubbleSize val="0"/>
        </c:dLbls>
        <c:gapWidth val="150"/>
        <c:axId val="968491328"/>
        <c:axId val="1"/>
      </c:barChart>
      <c:catAx>
        <c:axId val="968491328"/>
        <c:scaling>
          <c:orientation val="minMax"/>
        </c:scaling>
        <c:delete val="0"/>
        <c:axPos val="b"/>
        <c:numFmt formatCode="General" sourceLinked="1"/>
        <c:majorTickMark val="out"/>
        <c:minorTickMark val="none"/>
        <c:tickLblPos val="low"/>
        <c:txPr>
          <a:bodyPr/>
          <a:lstStyle/>
          <a:p>
            <a:pPr>
              <a:defRPr sz="900" baseline="0"/>
            </a:pPr>
            <a:endParaRPr lang="ja-JP"/>
          </a:p>
        </c:txPr>
        <c:crossAx val="1"/>
        <c:crosses val="autoZero"/>
        <c:auto val="1"/>
        <c:lblAlgn val="ctr"/>
        <c:lblOffset val="100"/>
        <c:noMultiLvlLbl val="0"/>
      </c:catAx>
      <c:valAx>
        <c:axId val="1"/>
        <c:scaling>
          <c:orientation val="minMax"/>
          <c:max val="25000"/>
          <c:min val="0"/>
        </c:scaling>
        <c:delete val="0"/>
        <c:axPos val="l"/>
        <c:majorGridlines/>
        <c:numFmt formatCode="0" sourceLinked="1"/>
        <c:majorTickMark val="out"/>
        <c:minorTickMark val="none"/>
        <c:tickLblPos val="nextTo"/>
        <c:crossAx val="968491328"/>
        <c:crosses val="autoZero"/>
        <c:crossBetween val="between"/>
      </c:valAx>
    </c:plotArea>
    <c:legend>
      <c:legendPos val="r"/>
      <c:layout>
        <c:manualLayout>
          <c:xMode val="edge"/>
          <c:yMode val="edge"/>
          <c:x val="0.1504188251490258"/>
          <c:y val="0.125276559792138"/>
          <c:w val="0.39325014785522944"/>
          <c:h val="0.12389400792985986"/>
        </c:manualLayout>
      </c:layout>
      <c:overlay val="0"/>
      <c:txPr>
        <a:bodyPr/>
        <a:lstStyle/>
        <a:p>
          <a:pPr>
            <a:defRPr baseline="0">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66313096360081"/>
          <c:y val="8.2410920152464498E-2"/>
          <c:w val="0.86235870516185475"/>
          <c:h val="0.75857924794576559"/>
        </c:manualLayout>
      </c:layout>
      <c:barChart>
        <c:barDir val="col"/>
        <c:grouping val="clustered"/>
        <c:varyColors val="0"/>
        <c:ser>
          <c:idx val="0"/>
          <c:order val="0"/>
          <c:tx>
            <c:strRef>
              <c:f>'グラフ (2024)'!$G$27</c:f>
              <c:strCache>
                <c:ptCount val="1"/>
                <c:pt idx="0">
                  <c:v>大阪府</c:v>
                </c:pt>
              </c:strCache>
            </c:strRef>
          </c:tx>
          <c:spPr>
            <a:solidFill>
              <a:srgbClr val="002060"/>
            </a:solidFill>
          </c:spPr>
          <c:invertIfNegative val="0"/>
          <c:dLbls>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(2024)'!$H$26:$L$26</c:f>
              <c:strCache>
                <c:ptCount val="5"/>
                <c:pt idx="0">
                  <c:v>1～9人</c:v>
                </c:pt>
                <c:pt idx="1">
                  <c:v>10～19人</c:v>
                </c:pt>
                <c:pt idx="2">
                  <c:v>20～29人</c:v>
                </c:pt>
                <c:pt idx="3">
                  <c:v>30～99人</c:v>
                </c:pt>
                <c:pt idx="4">
                  <c:v>100～299人</c:v>
                </c:pt>
              </c:strCache>
            </c:strRef>
          </c:cat>
          <c:val>
            <c:numRef>
              <c:f>'グラフ (2024)'!$H$27:$L$27</c:f>
              <c:numCache>
                <c:formatCode>#,##0;"▲ "#,##0</c:formatCode>
                <c:ptCount val="5"/>
                <c:pt idx="0">
                  <c:v>9744</c:v>
                </c:pt>
                <c:pt idx="1">
                  <c:v>3847</c:v>
                </c:pt>
                <c:pt idx="2">
                  <c:v>1877</c:v>
                </c:pt>
                <c:pt idx="3">
                  <c:v>2345</c:v>
                </c:pt>
                <c:pt idx="4">
                  <c:v>527</c:v>
                </c:pt>
              </c:numCache>
            </c:numRef>
          </c:val>
          <c:extLst>
            <c:ext xmlns:c16="http://schemas.microsoft.com/office/drawing/2014/chart" uri="{C3380CC4-5D6E-409C-BE32-E72D297353CC}">
              <c16:uniqueId val="{00000000-C007-43B3-935E-9EE1E7B1F693}"/>
            </c:ext>
          </c:extLst>
        </c:ser>
        <c:ser>
          <c:idx val="1"/>
          <c:order val="1"/>
          <c:tx>
            <c:strRef>
              <c:f>'グラフ (2024)'!$G$28</c:f>
              <c:strCache>
                <c:ptCount val="1"/>
                <c:pt idx="0">
                  <c:v>東京都</c:v>
                </c:pt>
              </c:strCache>
            </c:strRef>
          </c:tx>
          <c:spPr>
            <a:pattFill prst="pct80">
              <a:fgClr>
                <a:srgbClr val="FF0000"/>
              </a:fgClr>
              <a:bgClr>
                <a:schemeClr val="bg1"/>
              </a:bgClr>
            </a:pattFill>
          </c:spPr>
          <c:invertIfNegative val="0"/>
          <c:dLbls>
            <c:dLbl>
              <c:idx val="0"/>
              <c:layout>
                <c:manualLayout>
                  <c:x val="2.5110137071859561E-2"/>
                  <c:y val="-3.2451737429649866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07-43B3-935E-9EE1E7B1F693}"/>
                </c:ext>
              </c:extLst>
            </c:dLbl>
            <c:dLbl>
              <c:idx val="1"/>
              <c:layout>
                <c:manualLayout>
                  <c:x val="1.9444444444444445E-2"/>
                  <c:y val="4.020100502512569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07-43B3-935E-9EE1E7B1F693}"/>
                </c:ext>
              </c:extLst>
            </c:dLbl>
            <c:dLbl>
              <c:idx val="2"/>
              <c:layout>
                <c:manualLayout>
                  <c:x val="1.6666666666666666E-2"/>
                  <c:y val="2.010050251256281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07-43B3-935E-9EE1E7B1F693}"/>
                </c:ext>
              </c:extLst>
            </c:dLbl>
            <c:dLbl>
              <c:idx val="3"/>
              <c:layout>
                <c:manualLayout>
                  <c:x val="1.3888888888888888E-2"/>
                  <c:y val="2.680067001675041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07-43B3-935E-9EE1E7B1F693}"/>
                </c:ext>
              </c:extLst>
            </c:dLbl>
            <c:dLbl>
              <c:idx val="4"/>
              <c:layout>
                <c:manualLayout>
                  <c:x val="5.5555555555556572E-3"/>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07-43B3-935E-9EE1E7B1F693}"/>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(2024)'!$H$26:$L$26</c:f>
              <c:strCache>
                <c:ptCount val="5"/>
                <c:pt idx="0">
                  <c:v>1～9人</c:v>
                </c:pt>
                <c:pt idx="1">
                  <c:v>10～19人</c:v>
                </c:pt>
                <c:pt idx="2">
                  <c:v>20～29人</c:v>
                </c:pt>
                <c:pt idx="3">
                  <c:v>30～99人</c:v>
                </c:pt>
                <c:pt idx="4">
                  <c:v>100～299人</c:v>
                </c:pt>
              </c:strCache>
            </c:strRef>
          </c:cat>
          <c:val>
            <c:numRef>
              <c:f>'グラフ (2024)'!$H$28:$L$28</c:f>
              <c:numCache>
                <c:formatCode>General</c:formatCode>
                <c:ptCount val="5"/>
                <c:pt idx="0">
                  <c:v>10227</c:v>
                </c:pt>
                <c:pt idx="1">
                  <c:v>2519</c:v>
                </c:pt>
                <c:pt idx="2">
                  <c:v>1060</c:v>
                </c:pt>
                <c:pt idx="3">
                  <c:v>1169</c:v>
                </c:pt>
                <c:pt idx="4">
                  <c:v>241</c:v>
                </c:pt>
              </c:numCache>
            </c:numRef>
          </c:val>
          <c:extLst>
            <c:ext xmlns:c16="http://schemas.microsoft.com/office/drawing/2014/chart" uri="{C3380CC4-5D6E-409C-BE32-E72D297353CC}">
              <c16:uniqueId val="{00000006-C007-43B3-935E-9EE1E7B1F693}"/>
            </c:ext>
          </c:extLst>
        </c:ser>
        <c:ser>
          <c:idx val="2"/>
          <c:order val="2"/>
          <c:tx>
            <c:strRef>
              <c:f>'グラフ (2024)'!$G$29</c:f>
              <c:strCache>
                <c:ptCount val="1"/>
                <c:pt idx="0">
                  <c:v>愛知県</c:v>
                </c:pt>
              </c:strCache>
            </c:strRef>
          </c:tx>
          <c:spPr>
            <a:pattFill prst="dkUpDiag">
              <a:fgClr>
                <a:srgbClr val="00B050"/>
              </a:fgClr>
              <a:bgClr>
                <a:schemeClr val="bg1"/>
              </a:bgClr>
            </a:pattFill>
          </c:spPr>
          <c:invertIfNegative val="0"/>
          <c:dLbls>
            <c:dLbl>
              <c:idx val="0"/>
              <c:layout>
                <c:manualLayout>
                  <c:x val="2.2222222222222223E-2"/>
                  <c:y val="6.7001675041875736E-3"/>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07-43B3-935E-9EE1E7B1F693}"/>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(2024)'!$H$26:$L$26</c:f>
              <c:strCache>
                <c:ptCount val="5"/>
                <c:pt idx="0">
                  <c:v>1～9人</c:v>
                </c:pt>
                <c:pt idx="1">
                  <c:v>10～19人</c:v>
                </c:pt>
                <c:pt idx="2">
                  <c:v>20～29人</c:v>
                </c:pt>
                <c:pt idx="3">
                  <c:v>30～99人</c:v>
                </c:pt>
                <c:pt idx="4">
                  <c:v>100～299人</c:v>
                </c:pt>
              </c:strCache>
            </c:strRef>
          </c:cat>
          <c:val>
            <c:numRef>
              <c:f>'グラフ (2024)'!$H$29:$L$29</c:f>
              <c:numCache>
                <c:formatCode>General</c:formatCode>
                <c:ptCount val="5"/>
                <c:pt idx="0">
                  <c:v>9088</c:v>
                </c:pt>
                <c:pt idx="1">
                  <c:v>3440</c:v>
                </c:pt>
                <c:pt idx="2">
                  <c:v>1876</c:v>
                </c:pt>
                <c:pt idx="3">
                  <c:v>2696</c:v>
                </c:pt>
                <c:pt idx="4">
                  <c:v>935</c:v>
                </c:pt>
              </c:numCache>
            </c:numRef>
          </c:val>
          <c:extLst>
            <c:ext xmlns:c16="http://schemas.microsoft.com/office/drawing/2014/chart" uri="{C3380CC4-5D6E-409C-BE32-E72D297353CC}">
              <c16:uniqueId val="{00000008-C007-43B3-935E-9EE1E7B1F693}"/>
            </c:ext>
          </c:extLst>
        </c:ser>
        <c:dLbls>
          <c:showLegendKey val="0"/>
          <c:showVal val="0"/>
          <c:showCatName val="0"/>
          <c:showSerName val="0"/>
          <c:showPercent val="0"/>
          <c:showBubbleSize val="0"/>
        </c:dLbls>
        <c:gapWidth val="150"/>
        <c:axId val="968488000"/>
        <c:axId val="1"/>
      </c:barChart>
      <c:catAx>
        <c:axId val="968488000"/>
        <c:scaling>
          <c:orientation val="minMax"/>
        </c:scaling>
        <c:delete val="0"/>
        <c:axPos val="b"/>
        <c:numFmt formatCode="General" sourceLinked="1"/>
        <c:majorTickMark val="out"/>
        <c:minorTickMark val="none"/>
        <c:tickLblPos val="nextTo"/>
        <c:txPr>
          <a:bodyPr/>
          <a:lstStyle/>
          <a:p>
            <a:pPr>
              <a:defRPr sz="900" baseline="0"/>
            </a:pPr>
            <a:endParaRPr lang="ja-JP"/>
          </a:p>
        </c:txPr>
        <c:crossAx val="1"/>
        <c:crosses val="autoZero"/>
        <c:auto val="1"/>
        <c:lblAlgn val="ctr"/>
        <c:lblOffset val="100"/>
        <c:noMultiLvlLbl val="0"/>
      </c:catAx>
      <c:valAx>
        <c:axId val="1"/>
        <c:scaling>
          <c:orientation val="minMax"/>
          <c:max val="12000"/>
        </c:scaling>
        <c:delete val="0"/>
        <c:axPos val="l"/>
        <c:majorGridlines/>
        <c:numFmt formatCode="#,##0;&quot;▲ &quot;#,##0" sourceLinked="1"/>
        <c:majorTickMark val="out"/>
        <c:minorTickMark val="none"/>
        <c:tickLblPos val="nextTo"/>
        <c:crossAx val="968488000"/>
        <c:crosses val="autoZero"/>
        <c:crossBetween val="between"/>
      </c:valAx>
    </c:plotArea>
    <c:legend>
      <c:legendPos val="r"/>
      <c:layout>
        <c:manualLayout>
          <c:xMode val="edge"/>
          <c:yMode val="edge"/>
          <c:x val="0.45928101770783802"/>
          <c:y val="8.4062769538966631E-2"/>
          <c:w val="0.40792364871916786"/>
          <c:h val="0.10858128599649425"/>
        </c:manualLayout>
      </c:layout>
      <c:overlay val="0"/>
      <c:txPr>
        <a:bodyPr/>
        <a:lstStyle/>
        <a:p>
          <a:pPr>
            <a:defRPr baseline="0">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49683878430777"/>
          <c:y val="0.17043780713030968"/>
          <c:w val="0.863115640937406"/>
          <c:h val="0.55300170151131289"/>
        </c:manualLayout>
      </c:layout>
      <c:lineChart>
        <c:grouping val="standard"/>
        <c:varyColors val="0"/>
        <c:ser>
          <c:idx val="0"/>
          <c:order val="0"/>
          <c:tx>
            <c:strRef>
              <c:f>産業別!$A$4</c:f>
              <c:strCache>
                <c:ptCount val="1"/>
                <c:pt idx="0">
                  <c:v>製造業</c:v>
                </c:pt>
              </c:strCache>
            </c:strRef>
          </c:tx>
          <c:dLbls>
            <c:spPr>
              <a:noFill/>
              <a:ln>
                <a:noFill/>
              </a:ln>
              <a:effectLst/>
            </c:spPr>
            <c:txPr>
              <a:bodyPr wrap="square" lIns="38100" tIns="19050" rIns="38100" bIns="19050" anchor="ctr">
                <a:spAutoFit/>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産業別!$B$4:$M$4</c:f>
              <c:numCache>
                <c:formatCode>#,##0_);[Red]\(#,##0\)</c:formatCode>
                <c:ptCount val="12"/>
                <c:pt idx="0">
                  <c:v>1208</c:v>
                </c:pt>
                <c:pt idx="1">
                  <c:v>1262</c:v>
                </c:pt>
                <c:pt idx="2">
                  <c:v>1514</c:v>
                </c:pt>
                <c:pt idx="3">
                  <c:v>1541</c:v>
                </c:pt>
                <c:pt idx="4">
                  <c:v>1499</c:v>
                </c:pt>
                <c:pt idx="5">
                  <c:v>1504</c:v>
                </c:pt>
                <c:pt idx="6">
                  <c:v>1489</c:v>
                </c:pt>
                <c:pt idx="7">
                  <c:v>1418</c:v>
                </c:pt>
                <c:pt idx="8">
                  <c:v>1475</c:v>
                </c:pt>
                <c:pt idx="9">
                  <c:v>1397</c:v>
                </c:pt>
                <c:pt idx="10">
                  <c:v>1420</c:v>
                </c:pt>
                <c:pt idx="11">
                  <c:v>1360</c:v>
                </c:pt>
              </c:numCache>
            </c:numRef>
          </c:val>
          <c:smooth val="0"/>
          <c:extLst>
            <c:ext xmlns:c16="http://schemas.microsoft.com/office/drawing/2014/chart" uri="{C3380CC4-5D6E-409C-BE32-E72D297353CC}">
              <c16:uniqueId val="{00000000-1824-4354-B805-6ACEF071CA4B}"/>
            </c:ext>
          </c:extLst>
        </c:ser>
        <c:ser>
          <c:idx val="1"/>
          <c:order val="1"/>
          <c:tx>
            <c:strRef>
              <c:f>産業別!$A$5</c:f>
              <c:strCache>
                <c:ptCount val="1"/>
                <c:pt idx="0">
                  <c:v>卸売業、小売業</c:v>
                </c:pt>
              </c:strCache>
            </c:strRef>
          </c:tx>
          <c:dLbls>
            <c:spPr>
              <a:noFill/>
              <a:ln>
                <a:noFill/>
              </a:ln>
              <a:effectLst/>
            </c:spPr>
            <c:txPr>
              <a:bodyPr wrap="square" lIns="38100" tIns="19050" rIns="38100" bIns="19050" anchor="ctr">
                <a:spAutoFit/>
              </a:bodyPr>
              <a:lstStyle/>
              <a:p>
                <a:pPr>
                  <a:defRPr sz="8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産業別!$B$5:$M$5</c:f>
              <c:numCache>
                <c:formatCode>#,##0_);[Red]\(#,##0\)</c:formatCode>
                <c:ptCount val="12"/>
                <c:pt idx="0">
                  <c:v>796</c:v>
                </c:pt>
                <c:pt idx="1">
                  <c:v>825</c:v>
                </c:pt>
                <c:pt idx="2">
                  <c:v>1034</c:v>
                </c:pt>
                <c:pt idx="3">
                  <c:v>1108</c:v>
                </c:pt>
                <c:pt idx="4">
                  <c:v>1110</c:v>
                </c:pt>
                <c:pt idx="5">
                  <c:v>1180</c:v>
                </c:pt>
                <c:pt idx="6">
                  <c:v>1128</c:v>
                </c:pt>
                <c:pt idx="7">
                  <c:v>1081</c:v>
                </c:pt>
                <c:pt idx="8">
                  <c:v>1169</c:v>
                </c:pt>
                <c:pt idx="9">
                  <c:v>1181</c:v>
                </c:pt>
                <c:pt idx="10">
                  <c:v>1224</c:v>
                </c:pt>
                <c:pt idx="11">
                  <c:v>1096</c:v>
                </c:pt>
              </c:numCache>
            </c:numRef>
          </c:val>
          <c:smooth val="0"/>
          <c:extLst>
            <c:ext xmlns:c16="http://schemas.microsoft.com/office/drawing/2014/chart" uri="{C3380CC4-5D6E-409C-BE32-E72D297353CC}">
              <c16:uniqueId val="{00000001-1824-4354-B805-6ACEF071CA4B}"/>
            </c:ext>
          </c:extLst>
        </c:ser>
        <c:ser>
          <c:idx val="2"/>
          <c:order val="2"/>
          <c:tx>
            <c:strRef>
              <c:f>産業別!$A$6</c:f>
              <c:strCache>
                <c:ptCount val="1"/>
                <c:pt idx="0">
                  <c:v>学術研究、専門・サービス業</c:v>
                </c:pt>
              </c:strCache>
            </c:strRef>
          </c:tx>
          <c:spPr>
            <a:ln>
              <a:prstDash val="sysDash"/>
            </a:ln>
          </c:spPr>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産業別!$B$6:$M$6</c:f>
              <c:numCache>
                <c:formatCode>#,##0_);[Red]\(#,##0\)</c:formatCode>
                <c:ptCount val="12"/>
                <c:pt idx="0">
                  <c:v>64</c:v>
                </c:pt>
                <c:pt idx="1">
                  <c:v>77</c:v>
                </c:pt>
                <c:pt idx="2">
                  <c:v>98</c:v>
                </c:pt>
                <c:pt idx="3">
                  <c:v>113</c:v>
                </c:pt>
                <c:pt idx="4">
                  <c:v>116</c:v>
                </c:pt>
                <c:pt idx="5">
                  <c:v>132</c:v>
                </c:pt>
                <c:pt idx="6">
                  <c:v>135</c:v>
                </c:pt>
                <c:pt idx="7">
                  <c:v>134</c:v>
                </c:pt>
                <c:pt idx="8">
                  <c:v>150</c:v>
                </c:pt>
                <c:pt idx="9">
                  <c:v>149</c:v>
                </c:pt>
                <c:pt idx="10">
                  <c:v>156</c:v>
                </c:pt>
                <c:pt idx="11">
                  <c:v>154</c:v>
                </c:pt>
              </c:numCache>
            </c:numRef>
          </c:val>
          <c:smooth val="0"/>
          <c:extLst>
            <c:ext xmlns:c16="http://schemas.microsoft.com/office/drawing/2014/chart" uri="{C3380CC4-5D6E-409C-BE32-E72D297353CC}">
              <c16:uniqueId val="{00000002-1824-4354-B805-6ACEF071CA4B}"/>
            </c:ext>
          </c:extLst>
        </c:ser>
        <c:ser>
          <c:idx val="3"/>
          <c:order val="3"/>
          <c:tx>
            <c:strRef>
              <c:f>産業別!$A$7</c:f>
              <c:strCache>
                <c:ptCount val="1"/>
                <c:pt idx="0">
                  <c:v>運輸業、郵便業</c:v>
                </c:pt>
              </c:strCache>
            </c:strRef>
          </c:tx>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産業別!$B$7:$M$7</c:f>
              <c:numCache>
                <c:formatCode>#,##0_);[Red]\(#,##0\)</c:formatCode>
                <c:ptCount val="12"/>
                <c:pt idx="0">
                  <c:v>79</c:v>
                </c:pt>
                <c:pt idx="1">
                  <c:v>80</c:v>
                </c:pt>
                <c:pt idx="2">
                  <c:v>105</c:v>
                </c:pt>
                <c:pt idx="3">
                  <c:v>111</c:v>
                </c:pt>
                <c:pt idx="4">
                  <c:v>111</c:v>
                </c:pt>
                <c:pt idx="5">
                  <c:v>120</c:v>
                </c:pt>
                <c:pt idx="6">
                  <c:v>123</c:v>
                </c:pt>
                <c:pt idx="7">
                  <c:v>110</c:v>
                </c:pt>
                <c:pt idx="8">
                  <c:v>118</c:v>
                </c:pt>
                <c:pt idx="9">
                  <c:v>132</c:v>
                </c:pt>
                <c:pt idx="10">
                  <c:v>127</c:v>
                </c:pt>
                <c:pt idx="11">
                  <c:v>126</c:v>
                </c:pt>
              </c:numCache>
            </c:numRef>
          </c:val>
          <c:smooth val="0"/>
          <c:extLst>
            <c:ext xmlns:c16="http://schemas.microsoft.com/office/drawing/2014/chart" uri="{C3380CC4-5D6E-409C-BE32-E72D297353CC}">
              <c16:uniqueId val="{00000003-1824-4354-B805-6ACEF071CA4B}"/>
            </c:ext>
          </c:extLst>
        </c:ser>
        <c:ser>
          <c:idx val="4"/>
          <c:order val="4"/>
          <c:tx>
            <c:strRef>
              <c:f>産業別!$A$8</c:f>
              <c:strCache>
                <c:ptCount val="1"/>
                <c:pt idx="0">
                  <c:v>建設業</c:v>
                </c:pt>
              </c:strCache>
            </c:strRef>
          </c:tx>
          <c:spPr>
            <a:ln>
              <a:prstDash val="sysDot"/>
            </a:ln>
          </c:spPr>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産業別!$B$8:$M$8</c:f>
              <c:numCache>
                <c:formatCode>#,##0_);[Red]\(#,##0\)</c:formatCode>
                <c:ptCount val="12"/>
                <c:pt idx="0">
                  <c:v>32</c:v>
                </c:pt>
                <c:pt idx="1">
                  <c:v>28</c:v>
                </c:pt>
                <c:pt idx="2">
                  <c:v>52</c:v>
                </c:pt>
                <c:pt idx="3">
                  <c:v>52</c:v>
                </c:pt>
                <c:pt idx="4">
                  <c:v>52</c:v>
                </c:pt>
                <c:pt idx="5">
                  <c:v>58</c:v>
                </c:pt>
                <c:pt idx="6">
                  <c:v>57</c:v>
                </c:pt>
                <c:pt idx="7">
                  <c:v>56</c:v>
                </c:pt>
                <c:pt idx="8">
                  <c:v>52</c:v>
                </c:pt>
                <c:pt idx="9">
                  <c:v>60</c:v>
                </c:pt>
                <c:pt idx="10">
                  <c:v>63</c:v>
                </c:pt>
                <c:pt idx="11">
                  <c:v>57</c:v>
                </c:pt>
              </c:numCache>
            </c:numRef>
          </c:val>
          <c:smooth val="0"/>
          <c:extLst>
            <c:ext xmlns:c16="http://schemas.microsoft.com/office/drawing/2014/chart" uri="{C3380CC4-5D6E-409C-BE32-E72D297353CC}">
              <c16:uniqueId val="{00000004-1824-4354-B805-6ACEF071CA4B}"/>
            </c:ext>
          </c:extLst>
        </c:ser>
        <c:dLbls>
          <c:showLegendKey val="0"/>
          <c:showVal val="0"/>
          <c:showCatName val="0"/>
          <c:showSerName val="0"/>
          <c:showPercent val="0"/>
          <c:showBubbleSize val="0"/>
        </c:dLbls>
        <c:marker val="1"/>
        <c:smooth val="0"/>
        <c:axId val="69765760"/>
        <c:axId val="69767552"/>
      </c:lineChart>
      <c:catAx>
        <c:axId val="69765760"/>
        <c:scaling>
          <c:orientation val="minMax"/>
        </c:scaling>
        <c:delete val="0"/>
        <c:axPos val="b"/>
        <c:numFmt formatCode="General" sourceLinked="1"/>
        <c:majorTickMark val="out"/>
        <c:minorTickMark val="none"/>
        <c:tickLblPos val="nextTo"/>
        <c:crossAx val="69767552"/>
        <c:crosses val="autoZero"/>
        <c:auto val="1"/>
        <c:lblAlgn val="ctr"/>
        <c:lblOffset val="100"/>
        <c:noMultiLvlLbl val="0"/>
      </c:catAx>
      <c:valAx>
        <c:axId val="69767552"/>
        <c:scaling>
          <c:orientation val="minMax"/>
        </c:scaling>
        <c:delete val="0"/>
        <c:axPos val="l"/>
        <c:majorGridlines/>
        <c:numFmt formatCode="#,##0_);[Red]\(#,##0\)" sourceLinked="1"/>
        <c:majorTickMark val="out"/>
        <c:minorTickMark val="none"/>
        <c:tickLblPos val="nextTo"/>
        <c:crossAx val="69765760"/>
        <c:crosses val="autoZero"/>
        <c:crossBetween val="between"/>
      </c:valAx>
    </c:plotArea>
    <c:legend>
      <c:legendPos val="t"/>
      <c:layout>
        <c:manualLayout>
          <c:xMode val="edge"/>
          <c:yMode val="edge"/>
          <c:x val="0.10880733442064246"/>
          <c:y val="1.6735955013945387E-2"/>
          <c:w val="0.83972975523572158"/>
          <c:h val="0.13246223571481033"/>
        </c:manualLayout>
      </c:layout>
      <c:overlay val="0"/>
      <c:txPr>
        <a:bodyPr/>
        <a:lstStyle/>
        <a:p>
          <a:pPr>
            <a:defRPr sz="8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国・地域別!$A$4</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国・地域別!$B$4:$M$4</c:f>
              <c:numCache>
                <c:formatCode>#,##0_);[Red]\(#,##0\)</c:formatCode>
                <c:ptCount val="12"/>
                <c:pt idx="0">
                  <c:v>709</c:v>
                </c:pt>
                <c:pt idx="1">
                  <c:v>753</c:v>
                </c:pt>
                <c:pt idx="2">
                  <c:v>1042</c:v>
                </c:pt>
                <c:pt idx="3">
                  <c:v>1060</c:v>
                </c:pt>
                <c:pt idx="4">
                  <c:v>1030</c:v>
                </c:pt>
                <c:pt idx="5">
                  <c:v>1051</c:v>
                </c:pt>
                <c:pt idx="6">
                  <c:v>998</c:v>
                </c:pt>
                <c:pt idx="7">
                  <c:v>963</c:v>
                </c:pt>
                <c:pt idx="8">
                  <c:v>1015</c:v>
                </c:pt>
                <c:pt idx="9">
                  <c:v>1006</c:v>
                </c:pt>
                <c:pt idx="10">
                  <c:v>993</c:v>
                </c:pt>
                <c:pt idx="11">
                  <c:v>949</c:v>
                </c:pt>
              </c:numCache>
            </c:numRef>
          </c:val>
          <c:smooth val="0"/>
          <c:extLst>
            <c:ext xmlns:c16="http://schemas.microsoft.com/office/drawing/2014/chart" uri="{C3380CC4-5D6E-409C-BE32-E72D297353CC}">
              <c16:uniqueId val="{00000000-5B49-4782-88D7-68397F117F03}"/>
            </c:ext>
          </c:extLst>
        </c:ser>
        <c:ser>
          <c:idx val="1"/>
          <c:order val="1"/>
          <c:tx>
            <c:strRef>
              <c:f>国・地域別!$A$5</c:f>
              <c:strCache>
                <c:ptCount val="1"/>
                <c:pt idx="0">
                  <c:v>アメリカ</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国・地域別!$B$5:$M$5</c:f>
              <c:numCache>
                <c:formatCode>#,##0_);[Red]\(#,##0\)</c:formatCode>
                <c:ptCount val="12"/>
                <c:pt idx="0">
                  <c:v>284</c:v>
                </c:pt>
                <c:pt idx="1">
                  <c:v>294</c:v>
                </c:pt>
                <c:pt idx="2">
                  <c:v>329</c:v>
                </c:pt>
                <c:pt idx="3">
                  <c:v>321</c:v>
                </c:pt>
                <c:pt idx="4">
                  <c:v>316</c:v>
                </c:pt>
                <c:pt idx="5">
                  <c:v>324</c:v>
                </c:pt>
                <c:pt idx="6">
                  <c:v>334</c:v>
                </c:pt>
                <c:pt idx="7">
                  <c:v>309</c:v>
                </c:pt>
                <c:pt idx="8">
                  <c:v>318</c:v>
                </c:pt>
                <c:pt idx="9">
                  <c:v>312</c:v>
                </c:pt>
                <c:pt idx="10">
                  <c:v>324</c:v>
                </c:pt>
                <c:pt idx="11">
                  <c:v>306</c:v>
                </c:pt>
              </c:numCache>
            </c:numRef>
          </c:val>
          <c:smooth val="0"/>
          <c:extLst>
            <c:ext xmlns:c16="http://schemas.microsoft.com/office/drawing/2014/chart" uri="{C3380CC4-5D6E-409C-BE32-E72D297353CC}">
              <c16:uniqueId val="{00000001-5B49-4782-88D7-68397F117F03}"/>
            </c:ext>
          </c:extLst>
        </c:ser>
        <c:ser>
          <c:idx val="2"/>
          <c:order val="2"/>
          <c:tx>
            <c:strRef>
              <c:f>国・地域別!$A$6</c:f>
              <c:strCache>
                <c:ptCount val="1"/>
                <c:pt idx="0">
                  <c:v>タイ</c:v>
                </c:pt>
              </c:strCache>
            </c:strRef>
          </c:tx>
          <c:spPr>
            <a:ln>
              <a:prstDash val="sysDash"/>
            </a:ln>
          </c:spPr>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国・地域別!$B$6:$M$6</c:f>
              <c:numCache>
                <c:formatCode>#,##0_);[Red]\(#,##0\)</c:formatCode>
                <c:ptCount val="12"/>
                <c:pt idx="0">
                  <c:v>190</c:v>
                </c:pt>
                <c:pt idx="1">
                  <c:v>186</c:v>
                </c:pt>
                <c:pt idx="2">
                  <c:v>241</c:v>
                </c:pt>
                <c:pt idx="3">
                  <c:v>274</c:v>
                </c:pt>
                <c:pt idx="4">
                  <c:v>271</c:v>
                </c:pt>
                <c:pt idx="5">
                  <c:v>307</c:v>
                </c:pt>
                <c:pt idx="6">
                  <c:v>302</c:v>
                </c:pt>
                <c:pt idx="7">
                  <c:v>290</c:v>
                </c:pt>
                <c:pt idx="8">
                  <c:v>316</c:v>
                </c:pt>
                <c:pt idx="9">
                  <c:v>293</c:v>
                </c:pt>
                <c:pt idx="10">
                  <c:v>295</c:v>
                </c:pt>
                <c:pt idx="11">
                  <c:v>287</c:v>
                </c:pt>
              </c:numCache>
            </c:numRef>
          </c:val>
          <c:smooth val="0"/>
          <c:extLst>
            <c:ext xmlns:c16="http://schemas.microsoft.com/office/drawing/2014/chart" uri="{C3380CC4-5D6E-409C-BE32-E72D297353CC}">
              <c16:uniqueId val="{00000002-5B49-4782-88D7-68397F117F03}"/>
            </c:ext>
          </c:extLst>
        </c:ser>
        <c:ser>
          <c:idx val="3"/>
          <c:order val="3"/>
          <c:tx>
            <c:strRef>
              <c:f>国・地域別!$A$7</c:f>
              <c:strCache>
                <c:ptCount val="1"/>
                <c:pt idx="0">
                  <c:v>香港</c:v>
                </c:pt>
              </c:strCache>
            </c:strRef>
          </c:tx>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国・地域別!$B$7:$M$7</c:f>
              <c:numCache>
                <c:formatCode>#,##0_);[Red]\(#,##0\)</c:formatCode>
                <c:ptCount val="12"/>
                <c:pt idx="0">
                  <c:v>130</c:v>
                </c:pt>
                <c:pt idx="1">
                  <c:v>131</c:v>
                </c:pt>
                <c:pt idx="2">
                  <c:v>167</c:v>
                </c:pt>
                <c:pt idx="3">
                  <c:v>168</c:v>
                </c:pt>
                <c:pt idx="4">
                  <c:v>159</c:v>
                </c:pt>
                <c:pt idx="5">
                  <c:v>168</c:v>
                </c:pt>
                <c:pt idx="6">
                  <c:v>168</c:v>
                </c:pt>
                <c:pt idx="7">
                  <c:v>157</c:v>
                </c:pt>
                <c:pt idx="8">
                  <c:v>172</c:v>
                </c:pt>
                <c:pt idx="9">
                  <c:v>180</c:v>
                </c:pt>
                <c:pt idx="10">
                  <c:v>177</c:v>
                </c:pt>
                <c:pt idx="11">
                  <c:v>162</c:v>
                </c:pt>
              </c:numCache>
            </c:numRef>
          </c:val>
          <c:smooth val="0"/>
          <c:extLst>
            <c:ext xmlns:c16="http://schemas.microsoft.com/office/drawing/2014/chart" uri="{C3380CC4-5D6E-409C-BE32-E72D297353CC}">
              <c16:uniqueId val="{00000003-5B49-4782-88D7-68397F117F03}"/>
            </c:ext>
          </c:extLst>
        </c:ser>
        <c:ser>
          <c:idx val="4"/>
          <c:order val="4"/>
          <c:tx>
            <c:strRef>
              <c:f>国・地域別!$A$8</c:f>
              <c:strCache>
                <c:ptCount val="1"/>
                <c:pt idx="0">
                  <c:v>ベトナム</c:v>
                </c:pt>
              </c:strCache>
            </c:strRef>
          </c:tx>
          <c:spPr>
            <a:ln>
              <a:prstDash val="sysDot"/>
            </a:ln>
          </c:spPr>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国・地域別!$B$8:$M$8</c:f>
              <c:numCache>
                <c:formatCode>#,##0_);[Red]\(#,##0\)</c:formatCode>
                <c:ptCount val="12"/>
                <c:pt idx="0">
                  <c:v>45</c:v>
                </c:pt>
                <c:pt idx="1">
                  <c:v>50</c:v>
                </c:pt>
                <c:pt idx="2">
                  <c:v>74</c:v>
                </c:pt>
                <c:pt idx="3">
                  <c:v>79</c:v>
                </c:pt>
                <c:pt idx="4">
                  <c:v>93</c:v>
                </c:pt>
                <c:pt idx="5">
                  <c:v>119</c:v>
                </c:pt>
                <c:pt idx="6">
                  <c:v>127</c:v>
                </c:pt>
                <c:pt idx="7">
                  <c:v>136</c:v>
                </c:pt>
                <c:pt idx="8">
                  <c:v>161</c:v>
                </c:pt>
                <c:pt idx="9">
                  <c:v>162</c:v>
                </c:pt>
                <c:pt idx="10">
                  <c:v>178</c:v>
                </c:pt>
                <c:pt idx="11">
                  <c:v>179</c:v>
                </c:pt>
              </c:numCache>
            </c:numRef>
          </c:val>
          <c:smooth val="0"/>
          <c:extLst>
            <c:ext xmlns:c16="http://schemas.microsoft.com/office/drawing/2014/chart" uri="{C3380CC4-5D6E-409C-BE32-E72D297353CC}">
              <c16:uniqueId val="{00000004-5B49-4782-88D7-68397F117F03}"/>
            </c:ext>
          </c:extLst>
        </c:ser>
        <c:dLbls>
          <c:showLegendKey val="0"/>
          <c:showVal val="0"/>
          <c:showCatName val="0"/>
          <c:showSerName val="0"/>
          <c:showPercent val="0"/>
          <c:showBubbleSize val="0"/>
        </c:dLbls>
        <c:marker val="1"/>
        <c:smooth val="0"/>
        <c:axId val="112884736"/>
        <c:axId val="114481408"/>
      </c:lineChart>
      <c:catAx>
        <c:axId val="112884736"/>
        <c:scaling>
          <c:orientation val="minMax"/>
        </c:scaling>
        <c:delete val="0"/>
        <c:axPos val="b"/>
        <c:numFmt formatCode="General" sourceLinked="1"/>
        <c:majorTickMark val="out"/>
        <c:minorTickMark val="none"/>
        <c:tickLblPos val="nextTo"/>
        <c:crossAx val="114481408"/>
        <c:crosses val="autoZero"/>
        <c:auto val="1"/>
        <c:lblAlgn val="ctr"/>
        <c:lblOffset val="100"/>
        <c:noMultiLvlLbl val="0"/>
      </c:catAx>
      <c:valAx>
        <c:axId val="114481408"/>
        <c:scaling>
          <c:orientation val="minMax"/>
        </c:scaling>
        <c:delete val="0"/>
        <c:axPos val="l"/>
        <c:majorGridlines/>
        <c:numFmt formatCode="#,##0_);[Red]\(#,##0\)" sourceLinked="1"/>
        <c:majorTickMark val="out"/>
        <c:minorTickMark val="none"/>
        <c:tickLblPos val="nextTo"/>
        <c:crossAx val="112884736"/>
        <c:crosses val="autoZero"/>
        <c:crossBetween val="between"/>
      </c:valAx>
    </c:plotArea>
    <c:legend>
      <c:legendPos val="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都道府県別!$A$5</c:f>
              <c:strCache>
                <c:ptCount val="1"/>
                <c:pt idx="0">
                  <c:v>東京都</c:v>
                </c:pt>
              </c:strCache>
            </c:strRef>
          </c:tx>
          <c:dLbls>
            <c:spPr>
              <a:noFill/>
              <a:ln>
                <a:noFill/>
              </a:ln>
              <a:effectLst/>
            </c:spPr>
            <c:txPr>
              <a:bodyPr wrap="square" lIns="38100" tIns="19050" rIns="38100" bIns="19050" anchor="ctr">
                <a:spAutoFit/>
              </a:bodyPr>
              <a:lstStyle/>
              <a:p>
                <a:pPr>
                  <a:defRPr sz="9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都道府県別!$B$5:$M$5</c:f>
              <c:numCache>
                <c:formatCode>#,##0_);[Red]\(#,##0\)</c:formatCode>
                <c:ptCount val="12"/>
                <c:pt idx="0">
                  <c:v>10051</c:v>
                </c:pt>
                <c:pt idx="1">
                  <c:v>10364</c:v>
                </c:pt>
                <c:pt idx="2">
                  <c:v>11976</c:v>
                </c:pt>
                <c:pt idx="3">
                  <c:v>12121</c:v>
                </c:pt>
                <c:pt idx="4">
                  <c:v>12101</c:v>
                </c:pt>
                <c:pt idx="5">
                  <c:v>12502</c:v>
                </c:pt>
                <c:pt idx="6">
                  <c:v>12444</c:v>
                </c:pt>
                <c:pt idx="7">
                  <c:v>12350</c:v>
                </c:pt>
                <c:pt idx="8">
                  <c:v>12570</c:v>
                </c:pt>
                <c:pt idx="9">
                  <c:v>12055</c:v>
                </c:pt>
                <c:pt idx="10">
                  <c:v>11925</c:v>
                </c:pt>
                <c:pt idx="11">
                  <c:v>11849</c:v>
                </c:pt>
              </c:numCache>
            </c:numRef>
          </c:val>
          <c:smooth val="0"/>
          <c:extLst>
            <c:ext xmlns:c16="http://schemas.microsoft.com/office/drawing/2014/chart" uri="{C3380CC4-5D6E-409C-BE32-E72D297353CC}">
              <c16:uniqueId val="{00000000-3D3C-46D4-AF37-E7293B34EF18}"/>
            </c:ext>
          </c:extLst>
        </c:ser>
        <c:ser>
          <c:idx val="1"/>
          <c:order val="1"/>
          <c:tx>
            <c:strRef>
              <c:f>都道府県別!$A$6</c:f>
              <c:strCache>
                <c:ptCount val="1"/>
                <c:pt idx="0">
                  <c:v>大阪府</c:v>
                </c:pt>
              </c:strCache>
            </c:strRef>
          </c:tx>
          <c:dLbls>
            <c:spPr>
              <a:noFill/>
              <a:ln>
                <a:noFill/>
              </a:ln>
              <a:effectLst/>
            </c:spPr>
            <c:txPr>
              <a:bodyPr wrap="square" lIns="38100" tIns="19050" rIns="38100" bIns="19050" anchor="ctr">
                <a:spAutoFit/>
              </a:bodyPr>
              <a:lstStyle/>
              <a:p>
                <a:pPr>
                  <a:defRPr sz="900" b="1"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都道府県別!$B$6:$M$6</c:f>
              <c:numCache>
                <c:formatCode>#,##0_);[Red]\(#,##0\)</c:formatCode>
                <c:ptCount val="12"/>
                <c:pt idx="0">
                  <c:v>2316</c:v>
                </c:pt>
                <c:pt idx="1">
                  <c:v>2418</c:v>
                </c:pt>
                <c:pt idx="2">
                  <c:v>2967</c:v>
                </c:pt>
                <c:pt idx="3">
                  <c:v>3105</c:v>
                </c:pt>
                <c:pt idx="4">
                  <c:v>3055</c:v>
                </c:pt>
                <c:pt idx="5">
                  <c:v>3202</c:v>
                </c:pt>
                <c:pt idx="6">
                  <c:v>3139</c:v>
                </c:pt>
                <c:pt idx="7">
                  <c:v>3012</c:v>
                </c:pt>
                <c:pt idx="8">
                  <c:v>3198</c:v>
                </c:pt>
                <c:pt idx="9">
                  <c:v>3161</c:v>
                </c:pt>
                <c:pt idx="10">
                  <c:v>3238</c:v>
                </c:pt>
                <c:pt idx="11">
                  <c:v>3105</c:v>
                </c:pt>
              </c:numCache>
            </c:numRef>
          </c:val>
          <c:smooth val="0"/>
          <c:extLst>
            <c:ext xmlns:c16="http://schemas.microsoft.com/office/drawing/2014/chart" uri="{C3380CC4-5D6E-409C-BE32-E72D297353CC}">
              <c16:uniqueId val="{00000001-3D3C-46D4-AF37-E7293B34EF18}"/>
            </c:ext>
          </c:extLst>
        </c:ser>
        <c:ser>
          <c:idx val="2"/>
          <c:order val="2"/>
          <c:tx>
            <c:strRef>
              <c:f>都道府県別!$A$7</c:f>
              <c:strCache>
                <c:ptCount val="1"/>
                <c:pt idx="0">
                  <c:v>愛知県</c:v>
                </c:pt>
              </c:strCache>
            </c:strRef>
          </c:tx>
          <c:dLbls>
            <c:spPr>
              <a:noFill/>
              <a:ln>
                <a:noFill/>
              </a:ln>
              <a:effectLst/>
            </c:spPr>
            <c:txPr>
              <a:bodyPr wrap="square" lIns="38100" tIns="19050" rIns="38100" bIns="19050" anchor="ctr">
                <a:spAutoFit/>
              </a:bodyPr>
              <a:lstStyle/>
              <a:p>
                <a:pPr>
                  <a:defRPr sz="9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都道府県別!$B$7:$M$7</c:f>
              <c:numCache>
                <c:formatCode>#,##0_);[Red]\(#,##0\)</c:formatCode>
                <c:ptCount val="12"/>
                <c:pt idx="0">
                  <c:v>1589</c:v>
                </c:pt>
                <c:pt idx="1">
                  <c:v>1610</c:v>
                </c:pt>
                <c:pt idx="2">
                  <c:v>1990</c:v>
                </c:pt>
                <c:pt idx="3">
                  <c:v>2218</c:v>
                </c:pt>
                <c:pt idx="4">
                  <c:v>2212</c:v>
                </c:pt>
                <c:pt idx="5">
                  <c:v>2292</c:v>
                </c:pt>
                <c:pt idx="6">
                  <c:v>2267</c:v>
                </c:pt>
                <c:pt idx="7">
                  <c:v>2261</c:v>
                </c:pt>
                <c:pt idx="8">
                  <c:v>2458</c:v>
                </c:pt>
                <c:pt idx="9">
                  <c:v>2446</c:v>
                </c:pt>
                <c:pt idx="10">
                  <c:v>2470</c:v>
                </c:pt>
                <c:pt idx="11">
                  <c:v>2450</c:v>
                </c:pt>
              </c:numCache>
            </c:numRef>
          </c:val>
          <c:smooth val="0"/>
          <c:extLst>
            <c:ext xmlns:c16="http://schemas.microsoft.com/office/drawing/2014/chart" uri="{C3380CC4-5D6E-409C-BE32-E72D297353CC}">
              <c16:uniqueId val="{00000002-3D3C-46D4-AF37-E7293B34EF18}"/>
            </c:ext>
          </c:extLst>
        </c:ser>
        <c:dLbls>
          <c:showLegendKey val="0"/>
          <c:showVal val="0"/>
          <c:showCatName val="0"/>
          <c:showSerName val="0"/>
          <c:showPercent val="0"/>
          <c:showBubbleSize val="0"/>
        </c:dLbls>
        <c:marker val="1"/>
        <c:smooth val="0"/>
        <c:axId val="105943040"/>
        <c:axId val="106169088"/>
      </c:lineChart>
      <c:catAx>
        <c:axId val="105943040"/>
        <c:scaling>
          <c:orientation val="minMax"/>
        </c:scaling>
        <c:delete val="0"/>
        <c:axPos val="b"/>
        <c:numFmt formatCode="General" sourceLinked="1"/>
        <c:majorTickMark val="out"/>
        <c:minorTickMark val="none"/>
        <c:tickLblPos val="nextTo"/>
        <c:crossAx val="106169088"/>
        <c:crosses val="autoZero"/>
        <c:auto val="1"/>
        <c:lblAlgn val="ctr"/>
        <c:lblOffset val="100"/>
        <c:noMultiLvlLbl val="0"/>
      </c:catAx>
      <c:valAx>
        <c:axId val="106169088"/>
        <c:scaling>
          <c:orientation val="minMax"/>
        </c:scaling>
        <c:delete val="0"/>
        <c:axPos val="l"/>
        <c:majorGridlines/>
        <c:numFmt formatCode="#,##0_);[Red]\(#,##0\)" sourceLinked="1"/>
        <c:majorTickMark val="out"/>
        <c:minorTickMark val="none"/>
        <c:tickLblPos val="nextTo"/>
        <c:crossAx val="105943040"/>
        <c:crosses val="autoZero"/>
        <c:crossBetween val="between"/>
      </c:valAx>
    </c:plotArea>
    <c:legend>
      <c:legendPos val="t"/>
      <c:layout>
        <c:manualLayout>
          <c:xMode val="edge"/>
          <c:yMode val="edge"/>
          <c:x val="0.12666666666666668"/>
          <c:y val="3.7037037037037035E-2"/>
          <c:w val="0.48"/>
          <c:h val="7.4343832020997369E-2"/>
        </c:manualLayout>
      </c:layou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38972846370522E-2"/>
          <c:y val="5.0953248031496055E-2"/>
          <c:w val="0.81931453401478749"/>
          <c:h val="0.86886958661417324"/>
        </c:manualLayout>
      </c:layout>
      <c:barChart>
        <c:barDir val="col"/>
        <c:grouping val="stacked"/>
        <c:varyColors val="0"/>
        <c:ser>
          <c:idx val="0"/>
          <c:order val="0"/>
          <c:tx>
            <c:strRef>
              <c:f>Sheet1!$B$1</c:f>
              <c:strCache>
                <c:ptCount val="1"/>
                <c:pt idx="0">
                  <c:v>その他</c:v>
                </c:pt>
              </c:strCache>
            </c:strRef>
          </c:tx>
          <c:spPr>
            <a:pattFill prst="narVert">
              <a:fgClr>
                <a:schemeClr val="accent3"/>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Sheet1!$B$2:$B$15</c:f>
              <c:numCache>
                <c:formatCode>General</c:formatCode>
                <c:ptCount val="14"/>
                <c:pt idx="0">
                  <c:v>328</c:v>
                </c:pt>
                <c:pt idx="1">
                  <c:v>319</c:v>
                </c:pt>
                <c:pt idx="2">
                  <c:v>313</c:v>
                </c:pt>
                <c:pt idx="3">
                  <c:v>319</c:v>
                </c:pt>
                <c:pt idx="4">
                  <c:v>324</c:v>
                </c:pt>
                <c:pt idx="5">
                  <c:v>313</c:v>
                </c:pt>
                <c:pt idx="6">
                  <c:v>309</c:v>
                </c:pt>
                <c:pt idx="7">
                  <c:v>311</c:v>
                </c:pt>
                <c:pt idx="8">
                  <c:v>274</c:v>
                </c:pt>
                <c:pt idx="9">
                  <c:v>288</c:v>
                </c:pt>
                <c:pt idx="10">
                  <c:v>290</c:v>
                </c:pt>
                <c:pt idx="11">
                  <c:v>291</c:v>
                </c:pt>
                <c:pt idx="12">
                  <c:v>285</c:v>
                </c:pt>
                <c:pt idx="13">
                  <c:v>288</c:v>
                </c:pt>
              </c:numCache>
            </c:numRef>
          </c:val>
          <c:extLst>
            <c:ext xmlns:c16="http://schemas.microsoft.com/office/drawing/2014/chart" uri="{C3380CC4-5D6E-409C-BE32-E72D297353CC}">
              <c16:uniqueId val="{00000000-70B5-4B6B-816F-63146CA9F7F4}"/>
            </c:ext>
          </c:extLst>
        </c:ser>
        <c:ser>
          <c:idx val="1"/>
          <c:order val="1"/>
          <c:tx>
            <c:strRef>
              <c:f>Sheet1!$C$1</c:f>
              <c:strCache>
                <c:ptCount val="1"/>
                <c:pt idx="0">
                  <c:v>愛知県</c:v>
                </c:pt>
              </c:strCache>
            </c:strRef>
          </c:tx>
          <c:spPr>
            <a:pattFill prst="pct5">
              <a:fgClr>
                <a:srgbClr val="FF0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Sheet1!$C$2:$C$15</c:f>
              <c:numCache>
                <c:formatCode>General</c:formatCode>
                <c:ptCount val="14"/>
                <c:pt idx="0">
                  <c:v>37</c:v>
                </c:pt>
                <c:pt idx="1">
                  <c:v>36</c:v>
                </c:pt>
                <c:pt idx="2">
                  <c:v>33</c:v>
                </c:pt>
                <c:pt idx="3">
                  <c:v>30</c:v>
                </c:pt>
                <c:pt idx="4">
                  <c:v>33</c:v>
                </c:pt>
                <c:pt idx="5">
                  <c:v>35</c:v>
                </c:pt>
                <c:pt idx="6">
                  <c:v>38</c:v>
                </c:pt>
                <c:pt idx="7">
                  <c:v>46</c:v>
                </c:pt>
                <c:pt idx="8">
                  <c:v>49</c:v>
                </c:pt>
                <c:pt idx="9">
                  <c:v>48</c:v>
                </c:pt>
                <c:pt idx="10">
                  <c:v>49</c:v>
                </c:pt>
                <c:pt idx="11">
                  <c:v>50</c:v>
                </c:pt>
                <c:pt idx="12">
                  <c:v>49</c:v>
                </c:pt>
                <c:pt idx="13">
                  <c:v>48</c:v>
                </c:pt>
              </c:numCache>
            </c:numRef>
          </c:val>
          <c:extLst>
            <c:ext xmlns:c16="http://schemas.microsoft.com/office/drawing/2014/chart" uri="{C3380CC4-5D6E-409C-BE32-E72D297353CC}">
              <c16:uniqueId val="{00000001-70B5-4B6B-816F-63146CA9F7F4}"/>
            </c:ext>
          </c:extLst>
        </c:ser>
        <c:ser>
          <c:idx val="2"/>
          <c:order val="2"/>
          <c:tx>
            <c:strRef>
              <c:f>Sheet1!$D$1</c:f>
              <c:strCache>
                <c:ptCount val="1"/>
                <c:pt idx="0">
                  <c:v>神奈川県</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Sheet1!$D$2:$D$15</c:f>
              <c:numCache>
                <c:formatCode>General</c:formatCode>
                <c:ptCount val="14"/>
                <c:pt idx="0">
                  <c:v>267</c:v>
                </c:pt>
                <c:pt idx="1">
                  <c:v>277</c:v>
                </c:pt>
                <c:pt idx="2">
                  <c:v>267</c:v>
                </c:pt>
                <c:pt idx="3">
                  <c:v>263</c:v>
                </c:pt>
                <c:pt idx="4">
                  <c:v>267</c:v>
                </c:pt>
                <c:pt idx="5">
                  <c:v>268</c:v>
                </c:pt>
                <c:pt idx="6">
                  <c:v>278</c:v>
                </c:pt>
                <c:pt idx="7">
                  <c:v>288</c:v>
                </c:pt>
                <c:pt idx="8">
                  <c:v>299</c:v>
                </c:pt>
                <c:pt idx="9">
                  <c:v>305</c:v>
                </c:pt>
                <c:pt idx="10">
                  <c:v>318</c:v>
                </c:pt>
                <c:pt idx="11">
                  <c:v>314</c:v>
                </c:pt>
                <c:pt idx="12">
                  <c:v>302</c:v>
                </c:pt>
                <c:pt idx="13">
                  <c:v>308</c:v>
                </c:pt>
              </c:numCache>
            </c:numRef>
          </c:val>
          <c:extLst>
            <c:ext xmlns:c16="http://schemas.microsoft.com/office/drawing/2014/chart" uri="{C3380CC4-5D6E-409C-BE32-E72D297353CC}">
              <c16:uniqueId val="{00000002-70B5-4B6B-816F-63146CA9F7F4}"/>
            </c:ext>
          </c:extLst>
        </c:ser>
        <c:ser>
          <c:idx val="3"/>
          <c:order val="3"/>
          <c:tx>
            <c:strRef>
              <c:f>Sheet1!$E$1</c:f>
              <c:strCache>
                <c:ptCount val="1"/>
                <c:pt idx="0">
                  <c:v>東京都</c:v>
                </c:pt>
              </c:strCache>
            </c:strRef>
          </c:tx>
          <c:spPr>
            <a:pattFill prst="ltUpDiag">
              <a:fgClr>
                <a:srgbClr val="FF0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Sheet1!$E$2:$E$15</c:f>
              <c:numCache>
                <c:formatCode>General</c:formatCode>
                <c:ptCount val="14"/>
                <c:pt idx="0">
                  <c:v>2346</c:v>
                </c:pt>
                <c:pt idx="1">
                  <c:v>2331</c:v>
                </c:pt>
                <c:pt idx="2">
                  <c:v>2371</c:v>
                </c:pt>
                <c:pt idx="3">
                  <c:v>2376</c:v>
                </c:pt>
                <c:pt idx="4">
                  <c:v>2378</c:v>
                </c:pt>
                <c:pt idx="5">
                  <c:v>2419</c:v>
                </c:pt>
                <c:pt idx="6">
                  <c:v>2422</c:v>
                </c:pt>
                <c:pt idx="7">
                  <c:v>2434</c:v>
                </c:pt>
                <c:pt idx="8">
                  <c:v>2428</c:v>
                </c:pt>
                <c:pt idx="9">
                  <c:v>2408</c:v>
                </c:pt>
                <c:pt idx="10">
                  <c:v>2391</c:v>
                </c:pt>
                <c:pt idx="11">
                  <c:v>2374</c:v>
                </c:pt>
                <c:pt idx="12">
                  <c:v>2373</c:v>
                </c:pt>
                <c:pt idx="13">
                  <c:v>2379</c:v>
                </c:pt>
              </c:numCache>
            </c:numRef>
          </c:val>
          <c:extLst>
            <c:ext xmlns:c16="http://schemas.microsoft.com/office/drawing/2014/chart" uri="{C3380CC4-5D6E-409C-BE32-E72D297353CC}">
              <c16:uniqueId val="{00000003-70B5-4B6B-816F-63146CA9F7F4}"/>
            </c:ext>
          </c:extLst>
        </c:ser>
        <c:ser>
          <c:idx val="4"/>
          <c:order val="4"/>
          <c:tx>
            <c:strRef>
              <c:f>Sheet1!$F$1</c:f>
              <c:strCache>
                <c:ptCount val="1"/>
                <c:pt idx="0">
                  <c:v>大阪府</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Sheet1!$F$2:$F$15</c:f>
              <c:numCache>
                <c:formatCode>General</c:formatCode>
                <c:ptCount val="14"/>
                <c:pt idx="0">
                  <c:v>120</c:v>
                </c:pt>
                <c:pt idx="1">
                  <c:v>123</c:v>
                </c:pt>
                <c:pt idx="2">
                  <c:v>119</c:v>
                </c:pt>
                <c:pt idx="3">
                  <c:v>119</c:v>
                </c:pt>
                <c:pt idx="4">
                  <c:v>115</c:v>
                </c:pt>
                <c:pt idx="5">
                  <c:v>123</c:v>
                </c:pt>
                <c:pt idx="6">
                  <c:v>128</c:v>
                </c:pt>
                <c:pt idx="7">
                  <c:v>125</c:v>
                </c:pt>
                <c:pt idx="8">
                  <c:v>122</c:v>
                </c:pt>
                <c:pt idx="9">
                  <c:v>125</c:v>
                </c:pt>
                <c:pt idx="10">
                  <c:v>126</c:v>
                </c:pt>
                <c:pt idx="11">
                  <c:v>123</c:v>
                </c:pt>
                <c:pt idx="12">
                  <c:v>119</c:v>
                </c:pt>
                <c:pt idx="13">
                  <c:v>117</c:v>
                </c:pt>
              </c:numCache>
            </c:numRef>
          </c:val>
          <c:extLst>
            <c:ext xmlns:c16="http://schemas.microsoft.com/office/drawing/2014/chart" uri="{C3380CC4-5D6E-409C-BE32-E72D297353CC}">
              <c16:uniqueId val="{00000004-70B5-4B6B-816F-63146CA9F7F4}"/>
            </c:ext>
          </c:extLst>
        </c:ser>
        <c:dLbls>
          <c:dLblPos val="ctr"/>
          <c:showLegendKey val="0"/>
          <c:showVal val="1"/>
          <c:showCatName val="0"/>
          <c:showSerName val="0"/>
          <c:showPercent val="0"/>
          <c:showBubbleSize val="0"/>
        </c:dLbls>
        <c:gapWidth val="150"/>
        <c:overlap val="100"/>
        <c:axId val="1999911776"/>
        <c:axId val="1999899296"/>
      </c:barChart>
      <c:catAx>
        <c:axId val="1999911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999899296"/>
        <c:crosses val="autoZero"/>
        <c:auto val="1"/>
        <c:lblAlgn val="ctr"/>
        <c:lblOffset val="100"/>
        <c:noMultiLvlLbl val="0"/>
      </c:catAx>
      <c:valAx>
        <c:axId val="1999899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9999117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新規誘致件数(左目盛）</c:v>
                </c:pt>
              </c:strCache>
            </c:strRef>
          </c:tx>
          <c:spPr>
            <a:solidFill>
              <a:srgbClr val="FFC000"/>
            </a:solidFill>
            <a:ln>
              <a:solidFill>
                <a:schemeClr val="accent1"/>
              </a:solidFill>
            </a:ln>
            <a:effectLst/>
          </c:spPr>
          <c:invertIfNegative val="0"/>
          <c:dLbls>
            <c:dLbl>
              <c:idx val="0"/>
              <c:layout>
                <c:manualLayout>
                  <c:x val="1.4223330024262602E-3"/>
                  <c:y val="4.7446163548046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AC-4F94-8014-F977B357FEB0}"/>
                </c:ext>
              </c:extLst>
            </c:dLbl>
            <c:dLbl>
              <c:idx val="1"/>
              <c:layout>
                <c:manualLayout>
                  <c:x val="1.422333002426240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AC-4F94-8014-F977B357FEB0}"/>
                </c:ext>
              </c:extLst>
            </c:dLbl>
            <c:dLbl>
              <c:idx val="2"/>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AC-4F94-8014-F977B357FEB0}"/>
                </c:ext>
              </c:extLst>
            </c:dLbl>
            <c:dLbl>
              <c:idx val="3"/>
              <c:layout>
                <c:manualLayout>
                  <c:x val="1.422333002426227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AC-4F94-8014-F977B357FEB0}"/>
                </c:ext>
              </c:extLst>
            </c:dLbl>
            <c:dLbl>
              <c:idx val="4"/>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AC-4F94-8014-F977B357FEB0}"/>
                </c:ext>
              </c:extLst>
            </c:dLbl>
            <c:dLbl>
              <c:idx val="5"/>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AC-4F94-8014-F977B357FEB0}"/>
                </c:ext>
              </c:extLst>
            </c:dLbl>
            <c:dLbl>
              <c:idx val="6"/>
              <c:layout>
                <c:manualLayout>
                  <c:x val="1.4223330024262537E-3"/>
                  <c:y val="9.48923270960930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AC-4F94-8014-F977B357FEB0}"/>
                </c:ext>
              </c:extLst>
            </c:dLbl>
            <c:dLbl>
              <c:idx val="7"/>
              <c:layout>
                <c:manualLayout>
                  <c:x val="0"/>
                  <c:y val="1.0437051532941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AC-4F94-8014-F977B357FEB0}"/>
                </c:ext>
              </c:extLst>
            </c:dLbl>
            <c:dLbl>
              <c:idx val="8"/>
              <c:layout>
                <c:manualLayout>
                  <c:x val="-2.9504304274802018E-3"/>
                  <c:y val="7.9994409406174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AC-4F94-8014-F977B357FEB0}"/>
                </c:ext>
              </c:extLst>
            </c:dLbl>
            <c:dLbl>
              <c:idx val="9"/>
              <c:layout>
                <c:manualLayout>
                  <c:x val="-5.3444634962163202E-17"/>
                  <c:y val="9.4159139747374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AC-4F94-8014-F977B357FEB0}"/>
                </c:ext>
              </c:extLst>
            </c:dLbl>
            <c:dLbl>
              <c:idx val="10"/>
              <c:layout>
                <c:manualLayout>
                  <c:x val="1.4223629473590893E-3"/>
                  <c:y val="8.3937088348853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8AC-4F94-8014-F977B357FEB0}"/>
                </c:ext>
              </c:extLst>
            </c:dLbl>
            <c:dLbl>
              <c:idx val="11"/>
              <c:layout>
                <c:manualLayout>
                  <c:x val="1.4223629473591427E-3"/>
                  <c:y val="8.5541326717797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8AC-4F94-8014-F977B357FEB0}"/>
                </c:ext>
              </c:extLst>
            </c:dLbl>
            <c:dLbl>
              <c:idx val="12"/>
              <c:layout>
                <c:manualLayout>
                  <c:x val="1.4223330024262537E-3"/>
                  <c:y val="2.3723081774023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8AC-4F94-8014-F977B357FEB0}"/>
                </c:ext>
              </c:extLst>
            </c:dLbl>
            <c:dLbl>
              <c:idx val="13"/>
              <c:layout>
                <c:manualLayout>
                  <c:x val="1.4223330024261494E-3"/>
                  <c:y val="2.3723081774023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8AC-4F94-8014-F977B357FEB0}"/>
                </c:ext>
              </c:extLst>
            </c:dLbl>
            <c:dLbl>
              <c:idx val="14"/>
              <c:layout>
                <c:manualLayout>
                  <c:x val="-3.5234844253954393E-5"/>
                  <c:y val="4.0363650657768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8AC-4F94-8014-F977B357FEB0}"/>
                </c:ext>
              </c:extLst>
            </c:dLbl>
            <c:dLbl>
              <c:idx val="15"/>
              <c:layout>
                <c:manualLayout>
                  <c:x val="1.0430321525828207E-16"/>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8AC-4F94-8014-F977B357FEB0}"/>
                </c:ext>
              </c:extLst>
            </c:dLbl>
            <c:dLbl>
              <c:idx val="16"/>
              <c:layout>
                <c:manualLayout>
                  <c:x val="2.8446660048524032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8AC-4F94-8014-F977B357FEB0}"/>
                </c:ext>
              </c:extLst>
            </c:dLbl>
            <c:dLbl>
              <c:idx val="17"/>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8AC-4F94-8014-F977B357FEB0}"/>
                </c:ext>
              </c:extLst>
            </c:dLbl>
            <c:dLbl>
              <c:idx val="18"/>
              <c:layout>
                <c:manualLayout>
                  <c:x val="-1.4223330024264623E-3"/>
                  <c:y val="9.48923270960926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8AC-4F94-8014-F977B357FEB0}"/>
                </c:ext>
              </c:extLst>
            </c:dLbl>
            <c:dLbl>
              <c:idx val="2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13-28AC-4F94-8014-F977B357FEB0}"/>
                </c:ext>
              </c:extLst>
            </c:dLbl>
            <c:dLbl>
              <c:idx val="2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14-28AC-4F94-8014-F977B357FE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pt idx="19">
                  <c:v>2020年度</c:v>
                </c:pt>
                <c:pt idx="20">
                  <c:v>2021年度</c:v>
                </c:pt>
                <c:pt idx="21">
                  <c:v>2022年度</c:v>
                </c:pt>
                <c:pt idx="22">
                  <c:v>2023年度</c:v>
                </c:pt>
                <c:pt idx="23">
                  <c:v>2024年度</c:v>
                </c:pt>
                <c:pt idx="24">
                  <c:v>2025年度</c:v>
                </c:pt>
              </c:strCache>
            </c:strRef>
          </c:cat>
          <c:val>
            <c:numRef>
              <c:f>Sheet1!$B$2:$B$26</c:f>
              <c:numCache>
                <c:formatCode>General</c:formatCode>
                <c:ptCount val="25"/>
                <c:pt idx="0">
                  <c:v>13</c:v>
                </c:pt>
                <c:pt idx="1">
                  <c:v>14</c:v>
                </c:pt>
                <c:pt idx="2">
                  <c:v>33</c:v>
                </c:pt>
                <c:pt idx="3">
                  <c:v>24</c:v>
                </c:pt>
                <c:pt idx="4">
                  <c:v>25</c:v>
                </c:pt>
                <c:pt idx="5">
                  <c:v>24</c:v>
                </c:pt>
                <c:pt idx="6">
                  <c:v>36</c:v>
                </c:pt>
                <c:pt idx="7">
                  <c:v>28</c:v>
                </c:pt>
                <c:pt idx="8">
                  <c:v>19</c:v>
                </c:pt>
                <c:pt idx="9">
                  <c:v>32</c:v>
                </c:pt>
                <c:pt idx="10">
                  <c:v>32</c:v>
                </c:pt>
                <c:pt idx="11">
                  <c:v>32</c:v>
                </c:pt>
                <c:pt idx="12">
                  <c:v>30</c:v>
                </c:pt>
                <c:pt idx="13">
                  <c:v>38</c:v>
                </c:pt>
                <c:pt idx="14">
                  <c:v>46</c:v>
                </c:pt>
                <c:pt idx="15">
                  <c:v>38</c:v>
                </c:pt>
                <c:pt idx="16">
                  <c:v>42</c:v>
                </c:pt>
                <c:pt idx="17">
                  <c:v>42</c:v>
                </c:pt>
                <c:pt idx="18">
                  <c:v>35</c:v>
                </c:pt>
                <c:pt idx="19">
                  <c:v>20</c:v>
                </c:pt>
                <c:pt idx="20">
                  <c:v>18</c:v>
                </c:pt>
                <c:pt idx="21">
                  <c:v>23</c:v>
                </c:pt>
                <c:pt idx="22">
                  <c:v>34</c:v>
                </c:pt>
                <c:pt idx="23">
                  <c:v>31</c:v>
                </c:pt>
                <c:pt idx="24">
                  <c:v>33</c:v>
                </c:pt>
              </c:numCache>
            </c:numRef>
          </c:val>
          <c:extLst>
            <c:ext xmlns:c16="http://schemas.microsoft.com/office/drawing/2014/chart" uri="{C3380CC4-5D6E-409C-BE32-E72D297353CC}">
              <c16:uniqueId val="{00000015-28AC-4F94-8014-F977B357FEB0}"/>
            </c:ext>
          </c:extLst>
        </c:ser>
        <c:dLbls>
          <c:showLegendKey val="0"/>
          <c:showVal val="0"/>
          <c:showCatName val="0"/>
          <c:showSerName val="0"/>
          <c:showPercent val="0"/>
          <c:showBubbleSize val="0"/>
        </c:dLbls>
        <c:gapWidth val="100"/>
        <c:overlap val="-15"/>
        <c:axId val="1349265232"/>
        <c:axId val="1349263152"/>
      </c:barChart>
      <c:lineChart>
        <c:grouping val="standard"/>
        <c:varyColors val="0"/>
        <c:ser>
          <c:idx val="1"/>
          <c:order val="1"/>
          <c:tx>
            <c:strRef>
              <c:f>Sheet1!$D$1</c:f>
              <c:strCache>
                <c:ptCount val="1"/>
                <c:pt idx="0">
                  <c:v>累計誘致件数（右目盛）</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1447724198028928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8AC-4F94-8014-F977B357FEB0}"/>
                </c:ext>
              </c:extLst>
            </c:dLbl>
            <c:dLbl>
              <c:idx val="1"/>
              <c:layout>
                <c:manualLayout>
                  <c:x val="-2.3235034547864679E-2"/>
                  <c:y val="-2.3483365949119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8AC-4F94-8014-F977B357FEB0}"/>
                </c:ext>
              </c:extLst>
            </c:dLbl>
            <c:dLbl>
              <c:idx val="2"/>
              <c:layout>
                <c:manualLayout>
                  <c:x val="-2.3235034547864665E-2"/>
                  <c:y val="-2.6092628832354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8AC-4F94-8014-F977B357FEB0}"/>
                </c:ext>
              </c:extLst>
            </c:dLbl>
            <c:dLbl>
              <c:idx val="3"/>
              <c:layout>
                <c:manualLayout>
                  <c:x val="-2.502234489770044E-2"/>
                  <c:y val="-2.8701891715590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8AC-4F94-8014-F977B357FEB0}"/>
                </c:ext>
              </c:extLst>
            </c:dLbl>
            <c:dLbl>
              <c:idx val="4"/>
              <c:layout>
                <c:manualLayout>
                  <c:x val="-2.680965524753615E-2"/>
                  <c:y val="-2.34833659491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8AC-4F94-8014-F977B357FEB0}"/>
                </c:ext>
              </c:extLst>
            </c:dLbl>
            <c:dLbl>
              <c:idx val="5"/>
              <c:layout>
                <c:manualLayout>
                  <c:x val="-2.5022344897700406E-2"/>
                  <c:y val="2.870189171559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8AC-4F94-8014-F977B357FEB0}"/>
                </c:ext>
              </c:extLst>
            </c:dLbl>
            <c:dLbl>
              <c:idx val="6"/>
              <c:layout>
                <c:manualLayout>
                  <c:x val="-2.2436906100632092E-2"/>
                  <c:y val="-3.1968151085798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8AC-4F94-8014-F977B357FEB0}"/>
                </c:ext>
              </c:extLst>
            </c:dLbl>
            <c:dLbl>
              <c:idx val="7"/>
              <c:layout>
                <c:manualLayout>
                  <c:x val="-2.4329957961660174E-2"/>
                  <c:y val="3.0842621449102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8AC-4F94-8014-F977B357FEB0}"/>
                </c:ext>
              </c:extLst>
            </c:dLbl>
            <c:dLbl>
              <c:idx val="8"/>
              <c:layout>
                <c:manualLayout>
                  <c:x val="-2.4224127581813127E-2"/>
                  <c:y val="-5.1546148604972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8AC-4F94-8014-F977B357FEB0}"/>
                </c:ext>
              </c:extLst>
            </c:dLbl>
            <c:dLbl>
              <c:idx val="9"/>
              <c:layout>
                <c:manualLayout>
                  <c:x val="-2.2542634151760915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8AC-4F94-8014-F977B357FEB0}"/>
                </c:ext>
              </c:extLst>
            </c:dLbl>
            <c:dLbl>
              <c:idx val="10"/>
              <c:layout>
                <c:manualLayout>
                  <c:x val="-2.396496715418717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8AC-4F94-8014-F977B357FEB0}"/>
                </c:ext>
              </c:extLst>
            </c:dLbl>
            <c:dLbl>
              <c:idx val="11"/>
              <c:layout>
                <c:manualLayout>
                  <c:x val="-2.6809655247536281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8AC-4F94-8014-F977B357FEB0}"/>
                </c:ext>
              </c:extLst>
            </c:dLbl>
            <c:dLbl>
              <c:idx val="12"/>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8AC-4F94-8014-F977B357FEB0}"/>
                </c:ext>
              </c:extLst>
            </c:dLbl>
            <c:dLbl>
              <c:idx val="13"/>
              <c:layout>
                <c:manualLayout>
                  <c:x val="-3.0384275947207769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8AC-4F94-8014-F977B357FEB0}"/>
                </c:ext>
              </c:extLst>
            </c:dLbl>
            <c:dLbl>
              <c:idx val="14"/>
              <c:layout>
                <c:manualLayout>
                  <c:x val="-3.0384275947207637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28AC-4F94-8014-F977B357FEB0}"/>
                </c:ext>
              </c:extLst>
            </c:dLbl>
            <c:dLbl>
              <c:idx val="15"/>
              <c:layout>
                <c:manualLayout>
                  <c:x val="-2.8596965597372025E-2"/>
                  <c:y val="-1.5655577299412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28AC-4F94-8014-F977B357FEB0}"/>
                </c:ext>
              </c:extLst>
            </c:dLbl>
            <c:dLbl>
              <c:idx val="16"/>
              <c:layout>
                <c:manualLayout>
                  <c:x val="-3.3958896646879122E-2"/>
                  <c:y val="-1.8264840182648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28AC-4F94-8014-F977B357FEB0}"/>
                </c:ext>
              </c:extLst>
            </c:dLbl>
            <c:dLbl>
              <c:idx val="17"/>
              <c:layout>
                <c:manualLayout>
                  <c:x val="-3.7533464023710626E-2"/>
                  <c:y val="-1.8264905006803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28AC-4F94-8014-F977B357FEB0}"/>
                </c:ext>
              </c:extLst>
            </c:dLbl>
            <c:dLbl>
              <c:idx val="18"/>
              <c:layout>
                <c:manualLayout>
                  <c:x val="-3.4135992058230195E-2"/>
                  <c:y val="-2.846769812882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28AC-4F94-8014-F977B357FEB0}"/>
                </c:ext>
              </c:extLst>
            </c:dLbl>
            <c:dLbl>
              <c:idx val="19"/>
              <c:layout>
                <c:manualLayout>
                  <c:x val="-4.124765707036146E-2"/>
                  <c:y val="-2.3723081774023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28AC-4F94-8014-F977B357FEB0}"/>
                </c:ext>
              </c:extLst>
            </c:dLbl>
            <c:dLbl>
              <c:idx val="20"/>
              <c:layout>
                <c:manualLayout>
                  <c:x val="-3.1291326053377685E-2"/>
                  <c:y val="4.7446163548046504E-2"/>
                </c:manualLayout>
              </c:layout>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28AC-4F94-8014-F977B357FEB0}"/>
                </c:ext>
              </c:extLst>
            </c:dLbl>
            <c:dLbl>
              <c:idx val="21"/>
              <c:layout>
                <c:manualLayout>
                  <c:x val="-2.7024327046098924E-2"/>
                  <c:y val="4.7446163548046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28AC-4F94-8014-F977B357FEB0}"/>
                </c:ext>
              </c:extLst>
            </c:dLbl>
            <c:dLbl>
              <c:idx val="22"/>
              <c:layout>
                <c:manualLayout>
                  <c:x val="-2.4779162457422756E-2"/>
                  <c:y val="4.9922255804608746E-2"/>
                </c:manualLayout>
              </c:layout>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28AC-4F94-8014-F977B357FEB0}"/>
                </c:ext>
              </c:extLst>
            </c:dLbl>
            <c:dLbl>
              <c:idx val="23"/>
              <c:layout>
                <c:manualLayout>
                  <c:x val="-1.7491173499357058E-2"/>
                  <c:y val="6.1016090427855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28AC-4F94-8014-F977B357FEB0}"/>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Sheet1!$C$2:$C$26</c:f>
              <c:strCache>
                <c:ptCount val="25"/>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pt idx="19">
                  <c:v>2020年度</c:v>
                </c:pt>
                <c:pt idx="20">
                  <c:v>2021年度</c:v>
                </c:pt>
                <c:pt idx="21">
                  <c:v>2022年度</c:v>
                </c:pt>
                <c:pt idx="22">
                  <c:v>2023年度</c:v>
                </c:pt>
                <c:pt idx="23">
                  <c:v>2024年度</c:v>
                </c:pt>
                <c:pt idx="24">
                  <c:v>2025年度</c:v>
                </c:pt>
              </c:strCache>
            </c:strRef>
          </c:cat>
          <c:val>
            <c:numRef>
              <c:f>Sheet1!$D$2:$D$26</c:f>
              <c:numCache>
                <c:formatCode>General</c:formatCode>
                <c:ptCount val="25"/>
                <c:pt idx="0">
                  <c:v>13</c:v>
                </c:pt>
                <c:pt idx="1">
                  <c:v>27</c:v>
                </c:pt>
                <c:pt idx="2">
                  <c:v>60</c:v>
                </c:pt>
                <c:pt idx="3">
                  <c:v>84</c:v>
                </c:pt>
                <c:pt idx="4">
                  <c:v>109</c:v>
                </c:pt>
                <c:pt idx="5">
                  <c:v>133</c:v>
                </c:pt>
                <c:pt idx="6">
                  <c:v>169</c:v>
                </c:pt>
                <c:pt idx="7">
                  <c:v>197</c:v>
                </c:pt>
                <c:pt idx="8">
                  <c:v>216</c:v>
                </c:pt>
                <c:pt idx="9">
                  <c:v>248</c:v>
                </c:pt>
                <c:pt idx="10">
                  <c:v>280</c:v>
                </c:pt>
                <c:pt idx="11">
                  <c:v>312</c:v>
                </c:pt>
                <c:pt idx="12">
                  <c:v>342</c:v>
                </c:pt>
                <c:pt idx="13">
                  <c:v>380</c:v>
                </c:pt>
                <c:pt idx="14">
                  <c:v>426</c:v>
                </c:pt>
                <c:pt idx="15">
                  <c:v>464</c:v>
                </c:pt>
                <c:pt idx="16">
                  <c:v>506</c:v>
                </c:pt>
                <c:pt idx="17">
                  <c:v>548</c:v>
                </c:pt>
                <c:pt idx="18">
                  <c:v>583</c:v>
                </c:pt>
                <c:pt idx="19">
                  <c:v>603</c:v>
                </c:pt>
                <c:pt idx="20">
                  <c:v>621</c:v>
                </c:pt>
                <c:pt idx="21">
                  <c:v>644</c:v>
                </c:pt>
                <c:pt idx="22">
                  <c:v>678</c:v>
                </c:pt>
                <c:pt idx="23">
                  <c:v>709</c:v>
                </c:pt>
                <c:pt idx="24">
                  <c:v>742</c:v>
                </c:pt>
              </c:numCache>
            </c:numRef>
          </c:val>
          <c:smooth val="0"/>
          <c:extLst>
            <c:ext xmlns:c16="http://schemas.microsoft.com/office/drawing/2014/chart" uri="{C3380CC4-5D6E-409C-BE32-E72D297353CC}">
              <c16:uniqueId val="{0000002E-28AC-4F94-8014-F977B357FEB0}"/>
            </c:ext>
          </c:extLst>
        </c:ser>
        <c:dLbls>
          <c:showLegendKey val="0"/>
          <c:showVal val="0"/>
          <c:showCatName val="0"/>
          <c:showSerName val="0"/>
          <c:showPercent val="0"/>
          <c:showBubbleSize val="0"/>
        </c:dLbls>
        <c:marker val="1"/>
        <c:smooth val="0"/>
        <c:axId val="1508306208"/>
        <c:axId val="1508305376"/>
      </c:lineChart>
      <c:valAx>
        <c:axId val="150830537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6208"/>
        <c:crosses val="max"/>
        <c:crossBetween val="between"/>
      </c:valAx>
      <c:catAx>
        <c:axId val="150830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5376"/>
        <c:crosses val="autoZero"/>
        <c:auto val="1"/>
        <c:lblAlgn val="ctr"/>
        <c:lblOffset val="100"/>
        <c:noMultiLvlLbl val="0"/>
      </c:catAx>
      <c:valAx>
        <c:axId val="134926315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9265232"/>
        <c:crosses val="autoZero"/>
        <c:crossBetween val="between"/>
        <c:majorUnit val="20"/>
      </c:valAx>
      <c:catAx>
        <c:axId val="1349265232"/>
        <c:scaling>
          <c:orientation val="minMax"/>
        </c:scaling>
        <c:delete val="1"/>
        <c:axPos val="b"/>
        <c:numFmt formatCode="General" sourceLinked="1"/>
        <c:majorTickMark val="none"/>
        <c:minorTickMark val="none"/>
        <c:tickLblPos val="nextTo"/>
        <c:crossAx val="1349263152"/>
        <c:crosses val="autoZero"/>
        <c:auto val="1"/>
        <c:lblAlgn val="ctr"/>
        <c:lblOffset val="100"/>
        <c:noMultiLvlLbl val="0"/>
      </c:catAx>
      <c:spPr>
        <a:noFill/>
        <a:ln>
          <a:noFill/>
        </a:ln>
        <a:effectLst/>
      </c:spPr>
    </c:plotArea>
    <c:legend>
      <c:legendPos val="b"/>
      <c:layout>
        <c:manualLayout>
          <c:xMode val="edge"/>
          <c:yMode val="edge"/>
          <c:x val="6.8185749113135199E-2"/>
          <c:y val="0.12100425802939016"/>
          <c:w val="0.37440978780135542"/>
          <c:h val="0.119700242949083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191500719544576E-2"/>
          <c:y val="0.14535950729957264"/>
          <c:w val="0.9151386154855643"/>
          <c:h val="0.68238853346456696"/>
        </c:manualLayout>
      </c:layout>
      <c:barChart>
        <c:barDir val="col"/>
        <c:grouping val="clustered"/>
        <c:varyColors val="0"/>
        <c:ser>
          <c:idx val="0"/>
          <c:order val="0"/>
          <c:tx>
            <c:strRef>
              <c:f>Sheet1!$B$1</c:f>
              <c:strCache>
                <c:ptCount val="1"/>
                <c:pt idx="0">
                  <c:v>通年件数</c:v>
                </c:pt>
              </c:strCache>
            </c:strRef>
          </c:tx>
          <c:spPr>
            <a:solidFill>
              <a:schemeClr val="tx2">
                <a:lumMod val="20000"/>
                <a:lumOff val="80000"/>
              </a:schemeClr>
            </a:solidFill>
            <a:ln w="76200">
              <a:solidFill>
                <a:schemeClr val="tx2">
                  <a:lumMod val="20000"/>
                  <a:lumOff val="80000"/>
                </a:schemeClr>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27年</c:v>
                </c:pt>
                <c:pt idx="1">
                  <c:v>28年</c:v>
                </c:pt>
                <c:pt idx="2">
                  <c:v>29年</c:v>
                </c:pt>
                <c:pt idx="3">
                  <c:v>30年</c:v>
                </c:pt>
                <c:pt idx="4">
                  <c:v>元年</c:v>
                </c:pt>
                <c:pt idx="5">
                  <c:v>２年</c:v>
                </c:pt>
                <c:pt idx="6">
                  <c:v>３年</c:v>
                </c:pt>
                <c:pt idx="7">
                  <c:v>４年</c:v>
                </c:pt>
                <c:pt idx="8">
                  <c:v>５年</c:v>
                </c:pt>
                <c:pt idx="9">
                  <c:v>６年</c:v>
                </c:pt>
              </c:strCache>
            </c:strRef>
          </c:cat>
          <c:val>
            <c:numRef>
              <c:f>Sheet1!$B$2:$B$11</c:f>
              <c:numCache>
                <c:formatCode>General</c:formatCode>
                <c:ptCount val="10"/>
                <c:pt idx="0">
                  <c:v>9</c:v>
                </c:pt>
                <c:pt idx="1">
                  <c:v>15</c:v>
                </c:pt>
                <c:pt idx="2">
                  <c:v>22</c:v>
                </c:pt>
                <c:pt idx="3">
                  <c:v>23</c:v>
                </c:pt>
                <c:pt idx="4">
                  <c:v>23</c:v>
                </c:pt>
                <c:pt idx="5">
                  <c:v>15</c:v>
                </c:pt>
                <c:pt idx="6">
                  <c:v>12</c:v>
                </c:pt>
                <c:pt idx="7">
                  <c:v>11</c:v>
                </c:pt>
                <c:pt idx="8">
                  <c:v>6</c:v>
                </c:pt>
                <c:pt idx="9">
                  <c:v>15</c:v>
                </c:pt>
              </c:numCache>
            </c:numRef>
          </c:val>
          <c:extLst>
            <c:ext xmlns:c16="http://schemas.microsoft.com/office/drawing/2014/chart" uri="{C3380CC4-5D6E-409C-BE32-E72D297353CC}">
              <c16:uniqueId val="{00000000-9F88-4A8A-B8B7-BEFD6D317F3F}"/>
            </c:ext>
          </c:extLst>
        </c:ser>
        <c:dLbls>
          <c:showLegendKey val="0"/>
          <c:showVal val="1"/>
          <c:showCatName val="0"/>
          <c:showSerName val="0"/>
          <c:showPercent val="0"/>
          <c:showBubbleSize val="0"/>
        </c:dLbls>
        <c:gapWidth val="223"/>
        <c:axId val="615488112"/>
        <c:axId val="615496016"/>
      </c:barChart>
      <c:lineChart>
        <c:grouping val="standard"/>
        <c:varyColors val="0"/>
        <c:ser>
          <c:idx val="1"/>
          <c:order val="1"/>
          <c:tx>
            <c:strRef>
              <c:f>Sheet1!$C$1</c:f>
              <c:strCache>
                <c:ptCount val="1"/>
                <c:pt idx="0">
                  <c:v>通年面積</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27年</c:v>
                </c:pt>
                <c:pt idx="1">
                  <c:v>28年</c:v>
                </c:pt>
                <c:pt idx="2">
                  <c:v>29年</c:v>
                </c:pt>
                <c:pt idx="3">
                  <c:v>30年</c:v>
                </c:pt>
                <c:pt idx="4">
                  <c:v>元年</c:v>
                </c:pt>
                <c:pt idx="5">
                  <c:v>２年</c:v>
                </c:pt>
                <c:pt idx="6">
                  <c:v>３年</c:v>
                </c:pt>
                <c:pt idx="7">
                  <c:v>４年</c:v>
                </c:pt>
                <c:pt idx="8">
                  <c:v>５年</c:v>
                </c:pt>
                <c:pt idx="9">
                  <c:v>６年</c:v>
                </c:pt>
              </c:strCache>
            </c:strRef>
          </c:cat>
          <c:val>
            <c:numRef>
              <c:f>Sheet1!$C$2:$C$11</c:f>
              <c:numCache>
                <c:formatCode>General</c:formatCode>
                <c:ptCount val="10"/>
                <c:pt idx="0">
                  <c:v>4.5</c:v>
                </c:pt>
                <c:pt idx="1">
                  <c:v>10.5</c:v>
                </c:pt>
                <c:pt idx="2">
                  <c:v>13.6</c:v>
                </c:pt>
                <c:pt idx="3">
                  <c:v>12.5</c:v>
                </c:pt>
                <c:pt idx="4">
                  <c:v>16.8</c:v>
                </c:pt>
                <c:pt idx="5">
                  <c:v>17.399999999999999</c:v>
                </c:pt>
                <c:pt idx="6">
                  <c:v>6.1</c:v>
                </c:pt>
                <c:pt idx="7">
                  <c:v>5.2</c:v>
                </c:pt>
                <c:pt idx="8">
                  <c:v>1.9</c:v>
                </c:pt>
                <c:pt idx="9">
                  <c:v>8.6</c:v>
                </c:pt>
              </c:numCache>
            </c:numRef>
          </c:val>
          <c:smooth val="0"/>
          <c:extLst>
            <c:ext xmlns:c16="http://schemas.microsoft.com/office/drawing/2014/chart" uri="{C3380CC4-5D6E-409C-BE32-E72D297353CC}">
              <c16:uniqueId val="{00000001-9F88-4A8A-B8B7-BEFD6D317F3F}"/>
            </c:ext>
          </c:extLst>
        </c:ser>
        <c:dLbls>
          <c:showLegendKey val="0"/>
          <c:showVal val="1"/>
          <c:showCatName val="0"/>
          <c:showSerName val="0"/>
          <c:showPercent val="0"/>
          <c:showBubbleSize val="0"/>
        </c:dLbls>
        <c:marker val="1"/>
        <c:smooth val="0"/>
        <c:axId val="977144016"/>
        <c:axId val="977151088"/>
      </c:lineChart>
      <c:catAx>
        <c:axId val="61548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15496016"/>
        <c:crosses val="autoZero"/>
        <c:auto val="1"/>
        <c:lblAlgn val="ctr"/>
        <c:lblOffset val="100"/>
        <c:noMultiLvlLbl val="0"/>
      </c:catAx>
      <c:valAx>
        <c:axId val="615496016"/>
        <c:scaling>
          <c:orientation val="minMax"/>
          <c:max val="40"/>
        </c:scaling>
        <c:delete val="0"/>
        <c:axPos val="l"/>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t>（件）</a:t>
                </a:r>
              </a:p>
            </c:rich>
          </c:tx>
          <c:layout>
            <c:manualLayout>
              <c:xMode val="edge"/>
              <c:yMode val="edge"/>
              <c:x val="0"/>
              <c:y val="3.3538139763779527E-2"/>
            </c:manualLayout>
          </c:layout>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15488112"/>
        <c:crosses val="autoZero"/>
        <c:crossBetween val="between"/>
      </c:valAx>
      <c:valAx>
        <c:axId val="977151088"/>
        <c:scaling>
          <c:orientation val="minMax"/>
        </c:scaling>
        <c:delete val="0"/>
        <c:axPos val="r"/>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t>（</a:t>
                </a:r>
                <a:r>
                  <a:rPr lang="en-US"/>
                  <a:t>ha</a:t>
                </a:r>
                <a:r>
                  <a:rPr lang="ja-JP"/>
                  <a:t>）</a:t>
                </a:r>
              </a:p>
            </c:rich>
          </c:tx>
          <c:layout>
            <c:manualLayout>
              <c:xMode val="edge"/>
              <c:yMode val="edge"/>
              <c:x val="0.93195833333333333"/>
              <c:y val="2.6725639763779532E-2"/>
            </c:manualLayout>
          </c:layout>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77144016"/>
        <c:crosses val="max"/>
        <c:crossBetween val="between"/>
      </c:valAx>
      <c:catAx>
        <c:axId val="977144016"/>
        <c:scaling>
          <c:orientation val="minMax"/>
        </c:scaling>
        <c:delete val="1"/>
        <c:axPos val="b"/>
        <c:numFmt formatCode="General" sourceLinked="1"/>
        <c:majorTickMark val="out"/>
        <c:minorTickMark val="none"/>
        <c:tickLblPos val="nextTo"/>
        <c:crossAx val="977151088"/>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7340849681832"/>
          <c:y val="3.439064405506273E-2"/>
          <c:w val="0.82691715294096935"/>
          <c:h val="0.76845453321038948"/>
        </c:manualLayout>
      </c:layout>
      <c:lineChart>
        <c:grouping val="standard"/>
        <c:varyColors val="0"/>
        <c:ser>
          <c:idx val="0"/>
          <c:order val="0"/>
          <c:tx>
            <c:strRef>
              <c:f>Sheet1!$B$32</c:f>
              <c:strCache>
                <c:ptCount val="1"/>
                <c:pt idx="0">
                  <c:v>実績値</c:v>
                </c:pt>
              </c:strCache>
            </c:strRef>
          </c:tx>
          <c:dLbls>
            <c:dLbl>
              <c:idx val="0"/>
              <c:layout>
                <c:manualLayout>
                  <c:x val="-6.190948476927273E-2"/>
                  <c:y val="4.0911036909567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A4-464A-9DB3-9F4A0EFBB6DD}"/>
                </c:ext>
              </c:extLst>
            </c:dLbl>
            <c:dLbl>
              <c:idx val="1"/>
              <c:layout>
                <c:manualLayout>
                  <c:x val="-8.5645611649460038E-2"/>
                  <c:y val="-4.0888979199244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A4-464A-9DB3-9F4A0EFBB6DD}"/>
                </c:ext>
              </c:extLst>
            </c:dLbl>
            <c:dLbl>
              <c:idx val="2"/>
              <c:layout>
                <c:manualLayout>
                  <c:x val="-5.206243013932535E-2"/>
                  <c:y val="-4.4363068575081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A4-464A-9DB3-9F4A0EFBB6DD}"/>
                </c:ext>
              </c:extLst>
            </c:dLbl>
            <c:dLbl>
              <c:idx val="3"/>
              <c:layout>
                <c:manualLayout>
                  <c:x val="-8.2235915647911065E-2"/>
                  <c:y val="3.78219548411828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A4-464A-9DB3-9F4A0EFBB6DD}"/>
                </c:ext>
              </c:extLst>
            </c:dLbl>
            <c:dLbl>
              <c:idx val="4"/>
              <c:layout>
                <c:manualLayout>
                  <c:x val="-8.0722084334486313E-2"/>
                  <c:y val="-4.0118630376608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A4-464A-9DB3-9F4A0EFBB6DD}"/>
                </c:ext>
              </c:extLst>
            </c:dLbl>
            <c:dLbl>
              <c:idx val="5"/>
              <c:layout>
                <c:manualLayout>
                  <c:x val="-6.2874607239986335E-2"/>
                  <c:y val="-4.2444381984732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A4-464A-9DB3-9F4A0EFBB6DD}"/>
                </c:ext>
              </c:extLst>
            </c:dLbl>
            <c:dLbl>
              <c:idx val="6"/>
              <c:layout>
                <c:manualLayout>
                  <c:x val="-5.2395506033321888E-2"/>
                  <c:y val="3.8199943786259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A4-464A-9DB3-9F4A0EFBB6DD}"/>
                </c:ext>
              </c:extLst>
            </c:dLbl>
            <c:dLbl>
              <c:idx val="7"/>
              <c:layout>
                <c:manualLayout>
                  <c:x val="-5.5888539768876686E-2"/>
                  <c:y val="-4.2444381984732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A4-464A-9DB3-9F4A0EFBB6DD}"/>
                </c:ext>
              </c:extLst>
            </c:dLbl>
            <c:dLbl>
              <c:idx val="8"/>
              <c:layout>
                <c:manualLayout>
                  <c:x val="-5.239550603332202E-2"/>
                  <c:y val="4.2444381984732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8A4-464A-9DB3-9F4A0EFBB6DD}"/>
                </c:ext>
              </c:extLst>
            </c:dLbl>
            <c:dLbl>
              <c:idx val="9"/>
              <c:layout>
                <c:manualLayout>
                  <c:x val="-3.4930337355549208E-3"/>
                  <c:y val="-3.81999437862594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8A4-464A-9DB3-9F4A0EFBB6D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Sheet1!$E$31:$N$31</c:f>
              <c:strCache>
                <c:ptCount val="10"/>
                <c:pt idx="0">
                  <c:v>2015年</c:v>
                </c:pt>
                <c:pt idx="1">
                  <c:v>2016年</c:v>
                </c:pt>
                <c:pt idx="2">
                  <c:v>2017年</c:v>
                </c:pt>
                <c:pt idx="3">
                  <c:v>2018年</c:v>
                </c:pt>
                <c:pt idx="4">
                  <c:v>2019年</c:v>
                </c:pt>
                <c:pt idx="5">
                  <c:v>2020年</c:v>
                </c:pt>
                <c:pt idx="6">
                  <c:v>2021年</c:v>
                </c:pt>
                <c:pt idx="7">
                  <c:v>2022年</c:v>
                </c:pt>
                <c:pt idx="8">
                  <c:v>2023年</c:v>
                </c:pt>
                <c:pt idx="9">
                  <c:v>2024年</c:v>
                </c:pt>
              </c:strCache>
            </c:strRef>
          </c:cat>
          <c:val>
            <c:numRef>
              <c:f>Sheet1!$E$32:$N$32</c:f>
              <c:numCache>
                <c:formatCode>#,##0_);[Red]\(#,##0\)</c:formatCode>
                <c:ptCount val="10"/>
                <c:pt idx="0">
                  <c:v>4645</c:v>
                </c:pt>
                <c:pt idx="1">
                  <c:v>4652</c:v>
                </c:pt>
                <c:pt idx="2">
                  <c:v>4573</c:v>
                </c:pt>
                <c:pt idx="3">
                  <c:v>4468</c:v>
                </c:pt>
                <c:pt idx="4">
                  <c:v>4531</c:v>
                </c:pt>
                <c:pt idx="5">
                  <c:v>4585</c:v>
                </c:pt>
                <c:pt idx="6">
                  <c:v>4442</c:v>
                </c:pt>
                <c:pt idx="7">
                  <c:v>4736</c:v>
                </c:pt>
                <c:pt idx="8">
                  <c:v>4694</c:v>
                </c:pt>
                <c:pt idx="9">
                  <c:v>4738</c:v>
                </c:pt>
              </c:numCache>
            </c:numRef>
          </c:val>
          <c:smooth val="0"/>
          <c:extLst>
            <c:ext xmlns:c16="http://schemas.microsoft.com/office/drawing/2014/chart" uri="{C3380CC4-5D6E-409C-BE32-E72D297353CC}">
              <c16:uniqueId val="{0000000A-48A4-464A-9DB3-9F4A0EFBB6DD}"/>
            </c:ext>
          </c:extLst>
        </c:ser>
        <c:dLbls>
          <c:showLegendKey val="0"/>
          <c:showVal val="0"/>
          <c:showCatName val="0"/>
          <c:showSerName val="0"/>
          <c:showPercent val="0"/>
          <c:showBubbleSize val="0"/>
        </c:dLbls>
        <c:marker val="1"/>
        <c:smooth val="0"/>
        <c:axId val="155967872"/>
        <c:axId val="155969408"/>
      </c:lineChart>
      <c:catAx>
        <c:axId val="155967872"/>
        <c:scaling>
          <c:orientation val="minMax"/>
        </c:scaling>
        <c:delete val="0"/>
        <c:axPos val="b"/>
        <c:numFmt formatCode="General" sourceLinked="1"/>
        <c:majorTickMark val="out"/>
        <c:minorTickMark val="none"/>
        <c:tickLblPos val="nextTo"/>
        <c:crossAx val="155969408"/>
        <c:crosses val="autoZero"/>
        <c:auto val="1"/>
        <c:lblAlgn val="ctr"/>
        <c:lblOffset val="100"/>
        <c:noMultiLvlLbl val="0"/>
      </c:catAx>
      <c:valAx>
        <c:axId val="155969408"/>
        <c:scaling>
          <c:orientation val="minMax"/>
          <c:max val="5500"/>
          <c:min val="3500"/>
        </c:scaling>
        <c:delete val="0"/>
        <c:axPos val="l"/>
        <c:majorGridlines/>
        <c:numFmt formatCode="#,##0_);[Red]\(#,##0\)" sourceLinked="1"/>
        <c:majorTickMark val="out"/>
        <c:minorTickMark val="none"/>
        <c:tickLblPos val="nextTo"/>
        <c:crossAx val="155967872"/>
        <c:crosses val="autoZero"/>
        <c:crossBetween val="between"/>
        <c:majorUnit val="500"/>
      </c:valAx>
    </c:plotArea>
    <c:plotVisOnly val="1"/>
    <c:dispBlanksAs val="gap"/>
    <c:showDLblsOverMax val="0"/>
  </c:chart>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1200" dirty="0">
                <a:latin typeface="Meiryo UI" panose="020B0604030504040204" pitchFamily="50" charset="-128"/>
                <a:ea typeface="Meiryo UI" panose="020B0604030504040204" pitchFamily="50" charset="-128"/>
                <a:cs typeface="Meiryo UI" panose="020B0604030504040204" pitchFamily="50" charset="-128"/>
              </a:rPr>
              <a:t>法人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実効</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税率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zh-CN" altLang="en-US" sz="120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8.4790267955400494E-3"/>
          <c:y val="0"/>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9.2248662289939914E-2"/>
          <c:y val="5.9070970306487912E-2"/>
          <c:w val="0.93538343189554518"/>
          <c:h val="0.71620030016351111"/>
        </c:manualLayout>
      </c:layout>
      <c:bar3DChart>
        <c:barDir val="col"/>
        <c:grouping val="clustered"/>
        <c:varyColors val="0"/>
        <c:ser>
          <c:idx val="0"/>
          <c:order val="0"/>
          <c:tx>
            <c:strRef>
              <c:f>Sheet1!$B$1</c:f>
              <c:strCache>
                <c:ptCount val="1"/>
                <c:pt idx="0">
                  <c:v>法人実行税率</c:v>
                </c:pt>
              </c:strCache>
            </c:strRef>
          </c:tx>
          <c:spPr>
            <a:solidFill>
              <a:srgbClr val="00B0F0"/>
            </a:solidFill>
            <a:ln>
              <a:solidFill>
                <a:schemeClr val="tx1"/>
              </a:solidFill>
            </a:ln>
          </c:spPr>
          <c:invertIfNegative val="0"/>
          <c:dPt>
            <c:idx val="0"/>
            <c:invertIfNegative val="0"/>
            <c:bubble3D val="0"/>
            <c:extLst>
              <c:ext xmlns:c16="http://schemas.microsoft.com/office/drawing/2014/chart" uri="{C3380CC4-5D6E-409C-BE32-E72D297353CC}">
                <c16:uniqueId val="{00000000-5DDD-485C-8241-F66DB4EFC01E}"/>
              </c:ext>
            </c:extLst>
          </c:dPt>
          <c:dPt>
            <c:idx val="1"/>
            <c:invertIfNegative val="0"/>
            <c:bubble3D val="0"/>
            <c:spPr>
              <a:pattFill prst="ltUpDiag">
                <a:fgClr>
                  <a:srgbClr val="FF0000"/>
                </a:fgClr>
                <a:bgClr>
                  <a:schemeClr val="bg1"/>
                </a:bgClr>
              </a:pattFill>
              <a:ln w="19050">
                <a:solidFill>
                  <a:schemeClr val="tx1"/>
                </a:solidFill>
              </a:ln>
            </c:spPr>
            <c:extLst>
              <c:ext xmlns:c16="http://schemas.microsoft.com/office/drawing/2014/chart" uri="{C3380CC4-5D6E-409C-BE32-E72D297353CC}">
                <c16:uniqueId val="{00000002-5DDD-485C-8241-F66DB4EFC01E}"/>
              </c:ext>
            </c:extLst>
          </c:dPt>
          <c:dPt>
            <c:idx val="2"/>
            <c:invertIfNegative val="0"/>
            <c:bubble3D val="0"/>
            <c:spPr>
              <a:solidFill>
                <a:srgbClr val="00B0F0"/>
              </a:solidFill>
              <a:ln w="12700">
                <a:solidFill>
                  <a:schemeClr val="tx1"/>
                </a:solidFill>
              </a:ln>
            </c:spPr>
            <c:extLst>
              <c:ext xmlns:c16="http://schemas.microsoft.com/office/drawing/2014/chart" uri="{C3380CC4-5D6E-409C-BE32-E72D297353CC}">
                <c16:uniqueId val="{00000004-5DDD-485C-8241-F66DB4EFC01E}"/>
              </c:ext>
            </c:extLst>
          </c:dPt>
          <c:dPt>
            <c:idx val="4"/>
            <c:invertIfNegative val="0"/>
            <c:bubble3D val="0"/>
            <c:extLst>
              <c:ext xmlns:c16="http://schemas.microsoft.com/office/drawing/2014/chart" uri="{C3380CC4-5D6E-409C-BE32-E72D297353CC}">
                <c16:uniqueId val="{00000005-5DDD-485C-8241-F66DB4EFC01E}"/>
              </c:ext>
            </c:extLst>
          </c:dPt>
          <c:dPt>
            <c:idx val="5"/>
            <c:invertIfNegative val="0"/>
            <c:bubble3D val="0"/>
            <c:extLst>
              <c:ext xmlns:c16="http://schemas.microsoft.com/office/drawing/2014/chart" uri="{C3380CC4-5D6E-409C-BE32-E72D297353CC}">
                <c16:uniqueId val="{00000007-5DDD-485C-8241-F66DB4EFC01E}"/>
              </c:ext>
            </c:extLst>
          </c:dPt>
          <c:dPt>
            <c:idx val="6"/>
            <c:invertIfNegative val="0"/>
            <c:bubble3D val="0"/>
            <c:spPr>
              <a:pattFill prst="ltDnDiag">
                <a:fgClr>
                  <a:srgbClr val="00B050"/>
                </a:fgClr>
                <a:bgClr>
                  <a:prstClr val="white"/>
                </a:bgClr>
              </a:pattFill>
              <a:ln>
                <a:solidFill>
                  <a:schemeClr val="tx1"/>
                </a:solidFill>
              </a:ln>
            </c:spPr>
            <c:extLst>
              <c:ext xmlns:c16="http://schemas.microsoft.com/office/drawing/2014/chart" uri="{C3380CC4-5D6E-409C-BE32-E72D297353CC}">
                <c16:uniqueId val="{0000000B-8FBF-41D2-B990-AE2FD6B8F0E2}"/>
              </c:ext>
            </c:extLst>
          </c:dPt>
          <c:dPt>
            <c:idx val="7"/>
            <c:invertIfNegative val="0"/>
            <c:bubble3D val="0"/>
            <c:spPr>
              <a:solidFill>
                <a:srgbClr val="00B0F0"/>
              </a:solidFill>
              <a:ln w="19050">
                <a:solidFill>
                  <a:schemeClr val="tx1"/>
                </a:solidFill>
              </a:ln>
            </c:spPr>
            <c:extLst>
              <c:ext xmlns:c16="http://schemas.microsoft.com/office/drawing/2014/chart" uri="{C3380CC4-5D6E-409C-BE32-E72D297353CC}">
                <c16:uniqueId val="{00000009-5DDD-485C-8241-F66DB4EFC01E}"/>
              </c:ext>
            </c:extLst>
          </c:dPt>
          <c:dPt>
            <c:idx val="8"/>
            <c:invertIfNegative val="0"/>
            <c:bubble3D val="0"/>
            <c:spPr>
              <a:pattFill prst="sphere">
                <a:fgClr>
                  <a:srgbClr val="FFFF00"/>
                </a:fgClr>
                <a:bgClr>
                  <a:prstClr val="white"/>
                </a:bgClr>
              </a:pattFill>
              <a:ln>
                <a:solidFill>
                  <a:schemeClr val="tx1"/>
                </a:solidFill>
              </a:ln>
            </c:spPr>
            <c:extLst>
              <c:ext xmlns:c16="http://schemas.microsoft.com/office/drawing/2014/chart" uri="{C3380CC4-5D6E-409C-BE32-E72D297353CC}">
                <c16:uniqueId val="{0000000A-85F8-4EA9-854F-1C768762D27D}"/>
              </c:ext>
            </c:extLst>
          </c:dPt>
          <c:dLbls>
            <c:dLbl>
              <c:idx val="0"/>
              <c:tx>
                <c:rich>
                  <a:bodyPr/>
                  <a:lstStyle/>
                  <a:p>
                    <a:r>
                      <a:rPr lang="en-US" altLang="ja-JP">
                        <a:solidFill>
                          <a:schemeClr val="tx1"/>
                        </a:solidFill>
                      </a:rPr>
                      <a:t>30.07</a:t>
                    </a:r>
                    <a:endParaRPr lang="en-US" altLang="ja-JP"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DDD-485C-8241-F66DB4EFC01E}"/>
                </c:ext>
              </c:extLst>
            </c:dLbl>
            <c:dLbl>
              <c:idx val="1"/>
              <c:layout>
                <c:manualLayout>
                  <c:x val="6.2281799149534961E-3"/>
                  <c:y val="-1.6738466339998596E-2"/>
                </c:manualLayout>
              </c:layout>
              <c:spPr>
                <a:noFill/>
                <a:ln>
                  <a:noFill/>
                </a:ln>
                <a:effectLst/>
              </c:spPr>
              <c:txPr>
                <a:bodyPr wrap="square" lIns="38100" tIns="19050" rIns="38100" bIns="19050" anchor="b" anchorCtr="0">
                  <a:spAutoFit/>
                </a:bodyPr>
                <a:lstStyle/>
                <a:p>
                  <a:pPr>
                    <a:defRPr sz="1600" b="1">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DD-485C-8241-F66DB4EFC01E}"/>
                </c:ext>
              </c:extLst>
            </c:dLbl>
            <c:dLbl>
              <c:idx val="7"/>
              <c:layout>
                <c:manualLayout>
                  <c:x val="6.2281799149533539E-3"/>
                  <c:y val="3.34769326799971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DD-485C-8241-F66DB4EFC01E}"/>
                </c:ext>
              </c:extLst>
            </c:dLbl>
            <c:dLbl>
              <c:idx val="8"/>
              <c:layout>
                <c:manualLayout>
                  <c:x val="7.7852248936918344E-3"/>
                  <c:y val="0"/>
                </c:manualLayout>
              </c:layout>
              <c:tx>
                <c:rich>
                  <a:bodyPr/>
                  <a:lstStyle/>
                  <a:p>
                    <a:r>
                      <a:rPr lang="en-US" altLang="ja-JP" strike="noStrike" dirty="0">
                        <a:solidFill>
                          <a:schemeClr val="tx1"/>
                        </a:solidFill>
                      </a:rPr>
                      <a:t>22.45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85F8-4EA9-854F-1C768762D27D}"/>
                </c:ext>
              </c:extLst>
            </c:dLbl>
            <c:spPr>
              <a:noFill/>
              <a:ln>
                <a:noFill/>
              </a:ln>
              <a:effectLst/>
            </c:spPr>
            <c:txPr>
              <a:bodyPr wrap="square" lIns="38100" tIns="19050" rIns="38100" bIns="19050" anchor="b" anchorCtr="0">
                <a:spAutoFit/>
              </a:bodyPr>
              <a:lstStyle/>
              <a:p>
                <a:pPr>
                  <a:defRPr sz="140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ドイツ</c:v>
                </c:pt>
                <c:pt idx="1">
                  <c:v>日本</c:v>
                </c:pt>
                <c:pt idx="2">
                  <c:v>アメリカ</c:v>
                </c:pt>
                <c:pt idx="3">
                  <c:v>カナダ</c:v>
                </c:pt>
                <c:pt idx="4">
                  <c:v>イギリス</c:v>
                </c:pt>
                <c:pt idx="5">
                  <c:v>フランス</c:v>
                </c:pt>
                <c:pt idx="6">
                  <c:v>国家戦略特区</c:v>
                </c:pt>
                <c:pt idx="7">
                  <c:v>イタリア</c:v>
                </c:pt>
                <c:pt idx="8">
                  <c:v>大阪</c:v>
                </c:pt>
              </c:strCache>
            </c:strRef>
          </c:cat>
          <c:val>
            <c:numRef>
              <c:f>Sheet1!$B$2:$B$10</c:f>
              <c:numCache>
                <c:formatCode>0.00</c:formatCode>
                <c:ptCount val="9"/>
                <c:pt idx="0">
                  <c:v>29.93</c:v>
                </c:pt>
                <c:pt idx="1">
                  <c:v>29.74</c:v>
                </c:pt>
                <c:pt idx="2">
                  <c:v>27.98</c:v>
                </c:pt>
                <c:pt idx="3">
                  <c:v>26.5</c:v>
                </c:pt>
                <c:pt idx="4">
                  <c:v>25</c:v>
                </c:pt>
                <c:pt idx="5">
                  <c:v>25</c:v>
                </c:pt>
                <c:pt idx="6">
                  <c:v>24.49</c:v>
                </c:pt>
                <c:pt idx="7">
                  <c:v>24</c:v>
                </c:pt>
                <c:pt idx="8">
                  <c:v>22.45</c:v>
                </c:pt>
              </c:numCache>
            </c:numRef>
          </c:val>
          <c:extLst>
            <c:ext xmlns:c16="http://schemas.microsoft.com/office/drawing/2014/chart" uri="{C3380CC4-5D6E-409C-BE32-E72D297353CC}">
              <c16:uniqueId val="{0000000A-5DDD-485C-8241-F66DB4EFC01E}"/>
            </c:ext>
          </c:extLst>
        </c:ser>
        <c:dLbls>
          <c:showLegendKey val="0"/>
          <c:showVal val="1"/>
          <c:showCatName val="0"/>
          <c:showSerName val="0"/>
          <c:showPercent val="0"/>
          <c:showBubbleSize val="0"/>
        </c:dLbls>
        <c:gapWidth val="150"/>
        <c:shape val="box"/>
        <c:axId val="223541248"/>
        <c:axId val="144236544"/>
        <c:axId val="0"/>
      </c:bar3DChart>
      <c:catAx>
        <c:axId val="223541248"/>
        <c:scaling>
          <c:orientation val="minMax"/>
        </c:scaling>
        <c:delete val="0"/>
        <c:axPos val="b"/>
        <c:numFmt formatCode="General" sourceLinked="0"/>
        <c:majorTickMark val="out"/>
        <c:minorTickMark val="none"/>
        <c:tickLblPos val="nextTo"/>
        <c:txPr>
          <a:bodyPr/>
          <a:lstStyle/>
          <a:p>
            <a:pPr>
              <a:defRPr sz="1200" b="1" kern="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44236544"/>
        <c:crosses val="autoZero"/>
        <c:auto val="1"/>
        <c:lblAlgn val="ctr"/>
        <c:lblOffset val="100"/>
        <c:noMultiLvlLbl val="0"/>
      </c:catAx>
      <c:valAx>
        <c:axId val="144236544"/>
        <c:scaling>
          <c:orientation val="minMax"/>
          <c:max val="35"/>
        </c:scaling>
        <c:delete val="0"/>
        <c:axPos val="l"/>
        <c:majorGridlines/>
        <c:numFmt formatCode="0.00" sourceLinked="1"/>
        <c:majorTickMark val="out"/>
        <c:minorTickMark val="none"/>
        <c:tickLblPos val="nextTo"/>
        <c:crossAx val="223541248"/>
        <c:crosses val="autoZero"/>
        <c:crossBetween val="between"/>
      </c:valAx>
      <c:spPr>
        <a:noFill/>
        <a:ln w="25400">
          <a:noFill/>
        </a:ln>
      </c:spPr>
    </c:plotArea>
    <c:plotVisOnly val="1"/>
    <c:dispBlanksAs val="gap"/>
    <c:showDLblsOverMax val="0"/>
  </c:chart>
  <c:txPr>
    <a:bodyPr/>
    <a:lstStyle/>
    <a:p>
      <a:pPr>
        <a:defRPr sz="1800"/>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a:latin typeface="Meiryo UI" panose="020B0604030504040204" pitchFamily="50" charset="-128"/>
                <a:ea typeface="Meiryo UI" panose="020B0604030504040204" pitchFamily="50" charset="-128"/>
              </a:rPr>
              <a:t>大阪府</a:t>
            </a:r>
          </a:p>
        </c:rich>
      </c:tx>
      <c:layout>
        <c:manualLayout>
          <c:xMode val="edge"/>
          <c:yMode val="edge"/>
          <c:x val="0.19820974750729314"/>
          <c:y val="0.16791430743833946"/>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20000"/>
                <a:lumOff val="8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DF8B-4D5B-8571-8B8E8C71268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DF8B-4D5B-8571-8B8E8C71268F}"/>
              </c:ext>
            </c:extLst>
          </c:dPt>
          <c:dLbls>
            <c:dLbl>
              <c:idx val="0"/>
              <c:layout>
                <c:manualLayout>
                  <c:x val="-0.15582514542093467"/>
                  <c:y val="-3.6613085995952477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DD3DE200-209D-4CB7-AF58-3F08CD6211AB}"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a:latin typeface="Meiryo UI" panose="020B0604030504040204" pitchFamily="50" charset="-128"/>
                        <a:ea typeface="Meiryo UI" panose="020B0604030504040204" pitchFamily="50" charset="-128"/>
                      </a:rPr>
                      <a:t>（</a:t>
                    </a:r>
                    <a:r>
                      <a:rPr lang="en-US" altLang="zh-TW" sz="1000" b="1" dirty="0">
                        <a:latin typeface="Meiryo UI" panose="020B0604030504040204" pitchFamily="50" charset="-128"/>
                        <a:ea typeface="Meiryo UI" panose="020B0604030504040204" pitchFamily="50" charset="-128"/>
                      </a:rPr>
                      <a:t>55</a:t>
                    </a:r>
                    <a:r>
                      <a:rPr lang="zh-TW" altLang="en-US" sz="1000" b="1" dirty="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8892640046570487"/>
                      <c:h val="0.30494535211607021"/>
                    </c:manualLayout>
                  </c15:layout>
                  <c15:dlblFieldTable/>
                  <c15:showDataLabelsRange val="0"/>
                </c:ext>
                <c:ext xmlns:c16="http://schemas.microsoft.com/office/drawing/2014/chart" uri="{C3380CC4-5D6E-409C-BE32-E72D297353CC}">
                  <c16:uniqueId val="{00000001-DF8B-4D5B-8571-8B8E8C71268F}"/>
                </c:ext>
              </c:extLst>
            </c:dLbl>
            <c:dLbl>
              <c:idx val="1"/>
              <c:layout>
                <c:manualLayout>
                  <c:x val="0.23529405926334046"/>
                  <c:y val="2.807140296605106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消費額</a:t>
                    </a:r>
                  </a:p>
                  <a:p>
                    <a:pPr>
                      <a:defRPr sz="1000" b="1">
                        <a:solidFill>
                          <a:schemeClr val="bg1"/>
                        </a:solidFill>
                        <a:latin typeface="Meiryo UI" panose="020B0604030504040204" pitchFamily="50" charset="-128"/>
                        <a:ea typeface="Meiryo UI" panose="020B0604030504040204" pitchFamily="50" charset="-128"/>
                      </a:defRPr>
                    </a:pPr>
                    <a:fld id="{033E7B48-AFF1-43D1-A316-0C9B11E4EBE2}"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rPr>
                      <a:t>45</a:t>
                    </a:r>
                    <a:r>
                      <a:rPr lang="ja-JP" altLang="en-US" sz="1000" b="1" dirty="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953818510454714"/>
                      <c:h val="0.32825330639157196"/>
                    </c:manualLayout>
                  </c15:layout>
                  <c15:dlblFieldTable/>
                  <c15:showDataLabelsRange val="0"/>
                </c:ext>
                <c:ext xmlns:c16="http://schemas.microsoft.com/office/drawing/2014/chart" uri="{C3380CC4-5D6E-409C-BE32-E72D297353CC}">
                  <c16:uniqueId val="{00000003-DF8B-4D5B-8571-8B8E8C7126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訪日外国人消費額</c:v>
                </c:pt>
              </c:strCache>
            </c:strRef>
          </c:cat>
          <c:val>
            <c:numRef>
              <c:f>Sheet1!$B$2:$B$3</c:f>
              <c:numCache>
                <c:formatCode>#,##0</c:formatCode>
                <c:ptCount val="2"/>
                <c:pt idx="0">
                  <c:v>10286</c:v>
                </c:pt>
                <c:pt idx="1">
                  <c:v>8468</c:v>
                </c:pt>
              </c:numCache>
            </c:numRef>
          </c:val>
          <c:extLst>
            <c:ext xmlns:c16="http://schemas.microsoft.com/office/drawing/2014/chart" uri="{C3380CC4-5D6E-409C-BE32-E72D297353CC}">
              <c16:uniqueId val="{00000004-DF8B-4D5B-8571-8B8E8C7126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80337157234379E-2"/>
          <c:y val="9.4579608794849862E-2"/>
          <c:w val="0.87080314960629912"/>
          <c:h val="0.77615909793753124"/>
        </c:manualLayout>
      </c:layout>
      <c:lineChart>
        <c:grouping val="standard"/>
        <c:varyColors val="0"/>
        <c:ser>
          <c:idx val="0"/>
          <c:order val="0"/>
          <c:tx>
            <c:strRef>
              <c:f>グラフ!$A$4</c:f>
              <c:strCache>
                <c:ptCount val="1"/>
                <c:pt idx="0">
                  <c:v>全国　女性</c:v>
                </c:pt>
              </c:strCache>
            </c:strRef>
          </c:tx>
          <c:spPr>
            <a:ln>
              <a:solidFill>
                <a:srgbClr val="C00000"/>
              </a:solidFill>
              <a:prstDash val="sysDash"/>
            </a:ln>
          </c:spPr>
          <c:marker>
            <c:symbol val="circle"/>
            <c:size val="7"/>
            <c:spPr>
              <a:solidFill>
                <a:srgbClr val="C00000"/>
              </a:solidFill>
              <a:ln>
                <a:solidFill>
                  <a:srgbClr val="C00000"/>
                </a:solidFill>
              </a:ln>
            </c:spPr>
          </c:marker>
          <c:dLbls>
            <c:dLbl>
              <c:idx val="0"/>
              <c:layout>
                <c:manualLayout>
                  <c:x val="-2.5285272962502374E-2"/>
                  <c:y val="-3.8841529421980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6-49B3-B084-FAADE8273184}"/>
                </c:ext>
              </c:extLst>
            </c:dLbl>
            <c:dLbl>
              <c:idx val="1"/>
              <c:layout>
                <c:manualLayout>
                  <c:x val="-3.2664493371704219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E6-49B3-B084-FAADE8273184}"/>
                </c:ext>
              </c:extLst>
            </c:dLbl>
            <c:dLbl>
              <c:idx val="2"/>
              <c:layout>
                <c:manualLayout>
                  <c:x val="-3.1108326673380378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E6-49B3-B084-FAADE8273184}"/>
                </c:ext>
              </c:extLst>
            </c:dLbl>
            <c:dLbl>
              <c:idx val="3"/>
              <c:layout>
                <c:manualLayout>
                  <c:x val="-2.6841327666101669E-2"/>
                  <c:y val="-3.59007786043011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E6-49B3-B084-FAADE8273184}"/>
                </c:ext>
              </c:extLst>
            </c:dLbl>
            <c:dLbl>
              <c:idx val="7"/>
              <c:layout>
                <c:manualLayout>
                  <c:x val="-4.546544181977253E-2"/>
                  <c:y val="-4.87513381069058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E6-49B3-B084-FAADE8273184}"/>
                </c:ext>
              </c:extLst>
            </c:dLbl>
            <c:dLbl>
              <c:idx val="15"/>
              <c:layout>
                <c:manualLayout>
                  <c:x val="-4.9540773326298262E-2"/>
                  <c:y val="-2.2352363868560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79-4E0C-9B22-23292AC1D1FF}"/>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グラフ!$B$3:$Q$3</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グラフ!$B$4:$Q$4</c:f>
              <c:numCache>
                <c:formatCode>General</c:formatCode>
                <c:ptCount val="16"/>
                <c:pt idx="0" formatCode="0.0">
                  <c:v>46.3</c:v>
                </c:pt>
                <c:pt idx="1">
                  <c:v>46.2</c:v>
                </c:pt>
                <c:pt idx="2" formatCode="0.0">
                  <c:v>46.2</c:v>
                </c:pt>
                <c:pt idx="3" formatCode="0.0">
                  <c:v>47.1</c:v>
                </c:pt>
                <c:pt idx="4" formatCode="0.0">
                  <c:v>47.6</c:v>
                </c:pt>
                <c:pt idx="5" formatCode="0.0">
                  <c:v>48</c:v>
                </c:pt>
                <c:pt idx="6" formatCode="0.0">
                  <c:v>48.9</c:v>
                </c:pt>
                <c:pt idx="7">
                  <c:v>49.8</c:v>
                </c:pt>
                <c:pt idx="8">
                  <c:v>51.3</c:v>
                </c:pt>
                <c:pt idx="9">
                  <c:v>52.2</c:v>
                </c:pt>
                <c:pt idx="10">
                  <c:v>51.8</c:v>
                </c:pt>
                <c:pt idx="11">
                  <c:v>52.2</c:v>
                </c:pt>
                <c:pt idx="12" formatCode="0.0">
                  <c:v>53</c:v>
                </c:pt>
                <c:pt idx="13">
                  <c:v>53.6</c:v>
                </c:pt>
                <c:pt idx="14">
                  <c:v>54.2</c:v>
                </c:pt>
                <c:pt idx="15">
                  <c:v>55.1</c:v>
                </c:pt>
              </c:numCache>
            </c:numRef>
          </c:val>
          <c:smooth val="0"/>
          <c:extLst>
            <c:ext xmlns:c16="http://schemas.microsoft.com/office/drawing/2014/chart" uri="{C3380CC4-5D6E-409C-BE32-E72D297353CC}">
              <c16:uniqueId val="{00000005-3BE6-49B3-B084-FAADE8273184}"/>
            </c:ext>
          </c:extLst>
        </c:ser>
        <c:ser>
          <c:idx val="1"/>
          <c:order val="1"/>
          <c:tx>
            <c:strRef>
              <c:f>グラフ!$A$5</c:f>
              <c:strCache>
                <c:ptCount val="1"/>
                <c:pt idx="0">
                  <c:v>大阪府　女性</c:v>
                </c:pt>
              </c:strCache>
            </c:strRef>
          </c:tx>
          <c:spPr>
            <a:ln>
              <a:solidFill>
                <a:srgbClr val="002060"/>
              </a:solidFill>
            </a:ln>
          </c:spPr>
          <c:marker>
            <c:symbol val="square"/>
            <c:size val="7"/>
            <c:spPr>
              <a:solidFill>
                <a:srgbClr val="002060"/>
              </a:solidFill>
              <a:ln>
                <a:solidFill>
                  <a:srgbClr val="002060"/>
                </a:solidFill>
              </a:ln>
            </c:spPr>
          </c:marker>
          <c:dLbls>
            <c:dLbl>
              <c:idx val="5"/>
              <c:layout>
                <c:manualLayout>
                  <c:x val="-5.1020997375328184E-2"/>
                  <c:y val="-6.486412763359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E6-49B3-B084-FAADE8273184}"/>
                </c:ext>
              </c:extLst>
            </c:dLbl>
            <c:dLbl>
              <c:idx val="9"/>
              <c:layout>
                <c:manualLayout>
                  <c:x val="-2.7785667183933074E-2"/>
                  <c:y val="-3.18726446496281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E6-49B3-B084-FAADE8273184}"/>
                </c:ext>
              </c:extLst>
            </c:dLbl>
            <c:dLbl>
              <c:idx val="10"/>
              <c:layout>
                <c:manualLayout>
                  <c:x val="-5.9730010393409128E-3"/>
                  <c:y val="-1.65578135290888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F8-459C-9426-C92765BC38D2}"/>
                </c:ext>
              </c:extLst>
            </c:dLbl>
            <c:dLbl>
              <c:idx val="11"/>
              <c:layout>
                <c:manualLayout>
                  <c:x val="-2.5648769168934507E-2"/>
                  <c:y val="-3.3941464547503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79-4E0C-9B22-23292AC1D1FF}"/>
                </c:ext>
              </c:extLst>
            </c:dLbl>
            <c:dLbl>
              <c:idx val="12"/>
              <c:layout>
                <c:manualLayout>
                  <c:x val="-4.5675890300842271E-3"/>
                  <c:y val="-2.2352363868560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D25-4023-9A4A-992F44BBCDAD}"/>
                </c:ext>
              </c:extLst>
            </c:dLbl>
            <c:dLbl>
              <c:idx val="13"/>
              <c:layout>
                <c:manualLayout>
                  <c:x val="-2.7054181178191191E-2"/>
                  <c:y val="-3.10441893777679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79-4E0C-9B22-23292AC1D1FF}"/>
                </c:ext>
              </c:extLst>
            </c:dLbl>
            <c:dLbl>
              <c:idx val="14"/>
              <c:layout>
                <c:manualLayout>
                  <c:x val="-1.7216297113394497E-2"/>
                  <c:y val="2.2555401262345048E-2"/>
                </c:manualLayout>
              </c:layout>
              <c:spPr>
                <a:noFill/>
                <a:ln>
                  <a:noFill/>
                </a:ln>
                <a:effectLst/>
              </c:spPr>
              <c:txPr>
                <a:bodyPr wrap="square" lIns="38100" tIns="19050" rIns="38100" bIns="19050" anchor="ctr">
                  <a:noAutofit/>
                </a:bodyPr>
                <a:lstStyle/>
                <a:p>
                  <a:pPr>
                    <a:defRPr sz="1100"/>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5838006236045473E-2"/>
                      <c:h val="4.4704955869023996E-2"/>
                    </c:manualLayout>
                  </c15:layout>
                </c:ext>
                <c:ext xmlns:c16="http://schemas.microsoft.com/office/drawing/2014/chart" uri="{C3380CC4-5D6E-409C-BE32-E72D297353CC}">
                  <c16:uniqueId val="{00000001-C15D-488A-85FC-24BB7D9873CC}"/>
                </c:ext>
              </c:extLst>
            </c:dLbl>
            <c:dLbl>
              <c:idx val="15"/>
              <c:layout>
                <c:manualLayout>
                  <c:x val="-3.5135300231437747E-4"/>
                  <c:y val="-7.865988019881265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79-4E0C-9B22-23292AC1D1FF}"/>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グラフ!$B$3:$Q$3</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グラフ!$B$5:$Q$5</c:f>
              <c:numCache>
                <c:formatCode>0.0</c:formatCode>
                <c:ptCount val="16"/>
                <c:pt idx="0">
                  <c:v>42.8</c:v>
                </c:pt>
                <c:pt idx="1">
                  <c:v>43.5</c:v>
                </c:pt>
                <c:pt idx="2" formatCode="General">
                  <c:v>43.9</c:v>
                </c:pt>
                <c:pt idx="3">
                  <c:v>44.6</c:v>
                </c:pt>
                <c:pt idx="4">
                  <c:v>44.8</c:v>
                </c:pt>
                <c:pt idx="5">
                  <c:v>45.3</c:v>
                </c:pt>
                <c:pt idx="6">
                  <c:v>46.8</c:v>
                </c:pt>
                <c:pt idx="7" formatCode="General">
                  <c:v>47.7</c:v>
                </c:pt>
                <c:pt idx="8" formatCode="General">
                  <c:v>48.6</c:v>
                </c:pt>
                <c:pt idx="9">
                  <c:v>51</c:v>
                </c:pt>
                <c:pt idx="10" formatCode="General">
                  <c:v>51.2</c:v>
                </c:pt>
                <c:pt idx="11" formatCode="General">
                  <c:v>51.1</c:v>
                </c:pt>
                <c:pt idx="12">
                  <c:v>52.3</c:v>
                </c:pt>
                <c:pt idx="13" formatCode="General">
                  <c:v>52.6</c:v>
                </c:pt>
                <c:pt idx="14" formatCode="General">
                  <c:v>53.5</c:v>
                </c:pt>
                <c:pt idx="15" formatCode="General">
                  <c:v>55.2</c:v>
                </c:pt>
              </c:numCache>
            </c:numRef>
          </c:val>
          <c:smooth val="0"/>
          <c:extLst>
            <c:ext xmlns:c16="http://schemas.microsoft.com/office/drawing/2014/chart" uri="{C3380CC4-5D6E-409C-BE32-E72D297353CC}">
              <c16:uniqueId val="{00000008-3BE6-49B3-B084-FAADE8273184}"/>
            </c:ext>
          </c:extLst>
        </c:ser>
        <c:dLbls>
          <c:showLegendKey val="0"/>
          <c:showVal val="0"/>
          <c:showCatName val="0"/>
          <c:showSerName val="0"/>
          <c:showPercent val="0"/>
          <c:showBubbleSize val="0"/>
        </c:dLbls>
        <c:marker val="1"/>
        <c:smooth val="0"/>
        <c:axId val="112446848"/>
        <c:axId val="118424704"/>
      </c:lineChart>
      <c:catAx>
        <c:axId val="112446848"/>
        <c:scaling>
          <c:orientation val="minMax"/>
        </c:scaling>
        <c:delete val="0"/>
        <c:axPos val="b"/>
        <c:numFmt formatCode="General" sourceLinked="0"/>
        <c:majorTickMark val="out"/>
        <c:minorTickMark val="none"/>
        <c:tickLblPos val="nextTo"/>
        <c:crossAx val="118424704"/>
        <c:crosses val="autoZero"/>
        <c:auto val="1"/>
        <c:lblAlgn val="ctr"/>
        <c:lblOffset val="100"/>
        <c:noMultiLvlLbl val="0"/>
      </c:catAx>
      <c:valAx>
        <c:axId val="118424704"/>
        <c:scaling>
          <c:orientation val="minMax"/>
          <c:max val="57"/>
          <c:min val="42"/>
        </c:scaling>
        <c:delete val="0"/>
        <c:axPos val="l"/>
        <c:majorGridlines/>
        <c:title>
          <c:tx>
            <c:rich>
              <a:bodyPr rot="0" vert="horz"/>
              <a:lstStyle/>
              <a:p>
                <a:pPr>
                  <a:defRPr/>
                </a:pPr>
                <a:r>
                  <a:rPr lang="ja-JP" altLang="en-US"/>
                  <a:t>（％）</a:t>
                </a:r>
              </a:p>
            </c:rich>
          </c:tx>
          <c:layout>
            <c:manualLayout>
              <c:xMode val="edge"/>
              <c:yMode val="edge"/>
              <c:x val="4.336946533258023E-2"/>
              <c:y val="2.6094183343679116E-2"/>
            </c:manualLayout>
          </c:layout>
          <c:overlay val="0"/>
        </c:title>
        <c:numFmt formatCode="#,##0.0_);[Red]\(#,##0.0\)" sourceLinked="0"/>
        <c:majorTickMark val="out"/>
        <c:minorTickMark val="none"/>
        <c:tickLblPos val="nextTo"/>
        <c:crossAx val="112446848"/>
        <c:crosses val="autoZero"/>
        <c:crossBetween val="between"/>
      </c:valAx>
    </c:plotArea>
    <c:legend>
      <c:legendPos val="t"/>
      <c:layout>
        <c:manualLayout>
          <c:xMode val="edge"/>
          <c:yMode val="edge"/>
          <c:x val="0.2228665791776028"/>
          <c:y val="2.4169184290030211E-2"/>
          <c:w val="0.55426662292213469"/>
          <c:h val="5.6728754827096765E-2"/>
        </c:manualLayout>
      </c:layout>
      <c:overlay val="0"/>
    </c:legend>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08532572932667E-2"/>
          <c:y val="0.12576578077289757"/>
          <c:w val="0.88239298862259286"/>
          <c:h val="0.51509883944892032"/>
        </c:manualLayout>
      </c:layout>
      <c:barChart>
        <c:barDir val="col"/>
        <c:grouping val="stacked"/>
        <c:varyColors val="0"/>
        <c:ser>
          <c:idx val="0"/>
          <c:order val="0"/>
          <c:tx>
            <c:strRef>
              <c:f>'2022.4月度'!$B$6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1D4A-4C8F-9693-510696B97D8B}"/>
                </c:ext>
              </c:extLst>
            </c:dLbl>
            <c:dLbl>
              <c:idx val="3"/>
              <c:delete val="1"/>
              <c:extLst>
                <c:ext xmlns:c15="http://schemas.microsoft.com/office/drawing/2012/chart" uri="{CE6537A1-D6FC-4f65-9D91-7224C49458BB}"/>
                <c:ext xmlns:c16="http://schemas.microsoft.com/office/drawing/2014/chart" uri="{C3380CC4-5D6E-409C-BE32-E72D297353CC}">
                  <c16:uniqueId val="{00000001-1D4A-4C8F-9693-510696B97D8B}"/>
                </c:ext>
              </c:extLst>
            </c:dLbl>
            <c:dLbl>
              <c:idx val="5"/>
              <c:delete val="1"/>
              <c:extLst>
                <c:ext xmlns:c15="http://schemas.microsoft.com/office/drawing/2012/chart" uri="{CE6537A1-D6FC-4f65-9D91-7224C49458BB}"/>
                <c:ext xmlns:c16="http://schemas.microsoft.com/office/drawing/2014/chart" uri="{C3380CC4-5D6E-409C-BE32-E72D297353CC}">
                  <c16:uniqueId val="{00000002-1D4A-4C8F-9693-510696B97D8B}"/>
                </c:ext>
              </c:extLst>
            </c:dLbl>
            <c:dLbl>
              <c:idx val="7"/>
              <c:delete val="1"/>
              <c:extLst>
                <c:ext xmlns:c15="http://schemas.microsoft.com/office/drawing/2012/chart" uri="{CE6537A1-D6FC-4f65-9D91-7224C49458BB}"/>
                <c:ext xmlns:c16="http://schemas.microsoft.com/office/drawing/2014/chart" uri="{C3380CC4-5D6E-409C-BE32-E72D297353CC}">
                  <c16:uniqueId val="{00000003-1D4A-4C8F-9693-510696B97D8B}"/>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'2022.4月度'!$E$6:$L$6</c:f>
              <c:numCache>
                <c:formatCode>General</c:formatCode>
                <c:ptCount val="8"/>
                <c:pt idx="0">
                  <c:v>9955</c:v>
                </c:pt>
                <c:pt idx="1">
                  <c:v>0</c:v>
                </c:pt>
                <c:pt idx="2">
                  <c:v>3470</c:v>
                </c:pt>
                <c:pt idx="3">
                  <c:v>0</c:v>
                </c:pt>
                <c:pt idx="4">
                  <c:v>3509</c:v>
                </c:pt>
                <c:pt idx="5">
                  <c:v>0</c:v>
                </c:pt>
                <c:pt idx="6">
                  <c:v>7997</c:v>
                </c:pt>
                <c:pt idx="7">
                  <c:v>0</c:v>
                </c:pt>
              </c:numCache>
            </c:numRef>
          </c:val>
          <c:extLst>
            <c:ext xmlns:c16="http://schemas.microsoft.com/office/drawing/2014/chart" uri="{C3380CC4-5D6E-409C-BE32-E72D297353CC}">
              <c16:uniqueId val="{00000004-1D4A-4C8F-9693-510696B97D8B}"/>
            </c:ext>
          </c:extLst>
        </c:ser>
        <c:ser>
          <c:idx val="1"/>
          <c:order val="1"/>
          <c:tx>
            <c:strRef>
              <c:f>'2022.4月度'!$B$7</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'2022.4月度'!$E$7:$L$7</c:f>
              <c:numCache>
                <c:formatCode>General</c:formatCode>
                <c:ptCount val="8"/>
                <c:pt idx="1">
                  <c:v>2046</c:v>
                </c:pt>
                <c:pt idx="3">
                  <c:v>1733</c:v>
                </c:pt>
                <c:pt idx="5">
                  <c:v>1196</c:v>
                </c:pt>
                <c:pt idx="7">
                  <c:v>939</c:v>
                </c:pt>
              </c:numCache>
            </c:numRef>
          </c:val>
          <c:extLst>
            <c:ext xmlns:c16="http://schemas.microsoft.com/office/drawing/2014/chart" uri="{C3380CC4-5D6E-409C-BE32-E72D297353CC}">
              <c16:uniqueId val="{00000005-1D4A-4C8F-9693-510696B97D8B}"/>
            </c:ext>
          </c:extLst>
        </c:ser>
        <c:ser>
          <c:idx val="2"/>
          <c:order val="2"/>
          <c:tx>
            <c:strRef>
              <c:f>'2022.4月度'!$B$8</c:f>
              <c:strCache>
                <c:ptCount val="1"/>
                <c:pt idx="0">
                  <c:v>女性</c:v>
                </c:pt>
              </c:strCache>
            </c:strRef>
          </c:tx>
          <c:spPr>
            <a:pattFill prst="ltUpDiag">
              <a:fgClr>
                <a:srgbClr val="C0000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'2022.4月度'!$E$8:$L$8</c:f>
              <c:numCache>
                <c:formatCode>General</c:formatCode>
                <c:ptCount val="8"/>
                <c:pt idx="1">
                  <c:v>2267</c:v>
                </c:pt>
                <c:pt idx="3">
                  <c:v>4690</c:v>
                </c:pt>
                <c:pt idx="5">
                  <c:v>493</c:v>
                </c:pt>
                <c:pt idx="7">
                  <c:v>1019</c:v>
                </c:pt>
              </c:numCache>
            </c:numRef>
          </c:val>
          <c:extLst>
            <c:ext xmlns:c16="http://schemas.microsoft.com/office/drawing/2014/chart" uri="{C3380CC4-5D6E-409C-BE32-E72D297353CC}">
              <c16:uniqueId val="{00000006-1D4A-4C8F-9693-510696B97D8B}"/>
            </c:ext>
          </c:extLst>
        </c:ser>
        <c:dLbls>
          <c:showLegendKey val="0"/>
          <c:showVal val="0"/>
          <c:showCatName val="0"/>
          <c:showSerName val="0"/>
          <c:showPercent val="0"/>
          <c:showBubbleSize val="0"/>
        </c:dLbls>
        <c:gapWidth val="66"/>
        <c:overlap val="100"/>
        <c:axId val="94345088"/>
        <c:axId val="94346624"/>
      </c:barChart>
      <c:catAx>
        <c:axId val="94345088"/>
        <c:scaling>
          <c:orientation val="minMax"/>
        </c:scaling>
        <c:delete val="0"/>
        <c:axPos val="b"/>
        <c:numFmt formatCode="General" sourceLinked="0"/>
        <c:majorTickMark val="out"/>
        <c:minorTickMark val="none"/>
        <c:tickLblPos val="nextTo"/>
        <c:txPr>
          <a:bodyPr rot="0" vert="wordArtVertRtl"/>
          <a:lstStyle/>
          <a:p>
            <a:pPr>
              <a:defRPr/>
            </a:pPr>
            <a:endParaRPr lang="ja-JP"/>
          </a:p>
        </c:txPr>
        <c:crossAx val="94346624"/>
        <c:crosses val="autoZero"/>
        <c:auto val="1"/>
        <c:lblAlgn val="ctr"/>
        <c:lblOffset val="100"/>
        <c:noMultiLvlLbl val="0"/>
      </c:catAx>
      <c:valAx>
        <c:axId val="94346624"/>
        <c:scaling>
          <c:orientation val="minMax"/>
          <c:max val="12000"/>
        </c:scaling>
        <c:delete val="0"/>
        <c:axPos val="l"/>
        <c:majorGridlines/>
        <c:title>
          <c:tx>
            <c:rich>
              <a:bodyPr rot="0" vert="horz"/>
              <a:lstStyle/>
              <a:p>
                <a:pPr>
                  <a:defRPr/>
                </a:pPr>
                <a:r>
                  <a:rPr lang="ja-JP" altLang="en-US"/>
                  <a:t>（件）</a:t>
                </a:r>
              </a:p>
            </c:rich>
          </c:tx>
          <c:layout>
            <c:manualLayout>
              <c:xMode val="edge"/>
              <c:yMode val="edge"/>
              <c:x val="2.2285588944944066E-2"/>
              <c:y val="1.7342824379455432E-2"/>
            </c:manualLayout>
          </c:layout>
          <c:overlay val="0"/>
        </c:title>
        <c:numFmt formatCode="General" sourceLinked="1"/>
        <c:majorTickMark val="out"/>
        <c:minorTickMark val="none"/>
        <c:tickLblPos val="nextTo"/>
        <c:crossAx val="94345088"/>
        <c:crosses val="autoZero"/>
        <c:crossBetween val="between"/>
      </c:valAx>
    </c:plotArea>
    <c:legend>
      <c:legendPos val="t"/>
      <c:legendEntry>
        <c:idx val="0"/>
        <c:delete val="1"/>
      </c:legendEntry>
      <c:layout>
        <c:manualLayout>
          <c:xMode val="edge"/>
          <c:yMode val="edge"/>
          <c:x val="0.31836104408861593"/>
          <c:y val="1.8333375473895408E-2"/>
          <c:w val="0.35355617199928785"/>
          <c:h val="8.3717191601049873E-2"/>
        </c:manualLayout>
      </c:layout>
      <c:overlay val="0"/>
    </c:legend>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993912139538356E-2"/>
          <c:y val="0.10687689353657974"/>
          <c:w val="0.88239298862259286"/>
          <c:h val="0.51509883944892032"/>
        </c:manualLayout>
      </c:layout>
      <c:barChart>
        <c:barDir val="col"/>
        <c:grouping val="stacked"/>
        <c:varyColors val="0"/>
        <c:ser>
          <c:idx val="0"/>
          <c:order val="0"/>
          <c:tx>
            <c:strRef>
              <c:f>'2025.4月度'!$B$6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5560-490F-ACED-C70F43B7B5A8}"/>
                </c:ext>
              </c:extLst>
            </c:dLbl>
            <c:dLbl>
              <c:idx val="3"/>
              <c:delete val="1"/>
              <c:extLst>
                <c:ext xmlns:c15="http://schemas.microsoft.com/office/drawing/2012/chart" uri="{CE6537A1-D6FC-4f65-9D91-7224C49458BB}"/>
                <c:ext xmlns:c16="http://schemas.microsoft.com/office/drawing/2014/chart" uri="{C3380CC4-5D6E-409C-BE32-E72D297353CC}">
                  <c16:uniqueId val="{00000001-5560-490F-ACED-C70F43B7B5A8}"/>
                </c:ext>
              </c:extLst>
            </c:dLbl>
            <c:dLbl>
              <c:idx val="5"/>
              <c:delete val="1"/>
              <c:extLst>
                <c:ext xmlns:c15="http://schemas.microsoft.com/office/drawing/2012/chart" uri="{CE6537A1-D6FC-4f65-9D91-7224C49458BB}"/>
                <c:ext xmlns:c16="http://schemas.microsoft.com/office/drawing/2014/chart" uri="{C3380CC4-5D6E-409C-BE32-E72D297353CC}">
                  <c16:uniqueId val="{00000002-5560-490F-ACED-C70F43B7B5A8}"/>
                </c:ext>
              </c:extLst>
            </c:dLbl>
            <c:dLbl>
              <c:idx val="7"/>
              <c:delete val="1"/>
              <c:extLst>
                <c:ext xmlns:c15="http://schemas.microsoft.com/office/drawing/2012/chart" uri="{CE6537A1-D6FC-4f65-9D91-7224C49458BB}"/>
                <c:ext xmlns:c16="http://schemas.microsoft.com/office/drawing/2014/chart" uri="{C3380CC4-5D6E-409C-BE32-E72D297353CC}">
                  <c16:uniqueId val="{00000003-5560-490F-ACED-C70F43B7B5A8}"/>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'2025.4月度'!$E$4:$L$5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'2025.4月度'!$E$6:$L$6</c:f>
              <c:numCache>
                <c:formatCode>General</c:formatCode>
                <c:ptCount val="8"/>
                <c:pt idx="0">
                  <c:v>10782</c:v>
                </c:pt>
                <c:pt idx="1">
                  <c:v>0</c:v>
                </c:pt>
                <c:pt idx="2">
                  <c:v>3397</c:v>
                </c:pt>
                <c:pt idx="3">
                  <c:v>0</c:v>
                </c:pt>
                <c:pt idx="4">
                  <c:v>3894</c:v>
                </c:pt>
                <c:pt idx="5">
                  <c:v>0</c:v>
                </c:pt>
                <c:pt idx="6">
                  <c:v>7688</c:v>
                </c:pt>
                <c:pt idx="7">
                  <c:v>0</c:v>
                </c:pt>
              </c:numCache>
            </c:numRef>
          </c:val>
          <c:extLst>
            <c:ext xmlns:c16="http://schemas.microsoft.com/office/drawing/2014/chart" uri="{C3380CC4-5D6E-409C-BE32-E72D297353CC}">
              <c16:uniqueId val="{00000004-5560-490F-ACED-C70F43B7B5A8}"/>
            </c:ext>
          </c:extLst>
        </c:ser>
        <c:ser>
          <c:idx val="1"/>
          <c:order val="1"/>
          <c:tx>
            <c:strRef>
              <c:f>'2025.4月度'!$B$7</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'2025.4月度'!$E$4:$L$5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'2025.4月度'!$E$7:$L$7</c:f>
              <c:numCache>
                <c:formatCode>General</c:formatCode>
                <c:ptCount val="8"/>
                <c:pt idx="1">
                  <c:v>1916</c:v>
                </c:pt>
                <c:pt idx="3">
                  <c:v>1397</c:v>
                </c:pt>
                <c:pt idx="5">
                  <c:v>969</c:v>
                </c:pt>
                <c:pt idx="7">
                  <c:v>865</c:v>
                </c:pt>
              </c:numCache>
            </c:numRef>
          </c:val>
          <c:extLst>
            <c:ext xmlns:c16="http://schemas.microsoft.com/office/drawing/2014/chart" uri="{C3380CC4-5D6E-409C-BE32-E72D297353CC}">
              <c16:uniqueId val="{00000005-5560-490F-ACED-C70F43B7B5A8}"/>
            </c:ext>
          </c:extLst>
        </c:ser>
        <c:ser>
          <c:idx val="2"/>
          <c:order val="2"/>
          <c:tx>
            <c:strRef>
              <c:f>'2025.4月度'!$B$8</c:f>
              <c:strCache>
                <c:ptCount val="1"/>
                <c:pt idx="0">
                  <c:v>女性</c:v>
                </c:pt>
              </c:strCache>
            </c:strRef>
          </c:tx>
          <c:spPr>
            <a:pattFill prst="ltUpDiag">
              <a:fgClr>
                <a:srgbClr val="C00000"/>
              </a:fgClr>
              <a:bgClr>
                <a:schemeClr val="bg1"/>
              </a:bgClr>
            </a:pattFill>
            <a:ln>
              <a:solidFill>
                <a:schemeClr val="tx1"/>
              </a:solidFill>
            </a:ln>
          </c:spPr>
          <c:invertIfNegative val="0"/>
          <c:dLbls>
            <c:dLbl>
              <c:idx val="5"/>
              <c:layout>
                <c:manualLayout>
                  <c:x val="-1.144137814362124E-16"/>
                  <c:y val="-5.926719109150905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97-46BC-AB65-F5844F2C590B}"/>
                </c:ext>
              </c:extLst>
            </c:dLbl>
            <c:dLbl>
              <c:idx val="7"/>
              <c:layout>
                <c:manualLayout>
                  <c:x val="1.5602059520997116E-3"/>
                  <c:y val="-7.004304401723797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97-46BC-AB65-F5844F2C590B}"/>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'2025.4月度'!$E$4:$L$5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'2025.4月度'!$E$8:$L$8</c:f>
              <c:numCache>
                <c:formatCode>General</c:formatCode>
                <c:ptCount val="8"/>
                <c:pt idx="1">
                  <c:v>2259</c:v>
                </c:pt>
                <c:pt idx="3">
                  <c:v>4010</c:v>
                </c:pt>
                <c:pt idx="5">
                  <c:v>427</c:v>
                </c:pt>
                <c:pt idx="7">
                  <c:v>904</c:v>
                </c:pt>
              </c:numCache>
            </c:numRef>
          </c:val>
          <c:extLst>
            <c:ext xmlns:c16="http://schemas.microsoft.com/office/drawing/2014/chart" uri="{C3380CC4-5D6E-409C-BE32-E72D297353CC}">
              <c16:uniqueId val="{00000006-5560-490F-ACED-C70F43B7B5A8}"/>
            </c:ext>
          </c:extLst>
        </c:ser>
        <c:dLbls>
          <c:showLegendKey val="0"/>
          <c:showVal val="0"/>
          <c:showCatName val="0"/>
          <c:showSerName val="0"/>
          <c:showPercent val="0"/>
          <c:showBubbleSize val="0"/>
        </c:dLbls>
        <c:gapWidth val="66"/>
        <c:overlap val="100"/>
        <c:axId val="94345088"/>
        <c:axId val="94346624"/>
      </c:barChart>
      <c:catAx>
        <c:axId val="94345088"/>
        <c:scaling>
          <c:orientation val="minMax"/>
        </c:scaling>
        <c:delete val="0"/>
        <c:axPos val="b"/>
        <c:numFmt formatCode="General" sourceLinked="0"/>
        <c:majorTickMark val="out"/>
        <c:minorTickMark val="none"/>
        <c:tickLblPos val="nextTo"/>
        <c:txPr>
          <a:bodyPr rot="0" vert="wordArtVertRtl"/>
          <a:lstStyle/>
          <a:p>
            <a:pPr>
              <a:defRPr sz="900"/>
            </a:pPr>
            <a:endParaRPr lang="ja-JP"/>
          </a:p>
        </c:txPr>
        <c:crossAx val="94346624"/>
        <c:crosses val="autoZero"/>
        <c:auto val="1"/>
        <c:lblAlgn val="ctr"/>
        <c:lblOffset val="100"/>
        <c:noMultiLvlLbl val="0"/>
      </c:catAx>
      <c:valAx>
        <c:axId val="94346624"/>
        <c:scaling>
          <c:orientation val="minMax"/>
          <c:max val="12000"/>
        </c:scaling>
        <c:delete val="0"/>
        <c:axPos val="l"/>
        <c:majorGridlines/>
        <c:title>
          <c:tx>
            <c:rich>
              <a:bodyPr rot="0" vert="horz"/>
              <a:lstStyle/>
              <a:p>
                <a:pPr>
                  <a:defRPr/>
                </a:pPr>
                <a:r>
                  <a:rPr lang="ja-JP" altLang="en-US"/>
                  <a:t>（件）</a:t>
                </a:r>
              </a:p>
            </c:rich>
          </c:tx>
          <c:layout>
            <c:manualLayout>
              <c:xMode val="edge"/>
              <c:yMode val="edge"/>
              <c:x val="2.2285588944944066E-2"/>
              <c:y val="1.7342824379455432E-2"/>
            </c:manualLayout>
          </c:layout>
          <c:overlay val="0"/>
        </c:title>
        <c:numFmt formatCode="General" sourceLinked="1"/>
        <c:majorTickMark val="out"/>
        <c:minorTickMark val="none"/>
        <c:tickLblPos val="nextTo"/>
        <c:crossAx val="94345088"/>
        <c:crosses val="autoZero"/>
        <c:crossBetween val="between"/>
      </c:valAx>
    </c:plotArea>
    <c:legend>
      <c:legendPos val="t"/>
      <c:legendEntry>
        <c:idx val="0"/>
        <c:delete val="1"/>
      </c:legendEntry>
      <c:layout>
        <c:manualLayout>
          <c:xMode val="edge"/>
          <c:yMode val="edge"/>
          <c:x val="0.61480013823179047"/>
          <c:y val="1.8333374343797223E-2"/>
          <c:w val="0.35355617199928785"/>
          <c:h val="8.3717191601049873E-2"/>
        </c:manualLayout>
      </c:layout>
      <c:overlay val="0"/>
    </c:legend>
    <c:plotVisOnly val="1"/>
    <c:dispBlanksAs val="gap"/>
    <c:showDLblsOverMax val="0"/>
  </c:chart>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9.9006771740439911E-2"/>
          <c:w val="0.88239298862259286"/>
          <c:h val="0.52815448135131393"/>
        </c:manualLayout>
      </c:layout>
      <c:barChart>
        <c:barDir val="col"/>
        <c:grouping val="stacked"/>
        <c:varyColors val="0"/>
        <c:ser>
          <c:idx val="0"/>
          <c:order val="0"/>
          <c:tx>
            <c:strRef>
              <c:f>'[Microsoft PowerPoint 内のグラフ]2025.4月度'!$B$15</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9D3A-44B6-A25F-B2234807DD82}"/>
                </c:ext>
              </c:extLst>
            </c:dLbl>
            <c:dLbl>
              <c:idx val="3"/>
              <c:delete val="1"/>
              <c:extLst>
                <c:ext xmlns:c15="http://schemas.microsoft.com/office/drawing/2012/chart" uri="{CE6537A1-D6FC-4f65-9D91-7224C49458BB}"/>
                <c:ext xmlns:c16="http://schemas.microsoft.com/office/drawing/2014/chart" uri="{C3380CC4-5D6E-409C-BE32-E72D297353CC}">
                  <c16:uniqueId val="{00000001-9D3A-44B6-A25F-B2234807DD82}"/>
                </c:ext>
              </c:extLst>
            </c:dLbl>
            <c:dLbl>
              <c:idx val="5"/>
              <c:delete val="1"/>
              <c:extLst>
                <c:ext xmlns:c15="http://schemas.microsoft.com/office/drawing/2012/chart" uri="{CE6537A1-D6FC-4f65-9D91-7224C49458BB}"/>
                <c:ext xmlns:c16="http://schemas.microsoft.com/office/drawing/2014/chart" uri="{C3380CC4-5D6E-409C-BE32-E72D297353CC}">
                  <c16:uniqueId val="{00000002-9D3A-44B6-A25F-B2234807DD82}"/>
                </c:ext>
              </c:extLst>
            </c:dLbl>
            <c:dLbl>
              <c:idx val="7"/>
              <c:delete val="1"/>
              <c:extLst>
                <c:ext xmlns:c15="http://schemas.microsoft.com/office/drawing/2012/chart" uri="{CE6537A1-D6FC-4f65-9D91-7224C49458BB}"/>
                <c:ext xmlns:c16="http://schemas.microsoft.com/office/drawing/2014/chart" uri="{C3380CC4-5D6E-409C-BE32-E72D297353CC}">
                  <c16:uniqueId val="{00000003-9D3A-44B6-A25F-B2234807DD82}"/>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'[Microsoft PowerPoint 内のグラフ]2025.4月度'!$E$13:$L$14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'[Microsoft PowerPoint 内のグラフ]2025.4月度'!$E$15:$L$15</c:f>
              <c:numCache>
                <c:formatCode>General</c:formatCode>
                <c:ptCount val="8"/>
                <c:pt idx="0">
                  <c:v>3716</c:v>
                </c:pt>
                <c:pt idx="1">
                  <c:v>0</c:v>
                </c:pt>
                <c:pt idx="2">
                  <c:v>2324</c:v>
                </c:pt>
                <c:pt idx="3">
                  <c:v>0</c:v>
                </c:pt>
                <c:pt idx="4">
                  <c:v>932</c:v>
                </c:pt>
                <c:pt idx="5">
                  <c:v>0</c:v>
                </c:pt>
                <c:pt idx="6">
                  <c:v>8516</c:v>
                </c:pt>
                <c:pt idx="7">
                  <c:v>0</c:v>
                </c:pt>
              </c:numCache>
            </c:numRef>
          </c:val>
          <c:extLst>
            <c:ext xmlns:c16="http://schemas.microsoft.com/office/drawing/2014/chart" uri="{C3380CC4-5D6E-409C-BE32-E72D297353CC}">
              <c16:uniqueId val="{00000004-9D3A-44B6-A25F-B2234807DD82}"/>
            </c:ext>
          </c:extLst>
        </c:ser>
        <c:ser>
          <c:idx val="1"/>
          <c:order val="1"/>
          <c:tx>
            <c:strRef>
              <c:f>'[Microsoft PowerPoint 内のグラフ]2025.4月度'!$B$16</c:f>
              <c:strCache>
                <c:ptCount val="1"/>
                <c:pt idx="0">
                  <c:v>男性</c:v>
                </c:pt>
              </c:strCache>
            </c:strRef>
          </c:tx>
          <c:spPr>
            <a:pattFill prst="pct20">
              <a:fgClr>
                <a:srgbClr val="002060"/>
              </a:fgClr>
              <a:bgClr>
                <a:schemeClr val="bg1"/>
              </a:bgClr>
            </a:pattFill>
            <a:ln>
              <a:solidFill>
                <a:schemeClr val="tx1"/>
              </a:solidFill>
            </a:ln>
          </c:spPr>
          <c:invertIfNegative val="0"/>
          <c:dLbls>
            <c:dLbl>
              <c:idx val="1"/>
              <c:layout>
                <c:manualLayout>
                  <c:x val="5.96867885281459E-2"/>
                  <c:y val="-3.425587429802441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D3A-44B6-A25F-B2234807DD82}"/>
                </c:ext>
              </c:extLst>
            </c:dLbl>
            <c:dLbl>
              <c:idx val="3"/>
              <c:layout>
                <c:manualLayout>
                  <c:x val="6.1299944974852486E-2"/>
                  <c:y val="-3.4255874298024416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4215048234647959E-2"/>
                      <c:h val="8.6810319559654667E-2"/>
                    </c:manualLayout>
                  </c15:layout>
                </c:ext>
                <c:ext xmlns:c16="http://schemas.microsoft.com/office/drawing/2014/chart" uri="{C3380CC4-5D6E-409C-BE32-E72D297353CC}">
                  <c16:uniqueId val="{0000000B-9D3A-44B6-A25F-B2234807DD82}"/>
                </c:ext>
              </c:extLst>
            </c:dLbl>
            <c:dLbl>
              <c:idx val="5"/>
              <c:layout>
                <c:manualLayout>
                  <c:x val="5.9686788528145775E-2"/>
                  <c:y val="-3.42558742980243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D3A-44B6-A25F-B2234807DD82}"/>
                </c:ext>
              </c:extLst>
            </c:dLbl>
            <c:dLbl>
              <c:idx val="7"/>
              <c:layout>
                <c:manualLayout>
                  <c:x val="6.4526257868265602E-2"/>
                  <c:y val="-3.99651866810283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D3A-44B6-A25F-B2234807DD82}"/>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'[Microsoft PowerPoint 内のグラフ]2025.4月度'!$E$13:$L$14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'[Microsoft PowerPoint 内のグラフ]2025.4月度'!$E$16:$L$16</c:f>
              <c:numCache>
                <c:formatCode>General</c:formatCode>
                <c:ptCount val="8"/>
                <c:pt idx="1">
                  <c:v>543</c:v>
                </c:pt>
                <c:pt idx="3">
                  <c:v>787</c:v>
                </c:pt>
                <c:pt idx="5">
                  <c:v>141</c:v>
                </c:pt>
                <c:pt idx="7">
                  <c:v>531</c:v>
                </c:pt>
              </c:numCache>
            </c:numRef>
          </c:val>
          <c:extLst>
            <c:ext xmlns:c16="http://schemas.microsoft.com/office/drawing/2014/chart" uri="{C3380CC4-5D6E-409C-BE32-E72D297353CC}">
              <c16:uniqueId val="{00000005-9D3A-44B6-A25F-B2234807DD82}"/>
            </c:ext>
          </c:extLst>
        </c:ser>
        <c:ser>
          <c:idx val="2"/>
          <c:order val="2"/>
          <c:tx>
            <c:strRef>
              <c:f>'[Microsoft PowerPoint 内のグラフ]2025.4月度'!$B$17</c:f>
              <c:strCache>
                <c:ptCount val="1"/>
                <c:pt idx="0">
                  <c:v>女性</c:v>
                </c:pt>
              </c:strCache>
            </c:strRef>
          </c:tx>
          <c:spPr>
            <a:pattFill prst="ltUpDiag">
              <a:fgClr>
                <a:srgbClr val="C00000"/>
              </a:fgClr>
              <a:bgClr>
                <a:schemeClr val="bg1"/>
              </a:bgClr>
            </a:pattFill>
            <a:ln>
              <a:solidFill>
                <a:schemeClr val="tx1"/>
              </a:solidFill>
            </a:ln>
          </c:spPr>
          <c:invertIfNegative val="0"/>
          <c:dLbls>
            <c:dLbl>
              <c:idx val="1"/>
              <c:layout>
                <c:manualLayout>
                  <c:x val="1.6131564467066163E-3"/>
                  <c:y val="-6.11768556164349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D3A-44B6-A25F-B2234807DD82}"/>
                </c:ext>
              </c:extLst>
            </c:dLbl>
            <c:dLbl>
              <c:idx val="5"/>
              <c:layout>
                <c:manualLayout>
                  <c:x val="0"/>
                  <c:y val="-6.04548748536707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D3A-44B6-A25F-B2234807DD82}"/>
                </c:ext>
              </c:extLst>
            </c:dLbl>
            <c:dLbl>
              <c:idx val="7"/>
              <c:layout>
                <c:manualLayout>
                  <c:x val="1.7399283834517193E-3"/>
                  <c:y val="-6.08158641903829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D3A-44B6-A25F-B2234807DD82}"/>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'[Microsoft PowerPoint 内のグラフ]2025.4月度'!$E$13:$L$14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'[Microsoft PowerPoint 内のグラフ]2025.4月度'!$E$17:$L$17</c:f>
              <c:numCache>
                <c:formatCode>General</c:formatCode>
                <c:ptCount val="8"/>
                <c:pt idx="1">
                  <c:v>1557</c:v>
                </c:pt>
                <c:pt idx="3">
                  <c:v>2377</c:v>
                </c:pt>
                <c:pt idx="5">
                  <c:v>333</c:v>
                </c:pt>
                <c:pt idx="7">
                  <c:v>1228</c:v>
                </c:pt>
              </c:numCache>
            </c:numRef>
          </c:val>
          <c:extLst>
            <c:ext xmlns:c16="http://schemas.microsoft.com/office/drawing/2014/chart" uri="{C3380CC4-5D6E-409C-BE32-E72D297353CC}">
              <c16:uniqueId val="{00000009-9D3A-44B6-A25F-B2234807DD82}"/>
            </c:ext>
          </c:extLst>
        </c:ser>
        <c:dLbls>
          <c:showLegendKey val="0"/>
          <c:showVal val="0"/>
          <c:showCatName val="0"/>
          <c:showSerName val="0"/>
          <c:showPercent val="0"/>
          <c:showBubbleSize val="0"/>
        </c:dLbls>
        <c:gapWidth val="66"/>
        <c:overlap val="100"/>
        <c:axId val="94362240"/>
        <c:axId val="94364032"/>
      </c:barChart>
      <c:catAx>
        <c:axId val="94362240"/>
        <c:scaling>
          <c:orientation val="minMax"/>
        </c:scaling>
        <c:delete val="0"/>
        <c:axPos val="b"/>
        <c:numFmt formatCode="General" sourceLinked="1"/>
        <c:majorTickMark val="out"/>
        <c:minorTickMark val="none"/>
        <c:tickLblPos val="nextTo"/>
        <c:txPr>
          <a:bodyPr rot="0" vert="wordArtVertRtl"/>
          <a:lstStyle/>
          <a:p>
            <a:pPr>
              <a:defRPr sz="900"/>
            </a:pPr>
            <a:endParaRPr lang="ja-JP"/>
          </a:p>
        </c:txPr>
        <c:crossAx val="94364032"/>
        <c:crosses val="autoZero"/>
        <c:auto val="1"/>
        <c:lblAlgn val="ctr"/>
        <c:lblOffset val="100"/>
        <c:noMultiLvlLbl val="0"/>
      </c:catAx>
      <c:valAx>
        <c:axId val="94364032"/>
        <c:scaling>
          <c:orientation val="minMax"/>
          <c:max val="12000"/>
        </c:scaling>
        <c:delete val="0"/>
        <c:axPos val="l"/>
        <c:majorGridlines/>
        <c:title>
          <c:tx>
            <c:rich>
              <a:bodyPr rot="0" vert="horz"/>
              <a:lstStyle/>
              <a:p>
                <a:pPr>
                  <a:defRPr/>
                </a:pPr>
                <a:r>
                  <a:rPr lang="ja-JP" altLang="en-US"/>
                  <a:t>（件）</a:t>
                </a:r>
              </a:p>
            </c:rich>
          </c:tx>
          <c:layout>
            <c:manualLayout>
              <c:xMode val="edge"/>
              <c:yMode val="edge"/>
              <c:x val="1.5119752178928065E-2"/>
              <c:y val="4.1949690118137338E-3"/>
            </c:manualLayout>
          </c:layout>
          <c:overlay val="0"/>
        </c:title>
        <c:numFmt formatCode="General" sourceLinked="1"/>
        <c:majorTickMark val="out"/>
        <c:minorTickMark val="none"/>
        <c:tickLblPos val="nextTo"/>
        <c:crossAx val="94362240"/>
        <c:crosses val="autoZero"/>
        <c:crossBetween val="between"/>
      </c:valAx>
    </c:plotArea>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Sheet1!$A$5</c:f>
              <c:strCache>
                <c:ptCount val="1"/>
                <c:pt idx="0">
                  <c:v>労働力人口（実数）［左目盛］</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Sheet1!$B$4:$Q$4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Sheet1!$B$5:$Q$5</c:f>
              <c:numCache>
                <c:formatCode>General</c:formatCode>
                <c:ptCount val="16"/>
                <c:pt idx="0">
                  <c:v>347</c:v>
                </c:pt>
                <c:pt idx="1">
                  <c:v>360</c:v>
                </c:pt>
                <c:pt idx="2">
                  <c:v>372</c:v>
                </c:pt>
                <c:pt idx="3">
                  <c:v>397</c:v>
                </c:pt>
                <c:pt idx="4">
                  <c:v>417</c:v>
                </c:pt>
                <c:pt idx="5">
                  <c:v>450</c:v>
                </c:pt>
                <c:pt idx="6">
                  <c:v>459</c:v>
                </c:pt>
                <c:pt idx="7">
                  <c:v>447</c:v>
                </c:pt>
                <c:pt idx="8">
                  <c:v>502</c:v>
                </c:pt>
                <c:pt idx="9">
                  <c:v>549</c:v>
                </c:pt>
                <c:pt idx="10">
                  <c:v>571</c:v>
                </c:pt>
                <c:pt idx="11">
                  <c:v>570</c:v>
                </c:pt>
                <c:pt idx="12">
                  <c:v>561</c:v>
                </c:pt>
                <c:pt idx="13">
                  <c:v>544</c:v>
                </c:pt>
                <c:pt idx="14">
                  <c:v>556</c:v>
                </c:pt>
                <c:pt idx="15">
                  <c:v>573</c:v>
                </c:pt>
              </c:numCache>
            </c:numRef>
          </c:val>
          <c:extLst>
            <c:ext xmlns:c16="http://schemas.microsoft.com/office/drawing/2014/chart" uri="{C3380CC4-5D6E-409C-BE32-E72D297353CC}">
              <c16:uniqueId val="{00000000-3DF5-4A98-B04A-FA2030C48660}"/>
            </c:ext>
          </c:extLst>
        </c:ser>
        <c:dLbls>
          <c:showLegendKey val="0"/>
          <c:showVal val="0"/>
          <c:showCatName val="0"/>
          <c:showSerName val="0"/>
          <c:showPercent val="0"/>
          <c:showBubbleSize val="0"/>
        </c:dLbls>
        <c:gapWidth val="150"/>
        <c:axId val="567910752"/>
        <c:axId val="567909504"/>
      </c:barChart>
      <c:lineChart>
        <c:grouping val="standard"/>
        <c:varyColors val="0"/>
        <c:ser>
          <c:idx val="1"/>
          <c:order val="1"/>
          <c:tx>
            <c:strRef>
              <c:f>Sheet1!$A$6</c:f>
              <c:strCache>
                <c:ptCount val="1"/>
                <c:pt idx="0">
                  <c:v>労働力人口比率［右目盛］</c:v>
                </c:pt>
              </c:strCache>
            </c:strRef>
          </c:tx>
          <c:spPr>
            <a:ln w="28575" cap="rnd">
              <a:solidFill>
                <a:srgbClr val="FF0000"/>
              </a:solidFill>
              <a:prstDash val="sysDot"/>
              <a:round/>
            </a:ln>
            <a:effectLst/>
          </c:spPr>
          <c:marker>
            <c:symbol val="circle"/>
            <c:size val="6"/>
            <c:spPr>
              <a:solidFill>
                <a:srgbClr val="FF0000"/>
              </a:solidFill>
              <a:ln w="12700">
                <a:noFill/>
                <a:prstDash val="solid"/>
              </a:ln>
              <a:effectLst/>
            </c:spPr>
          </c:marker>
          <c:dLbls>
            <c:dLbl>
              <c:idx val="15"/>
              <c:layout>
                <c:manualLayout>
                  <c:x val="-2.4158189777046063E-2"/>
                  <c:y val="1.84963999564231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524-4568-AEF8-4CFB591ABA6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Sheet1!$B$4:$Q$4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Sheet1!$B$6:$Q$6</c:f>
              <c:numCache>
                <c:formatCode>0.0</c:formatCode>
                <c:ptCount val="16"/>
                <c:pt idx="0">
                  <c:v>17.600000000000001</c:v>
                </c:pt>
                <c:pt idx="1">
                  <c:v>18</c:v>
                </c:pt>
                <c:pt idx="2">
                  <c:v>17.899999999999999</c:v>
                </c:pt>
                <c:pt idx="3">
                  <c:v>18.3</c:v>
                </c:pt>
                <c:pt idx="4">
                  <c:v>18.5</c:v>
                </c:pt>
                <c:pt idx="5">
                  <c:v>19.399999999999999</c:v>
                </c:pt>
                <c:pt idx="6">
                  <c:v>19.399999999999999</c:v>
                </c:pt>
                <c:pt idx="7">
                  <c:v>18.7</c:v>
                </c:pt>
                <c:pt idx="8">
                  <c:v>20.8</c:v>
                </c:pt>
                <c:pt idx="9">
                  <c:v>22.6</c:v>
                </c:pt>
                <c:pt idx="10">
                  <c:v>23.4</c:v>
                </c:pt>
                <c:pt idx="11">
                  <c:v>23.3</c:v>
                </c:pt>
                <c:pt idx="12">
                  <c:v>23</c:v>
                </c:pt>
                <c:pt idx="13">
                  <c:v>22.4</c:v>
                </c:pt>
                <c:pt idx="14">
                  <c:v>23</c:v>
                </c:pt>
                <c:pt idx="15">
                  <c:v>23.8</c:v>
                </c:pt>
              </c:numCache>
            </c:numRef>
          </c:val>
          <c:smooth val="0"/>
          <c:extLst>
            <c:ext xmlns:c16="http://schemas.microsoft.com/office/drawing/2014/chart" uri="{C3380CC4-5D6E-409C-BE32-E72D297353CC}">
              <c16:uniqueId val="{00000001-3DF5-4A98-B04A-FA2030C48660}"/>
            </c:ext>
          </c:extLst>
        </c:ser>
        <c:ser>
          <c:idx val="2"/>
          <c:order val="2"/>
          <c:tx>
            <c:strRef>
              <c:f>Sheet1!$A$7</c:f>
              <c:strCache>
                <c:ptCount val="1"/>
                <c:pt idx="0">
                  <c:v>就業率［右目盛］</c:v>
                </c:pt>
              </c:strCache>
            </c:strRef>
          </c:tx>
          <c:spPr>
            <a:ln w="28575" cap="rnd">
              <a:solidFill>
                <a:srgbClr val="92D050"/>
              </a:solidFill>
              <a:round/>
            </a:ln>
            <a:effectLst/>
          </c:spPr>
          <c:marker>
            <c:symbol val="circle"/>
            <c:size val="6"/>
            <c:spPr>
              <a:solidFill>
                <a:srgbClr val="92D050"/>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Sheet1!$B$4:$Q$4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Sheet1!$B$7:$Q$7</c:f>
              <c:numCache>
                <c:formatCode>0.0</c:formatCode>
                <c:ptCount val="16"/>
                <c:pt idx="0">
                  <c:v>17</c:v>
                </c:pt>
                <c:pt idx="1">
                  <c:v>17.600000000000001</c:v>
                </c:pt>
                <c:pt idx="2">
                  <c:v>17.5</c:v>
                </c:pt>
                <c:pt idx="3">
                  <c:v>17.8</c:v>
                </c:pt>
                <c:pt idx="4">
                  <c:v>18</c:v>
                </c:pt>
                <c:pt idx="5">
                  <c:v>18.899999999999999</c:v>
                </c:pt>
                <c:pt idx="6">
                  <c:v>18.899999999999999</c:v>
                </c:pt>
                <c:pt idx="7">
                  <c:v>18.3</c:v>
                </c:pt>
                <c:pt idx="8">
                  <c:v>20.399999999999999</c:v>
                </c:pt>
                <c:pt idx="9">
                  <c:v>22.2</c:v>
                </c:pt>
                <c:pt idx="10">
                  <c:v>22.8</c:v>
                </c:pt>
                <c:pt idx="11">
                  <c:v>22.8</c:v>
                </c:pt>
                <c:pt idx="12">
                  <c:v>22.6</c:v>
                </c:pt>
                <c:pt idx="13">
                  <c:v>21.9</c:v>
                </c:pt>
                <c:pt idx="14">
                  <c:v>22.7</c:v>
                </c:pt>
                <c:pt idx="15">
                  <c:v>23.3</c:v>
                </c:pt>
              </c:numCache>
            </c:numRef>
          </c:val>
          <c:smooth val="0"/>
          <c:extLst>
            <c:ext xmlns:c16="http://schemas.microsoft.com/office/drawing/2014/chart" uri="{C3380CC4-5D6E-409C-BE32-E72D297353CC}">
              <c16:uniqueId val="{00000002-3DF5-4A98-B04A-FA2030C48660}"/>
            </c:ext>
          </c:extLst>
        </c:ser>
        <c:dLbls>
          <c:showLegendKey val="0"/>
          <c:showVal val="0"/>
          <c:showCatName val="0"/>
          <c:showSerName val="0"/>
          <c:showPercent val="0"/>
          <c:showBubbleSize val="0"/>
        </c:dLbls>
        <c:marker val="1"/>
        <c:smooth val="0"/>
        <c:axId val="567916576"/>
        <c:axId val="567913664"/>
      </c:lineChart>
      <c:catAx>
        <c:axId val="56791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567909504"/>
        <c:crosses val="autoZero"/>
        <c:auto val="1"/>
        <c:lblAlgn val="ctr"/>
        <c:lblOffset val="100"/>
        <c:noMultiLvlLbl val="0"/>
      </c:catAx>
      <c:valAx>
        <c:axId val="567909504"/>
        <c:scaling>
          <c:orientation val="minMax"/>
          <c:max val="6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567910752"/>
        <c:crosses val="autoZero"/>
        <c:crossBetween val="between"/>
        <c:majorUnit val="50"/>
      </c:valAx>
      <c:valAx>
        <c:axId val="567913664"/>
        <c:scaling>
          <c:orientation val="minMax"/>
          <c:max val="25"/>
          <c:min val="16"/>
        </c:scaling>
        <c:delete val="0"/>
        <c:axPos val="r"/>
        <c:numFmt formatCode="0.0" sourceLinked="1"/>
        <c:majorTickMark val="out"/>
        <c:minorTickMark val="none"/>
        <c:tickLblPos val="high"/>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567916576"/>
        <c:crosses val="max"/>
        <c:crossBetween val="between"/>
        <c:majorUnit val="0.5"/>
      </c:valAx>
      <c:catAx>
        <c:axId val="567916576"/>
        <c:scaling>
          <c:orientation val="minMax"/>
        </c:scaling>
        <c:delete val="1"/>
        <c:axPos val="b"/>
        <c:numFmt formatCode="General" sourceLinked="1"/>
        <c:majorTickMark val="none"/>
        <c:minorTickMark val="none"/>
        <c:tickLblPos val="nextTo"/>
        <c:crossAx val="56791366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03702639359861E-2"/>
          <c:y val="0.10271033829104693"/>
          <c:w val="0.94012031342797475"/>
          <c:h val="0.43768372703412073"/>
        </c:manualLayout>
      </c:layout>
      <c:barChart>
        <c:barDir val="col"/>
        <c:grouping val="clustered"/>
        <c:varyColors val="0"/>
        <c:ser>
          <c:idx val="0"/>
          <c:order val="0"/>
          <c:tx>
            <c:strRef>
              <c:f>就業状況!$F$16</c:f>
              <c:strCache>
                <c:ptCount val="1"/>
                <c:pt idx="0">
                  <c:v>2018年</c:v>
                </c:pt>
              </c:strCache>
            </c:strRef>
          </c:tx>
          <c:spPr>
            <a:pattFill prst="pct90">
              <a:fgClr>
                <a:schemeClr val="accent1"/>
              </a:fgClr>
              <a:bgClr>
                <a:schemeClr val="bg1"/>
              </a:bgClr>
            </a:pattFill>
          </c:spPr>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就業状況!$F$17:$F$29</c:f>
              <c:numCache>
                <c:formatCode>General</c:formatCode>
                <c:ptCount val="13"/>
                <c:pt idx="0">
                  <c:v>41</c:v>
                </c:pt>
                <c:pt idx="1">
                  <c:v>66</c:v>
                </c:pt>
                <c:pt idx="2">
                  <c:v>23</c:v>
                </c:pt>
                <c:pt idx="3">
                  <c:v>79</c:v>
                </c:pt>
                <c:pt idx="4">
                  <c:v>3</c:v>
                </c:pt>
                <c:pt idx="5">
                  <c:v>31</c:v>
                </c:pt>
                <c:pt idx="6">
                  <c:v>16</c:v>
                </c:pt>
                <c:pt idx="7">
                  <c:v>36</c:v>
                </c:pt>
                <c:pt idx="8">
                  <c:v>22</c:v>
                </c:pt>
                <c:pt idx="9">
                  <c:v>18</c:v>
                </c:pt>
                <c:pt idx="10">
                  <c:v>55</c:v>
                </c:pt>
                <c:pt idx="11">
                  <c:v>66</c:v>
                </c:pt>
                <c:pt idx="12">
                  <c:v>12</c:v>
                </c:pt>
              </c:numCache>
            </c:numRef>
          </c:val>
          <c:extLst>
            <c:ext xmlns:c16="http://schemas.microsoft.com/office/drawing/2014/chart" uri="{C3380CC4-5D6E-409C-BE32-E72D297353CC}">
              <c16:uniqueId val="{00000000-D0FB-4931-9528-BFEE9B0BDE69}"/>
            </c:ext>
          </c:extLst>
        </c:ser>
        <c:ser>
          <c:idx val="1"/>
          <c:order val="1"/>
          <c:tx>
            <c:strRef>
              <c:f>就業状況!$G$16</c:f>
              <c:strCache>
                <c:ptCount val="1"/>
                <c:pt idx="0">
                  <c:v>2019年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就業状況!$G$17:$G$29</c:f>
              <c:numCache>
                <c:formatCode>General</c:formatCode>
                <c:ptCount val="13"/>
                <c:pt idx="0">
                  <c:v>44</c:v>
                </c:pt>
                <c:pt idx="1">
                  <c:v>67</c:v>
                </c:pt>
                <c:pt idx="2">
                  <c:v>31</c:v>
                </c:pt>
                <c:pt idx="3">
                  <c:v>84</c:v>
                </c:pt>
                <c:pt idx="4">
                  <c:v>4</c:v>
                </c:pt>
                <c:pt idx="5">
                  <c:v>30</c:v>
                </c:pt>
                <c:pt idx="6">
                  <c:v>22</c:v>
                </c:pt>
                <c:pt idx="7">
                  <c:v>38</c:v>
                </c:pt>
                <c:pt idx="8">
                  <c:v>22</c:v>
                </c:pt>
                <c:pt idx="9">
                  <c:v>20</c:v>
                </c:pt>
                <c:pt idx="10">
                  <c:v>63</c:v>
                </c:pt>
                <c:pt idx="11">
                  <c:v>75</c:v>
                </c:pt>
                <c:pt idx="12">
                  <c:v>18</c:v>
                </c:pt>
              </c:numCache>
            </c:numRef>
          </c:val>
          <c:extLst>
            <c:ext xmlns:c16="http://schemas.microsoft.com/office/drawing/2014/chart" uri="{C3380CC4-5D6E-409C-BE32-E72D297353CC}">
              <c16:uniqueId val="{00000001-D0FB-4931-9528-BFEE9B0BDE69}"/>
            </c:ext>
          </c:extLst>
        </c:ser>
        <c:ser>
          <c:idx val="2"/>
          <c:order val="2"/>
          <c:tx>
            <c:strRef>
              <c:f>就業状況!$H$16</c:f>
              <c:strCache>
                <c:ptCount val="1"/>
                <c:pt idx="0">
                  <c:v>2020年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就業状況!$H$17:$H$29</c:f>
              <c:numCache>
                <c:formatCode>General</c:formatCode>
                <c:ptCount val="13"/>
                <c:pt idx="0">
                  <c:v>47</c:v>
                </c:pt>
                <c:pt idx="1">
                  <c:v>68</c:v>
                </c:pt>
                <c:pt idx="2">
                  <c:v>28</c:v>
                </c:pt>
                <c:pt idx="3">
                  <c:v>88</c:v>
                </c:pt>
                <c:pt idx="4">
                  <c:v>4</c:v>
                </c:pt>
                <c:pt idx="5">
                  <c:v>29</c:v>
                </c:pt>
                <c:pt idx="6">
                  <c:v>27</c:v>
                </c:pt>
                <c:pt idx="7">
                  <c:v>36</c:v>
                </c:pt>
                <c:pt idx="8">
                  <c:v>29</c:v>
                </c:pt>
                <c:pt idx="9">
                  <c:v>21</c:v>
                </c:pt>
                <c:pt idx="10">
                  <c:v>67</c:v>
                </c:pt>
                <c:pt idx="11">
                  <c:v>78</c:v>
                </c:pt>
                <c:pt idx="12">
                  <c:v>15</c:v>
                </c:pt>
              </c:numCache>
            </c:numRef>
          </c:val>
          <c:extLst>
            <c:ext xmlns:c16="http://schemas.microsoft.com/office/drawing/2014/chart" uri="{C3380CC4-5D6E-409C-BE32-E72D297353CC}">
              <c16:uniqueId val="{00000002-D0FB-4931-9528-BFEE9B0BDE69}"/>
            </c:ext>
          </c:extLst>
        </c:ser>
        <c:ser>
          <c:idx val="3"/>
          <c:order val="3"/>
          <c:tx>
            <c:strRef>
              <c:f>就業状況!$I$16</c:f>
              <c:strCache>
                <c:ptCount val="1"/>
                <c:pt idx="0">
                  <c:v>2021年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就業状況!$I$17:$I$29</c:f>
              <c:numCache>
                <c:formatCode>General</c:formatCode>
                <c:ptCount val="13"/>
                <c:pt idx="0">
                  <c:v>52</c:v>
                </c:pt>
                <c:pt idx="1">
                  <c:v>63</c:v>
                </c:pt>
                <c:pt idx="2">
                  <c:v>29</c:v>
                </c:pt>
                <c:pt idx="3">
                  <c:v>89</c:v>
                </c:pt>
                <c:pt idx="4">
                  <c:v>4</c:v>
                </c:pt>
                <c:pt idx="5">
                  <c:v>28</c:v>
                </c:pt>
                <c:pt idx="6">
                  <c:v>20</c:v>
                </c:pt>
                <c:pt idx="7">
                  <c:v>33</c:v>
                </c:pt>
                <c:pt idx="8">
                  <c:v>31</c:v>
                </c:pt>
                <c:pt idx="9">
                  <c:v>20</c:v>
                </c:pt>
                <c:pt idx="10">
                  <c:v>76</c:v>
                </c:pt>
                <c:pt idx="11">
                  <c:v>79</c:v>
                </c:pt>
                <c:pt idx="12">
                  <c:v>15</c:v>
                </c:pt>
              </c:numCache>
            </c:numRef>
          </c:val>
          <c:extLst>
            <c:ext xmlns:c16="http://schemas.microsoft.com/office/drawing/2014/chart" uri="{C3380CC4-5D6E-409C-BE32-E72D297353CC}">
              <c16:uniqueId val="{00000003-D0FB-4931-9528-BFEE9B0BDE69}"/>
            </c:ext>
          </c:extLst>
        </c:ser>
        <c:ser>
          <c:idx val="4"/>
          <c:order val="4"/>
          <c:tx>
            <c:strRef>
              <c:f>就業状況!$J$16</c:f>
              <c:strCache>
                <c:ptCount val="1"/>
                <c:pt idx="0">
                  <c:v>2022年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就業状況!$J$17:$J$29</c:f>
              <c:numCache>
                <c:formatCode>General</c:formatCode>
                <c:ptCount val="13"/>
                <c:pt idx="0">
                  <c:v>45</c:v>
                </c:pt>
                <c:pt idx="1">
                  <c:v>66</c:v>
                </c:pt>
                <c:pt idx="2">
                  <c:v>25</c:v>
                </c:pt>
                <c:pt idx="3">
                  <c:v>79</c:v>
                </c:pt>
                <c:pt idx="4">
                  <c:v>4</c:v>
                </c:pt>
                <c:pt idx="5">
                  <c:v>32</c:v>
                </c:pt>
                <c:pt idx="6">
                  <c:v>19</c:v>
                </c:pt>
                <c:pt idx="7">
                  <c:v>33</c:v>
                </c:pt>
                <c:pt idx="8">
                  <c:v>26</c:v>
                </c:pt>
                <c:pt idx="9">
                  <c:v>24</c:v>
                </c:pt>
                <c:pt idx="10">
                  <c:v>78</c:v>
                </c:pt>
                <c:pt idx="11">
                  <c:v>84</c:v>
                </c:pt>
                <c:pt idx="12">
                  <c:v>17</c:v>
                </c:pt>
              </c:numCache>
            </c:numRef>
          </c:val>
          <c:extLst>
            <c:ext xmlns:c16="http://schemas.microsoft.com/office/drawing/2014/chart" uri="{C3380CC4-5D6E-409C-BE32-E72D297353CC}">
              <c16:uniqueId val="{00000004-D0FB-4931-9528-BFEE9B0BDE69}"/>
            </c:ext>
          </c:extLst>
        </c:ser>
        <c:ser>
          <c:idx val="5"/>
          <c:order val="5"/>
          <c:tx>
            <c:strRef>
              <c:f>就業状況!$K$16</c:f>
              <c:strCache>
                <c:ptCount val="1"/>
                <c:pt idx="0">
                  <c:v>2023年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就業状況!$K$17:$K$29</c:f>
              <c:numCache>
                <c:formatCode>General</c:formatCode>
                <c:ptCount val="13"/>
                <c:pt idx="0">
                  <c:v>44</c:v>
                </c:pt>
                <c:pt idx="1">
                  <c:v>63</c:v>
                </c:pt>
                <c:pt idx="2">
                  <c:v>27</c:v>
                </c:pt>
                <c:pt idx="3">
                  <c:v>75</c:v>
                </c:pt>
                <c:pt idx="4">
                  <c:v>5</c:v>
                </c:pt>
                <c:pt idx="5">
                  <c:v>33</c:v>
                </c:pt>
                <c:pt idx="6">
                  <c:v>18</c:v>
                </c:pt>
                <c:pt idx="7">
                  <c:v>34</c:v>
                </c:pt>
                <c:pt idx="8">
                  <c:v>24</c:v>
                </c:pt>
                <c:pt idx="9">
                  <c:v>20</c:v>
                </c:pt>
                <c:pt idx="10">
                  <c:v>76</c:v>
                </c:pt>
                <c:pt idx="11">
                  <c:v>78</c:v>
                </c:pt>
                <c:pt idx="12">
                  <c:v>16</c:v>
                </c:pt>
              </c:numCache>
            </c:numRef>
          </c:val>
          <c:extLst>
            <c:ext xmlns:c16="http://schemas.microsoft.com/office/drawing/2014/chart" uri="{C3380CC4-5D6E-409C-BE32-E72D297353CC}">
              <c16:uniqueId val="{00000001-A87E-49F1-B597-88F8A6252834}"/>
            </c:ext>
          </c:extLst>
        </c:ser>
        <c:ser>
          <c:idx val="6"/>
          <c:order val="6"/>
          <c:tx>
            <c:strRef>
              <c:f>就業状況!$L$16</c:f>
              <c:strCache>
                <c:ptCount val="1"/>
                <c:pt idx="0">
                  <c:v>2024年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就業状況!$L$17:$L$29</c:f>
              <c:numCache>
                <c:formatCode>General</c:formatCode>
                <c:ptCount val="13"/>
                <c:pt idx="0">
                  <c:v>38</c:v>
                </c:pt>
                <c:pt idx="1">
                  <c:v>67</c:v>
                </c:pt>
                <c:pt idx="2">
                  <c:v>27</c:v>
                </c:pt>
                <c:pt idx="3">
                  <c:v>81</c:v>
                </c:pt>
                <c:pt idx="4">
                  <c:v>7</c:v>
                </c:pt>
                <c:pt idx="5">
                  <c:v>37</c:v>
                </c:pt>
                <c:pt idx="6">
                  <c:v>24</c:v>
                </c:pt>
                <c:pt idx="7">
                  <c:v>33</c:v>
                </c:pt>
                <c:pt idx="8">
                  <c:v>21</c:v>
                </c:pt>
                <c:pt idx="9">
                  <c:v>21</c:v>
                </c:pt>
                <c:pt idx="10">
                  <c:v>79</c:v>
                </c:pt>
                <c:pt idx="11">
                  <c:v>75</c:v>
                </c:pt>
                <c:pt idx="12">
                  <c:v>19</c:v>
                </c:pt>
              </c:numCache>
            </c:numRef>
          </c:val>
          <c:extLst>
            <c:ext xmlns:c16="http://schemas.microsoft.com/office/drawing/2014/chart" uri="{C3380CC4-5D6E-409C-BE32-E72D297353CC}">
              <c16:uniqueId val="{00000001-D468-4AF8-B300-69E8CB214C6A}"/>
            </c:ext>
          </c:extLst>
        </c:ser>
        <c:ser>
          <c:idx val="7"/>
          <c:order val="7"/>
          <c:tx>
            <c:strRef>
              <c:f>就業状況!$M$16</c:f>
              <c:strCache>
                <c:ptCount val="1"/>
                <c:pt idx="0">
                  <c:v>2025年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就業状況!$M$17:$M$29</c:f>
              <c:numCache>
                <c:formatCode>General</c:formatCode>
                <c:ptCount val="13"/>
                <c:pt idx="0">
                  <c:v>36</c:v>
                </c:pt>
                <c:pt idx="1">
                  <c:v>64</c:v>
                </c:pt>
                <c:pt idx="2">
                  <c:v>29</c:v>
                </c:pt>
                <c:pt idx="3">
                  <c:v>84</c:v>
                </c:pt>
                <c:pt idx="4">
                  <c:v>6</c:v>
                </c:pt>
                <c:pt idx="5">
                  <c:v>40</c:v>
                </c:pt>
                <c:pt idx="6">
                  <c:v>24</c:v>
                </c:pt>
                <c:pt idx="7">
                  <c:v>37</c:v>
                </c:pt>
                <c:pt idx="8">
                  <c:v>22</c:v>
                </c:pt>
                <c:pt idx="9">
                  <c:v>23</c:v>
                </c:pt>
                <c:pt idx="10">
                  <c:v>93</c:v>
                </c:pt>
                <c:pt idx="11">
                  <c:v>67</c:v>
                </c:pt>
                <c:pt idx="12">
                  <c:v>15</c:v>
                </c:pt>
              </c:numCache>
            </c:numRef>
          </c:val>
          <c:extLst>
            <c:ext xmlns:c16="http://schemas.microsoft.com/office/drawing/2014/chart" uri="{C3380CC4-5D6E-409C-BE32-E72D297353CC}">
              <c16:uniqueId val="{00000001-DBDE-47E0-95B2-E9255EED4B33}"/>
            </c:ext>
          </c:extLst>
        </c:ser>
        <c:dLbls>
          <c:showLegendKey val="0"/>
          <c:showVal val="0"/>
          <c:showCatName val="0"/>
          <c:showSerName val="0"/>
          <c:showPercent val="0"/>
          <c:showBubbleSize val="0"/>
        </c:dLbls>
        <c:gapWidth val="150"/>
        <c:overlap val="-25"/>
        <c:axId val="100847616"/>
        <c:axId val="100849152"/>
      </c:barChart>
      <c:catAx>
        <c:axId val="100847616"/>
        <c:scaling>
          <c:orientation val="minMax"/>
        </c:scaling>
        <c:delete val="0"/>
        <c:axPos val="b"/>
        <c:numFmt formatCode="General" sourceLinked="0"/>
        <c:majorTickMark val="out"/>
        <c:minorTickMark val="none"/>
        <c:tickLblPos val="nextTo"/>
        <c:txPr>
          <a:bodyPr/>
          <a:lstStyle/>
          <a:p>
            <a:pPr>
              <a:defRPr sz="800"/>
            </a:pPr>
            <a:endParaRPr lang="ja-JP"/>
          </a:p>
        </c:txPr>
        <c:crossAx val="100849152"/>
        <c:crosses val="autoZero"/>
        <c:auto val="1"/>
        <c:lblAlgn val="ctr"/>
        <c:lblOffset val="100"/>
        <c:noMultiLvlLbl val="0"/>
      </c:catAx>
      <c:valAx>
        <c:axId val="100849152"/>
        <c:scaling>
          <c:orientation val="minMax"/>
        </c:scaling>
        <c:delete val="0"/>
        <c:axPos val="l"/>
        <c:majorGridlines/>
        <c:title>
          <c:tx>
            <c:rich>
              <a:bodyPr rot="0" vert="horz"/>
              <a:lstStyle/>
              <a:p>
                <a:pPr>
                  <a:defRPr/>
                </a:pPr>
                <a:r>
                  <a:rPr lang="ja-JP" altLang="en-US" b="0" dirty="0"/>
                  <a:t>（千人）</a:t>
                </a:r>
              </a:p>
            </c:rich>
          </c:tx>
          <c:layout>
            <c:manualLayout>
              <c:xMode val="edge"/>
              <c:yMode val="edge"/>
              <c:x val="0"/>
              <c:y val="2.0931166668231176E-2"/>
            </c:manualLayout>
          </c:layout>
          <c:overlay val="0"/>
        </c:title>
        <c:numFmt formatCode="General" sourceLinked="1"/>
        <c:majorTickMark val="out"/>
        <c:minorTickMark val="none"/>
        <c:tickLblPos val="nextTo"/>
        <c:crossAx val="100847616"/>
        <c:crosses val="autoZero"/>
        <c:crossBetween val="between"/>
      </c:valAx>
    </c:plotArea>
    <c:legend>
      <c:legendPos val="t"/>
      <c:layout>
        <c:manualLayout>
          <c:xMode val="edge"/>
          <c:yMode val="edge"/>
          <c:x val="0.38438594810685162"/>
          <c:y val="1.3888888888888888E-2"/>
          <c:w val="0.56647731040925697"/>
          <c:h val="4.9344159900062461E-2"/>
        </c:manualLayout>
      </c:layout>
      <c:overlay val="0"/>
    </c:legend>
    <c:plotVisOnly val="1"/>
    <c:dispBlanksAs val="gap"/>
    <c:showDLblsOverMax val="0"/>
  </c:chart>
  <c:externalData r:id="rId2">
    <c:autoUpdate val="0"/>
  </c:externalData>
  <c:userShapes r:id="rId3"/>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5654395764631991E-2"/>
          <c:y val="0.10493930446194227"/>
          <c:w val="0.88927437916414298"/>
          <c:h val="0.66375492125984248"/>
        </c:manualLayout>
      </c:layout>
      <c:barChart>
        <c:barDir val="col"/>
        <c:grouping val="clustered"/>
        <c:varyColors val="0"/>
        <c:ser>
          <c:idx val="0"/>
          <c:order val="0"/>
          <c:tx>
            <c:strRef>
              <c:f>'賃金 (2023)'!$B$16</c:f>
              <c:strCache>
                <c:ptCount val="1"/>
                <c:pt idx="0">
                  <c:v>決まって支給する給与額（月）</c:v>
                </c:pt>
              </c:strCache>
            </c:strRef>
          </c:tx>
          <c:spPr>
            <a:pattFill prst="pct80">
              <a:fgClr>
                <a:srgbClr val="0070C0"/>
              </a:fgClr>
              <a:bgClr>
                <a:schemeClr val="bg1"/>
              </a:bgClr>
            </a:pattFill>
          </c:spPr>
          <c:invertIfNegative val="0"/>
          <c:dLbls>
            <c:dLbl>
              <c:idx val="1"/>
              <c:layout>
                <c:manualLayout>
                  <c:x val="-2.2792022792022791E-3"/>
                  <c:y val="1.24999999999999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20-4E30-92D7-0BACD4422A6A}"/>
                </c:ext>
              </c:extLst>
            </c:dLbl>
            <c:dLbl>
              <c:idx val="3"/>
              <c:layout>
                <c:manualLayout>
                  <c:x val="-4.55840455840460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20-4E30-92D7-0BACD4422A6A}"/>
                </c:ext>
              </c:extLst>
            </c:dLbl>
            <c:dLbl>
              <c:idx val="6"/>
              <c:layout>
                <c:manualLayout>
                  <c:x val="-2.279202279202279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20-4E30-92D7-0BACD4422A6A}"/>
                </c:ext>
              </c:extLst>
            </c:dLbl>
            <c:dLbl>
              <c:idx val="10"/>
              <c:layout>
                <c:manualLayout>
                  <c:x val="-4.558404558404558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20-4E30-92D7-0BACD4422A6A}"/>
                </c:ext>
              </c:extLst>
            </c:dLbl>
            <c:dLbl>
              <c:idx val="11"/>
              <c:layout>
                <c:manualLayout>
                  <c:x val="-2.2792022792022791E-3"/>
                  <c:y val="1.66666666666666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20-4E30-92D7-0BACD4422A6A}"/>
                </c:ext>
              </c:extLst>
            </c:dLbl>
            <c:spPr>
              <a:noFill/>
              <a:ln>
                <a:noFill/>
              </a:ln>
              <a:effectLst/>
            </c:spPr>
            <c:txPr>
              <a:bodyPr wrap="square" lIns="38100" tIns="19050" rIns="38100" bIns="19050" anchor="ctr">
                <a:spAutoFit/>
              </a:bodyPr>
              <a:lstStyle/>
              <a:p>
                <a:pPr>
                  <a:defRPr sz="9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 (2023)'!$A$17:$A$28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 (2023)'!$B$17:$B$28</c:f>
              <c:numCache>
                <c:formatCode>0.0</c:formatCode>
                <c:ptCount val="12"/>
                <c:pt idx="0">
                  <c:v>23.03</c:v>
                </c:pt>
                <c:pt idx="1">
                  <c:v>27.22</c:v>
                </c:pt>
                <c:pt idx="2">
                  <c:v>31.669999999999998</c:v>
                </c:pt>
                <c:pt idx="3">
                  <c:v>34.380000000000003</c:v>
                </c:pt>
                <c:pt idx="4">
                  <c:v>38.35</c:v>
                </c:pt>
                <c:pt idx="5">
                  <c:v>39.880000000000003</c:v>
                </c:pt>
                <c:pt idx="6">
                  <c:v>41.75</c:v>
                </c:pt>
                <c:pt idx="7">
                  <c:v>42.660000000000004</c:v>
                </c:pt>
                <c:pt idx="8">
                  <c:v>43.739999999999995</c:v>
                </c:pt>
                <c:pt idx="9">
                  <c:v>37.160000000000004</c:v>
                </c:pt>
                <c:pt idx="10">
                  <c:v>33.200000000000003</c:v>
                </c:pt>
                <c:pt idx="11">
                  <c:v>30.6</c:v>
                </c:pt>
              </c:numCache>
            </c:numRef>
          </c:val>
          <c:extLst>
            <c:ext xmlns:c16="http://schemas.microsoft.com/office/drawing/2014/chart" uri="{C3380CC4-5D6E-409C-BE32-E72D297353CC}">
              <c16:uniqueId val="{00000005-0A20-4E30-92D7-0BACD4422A6A}"/>
            </c:ext>
          </c:extLst>
        </c:ser>
        <c:ser>
          <c:idx val="1"/>
          <c:order val="1"/>
          <c:tx>
            <c:strRef>
              <c:f>'賃金 (2023)'!$C$16</c:f>
              <c:strCache>
                <c:ptCount val="1"/>
                <c:pt idx="0">
                  <c:v>賞与支給額（年）</c:v>
                </c:pt>
              </c:strCache>
            </c:strRef>
          </c:tx>
          <c:invertIfNegative val="0"/>
          <c:dLbls>
            <c:dLbl>
              <c:idx val="0"/>
              <c:layout>
                <c:manualLayout>
                  <c:x val="4.5584045584045581E-3"/>
                  <c:y val="1.25000000000000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A20-4E30-92D7-0BACD4422A6A}"/>
                </c:ext>
              </c:extLst>
            </c:dLbl>
            <c:dLbl>
              <c:idx val="7"/>
              <c:layout>
                <c:manualLayout>
                  <c:x val="-8.3569784832131234E-17"/>
                  <c:y val="8.3333333333333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A20-4E30-92D7-0BACD4422A6A}"/>
                </c:ext>
              </c:extLst>
            </c:dLbl>
            <c:dLbl>
              <c:idx val="11"/>
              <c:layout>
                <c:manualLayout>
                  <c:x val="1.3675213675213509E-2"/>
                  <c:y val="2.0833333333333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A20-4E30-92D7-0BACD4422A6A}"/>
                </c:ext>
              </c:extLst>
            </c:dLbl>
            <c:spPr>
              <a:noFill/>
              <a:ln>
                <a:noFill/>
              </a:ln>
              <a:effectLst/>
            </c:spPr>
            <c:txPr>
              <a:bodyPr wrap="square" lIns="38100" tIns="19050" rIns="38100" bIns="19050" anchor="ctr">
                <a:spAutoFit/>
              </a:bodyPr>
              <a:lstStyle/>
              <a:p>
                <a:pPr>
                  <a:defRPr sz="9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 (2023)'!$A$17:$A$28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 (2023)'!$C$17:$C$28</c:f>
              <c:numCache>
                <c:formatCode>0.0</c:formatCode>
                <c:ptCount val="12"/>
                <c:pt idx="0">
                  <c:v>10.74</c:v>
                </c:pt>
                <c:pt idx="1">
                  <c:v>34.010000000000005</c:v>
                </c:pt>
                <c:pt idx="2">
                  <c:v>66.31</c:v>
                </c:pt>
                <c:pt idx="3">
                  <c:v>82.2</c:v>
                </c:pt>
                <c:pt idx="4">
                  <c:v>98.84</c:v>
                </c:pt>
                <c:pt idx="5">
                  <c:v>113.99000000000001</c:v>
                </c:pt>
                <c:pt idx="6">
                  <c:v>120.94000000000001</c:v>
                </c:pt>
                <c:pt idx="7">
                  <c:v>131.06</c:v>
                </c:pt>
                <c:pt idx="8">
                  <c:v>140.29000000000002</c:v>
                </c:pt>
                <c:pt idx="9">
                  <c:v>95.35</c:v>
                </c:pt>
                <c:pt idx="10">
                  <c:v>45.08</c:v>
                </c:pt>
                <c:pt idx="11">
                  <c:v>24.8</c:v>
                </c:pt>
              </c:numCache>
            </c:numRef>
          </c:val>
          <c:extLst>
            <c:ext xmlns:c16="http://schemas.microsoft.com/office/drawing/2014/chart" uri="{C3380CC4-5D6E-409C-BE32-E72D297353CC}">
              <c16:uniqueId val="{00000009-0A20-4E30-92D7-0BACD4422A6A}"/>
            </c:ext>
          </c:extLst>
        </c:ser>
        <c:dLbls>
          <c:showLegendKey val="0"/>
          <c:showVal val="0"/>
          <c:showCatName val="0"/>
          <c:showSerName val="0"/>
          <c:showPercent val="0"/>
          <c:showBubbleSize val="0"/>
        </c:dLbls>
        <c:gapWidth val="150"/>
        <c:overlap val="-21"/>
        <c:axId val="177372160"/>
        <c:axId val="177468544"/>
      </c:barChart>
      <c:catAx>
        <c:axId val="177372160"/>
        <c:scaling>
          <c:orientation val="minMax"/>
        </c:scaling>
        <c:delete val="0"/>
        <c:axPos val="b"/>
        <c:numFmt formatCode="General" sourceLinked="0"/>
        <c:majorTickMark val="out"/>
        <c:minorTickMark val="none"/>
        <c:tickLblPos val="low"/>
        <c:crossAx val="177468544"/>
        <c:crosses val="autoZero"/>
        <c:auto val="1"/>
        <c:lblAlgn val="ctr"/>
        <c:lblOffset val="100"/>
        <c:noMultiLvlLbl val="0"/>
      </c:catAx>
      <c:valAx>
        <c:axId val="177468544"/>
        <c:scaling>
          <c:orientation val="minMax"/>
          <c:max val="160"/>
          <c:min val="0"/>
        </c:scaling>
        <c:delete val="0"/>
        <c:axPos val="l"/>
        <c:majorGridlines/>
        <c:title>
          <c:tx>
            <c:rich>
              <a:bodyPr rot="0" vert="horz"/>
              <a:lstStyle/>
              <a:p>
                <a:pPr>
                  <a:defRPr b="0"/>
                </a:pPr>
                <a:r>
                  <a:rPr lang="ja-JP" altLang="en-US" b="0"/>
                  <a:t>（万円）</a:t>
                </a:r>
              </a:p>
            </c:rich>
          </c:tx>
          <c:layout>
            <c:manualLayout>
              <c:xMode val="edge"/>
              <c:yMode val="edge"/>
              <c:x val="2.2792022792022793E-2"/>
              <c:y val="1.2452099737532809E-2"/>
            </c:manualLayout>
          </c:layout>
          <c:overlay val="0"/>
        </c:title>
        <c:numFmt formatCode="0.0" sourceLinked="1"/>
        <c:majorTickMark val="out"/>
        <c:minorTickMark val="none"/>
        <c:tickLblPos val="nextTo"/>
        <c:crossAx val="177372160"/>
        <c:crosses val="autoZero"/>
        <c:crossBetween val="between"/>
      </c:valAx>
    </c:plotArea>
    <c:legend>
      <c:legendPos val="t"/>
      <c:overlay val="0"/>
    </c:legend>
    <c:plotVisOnly val="1"/>
    <c:dispBlanksAs val="gap"/>
    <c:showDLblsOverMax val="0"/>
  </c:chart>
  <c:externalData r:id="rId2">
    <c:autoUpdate val="0"/>
  </c:externalData>
  <c:userShapes r:id="rId3"/>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6335739282589677E-2"/>
          <c:y val="9.3951443569553802E-2"/>
          <c:w val="0.87310870516185479"/>
          <c:h val="0.81989317585301835"/>
        </c:manualLayout>
      </c:layout>
      <c:barChart>
        <c:barDir val="col"/>
        <c:grouping val="clustered"/>
        <c:varyColors val="0"/>
        <c:ser>
          <c:idx val="0"/>
          <c:order val="0"/>
          <c:tx>
            <c:strRef>
              <c:f>就業状況!$B$11</c:f>
              <c:strCache>
                <c:ptCount val="1"/>
                <c:pt idx="0">
                  <c:v>正規の職員・従業員</c:v>
                </c:pt>
              </c:strCache>
            </c:strRef>
          </c:tx>
          <c:spPr>
            <a:pattFill prst="pct80">
              <a:fgClr>
                <a:schemeClr val="accent1"/>
              </a:fgClr>
              <a:bgClr>
                <a:schemeClr val="bg1"/>
              </a:bgClr>
            </a:patt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就業状況!$F$10:$N$10</c:f>
              <c:strCache>
                <c:ptCount val="9"/>
                <c:pt idx="0">
                  <c:v>2017年</c:v>
                </c:pt>
                <c:pt idx="1">
                  <c:v>2018年</c:v>
                </c:pt>
                <c:pt idx="2">
                  <c:v>2019年</c:v>
                </c:pt>
                <c:pt idx="3">
                  <c:v>2020年</c:v>
                </c:pt>
                <c:pt idx="4">
                  <c:v>2021年</c:v>
                </c:pt>
                <c:pt idx="5">
                  <c:v>2022年</c:v>
                </c:pt>
                <c:pt idx="6">
                  <c:v>2023年</c:v>
                </c:pt>
                <c:pt idx="7">
                  <c:v>2024年</c:v>
                </c:pt>
                <c:pt idx="8">
                  <c:v>2025年</c:v>
                </c:pt>
              </c:strCache>
            </c:strRef>
          </c:cat>
          <c:val>
            <c:numRef>
              <c:f>就業状況!$F$11:$N$11</c:f>
              <c:numCache>
                <c:formatCode>General</c:formatCode>
                <c:ptCount val="9"/>
                <c:pt idx="0">
                  <c:v>58</c:v>
                </c:pt>
                <c:pt idx="1">
                  <c:v>64</c:v>
                </c:pt>
                <c:pt idx="2">
                  <c:v>68</c:v>
                </c:pt>
                <c:pt idx="3">
                  <c:v>79</c:v>
                </c:pt>
                <c:pt idx="4">
                  <c:v>77</c:v>
                </c:pt>
                <c:pt idx="5">
                  <c:v>71</c:v>
                </c:pt>
                <c:pt idx="6">
                  <c:v>67</c:v>
                </c:pt>
                <c:pt idx="7">
                  <c:v>74</c:v>
                </c:pt>
                <c:pt idx="8">
                  <c:v>85</c:v>
                </c:pt>
              </c:numCache>
            </c:numRef>
          </c:val>
          <c:extLst>
            <c:ext xmlns:c16="http://schemas.microsoft.com/office/drawing/2014/chart" uri="{C3380CC4-5D6E-409C-BE32-E72D297353CC}">
              <c16:uniqueId val="{00000000-A1E9-44E2-90BC-D39D01205341}"/>
            </c:ext>
          </c:extLst>
        </c:ser>
        <c:ser>
          <c:idx val="1"/>
          <c:order val="1"/>
          <c:tx>
            <c:strRef>
              <c:f>就業状況!$B$12</c:f>
              <c:strCache>
                <c:ptCount val="1"/>
                <c:pt idx="0">
                  <c:v>非正規の職員・従業員</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就業状況!$F$10:$N$10</c:f>
              <c:strCache>
                <c:ptCount val="9"/>
                <c:pt idx="0">
                  <c:v>2017年</c:v>
                </c:pt>
                <c:pt idx="1">
                  <c:v>2018年</c:v>
                </c:pt>
                <c:pt idx="2">
                  <c:v>2019年</c:v>
                </c:pt>
                <c:pt idx="3">
                  <c:v>2020年</c:v>
                </c:pt>
                <c:pt idx="4">
                  <c:v>2021年</c:v>
                </c:pt>
                <c:pt idx="5">
                  <c:v>2022年</c:v>
                </c:pt>
                <c:pt idx="6">
                  <c:v>2023年</c:v>
                </c:pt>
                <c:pt idx="7">
                  <c:v>2024年</c:v>
                </c:pt>
                <c:pt idx="8">
                  <c:v>2025年</c:v>
                </c:pt>
              </c:strCache>
            </c:strRef>
          </c:cat>
          <c:val>
            <c:numRef>
              <c:f>就業状況!$F$12:$N$12</c:f>
              <c:numCache>
                <c:formatCode>General</c:formatCode>
                <c:ptCount val="9"/>
                <c:pt idx="0">
                  <c:v>190</c:v>
                </c:pt>
                <c:pt idx="1">
                  <c:v>227</c:v>
                </c:pt>
                <c:pt idx="2">
                  <c:v>256</c:v>
                </c:pt>
                <c:pt idx="3">
                  <c:v>267</c:v>
                </c:pt>
                <c:pt idx="4">
                  <c:v>268</c:v>
                </c:pt>
                <c:pt idx="5">
                  <c:v>275</c:v>
                </c:pt>
                <c:pt idx="6">
                  <c:v>271</c:v>
                </c:pt>
                <c:pt idx="7">
                  <c:v>267</c:v>
                </c:pt>
                <c:pt idx="8">
                  <c:v>274</c:v>
                </c:pt>
              </c:numCache>
            </c:numRef>
          </c:val>
          <c:extLst>
            <c:ext xmlns:c16="http://schemas.microsoft.com/office/drawing/2014/chart" uri="{C3380CC4-5D6E-409C-BE32-E72D297353CC}">
              <c16:uniqueId val="{00000001-A115-49A5-B258-7DA19EB22A2B}"/>
            </c:ext>
          </c:extLst>
        </c:ser>
        <c:dLbls>
          <c:showLegendKey val="0"/>
          <c:showVal val="0"/>
          <c:showCatName val="0"/>
          <c:showSerName val="0"/>
          <c:showPercent val="0"/>
          <c:showBubbleSize val="0"/>
        </c:dLbls>
        <c:gapWidth val="150"/>
        <c:overlap val="-25"/>
        <c:axId val="99349632"/>
        <c:axId val="99351168"/>
      </c:barChart>
      <c:catAx>
        <c:axId val="99349632"/>
        <c:scaling>
          <c:orientation val="minMax"/>
        </c:scaling>
        <c:delete val="0"/>
        <c:axPos val="b"/>
        <c:numFmt formatCode="General" sourceLinked="0"/>
        <c:majorTickMark val="out"/>
        <c:minorTickMark val="none"/>
        <c:tickLblPos val="nextTo"/>
        <c:txPr>
          <a:bodyPr/>
          <a:lstStyle/>
          <a:p>
            <a:pPr>
              <a:defRPr sz="900"/>
            </a:pPr>
            <a:endParaRPr lang="ja-JP"/>
          </a:p>
        </c:txPr>
        <c:crossAx val="99351168"/>
        <c:crosses val="autoZero"/>
        <c:auto val="1"/>
        <c:lblAlgn val="ctr"/>
        <c:lblOffset val="100"/>
        <c:noMultiLvlLbl val="0"/>
      </c:catAx>
      <c:valAx>
        <c:axId val="99351168"/>
        <c:scaling>
          <c:orientation val="minMax"/>
        </c:scaling>
        <c:delete val="0"/>
        <c:axPos val="l"/>
        <c:majorGridlines/>
        <c:title>
          <c:tx>
            <c:rich>
              <a:bodyPr rot="0" vert="horz"/>
              <a:lstStyle/>
              <a:p>
                <a:pPr>
                  <a:defRPr/>
                </a:pPr>
                <a:r>
                  <a:rPr lang="ja-JP" altLang="en-US" b="0"/>
                  <a:t>（千人）</a:t>
                </a:r>
              </a:p>
            </c:rich>
          </c:tx>
          <c:layout>
            <c:manualLayout>
              <c:xMode val="edge"/>
              <c:yMode val="edge"/>
              <c:x val="2.7777777777777779E-3"/>
              <c:y val="1.8897900262467193E-2"/>
            </c:manualLayout>
          </c:layout>
          <c:overlay val="0"/>
        </c:title>
        <c:numFmt formatCode="General" sourceLinked="1"/>
        <c:majorTickMark val="out"/>
        <c:minorTickMark val="none"/>
        <c:tickLblPos val="nextTo"/>
        <c:crossAx val="99349632"/>
        <c:crosses val="autoZero"/>
        <c:crossBetween val="between"/>
        <c:majorUnit val="20"/>
      </c:valAx>
    </c:plotArea>
    <c:legend>
      <c:legendPos val="t"/>
      <c:layout>
        <c:manualLayout>
          <c:xMode val="edge"/>
          <c:yMode val="edge"/>
          <c:x val="8.5704556161249071E-2"/>
          <c:y val="2.1052631578947368E-2"/>
          <c:w val="0.83470561372146601"/>
          <c:h val="6.3977965011906737E-2"/>
        </c:manualLayout>
      </c:layout>
      <c:overlay val="0"/>
    </c:legend>
    <c:plotVisOnly val="1"/>
    <c:dispBlanksAs val="gap"/>
    <c:showDLblsOverMax val="0"/>
  </c:chart>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5431295780618987E-2"/>
          <c:y val="0.13161700602947546"/>
          <c:w val="0.83907605047657408"/>
          <c:h val="0.77126045957714917"/>
        </c:manualLayout>
      </c:layout>
      <c:lineChart>
        <c:grouping val="standard"/>
        <c:varyColors val="0"/>
        <c:ser>
          <c:idx val="2"/>
          <c:order val="2"/>
          <c:tx>
            <c:strRef>
              <c:f>大阪経年!$B$6</c:f>
              <c:strCache>
                <c:ptCount val="1"/>
                <c:pt idx="0">
                  <c:v>実雇用率（全国）
＜左目盛＞</c:v>
                </c:pt>
              </c:strCache>
            </c:strRef>
          </c:tx>
          <c:spPr>
            <a:ln cmpd="sng">
              <a:prstDash val="dash"/>
            </a:ln>
          </c:spPr>
          <c:marker>
            <c:symbol val="triangle"/>
            <c:size val="7"/>
          </c:marker>
          <c:dLbls>
            <c:dLbl>
              <c:idx val="8"/>
              <c:layout>
                <c:manualLayout>
                  <c:x val="-3.3887285828401885E-2"/>
                  <c:y val="-9.66675717259488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FF-45EB-83DE-68CCF2BEE2C9}"/>
                </c:ext>
              </c:extLst>
            </c:dLbl>
            <c:dLbl>
              <c:idx val="11"/>
              <c:layout>
                <c:manualLayout>
                  <c:x val="-2.4975858451715998E-2"/>
                  <c:y val="3.0691338143805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C9-48A1-B59E-F047304B4877}"/>
                </c:ext>
              </c:extLst>
            </c:dLbl>
            <c:dLbl>
              <c:idx val="13"/>
              <c:layout>
                <c:manualLayout>
                  <c:x val="-1.7785481734857861E-2"/>
                  <c:y val="2.81116878875061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C9-48A1-B59E-F047304B4877}"/>
                </c:ext>
              </c:extLst>
            </c:dLbl>
            <c:dLbl>
              <c:idx val="14"/>
              <c:layout>
                <c:manualLayout>
                  <c:x val="-2.6413933795087625E-2"/>
                  <c:y val="3.0691338143805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95-49A9-8663-B3F86418FDCD}"/>
                </c:ext>
              </c:extLst>
            </c:dLbl>
            <c:dLbl>
              <c:idx val="15"/>
              <c:layout>
                <c:manualLayout>
                  <c:x val="-2.9290084481830986E-2"/>
                  <c:y val="3.0691338143805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C9-48A1-B59E-F047304B4877}"/>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大阪経年!$C$3:$R$3</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大阪経年!$C$6:$R$6</c:f>
              <c:numCache>
                <c:formatCode>0.00_);[Red]\(0.00\)</c:formatCode>
                <c:ptCount val="16"/>
                <c:pt idx="0">
                  <c:v>1.68</c:v>
                </c:pt>
                <c:pt idx="1">
                  <c:v>1.65</c:v>
                </c:pt>
                <c:pt idx="2">
                  <c:v>1.69</c:v>
                </c:pt>
                <c:pt idx="3">
                  <c:v>1.76</c:v>
                </c:pt>
                <c:pt idx="4">
                  <c:v>1.82</c:v>
                </c:pt>
                <c:pt idx="5">
                  <c:v>1.88</c:v>
                </c:pt>
                <c:pt idx="6">
                  <c:v>1.92</c:v>
                </c:pt>
                <c:pt idx="7">
                  <c:v>1.97</c:v>
                </c:pt>
                <c:pt idx="8">
                  <c:v>2.0499999999999998</c:v>
                </c:pt>
                <c:pt idx="9">
                  <c:v>2.11</c:v>
                </c:pt>
                <c:pt idx="10" formatCode="General">
                  <c:v>2.15</c:v>
                </c:pt>
                <c:pt idx="11">
                  <c:v>2.2000000000000002</c:v>
                </c:pt>
                <c:pt idx="12">
                  <c:v>2.25</c:v>
                </c:pt>
                <c:pt idx="13">
                  <c:v>2.33</c:v>
                </c:pt>
                <c:pt idx="14">
                  <c:v>2.41</c:v>
                </c:pt>
                <c:pt idx="15">
                  <c:v>2.41</c:v>
                </c:pt>
              </c:numCache>
            </c:numRef>
          </c:val>
          <c:smooth val="0"/>
          <c:extLst>
            <c:ext xmlns:c16="http://schemas.microsoft.com/office/drawing/2014/chart" uri="{C3380CC4-5D6E-409C-BE32-E72D297353CC}">
              <c16:uniqueId val="{00000001-76FF-45EB-83DE-68CCF2BEE2C9}"/>
            </c:ext>
          </c:extLst>
        </c:ser>
        <c:ser>
          <c:idx val="3"/>
          <c:order val="3"/>
          <c:tx>
            <c:strRef>
              <c:f>大阪経年!$B$7</c:f>
              <c:strCache>
                <c:ptCount val="1"/>
                <c:pt idx="0">
                  <c:v>実雇用率（大阪府）
＜左目盛＞</c:v>
                </c:pt>
              </c:strCache>
            </c:strRef>
          </c:tx>
          <c:spPr>
            <a:ln cmpd="sng"/>
          </c:spPr>
          <c:marker>
            <c:symbol val="triangle"/>
            <c:size val="7"/>
          </c:marker>
          <c:dLbls>
            <c:dLbl>
              <c:idx val="11"/>
              <c:layout>
                <c:manualLayout>
                  <c:x val="-2.3537783108344371E-2"/>
                  <c:y val="-3.0691338143805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FC9-48A1-B59E-F047304B4877}"/>
                </c:ext>
              </c:extLst>
            </c:dLbl>
            <c:dLbl>
              <c:idx val="13"/>
              <c:layout>
                <c:manualLayout>
                  <c:x val="-3.3604310511945762E-2"/>
                  <c:y val="-2.03727371186078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C9-48A1-B59E-F047304B4877}"/>
                </c:ext>
              </c:extLst>
            </c:dLbl>
            <c:dLbl>
              <c:idx val="14"/>
              <c:layout>
                <c:manualLayout>
                  <c:x val="-4.942313928903367E-2"/>
                  <c:y val="-1.77930868623084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FC9-48A1-B59E-F047304B4877}"/>
                </c:ext>
              </c:extLst>
            </c:dLbl>
            <c:dLbl>
              <c:idx val="15"/>
              <c:layout>
                <c:manualLayout>
                  <c:x val="-5.2299289975776923E-2"/>
                  <c:y val="-1.26337863497096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C9-48A1-B59E-F047304B4877}"/>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大阪経年!$C$3:$R$3</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大阪経年!$C$7:$R$7</c:f>
              <c:numCache>
                <c:formatCode>0.00_);[Red]\(0.00\)</c:formatCode>
                <c:ptCount val="16"/>
                <c:pt idx="0">
                  <c:v>1.67</c:v>
                </c:pt>
                <c:pt idx="1">
                  <c:v>1.63</c:v>
                </c:pt>
                <c:pt idx="2">
                  <c:v>1.69</c:v>
                </c:pt>
                <c:pt idx="3">
                  <c:v>1.76</c:v>
                </c:pt>
                <c:pt idx="4">
                  <c:v>1.81</c:v>
                </c:pt>
                <c:pt idx="5">
                  <c:v>1.84</c:v>
                </c:pt>
                <c:pt idx="6">
                  <c:v>1.88</c:v>
                </c:pt>
                <c:pt idx="7">
                  <c:v>1.92</c:v>
                </c:pt>
                <c:pt idx="8">
                  <c:v>2.0099999999999998</c:v>
                </c:pt>
                <c:pt idx="9">
                  <c:v>2.08</c:v>
                </c:pt>
                <c:pt idx="10" formatCode="General">
                  <c:v>2.12</c:v>
                </c:pt>
                <c:pt idx="11">
                  <c:v>2.21</c:v>
                </c:pt>
                <c:pt idx="12">
                  <c:v>2.25</c:v>
                </c:pt>
                <c:pt idx="13">
                  <c:v>2.35</c:v>
                </c:pt>
                <c:pt idx="14">
                  <c:v>2.44</c:v>
                </c:pt>
                <c:pt idx="15">
                  <c:v>2.4500000000000002</c:v>
                </c:pt>
              </c:numCache>
            </c:numRef>
          </c:val>
          <c:smooth val="0"/>
          <c:extLst>
            <c:ext xmlns:c16="http://schemas.microsoft.com/office/drawing/2014/chart" uri="{C3380CC4-5D6E-409C-BE32-E72D297353CC}">
              <c16:uniqueId val="{00000002-76FF-45EB-83DE-68CCF2BEE2C9}"/>
            </c:ext>
          </c:extLst>
        </c:ser>
        <c:dLbls>
          <c:showLegendKey val="0"/>
          <c:showVal val="0"/>
          <c:showCatName val="0"/>
          <c:showSerName val="0"/>
          <c:showPercent val="0"/>
          <c:showBubbleSize val="0"/>
        </c:dLbls>
        <c:marker val="1"/>
        <c:smooth val="0"/>
        <c:axId val="92973696"/>
        <c:axId val="92991872"/>
      </c:lineChart>
      <c:lineChart>
        <c:grouping val="standard"/>
        <c:varyColors val="0"/>
        <c:ser>
          <c:idx val="0"/>
          <c:order val="0"/>
          <c:tx>
            <c:strRef>
              <c:f>大阪経年!$B$4</c:f>
              <c:strCache>
                <c:ptCount val="1"/>
                <c:pt idx="0">
                  <c:v>法定雇用率達成企業の割合（全国）
＜右目盛り＞</c:v>
                </c:pt>
              </c:strCache>
            </c:strRef>
          </c:tx>
          <c:spPr>
            <a:ln>
              <a:prstDash val="sysDash"/>
            </a:ln>
          </c:spPr>
          <c:marker>
            <c:symbol val="squar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大阪経年!$C$3:$R$3</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大阪経年!$C$4:$R$4</c:f>
              <c:numCache>
                <c:formatCode>0.0_);[Red]\(0.0\)</c:formatCode>
                <c:ptCount val="16"/>
                <c:pt idx="0">
                  <c:v>47</c:v>
                </c:pt>
                <c:pt idx="1">
                  <c:v>45.3</c:v>
                </c:pt>
                <c:pt idx="2">
                  <c:v>46.8</c:v>
                </c:pt>
                <c:pt idx="3">
                  <c:v>42.7</c:v>
                </c:pt>
                <c:pt idx="4">
                  <c:v>44.7</c:v>
                </c:pt>
                <c:pt idx="5">
                  <c:v>47.2</c:v>
                </c:pt>
                <c:pt idx="6">
                  <c:v>48.8</c:v>
                </c:pt>
                <c:pt idx="7">
                  <c:v>50</c:v>
                </c:pt>
                <c:pt idx="8">
                  <c:v>45.9</c:v>
                </c:pt>
                <c:pt idx="9">
                  <c:v>48</c:v>
                </c:pt>
                <c:pt idx="10" formatCode="General">
                  <c:v>48.6</c:v>
                </c:pt>
                <c:pt idx="11">
                  <c:v>47</c:v>
                </c:pt>
                <c:pt idx="12">
                  <c:v>48.3</c:v>
                </c:pt>
                <c:pt idx="13">
                  <c:v>50.1</c:v>
                </c:pt>
                <c:pt idx="14">
                  <c:v>46</c:v>
                </c:pt>
                <c:pt idx="15">
                  <c:v>46</c:v>
                </c:pt>
              </c:numCache>
            </c:numRef>
          </c:val>
          <c:smooth val="0"/>
          <c:extLst>
            <c:ext xmlns:c16="http://schemas.microsoft.com/office/drawing/2014/chart" uri="{C3380CC4-5D6E-409C-BE32-E72D297353CC}">
              <c16:uniqueId val="{00000003-76FF-45EB-83DE-68CCF2BEE2C9}"/>
            </c:ext>
          </c:extLst>
        </c:ser>
        <c:ser>
          <c:idx val="1"/>
          <c:order val="1"/>
          <c:tx>
            <c:strRef>
              <c:f>大阪経年!$B$5</c:f>
              <c:strCache>
                <c:ptCount val="1"/>
                <c:pt idx="0">
                  <c:v>法定雇用率達成企業の割合（大阪府）
＜右目盛り＞</c:v>
                </c:pt>
              </c:strCache>
            </c:strRef>
          </c:tx>
          <c:dLbls>
            <c:dLbl>
              <c:idx val="8"/>
              <c:layout>
                <c:manualLayout>
                  <c:x val="-3.8028072577884285E-2"/>
                  <c:y val="3.7252964069146528E-2"/>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9140868261032589E-2"/>
                      <c:h val="9.7494433885419493E-2"/>
                    </c:manualLayout>
                  </c15:layout>
                </c:ext>
                <c:ext xmlns:c16="http://schemas.microsoft.com/office/drawing/2014/chart" uri="{C3380CC4-5D6E-409C-BE32-E72D297353CC}">
                  <c16:uniqueId val="{00000004-76FF-45EB-83DE-68CCF2BEE2C9}"/>
                </c:ext>
              </c:extLst>
            </c:dLbl>
            <c:dLbl>
              <c:idx val="14"/>
              <c:layout>
                <c:manualLayout>
                  <c:x val="-2.4975858451716102E-2"/>
                  <c:y val="-2.295238737490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95-49A9-8663-B3F86418FDCD}"/>
                </c:ext>
              </c:extLst>
            </c:dLbl>
            <c:dLbl>
              <c:idx val="15"/>
              <c:layout>
                <c:manualLayout>
                  <c:x val="-2.6413933795087836E-2"/>
                  <c:y val="-2.81116878875061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C9-48A1-B59E-F047304B4877}"/>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大阪経年!$C$3:$R$3</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大阪経年!$C$5:$R$5</c:f>
              <c:numCache>
                <c:formatCode>0.0_);[Red]\(0.0\)</c:formatCode>
                <c:ptCount val="16"/>
                <c:pt idx="0">
                  <c:v>44.5</c:v>
                </c:pt>
                <c:pt idx="1">
                  <c:v>43.8</c:v>
                </c:pt>
                <c:pt idx="2">
                  <c:v>44.9</c:v>
                </c:pt>
                <c:pt idx="3">
                  <c:v>40.700000000000003</c:v>
                </c:pt>
                <c:pt idx="4">
                  <c:v>42.6</c:v>
                </c:pt>
                <c:pt idx="5">
                  <c:v>44</c:v>
                </c:pt>
                <c:pt idx="6">
                  <c:v>45.3</c:v>
                </c:pt>
                <c:pt idx="7">
                  <c:v>45.5</c:v>
                </c:pt>
                <c:pt idx="8">
                  <c:v>41</c:v>
                </c:pt>
                <c:pt idx="9">
                  <c:v>43.1</c:v>
                </c:pt>
                <c:pt idx="10" formatCode="General">
                  <c:v>43.8</c:v>
                </c:pt>
                <c:pt idx="11">
                  <c:v>43</c:v>
                </c:pt>
                <c:pt idx="12">
                  <c:v>44.6</c:v>
                </c:pt>
                <c:pt idx="13">
                  <c:v>46.1</c:v>
                </c:pt>
                <c:pt idx="14">
                  <c:v>41.7</c:v>
                </c:pt>
                <c:pt idx="15">
                  <c:v>41.4</c:v>
                </c:pt>
              </c:numCache>
            </c:numRef>
          </c:val>
          <c:smooth val="0"/>
          <c:extLst>
            <c:ext xmlns:c16="http://schemas.microsoft.com/office/drawing/2014/chart" uri="{C3380CC4-5D6E-409C-BE32-E72D297353CC}">
              <c16:uniqueId val="{00000005-76FF-45EB-83DE-68CCF2BEE2C9}"/>
            </c:ext>
          </c:extLst>
        </c:ser>
        <c:dLbls>
          <c:showLegendKey val="0"/>
          <c:showVal val="0"/>
          <c:showCatName val="0"/>
          <c:showSerName val="0"/>
          <c:showPercent val="0"/>
          <c:showBubbleSize val="0"/>
        </c:dLbls>
        <c:marker val="1"/>
        <c:smooth val="0"/>
        <c:axId val="92994944"/>
        <c:axId val="92993408"/>
      </c:lineChart>
      <c:catAx>
        <c:axId val="92973696"/>
        <c:scaling>
          <c:orientation val="minMax"/>
        </c:scaling>
        <c:delete val="0"/>
        <c:axPos val="b"/>
        <c:numFmt formatCode="General" sourceLinked="1"/>
        <c:majorTickMark val="out"/>
        <c:minorTickMark val="none"/>
        <c:tickLblPos val="nextTo"/>
        <c:crossAx val="92991872"/>
        <c:crosses val="autoZero"/>
        <c:auto val="1"/>
        <c:lblAlgn val="ctr"/>
        <c:lblOffset val="100"/>
        <c:noMultiLvlLbl val="0"/>
      </c:catAx>
      <c:valAx>
        <c:axId val="92991872"/>
        <c:scaling>
          <c:orientation val="minMax"/>
          <c:max val="3"/>
          <c:min val="1.4"/>
        </c:scaling>
        <c:delete val="0"/>
        <c:axPos val="l"/>
        <c:majorGridlines/>
        <c:numFmt formatCode="0.00_);[Red]\(0.00\)" sourceLinked="1"/>
        <c:majorTickMark val="out"/>
        <c:minorTickMark val="none"/>
        <c:tickLblPos val="nextTo"/>
        <c:crossAx val="92973696"/>
        <c:crosses val="autoZero"/>
        <c:crossBetween val="between"/>
        <c:majorUnit val="0.2"/>
      </c:valAx>
      <c:valAx>
        <c:axId val="92993408"/>
        <c:scaling>
          <c:orientation val="minMax"/>
        </c:scaling>
        <c:delete val="0"/>
        <c:axPos val="r"/>
        <c:numFmt formatCode="0.0_);[Red]\(0.0\)" sourceLinked="1"/>
        <c:majorTickMark val="out"/>
        <c:minorTickMark val="none"/>
        <c:tickLblPos val="nextTo"/>
        <c:crossAx val="92994944"/>
        <c:crosses val="max"/>
        <c:crossBetween val="between"/>
      </c:valAx>
      <c:catAx>
        <c:axId val="92994944"/>
        <c:scaling>
          <c:orientation val="minMax"/>
        </c:scaling>
        <c:delete val="1"/>
        <c:axPos val="b"/>
        <c:numFmt formatCode="General" sourceLinked="1"/>
        <c:majorTickMark val="out"/>
        <c:minorTickMark val="none"/>
        <c:tickLblPos val="nextTo"/>
        <c:crossAx val="92993408"/>
        <c:crosses val="autoZero"/>
        <c:auto val="1"/>
        <c:lblAlgn val="ctr"/>
        <c:lblOffset val="100"/>
        <c:noMultiLvlLbl val="0"/>
      </c:catAx>
    </c:plotArea>
    <c:plotVisOnly val="1"/>
    <c:dispBlanksAs val="gap"/>
    <c:showDLblsOverMax val="0"/>
  </c:chart>
  <c:externalData r:id="rId2">
    <c:autoUpdate val="0"/>
  </c:externalData>
  <c:userShapes r:id="rId3"/>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0123622892430844E-2"/>
          <c:y val="7.761102860627396E-2"/>
          <c:w val="0.71218374140360297"/>
          <c:h val="0.84971492690265471"/>
        </c:manualLayout>
      </c:layout>
      <c:lineChart>
        <c:grouping val="standard"/>
        <c:varyColors val="0"/>
        <c:ser>
          <c:idx val="0"/>
          <c:order val="0"/>
          <c:tx>
            <c:strRef>
              <c:f>'産業 (並換)'!$L$5</c:f>
              <c:strCache>
                <c:ptCount val="1"/>
                <c:pt idx="0">
                  <c:v>医療・福祉</c:v>
                </c:pt>
              </c:strCache>
            </c:strRef>
          </c:tx>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D2-4B8E-B348-247A457B62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(並換)'!$M$4:$AB$4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'産業 (並換)'!$M$5:$AB$5</c:f>
              <c:numCache>
                <c:formatCode>0.00_);[Red]\(0.00\)</c:formatCode>
                <c:ptCount val="16"/>
                <c:pt idx="0">
                  <c:v>2.02</c:v>
                </c:pt>
                <c:pt idx="1">
                  <c:v>1.9</c:v>
                </c:pt>
                <c:pt idx="2">
                  <c:v>1.98</c:v>
                </c:pt>
                <c:pt idx="3">
                  <c:v>2.0499999999999998</c:v>
                </c:pt>
                <c:pt idx="4">
                  <c:v>2.17</c:v>
                </c:pt>
                <c:pt idx="5">
                  <c:v>2.2999999999999998</c:v>
                </c:pt>
                <c:pt idx="6">
                  <c:v>2.4300000000000002</c:v>
                </c:pt>
                <c:pt idx="7">
                  <c:v>2.5</c:v>
                </c:pt>
                <c:pt idx="8">
                  <c:v>2.68</c:v>
                </c:pt>
                <c:pt idx="9">
                  <c:v>2.73</c:v>
                </c:pt>
                <c:pt idx="10">
                  <c:v>2.78</c:v>
                </c:pt>
                <c:pt idx="11">
                  <c:v>2.85</c:v>
                </c:pt>
                <c:pt idx="12">
                  <c:v>2.89</c:v>
                </c:pt>
                <c:pt idx="13">
                  <c:v>3.09</c:v>
                </c:pt>
                <c:pt idx="14">
                  <c:v>3.19</c:v>
                </c:pt>
                <c:pt idx="15">
                  <c:v>3.02</c:v>
                </c:pt>
              </c:numCache>
            </c:numRef>
          </c:val>
          <c:smooth val="0"/>
          <c:extLst>
            <c:ext xmlns:c16="http://schemas.microsoft.com/office/drawing/2014/chart" uri="{C3380CC4-5D6E-409C-BE32-E72D297353CC}">
              <c16:uniqueId val="{00000001-87B8-4799-B2B5-7E244F82E2B5}"/>
            </c:ext>
          </c:extLst>
        </c:ser>
        <c:ser>
          <c:idx val="1"/>
          <c:order val="1"/>
          <c:tx>
            <c:strRef>
              <c:f>'産業 (並換)'!$L$6</c:f>
              <c:strCache>
                <c:ptCount val="1"/>
                <c:pt idx="0">
                  <c:v>生活関連サービス業、娯楽業</c:v>
                </c:pt>
              </c:strCache>
            </c:strRef>
          </c:tx>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D2-4B8E-B348-247A457B62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(並換)'!$M$4:$AB$4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'産業 (並換)'!$M$6:$AB$6</c:f>
              <c:numCache>
                <c:formatCode>0.00_);[Red]\(0.00\)</c:formatCode>
                <c:ptCount val="16"/>
                <c:pt idx="0">
                  <c:v>1.9</c:v>
                </c:pt>
                <c:pt idx="1">
                  <c:v>1.87</c:v>
                </c:pt>
                <c:pt idx="2">
                  <c:v>1.94</c:v>
                </c:pt>
                <c:pt idx="3">
                  <c:v>1.98</c:v>
                </c:pt>
                <c:pt idx="4">
                  <c:v>2.02</c:v>
                </c:pt>
                <c:pt idx="5">
                  <c:v>2.04</c:v>
                </c:pt>
                <c:pt idx="6">
                  <c:v>2.11</c:v>
                </c:pt>
                <c:pt idx="7">
                  <c:v>2.15</c:v>
                </c:pt>
                <c:pt idx="8">
                  <c:v>2.2599999999999998</c:v>
                </c:pt>
                <c:pt idx="9">
                  <c:v>2.3199999999999998</c:v>
                </c:pt>
                <c:pt idx="10">
                  <c:v>2.33</c:v>
                </c:pt>
                <c:pt idx="11">
                  <c:v>2.34</c:v>
                </c:pt>
                <c:pt idx="12">
                  <c:v>2.38</c:v>
                </c:pt>
                <c:pt idx="13">
                  <c:v>2.46</c:v>
                </c:pt>
                <c:pt idx="14">
                  <c:v>2.5</c:v>
                </c:pt>
                <c:pt idx="15">
                  <c:v>2.54</c:v>
                </c:pt>
              </c:numCache>
            </c:numRef>
          </c:val>
          <c:smooth val="0"/>
          <c:extLst>
            <c:ext xmlns:c16="http://schemas.microsoft.com/office/drawing/2014/chart" uri="{C3380CC4-5D6E-409C-BE32-E72D297353CC}">
              <c16:uniqueId val="{00000003-87B8-4799-B2B5-7E244F82E2B5}"/>
            </c:ext>
          </c:extLst>
        </c:ser>
        <c:ser>
          <c:idx val="4"/>
          <c:order val="2"/>
          <c:tx>
            <c:strRef>
              <c:f>'産業 (並換)'!$L$7</c:f>
              <c:strCache>
                <c:ptCount val="1"/>
                <c:pt idx="0">
                  <c:v>金融業、保険業</c:v>
                </c:pt>
              </c:strCache>
            </c:strRef>
          </c:tx>
          <c:dLbls>
            <c:dLbl>
              <c:idx val="15"/>
              <c:layout>
                <c:manualLayout>
                  <c:x val="0"/>
                  <c:y val="-4.840736078714596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D2-4B8E-B348-247A457B62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(並換)'!$M$4:$AB$4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'産業 (並換)'!$M$7:$AB$7</c:f>
              <c:numCache>
                <c:formatCode>0.00_);[Red]\(0.00\)</c:formatCode>
                <c:ptCount val="16"/>
                <c:pt idx="0">
                  <c:v>1.73</c:v>
                </c:pt>
                <c:pt idx="1">
                  <c:v>1.87</c:v>
                </c:pt>
                <c:pt idx="2">
                  <c:v>1.76</c:v>
                </c:pt>
                <c:pt idx="3">
                  <c:v>1.83</c:v>
                </c:pt>
                <c:pt idx="4">
                  <c:v>1.89</c:v>
                </c:pt>
                <c:pt idx="5">
                  <c:v>1.91</c:v>
                </c:pt>
                <c:pt idx="6">
                  <c:v>1.94</c:v>
                </c:pt>
                <c:pt idx="7">
                  <c:v>1.97</c:v>
                </c:pt>
                <c:pt idx="8">
                  <c:v>2.0299999999999998</c:v>
                </c:pt>
                <c:pt idx="9">
                  <c:v>2.1</c:v>
                </c:pt>
                <c:pt idx="10">
                  <c:v>2.15</c:v>
                </c:pt>
                <c:pt idx="11">
                  <c:v>2.2000000000000002</c:v>
                </c:pt>
                <c:pt idx="12">
                  <c:v>2.25</c:v>
                </c:pt>
                <c:pt idx="13">
                  <c:v>2.29</c:v>
                </c:pt>
                <c:pt idx="14">
                  <c:v>2.36</c:v>
                </c:pt>
                <c:pt idx="15">
                  <c:v>2.4300000000000002</c:v>
                </c:pt>
              </c:numCache>
            </c:numRef>
          </c:val>
          <c:smooth val="0"/>
          <c:extLst>
            <c:ext xmlns:c16="http://schemas.microsoft.com/office/drawing/2014/chart" uri="{C3380CC4-5D6E-409C-BE32-E72D297353CC}">
              <c16:uniqueId val="{00000009-87B8-4799-B2B5-7E244F82E2B5}"/>
            </c:ext>
          </c:extLst>
        </c:ser>
        <c:ser>
          <c:idx val="3"/>
          <c:order val="3"/>
          <c:tx>
            <c:strRef>
              <c:f>'産業 (並換)'!$L$8</c:f>
              <c:strCache>
                <c:ptCount val="1"/>
                <c:pt idx="0">
                  <c:v>製造業</c:v>
                </c:pt>
              </c:strCache>
            </c:strRef>
          </c:tx>
          <c:dLbls>
            <c:dLbl>
              <c:idx val="15"/>
              <c:layout>
                <c:manualLayout>
                  <c:x val="-1.3903128039599755E-3"/>
                  <c:y val="2.3763887996616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D2-4B8E-B348-247A457B62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(並換)'!$M$4:$AB$4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'産業 (並換)'!$M$8:$AB$8</c:f>
              <c:numCache>
                <c:formatCode>0.00_);[Red]\(0.00\)</c:formatCode>
                <c:ptCount val="16"/>
                <c:pt idx="0">
                  <c:v>1.78</c:v>
                </c:pt>
                <c:pt idx="1">
                  <c:v>1.87</c:v>
                </c:pt>
                <c:pt idx="2">
                  <c:v>1.81</c:v>
                </c:pt>
                <c:pt idx="3">
                  <c:v>1.86</c:v>
                </c:pt>
                <c:pt idx="4">
                  <c:v>1.91</c:v>
                </c:pt>
                <c:pt idx="5">
                  <c:v>1.95</c:v>
                </c:pt>
                <c:pt idx="6">
                  <c:v>1.98</c:v>
                </c:pt>
                <c:pt idx="7">
                  <c:v>2.02</c:v>
                </c:pt>
                <c:pt idx="8">
                  <c:v>2.0699999999999998</c:v>
                </c:pt>
                <c:pt idx="9">
                  <c:v>2.12</c:v>
                </c:pt>
                <c:pt idx="10">
                  <c:v>2.16</c:v>
                </c:pt>
                <c:pt idx="11">
                  <c:v>2.2200000000000002</c:v>
                </c:pt>
                <c:pt idx="12">
                  <c:v>2.2599999999999998</c:v>
                </c:pt>
                <c:pt idx="13">
                  <c:v>2.3199999999999998</c:v>
                </c:pt>
                <c:pt idx="14">
                  <c:v>2.37</c:v>
                </c:pt>
                <c:pt idx="15">
                  <c:v>2.42</c:v>
                </c:pt>
              </c:numCache>
            </c:numRef>
          </c:val>
          <c:smooth val="0"/>
          <c:extLst>
            <c:ext xmlns:c16="http://schemas.microsoft.com/office/drawing/2014/chart" uri="{C3380CC4-5D6E-409C-BE32-E72D297353CC}">
              <c16:uniqueId val="{00000007-87B8-4799-B2B5-7E244F82E2B5}"/>
            </c:ext>
          </c:extLst>
        </c:ser>
        <c:ser>
          <c:idx val="6"/>
          <c:order val="4"/>
          <c:tx>
            <c:strRef>
              <c:f>'産業 (並換)'!$L$9</c:f>
              <c:strCache>
                <c:ptCount val="1"/>
                <c:pt idx="0">
                  <c:v>卸売業、小売業</c:v>
                </c:pt>
              </c:strCache>
            </c:strRef>
          </c:tx>
          <c:dLbls>
            <c:dLbl>
              <c:idx val="15"/>
              <c:layout>
                <c:manualLayout>
                  <c:x val="0"/>
                  <c:y val="1.8483023997368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D2-4B8E-B348-247A457B62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(並換)'!$M$4:$AB$4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'産業 (並換)'!$M$9:$AB$9</c:f>
              <c:numCache>
                <c:formatCode>0.00_);[Red]\(0.00\)</c:formatCode>
                <c:ptCount val="16"/>
                <c:pt idx="0">
                  <c:v>1.48</c:v>
                </c:pt>
                <c:pt idx="1">
                  <c:v>1.87</c:v>
                </c:pt>
                <c:pt idx="2">
                  <c:v>1.48</c:v>
                </c:pt>
                <c:pt idx="3">
                  <c:v>1.56</c:v>
                </c:pt>
                <c:pt idx="4">
                  <c:v>1.63</c:v>
                </c:pt>
                <c:pt idx="5">
                  <c:v>1.68</c:v>
                </c:pt>
                <c:pt idx="6">
                  <c:v>1.74</c:v>
                </c:pt>
                <c:pt idx="7">
                  <c:v>1.78</c:v>
                </c:pt>
                <c:pt idx="8">
                  <c:v>1.87</c:v>
                </c:pt>
                <c:pt idx="9">
                  <c:v>1.94</c:v>
                </c:pt>
                <c:pt idx="10">
                  <c:v>2</c:v>
                </c:pt>
                <c:pt idx="11">
                  <c:v>2.04</c:v>
                </c:pt>
                <c:pt idx="12">
                  <c:v>2.1</c:v>
                </c:pt>
                <c:pt idx="13">
                  <c:v>2.21</c:v>
                </c:pt>
                <c:pt idx="14">
                  <c:v>2.2799999999999998</c:v>
                </c:pt>
                <c:pt idx="15">
                  <c:v>2.34</c:v>
                </c:pt>
              </c:numCache>
            </c:numRef>
          </c:val>
          <c:smooth val="0"/>
          <c:extLst>
            <c:ext xmlns:c16="http://schemas.microsoft.com/office/drawing/2014/chart" uri="{C3380CC4-5D6E-409C-BE32-E72D297353CC}">
              <c16:uniqueId val="{0000000D-87B8-4799-B2B5-7E244F82E2B5}"/>
            </c:ext>
          </c:extLst>
        </c:ser>
        <c:ser>
          <c:idx val="5"/>
          <c:order val="5"/>
          <c:tx>
            <c:strRef>
              <c:f>'産業 (並換)'!$L$10</c:f>
              <c:strCache>
                <c:ptCount val="1"/>
                <c:pt idx="0">
                  <c:v>宿泊業、飲食サービス業</c:v>
                </c:pt>
              </c:strCache>
            </c:strRef>
          </c:tx>
          <c:dLbls>
            <c:dLbl>
              <c:idx val="15"/>
              <c:layout>
                <c:manualLayout>
                  <c:x val="0"/>
                  <c:y val="4.22469119939855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D2-4B8E-B348-247A457B62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(並換)'!$M$4:$AB$4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'産業 (並換)'!$M$10:$AB$10</c:f>
              <c:numCache>
                <c:formatCode>0.00_);[Red]\(0.00\)</c:formatCode>
                <c:ptCount val="16"/>
                <c:pt idx="0">
                  <c:v>1.58</c:v>
                </c:pt>
                <c:pt idx="1">
                  <c:v>1.87</c:v>
                </c:pt>
                <c:pt idx="2">
                  <c:v>1.58</c:v>
                </c:pt>
                <c:pt idx="3">
                  <c:v>1.68</c:v>
                </c:pt>
                <c:pt idx="4">
                  <c:v>1.7</c:v>
                </c:pt>
                <c:pt idx="5">
                  <c:v>1.78</c:v>
                </c:pt>
                <c:pt idx="6">
                  <c:v>1.83</c:v>
                </c:pt>
                <c:pt idx="7">
                  <c:v>1.88</c:v>
                </c:pt>
                <c:pt idx="8">
                  <c:v>1.98</c:v>
                </c:pt>
                <c:pt idx="9">
                  <c:v>2.06</c:v>
                </c:pt>
                <c:pt idx="10">
                  <c:v>2.11</c:v>
                </c:pt>
                <c:pt idx="11">
                  <c:v>2.14</c:v>
                </c:pt>
                <c:pt idx="12">
                  <c:v>2.14</c:v>
                </c:pt>
                <c:pt idx="13">
                  <c:v>2.23</c:v>
                </c:pt>
                <c:pt idx="14">
                  <c:v>2.3199999999999998</c:v>
                </c:pt>
                <c:pt idx="15">
                  <c:v>2.3199999999999998</c:v>
                </c:pt>
              </c:numCache>
            </c:numRef>
          </c:val>
          <c:smooth val="0"/>
          <c:extLst>
            <c:ext xmlns:c16="http://schemas.microsoft.com/office/drawing/2014/chart" uri="{C3380CC4-5D6E-409C-BE32-E72D297353CC}">
              <c16:uniqueId val="{0000000B-87B8-4799-B2B5-7E244F82E2B5}"/>
            </c:ext>
          </c:extLst>
        </c:ser>
        <c:ser>
          <c:idx val="2"/>
          <c:order val="6"/>
          <c:tx>
            <c:strRef>
              <c:f>'産業 (並換)'!$L$11</c:f>
              <c:strCache>
                <c:ptCount val="1"/>
                <c:pt idx="0">
                  <c:v>運輸業、郵便業</c:v>
                </c:pt>
              </c:strCache>
            </c:strRef>
          </c:tx>
          <c:dLbls>
            <c:dLbl>
              <c:idx val="15"/>
              <c:layout>
                <c:manualLayout>
                  <c:x val="-1.3903128039599755E-3"/>
                  <c:y val="5.808950399173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D2-4B8E-B348-247A457B62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(並換)'!$M$4:$AB$4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'産業 (並換)'!$M$11:$AB$11</c:f>
              <c:numCache>
                <c:formatCode>0.00_);[Red]\(0.00\)</c:formatCode>
                <c:ptCount val="16"/>
                <c:pt idx="0">
                  <c:v>1.88</c:v>
                </c:pt>
                <c:pt idx="1">
                  <c:v>1.87</c:v>
                </c:pt>
                <c:pt idx="2">
                  <c:v>1.74</c:v>
                </c:pt>
                <c:pt idx="3">
                  <c:v>1.82</c:v>
                </c:pt>
                <c:pt idx="4">
                  <c:v>1.88</c:v>
                </c:pt>
                <c:pt idx="5">
                  <c:v>1.94</c:v>
                </c:pt>
                <c:pt idx="6">
                  <c:v>2</c:v>
                </c:pt>
                <c:pt idx="7">
                  <c:v>2.04</c:v>
                </c:pt>
                <c:pt idx="8">
                  <c:v>2.13</c:v>
                </c:pt>
                <c:pt idx="9">
                  <c:v>2.19</c:v>
                </c:pt>
                <c:pt idx="10">
                  <c:v>2.23</c:v>
                </c:pt>
                <c:pt idx="11">
                  <c:v>2.27</c:v>
                </c:pt>
                <c:pt idx="12">
                  <c:v>2.3199999999999998</c:v>
                </c:pt>
                <c:pt idx="13">
                  <c:v>2.39</c:v>
                </c:pt>
                <c:pt idx="14">
                  <c:v>2.4500000000000002</c:v>
                </c:pt>
                <c:pt idx="15">
                  <c:v>2.29</c:v>
                </c:pt>
              </c:numCache>
            </c:numRef>
          </c:val>
          <c:smooth val="0"/>
          <c:extLst>
            <c:ext xmlns:c16="http://schemas.microsoft.com/office/drawing/2014/chart" uri="{C3380CC4-5D6E-409C-BE32-E72D297353CC}">
              <c16:uniqueId val="{00000005-87B8-4799-B2B5-7E244F82E2B5}"/>
            </c:ext>
          </c:extLst>
        </c:ser>
        <c:ser>
          <c:idx val="8"/>
          <c:order val="7"/>
          <c:tx>
            <c:strRef>
              <c:f>'産業 (並換)'!$L$12</c:f>
              <c:strCache>
                <c:ptCount val="1"/>
                <c:pt idx="0">
                  <c:v>情報通信業</c:v>
                </c:pt>
              </c:strCache>
            </c:strRef>
          </c:tx>
          <c:spPr>
            <a:ln>
              <a:solidFill>
                <a:srgbClr val="00B050"/>
              </a:solidFill>
              <a:prstDash val="sysDash"/>
              <a:miter lim="800000"/>
              <a:headEnd type="none"/>
              <a:tailEnd type="none"/>
            </a:ln>
          </c:spPr>
          <c:marker>
            <c:symbol val="circle"/>
            <c:size val="7"/>
            <c:spPr>
              <a:solidFill>
                <a:srgbClr val="00B050"/>
              </a:solidFill>
              <a:ln>
                <a:solidFill>
                  <a:srgbClr val="00B050"/>
                </a:solidFill>
              </a:ln>
            </c:spPr>
          </c:marker>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D2-4B8E-B348-247A457B62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(並換)'!$M$4:$AB$4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'産業 (並換)'!$M$12:$AB$12</c:f>
              <c:numCache>
                <c:formatCode>0.00_);[Red]\(0.00\)</c:formatCode>
                <c:ptCount val="16"/>
                <c:pt idx="0">
                  <c:v>1.35</c:v>
                </c:pt>
                <c:pt idx="1">
                  <c:v>1.87</c:v>
                </c:pt>
                <c:pt idx="2">
                  <c:v>1.42</c:v>
                </c:pt>
                <c:pt idx="3">
                  <c:v>1.48</c:v>
                </c:pt>
                <c:pt idx="4">
                  <c:v>1.54</c:v>
                </c:pt>
                <c:pt idx="5">
                  <c:v>1.59</c:v>
                </c:pt>
                <c:pt idx="6">
                  <c:v>1.63</c:v>
                </c:pt>
                <c:pt idx="7">
                  <c:v>1.66</c:v>
                </c:pt>
                <c:pt idx="8">
                  <c:v>1.7</c:v>
                </c:pt>
                <c:pt idx="9">
                  <c:v>1.74</c:v>
                </c:pt>
                <c:pt idx="10">
                  <c:v>1.77</c:v>
                </c:pt>
                <c:pt idx="11">
                  <c:v>1.8</c:v>
                </c:pt>
                <c:pt idx="12">
                  <c:v>1.84</c:v>
                </c:pt>
                <c:pt idx="13">
                  <c:v>1.91</c:v>
                </c:pt>
                <c:pt idx="14">
                  <c:v>1.98</c:v>
                </c:pt>
                <c:pt idx="15">
                  <c:v>2.06</c:v>
                </c:pt>
              </c:numCache>
            </c:numRef>
          </c:val>
          <c:smooth val="0"/>
          <c:extLst>
            <c:ext xmlns:c16="http://schemas.microsoft.com/office/drawing/2014/chart" uri="{C3380CC4-5D6E-409C-BE32-E72D297353CC}">
              <c16:uniqueId val="{00000011-87B8-4799-B2B5-7E244F82E2B5}"/>
            </c:ext>
          </c:extLst>
        </c:ser>
        <c:ser>
          <c:idx val="7"/>
          <c:order val="8"/>
          <c:tx>
            <c:strRef>
              <c:f>'産業 (並換)'!$L$13</c:f>
              <c:strCache>
                <c:ptCount val="1"/>
                <c:pt idx="0">
                  <c:v>建設業</c:v>
                </c:pt>
              </c:strCache>
            </c:strRef>
          </c:tx>
          <c:marker>
            <c:symbol val="triangle"/>
            <c:size val="7"/>
          </c:marker>
          <c:dLbls>
            <c:dLbl>
              <c:idx val="15"/>
              <c:layout>
                <c:manualLayout>
                  <c:x val="-2.7806256079197472E-3"/>
                  <c:y val="1.8483023997368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D2-4B8E-B348-247A457B62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(並換)'!$M$4:$AB$4</c:f>
              <c:strCache>
                <c:ptCount val="16"/>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pt idx="15">
                  <c:v>2025年</c:v>
                </c:pt>
              </c:strCache>
            </c:strRef>
          </c:cat>
          <c:val>
            <c:numRef>
              <c:f>'産業 (並換)'!$M$13:$AB$13</c:f>
              <c:numCache>
                <c:formatCode>0.00_);[Red]\(0.00\)</c:formatCode>
                <c:ptCount val="16"/>
                <c:pt idx="0">
                  <c:v>1.56</c:v>
                </c:pt>
                <c:pt idx="1">
                  <c:v>1.87</c:v>
                </c:pt>
                <c:pt idx="2">
                  <c:v>1.52</c:v>
                </c:pt>
                <c:pt idx="3">
                  <c:v>1.58</c:v>
                </c:pt>
                <c:pt idx="4">
                  <c:v>1.66</c:v>
                </c:pt>
                <c:pt idx="5">
                  <c:v>1.69</c:v>
                </c:pt>
                <c:pt idx="6">
                  <c:v>1.72</c:v>
                </c:pt>
                <c:pt idx="7">
                  <c:v>1.76</c:v>
                </c:pt>
                <c:pt idx="8">
                  <c:v>1.83</c:v>
                </c:pt>
                <c:pt idx="9">
                  <c:v>1.88</c:v>
                </c:pt>
                <c:pt idx="10">
                  <c:v>1.93</c:v>
                </c:pt>
                <c:pt idx="11">
                  <c:v>1.97</c:v>
                </c:pt>
                <c:pt idx="12">
                  <c:v>2.0299999999999998</c:v>
                </c:pt>
                <c:pt idx="13">
                  <c:v>2.09</c:v>
                </c:pt>
                <c:pt idx="14">
                  <c:v>2.13</c:v>
                </c:pt>
                <c:pt idx="15">
                  <c:v>2</c:v>
                </c:pt>
              </c:numCache>
            </c:numRef>
          </c:val>
          <c:smooth val="0"/>
          <c:extLst>
            <c:ext xmlns:c16="http://schemas.microsoft.com/office/drawing/2014/chart" uri="{C3380CC4-5D6E-409C-BE32-E72D297353CC}">
              <c16:uniqueId val="{0000000F-87B8-4799-B2B5-7E244F82E2B5}"/>
            </c:ext>
          </c:extLst>
        </c:ser>
        <c:dLbls>
          <c:showLegendKey val="0"/>
          <c:showVal val="0"/>
          <c:showCatName val="0"/>
          <c:showSerName val="0"/>
          <c:showPercent val="0"/>
          <c:showBubbleSize val="0"/>
        </c:dLbls>
        <c:marker val="1"/>
        <c:smooth val="0"/>
        <c:axId val="43332352"/>
        <c:axId val="43333888"/>
      </c:lineChart>
      <c:catAx>
        <c:axId val="43332352"/>
        <c:scaling>
          <c:orientation val="minMax"/>
        </c:scaling>
        <c:delete val="0"/>
        <c:axPos val="b"/>
        <c:numFmt formatCode="General" sourceLinked="1"/>
        <c:majorTickMark val="out"/>
        <c:minorTickMark val="none"/>
        <c:tickLblPos val="nextTo"/>
        <c:crossAx val="43333888"/>
        <c:crosses val="autoZero"/>
        <c:auto val="1"/>
        <c:lblAlgn val="ctr"/>
        <c:lblOffset val="100"/>
        <c:noMultiLvlLbl val="0"/>
      </c:catAx>
      <c:valAx>
        <c:axId val="43333888"/>
        <c:scaling>
          <c:orientation val="minMax"/>
          <c:max val="3.2"/>
          <c:min val="1.2"/>
        </c:scaling>
        <c:delete val="0"/>
        <c:axPos val="l"/>
        <c:majorGridlines/>
        <c:numFmt formatCode="0.00_);[Red]\(0.00\)" sourceLinked="1"/>
        <c:majorTickMark val="out"/>
        <c:minorTickMark val="none"/>
        <c:tickLblPos val="nextTo"/>
        <c:crossAx val="43332352"/>
        <c:crosses val="autoZero"/>
        <c:crossBetween val="between"/>
      </c:valAx>
    </c:plotArea>
    <c:legend>
      <c:legendPos val="r"/>
      <c:layout>
        <c:manualLayout>
          <c:xMode val="edge"/>
          <c:yMode val="edge"/>
          <c:x val="0.78391672431617743"/>
          <c:y val="7.1747625947017182E-2"/>
          <c:w val="0.20350464892275408"/>
          <c:h val="0.81101017187531865"/>
        </c:manualLayout>
      </c:layout>
      <c:overlay val="0"/>
      <c:txPr>
        <a:bodyPr/>
        <a:lstStyle/>
        <a:p>
          <a:pPr>
            <a:defRPr sz="800"/>
          </a:pPr>
          <a:endParaRPr lang="ja-JP"/>
        </a:p>
      </c:txPr>
    </c:legend>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a:latin typeface="Meiryo UI" panose="020B0604030504040204" pitchFamily="50" charset="-128"/>
                <a:ea typeface="Meiryo UI" panose="020B0604030504040204" pitchFamily="50" charset="-128"/>
              </a:rPr>
              <a:t>全国</a:t>
            </a:r>
          </a:p>
        </c:rich>
      </c:tx>
      <c:layout>
        <c:manualLayout>
          <c:xMode val="edge"/>
          <c:yMode val="edge"/>
          <c:x val="0.22499520961647182"/>
          <c:y val="0.15984928132866175"/>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40000"/>
                <a:lumOff val="6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7883-4D8E-B4FD-31C58A7DBDB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7883-4D8E-B4FD-31C58A7DBDBF}"/>
              </c:ext>
            </c:extLst>
          </c:dPt>
          <c:dLbls>
            <c:dLbl>
              <c:idx val="0"/>
              <c:layout>
                <c:manualLayout>
                  <c:x val="-0.24492730799954354"/>
                  <c:y val="-0.13562676652973474"/>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43B58AEE-C872-4F72-B923-1A5B0EAFA8C8}"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a:latin typeface="Meiryo UI" panose="020B0604030504040204" pitchFamily="50" charset="-128"/>
                        <a:ea typeface="Meiryo UI" panose="020B0604030504040204" pitchFamily="50" charset="-128"/>
                      </a:rPr>
                      <a:t>（</a:t>
                    </a:r>
                    <a:r>
                      <a:rPr lang="en-US" altLang="zh-TW" sz="1000" b="1" dirty="0">
                        <a:latin typeface="Meiryo UI" panose="020B0604030504040204" pitchFamily="50" charset="-128"/>
                        <a:ea typeface="Meiryo UI" panose="020B0604030504040204" pitchFamily="50" charset="-128"/>
                      </a:rPr>
                      <a:t>82</a:t>
                    </a:r>
                    <a:r>
                      <a:rPr lang="zh-TW" altLang="en-US" sz="1000" b="1" dirty="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4976916581079539"/>
                      <c:h val="0.32730774234344673"/>
                    </c:manualLayout>
                  </c15:layout>
                  <c15:dlblFieldTable/>
                  <c15:showDataLabelsRange val="0"/>
                </c:ext>
                <c:ext xmlns:c16="http://schemas.microsoft.com/office/drawing/2014/chart" uri="{C3380CC4-5D6E-409C-BE32-E72D297353CC}">
                  <c16:uniqueId val="{00000001-7883-4D8E-B4FD-31C58A7DBDBF}"/>
                </c:ext>
              </c:extLst>
            </c:dLbl>
            <c:dLbl>
              <c:idx val="1"/>
              <c:layout>
                <c:manualLayout>
                  <c:x val="0.18739623315183432"/>
                  <c:y val="0.22908269583209198"/>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消費額</a:t>
                    </a:r>
                    <a:fld id="{26D48414-554C-490B-AB24-00E8888BFF6C}"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rPr>
                      <a:t>18</a:t>
                    </a:r>
                    <a:r>
                      <a:rPr lang="ja-JP" altLang="en-US" sz="1000" b="1" dirty="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175951473260074"/>
                      <c:h val="0.27979996426424686"/>
                    </c:manualLayout>
                  </c15:layout>
                  <c15:dlblFieldTable/>
                  <c15:showDataLabelsRange val="0"/>
                </c:ext>
                <c:ext xmlns:c16="http://schemas.microsoft.com/office/drawing/2014/chart" uri="{C3380CC4-5D6E-409C-BE32-E72D297353CC}">
                  <c16:uniqueId val="{00000003-7883-4D8E-B4FD-31C58A7DBDB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訪日外国人旅行消費額</c:v>
                </c:pt>
              </c:strCache>
            </c:strRef>
          </c:cat>
          <c:val>
            <c:numRef>
              <c:f>Sheet1!$B$2:$B$3</c:f>
              <c:numCache>
                <c:formatCode>#,##0</c:formatCode>
                <c:ptCount val="2"/>
                <c:pt idx="0">
                  <c:v>219312</c:v>
                </c:pt>
                <c:pt idx="1">
                  <c:v>48135</c:v>
                </c:pt>
              </c:numCache>
            </c:numRef>
          </c:val>
          <c:extLst>
            <c:ext xmlns:c16="http://schemas.microsoft.com/office/drawing/2014/chart" uri="{C3380CC4-5D6E-409C-BE32-E72D297353CC}">
              <c16:uniqueId val="{00000004-7883-4D8E-B4FD-31C58A7DBDB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Sheet1!$A$4</c:f>
              <c:strCache>
                <c:ptCount val="1"/>
                <c:pt idx="0">
                  <c:v>製造業</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5"/>
              <c:layout>
                <c:manualLayout>
                  <c:x val="-2.7429722674704657E-3"/>
                  <c:y val="-9.388554842529096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5568-4554-942F-60336921598A}"/>
                </c:ext>
              </c:extLst>
            </c:dLbl>
            <c:dLbl>
              <c:idx val="13"/>
              <c:delete val="1"/>
              <c:extLst>
                <c:ext xmlns:c15="http://schemas.microsoft.com/office/drawing/2012/chart" uri="{CE6537A1-D6FC-4f65-9D91-7224C49458BB}"/>
                <c:ext xmlns:c16="http://schemas.microsoft.com/office/drawing/2014/chart" uri="{C3380CC4-5D6E-409C-BE32-E72D297353CC}">
                  <c16:uniqueId val="{00000001-50C1-4BB4-A4B4-1882E51EC005}"/>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9B-404C-A65A-CC83151151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Sheet1!$B$3:$P$3</c:f>
              <c:strCache>
                <c:ptCount val="15"/>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strCache>
            </c:strRef>
          </c:cat>
          <c:val>
            <c:numRef>
              <c:f>Sheet1!$B$4:$P$4</c:f>
              <c:numCache>
                <c:formatCode>0.0%</c:formatCode>
                <c:ptCount val="15"/>
                <c:pt idx="0">
                  <c:v>0.52400000000000002</c:v>
                </c:pt>
                <c:pt idx="1">
                  <c:v>0.499</c:v>
                </c:pt>
                <c:pt idx="2">
                  <c:v>0.46799999999999997</c:v>
                </c:pt>
                <c:pt idx="3">
                  <c:v>0.435</c:v>
                </c:pt>
                <c:pt idx="4">
                  <c:v>0.39700000000000002</c:v>
                </c:pt>
                <c:pt idx="5">
                  <c:v>0.33899999999999997</c:v>
                </c:pt>
                <c:pt idx="6">
                  <c:v>0.311</c:v>
                </c:pt>
                <c:pt idx="7">
                  <c:v>0.27899999999999997</c:v>
                </c:pt>
                <c:pt idx="8">
                  <c:v>0.24299999999999999</c:v>
                </c:pt>
                <c:pt idx="9">
                  <c:v>0.23</c:v>
                </c:pt>
                <c:pt idx="10">
                  <c:v>0.23</c:v>
                </c:pt>
                <c:pt idx="11">
                  <c:v>0.19700000000000001</c:v>
                </c:pt>
                <c:pt idx="12">
                  <c:v>0.17916123424598002</c:v>
                </c:pt>
                <c:pt idx="13">
                  <c:v>0.17943876554463181</c:v>
                </c:pt>
                <c:pt idx="14">
                  <c:v>0.17618731601068627</c:v>
                </c:pt>
              </c:numCache>
            </c:numRef>
          </c:val>
          <c:smooth val="0"/>
          <c:extLst>
            <c:ext xmlns:c16="http://schemas.microsoft.com/office/drawing/2014/chart" uri="{C3380CC4-5D6E-409C-BE32-E72D297353CC}">
              <c16:uniqueId val="{0000000E-5568-4554-942F-60336921598A}"/>
            </c:ext>
          </c:extLst>
        </c:ser>
        <c:ser>
          <c:idx val="1"/>
          <c:order val="1"/>
          <c:tx>
            <c:strRef>
              <c:f>Sheet1!$A$5</c:f>
              <c:strCache>
                <c:ptCount val="1"/>
                <c:pt idx="0">
                  <c:v>全産業</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5"/>
              <c:layout>
                <c:manualLayout>
                  <c:x val="2.0572292006028392E-2"/>
                  <c:y val="-5.425274409774465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5568-4554-942F-60336921598A}"/>
                </c:ext>
              </c:extLst>
            </c:dLbl>
            <c:dLbl>
              <c:idx val="14"/>
              <c:layout>
                <c:manualLayout>
                  <c:x val="0"/>
                  <c:y val="-9.6854249443556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9B-404C-A65A-CC83151151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Sheet1!$B$3:$P$3</c:f>
              <c:strCache>
                <c:ptCount val="15"/>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strCache>
            </c:strRef>
          </c:cat>
          <c:val>
            <c:numRef>
              <c:f>Sheet1!$B$5:$P$5</c:f>
              <c:numCache>
                <c:formatCode>0.0%</c:formatCode>
                <c:ptCount val="15"/>
                <c:pt idx="0">
                  <c:v>0.28800000000000003</c:v>
                </c:pt>
                <c:pt idx="1">
                  <c:v>0.27</c:v>
                </c:pt>
                <c:pt idx="2">
                  <c:v>0.23800000000000002</c:v>
                </c:pt>
                <c:pt idx="3">
                  <c:v>0.21100000000000002</c:v>
                </c:pt>
                <c:pt idx="4">
                  <c:v>0.19500000000000001</c:v>
                </c:pt>
                <c:pt idx="5">
                  <c:v>0.16699999999999998</c:v>
                </c:pt>
                <c:pt idx="6">
                  <c:v>0.14899999999999999</c:v>
                </c:pt>
                <c:pt idx="7">
                  <c:v>0.13300000000000001</c:v>
                </c:pt>
                <c:pt idx="8">
                  <c:v>0.11900000000000001</c:v>
                </c:pt>
                <c:pt idx="9">
                  <c:v>0.107</c:v>
                </c:pt>
                <c:pt idx="10">
                  <c:v>0.107</c:v>
                </c:pt>
                <c:pt idx="11">
                  <c:v>0.10199999999999999</c:v>
                </c:pt>
                <c:pt idx="12">
                  <c:v>9.3553299847006138E-2</c:v>
                </c:pt>
                <c:pt idx="13">
                  <c:v>9.6544917953150108E-2</c:v>
                </c:pt>
                <c:pt idx="14">
                  <c:v>9.965064278224485E-2</c:v>
                </c:pt>
              </c:numCache>
            </c:numRef>
          </c:val>
          <c:smooth val="0"/>
          <c:extLst>
            <c:ext xmlns:c16="http://schemas.microsoft.com/office/drawing/2014/chart" uri="{C3380CC4-5D6E-409C-BE32-E72D297353CC}">
              <c16:uniqueId val="{00000011-5568-4554-942F-60336921598A}"/>
            </c:ext>
          </c:extLst>
        </c:ser>
        <c:ser>
          <c:idx val="2"/>
          <c:order val="2"/>
          <c:tx>
            <c:strRef>
              <c:f>Sheet1!$A$6</c:f>
              <c:strCache>
                <c:ptCount val="1"/>
                <c:pt idx="0">
                  <c:v>卸売業・小売業</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dLbls>
            <c:dLbl>
              <c:idx val="2"/>
              <c:layout>
                <c:manualLayout>
                  <c:x val="-2.6356119224062772E-3"/>
                  <c:y val="-5.136070085470438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5568-4554-942F-60336921598A}"/>
                </c:ext>
              </c:extLst>
            </c:dLbl>
            <c:dLbl>
              <c:idx val="14"/>
              <c:layout>
                <c:manualLayout>
                  <c:x val="-1.972991136297588E-4"/>
                  <c:y val="-5.93834494867377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9B-404C-A65A-CC83151151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Sheet1!$B$3:$P$3</c:f>
              <c:strCache>
                <c:ptCount val="15"/>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strCache>
            </c:strRef>
          </c:cat>
          <c:val>
            <c:numRef>
              <c:f>Sheet1!$B$6:$P$6</c:f>
              <c:numCache>
                <c:formatCode>0.0%</c:formatCode>
                <c:ptCount val="15"/>
                <c:pt idx="0">
                  <c:v>0.29699999999999999</c:v>
                </c:pt>
                <c:pt idx="1">
                  <c:v>0.27800000000000002</c:v>
                </c:pt>
                <c:pt idx="2">
                  <c:v>0.24399999999999999</c:v>
                </c:pt>
                <c:pt idx="3">
                  <c:v>0.21600000000000003</c:v>
                </c:pt>
                <c:pt idx="4">
                  <c:v>0.187</c:v>
                </c:pt>
                <c:pt idx="5">
                  <c:v>0.157</c:v>
                </c:pt>
                <c:pt idx="6">
                  <c:v>0.14800000000000002</c:v>
                </c:pt>
                <c:pt idx="7">
                  <c:v>0.13400000000000001</c:v>
                </c:pt>
                <c:pt idx="8">
                  <c:v>0.12300000000000001</c:v>
                </c:pt>
                <c:pt idx="9">
                  <c:v>0.111</c:v>
                </c:pt>
                <c:pt idx="10">
                  <c:v>0.124</c:v>
                </c:pt>
                <c:pt idx="11">
                  <c:v>0.12</c:v>
                </c:pt>
                <c:pt idx="12">
                  <c:v>0.10265492852115519</c:v>
                </c:pt>
                <c:pt idx="13">
                  <c:v>0.10471548846824581</c:v>
                </c:pt>
                <c:pt idx="14">
                  <c:v>0.10842106664182184</c:v>
                </c:pt>
              </c:numCache>
            </c:numRef>
          </c:val>
          <c:smooth val="0"/>
          <c:extLst>
            <c:ext xmlns:c16="http://schemas.microsoft.com/office/drawing/2014/chart" uri="{C3380CC4-5D6E-409C-BE32-E72D297353CC}">
              <c16:uniqueId val="{00000002-5568-4554-942F-60336921598A}"/>
            </c:ext>
          </c:extLst>
        </c:ser>
        <c:ser>
          <c:idx val="3"/>
          <c:order val="3"/>
          <c:tx>
            <c:strRef>
              <c:f>Sheet1!$A$7</c:f>
              <c:strCache>
                <c:ptCount val="1"/>
                <c:pt idx="0">
                  <c:v>医療・福祉</c:v>
                </c:pt>
              </c:strCache>
            </c:strRef>
          </c:tx>
          <c:spPr>
            <a:ln w="28575" cap="rnd">
              <a:solidFill>
                <a:schemeClr val="accent5">
                  <a:lumMod val="75000"/>
                </a:schemeClr>
              </a:solidFill>
              <a:round/>
            </a:ln>
            <a:effectLst/>
          </c:spPr>
          <c:marker>
            <c:symbol val="circle"/>
            <c:size val="5"/>
            <c:spPr>
              <a:solidFill>
                <a:schemeClr val="accent5">
                  <a:lumMod val="75000"/>
                </a:schemeClr>
              </a:solidFill>
              <a:ln w="9525">
                <a:solidFill>
                  <a:schemeClr val="accent5">
                    <a:lumMod val="75000"/>
                  </a:schemeClr>
                </a:solidFill>
              </a:ln>
              <a:effectLst/>
            </c:spPr>
          </c:marker>
          <c:dLbls>
            <c:dLbl>
              <c:idx val="4"/>
              <c:layout>
                <c:manualLayout>
                  <c:x val="-9.2393767255158438E-2"/>
                  <c:y val="3.5701613281099221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5568-4554-942F-60336921598A}"/>
                </c:ext>
              </c:extLst>
            </c:dLbl>
            <c:dLbl>
              <c:idx val="14"/>
              <c:layout>
                <c:manualLayout>
                  <c:x val="-2.606357617698354E-2"/>
                  <c:y val="2.29748633478230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9B-404C-A65A-CC83151151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Sheet1!$B$3:$P$3</c:f>
              <c:strCache>
                <c:ptCount val="15"/>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strCache>
            </c:strRef>
          </c:cat>
          <c:val>
            <c:numRef>
              <c:f>Sheet1!$B$7:$P$7</c:f>
              <c:numCache>
                <c:formatCode>0.0%</c:formatCode>
                <c:ptCount val="15"/>
                <c:pt idx="0">
                  <c:v>0.249</c:v>
                </c:pt>
                <c:pt idx="1">
                  <c:v>0.23399999999999999</c:v>
                </c:pt>
                <c:pt idx="2">
                  <c:v>0.21600000000000003</c:v>
                </c:pt>
                <c:pt idx="3">
                  <c:v>0.20399999999999999</c:v>
                </c:pt>
                <c:pt idx="4">
                  <c:v>0.17800000000000002</c:v>
                </c:pt>
                <c:pt idx="5">
                  <c:v>0.153</c:v>
                </c:pt>
                <c:pt idx="6">
                  <c:v>0.13500000000000001</c:v>
                </c:pt>
                <c:pt idx="7">
                  <c:v>0.124</c:v>
                </c:pt>
                <c:pt idx="8">
                  <c:v>0.113</c:v>
                </c:pt>
                <c:pt idx="9">
                  <c:v>0.10199999999999999</c:v>
                </c:pt>
                <c:pt idx="10">
                  <c:v>9.6999999999999989E-2</c:v>
                </c:pt>
                <c:pt idx="11">
                  <c:v>9.7000000000000003E-2</c:v>
                </c:pt>
                <c:pt idx="12">
                  <c:v>9.2395708116290456E-2</c:v>
                </c:pt>
                <c:pt idx="13">
                  <c:v>9.4371147855685955E-2</c:v>
                </c:pt>
                <c:pt idx="14">
                  <c:v>9.3501520647832626E-2</c:v>
                </c:pt>
              </c:numCache>
            </c:numRef>
          </c:val>
          <c:smooth val="0"/>
          <c:extLst>
            <c:ext xmlns:c16="http://schemas.microsoft.com/office/drawing/2014/chart" uri="{C3380CC4-5D6E-409C-BE32-E72D297353CC}">
              <c16:uniqueId val="{00000005-5568-4554-942F-60336921598A}"/>
            </c:ext>
          </c:extLst>
        </c:ser>
        <c:ser>
          <c:idx val="4"/>
          <c:order val="4"/>
          <c:tx>
            <c:strRef>
              <c:f>Sheet1!$A$8</c:f>
              <c:strCache>
                <c:ptCount val="1"/>
                <c:pt idx="0">
                  <c:v>建設業</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dLbls>
            <c:dLbl>
              <c:idx val="3"/>
              <c:layout>
                <c:manualLayout>
                  <c:x val="-7.1791108144434762E-2"/>
                  <c:y val="1.20637435626766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5568-4554-942F-60336921598A}"/>
                </c:ext>
              </c:extLst>
            </c:dLbl>
            <c:dLbl>
              <c:idx val="14"/>
              <c:layout>
                <c:manualLayout>
                  <c:x val="8.4697853095009365E-4"/>
                  <c:y val="-1.17770325263247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9B-404C-A65A-CC83151151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Sheet1!$B$3:$P$3</c:f>
              <c:strCache>
                <c:ptCount val="15"/>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strCache>
            </c:strRef>
          </c:cat>
          <c:val>
            <c:numRef>
              <c:f>Sheet1!$B$8:$P$8</c:f>
              <c:numCache>
                <c:formatCode>0.0%</c:formatCode>
                <c:ptCount val="15"/>
                <c:pt idx="0">
                  <c:v>0.27100000000000002</c:v>
                </c:pt>
                <c:pt idx="1">
                  <c:v>0.23300000000000001</c:v>
                </c:pt>
                <c:pt idx="2">
                  <c:v>0.19500000000000001</c:v>
                </c:pt>
                <c:pt idx="3">
                  <c:v>0.153</c:v>
                </c:pt>
                <c:pt idx="4">
                  <c:v>0.14699999999999999</c:v>
                </c:pt>
                <c:pt idx="5">
                  <c:v>0.121</c:v>
                </c:pt>
                <c:pt idx="6">
                  <c:v>0.11</c:v>
                </c:pt>
                <c:pt idx="7">
                  <c:v>9.5000000000000001E-2</c:v>
                </c:pt>
                <c:pt idx="8">
                  <c:v>7.9000000000000001E-2</c:v>
                </c:pt>
                <c:pt idx="9">
                  <c:v>6.4000000000000001E-2</c:v>
                </c:pt>
                <c:pt idx="10">
                  <c:v>5.7999999999999996E-2</c:v>
                </c:pt>
                <c:pt idx="11">
                  <c:v>4.9000000000000002E-2</c:v>
                </c:pt>
                <c:pt idx="12">
                  <c:v>4.6324437598012684E-2</c:v>
                </c:pt>
                <c:pt idx="13">
                  <c:v>5.0243039555245048E-2</c:v>
                </c:pt>
                <c:pt idx="14">
                  <c:v>5.8022282598785578E-2</c:v>
                </c:pt>
              </c:numCache>
            </c:numRef>
          </c:val>
          <c:smooth val="0"/>
          <c:extLst>
            <c:ext xmlns:c16="http://schemas.microsoft.com/office/drawing/2014/chart" uri="{C3380CC4-5D6E-409C-BE32-E72D297353CC}">
              <c16:uniqueId val="{00000008-5568-4554-942F-60336921598A}"/>
            </c:ext>
          </c:extLst>
        </c:ser>
        <c:ser>
          <c:idx val="5"/>
          <c:order val="5"/>
          <c:tx>
            <c:strRef>
              <c:f>Sheet1!$A$9</c:f>
              <c:strCache>
                <c:ptCount val="1"/>
                <c:pt idx="0">
                  <c:v>宿泊業・飲食サービス業</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C901-4FCF-8F34-00489F6A2E42}"/>
                </c:ext>
              </c:extLst>
            </c:dLbl>
            <c:dLbl>
              <c:idx val="1"/>
              <c:delete val="1"/>
              <c:extLst>
                <c:ext xmlns:c15="http://schemas.microsoft.com/office/drawing/2012/chart" uri="{CE6537A1-D6FC-4f65-9D91-7224C49458BB}"/>
                <c:ext xmlns:c16="http://schemas.microsoft.com/office/drawing/2014/chart" uri="{C3380CC4-5D6E-409C-BE32-E72D297353CC}">
                  <c16:uniqueId val="{00000002-C901-4FCF-8F34-00489F6A2E42}"/>
                </c:ext>
              </c:extLst>
            </c:dLbl>
            <c:dLbl>
              <c:idx val="2"/>
              <c:layout>
                <c:manualLayout>
                  <c:x val="-0.10668682795698924"/>
                  <c:y val="8.13035410197668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C901-4FCF-8F34-00489F6A2E42}"/>
                </c:ext>
              </c:extLst>
            </c:dLbl>
            <c:dLbl>
              <c:idx val="3"/>
              <c:delete val="1"/>
              <c:extLst>
                <c:ext xmlns:c15="http://schemas.microsoft.com/office/drawing/2012/chart" uri="{CE6537A1-D6FC-4f65-9D91-7224C49458BB}"/>
                <c:ext xmlns:c16="http://schemas.microsoft.com/office/drawing/2014/chart" uri="{C3380CC4-5D6E-409C-BE32-E72D297353CC}">
                  <c16:uniqueId val="{00000004-C901-4FCF-8F34-00489F6A2E42}"/>
                </c:ext>
              </c:extLst>
            </c:dLbl>
            <c:dLbl>
              <c:idx val="4"/>
              <c:delete val="1"/>
              <c:extLst>
                <c:ext xmlns:c15="http://schemas.microsoft.com/office/drawing/2012/chart" uri="{CE6537A1-D6FC-4f65-9D91-7224C49458BB}"/>
                <c:ext xmlns:c16="http://schemas.microsoft.com/office/drawing/2014/chart" uri="{C3380CC4-5D6E-409C-BE32-E72D297353CC}">
                  <c16:uniqueId val="{00000005-C901-4FCF-8F34-00489F6A2E42}"/>
                </c:ext>
              </c:extLst>
            </c:dLbl>
            <c:dLbl>
              <c:idx val="5"/>
              <c:delete val="1"/>
              <c:extLst>
                <c:ext xmlns:c15="http://schemas.microsoft.com/office/drawing/2012/chart" uri="{CE6537A1-D6FC-4f65-9D91-7224C49458BB}"/>
                <c:ext xmlns:c16="http://schemas.microsoft.com/office/drawing/2014/chart" uri="{C3380CC4-5D6E-409C-BE32-E72D297353CC}">
                  <c16:uniqueId val="{00000006-C901-4FCF-8F34-00489F6A2E42}"/>
                </c:ext>
              </c:extLst>
            </c:dLbl>
            <c:dLbl>
              <c:idx val="6"/>
              <c:delete val="1"/>
              <c:extLst>
                <c:ext xmlns:c15="http://schemas.microsoft.com/office/drawing/2012/chart" uri="{CE6537A1-D6FC-4f65-9D91-7224C49458BB}"/>
                <c:ext xmlns:c16="http://schemas.microsoft.com/office/drawing/2014/chart" uri="{C3380CC4-5D6E-409C-BE32-E72D297353CC}">
                  <c16:uniqueId val="{00000007-C901-4FCF-8F34-00489F6A2E42}"/>
                </c:ext>
              </c:extLst>
            </c:dLbl>
            <c:dLbl>
              <c:idx val="7"/>
              <c:delete val="1"/>
              <c:extLst>
                <c:ext xmlns:c15="http://schemas.microsoft.com/office/drawing/2012/chart" uri="{CE6537A1-D6FC-4f65-9D91-7224C49458BB}"/>
                <c:ext xmlns:c16="http://schemas.microsoft.com/office/drawing/2014/chart" uri="{C3380CC4-5D6E-409C-BE32-E72D297353CC}">
                  <c16:uniqueId val="{00000008-C901-4FCF-8F34-00489F6A2E42}"/>
                </c:ext>
              </c:extLst>
            </c:dLbl>
            <c:dLbl>
              <c:idx val="8"/>
              <c:delete val="1"/>
              <c:extLst>
                <c:ext xmlns:c15="http://schemas.microsoft.com/office/drawing/2012/chart" uri="{CE6537A1-D6FC-4f65-9D91-7224C49458BB}"/>
                <c:ext xmlns:c16="http://schemas.microsoft.com/office/drawing/2014/chart" uri="{C3380CC4-5D6E-409C-BE32-E72D297353CC}">
                  <c16:uniqueId val="{00000009-C901-4FCF-8F34-00489F6A2E42}"/>
                </c:ext>
              </c:extLst>
            </c:dLbl>
            <c:dLbl>
              <c:idx val="9"/>
              <c:delete val="1"/>
              <c:extLst>
                <c:ext xmlns:c15="http://schemas.microsoft.com/office/drawing/2012/chart" uri="{CE6537A1-D6FC-4f65-9D91-7224C49458BB}"/>
                <c:ext xmlns:c16="http://schemas.microsoft.com/office/drawing/2014/chart" uri="{C3380CC4-5D6E-409C-BE32-E72D297353CC}">
                  <c16:uniqueId val="{0000000A-C901-4FCF-8F34-00489F6A2E42}"/>
                </c:ext>
              </c:extLst>
            </c:dLbl>
            <c:dLbl>
              <c:idx val="10"/>
              <c:delete val="1"/>
              <c:extLst>
                <c:ext xmlns:c15="http://schemas.microsoft.com/office/drawing/2012/chart" uri="{CE6537A1-D6FC-4f65-9D91-7224C49458BB}"/>
                <c:ext xmlns:c16="http://schemas.microsoft.com/office/drawing/2014/chart" uri="{C3380CC4-5D6E-409C-BE32-E72D297353CC}">
                  <c16:uniqueId val="{0000000B-C901-4FCF-8F34-00489F6A2E42}"/>
                </c:ext>
              </c:extLst>
            </c:dLbl>
            <c:dLbl>
              <c:idx val="11"/>
              <c:delete val="1"/>
              <c:extLst>
                <c:ext xmlns:c15="http://schemas.microsoft.com/office/drawing/2012/chart" uri="{CE6537A1-D6FC-4f65-9D91-7224C49458BB}"/>
                <c:ext xmlns:c16="http://schemas.microsoft.com/office/drawing/2014/chart" uri="{C3380CC4-5D6E-409C-BE32-E72D297353CC}">
                  <c16:uniqueId val="{0000000C-C901-4FCF-8F34-00489F6A2E42}"/>
                </c:ext>
              </c:extLst>
            </c:dLbl>
            <c:dLbl>
              <c:idx val="12"/>
              <c:delete val="1"/>
              <c:extLst>
                <c:ext xmlns:c15="http://schemas.microsoft.com/office/drawing/2012/chart" uri="{CE6537A1-D6FC-4f65-9D91-7224C49458BB}"/>
                <c:ext xmlns:c16="http://schemas.microsoft.com/office/drawing/2014/chart" uri="{C3380CC4-5D6E-409C-BE32-E72D297353CC}">
                  <c16:uniqueId val="{0000000D-C901-4FCF-8F34-00489F6A2E42}"/>
                </c:ext>
              </c:extLst>
            </c:dLbl>
            <c:dLbl>
              <c:idx val="13"/>
              <c:delete val="1"/>
              <c:extLst>
                <c:ext xmlns:c15="http://schemas.microsoft.com/office/drawing/2012/chart" uri="{CE6537A1-D6FC-4f65-9D91-7224C49458BB}"/>
                <c:ext xmlns:c16="http://schemas.microsoft.com/office/drawing/2014/chart" uri="{C3380CC4-5D6E-409C-BE32-E72D297353CC}">
                  <c16:uniqueId val="{0000000E-C901-4FCF-8F34-00489F6A2E42}"/>
                </c:ext>
              </c:extLst>
            </c:dLbl>
            <c:dLbl>
              <c:idx val="14"/>
              <c:layout>
                <c:manualLayout>
                  <c:x val="-2.0364492516710257E-3"/>
                  <c:y val="9.194775460259875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9B-404C-A65A-CC83151151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Sheet1!$B$3:$P$3</c:f>
              <c:strCache>
                <c:ptCount val="15"/>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strCache>
            </c:strRef>
          </c:cat>
          <c:val>
            <c:numRef>
              <c:f>Sheet1!$B$9:$P$9</c:f>
              <c:numCache>
                <c:formatCode>0.0%</c:formatCode>
                <c:ptCount val="15"/>
                <c:pt idx="0">
                  <c:v>0.19699999999999998</c:v>
                </c:pt>
                <c:pt idx="1">
                  <c:v>0.17899999999999999</c:v>
                </c:pt>
                <c:pt idx="2">
                  <c:v>0.129</c:v>
                </c:pt>
                <c:pt idx="3">
                  <c:v>0.114</c:v>
                </c:pt>
                <c:pt idx="4">
                  <c:v>0.11900000000000001</c:v>
                </c:pt>
                <c:pt idx="5">
                  <c:v>0.09</c:v>
                </c:pt>
                <c:pt idx="6">
                  <c:v>7.6999999999999999E-2</c:v>
                </c:pt>
                <c:pt idx="7">
                  <c:v>6.6000000000000003E-2</c:v>
                </c:pt>
                <c:pt idx="8">
                  <c:v>5.7000000000000002E-2</c:v>
                </c:pt>
                <c:pt idx="9">
                  <c:v>5.2000000000000005E-2</c:v>
                </c:pt>
                <c:pt idx="10">
                  <c:v>5.2000000000000005E-2</c:v>
                </c:pt>
                <c:pt idx="11">
                  <c:v>5.0999999999999997E-2</c:v>
                </c:pt>
                <c:pt idx="12">
                  <c:v>4.3103938494432885E-2</c:v>
                </c:pt>
                <c:pt idx="13">
                  <c:v>4.5197051161243833E-2</c:v>
                </c:pt>
                <c:pt idx="14">
                  <c:v>4.6199238238291938E-2</c:v>
                </c:pt>
              </c:numCache>
            </c:numRef>
          </c:val>
          <c:smooth val="0"/>
          <c:extLst>
            <c:ext xmlns:c16="http://schemas.microsoft.com/office/drawing/2014/chart" uri="{C3380CC4-5D6E-409C-BE32-E72D297353CC}">
              <c16:uniqueId val="{00000001-349B-404C-A65A-CC83151151BD}"/>
            </c:ext>
          </c:extLst>
        </c:ser>
        <c:dLbls>
          <c:showLegendKey val="0"/>
          <c:showVal val="0"/>
          <c:showCatName val="0"/>
          <c:showSerName val="0"/>
          <c:showPercent val="0"/>
          <c:showBubbleSize val="0"/>
        </c:dLbls>
        <c:marker val="1"/>
        <c:smooth val="0"/>
        <c:axId val="2058430799"/>
        <c:axId val="2058424559"/>
      </c:lineChart>
      <c:catAx>
        <c:axId val="205843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58424559"/>
        <c:crosses val="autoZero"/>
        <c:auto val="1"/>
        <c:lblAlgn val="ctr"/>
        <c:lblOffset val="100"/>
        <c:noMultiLvlLbl val="0"/>
      </c:catAx>
      <c:valAx>
        <c:axId val="2058424559"/>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58430799"/>
        <c:crosses val="autoZero"/>
        <c:crossBetween val="between"/>
        <c:majorUnit val="5.000000000000001E-2"/>
        <c:minorUnit val="5.000000000000001E-2"/>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4"/>
          <c:order val="0"/>
          <c:tx>
            <c:strRef>
              <c:f>'201106更新版29（業種別雇用者と非正規割合）'!$L$8</c:f>
              <c:strCache>
                <c:ptCount val="1"/>
                <c:pt idx="0">
                  <c:v>非正規割合（全国）</c:v>
                </c:pt>
              </c:strCache>
            </c:strRef>
          </c:tx>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'201106更新版29（業種別雇用者と非正規割合）'!$L$9:$L$29</c:f>
              <c:numCache>
                <c:formatCode>0.0%</c:formatCode>
                <c:ptCount val="19"/>
                <c:pt idx="0">
                  <c:v>0.38191133858888171</c:v>
                </c:pt>
                <c:pt idx="1">
                  <c:v>0.51146016989902232</c:v>
                </c:pt>
                <c:pt idx="2">
                  <c:v>0.18362416107382551</c:v>
                </c:pt>
                <c:pt idx="3">
                  <c:v>0.26646475195822455</c:v>
                </c:pt>
                <c:pt idx="4">
                  <c:v>0.14418350628072091</c:v>
                </c:pt>
                <c:pt idx="5">
                  <c:v>0.18256379100850548</c:v>
                </c:pt>
                <c:pt idx="6">
                  <c:v>0.31799280912927935</c:v>
                </c:pt>
                <c:pt idx="7">
                  <c:v>0.50067221436684362</c:v>
                </c:pt>
                <c:pt idx="8">
                  <c:v>0.22840343735866123</c:v>
                </c:pt>
                <c:pt idx="9">
                  <c:v>0.39777993318245503</c:v>
                </c:pt>
                <c:pt idx="10">
                  <c:v>0.2468114844796459</c:v>
                </c:pt>
                <c:pt idx="11">
                  <c:v>0.74353806781829812</c:v>
                </c:pt>
                <c:pt idx="12">
                  <c:v>0.57160314227524001</c:v>
                </c:pt>
                <c:pt idx="13">
                  <c:v>0.39411623356561737</c:v>
                </c:pt>
                <c:pt idx="14">
                  <c:v>0.39131962519521085</c:v>
                </c:pt>
                <c:pt idx="15">
                  <c:v>0.32998885172798215</c:v>
                </c:pt>
                <c:pt idx="16">
                  <c:v>0.51350843269953805</c:v>
                </c:pt>
                <c:pt idx="17">
                  <c:v>0.16449497530233351</c:v>
                </c:pt>
                <c:pt idx="18">
                  <c:v>0.54575382211806722</c:v>
                </c:pt>
              </c:numCache>
            </c:numRef>
          </c:val>
          <c:extLst>
            <c:ext xmlns:c16="http://schemas.microsoft.com/office/drawing/2014/chart" uri="{C3380CC4-5D6E-409C-BE32-E72D297353CC}">
              <c16:uniqueId val="{00000000-AB1B-4553-B451-40E444DC8EC6}"/>
            </c:ext>
          </c:extLst>
        </c:ser>
        <c:ser>
          <c:idx val="2"/>
          <c:order val="1"/>
          <c:tx>
            <c:strRef>
              <c:f>'201106更新版29（業種別雇用者と非正規割合）'!$K$8</c:f>
              <c:strCache>
                <c:ptCount val="1"/>
                <c:pt idx="0">
                  <c:v>非正規割合（大阪）</c:v>
                </c:pt>
              </c:strCache>
            </c:strRef>
          </c:tx>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'201106更新版29（業種別雇用者と非正規割合）'!$K$9:$K$29</c:f>
              <c:numCache>
                <c:formatCode>0.0%</c:formatCode>
                <c:ptCount val="19"/>
                <c:pt idx="0">
                  <c:v>0.39796972215924836</c:v>
                </c:pt>
                <c:pt idx="1">
                  <c:v>0.7142857142857143</c:v>
                </c:pt>
                <c:pt idx="2">
                  <c:v>0.20683856502242151</c:v>
                </c:pt>
                <c:pt idx="3">
                  <c:v>0.25694328953933143</c:v>
                </c:pt>
                <c:pt idx="4">
                  <c:v>9.7297297297297303E-2</c:v>
                </c:pt>
                <c:pt idx="5">
                  <c:v>0.18938480096501809</c:v>
                </c:pt>
                <c:pt idx="6">
                  <c:v>0.32321214542548943</c:v>
                </c:pt>
                <c:pt idx="7">
                  <c:v>0.48595920780372448</c:v>
                </c:pt>
                <c:pt idx="8">
                  <c:v>0.24108108108108109</c:v>
                </c:pt>
                <c:pt idx="9">
                  <c:v>0.38208616780045351</c:v>
                </c:pt>
                <c:pt idx="10">
                  <c:v>0.25853658536585367</c:v>
                </c:pt>
                <c:pt idx="11">
                  <c:v>0.75427617855652895</c:v>
                </c:pt>
                <c:pt idx="12">
                  <c:v>0.54113655640373193</c:v>
                </c:pt>
                <c:pt idx="13">
                  <c:v>0.421875</c:v>
                </c:pt>
                <c:pt idx="14">
                  <c:v>0.41114359974009096</c:v>
                </c:pt>
                <c:pt idx="15">
                  <c:v>0.30722891566265059</c:v>
                </c:pt>
                <c:pt idx="16">
                  <c:v>0.54380225372591784</c:v>
                </c:pt>
                <c:pt idx="17">
                  <c:v>0.18763479511143064</c:v>
                </c:pt>
                <c:pt idx="18">
                  <c:v>0.55349412492269634</c:v>
                </c:pt>
              </c:numCache>
            </c:numRef>
          </c:val>
          <c:extLst>
            <c:ext xmlns:c16="http://schemas.microsoft.com/office/drawing/2014/chart" uri="{C3380CC4-5D6E-409C-BE32-E72D297353CC}">
              <c16:uniqueId val="{00000001-AB1B-4553-B451-40E444DC8EC6}"/>
            </c:ext>
          </c:extLst>
        </c:ser>
        <c:ser>
          <c:idx val="1"/>
          <c:order val="2"/>
          <c:tx>
            <c:strRef>
              <c:f>'201106更新版29（業種別雇用者と非正規割合）'!$I$8</c:f>
              <c:strCache>
                <c:ptCount val="1"/>
                <c:pt idx="0">
                  <c:v>非正規総数(人)</c:v>
                </c:pt>
              </c:strCache>
            </c:strRef>
          </c:tx>
          <c:spPr>
            <a:pattFill prst="openDmnd">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'201106更新版29（業種別雇用者と非正規割合）'!$I$9:$I$29</c:f>
              <c:numCache>
                <c:formatCode>#,##0_);\(#,##0\)</c:formatCode>
                <c:ptCount val="19"/>
                <c:pt idx="0">
                  <c:v>1579900</c:v>
                </c:pt>
                <c:pt idx="1">
                  <c:v>3500</c:v>
                </c:pt>
                <c:pt idx="2">
                  <c:v>36900</c:v>
                </c:pt>
                <c:pt idx="3">
                  <c:v>154500</c:v>
                </c:pt>
                <c:pt idx="4">
                  <c:v>1800</c:v>
                </c:pt>
                <c:pt idx="5">
                  <c:v>31400</c:v>
                </c:pt>
                <c:pt idx="6">
                  <c:v>80900</c:v>
                </c:pt>
                <c:pt idx="7">
                  <c:v>328800</c:v>
                </c:pt>
                <c:pt idx="8">
                  <c:v>22300</c:v>
                </c:pt>
                <c:pt idx="9">
                  <c:v>33700</c:v>
                </c:pt>
                <c:pt idx="10">
                  <c:v>31800</c:v>
                </c:pt>
                <c:pt idx="11">
                  <c:v>180800</c:v>
                </c:pt>
                <c:pt idx="12">
                  <c:v>63800</c:v>
                </c:pt>
                <c:pt idx="13">
                  <c:v>86400</c:v>
                </c:pt>
                <c:pt idx="14">
                  <c:v>253100</c:v>
                </c:pt>
                <c:pt idx="15">
                  <c:v>5100</c:v>
                </c:pt>
                <c:pt idx="16">
                  <c:v>149600</c:v>
                </c:pt>
                <c:pt idx="17">
                  <c:v>26100</c:v>
                </c:pt>
                <c:pt idx="18">
                  <c:v>89500</c:v>
                </c:pt>
              </c:numCache>
            </c:numRef>
          </c:val>
          <c:extLst>
            <c:ext xmlns:c16="http://schemas.microsoft.com/office/drawing/2014/chart" uri="{C3380CC4-5D6E-409C-BE32-E72D297353CC}">
              <c16:uniqueId val="{00000002-AB1B-4553-B451-40E444DC8EC6}"/>
            </c:ext>
          </c:extLst>
        </c:ser>
        <c:ser>
          <c:idx val="0"/>
          <c:order val="3"/>
          <c:tx>
            <c:strRef>
              <c:f>'201106更新版29（業種別雇用者と非正規割合）'!$H$8</c:f>
              <c:strCache>
                <c:ptCount val="1"/>
                <c:pt idx="0">
                  <c:v>正規総数(人)</c:v>
                </c:pt>
              </c:strCache>
            </c:strRef>
          </c:tx>
          <c:spPr>
            <a:pattFill prst="pct90">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'201106更新版29（業種別雇用者と非正規割合）'!$H$9:$H$29</c:f>
              <c:numCache>
                <c:formatCode>#,##0_);\(#,##0\)</c:formatCode>
                <c:ptCount val="19"/>
                <c:pt idx="0">
                  <c:v>2390000</c:v>
                </c:pt>
                <c:pt idx="1">
                  <c:v>1400</c:v>
                </c:pt>
                <c:pt idx="2">
                  <c:v>141500</c:v>
                </c:pt>
                <c:pt idx="3">
                  <c:v>446800</c:v>
                </c:pt>
                <c:pt idx="4">
                  <c:v>16700</c:v>
                </c:pt>
                <c:pt idx="5">
                  <c:v>134400</c:v>
                </c:pt>
                <c:pt idx="6">
                  <c:v>169400</c:v>
                </c:pt>
                <c:pt idx="7">
                  <c:v>347800</c:v>
                </c:pt>
                <c:pt idx="8">
                  <c:v>70200</c:v>
                </c:pt>
                <c:pt idx="9">
                  <c:v>54500</c:v>
                </c:pt>
                <c:pt idx="10">
                  <c:v>91200</c:v>
                </c:pt>
                <c:pt idx="11">
                  <c:v>58900</c:v>
                </c:pt>
                <c:pt idx="12">
                  <c:v>54100</c:v>
                </c:pt>
                <c:pt idx="13">
                  <c:v>118400</c:v>
                </c:pt>
                <c:pt idx="14">
                  <c:v>362500</c:v>
                </c:pt>
                <c:pt idx="15">
                  <c:v>11500</c:v>
                </c:pt>
                <c:pt idx="16">
                  <c:v>125500</c:v>
                </c:pt>
                <c:pt idx="17">
                  <c:v>113000</c:v>
                </c:pt>
                <c:pt idx="18">
                  <c:v>72200</c:v>
                </c:pt>
              </c:numCache>
            </c:numRef>
          </c:val>
          <c:extLst>
            <c:ext xmlns:c16="http://schemas.microsoft.com/office/drawing/2014/chart" uri="{C3380CC4-5D6E-409C-BE32-E72D297353CC}">
              <c16:uniqueId val="{00000003-AB1B-4553-B451-40E444DC8EC6}"/>
            </c:ext>
          </c:extLst>
        </c:ser>
        <c:dLbls>
          <c:showLegendKey val="0"/>
          <c:showVal val="0"/>
          <c:showCatName val="0"/>
          <c:showSerName val="0"/>
          <c:showPercent val="0"/>
          <c:showBubbleSize val="0"/>
        </c:dLbls>
        <c:gapWidth val="150"/>
        <c:overlap val="100"/>
        <c:axId val="1177474415"/>
        <c:axId val="1"/>
      </c:barChart>
      <c:catAx>
        <c:axId val="1177474415"/>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a:lstStyle/>
          <a:p>
            <a:pPr>
              <a:defRPr sz="1100"/>
            </a:pPr>
            <a:endParaRPr lang="ja-JP"/>
          </a:p>
        </c:txPr>
        <c:crossAx val="1177474415"/>
        <c:crosses val="autoZero"/>
        <c:crossBetween val="between"/>
      </c:valAx>
      <c:dTable>
        <c:showHorzBorder val="1"/>
        <c:showVertBorder val="1"/>
        <c:showOutline val="1"/>
        <c:showKeys val="1"/>
        <c:txPr>
          <a:bodyPr/>
          <a:lstStyle/>
          <a:p>
            <a:pPr rtl="0">
              <a:defRPr sz="700"/>
            </a:pPr>
            <a:endParaRPr lang="ja-JP"/>
          </a:p>
        </c:txPr>
      </c:dTable>
    </c:plotArea>
    <c:plotVisOnly val="1"/>
    <c:dispBlanksAs val="gap"/>
    <c:showDLblsOverMax val="0"/>
  </c:chart>
  <c:txPr>
    <a:bodyPr/>
    <a:lstStyle/>
    <a:p>
      <a:pPr>
        <a:defRPr sz="900"/>
      </a:pPr>
      <a:endParaRPr lang="ja-JP"/>
    </a:p>
  </c:txPr>
  <c:externalData r:id="rId1">
    <c:autoUpdate val="0"/>
  </c:externalData>
  <c:userShapes r:id="rId2"/>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16907261592301"/>
          <c:y val="5.1400554097404488E-2"/>
          <c:w val="0.86611217889102432"/>
          <c:h val="0.63731338892372968"/>
        </c:manualLayout>
      </c:layout>
      <c:lineChart>
        <c:grouping val="standard"/>
        <c:varyColors val="0"/>
        <c:ser>
          <c:idx val="0"/>
          <c:order val="0"/>
          <c:tx>
            <c:strRef>
              <c:f>グラフ!$A$27</c:f>
              <c:strCache>
                <c:ptCount val="1"/>
                <c:pt idx="0">
                  <c:v>大阪府</c:v>
                </c:pt>
              </c:strCache>
            </c:strRef>
          </c:tx>
          <c:dLbls>
            <c:dLbl>
              <c:idx val="1"/>
              <c:layout>
                <c:manualLayout>
                  <c:x val="-6.7507919265098387E-2"/>
                  <c:y val="-8.618248788907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5E-48A0-BF8E-F1D00D5BCD94}"/>
                </c:ext>
              </c:extLst>
            </c:dLbl>
            <c:dLbl>
              <c:idx val="3"/>
              <c:layout>
                <c:manualLayout>
                  <c:x val="-6.7507919265098387E-2"/>
                  <c:y val="-0.1000367902635890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5E-48A0-BF8E-F1D00D5BCD94}"/>
                </c:ext>
              </c:extLst>
            </c:dLbl>
            <c:dLbl>
              <c:idx val="5"/>
              <c:layout>
                <c:manualLayout>
                  <c:x val="-6.7507919265098443E-2"/>
                  <c:y val="-8.618248788907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5E-48A0-BF8E-F1D00D5BCD94}"/>
                </c:ext>
              </c:extLst>
            </c:dLbl>
            <c:dLbl>
              <c:idx val="7"/>
              <c:layout>
                <c:manualLayout>
                  <c:x val="-6.420128256765556E-2"/>
                  <c:y val="-7.880557486411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5E-48A0-BF8E-F1D00D5BCD94}"/>
                </c:ext>
              </c:extLst>
            </c:dLbl>
            <c:dLbl>
              <c:idx val="9"/>
              <c:layout>
                <c:manualLayout>
                  <c:x val="-6.7507919265098387E-2"/>
                  <c:y val="-7.92553367018196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5E-48A0-BF8E-F1D00D5BCD94}"/>
                </c:ext>
              </c:extLst>
            </c:dLbl>
            <c:dLbl>
              <c:idx val="10"/>
              <c:layout>
                <c:manualLayout>
                  <c:x val="-6.2392757939293608E-2"/>
                  <c:y val="-3.4759571945692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5E-48A0-BF8E-F1D00D5BCD94}"/>
                </c:ext>
              </c:extLst>
            </c:dLbl>
            <c:dLbl>
              <c:idx val="11"/>
              <c:layout>
                <c:manualLayout>
                  <c:x val="-4.2984840228395042E-2"/>
                  <c:y val="-9.12728502933936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B5E-48A0-BF8E-F1D00D5BCD94}"/>
                </c:ext>
              </c:extLst>
            </c:dLbl>
            <c:dLbl>
              <c:idx val="12"/>
              <c:tx>
                <c:rich>
                  <a:bodyPr/>
                  <a:lstStyle/>
                  <a:p>
                    <a:fld id="{0CD3E5DF-0F25-41B5-9512-BAEF0373D49F}" type="VALUE">
                      <a:rPr lang="en-US" altLang="ja-JP">
                        <a:solidFill>
                          <a:schemeClr val="tx1"/>
                        </a:solidFill>
                      </a:rPr>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327-45EE-A33B-D94BE0B330D7}"/>
                </c:ext>
              </c:extLst>
            </c:dLbl>
            <c:dLbl>
              <c:idx val="13"/>
              <c:spPr>
                <a:noFill/>
                <a:ln>
                  <a:noFill/>
                </a:ln>
                <a:effectLst/>
              </c:spPr>
              <c:txPr>
                <a:bodyPr/>
                <a:lstStyle/>
                <a:p>
                  <a:pPr>
                    <a:defRPr sz="800" u="none">
                      <a:solidFill>
                        <a:schemeClr val="tx1"/>
                      </a:solidFill>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2-1CC5-4866-8C29-CA1CD2FB4E9D}"/>
                </c:ext>
              </c:extLst>
            </c:dLbl>
            <c:spPr>
              <a:noFill/>
              <a:ln>
                <a:noFill/>
              </a:ln>
              <a:effectLst/>
            </c:spPr>
            <c:txPr>
              <a:bodyPr/>
              <a:lstStyle/>
              <a:p>
                <a:pPr>
                  <a:defRPr sz="800" u="none"/>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グラフ!$C$26:$P$26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グラフ!$C$27:$P$27</c:f>
              <c:numCache>
                <c:formatCode>#,##0_);[Red]\(#,##0\)</c:formatCode>
                <c:ptCount val="14"/>
                <c:pt idx="0">
                  <c:v>10325</c:v>
                </c:pt>
                <c:pt idx="1">
                  <c:v>10521</c:v>
                </c:pt>
                <c:pt idx="2">
                  <c:v>10533</c:v>
                </c:pt>
                <c:pt idx="3">
                  <c:v>10853</c:v>
                </c:pt>
                <c:pt idx="4">
                  <c:v>11916</c:v>
                </c:pt>
                <c:pt idx="5">
                  <c:v>13365</c:v>
                </c:pt>
                <c:pt idx="6">
                  <c:v>15600</c:v>
                </c:pt>
                <c:pt idx="7">
                  <c:v>17376</c:v>
                </c:pt>
                <c:pt idx="8">
                  <c:v>18334</c:v>
                </c:pt>
                <c:pt idx="9">
                  <c:v>18232</c:v>
                </c:pt>
                <c:pt idx="10">
                  <c:v>17860</c:v>
                </c:pt>
                <c:pt idx="11" formatCode="#,##0">
                  <c:v>16081</c:v>
                </c:pt>
                <c:pt idx="12">
                  <c:v>16919</c:v>
                </c:pt>
                <c:pt idx="13">
                  <c:v>20204</c:v>
                </c:pt>
              </c:numCache>
            </c:numRef>
          </c:val>
          <c:smooth val="0"/>
          <c:extLst>
            <c:ext xmlns:c16="http://schemas.microsoft.com/office/drawing/2014/chart" uri="{C3380CC4-5D6E-409C-BE32-E72D297353CC}">
              <c16:uniqueId val="{00000007-8B5E-48A0-BF8E-F1D00D5BCD94}"/>
            </c:ext>
          </c:extLst>
        </c:ser>
        <c:ser>
          <c:idx val="1"/>
          <c:order val="1"/>
          <c:tx>
            <c:strRef>
              <c:f>グラフ!$A$28</c:f>
              <c:strCache>
                <c:ptCount val="1"/>
                <c:pt idx="0">
                  <c:v>東京都</c:v>
                </c:pt>
              </c:strCache>
            </c:strRef>
          </c:tx>
          <c:dLbls>
            <c:dLbl>
              <c:idx val="1"/>
              <c:layout>
                <c:manualLayout>
                  <c:x val="-6.7507919265098387E-2"/>
                  <c:y val="-7.92553367018197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B5E-48A0-BF8E-F1D00D5BCD94}"/>
                </c:ext>
              </c:extLst>
            </c:dLbl>
            <c:dLbl>
              <c:idx val="9"/>
              <c:layout>
                <c:manualLayout>
                  <c:x val="-5.4349716086264023E-2"/>
                  <c:y val="-3.66893562685672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B5E-48A0-BF8E-F1D00D5BCD94}"/>
                </c:ext>
              </c:extLst>
            </c:dLbl>
            <c:dLbl>
              <c:idx val="10"/>
              <c:layout>
                <c:manualLayout>
                  <c:x val="-0.11121513795373948"/>
                  <c:y val="5.462759075742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C7-439E-8598-30CA22419676}"/>
                </c:ext>
              </c:extLst>
            </c:dLbl>
            <c:dLbl>
              <c:idx val="12"/>
              <c:layout>
                <c:manualLayout>
                  <c:x val="-4.6461118767035563E-2"/>
                  <c:y val="5.1014052679694562E-2"/>
                </c:manualLayout>
              </c:layout>
              <c:tx>
                <c:rich>
                  <a:bodyPr/>
                  <a:lstStyle/>
                  <a:p>
                    <a:fld id="{9BDD1506-D3DE-47E1-9677-ABCE5D7AD336}" type="VALUE">
                      <a:rPr lang="en-US" altLang="ja-JP">
                        <a:solidFill>
                          <a:schemeClr val="tx1"/>
                        </a:solidFill>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327-45EE-A33B-D94BE0B330D7}"/>
                </c:ext>
              </c:extLst>
            </c:dLbl>
            <c:dLbl>
              <c:idx val="13"/>
              <c:layout>
                <c:manualLayout>
                  <c:x val="-4.9597892571225044E-2"/>
                  <c:y val="-6.8025565639634649E-3"/>
                </c:manualLayout>
              </c:layout>
              <c:spPr>
                <a:noFill/>
                <a:ln>
                  <a:noFill/>
                </a:ln>
                <a:effectLst/>
              </c:spPr>
              <c:txPr>
                <a:bodyPr/>
                <a:lstStyle/>
                <a:p>
                  <a:pPr>
                    <a:defRPr sz="800">
                      <a:solidFill>
                        <a:schemeClr val="tx1"/>
                      </a:solidFill>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C5-4866-8C29-CA1CD2FB4E9D}"/>
                </c:ext>
              </c:extLst>
            </c:dLbl>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グラフ!$C$26:$P$26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グラフ!$C$28:$P$28</c:f>
              <c:numCache>
                <c:formatCode>#,##0_);[Red]\(#,##0\)</c:formatCode>
                <c:ptCount val="14"/>
                <c:pt idx="0">
                  <c:v>43188</c:v>
                </c:pt>
                <c:pt idx="1">
                  <c:v>43500</c:v>
                </c:pt>
                <c:pt idx="2">
                  <c:v>42791</c:v>
                </c:pt>
                <c:pt idx="3">
                  <c:v>45280</c:v>
                </c:pt>
                <c:pt idx="4">
                  <c:v>50557</c:v>
                </c:pt>
                <c:pt idx="5">
                  <c:v>55441</c:v>
                </c:pt>
                <c:pt idx="6">
                  <c:v>60768</c:v>
                </c:pt>
                <c:pt idx="7">
                  <c:v>67297</c:v>
                </c:pt>
                <c:pt idx="8">
                  <c:v>72421</c:v>
                </c:pt>
                <c:pt idx="9">
                  <c:v>70171</c:v>
                </c:pt>
                <c:pt idx="10">
                  <c:v>63860</c:v>
                </c:pt>
                <c:pt idx="11" formatCode="#,##0">
                  <c:v>57478</c:v>
                </c:pt>
                <c:pt idx="12" formatCode="#,##0">
                  <c:v>63175</c:v>
                </c:pt>
                <c:pt idx="13">
                  <c:v>75175</c:v>
                </c:pt>
              </c:numCache>
            </c:numRef>
          </c:val>
          <c:smooth val="0"/>
          <c:extLst>
            <c:ext xmlns:c16="http://schemas.microsoft.com/office/drawing/2014/chart" uri="{C3380CC4-5D6E-409C-BE32-E72D297353CC}">
              <c16:uniqueId val="{0000000A-8B5E-48A0-BF8E-F1D00D5BCD94}"/>
            </c:ext>
          </c:extLst>
        </c:ser>
        <c:ser>
          <c:idx val="2"/>
          <c:order val="2"/>
          <c:tx>
            <c:strRef>
              <c:f>グラフ!$A$29</c:f>
              <c:strCache>
                <c:ptCount val="1"/>
                <c:pt idx="0">
                  <c:v>京都府</c:v>
                </c:pt>
              </c:strCache>
            </c:strRef>
          </c:tx>
          <c:spPr>
            <a:ln cmpd="dbl"/>
          </c:spPr>
          <c:cat>
            <c:strRef>
              <c:f>グラフ!$C$26:$P$26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グラフ!$C$29:$P$29</c:f>
              <c:numCache>
                <c:formatCode>#,##0_);[Red]\(#,##0\)</c:formatCode>
                <c:ptCount val="14"/>
                <c:pt idx="0">
                  <c:v>6246</c:v>
                </c:pt>
                <c:pt idx="1">
                  <c:v>6900</c:v>
                </c:pt>
                <c:pt idx="2">
                  <c:v>7243</c:v>
                </c:pt>
                <c:pt idx="3">
                  <c:v>7470</c:v>
                </c:pt>
                <c:pt idx="4">
                  <c:v>7667</c:v>
                </c:pt>
                <c:pt idx="5">
                  <c:v>8368</c:v>
                </c:pt>
                <c:pt idx="6">
                  <c:v>9031</c:v>
                </c:pt>
                <c:pt idx="7">
                  <c:v>10299</c:v>
                </c:pt>
                <c:pt idx="8">
                  <c:v>11946</c:v>
                </c:pt>
                <c:pt idx="9">
                  <c:v>11953</c:v>
                </c:pt>
                <c:pt idx="10">
                  <c:v>12047</c:v>
                </c:pt>
                <c:pt idx="11" formatCode="#,##0">
                  <c:v>12129</c:v>
                </c:pt>
                <c:pt idx="12" formatCode="#,##0">
                  <c:v>13895</c:v>
                </c:pt>
                <c:pt idx="13" formatCode="#,##0">
                  <c:v>15957</c:v>
                </c:pt>
              </c:numCache>
            </c:numRef>
          </c:val>
          <c:smooth val="0"/>
          <c:extLst>
            <c:ext xmlns:c16="http://schemas.microsoft.com/office/drawing/2014/chart" uri="{C3380CC4-5D6E-409C-BE32-E72D297353CC}">
              <c16:uniqueId val="{0000000B-8B5E-48A0-BF8E-F1D00D5BCD94}"/>
            </c:ext>
          </c:extLst>
        </c:ser>
        <c:ser>
          <c:idx val="3"/>
          <c:order val="3"/>
          <c:tx>
            <c:strRef>
              <c:f>グラフ!$A$30</c:f>
              <c:strCache>
                <c:ptCount val="1"/>
                <c:pt idx="0">
                  <c:v>福岡県</c:v>
                </c:pt>
              </c:strCache>
            </c:strRef>
          </c:tx>
          <c:spPr>
            <a:ln>
              <a:prstDash val="sysDash"/>
            </a:ln>
          </c:spPr>
          <c:cat>
            <c:strRef>
              <c:f>グラフ!$C$26:$P$26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グラフ!$C$30:$P$30</c:f>
              <c:numCache>
                <c:formatCode>#,##0_);[Red]\(#,##0\)</c:formatCode>
                <c:ptCount val="14"/>
                <c:pt idx="0">
                  <c:v>10635</c:v>
                </c:pt>
                <c:pt idx="1">
                  <c:v>10434</c:v>
                </c:pt>
                <c:pt idx="2">
                  <c:v>10779</c:v>
                </c:pt>
                <c:pt idx="3">
                  <c:v>10627</c:v>
                </c:pt>
                <c:pt idx="4">
                  <c:v>9948</c:v>
                </c:pt>
                <c:pt idx="5">
                  <c:v>11717</c:v>
                </c:pt>
                <c:pt idx="6">
                  <c:v>12813</c:v>
                </c:pt>
                <c:pt idx="7">
                  <c:v>13669</c:v>
                </c:pt>
                <c:pt idx="8">
                  <c:v>14910</c:v>
                </c:pt>
                <c:pt idx="9">
                  <c:v>15386</c:v>
                </c:pt>
                <c:pt idx="10">
                  <c:v>14039</c:v>
                </c:pt>
                <c:pt idx="11" formatCode="#,##0">
                  <c:v>12304</c:v>
                </c:pt>
                <c:pt idx="12" formatCode="#,##0">
                  <c:v>11474</c:v>
                </c:pt>
                <c:pt idx="13" formatCode="#,##0">
                  <c:v>14418</c:v>
                </c:pt>
              </c:numCache>
            </c:numRef>
          </c:val>
          <c:smooth val="0"/>
          <c:extLst>
            <c:ext xmlns:c16="http://schemas.microsoft.com/office/drawing/2014/chart" uri="{C3380CC4-5D6E-409C-BE32-E72D297353CC}">
              <c16:uniqueId val="{0000000C-8B5E-48A0-BF8E-F1D00D5BCD94}"/>
            </c:ext>
          </c:extLst>
        </c:ser>
        <c:dLbls>
          <c:showLegendKey val="0"/>
          <c:showVal val="0"/>
          <c:showCatName val="0"/>
          <c:showSerName val="0"/>
          <c:showPercent val="0"/>
          <c:showBubbleSize val="0"/>
        </c:dLbls>
        <c:marker val="1"/>
        <c:smooth val="0"/>
        <c:axId val="147550592"/>
        <c:axId val="147552128"/>
      </c:lineChart>
      <c:catAx>
        <c:axId val="147550592"/>
        <c:scaling>
          <c:orientation val="minMax"/>
        </c:scaling>
        <c:delete val="0"/>
        <c:axPos val="b"/>
        <c:numFmt formatCode="General" sourceLinked="1"/>
        <c:majorTickMark val="out"/>
        <c:minorTickMark val="none"/>
        <c:tickLblPos val="nextTo"/>
        <c:spPr>
          <a:noFill/>
        </c:spPr>
        <c:crossAx val="147552128"/>
        <c:crosses val="autoZero"/>
        <c:auto val="1"/>
        <c:lblAlgn val="ctr"/>
        <c:lblOffset val="100"/>
        <c:noMultiLvlLbl val="0"/>
      </c:catAx>
      <c:valAx>
        <c:axId val="147552128"/>
        <c:scaling>
          <c:orientation val="minMax"/>
        </c:scaling>
        <c:delete val="0"/>
        <c:axPos val="l"/>
        <c:majorGridlines/>
        <c:numFmt formatCode="#,##0_);[Red]\(#,##0\)" sourceLinked="1"/>
        <c:majorTickMark val="out"/>
        <c:minorTickMark val="none"/>
        <c:tickLblPos val="nextTo"/>
        <c:crossAx val="147550592"/>
        <c:crosses val="autoZero"/>
        <c:crossBetween val="between"/>
      </c:valAx>
    </c:plotArea>
    <c:legend>
      <c:legendPos val="b"/>
      <c:layout>
        <c:manualLayout>
          <c:xMode val="edge"/>
          <c:yMode val="edge"/>
          <c:x val="3.7747027470274704E-2"/>
          <c:y val="0.84234835883787962"/>
          <c:w val="0.92645448954489529"/>
          <c:h val="0.13405275667975131"/>
        </c:manualLayout>
      </c:layout>
      <c:overlay val="0"/>
    </c:legend>
    <c:plotVisOnly val="1"/>
    <c:dispBlanksAs val="gap"/>
    <c:showDLblsOverMax val="0"/>
  </c:chart>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0581879842689141E-2"/>
          <c:y val="8.0504304460743553E-2"/>
          <c:w val="0.80491277997189559"/>
          <c:h val="0.73161323847943405"/>
        </c:manualLayout>
      </c:layout>
      <c:barChart>
        <c:barDir val="col"/>
        <c:grouping val="clustered"/>
        <c:varyColors val="0"/>
        <c:ser>
          <c:idx val="0"/>
          <c:order val="0"/>
          <c:tx>
            <c:strRef>
              <c:f>グラフ!$B$1</c:f>
              <c:strCache>
                <c:ptCount val="1"/>
                <c:pt idx="0">
                  <c:v>外国人労働者数</c:v>
                </c:pt>
              </c:strCache>
            </c:strRef>
          </c:tx>
          <c:spPr>
            <a:pattFill prst="dkDnDiag">
              <a:fgClr>
                <a:schemeClr val="accent1"/>
              </a:fgClr>
              <a:bgClr>
                <a:schemeClr val="bg1"/>
              </a:bgClr>
            </a:patt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(グラフ!$A$2:$A$4,グラフ!$A$5,グラフ!$A$6)</c:f>
              <c:strCache>
                <c:ptCount val="5"/>
                <c:pt idx="0">
                  <c:v>全国</c:v>
                </c:pt>
                <c:pt idx="1">
                  <c:v>東京都</c:v>
                </c:pt>
                <c:pt idx="2">
                  <c:v>神奈川県</c:v>
                </c:pt>
                <c:pt idx="3">
                  <c:v>愛知県</c:v>
                </c:pt>
                <c:pt idx="4">
                  <c:v>大阪府</c:v>
                </c:pt>
              </c:strCache>
            </c:strRef>
          </c:cat>
          <c:val>
            <c:numRef>
              <c:f>(グラフ!$B$2:$B$4,グラフ!$B$5,グラフ!$B$6)</c:f>
              <c:numCache>
                <c:formatCode>#,##0_);[Red]\(#,##0\)</c:formatCode>
                <c:ptCount val="5"/>
                <c:pt idx="0">
                  <c:v>2571.0369999999998</c:v>
                </c:pt>
                <c:pt idx="1">
                  <c:v>652.25099999999998</c:v>
                </c:pt>
                <c:pt idx="2">
                  <c:v>148.88800000000001</c:v>
                </c:pt>
                <c:pt idx="3">
                  <c:v>249.07599999999999</c:v>
                </c:pt>
                <c:pt idx="4">
                  <c:v>208.05099999999999</c:v>
                </c:pt>
              </c:numCache>
            </c:numRef>
          </c:val>
          <c:extLst>
            <c:ext xmlns:c16="http://schemas.microsoft.com/office/drawing/2014/chart" uri="{C3380CC4-5D6E-409C-BE32-E72D297353CC}">
              <c16:uniqueId val="{00000000-9252-4A7A-B55A-BFFBF548FF2C}"/>
            </c:ext>
          </c:extLst>
        </c:ser>
        <c:ser>
          <c:idx val="1"/>
          <c:order val="1"/>
          <c:tx>
            <c:strRef>
              <c:f>グラフ!$C$1</c:f>
              <c:strCache>
                <c:ptCount val="1"/>
                <c:pt idx="0">
                  <c:v>「専門的・技術的」資格人数</c:v>
                </c:pt>
              </c:strCache>
            </c:strRef>
          </c:tx>
          <c:invertIfNegative val="0"/>
          <c:dLbls>
            <c:dLbl>
              <c:idx val="0"/>
              <c:layout>
                <c:manualLayout>
                  <c:x val="1.5383893245471517E-2"/>
                  <c:y val="4.35977704031557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24-4F74-BDC1-A5C687674E1C}"/>
                </c:ext>
              </c:extLst>
            </c:dLbl>
            <c:dLbl>
              <c:idx val="1"/>
              <c:layout>
                <c:manualLayout>
                  <c:x val="1.538389324547151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24-4F74-BDC1-A5C687674E1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(グラフ!$A$2:$A$4,グラフ!$A$5,グラフ!$A$6)</c:f>
              <c:strCache>
                <c:ptCount val="5"/>
                <c:pt idx="0">
                  <c:v>全国</c:v>
                </c:pt>
                <c:pt idx="1">
                  <c:v>東京都</c:v>
                </c:pt>
                <c:pt idx="2">
                  <c:v>神奈川県</c:v>
                </c:pt>
                <c:pt idx="3">
                  <c:v>愛知県</c:v>
                </c:pt>
                <c:pt idx="4">
                  <c:v>大阪府</c:v>
                </c:pt>
              </c:strCache>
            </c:strRef>
          </c:cat>
          <c:val>
            <c:numRef>
              <c:f>(グラフ!$C$2:$C$4,グラフ!$C$5,グラフ!$C$6)</c:f>
              <c:numCache>
                <c:formatCode>#,##0_);[Red]\(#,##0\)</c:formatCode>
                <c:ptCount val="5"/>
                <c:pt idx="0">
                  <c:v>865.58799999999997</c:v>
                </c:pt>
                <c:pt idx="1">
                  <c:v>276.16500000000002</c:v>
                </c:pt>
                <c:pt idx="2">
                  <c:v>50.401000000000003</c:v>
                </c:pt>
                <c:pt idx="3">
                  <c:v>64.680000000000007</c:v>
                </c:pt>
                <c:pt idx="4">
                  <c:v>79.201999999999998</c:v>
                </c:pt>
              </c:numCache>
            </c:numRef>
          </c:val>
          <c:extLst>
            <c:ext xmlns:c16="http://schemas.microsoft.com/office/drawing/2014/chart" uri="{C3380CC4-5D6E-409C-BE32-E72D297353CC}">
              <c16:uniqueId val="{00000001-9252-4A7A-B55A-BFFBF548FF2C}"/>
            </c:ext>
          </c:extLst>
        </c:ser>
        <c:dLbls>
          <c:showLegendKey val="0"/>
          <c:showVal val="0"/>
          <c:showCatName val="0"/>
          <c:showSerName val="0"/>
          <c:showPercent val="0"/>
          <c:showBubbleSize val="0"/>
        </c:dLbls>
        <c:gapWidth val="150"/>
        <c:axId val="73725440"/>
        <c:axId val="71717632"/>
      </c:barChart>
      <c:lineChart>
        <c:grouping val="standard"/>
        <c:varyColors val="0"/>
        <c:ser>
          <c:idx val="2"/>
          <c:order val="2"/>
          <c:tx>
            <c:strRef>
              <c:f>グラフ!$D$1</c:f>
              <c:strCache>
                <c:ptCount val="1"/>
                <c:pt idx="0">
                  <c:v>全労働者に占める「専門・技術」の割合</c:v>
                </c:pt>
              </c:strCache>
            </c:strRef>
          </c:tx>
          <c:marker>
            <c:symbol val="diamond"/>
            <c:size val="7"/>
          </c:marker>
          <c:dLbls>
            <c:dLbl>
              <c:idx val="4"/>
              <c:layout>
                <c:manualLayout>
                  <c:x val="-9.9774238338297266E-2"/>
                  <c:y val="4.75105844744563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52-4A7A-B55A-BFFBF548FF2C}"/>
                </c:ext>
              </c:extLst>
            </c:dLbl>
            <c:spPr>
              <a:solidFill>
                <a:schemeClr val="bg1"/>
              </a:solidFill>
              <a:ln>
                <a:solidFill>
                  <a:schemeClr val="tx1"/>
                </a:solidFill>
              </a:ln>
            </c:spPr>
            <c:txPr>
              <a:bodyPr wrap="square" lIns="38100" tIns="19050" rIns="38100" bIns="19050" anchor="ctr">
                <a:spAutoFit/>
              </a:bodyPr>
              <a:lstStyle/>
              <a:p>
                <a:pPr>
                  <a:defRPr>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(グラフ!$A$2:$A$4,グラフ!$A$5,グラフ!$A$6)</c:f>
              <c:strCache>
                <c:ptCount val="5"/>
                <c:pt idx="0">
                  <c:v>全国</c:v>
                </c:pt>
                <c:pt idx="1">
                  <c:v>東京都</c:v>
                </c:pt>
                <c:pt idx="2">
                  <c:v>神奈川県</c:v>
                </c:pt>
                <c:pt idx="3">
                  <c:v>愛知県</c:v>
                </c:pt>
                <c:pt idx="4">
                  <c:v>大阪府</c:v>
                </c:pt>
              </c:strCache>
            </c:strRef>
          </c:cat>
          <c:val>
            <c:numRef>
              <c:f>(グラフ!$D$2:$D$4,グラフ!$D$5,グラフ!$D$6)</c:f>
              <c:numCache>
                <c:formatCode>0.0%</c:formatCode>
                <c:ptCount val="5"/>
                <c:pt idx="0">
                  <c:v>0.33666882273572885</c:v>
                </c:pt>
                <c:pt idx="1">
                  <c:v>0.42340295377086434</c:v>
                </c:pt>
                <c:pt idx="2">
                  <c:v>0.33851620009671701</c:v>
                </c:pt>
                <c:pt idx="3">
                  <c:v>0.25967977645377316</c:v>
                </c:pt>
                <c:pt idx="4">
                  <c:v>0.3806855049963711</c:v>
                </c:pt>
              </c:numCache>
            </c:numRef>
          </c:val>
          <c:smooth val="0"/>
          <c:extLst>
            <c:ext xmlns:c16="http://schemas.microsoft.com/office/drawing/2014/chart" uri="{C3380CC4-5D6E-409C-BE32-E72D297353CC}">
              <c16:uniqueId val="{00000003-9252-4A7A-B55A-BFFBF548FF2C}"/>
            </c:ext>
          </c:extLst>
        </c:ser>
        <c:dLbls>
          <c:showLegendKey val="0"/>
          <c:showVal val="0"/>
          <c:showCatName val="0"/>
          <c:showSerName val="0"/>
          <c:showPercent val="0"/>
          <c:showBubbleSize val="0"/>
        </c:dLbls>
        <c:marker val="1"/>
        <c:smooth val="0"/>
        <c:axId val="71725056"/>
        <c:axId val="71719168"/>
      </c:lineChart>
      <c:catAx>
        <c:axId val="73725440"/>
        <c:scaling>
          <c:orientation val="minMax"/>
        </c:scaling>
        <c:delete val="0"/>
        <c:axPos val="b"/>
        <c:numFmt formatCode="General" sourceLinked="0"/>
        <c:majorTickMark val="out"/>
        <c:minorTickMark val="none"/>
        <c:tickLblPos val="nextTo"/>
        <c:txPr>
          <a:bodyPr/>
          <a:lstStyle/>
          <a:p>
            <a:pPr>
              <a:defRPr sz="900"/>
            </a:pPr>
            <a:endParaRPr lang="ja-JP"/>
          </a:p>
        </c:txPr>
        <c:crossAx val="71717632"/>
        <c:crosses val="autoZero"/>
        <c:auto val="1"/>
        <c:lblAlgn val="ctr"/>
        <c:lblOffset val="100"/>
        <c:noMultiLvlLbl val="0"/>
      </c:catAx>
      <c:valAx>
        <c:axId val="71717632"/>
        <c:scaling>
          <c:orientation val="minMax"/>
        </c:scaling>
        <c:delete val="0"/>
        <c:axPos val="l"/>
        <c:majorGridlines/>
        <c:numFmt formatCode="#,##0_);[Red]\(#,##0\)" sourceLinked="1"/>
        <c:majorTickMark val="out"/>
        <c:minorTickMark val="none"/>
        <c:tickLblPos val="nextTo"/>
        <c:crossAx val="73725440"/>
        <c:crosses val="autoZero"/>
        <c:crossBetween val="between"/>
      </c:valAx>
      <c:valAx>
        <c:axId val="71719168"/>
        <c:scaling>
          <c:orientation val="minMax"/>
        </c:scaling>
        <c:delete val="0"/>
        <c:axPos val="r"/>
        <c:numFmt formatCode="0.0%" sourceLinked="1"/>
        <c:majorTickMark val="out"/>
        <c:minorTickMark val="none"/>
        <c:tickLblPos val="nextTo"/>
        <c:crossAx val="71725056"/>
        <c:crosses val="max"/>
        <c:crossBetween val="between"/>
      </c:valAx>
      <c:catAx>
        <c:axId val="71725056"/>
        <c:scaling>
          <c:orientation val="minMax"/>
        </c:scaling>
        <c:delete val="1"/>
        <c:axPos val="b"/>
        <c:numFmt formatCode="General" sourceLinked="1"/>
        <c:majorTickMark val="out"/>
        <c:minorTickMark val="none"/>
        <c:tickLblPos val="nextTo"/>
        <c:crossAx val="71719168"/>
        <c:crosses val="autoZero"/>
        <c:auto val="1"/>
        <c:lblAlgn val="ctr"/>
        <c:lblOffset val="100"/>
        <c:noMultiLvlLbl val="0"/>
      </c:catAx>
    </c:plotArea>
    <c:legend>
      <c:legendPos val="b"/>
      <c:legendEntry>
        <c:idx val="2"/>
        <c:delete val="1"/>
      </c:legendEntry>
      <c:layout>
        <c:manualLayout>
          <c:xMode val="edge"/>
          <c:yMode val="edge"/>
          <c:x val="0.11466289762828025"/>
          <c:y val="0.90214919494303136"/>
          <c:w val="0.77067420474343951"/>
          <c:h val="7.6630651815158532E-2"/>
        </c:manualLayout>
      </c:layout>
      <c:overlay val="0"/>
      <c:spPr>
        <a:ln>
          <a:noFill/>
        </a:ln>
      </c:spPr>
      <c:txPr>
        <a:bodyPr/>
        <a:lstStyle/>
        <a:p>
          <a:pPr>
            <a:defRPr sz="800"/>
          </a:pPr>
          <a:endParaRPr lang="ja-JP"/>
        </a:p>
      </c:txPr>
    </c:legend>
    <c:plotVisOnly val="1"/>
    <c:dispBlanksAs val="gap"/>
    <c:showDLblsOverMax val="0"/>
  </c:chart>
  <c:externalData r:id="rId2">
    <c:autoUpdate val="0"/>
  </c:externalData>
  <c:userShapes r:id="rId3"/>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45625546806648"/>
          <c:y val="6.4961175587926759E-2"/>
          <c:w val="0.76842082239720033"/>
          <c:h val="0.5580212496846243"/>
        </c:manualLayout>
      </c:layout>
      <c:lineChart>
        <c:grouping val="standard"/>
        <c:varyColors val="0"/>
        <c:ser>
          <c:idx val="2"/>
          <c:order val="0"/>
          <c:tx>
            <c:strRef>
              <c:f>まとめ!$B$5</c:f>
              <c:strCache>
                <c:ptCount val="1"/>
                <c:pt idx="0">
                  <c:v>東京都</c:v>
                </c:pt>
              </c:strCache>
            </c:strRef>
          </c:tx>
          <c:spPr>
            <a:ln w="28575" cap="rnd">
              <a:solidFill>
                <a:schemeClr val="accent3"/>
              </a:solidFill>
              <a:round/>
            </a:ln>
            <a:effectLst/>
          </c:spPr>
          <c:marker>
            <c:symbol val="triangle"/>
            <c:size val="6"/>
            <c:spPr>
              <a:solidFill>
                <a:schemeClr val="accent3"/>
              </a:solidFill>
              <a:ln w="9525">
                <a:solidFill>
                  <a:schemeClr val="accent3"/>
                </a:solidFill>
              </a:ln>
              <a:effectLst/>
            </c:spPr>
          </c:marker>
          <c:dLbls>
            <c:dLbl>
              <c:idx val="11"/>
              <c:layout>
                <c:manualLayout>
                  <c:x val="0"/>
                  <c:y val="-3.0281787531533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1B-45E7-B57E-5B05C5FAAB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まとめ!$D$2:$O$2</c:f>
              <c:strCache>
                <c:ptCount val="12"/>
                <c:pt idx="0">
                  <c:v>2013年12月</c:v>
                </c:pt>
                <c:pt idx="1">
                  <c:v>2014年12月</c:v>
                </c:pt>
                <c:pt idx="2">
                  <c:v>2015年12月</c:v>
                </c:pt>
                <c:pt idx="3">
                  <c:v>2016年12月</c:v>
                </c:pt>
                <c:pt idx="4">
                  <c:v>2017年12月</c:v>
                </c:pt>
                <c:pt idx="5">
                  <c:v>2018年12月</c:v>
                </c:pt>
                <c:pt idx="6">
                  <c:v>2019年12月</c:v>
                </c:pt>
                <c:pt idx="7">
                  <c:v>2020年12月</c:v>
                </c:pt>
                <c:pt idx="8">
                  <c:v>2021年12月</c:v>
                </c:pt>
                <c:pt idx="9">
                  <c:v>2022年12月</c:v>
                </c:pt>
                <c:pt idx="10">
                  <c:v>2023年12月</c:v>
                </c:pt>
                <c:pt idx="11">
                  <c:v>2024年12月</c:v>
                </c:pt>
              </c:strCache>
            </c:strRef>
          </c:cat>
          <c:val>
            <c:numRef>
              <c:f>まとめ!$D$5:$O$5</c:f>
              <c:numCache>
                <c:formatCode>_(* #,##0_);_(* \(#,##0\);_(* "-"_);_(@_)</c:formatCode>
                <c:ptCount val="12"/>
                <c:pt idx="0">
                  <c:v>6248</c:v>
                </c:pt>
                <c:pt idx="1">
                  <c:v>6897</c:v>
                </c:pt>
                <c:pt idx="2">
                  <c:v>7914</c:v>
                </c:pt>
                <c:pt idx="3">
                  <c:v>9242</c:v>
                </c:pt>
                <c:pt idx="4">
                  <c:v>9722</c:v>
                </c:pt>
                <c:pt idx="5">
                  <c:v>9990</c:v>
                </c:pt>
                <c:pt idx="6">
                  <c:v>10070</c:v>
                </c:pt>
                <c:pt idx="7" formatCode="General">
                  <c:v>9676</c:v>
                </c:pt>
                <c:pt idx="8" formatCode="General">
                  <c:v>9155</c:v>
                </c:pt>
                <c:pt idx="9" formatCode="#,##0_);[Red]\(#,##0\)">
                  <c:v>10143</c:v>
                </c:pt>
                <c:pt idx="10" formatCode="#,##0_);[Red]\(#,##0\)">
                  <c:v>11391</c:v>
                </c:pt>
                <c:pt idx="11" formatCode="#,##0_);[Red]\(#,##0\)">
                  <c:v>12560</c:v>
                </c:pt>
              </c:numCache>
            </c:numRef>
          </c:val>
          <c:smooth val="0"/>
          <c:extLst>
            <c:ext xmlns:c16="http://schemas.microsoft.com/office/drawing/2014/chart" uri="{C3380CC4-5D6E-409C-BE32-E72D297353CC}">
              <c16:uniqueId val="{00000001-301B-45E7-B57E-5B05C5FAABE6}"/>
            </c:ext>
          </c:extLst>
        </c:ser>
        <c:ser>
          <c:idx val="1"/>
          <c:order val="1"/>
          <c:tx>
            <c:strRef>
              <c:f>まとめ!$B$7</c:f>
              <c:strCache>
                <c:ptCount val="1"/>
                <c:pt idx="0">
                  <c:v>大阪府</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11"/>
              <c:layout>
                <c:manualLayout>
                  <c:x val="-1.6893284572264779E-2"/>
                  <c:y val="-4.7589976873687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1B-45E7-B57E-5B05C5FAAB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まとめ!$D$2:$O$2</c:f>
              <c:strCache>
                <c:ptCount val="12"/>
                <c:pt idx="0">
                  <c:v>2013年12月</c:v>
                </c:pt>
                <c:pt idx="1">
                  <c:v>2014年12月</c:v>
                </c:pt>
                <c:pt idx="2">
                  <c:v>2015年12月</c:v>
                </c:pt>
                <c:pt idx="3">
                  <c:v>2016年12月</c:v>
                </c:pt>
                <c:pt idx="4">
                  <c:v>2017年12月</c:v>
                </c:pt>
                <c:pt idx="5">
                  <c:v>2018年12月</c:v>
                </c:pt>
                <c:pt idx="6">
                  <c:v>2019年12月</c:v>
                </c:pt>
                <c:pt idx="7">
                  <c:v>2020年12月</c:v>
                </c:pt>
                <c:pt idx="8">
                  <c:v>2021年12月</c:v>
                </c:pt>
                <c:pt idx="9">
                  <c:v>2022年12月</c:v>
                </c:pt>
                <c:pt idx="10">
                  <c:v>2023年12月</c:v>
                </c:pt>
                <c:pt idx="11">
                  <c:v>2024年12月</c:v>
                </c:pt>
              </c:strCache>
            </c:strRef>
          </c:cat>
          <c:val>
            <c:numRef>
              <c:f>まとめ!$D$7:$O$7</c:f>
              <c:numCache>
                <c:formatCode>_(* #,##0_);_(* \(#,##0\);_(* "-"_);_(@_)</c:formatCode>
                <c:ptCount val="12"/>
                <c:pt idx="0">
                  <c:v>869</c:v>
                </c:pt>
                <c:pt idx="1">
                  <c:v>1021</c:v>
                </c:pt>
                <c:pt idx="2">
                  <c:v>1292</c:v>
                </c:pt>
                <c:pt idx="3">
                  <c:v>1681</c:v>
                </c:pt>
                <c:pt idx="4">
                  <c:v>2031</c:v>
                </c:pt>
                <c:pt idx="5">
                  <c:v>2310</c:v>
                </c:pt>
                <c:pt idx="6">
                  <c:v>2831</c:v>
                </c:pt>
                <c:pt idx="7">
                  <c:v>2845</c:v>
                </c:pt>
                <c:pt idx="8" formatCode="General">
                  <c:v>2933</c:v>
                </c:pt>
                <c:pt idx="9" formatCode="#,##0_);[Red]\(#,##0\)">
                  <c:v>4076</c:v>
                </c:pt>
                <c:pt idx="10" formatCode="#,##0_);[Red]\(#,##0\)">
                  <c:v>5852</c:v>
                </c:pt>
                <c:pt idx="11" formatCode="#,##0_);[Red]\(#,##0\)">
                  <c:v>6975</c:v>
                </c:pt>
              </c:numCache>
            </c:numRef>
          </c:val>
          <c:smooth val="0"/>
          <c:extLst>
            <c:ext xmlns:c16="http://schemas.microsoft.com/office/drawing/2014/chart" uri="{C3380CC4-5D6E-409C-BE32-E72D297353CC}">
              <c16:uniqueId val="{00000003-301B-45E7-B57E-5B05C5FAABE6}"/>
            </c:ext>
          </c:extLst>
        </c:ser>
        <c:ser>
          <c:idx val="3"/>
          <c:order val="2"/>
          <c:tx>
            <c:strRef>
              <c:f>まとめ!$B$4</c:f>
              <c:strCache>
                <c:ptCount val="1"/>
                <c:pt idx="0">
                  <c:v>埼玉県</c:v>
                </c:pt>
              </c:strCache>
            </c:strRef>
          </c:tx>
          <c:spPr>
            <a:ln w="28575" cap="rnd">
              <a:solidFill>
                <a:schemeClr val="accent4"/>
              </a:solidFill>
              <a:round/>
            </a:ln>
            <a:effectLst/>
          </c:spPr>
          <c:marker>
            <c:symbol val="x"/>
            <c:size val="6"/>
            <c:spPr>
              <a:noFill/>
              <a:ln w="9525">
                <a:solidFill>
                  <a:schemeClr val="accent4"/>
                </a:solidFill>
              </a:ln>
              <a:effectLst/>
            </c:spPr>
          </c:marker>
          <c:dLbls>
            <c:dLbl>
              <c:idx val="11"/>
              <c:layout>
                <c:manualLayout>
                  <c:x val="-2.1101827783829706E-2"/>
                  <c:y val="-4.7585666120981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01B-45E7-B57E-5B05C5FAAB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まとめ!$D$2:$O$2</c:f>
              <c:strCache>
                <c:ptCount val="12"/>
                <c:pt idx="0">
                  <c:v>2013年12月</c:v>
                </c:pt>
                <c:pt idx="1">
                  <c:v>2014年12月</c:v>
                </c:pt>
                <c:pt idx="2">
                  <c:v>2015年12月</c:v>
                </c:pt>
                <c:pt idx="3">
                  <c:v>2016年12月</c:v>
                </c:pt>
                <c:pt idx="4">
                  <c:v>2017年12月</c:v>
                </c:pt>
                <c:pt idx="5">
                  <c:v>2018年12月</c:v>
                </c:pt>
                <c:pt idx="6">
                  <c:v>2019年12月</c:v>
                </c:pt>
                <c:pt idx="7">
                  <c:v>2020年12月</c:v>
                </c:pt>
                <c:pt idx="8">
                  <c:v>2021年12月</c:v>
                </c:pt>
                <c:pt idx="9">
                  <c:v>2022年12月</c:v>
                </c:pt>
                <c:pt idx="10">
                  <c:v>2023年12月</c:v>
                </c:pt>
                <c:pt idx="11">
                  <c:v>2024年12月</c:v>
                </c:pt>
              </c:strCache>
            </c:strRef>
          </c:cat>
          <c:val>
            <c:numRef>
              <c:f>まとめ!$D$4:$O$4</c:f>
              <c:numCache>
                <c:formatCode>_(* #,##0_);_(* \(#,##0\);_(* "-"_);_(@_)</c:formatCode>
                <c:ptCount val="12"/>
                <c:pt idx="0">
                  <c:v>1062</c:v>
                </c:pt>
                <c:pt idx="1">
                  <c:v>1343</c:v>
                </c:pt>
                <c:pt idx="2">
                  <c:v>1764</c:v>
                </c:pt>
                <c:pt idx="3">
                  <c:v>2175</c:v>
                </c:pt>
                <c:pt idx="4">
                  <c:v>2433</c:v>
                </c:pt>
                <c:pt idx="5">
                  <c:v>2646</c:v>
                </c:pt>
                <c:pt idx="6">
                  <c:v>2767</c:v>
                </c:pt>
                <c:pt idx="7" formatCode="General">
                  <c:v>2858</c:v>
                </c:pt>
                <c:pt idx="8" formatCode="General">
                  <c:v>2872</c:v>
                </c:pt>
                <c:pt idx="9" formatCode="#,##0_);[Red]\(#,##0\)">
                  <c:v>3081</c:v>
                </c:pt>
                <c:pt idx="10" formatCode="#,##0_);[Red]\(#,##0\)">
                  <c:v>3291</c:v>
                </c:pt>
                <c:pt idx="11" formatCode="#,##0_);[Red]\(#,##0\)">
                  <c:v>3529</c:v>
                </c:pt>
              </c:numCache>
            </c:numRef>
          </c:val>
          <c:smooth val="0"/>
          <c:extLst>
            <c:ext xmlns:c16="http://schemas.microsoft.com/office/drawing/2014/chart" uri="{C3380CC4-5D6E-409C-BE32-E72D297353CC}">
              <c16:uniqueId val="{00000005-301B-45E7-B57E-5B05C5FAABE6}"/>
            </c:ext>
          </c:extLst>
        </c:ser>
        <c:ser>
          <c:idx val="4"/>
          <c:order val="3"/>
          <c:tx>
            <c:strRef>
              <c:f>まとめ!$B$6</c:f>
              <c:strCache>
                <c:ptCount val="1"/>
                <c:pt idx="0">
                  <c:v>愛知県</c:v>
                </c:pt>
              </c:strCache>
            </c:strRef>
          </c:tx>
          <c:spPr>
            <a:ln w="28575" cap="rnd">
              <a:solidFill>
                <a:schemeClr val="accent5"/>
              </a:solidFill>
              <a:round/>
            </a:ln>
            <a:effectLst/>
          </c:spPr>
          <c:marker>
            <c:symbol val="star"/>
            <c:size val="6"/>
            <c:spPr>
              <a:noFill/>
              <a:ln w="9525">
                <a:solidFill>
                  <a:schemeClr val="accent5"/>
                </a:solidFill>
              </a:ln>
              <a:effectLst/>
            </c:spPr>
          </c:marker>
          <c:dLbls>
            <c:dLbl>
              <c:idx val="11"/>
              <c:layout>
                <c:manualLayout>
                  <c:x val="-1.6833968031367007E-2"/>
                  <c:y val="-3.88954905732031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01B-45E7-B57E-5B05C5FAAB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まとめ!$D$2:$O$2</c:f>
              <c:strCache>
                <c:ptCount val="12"/>
                <c:pt idx="0">
                  <c:v>2013年12月</c:v>
                </c:pt>
                <c:pt idx="1">
                  <c:v>2014年12月</c:v>
                </c:pt>
                <c:pt idx="2">
                  <c:v>2015年12月</c:v>
                </c:pt>
                <c:pt idx="3">
                  <c:v>2016年12月</c:v>
                </c:pt>
                <c:pt idx="4">
                  <c:v>2017年12月</c:v>
                </c:pt>
                <c:pt idx="5">
                  <c:v>2018年12月</c:v>
                </c:pt>
                <c:pt idx="6">
                  <c:v>2019年12月</c:v>
                </c:pt>
                <c:pt idx="7">
                  <c:v>2020年12月</c:v>
                </c:pt>
                <c:pt idx="8">
                  <c:v>2021年12月</c:v>
                </c:pt>
                <c:pt idx="9">
                  <c:v>2022年12月</c:v>
                </c:pt>
                <c:pt idx="10">
                  <c:v>2023年12月</c:v>
                </c:pt>
                <c:pt idx="11">
                  <c:v>2024年12月</c:v>
                </c:pt>
              </c:strCache>
            </c:strRef>
          </c:cat>
          <c:val>
            <c:numRef>
              <c:f>まとめ!$D$6:$O$6</c:f>
              <c:numCache>
                <c:formatCode>_(* #,##0_);_(* \(#,##0\);_(* "-"_);_(@_)</c:formatCode>
                <c:ptCount val="12"/>
                <c:pt idx="0">
                  <c:v>460</c:v>
                </c:pt>
                <c:pt idx="1">
                  <c:v>465</c:v>
                </c:pt>
                <c:pt idx="2">
                  <c:v>552</c:v>
                </c:pt>
                <c:pt idx="3">
                  <c:v>643</c:v>
                </c:pt>
                <c:pt idx="4">
                  <c:v>741</c:v>
                </c:pt>
                <c:pt idx="5">
                  <c:v>889</c:v>
                </c:pt>
                <c:pt idx="6">
                  <c:v>970</c:v>
                </c:pt>
                <c:pt idx="7" formatCode="General">
                  <c:v>1021</c:v>
                </c:pt>
                <c:pt idx="8" formatCode="General">
                  <c:v>1082</c:v>
                </c:pt>
                <c:pt idx="9" formatCode="#,##0_);[Red]\(#,##0\)">
                  <c:v>1226</c:v>
                </c:pt>
                <c:pt idx="10" formatCode="#,##0_);[Red]\(#,##0\)">
                  <c:v>1430</c:v>
                </c:pt>
                <c:pt idx="11" formatCode="#,##0_);[Red]\(#,##0\)">
                  <c:v>1610</c:v>
                </c:pt>
              </c:numCache>
            </c:numRef>
          </c:val>
          <c:smooth val="0"/>
          <c:extLst>
            <c:ext xmlns:c16="http://schemas.microsoft.com/office/drawing/2014/chart" uri="{C3380CC4-5D6E-409C-BE32-E72D297353CC}">
              <c16:uniqueId val="{00000007-301B-45E7-B57E-5B05C5FAABE6}"/>
            </c:ext>
          </c:extLst>
        </c:ser>
        <c:ser>
          <c:idx val="5"/>
          <c:order val="4"/>
          <c:tx>
            <c:strRef>
              <c:f>まとめ!$B$8</c:f>
              <c:strCache>
                <c:ptCount val="1"/>
                <c:pt idx="0">
                  <c:v>福岡県</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11"/>
              <c:layout>
                <c:manualLayout>
                  <c:x val="-5.0644386681191082E-2"/>
                  <c:y val="3.46077571788955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01B-45E7-B57E-5B05C5FAAB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まとめ!$D$2:$O$2</c:f>
              <c:strCache>
                <c:ptCount val="12"/>
                <c:pt idx="0">
                  <c:v>2013年12月</c:v>
                </c:pt>
                <c:pt idx="1">
                  <c:v>2014年12月</c:v>
                </c:pt>
                <c:pt idx="2">
                  <c:v>2015年12月</c:v>
                </c:pt>
                <c:pt idx="3">
                  <c:v>2016年12月</c:v>
                </c:pt>
                <c:pt idx="4">
                  <c:v>2017年12月</c:v>
                </c:pt>
                <c:pt idx="5">
                  <c:v>2018年12月</c:v>
                </c:pt>
                <c:pt idx="6">
                  <c:v>2019年12月</c:v>
                </c:pt>
                <c:pt idx="7">
                  <c:v>2020年12月</c:v>
                </c:pt>
                <c:pt idx="8">
                  <c:v>2021年12月</c:v>
                </c:pt>
                <c:pt idx="9">
                  <c:v>2022年12月</c:v>
                </c:pt>
                <c:pt idx="10">
                  <c:v>2023年12月</c:v>
                </c:pt>
                <c:pt idx="11">
                  <c:v>2024年12月</c:v>
                </c:pt>
              </c:strCache>
            </c:strRef>
          </c:cat>
          <c:val>
            <c:numRef>
              <c:f>まとめ!$D$8:$O$8</c:f>
              <c:numCache>
                <c:formatCode>_(* #,##0_);_(* \(#,##0\);_(* "-"_);_(@_)</c:formatCode>
                <c:ptCount val="12"/>
                <c:pt idx="0">
                  <c:v>365</c:v>
                </c:pt>
                <c:pt idx="1">
                  <c:v>419</c:v>
                </c:pt>
                <c:pt idx="2">
                  <c:v>540</c:v>
                </c:pt>
                <c:pt idx="3">
                  <c:v>720</c:v>
                </c:pt>
                <c:pt idx="4">
                  <c:v>835</c:v>
                </c:pt>
                <c:pt idx="5">
                  <c:v>910</c:v>
                </c:pt>
                <c:pt idx="6">
                  <c:v>881</c:v>
                </c:pt>
                <c:pt idx="7" formatCode="General">
                  <c:v>860</c:v>
                </c:pt>
                <c:pt idx="8" formatCode="General">
                  <c:v>940</c:v>
                </c:pt>
                <c:pt idx="9" formatCode="#,##0_);[Red]\(#,##0\)">
                  <c:v>1161</c:v>
                </c:pt>
                <c:pt idx="10" formatCode="#,##0_);[Red]\(#,##0\)">
                  <c:v>1334</c:v>
                </c:pt>
                <c:pt idx="11" formatCode="#,##0_);[Red]\(#,##0\)">
                  <c:v>1487</c:v>
                </c:pt>
              </c:numCache>
            </c:numRef>
          </c:val>
          <c:smooth val="0"/>
          <c:extLst>
            <c:ext xmlns:c16="http://schemas.microsoft.com/office/drawing/2014/chart" uri="{C3380CC4-5D6E-409C-BE32-E72D297353CC}">
              <c16:uniqueId val="{00000009-301B-45E7-B57E-5B05C5FAABE6}"/>
            </c:ext>
          </c:extLst>
        </c:ser>
        <c:dLbls>
          <c:showLegendKey val="0"/>
          <c:showVal val="0"/>
          <c:showCatName val="0"/>
          <c:showSerName val="0"/>
          <c:showPercent val="0"/>
          <c:showBubbleSize val="0"/>
        </c:dLbls>
        <c:marker val="1"/>
        <c:smooth val="0"/>
        <c:axId val="1334528736"/>
        <c:axId val="1334524992"/>
      </c:lineChart>
      <c:catAx>
        <c:axId val="13345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334524992"/>
        <c:crosses val="autoZero"/>
        <c:auto val="1"/>
        <c:lblAlgn val="ctr"/>
        <c:lblOffset val="100"/>
        <c:noMultiLvlLbl val="0"/>
      </c:catAx>
      <c:valAx>
        <c:axId val="1334524992"/>
        <c:scaling>
          <c:orientation val="minMax"/>
          <c:max val="13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8736"/>
        <c:crosses val="autoZero"/>
        <c:crossBetween val="between"/>
        <c:majorUnit val="2000"/>
      </c:valAx>
      <c:spPr>
        <a:noFill/>
        <a:ln>
          <a:noFill/>
        </a:ln>
        <a:effectLst/>
      </c:spPr>
    </c:plotArea>
    <c:legend>
      <c:legendPos val="b"/>
      <c:layout>
        <c:manualLayout>
          <c:xMode val="edge"/>
          <c:yMode val="edge"/>
          <c:x val="2.3843063133744635E-2"/>
          <c:y val="0.79465967922429792"/>
          <c:w val="0.9761569390130882"/>
          <c:h val="0.126158501020705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663549868766404E-2"/>
          <c:y val="3.8453248031496065E-2"/>
          <c:w val="0.9025031167979003"/>
          <c:h val="0.84257849409448826"/>
        </c:manualLayout>
      </c:layout>
      <c:lineChart>
        <c:grouping val="standard"/>
        <c:varyColors val="0"/>
        <c:ser>
          <c:idx val="0"/>
          <c:order val="0"/>
          <c:tx>
            <c:strRef>
              <c:f>Sheet1!$B$1</c:f>
              <c:strCache>
                <c:ptCount val="1"/>
                <c:pt idx="0">
                  <c:v>東京</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0392973967457378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51B-44F4-B02C-F92027C7D921}"/>
                </c:ext>
              </c:extLst>
            </c:dLbl>
            <c:dLbl>
              <c:idx val="1"/>
              <c:layout>
                <c:manualLayout>
                  <c:x val="-2.8953064507150197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51B-44F4-B02C-F92027C7D921}"/>
                </c:ext>
              </c:extLst>
            </c:dLbl>
            <c:dLbl>
              <c:idx val="2"/>
              <c:layout>
                <c:manualLayout>
                  <c:x val="-2.7513155046843003E-2"/>
                  <c:y val="-3.2203001968503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1B-44F4-B02C-F92027C7D921}"/>
                </c:ext>
              </c:extLst>
            </c:dLbl>
            <c:dLbl>
              <c:idx val="6"/>
              <c:layout>
                <c:manualLayout>
                  <c:x val="-2.1753517205614196E-2"/>
                  <c:y val="-4.47030019685039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51B-44F4-B02C-F92027C7D921}"/>
                </c:ext>
              </c:extLst>
            </c:dLbl>
            <c:dLbl>
              <c:idx val="7"/>
              <c:layout>
                <c:manualLayout>
                  <c:x val="-2.607324558653578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51B-44F4-B02C-F92027C7D921}"/>
                </c:ext>
              </c:extLst>
            </c:dLbl>
            <c:dLbl>
              <c:idx val="8"/>
              <c:layout>
                <c:manualLayout>
                  <c:x val="-2.4633336126228585E-2"/>
                  <c:y val="-2.9078001968503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51B-44F4-B02C-F92027C7D921}"/>
                </c:ext>
              </c:extLst>
            </c:dLbl>
            <c:dLbl>
              <c:idx val="9"/>
              <c:layout>
                <c:manualLayout>
                  <c:x val="-1.5993879364385417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51B-44F4-B02C-F92027C7D921}"/>
                </c:ext>
              </c:extLst>
            </c:dLbl>
            <c:dLbl>
              <c:idx val="10"/>
              <c:layout>
                <c:manualLayout>
                  <c:x val="-2.7513155046842975E-2"/>
                  <c:y val="3.34219980314960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1B-44F4-B02C-F92027C7D921}"/>
                </c:ext>
              </c:extLst>
            </c:dLbl>
            <c:dLbl>
              <c:idx val="11"/>
              <c:layout>
                <c:manualLayout>
                  <c:x val="-2.4633336126228585E-2"/>
                  <c:y val="-2.2828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51B-44F4-B02C-F92027C7D921}"/>
                </c:ext>
              </c:extLst>
            </c:dLbl>
            <c:dLbl>
              <c:idx val="12"/>
              <c:layout>
                <c:manualLayout>
                  <c:x val="-1.5993879364385417E-2"/>
                  <c:y val="2.4046998031496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02-4448-B308-2544341ADF5F}"/>
                </c:ext>
              </c:extLst>
            </c:dLbl>
            <c:dLbl>
              <c:idx val="13"/>
              <c:layout>
                <c:manualLayout>
                  <c:x val="-2.7513155046843082E-2"/>
                  <c:y val="-1.46717519685039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19-41BA-A06C-6A1B92F30D84}"/>
                </c:ext>
              </c:extLst>
            </c:dLbl>
            <c:dLbl>
              <c:idx val="14"/>
              <c:layout>
                <c:manualLayout>
                  <c:x val="-2.0972337978723127E-2"/>
                  <c:y val="3.654699803149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C3-4A23-8F7B-F492C9E3F3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pt idx="14">
                  <c:v>2025.3卒業</c:v>
                </c:pt>
              </c:strCache>
            </c:strRef>
          </c:cat>
          <c:val>
            <c:numRef>
              <c:f>Sheet1!$B$2:$B$16</c:f>
              <c:numCache>
                <c:formatCode>General</c:formatCode>
                <c:ptCount val="15"/>
                <c:pt idx="0">
                  <c:v>94.2</c:v>
                </c:pt>
                <c:pt idx="1">
                  <c:v>92.4</c:v>
                </c:pt>
                <c:pt idx="2">
                  <c:v>94.7</c:v>
                </c:pt>
                <c:pt idx="3">
                  <c:v>95.7</c:v>
                </c:pt>
                <c:pt idx="4">
                  <c:v>98.4</c:v>
                </c:pt>
                <c:pt idx="5">
                  <c:v>95.8</c:v>
                </c:pt>
                <c:pt idx="6">
                  <c:v>95.9</c:v>
                </c:pt>
                <c:pt idx="7">
                  <c:v>96.1</c:v>
                </c:pt>
                <c:pt idx="8">
                  <c:v>95.5</c:v>
                </c:pt>
                <c:pt idx="9">
                  <c:v>95.2</c:v>
                </c:pt>
                <c:pt idx="10">
                  <c:v>96.5</c:v>
                </c:pt>
                <c:pt idx="11">
                  <c:v>95.4</c:v>
                </c:pt>
                <c:pt idx="12">
                  <c:v>95.4</c:v>
                </c:pt>
                <c:pt idx="13">
                  <c:v>97.2</c:v>
                </c:pt>
                <c:pt idx="14">
                  <c:v>95</c:v>
                </c:pt>
              </c:numCache>
            </c:numRef>
          </c:val>
          <c:smooth val="0"/>
          <c:extLst>
            <c:ext xmlns:c16="http://schemas.microsoft.com/office/drawing/2014/chart" uri="{C3380CC4-5D6E-409C-BE32-E72D297353CC}">
              <c16:uniqueId val="{00000000-111A-4A88-8B51-DBDFB6F53758}"/>
            </c:ext>
          </c:extLst>
        </c:ser>
        <c:ser>
          <c:idx val="1"/>
          <c:order val="1"/>
          <c:tx>
            <c:strRef>
              <c:f>Sheet1!$C$1</c:f>
              <c:strCache>
                <c:ptCount val="1"/>
                <c:pt idx="0">
                  <c:v>愛知</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7"/>
              <c:layout>
                <c:manualLayout>
                  <c:x val="-2.607324558653578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51B-44F4-B02C-F92027C7D921}"/>
                </c:ext>
              </c:extLst>
            </c:dLbl>
            <c:dLbl>
              <c:idx val="8"/>
              <c:layout>
                <c:manualLayout>
                  <c:x val="-2.4633336126228585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51B-44F4-B02C-F92027C7D921}"/>
                </c:ext>
              </c:extLst>
            </c:dLbl>
            <c:dLbl>
              <c:idx val="12"/>
              <c:layout>
                <c:manualLayout>
                  <c:x val="-2.895306450715017E-2"/>
                  <c:y val="-3.532800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51B-44F4-B02C-F92027C7D921}"/>
                </c:ext>
              </c:extLst>
            </c:dLbl>
            <c:dLbl>
              <c:idx val="13"/>
              <c:layout>
                <c:manualLayout>
                  <c:x val="-2.7513155046842975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51B-44F4-B02C-F92027C7D9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pt idx="14">
                  <c:v>2025.3卒業</c:v>
                </c:pt>
              </c:strCache>
            </c:strRef>
          </c:cat>
          <c:val>
            <c:numRef>
              <c:f>Sheet1!$C$2:$C$16</c:f>
              <c:numCache>
                <c:formatCode>General</c:formatCode>
                <c:ptCount val="15"/>
                <c:pt idx="0">
                  <c:v>97.4</c:v>
                </c:pt>
                <c:pt idx="1">
                  <c:v>96.9</c:v>
                </c:pt>
                <c:pt idx="2">
                  <c:v>98.2</c:v>
                </c:pt>
                <c:pt idx="3">
                  <c:v>98.9</c:v>
                </c:pt>
                <c:pt idx="4">
                  <c:v>98.4</c:v>
                </c:pt>
                <c:pt idx="5">
                  <c:v>98.8</c:v>
                </c:pt>
                <c:pt idx="6" formatCode="0.0">
                  <c:v>99</c:v>
                </c:pt>
                <c:pt idx="7">
                  <c:v>99.1</c:v>
                </c:pt>
                <c:pt idx="8">
                  <c:v>98.9</c:v>
                </c:pt>
                <c:pt idx="9">
                  <c:v>98.9</c:v>
                </c:pt>
                <c:pt idx="10">
                  <c:v>98.8</c:v>
                </c:pt>
                <c:pt idx="11">
                  <c:v>99.1</c:v>
                </c:pt>
                <c:pt idx="12">
                  <c:v>99.1</c:v>
                </c:pt>
                <c:pt idx="13">
                  <c:v>99</c:v>
                </c:pt>
                <c:pt idx="14">
                  <c:v>98.7</c:v>
                </c:pt>
              </c:numCache>
            </c:numRef>
          </c:val>
          <c:smooth val="0"/>
          <c:extLst>
            <c:ext xmlns:c16="http://schemas.microsoft.com/office/drawing/2014/chart" uri="{C3380CC4-5D6E-409C-BE32-E72D297353CC}">
              <c16:uniqueId val="{00000001-111A-4A88-8B51-DBDFB6F53758}"/>
            </c:ext>
          </c:extLst>
        </c:ser>
        <c:ser>
          <c:idx val="2"/>
          <c:order val="2"/>
          <c:tx>
            <c:strRef>
              <c:f>Sheet1!$D$1</c:f>
              <c:strCache>
                <c:ptCount val="1"/>
                <c:pt idx="0">
                  <c:v>大阪</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dLbls>
            <c:dLbl>
              <c:idx val="1"/>
              <c:layout>
                <c:manualLayout>
                  <c:x val="-3.1832883427764587E-2"/>
                  <c:y val="-3.967175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EE-45E7-9E10-EB1EC826D0B2}"/>
                </c:ext>
              </c:extLst>
            </c:dLbl>
            <c:dLbl>
              <c:idx val="2"/>
              <c:layout>
                <c:manualLayout>
                  <c:x val="-2.895306450715017E-2"/>
                  <c:y val="-3.967175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1B-44F4-B02C-F92027C7D921}"/>
                </c:ext>
              </c:extLst>
            </c:dLbl>
            <c:dLbl>
              <c:idx val="9"/>
              <c:layout>
                <c:manualLayout>
                  <c:x val="-3.0392973967457472E-2"/>
                  <c:y val="-2.4046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EE-45E7-9E10-EB1EC826D0B2}"/>
                </c:ext>
              </c:extLst>
            </c:dLbl>
            <c:dLbl>
              <c:idx val="10"/>
              <c:layout>
                <c:manualLayout>
                  <c:x val="-2.7513155046842975E-2"/>
                  <c:y val="2.7515748031496062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9187192651609144E-2"/>
                      <c:h val="5.815625E-2"/>
                    </c:manualLayout>
                  </c15:layout>
                </c:ext>
                <c:ext xmlns:c16="http://schemas.microsoft.com/office/drawing/2014/chart" uri="{C3380CC4-5D6E-409C-BE32-E72D297353CC}">
                  <c16:uniqueId val="{00000003-051B-44F4-B02C-F92027C7D921}"/>
                </c:ext>
              </c:extLst>
            </c:dLbl>
            <c:dLbl>
              <c:idx val="12"/>
              <c:layout>
                <c:manualLayout>
                  <c:x val="-2.4633336126228585E-2"/>
                  <c:y val="-3.6546751968503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EE-45E7-9E10-EB1EC826D0B2}"/>
                </c:ext>
              </c:extLst>
            </c:dLbl>
            <c:dLbl>
              <c:idx val="13"/>
              <c:layout>
                <c:manualLayout>
                  <c:x val="-1.8873698284999806E-2"/>
                  <c:y val="3.9671998031496063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fld id="{FE0AE150-FAEE-4B2F-A3D9-6A69B2B676D5}" type="VALUE">
                      <a:rPr lang="en-US" altLang="ja-JP">
                        <a:solidFill>
                          <a:schemeClr val="tx1"/>
                        </a:solidFill>
                      </a:rPr>
                      <a:pPr>
                        <a:defRPr>
                          <a:solidFill>
                            <a:srgbClr val="FF000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519-41BA-A06C-6A1B92F30D84}"/>
                </c:ext>
              </c:extLst>
            </c:dLbl>
            <c:dLbl>
              <c:idx val="14"/>
              <c:layout>
                <c:manualLayout>
                  <c:x val="-3.3272792888071862E-2"/>
                  <c:y val="-2.7171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C3-4A23-8F7B-F492C9E3F3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pt idx="14">
                  <c:v>2025.3卒業</c:v>
                </c:pt>
              </c:strCache>
            </c:strRef>
          </c:cat>
          <c:val>
            <c:numRef>
              <c:f>Sheet1!$D$2:$D$16</c:f>
              <c:numCache>
                <c:formatCode>General</c:formatCode>
                <c:ptCount val="15"/>
                <c:pt idx="0">
                  <c:v>90.5</c:v>
                </c:pt>
                <c:pt idx="1">
                  <c:v>93.3</c:v>
                </c:pt>
                <c:pt idx="2">
                  <c:v>93</c:v>
                </c:pt>
                <c:pt idx="3">
                  <c:v>94.7</c:v>
                </c:pt>
                <c:pt idx="4">
                  <c:v>94.5</c:v>
                </c:pt>
                <c:pt idx="5">
                  <c:v>95.1</c:v>
                </c:pt>
                <c:pt idx="6">
                  <c:v>94.9</c:v>
                </c:pt>
                <c:pt idx="7">
                  <c:v>95.2</c:v>
                </c:pt>
                <c:pt idx="8">
                  <c:v>94.3</c:v>
                </c:pt>
                <c:pt idx="9">
                  <c:v>95.5</c:v>
                </c:pt>
                <c:pt idx="10">
                  <c:v>95.1</c:v>
                </c:pt>
                <c:pt idx="11">
                  <c:v>95.4</c:v>
                </c:pt>
                <c:pt idx="12">
                  <c:v>96.3</c:v>
                </c:pt>
                <c:pt idx="13">
                  <c:v>96.3</c:v>
                </c:pt>
                <c:pt idx="14">
                  <c:v>96.4</c:v>
                </c:pt>
              </c:numCache>
            </c:numRef>
          </c:val>
          <c:smooth val="0"/>
          <c:extLst>
            <c:ext xmlns:c16="http://schemas.microsoft.com/office/drawing/2014/chart" uri="{C3380CC4-5D6E-409C-BE32-E72D297353CC}">
              <c16:uniqueId val="{00000002-111A-4A88-8B51-DBDFB6F53758}"/>
            </c:ext>
          </c:extLst>
        </c:ser>
        <c:ser>
          <c:idx val="3"/>
          <c:order val="3"/>
          <c:tx>
            <c:strRef>
              <c:f>Sheet1!$E$1</c:f>
              <c:strCache>
                <c:ptCount val="1"/>
                <c:pt idx="0">
                  <c:v>全国</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3.0392973967457378E-2"/>
                  <c:y val="-2.59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51B-44F4-B02C-F92027C7D921}"/>
                </c:ext>
              </c:extLst>
            </c:dLbl>
            <c:dLbl>
              <c:idx val="2"/>
              <c:layout>
                <c:manualLayout>
                  <c:x val="-2.895306450715017E-2"/>
                  <c:y val="-2.90780019685039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51B-44F4-B02C-F92027C7D921}"/>
                </c:ext>
              </c:extLst>
            </c:dLbl>
            <c:dLbl>
              <c:idx val="4"/>
              <c:layout>
                <c:manualLayout>
                  <c:x val="-2.6073245586535832E-2"/>
                  <c:y val="3.654699803149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EE-45E7-9E10-EB1EC826D0B2}"/>
                </c:ext>
              </c:extLst>
            </c:dLbl>
            <c:dLbl>
              <c:idx val="5"/>
              <c:layout>
                <c:manualLayout>
                  <c:x val="-2.7513155046843027E-2"/>
                  <c:y val="3.8109498031496061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9187192651609144E-2"/>
                      <c:h val="5.815625E-2"/>
                    </c:manualLayout>
                  </c15:layout>
                </c:ext>
                <c:ext xmlns:c16="http://schemas.microsoft.com/office/drawing/2014/chart" uri="{C3380CC4-5D6E-409C-BE32-E72D297353CC}">
                  <c16:uniqueId val="{00000004-051B-44F4-B02C-F92027C7D921}"/>
                </c:ext>
              </c:extLst>
            </c:dLbl>
            <c:dLbl>
              <c:idx val="6"/>
              <c:layout>
                <c:manualLayout>
                  <c:x val="-1.0892971756572866E-2"/>
                  <c:y val="2.7171998031496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1B-44F4-B02C-F92027C7D921}"/>
                </c:ext>
              </c:extLst>
            </c:dLbl>
            <c:dLbl>
              <c:idx val="7"/>
              <c:layout>
                <c:manualLayout>
                  <c:x val="-2.607324558653578E-2"/>
                  <c:y val="2.7171998031496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1B-44F4-B02C-F92027C7D921}"/>
                </c:ext>
              </c:extLst>
            </c:dLbl>
            <c:dLbl>
              <c:idx val="8"/>
              <c:layout>
                <c:manualLayout>
                  <c:x val="-2.4633336126228585E-2"/>
                  <c:y val="3.3421998031496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1B-44F4-B02C-F92027C7D921}"/>
                </c:ext>
              </c:extLst>
            </c:dLbl>
            <c:dLbl>
              <c:idx val="9"/>
              <c:layout>
                <c:manualLayout>
                  <c:x val="-2.4633336126228693E-2"/>
                  <c:y val="3.3421998031496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51B-44F4-B02C-F92027C7D921}"/>
                </c:ext>
              </c:extLst>
            </c:dLbl>
            <c:dLbl>
              <c:idx val="10"/>
              <c:layout>
                <c:manualLayout>
                  <c:x val="-3.0392973967457364E-2"/>
                  <c:y val="2.09219980314960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1B-44F4-B02C-F92027C7D921}"/>
                </c:ext>
              </c:extLst>
            </c:dLbl>
            <c:dLbl>
              <c:idx val="11"/>
              <c:layout>
                <c:manualLayout>
                  <c:x val="-2.4633336126228585E-2"/>
                  <c:y val="2.09219980314960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51B-44F4-B02C-F92027C7D921}"/>
                </c:ext>
              </c:extLst>
            </c:dLbl>
            <c:dLbl>
              <c:idx val="12"/>
              <c:layout>
                <c:manualLayout>
                  <c:x val="-2.895306450715017E-2"/>
                  <c:y val="-2.9078001968503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51B-44F4-B02C-F92027C7D921}"/>
                </c:ext>
              </c:extLst>
            </c:dLbl>
            <c:dLbl>
              <c:idx val="13"/>
              <c:layout>
                <c:manualLayout>
                  <c:x val="-3.1832883427764559E-2"/>
                  <c:y val="-2.9078001968503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51B-44F4-B02C-F92027C7D921}"/>
                </c:ext>
              </c:extLst>
            </c:dLbl>
            <c:dLbl>
              <c:idx val="14"/>
              <c:layout>
                <c:manualLayout>
                  <c:x val="-6.5732433756511763E-3"/>
                  <c:y val="2.171998031496063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EE-45E7-9E10-EB1EC826D0B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pt idx="14">
                  <c:v>2025.3卒業</c:v>
                </c:pt>
              </c:strCache>
            </c:strRef>
          </c:cat>
          <c:val>
            <c:numRef>
              <c:f>Sheet1!$E$2:$E$16</c:f>
              <c:numCache>
                <c:formatCode>General</c:formatCode>
                <c:ptCount val="15"/>
                <c:pt idx="0">
                  <c:v>94.8</c:v>
                </c:pt>
                <c:pt idx="1">
                  <c:v>95.8</c:v>
                </c:pt>
                <c:pt idx="2">
                  <c:v>96.6</c:v>
                </c:pt>
                <c:pt idx="3">
                  <c:v>97.5</c:v>
                </c:pt>
                <c:pt idx="4">
                  <c:v>97.7</c:v>
                </c:pt>
                <c:pt idx="5">
                  <c:v>98</c:v>
                </c:pt>
                <c:pt idx="6">
                  <c:v>98.1</c:v>
                </c:pt>
                <c:pt idx="7">
                  <c:v>98.2</c:v>
                </c:pt>
                <c:pt idx="8">
                  <c:v>98.1</c:v>
                </c:pt>
                <c:pt idx="9">
                  <c:v>97.9</c:v>
                </c:pt>
                <c:pt idx="10">
                  <c:v>97.9</c:v>
                </c:pt>
                <c:pt idx="11" formatCode="0.0">
                  <c:v>98</c:v>
                </c:pt>
                <c:pt idx="12" formatCode="0.0">
                  <c:v>98</c:v>
                </c:pt>
                <c:pt idx="13">
                  <c:v>98</c:v>
                </c:pt>
                <c:pt idx="14">
                  <c:v>98</c:v>
                </c:pt>
              </c:numCache>
            </c:numRef>
          </c:val>
          <c:smooth val="0"/>
          <c:extLst>
            <c:ext xmlns:c16="http://schemas.microsoft.com/office/drawing/2014/chart" uri="{C3380CC4-5D6E-409C-BE32-E72D297353CC}">
              <c16:uniqueId val="{00000004-111A-4A88-8B51-DBDFB6F53758}"/>
            </c:ext>
          </c:extLst>
        </c:ser>
        <c:dLbls>
          <c:dLblPos val="t"/>
          <c:showLegendKey val="0"/>
          <c:showVal val="1"/>
          <c:showCatName val="0"/>
          <c:showSerName val="0"/>
          <c:showPercent val="0"/>
          <c:showBubbleSize val="0"/>
        </c:dLbls>
        <c:marker val="1"/>
        <c:smooth val="0"/>
        <c:axId val="1754497712"/>
        <c:axId val="1754481072"/>
      </c:lineChart>
      <c:catAx>
        <c:axId val="175449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754481072"/>
        <c:crosses val="autoZero"/>
        <c:auto val="1"/>
        <c:lblAlgn val="ctr"/>
        <c:lblOffset val="100"/>
        <c:noMultiLvlLbl val="0"/>
      </c:catAx>
      <c:valAx>
        <c:axId val="1754481072"/>
        <c:scaling>
          <c:orientation val="minMax"/>
          <c:max val="100"/>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754497712"/>
        <c:crosses val="autoZero"/>
        <c:crossBetween val="between"/>
        <c:majorUnit val="5"/>
      </c:valAx>
      <c:spPr>
        <a:noFill/>
        <a:ln>
          <a:noFill/>
        </a:ln>
        <a:effectLst/>
      </c:spPr>
    </c:plotArea>
    <c:legend>
      <c:legendPos val="b"/>
      <c:legendEntry>
        <c:idx val="3"/>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legendEntry>
      <c:layout>
        <c:manualLayout>
          <c:xMode val="edge"/>
          <c:yMode val="edge"/>
          <c:x val="0.33432974312128605"/>
          <c:y val="0.80480019685039383"/>
          <c:w val="0.33134040037873019"/>
          <c:h val="6.39498031496062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ジニ係数</c:v>
                </c:pt>
              </c:strCache>
            </c:strRef>
          </c:tx>
          <c:spPr>
            <a:solidFill>
              <a:schemeClr val="accent1"/>
            </a:solidFill>
            <a:ln>
              <a:noFill/>
            </a:ln>
            <a:effectLst/>
          </c:spPr>
          <c:invertIfNegative val="0"/>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DF5F-4397-AC3F-3F9D9BFC6C4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全国</c:v>
                </c:pt>
                <c:pt idx="1">
                  <c:v>大阪</c:v>
                </c:pt>
                <c:pt idx="2">
                  <c:v>東京</c:v>
                </c:pt>
                <c:pt idx="3">
                  <c:v>愛知</c:v>
                </c:pt>
                <c:pt idx="4">
                  <c:v>京都</c:v>
                </c:pt>
                <c:pt idx="5">
                  <c:v>兵庫</c:v>
                </c:pt>
              </c:strCache>
            </c:strRef>
          </c:cat>
          <c:val>
            <c:numRef>
              <c:f>Sheet1!$B$2:$B$7</c:f>
              <c:numCache>
                <c:formatCode>#,##0.000;\-#,##0.000</c:formatCode>
                <c:ptCount val="6"/>
                <c:pt idx="0" formatCode="General">
                  <c:v>0.28799999999999998</c:v>
                </c:pt>
                <c:pt idx="1">
                  <c:v>0.30099999999999999</c:v>
                </c:pt>
                <c:pt idx="2">
                  <c:v>0.30299999999999999</c:v>
                </c:pt>
                <c:pt idx="3">
                  <c:v>0.28599999999999998</c:v>
                </c:pt>
                <c:pt idx="4">
                  <c:v>0.28000000000000003</c:v>
                </c:pt>
                <c:pt idx="5">
                  <c:v>0.28199999999999997</c:v>
                </c:pt>
              </c:numCache>
            </c:numRef>
          </c:val>
          <c:extLst>
            <c:ext xmlns:c16="http://schemas.microsoft.com/office/drawing/2014/chart" uri="{C3380CC4-5D6E-409C-BE32-E72D297353CC}">
              <c16:uniqueId val="{00000000-DF5F-4397-AC3F-3F9D9BFC6C47}"/>
            </c:ext>
          </c:extLst>
        </c:ser>
        <c:dLbls>
          <c:showLegendKey val="0"/>
          <c:showVal val="0"/>
          <c:showCatName val="0"/>
          <c:showSerName val="0"/>
          <c:showPercent val="0"/>
          <c:showBubbleSize val="0"/>
        </c:dLbls>
        <c:gapWidth val="80"/>
        <c:overlap val="-27"/>
        <c:axId val="279796896"/>
        <c:axId val="279788576"/>
      </c:barChart>
      <c:catAx>
        <c:axId val="27979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79788576"/>
        <c:crosses val="autoZero"/>
        <c:auto val="1"/>
        <c:lblAlgn val="ctr"/>
        <c:lblOffset val="100"/>
        <c:noMultiLvlLbl val="0"/>
      </c:catAx>
      <c:valAx>
        <c:axId val="27978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79796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イギリス</c:v>
                </c:pt>
                <c:pt idx="1">
                  <c:v>アメリカ</c:v>
                </c:pt>
                <c:pt idx="2">
                  <c:v>シンガポール</c:v>
                </c:pt>
                <c:pt idx="3">
                  <c:v>日本</c:v>
                </c:pt>
                <c:pt idx="4">
                  <c:v>香港</c:v>
                </c:pt>
                <c:pt idx="5">
                  <c:v>中国</c:v>
                </c:pt>
              </c:strCache>
            </c:strRef>
          </c:cat>
          <c:val>
            <c:numRef>
              <c:f>Sheet1!$B$2:$B$7</c:f>
              <c:numCache>
                <c:formatCode>General</c:formatCode>
                <c:ptCount val="6"/>
                <c:pt idx="0">
                  <c:v>4320</c:v>
                </c:pt>
                <c:pt idx="1">
                  <c:v>2071</c:v>
                </c:pt>
                <c:pt idx="2">
                  <c:v>208</c:v>
                </c:pt>
                <c:pt idx="3">
                  <c:v>170</c:v>
                </c:pt>
                <c:pt idx="4">
                  <c:v>84</c:v>
                </c:pt>
                <c:pt idx="5">
                  <c:v>23</c:v>
                </c:pt>
              </c:numCache>
            </c:numRef>
          </c:val>
          <c:extLst>
            <c:ext xmlns:c16="http://schemas.microsoft.com/office/drawing/2014/chart" uri="{C3380CC4-5D6E-409C-BE32-E72D297353CC}">
              <c16:uniqueId val="{00000000-8D2F-4DF3-9638-00FAA8155AB8}"/>
            </c:ext>
          </c:extLst>
        </c:ser>
        <c:dLbls>
          <c:dLblPos val="outEnd"/>
          <c:showLegendKey val="0"/>
          <c:showVal val="1"/>
          <c:showCatName val="0"/>
          <c:showSerName val="0"/>
          <c:showPercent val="0"/>
          <c:showBubbleSize val="0"/>
        </c:dLbls>
        <c:gapWidth val="219"/>
        <c:overlap val="-27"/>
        <c:axId val="866966015"/>
        <c:axId val="866972255"/>
      </c:barChart>
      <c:catAx>
        <c:axId val="86696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ja-JP"/>
          </a:p>
        </c:txPr>
        <c:crossAx val="866972255"/>
        <c:crosses val="autoZero"/>
        <c:auto val="1"/>
        <c:lblAlgn val="ctr"/>
        <c:lblOffset val="100"/>
        <c:noMultiLvlLbl val="0"/>
      </c:catAx>
      <c:valAx>
        <c:axId val="866972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66966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153-41BA-964F-82925C134736}"/>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3153-41BA-964F-82925C134736}"/>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3153-41BA-964F-82925C134736}"/>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7-3153-41BA-964F-82925C13473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マニラ</c:v>
                </c:pt>
                <c:pt idx="1">
                  <c:v>ソウル</c:v>
                </c:pt>
                <c:pt idx="2">
                  <c:v>香港</c:v>
                </c:pt>
                <c:pt idx="3">
                  <c:v>ジャカルタ</c:v>
                </c:pt>
                <c:pt idx="4">
                  <c:v>上海</c:v>
                </c:pt>
                <c:pt idx="5">
                  <c:v>東京</c:v>
                </c:pt>
                <c:pt idx="6">
                  <c:v>バンコク</c:v>
                </c:pt>
                <c:pt idx="7">
                  <c:v>大阪</c:v>
                </c:pt>
                <c:pt idx="8">
                  <c:v>デリー</c:v>
                </c:pt>
              </c:strCache>
            </c:strRef>
          </c:cat>
          <c:val>
            <c:numRef>
              <c:f>Sheet1!$B$3:$B$11</c:f>
              <c:numCache>
                <c:formatCode>General</c:formatCode>
                <c:ptCount val="9"/>
                <c:pt idx="0">
                  <c:v>603</c:v>
                </c:pt>
                <c:pt idx="1">
                  <c:v>550</c:v>
                </c:pt>
                <c:pt idx="2">
                  <c:v>538</c:v>
                </c:pt>
                <c:pt idx="3">
                  <c:v>523</c:v>
                </c:pt>
                <c:pt idx="4">
                  <c:v>508</c:v>
                </c:pt>
                <c:pt idx="5">
                  <c:v>480</c:v>
                </c:pt>
                <c:pt idx="6">
                  <c:v>467</c:v>
                </c:pt>
                <c:pt idx="7">
                  <c:v>460</c:v>
                </c:pt>
                <c:pt idx="8">
                  <c:v>407</c:v>
                </c:pt>
              </c:numCache>
            </c:numRef>
          </c:val>
          <c:extLst>
            <c:ext xmlns:c16="http://schemas.microsoft.com/office/drawing/2014/chart" uri="{C3380CC4-5D6E-409C-BE32-E72D297353CC}">
              <c16:uniqueId val="{00000008-3153-41BA-964F-82925C134736}"/>
            </c:ext>
          </c:extLst>
        </c:ser>
        <c:dLbls>
          <c:dLblPos val="outEnd"/>
          <c:showLegendKey val="0"/>
          <c:showVal val="1"/>
          <c:showCatName val="0"/>
          <c:showSerName val="0"/>
          <c:showPercent val="0"/>
          <c:showBubbleSize val="0"/>
        </c:dLbls>
        <c:gapWidth val="90"/>
        <c:overlap val="-27"/>
        <c:axId val="208426495"/>
        <c:axId val="208431071"/>
      </c:barChart>
      <c:catAx>
        <c:axId val="20842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8431071"/>
        <c:crosses val="autoZero"/>
        <c:auto val="1"/>
        <c:lblAlgn val="ctr"/>
        <c:lblOffset val="100"/>
        <c:noMultiLvlLbl val="0"/>
      </c:catAx>
      <c:valAx>
        <c:axId val="208431071"/>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8426495"/>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5088582677165"/>
          <c:y val="0.2364810531496063"/>
          <c:w val="0.78818044619422567"/>
          <c:h val="0.68943528543307087"/>
        </c:manualLayout>
      </c:layout>
      <c:barChart>
        <c:barDir val="bar"/>
        <c:grouping val="clustered"/>
        <c:varyColors val="0"/>
        <c:ser>
          <c:idx val="0"/>
          <c:order val="0"/>
          <c:tx>
            <c:strRef>
              <c:f>Sheet1!$B$1</c:f>
              <c:strCache>
                <c:ptCount val="1"/>
                <c:pt idx="0">
                  <c:v>ポイント</c:v>
                </c:pt>
              </c:strCache>
            </c:strRef>
          </c:tx>
          <c:spPr>
            <a:solidFill>
              <a:schemeClr val="accent1"/>
            </a:solidFill>
            <a:ln>
              <a:noFill/>
            </a:ln>
            <a:effectLst/>
          </c:spPr>
          <c:invertIfNegative val="0"/>
          <c:cat>
            <c:strRef>
              <c:f>Sheet1!$A$2:$A$7</c:f>
              <c:strCache>
                <c:ptCount val="6"/>
                <c:pt idx="0">
                  <c:v>日本</c:v>
                </c:pt>
                <c:pt idx="1">
                  <c:v>中国</c:v>
                </c:pt>
                <c:pt idx="2">
                  <c:v>英国</c:v>
                </c:pt>
                <c:pt idx="3">
                  <c:v>米国</c:v>
                </c:pt>
                <c:pt idx="4">
                  <c:v>香港</c:v>
                </c:pt>
                <c:pt idx="5">
                  <c:v>シンガポール</c:v>
                </c:pt>
              </c:strCache>
            </c:strRef>
          </c:cat>
          <c:val>
            <c:numRef>
              <c:f>Sheet1!$B$2:$B$7</c:f>
              <c:numCache>
                <c:formatCode>General</c:formatCode>
                <c:ptCount val="6"/>
                <c:pt idx="0">
                  <c:v>55.89</c:v>
                </c:pt>
                <c:pt idx="1">
                  <c:v>58.18</c:v>
                </c:pt>
                <c:pt idx="2">
                  <c:v>61.71</c:v>
                </c:pt>
                <c:pt idx="3">
                  <c:v>66.84</c:v>
                </c:pt>
                <c:pt idx="4">
                  <c:v>77.22</c:v>
                </c:pt>
                <c:pt idx="5">
                  <c:v>85.65</c:v>
                </c:pt>
              </c:numCache>
            </c:numRef>
          </c:val>
          <c:extLst>
            <c:ext xmlns:c16="http://schemas.microsoft.com/office/drawing/2014/chart" uri="{C3380CC4-5D6E-409C-BE32-E72D297353CC}">
              <c16:uniqueId val="{00000000-4782-451C-BE65-FBC0CA35C052}"/>
            </c:ext>
          </c:extLst>
        </c:ser>
        <c:dLbls>
          <c:showLegendKey val="0"/>
          <c:showVal val="0"/>
          <c:showCatName val="0"/>
          <c:showSerName val="0"/>
          <c:showPercent val="0"/>
          <c:showBubbleSize val="0"/>
        </c:dLbls>
        <c:gapWidth val="182"/>
        <c:axId val="1590233871"/>
        <c:axId val="1590229711"/>
      </c:barChart>
      <c:catAx>
        <c:axId val="15902338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90229711"/>
        <c:crosses val="autoZero"/>
        <c:auto val="1"/>
        <c:lblAlgn val="ctr"/>
        <c:lblOffset val="100"/>
        <c:noMultiLvlLbl val="0"/>
      </c:catAx>
      <c:valAx>
        <c:axId val="15902297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590233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4875898863373"/>
          <c:y val="0.12128901986465837"/>
          <c:w val="0.78710594989561589"/>
          <c:h val="0.75738867059593973"/>
        </c:manualLayout>
      </c:layout>
      <c:barChart>
        <c:barDir val="col"/>
        <c:grouping val="clustered"/>
        <c:varyColors val="0"/>
        <c:ser>
          <c:idx val="0"/>
          <c:order val="0"/>
          <c:tx>
            <c:strRef>
              <c:f>Sheet1!$A$3</c:f>
              <c:strCache>
                <c:ptCount val="1"/>
                <c:pt idx="0">
                  <c:v>日本人延べ宿泊者数（万人泊）</c:v>
                </c:pt>
              </c:strCache>
            </c:strRef>
          </c:tx>
          <c:spPr>
            <a:solidFill>
              <a:schemeClr val="accent1"/>
            </a:solidFill>
            <a:ln>
              <a:noFill/>
            </a:ln>
            <a:effectLst/>
          </c:spPr>
          <c:invertIfNegative val="0"/>
          <c:cat>
            <c:numRef>
              <c:f>Sheet1!$F$2:$P$2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Sheet1!$F$3:$P$3</c:f>
              <c:numCache>
                <c:formatCode>0.000</c:formatCode>
                <c:ptCount val="11"/>
                <c:pt idx="0">
                  <c:v>2140.0410000000002</c:v>
                </c:pt>
                <c:pt idx="1">
                  <c:v>2100.1639999999998</c:v>
                </c:pt>
                <c:pt idx="2">
                  <c:v>2154.0439999999999</c:v>
                </c:pt>
                <c:pt idx="3">
                  <c:v>2477.3830000000003</c:v>
                </c:pt>
                <c:pt idx="4">
                  <c:v>2950.134</c:v>
                </c:pt>
                <c:pt idx="5">
                  <c:v>1649.2270000000001</c:v>
                </c:pt>
                <c:pt idx="6">
                  <c:v>1753.9360000000001</c:v>
                </c:pt>
                <c:pt idx="7">
                  <c:v>2839.2799999999997</c:v>
                </c:pt>
                <c:pt idx="8">
                  <c:v>3194.6390000000001</c:v>
                </c:pt>
                <c:pt idx="9">
                  <c:v>3203.759</c:v>
                </c:pt>
                <c:pt idx="10">
                  <c:v>3339.7139999999999</c:v>
                </c:pt>
              </c:numCache>
            </c:numRef>
          </c:val>
          <c:extLst>
            <c:ext xmlns:c16="http://schemas.microsoft.com/office/drawing/2014/chart" uri="{C3380CC4-5D6E-409C-BE32-E72D297353CC}">
              <c16:uniqueId val="{00000000-2D74-4C33-BE45-DE59DE983EEB}"/>
            </c:ext>
          </c:extLst>
        </c:ser>
        <c:dLbls>
          <c:showLegendKey val="0"/>
          <c:showVal val="0"/>
          <c:showCatName val="0"/>
          <c:showSerName val="0"/>
          <c:showPercent val="0"/>
          <c:showBubbleSize val="0"/>
        </c:dLbls>
        <c:gapWidth val="219"/>
        <c:axId val="1752827151"/>
        <c:axId val="1752827983"/>
      </c:barChart>
      <c:lineChart>
        <c:grouping val="standard"/>
        <c:varyColors val="0"/>
        <c:ser>
          <c:idx val="1"/>
          <c:order val="1"/>
          <c:tx>
            <c:strRef>
              <c:f>Sheet1!$A$4</c:f>
              <c:strCache>
                <c:ptCount val="1"/>
                <c:pt idx="0">
                  <c:v>対前年増減率（%）</c:v>
                </c:pt>
              </c:strCache>
            </c:strRef>
          </c:tx>
          <c:spPr>
            <a:ln w="28575" cap="rnd">
              <a:solidFill>
                <a:srgbClr val="FF0000"/>
              </a:solidFill>
              <a:round/>
            </a:ln>
            <a:effectLst/>
          </c:spPr>
          <c:marker>
            <c:symbol val="circle"/>
            <c:size val="5"/>
            <c:spPr>
              <a:solidFill>
                <a:srgbClr val="FF0000"/>
              </a:solidFill>
              <a:ln w="9525">
                <a:solidFill>
                  <a:schemeClr val="accent2"/>
                </a:solidFill>
              </a:ln>
              <a:effectLst/>
            </c:spPr>
          </c:marker>
          <c:cat>
            <c:numRef>
              <c:f>Sheet1!$F$2:$P$2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Sheet1!$F$4:$P$4</c:f>
              <c:numCache>
                <c:formatCode>0.00</c:formatCode>
                <c:ptCount val="11"/>
                <c:pt idx="0">
                  <c:v>-3.4673502611067941</c:v>
                </c:pt>
                <c:pt idx="1">
                  <c:v>-1.863375514768173</c:v>
                </c:pt>
                <c:pt idx="2">
                  <c:v>2.5655139312929842</c:v>
                </c:pt>
                <c:pt idx="3">
                  <c:v>15.010789008952475</c:v>
                </c:pt>
                <c:pt idx="4">
                  <c:v>19.082677163765148</c:v>
                </c:pt>
                <c:pt idx="5">
                  <c:v>-44.0965393436366</c:v>
                </c:pt>
                <c:pt idx="6">
                  <c:v>6.3489743983090374</c:v>
                </c:pt>
                <c:pt idx="7">
                  <c:v>61.880479105280919</c:v>
                </c:pt>
                <c:pt idx="8">
                  <c:v>12.515813868304647</c:v>
                </c:pt>
                <c:pt idx="9">
                  <c:v>0.28547826530633813</c:v>
                </c:pt>
                <c:pt idx="10">
                  <c:v>4.2436088357457491</c:v>
                </c:pt>
              </c:numCache>
            </c:numRef>
          </c:val>
          <c:smooth val="0"/>
          <c:extLst>
            <c:ext xmlns:c16="http://schemas.microsoft.com/office/drawing/2014/chart" uri="{C3380CC4-5D6E-409C-BE32-E72D297353CC}">
              <c16:uniqueId val="{00000001-2D74-4C33-BE45-DE59DE983EEB}"/>
            </c:ext>
          </c:extLst>
        </c:ser>
        <c:dLbls>
          <c:showLegendKey val="0"/>
          <c:showVal val="0"/>
          <c:showCatName val="0"/>
          <c:showSerName val="0"/>
          <c:showPercent val="0"/>
          <c:showBubbleSize val="0"/>
        </c:dLbls>
        <c:marker val="1"/>
        <c:smooth val="0"/>
        <c:axId val="1879049183"/>
        <c:axId val="1879050431"/>
      </c:lineChart>
      <c:catAx>
        <c:axId val="175282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52827983"/>
        <c:crosses val="autoZero"/>
        <c:auto val="1"/>
        <c:lblAlgn val="ctr"/>
        <c:lblOffset val="100"/>
        <c:noMultiLvlLbl val="0"/>
      </c:catAx>
      <c:valAx>
        <c:axId val="1752827983"/>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52827151"/>
        <c:crosses val="autoZero"/>
        <c:crossBetween val="between"/>
      </c:valAx>
      <c:valAx>
        <c:axId val="1879050431"/>
        <c:scaling>
          <c:orientation val="minMax"/>
        </c:scaling>
        <c:delete val="0"/>
        <c:axPos val="r"/>
        <c:numFmt formatCode="#,##0.0_ "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79049183"/>
        <c:crosses val="max"/>
        <c:crossBetween val="between"/>
      </c:valAx>
      <c:catAx>
        <c:axId val="1879049183"/>
        <c:scaling>
          <c:orientation val="minMax"/>
        </c:scaling>
        <c:delete val="1"/>
        <c:axPos val="b"/>
        <c:numFmt formatCode="General" sourceLinked="1"/>
        <c:majorTickMark val="out"/>
        <c:minorTickMark val="none"/>
        <c:tickLblPos val="nextTo"/>
        <c:crossAx val="1879050431"/>
        <c:crosses val="autoZero"/>
        <c:auto val="1"/>
        <c:lblAlgn val="ctr"/>
        <c:lblOffset val="100"/>
        <c:noMultiLvlLbl val="0"/>
      </c:catAx>
      <c:spPr>
        <a:noFill/>
        <a:ln>
          <a:noFill/>
        </a:ln>
        <a:effectLst/>
      </c:spPr>
    </c:plotArea>
    <c:legend>
      <c:legendPos val="b"/>
      <c:layout>
        <c:manualLayout>
          <c:xMode val="edge"/>
          <c:yMode val="edge"/>
          <c:x val="9.5000000000000015E-2"/>
          <c:y val="0.11851096922069419"/>
          <c:w val="0.59069473440037124"/>
          <c:h val="0.207755176436278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Sheet4!$B$2:$B$29</c:f>
              <c:strCache>
                <c:ptCount val="28"/>
                <c:pt idx="0">
                  <c:v>東京都</c:v>
                </c:pt>
                <c:pt idx="1">
                  <c:v>大阪府</c:v>
                </c:pt>
                <c:pt idx="2">
                  <c:v>神奈川県</c:v>
                </c:pt>
                <c:pt idx="3">
                  <c:v>静岡県</c:v>
                </c:pt>
                <c:pt idx="4">
                  <c:v>広島県</c:v>
                </c:pt>
                <c:pt idx="5">
                  <c:v>長野県</c:v>
                </c:pt>
                <c:pt idx="6">
                  <c:v>埼玉県</c:v>
                </c:pt>
                <c:pt idx="7">
                  <c:v>宮城県</c:v>
                </c:pt>
                <c:pt idx="8">
                  <c:v>愛知県</c:v>
                </c:pt>
                <c:pt idx="9">
                  <c:v>北海道</c:v>
                </c:pt>
                <c:pt idx="10">
                  <c:v>京都府</c:v>
                </c:pt>
                <c:pt idx="11">
                  <c:v>兵庫県</c:v>
                </c:pt>
                <c:pt idx="12">
                  <c:v>茨城県</c:v>
                </c:pt>
                <c:pt idx="13">
                  <c:v>山梨県</c:v>
                </c:pt>
                <c:pt idx="14">
                  <c:v>高知県</c:v>
                </c:pt>
                <c:pt idx="15">
                  <c:v>群馬県</c:v>
                </c:pt>
                <c:pt idx="16">
                  <c:v>奈良県</c:v>
                </c:pt>
                <c:pt idx="17">
                  <c:v>岡山県</c:v>
                </c:pt>
                <c:pt idx="18">
                  <c:v>福岡県</c:v>
                </c:pt>
                <c:pt idx="19">
                  <c:v>岐阜県</c:v>
                </c:pt>
                <c:pt idx="20">
                  <c:v>熊本県</c:v>
                </c:pt>
                <c:pt idx="21">
                  <c:v>鹿児島県</c:v>
                </c:pt>
                <c:pt idx="22">
                  <c:v>沖縄県</c:v>
                </c:pt>
                <c:pt idx="23">
                  <c:v>青森県</c:v>
                </c:pt>
                <c:pt idx="24">
                  <c:v>石川県</c:v>
                </c:pt>
                <c:pt idx="25">
                  <c:v>滋賀県</c:v>
                </c:pt>
                <c:pt idx="26">
                  <c:v>鳥取県</c:v>
                </c:pt>
                <c:pt idx="27">
                  <c:v>香川県</c:v>
                </c:pt>
              </c:strCache>
            </c:strRef>
          </c:cat>
          <c:val>
            <c:numRef>
              <c:f>Sheet4!$C$2:$C$29</c:f>
            </c:numRef>
          </c:val>
          <c:extLst>
            <c:ext xmlns:c16="http://schemas.microsoft.com/office/drawing/2014/chart" uri="{C3380CC4-5D6E-409C-BE32-E72D297353CC}">
              <c16:uniqueId val="{00000000-7643-45AB-B34D-2A2DA470FD6D}"/>
            </c:ext>
          </c:extLst>
        </c:ser>
        <c:ser>
          <c:idx val="1"/>
          <c:order val="1"/>
          <c:spPr>
            <a:solidFill>
              <a:srgbClr val="0070C0"/>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7643-45AB-B34D-2A2DA470FD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Sheet4!$B$2:$B$29</c:f>
              <c:strCache>
                <c:ptCount val="28"/>
                <c:pt idx="0">
                  <c:v>東京都</c:v>
                </c:pt>
                <c:pt idx="1">
                  <c:v>大阪府</c:v>
                </c:pt>
                <c:pt idx="2">
                  <c:v>神奈川県</c:v>
                </c:pt>
                <c:pt idx="3">
                  <c:v>静岡県</c:v>
                </c:pt>
                <c:pt idx="4">
                  <c:v>広島県</c:v>
                </c:pt>
                <c:pt idx="5">
                  <c:v>長野県</c:v>
                </c:pt>
                <c:pt idx="6">
                  <c:v>埼玉県</c:v>
                </c:pt>
                <c:pt idx="7">
                  <c:v>宮城県</c:v>
                </c:pt>
                <c:pt idx="8">
                  <c:v>愛知県</c:v>
                </c:pt>
                <c:pt idx="9">
                  <c:v>北海道</c:v>
                </c:pt>
                <c:pt idx="10">
                  <c:v>京都府</c:v>
                </c:pt>
                <c:pt idx="11">
                  <c:v>兵庫県</c:v>
                </c:pt>
                <c:pt idx="12">
                  <c:v>茨城県</c:v>
                </c:pt>
                <c:pt idx="13">
                  <c:v>山梨県</c:v>
                </c:pt>
                <c:pt idx="14">
                  <c:v>高知県</c:v>
                </c:pt>
                <c:pt idx="15">
                  <c:v>群馬県</c:v>
                </c:pt>
                <c:pt idx="16">
                  <c:v>奈良県</c:v>
                </c:pt>
                <c:pt idx="17">
                  <c:v>岡山県</c:v>
                </c:pt>
                <c:pt idx="18">
                  <c:v>福岡県</c:v>
                </c:pt>
                <c:pt idx="19">
                  <c:v>岐阜県</c:v>
                </c:pt>
                <c:pt idx="20">
                  <c:v>熊本県</c:v>
                </c:pt>
                <c:pt idx="21">
                  <c:v>鹿児島県</c:v>
                </c:pt>
                <c:pt idx="22">
                  <c:v>沖縄県</c:v>
                </c:pt>
                <c:pt idx="23">
                  <c:v>青森県</c:v>
                </c:pt>
                <c:pt idx="24">
                  <c:v>石川県</c:v>
                </c:pt>
                <c:pt idx="25">
                  <c:v>滋賀県</c:v>
                </c:pt>
                <c:pt idx="26">
                  <c:v>鳥取県</c:v>
                </c:pt>
                <c:pt idx="27">
                  <c:v>香川県</c:v>
                </c:pt>
              </c:strCache>
            </c:strRef>
          </c:cat>
          <c:val>
            <c:numRef>
              <c:f>Sheet4!$D$2:$D$29</c:f>
              <c:numCache>
                <c:formatCode>General</c:formatCode>
                <c:ptCount val="28"/>
                <c:pt idx="0">
                  <c:v>37</c:v>
                </c:pt>
                <c:pt idx="1">
                  <c:v>12</c:v>
                </c:pt>
                <c:pt idx="2">
                  <c:v>11</c:v>
                </c:pt>
                <c:pt idx="3">
                  <c:v>11</c:v>
                </c:pt>
                <c:pt idx="4">
                  <c:v>10</c:v>
                </c:pt>
                <c:pt idx="5">
                  <c:v>9</c:v>
                </c:pt>
                <c:pt idx="6">
                  <c:v>7</c:v>
                </c:pt>
                <c:pt idx="7">
                  <c:v>6</c:v>
                </c:pt>
                <c:pt idx="8">
                  <c:v>6</c:v>
                </c:pt>
                <c:pt idx="9">
                  <c:v>5</c:v>
                </c:pt>
                <c:pt idx="10">
                  <c:v>5</c:v>
                </c:pt>
                <c:pt idx="11">
                  <c:v>5</c:v>
                </c:pt>
                <c:pt idx="12">
                  <c:v>4</c:v>
                </c:pt>
                <c:pt idx="13">
                  <c:v>4</c:v>
                </c:pt>
                <c:pt idx="14">
                  <c:v>4</c:v>
                </c:pt>
                <c:pt idx="15">
                  <c:v>3</c:v>
                </c:pt>
                <c:pt idx="16">
                  <c:v>3</c:v>
                </c:pt>
                <c:pt idx="17">
                  <c:v>3</c:v>
                </c:pt>
                <c:pt idx="18">
                  <c:v>3</c:v>
                </c:pt>
                <c:pt idx="19">
                  <c:v>2</c:v>
                </c:pt>
                <c:pt idx="20">
                  <c:v>2</c:v>
                </c:pt>
                <c:pt idx="21">
                  <c:v>2</c:v>
                </c:pt>
                <c:pt idx="22">
                  <c:v>2</c:v>
                </c:pt>
                <c:pt idx="23">
                  <c:v>1</c:v>
                </c:pt>
                <c:pt idx="24">
                  <c:v>1</c:v>
                </c:pt>
                <c:pt idx="25">
                  <c:v>1</c:v>
                </c:pt>
                <c:pt idx="26">
                  <c:v>1</c:v>
                </c:pt>
                <c:pt idx="27">
                  <c:v>1</c:v>
                </c:pt>
              </c:numCache>
            </c:numRef>
          </c:val>
          <c:extLst>
            <c:ext xmlns:c16="http://schemas.microsoft.com/office/drawing/2014/chart" uri="{C3380CC4-5D6E-409C-BE32-E72D297353CC}">
              <c16:uniqueId val="{00000001-7643-45AB-B34D-2A2DA470FD6D}"/>
            </c:ext>
          </c:extLst>
        </c:ser>
        <c:dLbls>
          <c:dLblPos val="outEnd"/>
          <c:showLegendKey val="0"/>
          <c:showVal val="1"/>
          <c:showCatName val="0"/>
          <c:showSerName val="0"/>
          <c:showPercent val="0"/>
          <c:showBubbleSize val="0"/>
        </c:dLbls>
        <c:gapWidth val="219"/>
        <c:overlap val="-27"/>
        <c:axId val="567645440"/>
        <c:axId val="567646272"/>
      </c:barChart>
      <c:catAx>
        <c:axId val="56764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67646272"/>
        <c:crosses val="autoZero"/>
        <c:auto val="1"/>
        <c:lblAlgn val="ctr"/>
        <c:lblOffset val="100"/>
        <c:noMultiLvlLbl val="0"/>
      </c:catAx>
      <c:valAx>
        <c:axId val="567646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67645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E123-454D-A34D-A0A6DC33A904}"/>
                </c:ext>
              </c:extLst>
            </c:dLbl>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E123-454D-A34D-A0A6DC33A9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目次__医療機関リスト!$T$5:$T$51</c:f>
              <c:strCache>
                <c:ptCount val="47"/>
                <c:pt idx="0">
                  <c:v>東京都 </c:v>
                </c:pt>
                <c:pt idx="1">
                  <c:v>大阪府 </c:v>
                </c:pt>
                <c:pt idx="2">
                  <c:v>茨城県 </c:v>
                </c:pt>
                <c:pt idx="3">
                  <c:v>福岡県 </c:v>
                </c:pt>
                <c:pt idx="4">
                  <c:v>三重県 </c:v>
                </c:pt>
                <c:pt idx="5">
                  <c:v>香川県 </c:v>
                </c:pt>
                <c:pt idx="6">
                  <c:v>神奈川県 </c:v>
                </c:pt>
                <c:pt idx="7">
                  <c:v>埼玉県 </c:v>
                </c:pt>
                <c:pt idx="8">
                  <c:v>徳島県 </c:v>
                </c:pt>
                <c:pt idx="9">
                  <c:v>奈良県 </c:v>
                </c:pt>
                <c:pt idx="10">
                  <c:v>鹿児島県 </c:v>
                </c:pt>
                <c:pt idx="11">
                  <c:v>山梨県 </c:v>
                </c:pt>
                <c:pt idx="12">
                  <c:v>北海道 </c:v>
                </c:pt>
                <c:pt idx="13">
                  <c:v>千葉県 </c:v>
                </c:pt>
                <c:pt idx="14">
                  <c:v>愛知県 </c:v>
                </c:pt>
                <c:pt idx="15">
                  <c:v>岐阜県 </c:v>
                </c:pt>
                <c:pt idx="16">
                  <c:v>島根県 </c:v>
                </c:pt>
                <c:pt idx="17">
                  <c:v>山形県 </c:v>
                </c:pt>
                <c:pt idx="18">
                  <c:v>群馬県 </c:v>
                </c:pt>
                <c:pt idx="19">
                  <c:v>富山県 </c:v>
                </c:pt>
                <c:pt idx="20">
                  <c:v>京都府 </c:v>
                </c:pt>
                <c:pt idx="21">
                  <c:v>福井県 </c:v>
                </c:pt>
                <c:pt idx="22">
                  <c:v>静岡県 </c:v>
                </c:pt>
                <c:pt idx="23">
                  <c:v>秋田県 </c:v>
                </c:pt>
                <c:pt idx="24">
                  <c:v>石川県 </c:v>
                </c:pt>
                <c:pt idx="25">
                  <c:v>栃木県 </c:v>
                </c:pt>
                <c:pt idx="26">
                  <c:v>熊本県 </c:v>
                </c:pt>
                <c:pt idx="27">
                  <c:v>鳥取県 </c:v>
                </c:pt>
                <c:pt idx="28">
                  <c:v>兵庫県 </c:v>
                </c:pt>
                <c:pt idx="29">
                  <c:v>岡山県 </c:v>
                </c:pt>
                <c:pt idx="30">
                  <c:v>高知県 </c:v>
                </c:pt>
                <c:pt idx="31">
                  <c:v>山口県 </c:v>
                </c:pt>
                <c:pt idx="32">
                  <c:v>広島県 </c:v>
                </c:pt>
                <c:pt idx="33">
                  <c:v>新潟県 </c:v>
                </c:pt>
                <c:pt idx="34">
                  <c:v>長野県 </c:v>
                </c:pt>
                <c:pt idx="35">
                  <c:v>沖縄県 </c:v>
                </c:pt>
                <c:pt idx="36">
                  <c:v>宮城県 </c:v>
                </c:pt>
                <c:pt idx="37">
                  <c:v>岩手県 </c:v>
                </c:pt>
                <c:pt idx="38">
                  <c:v>長崎県 </c:v>
                </c:pt>
                <c:pt idx="39">
                  <c:v>大分県 </c:v>
                </c:pt>
                <c:pt idx="40">
                  <c:v>愛媛県 </c:v>
                </c:pt>
                <c:pt idx="41">
                  <c:v>滋賀県 </c:v>
                </c:pt>
                <c:pt idx="42">
                  <c:v>福島県 </c:v>
                </c:pt>
                <c:pt idx="43">
                  <c:v>和歌山県 </c:v>
                </c:pt>
                <c:pt idx="44">
                  <c:v>宮崎県 </c:v>
                </c:pt>
                <c:pt idx="45">
                  <c:v>青森県 </c:v>
                </c:pt>
                <c:pt idx="46">
                  <c:v>佐賀県 </c:v>
                </c:pt>
              </c:strCache>
            </c:strRef>
          </c:cat>
          <c:val>
            <c:numRef>
              <c:f>目次__医療機関リスト!$U$5:$U$51</c:f>
              <c:numCache>
                <c:formatCode>General</c:formatCode>
                <c:ptCount val="47"/>
                <c:pt idx="0">
                  <c:v>508</c:v>
                </c:pt>
                <c:pt idx="1">
                  <c:v>332</c:v>
                </c:pt>
                <c:pt idx="2">
                  <c:v>156</c:v>
                </c:pt>
                <c:pt idx="3">
                  <c:v>128</c:v>
                </c:pt>
                <c:pt idx="4">
                  <c:v>101</c:v>
                </c:pt>
                <c:pt idx="5">
                  <c:v>86</c:v>
                </c:pt>
                <c:pt idx="6">
                  <c:v>84</c:v>
                </c:pt>
                <c:pt idx="7">
                  <c:v>68</c:v>
                </c:pt>
                <c:pt idx="8">
                  <c:v>67</c:v>
                </c:pt>
                <c:pt idx="9">
                  <c:v>60</c:v>
                </c:pt>
                <c:pt idx="10">
                  <c:v>57</c:v>
                </c:pt>
                <c:pt idx="11">
                  <c:v>56</c:v>
                </c:pt>
                <c:pt idx="12">
                  <c:v>53</c:v>
                </c:pt>
                <c:pt idx="13">
                  <c:v>50</c:v>
                </c:pt>
                <c:pt idx="14">
                  <c:v>50</c:v>
                </c:pt>
                <c:pt idx="15">
                  <c:v>49</c:v>
                </c:pt>
                <c:pt idx="16">
                  <c:v>49</c:v>
                </c:pt>
                <c:pt idx="17">
                  <c:v>48</c:v>
                </c:pt>
                <c:pt idx="18">
                  <c:v>48</c:v>
                </c:pt>
                <c:pt idx="19">
                  <c:v>48</c:v>
                </c:pt>
                <c:pt idx="20">
                  <c:v>43</c:v>
                </c:pt>
                <c:pt idx="21">
                  <c:v>38</c:v>
                </c:pt>
                <c:pt idx="22">
                  <c:v>37</c:v>
                </c:pt>
                <c:pt idx="23">
                  <c:v>36</c:v>
                </c:pt>
                <c:pt idx="24">
                  <c:v>35</c:v>
                </c:pt>
                <c:pt idx="25">
                  <c:v>34</c:v>
                </c:pt>
                <c:pt idx="26">
                  <c:v>34</c:v>
                </c:pt>
                <c:pt idx="27">
                  <c:v>33</c:v>
                </c:pt>
                <c:pt idx="28">
                  <c:v>27</c:v>
                </c:pt>
                <c:pt idx="29">
                  <c:v>27</c:v>
                </c:pt>
                <c:pt idx="30">
                  <c:v>26</c:v>
                </c:pt>
                <c:pt idx="31">
                  <c:v>25</c:v>
                </c:pt>
                <c:pt idx="32">
                  <c:v>24</c:v>
                </c:pt>
                <c:pt idx="33">
                  <c:v>23</c:v>
                </c:pt>
                <c:pt idx="34">
                  <c:v>23</c:v>
                </c:pt>
                <c:pt idx="35">
                  <c:v>19</c:v>
                </c:pt>
                <c:pt idx="36">
                  <c:v>18</c:v>
                </c:pt>
                <c:pt idx="37">
                  <c:v>17</c:v>
                </c:pt>
                <c:pt idx="38">
                  <c:v>17</c:v>
                </c:pt>
                <c:pt idx="39">
                  <c:v>17</c:v>
                </c:pt>
                <c:pt idx="40">
                  <c:v>16</c:v>
                </c:pt>
                <c:pt idx="41">
                  <c:v>13</c:v>
                </c:pt>
                <c:pt idx="42">
                  <c:v>10</c:v>
                </c:pt>
                <c:pt idx="43">
                  <c:v>10</c:v>
                </c:pt>
                <c:pt idx="44">
                  <c:v>9</c:v>
                </c:pt>
                <c:pt idx="45">
                  <c:v>6</c:v>
                </c:pt>
                <c:pt idx="46">
                  <c:v>5</c:v>
                </c:pt>
              </c:numCache>
            </c:numRef>
          </c:val>
          <c:extLst>
            <c:ext xmlns:c16="http://schemas.microsoft.com/office/drawing/2014/chart" uri="{C3380CC4-5D6E-409C-BE32-E72D297353CC}">
              <c16:uniqueId val="{00000000-E123-454D-A34D-A0A6DC33A904}"/>
            </c:ext>
          </c:extLst>
        </c:ser>
        <c:dLbls>
          <c:dLblPos val="outEnd"/>
          <c:showLegendKey val="0"/>
          <c:showVal val="1"/>
          <c:showCatName val="0"/>
          <c:showSerName val="0"/>
          <c:showPercent val="0"/>
          <c:showBubbleSize val="0"/>
        </c:dLbls>
        <c:gapWidth val="219"/>
        <c:overlap val="-27"/>
        <c:axId val="262026079"/>
        <c:axId val="262026495"/>
      </c:barChart>
      <c:catAx>
        <c:axId val="262026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62026495"/>
        <c:crosses val="autoZero"/>
        <c:auto val="1"/>
        <c:lblAlgn val="ctr"/>
        <c:lblOffset val="100"/>
        <c:noMultiLvlLbl val="0"/>
      </c:catAx>
      <c:valAx>
        <c:axId val="2620264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62026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75241156666365"/>
          <c:y val="0.26236968449931414"/>
          <c:w val="0.84302537182852133"/>
          <c:h val="0.55451074531321443"/>
        </c:manualLayout>
      </c:layout>
      <c:lineChart>
        <c:grouping val="standard"/>
        <c:varyColors val="0"/>
        <c:ser>
          <c:idx val="0"/>
          <c:order val="0"/>
          <c:tx>
            <c:strRef>
              <c:f>計算シート!$J$39</c:f>
              <c:strCache>
                <c:ptCount val="1"/>
                <c:pt idx="0">
                  <c:v>近畿圏</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計算シート!$W$38:$AI$38</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計算シート!$W$39:$AI$39</c:f>
              <c:numCache>
                <c:formatCode>#,##0.0;"▲ "#,##0.0</c:formatCode>
                <c:ptCount val="13"/>
                <c:pt idx="0">
                  <c:v>62.242146465491288</c:v>
                </c:pt>
                <c:pt idx="1">
                  <c:v>61.246694334357677</c:v>
                </c:pt>
                <c:pt idx="2">
                  <c:v>62.935680300837447</c:v>
                </c:pt>
                <c:pt idx="3">
                  <c:v>63.584457251351033</c:v>
                </c:pt>
                <c:pt idx="4">
                  <c:v>62.965151502359262</c:v>
                </c:pt>
                <c:pt idx="5">
                  <c:v>61.850129520630951</c:v>
                </c:pt>
                <c:pt idx="6">
                  <c:v>61.361858599472754</c:v>
                </c:pt>
                <c:pt idx="7">
                  <c:v>64.093979801547093</c:v>
                </c:pt>
                <c:pt idx="8">
                  <c:v>63.392207660160437</c:v>
                </c:pt>
                <c:pt idx="9">
                  <c:v>59.763176024031075</c:v>
                </c:pt>
                <c:pt idx="10">
                  <c:v>60.243395892667586</c:v>
                </c:pt>
                <c:pt idx="11">
                  <c:v>60.824851438576964</c:v>
                </c:pt>
                <c:pt idx="12">
                  <c:v>61.993375689636331</c:v>
                </c:pt>
              </c:numCache>
            </c:numRef>
          </c:val>
          <c:smooth val="0"/>
          <c:extLst>
            <c:ext xmlns:c16="http://schemas.microsoft.com/office/drawing/2014/chart" uri="{C3380CC4-5D6E-409C-BE32-E72D297353CC}">
              <c16:uniqueId val="{00000000-1987-426B-AF9F-FB679F86CB45}"/>
            </c:ext>
          </c:extLst>
        </c:ser>
        <c:ser>
          <c:idx val="1"/>
          <c:order val="1"/>
          <c:tx>
            <c:strRef>
              <c:f>計算シート!$J$40</c:f>
              <c:strCache>
                <c:ptCount val="1"/>
                <c:pt idx="0">
                  <c:v>全国</c:v>
                </c:pt>
              </c:strCache>
            </c:strRef>
          </c:tx>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計算シート!$W$38:$AI$38</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計算シート!$W$40:$AI$40</c:f>
              <c:numCache>
                <c:formatCode>0.0</c:formatCode>
                <c:ptCount val="13"/>
                <c:pt idx="0">
                  <c:v>48.889906514828581</c:v>
                </c:pt>
                <c:pt idx="1">
                  <c:v>49.141672868051174</c:v>
                </c:pt>
                <c:pt idx="2">
                  <c:v>51.089110458213838</c:v>
                </c:pt>
                <c:pt idx="3">
                  <c:v>51.665875449845785</c:v>
                </c:pt>
                <c:pt idx="4">
                  <c:v>52.026004583638539</c:v>
                </c:pt>
                <c:pt idx="5">
                  <c:v>51.134322377871044</c:v>
                </c:pt>
                <c:pt idx="6">
                  <c:v>50.626393358012869</c:v>
                </c:pt>
                <c:pt idx="7">
                  <c:v>54.173627790195056</c:v>
                </c:pt>
                <c:pt idx="8">
                  <c:v>53.136927948087731</c:v>
                </c:pt>
                <c:pt idx="9">
                  <c:v>50.216207849051095</c:v>
                </c:pt>
                <c:pt idx="10">
                  <c:v>49.501954145220964</c:v>
                </c:pt>
                <c:pt idx="11">
                  <c:v>50.42678468142762</c:v>
                </c:pt>
                <c:pt idx="12">
                  <c:v>51.693371425276645</c:v>
                </c:pt>
              </c:numCache>
            </c:numRef>
          </c:val>
          <c:smooth val="0"/>
          <c:extLst>
            <c:ext xmlns:c16="http://schemas.microsoft.com/office/drawing/2014/chart" uri="{C3380CC4-5D6E-409C-BE32-E72D297353CC}">
              <c16:uniqueId val="{00000001-1987-426B-AF9F-FB679F86CB45}"/>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valAx>
    </c:plotArea>
    <c:legend>
      <c:legendPos val="r"/>
      <c:layout>
        <c:manualLayout>
          <c:xMode val="edge"/>
          <c:yMode val="edge"/>
          <c:x val="0.38324723406087213"/>
          <c:y val="4.5400663008687697E-2"/>
          <c:w val="0.25406571526970589"/>
          <c:h val="0.19349314131570741"/>
        </c:manualLayout>
      </c:layout>
      <c:overlay val="0"/>
    </c:legend>
    <c:plotVisOnly val="1"/>
    <c:dispBlanksAs val="gap"/>
    <c:showDLblsOverMax val="0"/>
  </c:chart>
  <c:spPr>
    <a:ln>
      <a:noFill/>
    </a:ln>
  </c:spPr>
  <c:externalData r:id="rId1">
    <c:autoUpdate val="0"/>
  </c:externalData>
  <c:userShapes r:id="rId2"/>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764864322255118"/>
          <c:y val="7.4078310330922464E-2"/>
          <c:w val="0.85850511986867417"/>
          <c:h val="0.70431683278364743"/>
        </c:manualLayout>
      </c:layout>
      <c:lineChart>
        <c:grouping val="standard"/>
        <c:varyColors val="0"/>
        <c:ser>
          <c:idx val="0"/>
          <c:order val="0"/>
          <c:tx>
            <c:strRef>
              <c:f>Sheet1!$B$26</c:f>
              <c:strCache>
                <c:ptCount val="1"/>
                <c:pt idx="0">
                  <c:v>関西国際空港</c:v>
                </c:pt>
              </c:strCache>
            </c:strRef>
          </c:tx>
          <c:marker>
            <c:symbol val="square"/>
            <c:size val="7"/>
          </c:marker>
          <c:dLbls>
            <c:dLbl>
              <c:idx val="1"/>
              <c:layout>
                <c:manualLayout>
                  <c:x val="-6.0835676505051443E-2"/>
                  <c:y val="-4.90190962728329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B1-4824-A3A8-2A3D73CC400C}"/>
                </c:ext>
              </c:extLst>
            </c:dLbl>
            <c:dLbl>
              <c:idx val="2"/>
              <c:layout>
                <c:manualLayout>
                  <c:x val="-6.0835676505051443E-2"/>
                  <c:y val="-8.3478881223737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B1-4824-A3A8-2A3D73CC400C}"/>
                </c:ext>
              </c:extLst>
            </c:dLbl>
            <c:dLbl>
              <c:idx val="4"/>
              <c:layout>
                <c:manualLayout>
                  <c:x val="-6.2482895651915539E-2"/>
                  <c:y val="2.0289900100784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98-489E-AF91-76107EDFF1F2}"/>
                </c:ext>
              </c:extLst>
            </c:dLbl>
            <c:dLbl>
              <c:idx val="6"/>
              <c:layout>
                <c:manualLayout>
                  <c:x val="-6.2482895651915539E-2"/>
                  <c:y val="2.29925245832424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98-489E-AF91-76107EDFF1F2}"/>
                </c:ext>
              </c:extLst>
            </c:dLbl>
            <c:dLbl>
              <c:idx val="8"/>
              <c:layout>
                <c:manualLayout>
                  <c:x val="-6.2482895651915643E-2"/>
                  <c:y val="2.02899001007844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98-489E-AF91-76107EDFF1F2}"/>
                </c:ext>
              </c:extLst>
            </c:dLbl>
            <c:dLbl>
              <c:idx val="10"/>
              <c:layout>
                <c:manualLayout>
                  <c:x val="-6.8951774060190776E-2"/>
                  <c:y val="2.2992524583242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98-489E-AF91-76107EDFF1F2}"/>
                </c:ext>
              </c:extLst>
            </c:dLbl>
            <c:dLbl>
              <c:idx val="12"/>
              <c:layout>
                <c:manualLayout>
                  <c:x val="0"/>
                  <c:y val="2.56951490657004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98-489E-AF91-76107EDFF1F2}"/>
                </c:ext>
              </c:extLst>
            </c:dLbl>
            <c:dLbl>
              <c:idx val="13"/>
              <c:layout>
                <c:manualLayout>
                  <c:x val="-2.7624303383585843E-2"/>
                  <c:y val="-8.3478881223737714E-2"/>
                </c:manualLayout>
              </c:layout>
              <c:spPr>
                <a:noFill/>
                <a:ln>
                  <a:noFill/>
                </a:ln>
                <a:effectLst/>
              </c:spPr>
              <c:txPr>
                <a:bodyPr wrap="square" lIns="38100" tIns="19050" rIns="38100" bIns="19050" anchor="ctr">
                  <a:spAutoFit/>
                </a:bodyPr>
                <a:lstStyle/>
                <a:p>
                  <a:pPr>
                    <a:defRPr lang="ja-JP" sz="900" b="1" u="sng">
                      <a:solidFill>
                        <a:schemeClr val="tx1"/>
                      </a:solidFill>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E7-42F6-9A12-F1697BB908AD}"/>
                </c:ext>
              </c:extLst>
            </c:dLbl>
            <c:spPr>
              <a:noFill/>
              <a:ln>
                <a:noFill/>
              </a:ln>
              <a:effectLst/>
            </c:spPr>
            <c:txPr>
              <a:bodyPr wrap="square" lIns="38100" tIns="19050" rIns="38100" bIns="19050" anchor="ctr">
                <a:spAutoFit/>
              </a:bodyPr>
              <a:lstStyle/>
              <a:p>
                <a:pPr>
                  <a:defRPr lang="ja-JP"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Sheet1!$E$25:$R$25</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Sheet1!$E$26:$R$26</c:f>
              <c:numCache>
                <c:formatCode>#,##0_);[Red]\(#,##0\)</c:formatCode>
                <c:ptCount val="14"/>
                <c:pt idx="0">
                  <c:v>68515.31</c:v>
                </c:pt>
                <c:pt idx="1">
                  <c:v>77374.02</c:v>
                </c:pt>
                <c:pt idx="2">
                  <c:v>84718.89</c:v>
                </c:pt>
                <c:pt idx="3">
                  <c:v>92124.75</c:v>
                </c:pt>
                <c:pt idx="4">
                  <c:v>86343.86</c:v>
                </c:pt>
                <c:pt idx="5">
                  <c:v>95845.65</c:v>
                </c:pt>
                <c:pt idx="6">
                  <c:v>92138.09</c:v>
                </c:pt>
                <c:pt idx="7">
                  <c:v>91566.86</c:v>
                </c:pt>
                <c:pt idx="8">
                  <c:v>87362.31</c:v>
                </c:pt>
                <c:pt idx="9">
                  <c:v>99220.49</c:v>
                </c:pt>
                <c:pt idx="10">
                  <c:v>114763</c:v>
                </c:pt>
                <c:pt idx="11">
                  <c:v>107784</c:v>
                </c:pt>
                <c:pt idx="12">
                  <c:v>114573.06</c:v>
                </c:pt>
                <c:pt idx="13" formatCode="#,##0">
                  <c:v>123490</c:v>
                </c:pt>
              </c:numCache>
            </c:numRef>
          </c:val>
          <c:smooth val="0"/>
          <c:extLst>
            <c:ext xmlns:c16="http://schemas.microsoft.com/office/drawing/2014/chart" uri="{C3380CC4-5D6E-409C-BE32-E72D297353CC}">
              <c16:uniqueId val="{00000005-6D98-489E-AF91-76107EDFF1F2}"/>
            </c:ext>
          </c:extLst>
        </c:ser>
        <c:ser>
          <c:idx val="1"/>
          <c:order val="1"/>
          <c:tx>
            <c:strRef>
              <c:f>Sheet1!$B$27</c:f>
              <c:strCache>
                <c:ptCount val="1"/>
                <c:pt idx="0">
                  <c:v>中部国際空港</c:v>
                </c:pt>
              </c:strCache>
            </c:strRef>
          </c:tx>
          <c:spPr>
            <a:ln>
              <a:solidFill>
                <a:schemeClr val="accent3"/>
              </a:solidFill>
            </a:ln>
          </c:spPr>
          <c:marker>
            <c:symbol val="triangle"/>
            <c:size val="7"/>
            <c:spPr>
              <a:solidFill>
                <a:schemeClr val="accent3"/>
              </a:solidFill>
              <a:ln>
                <a:solidFill>
                  <a:schemeClr val="accent3"/>
                </a:solidFill>
              </a:ln>
            </c:spPr>
          </c:marker>
          <c:dLbls>
            <c:dLbl>
              <c:idx val="1"/>
              <c:layout>
                <c:manualLayout>
                  <c:x val="-6.2482895651915539E-2"/>
                  <c:y val="2.0289900100784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98-489E-AF91-76107EDFF1F2}"/>
                </c:ext>
              </c:extLst>
            </c:dLbl>
            <c:dLbl>
              <c:idx val="3"/>
              <c:layout>
                <c:manualLayout>
                  <c:x val="-6.2482895651915539E-2"/>
                  <c:y val="2.2992524583242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D98-489E-AF91-76107EDFF1F2}"/>
                </c:ext>
              </c:extLst>
            </c:dLbl>
            <c:dLbl>
              <c:idx val="5"/>
              <c:layout>
                <c:manualLayout>
                  <c:x val="-6.2482895651915539E-2"/>
                  <c:y val="1.75872756183263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98-489E-AF91-76107EDFF1F2}"/>
                </c:ext>
              </c:extLst>
            </c:dLbl>
            <c:dLbl>
              <c:idx val="7"/>
              <c:layout>
                <c:manualLayout>
                  <c:x val="-6.2482895651915643E-2"/>
                  <c:y val="2.0289900100784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98-489E-AF91-76107EDFF1F2}"/>
                </c:ext>
              </c:extLst>
            </c:dLbl>
            <c:dLbl>
              <c:idx val="9"/>
              <c:layout>
                <c:manualLayout>
                  <c:x val="-6.2482895651915539E-2"/>
                  <c:y val="1.75872756183264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98-489E-AF91-76107EDFF1F2}"/>
                </c:ext>
              </c:extLst>
            </c:dLbl>
            <c:dLbl>
              <c:idx val="11"/>
              <c:layout>
                <c:manualLayout>
                  <c:x val="-6.2482895651915643E-2"/>
                  <c:y val="2.02899001007844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D98-489E-AF91-76107EDFF1F2}"/>
                </c:ext>
              </c:extLst>
            </c:dLbl>
            <c:dLbl>
              <c:idx val="12"/>
              <c:layout>
                <c:manualLayout>
                  <c:x val="-8.1177335523718003E-2"/>
                  <c:y val="-3.31145801416463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E7-42F6-9A12-F1697BB908AD}"/>
                </c:ext>
              </c:extLst>
            </c:dLbl>
            <c:spPr>
              <a:noFill/>
              <a:ln>
                <a:noFill/>
              </a:ln>
              <a:effectLst/>
            </c:spPr>
            <c:txPr>
              <a:bodyPr wrap="square" lIns="38100" tIns="19050" rIns="38100" bIns="19050" anchor="ctr">
                <a:spAutoFit/>
              </a:bodyPr>
              <a:lstStyle/>
              <a:p>
                <a:pPr>
                  <a:defRPr lang="ja-JP"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Sheet1!$E$25:$R$25</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Sheet1!$E$27:$R$27</c:f>
              <c:numCache>
                <c:formatCode>#,##0_);[Red]\(#,##0\)</c:formatCode>
                <c:ptCount val="14"/>
                <c:pt idx="0">
                  <c:v>14677</c:v>
                </c:pt>
                <c:pt idx="1">
                  <c:v>15922</c:v>
                </c:pt>
                <c:pt idx="2">
                  <c:v>17223.59333</c:v>
                </c:pt>
                <c:pt idx="3">
                  <c:v>21247.50634</c:v>
                </c:pt>
                <c:pt idx="4">
                  <c:v>17598.224840000003</c:v>
                </c:pt>
                <c:pt idx="5">
                  <c:v>18817.311549999999</c:v>
                </c:pt>
                <c:pt idx="6">
                  <c:v>21778.275120000002</c:v>
                </c:pt>
                <c:pt idx="7">
                  <c:v>20510.71198</c:v>
                </c:pt>
                <c:pt idx="8">
                  <c:v>16290.18903</c:v>
                </c:pt>
                <c:pt idx="9">
                  <c:v>20019.49915</c:v>
                </c:pt>
                <c:pt idx="10">
                  <c:v>23349</c:v>
                </c:pt>
                <c:pt idx="11">
                  <c:v>22872</c:v>
                </c:pt>
                <c:pt idx="12">
                  <c:v>26224.316890000002</c:v>
                </c:pt>
                <c:pt idx="13" formatCode="#,##0">
                  <c:v>29469</c:v>
                </c:pt>
              </c:numCache>
            </c:numRef>
          </c:val>
          <c:smooth val="0"/>
          <c:extLst>
            <c:ext xmlns:c16="http://schemas.microsoft.com/office/drawing/2014/chart" uri="{C3380CC4-5D6E-409C-BE32-E72D297353CC}">
              <c16:uniqueId val="{0000000C-6D98-489E-AF91-76107EDFF1F2}"/>
            </c:ext>
          </c:extLst>
        </c:ser>
        <c:ser>
          <c:idx val="2"/>
          <c:order val="2"/>
          <c:tx>
            <c:strRef>
              <c:f>Sheet1!$B$28</c:f>
              <c:strCache>
                <c:ptCount val="1"/>
                <c:pt idx="0">
                  <c:v>成田国際空港</c:v>
                </c:pt>
              </c:strCache>
            </c:strRef>
          </c:tx>
          <c:spPr>
            <a:ln>
              <a:solidFill>
                <a:schemeClr val="accent2"/>
              </a:solidFill>
            </a:ln>
          </c:spPr>
          <c:marker>
            <c:symbol val="diamond"/>
            <c:size val="7"/>
            <c:spPr>
              <a:solidFill>
                <a:schemeClr val="accent2"/>
              </a:solidFill>
              <a:ln>
                <a:solidFill>
                  <a:schemeClr val="accent2"/>
                </a:solidFill>
              </a:ln>
            </c:spPr>
          </c:marker>
          <c:dLbls>
            <c:dLbl>
              <c:idx val="0"/>
              <c:layout>
                <c:manualLayout>
                  <c:x val="-3.8556784583289587E-2"/>
                  <c:y val="5.2743299439877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B1-4824-A3A8-2A3D73CC400C}"/>
                </c:ext>
              </c:extLst>
            </c:dLbl>
            <c:dLbl>
              <c:idx val="1"/>
              <c:layout>
                <c:manualLayout>
                  <c:x val="-7.3230107465734162E-2"/>
                  <c:y val="-3.5567914877426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98-489E-AF91-76107EDFF1F2}"/>
                </c:ext>
              </c:extLst>
            </c:dLbl>
            <c:dLbl>
              <c:idx val="2"/>
              <c:layout>
                <c:manualLayout>
                  <c:x val="-8.828053067374371E-2"/>
                  <c:y val="-7.18420769210860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E7-42F6-9A12-F1697BB908AD}"/>
                </c:ext>
              </c:extLst>
            </c:dLbl>
            <c:dLbl>
              <c:idx val="3"/>
              <c:layout>
                <c:manualLayout>
                  <c:x val="-6.8943518305233764E-2"/>
                  <c:y val="-8.24450876752105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E7-42F6-9A12-F1697BB908AD}"/>
                </c:ext>
              </c:extLst>
            </c:dLbl>
            <c:dLbl>
              <c:idx val="4"/>
              <c:layout>
                <c:manualLayout>
                  <c:x val="1.9454252522240232E-2"/>
                  <c:y val="2.62357725545657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B1-4824-A3A8-2A3D73CC400C}"/>
                </c:ext>
              </c:extLst>
            </c:dLbl>
            <c:dLbl>
              <c:idx val="5"/>
              <c:layout>
                <c:manualLayout>
                  <c:x val="-7.9993239658668072E-2"/>
                  <c:y val="-6.1239066166961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B1-4824-A3A8-2A3D73CC400C}"/>
                </c:ext>
              </c:extLst>
            </c:dLbl>
            <c:dLbl>
              <c:idx val="6"/>
              <c:layout>
                <c:manualLayout>
                  <c:x val="-7.1705948643592324E-2"/>
                  <c:y val="-9.0397345740804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B1-4824-A3A8-2A3D73CC400C}"/>
                </c:ext>
              </c:extLst>
            </c:dLbl>
            <c:dLbl>
              <c:idx val="7"/>
              <c:layout>
                <c:manualLayout>
                  <c:x val="-4.1319214921648126E-2"/>
                  <c:y val="-3.7382291970181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B1-4824-A3A8-2A3D73CC400C}"/>
                </c:ext>
              </c:extLst>
            </c:dLbl>
            <c:dLbl>
              <c:idx val="8"/>
              <c:layout>
                <c:manualLayout>
                  <c:x val="-7.3230107465734162E-2"/>
                  <c:y val="3.2296732023349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98-489E-AF91-76107EDFF1F2}"/>
                </c:ext>
              </c:extLst>
            </c:dLbl>
            <c:dLbl>
              <c:idx val="9"/>
              <c:layout>
                <c:manualLayout>
                  <c:x val="2.497911319895731E-2"/>
                  <c:y val="3.68387833086903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E7-42F6-9A12-F1697BB908AD}"/>
                </c:ext>
              </c:extLst>
            </c:dLbl>
            <c:dLbl>
              <c:idx val="11"/>
              <c:layout>
                <c:manualLayout>
                  <c:x val="-2.6448639133284219E-3"/>
                  <c:y val="3.1537277931628062E-2"/>
                </c:manualLayout>
              </c:layout>
              <c:spPr>
                <a:noFill/>
                <a:ln>
                  <a:noFill/>
                </a:ln>
                <a:effectLst/>
              </c:spPr>
              <c:txPr>
                <a:bodyPr wrap="square" lIns="38100" tIns="19050" rIns="38100" bIns="19050" anchor="ctr">
                  <a:noAutofit/>
                </a:bodyPr>
                <a:lstStyle/>
                <a:p>
                  <a:pPr>
                    <a:defRPr lang="ja-JP"/>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0.10750008537432344"/>
                      <c:h val="3.5003293612395674E-2"/>
                    </c:manualLayout>
                  </c15:layout>
                </c:ext>
                <c:ext xmlns:c16="http://schemas.microsoft.com/office/drawing/2014/chart" uri="{C3380CC4-5D6E-409C-BE32-E72D297353CC}">
                  <c16:uniqueId val="{00000005-E2E7-42F6-9A12-F1697BB908AD}"/>
                </c:ext>
              </c:extLst>
            </c:dLbl>
            <c:spPr>
              <a:noFill/>
              <a:ln>
                <a:noFill/>
              </a:ln>
              <a:effectLst/>
            </c:spPr>
            <c:txPr>
              <a:bodyPr wrap="square" lIns="38100" tIns="19050" rIns="38100" bIns="19050" anchor="ctr">
                <a:spAutoFit/>
              </a:bodyPr>
              <a:lstStyle/>
              <a:p>
                <a:pPr>
                  <a:defRPr lang="ja-JP"/>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Sheet1!$E$25:$R$25</c:f>
              <c:strCache>
                <c:ptCount val="14"/>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pt idx="13">
                  <c:v>2025年</c:v>
                </c:pt>
              </c:strCache>
            </c:strRef>
          </c:cat>
          <c:val>
            <c:numRef>
              <c:f>Sheet1!$E$28:$R$28</c:f>
              <c:numCache>
                <c:formatCode>#,##0_);[Red]\(#,##0\)</c:formatCode>
                <c:ptCount val="14"/>
                <c:pt idx="0">
                  <c:v>172724</c:v>
                </c:pt>
                <c:pt idx="1">
                  <c:v>188442</c:v>
                </c:pt>
                <c:pt idx="2">
                  <c:v>197732</c:v>
                </c:pt>
                <c:pt idx="3">
                  <c:v>215223</c:v>
                </c:pt>
                <c:pt idx="4">
                  <c:v>203481</c:v>
                </c:pt>
                <c:pt idx="5">
                  <c:v>234123</c:v>
                </c:pt>
                <c:pt idx="6">
                  <c:v>251628</c:v>
                </c:pt>
                <c:pt idx="7">
                  <c:v>234816</c:v>
                </c:pt>
                <c:pt idx="8">
                  <c:v>229618.72546999998</c:v>
                </c:pt>
                <c:pt idx="9">
                  <c:v>289360.41665999999</c:v>
                </c:pt>
                <c:pt idx="10">
                  <c:v>359043</c:v>
                </c:pt>
                <c:pt idx="11">
                  <c:v>337813</c:v>
                </c:pt>
                <c:pt idx="12">
                  <c:v>368334.31585999997</c:v>
                </c:pt>
                <c:pt idx="13" formatCode="#,##0">
                  <c:v>413169</c:v>
                </c:pt>
              </c:numCache>
            </c:numRef>
          </c:val>
          <c:smooth val="0"/>
          <c:extLst>
            <c:ext xmlns:c16="http://schemas.microsoft.com/office/drawing/2014/chart" uri="{C3380CC4-5D6E-409C-BE32-E72D297353CC}">
              <c16:uniqueId val="{0000000F-6D98-489E-AF91-76107EDFF1F2}"/>
            </c:ext>
          </c:extLst>
        </c:ser>
        <c:dLbls>
          <c:dLblPos val="t"/>
          <c:showLegendKey val="0"/>
          <c:showVal val="1"/>
          <c:showCatName val="0"/>
          <c:showSerName val="0"/>
          <c:showPercent val="0"/>
          <c:showBubbleSize val="0"/>
        </c:dLbls>
        <c:marker val="1"/>
        <c:smooth val="0"/>
        <c:axId val="88332928"/>
        <c:axId val="88355200"/>
      </c:lineChart>
      <c:catAx>
        <c:axId val="88332928"/>
        <c:scaling>
          <c:orientation val="minMax"/>
        </c:scaling>
        <c:delete val="0"/>
        <c:axPos val="b"/>
        <c:numFmt formatCode="General" sourceLinked="1"/>
        <c:majorTickMark val="out"/>
        <c:minorTickMark val="none"/>
        <c:tickLblPos val="nextTo"/>
        <c:spPr>
          <a:ln w="9525"/>
        </c:spPr>
        <c:txPr>
          <a:bodyPr rot="-2700000"/>
          <a:lstStyle/>
          <a:p>
            <a:pPr>
              <a:defRPr lang="ja-JP" sz="1100" baseline="0"/>
            </a:pPr>
            <a:endParaRPr lang="ja-JP"/>
          </a:p>
        </c:txPr>
        <c:crossAx val="88355200"/>
        <c:crosses val="autoZero"/>
        <c:auto val="1"/>
        <c:lblAlgn val="ctr"/>
        <c:lblOffset val="100"/>
        <c:noMultiLvlLbl val="0"/>
      </c:catAx>
      <c:valAx>
        <c:axId val="88355200"/>
        <c:scaling>
          <c:orientation val="minMax"/>
        </c:scaling>
        <c:delete val="0"/>
        <c:axPos val="l"/>
        <c:majorGridlines/>
        <c:numFmt formatCode="#,##0_);[Red]\(#,##0\)" sourceLinked="1"/>
        <c:majorTickMark val="out"/>
        <c:minorTickMark val="none"/>
        <c:tickLblPos val="nextTo"/>
        <c:txPr>
          <a:bodyPr/>
          <a:lstStyle/>
          <a:p>
            <a:pPr>
              <a:defRPr lang="ja-JP"/>
            </a:pPr>
            <a:endParaRPr lang="ja-JP"/>
          </a:p>
        </c:txPr>
        <c:crossAx val="88332928"/>
        <c:crosses val="autoZero"/>
        <c:crossBetween val="between"/>
      </c:valAx>
      <c:spPr>
        <a:ln w="12700">
          <a:solidFill>
            <a:schemeClr val="tx1">
              <a:lumMod val="50000"/>
              <a:lumOff val="50000"/>
            </a:schemeClr>
          </a:solidFill>
        </a:ln>
      </c:spPr>
    </c:plotArea>
    <c:plotVisOnly val="1"/>
    <c:dispBlanksAs val="gap"/>
    <c:showDLblsOverMax val="0"/>
  </c:chart>
  <c:spPr>
    <a:noFill/>
    <a:ln>
      <a:noFill/>
    </a:ln>
  </c:spPr>
  <c:externalData r:id="rId2">
    <c:autoUpdate val="0"/>
  </c:externalData>
  <c:userShapes r:id="rId3"/>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585188527878059"/>
          <c:y val="0.1141063006979815"/>
          <c:w val="0.85912505014039309"/>
          <c:h val="0.73459677419354841"/>
        </c:manualLayout>
      </c:layout>
      <c:lineChart>
        <c:grouping val="standard"/>
        <c:varyColors val="0"/>
        <c:ser>
          <c:idx val="0"/>
          <c:order val="0"/>
          <c:tx>
            <c:strRef>
              <c:f>計算表!$H$4</c:f>
              <c:strCache>
                <c:ptCount val="1"/>
                <c:pt idx="0">
                  <c:v>関空</c:v>
                </c:pt>
              </c:strCache>
            </c:strRef>
          </c:tx>
          <c:marker>
            <c:symbol val="square"/>
            <c:size val="7"/>
          </c:marker>
          <c:dLbls>
            <c:dLbl>
              <c:idx val="12"/>
              <c:layout>
                <c:manualLayout>
                  <c:x val="-2.5704472523064466E-2"/>
                  <c:y val="-3.1175014148273911E-2"/>
                </c:manualLayout>
              </c:layout>
              <c:tx>
                <c:rich>
                  <a:bodyPr/>
                  <a:lstStyle/>
                  <a:p>
                    <a:fld id="{C60DBC92-0E3F-4107-87B7-C0D4A74A8205}" type="VALUE">
                      <a:rPr lang="en-US" altLang="ja-JP" b="1" u="sng"/>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E5E-46C8-B3F5-617936F59525}"/>
                </c:ext>
              </c:extLst>
            </c:dLbl>
            <c:spPr>
              <a:noFill/>
              <a:ln>
                <a:noFill/>
              </a:ln>
              <a:effectLst/>
            </c:spPr>
            <c:txPr>
              <a:bodyPr/>
              <a:lstStyle/>
              <a:p>
                <a:pPr>
                  <a:defRPr lang="ja-JP"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計算表!$G$7:$G$19</c:f>
              <c:strCache>
                <c:ptCount val="13"/>
                <c:pt idx="0">
                  <c:v>2013年度</c:v>
                </c:pt>
                <c:pt idx="1">
                  <c:v>2014年度</c:v>
                </c:pt>
                <c:pt idx="2">
                  <c:v>2015年度</c:v>
                </c:pt>
                <c:pt idx="3">
                  <c:v>2016年度</c:v>
                </c:pt>
                <c:pt idx="4">
                  <c:v>2017年度</c:v>
                </c:pt>
                <c:pt idx="5">
                  <c:v>2018年度</c:v>
                </c:pt>
                <c:pt idx="6">
                  <c:v>2019年度</c:v>
                </c:pt>
                <c:pt idx="7">
                  <c:v>2020年度</c:v>
                </c:pt>
                <c:pt idx="8">
                  <c:v>2021年度</c:v>
                </c:pt>
                <c:pt idx="9">
                  <c:v>2022年度</c:v>
                </c:pt>
                <c:pt idx="10">
                  <c:v>2023年度</c:v>
                </c:pt>
                <c:pt idx="11">
                  <c:v>2024年度</c:v>
                </c:pt>
                <c:pt idx="12">
                  <c:v>2025年度</c:v>
                </c:pt>
              </c:strCache>
            </c:strRef>
          </c:cat>
          <c:val>
            <c:numRef>
              <c:f>計算表!$H$7:$H$19</c:f>
              <c:numCache>
                <c:formatCode>#,##0.0;[Red]\-#,##0.0</c:formatCode>
                <c:ptCount val="13"/>
                <c:pt idx="0">
                  <c:v>64.6755</c:v>
                </c:pt>
                <c:pt idx="1">
                  <c:v>71.945099999999996</c:v>
                </c:pt>
                <c:pt idx="2">
                  <c:v>67.7179</c:v>
                </c:pt>
                <c:pt idx="3">
                  <c:v>73.523799999999994</c:v>
                </c:pt>
                <c:pt idx="4" formatCode="0.0_);[Red]\(0.0\)">
                  <c:v>83.2</c:v>
                </c:pt>
                <c:pt idx="5" formatCode="General">
                  <c:v>79.7</c:v>
                </c:pt>
                <c:pt idx="6" formatCode="General">
                  <c:v>74.2</c:v>
                </c:pt>
                <c:pt idx="7" formatCode="General">
                  <c:v>71.599999999999994</c:v>
                </c:pt>
                <c:pt idx="8" formatCode="General">
                  <c:v>82.2</c:v>
                </c:pt>
                <c:pt idx="9" formatCode="General">
                  <c:v>75.400000000000006</c:v>
                </c:pt>
                <c:pt idx="10" formatCode="General">
                  <c:v>72.099999999999994</c:v>
                </c:pt>
                <c:pt idx="11" formatCode="General">
                  <c:v>76.099999999999994</c:v>
                </c:pt>
                <c:pt idx="12" formatCode="General">
                  <c:v>77.900000000000006</c:v>
                </c:pt>
              </c:numCache>
            </c:numRef>
          </c:val>
          <c:smooth val="0"/>
          <c:extLst>
            <c:ext xmlns:c16="http://schemas.microsoft.com/office/drawing/2014/chart" uri="{C3380CC4-5D6E-409C-BE32-E72D297353CC}">
              <c16:uniqueId val="{00000000-9E61-41DB-B8F5-17194A23B0A4}"/>
            </c:ext>
          </c:extLst>
        </c:ser>
        <c:ser>
          <c:idx val="1"/>
          <c:order val="1"/>
          <c:tx>
            <c:strRef>
              <c:f>計算表!$I$4</c:f>
              <c:strCache>
                <c:ptCount val="1"/>
                <c:pt idx="0">
                  <c:v>成田</c:v>
                </c:pt>
              </c:strCache>
            </c:strRef>
          </c:tx>
          <c:marker>
            <c:symbol val="diamond"/>
            <c:size val="7"/>
          </c:marker>
          <c:dLbls>
            <c:dLbl>
              <c:idx val="7"/>
              <c:layout>
                <c:manualLayout>
                  <c:x val="-6.9735760128359525E-2"/>
                  <c:y val="-7.81696849651009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56-4278-BC08-525E07F1B8BD}"/>
                </c:ext>
              </c:extLst>
            </c:dLbl>
            <c:dLbl>
              <c:idx val="9"/>
              <c:layout>
                <c:manualLayout>
                  <c:x val="-2.5160950661853188E-2"/>
                  <c:y val="-3.62436332767402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8B-4F86-9222-21BE214F6BE9}"/>
                </c:ext>
              </c:extLst>
            </c:dLbl>
            <c:dLbl>
              <c:idx val="10"/>
              <c:layout>
                <c:manualLayout>
                  <c:x val="-6.6551845166466103E-2"/>
                  <c:y val="5.0603188077721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8B-4F86-9222-21BE214F6BE9}"/>
                </c:ext>
              </c:extLst>
            </c:dLbl>
            <c:dLbl>
              <c:idx val="12"/>
              <c:layout>
                <c:manualLayout>
                  <c:x val="-1.2658443642198154E-2"/>
                  <c:y val="-6.02013770986606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8B-4F86-9222-21BE214F6BE9}"/>
                </c:ext>
              </c:extLst>
            </c:dLbl>
            <c:spPr>
              <a:noFill/>
              <a:ln>
                <a:noFill/>
              </a:ln>
              <a:effectLst/>
            </c:spPr>
            <c:txPr>
              <a:bodyPr wrap="square" lIns="38100" tIns="19050" rIns="38100" bIns="19050" anchor="ctr">
                <a:spAutoFit/>
              </a:bodyPr>
              <a:lstStyle/>
              <a:p>
                <a:pPr>
                  <a:defRPr lang="ja-JP"/>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計算表!$G$7:$G$19</c:f>
              <c:strCache>
                <c:ptCount val="13"/>
                <c:pt idx="0">
                  <c:v>2013年度</c:v>
                </c:pt>
                <c:pt idx="1">
                  <c:v>2014年度</c:v>
                </c:pt>
                <c:pt idx="2">
                  <c:v>2015年度</c:v>
                </c:pt>
                <c:pt idx="3">
                  <c:v>2016年度</c:v>
                </c:pt>
                <c:pt idx="4">
                  <c:v>2017年度</c:v>
                </c:pt>
                <c:pt idx="5">
                  <c:v>2018年度</c:v>
                </c:pt>
                <c:pt idx="6">
                  <c:v>2019年度</c:v>
                </c:pt>
                <c:pt idx="7">
                  <c:v>2020年度</c:v>
                </c:pt>
                <c:pt idx="8">
                  <c:v>2021年度</c:v>
                </c:pt>
                <c:pt idx="9">
                  <c:v>2022年度</c:v>
                </c:pt>
                <c:pt idx="10">
                  <c:v>2023年度</c:v>
                </c:pt>
                <c:pt idx="11">
                  <c:v>2024年度</c:v>
                </c:pt>
                <c:pt idx="12">
                  <c:v>2025年度</c:v>
                </c:pt>
              </c:strCache>
            </c:strRef>
          </c:cat>
          <c:val>
            <c:numRef>
              <c:f>計算表!$I$7:$I$19</c:f>
              <c:numCache>
                <c:formatCode>#,##0.0;[Red]\-#,##0.0</c:formatCode>
                <c:ptCount val="13"/>
                <c:pt idx="0">
                  <c:v>198.56370000000001</c:v>
                </c:pt>
                <c:pt idx="1">
                  <c:v>207.626</c:v>
                </c:pt>
                <c:pt idx="2">
                  <c:v>198.13900000000001</c:v>
                </c:pt>
                <c:pt idx="3">
                  <c:v>214.00749999999999</c:v>
                </c:pt>
                <c:pt idx="4" formatCode="0.0_);[Red]\(0.0\)">
                  <c:v>228.2</c:v>
                </c:pt>
                <c:pt idx="5" formatCode="General">
                  <c:v>212.9</c:v>
                </c:pt>
                <c:pt idx="6" formatCode="General">
                  <c:v>204.5</c:v>
                </c:pt>
                <c:pt idx="7" formatCode="General">
                  <c:v>208.8</c:v>
                </c:pt>
                <c:pt idx="8" formatCode="General">
                  <c:v>260.89999999999998</c:v>
                </c:pt>
                <c:pt idx="9" formatCode="General">
                  <c:v>219.7</c:v>
                </c:pt>
                <c:pt idx="10" formatCode="General">
                  <c:v>184.6</c:v>
                </c:pt>
                <c:pt idx="11" formatCode="0.0">
                  <c:v>197</c:v>
                </c:pt>
                <c:pt idx="12" formatCode="General">
                  <c:v>206.4</c:v>
                </c:pt>
              </c:numCache>
            </c:numRef>
          </c:val>
          <c:smooth val="0"/>
          <c:extLst>
            <c:ext xmlns:c16="http://schemas.microsoft.com/office/drawing/2014/chart" uri="{C3380CC4-5D6E-409C-BE32-E72D297353CC}">
              <c16:uniqueId val="{00000001-9E61-41DB-B8F5-17194A23B0A4}"/>
            </c:ext>
          </c:extLst>
        </c:ser>
        <c:ser>
          <c:idx val="2"/>
          <c:order val="2"/>
          <c:tx>
            <c:strRef>
              <c:f>計算表!$J$4</c:f>
              <c:strCache>
                <c:ptCount val="1"/>
                <c:pt idx="0">
                  <c:v>中部</c:v>
                </c:pt>
              </c:strCache>
            </c:strRef>
          </c:tx>
          <c:dLbls>
            <c:dLbl>
              <c:idx val="12"/>
              <c:tx>
                <c:rich>
                  <a:bodyPr/>
                  <a:lstStyle/>
                  <a:p>
                    <a:fld id="{2A8C4F21-934B-409A-BA47-49CAFDD80D4D}" type="VALUE">
                      <a:rPr lang="en-US" altLang="ja-JP" smtClean="0"/>
                      <a:pPr/>
                      <a:t>[値]</a:t>
                    </a:fld>
                    <a:r>
                      <a:rPr lang="en-US" altLang="ja-JP"/>
                      <a:t>.0</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98B-4F86-9222-21BE214F6BE9}"/>
                </c:ext>
              </c:extLst>
            </c:dLbl>
            <c:spPr>
              <a:noFill/>
              <a:ln>
                <a:noFill/>
              </a:ln>
              <a:effectLst/>
            </c:spPr>
            <c:txPr>
              <a:bodyPr wrap="square" lIns="38100" tIns="19050" rIns="38100" bIns="19050" anchor="ctr">
                <a:spAutoFit/>
              </a:bodyPr>
              <a:lstStyle/>
              <a:p>
                <a:pPr>
                  <a:defRPr lang="ja-JP"/>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計算表!$G$7:$G$19</c:f>
              <c:strCache>
                <c:ptCount val="13"/>
                <c:pt idx="0">
                  <c:v>2013年度</c:v>
                </c:pt>
                <c:pt idx="1">
                  <c:v>2014年度</c:v>
                </c:pt>
                <c:pt idx="2">
                  <c:v>2015年度</c:v>
                </c:pt>
                <c:pt idx="3">
                  <c:v>2016年度</c:v>
                </c:pt>
                <c:pt idx="4">
                  <c:v>2017年度</c:v>
                </c:pt>
                <c:pt idx="5">
                  <c:v>2018年度</c:v>
                </c:pt>
                <c:pt idx="6">
                  <c:v>2019年度</c:v>
                </c:pt>
                <c:pt idx="7">
                  <c:v>2020年度</c:v>
                </c:pt>
                <c:pt idx="8">
                  <c:v>2021年度</c:v>
                </c:pt>
                <c:pt idx="9">
                  <c:v>2022年度</c:v>
                </c:pt>
                <c:pt idx="10">
                  <c:v>2023年度</c:v>
                </c:pt>
                <c:pt idx="11">
                  <c:v>2024年度</c:v>
                </c:pt>
                <c:pt idx="12">
                  <c:v>2025年度</c:v>
                </c:pt>
              </c:strCache>
            </c:strRef>
          </c:cat>
          <c:val>
            <c:numRef>
              <c:f>計算表!$J$7:$J$19</c:f>
              <c:numCache>
                <c:formatCode>#,##0.0;[Red]\-#,##0.0</c:formatCode>
                <c:ptCount val="13"/>
                <c:pt idx="0">
                  <c:v>14.692299999999999</c:v>
                </c:pt>
                <c:pt idx="1">
                  <c:v>17.6142</c:v>
                </c:pt>
                <c:pt idx="2">
                  <c:v>16.115200000000002</c:v>
                </c:pt>
                <c:pt idx="3">
                  <c:v>16.561499999999999</c:v>
                </c:pt>
                <c:pt idx="4" formatCode="0.0_);[Red]\(0.0\)">
                  <c:v>18</c:v>
                </c:pt>
                <c:pt idx="5" formatCode="General">
                  <c:v>19.5</c:v>
                </c:pt>
                <c:pt idx="6" formatCode="General">
                  <c:v>17.2</c:v>
                </c:pt>
                <c:pt idx="7" formatCode="General">
                  <c:v>10.4</c:v>
                </c:pt>
                <c:pt idx="8" formatCode="General">
                  <c:v>11.1</c:v>
                </c:pt>
                <c:pt idx="9" formatCode="General">
                  <c:v>11.7</c:v>
                </c:pt>
                <c:pt idx="10" formatCode="General">
                  <c:v>11.9</c:v>
                </c:pt>
                <c:pt idx="11" formatCode="General">
                  <c:v>12.9</c:v>
                </c:pt>
                <c:pt idx="12" formatCode="General">
                  <c:v>12</c:v>
                </c:pt>
              </c:numCache>
            </c:numRef>
          </c:val>
          <c:smooth val="0"/>
          <c:extLst>
            <c:ext xmlns:c16="http://schemas.microsoft.com/office/drawing/2014/chart" uri="{C3380CC4-5D6E-409C-BE32-E72D297353CC}">
              <c16:uniqueId val="{00000002-9E61-41DB-B8F5-17194A23B0A4}"/>
            </c:ext>
          </c:extLst>
        </c:ser>
        <c:dLbls>
          <c:showLegendKey val="0"/>
          <c:showVal val="0"/>
          <c:showCatName val="0"/>
          <c:showSerName val="0"/>
          <c:showPercent val="0"/>
          <c:showBubbleSize val="0"/>
        </c:dLbls>
        <c:marker val="1"/>
        <c:smooth val="0"/>
        <c:axId val="88917504"/>
        <c:axId val="88919040"/>
      </c:lineChart>
      <c:catAx>
        <c:axId val="88917504"/>
        <c:scaling>
          <c:orientation val="minMax"/>
        </c:scaling>
        <c:delete val="0"/>
        <c:axPos val="b"/>
        <c:numFmt formatCode="General" sourceLinked="0"/>
        <c:majorTickMark val="out"/>
        <c:minorTickMark val="none"/>
        <c:tickLblPos val="nextTo"/>
        <c:txPr>
          <a:bodyPr/>
          <a:lstStyle/>
          <a:p>
            <a:pPr>
              <a:defRPr lang="ja-JP" sz="1000"/>
            </a:pPr>
            <a:endParaRPr lang="ja-JP"/>
          </a:p>
        </c:txPr>
        <c:crossAx val="88919040"/>
        <c:crosses val="autoZero"/>
        <c:auto val="1"/>
        <c:lblAlgn val="ctr"/>
        <c:lblOffset val="100"/>
        <c:noMultiLvlLbl val="0"/>
      </c:catAx>
      <c:valAx>
        <c:axId val="88919040"/>
        <c:scaling>
          <c:orientation val="minMax"/>
        </c:scaling>
        <c:delete val="0"/>
        <c:axPos val="l"/>
        <c:majorGridlines/>
        <c:numFmt formatCode="#,##0_);[Red]\(#,##0\)" sourceLinked="0"/>
        <c:majorTickMark val="out"/>
        <c:minorTickMark val="none"/>
        <c:tickLblPos val="nextTo"/>
        <c:txPr>
          <a:bodyPr/>
          <a:lstStyle/>
          <a:p>
            <a:pPr>
              <a:defRPr lang="ja-JP"/>
            </a:pPr>
            <a:endParaRPr lang="ja-JP"/>
          </a:p>
        </c:txPr>
        <c:crossAx val="88917504"/>
        <c:crosses val="autoZero"/>
        <c:crossBetween val="between"/>
      </c:valAx>
    </c:plotArea>
    <c:plotVisOnly val="1"/>
    <c:dispBlanksAs val="gap"/>
    <c:showDLblsOverMax val="0"/>
  </c:chart>
  <c:externalData r:id="rId2">
    <c:autoUpdate val="0"/>
  </c:externalData>
  <c:userShapes r:id="rId3"/>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667000075256133"/>
          <c:y val="0.10726902733397756"/>
          <c:w val="0.73424799062070112"/>
          <c:h val="0.53963562753036443"/>
        </c:manualLayout>
      </c:layout>
      <c:lineChart>
        <c:grouping val="standard"/>
        <c:varyColors val="0"/>
        <c:ser>
          <c:idx val="0"/>
          <c:order val="0"/>
          <c:tx>
            <c:strRef>
              <c:f>p.103グラフ!$K$5</c:f>
              <c:strCache>
                <c:ptCount val="1"/>
                <c:pt idx="0">
                  <c:v>半導体等電子部品</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dLbls>
            <c:dLbl>
              <c:idx val="8"/>
              <c:layout>
                <c:manualLayout>
                  <c:x val="-3.57505389323369E-2"/>
                  <c:y val="0.118061372006009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4B-4115-B452-D6AF70AFD9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p.103グラフ!$P$4:$W$4</c:f>
              <c:strCache>
                <c:ptCount val="8"/>
                <c:pt idx="0">
                  <c:v>2018年</c:v>
                </c:pt>
                <c:pt idx="1">
                  <c:v>2019年</c:v>
                </c:pt>
                <c:pt idx="2">
                  <c:v>2020年</c:v>
                </c:pt>
                <c:pt idx="3">
                  <c:v>2021年</c:v>
                </c:pt>
                <c:pt idx="4">
                  <c:v>2022年</c:v>
                </c:pt>
                <c:pt idx="5">
                  <c:v>2023年</c:v>
                </c:pt>
                <c:pt idx="6">
                  <c:v>2024年</c:v>
                </c:pt>
                <c:pt idx="7">
                  <c:v>2025年</c:v>
                </c:pt>
              </c:strCache>
            </c:strRef>
          </c:cat>
          <c:val>
            <c:numRef>
              <c:f>p.103グラフ!$P$5:$W$5</c:f>
              <c:numCache>
                <c:formatCode>#,##0_);[Red]\(#,##0\)</c:formatCode>
                <c:ptCount val="8"/>
                <c:pt idx="0">
                  <c:v>1172743</c:v>
                </c:pt>
                <c:pt idx="1">
                  <c:v>1359138</c:v>
                </c:pt>
                <c:pt idx="2" formatCode="#,##0">
                  <c:v>1425389</c:v>
                </c:pt>
                <c:pt idx="3" formatCode="#,##0">
                  <c:v>1463713</c:v>
                </c:pt>
                <c:pt idx="4">
                  <c:v>1515491</c:v>
                </c:pt>
                <c:pt idx="5" formatCode="#,##0">
                  <c:v>1542928</c:v>
                </c:pt>
                <c:pt idx="6">
                  <c:v>1657321</c:v>
                </c:pt>
                <c:pt idx="7" formatCode="#,##0">
                  <c:v>1826279</c:v>
                </c:pt>
              </c:numCache>
            </c:numRef>
          </c:val>
          <c:smooth val="0"/>
          <c:extLst>
            <c:ext xmlns:c16="http://schemas.microsoft.com/office/drawing/2014/chart" uri="{C3380CC4-5D6E-409C-BE32-E72D297353CC}">
              <c16:uniqueId val="{00000000-11A7-4EDB-996C-9955C1E8D8F6}"/>
            </c:ext>
          </c:extLst>
        </c:ser>
        <c:ser>
          <c:idx val="1"/>
          <c:order val="1"/>
          <c:tx>
            <c:strRef>
              <c:f>p.103グラフ!$K$6</c:f>
              <c:strCache>
                <c:ptCount val="1"/>
                <c:pt idx="0">
                  <c:v>電気回路等の機器</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cat>
            <c:strRef>
              <c:f>p.103グラフ!$P$4:$W$4</c:f>
              <c:strCache>
                <c:ptCount val="8"/>
                <c:pt idx="0">
                  <c:v>2018年</c:v>
                </c:pt>
                <c:pt idx="1">
                  <c:v>2019年</c:v>
                </c:pt>
                <c:pt idx="2">
                  <c:v>2020年</c:v>
                </c:pt>
                <c:pt idx="3">
                  <c:v>2021年</c:v>
                </c:pt>
                <c:pt idx="4">
                  <c:v>2022年</c:v>
                </c:pt>
                <c:pt idx="5">
                  <c:v>2023年</c:v>
                </c:pt>
                <c:pt idx="6">
                  <c:v>2024年</c:v>
                </c:pt>
                <c:pt idx="7">
                  <c:v>2025年</c:v>
                </c:pt>
              </c:strCache>
            </c:strRef>
          </c:cat>
          <c:val>
            <c:numRef>
              <c:f>p.103グラフ!$P$6:$W$6</c:f>
              <c:numCache>
                <c:formatCode>#,##0_);[Red]\(#,##0\)</c:formatCode>
                <c:ptCount val="8"/>
                <c:pt idx="0">
                  <c:v>350854</c:v>
                </c:pt>
                <c:pt idx="1">
                  <c:v>338799</c:v>
                </c:pt>
                <c:pt idx="2" formatCode="#,##0">
                  <c:v>309116</c:v>
                </c:pt>
                <c:pt idx="3" formatCode="#,##0">
                  <c:v>373345</c:v>
                </c:pt>
                <c:pt idx="4">
                  <c:v>419496</c:v>
                </c:pt>
                <c:pt idx="5" formatCode="#,##0">
                  <c:v>373345</c:v>
                </c:pt>
                <c:pt idx="6">
                  <c:v>367856</c:v>
                </c:pt>
                <c:pt idx="7" formatCode="#,##0">
                  <c:v>396875</c:v>
                </c:pt>
              </c:numCache>
            </c:numRef>
          </c:val>
          <c:smooth val="0"/>
          <c:extLst>
            <c:ext xmlns:c16="http://schemas.microsoft.com/office/drawing/2014/chart" uri="{C3380CC4-5D6E-409C-BE32-E72D297353CC}">
              <c16:uniqueId val="{00000001-11A7-4EDB-996C-9955C1E8D8F6}"/>
            </c:ext>
          </c:extLst>
        </c:ser>
        <c:ser>
          <c:idx val="2"/>
          <c:order val="2"/>
          <c:tx>
            <c:strRef>
              <c:f>p.103グラフ!$K$7</c:f>
              <c:strCache>
                <c:ptCount val="1"/>
                <c:pt idx="0">
                  <c:v>半導体等製造装置</c:v>
                </c:pt>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dLbls>
            <c:dLbl>
              <c:idx val="8"/>
              <c:layout>
                <c:manualLayout>
                  <c:x val="-5.8211448392267474E-2"/>
                  <c:y val="-0.107026445557734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4B-4115-B452-D6AF70AFD9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p.103グラフ!$P$4:$W$4</c:f>
              <c:strCache>
                <c:ptCount val="8"/>
                <c:pt idx="0">
                  <c:v>2018年</c:v>
                </c:pt>
                <c:pt idx="1">
                  <c:v>2019年</c:v>
                </c:pt>
                <c:pt idx="2">
                  <c:v>2020年</c:v>
                </c:pt>
                <c:pt idx="3">
                  <c:v>2021年</c:v>
                </c:pt>
                <c:pt idx="4">
                  <c:v>2022年</c:v>
                </c:pt>
                <c:pt idx="5">
                  <c:v>2023年</c:v>
                </c:pt>
                <c:pt idx="6">
                  <c:v>2024年</c:v>
                </c:pt>
                <c:pt idx="7">
                  <c:v>2025年</c:v>
                </c:pt>
              </c:strCache>
            </c:strRef>
          </c:cat>
          <c:val>
            <c:numRef>
              <c:f>p.103グラフ!$P$7:$W$7</c:f>
              <c:numCache>
                <c:formatCode>#,##0_);[Red]\(#,##0\)</c:formatCode>
                <c:ptCount val="8"/>
                <c:pt idx="0">
                  <c:v>215568</c:v>
                </c:pt>
                <c:pt idx="1">
                  <c:v>249660</c:v>
                </c:pt>
                <c:pt idx="2" formatCode="#,##0">
                  <c:v>239885</c:v>
                </c:pt>
                <c:pt idx="3" formatCode="#,##0">
                  <c:v>299321</c:v>
                </c:pt>
                <c:pt idx="4">
                  <c:v>391992</c:v>
                </c:pt>
                <c:pt idx="5" formatCode="#,##0">
                  <c:v>359205</c:v>
                </c:pt>
                <c:pt idx="6">
                  <c:v>496219</c:v>
                </c:pt>
                <c:pt idx="7">
                  <c:v>488530</c:v>
                </c:pt>
              </c:numCache>
            </c:numRef>
          </c:val>
          <c:smooth val="0"/>
          <c:extLst>
            <c:ext xmlns:c16="http://schemas.microsoft.com/office/drawing/2014/chart" uri="{C3380CC4-5D6E-409C-BE32-E72D297353CC}">
              <c16:uniqueId val="{00000002-11A7-4EDB-996C-9955C1E8D8F6}"/>
            </c:ext>
          </c:extLst>
        </c:ser>
        <c:ser>
          <c:idx val="3"/>
          <c:order val="3"/>
          <c:tx>
            <c:strRef>
              <c:f>p.103グラフ!$K$8</c:f>
              <c:strCache>
                <c:ptCount val="1"/>
                <c:pt idx="0">
                  <c:v>科学光学機器</c:v>
                </c:pt>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cat>
            <c:strRef>
              <c:f>p.103グラフ!$P$4:$W$4</c:f>
              <c:strCache>
                <c:ptCount val="8"/>
                <c:pt idx="0">
                  <c:v>2018年</c:v>
                </c:pt>
                <c:pt idx="1">
                  <c:v>2019年</c:v>
                </c:pt>
                <c:pt idx="2">
                  <c:v>2020年</c:v>
                </c:pt>
                <c:pt idx="3">
                  <c:v>2021年</c:v>
                </c:pt>
                <c:pt idx="4">
                  <c:v>2022年</c:v>
                </c:pt>
                <c:pt idx="5">
                  <c:v>2023年</c:v>
                </c:pt>
                <c:pt idx="6">
                  <c:v>2024年</c:v>
                </c:pt>
                <c:pt idx="7">
                  <c:v>2025年</c:v>
                </c:pt>
              </c:strCache>
            </c:strRef>
          </c:cat>
          <c:val>
            <c:numRef>
              <c:f>p.103グラフ!$P$8:$W$8</c:f>
              <c:numCache>
                <c:formatCode>#,##0_);[Red]\(#,##0\)</c:formatCode>
                <c:ptCount val="8"/>
                <c:pt idx="0">
                  <c:v>409306</c:v>
                </c:pt>
                <c:pt idx="1">
                  <c:v>331909</c:v>
                </c:pt>
                <c:pt idx="2" formatCode="#,##0">
                  <c:v>311482</c:v>
                </c:pt>
                <c:pt idx="3" formatCode="#,##0">
                  <c:v>357377</c:v>
                </c:pt>
                <c:pt idx="4">
                  <c:v>322442</c:v>
                </c:pt>
                <c:pt idx="5" formatCode="#,##0">
                  <c:v>306375</c:v>
                </c:pt>
                <c:pt idx="6">
                  <c:v>381093</c:v>
                </c:pt>
                <c:pt idx="7" formatCode="#,##0">
                  <c:v>402520</c:v>
                </c:pt>
              </c:numCache>
            </c:numRef>
          </c:val>
          <c:smooth val="0"/>
          <c:extLst>
            <c:ext xmlns:c16="http://schemas.microsoft.com/office/drawing/2014/chart" uri="{C3380CC4-5D6E-409C-BE32-E72D297353CC}">
              <c16:uniqueId val="{00000003-11A7-4EDB-996C-9955C1E8D8F6}"/>
            </c:ext>
          </c:extLst>
        </c:ser>
        <c:ser>
          <c:idx val="4"/>
          <c:order val="4"/>
          <c:tx>
            <c:strRef>
              <c:f>p.103グラフ!$K$9</c:f>
              <c:strCache>
                <c:ptCount val="1"/>
                <c:pt idx="0">
                  <c:v>遊戯用具</c:v>
                </c:pt>
              </c:strCache>
            </c:strRef>
          </c:tx>
          <c:spPr>
            <a:ln w="25400" cap="rnd">
              <a:solidFill>
                <a:schemeClr val="accent5"/>
              </a:solidFill>
              <a:round/>
            </a:ln>
            <a:effectLst/>
          </c:spPr>
          <c:marker>
            <c:symbol val="circle"/>
            <c:size val="5"/>
            <c:spPr>
              <a:solidFill>
                <a:schemeClr val="accent5"/>
              </a:solidFill>
              <a:ln w="9525">
                <a:solidFill>
                  <a:schemeClr val="accent5"/>
                </a:solidFill>
              </a:ln>
              <a:effectLst/>
            </c:spPr>
          </c:marker>
          <c:cat>
            <c:strRef>
              <c:f>p.103グラフ!$P$4:$W$4</c:f>
              <c:strCache>
                <c:ptCount val="8"/>
                <c:pt idx="0">
                  <c:v>2018年</c:v>
                </c:pt>
                <c:pt idx="1">
                  <c:v>2019年</c:v>
                </c:pt>
                <c:pt idx="2">
                  <c:v>2020年</c:v>
                </c:pt>
                <c:pt idx="3">
                  <c:v>2021年</c:v>
                </c:pt>
                <c:pt idx="4">
                  <c:v>2022年</c:v>
                </c:pt>
                <c:pt idx="5">
                  <c:v>2023年</c:v>
                </c:pt>
                <c:pt idx="6">
                  <c:v>2024年</c:v>
                </c:pt>
                <c:pt idx="7">
                  <c:v>2025年</c:v>
                </c:pt>
              </c:strCache>
            </c:strRef>
          </c:cat>
          <c:val>
            <c:numRef>
              <c:f>p.103グラフ!$P$9:$W$9</c:f>
              <c:numCache>
                <c:formatCode>#,##0_);[Red]\(#,##0\)</c:formatCode>
                <c:ptCount val="8"/>
                <c:pt idx="0">
                  <c:v>200673</c:v>
                </c:pt>
                <c:pt idx="1">
                  <c:v>202847</c:v>
                </c:pt>
                <c:pt idx="2" formatCode="#,##0">
                  <c:v>233051</c:v>
                </c:pt>
                <c:pt idx="3" formatCode="#,##0">
                  <c:v>260310</c:v>
                </c:pt>
                <c:pt idx="4">
                  <c:v>258931</c:v>
                </c:pt>
                <c:pt idx="5" formatCode="#,##0">
                  <c:v>260310</c:v>
                </c:pt>
                <c:pt idx="6">
                  <c:v>177464</c:v>
                </c:pt>
                <c:pt idx="7" formatCode="#,##0">
                  <c:v>240916</c:v>
                </c:pt>
              </c:numCache>
            </c:numRef>
          </c:val>
          <c:smooth val="0"/>
          <c:extLst>
            <c:ext xmlns:c16="http://schemas.microsoft.com/office/drawing/2014/chart" uri="{C3380CC4-5D6E-409C-BE32-E72D297353CC}">
              <c16:uniqueId val="{00000004-11A7-4EDB-996C-9955C1E8D8F6}"/>
            </c:ext>
          </c:extLst>
        </c:ser>
        <c:dLbls>
          <c:showLegendKey val="0"/>
          <c:showVal val="0"/>
          <c:showCatName val="0"/>
          <c:showSerName val="0"/>
          <c:showPercent val="0"/>
          <c:showBubbleSize val="0"/>
        </c:dLbls>
        <c:marker val="1"/>
        <c:smooth val="0"/>
        <c:axId val="792506351"/>
        <c:axId val="1"/>
      </c:lineChart>
      <c:catAx>
        <c:axId val="79250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7925063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ja-JP"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userShapes r:id="rId2"/>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119803505316225"/>
          <c:y val="9.6460301394511908E-2"/>
          <c:w val="0.76740778802355292"/>
          <c:h val="0.52535312640575804"/>
        </c:manualLayout>
      </c:layout>
      <c:lineChart>
        <c:grouping val="standard"/>
        <c:varyColors val="0"/>
        <c:ser>
          <c:idx val="0"/>
          <c:order val="0"/>
          <c:tx>
            <c:strRef>
              <c:f>p.104グラフ!$K$5</c:f>
              <c:strCache>
                <c:ptCount val="1"/>
                <c:pt idx="0">
                  <c:v>医薬品</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dLbls>
            <c:dLbl>
              <c:idx val="8"/>
              <c:layout>
                <c:manualLayout>
                  <c:x val="0"/>
                  <c:y val="7.85537561853351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8A-413C-95F7-19C5FFCE79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p.104グラフ!$Q$4:$X$4</c:f>
              <c:strCache>
                <c:ptCount val="8"/>
                <c:pt idx="0">
                  <c:v>2018年</c:v>
                </c:pt>
                <c:pt idx="1">
                  <c:v>2019年</c:v>
                </c:pt>
                <c:pt idx="2">
                  <c:v>2020年</c:v>
                </c:pt>
                <c:pt idx="3">
                  <c:v>2021年</c:v>
                </c:pt>
                <c:pt idx="4">
                  <c:v>2022年</c:v>
                </c:pt>
                <c:pt idx="5">
                  <c:v>2023年</c:v>
                </c:pt>
                <c:pt idx="6">
                  <c:v>2024年</c:v>
                </c:pt>
                <c:pt idx="7">
                  <c:v>2025年</c:v>
                </c:pt>
              </c:strCache>
            </c:strRef>
          </c:cat>
          <c:val>
            <c:numRef>
              <c:f>p.104グラフ!$Q$5:$X$5</c:f>
              <c:numCache>
                <c:formatCode>#,##0_);[Red]\(#,##0\)</c:formatCode>
                <c:ptCount val="8"/>
                <c:pt idx="0">
                  <c:v>727943</c:v>
                </c:pt>
                <c:pt idx="1">
                  <c:v>919148</c:v>
                </c:pt>
                <c:pt idx="2" formatCode="#,##0">
                  <c:v>905195</c:v>
                </c:pt>
                <c:pt idx="3" formatCode="#,##0">
                  <c:v>1068500</c:v>
                </c:pt>
                <c:pt idx="4">
                  <c:v>1392869</c:v>
                </c:pt>
                <c:pt idx="5" formatCode="#,##0">
                  <c:v>971205</c:v>
                </c:pt>
                <c:pt idx="6" formatCode="#,##0">
                  <c:v>1089522</c:v>
                </c:pt>
                <c:pt idx="7" formatCode="#,##0">
                  <c:v>1084072</c:v>
                </c:pt>
              </c:numCache>
            </c:numRef>
          </c:val>
          <c:smooth val="0"/>
          <c:extLst>
            <c:ext xmlns:c16="http://schemas.microsoft.com/office/drawing/2014/chart" uri="{C3380CC4-5D6E-409C-BE32-E72D297353CC}">
              <c16:uniqueId val="{00000000-54DC-4C54-A9FE-A9636AE7A2FC}"/>
            </c:ext>
          </c:extLst>
        </c:ser>
        <c:ser>
          <c:idx val="1"/>
          <c:order val="1"/>
          <c:tx>
            <c:strRef>
              <c:f>p.104グラフ!$K$6</c:f>
              <c:strCache>
                <c:ptCount val="1"/>
                <c:pt idx="0">
                  <c:v>通信機</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cat>
            <c:strRef>
              <c:f>p.104グラフ!$Q$4:$X$4</c:f>
              <c:strCache>
                <c:ptCount val="8"/>
                <c:pt idx="0">
                  <c:v>2018年</c:v>
                </c:pt>
                <c:pt idx="1">
                  <c:v>2019年</c:v>
                </c:pt>
                <c:pt idx="2">
                  <c:v>2020年</c:v>
                </c:pt>
                <c:pt idx="3">
                  <c:v>2021年</c:v>
                </c:pt>
                <c:pt idx="4">
                  <c:v>2022年</c:v>
                </c:pt>
                <c:pt idx="5">
                  <c:v>2023年</c:v>
                </c:pt>
                <c:pt idx="6">
                  <c:v>2024年</c:v>
                </c:pt>
                <c:pt idx="7">
                  <c:v>2025年</c:v>
                </c:pt>
              </c:strCache>
            </c:strRef>
          </c:cat>
          <c:val>
            <c:numRef>
              <c:f>p.104グラフ!$Q$6:$X$6</c:f>
              <c:numCache>
                <c:formatCode>#,##0_);[Red]\(#,##0\)</c:formatCode>
                <c:ptCount val="8"/>
                <c:pt idx="0">
                  <c:v>674580</c:v>
                </c:pt>
                <c:pt idx="1">
                  <c:v>562790</c:v>
                </c:pt>
                <c:pt idx="2" formatCode="#,##0">
                  <c:v>467599</c:v>
                </c:pt>
                <c:pt idx="3" formatCode="#,##0">
                  <c:v>562073</c:v>
                </c:pt>
                <c:pt idx="4">
                  <c:v>530311</c:v>
                </c:pt>
                <c:pt idx="5" formatCode="#,##0">
                  <c:v>512462</c:v>
                </c:pt>
                <c:pt idx="6" formatCode="#,##0">
                  <c:v>538140</c:v>
                </c:pt>
                <c:pt idx="7" formatCode="#,##0">
                  <c:v>492701</c:v>
                </c:pt>
              </c:numCache>
            </c:numRef>
          </c:val>
          <c:smooth val="0"/>
          <c:extLst>
            <c:ext xmlns:c16="http://schemas.microsoft.com/office/drawing/2014/chart" uri="{C3380CC4-5D6E-409C-BE32-E72D297353CC}">
              <c16:uniqueId val="{00000001-54DC-4C54-A9FE-A9636AE7A2FC}"/>
            </c:ext>
          </c:extLst>
        </c:ser>
        <c:ser>
          <c:idx val="2"/>
          <c:order val="2"/>
          <c:tx>
            <c:strRef>
              <c:f>p.104グラフ!$K$7</c:f>
              <c:strCache>
                <c:ptCount val="1"/>
                <c:pt idx="0">
                  <c:v>半導体等電子部品</c:v>
                </c:pt>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cat>
            <c:strRef>
              <c:f>p.104グラフ!$Q$4:$X$4</c:f>
              <c:strCache>
                <c:ptCount val="8"/>
                <c:pt idx="0">
                  <c:v>2018年</c:v>
                </c:pt>
                <c:pt idx="1">
                  <c:v>2019年</c:v>
                </c:pt>
                <c:pt idx="2">
                  <c:v>2020年</c:v>
                </c:pt>
                <c:pt idx="3">
                  <c:v>2021年</c:v>
                </c:pt>
                <c:pt idx="4">
                  <c:v>2022年</c:v>
                </c:pt>
                <c:pt idx="5">
                  <c:v>2023年</c:v>
                </c:pt>
                <c:pt idx="6">
                  <c:v>2024年</c:v>
                </c:pt>
                <c:pt idx="7">
                  <c:v>2025年</c:v>
                </c:pt>
              </c:strCache>
            </c:strRef>
          </c:cat>
          <c:val>
            <c:numRef>
              <c:f>p.104グラフ!$Q$7:$X$7</c:f>
              <c:numCache>
                <c:formatCode>#,##0_);[Red]\(#,##0\)</c:formatCode>
                <c:ptCount val="8"/>
                <c:pt idx="0">
                  <c:v>318374</c:v>
                </c:pt>
                <c:pt idx="1">
                  <c:v>324766</c:v>
                </c:pt>
                <c:pt idx="2" formatCode="#,##0">
                  <c:v>375559</c:v>
                </c:pt>
                <c:pt idx="3" formatCode="#,##0">
                  <c:v>432160</c:v>
                </c:pt>
                <c:pt idx="4">
                  <c:v>552909</c:v>
                </c:pt>
                <c:pt idx="5" formatCode="#,##0">
                  <c:v>462059</c:v>
                </c:pt>
                <c:pt idx="6" formatCode="#,##0">
                  <c:v>486254</c:v>
                </c:pt>
                <c:pt idx="7" formatCode="#,##0">
                  <c:v>537378</c:v>
                </c:pt>
              </c:numCache>
            </c:numRef>
          </c:val>
          <c:smooth val="0"/>
          <c:extLst>
            <c:ext xmlns:c16="http://schemas.microsoft.com/office/drawing/2014/chart" uri="{C3380CC4-5D6E-409C-BE32-E72D297353CC}">
              <c16:uniqueId val="{00000002-54DC-4C54-A9FE-A9636AE7A2FC}"/>
            </c:ext>
          </c:extLst>
        </c:ser>
        <c:ser>
          <c:idx val="3"/>
          <c:order val="3"/>
          <c:tx>
            <c:strRef>
              <c:f>p.104グラフ!$K$8</c:f>
              <c:strCache>
                <c:ptCount val="1"/>
                <c:pt idx="0">
                  <c:v>科学光学機器</c:v>
                </c:pt>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cat>
            <c:strRef>
              <c:f>p.104グラフ!$Q$4:$X$4</c:f>
              <c:strCache>
                <c:ptCount val="8"/>
                <c:pt idx="0">
                  <c:v>2018年</c:v>
                </c:pt>
                <c:pt idx="1">
                  <c:v>2019年</c:v>
                </c:pt>
                <c:pt idx="2">
                  <c:v>2020年</c:v>
                </c:pt>
                <c:pt idx="3">
                  <c:v>2021年</c:v>
                </c:pt>
                <c:pt idx="4">
                  <c:v>2022年</c:v>
                </c:pt>
                <c:pt idx="5">
                  <c:v>2023年</c:v>
                </c:pt>
                <c:pt idx="6">
                  <c:v>2024年</c:v>
                </c:pt>
                <c:pt idx="7">
                  <c:v>2025年</c:v>
                </c:pt>
              </c:strCache>
            </c:strRef>
          </c:cat>
          <c:val>
            <c:numRef>
              <c:f>p.104グラフ!$Q$8:$X$8</c:f>
              <c:numCache>
                <c:formatCode>#,##0_);[Red]\(#,##0\)</c:formatCode>
                <c:ptCount val="8"/>
                <c:pt idx="0">
                  <c:v>200459</c:v>
                </c:pt>
                <c:pt idx="1">
                  <c:v>192045</c:v>
                </c:pt>
                <c:pt idx="2" formatCode="#,##0">
                  <c:v>168368</c:v>
                </c:pt>
                <c:pt idx="3" formatCode="#,##0">
                  <c:v>179279</c:v>
                </c:pt>
                <c:pt idx="4">
                  <c:v>213096</c:v>
                </c:pt>
                <c:pt idx="5" formatCode="#,##0">
                  <c:v>217207</c:v>
                </c:pt>
                <c:pt idx="6" formatCode="#,##0">
                  <c:v>226654</c:v>
                </c:pt>
                <c:pt idx="7" formatCode="#,##0">
                  <c:v>229163</c:v>
                </c:pt>
              </c:numCache>
            </c:numRef>
          </c:val>
          <c:smooth val="0"/>
          <c:extLst>
            <c:ext xmlns:c16="http://schemas.microsoft.com/office/drawing/2014/chart" uri="{C3380CC4-5D6E-409C-BE32-E72D297353CC}">
              <c16:uniqueId val="{00000003-54DC-4C54-A9FE-A9636AE7A2FC}"/>
            </c:ext>
          </c:extLst>
        </c:ser>
        <c:ser>
          <c:idx val="4"/>
          <c:order val="4"/>
          <c:tx>
            <c:strRef>
              <c:f>p.104グラフ!$K$9</c:f>
              <c:strCache>
                <c:ptCount val="1"/>
                <c:pt idx="0">
                  <c:v>事務用機器</c:v>
                </c:pt>
              </c:strCache>
            </c:strRef>
          </c:tx>
          <c:spPr>
            <a:ln w="25400" cap="rnd">
              <a:solidFill>
                <a:schemeClr val="accent5"/>
              </a:solidFill>
              <a:round/>
            </a:ln>
            <a:effectLst/>
          </c:spPr>
          <c:marker>
            <c:symbol val="circle"/>
            <c:size val="5"/>
            <c:spPr>
              <a:solidFill>
                <a:schemeClr val="accent5"/>
              </a:solidFill>
              <a:ln w="9525">
                <a:solidFill>
                  <a:schemeClr val="accent5"/>
                </a:solidFill>
              </a:ln>
              <a:effectLst/>
            </c:spPr>
          </c:marker>
          <c:cat>
            <c:strRef>
              <c:f>p.104グラフ!$Q$4:$X$4</c:f>
              <c:strCache>
                <c:ptCount val="8"/>
                <c:pt idx="0">
                  <c:v>2018年</c:v>
                </c:pt>
                <c:pt idx="1">
                  <c:v>2019年</c:v>
                </c:pt>
                <c:pt idx="2">
                  <c:v>2020年</c:v>
                </c:pt>
                <c:pt idx="3">
                  <c:v>2021年</c:v>
                </c:pt>
                <c:pt idx="4">
                  <c:v>2022年</c:v>
                </c:pt>
                <c:pt idx="5">
                  <c:v>2023年</c:v>
                </c:pt>
                <c:pt idx="6">
                  <c:v>2024年</c:v>
                </c:pt>
                <c:pt idx="7">
                  <c:v>2025年</c:v>
                </c:pt>
              </c:strCache>
            </c:strRef>
          </c:cat>
          <c:val>
            <c:numRef>
              <c:f>p.104グラフ!$Q$9:$X$9</c:f>
              <c:numCache>
                <c:formatCode>#,##0_);[Red]\(#,##0\)</c:formatCode>
                <c:ptCount val="8"/>
                <c:pt idx="0">
                  <c:v>136936</c:v>
                </c:pt>
                <c:pt idx="1">
                  <c:v>137476</c:v>
                </c:pt>
                <c:pt idx="2" formatCode="#,##0">
                  <c:v>169491</c:v>
                </c:pt>
                <c:pt idx="3" formatCode="#,##0">
                  <c:v>139342</c:v>
                </c:pt>
                <c:pt idx="4">
                  <c:v>139316</c:v>
                </c:pt>
                <c:pt idx="5" formatCode="#,##0">
                  <c:v>111728</c:v>
                </c:pt>
                <c:pt idx="6" formatCode="#,##0">
                  <c:v>169565</c:v>
                </c:pt>
                <c:pt idx="7" formatCode="#,##0">
                  <c:v>253020</c:v>
                </c:pt>
              </c:numCache>
            </c:numRef>
          </c:val>
          <c:smooth val="0"/>
          <c:extLst>
            <c:ext xmlns:c16="http://schemas.microsoft.com/office/drawing/2014/chart" uri="{C3380CC4-5D6E-409C-BE32-E72D297353CC}">
              <c16:uniqueId val="{00000004-54DC-4C54-A9FE-A9636AE7A2FC}"/>
            </c:ext>
          </c:extLst>
        </c:ser>
        <c:dLbls>
          <c:showLegendKey val="0"/>
          <c:showVal val="0"/>
          <c:showCatName val="0"/>
          <c:showSerName val="0"/>
          <c:showPercent val="0"/>
          <c:showBubbleSize val="0"/>
        </c:dLbls>
        <c:marker val="1"/>
        <c:smooth val="0"/>
        <c:axId val="792506351"/>
        <c:axId val="1"/>
      </c:lineChart>
      <c:catAx>
        <c:axId val="79250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792506351"/>
        <c:crosses val="autoZero"/>
        <c:crossBetween val="between"/>
      </c:valAx>
      <c:dTable>
        <c:showHorzBorder val="1"/>
        <c:showVertBorder val="1"/>
        <c:showOutline val="1"/>
        <c:showKeys val="1"/>
        <c:spPr>
          <a:noFill/>
          <a:ln w="6350" cap="flat" cmpd="sng" algn="ctr">
            <a:solidFill>
              <a:sysClr val="windowText" lastClr="000000">
                <a:lumMod val="15000"/>
                <a:lumOff val="85000"/>
              </a:sysClr>
            </a:solidFill>
            <a:round/>
          </a:ln>
          <a:effectLst/>
        </c:spPr>
        <c:txPr>
          <a:bodyPr rot="0" spcFirstLastPara="1" vertOverflow="ellipsis" vert="horz" wrap="square" anchor="ctr" anchorCtr="1"/>
          <a:lstStyle/>
          <a:p>
            <a:pPr rtl="0">
              <a:defRPr lang="ja-JP" sz="600" b="0" i="0" u="none" strike="noStrike" kern="13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2">
    <c:autoUpdate val="0"/>
  </c:externalData>
  <c:userShapes r:id="rId3"/>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0093148845865"/>
          <c:y val="3.9703595747480586E-2"/>
          <c:w val="0.80113834345854562"/>
          <c:h val="0.67206222522596515"/>
        </c:manualLayout>
      </c:layout>
      <c:barChart>
        <c:barDir val="col"/>
        <c:grouping val="stacked"/>
        <c:varyColors val="0"/>
        <c:ser>
          <c:idx val="0"/>
          <c:order val="0"/>
          <c:tx>
            <c:strRef>
              <c:f>Sheet1!$B$16</c:f>
              <c:strCache>
                <c:ptCount val="1"/>
                <c:pt idx="0">
                  <c:v>その他</c:v>
                </c:pt>
              </c:strCache>
            </c:strRef>
          </c:tx>
          <c:spPr>
            <a:solidFill>
              <a:schemeClr val="accent1"/>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Sheet1!$C$16:$F$16</c:f>
              <c:numCache>
                <c:formatCode>General</c:formatCode>
                <c:ptCount val="4"/>
                <c:pt idx="0">
                  <c:v>36</c:v>
                </c:pt>
                <c:pt idx="1">
                  <c:v>101.5</c:v>
                </c:pt>
                <c:pt idx="2">
                  <c:v>59</c:v>
                </c:pt>
                <c:pt idx="3">
                  <c:v>0</c:v>
                </c:pt>
              </c:numCache>
            </c:numRef>
          </c:val>
          <c:extLst>
            <c:ext xmlns:c16="http://schemas.microsoft.com/office/drawing/2014/chart" uri="{C3380CC4-5D6E-409C-BE32-E72D297353CC}">
              <c16:uniqueId val="{00000000-4EDF-41AE-9E69-27D561E18102}"/>
            </c:ext>
          </c:extLst>
        </c:ser>
        <c:ser>
          <c:idx val="1"/>
          <c:order val="1"/>
          <c:tx>
            <c:strRef>
              <c:f>Sheet1!$B$17</c:f>
              <c:strCache>
                <c:ptCount val="1"/>
                <c:pt idx="0">
                  <c:v>欧州</c:v>
                </c:pt>
              </c:strCache>
            </c:strRef>
          </c:tx>
          <c:spPr>
            <a:solidFill>
              <a:schemeClr val="accent3"/>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Sheet1!$C$17:$F$17</c:f>
              <c:numCache>
                <c:formatCode>General</c:formatCode>
                <c:ptCount val="4"/>
                <c:pt idx="0">
                  <c:v>20</c:v>
                </c:pt>
                <c:pt idx="1">
                  <c:v>44</c:v>
                </c:pt>
                <c:pt idx="2">
                  <c:v>131</c:v>
                </c:pt>
                <c:pt idx="3">
                  <c:v>2</c:v>
                </c:pt>
              </c:numCache>
            </c:numRef>
          </c:val>
          <c:extLst>
            <c:ext xmlns:c16="http://schemas.microsoft.com/office/drawing/2014/chart" uri="{C3380CC4-5D6E-409C-BE32-E72D297353CC}">
              <c16:uniqueId val="{00000001-4EDF-41AE-9E69-27D561E18102}"/>
            </c:ext>
          </c:extLst>
        </c:ser>
        <c:ser>
          <c:idx val="2"/>
          <c:order val="2"/>
          <c:tx>
            <c:strRef>
              <c:f>Sheet1!$B$18</c:f>
              <c:strCache>
                <c:ptCount val="1"/>
                <c:pt idx="0">
                  <c:v>北米</c:v>
                </c:pt>
              </c:strCache>
            </c:strRef>
          </c:tx>
          <c:spPr>
            <a:solidFill>
              <a:schemeClr val="accent5"/>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Sheet1!$C$18:$F$18</c:f>
              <c:numCache>
                <c:formatCode>General</c:formatCode>
                <c:ptCount val="4"/>
                <c:pt idx="0">
                  <c:v>35</c:v>
                </c:pt>
                <c:pt idx="1">
                  <c:v>229</c:v>
                </c:pt>
                <c:pt idx="2">
                  <c:v>266</c:v>
                </c:pt>
                <c:pt idx="3">
                  <c:v>9</c:v>
                </c:pt>
              </c:numCache>
            </c:numRef>
          </c:val>
          <c:extLst>
            <c:ext xmlns:c16="http://schemas.microsoft.com/office/drawing/2014/chart" uri="{C3380CC4-5D6E-409C-BE32-E72D297353CC}">
              <c16:uniqueId val="{00000002-4EDF-41AE-9E69-27D561E18102}"/>
            </c:ext>
          </c:extLst>
        </c:ser>
        <c:ser>
          <c:idx val="3"/>
          <c:order val="3"/>
          <c:tx>
            <c:strRef>
              <c:f>Sheet1!$B$19</c:f>
              <c:strCache>
                <c:ptCount val="1"/>
                <c:pt idx="0">
                  <c:v>アジア</c:v>
                </c:pt>
              </c:strCache>
            </c:strRef>
          </c:tx>
          <c:spPr>
            <a:solidFill>
              <a:schemeClr val="accent1">
                <a:lumMod val="60000"/>
              </a:schemeClr>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Sheet1!$C$19:$F$19</c:f>
              <c:numCache>
                <c:formatCode>General</c:formatCode>
                <c:ptCount val="4"/>
                <c:pt idx="0">
                  <c:v>1355.5</c:v>
                </c:pt>
                <c:pt idx="1">
                  <c:v>1253.5</c:v>
                </c:pt>
                <c:pt idx="2">
                  <c:v>645.5</c:v>
                </c:pt>
                <c:pt idx="3">
                  <c:v>320.5</c:v>
                </c:pt>
              </c:numCache>
            </c:numRef>
          </c:val>
          <c:extLst>
            <c:ext xmlns:c16="http://schemas.microsoft.com/office/drawing/2014/chart" uri="{C3380CC4-5D6E-409C-BE32-E72D297353CC}">
              <c16:uniqueId val="{00000003-4EDF-41AE-9E69-27D561E18102}"/>
            </c:ext>
          </c:extLst>
        </c:ser>
        <c:dLbls>
          <c:showLegendKey val="0"/>
          <c:showVal val="0"/>
          <c:showCatName val="0"/>
          <c:showSerName val="0"/>
          <c:showPercent val="0"/>
          <c:showBubbleSize val="0"/>
        </c:dLbls>
        <c:gapWidth val="150"/>
        <c:overlap val="100"/>
        <c:axId val="1813823471"/>
        <c:axId val="1813826799"/>
      </c:barChart>
      <c:catAx>
        <c:axId val="1813823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813826799"/>
        <c:crosses val="autoZero"/>
        <c:auto val="1"/>
        <c:lblAlgn val="ctr"/>
        <c:lblOffset val="100"/>
        <c:noMultiLvlLbl val="0"/>
      </c:catAx>
      <c:valAx>
        <c:axId val="1813826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81382347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ja-JP"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015507436570428"/>
          <c:y val="0.15958072982812632"/>
          <c:w val="0.83034031525743157"/>
          <c:h val="0.65573812827432121"/>
        </c:manualLayout>
      </c:layout>
      <c:lineChart>
        <c:grouping val="standard"/>
        <c:varyColors val="0"/>
        <c:ser>
          <c:idx val="0"/>
          <c:order val="0"/>
          <c:tx>
            <c:strRef>
              <c:f>Sheet1!$A$6</c:f>
              <c:strCache>
                <c:ptCount val="1"/>
                <c:pt idx="0">
                  <c:v>総便数</c:v>
                </c:pt>
              </c:strCache>
            </c:strRef>
          </c:tx>
          <c:spPr>
            <a:ln w="38100">
              <a:solidFill>
                <a:schemeClr val="tx2"/>
              </a:solidFill>
            </a:ln>
          </c:spPr>
          <c:marker>
            <c:symbol val="circle"/>
            <c:size val="7"/>
            <c:spPr>
              <a:solidFill>
                <a:schemeClr val="tx2"/>
              </a:solidFill>
              <a:ln>
                <a:solidFill>
                  <a:schemeClr val="tx2"/>
                </a:solidFill>
              </a:ln>
            </c:spPr>
          </c:marker>
          <c:dLbls>
            <c:dLbl>
              <c:idx val="19"/>
              <c:layout>
                <c:manualLayout>
                  <c:x val="-1.2433607470230547E-2"/>
                  <c:y val="-0.1904558541266794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D5-4A89-A3A2-D4D1A709708C}"/>
                </c:ext>
              </c:extLst>
            </c:dLbl>
            <c:spPr>
              <a:noFill/>
              <a:ln>
                <a:noFill/>
              </a:ln>
              <a:effectLst/>
            </c:spPr>
            <c:txPr>
              <a:bodyPr wrap="square" lIns="38100" tIns="19050" rIns="38100" bIns="19050" anchor="ctr">
                <a:spAutoFit/>
              </a:bodyPr>
              <a:lstStyle/>
              <a:p>
                <a:pPr>
                  <a:defRPr lang="ja-JP"/>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Sheet1!$B$5:$U$5</c:f>
              <c:strCache>
                <c:ptCount val="20"/>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pt idx="13">
                  <c:v>2020年</c:v>
                </c:pt>
                <c:pt idx="14">
                  <c:v>2021年</c:v>
                </c:pt>
                <c:pt idx="15">
                  <c:v>2022年</c:v>
                </c:pt>
                <c:pt idx="16">
                  <c:v>2023年</c:v>
                </c:pt>
                <c:pt idx="17">
                  <c:v>2024年</c:v>
                </c:pt>
                <c:pt idx="18">
                  <c:v>2025年</c:v>
                </c:pt>
                <c:pt idx="19">
                  <c:v>2026年</c:v>
                </c:pt>
              </c:strCache>
            </c:strRef>
          </c:cat>
          <c:val>
            <c:numRef>
              <c:f>Sheet1!$B$6:$U$6</c:f>
              <c:numCache>
                <c:formatCode>#,##0_ </c:formatCode>
                <c:ptCount val="20"/>
                <c:pt idx="0">
                  <c:v>782</c:v>
                </c:pt>
                <c:pt idx="1">
                  <c:v>782</c:v>
                </c:pt>
                <c:pt idx="2">
                  <c:v>719</c:v>
                </c:pt>
                <c:pt idx="3">
                  <c:v>736</c:v>
                </c:pt>
                <c:pt idx="4">
                  <c:v>728</c:v>
                </c:pt>
                <c:pt idx="5">
                  <c:v>854</c:v>
                </c:pt>
                <c:pt idx="6">
                  <c:v>831</c:v>
                </c:pt>
                <c:pt idx="7">
                  <c:v>916</c:v>
                </c:pt>
                <c:pt idx="8">
                  <c:v>1164</c:v>
                </c:pt>
                <c:pt idx="9">
                  <c:v>1241</c:v>
                </c:pt>
                <c:pt idx="10">
                  <c:v>1304</c:v>
                </c:pt>
                <c:pt idx="11">
                  <c:v>1382</c:v>
                </c:pt>
                <c:pt idx="12">
                  <c:v>1570</c:v>
                </c:pt>
                <c:pt idx="13">
                  <c:v>213</c:v>
                </c:pt>
                <c:pt idx="14">
                  <c:v>271</c:v>
                </c:pt>
                <c:pt idx="15" formatCode="#,##0.0_ ">
                  <c:v>429.5</c:v>
                </c:pt>
                <c:pt idx="16">
                  <c:v>1135</c:v>
                </c:pt>
                <c:pt idx="17">
                  <c:v>1430</c:v>
                </c:pt>
                <c:pt idx="18">
                  <c:v>1701</c:v>
                </c:pt>
                <c:pt idx="19" formatCode="#,##0.0">
                  <c:v>1399.8</c:v>
                </c:pt>
              </c:numCache>
            </c:numRef>
          </c:val>
          <c:smooth val="0"/>
          <c:extLst>
            <c:ext xmlns:c16="http://schemas.microsoft.com/office/drawing/2014/chart" uri="{C3380CC4-5D6E-409C-BE32-E72D297353CC}">
              <c16:uniqueId val="{00000001-AC28-4B1D-8645-6630B58B7AA4}"/>
            </c:ext>
          </c:extLst>
        </c:ser>
        <c:ser>
          <c:idx val="1"/>
          <c:order val="1"/>
          <c:tx>
            <c:strRef>
              <c:f>Sheet1!$A$7</c:f>
              <c:strCache>
                <c:ptCount val="1"/>
                <c:pt idx="0">
                  <c:v>旅客便</c:v>
                </c:pt>
              </c:strCache>
            </c:strRef>
          </c:tx>
          <c:spPr>
            <a:ln w="38100">
              <a:solidFill>
                <a:srgbClr val="00B0F0"/>
              </a:solidFill>
            </a:ln>
          </c:spPr>
          <c:marker>
            <c:symbol val="diamond"/>
            <c:size val="9"/>
            <c:spPr>
              <a:solidFill>
                <a:srgbClr val="00B0F0"/>
              </a:solidFill>
              <a:ln>
                <a:solidFill>
                  <a:srgbClr val="00B0F0"/>
                </a:solidFill>
              </a:ln>
            </c:spPr>
          </c:marker>
          <c:dLbls>
            <c:dLbl>
              <c:idx val="18"/>
              <c:delete val="1"/>
              <c:extLst>
                <c:ext xmlns:c15="http://schemas.microsoft.com/office/drawing/2012/chart" uri="{CE6537A1-D6FC-4f65-9D91-7224C49458BB}"/>
                <c:ext xmlns:c16="http://schemas.microsoft.com/office/drawing/2014/chart" uri="{C3380CC4-5D6E-409C-BE32-E72D297353CC}">
                  <c16:uniqueId val="{00000002-AC28-4B1D-8645-6630B58B7AA4}"/>
                </c:ext>
              </c:extLst>
            </c:dLbl>
            <c:dLbl>
              <c:idx val="19"/>
              <c:layout>
                <c:manualLayout>
                  <c:x val="-5.8672791912961632E-2"/>
                  <c:y val="9.39331413947536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D5-4A89-A3A2-D4D1A709708C}"/>
                </c:ext>
              </c:extLst>
            </c:dLbl>
            <c:spPr>
              <a:noFill/>
              <a:ln>
                <a:noFill/>
              </a:ln>
              <a:effectLst/>
            </c:spPr>
            <c:txPr>
              <a:bodyPr wrap="square" lIns="38100" tIns="19050" rIns="38100" bIns="19050" anchor="ctr">
                <a:spAutoFit/>
              </a:bodyPr>
              <a:lstStyle/>
              <a:p>
                <a:pPr>
                  <a:defRPr lang="ja-JP"/>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Sheet1!$B$5:$U$5</c:f>
              <c:strCache>
                <c:ptCount val="20"/>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pt idx="13">
                  <c:v>2020年</c:v>
                </c:pt>
                <c:pt idx="14">
                  <c:v>2021年</c:v>
                </c:pt>
                <c:pt idx="15">
                  <c:v>2022年</c:v>
                </c:pt>
                <c:pt idx="16">
                  <c:v>2023年</c:v>
                </c:pt>
                <c:pt idx="17">
                  <c:v>2024年</c:v>
                </c:pt>
                <c:pt idx="18">
                  <c:v>2025年</c:v>
                </c:pt>
                <c:pt idx="19">
                  <c:v>2026年</c:v>
                </c:pt>
              </c:strCache>
            </c:strRef>
          </c:cat>
          <c:val>
            <c:numRef>
              <c:f>Sheet1!$B$7:$U$7</c:f>
              <c:numCache>
                <c:formatCode>#,##0_ </c:formatCode>
                <c:ptCount val="20"/>
                <c:pt idx="0">
                  <c:v>605</c:v>
                </c:pt>
                <c:pt idx="1">
                  <c:v>598</c:v>
                </c:pt>
                <c:pt idx="2">
                  <c:v>599</c:v>
                </c:pt>
                <c:pt idx="3">
                  <c:v>594</c:v>
                </c:pt>
                <c:pt idx="4">
                  <c:v>581</c:v>
                </c:pt>
                <c:pt idx="5">
                  <c:v>716</c:v>
                </c:pt>
                <c:pt idx="6">
                  <c:v>696</c:v>
                </c:pt>
                <c:pt idx="7">
                  <c:v>775</c:v>
                </c:pt>
                <c:pt idx="8">
                  <c:v>1034</c:v>
                </c:pt>
                <c:pt idx="9">
                  <c:v>1109</c:v>
                </c:pt>
                <c:pt idx="10">
                  <c:v>1169</c:v>
                </c:pt>
                <c:pt idx="11">
                  <c:v>1244</c:v>
                </c:pt>
                <c:pt idx="12">
                  <c:v>1433</c:v>
                </c:pt>
                <c:pt idx="13">
                  <c:v>52</c:v>
                </c:pt>
                <c:pt idx="14" formatCode="#,##0.0_ ">
                  <c:v>49.5</c:v>
                </c:pt>
                <c:pt idx="15" formatCode="#,##0.0_ ">
                  <c:v>234.5</c:v>
                </c:pt>
                <c:pt idx="16">
                  <c:v>964</c:v>
                </c:pt>
                <c:pt idx="17">
                  <c:v>1274</c:v>
                </c:pt>
                <c:pt idx="18">
                  <c:v>1517</c:v>
                </c:pt>
                <c:pt idx="19" formatCode="#,##0.0">
                  <c:v>1202.8</c:v>
                </c:pt>
              </c:numCache>
            </c:numRef>
          </c:val>
          <c:smooth val="0"/>
          <c:extLst>
            <c:ext xmlns:c16="http://schemas.microsoft.com/office/drawing/2014/chart" uri="{C3380CC4-5D6E-409C-BE32-E72D297353CC}">
              <c16:uniqueId val="{00000003-AC28-4B1D-8645-6630B58B7AA4}"/>
            </c:ext>
          </c:extLst>
        </c:ser>
        <c:ser>
          <c:idx val="2"/>
          <c:order val="2"/>
          <c:tx>
            <c:strRef>
              <c:f>Sheet1!$A$8</c:f>
              <c:strCache>
                <c:ptCount val="1"/>
                <c:pt idx="0">
                  <c:v>貨物便</c:v>
                </c:pt>
              </c:strCache>
            </c:strRef>
          </c:tx>
          <c:spPr>
            <a:ln w="38100">
              <a:solidFill>
                <a:srgbClr val="EF01F5"/>
              </a:solidFill>
            </a:ln>
          </c:spPr>
          <c:marker>
            <c:symbol val="square"/>
            <c:size val="7"/>
            <c:spPr>
              <a:solidFill>
                <a:srgbClr val="EF01F5"/>
              </a:solidFill>
              <a:ln>
                <a:solidFill>
                  <a:srgbClr val="EF01F5"/>
                </a:solidFill>
              </a:ln>
            </c:spPr>
          </c:marker>
          <c:dLbls>
            <c:dLbl>
              <c:idx val="19"/>
              <c:layout>
                <c:manualLayout>
                  <c:x val="-4.4665038978840159E-2"/>
                  <c:y val="-0.12951535508637235"/>
                </c:manualLayout>
              </c:layout>
              <c:tx>
                <c:rich>
                  <a:bodyPr/>
                  <a:lstStyle/>
                  <a:p>
                    <a:fld id="{9618C5D6-384C-4531-B6E3-CEF449FA552C}" type="VALUE">
                      <a:rPr lang="en-US" altLang="ja-JP" smtClean="0"/>
                      <a:pPr/>
                      <a:t>[値]</a:t>
                    </a:fld>
                    <a:r>
                      <a:rPr lang="en-US" altLang="ja-JP" dirty="0"/>
                      <a:t>.0</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8D5-4A89-A3A2-D4D1A709708C}"/>
                </c:ext>
              </c:extLst>
            </c:dLbl>
            <c:spPr>
              <a:noFill/>
              <a:ln>
                <a:noFill/>
              </a:ln>
              <a:effectLst/>
            </c:spPr>
            <c:txPr>
              <a:bodyPr wrap="square" lIns="38100" tIns="19050" rIns="38100" bIns="19050" anchor="ctr">
                <a:spAutoFit/>
              </a:bodyPr>
              <a:lstStyle/>
              <a:p>
                <a:pPr>
                  <a:defRPr lang="ja-JP"/>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Sheet1!$B$5:$U$5</c:f>
              <c:strCache>
                <c:ptCount val="20"/>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pt idx="13">
                  <c:v>2020年</c:v>
                </c:pt>
                <c:pt idx="14">
                  <c:v>2021年</c:v>
                </c:pt>
                <c:pt idx="15">
                  <c:v>2022年</c:v>
                </c:pt>
                <c:pt idx="16">
                  <c:v>2023年</c:v>
                </c:pt>
                <c:pt idx="17">
                  <c:v>2024年</c:v>
                </c:pt>
                <c:pt idx="18">
                  <c:v>2025年</c:v>
                </c:pt>
                <c:pt idx="19">
                  <c:v>2026年</c:v>
                </c:pt>
              </c:strCache>
            </c:strRef>
          </c:cat>
          <c:val>
            <c:numRef>
              <c:f>Sheet1!$B$8:$U$8</c:f>
              <c:numCache>
                <c:formatCode>#,##0_ </c:formatCode>
                <c:ptCount val="20"/>
                <c:pt idx="0">
                  <c:v>177</c:v>
                </c:pt>
                <c:pt idx="1">
                  <c:v>184</c:v>
                </c:pt>
                <c:pt idx="2">
                  <c:v>120</c:v>
                </c:pt>
                <c:pt idx="3">
                  <c:v>142</c:v>
                </c:pt>
                <c:pt idx="4">
                  <c:v>147</c:v>
                </c:pt>
                <c:pt idx="5">
                  <c:v>138</c:v>
                </c:pt>
                <c:pt idx="6">
                  <c:v>135</c:v>
                </c:pt>
                <c:pt idx="7">
                  <c:v>141</c:v>
                </c:pt>
                <c:pt idx="8">
                  <c:v>130</c:v>
                </c:pt>
                <c:pt idx="9">
                  <c:v>132</c:v>
                </c:pt>
                <c:pt idx="10">
                  <c:v>135</c:v>
                </c:pt>
                <c:pt idx="11">
                  <c:v>138</c:v>
                </c:pt>
                <c:pt idx="12">
                  <c:v>137</c:v>
                </c:pt>
                <c:pt idx="13">
                  <c:v>161</c:v>
                </c:pt>
                <c:pt idx="14" formatCode="#,##0.0_ ">
                  <c:v>221.5</c:v>
                </c:pt>
                <c:pt idx="15">
                  <c:v>195</c:v>
                </c:pt>
                <c:pt idx="16">
                  <c:v>171</c:v>
                </c:pt>
                <c:pt idx="17">
                  <c:v>156</c:v>
                </c:pt>
                <c:pt idx="18">
                  <c:v>184</c:v>
                </c:pt>
                <c:pt idx="19">
                  <c:v>197</c:v>
                </c:pt>
              </c:numCache>
            </c:numRef>
          </c:val>
          <c:smooth val="0"/>
          <c:extLst>
            <c:ext xmlns:c16="http://schemas.microsoft.com/office/drawing/2014/chart" uri="{C3380CC4-5D6E-409C-BE32-E72D297353CC}">
              <c16:uniqueId val="{00000005-AC28-4B1D-8645-6630B58B7AA4}"/>
            </c:ext>
          </c:extLst>
        </c:ser>
        <c:dLbls>
          <c:dLblPos val="t"/>
          <c:showLegendKey val="0"/>
          <c:showVal val="1"/>
          <c:showCatName val="0"/>
          <c:showSerName val="0"/>
          <c:showPercent val="0"/>
          <c:showBubbleSize val="0"/>
        </c:dLbls>
        <c:marker val="1"/>
        <c:smooth val="0"/>
        <c:axId val="115003392"/>
        <c:axId val="115004928"/>
      </c:lineChart>
      <c:catAx>
        <c:axId val="115003392"/>
        <c:scaling>
          <c:orientation val="minMax"/>
        </c:scaling>
        <c:delete val="0"/>
        <c:axPos val="b"/>
        <c:numFmt formatCode="General" sourceLinked="0"/>
        <c:majorTickMark val="none"/>
        <c:minorTickMark val="none"/>
        <c:tickLblPos val="nextTo"/>
        <c:txPr>
          <a:bodyPr rot="-3960000"/>
          <a:lstStyle/>
          <a:p>
            <a:pPr>
              <a:defRPr lang="ja-JP" sz="800" baseline="0"/>
            </a:pPr>
            <a:endParaRPr lang="ja-JP"/>
          </a:p>
        </c:txPr>
        <c:crossAx val="115004928"/>
        <c:crosses val="autoZero"/>
        <c:auto val="1"/>
        <c:lblAlgn val="ctr"/>
        <c:lblOffset val="100"/>
        <c:noMultiLvlLbl val="0"/>
      </c:catAx>
      <c:valAx>
        <c:axId val="115004928"/>
        <c:scaling>
          <c:orientation val="minMax"/>
          <c:max val="1800"/>
        </c:scaling>
        <c:delete val="0"/>
        <c:axPos val="l"/>
        <c:majorGridlines/>
        <c:numFmt formatCode="#,##0_ " sourceLinked="1"/>
        <c:majorTickMark val="none"/>
        <c:minorTickMark val="none"/>
        <c:tickLblPos val="nextTo"/>
        <c:txPr>
          <a:bodyPr/>
          <a:lstStyle/>
          <a:p>
            <a:pPr>
              <a:defRPr lang="ja-JP"/>
            </a:pPr>
            <a:endParaRPr lang="ja-JP"/>
          </a:p>
        </c:txPr>
        <c:crossAx val="115003392"/>
        <c:crosses val="autoZero"/>
        <c:crossBetween val="between"/>
      </c:valAx>
      <c:spPr>
        <a:noFill/>
        <a:ln w="25400">
          <a:noFill/>
        </a:ln>
      </c:spPr>
    </c:plotArea>
    <c:legend>
      <c:legendPos val="t"/>
      <c:layout>
        <c:manualLayout>
          <c:xMode val="edge"/>
          <c:yMode val="edge"/>
          <c:x val="0.25738027927696389"/>
          <c:y val="4.7398165920238856E-2"/>
          <c:w val="0.54779833804506139"/>
          <c:h val="8.6579494561740244E-2"/>
        </c:manualLayout>
      </c:layout>
      <c:overlay val="0"/>
      <c:txPr>
        <a:bodyPr/>
        <a:lstStyle/>
        <a:p>
          <a:pPr>
            <a:defRPr lang="ja-JP"/>
          </a:pPr>
          <a:endParaRPr lang="ja-JP"/>
        </a:p>
      </c:txPr>
    </c:legend>
    <c:plotVisOnly val="1"/>
    <c:dispBlanksAs val="gap"/>
    <c:showDLblsOverMax val="0"/>
  </c:chart>
  <c:txPr>
    <a:bodyPr/>
    <a:lstStyle/>
    <a:p>
      <a:pPr>
        <a:defRPr>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userShapes r:id="rId3"/>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860220002644788E-2"/>
          <c:y val="9.2827424613576945E-2"/>
          <c:w val="0.80236130791462135"/>
          <c:h val="0.70537340468015863"/>
        </c:manualLayout>
      </c:layout>
      <c:barChart>
        <c:barDir val="col"/>
        <c:grouping val="stacked"/>
        <c:varyColors val="0"/>
        <c:ser>
          <c:idx val="3"/>
          <c:order val="0"/>
          <c:tx>
            <c:strRef>
              <c:f>グラフ!$K$22</c:f>
              <c:strCache>
                <c:ptCount val="1"/>
                <c:pt idx="0">
                  <c:v>中国</c:v>
                </c:pt>
              </c:strCache>
            </c:strRef>
          </c:tx>
          <c:spPr>
            <a:pattFill prst="ltDnDiag">
              <a:fgClr>
                <a:srgbClr val="00B0F0"/>
              </a:fgClr>
              <a:bgClr>
                <a:schemeClr val="bg1"/>
              </a:bgClr>
            </a:pattFill>
            <a:ln>
              <a:noFill/>
            </a:ln>
            <a:effectLst/>
          </c:spPr>
          <c:invertIfNegative val="0"/>
          <c:dLbls>
            <c:dLbl>
              <c:idx val="0"/>
              <c:layout>
                <c:manualLayout>
                  <c:x val="1.1193501107369894E-17"/>
                  <c:y val="2.06462772486151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18-474C-A2FA-FE705E4B4876}"/>
                </c:ext>
              </c:extLst>
            </c:dLbl>
            <c:dLbl>
              <c:idx val="9"/>
              <c:delete val="1"/>
              <c:extLst>
                <c:ext xmlns:c15="http://schemas.microsoft.com/office/drawing/2012/chart" uri="{CE6537A1-D6FC-4f65-9D91-7224C49458BB}"/>
                <c:ext xmlns:c16="http://schemas.microsoft.com/office/drawing/2014/chart" uri="{C3380CC4-5D6E-409C-BE32-E72D297353CC}">
                  <c16:uniqueId val="{00000001-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02-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03-4418-474C-A2FA-FE705E4B4876}"/>
                </c:ext>
              </c:extLst>
            </c:dLbl>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グラフ!$J$23:$J$37</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グラフ!$K$23:$K$37</c:f>
              <c:numCache>
                <c:formatCode>#,##0_);[Red]\(#,##0\)</c:formatCode>
                <c:ptCount val="14"/>
                <c:pt idx="0">
                  <c:v>37.024500000000003</c:v>
                </c:pt>
                <c:pt idx="1">
                  <c:v>49.4452</c:v>
                </c:pt>
                <c:pt idx="2">
                  <c:v>56.315800000000003</c:v>
                </c:pt>
                <c:pt idx="3">
                  <c:v>97.214500000000001</c:v>
                </c:pt>
                <c:pt idx="4">
                  <c:v>189.6164</c:v>
                </c:pt>
                <c:pt idx="5">
                  <c:v>214.62289999999999</c:v>
                </c:pt>
                <c:pt idx="6">
                  <c:v>253.816</c:v>
                </c:pt>
                <c:pt idx="7">
                  <c:v>295</c:v>
                </c:pt>
                <c:pt idx="8" formatCode="General">
                  <c:v>395</c:v>
                </c:pt>
                <c:pt idx="9" formatCode="General">
                  <c:v>45</c:v>
                </c:pt>
                <c:pt idx="10">
                  <c:v>0.83609999999999995</c:v>
                </c:pt>
                <c:pt idx="11">
                  <c:v>12.233000000000001</c:v>
                </c:pt>
                <c:pt idx="12">
                  <c:v>158</c:v>
                </c:pt>
                <c:pt idx="13">
                  <c:v>325</c:v>
                </c:pt>
              </c:numCache>
            </c:numRef>
          </c:val>
          <c:extLst>
            <c:ext xmlns:c16="http://schemas.microsoft.com/office/drawing/2014/chart" uri="{C3380CC4-5D6E-409C-BE32-E72D297353CC}">
              <c16:uniqueId val="{00000004-4418-474C-A2FA-FE705E4B4876}"/>
            </c:ext>
          </c:extLst>
        </c:ser>
        <c:ser>
          <c:idx val="1"/>
          <c:order val="1"/>
          <c:tx>
            <c:strRef>
              <c:f>グラフ!$L$22</c:f>
              <c:strCache>
                <c:ptCount val="1"/>
                <c:pt idx="0">
                  <c:v>台湾</c:v>
                </c:pt>
              </c:strCache>
            </c:strRef>
          </c:tx>
          <c:spPr>
            <a:pattFill prst="dkVert">
              <a:fgClr>
                <a:srgbClr val="FFC000"/>
              </a:fgClr>
              <a:bgClr>
                <a:schemeClr val="bg1"/>
              </a:bgClr>
            </a:pattFill>
            <a:ln>
              <a:noFill/>
            </a:ln>
            <a:effectLst/>
          </c:spPr>
          <c:invertIfNegative val="0"/>
          <c:dLbls>
            <c:dLbl>
              <c:idx val="0"/>
              <c:layout>
                <c:manualLayout>
                  <c:x val="1.1193501107369894E-17"/>
                  <c:y val="6.987762339131090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18-474C-A2FA-FE705E4B4876}"/>
                </c:ext>
              </c:extLst>
            </c:dLbl>
            <c:dLbl>
              <c:idx val="9"/>
              <c:delete val="1"/>
              <c:extLst>
                <c:ext xmlns:c15="http://schemas.microsoft.com/office/drawing/2012/chart" uri="{CE6537A1-D6FC-4f65-9D91-7224C49458BB}"/>
                <c:ext xmlns:c16="http://schemas.microsoft.com/office/drawing/2014/chart" uri="{C3380CC4-5D6E-409C-BE32-E72D297353CC}">
                  <c16:uniqueId val="{00000006-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07-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08-4418-474C-A2FA-FE705E4B4876}"/>
                </c:ext>
              </c:extLst>
            </c:dLbl>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グラフ!$J$23:$J$37</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グラフ!$L$23:$L$37</c:f>
              <c:numCache>
                <c:formatCode>#,##0_);[Red]\(#,##0\)</c:formatCode>
                <c:ptCount val="14"/>
                <c:pt idx="0">
                  <c:v>19.4908</c:v>
                </c:pt>
                <c:pt idx="1">
                  <c:v>30.455200000000001</c:v>
                </c:pt>
                <c:pt idx="2">
                  <c:v>50</c:v>
                </c:pt>
                <c:pt idx="3">
                  <c:v>70.614999999999995</c:v>
                </c:pt>
                <c:pt idx="4">
                  <c:v>98.155100000000004</c:v>
                </c:pt>
                <c:pt idx="5">
                  <c:v>112.5592</c:v>
                </c:pt>
                <c:pt idx="6">
                  <c:v>114</c:v>
                </c:pt>
                <c:pt idx="7">
                  <c:v>106</c:v>
                </c:pt>
                <c:pt idx="8" formatCode="General">
                  <c:v>110</c:v>
                </c:pt>
                <c:pt idx="9" formatCode="General">
                  <c:v>15</c:v>
                </c:pt>
                <c:pt idx="10">
                  <c:v>0.14119999999999999</c:v>
                </c:pt>
                <c:pt idx="11">
                  <c:v>8.5001999999999995</c:v>
                </c:pt>
                <c:pt idx="12">
                  <c:v>104.78879999999999</c:v>
                </c:pt>
                <c:pt idx="13">
                  <c:v>135</c:v>
                </c:pt>
              </c:numCache>
            </c:numRef>
          </c:val>
          <c:extLst>
            <c:ext xmlns:c16="http://schemas.microsoft.com/office/drawing/2014/chart" uri="{C3380CC4-5D6E-409C-BE32-E72D297353CC}">
              <c16:uniqueId val="{00000009-4418-474C-A2FA-FE705E4B4876}"/>
            </c:ext>
          </c:extLst>
        </c:ser>
        <c:ser>
          <c:idx val="2"/>
          <c:order val="2"/>
          <c:tx>
            <c:strRef>
              <c:f>グラフ!$M$22</c:f>
              <c:strCache>
                <c:ptCount val="1"/>
                <c:pt idx="0">
                  <c:v>韓国</c:v>
                </c:pt>
              </c:strCache>
            </c:strRef>
          </c:tx>
          <c:spPr>
            <a:pattFill prst="pct50">
              <a:fgClr>
                <a:srgbClr val="FF0000"/>
              </a:fgClr>
              <a:bgClr>
                <a:schemeClr val="bg1"/>
              </a:bgClr>
            </a:pattFill>
            <a:ln>
              <a:noFill/>
            </a:ln>
            <a:effectLst/>
          </c:spPr>
          <c:invertIfNegative val="0"/>
          <c:dLbls>
            <c:dLbl>
              <c:idx val="0"/>
              <c:layout>
                <c:manualLayout>
                  <c:x val="1.1193501107369894E-17"/>
                  <c:y val="-6.882092416205106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418-474C-A2FA-FE705E4B4876}"/>
                </c:ext>
              </c:extLst>
            </c:dLbl>
            <c:dLbl>
              <c:idx val="9"/>
              <c:delete val="1"/>
              <c:extLst>
                <c:ext xmlns:c15="http://schemas.microsoft.com/office/drawing/2012/chart" uri="{CE6537A1-D6FC-4f65-9D91-7224C49458BB}"/>
                <c:ext xmlns:c16="http://schemas.microsoft.com/office/drawing/2014/chart" uri="{C3380CC4-5D6E-409C-BE32-E72D297353CC}">
                  <c16:uniqueId val="{0000000B-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0C-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0D-4418-474C-A2FA-FE705E4B4876}"/>
                </c:ext>
              </c:extLst>
            </c:dLbl>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グラフ!$J$23:$J$37</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グラフ!$M$23:$M$37</c:f>
              <c:numCache>
                <c:formatCode>#,##0_);[Red]\(#,##0\)</c:formatCode>
                <c:ptCount val="14"/>
                <c:pt idx="0">
                  <c:v>40.110100000000003</c:v>
                </c:pt>
                <c:pt idx="1">
                  <c:v>49</c:v>
                </c:pt>
                <c:pt idx="2">
                  <c:v>61.586300000000001</c:v>
                </c:pt>
                <c:pt idx="3">
                  <c:v>71.069699999999997</c:v>
                </c:pt>
                <c:pt idx="4">
                  <c:v>115.6033</c:v>
                </c:pt>
                <c:pt idx="5">
                  <c:v>163.27610000000001</c:v>
                </c:pt>
                <c:pt idx="6">
                  <c:v>214.79589999999999</c:v>
                </c:pt>
                <c:pt idx="7">
                  <c:v>216</c:v>
                </c:pt>
                <c:pt idx="8" formatCode="General">
                  <c:v>151</c:v>
                </c:pt>
                <c:pt idx="9" formatCode="General">
                  <c:v>13</c:v>
                </c:pt>
                <c:pt idx="10">
                  <c:v>0.73450000000000004</c:v>
                </c:pt>
                <c:pt idx="11">
                  <c:v>33.764400000000002</c:v>
                </c:pt>
                <c:pt idx="12">
                  <c:v>222</c:v>
                </c:pt>
                <c:pt idx="13">
                  <c:v>251</c:v>
                </c:pt>
              </c:numCache>
            </c:numRef>
          </c:val>
          <c:extLst>
            <c:ext xmlns:c16="http://schemas.microsoft.com/office/drawing/2014/chart" uri="{C3380CC4-5D6E-409C-BE32-E72D297353CC}">
              <c16:uniqueId val="{0000000E-4418-474C-A2FA-FE705E4B4876}"/>
            </c:ext>
          </c:extLst>
        </c:ser>
        <c:ser>
          <c:idx val="0"/>
          <c:order val="3"/>
          <c:tx>
            <c:strRef>
              <c:f>グラフ!$N$22</c:f>
              <c:strCache>
                <c:ptCount val="1"/>
                <c:pt idx="0">
                  <c:v>その他</c:v>
                </c:pt>
              </c:strCache>
            </c:strRef>
          </c:tx>
          <c:spPr>
            <a:pattFill prst="pct40">
              <a:fgClr>
                <a:srgbClr val="92D050"/>
              </a:fgClr>
              <a:bgClr>
                <a:schemeClr val="bg1"/>
              </a:bgClr>
            </a:pattFill>
            <a:ln>
              <a:noFill/>
            </a:ln>
            <a:effectLst/>
          </c:spPr>
          <c:invertIfNegative val="0"/>
          <c:dLbls>
            <c:dLbl>
              <c:idx val="0"/>
              <c:layout>
                <c:manualLayout>
                  <c:x val="1.1193501107369894E-17"/>
                  <c:y val="-1.37641848324102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418-474C-A2FA-FE705E4B4876}"/>
                </c:ext>
              </c:extLst>
            </c:dLbl>
            <c:dLbl>
              <c:idx val="9"/>
              <c:delete val="1"/>
              <c:extLst>
                <c:ext xmlns:c15="http://schemas.microsoft.com/office/drawing/2012/chart" uri="{CE6537A1-D6FC-4f65-9D91-7224C49458BB}"/>
                <c:ext xmlns:c16="http://schemas.microsoft.com/office/drawing/2014/chart" uri="{C3380CC4-5D6E-409C-BE32-E72D297353CC}">
                  <c16:uniqueId val="{00000010-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11-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12-4418-474C-A2FA-FE705E4B4876}"/>
                </c:ext>
              </c:extLst>
            </c:dLbl>
            <c:dLbl>
              <c:idx val="13"/>
              <c:layout>
                <c:manualLayout>
                  <c:x val="2.8014012741521951E-3"/>
                  <c:y val="4.9865543966558512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0367189811810906E-2"/>
                      <c:h val="8.7171878443303902E-2"/>
                    </c:manualLayout>
                  </c15:layout>
                </c:ext>
                <c:ext xmlns:c16="http://schemas.microsoft.com/office/drawing/2014/chart" uri="{C3380CC4-5D6E-409C-BE32-E72D297353CC}">
                  <c16:uniqueId val="{00000002-34E0-486A-8796-8E9D219A1AC1}"/>
                </c:ext>
              </c:extLst>
            </c:dLbl>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グラフ!$J$23:$J$37</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グラフ!$N$23:$N$37</c:f>
              <c:numCache>
                <c:formatCode>#,##0_);[Red]\(#,##0\)</c:formatCode>
                <c:ptCount val="14"/>
                <c:pt idx="0">
                  <c:v>38</c:v>
                </c:pt>
                <c:pt idx="1">
                  <c:v>50.766300000000001</c:v>
                </c:pt>
                <c:pt idx="2">
                  <c:v>63.845799999999997</c:v>
                </c:pt>
                <c:pt idx="3">
                  <c:v>78.144999999999996</c:v>
                </c:pt>
                <c:pt idx="4">
                  <c:v>97.400300000000001</c:v>
                </c:pt>
                <c:pt idx="5">
                  <c:v>118.20180000000001</c:v>
                </c:pt>
                <c:pt idx="6">
                  <c:v>132.71809999999999</c:v>
                </c:pt>
                <c:pt idx="7">
                  <c:v>148</c:v>
                </c:pt>
                <c:pt idx="8" formatCode="General">
                  <c:v>182</c:v>
                </c:pt>
                <c:pt idx="9" formatCode="General">
                  <c:v>28</c:v>
                </c:pt>
                <c:pt idx="10">
                  <c:v>2.4003000000000001</c:v>
                </c:pt>
                <c:pt idx="11">
                  <c:v>34.049399999999999</c:v>
                </c:pt>
                <c:pt idx="12">
                  <c:v>167</c:v>
                </c:pt>
                <c:pt idx="13">
                  <c:v>235</c:v>
                </c:pt>
              </c:numCache>
            </c:numRef>
          </c:val>
          <c:extLst>
            <c:ext xmlns:c16="http://schemas.microsoft.com/office/drawing/2014/chart" uri="{C3380CC4-5D6E-409C-BE32-E72D297353CC}">
              <c16:uniqueId val="{00000013-4418-474C-A2FA-FE705E4B4876}"/>
            </c:ext>
          </c:extLst>
        </c:ser>
        <c:ser>
          <c:idx val="4"/>
          <c:order val="4"/>
          <c:tx>
            <c:strRef>
              <c:f>グラフ!$O$22</c:f>
              <c:strCache>
                <c:ptCount val="1"/>
                <c:pt idx="0">
                  <c:v>総数</c:v>
                </c:pt>
              </c:strCache>
            </c:strRef>
          </c:tx>
          <c:spPr>
            <a:noFill/>
            <a:ln>
              <a:noFill/>
            </a:ln>
            <a:effectLst/>
          </c:spPr>
          <c:invertIfNegative val="0"/>
          <c:dLbls>
            <c:dLbl>
              <c:idx val="8"/>
              <c:layout>
                <c:manualLayout>
                  <c:x val="-3.0255133760844813E-3"/>
                  <c:y val="6.233223671133155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E0-486A-8796-8E9D219A1AC1}"/>
                </c:ext>
              </c:extLst>
            </c:dLbl>
            <c:dLbl>
              <c:idx val="9"/>
              <c:delete val="1"/>
              <c:extLst>
                <c:ext xmlns:c15="http://schemas.microsoft.com/office/drawing/2012/chart" uri="{CE6537A1-D6FC-4f65-9D91-7224C49458BB}"/>
                <c:ext xmlns:c16="http://schemas.microsoft.com/office/drawing/2014/chart" uri="{C3380CC4-5D6E-409C-BE32-E72D297353CC}">
                  <c16:uniqueId val="{00000014-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15-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16-4418-474C-A2FA-FE705E4B4876}"/>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グラフ!$J$23:$J$37</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グラフ!$O$23:$O$37</c:f>
              <c:numCache>
                <c:formatCode>#,##0_);[Red]\(#,##0\)</c:formatCode>
                <c:ptCount val="14"/>
                <c:pt idx="0">
                  <c:v>133.8783</c:v>
                </c:pt>
                <c:pt idx="1">
                  <c:v>179.15770000000001</c:v>
                </c:pt>
                <c:pt idx="2">
                  <c:v>232.31110000000001</c:v>
                </c:pt>
                <c:pt idx="3">
                  <c:v>317.04419999999999</c:v>
                </c:pt>
                <c:pt idx="4">
                  <c:v>500.77510000000001</c:v>
                </c:pt>
                <c:pt idx="5">
                  <c:v>608.66</c:v>
                </c:pt>
                <c:pt idx="6">
                  <c:v>715.99959999999999</c:v>
                </c:pt>
                <c:pt idx="7">
                  <c:v>765</c:v>
                </c:pt>
                <c:pt idx="8" formatCode="General">
                  <c:v>838</c:v>
                </c:pt>
                <c:pt idx="9" formatCode="General">
                  <c:v>101</c:v>
                </c:pt>
                <c:pt idx="10">
                  <c:v>4.1120999999999999</c:v>
                </c:pt>
                <c:pt idx="11">
                  <c:v>88.546999999999997</c:v>
                </c:pt>
                <c:pt idx="12">
                  <c:v>652.5181</c:v>
                </c:pt>
                <c:pt idx="13">
                  <c:v>946</c:v>
                </c:pt>
              </c:numCache>
            </c:numRef>
          </c:val>
          <c:extLst>
            <c:ext xmlns:c16="http://schemas.microsoft.com/office/drawing/2014/chart" uri="{C3380CC4-5D6E-409C-BE32-E72D297353CC}">
              <c16:uniqueId val="{00000017-4418-474C-A2FA-FE705E4B4876}"/>
            </c:ext>
          </c:extLst>
        </c:ser>
        <c:dLbls>
          <c:showLegendKey val="0"/>
          <c:showVal val="0"/>
          <c:showCatName val="0"/>
          <c:showSerName val="0"/>
          <c:showPercent val="0"/>
          <c:showBubbleSize val="0"/>
        </c:dLbls>
        <c:gapWidth val="150"/>
        <c:overlap val="100"/>
        <c:axId val="390449536"/>
        <c:axId val="390443296"/>
      </c:barChart>
      <c:catAx>
        <c:axId val="3904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90443296"/>
        <c:crosses val="autoZero"/>
        <c:auto val="1"/>
        <c:lblAlgn val="ctr"/>
        <c:lblOffset val="100"/>
        <c:noMultiLvlLbl val="0"/>
      </c:catAx>
      <c:valAx>
        <c:axId val="390443296"/>
        <c:scaling>
          <c:orientation val="minMax"/>
          <c:max val="850"/>
          <c:min val="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90449536"/>
        <c:crosses val="autoZero"/>
        <c:crossBetween val="between"/>
      </c:valAx>
      <c:spPr>
        <a:noFill/>
        <a:ln>
          <a:noFill/>
        </a:ln>
        <a:effectLst/>
      </c:spPr>
    </c:plotArea>
    <c:legend>
      <c:legendPos val="r"/>
      <c:legendEntry>
        <c:idx val="0"/>
        <c:delete val="1"/>
      </c:legendEntry>
      <c:layout>
        <c:manualLayout>
          <c:xMode val="edge"/>
          <c:yMode val="edge"/>
          <c:x val="0.888266"/>
          <c:y val="0.28153516819571867"/>
          <c:w val="7.2222888888888906E-2"/>
          <c:h val="0.51460550458715593"/>
        </c:manualLayout>
      </c:layout>
      <c:overlay val="0"/>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546198248228097"/>
          <c:y val="8.3229135640449162E-2"/>
          <c:w val="0.72570300077657901"/>
          <c:h val="0.56415730399368214"/>
        </c:manualLayout>
      </c:layout>
      <c:barChart>
        <c:barDir val="col"/>
        <c:grouping val="stacked"/>
        <c:varyColors val="0"/>
        <c:ser>
          <c:idx val="8"/>
          <c:order val="6"/>
          <c:tx>
            <c:strRef>
              <c:f>'グラフデータ '!$A$10:$B$10</c:f>
              <c:strCache>
                <c:ptCount val="2"/>
                <c:pt idx="0">
                  <c:v>全国</c:v>
                </c:pt>
                <c:pt idx="1">
                  <c:v>　外国人延べ宿泊者数</c:v>
                </c:pt>
              </c:strCache>
            </c:strRef>
          </c:tx>
          <c:spPr>
            <a:pattFill prst="ltDnDiag">
              <a:fgClr>
                <a:schemeClr val="tx1"/>
              </a:fgClr>
              <a:bgClr>
                <a:schemeClr val="bg1"/>
              </a:bgClr>
            </a:pattFill>
            <a:ln>
              <a:solidFill>
                <a:srgbClr val="002060"/>
              </a:solidFill>
            </a:ln>
          </c:spPr>
          <c:invertIfNegative val="0"/>
          <c:cat>
            <c:numRef>
              <c:f>'グラフデータ '!$E$3:$Q$3</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'グラフデータ '!$E$10:$Q$10</c:f>
              <c:numCache>
                <c:formatCode>0</c:formatCode>
                <c:ptCount val="13"/>
                <c:pt idx="0">
                  <c:v>33495.730000000003</c:v>
                </c:pt>
                <c:pt idx="1">
                  <c:v>44824.6</c:v>
                </c:pt>
                <c:pt idx="2">
                  <c:v>65614.600000000006</c:v>
                </c:pt>
                <c:pt idx="3">
                  <c:v>69388.94</c:v>
                </c:pt>
                <c:pt idx="4">
                  <c:v>79690.59</c:v>
                </c:pt>
                <c:pt idx="5">
                  <c:v>94275.24</c:v>
                </c:pt>
                <c:pt idx="6">
                  <c:v>115656.35</c:v>
                </c:pt>
                <c:pt idx="7">
                  <c:v>20345.18</c:v>
                </c:pt>
                <c:pt idx="8">
                  <c:v>4317.1400000000003</c:v>
                </c:pt>
                <c:pt idx="9">
                  <c:v>16502.919999999998</c:v>
                </c:pt>
                <c:pt idx="10">
                  <c:v>117751.45</c:v>
                </c:pt>
                <c:pt idx="11">
                  <c:v>164462</c:v>
                </c:pt>
                <c:pt idx="12">
                  <c:v>177868</c:v>
                </c:pt>
              </c:numCache>
            </c:numRef>
          </c:val>
          <c:extLst>
            <c:ext xmlns:c16="http://schemas.microsoft.com/office/drawing/2014/chart" uri="{C3380CC4-5D6E-409C-BE32-E72D297353CC}">
              <c16:uniqueId val="{00000000-31FF-41C6-9F7A-363A4D76646A}"/>
            </c:ext>
          </c:extLst>
        </c:ser>
        <c:ser>
          <c:idx val="9"/>
          <c:order val="7"/>
          <c:tx>
            <c:strRef>
              <c:f>'グラフデータ '!$A$11:$B$11</c:f>
              <c:strCache>
                <c:ptCount val="2"/>
                <c:pt idx="0">
                  <c:v>全国</c:v>
                </c:pt>
                <c:pt idx="1">
                  <c:v>　日本人延べ宿泊者数</c:v>
                </c:pt>
              </c:strCache>
            </c:strRef>
          </c:tx>
          <c:spPr>
            <a:pattFill prst="pct10">
              <a:fgClr>
                <a:schemeClr val="tx1"/>
              </a:fgClr>
              <a:bgClr>
                <a:schemeClr val="bg1"/>
              </a:bgClr>
            </a:pattFill>
            <a:ln>
              <a:solidFill>
                <a:srgbClr val="002060"/>
              </a:solidFill>
            </a:ln>
          </c:spPr>
          <c:invertIfNegative val="0"/>
          <c:cat>
            <c:numRef>
              <c:f>'グラフデータ '!$E$3:$Q$3</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'グラフデータ '!$E$11:$Q$11</c:f>
              <c:numCache>
                <c:formatCode>0</c:formatCode>
                <c:ptCount val="13"/>
                <c:pt idx="0">
                  <c:v>432397.64</c:v>
                </c:pt>
                <c:pt idx="1">
                  <c:v>428677.35</c:v>
                </c:pt>
                <c:pt idx="2">
                  <c:v>438463.77</c:v>
                </c:pt>
                <c:pt idx="3">
                  <c:v>423096.22</c:v>
                </c:pt>
                <c:pt idx="4">
                  <c:v>429906.27</c:v>
                </c:pt>
                <c:pt idx="5">
                  <c:v>443726.26</c:v>
                </c:pt>
                <c:pt idx="6">
                  <c:v>480265.13</c:v>
                </c:pt>
                <c:pt idx="7">
                  <c:v>311308.88</c:v>
                </c:pt>
                <c:pt idx="8">
                  <c:v>313456.71000000002</c:v>
                </c:pt>
                <c:pt idx="9">
                  <c:v>433955.54</c:v>
                </c:pt>
                <c:pt idx="10">
                  <c:v>499723.49</c:v>
                </c:pt>
                <c:pt idx="11">
                  <c:v>494602</c:v>
                </c:pt>
                <c:pt idx="12">
                  <c:v>475609</c:v>
                </c:pt>
              </c:numCache>
            </c:numRef>
          </c:val>
          <c:extLst>
            <c:ext xmlns:c16="http://schemas.microsoft.com/office/drawing/2014/chart" uri="{C3380CC4-5D6E-409C-BE32-E72D297353CC}">
              <c16:uniqueId val="{00000001-31FF-41C6-9F7A-363A4D76646A}"/>
            </c:ext>
          </c:extLst>
        </c:ser>
        <c:dLbls>
          <c:showLegendKey val="0"/>
          <c:showVal val="0"/>
          <c:showCatName val="0"/>
          <c:showSerName val="0"/>
          <c:showPercent val="0"/>
          <c:showBubbleSize val="0"/>
        </c:dLbls>
        <c:gapWidth val="150"/>
        <c:overlap val="100"/>
        <c:axId val="139089792"/>
        <c:axId val="139100160"/>
      </c:barChart>
      <c:lineChart>
        <c:grouping val="standard"/>
        <c:varyColors val="0"/>
        <c:ser>
          <c:idx val="0"/>
          <c:order val="0"/>
          <c:tx>
            <c:strRef>
              <c:f>'グラフデータ '!$A$4:$B$4</c:f>
              <c:strCache>
                <c:ptCount val="2"/>
                <c:pt idx="0">
                  <c:v>大阪府</c:v>
                </c:pt>
                <c:pt idx="1">
                  <c:v>　外国人延べ宿泊者数の全国シェア</c:v>
                </c:pt>
              </c:strCache>
            </c:strRef>
          </c:tx>
          <c:cat>
            <c:numRef>
              <c:f>'グラフデータ '!$E$3:$Q$3</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'グラフデータ '!$E$4:$Q$4</c:f>
              <c:numCache>
                <c:formatCode>0.0</c:formatCode>
                <c:ptCount val="13"/>
                <c:pt idx="0">
                  <c:v>12.880746292139325</c:v>
                </c:pt>
                <c:pt idx="1">
                  <c:v>13.832047581015782</c:v>
                </c:pt>
                <c:pt idx="2">
                  <c:v>13.664138773992374</c:v>
                </c:pt>
                <c:pt idx="3">
                  <c:v>14.424243978939582</c:v>
                </c:pt>
                <c:pt idx="4">
                  <c:v>14.646697935101246</c:v>
                </c:pt>
                <c:pt idx="5">
                  <c:v>16.042536725443497</c:v>
                </c:pt>
                <c:pt idx="6">
                  <c:v>15.499512132278081</c:v>
                </c:pt>
                <c:pt idx="7">
                  <c:v>15.850191544139694</c:v>
                </c:pt>
                <c:pt idx="8">
                  <c:v>7.3979532746216243</c:v>
                </c:pt>
                <c:pt idx="9">
                  <c:v>12.904867744617315</c:v>
                </c:pt>
                <c:pt idx="10">
                  <c:v>15.927693459401137</c:v>
                </c:pt>
                <c:pt idx="11">
                  <c:v>15.440550009546245</c:v>
                </c:pt>
                <c:pt idx="12">
                  <c:v>13.607501068207883</c:v>
                </c:pt>
              </c:numCache>
            </c:numRef>
          </c:val>
          <c:smooth val="0"/>
          <c:extLst>
            <c:ext xmlns:c16="http://schemas.microsoft.com/office/drawing/2014/chart" uri="{C3380CC4-5D6E-409C-BE32-E72D297353CC}">
              <c16:uniqueId val="{00000002-31FF-41C6-9F7A-363A4D76646A}"/>
            </c:ext>
          </c:extLst>
        </c:ser>
        <c:ser>
          <c:idx val="1"/>
          <c:order val="1"/>
          <c:tx>
            <c:strRef>
              <c:f>'グラフデータ '!$A$5:$B$5</c:f>
              <c:strCache>
                <c:ptCount val="2"/>
                <c:pt idx="0">
                  <c:v>大阪府</c:v>
                </c:pt>
                <c:pt idx="1">
                  <c:v>　日本人延べ宿泊者数の全国シェア</c:v>
                </c:pt>
              </c:strCache>
            </c:strRef>
          </c:tx>
          <c:cat>
            <c:numRef>
              <c:f>'グラフデータ '!$E$3:$Q$3</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'グラフデータ '!$E$5:$Q$5</c:f>
              <c:numCache>
                <c:formatCode>0.0</c:formatCode>
                <c:ptCount val="13"/>
                <c:pt idx="0">
                  <c:v>4.5252166501186268</c:v>
                </c:pt>
                <c:pt idx="1">
                  <c:v>5.1715095280867995</c:v>
                </c:pt>
                <c:pt idx="2">
                  <c:v>4.8807704226052708</c:v>
                </c:pt>
                <c:pt idx="3">
                  <c:v>4.9637975966790728</c:v>
                </c:pt>
                <c:pt idx="4">
                  <c:v>5.0104968229470108</c:v>
                </c:pt>
                <c:pt idx="5">
                  <c:v>5.5831336193625321</c:v>
                </c:pt>
                <c:pt idx="6">
                  <c:v>6.1427195432656125</c:v>
                </c:pt>
                <c:pt idx="7">
                  <c:v>5.2977191013632501</c:v>
                </c:pt>
                <c:pt idx="8">
                  <c:v>5.5954648410621042</c:v>
                </c:pt>
                <c:pt idx="9">
                  <c:v>6.5427900747620367</c:v>
                </c:pt>
                <c:pt idx="10">
                  <c:v>6.3928133536408307</c:v>
                </c:pt>
                <c:pt idx="11">
                  <c:v>6.4774494511171845</c:v>
                </c:pt>
                <c:pt idx="12">
                  <c:v>7.0219745229358175</c:v>
                </c:pt>
              </c:numCache>
            </c:numRef>
          </c:val>
          <c:smooth val="0"/>
          <c:extLst>
            <c:ext xmlns:c16="http://schemas.microsoft.com/office/drawing/2014/chart" uri="{C3380CC4-5D6E-409C-BE32-E72D297353CC}">
              <c16:uniqueId val="{00000003-31FF-41C6-9F7A-363A4D76646A}"/>
            </c:ext>
          </c:extLst>
        </c:ser>
        <c:ser>
          <c:idx val="2"/>
          <c:order val="2"/>
          <c:tx>
            <c:strRef>
              <c:f>'グラフデータ '!$A$6:$B$6</c:f>
              <c:strCache>
                <c:ptCount val="2"/>
                <c:pt idx="0">
                  <c:v>東京都</c:v>
                </c:pt>
                <c:pt idx="1">
                  <c:v>　外国人延べ宿泊者数の全国シェア</c:v>
                </c:pt>
              </c:strCache>
            </c:strRef>
          </c:tx>
          <c:spPr>
            <a:ln>
              <a:solidFill>
                <a:srgbClr val="FFC000"/>
              </a:solidFill>
              <a:prstDash val="sysDash"/>
            </a:ln>
          </c:spPr>
          <c:marker>
            <c:spPr>
              <a:solidFill>
                <a:srgbClr val="FFC000"/>
              </a:solidFill>
              <a:ln>
                <a:solidFill>
                  <a:srgbClr val="FFC000"/>
                </a:solidFill>
              </a:ln>
            </c:spPr>
          </c:marker>
          <c:cat>
            <c:numRef>
              <c:f>'グラフデータ '!$E$3:$Q$3</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'グラフデータ '!$E$6:$Q$6</c:f>
              <c:numCache>
                <c:formatCode>0.0</c:formatCode>
                <c:ptCount val="13"/>
                <c:pt idx="0">
                  <c:v>29.349860415043949</c:v>
                </c:pt>
                <c:pt idx="1">
                  <c:v>29.437540993115384</c:v>
                </c:pt>
                <c:pt idx="2">
                  <c:v>26.763235621340371</c:v>
                </c:pt>
                <c:pt idx="3">
                  <c:v>26.0271449599893</c:v>
                </c:pt>
                <c:pt idx="4">
                  <c:v>24.815840866531421</c:v>
                </c:pt>
                <c:pt idx="5">
                  <c:v>24.602992259685578</c:v>
                </c:pt>
                <c:pt idx="6">
                  <c:v>25.377465223483192</c:v>
                </c:pt>
                <c:pt idx="7">
                  <c:v>24.591770630685009</c:v>
                </c:pt>
                <c:pt idx="8">
                  <c:v>35.590460351065751</c:v>
                </c:pt>
                <c:pt idx="9">
                  <c:v>41.056915988200878</c:v>
                </c:pt>
                <c:pt idx="10">
                  <c:v>37.059034092573803</c:v>
                </c:pt>
                <c:pt idx="11">
                  <c:v>34.539080617720991</c:v>
                </c:pt>
                <c:pt idx="12">
                  <c:v>33.503086558571525</c:v>
                </c:pt>
              </c:numCache>
            </c:numRef>
          </c:val>
          <c:smooth val="0"/>
          <c:extLst>
            <c:ext xmlns:c16="http://schemas.microsoft.com/office/drawing/2014/chart" uri="{C3380CC4-5D6E-409C-BE32-E72D297353CC}">
              <c16:uniqueId val="{00000004-31FF-41C6-9F7A-363A4D76646A}"/>
            </c:ext>
          </c:extLst>
        </c:ser>
        <c:ser>
          <c:idx val="3"/>
          <c:order val="3"/>
          <c:tx>
            <c:strRef>
              <c:f>'グラフデータ '!$A$7:$B$7</c:f>
              <c:strCache>
                <c:ptCount val="2"/>
                <c:pt idx="0">
                  <c:v>東京都</c:v>
                </c:pt>
                <c:pt idx="1">
                  <c:v>　日本人延べ宿泊者数の全国シェア</c:v>
                </c:pt>
              </c:strCache>
            </c:strRef>
          </c:tx>
          <c:spPr>
            <a:ln>
              <a:prstDash val="sysDash"/>
            </a:ln>
          </c:spPr>
          <c:cat>
            <c:numRef>
              <c:f>'グラフデータ '!$E$3:$Q$3</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'グラフデータ '!$E$7:$Q$7</c:f>
              <c:numCache>
                <c:formatCode>0.0</c:formatCode>
                <c:ptCount val="13"/>
                <c:pt idx="0">
                  <c:v>9.9429566729365142</c:v>
                </c:pt>
                <c:pt idx="1">
                  <c:v>9.5791205203633911</c:v>
                </c:pt>
                <c:pt idx="2">
                  <c:v>9.4710972356963499</c:v>
                </c:pt>
                <c:pt idx="3">
                  <c:v>9.3252995736998088</c:v>
                </c:pt>
                <c:pt idx="4">
                  <c:v>9.3447764788357244</c:v>
                </c:pt>
                <c:pt idx="5">
                  <c:v>9.6713974061395422</c:v>
                </c:pt>
                <c:pt idx="6">
                  <c:v>10.334098167818263</c:v>
                </c:pt>
                <c:pt idx="7">
                  <c:v>10.523300845128478</c:v>
                </c:pt>
                <c:pt idx="8">
                  <c:v>11.709055454579358</c:v>
                </c:pt>
                <c:pt idx="9">
                  <c:v>12.043026343205574</c:v>
                </c:pt>
                <c:pt idx="10">
                  <c:v>11.168110188296332</c:v>
                </c:pt>
                <c:pt idx="11">
                  <c:v>10.825564307846513</c:v>
                </c:pt>
                <c:pt idx="12">
                  <c:v>9.9023576006642084</c:v>
                </c:pt>
              </c:numCache>
            </c:numRef>
          </c:val>
          <c:smooth val="0"/>
          <c:extLst>
            <c:ext xmlns:c16="http://schemas.microsoft.com/office/drawing/2014/chart" uri="{C3380CC4-5D6E-409C-BE32-E72D297353CC}">
              <c16:uniqueId val="{00000005-31FF-41C6-9F7A-363A4D76646A}"/>
            </c:ext>
          </c:extLst>
        </c:ser>
        <c:ser>
          <c:idx val="4"/>
          <c:order val="4"/>
          <c:tx>
            <c:strRef>
              <c:f>'グラフデータ '!$A$8:$B$8</c:f>
              <c:strCache>
                <c:ptCount val="2"/>
                <c:pt idx="0">
                  <c:v>京都府</c:v>
                </c:pt>
                <c:pt idx="1">
                  <c:v>　外国人延べ宿泊者数の全国シェア</c:v>
                </c:pt>
              </c:strCache>
            </c:strRef>
          </c:tx>
          <c:spPr>
            <a:ln cmpd="dbl"/>
          </c:spPr>
          <c:cat>
            <c:numRef>
              <c:f>'グラフデータ '!$E$3:$Q$3</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'グラフデータ '!$E$8:$Q$8</c:f>
              <c:numCache>
                <c:formatCode>0.0</c:formatCode>
                <c:ptCount val="13"/>
                <c:pt idx="0">
                  <c:v>7.8394469981696178</c:v>
                </c:pt>
                <c:pt idx="1">
                  <c:v>7.3419729345047129</c:v>
                </c:pt>
                <c:pt idx="2">
                  <c:v>6.9781268193359409</c:v>
                </c:pt>
                <c:pt idx="3">
                  <c:v>6.6333481964128582</c:v>
                </c:pt>
                <c:pt idx="4">
                  <c:v>6.9724417901787401</c:v>
                </c:pt>
                <c:pt idx="5">
                  <c:v>6.6483522078543631</c:v>
                </c:pt>
                <c:pt idx="6">
                  <c:v>10.397224190457335</c:v>
                </c:pt>
                <c:pt idx="7">
                  <c:v>8.3971240362582193</c:v>
                </c:pt>
                <c:pt idx="8">
                  <c:v>2.4456005596297548</c:v>
                </c:pt>
                <c:pt idx="9">
                  <c:v>8.5639995831040814</c:v>
                </c:pt>
                <c:pt idx="10">
                  <c:v>10.304314723937583</c:v>
                </c:pt>
                <c:pt idx="11">
                  <c:v>10.29901023089748</c:v>
                </c:pt>
                <c:pt idx="12">
                  <c:v>10.540277059392359</c:v>
                </c:pt>
              </c:numCache>
            </c:numRef>
          </c:val>
          <c:smooth val="0"/>
          <c:extLst>
            <c:ext xmlns:c16="http://schemas.microsoft.com/office/drawing/2014/chart" uri="{C3380CC4-5D6E-409C-BE32-E72D297353CC}">
              <c16:uniqueId val="{00000006-31FF-41C6-9F7A-363A4D76646A}"/>
            </c:ext>
          </c:extLst>
        </c:ser>
        <c:ser>
          <c:idx val="5"/>
          <c:order val="5"/>
          <c:tx>
            <c:strRef>
              <c:f>'グラフデータ '!$A$9:$B$9</c:f>
              <c:strCache>
                <c:ptCount val="2"/>
                <c:pt idx="0">
                  <c:v>京都府</c:v>
                </c:pt>
                <c:pt idx="1">
                  <c:v>　日本人延べ宿泊者数の全国シェア</c:v>
                </c:pt>
              </c:strCache>
            </c:strRef>
          </c:tx>
          <c:spPr>
            <a:ln cmpd="dbl">
              <a:solidFill>
                <a:srgbClr val="002060"/>
              </a:solidFill>
            </a:ln>
          </c:spPr>
          <c:marker>
            <c:spPr>
              <a:solidFill>
                <a:srgbClr val="002060"/>
              </a:solidFill>
              <a:ln>
                <a:solidFill>
                  <a:srgbClr val="002060"/>
                </a:solidFill>
              </a:ln>
            </c:spPr>
          </c:marker>
          <c:cat>
            <c:numRef>
              <c:f>'グラフデータ '!$E$3:$Q$3</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'グラフデータ '!$E$9:$Q$9</c:f>
              <c:numCache>
                <c:formatCode>0.0</c:formatCode>
                <c:ptCount val="13"/>
                <c:pt idx="0">
                  <c:v>4.0383268511826289</c:v>
                </c:pt>
                <c:pt idx="1">
                  <c:v>3.1948853840773257</c:v>
                </c:pt>
                <c:pt idx="2">
                  <c:v>3.1191539497094594</c:v>
                </c:pt>
                <c:pt idx="3">
                  <c:v>3.0836224440861231</c:v>
                </c:pt>
                <c:pt idx="4">
                  <c:v>3.1088962717384887</c:v>
                </c:pt>
                <c:pt idx="5">
                  <c:v>3.1963377601316632</c:v>
                </c:pt>
                <c:pt idx="6">
                  <c:v>3.8987860726011903</c:v>
                </c:pt>
                <c:pt idx="7">
                  <c:v>3.9156962050038531</c:v>
                </c:pt>
                <c:pt idx="8">
                  <c:v>3.7689574423211423</c:v>
                </c:pt>
                <c:pt idx="9">
                  <c:v>4.5389695912166488</c:v>
                </c:pt>
                <c:pt idx="10">
                  <c:v>4.0005804009733463</c:v>
                </c:pt>
                <c:pt idx="11">
                  <c:v>3.4922407197238394</c:v>
                </c:pt>
                <c:pt idx="12">
                  <c:v>3.2002908439740074</c:v>
                </c:pt>
              </c:numCache>
            </c:numRef>
          </c:val>
          <c:smooth val="0"/>
          <c:extLst>
            <c:ext xmlns:c16="http://schemas.microsoft.com/office/drawing/2014/chart" uri="{C3380CC4-5D6E-409C-BE32-E72D297353CC}">
              <c16:uniqueId val="{00000007-31FF-41C6-9F7A-363A4D76646A}"/>
            </c:ext>
          </c:extLst>
        </c:ser>
        <c:dLbls>
          <c:showLegendKey val="0"/>
          <c:showVal val="0"/>
          <c:showCatName val="0"/>
          <c:showSerName val="0"/>
          <c:showPercent val="0"/>
          <c:showBubbleSize val="0"/>
        </c:dLbls>
        <c:marker val="1"/>
        <c:smooth val="0"/>
        <c:axId val="1016805903"/>
        <c:axId val="1016785519"/>
        <c:extLst/>
      </c:lineChart>
      <c:catAx>
        <c:axId val="139089792"/>
        <c:scaling>
          <c:orientation val="minMax"/>
        </c:scaling>
        <c:delete val="0"/>
        <c:axPos val="b"/>
        <c:numFmt formatCode="General" sourceLinked="1"/>
        <c:majorTickMark val="out"/>
        <c:minorTickMark val="none"/>
        <c:tickLblPos val="nextTo"/>
        <c:crossAx val="139100160"/>
        <c:crosses val="autoZero"/>
        <c:auto val="1"/>
        <c:lblAlgn val="ctr"/>
        <c:lblOffset val="100"/>
        <c:noMultiLvlLbl val="0"/>
      </c:catAx>
      <c:valAx>
        <c:axId val="139100160"/>
        <c:scaling>
          <c:orientation val="minMax"/>
        </c:scaling>
        <c:delete val="0"/>
        <c:axPos val="l"/>
        <c:majorGridlines/>
        <c:numFmt formatCode="0" sourceLinked="1"/>
        <c:majorTickMark val="out"/>
        <c:minorTickMark val="none"/>
        <c:tickLblPos val="low"/>
        <c:crossAx val="139089792"/>
        <c:crosses val="autoZero"/>
        <c:crossBetween val="between"/>
        <c:majorUnit val="200000"/>
      </c:valAx>
      <c:valAx>
        <c:axId val="1016785519"/>
        <c:scaling>
          <c:orientation val="minMax"/>
          <c:max val="45"/>
          <c:min val="0"/>
        </c:scaling>
        <c:delete val="0"/>
        <c:axPos val="r"/>
        <c:numFmt formatCode="0.0&quot;%&quot;" sourceLinked="0"/>
        <c:majorTickMark val="out"/>
        <c:minorTickMark val="none"/>
        <c:tickLblPos val="high"/>
        <c:crossAx val="1016805903"/>
        <c:crosses val="max"/>
        <c:crossBetween val="between"/>
        <c:majorUnit val="5"/>
        <c:minorUnit val="5.000000000000001E-2"/>
      </c:valAx>
      <c:catAx>
        <c:axId val="1016805903"/>
        <c:scaling>
          <c:orientation val="minMax"/>
        </c:scaling>
        <c:delete val="1"/>
        <c:axPos val="b"/>
        <c:numFmt formatCode="General" sourceLinked="1"/>
        <c:majorTickMark val="out"/>
        <c:minorTickMark val="none"/>
        <c:tickLblPos val="nextTo"/>
        <c:crossAx val="1016785519"/>
        <c:crosses val="autoZero"/>
        <c:auto val="1"/>
        <c:lblAlgn val="ctr"/>
        <c:lblOffset val="100"/>
        <c:noMultiLvlLbl val="0"/>
      </c:catAx>
    </c:plotArea>
    <c:legend>
      <c:legendPos val="b"/>
      <c:layout>
        <c:manualLayout>
          <c:xMode val="edge"/>
          <c:yMode val="edge"/>
          <c:x val="6.9716914161400178E-3"/>
          <c:y val="0.73716458091765291"/>
          <c:w val="0.9736954915003696"/>
          <c:h val="0.20689842509997677"/>
        </c:manualLayout>
      </c:layout>
      <c:overlay val="0"/>
      <c:txPr>
        <a:bodyPr/>
        <a:lstStyle/>
        <a:p>
          <a:pPr>
            <a:defRPr sz="800"/>
          </a:pPr>
          <a:endParaRPr lang="ja-JP"/>
        </a:p>
      </c:txPr>
    </c:legend>
    <c:plotVisOnly val="1"/>
    <c:dispBlanksAs val="gap"/>
    <c:showDLblsOverMax val="0"/>
  </c:chart>
  <c:externalData r:id="rId2">
    <c:autoUpdate val="0"/>
  </c:externalData>
  <c:userShapes r:id="rId3"/>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52693051946741E-2"/>
          <c:y val="0.1337027736397815"/>
          <c:w val="0.83043264888551216"/>
          <c:h val="0.68637100092218206"/>
        </c:manualLayout>
      </c:layout>
      <c:barChart>
        <c:barDir val="col"/>
        <c:grouping val="clustered"/>
        <c:varyColors val="0"/>
        <c:ser>
          <c:idx val="2"/>
          <c:order val="0"/>
          <c:tx>
            <c:strRef>
              <c:f>夏期バージョン!$A$3</c:f>
              <c:strCache>
                <c:ptCount val="1"/>
                <c:pt idx="0">
                  <c:v>国際線LCC便数</c:v>
                </c:pt>
              </c:strCache>
            </c:strRef>
          </c:tx>
          <c:spPr>
            <a:solidFill>
              <a:schemeClr val="tx2">
                <a:lumMod val="20000"/>
                <a:lumOff val="80000"/>
              </a:schemeClr>
            </a:solidFill>
          </c:spPr>
          <c:invertIfNegative val="0"/>
          <c:dLbls>
            <c:dLbl>
              <c:idx val="10"/>
              <c:tx>
                <c:rich>
                  <a:bodyPr/>
                  <a:lstStyle/>
                  <a:p>
                    <a:pPr>
                      <a:defRPr lang="ja-JP" sz="1400" b="1"/>
                    </a:pPr>
                    <a:fld id="{7CA11370-B10B-4F03-A692-9378FDB3C8BD}" type="VALUE">
                      <a:rPr lang="en-US" altLang="ja-JP" sz="1050" b="0"/>
                      <a:pPr>
                        <a:defRPr lang="ja-JP" sz="1400" b="1"/>
                      </a:pPr>
                      <a:t>[値]</a:t>
                    </a:fld>
                    <a:endParaRPr lang="ja-JP" altLang="en-US"/>
                  </a:p>
                </c:rich>
              </c:tx>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C91-4483-92EE-731C06BE905B}"/>
                </c:ext>
              </c:extLst>
            </c:dLbl>
            <c:dLbl>
              <c:idx val="11"/>
              <c:tx>
                <c:rich>
                  <a:bodyPr/>
                  <a:lstStyle/>
                  <a:p>
                    <a:pPr>
                      <a:defRPr lang="ja-JP" sz="1050" b="0"/>
                    </a:pPr>
                    <a:fld id="{949B23BF-A435-4F28-AE3D-20FF9EF5A36C}" type="VALUE">
                      <a:rPr lang="en-US" altLang="ja-JP" sz="1050" b="0"/>
                      <a:pPr>
                        <a:defRPr lang="ja-JP" sz="1050" b="0"/>
                      </a:pPr>
                      <a:t>[値]</a:t>
                    </a:fld>
                    <a:endParaRPr lang="ja-JP" altLang="en-US"/>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C91-4483-92EE-731C06BE905B}"/>
                </c:ext>
              </c:extLst>
            </c:dLbl>
            <c:spPr>
              <a:noFill/>
              <a:ln>
                <a:noFill/>
              </a:ln>
              <a:effectLst/>
            </c:spPr>
            <c:txPr>
              <a:bodyPr/>
              <a:lstStyle/>
              <a:p>
                <a:pPr>
                  <a:defRPr lang="ja-JP" sz="105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夏期バージョン!$D$1:$S$1</c:f>
              <c:strCache>
                <c:ptCount val="16"/>
                <c:pt idx="0">
                  <c:v>2010夏</c:v>
                </c:pt>
                <c:pt idx="1">
                  <c:v>2011夏</c:v>
                </c:pt>
                <c:pt idx="2">
                  <c:v>2012夏</c:v>
                </c:pt>
                <c:pt idx="3">
                  <c:v>2013夏</c:v>
                </c:pt>
                <c:pt idx="4">
                  <c:v>2014夏</c:v>
                </c:pt>
                <c:pt idx="5">
                  <c:v>2015夏</c:v>
                </c:pt>
                <c:pt idx="6">
                  <c:v>2016夏</c:v>
                </c:pt>
                <c:pt idx="7">
                  <c:v>2017夏</c:v>
                </c:pt>
                <c:pt idx="8">
                  <c:v>2018夏</c:v>
                </c:pt>
                <c:pt idx="9">
                  <c:v>2019夏</c:v>
                </c:pt>
                <c:pt idx="10">
                  <c:v>2020夏</c:v>
                </c:pt>
                <c:pt idx="11">
                  <c:v>2021夏</c:v>
                </c:pt>
                <c:pt idx="12">
                  <c:v>2022夏</c:v>
                </c:pt>
                <c:pt idx="13">
                  <c:v>2023夏</c:v>
                </c:pt>
                <c:pt idx="14">
                  <c:v>2024夏</c:v>
                </c:pt>
                <c:pt idx="15">
                  <c:v>2025夏</c:v>
                </c:pt>
              </c:strCache>
            </c:strRef>
          </c:cat>
          <c:val>
            <c:numRef>
              <c:f>夏期バージョン!$D$3:$S$3</c:f>
              <c:numCache>
                <c:formatCode>#,##0_);[Red]\(#,##0\)</c:formatCode>
                <c:ptCount val="16"/>
                <c:pt idx="0">
                  <c:v>42</c:v>
                </c:pt>
                <c:pt idx="1">
                  <c:v>43</c:v>
                </c:pt>
                <c:pt idx="2">
                  <c:v>104</c:v>
                </c:pt>
                <c:pt idx="3">
                  <c:v>119</c:v>
                </c:pt>
                <c:pt idx="4">
                  <c:v>170</c:v>
                </c:pt>
                <c:pt idx="5">
                  <c:v>308</c:v>
                </c:pt>
                <c:pt idx="6">
                  <c:v>365</c:v>
                </c:pt>
                <c:pt idx="7">
                  <c:v>431</c:v>
                </c:pt>
                <c:pt idx="8">
                  <c:v>494</c:v>
                </c:pt>
                <c:pt idx="9">
                  <c:v>536</c:v>
                </c:pt>
                <c:pt idx="10">
                  <c:v>4</c:v>
                </c:pt>
                <c:pt idx="11">
                  <c:v>1</c:v>
                </c:pt>
                <c:pt idx="12">
                  <c:v>109</c:v>
                </c:pt>
                <c:pt idx="13">
                  <c:v>450</c:v>
                </c:pt>
                <c:pt idx="14">
                  <c:v>544</c:v>
                </c:pt>
                <c:pt idx="15">
                  <c:v>651</c:v>
                </c:pt>
              </c:numCache>
            </c:numRef>
          </c:val>
          <c:extLst>
            <c:ext xmlns:c16="http://schemas.microsoft.com/office/drawing/2014/chart" uri="{C3380CC4-5D6E-409C-BE32-E72D297353CC}">
              <c16:uniqueId val="{00000002-CC91-4483-92EE-731C06BE905B}"/>
            </c:ext>
          </c:extLst>
        </c:ser>
        <c:dLbls>
          <c:showLegendKey val="0"/>
          <c:showVal val="0"/>
          <c:showCatName val="0"/>
          <c:showSerName val="0"/>
          <c:showPercent val="0"/>
          <c:showBubbleSize val="0"/>
        </c:dLbls>
        <c:gapWidth val="150"/>
        <c:axId val="114793856"/>
        <c:axId val="114816128"/>
      </c:barChart>
      <c:lineChart>
        <c:grouping val="standard"/>
        <c:varyColors val="0"/>
        <c:ser>
          <c:idx val="0"/>
          <c:order val="1"/>
          <c:tx>
            <c:strRef>
              <c:f>夏期バージョン!$A$4</c:f>
              <c:strCache>
                <c:ptCount val="1"/>
                <c:pt idx="0">
                  <c:v>国際旅客便に占めるLCC便数割合</c:v>
                </c:pt>
              </c:strCache>
            </c:strRef>
          </c:tx>
          <c:spPr>
            <a:ln>
              <a:solidFill>
                <a:srgbClr val="92D050"/>
              </a:solidFill>
            </a:ln>
          </c:spPr>
          <c:marker>
            <c:spPr>
              <a:solidFill>
                <a:srgbClr val="92D050"/>
              </a:solidFill>
            </c:spPr>
          </c:marker>
          <c:dLbls>
            <c:dLbl>
              <c:idx val="10"/>
              <c:spPr/>
              <c:txPr>
                <a:bodyPr/>
                <a:lstStyle/>
                <a:p>
                  <a:pPr>
                    <a:defRPr lang="ja-JP" sz="1050" b="0">
                      <a:latin typeface="+mn-lt"/>
                      <a:ea typeface="+mn-ea"/>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CC91-4483-92EE-731C06BE905B}"/>
                </c:ext>
              </c:extLst>
            </c:dLbl>
            <c:dLbl>
              <c:idx val="11"/>
              <c:spPr>
                <a:noFill/>
                <a:ln>
                  <a:noFill/>
                </a:ln>
                <a:effectLst/>
              </c:spPr>
              <c:txPr>
                <a:bodyPr/>
                <a:lstStyle/>
                <a:p>
                  <a:pPr>
                    <a:defRPr lang="ja-JP" sz="1050" b="0">
                      <a:latin typeface="+mn-lt"/>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CC91-4483-92EE-731C06BE905B}"/>
                </c:ext>
              </c:extLst>
            </c:dLbl>
            <c:spPr>
              <a:noFill/>
              <a:ln>
                <a:noFill/>
              </a:ln>
              <a:effectLst/>
            </c:spPr>
            <c:txPr>
              <a:bodyPr/>
              <a:lstStyle/>
              <a:p>
                <a:pPr>
                  <a:defRPr lang="ja-JP"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夏期バージョン!$D$1:$S$1</c:f>
              <c:strCache>
                <c:ptCount val="16"/>
                <c:pt idx="0">
                  <c:v>2010夏</c:v>
                </c:pt>
                <c:pt idx="1">
                  <c:v>2011夏</c:v>
                </c:pt>
                <c:pt idx="2">
                  <c:v>2012夏</c:v>
                </c:pt>
                <c:pt idx="3">
                  <c:v>2013夏</c:v>
                </c:pt>
                <c:pt idx="4">
                  <c:v>2014夏</c:v>
                </c:pt>
                <c:pt idx="5">
                  <c:v>2015夏</c:v>
                </c:pt>
                <c:pt idx="6">
                  <c:v>2016夏</c:v>
                </c:pt>
                <c:pt idx="7">
                  <c:v>2017夏</c:v>
                </c:pt>
                <c:pt idx="8">
                  <c:v>2018夏</c:v>
                </c:pt>
                <c:pt idx="9">
                  <c:v>2019夏</c:v>
                </c:pt>
                <c:pt idx="10">
                  <c:v>2020夏</c:v>
                </c:pt>
                <c:pt idx="11">
                  <c:v>2021夏</c:v>
                </c:pt>
                <c:pt idx="12">
                  <c:v>2022夏</c:v>
                </c:pt>
                <c:pt idx="13">
                  <c:v>2023夏</c:v>
                </c:pt>
                <c:pt idx="14">
                  <c:v>2024夏</c:v>
                </c:pt>
                <c:pt idx="15">
                  <c:v>2025夏</c:v>
                </c:pt>
              </c:strCache>
            </c:strRef>
          </c:cat>
          <c:val>
            <c:numRef>
              <c:f>夏期バージョン!$D$4:$S$4</c:f>
              <c:numCache>
                <c:formatCode>0.0%</c:formatCode>
                <c:ptCount val="16"/>
                <c:pt idx="0">
                  <c:v>7.0707070707070704E-2</c:v>
                </c:pt>
                <c:pt idx="1">
                  <c:v>7.4010327022375214E-2</c:v>
                </c:pt>
                <c:pt idx="2">
                  <c:v>0.14525139664804471</c:v>
                </c:pt>
                <c:pt idx="3">
                  <c:v>0.17097701149425287</c:v>
                </c:pt>
                <c:pt idx="4">
                  <c:v>0.21935483870967742</c:v>
                </c:pt>
                <c:pt idx="5">
                  <c:v>0.2978723404255319</c:v>
                </c:pt>
                <c:pt idx="6">
                  <c:v>0.32912533814247069</c:v>
                </c:pt>
                <c:pt idx="7">
                  <c:v>0.36869118905047049</c:v>
                </c:pt>
                <c:pt idx="8">
                  <c:v>0.39710610932475882</c:v>
                </c:pt>
                <c:pt idx="9">
                  <c:v>0.37404047452896022</c:v>
                </c:pt>
                <c:pt idx="10">
                  <c:v>7.6923076923076927E-2</c:v>
                </c:pt>
                <c:pt idx="11">
                  <c:v>2.0202020202020204E-2</c:v>
                </c:pt>
                <c:pt idx="12">
                  <c:v>0.46481876332622601</c:v>
                </c:pt>
                <c:pt idx="13">
                  <c:v>0.46680497925311204</c:v>
                </c:pt>
                <c:pt idx="14">
                  <c:v>0.42700156985871274</c:v>
                </c:pt>
                <c:pt idx="15">
                  <c:v>0.42913645352669744</c:v>
                </c:pt>
              </c:numCache>
            </c:numRef>
          </c:val>
          <c:smooth val="0"/>
          <c:extLst>
            <c:ext xmlns:c16="http://schemas.microsoft.com/office/drawing/2014/chart" uri="{C3380CC4-5D6E-409C-BE32-E72D297353CC}">
              <c16:uniqueId val="{00000005-CC91-4483-92EE-731C06BE905B}"/>
            </c:ext>
          </c:extLst>
        </c:ser>
        <c:dLbls>
          <c:showLegendKey val="0"/>
          <c:showVal val="0"/>
          <c:showCatName val="0"/>
          <c:showSerName val="0"/>
          <c:showPercent val="0"/>
          <c:showBubbleSize val="0"/>
        </c:dLbls>
        <c:marker val="1"/>
        <c:smooth val="0"/>
        <c:axId val="118755712"/>
        <c:axId val="114817664"/>
      </c:lineChart>
      <c:catAx>
        <c:axId val="114793856"/>
        <c:scaling>
          <c:orientation val="minMax"/>
        </c:scaling>
        <c:delete val="0"/>
        <c:axPos val="b"/>
        <c:numFmt formatCode="General" sourceLinked="0"/>
        <c:majorTickMark val="out"/>
        <c:minorTickMark val="none"/>
        <c:tickLblPos val="nextTo"/>
        <c:txPr>
          <a:bodyPr rot="-2700000"/>
          <a:lstStyle/>
          <a:p>
            <a:pPr>
              <a:defRPr lang="ja-JP" sz="700" baseline="0"/>
            </a:pPr>
            <a:endParaRPr lang="ja-JP"/>
          </a:p>
        </c:txPr>
        <c:crossAx val="114816128"/>
        <c:crosses val="autoZero"/>
        <c:auto val="1"/>
        <c:lblAlgn val="ctr"/>
        <c:lblOffset val="100"/>
        <c:noMultiLvlLbl val="0"/>
      </c:catAx>
      <c:valAx>
        <c:axId val="114816128"/>
        <c:scaling>
          <c:orientation val="minMax"/>
          <c:max val="500"/>
        </c:scaling>
        <c:delete val="0"/>
        <c:axPos val="l"/>
        <c:majorGridlines/>
        <c:numFmt formatCode="#,##0_);[Red]\(#,##0\)" sourceLinked="1"/>
        <c:majorTickMark val="out"/>
        <c:minorTickMark val="none"/>
        <c:tickLblPos val="nextTo"/>
        <c:txPr>
          <a:bodyPr/>
          <a:lstStyle/>
          <a:p>
            <a:pPr>
              <a:defRPr lang="ja-JP"/>
            </a:pPr>
            <a:endParaRPr lang="ja-JP"/>
          </a:p>
        </c:txPr>
        <c:crossAx val="114793856"/>
        <c:crosses val="autoZero"/>
        <c:crossBetween val="between"/>
        <c:majorUnit val="100"/>
      </c:valAx>
      <c:valAx>
        <c:axId val="114817664"/>
        <c:scaling>
          <c:orientation val="minMax"/>
          <c:max val="0.5"/>
        </c:scaling>
        <c:delete val="0"/>
        <c:axPos val="r"/>
        <c:numFmt formatCode="0.0%" sourceLinked="1"/>
        <c:majorTickMark val="out"/>
        <c:minorTickMark val="none"/>
        <c:tickLblPos val="nextTo"/>
        <c:txPr>
          <a:bodyPr/>
          <a:lstStyle/>
          <a:p>
            <a:pPr>
              <a:defRPr lang="ja-JP"/>
            </a:pPr>
            <a:endParaRPr lang="ja-JP"/>
          </a:p>
        </c:txPr>
        <c:crossAx val="118755712"/>
        <c:crosses val="max"/>
        <c:crossBetween val="between"/>
        <c:majorUnit val="0.1"/>
      </c:valAx>
      <c:catAx>
        <c:axId val="118755712"/>
        <c:scaling>
          <c:orientation val="minMax"/>
        </c:scaling>
        <c:delete val="1"/>
        <c:axPos val="b"/>
        <c:numFmt formatCode="General" sourceLinked="1"/>
        <c:majorTickMark val="out"/>
        <c:minorTickMark val="none"/>
        <c:tickLblPos val="nextTo"/>
        <c:crossAx val="114817664"/>
        <c:crosses val="autoZero"/>
        <c:auto val="1"/>
        <c:lblAlgn val="ctr"/>
        <c:lblOffset val="100"/>
        <c:noMultiLvlLbl val="0"/>
      </c:catAx>
    </c:plotArea>
    <c:legend>
      <c:legendPos val="t"/>
      <c:layout>
        <c:manualLayout>
          <c:xMode val="edge"/>
          <c:yMode val="edge"/>
          <c:x val="0.1055791845984848"/>
          <c:y val="5.4239390430689009E-3"/>
          <c:w val="0.45985534124888766"/>
          <c:h val="0.12313581654471954"/>
        </c:manualLayout>
      </c:layout>
      <c:overlay val="1"/>
      <c:txPr>
        <a:bodyPr/>
        <a:lstStyle/>
        <a:p>
          <a:pPr>
            <a:defRPr lang="ja-JP"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795048039489346E-2"/>
          <c:y val="5.163964088974949E-2"/>
          <c:w val="0.88823473240388429"/>
          <c:h val="0.73982327788132807"/>
        </c:manualLayout>
      </c:layout>
      <c:barChart>
        <c:barDir val="col"/>
        <c:grouping val="clustered"/>
        <c:varyColors val="0"/>
        <c:ser>
          <c:idx val="0"/>
          <c:order val="0"/>
          <c:tx>
            <c:strRef>
              <c:f>Sheet1!$B$1</c:f>
              <c:strCache>
                <c:ptCount val="1"/>
                <c:pt idx="0">
                  <c:v>列3</c:v>
                </c:pt>
              </c:strCache>
            </c:strRef>
          </c:tx>
          <c:spPr>
            <a:solidFill>
              <a:schemeClr val="accent1"/>
            </a:solidFill>
            <a:ln w="0">
              <a:noFill/>
            </a:ln>
            <a:effectLst/>
          </c:spPr>
          <c:invertIfNegative val="0"/>
          <c:dLbls>
            <c:dLbl>
              <c:idx val="0"/>
              <c:layout>
                <c:manualLayout>
                  <c:x val="0"/>
                  <c:y val="-4.04365647842051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0B-40B7-96A3-B9BF991DCFE8}"/>
                </c:ext>
              </c:extLst>
            </c:dLbl>
            <c:dLbl>
              <c:idx val="1"/>
              <c:layout>
                <c:manualLayout>
                  <c:x val="8.7457212534340148E-3"/>
                  <c:y val="7.7935470849295582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70B-40B7-96A3-B9BF991DCFE8}"/>
                </c:ext>
              </c:extLst>
            </c:dLbl>
            <c:dLbl>
              <c:idx val="2"/>
              <c:layout>
                <c:manualLayout>
                  <c:x val="1.1660961671245354E-2"/>
                  <c:y val="2.3262378021329955E-3"/>
                </c:manualLayout>
              </c:layout>
              <c:spPr>
                <a:noFill/>
                <a:ln>
                  <a:noFill/>
                </a:ln>
                <a:effectLst/>
              </c:spPr>
              <c:txPr>
                <a:bodyPr rot="0" spcFirstLastPara="1" vertOverflow="ellipsis" vert="horz" wrap="square" lIns="38100" tIns="19050" rIns="38100" bIns="19050" anchor="ctr" anchorCtr="1">
                  <a:noAutofit/>
                </a:bodyPr>
                <a:lstStyle/>
                <a:p>
                  <a:pPr>
                    <a:defRPr lang="ja-JP" sz="105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6.2065468495203398E-2"/>
                      <c:h val="9.9228371822759676E-2"/>
                    </c:manualLayout>
                  </c15:layout>
                </c:ext>
                <c:ext xmlns:c16="http://schemas.microsoft.com/office/drawing/2014/chart" uri="{C3380CC4-5D6E-409C-BE32-E72D297353CC}">
                  <c16:uniqueId val="{00000003-470B-40B7-96A3-B9BF991DCFE8}"/>
                </c:ext>
              </c:extLst>
            </c:dLbl>
            <c:dLbl>
              <c:idx val="3"/>
              <c:layout>
                <c:manualLayout>
                  <c:x val="8.7457212534340148E-3"/>
                  <c:y val="-3.44540220143066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70B-40B7-96A3-B9BF991DCFE8}"/>
                </c:ext>
              </c:extLst>
            </c:dLbl>
            <c:dLbl>
              <c:idx val="4"/>
              <c:layout>
                <c:manualLayout>
                  <c:x val="2.9153551910561341E-3"/>
                  <c:y val="-1.0763925298634422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623498765958071E-2"/>
                      <c:h val="7.9202464290416663E-2"/>
                    </c:manualLayout>
                  </c15:layout>
                </c:ext>
                <c:ext xmlns:c16="http://schemas.microsoft.com/office/drawing/2014/chart" uri="{C3380CC4-5D6E-409C-BE32-E72D297353CC}">
                  <c16:uniqueId val="{00000005-470B-40B7-96A3-B9BF991DCFE8}"/>
                </c:ext>
              </c:extLst>
            </c:dLbl>
            <c:dLbl>
              <c:idx val="5"/>
              <c:layout>
                <c:manualLayout>
                  <c:x val="0"/>
                  <c:y val="-1.07639252986344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0B-40B7-96A3-B9BF991DCFE8}"/>
                </c:ext>
              </c:extLst>
            </c:dLbl>
            <c:dLbl>
              <c:idx val="6"/>
              <c:layout>
                <c:manualLayout>
                  <c:x val="-5.8304808356227306E-3"/>
                  <c:y val="2.0439040427892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0B-40B7-96A3-B9BF991DCFE8}"/>
                </c:ext>
              </c:extLst>
            </c:dLbl>
            <c:dLbl>
              <c:idx val="7"/>
              <c:layout>
                <c:manualLayout>
                  <c:x val="2.9152404178113384E-3"/>
                  <c:y val="-1.13335598731276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70B-40B7-96A3-B9BF991DCFE8}"/>
                </c:ext>
              </c:extLst>
            </c:dLbl>
            <c:dLbl>
              <c:idx val="8"/>
              <c:layout>
                <c:manualLayout>
                  <c:x val="2.9152404178112317E-3"/>
                  <c:y val="-1.19114728739621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70B-40B7-96A3-B9BF991DCFE8}"/>
                </c:ext>
              </c:extLst>
            </c:dLbl>
            <c:dLbl>
              <c:idx val="9"/>
              <c:layout>
                <c:manualLayout>
                  <c:x val="-8.7457212534341223E-3"/>
                  <c:y val="1.97657284187338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70B-40B7-96A3-B9BF991DCFE8}"/>
                </c:ext>
              </c:extLst>
            </c:dLbl>
            <c:dLbl>
              <c:idx val="10"/>
              <c:layout>
                <c:manualLayout>
                  <c:x val="0"/>
                  <c:y val="-3.03743346707591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70B-40B7-96A3-B9BF991DCFE8}"/>
                </c:ext>
              </c:extLst>
            </c:dLbl>
            <c:dLbl>
              <c:idx val="11"/>
              <c:layout>
                <c:manualLayout>
                  <c:x val="-2.9152404178113384E-3"/>
                  <c:y val="6.61682791201530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70B-40B7-96A3-B9BF991DCFE8}"/>
                </c:ext>
              </c:extLst>
            </c:dLbl>
            <c:dLbl>
              <c:idx val="12"/>
              <c:layout>
                <c:manualLayout>
                  <c:x val="-1.0689091384012437E-16"/>
                  <c:y val="4.955229481919966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70B-40B7-96A3-B9BF991DCFE8}"/>
                </c:ext>
              </c:extLst>
            </c:dLbl>
            <c:dLbl>
              <c:idx val="13"/>
              <c:layout>
                <c:manualLayout>
                  <c:x val="0"/>
                  <c:y val="-1.48302094757237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70B-40B7-96A3-B9BF991DCFE8}"/>
                </c:ext>
              </c:extLst>
            </c:dLbl>
            <c:dLbl>
              <c:idx val="14"/>
              <c:layout>
                <c:manualLayout>
                  <c:x val="0"/>
                  <c:y val="-6.09055652312400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70B-40B7-96A3-B9BF991DCFE8}"/>
                </c:ext>
              </c:extLst>
            </c:dLbl>
            <c:dLbl>
              <c:idx val="15"/>
              <c:layout>
                <c:manualLayout>
                  <c:x val="5.8304808356225701E-3"/>
                  <c:y val="-6.09055652312405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70B-40B7-96A3-B9BF991DCFE8}"/>
                </c:ext>
              </c:extLst>
            </c:dLbl>
            <c:spPr>
              <a:noFill/>
              <a:ln>
                <a:noFill/>
              </a:ln>
              <a:effectLst/>
            </c:spPr>
            <c:txPr>
              <a:bodyPr rot="0" spcFirstLastPara="1" vertOverflow="ellipsis" vert="horz" wrap="square" lIns="38100" tIns="19050" rIns="38100" bIns="19050" anchor="ctr" anchorCtr="1">
                <a:spAutoFit/>
              </a:bodyPr>
              <a:lstStyle/>
              <a:p>
                <a:pPr>
                  <a:defRPr lang="ja-JP"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Sheet1!$A$3:$A$18</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Sheet1!$B$3:$B$18</c:f>
              <c:numCache>
                <c:formatCode>General</c:formatCode>
                <c:ptCount val="16"/>
                <c:pt idx="0">
                  <c:v>5.2</c:v>
                </c:pt>
                <c:pt idx="1">
                  <c:v>5.9</c:v>
                </c:pt>
                <c:pt idx="2">
                  <c:v>6.4</c:v>
                </c:pt>
                <c:pt idx="3">
                  <c:v>6.8</c:v>
                </c:pt>
                <c:pt idx="4">
                  <c:v>6.7</c:v>
                </c:pt>
                <c:pt idx="5">
                  <c:v>6.7</c:v>
                </c:pt>
                <c:pt idx="6">
                  <c:v>7.4</c:v>
                </c:pt>
                <c:pt idx="7">
                  <c:v>6.9</c:v>
                </c:pt>
                <c:pt idx="8">
                  <c:v>7.3</c:v>
                </c:pt>
                <c:pt idx="9">
                  <c:v>9.1999999999999993</c:v>
                </c:pt>
                <c:pt idx="10" formatCode="0.0">
                  <c:v>9.1</c:v>
                </c:pt>
                <c:pt idx="11">
                  <c:v>10.7</c:v>
                </c:pt>
                <c:pt idx="12">
                  <c:v>13.9</c:v>
                </c:pt>
                <c:pt idx="13">
                  <c:v>9.6999999999999993</c:v>
                </c:pt>
                <c:pt idx="14">
                  <c:v>10.8</c:v>
                </c:pt>
                <c:pt idx="15">
                  <c:v>10.8</c:v>
                </c:pt>
              </c:numCache>
            </c:numRef>
          </c:val>
          <c:extLst>
            <c:ext xmlns:c16="http://schemas.microsoft.com/office/drawing/2014/chart" uri="{C3380CC4-5D6E-409C-BE32-E72D297353CC}">
              <c16:uniqueId val="{00000000-095C-437A-B959-7A50B7F24F18}"/>
            </c:ext>
          </c:extLst>
        </c:ser>
        <c:dLbls>
          <c:showLegendKey val="0"/>
          <c:showVal val="0"/>
          <c:showCatName val="0"/>
          <c:showSerName val="0"/>
          <c:showPercent val="0"/>
          <c:showBubbleSize val="0"/>
        </c:dLbls>
        <c:gapWidth val="219"/>
        <c:overlap val="-27"/>
        <c:axId val="440001440"/>
        <c:axId val="439983552"/>
      </c:barChart>
      <c:catAx>
        <c:axId val="440001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400000" spcFirstLastPara="1" vertOverflow="ellipsis"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crossAx val="439983552"/>
        <c:crosses val="autoZero"/>
        <c:auto val="1"/>
        <c:lblAlgn val="ctr"/>
        <c:lblOffset val="100"/>
        <c:noMultiLvlLbl val="0"/>
      </c:catAx>
      <c:valAx>
        <c:axId val="439983552"/>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crossAx val="4400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867142164568314E-2"/>
          <c:y val="6.5587196534000483E-2"/>
          <c:w val="0.88823473240388429"/>
          <c:h val="0.80288664400742904"/>
        </c:manualLayout>
      </c:layout>
      <c:barChart>
        <c:barDir val="col"/>
        <c:grouping val="stacked"/>
        <c:varyColors val="0"/>
        <c:ser>
          <c:idx val="0"/>
          <c:order val="0"/>
          <c:tx>
            <c:strRef>
              <c:f>Sheet1!$C$3</c:f>
              <c:strCache>
                <c:ptCount val="1"/>
                <c:pt idx="0">
                  <c:v>貨物量</c:v>
                </c:pt>
              </c:strCache>
            </c:strRef>
          </c:tx>
          <c:invertIfNegative val="0"/>
          <c:dLbls>
            <c:dLbl>
              <c:idx val="0"/>
              <c:layout>
                <c:manualLayout>
                  <c:x val="-1.3361364230015546E-17"/>
                  <c:y val="-0.242623288513228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50-4F27-AD6E-6DB1E4B18830}"/>
                </c:ext>
              </c:extLst>
            </c:dLbl>
            <c:dLbl>
              <c:idx val="1"/>
              <c:layout>
                <c:manualLayout>
                  <c:x val="-5.8304808356227037E-3"/>
                  <c:y val="-0.268995385090753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CE-4172-8625-D25A350276ED}"/>
                </c:ext>
              </c:extLst>
            </c:dLbl>
            <c:dLbl>
              <c:idx val="2"/>
              <c:layout>
                <c:manualLayout>
                  <c:x val="-2.9152404178113653E-3"/>
                  <c:y val="-0.258446546459743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CE-4172-8625-D25A350276ED}"/>
                </c:ext>
              </c:extLst>
            </c:dLbl>
            <c:dLbl>
              <c:idx val="3"/>
              <c:layout>
                <c:manualLayout>
                  <c:x val="-5.8304808356226768E-3"/>
                  <c:y val="-0.274269804406258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CE-4172-8625-D25A350276ED}"/>
                </c:ext>
              </c:extLst>
            </c:dLbl>
            <c:dLbl>
              <c:idx val="4"/>
              <c:layout>
                <c:manualLayout>
                  <c:x val="-5.8304808356226768E-3"/>
                  <c:y val="-0.348111674823327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CE-4172-8625-D25A350276ED}"/>
                </c:ext>
              </c:extLst>
            </c:dLbl>
            <c:dLbl>
              <c:idx val="5"/>
              <c:layout>
                <c:manualLayout>
                  <c:x val="0"/>
                  <c:y val="-0.290093062352773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CE-4172-8625-D25A350276ED}"/>
                </c:ext>
              </c:extLst>
            </c:dLbl>
            <c:dLbl>
              <c:idx val="6"/>
              <c:layout>
                <c:manualLayout>
                  <c:x val="0"/>
                  <c:y val="-0.274269804406258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ECE-4172-8625-D25A350276ED}"/>
                </c:ext>
              </c:extLst>
            </c:dLbl>
            <c:dLbl>
              <c:idx val="7"/>
              <c:layout>
                <c:manualLayout>
                  <c:x val="-2.9152404178113384E-3"/>
                  <c:y val="-0.316465158930297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ECE-4172-8625-D25A350276ED}"/>
                </c:ext>
              </c:extLst>
            </c:dLbl>
            <c:dLbl>
              <c:idx val="8"/>
              <c:layout>
                <c:manualLayout>
                  <c:x val="0"/>
                  <c:y val="-0.327013997561307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ECE-4172-8625-D25A350276ED}"/>
                </c:ext>
              </c:extLst>
            </c:dLbl>
            <c:dLbl>
              <c:idx val="9"/>
              <c:layout>
                <c:manualLayout>
                  <c:x val="-5.8304808356226768E-3"/>
                  <c:y val="-0.316465158930297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ECE-4172-8625-D25A350276ED}"/>
                </c:ext>
              </c:extLst>
            </c:dLbl>
            <c:dLbl>
              <c:idx val="10"/>
              <c:layout>
                <c:manualLayout>
                  <c:x val="-5.8304808356225701E-3"/>
                  <c:y val="-0.332288416876812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ECE-4172-8625-D25A350276ED}"/>
                </c:ext>
              </c:extLst>
            </c:dLbl>
            <c:dLbl>
              <c:idx val="11"/>
              <c:layout>
                <c:manualLayout>
                  <c:x val="0"/>
                  <c:y val="-0.353386094138832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ECE-4172-8625-D25A350276ED}"/>
                </c:ext>
              </c:extLst>
            </c:dLbl>
            <c:dLbl>
              <c:idx val="12"/>
              <c:layout>
                <c:manualLayout>
                  <c:x val="0"/>
                  <c:y val="-0.369209352085347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ECE-4172-8625-D25A350276ED}"/>
                </c:ext>
              </c:extLst>
            </c:dLbl>
            <c:spPr>
              <a:noFill/>
              <a:ln>
                <a:noFill/>
              </a:ln>
              <a:effectLst/>
            </c:spPr>
            <c:txPr>
              <a:bodyPr wrap="square" lIns="38100" tIns="19050" rIns="38100" bIns="19050" anchor="ctr">
                <a:spAutoFit/>
              </a:bodyPr>
              <a:lstStyle/>
              <a:p>
                <a:pPr>
                  <a:defRPr lang="ja-JP"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Sheet1!$D$2:$P$2</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Sheet1!$D$3:$P$3</c:f>
              <c:numCache>
                <c:formatCode>General</c:formatCode>
                <c:ptCount val="13"/>
                <c:pt idx="0">
                  <c:v>9.3000000000000007</c:v>
                </c:pt>
                <c:pt idx="1">
                  <c:v>14.4</c:v>
                </c:pt>
                <c:pt idx="2">
                  <c:v>15.7</c:v>
                </c:pt>
                <c:pt idx="3">
                  <c:v>16.7</c:v>
                </c:pt>
                <c:pt idx="4">
                  <c:v>18</c:v>
                </c:pt>
                <c:pt idx="5">
                  <c:v>15.5</c:v>
                </c:pt>
                <c:pt idx="6">
                  <c:v>16.600000000000001</c:v>
                </c:pt>
                <c:pt idx="7">
                  <c:v>20.3</c:v>
                </c:pt>
                <c:pt idx="8">
                  <c:v>20.7</c:v>
                </c:pt>
                <c:pt idx="9">
                  <c:v>20.3</c:v>
                </c:pt>
                <c:pt idx="10">
                  <c:v>22.7</c:v>
                </c:pt>
                <c:pt idx="11">
                  <c:v>22.2</c:v>
                </c:pt>
                <c:pt idx="12">
                  <c:v>23.9</c:v>
                </c:pt>
              </c:numCache>
            </c:numRef>
          </c:val>
          <c:extLst>
            <c:ext xmlns:c16="http://schemas.microsoft.com/office/drawing/2014/chart" uri="{C3380CC4-5D6E-409C-BE32-E72D297353CC}">
              <c16:uniqueId val="{00000000-9822-4C1A-BA2E-01A0F5763639}"/>
            </c:ext>
          </c:extLst>
        </c:ser>
        <c:dLbls>
          <c:showLegendKey val="0"/>
          <c:showVal val="0"/>
          <c:showCatName val="0"/>
          <c:showSerName val="0"/>
          <c:showPercent val="0"/>
          <c:showBubbleSize val="0"/>
        </c:dLbls>
        <c:gapWidth val="150"/>
        <c:overlap val="100"/>
        <c:axId val="59394304"/>
        <c:axId val="59408384"/>
      </c:barChart>
      <c:catAx>
        <c:axId val="59394304"/>
        <c:scaling>
          <c:orientation val="minMax"/>
        </c:scaling>
        <c:delete val="0"/>
        <c:axPos val="b"/>
        <c:numFmt formatCode="General" sourceLinked="1"/>
        <c:majorTickMark val="out"/>
        <c:minorTickMark val="none"/>
        <c:tickLblPos val="nextTo"/>
        <c:spPr>
          <a:ln>
            <a:solidFill>
              <a:schemeClr val="tx1">
                <a:lumMod val="15000"/>
                <a:lumOff val="85000"/>
                <a:alpha val="94000"/>
              </a:schemeClr>
            </a:solidFill>
          </a:ln>
        </c:spPr>
        <c:txPr>
          <a:bodyPr/>
          <a:lstStyle/>
          <a:p>
            <a:pPr>
              <a:defRPr lang="ja-JP"/>
            </a:pPr>
            <a:endParaRPr lang="ja-JP"/>
          </a:p>
        </c:txPr>
        <c:crossAx val="59408384"/>
        <c:crosses val="autoZero"/>
        <c:auto val="1"/>
        <c:lblAlgn val="ctr"/>
        <c:lblOffset val="100"/>
        <c:noMultiLvlLbl val="0"/>
      </c:catAx>
      <c:valAx>
        <c:axId val="59408384"/>
        <c:scaling>
          <c:orientation val="minMax"/>
        </c:scaling>
        <c:delete val="0"/>
        <c:axPos val="l"/>
        <c:majorGridlines/>
        <c:numFmt formatCode="General" sourceLinked="1"/>
        <c:majorTickMark val="out"/>
        <c:minorTickMark val="none"/>
        <c:tickLblPos val="nextTo"/>
        <c:txPr>
          <a:bodyPr/>
          <a:lstStyle/>
          <a:p>
            <a:pPr>
              <a:defRPr lang="ja-JP"/>
            </a:pPr>
            <a:endParaRPr lang="ja-JP"/>
          </a:p>
        </c:txPr>
        <c:crossAx val="59394304"/>
        <c:crosses val="autoZero"/>
        <c:crossBetween val="between"/>
      </c:valAx>
    </c:plotArea>
    <c:plotVisOnly val="1"/>
    <c:dispBlanksAs val="gap"/>
    <c:showDLblsOverMax val="0"/>
  </c:chart>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196850393700793E-2"/>
          <c:y val="9.2320668250001195E-2"/>
          <c:w val="0.82358092738407696"/>
          <c:h val="0.67493321800796124"/>
        </c:manualLayout>
      </c:layout>
      <c:lineChart>
        <c:grouping val="standard"/>
        <c:varyColors val="0"/>
        <c:ser>
          <c:idx val="0"/>
          <c:order val="0"/>
          <c:tx>
            <c:strRef>
              <c:f>Sheet1!$B$1:$B$2</c:f>
              <c:strCache>
                <c:ptCount val="2"/>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14"/>
              <c:numFmt formatCode="#,##0.0_);[Red]\(#,##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B2E2-4951-B48E-CCB5478A21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Sheet1!$B$3:$B$17</c:f>
              <c:numCache>
                <c:formatCode>General</c:formatCode>
                <c:ptCount val="15"/>
                <c:pt idx="0">
                  <c:v>12.848698611</c:v>
                </c:pt>
                <c:pt idx="1">
                  <c:v>13.146248044</c:v>
                </c:pt>
                <c:pt idx="2">
                  <c:v>15.512946842</c:v>
                </c:pt>
                <c:pt idx="3">
                  <c:v>17.141625014999999</c:v>
                </c:pt>
                <c:pt idx="4">
                  <c:v>17.611885441999998</c:v>
                </c:pt>
                <c:pt idx="5">
                  <c:v>16.407729</c:v>
                </c:pt>
                <c:pt idx="6">
                  <c:v>17.563213999999999</c:v>
                </c:pt>
                <c:pt idx="7">
                  <c:v>17.695205000000001</c:v>
                </c:pt>
                <c:pt idx="8">
                  <c:v>17.3</c:v>
                </c:pt>
                <c:pt idx="9">
                  <c:v>16.2</c:v>
                </c:pt>
                <c:pt idx="10">
                  <c:v>18.721847</c:v>
                </c:pt>
                <c:pt idx="11">
                  <c:v>22.869416999999999</c:v>
                </c:pt>
                <c:pt idx="12">
                  <c:v>22.775388033999999</c:v>
                </c:pt>
                <c:pt idx="13" formatCode="0.000000">
                  <c:v>24.631506849000001</c:v>
                </c:pt>
                <c:pt idx="14">
                  <c:v>25.335193103999998</c:v>
                </c:pt>
              </c:numCache>
            </c:numRef>
          </c:val>
          <c:smooth val="0"/>
          <c:extLst>
            <c:ext xmlns:c16="http://schemas.microsoft.com/office/drawing/2014/chart" uri="{C3380CC4-5D6E-409C-BE32-E72D297353CC}">
              <c16:uniqueId val="{00000001-C04C-456F-B77B-F65CA6695C04}"/>
            </c:ext>
          </c:extLst>
        </c:ser>
        <c:ser>
          <c:idx val="1"/>
          <c:order val="1"/>
          <c:tx>
            <c:strRef>
              <c:f>Sheet1!$C$1:$C$2</c:f>
              <c:strCache>
                <c:ptCount val="2"/>
                <c:pt idx="0">
                  <c:v>横浜港</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14"/>
              <c:numFmt formatCode="#,##0.0_);[Red]\(#,##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2-4951-B48E-CCB5478A21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Sheet1!$C$3:$C$17</c:f>
              <c:numCache>
                <c:formatCode>General</c:formatCode>
                <c:ptCount val="15"/>
                <c:pt idx="0">
                  <c:v>10.783920621000002</c:v>
                </c:pt>
                <c:pt idx="1">
                  <c:v>10.444352771</c:v>
                </c:pt>
                <c:pt idx="2">
                  <c:v>10.921656295</c:v>
                </c:pt>
                <c:pt idx="3">
                  <c:v>11.734936657</c:v>
                </c:pt>
                <c:pt idx="4">
                  <c:v>12.153947748</c:v>
                </c:pt>
                <c:pt idx="5">
                  <c:v>10.684555</c:v>
                </c:pt>
                <c:pt idx="6">
                  <c:v>11.310777</c:v>
                </c:pt>
                <c:pt idx="7">
                  <c:v>12.472459000000001</c:v>
                </c:pt>
                <c:pt idx="8">
                  <c:v>11.8</c:v>
                </c:pt>
                <c:pt idx="9">
                  <c:v>9.9</c:v>
                </c:pt>
                <c:pt idx="10">
                  <c:v>12.212464000000001</c:v>
                </c:pt>
                <c:pt idx="11">
                  <c:v>14.976739</c:v>
                </c:pt>
                <c:pt idx="12">
                  <c:v>14.905902876000001</c:v>
                </c:pt>
                <c:pt idx="13" formatCode="0.000000">
                  <c:v>14.837812424999999</c:v>
                </c:pt>
                <c:pt idx="14">
                  <c:v>15.413601597</c:v>
                </c:pt>
              </c:numCache>
            </c:numRef>
          </c:val>
          <c:smooth val="0"/>
          <c:extLst>
            <c:ext xmlns:c16="http://schemas.microsoft.com/office/drawing/2014/chart" uri="{C3380CC4-5D6E-409C-BE32-E72D297353CC}">
              <c16:uniqueId val="{00000003-C04C-456F-B77B-F65CA6695C04}"/>
            </c:ext>
          </c:extLst>
        </c:ser>
        <c:ser>
          <c:idx val="2"/>
          <c:order val="2"/>
          <c:tx>
            <c:strRef>
              <c:f>Sheet1!$D$1:$D$2</c:f>
              <c:strCache>
                <c:ptCount val="2"/>
                <c:pt idx="0">
                  <c:v>名古屋港</c:v>
                </c:pt>
              </c:strCache>
            </c:strRef>
          </c:tx>
          <c:spPr>
            <a:ln w="28575" cap="rnd">
              <a:solidFill>
                <a:schemeClr val="accent3"/>
              </a:solidFill>
              <a:round/>
            </a:ln>
            <a:effectLst/>
          </c:spPr>
          <c:marker>
            <c:symbol val="triangle"/>
            <c:size val="7"/>
            <c:spPr>
              <a:solidFill>
                <a:schemeClr val="accent3"/>
              </a:solidFill>
              <a:ln w="9525">
                <a:solidFill>
                  <a:schemeClr val="accent3"/>
                </a:solidFill>
              </a:ln>
              <a:effectLst/>
            </c:spPr>
          </c:marker>
          <c:dLbls>
            <c:dLbl>
              <c:idx val="1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82-488D-B486-57EA57E35DF5}"/>
                </c:ext>
              </c:extLst>
            </c:dLbl>
            <c:numFmt formatCode="#,##0.0_);[Red]\(#,##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Sheet1!$D$3:$D$17</c:f>
              <c:numCache>
                <c:formatCode>General</c:formatCode>
                <c:ptCount val="15"/>
                <c:pt idx="0">
                  <c:v>13.447903579</c:v>
                </c:pt>
                <c:pt idx="1">
                  <c:v>14.315100737</c:v>
                </c:pt>
                <c:pt idx="2">
                  <c:v>16.310327348999998</c:v>
                </c:pt>
                <c:pt idx="3">
                  <c:v>17.091267370000001</c:v>
                </c:pt>
                <c:pt idx="4">
                  <c:v>16.870564212000001</c:v>
                </c:pt>
                <c:pt idx="5">
                  <c:v>15.225889</c:v>
                </c:pt>
                <c:pt idx="6">
                  <c:v>16.607773999999999</c:v>
                </c:pt>
                <c:pt idx="7">
                  <c:v>17.821356999999999</c:v>
                </c:pt>
                <c:pt idx="8">
                  <c:v>17.399999999999999</c:v>
                </c:pt>
                <c:pt idx="9">
                  <c:v>14.7</c:v>
                </c:pt>
                <c:pt idx="10">
                  <c:v>17.769636999999999</c:v>
                </c:pt>
                <c:pt idx="11">
                  <c:v>21.393336000000001</c:v>
                </c:pt>
                <c:pt idx="12">
                  <c:v>22.510628301000001</c:v>
                </c:pt>
                <c:pt idx="13" formatCode="0.000000">
                  <c:v>23.736077229999999</c:v>
                </c:pt>
                <c:pt idx="14">
                  <c:v>24.088662309</c:v>
                </c:pt>
              </c:numCache>
            </c:numRef>
          </c:val>
          <c:smooth val="0"/>
          <c:extLst>
            <c:ext xmlns:c16="http://schemas.microsoft.com/office/drawing/2014/chart" uri="{C3380CC4-5D6E-409C-BE32-E72D297353CC}">
              <c16:uniqueId val="{00000005-C04C-456F-B77B-F65CA6695C04}"/>
            </c:ext>
          </c:extLst>
        </c:ser>
        <c:ser>
          <c:idx val="3"/>
          <c:order val="3"/>
          <c:tx>
            <c:strRef>
              <c:f>Sheet1!$E$1:$E$2</c:f>
              <c:strCache>
                <c:ptCount val="2"/>
                <c:pt idx="0">
                  <c:v>大阪港</c:v>
                </c:pt>
              </c:strCache>
            </c:strRef>
          </c:tx>
          <c:spPr>
            <a:ln w="28575" cap="rnd">
              <a:solidFill>
                <a:schemeClr val="accent4"/>
              </a:solidFill>
              <a:round/>
            </a:ln>
            <a:effectLst/>
          </c:spPr>
          <c:marker>
            <c:symbol val="x"/>
            <c:size val="7"/>
            <c:spPr>
              <a:noFill/>
              <a:ln w="9525">
                <a:solidFill>
                  <a:schemeClr val="accent4"/>
                </a:solidFill>
              </a:ln>
              <a:effectLst/>
            </c:spPr>
          </c:marker>
          <c:dLbls>
            <c:dLbl>
              <c:idx val="14"/>
              <c:numFmt formatCode="#,##0.0_);[Red]\(#,##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2-4951-B48E-CCB5478A21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Sheet1!$E$3:$E$17</c:f>
              <c:numCache>
                <c:formatCode>General</c:formatCode>
                <c:ptCount val="15"/>
                <c:pt idx="0">
                  <c:v>7.3289989999999996</c:v>
                </c:pt>
                <c:pt idx="1">
                  <c:v>6.9200390000000001</c:v>
                </c:pt>
                <c:pt idx="2">
                  <c:v>7.8655889999999999</c:v>
                </c:pt>
                <c:pt idx="3">
                  <c:v>8.4101789999999994</c:v>
                </c:pt>
                <c:pt idx="4">
                  <c:v>8.4211510000000001</c:v>
                </c:pt>
                <c:pt idx="5">
                  <c:v>7.4856809999999996</c:v>
                </c:pt>
                <c:pt idx="6">
                  <c:v>8.4295039999999997</c:v>
                </c:pt>
                <c:pt idx="7">
                  <c:v>9.2139930000000003</c:v>
                </c:pt>
                <c:pt idx="8">
                  <c:v>8.5500000000000007</c:v>
                </c:pt>
                <c:pt idx="9">
                  <c:v>8.3000000000000007</c:v>
                </c:pt>
                <c:pt idx="10">
                  <c:v>9.7947520000000008</c:v>
                </c:pt>
                <c:pt idx="11">
                  <c:v>11.315841000000001</c:v>
                </c:pt>
                <c:pt idx="12">
                  <c:v>10.494965172000001</c:v>
                </c:pt>
                <c:pt idx="13" formatCode="0.000000">
                  <c:v>11.007226047</c:v>
                </c:pt>
                <c:pt idx="14">
                  <c:v>11.352722794</c:v>
                </c:pt>
              </c:numCache>
            </c:numRef>
          </c:val>
          <c:smooth val="0"/>
          <c:extLst>
            <c:ext xmlns:c16="http://schemas.microsoft.com/office/drawing/2014/chart" uri="{C3380CC4-5D6E-409C-BE32-E72D297353CC}">
              <c16:uniqueId val="{00000007-C04C-456F-B77B-F65CA6695C04}"/>
            </c:ext>
          </c:extLst>
        </c:ser>
        <c:ser>
          <c:idx val="4"/>
          <c:order val="4"/>
          <c:tx>
            <c:strRef>
              <c:f>Sheet1!$F$1:$F$2</c:f>
              <c:strCache>
                <c:ptCount val="2"/>
                <c:pt idx="0">
                  <c:v>神戸港</c:v>
                </c:pt>
              </c:strCache>
            </c:strRef>
          </c:tx>
          <c:spPr>
            <a:ln w="28575" cap="rnd">
              <a:solidFill>
                <a:schemeClr val="accent5"/>
              </a:solidFill>
              <a:round/>
            </a:ln>
            <a:effectLst/>
          </c:spPr>
          <c:marker>
            <c:symbol val="star"/>
            <c:size val="7"/>
            <c:spPr>
              <a:noFill/>
              <a:ln w="9525">
                <a:solidFill>
                  <a:schemeClr val="accent5"/>
                </a:solidFill>
              </a:ln>
              <a:effectLst/>
            </c:spPr>
          </c:marker>
          <c:dLbls>
            <c:dLbl>
              <c:idx val="14"/>
              <c:numFmt formatCode="#,##0.0_);[Red]\(#,##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2E2-4951-B48E-CCB5478A21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Sheet1!$F$3:$F$17</c:f>
              <c:numCache>
                <c:formatCode>General</c:formatCode>
                <c:ptCount val="15"/>
                <c:pt idx="0">
                  <c:v>8.0802381660000009</c:v>
                </c:pt>
                <c:pt idx="1">
                  <c:v>7.6334321129999996</c:v>
                </c:pt>
                <c:pt idx="2">
                  <c:v>8.1639844589999999</c:v>
                </c:pt>
                <c:pt idx="3">
                  <c:v>8.6273696400000013</c:v>
                </c:pt>
                <c:pt idx="4">
                  <c:v>8.8170355540000003</c:v>
                </c:pt>
                <c:pt idx="5">
                  <c:v>8.0108709999999999</c:v>
                </c:pt>
                <c:pt idx="6">
                  <c:v>8.8672769999999996</c:v>
                </c:pt>
                <c:pt idx="7">
                  <c:v>9.2583660000000005</c:v>
                </c:pt>
                <c:pt idx="8">
                  <c:v>8.86</c:v>
                </c:pt>
                <c:pt idx="9">
                  <c:v>7.9</c:v>
                </c:pt>
                <c:pt idx="10">
                  <c:v>9.4821500000000007</c:v>
                </c:pt>
                <c:pt idx="11">
                  <c:v>12.063281999999999</c:v>
                </c:pt>
                <c:pt idx="12">
                  <c:v>12.211406567999999</c:v>
                </c:pt>
                <c:pt idx="13" formatCode="0.000000">
                  <c:v>12.052810763</c:v>
                </c:pt>
                <c:pt idx="14">
                  <c:v>12.414307561999999</c:v>
                </c:pt>
              </c:numCache>
            </c:numRef>
          </c:val>
          <c:smooth val="0"/>
          <c:extLst>
            <c:ext xmlns:c16="http://schemas.microsoft.com/office/drawing/2014/chart" uri="{C3380CC4-5D6E-409C-BE32-E72D297353CC}">
              <c16:uniqueId val="{00000009-C04C-456F-B77B-F65CA6695C04}"/>
            </c:ext>
          </c:extLst>
        </c:ser>
        <c:ser>
          <c:idx val="5"/>
          <c:order val="5"/>
          <c:tx>
            <c:strRef>
              <c:f>Sheet1!$G$1:$G$2</c:f>
              <c:strCache>
                <c:ptCount val="2"/>
                <c:pt idx="0">
                  <c:v>阪神港合計</c:v>
                </c:pt>
              </c:strCache>
            </c:strRef>
          </c:tx>
          <c:spPr>
            <a:ln w="28575" cap="rnd">
              <a:solidFill>
                <a:schemeClr val="accent6"/>
              </a:solidFill>
              <a:round/>
            </a:ln>
            <a:effectLst/>
          </c:spPr>
          <c:marker>
            <c:symbol val="circle"/>
            <c:size val="7"/>
            <c:spPr>
              <a:solidFill>
                <a:schemeClr val="accent6"/>
              </a:solidFill>
              <a:ln w="9525">
                <a:solidFill>
                  <a:schemeClr val="accent6"/>
                </a:solidFill>
              </a:ln>
              <a:effectLst/>
            </c:spPr>
          </c:marker>
          <c:dLbls>
            <c:dLbl>
              <c:idx val="1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E2-4951-B48E-CCB5478A2149}"/>
                </c:ext>
              </c:extLst>
            </c:dLbl>
            <c:numFmt formatCode="#,##0.0_);[Red]\(#,##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Sheet1!$G$3:$G$17</c:f>
              <c:numCache>
                <c:formatCode>General</c:formatCode>
                <c:ptCount val="15"/>
                <c:pt idx="0">
                  <c:v>15.409237166</c:v>
                </c:pt>
                <c:pt idx="1">
                  <c:v>14.553471113000001</c:v>
                </c:pt>
                <c:pt idx="2">
                  <c:v>16.029573458999998</c:v>
                </c:pt>
                <c:pt idx="3">
                  <c:v>17.037548640000001</c:v>
                </c:pt>
                <c:pt idx="4">
                  <c:v>17.238186554000002</c:v>
                </c:pt>
                <c:pt idx="5">
                  <c:v>15.496551999999999</c:v>
                </c:pt>
                <c:pt idx="6">
                  <c:v>17.296780999999999</c:v>
                </c:pt>
                <c:pt idx="7">
                  <c:v>18.472359000000001</c:v>
                </c:pt>
                <c:pt idx="8">
                  <c:v>17.41</c:v>
                </c:pt>
                <c:pt idx="9">
                  <c:v>16.200000000000003</c:v>
                </c:pt>
                <c:pt idx="10">
                  <c:v>19.276902</c:v>
                </c:pt>
                <c:pt idx="11">
                  <c:v>23.379123</c:v>
                </c:pt>
                <c:pt idx="12">
                  <c:v>22.706371740000002</c:v>
                </c:pt>
                <c:pt idx="13" formatCode="0.000000">
                  <c:v>23.06003681</c:v>
                </c:pt>
                <c:pt idx="14">
                  <c:v>23.767030355999999</c:v>
                </c:pt>
              </c:numCache>
            </c:numRef>
          </c:val>
          <c:smooth val="0"/>
          <c:extLst>
            <c:ext xmlns:c16="http://schemas.microsoft.com/office/drawing/2014/chart" uri="{C3380CC4-5D6E-409C-BE32-E72D297353CC}">
              <c16:uniqueId val="{0000000B-C04C-456F-B77B-F65CA6695C04}"/>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6"/>
        </c:scaling>
        <c:delete val="0"/>
        <c:axPos val="l"/>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6.1111111111111109E-2"/>
          <c:y val="0.864585234848014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196850393700793E-2"/>
          <c:y val="9.2320668250001195E-2"/>
          <c:w val="0.82358092738407696"/>
          <c:h val="0.67493321800796124"/>
        </c:manualLayout>
      </c:layout>
      <c:lineChart>
        <c:grouping val="standard"/>
        <c:varyColors val="0"/>
        <c:ser>
          <c:idx val="0"/>
          <c:order val="0"/>
          <c:tx>
            <c:strRef>
              <c:f>Sheet1!$B$1</c:f>
              <c:strCache>
                <c:ptCount val="1"/>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13"/>
              <c:delete val="1"/>
              <c:extLst>
                <c:ext xmlns:c15="http://schemas.microsoft.com/office/drawing/2012/chart" uri="{CE6537A1-D6FC-4f65-9D91-7224C49458BB}"/>
                <c:ext xmlns:c16="http://schemas.microsoft.com/office/drawing/2014/chart" uri="{C3380CC4-5D6E-409C-BE32-E72D297353CC}">
                  <c16:uniqueId val="{00000000-01E5-4751-ADC2-EE53F93DDF7D}"/>
                </c:ext>
              </c:extLst>
            </c:dLbl>
            <c:dLbl>
              <c:idx val="14"/>
              <c:tx>
                <c:rich>
                  <a:bodyPr/>
                  <a:lstStyle/>
                  <a:p>
                    <a:fld id="{1DCEAA7F-1A4C-4E71-9065-5009D105E27A}" type="VALUE">
                      <a:rPr lang="en-US" altLang="ja-JP" smtClean="0"/>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72E-4F5D-AE8F-C3B240862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Sheet1!$B$2:$B$16</c:f>
              <c:numCache>
                <c:formatCode>General</c:formatCode>
                <c:ptCount val="15"/>
                <c:pt idx="0">
                  <c:v>414.3553</c:v>
                </c:pt>
                <c:pt idx="1">
                  <c:v>423.52640000000002</c:v>
                </c:pt>
                <c:pt idx="2">
                  <c:v>435.33940000000001</c:v>
                </c:pt>
                <c:pt idx="3">
                  <c:v>438.98540000000003</c:v>
                </c:pt>
                <c:pt idx="4">
                  <c:v>414.95069999999998</c:v>
                </c:pt>
                <c:pt idx="5">
                  <c:v>425.06470000000002</c:v>
                </c:pt>
                <c:pt idx="6">
                  <c:v>450.01560000000001</c:v>
                </c:pt>
                <c:pt idx="7">
                  <c:v>457.0795</c:v>
                </c:pt>
                <c:pt idx="8">
                  <c:v>451</c:v>
                </c:pt>
                <c:pt idx="9">
                  <c:v>426</c:v>
                </c:pt>
                <c:pt idx="10">
                  <c:v>433</c:v>
                </c:pt>
                <c:pt idx="11">
                  <c:v>443</c:v>
                </c:pt>
                <c:pt idx="12">
                  <c:v>408</c:v>
                </c:pt>
                <c:pt idx="13">
                  <c:v>417</c:v>
                </c:pt>
                <c:pt idx="14">
                  <c:v>427</c:v>
                </c:pt>
              </c:numCache>
            </c:numRef>
          </c:val>
          <c:smooth val="0"/>
          <c:extLst>
            <c:ext xmlns:c16="http://schemas.microsoft.com/office/drawing/2014/chart" uri="{C3380CC4-5D6E-409C-BE32-E72D297353CC}">
              <c16:uniqueId val="{00000001-01E5-4751-ADC2-EE53F93DDF7D}"/>
            </c:ext>
          </c:extLst>
        </c:ser>
        <c:ser>
          <c:idx val="1"/>
          <c:order val="1"/>
          <c:tx>
            <c:strRef>
              <c:f>Sheet1!$C$1</c:f>
              <c:strCache>
                <c:ptCount val="1"/>
                <c:pt idx="0">
                  <c:v>横浜港</c:v>
                </c:pt>
              </c:strCache>
            </c:strRef>
          </c:tx>
          <c:spPr>
            <a:ln w="28575" cap="rnd">
              <a:solidFill>
                <a:schemeClr val="accent2"/>
              </a:solidFill>
              <a:round/>
            </a:ln>
            <a:effectLst/>
          </c:spPr>
          <c:marker>
            <c:symbol val="diamond"/>
            <c:size val="7"/>
            <c:spPr>
              <a:solidFill>
                <a:schemeClr val="accent2"/>
              </a:solidFill>
              <a:ln w="9525">
                <a:solidFill>
                  <a:schemeClr val="accent2"/>
                </a:solidFill>
              </a:ln>
              <a:effectLst/>
            </c:spPr>
          </c:marker>
          <c:dLbls>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2E-4F5D-AE8F-C3B240862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Sheet1!$C$2:$C$16</c:f>
              <c:numCache>
                <c:formatCode>General</c:formatCode>
                <c:ptCount val="15"/>
                <c:pt idx="0">
                  <c:v>280.28739999999999</c:v>
                </c:pt>
                <c:pt idx="1">
                  <c:v>273.1232</c:v>
                </c:pt>
                <c:pt idx="2">
                  <c:v>258.80739999999997</c:v>
                </c:pt>
                <c:pt idx="3">
                  <c:v>261.1771</c:v>
                </c:pt>
                <c:pt idx="4">
                  <c:v>251.3511</c:v>
                </c:pt>
                <c:pt idx="5">
                  <c:v>252.09466499999999</c:v>
                </c:pt>
                <c:pt idx="6">
                  <c:v>262.101</c:v>
                </c:pt>
                <c:pt idx="7">
                  <c:v>274</c:v>
                </c:pt>
                <c:pt idx="8">
                  <c:v>270</c:v>
                </c:pt>
                <c:pt idx="9">
                  <c:v>241</c:v>
                </c:pt>
                <c:pt idx="10">
                  <c:v>257</c:v>
                </c:pt>
                <c:pt idx="11">
                  <c:v>263</c:v>
                </c:pt>
                <c:pt idx="12">
                  <c:v>268</c:v>
                </c:pt>
                <c:pt idx="13">
                  <c:v>275</c:v>
                </c:pt>
                <c:pt idx="14">
                  <c:v>281</c:v>
                </c:pt>
              </c:numCache>
            </c:numRef>
          </c:val>
          <c:smooth val="0"/>
          <c:extLst>
            <c:ext xmlns:c16="http://schemas.microsoft.com/office/drawing/2014/chart" uri="{C3380CC4-5D6E-409C-BE32-E72D297353CC}">
              <c16:uniqueId val="{00000003-01E5-4751-ADC2-EE53F93DDF7D}"/>
            </c:ext>
          </c:extLst>
        </c:ser>
        <c:ser>
          <c:idx val="2"/>
          <c:order val="2"/>
          <c:tx>
            <c:strRef>
              <c:f>Sheet1!$D$1</c:f>
              <c:strCache>
                <c:ptCount val="1"/>
                <c:pt idx="0">
                  <c:v>名古屋港</c:v>
                </c:pt>
              </c:strCache>
            </c:strRef>
          </c:tx>
          <c:spPr>
            <a:ln w="28575" cap="rnd">
              <a:solidFill>
                <a:schemeClr val="accent3"/>
              </a:solidFill>
              <a:round/>
            </a:ln>
            <a:effectLst/>
          </c:spPr>
          <c:marker>
            <c:symbol val="square"/>
            <c:size val="7"/>
            <c:spPr>
              <a:solidFill>
                <a:schemeClr val="accent3"/>
              </a:solidFill>
              <a:ln w="9525">
                <a:solidFill>
                  <a:schemeClr val="accent3"/>
                </a:solidFill>
              </a:ln>
              <a:effectLst/>
            </c:spPr>
          </c:marker>
          <c:dLbls>
            <c:dLbl>
              <c:idx val="1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2E-4F5D-AE8F-C3B240862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Sheet1!$D$2:$D$16</c:f>
              <c:numCache>
                <c:formatCode>General</c:formatCode>
                <c:ptCount val="15"/>
                <c:pt idx="0">
                  <c:v>247.22640000000001</c:v>
                </c:pt>
                <c:pt idx="1">
                  <c:v>249.25020000000001</c:v>
                </c:pt>
                <c:pt idx="2">
                  <c:v>253.0154</c:v>
                </c:pt>
                <c:pt idx="3">
                  <c:v>256.93200000000002</c:v>
                </c:pt>
                <c:pt idx="4">
                  <c:v>246.62720500000003</c:v>
                </c:pt>
                <c:pt idx="5">
                  <c:v>249.12065000000001</c:v>
                </c:pt>
                <c:pt idx="6">
                  <c:v>258.86007500000005</c:v>
                </c:pt>
                <c:pt idx="7">
                  <c:v>269.96260000000001</c:v>
                </c:pt>
                <c:pt idx="8">
                  <c:v>265</c:v>
                </c:pt>
                <c:pt idx="9">
                  <c:v>230</c:v>
                </c:pt>
                <c:pt idx="10">
                  <c:v>254</c:v>
                </c:pt>
                <c:pt idx="11">
                  <c:v>253</c:v>
                </c:pt>
                <c:pt idx="12">
                  <c:v>253</c:v>
                </c:pt>
                <c:pt idx="13">
                  <c:v>259</c:v>
                </c:pt>
                <c:pt idx="14">
                  <c:v>264</c:v>
                </c:pt>
              </c:numCache>
            </c:numRef>
          </c:val>
          <c:smooth val="0"/>
          <c:extLst>
            <c:ext xmlns:c16="http://schemas.microsoft.com/office/drawing/2014/chart" uri="{C3380CC4-5D6E-409C-BE32-E72D297353CC}">
              <c16:uniqueId val="{00000005-01E5-4751-ADC2-EE53F93DDF7D}"/>
            </c:ext>
          </c:extLst>
        </c:ser>
        <c:ser>
          <c:idx val="3"/>
          <c:order val="3"/>
          <c:tx>
            <c:strRef>
              <c:f>Sheet1!$E$1</c:f>
              <c:strCache>
                <c:ptCount val="1"/>
                <c:pt idx="0">
                  <c:v>大阪港</c:v>
                </c:pt>
              </c:strCache>
            </c:strRef>
          </c:tx>
          <c:spPr>
            <a:ln w="28575" cap="rnd">
              <a:solidFill>
                <a:schemeClr val="accent4"/>
              </a:solidFill>
              <a:round/>
            </a:ln>
            <a:effectLst/>
          </c:spPr>
          <c:marker>
            <c:symbol val="triangle"/>
            <c:size val="7"/>
            <c:spPr>
              <a:solidFill>
                <a:schemeClr val="accent4"/>
              </a:solidFill>
              <a:ln w="9525">
                <a:solidFill>
                  <a:schemeClr val="accent4"/>
                </a:solidFill>
              </a:ln>
              <a:effectLst/>
            </c:spPr>
          </c:marker>
          <c:dLbls>
            <c:dLbl>
              <c:idx val="1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2E-4F5D-AE8F-C3B240862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Sheet1!$E$2:$E$16</c:f>
              <c:numCache>
                <c:formatCode>General</c:formatCode>
                <c:ptCount val="15"/>
                <c:pt idx="0">
                  <c:v>217.3389</c:v>
                </c:pt>
                <c:pt idx="1">
                  <c:v>212.0316</c:v>
                </c:pt>
                <c:pt idx="2">
                  <c:v>219.3939</c:v>
                </c:pt>
                <c:pt idx="3">
                  <c:v>217.37629999999999</c:v>
                </c:pt>
                <c:pt idx="4">
                  <c:v>197.03206</c:v>
                </c:pt>
                <c:pt idx="5">
                  <c:v>195.23715000000001</c:v>
                </c:pt>
                <c:pt idx="6">
                  <c:v>204.86124000000001</c:v>
                </c:pt>
                <c:pt idx="7">
                  <c:v>209.60159999999999</c:v>
                </c:pt>
                <c:pt idx="8">
                  <c:v>213</c:v>
                </c:pt>
                <c:pt idx="9">
                  <c:v>206</c:v>
                </c:pt>
                <c:pt idx="10">
                  <c:v>213</c:v>
                </c:pt>
                <c:pt idx="11">
                  <c:v>213</c:v>
                </c:pt>
                <c:pt idx="12">
                  <c:v>198</c:v>
                </c:pt>
                <c:pt idx="13">
                  <c:v>202</c:v>
                </c:pt>
                <c:pt idx="14">
                  <c:v>211</c:v>
                </c:pt>
              </c:numCache>
            </c:numRef>
          </c:val>
          <c:smooth val="0"/>
          <c:extLst>
            <c:ext xmlns:c16="http://schemas.microsoft.com/office/drawing/2014/chart" uri="{C3380CC4-5D6E-409C-BE32-E72D297353CC}">
              <c16:uniqueId val="{00000007-01E5-4751-ADC2-EE53F93DDF7D}"/>
            </c:ext>
          </c:extLst>
        </c:ser>
        <c:ser>
          <c:idx val="4"/>
          <c:order val="4"/>
          <c:tx>
            <c:strRef>
              <c:f>Sheet1!$F$1</c:f>
              <c:strCache>
                <c:ptCount val="1"/>
                <c:pt idx="0">
                  <c:v>神戸港</c:v>
                </c:pt>
              </c:strCache>
            </c:strRef>
          </c:tx>
          <c:spPr>
            <a:ln w="28575" cap="rnd">
              <a:solidFill>
                <a:schemeClr val="accent5"/>
              </a:solidFill>
              <a:round/>
            </a:ln>
            <a:effectLst/>
          </c:spPr>
          <c:marker>
            <c:symbol val="x"/>
            <c:size val="7"/>
            <c:spPr>
              <a:noFill/>
              <a:ln w="9525">
                <a:solidFill>
                  <a:schemeClr val="accent5"/>
                </a:solidFill>
              </a:ln>
              <a:effectLst/>
            </c:spPr>
          </c:marker>
          <c:dLbls>
            <c:dLbl>
              <c:idx val="1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2E-4F5D-AE8F-C3B240862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Sheet1!$F$2:$F$16</c:f>
              <c:numCache>
                <c:formatCode>General</c:formatCode>
                <c:ptCount val="15"/>
                <c:pt idx="0">
                  <c:v>209.71430000000001</c:v>
                </c:pt>
                <c:pt idx="1">
                  <c:v>207.0737</c:v>
                </c:pt>
                <c:pt idx="2">
                  <c:v>204.88890000000001</c:v>
                </c:pt>
                <c:pt idx="3">
                  <c:v>205.11160000000001</c:v>
                </c:pt>
                <c:pt idx="4">
                  <c:v>211.50649999999999</c:v>
                </c:pt>
                <c:pt idx="5">
                  <c:v>214.0547</c:v>
                </c:pt>
                <c:pt idx="6">
                  <c:v>221.8861</c:v>
                </c:pt>
                <c:pt idx="7">
                  <c:v>221.95840000000001</c:v>
                </c:pt>
                <c:pt idx="8">
                  <c:v>219</c:v>
                </c:pt>
                <c:pt idx="9">
                  <c:v>204</c:v>
                </c:pt>
                <c:pt idx="10">
                  <c:v>214</c:v>
                </c:pt>
                <c:pt idx="11">
                  <c:v>225</c:v>
                </c:pt>
                <c:pt idx="12">
                  <c:v>219</c:v>
                </c:pt>
                <c:pt idx="13">
                  <c:v>213</c:v>
                </c:pt>
                <c:pt idx="14">
                  <c:v>208</c:v>
                </c:pt>
              </c:numCache>
            </c:numRef>
          </c:val>
          <c:smooth val="0"/>
          <c:extLst>
            <c:ext xmlns:c16="http://schemas.microsoft.com/office/drawing/2014/chart" uri="{C3380CC4-5D6E-409C-BE32-E72D297353CC}">
              <c16:uniqueId val="{00000009-01E5-4751-ADC2-EE53F93DDF7D}"/>
            </c:ext>
          </c:extLst>
        </c:ser>
        <c:ser>
          <c:idx val="5"/>
          <c:order val="5"/>
          <c:tx>
            <c:strRef>
              <c:f>Sheet1!$G$1</c:f>
              <c:strCache>
                <c:ptCount val="1"/>
                <c:pt idx="0">
                  <c:v>阪神港合計</c:v>
                </c:pt>
              </c:strCache>
            </c:strRef>
          </c:tx>
          <c:spPr>
            <a:ln w="28575" cap="rnd">
              <a:solidFill>
                <a:schemeClr val="accent6"/>
              </a:solidFill>
              <a:round/>
            </a:ln>
            <a:effectLst/>
          </c:spPr>
          <c:marker>
            <c:symbol val="star"/>
            <c:size val="7"/>
            <c:spPr>
              <a:noFill/>
              <a:ln w="9525">
                <a:solidFill>
                  <a:schemeClr val="accent6"/>
                </a:solidFill>
              </a:ln>
              <a:effectLst/>
            </c:spPr>
          </c:marker>
          <c:dLbls>
            <c:dLbl>
              <c:idx val="13"/>
              <c:delete val="1"/>
              <c:extLst>
                <c:ext xmlns:c15="http://schemas.microsoft.com/office/drawing/2012/chart" uri="{CE6537A1-D6FC-4f65-9D91-7224C49458BB}"/>
                <c:ext xmlns:c16="http://schemas.microsoft.com/office/drawing/2014/chart" uri="{C3380CC4-5D6E-409C-BE32-E72D297353CC}">
                  <c16:uniqueId val="{0000000A-01E5-4751-ADC2-EE53F93DDF7D}"/>
                </c:ext>
              </c:extLst>
            </c:dLbl>
            <c:dLbl>
              <c:idx val="1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2E-4F5D-AE8F-C3B240862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pt idx="14">
                  <c:v>2025年</c:v>
                </c:pt>
              </c:strCache>
            </c:strRef>
          </c:cat>
          <c:val>
            <c:numRef>
              <c:f>Sheet1!$G$2:$G$16</c:f>
              <c:numCache>
                <c:formatCode>General</c:formatCode>
                <c:ptCount val="15"/>
                <c:pt idx="0">
                  <c:v>427.0532</c:v>
                </c:pt>
                <c:pt idx="1">
                  <c:v>419.1053</c:v>
                </c:pt>
                <c:pt idx="2">
                  <c:v>424.28280000000001</c:v>
                </c:pt>
                <c:pt idx="3">
                  <c:v>422.48789999999997</c:v>
                </c:pt>
                <c:pt idx="4">
                  <c:v>408.53855999999996</c:v>
                </c:pt>
                <c:pt idx="5">
                  <c:v>409.29185000000001</c:v>
                </c:pt>
                <c:pt idx="6">
                  <c:v>426.74734000000001</c:v>
                </c:pt>
                <c:pt idx="7">
                  <c:v>431.56</c:v>
                </c:pt>
                <c:pt idx="8">
                  <c:v>432</c:v>
                </c:pt>
                <c:pt idx="9">
                  <c:v>410</c:v>
                </c:pt>
                <c:pt idx="10">
                  <c:v>427</c:v>
                </c:pt>
                <c:pt idx="11">
                  <c:v>438</c:v>
                </c:pt>
                <c:pt idx="12">
                  <c:v>417</c:v>
                </c:pt>
                <c:pt idx="13">
                  <c:v>415</c:v>
                </c:pt>
                <c:pt idx="14">
                  <c:v>419</c:v>
                </c:pt>
              </c:numCache>
            </c:numRef>
          </c:val>
          <c:smooth val="0"/>
          <c:extLst>
            <c:ext xmlns:c16="http://schemas.microsoft.com/office/drawing/2014/chart" uri="{C3380CC4-5D6E-409C-BE32-E72D297353CC}">
              <c16:uniqueId val="{0000000B-01E5-4751-ADC2-EE53F93DDF7D}"/>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0"/>
        </c:scaling>
        <c:delete val="0"/>
        <c:axPos val="l"/>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6.1111111111111109E-2"/>
          <c:y val="0.864585234848014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315281068457213"/>
          <c:y val="0.10003092667566352"/>
          <c:w val="0.73424799062070112"/>
          <c:h val="0.53963562753036443"/>
        </c:manualLayout>
      </c:layout>
      <c:lineChart>
        <c:grouping val="standard"/>
        <c:varyColors val="0"/>
        <c:ser>
          <c:idx val="0"/>
          <c:order val="0"/>
          <c:tx>
            <c:strRef>
              <c:f>輸出入グラフ!$B$4</c:f>
              <c:strCache>
                <c:ptCount val="1"/>
                <c:pt idx="0">
                  <c:v>建設用・鉱山用機械</c:v>
                </c:pt>
              </c:strCache>
            </c:strRef>
          </c:tx>
          <c:marker>
            <c:symbol val="circle"/>
            <c:size val="5"/>
            <c:spPr>
              <a:solidFill>
                <a:schemeClr val="accent1"/>
              </a:solidFill>
              <a:ln w="9525">
                <a:solidFill>
                  <a:schemeClr val="accent1"/>
                </a:solidFill>
              </a:ln>
              <a:effectLst/>
            </c:spPr>
          </c:marker>
          <c:cat>
            <c:numRef>
              <c:f>輸出入グラフ!$C$3:$K$3</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輸出入グラフ!$C$4:$K$4</c:f>
              <c:numCache>
                <c:formatCode>#,##0_);[Red]\(#,##0\)</c:formatCode>
                <c:ptCount val="9"/>
                <c:pt idx="0">
                  <c:v>439254.73100000003</c:v>
                </c:pt>
                <c:pt idx="1">
                  <c:v>466896.24099999998</c:v>
                </c:pt>
                <c:pt idx="2">
                  <c:v>432443.99900000001</c:v>
                </c:pt>
                <c:pt idx="3">
                  <c:v>376371.212</c:v>
                </c:pt>
                <c:pt idx="4">
                  <c:v>550894.05099999998</c:v>
                </c:pt>
                <c:pt idx="5">
                  <c:v>712462.47400000005</c:v>
                </c:pt>
                <c:pt idx="6">
                  <c:v>823932.11499999999</c:v>
                </c:pt>
                <c:pt idx="7">
                  <c:v>746991.04499999993</c:v>
                </c:pt>
                <c:pt idx="8">
                  <c:v>781682.35100000002</c:v>
                </c:pt>
              </c:numCache>
            </c:numRef>
          </c:val>
          <c:smooth val="0"/>
          <c:extLst>
            <c:ext xmlns:c16="http://schemas.microsoft.com/office/drawing/2014/chart" uri="{C3380CC4-5D6E-409C-BE32-E72D297353CC}">
              <c16:uniqueId val="{00000000-66F1-42C2-8A1E-FAC7945E14D5}"/>
            </c:ext>
          </c:extLst>
        </c:ser>
        <c:ser>
          <c:idx val="1"/>
          <c:order val="1"/>
          <c:tx>
            <c:strRef>
              <c:f>輸出入グラフ!$B$5</c:f>
              <c:strCache>
                <c:ptCount val="1"/>
                <c:pt idx="0">
                  <c:v>プラスチック</c:v>
                </c:pt>
              </c:strCache>
            </c:strRef>
          </c:tx>
          <c:marker>
            <c:symbol val="circle"/>
            <c:size val="5"/>
            <c:spPr>
              <a:solidFill>
                <a:schemeClr val="accent2"/>
              </a:solidFill>
              <a:ln w="9525">
                <a:solidFill>
                  <a:schemeClr val="accent2"/>
                </a:solidFill>
              </a:ln>
              <a:effectLst/>
            </c:spPr>
          </c:marker>
          <c:cat>
            <c:numRef>
              <c:f>輸出入グラフ!$C$3:$K$3</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輸出入グラフ!$C$5:$K$5</c:f>
              <c:numCache>
                <c:formatCode>#,##0_);[Red]\(#,##0\)</c:formatCode>
                <c:ptCount val="9"/>
                <c:pt idx="0">
                  <c:v>556025.98400000005</c:v>
                </c:pt>
                <c:pt idx="1">
                  <c:v>580382.53200000001</c:v>
                </c:pt>
                <c:pt idx="2">
                  <c:v>545126.13100000005</c:v>
                </c:pt>
                <c:pt idx="3">
                  <c:v>562780.91399999999</c:v>
                </c:pt>
                <c:pt idx="4">
                  <c:v>679522.42299999995</c:v>
                </c:pt>
                <c:pt idx="5">
                  <c:v>722516.22</c:v>
                </c:pt>
                <c:pt idx="6">
                  <c:v>734888.89800000004</c:v>
                </c:pt>
                <c:pt idx="7">
                  <c:v>829700.55099999998</c:v>
                </c:pt>
                <c:pt idx="8">
                  <c:v>811855.14100000006</c:v>
                </c:pt>
              </c:numCache>
            </c:numRef>
          </c:val>
          <c:smooth val="0"/>
          <c:extLst>
            <c:ext xmlns:c16="http://schemas.microsoft.com/office/drawing/2014/chart" uri="{C3380CC4-5D6E-409C-BE32-E72D297353CC}">
              <c16:uniqueId val="{00000001-66F1-42C2-8A1E-FAC7945E14D5}"/>
            </c:ext>
          </c:extLst>
        </c:ser>
        <c:ser>
          <c:idx val="2"/>
          <c:order val="2"/>
          <c:tx>
            <c:strRef>
              <c:f>輸出入グラフ!$B$6</c:f>
              <c:strCache>
                <c:ptCount val="1"/>
                <c:pt idx="0">
                  <c:v>非鉄金属</c:v>
                </c:pt>
              </c:strCache>
            </c:strRef>
          </c:tx>
          <c:marker>
            <c:symbol val="circle"/>
            <c:size val="5"/>
            <c:spPr>
              <a:solidFill>
                <a:schemeClr val="accent3"/>
              </a:solidFill>
              <a:ln w="9525">
                <a:solidFill>
                  <a:schemeClr val="accent3"/>
                </a:solidFill>
              </a:ln>
              <a:effectLst/>
            </c:spPr>
          </c:marker>
          <c:cat>
            <c:numRef>
              <c:f>輸出入グラフ!$C$3:$K$3</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輸出入グラフ!$C$6:$K$6</c:f>
              <c:numCache>
                <c:formatCode>#,##0_);[Red]\(#,##0\)</c:formatCode>
                <c:ptCount val="9"/>
                <c:pt idx="0">
                  <c:v>278899.52500000002</c:v>
                </c:pt>
                <c:pt idx="1">
                  <c:v>311807.77799999999</c:v>
                </c:pt>
                <c:pt idx="2">
                  <c:v>274946.01899999997</c:v>
                </c:pt>
                <c:pt idx="3">
                  <c:v>330409.47499999998</c:v>
                </c:pt>
                <c:pt idx="4">
                  <c:v>410752.70699999999</c:v>
                </c:pt>
                <c:pt idx="5">
                  <c:v>531615.96</c:v>
                </c:pt>
                <c:pt idx="6">
                  <c:v>514821.69199999998</c:v>
                </c:pt>
                <c:pt idx="7">
                  <c:v>583335.84600000002</c:v>
                </c:pt>
                <c:pt idx="8">
                  <c:v>638340.87699999998</c:v>
                </c:pt>
              </c:numCache>
            </c:numRef>
          </c:val>
          <c:smooth val="0"/>
          <c:extLst>
            <c:ext xmlns:c16="http://schemas.microsoft.com/office/drawing/2014/chart" uri="{C3380CC4-5D6E-409C-BE32-E72D297353CC}">
              <c16:uniqueId val="{00000002-66F1-42C2-8A1E-FAC7945E14D5}"/>
            </c:ext>
          </c:extLst>
        </c:ser>
        <c:ser>
          <c:idx val="3"/>
          <c:order val="3"/>
          <c:tx>
            <c:strRef>
              <c:f>輸出入グラフ!$B$7</c:f>
              <c:strCache>
                <c:ptCount val="1"/>
                <c:pt idx="0">
                  <c:v>半導体等電子部品</c:v>
                </c:pt>
              </c:strCache>
            </c:strRef>
          </c:tx>
          <c:marker>
            <c:symbol val="circle"/>
            <c:size val="5"/>
            <c:spPr>
              <a:solidFill>
                <a:schemeClr val="accent4"/>
              </a:solidFill>
              <a:ln w="9525">
                <a:solidFill>
                  <a:schemeClr val="accent4"/>
                </a:solidFill>
              </a:ln>
              <a:effectLst/>
            </c:spPr>
          </c:marker>
          <c:cat>
            <c:numRef>
              <c:f>輸出入グラフ!$C$3:$K$3</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輸出入グラフ!$C$7:$K$7</c:f>
              <c:numCache>
                <c:formatCode>#,##0_);[Red]\(#,##0\)</c:formatCode>
                <c:ptCount val="9"/>
                <c:pt idx="0">
                  <c:v>624785.98</c:v>
                </c:pt>
                <c:pt idx="1">
                  <c:v>724678.06900000002</c:v>
                </c:pt>
                <c:pt idx="2">
                  <c:v>519621.88199999998</c:v>
                </c:pt>
                <c:pt idx="3">
                  <c:v>561811.44999999995</c:v>
                </c:pt>
                <c:pt idx="4">
                  <c:v>717656.32</c:v>
                </c:pt>
                <c:pt idx="5">
                  <c:v>733141.00100000005</c:v>
                </c:pt>
                <c:pt idx="6">
                  <c:v>483890.924</c:v>
                </c:pt>
                <c:pt idx="7">
                  <c:v>626334.973</c:v>
                </c:pt>
                <c:pt idx="8">
                  <c:v>687631.05200000003</c:v>
                </c:pt>
              </c:numCache>
            </c:numRef>
          </c:val>
          <c:smooth val="0"/>
          <c:extLst>
            <c:ext xmlns:c16="http://schemas.microsoft.com/office/drawing/2014/chart" uri="{C3380CC4-5D6E-409C-BE32-E72D297353CC}">
              <c16:uniqueId val="{00000003-66F1-42C2-8A1E-FAC7945E14D5}"/>
            </c:ext>
          </c:extLst>
        </c:ser>
        <c:ser>
          <c:idx val="4"/>
          <c:order val="4"/>
          <c:tx>
            <c:strRef>
              <c:f>輸出入グラフ!$B$8</c:f>
              <c:strCache>
                <c:ptCount val="1"/>
                <c:pt idx="0">
                  <c:v>無機化合物</c:v>
                </c:pt>
              </c:strCache>
            </c:strRef>
          </c:tx>
          <c:marker>
            <c:symbol val="circle"/>
            <c:size val="5"/>
            <c:spPr>
              <a:solidFill>
                <a:schemeClr val="accent5"/>
              </a:solidFill>
              <a:ln w="9525">
                <a:solidFill>
                  <a:schemeClr val="accent5"/>
                </a:solidFill>
              </a:ln>
              <a:effectLst/>
            </c:spPr>
          </c:marker>
          <c:cat>
            <c:numRef>
              <c:f>輸出入グラフ!$C$3:$K$3</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輸出入グラフ!$C$8:$K$8</c:f>
              <c:numCache>
                <c:formatCode>#,##0_);[Red]\(#,##0\)</c:formatCode>
                <c:ptCount val="9"/>
                <c:pt idx="0">
                  <c:v>131771.02100000001</c:v>
                </c:pt>
                <c:pt idx="1">
                  <c:v>197330.74900000001</c:v>
                </c:pt>
                <c:pt idx="2">
                  <c:v>204435.63099999999</c:v>
                </c:pt>
                <c:pt idx="3">
                  <c:v>221161.72899999999</c:v>
                </c:pt>
                <c:pt idx="4">
                  <c:v>261556.429</c:v>
                </c:pt>
                <c:pt idx="5">
                  <c:v>418972.55599999998</c:v>
                </c:pt>
                <c:pt idx="6">
                  <c:v>438823.89</c:v>
                </c:pt>
                <c:pt idx="7">
                  <c:v>382482.288</c:v>
                </c:pt>
                <c:pt idx="8">
                  <c:v>317851.68700000003</c:v>
                </c:pt>
              </c:numCache>
            </c:numRef>
          </c:val>
          <c:smooth val="0"/>
          <c:extLst>
            <c:ext xmlns:c16="http://schemas.microsoft.com/office/drawing/2014/chart" uri="{C3380CC4-5D6E-409C-BE32-E72D297353CC}">
              <c16:uniqueId val="{00000004-66F1-42C2-8A1E-FAC7945E14D5}"/>
            </c:ext>
          </c:extLst>
        </c:ser>
        <c:dLbls>
          <c:showLegendKey val="0"/>
          <c:showVal val="0"/>
          <c:showCatName val="0"/>
          <c:showSerName val="0"/>
          <c:showPercent val="0"/>
          <c:showBubbleSize val="0"/>
        </c:dLbls>
        <c:marker val="1"/>
        <c:smooth val="0"/>
        <c:axId val="792506351"/>
        <c:axId val="1"/>
      </c:lineChart>
      <c:catAx>
        <c:axId val="79250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925063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2">
    <c:autoUpdate val="0"/>
  </c:externalData>
  <c:userShapes r:id="rId3"/>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315281068457213"/>
          <c:y val="0.10003092667566352"/>
          <c:w val="0.73424799062070112"/>
          <c:h val="0.53963562753036443"/>
        </c:manualLayout>
      </c:layout>
      <c:lineChart>
        <c:grouping val="standard"/>
        <c:varyColors val="0"/>
        <c:ser>
          <c:idx val="0"/>
          <c:order val="0"/>
          <c:tx>
            <c:strRef>
              <c:f>輸出入グラフ!$B$16</c:f>
              <c:strCache>
                <c:ptCount val="1"/>
                <c:pt idx="0">
                  <c:v>衣類及び同附属品</c:v>
                </c:pt>
              </c:strCache>
            </c:strRef>
          </c:tx>
          <c:marker>
            <c:symbol val="circle"/>
            <c:size val="5"/>
            <c:spPr>
              <a:solidFill>
                <a:schemeClr val="accent1"/>
              </a:solidFill>
              <a:ln w="9525">
                <a:solidFill>
                  <a:schemeClr val="accent1"/>
                </a:solidFill>
              </a:ln>
              <a:effectLst/>
            </c:spPr>
          </c:marker>
          <c:cat>
            <c:numRef>
              <c:f>輸出入グラフ!$C$15:$K$15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輸出入グラフ!$C$16:$K$16</c:f>
              <c:numCache>
                <c:formatCode>#,##0_);[Red]\(#,##0\)</c:formatCode>
                <c:ptCount val="9"/>
                <c:pt idx="0">
                  <c:v>928080.00300000003</c:v>
                </c:pt>
                <c:pt idx="1">
                  <c:v>974643.13300000003</c:v>
                </c:pt>
                <c:pt idx="2">
                  <c:v>935271.16099999996</c:v>
                </c:pt>
                <c:pt idx="3">
                  <c:v>822391.71699999995</c:v>
                </c:pt>
                <c:pt idx="4">
                  <c:v>897553.70499999996</c:v>
                </c:pt>
                <c:pt idx="5">
                  <c:v>1084301.1340000001</c:v>
                </c:pt>
                <c:pt idx="6">
                  <c:v>1051600.318</c:v>
                </c:pt>
                <c:pt idx="7">
                  <c:v>1063381.121</c:v>
                </c:pt>
                <c:pt idx="8">
                  <c:v>1108080.327</c:v>
                </c:pt>
              </c:numCache>
            </c:numRef>
          </c:val>
          <c:smooth val="0"/>
          <c:extLst>
            <c:ext xmlns:c16="http://schemas.microsoft.com/office/drawing/2014/chart" uri="{C3380CC4-5D6E-409C-BE32-E72D297353CC}">
              <c16:uniqueId val="{00000000-C68A-4261-A671-2B1157E97881}"/>
            </c:ext>
          </c:extLst>
        </c:ser>
        <c:ser>
          <c:idx val="1"/>
          <c:order val="1"/>
          <c:tx>
            <c:strRef>
              <c:f>輸出入グラフ!$B$17</c:f>
              <c:strCache>
                <c:ptCount val="1"/>
                <c:pt idx="0">
                  <c:v>肉類及び同調製品</c:v>
                </c:pt>
              </c:strCache>
            </c:strRef>
          </c:tx>
          <c:marker>
            <c:symbol val="circle"/>
            <c:size val="5"/>
            <c:spPr>
              <a:solidFill>
                <a:schemeClr val="accent2"/>
              </a:solidFill>
              <a:ln w="9525">
                <a:solidFill>
                  <a:schemeClr val="accent2"/>
                </a:solidFill>
              </a:ln>
              <a:effectLst/>
            </c:spPr>
          </c:marker>
          <c:cat>
            <c:numRef>
              <c:f>輸出入グラフ!$C$15:$K$15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輸出入グラフ!$C$17:$K$17</c:f>
              <c:numCache>
                <c:formatCode>#,##0_);[Red]\(#,##0\)</c:formatCode>
                <c:ptCount val="9"/>
                <c:pt idx="0">
                  <c:v>381217.00099999999</c:v>
                </c:pt>
                <c:pt idx="1">
                  <c:v>381747.09600000002</c:v>
                </c:pt>
                <c:pt idx="2">
                  <c:v>378590.114</c:v>
                </c:pt>
                <c:pt idx="3">
                  <c:v>348616.228</c:v>
                </c:pt>
                <c:pt idx="4">
                  <c:v>376210.41700000002</c:v>
                </c:pt>
                <c:pt idx="5">
                  <c:v>439277.19500000001</c:v>
                </c:pt>
                <c:pt idx="6">
                  <c:v>441193.81299999997</c:v>
                </c:pt>
                <c:pt idx="7">
                  <c:v>527132.08700000006</c:v>
                </c:pt>
                <c:pt idx="8">
                  <c:v>511808.17</c:v>
                </c:pt>
              </c:numCache>
            </c:numRef>
          </c:val>
          <c:smooth val="0"/>
          <c:extLst>
            <c:ext xmlns:c16="http://schemas.microsoft.com/office/drawing/2014/chart" uri="{C3380CC4-5D6E-409C-BE32-E72D297353CC}">
              <c16:uniqueId val="{00000001-C68A-4261-A671-2B1157E97881}"/>
            </c:ext>
          </c:extLst>
        </c:ser>
        <c:ser>
          <c:idx val="2"/>
          <c:order val="2"/>
          <c:tx>
            <c:strRef>
              <c:f>輸出入グラフ!$B$18</c:f>
              <c:strCache>
                <c:ptCount val="1"/>
                <c:pt idx="0">
                  <c:v>織物用糸及び繊維製品</c:v>
                </c:pt>
              </c:strCache>
            </c:strRef>
          </c:tx>
          <c:marker>
            <c:symbol val="circle"/>
            <c:size val="5"/>
            <c:spPr>
              <a:solidFill>
                <a:schemeClr val="accent3"/>
              </a:solidFill>
              <a:ln w="9525">
                <a:solidFill>
                  <a:schemeClr val="accent3"/>
                </a:solidFill>
              </a:ln>
              <a:effectLst/>
            </c:spPr>
          </c:marker>
          <c:cat>
            <c:numRef>
              <c:f>輸出入グラフ!$C$15:$K$15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輸出入グラフ!$C$18:$K$18</c:f>
              <c:numCache>
                <c:formatCode>#,##0_);[Red]\(#,##0\)</c:formatCode>
                <c:ptCount val="9"/>
                <c:pt idx="0">
                  <c:v>289003.64799999999</c:v>
                </c:pt>
                <c:pt idx="1">
                  <c:v>301834.304</c:v>
                </c:pt>
                <c:pt idx="2">
                  <c:v>290931.67</c:v>
                </c:pt>
                <c:pt idx="3">
                  <c:v>363517.87400000001</c:v>
                </c:pt>
                <c:pt idx="4">
                  <c:v>302873.24900000001</c:v>
                </c:pt>
                <c:pt idx="5">
                  <c:v>391439.59700000001</c:v>
                </c:pt>
                <c:pt idx="6">
                  <c:v>353172.08100000001</c:v>
                </c:pt>
                <c:pt idx="7">
                  <c:v>342708.43900000001</c:v>
                </c:pt>
                <c:pt idx="8">
                  <c:v>341434.821</c:v>
                </c:pt>
              </c:numCache>
            </c:numRef>
          </c:val>
          <c:smooth val="0"/>
          <c:extLst>
            <c:ext xmlns:c16="http://schemas.microsoft.com/office/drawing/2014/chart" uri="{C3380CC4-5D6E-409C-BE32-E72D297353CC}">
              <c16:uniqueId val="{00000002-C68A-4261-A671-2B1157E97881}"/>
            </c:ext>
          </c:extLst>
        </c:ser>
        <c:ser>
          <c:idx val="3"/>
          <c:order val="3"/>
          <c:tx>
            <c:strRef>
              <c:f>輸出入グラフ!$B$19</c:f>
              <c:strCache>
                <c:ptCount val="1"/>
                <c:pt idx="0">
                  <c:v>非鉄金属</c:v>
                </c:pt>
              </c:strCache>
            </c:strRef>
          </c:tx>
          <c:marker>
            <c:symbol val="circle"/>
            <c:size val="5"/>
            <c:spPr>
              <a:solidFill>
                <a:schemeClr val="accent4"/>
              </a:solidFill>
              <a:ln w="9525">
                <a:solidFill>
                  <a:schemeClr val="accent4"/>
                </a:solidFill>
              </a:ln>
              <a:effectLst/>
            </c:spPr>
          </c:marker>
          <c:cat>
            <c:numRef>
              <c:f>輸出入グラフ!$C$15:$K$15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輸出入グラフ!$C$19:$K$19</c:f>
              <c:numCache>
                <c:formatCode>#,##0_);[Red]\(#,##0\)</c:formatCode>
                <c:ptCount val="9"/>
                <c:pt idx="0">
                  <c:v>243407.87700000001</c:v>
                </c:pt>
                <c:pt idx="1">
                  <c:v>297415.91100000002</c:v>
                </c:pt>
                <c:pt idx="2">
                  <c:v>223489.43</c:v>
                </c:pt>
                <c:pt idx="3">
                  <c:v>167577.96</c:v>
                </c:pt>
                <c:pt idx="4">
                  <c:v>270087.67</c:v>
                </c:pt>
                <c:pt idx="5">
                  <c:v>379678.73700000002</c:v>
                </c:pt>
                <c:pt idx="6">
                  <c:v>329476.054</c:v>
                </c:pt>
                <c:pt idx="7">
                  <c:v>323826.424</c:v>
                </c:pt>
                <c:pt idx="8">
                  <c:v>376984.11</c:v>
                </c:pt>
              </c:numCache>
            </c:numRef>
          </c:val>
          <c:smooth val="0"/>
          <c:extLst>
            <c:ext xmlns:c16="http://schemas.microsoft.com/office/drawing/2014/chart" uri="{C3380CC4-5D6E-409C-BE32-E72D297353CC}">
              <c16:uniqueId val="{00000003-C68A-4261-A671-2B1157E97881}"/>
            </c:ext>
          </c:extLst>
        </c:ser>
        <c:ser>
          <c:idx val="4"/>
          <c:order val="4"/>
          <c:tx>
            <c:strRef>
              <c:f>輸出入グラフ!$B$20</c:f>
              <c:strCache>
                <c:ptCount val="1"/>
                <c:pt idx="0">
                  <c:v>金属製品</c:v>
                </c:pt>
              </c:strCache>
            </c:strRef>
          </c:tx>
          <c:marker>
            <c:symbol val="circle"/>
            <c:size val="5"/>
            <c:spPr>
              <a:solidFill>
                <a:schemeClr val="accent5"/>
              </a:solidFill>
              <a:ln w="9525">
                <a:solidFill>
                  <a:schemeClr val="accent5"/>
                </a:solidFill>
              </a:ln>
              <a:effectLst/>
            </c:spPr>
          </c:marker>
          <c:cat>
            <c:numRef>
              <c:f>輸出入グラフ!$C$15:$K$15</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輸出入グラフ!$C$20:$K$20</c:f>
              <c:numCache>
                <c:formatCode>#,##0_);[Red]\(#,##0\)</c:formatCode>
                <c:ptCount val="9"/>
                <c:pt idx="0">
                  <c:v>204774.785</c:v>
                </c:pt>
                <c:pt idx="1">
                  <c:v>220318.26300000001</c:v>
                </c:pt>
                <c:pt idx="2">
                  <c:v>229493.826</c:v>
                </c:pt>
                <c:pt idx="3">
                  <c:v>208792.78200000001</c:v>
                </c:pt>
                <c:pt idx="4">
                  <c:v>245384.226</c:v>
                </c:pt>
                <c:pt idx="5">
                  <c:v>313346.40899999999</c:v>
                </c:pt>
                <c:pt idx="6">
                  <c:v>294853.50699999998</c:v>
                </c:pt>
                <c:pt idx="7">
                  <c:v>302429.97700000001</c:v>
                </c:pt>
                <c:pt idx="8">
                  <c:v>295521.36699999997</c:v>
                </c:pt>
              </c:numCache>
            </c:numRef>
          </c:val>
          <c:smooth val="0"/>
          <c:extLst>
            <c:ext xmlns:c16="http://schemas.microsoft.com/office/drawing/2014/chart" uri="{C3380CC4-5D6E-409C-BE32-E72D297353CC}">
              <c16:uniqueId val="{00000004-C68A-4261-A671-2B1157E97881}"/>
            </c:ext>
          </c:extLst>
        </c:ser>
        <c:dLbls>
          <c:showLegendKey val="0"/>
          <c:showVal val="0"/>
          <c:showCatName val="0"/>
          <c:showSerName val="0"/>
          <c:showPercent val="0"/>
          <c:showBubbleSize val="0"/>
        </c:dLbls>
        <c:marker val="1"/>
        <c:smooth val="0"/>
        <c:axId val="792506351"/>
        <c:axId val="1"/>
      </c:lineChart>
      <c:catAx>
        <c:axId val="79250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925063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6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2">
    <c:autoUpdate val="0"/>
  </c:externalData>
  <c:userShapes r:id="rId3"/>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入園者数</c:v>
                </c:pt>
              </c:strCache>
            </c:strRef>
          </c:tx>
          <c:marker>
            <c:symbol val="diamond"/>
            <c:size val="5"/>
          </c:marker>
          <c:dLbls>
            <c:dLbl>
              <c:idx val="0"/>
              <c:layout>
                <c:manualLayout>
                  <c:x val="-4.4736220472440948E-2"/>
                  <c:y val="-0.1069561096529600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DC-45D5-AFAD-5E4BA98197B7}"/>
                </c:ext>
              </c:extLst>
            </c:dLbl>
            <c:dLbl>
              <c:idx val="1"/>
              <c:layout>
                <c:manualLayout>
                  <c:x val="-4.4736439195100661E-2"/>
                  <c:y val="-8.8437591134441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DC-45D5-AFAD-5E4BA98197B7}"/>
                </c:ext>
              </c:extLst>
            </c:dLbl>
            <c:dLbl>
              <c:idx val="2"/>
              <c:layout>
                <c:manualLayout>
                  <c:x val="-1.1402887139107611E-2"/>
                  <c:y val="3.19327792359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DC-45D5-AFAD-5E4BA98197B7}"/>
                </c:ext>
              </c:extLst>
            </c:dLbl>
            <c:dLbl>
              <c:idx val="3"/>
              <c:layout>
                <c:manualLayout>
                  <c:x val="-5.3069553805774279E-2"/>
                  <c:y val="-6.9919072615923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DC-45D5-AFAD-5E4BA98197B7}"/>
                </c:ext>
              </c:extLst>
            </c:dLbl>
            <c:dLbl>
              <c:idx val="4"/>
              <c:layout>
                <c:manualLayout>
                  <c:x val="-6.6958442694663167E-2"/>
                  <c:y val="-4.214129483814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0DC-45D5-AFAD-5E4BA98197B7}"/>
                </c:ext>
              </c:extLst>
            </c:dLbl>
            <c:dLbl>
              <c:idx val="11"/>
              <c:tx>
                <c:rich>
                  <a:bodyPr/>
                  <a:lstStyle/>
                  <a:p>
                    <a:fld id="{21D47DC6-AD36-4E41-8364-A08EB3305AF5}" type="VALUE">
                      <a:rPr lang="en-US" altLang="ja-JP"/>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0DC-45D5-AFAD-5E4BA98197B7}"/>
                </c:ext>
              </c:extLst>
            </c:dLbl>
            <c:dLbl>
              <c:idx val="12"/>
              <c:tx>
                <c:rich>
                  <a:bodyPr/>
                  <a:lstStyle/>
                  <a:p>
                    <a:fld id="{35CC3214-3756-4CF0-A8EC-72FC2CF3666F}" type="VALUE">
                      <a:rPr lang="en-US" altLang="ja-JP">
                        <a:solidFill>
                          <a:schemeClr val="tx1"/>
                        </a:solidFill>
                      </a:rPr>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0DC-45D5-AFAD-5E4BA98197B7}"/>
                </c:ext>
              </c:extLst>
            </c:dLbl>
            <c:dLbl>
              <c:idx val="13"/>
              <c:tx>
                <c:rich>
                  <a:bodyPr/>
                  <a:lstStyle/>
                  <a:p>
                    <a:fld id="{5751D00A-79C2-4305-A139-B5CBDD9E6885}" type="VALUE">
                      <a:rPr lang="en-US" altLang="ja-JP">
                        <a:solidFill>
                          <a:schemeClr val="tx1"/>
                        </a:solidFill>
                      </a:rPr>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0DC-45D5-AFAD-5E4BA98197B7}"/>
                </c:ext>
              </c:extLst>
            </c:dLbl>
            <c:spPr>
              <a:noFill/>
              <a:ln>
                <a:noFill/>
              </a:ln>
              <a:effectLst/>
            </c:spPr>
            <c:txPr>
              <a:bodyPr/>
              <a:lstStyle/>
              <a:p>
                <a:pPr>
                  <a:defRPr sz="1100">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2012年度</c:v>
                </c:pt>
                <c:pt idx="1">
                  <c:v>2013年度</c:v>
                </c:pt>
                <c:pt idx="2">
                  <c:v>2014年度</c:v>
                </c:pt>
                <c:pt idx="3">
                  <c:v>2015年度</c:v>
                </c:pt>
                <c:pt idx="4">
                  <c:v>2016年度</c:v>
                </c:pt>
                <c:pt idx="5">
                  <c:v>2017年度</c:v>
                </c:pt>
                <c:pt idx="6">
                  <c:v>2018年度</c:v>
                </c:pt>
                <c:pt idx="7">
                  <c:v>2019年度</c:v>
                </c:pt>
                <c:pt idx="8">
                  <c:v>2020年度</c:v>
                </c:pt>
                <c:pt idx="9">
                  <c:v>2021年度</c:v>
                </c:pt>
                <c:pt idx="10">
                  <c:v>2022年度</c:v>
                </c:pt>
                <c:pt idx="11">
                  <c:v>2023年度</c:v>
                </c:pt>
                <c:pt idx="12">
                  <c:v>2024年度</c:v>
                </c:pt>
                <c:pt idx="13">
                  <c:v>2025年度</c:v>
                </c:pt>
              </c:strCache>
            </c:strRef>
          </c:cat>
          <c:val>
            <c:numRef>
              <c:f>Sheet1!$B$2:$B$15</c:f>
              <c:numCache>
                <c:formatCode>General</c:formatCode>
                <c:ptCount val="14"/>
                <c:pt idx="0">
                  <c:v>124</c:v>
                </c:pt>
                <c:pt idx="1">
                  <c:v>116</c:v>
                </c:pt>
                <c:pt idx="2">
                  <c:v>136</c:v>
                </c:pt>
                <c:pt idx="3">
                  <c:v>173</c:v>
                </c:pt>
                <c:pt idx="4">
                  <c:v>167</c:v>
                </c:pt>
                <c:pt idx="5">
                  <c:v>174</c:v>
                </c:pt>
                <c:pt idx="6">
                  <c:v>168</c:v>
                </c:pt>
                <c:pt idx="7">
                  <c:v>149</c:v>
                </c:pt>
                <c:pt idx="8">
                  <c:v>77</c:v>
                </c:pt>
                <c:pt idx="9">
                  <c:v>84</c:v>
                </c:pt>
                <c:pt idx="10">
                  <c:v>140</c:v>
                </c:pt>
                <c:pt idx="11">
                  <c:v>171</c:v>
                </c:pt>
                <c:pt idx="12">
                  <c:v>170</c:v>
                </c:pt>
                <c:pt idx="13">
                  <c:v>170</c:v>
                </c:pt>
              </c:numCache>
            </c:numRef>
          </c:val>
          <c:smooth val="0"/>
          <c:extLst>
            <c:ext xmlns:c16="http://schemas.microsoft.com/office/drawing/2014/chart" uri="{C3380CC4-5D6E-409C-BE32-E72D297353CC}">
              <c16:uniqueId val="{00000008-30DC-45D5-AFAD-5E4BA98197B7}"/>
            </c:ext>
          </c:extLst>
        </c:ser>
        <c:dLbls>
          <c:dLblPos val="t"/>
          <c:showLegendKey val="0"/>
          <c:showVal val="1"/>
          <c:showCatName val="0"/>
          <c:showSerName val="0"/>
          <c:showPercent val="0"/>
          <c:showBubbleSize val="0"/>
        </c:dLbls>
        <c:marker val="1"/>
        <c:smooth val="0"/>
        <c:axId val="90637056"/>
        <c:axId val="90639744"/>
      </c:lineChart>
      <c:catAx>
        <c:axId val="90637056"/>
        <c:scaling>
          <c:orientation val="minMax"/>
        </c:scaling>
        <c:delete val="0"/>
        <c:axPos val="b"/>
        <c:numFmt formatCode="General" sourceLinked="0"/>
        <c:majorTickMark val="out"/>
        <c:minorTickMark val="none"/>
        <c:tickLblPos val="nextTo"/>
        <c:spPr>
          <a:noFill/>
        </c:spPr>
        <c:txPr>
          <a:bodyPr/>
          <a:lstStyle/>
          <a:p>
            <a:pPr>
              <a:defRPr/>
            </a:pPr>
            <a:endParaRPr lang="ja-JP"/>
          </a:p>
        </c:txPr>
        <c:crossAx val="90639744"/>
        <c:crosses val="autoZero"/>
        <c:auto val="1"/>
        <c:lblAlgn val="ctr"/>
        <c:lblOffset val="100"/>
        <c:noMultiLvlLbl val="0"/>
      </c:catAx>
      <c:valAx>
        <c:axId val="90639744"/>
        <c:scaling>
          <c:orientation val="minMax"/>
          <c:max val="180"/>
          <c:min val="60"/>
        </c:scaling>
        <c:delete val="0"/>
        <c:axPos val="l"/>
        <c:majorGridlines/>
        <c:numFmt formatCode="General" sourceLinked="1"/>
        <c:majorTickMark val="out"/>
        <c:minorTickMark val="none"/>
        <c:tickLblPos val="nextTo"/>
        <c:crossAx val="90637056"/>
        <c:crosses val="autoZero"/>
        <c:crossBetween val="between"/>
        <c:majorUnit val="30"/>
      </c:valAx>
    </c:plotArea>
    <c:plotVisOnly val="1"/>
    <c:dispBlanksAs val="gap"/>
    <c:showDLblsOverMax val="0"/>
  </c:chart>
  <c:spPr>
    <a:ln w="28575">
      <a:solidFill>
        <a:schemeClr val="bg1"/>
      </a:solidFill>
    </a:ln>
  </c:sp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44717847769032E-2"/>
          <c:y val="3.8453248031496065E-2"/>
          <c:w val="0.750555282152231"/>
          <c:h val="0.84986048228346467"/>
        </c:manualLayout>
      </c:layout>
      <c:lineChart>
        <c:grouping val="standard"/>
        <c:varyColors val="0"/>
        <c:ser>
          <c:idx val="0"/>
          <c:order val="0"/>
          <c:tx>
            <c:strRef>
              <c:f>Sheet1!$A$2</c:f>
              <c:strCache>
                <c:ptCount val="1"/>
                <c:pt idx="0">
                  <c:v>兵庫県</c:v>
                </c:pt>
              </c:strCache>
            </c:strRef>
          </c:tx>
          <c:spPr>
            <a:ln w="28575" cap="rnd">
              <a:solidFill>
                <a:schemeClr val="accent4"/>
              </a:solidFill>
              <a:round/>
            </a:ln>
            <a:effectLst/>
          </c:spPr>
          <c:marker>
            <c:symbol val="triang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Sheet1!$B$1:$K$1</c:f>
              <c:strCache>
                <c:ptCount val="10"/>
                <c:pt idx="0">
                  <c:v>2015年度</c:v>
                </c:pt>
                <c:pt idx="1">
                  <c:v>2016年度</c:v>
                </c:pt>
                <c:pt idx="2">
                  <c:v>2017年度</c:v>
                </c:pt>
                <c:pt idx="3">
                  <c:v>2018年度</c:v>
                </c:pt>
                <c:pt idx="4">
                  <c:v>2019年度</c:v>
                </c:pt>
                <c:pt idx="5">
                  <c:v>2020年度</c:v>
                </c:pt>
                <c:pt idx="6">
                  <c:v>2021年度</c:v>
                </c:pt>
                <c:pt idx="7">
                  <c:v>2022年度</c:v>
                </c:pt>
                <c:pt idx="8">
                  <c:v>2023年度</c:v>
                </c:pt>
                <c:pt idx="9">
                  <c:v>2024年度</c:v>
                </c:pt>
              </c:strCache>
            </c:strRef>
          </c:cat>
          <c:val>
            <c:numRef>
              <c:f>Sheet1!$B$2:$K$2</c:f>
              <c:numCache>
                <c:formatCode>General</c:formatCode>
                <c:ptCount val="10"/>
                <c:pt idx="0">
                  <c:v>10.9</c:v>
                </c:pt>
                <c:pt idx="1">
                  <c:v>11.1</c:v>
                </c:pt>
                <c:pt idx="2">
                  <c:v>11.2</c:v>
                </c:pt>
                <c:pt idx="3">
                  <c:v>11.6</c:v>
                </c:pt>
                <c:pt idx="4">
                  <c:v>11.6</c:v>
                </c:pt>
                <c:pt idx="5">
                  <c:v>11.7</c:v>
                </c:pt>
                <c:pt idx="6">
                  <c:v>11.7</c:v>
                </c:pt>
                <c:pt idx="7">
                  <c:v>11.8</c:v>
                </c:pt>
                <c:pt idx="8">
                  <c:v>11.9</c:v>
                </c:pt>
                <c:pt idx="9">
                  <c:v>12.1</c:v>
                </c:pt>
              </c:numCache>
            </c:numRef>
          </c:val>
          <c:smooth val="0"/>
          <c:extLst>
            <c:ext xmlns:c16="http://schemas.microsoft.com/office/drawing/2014/chart" uri="{C3380CC4-5D6E-409C-BE32-E72D297353CC}">
              <c16:uniqueId val="{00000004-5979-4209-A2EA-79E6A07F835F}"/>
            </c:ext>
          </c:extLst>
        </c:ser>
        <c:ser>
          <c:idx val="1"/>
          <c:order val="1"/>
          <c:tx>
            <c:strRef>
              <c:f>Sheet1!$A$3</c:f>
              <c:strCache>
                <c:ptCount val="1"/>
                <c:pt idx="0">
                  <c:v>福岡県</c:v>
                </c:pt>
              </c:strCache>
            </c:strRef>
          </c:tx>
          <c:spPr>
            <a:ln w="28575" cap="rnd">
              <a:solidFill>
                <a:schemeClr val="accent5"/>
              </a:solidFill>
              <a:round/>
            </a:ln>
            <a:effectLst/>
          </c:spPr>
          <c:marker>
            <c:symbol val="x"/>
            <c:size val="5"/>
            <c:spPr>
              <a:no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Sheet1!$B$1:$K$1</c:f>
              <c:strCache>
                <c:ptCount val="10"/>
                <c:pt idx="0">
                  <c:v>2015年度</c:v>
                </c:pt>
                <c:pt idx="1">
                  <c:v>2016年度</c:v>
                </c:pt>
                <c:pt idx="2">
                  <c:v>2017年度</c:v>
                </c:pt>
                <c:pt idx="3">
                  <c:v>2018年度</c:v>
                </c:pt>
                <c:pt idx="4">
                  <c:v>2019年度</c:v>
                </c:pt>
                <c:pt idx="5">
                  <c:v>2020年度</c:v>
                </c:pt>
                <c:pt idx="6">
                  <c:v>2021年度</c:v>
                </c:pt>
                <c:pt idx="7">
                  <c:v>2022年度</c:v>
                </c:pt>
                <c:pt idx="8">
                  <c:v>2023年度</c:v>
                </c:pt>
                <c:pt idx="9">
                  <c:v>2024年度</c:v>
                </c:pt>
              </c:strCache>
            </c:strRef>
          </c:cat>
          <c:val>
            <c:numRef>
              <c:f>Sheet1!$B$3:$K$3</c:f>
              <c:numCache>
                <c:formatCode>General</c:formatCode>
                <c:ptCount val="10"/>
                <c:pt idx="0">
                  <c:v>9.1</c:v>
                </c:pt>
                <c:pt idx="1">
                  <c:v>9.1</c:v>
                </c:pt>
                <c:pt idx="2" formatCode="0.0">
                  <c:v>9</c:v>
                </c:pt>
                <c:pt idx="3" formatCode="0.0">
                  <c:v>9</c:v>
                </c:pt>
                <c:pt idx="4">
                  <c:v>9.1999999999999993</c:v>
                </c:pt>
                <c:pt idx="5">
                  <c:v>9.1</c:v>
                </c:pt>
                <c:pt idx="6">
                  <c:v>9.3000000000000007</c:v>
                </c:pt>
                <c:pt idx="7">
                  <c:v>9.3000000000000007</c:v>
                </c:pt>
                <c:pt idx="8">
                  <c:v>9.4</c:v>
                </c:pt>
                <c:pt idx="9">
                  <c:v>9.5</c:v>
                </c:pt>
              </c:numCache>
            </c:numRef>
          </c:val>
          <c:smooth val="0"/>
          <c:extLst>
            <c:ext xmlns:c16="http://schemas.microsoft.com/office/drawing/2014/chart" uri="{C3380CC4-5D6E-409C-BE32-E72D297353CC}">
              <c16:uniqueId val="{00000009-5979-4209-A2EA-79E6A07F835F}"/>
            </c:ext>
          </c:extLst>
        </c:ser>
        <c:ser>
          <c:idx val="2"/>
          <c:order val="2"/>
          <c:tx>
            <c:strRef>
              <c:f>Sheet1!$A$4</c:f>
              <c:strCache>
                <c:ptCount val="1"/>
                <c:pt idx="0">
                  <c:v>神奈川県</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979-4209-A2EA-79E6A07F835F}"/>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5979-4209-A2EA-79E6A07F835F}"/>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62-4CEF-B59D-114B599D4C62}"/>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62-4CEF-B59D-114B599D4C62}"/>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62-4CEF-B59D-114B599D4C6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2015年度</c:v>
                </c:pt>
                <c:pt idx="1">
                  <c:v>2016年度</c:v>
                </c:pt>
                <c:pt idx="2">
                  <c:v>2017年度</c:v>
                </c:pt>
                <c:pt idx="3">
                  <c:v>2018年度</c:v>
                </c:pt>
                <c:pt idx="4">
                  <c:v>2019年度</c:v>
                </c:pt>
                <c:pt idx="5">
                  <c:v>2020年度</c:v>
                </c:pt>
                <c:pt idx="6">
                  <c:v>2021年度</c:v>
                </c:pt>
                <c:pt idx="7">
                  <c:v>2022年度</c:v>
                </c:pt>
                <c:pt idx="8">
                  <c:v>2023年度</c:v>
                </c:pt>
                <c:pt idx="9">
                  <c:v>2024年度</c:v>
                </c:pt>
              </c:strCache>
            </c:strRef>
          </c:cat>
          <c:val>
            <c:numRef>
              <c:f>Sheet1!$B$4:$K$4</c:f>
              <c:numCache>
                <c:formatCode>0.0</c:formatCode>
                <c:ptCount val="10"/>
                <c:pt idx="0" formatCode="General">
                  <c:v>6.9</c:v>
                </c:pt>
                <c:pt idx="1">
                  <c:v>7</c:v>
                </c:pt>
                <c:pt idx="2" formatCode="General">
                  <c:v>7.1</c:v>
                </c:pt>
                <c:pt idx="3" formatCode="General">
                  <c:v>7.2</c:v>
                </c:pt>
                <c:pt idx="4" formatCode="General">
                  <c:v>7.3</c:v>
                </c:pt>
                <c:pt idx="5" formatCode="General">
                  <c:v>7.5</c:v>
                </c:pt>
                <c:pt idx="6" formatCode="General">
                  <c:v>7.8</c:v>
                </c:pt>
                <c:pt idx="7" formatCode="General">
                  <c:v>7.9</c:v>
                </c:pt>
                <c:pt idx="8">
                  <c:v>8</c:v>
                </c:pt>
                <c:pt idx="9" formatCode="General">
                  <c:v>8.1999999999999993</c:v>
                </c:pt>
              </c:numCache>
            </c:numRef>
          </c:val>
          <c:smooth val="0"/>
          <c:extLst>
            <c:ext xmlns:c16="http://schemas.microsoft.com/office/drawing/2014/chart" uri="{C3380CC4-5D6E-409C-BE32-E72D297353CC}">
              <c16:uniqueId val="{0000000A-5979-4209-A2EA-79E6A07F835F}"/>
            </c:ext>
          </c:extLst>
        </c:ser>
        <c:ser>
          <c:idx val="3"/>
          <c:order val="3"/>
          <c:tx>
            <c:strRef>
              <c:f>Sheet1!$A$5</c:f>
              <c:strCache>
                <c:ptCount val="1"/>
                <c:pt idx="0">
                  <c:v>東京都</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62-4CEF-B59D-114B599D4C62}"/>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62-4CEF-B59D-114B599D4C62}"/>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62-4CEF-B59D-114B599D4C62}"/>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62-4CEF-B59D-114B599D4C62}"/>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62-4CEF-B59D-114B599D4C6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2015年度</c:v>
                </c:pt>
                <c:pt idx="1">
                  <c:v>2016年度</c:v>
                </c:pt>
                <c:pt idx="2">
                  <c:v>2017年度</c:v>
                </c:pt>
                <c:pt idx="3">
                  <c:v>2018年度</c:v>
                </c:pt>
                <c:pt idx="4">
                  <c:v>2019年度</c:v>
                </c:pt>
                <c:pt idx="5">
                  <c:v>2020年度</c:v>
                </c:pt>
                <c:pt idx="6">
                  <c:v>2021年度</c:v>
                </c:pt>
                <c:pt idx="7">
                  <c:v>2022年度</c:v>
                </c:pt>
                <c:pt idx="8">
                  <c:v>2023年度</c:v>
                </c:pt>
                <c:pt idx="9">
                  <c:v>2024年度</c:v>
                </c:pt>
              </c:strCache>
            </c:strRef>
          </c:cat>
          <c:val>
            <c:numRef>
              <c:f>Sheet1!$B$5:$K$5</c:f>
              <c:numCache>
                <c:formatCode>General</c:formatCode>
                <c:ptCount val="10"/>
                <c:pt idx="0">
                  <c:v>7.3</c:v>
                </c:pt>
                <c:pt idx="1">
                  <c:v>7.4</c:v>
                </c:pt>
                <c:pt idx="2">
                  <c:v>7.4</c:v>
                </c:pt>
                <c:pt idx="3">
                  <c:v>7.4</c:v>
                </c:pt>
                <c:pt idx="4">
                  <c:v>7.4</c:v>
                </c:pt>
                <c:pt idx="5">
                  <c:v>7.4</c:v>
                </c:pt>
                <c:pt idx="6">
                  <c:v>7.6</c:v>
                </c:pt>
                <c:pt idx="7">
                  <c:v>7.7</c:v>
                </c:pt>
                <c:pt idx="8" formatCode="0.0_ ">
                  <c:v>7.5648107444809796</c:v>
                </c:pt>
                <c:pt idx="9">
                  <c:v>7.6</c:v>
                </c:pt>
              </c:numCache>
            </c:numRef>
          </c:val>
          <c:smooth val="0"/>
          <c:extLst>
            <c:ext xmlns:c16="http://schemas.microsoft.com/office/drawing/2014/chart" uri="{C3380CC4-5D6E-409C-BE32-E72D297353CC}">
              <c16:uniqueId val="{0000000C-5979-4209-A2EA-79E6A07F835F}"/>
            </c:ext>
          </c:extLst>
        </c:ser>
        <c:ser>
          <c:idx val="4"/>
          <c:order val="4"/>
          <c:tx>
            <c:strRef>
              <c:f>Sheet1!$A$6</c:f>
              <c:strCache>
                <c:ptCount val="1"/>
                <c:pt idx="0">
                  <c:v>大阪府</c:v>
                </c:pt>
              </c:strCache>
            </c:strRef>
          </c:tx>
          <c:spPr>
            <a:ln w="28575" cap="rnd">
              <a:solidFill>
                <a:schemeClr val="accent3"/>
              </a:solidFill>
              <a:round/>
            </a:ln>
            <a:effectLst/>
          </c:spPr>
          <c:marker>
            <c:symbol val="diamond"/>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2015年度</c:v>
                </c:pt>
                <c:pt idx="1">
                  <c:v>2016年度</c:v>
                </c:pt>
                <c:pt idx="2">
                  <c:v>2017年度</c:v>
                </c:pt>
                <c:pt idx="3">
                  <c:v>2018年度</c:v>
                </c:pt>
                <c:pt idx="4">
                  <c:v>2019年度</c:v>
                </c:pt>
                <c:pt idx="5">
                  <c:v>2020年度</c:v>
                </c:pt>
                <c:pt idx="6">
                  <c:v>2021年度</c:v>
                </c:pt>
                <c:pt idx="7">
                  <c:v>2022年度</c:v>
                </c:pt>
                <c:pt idx="8">
                  <c:v>2023年度</c:v>
                </c:pt>
                <c:pt idx="9">
                  <c:v>2024年度</c:v>
                </c:pt>
              </c:strCache>
            </c:strRef>
          </c:cat>
          <c:val>
            <c:numRef>
              <c:f>Sheet1!$B$6:$K$6</c:f>
              <c:numCache>
                <c:formatCode>General</c:formatCode>
                <c:ptCount val="10"/>
                <c:pt idx="0">
                  <c:v>5.6</c:v>
                </c:pt>
                <c:pt idx="1">
                  <c:v>5.7</c:v>
                </c:pt>
                <c:pt idx="2">
                  <c:v>5.8</c:v>
                </c:pt>
                <c:pt idx="3">
                  <c:v>5.9</c:v>
                </c:pt>
                <c:pt idx="4">
                  <c:v>6.2</c:v>
                </c:pt>
                <c:pt idx="5">
                  <c:v>6.4</c:v>
                </c:pt>
                <c:pt idx="6">
                  <c:v>6.5</c:v>
                </c:pt>
                <c:pt idx="7">
                  <c:v>6.5</c:v>
                </c:pt>
                <c:pt idx="8">
                  <c:v>6.6</c:v>
                </c:pt>
                <c:pt idx="9">
                  <c:v>6.6</c:v>
                </c:pt>
              </c:numCache>
            </c:numRef>
          </c:val>
          <c:smooth val="0"/>
          <c:extLst>
            <c:ext xmlns:c16="http://schemas.microsoft.com/office/drawing/2014/chart" uri="{C3380CC4-5D6E-409C-BE32-E72D297353CC}">
              <c16:uniqueId val="{0000000D-5979-4209-A2EA-79E6A07F835F}"/>
            </c:ext>
          </c:extLst>
        </c:ser>
        <c:dLbls>
          <c:dLblPos val="t"/>
          <c:showLegendKey val="0"/>
          <c:showVal val="1"/>
          <c:showCatName val="0"/>
          <c:showSerName val="0"/>
          <c:showPercent val="0"/>
          <c:showBubbleSize val="0"/>
        </c:dLbls>
        <c:marker val="1"/>
        <c:smooth val="0"/>
        <c:axId val="419186400"/>
        <c:axId val="419172256"/>
      </c:lineChart>
      <c:catAx>
        <c:axId val="419186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19172256"/>
        <c:crosses val="autoZero"/>
        <c:auto val="1"/>
        <c:lblAlgn val="ctr"/>
        <c:lblOffset val="100"/>
        <c:noMultiLvlLbl val="0"/>
      </c:catAx>
      <c:valAx>
        <c:axId val="419172256"/>
        <c:scaling>
          <c:orientation val="minMax"/>
          <c:max val="15"/>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19186400"/>
        <c:crosses val="autoZero"/>
        <c:crossBetween val="between"/>
        <c:majorUnit val="2"/>
      </c:valAx>
      <c:spPr>
        <a:noFill/>
        <a:ln>
          <a:noFill/>
        </a:ln>
        <a:effectLst/>
      </c:spPr>
    </c:plotArea>
    <c:legend>
      <c:legendPos val="b"/>
      <c:layout>
        <c:manualLayout>
          <c:xMode val="edge"/>
          <c:yMode val="edge"/>
          <c:x val="0.80446285404440965"/>
          <c:y val="0.16730019685039371"/>
          <c:w val="0.1912998687664042"/>
          <c:h val="0.4264498031496062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Sheet2!$W$1</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Sheet2!$W$2:$W$11</c:f>
              <c:numCache>
                <c:formatCode>#,##0_);[Red]\(#,##0\)</c:formatCode>
                <c:ptCount val="10"/>
                <c:pt idx="0">
                  <c:v>732</c:v>
                </c:pt>
                <c:pt idx="1">
                  <c:v>502</c:v>
                </c:pt>
                <c:pt idx="2">
                  <c:v>615</c:v>
                </c:pt>
                <c:pt idx="3">
                  <c:v>529</c:v>
                </c:pt>
                <c:pt idx="4">
                  <c:v>1009</c:v>
                </c:pt>
                <c:pt idx="5">
                  <c:v>2716</c:v>
                </c:pt>
                <c:pt idx="6">
                  <c:v>3729</c:v>
                </c:pt>
                <c:pt idx="7">
                  <c:v>4024</c:v>
                </c:pt>
                <c:pt idx="8">
                  <c:v>4550</c:v>
                </c:pt>
                <c:pt idx="9">
                  <c:v>5642</c:v>
                </c:pt>
              </c:numCache>
            </c:numRef>
          </c:val>
          <c:smooth val="0"/>
          <c:extLst>
            <c:ext xmlns:c16="http://schemas.microsoft.com/office/drawing/2014/chart" uri="{C3380CC4-5D6E-409C-BE32-E72D297353CC}">
              <c16:uniqueId val="{00000000-21EA-4A79-8996-CCF128EE41D5}"/>
            </c:ext>
          </c:extLst>
        </c:ser>
        <c:ser>
          <c:idx val="1"/>
          <c:order val="1"/>
          <c:tx>
            <c:strRef>
              <c:f>Sheet2!$X$1</c:f>
              <c:strCache>
                <c:ptCount val="1"/>
                <c:pt idx="0">
                  <c:v>韓国</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Sheet2!$X$2:$X$11</c:f>
              <c:numCache>
                <c:formatCode>#,##0_);[Red]\(#,##0\)</c:formatCode>
                <c:ptCount val="10"/>
                <c:pt idx="0">
                  <c:v>589</c:v>
                </c:pt>
                <c:pt idx="1">
                  <c:v>370</c:v>
                </c:pt>
                <c:pt idx="2">
                  <c:v>448</c:v>
                </c:pt>
                <c:pt idx="3">
                  <c:v>578</c:v>
                </c:pt>
                <c:pt idx="4">
                  <c:v>721</c:v>
                </c:pt>
                <c:pt idx="5">
                  <c:v>1080</c:v>
                </c:pt>
                <c:pt idx="6">
                  <c:v>1578</c:v>
                </c:pt>
                <c:pt idx="7">
                  <c:v>2413</c:v>
                </c:pt>
                <c:pt idx="8">
                  <c:v>2390</c:v>
                </c:pt>
                <c:pt idx="9">
                  <c:v>1608</c:v>
                </c:pt>
              </c:numCache>
            </c:numRef>
          </c:val>
          <c:smooth val="0"/>
          <c:extLst>
            <c:ext xmlns:c16="http://schemas.microsoft.com/office/drawing/2014/chart" uri="{C3380CC4-5D6E-409C-BE32-E72D297353CC}">
              <c16:uniqueId val="{00000001-21EA-4A79-8996-CCF128EE41D5}"/>
            </c:ext>
          </c:extLst>
        </c:ser>
        <c:ser>
          <c:idx val="2"/>
          <c:order val="2"/>
          <c:tx>
            <c:strRef>
              <c:f>Sheet2!$Y$1</c:f>
              <c:strCache>
                <c:ptCount val="1"/>
                <c:pt idx="0">
                  <c:v>台湾</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Sheet2!$Y$2:$Y$11</c:f>
              <c:numCache>
                <c:formatCode>#,##0_);[Red]\(#,##0\)</c:formatCode>
                <c:ptCount val="10"/>
                <c:pt idx="0">
                  <c:v>301</c:v>
                </c:pt>
                <c:pt idx="1">
                  <c:v>241</c:v>
                </c:pt>
                <c:pt idx="2">
                  <c:v>305</c:v>
                </c:pt>
                <c:pt idx="3">
                  <c:v>531</c:v>
                </c:pt>
                <c:pt idx="4">
                  <c:v>679</c:v>
                </c:pt>
                <c:pt idx="5">
                  <c:v>1054</c:v>
                </c:pt>
                <c:pt idx="6">
                  <c:v>1254</c:v>
                </c:pt>
                <c:pt idx="7">
                  <c:v>1401</c:v>
                </c:pt>
                <c:pt idx="8">
                  <c:v>1223</c:v>
                </c:pt>
                <c:pt idx="9">
                  <c:v>1276</c:v>
                </c:pt>
              </c:numCache>
            </c:numRef>
          </c:val>
          <c:smooth val="0"/>
          <c:extLst>
            <c:ext xmlns:c16="http://schemas.microsoft.com/office/drawing/2014/chart" uri="{C3380CC4-5D6E-409C-BE32-E72D297353CC}">
              <c16:uniqueId val="{00000002-21EA-4A79-8996-CCF128EE41D5}"/>
            </c:ext>
          </c:extLst>
        </c:ser>
        <c:ser>
          <c:idx val="3"/>
          <c:order val="3"/>
          <c:tx>
            <c:strRef>
              <c:f>Sheet2!$Z$1</c:f>
              <c:strCache>
                <c:ptCount val="1"/>
                <c:pt idx="0">
                  <c:v>香港</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Sheet2!$Z$2:$Z$11</c:f>
              <c:numCache>
                <c:formatCode>#,##0_);[Red]\(#,##0\)</c:formatCode>
                <c:ptCount val="10"/>
                <c:pt idx="0">
                  <c:v>106</c:v>
                </c:pt>
                <c:pt idx="1">
                  <c:v>97</c:v>
                </c:pt>
                <c:pt idx="2">
                  <c:v>94</c:v>
                </c:pt>
                <c:pt idx="3">
                  <c:v>175</c:v>
                </c:pt>
                <c:pt idx="4">
                  <c:v>266</c:v>
                </c:pt>
                <c:pt idx="5">
                  <c:v>538</c:v>
                </c:pt>
                <c:pt idx="6">
                  <c:v>627</c:v>
                </c:pt>
                <c:pt idx="7">
                  <c:v>741</c:v>
                </c:pt>
                <c:pt idx="8">
                  <c:v>718</c:v>
                </c:pt>
                <c:pt idx="9">
                  <c:v>719</c:v>
                </c:pt>
              </c:numCache>
            </c:numRef>
          </c:val>
          <c:smooth val="0"/>
          <c:extLst>
            <c:ext xmlns:c16="http://schemas.microsoft.com/office/drawing/2014/chart" uri="{C3380CC4-5D6E-409C-BE32-E72D297353CC}">
              <c16:uniqueId val="{00000003-21EA-4A79-8996-CCF128EE41D5}"/>
            </c:ext>
          </c:extLst>
        </c:ser>
        <c:ser>
          <c:idx val="4"/>
          <c:order val="4"/>
          <c:tx>
            <c:strRef>
              <c:f>Sheet2!$AA$1</c:f>
              <c:strCache>
                <c:ptCount val="1"/>
                <c:pt idx="0">
                  <c:v>アメリカ</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Sheet2!$AA$2:$AA$11</c:f>
              <c:numCache>
                <c:formatCode>#,##0_);[Red]\(#,##0\)</c:formatCode>
                <c:ptCount val="10"/>
                <c:pt idx="0">
                  <c:v>118</c:v>
                </c:pt>
                <c:pt idx="1">
                  <c:v>89</c:v>
                </c:pt>
                <c:pt idx="2">
                  <c:v>94</c:v>
                </c:pt>
                <c:pt idx="3">
                  <c:v>120</c:v>
                </c:pt>
                <c:pt idx="4">
                  <c:v>156</c:v>
                </c:pt>
                <c:pt idx="5">
                  <c:v>238</c:v>
                </c:pt>
                <c:pt idx="6">
                  <c:v>319</c:v>
                </c:pt>
                <c:pt idx="7">
                  <c:v>359</c:v>
                </c:pt>
                <c:pt idx="8">
                  <c:v>415</c:v>
                </c:pt>
                <c:pt idx="9">
                  <c:v>488</c:v>
                </c:pt>
              </c:numCache>
            </c:numRef>
          </c:val>
          <c:smooth val="0"/>
          <c:extLst>
            <c:ext xmlns:c16="http://schemas.microsoft.com/office/drawing/2014/chart" uri="{C3380CC4-5D6E-409C-BE32-E72D297353CC}">
              <c16:uniqueId val="{00000004-21EA-4A79-8996-CCF128EE41D5}"/>
            </c:ext>
          </c:extLst>
        </c:ser>
        <c:dLbls>
          <c:showLegendKey val="0"/>
          <c:showVal val="0"/>
          <c:showCatName val="0"/>
          <c:showSerName val="0"/>
          <c:showPercent val="0"/>
          <c:showBubbleSize val="0"/>
        </c:dLbls>
        <c:marker val="1"/>
        <c:smooth val="0"/>
        <c:axId val="111659264"/>
        <c:axId val="111669248"/>
      </c:lineChart>
      <c:catAx>
        <c:axId val="111659264"/>
        <c:scaling>
          <c:orientation val="minMax"/>
        </c:scaling>
        <c:delete val="0"/>
        <c:axPos val="b"/>
        <c:numFmt formatCode="General" sourceLinked="1"/>
        <c:majorTickMark val="out"/>
        <c:minorTickMark val="none"/>
        <c:tickLblPos val="nextTo"/>
        <c:crossAx val="111669248"/>
        <c:crosses val="autoZero"/>
        <c:auto val="1"/>
        <c:lblAlgn val="ctr"/>
        <c:lblOffset val="100"/>
        <c:noMultiLvlLbl val="0"/>
      </c:catAx>
      <c:valAx>
        <c:axId val="111669248"/>
        <c:scaling>
          <c:orientation val="minMax"/>
        </c:scaling>
        <c:delete val="0"/>
        <c:axPos val="l"/>
        <c:majorGridlines/>
        <c:numFmt formatCode="#,##0_);[Red]\(#,##0\)" sourceLinked="1"/>
        <c:majorTickMark val="out"/>
        <c:minorTickMark val="none"/>
        <c:tickLblPos val="nextTo"/>
        <c:crossAx val="111659264"/>
        <c:crosses val="autoZero"/>
        <c:crossBetween val="between"/>
        <c:majorUnit val="1000"/>
      </c:valAx>
    </c:plotArea>
    <c:legend>
      <c:legendPos val="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cdr:x>
      <cdr:y>0</cdr:y>
    </cdr:from>
    <cdr:to>
      <cdr:x>0.13344</cdr:x>
      <cdr:y>0.07787</cdr:y>
    </cdr:to>
    <cdr:sp macro="" textlink="">
      <cdr:nvSpPr>
        <cdr:cNvPr id="2" name="テキスト ボックス 1">
          <a:extLst xmlns:a="http://schemas.openxmlformats.org/drawingml/2006/main">
            <a:ext uri="{FF2B5EF4-FFF2-40B4-BE49-F238E27FC236}">
              <a16:creationId xmlns:a16="http://schemas.microsoft.com/office/drawing/2014/main" id="{90129C46-7EB0-4B26-A767-14AEFB00F784}"/>
            </a:ext>
          </a:extLst>
        </cdr:cNvPr>
        <cdr:cNvSpPr txBox="1"/>
      </cdr:nvSpPr>
      <cdr:spPr>
        <a:xfrm xmlns:a="http://schemas.openxmlformats.org/drawingml/2006/main">
          <a:off x="0" y="0"/>
          <a:ext cx="572968" cy="296912"/>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ja-JP" altLang="en-US" sz="900">
              <a:solidFill>
                <a:srgbClr val="595959"/>
              </a:solidFill>
              <a:latin typeface="Meiryo UI" panose="020B0604030504040204" pitchFamily="50" charset="-128"/>
              <a:ea typeface="Meiryo UI" panose="020B0604030504040204" pitchFamily="50" charset="-128"/>
            </a:rPr>
            <a:t>（指数）</a:t>
          </a: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cdr:y>
    </cdr:from>
    <cdr:to>
      <cdr:x>0.05159</cdr:x>
      <cdr:y>0.10585</cdr:y>
    </cdr:to>
    <cdr:sp macro="" textlink="">
      <cdr:nvSpPr>
        <cdr:cNvPr id="2" name="テキスト ボックス 1">
          <a:extLst xmlns:a="http://schemas.openxmlformats.org/drawingml/2006/main">
            <a:ext uri="{FF2B5EF4-FFF2-40B4-BE49-F238E27FC236}">
              <a16:creationId xmlns:a16="http://schemas.microsoft.com/office/drawing/2014/main" id="{6B5FBE07-9933-4A79-9722-B4675E37B34B}"/>
            </a:ext>
          </a:extLst>
        </cdr:cNvPr>
        <cdr:cNvSpPr txBox="1"/>
      </cdr:nvSpPr>
      <cdr:spPr>
        <a:xfrm xmlns:a="http://schemas.openxmlformats.org/drawingml/2006/main">
          <a:off x="0" y="0"/>
          <a:ext cx="431132" cy="3007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90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0.93354</cdr:x>
      <cdr:y>0.88208</cdr:y>
    </cdr:from>
    <cdr:to>
      <cdr:x>0.98513</cdr:x>
      <cdr:y>0.98793</cdr:y>
    </cdr:to>
    <cdr:sp macro="" textlink="">
      <cdr:nvSpPr>
        <cdr:cNvPr id="3" name="テキスト ボックス 2">
          <a:extLst xmlns:a="http://schemas.openxmlformats.org/drawingml/2006/main">
            <a:ext uri="{FF2B5EF4-FFF2-40B4-BE49-F238E27FC236}">
              <a16:creationId xmlns:a16="http://schemas.microsoft.com/office/drawing/2014/main" id="{8ECB1B2A-79BE-42EB-8DB6-AB0F3B05B466}"/>
            </a:ext>
          </a:extLst>
        </cdr:cNvPr>
        <cdr:cNvSpPr txBox="1"/>
      </cdr:nvSpPr>
      <cdr:spPr>
        <a:xfrm xmlns:a="http://schemas.openxmlformats.org/drawingml/2006/main">
          <a:off x="7850672" y="2480056"/>
          <a:ext cx="433851" cy="2976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（年）</a:t>
          </a:r>
        </a:p>
      </cdr:txBody>
    </cdr:sp>
  </cdr:relSizeAnchor>
</c:userShapes>
</file>

<file path=ppt/drawings/drawing11.xml><?xml version="1.0" encoding="utf-8"?>
<c:userShapes xmlns:c="http://schemas.openxmlformats.org/drawingml/2006/chart">
  <cdr:relSizeAnchor xmlns:cdr="http://schemas.openxmlformats.org/drawingml/2006/chartDrawing">
    <cdr:from>
      <cdr:x>0.02268</cdr:x>
      <cdr:y>0.11897</cdr:y>
    </cdr:from>
    <cdr:to>
      <cdr:x>0.11436</cdr:x>
      <cdr:y>0.1723</cdr:y>
    </cdr:to>
    <cdr:sp macro="" textlink="">
      <cdr:nvSpPr>
        <cdr:cNvPr id="2" name="テキスト ボックス 1"/>
        <cdr:cNvSpPr txBox="1"/>
      </cdr:nvSpPr>
      <cdr:spPr>
        <a:xfrm xmlns:a="http://schemas.openxmlformats.org/drawingml/2006/main">
          <a:off x="93762" y="480099"/>
          <a:ext cx="379006" cy="2152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dirty="0"/>
            <a:t>（万人）</a:t>
          </a:r>
        </a:p>
      </cdr:txBody>
    </cdr:sp>
  </cdr:relSizeAnchor>
</c:userShapes>
</file>

<file path=ppt/drawings/drawing12.xml><?xml version="1.0" encoding="utf-8"?>
<c:userShapes xmlns:c="http://schemas.openxmlformats.org/drawingml/2006/chart">
  <cdr:relSizeAnchor xmlns:cdr="http://schemas.openxmlformats.org/drawingml/2006/chartDrawing">
    <cdr:from>
      <cdr:x>0.03158</cdr:x>
      <cdr:y>0.13292</cdr:y>
    </cdr:from>
    <cdr:to>
      <cdr:x>0.11628</cdr:x>
      <cdr:y>0.18163</cdr:y>
    </cdr:to>
    <cdr:sp macro="" textlink="">
      <cdr:nvSpPr>
        <cdr:cNvPr id="2" name="テキスト ボックス 1"/>
        <cdr:cNvSpPr txBox="1"/>
      </cdr:nvSpPr>
      <cdr:spPr>
        <a:xfrm xmlns:a="http://schemas.openxmlformats.org/drawingml/2006/main">
          <a:off x="152838" y="600132"/>
          <a:ext cx="409888" cy="21992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900" dirty="0"/>
            <a:t>（万人）</a:t>
          </a:r>
        </a:p>
      </cdr:txBody>
    </cdr:sp>
  </cdr:relSizeAnchor>
</c:userShapes>
</file>

<file path=ppt/drawings/drawing13.xml><?xml version="1.0" encoding="utf-8"?>
<c:userShapes xmlns:c="http://schemas.openxmlformats.org/drawingml/2006/chart">
  <cdr:relSizeAnchor xmlns:cdr="http://schemas.openxmlformats.org/drawingml/2006/chartDrawing">
    <cdr:from>
      <cdr:x>0.00542</cdr:x>
      <cdr:y>0.02007</cdr:y>
    </cdr:from>
    <cdr:to>
      <cdr:x>0.11079</cdr:x>
      <cdr:y>0.0876</cdr:y>
    </cdr:to>
    <cdr:sp macro="" textlink="">
      <cdr:nvSpPr>
        <cdr:cNvPr id="2" name="テキスト ボックス 1"/>
        <cdr:cNvSpPr txBox="1"/>
      </cdr:nvSpPr>
      <cdr:spPr>
        <a:xfrm xmlns:a="http://schemas.openxmlformats.org/drawingml/2006/main">
          <a:off x="23602" y="80287"/>
          <a:ext cx="458994" cy="2701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900" dirty="0"/>
            <a:t>(</a:t>
          </a:r>
          <a:r>
            <a:rPr lang="ja-JP" altLang="en-US" sz="900" dirty="0"/>
            <a:t>円</a:t>
          </a:r>
          <a:r>
            <a:rPr lang="en-US" altLang="ja-JP" sz="900" dirty="0"/>
            <a:t>)</a:t>
          </a:r>
          <a:endParaRPr lang="ja-JP" altLang="en-US" sz="900" dirty="0"/>
        </a:p>
      </cdr:txBody>
    </cdr:sp>
  </cdr:relSizeAnchor>
</c:userShapes>
</file>

<file path=ppt/drawings/drawing14.xml><?xml version="1.0" encoding="utf-8"?>
<c:userShapes xmlns:c="http://schemas.openxmlformats.org/drawingml/2006/chart">
  <cdr:relSizeAnchor xmlns:cdr="http://schemas.openxmlformats.org/drawingml/2006/chartDrawing">
    <cdr:from>
      <cdr:x>0.12371</cdr:x>
      <cdr:y>0.12935</cdr:y>
    </cdr:from>
    <cdr:to>
      <cdr:x>0.35767</cdr:x>
      <cdr:y>0.20092</cdr:y>
    </cdr:to>
    <cdr:sp macro="" textlink="">
      <cdr:nvSpPr>
        <cdr:cNvPr id="7" name="テキスト ボックス 17"/>
        <cdr:cNvSpPr txBox="1"/>
      </cdr:nvSpPr>
      <cdr:spPr>
        <a:xfrm xmlns:a="http://schemas.openxmlformats.org/drawingml/2006/main">
          <a:off x="818945" y="549498"/>
          <a:ext cx="1548757" cy="30405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全国（棒グラフ・右目盛）</a:t>
          </a:r>
        </a:p>
      </cdr:txBody>
    </cdr:sp>
  </cdr:relSizeAnchor>
  <cdr:relSizeAnchor xmlns:cdr="http://schemas.openxmlformats.org/drawingml/2006/chartDrawing">
    <cdr:from>
      <cdr:x>0.25308</cdr:x>
      <cdr:y>0.19098</cdr:y>
    </cdr:from>
    <cdr:to>
      <cdr:x>0.28489</cdr:x>
      <cdr:y>0.31614</cdr:y>
    </cdr:to>
    <cdr:cxnSp macro="">
      <cdr:nvCxnSpPr>
        <cdr:cNvPr id="23" name="直線矢印コネクタ 7">
          <a:extLst xmlns:a="http://schemas.openxmlformats.org/drawingml/2006/main">
            <a:ext uri="{FF2B5EF4-FFF2-40B4-BE49-F238E27FC236}">
              <a16:creationId xmlns:a16="http://schemas.microsoft.com/office/drawing/2014/main" id="{719DEB70-F172-49EE-A3BC-26CBB26D7130}"/>
            </a:ext>
          </a:extLst>
        </cdr:cNvPr>
        <cdr:cNvCxnSpPr/>
      </cdr:nvCxnSpPr>
      <cdr:spPr>
        <a:xfrm xmlns:a="http://schemas.openxmlformats.org/drawingml/2006/main">
          <a:off x="1675358" y="811312"/>
          <a:ext cx="210593" cy="531713"/>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cdr:x>
      <cdr:y>0</cdr:y>
    </cdr:from>
    <cdr:to>
      <cdr:x>0.99663</cdr:x>
      <cdr:y>0.09231</cdr:y>
    </cdr:to>
    <cdr:grpSp>
      <cdr:nvGrpSpPr>
        <cdr:cNvPr id="4" name="グループ化 3">
          <a:extLst xmlns:a="http://schemas.openxmlformats.org/drawingml/2006/main">
            <a:ext uri="{FF2B5EF4-FFF2-40B4-BE49-F238E27FC236}">
              <a16:creationId xmlns:a16="http://schemas.microsoft.com/office/drawing/2014/main" id="{232D0F0B-B4C6-4CB0-8B21-06270136891D}"/>
            </a:ext>
          </a:extLst>
        </cdr:cNvPr>
        <cdr:cNvGrpSpPr/>
      </cdr:nvGrpSpPr>
      <cdr:grpSpPr>
        <a:xfrm xmlns:a="http://schemas.openxmlformats.org/drawingml/2006/main">
          <a:off x="0" y="0"/>
          <a:ext cx="8439189" cy="395924"/>
          <a:chOff x="0" y="0"/>
          <a:chExt cx="8439150" cy="285750"/>
        </a:xfrm>
      </cdr:grpSpPr>
      <cdr:sp macro="" textlink="">
        <cdr:nvSpPr>
          <cdr:cNvPr id="2" name="テキスト ボックス 1"/>
          <cdr:cNvSpPr txBox="1"/>
        </cdr:nvSpPr>
        <cdr:spPr>
          <a:xfrm xmlns:a="http://schemas.openxmlformats.org/drawingml/2006/main">
            <a:off x="0" y="0"/>
            <a:ext cx="638175"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latin typeface="Meiryo UI" panose="020B0604030504040204" pitchFamily="50" charset="-128"/>
                <a:ea typeface="Meiryo UI" panose="020B0604030504040204" pitchFamily="50" charset="-128"/>
              </a:rPr>
              <a:t>（百万円）</a:t>
            </a:r>
          </a:p>
        </cdr:txBody>
      </cdr:sp>
      <cdr:sp macro="" textlink="">
        <cdr:nvSpPr>
          <cdr:cNvPr id="3" name="テキスト ボックス 2"/>
          <cdr:cNvSpPr txBox="1"/>
        </cdr:nvSpPr>
        <cdr:spPr>
          <a:xfrm xmlns:a="http://schemas.openxmlformats.org/drawingml/2006/main">
            <a:off x="7981950" y="0"/>
            <a:ext cx="457200"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latin typeface="Meiryo UI" panose="020B0604030504040204" pitchFamily="50" charset="-128"/>
                <a:ea typeface="Meiryo UI" panose="020B0604030504040204" pitchFamily="50" charset="-128"/>
              </a:rPr>
              <a:t>（行）</a:t>
            </a:r>
          </a:p>
        </cdr:txBody>
      </cdr:sp>
    </cdr:grpSp>
  </cdr:relSizeAnchor>
</c:userShapes>
</file>

<file path=ppt/drawings/drawing16.xml><?xml version="1.0" encoding="utf-8"?>
<c:userShapes xmlns:c="http://schemas.openxmlformats.org/drawingml/2006/chart">
  <cdr:relSizeAnchor xmlns:cdr="http://schemas.openxmlformats.org/drawingml/2006/chartDrawing">
    <cdr:from>
      <cdr:x>0.84988</cdr:x>
      <cdr:y>0.22406</cdr:y>
    </cdr:from>
    <cdr:to>
      <cdr:x>0.9624</cdr:x>
      <cdr:y>0.72209</cdr:y>
    </cdr:to>
    <cdr:sp macro="" textlink="">
      <cdr:nvSpPr>
        <cdr:cNvPr id="4" name="楕円 3"/>
        <cdr:cNvSpPr/>
      </cdr:nvSpPr>
      <cdr:spPr>
        <a:xfrm xmlns:a="http://schemas.openxmlformats.org/drawingml/2006/main">
          <a:off x="6932023" y="850007"/>
          <a:ext cx="917742" cy="1889352"/>
        </a:xfrm>
        <a:prstGeom xmlns:a="http://schemas.openxmlformats.org/drawingml/2006/main" prst="ellipse">
          <a:avLst/>
        </a:prstGeom>
        <a:noFill xmlns:a="http://schemas.openxmlformats.org/drawingml/2006/main"/>
        <a:ln xmlns:a="http://schemas.openxmlformats.org/drawingml/2006/main" w="44450" cmpd="thickThin">
          <a:solidFill>
            <a:srgbClr val="FF0000"/>
          </a:solidFill>
          <a:prstDash val="solid"/>
          <a:beve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dirty="0"/>
        </a:p>
      </cdr:txBody>
    </cdr:sp>
  </cdr:relSizeAnchor>
  <cdr:relSizeAnchor xmlns:cdr="http://schemas.openxmlformats.org/drawingml/2006/chartDrawing">
    <cdr:from>
      <cdr:x>0.2192</cdr:x>
      <cdr:y>0.76281</cdr:y>
    </cdr:from>
    <cdr:to>
      <cdr:x>0.2699</cdr:x>
      <cdr:y>0.82614</cdr:y>
    </cdr:to>
    <cdr:sp macro="" textlink="">
      <cdr:nvSpPr>
        <cdr:cNvPr id="3" name="正方形/長方形 2"/>
        <cdr:cNvSpPr/>
      </cdr:nvSpPr>
      <cdr:spPr>
        <a:xfrm xmlns:a="http://schemas.openxmlformats.org/drawingml/2006/main" rot="18924040">
          <a:off x="1787919" y="2893856"/>
          <a:ext cx="413534" cy="240252"/>
        </a:xfrm>
        <a:prstGeom xmlns:a="http://schemas.openxmlformats.org/drawingml/2006/main" prst="rect">
          <a:avLst/>
        </a:prstGeom>
        <a:noFill xmlns:a="http://schemas.openxmlformats.org/drawingml/2006/main"/>
        <a:ln xmlns:a="http://schemas.openxmlformats.org/drawingml/2006/main" w="285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17.xml><?xml version="1.0" encoding="utf-8"?>
<c:userShapes xmlns:c="http://schemas.openxmlformats.org/drawingml/2006/chart">
  <cdr:relSizeAnchor xmlns:cdr="http://schemas.openxmlformats.org/drawingml/2006/chartDrawing">
    <cdr:from>
      <cdr:x>0</cdr:x>
      <cdr:y>0.02052</cdr:y>
    </cdr:from>
    <cdr:to>
      <cdr:x>0.07827</cdr:x>
      <cdr:y>0.08484</cdr:y>
    </cdr:to>
    <cdr:sp macro="" textlink="">
      <cdr:nvSpPr>
        <cdr:cNvPr id="2" name="テキスト ボックス 1"/>
        <cdr:cNvSpPr txBox="1"/>
      </cdr:nvSpPr>
      <cdr:spPr>
        <a:xfrm xmlns:a="http://schemas.openxmlformats.org/drawingml/2006/main">
          <a:off x="0" y="93238"/>
          <a:ext cx="581847" cy="2922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b="1"/>
            <a:t>（千人）</a:t>
          </a:r>
        </a:p>
      </cdr:txBody>
    </cdr:sp>
  </cdr:relSizeAnchor>
  <cdr:relSizeAnchor xmlns:cdr="http://schemas.openxmlformats.org/drawingml/2006/chartDrawing">
    <cdr:from>
      <cdr:x>0.94066</cdr:x>
      <cdr:y>0.02052</cdr:y>
    </cdr:from>
    <cdr:to>
      <cdr:x>1</cdr:x>
      <cdr:y>0.08484</cdr:y>
    </cdr:to>
    <cdr:sp macro="" textlink="">
      <cdr:nvSpPr>
        <cdr:cNvPr id="3" name="テキスト ボックス 2"/>
        <cdr:cNvSpPr txBox="1"/>
      </cdr:nvSpPr>
      <cdr:spPr>
        <a:xfrm xmlns:a="http://schemas.openxmlformats.org/drawingml/2006/main">
          <a:off x="6993104" y="93238"/>
          <a:ext cx="441137" cy="2922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b="1"/>
            <a:t>（％）</a:t>
          </a:r>
        </a:p>
      </cdr:txBody>
    </cdr:sp>
  </cdr:relSizeAnchor>
</c:userShapes>
</file>

<file path=ppt/drawings/drawing18.xml><?xml version="1.0" encoding="utf-8"?>
<c:userShapes xmlns:c="http://schemas.openxmlformats.org/drawingml/2006/chart">
  <cdr:relSizeAnchor xmlns:cdr="http://schemas.openxmlformats.org/drawingml/2006/chartDrawing">
    <cdr:from>
      <cdr:x>0.26075</cdr:x>
      <cdr:y>0.10824</cdr:y>
    </cdr:from>
    <cdr:to>
      <cdr:x>0.32887</cdr:x>
      <cdr:y>0.55208</cdr:y>
    </cdr:to>
    <cdr:sp macro="" textlink="">
      <cdr:nvSpPr>
        <cdr:cNvPr id="2" name="正方形/長方形 1"/>
        <cdr:cNvSpPr/>
      </cdr:nvSpPr>
      <cdr:spPr>
        <a:xfrm xmlns:a="http://schemas.openxmlformats.org/drawingml/2006/main">
          <a:off x="2041555" y="438151"/>
          <a:ext cx="533349" cy="1796738"/>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0.11625</cdr:x>
      <cdr:y>0.10824</cdr:y>
    </cdr:from>
    <cdr:to>
      <cdr:x>0.18437</cdr:x>
      <cdr:y>0.55208</cdr:y>
    </cdr:to>
    <cdr:sp macro="" textlink="">
      <cdr:nvSpPr>
        <cdr:cNvPr id="5" name="正方形/長方形 4"/>
        <cdr:cNvSpPr/>
      </cdr:nvSpPr>
      <cdr:spPr>
        <a:xfrm xmlns:a="http://schemas.openxmlformats.org/drawingml/2006/main">
          <a:off x="902572" y="434782"/>
          <a:ext cx="528899" cy="1782829"/>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0.76753</cdr:x>
      <cdr:y>0.10824</cdr:y>
    </cdr:from>
    <cdr:to>
      <cdr:x>0.83565</cdr:x>
      <cdr:y>0.55208</cdr:y>
    </cdr:to>
    <cdr:sp macro="" textlink="">
      <cdr:nvSpPr>
        <cdr:cNvPr id="6" name="正方形/長方形 5"/>
        <cdr:cNvSpPr/>
      </cdr:nvSpPr>
      <cdr:spPr>
        <a:xfrm xmlns:a="http://schemas.openxmlformats.org/drawingml/2006/main">
          <a:off x="5959257" y="434782"/>
          <a:ext cx="528899" cy="1782829"/>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0.84055</cdr:x>
      <cdr:y>0.10824</cdr:y>
    </cdr:from>
    <cdr:to>
      <cdr:x>0.90867</cdr:x>
      <cdr:y>0.55208</cdr:y>
    </cdr:to>
    <cdr:sp macro="" textlink="">
      <cdr:nvSpPr>
        <cdr:cNvPr id="7" name="正方形/長方形 6"/>
        <cdr:cNvSpPr/>
      </cdr:nvSpPr>
      <cdr:spPr>
        <a:xfrm xmlns:a="http://schemas.openxmlformats.org/drawingml/2006/main">
          <a:off x="6526221" y="434782"/>
          <a:ext cx="528899" cy="1782829"/>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drawings/drawing19.xml><?xml version="1.0" encoding="utf-8"?>
<c:userShapes xmlns:c="http://schemas.openxmlformats.org/drawingml/2006/chart">
  <cdr:relSizeAnchor xmlns:cdr="http://schemas.openxmlformats.org/drawingml/2006/chartDrawing">
    <cdr:from>
      <cdr:x>0.82419</cdr:x>
      <cdr:y>0.47982</cdr:y>
    </cdr:from>
    <cdr:to>
      <cdr:x>0.98785</cdr:x>
      <cdr:y>0.79762</cdr:y>
    </cdr:to>
    <cdr:sp macro="" textlink="">
      <cdr:nvSpPr>
        <cdr:cNvPr id="2" name="正方形/長方形 1"/>
        <cdr:cNvSpPr/>
      </cdr:nvSpPr>
      <cdr:spPr>
        <a:xfrm xmlns:a="http://schemas.openxmlformats.org/drawingml/2006/main">
          <a:off x="4568739" y="1415192"/>
          <a:ext cx="907192" cy="937311"/>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0.13344</cdr:x>
      <cdr:y>0.07787</cdr:y>
    </cdr:to>
    <cdr:sp macro="" textlink="">
      <cdr:nvSpPr>
        <cdr:cNvPr id="2" name="テキスト ボックス 1">
          <a:extLst xmlns:a="http://schemas.openxmlformats.org/drawingml/2006/main">
            <a:ext uri="{FF2B5EF4-FFF2-40B4-BE49-F238E27FC236}">
              <a16:creationId xmlns:a16="http://schemas.microsoft.com/office/drawing/2014/main" id="{90129C46-7EB0-4B26-A767-14AEFB00F784}"/>
            </a:ext>
          </a:extLst>
        </cdr:cNvPr>
        <cdr:cNvSpPr txBox="1"/>
      </cdr:nvSpPr>
      <cdr:spPr>
        <a:xfrm xmlns:a="http://schemas.openxmlformats.org/drawingml/2006/main">
          <a:off x="0" y="0"/>
          <a:ext cx="572968" cy="296912"/>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ja-JP" altLang="en-US" sz="900">
              <a:solidFill>
                <a:srgbClr val="595959"/>
              </a:solidFill>
              <a:latin typeface="Meiryo UI" panose="020B0604030504040204" pitchFamily="50" charset="-128"/>
              <a:ea typeface="Meiryo UI" panose="020B0604030504040204" pitchFamily="50" charset="-128"/>
            </a:rPr>
            <a:t>（指数）</a:t>
          </a:r>
        </a:p>
      </cdr:txBody>
    </cdr:sp>
  </cdr:relSizeAnchor>
</c:userShapes>
</file>

<file path=ppt/drawings/drawing20.xml><?xml version="1.0" encoding="utf-8"?>
<c:userShapes xmlns:c="http://schemas.openxmlformats.org/drawingml/2006/chart">
  <cdr:relSizeAnchor xmlns:cdr="http://schemas.openxmlformats.org/drawingml/2006/chartDrawing">
    <cdr:from>
      <cdr:x>0.01398</cdr:x>
      <cdr:y>0.05071</cdr:y>
    </cdr:from>
    <cdr:to>
      <cdr:x>0.06123</cdr:x>
      <cdr:y>0.12831</cdr:y>
    </cdr:to>
    <cdr:sp macro="" textlink="">
      <cdr:nvSpPr>
        <cdr:cNvPr id="2" name="テキスト ボックス 1"/>
        <cdr:cNvSpPr txBox="1"/>
      </cdr:nvSpPr>
      <cdr:spPr>
        <a:xfrm xmlns:a="http://schemas.openxmlformats.org/drawingml/2006/main">
          <a:off x="123457" y="249668"/>
          <a:ext cx="417276" cy="382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0.12451</cdr:x>
      <cdr:y>0.13878</cdr:y>
    </cdr:from>
    <cdr:to>
      <cdr:x>0.46285</cdr:x>
      <cdr:y>0.22829</cdr:y>
    </cdr:to>
    <cdr:sp macro="" textlink="">
      <cdr:nvSpPr>
        <cdr:cNvPr id="4" name="テキスト ボックス 3"/>
        <cdr:cNvSpPr txBox="1"/>
      </cdr:nvSpPr>
      <cdr:spPr>
        <a:xfrm xmlns:a="http://schemas.openxmlformats.org/drawingml/2006/main">
          <a:off x="1112936" y="655009"/>
          <a:ext cx="3024353" cy="4224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dirty="0"/>
            <a:t>法定雇用率達成企業の割合（全国）</a:t>
          </a:r>
          <a:r>
            <a:rPr lang="en-US" altLang="ja-JP" sz="1000" dirty="0"/>
            <a:t>[</a:t>
          </a:r>
          <a:r>
            <a:rPr lang="ja-JP" altLang="en-US" sz="1000" dirty="0"/>
            <a:t>右目盛り</a:t>
          </a:r>
          <a:r>
            <a:rPr lang="en-US" altLang="ja-JP" sz="1000" dirty="0"/>
            <a:t>]</a:t>
          </a:r>
          <a:endParaRPr lang="ja-JP" altLang="en-US" sz="1000" dirty="0"/>
        </a:p>
      </cdr:txBody>
    </cdr:sp>
  </cdr:relSizeAnchor>
  <cdr:relSizeAnchor xmlns:cdr="http://schemas.openxmlformats.org/drawingml/2006/chartDrawing">
    <cdr:from>
      <cdr:x>0.28536</cdr:x>
      <cdr:y>0.42621</cdr:y>
    </cdr:from>
    <cdr:to>
      <cdr:x>0.6237</cdr:x>
      <cdr:y>0.51572</cdr:y>
    </cdr:to>
    <cdr:sp macro="" textlink="">
      <cdr:nvSpPr>
        <cdr:cNvPr id="5" name="テキスト ボックス 4"/>
        <cdr:cNvSpPr txBox="1"/>
      </cdr:nvSpPr>
      <cdr:spPr>
        <a:xfrm xmlns:a="http://schemas.openxmlformats.org/drawingml/2006/main">
          <a:off x="2550796" y="2011543"/>
          <a:ext cx="3024353" cy="4224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t>法定雇用率達成企業の割合（大阪府）</a:t>
          </a:r>
          <a:r>
            <a:rPr lang="en-US" altLang="ja-JP" sz="1000"/>
            <a:t>[</a:t>
          </a:r>
          <a:r>
            <a:rPr lang="ja-JP" altLang="en-US" sz="1000"/>
            <a:t>右目盛り</a:t>
          </a:r>
          <a:r>
            <a:rPr lang="en-US" altLang="ja-JP" sz="1000"/>
            <a:t>]</a:t>
          </a:r>
          <a:endParaRPr lang="ja-JP" altLang="en-US" sz="1000"/>
        </a:p>
      </cdr:txBody>
    </cdr:sp>
  </cdr:relSizeAnchor>
  <cdr:relSizeAnchor xmlns:cdr="http://schemas.openxmlformats.org/drawingml/2006/chartDrawing">
    <cdr:from>
      <cdr:x>0.21536</cdr:x>
      <cdr:y>0.51817</cdr:y>
    </cdr:from>
    <cdr:to>
      <cdr:x>0.43905</cdr:x>
      <cdr:y>0.60768</cdr:y>
    </cdr:to>
    <cdr:sp macro="" textlink="">
      <cdr:nvSpPr>
        <cdr:cNvPr id="6" name="テキスト ボックス 5"/>
        <cdr:cNvSpPr txBox="1"/>
      </cdr:nvSpPr>
      <cdr:spPr>
        <a:xfrm xmlns:a="http://schemas.openxmlformats.org/drawingml/2006/main">
          <a:off x="1925045" y="2445542"/>
          <a:ext cx="1999573" cy="4224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t>実雇用率（全国）</a:t>
          </a:r>
          <a:r>
            <a:rPr lang="en-US" altLang="ja-JP" sz="1000"/>
            <a:t>[</a:t>
          </a:r>
          <a:r>
            <a:rPr lang="ja-JP" altLang="en-US" sz="1000"/>
            <a:t>左目盛り</a:t>
          </a:r>
          <a:r>
            <a:rPr lang="en-US" altLang="ja-JP" sz="1000"/>
            <a:t>]</a:t>
          </a:r>
          <a:endParaRPr lang="ja-JP" altLang="en-US" sz="1000"/>
        </a:p>
      </cdr:txBody>
    </cdr:sp>
  </cdr:relSizeAnchor>
  <cdr:relSizeAnchor xmlns:cdr="http://schemas.openxmlformats.org/drawingml/2006/chartDrawing">
    <cdr:from>
      <cdr:x>0.6082</cdr:x>
      <cdr:y>0.70271</cdr:y>
    </cdr:from>
    <cdr:to>
      <cdr:x>0.8319</cdr:x>
      <cdr:y>0.79222</cdr:y>
    </cdr:to>
    <cdr:sp macro="" textlink="">
      <cdr:nvSpPr>
        <cdr:cNvPr id="7" name="テキスト ボックス 6"/>
        <cdr:cNvSpPr txBox="1"/>
      </cdr:nvSpPr>
      <cdr:spPr>
        <a:xfrm xmlns:a="http://schemas.openxmlformats.org/drawingml/2006/main">
          <a:off x="5436578" y="3316532"/>
          <a:ext cx="1999573" cy="4224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t>実雇用率（大阪府）</a:t>
          </a:r>
          <a:r>
            <a:rPr lang="en-US" altLang="ja-JP" sz="1000"/>
            <a:t>[</a:t>
          </a:r>
          <a:r>
            <a:rPr lang="ja-JP" altLang="en-US" sz="1000"/>
            <a:t>左目盛り</a:t>
          </a:r>
          <a:r>
            <a:rPr lang="en-US" altLang="ja-JP" sz="1000"/>
            <a:t>]</a:t>
          </a:r>
          <a:endParaRPr lang="ja-JP" altLang="en-US" sz="1000"/>
        </a:p>
      </cdr:txBody>
    </cdr:sp>
  </cdr:relSizeAnchor>
  <cdr:relSizeAnchor xmlns:cdr="http://schemas.openxmlformats.org/drawingml/2006/chartDrawing">
    <cdr:from>
      <cdr:x>0.90764</cdr:x>
      <cdr:y>0.05071</cdr:y>
    </cdr:from>
    <cdr:to>
      <cdr:x>0.95489</cdr:x>
      <cdr:y>0.12831</cdr:y>
    </cdr:to>
    <cdr:sp macro="" textlink="">
      <cdr:nvSpPr>
        <cdr:cNvPr id="9" name="テキスト ボックス 8"/>
        <cdr:cNvSpPr txBox="1"/>
      </cdr:nvSpPr>
      <cdr:spPr>
        <a:xfrm xmlns:a="http://schemas.openxmlformats.org/drawingml/2006/main">
          <a:off x="8015600" y="249668"/>
          <a:ext cx="417276" cy="382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0.37417</cdr:x>
      <cdr:y>0.18547</cdr:y>
    </cdr:from>
    <cdr:to>
      <cdr:x>0.39882</cdr:x>
      <cdr:y>0.27392</cdr:y>
    </cdr:to>
    <cdr:cxnSp macro="">
      <cdr:nvCxnSpPr>
        <cdr:cNvPr id="11" name="直線矢印コネクタ 10">
          <a:extLst xmlns:a="http://schemas.openxmlformats.org/drawingml/2006/main">
            <a:ext uri="{FF2B5EF4-FFF2-40B4-BE49-F238E27FC236}">
              <a16:creationId xmlns:a16="http://schemas.microsoft.com/office/drawing/2014/main" id="{67D1B1FA-6DBA-476C-AF64-176D26EE604D}"/>
            </a:ext>
          </a:extLst>
        </cdr:cNvPr>
        <cdr:cNvCxnSpPr/>
      </cdr:nvCxnSpPr>
      <cdr:spPr>
        <a:xfrm xmlns:a="http://schemas.openxmlformats.org/drawingml/2006/main">
          <a:off x="3304374" y="913120"/>
          <a:ext cx="217715" cy="435428"/>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0.5452</cdr:x>
      <cdr:y>0.34302</cdr:y>
    </cdr:from>
    <cdr:to>
      <cdr:x>0.58834</cdr:x>
      <cdr:y>0.42317</cdr:y>
    </cdr:to>
    <cdr:cxnSp macro="">
      <cdr:nvCxnSpPr>
        <cdr:cNvPr id="12" name="直線矢印コネクタ 11">
          <a:extLst xmlns:a="http://schemas.openxmlformats.org/drawingml/2006/main">
            <a:ext uri="{FF2B5EF4-FFF2-40B4-BE49-F238E27FC236}">
              <a16:creationId xmlns:a16="http://schemas.microsoft.com/office/drawing/2014/main" id="{D3E2A774-EF7F-41F8-9056-41C1C83EF998}"/>
            </a:ext>
          </a:extLst>
        </cdr:cNvPr>
        <cdr:cNvCxnSpPr/>
      </cdr:nvCxnSpPr>
      <cdr:spPr>
        <a:xfrm xmlns:a="http://schemas.openxmlformats.org/drawingml/2006/main" flipV="1">
          <a:off x="4814767" y="1688727"/>
          <a:ext cx="381000" cy="394608"/>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0.42039</cdr:x>
      <cdr:y>0.55031</cdr:y>
    </cdr:from>
    <cdr:to>
      <cdr:x>0.47586</cdr:x>
      <cdr:y>0.61664</cdr:y>
    </cdr:to>
    <cdr:cxnSp macro="">
      <cdr:nvCxnSpPr>
        <cdr:cNvPr id="17" name="直線矢印コネクタ 16">
          <a:extLst xmlns:a="http://schemas.openxmlformats.org/drawingml/2006/main">
            <a:ext uri="{FF2B5EF4-FFF2-40B4-BE49-F238E27FC236}">
              <a16:creationId xmlns:a16="http://schemas.microsoft.com/office/drawing/2014/main" id="{BD12CAB7-481D-4424-BC5E-52FE781C40DC}"/>
            </a:ext>
          </a:extLst>
        </cdr:cNvPr>
        <cdr:cNvCxnSpPr/>
      </cdr:nvCxnSpPr>
      <cdr:spPr>
        <a:xfrm xmlns:a="http://schemas.openxmlformats.org/drawingml/2006/main">
          <a:off x="3712589" y="2709262"/>
          <a:ext cx="489856" cy="326572"/>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0.58834</cdr:x>
      <cdr:y>0.6277</cdr:y>
    </cdr:from>
    <cdr:to>
      <cdr:x>0.62224</cdr:x>
      <cdr:y>0.70785</cdr:y>
    </cdr:to>
    <cdr:cxnSp macro="">
      <cdr:nvCxnSpPr>
        <cdr:cNvPr id="19" name="直線矢印コネクタ 18">
          <a:extLst xmlns:a="http://schemas.openxmlformats.org/drawingml/2006/main">
            <a:ext uri="{FF2B5EF4-FFF2-40B4-BE49-F238E27FC236}">
              <a16:creationId xmlns:a16="http://schemas.microsoft.com/office/drawing/2014/main" id="{43FFCC5D-A1F9-4F26-9C68-CF4D56B65912}"/>
            </a:ext>
          </a:extLst>
        </cdr:cNvPr>
        <cdr:cNvCxnSpPr/>
      </cdr:nvCxnSpPr>
      <cdr:spPr>
        <a:xfrm xmlns:a="http://schemas.openxmlformats.org/drawingml/2006/main" flipH="1" flipV="1">
          <a:off x="5195767" y="3090263"/>
          <a:ext cx="299357" cy="394607"/>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1.xml><?xml version="1.0" encoding="utf-8"?>
<c:userShapes xmlns:c="http://schemas.openxmlformats.org/drawingml/2006/chart">
  <cdr:relSizeAnchor xmlns:cdr="http://schemas.openxmlformats.org/drawingml/2006/chartDrawing">
    <cdr:from>
      <cdr:x>0</cdr:x>
      <cdr:y>0.01296</cdr:y>
    </cdr:from>
    <cdr:to>
      <cdr:x>0.04599</cdr:x>
      <cdr:y>0.05977</cdr:y>
    </cdr:to>
    <cdr:sp macro="" textlink="">
      <cdr:nvSpPr>
        <cdr:cNvPr id="2" name="テキスト ボックス 1"/>
        <cdr:cNvSpPr txBox="1"/>
      </cdr:nvSpPr>
      <cdr:spPr>
        <a:xfrm xmlns:a="http://schemas.openxmlformats.org/drawingml/2006/main">
          <a:off x="0" y="62348"/>
          <a:ext cx="420091" cy="225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dirty="0"/>
            <a:t>（％）</a:t>
          </a:r>
        </a:p>
      </cdr:txBody>
    </cdr:sp>
  </cdr:relSizeAnchor>
</c:userShapes>
</file>

<file path=ppt/drawings/drawing22.xml><?xml version="1.0" encoding="utf-8"?>
<c:userShapes xmlns:c="http://schemas.openxmlformats.org/drawingml/2006/chart">
  <cdr:relSizeAnchor xmlns:cdr="http://schemas.openxmlformats.org/drawingml/2006/chartDrawing">
    <cdr:from>
      <cdr:x>0.02532</cdr:x>
      <cdr:y>0.92088</cdr:y>
    </cdr:from>
    <cdr:to>
      <cdr:x>0.03392</cdr:x>
      <cdr:y>0.9375</cdr:y>
    </cdr:to>
    <cdr:sp macro="" textlink="">
      <cdr:nvSpPr>
        <cdr:cNvPr id="2" name="正方形/長方形 1"/>
        <cdr:cNvSpPr/>
      </cdr:nvSpPr>
      <cdr:spPr>
        <a:xfrm xmlns:a="http://schemas.openxmlformats.org/drawingml/2006/main">
          <a:off x="238609" y="3853879"/>
          <a:ext cx="81010" cy="6957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0.2369</cdr:x>
      <cdr:y>0.83344</cdr:y>
    </cdr:from>
    <cdr:to>
      <cdr:x>0.28275</cdr:x>
      <cdr:y>0.88389</cdr:y>
    </cdr:to>
    <cdr:sp macro="" textlink="">
      <cdr:nvSpPr>
        <cdr:cNvPr id="3" name="正方形/長方形 2"/>
        <cdr:cNvSpPr/>
      </cdr:nvSpPr>
      <cdr:spPr>
        <a:xfrm xmlns:a="http://schemas.openxmlformats.org/drawingml/2006/main">
          <a:off x="2232248" y="3487954"/>
          <a:ext cx="432048" cy="21113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dr:relSizeAnchor xmlns:cdr="http://schemas.openxmlformats.org/drawingml/2006/chartDrawing">
    <cdr:from>
      <cdr:x>0.20633</cdr:x>
      <cdr:y>0.86972</cdr:y>
    </cdr:from>
    <cdr:to>
      <cdr:x>0.22925</cdr:x>
      <cdr:y>0.92226</cdr:y>
    </cdr:to>
    <cdr:sp macro="" textlink="">
      <cdr:nvSpPr>
        <cdr:cNvPr id="4" name="正方形/長方形 3"/>
        <cdr:cNvSpPr/>
      </cdr:nvSpPr>
      <cdr:spPr>
        <a:xfrm xmlns:a="http://schemas.openxmlformats.org/drawingml/2006/main">
          <a:off x="1944216" y="3639790"/>
          <a:ext cx="216024" cy="21986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userShapes>
</file>

<file path=ppt/drawings/drawing23.xml><?xml version="1.0" encoding="utf-8"?>
<c:userShapes xmlns:c="http://schemas.openxmlformats.org/drawingml/2006/chart">
  <cdr:relSizeAnchor xmlns:cdr="http://schemas.openxmlformats.org/drawingml/2006/chartDrawing">
    <cdr:from>
      <cdr:x>0.00576</cdr:x>
      <cdr:y>0.00935</cdr:y>
    </cdr:from>
    <cdr:to>
      <cdr:x>0.22021</cdr:x>
      <cdr:y>0.07641</cdr:y>
    </cdr:to>
    <cdr:sp macro="" textlink="">
      <cdr:nvSpPr>
        <cdr:cNvPr id="2" name="正方形/長方形 1"/>
        <cdr:cNvSpPr/>
      </cdr:nvSpPr>
      <cdr:spPr>
        <a:xfrm xmlns:a="http://schemas.openxmlformats.org/drawingml/2006/main">
          <a:off x="21178" y="26806"/>
          <a:ext cx="788447" cy="1922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a:t>（千人）</a:t>
          </a:r>
          <a:endParaRPr lang="ja-JP" sz="800"/>
        </a:p>
      </cdr:txBody>
    </cdr:sp>
  </cdr:relSizeAnchor>
</c:userShapes>
</file>

<file path=ppt/drawings/drawing24.xml><?xml version="1.0" encoding="utf-8"?>
<c:userShapes xmlns:c="http://schemas.openxmlformats.org/drawingml/2006/chart">
  <cdr:relSizeAnchor xmlns:cdr="http://schemas.openxmlformats.org/drawingml/2006/chartDrawing">
    <cdr:from>
      <cdr:x>0.06569</cdr:x>
      <cdr:y>0.03111</cdr:y>
    </cdr:from>
    <cdr:to>
      <cdr:x>0.1425</cdr:x>
      <cdr:y>0.19126</cdr:y>
    </cdr:to>
    <cdr:sp macro="" textlink="">
      <cdr:nvSpPr>
        <cdr:cNvPr id="2" name="テキスト ボックス 1"/>
        <cdr:cNvSpPr txBox="1"/>
      </cdr:nvSpPr>
      <cdr:spPr>
        <a:xfrm xmlns:a="http://schemas.openxmlformats.org/drawingml/2006/main">
          <a:off x="610357" y="54428"/>
          <a:ext cx="713688" cy="2802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a:t>(%)</a:t>
          </a:r>
          <a:endParaRPr lang="ja-JP" altLang="en-US" sz="1100"/>
        </a:p>
      </cdr:txBody>
    </cdr:sp>
  </cdr:relSizeAnchor>
</c:userShapes>
</file>

<file path=ppt/drawings/drawing25.xml><?xml version="1.0" encoding="utf-8"?>
<c:userShapes xmlns:c="http://schemas.openxmlformats.org/drawingml/2006/chart">
  <cdr:relSizeAnchor xmlns:cdr="http://schemas.openxmlformats.org/drawingml/2006/chartDrawing">
    <cdr:from>
      <cdr:x>0</cdr:x>
      <cdr:y>0.00424</cdr:y>
    </cdr:from>
    <cdr:to>
      <cdr:x>0.12846</cdr:x>
      <cdr:y>0.06241</cdr:y>
    </cdr:to>
    <cdr:sp macro="" textlink="">
      <cdr:nvSpPr>
        <cdr:cNvPr id="2" name="テキスト ボックス 1">
          <a:extLst xmlns:a="http://schemas.openxmlformats.org/drawingml/2006/main">
            <a:ext uri="{FF2B5EF4-FFF2-40B4-BE49-F238E27FC236}">
              <a16:creationId xmlns:a16="http://schemas.microsoft.com/office/drawing/2014/main" id="{36103382-E5B0-4CB5-8DA9-F54142C709BE}"/>
            </a:ext>
          </a:extLst>
        </cdr:cNvPr>
        <cdr:cNvSpPr txBox="1"/>
      </cdr:nvSpPr>
      <cdr:spPr>
        <a:xfrm xmlns:a="http://schemas.openxmlformats.org/drawingml/2006/main">
          <a:off x="0" y="19844"/>
          <a:ext cx="578303" cy="2721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（億円）</a:t>
          </a:r>
        </a:p>
      </cdr:txBody>
    </cdr:sp>
  </cdr:relSizeAnchor>
  <cdr:relSizeAnchor xmlns:cdr="http://schemas.openxmlformats.org/drawingml/2006/chartDrawing">
    <cdr:from>
      <cdr:x>0.52072</cdr:x>
      <cdr:y>0.20527</cdr:y>
    </cdr:from>
    <cdr:to>
      <cdr:x>0.67338</cdr:x>
      <cdr:y>0.24603</cdr:y>
    </cdr:to>
    <cdr:sp macro="" textlink="">
      <cdr:nvSpPr>
        <cdr:cNvPr id="3" name="吹き出し: 線 2">
          <a:extLst xmlns:a="http://schemas.openxmlformats.org/drawingml/2006/main">
            <a:ext uri="{FF2B5EF4-FFF2-40B4-BE49-F238E27FC236}">
              <a16:creationId xmlns:a16="http://schemas.microsoft.com/office/drawing/2014/main" id="{D958B876-440B-4064-8173-9A41F2EA5507}"/>
            </a:ext>
          </a:extLst>
        </cdr:cNvPr>
        <cdr:cNvSpPr/>
      </cdr:nvSpPr>
      <cdr:spPr>
        <a:xfrm xmlns:a="http://schemas.openxmlformats.org/drawingml/2006/main">
          <a:off x="2330865" y="964579"/>
          <a:ext cx="683316" cy="191535"/>
        </a:xfrm>
        <a:prstGeom xmlns:a="http://schemas.openxmlformats.org/drawingml/2006/main" prst="borderCallout1">
          <a:avLst>
            <a:gd name="adj1" fmla="val 115114"/>
            <a:gd name="adj2" fmla="val 66481"/>
            <a:gd name="adj3" fmla="val 263998"/>
            <a:gd name="adj4" fmla="val 132896"/>
          </a:avLst>
        </a:prstGeom>
        <a:solidFill xmlns:a="http://schemas.openxmlformats.org/drawingml/2006/main">
          <a:schemeClr val="bg1"/>
        </a:solidFill>
        <a:ln xmlns:a="http://schemas.openxmlformats.org/drawingml/2006/main" w="12700">
          <a:solidFill>
            <a:srgbClr val="C050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成田空港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0.27177</cdr:x>
      <cdr:y>0.49751</cdr:y>
    </cdr:from>
    <cdr:to>
      <cdr:x>0.42443</cdr:x>
      <cdr:y>0.53827</cdr:y>
    </cdr:to>
    <cdr:sp macro="" textlink="">
      <cdr:nvSpPr>
        <cdr:cNvPr id="4" name="吹き出し: 線 3">
          <a:extLst xmlns:a="http://schemas.openxmlformats.org/drawingml/2006/main">
            <a:ext uri="{FF2B5EF4-FFF2-40B4-BE49-F238E27FC236}">
              <a16:creationId xmlns:a16="http://schemas.microsoft.com/office/drawing/2014/main" id="{46345D07-5D68-4381-983B-2B8342FC0040}"/>
            </a:ext>
          </a:extLst>
        </cdr:cNvPr>
        <cdr:cNvSpPr/>
      </cdr:nvSpPr>
      <cdr:spPr>
        <a:xfrm xmlns:a="http://schemas.openxmlformats.org/drawingml/2006/main">
          <a:off x="1249435" y="2383631"/>
          <a:ext cx="701839" cy="195285"/>
        </a:xfrm>
        <a:prstGeom xmlns:a="http://schemas.openxmlformats.org/drawingml/2006/main" prst="borderCallout1">
          <a:avLst>
            <a:gd name="adj1" fmla="val 115114"/>
            <a:gd name="adj2" fmla="val 66481"/>
            <a:gd name="adj3" fmla="val 280214"/>
            <a:gd name="adj4" fmla="val 113199"/>
          </a:avLst>
        </a:prstGeom>
        <a:solidFill xmlns:a="http://schemas.openxmlformats.org/drawingml/2006/main">
          <a:schemeClr val="bg1"/>
        </a:solidFill>
        <a:ln xmlns:a="http://schemas.openxmlformats.org/drawingml/2006/main" w="12700">
          <a:solidFill>
            <a:srgbClr val="4A7EBB"/>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関西空港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0.77746</cdr:x>
      <cdr:y>0.64261</cdr:y>
    </cdr:from>
    <cdr:to>
      <cdr:x>0.93012</cdr:x>
      <cdr:y>0.68337</cdr:y>
    </cdr:to>
    <cdr:sp macro="" textlink="">
      <cdr:nvSpPr>
        <cdr:cNvPr id="5" name="吹き出し: 線 4">
          <a:extLst xmlns:a="http://schemas.openxmlformats.org/drawingml/2006/main">
            <a:ext uri="{FF2B5EF4-FFF2-40B4-BE49-F238E27FC236}">
              <a16:creationId xmlns:a16="http://schemas.microsoft.com/office/drawing/2014/main" id="{3B8932CE-F05B-4DFC-9C75-996730577EA7}"/>
            </a:ext>
          </a:extLst>
        </cdr:cNvPr>
        <cdr:cNvSpPr/>
      </cdr:nvSpPr>
      <cdr:spPr>
        <a:xfrm xmlns:a="http://schemas.openxmlformats.org/drawingml/2006/main">
          <a:off x="3480077" y="3019701"/>
          <a:ext cx="683316" cy="191535"/>
        </a:xfrm>
        <a:prstGeom xmlns:a="http://schemas.openxmlformats.org/drawingml/2006/main" prst="borderCallout1">
          <a:avLst>
            <a:gd name="adj1" fmla="val 117817"/>
            <a:gd name="adj2" fmla="val 2845"/>
            <a:gd name="adj3" fmla="val 242376"/>
            <a:gd name="adj4" fmla="val -25437"/>
          </a:avLst>
        </a:prstGeom>
        <a:solidFill xmlns:a="http://schemas.openxmlformats.org/drawingml/2006/main">
          <a:schemeClr val="bg1"/>
        </a:solidFill>
        <a:ln xmlns:a="http://schemas.openxmlformats.org/drawingml/2006/main" w="12700">
          <a:solidFill>
            <a:schemeClr val="accent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900" dirty="0">
              <a:solidFill>
                <a:sysClr val="windowText" lastClr="000000"/>
              </a:solidFill>
              <a:latin typeface="Meiryo UI" panose="020B0604030504040204" pitchFamily="50" charset="-128"/>
              <a:ea typeface="Meiryo UI" panose="020B0604030504040204" pitchFamily="50" charset="-128"/>
            </a:rPr>
            <a:t>中部空港</a:t>
          </a:r>
          <a:endParaRPr lang="ja-JP" sz="900" dirty="0">
            <a:solidFill>
              <a:sysClr val="windowText" lastClr="000000"/>
            </a:solidFill>
            <a:latin typeface="Meiryo UI" panose="020B0604030504040204" pitchFamily="50" charset="-128"/>
            <a:ea typeface="Meiryo UI" panose="020B0604030504040204" pitchFamily="50" charset="-128"/>
          </a:endParaRPr>
        </a:p>
      </cdr:txBody>
    </cdr:sp>
  </cdr:relSizeAnchor>
</c:userShapes>
</file>

<file path=ppt/drawings/drawing26.xml><?xml version="1.0" encoding="utf-8"?>
<c:userShapes xmlns:c="http://schemas.openxmlformats.org/drawingml/2006/chart">
  <cdr:relSizeAnchor xmlns:cdr="http://schemas.openxmlformats.org/drawingml/2006/chartDrawing">
    <cdr:from>
      <cdr:x>0</cdr:x>
      <cdr:y>0.02471</cdr:y>
    </cdr:from>
    <cdr:to>
      <cdr:x>0.14805</cdr:x>
      <cdr:y>0.10332</cdr:y>
    </cdr:to>
    <cdr:sp macro="" textlink="">
      <cdr:nvSpPr>
        <cdr:cNvPr id="2" name="テキスト ボックス 1">
          <a:extLst xmlns:a="http://schemas.openxmlformats.org/drawingml/2006/main">
            <a:ext uri="{FF2B5EF4-FFF2-40B4-BE49-F238E27FC236}">
              <a16:creationId xmlns:a16="http://schemas.microsoft.com/office/drawing/2014/main" id="{FE063B1F-792F-46BB-91E0-C160780E78A7}"/>
            </a:ext>
          </a:extLst>
        </cdr:cNvPr>
        <cdr:cNvSpPr txBox="1"/>
      </cdr:nvSpPr>
      <cdr:spPr>
        <a:xfrm xmlns:a="http://schemas.openxmlformats.org/drawingml/2006/main">
          <a:off x="0" y="104775"/>
          <a:ext cx="590550" cy="333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900">
              <a:latin typeface="Meiryo UI" panose="020B0604030504040204" pitchFamily="50" charset="-128"/>
              <a:ea typeface="Meiryo UI" panose="020B0604030504040204" pitchFamily="50" charset="-128"/>
            </a:rPr>
            <a:t>（万</a:t>
          </a:r>
          <a:r>
            <a:rPr lang="en-US" altLang="ja-JP" sz="900">
              <a:latin typeface="Meiryo UI" panose="020B0604030504040204" pitchFamily="50" charset="-128"/>
              <a:ea typeface="Meiryo UI" panose="020B0604030504040204" pitchFamily="50" charset="-128"/>
            </a:rPr>
            <a:t>t</a:t>
          </a:r>
          <a:r>
            <a:rPr lang="ja-JP" altLang="en-US" sz="900">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0.4473</cdr:x>
      <cdr:y>0.13326</cdr:y>
    </cdr:from>
    <cdr:to>
      <cdr:x>0.61935</cdr:x>
      <cdr:y>0.17931</cdr:y>
    </cdr:to>
    <cdr:sp macro="" textlink="">
      <cdr:nvSpPr>
        <cdr:cNvPr id="3" name="吹き出し: 線 2">
          <a:extLst xmlns:a="http://schemas.openxmlformats.org/drawingml/2006/main">
            <a:ext uri="{FF2B5EF4-FFF2-40B4-BE49-F238E27FC236}">
              <a16:creationId xmlns:a16="http://schemas.microsoft.com/office/drawing/2014/main" id="{6D3649D2-C451-46B0-A838-3F9C7F4C13AA}"/>
            </a:ext>
          </a:extLst>
        </cdr:cNvPr>
        <cdr:cNvSpPr/>
      </cdr:nvSpPr>
      <cdr:spPr>
        <a:xfrm xmlns:a="http://schemas.openxmlformats.org/drawingml/2006/main">
          <a:off x="1784180" y="565150"/>
          <a:ext cx="686269" cy="195285"/>
        </a:xfrm>
        <a:prstGeom xmlns:a="http://schemas.openxmlformats.org/drawingml/2006/main" prst="borderCallout1">
          <a:avLst>
            <a:gd name="adj1" fmla="val 115114"/>
            <a:gd name="adj2" fmla="val 66481"/>
            <a:gd name="adj3" fmla="val 263998"/>
            <a:gd name="adj4" fmla="val 132896"/>
          </a:avLst>
        </a:prstGeom>
        <a:solidFill xmlns:a="http://schemas.openxmlformats.org/drawingml/2006/main">
          <a:schemeClr val="bg1"/>
        </a:solidFill>
        <a:ln xmlns:a="http://schemas.openxmlformats.org/drawingml/2006/main" w="12700">
          <a:solidFill>
            <a:srgbClr val="C050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成田空港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0.20855</cdr:x>
      <cdr:y>0.51321</cdr:y>
    </cdr:from>
    <cdr:to>
      <cdr:x>0.3806</cdr:x>
      <cdr:y>0.55926</cdr:y>
    </cdr:to>
    <cdr:sp macro="" textlink="">
      <cdr:nvSpPr>
        <cdr:cNvPr id="4" name="吹き出し: 線 3">
          <a:extLst xmlns:a="http://schemas.openxmlformats.org/drawingml/2006/main">
            <a:ext uri="{FF2B5EF4-FFF2-40B4-BE49-F238E27FC236}">
              <a16:creationId xmlns:a16="http://schemas.microsoft.com/office/drawing/2014/main" id="{8669E316-3B6F-427D-8068-96835063D155}"/>
            </a:ext>
          </a:extLst>
        </cdr:cNvPr>
        <cdr:cNvSpPr/>
      </cdr:nvSpPr>
      <cdr:spPr>
        <a:xfrm xmlns:a="http://schemas.openxmlformats.org/drawingml/2006/main">
          <a:off x="831850" y="2176410"/>
          <a:ext cx="686269" cy="195285"/>
        </a:xfrm>
        <a:prstGeom xmlns:a="http://schemas.openxmlformats.org/drawingml/2006/main" prst="borderCallout1">
          <a:avLst>
            <a:gd name="adj1" fmla="val 115114"/>
            <a:gd name="adj2" fmla="val 66481"/>
            <a:gd name="adj3" fmla="val 280214"/>
            <a:gd name="adj4" fmla="val 113199"/>
          </a:avLst>
        </a:prstGeom>
        <a:solidFill xmlns:a="http://schemas.openxmlformats.org/drawingml/2006/main">
          <a:schemeClr val="bg1"/>
        </a:solidFill>
        <a:ln xmlns:a="http://schemas.openxmlformats.org/drawingml/2006/main" w="12700">
          <a:solidFill>
            <a:srgbClr val="4A7EBB"/>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関西空港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0.69127</cdr:x>
      <cdr:y>0.70147</cdr:y>
    </cdr:from>
    <cdr:to>
      <cdr:x>0.86332</cdr:x>
      <cdr:y>0.74752</cdr:y>
    </cdr:to>
    <cdr:sp macro="" textlink="">
      <cdr:nvSpPr>
        <cdr:cNvPr id="5" name="吹き出し: 線 4">
          <a:extLst xmlns:a="http://schemas.openxmlformats.org/drawingml/2006/main">
            <a:ext uri="{FF2B5EF4-FFF2-40B4-BE49-F238E27FC236}">
              <a16:creationId xmlns:a16="http://schemas.microsoft.com/office/drawing/2014/main" id="{15E84BC5-8149-4CF8-81DB-EB8A7A0A916E}"/>
            </a:ext>
          </a:extLst>
        </cdr:cNvPr>
        <cdr:cNvSpPr/>
      </cdr:nvSpPr>
      <cdr:spPr>
        <a:xfrm xmlns:a="http://schemas.openxmlformats.org/drawingml/2006/main">
          <a:off x="2757356" y="2974812"/>
          <a:ext cx="686268" cy="195285"/>
        </a:xfrm>
        <a:prstGeom xmlns:a="http://schemas.openxmlformats.org/drawingml/2006/main" prst="borderCallout1">
          <a:avLst>
            <a:gd name="adj1" fmla="val 117817"/>
            <a:gd name="adj2" fmla="val 2845"/>
            <a:gd name="adj3" fmla="val 242376"/>
            <a:gd name="adj4" fmla="val -25437"/>
          </a:avLst>
        </a:prstGeom>
        <a:solidFill xmlns:a="http://schemas.openxmlformats.org/drawingml/2006/main">
          <a:schemeClr val="bg1"/>
        </a:solidFill>
        <a:ln xmlns:a="http://schemas.openxmlformats.org/drawingml/2006/main" w="12700">
          <a:solidFill>
            <a:schemeClr val="accent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中部空港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userShapes>
</file>

<file path=ppt/drawings/drawing27.xml><?xml version="1.0" encoding="utf-8"?>
<c:userShapes xmlns:c="http://schemas.openxmlformats.org/drawingml/2006/chart">
  <cdr:relSizeAnchor xmlns:cdr="http://schemas.openxmlformats.org/drawingml/2006/chartDrawing">
    <cdr:from>
      <cdr:x>0.12314</cdr:x>
      <cdr:y>0</cdr:y>
    </cdr:from>
    <cdr:to>
      <cdr:x>0.26766</cdr:x>
      <cdr:y>0.08822</cdr:y>
    </cdr:to>
    <cdr:sp macro="" textlink="">
      <cdr:nvSpPr>
        <cdr:cNvPr id="2" name="テキスト ボックス 1">
          <a:extLst xmlns:a="http://schemas.openxmlformats.org/drawingml/2006/main">
            <a:ext uri="{FF2B5EF4-FFF2-40B4-BE49-F238E27FC236}">
              <a16:creationId xmlns:a16="http://schemas.microsoft.com/office/drawing/2014/main" id="{3730CC60-7DBD-41FC-979E-65786F5201F6}"/>
            </a:ext>
          </a:extLst>
        </cdr:cNvPr>
        <cdr:cNvSpPr txBox="1"/>
      </cdr:nvSpPr>
      <cdr:spPr>
        <a:xfrm xmlns:a="http://schemas.openxmlformats.org/drawingml/2006/main">
          <a:off x="629502" y="0"/>
          <a:ext cx="738806" cy="313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（百万円）</a:t>
          </a:r>
        </a:p>
      </cdr:txBody>
    </cdr:sp>
  </cdr:relSizeAnchor>
</c:userShapes>
</file>

<file path=ppt/drawings/drawing28.xml><?xml version="1.0" encoding="utf-8"?>
<c:userShapes xmlns:c="http://schemas.openxmlformats.org/drawingml/2006/chart">
  <cdr:relSizeAnchor xmlns:cdr="http://schemas.openxmlformats.org/drawingml/2006/chartDrawing">
    <cdr:from>
      <cdr:x>0.12314</cdr:x>
      <cdr:y>0</cdr:y>
    </cdr:from>
    <cdr:to>
      <cdr:x>0.26766</cdr:x>
      <cdr:y>0.08822</cdr:y>
    </cdr:to>
    <cdr:sp macro="" textlink="">
      <cdr:nvSpPr>
        <cdr:cNvPr id="2" name="テキスト ボックス 1">
          <a:extLst xmlns:a="http://schemas.openxmlformats.org/drawingml/2006/main">
            <a:ext uri="{FF2B5EF4-FFF2-40B4-BE49-F238E27FC236}">
              <a16:creationId xmlns:a16="http://schemas.microsoft.com/office/drawing/2014/main" id="{3730CC60-7DBD-41FC-979E-65786F5201F6}"/>
            </a:ext>
          </a:extLst>
        </cdr:cNvPr>
        <cdr:cNvSpPr txBox="1"/>
      </cdr:nvSpPr>
      <cdr:spPr>
        <a:xfrm xmlns:a="http://schemas.openxmlformats.org/drawingml/2006/main">
          <a:off x="629525" y="0"/>
          <a:ext cx="738805" cy="3137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（百万円）</a:t>
          </a:r>
        </a:p>
      </cdr:txBody>
    </cdr:sp>
  </cdr:relSizeAnchor>
  <cdr:relSizeAnchor xmlns:cdr="http://schemas.openxmlformats.org/drawingml/2006/chartDrawing">
    <cdr:from>
      <cdr:x>0.16901</cdr:x>
      <cdr:y>0.87356</cdr:y>
    </cdr:from>
    <cdr:to>
      <cdr:x>1</cdr:x>
      <cdr:y>1</cdr:y>
    </cdr:to>
    <cdr:sp macro="" textlink="">
      <cdr:nvSpPr>
        <cdr:cNvPr id="3" name="テキスト ボックス 2">
          <a:extLst xmlns:a="http://schemas.openxmlformats.org/drawingml/2006/main">
            <a:ext uri="{FF2B5EF4-FFF2-40B4-BE49-F238E27FC236}">
              <a16:creationId xmlns:a16="http://schemas.microsoft.com/office/drawing/2014/main" id="{C14B4CAC-8686-4543-A50B-044EF7E62287}"/>
            </a:ext>
          </a:extLst>
        </cdr:cNvPr>
        <cdr:cNvSpPr txBox="1"/>
      </cdr:nvSpPr>
      <cdr:spPr>
        <a:xfrm xmlns:a="http://schemas.openxmlformats.org/drawingml/2006/main">
          <a:off x="864095" y="3105089"/>
          <a:ext cx="4248472" cy="449441"/>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endParaRPr lang="en-US" altLang="ja-JP" sz="1050" dirty="0">
            <a:latin typeface="Meiryo UI" panose="020B0604030504040204" pitchFamily="50" charset="-128"/>
            <a:ea typeface="Meiryo UI" panose="020B0604030504040204" pitchFamily="50" charset="-128"/>
          </a:endParaRPr>
        </a:p>
        <a:p xmlns:a="http://schemas.openxmlformats.org/drawingml/2006/main">
          <a:pPr algn="r"/>
          <a:r>
            <a:rPr lang="en-US" altLang="ja-JP" sz="1050" dirty="0">
              <a:latin typeface="Meiryo UI" panose="020B0604030504040204" pitchFamily="50" charset="-128"/>
              <a:ea typeface="Meiryo UI" panose="020B0604030504040204" pitchFamily="50" charset="-128"/>
            </a:rPr>
            <a:t>※ 2018</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rPr>
            <a:t>年：確報値　　　</a:t>
          </a:r>
          <a:r>
            <a:rPr lang="en-US" altLang="ja-JP" sz="1050" dirty="0">
              <a:latin typeface="Meiryo UI" panose="020B0604030504040204" pitchFamily="50" charset="-128"/>
              <a:ea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rPr>
            <a:t>年：確々報値</a:t>
          </a:r>
        </a:p>
      </cdr:txBody>
    </cdr:sp>
  </cdr:relSizeAnchor>
</c:userShapes>
</file>

<file path=ppt/drawings/drawing29.xml><?xml version="1.0" encoding="utf-8"?>
<c:userShapes xmlns:c="http://schemas.openxmlformats.org/drawingml/2006/chart">
  <cdr:relSizeAnchor xmlns:cdr="http://schemas.openxmlformats.org/drawingml/2006/chartDrawing">
    <cdr:from>
      <cdr:x>0</cdr:x>
      <cdr:y>0.04929</cdr:y>
    </cdr:from>
    <cdr:to>
      <cdr:x>0.18</cdr:x>
      <cdr:y>0.13891</cdr:y>
    </cdr:to>
    <cdr:sp macro="" textlink="">
      <cdr:nvSpPr>
        <cdr:cNvPr id="2" name="テキスト ボックス 1">
          <a:extLst xmlns:a="http://schemas.openxmlformats.org/drawingml/2006/main">
            <a:ext uri="{FF2B5EF4-FFF2-40B4-BE49-F238E27FC236}">
              <a16:creationId xmlns:a16="http://schemas.microsoft.com/office/drawing/2014/main" id="{102A8C25-661E-4639-9FF9-D6D356C8BC62}"/>
            </a:ext>
          </a:extLst>
        </cdr:cNvPr>
        <cdr:cNvSpPr txBox="1"/>
      </cdr:nvSpPr>
      <cdr:spPr>
        <a:xfrm xmlns:a="http://schemas.openxmlformats.org/drawingml/2006/main">
          <a:off x="0" y="184898"/>
          <a:ext cx="840441" cy="3361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100">
              <a:solidFill>
                <a:sysClr val="windowText" lastClr="000000"/>
              </a:solidFill>
              <a:latin typeface="Meiryo UI" panose="020B0604030504040204" pitchFamily="50" charset="-128"/>
              <a:ea typeface="Meiryo UI" panose="020B0604030504040204" pitchFamily="50" charset="-128"/>
            </a:rPr>
            <a:t>（便／週）</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0.0104</cdr:y>
    </cdr:from>
    <cdr:to>
      <cdr:x>0.15907</cdr:x>
      <cdr:y>0.09876</cdr:y>
    </cdr:to>
    <cdr:sp macro="" textlink="">
      <cdr:nvSpPr>
        <cdr:cNvPr id="2" name="テキスト ボックス 1">
          <a:extLst xmlns:a="http://schemas.openxmlformats.org/drawingml/2006/main">
            <a:ext uri="{FF2B5EF4-FFF2-40B4-BE49-F238E27FC236}">
              <a16:creationId xmlns:a16="http://schemas.microsoft.com/office/drawing/2014/main" id="{8D78A556-A7FE-460F-AEBA-14DB4744A611}"/>
            </a:ext>
          </a:extLst>
        </cdr:cNvPr>
        <cdr:cNvSpPr txBox="1"/>
      </cdr:nvSpPr>
      <cdr:spPr>
        <a:xfrm xmlns:a="http://schemas.openxmlformats.org/drawingml/2006/main">
          <a:off x="0" y="37706"/>
          <a:ext cx="550069" cy="3203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a:latin typeface="Meiryo UI" panose="020B0604030504040204" pitchFamily="50" charset="-128"/>
              <a:ea typeface="Meiryo UI" panose="020B0604030504040204" pitchFamily="50" charset="-128"/>
            </a:rPr>
            <a:t>（万人泊）</a:t>
          </a:r>
        </a:p>
      </cdr:txBody>
    </cdr:sp>
  </cdr:relSizeAnchor>
  <cdr:relSizeAnchor xmlns:cdr="http://schemas.openxmlformats.org/drawingml/2006/chartDrawing">
    <cdr:from>
      <cdr:x>0.90312</cdr:x>
      <cdr:y>0.0104</cdr:y>
    </cdr:from>
    <cdr:to>
      <cdr:x>1</cdr:x>
      <cdr:y>0.09876</cdr:y>
    </cdr:to>
    <cdr:sp macro="" textlink="">
      <cdr:nvSpPr>
        <cdr:cNvPr id="3" name="テキスト ボックス 2">
          <a:extLst xmlns:a="http://schemas.openxmlformats.org/drawingml/2006/main">
            <a:ext uri="{FF2B5EF4-FFF2-40B4-BE49-F238E27FC236}">
              <a16:creationId xmlns:a16="http://schemas.microsoft.com/office/drawing/2014/main" id="{38FE18E4-F214-4AC6-BCDA-07C6AB2C094B}"/>
            </a:ext>
          </a:extLst>
        </cdr:cNvPr>
        <cdr:cNvSpPr txBox="1"/>
      </cdr:nvSpPr>
      <cdr:spPr>
        <a:xfrm xmlns:a="http://schemas.openxmlformats.org/drawingml/2006/main">
          <a:off x="3114674" y="38100"/>
          <a:ext cx="334125" cy="3238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a:latin typeface="Meiryo UI" panose="020B0604030504040204" pitchFamily="50" charset="-128"/>
              <a:ea typeface="Meiryo UI" panose="020B0604030504040204" pitchFamily="50" charset="-128"/>
            </a:rPr>
            <a:t>（</a:t>
          </a:r>
          <a:r>
            <a:rPr lang="en-US" altLang="ja-JP" sz="800">
              <a:latin typeface="Meiryo UI" panose="020B0604030504040204" pitchFamily="50" charset="-128"/>
              <a:ea typeface="Meiryo UI" panose="020B0604030504040204" pitchFamily="50" charset="-128"/>
            </a:rPr>
            <a:t>%</a:t>
          </a:r>
          <a:r>
            <a:rPr lang="ja-JP" altLang="en-US" sz="800">
              <a:latin typeface="Meiryo UI" panose="020B0604030504040204" pitchFamily="50" charset="-128"/>
              <a:ea typeface="Meiryo UI" panose="020B0604030504040204" pitchFamily="50" charset="-128"/>
            </a:rPr>
            <a:t>）</a:t>
          </a:r>
        </a:p>
      </cdr:txBody>
    </cdr:sp>
  </cdr:relSizeAnchor>
</c:userShapes>
</file>

<file path=ppt/drawings/drawing30.xml><?xml version="1.0" encoding="utf-8"?>
<c:userShapes xmlns:c="http://schemas.openxmlformats.org/drawingml/2006/chart">
  <cdr:relSizeAnchor xmlns:cdr="http://schemas.openxmlformats.org/drawingml/2006/chartDrawing">
    <cdr:from>
      <cdr:x>0.58736</cdr:x>
      <cdr:y>0.29724</cdr:y>
    </cdr:from>
    <cdr:to>
      <cdr:x>0.63413</cdr:x>
      <cdr:y>0.69697</cdr:y>
    </cdr:to>
    <cdr:sp macro="" textlink="">
      <cdr:nvSpPr>
        <cdr:cNvPr id="2" name="テキスト ボックス 1">
          <a:extLst xmlns:a="http://schemas.openxmlformats.org/drawingml/2006/main">
            <a:ext uri="{FF2B5EF4-FFF2-40B4-BE49-F238E27FC236}">
              <a16:creationId xmlns:a16="http://schemas.microsoft.com/office/drawing/2014/main" id="{2646653F-CA53-475D-9882-D1A5414D6AB5}"/>
            </a:ext>
          </a:extLst>
        </cdr:cNvPr>
        <cdr:cNvSpPr txBox="1"/>
      </cdr:nvSpPr>
      <cdr:spPr>
        <a:xfrm xmlns:a="http://schemas.openxmlformats.org/drawingml/2006/main">
          <a:off x="5325534" y="605615"/>
          <a:ext cx="424059" cy="814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900" b="1" dirty="0">
              <a:latin typeface="+mn-lt"/>
            </a:rPr>
            <a:t>101</a:t>
          </a:r>
        </a:p>
        <a:p xmlns:a="http://schemas.openxmlformats.org/drawingml/2006/main">
          <a:pPr algn="ctr"/>
          <a:r>
            <a:rPr lang="en-US" altLang="ja-JP" sz="900" dirty="0">
              <a:latin typeface="+mn-lt"/>
            </a:rPr>
            <a:t>28</a:t>
          </a:r>
        </a:p>
        <a:p xmlns:a="http://schemas.openxmlformats.org/drawingml/2006/main">
          <a:pPr algn="ctr"/>
          <a:r>
            <a:rPr lang="en-US" altLang="ja-JP" sz="900" dirty="0">
              <a:latin typeface="+mn-lt"/>
            </a:rPr>
            <a:t>13</a:t>
          </a:r>
        </a:p>
        <a:p xmlns:a="http://schemas.openxmlformats.org/drawingml/2006/main">
          <a:pPr algn="ctr"/>
          <a:r>
            <a:rPr lang="en-US" altLang="ja-JP" sz="900" dirty="0">
              <a:latin typeface="+mn-lt"/>
            </a:rPr>
            <a:t>15</a:t>
          </a:r>
        </a:p>
        <a:p xmlns:a="http://schemas.openxmlformats.org/drawingml/2006/main">
          <a:pPr algn="ctr"/>
          <a:r>
            <a:rPr lang="en-US" altLang="ja-JP" sz="900" dirty="0">
              <a:latin typeface="+mn-lt"/>
            </a:rPr>
            <a:t>45</a:t>
          </a:r>
          <a:endParaRPr lang="ja-JP" altLang="en-US" sz="900" dirty="0">
            <a:latin typeface="+mn-lt"/>
          </a:endParaRPr>
        </a:p>
      </cdr:txBody>
    </cdr:sp>
  </cdr:relSizeAnchor>
  <cdr:relSizeAnchor xmlns:cdr="http://schemas.openxmlformats.org/drawingml/2006/chartDrawing">
    <cdr:from>
      <cdr:x>0.64295</cdr:x>
      <cdr:y>0.3593</cdr:y>
    </cdr:from>
    <cdr:to>
      <cdr:x>0.68972</cdr:x>
      <cdr:y>0.75903</cdr:y>
    </cdr:to>
    <cdr:sp macro="" textlink="">
      <cdr:nvSpPr>
        <cdr:cNvPr id="3" name="テキスト ボックス 2">
          <a:extLst xmlns:a="http://schemas.openxmlformats.org/drawingml/2006/main">
            <a:ext uri="{FF2B5EF4-FFF2-40B4-BE49-F238E27FC236}">
              <a16:creationId xmlns:a16="http://schemas.microsoft.com/office/drawing/2014/main" id="{31F779C0-085E-4A2F-9BBC-E57F0FCBE576}"/>
            </a:ext>
          </a:extLst>
        </cdr:cNvPr>
        <cdr:cNvSpPr txBox="1"/>
      </cdr:nvSpPr>
      <cdr:spPr>
        <a:xfrm xmlns:a="http://schemas.openxmlformats.org/drawingml/2006/main">
          <a:off x="5829590" y="732065"/>
          <a:ext cx="424058" cy="814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900" b="1" dirty="0">
              <a:latin typeface="+mn-lt"/>
            </a:rPr>
            <a:t>4</a:t>
          </a:r>
        </a:p>
        <a:p xmlns:a="http://schemas.openxmlformats.org/drawingml/2006/main">
          <a:pPr algn="ctr"/>
          <a:r>
            <a:rPr lang="en-US" altLang="ja-JP" sz="900" dirty="0">
              <a:latin typeface="+mn-lt"/>
            </a:rPr>
            <a:t>2</a:t>
          </a:r>
        </a:p>
        <a:p xmlns:a="http://schemas.openxmlformats.org/drawingml/2006/main">
          <a:pPr algn="ctr"/>
          <a:r>
            <a:rPr lang="en-US" altLang="ja-JP" sz="900" dirty="0">
              <a:latin typeface="+mn-lt"/>
            </a:rPr>
            <a:t>1</a:t>
          </a:r>
        </a:p>
        <a:p xmlns:a="http://schemas.openxmlformats.org/drawingml/2006/main">
          <a:pPr algn="ctr"/>
          <a:r>
            <a:rPr lang="en-US" altLang="ja-JP" sz="900" dirty="0">
              <a:latin typeface="+mn-lt"/>
            </a:rPr>
            <a:t>0</a:t>
          </a:r>
        </a:p>
        <a:p xmlns:a="http://schemas.openxmlformats.org/drawingml/2006/main">
          <a:pPr algn="ctr"/>
          <a:r>
            <a:rPr lang="en-US" altLang="ja-JP" sz="900" dirty="0">
              <a:latin typeface="+mn-lt"/>
            </a:rPr>
            <a:t>1</a:t>
          </a:r>
          <a:endParaRPr lang="ja-JP" altLang="en-US" sz="900" dirty="0">
            <a:latin typeface="+mn-lt"/>
          </a:endParaRPr>
        </a:p>
      </cdr:txBody>
    </cdr:sp>
  </cdr:relSizeAnchor>
  <cdr:relSizeAnchor xmlns:cdr="http://schemas.openxmlformats.org/drawingml/2006/chartDrawing">
    <cdr:from>
      <cdr:x>0.70649</cdr:x>
      <cdr:y>0.31925</cdr:y>
    </cdr:from>
    <cdr:to>
      <cdr:x>0.75326</cdr:x>
      <cdr:y>0.71898</cdr:y>
    </cdr:to>
    <cdr:sp macro="" textlink="">
      <cdr:nvSpPr>
        <cdr:cNvPr id="4" name="テキスト ボックス 3">
          <a:extLst xmlns:a="http://schemas.openxmlformats.org/drawingml/2006/main">
            <a:ext uri="{FF2B5EF4-FFF2-40B4-BE49-F238E27FC236}">
              <a16:creationId xmlns:a16="http://schemas.microsoft.com/office/drawing/2014/main" id="{F26B4621-512A-44A3-885C-B36B56E40F89}"/>
            </a:ext>
          </a:extLst>
        </cdr:cNvPr>
        <cdr:cNvSpPr txBox="1"/>
      </cdr:nvSpPr>
      <cdr:spPr>
        <a:xfrm xmlns:a="http://schemas.openxmlformats.org/drawingml/2006/main">
          <a:off x="6405654" y="650464"/>
          <a:ext cx="424059" cy="814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900" b="1" dirty="0">
              <a:latin typeface="+mn-lt"/>
            </a:rPr>
            <a:t>89</a:t>
          </a:r>
        </a:p>
        <a:p xmlns:a="http://schemas.openxmlformats.org/drawingml/2006/main">
          <a:pPr algn="ctr"/>
          <a:r>
            <a:rPr lang="en-US" altLang="ja-JP" sz="900" dirty="0">
              <a:latin typeface="+mn-lt"/>
            </a:rPr>
            <a:t>34</a:t>
          </a:r>
        </a:p>
        <a:p xmlns:a="http://schemas.openxmlformats.org/drawingml/2006/main">
          <a:pPr algn="ctr"/>
          <a:r>
            <a:rPr lang="en-US" altLang="ja-JP" sz="900" dirty="0">
              <a:latin typeface="+mn-lt"/>
            </a:rPr>
            <a:t>34</a:t>
          </a:r>
        </a:p>
        <a:p xmlns:a="http://schemas.openxmlformats.org/drawingml/2006/main">
          <a:pPr algn="ctr"/>
          <a:r>
            <a:rPr lang="en-US" altLang="ja-JP" sz="900" dirty="0">
              <a:latin typeface="+mn-lt"/>
            </a:rPr>
            <a:t>9</a:t>
          </a:r>
        </a:p>
        <a:p xmlns:a="http://schemas.openxmlformats.org/drawingml/2006/main">
          <a:pPr algn="ctr"/>
          <a:r>
            <a:rPr lang="en-US" altLang="ja-JP" sz="900" dirty="0">
              <a:latin typeface="+mn-lt"/>
            </a:rPr>
            <a:t>12</a:t>
          </a:r>
          <a:endParaRPr lang="ja-JP" altLang="en-US" sz="900" dirty="0">
            <a:latin typeface="+mn-lt"/>
          </a:endParaRPr>
        </a:p>
      </cdr:txBody>
    </cdr:sp>
  </cdr:relSizeAnchor>
  <cdr:relSizeAnchor xmlns:cdr="http://schemas.openxmlformats.org/drawingml/2006/chartDrawing">
    <cdr:from>
      <cdr:x>0.01766</cdr:x>
      <cdr:y>0</cdr:y>
    </cdr:from>
    <cdr:to>
      <cdr:x>0.08412</cdr:x>
      <cdr:y>0.1288</cdr:y>
    </cdr:to>
    <cdr:sp macro="" textlink="">
      <cdr:nvSpPr>
        <cdr:cNvPr id="5" name="テキスト ボックス 4">
          <a:extLst xmlns:a="http://schemas.openxmlformats.org/drawingml/2006/main">
            <a:ext uri="{FF2B5EF4-FFF2-40B4-BE49-F238E27FC236}">
              <a16:creationId xmlns:a16="http://schemas.microsoft.com/office/drawing/2014/main" id="{C733ADAB-9F4C-41F2-8AFB-4CFE2910587F}"/>
            </a:ext>
          </a:extLst>
        </cdr:cNvPr>
        <cdr:cNvSpPr txBox="1"/>
      </cdr:nvSpPr>
      <cdr:spPr>
        <a:xfrm xmlns:a="http://schemas.openxmlformats.org/drawingml/2006/main">
          <a:off x="160119" y="0"/>
          <a:ext cx="602602" cy="2624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a:r>
            <a:rPr lang="ja-JP" altLang="en-US" sz="800">
              <a:latin typeface="Meiryo UI" panose="020B0604030504040204" pitchFamily="50" charset="-128"/>
              <a:ea typeface="Meiryo UI" panose="020B0604030504040204" pitchFamily="50" charset="-128"/>
            </a:rPr>
            <a:t>（万人）</a:t>
          </a:r>
        </a:p>
      </cdr:txBody>
    </cdr:sp>
  </cdr:relSizeAnchor>
</c:userShapes>
</file>

<file path=ppt/drawings/drawing31.xml><?xml version="1.0" encoding="utf-8"?>
<c:userShapes xmlns:c="http://schemas.openxmlformats.org/drawingml/2006/chart">
  <cdr:relSizeAnchor xmlns:cdr="http://schemas.openxmlformats.org/drawingml/2006/chartDrawing">
    <cdr:from>
      <cdr:x>0</cdr:x>
      <cdr:y>0</cdr:y>
    </cdr:from>
    <cdr:to>
      <cdr:x>0.0692</cdr:x>
      <cdr:y>0.09742</cdr:y>
    </cdr:to>
    <cdr:sp macro="" textlink="">
      <cdr:nvSpPr>
        <cdr:cNvPr id="2" name="テキスト ボックス 1"/>
        <cdr:cNvSpPr txBox="1"/>
      </cdr:nvSpPr>
      <cdr:spPr>
        <a:xfrm xmlns:a="http://schemas.openxmlformats.org/drawingml/2006/main">
          <a:off x="0" y="0"/>
          <a:ext cx="494187" cy="186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800"/>
            <a:t>（便</a:t>
          </a:r>
          <a:r>
            <a:rPr lang="en-US" altLang="ja-JP" sz="800"/>
            <a:t>/</a:t>
          </a:r>
          <a:r>
            <a:rPr lang="ja-JP" altLang="en-US" sz="800"/>
            <a:t>週）</a:t>
          </a:r>
        </a:p>
      </cdr:txBody>
    </cdr:sp>
  </cdr:relSizeAnchor>
</c:userShapes>
</file>

<file path=ppt/drawings/drawing32.xml><?xml version="1.0" encoding="utf-8"?>
<c:userShapes xmlns:c="http://schemas.openxmlformats.org/drawingml/2006/chart">
  <cdr:relSizeAnchor xmlns:cdr="http://schemas.openxmlformats.org/drawingml/2006/chartDrawing">
    <cdr:from>
      <cdr:x>0</cdr:x>
      <cdr:y>0.00455</cdr:y>
    </cdr:from>
    <cdr:to>
      <cdr:x>0.13333</cdr:x>
      <cdr:y>0.07738</cdr:y>
    </cdr:to>
    <cdr:sp macro="" textlink="">
      <cdr:nvSpPr>
        <cdr:cNvPr id="2" name="テキスト ボックス 1">
          <a:extLst xmlns:a="http://schemas.openxmlformats.org/drawingml/2006/main">
            <a:ext uri="{FF2B5EF4-FFF2-40B4-BE49-F238E27FC236}">
              <a16:creationId xmlns:a16="http://schemas.microsoft.com/office/drawing/2014/main" id="{9C9C16AA-CE55-439D-8ADA-E6DE760DC2F5}"/>
            </a:ext>
          </a:extLst>
        </cdr:cNvPr>
        <cdr:cNvSpPr txBox="1"/>
      </cdr:nvSpPr>
      <cdr:spPr>
        <a:xfrm xmlns:a="http://schemas.openxmlformats.org/drawingml/2006/main">
          <a:off x="0" y="19050"/>
          <a:ext cx="6096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dirty="0">
              <a:latin typeface="Meiryo UI" panose="020B0604030504040204" pitchFamily="50" charset="-128"/>
              <a:ea typeface="Meiryo UI" panose="020B0604030504040204" pitchFamily="50" charset="-128"/>
            </a:rPr>
            <a:t>（兆円）</a:t>
          </a:r>
        </a:p>
      </cdr:txBody>
    </cdr:sp>
  </cdr:relSizeAnchor>
  <cdr:relSizeAnchor xmlns:cdr="http://schemas.openxmlformats.org/drawingml/2006/chartDrawing">
    <cdr:from>
      <cdr:x>0.30005</cdr:x>
      <cdr:y>0.22888</cdr:y>
    </cdr:from>
    <cdr:to>
      <cdr:x>0.70954</cdr:x>
      <cdr:y>0.50416</cdr:y>
    </cdr:to>
    <cdr:sp macro="" textlink="">
      <cdr:nvSpPr>
        <cdr:cNvPr id="4" name="テキスト ボックス 3">
          <a:extLst xmlns:a="http://schemas.openxmlformats.org/drawingml/2006/main">
            <a:ext uri="{FF2B5EF4-FFF2-40B4-BE49-F238E27FC236}">
              <a16:creationId xmlns:a16="http://schemas.microsoft.com/office/drawing/2014/main" id="{A76F4322-5AC6-40DA-8774-0565F723AF23}"/>
            </a:ext>
          </a:extLst>
        </cdr:cNvPr>
        <cdr:cNvSpPr txBox="1"/>
      </cdr:nvSpPr>
      <cdr:spPr>
        <a:xfrm xmlns:a="http://schemas.openxmlformats.org/drawingml/2006/main">
          <a:off x="1371811" y="957913"/>
          <a:ext cx="1872208" cy="11521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userShapes>
</file>

<file path=ppt/drawings/drawing33.xml><?xml version="1.0" encoding="utf-8"?>
<c:userShapes xmlns:c="http://schemas.openxmlformats.org/drawingml/2006/chart">
  <cdr:relSizeAnchor xmlns:cdr="http://schemas.openxmlformats.org/drawingml/2006/chartDrawing">
    <cdr:from>
      <cdr:x>0</cdr:x>
      <cdr:y>0.00455</cdr:y>
    </cdr:from>
    <cdr:to>
      <cdr:x>0.1474</cdr:x>
      <cdr:y>0.07738</cdr:y>
    </cdr:to>
    <cdr:sp macro="" textlink="">
      <cdr:nvSpPr>
        <cdr:cNvPr id="2" name="テキスト ボックス 1">
          <a:extLst xmlns:a="http://schemas.openxmlformats.org/drawingml/2006/main">
            <a:ext uri="{FF2B5EF4-FFF2-40B4-BE49-F238E27FC236}">
              <a16:creationId xmlns:a16="http://schemas.microsoft.com/office/drawing/2014/main" id="{9C9C16AA-CE55-439D-8ADA-E6DE760DC2F5}"/>
            </a:ext>
          </a:extLst>
        </cdr:cNvPr>
        <cdr:cNvSpPr txBox="1"/>
      </cdr:nvSpPr>
      <cdr:spPr>
        <a:xfrm xmlns:a="http://schemas.openxmlformats.org/drawingml/2006/main">
          <a:off x="0" y="18831"/>
          <a:ext cx="672238" cy="3014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latin typeface="Meiryo UI" panose="020B0604030504040204" pitchFamily="50" charset="-128"/>
              <a:ea typeface="Meiryo UI" panose="020B0604030504040204" pitchFamily="50" charset="-128"/>
            </a:rPr>
            <a:t>（万</a:t>
          </a:r>
          <a:r>
            <a:rPr lang="en-US" altLang="ja-JP" sz="900">
              <a:latin typeface="Meiryo UI" panose="020B0604030504040204" pitchFamily="50" charset="-128"/>
              <a:ea typeface="Meiryo UI" panose="020B0604030504040204" pitchFamily="50" charset="-128"/>
            </a:rPr>
            <a:t>TEU</a:t>
          </a:r>
          <a:r>
            <a:rPr lang="ja-JP" altLang="en-US" sz="900">
              <a:latin typeface="Meiryo UI" panose="020B0604030504040204" pitchFamily="50" charset="-128"/>
              <a:ea typeface="Meiryo UI" panose="020B0604030504040204" pitchFamily="50" charset="-128"/>
            </a:rPr>
            <a:t>）</a:t>
          </a:r>
        </a:p>
      </cdr:txBody>
    </cdr:sp>
  </cdr:relSizeAnchor>
</c:userShapes>
</file>

<file path=ppt/drawings/drawing34.xml><?xml version="1.0" encoding="utf-8"?>
<c:userShapes xmlns:c="http://schemas.openxmlformats.org/drawingml/2006/chart">
  <cdr:relSizeAnchor xmlns:cdr="http://schemas.openxmlformats.org/drawingml/2006/chartDrawing">
    <cdr:from>
      <cdr:x>0.12314</cdr:x>
      <cdr:y>0</cdr:y>
    </cdr:from>
    <cdr:to>
      <cdr:x>0.26766</cdr:x>
      <cdr:y>0.08822</cdr:y>
    </cdr:to>
    <cdr:sp macro="" textlink="">
      <cdr:nvSpPr>
        <cdr:cNvPr id="2" name="テキスト ボックス 1">
          <a:extLst xmlns:a="http://schemas.openxmlformats.org/drawingml/2006/main">
            <a:ext uri="{FF2B5EF4-FFF2-40B4-BE49-F238E27FC236}">
              <a16:creationId xmlns:a16="http://schemas.microsoft.com/office/drawing/2014/main" id="{3730CC60-7DBD-41FC-979E-65786F5201F6}"/>
            </a:ext>
          </a:extLst>
        </cdr:cNvPr>
        <cdr:cNvSpPr txBox="1"/>
      </cdr:nvSpPr>
      <cdr:spPr>
        <a:xfrm xmlns:a="http://schemas.openxmlformats.org/drawingml/2006/main">
          <a:off x="629502" y="0"/>
          <a:ext cx="738806" cy="313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（百万円）</a:t>
          </a:r>
        </a:p>
      </cdr:txBody>
    </cdr:sp>
  </cdr:relSizeAnchor>
</c:userShapes>
</file>

<file path=ppt/drawings/drawing35.xml><?xml version="1.0" encoding="utf-8"?>
<c:userShapes xmlns:c="http://schemas.openxmlformats.org/drawingml/2006/chart">
  <cdr:relSizeAnchor xmlns:cdr="http://schemas.openxmlformats.org/drawingml/2006/chartDrawing">
    <cdr:from>
      <cdr:x>0.12314</cdr:x>
      <cdr:y>0</cdr:y>
    </cdr:from>
    <cdr:to>
      <cdr:x>0.26766</cdr:x>
      <cdr:y>0.08822</cdr:y>
    </cdr:to>
    <cdr:sp macro="" textlink="">
      <cdr:nvSpPr>
        <cdr:cNvPr id="2" name="テキスト ボックス 1">
          <a:extLst xmlns:a="http://schemas.openxmlformats.org/drawingml/2006/main">
            <a:ext uri="{FF2B5EF4-FFF2-40B4-BE49-F238E27FC236}">
              <a16:creationId xmlns:a16="http://schemas.microsoft.com/office/drawing/2014/main" id="{3730CC60-7DBD-41FC-979E-65786F5201F6}"/>
            </a:ext>
          </a:extLst>
        </cdr:cNvPr>
        <cdr:cNvSpPr txBox="1"/>
      </cdr:nvSpPr>
      <cdr:spPr>
        <a:xfrm xmlns:a="http://schemas.openxmlformats.org/drawingml/2006/main">
          <a:off x="629502" y="0"/>
          <a:ext cx="738806" cy="313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（百万円）</a:t>
          </a:r>
        </a:p>
      </cdr:txBody>
    </cdr:sp>
  </cdr:relSizeAnchor>
</c:userShapes>
</file>

<file path=ppt/drawings/drawing4.xml><?xml version="1.0" encoding="utf-8"?>
<c:userShapes xmlns:c="http://schemas.openxmlformats.org/drawingml/2006/chart">
  <cdr:relSizeAnchor xmlns:cdr="http://schemas.openxmlformats.org/drawingml/2006/chartDrawing">
    <cdr:from>
      <cdr:x>0.00795</cdr:x>
      <cdr:y>0.01515</cdr:y>
    </cdr:from>
    <cdr:to>
      <cdr:x>0.12983</cdr:x>
      <cdr:y>0.07515</cdr:y>
    </cdr:to>
    <cdr:sp macro="" textlink="">
      <cdr:nvSpPr>
        <cdr:cNvPr id="2" name="テキスト ボックス 1">
          <a:extLst xmlns:a="http://schemas.openxmlformats.org/drawingml/2006/main">
            <a:ext uri="{FF2B5EF4-FFF2-40B4-BE49-F238E27FC236}">
              <a16:creationId xmlns:a16="http://schemas.microsoft.com/office/drawing/2014/main" id="{499BD84E-1EB0-4E77-850E-1AA5FBBC6130}"/>
            </a:ext>
          </a:extLst>
        </cdr:cNvPr>
        <cdr:cNvSpPr txBox="1"/>
      </cdr:nvSpPr>
      <cdr:spPr>
        <a:xfrm xmlns:a="http://schemas.openxmlformats.org/drawingml/2006/main">
          <a:off x="38614" y="62172"/>
          <a:ext cx="592094" cy="2463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a:latin typeface="Meiryo UI" panose="020B0604030504040204" pitchFamily="50" charset="-128"/>
              <a:ea typeface="Meiryo UI" panose="020B0604030504040204" pitchFamily="50" charset="-128"/>
            </a:rPr>
            <a:t>（千人泊）</a:t>
          </a:r>
        </a:p>
      </cdr:txBody>
    </cdr:sp>
  </cdr:relSizeAnchor>
</c:userShapes>
</file>

<file path=ppt/drawings/drawing5.xml><?xml version="1.0" encoding="utf-8"?>
<c:userShapes xmlns:c="http://schemas.openxmlformats.org/drawingml/2006/chart">
  <cdr:relSizeAnchor xmlns:cdr="http://schemas.openxmlformats.org/drawingml/2006/chartDrawing">
    <cdr:from>
      <cdr:x>0.02497</cdr:x>
      <cdr:y>0.00599</cdr:y>
    </cdr:from>
    <cdr:to>
      <cdr:x>0.12289</cdr:x>
      <cdr:y>0.05442</cdr:y>
    </cdr:to>
    <cdr:sp macro="" textlink="">
      <cdr:nvSpPr>
        <cdr:cNvPr id="3" name="テキスト ボックス 2"/>
        <cdr:cNvSpPr txBox="1"/>
      </cdr:nvSpPr>
      <cdr:spPr>
        <a:xfrm xmlns:a="http://schemas.openxmlformats.org/drawingml/2006/main">
          <a:off x="123903" y="31456"/>
          <a:ext cx="485931" cy="2542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900"/>
            <a:t>(</a:t>
          </a:r>
          <a:r>
            <a:rPr lang="ja-JP" altLang="en-US" sz="900"/>
            <a:t>万人</a:t>
          </a:r>
          <a:r>
            <a:rPr lang="en-US" altLang="ja-JP" sz="900"/>
            <a:t>)</a:t>
          </a:r>
          <a:endParaRPr lang="ja-JP" altLang="en-US" sz="900"/>
        </a:p>
      </cdr:txBody>
    </cdr:sp>
  </cdr:relSizeAnchor>
  <cdr:relSizeAnchor xmlns:cdr="http://schemas.openxmlformats.org/drawingml/2006/chartDrawing">
    <cdr:from>
      <cdr:x>0.88232</cdr:x>
      <cdr:y>0</cdr:y>
    </cdr:from>
    <cdr:to>
      <cdr:x>0.9559</cdr:x>
      <cdr:y>0.07554</cdr:y>
    </cdr:to>
    <cdr:sp macro="" textlink="">
      <cdr:nvSpPr>
        <cdr:cNvPr id="4" name="テキスト ボックス 1"/>
        <cdr:cNvSpPr txBox="1"/>
      </cdr:nvSpPr>
      <cdr:spPr>
        <a:xfrm xmlns:a="http://schemas.openxmlformats.org/drawingml/2006/main">
          <a:off x="4132584" y="0"/>
          <a:ext cx="344631" cy="2917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000">
              <a:latin typeface="ＭＳ Ｐゴシック" panose="020B0600070205080204" pitchFamily="50" charset="-128"/>
              <a:ea typeface="ＭＳ Ｐゴシック" panose="020B0600070205080204" pitchFamily="50" charset="-128"/>
            </a:rPr>
            <a:t>(%)</a:t>
          </a:r>
          <a:endParaRPr lang="ja-JP" altLang="en-US" sz="1000">
            <a:latin typeface="ＭＳ Ｐゴシック" panose="020B0600070205080204" pitchFamily="50" charset="-128"/>
            <a:ea typeface="ＭＳ Ｐゴシック" panose="020B0600070205080204" pitchFamily="50" charset="-128"/>
          </a:endParaRPr>
        </a:p>
      </cdr:txBody>
    </cdr:sp>
  </cdr:relSizeAnchor>
  <cdr:relSizeAnchor xmlns:cdr="http://schemas.openxmlformats.org/drawingml/2006/chartDrawing">
    <cdr:from>
      <cdr:x>0.72811</cdr:x>
      <cdr:y>0.82157</cdr:y>
    </cdr:from>
    <cdr:to>
      <cdr:x>1</cdr:x>
      <cdr:y>1</cdr:y>
    </cdr:to>
    <cdr:sp macro="" textlink="">
      <cdr:nvSpPr>
        <cdr:cNvPr id="5" name="テキスト ボックス 4">
          <a:extLst xmlns:a="http://schemas.openxmlformats.org/drawingml/2006/main">
            <a:ext uri="{FF2B5EF4-FFF2-40B4-BE49-F238E27FC236}">
              <a16:creationId xmlns:a16="http://schemas.microsoft.com/office/drawing/2014/main" id="{9D4141A9-687C-4D9E-9D65-B0BF016FA282}"/>
            </a:ext>
          </a:extLst>
        </cdr:cNvPr>
        <cdr:cNvSpPr txBox="1"/>
      </cdr:nvSpPr>
      <cdr:spPr>
        <a:xfrm xmlns:a="http://schemas.openxmlformats.org/drawingml/2006/main">
          <a:off x="3208583" y="3038165"/>
          <a:ext cx="1198145" cy="659834"/>
        </a:xfrm>
        <a:prstGeom xmlns:a="http://schemas.openxmlformats.org/drawingml/2006/main" prst="rect">
          <a:avLst/>
        </a:prstGeom>
      </cdr:spPr>
      <cdr:txBody>
        <a:bodyPr xmlns:a="http://schemas.openxmlformats.org/drawingml/2006/main" vertOverflow="clip" horzOverflow="clip" wrap="square" rtlCol="0"/>
        <a:lstStyle xmlns:a="http://schemas.openxmlformats.org/drawingml/2006/main"/>
        <a:p xmlns:a="http://schemas.openxmlformats.org/drawingml/2006/main">
          <a:r>
            <a:rPr lang="en-US" altLang="ja-JP" sz="800" dirty="0"/>
            <a:t>※2020</a:t>
          </a:r>
          <a:r>
            <a:rPr lang="ja-JP" altLang="en-US" sz="800" dirty="0"/>
            <a:t>年～</a:t>
          </a:r>
          <a:r>
            <a:rPr lang="en-US" altLang="ja-JP" sz="800" dirty="0"/>
            <a:t>2022</a:t>
          </a:r>
          <a:r>
            <a:rPr lang="ja-JP" altLang="en-US" sz="800" dirty="0"/>
            <a:t>年は</a:t>
          </a:r>
          <a:endParaRPr lang="en-US" altLang="ja-JP" sz="800" dirty="0"/>
        </a:p>
        <a:p xmlns:a="http://schemas.openxmlformats.org/drawingml/2006/main">
          <a:r>
            <a:rPr lang="ja-JP" altLang="en-US" sz="800" dirty="0"/>
            <a:t>訪問率のデータ無し。</a:t>
          </a:r>
          <a:endParaRPr lang="en-US" altLang="ja-JP" sz="800" dirty="0"/>
        </a:p>
        <a:p xmlns:a="http://schemas.openxmlformats.org/drawingml/2006/main">
          <a:r>
            <a:rPr lang="en-US" altLang="ja-JP" sz="800" dirty="0"/>
            <a:t>2023</a:t>
          </a:r>
          <a:r>
            <a:rPr lang="ja-JP" altLang="en-US" sz="800" dirty="0"/>
            <a:t>年訪問率の調査対象期間は</a:t>
          </a:r>
          <a:r>
            <a:rPr lang="en-US" altLang="ja-JP" sz="800" dirty="0"/>
            <a:t>4</a:t>
          </a:r>
          <a:r>
            <a:rPr lang="ja-JP" altLang="en-US" sz="800" dirty="0"/>
            <a:t>月～</a:t>
          </a:r>
          <a:r>
            <a:rPr lang="en-US" altLang="ja-JP" sz="800" dirty="0"/>
            <a:t>12</a:t>
          </a:r>
          <a:r>
            <a:rPr lang="ja-JP" altLang="en-US" sz="800" dirty="0"/>
            <a:t>月。</a:t>
          </a:r>
        </a:p>
      </cdr:txBody>
    </cdr:sp>
  </cdr:relSizeAnchor>
</c:userShapes>
</file>

<file path=ppt/drawings/drawing6.xml><?xml version="1.0" encoding="utf-8"?>
<c:userShapes xmlns:c="http://schemas.openxmlformats.org/drawingml/2006/chart">
  <cdr:relSizeAnchor xmlns:cdr="http://schemas.openxmlformats.org/drawingml/2006/chartDrawing">
    <cdr:from>
      <cdr:x>0.64982</cdr:x>
      <cdr:y>0.82075</cdr:y>
    </cdr:from>
    <cdr:to>
      <cdr:x>0.7545</cdr:x>
      <cdr:y>0.93097</cdr:y>
    </cdr:to>
    <cdr:sp macro="" textlink="">
      <cdr:nvSpPr>
        <cdr:cNvPr id="2" name="テキスト ボックス 2">
          <a:extLst xmlns:a="http://schemas.openxmlformats.org/drawingml/2006/main">
            <a:ext uri="{FF2B5EF4-FFF2-40B4-BE49-F238E27FC236}">
              <a16:creationId xmlns:a16="http://schemas.microsoft.com/office/drawing/2014/main" id="{8E56166E-BA46-4E6E-A9F8-F1C196A91B2B}"/>
            </a:ext>
          </a:extLst>
        </cdr:cNvPr>
        <cdr:cNvSpPr txBox="1"/>
      </cdr:nvSpPr>
      <cdr:spPr>
        <a:xfrm xmlns:a="http://schemas.openxmlformats.org/drawingml/2006/main">
          <a:off x="2721716" y="1461969"/>
          <a:ext cx="438445" cy="19632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900" dirty="0"/>
            <a:t>・・・</a:t>
          </a:r>
        </a:p>
      </cdr:txBody>
    </cdr:sp>
  </cdr:relSizeAnchor>
</c:userShapes>
</file>

<file path=ppt/drawings/drawing7.xml><?xml version="1.0" encoding="utf-8"?>
<c:userShapes xmlns:c="http://schemas.openxmlformats.org/drawingml/2006/chart">
  <cdr:relSizeAnchor xmlns:cdr="http://schemas.openxmlformats.org/drawingml/2006/chartDrawing">
    <cdr:from>
      <cdr:x>0.53935</cdr:x>
      <cdr:y>0.45412</cdr:y>
    </cdr:from>
    <cdr:to>
      <cdr:x>0.61055</cdr:x>
      <cdr:y>0.79652</cdr:y>
    </cdr:to>
    <cdr:sp macro="" textlink="">
      <cdr:nvSpPr>
        <cdr:cNvPr id="2" name="テキスト ボックス 1">
          <a:extLst xmlns:a="http://schemas.openxmlformats.org/drawingml/2006/main">
            <a:ext uri="{FF2B5EF4-FFF2-40B4-BE49-F238E27FC236}">
              <a16:creationId xmlns:a16="http://schemas.microsoft.com/office/drawing/2014/main" id="{31FBCAE9-E020-4D1A-AC91-87F608BBEB84}"/>
            </a:ext>
          </a:extLst>
        </cdr:cNvPr>
        <cdr:cNvSpPr txBox="1"/>
      </cdr:nvSpPr>
      <cdr:spPr>
        <a:xfrm xmlns:a="http://schemas.openxmlformats.org/drawingml/2006/main">
          <a:off x="2448671" y="1497759"/>
          <a:ext cx="323254" cy="1129288"/>
        </a:xfrm>
        <a:prstGeom xmlns:a="http://schemas.openxmlformats.org/drawingml/2006/main" prst="rect">
          <a:avLst/>
        </a:prstGeom>
      </cdr:spPr>
      <cdr:txBody>
        <a:bodyPr xmlns:a="http://schemas.openxmlformats.org/drawingml/2006/main" vertOverflow="clip" vert="wordArtVertRtl" wrap="none" rtlCol="0" anchor="ctr"/>
        <a:lstStyle xmlns:a="http://schemas.openxmlformats.org/drawingml/2006/main"/>
        <a:p xmlns:a="http://schemas.openxmlformats.org/drawingml/2006/main">
          <a:r>
            <a:rPr lang="ja-JP" altLang="en-US" sz="900">
              <a:latin typeface="Meiryo UI" panose="020B0604030504040204" pitchFamily="50" charset="-128"/>
              <a:ea typeface="Meiryo UI" panose="020B0604030504040204" pitchFamily="50" charset="-128"/>
            </a:rPr>
            <a:t>データ無し</a:t>
          </a:r>
        </a:p>
      </cdr:txBody>
    </cdr:sp>
  </cdr:relSizeAnchor>
  <cdr:relSizeAnchor xmlns:cdr="http://schemas.openxmlformats.org/drawingml/2006/chartDrawing">
    <cdr:from>
      <cdr:x>0.62687</cdr:x>
      <cdr:y>0.45412</cdr:y>
    </cdr:from>
    <cdr:to>
      <cdr:x>0.69808</cdr:x>
      <cdr:y>0.79652</cdr:y>
    </cdr:to>
    <cdr:sp macro="" textlink="">
      <cdr:nvSpPr>
        <cdr:cNvPr id="3" name="テキスト ボックス 2">
          <a:extLst xmlns:a="http://schemas.openxmlformats.org/drawingml/2006/main">
            <a:ext uri="{FF2B5EF4-FFF2-40B4-BE49-F238E27FC236}">
              <a16:creationId xmlns:a16="http://schemas.microsoft.com/office/drawing/2014/main" id="{934B918F-BB25-4B73-8C59-0629E8269CCC}"/>
            </a:ext>
          </a:extLst>
        </cdr:cNvPr>
        <cdr:cNvSpPr txBox="1"/>
      </cdr:nvSpPr>
      <cdr:spPr>
        <a:xfrm xmlns:a="http://schemas.openxmlformats.org/drawingml/2006/main">
          <a:off x="2846019" y="1497759"/>
          <a:ext cx="323299" cy="1129288"/>
        </a:xfrm>
        <a:prstGeom xmlns:a="http://schemas.openxmlformats.org/drawingml/2006/main" prst="rect">
          <a:avLst/>
        </a:prstGeom>
      </cdr:spPr>
      <cdr:txBody>
        <a:bodyPr xmlns:a="http://schemas.openxmlformats.org/drawingml/2006/main" vertOverflow="clip" vert="wordArtVertRtl" wrap="none" rtlCol="0" anchor="ctr"/>
        <a:lstStyle xmlns:a="http://schemas.openxmlformats.org/drawingml/2006/main"/>
        <a:p xmlns:a="http://schemas.openxmlformats.org/drawingml/2006/main">
          <a:r>
            <a:rPr lang="ja-JP" altLang="en-US" sz="900">
              <a:latin typeface="Meiryo UI" panose="020B0604030504040204" pitchFamily="50" charset="-128"/>
              <a:ea typeface="Meiryo UI" panose="020B0604030504040204" pitchFamily="50" charset="-128"/>
            </a:rPr>
            <a:t>データ無し</a:t>
          </a:r>
        </a:p>
      </cdr:txBody>
    </cdr:sp>
  </cdr:relSizeAnchor>
  <cdr:relSizeAnchor xmlns:cdr="http://schemas.openxmlformats.org/drawingml/2006/chartDrawing">
    <cdr:from>
      <cdr:x>0.05712</cdr:x>
      <cdr:y>0</cdr:y>
    </cdr:from>
    <cdr:to>
      <cdr:x>0.18962</cdr:x>
      <cdr:y>0.08864</cdr:y>
    </cdr:to>
    <cdr:sp macro="" textlink="">
      <cdr:nvSpPr>
        <cdr:cNvPr id="4" name="テキスト ボックス 1">
          <a:extLst xmlns:a="http://schemas.openxmlformats.org/drawingml/2006/main">
            <a:ext uri="{FF2B5EF4-FFF2-40B4-BE49-F238E27FC236}">
              <a16:creationId xmlns:a16="http://schemas.microsoft.com/office/drawing/2014/main" id="{3D378879-FC87-40D2-90CA-3E17A5DC6AAA}"/>
            </a:ext>
          </a:extLst>
        </cdr:cNvPr>
        <cdr:cNvSpPr txBox="1"/>
      </cdr:nvSpPr>
      <cdr:spPr>
        <a:xfrm xmlns:a="http://schemas.openxmlformats.org/drawingml/2006/main">
          <a:off x="260141" y="0"/>
          <a:ext cx="603424" cy="26964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1000">
              <a:latin typeface="Meiryo UI" panose="020B0604030504040204" pitchFamily="50" charset="-128"/>
              <a:ea typeface="Meiryo UI" panose="020B0604030504040204" pitchFamily="50" charset="-128"/>
            </a:rPr>
            <a:t>（円）</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0.003</cdr:y>
    </cdr:from>
    <cdr:to>
      <cdr:x>0.13443</cdr:x>
      <cdr:y>0.0901</cdr:y>
    </cdr:to>
    <cdr:sp macro="" textlink="">
      <cdr:nvSpPr>
        <cdr:cNvPr id="2" name="テキスト ボックス 1">
          <a:extLst xmlns:a="http://schemas.openxmlformats.org/drawingml/2006/main">
            <a:ext uri="{FF2B5EF4-FFF2-40B4-BE49-F238E27FC236}">
              <a16:creationId xmlns:a16="http://schemas.microsoft.com/office/drawing/2014/main" id="{CF8F6144-230B-411E-946B-1BDCB376D451}"/>
            </a:ext>
          </a:extLst>
        </cdr:cNvPr>
        <cdr:cNvSpPr txBox="1"/>
      </cdr:nvSpPr>
      <cdr:spPr>
        <a:xfrm xmlns:a="http://schemas.openxmlformats.org/drawingml/2006/main">
          <a:off x="0" y="9525"/>
          <a:ext cx="600075" cy="276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latin typeface="Meiryo UI" panose="020B0604030504040204" pitchFamily="50" charset="-128"/>
              <a:ea typeface="Meiryo UI" panose="020B0604030504040204" pitchFamily="50" charset="-128"/>
            </a:rPr>
            <a:t>（億円）</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cdr:y>
    </cdr:from>
    <cdr:to>
      <cdr:x>0.0546</cdr:x>
      <cdr:y>0.07781</cdr:y>
    </cdr:to>
    <cdr:sp macro="" textlink="">
      <cdr:nvSpPr>
        <cdr:cNvPr id="2" name="テキスト ボックス 1">
          <a:extLst xmlns:a="http://schemas.openxmlformats.org/drawingml/2006/main">
            <a:ext uri="{FF2B5EF4-FFF2-40B4-BE49-F238E27FC236}">
              <a16:creationId xmlns:a16="http://schemas.microsoft.com/office/drawing/2014/main" id="{22AA7CA5-773B-4930-B882-B6D1AF455594}"/>
            </a:ext>
          </a:extLst>
        </cdr:cNvPr>
        <cdr:cNvSpPr txBox="1"/>
      </cdr:nvSpPr>
      <cdr:spPr>
        <a:xfrm xmlns:a="http://schemas.openxmlformats.org/drawingml/2006/main">
          <a:off x="0" y="0"/>
          <a:ext cx="491951" cy="3244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90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0"/>
            <a:ext cx="2949575" cy="496888"/>
          </a:xfrm>
          <a:prstGeom prst="rect">
            <a:avLst/>
          </a:prstGeom>
        </p:spPr>
        <p:txBody>
          <a:bodyPr vert="horz" lIns="91425" tIns="45714" rIns="91425" bIns="45714" rtlCol="0"/>
          <a:lstStyle>
            <a:lvl1pPr algn="r">
              <a:defRPr sz="1200"/>
            </a:lvl1pPr>
          </a:lstStyle>
          <a:p>
            <a:fld id="{B97A48F3-A724-4C50-AB8C-62AD5A6214D2}" type="datetimeFigureOut">
              <a:rPr kumimoji="1" lang="ja-JP" altLang="en-US" smtClean="0"/>
              <a:pPr/>
              <a:t>2026/5/27</a:t>
            </a:fld>
            <a:endParaRPr kumimoji="1" lang="ja-JP" altLang="en-US"/>
          </a:p>
        </p:txBody>
      </p:sp>
      <p:sp>
        <p:nvSpPr>
          <p:cNvPr id="4" name="フッター プレースホルダー 3"/>
          <p:cNvSpPr>
            <a:spLocks noGrp="1"/>
          </p:cNvSpPr>
          <p:nvPr>
            <p:ph type="ftr" sz="quarter" idx="2"/>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3"/>
            <a:ext cx="2949575" cy="496887"/>
          </a:xfrm>
          <a:prstGeom prst="rect">
            <a:avLst/>
          </a:prstGeom>
        </p:spPr>
        <p:txBody>
          <a:bodyPr vert="horz" lIns="91425" tIns="45714" rIns="91425" bIns="45714" rtlCol="0" anchor="b"/>
          <a:lstStyle>
            <a:lvl1pPr algn="r">
              <a:defRPr sz="1200"/>
            </a:lvl1pPr>
          </a:lstStyle>
          <a:p>
            <a:fld id="{2809F5EA-51D7-4105-B835-3B3227DB692A}" type="slidenum">
              <a:rPr kumimoji="1" lang="ja-JP" altLang="en-US" smtClean="0"/>
              <a:pPr/>
              <a:t>‹#›</a:t>
            </a:fld>
            <a:endParaRPr kumimoji="1" lang="ja-JP" altLang="en-US"/>
          </a:p>
        </p:txBody>
      </p:sp>
    </p:spTree>
    <p:extLst>
      <p:ext uri="{BB962C8B-B14F-4D97-AF65-F5344CB8AC3E}">
        <p14:creationId xmlns:p14="http://schemas.microsoft.com/office/powerpoint/2010/main" val="2424261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9787" cy="496967"/>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2"/>
            <a:ext cx="2949787" cy="496967"/>
          </a:xfrm>
          <a:prstGeom prst="rect">
            <a:avLst/>
          </a:prstGeom>
        </p:spPr>
        <p:txBody>
          <a:bodyPr vert="horz" lIns="91425" tIns="45714" rIns="91425" bIns="45714" rtlCol="0"/>
          <a:lstStyle>
            <a:lvl1pPr algn="r">
              <a:defRPr sz="1200"/>
            </a:lvl1pPr>
          </a:lstStyle>
          <a:p>
            <a:fld id="{08113AC0-15A0-4DAC-9951-D33C541E6C7A}" type="datetimeFigureOut">
              <a:rPr kumimoji="1" lang="ja-JP" altLang="en-US" smtClean="0"/>
              <a:pPr/>
              <a:t>2026/5/27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25" tIns="45714" rIns="91425"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8"/>
            <a:ext cx="2949787" cy="496967"/>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8"/>
            <a:ext cx="2949787" cy="496967"/>
          </a:xfrm>
          <a:prstGeom prst="rect">
            <a:avLst/>
          </a:prstGeom>
        </p:spPr>
        <p:txBody>
          <a:bodyPr vert="horz" lIns="91425" tIns="45714" rIns="91425" bIns="45714" rtlCol="0" anchor="b"/>
          <a:lstStyle>
            <a:lvl1pPr algn="r">
              <a:defRPr sz="1200"/>
            </a:lvl1pPr>
          </a:lstStyle>
          <a:p>
            <a:fld id="{C81005DB-AF70-41D7-A185-2905A016DB4F}" type="slidenum">
              <a:rPr kumimoji="1" lang="ja-JP" altLang="en-US" smtClean="0"/>
              <a:pPr/>
              <a:t>‹#›</a:t>
            </a:fld>
            <a:endParaRPr kumimoji="1" lang="ja-JP" altLang="en-US"/>
          </a:p>
        </p:txBody>
      </p:sp>
    </p:spTree>
    <p:extLst>
      <p:ext uri="{BB962C8B-B14F-4D97-AF65-F5344CB8AC3E}">
        <p14:creationId xmlns:p14="http://schemas.microsoft.com/office/powerpoint/2010/main" val="834850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0</a:t>
            </a:fld>
            <a:endParaRPr kumimoji="1" lang="ja-JP" altLang="en-US" dirty="0"/>
          </a:p>
        </p:txBody>
      </p:sp>
    </p:spTree>
    <p:extLst>
      <p:ext uri="{BB962C8B-B14F-4D97-AF65-F5344CB8AC3E}">
        <p14:creationId xmlns:p14="http://schemas.microsoft.com/office/powerpoint/2010/main" val="1685891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a:t>
            </a:fld>
            <a:endParaRPr kumimoji="1" lang="ja-JP" altLang="en-US"/>
          </a:p>
        </p:txBody>
      </p:sp>
    </p:spTree>
    <p:extLst>
      <p:ext uri="{BB962C8B-B14F-4D97-AF65-F5344CB8AC3E}">
        <p14:creationId xmlns:p14="http://schemas.microsoft.com/office/powerpoint/2010/main" val="13649111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913526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100</a:t>
            </a:fld>
            <a:endParaRPr kumimoji="1" lang="ja-JP" altLang="en-US" dirty="0"/>
          </a:p>
        </p:txBody>
      </p:sp>
    </p:spTree>
    <p:extLst>
      <p:ext uri="{BB962C8B-B14F-4D97-AF65-F5344CB8AC3E}">
        <p14:creationId xmlns:p14="http://schemas.microsoft.com/office/powerpoint/2010/main" val="37909138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101</a:t>
            </a:fld>
            <a:endParaRPr kumimoji="1" lang="ja-JP" altLang="en-US"/>
          </a:p>
        </p:txBody>
      </p:sp>
    </p:spTree>
    <p:extLst>
      <p:ext uri="{BB962C8B-B14F-4D97-AF65-F5344CB8AC3E}">
        <p14:creationId xmlns:p14="http://schemas.microsoft.com/office/powerpoint/2010/main" val="18825778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102</a:t>
            </a:fld>
            <a:endParaRPr kumimoji="1" lang="ja-JP" altLang="en-US"/>
          </a:p>
        </p:txBody>
      </p:sp>
    </p:spTree>
    <p:extLst>
      <p:ext uri="{BB962C8B-B14F-4D97-AF65-F5344CB8AC3E}">
        <p14:creationId xmlns:p14="http://schemas.microsoft.com/office/powerpoint/2010/main" val="11971248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103</a:t>
            </a:fld>
            <a:endParaRPr kumimoji="1" lang="ja-JP" altLang="en-US"/>
          </a:p>
        </p:txBody>
      </p:sp>
    </p:spTree>
    <p:extLst>
      <p:ext uri="{BB962C8B-B14F-4D97-AF65-F5344CB8AC3E}">
        <p14:creationId xmlns:p14="http://schemas.microsoft.com/office/powerpoint/2010/main" val="33768325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104</a:t>
            </a:fld>
            <a:endParaRPr kumimoji="1" lang="ja-JP" altLang="en-US"/>
          </a:p>
        </p:txBody>
      </p:sp>
    </p:spTree>
    <p:extLst>
      <p:ext uri="{BB962C8B-B14F-4D97-AF65-F5344CB8AC3E}">
        <p14:creationId xmlns:p14="http://schemas.microsoft.com/office/powerpoint/2010/main" val="27743385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04310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106</a:t>
            </a:fld>
            <a:endParaRPr kumimoji="1" lang="ja-JP" altLang="en-US"/>
          </a:p>
        </p:txBody>
      </p:sp>
    </p:spTree>
    <p:extLst>
      <p:ext uri="{BB962C8B-B14F-4D97-AF65-F5344CB8AC3E}">
        <p14:creationId xmlns:p14="http://schemas.microsoft.com/office/powerpoint/2010/main" val="17081136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737188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108</a:t>
            </a:fld>
            <a:endParaRPr kumimoji="1" lang="ja-JP" altLang="en-US"/>
          </a:p>
        </p:txBody>
      </p:sp>
    </p:spTree>
    <p:extLst>
      <p:ext uri="{BB962C8B-B14F-4D97-AF65-F5344CB8AC3E}">
        <p14:creationId xmlns:p14="http://schemas.microsoft.com/office/powerpoint/2010/main" val="2996832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a:t>
            </a:fld>
            <a:endParaRPr kumimoji="1" lang="ja-JP" altLang="en-US"/>
          </a:p>
        </p:txBody>
      </p:sp>
    </p:spTree>
    <p:extLst>
      <p:ext uri="{BB962C8B-B14F-4D97-AF65-F5344CB8AC3E}">
        <p14:creationId xmlns:p14="http://schemas.microsoft.com/office/powerpoint/2010/main" val="1395252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109</a:t>
            </a:fld>
            <a:endParaRPr kumimoji="1" lang="ja-JP" altLang="en-US"/>
          </a:p>
        </p:txBody>
      </p:sp>
    </p:spTree>
    <p:extLst>
      <p:ext uri="{BB962C8B-B14F-4D97-AF65-F5344CB8AC3E}">
        <p14:creationId xmlns:p14="http://schemas.microsoft.com/office/powerpoint/2010/main" val="10194610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110</a:t>
            </a:fld>
            <a:endParaRPr kumimoji="1" lang="ja-JP" altLang="en-US"/>
          </a:p>
        </p:txBody>
      </p:sp>
    </p:spTree>
    <p:extLst>
      <p:ext uri="{BB962C8B-B14F-4D97-AF65-F5344CB8AC3E}">
        <p14:creationId xmlns:p14="http://schemas.microsoft.com/office/powerpoint/2010/main" val="13011408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111</a:t>
            </a:fld>
            <a:endParaRPr kumimoji="1" lang="ja-JP" altLang="en-US"/>
          </a:p>
        </p:txBody>
      </p:sp>
    </p:spTree>
    <p:extLst>
      <p:ext uri="{BB962C8B-B14F-4D97-AF65-F5344CB8AC3E}">
        <p14:creationId xmlns:p14="http://schemas.microsoft.com/office/powerpoint/2010/main" val="40591610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112</a:t>
            </a:fld>
            <a:endParaRPr kumimoji="1" lang="ja-JP" altLang="en-US"/>
          </a:p>
        </p:txBody>
      </p:sp>
    </p:spTree>
    <p:extLst>
      <p:ext uri="{BB962C8B-B14F-4D97-AF65-F5344CB8AC3E}">
        <p14:creationId xmlns:p14="http://schemas.microsoft.com/office/powerpoint/2010/main" val="10337196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113</a:t>
            </a:fld>
            <a:endParaRPr kumimoji="1" lang="ja-JP" altLang="en-US"/>
          </a:p>
        </p:txBody>
      </p:sp>
    </p:spTree>
    <p:extLst>
      <p:ext uri="{BB962C8B-B14F-4D97-AF65-F5344CB8AC3E}">
        <p14:creationId xmlns:p14="http://schemas.microsoft.com/office/powerpoint/2010/main" val="34088071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114</a:t>
            </a:fld>
            <a:endParaRPr kumimoji="1" lang="ja-JP" altLang="en-US"/>
          </a:p>
        </p:txBody>
      </p:sp>
    </p:spTree>
    <p:extLst>
      <p:ext uri="{BB962C8B-B14F-4D97-AF65-F5344CB8AC3E}">
        <p14:creationId xmlns:p14="http://schemas.microsoft.com/office/powerpoint/2010/main" val="13562728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115</a:t>
            </a:fld>
            <a:endParaRPr kumimoji="1" lang="ja-JP" altLang="en-US"/>
          </a:p>
        </p:txBody>
      </p:sp>
    </p:spTree>
    <p:extLst>
      <p:ext uri="{BB962C8B-B14F-4D97-AF65-F5344CB8AC3E}">
        <p14:creationId xmlns:p14="http://schemas.microsoft.com/office/powerpoint/2010/main" val="3592818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116</a:t>
            </a:fld>
            <a:endParaRPr kumimoji="1" lang="ja-JP" altLang="en-US"/>
          </a:p>
        </p:txBody>
      </p:sp>
    </p:spTree>
    <p:extLst>
      <p:ext uri="{BB962C8B-B14F-4D97-AF65-F5344CB8AC3E}">
        <p14:creationId xmlns:p14="http://schemas.microsoft.com/office/powerpoint/2010/main" val="23583140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27703124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166629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32322">
              <a:defRPr/>
            </a:pPr>
            <a:fld id="{C81005DB-AF70-41D7-A185-2905A016DB4F}" type="slidenum">
              <a:rPr lang="ja-JP" altLang="en-US">
                <a:solidFill>
                  <a:prstClr val="black"/>
                </a:solidFill>
                <a:latin typeface="Calibri"/>
                <a:ea typeface="ＭＳ Ｐゴシック" panose="020B0600070205080204" pitchFamily="50" charset="-128"/>
              </a:rPr>
              <a:pPr defTabSz="932322">
                <a:defRPr/>
              </a:pPr>
              <a:t>11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7379676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120836"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A09BE-52F6-4DE2-A30A-68AA9453EF88}" type="slidenum">
              <a:rPr lang="ja-JP" altLang="en-US" smtClean="0">
                <a:solidFill>
                  <a:srgbClr val="000000"/>
                </a:solidFill>
              </a:rPr>
              <a:pPr fontAlgn="base">
                <a:spcBef>
                  <a:spcPct val="0"/>
                </a:spcBef>
                <a:spcAft>
                  <a:spcPct val="0"/>
                </a:spcAft>
                <a:defRPr/>
              </a:pPr>
              <a:t>119</a:t>
            </a:fld>
            <a:endParaRPr lang="ja-JP" altLang="en-US">
              <a:solidFill>
                <a:srgbClr val="000000"/>
              </a:solidFill>
            </a:endParaRPr>
          </a:p>
        </p:txBody>
      </p:sp>
    </p:spTree>
    <p:extLst>
      <p:ext uri="{BB962C8B-B14F-4D97-AF65-F5344CB8AC3E}">
        <p14:creationId xmlns:p14="http://schemas.microsoft.com/office/powerpoint/2010/main" val="17737724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120</a:t>
            </a:fld>
            <a:endParaRPr kumimoji="1" lang="ja-JP" altLang="en-US"/>
          </a:p>
        </p:txBody>
      </p:sp>
    </p:spTree>
    <p:extLst>
      <p:ext uri="{BB962C8B-B14F-4D97-AF65-F5344CB8AC3E}">
        <p14:creationId xmlns:p14="http://schemas.microsoft.com/office/powerpoint/2010/main" val="29089685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121</a:t>
            </a:fld>
            <a:endParaRPr kumimoji="1" lang="ja-JP" altLang="en-US"/>
          </a:p>
        </p:txBody>
      </p:sp>
    </p:spTree>
    <p:extLst>
      <p:ext uri="{BB962C8B-B14F-4D97-AF65-F5344CB8AC3E}">
        <p14:creationId xmlns:p14="http://schemas.microsoft.com/office/powerpoint/2010/main" val="34679681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122</a:t>
            </a:fld>
            <a:endParaRPr kumimoji="1" lang="ja-JP" altLang="en-US"/>
          </a:p>
        </p:txBody>
      </p:sp>
    </p:spTree>
    <p:extLst>
      <p:ext uri="{BB962C8B-B14F-4D97-AF65-F5344CB8AC3E}">
        <p14:creationId xmlns:p14="http://schemas.microsoft.com/office/powerpoint/2010/main" val="25872712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123</a:t>
            </a:fld>
            <a:endParaRPr kumimoji="1" lang="ja-JP" altLang="en-US"/>
          </a:p>
        </p:txBody>
      </p:sp>
    </p:spTree>
    <p:extLst>
      <p:ext uri="{BB962C8B-B14F-4D97-AF65-F5344CB8AC3E}">
        <p14:creationId xmlns:p14="http://schemas.microsoft.com/office/powerpoint/2010/main" val="34122877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124</a:t>
            </a:fld>
            <a:endParaRPr kumimoji="1" lang="ja-JP" altLang="en-US"/>
          </a:p>
        </p:txBody>
      </p:sp>
    </p:spTree>
    <p:extLst>
      <p:ext uri="{BB962C8B-B14F-4D97-AF65-F5344CB8AC3E}">
        <p14:creationId xmlns:p14="http://schemas.microsoft.com/office/powerpoint/2010/main" val="28655302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125</a:t>
            </a:fld>
            <a:endParaRPr kumimoji="1" lang="ja-JP" altLang="en-US"/>
          </a:p>
        </p:txBody>
      </p:sp>
    </p:spTree>
    <p:extLst>
      <p:ext uri="{BB962C8B-B14F-4D97-AF65-F5344CB8AC3E}">
        <p14:creationId xmlns:p14="http://schemas.microsoft.com/office/powerpoint/2010/main" val="23143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a:t>
            </a:fld>
            <a:endParaRPr kumimoji="1" lang="ja-JP" altLang="en-US"/>
          </a:p>
        </p:txBody>
      </p:sp>
    </p:spTree>
    <p:extLst>
      <p:ext uri="{BB962C8B-B14F-4D97-AF65-F5344CB8AC3E}">
        <p14:creationId xmlns:p14="http://schemas.microsoft.com/office/powerpoint/2010/main" val="3441882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a:t>
            </a:fld>
            <a:endParaRPr kumimoji="1" lang="ja-JP" altLang="en-US"/>
          </a:p>
        </p:txBody>
      </p:sp>
    </p:spTree>
    <p:extLst>
      <p:ext uri="{BB962C8B-B14F-4D97-AF65-F5344CB8AC3E}">
        <p14:creationId xmlns:p14="http://schemas.microsoft.com/office/powerpoint/2010/main" val="233748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a:t>
            </a:fld>
            <a:endParaRPr kumimoji="1" lang="ja-JP" altLang="en-US"/>
          </a:p>
        </p:txBody>
      </p:sp>
    </p:spTree>
    <p:extLst>
      <p:ext uri="{BB962C8B-B14F-4D97-AF65-F5344CB8AC3E}">
        <p14:creationId xmlns:p14="http://schemas.microsoft.com/office/powerpoint/2010/main" val="2878469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192365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16</a:t>
            </a:fld>
            <a:endParaRPr kumimoji="1" lang="ja-JP" altLang="en-US" dirty="0"/>
          </a:p>
        </p:txBody>
      </p:sp>
    </p:spTree>
    <p:extLst>
      <p:ext uri="{BB962C8B-B14F-4D97-AF65-F5344CB8AC3E}">
        <p14:creationId xmlns:p14="http://schemas.microsoft.com/office/powerpoint/2010/main" val="812869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a:p>
        </p:txBody>
      </p:sp>
    </p:spTree>
    <p:extLst>
      <p:ext uri="{BB962C8B-B14F-4D97-AF65-F5344CB8AC3E}">
        <p14:creationId xmlns:p14="http://schemas.microsoft.com/office/powerpoint/2010/main" val="368108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18</a:t>
            </a:fld>
            <a:endParaRPr kumimoji="1" lang="ja-JP" altLang="en-US" dirty="0"/>
          </a:p>
        </p:txBody>
      </p:sp>
    </p:spTree>
    <p:extLst>
      <p:ext uri="{BB962C8B-B14F-4D97-AF65-F5344CB8AC3E}">
        <p14:creationId xmlns:p14="http://schemas.microsoft.com/office/powerpoint/2010/main" val="200366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a:t>
            </a:fld>
            <a:endParaRPr kumimoji="1" lang="ja-JP" altLang="en-US" dirty="0"/>
          </a:p>
        </p:txBody>
      </p:sp>
    </p:spTree>
    <p:extLst>
      <p:ext uri="{BB962C8B-B14F-4D97-AF65-F5344CB8AC3E}">
        <p14:creationId xmlns:p14="http://schemas.microsoft.com/office/powerpoint/2010/main" val="187451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19</a:t>
            </a:fld>
            <a:endParaRPr kumimoji="1" lang="ja-JP" altLang="en-US" dirty="0"/>
          </a:p>
        </p:txBody>
      </p:sp>
    </p:spTree>
    <p:extLst>
      <p:ext uri="{BB962C8B-B14F-4D97-AF65-F5344CB8AC3E}">
        <p14:creationId xmlns:p14="http://schemas.microsoft.com/office/powerpoint/2010/main" val="1945283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20</a:t>
            </a:fld>
            <a:endParaRPr kumimoji="1" lang="ja-JP" altLang="en-US" dirty="0"/>
          </a:p>
        </p:txBody>
      </p:sp>
    </p:spTree>
    <p:extLst>
      <p:ext uri="{BB962C8B-B14F-4D97-AF65-F5344CB8AC3E}">
        <p14:creationId xmlns:p14="http://schemas.microsoft.com/office/powerpoint/2010/main" val="315812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21</a:t>
            </a:fld>
            <a:endParaRPr kumimoji="1" lang="ja-JP" altLang="en-US" dirty="0"/>
          </a:p>
        </p:txBody>
      </p:sp>
    </p:spTree>
    <p:extLst>
      <p:ext uri="{BB962C8B-B14F-4D97-AF65-F5344CB8AC3E}">
        <p14:creationId xmlns:p14="http://schemas.microsoft.com/office/powerpoint/2010/main" val="3485460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22</a:t>
            </a:fld>
            <a:endParaRPr kumimoji="1" lang="ja-JP" altLang="en-US"/>
          </a:p>
        </p:txBody>
      </p:sp>
    </p:spTree>
    <p:extLst>
      <p:ext uri="{BB962C8B-B14F-4D97-AF65-F5344CB8AC3E}">
        <p14:creationId xmlns:p14="http://schemas.microsoft.com/office/powerpoint/2010/main" val="1256036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23</a:t>
            </a:fld>
            <a:endParaRPr kumimoji="1" lang="ja-JP" altLang="en-US"/>
          </a:p>
        </p:txBody>
      </p:sp>
    </p:spTree>
    <p:extLst>
      <p:ext uri="{BB962C8B-B14F-4D97-AF65-F5344CB8AC3E}">
        <p14:creationId xmlns:p14="http://schemas.microsoft.com/office/powerpoint/2010/main" val="162053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24</a:t>
            </a:fld>
            <a:endParaRPr kumimoji="1" lang="ja-JP" altLang="en-US" dirty="0"/>
          </a:p>
        </p:txBody>
      </p:sp>
    </p:spTree>
    <p:extLst>
      <p:ext uri="{BB962C8B-B14F-4D97-AF65-F5344CB8AC3E}">
        <p14:creationId xmlns:p14="http://schemas.microsoft.com/office/powerpoint/2010/main" val="3156446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25</a:t>
            </a:fld>
            <a:endParaRPr kumimoji="1" lang="ja-JP" altLang="en-US"/>
          </a:p>
        </p:txBody>
      </p:sp>
    </p:spTree>
    <p:extLst>
      <p:ext uri="{BB962C8B-B14F-4D97-AF65-F5344CB8AC3E}">
        <p14:creationId xmlns:p14="http://schemas.microsoft.com/office/powerpoint/2010/main" val="370483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26</a:t>
            </a:fld>
            <a:endParaRPr kumimoji="1" lang="ja-JP" altLang="en-US" dirty="0"/>
          </a:p>
        </p:txBody>
      </p:sp>
    </p:spTree>
    <p:extLst>
      <p:ext uri="{BB962C8B-B14F-4D97-AF65-F5344CB8AC3E}">
        <p14:creationId xmlns:p14="http://schemas.microsoft.com/office/powerpoint/2010/main" val="421067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27</a:t>
            </a:fld>
            <a:endParaRPr kumimoji="1" lang="ja-JP" altLang="en-US" dirty="0"/>
          </a:p>
        </p:txBody>
      </p:sp>
    </p:spTree>
    <p:extLst>
      <p:ext uri="{BB962C8B-B14F-4D97-AF65-F5344CB8AC3E}">
        <p14:creationId xmlns:p14="http://schemas.microsoft.com/office/powerpoint/2010/main" val="4030826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0649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2977">
              <a:defRPr/>
            </a:pPr>
            <a:fld id="{C81005DB-AF70-41D7-A185-2905A016DB4F}" type="slidenum">
              <a:rPr lang="ja-JP" altLang="en-US">
                <a:solidFill>
                  <a:prstClr val="black"/>
                </a:solidFill>
                <a:latin typeface="Calibri"/>
                <a:ea typeface="ＭＳ Ｐゴシック" panose="020B0600070205080204" pitchFamily="50" charset="-128"/>
              </a:rPr>
              <a:pPr defTabSz="912977">
                <a:defRPr/>
              </a:pPr>
              <a:t>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1920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15085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00962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3486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1063107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14424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10966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35</a:t>
            </a:fld>
            <a:endParaRPr kumimoji="1" lang="ja-JP" altLang="en-US"/>
          </a:p>
        </p:txBody>
      </p:sp>
    </p:spTree>
    <p:extLst>
      <p:ext uri="{BB962C8B-B14F-4D97-AF65-F5344CB8AC3E}">
        <p14:creationId xmlns:p14="http://schemas.microsoft.com/office/powerpoint/2010/main" val="558567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36</a:t>
            </a:fld>
            <a:endParaRPr kumimoji="1" lang="ja-JP" altLang="en-US"/>
          </a:p>
        </p:txBody>
      </p:sp>
    </p:spTree>
    <p:extLst>
      <p:ext uri="{BB962C8B-B14F-4D97-AF65-F5344CB8AC3E}">
        <p14:creationId xmlns:p14="http://schemas.microsoft.com/office/powerpoint/2010/main" val="2861599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37</a:t>
            </a:fld>
            <a:endParaRPr kumimoji="1" lang="ja-JP" altLang="en-US" dirty="0"/>
          </a:p>
        </p:txBody>
      </p:sp>
    </p:spTree>
    <p:extLst>
      <p:ext uri="{BB962C8B-B14F-4D97-AF65-F5344CB8AC3E}">
        <p14:creationId xmlns:p14="http://schemas.microsoft.com/office/powerpoint/2010/main" val="747706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38</a:t>
            </a:fld>
            <a:endParaRPr kumimoji="1" lang="ja-JP" altLang="en-US"/>
          </a:p>
        </p:txBody>
      </p:sp>
    </p:spTree>
    <p:extLst>
      <p:ext uri="{BB962C8B-B14F-4D97-AF65-F5344CB8AC3E}">
        <p14:creationId xmlns:p14="http://schemas.microsoft.com/office/powerpoint/2010/main" val="126900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a:t>
            </a:fld>
            <a:endParaRPr kumimoji="1" lang="ja-JP" altLang="en-US" dirty="0"/>
          </a:p>
        </p:txBody>
      </p:sp>
    </p:spTree>
    <p:extLst>
      <p:ext uri="{BB962C8B-B14F-4D97-AF65-F5344CB8AC3E}">
        <p14:creationId xmlns:p14="http://schemas.microsoft.com/office/powerpoint/2010/main" val="2629048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39</a:t>
            </a:fld>
            <a:endParaRPr kumimoji="1" lang="ja-JP" altLang="en-US"/>
          </a:p>
        </p:txBody>
      </p:sp>
    </p:spTree>
    <p:extLst>
      <p:ext uri="{BB962C8B-B14F-4D97-AF65-F5344CB8AC3E}">
        <p14:creationId xmlns:p14="http://schemas.microsoft.com/office/powerpoint/2010/main" val="1353133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40</a:t>
            </a:fld>
            <a:endParaRPr kumimoji="1" lang="ja-JP" altLang="en-US"/>
          </a:p>
        </p:txBody>
      </p:sp>
    </p:spTree>
    <p:extLst>
      <p:ext uri="{BB962C8B-B14F-4D97-AF65-F5344CB8AC3E}">
        <p14:creationId xmlns:p14="http://schemas.microsoft.com/office/powerpoint/2010/main" val="1665870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41</a:t>
            </a:fld>
            <a:endParaRPr kumimoji="1" lang="ja-JP" altLang="en-US"/>
          </a:p>
        </p:txBody>
      </p:sp>
    </p:spTree>
    <p:extLst>
      <p:ext uri="{BB962C8B-B14F-4D97-AF65-F5344CB8AC3E}">
        <p14:creationId xmlns:p14="http://schemas.microsoft.com/office/powerpoint/2010/main" val="1209654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61334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43</a:t>
            </a:fld>
            <a:endParaRPr kumimoji="1" lang="ja-JP" altLang="en-US"/>
          </a:p>
        </p:txBody>
      </p:sp>
    </p:spTree>
    <p:extLst>
      <p:ext uri="{BB962C8B-B14F-4D97-AF65-F5344CB8AC3E}">
        <p14:creationId xmlns:p14="http://schemas.microsoft.com/office/powerpoint/2010/main" val="1821147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50250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3494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79261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47</a:t>
            </a:fld>
            <a:endParaRPr kumimoji="1" lang="ja-JP" altLang="en-US"/>
          </a:p>
        </p:txBody>
      </p:sp>
    </p:spTree>
    <p:extLst>
      <p:ext uri="{BB962C8B-B14F-4D97-AF65-F5344CB8AC3E}">
        <p14:creationId xmlns:p14="http://schemas.microsoft.com/office/powerpoint/2010/main" val="239473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48</a:t>
            </a:fld>
            <a:endParaRPr kumimoji="1" lang="ja-JP" altLang="en-US"/>
          </a:p>
        </p:txBody>
      </p:sp>
    </p:spTree>
    <p:extLst>
      <p:ext uri="{BB962C8B-B14F-4D97-AF65-F5344CB8AC3E}">
        <p14:creationId xmlns:p14="http://schemas.microsoft.com/office/powerpoint/2010/main" val="3792292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a:t>
            </a:fld>
            <a:endParaRPr kumimoji="1" lang="ja-JP" altLang="en-US" dirty="0"/>
          </a:p>
        </p:txBody>
      </p:sp>
    </p:spTree>
    <p:extLst>
      <p:ext uri="{BB962C8B-B14F-4D97-AF65-F5344CB8AC3E}">
        <p14:creationId xmlns:p14="http://schemas.microsoft.com/office/powerpoint/2010/main" val="2774409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3861311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523607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527513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52</a:t>
            </a:fld>
            <a:endParaRPr kumimoji="1" lang="ja-JP" altLang="en-US"/>
          </a:p>
        </p:txBody>
      </p:sp>
    </p:spTree>
    <p:extLst>
      <p:ext uri="{BB962C8B-B14F-4D97-AF65-F5344CB8AC3E}">
        <p14:creationId xmlns:p14="http://schemas.microsoft.com/office/powerpoint/2010/main" val="578790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53</a:t>
            </a:fld>
            <a:endParaRPr kumimoji="1" lang="ja-JP" altLang="en-US"/>
          </a:p>
        </p:txBody>
      </p:sp>
    </p:spTree>
    <p:extLst>
      <p:ext uri="{BB962C8B-B14F-4D97-AF65-F5344CB8AC3E}">
        <p14:creationId xmlns:p14="http://schemas.microsoft.com/office/powerpoint/2010/main" val="1042030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54</a:t>
            </a:fld>
            <a:endParaRPr kumimoji="1" lang="ja-JP" altLang="en-US"/>
          </a:p>
        </p:txBody>
      </p:sp>
    </p:spTree>
    <p:extLst>
      <p:ext uri="{BB962C8B-B14F-4D97-AF65-F5344CB8AC3E}">
        <p14:creationId xmlns:p14="http://schemas.microsoft.com/office/powerpoint/2010/main" val="28008788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55</a:t>
            </a:fld>
            <a:endParaRPr kumimoji="1" lang="ja-JP" altLang="en-US"/>
          </a:p>
        </p:txBody>
      </p:sp>
    </p:spTree>
    <p:extLst>
      <p:ext uri="{BB962C8B-B14F-4D97-AF65-F5344CB8AC3E}">
        <p14:creationId xmlns:p14="http://schemas.microsoft.com/office/powerpoint/2010/main" val="6773479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56</a:t>
            </a:fld>
            <a:endParaRPr kumimoji="1" lang="ja-JP" altLang="en-US"/>
          </a:p>
        </p:txBody>
      </p:sp>
    </p:spTree>
    <p:extLst>
      <p:ext uri="{BB962C8B-B14F-4D97-AF65-F5344CB8AC3E}">
        <p14:creationId xmlns:p14="http://schemas.microsoft.com/office/powerpoint/2010/main" val="420088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57</a:t>
            </a:fld>
            <a:endParaRPr kumimoji="1" lang="ja-JP" altLang="en-US"/>
          </a:p>
        </p:txBody>
      </p:sp>
    </p:spTree>
    <p:extLst>
      <p:ext uri="{BB962C8B-B14F-4D97-AF65-F5344CB8AC3E}">
        <p14:creationId xmlns:p14="http://schemas.microsoft.com/office/powerpoint/2010/main" val="2808667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58</a:t>
            </a:fld>
            <a:endParaRPr kumimoji="1" lang="ja-JP" altLang="en-US"/>
          </a:p>
        </p:txBody>
      </p:sp>
    </p:spTree>
    <p:extLst>
      <p:ext uri="{BB962C8B-B14F-4D97-AF65-F5344CB8AC3E}">
        <p14:creationId xmlns:p14="http://schemas.microsoft.com/office/powerpoint/2010/main" val="97277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a:t>
            </a:fld>
            <a:endParaRPr kumimoji="1" lang="ja-JP" altLang="en-US" dirty="0"/>
          </a:p>
        </p:txBody>
      </p:sp>
    </p:spTree>
    <p:extLst>
      <p:ext uri="{BB962C8B-B14F-4D97-AF65-F5344CB8AC3E}">
        <p14:creationId xmlns:p14="http://schemas.microsoft.com/office/powerpoint/2010/main" val="2635909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59</a:t>
            </a:fld>
            <a:endParaRPr kumimoji="1" lang="ja-JP" altLang="en-US"/>
          </a:p>
        </p:txBody>
      </p:sp>
    </p:spTree>
    <p:extLst>
      <p:ext uri="{BB962C8B-B14F-4D97-AF65-F5344CB8AC3E}">
        <p14:creationId xmlns:p14="http://schemas.microsoft.com/office/powerpoint/2010/main" val="1168300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60</a:t>
            </a:fld>
            <a:endParaRPr kumimoji="1" lang="ja-JP" altLang="en-US"/>
          </a:p>
        </p:txBody>
      </p:sp>
    </p:spTree>
    <p:extLst>
      <p:ext uri="{BB962C8B-B14F-4D97-AF65-F5344CB8AC3E}">
        <p14:creationId xmlns:p14="http://schemas.microsoft.com/office/powerpoint/2010/main" val="2366316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商工労働部、大阪市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61</a:t>
            </a:fld>
            <a:endParaRPr kumimoji="1" lang="ja-JP" altLang="en-US"/>
          </a:p>
        </p:txBody>
      </p:sp>
    </p:spTree>
    <p:extLst>
      <p:ext uri="{BB962C8B-B14F-4D97-AF65-F5344CB8AC3E}">
        <p14:creationId xmlns:p14="http://schemas.microsoft.com/office/powerpoint/2010/main" val="2289575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62</a:t>
            </a:fld>
            <a:endParaRPr kumimoji="1" lang="ja-JP" altLang="en-US"/>
          </a:p>
        </p:txBody>
      </p:sp>
    </p:spTree>
    <p:extLst>
      <p:ext uri="{BB962C8B-B14F-4D97-AF65-F5344CB8AC3E}">
        <p14:creationId xmlns:p14="http://schemas.microsoft.com/office/powerpoint/2010/main" val="3861790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0607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915348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65</a:t>
            </a:fld>
            <a:endParaRPr kumimoji="1" lang="ja-JP" altLang="en-US"/>
          </a:p>
        </p:txBody>
      </p:sp>
    </p:spTree>
    <p:extLst>
      <p:ext uri="{BB962C8B-B14F-4D97-AF65-F5344CB8AC3E}">
        <p14:creationId xmlns:p14="http://schemas.microsoft.com/office/powerpoint/2010/main" val="12997187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90272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67</a:t>
            </a:fld>
            <a:endParaRPr kumimoji="1" lang="ja-JP" altLang="en-US"/>
          </a:p>
        </p:txBody>
      </p:sp>
    </p:spTree>
    <p:extLst>
      <p:ext uri="{BB962C8B-B14F-4D97-AF65-F5344CB8AC3E}">
        <p14:creationId xmlns:p14="http://schemas.microsoft.com/office/powerpoint/2010/main" val="42700361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68</a:t>
            </a:fld>
            <a:endParaRPr kumimoji="1" lang="ja-JP" altLang="en-US"/>
          </a:p>
        </p:txBody>
      </p:sp>
    </p:spTree>
    <p:extLst>
      <p:ext uri="{BB962C8B-B14F-4D97-AF65-F5344CB8AC3E}">
        <p14:creationId xmlns:p14="http://schemas.microsoft.com/office/powerpoint/2010/main" val="130699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6</a:t>
            </a:fld>
            <a:endParaRPr kumimoji="1" lang="ja-JP" altLang="en-US"/>
          </a:p>
        </p:txBody>
      </p:sp>
    </p:spTree>
    <p:extLst>
      <p:ext uri="{BB962C8B-B14F-4D97-AF65-F5344CB8AC3E}">
        <p14:creationId xmlns:p14="http://schemas.microsoft.com/office/powerpoint/2010/main" val="22912160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69</a:t>
            </a:fld>
            <a:endParaRPr kumimoji="1" lang="ja-JP" altLang="en-US"/>
          </a:p>
        </p:txBody>
      </p:sp>
    </p:spTree>
    <p:extLst>
      <p:ext uri="{BB962C8B-B14F-4D97-AF65-F5344CB8AC3E}">
        <p14:creationId xmlns:p14="http://schemas.microsoft.com/office/powerpoint/2010/main" val="16777798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70</a:t>
            </a:fld>
            <a:endParaRPr kumimoji="1" lang="ja-JP" altLang="en-US" dirty="0"/>
          </a:p>
        </p:txBody>
      </p:sp>
    </p:spTree>
    <p:extLst>
      <p:ext uri="{BB962C8B-B14F-4D97-AF65-F5344CB8AC3E}">
        <p14:creationId xmlns:p14="http://schemas.microsoft.com/office/powerpoint/2010/main" val="19653910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71</a:t>
            </a:fld>
            <a:endParaRPr kumimoji="1" lang="ja-JP" altLang="en-US"/>
          </a:p>
        </p:txBody>
      </p:sp>
    </p:spTree>
    <p:extLst>
      <p:ext uri="{BB962C8B-B14F-4D97-AF65-F5344CB8AC3E}">
        <p14:creationId xmlns:p14="http://schemas.microsoft.com/office/powerpoint/2010/main" val="33660935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72</a:t>
            </a:fld>
            <a:endParaRPr kumimoji="1" lang="ja-JP" altLang="en-US"/>
          </a:p>
        </p:txBody>
      </p:sp>
    </p:spTree>
    <p:extLst>
      <p:ext uri="{BB962C8B-B14F-4D97-AF65-F5344CB8AC3E}">
        <p14:creationId xmlns:p14="http://schemas.microsoft.com/office/powerpoint/2010/main" val="22926991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73</a:t>
            </a:fld>
            <a:endParaRPr kumimoji="1" lang="ja-JP" altLang="en-US"/>
          </a:p>
        </p:txBody>
      </p:sp>
    </p:spTree>
    <p:extLst>
      <p:ext uri="{BB962C8B-B14F-4D97-AF65-F5344CB8AC3E}">
        <p14:creationId xmlns:p14="http://schemas.microsoft.com/office/powerpoint/2010/main" val="42259996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74</a:t>
            </a:fld>
            <a:endParaRPr kumimoji="1" lang="ja-JP" altLang="en-US"/>
          </a:p>
        </p:txBody>
      </p:sp>
    </p:spTree>
    <p:extLst>
      <p:ext uri="{BB962C8B-B14F-4D97-AF65-F5344CB8AC3E}">
        <p14:creationId xmlns:p14="http://schemas.microsoft.com/office/powerpoint/2010/main" val="16102651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75</a:t>
            </a:fld>
            <a:endParaRPr kumimoji="1" lang="ja-JP" altLang="en-US"/>
          </a:p>
        </p:txBody>
      </p:sp>
    </p:spTree>
    <p:extLst>
      <p:ext uri="{BB962C8B-B14F-4D97-AF65-F5344CB8AC3E}">
        <p14:creationId xmlns:p14="http://schemas.microsoft.com/office/powerpoint/2010/main" val="2737373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76</a:t>
            </a:fld>
            <a:endParaRPr kumimoji="1" lang="ja-JP" altLang="en-US"/>
          </a:p>
        </p:txBody>
      </p:sp>
    </p:spTree>
    <p:extLst>
      <p:ext uri="{BB962C8B-B14F-4D97-AF65-F5344CB8AC3E}">
        <p14:creationId xmlns:p14="http://schemas.microsoft.com/office/powerpoint/2010/main" val="40722555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77</a:t>
            </a:fld>
            <a:endParaRPr kumimoji="1" lang="ja-JP" altLang="en-US"/>
          </a:p>
        </p:txBody>
      </p:sp>
    </p:spTree>
    <p:extLst>
      <p:ext uri="{BB962C8B-B14F-4D97-AF65-F5344CB8AC3E}">
        <p14:creationId xmlns:p14="http://schemas.microsoft.com/office/powerpoint/2010/main" val="21948956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78</a:t>
            </a:fld>
            <a:endParaRPr kumimoji="1" lang="ja-JP" altLang="en-US"/>
          </a:p>
        </p:txBody>
      </p:sp>
    </p:spTree>
    <p:extLst>
      <p:ext uri="{BB962C8B-B14F-4D97-AF65-F5344CB8AC3E}">
        <p14:creationId xmlns:p14="http://schemas.microsoft.com/office/powerpoint/2010/main" val="52959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7</a:t>
            </a:fld>
            <a:endParaRPr kumimoji="1" lang="ja-JP" altLang="en-US"/>
          </a:p>
        </p:txBody>
      </p:sp>
    </p:spTree>
    <p:extLst>
      <p:ext uri="{BB962C8B-B14F-4D97-AF65-F5344CB8AC3E}">
        <p14:creationId xmlns:p14="http://schemas.microsoft.com/office/powerpoint/2010/main" val="2921336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79</a:t>
            </a:fld>
            <a:endParaRPr kumimoji="1" lang="ja-JP" altLang="en-US"/>
          </a:p>
        </p:txBody>
      </p:sp>
    </p:spTree>
    <p:extLst>
      <p:ext uri="{BB962C8B-B14F-4D97-AF65-F5344CB8AC3E}">
        <p14:creationId xmlns:p14="http://schemas.microsoft.com/office/powerpoint/2010/main" val="870348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80</a:t>
            </a:fld>
            <a:endParaRPr kumimoji="1" lang="ja-JP" altLang="en-US"/>
          </a:p>
        </p:txBody>
      </p:sp>
    </p:spTree>
    <p:extLst>
      <p:ext uri="{BB962C8B-B14F-4D97-AF65-F5344CB8AC3E}">
        <p14:creationId xmlns:p14="http://schemas.microsoft.com/office/powerpoint/2010/main" val="3070344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81</a:t>
            </a:fld>
            <a:endParaRPr kumimoji="1" lang="ja-JP" altLang="en-US"/>
          </a:p>
        </p:txBody>
      </p:sp>
    </p:spTree>
    <p:extLst>
      <p:ext uri="{BB962C8B-B14F-4D97-AF65-F5344CB8AC3E}">
        <p14:creationId xmlns:p14="http://schemas.microsoft.com/office/powerpoint/2010/main" val="15039726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82</a:t>
            </a:fld>
            <a:endParaRPr kumimoji="1" lang="ja-JP" altLang="en-US"/>
          </a:p>
        </p:txBody>
      </p:sp>
    </p:spTree>
    <p:extLst>
      <p:ext uri="{BB962C8B-B14F-4D97-AF65-F5344CB8AC3E}">
        <p14:creationId xmlns:p14="http://schemas.microsoft.com/office/powerpoint/2010/main" val="26300505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83</a:t>
            </a:fld>
            <a:endParaRPr kumimoji="1" lang="ja-JP" altLang="en-US"/>
          </a:p>
        </p:txBody>
      </p:sp>
    </p:spTree>
    <p:extLst>
      <p:ext uri="{BB962C8B-B14F-4D97-AF65-F5344CB8AC3E}">
        <p14:creationId xmlns:p14="http://schemas.microsoft.com/office/powerpoint/2010/main" val="3502195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84</a:t>
            </a:fld>
            <a:endParaRPr kumimoji="1" lang="ja-JP" altLang="en-US"/>
          </a:p>
        </p:txBody>
      </p:sp>
    </p:spTree>
    <p:extLst>
      <p:ext uri="{BB962C8B-B14F-4D97-AF65-F5344CB8AC3E}">
        <p14:creationId xmlns:p14="http://schemas.microsoft.com/office/powerpoint/2010/main" val="20180094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85</a:t>
            </a:fld>
            <a:endParaRPr kumimoji="1" lang="ja-JP" altLang="en-US"/>
          </a:p>
        </p:txBody>
      </p:sp>
    </p:spTree>
    <p:extLst>
      <p:ext uri="{BB962C8B-B14F-4D97-AF65-F5344CB8AC3E}">
        <p14:creationId xmlns:p14="http://schemas.microsoft.com/office/powerpoint/2010/main" val="5180225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86</a:t>
            </a:fld>
            <a:endParaRPr kumimoji="1" lang="ja-JP" altLang="en-US"/>
          </a:p>
        </p:txBody>
      </p:sp>
    </p:spTree>
    <p:extLst>
      <p:ext uri="{BB962C8B-B14F-4D97-AF65-F5344CB8AC3E}">
        <p14:creationId xmlns:p14="http://schemas.microsoft.com/office/powerpoint/2010/main" val="6976211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87</a:t>
            </a:fld>
            <a:endParaRPr kumimoji="1" lang="ja-JP" altLang="en-US"/>
          </a:p>
        </p:txBody>
      </p:sp>
    </p:spTree>
    <p:extLst>
      <p:ext uri="{BB962C8B-B14F-4D97-AF65-F5344CB8AC3E}">
        <p14:creationId xmlns:p14="http://schemas.microsoft.com/office/powerpoint/2010/main" val="4191769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88</a:t>
            </a:fld>
            <a:endParaRPr kumimoji="1" lang="ja-JP" altLang="en-US"/>
          </a:p>
        </p:txBody>
      </p:sp>
    </p:spTree>
    <p:extLst>
      <p:ext uri="{BB962C8B-B14F-4D97-AF65-F5344CB8AC3E}">
        <p14:creationId xmlns:p14="http://schemas.microsoft.com/office/powerpoint/2010/main" val="1115030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8</a:t>
            </a:fld>
            <a:endParaRPr kumimoji="1" lang="ja-JP" altLang="en-US"/>
          </a:p>
        </p:txBody>
      </p:sp>
    </p:spTree>
    <p:extLst>
      <p:ext uri="{BB962C8B-B14F-4D97-AF65-F5344CB8AC3E}">
        <p14:creationId xmlns:p14="http://schemas.microsoft.com/office/powerpoint/2010/main" val="2377783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89</a:t>
            </a:fld>
            <a:endParaRPr kumimoji="1" lang="ja-JP" altLang="en-US" dirty="0"/>
          </a:p>
        </p:txBody>
      </p:sp>
    </p:spTree>
    <p:extLst>
      <p:ext uri="{BB962C8B-B14F-4D97-AF65-F5344CB8AC3E}">
        <p14:creationId xmlns:p14="http://schemas.microsoft.com/office/powerpoint/2010/main" val="35889505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893997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91</a:t>
            </a:fld>
            <a:endParaRPr kumimoji="1" lang="ja-JP" altLang="en-US"/>
          </a:p>
        </p:txBody>
      </p:sp>
    </p:spTree>
    <p:extLst>
      <p:ext uri="{BB962C8B-B14F-4D97-AF65-F5344CB8AC3E}">
        <p14:creationId xmlns:p14="http://schemas.microsoft.com/office/powerpoint/2010/main" val="13784775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92</a:t>
            </a:fld>
            <a:endParaRPr kumimoji="1" lang="ja-JP" altLang="en-US"/>
          </a:p>
        </p:txBody>
      </p:sp>
    </p:spTree>
    <p:extLst>
      <p:ext uri="{BB962C8B-B14F-4D97-AF65-F5344CB8AC3E}">
        <p14:creationId xmlns:p14="http://schemas.microsoft.com/office/powerpoint/2010/main" val="41295682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93</a:t>
            </a:fld>
            <a:endParaRPr kumimoji="1" lang="ja-JP" altLang="en-US"/>
          </a:p>
        </p:txBody>
      </p:sp>
    </p:spTree>
    <p:extLst>
      <p:ext uri="{BB962C8B-B14F-4D97-AF65-F5344CB8AC3E}">
        <p14:creationId xmlns:p14="http://schemas.microsoft.com/office/powerpoint/2010/main" val="3987707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94</a:t>
            </a:fld>
            <a:endParaRPr kumimoji="1" lang="ja-JP" altLang="en-US"/>
          </a:p>
        </p:txBody>
      </p:sp>
    </p:spTree>
    <p:extLst>
      <p:ext uri="{BB962C8B-B14F-4D97-AF65-F5344CB8AC3E}">
        <p14:creationId xmlns:p14="http://schemas.microsoft.com/office/powerpoint/2010/main" val="35293927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95</a:t>
            </a:fld>
            <a:endParaRPr kumimoji="1" lang="ja-JP" altLang="en-US"/>
          </a:p>
        </p:txBody>
      </p:sp>
    </p:spTree>
    <p:extLst>
      <p:ext uri="{BB962C8B-B14F-4D97-AF65-F5344CB8AC3E}">
        <p14:creationId xmlns:p14="http://schemas.microsoft.com/office/powerpoint/2010/main" val="6453724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96</a:t>
            </a:fld>
            <a:endParaRPr kumimoji="1" lang="ja-JP" altLang="en-US"/>
          </a:p>
        </p:txBody>
      </p:sp>
    </p:spTree>
    <p:extLst>
      <p:ext uri="{BB962C8B-B14F-4D97-AF65-F5344CB8AC3E}">
        <p14:creationId xmlns:p14="http://schemas.microsoft.com/office/powerpoint/2010/main" val="1869295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22195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55718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FD8DF2E-C626-449A-95C6-AF4E64FD5D38}" type="datetime1">
              <a:rPr kumimoji="1" lang="ja-JP" altLang="en-US" smtClean="0"/>
              <a:t>2026/5/27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649D0E4-7358-4606-B454-E54057042102}" type="datetime1">
              <a:rPr kumimoji="1" lang="ja-JP" altLang="en-US" smtClean="0"/>
              <a:t>2026/5/27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1907FE3-9A89-4D57-8E19-D87C222707F5}" type="datetime1">
              <a:rPr kumimoji="1" lang="ja-JP" altLang="en-US" smtClean="0"/>
              <a:t>2026/5/27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47393" y="124098"/>
            <a:ext cx="8312150" cy="496591"/>
          </a:xfrm>
          <a:prstGeom prst="rect">
            <a:avLst/>
          </a:prstGeom>
        </p:spPr>
        <p:txBody>
          <a:bodyPr anchor="ctr" anchorCtr="0"/>
          <a:lstStyle>
            <a:lvl1pPr marL="0" indent="0">
              <a:buFontTx/>
              <a:buNone/>
              <a:defRPr sz="2215">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a:t>マスター タイトルの書式設定</a:t>
            </a:r>
            <a:endParaRPr lang="ja-JP" altLang="en-US" dirty="0"/>
          </a:p>
        </p:txBody>
      </p:sp>
      <p:sp>
        <p:nvSpPr>
          <p:cNvPr id="6" name="テキスト プレースホルダー 5">
            <a:extLst>
              <a:ext uri="{FF2B5EF4-FFF2-40B4-BE49-F238E27FC236}">
                <a16:creationId xmlns:a16="http://schemas.microsoft.com/office/drawing/2014/main" id="{C8002C63-B829-4339-91B2-5C6C8CE116D9}"/>
              </a:ext>
            </a:extLst>
          </p:cNvPr>
          <p:cNvSpPr>
            <a:spLocks noGrp="1"/>
          </p:cNvSpPr>
          <p:nvPr>
            <p:ph type="body" sz="quarter" idx="10"/>
          </p:nvPr>
        </p:nvSpPr>
        <p:spPr>
          <a:xfrm>
            <a:off x="184638" y="692776"/>
            <a:ext cx="8840666" cy="720000"/>
          </a:xfrm>
          <a:prstGeom prst="rect">
            <a:avLst/>
          </a:prstGeom>
          <a:solidFill>
            <a:srgbClr val="FFFF99"/>
          </a:solidFill>
        </p:spPr>
        <p:txBody>
          <a:bodyPr/>
          <a:lstStyle>
            <a:lvl1pPr marL="0" indent="0">
              <a:lnSpc>
                <a:spcPct val="100000"/>
              </a:lnSpc>
              <a:buFontTx/>
              <a:buNone/>
              <a:defRPr sz="1846">
                <a:latin typeface="Meiryo UI" panose="020B0604030504040204" pitchFamily="50" charset="-128"/>
                <a:ea typeface="Meiryo UI" panose="020B0604030504040204" pitchFamily="50" charset="-128"/>
                <a:cs typeface="Meiryo UI" panose="020B0604030504040204" pitchFamily="50" charset="-128"/>
              </a:defRPr>
            </a:lvl1pPr>
            <a:lvl2pPr>
              <a:defRPr sz="1846">
                <a:latin typeface="Meiryo UI" panose="020B0604030504040204" pitchFamily="50" charset="-128"/>
                <a:ea typeface="Meiryo UI" panose="020B0604030504040204" pitchFamily="50" charset="-128"/>
                <a:cs typeface="Meiryo UI" panose="020B0604030504040204" pitchFamily="50" charset="-128"/>
              </a:defRPr>
            </a:lvl2pPr>
            <a:lvl3pPr>
              <a:defRPr sz="1846">
                <a:latin typeface="Meiryo UI" panose="020B0604030504040204" pitchFamily="50" charset="-128"/>
                <a:ea typeface="Meiryo UI" panose="020B0604030504040204" pitchFamily="50" charset="-128"/>
                <a:cs typeface="Meiryo UI" panose="020B0604030504040204" pitchFamily="50" charset="-128"/>
              </a:defRPr>
            </a:lvl3pPr>
            <a:lvl4pPr>
              <a:defRPr sz="1846">
                <a:latin typeface="Meiryo UI" panose="020B0604030504040204" pitchFamily="50" charset="-128"/>
                <a:ea typeface="Meiryo UI" panose="020B0604030504040204" pitchFamily="50" charset="-128"/>
                <a:cs typeface="Meiryo UI" panose="020B0604030504040204" pitchFamily="50" charset="-128"/>
              </a:defRPr>
            </a:lvl4pPr>
            <a:lvl5pPr>
              <a:defRPr sz="1846">
                <a:latin typeface="Meiryo UI" panose="020B0604030504040204" pitchFamily="50" charset="-128"/>
                <a:ea typeface="Meiryo UI" panose="020B0604030504040204" pitchFamily="50" charset="-128"/>
                <a:cs typeface="Meiryo UI" panose="020B0604030504040204" pitchFamily="50" charset="-128"/>
              </a:defRPr>
            </a:lvl5pPr>
          </a:lstStyle>
          <a:p>
            <a:pPr lvl="0"/>
            <a:endParaRPr kumimoji="1" lang="ja-JP" altLang="en-US" dirty="0"/>
          </a:p>
        </p:txBody>
      </p:sp>
    </p:spTree>
    <p:extLst>
      <p:ext uri="{BB962C8B-B14F-4D97-AF65-F5344CB8AC3E}">
        <p14:creationId xmlns:p14="http://schemas.microsoft.com/office/powerpoint/2010/main" val="104977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88D1627-7E9E-4DE1-B868-CBE32F784886}" type="datetime1">
              <a:rPr kumimoji="1" lang="ja-JP" altLang="en-US" smtClean="0"/>
              <a:t>2026/5/27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DD6BEA13-3E2C-4D59-B0A0-3A77189B3A81}" type="datetime1">
              <a:rPr kumimoji="1" lang="ja-JP" altLang="en-US" smtClean="0"/>
              <a:t>2026/5/27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ABB2A374-3C37-40E1-A128-4F28445DBD7A}" type="datetime1">
              <a:rPr kumimoji="1" lang="ja-JP" altLang="en-US" smtClean="0"/>
              <a:t>2026/5/27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txBox="1">
            <a:spLocks/>
          </p:cNvSpPr>
          <p:nvPr userDrawn="1"/>
        </p:nvSpPr>
        <p:spPr>
          <a:xfrm>
            <a:off x="7071072" y="6487244"/>
            <a:ext cx="2133600" cy="365125"/>
          </a:xfrm>
          <a:prstGeom prst="rect">
            <a:avLst/>
          </a:prstGeom>
        </p:spPr>
        <p:txBody>
          <a:bodyPr anchor="b" anchorCtr="0"/>
          <a:lstStyle>
            <a:defPPr>
              <a:defRPr lang="ja-JP"/>
            </a:defPPr>
            <a:lvl1pPr marL="0" algn="r" defTabSz="914400" rtl="0" eaLnBrk="1" latinLnBrk="0" hangingPunct="1">
              <a:defRPr kumimoji="1" sz="1100" b="1" kern="1200">
                <a:solidFill>
                  <a:schemeClr val="bg1">
                    <a:lumMod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z="1800" smtClean="0"/>
              <a:pPr>
                <a:defRPr/>
              </a:pPr>
              <a:t>‹#›</a:t>
            </a:fld>
            <a:endParaRPr lang="ja-JP" altLang="en-US" sz="18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F2C06F76-72DB-4307-AD63-F73B80F63BDE}" type="datetime1">
              <a:rPr kumimoji="1" lang="ja-JP" altLang="en-US" smtClean="0"/>
              <a:t>2026/5/27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8B905D0F-CB66-4948-9CAE-CB3654FABB72}" type="datetime1">
              <a:rPr kumimoji="1" lang="ja-JP" altLang="en-US" smtClean="0"/>
              <a:t>2026/5/27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26B3623-C140-4299-B098-C28FA27FDA83}" type="datetime1">
              <a:rPr kumimoji="1" lang="ja-JP" altLang="en-US" smtClean="0"/>
              <a:t>2026/5/27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0">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7493B6C-AFAC-4999-98D4-6911CC960745}" type="datetime1">
              <a:rPr kumimoji="1" lang="ja-JP" altLang="en-US" smtClean="0"/>
              <a:t>2026/5/27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4664F5B9-FBC5-49B0-8B79-C187F024CA58}" type="datetime1">
              <a:rPr kumimoji="1" lang="ja-JP" altLang="en-US" smtClean="0"/>
              <a:t>2026/5/27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6EB8-E0A9-48C1-B866-8817C54437AE}" type="datetime1">
              <a:rPr kumimoji="1" lang="ja-JP" altLang="en-US" smtClean="0"/>
              <a:t>2026/5/27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chart" Target="../charts/chart74.xml"/></Relationships>
</file>

<file path=ppt/slides/_rels/slide104.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chart" Target="../charts/chart78.xml"/></Relationships>
</file>

<file path=ppt/slides/_rels/slide10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chart" Target="../charts/chart80.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09.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chart" Target="../charts/chart8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10.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chart" Target="../charts/chart84.xml"/></Relationships>
</file>

<file path=ppt/slides/_rels/slide111.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chart" Target="../charts/chart87.xml"/></Relationships>
</file>

<file path=ppt/slides/_rels/slide1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chart" Target="../charts/chart88.xml"/></Relationships>
</file>

<file path=ppt/slides/_rels/slide1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1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package" Target="../embeddings/Microsoft_Excel_Worksheet8.xlsx"/><Relationship Id="rId5" Type="http://schemas.openxmlformats.org/officeDocument/2006/relationships/image" Target="../media/image5.emf"/><Relationship Id="rId4" Type="http://schemas.openxmlformats.org/officeDocument/2006/relationships/package" Target="../embeddings/Microsoft_Excel_Worksheet7.xlsx"/></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5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54.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hart" Target="../charts/chart37.xml"/><Relationship Id="rId4" Type="http://schemas.openxmlformats.org/officeDocument/2006/relationships/chart" Target="../charts/chart36.xml"/></Relationships>
</file>

<file path=ppt/slides/_rels/slide55.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chart" Target="../charts/char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chart" Target="../charts/chart44.xml"/><Relationship Id="rId4" Type="http://schemas.openxmlformats.org/officeDocument/2006/relationships/chart" Target="../charts/char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hart" Target="../charts/chart48.xml"/></Relationships>
</file>

<file path=ppt/slides/_rels/slide6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chart" Target="../charts/chart53.xml"/><Relationship Id="rId4" Type="http://schemas.openxmlformats.org/officeDocument/2006/relationships/chart" Target="../charts/chart52.xml"/></Relationships>
</file>

<file path=ppt/slides/_rels/slide75.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57.xml"/></Relationships>
</file>

<file path=ppt/slides/_rels/slide7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chart" Target="../charts/chart64.xml"/></Relationships>
</file>

<file path=ppt/slides/_rels/slide85.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9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6.xml"/><Relationship Id="rId1" Type="http://schemas.openxmlformats.org/officeDocument/2006/relationships/slideLayout" Target="../slideLayouts/slideLayout12.xml"/><Relationship Id="rId6" Type="http://schemas.openxmlformats.org/officeDocument/2006/relationships/chart" Target="../charts/chart69.xml"/><Relationship Id="rId5" Type="http://schemas.openxmlformats.org/officeDocument/2006/relationships/chart" Target="../charts/chart68.xml"/><Relationship Id="rId4" Type="http://schemas.openxmlformats.org/officeDocument/2006/relationships/image" Target="../media/image39.emf"/></Relationships>
</file>

<file path=ppt/slides/_rels/slide9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92124" y="1124744"/>
            <a:ext cx="8159750" cy="769121"/>
          </a:xfrm>
          <a:prstGeom prst="rect">
            <a:avLst/>
          </a:prstGeom>
          <a:noFill/>
        </p:spPr>
        <p:txBody>
          <a:bodyPr wrap="square" rtlCol="0" anchor="ctr">
            <a:spAutoFit/>
          </a:bodyPr>
          <a:lstStyle/>
          <a:p>
            <a:pPr algn="ctr"/>
            <a:r>
              <a:rPr kumimoji="1" lang="ja-JP" altLang="en-US" sz="2486" dirty="0">
                <a:latin typeface="Meiryo UI" panose="020B0604030504040204" pitchFamily="50" charset="-128"/>
                <a:ea typeface="Meiryo UI" panose="020B0604030504040204" pitchFamily="50" charset="-128"/>
              </a:rPr>
              <a:t>大阪の再生・成長に向けた新戦略</a:t>
            </a:r>
            <a:endParaRPr kumimoji="1" lang="en-US" altLang="ja-JP" sz="2486" dirty="0">
              <a:latin typeface="Meiryo UI" panose="020B0604030504040204" pitchFamily="50" charset="-128"/>
              <a:ea typeface="Meiryo UI" panose="020B0604030504040204" pitchFamily="50" charset="-128"/>
            </a:endParaRPr>
          </a:p>
          <a:p>
            <a:pPr algn="ctr"/>
            <a:r>
              <a:rPr kumimoji="1" lang="ja-JP" altLang="en-US" sz="1912" dirty="0">
                <a:latin typeface="Meiryo UI" panose="020B0604030504040204" pitchFamily="50" charset="-128"/>
                <a:ea typeface="Meiryo UI" panose="020B0604030504040204" pitchFamily="50" charset="-128"/>
              </a:rPr>
              <a:t>（ウィズコロナからポストコロナへ）</a:t>
            </a:r>
          </a:p>
        </p:txBody>
      </p:sp>
      <p:sp>
        <p:nvSpPr>
          <p:cNvPr id="7" name="テキスト ボックス 6"/>
          <p:cNvSpPr txBox="1"/>
          <p:nvPr/>
        </p:nvSpPr>
        <p:spPr>
          <a:xfrm>
            <a:off x="185194" y="2804308"/>
            <a:ext cx="8707285" cy="1046440"/>
          </a:xfrm>
          <a:prstGeom prst="rect">
            <a:avLst/>
          </a:prstGeom>
          <a:noFill/>
        </p:spPr>
        <p:txBody>
          <a:bodyPr wrap="square" rtlCol="0">
            <a:spAutoFit/>
          </a:bodyPr>
          <a:lstStyle/>
          <a:p>
            <a:pPr algn="ctr"/>
            <a:r>
              <a:rPr kumimoji="1" lang="ja-JP" altLang="en-US" sz="3400" b="1" dirty="0">
                <a:latin typeface="Meiryo UI" panose="020B0604030504040204" pitchFamily="50" charset="-128"/>
                <a:ea typeface="Meiryo UI" panose="020B0604030504040204" pitchFamily="50" charset="-128"/>
              </a:rPr>
              <a:t>データ集②</a:t>
            </a:r>
            <a:endParaRPr kumimoji="1" lang="en-US" altLang="ja-JP" sz="3400" b="1" dirty="0">
              <a:latin typeface="Meiryo UI" panose="020B0604030504040204" pitchFamily="50" charset="-128"/>
              <a:ea typeface="Meiryo UI" panose="020B0604030504040204" pitchFamily="50" charset="-128"/>
            </a:endParaRPr>
          </a:p>
          <a:p>
            <a:pPr algn="ctr"/>
            <a:r>
              <a:rPr kumimoji="1" lang="ja-JP" altLang="en-US" sz="2800" b="1" dirty="0">
                <a:latin typeface="Meiryo UI" panose="020B0604030504040204" pitchFamily="50" charset="-128"/>
                <a:ea typeface="Meiryo UI" panose="020B0604030504040204" pitchFamily="50" charset="-128"/>
              </a:rPr>
              <a:t>（大阪経済や成長に向けた５つの重点分野関係）</a:t>
            </a:r>
          </a:p>
        </p:txBody>
      </p:sp>
      <p:sp>
        <p:nvSpPr>
          <p:cNvPr id="9" name="テキスト ボックス 8"/>
          <p:cNvSpPr txBox="1"/>
          <p:nvPr/>
        </p:nvSpPr>
        <p:spPr>
          <a:xfrm>
            <a:off x="1582142" y="4797152"/>
            <a:ext cx="5913390" cy="445507"/>
          </a:xfrm>
          <a:prstGeom prst="rect">
            <a:avLst/>
          </a:prstGeom>
          <a:noFill/>
        </p:spPr>
        <p:txBody>
          <a:bodyPr wrap="square" rtlCol="0">
            <a:spAutoFit/>
          </a:bodyPr>
          <a:lstStyle/>
          <a:p>
            <a:pPr algn="ctr"/>
            <a:r>
              <a:rPr kumimoji="1" lang="en-US" altLang="ja-JP" sz="2295" dirty="0">
                <a:latin typeface="Meiryo UI" panose="020B0604030504040204" pitchFamily="50" charset="-128"/>
                <a:ea typeface="Meiryo UI" panose="020B0604030504040204" pitchFamily="50" charset="-128"/>
              </a:rPr>
              <a:t>2026</a:t>
            </a:r>
            <a:r>
              <a:rPr kumimoji="1" lang="ja-JP" altLang="en-US" sz="2295" dirty="0">
                <a:latin typeface="Meiryo UI" panose="020B0604030504040204" pitchFamily="50" charset="-128"/>
                <a:ea typeface="Meiryo UI" panose="020B0604030504040204" pitchFamily="50" charset="-128"/>
              </a:rPr>
              <a:t>年（令和</a:t>
            </a:r>
            <a:r>
              <a:rPr lang="en-US" altLang="ja-JP" sz="2295" dirty="0">
                <a:latin typeface="Meiryo UI" panose="020B0604030504040204" pitchFamily="50" charset="-128"/>
                <a:ea typeface="Meiryo UI" panose="020B0604030504040204" pitchFamily="50" charset="-128"/>
              </a:rPr>
              <a:t>8</a:t>
            </a:r>
            <a:r>
              <a:rPr kumimoji="1" lang="ja-JP" altLang="en-US" sz="2295" dirty="0">
                <a:latin typeface="Meiryo UI" panose="020B0604030504040204" pitchFamily="50" charset="-128"/>
                <a:ea typeface="Meiryo UI" panose="020B0604030504040204" pitchFamily="50" charset="-128"/>
              </a:rPr>
              <a:t>年）５月版　</a:t>
            </a:r>
            <a:r>
              <a:rPr lang="ja-JP" altLang="en-US" sz="2295" dirty="0">
                <a:latin typeface="Meiryo UI" panose="020B0604030504040204" pitchFamily="50" charset="-128"/>
                <a:ea typeface="Meiryo UI" panose="020B0604030504040204" pitchFamily="50" charset="-128"/>
              </a:rPr>
              <a:t>大阪府・大阪市</a:t>
            </a:r>
            <a:endParaRPr kumimoji="1" lang="ja-JP" altLang="en-US" sz="2295"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143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a:extLst>
              <a:ext uri="{FF2B5EF4-FFF2-40B4-BE49-F238E27FC236}">
                <a16:creationId xmlns:a16="http://schemas.microsoft.com/office/drawing/2014/main" id="{C2CC6C04-5BC7-47ED-9530-98DE60FD75BB}"/>
              </a:ext>
            </a:extLst>
          </p:cNvPr>
          <p:cNvGraphicFramePr>
            <a:graphicFrameLocks/>
          </p:cNvGraphicFramePr>
          <p:nvPr>
            <p:extLst>
              <p:ext uri="{D42A27DB-BD31-4B8C-83A1-F6EECF244321}">
                <p14:modId xmlns:p14="http://schemas.microsoft.com/office/powerpoint/2010/main" val="1541875069"/>
              </p:ext>
            </p:extLst>
          </p:nvPr>
        </p:nvGraphicFramePr>
        <p:xfrm>
          <a:off x="4580143" y="2459486"/>
          <a:ext cx="4329031" cy="3725271"/>
        </p:xfrm>
        <a:graphic>
          <a:graphicData uri="http://schemas.openxmlformats.org/drawingml/2006/chart">
            <c:chart xmlns:c="http://schemas.openxmlformats.org/drawingml/2006/chart" xmlns:r="http://schemas.openxmlformats.org/officeDocument/2006/relationships" r:id="rId3"/>
          </a:graphicData>
        </a:graphic>
      </p:graphicFrame>
      <p:sp>
        <p:nvSpPr>
          <p:cNvPr id="18" name="テキスト ボックス 17"/>
          <p:cNvSpPr txBox="1"/>
          <p:nvPr/>
        </p:nvSpPr>
        <p:spPr>
          <a:xfrm>
            <a:off x="0" y="6287730"/>
            <a:ext cx="9144000" cy="461665"/>
          </a:xfrm>
          <a:prstGeom prst="rect">
            <a:avLst/>
          </a:prstGeom>
          <a:noFill/>
        </p:spPr>
        <p:txBody>
          <a:bodyPr wrap="square" rtlCol="0">
            <a:spAutoFit/>
          </a:bodyPr>
          <a:lstStyle/>
          <a:p>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景気動向指数は、生産、雇用などの様々な経済活動での重要かつ契機に敏感に反応する指標の動きを統合することによって、景気の現状把握及び将来予測に資するために作成された指標。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CI</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は主として景気変動の大きさやテンポ（量感）を測定することを目的としている。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年を</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として指数で算出している。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鉱工業生産指数</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生産動態統計調査などをもとに、月々の鉱業・製造工業の生産を</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年を基準（＝</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）として指数化したもの。大阪府は製造工業生産指数を記載。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35496" y="1315009"/>
            <a:ext cx="9036496" cy="104710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大阪府の景気動向指数の動きをみると、成長戦略策定の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年以降、景気の拡大は続いていたが、新型コロナウイルス感染症の影響により、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月以降、急速に悪化したが、同年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月を底に回復基調。</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鉱工業生産指数（大阪府は製造工業生産指数）は概ね全国と同程度で推移していたが、新型コロナウイルス感染症の影響により悪化。</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月以降持ち直したものの、直近はさらに悪化している。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9</a:t>
            </a:r>
            <a:endParaRPr lang="ja-JP" altLang="en-US" dirty="0"/>
          </a:p>
        </p:txBody>
      </p:sp>
      <p:sp>
        <p:nvSpPr>
          <p:cNvPr id="23" name="正方形/長方形 22"/>
          <p:cNvSpPr/>
          <p:nvPr/>
        </p:nvSpPr>
        <p:spPr>
          <a:xfrm>
            <a:off x="251520" y="756000"/>
            <a:ext cx="8784000" cy="553998"/>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景気動向指数（一致</a:t>
            </a:r>
            <a:r>
              <a:rPr lang="en-US" altLang="ja-JP" b="1" dirty="0">
                <a:latin typeface="Meiryo UI" panose="020B0604030504040204" pitchFamily="50" charset="-128"/>
                <a:ea typeface="Meiryo UI" panose="020B0604030504040204" pitchFamily="50" charset="-128"/>
                <a:cs typeface="Meiryo UI" panose="020B0604030504040204" pitchFamily="50" charset="-128"/>
              </a:rPr>
              <a:t>CI</a:t>
            </a:r>
            <a:r>
              <a:rPr lang="ja-JP" altLang="en-US" b="1" dirty="0">
                <a:latin typeface="Meiryo UI" panose="020B0604030504040204" pitchFamily="50" charset="-128"/>
                <a:ea typeface="Meiryo UI" panose="020B0604030504040204" pitchFamily="50" charset="-128"/>
                <a:cs typeface="Meiryo UI" panose="020B0604030504040204" pitchFamily="50" charset="-128"/>
              </a:rPr>
              <a:t>）と鉱工業生産指数の推移</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内閣府「景気動向指数」、大阪産業経済リサーチセンター提供情報、大阪府「大阪府工業指数」、経済産業省「鉱工業指数」より作成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28711072"/>
              </p:ext>
            </p:extLst>
          </p:nvPr>
        </p:nvGraphicFramePr>
        <p:xfrm>
          <a:off x="170961" y="2459486"/>
          <a:ext cx="4329031" cy="37252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87675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a:extLst>
              <a:ext uri="{FF2B5EF4-FFF2-40B4-BE49-F238E27FC236}">
                <a16:creationId xmlns:a16="http://schemas.microsoft.com/office/drawing/2014/main" id="{14A9930B-D969-4CF3-9A63-ADDE7B172869}"/>
              </a:ext>
            </a:extLst>
          </p:cNvPr>
          <p:cNvGraphicFramePr>
            <a:graphicFrameLocks/>
          </p:cNvGraphicFramePr>
          <p:nvPr/>
        </p:nvGraphicFramePr>
        <p:xfrm>
          <a:off x="150083" y="1458468"/>
          <a:ext cx="8886413" cy="528290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図 9" title="図表2-1-4　二次医療圏の設定"/>
          <p:cNvPicPr/>
          <p:nvPr/>
        </p:nvPicPr>
        <p:blipFill>
          <a:blip r:embed="rId4" cstate="email">
            <a:extLst>
              <a:ext uri="{28A0092B-C50C-407E-A947-70E740481C1C}">
                <a14:useLocalDpi xmlns:a14="http://schemas.microsoft.com/office/drawing/2010/main"/>
              </a:ext>
            </a:extLst>
          </a:blip>
          <a:stretch>
            <a:fillRect/>
          </a:stretch>
        </p:blipFill>
        <p:spPr>
          <a:xfrm>
            <a:off x="5371414" y="1666348"/>
            <a:ext cx="3565153" cy="3862944"/>
          </a:xfrm>
          <a:prstGeom prst="rect">
            <a:avLst/>
          </a:prstGeom>
        </p:spPr>
      </p:pic>
      <p:sp>
        <p:nvSpPr>
          <p:cNvPr id="3" name="正方形/長方形 2"/>
          <p:cNvSpPr/>
          <p:nvPr/>
        </p:nvSpPr>
        <p:spPr>
          <a:xfrm>
            <a:off x="5833263" y="2377902"/>
            <a:ext cx="952433" cy="440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４か所</a:t>
            </a:r>
          </a:p>
        </p:txBody>
      </p:sp>
      <p:sp>
        <p:nvSpPr>
          <p:cNvPr id="16" name="正方形/長方形 15"/>
          <p:cNvSpPr/>
          <p:nvPr/>
        </p:nvSpPr>
        <p:spPr>
          <a:xfrm>
            <a:off x="5790056" y="3401269"/>
            <a:ext cx="952433" cy="440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２０か所</a:t>
            </a:r>
          </a:p>
        </p:txBody>
      </p:sp>
      <p:sp>
        <p:nvSpPr>
          <p:cNvPr id="17" name="正方形/長方形 16"/>
          <p:cNvSpPr/>
          <p:nvPr/>
        </p:nvSpPr>
        <p:spPr>
          <a:xfrm>
            <a:off x="5743938" y="3826570"/>
            <a:ext cx="952433" cy="440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２か所</a:t>
            </a:r>
          </a:p>
        </p:txBody>
      </p:sp>
      <p:sp>
        <p:nvSpPr>
          <p:cNvPr id="18" name="正方形/長方形 17"/>
          <p:cNvSpPr/>
          <p:nvPr/>
        </p:nvSpPr>
        <p:spPr>
          <a:xfrm>
            <a:off x="5357047" y="4401415"/>
            <a:ext cx="952433" cy="440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３か所</a:t>
            </a:r>
          </a:p>
        </p:txBody>
      </p:sp>
      <p:sp>
        <p:nvSpPr>
          <p:cNvPr id="19" name="正方形/長方形 18"/>
          <p:cNvSpPr/>
          <p:nvPr/>
        </p:nvSpPr>
        <p:spPr>
          <a:xfrm>
            <a:off x="7782998" y="2157479"/>
            <a:ext cx="952433" cy="440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２か所</a:t>
            </a:r>
          </a:p>
        </p:txBody>
      </p:sp>
      <p:sp>
        <p:nvSpPr>
          <p:cNvPr id="20" name="正方形/長方形 19"/>
          <p:cNvSpPr/>
          <p:nvPr/>
        </p:nvSpPr>
        <p:spPr>
          <a:xfrm>
            <a:off x="7948903" y="3143004"/>
            <a:ext cx="952433" cy="440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３か所</a:t>
            </a:r>
          </a:p>
        </p:txBody>
      </p:sp>
      <p:sp>
        <p:nvSpPr>
          <p:cNvPr id="21" name="正方形/長方形 20"/>
          <p:cNvSpPr/>
          <p:nvPr/>
        </p:nvSpPr>
        <p:spPr>
          <a:xfrm>
            <a:off x="7972599" y="3766128"/>
            <a:ext cx="952433" cy="440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１か所</a:t>
            </a:r>
          </a:p>
        </p:txBody>
      </p:sp>
      <p:sp>
        <p:nvSpPr>
          <p:cNvPr id="22" name="正方形/長方形 21"/>
          <p:cNvSpPr/>
          <p:nvPr/>
        </p:nvSpPr>
        <p:spPr>
          <a:xfrm>
            <a:off x="7984134" y="4754404"/>
            <a:ext cx="952433" cy="440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３か所</a:t>
            </a:r>
          </a:p>
        </p:txBody>
      </p:sp>
      <p:sp>
        <p:nvSpPr>
          <p:cNvPr id="26" name="大かっこ 25"/>
          <p:cNvSpPr/>
          <p:nvPr/>
        </p:nvSpPr>
        <p:spPr>
          <a:xfrm>
            <a:off x="1060724" y="2727856"/>
            <a:ext cx="4511073" cy="1054953"/>
          </a:xfrm>
          <a:prstGeom prst="bracketPair">
            <a:avLst>
              <a:gd name="adj" fmla="val 7195"/>
            </a:avLst>
          </a:prstGeom>
          <a:ln w="6350"/>
        </p:spPr>
        <p:style>
          <a:lnRef idx="1">
            <a:schemeClr val="dk1"/>
          </a:lnRef>
          <a:fillRef idx="0">
            <a:schemeClr val="dk1"/>
          </a:fillRef>
          <a:effectRef idx="0">
            <a:schemeClr val="dk1"/>
          </a:effectRef>
          <a:fontRef idx="minor">
            <a:schemeClr val="tx1"/>
          </a:fontRef>
        </p:style>
        <p:txBody>
          <a:bodyPr wrap="square">
            <a:spAutoFit/>
          </a:bodyPr>
          <a:lstStyle/>
          <a:p>
            <a:pPr>
              <a:lnSpc>
                <a:spcPts val="1200"/>
              </a:lnSpc>
            </a:pPr>
            <a:r>
              <a:rPr lang="en-US" altLang="ja-JP" sz="1015" dirty="0"/>
              <a:t>※</a:t>
            </a:r>
            <a:r>
              <a:rPr lang="ja-JP" altLang="en-US" sz="1015" dirty="0"/>
              <a:t>：集計方法</a:t>
            </a:r>
            <a:endParaRPr lang="en-US" altLang="ja-JP" sz="1015" dirty="0"/>
          </a:p>
          <a:p>
            <a:pPr>
              <a:lnSpc>
                <a:spcPts val="1200"/>
              </a:lnSpc>
            </a:pPr>
            <a:r>
              <a:rPr lang="en-US" altLang="ja-JP" sz="1015" dirty="0"/>
              <a:t>1).</a:t>
            </a:r>
            <a:r>
              <a:rPr lang="ja-JP" altLang="en-US" sz="1015" dirty="0"/>
              <a:t>都道府県によって選出された外国人患者を受け入れる拠点的な医療機関</a:t>
            </a:r>
            <a:endParaRPr lang="en-US" altLang="ja-JP" sz="1015" dirty="0"/>
          </a:p>
          <a:p>
            <a:pPr>
              <a:lnSpc>
                <a:spcPts val="1200"/>
              </a:lnSpc>
            </a:pPr>
            <a:r>
              <a:rPr lang="ja-JP" altLang="en-US" sz="1015" dirty="0"/>
              <a:t>　</a:t>
            </a:r>
            <a:r>
              <a:rPr lang="en-US" altLang="ja-JP" sz="1015" dirty="0"/>
              <a:t>[1]</a:t>
            </a:r>
            <a:r>
              <a:rPr lang="ja-JP" altLang="en-US" sz="1015" dirty="0"/>
              <a:t>カテゴリー</a:t>
            </a:r>
            <a:r>
              <a:rPr lang="en-US" altLang="ja-JP" sz="1015" dirty="0"/>
              <a:t>1</a:t>
            </a:r>
            <a:r>
              <a:rPr lang="ja-JP" altLang="en-US" sz="1015" dirty="0"/>
              <a:t>：入院を要する救急患者に対応可能な医療機関</a:t>
            </a:r>
          </a:p>
          <a:p>
            <a:pPr>
              <a:lnSpc>
                <a:spcPts val="1200"/>
              </a:lnSpc>
            </a:pPr>
            <a:r>
              <a:rPr lang="ja-JP" altLang="en-US" sz="1015" dirty="0"/>
              <a:t>　</a:t>
            </a:r>
            <a:r>
              <a:rPr lang="en-US" altLang="ja-JP" sz="1015" dirty="0"/>
              <a:t>[2]</a:t>
            </a:r>
            <a:r>
              <a:rPr lang="ja-JP" altLang="en-US" sz="1015" dirty="0"/>
              <a:t>カテゴリー</a:t>
            </a:r>
            <a:r>
              <a:rPr lang="en-US" altLang="ja-JP" sz="1015" dirty="0"/>
              <a:t>2</a:t>
            </a:r>
            <a:r>
              <a:rPr lang="ja-JP" altLang="en-US" sz="1015" dirty="0"/>
              <a:t>：診療所・歯科診療所も含む外国人患者を受入可能な医療機関</a:t>
            </a:r>
          </a:p>
          <a:p>
            <a:pPr>
              <a:lnSpc>
                <a:spcPts val="1200"/>
              </a:lnSpc>
            </a:pPr>
            <a:r>
              <a:rPr lang="en-US" altLang="ja-JP" sz="1015" dirty="0"/>
              <a:t>2).[1][2]</a:t>
            </a:r>
            <a:r>
              <a:rPr lang="ja-JP" altLang="en-US" sz="1015" dirty="0"/>
              <a:t>以外で外国人患者への診療に協力する意志があり、都道府県において</a:t>
            </a:r>
            <a:endParaRPr lang="en-US" altLang="ja-JP" sz="1015" dirty="0"/>
          </a:p>
          <a:p>
            <a:pPr>
              <a:lnSpc>
                <a:spcPts val="1200"/>
              </a:lnSpc>
            </a:pPr>
            <a:r>
              <a:rPr lang="ja-JP" altLang="en-US" sz="1015" dirty="0"/>
              <a:t>　　医療機関リストへの適格性が有と判断されたもの</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99</a:t>
            </a:fld>
            <a:endParaRPr kumimoji="1" lang="ja-JP" altLang="en-US" dirty="0"/>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29" name="正方形/長方形 28"/>
          <p:cNvSpPr/>
          <p:nvPr/>
        </p:nvSpPr>
        <p:spPr>
          <a:xfrm>
            <a:off x="-34734" y="447552"/>
            <a:ext cx="9178734"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外国人患者を受け入れる医療機関数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01508" y="875178"/>
            <a:ext cx="90424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メイリオ" panose="020B0604030504040204" pitchFamily="50" charset="-128"/>
                <a:ea typeface="メイリオ" panose="020B0604030504040204" pitchFamily="50" charset="-128"/>
              </a:rPr>
              <a:t>外国人患者の受入医療機関数は、東京都</a:t>
            </a:r>
            <a:r>
              <a:rPr lang="en-US" altLang="ja-JP" sz="1600" dirty="0">
                <a:solidFill>
                  <a:schemeClr val="tx1"/>
                </a:solidFill>
                <a:latin typeface="メイリオ" panose="020B0604030504040204" pitchFamily="50" charset="-128"/>
                <a:ea typeface="メイリオ" panose="020B0604030504040204" pitchFamily="50" charset="-128"/>
              </a:rPr>
              <a:t>508</a:t>
            </a:r>
            <a:r>
              <a:rPr lang="ja-JP" altLang="en-US" sz="1600" dirty="0">
                <a:solidFill>
                  <a:schemeClr val="tx1"/>
                </a:solidFill>
                <a:latin typeface="メイリオ" panose="020B0604030504040204" pitchFamily="50" charset="-128"/>
                <a:ea typeface="メイリオ" panose="020B0604030504040204" pitchFamily="50" charset="-128"/>
              </a:rPr>
              <a:t>箇所に対し、大阪府</a:t>
            </a:r>
            <a:r>
              <a:rPr lang="en-US" altLang="ja-JP" sz="1600" dirty="0">
                <a:solidFill>
                  <a:schemeClr val="tx1"/>
                </a:solidFill>
                <a:latin typeface="メイリオ" panose="020B0604030504040204" pitchFamily="50" charset="-128"/>
                <a:ea typeface="メイリオ" panose="020B0604030504040204" pitchFamily="50" charset="-128"/>
              </a:rPr>
              <a:t>332</a:t>
            </a:r>
            <a:r>
              <a:rPr lang="ja-JP" altLang="en-US" sz="1600" dirty="0">
                <a:solidFill>
                  <a:schemeClr val="tx1"/>
                </a:solidFill>
                <a:latin typeface="メイリオ" panose="020B0604030504040204" pitchFamily="50" charset="-128"/>
                <a:ea typeface="メイリオ" panose="020B0604030504040204" pitchFamily="50" charset="-128"/>
              </a:rPr>
              <a:t>箇所</a:t>
            </a:r>
            <a:r>
              <a:rPr lang="ja-JP" altLang="en-US" sz="1400" dirty="0">
                <a:solidFill>
                  <a:schemeClr val="tx1"/>
                </a:solidFill>
                <a:latin typeface="メイリオ" panose="020B0604030504040204" pitchFamily="50" charset="-128"/>
                <a:ea typeface="メイリオ" panose="020B0604030504040204" pitchFamily="50" charset="-128"/>
              </a:rPr>
              <a:t>。</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（うち</a:t>
            </a:r>
            <a:r>
              <a:rPr lang="en-US" altLang="ja-JP" sz="1200" dirty="0">
                <a:solidFill>
                  <a:schemeClr val="tx1"/>
                </a:solidFill>
                <a:latin typeface="メイリオ" panose="020B0604030504040204" pitchFamily="50" charset="-128"/>
                <a:ea typeface="メイリオ" panose="020B0604030504040204" pitchFamily="50" charset="-128"/>
              </a:rPr>
              <a:t>34</a:t>
            </a:r>
            <a:r>
              <a:rPr lang="ja-JP" altLang="en-US" sz="1200" dirty="0">
                <a:solidFill>
                  <a:schemeClr val="tx1"/>
                </a:solidFill>
                <a:latin typeface="メイリオ" panose="020B0604030504040204" pitchFamily="50" charset="-128"/>
                <a:ea typeface="メイリオ" panose="020B0604030504040204" pitchFamily="50" charset="-128"/>
              </a:rPr>
              <a:t>か所が大阪府外国人患者受入れ拠点医療機関及び大阪府外国人患者受入れ地域拠点医療機関）</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令和</a:t>
            </a:r>
            <a:r>
              <a:rPr lang="en-US" altLang="ja-JP" sz="1200" dirty="0">
                <a:solidFill>
                  <a:schemeClr val="tx1"/>
                </a:solidFill>
                <a:latin typeface="メイリオ" panose="020B0604030504040204" pitchFamily="50" charset="-128"/>
                <a:ea typeface="メイリオ" panose="020B0604030504040204" pitchFamily="50" charset="-128"/>
              </a:rPr>
              <a:t>7</a:t>
            </a:r>
            <a:r>
              <a:rPr lang="ja-JP" altLang="en-US" sz="1200" dirty="0">
                <a:solidFill>
                  <a:schemeClr val="tx1"/>
                </a:solidFill>
                <a:latin typeface="メイリオ" panose="020B0604030504040204" pitchFamily="50" charset="-128"/>
                <a:ea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rPr>
              <a:t>4</a:t>
            </a:r>
            <a:r>
              <a:rPr lang="ja-JP" altLang="en-US" sz="1200" dirty="0">
                <a:solidFill>
                  <a:schemeClr val="tx1"/>
                </a:solidFill>
                <a:latin typeface="メイリオ" panose="020B0604030504040204" pitchFamily="50" charset="-128"/>
                <a:ea typeface="メイリオ" panose="020B0604030504040204" pitchFamily="50" charset="-128"/>
              </a:rPr>
              <a:t>月現在</a:t>
            </a:r>
            <a:r>
              <a:rPr lang="en-US" altLang="ja-JP" sz="1200" dirty="0">
                <a:solidFill>
                  <a:schemeClr val="tx1"/>
                </a:solidFill>
                <a:latin typeface="メイリオ" panose="020B0604030504040204" pitchFamily="50" charset="-128"/>
                <a:ea typeface="メイリオ" panose="020B0604030504040204" pitchFamily="50" charset="-128"/>
              </a:rPr>
              <a:t>】</a:t>
            </a:r>
            <a:endParaRPr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4429808" y="1461164"/>
            <a:ext cx="4735592"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大阪府外国人患者受入れ拠点医療機関及び大阪府外国人患者受入れ地域拠点医療機関数</a:t>
            </a:r>
          </a:p>
        </p:txBody>
      </p:sp>
      <p:sp>
        <p:nvSpPr>
          <p:cNvPr id="5" name="正方形/長方形 4"/>
          <p:cNvSpPr/>
          <p:nvPr/>
        </p:nvSpPr>
        <p:spPr>
          <a:xfrm>
            <a:off x="3923928" y="437959"/>
            <a:ext cx="5913546" cy="400110"/>
          </a:xfrm>
          <a:prstGeom prst="rect">
            <a:avLst/>
          </a:prstGeom>
        </p:spPr>
        <p:txBody>
          <a:bodyPr wrap="square">
            <a:spAutoFit/>
          </a:bodyPr>
          <a:lstStyle/>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出典：厚生労働省「外国人患者を受け入れる医療機関の情報を取りまとめたリスト」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大阪府外国人患者受入れ拠点医療機関・大阪府外国人患者受入れ地域拠点医療機関</a:t>
            </a:r>
          </a:p>
        </p:txBody>
      </p:sp>
      <p:sp>
        <p:nvSpPr>
          <p:cNvPr id="24" name="正方形/長方形 23"/>
          <p:cNvSpPr/>
          <p:nvPr/>
        </p:nvSpPr>
        <p:spPr>
          <a:xfrm>
            <a:off x="7149847" y="5126577"/>
            <a:ext cx="988025" cy="457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計</a:t>
            </a:r>
            <a:r>
              <a:rPr lang="ja-JP" altLang="en-US" sz="1400" b="1" dirty="0">
                <a:solidFill>
                  <a:schemeClr val="tx1"/>
                </a:solidFill>
              </a:rPr>
              <a:t>３８</a:t>
            </a:r>
            <a:r>
              <a:rPr lang="ja-JP" altLang="en-US" sz="920" b="1" dirty="0">
                <a:solidFill>
                  <a:schemeClr val="tx1"/>
                </a:solidFill>
              </a:rPr>
              <a:t>か所</a:t>
            </a:r>
            <a:endParaRPr lang="ja-JP" altLang="en-US" sz="920" b="1" u="sng" dirty="0">
              <a:solidFill>
                <a:schemeClr val="tx1"/>
              </a:solidFill>
            </a:endParaRPr>
          </a:p>
        </p:txBody>
      </p:sp>
    </p:spTree>
    <p:extLst>
      <p:ext uri="{BB962C8B-B14F-4D97-AF65-F5344CB8AC3E}">
        <p14:creationId xmlns:p14="http://schemas.microsoft.com/office/powerpoint/2010/main" val="41464503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６．成長を支える都市インフラの整備</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100</a:t>
            </a:fld>
            <a:endParaRPr lang="ja-JP" altLang="en-US" b="1" dirty="0"/>
          </a:p>
        </p:txBody>
      </p:sp>
    </p:spTree>
    <p:extLst>
      <p:ext uri="{BB962C8B-B14F-4D97-AF65-F5344CB8AC3E}">
        <p14:creationId xmlns:p14="http://schemas.microsoft.com/office/powerpoint/2010/main" val="15697931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79514" y="62068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貿易動向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出典：大阪税関「貿易統計」等より作成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03259"/>
            <a:ext cx="8928992" cy="8135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年の近畿圏の輸出入通関額は、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42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近畿圏は、アジア地域との地理的経済的つながりが強く、輸出入に占めるアジアの割合が総額の約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割を占める状況にあり、全国比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割ほど高い。</a:t>
            </a:r>
          </a:p>
        </p:txBody>
      </p:sp>
      <p:sp>
        <p:nvSpPr>
          <p:cNvPr id="10" name="正方形/長方形 9"/>
          <p:cNvSpPr/>
          <p:nvPr/>
        </p:nvSpPr>
        <p:spPr>
          <a:xfrm>
            <a:off x="107504" y="1916833"/>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4509120"/>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r>
              <a:rPr lang="en-US" altLang="ja-JP" b="1" dirty="0"/>
              <a:t>101</a:t>
            </a:r>
            <a:endParaRPr lang="ja-JP" altLang="en-US" b="1" dirty="0"/>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2" name="表 11"/>
          <p:cNvGraphicFramePr>
            <a:graphicFrameLocks noGrp="1"/>
          </p:cNvGraphicFramePr>
          <p:nvPr/>
        </p:nvGraphicFramePr>
        <p:xfrm>
          <a:off x="203417" y="2348880"/>
          <a:ext cx="8797070" cy="2004901"/>
        </p:xfrm>
        <a:graphic>
          <a:graphicData uri="http://schemas.openxmlformats.org/drawingml/2006/table">
            <a:tbl>
              <a:tblPr/>
              <a:tblGrid>
                <a:gridCol w="200956">
                  <a:extLst>
                    <a:ext uri="{9D8B030D-6E8A-4147-A177-3AD203B41FA5}">
                      <a16:colId xmlns:a16="http://schemas.microsoft.com/office/drawing/2014/main" val="3071673687"/>
                    </a:ext>
                  </a:extLst>
                </a:gridCol>
                <a:gridCol w="364467">
                  <a:extLst>
                    <a:ext uri="{9D8B030D-6E8A-4147-A177-3AD203B41FA5}">
                      <a16:colId xmlns:a16="http://schemas.microsoft.com/office/drawing/2014/main" val="2049792850"/>
                    </a:ext>
                  </a:extLst>
                </a:gridCol>
                <a:gridCol w="278239">
                  <a:extLst>
                    <a:ext uri="{9D8B030D-6E8A-4147-A177-3AD203B41FA5}">
                      <a16:colId xmlns:a16="http://schemas.microsoft.com/office/drawing/2014/main" val="2398992689"/>
                    </a:ext>
                  </a:extLst>
                </a:gridCol>
                <a:gridCol w="662784">
                  <a:extLst>
                    <a:ext uri="{9D8B030D-6E8A-4147-A177-3AD203B41FA5}">
                      <a16:colId xmlns:a16="http://schemas.microsoft.com/office/drawing/2014/main" val="4280520170"/>
                    </a:ext>
                  </a:extLst>
                </a:gridCol>
                <a:gridCol w="662784">
                  <a:extLst>
                    <a:ext uri="{9D8B030D-6E8A-4147-A177-3AD203B41FA5}">
                      <a16:colId xmlns:a16="http://schemas.microsoft.com/office/drawing/2014/main" val="1481020030"/>
                    </a:ext>
                  </a:extLst>
                </a:gridCol>
                <a:gridCol w="662784">
                  <a:extLst>
                    <a:ext uri="{9D8B030D-6E8A-4147-A177-3AD203B41FA5}">
                      <a16:colId xmlns:a16="http://schemas.microsoft.com/office/drawing/2014/main" val="3149690437"/>
                    </a:ext>
                  </a:extLst>
                </a:gridCol>
                <a:gridCol w="662784">
                  <a:extLst>
                    <a:ext uri="{9D8B030D-6E8A-4147-A177-3AD203B41FA5}">
                      <a16:colId xmlns:a16="http://schemas.microsoft.com/office/drawing/2014/main" val="197067799"/>
                    </a:ext>
                  </a:extLst>
                </a:gridCol>
                <a:gridCol w="662784">
                  <a:extLst>
                    <a:ext uri="{9D8B030D-6E8A-4147-A177-3AD203B41FA5}">
                      <a16:colId xmlns:a16="http://schemas.microsoft.com/office/drawing/2014/main" val="4064060393"/>
                    </a:ext>
                  </a:extLst>
                </a:gridCol>
                <a:gridCol w="662784">
                  <a:extLst>
                    <a:ext uri="{9D8B030D-6E8A-4147-A177-3AD203B41FA5}">
                      <a16:colId xmlns:a16="http://schemas.microsoft.com/office/drawing/2014/main" val="2405273742"/>
                    </a:ext>
                  </a:extLst>
                </a:gridCol>
                <a:gridCol w="662784">
                  <a:extLst>
                    <a:ext uri="{9D8B030D-6E8A-4147-A177-3AD203B41FA5}">
                      <a16:colId xmlns:a16="http://schemas.microsoft.com/office/drawing/2014/main" val="4275278194"/>
                    </a:ext>
                  </a:extLst>
                </a:gridCol>
                <a:gridCol w="662784">
                  <a:extLst>
                    <a:ext uri="{9D8B030D-6E8A-4147-A177-3AD203B41FA5}">
                      <a16:colId xmlns:a16="http://schemas.microsoft.com/office/drawing/2014/main" val="3682025385"/>
                    </a:ext>
                  </a:extLst>
                </a:gridCol>
                <a:gridCol w="662784">
                  <a:extLst>
                    <a:ext uri="{9D8B030D-6E8A-4147-A177-3AD203B41FA5}">
                      <a16:colId xmlns:a16="http://schemas.microsoft.com/office/drawing/2014/main" val="3572171422"/>
                    </a:ext>
                  </a:extLst>
                </a:gridCol>
                <a:gridCol w="662784">
                  <a:extLst>
                    <a:ext uri="{9D8B030D-6E8A-4147-A177-3AD203B41FA5}">
                      <a16:colId xmlns:a16="http://schemas.microsoft.com/office/drawing/2014/main" val="1559220105"/>
                    </a:ext>
                  </a:extLst>
                </a:gridCol>
                <a:gridCol w="662784">
                  <a:extLst>
                    <a:ext uri="{9D8B030D-6E8A-4147-A177-3AD203B41FA5}">
                      <a16:colId xmlns:a16="http://schemas.microsoft.com/office/drawing/2014/main" val="1421370230"/>
                    </a:ext>
                  </a:extLst>
                </a:gridCol>
                <a:gridCol w="662784">
                  <a:extLst>
                    <a:ext uri="{9D8B030D-6E8A-4147-A177-3AD203B41FA5}">
                      <a16:colId xmlns:a16="http://schemas.microsoft.com/office/drawing/2014/main" val="2241734677"/>
                    </a:ext>
                  </a:extLst>
                </a:gridCol>
              </a:tblGrid>
              <a:tr h="186937">
                <a:tc gridSpan="3">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2020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2021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2022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2024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2025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02417"/>
                  </a:ext>
                </a:extLst>
              </a:tr>
              <a:tr h="186937">
                <a:tc gridSpan="3">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アジア</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195,827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196,723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177,280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196,885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201,523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190,122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182,520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216,219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253,709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239,426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246,986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260,914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01554836"/>
                  </a:ext>
                </a:extLst>
              </a:tr>
              <a:tr h="186937">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300" b="0" i="0" u="none" strike="noStrike" dirty="0">
                        <a:solidFill>
                          <a:srgbClr val="000000"/>
                        </a:solidFill>
                        <a:effectLst/>
                        <a:latin typeface="Meiryo UI" panose="020B0604030504040204" pitchFamily="50" charset="-128"/>
                        <a:ea typeface="Meiryo UI" panose="020B0604030504040204" pitchFamily="50" charset="-128"/>
                      </a:endParaRP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88,433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87,489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79,334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90,906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92,776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84,910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84,449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98,823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113,803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107,461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109,500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114,056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18772307"/>
                  </a:ext>
                </a:extLst>
              </a:tr>
              <a:tr h="186937">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韓国</a:t>
                      </a: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300" b="0" i="0" u="none" strike="noStrike">
                        <a:solidFill>
                          <a:srgbClr val="000000"/>
                        </a:solidFill>
                        <a:effectLst/>
                        <a:latin typeface="Meiryo UI" panose="020B0604030504040204" pitchFamily="50" charset="-128"/>
                        <a:ea typeface="Meiryo UI" panose="020B0604030504040204" pitchFamily="50" charset="-128"/>
                      </a:endParaRP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19,311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18,315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16,715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18,742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19,349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17,075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16,060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19,110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22,292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21,346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21,178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21,599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20399857"/>
                  </a:ext>
                </a:extLst>
              </a:tr>
              <a:tr h="186937">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ＡＳＥＡＮ</a:t>
                      </a: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300" b="0" i="0" u="none" strike="noStrike">
                        <a:solidFill>
                          <a:srgbClr val="000000"/>
                        </a:solidFill>
                        <a:effectLst/>
                        <a:latin typeface="Meiryo UI" panose="020B0604030504040204" pitchFamily="50" charset="-128"/>
                        <a:ea typeface="Meiryo UI" panose="020B0604030504040204" pitchFamily="50" charset="-128"/>
                      </a:endParaRP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50,416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49,563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43,457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47,313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50,818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49,699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44,397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52,767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67,050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64,414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66,496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70,254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79758525"/>
                  </a:ext>
                </a:extLst>
              </a:tr>
              <a:tr h="186937">
                <a:tc gridSpan="3">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北米</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33,859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37,240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33,313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38,291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40,955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40,177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35,441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42,402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54,576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56,365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56,313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56,731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96418548"/>
                  </a:ext>
                </a:extLst>
              </a:tr>
              <a:tr h="186937">
                <a:tc gridSpan="3">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西欧</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33,017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33,770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31,345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35,922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38,406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38,214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35,233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43,143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50,982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46,544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48,682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51,190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017805729"/>
                  </a:ext>
                </a:extLst>
              </a:tr>
              <a:tr h="186937">
                <a:tc gridSpan="2">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7711" marR="7711" marT="771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57,032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44,845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36,873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41,591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44,940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41,324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31,780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39,318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65,257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55,095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54,076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52,035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74821"/>
                  </a:ext>
                </a:extLst>
              </a:tr>
              <a:tr h="186937">
                <a:tc gridSpan="3">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総額</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319,735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312,578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278,810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312,690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325,825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309,838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284,975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341,082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424,524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397,431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406,061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420,874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8818518"/>
                  </a:ext>
                </a:extLst>
              </a:tr>
              <a:tr h="311506">
                <a:tc gridSpan="3">
                  <a:txBody>
                    <a:bodyPr/>
                    <a:lstStyle/>
                    <a:p>
                      <a:pPr algn="l" fontAlgn="ctr"/>
                      <a:r>
                        <a:rPr lang="zh-CN" altLang="en-US" sz="900" b="0" i="0" u="none" strike="noStrike">
                          <a:solidFill>
                            <a:srgbClr val="000000"/>
                          </a:solidFill>
                          <a:effectLst/>
                          <a:latin typeface="Meiryo UI" panose="020B0604030504040204" pitchFamily="50" charset="-128"/>
                          <a:ea typeface="Meiryo UI" panose="020B0604030504040204" pitchFamily="50" charset="-128"/>
                        </a:rPr>
                        <a:t>（参考）全国</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1,590,021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1,540,195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1,360,777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1,536,657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1,641,821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1,555,312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1,364,100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1,679,665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2,166,768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2,110,695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2,196,471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2,237,306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2107683"/>
                  </a:ext>
                </a:extLst>
              </a:tr>
            </a:tbl>
          </a:graphicData>
        </a:graphic>
      </p:graphicFrame>
      <p:graphicFrame>
        <p:nvGraphicFramePr>
          <p:cNvPr id="13" name="グラフ 12">
            <a:extLst>
              <a:ext uri="{FF2B5EF4-FFF2-40B4-BE49-F238E27FC236}">
                <a16:creationId xmlns:a16="http://schemas.microsoft.com/office/drawing/2014/main" id="{00000000-0008-0000-0000-000002000000}"/>
              </a:ext>
            </a:extLst>
          </p:cNvPr>
          <p:cNvGraphicFramePr>
            <a:graphicFrameLocks/>
          </p:cNvGraphicFramePr>
          <p:nvPr/>
        </p:nvGraphicFramePr>
        <p:xfrm>
          <a:off x="27926" y="4834424"/>
          <a:ext cx="8928992" cy="1803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8476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63866" y="426580"/>
            <a:ext cx="748883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空港別、外国貨物取扱量・輸出入貿易額の推移</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974041" y="1897598"/>
            <a:ext cx="1992935" cy="55399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輸出入貿易額</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出典：税関資料より作成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043608" y="1969095"/>
            <a:ext cx="4572000" cy="492443"/>
          </a:xfrm>
          <a:prstGeom prst="rect">
            <a:avLst/>
          </a:prstGeom>
        </p:spPr>
        <p:txBody>
          <a:bodyPr>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出典：各社プレスリリースより作成　</a:t>
            </a:r>
            <a:endParaRPr lang="ja-JP" altLang="en-US" sz="1200" dirty="0"/>
          </a:p>
        </p:txBody>
      </p:sp>
      <p:sp>
        <p:nvSpPr>
          <p:cNvPr id="19" name="正方形/長方形 18"/>
          <p:cNvSpPr/>
          <p:nvPr/>
        </p:nvSpPr>
        <p:spPr>
          <a:xfrm>
            <a:off x="179512" y="756892"/>
            <a:ext cx="8712968" cy="101073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年度の外国貨物取扱量は、前年比で約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％増となり、約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77.9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成田空港の約４割以下という状況。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年の輸出入貿易額は、前年比で約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％増となり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123,490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2" name="スライド番号プレースホルダー 1"/>
          <p:cNvSpPr>
            <a:spLocks noGrp="1"/>
          </p:cNvSpPr>
          <p:nvPr>
            <p:ph type="sldNum" sz="quarter" idx="12"/>
          </p:nvPr>
        </p:nvSpPr>
        <p:spPr/>
        <p:txBody>
          <a:bodyPr/>
          <a:lstStyle/>
          <a:p>
            <a:pPr>
              <a:defRPr/>
            </a:pPr>
            <a:r>
              <a:rPr lang="en-US" altLang="ja-JP" b="1" dirty="0"/>
              <a:t>102</a:t>
            </a:r>
            <a:endParaRPr lang="ja-JP" altLang="en-US" b="1" dirty="0"/>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8" name="グラフ 17">
            <a:extLst>
              <a:ext uri="{FF2B5EF4-FFF2-40B4-BE49-F238E27FC236}">
                <a16:creationId xmlns:a16="http://schemas.microsoft.com/office/drawing/2014/main" id="{00000000-0008-0000-0000-000004000000}"/>
              </a:ext>
            </a:extLst>
          </p:cNvPr>
          <p:cNvGraphicFramePr>
            <a:graphicFrameLocks/>
          </p:cNvGraphicFramePr>
          <p:nvPr/>
        </p:nvGraphicFramePr>
        <p:xfrm>
          <a:off x="4124814" y="2195433"/>
          <a:ext cx="4597401" cy="47910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a:extLst>
              <a:ext uri="{FF2B5EF4-FFF2-40B4-BE49-F238E27FC236}">
                <a16:creationId xmlns:a16="http://schemas.microsoft.com/office/drawing/2014/main" id="{00000000-0008-0000-0000-000002000000}"/>
              </a:ext>
            </a:extLst>
          </p:cNvPr>
          <p:cNvGraphicFramePr>
            <a:graphicFrameLocks/>
          </p:cNvGraphicFramePr>
          <p:nvPr/>
        </p:nvGraphicFramePr>
        <p:xfrm>
          <a:off x="143001" y="2153761"/>
          <a:ext cx="3988800" cy="4240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851578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出典：大阪税関「貿易統計」より作成</a:t>
            </a:r>
          </a:p>
        </p:txBody>
      </p:sp>
      <p:sp>
        <p:nvSpPr>
          <p:cNvPr id="27" name="正方形/長方形 26"/>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ja-JP" sz="1600" dirty="0">
                <a:solidFill>
                  <a:schemeClr val="tx1"/>
                </a:solidFill>
                <a:ea typeface="Meiryo UI" panose="020B0604030504040204" pitchFamily="50" charset="-128"/>
                <a:cs typeface="Times New Roman" panose="02020603050405020304" pitchFamily="18" charset="0"/>
              </a:rPr>
              <a:t>関西国際空港の輸出品目について、細目別に構成比をみると、半導体関連（半導体等電子部品・</a:t>
            </a:r>
            <a:br>
              <a:rPr lang="en-US" altLang="ja-JP" sz="1600" dirty="0">
                <a:solidFill>
                  <a:schemeClr val="tx1"/>
                </a:solidFill>
                <a:ea typeface="Meiryo UI" panose="020B0604030504040204" pitchFamily="50" charset="-128"/>
                <a:cs typeface="Times New Roman" panose="02020603050405020304" pitchFamily="18" charset="0"/>
              </a:rPr>
            </a:br>
            <a:r>
              <a:rPr lang="ja-JP" altLang="ja-JP" sz="1600" dirty="0">
                <a:solidFill>
                  <a:schemeClr val="tx1"/>
                </a:solidFill>
                <a:ea typeface="Meiryo UI" panose="020B0604030504040204" pitchFamily="50" charset="-128"/>
                <a:cs typeface="Times New Roman" panose="02020603050405020304" pitchFamily="18" charset="0"/>
              </a:rPr>
              <a:t>半導体等製造装置）等が全体の</a:t>
            </a:r>
            <a:r>
              <a:rPr lang="ja-JP" altLang="en-US" sz="1600" dirty="0">
                <a:solidFill>
                  <a:schemeClr val="tx1"/>
                </a:solidFill>
                <a:ea typeface="Meiryo UI" panose="020B0604030504040204" pitchFamily="50" charset="-128"/>
                <a:cs typeface="Times New Roman" panose="02020603050405020304" pitchFamily="18" charset="0"/>
              </a:rPr>
              <a:t>３</a:t>
            </a:r>
            <a:r>
              <a:rPr lang="ja-JP" altLang="ja-JP" sz="1600" dirty="0">
                <a:solidFill>
                  <a:schemeClr val="tx1"/>
                </a:solidFill>
                <a:ea typeface="Meiryo UI" panose="020B0604030504040204" pitchFamily="50" charset="-128"/>
                <a:cs typeface="Times New Roman" panose="02020603050405020304" pitchFamily="18" charset="0"/>
              </a:rPr>
              <a:t>割を</a:t>
            </a:r>
            <a:r>
              <a:rPr lang="ja-JP" altLang="en-US" sz="1600" dirty="0">
                <a:solidFill>
                  <a:schemeClr val="tx1"/>
                </a:solidFill>
                <a:ea typeface="Meiryo UI" panose="020B0604030504040204" pitchFamily="50" charset="-128"/>
                <a:cs typeface="Times New Roman" panose="02020603050405020304" pitchFamily="18" charset="0"/>
              </a:rPr>
              <a:t>超える</a:t>
            </a:r>
            <a:r>
              <a:rPr lang="ja-JP" altLang="ja-JP" sz="1600" dirty="0">
                <a:solidFill>
                  <a:schemeClr val="tx1"/>
                </a:solidFill>
                <a:ea typeface="Meiryo UI" panose="020B0604030504040204" pitchFamily="50" charset="-128"/>
                <a:cs typeface="Times New Roman" panose="02020603050405020304" pitchFamily="18" charset="0"/>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年は、主要</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品目中４品目で輸出額が増加。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11960" y="2420888"/>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07504" y="2420888"/>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2" name="スライド番号プレースホルダー 1"/>
          <p:cNvSpPr>
            <a:spLocks noGrp="1"/>
          </p:cNvSpPr>
          <p:nvPr>
            <p:ph type="sldNum" sz="quarter" idx="12"/>
          </p:nvPr>
        </p:nvSpPr>
        <p:spPr/>
        <p:txBody>
          <a:bodyPr/>
          <a:lstStyle/>
          <a:p>
            <a:pPr>
              <a:defRPr/>
            </a:pPr>
            <a:r>
              <a:rPr lang="en-US" altLang="ja-JP" dirty="0"/>
              <a:t>103</a:t>
            </a:r>
            <a:endParaRPr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24" name="グラフ 23">
            <a:extLst>
              <a:ext uri="{FF2B5EF4-FFF2-40B4-BE49-F238E27FC236}">
                <a16:creationId xmlns:a16="http://schemas.microsoft.com/office/drawing/2014/main" id="{366CC55D-C628-4EFF-BE2E-328C5C6A20E7}"/>
              </a:ext>
            </a:extLst>
          </p:cNvPr>
          <p:cNvGraphicFramePr>
            <a:graphicFrameLocks/>
          </p:cNvGraphicFramePr>
          <p:nvPr/>
        </p:nvGraphicFramePr>
        <p:xfrm>
          <a:off x="4067944" y="2953281"/>
          <a:ext cx="4962152" cy="35832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 3"/>
          <p:cNvGraphicFramePr>
            <a:graphicFrameLocks noGrp="1"/>
          </p:cNvGraphicFramePr>
          <p:nvPr/>
        </p:nvGraphicFramePr>
        <p:xfrm>
          <a:off x="287524" y="2790263"/>
          <a:ext cx="3600400" cy="3583213"/>
        </p:xfrm>
        <a:graphic>
          <a:graphicData uri="http://schemas.openxmlformats.org/drawingml/2006/table">
            <a:tbl>
              <a:tblPr/>
              <a:tblGrid>
                <a:gridCol w="383722">
                  <a:extLst>
                    <a:ext uri="{9D8B030D-6E8A-4147-A177-3AD203B41FA5}">
                      <a16:colId xmlns:a16="http://schemas.microsoft.com/office/drawing/2014/main" val="3227779161"/>
                    </a:ext>
                  </a:extLst>
                </a:gridCol>
                <a:gridCol w="1488485">
                  <a:extLst>
                    <a:ext uri="{9D8B030D-6E8A-4147-A177-3AD203B41FA5}">
                      <a16:colId xmlns:a16="http://schemas.microsoft.com/office/drawing/2014/main" val="2749937408"/>
                    </a:ext>
                  </a:extLst>
                </a:gridCol>
                <a:gridCol w="936104">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半導体等電子部品</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1,826,279</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24.8%</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電気回路等の機器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396,875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5.4%</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半導体等製造装置</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488,530</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6.6%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CN" altLang="en-US" sz="1200" b="0" i="0" u="none" strike="noStrike" dirty="0">
                          <a:solidFill>
                            <a:srgbClr val="000000"/>
                          </a:solidFill>
                          <a:effectLst/>
                          <a:latin typeface="Meiryo UI" panose="020B0604030504040204" pitchFamily="50" charset="-128"/>
                          <a:ea typeface="Meiryo UI" panose="020B0604030504040204" pitchFamily="50" charset="-128"/>
                        </a:rPr>
                        <a:t>科学光学機器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402,520</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5.5%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遊戯用具</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240,916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3.3%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sp>
        <p:nvSpPr>
          <p:cNvPr id="10" name="テキスト ボックス 1">
            <a:extLst>
              <a:ext uri="{FF2B5EF4-FFF2-40B4-BE49-F238E27FC236}">
                <a16:creationId xmlns:a16="http://schemas.microsoft.com/office/drawing/2014/main" id="{23586BF4-BDB1-409D-8629-6A99EC371003}"/>
              </a:ext>
            </a:extLst>
          </p:cNvPr>
          <p:cNvSpPr txBox="1"/>
          <p:nvPr/>
        </p:nvSpPr>
        <p:spPr>
          <a:xfrm>
            <a:off x="4608004" y="6165304"/>
            <a:ext cx="4248472" cy="449441"/>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ltLang="ja-JP" sz="1050" dirty="0">
              <a:latin typeface="Meiryo UI" panose="020B0604030504040204" pitchFamily="50" charset="-128"/>
              <a:ea typeface="Meiryo UI" panose="020B0604030504040204" pitchFamily="50" charset="-128"/>
            </a:endParaRPr>
          </a:p>
          <a:p>
            <a:pPr algn="r"/>
            <a:r>
              <a:rPr lang="en-US" altLang="ja-JP" sz="1050" dirty="0">
                <a:latin typeface="Meiryo UI" panose="020B0604030504040204" pitchFamily="50" charset="-128"/>
                <a:ea typeface="Meiryo UI" panose="020B0604030504040204" pitchFamily="50" charset="-128"/>
              </a:rPr>
              <a:t>※ 2018</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rPr>
              <a:t>年：確報値　　　</a:t>
            </a:r>
            <a:r>
              <a:rPr lang="en-US" altLang="ja-JP" sz="1050" dirty="0">
                <a:latin typeface="Meiryo UI" panose="020B0604030504040204" pitchFamily="50" charset="-128"/>
                <a:ea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rPr>
              <a:t>年：確々報値</a:t>
            </a:r>
          </a:p>
        </p:txBody>
      </p:sp>
    </p:spTree>
    <p:extLst>
      <p:ext uri="{BB962C8B-B14F-4D97-AF65-F5344CB8AC3E}">
        <p14:creationId xmlns:p14="http://schemas.microsoft.com/office/powerpoint/2010/main" val="34403653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グラフ 30">
            <a:extLst>
              <a:ext uri="{FF2B5EF4-FFF2-40B4-BE49-F238E27FC236}">
                <a16:creationId xmlns:a16="http://schemas.microsoft.com/office/drawing/2014/main" id="{CD9D06A0-DF62-4AAB-AE87-275D66E79FAE}"/>
              </a:ext>
            </a:extLst>
          </p:cNvPr>
          <p:cNvGraphicFramePr>
            <a:graphicFrameLocks/>
          </p:cNvGraphicFramePr>
          <p:nvPr/>
        </p:nvGraphicFramePr>
        <p:xfrm>
          <a:off x="3923928" y="2930444"/>
          <a:ext cx="5112567" cy="3554530"/>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pPr>
              <a:defRPr/>
            </a:pPr>
            <a:r>
              <a:rPr lang="en-US" altLang="ja-JP" dirty="0"/>
              <a:t>104</a:t>
            </a:r>
            <a:endParaRPr lang="ja-JP" altLang="en-US" dirty="0"/>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1" name="正方形/長方形 10">
            <a:extLst>
              <a:ext uri="{FF2B5EF4-FFF2-40B4-BE49-F238E27FC236}">
                <a16:creationId xmlns:a16="http://schemas.microsoft.com/office/drawing/2014/main" id="{FEF3DC77-9875-446D-B851-9194D5917EF6}"/>
              </a:ext>
            </a:extLst>
          </p:cNvPr>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出典：大阪税関「貿易統計」より作成</a:t>
            </a:r>
          </a:p>
        </p:txBody>
      </p:sp>
      <p:sp>
        <p:nvSpPr>
          <p:cNvPr id="22" name="正方形/長方形 21">
            <a:extLst>
              <a:ext uri="{FF2B5EF4-FFF2-40B4-BE49-F238E27FC236}">
                <a16:creationId xmlns:a16="http://schemas.microsoft.com/office/drawing/2014/main" id="{0F0A971F-429B-4985-A605-A4992EFE0795}"/>
              </a:ext>
            </a:extLst>
          </p:cNvPr>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関西国際空港の輸入品目について、細目別に構成比をみると、医薬品の占める割合が高い。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医薬品の輸入額（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1,084,072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百万円。</a:t>
            </a:r>
          </a:p>
        </p:txBody>
      </p:sp>
      <p:sp>
        <p:nvSpPr>
          <p:cNvPr id="23" name="テキスト ボックス 22">
            <a:extLst>
              <a:ext uri="{FF2B5EF4-FFF2-40B4-BE49-F238E27FC236}">
                <a16:creationId xmlns:a16="http://schemas.microsoft.com/office/drawing/2014/main" id="{F124B88C-7EC0-45EA-9203-17658B1D0657}"/>
              </a:ext>
            </a:extLst>
          </p:cNvPr>
          <p:cNvSpPr txBox="1"/>
          <p:nvPr/>
        </p:nvSpPr>
        <p:spPr>
          <a:xfrm>
            <a:off x="4211960" y="2420888"/>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輸入</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4FD07489-2067-4C50-A1FB-D6BE3EFF4EB5}"/>
              </a:ext>
            </a:extLst>
          </p:cNvPr>
          <p:cNvSpPr txBox="1"/>
          <p:nvPr/>
        </p:nvSpPr>
        <p:spPr>
          <a:xfrm>
            <a:off x="107504" y="2420888"/>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輸入</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graphicFrame>
        <p:nvGraphicFramePr>
          <p:cNvPr id="25" name="表 24">
            <a:extLst>
              <a:ext uri="{FF2B5EF4-FFF2-40B4-BE49-F238E27FC236}">
                <a16:creationId xmlns:a16="http://schemas.microsoft.com/office/drawing/2014/main" id="{370A4498-205A-44BB-B0F3-DB5A8A8C2FD3}"/>
              </a:ext>
            </a:extLst>
          </p:cNvPr>
          <p:cNvGraphicFramePr>
            <a:graphicFrameLocks noGrp="1"/>
          </p:cNvGraphicFramePr>
          <p:nvPr/>
        </p:nvGraphicFramePr>
        <p:xfrm>
          <a:off x="251520" y="2901761"/>
          <a:ext cx="3600400" cy="3583213"/>
        </p:xfrm>
        <a:graphic>
          <a:graphicData uri="http://schemas.openxmlformats.org/drawingml/2006/table">
            <a:tbl>
              <a:tblPr/>
              <a:tblGrid>
                <a:gridCol w="383722">
                  <a:extLst>
                    <a:ext uri="{9D8B030D-6E8A-4147-A177-3AD203B41FA5}">
                      <a16:colId xmlns:a16="http://schemas.microsoft.com/office/drawing/2014/main" val="3227779161"/>
                    </a:ext>
                  </a:extLst>
                </a:gridCol>
                <a:gridCol w="1488485">
                  <a:extLst>
                    <a:ext uri="{9D8B030D-6E8A-4147-A177-3AD203B41FA5}">
                      <a16:colId xmlns:a16="http://schemas.microsoft.com/office/drawing/2014/main" val="2749937408"/>
                    </a:ext>
                  </a:extLst>
                </a:gridCol>
                <a:gridCol w="936104">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医薬品</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1,084,072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21.7%</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通信機</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492,701</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9.9%</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半導体等電子部品</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537,378</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10.8%</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CN" altLang="en-US" sz="1200" b="0" i="0" u="none" strike="noStrike" dirty="0">
                          <a:solidFill>
                            <a:srgbClr val="000000"/>
                          </a:solidFill>
                          <a:effectLst/>
                          <a:latin typeface="Meiryo UI" panose="020B0604030504040204" pitchFamily="50" charset="-128"/>
                          <a:ea typeface="Meiryo UI" panose="020B0604030504040204" pitchFamily="50" charset="-128"/>
                        </a:rPr>
                        <a:t>科学光学機器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229,163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4.6%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事務用機器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253,020</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5.1%</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sp>
        <p:nvSpPr>
          <p:cNvPr id="3" name="テキスト ボックス 2">
            <a:extLst>
              <a:ext uri="{FF2B5EF4-FFF2-40B4-BE49-F238E27FC236}">
                <a16:creationId xmlns:a16="http://schemas.microsoft.com/office/drawing/2014/main" id="{4173A7BF-6708-42AD-8DB4-D28F0211B624}"/>
              </a:ext>
            </a:extLst>
          </p:cNvPr>
          <p:cNvSpPr txBox="1"/>
          <p:nvPr/>
        </p:nvSpPr>
        <p:spPr>
          <a:xfrm>
            <a:off x="4860032" y="6852369"/>
            <a:ext cx="45719" cy="369332"/>
          </a:xfrm>
          <a:prstGeom prst="rect">
            <a:avLst/>
          </a:prstGeom>
          <a:noFill/>
        </p:spPr>
        <p:txBody>
          <a:bodyPr wrap="square" rtlCol="0">
            <a:spAutoFit/>
          </a:bodyPr>
          <a:lstStyle/>
          <a:p>
            <a:endParaRPr kumimoji="1" lang="ja-JP" altLang="en-US" dirty="0"/>
          </a:p>
        </p:txBody>
      </p:sp>
    </p:spTree>
    <p:extLst>
      <p:ext uri="{BB962C8B-B14F-4D97-AF65-F5344CB8AC3E}">
        <p14:creationId xmlns:p14="http://schemas.microsoft.com/office/powerpoint/2010/main" val="41685827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7951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関西国際空港における国際線旅客便・貨物便数の動向</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2607597"/>
            <a:ext cx="4576460"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年夏 空港別の国際線地域別旅客便数（直行便＋経由便）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644008" y="2996952"/>
            <a:ext cx="864096"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0"/>
          <p:cNvSpPr>
            <a:spLocks noChangeArrowheads="1"/>
          </p:cNvSpPr>
          <p:nvPr/>
        </p:nvSpPr>
        <p:spPr bwMode="auto">
          <a:xfrm>
            <a:off x="101846" y="2599012"/>
            <a:ext cx="4824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○国際線旅客便・貨物便数の推移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出典：関西エアポート プレスリリースより作成</a:t>
            </a:r>
          </a:p>
        </p:txBody>
      </p:sp>
      <p:sp>
        <p:nvSpPr>
          <p:cNvPr id="20"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105</a:t>
            </a:r>
            <a:endParaRPr lang="ja-JP" altLang="en-US" dirty="0"/>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4" name="正方形/長方形 13"/>
          <p:cNvSpPr/>
          <p:nvPr/>
        </p:nvSpPr>
        <p:spPr>
          <a:xfrm>
            <a:off x="139541" y="851476"/>
            <a:ext cx="8864918" cy="162596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endParaRPr lang="en-US" altLang="ja-JP" sz="14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285750" indent="-285750">
              <a:lnSpc>
                <a:spcPts val="1000"/>
              </a:lnSpc>
              <a:buFont typeface="Wingdings" panose="05000000000000000000" pitchFamily="2" charset="2"/>
              <a:buChar char="p"/>
            </a:pPr>
            <a:endParaRPr lang="en-US" altLang="ja-JP" sz="14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国際線旅客便：</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2026</a:t>
            </a:r>
            <a:r>
              <a:rPr lang="ja-JP"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年夏期スケジュールで</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は、</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2025 </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年夏期スケジュールに比べて</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17</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％の減少となる</a:t>
            </a:r>
            <a:br>
              <a:rPr lang="en-US" altLang="ja-JP" sz="14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1,202.8</a:t>
            </a:r>
            <a:r>
              <a:rPr lang="ja-JP"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便</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週</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」の見込み。</a:t>
            </a:r>
            <a:b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中国路線における供給制約の影響により、中国路線は前年比</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70</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％減となる一方、</a:t>
            </a:r>
            <a:b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その他の地域では、前年比</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14</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％の増加と、力強い成長が見込まれる。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1000"/>
              </a:spcBef>
              <a:buFont typeface="Wingdings" panose="05000000000000000000" pitchFamily="2" charset="2"/>
              <a:buChar char="p"/>
            </a:pPr>
            <a:r>
              <a:rPr lang="ja-JP"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国際貨物便数</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2026</a:t>
            </a:r>
            <a:r>
              <a:rPr lang="ja-JP"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年夏期スケジュールで</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は 「</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197.0</a:t>
            </a:r>
            <a:r>
              <a:rPr lang="ja-JP"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便</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週</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」の見込み。</a:t>
            </a:r>
            <a:b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EC </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需要の拡大に支えられ、引き続き安定的に推移する見込み。</a:t>
            </a:r>
            <a:br>
              <a:rPr lang="en-US" altLang="ja-JP" sz="14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br>
            <a:endParaRPr lang="en-US" altLang="ja-JP" sz="14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16" name="グラフ 15"/>
          <p:cNvGraphicFramePr>
            <a:graphicFrameLocks/>
          </p:cNvGraphicFramePr>
          <p:nvPr/>
        </p:nvGraphicFramePr>
        <p:xfrm>
          <a:off x="4644008" y="3217857"/>
          <a:ext cx="4290445" cy="3518573"/>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997D903D-FBEB-48F2-A76C-911D24535D6D}"/>
              </a:ext>
            </a:extLst>
          </p:cNvPr>
          <p:cNvSpPr txBox="1"/>
          <p:nvPr/>
        </p:nvSpPr>
        <p:spPr>
          <a:xfrm>
            <a:off x="5418854" y="2848628"/>
            <a:ext cx="3604849"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出典：国土交通省・国際線就航状況</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年夏</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100" dirty="0"/>
          </a:p>
        </p:txBody>
      </p:sp>
      <p:graphicFrame>
        <p:nvGraphicFramePr>
          <p:cNvPr id="25" name="グラフ 24">
            <a:extLst>
              <a:ext uri="{FF2B5EF4-FFF2-40B4-BE49-F238E27FC236}">
                <a16:creationId xmlns:a16="http://schemas.microsoft.com/office/drawing/2014/main" id="{00000000-0008-0000-0000-000002000000}"/>
              </a:ext>
            </a:extLst>
          </p:cNvPr>
          <p:cNvGraphicFramePr>
            <a:graphicFrameLocks/>
          </p:cNvGraphicFramePr>
          <p:nvPr/>
        </p:nvGraphicFramePr>
        <p:xfrm>
          <a:off x="179514" y="2957980"/>
          <a:ext cx="4669200" cy="375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86246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38697" y="476672"/>
            <a:ext cx="8906035"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2276872"/>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出典：法務省「出入国管理統計表」より作成</a:t>
            </a:r>
          </a:p>
        </p:txBody>
      </p:sp>
      <p:sp>
        <p:nvSpPr>
          <p:cNvPr id="2" name="スライド番号プレースホルダー 1"/>
          <p:cNvSpPr>
            <a:spLocks noGrp="1"/>
          </p:cNvSpPr>
          <p:nvPr>
            <p:ph type="sldNum" sz="quarter" idx="12"/>
          </p:nvPr>
        </p:nvSpPr>
        <p:spPr/>
        <p:txBody>
          <a:bodyPr/>
          <a:lstStyle/>
          <a:p>
            <a:pPr>
              <a:defRPr/>
            </a:pPr>
            <a:r>
              <a:rPr lang="en-US" altLang="ja-JP" b="1" dirty="0"/>
              <a:t>106</a:t>
            </a:r>
            <a:endParaRPr lang="ja-JP" altLang="en-US" b="1" dirty="0"/>
          </a:p>
        </p:txBody>
      </p:sp>
      <p:sp>
        <p:nvSpPr>
          <p:cNvPr id="33" name="正方形/長方形 32"/>
          <p:cNvSpPr/>
          <p:nvPr/>
        </p:nvSpPr>
        <p:spPr>
          <a:xfrm>
            <a:off x="71500" y="839837"/>
            <a:ext cx="8928992" cy="14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年の関空の外国人入国者数は、前年からさらに増加し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946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万人となった。</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入国者の割合をみると、コロナ前と同様に中国人が最も多くなっている。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また国際線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就航便数は、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年夏計画において、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週と、日本有数の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拠点として機能している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月ピーク時点：</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107504" y="4509120"/>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便数の推移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出典：関西エアポート株式会社「国際定期便 就航便数の推移」より作成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4" name="グラフ 13">
            <a:extLst>
              <a:ext uri="{FF2B5EF4-FFF2-40B4-BE49-F238E27FC236}">
                <a16:creationId xmlns:a16="http://schemas.microsoft.com/office/drawing/2014/main" id="{00000000-0008-0000-0100-000004000000}"/>
              </a:ext>
            </a:extLst>
          </p:cNvPr>
          <p:cNvGraphicFramePr>
            <a:graphicFrameLocks/>
          </p:cNvGraphicFramePr>
          <p:nvPr/>
        </p:nvGraphicFramePr>
        <p:xfrm>
          <a:off x="0" y="2620354"/>
          <a:ext cx="9066891" cy="20374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00000000-0008-0000-0000-000002000000}"/>
              </a:ext>
            </a:extLst>
          </p:cNvPr>
          <p:cNvGraphicFramePr>
            <a:graphicFrameLocks/>
          </p:cNvGraphicFramePr>
          <p:nvPr/>
        </p:nvGraphicFramePr>
        <p:xfrm>
          <a:off x="54000" y="4800338"/>
          <a:ext cx="9036000" cy="1915582"/>
        </p:xfrm>
        <a:graphic>
          <a:graphicData uri="http://schemas.openxmlformats.org/drawingml/2006/chart">
            <c:chart xmlns:c="http://schemas.openxmlformats.org/drawingml/2006/chart" xmlns:r="http://schemas.openxmlformats.org/officeDocument/2006/relationships" r:id="rId4"/>
          </a:graphicData>
        </a:graphic>
      </p:graphicFrame>
      <p:sp>
        <p:nvSpPr>
          <p:cNvPr id="3" name="テキスト ボックス 2">
            <a:extLst>
              <a:ext uri="{FF2B5EF4-FFF2-40B4-BE49-F238E27FC236}">
                <a16:creationId xmlns:a16="http://schemas.microsoft.com/office/drawing/2014/main" id="{5EED5522-33B7-4E2C-A763-130CD2B47384}"/>
              </a:ext>
            </a:extLst>
          </p:cNvPr>
          <p:cNvSpPr txBox="1"/>
          <p:nvPr/>
        </p:nvSpPr>
        <p:spPr>
          <a:xfrm>
            <a:off x="7452320" y="2547875"/>
            <a:ext cx="720080" cy="230832"/>
          </a:xfrm>
          <a:prstGeom prst="rect">
            <a:avLst/>
          </a:prstGeom>
          <a:noFill/>
        </p:spPr>
        <p:txBody>
          <a:bodyPr wrap="square" rtlCol="0">
            <a:spAutoFit/>
          </a:bodyPr>
          <a:lstStyle/>
          <a:p>
            <a:r>
              <a:rPr kumimoji="1" lang="en-US" altLang="ja-JP" sz="900" b="1" dirty="0"/>
              <a:t>946</a:t>
            </a:r>
            <a:endParaRPr kumimoji="1" lang="ja-JP" altLang="en-US" sz="900" b="1" dirty="0"/>
          </a:p>
        </p:txBody>
      </p:sp>
    </p:spTree>
    <p:extLst>
      <p:ext uri="{BB962C8B-B14F-4D97-AF65-F5344CB8AC3E}">
        <p14:creationId xmlns:p14="http://schemas.microsoft.com/office/powerpoint/2010/main" val="4242310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07504" y="414110"/>
            <a:ext cx="7344816"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関西国際空港・大阪国際空港（伊丹空港）</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の利便性向上</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712678"/>
            <a:ext cx="8928992" cy="24988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万博とその後の成長に向けて発着容量を</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万回に拡張し、</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月に新飛行経路を導入。</a:t>
            </a:r>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あわせて国際拠点としての一層の機能強化のため、旅客ターミナルのキャパシティ拡大に向け、第１ターミナルビルリノベーション工事を実施。</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月、国際線</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国内線エリアの配置の見直しや、国際線保安検査場の拡張、出国手続き後の商業エリアの拡充など空港主要機能が完成。</a:t>
            </a:r>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これにより、国際線旅客約</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万人（出入国合計）のターミナルキャパシティを創出し、拡大が予想される将来の航空需要を受け入れる体制が整備された。</a:t>
            </a:r>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月から税関と入国審査の手続きをワンストップで行える共同キオスクの運用を開始。</a:t>
            </a:r>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1200"/>
              </a:spcBef>
              <a:buFont typeface="Wingdings" panose="05000000000000000000" pitchFamily="2" charset="2"/>
              <a:buChar char="p"/>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伊丹空港</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月にターミナルビル前面の横断歩道に歩行者用のルーフを設置し、ストレスのない</a:t>
            </a:r>
            <a:b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快適なターミナルビルとの往来を実現。</a:t>
            </a:r>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r>
              <a:rPr lang="en-US" altLang="ja-JP" dirty="0"/>
              <a:t>107</a:t>
            </a:r>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　　　　　　　　　　　　　　　</a:t>
            </a:r>
            <a:endParaRPr kumimoji="0"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C98E61C1-B491-4379-9404-0C2C19A027BD}"/>
              </a:ext>
            </a:extLst>
          </p:cNvPr>
          <p:cNvSpPr txBox="1"/>
          <p:nvPr/>
        </p:nvSpPr>
        <p:spPr>
          <a:xfrm>
            <a:off x="5256076" y="3007920"/>
            <a:ext cx="4392488" cy="738664"/>
          </a:xfrm>
          <a:prstGeom prst="rect">
            <a:avLst/>
          </a:prstGeom>
          <a:noFill/>
        </p:spPr>
        <p:txBody>
          <a:bodyPr wrap="square" rtlCol="0">
            <a:spAutoFit/>
          </a:bodyPr>
          <a:lstStyle/>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・歩行者用ルーフ（伊丹）</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（関西エアポート　ニュースリリースより）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FE3FA452-4137-439E-A3FC-AAAA6395DD38}"/>
              </a:ext>
            </a:extLst>
          </p:cNvPr>
          <p:cNvSpPr txBox="1"/>
          <p:nvPr/>
        </p:nvSpPr>
        <p:spPr>
          <a:xfrm>
            <a:off x="683888" y="2964864"/>
            <a:ext cx="3069857" cy="738664"/>
          </a:xfrm>
          <a:prstGeom prst="rect">
            <a:avLst/>
          </a:prstGeom>
          <a:noFill/>
        </p:spPr>
        <p:txBody>
          <a:bodyPr wrap="square" rtlCol="0">
            <a:spAutoFit/>
          </a:bodyPr>
          <a:lstStyle/>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・新国際線出発エリア（関空）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（関西エアポート　ホームページより）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8871AACE-63FE-419F-AE2D-5278F4B45A1C}"/>
              </a:ext>
            </a:extLst>
          </p:cNvPr>
          <p:cNvSpPr/>
          <p:nvPr/>
        </p:nvSpPr>
        <p:spPr>
          <a:xfrm>
            <a:off x="5457642" y="5868323"/>
            <a:ext cx="3456956"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ターミナルビ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ル前面</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の横断歩道に設置</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1E3D902D-3601-4A1B-8C29-C7536765553C}"/>
              </a:ext>
            </a:extLst>
          </p:cNvPr>
          <p:cNvSpPr txBox="1"/>
          <p:nvPr/>
        </p:nvSpPr>
        <p:spPr>
          <a:xfrm>
            <a:off x="556472" y="6544184"/>
            <a:ext cx="1821991"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ウォークスルー型免税店</a:t>
            </a:r>
          </a:p>
        </p:txBody>
      </p:sp>
      <p:pic>
        <p:nvPicPr>
          <p:cNvPr id="24" name="図 23">
            <a:extLst>
              <a:ext uri="{FF2B5EF4-FFF2-40B4-BE49-F238E27FC236}">
                <a16:creationId xmlns:a16="http://schemas.microsoft.com/office/drawing/2014/main" id="{DA6FF4DD-D79C-4F39-8C9F-4A14DEBF8E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7642" y="3913313"/>
            <a:ext cx="3349658" cy="1890089"/>
          </a:xfrm>
          <a:prstGeom prst="rect">
            <a:avLst/>
          </a:prstGeom>
        </p:spPr>
      </p:pic>
      <p:sp>
        <p:nvSpPr>
          <p:cNvPr id="25" name="テキスト ボックス 24">
            <a:extLst>
              <a:ext uri="{FF2B5EF4-FFF2-40B4-BE49-F238E27FC236}">
                <a16:creationId xmlns:a16="http://schemas.microsoft.com/office/drawing/2014/main" id="{8C5929B9-FB8D-4811-A7CB-E4C617D0F75D}"/>
              </a:ext>
            </a:extLst>
          </p:cNvPr>
          <p:cNvSpPr txBox="1"/>
          <p:nvPr/>
        </p:nvSpPr>
        <p:spPr>
          <a:xfrm>
            <a:off x="3209241" y="6544184"/>
            <a:ext cx="100811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入国審査場</a:t>
            </a:r>
          </a:p>
        </p:txBody>
      </p:sp>
      <p:pic>
        <p:nvPicPr>
          <p:cNvPr id="3" name="図 2">
            <a:extLst>
              <a:ext uri="{FF2B5EF4-FFF2-40B4-BE49-F238E27FC236}">
                <a16:creationId xmlns:a16="http://schemas.microsoft.com/office/drawing/2014/main" id="{FB400CEA-C8C4-48C9-9635-8ED3344042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3781" y="3699996"/>
            <a:ext cx="2160240" cy="1288176"/>
          </a:xfrm>
          <a:prstGeom prst="rect">
            <a:avLst/>
          </a:prstGeom>
        </p:spPr>
      </p:pic>
      <p:sp>
        <p:nvSpPr>
          <p:cNvPr id="5" name="テキスト ボックス 4">
            <a:extLst>
              <a:ext uri="{FF2B5EF4-FFF2-40B4-BE49-F238E27FC236}">
                <a16:creationId xmlns:a16="http://schemas.microsoft.com/office/drawing/2014/main" id="{E436A819-7C58-4216-9BAE-40658EB09696}"/>
              </a:ext>
            </a:extLst>
          </p:cNvPr>
          <p:cNvSpPr txBox="1"/>
          <p:nvPr/>
        </p:nvSpPr>
        <p:spPr>
          <a:xfrm>
            <a:off x="3118604" y="4988172"/>
            <a:ext cx="108012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出国審査場</a:t>
            </a:r>
          </a:p>
        </p:txBody>
      </p:sp>
      <p:pic>
        <p:nvPicPr>
          <p:cNvPr id="7" name="図 6">
            <a:extLst>
              <a:ext uri="{FF2B5EF4-FFF2-40B4-BE49-F238E27FC236}">
                <a16:creationId xmlns:a16="http://schemas.microsoft.com/office/drawing/2014/main" id="{3450CCA4-D861-4FF1-93A6-6001A54A90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736" y="5239708"/>
            <a:ext cx="2076727" cy="1296329"/>
          </a:xfrm>
          <a:prstGeom prst="rect">
            <a:avLst/>
          </a:prstGeom>
        </p:spPr>
      </p:pic>
      <p:pic>
        <p:nvPicPr>
          <p:cNvPr id="9" name="図 8">
            <a:extLst>
              <a:ext uri="{FF2B5EF4-FFF2-40B4-BE49-F238E27FC236}">
                <a16:creationId xmlns:a16="http://schemas.microsoft.com/office/drawing/2014/main" id="{CDDD7C1A-E71F-422D-A848-079AB18BBA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805" y="3703528"/>
            <a:ext cx="2076727" cy="1272446"/>
          </a:xfrm>
          <a:prstGeom prst="rect">
            <a:avLst/>
          </a:prstGeom>
        </p:spPr>
      </p:pic>
      <p:sp>
        <p:nvSpPr>
          <p:cNvPr id="26" name="テキスト ボックス 25">
            <a:extLst>
              <a:ext uri="{FF2B5EF4-FFF2-40B4-BE49-F238E27FC236}">
                <a16:creationId xmlns:a16="http://schemas.microsoft.com/office/drawing/2014/main" id="{BF61628B-47FD-4C69-A0F5-861A36EA4DD7}"/>
              </a:ext>
            </a:extLst>
          </p:cNvPr>
          <p:cNvSpPr txBox="1"/>
          <p:nvPr/>
        </p:nvSpPr>
        <p:spPr>
          <a:xfrm>
            <a:off x="666850" y="4941330"/>
            <a:ext cx="171262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国際線保安検査場</a:t>
            </a:r>
            <a:endParaRPr kumimoji="1" lang="ja-JP" altLang="en-US" sz="120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E430FA66-31AE-4A41-8E18-AD6C55B8B7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7148" y="5249615"/>
            <a:ext cx="2058422" cy="1237416"/>
          </a:xfrm>
          <a:prstGeom prst="rect">
            <a:avLst/>
          </a:prstGeom>
        </p:spPr>
      </p:pic>
    </p:spTree>
    <p:extLst>
      <p:ext uri="{BB962C8B-B14F-4D97-AF65-F5344CB8AC3E}">
        <p14:creationId xmlns:p14="http://schemas.microsoft.com/office/powerpoint/2010/main" val="27242331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10" y="36342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関西国際空港における国際貨物の流通促進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7" name="正方形/長方形 26"/>
          <p:cNvSpPr/>
          <p:nvPr/>
        </p:nvSpPr>
        <p:spPr>
          <a:xfrm>
            <a:off x="100605" y="683428"/>
            <a:ext cx="8928992" cy="34424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関空では国内初となる医薬品専用定温庫（</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月～）や、全国に先駆けた医薬品輸入手続きの電子化など、医薬品の物流拠点形成に取り組み、定温庫導入時の</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年と比較すると医薬品輸入額が</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倍以上に増加。</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spcAft>
                <a:spcPts val="600"/>
              </a:spcAft>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関西エアポートが関係事業者と形成している「</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KIX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コミュニティ</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」が日本の空港単位として初めて、「</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CEIV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の認証を取得（</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月）。認証取得企業は</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社となり、アジア最大の</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CEIV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認証コミュニティとなっている（</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フェデックスの北太平洋地区ハブ拠点が</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月に稼働し、国際中継貨物取扱量は開設前（</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年）と比べて</a:t>
            </a:r>
            <a:b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倍に増加（</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関西国際空港の貨物ネットワーク拡大と関西経済の発展を目指し、２期島国際貨物地区において、新たに３スポットを増設（</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rPr>
              <a:t>関西エアポートは、貨物施設の拡張・改修や</a:t>
            </a:r>
            <a:r>
              <a:rPr lang="en-US" altLang="ja-JP" sz="1400" dirty="0">
                <a:solidFill>
                  <a:schemeClr val="tx1"/>
                </a:solidFill>
                <a:latin typeface="Meiryo UI" panose="020B0604030504040204" pitchFamily="50" charset="-128"/>
                <a:ea typeface="Meiryo UI" panose="020B0604030504040204" pitchFamily="50" charset="-128"/>
              </a:rPr>
              <a:t>DX</a:t>
            </a:r>
            <a:r>
              <a:rPr lang="ja-JP" altLang="en-US" sz="1400" dirty="0">
                <a:solidFill>
                  <a:schemeClr val="tx1"/>
                </a:solidFill>
                <a:latin typeface="Meiryo UI" panose="020B0604030504040204" pitchFamily="50" charset="-128"/>
                <a:ea typeface="Meiryo UI" panose="020B0604030504040204" pitchFamily="50" charset="-128"/>
              </a:rPr>
              <a:t>推進等を柱とする国際貨物地区改修プロジェクト「</a:t>
            </a:r>
            <a:r>
              <a:rPr lang="en-US" altLang="ja-JP" sz="1400" dirty="0">
                <a:solidFill>
                  <a:schemeClr val="tx1"/>
                </a:solidFill>
                <a:latin typeface="Meiryo UI" panose="020B0604030504040204" pitchFamily="50" charset="-128"/>
                <a:ea typeface="Meiryo UI" panose="020B0604030504040204" pitchFamily="50" charset="-128"/>
              </a:rPr>
              <a:t>Cargo Next→</a:t>
            </a:r>
            <a:r>
              <a:rPr lang="ja-JP" altLang="en-US" sz="1400" dirty="0">
                <a:solidFill>
                  <a:schemeClr val="tx1"/>
                </a:solidFill>
                <a:latin typeface="Meiryo UI" panose="020B0604030504040204" pitchFamily="50" charset="-128"/>
                <a:ea typeface="Meiryo UI" panose="020B0604030504040204" pitchFamily="50" charset="-128"/>
              </a:rPr>
              <a:t>」</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を開始し、次の３０年を見据えた貨物機能の強化を進めている</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dirty="0">
              <a:solidFill>
                <a:schemeClr val="tx1"/>
              </a:solidFill>
              <a:latin typeface="Meiryo UI" panose="020B0604030504040204" pitchFamily="50" charset="-128"/>
              <a:ea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IATA</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International Air Transport Association</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：国際航空運送協会）が策定する医薬品航空輸送認証制度。　　　</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8288" algn="just">
              <a:lnSpc>
                <a:spcPts val="1800"/>
              </a:lnSpc>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医薬品の貨物航空輸送が世界基準で取り扱われていることを証明するもの。</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517898" y="4125832"/>
            <a:ext cx="2352037" cy="261610"/>
          </a:xfrm>
          <a:prstGeom prst="rect">
            <a:avLst/>
          </a:prstGeom>
          <a:noFill/>
          <a:ln>
            <a:noFill/>
          </a:ln>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出典：大阪税関「貿易統計」</a:t>
            </a:r>
          </a:p>
        </p:txBody>
      </p:sp>
      <p:sp>
        <p:nvSpPr>
          <p:cNvPr id="22" name="テキスト ボックス 17"/>
          <p:cNvSpPr txBox="1"/>
          <p:nvPr/>
        </p:nvSpPr>
        <p:spPr>
          <a:xfrm>
            <a:off x="4307095" y="4263659"/>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a:latin typeface="+mn-ea"/>
                <a:cs typeface="Meiryo UI" panose="020B0604030504040204" pitchFamily="50" charset="-128"/>
              </a:rPr>
              <a:t>（万トン）</a:t>
            </a:r>
          </a:p>
        </p:txBody>
      </p:sp>
      <p:sp>
        <p:nvSpPr>
          <p:cNvPr id="6" name="テキスト ボックス 5"/>
          <p:cNvSpPr txBox="1"/>
          <p:nvPr/>
        </p:nvSpPr>
        <p:spPr>
          <a:xfrm>
            <a:off x="4387344" y="4069797"/>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関西国際空港</a:t>
            </a:r>
            <a:r>
              <a:rPr lang="zh-TW" altLang="en-US" sz="1400" dirty="0">
                <a:latin typeface="Meiryo UI" panose="020B0604030504040204" pitchFamily="50" charset="-128"/>
                <a:ea typeface="Meiryo UI" panose="020B0604030504040204" pitchFamily="50" charset="-128"/>
              </a:rPr>
              <a:t>国際中継貨物取扱量</a:t>
            </a:r>
            <a:endParaRPr kumimoji="1" lang="ja-JP" altLang="en-US" sz="14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6438" y="4088285"/>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関西国際空港医薬品輸入額</a:t>
            </a:r>
            <a:endParaRPr kumimoji="1" lang="ja-JP" altLang="en-US" sz="1400" dirty="0">
              <a:latin typeface="Meiryo UI" panose="020B0604030504040204" pitchFamily="50" charset="-128"/>
              <a:ea typeface="Meiryo UI" panose="020B0604030504040204" pitchFamily="50" charset="-128"/>
            </a:endParaRPr>
          </a:p>
        </p:txBody>
      </p:sp>
      <p:sp>
        <p:nvSpPr>
          <p:cNvPr id="28" name="テキスト ボックス 17"/>
          <p:cNvSpPr txBox="1"/>
          <p:nvPr/>
        </p:nvSpPr>
        <p:spPr>
          <a:xfrm>
            <a:off x="-15250" y="4299090"/>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千億円</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0"/>
          <p:cNvSpPr txBox="1"/>
          <p:nvPr/>
        </p:nvSpPr>
        <p:spPr>
          <a:xfrm>
            <a:off x="7308304" y="4103494"/>
            <a:ext cx="2587165" cy="261610"/>
          </a:xfrm>
          <a:prstGeom prst="rect">
            <a:avLst/>
          </a:prstGeom>
          <a:noFill/>
        </p:spPr>
        <p:txBody>
          <a:bodyPr wrap="square" rtlCol="0">
            <a:spAutoFit/>
          </a:bodyPr>
          <a:lstStyle/>
          <a:p>
            <a:r>
              <a:rPr lang="zh-TW" altLang="en-US" sz="1100" dirty="0">
                <a:latin typeface="Meiryo UI" panose="020B0604030504040204" pitchFamily="50" charset="-128"/>
                <a:ea typeface="Meiryo UI" panose="020B0604030504040204" pitchFamily="50" charset="-128"/>
              </a:rPr>
              <a:t>出典：大阪税関「貿易統計」</a:t>
            </a:r>
          </a:p>
        </p:txBody>
      </p:sp>
      <p:sp>
        <p:nvSpPr>
          <p:cNvPr id="24"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108</a:t>
            </a:r>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　　　　　　　　　　　　　　　</a:t>
            </a:r>
          </a:p>
        </p:txBody>
      </p:sp>
      <p:sp>
        <p:nvSpPr>
          <p:cNvPr id="18" name="右矢印 28">
            <a:extLst>
              <a:ext uri="{FF2B5EF4-FFF2-40B4-BE49-F238E27FC236}">
                <a16:creationId xmlns:a16="http://schemas.microsoft.com/office/drawing/2014/main" id="{CE216790-02F7-404C-8337-C5FA0FADF414}"/>
              </a:ext>
            </a:extLst>
          </p:cNvPr>
          <p:cNvSpPr/>
          <p:nvPr/>
        </p:nvSpPr>
        <p:spPr>
          <a:xfrm rot="20640000">
            <a:off x="1007446" y="4859061"/>
            <a:ext cx="3151666" cy="36294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ltLang="ja-JP" sz="1800">
              <a:solidFill>
                <a:sysClr val="windowText" lastClr="000000"/>
              </a:solidFill>
            </a:endParaRPr>
          </a:p>
        </p:txBody>
      </p:sp>
      <p:graphicFrame>
        <p:nvGraphicFramePr>
          <p:cNvPr id="17" name="グラフ 16">
            <a:extLst>
              <a:ext uri="{FF2B5EF4-FFF2-40B4-BE49-F238E27FC236}">
                <a16:creationId xmlns:a16="http://schemas.microsoft.com/office/drawing/2014/main" id="{71EAF742-62A8-487C-BD48-E41C14D8DB6A}"/>
              </a:ext>
            </a:extLst>
          </p:cNvPr>
          <p:cNvGraphicFramePr/>
          <p:nvPr/>
        </p:nvGraphicFramePr>
        <p:xfrm>
          <a:off x="96998" y="4421390"/>
          <a:ext cx="4356416" cy="25367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a:extLst>
              <a:ext uri="{FF2B5EF4-FFF2-40B4-BE49-F238E27FC236}">
                <a16:creationId xmlns:a16="http://schemas.microsoft.com/office/drawing/2014/main" id="{E292E298-157C-4FFB-9913-20A3E2D1468E}"/>
              </a:ext>
            </a:extLst>
          </p:cNvPr>
          <p:cNvGraphicFramePr>
            <a:graphicFrameLocks/>
          </p:cNvGraphicFramePr>
          <p:nvPr/>
        </p:nvGraphicFramePr>
        <p:xfrm>
          <a:off x="4493224" y="4442229"/>
          <a:ext cx="4356416" cy="2407848"/>
        </p:xfrm>
        <a:graphic>
          <a:graphicData uri="http://schemas.openxmlformats.org/drawingml/2006/chart">
            <c:chart xmlns:c="http://schemas.openxmlformats.org/drawingml/2006/chart" xmlns:r="http://schemas.openxmlformats.org/officeDocument/2006/relationships" r:id="rId4"/>
          </a:graphicData>
        </a:graphic>
      </p:graphicFrame>
      <p:sp>
        <p:nvSpPr>
          <p:cNvPr id="21" name="右矢印 20"/>
          <p:cNvSpPr/>
          <p:nvPr/>
        </p:nvSpPr>
        <p:spPr>
          <a:xfrm rot="21246776">
            <a:off x="5135619" y="4569570"/>
            <a:ext cx="3485206" cy="3601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Tree>
    <p:extLst>
      <p:ext uri="{BB962C8B-B14F-4D97-AF65-F5344CB8AC3E}">
        <p14:creationId xmlns:p14="http://schemas.microsoft.com/office/powerpoint/2010/main" val="423520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1520" y="756000"/>
            <a:ext cx="3096344"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大阪府内の設備投資動向</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903874" y="4149080"/>
            <a:ext cx="507600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産業別、設備投資の主な目的（複数回答・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つ以内）</a:t>
            </a:r>
          </a:p>
        </p:txBody>
      </p:sp>
      <p:sp>
        <p:nvSpPr>
          <p:cNvPr id="20" name="テキスト ボックス 19"/>
          <p:cNvSpPr txBox="1"/>
          <p:nvPr/>
        </p:nvSpPr>
        <p:spPr>
          <a:xfrm>
            <a:off x="0" y="4149080"/>
            <a:ext cx="3419872"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設備投資の主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な目的</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（複数回答・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つ以内、前年比較）</a:t>
            </a:r>
          </a:p>
        </p:txBody>
      </p:sp>
      <p:sp>
        <p:nvSpPr>
          <p:cNvPr id="22" name="テキスト ボックス 21"/>
          <p:cNvSpPr txBox="1"/>
          <p:nvPr/>
        </p:nvSpPr>
        <p:spPr>
          <a:xfrm>
            <a:off x="3059832" y="703149"/>
            <a:ext cx="5688632"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出典：大阪産業経済リサーチセンター「</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大阪府景気観測調査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「おおさか経済の動き別冊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）年の大阪経済」 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1124743"/>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府内企業全体の設備投資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年以降回復基調。大企業については、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以降プラスで推移。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年産業別、設備投資の主な目的では、「新商品・高度化」や「研究開発」の割合が低い傾向。</a:t>
            </a:r>
          </a:p>
        </p:txBody>
      </p:sp>
      <p:sp>
        <p:nvSpPr>
          <p:cNvPr id="23" name="テキスト ボックス 22"/>
          <p:cNvSpPr txBox="1"/>
          <p:nvPr/>
        </p:nvSpPr>
        <p:spPr>
          <a:xfrm>
            <a:off x="35496" y="1897087"/>
            <a:ext cx="900100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の推移</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DI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は、調査回答企業のうち、前年度実績と比べ、計画が増加の企業割合－減少の企業割合）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
          <p:cNvSpPr txBox="1">
            <a:spLocks/>
          </p:cNvSpPr>
          <p:nvPr/>
        </p:nvSpPr>
        <p:spPr>
          <a:xfrm>
            <a:off x="7046912" y="6471007"/>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smtClean="0">
                <a:solidFill>
                  <a:prstClr val="black"/>
                </a:solidFill>
                <a:ea typeface="ＭＳ Ｐゴシック" panose="020B0600070205080204" pitchFamily="50" charset="-128"/>
              </a:rPr>
              <a:pPr>
                <a:defRPr/>
              </a:pPr>
              <a:t>10</a:t>
            </a:fld>
            <a:endParaRPr lang="ja-JP" altLang="en-US" b="1" dirty="0">
              <a:solidFill>
                <a:prstClr val="black"/>
              </a:solidFill>
              <a:ea typeface="ＭＳ Ｐゴシック" panose="020B0600070205080204" pitchFamily="50" charset="-128"/>
            </a:endParaRPr>
          </a:p>
        </p:txBody>
      </p:sp>
      <p:graphicFrame>
        <p:nvGraphicFramePr>
          <p:cNvPr id="3" name="表 2">
            <a:extLst>
              <a:ext uri="{FF2B5EF4-FFF2-40B4-BE49-F238E27FC236}">
                <a16:creationId xmlns:a16="http://schemas.microsoft.com/office/drawing/2014/main" id="{15F0A60E-429B-46D2-9D30-458AE303CE01}"/>
              </a:ext>
            </a:extLst>
          </p:cNvPr>
          <p:cNvGraphicFramePr>
            <a:graphicFrameLocks noGrp="1"/>
          </p:cNvGraphicFramePr>
          <p:nvPr>
            <p:extLst>
              <p:ext uri="{D42A27DB-BD31-4B8C-83A1-F6EECF244321}">
                <p14:modId xmlns:p14="http://schemas.microsoft.com/office/powerpoint/2010/main" val="2343359770"/>
              </p:ext>
            </p:extLst>
          </p:nvPr>
        </p:nvGraphicFramePr>
        <p:xfrm>
          <a:off x="3995504" y="4504539"/>
          <a:ext cx="4660900" cy="2095500"/>
        </p:xfrm>
        <a:graphic>
          <a:graphicData uri="http://schemas.openxmlformats.org/drawingml/2006/table">
            <a:tbl>
              <a:tblPr/>
              <a:tblGrid>
                <a:gridCol w="698500">
                  <a:extLst>
                    <a:ext uri="{9D8B030D-6E8A-4147-A177-3AD203B41FA5}">
                      <a16:colId xmlns:a16="http://schemas.microsoft.com/office/drawing/2014/main" val="963977163"/>
                    </a:ext>
                  </a:extLst>
                </a:gridCol>
                <a:gridCol w="558800">
                  <a:extLst>
                    <a:ext uri="{9D8B030D-6E8A-4147-A177-3AD203B41FA5}">
                      <a16:colId xmlns:a16="http://schemas.microsoft.com/office/drawing/2014/main" val="216439876"/>
                    </a:ext>
                  </a:extLst>
                </a:gridCol>
                <a:gridCol w="863600">
                  <a:extLst>
                    <a:ext uri="{9D8B030D-6E8A-4147-A177-3AD203B41FA5}">
                      <a16:colId xmlns:a16="http://schemas.microsoft.com/office/drawing/2014/main" val="2231387642"/>
                    </a:ext>
                  </a:extLst>
                </a:gridCol>
                <a:gridCol w="863600">
                  <a:extLst>
                    <a:ext uri="{9D8B030D-6E8A-4147-A177-3AD203B41FA5}">
                      <a16:colId xmlns:a16="http://schemas.microsoft.com/office/drawing/2014/main" val="1729167919"/>
                    </a:ext>
                  </a:extLst>
                </a:gridCol>
                <a:gridCol w="558800">
                  <a:extLst>
                    <a:ext uri="{9D8B030D-6E8A-4147-A177-3AD203B41FA5}">
                      <a16:colId xmlns:a16="http://schemas.microsoft.com/office/drawing/2014/main" val="302654387"/>
                    </a:ext>
                  </a:extLst>
                </a:gridCol>
                <a:gridCol w="558800">
                  <a:extLst>
                    <a:ext uri="{9D8B030D-6E8A-4147-A177-3AD203B41FA5}">
                      <a16:colId xmlns:a16="http://schemas.microsoft.com/office/drawing/2014/main" val="2821653679"/>
                    </a:ext>
                  </a:extLst>
                </a:gridCol>
                <a:gridCol w="558800">
                  <a:extLst>
                    <a:ext uri="{9D8B030D-6E8A-4147-A177-3AD203B41FA5}">
                      <a16:colId xmlns:a16="http://schemas.microsoft.com/office/drawing/2014/main" val="952188981"/>
                    </a:ext>
                  </a:extLst>
                </a:gridCol>
              </a:tblGrid>
              <a:tr h="260350">
                <a:tc>
                  <a:txBody>
                    <a:bodyPr/>
                    <a:lstStyle/>
                    <a:p>
                      <a:pPr algn="l" fontAlgn="ctr"/>
                      <a:r>
                        <a:rPr lang="ja-JP" altLang="en-US" sz="900" b="1" i="0" u="none" strike="noStrike">
                          <a:solidFill>
                            <a:srgbClr val="FFFFFF"/>
                          </a:solidFill>
                          <a:effectLst/>
                          <a:latin typeface="Meiryo UI" panose="020B0604030504040204" pitchFamily="50" charset="-128"/>
                          <a:ea typeface="Meiryo UI" panose="020B0604030504040204" pitchFamily="50" charset="-128"/>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900" b="1" i="0" u="none" strike="noStrike">
                          <a:solidFill>
                            <a:srgbClr val="FFFFFF"/>
                          </a:solidFill>
                          <a:effectLst/>
                          <a:latin typeface="Meiryo UI" panose="020B0604030504040204" pitchFamily="50" charset="-128"/>
                          <a:ea typeface="Meiryo UI" panose="020B0604030504040204" pitchFamily="50" charset="-128"/>
                        </a:rPr>
                        <a:t>能力増強</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900" b="1" i="0" u="none" strike="noStrike">
                          <a:solidFill>
                            <a:srgbClr val="FFFFFF"/>
                          </a:solidFill>
                          <a:effectLst/>
                          <a:latin typeface="Meiryo UI" panose="020B0604030504040204" pitchFamily="50" charset="-128"/>
                          <a:ea typeface="Meiryo UI" panose="020B0604030504040204" pitchFamily="50" charset="-128"/>
                        </a:rPr>
                        <a:t>新製品・高度化</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ja-JP" altLang="en-US" sz="900" b="1" i="0" u="none" strike="noStrike">
                          <a:solidFill>
                            <a:srgbClr val="FFFFFF"/>
                          </a:solidFill>
                          <a:effectLst/>
                          <a:latin typeface="Meiryo UI" panose="020B0604030504040204" pitchFamily="50" charset="-128"/>
                          <a:ea typeface="Meiryo UI" panose="020B0604030504040204" pitchFamily="50" charset="-128"/>
                        </a:rPr>
                        <a:t>合理化・省力化</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ja-JP" altLang="en-US" sz="900" b="1" i="0" u="none" strike="noStrike">
                          <a:solidFill>
                            <a:srgbClr val="FFFFFF"/>
                          </a:solidFill>
                          <a:effectLst/>
                          <a:latin typeface="Meiryo UI" panose="020B0604030504040204" pitchFamily="50" charset="-128"/>
                          <a:ea typeface="Meiryo UI" panose="020B0604030504040204" pitchFamily="50" charset="-128"/>
                        </a:rPr>
                        <a:t>研究開発</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ja-JP" altLang="en-US" sz="900" b="1" i="0" u="none" strike="noStrike">
                          <a:solidFill>
                            <a:srgbClr val="FFFFFF"/>
                          </a:solidFill>
                          <a:effectLst/>
                          <a:latin typeface="Meiryo UI" panose="020B0604030504040204" pitchFamily="50" charset="-128"/>
                          <a:ea typeface="Meiryo UI" panose="020B0604030504040204" pitchFamily="50" charset="-128"/>
                        </a:rPr>
                        <a:t>維持更新</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ja-JP" altLang="en-US" sz="900" b="1" i="0" u="none" strike="noStrike">
                          <a:solidFill>
                            <a:srgbClr val="FFFFFF"/>
                          </a:solidFill>
                          <a:effectLst/>
                          <a:latin typeface="Meiryo UI" panose="020B0604030504040204" pitchFamily="50" charset="-128"/>
                          <a:ea typeface="Meiryo UI" panose="020B0604030504040204" pitchFamily="50" charset="-128"/>
                        </a:rPr>
                        <a:t>その他</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50321329"/>
                  </a:ext>
                </a:extLst>
              </a:tr>
              <a:tr h="2540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製造業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24.1%</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15.0%</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32.5%</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5.1%</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66.1%</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36009"/>
                  </a:ext>
                </a:extLst>
              </a:tr>
              <a:tr h="2540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建設業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16.3%</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12.0%</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17.4%</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2.2%</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60.9%</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89535426"/>
                  </a:ext>
                </a:extLst>
              </a:tr>
              <a:tr h="2540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情報通信業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28.6%</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19.0%</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19.0%</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14.3%</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66.7%</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9.5%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0391836"/>
                  </a:ext>
                </a:extLst>
              </a:tr>
              <a:tr h="1778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運輸業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17.0%</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4.3%</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10.6%</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70.2%</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54635920"/>
                  </a:ext>
                </a:extLst>
              </a:tr>
              <a:tr h="1778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卸売業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15.0%</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6.2%</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28.3%</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3.5%</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60.2%</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196251"/>
                  </a:ext>
                </a:extLst>
              </a:tr>
              <a:tr h="1778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小売業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15.5%</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11.9%</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25.0%</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1.2%</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52.4%</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48897290"/>
                  </a:ext>
                </a:extLst>
              </a:tr>
              <a:tr h="1778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不動産業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7.3%</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7.3%</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9.8%</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74.4%</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013517"/>
                  </a:ext>
                </a:extLst>
              </a:tr>
              <a:tr h="177800">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飲食店・宿泊業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15.9%</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9.1%</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20.5%</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2.3%</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56.8%</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57934629"/>
                  </a:ext>
                </a:extLst>
              </a:tr>
              <a:tr h="18415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サービス業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17.0%</a:t>
                      </a:r>
                    </a:p>
                  </a:txBody>
                  <a:tcPr marL="6350" marR="6350" marT="6350"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9.6%</a:t>
                      </a:r>
                    </a:p>
                  </a:txBody>
                  <a:tcPr marL="6350" marR="6350" marT="6350"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24.4%</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0.7%</a:t>
                      </a:r>
                    </a:p>
                  </a:txBody>
                  <a:tcPr marL="6350" marR="6350" marT="635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65.9%</a:t>
                      </a:r>
                    </a:p>
                  </a:txBody>
                  <a:tcPr marL="6350" marR="6350" marT="6350"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5081079"/>
                  </a:ext>
                </a:extLst>
              </a:tr>
            </a:tbl>
          </a:graphicData>
        </a:graphic>
      </p:graphicFrame>
      <p:graphicFrame>
        <p:nvGraphicFramePr>
          <p:cNvPr id="19" name="グラフ 18">
            <a:extLst>
              <a:ext uri="{FF2B5EF4-FFF2-40B4-BE49-F238E27FC236}">
                <a16:creationId xmlns:a16="http://schemas.microsoft.com/office/drawing/2014/main" id="{53A6135B-5A77-48C0-9A04-280BF99C477E}"/>
              </a:ext>
            </a:extLst>
          </p:cNvPr>
          <p:cNvGraphicFramePr>
            <a:graphicFrameLocks/>
          </p:cNvGraphicFramePr>
          <p:nvPr>
            <p:extLst>
              <p:ext uri="{D42A27DB-BD31-4B8C-83A1-F6EECF244321}">
                <p14:modId xmlns:p14="http://schemas.microsoft.com/office/powerpoint/2010/main" val="1031838578"/>
              </p:ext>
            </p:extLst>
          </p:nvPr>
        </p:nvGraphicFramePr>
        <p:xfrm>
          <a:off x="172149" y="4719982"/>
          <a:ext cx="3571305" cy="21580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グラフ 23">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908528147"/>
              </p:ext>
            </p:extLst>
          </p:nvPr>
        </p:nvGraphicFramePr>
        <p:xfrm>
          <a:off x="328940" y="2209899"/>
          <a:ext cx="8650934" cy="19110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7374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79512" y="1022967"/>
            <a:ext cx="8784976"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％増加。また、神戸港の外貿コンテナ取扱個数は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年の阪神港の輸出入貿易額は、前年比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p>
        </p:txBody>
      </p:sp>
      <p:sp>
        <p:nvSpPr>
          <p:cNvPr id="19" name="正方形/長方形 18"/>
          <p:cNvSpPr/>
          <p:nvPr/>
        </p:nvSpPr>
        <p:spPr>
          <a:xfrm>
            <a:off x="4860032" y="1988840"/>
            <a:ext cx="4736429"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出典：税関「貿易統計」より作成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45915" y="1988840"/>
            <a:ext cx="4734270" cy="492443"/>
          </a:xfrm>
          <a:prstGeom prst="rect">
            <a:avLst/>
          </a:prstGeom>
        </p:spPr>
        <p:txBody>
          <a:bodyPr wrap="square" anchor="t">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出典：国土交通省「港湾調査」、各港統計より作成</a:t>
            </a:r>
          </a:p>
        </p:txBody>
      </p:sp>
      <p:sp>
        <p:nvSpPr>
          <p:cNvPr id="14" name="正方形/長方形 13"/>
          <p:cNvSpPr/>
          <p:nvPr/>
        </p:nvSpPr>
        <p:spPr>
          <a:xfrm>
            <a:off x="177280" y="563692"/>
            <a:ext cx="748883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港湾別、外貿貨物取扱量・輸出入貿易額の推移</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3" name="正方形/長方形 12">
            <a:extLst>
              <a:ext uri="{FF2B5EF4-FFF2-40B4-BE49-F238E27FC236}">
                <a16:creationId xmlns:a16="http://schemas.microsoft.com/office/drawing/2014/main" id="{2986E38B-8E6C-F9C0-E96A-D8EB9BB03638}"/>
              </a:ext>
            </a:extLst>
          </p:cNvPr>
          <p:cNvSpPr/>
          <p:nvPr/>
        </p:nvSpPr>
        <p:spPr>
          <a:xfrm>
            <a:off x="4427984" y="2556920"/>
            <a:ext cx="4531617" cy="368725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0" name="グラフ 19">
            <a:extLst>
              <a:ext uri="{FF2B5EF4-FFF2-40B4-BE49-F238E27FC236}">
                <a16:creationId xmlns:a16="http://schemas.microsoft.com/office/drawing/2014/main" id="{32577177-D70E-A921-E993-FBD68F09A7C8}"/>
              </a:ext>
            </a:extLst>
          </p:cNvPr>
          <p:cNvGraphicFramePr>
            <a:graphicFrameLocks/>
          </p:cNvGraphicFramePr>
          <p:nvPr>
            <p:extLst>
              <p:ext uri="{D42A27DB-BD31-4B8C-83A1-F6EECF244321}">
                <p14:modId xmlns:p14="http://schemas.microsoft.com/office/powerpoint/2010/main" val="1657588733"/>
              </p:ext>
            </p:extLst>
          </p:nvPr>
        </p:nvGraphicFramePr>
        <p:xfrm>
          <a:off x="4496333" y="2615103"/>
          <a:ext cx="4572000" cy="4185260"/>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B92C3084-BC87-4858-6283-2BCF645B933B}"/>
              </a:ext>
            </a:extLst>
          </p:cNvPr>
          <p:cNvSpPr txBox="1"/>
          <p:nvPr/>
        </p:nvSpPr>
        <p:spPr>
          <a:xfrm>
            <a:off x="8676456" y="6536995"/>
            <a:ext cx="684076" cy="369332"/>
          </a:xfrm>
          <a:prstGeom prst="rect">
            <a:avLst/>
          </a:prstGeom>
          <a:noFill/>
        </p:spPr>
        <p:txBody>
          <a:bodyPr wrap="square" rtlCol="0">
            <a:spAutoFit/>
          </a:bodyPr>
          <a:lstStyle/>
          <a:p>
            <a:r>
              <a:rPr lang="en-US" altLang="ja-JP" b="1" dirty="0"/>
              <a:t>109</a:t>
            </a:r>
            <a:endParaRPr kumimoji="1" lang="ja-JP" altLang="en-US" dirty="0"/>
          </a:p>
        </p:txBody>
      </p:sp>
      <p:sp>
        <p:nvSpPr>
          <p:cNvPr id="21" name="正方形/長方形 20">
            <a:extLst>
              <a:ext uri="{FF2B5EF4-FFF2-40B4-BE49-F238E27FC236}">
                <a16:creationId xmlns:a16="http://schemas.microsoft.com/office/drawing/2014/main" id="{8B06CA3F-7F63-42F0-BF21-384006019B06}"/>
              </a:ext>
            </a:extLst>
          </p:cNvPr>
          <p:cNvSpPr/>
          <p:nvPr/>
        </p:nvSpPr>
        <p:spPr>
          <a:xfrm>
            <a:off x="107503" y="2556921"/>
            <a:ext cx="4167769" cy="368725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グラフ 21">
            <a:extLst>
              <a:ext uri="{FF2B5EF4-FFF2-40B4-BE49-F238E27FC236}">
                <a16:creationId xmlns:a16="http://schemas.microsoft.com/office/drawing/2014/main" id="{40BD5C85-EBFF-4E58-AC54-E3035858F13C}"/>
              </a:ext>
            </a:extLst>
          </p:cNvPr>
          <p:cNvGraphicFramePr>
            <a:graphicFrameLocks/>
          </p:cNvGraphicFramePr>
          <p:nvPr>
            <p:extLst>
              <p:ext uri="{D42A27DB-BD31-4B8C-83A1-F6EECF244321}">
                <p14:modId xmlns:p14="http://schemas.microsoft.com/office/powerpoint/2010/main" val="3569749790"/>
              </p:ext>
            </p:extLst>
          </p:nvPr>
        </p:nvGraphicFramePr>
        <p:xfrm>
          <a:off x="214354" y="2734355"/>
          <a:ext cx="4129087" cy="40709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2784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 name="スライド番号プレースホルダー 2">
            <a:extLst>
              <a:ext uri="{FF2B5EF4-FFF2-40B4-BE49-F238E27FC236}">
                <a16:creationId xmlns:a16="http://schemas.microsoft.com/office/drawing/2014/main" id="{83146EA8-C31E-45C8-57D0-53BE2BC8EFFC}"/>
              </a:ext>
            </a:extLst>
          </p:cNvPr>
          <p:cNvSpPr>
            <a:spLocks noGrp="1"/>
          </p:cNvSpPr>
          <p:nvPr>
            <p:ph type="sldNum" sz="quarter" idx="12"/>
          </p:nvPr>
        </p:nvSpPr>
        <p:spPr>
          <a:xfrm>
            <a:off x="7071072" y="6487244"/>
            <a:ext cx="2133600" cy="365125"/>
          </a:xfrm>
        </p:spPr>
        <p:txBody>
          <a:bodyPr/>
          <a:lstStyle/>
          <a:p>
            <a:pPr>
              <a:defRPr/>
            </a:pPr>
            <a:r>
              <a:rPr lang="en-US" altLang="ja-JP" b="1" dirty="0"/>
              <a:t>110</a:t>
            </a:r>
          </a:p>
        </p:txBody>
      </p:sp>
      <p:sp>
        <p:nvSpPr>
          <p:cNvPr id="24" name="正方形/長方形 10">
            <a:extLst>
              <a:ext uri="{FF2B5EF4-FFF2-40B4-BE49-F238E27FC236}">
                <a16:creationId xmlns:a16="http://schemas.microsoft.com/office/drawing/2014/main" id="{47869AD0-0A5A-4618-B80E-51B3FB9D8A7F}"/>
              </a:ext>
            </a:extLst>
          </p:cNvPr>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阪神港における輸出品目（</a:t>
            </a:r>
            <a:r>
              <a:rPr lang="ja-JP" altLang="en-US" b="1" dirty="0">
                <a:latin typeface="Meiryo UI" panose="020B0604030504040204" pitchFamily="50" charset="-128"/>
                <a:ea typeface="Meiryo UI" panose="020B0604030504040204" pitchFamily="50" charset="-128"/>
                <a:cs typeface="Meiryo UI" panose="020B0604030504040204" pitchFamily="50" charset="-128"/>
              </a:rPr>
              <a:t>概況品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財務省</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「貿易統計」より作成</a:t>
            </a:r>
          </a:p>
        </p:txBody>
      </p:sp>
      <p:sp>
        <p:nvSpPr>
          <p:cNvPr id="25" name="正方形/長方形 24">
            <a:extLst>
              <a:ext uri="{FF2B5EF4-FFF2-40B4-BE49-F238E27FC236}">
                <a16:creationId xmlns:a16="http://schemas.microsoft.com/office/drawing/2014/main" id="{604DB53B-A0DC-4201-B56A-278CA20BC207}"/>
              </a:ext>
            </a:extLst>
          </p:cNvPr>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年の阪神港の輸出品目について、概況品別に構成比をみると、プラスチック、建設用・鉱山用機械、半導体等電子部品、非鉄金属、無機化合物が主要な品目となっている。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上記の主要５品目中３品目において輸出額が増加。（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年は確々報）</a:t>
            </a:r>
          </a:p>
        </p:txBody>
      </p:sp>
      <p:sp>
        <p:nvSpPr>
          <p:cNvPr id="28" name="テキスト ボックス 27">
            <a:extLst>
              <a:ext uri="{FF2B5EF4-FFF2-40B4-BE49-F238E27FC236}">
                <a16:creationId xmlns:a16="http://schemas.microsoft.com/office/drawing/2014/main" id="{644B6603-FCCB-40F0-BF7E-82AB10AC9592}"/>
              </a:ext>
            </a:extLst>
          </p:cNvPr>
          <p:cNvSpPr txBox="1"/>
          <p:nvPr/>
        </p:nvSpPr>
        <p:spPr>
          <a:xfrm>
            <a:off x="4211960" y="2420888"/>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a:extLst>
              <a:ext uri="{FF2B5EF4-FFF2-40B4-BE49-F238E27FC236}">
                <a16:creationId xmlns:a16="http://schemas.microsoft.com/office/drawing/2014/main" id="{EB11043D-B602-4CB7-9273-37687D95C5BC}"/>
              </a:ext>
            </a:extLst>
          </p:cNvPr>
          <p:cNvSpPr txBox="1"/>
          <p:nvPr/>
        </p:nvSpPr>
        <p:spPr>
          <a:xfrm>
            <a:off x="107504" y="2420888"/>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graphicFrame>
        <p:nvGraphicFramePr>
          <p:cNvPr id="30" name="表 29">
            <a:extLst>
              <a:ext uri="{FF2B5EF4-FFF2-40B4-BE49-F238E27FC236}">
                <a16:creationId xmlns:a16="http://schemas.microsoft.com/office/drawing/2014/main" id="{6CECB127-A1B2-4194-AE5F-E74415D10FB6}"/>
              </a:ext>
            </a:extLst>
          </p:cNvPr>
          <p:cNvGraphicFramePr>
            <a:graphicFrameLocks noGrp="1"/>
          </p:cNvGraphicFramePr>
          <p:nvPr/>
        </p:nvGraphicFramePr>
        <p:xfrm>
          <a:off x="251521" y="2904034"/>
          <a:ext cx="3600400" cy="3583208"/>
        </p:xfrm>
        <a:graphic>
          <a:graphicData uri="http://schemas.openxmlformats.org/drawingml/2006/table">
            <a:tbl>
              <a:tblPr/>
              <a:tblGrid>
                <a:gridCol w="383722">
                  <a:extLst>
                    <a:ext uri="{9D8B030D-6E8A-4147-A177-3AD203B41FA5}">
                      <a16:colId xmlns:a16="http://schemas.microsoft.com/office/drawing/2014/main" val="3227779161"/>
                    </a:ext>
                  </a:extLst>
                </a:gridCol>
                <a:gridCol w="1488485">
                  <a:extLst>
                    <a:ext uri="{9D8B030D-6E8A-4147-A177-3AD203B41FA5}">
                      <a16:colId xmlns:a16="http://schemas.microsoft.com/office/drawing/2014/main" val="2749937408"/>
                    </a:ext>
                  </a:extLst>
                </a:gridCol>
                <a:gridCol w="936104">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8">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プラスチック</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811,855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6.6%</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8">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建設用・鉱山用機械</a:t>
                      </a:r>
                    </a:p>
                    <a:p>
                      <a:pPr marL="0" marR="0" lvl="0" indent="0" algn="ctr" defTabSz="914400" rtl="0" eaLnBrk="1" fontAlgn="b" latinLnBrk="0" hangingPunct="1">
                        <a:lnSpc>
                          <a:spcPct val="100000"/>
                        </a:lnSpc>
                        <a:spcBef>
                          <a:spcPts val="0"/>
                        </a:spcBef>
                        <a:spcAft>
                          <a:spcPts val="0"/>
                        </a:spcAft>
                        <a:buClrTx/>
                        <a:buSzTx/>
                        <a:buFontTx/>
                        <a:buNone/>
                        <a:tabLst/>
                        <a:defRPr/>
                      </a:pP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781,682</a:t>
                      </a:r>
                    </a:p>
                    <a:p>
                      <a:pPr algn="ctr" fontAlgn="ct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ct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6.4%</a:t>
                      </a:r>
                    </a:p>
                    <a:p>
                      <a:pPr algn="ctr" fontAlgn="ct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8">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687,631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5.6%</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8">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非鉄金属</a:t>
                      </a:r>
                      <a:endPar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638,341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5.2%</a:t>
                      </a:r>
                    </a:p>
                    <a:p>
                      <a:pPr algn="ctr" fontAlgn="ct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8">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無機化合物</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317,852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ct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2.6%</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graphicFrame>
        <p:nvGraphicFramePr>
          <p:cNvPr id="12" name="グラフ 11">
            <a:extLst>
              <a:ext uri="{FF2B5EF4-FFF2-40B4-BE49-F238E27FC236}">
                <a16:creationId xmlns:a16="http://schemas.microsoft.com/office/drawing/2014/main" id="{D8BD1912-84A7-4658-8C12-6F442882EC46}"/>
              </a:ext>
            </a:extLst>
          </p:cNvPr>
          <p:cNvGraphicFramePr>
            <a:graphicFrameLocks/>
          </p:cNvGraphicFramePr>
          <p:nvPr/>
        </p:nvGraphicFramePr>
        <p:xfrm>
          <a:off x="3943357" y="2947373"/>
          <a:ext cx="5031662" cy="3583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3635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 name="スライド番号プレースホルダー 2">
            <a:extLst>
              <a:ext uri="{FF2B5EF4-FFF2-40B4-BE49-F238E27FC236}">
                <a16:creationId xmlns:a16="http://schemas.microsoft.com/office/drawing/2014/main" id="{F698AF59-3194-105B-F098-B0E98FE3C45F}"/>
              </a:ext>
            </a:extLst>
          </p:cNvPr>
          <p:cNvSpPr>
            <a:spLocks noGrp="1"/>
          </p:cNvSpPr>
          <p:nvPr>
            <p:ph type="sldNum" sz="quarter" idx="12"/>
          </p:nvPr>
        </p:nvSpPr>
        <p:spPr>
          <a:xfrm>
            <a:off x="7071072" y="6487244"/>
            <a:ext cx="2133600" cy="365125"/>
          </a:xfrm>
        </p:spPr>
        <p:txBody>
          <a:bodyPr/>
          <a:lstStyle/>
          <a:p>
            <a:pPr>
              <a:defRPr/>
            </a:pPr>
            <a:r>
              <a:rPr lang="en-US" altLang="ja-JP" b="1" dirty="0"/>
              <a:t>111</a:t>
            </a:r>
          </a:p>
        </p:txBody>
      </p:sp>
      <p:sp>
        <p:nvSpPr>
          <p:cNvPr id="13" name="正方形/長方形 10">
            <a:extLst>
              <a:ext uri="{FF2B5EF4-FFF2-40B4-BE49-F238E27FC236}">
                <a16:creationId xmlns:a16="http://schemas.microsoft.com/office/drawing/2014/main" id="{E04AE3E6-06B2-443B-9986-166B9FA8C4A5}"/>
              </a:ext>
            </a:extLst>
          </p:cNvPr>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阪神港における輸入品目（</a:t>
            </a:r>
            <a:r>
              <a:rPr lang="ja-JP" altLang="en-US" b="1" dirty="0">
                <a:latin typeface="Meiryo UI" panose="020B0604030504040204" pitchFamily="50" charset="-128"/>
                <a:ea typeface="Meiryo UI" panose="020B0604030504040204" pitchFamily="50" charset="-128"/>
                <a:cs typeface="Meiryo UI" panose="020B0604030504040204" pitchFamily="50" charset="-128"/>
              </a:rPr>
              <a:t>概況品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財務省</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「貿易統計」より作成</a:t>
            </a:r>
          </a:p>
        </p:txBody>
      </p:sp>
      <p:sp>
        <p:nvSpPr>
          <p:cNvPr id="18" name="正方形/長方形 17">
            <a:extLst>
              <a:ext uri="{FF2B5EF4-FFF2-40B4-BE49-F238E27FC236}">
                <a16:creationId xmlns:a16="http://schemas.microsoft.com/office/drawing/2014/main" id="{11E0A843-176C-4581-905B-639B430C7659}"/>
              </a:ext>
            </a:extLst>
          </p:cNvPr>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年の阪神港の輸入品目について、概況品別に構成比をみると、衣類及び同附属品の割合が高く、この他、肉類及び同調製品、非鉄金属、織物用糸及び繊維製品、金属製品が主要な品目となっている。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上記の主要５品目中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品目において輸入額が増加。（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年は確々報）</a:t>
            </a:r>
          </a:p>
        </p:txBody>
      </p:sp>
      <p:sp>
        <p:nvSpPr>
          <p:cNvPr id="19" name="テキスト ボックス 18">
            <a:extLst>
              <a:ext uri="{FF2B5EF4-FFF2-40B4-BE49-F238E27FC236}">
                <a16:creationId xmlns:a16="http://schemas.microsoft.com/office/drawing/2014/main" id="{F0E27FA0-75F9-4006-AD6E-36C3651A21F2}"/>
              </a:ext>
            </a:extLst>
          </p:cNvPr>
          <p:cNvSpPr txBox="1"/>
          <p:nvPr/>
        </p:nvSpPr>
        <p:spPr>
          <a:xfrm>
            <a:off x="4211960" y="2420888"/>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輸入</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D7BC8445-8233-43F2-8601-A09B29164038}"/>
              </a:ext>
            </a:extLst>
          </p:cNvPr>
          <p:cNvSpPr txBox="1"/>
          <p:nvPr/>
        </p:nvSpPr>
        <p:spPr>
          <a:xfrm>
            <a:off x="107504" y="2420888"/>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輸入</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graphicFrame>
        <p:nvGraphicFramePr>
          <p:cNvPr id="21" name="表 20">
            <a:extLst>
              <a:ext uri="{FF2B5EF4-FFF2-40B4-BE49-F238E27FC236}">
                <a16:creationId xmlns:a16="http://schemas.microsoft.com/office/drawing/2014/main" id="{EADC5B9F-B86B-4528-936A-F66C3BA565C2}"/>
              </a:ext>
            </a:extLst>
          </p:cNvPr>
          <p:cNvGraphicFramePr>
            <a:graphicFrameLocks noGrp="1"/>
          </p:cNvGraphicFramePr>
          <p:nvPr/>
        </p:nvGraphicFramePr>
        <p:xfrm>
          <a:off x="251521" y="2904032"/>
          <a:ext cx="3600400" cy="3583213"/>
        </p:xfrm>
        <a:graphic>
          <a:graphicData uri="http://schemas.openxmlformats.org/drawingml/2006/table">
            <a:tbl>
              <a:tblPr/>
              <a:tblGrid>
                <a:gridCol w="383722">
                  <a:extLst>
                    <a:ext uri="{9D8B030D-6E8A-4147-A177-3AD203B41FA5}">
                      <a16:colId xmlns:a16="http://schemas.microsoft.com/office/drawing/2014/main" val="3227779161"/>
                    </a:ext>
                  </a:extLst>
                </a:gridCol>
                <a:gridCol w="1560493">
                  <a:extLst>
                    <a:ext uri="{9D8B030D-6E8A-4147-A177-3AD203B41FA5}">
                      <a16:colId xmlns:a16="http://schemas.microsoft.com/office/drawing/2014/main" val="2749937408"/>
                    </a:ext>
                  </a:extLst>
                </a:gridCol>
                <a:gridCol w="864096">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衣類及び同附属品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1,108,080</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ct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9.6%</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肉類及び同調製品</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511,808</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ct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4.5%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非鉄金属</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376,984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3.3%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織物用糸及び繊維製品</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341,435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3.0%</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金属製品</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295,521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ctr"/>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2.6%</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graphicFrame>
        <p:nvGraphicFramePr>
          <p:cNvPr id="14" name="グラフ 13">
            <a:extLst>
              <a:ext uri="{FF2B5EF4-FFF2-40B4-BE49-F238E27FC236}">
                <a16:creationId xmlns:a16="http://schemas.microsoft.com/office/drawing/2014/main" id="{D91C16D5-AB39-4FB6-B480-569E22DB8D74}"/>
              </a:ext>
            </a:extLst>
          </p:cNvPr>
          <p:cNvGraphicFramePr>
            <a:graphicFrameLocks/>
          </p:cNvGraphicFramePr>
          <p:nvPr/>
        </p:nvGraphicFramePr>
        <p:xfrm>
          <a:off x="3898090" y="3063099"/>
          <a:ext cx="5149568" cy="30624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63630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40697" y="2617167"/>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96512" y="2883970"/>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0"/>
          <p:cNvSpPr>
            <a:spLocks noChangeArrowheads="1"/>
          </p:cNvSpPr>
          <p:nvPr/>
        </p:nvSpPr>
        <p:spPr bwMode="auto">
          <a:xfrm>
            <a:off x="125438" y="47667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民間ノウハウによる空港・港湾経営の進展</a:t>
            </a:r>
          </a:p>
        </p:txBody>
      </p:sp>
      <p:sp>
        <p:nvSpPr>
          <p:cNvPr id="16" name="正方形/長方形 15"/>
          <p:cNvSpPr/>
          <p:nvPr/>
        </p:nvSpPr>
        <p:spPr>
          <a:xfrm>
            <a:off x="107504" y="894371"/>
            <a:ext cx="8928992" cy="1722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月に大阪国際空港との経営統合を実施。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月より、関西エアポート株式会社による空港運営（コンセッション方式）が開始。また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月より、関西エアポート神戸株式会社（関西エアポートの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％出資会社）による神戸空港の運営が開始され、関西</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空港の一体運営により、サービスと効率性の向上を図る。</a:t>
            </a: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阪神港については、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月、大阪港と神戸港のコンテナ埠頭等を一体的に運営する「阪神国際港湾株式会社」を設立。国際コンテナ戦略港湾として、国際競争力強化を図っている。</a:t>
            </a: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 name="テキスト ボックス 1">
            <a:extLst>
              <a:ext uri="{FF2B5EF4-FFF2-40B4-BE49-F238E27FC236}">
                <a16:creationId xmlns:a16="http://schemas.microsoft.com/office/drawing/2014/main" id="{9D6BCF8A-49CD-8610-95B0-C15401ADE16A}"/>
              </a:ext>
            </a:extLst>
          </p:cNvPr>
          <p:cNvSpPr txBox="1"/>
          <p:nvPr/>
        </p:nvSpPr>
        <p:spPr>
          <a:xfrm>
            <a:off x="8694458" y="6521097"/>
            <a:ext cx="684076" cy="369332"/>
          </a:xfrm>
          <a:prstGeom prst="rect">
            <a:avLst/>
          </a:prstGeom>
          <a:noFill/>
        </p:spPr>
        <p:txBody>
          <a:bodyPr wrap="square" rtlCol="0">
            <a:spAutoFit/>
          </a:bodyPr>
          <a:lstStyle/>
          <a:p>
            <a:r>
              <a:rPr lang="en-US" altLang="ja-JP" b="1" dirty="0"/>
              <a:t>112</a:t>
            </a:r>
            <a:endParaRPr kumimoji="1" lang="ja-JP" altLang="en-US" dirty="0"/>
          </a:p>
        </p:txBody>
      </p:sp>
      <p:sp>
        <p:nvSpPr>
          <p:cNvPr id="10" name="正方形/長方形 9">
            <a:extLst>
              <a:ext uri="{FF2B5EF4-FFF2-40B4-BE49-F238E27FC236}">
                <a16:creationId xmlns:a16="http://schemas.microsoft.com/office/drawing/2014/main" id="{C6447EA1-EBD4-4DEB-8BD0-27767E5E1546}"/>
              </a:ext>
            </a:extLst>
          </p:cNvPr>
          <p:cNvSpPr/>
          <p:nvPr/>
        </p:nvSpPr>
        <p:spPr>
          <a:xfrm>
            <a:off x="4716016" y="2617166"/>
            <a:ext cx="413716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400" dirty="0">
              <a:latin typeface="HGPｺﾞｼｯｸE" pitchFamily="50" charset="-128"/>
              <a:ea typeface="HGPｺﾞｼｯｸE" pitchFamily="50" charset="-128"/>
            </a:endParaRPr>
          </a:p>
        </p:txBody>
      </p:sp>
      <p:graphicFrame>
        <p:nvGraphicFramePr>
          <p:cNvPr id="12" name="表 11">
            <a:extLst>
              <a:ext uri="{FF2B5EF4-FFF2-40B4-BE49-F238E27FC236}">
                <a16:creationId xmlns:a16="http://schemas.microsoft.com/office/drawing/2014/main" id="{4C1D6E05-5400-42F4-8E9D-31138F8B132C}"/>
              </a:ext>
            </a:extLst>
          </p:cNvPr>
          <p:cNvGraphicFramePr>
            <a:graphicFrameLocks noGrp="1"/>
          </p:cNvGraphicFramePr>
          <p:nvPr>
            <p:extLst>
              <p:ext uri="{D42A27DB-BD31-4B8C-83A1-F6EECF244321}">
                <p14:modId xmlns:p14="http://schemas.microsoft.com/office/powerpoint/2010/main" val="2109023221"/>
              </p:ext>
            </p:extLst>
          </p:nvPr>
        </p:nvGraphicFramePr>
        <p:xfrm>
          <a:off x="4903007" y="2925510"/>
          <a:ext cx="3791451" cy="3671842"/>
        </p:xfrm>
        <a:graphic>
          <a:graphicData uri="http://schemas.openxmlformats.org/drawingml/2006/table">
            <a:tbl>
              <a:tblPr firstRow="1" firstCol="1" bandRow="1"/>
              <a:tblGrid>
                <a:gridCol w="3791451">
                  <a:extLst>
                    <a:ext uri="{9D8B030D-6E8A-4147-A177-3AD203B41FA5}">
                      <a16:colId xmlns:a16="http://schemas.microsoft.com/office/drawing/2014/main" val="20000"/>
                    </a:ext>
                  </a:extLst>
                </a:gridCol>
              </a:tblGrid>
              <a:tr h="3671842">
                <a:tc>
                  <a:txBody>
                    <a:bodyPr/>
                    <a:lstStyle/>
                    <a:p>
                      <a:pPr marL="0" marR="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 外航航路誘致事業</a:t>
                      </a:r>
                      <a:r>
                        <a:rPr lang="en-US" altLang="zh-TW"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国際基幹航路</a:t>
                      </a:r>
                      <a:r>
                        <a:rPr lang="en-US" altLang="zh-TW"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② 外航航路誘致事業</a:t>
                      </a:r>
                      <a:r>
                        <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国際基幹航路除く航路</a:t>
                      </a:r>
                      <a:r>
                        <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③</a:t>
                      </a:r>
                      <a:r>
                        <a:rPr lang="zh-TW"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内航フィーダー航路維持・拡大</a:t>
                      </a:r>
                      <a:r>
                        <a:rPr lang="zh-TW"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a:t>
                      </a:r>
                      <a:endParaRPr lang="en-US" altLang="zh-TW"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④ 内航フィーダー貨物誘致事業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⑤ 国際トランシップ貨物誘致事業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⑥ </a:t>
                      </a:r>
                      <a:r>
                        <a:rPr lang="zh-TW"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国際基幹航路利用促進事業</a:t>
                      </a:r>
                      <a:endPar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⑦ 国内フェリー貨物誘致事業</a:t>
                      </a:r>
                    </a:p>
                    <a:p>
                      <a:pPr marL="0" marR="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⑧ 物流改善支援事業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⑨ 日本諸港利用促進事業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⑩ 農林水産物・食品輸出促進事業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⑪ リーファー輸出混載サービス誘致事業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⑫ リードロジスティクス事業促進支援事業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10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メインポートから、隣接港</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への支線航路（フィーダー航路）を運送するサービス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634014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271171" y="3286638"/>
            <a:ext cx="438725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○大阪都市再生環状道路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90497" y="38637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高速道路ネットワークの強化　①</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113</a:t>
            </a:fld>
            <a:endParaRPr lang="ja-JP" altLang="en-US" dirty="0"/>
          </a:p>
        </p:txBody>
      </p:sp>
      <p:sp>
        <p:nvSpPr>
          <p:cNvPr id="7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73" name="表 72"/>
          <p:cNvGraphicFramePr>
            <a:graphicFrameLocks noGrp="1"/>
          </p:cNvGraphicFramePr>
          <p:nvPr/>
        </p:nvGraphicFramePr>
        <p:xfrm>
          <a:off x="265521" y="3667517"/>
          <a:ext cx="4864140" cy="885101"/>
        </p:xfrm>
        <a:graphic>
          <a:graphicData uri="http://schemas.openxmlformats.org/drawingml/2006/table">
            <a:tbl>
              <a:tblPr firstRow="1" firstCol="1" bandRow="1"/>
              <a:tblGrid>
                <a:gridCol w="4864140">
                  <a:extLst>
                    <a:ext uri="{9D8B030D-6E8A-4147-A177-3AD203B41FA5}">
                      <a16:colId xmlns:a16="http://schemas.microsoft.com/office/drawing/2014/main" val="20000"/>
                    </a:ext>
                  </a:extLst>
                </a:gridCol>
              </a:tblGrid>
              <a:tr h="885101">
                <a:tc>
                  <a:txBody>
                    <a:bodyPr/>
                    <a:lstStyle/>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大都市圏の料金については、環状道路整備の進捗を踏まえ、道路ネットワークの稼働率を最適化するため、</a:t>
                      </a:r>
                      <a:r>
                        <a:rPr lang="ja-JP" altLang="en-US" sz="14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「世界一効率的な利用」を実現するシームレスな料金体系の構築</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を目指す。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4" name="正方形/長方形 73"/>
          <p:cNvSpPr/>
          <p:nvPr/>
        </p:nvSpPr>
        <p:spPr>
          <a:xfrm>
            <a:off x="151644" y="3168507"/>
            <a:ext cx="4525089" cy="523220"/>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○国土交通省「新たな高速道路料金に関する基本方針」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151644" y="4580024"/>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○近畿圏の高速道路料金一元化の動き</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6" name="表 75"/>
          <p:cNvGraphicFramePr>
            <a:graphicFrameLocks noGrp="1"/>
          </p:cNvGraphicFramePr>
          <p:nvPr/>
        </p:nvGraphicFramePr>
        <p:xfrm>
          <a:off x="271786" y="4884190"/>
          <a:ext cx="4936562" cy="1920240"/>
        </p:xfrm>
        <a:graphic>
          <a:graphicData uri="http://schemas.openxmlformats.org/drawingml/2006/table">
            <a:tbl>
              <a:tblPr firstRow="1" firstCol="1" bandRow="1"/>
              <a:tblGrid>
                <a:gridCol w="4936562">
                  <a:extLst>
                    <a:ext uri="{9D8B030D-6E8A-4147-A177-3AD203B41FA5}">
                      <a16:colId xmlns:a16="http://schemas.microsoft.com/office/drawing/2014/main" val="20000"/>
                    </a:ext>
                  </a:extLst>
                </a:gridCol>
              </a:tblGrid>
              <a:tr h="858011">
                <a:tc>
                  <a:txBody>
                    <a:bodyPr/>
                    <a:lstStyle/>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・対距離制を基本とした料金体系に整理・統一</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（激変緩和措置として上限料金を設定</a:t>
                      </a:r>
                      <a:r>
                        <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普通車の場合</a:t>
                      </a:r>
                      <a:r>
                        <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・会社や経路によらない同一料金の導入</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（都心流入への料金措置）</a:t>
                      </a:r>
                      <a:endPar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・対距離制の更なる前進に向けた新たな上限料金を設定</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（普通車の場合</a:t>
                      </a:r>
                      <a:r>
                        <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1,950</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a:t>
                      </a:r>
                      <a:endPar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・ネットワークの開通状況を踏まえ、経路によらない同一料金の拡大</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（都心通過への料金措置）</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7" name="正方形/長方形 76"/>
          <p:cNvSpPr/>
          <p:nvPr/>
        </p:nvSpPr>
        <p:spPr>
          <a:xfrm>
            <a:off x="107504" y="755709"/>
            <a:ext cx="8928992" cy="240759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大和川線、湾岸線、淀川左岸線、近畿自動車道などから構成される環状道路が、政府の都市再生プロジェクトにおいて、「大阪都心部における新たな環状道路」（大阪都市再生環状道路）として位置付けられた。</a:t>
            </a: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月に守口ジャンクション開通、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月に松原ジャンクションの北西渡り線が開通、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月に西船場ジャンクションの信濃橋渡り線が開通するなど、利便性の向上が進む。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44" indent="-285744"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阪神高速道路大和川線：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月に鉄砲～三宅西区間の開通により全線が開通。</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44" indent="-285744"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年度の事業完了に向けトンネル工事等を実施中、淀川左岸線延伸部は、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月より工事に着手するなど、ミッシングリンク解消に向けた取組みが進められている。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8" name="グループ化 77"/>
          <p:cNvGrpSpPr/>
          <p:nvPr/>
        </p:nvGrpSpPr>
        <p:grpSpPr>
          <a:xfrm>
            <a:off x="5271171" y="3645770"/>
            <a:ext cx="3565590" cy="2871641"/>
            <a:chOff x="8463196" y="7059494"/>
            <a:chExt cx="2628774" cy="2288098"/>
          </a:xfrm>
        </p:grpSpPr>
        <p:pic>
          <p:nvPicPr>
            <p:cNvPr id="79" name="図 7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50685" y="7059494"/>
              <a:ext cx="2541285" cy="2288098"/>
            </a:xfrm>
            <a:prstGeom prst="rect">
              <a:avLst/>
            </a:prstGeom>
            <a:ln w="15875" cmpd="thickThin">
              <a:noFill/>
            </a:ln>
            <a:effectLst>
              <a:softEdge rad="12700"/>
            </a:effectLst>
          </p:spPr>
        </p:pic>
        <p:sp>
          <p:nvSpPr>
            <p:cNvPr id="80" name="正方形/長方形 79"/>
            <p:cNvSpPr/>
            <p:nvPr/>
          </p:nvSpPr>
          <p:spPr>
            <a:xfrm>
              <a:off x="9670539" y="7200189"/>
              <a:ext cx="898407" cy="106166"/>
            </a:xfrm>
            <a:prstGeom prst="rect">
              <a:avLst/>
            </a:prstGeom>
            <a:solidFill>
              <a:srgbClr val="FFFFCC">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吹き出し: 四角形 331">
              <a:extLst>
                <a:ext uri="{FF2B5EF4-FFF2-40B4-BE49-F238E27FC236}">
                  <a16:creationId xmlns:a16="http://schemas.microsoft.com/office/drawing/2014/main" id="{6C94F9B5-10B0-4C6A-87AA-E7269D0B5C6B}"/>
                </a:ext>
              </a:extLst>
            </p:cNvPr>
            <p:cNvSpPr/>
            <p:nvPr/>
          </p:nvSpPr>
          <p:spPr>
            <a:xfrm flipH="1">
              <a:off x="8595247" y="8443308"/>
              <a:ext cx="1339531" cy="717435"/>
            </a:xfrm>
            <a:custGeom>
              <a:avLst/>
              <a:gdLst>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613610 w 1472664"/>
                <a:gd name="connsiteY9" fmla="*/ 223833 h 223833"/>
                <a:gd name="connsiteX10" fmla="*/ 83044 w 1472664"/>
                <a:gd name="connsiteY10" fmla="*/ 1016367 h 223833"/>
                <a:gd name="connsiteX11" fmla="*/ 245444 w 1472664"/>
                <a:gd name="connsiteY11" fmla="*/ 223833 h 223833"/>
                <a:gd name="connsiteX12" fmla="*/ 0 w 1472664"/>
                <a:gd name="connsiteY12" fmla="*/ 223833 h 223833"/>
                <a:gd name="connsiteX13" fmla="*/ 0 w 1472664"/>
                <a:gd name="connsiteY13" fmla="*/ 186528 h 223833"/>
                <a:gd name="connsiteX14" fmla="*/ 0 w 1472664"/>
                <a:gd name="connsiteY14" fmla="*/ 130569 h 223833"/>
                <a:gd name="connsiteX15" fmla="*/ 0 w 1472664"/>
                <a:gd name="connsiteY15" fmla="*/ 130569 h 223833"/>
                <a:gd name="connsiteX16" fmla="*/ 0 w 1472664"/>
                <a:gd name="connsiteY16" fmla="*/ 0 h 223833"/>
                <a:gd name="connsiteX0" fmla="*/ 0 w 1472664"/>
                <a:gd name="connsiteY0" fmla="*/ 0 h 1016367"/>
                <a:gd name="connsiteX1" fmla="*/ 245444 w 1472664"/>
                <a:gd name="connsiteY1" fmla="*/ 0 h 1016367"/>
                <a:gd name="connsiteX2" fmla="*/ 245444 w 1472664"/>
                <a:gd name="connsiteY2" fmla="*/ 0 h 1016367"/>
                <a:gd name="connsiteX3" fmla="*/ 613610 w 1472664"/>
                <a:gd name="connsiteY3" fmla="*/ 0 h 1016367"/>
                <a:gd name="connsiteX4" fmla="*/ 1472664 w 1472664"/>
                <a:gd name="connsiteY4" fmla="*/ 0 h 1016367"/>
                <a:gd name="connsiteX5" fmla="*/ 1472664 w 1472664"/>
                <a:gd name="connsiteY5" fmla="*/ 130569 h 1016367"/>
                <a:gd name="connsiteX6" fmla="*/ 1472664 w 1472664"/>
                <a:gd name="connsiteY6" fmla="*/ 130569 h 1016367"/>
                <a:gd name="connsiteX7" fmla="*/ 1472664 w 1472664"/>
                <a:gd name="connsiteY7" fmla="*/ 186528 h 1016367"/>
                <a:gd name="connsiteX8" fmla="*/ 1472664 w 1472664"/>
                <a:gd name="connsiteY8" fmla="*/ 223833 h 1016367"/>
                <a:gd name="connsiteX9" fmla="*/ 340560 w 1472664"/>
                <a:gd name="connsiteY9" fmla="*/ 223833 h 1016367"/>
                <a:gd name="connsiteX10" fmla="*/ 83044 w 1472664"/>
                <a:gd name="connsiteY10" fmla="*/ 1016367 h 1016367"/>
                <a:gd name="connsiteX11" fmla="*/ 245444 w 1472664"/>
                <a:gd name="connsiteY11" fmla="*/ 223833 h 1016367"/>
                <a:gd name="connsiteX12" fmla="*/ 0 w 1472664"/>
                <a:gd name="connsiteY12" fmla="*/ 223833 h 1016367"/>
                <a:gd name="connsiteX13" fmla="*/ 0 w 1472664"/>
                <a:gd name="connsiteY13" fmla="*/ 186528 h 1016367"/>
                <a:gd name="connsiteX14" fmla="*/ 0 w 1472664"/>
                <a:gd name="connsiteY14" fmla="*/ 130569 h 1016367"/>
                <a:gd name="connsiteX15" fmla="*/ 0 w 1472664"/>
                <a:gd name="connsiteY15" fmla="*/ 130569 h 1016367"/>
                <a:gd name="connsiteX16" fmla="*/ 0 w 1472664"/>
                <a:gd name="connsiteY16" fmla="*/ 0 h 1016367"/>
                <a:gd name="connsiteX0" fmla="*/ 0 w 1472664"/>
                <a:gd name="connsiteY0" fmla="*/ 0 h 851267"/>
                <a:gd name="connsiteX1" fmla="*/ 245444 w 1472664"/>
                <a:gd name="connsiteY1" fmla="*/ 0 h 851267"/>
                <a:gd name="connsiteX2" fmla="*/ 245444 w 1472664"/>
                <a:gd name="connsiteY2" fmla="*/ 0 h 851267"/>
                <a:gd name="connsiteX3" fmla="*/ 613610 w 1472664"/>
                <a:gd name="connsiteY3" fmla="*/ 0 h 851267"/>
                <a:gd name="connsiteX4" fmla="*/ 1472664 w 1472664"/>
                <a:gd name="connsiteY4" fmla="*/ 0 h 851267"/>
                <a:gd name="connsiteX5" fmla="*/ 1472664 w 1472664"/>
                <a:gd name="connsiteY5" fmla="*/ 130569 h 851267"/>
                <a:gd name="connsiteX6" fmla="*/ 1472664 w 1472664"/>
                <a:gd name="connsiteY6" fmla="*/ 130569 h 851267"/>
                <a:gd name="connsiteX7" fmla="*/ 1472664 w 1472664"/>
                <a:gd name="connsiteY7" fmla="*/ 186528 h 851267"/>
                <a:gd name="connsiteX8" fmla="*/ 1472664 w 1472664"/>
                <a:gd name="connsiteY8" fmla="*/ 223833 h 851267"/>
                <a:gd name="connsiteX9" fmla="*/ 340560 w 1472664"/>
                <a:gd name="connsiteY9" fmla="*/ 223833 h 851267"/>
                <a:gd name="connsiteX10" fmla="*/ 102094 w 1472664"/>
                <a:gd name="connsiteY10" fmla="*/ 851267 h 851267"/>
                <a:gd name="connsiteX11" fmla="*/ 245444 w 1472664"/>
                <a:gd name="connsiteY11" fmla="*/ 223833 h 851267"/>
                <a:gd name="connsiteX12" fmla="*/ 0 w 1472664"/>
                <a:gd name="connsiteY12" fmla="*/ 223833 h 851267"/>
                <a:gd name="connsiteX13" fmla="*/ 0 w 1472664"/>
                <a:gd name="connsiteY13" fmla="*/ 186528 h 851267"/>
                <a:gd name="connsiteX14" fmla="*/ 0 w 1472664"/>
                <a:gd name="connsiteY14" fmla="*/ 130569 h 851267"/>
                <a:gd name="connsiteX15" fmla="*/ 0 w 1472664"/>
                <a:gd name="connsiteY15" fmla="*/ 130569 h 851267"/>
                <a:gd name="connsiteX16" fmla="*/ 0 w 1472664"/>
                <a:gd name="connsiteY16" fmla="*/ 0 h 851267"/>
                <a:gd name="connsiteX0" fmla="*/ 0 w 1472664"/>
                <a:gd name="connsiteY0" fmla="*/ 0 h 933817"/>
                <a:gd name="connsiteX1" fmla="*/ 245444 w 1472664"/>
                <a:gd name="connsiteY1" fmla="*/ 0 h 933817"/>
                <a:gd name="connsiteX2" fmla="*/ 245444 w 1472664"/>
                <a:gd name="connsiteY2" fmla="*/ 0 h 933817"/>
                <a:gd name="connsiteX3" fmla="*/ 613610 w 1472664"/>
                <a:gd name="connsiteY3" fmla="*/ 0 h 933817"/>
                <a:gd name="connsiteX4" fmla="*/ 1472664 w 1472664"/>
                <a:gd name="connsiteY4" fmla="*/ 0 h 933817"/>
                <a:gd name="connsiteX5" fmla="*/ 1472664 w 1472664"/>
                <a:gd name="connsiteY5" fmla="*/ 130569 h 933817"/>
                <a:gd name="connsiteX6" fmla="*/ 1472664 w 1472664"/>
                <a:gd name="connsiteY6" fmla="*/ 130569 h 933817"/>
                <a:gd name="connsiteX7" fmla="*/ 1472664 w 1472664"/>
                <a:gd name="connsiteY7" fmla="*/ 186528 h 933817"/>
                <a:gd name="connsiteX8" fmla="*/ 1472664 w 1472664"/>
                <a:gd name="connsiteY8" fmla="*/ 223833 h 933817"/>
                <a:gd name="connsiteX9" fmla="*/ 340560 w 1472664"/>
                <a:gd name="connsiteY9" fmla="*/ 223833 h 933817"/>
                <a:gd name="connsiteX10" fmla="*/ 83044 w 1472664"/>
                <a:gd name="connsiteY10" fmla="*/ 933817 h 933817"/>
                <a:gd name="connsiteX11" fmla="*/ 245444 w 1472664"/>
                <a:gd name="connsiteY11" fmla="*/ 223833 h 933817"/>
                <a:gd name="connsiteX12" fmla="*/ 0 w 1472664"/>
                <a:gd name="connsiteY12" fmla="*/ 223833 h 933817"/>
                <a:gd name="connsiteX13" fmla="*/ 0 w 1472664"/>
                <a:gd name="connsiteY13" fmla="*/ 186528 h 933817"/>
                <a:gd name="connsiteX14" fmla="*/ 0 w 1472664"/>
                <a:gd name="connsiteY14" fmla="*/ 130569 h 933817"/>
                <a:gd name="connsiteX15" fmla="*/ 0 w 1472664"/>
                <a:gd name="connsiteY15" fmla="*/ 130569 h 933817"/>
                <a:gd name="connsiteX16" fmla="*/ 0 w 1472664"/>
                <a:gd name="connsiteY16" fmla="*/ 0 h 933817"/>
                <a:gd name="connsiteX0" fmla="*/ 0 w 1472664"/>
                <a:gd name="connsiteY0" fmla="*/ 0 h 857617"/>
                <a:gd name="connsiteX1" fmla="*/ 245444 w 1472664"/>
                <a:gd name="connsiteY1" fmla="*/ 0 h 857617"/>
                <a:gd name="connsiteX2" fmla="*/ 245444 w 1472664"/>
                <a:gd name="connsiteY2" fmla="*/ 0 h 857617"/>
                <a:gd name="connsiteX3" fmla="*/ 613610 w 1472664"/>
                <a:gd name="connsiteY3" fmla="*/ 0 h 857617"/>
                <a:gd name="connsiteX4" fmla="*/ 1472664 w 1472664"/>
                <a:gd name="connsiteY4" fmla="*/ 0 h 857617"/>
                <a:gd name="connsiteX5" fmla="*/ 1472664 w 1472664"/>
                <a:gd name="connsiteY5" fmla="*/ 130569 h 857617"/>
                <a:gd name="connsiteX6" fmla="*/ 1472664 w 1472664"/>
                <a:gd name="connsiteY6" fmla="*/ 130569 h 857617"/>
                <a:gd name="connsiteX7" fmla="*/ 1472664 w 1472664"/>
                <a:gd name="connsiteY7" fmla="*/ 186528 h 857617"/>
                <a:gd name="connsiteX8" fmla="*/ 1472664 w 1472664"/>
                <a:gd name="connsiteY8" fmla="*/ 223833 h 857617"/>
                <a:gd name="connsiteX9" fmla="*/ 340560 w 1472664"/>
                <a:gd name="connsiteY9" fmla="*/ 223833 h 857617"/>
                <a:gd name="connsiteX10" fmla="*/ 102094 w 1472664"/>
                <a:gd name="connsiteY10" fmla="*/ 857617 h 857617"/>
                <a:gd name="connsiteX11" fmla="*/ 245444 w 1472664"/>
                <a:gd name="connsiteY11" fmla="*/ 223833 h 857617"/>
                <a:gd name="connsiteX12" fmla="*/ 0 w 1472664"/>
                <a:gd name="connsiteY12" fmla="*/ 223833 h 857617"/>
                <a:gd name="connsiteX13" fmla="*/ 0 w 1472664"/>
                <a:gd name="connsiteY13" fmla="*/ 186528 h 857617"/>
                <a:gd name="connsiteX14" fmla="*/ 0 w 1472664"/>
                <a:gd name="connsiteY14" fmla="*/ 130569 h 857617"/>
                <a:gd name="connsiteX15" fmla="*/ 0 w 1472664"/>
                <a:gd name="connsiteY15" fmla="*/ 130569 h 857617"/>
                <a:gd name="connsiteX16" fmla="*/ 0 w 1472664"/>
                <a:gd name="connsiteY16" fmla="*/ 0 h 857617"/>
                <a:gd name="connsiteX0" fmla="*/ 0 w 1472664"/>
                <a:gd name="connsiteY0" fmla="*/ 0 h 790942"/>
                <a:gd name="connsiteX1" fmla="*/ 245444 w 1472664"/>
                <a:gd name="connsiteY1" fmla="*/ 0 h 790942"/>
                <a:gd name="connsiteX2" fmla="*/ 245444 w 1472664"/>
                <a:gd name="connsiteY2" fmla="*/ 0 h 790942"/>
                <a:gd name="connsiteX3" fmla="*/ 613610 w 1472664"/>
                <a:gd name="connsiteY3" fmla="*/ 0 h 790942"/>
                <a:gd name="connsiteX4" fmla="*/ 1472664 w 1472664"/>
                <a:gd name="connsiteY4" fmla="*/ 0 h 790942"/>
                <a:gd name="connsiteX5" fmla="*/ 1472664 w 1472664"/>
                <a:gd name="connsiteY5" fmla="*/ 130569 h 790942"/>
                <a:gd name="connsiteX6" fmla="*/ 1472664 w 1472664"/>
                <a:gd name="connsiteY6" fmla="*/ 130569 h 790942"/>
                <a:gd name="connsiteX7" fmla="*/ 1472664 w 1472664"/>
                <a:gd name="connsiteY7" fmla="*/ 186528 h 790942"/>
                <a:gd name="connsiteX8" fmla="*/ 1472664 w 1472664"/>
                <a:gd name="connsiteY8" fmla="*/ 223833 h 790942"/>
                <a:gd name="connsiteX9" fmla="*/ 340560 w 1472664"/>
                <a:gd name="connsiteY9" fmla="*/ 223833 h 790942"/>
                <a:gd name="connsiteX10" fmla="*/ 111619 w 1472664"/>
                <a:gd name="connsiteY10" fmla="*/ 790942 h 790942"/>
                <a:gd name="connsiteX11" fmla="*/ 245444 w 1472664"/>
                <a:gd name="connsiteY11" fmla="*/ 223833 h 790942"/>
                <a:gd name="connsiteX12" fmla="*/ 0 w 1472664"/>
                <a:gd name="connsiteY12" fmla="*/ 223833 h 790942"/>
                <a:gd name="connsiteX13" fmla="*/ 0 w 1472664"/>
                <a:gd name="connsiteY13" fmla="*/ 186528 h 790942"/>
                <a:gd name="connsiteX14" fmla="*/ 0 w 1472664"/>
                <a:gd name="connsiteY14" fmla="*/ 130569 h 790942"/>
                <a:gd name="connsiteX15" fmla="*/ 0 w 1472664"/>
                <a:gd name="connsiteY15" fmla="*/ 130569 h 790942"/>
                <a:gd name="connsiteX16" fmla="*/ 0 w 1472664"/>
                <a:gd name="connsiteY16" fmla="*/ 0 h 790942"/>
                <a:gd name="connsiteX0" fmla="*/ 0 w 1472664"/>
                <a:gd name="connsiteY0" fmla="*/ 0 h 867142"/>
                <a:gd name="connsiteX1" fmla="*/ 245444 w 1472664"/>
                <a:gd name="connsiteY1" fmla="*/ 0 h 867142"/>
                <a:gd name="connsiteX2" fmla="*/ 245444 w 1472664"/>
                <a:gd name="connsiteY2" fmla="*/ 0 h 867142"/>
                <a:gd name="connsiteX3" fmla="*/ 613610 w 1472664"/>
                <a:gd name="connsiteY3" fmla="*/ 0 h 867142"/>
                <a:gd name="connsiteX4" fmla="*/ 1472664 w 1472664"/>
                <a:gd name="connsiteY4" fmla="*/ 0 h 867142"/>
                <a:gd name="connsiteX5" fmla="*/ 1472664 w 1472664"/>
                <a:gd name="connsiteY5" fmla="*/ 130569 h 867142"/>
                <a:gd name="connsiteX6" fmla="*/ 1472664 w 1472664"/>
                <a:gd name="connsiteY6" fmla="*/ 130569 h 867142"/>
                <a:gd name="connsiteX7" fmla="*/ 1472664 w 1472664"/>
                <a:gd name="connsiteY7" fmla="*/ 186528 h 867142"/>
                <a:gd name="connsiteX8" fmla="*/ 1472664 w 1472664"/>
                <a:gd name="connsiteY8" fmla="*/ 223833 h 867142"/>
                <a:gd name="connsiteX9" fmla="*/ 340560 w 1472664"/>
                <a:gd name="connsiteY9" fmla="*/ 223833 h 867142"/>
                <a:gd name="connsiteX10" fmla="*/ 195439 w 1472664"/>
                <a:gd name="connsiteY10" fmla="*/ 867142 h 867142"/>
                <a:gd name="connsiteX11" fmla="*/ 245444 w 1472664"/>
                <a:gd name="connsiteY11" fmla="*/ 223833 h 867142"/>
                <a:gd name="connsiteX12" fmla="*/ 0 w 1472664"/>
                <a:gd name="connsiteY12" fmla="*/ 223833 h 867142"/>
                <a:gd name="connsiteX13" fmla="*/ 0 w 1472664"/>
                <a:gd name="connsiteY13" fmla="*/ 186528 h 867142"/>
                <a:gd name="connsiteX14" fmla="*/ 0 w 1472664"/>
                <a:gd name="connsiteY14" fmla="*/ 130569 h 867142"/>
                <a:gd name="connsiteX15" fmla="*/ 0 w 1472664"/>
                <a:gd name="connsiteY15" fmla="*/ 130569 h 867142"/>
                <a:gd name="connsiteX16" fmla="*/ 0 w 1472664"/>
                <a:gd name="connsiteY16" fmla="*/ 0 h 86714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340560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1241927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738167"/>
                <a:gd name="connsiteY0" fmla="*/ 0 h 702042"/>
                <a:gd name="connsiteX1" fmla="*/ 245444 w 1738167"/>
                <a:gd name="connsiteY1" fmla="*/ 0 h 702042"/>
                <a:gd name="connsiteX2" fmla="*/ 245444 w 1738167"/>
                <a:gd name="connsiteY2" fmla="*/ 0 h 702042"/>
                <a:gd name="connsiteX3" fmla="*/ 613610 w 1738167"/>
                <a:gd name="connsiteY3" fmla="*/ 0 h 702042"/>
                <a:gd name="connsiteX4" fmla="*/ 1472664 w 1738167"/>
                <a:gd name="connsiteY4" fmla="*/ 0 h 702042"/>
                <a:gd name="connsiteX5" fmla="*/ 1472664 w 1738167"/>
                <a:gd name="connsiteY5" fmla="*/ 130569 h 702042"/>
                <a:gd name="connsiteX6" fmla="*/ 1472664 w 1738167"/>
                <a:gd name="connsiteY6" fmla="*/ 130569 h 702042"/>
                <a:gd name="connsiteX7" fmla="*/ 1472664 w 1738167"/>
                <a:gd name="connsiteY7" fmla="*/ 186528 h 702042"/>
                <a:gd name="connsiteX8" fmla="*/ 1472664 w 1738167"/>
                <a:gd name="connsiteY8" fmla="*/ 223833 h 702042"/>
                <a:gd name="connsiteX9" fmla="*/ 1353028 w 1738167"/>
                <a:gd name="connsiteY9" fmla="*/ 223833 h 702042"/>
                <a:gd name="connsiteX10" fmla="*/ 1738167 w 1738167"/>
                <a:gd name="connsiteY10" fmla="*/ 702042 h 702042"/>
                <a:gd name="connsiteX11" fmla="*/ 1241927 w 1738167"/>
                <a:gd name="connsiteY11" fmla="*/ 223833 h 702042"/>
                <a:gd name="connsiteX12" fmla="*/ 0 w 1738167"/>
                <a:gd name="connsiteY12" fmla="*/ 223833 h 702042"/>
                <a:gd name="connsiteX13" fmla="*/ 0 w 1738167"/>
                <a:gd name="connsiteY13" fmla="*/ 186528 h 702042"/>
                <a:gd name="connsiteX14" fmla="*/ 0 w 1738167"/>
                <a:gd name="connsiteY14" fmla="*/ 130569 h 702042"/>
                <a:gd name="connsiteX15" fmla="*/ 0 w 1738167"/>
                <a:gd name="connsiteY15" fmla="*/ 130569 h 702042"/>
                <a:gd name="connsiteX16" fmla="*/ 0 w 1738167"/>
                <a:gd name="connsiteY16" fmla="*/ 0 h 702042"/>
                <a:gd name="connsiteX0" fmla="*/ 0 w 1695733"/>
                <a:gd name="connsiteY0" fmla="*/ 0 h 638075"/>
                <a:gd name="connsiteX1" fmla="*/ 245444 w 1695733"/>
                <a:gd name="connsiteY1" fmla="*/ 0 h 638075"/>
                <a:gd name="connsiteX2" fmla="*/ 245444 w 1695733"/>
                <a:gd name="connsiteY2" fmla="*/ 0 h 638075"/>
                <a:gd name="connsiteX3" fmla="*/ 613610 w 1695733"/>
                <a:gd name="connsiteY3" fmla="*/ 0 h 638075"/>
                <a:gd name="connsiteX4" fmla="*/ 1472664 w 1695733"/>
                <a:gd name="connsiteY4" fmla="*/ 0 h 638075"/>
                <a:gd name="connsiteX5" fmla="*/ 1472664 w 1695733"/>
                <a:gd name="connsiteY5" fmla="*/ 130569 h 638075"/>
                <a:gd name="connsiteX6" fmla="*/ 1472664 w 1695733"/>
                <a:gd name="connsiteY6" fmla="*/ 130569 h 638075"/>
                <a:gd name="connsiteX7" fmla="*/ 1472664 w 1695733"/>
                <a:gd name="connsiteY7" fmla="*/ 186528 h 638075"/>
                <a:gd name="connsiteX8" fmla="*/ 1472664 w 1695733"/>
                <a:gd name="connsiteY8" fmla="*/ 223833 h 638075"/>
                <a:gd name="connsiteX9" fmla="*/ 1353028 w 1695733"/>
                <a:gd name="connsiteY9" fmla="*/ 223833 h 638075"/>
                <a:gd name="connsiteX10" fmla="*/ 1695733 w 1695733"/>
                <a:gd name="connsiteY10" fmla="*/ 638075 h 638075"/>
                <a:gd name="connsiteX11" fmla="*/ 1241927 w 1695733"/>
                <a:gd name="connsiteY11" fmla="*/ 223833 h 638075"/>
                <a:gd name="connsiteX12" fmla="*/ 0 w 1695733"/>
                <a:gd name="connsiteY12" fmla="*/ 223833 h 638075"/>
                <a:gd name="connsiteX13" fmla="*/ 0 w 1695733"/>
                <a:gd name="connsiteY13" fmla="*/ 186528 h 638075"/>
                <a:gd name="connsiteX14" fmla="*/ 0 w 1695733"/>
                <a:gd name="connsiteY14" fmla="*/ 130569 h 638075"/>
                <a:gd name="connsiteX15" fmla="*/ 0 w 1695733"/>
                <a:gd name="connsiteY15" fmla="*/ 130569 h 638075"/>
                <a:gd name="connsiteX16" fmla="*/ 0 w 1695733"/>
                <a:gd name="connsiteY16" fmla="*/ 0 h 638075"/>
                <a:gd name="connsiteX0" fmla="*/ 0 w 1706341"/>
                <a:gd name="connsiteY0" fmla="*/ 0 h 652836"/>
                <a:gd name="connsiteX1" fmla="*/ 245444 w 1706341"/>
                <a:gd name="connsiteY1" fmla="*/ 0 h 652836"/>
                <a:gd name="connsiteX2" fmla="*/ 245444 w 1706341"/>
                <a:gd name="connsiteY2" fmla="*/ 0 h 652836"/>
                <a:gd name="connsiteX3" fmla="*/ 613610 w 1706341"/>
                <a:gd name="connsiteY3" fmla="*/ 0 h 652836"/>
                <a:gd name="connsiteX4" fmla="*/ 1472664 w 1706341"/>
                <a:gd name="connsiteY4" fmla="*/ 0 h 652836"/>
                <a:gd name="connsiteX5" fmla="*/ 1472664 w 1706341"/>
                <a:gd name="connsiteY5" fmla="*/ 130569 h 652836"/>
                <a:gd name="connsiteX6" fmla="*/ 1472664 w 1706341"/>
                <a:gd name="connsiteY6" fmla="*/ 130569 h 652836"/>
                <a:gd name="connsiteX7" fmla="*/ 1472664 w 1706341"/>
                <a:gd name="connsiteY7" fmla="*/ 186528 h 652836"/>
                <a:gd name="connsiteX8" fmla="*/ 1472664 w 1706341"/>
                <a:gd name="connsiteY8" fmla="*/ 223833 h 652836"/>
                <a:gd name="connsiteX9" fmla="*/ 1353028 w 1706341"/>
                <a:gd name="connsiteY9" fmla="*/ 223833 h 652836"/>
                <a:gd name="connsiteX10" fmla="*/ 1706341 w 1706341"/>
                <a:gd name="connsiteY10" fmla="*/ 652836 h 652836"/>
                <a:gd name="connsiteX11" fmla="*/ 1241927 w 1706341"/>
                <a:gd name="connsiteY11" fmla="*/ 223833 h 652836"/>
                <a:gd name="connsiteX12" fmla="*/ 0 w 1706341"/>
                <a:gd name="connsiteY12" fmla="*/ 223833 h 652836"/>
                <a:gd name="connsiteX13" fmla="*/ 0 w 1706341"/>
                <a:gd name="connsiteY13" fmla="*/ 186528 h 652836"/>
                <a:gd name="connsiteX14" fmla="*/ 0 w 1706341"/>
                <a:gd name="connsiteY14" fmla="*/ 130569 h 652836"/>
                <a:gd name="connsiteX15" fmla="*/ 0 w 1706341"/>
                <a:gd name="connsiteY15" fmla="*/ 130569 h 652836"/>
                <a:gd name="connsiteX16" fmla="*/ 0 w 1706341"/>
                <a:gd name="connsiteY16" fmla="*/ 0 h 652836"/>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50251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4 w 1475060"/>
                <a:gd name="connsiteY5" fmla="*/ 150251 h 223833"/>
                <a:gd name="connsiteX6" fmla="*/ 1475060 w 1475060"/>
                <a:gd name="connsiteY6" fmla="*/ 71522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71522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130569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3 w 1475060"/>
                <a:gd name="connsiteY5" fmla="*/ 69061 h 223833"/>
                <a:gd name="connsiteX6" fmla="*/ 1475060 w 1475060"/>
                <a:gd name="connsiteY6" fmla="*/ 130569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2664 w 1863068"/>
                <a:gd name="connsiteY7" fmla="*/ 208496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7455 w 1863068"/>
                <a:gd name="connsiteY7" fmla="*/ 144529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929738"/>
                <a:gd name="connsiteY0" fmla="*/ 303906 h 527739"/>
                <a:gd name="connsiteX1" fmla="*/ 245444 w 1929738"/>
                <a:gd name="connsiteY1" fmla="*/ 303906 h 527739"/>
                <a:gd name="connsiteX2" fmla="*/ 245444 w 1929738"/>
                <a:gd name="connsiteY2" fmla="*/ 303906 h 527739"/>
                <a:gd name="connsiteX3" fmla="*/ 613610 w 1929738"/>
                <a:gd name="connsiteY3" fmla="*/ 303906 h 527739"/>
                <a:gd name="connsiteX4" fmla="*/ 1472664 w 1929738"/>
                <a:gd name="connsiteY4" fmla="*/ 303906 h 527739"/>
                <a:gd name="connsiteX5" fmla="*/ 1472663 w 1929738"/>
                <a:gd name="connsiteY5" fmla="*/ 372967 h 527739"/>
                <a:gd name="connsiteX6" fmla="*/ 1929738 w 1929738"/>
                <a:gd name="connsiteY6" fmla="*/ 0 h 527739"/>
                <a:gd name="connsiteX7" fmla="*/ 1477455 w 1929738"/>
                <a:gd name="connsiteY7" fmla="*/ 426467 h 527739"/>
                <a:gd name="connsiteX8" fmla="*/ 1472664 w 1929738"/>
                <a:gd name="connsiteY8" fmla="*/ 527739 h 527739"/>
                <a:gd name="connsiteX9" fmla="*/ 1353028 w 1929738"/>
                <a:gd name="connsiteY9" fmla="*/ 527739 h 527739"/>
                <a:gd name="connsiteX10" fmla="*/ 1241927 w 1929738"/>
                <a:gd name="connsiteY10" fmla="*/ 527739 h 527739"/>
                <a:gd name="connsiteX11" fmla="*/ 0 w 1929738"/>
                <a:gd name="connsiteY11" fmla="*/ 527739 h 527739"/>
                <a:gd name="connsiteX12" fmla="*/ 0 w 1929738"/>
                <a:gd name="connsiteY12" fmla="*/ 490434 h 527739"/>
                <a:gd name="connsiteX13" fmla="*/ 0 w 1929738"/>
                <a:gd name="connsiteY13" fmla="*/ 434475 h 527739"/>
                <a:gd name="connsiteX14" fmla="*/ 0 w 1929738"/>
                <a:gd name="connsiteY14" fmla="*/ 434475 h 527739"/>
                <a:gd name="connsiteX15" fmla="*/ 0 w 1929738"/>
                <a:gd name="connsiteY15" fmla="*/ 303906 h 527739"/>
                <a:gd name="connsiteX0" fmla="*/ 0 w 1892699"/>
                <a:gd name="connsiteY0" fmla="*/ 259052 h 482885"/>
                <a:gd name="connsiteX1" fmla="*/ 245444 w 1892699"/>
                <a:gd name="connsiteY1" fmla="*/ 259052 h 482885"/>
                <a:gd name="connsiteX2" fmla="*/ 245444 w 1892699"/>
                <a:gd name="connsiteY2" fmla="*/ 259052 h 482885"/>
                <a:gd name="connsiteX3" fmla="*/ 613610 w 1892699"/>
                <a:gd name="connsiteY3" fmla="*/ 259052 h 482885"/>
                <a:gd name="connsiteX4" fmla="*/ 1472664 w 1892699"/>
                <a:gd name="connsiteY4" fmla="*/ 259052 h 482885"/>
                <a:gd name="connsiteX5" fmla="*/ 1472663 w 1892699"/>
                <a:gd name="connsiteY5" fmla="*/ 328113 h 482885"/>
                <a:gd name="connsiteX6" fmla="*/ 1892699 w 1892699"/>
                <a:gd name="connsiteY6" fmla="*/ 0 h 482885"/>
                <a:gd name="connsiteX7" fmla="*/ 1477455 w 1892699"/>
                <a:gd name="connsiteY7" fmla="*/ 381613 h 482885"/>
                <a:gd name="connsiteX8" fmla="*/ 1472664 w 1892699"/>
                <a:gd name="connsiteY8" fmla="*/ 482885 h 482885"/>
                <a:gd name="connsiteX9" fmla="*/ 1353028 w 1892699"/>
                <a:gd name="connsiteY9" fmla="*/ 482885 h 482885"/>
                <a:gd name="connsiteX10" fmla="*/ 1241927 w 1892699"/>
                <a:gd name="connsiteY10" fmla="*/ 482885 h 482885"/>
                <a:gd name="connsiteX11" fmla="*/ 0 w 1892699"/>
                <a:gd name="connsiteY11" fmla="*/ 482885 h 482885"/>
                <a:gd name="connsiteX12" fmla="*/ 0 w 1892699"/>
                <a:gd name="connsiteY12" fmla="*/ 445580 h 482885"/>
                <a:gd name="connsiteX13" fmla="*/ 0 w 1892699"/>
                <a:gd name="connsiteY13" fmla="*/ 389621 h 482885"/>
                <a:gd name="connsiteX14" fmla="*/ 0 w 1892699"/>
                <a:gd name="connsiteY14" fmla="*/ 389621 h 482885"/>
                <a:gd name="connsiteX15" fmla="*/ 0 w 1892699"/>
                <a:gd name="connsiteY15" fmla="*/ 259052 h 482885"/>
                <a:gd name="connsiteX0" fmla="*/ 0 w 1877883"/>
                <a:gd name="connsiteY0" fmla="*/ 265460 h 489293"/>
                <a:gd name="connsiteX1" fmla="*/ 245444 w 1877883"/>
                <a:gd name="connsiteY1" fmla="*/ 265460 h 489293"/>
                <a:gd name="connsiteX2" fmla="*/ 245444 w 1877883"/>
                <a:gd name="connsiteY2" fmla="*/ 265460 h 489293"/>
                <a:gd name="connsiteX3" fmla="*/ 613610 w 1877883"/>
                <a:gd name="connsiteY3" fmla="*/ 265460 h 489293"/>
                <a:gd name="connsiteX4" fmla="*/ 1472664 w 1877883"/>
                <a:gd name="connsiteY4" fmla="*/ 265460 h 489293"/>
                <a:gd name="connsiteX5" fmla="*/ 1472663 w 1877883"/>
                <a:gd name="connsiteY5" fmla="*/ 334521 h 489293"/>
                <a:gd name="connsiteX6" fmla="*/ 1877883 w 1877883"/>
                <a:gd name="connsiteY6" fmla="*/ 0 h 489293"/>
                <a:gd name="connsiteX7" fmla="*/ 1477455 w 1877883"/>
                <a:gd name="connsiteY7" fmla="*/ 388021 h 489293"/>
                <a:gd name="connsiteX8" fmla="*/ 1472664 w 1877883"/>
                <a:gd name="connsiteY8" fmla="*/ 489293 h 489293"/>
                <a:gd name="connsiteX9" fmla="*/ 1353028 w 1877883"/>
                <a:gd name="connsiteY9" fmla="*/ 489293 h 489293"/>
                <a:gd name="connsiteX10" fmla="*/ 1241927 w 1877883"/>
                <a:gd name="connsiteY10" fmla="*/ 489293 h 489293"/>
                <a:gd name="connsiteX11" fmla="*/ 0 w 1877883"/>
                <a:gd name="connsiteY11" fmla="*/ 489293 h 489293"/>
                <a:gd name="connsiteX12" fmla="*/ 0 w 1877883"/>
                <a:gd name="connsiteY12" fmla="*/ 451988 h 489293"/>
                <a:gd name="connsiteX13" fmla="*/ 0 w 1877883"/>
                <a:gd name="connsiteY13" fmla="*/ 396029 h 489293"/>
                <a:gd name="connsiteX14" fmla="*/ 0 w 1877883"/>
                <a:gd name="connsiteY14" fmla="*/ 396029 h 489293"/>
                <a:gd name="connsiteX15" fmla="*/ 0 w 1877883"/>
                <a:gd name="connsiteY15" fmla="*/ 265460 h 489293"/>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394429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413652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477455"/>
                <a:gd name="connsiteY0" fmla="*/ 281448 h 505281"/>
                <a:gd name="connsiteX1" fmla="*/ 245444 w 1477455"/>
                <a:gd name="connsiteY1" fmla="*/ 281448 h 505281"/>
                <a:gd name="connsiteX2" fmla="*/ 245444 w 1477455"/>
                <a:gd name="connsiteY2" fmla="*/ 281448 h 505281"/>
                <a:gd name="connsiteX3" fmla="*/ 613610 w 1477455"/>
                <a:gd name="connsiteY3" fmla="*/ 281448 h 505281"/>
                <a:gd name="connsiteX4" fmla="*/ 1472664 w 1477455"/>
                <a:gd name="connsiteY4" fmla="*/ 281448 h 505281"/>
                <a:gd name="connsiteX5" fmla="*/ 1472663 w 1477455"/>
                <a:gd name="connsiteY5" fmla="*/ 350509 h 505281"/>
                <a:gd name="connsiteX6" fmla="*/ 859021 w 1477455"/>
                <a:gd name="connsiteY6" fmla="*/ 0 h 505281"/>
                <a:gd name="connsiteX7" fmla="*/ 1477455 w 1477455"/>
                <a:gd name="connsiteY7" fmla="*/ 423232 h 505281"/>
                <a:gd name="connsiteX8" fmla="*/ 1472664 w 1477455"/>
                <a:gd name="connsiteY8" fmla="*/ 505281 h 505281"/>
                <a:gd name="connsiteX9" fmla="*/ 1353028 w 1477455"/>
                <a:gd name="connsiteY9" fmla="*/ 505281 h 505281"/>
                <a:gd name="connsiteX10" fmla="*/ 1241927 w 1477455"/>
                <a:gd name="connsiteY10" fmla="*/ 505281 h 505281"/>
                <a:gd name="connsiteX11" fmla="*/ 0 w 1477455"/>
                <a:gd name="connsiteY11" fmla="*/ 505281 h 505281"/>
                <a:gd name="connsiteX12" fmla="*/ 0 w 1477455"/>
                <a:gd name="connsiteY12" fmla="*/ 467976 h 505281"/>
                <a:gd name="connsiteX13" fmla="*/ 0 w 1477455"/>
                <a:gd name="connsiteY13" fmla="*/ 412017 h 505281"/>
                <a:gd name="connsiteX14" fmla="*/ 0 w 1477455"/>
                <a:gd name="connsiteY14" fmla="*/ 412017 h 505281"/>
                <a:gd name="connsiteX15" fmla="*/ 0 w 1477455"/>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350509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54303 w 2650204"/>
                <a:gd name="connsiteY5" fmla="*/ 12344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1477455"/>
                <a:gd name="connsiteY0" fmla="*/ 270318 h 494151"/>
                <a:gd name="connsiteX1" fmla="*/ 245444 w 1477455"/>
                <a:gd name="connsiteY1" fmla="*/ 270318 h 494151"/>
                <a:gd name="connsiteX2" fmla="*/ 245444 w 1477455"/>
                <a:gd name="connsiteY2" fmla="*/ 270318 h 494151"/>
                <a:gd name="connsiteX3" fmla="*/ 613610 w 1477455"/>
                <a:gd name="connsiteY3" fmla="*/ 270318 h 494151"/>
                <a:gd name="connsiteX4" fmla="*/ 1349570 w 1477455"/>
                <a:gd name="connsiteY4" fmla="*/ 267444 h 494151"/>
                <a:gd name="connsiteX5" fmla="*/ 1354303 w 1477455"/>
                <a:gd name="connsiteY5" fmla="*/ 1214 h 494151"/>
                <a:gd name="connsiteX6" fmla="*/ 1476072 w 1477455"/>
                <a:gd name="connsiteY6" fmla="*/ 250397 h 494151"/>
                <a:gd name="connsiteX7" fmla="*/ 1477455 w 1477455"/>
                <a:gd name="connsiteY7" fmla="*/ 325885 h 494151"/>
                <a:gd name="connsiteX8" fmla="*/ 1472664 w 1477455"/>
                <a:gd name="connsiteY8" fmla="*/ 494151 h 494151"/>
                <a:gd name="connsiteX9" fmla="*/ 1353028 w 1477455"/>
                <a:gd name="connsiteY9" fmla="*/ 494151 h 494151"/>
                <a:gd name="connsiteX10" fmla="*/ 1241927 w 1477455"/>
                <a:gd name="connsiteY10" fmla="*/ 494151 h 494151"/>
                <a:gd name="connsiteX11" fmla="*/ 0 w 1477455"/>
                <a:gd name="connsiteY11" fmla="*/ 494151 h 494151"/>
                <a:gd name="connsiteX12" fmla="*/ 0 w 1477455"/>
                <a:gd name="connsiteY12" fmla="*/ 456846 h 494151"/>
                <a:gd name="connsiteX13" fmla="*/ 0 w 1477455"/>
                <a:gd name="connsiteY13" fmla="*/ 400887 h 494151"/>
                <a:gd name="connsiteX14" fmla="*/ 0 w 1477455"/>
                <a:gd name="connsiteY14" fmla="*/ 400887 h 494151"/>
                <a:gd name="connsiteX15" fmla="*/ 0 w 1477455"/>
                <a:gd name="connsiteY15" fmla="*/ 270318 h 494151"/>
                <a:gd name="connsiteX0" fmla="*/ 0 w 1477455"/>
                <a:gd name="connsiteY0" fmla="*/ 697832 h 921665"/>
                <a:gd name="connsiteX1" fmla="*/ 245444 w 1477455"/>
                <a:gd name="connsiteY1" fmla="*/ 697832 h 921665"/>
                <a:gd name="connsiteX2" fmla="*/ 245444 w 1477455"/>
                <a:gd name="connsiteY2" fmla="*/ 697832 h 921665"/>
                <a:gd name="connsiteX3" fmla="*/ 613610 w 1477455"/>
                <a:gd name="connsiteY3" fmla="*/ 697832 h 921665"/>
                <a:gd name="connsiteX4" fmla="*/ 1349570 w 1477455"/>
                <a:gd name="connsiteY4" fmla="*/ 694958 h 921665"/>
                <a:gd name="connsiteX5" fmla="*/ 876944 w 1477455"/>
                <a:gd name="connsiteY5" fmla="*/ 526 h 921665"/>
                <a:gd name="connsiteX6" fmla="*/ 1476072 w 1477455"/>
                <a:gd name="connsiteY6" fmla="*/ 677911 h 921665"/>
                <a:gd name="connsiteX7" fmla="*/ 1477455 w 1477455"/>
                <a:gd name="connsiteY7" fmla="*/ 753399 h 921665"/>
                <a:gd name="connsiteX8" fmla="*/ 1472664 w 1477455"/>
                <a:gd name="connsiteY8" fmla="*/ 921665 h 921665"/>
                <a:gd name="connsiteX9" fmla="*/ 1353028 w 1477455"/>
                <a:gd name="connsiteY9" fmla="*/ 921665 h 921665"/>
                <a:gd name="connsiteX10" fmla="*/ 1241927 w 1477455"/>
                <a:gd name="connsiteY10" fmla="*/ 921665 h 921665"/>
                <a:gd name="connsiteX11" fmla="*/ 0 w 1477455"/>
                <a:gd name="connsiteY11" fmla="*/ 921665 h 921665"/>
                <a:gd name="connsiteX12" fmla="*/ 0 w 1477455"/>
                <a:gd name="connsiteY12" fmla="*/ 884360 h 921665"/>
                <a:gd name="connsiteX13" fmla="*/ 0 w 1477455"/>
                <a:gd name="connsiteY13" fmla="*/ 828401 h 921665"/>
                <a:gd name="connsiteX14" fmla="*/ 0 w 1477455"/>
                <a:gd name="connsiteY14" fmla="*/ 828401 h 921665"/>
                <a:gd name="connsiteX15" fmla="*/ 0 w 1477455"/>
                <a:gd name="connsiteY15" fmla="*/ 697832 h 92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7455" h="921665">
                  <a:moveTo>
                    <a:pt x="0" y="697832"/>
                  </a:moveTo>
                  <a:lnTo>
                    <a:pt x="245444" y="697832"/>
                  </a:lnTo>
                  <a:lnTo>
                    <a:pt x="245444" y="697832"/>
                  </a:lnTo>
                  <a:lnTo>
                    <a:pt x="613610" y="697832"/>
                  </a:lnTo>
                  <a:lnTo>
                    <a:pt x="1349570" y="694958"/>
                  </a:lnTo>
                  <a:cubicBezTo>
                    <a:pt x="1349570" y="717978"/>
                    <a:pt x="876944" y="-22494"/>
                    <a:pt x="876944" y="526"/>
                  </a:cubicBezTo>
                  <a:lnTo>
                    <a:pt x="1476072" y="677911"/>
                  </a:lnTo>
                  <a:lnTo>
                    <a:pt x="1477455" y="753399"/>
                  </a:lnTo>
                  <a:lnTo>
                    <a:pt x="1472664" y="921665"/>
                  </a:lnTo>
                  <a:lnTo>
                    <a:pt x="1353028" y="921665"/>
                  </a:lnTo>
                  <a:lnTo>
                    <a:pt x="1241927" y="921665"/>
                  </a:lnTo>
                  <a:lnTo>
                    <a:pt x="0" y="921665"/>
                  </a:lnTo>
                  <a:lnTo>
                    <a:pt x="0" y="884360"/>
                  </a:lnTo>
                  <a:lnTo>
                    <a:pt x="0" y="828401"/>
                  </a:lnTo>
                  <a:lnTo>
                    <a:pt x="0" y="828401"/>
                  </a:lnTo>
                  <a:lnTo>
                    <a:pt x="0" y="697832"/>
                  </a:lnTo>
                  <a:close/>
                </a:path>
              </a:pathLst>
            </a:custGeom>
            <a:solidFill>
              <a:srgbClr val="FFFF00"/>
            </a:solidFill>
            <a:ln>
              <a:solidFill>
                <a:schemeClr val="bg1">
                  <a:lumMod val="75000"/>
                </a:schemeClr>
              </a:solidFill>
            </a:ln>
            <a:effectLst>
              <a:outerShdw blurRad="50800" dist="88900" dir="2700000" algn="tl" rotWithShape="0">
                <a:prstClr val="black">
                  <a:alpha val="80000"/>
                </a:prstClr>
              </a:outerShdw>
            </a:effectLst>
            <a:scene3d>
              <a:camera prst="orthographicFront"/>
              <a:lightRig rig="threePt" dir="t"/>
            </a:scene3d>
            <a:sp3d>
              <a:bevelT w="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b="1" spc="600" dirty="0">
                <a:solidFill>
                  <a:schemeClr val="tx1"/>
                </a:solidFill>
                <a:latin typeface="メイリオ" panose="020B0604030504040204" pitchFamily="50" charset="-128"/>
                <a:ea typeface="メイリオ" panose="020B0604030504040204" pitchFamily="50" charset="-128"/>
              </a:endParaRPr>
            </a:p>
          </p:txBody>
        </p:sp>
        <p:sp>
          <p:nvSpPr>
            <p:cNvPr id="82" name="正方形/長方形 81"/>
            <p:cNvSpPr/>
            <p:nvPr/>
          </p:nvSpPr>
          <p:spPr>
            <a:xfrm flipH="1">
              <a:off x="8595246" y="8969232"/>
              <a:ext cx="1419764" cy="186019"/>
            </a:xfrm>
            <a:prstGeom prst="rect">
              <a:avLst/>
            </a:prstGeom>
            <a:noFill/>
          </p:spPr>
          <p:txBody>
            <a:bodyPr wrap="square" lIns="91440" tIns="45720" rIns="91440" bIns="45720">
              <a:spAutoFit/>
            </a:bodyPr>
            <a:lstStyle/>
            <a:p>
              <a:pPr algn="ctr"/>
              <a:r>
                <a:rPr lang="ja-JP" altLang="en-US" sz="800" b="1" dirty="0">
                  <a:latin typeface="メイリオ" panose="020B0604030504040204" pitchFamily="50" charset="-128"/>
                  <a:ea typeface="メイリオ" panose="020B0604030504040204" pitchFamily="50" charset="-128"/>
                </a:rPr>
                <a:t>大阪都市再生環状道路</a:t>
              </a:r>
            </a:p>
          </p:txBody>
        </p:sp>
        <p:sp>
          <p:nvSpPr>
            <p:cNvPr id="83" name="フリーフォーム 82"/>
            <p:cNvSpPr/>
            <p:nvPr/>
          </p:nvSpPr>
          <p:spPr>
            <a:xfrm>
              <a:off x="9697722" y="7488403"/>
              <a:ext cx="734467" cy="160635"/>
            </a:xfrm>
            <a:custGeom>
              <a:avLst/>
              <a:gdLst>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133350 h 158750"/>
                <a:gd name="connsiteX8" fmla="*/ 654050 w 679450"/>
                <a:gd name="connsiteY8" fmla="*/ 57150 h 158750"/>
                <a:gd name="connsiteX9" fmla="*/ 679450 w 679450"/>
                <a:gd name="connsiteY9" fmla="*/ 44450 h 158750"/>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95250 h 158750"/>
                <a:gd name="connsiteX8" fmla="*/ 654050 w 679450"/>
                <a:gd name="connsiteY8" fmla="*/ 57150 h 158750"/>
                <a:gd name="connsiteX9" fmla="*/ 679450 w 679450"/>
                <a:gd name="connsiteY9" fmla="*/ 44450 h 158750"/>
                <a:gd name="connsiteX0" fmla="*/ 0 w 654050"/>
                <a:gd name="connsiteY0" fmla="*/ 19050 h 158750"/>
                <a:gd name="connsiteX1" fmla="*/ 69850 w 654050"/>
                <a:gd name="connsiteY1" fmla="*/ 0 h 158750"/>
                <a:gd name="connsiteX2" fmla="*/ 146050 w 654050"/>
                <a:gd name="connsiteY2" fmla="*/ 19050 h 158750"/>
                <a:gd name="connsiteX3" fmla="*/ 196850 w 654050"/>
                <a:gd name="connsiteY3" fmla="*/ 63500 h 158750"/>
                <a:gd name="connsiteX4" fmla="*/ 355600 w 654050"/>
                <a:gd name="connsiteY4" fmla="*/ 152400 h 158750"/>
                <a:gd name="connsiteX5" fmla="*/ 431800 w 654050"/>
                <a:gd name="connsiteY5" fmla="*/ 158750 h 158750"/>
                <a:gd name="connsiteX6" fmla="*/ 508000 w 654050"/>
                <a:gd name="connsiteY6" fmla="*/ 146050 h 158750"/>
                <a:gd name="connsiteX7" fmla="*/ 571500 w 654050"/>
                <a:gd name="connsiteY7" fmla="*/ 95250 h 158750"/>
                <a:gd name="connsiteX8" fmla="*/ 654050 w 654050"/>
                <a:gd name="connsiteY8" fmla="*/ 57150 h 158750"/>
                <a:gd name="connsiteX0" fmla="*/ 0 w 768350"/>
                <a:gd name="connsiteY0" fmla="*/ 44450 h 184150"/>
                <a:gd name="connsiteX1" fmla="*/ 69850 w 768350"/>
                <a:gd name="connsiteY1" fmla="*/ 25400 h 184150"/>
                <a:gd name="connsiteX2" fmla="*/ 146050 w 768350"/>
                <a:gd name="connsiteY2" fmla="*/ 44450 h 184150"/>
                <a:gd name="connsiteX3" fmla="*/ 196850 w 768350"/>
                <a:gd name="connsiteY3" fmla="*/ 88900 h 184150"/>
                <a:gd name="connsiteX4" fmla="*/ 355600 w 768350"/>
                <a:gd name="connsiteY4" fmla="*/ 177800 h 184150"/>
                <a:gd name="connsiteX5" fmla="*/ 431800 w 768350"/>
                <a:gd name="connsiteY5" fmla="*/ 184150 h 184150"/>
                <a:gd name="connsiteX6" fmla="*/ 508000 w 768350"/>
                <a:gd name="connsiteY6" fmla="*/ 171450 h 184150"/>
                <a:gd name="connsiteX7" fmla="*/ 571500 w 768350"/>
                <a:gd name="connsiteY7" fmla="*/ 120650 h 184150"/>
                <a:gd name="connsiteX8" fmla="*/ 768350 w 768350"/>
                <a:gd name="connsiteY8" fmla="*/ 0 h 184150"/>
                <a:gd name="connsiteX0" fmla="*/ 0 w 641350"/>
                <a:gd name="connsiteY0" fmla="*/ 19050 h 165100"/>
                <a:gd name="connsiteX1" fmla="*/ 69850 w 641350"/>
                <a:gd name="connsiteY1" fmla="*/ 0 h 165100"/>
                <a:gd name="connsiteX2" fmla="*/ 146050 w 641350"/>
                <a:gd name="connsiteY2" fmla="*/ 19050 h 165100"/>
                <a:gd name="connsiteX3" fmla="*/ 196850 w 641350"/>
                <a:gd name="connsiteY3" fmla="*/ 63500 h 165100"/>
                <a:gd name="connsiteX4" fmla="*/ 355600 w 641350"/>
                <a:gd name="connsiteY4" fmla="*/ 152400 h 165100"/>
                <a:gd name="connsiteX5" fmla="*/ 431800 w 641350"/>
                <a:gd name="connsiteY5" fmla="*/ 158750 h 165100"/>
                <a:gd name="connsiteX6" fmla="*/ 508000 w 641350"/>
                <a:gd name="connsiteY6" fmla="*/ 146050 h 165100"/>
                <a:gd name="connsiteX7" fmla="*/ 571500 w 641350"/>
                <a:gd name="connsiteY7" fmla="*/ 95250 h 165100"/>
                <a:gd name="connsiteX8" fmla="*/ 641350 w 641350"/>
                <a:gd name="connsiteY8" fmla="*/ 165100 h 16510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1500 w 647700"/>
                <a:gd name="connsiteY7" fmla="*/ 9525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7850 w 647700"/>
                <a:gd name="connsiteY7" fmla="*/ 11430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39700 h 158750"/>
                <a:gd name="connsiteX7" fmla="*/ 577850 w 647700"/>
                <a:gd name="connsiteY7" fmla="*/ 114300 h 158750"/>
                <a:gd name="connsiteX8" fmla="*/ 647700 w 647700"/>
                <a:gd name="connsiteY8" fmla="*/ 50800 h 1587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5560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47700"/>
                <a:gd name="connsiteY0" fmla="*/ 19050 h 146050"/>
                <a:gd name="connsiteX1" fmla="*/ 69850 w 647700"/>
                <a:gd name="connsiteY1" fmla="*/ 0 h 146050"/>
                <a:gd name="connsiteX2" fmla="*/ 146050 w 647700"/>
                <a:gd name="connsiteY2" fmla="*/ 19050 h 146050"/>
                <a:gd name="connsiteX3" fmla="*/ 196850 w 647700"/>
                <a:gd name="connsiteY3" fmla="*/ 63500 h 146050"/>
                <a:gd name="connsiteX4" fmla="*/ 342900 w 647700"/>
                <a:gd name="connsiteY4" fmla="*/ 139700 h 146050"/>
                <a:gd name="connsiteX5" fmla="*/ 425450 w 647700"/>
                <a:gd name="connsiteY5" fmla="*/ 146050 h 146050"/>
                <a:gd name="connsiteX6" fmla="*/ 508000 w 647700"/>
                <a:gd name="connsiteY6" fmla="*/ 139700 h 146050"/>
                <a:gd name="connsiteX7" fmla="*/ 577850 w 647700"/>
                <a:gd name="connsiteY7" fmla="*/ 114300 h 146050"/>
                <a:gd name="connsiteX8" fmla="*/ 647700 w 647700"/>
                <a:gd name="connsiteY8" fmla="*/ 50800 h 1460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3655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73100"/>
                <a:gd name="connsiteY0" fmla="*/ 19050 h 152400"/>
                <a:gd name="connsiteX1" fmla="*/ 69850 w 673100"/>
                <a:gd name="connsiteY1" fmla="*/ 0 h 152400"/>
                <a:gd name="connsiteX2" fmla="*/ 146050 w 673100"/>
                <a:gd name="connsiteY2" fmla="*/ 19050 h 152400"/>
                <a:gd name="connsiteX3" fmla="*/ 196850 w 673100"/>
                <a:gd name="connsiteY3" fmla="*/ 63500 h 152400"/>
                <a:gd name="connsiteX4" fmla="*/ 336550 w 673100"/>
                <a:gd name="connsiteY4" fmla="*/ 152400 h 152400"/>
                <a:gd name="connsiteX5" fmla="*/ 425450 w 673100"/>
                <a:gd name="connsiteY5" fmla="*/ 146050 h 152400"/>
                <a:gd name="connsiteX6" fmla="*/ 508000 w 673100"/>
                <a:gd name="connsiteY6" fmla="*/ 139700 h 152400"/>
                <a:gd name="connsiteX7" fmla="*/ 577850 w 673100"/>
                <a:gd name="connsiteY7" fmla="*/ 114300 h 152400"/>
                <a:gd name="connsiteX8" fmla="*/ 673100 w 673100"/>
                <a:gd name="connsiteY8" fmla="*/ 381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00" h="152400">
                  <a:moveTo>
                    <a:pt x="0" y="19050"/>
                  </a:moveTo>
                  <a:lnTo>
                    <a:pt x="69850" y="0"/>
                  </a:lnTo>
                  <a:lnTo>
                    <a:pt x="146050" y="19050"/>
                  </a:lnTo>
                  <a:lnTo>
                    <a:pt x="196850" y="63500"/>
                  </a:lnTo>
                  <a:lnTo>
                    <a:pt x="336550" y="152400"/>
                  </a:lnTo>
                  <a:lnTo>
                    <a:pt x="425450" y="146050"/>
                  </a:lnTo>
                  <a:lnTo>
                    <a:pt x="508000" y="139700"/>
                  </a:lnTo>
                  <a:lnTo>
                    <a:pt x="577850" y="114300"/>
                  </a:lnTo>
                  <a:lnTo>
                    <a:pt x="673100" y="38100"/>
                  </a:lnTo>
                </a:path>
              </a:pathLst>
            </a:custGeom>
            <a:noFill/>
            <a:ln w="53975">
              <a:solidFill>
                <a:srgbClr val="F0B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4" name="グループ化 83"/>
            <p:cNvGrpSpPr/>
            <p:nvPr/>
          </p:nvGrpSpPr>
          <p:grpSpPr>
            <a:xfrm>
              <a:off x="9039362" y="7485015"/>
              <a:ext cx="1475885" cy="1274426"/>
              <a:chOff x="10996500" y="4728721"/>
              <a:chExt cx="1522428" cy="1427485"/>
            </a:xfrm>
          </p:grpSpPr>
          <p:sp>
            <p:nvSpPr>
              <p:cNvPr id="107" name="フリーフォーム 106"/>
              <p:cNvSpPr/>
              <p:nvPr/>
            </p:nvSpPr>
            <p:spPr>
              <a:xfrm>
                <a:off x="12282575" y="5587090"/>
                <a:ext cx="202326" cy="515954"/>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5874 h 1285874"/>
                  <a:gd name="connsiteX1" fmla="*/ 22225 w 228600"/>
                  <a:gd name="connsiteY1" fmla="*/ 1206499 h 1285874"/>
                  <a:gd name="connsiteX2" fmla="*/ 0 w 228600"/>
                  <a:gd name="connsiteY2" fmla="*/ 1133474 h 1285874"/>
                  <a:gd name="connsiteX3" fmla="*/ 15875 w 228600"/>
                  <a:gd name="connsiteY3" fmla="*/ 1041399 h 1285874"/>
                  <a:gd name="connsiteX4" fmla="*/ 22225 w 228600"/>
                  <a:gd name="connsiteY4" fmla="*/ 977899 h 1285874"/>
                  <a:gd name="connsiteX5" fmla="*/ 34925 w 228600"/>
                  <a:gd name="connsiteY5" fmla="*/ 917574 h 1285874"/>
                  <a:gd name="connsiteX6" fmla="*/ 63500 w 228600"/>
                  <a:gd name="connsiteY6" fmla="*/ 866774 h 1285874"/>
                  <a:gd name="connsiteX7" fmla="*/ 92075 w 228600"/>
                  <a:gd name="connsiteY7" fmla="*/ 844549 h 1285874"/>
                  <a:gd name="connsiteX8" fmla="*/ 146050 w 228600"/>
                  <a:gd name="connsiteY8" fmla="*/ 819149 h 1285874"/>
                  <a:gd name="connsiteX9" fmla="*/ 168275 w 228600"/>
                  <a:gd name="connsiteY9" fmla="*/ 784224 h 1285874"/>
                  <a:gd name="connsiteX10" fmla="*/ 228600 w 228600"/>
                  <a:gd name="connsiteY10" fmla="*/ 603249 h 1285874"/>
                  <a:gd name="connsiteX11" fmla="*/ 225425 w 228600"/>
                  <a:gd name="connsiteY11" fmla="*/ 492124 h 1285874"/>
                  <a:gd name="connsiteX12" fmla="*/ 219075 w 228600"/>
                  <a:gd name="connsiteY12" fmla="*/ 428624 h 1285874"/>
                  <a:gd name="connsiteX13" fmla="*/ 206375 w 228600"/>
                  <a:gd name="connsiteY13" fmla="*/ 355599 h 1285874"/>
                  <a:gd name="connsiteX14" fmla="*/ 177800 w 228600"/>
                  <a:gd name="connsiteY14" fmla="*/ 206374 h 1285874"/>
                  <a:gd name="connsiteX15" fmla="*/ 171450 w 228600"/>
                  <a:gd name="connsiteY15" fmla="*/ 139699 h 1285874"/>
                  <a:gd name="connsiteX16" fmla="*/ 161925 w 228600"/>
                  <a:gd name="connsiteY16" fmla="*/ 63499 h 1285874"/>
                  <a:gd name="connsiteX17" fmla="*/ 165100 w 228600"/>
                  <a:gd name="connsiteY17" fmla="*/ 0 h 1285874"/>
                  <a:gd name="connsiteX0" fmla="*/ 22225 w 228600"/>
                  <a:gd name="connsiteY0" fmla="*/ 1222375 h 1222375"/>
                  <a:gd name="connsiteX1" fmla="*/ 22225 w 228600"/>
                  <a:gd name="connsiteY1" fmla="*/ 1143000 h 1222375"/>
                  <a:gd name="connsiteX2" fmla="*/ 0 w 228600"/>
                  <a:gd name="connsiteY2" fmla="*/ 1069975 h 1222375"/>
                  <a:gd name="connsiteX3" fmla="*/ 15875 w 228600"/>
                  <a:gd name="connsiteY3" fmla="*/ 977900 h 1222375"/>
                  <a:gd name="connsiteX4" fmla="*/ 22225 w 228600"/>
                  <a:gd name="connsiteY4" fmla="*/ 914400 h 1222375"/>
                  <a:gd name="connsiteX5" fmla="*/ 34925 w 228600"/>
                  <a:gd name="connsiteY5" fmla="*/ 854075 h 1222375"/>
                  <a:gd name="connsiteX6" fmla="*/ 63500 w 228600"/>
                  <a:gd name="connsiteY6" fmla="*/ 803275 h 1222375"/>
                  <a:gd name="connsiteX7" fmla="*/ 92075 w 228600"/>
                  <a:gd name="connsiteY7" fmla="*/ 781050 h 1222375"/>
                  <a:gd name="connsiteX8" fmla="*/ 146050 w 228600"/>
                  <a:gd name="connsiteY8" fmla="*/ 755650 h 1222375"/>
                  <a:gd name="connsiteX9" fmla="*/ 168275 w 228600"/>
                  <a:gd name="connsiteY9" fmla="*/ 720725 h 1222375"/>
                  <a:gd name="connsiteX10" fmla="*/ 228600 w 228600"/>
                  <a:gd name="connsiteY10" fmla="*/ 539750 h 1222375"/>
                  <a:gd name="connsiteX11" fmla="*/ 225425 w 228600"/>
                  <a:gd name="connsiteY11" fmla="*/ 428625 h 1222375"/>
                  <a:gd name="connsiteX12" fmla="*/ 219075 w 228600"/>
                  <a:gd name="connsiteY12" fmla="*/ 365125 h 1222375"/>
                  <a:gd name="connsiteX13" fmla="*/ 206375 w 228600"/>
                  <a:gd name="connsiteY13" fmla="*/ 292100 h 1222375"/>
                  <a:gd name="connsiteX14" fmla="*/ 177800 w 228600"/>
                  <a:gd name="connsiteY14" fmla="*/ 142875 h 1222375"/>
                  <a:gd name="connsiteX15" fmla="*/ 171450 w 228600"/>
                  <a:gd name="connsiteY15" fmla="*/ 76200 h 1222375"/>
                  <a:gd name="connsiteX16" fmla="*/ 161925 w 228600"/>
                  <a:gd name="connsiteY16" fmla="*/ 0 h 1222375"/>
                  <a:gd name="connsiteX0" fmla="*/ 22225 w 228600"/>
                  <a:gd name="connsiteY0" fmla="*/ 1146175 h 1146175"/>
                  <a:gd name="connsiteX1" fmla="*/ 22225 w 228600"/>
                  <a:gd name="connsiteY1" fmla="*/ 1066800 h 1146175"/>
                  <a:gd name="connsiteX2" fmla="*/ 0 w 228600"/>
                  <a:gd name="connsiteY2" fmla="*/ 993775 h 1146175"/>
                  <a:gd name="connsiteX3" fmla="*/ 15875 w 228600"/>
                  <a:gd name="connsiteY3" fmla="*/ 901700 h 1146175"/>
                  <a:gd name="connsiteX4" fmla="*/ 22225 w 228600"/>
                  <a:gd name="connsiteY4" fmla="*/ 838200 h 1146175"/>
                  <a:gd name="connsiteX5" fmla="*/ 34925 w 228600"/>
                  <a:gd name="connsiteY5" fmla="*/ 777875 h 1146175"/>
                  <a:gd name="connsiteX6" fmla="*/ 63500 w 228600"/>
                  <a:gd name="connsiteY6" fmla="*/ 727075 h 1146175"/>
                  <a:gd name="connsiteX7" fmla="*/ 92075 w 228600"/>
                  <a:gd name="connsiteY7" fmla="*/ 704850 h 1146175"/>
                  <a:gd name="connsiteX8" fmla="*/ 146050 w 228600"/>
                  <a:gd name="connsiteY8" fmla="*/ 679450 h 1146175"/>
                  <a:gd name="connsiteX9" fmla="*/ 168275 w 228600"/>
                  <a:gd name="connsiteY9" fmla="*/ 644525 h 1146175"/>
                  <a:gd name="connsiteX10" fmla="*/ 228600 w 228600"/>
                  <a:gd name="connsiteY10" fmla="*/ 463550 h 1146175"/>
                  <a:gd name="connsiteX11" fmla="*/ 225425 w 228600"/>
                  <a:gd name="connsiteY11" fmla="*/ 352425 h 1146175"/>
                  <a:gd name="connsiteX12" fmla="*/ 219075 w 228600"/>
                  <a:gd name="connsiteY12" fmla="*/ 288925 h 1146175"/>
                  <a:gd name="connsiteX13" fmla="*/ 206375 w 228600"/>
                  <a:gd name="connsiteY13" fmla="*/ 215900 h 1146175"/>
                  <a:gd name="connsiteX14" fmla="*/ 177800 w 228600"/>
                  <a:gd name="connsiteY14" fmla="*/ 66675 h 1146175"/>
                  <a:gd name="connsiteX15" fmla="*/ 171450 w 228600"/>
                  <a:gd name="connsiteY15" fmla="*/ 0 h 1146175"/>
                  <a:gd name="connsiteX0" fmla="*/ 22225 w 228600"/>
                  <a:gd name="connsiteY0" fmla="*/ 1079500 h 1079500"/>
                  <a:gd name="connsiteX1" fmla="*/ 22225 w 228600"/>
                  <a:gd name="connsiteY1" fmla="*/ 1000125 h 1079500"/>
                  <a:gd name="connsiteX2" fmla="*/ 0 w 228600"/>
                  <a:gd name="connsiteY2" fmla="*/ 927100 h 1079500"/>
                  <a:gd name="connsiteX3" fmla="*/ 15875 w 228600"/>
                  <a:gd name="connsiteY3" fmla="*/ 835025 h 1079500"/>
                  <a:gd name="connsiteX4" fmla="*/ 22225 w 228600"/>
                  <a:gd name="connsiteY4" fmla="*/ 771525 h 1079500"/>
                  <a:gd name="connsiteX5" fmla="*/ 34925 w 228600"/>
                  <a:gd name="connsiteY5" fmla="*/ 711200 h 1079500"/>
                  <a:gd name="connsiteX6" fmla="*/ 63500 w 228600"/>
                  <a:gd name="connsiteY6" fmla="*/ 660400 h 1079500"/>
                  <a:gd name="connsiteX7" fmla="*/ 92075 w 228600"/>
                  <a:gd name="connsiteY7" fmla="*/ 638175 h 1079500"/>
                  <a:gd name="connsiteX8" fmla="*/ 146050 w 228600"/>
                  <a:gd name="connsiteY8" fmla="*/ 612775 h 1079500"/>
                  <a:gd name="connsiteX9" fmla="*/ 168275 w 228600"/>
                  <a:gd name="connsiteY9" fmla="*/ 577850 h 1079500"/>
                  <a:gd name="connsiteX10" fmla="*/ 228600 w 228600"/>
                  <a:gd name="connsiteY10" fmla="*/ 396875 h 1079500"/>
                  <a:gd name="connsiteX11" fmla="*/ 225425 w 228600"/>
                  <a:gd name="connsiteY11" fmla="*/ 285750 h 1079500"/>
                  <a:gd name="connsiteX12" fmla="*/ 219075 w 228600"/>
                  <a:gd name="connsiteY12" fmla="*/ 222250 h 1079500"/>
                  <a:gd name="connsiteX13" fmla="*/ 206375 w 228600"/>
                  <a:gd name="connsiteY13" fmla="*/ 149225 h 1079500"/>
                  <a:gd name="connsiteX14" fmla="*/ 177800 w 228600"/>
                  <a:gd name="connsiteY14" fmla="*/ 0 h 1079500"/>
                  <a:gd name="connsiteX0" fmla="*/ 22225 w 228600"/>
                  <a:gd name="connsiteY0" fmla="*/ 930275 h 930275"/>
                  <a:gd name="connsiteX1" fmla="*/ 22225 w 228600"/>
                  <a:gd name="connsiteY1" fmla="*/ 850900 h 930275"/>
                  <a:gd name="connsiteX2" fmla="*/ 0 w 228600"/>
                  <a:gd name="connsiteY2" fmla="*/ 777875 h 930275"/>
                  <a:gd name="connsiteX3" fmla="*/ 15875 w 228600"/>
                  <a:gd name="connsiteY3" fmla="*/ 685800 h 930275"/>
                  <a:gd name="connsiteX4" fmla="*/ 22225 w 228600"/>
                  <a:gd name="connsiteY4" fmla="*/ 622300 h 930275"/>
                  <a:gd name="connsiteX5" fmla="*/ 34925 w 228600"/>
                  <a:gd name="connsiteY5" fmla="*/ 561975 h 930275"/>
                  <a:gd name="connsiteX6" fmla="*/ 63500 w 228600"/>
                  <a:gd name="connsiteY6" fmla="*/ 511175 h 930275"/>
                  <a:gd name="connsiteX7" fmla="*/ 92075 w 228600"/>
                  <a:gd name="connsiteY7" fmla="*/ 488950 h 930275"/>
                  <a:gd name="connsiteX8" fmla="*/ 146050 w 228600"/>
                  <a:gd name="connsiteY8" fmla="*/ 463550 h 930275"/>
                  <a:gd name="connsiteX9" fmla="*/ 168275 w 228600"/>
                  <a:gd name="connsiteY9" fmla="*/ 428625 h 930275"/>
                  <a:gd name="connsiteX10" fmla="*/ 228600 w 228600"/>
                  <a:gd name="connsiteY10" fmla="*/ 247650 h 930275"/>
                  <a:gd name="connsiteX11" fmla="*/ 225425 w 228600"/>
                  <a:gd name="connsiteY11" fmla="*/ 136525 h 930275"/>
                  <a:gd name="connsiteX12" fmla="*/ 219075 w 228600"/>
                  <a:gd name="connsiteY12" fmla="*/ 73025 h 930275"/>
                  <a:gd name="connsiteX13" fmla="*/ 206375 w 228600"/>
                  <a:gd name="connsiteY13" fmla="*/ 0 h 930275"/>
                  <a:gd name="connsiteX0" fmla="*/ 22225 w 228600"/>
                  <a:gd name="connsiteY0" fmla="*/ 857250 h 857250"/>
                  <a:gd name="connsiteX1" fmla="*/ 22225 w 228600"/>
                  <a:gd name="connsiteY1" fmla="*/ 777875 h 857250"/>
                  <a:gd name="connsiteX2" fmla="*/ 0 w 228600"/>
                  <a:gd name="connsiteY2" fmla="*/ 704850 h 857250"/>
                  <a:gd name="connsiteX3" fmla="*/ 15875 w 228600"/>
                  <a:gd name="connsiteY3" fmla="*/ 612775 h 857250"/>
                  <a:gd name="connsiteX4" fmla="*/ 22225 w 228600"/>
                  <a:gd name="connsiteY4" fmla="*/ 549275 h 857250"/>
                  <a:gd name="connsiteX5" fmla="*/ 34925 w 228600"/>
                  <a:gd name="connsiteY5" fmla="*/ 488950 h 857250"/>
                  <a:gd name="connsiteX6" fmla="*/ 63500 w 228600"/>
                  <a:gd name="connsiteY6" fmla="*/ 438150 h 857250"/>
                  <a:gd name="connsiteX7" fmla="*/ 92075 w 228600"/>
                  <a:gd name="connsiteY7" fmla="*/ 415925 h 857250"/>
                  <a:gd name="connsiteX8" fmla="*/ 146050 w 228600"/>
                  <a:gd name="connsiteY8" fmla="*/ 390525 h 857250"/>
                  <a:gd name="connsiteX9" fmla="*/ 168275 w 228600"/>
                  <a:gd name="connsiteY9" fmla="*/ 355600 h 857250"/>
                  <a:gd name="connsiteX10" fmla="*/ 228600 w 228600"/>
                  <a:gd name="connsiteY10" fmla="*/ 174625 h 857250"/>
                  <a:gd name="connsiteX11" fmla="*/ 225425 w 228600"/>
                  <a:gd name="connsiteY11" fmla="*/ 63500 h 857250"/>
                  <a:gd name="connsiteX12" fmla="*/ 219075 w 228600"/>
                  <a:gd name="connsiteY12" fmla="*/ 0 h 857250"/>
                  <a:gd name="connsiteX0" fmla="*/ 22225 w 228600"/>
                  <a:gd name="connsiteY0" fmla="*/ 793750 h 793750"/>
                  <a:gd name="connsiteX1" fmla="*/ 22225 w 228600"/>
                  <a:gd name="connsiteY1" fmla="*/ 714375 h 793750"/>
                  <a:gd name="connsiteX2" fmla="*/ 0 w 228600"/>
                  <a:gd name="connsiteY2" fmla="*/ 641350 h 793750"/>
                  <a:gd name="connsiteX3" fmla="*/ 15875 w 228600"/>
                  <a:gd name="connsiteY3" fmla="*/ 549275 h 793750"/>
                  <a:gd name="connsiteX4" fmla="*/ 22225 w 228600"/>
                  <a:gd name="connsiteY4" fmla="*/ 485775 h 793750"/>
                  <a:gd name="connsiteX5" fmla="*/ 34925 w 228600"/>
                  <a:gd name="connsiteY5" fmla="*/ 425450 h 793750"/>
                  <a:gd name="connsiteX6" fmla="*/ 63500 w 228600"/>
                  <a:gd name="connsiteY6" fmla="*/ 374650 h 793750"/>
                  <a:gd name="connsiteX7" fmla="*/ 92075 w 228600"/>
                  <a:gd name="connsiteY7" fmla="*/ 352425 h 793750"/>
                  <a:gd name="connsiteX8" fmla="*/ 146050 w 228600"/>
                  <a:gd name="connsiteY8" fmla="*/ 327025 h 793750"/>
                  <a:gd name="connsiteX9" fmla="*/ 168275 w 228600"/>
                  <a:gd name="connsiteY9" fmla="*/ 292100 h 793750"/>
                  <a:gd name="connsiteX10" fmla="*/ 228600 w 228600"/>
                  <a:gd name="connsiteY10" fmla="*/ 111125 h 793750"/>
                  <a:gd name="connsiteX11" fmla="*/ 225425 w 228600"/>
                  <a:gd name="connsiteY11" fmla="*/ 0 h 793750"/>
                  <a:gd name="connsiteX0" fmla="*/ 22225 w 228600"/>
                  <a:gd name="connsiteY0" fmla="*/ 682625 h 682625"/>
                  <a:gd name="connsiteX1" fmla="*/ 22225 w 228600"/>
                  <a:gd name="connsiteY1" fmla="*/ 603250 h 682625"/>
                  <a:gd name="connsiteX2" fmla="*/ 0 w 228600"/>
                  <a:gd name="connsiteY2" fmla="*/ 530225 h 682625"/>
                  <a:gd name="connsiteX3" fmla="*/ 15875 w 228600"/>
                  <a:gd name="connsiteY3" fmla="*/ 438150 h 682625"/>
                  <a:gd name="connsiteX4" fmla="*/ 22225 w 228600"/>
                  <a:gd name="connsiteY4" fmla="*/ 374650 h 682625"/>
                  <a:gd name="connsiteX5" fmla="*/ 34925 w 228600"/>
                  <a:gd name="connsiteY5" fmla="*/ 314325 h 682625"/>
                  <a:gd name="connsiteX6" fmla="*/ 63500 w 228600"/>
                  <a:gd name="connsiteY6" fmla="*/ 263525 h 682625"/>
                  <a:gd name="connsiteX7" fmla="*/ 92075 w 228600"/>
                  <a:gd name="connsiteY7" fmla="*/ 241300 h 682625"/>
                  <a:gd name="connsiteX8" fmla="*/ 146050 w 228600"/>
                  <a:gd name="connsiteY8" fmla="*/ 215900 h 682625"/>
                  <a:gd name="connsiteX9" fmla="*/ 168275 w 228600"/>
                  <a:gd name="connsiteY9" fmla="*/ 180975 h 682625"/>
                  <a:gd name="connsiteX10" fmla="*/ 228600 w 228600"/>
                  <a:gd name="connsiteY10" fmla="*/ 0 h 682625"/>
                  <a:gd name="connsiteX0" fmla="*/ 22225 w 168275"/>
                  <a:gd name="connsiteY0" fmla="*/ 501650 h 501650"/>
                  <a:gd name="connsiteX1" fmla="*/ 22225 w 168275"/>
                  <a:gd name="connsiteY1" fmla="*/ 422275 h 501650"/>
                  <a:gd name="connsiteX2" fmla="*/ 0 w 168275"/>
                  <a:gd name="connsiteY2" fmla="*/ 349250 h 501650"/>
                  <a:gd name="connsiteX3" fmla="*/ 15875 w 168275"/>
                  <a:gd name="connsiteY3" fmla="*/ 257175 h 501650"/>
                  <a:gd name="connsiteX4" fmla="*/ 22225 w 168275"/>
                  <a:gd name="connsiteY4" fmla="*/ 193675 h 501650"/>
                  <a:gd name="connsiteX5" fmla="*/ 34925 w 168275"/>
                  <a:gd name="connsiteY5" fmla="*/ 133350 h 501650"/>
                  <a:gd name="connsiteX6" fmla="*/ 63500 w 168275"/>
                  <a:gd name="connsiteY6" fmla="*/ 82550 h 501650"/>
                  <a:gd name="connsiteX7" fmla="*/ 92075 w 168275"/>
                  <a:gd name="connsiteY7" fmla="*/ 60325 h 501650"/>
                  <a:gd name="connsiteX8" fmla="*/ 146050 w 168275"/>
                  <a:gd name="connsiteY8" fmla="*/ 34925 h 501650"/>
                  <a:gd name="connsiteX9" fmla="*/ 168275 w 168275"/>
                  <a:gd name="connsiteY9" fmla="*/ 0 h 501650"/>
                  <a:gd name="connsiteX0" fmla="*/ 22225 w 188462"/>
                  <a:gd name="connsiteY0" fmla="*/ 524514 h 524514"/>
                  <a:gd name="connsiteX1" fmla="*/ 22225 w 188462"/>
                  <a:gd name="connsiteY1" fmla="*/ 445139 h 524514"/>
                  <a:gd name="connsiteX2" fmla="*/ 0 w 188462"/>
                  <a:gd name="connsiteY2" fmla="*/ 372114 h 524514"/>
                  <a:gd name="connsiteX3" fmla="*/ 15875 w 188462"/>
                  <a:gd name="connsiteY3" fmla="*/ 280039 h 524514"/>
                  <a:gd name="connsiteX4" fmla="*/ 22225 w 188462"/>
                  <a:gd name="connsiteY4" fmla="*/ 216539 h 524514"/>
                  <a:gd name="connsiteX5" fmla="*/ 34925 w 188462"/>
                  <a:gd name="connsiteY5" fmla="*/ 156214 h 524514"/>
                  <a:gd name="connsiteX6" fmla="*/ 63500 w 188462"/>
                  <a:gd name="connsiteY6" fmla="*/ 105414 h 524514"/>
                  <a:gd name="connsiteX7" fmla="*/ 92075 w 188462"/>
                  <a:gd name="connsiteY7" fmla="*/ 83189 h 524514"/>
                  <a:gd name="connsiteX8" fmla="*/ 146050 w 188462"/>
                  <a:gd name="connsiteY8" fmla="*/ 57789 h 524514"/>
                  <a:gd name="connsiteX9" fmla="*/ 188462 w 188462"/>
                  <a:gd name="connsiteY9" fmla="*/ 0 h 52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62" h="524514">
                    <a:moveTo>
                      <a:pt x="22225" y="524514"/>
                    </a:moveTo>
                    <a:lnTo>
                      <a:pt x="22225" y="445139"/>
                    </a:lnTo>
                    <a:lnTo>
                      <a:pt x="0" y="372114"/>
                    </a:lnTo>
                    <a:lnTo>
                      <a:pt x="15875" y="280039"/>
                    </a:lnTo>
                    <a:lnTo>
                      <a:pt x="22225" y="216539"/>
                    </a:lnTo>
                    <a:lnTo>
                      <a:pt x="34925" y="156214"/>
                    </a:lnTo>
                    <a:lnTo>
                      <a:pt x="63500" y="105414"/>
                    </a:lnTo>
                    <a:lnTo>
                      <a:pt x="92075" y="83189"/>
                    </a:lnTo>
                    <a:lnTo>
                      <a:pt x="146050" y="57789"/>
                    </a:lnTo>
                    <a:lnTo>
                      <a:pt x="188462"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8" name="フリーフォーム 107"/>
              <p:cNvSpPr/>
              <p:nvPr/>
            </p:nvSpPr>
            <p:spPr>
              <a:xfrm>
                <a:off x="11229271" y="4964012"/>
                <a:ext cx="133784" cy="171352"/>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66256 w 366256"/>
                  <a:gd name="connsiteY0" fmla="*/ 0 h 952643"/>
                  <a:gd name="connsiteX1" fmla="*/ 316586 w 366256"/>
                  <a:gd name="connsiteY1" fmla="*/ 59819 h 952643"/>
                  <a:gd name="connsiteX2" fmla="*/ 260350 w 366256"/>
                  <a:gd name="connsiteY2" fmla="*/ 75189 h 952643"/>
                  <a:gd name="connsiteX3" fmla="*/ 210303 w 366256"/>
                  <a:gd name="connsiteY3" fmla="*/ 84208 h 952643"/>
                  <a:gd name="connsiteX4" fmla="*/ 184150 w 366256"/>
                  <a:gd name="connsiteY4" fmla="*/ 144028 h 952643"/>
                  <a:gd name="connsiteX5" fmla="*/ 158750 w 366256"/>
                  <a:gd name="connsiteY5" fmla="*/ 169285 h 952643"/>
                  <a:gd name="connsiteX6" fmla="*/ 111502 w 366256"/>
                  <a:gd name="connsiteY6" fmla="*/ 202695 h 952643"/>
                  <a:gd name="connsiteX7" fmla="*/ 0 w 366256"/>
                  <a:gd name="connsiteY7" fmla="*/ 254143 h 952643"/>
                  <a:gd name="connsiteX8" fmla="*/ 53975 w 366256"/>
                  <a:gd name="connsiteY8" fmla="*/ 301768 h 952643"/>
                  <a:gd name="connsiteX9" fmla="*/ 114300 w 366256"/>
                  <a:gd name="connsiteY9" fmla="*/ 343043 h 952643"/>
                  <a:gd name="connsiteX10" fmla="*/ 155575 w 366256"/>
                  <a:gd name="connsiteY10" fmla="*/ 381143 h 952643"/>
                  <a:gd name="connsiteX11" fmla="*/ 155575 w 366256"/>
                  <a:gd name="connsiteY11" fmla="*/ 381143 h 952643"/>
                  <a:gd name="connsiteX12" fmla="*/ 174625 w 366256"/>
                  <a:gd name="connsiteY12" fmla="*/ 422418 h 952643"/>
                  <a:gd name="connsiteX13" fmla="*/ 146050 w 366256"/>
                  <a:gd name="connsiteY13" fmla="*/ 520843 h 952643"/>
                  <a:gd name="connsiteX14" fmla="*/ 111125 w 366256"/>
                  <a:gd name="connsiteY14" fmla="*/ 574818 h 952643"/>
                  <a:gd name="connsiteX15" fmla="*/ 130175 w 366256"/>
                  <a:gd name="connsiteY15" fmla="*/ 647843 h 952643"/>
                  <a:gd name="connsiteX16" fmla="*/ 98425 w 366256"/>
                  <a:gd name="connsiteY16" fmla="*/ 682768 h 952643"/>
                  <a:gd name="connsiteX17" fmla="*/ 146050 w 366256"/>
                  <a:gd name="connsiteY17" fmla="*/ 822468 h 952643"/>
                  <a:gd name="connsiteX18" fmla="*/ 206375 w 366256"/>
                  <a:gd name="connsiteY18" fmla="*/ 835168 h 952643"/>
                  <a:gd name="connsiteX19" fmla="*/ 320675 w 366256"/>
                  <a:gd name="connsiteY19" fmla="*/ 889143 h 952643"/>
                  <a:gd name="connsiteX20" fmla="*/ 365125 w 366256"/>
                  <a:gd name="connsiteY20" fmla="*/ 952643 h 952643"/>
                  <a:gd name="connsiteX0" fmla="*/ 366256 w 366256"/>
                  <a:gd name="connsiteY0" fmla="*/ 0 h 889143"/>
                  <a:gd name="connsiteX1" fmla="*/ 316586 w 366256"/>
                  <a:gd name="connsiteY1" fmla="*/ 59819 h 889143"/>
                  <a:gd name="connsiteX2" fmla="*/ 260350 w 366256"/>
                  <a:gd name="connsiteY2" fmla="*/ 75189 h 889143"/>
                  <a:gd name="connsiteX3" fmla="*/ 210303 w 366256"/>
                  <a:gd name="connsiteY3" fmla="*/ 84208 h 889143"/>
                  <a:gd name="connsiteX4" fmla="*/ 184150 w 366256"/>
                  <a:gd name="connsiteY4" fmla="*/ 144028 h 889143"/>
                  <a:gd name="connsiteX5" fmla="*/ 158750 w 366256"/>
                  <a:gd name="connsiteY5" fmla="*/ 169285 h 889143"/>
                  <a:gd name="connsiteX6" fmla="*/ 111502 w 366256"/>
                  <a:gd name="connsiteY6" fmla="*/ 202695 h 889143"/>
                  <a:gd name="connsiteX7" fmla="*/ 0 w 366256"/>
                  <a:gd name="connsiteY7" fmla="*/ 254143 h 889143"/>
                  <a:gd name="connsiteX8" fmla="*/ 53975 w 366256"/>
                  <a:gd name="connsiteY8" fmla="*/ 301768 h 889143"/>
                  <a:gd name="connsiteX9" fmla="*/ 114300 w 366256"/>
                  <a:gd name="connsiteY9" fmla="*/ 343043 h 889143"/>
                  <a:gd name="connsiteX10" fmla="*/ 155575 w 366256"/>
                  <a:gd name="connsiteY10" fmla="*/ 381143 h 889143"/>
                  <a:gd name="connsiteX11" fmla="*/ 155575 w 366256"/>
                  <a:gd name="connsiteY11" fmla="*/ 381143 h 889143"/>
                  <a:gd name="connsiteX12" fmla="*/ 174625 w 366256"/>
                  <a:gd name="connsiteY12" fmla="*/ 422418 h 889143"/>
                  <a:gd name="connsiteX13" fmla="*/ 146050 w 366256"/>
                  <a:gd name="connsiteY13" fmla="*/ 520843 h 889143"/>
                  <a:gd name="connsiteX14" fmla="*/ 111125 w 366256"/>
                  <a:gd name="connsiteY14" fmla="*/ 574818 h 889143"/>
                  <a:gd name="connsiteX15" fmla="*/ 130175 w 366256"/>
                  <a:gd name="connsiteY15" fmla="*/ 647843 h 889143"/>
                  <a:gd name="connsiteX16" fmla="*/ 98425 w 366256"/>
                  <a:gd name="connsiteY16" fmla="*/ 682768 h 889143"/>
                  <a:gd name="connsiteX17" fmla="*/ 146050 w 366256"/>
                  <a:gd name="connsiteY17" fmla="*/ 822468 h 889143"/>
                  <a:gd name="connsiteX18" fmla="*/ 206375 w 366256"/>
                  <a:gd name="connsiteY18" fmla="*/ 835168 h 889143"/>
                  <a:gd name="connsiteX19" fmla="*/ 320675 w 366256"/>
                  <a:gd name="connsiteY19" fmla="*/ 889143 h 889143"/>
                  <a:gd name="connsiteX0" fmla="*/ 366256 w 366256"/>
                  <a:gd name="connsiteY0" fmla="*/ 0 h 835169"/>
                  <a:gd name="connsiteX1" fmla="*/ 316586 w 366256"/>
                  <a:gd name="connsiteY1" fmla="*/ 59819 h 835169"/>
                  <a:gd name="connsiteX2" fmla="*/ 260350 w 366256"/>
                  <a:gd name="connsiteY2" fmla="*/ 75189 h 835169"/>
                  <a:gd name="connsiteX3" fmla="*/ 210303 w 366256"/>
                  <a:gd name="connsiteY3" fmla="*/ 84208 h 835169"/>
                  <a:gd name="connsiteX4" fmla="*/ 184150 w 366256"/>
                  <a:gd name="connsiteY4" fmla="*/ 144028 h 835169"/>
                  <a:gd name="connsiteX5" fmla="*/ 158750 w 366256"/>
                  <a:gd name="connsiteY5" fmla="*/ 169285 h 835169"/>
                  <a:gd name="connsiteX6" fmla="*/ 111502 w 366256"/>
                  <a:gd name="connsiteY6" fmla="*/ 202695 h 835169"/>
                  <a:gd name="connsiteX7" fmla="*/ 0 w 366256"/>
                  <a:gd name="connsiteY7" fmla="*/ 254143 h 835169"/>
                  <a:gd name="connsiteX8" fmla="*/ 53975 w 366256"/>
                  <a:gd name="connsiteY8" fmla="*/ 301768 h 835169"/>
                  <a:gd name="connsiteX9" fmla="*/ 114300 w 366256"/>
                  <a:gd name="connsiteY9" fmla="*/ 343043 h 835169"/>
                  <a:gd name="connsiteX10" fmla="*/ 155575 w 366256"/>
                  <a:gd name="connsiteY10" fmla="*/ 381143 h 835169"/>
                  <a:gd name="connsiteX11" fmla="*/ 155575 w 366256"/>
                  <a:gd name="connsiteY11" fmla="*/ 381143 h 835169"/>
                  <a:gd name="connsiteX12" fmla="*/ 174625 w 366256"/>
                  <a:gd name="connsiteY12" fmla="*/ 422418 h 835169"/>
                  <a:gd name="connsiteX13" fmla="*/ 146050 w 366256"/>
                  <a:gd name="connsiteY13" fmla="*/ 520843 h 835169"/>
                  <a:gd name="connsiteX14" fmla="*/ 111125 w 366256"/>
                  <a:gd name="connsiteY14" fmla="*/ 574818 h 835169"/>
                  <a:gd name="connsiteX15" fmla="*/ 130175 w 366256"/>
                  <a:gd name="connsiteY15" fmla="*/ 647843 h 835169"/>
                  <a:gd name="connsiteX16" fmla="*/ 98425 w 366256"/>
                  <a:gd name="connsiteY16" fmla="*/ 682768 h 835169"/>
                  <a:gd name="connsiteX17" fmla="*/ 146050 w 366256"/>
                  <a:gd name="connsiteY17" fmla="*/ 822468 h 835169"/>
                  <a:gd name="connsiteX18" fmla="*/ 206375 w 366256"/>
                  <a:gd name="connsiteY18" fmla="*/ 835168 h 835169"/>
                  <a:gd name="connsiteX0" fmla="*/ 366256 w 366256"/>
                  <a:gd name="connsiteY0" fmla="*/ 0 h 822468"/>
                  <a:gd name="connsiteX1" fmla="*/ 316586 w 366256"/>
                  <a:gd name="connsiteY1" fmla="*/ 59819 h 822468"/>
                  <a:gd name="connsiteX2" fmla="*/ 260350 w 366256"/>
                  <a:gd name="connsiteY2" fmla="*/ 75189 h 822468"/>
                  <a:gd name="connsiteX3" fmla="*/ 210303 w 366256"/>
                  <a:gd name="connsiteY3" fmla="*/ 84208 h 822468"/>
                  <a:gd name="connsiteX4" fmla="*/ 184150 w 366256"/>
                  <a:gd name="connsiteY4" fmla="*/ 144028 h 822468"/>
                  <a:gd name="connsiteX5" fmla="*/ 158750 w 366256"/>
                  <a:gd name="connsiteY5" fmla="*/ 169285 h 822468"/>
                  <a:gd name="connsiteX6" fmla="*/ 111502 w 366256"/>
                  <a:gd name="connsiteY6" fmla="*/ 202695 h 822468"/>
                  <a:gd name="connsiteX7" fmla="*/ 0 w 366256"/>
                  <a:gd name="connsiteY7" fmla="*/ 254143 h 822468"/>
                  <a:gd name="connsiteX8" fmla="*/ 53975 w 366256"/>
                  <a:gd name="connsiteY8" fmla="*/ 301768 h 822468"/>
                  <a:gd name="connsiteX9" fmla="*/ 114300 w 366256"/>
                  <a:gd name="connsiteY9" fmla="*/ 343043 h 822468"/>
                  <a:gd name="connsiteX10" fmla="*/ 155575 w 366256"/>
                  <a:gd name="connsiteY10" fmla="*/ 381143 h 822468"/>
                  <a:gd name="connsiteX11" fmla="*/ 155575 w 366256"/>
                  <a:gd name="connsiteY11" fmla="*/ 381143 h 822468"/>
                  <a:gd name="connsiteX12" fmla="*/ 174625 w 366256"/>
                  <a:gd name="connsiteY12" fmla="*/ 422418 h 822468"/>
                  <a:gd name="connsiteX13" fmla="*/ 146050 w 366256"/>
                  <a:gd name="connsiteY13" fmla="*/ 520843 h 822468"/>
                  <a:gd name="connsiteX14" fmla="*/ 111125 w 366256"/>
                  <a:gd name="connsiteY14" fmla="*/ 574818 h 822468"/>
                  <a:gd name="connsiteX15" fmla="*/ 130175 w 366256"/>
                  <a:gd name="connsiteY15" fmla="*/ 647843 h 822468"/>
                  <a:gd name="connsiteX16" fmla="*/ 98425 w 366256"/>
                  <a:gd name="connsiteY16" fmla="*/ 682768 h 822468"/>
                  <a:gd name="connsiteX17" fmla="*/ 146050 w 366256"/>
                  <a:gd name="connsiteY17" fmla="*/ 822468 h 822468"/>
                  <a:gd name="connsiteX0" fmla="*/ 366256 w 366256"/>
                  <a:gd name="connsiteY0" fmla="*/ 0 h 682767"/>
                  <a:gd name="connsiteX1" fmla="*/ 316586 w 366256"/>
                  <a:gd name="connsiteY1" fmla="*/ 59819 h 682767"/>
                  <a:gd name="connsiteX2" fmla="*/ 260350 w 366256"/>
                  <a:gd name="connsiteY2" fmla="*/ 75189 h 682767"/>
                  <a:gd name="connsiteX3" fmla="*/ 210303 w 366256"/>
                  <a:gd name="connsiteY3" fmla="*/ 84208 h 682767"/>
                  <a:gd name="connsiteX4" fmla="*/ 184150 w 366256"/>
                  <a:gd name="connsiteY4" fmla="*/ 144028 h 682767"/>
                  <a:gd name="connsiteX5" fmla="*/ 158750 w 366256"/>
                  <a:gd name="connsiteY5" fmla="*/ 169285 h 682767"/>
                  <a:gd name="connsiteX6" fmla="*/ 111502 w 366256"/>
                  <a:gd name="connsiteY6" fmla="*/ 202695 h 682767"/>
                  <a:gd name="connsiteX7" fmla="*/ 0 w 366256"/>
                  <a:gd name="connsiteY7" fmla="*/ 254143 h 682767"/>
                  <a:gd name="connsiteX8" fmla="*/ 53975 w 366256"/>
                  <a:gd name="connsiteY8" fmla="*/ 301768 h 682767"/>
                  <a:gd name="connsiteX9" fmla="*/ 114300 w 366256"/>
                  <a:gd name="connsiteY9" fmla="*/ 343043 h 682767"/>
                  <a:gd name="connsiteX10" fmla="*/ 155575 w 366256"/>
                  <a:gd name="connsiteY10" fmla="*/ 381143 h 682767"/>
                  <a:gd name="connsiteX11" fmla="*/ 155575 w 366256"/>
                  <a:gd name="connsiteY11" fmla="*/ 381143 h 682767"/>
                  <a:gd name="connsiteX12" fmla="*/ 174625 w 366256"/>
                  <a:gd name="connsiteY12" fmla="*/ 422418 h 682767"/>
                  <a:gd name="connsiteX13" fmla="*/ 146050 w 366256"/>
                  <a:gd name="connsiteY13" fmla="*/ 520843 h 682767"/>
                  <a:gd name="connsiteX14" fmla="*/ 111125 w 366256"/>
                  <a:gd name="connsiteY14" fmla="*/ 574818 h 682767"/>
                  <a:gd name="connsiteX15" fmla="*/ 130175 w 366256"/>
                  <a:gd name="connsiteY15" fmla="*/ 647843 h 682767"/>
                  <a:gd name="connsiteX16" fmla="*/ 98425 w 366256"/>
                  <a:gd name="connsiteY16" fmla="*/ 682768 h 682767"/>
                  <a:gd name="connsiteX0" fmla="*/ 366256 w 366256"/>
                  <a:gd name="connsiteY0" fmla="*/ 0 h 647843"/>
                  <a:gd name="connsiteX1" fmla="*/ 316586 w 366256"/>
                  <a:gd name="connsiteY1" fmla="*/ 59819 h 647843"/>
                  <a:gd name="connsiteX2" fmla="*/ 260350 w 366256"/>
                  <a:gd name="connsiteY2" fmla="*/ 75189 h 647843"/>
                  <a:gd name="connsiteX3" fmla="*/ 210303 w 366256"/>
                  <a:gd name="connsiteY3" fmla="*/ 84208 h 647843"/>
                  <a:gd name="connsiteX4" fmla="*/ 184150 w 366256"/>
                  <a:gd name="connsiteY4" fmla="*/ 144028 h 647843"/>
                  <a:gd name="connsiteX5" fmla="*/ 158750 w 366256"/>
                  <a:gd name="connsiteY5" fmla="*/ 169285 h 647843"/>
                  <a:gd name="connsiteX6" fmla="*/ 111502 w 366256"/>
                  <a:gd name="connsiteY6" fmla="*/ 202695 h 647843"/>
                  <a:gd name="connsiteX7" fmla="*/ 0 w 366256"/>
                  <a:gd name="connsiteY7" fmla="*/ 254143 h 647843"/>
                  <a:gd name="connsiteX8" fmla="*/ 53975 w 366256"/>
                  <a:gd name="connsiteY8" fmla="*/ 301768 h 647843"/>
                  <a:gd name="connsiteX9" fmla="*/ 114300 w 366256"/>
                  <a:gd name="connsiteY9" fmla="*/ 343043 h 647843"/>
                  <a:gd name="connsiteX10" fmla="*/ 155575 w 366256"/>
                  <a:gd name="connsiteY10" fmla="*/ 381143 h 647843"/>
                  <a:gd name="connsiteX11" fmla="*/ 155575 w 366256"/>
                  <a:gd name="connsiteY11" fmla="*/ 381143 h 647843"/>
                  <a:gd name="connsiteX12" fmla="*/ 174625 w 366256"/>
                  <a:gd name="connsiteY12" fmla="*/ 422418 h 647843"/>
                  <a:gd name="connsiteX13" fmla="*/ 146050 w 366256"/>
                  <a:gd name="connsiteY13" fmla="*/ 520843 h 647843"/>
                  <a:gd name="connsiteX14" fmla="*/ 111125 w 366256"/>
                  <a:gd name="connsiteY14" fmla="*/ 574818 h 647843"/>
                  <a:gd name="connsiteX15" fmla="*/ 130175 w 366256"/>
                  <a:gd name="connsiteY15" fmla="*/ 647843 h 647843"/>
                  <a:gd name="connsiteX0" fmla="*/ 366256 w 366256"/>
                  <a:gd name="connsiteY0" fmla="*/ 0 h 574818"/>
                  <a:gd name="connsiteX1" fmla="*/ 316586 w 366256"/>
                  <a:gd name="connsiteY1" fmla="*/ 59819 h 574818"/>
                  <a:gd name="connsiteX2" fmla="*/ 260350 w 366256"/>
                  <a:gd name="connsiteY2" fmla="*/ 75189 h 574818"/>
                  <a:gd name="connsiteX3" fmla="*/ 210303 w 366256"/>
                  <a:gd name="connsiteY3" fmla="*/ 84208 h 574818"/>
                  <a:gd name="connsiteX4" fmla="*/ 184150 w 366256"/>
                  <a:gd name="connsiteY4" fmla="*/ 144028 h 574818"/>
                  <a:gd name="connsiteX5" fmla="*/ 158750 w 366256"/>
                  <a:gd name="connsiteY5" fmla="*/ 169285 h 574818"/>
                  <a:gd name="connsiteX6" fmla="*/ 111502 w 366256"/>
                  <a:gd name="connsiteY6" fmla="*/ 202695 h 574818"/>
                  <a:gd name="connsiteX7" fmla="*/ 0 w 366256"/>
                  <a:gd name="connsiteY7" fmla="*/ 254143 h 574818"/>
                  <a:gd name="connsiteX8" fmla="*/ 53975 w 366256"/>
                  <a:gd name="connsiteY8" fmla="*/ 301768 h 574818"/>
                  <a:gd name="connsiteX9" fmla="*/ 114300 w 366256"/>
                  <a:gd name="connsiteY9" fmla="*/ 343043 h 574818"/>
                  <a:gd name="connsiteX10" fmla="*/ 155575 w 366256"/>
                  <a:gd name="connsiteY10" fmla="*/ 381143 h 574818"/>
                  <a:gd name="connsiteX11" fmla="*/ 155575 w 366256"/>
                  <a:gd name="connsiteY11" fmla="*/ 381143 h 574818"/>
                  <a:gd name="connsiteX12" fmla="*/ 174625 w 366256"/>
                  <a:gd name="connsiteY12" fmla="*/ 422418 h 574818"/>
                  <a:gd name="connsiteX13" fmla="*/ 146050 w 366256"/>
                  <a:gd name="connsiteY13" fmla="*/ 520843 h 574818"/>
                  <a:gd name="connsiteX14" fmla="*/ 111125 w 366256"/>
                  <a:gd name="connsiteY14" fmla="*/ 574818 h 574818"/>
                  <a:gd name="connsiteX0" fmla="*/ 366256 w 366256"/>
                  <a:gd name="connsiteY0" fmla="*/ 0 h 520844"/>
                  <a:gd name="connsiteX1" fmla="*/ 316586 w 366256"/>
                  <a:gd name="connsiteY1" fmla="*/ 59819 h 520844"/>
                  <a:gd name="connsiteX2" fmla="*/ 260350 w 366256"/>
                  <a:gd name="connsiteY2" fmla="*/ 75189 h 520844"/>
                  <a:gd name="connsiteX3" fmla="*/ 210303 w 366256"/>
                  <a:gd name="connsiteY3" fmla="*/ 84208 h 520844"/>
                  <a:gd name="connsiteX4" fmla="*/ 184150 w 366256"/>
                  <a:gd name="connsiteY4" fmla="*/ 144028 h 520844"/>
                  <a:gd name="connsiteX5" fmla="*/ 158750 w 366256"/>
                  <a:gd name="connsiteY5" fmla="*/ 169285 h 520844"/>
                  <a:gd name="connsiteX6" fmla="*/ 111502 w 366256"/>
                  <a:gd name="connsiteY6" fmla="*/ 202695 h 520844"/>
                  <a:gd name="connsiteX7" fmla="*/ 0 w 366256"/>
                  <a:gd name="connsiteY7" fmla="*/ 254143 h 520844"/>
                  <a:gd name="connsiteX8" fmla="*/ 53975 w 366256"/>
                  <a:gd name="connsiteY8" fmla="*/ 301768 h 520844"/>
                  <a:gd name="connsiteX9" fmla="*/ 114300 w 366256"/>
                  <a:gd name="connsiteY9" fmla="*/ 343043 h 520844"/>
                  <a:gd name="connsiteX10" fmla="*/ 155575 w 366256"/>
                  <a:gd name="connsiteY10" fmla="*/ 381143 h 520844"/>
                  <a:gd name="connsiteX11" fmla="*/ 155575 w 366256"/>
                  <a:gd name="connsiteY11" fmla="*/ 381143 h 520844"/>
                  <a:gd name="connsiteX12" fmla="*/ 174625 w 366256"/>
                  <a:gd name="connsiteY12" fmla="*/ 422418 h 520844"/>
                  <a:gd name="connsiteX13" fmla="*/ 146050 w 366256"/>
                  <a:gd name="connsiteY13" fmla="*/ 520843 h 520844"/>
                  <a:gd name="connsiteX0" fmla="*/ 366256 w 366256"/>
                  <a:gd name="connsiteY0" fmla="*/ 0 h 422418"/>
                  <a:gd name="connsiteX1" fmla="*/ 316586 w 366256"/>
                  <a:gd name="connsiteY1" fmla="*/ 59819 h 422418"/>
                  <a:gd name="connsiteX2" fmla="*/ 260350 w 366256"/>
                  <a:gd name="connsiteY2" fmla="*/ 75189 h 422418"/>
                  <a:gd name="connsiteX3" fmla="*/ 210303 w 366256"/>
                  <a:gd name="connsiteY3" fmla="*/ 84208 h 422418"/>
                  <a:gd name="connsiteX4" fmla="*/ 184150 w 366256"/>
                  <a:gd name="connsiteY4" fmla="*/ 144028 h 422418"/>
                  <a:gd name="connsiteX5" fmla="*/ 158750 w 366256"/>
                  <a:gd name="connsiteY5" fmla="*/ 169285 h 422418"/>
                  <a:gd name="connsiteX6" fmla="*/ 111502 w 366256"/>
                  <a:gd name="connsiteY6" fmla="*/ 202695 h 422418"/>
                  <a:gd name="connsiteX7" fmla="*/ 0 w 366256"/>
                  <a:gd name="connsiteY7" fmla="*/ 254143 h 422418"/>
                  <a:gd name="connsiteX8" fmla="*/ 53975 w 366256"/>
                  <a:gd name="connsiteY8" fmla="*/ 301768 h 422418"/>
                  <a:gd name="connsiteX9" fmla="*/ 114300 w 366256"/>
                  <a:gd name="connsiteY9" fmla="*/ 343043 h 422418"/>
                  <a:gd name="connsiteX10" fmla="*/ 155575 w 366256"/>
                  <a:gd name="connsiteY10" fmla="*/ 381143 h 422418"/>
                  <a:gd name="connsiteX11" fmla="*/ 155575 w 366256"/>
                  <a:gd name="connsiteY11" fmla="*/ 381143 h 422418"/>
                  <a:gd name="connsiteX12" fmla="*/ 174625 w 366256"/>
                  <a:gd name="connsiteY12" fmla="*/ 422418 h 422418"/>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11" fmla="*/ 155575 w 366256"/>
                  <a:gd name="connsiteY11"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55575 w 366256"/>
                  <a:gd name="connsiteY9" fmla="*/ 381143 h 381143"/>
                  <a:gd name="connsiteX0" fmla="*/ 366256 w 366256"/>
                  <a:gd name="connsiteY0" fmla="*/ 0 h 301768"/>
                  <a:gd name="connsiteX1" fmla="*/ 316586 w 366256"/>
                  <a:gd name="connsiteY1" fmla="*/ 59819 h 301768"/>
                  <a:gd name="connsiteX2" fmla="*/ 260350 w 366256"/>
                  <a:gd name="connsiteY2" fmla="*/ 75189 h 301768"/>
                  <a:gd name="connsiteX3" fmla="*/ 210303 w 366256"/>
                  <a:gd name="connsiteY3" fmla="*/ 84208 h 301768"/>
                  <a:gd name="connsiteX4" fmla="*/ 184150 w 366256"/>
                  <a:gd name="connsiteY4" fmla="*/ 144028 h 301768"/>
                  <a:gd name="connsiteX5" fmla="*/ 158750 w 366256"/>
                  <a:gd name="connsiteY5" fmla="*/ 169285 h 301768"/>
                  <a:gd name="connsiteX6" fmla="*/ 111502 w 366256"/>
                  <a:gd name="connsiteY6" fmla="*/ 202695 h 301768"/>
                  <a:gd name="connsiteX7" fmla="*/ 0 w 366256"/>
                  <a:gd name="connsiteY7" fmla="*/ 254143 h 301768"/>
                  <a:gd name="connsiteX8" fmla="*/ 53975 w 366256"/>
                  <a:gd name="connsiteY8" fmla="*/ 301768 h 301768"/>
                  <a:gd name="connsiteX0" fmla="*/ 366256 w 366256"/>
                  <a:gd name="connsiteY0" fmla="*/ 0 h 254143"/>
                  <a:gd name="connsiteX1" fmla="*/ 316586 w 366256"/>
                  <a:gd name="connsiteY1" fmla="*/ 59819 h 254143"/>
                  <a:gd name="connsiteX2" fmla="*/ 260350 w 366256"/>
                  <a:gd name="connsiteY2" fmla="*/ 75189 h 254143"/>
                  <a:gd name="connsiteX3" fmla="*/ 210303 w 366256"/>
                  <a:gd name="connsiteY3" fmla="*/ 84208 h 254143"/>
                  <a:gd name="connsiteX4" fmla="*/ 184150 w 366256"/>
                  <a:gd name="connsiteY4" fmla="*/ 144028 h 254143"/>
                  <a:gd name="connsiteX5" fmla="*/ 158750 w 366256"/>
                  <a:gd name="connsiteY5" fmla="*/ 169285 h 254143"/>
                  <a:gd name="connsiteX6" fmla="*/ 111502 w 366256"/>
                  <a:gd name="connsiteY6" fmla="*/ 202695 h 254143"/>
                  <a:gd name="connsiteX7" fmla="*/ 0 w 366256"/>
                  <a:gd name="connsiteY7" fmla="*/ 254143 h 254143"/>
                  <a:gd name="connsiteX0" fmla="*/ 254754 w 254754"/>
                  <a:gd name="connsiteY0" fmla="*/ 0 h 202696"/>
                  <a:gd name="connsiteX1" fmla="*/ 205084 w 254754"/>
                  <a:gd name="connsiteY1" fmla="*/ 59819 h 202696"/>
                  <a:gd name="connsiteX2" fmla="*/ 148848 w 254754"/>
                  <a:gd name="connsiteY2" fmla="*/ 75189 h 202696"/>
                  <a:gd name="connsiteX3" fmla="*/ 98801 w 254754"/>
                  <a:gd name="connsiteY3" fmla="*/ 84208 h 202696"/>
                  <a:gd name="connsiteX4" fmla="*/ 72648 w 254754"/>
                  <a:gd name="connsiteY4" fmla="*/ 144028 h 202696"/>
                  <a:gd name="connsiteX5" fmla="*/ 47248 w 254754"/>
                  <a:gd name="connsiteY5" fmla="*/ 169285 h 202696"/>
                  <a:gd name="connsiteX6" fmla="*/ 0 w 254754"/>
                  <a:gd name="connsiteY6" fmla="*/ 202695 h 202696"/>
                  <a:gd name="connsiteX0" fmla="*/ 207506 w 207506"/>
                  <a:gd name="connsiteY0" fmla="*/ 0 h 169285"/>
                  <a:gd name="connsiteX1" fmla="*/ 157836 w 207506"/>
                  <a:gd name="connsiteY1" fmla="*/ 59819 h 169285"/>
                  <a:gd name="connsiteX2" fmla="*/ 101600 w 207506"/>
                  <a:gd name="connsiteY2" fmla="*/ 75189 h 169285"/>
                  <a:gd name="connsiteX3" fmla="*/ 51553 w 207506"/>
                  <a:gd name="connsiteY3" fmla="*/ 84208 h 169285"/>
                  <a:gd name="connsiteX4" fmla="*/ 25400 w 207506"/>
                  <a:gd name="connsiteY4" fmla="*/ 144028 h 169285"/>
                  <a:gd name="connsiteX5" fmla="*/ 0 w 207506"/>
                  <a:gd name="connsiteY5" fmla="*/ 169285 h 169285"/>
                  <a:gd name="connsiteX0" fmla="*/ 182107 w 182107"/>
                  <a:gd name="connsiteY0" fmla="*/ 0 h 144028"/>
                  <a:gd name="connsiteX1" fmla="*/ 132437 w 182107"/>
                  <a:gd name="connsiteY1" fmla="*/ 59819 h 144028"/>
                  <a:gd name="connsiteX2" fmla="*/ 76201 w 182107"/>
                  <a:gd name="connsiteY2" fmla="*/ 75189 h 144028"/>
                  <a:gd name="connsiteX3" fmla="*/ 26154 w 182107"/>
                  <a:gd name="connsiteY3" fmla="*/ 84208 h 144028"/>
                  <a:gd name="connsiteX4" fmla="*/ 1 w 182107"/>
                  <a:gd name="connsiteY4" fmla="*/ 144028 h 144028"/>
                  <a:gd name="connsiteX0" fmla="*/ 182106 w 182106"/>
                  <a:gd name="connsiteY0" fmla="*/ 0 h 144028"/>
                  <a:gd name="connsiteX1" fmla="*/ 123951 w 182106"/>
                  <a:gd name="connsiteY1" fmla="*/ 38461 h 144028"/>
                  <a:gd name="connsiteX2" fmla="*/ 76200 w 182106"/>
                  <a:gd name="connsiteY2" fmla="*/ 75189 h 144028"/>
                  <a:gd name="connsiteX3" fmla="*/ 26153 w 182106"/>
                  <a:gd name="connsiteY3" fmla="*/ 84208 h 144028"/>
                  <a:gd name="connsiteX4" fmla="*/ 0 w 182106"/>
                  <a:gd name="connsiteY4" fmla="*/ 144028 h 144028"/>
                  <a:gd name="connsiteX0" fmla="*/ 182106 w 182106"/>
                  <a:gd name="connsiteY0" fmla="*/ 0 h 144028"/>
                  <a:gd name="connsiteX1" fmla="*/ 109809 w 182106"/>
                  <a:gd name="connsiteY1" fmla="*/ 35792 h 144028"/>
                  <a:gd name="connsiteX2" fmla="*/ 76200 w 182106"/>
                  <a:gd name="connsiteY2" fmla="*/ 75189 h 144028"/>
                  <a:gd name="connsiteX3" fmla="*/ 26153 w 182106"/>
                  <a:gd name="connsiteY3" fmla="*/ 84208 h 144028"/>
                  <a:gd name="connsiteX4" fmla="*/ 0 w 182106"/>
                  <a:gd name="connsiteY4" fmla="*/ 144028 h 144028"/>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93170 w 139680"/>
                  <a:gd name="connsiteY2" fmla="*/ 99216 h 162716"/>
                  <a:gd name="connsiteX3" fmla="*/ 26153 w 139680"/>
                  <a:gd name="connsiteY3" fmla="*/ 102896 h 162716"/>
                  <a:gd name="connsiteX4" fmla="*/ 0 w 139680"/>
                  <a:gd name="connsiteY4" fmla="*/ 162716 h 16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80" h="162716">
                    <a:moveTo>
                      <a:pt x="139680" y="0"/>
                    </a:moveTo>
                    <a:lnTo>
                      <a:pt x="109809" y="54480"/>
                    </a:lnTo>
                    <a:lnTo>
                      <a:pt x="93170" y="99216"/>
                    </a:lnTo>
                    <a:lnTo>
                      <a:pt x="26153" y="102896"/>
                    </a:lnTo>
                    <a:cubicBezTo>
                      <a:pt x="13453" y="113479"/>
                      <a:pt x="7938" y="146312"/>
                      <a:pt x="0" y="162716"/>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9" name="フリーフォーム 108"/>
              <p:cNvSpPr/>
              <p:nvPr/>
            </p:nvSpPr>
            <p:spPr>
              <a:xfrm>
                <a:off x="11698296" y="4728721"/>
                <a:ext cx="734962" cy="202160"/>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0" name="フリーフォーム 109"/>
              <p:cNvSpPr/>
              <p:nvPr/>
            </p:nvSpPr>
            <p:spPr>
              <a:xfrm>
                <a:off x="12392811" y="4787934"/>
                <a:ext cx="126117" cy="668360"/>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2700 h 1282700"/>
                  <a:gd name="connsiteX1" fmla="*/ 0 w 228600"/>
                  <a:gd name="connsiteY1" fmla="*/ 1209675 h 1282700"/>
                  <a:gd name="connsiteX2" fmla="*/ 15875 w 228600"/>
                  <a:gd name="connsiteY2" fmla="*/ 1117600 h 1282700"/>
                  <a:gd name="connsiteX3" fmla="*/ 22225 w 228600"/>
                  <a:gd name="connsiteY3" fmla="*/ 1054100 h 1282700"/>
                  <a:gd name="connsiteX4" fmla="*/ 34925 w 228600"/>
                  <a:gd name="connsiteY4" fmla="*/ 993775 h 1282700"/>
                  <a:gd name="connsiteX5" fmla="*/ 63500 w 228600"/>
                  <a:gd name="connsiteY5" fmla="*/ 942975 h 1282700"/>
                  <a:gd name="connsiteX6" fmla="*/ 92075 w 228600"/>
                  <a:gd name="connsiteY6" fmla="*/ 920750 h 1282700"/>
                  <a:gd name="connsiteX7" fmla="*/ 146050 w 228600"/>
                  <a:gd name="connsiteY7" fmla="*/ 895350 h 1282700"/>
                  <a:gd name="connsiteX8" fmla="*/ 168275 w 228600"/>
                  <a:gd name="connsiteY8" fmla="*/ 860425 h 1282700"/>
                  <a:gd name="connsiteX9" fmla="*/ 228600 w 228600"/>
                  <a:gd name="connsiteY9" fmla="*/ 679450 h 1282700"/>
                  <a:gd name="connsiteX10" fmla="*/ 225425 w 228600"/>
                  <a:gd name="connsiteY10" fmla="*/ 568325 h 1282700"/>
                  <a:gd name="connsiteX11" fmla="*/ 219075 w 228600"/>
                  <a:gd name="connsiteY11" fmla="*/ 504825 h 1282700"/>
                  <a:gd name="connsiteX12" fmla="*/ 206375 w 228600"/>
                  <a:gd name="connsiteY12" fmla="*/ 431800 h 1282700"/>
                  <a:gd name="connsiteX13" fmla="*/ 177800 w 228600"/>
                  <a:gd name="connsiteY13" fmla="*/ 282575 h 1282700"/>
                  <a:gd name="connsiteX14" fmla="*/ 171450 w 228600"/>
                  <a:gd name="connsiteY14" fmla="*/ 215900 h 1282700"/>
                  <a:gd name="connsiteX15" fmla="*/ 161925 w 228600"/>
                  <a:gd name="connsiteY15" fmla="*/ 139700 h 1282700"/>
                  <a:gd name="connsiteX16" fmla="*/ 165100 w 228600"/>
                  <a:gd name="connsiteY16" fmla="*/ 76201 h 1282700"/>
                  <a:gd name="connsiteX17" fmla="*/ 111125 w 228600"/>
                  <a:gd name="connsiteY17" fmla="*/ 0 h 1282700"/>
                  <a:gd name="connsiteX0" fmla="*/ 0 w 228600"/>
                  <a:gd name="connsiteY0" fmla="*/ 1209675 h 1209675"/>
                  <a:gd name="connsiteX1" fmla="*/ 15875 w 228600"/>
                  <a:gd name="connsiteY1" fmla="*/ 1117600 h 1209675"/>
                  <a:gd name="connsiteX2" fmla="*/ 22225 w 228600"/>
                  <a:gd name="connsiteY2" fmla="*/ 1054100 h 1209675"/>
                  <a:gd name="connsiteX3" fmla="*/ 34925 w 228600"/>
                  <a:gd name="connsiteY3" fmla="*/ 993775 h 1209675"/>
                  <a:gd name="connsiteX4" fmla="*/ 63500 w 228600"/>
                  <a:gd name="connsiteY4" fmla="*/ 942975 h 1209675"/>
                  <a:gd name="connsiteX5" fmla="*/ 92075 w 228600"/>
                  <a:gd name="connsiteY5" fmla="*/ 920750 h 1209675"/>
                  <a:gd name="connsiteX6" fmla="*/ 146050 w 228600"/>
                  <a:gd name="connsiteY6" fmla="*/ 895350 h 1209675"/>
                  <a:gd name="connsiteX7" fmla="*/ 168275 w 228600"/>
                  <a:gd name="connsiteY7" fmla="*/ 860425 h 1209675"/>
                  <a:gd name="connsiteX8" fmla="*/ 228600 w 228600"/>
                  <a:gd name="connsiteY8" fmla="*/ 679450 h 1209675"/>
                  <a:gd name="connsiteX9" fmla="*/ 225425 w 228600"/>
                  <a:gd name="connsiteY9" fmla="*/ 568325 h 1209675"/>
                  <a:gd name="connsiteX10" fmla="*/ 219075 w 228600"/>
                  <a:gd name="connsiteY10" fmla="*/ 504825 h 1209675"/>
                  <a:gd name="connsiteX11" fmla="*/ 206375 w 228600"/>
                  <a:gd name="connsiteY11" fmla="*/ 431800 h 1209675"/>
                  <a:gd name="connsiteX12" fmla="*/ 177800 w 228600"/>
                  <a:gd name="connsiteY12" fmla="*/ 282575 h 1209675"/>
                  <a:gd name="connsiteX13" fmla="*/ 171450 w 228600"/>
                  <a:gd name="connsiteY13" fmla="*/ 215900 h 1209675"/>
                  <a:gd name="connsiteX14" fmla="*/ 161925 w 228600"/>
                  <a:gd name="connsiteY14" fmla="*/ 139700 h 1209675"/>
                  <a:gd name="connsiteX15" fmla="*/ 165100 w 228600"/>
                  <a:gd name="connsiteY15" fmla="*/ 76201 h 1209675"/>
                  <a:gd name="connsiteX16" fmla="*/ 111125 w 228600"/>
                  <a:gd name="connsiteY16" fmla="*/ 0 h 1209675"/>
                  <a:gd name="connsiteX0" fmla="*/ 0 w 212725"/>
                  <a:gd name="connsiteY0" fmla="*/ 1117600 h 1117600"/>
                  <a:gd name="connsiteX1" fmla="*/ 6350 w 212725"/>
                  <a:gd name="connsiteY1" fmla="*/ 1054100 h 1117600"/>
                  <a:gd name="connsiteX2" fmla="*/ 19050 w 212725"/>
                  <a:gd name="connsiteY2" fmla="*/ 993775 h 1117600"/>
                  <a:gd name="connsiteX3" fmla="*/ 47625 w 212725"/>
                  <a:gd name="connsiteY3" fmla="*/ 942975 h 1117600"/>
                  <a:gd name="connsiteX4" fmla="*/ 76200 w 212725"/>
                  <a:gd name="connsiteY4" fmla="*/ 920750 h 1117600"/>
                  <a:gd name="connsiteX5" fmla="*/ 130175 w 212725"/>
                  <a:gd name="connsiteY5" fmla="*/ 895350 h 1117600"/>
                  <a:gd name="connsiteX6" fmla="*/ 152400 w 212725"/>
                  <a:gd name="connsiteY6" fmla="*/ 860425 h 1117600"/>
                  <a:gd name="connsiteX7" fmla="*/ 212725 w 212725"/>
                  <a:gd name="connsiteY7" fmla="*/ 679450 h 1117600"/>
                  <a:gd name="connsiteX8" fmla="*/ 209550 w 212725"/>
                  <a:gd name="connsiteY8" fmla="*/ 568325 h 1117600"/>
                  <a:gd name="connsiteX9" fmla="*/ 203200 w 212725"/>
                  <a:gd name="connsiteY9" fmla="*/ 504825 h 1117600"/>
                  <a:gd name="connsiteX10" fmla="*/ 190500 w 212725"/>
                  <a:gd name="connsiteY10" fmla="*/ 431800 h 1117600"/>
                  <a:gd name="connsiteX11" fmla="*/ 161925 w 212725"/>
                  <a:gd name="connsiteY11" fmla="*/ 282575 h 1117600"/>
                  <a:gd name="connsiteX12" fmla="*/ 155575 w 212725"/>
                  <a:gd name="connsiteY12" fmla="*/ 215900 h 1117600"/>
                  <a:gd name="connsiteX13" fmla="*/ 146050 w 212725"/>
                  <a:gd name="connsiteY13" fmla="*/ 139700 h 1117600"/>
                  <a:gd name="connsiteX14" fmla="*/ 149225 w 212725"/>
                  <a:gd name="connsiteY14" fmla="*/ 76201 h 1117600"/>
                  <a:gd name="connsiteX15" fmla="*/ 95250 w 212725"/>
                  <a:gd name="connsiteY15" fmla="*/ 0 h 1117600"/>
                  <a:gd name="connsiteX0" fmla="*/ 0 w 206375"/>
                  <a:gd name="connsiteY0" fmla="*/ 1054100 h 1054100"/>
                  <a:gd name="connsiteX1" fmla="*/ 12700 w 206375"/>
                  <a:gd name="connsiteY1" fmla="*/ 993775 h 1054100"/>
                  <a:gd name="connsiteX2" fmla="*/ 41275 w 206375"/>
                  <a:gd name="connsiteY2" fmla="*/ 942975 h 1054100"/>
                  <a:gd name="connsiteX3" fmla="*/ 69850 w 206375"/>
                  <a:gd name="connsiteY3" fmla="*/ 920750 h 1054100"/>
                  <a:gd name="connsiteX4" fmla="*/ 123825 w 206375"/>
                  <a:gd name="connsiteY4" fmla="*/ 895350 h 1054100"/>
                  <a:gd name="connsiteX5" fmla="*/ 146050 w 206375"/>
                  <a:gd name="connsiteY5" fmla="*/ 860425 h 1054100"/>
                  <a:gd name="connsiteX6" fmla="*/ 206375 w 206375"/>
                  <a:gd name="connsiteY6" fmla="*/ 679450 h 1054100"/>
                  <a:gd name="connsiteX7" fmla="*/ 203200 w 206375"/>
                  <a:gd name="connsiteY7" fmla="*/ 568325 h 1054100"/>
                  <a:gd name="connsiteX8" fmla="*/ 196850 w 206375"/>
                  <a:gd name="connsiteY8" fmla="*/ 504825 h 1054100"/>
                  <a:gd name="connsiteX9" fmla="*/ 184150 w 206375"/>
                  <a:gd name="connsiteY9" fmla="*/ 431800 h 1054100"/>
                  <a:gd name="connsiteX10" fmla="*/ 155575 w 206375"/>
                  <a:gd name="connsiteY10" fmla="*/ 282575 h 1054100"/>
                  <a:gd name="connsiteX11" fmla="*/ 149225 w 206375"/>
                  <a:gd name="connsiteY11" fmla="*/ 215900 h 1054100"/>
                  <a:gd name="connsiteX12" fmla="*/ 139700 w 206375"/>
                  <a:gd name="connsiteY12" fmla="*/ 139700 h 1054100"/>
                  <a:gd name="connsiteX13" fmla="*/ 142875 w 206375"/>
                  <a:gd name="connsiteY13" fmla="*/ 76201 h 1054100"/>
                  <a:gd name="connsiteX14" fmla="*/ 88900 w 206375"/>
                  <a:gd name="connsiteY14" fmla="*/ 0 h 1054100"/>
                  <a:gd name="connsiteX0" fmla="*/ 0 w 193675"/>
                  <a:gd name="connsiteY0" fmla="*/ 993775 h 993775"/>
                  <a:gd name="connsiteX1" fmla="*/ 28575 w 193675"/>
                  <a:gd name="connsiteY1" fmla="*/ 942975 h 993775"/>
                  <a:gd name="connsiteX2" fmla="*/ 57150 w 193675"/>
                  <a:gd name="connsiteY2" fmla="*/ 920750 h 993775"/>
                  <a:gd name="connsiteX3" fmla="*/ 111125 w 193675"/>
                  <a:gd name="connsiteY3" fmla="*/ 895350 h 993775"/>
                  <a:gd name="connsiteX4" fmla="*/ 133350 w 193675"/>
                  <a:gd name="connsiteY4" fmla="*/ 860425 h 993775"/>
                  <a:gd name="connsiteX5" fmla="*/ 193675 w 193675"/>
                  <a:gd name="connsiteY5" fmla="*/ 679450 h 993775"/>
                  <a:gd name="connsiteX6" fmla="*/ 190500 w 193675"/>
                  <a:gd name="connsiteY6" fmla="*/ 568325 h 993775"/>
                  <a:gd name="connsiteX7" fmla="*/ 184150 w 193675"/>
                  <a:gd name="connsiteY7" fmla="*/ 504825 h 993775"/>
                  <a:gd name="connsiteX8" fmla="*/ 171450 w 193675"/>
                  <a:gd name="connsiteY8" fmla="*/ 431800 h 993775"/>
                  <a:gd name="connsiteX9" fmla="*/ 142875 w 193675"/>
                  <a:gd name="connsiteY9" fmla="*/ 282575 h 993775"/>
                  <a:gd name="connsiteX10" fmla="*/ 136525 w 193675"/>
                  <a:gd name="connsiteY10" fmla="*/ 215900 h 993775"/>
                  <a:gd name="connsiteX11" fmla="*/ 127000 w 193675"/>
                  <a:gd name="connsiteY11" fmla="*/ 139700 h 993775"/>
                  <a:gd name="connsiteX12" fmla="*/ 130175 w 193675"/>
                  <a:gd name="connsiteY12" fmla="*/ 76201 h 993775"/>
                  <a:gd name="connsiteX13" fmla="*/ 76200 w 193675"/>
                  <a:gd name="connsiteY13" fmla="*/ 0 h 993775"/>
                  <a:gd name="connsiteX0" fmla="*/ 0 w 165100"/>
                  <a:gd name="connsiteY0" fmla="*/ 942975 h 942974"/>
                  <a:gd name="connsiteX1" fmla="*/ 28575 w 165100"/>
                  <a:gd name="connsiteY1" fmla="*/ 920750 h 942974"/>
                  <a:gd name="connsiteX2" fmla="*/ 82550 w 165100"/>
                  <a:gd name="connsiteY2" fmla="*/ 895350 h 942974"/>
                  <a:gd name="connsiteX3" fmla="*/ 104775 w 165100"/>
                  <a:gd name="connsiteY3" fmla="*/ 860425 h 942974"/>
                  <a:gd name="connsiteX4" fmla="*/ 165100 w 165100"/>
                  <a:gd name="connsiteY4" fmla="*/ 679450 h 942974"/>
                  <a:gd name="connsiteX5" fmla="*/ 161925 w 165100"/>
                  <a:gd name="connsiteY5" fmla="*/ 568325 h 942974"/>
                  <a:gd name="connsiteX6" fmla="*/ 155575 w 165100"/>
                  <a:gd name="connsiteY6" fmla="*/ 504825 h 942974"/>
                  <a:gd name="connsiteX7" fmla="*/ 142875 w 165100"/>
                  <a:gd name="connsiteY7" fmla="*/ 431800 h 942974"/>
                  <a:gd name="connsiteX8" fmla="*/ 114300 w 165100"/>
                  <a:gd name="connsiteY8" fmla="*/ 282575 h 942974"/>
                  <a:gd name="connsiteX9" fmla="*/ 107950 w 165100"/>
                  <a:gd name="connsiteY9" fmla="*/ 215900 h 942974"/>
                  <a:gd name="connsiteX10" fmla="*/ 98425 w 165100"/>
                  <a:gd name="connsiteY10" fmla="*/ 139700 h 942974"/>
                  <a:gd name="connsiteX11" fmla="*/ 101600 w 165100"/>
                  <a:gd name="connsiteY11" fmla="*/ 76201 h 942974"/>
                  <a:gd name="connsiteX12" fmla="*/ 47625 w 165100"/>
                  <a:gd name="connsiteY12" fmla="*/ 0 h 942974"/>
                  <a:gd name="connsiteX0" fmla="*/ 0 w 165100"/>
                  <a:gd name="connsiteY0" fmla="*/ 942975 h 942975"/>
                  <a:gd name="connsiteX1" fmla="*/ 82550 w 165100"/>
                  <a:gd name="connsiteY1" fmla="*/ 895350 h 942975"/>
                  <a:gd name="connsiteX2" fmla="*/ 104775 w 165100"/>
                  <a:gd name="connsiteY2" fmla="*/ 860425 h 942975"/>
                  <a:gd name="connsiteX3" fmla="*/ 165100 w 165100"/>
                  <a:gd name="connsiteY3" fmla="*/ 679450 h 942975"/>
                  <a:gd name="connsiteX4" fmla="*/ 161925 w 165100"/>
                  <a:gd name="connsiteY4" fmla="*/ 568325 h 942975"/>
                  <a:gd name="connsiteX5" fmla="*/ 155575 w 165100"/>
                  <a:gd name="connsiteY5" fmla="*/ 504825 h 942975"/>
                  <a:gd name="connsiteX6" fmla="*/ 142875 w 165100"/>
                  <a:gd name="connsiteY6" fmla="*/ 431800 h 942975"/>
                  <a:gd name="connsiteX7" fmla="*/ 114300 w 165100"/>
                  <a:gd name="connsiteY7" fmla="*/ 282575 h 942975"/>
                  <a:gd name="connsiteX8" fmla="*/ 107950 w 165100"/>
                  <a:gd name="connsiteY8" fmla="*/ 215900 h 942975"/>
                  <a:gd name="connsiteX9" fmla="*/ 98425 w 165100"/>
                  <a:gd name="connsiteY9" fmla="*/ 139700 h 942975"/>
                  <a:gd name="connsiteX10" fmla="*/ 101600 w 165100"/>
                  <a:gd name="connsiteY10" fmla="*/ 76201 h 942975"/>
                  <a:gd name="connsiteX11" fmla="*/ 47625 w 165100"/>
                  <a:gd name="connsiteY11" fmla="*/ 0 h 942975"/>
                  <a:gd name="connsiteX0" fmla="*/ 34925 w 117475"/>
                  <a:gd name="connsiteY0" fmla="*/ 895350 h 895350"/>
                  <a:gd name="connsiteX1" fmla="*/ 57150 w 117475"/>
                  <a:gd name="connsiteY1" fmla="*/ 860425 h 895350"/>
                  <a:gd name="connsiteX2" fmla="*/ 117475 w 117475"/>
                  <a:gd name="connsiteY2" fmla="*/ 679450 h 895350"/>
                  <a:gd name="connsiteX3" fmla="*/ 114300 w 117475"/>
                  <a:gd name="connsiteY3" fmla="*/ 568325 h 895350"/>
                  <a:gd name="connsiteX4" fmla="*/ 107950 w 117475"/>
                  <a:gd name="connsiteY4" fmla="*/ 504825 h 895350"/>
                  <a:gd name="connsiteX5" fmla="*/ 95250 w 117475"/>
                  <a:gd name="connsiteY5" fmla="*/ 431800 h 895350"/>
                  <a:gd name="connsiteX6" fmla="*/ 66675 w 117475"/>
                  <a:gd name="connsiteY6" fmla="*/ 282575 h 895350"/>
                  <a:gd name="connsiteX7" fmla="*/ 60325 w 117475"/>
                  <a:gd name="connsiteY7" fmla="*/ 215900 h 895350"/>
                  <a:gd name="connsiteX8" fmla="*/ 50800 w 117475"/>
                  <a:gd name="connsiteY8" fmla="*/ 139700 h 895350"/>
                  <a:gd name="connsiteX9" fmla="*/ 53975 w 117475"/>
                  <a:gd name="connsiteY9" fmla="*/ 76201 h 895350"/>
                  <a:gd name="connsiteX10" fmla="*/ 0 w 117475"/>
                  <a:gd name="connsiteY10" fmla="*/ 0 h 895350"/>
                  <a:gd name="connsiteX0" fmla="*/ 34925 w 117475"/>
                  <a:gd name="connsiteY0" fmla="*/ 895350 h 895350"/>
                  <a:gd name="connsiteX1" fmla="*/ 117475 w 117475"/>
                  <a:gd name="connsiteY1" fmla="*/ 679450 h 895350"/>
                  <a:gd name="connsiteX2" fmla="*/ 114300 w 117475"/>
                  <a:gd name="connsiteY2" fmla="*/ 568325 h 895350"/>
                  <a:gd name="connsiteX3" fmla="*/ 107950 w 117475"/>
                  <a:gd name="connsiteY3" fmla="*/ 504825 h 895350"/>
                  <a:gd name="connsiteX4" fmla="*/ 95250 w 117475"/>
                  <a:gd name="connsiteY4" fmla="*/ 431800 h 895350"/>
                  <a:gd name="connsiteX5" fmla="*/ 66675 w 117475"/>
                  <a:gd name="connsiteY5" fmla="*/ 282575 h 895350"/>
                  <a:gd name="connsiteX6" fmla="*/ 60325 w 117475"/>
                  <a:gd name="connsiteY6" fmla="*/ 215900 h 895350"/>
                  <a:gd name="connsiteX7" fmla="*/ 50800 w 117475"/>
                  <a:gd name="connsiteY7" fmla="*/ 139700 h 895350"/>
                  <a:gd name="connsiteX8" fmla="*/ 53975 w 117475"/>
                  <a:gd name="connsiteY8" fmla="*/ 76201 h 895350"/>
                  <a:gd name="connsiteX9" fmla="*/ 0 w 117475"/>
                  <a:gd name="connsiteY9" fmla="*/ 0 h 895350"/>
                  <a:gd name="connsiteX0" fmla="*/ 117475 w 117475"/>
                  <a:gd name="connsiteY0" fmla="*/ 679450 h 679450"/>
                  <a:gd name="connsiteX1" fmla="*/ 114300 w 117475"/>
                  <a:gd name="connsiteY1" fmla="*/ 568325 h 679450"/>
                  <a:gd name="connsiteX2" fmla="*/ 107950 w 117475"/>
                  <a:gd name="connsiteY2" fmla="*/ 504825 h 679450"/>
                  <a:gd name="connsiteX3" fmla="*/ 95250 w 117475"/>
                  <a:gd name="connsiteY3" fmla="*/ 431800 h 679450"/>
                  <a:gd name="connsiteX4" fmla="*/ 66675 w 117475"/>
                  <a:gd name="connsiteY4" fmla="*/ 282575 h 679450"/>
                  <a:gd name="connsiteX5" fmla="*/ 60325 w 117475"/>
                  <a:gd name="connsiteY5" fmla="*/ 215900 h 679450"/>
                  <a:gd name="connsiteX6" fmla="*/ 50800 w 117475"/>
                  <a:gd name="connsiteY6" fmla="*/ 139700 h 679450"/>
                  <a:gd name="connsiteX7" fmla="*/ 53975 w 117475"/>
                  <a:gd name="connsiteY7" fmla="*/ 76201 h 679450"/>
                  <a:gd name="connsiteX8" fmla="*/ 0 w 117475"/>
                  <a:gd name="connsiteY8" fmla="*/ 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75" h="679450">
                    <a:moveTo>
                      <a:pt x="117475" y="679450"/>
                    </a:moveTo>
                    <a:cubicBezTo>
                      <a:pt x="116417" y="642408"/>
                      <a:pt x="115358" y="605367"/>
                      <a:pt x="114300" y="568325"/>
                    </a:cubicBezTo>
                    <a:lnTo>
                      <a:pt x="107950" y="504825"/>
                    </a:lnTo>
                    <a:lnTo>
                      <a:pt x="95250" y="431800"/>
                    </a:lnTo>
                    <a:lnTo>
                      <a:pt x="66675" y="282575"/>
                    </a:lnTo>
                    <a:lnTo>
                      <a:pt x="60325" y="215900"/>
                    </a:lnTo>
                    <a:lnTo>
                      <a:pt x="50800" y="139700"/>
                    </a:lnTo>
                    <a:lnTo>
                      <a:pt x="53975" y="76201"/>
                    </a:lnTo>
                    <a:lnTo>
                      <a:pt x="0"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1" name="フリーフォーム 110"/>
              <p:cNvSpPr/>
              <p:nvPr/>
            </p:nvSpPr>
            <p:spPr>
              <a:xfrm>
                <a:off x="10996500" y="5177703"/>
                <a:ext cx="486557" cy="895908"/>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16586 w 508000"/>
                  <a:gd name="connsiteY0" fmla="*/ 0 h 956324"/>
                  <a:gd name="connsiteX1" fmla="*/ 260350 w 508000"/>
                  <a:gd name="connsiteY1" fmla="*/ 15370 h 956324"/>
                  <a:gd name="connsiteX2" fmla="*/ 210303 w 508000"/>
                  <a:gd name="connsiteY2" fmla="*/ 24389 h 956324"/>
                  <a:gd name="connsiteX3" fmla="*/ 184150 w 508000"/>
                  <a:gd name="connsiteY3" fmla="*/ 84209 h 956324"/>
                  <a:gd name="connsiteX4" fmla="*/ 158750 w 508000"/>
                  <a:gd name="connsiteY4" fmla="*/ 109466 h 956324"/>
                  <a:gd name="connsiteX5" fmla="*/ 111502 w 508000"/>
                  <a:gd name="connsiteY5" fmla="*/ 142876 h 956324"/>
                  <a:gd name="connsiteX6" fmla="*/ 0 w 508000"/>
                  <a:gd name="connsiteY6" fmla="*/ 194324 h 956324"/>
                  <a:gd name="connsiteX7" fmla="*/ 53975 w 508000"/>
                  <a:gd name="connsiteY7" fmla="*/ 241949 h 956324"/>
                  <a:gd name="connsiteX8" fmla="*/ 114300 w 508000"/>
                  <a:gd name="connsiteY8" fmla="*/ 283224 h 956324"/>
                  <a:gd name="connsiteX9" fmla="*/ 155575 w 508000"/>
                  <a:gd name="connsiteY9" fmla="*/ 321324 h 956324"/>
                  <a:gd name="connsiteX10" fmla="*/ 155575 w 508000"/>
                  <a:gd name="connsiteY10" fmla="*/ 321324 h 956324"/>
                  <a:gd name="connsiteX11" fmla="*/ 174625 w 508000"/>
                  <a:gd name="connsiteY11" fmla="*/ 362599 h 956324"/>
                  <a:gd name="connsiteX12" fmla="*/ 146050 w 508000"/>
                  <a:gd name="connsiteY12" fmla="*/ 461024 h 956324"/>
                  <a:gd name="connsiteX13" fmla="*/ 111125 w 508000"/>
                  <a:gd name="connsiteY13" fmla="*/ 514999 h 956324"/>
                  <a:gd name="connsiteX14" fmla="*/ 130175 w 508000"/>
                  <a:gd name="connsiteY14" fmla="*/ 588024 h 956324"/>
                  <a:gd name="connsiteX15" fmla="*/ 98425 w 508000"/>
                  <a:gd name="connsiteY15" fmla="*/ 622949 h 956324"/>
                  <a:gd name="connsiteX16" fmla="*/ 146050 w 508000"/>
                  <a:gd name="connsiteY16" fmla="*/ 762649 h 956324"/>
                  <a:gd name="connsiteX17" fmla="*/ 206375 w 508000"/>
                  <a:gd name="connsiteY17" fmla="*/ 775349 h 956324"/>
                  <a:gd name="connsiteX18" fmla="*/ 320675 w 508000"/>
                  <a:gd name="connsiteY18" fmla="*/ 829324 h 956324"/>
                  <a:gd name="connsiteX19" fmla="*/ 365125 w 508000"/>
                  <a:gd name="connsiteY19" fmla="*/ 892824 h 956324"/>
                  <a:gd name="connsiteX20" fmla="*/ 508000 w 508000"/>
                  <a:gd name="connsiteY20" fmla="*/ 956324 h 956324"/>
                  <a:gd name="connsiteX0" fmla="*/ 260350 w 508000"/>
                  <a:gd name="connsiteY0" fmla="*/ 0 h 940954"/>
                  <a:gd name="connsiteX1" fmla="*/ 210303 w 508000"/>
                  <a:gd name="connsiteY1" fmla="*/ 9019 h 940954"/>
                  <a:gd name="connsiteX2" fmla="*/ 184150 w 508000"/>
                  <a:gd name="connsiteY2" fmla="*/ 68839 h 940954"/>
                  <a:gd name="connsiteX3" fmla="*/ 158750 w 508000"/>
                  <a:gd name="connsiteY3" fmla="*/ 94096 h 940954"/>
                  <a:gd name="connsiteX4" fmla="*/ 111502 w 508000"/>
                  <a:gd name="connsiteY4" fmla="*/ 127506 h 940954"/>
                  <a:gd name="connsiteX5" fmla="*/ 0 w 508000"/>
                  <a:gd name="connsiteY5" fmla="*/ 178954 h 940954"/>
                  <a:gd name="connsiteX6" fmla="*/ 53975 w 508000"/>
                  <a:gd name="connsiteY6" fmla="*/ 226579 h 940954"/>
                  <a:gd name="connsiteX7" fmla="*/ 114300 w 508000"/>
                  <a:gd name="connsiteY7" fmla="*/ 267854 h 940954"/>
                  <a:gd name="connsiteX8" fmla="*/ 155575 w 508000"/>
                  <a:gd name="connsiteY8" fmla="*/ 305954 h 940954"/>
                  <a:gd name="connsiteX9" fmla="*/ 155575 w 508000"/>
                  <a:gd name="connsiteY9" fmla="*/ 305954 h 940954"/>
                  <a:gd name="connsiteX10" fmla="*/ 174625 w 508000"/>
                  <a:gd name="connsiteY10" fmla="*/ 347229 h 940954"/>
                  <a:gd name="connsiteX11" fmla="*/ 146050 w 508000"/>
                  <a:gd name="connsiteY11" fmla="*/ 445654 h 940954"/>
                  <a:gd name="connsiteX12" fmla="*/ 111125 w 508000"/>
                  <a:gd name="connsiteY12" fmla="*/ 499629 h 940954"/>
                  <a:gd name="connsiteX13" fmla="*/ 130175 w 508000"/>
                  <a:gd name="connsiteY13" fmla="*/ 572654 h 940954"/>
                  <a:gd name="connsiteX14" fmla="*/ 98425 w 508000"/>
                  <a:gd name="connsiteY14" fmla="*/ 607579 h 940954"/>
                  <a:gd name="connsiteX15" fmla="*/ 146050 w 508000"/>
                  <a:gd name="connsiteY15" fmla="*/ 747279 h 940954"/>
                  <a:gd name="connsiteX16" fmla="*/ 206375 w 508000"/>
                  <a:gd name="connsiteY16" fmla="*/ 759979 h 940954"/>
                  <a:gd name="connsiteX17" fmla="*/ 320675 w 508000"/>
                  <a:gd name="connsiteY17" fmla="*/ 813954 h 940954"/>
                  <a:gd name="connsiteX18" fmla="*/ 365125 w 508000"/>
                  <a:gd name="connsiteY18" fmla="*/ 877454 h 940954"/>
                  <a:gd name="connsiteX19" fmla="*/ 508000 w 508000"/>
                  <a:gd name="connsiteY19" fmla="*/ 940954 h 940954"/>
                  <a:gd name="connsiteX0" fmla="*/ 210303 w 508000"/>
                  <a:gd name="connsiteY0" fmla="*/ 0 h 931935"/>
                  <a:gd name="connsiteX1" fmla="*/ 184150 w 508000"/>
                  <a:gd name="connsiteY1" fmla="*/ 59820 h 931935"/>
                  <a:gd name="connsiteX2" fmla="*/ 158750 w 508000"/>
                  <a:gd name="connsiteY2" fmla="*/ 85077 h 931935"/>
                  <a:gd name="connsiteX3" fmla="*/ 111502 w 508000"/>
                  <a:gd name="connsiteY3" fmla="*/ 118487 h 931935"/>
                  <a:gd name="connsiteX4" fmla="*/ 0 w 508000"/>
                  <a:gd name="connsiteY4" fmla="*/ 169935 h 931935"/>
                  <a:gd name="connsiteX5" fmla="*/ 53975 w 508000"/>
                  <a:gd name="connsiteY5" fmla="*/ 217560 h 931935"/>
                  <a:gd name="connsiteX6" fmla="*/ 114300 w 508000"/>
                  <a:gd name="connsiteY6" fmla="*/ 258835 h 931935"/>
                  <a:gd name="connsiteX7" fmla="*/ 155575 w 508000"/>
                  <a:gd name="connsiteY7" fmla="*/ 296935 h 931935"/>
                  <a:gd name="connsiteX8" fmla="*/ 155575 w 508000"/>
                  <a:gd name="connsiteY8" fmla="*/ 296935 h 931935"/>
                  <a:gd name="connsiteX9" fmla="*/ 174625 w 508000"/>
                  <a:gd name="connsiteY9" fmla="*/ 338210 h 931935"/>
                  <a:gd name="connsiteX10" fmla="*/ 146050 w 508000"/>
                  <a:gd name="connsiteY10" fmla="*/ 436635 h 931935"/>
                  <a:gd name="connsiteX11" fmla="*/ 111125 w 508000"/>
                  <a:gd name="connsiteY11" fmla="*/ 490610 h 931935"/>
                  <a:gd name="connsiteX12" fmla="*/ 130175 w 508000"/>
                  <a:gd name="connsiteY12" fmla="*/ 563635 h 931935"/>
                  <a:gd name="connsiteX13" fmla="*/ 98425 w 508000"/>
                  <a:gd name="connsiteY13" fmla="*/ 598560 h 931935"/>
                  <a:gd name="connsiteX14" fmla="*/ 146050 w 508000"/>
                  <a:gd name="connsiteY14" fmla="*/ 738260 h 931935"/>
                  <a:gd name="connsiteX15" fmla="*/ 206375 w 508000"/>
                  <a:gd name="connsiteY15" fmla="*/ 750960 h 931935"/>
                  <a:gd name="connsiteX16" fmla="*/ 320675 w 508000"/>
                  <a:gd name="connsiteY16" fmla="*/ 804935 h 931935"/>
                  <a:gd name="connsiteX17" fmla="*/ 365125 w 508000"/>
                  <a:gd name="connsiteY17" fmla="*/ 868435 h 931935"/>
                  <a:gd name="connsiteX18" fmla="*/ 508000 w 508000"/>
                  <a:gd name="connsiteY18" fmla="*/ 931935 h 931935"/>
                  <a:gd name="connsiteX0" fmla="*/ 184150 w 508000"/>
                  <a:gd name="connsiteY0" fmla="*/ 0 h 872115"/>
                  <a:gd name="connsiteX1" fmla="*/ 158750 w 508000"/>
                  <a:gd name="connsiteY1" fmla="*/ 25257 h 872115"/>
                  <a:gd name="connsiteX2" fmla="*/ 111502 w 508000"/>
                  <a:gd name="connsiteY2" fmla="*/ 58667 h 872115"/>
                  <a:gd name="connsiteX3" fmla="*/ 0 w 508000"/>
                  <a:gd name="connsiteY3" fmla="*/ 110115 h 872115"/>
                  <a:gd name="connsiteX4" fmla="*/ 53975 w 508000"/>
                  <a:gd name="connsiteY4" fmla="*/ 157740 h 872115"/>
                  <a:gd name="connsiteX5" fmla="*/ 114300 w 508000"/>
                  <a:gd name="connsiteY5" fmla="*/ 199015 h 872115"/>
                  <a:gd name="connsiteX6" fmla="*/ 155575 w 508000"/>
                  <a:gd name="connsiteY6" fmla="*/ 237115 h 872115"/>
                  <a:gd name="connsiteX7" fmla="*/ 155575 w 508000"/>
                  <a:gd name="connsiteY7" fmla="*/ 237115 h 872115"/>
                  <a:gd name="connsiteX8" fmla="*/ 174625 w 508000"/>
                  <a:gd name="connsiteY8" fmla="*/ 278390 h 872115"/>
                  <a:gd name="connsiteX9" fmla="*/ 146050 w 508000"/>
                  <a:gd name="connsiteY9" fmla="*/ 376815 h 872115"/>
                  <a:gd name="connsiteX10" fmla="*/ 111125 w 508000"/>
                  <a:gd name="connsiteY10" fmla="*/ 430790 h 872115"/>
                  <a:gd name="connsiteX11" fmla="*/ 130175 w 508000"/>
                  <a:gd name="connsiteY11" fmla="*/ 503815 h 872115"/>
                  <a:gd name="connsiteX12" fmla="*/ 98425 w 508000"/>
                  <a:gd name="connsiteY12" fmla="*/ 538740 h 872115"/>
                  <a:gd name="connsiteX13" fmla="*/ 146050 w 508000"/>
                  <a:gd name="connsiteY13" fmla="*/ 678440 h 872115"/>
                  <a:gd name="connsiteX14" fmla="*/ 206375 w 508000"/>
                  <a:gd name="connsiteY14" fmla="*/ 691140 h 872115"/>
                  <a:gd name="connsiteX15" fmla="*/ 320675 w 508000"/>
                  <a:gd name="connsiteY15" fmla="*/ 745115 h 872115"/>
                  <a:gd name="connsiteX16" fmla="*/ 365125 w 508000"/>
                  <a:gd name="connsiteY16" fmla="*/ 808615 h 872115"/>
                  <a:gd name="connsiteX17" fmla="*/ 508000 w 508000"/>
                  <a:gd name="connsiteY17" fmla="*/ 872115 h 872115"/>
                  <a:gd name="connsiteX0" fmla="*/ 184150 w 508000"/>
                  <a:gd name="connsiteY0" fmla="*/ 0 h 872115"/>
                  <a:gd name="connsiteX1" fmla="*/ 111502 w 508000"/>
                  <a:gd name="connsiteY1" fmla="*/ 58667 h 872115"/>
                  <a:gd name="connsiteX2" fmla="*/ 0 w 508000"/>
                  <a:gd name="connsiteY2" fmla="*/ 110115 h 872115"/>
                  <a:gd name="connsiteX3" fmla="*/ 53975 w 508000"/>
                  <a:gd name="connsiteY3" fmla="*/ 157740 h 872115"/>
                  <a:gd name="connsiteX4" fmla="*/ 114300 w 508000"/>
                  <a:gd name="connsiteY4" fmla="*/ 199015 h 872115"/>
                  <a:gd name="connsiteX5" fmla="*/ 155575 w 508000"/>
                  <a:gd name="connsiteY5" fmla="*/ 237115 h 872115"/>
                  <a:gd name="connsiteX6" fmla="*/ 155575 w 508000"/>
                  <a:gd name="connsiteY6" fmla="*/ 237115 h 872115"/>
                  <a:gd name="connsiteX7" fmla="*/ 174625 w 508000"/>
                  <a:gd name="connsiteY7" fmla="*/ 278390 h 872115"/>
                  <a:gd name="connsiteX8" fmla="*/ 146050 w 508000"/>
                  <a:gd name="connsiteY8" fmla="*/ 376815 h 872115"/>
                  <a:gd name="connsiteX9" fmla="*/ 111125 w 508000"/>
                  <a:gd name="connsiteY9" fmla="*/ 430790 h 872115"/>
                  <a:gd name="connsiteX10" fmla="*/ 130175 w 508000"/>
                  <a:gd name="connsiteY10" fmla="*/ 503815 h 872115"/>
                  <a:gd name="connsiteX11" fmla="*/ 98425 w 508000"/>
                  <a:gd name="connsiteY11" fmla="*/ 538740 h 872115"/>
                  <a:gd name="connsiteX12" fmla="*/ 146050 w 508000"/>
                  <a:gd name="connsiteY12" fmla="*/ 678440 h 872115"/>
                  <a:gd name="connsiteX13" fmla="*/ 206375 w 508000"/>
                  <a:gd name="connsiteY13" fmla="*/ 691140 h 872115"/>
                  <a:gd name="connsiteX14" fmla="*/ 320675 w 508000"/>
                  <a:gd name="connsiteY14" fmla="*/ 745115 h 872115"/>
                  <a:gd name="connsiteX15" fmla="*/ 365125 w 508000"/>
                  <a:gd name="connsiteY15" fmla="*/ 808615 h 872115"/>
                  <a:gd name="connsiteX16" fmla="*/ 508000 w 508000"/>
                  <a:gd name="connsiteY16" fmla="*/ 872115 h 872115"/>
                  <a:gd name="connsiteX0" fmla="*/ 167180 w 508000"/>
                  <a:gd name="connsiteY0" fmla="*/ 0 h 850757"/>
                  <a:gd name="connsiteX1" fmla="*/ 111502 w 508000"/>
                  <a:gd name="connsiteY1" fmla="*/ 37309 h 850757"/>
                  <a:gd name="connsiteX2" fmla="*/ 0 w 508000"/>
                  <a:gd name="connsiteY2" fmla="*/ 88757 h 850757"/>
                  <a:gd name="connsiteX3" fmla="*/ 53975 w 508000"/>
                  <a:gd name="connsiteY3" fmla="*/ 136382 h 850757"/>
                  <a:gd name="connsiteX4" fmla="*/ 114300 w 508000"/>
                  <a:gd name="connsiteY4" fmla="*/ 177657 h 850757"/>
                  <a:gd name="connsiteX5" fmla="*/ 155575 w 508000"/>
                  <a:gd name="connsiteY5" fmla="*/ 215757 h 850757"/>
                  <a:gd name="connsiteX6" fmla="*/ 155575 w 508000"/>
                  <a:gd name="connsiteY6" fmla="*/ 215757 h 850757"/>
                  <a:gd name="connsiteX7" fmla="*/ 174625 w 508000"/>
                  <a:gd name="connsiteY7" fmla="*/ 257032 h 850757"/>
                  <a:gd name="connsiteX8" fmla="*/ 146050 w 508000"/>
                  <a:gd name="connsiteY8" fmla="*/ 355457 h 850757"/>
                  <a:gd name="connsiteX9" fmla="*/ 111125 w 508000"/>
                  <a:gd name="connsiteY9" fmla="*/ 409432 h 850757"/>
                  <a:gd name="connsiteX10" fmla="*/ 130175 w 508000"/>
                  <a:gd name="connsiteY10" fmla="*/ 482457 h 850757"/>
                  <a:gd name="connsiteX11" fmla="*/ 98425 w 508000"/>
                  <a:gd name="connsiteY11" fmla="*/ 517382 h 850757"/>
                  <a:gd name="connsiteX12" fmla="*/ 146050 w 508000"/>
                  <a:gd name="connsiteY12" fmla="*/ 657082 h 850757"/>
                  <a:gd name="connsiteX13" fmla="*/ 206375 w 508000"/>
                  <a:gd name="connsiteY13" fmla="*/ 669782 h 850757"/>
                  <a:gd name="connsiteX14" fmla="*/ 320675 w 508000"/>
                  <a:gd name="connsiteY14" fmla="*/ 723757 h 850757"/>
                  <a:gd name="connsiteX15" fmla="*/ 365125 w 508000"/>
                  <a:gd name="connsiteY15" fmla="*/ 787257 h 850757"/>
                  <a:gd name="connsiteX16" fmla="*/ 508000 w 508000"/>
                  <a:gd name="connsiteY16" fmla="*/ 850757 h 8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000" h="850757">
                    <a:moveTo>
                      <a:pt x="167180" y="0"/>
                    </a:moveTo>
                    <a:lnTo>
                      <a:pt x="111502" y="37309"/>
                    </a:lnTo>
                    <a:lnTo>
                      <a:pt x="0" y="88757"/>
                    </a:lnTo>
                    <a:lnTo>
                      <a:pt x="53975" y="136382"/>
                    </a:lnTo>
                    <a:lnTo>
                      <a:pt x="114300" y="177657"/>
                    </a:lnTo>
                    <a:lnTo>
                      <a:pt x="155575" y="215757"/>
                    </a:lnTo>
                    <a:lnTo>
                      <a:pt x="155575" y="215757"/>
                    </a:lnTo>
                    <a:lnTo>
                      <a:pt x="174625" y="257032"/>
                    </a:lnTo>
                    <a:lnTo>
                      <a:pt x="146050" y="355457"/>
                    </a:lnTo>
                    <a:cubicBezTo>
                      <a:pt x="158750" y="371332"/>
                      <a:pt x="98425" y="393557"/>
                      <a:pt x="111125" y="409432"/>
                    </a:cubicBezTo>
                    <a:lnTo>
                      <a:pt x="130175" y="482457"/>
                    </a:lnTo>
                    <a:cubicBezTo>
                      <a:pt x="128058" y="500449"/>
                      <a:pt x="92075" y="485103"/>
                      <a:pt x="98425" y="517382"/>
                    </a:cubicBezTo>
                    <a:lnTo>
                      <a:pt x="146050" y="657082"/>
                    </a:lnTo>
                    <a:cubicBezTo>
                      <a:pt x="162983" y="666607"/>
                      <a:pt x="189442" y="660257"/>
                      <a:pt x="206375" y="669782"/>
                    </a:cubicBezTo>
                    <a:cubicBezTo>
                      <a:pt x="254529" y="694124"/>
                      <a:pt x="270404" y="693595"/>
                      <a:pt x="320675" y="723757"/>
                    </a:cubicBezTo>
                    <a:cubicBezTo>
                      <a:pt x="355600" y="742278"/>
                      <a:pt x="333904" y="766090"/>
                      <a:pt x="365125" y="787257"/>
                    </a:cubicBezTo>
                    <a:cubicBezTo>
                      <a:pt x="396346" y="808424"/>
                      <a:pt x="492654" y="839115"/>
                      <a:pt x="508000" y="850757"/>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2" name="フリーフォーム 111"/>
              <p:cNvSpPr/>
              <p:nvPr/>
            </p:nvSpPr>
            <p:spPr>
              <a:xfrm>
                <a:off x="11458231" y="6061182"/>
                <a:ext cx="184237" cy="900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81050"/>
                  <a:gd name="connsiteY0" fmla="*/ 0 h 123825"/>
                  <a:gd name="connsiteX1" fmla="*/ 63500 w 781050"/>
                  <a:gd name="connsiteY1" fmla="*/ 12700 h 123825"/>
                  <a:gd name="connsiteX2" fmla="*/ 111125 w 781050"/>
                  <a:gd name="connsiteY2" fmla="*/ 53975 h 123825"/>
                  <a:gd name="connsiteX3" fmla="*/ 184150 w 781050"/>
                  <a:gd name="connsiteY3" fmla="*/ 123825 h 123825"/>
                  <a:gd name="connsiteX4" fmla="*/ 234950 w 781050"/>
                  <a:gd name="connsiteY4" fmla="*/ 117475 h 123825"/>
                  <a:gd name="connsiteX5" fmla="*/ 301625 w 781050"/>
                  <a:gd name="connsiteY5" fmla="*/ 76200 h 123825"/>
                  <a:gd name="connsiteX6" fmla="*/ 381000 w 781050"/>
                  <a:gd name="connsiteY6" fmla="*/ 38100 h 123825"/>
                  <a:gd name="connsiteX7" fmla="*/ 466725 w 781050"/>
                  <a:gd name="connsiteY7" fmla="*/ 38100 h 123825"/>
                  <a:gd name="connsiteX8" fmla="*/ 593725 w 781050"/>
                  <a:gd name="connsiteY8" fmla="*/ 31750 h 123825"/>
                  <a:gd name="connsiteX9" fmla="*/ 701675 w 781050"/>
                  <a:gd name="connsiteY9" fmla="*/ 31750 h 123825"/>
                  <a:gd name="connsiteX10" fmla="*/ 752475 w 781050"/>
                  <a:gd name="connsiteY10" fmla="*/ 31750 h 123825"/>
                  <a:gd name="connsiteX11" fmla="*/ 781050 w 781050"/>
                  <a:gd name="connsiteY11" fmla="*/ 31750 h 123825"/>
                  <a:gd name="connsiteX0" fmla="*/ 0 w 752475"/>
                  <a:gd name="connsiteY0" fmla="*/ 0 h 123825"/>
                  <a:gd name="connsiteX1" fmla="*/ 63500 w 752475"/>
                  <a:gd name="connsiteY1" fmla="*/ 12700 h 123825"/>
                  <a:gd name="connsiteX2" fmla="*/ 111125 w 752475"/>
                  <a:gd name="connsiteY2" fmla="*/ 53975 h 123825"/>
                  <a:gd name="connsiteX3" fmla="*/ 184150 w 752475"/>
                  <a:gd name="connsiteY3" fmla="*/ 123825 h 123825"/>
                  <a:gd name="connsiteX4" fmla="*/ 234950 w 752475"/>
                  <a:gd name="connsiteY4" fmla="*/ 117475 h 123825"/>
                  <a:gd name="connsiteX5" fmla="*/ 301625 w 752475"/>
                  <a:gd name="connsiteY5" fmla="*/ 76200 h 123825"/>
                  <a:gd name="connsiteX6" fmla="*/ 381000 w 752475"/>
                  <a:gd name="connsiteY6" fmla="*/ 38100 h 123825"/>
                  <a:gd name="connsiteX7" fmla="*/ 466725 w 752475"/>
                  <a:gd name="connsiteY7" fmla="*/ 38100 h 123825"/>
                  <a:gd name="connsiteX8" fmla="*/ 593725 w 752475"/>
                  <a:gd name="connsiteY8" fmla="*/ 31750 h 123825"/>
                  <a:gd name="connsiteX9" fmla="*/ 701675 w 752475"/>
                  <a:gd name="connsiteY9" fmla="*/ 31750 h 123825"/>
                  <a:gd name="connsiteX10" fmla="*/ 752475 w 752475"/>
                  <a:gd name="connsiteY10" fmla="*/ 31750 h 123825"/>
                  <a:gd name="connsiteX0" fmla="*/ 0 w 701675"/>
                  <a:gd name="connsiteY0" fmla="*/ 0 h 123825"/>
                  <a:gd name="connsiteX1" fmla="*/ 63500 w 701675"/>
                  <a:gd name="connsiteY1" fmla="*/ 12700 h 123825"/>
                  <a:gd name="connsiteX2" fmla="*/ 111125 w 701675"/>
                  <a:gd name="connsiteY2" fmla="*/ 53975 h 123825"/>
                  <a:gd name="connsiteX3" fmla="*/ 184150 w 701675"/>
                  <a:gd name="connsiteY3" fmla="*/ 123825 h 123825"/>
                  <a:gd name="connsiteX4" fmla="*/ 234950 w 701675"/>
                  <a:gd name="connsiteY4" fmla="*/ 117475 h 123825"/>
                  <a:gd name="connsiteX5" fmla="*/ 301625 w 701675"/>
                  <a:gd name="connsiteY5" fmla="*/ 76200 h 123825"/>
                  <a:gd name="connsiteX6" fmla="*/ 381000 w 701675"/>
                  <a:gd name="connsiteY6" fmla="*/ 38100 h 123825"/>
                  <a:gd name="connsiteX7" fmla="*/ 466725 w 701675"/>
                  <a:gd name="connsiteY7" fmla="*/ 38100 h 123825"/>
                  <a:gd name="connsiteX8" fmla="*/ 593725 w 701675"/>
                  <a:gd name="connsiteY8" fmla="*/ 31750 h 123825"/>
                  <a:gd name="connsiteX9" fmla="*/ 701675 w 701675"/>
                  <a:gd name="connsiteY9" fmla="*/ 31750 h 123825"/>
                  <a:gd name="connsiteX0" fmla="*/ 0 w 593725"/>
                  <a:gd name="connsiteY0" fmla="*/ 0 h 123825"/>
                  <a:gd name="connsiteX1" fmla="*/ 63500 w 593725"/>
                  <a:gd name="connsiteY1" fmla="*/ 12700 h 123825"/>
                  <a:gd name="connsiteX2" fmla="*/ 111125 w 593725"/>
                  <a:gd name="connsiteY2" fmla="*/ 53975 h 123825"/>
                  <a:gd name="connsiteX3" fmla="*/ 184150 w 593725"/>
                  <a:gd name="connsiteY3" fmla="*/ 123825 h 123825"/>
                  <a:gd name="connsiteX4" fmla="*/ 234950 w 593725"/>
                  <a:gd name="connsiteY4" fmla="*/ 117475 h 123825"/>
                  <a:gd name="connsiteX5" fmla="*/ 301625 w 593725"/>
                  <a:gd name="connsiteY5" fmla="*/ 76200 h 123825"/>
                  <a:gd name="connsiteX6" fmla="*/ 381000 w 593725"/>
                  <a:gd name="connsiteY6" fmla="*/ 38100 h 123825"/>
                  <a:gd name="connsiteX7" fmla="*/ 466725 w 593725"/>
                  <a:gd name="connsiteY7" fmla="*/ 38100 h 123825"/>
                  <a:gd name="connsiteX8" fmla="*/ 593725 w 593725"/>
                  <a:gd name="connsiteY8" fmla="*/ 31750 h 123825"/>
                  <a:gd name="connsiteX0" fmla="*/ 0 w 466725"/>
                  <a:gd name="connsiteY0" fmla="*/ 0 h 123825"/>
                  <a:gd name="connsiteX1" fmla="*/ 63500 w 466725"/>
                  <a:gd name="connsiteY1" fmla="*/ 12700 h 123825"/>
                  <a:gd name="connsiteX2" fmla="*/ 111125 w 466725"/>
                  <a:gd name="connsiteY2" fmla="*/ 53975 h 123825"/>
                  <a:gd name="connsiteX3" fmla="*/ 184150 w 466725"/>
                  <a:gd name="connsiteY3" fmla="*/ 123825 h 123825"/>
                  <a:gd name="connsiteX4" fmla="*/ 234950 w 466725"/>
                  <a:gd name="connsiteY4" fmla="*/ 117475 h 123825"/>
                  <a:gd name="connsiteX5" fmla="*/ 301625 w 466725"/>
                  <a:gd name="connsiteY5" fmla="*/ 76200 h 123825"/>
                  <a:gd name="connsiteX6" fmla="*/ 381000 w 466725"/>
                  <a:gd name="connsiteY6" fmla="*/ 38100 h 123825"/>
                  <a:gd name="connsiteX7" fmla="*/ 466725 w 466725"/>
                  <a:gd name="connsiteY7" fmla="*/ 38100 h 123825"/>
                  <a:gd name="connsiteX0" fmla="*/ 0 w 381000"/>
                  <a:gd name="connsiteY0" fmla="*/ 0 h 123825"/>
                  <a:gd name="connsiteX1" fmla="*/ 63500 w 381000"/>
                  <a:gd name="connsiteY1" fmla="*/ 12700 h 123825"/>
                  <a:gd name="connsiteX2" fmla="*/ 111125 w 381000"/>
                  <a:gd name="connsiteY2" fmla="*/ 53975 h 123825"/>
                  <a:gd name="connsiteX3" fmla="*/ 184150 w 381000"/>
                  <a:gd name="connsiteY3" fmla="*/ 123825 h 123825"/>
                  <a:gd name="connsiteX4" fmla="*/ 234950 w 381000"/>
                  <a:gd name="connsiteY4" fmla="*/ 117475 h 123825"/>
                  <a:gd name="connsiteX5" fmla="*/ 301625 w 381000"/>
                  <a:gd name="connsiteY5" fmla="*/ 76200 h 123825"/>
                  <a:gd name="connsiteX6" fmla="*/ 381000 w 381000"/>
                  <a:gd name="connsiteY6" fmla="*/ 38100 h 123825"/>
                  <a:gd name="connsiteX0" fmla="*/ 0 w 301625"/>
                  <a:gd name="connsiteY0" fmla="*/ 0 h 123825"/>
                  <a:gd name="connsiteX1" fmla="*/ 63500 w 301625"/>
                  <a:gd name="connsiteY1" fmla="*/ 12700 h 123825"/>
                  <a:gd name="connsiteX2" fmla="*/ 111125 w 301625"/>
                  <a:gd name="connsiteY2" fmla="*/ 53975 h 123825"/>
                  <a:gd name="connsiteX3" fmla="*/ 184150 w 301625"/>
                  <a:gd name="connsiteY3" fmla="*/ 123825 h 123825"/>
                  <a:gd name="connsiteX4" fmla="*/ 234950 w 301625"/>
                  <a:gd name="connsiteY4" fmla="*/ 117475 h 123825"/>
                  <a:gd name="connsiteX5" fmla="*/ 301625 w 301625"/>
                  <a:gd name="connsiteY5" fmla="*/ 76200 h 123825"/>
                  <a:gd name="connsiteX0" fmla="*/ 0 w 234950"/>
                  <a:gd name="connsiteY0" fmla="*/ 0 h 123825"/>
                  <a:gd name="connsiteX1" fmla="*/ 63500 w 234950"/>
                  <a:gd name="connsiteY1" fmla="*/ 12700 h 123825"/>
                  <a:gd name="connsiteX2" fmla="*/ 111125 w 234950"/>
                  <a:gd name="connsiteY2" fmla="*/ 53975 h 123825"/>
                  <a:gd name="connsiteX3" fmla="*/ 184150 w 234950"/>
                  <a:gd name="connsiteY3" fmla="*/ 123825 h 123825"/>
                  <a:gd name="connsiteX4" fmla="*/ 234950 w 234950"/>
                  <a:gd name="connsiteY4" fmla="*/ 117475 h 123825"/>
                  <a:gd name="connsiteX0" fmla="*/ 0 w 184151"/>
                  <a:gd name="connsiteY0" fmla="*/ 0 h 123825"/>
                  <a:gd name="connsiteX1" fmla="*/ 63500 w 184151"/>
                  <a:gd name="connsiteY1" fmla="*/ 12700 h 123825"/>
                  <a:gd name="connsiteX2" fmla="*/ 111125 w 184151"/>
                  <a:gd name="connsiteY2" fmla="*/ 53975 h 123825"/>
                  <a:gd name="connsiteX3" fmla="*/ 184150 w 184151"/>
                  <a:gd name="connsiteY3" fmla="*/ 123825 h 123825"/>
                  <a:gd name="connsiteX0" fmla="*/ 0 w 111125"/>
                  <a:gd name="connsiteY0" fmla="*/ 0 h 53975"/>
                  <a:gd name="connsiteX1" fmla="*/ 63500 w 111125"/>
                  <a:gd name="connsiteY1" fmla="*/ 12700 h 53975"/>
                  <a:gd name="connsiteX2" fmla="*/ 111125 w 111125"/>
                  <a:gd name="connsiteY2" fmla="*/ 53975 h 53975"/>
                  <a:gd name="connsiteX0" fmla="*/ 0 w 140109"/>
                  <a:gd name="connsiteY0" fmla="*/ 0 h 64758"/>
                  <a:gd name="connsiteX1" fmla="*/ 63500 w 140109"/>
                  <a:gd name="connsiteY1" fmla="*/ 12700 h 64758"/>
                  <a:gd name="connsiteX2" fmla="*/ 140109 w 140109"/>
                  <a:gd name="connsiteY2" fmla="*/ 64758 h 64758"/>
                  <a:gd name="connsiteX0" fmla="*/ 0 w 164263"/>
                  <a:gd name="connsiteY0" fmla="*/ 0 h 64758"/>
                  <a:gd name="connsiteX1" fmla="*/ 87654 w 164263"/>
                  <a:gd name="connsiteY1" fmla="*/ 12700 h 64758"/>
                  <a:gd name="connsiteX2" fmla="*/ 164263 w 164263"/>
                  <a:gd name="connsiteY2" fmla="*/ 64758 h 64758"/>
                  <a:gd name="connsiteX0" fmla="*/ 0 w 140110"/>
                  <a:gd name="connsiteY0" fmla="*/ 0 h 53975"/>
                  <a:gd name="connsiteX1" fmla="*/ 87654 w 140110"/>
                  <a:gd name="connsiteY1" fmla="*/ 12700 h 53975"/>
                  <a:gd name="connsiteX2" fmla="*/ 140110 w 140110"/>
                  <a:gd name="connsiteY2" fmla="*/ 53975 h 53975"/>
                  <a:gd name="connsiteX0" fmla="*/ 0 w 164264"/>
                  <a:gd name="connsiteY0" fmla="*/ 0 h 57569"/>
                  <a:gd name="connsiteX1" fmla="*/ 111808 w 164264"/>
                  <a:gd name="connsiteY1" fmla="*/ 16294 h 57569"/>
                  <a:gd name="connsiteX2" fmla="*/ 164264 w 164264"/>
                  <a:gd name="connsiteY2" fmla="*/ 57569 h 57569"/>
                </a:gdLst>
                <a:ahLst/>
                <a:cxnLst>
                  <a:cxn ang="0">
                    <a:pos x="connsiteX0" y="connsiteY0"/>
                  </a:cxn>
                  <a:cxn ang="0">
                    <a:pos x="connsiteX1" y="connsiteY1"/>
                  </a:cxn>
                  <a:cxn ang="0">
                    <a:pos x="connsiteX2" y="connsiteY2"/>
                  </a:cxn>
                </a:cxnLst>
                <a:rect l="l" t="t" r="r" b="b"/>
                <a:pathLst>
                  <a:path w="164264" h="57569">
                    <a:moveTo>
                      <a:pt x="0" y="0"/>
                    </a:moveTo>
                    <a:lnTo>
                      <a:pt x="111808" y="16294"/>
                    </a:lnTo>
                    <a:lnTo>
                      <a:pt x="164264" y="57569"/>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3" name="フリーフォーム 112"/>
              <p:cNvSpPr/>
              <p:nvPr/>
            </p:nvSpPr>
            <p:spPr>
              <a:xfrm>
                <a:off x="11792775" y="6105049"/>
                <a:ext cx="518926" cy="511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25" h="44450">
                    <a:moveTo>
                      <a:pt x="0" y="44450"/>
                    </a:moveTo>
                    <a:lnTo>
                      <a:pt x="79375" y="6350"/>
                    </a:lnTo>
                    <a:lnTo>
                      <a:pt x="165100" y="6350"/>
                    </a:lnTo>
                    <a:lnTo>
                      <a:pt x="292100" y="0"/>
                    </a:lnTo>
                    <a:lnTo>
                      <a:pt x="400050" y="0"/>
                    </a:lnTo>
                    <a:lnTo>
                      <a:pt x="450850" y="0"/>
                    </a:lnTo>
                    <a:lnTo>
                      <a:pt x="479425" y="0"/>
                    </a:lnTo>
                    <a:lnTo>
                      <a:pt x="517525"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85" name="フリーフォーム 84"/>
            <p:cNvSpPr/>
            <p:nvPr/>
          </p:nvSpPr>
          <p:spPr>
            <a:xfrm>
              <a:off x="9719699" y="7485012"/>
              <a:ext cx="680982" cy="180484"/>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19050" cmpd="sng">
              <a:solidFill>
                <a:srgbClr val="00983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正方形/長方形 85"/>
            <p:cNvSpPr/>
            <p:nvPr/>
          </p:nvSpPr>
          <p:spPr>
            <a:xfrm>
              <a:off x="9718128" y="7165140"/>
              <a:ext cx="803229" cy="186019"/>
            </a:xfrm>
            <a:prstGeom prst="rect">
              <a:avLst/>
            </a:prstGeom>
            <a:noFill/>
          </p:spPr>
          <p:txBody>
            <a:bodyPr wrap="none" lIns="91440" tIns="45720" rIns="91440" bIns="45720">
              <a:spAutoFit/>
            </a:bodyPr>
            <a:lstStyle/>
            <a:p>
              <a:pPr algn="ctr"/>
              <a:r>
                <a:rPr lang="ja-JP" altLang="en-US" sz="800" b="1" dirty="0">
                  <a:latin typeface="メイリオ" panose="020B0604030504040204" pitchFamily="50" charset="-128"/>
                  <a:ea typeface="メイリオ" panose="020B0604030504040204" pitchFamily="50" charset="-128"/>
                </a:rPr>
                <a:t>淀川左岸線延伸部</a:t>
              </a:r>
            </a:p>
          </p:txBody>
        </p:sp>
        <p:grpSp>
          <p:nvGrpSpPr>
            <p:cNvPr id="87" name="グループ化 86"/>
            <p:cNvGrpSpPr/>
            <p:nvPr/>
          </p:nvGrpSpPr>
          <p:grpSpPr>
            <a:xfrm>
              <a:off x="10196582" y="8894158"/>
              <a:ext cx="814873" cy="392566"/>
              <a:chOff x="9036496" y="7658100"/>
              <a:chExt cx="872346" cy="419657"/>
            </a:xfrm>
          </p:grpSpPr>
          <p:sp>
            <p:nvSpPr>
              <p:cNvPr id="101" name="正方形/長方形 100"/>
              <p:cNvSpPr/>
              <p:nvPr/>
            </p:nvSpPr>
            <p:spPr>
              <a:xfrm>
                <a:off x="9036496" y="7658100"/>
                <a:ext cx="872346" cy="41965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02" name="グループ化 101"/>
              <p:cNvGrpSpPr/>
              <p:nvPr/>
            </p:nvGrpSpPr>
            <p:grpSpPr>
              <a:xfrm>
                <a:off x="9487721" y="7708751"/>
                <a:ext cx="388262" cy="353603"/>
                <a:chOff x="6787675" y="7559138"/>
                <a:chExt cx="392424" cy="353603"/>
              </a:xfrm>
            </p:grpSpPr>
            <p:sp>
              <p:nvSpPr>
                <p:cNvPr id="105" name="正方形/長方形 104"/>
                <p:cNvSpPr/>
                <p:nvPr/>
              </p:nvSpPr>
              <p:spPr>
                <a:xfrm>
                  <a:off x="6787675" y="7559138"/>
                  <a:ext cx="392424" cy="184652"/>
                </a:xfrm>
                <a:prstGeom prst="rect">
                  <a:avLst/>
                </a:prstGeom>
                <a:noFill/>
              </p:spPr>
              <p:txBody>
                <a:bodyPr wrap="none" lIns="91440" tIns="45720" rIns="91440" bIns="45720">
                  <a:spAutoFit/>
                </a:bodyPr>
                <a:lstStyle/>
                <a:p>
                  <a:pPr algn="ctr"/>
                  <a:r>
                    <a:rPr lang="ja-JP" altLang="en-US" sz="700" dirty="0">
                      <a:ln w="0"/>
                      <a:latin typeface="メイリオ" panose="020B0604030504040204" pitchFamily="50" charset="-128"/>
                      <a:ea typeface="メイリオ" panose="020B0604030504040204" pitchFamily="50" charset="-128"/>
                    </a:rPr>
                    <a:t>開通済</a:t>
                  </a:r>
                  <a:endParaRPr lang="ja-JP" altLang="en-US" sz="700" b="0" cap="none" spc="0" dirty="0">
                    <a:ln w="0"/>
                    <a:latin typeface="メイリオ" panose="020B0604030504040204" pitchFamily="50" charset="-128"/>
                    <a:ea typeface="メイリオ" panose="020B0604030504040204" pitchFamily="50" charset="-128"/>
                  </a:endParaRPr>
                </a:p>
              </p:txBody>
            </p:sp>
            <p:sp>
              <p:nvSpPr>
                <p:cNvPr id="106" name="正方形/長方形 105"/>
                <p:cNvSpPr/>
                <p:nvPr/>
              </p:nvSpPr>
              <p:spPr>
                <a:xfrm>
                  <a:off x="6787675" y="7728089"/>
                  <a:ext cx="392424" cy="184652"/>
                </a:xfrm>
                <a:prstGeom prst="rect">
                  <a:avLst/>
                </a:prstGeom>
                <a:noFill/>
              </p:spPr>
              <p:txBody>
                <a:bodyPr wrap="none" lIns="91440" tIns="45720" rIns="91440" bIns="45720">
                  <a:spAutoFit/>
                </a:bodyPr>
                <a:lstStyle/>
                <a:p>
                  <a:pPr algn="ctr"/>
                  <a:r>
                    <a:rPr lang="ja-JP" altLang="en-US" sz="700" b="0" cap="none" spc="0" dirty="0">
                      <a:ln w="0"/>
                      <a:latin typeface="メイリオ" panose="020B0604030504040204" pitchFamily="50" charset="-128"/>
                      <a:ea typeface="メイリオ" panose="020B0604030504040204" pitchFamily="50" charset="-128"/>
                    </a:rPr>
                    <a:t>事業中</a:t>
                  </a:r>
                </a:p>
              </p:txBody>
            </p:sp>
          </p:grpSp>
          <p:cxnSp>
            <p:nvCxnSpPr>
              <p:cNvPr id="103" name="直線コネクタ 102"/>
              <p:cNvCxnSpPr/>
              <p:nvPr/>
            </p:nvCxnSpPr>
            <p:spPr>
              <a:xfrm>
                <a:off x="9111800" y="7801936"/>
                <a:ext cx="345546" cy="0"/>
              </a:xfrm>
              <a:prstGeom prst="line">
                <a:avLst/>
              </a:prstGeom>
              <a:ln w="38100">
                <a:solidFill>
                  <a:srgbClr val="01963F"/>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9120205" y="7939784"/>
                <a:ext cx="345546" cy="0"/>
              </a:xfrm>
              <a:prstGeom prst="line">
                <a:avLst/>
              </a:prstGeom>
              <a:ln w="28575">
                <a:solidFill>
                  <a:srgbClr val="00993F"/>
                </a:solidFill>
                <a:prstDash val="sysDot"/>
              </a:ln>
            </p:spPr>
            <p:style>
              <a:lnRef idx="1">
                <a:schemeClr val="accent1"/>
              </a:lnRef>
              <a:fillRef idx="0">
                <a:schemeClr val="accent1"/>
              </a:fillRef>
              <a:effectRef idx="0">
                <a:schemeClr val="accent1"/>
              </a:effectRef>
              <a:fontRef idx="minor">
                <a:schemeClr val="tx1"/>
              </a:fontRef>
            </p:style>
          </p:cxnSp>
        </p:grpSp>
        <p:sp>
          <p:nvSpPr>
            <p:cNvPr id="88" name="正方形/長方形 87"/>
            <p:cNvSpPr/>
            <p:nvPr/>
          </p:nvSpPr>
          <p:spPr>
            <a:xfrm>
              <a:off x="8599696" y="7232541"/>
              <a:ext cx="956660" cy="156736"/>
            </a:xfrm>
            <a:prstGeom prst="rect">
              <a:avLst/>
            </a:prstGeom>
            <a:solidFill>
              <a:srgbClr val="FFFF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正方形/長方形 88"/>
            <p:cNvSpPr/>
            <p:nvPr/>
          </p:nvSpPr>
          <p:spPr>
            <a:xfrm>
              <a:off x="8463196" y="7218387"/>
              <a:ext cx="1290181" cy="186019"/>
            </a:xfrm>
            <a:prstGeom prst="rect">
              <a:avLst/>
            </a:prstGeom>
          </p:spPr>
          <p:txBody>
            <a:bodyPr wrap="square">
              <a:spAutoFit/>
            </a:bodyPr>
            <a:lstStyle/>
            <a:p>
              <a:pPr algn="ctr"/>
              <a:r>
                <a:rPr lang="ja-JP" altLang="en-US" sz="800" b="1" dirty="0">
                  <a:latin typeface="メイリオ" panose="020B0604030504040204" pitchFamily="50" charset="-128"/>
                  <a:ea typeface="メイリオ" panose="020B0604030504040204" pitchFamily="50" charset="-128"/>
                </a:rPr>
                <a:t>淀川左岸線（２期）</a:t>
              </a:r>
            </a:p>
          </p:txBody>
        </p:sp>
        <p:sp>
          <p:nvSpPr>
            <p:cNvPr id="90" name="フリーフォーム 89"/>
            <p:cNvSpPr/>
            <p:nvPr/>
          </p:nvSpPr>
          <p:spPr>
            <a:xfrm>
              <a:off x="9504107" y="8674570"/>
              <a:ext cx="154944" cy="70278"/>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140492"/>
                <a:gd name="connsiteY0" fmla="*/ 0 h 66675"/>
                <a:gd name="connsiteX1" fmla="*/ 97630 w 140492"/>
                <a:gd name="connsiteY1" fmla="*/ 19050 h 66675"/>
                <a:gd name="connsiteX2" fmla="*/ 135730 w 140492"/>
                <a:gd name="connsiteY2" fmla="*/ 57150 h 66675"/>
                <a:gd name="connsiteX3" fmla="*/ 140492 w 140492"/>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40492" h="66675">
                  <a:moveTo>
                    <a:pt x="0" y="0"/>
                  </a:moveTo>
                  <a:cubicBezTo>
                    <a:pt x="31551" y="2778"/>
                    <a:pt x="75008" y="9525"/>
                    <a:pt x="97630" y="19050"/>
                  </a:cubicBezTo>
                  <a:cubicBezTo>
                    <a:pt x="120252" y="28575"/>
                    <a:pt x="128586" y="49213"/>
                    <a:pt x="135730" y="57150"/>
                  </a:cubicBezTo>
                  <a:cubicBezTo>
                    <a:pt x="142874" y="65087"/>
                    <a:pt x="138905" y="63500"/>
                    <a:pt x="140492" y="66675"/>
                  </a:cubicBezTo>
                </a:path>
              </a:pathLst>
            </a:custGeom>
            <a:noFill/>
            <a:ln w="19050">
              <a:solidFill>
                <a:srgbClr val="00B050">
                  <a:alpha val="8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フリーフォーム 90"/>
            <p:cNvSpPr/>
            <p:nvPr/>
          </p:nvSpPr>
          <p:spPr>
            <a:xfrm>
              <a:off x="9818931" y="8712647"/>
              <a:ext cx="320395" cy="35376"/>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276224"/>
                <a:gd name="connsiteY0" fmla="*/ 33338 h 91801"/>
                <a:gd name="connsiteX1" fmla="*/ 97630 w 276224"/>
                <a:gd name="connsiteY1" fmla="*/ 52388 h 91801"/>
                <a:gd name="connsiteX2" fmla="*/ 135730 w 276224"/>
                <a:gd name="connsiteY2" fmla="*/ 90488 h 91801"/>
                <a:gd name="connsiteX3" fmla="*/ 276224 w 276224"/>
                <a:gd name="connsiteY3" fmla="*/ 0 h 91801"/>
                <a:gd name="connsiteX0" fmla="*/ 0 w 276224"/>
                <a:gd name="connsiteY0" fmla="*/ 33338 h 53086"/>
                <a:gd name="connsiteX1" fmla="*/ 97630 w 276224"/>
                <a:gd name="connsiteY1" fmla="*/ 52388 h 53086"/>
                <a:gd name="connsiteX2" fmla="*/ 130967 w 276224"/>
                <a:gd name="connsiteY2" fmla="*/ 4763 h 53086"/>
                <a:gd name="connsiteX3" fmla="*/ 276224 w 276224"/>
                <a:gd name="connsiteY3" fmla="*/ 0 h 53086"/>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7"/>
                <a:gd name="connsiteX1" fmla="*/ 73818 w 276224"/>
                <a:gd name="connsiteY1" fmla="*/ 2382 h 33527"/>
                <a:gd name="connsiteX2" fmla="*/ 130967 w 276224"/>
                <a:gd name="connsiteY2" fmla="*/ 2382 h 33527"/>
                <a:gd name="connsiteX3" fmla="*/ 276224 w 276224"/>
                <a:gd name="connsiteY3" fmla="*/ 0 h 33527"/>
                <a:gd name="connsiteX0" fmla="*/ 0 w 290511"/>
                <a:gd name="connsiteY0" fmla="*/ 38100 h 38289"/>
                <a:gd name="connsiteX1" fmla="*/ 73818 w 290511"/>
                <a:gd name="connsiteY1" fmla="*/ 7144 h 38289"/>
                <a:gd name="connsiteX2" fmla="*/ 130967 w 290511"/>
                <a:gd name="connsiteY2" fmla="*/ 7144 h 38289"/>
                <a:gd name="connsiteX3" fmla="*/ 290511 w 290511"/>
                <a:gd name="connsiteY3" fmla="*/ 0 h 38289"/>
                <a:gd name="connsiteX0" fmla="*/ 0 w 290511"/>
                <a:gd name="connsiteY0" fmla="*/ 38100 h 38275"/>
                <a:gd name="connsiteX1" fmla="*/ 59531 w 290511"/>
                <a:gd name="connsiteY1" fmla="*/ 4763 h 38275"/>
                <a:gd name="connsiteX2" fmla="*/ 130967 w 290511"/>
                <a:gd name="connsiteY2" fmla="*/ 7144 h 38275"/>
                <a:gd name="connsiteX3" fmla="*/ 290511 w 290511"/>
                <a:gd name="connsiteY3" fmla="*/ 0 h 38275"/>
                <a:gd name="connsiteX0" fmla="*/ 0 w 290511"/>
                <a:gd name="connsiteY0" fmla="*/ 35142 h 35317"/>
                <a:gd name="connsiteX1" fmla="*/ 59531 w 290511"/>
                <a:gd name="connsiteY1" fmla="*/ 1805 h 35317"/>
                <a:gd name="connsiteX2" fmla="*/ 130967 w 290511"/>
                <a:gd name="connsiteY2" fmla="*/ 4186 h 35317"/>
                <a:gd name="connsiteX3" fmla="*/ 290511 w 290511"/>
                <a:gd name="connsiteY3" fmla="*/ 1804 h 35317"/>
                <a:gd name="connsiteX0" fmla="*/ 0 w 290511"/>
                <a:gd name="connsiteY0" fmla="*/ 33338 h 33562"/>
                <a:gd name="connsiteX1" fmla="*/ 59531 w 290511"/>
                <a:gd name="connsiteY1" fmla="*/ 7145 h 33562"/>
                <a:gd name="connsiteX2" fmla="*/ 130967 w 290511"/>
                <a:gd name="connsiteY2" fmla="*/ 2382 h 33562"/>
                <a:gd name="connsiteX3" fmla="*/ 290511 w 290511"/>
                <a:gd name="connsiteY3" fmla="*/ 0 h 33562"/>
              </a:gdLst>
              <a:ahLst/>
              <a:cxnLst>
                <a:cxn ang="0">
                  <a:pos x="connsiteX0" y="connsiteY0"/>
                </a:cxn>
                <a:cxn ang="0">
                  <a:pos x="connsiteX1" y="connsiteY1"/>
                </a:cxn>
                <a:cxn ang="0">
                  <a:pos x="connsiteX2" y="connsiteY2"/>
                </a:cxn>
                <a:cxn ang="0">
                  <a:pos x="connsiteX3" y="connsiteY3"/>
                </a:cxn>
              </a:cxnLst>
              <a:rect l="l" t="t" r="r" b="b"/>
              <a:pathLst>
                <a:path w="290511" h="33562">
                  <a:moveTo>
                    <a:pt x="0" y="33338"/>
                  </a:moveTo>
                  <a:cubicBezTo>
                    <a:pt x="31551" y="36116"/>
                    <a:pt x="37703" y="12304"/>
                    <a:pt x="59531" y="7145"/>
                  </a:cubicBezTo>
                  <a:cubicBezTo>
                    <a:pt x="81359" y="1986"/>
                    <a:pt x="92470" y="3573"/>
                    <a:pt x="130967" y="2382"/>
                  </a:cubicBezTo>
                  <a:cubicBezTo>
                    <a:pt x="169464" y="1191"/>
                    <a:pt x="237330" y="2381"/>
                    <a:pt x="290511" y="0"/>
                  </a:cubicBez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フリーフォーム 91"/>
            <p:cNvSpPr/>
            <p:nvPr/>
          </p:nvSpPr>
          <p:spPr>
            <a:xfrm rot="19669888">
              <a:off x="9348300" y="7578407"/>
              <a:ext cx="447026" cy="3914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0 w 517525"/>
                <a:gd name="connsiteY0" fmla="*/ 44450 h 44450"/>
                <a:gd name="connsiteX1" fmla="*/ 82438 w 517525"/>
                <a:gd name="connsiteY1" fmla="*/ 34064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9516 w 435087"/>
                <a:gd name="connsiteY0" fmla="*/ 36143 h 38100"/>
                <a:gd name="connsiteX1" fmla="*/ 0 w 435087"/>
                <a:gd name="connsiteY1" fmla="*/ 34064 h 38100"/>
                <a:gd name="connsiteX2" fmla="*/ 82662 w 435087"/>
                <a:gd name="connsiteY2" fmla="*/ 6350 h 38100"/>
                <a:gd name="connsiteX3" fmla="*/ 209662 w 435087"/>
                <a:gd name="connsiteY3" fmla="*/ 0 h 38100"/>
                <a:gd name="connsiteX4" fmla="*/ 317612 w 435087"/>
                <a:gd name="connsiteY4" fmla="*/ 0 h 38100"/>
                <a:gd name="connsiteX5" fmla="*/ 368412 w 435087"/>
                <a:gd name="connsiteY5" fmla="*/ 0 h 38100"/>
                <a:gd name="connsiteX6" fmla="*/ 396987 w 435087"/>
                <a:gd name="connsiteY6" fmla="*/ 0 h 38100"/>
                <a:gd name="connsiteX7" fmla="*/ 435087 w 435087"/>
                <a:gd name="connsiteY7" fmla="*/ 38100 h 38100"/>
                <a:gd name="connsiteX0" fmla="*/ 72330 w 497901"/>
                <a:gd name="connsiteY0" fmla="*/ 36143 h 64716"/>
                <a:gd name="connsiteX1" fmla="*/ -1 w 497901"/>
                <a:gd name="connsiteY1" fmla="*/ 64716 h 64716"/>
                <a:gd name="connsiteX2" fmla="*/ 145476 w 497901"/>
                <a:gd name="connsiteY2" fmla="*/ 6350 h 64716"/>
                <a:gd name="connsiteX3" fmla="*/ 272476 w 497901"/>
                <a:gd name="connsiteY3" fmla="*/ 0 h 64716"/>
                <a:gd name="connsiteX4" fmla="*/ 380426 w 497901"/>
                <a:gd name="connsiteY4" fmla="*/ 0 h 64716"/>
                <a:gd name="connsiteX5" fmla="*/ 431226 w 497901"/>
                <a:gd name="connsiteY5" fmla="*/ 0 h 64716"/>
                <a:gd name="connsiteX6" fmla="*/ 459801 w 497901"/>
                <a:gd name="connsiteY6" fmla="*/ 0 h 64716"/>
                <a:gd name="connsiteX7" fmla="*/ 497901 w 497901"/>
                <a:gd name="connsiteY7" fmla="*/ 38100 h 64716"/>
                <a:gd name="connsiteX0" fmla="*/ 0 w 425571"/>
                <a:gd name="connsiteY0" fmla="*/ 36143 h 317029"/>
                <a:gd name="connsiteX1" fmla="*/ 371336 w 425571"/>
                <a:gd name="connsiteY1" fmla="*/ 317029 h 317029"/>
                <a:gd name="connsiteX2" fmla="*/ 73146 w 425571"/>
                <a:gd name="connsiteY2" fmla="*/ 6350 h 317029"/>
                <a:gd name="connsiteX3" fmla="*/ 200146 w 425571"/>
                <a:gd name="connsiteY3" fmla="*/ 0 h 317029"/>
                <a:gd name="connsiteX4" fmla="*/ 308096 w 425571"/>
                <a:gd name="connsiteY4" fmla="*/ 0 h 317029"/>
                <a:gd name="connsiteX5" fmla="*/ 358896 w 425571"/>
                <a:gd name="connsiteY5" fmla="*/ 0 h 317029"/>
                <a:gd name="connsiteX6" fmla="*/ 387471 w 425571"/>
                <a:gd name="connsiteY6" fmla="*/ 0 h 317029"/>
                <a:gd name="connsiteX7" fmla="*/ 425571 w 425571"/>
                <a:gd name="connsiteY7" fmla="*/ 38100 h 317029"/>
                <a:gd name="connsiteX0" fmla="*/ 1 w 431326"/>
                <a:gd name="connsiteY0" fmla="*/ 44414 h 317029"/>
                <a:gd name="connsiteX1" fmla="*/ 377091 w 431326"/>
                <a:gd name="connsiteY1" fmla="*/ 317029 h 317029"/>
                <a:gd name="connsiteX2" fmla="*/ 78901 w 431326"/>
                <a:gd name="connsiteY2" fmla="*/ 6350 h 317029"/>
                <a:gd name="connsiteX3" fmla="*/ 205901 w 431326"/>
                <a:gd name="connsiteY3" fmla="*/ 0 h 317029"/>
                <a:gd name="connsiteX4" fmla="*/ 313851 w 431326"/>
                <a:gd name="connsiteY4" fmla="*/ 0 h 317029"/>
                <a:gd name="connsiteX5" fmla="*/ 364651 w 431326"/>
                <a:gd name="connsiteY5" fmla="*/ 0 h 317029"/>
                <a:gd name="connsiteX6" fmla="*/ 393226 w 431326"/>
                <a:gd name="connsiteY6" fmla="*/ 0 h 317029"/>
                <a:gd name="connsiteX7" fmla="*/ 431326 w 431326"/>
                <a:gd name="connsiteY7" fmla="*/ 38100 h 317029"/>
                <a:gd name="connsiteX0" fmla="*/ 0 w 431325"/>
                <a:gd name="connsiteY0" fmla="*/ 44414 h 44414"/>
                <a:gd name="connsiteX1" fmla="*/ 78900 w 431325"/>
                <a:gd name="connsiteY1" fmla="*/ 6350 h 44414"/>
                <a:gd name="connsiteX2" fmla="*/ 205900 w 431325"/>
                <a:gd name="connsiteY2" fmla="*/ 0 h 44414"/>
                <a:gd name="connsiteX3" fmla="*/ 313850 w 431325"/>
                <a:gd name="connsiteY3" fmla="*/ 0 h 44414"/>
                <a:gd name="connsiteX4" fmla="*/ 364650 w 431325"/>
                <a:gd name="connsiteY4" fmla="*/ 0 h 44414"/>
                <a:gd name="connsiteX5" fmla="*/ 393225 w 431325"/>
                <a:gd name="connsiteY5" fmla="*/ 0 h 44414"/>
                <a:gd name="connsiteX6" fmla="*/ 431325 w 431325"/>
                <a:gd name="connsiteY6" fmla="*/ 38100 h 44414"/>
                <a:gd name="connsiteX0" fmla="*/ 0 w 423543"/>
                <a:gd name="connsiteY0" fmla="*/ 28640 h 38100"/>
                <a:gd name="connsiteX1" fmla="*/ 71118 w 423543"/>
                <a:gd name="connsiteY1" fmla="*/ 6350 h 38100"/>
                <a:gd name="connsiteX2" fmla="*/ 198118 w 423543"/>
                <a:gd name="connsiteY2" fmla="*/ 0 h 38100"/>
                <a:gd name="connsiteX3" fmla="*/ 306068 w 423543"/>
                <a:gd name="connsiteY3" fmla="*/ 0 h 38100"/>
                <a:gd name="connsiteX4" fmla="*/ 356868 w 423543"/>
                <a:gd name="connsiteY4" fmla="*/ 0 h 38100"/>
                <a:gd name="connsiteX5" fmla="*/ 385443 w 423543"/>
                <a:gd name="connsiteY5" fmla="*/ 0 h 38100"/>
                <a:gd name="connsiteX6" fmla="*/ 423543 w 423543"/>
                <a:gd name="connsiteY6" fmla="*/ 38100 h 38100"/>
                <a:gd name="connsiteX0" fmla="*/ 0 w 431252"/>
                <a:gd name="connsiteY0" fmla="*/ 21370 h 38100"/>
                <a:gd name="connsiteX1" fmla="*/ 78827 w 431252"/>
                <a:gd name="connsiteY1" fmla="*/ 6350 h 38100"/>
                <a:gd name="connsiteX2" fmla="*/ 205827 w 431252"/>
                <a:gd name="connsiteY2" fmla="*/ 0 h 38100"/>
                <a:gd name="connsiteX3" fmla="*/ 313777 w 431252"/>
                <a:gd name="connsiteY3" fmla="*/ 0 h 38100"/>
                <a:gd name="connsiteX4" fmla="*/ 364577 w 431252"/>
                <a:gd name="connsiteY4" fmla="*/ 0 h 38100"/>
                <a:gd name="connsiteX5" fmla="*/ 393152 w 431252"/>
                <a:gd name="connsiteY5" fmla="*/ 0 h 38100"/>
                <a:gd name="connsiteX6" fmla="*/ 431252 w 431252"/>
                <a:gd name="connsiteY6" fmla="*/ 38100 h 38100"/>
                <a:gd name="connsiteX0" fmla="*/ 0 w 459877"/>
                <a:gd name="connsiteY0" fmla="*/ 16635 h 38100"/>
                <a:gd name="connsiteX1" fmla="*/ 107452 w 459877"/>
                <a:gd name="connsiteY1" fmla="*/ 6350 h 38100"/>
                <a:gd name="connsiteX2" fmla="*/ 234452 w 459877"/>
                <a:gd name="connsiteY2" fmla="*/ 0 h 38100"/>
                <a:gd name="connsiteX3" fmla="*/ 342402 w 459877"/>
                <a:gd name="connsiteY3" fmla="*/ 0 h 38100"/>
                <a:gd name="connsiteX4" fmla="*/ 393202 w 459877"/>
                <a:gd name="connsiteY4" fmla="*/ 0 h 38100"/>
                <a:gd name="connsiteX5" fmla="*/ 421777 w 459877"/>
                <a:gd name="connsiteY5" fmla="*/ 0 h 38100"/>
                <a:gd name="connsiteX6" fmla="*/ 459877 w 45987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77" h="38100">
                  <a:moveTo>
                    <a:pt x="0" y="16635"/>
                  </a:moveTo>
                  <a:lnTo>
                    <a:pt x="107452" y="6350"/>
                  </a:lnTo>
                  <a:lnTo>
                    <a:pt x="234452" y="0"/>
                  </a:lnTo>
                  <a:lnTo>
                    <a:pt x="342402" y="0"/>
                  </a:lnTo>
                  <a:lnTo>
                    <a:pt x="393202" y="0"/>
                  </a:lnTo>
                  <a:lnTo>
                    <a:pt x="421777" y="0"/>
                  </a:lnTo>
                  <a:lnTo>
                    <a:pt x="459877"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3" name="正方形/長方形 92"/>
            <p:cNvSpPr/>
            <p:nvPr/>
          </p:nvSpPr>
          <p:spPr>
            <a:xfrm>
              <a:off x="8595246" y="7233015"/>
              <a:ext cx="961110" cy="145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正方形/長方形 93"/>
            <p:cNvSpPr/>
            <p:nvPr/>
          </p:nvSpPr>
          <p:spPr>
            <a:xfrm>
              <a:off x="9653497" y="7180615"/>
              <a:ext cx="932489" cy="133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95" name="直線コネクタ 94"/>
            <p:cNvCxnSpPr/>
            <p:nvPr/>
          </p:nvCxnSpPr>
          <p:spPr>
            <a:xfrm>
              <a:off x="8600933" y="7389277"/>
              <a:ext cx="857668" cy="2911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endCxn id="92" idx="4"/>
            </p:cNvCxnSpPr>
            <p:nvPr/>
          </p:nvCxnSpPr>
          <p:spPr>
            <a:xfrm>
              <a:off x="9546736" y="7370621"/>
              <a:ext cx="148994" cy="126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endCxn id="92" idx="4"/>
            </p:cNvCxnSpPr>
            <p:nvPr/>
          </p:nvCxnSpPr>
          <p:spPr>
            <a:xfrm>
              <a:off x="9636583" y="7324553"/>
              <a:ext cx="59147" cy="172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endCxn id="110" idx="8"/>
            </p:cNvCxnSpPr>
            <p:nvPr/>
          </p:nvCxnSpPr>
          <p:spPr>
            <a:xfrm flipH="1">
              <a:off x="10392986" y="7326968"/>
              <a:ext cx="193000" cy="210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a:off x="9313063" y="7420492"/>
              <a:ext cx="299523" cy="213404"/>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a:off x="9678317" y="7433769"/>
              <a:ext cx="811169" cy="3350"/>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55173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4620" y="3723922"/>
            <a:ext cx="3258005" cy="1897309"/>
          </a:xfrm>
          <a:prstGeom prst="rect">
            <a:avLst/>
          </a:prstGeom>
        </p:spPr>
      </p:pic>
      <p:pic>
        <p:nvPicPr>
          <p:cNvPr id="67" name="図 6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844" y="4225588"/>
            <a:ext cx="3838958" cy="2207401"/>
          </a:xfrm>
          <a:prstGeom prst="rect">
            <a:avLst/>
          </a:prstGeom>
        </p:spPr>
      </p:pic>
      <p:sp>
        <p:nvSpPr>
          <p:cNvPr id="17" name="正方形/長方形 16"/>
          <p:cNvSpPr/>
          <p:nvPr/>
        </p:nvSpPr>
        <p:spPr>
          <a:xfrm>
            <a:off x="30028" y="1546503"/>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○開通区間の本線交通量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107504" y="42656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②</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90621" y="853281"/>
            <a:ext cx="8928992" cy="64903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新名神への交通転換により、並行する名神・中国道の交通量は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減、高槻</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間の渋滞は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減、事故は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減となった。</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28455" y="1801331"/>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（新名神高速道路開通前後における交通量）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894128" y="1546503"/>
            <a:ext cx="412548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○開通区間周辺の渋滞と事故</a:t>
            </a:r>
            <a:r>
              <a:rPr lang="ja-JP" altLang="en-US" sz="1400" baseline="300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aseline="30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0"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114</a:t>
            </a:fld>
            <a:endParaRPr lang="ja-JP" altLang="en-US" b="1" dirty="0"/>
          </a:p>
        </p:txBody>
      </p:sp>
      <p:pic>
        <p:nvPicPr>
          <p:cNvPr id="2" name="図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6882" y="2102336"/>
            <a:ext cx="4179543" cy="2005761"/>
          </a:xfrm>
          <a:prstGeom prst="rect">
            <a:avLst/>
          </a:prstGeom>
        </p:spPr>
      </p:pic>
      <p:grpSp>
        <p:nvGrpSpPr>
          <p:cNvPr id="70" name="グループ化 69"/>
          <p:cNvGrpSpPr/>
          <p:nvPr/>
        </p:nvGrpSpPr>
        <p:grpSpPr>
          <a:xfrm>
            <a:off x="5194998" y="1836729"/>
            <a:ext cx="3523744" cy="1827985"/>
            <a:chOff x="5139256" y="2045635"/>
            <a:chExt cx="3523744" cy="1827985"/>
          </a:xfrm>
        </p:grpSpPr>
        <p:pic>
          <p:nvPicPr>
            <p:cNvPr id="69" name="図 6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39256" y="2045635"/>
              <a:ext cx="3523744" cy="1825135"/>
            </a:xfrm>
            <a:prstGeom prst="rect">
              <a:avLst/>
            </a:prstGeom>
          </p:spPr>
        </p:pic>
        <p:sp>
          <p:nvSpPr>
            <p:cNvPr id="6" name="正方形/長方形 5"/>
            <p:cNvSpPr/>
            <p:nvPr/>
          </p:nvSpPr>
          <p:spPr bwMode="white">
            <a:xfrm>
              <a:off x="5611838" y="3108764"/>
              <a:ext cx="216024" cy="764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bwMode="white">
            <a:xfrm>
              <a:off x="5427288" y="3618100"/>
              <a:ext cx="216024" cy="234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bwMode="white">
            <a:xfrm>
              <a:off x="5836476" y="3116775"/>
              <a:ext cx="45719"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bwMode="white">
            <a:xfrm>
              <a:off x="5890809" y="2657608"/>
              <a:ext cx="340915" cy="86441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1" name="テキスト ボックス 10"/>
            <p:cNvSpPr txBox="1"/>
            <p:nvPr/>
          </p:nvSpPr>
          <p:spPr>
            <a:xfrm>
              <a:off x="5914665" y="2521811"/>
              <a:ext cx="317059" cy="230832"/>
            </a:xfrm>
            <a:prstGeom prst="rect">
              <a:avLst/>
            </a:prstGeom>
            <a:noFill/>
          </p:spPr>
          <p:txBody>
            <a:bodyPr wrap="square" rtlCol="0">
              <a:spAutoFit/>
            </a:bodyPr>
            <a:lstStyle/>
            <a:p>
              <a:r>
                <a:rPr kumimoji="1" lang="en-US" altLang="ja-JP" sz="900" b="1" dirty="0"/>
                <a:t>10</a:t>
              </a:r>
              <a:endParaRPr kumimoji="1" lang="ja-JP" altLang="en-US" sz="900" b="1" dirty="0"/>
            </a:p>
          </p:txBody>
        </p:sp>
        <p:cxnSp>
          <p:nvCxnSpPr>
            <p:cNvPr id="23" name="直線コネクタ 22"/>
            <p:cNvCxnSpPr/>
            <p:nvPr/>
          </p:nvCxnSpPr>
          <p:spPr>
            <a:xfrm flipV="1">
              <a:off x="5674785" y="3491601"/>
              <a:ext cx="688607" cy="5823"/>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6219376" y="3253354"/>
              <a:ext cx="103470"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5837799" y="3000038"/>
              <a:ext cx="72008"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5674785" y="3253354"/>
              <a:ext cx="235022"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6219376" y="3000199"/>
              <a:ext cx="51735"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6219376" y="2756427"/>
              <a:ext cx="103470"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5811195" y="2756427"/>
              <a:ext cx="103470"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grpSp>
      <p:sp>
        <p:nvSpPr>
          <p:cNvPr id="60" name="正方形/長方形 59"/>
          <p:cNvSpPr/>
          <p:nvPr/>
        </p:nvSpPr>
        <p:spPr>
          <a:xfrm>
            <a:off x="392954" y="6525321"/>
            <a:ext cx="8324325" cy="246221"/>
          </a:xfrm>
          <a:prstGeom prst="rect">
            <a:avLst/>
          </a:prstGeom>
        </p:spPr>
        <p:txBody>
          <a:bodyPr wrap="square">
            <a:spAutoFit/>
          </a:bodyPr>
          <a:lstStyle/>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NEXCO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E1A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新名神高速道路（高槻</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間）が開通して</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年を迎えます」令和５年３月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a:t>
            </a:r>
          </a:p>
        </p:txBody>
      </p:sp>
      <p:grpSp>
        <p:nvGrpSpPr>
          <p:cNvPr id="74" name="グループ化 73"/>
          <p:cNvGrpSpPr/>
          <p:nvPr/>
        </p:nvGrpSpPr>
        <p:grpSpPr>
          <a:xfrm>
            <a:off x="3796220" y="5613312"/>
            <a:ext cx="5347780" cy="727346"/>
            <a:chOff x="3813103" y="5821751"/>
            <a:chExt cx="5347780" cy="727346"/>
          </a:xfrm>
        </p:grpSpPr>
        <p:pic>
          <p:nvPicPr>
            <p:cNvPr id="73" name="図 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3103" y="5824380"/>
              <a:ext cx="5347780" cy="724717"/>
            </a:xfrm>
            <a:prstGeom prst="rect">
              <a:avLst/>
            </a:prstGeom>
          </p:spPr>
        </p:pic>
        <p:sp>
          <p:nvSpPr>
            <p:cNvPr id="63" name="正方形/長方形 62"/>
            <p:cNvSpPr/>
            <p:nvPr/>
          </p:nvSpPr>
          <p:spPr bwMode="white">
            <a:xfrm>
              <a:off x="7983295" y="5821751"/>
              <a:ext cx="1034408" cy="62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133377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496" y="2547594"/>
            <a:ext cx="886042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○公共交通戦略における事業中の「戦略路線」の概要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大阪府「公共交通戦略」を基に作成</a:t>
            </a:r>
            <a:endParaRPr lang="ja-JP" altLang="en-US" sz="11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5496" y="4963100"/>
            <a:ext cx="816030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○「公共交通の利便性向上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公共交通の利用促進」の取組みイメージ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大阪府「公共交通戦略」を基に作成</a:t>
            </a:r>
          </a:p>
        </p:txBody>
      </p:sp>
      <p:graphicFrame>
        <p:nvGraphicFramePr>
          <p:cNvPr id="14" name="Group 39"/>
          <p:cNvGraphicFramePr>
            <a:graphicFrameLocks noGrp="1"/>
          </p:cNvGraphicFramePr>
          <p:nvPr/>
        </p:nvGraphicFramePr>
        <p:xfrm>
          <a:off x="133905" y="5255824"/>
          <a:ext cx="8902591" cy="1280056"/>
        </p:xfrm>
        <a:graphic>
          <a:graphicData uri="http://schemas.openxmlformats.org/drawingml/2006/table">
            <a:tbl>
              <a:tblPr/>
              <a:tblGrid>
                <a:gridCol w="1702581">
                  <a:extLst>
                    <a:ext uri="{9D8B030D-6E8A-4147-A177-3AD203B41FA5}">
                      <a16:colId xmlns:a16="http://schemas.microsoft.com/office/drawing/2014/main" val="20000"/>
                    </a:ext>
                  </a:extLst>
                </a:gridCol>
                <a:gridCol w="7200010">
                  <a:extLst>
                    <a:ext uri="{9D8B030D-6E8A-4147-A177-3AD203B41FA5}">
                      <a16:colId xmlns:a16="http://schemas.microsoft.com/office/drawing/2014/main" val="20001"/>
                    </a:ext>
                  </a:extLst>
                </a:gridCol>
              </a:tblGrid>
              <a:tr h="41812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中⻑期的な対策として検討を⾏</a:t>
                      </a:r>
                      <a:r>
                        <a:rPr kumimoji="1" lang="ja-JP" altLang="en-US" sz="1200" b="0" i="0" u="none" strike="noStrike" cap="none" normalizeH="0" baseline="0" dirty="0" err="1">
                          <a:ln>
                            <a:noFill/>
                          </a:ln>
                          <a:solidFill>
                            <a:schemeClr val="tx1"/>
                          </a:solidFill>
                          <a:effectLst/>
                          <a:latin typeface="Meiryo UI" pitchFamily="50" charset="-128"/>
                          <a:ea typeface="Meiryo UI" pitchFamily="50" charset="-128"/>
                          <a:cs typeface="Meiryo UI" pitchFamily="50" charset="-128"/>
                        </a:rPr>
                        <a:t>う</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・料⾦負担の軽減 　　　　　　　　　　　　　　　　　　　　・乗継駅における駅機能の充実　　　　　　 　　　　 　</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・交通手段のシームレス化　　　　　　　　　　　など</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0"/>
                  </a:ext>
                </a:extLst>
              </a:tr>
              <a:tr h="74240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引き続き取組むもの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・鉄道の連続⽴体交差の整備　　　　　　　　　　　 　　・駅前広場の整備、駅へのアクセスの充実</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・乗継案内情報の充実　　　　　　　　　　　　　　  　 　 ・交通環境学習や利⽤促進キャンペーンの実施</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・観光や地域のにぎわいづくりと連携した利⽤促進</a:t>
                      </a:r>
                      <a:r>
                        <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・鉄道駅耐震補強、可動式ホーム柵設置        </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・災害時の鉄道運行の情報提供　　　　　　　　　　　　　　　　　　　　　　　　　　　　　　　　　　　　　　　など</a:t>
                      </a:r>
                      <a:endParaRPr kumimoji="1" lang="zh-TW"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bl>
          </a:graphicData>
        </a:graphic>
      </p:graphicFrame>
      <p:sp>
        <p:nvSpPr>
          <p:cNvPr id="15" name="正方形/長方形 10"/>
          <p:cNvSpPr>
            <a:spLocks noChangeArrowheads="1"/>
          </p:cNvSpPr>
          <p:nvPr/>
        </p:nvSpPr>
        <p:spPr bwMode="auto">
          <a:xfrm>
            <a:off x="102956" y="36573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大阪都市圏における鉄道ネットワークの充実</a:t>
            </a:r>
          </a:p>
        </p:txBody>
      </p:sp>
      <p:sp>
        <p:nvSpPr>
          <p:cNvPr id="18" name="正方形/長方形 17"/>
          <p:cNvSpPr/>
          <p:nvPr/>
        </p:nvSpPr>
        <p:spPr>
          <a:xfrm>
            <a:off x="107504" y="742616"/>
            <a:ext cx="8928992" cy="180497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鉄道については、公共交通戦略（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月策定、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月改訂）に基づき、北大阪急行延伸は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日に開業、大阪モノレール延伸は、支柱建設工事及び駅舎工事等を実施中、なにわ筋線は鉄道事業法に基づく工事施行認可（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月）及び都市計画事業認可（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月）を取得し、現在、駅部工事等を実施中。</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また、乗継ぎ時の移動負担軽減や情報案内の充実などによる公共交通の利便性向上に向けた取組みを進めている。</a:t>
            </a:r>
          </a:p>
        </p:txBody>
      </p:sp>
      <p:graphicFrame>
        <p:nvGraphicFramePr>
          <p:cNvPr id="17" name="Group 39"/>
          <p:cNvGraphicFramePr>
            <a:graphicFrameLocks noGrp="1"/>
          </p:cNvGraphicFramePr>
          <p:nvPr>
            <p:extLst>
              <p:ext uri="{D42A27DB-BD31-4B8C-83A1-F6EECF244321}">
                <p14:modId xmlns:p14="http://schemas.microsoft.com/office/powerpoint/2010/main" val="1285231230"/>
              </p:ext>
            </p:extLst>
          </p:nvPr>
        </p:nvGraphicFramePr>
        <p:xfrm>
          <a:off x="133905" y="2844734"/>
          <a:ext cx="8932285" cy="2019744"/>
        </p:xfrm>
        <a:graphic>
          <a:graphicData uri="http://schemas.openxmlformats.org/drawingml/2006/table">
            <a:tbl>
              <a:tblPr/>
              <a:tblGrid>
                <a:gridCol w="1141848">
                  <a:extLst>
                    <a:ext uri="{9D8B030D-6E8A-4147-A177-3AD203B41FA5}">
                      <a16:colId xmlns:a16="http://schemas.microsoft.com/office/drawing/2014/main" val="20000"/>
                    </a:ext>
                  </a:extLst>
                </a:gridCol>
                <a:gridCol w="2564285">
                  <a:extLst>
                    <a:ext uri="{9D8B030D-6E8A-4147-A177-3AD203B41FA5}">
                      <a16:colId xmlns:a16="http://schemas.microsoft.com/office/drawing/2014/main" val="20001"/>
                    </a:ext>
                  </a:extLst>
                </a:gridCol>
                <a:gridCol w="5226152">
                  <a:extLst>
                    <a:ext uri="{9D8B030D-6E8A-4147-A177-3AD203B41FA5}">
                      <a16:colId xmlns:a16="http://schemas.microsoft.com/office/drawing/2014/main" val="20002"/>
                    </a:ext>
                  </a:extLst>
                </a:gridCol>
              </a:tblGrid>
              <a:tr h="21602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概要（</a:t>
                      </a:r>
                      <a:r>
                        <a:rPr kumimoji="1" lang="ja-JP" altLang="en-US" sz="1200" b="1" i="0" u="none" strike="noStrike" cap="none" normalizeH="0" baseline="0" dirty="0">
                          <a:ln>
                            <a:noFill/>
                          </a:ln>
                          <a:solidFill>
                            <a:schemeClr val="tx1"/>
                          </a:solidFill>
                          <a:effectLst/>
                          <a:latin typeface="Meiryo UI" pitchFamily="50" charset="-128"/>
                          <a:ea typeface="ＭＳ Ｐゴシック" pitchFamily="50" charset="-128"/>
                        </a:rPr>
                        <a:t>数値は概数</a:t>
                      </a: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効果</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438331">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北大阪急行</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2.5㎞</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（千里中央～箕面萱野）</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a:t>
                      </a:r>
                      <a:r>
                        <a:rPr lang="en-US" altLang="ja-JP" sz="1050" b="0" i="0" u="none" strike="noStrike" cap="none" normalizeH="0" baseline="0" dirty="0">
                          <a:ln>
                            <a:noFill/>
                          </a:ln>
                          <a:solidFill>
                            <a:schemeClr val="tx1"/>
                          </a:solidFill>
                          <a:effectLst/>
                          <a:latin typeface="Meiryo UI"/>
                          <a:ea typeface="Meiryo UI"/>
                          <a:cs typeface="Meiryo UI" pitchFamily="50" charset="-128"/>
                        </a:rPr>
                        <a:t>864</a:t>
                      </a:r>
                      <a:r>
                        <a:rPr kumimoji="1" lang="ja-JP" altLang="en-US" sz="1050" b="0" i="0" u="none" strike="noStrike" cap="none" normalizeH="0" baseline="0" dirty="0">
                          <a:ln>
                            <a:noFill/>
                          </a:ln>
                          <a:solidFill>
                            <a:schemeClr val="tx1"/>
                          </a:solidFill>
                          <a:effectLst/>
                          <a:latin typeface="Meiryo UI"/>
                          <a:ea typeface="Meiryo UI"/>
                          <a:cs typeface="Meiryo UI" pitchFamily="50" charset="-128"/>
                        </a:rPr>
                        <a:t>億円</a:t>
                      </a:r>
                      <a:r>
                        <a:rPr kumimoji="1" lang="ja-JP" altLang="en-US"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en-US" altLang="ja-JP"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ja-JP" altLang="en-US"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車両費含む）</a:t>
                      </a:r>
                      <a:endParaRPr kumimoji="1" lang="en-US" altLang="ja-JP"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＊南北軸の強化、国土軸アクセス</a:t>
                      </a: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大阪モノレール</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8.9㎞</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門真市～瓜生堂</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＊事業費（インフラ部）：</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1,442</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＊放射状鉄道の環状結節</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（新たに4路線を加え</a:t>
                      </a:r>
                      <a:r>
                        <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10</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路線の放射状鉄道と結節）</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なにわ筋線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7.2㎞</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（うめきた（大阪）地下</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en-US" altLang="zh-TW"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JR</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難波／</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南海</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新今宮）</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3,300</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＊関空アクセスの強化（速達性や定時制に加え、運行頻度やリダンダンシーも向上）</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＊大阪都心・国土軸にアクセスし、大阪・関西全体への広がりをもった路線</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bl>
          </a:graphicData>
        </a:graphic>
      </p:graphicFrame>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0" name="スライド番号プレースホルダー 1">
            <a:extLst>
              <a:ext uri="{FF2B5EF4-FFF2-40B4-BE49-F238E27FC236}">
                <a16:creationId xmlns:a16="http://schemas.microsoft.com/office/drawing/2014/main" id="{F9E5BD11-DC33-42B9-BBFA-C902A678C22D}"/>
              </a:ext>
            </a:extLst>
          </p:cNvPr>
          <p:cNvSpPr txBox="1">
            <a:spLocks/>
          </p:cNvSpPr>
          <p:nvPr/>
        </p:nvSpPr>
        <p:spPr>
          <a:xfrm>
            <a:off x="704691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115</a:t>
            </a:r>
            <a:endParaRPr lang="ja-JP" altLang="en-US" dirty="0"/>
          </a:p>
        </p:txBody>
      </p:sp>
    </p:spTree>
    <p:extLst>
      <p:ext uri="{BB962C8B-B14F-4D97-AF65-F5344CB8AC3E}">
        <p14:creationId xmlns:p14="http://schemas.microsoft.com/office/powerpoint/2010/main" val="5390262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24514" y="418839"/>
            <a:ext cx="6111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リニア・北陸新幹線などの広域交通ネットワークの強化</a:t>
            </a:r>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90" name="表 89"/>
          <p:cNvGraphicFramePr>
            <a:graphicFrameLocks noGrp="1"/>
          </p:cNvGraphicFramePr>
          <p:nvPr/>
        </p:nvGraphicFramePr>
        <p:xfrm>
          <a:off x="253382" y="5854497"/>
          <a:ext cx="8492221" cy="929642"/>
        </p:xfrm>
        <a:graphic>
          <a:graphicData uri="http://schemas.openxmlformats.org/drawingml/2006/table">
            <a:tbl>
              <a:tblPr firstRow="1" firstCol="1" bandRow="1"/>
              <a:tblGrid>
                <a:gridCol w="8492221">
                  <a:extLst>
                    <a:ext uri="{9D8B030D-6E8A-4147-A177-3AD203B41FA5}">
                      <a16:colId xmlns:a16="http://schemas.microsoft.com/office/drawing/2014/main" val="20000"/>
                    </a:ext>
                  </a:extLst>
                </a:gridCol>
              </a:tblGrid>
              <a:tr h="9296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91" name="テキスト ボックス 90"/>
          <p:cNvSpPr txBox="1"/>
          <p:nvPr/>
        </p:nvSpPr>
        <p:spPr>
          <a:xfrm>
            <a:off x="83606" y="1514423"/>
            <a:ext cx="4524546"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○リニア・北陸新幹線の全線開業により形成される新幹線ネットワーク</a:t>
            </a:r>
            <a:endParaRPr kumimoji="1" lang="ja-JP" altLang="en-US" sz="1200" dirty="0"/>
          </a:p>
        </p:txBody>
      </p:sp>
      <p:sp>
        <p:nvSpPr>
          <p:cNvPr id="92" name="正方形/長方形 91"/>
          <p:cNvSpPr/>
          <p:nvPr/>
        </p:nvSpPr>
        <p:spPr>
          <a:xfrm>
            <a:off x="60105" y="815480"/>
            <a:ext cx="9023789" cy="5760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広域交通ネットワーク強化に資するリニア中央新幹線と北陸新幹線について、大阪までの１日も早い全線開業に向けて、国等への要望活動や機運醸成にかかる広報・啓発活動を実施している。</a:t>
            </a:r>
          </a:p>
        </p:txBody>
      </p:sp>
      <p:sp>
        <p:nvSpPr>
          <p:cNvPr id="93" name="テキスト ボックス 92"/>
          <p:cNvSpPr txBox="1"/>
          <p:nvPr/>
        </p:nvSpPr>
        <p:spPr>
          <a:xfrm>
            <a:off x="83606" y="5560312"/>
            <a:ext cx="550987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○国における位置づけ</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（経済財政運営と改革の基本方針</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関係部分抜粋</a:t>
            </a:r>
            <a:endParaRPr kumimoji="1" lang="ja-JP" altLang="en-US" sz="1100" dirty="0"/>
          </a:p>
        </p:txBody>
      </p:sp>
      <p:pic>
        <p:nvPicPr>
          <p:cNvPr id="4" name="図 3">
            <a:extLst>
              <a:ext uri="{FF2B5EF4-FFF2-40B4-BE49-F238E27FC236}">
                <a16:creationId xmlns:a16="http://schemas.microsoft.com/office/drawing/2014/main" id="{4D03DC79-39E1-4EC0-9809-34F2F7A80E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195" y="1818913"/>
            <a:ext cx="5048902" cy="3557368"/>
          </a:xfrm>
          <a:prstGeom prst="rect">
            <a:avLst/>
          </a:prstGeom>
        </p:spPr>
      </p:pic>
      <p:sp>
        <p:nvSpPr>
          <p:cNvPr id="136" name="テキスト ボックス 135">
            <a:extLst>
              <a:ext uri="{FF2B5EF4-FFF2-40B4-BE49-F238E27FC236}">
                <a16:creationId xmlns:a16="http://schemas.microsoft.com/office/drawing/2014/main" id="{3957B07A-9B61-459A-B1F2-73996A2B693F}"/>
              </a:ext>
            </a:extLst>
          </p:cNvPr>
          <p:cNvSpPr txBox="1"/>
          <p:nvPr/>
        </p:nvSpPr>
        <p:spPr>
          <a:xfrm>
            <a:off x="5085283" y="1496941"/>
            <a:ext cx="4090665" cy="430887"/>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リニア中央新幹線の開業による所要時間</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（リニア中央新幹線建設促進期成同盟会パンフレット 令和７年度）　</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タイトル 1">
            <a:extLst>
              <a:ext uri="{FF2B5EF4-FFF2-40B4-BE49-F238E27FC236}">
                <a16:creationId xmlns:a16="http://schemas.microsoft.com/office/drawing/2014/main" id="{03A92708-040D-4608-BA24-3C514083E999}"/>
              </a:ext>
            </a:extLst>
          </p:cNvPr>
          <p:cNvSpPr txBox="1">
            <a:spLocks/>
          </p:cNvSpPr>
          <p:nvPr/>
        </p:nvSpPr>
        <p:spPr>
          <a:xfrm>
            <a:off x="5458197" y="1830252"/>
            <a:ext cx="1260000" cy="449707"/>
          </a:xfrm>
          <a:prstGeom prst="rect">
            <a:avLst/>
          </a:prstGeom>
          <a:noFill/>
        </p:spPr>
        <p:txBody>
          <a:bodyPr vert="horz" lIns="92994" tIns="46497" rIns="92994" bIns="46497"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＜全線開業時＞</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8" name="図 137">
            <a:extLst>
              <a:ext uri="{FF2B5EF4-FFF2-40B4-BE49-F238E27FC236}">
                <a16:creationId xmlns:a16="http://schemas.microsoft.com/office/drawing/2014/main" id="{C78955BA-2A4B-437B-9127-02665343B8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14993" y="2139259"/>
            <a:ext cx="2546658" cy="1642882"/>
          </a:xfrm>
          <a:prstGeom prst="rect">
            <a:avLst/>
          </a:prstGeom>
        </p:spPr>
      </p:pic>
      <p:sp>
        <p:nvSpPr>
          <p:cNvPr id="139" name="タイトル 1">
            <a:extLst>
              <a:ext uri="{FF2B5EF4-FFF2-40B4-BE49-F238E27FC236}">
                <a16:creationId xmlns:a16="http://schemas.microsoft.com/office/drawing/2014/main" id="{7CF2F65A-EF60-4793-9BAD-C0B794C22692}"/>
              </a:ext>
            </a:extLst>
          </p:cNvPr>
          <p:cNvSpPr txBox="1">
            <a:spLocks/>
          </p:cNvSpPr>
          <p:nvPr/>
        </p:nvSpPr>
        <p:spPr>
          <a:xfrm>
            <a:off x="5435343" y="3728268"/>
            <a:ext cx="2528360" cy="449707"/>
          </a:xfrm>
          <a:prstGeom prst="rect">
            <a:avLst/>
          </a:prstGeom>
          <a:noFill/>
        </p:spPr>
        <p:txBody>
          <a:bodyPr vert="horz" lIns="92994" tIns="46497" rIns="92994" bIns="46497"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＜部分開業時（東京・名古屋間開業）＞</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0" name="グループ化 139">
            <a:extLst>
              <a:ext uri="{FF2B5EF4-FFF2-40B4-BE49-F238E27FC236}">
                <a16:creationId xmlns:a16="http://schemas.microsoft.com/office/drawing/2014/main" id="{EF36EF75-BFDC-4942-B5CC-263800A7D24D}"/>
              </a:ext>
            </a:extLst>
          </p:cNvPr>
          <p:cNvGrpSpPr/>
          <p:nvPr/>
        </p:nvGrpSpPr>
        <p:grpSpPr>
          <a:xfrm>
            <a:off x="5524518" y="4075737"/>
            <a:ext cx="3162268" cy="1529656"/>
            <a:chOff x="3242376" y="7005865"/>
            <a:chExt cx="3498993" cy="1808215"/>
          </a:xfrm>
        </p:grpSpPr>
        <p:pic>
          <p:nvPicPr>
            <p:cNvPr id="141" name="図 140">
              <a:extLst>
                <a:ext uri="{FF2B5EF4-FFF2-40B4-BE49-F238E27FC236}">
                  <a16:creationId xmlns:a16="http://schemas.microsoft.com/office/drawing/2014/main" id="{DA8FD2C0-F8BE-4F67-98EB-AEF7FA21C6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42376" y="7056256"/>
              <a:ext cx="3498992" cy="1675274"/>
            </a:xfrm>
            <a:prstGeom prst="rect">
              <a:avLst/>
            </a:prstGeom>
          </p:spPr>
        </p:pic>
        <p:sp>
          <p:nvSpPr>
            <p:cNvPr id="142" name="正方形/長方形 141">
              <a:extLst>
                <a:ext uri="{FF2B5EF4-FFF2-40B4-BE49-F238E27FC236}">
                  <a16:creationId xmlns:a16="http://schemas.microsoft.com/office/drawing/2014/main" id="{283A3612-2A30-4834-885C-EA5E6878AC52}"/>
                </a:ext>
              </a:extLst>
            </p:cNvPr>
            <p:cNvSpPr/>
            <p:nvPr/>
          </p:nvSpPr>
          <p:spPr>
            <a:xfrm>
              <a:off x="3242377" y="7005865"/>
              <a:ext cx="3498992" cy="1808215"/>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5" name="テキスト ボックス 4">
            <a:extLst>
              <a:ext uri="{FF2B5EF4-FFF2-40B4-BE49-F238E27FC236}">
                <a16:creationId xmlns:a16="http://schemas.microsoft.com/office/drawing/2014/main" id="{3514AD44-CE00-4272-A3FC-AB4697B35A00}"/>
              </a:ext>
            </a:extLst>
          </p:cNvPr>
          <p:cNvSpPr txBox="1"/>
          <p:nvPr/>
        </p:nvSpPr>
        <p:spPr>
          <a:xfrm>
            <a:off x="294952" y="5873141"/>
            <a:ext cx="8450651" cy="90024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・我が国の国際競争力強化のため、整備新幹線、リニア中央新幹線等の早期整備を推進する。</a:t>
            </a:r>
            <a:endParaRPr lang="en-US" alt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・リニア中央新幹線については、財政投融資による支援を踏まえ、全線開業に係る現行の想定時期の下</a:t>
            </a:r>
            <a:r>
              <a:rPr lang="en-US" alt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、環境・水資源の状況等を厳格にモニタリングし、</a:t>
            </a:r>
            <a:endParaRPr lang="en-US" alt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必要な指導や技術的支援を行うとともに、沿線自治体と連携して、全線開業に向けた環境整備を行う。</a:t>
            </a:r>
            <a:endParaRPr lang="en-US" alt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年、建設主体の当時の</a:t>
            </a:r>
            <a:r>
              <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2045</a:t>
            </a:r>
            <a:r>
              <a:rPr lang="ja-JP" altLang="en-US"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年の東京・大阪間の開業想定時期について最大</a:t>
            </a:r>
            <a:r>
              <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年間前倒し（最速</a:t>
            </a:r>
            <a:r>
              <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2037</a:t>
            </a:r>
            <a:r>
              <a:rPr lang="ja-JP" altLang="en-US"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年）を図るため、財政投融資を活用して</a:t>
            </a:r>
            <a:endPar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a:t>
            </a:r>
            <a:r>
              <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年間で</a:t>
            </a:r>
            <a:r>
              <a:rPr lang="en-US" altLang="ja-JP"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兆円の長期・固定・低利の貸付けを行った。</a:t>
            </a:r>
            <a:endParaRPr kumimoji="1" lang="ja-JP" altLang="en-US" dirty="0"/>
          </a:p>
        </p:txBody>
      </p:sp>
      <p:sp>
        <p:nvSpPr>
          <p:cNvPr id="18" name="スライド番号プレースホルダー 2">
            <a:extLst>
              <a:ext uri="{FF2B5EF4-FFF2-40B4-BE49-F238E27FC236}">
                <a16:creationId xmlns:a16="http://schemas.microsoft.com/office/drawing/2014/main" id="{2FE674FD-2F1C-4C68-8C18-7021E5B3F103}"/>
              </a:ext>
            </a:extLst>
          </p:cNvPr>
          <p:cNvSpPr>
            <a:spLocks noGrp="1"/>
          </p:cNvSpPr>
          <p:nvPr>
            <p:ph type="sldNum" sz="quarter" idx="12"/>
          </p:nvPr>
        </p:nvSpPr>
        <p:spPr>
          <a:xfrm>
            <a:off x="8438139" y="6492875"/>
            <a:ext cx="744240" cy="365125"/>
          </a:xfrm>
        </p:spPr>
        <p:txBody>
          <a:bodyPr/>
          <a:lstStyle/>
          <a:p>
            <a:pPr>
              <a:defRPr/>
            </a:pPr>
            <a:r>
              <a:rPr lang="en-US" altLang="ja-JP" b="1" dirty="0"/>
              <a:t>116</a:t>
            </a:r>
            <a:endParaRPr lang="ja-JP" altLang="en-US" b="1" dirty="0"/>
          </a:p>
        </p:txBody>
      </p:sp>
    </p:spTree>
    <p:extLst>
      <p:ext uri="{BB962C8B-B14F-4D97-AF65-F5344CB8AC3E}">
        <p14:creationId xmlns:p14="http://schemas.microsoft.com/office/powerpoint/2010/main" val="16171702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2285965753"/>
              </p:ext>
            </p:extLst>
          </p:nvPr>
        </p:nvGraphicFramePr>
        <p:xfrm>
          <a:off x="5025020" y="2863531"/>
          <a:ext cx="3971668" cy="1872209"/>
        </p:xfrm>
        <a:graphic>
          <a:graphicData uri="http://schemas.openxmlformats.org/drawingml/2006/table">
            <a:tbl>
              <a:tblPr>
                <a:tableStyleId>{616DA210-FB5B-4158-B5E0-FEB733F419BA}</a:tableStyleId>
              </a:tblPr>
              <a:tblGrid>
                <a:gridCol w="3971668">
                  <a:extLst>
                    <a:ext uri="{9D8B030D-6E8A-4147-A177-3AD203B41FA5}">
                      <a16:colId xmlns:a16="http://schemas.microsoft.com/office/drawing/2014/main" val="20000"/>
                    </a:ext>
                  </a:extLst>
                </a:gridCol>
              </a:tblGrid>
              <a:tr h="237828">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名称</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solidFill>
                      <a:schemeClr val="tx2">
                        <a:lumMod val="20000"/>
                        <a:lumOff val="80000"/>
                      </a:schemeClr>
                    </a:solidFill>
                  </a:tcPr>
                </a:tc>
                <a:extLst>
                  <a:ext uri="{0D108BD9-81ED-4DB2-BD59-A6C34878D82A}">
                    <a16:rowId xmlns:a16="http://schemas.microsoft.com/office/drawing/2014/main" val="10000"/>
                  </a:ext>
                </a:extLst>
              </a:tr>
              <a:tr h="234426">
                <a:tc>
                  <a:txBody>
                    <a:bodyPr/>
                    <a:lstStyle/>
                    <a:p>
                      <a:pPr algn="l" fontAlgn="ctr"/>
                      <a:r>
                        <a:rPr lang="ja-JP" altLang="en-US" sz="12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アストラゼネカ　本社</a:t>
                      </a:r>
                      <a:endParaRPr lang="en-US" altLang="zh-TW" sz="1200" u="none" strike="noStrike" baseline="0" dirty="0">
                        <a:solidFill>
                          <a:schemeClr val="tx1"/>
                        </a:solidFill>
                        <a:effectLst/>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2"/>
                  </a:ext>
                </a:extLst>
              </a:tr>
              <a:tr h="237828">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参天製薬本社</a:t>
                      </a:r>
                    </a:p>
                  </a:txBody>
                  <a:tcPr marL="9525" marR="9525" marT="9525" marB="0"/>
                </a:tc>
                <a:extLst>
                  <a:ext uri="{0D108BD9-81ED-4DB2-BD59-A6C34878D82A}">
                    <a16:rowId xmlns:a16="http://schemas.microsoft.com/office/drawing/2014/main" val="10003"/>
                  </a:ext>
                </a:extLst>
              </a:tr>
              <a:tr h="237828">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ロート製薬　グランフロント大阪オフィス</a:t>
                      </a:r>
                    </a:p>
                  </a:txBody>
                  <a:tcPr marL="9525" marR="9525" marT="9525" marB="0"/>
                </a:tc>
                <a:extLst>
                  <a:ext uri="{0D108BD9-81ED-4DB2-BD59-A6C34878D82A}">
                    <a16:rowId xmlns:a16="http://schemas.microsoft.com/office/drawing/2014/main" val="10004"/>
                  </a:ext>
                </a:extLst>
              </a:tr>
              <a:tr h="23782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日本調剤　大阪支店</a:t>
                      </a:r>
                    </a:p>
                  </a:txBody>
                  <a:tcPr marL="9525" marR="9525" marT="9525" marB="0"/>
                </a:tc>
                <a:extLst>
                  <a:ext uri="{0D108BD9-81ED-4DB2-BD59-A6C34878D82A}">
                    <a16:rowId xmlns:a16="http://schemas.microsoft.com/office/drawing/2014/main" val="10006"/>
                  </a:ext>
                </a:extLst>
              </a:tr>
              <a:tr h="23782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シミックヘルスケア・インスティテュート</a:t>
                      </a:r>
                    </a:p>
                  </a:txBody>
                  <a:tcPr marL="9525" marR="9525" marT="9525" marB="0"/>
                </a:tc>
                <a:extLst>
                  <a:ext uri="{0D108BD9-81ED-4DB2-BD59-A6C34878D82A}">
                    <a16:rowId xmlns:a16="http://schemas.microsoft.com/office/drawing/2014/main" val="10008"/>
                  </a:ext>
                </a:extLst>
              </a:tr>
              <a:tr h="21081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医療法人三慧会</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7"/>
                  </a:ext>
                </a:extLst>
              </a:tr>
              <a:tr h="237828">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シップヘルスケアエステート</a:t>
                      </a:r>
                    </a:p>
                  </a:txBody>
                  <a:tcPr marL="9525" marR="9525" marT="9525" marB="0"/>
                </a:tc>
                <a:extLst>
                  <a:ext uri="{0D108BD9-81ED-4DB2-BD59-A6C34878D82A}">
                    <a16:rowId xmlns:a16="http://schemas.microsoft.com/office/drawing/2014/main" val="332046885"/>
                  </a:ext>
                </a:extLst>
              </a:tr>
            </a:tbl>
          </a:graphicData>
        </a:graphic>
      </p:graphicFrame>
      <p:sp>
        <p:nvSpPr>
          <p:cNvPr id="168" name="正方形/長方形 10"/>
          <p:cNvSpPr>
            <a:spLocks noChangeArrowheads="1"/>
          </p:cNvSpPr>
          <p:nvPr/>
        </p:nvSpPr>
        <p:spPr bwMode="auto">
          <a:xfrm>
            <a:off x="107504" y="3326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うめきた先行開発地域</a:t>
            </a: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3" name="正方形/長方形 12"/>
          <p:cNvSpPr/>
          <p:nvPr/>
        </p:nvSpPr>
        <p:spPr>
          <a:xfrm>
            <a:off x="4964675" y="2475472"/>
            <a:ext cx="388846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○グランフロントの医薬・医療関係入居者</a:t>
            </a:r>
          </a:p>
        </p:txBody>
      </p:sp>
      <p:sp>
        <p:nvSpPr>
          <p:cNvPr id="14" name="正方形/長方形 13"/>
          <p:cNvSpPr/>
          <p:nvPr/>
        </p:nvSpPr>
        <p:spPr>
          <a:xfrm>
            <a:off x="4788024" y="4816023"/>
            <a:ext cx="4536537" cy="127727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○その他大学・研究機関等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大阪大学工学研究科オープンイノベーションオフィス</a:t>
            </a: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大阪大学（</a:t>
            </a:r>
            <a:r>
              <a:rPr lang="en-US" altLang="ja-JP" sz="900" dirty="0" err="1">
                <a:latin typeface="Meiryo UI" panose="020B0604030504040204" pitchFamily="50" charset="-128"/>
                <a:ea typeface="Meiryo UI" panose="020B0604030504040204" pitchFamily="50" charset="-128"/>
                <a:cs typeface="Meiryo UI" panose="020B0604030504040204" pitchFamily="50" charset="-128"/>
              </a:rPr>
              <a:t>VisLab</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OSAKA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慶應義塾大学</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（慶応大阪シティキャンパス）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学校法人先端教育機構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事業構想大学院大学</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一般財団法人アジア太平洋研究所</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大阪市（大阪イノベーションハブ（</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Osaka Innovation Hub</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独立行政法人工業所有権情報・研修館近畿統括本部（</a:t>
            </a:r>
            <a:r>
              <a:rPr lang="en-US" altLang="zh-TW" sz="900" dirty="0">
                <a:latin typeface="Meiryo UI" panose="020B0604030504040204" pitchFamily="50" charset="-128"/>
                <a:ea typeface="Meiryo UI" panose="020B0604030504040204" pitchFamily="50" charset="-128"/>
                <a:cs typeface="Meiryo UI" panose="020B0604030504040204" pitchFamily="50" charset="-128"/>
              </a:rPr>
              <a:t>INPIT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-KANSAI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公益財団法人都市活力研究所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グローバルベンチャーハビタット大阪</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653989"/>
            <a:ext cx="8928992" cy="16228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「うめきた先行開発区域」のグランフロント大阪は、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月に開業。</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産学連携拠点「ナレッジキャピタル」では会員制サロンの累計会員数が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9,200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人と、知的交流拠点として定着。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企業や研究機関、大学の関連施設など「知の集積」が進んでいる。</a:t>
            </a:r>
          </a:p>
        </p:txBody>
      </p:sp>
      <p:graphicFrame>
        <p:nvGraphicFramePr>
          <p:cNvPr id="22" name="表 21"/>
          <p:cNvGraphicFramePr>
            <a:graphicFrameLocks noGrp="1"/>
          </p:cNvGraphicFramePr>
          <p:nvPr>
            <p:extLst>
              <p:ext uri="{D42A27DB-BD31-4B8C-83A1-F6EECF244321}">
                <p14:modId xmlns:p14="http://schemas.microsoft.com/office/powerpoint/2010/main" val="1955456909"/>
              </p:ext>
            </p:extLst>
          </p:nvPr>
        </p:nvGraphicFramePr>
        <p:xfrm>
          <a:off x="107505" y="4365103"/>
          <a:ext cx="4506920" cy="1872210"/>
        </p:xfrm>
        <a:graphic>
          <a:graphicData uri="http://schemas.openxmlformats.org/drawingml/2006/table">
            <a:tbl>
              <a:tblPr>
                <a:tableStyleId>{616DA210-FB5B-4158-B5E0-FEB733F419BA}</a:tableStyleId>
              </a:tblPr>
              <a:tblGrid>
                <a:gridCol w="1772479">
                  <a:extLst>
                    <a:ext uri="{9D8B030D-6E8A-4147-A177-3AD203B41FA5}">
                      <a16:colId xmlns:a16="http://schemas.microsoft.com/office/drawing/2014/main" val="20000"/>
                    </a:ext>
                  </a:extLst>
                </a:gridCol>
                <a:gridCol w="2734441">
                  <a:extLst>
                    <a:ext uri="{9D8B030D-6E8A-4147-A177-3AD203B41FA5}">
                      <a16:colId xmlns:a16="http://schemas.microsoft.com/office/drawing/2014/main" val="20001"/>
                    </a:ext>
                  </a:extLst>
                </a:gridCol>
              </a:tblGrid>
              <a:tr h="288033">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8059">
                <a:tc>
                  <a:txBody>
                    <a:bodyPr/>
                    <a:lstStyle/>
                    <a:p>
                      <a:pPr algn="l" fontAlgn="ctr"/>
                      <a:r>
                        <a:rPr lang="zh-CN"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一般来場者数</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en-US" altLang="zh-TW" sz="1100" b="0" dirty="0">
                          <a:solidFill>
                            <a:schemeClr val="tx1"/>
                          </a:solidFill>
                          <a:latin typeface="Meiryo UI" panose="020B0604030504040204" pitchFamily="50" charset="-128"/>
                          <a:ea typeface="Meiryo UI" panose="020B0604030504040204" pitchFamily="50" charset="-128"/>
                        </a:rPr>
                        <a:t>,20</a:t>
                      </a:r>
                      <a:r>
                        <a:rPr lang="en-US" altLang="ja-JP" sz="1100" b="0" dirty="0">
                          <a:solidFill>
                            <a:schemeClr val="tx1"/>
                          </a:solidFill>
                          <a:latin typeface="Meiryo UI" panose="020B0604030504040204" pitchFamily="50" charset="-128"/>
                          <a:ea typeface="Meiryo UI" panose="020B0604030504040204" pitchFamily="50" charset="-128"/>
                        </a:rPr>
                        <a:t>0</a:t>
                      </a:r>
                      <a:r>
                        <a:rPr lang="ja-JP" altLang="en-US" sz="1100" b="0" dirty="0">
                          <a:solidFill>
                            <a:schemeClr val="tx1"/>
                          </a:solidFill>
                          <a:latin typeface="Meiryo UI" panose="020B0604030504040204" pitchFamily="50" charset="-128"/>
                          <a:ea typeface="Meiryo UI" panose="020B0604030504040204" pitchFamily="50" charset="-128"/>
                        </a:rPr>
                        <a:t>万人</a:t>
                      </a:r>
                      <a:r>
                        <a:rPr lang="zh-TW" altLang="en-US" sz="1100" b="0" dirty="0">
                          <a:solidFill>
                            <a:schemeClr val="tx1"/>
                          </a:solidFill>
                          <a:latin typeface="Meiryo UI" panose="020B0604030504040204" pitchFamily="50" charset="-128"/>
                          <a:ea typeface="Meiryo UI" panose="020B0604030504040204" pitchFamily="50" charset="-128"/>
                        </a:rPr>
                        <a:t>（</a:t>
                      </a:r>
                      <a:r>
                        <a:rPr lang="en-US" altLang="zh-TW" sz="1100" b="0" dirty="0">
                          <a:solidFill>
                            <a:schemeClr val="tx1"/>
                          </a:solidFill>
                          <a:latin typeface="Meiryo UI" panose="020B0604030504040204" pitchFamily="50" charset="-128"/>
                          <a:ea typeface="Meiryo UI" panose="020B0604030504040204" pitchFamily="50" charset="-128"/>
                        </a:rPr>
                        <a:t>20</a:t>
                      </a:r>
                      <a:r>
                        <a:rPr lang="en-US" altLang="ja-JP" sz="1100" b="0" dirty="0">
                          <a:solidFill>
                            <a:schemeClr val="tx1"/>
                          </a:solidFill>
                          <a:latin typeface="Meiryo UI" panose="020B0604030504040204" pitchFamily="50" charset="-128"/>
                          <a:ea typeface="Meiryo UI" panose="020B0604030504040204" pitchFamily="50" charset="-128"/>
                        </a:rPr>
                        <a:t>26</a:t>
                      </a:r>
                      <a:r>
                        <a:rPr lang="zh-TW" altLang="en-US" sz="1100" b="0" dirty="0">
                          <a:solidFill>
                            <a:schemeClr val="tx1"/>
                          </a:solidFill>
                          <a:latin typeface="Meiryo UI" panose="020B0604030504040204" pitchFamily="50" charset="-128"/>
                          <a:ea typeface="Meiryo UI" panose="020B0604030504040204" pitchFamily="50" charset="-128"/>
                        </a:rPr>
                        <a:t>年</a:t>
                      </a:r>
                      <a:r>
                        <a:rPr lang="en-US" altLang="zh-TW" sz="1100" b="0" dirty="0">
                          <a:solidFill>
                            <a:schemeClr val="tx1"/>
                          </a:solidFill>
                          <a:latin typeface="Meiryo UI" panose="020B0604030504040204" pitchFamily="50" charset="-128"/>
                          <a:ea typeface="Meiryo UI" panose="020B0604030504040204" pitchFamily="50" charset="-128"/>
                        </a:rPr>
                        <a:t>3</a:t>
                      </a:r>
                      <a:r>
                        <a:rPr lang="ja-JP" altLang="en-US" sz="1100" b="0" dirty="0">
                          <a:solidFill>
                            <a:schemeClr val="tx1"/>
                          </a:solidFill>
                          <a:latin typeface="Meiryo UI" panose="020B0604030504040204" pitchFamily="50" charset="-128"/>
                          <a:ea typeface="Meiryo UI" panose="020B0604030504040204" pitchFamily="50" charset="-128"/>
                        </a:rPr>
                        <a:t>月</a:t>
                      </a:r>
                      <a:r>
                        <a:rPr lang="zh-TW" altLang="en-US" sz="1100" b="0" dirty="0">
                          <a:solidFill>
                            <a:schemeClr val="tx1"/>
                          </a:solidFill>
                          <a:latin typeface="Meiryo UI" panose="020B0604030504040204" pitchFamily="50" charset="-128"/>
                          <a:ea typeface="Meiryo UI" panose="020B0604030504040204" pitchFamily="50" charset="-128"/>
                        </a:rPr>
                        <a:t>末累計）</a:t>
                      </a:r>
                    </a:p>
                  </a:txBody>
                  <a:tcPr marL="9525" marR="9525" marT="9525" marB="0" anchor="ctr"/>
                </a:tc>
                <a:extLst>
                  <a:ext uri="{0D108BD9-81ED-4DB2-BD59-A6C34878D82A}">
                    <a16:rowId xmlns:a16="http://schemas.microsoft.com/office/drawing/2014/main" val="10001"/>
                  </a:ext>
                </a:extLst>
              </a:tr>
              <a:tr h="528059">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ナレッジサロン総会員数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00</a:t>
                      </a:r>
                      <a:r>
                        <a:rPr lang="ja-JP" altLang="en-US" sz="1100" b="0" dirty="0">
                          <a:solidFill>
                            <a:schemeClr val="tx1"/>
                          </a:solidFill>
                          <a:latin typeface="Meiryo UI" panose="020B0604030504040204" pitchFamily="50" charset="-128"/>
                          <a:ea typeface="Meiryo UI" panose="020B0604030504040204" pitchFamily="50" charset="-128"/>
                        </a:rPr>
                        <a:t>人</a:t>
                      </a:r>
                      <a:r>
                        <a:rPr lang="zh-TW" altLang="en-US" sz="1100" b="0" dirty="0">
                          <a:solidFill>
                            <a:schemeClr val="tx1"/>
                          </a:solidFill>
                          <a:latin typeface="Meiryo UI" panose="020B0604030504040204" pitchFamily="50" charset="-128"/>
                          <a:ea typeface="Meiryo UI" panose="020B0604030504040204" pitchFamily="50" charset="-128"/>
                        </a:rPr>
                        <a:t>（</a:t>
                      </a:r>
                      <a:r>
                        <a:rPr lang="en-US" altLang="ja-JP" sz="1100" b="0" dirty="0">
                          <a:solidFill>
                            <a:schemeClr val="tx1"/>
                          </a:solidFill>
                          <a:latin typeface="Meiryo UI" panose="020B0604030504040204" pitchFamily="50" charset="-128"/>
                          <a:ea typeface="Meiryo UI" panose="020B0604030504040204" pitchFamily="50" charset="-128"/>
                        </a:rPr>
                        <a:t>2026</a:t>
                      </a:r>
                      <a:r>
                        <a:rPr lang="ja-JP" altLang="en-US" sz="1100" b="0" dirty="0">
                          <a:solidFill>
                            <a:schemeClr val="tx1"/>
                          </a:solidFill>
                          <a:latin typeface="Meiryo UI" panose="020B0604030504040204" pitchFamily="50" charset="-128"/>
                          <a:ea typeface="Meiryo UI" panose="020B0604030504040204" pitchFamily="50" charset="-128"/>
                        </a:rPr>
                        <a:t>年</a:t>
                      </a:r>
                      <a:r>
                        <a:rPr lang="en-US" altLang="ja-JP" sz="1100" b="0" dirty="0">
                          <a:solidFill>
                            <a:schemeClr val="tx1"/>
                          </a:solidFill>
                          <a:latin typeface="Meiryo UI" panose="020B0604030504040204" pitchFamily="50" charset="-128"/>
                          <a:ea typeface="Meiryo UI" panose="020B0604030504040204" pitchFamily="50" charset="-128"/>
                        </a:rPr>
                        <a:t>3</a:t>
                      </a:r>
                      <a:r>
                        <a:rPr lang="ja-JP" altLang="en-US" sz="1100" b="0" dirty="0">
                          <a:solidFill>
                            <a:schemeClr val="tx1"/>
                          </a:solidFill>
                          <a:latin typeface="Meiryo UI" panose="020B0604030504040204" pitchFamily="50" charset="-128"/>
                          <a:ea typeface="Meiryo UI" panose="020B0604030504040204" pitchFamily="50" charset="-128"/>
                        </a:rPr>
                        <a:t>月</a:t>
                      </a:r>
                      <a:r>
                        <a:rPr lang="zh-TW" altLang="en-US" sz="1100" b="0" dirty="0">
                          <a:solidFill>
                            <a:schemeClr val="tx1"/>
                          </a:solidFill>
                          <a:latin typeface="Meiryo UI" panose="020B0604030504040204" pitchFamily="50" charset="-128"/>
                          <a:ea typeface="Meiryo UI" panose="020B0604030504040204" pitchFamily="50" charset="-128"/>
                        </a:rPr>
                        <a:t>末</a:t>
                      </a:r>
                      <a:r>
                        <a:rPr lang="ja-JP" altLang="en-US" sz="1100" b="0" dirty="0">
                          <a:solidFill>
                            <a:schemeClr val="tx1"/>
                          </a:solidFill>
                          <a:latin typeface="Meiryo UI" panose="020B0604030504040204" pitchFamily="50" charset="-128"/>
                          <a:ea typeface="Meiryo UI" panose="020B0604030504040204" pitchFamily="50" charset="-128"/>
                        </a:rPr>
                        <a:t>累計</a:t>
                      </a:r>
                      <a:r>
                        <a:rPr lang="zh-TW" altLang="en-US" sz="1100" b="0" dirty="0">
                          <a:solidFill>
                            <a:schemeClr val="tx1"/>
                          </a:solidFill>
                          <a:latin typeface="Meiryo UI" panose="020B0604030504040204" pitchFamily="50" charset="-128"/>
                          <a:ea typeface="Meiryo UI" panose="020B0604030504040204" pitchFamily="50" charset="-128"/>
                        </a:rPr>
                        <a:t>）</a:t>
                      </a:r>
                    </a:p>
                  </a:txBody>
                  <a:tcPr marL="9525" marR="9525" marT="9525" marB="0" anchor="ctr"/>
                </a:tc>
                <a:extLst>
                  <a:ext uri="{0D108BD9-81ED-4DB2-BD59-A6C34878D82A}">
                    <a16:rowId xmlns:a16="http://schemas.microsoft.com/office/drawing/2014/main" val="10002"/>
                  </a:ext>
                </a:extLst>
              </a:tr>
              <a:tr h="528059">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海外からの視察・来訪者数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r>
                        <a:rPr lang="ja-JP" altLang="en-US"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か国</a:t>
                      </a:r>
                      <a:r>
                        <a:rPr lang="en-US" altLang="ja-JP"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632</a:t>
                      </a:r>
                      <a:r>
                        <a:rPr lang="ja-JP" altLang="en-US"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団体</a:t>
                      </a:r>
                      <a:r>
                        <a:rPr lang="ja-JP"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2026</a:t>
                      </a:r>
                      <a:r>
                        <a:rPr lang="ja-JP"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月末累計）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24" name="表 23"/>
          <p:cNvGraphicFramePr>
            <a:graphicFrameLocks noGrp="1"/>
          </p:cNvGraphicFramePr>
          <p:nvPr/>
        </p:nvGraphicFramePr>
        <p:xfrm>
          <a:off x="150625" y="2841839"/>
          <a:ext cx="4506921" cy="704608"/>
        </p:xfrm>
        <a:graphic>
          <a:graphicData uri="http://schemas.openxmlformats.org/drawingml/2006/table">
            <a:tbl>
              <a:tblPr>
                <a:tableStyleId>{616DA210-FB5B-4158-B5E0-FEB733F419BA}</a:tableStyleId>
              </a:tblPr>
              <a:tblGrid>
                <a:gridCol w="1740977">
                  <a:extLst>
                    <a:ext uri="{9D8B030D-6E8A-4147-A177-3AD203B41FA5}">
                      <a16:colId xmlns:a16="http://schemas.microsoft.com/office/drawing/2014/main" val="20000"/>
                    </a:ext>
                  </a:extLst>
                </a:gridCol>
                <a:gridCol w="2765944">
                  <a:extLst>
                    <a:ext uri="{9D8B030D-6E8A-4147-A177-3AD203B41FA5}">
                      <a16:colId xmlns:a16="http://schemas.microsoft.com/office/drawing/2014/main" val="20001"/>
                    </a:ext>
                  </a:extLst>
                </a:gridCol>
              </a:tblGrid>
              <a:tr h="272560">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432048">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商業施設売上高</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2024.4</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2025.3</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5" name="正方形/長方形 24"/>
          <p:cNvSpPr/>
          <p:nvPr/>
        </p:nvSpPr>
        <p:spPr>
          <a:xfrm>
            <a:off x="107504" y="2488531"/>
            <a:ext cx="443143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○「グランフロント大阪」開業後の実績（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26" name="正方形/長方形 25"/>
          <p:cNvSpPr/>
          <p:nvPr/>
        </p:nvSpPr>
        <p:spPr>
          <a:xfrm>
            <a:off x="85178" y="3957525"/>
            <a:ext cx="428556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○「ナレッジキャピタル」開業後の実績（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2" name="テキスト ボックス 1">
            <a:extLst>
              <a:ext uri="{FF2B5EF4-FFF2-40B4-BE49-F238E27FC236}">
                <a16:creationId xmlns:a16="http://schemas.microsoft.com/office/drawing/2014/main" id="{3ECC2047-7393-8B53-3365-E1B011B183B7}"/>
              </a:ext>
            </a:extLst>
          </p:cNvPr>
          <p:cNvSpPr txBox="1"/>
          <p:nvPr/>
        </p:nvSpPr>
        <p:spPr>
          <a:xfrm>
            <a:off x="8640485" y="6488668"/>
            <a:ext cx="684076" cy="369332"/>
          </a:xfrm>
          <a:prstGeom prst="rect">
            <a:avLst/>
          </a:prstGeom>
          <a:noFill/>
        </p:spPr>
        <p:txBody>
          <a:bodyPr wrap="square" rtlCol="0">
            <a:spAutoFit/>
          </a:bodyPr>
          <a:lstStyle/>
          <a:p>
            <a:r>
              <a:rPr lang="en-US" altLang="ja-JP" b="1" dirty="0"/>
              <a:t>117</a:t>
            </a:r>
            <a:endParaRPr kumimoji="1" lang="ja-JP" altLang="en-US" dirty="0"/>
          </a:p>
        </p:txBody>
      </p:sp>
    </p:spTree>
    <p:extLst>
      <p:ext uri="{BB962C8B-B14F-4D97-AF65-F5344CB8AC3E}">
        <p14:creationId xmlns:p14="http://schemas.microsoft.com/office/powerpoint/2010/main" val="4011349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794" y="2895559"/>
            <a:ext cx="3490612" cy="3773446"/>
          </a:xfrm>
          <a:prstGeom prst="rect">
            <a:avLst/>
          </a:prstGeom>
        </p:spPr>
      </p:pic>
      <p:sp>
        <p:nvSpPr>
          <p:cNvPr id="51" name="正方形/長方形 10"/>
          <p:cNvSpPr>
            <a:spLocks noChangeArrowheads="1"/>
          </p:cNvSpPr>
          <p:nvPr/>
        </p:nvSpPr>
        <p:spPr bwMode="auto">
          <a:xfrm>
            <a:off x="72010" y="37886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期地区の開発</a:t>
            </a:r>
          </a:p>
        </p:txBody>
      </p:sp>
      <p:sp>
        <p:nvSpPr>
          <p:cNvPr id="53" name="正方形/長方形 52"/>
          <p:cNvSpPr/>
          <p:nvPr/>
        </p:nvSpPr>
        <p:spPr>
          <a:xfrm>
            <a:off x="107504" y="721497"/>
            <a:ext cx="8928992" cy="18434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西日本最大の鉄道ターミナル駅前に立地する「うめきた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期地区」において、都心部におけるこれまでにない魅力をもった大規模な「みどり」の空間の創出や、ライフデザイン・イノベーション</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をテーマとした新産業の創出拠点の形成などにより、「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の融合拠点」の実現をめざす。</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超スマート社会が到来する中、</a:t>
            </a:r>
            <a:r>
              <a:rPr lang="en-US" altLang="ja-JP" sz="95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やビッグデータ等の活用により、創薬や医療機器開発等の分野にとどまらず人々が健康で豊かに生きるための新しい製品・サービスを創出する</a:t>
            </a:r>
            <a:endParaRPr lang="en-US" altLang="ja-JP"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endPar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防災公園街区整備事業等の基盤整備事業を引き続き進めるとともに、２０１８年７月に決定した民間開発事業者など関係者と連携し、国際競争力を高め、世界の都市をリードするまちづくりを実現する。</a:t>
            </a:r>
          </a:p>
        </p:txBody>
      </p:sp>
      <p:sp>
        <p:nvSpPr>
          <p:cNvPr id="5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64" name="正方形/長方形 63"/>
          <p:cNvSpPr/>
          <p:nvPr/>
        </p:nvSpPr>
        <p:spPr>
          <a:xfrm>
            <a:off x="-36512" y="2564904"/>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○基盤整備事業</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スライド番号プレースホルダー 4"/>
          <p:cNvSpPr txBox="1">
            <a:spLocks/>
          </p:cNvSpPr>
          <p:nvPr/>
        </p:nvSpPr>
        <p:spPr>
          <a:xfrm>
            <a:off x="6986605" y="6520259"/>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118</a:t>
            </a:fld>
            <a:endParaRPr lang="ja-JP" altLang="en-US" dirty="0"/>
          </a:p>
        </p:txBody>
      </p:sp>
      <p:sp>
        <p:nvSpPr>
          <p:cNvPr id="16" name="正方形/長方形 15"/>
          <p:cNvSpPr/>
          <p:nvPr/>
        </p:nvSpPr>
        <p:spPr>
          <a:xfrm>
            <a:off x="3659824" y="6655416"/>
            <a:ext cx="2208320" cy="215444"/>
          </a:xfrm>
          <a:prstGeom prst="rect">
            <a:avLst/>
          </a:prstGeom>
          <a:noFill/>
        </p:spPr>
        <p:txBody>
          <a:bodyPr wrap="square">
            <a:spAutoFit/>
          </a:bodyPr>
          <a:lstStyle/>
          <a:p>
            <a:pPr marL="177792" indent="-177792"/>
            <a:r>
              <a:rPr lang="ja-JP" altLang="ja-JP" sz="800" b="1" dirty="0"/>
              <a:t>（提供：</a:t>
            </a:r>
            <a:r>
              <a:rPr lang="en-US" altLang="ja-JP" sz="800" b="1" dirty="0"/>
              <a:t>UR</a:t>
            </a:r>
            <a:r>
              <a:rPr lang="ja-JP" altLang="en-US" sz="800" b="1" dirty="0"/>
              <a:t>都市機構</a:t>
            </a:r>
            <a:r>
              <a:rPr lang="ja-JP" altLang="ja-JP" sz="800" b="1" dirty="0"/>
              <a:t>）</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635896" y="2519318"/>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654724" y="5013176"/>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○現地写真</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6524161" y="4942329"/>
            <a:ext cx="2792772" cy="430887"/>
          </a:xfrm>
          <a:prstGeom prst="rect">
            <a:avLst/>
          </a:prstGeom>
          <a:noFill/>
        </p:spPr>
        <p:txBody>
          <a:bodyPr wrap="square">
            <a:spAutoFit/>
          </a:bodyPr>
          <a:lstStyle/>
          <a:p>
            <a:r>
              <a:rPr lang="ja-JP" altLang="en-US" sz="1100" b="1" dirty="0">
                <a:latin typeface="Meiryo UI" panose="020B0604030504040204" pitchFamily="50" charset="-128"/>
                <a:ea typeface="Meiryo UI" panose="020B0604030504040204" pitchFamily="50" charset="-128"/>
              </a:rPr>
              <a:t>○イノベーション　支援関係機関等　　　</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　の入居スペース（グラングリーン大阪北館）</a:t>
            </a:r>
            <a:endParaRPr lang="en-US" altLang="ja-JP" sz="11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6776072" y="2569635"/>
            <a:ext cx="2314573" cy="2515549"/>
          </a:xfrm>
          <a:prstGeom prst="rect">
            <a:avLst/>
          </a:prstGeom>
          <a:noFill/>
        </p:spPr>
        <p:txBody>
          <a:bodyPr wrap="square" rtlCol="0">
            <a:no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年２月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JR</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東海道線支線</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地下化切換</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年３月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大阪駅（うめきたエリア）開業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年９月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先行まちびらき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年３月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グラングリーン大阪南館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（オフィス・ホテル・中核機能施設・</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商業施設）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うめきたグリーンプレイス開業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全体まちびらき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spc="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spc="50" dirty="0">
                <a:latin typeface="Meiryo UI" panose="020B0604030504040204" pitchFamily="50" charset="-128"/>
                <a:ea typeface="Meiryo UI" panose="020B0604030504040204" pitchFamily="50" charset="-128"/>
                <a:cs typeface="Meiryo UI" panose="020B0604030504040204" pitchFamily="50" charset="-128"/>
              </a:rPr>
              <a:t>2028</a:t>
            </a:r>
            <a:r>
              <a:rPr lang="ja-JP" altLang="en-US" sz="1050" spc="50" dirty="0">
                <a:latin typeface="Meiryo UI" panose="020B0604030504040204" pitchFamily="50" charset="-128"/>
                <a:ea typeface="Meiryo UI" panose="020B0604030504040204" pitchFamily="50" charset="-128"/>
                <a:cs typeface="Meiryo UI" panose="020B0604030504040204" pitchFamily="50" charset="-128"/>
              </a:rPr>
              <a:t>年度　</a:t>
            </a:r>
            <a:endParaRPr lang="en-US" altLang="ja-JP" sz="1050" spc="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spc="50" dirty="0">
                <a:latin typeface="Meiryo UI" panose="020B0604030504040204" pitchFamily="50" charset="-128"/>
                <a:ea typeface="Meiryo UI" panose="020B0604030504040204" pitchFamily="50" charset="-128"/>
                <a:cs typeface="Meiryo UI" panose="020B0604030504040204" pitchFamily="50" charset="-128"/>
              </a:rPr>
              <a:t>　　　基盤整備完了</a:t>
            </a:r>
            <a:endParaRPr lang="en-US" altLang="ja-JP" sz="1100" spc="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a:extLst>
              <a:ext uri="{FF2B5EF4-FFF2-40B4-BE49-F238E27FC236}">
                <a16:creationId xmlns:a16="http://schemas.microsoft.com/office/drawing/2014/main" id="{9C0C741F-13A7-4E88-B10C-4152362B01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6643" y="2872560"/>
            <a:ext cx="2979429" cy="2071141"/>
          </a:xfrm>
          <a:prstGeom prst="rect">
            <a:avLst/>
          </a:prstGeom>
          <a:ln w="28575">
            <a:noFill/>
          </a:ln>
        </p:spPr>
      </p:pic>
      <p:pic>
        <p:nvPicPr>
          <p:cNvPr id="6" name="図 5">
            <a:extLst>
              <a:ext uri="{FF2B5EF4-FFF2-40B4-BE49-F238E27FC236}">
                <a16:creationId xmlns:a16="http://schemas.microsoft.com/office/drawing/2014/main" id="{DD5DC9FB-C1D8-4455-B31F-CF6F1A7E852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58804" y="5218602"/>
            <a:ext cx="2377400" cy="1450404"/>
          </a:xfrm>
          <a:prstGeom prst="rect">
            <a:avLst/>
          </a:prstGeom>
          <a:ln>
            <a:solidFill>
              <a:srgbClr val="FF0000"/>
            </a:solidFill>
          </a:ln>
          <a:effectLst>
            <a:softEdge rad="112500"/>
          </a:effectLst>
        </p:spPr>
      </p:pic>
      <p:pic>
        <p:nvPicPr>
          <p:cNvPr id="8" name="図 7">
            <a:extLst>
              <a:ext uri="{FF2B5EF4-FFF2-40B4-BE49-F238E27FC236}">
                <a16:creationId xmlns:a16="http://schemas.microsoft.com/office/drawing/2014/main" id="{6AE9C31A-6C1C-4AA4-ADD1-3F2C5A2A1E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5313" y="5274786"/>
            <a:ext cx="2220389" cy="1482110"/>
          </a:xfrm>
          <a:prstGeom prst="rect">
            <a:avLst/>
          </a:prstGeom>
          <a:ln>
            <a:solidFill>
              <a:srgbClr val="FF0000"/>
            </a:solidFill>
          </a:ln>
          <a:effectLst>
            <a:softEdge rad="112500"/>
          </a:effectLst>
        </p:spPr>
      </p:pic>
    </p:spTree>
    <p:extLst>
      <p:ext uri="{BB962C8B-B14F-4D97-AF65-F5344CB8AC3E}">
        <p14:creationId xmlns:p14="http://schemas.microsoft.com/office/powerpoint/2010/main" val="290387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pPr lvl="0"/>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戦略目標の達成状況　「内外からの誘客」 </a:t>
            </a:r>
            <a:r>
              <a:rPr kumimoji="1" lang="zh-TW"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1330311183"/>
              </p:ext>
            </p:extLst>
          </p:nvPr>
        </p:nvGraphicFramePr>
        <p:xfrm>
          <a:off x="50362" y="3461486"/>
          <a:ext cx="9025711" cy="1937193"/>
        </p:xfrm>
        <a:graphic>
          <a:graphicData uri="http://schemas.openxmlformats.org/drawingml/2006/table">
            <a:tbl>
              <a:tblPr firstRow="1" firstCol="1" bandRow="1"/>
              <a:tblGrid>
                <a:gridCol w="1195714">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日本人延べ</a:t>
                      </a: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宿泊者数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1,754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（確定値）</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rPr>
                        <a:t>3,340</a:t>
                      </a:r>
                      <a:r>
                        <a:rPr lang="ja-JP" altLang="en-US" sz="1300" dirty="0">
                          <a:solidFill>
                            <a:schemeClr val="tx1"/>
                          </a:solidFill>
                          <a:latin typeface="Meiryo UI" panose="020B0604030504040204" pitchFamily="50" charset="-128"/>
                          <a:ea typeface="Meiryo UI" panose="020B0604030504040204" pitchFamily="50" charset="-128"/>
                        </a:rPr>
                        <a:t>万人泊</a:t>
                      </a:r>
                      <a:endParaRPr lang="en-US" altLang="ja-JP" sz="1300" dirty="0">
                        <a:solidFill>
                          <a:schemeClr val="tx1"/>
                        </a:solidFill>
                        <a:latin typeface="Meiryo UI" panose="020B0604030504040204" pitchFamily="50" charset="-128"/>
                        <a:ea typeface="Meiryo UI" panose="020B0604030504040204" pitchFamily="50" charset="-128"/>
                      </a:endParaRPr>
                    </a:p>
                    <a:p>
                      <a:pPr algn="ctr"/>
                      <a:r>
                        <a:rPr lang="ja-JP" altLang="en-US" sz="1300" dirty="0">
                          <a:solidFill>
                            <a:schemeClr val="tx1"/>
                          </a:solidFill>
                          <a:latin typeface="Meiryo UI" panose="020B0604030504040204" pitchFamily="50" charset="-128"/>
                          <a:ea typeface="Meiryo UI" panose="020B0604030504040204" pitchFamily="50" charset="-128"/>
                        </a:rPr>
                        <a:t>（速報値）</a:t>
                      </a: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algn="l">
                        <a:spcAft>
                          <a:spcPts val="0"/>
                        </a:spcAft>
                      </a:pPr>
                      <a:r>
                        <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来阪外国人</a:t>
                      </a:r>
                    </a:p>
                    <a:p>
                      <a:pPr algn="l">
                        <a:spcAft>
                          <a:spcPts val="0"/>
                        </a:spcAft>
                      </a:pPr>
                      <a:r>
                        <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旅行者数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1,152.5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795.8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月の参考値</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1,409.4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rPr>
                        <a:t>1,699.6</a:t>
                      </a:r>
                      <a:r>
                        <a:rPr lang="ja-JP" altLang="en-US" sz="1300" dirty="0">
                          <a:solidFill>
                            <a:schemeClr val="tx1"/>
                          </a:solidFill>
                          <a:latin typeface="Meiryo UI" panose="020B0604030504040204" pitchFamily="50" charset="-128"/>
                          <a:ea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4" name="正方形/長方形 23"/>
          <p:cNvSpPr/>
          <p:nvPr/>
        </p:nvSpPr>
        <p:spPr>
          <a:xfrm>
            <a:off x="98721" y="1772237"/>
            <a:ext cx="8928992" cy="1190106"/>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角丸四角形 14"/>
          <p:cNvSpPr/>
          <p:nvPr/>
        </p:nvSpPr>
        <p:spPr>
          <a:xfrm>
            <a:off x="1541216" y="890587"/>
            <a:ext cx="7573260"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・日本人延べ宿泊者数　</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年にコロナ前の水準を上回る</a:t>
            </a:r>
            <a:endParaRPr lang="en-US" altLang="ja-JP" sz="1714" b="1" dirty="0">
              <a:solidFill>
                <a:schemeClr val="tx1"/>
              </a:solidFill>
              <a:latin typeface="Meiryo UI" panose="020B0604030504040204" pitchFamily="50" charset="-128"/>
              <a:ea typeface="Meiryo UI" panose="020B0604030504040204" pitchFamily="50" charset="-128"/>
            </a:endParaRPr>
          </a:p>
          <a:p>
            <a:r>
              <a:rPr lang="ja-JP" altLang="en-US" sz="1714" b="1" dirty="0">
                <a:solidFill>
                  <a:schemeClr val="tx1"/>
                </a:solidFill>
                <a:latin typeface="Meiryo UI" panose="020B0604030504040204" pitchFamily="50" charset="-128"/>
                <a:ea typeface="Meiryo UI" panose="020B0604030504040204" pitchFamily="50" charset="-128"/>
              </a:rPr>
              <a:t>・来阪外国人旅行者数　入国規制解除から２年後</a:t>
            </a:r>
            <a:r>
              <a:rPr lang="en-US" altLang="ja-JP" sz="1714" b="1" dirty="0">
                <a:solidFill>
                  <a:schemeClr val="tx1"/>
                </a:solidFill>
                <a:latin typeface="Meiryo UI" panose="020B0604030504040204" pitchFamily="50" charset="-128"/>
                <a:ea typeface="Meiryo UI" panose="020B0604030504040204" pitchFamily="50" charset="-128"/>
              </a:rPr>
              <a:t>(※)</a:t>
            </a:r>
            <a:r>
              <a:rPr lang="ja-JP" altLang="en-US" sz="1714" b="1" dirty="0">
                <a:solidFill>
                  <a:schemeClr val="tx1"/>
                </a:solidFill>
                <a:latin typeface="Meiryo UI" panose="020B0604030504040204" pitchFamily="50" charset="-128"/>
                <a:ea typeface="Meiryo UI" panose="020B0604030504040204" pitchFamily="50" charset="-128"/>
              </a:rPr>
              <a:t>にコロナ前の水準を上回る</a:t>
            </a:r>
            <a:endParaRPr lang="en-US" altLang="ja-JP" sz="1714" b="1" dirty="0">
              <a:solidFill>
                <a:schemeClr val="tx1"/>
              </a:solidFill>
              <a:latin typeface="Meiryo UI" panose="020B0604030504040204" pitchFamily="50" charset="-128"/>
              <a:ea typeface="Meiryo UI" panose="020B0604030504040204" pitchFamily="50" charset="-128"/>
            </a:endParaRPr>
          </a:p>
          <a:p>
            <a:pPr>
              <a:lnSpc>
                <a:spcPts val="1286"/>
              </a:lnSpc>
            </a:pPr>
            <a:r>
              <a:rPr lang="en-US" altLang="ja-JP" sz="1714" b="1" dirty="0">
                <a:solidFill>
                  <a:schemeClr val="tx1"/>
                </a:solidFill>
                <a:latin typeface="Meiryo UI" panose="020B0604030504040204" pitchFamily="50" charset="-128"/>
                <a:ea typeface="Meiryo UI" panose="020B0604030504040204" pitchFamily="50" charset="-128"/>
              </a:rPr>
              <a:t> </a:t>
            </a:r>
            <a:r>
              <a:rPr lang="en-US" altLang="ja-JP" sz="1071" b="1" dirty="0">
                <a:solidFill>
                  <a:schemeClr val="tx1"/>
                </a:solidFill>
                <a:latin typeface="Meiryo UI" panose="020B0604030504040204" pitchFamily="50" charset="-128"/>
                <a:ea typeface="Meiryo UI" panose="020B0604030504040204" pitchFamily="50" charset="-128"/>
              </a:rPr>
              <a:t> ※</a:t>
            </a:r>
            <a:r>
              <a:rPr lang="ja-JP" altLang="en-US" sz="1071" b="1" dirty="0">
                <a:solidFill>
                  <a:schemeClr val="tx1"/>
                </a:solidFill>
                <a:latin typeface="Meiryo UI" panose="020B0604030504040204" pitchFamily="50" charset="-128"/>
                <a:ea typeface="Meiryo UI" panose="020B0604030504040204" pitchFamily="50" charset="-128"/>
              </a:rPr>
              <a:t>具体的な時期は改めて設定</a:t>
            </a:r>
          </a:p>
        </p:txBody>
      </p:sp>
      <p:sp>
        <p:nvSpPr>
          <p:cNvPr id="26" name="角丸四角形 25"/>
          <p:cNvSpPr/>
          <p:nvPr/>
        </p:nvSpPr>
        <p:spPr>
          <a:xfrm>
            <a:off x="5148064" y="5307716"/>
            <a:ext cx="3879649" cy="464692"/>
          </a:xfrm>
          <a:prstGeom prst="roundRect">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71" dirty="0">
                <a:solidFill>
                  <a:schemeClr val="tx1"/>
                </a:solidFill>
                <a:latin typeface="Meiryo UI" panose="020B0604030504040204" pitchFamily="50" charset="-128"/>
                <a:ea typeface="Meiryo UI" panose="020B0604030504040204" pitchFamily="50" charset="-128"/>
              </a:rPr>
              <a:t>戦略目標　入国規制解除から</a:t>
            </a:r>
            <a:r>
              <a:rPr lang="en-US" altLang="ja-JP" sz="1071" dirty="0">
                <a:solidFill>
                  <a:schemeClr val="tx1"/>
                </a:solidFill>
                <a:latin typeface="Meiryo UI" panose="020B0604030504040204" pitchFamily="50" charset="-128"/>
                <a:ea typeface="Meiryo UI" panose="020B0604030504040204" pitchFamily="50" charset="-128"/>
              </a:rPr>
              <a:t>2</a:t>
            </a:r>
            <a:r>
              <a:rPr lang="ja-JP" altLang="en-US" sz="1071" dirty="0">
                <a:solidFill>
                  <a:schemeClr val="tx1"/>
                </a:solidFill>
                <a:latin typeface="Meiryo UI" panose="020B0604030504040204" pitchFamily="50" charset="-128"/>
                <a:ea typeface="Meiryo UI" panose="020B0604030504040204" pitchFamily="50" charset="-128"/>
              </a:rPr>
              <a:t>年後に</a:t>
            </a:r>
            <a:r>
              <a:rPr lang="en-US" altLang="ja-JP" sz="1071" dirty="0">
                <a:solidFill>
                  <a:schemeClr val="tx1"/>
                </a:solidFill>
                <a:latin typeface="Meiryo UI" panose="020B0604030504040204" pitchFamily="50" charset="-128"/>
                <a:ea typeface="Meiryo UI" panose="020B0604030504040204" pitchFamily="50" charset="-128"/>
              </a:rPr>
              <a:t>2019</a:t>
            </a:r>
            <a:r>
              <a:rPr lang="ja-JP" altLang="en-US" sz="1071" dirty="0">
                <a:solidFill>
                  <a:schemeClr val="tx1"/>
                </a:solidFill>
                <a:latin typeface="Meiryo UI" panose="020B0604030504040204" pitchFamily="50" charset="-128"/>
                <a:ea typeface="Meiryo UI" panose="020B0604030504040204" pitchFamily="50" charset="-128"/>
              </a:rPr>
              <a:t>年の水準を上回る</a:t>
            </a:r>
            <a:endParaRPr lang="en-US" altLang="ja-JP" sz="1071" dirty="0">
              <a:solidFill>
                <a:schemeClr val="tx1"/>
              </a:solidFill>
              <a:latin typeface="Meiryo UI" panose="020B0604030504040204" pitchFamily="50" charset="-128"/>
              <a:ea typeface="Meiryo UI" panose="020B0604030504040204" pitchFamily="50" charset="-128"/>
            </a:endParaRPr>
          </a:p>
          <a:p>
            <a:pPr algn="ctr"/>
            <a:r>
              <a:rPr lang="ja-JP" altLang="en-US" sz="1071" dirty="0">
                <a:solidFill>
                  <a:schemeClr val="tx1"/>
                </a:solidFill>
                <a:latin typeface="Meiryo UI" panose="020B0604030504040204" pitchFamily="50" charset="-128"/>
                <a:ea typeface="Meiryo UI" panose="020B0604030504040204" pitchFamily="50" charset="-128"/>
              </a:rPr>
              <a:t>（具体的な時期は改めて設定）</a:t>
            </a:r>
          </a:p>
        </p:txBody>
      </p:sp>
      <p:sp>
        <p:nvSpPr>
          <p:cNvPr id="27" name="テキスト ボックス 26"/>
          <p:cNvSpPr txBox="1"/>
          <p:nvPr/>
        </p:nvSpPr>
        <p:spPr>
          <a:xfrm>
            <a:off x="176110" y="5553842"/>
            <a:ext cx="5492879" cy="261610"/>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観光庁「宿泊旅行統計調査」、</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インバウンド消費動向調査</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テキスト ボックス 17"/>
          <p:cNvSpPr txBox="1"/>
          <p:nvPr/>
        </p:nvSpPr>
        <p:spPr>
          <a:xfrm>
            <a:off x="89072" y="2038105"/>
            <a:ext cx="8893848"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年の日本人延べ宿泊者数は</a:t>
            </a:r>
            <a:r>
              <a:rPr lang="en-US" altLang="ja-JP" dirty="0">
                <a:latin typeface="Meiryo UI" panose="020B0604030504040204" pitchFamily="50" charset="-128"/>
                <a:ea typeface="Meiryo UI" panose="020B0604030504040204" pitchFamily="50" charset="-128"/>
              </a:rPr>
              <a:t>2019</a:t>
            </a:r>
            <a:r>
              <a:rPr lang="ja-JP" altLang="en-US" dirty="0">
                <a:latin typeface="Meiryo UI" panose="020B0604030504040204" pitchFamily="50" charset="-128"/>
                <a:ea typeface="Meiryo UI" panose="020B0604030504040204" pitchFamily="50" charset="-128"/>
              </a:rPr>
              <a:t>年水準を上回るとともに、前年から増加した。</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○来阪外国人旅行者数は</a:t>
            </a:r>
            <a:r>
              <a:rPr lang="en-US" altLang="ja-JP" dirty="0">
                <a:latin typeface="Meiryo UI" panose="020B0604030504040204" pitchFamily="50" charset="-128"/>
                <a:ea typeface="Meiryo UI" panose="020B0604030504040204" pitchFamily="50" charset="-128"/>
              </a:rPr>
              <a:t>2023</a:t>
            </a:r>
            <a:r>
              <a:rPr lang="ja-JP" altLang="en-US" dirty="0">
                <a:latin typeface="Meiryo UI" panose="020B0604030504040204" pitchFamily="50" charset="-128"/>
                <a:ea typeface="Meiryo UI" panose="020B0604030504040204" pitchFamily="50" charset="-128"/>
              </a:rPr>
              <a:t>年から調査が再開され、直近は大幅に増加した。</a:t>
            </a:r>
            <a:endParaRPr lang="en-US" altLang="ja-JP" dirty="0">
              <a:latin typeface="Meiryo UI" panose="020B0604030504040204" pitchFamily="50" charset="-128"/>
              <a:ea typeface="Meiryo UI" panose="020B0604030504040204" pitchFamily="50" charset="-128"/>
            </a:endParaRPr>
          </a:p>
        </p:txBody>
      </p:sp>
      <p:sp>
        <p:nvSpPr>
          <p:cNvPr id="23"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a:t>
            </a:fld>
            <a:endParaRPr lang="ja-JP" altLang="en-US" b="1" dirty="0"/>
          </a:p>
        </p:txBody>
      </p:sp>
    </p:spTree>
    <p:extLst>
      <p:ext uri="{BB962C8B-B14F-4D97-AF65-F5344CB8AC3E}">
        <p14:creationId xmlns:p14="http://schemas.microsoft.com/office/powerpoint/2010/main" val="23138643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8" name="正方形/長方形 14"/>
          <p:cNvSpPr>
            <a:spLocks noChangeArrowheads="1"/>
          </p:cNvSpPr>
          <p:nvPr/>
        </p:nvSpPr>
        <p:spPr bwMode="auto">
          <a:xfrm>
            <a:off x="123294" y="3315876"/>
            <a:ext cx="4465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天王寺動物園　入園者数の推移</a:t>
            </a:r>
            <a:endParaRPr lang="en-US" altLang="ja-JP" sz="14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400" dirty="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出典：地方独立行政法人天王寺動物園調べ</a:t>
            </a:r>
            <a:endParaRPr lang="en-US" altLang="ja-JP" sz="1400" dirty="0">
              <a:latin typeface="Meiryo UI" pitchFamily="50" charset="-128"/>
              <a:ea typeface="Meiryo UI" pitchFamily="50" charset="-128"/>
              <a:cs typeface="Meiryo UI" pitchFamily="50" charset="-128"/>
            </a:endParaRPr>
          </a:p>
        </p:txBody>
      </p:sp>
      <p:sp>
        <p:nvSpPr>
          <p:cNvPr id="95239" name="正方形/長方形 14"/>
          <p:cNvSpPr>
            <a:spLocks noChangeArrowheads="1"/>
          </p:cNvSpPr>
          <p:nvPr/>
        </p:nvSpPr>
        <p:spPr bwMode="auto">
          <a:xfrm>
            <a:off x="4769482" y="3284984"/>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天王寺公園エントランスエリア魅力創造・管理運営事業</a:t>
            </a:r>
            <a:endParaRPr lang="en-US" altLang="ja-JP" sz="1400" dirty="0">
              <a:latin typeface="Meiryo UI" pitchFamily="50" charset="-128"/>
              <a:ea typeface="Meiryo UI" pitchFamily="50" charset="-128"/>
              <a:cs typeface="Meiryo UI" pitchFamily="50" charset="-128"/>
            </a:endParaRPr>
          </a:p>
        </p:txBody>
      </p:sp>
      <p:sp>
        <p:nvSpPr>
          <p:cNvPr id="17" name="正方形/長方形 16"/>
          <p:cNvSpPr/>
          <p:nvPr/>
        </p:nvSpPr>
        <p:spPr>
          <a:xfrm>
            <a:off x="4860032" y="3603908"/>
            <a:ext cx="4134521" cy="1627417"/>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事業期間</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日から</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2035</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近鉄不動産株式会社</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事業対象区域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・エントランスエリア（約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25,000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・バス駐車場（約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・茶臼山北東部エリア（約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52320" y="4276787"/>
            <a:ext cx="1442199" cy="83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7"/>
          <p:cNvSpPr>
            <a:spLocks noChangeArrowheads="1"/>
          </p:cNvSpPr>
          <p:nvPr/>
        </p:nvSpPr>
        <p:spPr bwMode="auto">
          <a:xfrm>
            <a:off x="7380312" y="4005759"/>
            <a:ext cx="1442199" cy="246221"/>
          </a:xfrm>
          <a:prstGeom prst="rect">
            <a:avLst/>
          </a:prstGeom>
          <a:noFill/>
          <a:ln w="9525">
            <a:noFill/>
            <a:miter lim="800000"/>
            <a:headEnd/>
            <a:tailEnd/>
          </a:ln>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00" dirty="0">
                <a:solidFill>
                  <a:srgbClr val="000000"/>
                </a:solidFill>
                <a:latin typeface="Meiryo UI" pitchFamily="50" charset="-128"/>
                <a:ea typeface="Meiryo UI" pitchFamily="50" charset="-128"/>
                <a:cs typeface="Meiryo UI" pitchFamily="50" charset="-128"/>
              </a:rPr>
              <a:t>てんしば（芝生広場）</a:t>
            </a:r>
            <a:endParaRPr lang="en-US" altLang="ja-JP" sz="1000" dirty="0">
              <a:solidFill>
                <a:srgbClr val="000000"/>
              </a:solidFill>
              <a:latin typeface="Meiryo UI" pitchFamily="50" charset="-128"/>
              <a:ea typeface="Meiryo UI" pitchFamily="50" charset="-128"/>
              <a:cs typeface="Meiryo UI" pitchFamily="50" charset="-128"/>
            </a:endParaRPr>
          </a:p>
        </p:txBody>
      </p:sp>
      <p:sp>
        <p:nvSpPr>
          <p:cNvPr id="12" name="正方形/長方形 14"/>
          <p:cNvSpPr>
            <a:spLocks noChangeArrowheads="1"/>
          </p:cNvSpPr>
          <p:nvPr/>
        </p:nvSpPr>
        <p:spPr bwMode="auto">
          <a:xfrm>
            <a:off x="4746403" y="5289722"/>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あべの筋の最高路線価</a:t>
            </a:r>
            <a:endParaRPr lang="en-US" altLang="ja-JP" sz="1400" dirty="0">
              <a:latin typeface="Meiryo UI" pitchFamily="50" charset="-128"/>
              <a:ea typeface="Meiryo UI" pitchFamily="50" charset="-128"/>
              <a:cs typeface="Meiryo UI" pitchFamily="50" charset="-128"/>
            </a:endParaRPr>
          </a:p>
        </p:txBody>
      </p:sp>
      <p:sp>
        <p:nvSpPr>
          <p:cNvPr id="15" name="正方形/長方形 10"/>
          <p:cNvSpPr>
            <a:spLocks noChangeArrowheads="1"/>
          </p:cNvSpPr>
          <p:nvPr/>
        </p:nvSpPr>
        <p:spPr bwMode="auto">
          <a:xfrm>
            <a:off x="10750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天王寺・阿倍野エリア</a:t>
            </a: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6" name="正方形/長方形 15"/>
          <p:cNvSpPr/>
          <p:nvPr/>
        </p:nvSpPr>
        <p:spPr>
          <a:xfrm>
            <a:off x="57591" y="723589"/>
            <a:ext cx="8928992" cy="25060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月に「あべのハルカス」が全館オープンし、周辺地域の活性化も大きく進展し、賑わい創出している。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天王寺公園エントランスエリアでは、新たな民間活力の導入により、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の芝生広場を有する「てんしば」がオープン</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月にはてんしばゲートエリアにおいて「てんしば</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i:na(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イーナ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」がオープンするなど、公園の魅力向上とともに、エリア全体の回遊性及び集客力の向上に取り組んでおり、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年度の入園者数は過去最高の約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万人となった。（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年の「てんしば」オープンから累計約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周年を迎えた天王寺動物園では、「てんしば」との相乗効果もあり、入園者数が大幅に増加した。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年度以降は新型コロナウイルス感染症の影響により大幅に減少したものの、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年度以降はほぼ回復している。</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
          <p:cNvSpPr txBox="1"/>
          <p:nvPr/>
        </p:nvSpPr>
        <p:spPr>
          <a:xfrm>
            <a:off x="154678" y="3816881"/>
            <a:ext cx="742950" cy="2190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700" dirty="0"/>
              <a:t>（単位：万人）</a:t>
            </a:r>
            <a:endParaRPr kumimoji="1" lang="ja-JP" altLang="en-US" sz="1100" dirty="0"/>
          </a:p>
        </p:txBody>
      </p:sp>
      <p:sp>
        <p:nvSpPr>
          <p:cNvPr id="6" name="テキスト ボックス 5">
            <a:extLst>
              <a:ext uri="{FF2B5EF4-FFF2-40B4-BE49-F238E27FC236}">
                <a16:creationId xmlns:a16="http://schemas.microsoft.com/office/drawing/2014/main" id="{A57FF55F-B8CB-5AB7-C2EC-2BA8771B2C0E}"/>
              </a:ext>
            </a:extLst>
          </p:cNvPr>
          <p:cNvSpPr txBox="1"/>
          <p:nvPr/>
        </p:nvSpPr>
        <p:spPr>
          <a:xfrm>
            <a:off x="8644545" y="6555113"/>
            <a:ext cx="684076" cy="369332"/>
          </a:xfrm>
          <a:prstGeom prst="rect">
            <a:avLst/>
          </a:prstGeom>
          <a:noFill/>
        </p:spPr>
        <p:txBody>
          <a:bodyPr wrap="square" rtlCol="0">
            <a:spAutoFit/>
          </a:bodyPr>
          <a:lstStyle/>
          <a:p>
            <a:r>
              <a:rPr lang="en-US" altLang="ja-JP" b="1" dirty="0"/>
              <a:t>119</a:t>
            </a:r>
            <a:endParaRPr kumimoji="1" lang="ja-JP" altLang="en-US" dirty="0"/>
          </a:p>
        </p:txBody>
      </p:sp>
      <p:graphicFrame>
        <p:nvGraphicFramePr>
          <p:cNvPr id="20" name="グラフ 19">
            <a:extLst>
              <a:ext uri="{FF2B5EF4-FFF2-40B4-BE49-F238E27FC236}">
                <a16:creationId xmlns:a16="http://schemas.microsoft.com/office/drawing/2014/main" id="{4B2714D8-514D-45A2-88C1-C066E479AE57}"/>
              </a:ext>
            </a:extLst>
          </p:cNvPr>
          <p:cNvGraphicFramePr>
            <a:graphicFrameLocks/>
          </p:cNvGraphicFramePr>
          <p:nvPr>
            <p:extLst>
              <p:ext uri="{D42A27DB-BD31-4B8C-83A1-F6EECF244321}">
                <p14:modId xmlns:p14="http://schemas.microsoft.com/office/powerpoint/2010/main" val="515493415"/>
              </p:ext>
            </p:extLst>
          </p:nvPr>
        </p:nvGraphicFramePr>
        <p:xfrm>
          <a:off x="304056" y="4128869"/>
          <a:ext cx="4248150" cy="24043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表 20">
            <a:extLst>
              <a:ext uri="{FF2B5EF4-FFF2-40B4-BE49-F238E27FC236}">
                <a16:creationId xmlns:a16="http://schemas.microsoft.com/office/drawing/2014/main" id="{952192C8-E3FB-46EC-B511-A22266A808A7}"/>
              </a:ext>
            </a:extLst>
          </p:cNvPr>
          <p:cNvGraphicFramePr>
            <a:graphicFrameLocks noGrp="1"/>
          </p:cNvGraphicFramePr>
          <p:nvPr>
            <p:extLst>
              <p:ext uri="{D42A27DB-BD31-4B8C-83A1-F6EECF244321}">
                <p14:modId xmlns:p14="http://schemas.microsoft.com/office/powerpoint/2010/main" val="1351385627"/>
              </p:ext>
            </p:extLst>
          </p:nvPr>
        </p:nvGraphicFramePr>
        <p:xfrm>
          <a:off x="4876313" y="5577743"/>
          <a:ext cx="4195677" cy="1095567"/>
        </p:xfrm>
        <a:graphic>
          <a:graphicData uri="http://schemas.openxmlformats.org/drawingml/2006/table">
            <a:tbl>
              <a:tblPr/>
              <a:tblGrid>
                <a:gridCol w="4195677">
                  <a:extLst>
                    <a:ext uri="{9D8B030D-6E8A-4147-A177-3AD203B41FA5}">
                      <a16:colId xmlns:a16="http://schemas.microsoft.com/office/drawing/2014/main" val="20001"/>
                    </a:ext>
                  </a:extLst>
                </a:gridCol>
              </a:tblGrid>
              <a:tr h="17321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概要</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0000"/>
                  </a:ext>
                </a:extLst>
              </a:tr>
              <a:tr h="293858">
                <a:tc>
                  <a:txBody>
                    <a:bodyPr/>
                    <a:lstStyle/>
                    <a:p>
                      <a:pPr algn="l"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令和</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年度に下落したものの、令和</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年度以降は再び上昇傾向</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単位：千円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1000" b="0" i="0" u="none" strike="sng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65343">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pt-BR" sz="1000" b="0" i="0" u="none" strike="noStrike" dirty="0">
                          <a:solidFill>
                            <a:schemeClr val="tx1"/>
                          </a:solidFill>
                          <a:effectLst/>
                          <a:latin typeface="Meiryo UI" panose="020B0604030504040204" pitchFamily="50" charset="-128"/>
                          <a:ea typeface="Meiryo UI" panose="020B0604030504040204" pitchFamily="50" charset="-128"/>
                        </a:rPr>
                        <a:t>H26</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pt-BR" sz="1000" b="0" i="0" u="none" strike="noStrike" dirty="0">
                          <a:solidFill>
                            <a:schemeClr val="tx1"/>
                          </a:solidFill>
                          <a:effectLst/>
                          <a:latin typeface="Meiryo UI" panose="020B0604030504040204" pitchFamily="50" charset="-128"/>
                          <a:ea typeface="Meiryo UI" panose="020B0604030504040204" pitchFamily="50" charset="-128"/>
                        </a:rPr>
                        <a:t>1,860 ⇒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H27</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2,050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pt-BR" altLang="ja-JP" sz="1000" b="0" i="0" u="none" strike="noStrike" dirty="0">
                          <a:solidFill>
                            <a:schemeClr val="tx1"/>
                          </a:solidFill>
                          <a:effectLst/>
                          <a:latin typeface="Meiryo UI" panose="020B0604030504040204" pitchFamily="50" charset="-128"/>
                          <a:ea typeface="Meiryo UI" panose="020B0604030504040204" pitchFamily="50" charset="-128"/>
                        </a:rPr>
                        <a:t>H28：2,360 ⇒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H29</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2,720</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3854117845"/>
                  </a:ext>
                </a:extLst>
              </a:tr>
              <a:tr h="165343">
                <a:tc>
                  <a:txBody>
                    <a:bodyPr/>
                    <a:lstStyle/>
                    <a:p>
                      <a:pPr algn="l" fontAlgn="ctr"/>
                      <a:r>
                        <a:rPr lang="pt-BR" altLang="ja-JP" sz="1000" b="0" i="0" u="none" strike="noStrike" dirty="0">
                          <a:solidFill>
                            <a:schemeClr val="tx1"/>
                          </a:solidFill>
                          <a:effectLst/>
                          <a:latin typeface="Meiryo UI" panose="020B0604030504040204" pitchFamily="50" charset="-128"/>
                          <a:ea typeface="Meiryo UI" panose="020B0604030504040204" pitchFamily="50" charset="-128"/>
                        </a:rPr>
                        <a:t> ⇒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H30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3,160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R1</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3,520 ⇒ R2</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4,010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R3</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3,620</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191543303"/>
                  </a:ext>
                </a:extLst>
              </a:tr>
              <a:tr h="29385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 ⇒ </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R4</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3,360</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 </a:t>
                      </a:r>
                      <a:r>
                        <a:rPr lang="pt-BR"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R5</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3,650 </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R6:4,010 </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R7:4,010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640635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i5323479\AppData\Local\Microsoft\Windows\Temporary Internet Files\Content.Outlook\IGOBLTW4\_B2E0069 (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314" y="4786074"/>
            <a:ext cx="2549017" cy="1883286"/>
          </a:xfrm>
          <a:prstGeom prst="rect">
            <a:avLst/>
          </a:prstGeom>
          <a:noFill/>
        </p:spPr>
      </p:pic>
      <p:sp>
        <p:nvSpPr>
          <p:cNvPr id="15" name="正方形/長方形 10"/>
          <p:cNvSpPr>
            <a:spLocks noChangeArrowheads="1"/>
          </p:cNvSpPr>
          <p:nvPr/>
        </p:nvSpPr>
        <p:spPr bwMode="auto">
          <a:xfrm>
            <a:off x="50829" y="44456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咲洲・夢洲等ベイエリアにおける民間事業者と協働するエネルギー関連の取組み</a:t>
            </a:r>
          </a:p>
        </p:txBody>
      </p:sp>
      <p:sp>
        <p:nvSpPr>
          <p:cNvPr id="16" name="正方形/長方形 15"/>
          <p:cNvSpPr/>
          <p:nvPr/>
        </p:nvSpPr>
        <p:spPr>
          <a:xfrm>
            <a:off x="107504" y="972448"/>
            <a:ext cx="8928992" cy="6480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咲洲・夢洲等ベイエリアでは、再生可能エネルギーの発電や大型蓄電システムの実証・評価を可能とする施設のほか、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ATES</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の導入整備が進んでいる。</a:t>
            </a:r>
          </a:p>
        </p:txBody>
      </p:sp>
      <p:sp>
        <p:nvSpPr>
          <p:cNvPr id="3" name="テキスト ボックス 2"/>
          <p:cNvSpPr txBox="1"/>
          <p:nvPr/>
        </p:nvSpPr>
        <p:spPr>
          <a:xfrm>
            <a:off x="395536" y="4417367"/>
            <a:ext cx="21602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○夢洲メガソーラー</a:t>
            </a:r>
          </a:p>
        </p:txBody>
      </p:sp>
      <p:sp>
        <p:nvSpPr>
          <p:cNvPr id="5" name="スライド番号プレースホルダー 4"/>
          <p:cNvSpPr>
            <a:spLocks noGrp="1"/>
          </p:cNvSpPr>
          <p:nvPr>
            <p:ph type="sldNum" sz="quarter" idx="12"/>
          </p:nvPr>
        </p:nvSpPr>
        <p:spPr/>
        <p:txBody>
          <a:bodyPr/>
          <a:lstStyle/>
          <a:p>
            <a:pPr>
              <a:defRPr/>
            </a:pPr>
            <a:r>
              <a:rPr lang="en-US" altLang="ja-JP" b="1" dirty="0"/>
              <a:t>120</a:t>
            </a:r>
            <a:endParaRPr lang="ja-JP" altLang="en-US" b="1" dirty="0"/>
          </a:p>
        </p:txBody>
      </p:sp>
      <p:graphicFrame>
        <p:nvGraphicFramePr>
          <p:cNvPr id="18" name="表 17"/>
          <p:cNvGraphicFramePr>
            <a:graphicFrameLocks noGrp="1"/>
          </p:cNvGraphicFramePr>
          <p:nvPr/>
        </p:nvGraphicFramePr>
        <p:xfrm>
          <a:off x="140583" y="1767771"/>
          <a:ext cx="8874732" cy="2460639"/>
        </p:xfrm>
        <a:graphic>
          <a:graphicData uri="http://schemas.openxmlformats.org/drawingml/2006/table">
            <a:tbl>
              <a:tblPr firstRow="1" bandRow="1">
                <a:tableStyleId>{5C22544A-7EE6-4342-B048-85BDC9FD1C3A}</a:tableStyleId>
              </a:tblPr>
              <a:tblGrid>
                <a:gridCol w="2772941">
                  <a:extLst>
                    <a:ext uri="{9D8B030D-6E8A-4147-A177-3AD203B41FA5}">
                      <a16:colId xmlns:a16="http://schemas.microsoft.com/office/drawing/2014/main" val="20000"/>
                    </a:ext>
                  </a:extLst>
                </a:gridCol>
                <a:gridCol w="6101791">
                  <a:extLst>
                    <a:ext uri="{9D8B030D-6E8A-4147-A177-3AD203B41FA5}">
                      <a16:colId xmlns:a16="http://schemas.microsoft.com/office/drawing/2014/main" val="20001"/>
                    </a:ext>
                  </a:extLst>
                </a:gridCol>
              </a:tblGrid>
              <a:tr h="339466">
                <a:tc>
                  <a:txBody>
                    <a:bodyP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取組み</a:t>
                      </a:r>
                    </a:p>
                  </a:txBody>
                  <a:tcPr anchor="ctr"/>
                </a:tc>
                <a:tc>
                  <a:txBody>
                    <a:bodyP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進捗状況など</a:t>
                      </a:r>
                    </a:p>
                  </a:txBody>
                  <a:tcPr anchor="ctr"/>
                </a:tc>
                <a:extLst>
                  <a:ext uri="{0D108BD9-81ED-4DB2-BD59-A6C34878D82A}">
                    <a16:rowId xmlns:a16="http://schemas.microsoft.com/office/drawing/2014/main" val="10000"/>
                  </a:ext>
                </a:extLst>
              </a:tr>
              <a:tr h="475253">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en-US" altLang="ja-JP" sz="1200" b="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「大阪ひかりの森」プロジェクト</a:t>
                      </a: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夢洲</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区の一般廃棄物埋立処分場に大規模太陽光発電（メガソーラー）を設置し、</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月から本格稼働。</a:t>
                      </a:r>
                    </a:p>
                  </a:txBody>
                  <a:tcPr anchor="ctr"/>
                </a:tc>
                <a:extLst>
                  <a:ext uri="{0D108BD9-81ED-4DB2-BD59-A6C34878D82A}">
                    <a16:rowId xmlns:a16="http://schemas.microsoft.com/office/drawing/2014/main" val="10001"/>
                  </a:ext>
                </a:extLst>
              </a:tr>
              <a:tr h="785611">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大型蓄電システム試験・評価施設（</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月に、世界最大級となる大型蓄電システム等の性能に関する試験評価施設が咲洲に開所し、同年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月から運用開始。大型蓄電池・蓄電システムの性能の優位性・安全性に関する試験評価を可能にする国内初の施設であり、国内産業の国際競争力の強化に貢献。欧米も想定し、複数の電圧に対応。</a:t>
                      </a:r>
                    </a:p>
                  </a:txBody>
                  <a:tcPr anchor="ctr"/>
                </a:tc>
                <a:extLst>
                  <a:ext uri="{0D108BD9-81ED-4DB2-BD59-A6C34878D82A}">
                    <a16:rowId xmlns:a16="http://schemas.microsoft.com/office/drawing/2014/main" val="10003"/>
                  </a:ext>
                </a:extLst>
              </a:tr>
              <a:tr h="785611">
                <a:tc>
                  <a:txBody>
                    <a:bodyPr/>
                    <a:lstStyle/>
                    <a:p>
                      <a:pPr algn="l"/>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帯水層蓄熱システム（</a:t>
                      </a: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ATES</a:t>
                      </a:r>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アミティ舞洲では、</a:t>
                      </a: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月から帯水層蓄熱を活用した空調システムを運転中。</a:t>
                      </a:r>
                    </a:p>
                    <a:p>
                      <a:pPr algn="l"/>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上部は熱需要の高い建物が集中し、地下は豊かな帯水層に恵まれている大阪市域の特性を踏まえ、ビル空調に地中熱利用の一種である帯水層蓄熱利用冷暖房の導入を促進し、業務部門の低炭素化、ヒートアイランド現象の緩和をめざす。</a:t>
                      </a:r>
                    </a:p>
                  </a:txBody>
                  <a:tcPr anchor="ctr"/>
                </a:tc>
                <a:extLst>
                  <a:ext uri="{0D108BD9-81ED-4DB2-BD59-A6C34878D82A}">
                    <a16:rowId xmlns:a16="http://schemas.microsoft.com/office/drawing/2014/main" val="3218161297"/>
                  </a:ext>
                </a:extLst>
              </a:tr>
            </a:tbl>
          </a:graphicData>
        </a:graphic>
      </p:graphicFrame>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9912" y="4792010"/>
            <a:ext cx="4678503" cy="1871402"/>
          </a:xfrm>
          <a:prstGeom prst="rect">
            <a:avLst/>
          </a:prstGeom>
        </p:spPr>
      </p:pic>
      <p:sp>
        <p:nvSpPr>
          <p:cNvPr id="25" name="テキスト ボックス 24"/>
          <p:cNvSpPr txBox="1"/>
          <p:nvPr/>
        </p:nvSpPr>
        <p:spPr>
          <a:xfrm>
            <a:off x="3563888" y="4365104"/>
            <a:ext cx="2808312"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○帯水層蓄熱システム（</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ATES</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36443772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9646A508-27CB-49F1-B730-C36323385C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1072" y="6453336"/>
            <a:ext cx="2182557" cy="493819"/>
          </a:xfrm>
          <a:prstGeom prst="rect">
            <a:avLst/>
          </a:prstGeom>
        </p:spPr>
      </p:pic>
      <p:sp>
        <p:nvSpPr>
          <p:cNvPr id="7" name="正方形/長方形 6"/>
          <p:cNvSpPr/>
          <p:nvPr/>
        </p:nvSpPr>
        <p:spPr>
          <a:xfrm>
            <a:off x="-36512" y="1939478"/>
            <a:ext cx="5124327"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○一人当たり公園面積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政令市を除いた数値</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出典：国土交通省「都市公園データベース」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2025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621996" y="1908701"/>
            <a:ext cx="441449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年世界都市ランキング（緑地の充実度）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676838466"/>
              </p:ext>
            </p:extLst>
          </p:nvPr>
        </p:nvGraphicFramePr>
        <p:xfrm>
          <a:off x="5178635" y="2578063"/>
          <a:ext cx="3444406" cy="3486393"/>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87377">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p>
                  </a:txBody>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p>
                  </a:txBody>
                  <a:tcPr/>
                </a:tc>
                <a:extLst>
                  <a:ext uri="{0D108BD9-81ED-4DB2-BD59-A6C34878D82A}">
                    <a16:rowId xmlns:a16="http://schemas.microsoft.com/office/drawing/2014/main" val="10000"/>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ロンドン</a:t>
                      </a:r>
                    </a:p>
                  </a:txBody>
                  <a:tcPr anchor="ctr"/>
                </a:tc>
                <a:extLst>
                  <a:ext uri="{0D108BD9-81ED-4DB2-BD59-A6C34878D82A}">
                    <a16:rowId xmlns:a16="http://schemas.microsoft.com/office/drawing/2014/main" val="10001"/>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モスクワ</a:t>
                      </a:r>
                    </a:p>
                  </a:txBody>
                  <a:tcPr anchor="ctr"/>
                </a:tc>
                <a:extLst>
                  <a:ext uri="{0D108BD9-81ED-4DB2-BD59-A6C34878D82A}">
                    <a16:rowId xmlns:a16="http://schemas.microsoft.com/office/drawing/2014/main" val="10002"/>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ジュネーヴ</a:t>
                      </a:r>
                    </a:p>
                  </a:txBody>
                  <a:tcPr anchor="ctr"/>
                </a:tc>
                <a:extLst>
                  <a:ext uri="{0D108BD9-81ED-4DB2-BD59-A6C34878D82A}">
                    <a16:rowId xmlns:a16="http://schemas.microsoft.com/office/drawing/2014/main" val="10003"/>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ストックホルム</a:t>
                      </a:r>
                    </a:p>
                  </a:txBody>
                  <a:tcPr anchor="ctr"/>
                </a:tc>
                <a:extLst>
                  <a:ext uri="{0D108BD9-81ED-4DB2-BD59-A6C34878D82A}">
                    <a16:rowId xmlns:a16="http://schemas.microsoft.com/office/drawing/2014/main" val="10004"/>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p>
                  </a:txBody>
                  <a:tcPr anchor="ctr"/>
                </a:tc>
                <a:extLst>
                  <a:ext uri="{0D108BD9-81ED-4DB2-BD59-A6C34878D82A}">
                    <a16:rowId xmlns:a16="http://schemas.microsoft.com/office/drawing/2014/main" val="3740144025"/>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 </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a:t>
                      </a: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8"/>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p>
                  </a:txBody>
                  <a:tcPr anchor="ctr"/>
                </a:tc>
                <a:extLst>
                  <a:ext uri="{0D108BD9-81ED-4DB2-BD59-A6C34878D82A}">
                    <a16:rowId xmlns:a16="http://schemas.microsoft.com/office/drawing/2014/main" val="4192813524"/>
                  </a:ext>
                </a:extLst>
              </a:tr>
              <a:tr h="387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p>
                  </a:txBody>
                  <a:tcPr anchor="ctr"/>
                </a:tc>
                <a:extLst>
                  <a:ext uri="{0D108BD9-81ED-4DB2-BD59-A6C34878D82A}">
                    <a16:rowId xmlns:a16="http://schemas.microsoft.com/office/drawing/2014/main" val="1459561056"/>
                  </a:ext>
                </a:extLst>
              </a:tr>
            </a:tbl>
          </a:graphicData>
        </a:graphic>
      </p:graphicFrame>
      <p:sp>
        <p:nvSpPr>
          <p:cNvPr id="20" name="正方形/長方形 10"/>
          <p:cNvSpPr>
            <a:spLocks noChangeArrowheads="1"/>
          </p:cNvSpPr>
          <p:nvPr/>
        </p:nvSpPr>
        <p:spPr bwMode="auto">
          <a:xfrm>
            <a:off x="72009" y="48054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大阪の都市緑化の現状</a:t>
            </a:r>
          </a:p>
        </p:txBody>
      </p:sp>
      <p:sp>
        <p:nvSpPr>
          <p:cNvPr id="23" name="正方形/長方形 22"/>
          <p:cNvSpPr/>
          <p:nvPr/>
        </p:nvSpPr>
        <p:spPr>
          <a:xfrm>
            <a:off x="107504" y="980728"/>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大阪府は一人あたり公園面積が他の都道府県と比べて低い水準。また、緑地の充実度も世界主要都市と比較して低水準に留まっている。</a:t>
            </a:r>
          </a:p>
        </p:txBody>
      </p:sp>
      <p:sp>
        <p:nvSpPr>
          <p:cNvPr id="3" name="テキスト ボックス 2"/>
          <p:cNvSpPr txBox="1"/>
          <p:nvPr/>
        </p:nvSpPr>
        <p:spPr>
          <a:xfrm>
            <a:off x="-44922" y="2462698"/>
            <a:ext cx="970794" cy="261610"/>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644008" y="2132856"/>
            <a:ext cx="5052319"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森記念財団</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5178635" y="6070065"/>
            <a:ext cx="3203848" cy="253916"/>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（）内の数字は昨年のランキング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6" name="グラフ 15">
            <a:extLst>
              <a:ext uri="{FF2B5EF4-FFF2-40B4-BE49-F238E27FC236}">
                <a16:creationId xmlns:a16="http://schemas.microsoft.com/office/drawing/2014/main" id="{A7205526-BB1A-4AAB-B347-68E5F9BEBCBF}"/>
              </a:ext>
            </a:extLst>
          </p:cNvPr>
          <p:cNvGraphicFramePr/>
          <p:nvPr/>
        </p:nvGraphicFramePr>
        <p:xfrm>
          <a:off x="159841" y="2700197"/>
          <a:ext cx="4778236" cy="36772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398104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10"/>
          <p:cNvSpPr>
            <a:spLocks noChangeArrowheads="1"/>
          </p:cNvSpPr>
          <p:nvPr/>
        </p:nvSpPr>
        <p:spPr bwMode="auto">
          <a:xfrm>
            <a:off x="89757" y="42787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大阪の森林環境の現状　</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122</a:t>
            </a:fld>
            <a:endParaRPr lang="ja-JP" altLang="en-US" b="1" dirty="0"/>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pic>
        <p:nvPicPr>
          <p:cNvPr id="16" name="Picture 68">
            <a:extLst>
              <a:ext uri="{FF2B5EF4-FFF2-40B4-BE49-F238E27FC236}">
                <a16:creationId xmlns:a16="http://schemas.microsoft.com/office/drawing/2014/main" id="{0B7BE62A-80DC-4ABB-95EC-554395CF26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58981" y="4269782"/>
            <a:ext cx="2039938"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a:extLst>
              <a:ext uri="{FF2B5EF4-FFF2-40B4-BE49-F238E27FC236}">
                <a16:creationId xmlns:a16="http://schemas.microsoft.com/office/drawing/2014/main" id="{DC4DA47A-688F-404C-A020-F20239D04869}"/>
              </a:ext>
            </a:extLst>
          </p:cNvPr>
          <p:cNvSpPr/>
          <p:nvPr/>
        </p:nvSpPr>
        <p:spPr>
          <a:xfrm>
            <a:off x="2555033" y="6095339"/>
            <a:ext cx="2552066" cy="267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6981" tIns="48491" rIns="96981" bIns="48491" anchor="ctr">
            <a:spAutoFit/>
          </a:bodyPr>
          <a:lstStyle/>
          <a:p>
            <a:pPr algn="ct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治山ダム（流域治水対策型）の設置</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9" name="図 40">
            <a:extLst>
              <a:ext uri="{FF2B5EF4-FFF2-40B4-BE49-F238E27FC236}">
                <a16:creationId xmlns:a16="http://schemas.microsoft.com/office/drawing/2014/main" id="{B3E3B287-5806-40E5-9FF3-1D86FD7B0A3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84245" y="4285311"/>
            <a:ext cx="2057400" cy="151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a:extLst>
              <a:ext uri="{FF2B5EF4-FFF2-40B4-BE49-F238E27FC236}">
                <a16:creationId xmlns:a16="http://schemas.microsoft.com/office/drawing/2014/main" id="{837526BE-FC2E-473D-9331-3C0D56F4661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72533" y="4293096"/>
            <a:ext cx="1994376" cy="1497665"/>
          </a:xfrm>
          <a:prstGeom prst="rect">
            <a:avLst/>
          </a:prstGeom>
        </p:spPr>
      </p:pic>
      <p:sp>
        <p:nvSpPr>
          <p:cNvPr id="21" name="正方形/長方形 20">
            <a:extLst>
              <a:ext uri="{FF2B5EF4-FFF2-40B4-BE49-F238E27FC236}">
                <a16:creationId xmlns:a16="http://schemas.microsoft.com/office/drawing/2014/main" id="{81C9069D-5E49-4688-A2D7-D67935635CCB}"/>
              </a:ext>
            </a:extLst>
          </p:cNvPr>
          <p:cNvSpPr/>
          <p:nvPr/>
        </p:nvSpPr>
        <p:spPr>
          <a:xfrm>
            <a:off x="4915757" y="6093331"/>
            <a:ext cx="1994376" cy="267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6981" tIns="48491" rIns="96981" bIns="48491" anchor="ctr">
            <a:spAutoFit/>
          </a:bodyPr>
          <a:lstStyle/>
          <a:p>
            <a:pPr algn="ct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本数調整伐と筋工の施工</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a:extLst>
              <a:ext uri="{FF2B5EF4-FFF2-40B4-BE49-F238E27FC236}">
                <a16:creationId xmlns:a16="http://schemas.microsoft.com/office/drawing/2014/main" id="{B626F87F-BC87-47F5-926F-94B8E91FCC24}"/>
              </a:ext>
            </a:extLst>
          </p:cNvPr>
          <p:cNvSpPr/>
          <p:nvPr/>
        </p:nvSpPr>
        <p:spPr>
          <a:xfrm>
            <a:off x="7042120" y="6080323"/>
            <a:ext cx="1994376" cy="267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6981" tIns="48491" rIns="96981" bIns="48491" anchor="ctr">
            <a:spAutoFit/>
          </a:bodyPr>
          <a:lstStyle/>
          <a:p>
            <a:pPr algn="ct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渓流沿いの危険木の伐採</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3" name="表 3">
            <a:extLst>
              <a:ext uri="{FF2B5EF4-FFF2-40B4-BE49-F238E27FC236}">
                <a16:creationId xmlns:a16="http://schemas.microsoft.com/office/drawing/2014/main" id="{0957365D-FC52-4F2E-8E87-53DE84D9B9B7}"/>
              </a:ext>
            </a:extLst>
          </p:cNvPr>
          <p:cNvGraphicFramePr>
            <a:graphicFrameLocks noGrp="1"/>
          </p:cNvGraphicFramePr>
          <p:nvPr/>
        </p:nvGraphicFramePr>
        <p:xfrm>
          <a:off x="103131" y="4059051"/>
          <a:ext cx="2552067" cy="2376909"/>
        </p:xfrm>
        <a:graphic>
          <a:graphicData uri="http://schemas.openxmlformats.org/drawingml/2006/table">
            <a:tbl>
              <a:tblPr/>
              <a:tblGrid>
                <a:gridCol w="717366">
                  <a:extLst>
                    <a:ext uri="{9D8B030D-6E8A-4147-A177-3AD203B41FA5}">
                      <a16:colId xmlns:a16="http://schemas.microsoft.com/office/drawing/2014/main" val="20000"/>
                    </a:ext>
                  </a:extLst>
                </a:gridCol>
                <a:gridCol w="632963">
                  <a:extLst>
                    <a:ext uri="{9D8B030D-6E8A-4147-A177-3AD203B41FA5}">
                      <a16:colId xmlns:a16="http://schemas.microsoft.com/office/drawing/2014/main" val="20001"/>
                    </a:ext>
                  </a:extLst>
                </a:gridCol>
                <a:gridCol w="672080">
                  <a:extLst>
                    <a:ext uri="{9D8B030D-6E8A-4147-A177-3AD203B41FA5}">
                      <a16:colId xmlns:a16="http://schemas.microsoft.com/office/drawing/2014/main" val="20002"/>
                    </a:ext>
                  </a:extLst>
                </a:gridCol>
                <a:gridCol w="529658">
                  <a:extLst>
                    <a:ext uri="{9D8B030D-6E8A-4147-A177-3AD203B41FA5}">
                      <a16:colId xmlns:a16="http://schemas.microsoft.com/office/drawing/2014/main" val="20003"/>
                    </a:ext>
                  </a:extLst>
                </a:gridCol>
              </a:tblGrid>
              <a:tr h="574439">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都道</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府県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国土</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354176">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56,738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190,534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4176">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78,937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219,405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4176">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119,223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379,775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5766">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94,258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241,611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4176">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217,660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517,315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4" name="正方形/長方形 23">
            <a:extLst>
              <a:ext uri="{FF2B5EF4-FFF2-40B4-BE49-F238E27FC236}">
                <a16:creationId xmlns:a16="http://schemas.microsoft.com/office/drawing/2014/main" id="{40D1CBC1-275C-4E60-80EF-45445E1105C9}"/>
              </a:ext>
            </a:extLst>
          </p:cNvPr>
          <p:cNvSpPr/>
          <p:nvPr/>
        </p:nvSpPr>
        <p:spPr>
          <a:xfrm>
            <a:off x="30505" y="3244805"/>
            <a:ext cx="2952328" cy="70788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○大阪府と他都県の森林面積等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（出典：林野庁「都道府県別森林率・</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人工林率」（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年３月末現在））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8FDD53AE-E442-4FF5-A5C0-ADC4E8C81021}"/>
              </a:ext>
            </a:extLst>
          </p:cNvPr>
          <p:cNvSpPr/>
          <p:nvPr/>
        </p:nvSpPr>
        <p:spPr>
          <a:xfrm>
            <a:off x="107504" y="742923"/>
            <a:ext cx="8928992" cy="20288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大阪府の森林率は、他の都市より低く、３０％に留まっている。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周辺部において、集水域である森林区域における森林の適正な維持管理や保全等を進めることは、土砂流出防止及び洪水緩和機能の維持向上につながり、地球温暖化に伴う気候変動に起因する想定を超える豪雨や台風等による洪水被害の軽減・防止につながる。そのため、流域治水の考え方に基づき、山地保水力向上対策及び土砂・流木流出抑制対策を実施する。</a:t>
            </a:r>
          </a:p>
        </p:txBody>
      </p:sp>
      <p:sp>
        <p:nvSpPr>
          <p:cNvPr id="27" name="正方形/長方形 26">
            <a:extLst>
              <a:ext uri="{FF2B5EF4-FFF2-40B4-BE49-F238E27FC236}">
                <a16:creationId xmlns:a16="http://schemas.microsoft.com/office/drawing/2014/main" id="{6CAA377B-D2B2-418C-AA30-85AFD0B15818}"/>
              </a:ext>
            </a:extLst>
          </p:cNvPr>
          <p:cNvSpPr/>
          <p:nvPr/>
        </p:nvSpPr>
        <p:spPr>
          <a:xfrm>
            <a:off x="2915816" y="3158805"/>
            <a:ext cx="5775666" cy="90024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○集水域（森林区域）における流域治水対策</a:t>
            </a: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「流域保全森林防災事業」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地球温暖化に起因する想定を超える豪雨や水害の激甚化・頻発化に備え、「流域治水」の考え方を踏まえた治山ダムの整備等を実施する。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296534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25252" y="356735"/>
            <a:ext cx="9018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首都機能のバックアップ</a:t>
            </a:r>
          </a:p>
        </p:txBody>
      </p:sp>
      <p:sp>
        <p:nvSpPr>
          <p:cNvPr id="3" name="スライド番号プレースホルダー 2"/>
          <p:cNvSpPr>
            <a:spLocks noGrp="1"/>
          </p:cNvSpPr>
          <p:nvPr>
            <p:ph type="sldNum" sz="quarter" idx="12"/>
          </p:nvPr>
        </p:nvSpPr>
        <p:spPr>
          <a:xfrm>
            <a:off x="7045775" y="6547800"/>
            <a:ext cx="2133600" cy="365125"/>
          </a:xfrm>
        </p:spPr>
        <p:txBody>
          <a:bodyPr/>
          <a:lstStyle/>
          <a:p>
            <a:pPr>
              <a:defRPr/>
            </a:pPr>
            <a:fld id="{4AC9B83D-17C3-4F2E-B0BA-D155CD364A7C}" type="slidenum">
              <a:rPr lang="ja-JP" altLang="en-US" smtClean="0"/>
              <a:pPr>
                <a:defRPr/>
              </a:pPr>
              <a:t>123</a:t>
            </a:fld>
            <a:endParaRPr lang="ja-JP" altLang="en-US" dirty="0"/>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pic>
        <p:nvPicPr>
          <p:cNvPr id="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3683809"/>
            <a:ext cx="2961907" cy="309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229730" y="3248960"/>
            <a:ext cx="3920843"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○東西二極の一極としての大阪・関西</a:t>
            </a:r>
          </a:p>
        </p:txBody>
      </p:sp>
      <p:sp>
        <p:nvSpPr>
          <p:cNvPr id="24" name="テキスト ボックス 23"/>
          <p:cNvSpPr txBox="1"/>
          <p:nvPr/>
        </p:nvSpPr>
        <p:spPr>
          <a:xfrm>
            <a:off x="251520" y="4622792"/>
            <a:ext cx="1582918"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西日本</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5,858</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dirty="0">
                <a:latin typeface="HGPｺﾞｼｯｸM" panose="020B0600000000000000" pitchFamily="50" charset="-128"/>
                <a:ea typeface="HGPｺﾞｼｯｸM" panose="020B0600000000000000" pitchFamily="50" charset="-128"/>
              </a:rPr>
              <a:t>名目</a:t>
            </a:r>
            <a:r>
              <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GDP265</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兆円</a:t>
            </a:r>
          </a:p>
        </p:txBody>
      </p:sp>
      <p:sp>
        <p:nvSpPr>
          <p:cNvPr id="25" name="テキスト ボックス 24"/>
          <p:cNvSpPr txBox="1"/>
          <p:nvPr/>
        </p:nvSpPr>
        <p:spPr>
          <a:xfrm>
            <a:off x="2793980" y="4479180"/>
            <a:ext cx="1584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東日本</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6,522</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dirty="0">
                <a:latin typeface="HGPｺﾞｼｯｸM" panose="020B0600000000000000" pitchFamily="50" charset="-128"/>
                <a:ea typeface="HGPｺﾞｼｯｸM" panose="020B0600000000000000" pitchFamily="50" charset="-128"/>
              </a:rPr>
              <a:t>名目</a:t>
            </a:r>
            <a:r>
              <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GDP331</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兆円</a:t>
            </a:r>
          </a:p>
        </p:txBody>
      </p:sp>
      <p:sp>
        <p:nvSpPr>
          <p:cNvPr id="27" name="正方形/長方形 14"/>
          <p:cNvSpPr>
            <a:spLocks noChangeArrowheads="1"/>
          </p:cNvSpPr>
          <p:nvPr/>
        </p:nvSpPr>
        <p:spPr bwMode="auto">
          <a:xfrm>
            <a:off x="3205189" y="6384008"/>
            <a:ext cx="3741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出典：内閣府「県民経済計算」</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lang="en-US" altLang="ja-JP" sz="1000" noProof="0" dirty="0">
                <a:latin typeface="Meiryo UI" pitchFamily="50" charset="-128"/>
                <a:ea typeface="Meiryo UI" pitchFamily="50" charset="-128"/>
                <a:cs typeface="Meiryo UI" pitchFamily="50" charset="-128"/>
              </a:rPr>
              <a:t>2022</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統計局「人口推計（</a:t>
            </a:r>
            <a:r>
              <a:rPr lang="en-US" altLang="ja-JP" sz="1000" dirty="0">
                <a:latin typeface="Meiryo UI" pitchFamily="50" charset="-128"/>
                <a:ea typeface="Meiryo UI" pitchFamily="50" charset="-128"/>
                <a:cs typeface="Meiryo UI" pitchFamily="50" charset="-128"/>
              </a:rPr>
              <a:t>2024</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10</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1</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日付）」より作成</a:t>
            </a:r>
          </a:p>
        </p:txBody>
      </p:sp>
      <p:sp>
        <p:nvSpPr>
          <p:cNvPr id="28" name="正方形/長方形 27"/>
          <p:cNvSpPr>
            <a:spLocks noChangeArrowheads="1"/>
          </p:cNvSpPr>
          <p:nvPr/>
        </p:nvSpPr>
        <p:spPr bwMode="auto">
          <a:xfrm>
            <a:off x="4316985" y="3258747"/>
            <a:ext cx="4675115" cy="222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ts val="1800"/>
              </a:lnSpc>
              <a:spcBef>
                <a:spcPct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○企業における機能分散・バックアップに関する取組みの例</a:t>
            </a:r>
            <a:endParaRPr kumimoji="1" lang="en-US" altLang="ja-JP" sz="14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265113" indent="-88900">
              <a:lnSpc>
                <a:spcPts val="1800"/>
              </a:lnSpc>
              <a:spcBef>
                <a:spcPts val="600"/>
              </a:spcBef>
              <a:buNone/>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・モルガン・スタンレー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MUFG</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証券がバックアップ機能を整えるため</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大阪に進出</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65113" indent="-88900">
              <a:lnSpc>
                <a:spcPts val="1800"/>
              </a:lnSpc>
              <a:spcBef>
                <a:spcPts val="600"/>
              </a:spcBef>
              <a:buNone/>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AIG</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ジャパンホールディングスが第二の拠点を大阪に新設</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5113" marR="0" lvl="0" indent="-88900" algn="l" defTabSz="914400" rtl="0" eaLnBrk="0" fontAlgn="auto" latinLnBrk="0" hangingPunct="0">
              <a:lnSpc>
                <a:spcPts val="18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・日本取引所グループが首都圏・関東圏でのバックアップ体制を見直し、大阪拠点を活用したバックアップ態勢を整備</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5113" marR="0" lvl="0" indent="-88900" algn="l" defTabSz="914400" rtl="0" eaLnBrk="0" fontAlgn="auto" latinLnBrk="0" hangingPunct="0">
              <a:lnSpc>
                <a:spcPts val="18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・日本放送協会が本部のバックアップを担うことを大阪放送局の業務の一部とし、平時の業務に訓練を組み込み　　等</a:t>
            </a:r>
          </a:p>
        </p:txBody>
      </p:sp>
      <p:sp>
        <p:nvSpPr>
          <p:cNvPr id="29" name="正方形/長方形 28"/>
          <p:cNvSpPr/>
          <p:nvPr/>
        </p:nvSpPr>
        <p:spPr>
          <a:xfrm>
            <a:off x="114172" y="702192"/>
            <a:ext cx="8892000" cy="250869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noAutofit/>
          </a:bodyPr>
          <a:lstStyle/>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規模な自然災害や感染症の拡大など、危機事象発生時における東京一極集中が抱えるリスクを踏まえ、国民生活や日本経済の維持継続の観点から、経済基盤が確立し各府省の地方支分部局等も集積する大阪・関西をバックアップエリアとすることが求められる。</a:t>
            </a:r>
            <a:endParaRPr lang="en-US" altLang="ja-JP" sz="15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5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閣議決定された国土強靭化基本計画において、大阪をはじめとする三大都市圏を結ぶ「日本中央回廊」の形成により中枢管理機能のバックアップ体制の強化を図るという方向性が示され、その方向性は国土形成計画（全国計画）にも反映されている。</a:t>
            </a:r>
            <a:endPar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首都圏に本社がある大企業等では、大阪・関西をバックアップエリアとする仕組みの構築がみられる。</a:t>
            </a:r>
            <a:endPar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府市では、</a:t>
            </a:r>
            <a:r>
              <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月に「大阪・関西による首都機能バックアップの実現に向けた取組みの方向性」をとりまとめ、行政分野・経済分野について取組みを進める。</a:t>
            </a:r>
          </a:p>
        </p:txBody>
      </p:sp>
    </p:spTree>
    <p:extLst>
      <p:ext uri="{BB962C8B-B14F-4D97-AF65-F5344CB8AC3E}">
        <p14:creationId xmlns:p14="http://schemas.microsoft.com/office/powerpoint/2010/main" val="4043586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89757" y="43602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南海トラフ巨大地震対策</a:t>
            </a:r>
          </a:p>
        </p:txBody>
      </p:sp>
      <p:sp>
        <p:nvSpPr>
          <p:cNvPr id="17" name="正方形/長方形 16"/>
          <p:cNvSpPr/>
          <p:nvPr/>
        </p:nvSpPr>
        <p:spPr>
          <a:xfrm>
            <a:off x="44878" y="805355"/>
            <a:ext cx="9054243" cy="22178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nchorCtr="0"/>
          <a:lstStyle/>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南海トラフ巨大地震の被害軽減を図るため、「新・大阪府地震防災アクションプラン」に基づき、防潮堤の液状化対策や密集市街地対策など、ハード・ソフト両面から</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のアクションを位置付けて、取組みを進めている。</a:t>
            </a:r>
          </a:p>
          <a:p>
            <a:pPr marL="285750" indent="-285750">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度には能登半島地震など近年の災害を踏まえた災害対応力を強化するため、「受援・応援体制」、「避難所運営」、「健康・医療・福祉」、「物資調達・輸送・管理」、「生活再建・インフラ復旧」、「防災</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・新技術の活用検討」を柱とした新たなアクションを追加するなど「新・大阪府地震防災アクションプラン」の修正を行うとともに、取組期間を令和８年度まで延長した。</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引き続き、基本目標である発災による死者数を限りなくゼロに近づけるとともに、その建物被害や経済的被害についても最小限に抑えることをめざす。</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dirty="0"/>
              <a:t>124</a:t>
            </a:r>
            <a:endParaRPr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30" name="テキスト ボックス 29"/>
          <p:cNvSpPr txBox="1"/>
          <p:nvPr/>
        </p:nvSpPr>
        <p:spPr>
          <a:xfrm>
            <a:off x="5352331" y="6314210"/>
            <a:ext cx="2675732" cy="276999"/>
          </a:xfrm>
          <a:prstGeom prst="rect">
            <a:avLst/>
          </a:prstGeom>
          <a:noFill/>
        </p:spPr>
        <p:txBody>
          <a:bodyPr wrap="none" rtlCol="0" anchor="ctr" anchorCtr="0">
            <a:spAutoFit/>
          </a:bodyPr>
          <a:lstStyle/>
          <a:p>
            <a:r>
              <a:rPr lang="ja-JP" altLang="en-US" sz="1200" dirty="0"/>
              <a:t>（参考：</a:t>
            </a:r>
            <a:r>
              <a:rPr lang="en-US" altLang="ja-JP" sz="1200" dirty="0"/>
              <a:t>H30.7</a:t>
            </a:r>
            <a:r>
              <a:rPr lang="ja-JP" altLang="en-US" sz="1200" dirty="0"/>
              <a:t>　知事記者会見資料より）</a:t>
            </a:r>
            <a:endParaRPr kumimoji="1" lang="ja-JP" altLang="en-US" sz="1200" dirty="0"/>
          </a:p>
        </p:txBody>
      </p:sp>
      <p:grpSp>
        <p:nvGrpSpPr>
          <p:cNvPr id="4" name="グループ化 3"/>
          <p:cNvGrpSpPr/>
          <p:nvPr/>
        </p:nvGrpSpPr>
        <p:grpSpPr>
          <a:xfrm>
            <a:off x="89757" y="3488697"/>
            <a:ext cx="4244985" cy="3102512"/>
            <a:chOff x="134965" y="2414720"/>
            <a:chExt cx="4244985" cy="3102512"/>
          </a:xfrm>
        </p:grpSpPr>
        <p:pic>
          <p:nvPicPr>
            <p:cNvPr id="27" name="図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965" y="2414720"/>
              <a:ext cx="4244985" cy="3102512"/>
            </a:xfrm>
            <a:prstGeom prst="rect">
              <a:avLst/>
            </a:prstGeom>
          </p:spPr>
        </p:pic>
        <p:sp>
          <p:nvSpPr>
            <p:cNvPr id="2" name="正方形/長方形 1"/>
            <p:cNvSpPr/>
            <p:nvPr/>
          </p:nvSpPr>
          <p:spPr>
            <a:xfrm>
              <a:off x="1835696" y="2446078"/>
              <a:ext cx="216024" cy="190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p:cNvGrpSpPr/>
          <p:nvPr/>
        </p:nvGrpSpPr>
        <p:grpSpPr>
          <a:xfrm>
            <a:off x="4466977" y="3519547"/>
            <a:ext cx="4446441" cy="2652263"/>
            <a:chOff x="4499992" y="2414720"/>
            <a:chExt cx="4446441" cy="2652263"/>
          </a:xfrm>
        </p:grpSpPr>
        <p:pic>
          <p:nvPicPr>
            <p:cNvPr id="29" name="図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9992" y="2414720"/>
              <a:ext cx="4446441" cy="2652263"/>
            </a:xfrm>
            <a:prstGeom prst="rect">
              <a:avLst/>
            </a:prstGeom>
          </p:spPr>
        </p:pic>
        <p:sp>
          <p:nvSpPr>
            <p:cNvPr id="12" name="正方形/長方形 11"/>
            <p:cNvSpPr/>
            <p:nvPr/>
          </p:nvSpPr>
          <p:spPr>
            <a:xfrm>
              <a:off x="6289200" y="2485940"/>
              <a:ext cx="288032" cy="150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706769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0"/>
          <p:cNvSpPr>
            <a:spLocks noChangeArrowheads="1"/>
          </p:cNvSpPr>
          <p:nvPr/>
        </p:nvSpPr>
        <p:spPr bwMode="auto">
          <a:xfrm>
            <a:off x="0" y="471745"/>
            <a:ext cx="907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出典：一般財団法人森記念財団「世界の都市総合力ランキング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125</a:t>
            </a:fld>
            <a:endParaRPr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0" name="正方形/長方形 9"/>
          <p:cNvSpPr/>
          <p:nvPr/>
        </p:nvSpPr>
        <p:spPr>
          <a:xfrm>
            <a:off x="107504" y="936685"/>
            <a:ext cx="8928992" cy="11961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年世界の都市総合力ランキングにおける大阪の順位は、世界の主要</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都市の中で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ランクの大幅上昇となっている。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分野別でみると、「経済」「文化・交流」「居住」「環境」 「交通・アクセス」は上昇、「研究・開発」は横ばい。</a:t>
            </a:r>
          </a:p>
        </p:txBody>
      </p:sp>
      <p:graphicFrame>
        <p:nvGraphicFramePr>
          <p:cNvPr id="14" name="表 1"/>
          <p:cNvGraphicFramePr>
            <a:graphicFrameLocks noGrp="1"/>
          </p:cNvGraphicFramePr>
          <p:nvPr>
            <p:extLst>
              <p:ext uri="{D42A27DB-BD31-4B8C-83A1-F6EECF244321}">
                <p14:modId xmlns:p14="http://schemas.microsoft.com/office/powerpoint/2010/main" val="3359723168"/>
              </p:ext>
            </p:extLst>
          </p:nvPr>
        </p:nvGraphicFramePr>
        <p:xfrm>
          <a:off x="107504" y="2504412"/>
          <a:ext cx="5472604" cy="4287466"/>
        </p:xfrm>
        <a:graphic>
          <a:graphicData uri="http://schemas.openxmlformats.org/drawingml/2006/table">
            <a:tbl>
              <a:tblPr>
                <a:tableStyleId>{BC89EF96-8CEA-46FF-86C4-4CE0E7609802}</a:tableStyleId>
              </a:tblPr>
              <a:tblGrid>
                <a:gridCol w="486882">
                  <a:extLst>
                    <a:ext uri="{9D8B030D-6E8A-4147-A177-3AD203B41FA5}">
                      <a16:colId xmlns:a16="http://schemas.microsoft.com/office/drawing/2014/main" val="20000"/>
                    </a:ext>
                  </a:extLst>
                </a:gridCol>
                <a:gridCol w="346459">
                  <a:extLst>
                    <a:ext uri="{9D8B030D-6E8A-4147-A177-3AD203B41FA5}">
                      <a16:colId xmlns:a16="http://schemas.microsoft.com/office/drawing/2014/main" val="20004"/>
                    </a:ext>
                  </a:extLst>
                </a:gridCol>
                <a:gridCol w="380283">
                  <a:extLst>
                    <a:ext uri="{9D8B030D-6E8A-4147-A177-3AD203B41FA5}">
                      <a16:colId xmlns:a16="http://schemas.microsoft.com/office/drawing/2014/main" val="20005"/>
                    </a:ext>
                  </a:extLst>
                </a:gridCol>
                <a:gridCol w="380283">
                  <a:extLst>
                    <a:ext uri="{9D8B030D-6E8A-4147-A177-3AD203B41FA5}">
                      <a16:colId xmlns:a16="http://schemas.microsoft.com/office/drawing/2014/main" val="20006"/>
                    </a:ext>
                  </a:extLst>
                </a:gridCol>
                <a:gridCol w="346459">
                  <a:extLst>
                    <a:ext uri="{9D8B030D-6E8A-4147-A177-3AD203B41FA5}">
                      <a16:colId xmlns:a16="http://schemas.microsoft.com/office/drawing/2014/main" val="20007"/>
                    </a:ext>
                  </a:extLst>
                </a:gridCol>
                <a:gridCol w="346459">
                  <a:extLst>
                    <a:ext uri="{9D8B030D-6E8A-4147-A177-3AD203B41FA5}">
                      <a16:colId xmlns:a16="http://schemas.microsoft.com/office/drawing/2014/main" val="20008"/>
                    </a:ext>
                  </a:extLst>
                </a:gridCol>
                <a:gridCol w="380283">
                  <a:extLst>
                    <a:ext uri="{9D8B030D-6E8A-4147-A177-3AD203B41FA5}">
                      <a16:colId xmlns:a16="http://schemas.microsoft.com/office/drawing/2014/main" val="20009"/>
                    </a:ext>
                  </a:extLst>
                </a:gridCol>
                <a:gridCol w="346459">
                  <a:extLst>
                    <a:ext uri="{9D8B030D-6E8A-4147-A177-3AD203B41FA5}">
                      <a16:colId xmlns:a16="http://schemas.microsoft.com/office/drawing/2014/main" val="20010"/>
                    </a:ext>
                  </a:extLst>
                </a:gridCol>
                <a:gridCol w="346459">
                  <a:extLst>
                    <a:ext uri="{9D8B030D-6E8A-4147-A177-3AD203B41FA5}">
                      <a16:colId xmlns:a16="http://schemas.microsoft.com/office/drawing/2014/main" val="1402591857"/>
                    </a:ext>
                  </a:extLst>
                </a:gridCol>
                <a:gridCol w="380283">
                  <a:extLst>
                    <a:ext uri="{9D8B030D-6E8A-4147-A177-3AD203B41FA5}">
                      <a16:colId xmlns:a16="http://schemas.microsoft.com/office/drawing/2014/main" val="3035662355"/>
                    </a:ext>
                  </a:extLst>
                </a:gridCol>
                <a:gridCol w="346459">
                  <a:extLst>
                    <a:ext uri="{9D8B030D-6E8A-4147-A177-3AD203B41FA5}">
                      <a16:colId xmlns:a16="http://schemas.microsoft.com/office/drawing/2014/main" val="3462772145"/>
                    </a:ext>
                  </a:extLst>
                </a:gridCol>
                <a:gridCol w="346459">
                  <a:extLst>
                    <a:ext uri="{9D8B030D-6E8A-4147-A177-3AD203B41FA5}">
                      <a16:colId xmlns:a16="http://schemas.microsoft.com/office/drawing/2014/main" val="2516917123"/>
                    </a:ext>
                  </a:extLst>
                </a:gridCol>
                <a:gridCol w="346459">
                  <a:extLst>
                    <a:ext uri="{9D8B030D-6E8A-4147-A177-3AD203B41FA5}">
                      <a16:colId xmlns:a16="http://schemas.microsoft.com/office/drawing/2014/main" val="4147653424"/>
                    </a:ext>
                  </a:extLst>
                </a:gridCol>
                <a:gridCol w="346459">
                  <a:extLst>
                    <a:ext uri="{9D8B030D-6E8A-4147-A177-3AD203B41FA5}">
                      <a16:colId xmlns:a16="http://schemas.microsoft.com/office/drawing/2014/main" val="3106459131"/>
                    </a:ext>
                  </a:extLst>
                </a:gridCol>
                <a:gridCol w="346459">
                  <a:extLst>
                    <a:ext uri="{9D8B030D-6E8A-4147-A177-3AD203B41FA5}">
                      <a16:colId xmlns:a16="http://schemas.microsoft.com/office/drawing/2014/main" val="572860728"/>
                    </a:ext>
                  </a:extLst>
                </a:gridCol>
              </a:tblGrid>
              <a:tr h="452278">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47884">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extLst>
                  <a:ext uri="{0D108BD9-81ED-4DB2-BD59-A6C34878D82A}">
                    <a16:rowId xmlns:a16="http://schemas.microsoft.com/office/drawing/2014/main" val="10001"/>
                  </a:ext>
                </a:extLst>
              </a:tr>
              <a:tr h="547884">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2"/>
                  </a:ext>
                </a:extLst>
              </a:tr>
              <a:tr h="547884">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no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3"/>
                  </a:ext>
                </a:extLst>
              </a:tr>
              <a:tr h="547884">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ロンドン</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4"/>
                  </a:ext>
                </a:extLst>
              </a:tr>
              <a:tr h="547884">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ミラノ</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no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5"/>
                  </a:ext>
                </a:extLst>
              </a:tr>
              <a:tr h="547884">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ボストン</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6"/>
                  </a:ext>
                </a:extLst>
              </a:tr>
              <a:tr h="547884">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ソウル</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7"/>
                  </a:ext>
                </a:extLst>
              </a:tr>
            </a:tbl>
          </a:graphicData>
        </a:graphic>
      </p:graphicFrame>
      <p:sp>
        <p:nvSpPr>
          <p:cNvPr id="15" name="テキスト ボックス 14"/>
          <p:cNvSpPr txBox="1"/>
          <p:nvPr/>
        </p:nvSpPr>
        <p:spPr>
          <a:xfrm>
            <a:off x="107504" y="2190049"/>
            <a:ext cx="352839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○主要都市の都市総合ランキングの推移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652120" y="2185119"/>
            <a:ext cx="352839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○分野別ランキングと直近の推移（大阪府）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7"/>
          <p:cNvGraphicFramePr>
            <a:graphicFrameLocks noGrp="1"/>
          </p:cNvGraphicFramePr>
          <p:nvPr>
            <p:extLst>
              <p:ext uri="{D42A27DB-BD31-4B8C-83A1-F6EECF244321}">
                <p14:modId xmlns:p14="http://schemas.microsoft.com/office/powerpoint/2010/main" val="3808880851"/>
              </p:ext>
            </p:extLst>
          </p:nvPr>
        </p:nvGraphicFramePr>
        <p:xfrm>
          <a:off x="5677790" y="2505207"/>
          <a:ext cx="3358706" cy="3779520"/>
        </p:xfrm>
        <a:graphic>
          <a:graphicData uri="http://schemas.openxmlformats.org/drawingml/2006/table">
            <a:tbl>
              <a:tblPr firstRow="1" bandRow="1">
                <a:tableStyleId>{BC89EF96-8CEA-46FF-86C4-4CE0E7609802}</a:tableStyleId>
              </a:tblPr>
              <a:tblGrid>
                <a:gridCol w="1043358">
                  <a:extLst>
                    <a:ext uri="{9D8B030D-6E8A-4147-A177-3AD203B41FA5}">
                      <a16:colId xmlns:a16="http://schemas.microsoft.com/office/drawing/2014/main" val="20000"/>
                    </a:ext>
                  </a:extLst>
                </a:gridCol>
                <a:gridCol w="1321439">
                  <a:extLst>
                    <a:ext uri="{9D8B030D-6E8A-4147-A177-3AD203B41FA5}">
                      <a16:colId xmlns:a16="http://schemas.microsoft.com/office/drawing/2014/main" val="20001"/>
                    </a:ext>
                  </a:extLst>
                </a:gridCol>
                <a:gridCol w="993909">
                  <a:extLst>
                    <a:ext uri="{9D8B030D-6E8A-4147-A177-3AD203B41FA5}">
                      <a16:colId xmlns:a16="http://schemas.microsoft.com/office/drawing/2014/main" val="20002"/>
                    </a:ext>
                  </a:extLst>
                </a:gridCol>
              </a:tblGrid>
              <a:tr h="325923">
                <a:tc>
                  <a:txBody>
                    <a:bodyPr/>
                    <a:lstStyle/>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参考：東京</a:t>
                      </a:r>
                      <a:endParaRPr kumimoji="1"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99932">
                <a:tc>
                  <a:txBody>
                    <a:bodyPr/>
                    <a:lstStyle/>
                    <a:p>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総合ランキング</a:t>
                      </a: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位←３位</a:t>
                      </a: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932">
                <a:tc>
                  <a:txBody>
                    <a:bodyPr/>
                    <a:lstStyle/>
                    <a:p>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総合スコア</a:t>
                      </a: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1103.1</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954.0</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149.1pt</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上昇）</a:t>
                      </a:r>
                      <a:endPar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1535.1</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1386.5</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+148.6pt</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4971584"/>
                  </a:ext>
                </a:extLst>
              </a:tr>
              <a:tr h="399932">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399932">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399932">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文化・交流</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399932">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399932">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399932">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交通・アクセス</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7814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4212703"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大阪府における国内旅行需要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02852"/>
            <a:ext cx="8928992" cy="10790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年の大阪府の日本人延べ宿泊者数は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3,340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万人泊となり、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年に比べて約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1,690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万人泊（約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年の旅行消費全体に占める国内旅行消費の割合を全国と比較すると、全国での日本人国内旅行消費額はインバウンド消費額の約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倍であるのに対し、大阪府では約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2317" y="2355609"/>
            <a:ext cx="327311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○日本人延べ宿泊者数（大阪）の推移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771202" y="2371444"/>
            <a:ext cx="504926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○旅行消費全体に占める国内旅行消費の割合（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年実績）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2"/>
          <p:cNvSpPr>
            <a:spLocks noGrp="1"/>
          </p:cNvSpPr>
          <p:nvPr>
            <p:ph type="sldNum" sz="quarter" idx="12"/>
          </p:nvPr>
        </p:nvSpPr>
        <p:spPr>
          <a:xfrm>
            <a:off x="7071072" y="6487244"/>
            <a:ext cx="2133600" cy="365125"/>
          </a:xfrm>
        </p:spPr>
        <p:txBody>
          <a:bodyPr/>
          <a:lstStyle/>
          <a:p>
            <a:pPr>
              <a:defRPr/>
            </a:pPr>
            <a:r>
              <a:rPr lang="en-US" altLang="ja-JP" b="1" dirty="0"/>
              <a:t>12</a:t>
            </a:r>
            <a:endParaRPr lang="ja-JP" altLang="en-US" b="1" dirty="0"/>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p:nvPr>
            <p:extLst>
              <p:ext uri="{D42A27DB-BD31-4B8C-83A1-F6EECF244321}">
                <p14:modId xmlns:p14="http://schemas.microsoft.com/office/powerpoint/2010/main" val="3556462871"/>
              </p:ext>
            </p:extLst>
          </p:nvPr>
        </p:nvGraphicFramePr>
        <p:xfrm>
          <a:off x="5724128" y="2726268"/>
          <a:ext cx="4152238" cy="3604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p:nvPr/>
        </p:nvGraphicFramePr>
        <p:xfrm>
          <a:off x="3036003" y="2800672"/>
          <a:ext cx="4201125" cy="3655287"/>
        </p:xfrm>
        <a:graphic>
          <a:graphicData uri="http://schemas.openxmlformats.org/drawingml/2006/chart">
            <c:chart xmlns:c="http://schemas.openxmlformats.org/drawingml/2006/chart" xmlns:r="http://schemas.openxmlformats.org/officeDocument/2006/relationships" r:id="rId4"/>
          </a:graphicData>
        </a:graphic>
      </p:graphicFrame>
      <p:sp>
        <p:nvSpPr>
          <p:cNvPr id="6" name="正方形/長方形 5"/>
          <p:cNvSpPr/>
          <p:nvPr/>
        </p:nvSpPr>
        <p:spPr>
          <a:xfrm>
            <a:off x="994481" y="2710506"/>
            <a:ext cx="2776722" cy="261610"/>
          </a:xfrm>
          <a:prstGeom prst="rect">
            <a:avLst/>
          </a:prstGeom>
        </p:spPr>
        <p:txBody>
          <a:bodyPr wrap="none">
            <a:spAutoFit/>
          </a:bodyPr>
          <a:lstStyle/>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出典：観光庁「宿泊旅行統計調査」より作成</a:t>
            </a:r>
          </a:p>
        </p:txBody>
      </p:sp>
      <p:sp>
        <p:nvSpPr>
          <p:cNvPr id="26" name="テキスト ボックス 25"/>
          <p:cNvSpPr txBox="1"/>
          <p:nvPr/>
        </p:nvSpPr>
        <p:spPr>
          <a:xfrm>
            <a:off x="4283968" y="2718505"/>
            <a:ext cx="4896544"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出典：観光庁「旅行・観光消費動向調査」「インバウンド消費動向調査」より作成</a:t>
            </a:r>
            <a:endParaRPr kumimoji="1" lang="zh-TW" altLang="en-US" sz="1100" dirty="0">
              <a:latin typeface="Meiryo UI" panose="020B0604030504040204" pitchFamily="50" charset="-128"/>
              <a:ea typeface="Meiryo UI" panose="020B0604030504040204" pitchFamily="50" charset="-128"/>
            </a:endParaRPr>
          </a:p>
        </p:txBody>
      </p:sp>
      <p:graphicFrame>
        <p:nvGraphicFramePr>
          <p:cNvPr id="19" name="グラフ 1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848097850"/>
              </p:ext>
            </p:extLst>
          </p:nvPr>
        </p:nvGraphicFramePr>
        <p:xfrm>
          <a:off x="215281" y="3028850"/>
          <a:ext cx="3455150" cy="370492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67766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8605191"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大阪府の宿泊者数動向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 より作成</a:t>
            </a:r>
          </a:p>
        </p:txBody>
      </p:sp>
      <p:sp>
        <p:nvSpPr>
          <p:cNvPr id="8" name="テキスト ボックス 7"/>
          <p:cNvSpPr txBox="1"/>
          <p:nvPr/>
        </p:nvSpPr>
        <p:spPr>
          <a:xfrm>
            <a:off x="79654" y="6233537"/>
            <a:ext cx="5121412" cy="507831"/>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「日本人」は、延べ宿泊者数全体から「外国人」を引いて算出している。</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各都市の「外国人延べ宿泊者数の全国シェア」「日本人延べ宿泊者数の全国シェア」は、</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全国の「外国人延べ宿泊者数」「日本人延べ宿泊者数」に占めるもの。</a:t>
            </a:r>
          </a:p>
        </p:txBody>
      </p:sp>
      <p:sp>
        <p:nvSpPr>
          <p:cNvPr id="16" name="正方形/長方形 15"/>
          <p:cNvSpPr/>
          <p:nvPr/>
        </p:nvSpPr>
        <p:spPr>
          <a:xfrm>
            <a:off x="107504" y="1102852"/>
            <a:ext cx="8928992" cy="9485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年から日本人宿泊者数が微減も、外国人宿泊者数は堅調に増加。全国における外国人延べ宿泊者数は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倍となっており、日本人延べ宿泊者数も約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大阪における延べ宿泊者数に占める外国人の割合は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）から横ばい。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6984" y="2076172"/>
            <a:ext cx="496855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○宿泊者数（延べ日本人、外国人）の推移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999094" y="2132082"/>
            <a:ext cx="43446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　都道府県別、延べ宿泊者数のシェアなど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ext uri="{D42A27DB-BD31-4B8C-83A1-F6EECF244321}">
                <p14:modId xmlns:p14="http://schemas.microsoft.com/office/powerpoint/2010/main" val="2182223770"/>
              </p:ext>
            </p:extLst>
          </p:nvPr>
        </p:nvGraphicFramePr>
        <p:xfrm>
          <a:off x="5156908" y="2383949"/>
          <a:ext cx="3879588" cy="3702960"/>
        </p:xfrm>
        <a:graphic>
          <a:graphicData uri="http://schemas.openxmlformats.org/drawingml/2006/table">
            <a:tbl>
              <a:tblPr firstRow="1" bandRow="1">
                <a:tableStyleId>{5C22544A-7EE6-4342-B048-85BDC9FD1C3A}</a:tableStyleId>
              </a:tblPr>
              <a:tblGrid>
                <a:gridCol w="504057">
                  <a:extLst>
                    <a:ext uri="{9D8B030D-6E8A-4147-A177-3AD203B41FA5}">
                      <a16:colId xmlns:a16="http://schemas.microsoft.com/office/drawing/2014/main" val="20000"/>
                    </a:ext>
                  </a:extLst>
                </a:gridCol>
                <a:gridCol w="1125177">
                  <a:extLst>
                    <a:ext uri="{9D8B030D-6E8A-4147-A177-3AD203B41FA5}">
                      <a16:colId xmlns:a16="http://schemas.microsoft.com/office/drawing/2014/main" val="20001"/>
                    </a:ext>
                  </a:extLst>
                </a:gridCol>
                <a:gridCol w="1125177">
                  <a:extLst>
                    <a:ext uri="{9D8B030D-6E8A-4147-A177-3AD203B41FA5}">
                      <a16:colId xmlns:a16="http://schemas.microsoft.com/office/drawing/2014/main" val="20002"/>
                    </a:ext>
                  </a:extLst>
                </a:gridCol>
                <a:gridCol w="1125177">
                  <a:extLst>
                    <a:ext uri="{9D8B030D-6E8A-4147-A177-3AD203B41FA5}">
                      <a16:colId xmlns:a16="http://schemas.microsoft.com/office/drawing/2014/main" val="20003"/>
                    </a:ext>
                  </a:extLst>
                </a:gridCol>
              </a:tblGrid>
              <a:tr h="788685">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日本人延べ宿泊者数の全国シェア</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都道府県別、延べ宿泊者数に占める外国人の割合</a:t>
                      </a:r>
                    </a:p>
                  </a:txBody>
                  <a:tcPr anchor="ctr"/>
                </a:tc>
                <a:extLst>
                  <a:ext uri="{0D108BD9-81ED-4DB2-BD59-A6C34878D82A}">
                    <a16:rowId xmlns:a16="http://schemas.microsoft.com/office/drawing/2014/main" val="10000"/>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DAE3F3"/>
                    </a:solidFill>
                  </a:tcPr>
                </a:tc>
                <a:extLst>
                  <a:ext uri="{0D108BD9-81ED-4DB2-BD59-A6C34878D82A}">
                    <a16:rowId xmlns:a16="http://schemas.microsoft.com/office/drawing/2014/main" val="10001"/>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13.6</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DCE6F2"/>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3"/>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32.7</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DAE3F3"/>
                    </a:solidFill>
                  </a:tcPr>
                </a:tc>
                <a:extLst>
                  <a:ext uri="{0D108BD9-81ED-4DB2-BD59-A6C34878D82A}">
                    <a16:rowId xmlns:a16="http://schemas.microsoft.com/office/drawing/2014/main" val="10005"/>
                  </a:ext>
                </a:extLst>
              </a:tr>
            </a:tbl>
          </a:graphicData>
        </a:graphic>
      </p:graphicFrame>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13</a:t>
            </a:fld>
            <a:endParaRPr lang="ja-JP" altLang="en-US" b="1" dirty="0"/>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788024" y="6158917"/>
            <a:ext cx="4344640" cy="6463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年の大阪府は、</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日本人延べ宿泊者数の全国シェアが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外国人延べ宿泊者数の全国シェアが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16.2%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都道府県別、延べ宿泊者数に占める外国人の割合が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37.5%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465660771"/>
              </p:ext>
            </p:extLst>
          </p:nvPr>
        </p:nvGraphicFramePr>
        <p:xfrm>
          <a:off x="121050" y="2292943"/>
          <a:ext cx="4884486" cy="4138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186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14</a:t>
            </a:fld>
            <a:endParaRPr lang="ja-JP" altLang="en-US" b="1" dirty="0"/>
          </a:p>
        </p:txBody>
      </p:sp>
      <p:sp>
        <p:nvSpPr>
          <p:cNvPr id="23" name="正方形/長方形 22"/>
          <p:cNvSpPr/>
          <p:nvPr/>
        </p:nvSpPr>
        <p:spPr>
          <a:xfrm>
            <a:off x="179512" y="1071538"/>
            <a:ext cx="8784976" cy="12952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年を境に中国からの旅行者が飛躍的に増加。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大阪府への訪問率を国別にみると、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年と比較して中国からの訪問率が低下した一方、アメリカからの訪問率は上昇している。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年の都道府県別訪問率を見ると、主要都市では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年から上昇している。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グラフ 27"/>
          <p:cNvGraphicFramePr>
            <a:graphicFrameLocks/>
          </p:cNvGraphicFramePr>
          <p:nvPr/>
        </p:nvGraphicFramePr>
        <p:xfrm>
          <a:off x="4640759" y="2633639"/>
          <a:ext cx="4324351" cy="2004118"/>
        </p:xfrm>
        <a:graphic>
          <a:graphicData uri="http://schemas.openxmlformats.org/drawingml/2006/chart">
            <c:chart xmlns:c="http://schemas.openxmlformats.org/drawingml/2006/chart" xmlns:r="http://schemas.openxmlformats.org/officeDocument/2006/relationships" r:id="rId3"/>
          </a:graphicData>
        </a:graphic>
      </p:graphicFrame>
      <p:sp>
        <p:nvSpPr>
          <p:cNvPr id="29" name="テキスト ボックス 28"/>
          <p:cNvSpPr txBox="1"/>
          <p:nvPr/>
        </p:nvSpPr>
        <p:spPr>
          <a:xfrm>
            <a:off x="35496" y="6510536"/>
            <a:ext cx="691276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訪問率</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日本国内</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17</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海</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港から出国する外国人客の内、大阪府を訪問したと回答した人数の割合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589676" y="2396097"/>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○来阪外国人旅行者数の推移（実数）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0" y="2422956"/>
            <a:ext cx="3917977"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○来阪外国人旅行者数と</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主要都市訪問率</a:t>
            </a:r>
          </a:p>
        </p:txBody>
      </p:sp>
      <p:sp>
        <p:nvSpPr>
          <p:cNvPr id="33" name="テキスト ボックス 32"/>
          <p:cNvSpPr txBox="1"/>
          <p:nvPr/>
        </p:nvSpPr>
        <p:spPr>
          <a:xfrm>
            <a:off x="35352" y="6684049"/>
            <a:ext cx="910864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インバウンド</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消費動向調査</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訪日外国人旅行者の消費実態等を調査したもの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トランジット、乗員、１年以上の滞在者等を除く日本を出国する訪日外国人旅行者）</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589676" y="4562558"/>
            <a:ext cx="1829746"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○大阪府への訪問率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1"/>
          <p:cNvSpPr txBox="1"/>
          <p:nvPr/>
        </p:nvSpPr>
        <p:spPr>
          <a:xfrm>
            <a:off x="5019614" y="2885695"/>
            <a:ext cx="458989" cy="2701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900" dirty="0"/>
              <a:t>(</a:t>
            </a:r>
            <a:r>
              <a:rPr lang="ja-JP" altLang="en-US" sz="900" dirty="0"/>
              <a:t>千人</a:t>
            </a:r>
            <a:r>
              <a:rPr lang="en-US" altLang="ja-JP" sz="900" dirty="0"/>
              <a:t>)</a:t>
            </a:r>
            <a:endParaRPr lang="ja-JP" altLang="en-US" sz="900" dirty="0"/>
          </a:p>
        </p:txBody>
      </p:sp>
      <p:sp>
        <p:nvSpPr>
          <p:cNvPr id="37" name="正方形/長方形 36"/>
          <p:cNvSpPr/>
          <p:nvPr/>
        </p:nvSpPr>
        <p:spPr>
          <a:xfrm>
            <a:off x="2274" y="692696"/>
            <a:ext cx="9391840"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来阪外国人旅行者数と訪問率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日本政府観光局（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「訪日外客統計」及び観光庁</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インバウンド</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消費動向調査</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 </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グラフ 19">
            <a:extLst>
              <a:ext uri="{FF2B5EF4-FFF2-40B4-BE49-F238E27FC236}">
                <a16:creationId xmlns:a16="http://schemas.microsoft.com/office/drawing/2014/main" id="{411557B6-8E10-42A3-BD3D-CC1B191578DC}"/>
              </a:ext>
            </a:extLst>
          </p:cNvPr>
          <p:cNvGraphicFramePr>
            <a:graphicFrameLocks/>
          </p:cNvGraphicFramePr>
          <p:nvPr>
            <p:extLst>
              <p:ext uri="{D42A27DB-BD31-4B8C-83A1-F6EECF244321}">
                <p14:modId xmlns:p14="http://schemas.microsoft.com/office/powerpoint/2010/main" val="851484376"/>
              </p:ext>
            </p:extLst>
          </p:nvPr>
        </p:nvGraphicFramePr>
        <p:xfrm>
          <a:off x="182948" y="2728883"/>
          <a:ext cx="4406728" cy="36979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グラフ 21">
            <a:extLst>
              <a:ext uri="{FF2B5EF4-FFF2-40B4-BE49-F238E27FC236}">
                <a16:creationId xmlns:a16="http://schemas.microsoft.com/office/drawing/2014/main" id="{00000000-0008-0000-0100-000006000000}"/>
              </a:ext>
            </a:extLst>
          </p:cNvPr>
          <p:cNvGraphicFramePr>
            <a:graphicFrameLocks/>
          </p:cNvGraphicFramePr>
          <p:nvPr>
            <p:extLst>
              <p:ext uri="{D42A27DB-BD31-4B8C-83A1-F6EECF244321}">
                <p14:modId xmlns:p14="http://schemas.microsoft.com/office/powerpoint/2010/main" val="97848486"/>
              </p:ext>
            </p:extLst>
          </p:nvPr>
        </p:nvGraphicFramePr>
        <p:xfrm>
          <a:off x="4772624" y="4811270"/>
          <a:ext cx="4188428" cy="17812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5709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05036" y="707356"/>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来訪目的別（ビジネス・観光）にみる訪日外国人１人あたり旅行消費額</a:t>
            </a:r>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、「インバウンド消費動向調査」より作成</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284204"/>
            <a:ext cx="8928992" cy="122335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新型コロナウイルスによって大幅に減少した訪日外国人旅行消費額は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年から回復し、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年には過去最高となった。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訪日外国人１人当たり旅行消費額も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年水準を上回って推移している。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55860" y="2617167"/>
            <a:ext cx="4380635"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○来訪目的別１人当たり旅行消費額の推移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71739" y="6197242"/>
            <a:ext cx="9036495" cy="400110"/>
          </a:xfrm>
          <a:prstGeom prst="rect">
            <a:avLst/>
          </a:prstGeom>
          <a:noFill/>
          <a:ln>
            <a:noFill/>
          </a:ln>
        </p:spPr>
        <p:txBody>
          <a:bodyPr wrap="square" rtlCol="0">
            <a:spAutoFit/>
          </a:bodyPr>
          <a:lstStyle/>
          <a:p>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ビジネスは、訪日外国人消費動向調査における来訪目的別の「業務」に該当。「業務」とは、展示会・見本市、国際会議、企業ミーティング、研修、その他ビジネスの合計。</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の調査における「商用客」とは、調査手法等が異なるため、母数は異なる。</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15</a:t>
            </a:fld>
            <a:endParaRPr lang="ja-JP" altLang="en-US" b="1" dirty="0"/>
          </a:p>
        </p:txBody>
      </p:sp>
      <p:cxnSp>
        <p:nvCxnSpPr>
          <p:cNvPr id="17" name="直線コネクタ 16"/>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617167"/>
            <a:ext cx="4032448"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訪日外国人旅行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消費額（推計値）の推移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グラフ 19">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374528644"/>
              </p:ext>
            </p:extLst>
          </p:nvPr>
        </p:nvGraphicFramePr>
        <p:xfrm>
          <a:off x="4452254" y="3008929"/>
          <a:ext cx="4540082" cy="32981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760636874"/>
              </p:ext>
            </p:extLst>
          </p:nvPr>
        </p:nvGraphicFramePr>
        <p:xfrm>
          <a:off x="107504" y="2979360"/>
          <a:ext cx="4464496" cy="31712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767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３．戦略目標の達成状況　「スタートアップ創出数」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300</a:t>
            </a:r>
            <a:r>
              <a:rPr lang="ja-JP" altLang="en-US" sz="1714" b="1" dirty="0">
                <a:solidFill>
                  <a:schemeClr val="tx1"/>
                </a:solidFill>
                <a:latin typeface="Meiryo UI" panose="020B0604030504040204" pitchFamily="50" charset="-128"/>
                <a:ea typeface="Meiryo UI" panose="020B0604030504040204" pitchFamily="50" charset="-128"/>
              </a:rPr>
              <a:t>社創出（うち大学発</a:t>
            </a:r>
            <a:r>
              <a:rPr lang="en-US" altLang="ja-JP" sz="1714" b="1" dirty="0">
                <a:solidFill>
                  <a:schemeClr val="tx1"/>
                </a:solidFill>
                <a:latin typeface="Meiryo UI" panose="020B0604030504040204" pitchFamily="50" charset="-128"/>
                <a:ea typeface="Meiryo UI" panose="020B0604030504040204" pitchFamily="50" charset="-128"/>
              </a:rPr>
              <a:t>100</a:t>
            </a:r>
            <a:r>
              <a:rPr lang="ja-JP" altLang="en-US" sz="1714" b="1" dirty="0">
                <a:solidFill>
                  <a:schemeClr val="tx1"/>
                </a:solidFill>
                <a:latin typeface="Meiryo UI" panose="020B0604030504040204" pitchFamily="50" charset="-128"/>
                <a:ea typeface="Meiryo UI" panose="020B0604030504040204" pitchFamily="50" charset="-128"/>
              </a:rPr>
              <a:t>社） （</a:t>
            </a:r>
            <a:r>
              <a:rPr lang="en-US" altLang="ja-JP" sz="1714" b="1" dirty="0">
                <a:solidFill>
                  <a:schemeClr val="tx1"/>
                </a:solidFill>
                <a:latin typeface="Meiryo UI" panose="020B0604030504040204" pitchFamily="50" charset="-128"/>
                <a:ea typeface="Meiryo UI" panose="020B0604030504040204" pitchFamily="50" charset="-128"/>
              </a:rPr>
              <a:t>2024</a:t>
            </a:r>
            <a:r>
              <a:rPr lang="ja-JP" altLang="en-US" sz="1714" b="1" dirty="0">
                <a:solidFill>
                  <a:schemeClr val="tx1"/>
                </a:solidFill>
                <a:latin typeface="Meiryo UI" panose="020B0604030504040204" pitchFamily="50" charset="-128"/>
                <a:ea typeface="Meiryo UI" panose="020B0604030504040204" pitchFamily="50" charset="-128"/>
              </a:rPr>
              <a:t>年）</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2895260134"/>
              </p:ext>
            </p:extLst>
          </p:nvPr>
        </p:nvGraphicFramePr>
        <p:xfrm>
          <a:off x="618430" y="3050103"/>
          <a:ext cx="8202043" cy="2290660"/>
        </p:xfrm>
        <a:graphic>
          <a:graphicData uri="http://schemas.openxmlformats.org/drawingml/2006/table">
            <a:tbl>
              <a:tblPr firstRow="1" firstCol="1" bandRow="1"/>
              <a:tblGrid>
                <a:gridCol w="1170568">
                  <a:extLst>
                    <a:ext uri="{9D8B030D-6E8A-4147-A177-3AD203B41FA5}">
                      <a16:colId xmlns:a16="http://schemas.microsoft.com/office/drawing/2014/main" val="20000"/>
                    </a:ext>
                  </a:extLst>
                </a:gridCol>
                <a:gridCol w="1230030">
                  <a:extLst>
                    <a:ext uri="{9D8B030D-6E8A-4147-A177-3AD203B41FA5}">
                      <a16:colId xmlns:a16="http://schemas.microsoft.com/office/drawing/2014/main" val="20003"/>
                    </a:ext>
                  </a:extLst>
                </a:gridCol>
                <a:gridCol w="1160289">
                  <a:extLst>
                    <a:ext uri="{9D8B030D-6E8A-4147-A177-3AD203B41FA5}">
                      <a16:colId xmlns:a16="http://schemas.microsoft.com/office/drawing/2014/main" val="20004"/>
                    </a:ext>
                  </a:extLst>
                </a:gridCol>
                <a:gridCol w="1160289">
                  <a:extLst>
                    <a:ext uri="{9D8B030D-6E8A-4147-A177-3AD203B41FA5}">
                      <a16:colId xmlns:a16="http://schemas.microsoft.com/office/drawing/2014/main" val="20005"/>
                    </a:ext>
                  </a:extLst>
                </a:gridCol>
                <a:gridCol w="1160289">
                  <a:extLst>
                    <a:ext uri="{9D8B030D-6E8A-4147-A177-3AD203B41FA5}">
                      <a16:colId xmlns:a16="http://schemas.microsoft.com/office/drawing/2014/main" val="20006"/>
                    </a:ext>
                  </a:extLst>
                </a:gridCol>
                <a:gridCol w="1160289">
                  <a:extLst>
                    <a:ext uri="{9D8B030D-6E8A-4147-A177-3AD203B41FA5}">
                      <a16:colId xmlns:a16="http://schemas.microsoft.com/office/drawing/2014/main" val="20007"/>
                    </a:ext>
                  </a:extLst>
                </a:gridCol>
                <a:gridCol w="1160289">
                  <a:extLst>
                    <a:ext uri="{9D8B030D-6E8A-4147-A177-3AD203B41FA5}">
                      <a16:colId xmlns:a16="http://schemas.microsoft.com/office/drawing/2014/main" val="616029863"/>
                    </a:ext>
                  </a:extLst>
                </a:gridCol>
              </a:tblGrid>
              <a:tr h="490660">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90000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スタートアップ</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創出数</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年間の創出数</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１５０社</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年ごとの数値は不明</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rgbClr val="0070C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rgbClr val="0078D2"/>
                        </a:solidFill>
                        <a:effectLst/>
                        <a:highlight>
                          <a:srgbClr val="00FFFF"/>
                        </a:highligh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0000">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大学発スタートアップ創出数</a:t>
                      </a:r>
                      <a:endPar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２３社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（増加数）</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rgbClr val="0070C0"/>
                        </a:solidFill>
                        <a:effectLst/>
                        <a:highlight>
                          <a:srgbClr val="00FFFF"/>
                        </a:highligh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3522058" y="3598383"/>
            <a:ext cx="4678373" cy="2160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３００社創出（</a:t>
            </a:r>
            <a:r>
              <a:rPr lang="en-US" altLang="ja-JP" sz="1071" dirty="0">
                <a:latin typeface="Meiryo UI" panose="020B0604030504040204" pitchFamily="50" charset="-128"/>
                <a:ea typeface="Meiryo UI" panose="020B0604030504040204" pitchFamily="50" charset="-128"/>
              </a:rPr>
              <a:t>2020</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〜2024</a:t>
            </a:r>
            <a:r>
              <a:rPr lang="ja-JP" altLang="en-US" sz="1071" dirty="0">
                <a:latin typeface="Meiryo UI" panose="020B0604030504040204" pitchFamily="50" charset="-128"/>
                <a:ea typeface="Meiryo UI" panose="020B0604030504040204" pitchFamily="50" charset="-128"/>
              </a:rPr>
              <a:t>年度）</a:t>
            </a:r>
            <a:endParaRPr lang="en-US" altLang="ja-JP" sz="107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522058" y="4482554"/>
            <a:ext cx="4678373" cy="2160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１００社創出（</a:t>
            </a:r>
            <a:r>
              <a:rPr lang="en-US" altLang="ja-JP" sz="1071" dirty="0">
                <a:latin typeface="Meiryo UI" panose="020B0604030504040204" pitchFamily="50" charset="-128"/>
                <a:ea typeface="Meiryo UI" panose="020B0604030504040204" pitchFamily="50" charset="-128"/>
              </a:rPr>
              <a:t>2020</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〜2024</a:t>
            </a:r>
            <a:r>
              <a:rPr lang="ja-JP" altLang="en-US" sz="1071" dirty="0">
                <a:latin typeface="Meiryo UI" panose="020B0604030504040204" pitchFamily="50" charset="-128"/>
                <a:ea typeface="Meiryo UI" panose="020B0604030504040204" pitchFamily="50" charset="-128"/>
              </a:rPr>
              <a:t>年度）</a:t>
            </a:r>
            <a:endParaRPr lang="en-US" altLang="ja-JP" sz="1071" dirty="0">
              <a:latin typeface="Meiryo UI" panose="020B0604030504040204" pitchFamily="50" charset="-128"/>
              <a:ea typeface="Meiryo UI" panose="020B0604030504040204" pitchFamily="50" charset="-128"/>
            </a:endParaRPr>
          </a:p>
        </p:txBody>
      </p:sp>
      <p:sp>
        <p:nvSpPr>
          <p:cNvPr id="24" name="正方形/長方形 23"/>
          <p:cNvSpPr/>
          <p:nvPr/>
        </p:nvSpPr>
        <p:spPr>
          <a:xfrm>
            <a:off x="107504" y="1651002"/>
            <a:ext cx="8928992" cy="1037820"/>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 name="大かっこ 2"/>
          <p:cNvSpPr/>
          <p:nvPr/>
        </p:nvSpPr>
        <p:spPr>
          <a:xfrm>
            <a:off x="1821896" y="3634566"/>
            <a:ext cx="1165928" cy="728787"/>
          </a:xfrm>
          <a:prstGeom prst="bracketPair">
            <a:avLst/>
          </a:prstGeom>
          <a:ln w="63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p:cNvSpPr txBox="1"/>
          <p:nvPr/>
        </p:nvSpPr>
        <p:spPr>
          <a:xfrm>
            <a:off x="556043" y="5538235"/>
            <a:ext cx="7644388" cy="599203"/>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年度以前のスタートアップ創出数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INITIAL</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社データベース</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年度の大学発スタートアップ増加数　経済産業省「産業技術調査事業（大学発ベンチャー実態等調査） 報告書」</a:t>
            </a:r>
            <a:endParaRPr lang="zh-TW" altLang="en-US"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年度以降のスタートアップ創出数、大学発スタートアップ創出数　大阪産業局調べ</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07504" y="1667519"/>
            <a:ext cx="8278207"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2020</a:t>
            </a:r>
            <a:r>
              <a:rPr kumimoji="1" lang="ja-JP" altLang="en-US" dirty="0">
                <a:latin typeface="Meiryo UI" panose="020B0604030504040204" pitchFamily="50" charset="-128"/>
                <a:ea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rPr>
              <a:t>7</a:t>
            </a:r>
            <a:r>
              <a:rPr kumimoji="1" lang="ja-JP" altLang="en-US" dirty="0">
                <a:latin typeface="Meiryo UI" panose="020B0604030504040204" pitchFamily="50" charset="-128"/>
                <a:ea typeface="Meiryo UI" panose="020B0604030504040204" pitchFamily="50" charset="-128"/>
              </a:rPr>
              <a:t>月～</a:t>
            </a:r>
            <a:r>
              <a:rPr kumimoji="1" lang="en-US" altLang="ja-JP" dirty="0">
                <a:latin typeface="Meiryo UI" panose="020B0604030504040204" pitchFamily="50" charset="-128"/>
                <a:ea typeface="Meiryo UI" panose="020B0604030504040204" pitchFamily="50" charset="-128"/>
              </a:rPr>
              <a:t>2025</a:t>
            </a:r>
            <a:r>
              <a:rPr kumimoji="1"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月までの</a:t>
            </a:r>
            <a:r>
              <a:rPr lang="ja-JP" altLang="en-US" dirty="0">
                <a:latin typeface="Meiryo UI" panose="020B0604030504040204" pitchFamily="50" charset="-128"/>
                <a:ea typeface="Meiryo UI" panose="020B0604030504040204" pitchFamily="50" charset="-128"/>
              </a:rPr>
              <a:t>スタートアップ創出数は</a:t>
            </a:r>
            <a:r>
              <a:rPr lang="en-US" altLang="ja-JP" dirty="0">
                <a:latin typeface="Meiryo UI" panose="020B0604030504040204" pitchFamily="50" charset="-128"/>
                <a:ea typeface="Meiryo UI" panose="020B0604030504040204" pitchFamily="50" charset="-128"/>
              </a:rPr>
              <a:t>653</a:t>
            </a:r>
            <a:r>
              <a:rPr lang="ja-JP" altLang="en-US" dirty="0">
                <a:latin typeface="Meiryo UI" panose="020B0604030504040204" pitchFamily="50" charset="-128"/>
                <a:ea typeface="Meiryo UI" panose="020B0604030504040204" pitchFamily="50" charset="-128"/>
              </a:rPr>
              <a:t>社。</a:t>
            </a:r>
            <a:endParaRPr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○同期間における大学発スタートアップ創出数は</a:t>
            </a:r>
            <a:r>
              <a:rPr kumimoji="1" lang="en-US" altLang="ja-JP" dirty="0">
                <a:latin typeface="Meiryo UI" panose="020B0604030504040204" pitchFamily="50" charset="-128"/>
                <a:ea typeface="Meiryo UI" panose="020B0604030504040204" pitchFamily="50" charset="-128"/>
              </a:rPr>
              <a:t>211</a:t>
            </a:r>
            <a:r>
              <a:rPr kumimoji="1" lang="ja-JP" altLang="en-US" dirty="0">
                <a:latin typeface="Meiryo UI" panose="020B0604030504040204" pitchFamily="50" charset="-128"/>
                <a:ea typeface="Meiryo UI" panose="020B0604030504040204" pitchFamily="50" charset="-128"/>
              </a:rPr>
              <a:t>社となった。</a:t>
            </a:r>
            <a:endParaRPr kumimoji="1" lang="en-US" altLang="ja-JP"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48EC51D-EC49-ED99-06A5-00535AEC4E42}"/>
              </a:ext>
            </a:extLst>
          </p:cNvPr>
          <p:cNvSpPr txBox="1"/>
          <p:nvPr/>
        </p:nvSpPr>
        <p:spPr>
          <a:xfrm>
            <a:off x="8748464" y="6460464"/>
            <a:ext cx="504056" cy="369332"/>
          </a:xfrm>
          <a:prstGeom prst="rect">
            <a:avLst/>
          </a:prstGeom>
          <a:noFill/>
        </p:spPr>
        <p:txBody>
          <a:bodyPr wrap="square" rtlCol="0">
            <a:spAutoFit/>
          </a:bodyPr>
          <a:lstStyle/>
          <a:p>
            <a:r>
              <a:rPr lang="en-US" altLang="ja-JP" b="1" dirty="0"/>
              <a:t>16</a:t>
            </a:r>
            <a:endParaRPr kumimoji="1" lang="ja-JP" altLang="en-US" dirty="0"/>
          </a:p>
        </p:txBody>
      </p:sp>
    </p:spTree>
    <p:extLst>
      <p:ext uri="{BB962C8B-B14F-4D97-AF65-F5344CB8AC3E}">
        <p14:creationId xmlns:p14="http://schemas.microsoft.com/office/powerpoint/2010/main" val="2593776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8605191" cy="615553"/>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大学発ベンチャー企業数（地域別・大学別）</a:t>
            </a: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経済産業省「産業技術調査事業 報告書」</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6480720"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３．戦略目標 「スタートアップ創出数」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1"/>
          <p:cNvSpPr>
            <a:spLocks noGrp="1"/>
          </p:cNvSpPr>
          <p:nvPr>
            <p:ph type="sldNum" sz="quarter" idx="12"/>
          </p:nvPr>
        </p:nvSpPr>
        <p:spPr>
          <a:xfrm>
            <a:off x="7037294" y="6492875"/>
            <a:ext cx="2133600" cy="365125"/>
          </a:xfrm>
        </p:spPr>
        <p:txBody>
          <a:bodyPr/>
          <a:lstStyle/>
          <a:p>
            <a:pPr>
              <a:defRPr/>
            </a:pPr>
            <a:fld id="{4AC9B83D-17C3-4F2E-B0BA-D155CD364A7C}" type="slidenum">
              <a:rPr lang="ja-JP" altLang="en-US" b="1" smtClean="0"/>
              <a:pPr>
                <a:defRPr/>
              </a:pPr>
              <a:t>17</a:t>
            </a:fld>
            <a:endParaRPr lang="ja-JP" altLang="en-US" b="1" dirty="0"/>
          </a:p>
        </p:txBody>
      </p:sp>
      <p:sp>
        <p:nvSpPr>
          <p:cNvPr id="10" name="正方形/長方形 9"/>
          <p:cNvSpPr/>
          <p:nvPr/>
        </p:nvSpPr>
        <p:spPr>
          <a:xfrm>
            <a:off x="71500" y="1339770"/>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年度の地域別大学発ベンチャー企業数は、大阪府が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社と全国で２位。</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大阪にキャンパスの立地がある大学では、大阪大学の４位をはじめ、立命館大学、近畿大学、関西大学、大阪公立大学が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位以内にランクイン。</a:t>
            </a:r>
          </a:p>
        </p:txBody>
      </p:sp>
      <p:sp>
        <p:nvSpPr>
          <p:cNvPr id="11" name="テキスト ボックス 10"/>
          <p:cNvSpPr txBox="1"/>
          <p:nvPr/>
        </p:nvSpPr>
        <p:spPr>
          <a:xfrm>
            <a:off x="35496" y="2136203"/>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○地域別大学発ベンチャー企業数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1332" y="6372036"/>
            <a:ext cx="5594586" cy="3693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大学公認の大学発ベンチャー</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企業</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数ではない。本調査で独自に規定した大学発ベンチャーの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企業</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数を示すもの。</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地域別は、大学発ベンチャーの所在住所より集計したもの。</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順位は、</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年度のもの。</a:t>
            </a:r>
          </a:p>
        </p:txBody>
      </p:sp>
      <p:sp>
        <p:nvSpPr>
          <p:cNvPr id="16" name="テキスト ボックス 15"/>
          <p:cNvSpPr txBox="1"/>
          <p:nvPr/>
        </p:nvSpPr>
        <p:spPr>
          <a:xfrm>
            <a:off x="4677900" y="2132856"/>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○大学別大学発ベンチャー企業数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オブジェクト 18">
            <a:extLst>
              <a:ext uri="{FF2B5EF4-FFF2-40B4-BE49-F238E27FC236}">
                <a16:creationId xmlns:a16="http://schemas.microsoft.com/office/drawing/2014/main" id="{B9C6C3AC-F8AB-41EA-BA79-91EC9A7AC89F}"/>
              </a:ext>
            </a:extLst>
          </p:cNvPr>
          <p:cNvGraphicFramePr>
            <a:graphicFrameLocks noChangeAspect="1"/>
          </p:cNvGraphicFramePr>
          <p:nvPr>
            <p:extLst>
              <p:ext uri="{D42A27DB-BD31-4B8C-83A1-F6EECF244321}">
                <p14:modId xmlns:p14="http://schemas.microsoft.com/office/powerpoint/2010/main" val="1712209393"/>
              </p:ext>
            </p:extLst>
          </p:nvPr>
        </p:nvGraphicFramePr>
        <p:xfrm>
          <a:off x="251520" y="2468069"/>
          <a:ext cx="4044950" cy="3079750"/>
        </p:xfrm>
        <a:graphic>
          <a:graphicData uri="http://schemas.openxmlformats.org/presentationml/2006/ole">
            <mc:AlternateContent xmlns:mc="http://schemas.openxmlformats.org/markup-compatibility/2006">
              <mc:Choice xmlns:v="urn:schemas-microsoft-com:vml" Requires="v">
                <p:oleObj spid="_x0000_s1098" name="Worksheet" r:id="rId4" imgW="4044924" imgH="3079865" progId="Excel.Sheet.12">
                  <p:embed/>
                </p:oleObj>
              </mc:Choice>
              <mc:Fallback>
                <p:oleObj name="Worksheet" r:id="rId4" imgW="4044924" imgH="3079865" progId="Excel.Sheet.12">
                  <p:embed/>
                  <p:pic>
                    <p:nvPicPr>
                      <p:cNvPr id="19" name="オブジェクト 18">
                        <a:extLst>
                          <a:ext uri="{FF2B5EF4-FFF2-40B4-BE49-F238E27FC236}">
                            <a16:creationId xmlns:a16="http://schemas.microsoft.com/office/drawing/2014/main" id="{B9C6C3AC-F8AB-41EA-BA79-91EC9A7AC89F}"/>
                          </a:ext>
                        </a:extLst>
                      </p:cNvPr>
                      <p:cNvPicPr/>
                      <p:nvPr/>
                    </p:nvPicPr>
                    <p:blipFill>
                      <a:blip r:embed="rId5"/>
                      <a:stretch>
                        <a:fillRect/>
                      </a:stretch>
                    </p:blipFill>
                    <p:spPr>
                      <a:xfrm>
                        <a:off x="251520" y="2468069"/>
                        <a:ext cx="4044950" cy="3079750"/>
                      </a:xfrm>
                      <a:prstGeom prst="rect">
                        <a:avLst/>
                      </a:prstGeom>
                    </p:spPr>
                  </p:pic>
                </p:oleObj>
              </mc:Fallback>
            </mc:AlternateContent>
          </a:graphicData>
        </a:graphic>
      </p:graphicFrame>
      <p:graphicFrame>
        <p:nvGraphicFramePr>
          <p:cNvPr id="21" name="オブジェクト 20">
            <a:extLst>
              <a:ext uri="{FF2B5EF4-FFF2-40B4-BE49-F238E27FC236}">
                <a16:creationId xmlns:a16="http://schemas.microsoft.com/office/drawing/2014/main" id="{C19A6E2E-3D82-493E-99DA-6D3C3D10EA49}"/>
              </a:ext>
            </a:extLst>
          </p:cNvPr>
          <p:cNvGraphicFramePr>
            <a:graphicFrameLocks noChangeAspect="1"/>
          </p:cNvGraphicFramePr>
          <p:nvPr>
            <p:extLst>
              <p:ext uri="{D42A27DB-BD31-4B8C-83A1-F6EECF244321}">
                <p14:modId xmlns:p14="http://schemas.microsoft.com/office/powerpoint/2010/main" val="1946533907"/>
              </p:ext>
            </p:extLst>
          </p:nvPr>
        </p:nvGraphicFramePr>
        <p:xfrm>
          <a:off x="4669250" y="2399735"/>
          <a:ext cx="4044950" cy="4013200"/>
        </p:xfrm>
        <a:graphic>
          <a:graphicData uri="http://schemas.openxmlformats.org/presentationml/2006/ole">
            <mc:AlternateContent xmlns:mc="http://schemas.openxmlformats.org/markup-compatibility/2006">
              <mc:Choice xmlns:v="urn:schemas-microsoft-com:vml" Requires="v">
                <p:oleObj spid="_x0000_s1099" name="Worksheet" r:id="rId6" imgW="4044924" imgH="4013385" progId="Excel.Sheet.12">
                  <p:embed/>
                </p:oleObj>
              </mc:Choice>
              <mc:Fallback>
                <p:oleObj name="Worksheet" r:id="rId6" imgW="4044924" imgH="4013385" progId="Excel.Sheet.12">
                  <p:embed/>
                  <p:pic>
                    <p:nvPicPr>
                      <p:cNvPr id="21" name="オブジェクト 20">
                        <a:extLst>
                          <a:ext uri="{FF2B5EF4-FFF2-40B4-BE49-F238E27FC236}">
                            <a16:creationId xmlns:a16="http://schemas.microsoft.com/office/drawing/2014/main" id="{C19A6E2E-3D82-493E-99DA-6D3C3D10EA49}"/>
                          </a:ext>
                        </a:extLst>
                      </p:cNvPr>
                      <p:cNvPicPr/>
                      <p:nvPr/>
                    </p:nvPicPr>
                    <p:blipFill>
                      <a:blip r:embed="rId7"/>
                      <a:stretch>
                        <a:fillRect/>
                      </a:stretch>
                    </p:blipFill>
                    <p:spPr>
                      <a:xfrm>
                        <a:off x="4669250" y="2399735"/>
                        <a:ext cx="4044950" cy="4013200"/>
                      </a:xfrm>
                      <a:prstGeom prst="rect">
                        <a:avLst/>
                      </a:prstGeom>
                    </p:spPr>
                  </p:pic>
                </p:oleObj>
              </mc:Fallback>
            </mc:AlternateContent>
          </a:graphicData>
        </a:graphic>
      </p:graphicFrame>
    </p:spTree>
    <p:extLst>
      <p:ext uri="{BB962C8B-B14F-4D97-AF65-F5344CB8AC3E}">
        <p14:creationId xmlns:p14="http://schemas.microsoft.com/office/powerpoint/2010/main" val="343134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４．戦略目標の達成状況　「雇用創出数」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23" indent="-45923"/>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年にコロナ前の水準に戻す</a:t>
            </a:r>
            <a:endParaRPr lang="en-US" altLang="ja-JP" sz="1714" b="1" dirty="0">
              <a:solidFill>
                <a:schemeClr val="tx1"/>
              </a:solidFill>
              <a:latin typeface="Meiryo UI" panose="020B0604030504040204" pitchFamily="50" charset="-128"/>
              <a:ea typeface="Meiryo UI" panose="020B0604030504040204" pitchFamily="50" charset="-128"/>
            </a:endParaRPr>
          </a:p>
          <a:p>
            <a:pPr marL="45923" indent="-45923"/>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年以降、就業者数を年平均２万人以上創出する</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1298481488"/>
              </p:ext>
            </p:extLst>
          </p:nvPr>
        </p:nvGraphicFramePr>
        <p:xfrm>
          <a:off x="78119" y="2780928"/>
          <a:ext cx="9015426" cy="3186064"/>
        </p:xfrm>
        <a:graphic>
          <a:graphicData uri="http://schemas.openxmlformats.org/drawingml/2006/table">
            <a:tbl>
              <a:tblPr firstRow="1" firstCol="1" bandRow="1"/>
              <a:tblGrid>
                <a:gridCol w="1080000">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224000">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562597">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874489">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就業者数</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457.9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462.5</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465.2</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474.2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74489">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雇用創出数</a:t>
                      </a: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（府内就業者</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数の変化）</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74489">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休業者数の</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増減</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8788312"/>
                  </a:ext>
                </a:extLst>
              </a:tr>
            </a:tbl>
          </a:graphicData>
        </a:graphic>
      </p:graphicFrame>
      <p:sp>
        <p:nvSpPr>
          <p:cNvPr id="21" name="テキスト ボックス 20"/>
          <p:cNvSpPr txBox="1"/>
          <p:nvPr/>
        </p:nvSpPr>
        <p:spPr>
          <a:xfrm>
            <a:off x="75928" y="6021288"/>
            <a:ext cx="8816552" cy="768159"/>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出典：大阪府統計課「労働力調査地方集計結果（年平均） 」</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98"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R3</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年）までは、平成</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年国勢調査結果を基準とする推計人口で集計、</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年）からは令和２年国勢調査結果を基準とする推計人口</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で集計したもの。なお、資料上、今回用いる</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R3</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年）の数値については、統計局が令和２年国勢調査結果基準で遡及集計したものとなっており</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年と前年比較するため）令和３年度に公表した数値とは異なります。</a:t>
            </a:r>
          </a:p>
        </p:txBody>
      </p:sp>
      <p:sp>
        <p:nvSpPr>
          <p:cNvPr id="23" name="テキスト ボックス 22"/>
          <p:cNvSpPr txBox="1"/>
          <p:nvPr/>
        </p:nvSpPr>
        <p:spPr>
          <a:xfrm>
            <a:off x="4942670" y="4950357"/>
            <a:ext cx="3808609" cy="257122"/>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年平均（</a:t>
            </a:r>
            <a:r>
              <a:rPr lang="en-US" altLang="ja-JP" sz="1071" dirty="0">
                <a:latin typeface="Meiryo UI" panose="020B0604030504040204" pitchFamily="50" charset="-128"/>
                <a:ea typeface="Meiryo UI" panose="020B0604030504040204" pitchFamily="50" charset="-128"/>
              </a:rPr>
              <a:t>2022</a:t>
            </a:r>
            <a:r>
              <a:rPr lang="ja-JP" altLang="en-US" sz="1071" dirty="0">
                <a:latin typeface="Meiryo UI" panose="020B0604030504040204" pitchFamily="50" charset="-128"/>
                <a:ea typeface="Meiryo UI" panose="020B0604030504040204" pitchFamily="50" charset="-128"/>
              </a:rPr>
              <a:t>年</a:t>
            </a:r>
            <a:r>
              <a:rPr lang="en-US" altLang="ja-JP" sz="1071" dirty="0">
                <a:latin typeface="Meiryo UI" panose="020B0604030504040204" pitchFamily="50" charset="-128"/>
                <a:ea typeface="Meiryo UI" panose="020B0604030504040204" pitchFamily="50" charset="-128"/>
              </a:rPr>
              <a:t>〜2025</a:t>
            </a:r>
            <a:r>
              <a:rPr lang="ja-JP" altLang="en-US" sz="1071" dirty="0">
                <a:latin typeface="Meiryo UI" panose="020B0604030504040204" pitchFamily="50" charset="-128"/>
                <a:ea typeface="Meiryo UI" panose="020B0604030504040204" pitchFamily="50" charset="-128"/>
              </a:rPr>
              <a:t>年）　２万人以上</a:t>
            </a:r>
          </a:p>
        </p:txBody>
      </p:sp>
      <p:sp>
        <p:nvSpPr>
          <p:cNvPr id="26" name="正方形/長方形 25"/>
          <p:cNvSpPr/>
          <p:nvPr/>
        </p:nvSpPr>
        <p:spPr>
          <a:xfrm>
            <a:off x="107504" y="1556792"/>
            <a:ext cx="8928992" cy="1150470"/>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テキスト ボックス 14"/>
          <p:cNvSpPr txBox="1"/>
          <p:nvPr/>
        </p:nvSpPr>
        <p:spPr>
          <a:xfrm>
            <a:off x="216872" y="1650521"/>
            <a:ext cx="8603600"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年就業者数は前年より</a:t>
            </a:r>
            <a:r>
              <a:rPr lang="en-US" altLang="ja-JP" dirty="0">
                <a:latin typeface="Meiryo UI" panose="020B0604030504040204" pitchFamily="50" charset="-128"/>
                <a:ea typeface="Meiryo UI" panose="020B0604030504040204" pitchFamily="50" charset="-128"/>
              </a:rPr>
              <a:t>7.4</a:t>
            </a:r>
            <a:r>
              <a:rPr lang="ja-JP" altLang="en-US" dirty="0">
                <a:latin typeface="Meiryo UI" panose="020B0604030504040204" pitchFamily="50" charset="-128"/>
                <a:ea typeface="Meiryo UI" panose="020B0604030504040204" pitchFamily="50" charset="-128"/>
              </a:rPr>
              <a:t>万人増加し、</a:t>
            </a:r>
            <a:r>
              <a:rPr lang="en-US" altLang="ja-JP" dirty="0">
                <a:latin typeface="Meiryo UI" panose="020B0604030504040204" pitchFamily="50" charset="-128"/>
                <a:ea typeface="Meiryo UI" panose="020B0604030504040204" pitchFamily="50" charset="-128"/>
              </a:rPr>
              <a:t>2022</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年の年平均で目標として　</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いる水準（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万人）を上回った。</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休業者数は前年より</a:t>
            </a:r>
            <a:r>
              <a:rPr lang="en-US" altLang="ja-JP" dirty="0">
                <a:latin typeface="Meiryo UI" panose="020B0604030504040204" pitchFamily="50" charset="-128"/>
                <a:ea typeface="Meiryo UI" panose="020B0604030504040204" pitchFamily="50" charset="-128"/>
              </a:rPr>
              <a:t>0.5</a:t>
            </a:r>
            <a:r>
              <a:rPr lang="ja-JP" altLang="en-US" dirty="0">
                <a:latin typeface="Meiryo UI" panose="020B0604030504040204" pitchFamily="50" charset="-128"/>
                <a:ea typeface="Meiryo UI" panose="020B0604030504040204" pitchFamily="50" charset="-128"/>
              </a:rPr>
              <a:t>万人減少した。</a:t>
            </a:r>
            <a:endParaRPr kumimoji="1" lang="ja-JP" altLang="en-US" dirty="0">
              <a:latin typeface="Meiryo UI" panose="020B0604030504040204" pitchFamily="50" charset="-128"/>
              <a:ea typeface="Meiryo UI" panose="020B0604030504040204" pitchFamily="50" charset="-128"/>
            </a:endParaRPr>
          </a:p>
        </p:txBody>
      </p:sp>
      <p:sp>
        <p:nvSpPr>
          <p:cNvPr id="25"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18</a:t>
            </a:fld>
            <a:endParaRPr lang="ja-JP" altLang="en-US" b="1" dirty="0"/>
          </a:p>
        </p:txBody>
      </p:sp>
    </p:spTree>
    <p:extLst>
      <p:ext uri="{BB962C8B-B14F-4D97-AF65-F5344CB8AC3E}">
        <p14:creationId xmlns:p14="http://schemas.microsoft.com/office/powerpoint/2010/main" val="1986504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2230443966"/>
              </p:ext>
            </p:extLst>
          </p:nvPr>
        </p:nvGraphicFramePr>
        <p:xfrm>
          <a:off x="179512" y="967849"/>
          <a:ext cx="8784976" cy="5304043"/>
        </p:xfrm>
        <a:graphic>
          <a:graphicData uri="http://schemas.openxmlformats.org/drawingml/2006/table">
            <a:tbl>
              <a:tblPr>
                <a:tableStyleId>{5C22544A-7EE6-4342-B048-85BDC9FD1C3A}</a:tableStyleId>
              </a:tblPr>
              <a:tblGrid>
                <a:gridCol w="80648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tblGrid>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○新戦略の概要・・・・・・・・・・・・・・・・・・・・・・・・・・・・・・・・・・・・・・・・・・・・・・・・・・・・・・・</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06210">
                <a:tc>
                  <a:txBody>
                    <a:bodyPr/>
                    <a:lstStyle/>
                    <a:p>
                      <a:pPr algn="l" fontAlgn="ctr">
                        <a:lnSpc>
                          <a:spcPts val="2100"/>
                        </a:lnSpc>
                      </a:pP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○第１章　　戦略目標関係</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１．「実質成長率」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２．「内外からの誘客」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１１</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３．「スタートアップ創出数」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１６</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４．「雇用創出数」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１８</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５．「府内への転入超過数」に関して・・・・・・・・・・・・・・・・・・・・・・・・・・・・・・・・・・・・・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２４</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7989">
                <a:tc>
                  <a:txBody>
                    <a:bodyPr/>
                    <a:lstStyle/>
                    <a:p>
                      <a:pPr>
                        <a:lnSpc>
                          <a:spcPts val="2100"/>
                        </a:lnSpc>
                      </a:pP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486028"/>
                  </a:ext>
                </a:extLst>
              </a:tr>
              <a:tr h="297989">
                <a:tc>
                  <a:txBody>
                    <a:bodyPr/>
                    <a:lstStyle/>
                    <a:p>
                      <a:pP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○第２章　　成長に向けた５つの重点分野と成長を支える都市インフラの整備</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97989">
                <a:tc>
                  <a:txBody>
                    <a:bodyPr/>
                    <a:lstStyle/>
                    <a:p>
                      <a:pP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8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健康・医療関連産業のリーディング産業化・・・・・・・・・・・・・・・・・・・・・・・・・・・・・・　</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97989">
                <a:tc>
                  <a:txBody>
                    <a:bodyPr/>
                    <a:lstStyle/>
                    <a:p>
                      <a:pPr>
                        <a:lnSpc>
                          <a:spcPts val="2100"/>
                        </a:lnSpc>
                      </a:pP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a:t>
                      </a:r>
                      <a:r>
                        <a:rPr lang="ja-JP" altLang="en-US" sz="1800" baseline="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国内外の観光需要の取り込み強化・・・・・・・・・・・・・・・・・・・・・・・・・・・・・・・・・・・</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97989">
                <a:tc>
                  <a:txBody>
                    <a:bodyPr/>
                    <a:lstStyle/>
                    <a:p>
                      <a:pPr>
                        <a:lnSpc>
                          <a:spcPts val="2100"/>
                        </a:lnSpc>
                      </a:pP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3</a:t>
                      </a:r>
                      <a:r>
                        <a:rPr lang="ja-JP" altLang="en-US" sz="1800" baseline="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スタートアップ、イノベーションの創出・・・・・・・・・・・・・・・・・・・・・・・・・・・・・・・・・・・・</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４４</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７０</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国際金融都市の実現に向けた挑戦・・・・・・・・・・・・・・・・・・・・・・・・・・・・・・・・・・・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6</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１００</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369221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cxnSp>
        <p:nvCxnSpPr>
          <p:cNvPr id="6" name="直線コネクタ 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428447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目次</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a:t>
            </a:fld>
            <a:endParaRPr lang="ja-JP" altLang="en-US" b="1" dirty="0"/>
          </a:p>
        </p:txBody>
      </p:sp>
    </p:spTree>
    <p:extLst>
      <p:ext uri="{BB962C8B-B14F-4D97-AF65-F5344CB8AC3E}">
        <p14:creationId xmlns:p14="http://schemas.microsoft.com/office/powerpoint/2010/main" val="424322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75600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完全失業者数・完全失業率の推移</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出典：総務省「労働力調査」、大阪府統計課「</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7" name="正方形/長方形 16"/>
          <p:cNvSpPr/>
          <p:nvPr/>
        </p:nvSpPr>
        <p:spPr>
          <a:xfrm>
            <a:off x="179512" y="1329943"/>
            <a:ext cx="8784976" cy="85285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年の大阪府の完全失業者数は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万人に減少（前年比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万人）。完全失業率も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％に下がり（前年比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）、緩やかな改善傾向が見られる。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また、完全失業率は全国平均（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％）より高い状況が続いている。</a:t>
            </a: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19</a:t>
            </a:fld>
            <a:endParaRPr lang="ja-JP" altLang="en-US" b="1" dirty="0"/>
          </a:p>
        </p:txBody>
      </p:sp>
      <p:grpSp>
        <p:nvGrpSpPr>
          <p:cNvPr id="16" name="グループ化 15">
            <a:extLst>
              <a:ext uri="{FF2B5EF4-FFF2-40B4-BE49-F238E27FC236}">
                <a16:creationId xmlns:a16="http://schemas.microsoft.com/office/drawing/2014/main" id="{00000000-0008-0000-0000-000009000000}"/>
              </a:ext>
            </a:extLst>
          </p:cNvPr>
          <p:cNvGrpSpPr/>
          <p:nvPr/>
        </p:nvGrpSpPr>
        <p:grpSpPr>
          <a:xfrm>
            <a:off x="224682" y="2484438"/>
            <a:ext cx="7934194" cy="3993250"/>
            <a:chOff x="0" y="0"/>
            <a:chExt cx="8568518" cy="4148193"/>
          </a:xfrm>
        </p:grpSpPr>
        <p:grpSp>
          <p:nvGrpSpPr>
            <p:cNvPr id="18" name="グループ化 17">
              <a:extLst>
                <a:ext uri="{FF2B5EF4-FFF2-40B4-BE49-F238E27FC236}">
                  <a16:creationId xmlns:a16="http://schemas.microsoft.com/office/drawing/2014/main" id="{00000000-0008-0000-0000-000007000000}"/>
                </a:ext>
              </a:extLst>
            </p:cNvPr>
            <p:cNvGrpSpPr/>
            <p:nvPr/>
          </p:nvGrpSpPr>
          <p:grpSpPr>
            <a:xfrm>
              <a:off x="0" y="0"/>
              <a:ext cx="8568518" cy="4148193"/>
              <a:chOff x="0" y="0"/>
              <a:chExt cx="8426377" cy="4148194"/>
            </a:xfrm>
          </p:grpSpPr>
          <p:graphicFrame>
            <p:nvGraphicFramePr>
              <p:cNvPr id="20" name="グラフ 19">
                <a:extLst>
                  <a:ext uri="{FF2B5EF4-FFF2-40B4-BE49-F238E27FC236}">
                    <a16:creationId xmlns:a16="http://schemas.microsoft.com/office/drawing/2014/main" id="{00000000-0008-0000-0000-000002000000}"/>
                  </a:ext>
                </a:extLst>
              </p:cNvPr>
              <p:cNvGraphicFramePr>
                <a:graphicFrameLocks/>
              </p:cNvGraphicFramePr>
              <p:nvPr/>
            </p:nvGraphicFramePr>
            <p:xfrm>
              <a:off x="0" y="0"/>
              <a:ext cx="8426377" cy="4148194"/>
            </p:xfrm>
            <a:graphic>
              <a:graphicData uri="http://schemas.openxmlformats.org/drawingml/2006/chart">
                <c:chart xmlns:c="http://schemas.openxmlformats.org/drawingml/2006/chart" xmlns:r="http://schemas.openxmlformats.org/officeDocument/2006/relationships" r:id="rId3"/>
              </a:graphicData>
            </a:graphic>
          </p:graphicFrame>
          <p:sp>
            <p:nvSpPr>
              <p:cNvPr id="21" name="右中かっこ 20">
                <a:extLst>
                  <a:ext uri="{FF2B5EF4-FFF2-40B4-BE49-F238E27FC236}">
                    <a16:creationId xmlns:a16="http://schemas.microsoft.com/office/drawing/2014/main" id="{00000000-0008-0000-0000-000003000000}"/>
                  </a:ext>
                </a:extLst>
              </p:cNvPr>
              <p:cNvSpPr/>
              <p:nvPr/>
            </p:nvSpPr>
            <p:spPr>
              <a:xfrm>
                <a:off x="7604426" y="2634430"/>
                <a:ext cx="164546" cy="107266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22" name="テキスト ボックス 3">
                <a:extLst>
                  <a:ext uri="{FF2B5EF4-FFF2-40B4-BE49-F238E27FC236}">
                    <a16:creationId xmlns:a16="http://schemas.microsoft.com/office/drawing/2014/main" id="{00000000-0008-0000-0000-000004000000}"/>
                  </a:ext>
                </a:extLst>
              </p:cNvPr>
              <p:cNvSpPr txBox="1"/>
              <p:nvPr/>
            </p:nvSpPr>
            <p:spPr>
              <a:xfrm>
                <a:off x="7745148" y="3019781"/>
                <a:ext cx="614155" cy="2685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horz"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Meiryo UI" panose="020B0604030504040204" pitchFamily="50" charset="-128"/>
                    <a:ea typeface="Meiryo UI" panose="020B0604030504040204" pitchFamily="50" charset="-128"/>
                  </a:rPr>
                  <a:t>大阪府</a:t>
                </a:r>
              </a:p>
            </p:txBody>
          </p:sp>
        </p:grpSp>
        <p:sp>
          <p:nvSpPr>
            <p:cNvPr id="19" name="四角形吹き出し 4">
              <a:extLst>
                <a:ext uri="{FF2B5EF4-FFF2-40B4-BE49-F238E27FC236}">
                  <a16:creationId xmlns:a16="http://schemas.microsoft.com/office/drawing/2014/main" id="{00000000-0008-0000-0000-000005000000}"/>
                </a:ext>
              </a:extLst>
            </p:cNvPr>
            <p:cNvSpPr/>
            <p:nvPr/>
          </p:nvSpPr>
          <p:spPr>
            <a:xfrm>
              <a:off x="6569515" y="682419"/>
              <a:ext cx="1848971" cy="627529"/>
            </a:xfrm>
            <a:prstGeom prst="wedgeRectCallout">
              <a:avLst>
                <a:gd name="adj1" fmla="val -97209"/>
                <a:gd name="adj2" fmla="val 19639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eaLnBrk="1" latinLnBrk="0" hangingPunct="1"/>
              <a:r>
                <a:rPr kumimoji="1" lang="ja-JP" altLang="ja-JP" sz="1000">
                  <a:solidFill>
                    <a:sysClr val="windowText" lastClr="000000"/>
                  </a:solidFill>
                  <a:effectLst/>
                  <a:latin typeface="Meiryo UI" panose="020B0604030504040204" pitchFamily="50" charset="-128"/>
                  <a:ea typeface="Meiryo UI" panose="020B0604030504040204" pitchFamily="50" charset="-128"/>
                  <a:cs typeface="+mn-cs"/>
                </a:rPr>
                <a:t>＜大阪府＞完全失業率</a:t>
              </a:r>
              <a:endParaRPr lang="ja-JP" altLang="ja-JP" sz="1000">
                <a:solidFill>
                  <a:sysClr val="windowText" lastClr="000000"/>
                </a:solidFill>
                <a:effectLst/>
                <a:latin typeface="Meiryo UI" panose="020B0604030504040204" pitchFamily="50" charset="-128"/>
                <a:ea typeface="Meiryo UI" panose="020B0604030504040204" pitchFamily="50" charset="-128"/>
              </a:endParaRPr>
            </a:p>
            <a:p>
              <a:pPr algn="ctr" rtl="0" eaLnBrk="1" latinLnBrk="0" hangingPunct="1"/>
              <a:r>
                <a:rPr kumimoji="1" lang="en-US" altLang="ja-JP" sz="1000">
                  <a:solidFill>
                    <a:sysClr val="windowText" lastClr="000000"/>
                  </a:solidFill>
                  <a:effectLst/>
                  <a:latin typeface="Meiryo UI" panose="020B0604030504040204" pitchFamily="50" charset="-128"/>
                  <a:ea typeface="Meiryo UI" panose="020B0604030504040204" pitchFamily="50" charset="-128"/>
                  <a:cs typeface="+mn-cs"/>
                </a:rPr>
                <a:t>2025</a:t>
              </a:r>
              <a:r>
                <a:rPr kumimoji="1" lang="ja-JP" altLang="ja-JP" sz="1000">
                  <a:solidFill>
                    <a:sysClr val="windowText" lastClr="000000"/>
                  </a:solidFill>
                  <a:effectLst/>
                  <a:latin typeface="Meiryo UI" panose="020B0604030504040204" pitchFamily="50" charset="-128"/>
                  <a:ea typeface="Meiryo UI" panose="020B0604030504040204" pitchFamily="50" charset="-128"/>
                  <a:cs typeface="+mn-cs"/>
                </a:rPr>
                <a:t>年</a:t>
              </a:r>
              <a:r>
                <a:rPr kumimoji="1" lang="en-US" altLang="ja-JP" sz="1000">
                  <a:solidFill>
                    <a:sysClr val="windowText" lastClr="000000"/>
                  </a:solidFill>
                  <a:effectLst/>
                  <a:latin typeface="Meiryo UI" panose="020B0604030504040204" pitchFamily="50" charset="-128"/>
                  <a:ea typeface="Meiryo UI" panose="020B0604030504040204" pitchFamily="50" charset="-128"/>
                  <a:cs typeface="+mn-cs"/>
                </a:rPr>
                <a:t>3.0%</a:t>
              </a:r>
              <a:r>
                <a:rPr kumimoji="1" lang="ja-JP" altLang="ja-JP" sz="1000">
                  <a:solidFill>
                    <a:sysClr val="windowText" lastClr="000000"/>
                  </a:solidFill>
                  <a:effectLst/>
                  <a:latin typeface="Meiryo UI" panose="020B0604030504040204" pitchFamily="50" charset="-128"/>
                  <a:ea typeface="Meiryo UI" panose="020B0604030504040204" pitchFamily="50" charset="-128"/>
                  <a:cs typeface="+mn-cs"/>
                </a:rPr>
                <a:t>（年平均）</a:t>
              </a:r>
              <a:endParaRPr lang="ja-JP" altLang="ja-JP" sz="1000">
                <a:solidFill>
                  <a:sysClr val="windowText" lastClr="000000"/>
                </a:solidFill>
                <a:effectLst/>
                <a:latin typeface="Meiryo UI" panose="020B0604030504040204" pitchFamily="50" charset="-128"/>
                <a:ea typeface="Meiryo UI" panose="020B0604030504040204" pitchFamily="50" charset="-128"/>
              </a:endParaRPr>
            </a:p>
          </p:txBody>
        </p:sp>
      </p:grpSp>
      <p:sp>
        <p:nvSpPr>
          <p:cNvPr id="23" name="四角形吹き出し 7">
            <a:extLst>
              <a:ext uri="{FF2B5EF4-FFF2-40B4-BE49-F238E27FC236}">
                <a16:creationId xmlns:a16="http://schemas.microsoft.com/office/drawing/2014/main" id="{BAEFA920-E3E5-460B-96E0-1F1689091FAB}"/>
              </a:ext>
            </a:extLst>
          </p:cNvPr>
          <p:cNvSpPr/>
          <p:nvPr/>
        </p:nvSpPr>
        <p:spPr>
          <a:xfrm>
            <a:off x="6372200" y="4170369"/>
            <a:ext cx="1847948" cy="587078"/>
          </a:xfrm>
          <a:prstGeom prst="wedgeRectCallout">
            <a:avLst>
              <a:gd name="adj1" fmla="val -97944"/>
              <a:gd name="adj2" fmla="val 69389"/>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eaLnBrk="1" latinLnBrk="0" hangingPunct="1"/>
            <a:r>
              <a:rPr kumimoji="1" lang="ja-JP" altLang="ja-JP" sz="1000" dirty="0">
                <a:solidFill>
                  <a:sysClr val="windowText" lastClr="000000"/>
                </a:solidFill>
                <a:effectLst/>
                <a:latin typeface="Meiryo UI" panose="020B0604030504040204" pitchFamily="50" charset="-128"/>
                <a:ea typeface="Meiryo UI" panose="020B0604030504040204" pitchFamily="50" charset="-128"/>
                <a:cs typeface="+mn-cs"/>
              </a:rPr>
              <a:t>＜全国＞完全失業率</a:t>
            </a:r>
            <a:endParaRPr lang="ja-JP" altLang="ja-JP" sz="1000" dirty="0">
              <a:solidFill>
                <a:sysClr val="windowText" lastClr="000000"/>
              </a:solidFill>
              <a:effectLst/>
              <a:latin typeface="Meiryo UI" panose="020B0604030504040204" pitchFamily="50" charset="-128"/>
              <a:ea typeface="Meiryo UI" panose="020B0604030504040204" pitchFamily="50" charset="-128"/>
            </a:endParaRPr>
          </a:p>
          <a:p>
            <a:pPr algn="ctr" rtl="0" eaLnBrk="1" latinLnBrk="0" hangingPunct="1"/>
            <a:r>
              <a:rPr kumimoji="1" lang="en-US" altLang="ja-JP" sz="1000" dirty="0">
                <a:solidFill>
                  <a:sysClr val="windowText" lastClr="000000"/>
                </a:solidFill>
                <a:effectLst/>
                <a:latin typeface="Meiryo UI" panose="020B0604030504040204" pitchFamily="50" charset="-128"/>
                <a:ea typeface="Meiryo UI" panose="020B0604030504040204" pitchFamily="50" charset="-128"/>
                <a:cs typeface="+mn-cs"/>
              </a:rPr>
              <a:t>2025</a:t>
            </a:r>
            <a:r>
              <a:rPr kumimoji="1" lang="ja-JP" altLang="ja-JP" sz="1000" dirty="0">
                <a:solidFill>
                  <a:sysClr val="windowText" lastClr="000000"/>
                </a:solidFill>
                <a:effectLst/>
                <a:latin typeface="Meiryo UI" panose="020B0604030504040204" pitchFamily="50" charset="-128"/>
                <a:ea typeface="Meiryo UI" panose="020B0604030504040204" pitchFamily="50" charset="-128"/>
                <a:cs typeface="+mn-cs"/>
              </a:rPr>
              <a:t>年</a:t>
            </a:r>
            <a:r>
              <a:rPr kumimoji="1" lang="en-US" altLang="ja-JP" sz="1000" dirty="0">
                <a:solidFill>
                  <a:sysClr val="windowText" lastClr="000000"/>
                </a:solidFill>
                <a:effectLst/>
                <a:latin typeface="Meiryo UI" panose="020B0604030504040204" pitchFamily="50" charset="-128"/>
                <a:ea typeface="Meiryo UI" panose="020B0604030504040204" pitchFamily="50" charset="-128"/>
                <a:cs typeface="+mn-cs"/>
              </a:rPr>
              <a:t>2.5%</a:t>
            </a:r>
            <a:r>
              <a:rPr kumimoji="1" lang="ja-JP" altLang="ja-JP" sz="1000" dirty="0">
                <a:solidFill>
                  <a:sysClr val="windowText" lastClr="000000"/>
                </a:solidFill>
                <a:effectLst/>
                <a:latin typeface="Meiryo UI" panose="020B0604030504040204" pitchFamily="50" charset="-128"/>
                <a:ea typeface="Meiryo UI" panose="020B0604030504040204" pitchFamily="50" charset="-128"/>
                <a:cs typeface="+mn-cs"/>
              </a:rPr>
              <a:t>（年平均）</a:t>
            </a:r>
            <a:endParaRPr lang="ja-JP" altLang="ja-JP" sz="1000" dirty="0">
              <a:solidFill>
                <a:sysClr val="windowText" lastClr="000000"/>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4323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78677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完全失業率の推移（新型コロナウイルス感染拡大の影響）</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出典：総務省「労働力調査」</a:t>
            </a:r>
            <a:r>
              <a:rPr lang="ja-JP" altLang="en-US" sz="120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20</a:t>
            </a:fld>
            <a:endParaRPr lang="ja-JP" altLang="en-US" b="1" dirty="0"/>
          </a:p>
        </p:txBody>
      </p:sp>
      <p:sp>
        <p:nvSpPr>
          <p:cNvPr id="11" name="正方形/長方形 10"/>
          <p:cNvSpPr/>
          <p:nvPr/>
        </p:nvSpPr>
        <p:spPr>
          <a:xfrm>
            <a:off x="72162" y="1361061"/>
            <a:ext cx="8820318" cy="8790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全国の完全失業率は、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月期以降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年間以上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で推移している。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大阪の完全失業率は、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月期以降、概ね改善傾向であるが、いずれの時期も全国に比べて高い状況が続いている。</a:t>
            </a:r>
          </a:p>
        </p:txBody>
      </p:sp>
      <p:graphicFrame>
        <p:nvGraphicFramePr>
          <p:cNvPr id="14" name="グラフ 1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845802533"/>
              </p:ext>
            </p:extLst>
          </p:nvPr>
        </p:nvGraphicFramePr>
        <p:xfrm>
          <a:off x="72534" y="2302000"/>
          <a:ext cx="8819946" cy="4439368"/>
        </p:xfrm>
        <a:graphic>
          <a:graphicData uri="http://schemas.openxmlformats.org/drawingml/2006/chart">
            <c:chart xmlns:c="http://schemas.openxmlformats.org/drawingml/2006/chart" xmlns:r="http://schemas.openxmlformats.org/officeDocument/2006/relationships" r:id="rId3"/>
          </a:graphicData>
        </a:graphic>
      </p:graphicFrame>
      <p:sp>
        <p:nvSpPr>
          <p:cNvPr id="16" name="四角形吹き出し 40">
            <a:extLst>
              <a:ext uri="{FF2B5EF4-FFF2-40B4-BE49-F238E27FC236}">
                <a16:creationId xmlns:a16="http://schemas.microsoft.com/office/drawing/2014/main" id="{E1935B68-7FB5-4859-A995-A83F4526C4A1}"/>
              </a:ext>
            </a:extLst>
          </p:cNvPr>
          <p:cNvSpPr/>
          <p:nvPr/>
        </p:nvSpPr>
        <p:spPr>
          <a:xfrm>
            <a:off x="2915816" y="5427478"/>
            <a:ext cx="601554" cy="220751"/>
          </a:xfrm>
          <a:prstGeom prst="wedgeRectCallout">
            <a:avLst>
              <a:gd name="adj1" fmla="val 54011"/>
              <a:gd name="adj2" fmla="val -128951"/>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東京</a:t>
            </a:r>
          </a:p>
        </p:txBody>
      </p:sp>
      <p:sp>
        <p:nvSpPr>
          <p:cNvPr id="17" name="四角形吹き出し 41">
            <a:extLst>
              <a:ext uri="{FF2B5EF4-FFF2-40B4-BE49-F238E27FC236}">
                <a16:creationId xmlns:a16="http://schemas.microsoft.com/office/drawing/2014/main" id="{3F65151E-8503-4A3F-98EB-549A8FFF5A77}"/>
              </a:ext>
            </a:extLst>
          </p:cNvPr>
          <p:cNvSpPr/>
          <p:nvPr/>
        </p:nvSpPr>
        <p:spPr>
          <a:xfrm>
            <a:off x="1043608" y="2893665"/>
            <a:ext cx="682581" cy="225725"/>
          </a:xfrm>
          <a:prstGeom prst="wedgeRectCallout">
            <a:avLst>
              <a:gd name="adj1" fmla="val 89799"/>
              <a:gd name="adj2" fmla="val 14423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大阪</a:t>
            </a:r>
          </a:p>
        </p:txBody>
      </p:sp>
      <p:sp>
        <p:nvSpPr>
          <p:cNvPr id="18" name="四角形吹き出し 42">
            <a:extLst>
              <a:ext uri="{FF2B5EF4-FFF2-40B4-BE49-F238E27FC236}">
                <a16:creationId xmlns:a16="http://schemas.microsoft.com/office/drawing/2014/main" id="{DDE6224A-7A55-4DDC-ACE2-7E6201DCF3C9}"/>
              </a:ext>
            </a:extLst>
          </p:cNvPr>
          <p:cNvSpPr/>
          <p:nvPr/>
        </p:nvSpPr>
        <p:spPr>
          <a:xfrm>
            <a:off x="2051720" y="5119116"/>
            <a:ext cx="601554" cy="220751"/>
          </a:xfrm>
          <a:prstGeom prst="wedgeRectCallout">
            <a:avLst>
              <a:gd name="adj1" fmla="val -75010"/>
              <a:gd name="adj2" fmla="val -113117"/>
            </a:avLst>
          </a:prstGeom>
          <a:solidFill>
            <a:schemeClr val="bg1"/>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全国</a:t>
            </a:r>
          </a:p>
        </p:txBody>
      </p:sp>
    </p:spTree>
    <p:extLst>
      <p:ext uri="{BB962C8B-B14F-4D97-AF65-F5344CB8AC3E}">
        <p14:creationId xmlns:p14="http://schemas.microsoft.com/office/powerpoint/2010/main" val="4164055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251520" y="755412"/>
            <a:ext cx="7095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有効求人倍率・新規求人倍率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出典：厚生労働省「職業安定業務統計」より作成</a:t>
            </a:r>
          </a:p>
        </p:txBody>
      </p:sp>
      <p:cxnSp>
        <p:nvCxnSpPr>
          <p:cNvPr id="21" name="直線コネクタ 2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21</a:t>
            </a:fld>
            <a:endParaRPr lang="ja-JP" altLang="en-US" b="1" dirty="0"/>
          </a:p>
        </p:txBody>
      </p:sp>
      <p:sp>
        <p:nvSpPr>
          <p:cNvPr id="11" name="正方形/長方形 10"/>
          <p:cNvSpPr/>
          <p:nvPr/>
        </p:nvSpPr>
        <p:spPr>
          <a:xfrm>
            <a:off x="83302" y="1124744"/>
            <a:ext cx="8928992" cy="11335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大阪府の有効求人倍率、新規求人倍率はともに右肩上がりに推移していた。しかし、新型コロナウイルスの影響により、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月頃から減少に転じたが、概ね回復傾向にある。</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月現在、大阪府有効求人倍率：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倍、新規求人倍率：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有効求人倍率は、全国平均とほぼ同水準にあるが、新規求人倍率は概ね全国平均を上回る。</a:t>
            </a:r>
          </a:p>
        </p:txBody>
      </p:sp>
      <p:sp>
        <p:nvSpPr>
          <p:cNvPr id="3" name="テキスト ボックス 2"/>
          <p:cNvSpPr txBox="1"/>
          <p:nvPr/>
        </p:nvSpPr>
        <p:spPr>
          <a:xfrm>
            <a:off x="412531" y="6360598"/>
            <a:ext cx="8487898" cy="430887"/>
          </a:xfrm>
          <a:prstGeom prst="rect">
            <a:avLst/>
          </a:prstGeom>
          <a:noFill/>
        </p:spPr>
        <p:txBody>
          <a:bodyPr wrap="square" rtlCol="0">
            <a:spAutoFit/>
          </a:bodyPr>
          <a:lstStyle/>
          <a:p>
            <a:r>
              <a:rPr lang="ja-JP" altLang="en-US" sz="1050" dirty="0"/>
              <a:t>注　</a:t>
            </a:r>
            <a:r>
              <a:rPr lang="en-US" altLang="ja-JP" sz="1050" dirty="0"/>
              <a:t>2020</a:t>
            </a:r>
            <a:r>
              <a:rPr lang="ja-JP" altLang="en-US" sz="1050" dirty="0"/>
              <a:t>年</a:t>
            </a:r>
            <a:r>
              <a:rPr lang="en-US" altLang="ja-JP" sz="1050" dirty="0"/>
              <a:t>1</a:t>
            </a:r>
            <a:r>
              <a:rPr lang="ja-JP" altLang="en-US" sz="1050" dirty="0"/>
              <a:t>月から求人票の記載項目が拡充され、一部に求人の提出を見送る動きがあったことから、求人数の減少を通じて有効求人倍率・新規求人倍率の低下に影響していることに留意が必要。</a:t>
            </a:r>
            <a:endParaRPr kumimoji="1" lang="ja-JP" altLang="en-US" sz="1050" dirty="0"/>
          </a:p>
        </p:txBody>
      </p:sp>
      <p:graphicFrame>
        <p:nvGraphicFramePr>
          <p:cNvPr id="12" name="グラフ 11">
            <a:extLst>
              <a:ext uri="{FF2B5EF4-FFF2-40B4-BE49-F238E27FC236}">
                <a16:creationId xmlns:a16="http://schemas.microsoft.com/office/drawing/2014/main" id="{D90F59F0-912B-4F9C-BB37-721194DD76D4}"/>
              </a:ext>
            </a:extLst>
          </p:cNvPr>
          <p:cNvGraphicFramePr>
            <a:graphicFrameLocks/>
          </p:cNvGraphicFramePr>
          <p:nvPr>
            <p:extLst>
              <p:ext uri="{D42A27DB-BD31-4B8C-83A1-F6EECF244321}">
                <p14:modId xmlns:p14="http://schemas.microsoft.com/office/powerpoint/2010/main" val="3279841799"/>
              </p:ext>
            </p:extLst>
          </p:nvPr>
        </p:nvGraphicFramePr>
        <p:xfrm>
          <a:off x="382566" y="2312830"/>
          <a:ext cx="8437906" cy="41528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5353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2000" y="756000"/>
            <a:ext cx="90099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就業率</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出典：総務省「労働力調査」より作成</a:t>
            </a:r>
          </a:p>
        </p:txBody>
      </p:sp>
      <p:sp>
        <p:nvSpPr>
          <p:cNvPr id="3" name="テキスト ボックス 2"/>
          <p:cNvSpPr txBox="1"/>
          <p:nvPr/>
        </p:nvSpPr>
        <p:spPr>
          <a:xfrm>
            <a:off x="5580112" y="2618564"/>
            <a:ext cx="3462320" cy="276999"/>
          </a:xfrm>
          <a:prstGeom prst="rect">
            <a:avLst/>
          </a:prstGeom>
          <a:noFill/>
        </p:spPr>
        <p:txBody>
          <a:bodyPr wrap="square" rtlCol="0">
            <a:spAutoFit/>
          </a:bodyPr>
          <a:lstStyle/>
          <a:p>
            <a:pPr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歳以上人口に占める就業者の割合</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2618564"/>
            <a:ext cx="3945935" cy="1163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113440" y="1390584"/>
            <a:ext cx="8928992" cy="116316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緩やかな増加傾向にある。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年の全国平均の就業率は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）と比べると、大阪の就業率は低い状況。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22</a:t>
            </a:fld>
            <a:endParaRPr lang="ja-JP" altLang="en-US" b="1" dirty="0"/>
          </a:p>
        </p:txBody>
      </p:sp>
      <p:cxnSp>
        <p:nvCxnSpPr>
          <p:cNvPr id="11" name="直線コネクタ 1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a:extLst>
              <a:ext uri="{FF2B5EF4-FFF2-40B4-BE49-F238E27FC236}">
                <a16:creationId xmlns:a16="http://schemas.microsoft.com/office/drawing/2014/main" id="{95E05E55-BE1E-4EDB-B75F-3DFC2661AF0C}"/>
              </a:ext>
            </a:extLst>
          </p:cNvPr>
          <p:cNvGraphicFramePr>
            <a:graphicFrameLocks/>
          </p:cNvGraphicFramePr>
          <p:nvPr>
            <p:extLst>
              <p:ext uri="{D42A27DB-BD31-4B8C-83A1-F6EECF244321}">
                <p14:modId xmlns:p14="http://schemas.microsoft.com/office/powerpoint/2010/main" val="2621700224"/>
              </p:ext>
            </p:extLst>
          </p:nvPr>
        </p:nvGraphicFramePr>
        <p:xfrm>
          <a:off x="329763" y="3759524"/>
          <a:ext cx="8490709" cy="27331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15702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2000" y="756000"/>
            <a:ext cx="900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就業者数の推移</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（新型コロナウイルス感染拡大の影響）</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1125332"/>
            <a:ext cx="8928992" cy="1074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月以降、前年同月比では正規の就業者数が増加している。非正規の就業者数は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月まで増加傾向だったが、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月からは減少傾向にある。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業種別の傾向は、「製造」の正規雇用が大きく減少した一方、「宿泊・飲食サービス」や「卸売・小売」など多数の業種で大幅に増加している。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23</a:t>
            </a:fld>
            <a:endParaRPr lang="ja-JP" altLang="en-US" b="1" dirty="0"/>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p:nvPr>
            <p:extLst>
              <p:ext uri="{D42A27DB-BD31-4B8C-83A1-F6EECF244321}">
                <p14:modId xmlns:p14="http://schemas.microsoft.com/office/powerpoint/2010/main" val="856565086"/>
              </p:ext>
            </p:extLst>
          </p:nvPr>
        </p:nvGraphicFramePr>
        <p:xfrm>
          <a:off x="157758" y="2165382"/>
          <a:ext cx="4134012" cy="4035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p:cNvGraphicFramePr/>
          <p:nvPr>
            <p:extLst>
              <p:ext uri="{D42A27DB-BD31-4B8C-83A1-F6EECF244321}">
                <p14:modId xmlns:p14="http://schemas.microsoft.com/office/powerpoint/2010/main" val="3358669282"/>
              </p:ext>
            </p:extLst>
          </p:nvPr>
        </p:nvGraphicFramePr>
        <p:xfrm>
          <a:off x="4354956" y="2060848"/>
          <a:ext cx="4839298" cy="4515068"/>
        </p:xfrm>
        <a:graphic>
          <a:graphicData uri="http://schemas.openxmlformats.org/drawingml/2006/chart">
            <c:chart xmlns:c="http://schemas.openxmlformats.org/drawingml/2006/chart" xmlns:r="http://schemas.openxmlformats.org/officeDocument/2006/relationships" r:id="rId4"/>
          </a:graphicData>
        </a:graphic>
      </p:graphicFrame>
      <p:sp>
        <p:nvSpPr>
          <p:cNvPr id="3" name="テキスト ボックス 2">
            <a:extLst>
              <a:ext uri="{FF2B5EF4-FFF2-40B4-BE49-F238E27FC236}">
                <a16:creationId xmlns:a16="http://schemas.microsoft.com/office/drawing/2014/main" id="{BA24E8C8-4397-49B2-9E9A-50DA8D4CE97B}"/>
              </a:ext>
            </a:extLst>
          </p:cNvPr>
          <p:cNvSpPr txBox="1"/>
          <p:nvPr/>
        </p:nvSpPr>
        <p:spPr>
          <a:xfrm>
            <a:off x="-58266" y="6200884"/>
            <a:ext cx="4799272" cy="246221"/>
          </a:xfrm>
          <a:prstGeom prst="rect">
            <a:avLst/>
          </a:prstGeom>
          <a:noFill/>
        </p:spPr>
        <p:txBody>
          <a:bodyPr wrap="square" rtlCol="0">
            <a:spAutoFit/>
          </a:bodyPr>
          <a:lstStyle/>
          <a:p>
            <a:r>
              <a:rPr lang="ja-JP" altLang="ja-JP" sz="1000" dirty="0">
                <a:effectLst/>
                <a:latin typeface="Meiryo UI" panose="020B0604030504040204" pitchFamily="50" charset="-128"/>
                <a:ea typeface="Meiryo UI" panose="020B0604030504040204" pitchFamily="50" charset="-128"/>
                <a:cs typeface="ＭＳ Ｐゴシック" panose="020B0600070205080204" pitchFamily="50" charset="-128"/>
              </a:rPr>
              <a:t>（出典）</a:t>
            </a:r>
            <a:r>
              <a:rPr lang="ja-JP" altLang="en-US" sz="1000" dirty="0">
                <a:effectLst/>
                <a:latin typeface="Meiryo UI" panose="020B0604030504040204" pitchFamily="50" charset="-128"/>
                <a:ea typeface="Meiryo UI" panose="020B0604030504040204" pitchFamily="50" charset="-128"/>
                <a:cs typeface="ＭＳ Ｐゴシック" panose="020B0600070205080204" pitchFamily="50" charset="-128"/>
              </a:rPr>
              <a:t>総務省統計局 労働力調査 基本集計結果 長期時系列データ</a:t>
            </a:r>
            <a:r>
              <a:rPr lang="en-US" altLang="ja-JP" sz="1000" dirty="0">
                <a:effectLst/>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000" dirty="0">
                <a:effectLst/>
                <a:latin typeface="Meiryo UI" panose="020B0604030504040204" pitchFamily="50" charset="-128"/>
                <a:ea typeface="Meiryo UI" panose="020B0604030504040204" pitchFamily="50" charset="-128"/>
                <a:cs typeface="ＭＳ Ｐゴシック" panose="020B0600070205080204" pitchFamily="50" charset="-128"/>
              </a:rPr>
              <a:t>原数値</a:t>
            </a:r>
            <a:r>
              <a:rPr lang="en-US" altLang="ja-JP" sz="1000" dirty="0">
                <a:latin typeface="Meiryo UI" panose="020B0604030504040204" pitchFamily="50" charset="-128"/>
                <a:ea typeface="Meiryo UI" panose="020B0604030504040204" pitchFamily="50" charset="-128"/>
                <a:cs typeface="ＭＳ Ｐゴシック" panose="020B0600070205080204" pitchFamily="50" charset="-128"/>
              </a:rPr>
              <a:t>)</a:t>
            </a:r>
            <a:endParaRPr lang="ja-JP" altLang="ja-JP" sz="10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D70B81C0-1E5E-43BD-8E2C-E4EB585137A8}"/>
              </a:ext>
            </a:extLst>
          </p:cNvPr>
          <p:cNvSpPr txBox="1"/>
          <p:nvPr/>
        </p:nvSpPr>
        <p:spPr>
          <a:xfrm>
            <a:off x="4925640" y="6535487"/>
            <a:ext cx="3744416" cy="246221"/>
          </a:xfrm>
          <a:prstGeom prst="rect">
            <a:avLst/>
          </a:prstGeom>
          <a:noFill/>
        </p:spPr>
        <p:txBody>
          <a:bodyPr wrap="square" rtlCol="0">
            <a:spAutoFit/>
          </a:bodyPr>
          <a:lstStyle/>
          <a:p>
            <a:r>
              <a:rPr lang="ja-JP" altLang="ja-JP" sz="1000" dirty="0">
                <a:effectLst/>
                <a:latin typeface="Meiryo UI" panose="020B0604030504040204" pitchFamily="50" charset="-128"/>
                <a:ea typeface="Meiryo UI" panose="020B0604030504040204" pitchFamily="50" charset="-128"/>
                <a:cs typeface="ＭＳ Ｐゴシック" panose="020B0600070205080204" pitchFamily="50" charset="-128"/>
              </a:rPr>
              <a:t>（出典）総務省統計局　労働力調査　基本集計結果　結果原表</a:t>
            </a:r>
            <a:endParaRPr kumimoji="1" lang="ja-JP" altLang="en-US" sz="10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35271F68-9027-4959-BAC2-2244E34E5887}"/>
              </a:ext>
            </a:extLst>
          </p:cNvPr>
          <p:cNvSpPr txBox="1"/>
          <p:nvPr/>
        </p:nvSpPr>
        <p:spPr>
          <a:xfrm>
            <a:off x="50254" y="6387245"/>
            <a:ext cx="4499992" cy="615553"/>
          </a:xfrm>
          <a:prstGeom prst="rect">
            <a:avLst/>
          </a:prstGeom>
          <a:noFill/>
        </p:spPr>
        <p:txBody>
          <a:bodyPr wrap="square" rtlCol="0">
            <a:spAutoFit/>
          </a:bodyPr>
          <a:lstStyle/>
          <a:p>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長期時系列データ（原数値）は、用いている推計人口を５年ごとの国勢調査結果で基準を切り替え遡及しているデータ。基準の切り替えに伴う変動があり、各数値は各月に公表された数値とは異なる場合があ</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る</a:t>
            </a:r>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a:t>
            </a:r>
          </a:p>
          <a:p>
            <a:endParaRPr kumimoji="1" lang="ja-JP" altLang="en-US" dirty="0"/>
          </a:p>
        </p:txBody>
      </p:sp>
    </p:spTree>
    <p:extLst>
      <p:ext uri="{BB962C8B-B14F-4D97-AF65-F5344CB8AC3E}">
        <p14:creationId xmlns:p14="http://schemas.microsoft.com/office/powerpoint/2010/main" val="1370247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５</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戦略目標の達成状況　「府内への転入超過数」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42839" y="6280234"/>
            <a:ext cx="3230394" cy="261290"/>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071" dirty="0">
                <a:latin typeface="Meiryo UI" panose="020B0604030504040204" pitchFamily="50" charset="-128"/>
                <a:ea typeface="Meiryo UI" panose="020B0604030504040204" pitchFamily="50" charset="-128"/>
                <a:cs typeface="Meiryo UI" panose="020B0604030504040204" pitchFamily="50" charset="-128"/>
              </a:rPr>
              <a:t>住民基本台帳人口移動報告</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23" indent="-45923"/>
            <a:r>
              <a:rPr lang="ja-JP" altLang="en-US" sz="1714" b="1" dirty="0">
                <a:solidFill>
                  <a:schemeClr val="tx1"/>
                </a:solidFill>
                <a:latin typeface="Meiryo UI" panose="020B0604030504040204" pitchFamily="50" charset="-128"/>
                <a:ea typeface="Meiryo UI" panose="020B0604030504040204" pitchFamily="50" charset="-128"/>
              </a:rPr>
              <a:t>・生産年齢人口の転入超過数　年１万人以上</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2520388633"/>
              </p:ext>
            </p:extLst>
          </p:nvPr>
        </p:nvGraphicFramePr>
        <p:xfrm>
          <a:off x="118289" y="3467958"/>
          <a:ext cx="9025711" cy="2670050"/>
        </p:xfrm>
        <a:graphic>
          <a:graphicData uri="http://schemas.openxmlformats.org/drawingml/2006/table">
            <a:tbl>
              <a:tblPr firstRow="1" firstCol="1" bandRow="1"/>
              <a:tblGrid>
                <a:gridCol w="1195714">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生産年齢人口</a:t>
                      </a: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転入超過数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10,307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15,328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8,779</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9,135</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12,172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17,155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16,176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生産年齢人口</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転入数</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152,815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151,452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147,740</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152,606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156,352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161,698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162,953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2972665"/>
                  </a:ext>
                </a:extLst>
              </a:tr>
              <a:tr h="732857">
                <a:tc>
                  <a:txBody>
                    <a:bodyPr/>
                    <a:lstStyle/>
                    <a:p>
                      <a:pPr algn="l">
                        <a:spcAft>
                          <a:spcPts val="0"/>
                        </a:spcAft>
                      </a:pP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生産年齢人口</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転出数</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142,508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136,124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138,961</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143,471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144,180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144,543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146,777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3049054" y="3121589"/>
            <a:ext cx="3045892" cy="253916"/>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戦略目標　</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万人以上</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94D78EF0-7CD7-4E54-BE1E-BE18317A6559}"/>
              </a:ext>
            </a:extLst>
          </p:cNvPr>
          <p:cNvGrpSpPr/>
          <p:nvPr/>
        </p:nvGrpSpPr>
        <p:grpSpPr>
          <a:xfrm>
            <a:off x="107504" y="1622603"/>
            <a:ext cx="8928992" cy="1264162"/>
            <a:chOff x="15833" y="1622603"/>
            <a:chExt cx="8928992" cy="1264162"/>
          </a:xfrm>
        </p:grpSpPr>
        <p:sp>
          <p:nvSpPr>
            <p:cNvPr id="24" name="正方形/長方形 23"/>
            <p:cNvSpPr/>
            <p:nvPr/>
          </p:nvSpPr>
          <p:spPr>
            <a:xfrm>
              <a:off x="15833" y="1622603"/>
              <a:ext cx="8928992" cy="126416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テキスト ボックス 14"/>
            <p:cNvSpPr txBox="1"/>
            <p:nvPr/>
          </p:nvSpPr>
          <p:spPr>
            <a:xfrm>
              <a:off x="70093" y="1793019"/>
              <a:ext cx="8820472"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2021</a:t>
              </a:r>
              <a:r>
                <a:rPr kumimoji="1" lang="ja-JP" altLang="en-US" dirty="0">
                  <a:latin typeface="Meiryo UI" panose="020B0604030504040204" pitchFamily="50" charset="-128"/>
                  <a:ea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rPr>
                <a:t>2022</a:t>
              </a:r>
              <a:r>
                <a:rPr kumimoji="1" lang="ja-JP" altLang="en-US" dirty="0">
                  <a:latin typeface="Meiryo UI" panose="020B0604030504040204" pitchFamily="50" charset="-128"/>
                  <a:ea typeface="Meiryo UI" panose="020B0604030504040204" pitchFamily="50" charset="-128"/>
                </a:rPr>
                <a:t>年は戦略目標を下回ったものの、</a:t>
              </a:r>
              <a:r>
                <a:rPr kumimoji="1" lang="en-US" altLang="ja-JP" dirty="0">
                  <a:latin typeface="Meiryo UI" panose="020B0604030504040204" pitchFamily="50" charset="-128"/>
                  <a:ea typeface="Meiryo UI" panose="020B0604030504040204" pitchFamily="50" charset="-128"/>
                </a:rPr>
                <a:t>2023</a:t>
              </a:r>
              <a:r>
                <a:rPr kumimoji="1" lang="ja-JP" altLang="en-US" dirty="0">
                  <a:latin typeface="Meiryo UI" panose="020B0604030504040204" pitchFamily="50" charset="-128"/>
                  <a:ea typeface="Meiryo UI" panose="020B0604030504040204" pitchFamily="50" charset="-128"/>
                </a:rPr>
                <a:t>年以降は</a:t>
              </a:r>
              <a:r>
                <a:rPr lang="ja-JP" altLang="en-US" dirty="0">
                  <a:latin typeface="Meiryo UI" panose="020B0604030504040204" pitchFamily="50" charset="-128"/>
                  <a:ea typeface="Meiryo UI" panose="020B0604030504040204" pitchFamily="50" charset="-128"/>
                </a:rPr>
                <a:t>１万人を上回った。</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年は前年より生産年齢人口転出数が増加したが、転入数もそれ以上に増えたことで、転入超過数が増加する結果となった。</a:t>
              </a:r>
              <a:endParaRPr kumimoji="1" lang="ja-JP" altLang="en-US" dirty="0">
                <a:latin typeface="Meiryo UI" panose="020B0604030504040204" pitchFamily="50" charset="-128"/>
                <a:ea typeface="Meiryo UI" panose="020B0604030504040204" pitchFamily="50" charset="-128"/>
              </a:endParaRPr>
            </a:p>
          </p:txBody>
        </p:sp>
      </p:grpSp>
      <p:sp>
        <p:nvSpPr>
          <p:cNvPr id="22"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24</a:t>
            </a:fld>
            <a:endParaRPr lang="ja-JP" altLang="en-US" b="1" dirty="0"/>
          </a:p>
        </p:txBody>
      </p:sp>
    </p:spTree>
    <p:extLst>
      <p:ext uri="{BB962C8B-B14F-4D97-AF65-F5344CB8AC3E}">
        <p14:creationId xmlns:p14="http://schemas.microsoft.com/office/powerpoint/2010/main" val="3446237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252000" y="756000"/>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大阪府の年齢階層別（</a:t>
            </a:r>
            <a:r>
              <a:rPr lang="en-US" altLang="ja-JP" b="1" dirty="0">
                <a:latin typeface="Meiryo UI" panose="020B0604030504040204" pitchFamily="50" charset="-128"/>
                <a:ea typeface="Meiryo UI" panose="020B0604030504040204" pitchFamily="50" charset="-128"/>
                <a:cs typeface="Meiryo UI" panose="020B0604030504040204" pitchFamily="50" charset="-128"/>
              </a:rPr>
              <a:t>15</a:t>
            </a: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64</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歳）転出入の状況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25</a:t>
            </a:fld>
            <a:endParaRPr lang="ja-JP" altLang="en-US" b="1" dirty="0"/>
          </a:p>
        </p:txBody>
      </p:sp>
      <p:sp>
        <p:nvSpPr>
          <p:cNvPr id="18" name="正方形/長方形 17"/>
          <p:cNvSpPr/>
          <p:nvPr/>
        </p:nvSpPr>
        <p:spPr>
          <a:xfrm>
            <a:off x="107504" y="1269882"/>
            <a:ext cx="8928992" cy="102381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年の生産年齢人口（</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歳）の転出入状況をみると、全体では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16,176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対東京圏では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歳を除いた各年齢層で転出超過となっている。特に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歳の転出者が多い。また、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歳以上は関西圏、九州への転出傾向も見受けられる。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転入元として多いのは、関西圏、中国・四国、東海・北陸。</a:t>
            </a: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５．戦略目標 「府内への転入超過数」 に関して</a:t>
            </a:r>
          </a:p>
        </p:txBody>
      </p:sp>
      <p:graphicFrame>
        <p:nvGraphicFramePr>
          <p:cNvPr id="6" name="表 5">
            <a:extLst>
              <a:ext uri="{FF2B5EF4-FFF2-40B4-BE49-F238E27FC236}">
                <a16:creationId xmlns:a16="http://schemas.microsoft.com/office/drawing/2014/main" id="{D5630C97-4E9E-469F-869A-1DDF324BCC22}"/>
              </a:ext>
            </a:extLst>
          </p:cNvPr>
          <p:cNvGraphicFramePr>
            <a:graphicFrameLocks noGrp="1"/>
          </p:cNvGraphicFramePr>
          <p:nvPr>
            <p:extLst>
              <p:ext uri="{D42A27DB-BD31-4B8C-83A1-F6EECF244321}">
                <p14:modId xmlns:p14="http://schemas.microsoft.com/office/powerpoint/2010/main" val="657482512"/>
              </p:ext>
            </p:extLst>
          </p:nvPr>
        </p:nvGraphicFramePr>
        <p:xfrm>
          <a:off x="421193" y="2420888"/>
          <a:ext cx="8229605" cy="4181561"/>
        </p:xfrm>
        <a:graphic>
          <a:graphicData uri="http://schemas.openxmlformats.org/drawingml/2006/table">
            <a:tbl>
              <a:tblPr/>
              <a:tblGrid>
                <a:gridCol w="1002129">
                  <a:extLst>
                    <a:ext uri="{9D8B030D-6E8A-4147-A177-3AD203B41FA5}">
                      <a16:colId xmlns:a16="http://schemas.microsoft.com/office/drawing/2014/main" val="3719031949"/>
                    </a:ext>
                  </a:extLst>
                </a:gridCol>
                <a:gridCol w="323920">
                  <a:extLst>
                    <a:ext uri="{9D8B030D-6E8A-4147-A177-3AD203B41FA5}">
                      <a16:colId xmlns:a16="http://schemas.microsoft.com/office/drawing/2014/main" val="841599283"/>
                    </a:ext>
                  </a:extLst>
                </a:gridCol>
                <a:gridCol w="627596">
                  <a:extLst>
                    <a:ext uri="{9D8B030D-6E8A-4147-A177-3AD203B41FA5}">
                      <a16:colId xmlns:a16="http://schemas.microsoft.com/office/drawing/2014/main" val="2897403043"/>
                    </a:ext>
                  </a:extLst>
                </a:gridCol>
                <a:gridCol w="627596">
                  <a:extLst>
                    <a:ext uri="{9D8B030D-6E8A-4147-A177-3AD203B41FA5}">
                      <a16:colId xmlns:a16="http://schemas.microsoft.com/office/drawing/2014/main" val="3896957299"/>
                    </a:ext>
                  </a:extLst>
                </a:gridCol>
                <a:gridCol w="627596">
                  <a:extLst>
                    <a:ext uri="{9D8B030D-6E8A-4147-A177-3AD203B41FA5}">
                      <a16:colId xmlns:a16="http://schemas.microsoft.com/office/drawing/2014/main" val="621258008"/>
                    </a:ext>
                  </a:extLst>
                </a:gridCol>
                <a:gridCol w="627596">
                  <a:extLst>
                    <a:ext uri="{9D8B030D-6E8A-4147-A177-3AD203B41FA5}">
                      <a16:colId xmlns:a16="http://schemas.microsoft.com/office/drawing/2014/main" val="913311700"/>
                    </a:ext>
                  </a:extLst>
                </a:gridCol>
                <a:gridCol w="627596">
                  <a:extLst>
                    <a:ext uri="{9D8B030D-6E8A-4147-A177-3AD203B41FA5}">
                      <a16:colId xmlns:a16="http://schemas.microsoft.com/office/drawing/2014/main" val="1252915980"/>
                    </a:ext>
                  </a:extLst>
                </a:gridCol>
                <a:gridCol w="627596">
                  <a:extLst>
                    <a:ext uri="{9D8B030D-6E8A-4147-A177-3AD203B41FA5}">
                      <a16:colId xmlns:a16="http://schemas.microsoft.com/office/drawing/2014/main" val="1643539816"/>
                    </a:ext>
                  </a:extLst>
                </a:gridCol>
                <a:gridCol w="627596">
                  <a:extLst>
                    <a:ext uri="{9D8B030D-6E8A-4147-A177-3AD203B41FA5}">
                      <a16:colId xmlns:a16="http://schemas.microsoft.com/office/drawing/2014/main" val="2740578203"/>
                    </a:ext>
                  </a:extLst>
                </a:gridCol>
                <a:gridCol w="627596">
                  <a:extLst>
                    <a:ext uri="{9D8B030D-6E8A-4147-A177-3AD203B41FA5}">
                      <a16:colId xmlns:a16="http://schemas.microsoft.com/office/drawing/2014/main" val="2263319859"/>
                    </a:ext>
                  </a:extLst>
                </a:gridCol>
                <a:gridCol w="627596">
                  <a:extLst>
                    <a:ext uri="{9D8B030D-6E8A-4147-A177-3AD203B41FA5}">
                      <a16:colId xmlns:a16="http://schemas.microsoft.com/office/drawing/2014/main" val="2746597879"/>
                    </a:ext>
                  </a:extLst>
                </a:gridCol>
                <a:gridCol w="627596">
                  <a:extLst>
                    <a:ext uri="{9D8B030D-6E8A-4147-A177-3AD203B41FA5}">
                      <a16:colId xmlns:a16="http://schemas.microsoft.com/office/drawing/2014/main" val="4186157956"/>
                    </a:ext>
                  </a:extLst>
                </a:gridCol>
                <a:gridCol w="627596">
                  <a:extLst>
                    <a:ext uri="{9D8B030D-6E8A-4147-A177-3AD203B41FA5}">
                      <a16:colId xmlns:a16="http://schemas.microsoft.com/office/drawing/2014/main" val="1396695011"/>
                    </a:ext>
                  </a:extLst>
                </a:gridCol>
              </a:tblGrid>
              <a:tr h="263921">
                <a:tc gridSpan="2">
                  <a:txBody>
                    <a:bodyPr/>
                    <a:lstStyle/>
                    <a:p>
                      <a:pPr algn="ctr" fontAlgn="ctr"/>
                      <a:r>
                        <a:rPr lang="ja-JP" altLang="en-US" sz="800" b="0" i="0" u="none" strike="noStrike" dirty="0">
                          <a:effectLst/>
                          <a:latin typeface="Meiryo UI" panose="020B0604030504040204" pitchFamily="50" charset="-128"/>
                          <a:ea typeface="Meiryo UI" panose="020B0604030504040204" pitchFamily="50" charset="-128"/>
                        </a:rPr>
                        <a:t>（男女計、単位</a:t>
                      </a:r>
                      <a:r>
                        <a:rPr lang="en-US" altLang="ja-JP" sz="800" b="0" i="0" u="none" strike="noStrike" dirty="0">
                          <a:effectLst/>
                          <a:latin typeface="Meiryo UI" panose="020B0604030504040204" pitchFamily="50" charset="-128"/>
                          <a:ea typeface="Meiryo UI" panose="020B0604030504040204" pitchFamily="50" charset="-128"/>
                        </a:rPr>
                        <a:t>:</a:t>
                      </a:r>
                      <a:r>
                        <a:rPr lang="ja-JP" altLang="en-US" sz="800" b="0" i="0" u="none" strike="noStrike" dirty="0">
                          <a:effectLst/>
                          <a:latin typeface="Meiryo UI" panose="020B0604030504040204" pitchFamily="50" charset="-128"/>
                          <a:ea typeface="Meiryo UI" panose="020B0604030504040204" pitchFamily="50" charset="-128"/>
                        </a:rPr>
                        <a:t>人）</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800" b="0" i="0" u="none" strike="noStrike" dirty="0">
                          <a:effectLst/>
                          <a:latin typeface="Meiryo UI" panose="020B0604030504040204" pitchFamily="50" charset="-128"/>
                          <a:ea typeface="Meiryo UI" panose="020B0604030504040204" pitchFamily="50" charset="-128"/>
                        </a:rPr>
                        <a:t>合計</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effectLst/>
                          <a:latin typeface="Meiryo UI" panose="020B0604030504040204" pitchFamily="50" charset="-128"/>
                          <a:ea typeface="Meiryo UI" panose="020B0604030504040204" pitchFamily="50" charset="-128"/>
                        </a:rPr>
                        <a:t>15</a:t>
                      </a:r>
                      <a:r>
                        <a:rPr lang="ja-JP" altLang="en-US" sz="800" b="0" i="0" u="none" strike="noStrike" dirty="0">
                          <a:effectLst/>
                          <a:latin typeface="Meiryo UI" panose="020B0604030504040204" pitchFamily="50" charset="-128"/>
                          <a:ea typeface="Meiryo UI" panose="020B0604030504040204" pitchFamily="50" charset="-128"/>
                        </a:rPr>
                        <a:t>～</a:t>
                      </a:r>
                      <a:r>
                        <a:rPr lang="en-US" altLang="ja-JP" sz="800" b="0" i="0" u="none" strike="noStrike" dirty="0">
                          <a:effectLst/>
                          <a:latin typeface="Meiryo UI" panose="020B0604030504040204" pitchFamily="50" charset="-128"/>
                          <a:ea typeface="Meiryo UI" panose="020B0604030504040204" pitchFamily="50" charset="-128"/>
                        </a:rPr>
                        <a:t>19</a:t>
                      </a:r>
                      <a:r>
                        <a:rPr lang="ja-JP" altLang="en-US" sz="800" b="0" i="0" u="none" strike="noStrike" dirty="0">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20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24</a:t>
                      </a:r>
                      <a:r>
                        <a:rPr lang="ja-JP" altLang="en-US" sz="800" b="0" i="0" u="none" strike="noStrike">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25</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29</a:t>
                      </a:r>
                      <a:r>
                        <a:rPr lang="ja-JP" altLang="en-US" sz="800" b="0" i="0" u="none" strike="noStrike">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30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34</a:t>
                      </a:r>
                      <a:r>
                        <a:rPr lang="ja-JP" altLang="en-US" sz="800" b="0" i="0" u="none" strike="noStrike">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35</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39</a:t>
                      </a:r>
                      <a:r>
                        <a:rPr lang="ja-JP" altLang="en-US" sz="800" b="0" i="0" u="none" strike="noStrike">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40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44</a:t>
                      </a:r>
                      <a:r>
                        <a:rPr lang="ja-JP" altLang="en-US" sz="800" b="0" i="0" u="none" strike="noStrike">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45</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49</a:t>
                      </a:r>
                      <a:r>
                        <a:rPr lang="ja-JP" altLang="en-US" sz="800" b="0" i="0" u="none" strike="noStrike">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50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54</a:t>
                      </a:r>
                      <a:r>
                        <a:rPr lang="ja-JP" altLang="en-US" sz="800" b="0" i="0" u="none" strike="noStrike">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55</a:t>
                      </a:r>
                      <a:r>
                        <a:rPr lang="ja-JP" altLang="en-US" sz="800" b="0" i="0" u="none" strike="noStrike">
                          <a:effectLst/>
                          <a:latin typeface="Meiryo UI" panose="020B0604030504040204" pitchFamily="50" charset="-128"/>
                          <a:ea typeface="Meiryo UI" panose="020B0604030504040204" pitchFamily="50" charset="-128"/>
                        </a:rPr>
                        <a:t>歳～</a:t>
                      </a:r>
                      <a:r>
                        <a:rPr lang="en-US" altLang="ja-JP" sz="800" b="0" i="0" u="none" strike="noStrike">
                          <a:effectLst/>
                          <a:latin typeface="Meiryo UI" panose="020B0604030504040204" pitchFamily="50" charset="-128"/>
                          <a:ea typeface="Meiryo UI" panose="020B0604030504040204" pitchFamily="50" charset="-128"/>
                        </a:rPr>
                        <a:t>59</a:t>
                      </a:r>
                      <a:r>
                        <a:rPr lang="ja-JP" altLang="en-US" sz="800" b="0" i="0" u="none" strike="noStrike">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60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64</a:t>
                      </a:r>
                      <a:r>
                        <a:rPr lang="ja-JP" altLang="en-US" sz="800" b="0" i="0" u="none" strike="noStrike">
                          <a:effectLst/>
                          <a:latin typeface="Meiryo UI" panose="020B0604030504040204" pitchFamily="50" charset="-128"/>
                          <a:ea typeface="Meiryo UI" panose="020B0604030504040204" pitchFamily="50" charset="-128"/>
                        </a:rPr>
                        <a:t>歳</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5016763"/>
                  </a:ext>
                </a:extLst>
              </a:tr>
              <a:tr h="163235">
                <a:tc rowSpan="3">
                  <a:txBody>
                    <a:bodyPr/>
                    <a:lstStyle/>
                    <a:p>
                      <a:pPr algn="ctr" fontAlgn="ctr"/>
                      <a:r>
                        <a:rPr lang="ja-JP" altLang="en-US" sz="800" b="0" i="0" u="none" strike="noStrike" dirty="0">
                          <a:effectLst/>
                          <a:latin typeface="Meiryo UI" panose="020B0604030504040204" pitchFamily="50" charset="-128"/>
                          <a:ea typeface="Meiryo UI" panose="020B0604030504040204" pitchFamily="50" charset="-128"/>
                        </a:rPr>
                        <a:t>北海道・東北</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5,630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455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1,488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1,312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760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444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340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276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278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181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471402"/>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4,552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1,057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1,001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668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441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324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256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186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4131349"/>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1,078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431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311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17139981"/>
                  </a:ext>
                </a:extLst>
              </a:tr>
              <a:tr h="163235">
                <a:tc rowSpan="3">
                  <a:txBody>
                    <a:bodyPr/>
                    <a:lstStyle/>
                    <a:p>
                      <a:pPr algn="ctr" fontAlgn="ctr"/>
                      <a:r>
                        <a:rPr lang="ja-JP" altLang="en-US" sz="800" b="0" i="0" u="none" strike="noStrike" dirty="0">
                          <a:effectLst/>
                          <a:latin typeface="Meiryo UI" panose="020B0604030504040204" pitchFamily="50" charset="-128"/>
                          <a:ea typeface="Meiryo UI" panose="020B0604030504040204" pitchFamily="50" charset="-128"/>
                        </a:rPr>
                        <a:t>関東・甲信越</a:t>
                      </a:r>
                      <a:br>
                        <a:rPr lang="ja-JP" altLang="en-US" sz="800" b="0" i="0" u="none" strike="noStrike" dirty="0">
                          <a:effectLst/>
                          <a:latin typeface="Meiryo UI" panose="020B0604030504040204" pitchFamily="50" charset="-128"/>
                          <a:ea typeface="Meiryo UI" panose="020B0604030504040204" pitchFamily="50" charset="-128"/>
                        </a:rPr>
                      </a:br>
                      <a:r>
                        <a:rPr lang="ja-JP" altLang="en-US" sz="800" b="0" i="0" u="none" strike="noStrike" dirty="0">
                          <a:effectLst/>
                          <a:latin typeface="Meiryo UI" panose="020B0604030504040204" pitchFamily="50" charset="-128"/>
                          <a:ea typeface="Meiryo UI" panose="020B0604030504040204" pitchFamily="50" charset="-128"/>
                        </a:rPr>
                        <a:t> （東京圏除く）</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4,950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277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1,337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1,281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690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432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253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212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4586612"/>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4,509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1,186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1,105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665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357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98184"/>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441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39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26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80734398"/>
                  </a:ext>
                </a:extLst>
              </a:tr>
              <a:tr h="163235">
                <a:tc rowSpan="3">
                  <a:txBody>
                    <a:bodyPr/>
                    <a:lstStyle/>
                    <a:p>
                      <a:pPr algn="ctr" fontAlgn="ctr"/>
                      <a:r>
                        <a:rPr lang="zh-TW" altLang="en-US" sz="800" b="0" i="0" u="none" strike="noStrike">
                          <a:effectLst/>
                          <a:latin typeface="Meiryo UI" panose="020B0604030504040204" pitchFamily="50" charset="-128"/>
                          <a:ea typeface="Meiryo UI" panose="020B0604030504040204" pitchFamily="50" charset="-128"/>
                        </a:rPr>
                        <a:t>東京圏</a:t>
                      </a:r>
                      <a:br>
                        <a:rPr lang="zh-TW" altLang="en-US" sz="800" b="0" i="0" u="none" strike="noStrike">
                          <a:effectLst/>
                          <a:latin typeface="Meiryo UI" panose="020B0604030504040204" pitchFamily="50" charset="-128"/>
                          <a:ea typeface="Meiryo UI" panose="020B0604030504040204" pitchFamily="50" charset="-128"/>
                        </a:rPr>
                      </a:br>
                      <a:r>
                        <a:rPr lang="zh-TW" altLang="en-US" sz="800" b="0" i="0" u="none" strike="noStrike">
                          <a:effectLst/>
                          <a:latin typeface="Meiryo UI" panose="020B0604030504040204" pitchFamily="50" charset="-128"/>
                          <a:ea typeface="Meiryo UI" panose="020B0604030504040204" pitchFamily="50" charset="-128"/>
                        </a:rPr>
                        <a:t>（東京都、神奈川県、</a:t>
                      </a:r>
                      <a:br>
                        <a:rPr lang="zh-TW" altLang="en-US" sz="800" b="0" i="0" u="none" strike="noStrike">
                          <a:effectLst/>
                          <a:latin typeface="Meiryo UI" panose="020B0604030504040204" pitchFamily="50" charset="-128"/>
                          <a:ea typeface="Meiryo UI" panose="020B0604030504040204" pitchFamily="50" charset="-128"/>
                        </a:rPr>
                      </a:br>
                      <a:r>
                        <a:rPr lang="zh-TW" altLang="en-US" sz="800" b="0" i="0" u="none" strike="noStrike">
                          <a:effectLst/>
                          <a:latin typeface="Meiryo UI" panose="020B0604030504040204" pitchFamily="50" charset="-128"/>
                          <a:ea typeface="Meiryo UI" panose="020B0604030504040204" pitchFamily="50" charset="-128"/>
                        </a:rPr>
                        <a:t>埼玉県、千葉県）</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34,459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981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7,369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9,242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5,720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3,432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2,274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1,753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1,686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1,298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704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707444"/>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43,174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1,277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12,116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11,616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6,350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3,781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2,565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1,879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1,763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1,222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605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776191"/>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8,715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296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4,747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2,374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630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349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291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126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77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27924659"/>
                  </a:ext>
                </a:extLst>
              </a:tr>
              <a:tr h="163235">
                <a:tc rowSpan="3">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東海・北陸</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20,122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1,368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5,783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4,941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2,668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1,564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1,101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842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858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632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365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6366966"/>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16,348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584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4,635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4,162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2,344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1,449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925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732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678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535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304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3902321"/>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3,774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784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1,148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779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324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180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59630925"/>
                  </a:ext>
                </a:extLst>
              </a:tr>
              <a:tr h="163235">
                <a:tc rowSpan="3">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近畿</a:t>
                      </a:r>
                      <a:br>
                        <a:rPr lang="ja-JP" altLang="en-US" sz="800" b="0" i="0" u="none" strike="noStrike">
                          <a:effectLst/>
                          <a:latin typeface="Meiryo UI" panose="020B0604030504040204" pitchFamily="50" charset="-128"/>
                          <a:ea typeface="Meiryo UI" panose="020B0604030504040204" pitchFamily="50" charset="-128"/>
                        </a:rPr>
                      </a:b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a:t>
                      </a:r>
                      <a:r>
                        <a:rPr lang="ja-JP" altLang="en-US" sz="800" b="0" i="0" u="none" strike="noStrike">
                          <a:effectLst/>
                          <a:latin typeface="Meiryo UI" panose="020B0604030504040204" pitchFamily="50" charset="-128"/>
                          <a:ea typeface="Meiryo UI" panose="020B0604030504040204" pitchFamily="50" charset="-128"/>
                        </a:rPr>
                        <a:t>大阪府除く</a:t>
                      </a:r>
                      <a:r>
                        <a:rPr lang="en-US" altLang="ja-JP" sz="800" b="0" i="0" u="none" strike="noStrike">
                          <a:effectLst/>
                          <a:latin typeface="Meiryo UI" panose="020B0604030504040204" pitchFamily="50" charset="-128"/>
                          <a:ea typeface="Meiryo UI" panose="020B0604030504040204" pitchFamily="50" charset="-128"/>
                        </a:rPr>
                        <a:t>)</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63,372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2,881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17,617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17,995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9,310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4,937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2,989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2,355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2,192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1,746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1,350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203963"/>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54,084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2,507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11,969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14,376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9,342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5,050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2,930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2,209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2,305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1,921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1,475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190535"/>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9,288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374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5,648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3,619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32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113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113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175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125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12771654"/>
                  </a:ext>
                </a:extLst>
              </a:tr>
              <a:tr h="163235">
                <a:tc rowSpan="3">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中国・四国</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20,068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2,170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7,738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3,938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1,893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1,193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865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726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715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517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313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801672"/>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12,425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772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3,442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2,717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1,640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1,027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717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565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598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536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411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322137"/>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7,643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1,398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4,296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1,221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253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98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423965625"/>
                  </a:ext>
                </a:extLst>
              </a:tr>
              <a:tr h="163235">
                <a:tc rowSpan="3">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九州</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14,352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1,597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4,432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2,982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1,614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1,052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780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603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604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417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271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345853"/>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11,685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557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2,792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2,689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1,596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995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795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671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641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536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413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404601"/>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2,667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1,040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1,640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68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37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119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142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926579647"/>
                  </a:ext>
                </a:extLst>
              </a:tr>
              <a:tr h="163235">
                <a:tc rowSpan="3">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合計</a:t>
                      </a:r>
                      <a:br>
                        <a:rPr lang="ja-JP" altLang="en-US" sz="800" b="0" i="0" u="none" strike="noStrike">
                          <a:effectLst/>
                          <a:latin typeface="Meiryo UI" panose="020B0604030504040204" pitchFamily="50" charset="-128"/>
                          <a:ea typeface="Meiryo UI" panose="020B0604030504040204" pitchFamily="50" charset="-128"/>
                        </a:rPr>
                      </a:b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a:t>
                      </a:r>
                      <a:r>
                        <a:rPr lang="ja-JP" altLang="en-US" sz="800" b="0" i="0" u="none" strike="noStrike">
                          <a:effectLst/>
                          <a:latin typeface="Meiryo UI" panose="020B0604030504040204" pitchFamily="50" charset="-128"/>
                          <a:ea typeface="Meiryo UI" panose="020B0604030504040204" pitchFamily="50" charset="-128"/>
                        </a:rPr>
                        <a:t>大阪府除く</a:t>
                      </a:r>
                      <a:r>
                        <a:rPr lang="en-US" altLang="ja-JP" sz="800" b="0" i="0" u="none" strike="noStrike">
                          <a:effectLst/>
                          <a:latin typeface="Meiryo UI" panose="020B0604030504040204" pitchFamily="50" charset="-128"/>
                          <a:ea typeface="Meiryo UI" panose="020B0604030504040204" pitchFamily="50" charset="-128"/>
                        </a:rPr>
                        <a:t>)</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162,953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9,729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45,764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41,691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22,655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13,054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8,602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6,767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6,555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4,960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3,176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355134"/>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146,777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6,216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37,197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37,666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22,605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13,100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8,548</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6,541</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6,396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5,086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3,422</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484901"/>
                  </a:ext>
                </a:extLst>
              </a:tr>
              <a:tr h="163235">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16,176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3,513</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8,567</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4,025</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50</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46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54</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159</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126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dirty="0">
                          <a:effectLst/>
                          <a:latin typeface="Meiryo UI" panose="020B0604030504040204" pitchFamily="50" charset="-128"/>
                          <a:ea typeface="Meiryo UI" panose="020B0604030504040204" pitchFamily="50" charset="-128"/>
                        </a:rPr>
                        <a:t>▲ </a:t>
                      </a:r>
                      <a:r>
                        <a:rPr lang="en-US" altLang="ja-JP" sz="800" b="0" i="0" u="none" strike="noStrike" dirty="0">
                          <a:effectLst/>
                          <a:latin typeface="Meiryo UI" panose="020B0604030504040204" pitchFamily="50" charset="-128"/>
                          <a:ea typeface="Meiryo UI" panose="020B0604030504040204" pitchFamily="50" charset="-128"/>
                        </a:rPr>
                        <a:t>246</a:t>
                      </a:r>
                    </a:p>
                  </a:txBody>
                  <a:tcPr marL="4964" marR="4964" marT="49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38899975"/>
                  </a:ext>
                </a:extLst>
              </a:tr>
            </a:tbl>
          </a:graphicData>
        </a:graphic>
      </p:graphicFrame>
    </p:spTree>
    <p:extLst>
      <p:ext uri="{BB962C8B-B14F-4D97-AF65-F5344CB8AC3E}">
        <p14:creationId xmlns:p14="http://schemas.microsoft.com/office/powerpoint/2010/main" val="1124173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第２章　</a:t>
            </a:r>
          </a:p>
        </p:txBody>
      </p:sp>
      <p:sp>
        <p:nvSpPr>
          <p:cNvPr id="2" name="テキスト ボックス 1"/>
          <p:cNvSpPr txBox="1"/>
          <p:nvPr/>
        </p:nvSpPr>
        <p:spPr>
          <a:xfrm>
            <a:off x="2194758" y="2503707"/>
            <a:ext cx="6768752" cy="1384995"/>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成長に向けた５つの重点分野と</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p>
          <a:p>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26</a:t>
            </a:fld>
            <a:endParaRPr lang="ja-JP" altLang="en-US" b="1" dirty="0"/>
          </a:p>
        </p:txBody>
      </p:sp>
    </p:spTree>
    <p:extLst>
      <p:ext uri="{BB962C8B-B14F-4D97-AF65-F5344CB8AC3E}">
        <p14:creationId xmlns:p14="http://schemas.microsoft.com/office/powerpoint/2010/main" val="794276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１．健康・医療関連産業のリーディング産業化</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27</a:t>
            </a:fld>
            <a:endParaRPr lang="ja-JP" altLang="en-US" b="1" dirty="0"/>
          </a:p>
        </p:txBody>
      </p:sp>
    </p:spTree>
    <p:extLst>
      <p:ext uri="{BB962C8B-B14F-4D97-AF65-F5344CB8AC3E}">
        <p14:creationId xmlns:p14="http://schemas.microsoft.com/office/powerpoint/2010/main" val="4080956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490146"/>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大阪府の医薬品産業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67887" y="2175381"/>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医薬品生産額・全国シェア　ランキング</a:t>
            </a:r>
          </a:p>
        </p:txBody>
      </p:sp>
      <p:graphicFrame>
        <p:nvGraphicFramePr>
          <p:cNvPr id="11" name="表 2"/>
          <p:cNvGraphicFramePr>
            <a:graphicFrameLocks noGrp="1"/>
          </p:cNvGraphicFramePr>
          <p:nvPr>
            <p:extLst>
              <p:ext uri="{D42A27DB-BD31-4B8C-83A1-F6EECF244321}">
                <p14:modId xmlns:p14="http://schemas.microsoft.com/office/powerpoint/2010/main" val="195293845"/>
              </p:ext>
            </p:extLst>
          </p:nvPr>
        </p:nvGraphicFramePr>
        <p:xfrm>
          <a:off x="255436" y="2564904"/>
          <a:ext cx="4086707" cy="3132000"/>
        </p:xfrm>
        <a:graphic>
          <a:graphicData uri="http://schemas.openxmlformats.org/drawingml/2006/table">
            <a:tbl>
              <a:tblPr>
                <a:tableStyleId>{BC89EF96-8CEA-46FF-86C4-4CE0E7609802}</a:tableStyleId>
              </a:tblPr>
              <a:tblGrid>
                <a:gridCol w="455861">
                  <a:extLst>
                    <a:ext uri="{9D8B030D-6E8A-4147-A177-3AD203B41FA5}">
                      <a16:colId xmlns:a16="http://schemas.microsoft.com/office/drawing/2014/main" val="20000"/>
                    </a:ext>
                  </a:extLst>
                </a:gridCol>
                <a:gridCol w="1020274">
                  <a:extLst>
                    <a:ext uri="{9D8B030D-6E8A-4147-A177-3AD203B41FA5}">
                      <a16:colId xmlns:a16="http://schemas.microsoft.com/office/drawing/2014/main" val="20001"/>
                    </a:ext>
                  </a:extLst>
                </a:gridCol>
                <a:gridCol w="1333053">
                  <a:extLst>
                    <a:ext uri="{9D8B030D-6E8A-4147-A177-3AD203B41FA5}">
                      <a16:colId xmlns:a16="http://schemas.microsoft.com/office/drawing/2014/main" val="20002"/>
                    </a:ext>
                  </a:extLst>
                </a:gridCol>
                <a:gridCol w="1277519">
                  <a:extLst>
                    <a:ext uri="{9D8B030D-6E8A-4147-A177-3AD203B41FA5}">
                      <a16:colId xmlns:a16="http://schemas.microsoft.com/office/drawing/2014/main" val="20003"/>
                    </a:ext>
                  </a:extLst>
                </a:gridCol>
              </a:tblGrid>
              <a:tr h="32400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8,731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p>
                  </a:txBody>
                  <a:tcPr marL="9525" marR="9525" marT="9525" marB="0" anchor="ctr"/>
                </a:tc>
                <a:extLst>
                  <a:ext uri="{0D108BD9-81ED-4DB2-BD59-A6C34878D82A}">
                    <a16:rowId xmlns:a16="http://schemas.microsoft.com/office/drawing/2014/main" val="10001"/>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8,560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a:t>
                      </a:r>
                    </a:p>
                  </a:txBody>
                  <a:tcPr marL="9525" marR="9525" marT="9525" marB="0" anchor="ctr"/>
                </a:tc>
                <a:extLst>
                  <a:ext uri="{0D108BD9-81ED-4DB2-BD59-A6C34878D82A}">
                    <a16:rowId xmlns:a16="http://schemas.microsoft.com/office/drawing/2014/main" val="10002"/>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p>
                  </a:txBody>
                  <a:tcPr marL="9525" marR="9525" marT="9525" marB="0" anchor="ctr">
                    <a:solidFill>
                      <a:schemeClr val="bg1"/>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7,631</a:t>
                      </a:r>
                    </a:p>
                  </a:txBody>
                  <a:tcPr marL="9525" marR="9525" marT="9525" marB="0" anchor="ctr">
                    <a:solidFill>
                      <a:schemeClr val="bg1"/>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p>
                  </a:txBody>
                  <a:tcPr marL="9525" marR="9525" marT="9525" marB="0" anchor="ctr">
                    <a:solidFill>
                      <a:schemeClr val="bg1"/>
                    </a:solidFill>
                  </a:tcPr>
                </a:tc>
                <a:extLst>
                  <a:ext uri="{0D108BD9-81ED-4DB2-BD59-A6C34878D82A}">
                    <a16:rowId xmlns:a16="http://schemas.microsoft.com/office/drawing/2014/main" val="10003"/>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6,629</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p>
                  </a:txBody>
                  <a:tcPr marL="9525" marR="9525" marT="9525" marB="0" anchor="ctr">
                    <a:noFill/>
                  </a:tcPr>
                </a:tc>
                <a:extLst>
                  <a:ext uri="{0D108BD9-81ED-4DB2-BD59-A6C34878D82A}">
                    <a16:rowId xmlns:a16="http://schemas.microsoft.com/office/drawing/2014/main" val="10004"/>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山口県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6,334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a:t>
                      </a:r>
                    </a:p>
                  </a:txBody>
                  <a:tcPr marL="9525" marR="9525" marT="9525" marB="0" anchor="ctr"/>
                </a:tc>
                <a:extLst>
                  <a:ext uri="{0D108BD9-81ED-4DB2-BD59-A6C34878D82A}">
                    <a16:rowId xmlns:a16="http://schemas.microsoft.com/office/drawing/2014/main" val="10005"/>
                  </a:ext>
                </a:extLst>
              </a:tr>
              <a:tr h="468000">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5,547 </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4154097042"/>
                  </a:ext>
                </a:extLst>
              </a:tr>
            </a:tbl>
          </a:graphicData>
        </a:graphic>
      </p:graphicFrame>
      <p:sp>
        <p:nvSpPr>
          <p:cNvPr id="23" name="テキスト ボックス 22"/>
          <p:cNvSpPr txBox="1"/>
          <p:nvPr/>
        </p:nvSpPr>
        <p:spPr>
          <a:xfrm>
            <a:off x="4714312" y="2175380"/>
            <a:ext cx="48081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医薬品製造販売業者・製造業者数（か所）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0"/>
          <p:cNvGraphicFramePr>
            <a:graphicFrameLocks noGrp="1"/>
          </p:cNvGraphicFramePr>
          <p:nvPr>
            <p:extLst>
              <p:ext uri="{D42A27DB-BD31-4B8C-83A1-F6EECF244321}">
                <p14:modId xmlns:p14="http://schemas.microsoft.com/office/powerpoint/2010/main" val="4137116049"/>
              </p:ext>
            </p:extLst>
          </p:nvPr>
        </p:nvGraphicFramePr>
        <p:xfrm>
          <a:off x="4988724" y="2558730"/>
          <a:ext cx="3178692" cy="3168000"/>
        </p:xfrm>
        <a:graphic>
          <a:graphicData uri="http://schemas.openxmlformats.org/drawingml/2006/table">
            <a:tbl>
              <a:tblPr>
                <a:tableStyleId>{BC89EF96-8CEA-46FF-86C4-4CE0E7609802}</a:tableStyleId>
              </a:tblPr>
              <a:tblGrid>
                <a:gridCol w="452970">
                  <a:extLst>
                    <a:ext uri="{9D8B030D-6E8A-4147-A177-3AD203B41FA5}">
                      <a16:colId xmlns:a16="http://schemas.microsoft.com/office/drawing/2014/main" val="20000"/>
                    </a:ext>
                  </a:extLst>
                </a:gridCol>
                <a:gridCol w="1177722">
                  <a:extLst>
                    <a:ext uri="{9D8B030D-6E8A-4147-A177-3AD203B41FA5}">
                      <a16:colId xmlns:a16="http://schemas.microsoft.com/office/drawing/2014/main" val="20001"/>
                    </a:ext>
                  </a:extLst>
                </a:gridCol>
                <a:gridCol w="1548000">
                  <a:extLst>
                    <a:ext uri="{9D8B030D-6E8A-4147-A177-3AD203B41FA5}">
                      <a16:colId xmlns:a16="http://schemas.microsoft.com/office/drawing/2014/main" val="20002"/>
                    </a:ext>
                  </a:extLst>
                </a:gridCol>
              </a:tblGrid>
              <a:tr h="46800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製造販売業者数</a:t>
                      </a:r>
                      <a:endPar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製造業者数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398</a:t>
                      </a:r>
                    </a:p>
                  </a:txBody>
                  <a:tcPr marL="9525" marR="9525" marT="9525" marB="0" anchor="ctr"/>
                </a:tc>
                <a:extLst>
                  <a:ext uri="{0D108BD9-81ED-4DB2-BD59-A6C34878D82A}">
                    <a16:rowId xmlns:a16="http://schemas.microsoft.com/office/drawing/2014/main" val="10001"/>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206</a:t>
                      </a:r>
                    </a:p>
                  </a:txBody>
                  <a:tcPr marL="9525" marR="9525" marT="9525" marB="0" anchor="ctr">
                    <a:solidFill>
                      <a:srgbClr val="F68222"/>
                    </a:solidFill>
                  </a:tcPr>
                </a:tc>
                <a:extLst>
                  <a:ext uri="{0D108BD9-81ED-4DB2-BD59-A6C34878D82A}">
                    <a16:rowId xmlns:a16="http://schemas.microsoft.com/office/drawing/2014/main" val="10002"/>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127</a:t>
                      </a:r>
                    </a:p>
                  </a:txBody>
                  <a:tcPr marL="9525" marR="9525" marT="9525" marB="0" anchor="ctr"/>
                </a:tc>
                <a:extLst>
                  <a:ext uri="{0D108BD9-81ED-4DB2-BD59-A6C34878D82A}">
                    <a16:rowId xmlns:a16="http://schemas.microsoft.com/office/drawing/2014/main" val="10003"/>
                  </a:ext>
                </a:extLst>
              </a:tr>
              <a:tr h="540000">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a:t>
                      </a:r>
                    </a:p>
                  </a:txBody>
                  <a:tcPr marL="9525" marR="9525" marT="9525" marB="0" anchor="ctr"/>
                </a:tc>
                <a:extLst>
                  <a:ext uri="{0D108BD9-81ED-4DB2-BD59-A6C34878D82A}">
                    <a16:rowId xmlns:a16="http://schemas.microsoft.com/office/drawing/2014/main" val="10004"/>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95</a:t>
                      </a:r>
                    </a:p>
                  </a:txBody>
                  <a:tcPr marL="9525" marR="9525" marT="9525" marB="0" anchor="ctr"/>
                </a:tc>
                <a:extLst>
                  <a:ext uri="{0D108BD9-81ED-4DB2-BD59-A6C34878D82A}">
                    <a16:rowId xmlns:a16="http://schemas.microsoft.com/office/drawing/2014/main" val="10005"/>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257569" y="5812561"/>
            <a:ext cx="431443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注釈</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月分の調査より、調査客体から製造業者が除外され、</a:t>
            </a:r>
            <a:b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製造販売業者のみとなったため、旧調査と比較して生産金額が大幅に増減する　</a:t>
            </a:r>
            <a:b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都道府県が生じている。</a:t>
            </a:r>
            <a:endParaRPr lang="en-US" altLang="ja-JP" sz="10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・医薬品製造業者の従業者数の報告は廃止。</a:t>
            </a:r>
          </a:p>
        </p:txBody>
      </p:sp>
      <p:sp>
        <p:nvSpPr>
          <p:cNvPr id="12" name="正方形/長方形 11"/>
          <p:cNvSpPr/>
          <p:nvPr/>
        </p:nvSpPr>
        <p:spPr>
          <a:xfrm>
            <a:off x="107504" y="985959"/>
            <a:ext cx="8928992" cy="9976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年の大阪府の医薬品生産額は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5,547</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ja-JP" altLang="en-US" sz="1600" b="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全国に占めるシェアは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と、前年と同水準</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医薬品製造販売業者・製造業者数をみると、大阪府は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206</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か所と、東京都に次ぐ</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番目の集積状況となっている。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9476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二等辺三角形 60"/>
          <p:cNvSpPr/>
          <p:nvPr/>
        </p:nvSpPr>
        <p:spPr>
          <a:xfrm flipV="1">
            <a:off x="2275867" y="2215990"/>
            <a:ext cx="4890409" cy="492930"/>
          </a:xfrm>
          <a:prstGeom prst="triangle">
            <a:avLst/>
          </a:prstGeom>
          <a:gradFill flip="none" rotWithShape="1">
            <a:gsLst>
              <a:gs pos="0">
                <a:srgbClr val="DEEBF7"/>
              </a:gs>
              <a:gs pos="66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p:cNvSpPr/>
          <p:nvPr/>
        </p:nvSpPr>
        <p:spPr>
          <a:xfrm>
            <a:off x="84575" y="522352"/>
            <a:ext cx="6444000"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■「大阪の再生・成長に向けた新戦略」の全体イメージ</a:t>
            </a:r>
          </a:p>
        </p:txBody>
      </p:sp>
      <p:sp>
        <p:nvSpPr>
          <p:cNvPr id="37" name="ドーナツ 36"/>
          <p:cNvSpPr/>
          <p:nvPr/>
        </p:nvSpPr>
        <p:spPr>
          <a:xfrm>
            <a:off x="3113264" y="1246414"/>
            <a:ext cx="3057093" cy="958450"/>
          </a:xfrm>
          <a:prstGeom prst="donut">
            <a:avLst>
              <a:gd name="adj" fmla="val 16202"/>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189217" y="1003838"/>
            <a:ext cx="2349838" cy="276999"/>
          </a:xfrm>
          <a:prstGeom prst="rect">
            <a:avLst/>
          </a:prstGeom>
          <a:solidFill>
            <a:srgbClr val="FFFF00"/>
          </a:solid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ウィズコロナにおける緊急対策</a:t>
            </a:r>
          </a:p>
        </p:txBody>
      </p:sp>
      <p:sp>
        <p:nvSpPr>
          <p:cNvPr id="41" name="楕円 40"/>
          <p:cNvSpPr/>
          <p:nvPr/>
        </p:nvSpPr>
        <p:spPr>
          <a:xfrm rot="10800000">
            <a:off x="811770" y="1494354"/>
            <a:ext cx="3135422" cy="566493"/>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2" name="楕円 41"/>
          <p:cNvSpPr/>
          <p:nvPr/>
        </p:nvSpPr>
        <p:spPr>
          <a:xfrm rot="10800000">
            <a:off x="2902956" y="952407"/>
            <a:ext cx="3468921" cy="604384"/>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4" name="正方形/長方形 43"/>
          <p:cNvSpPr/>
          <p:nvPr/>
        </p:nvSpPr>
        <p:spPr>
          <a:xfrm>
            <a:off x="2885556" y="995301"/>
            <a:ext cx="3436695" cy="41747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感染防止対策</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感染症から府民のいのちと健康を守る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46" name="正方形/長方形 45"/>
          <p:cNvSpPr/>
          <p:nvPr/>
        </p:nvSpPr>
        <p:spPr>
          <a:xfrm>
            <a:off x="1004764" y="1528343"/>
            <a:ext cx="259514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経済（産業・雇用）</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大阪経済を支え、雇用を守る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49" name="楕円 48"/>
          <p:cNvSpPr/>
          <p:nvPr/>
        </p:nvSpPr>
        <p:spPr>
          <a:xfrm rot="10800000">
            <a:off x="5527801" y="1463972"/>
            <a:ext cx="3154224" cy="596875"/>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51" name="正方形/長方形 50"/>
          <p:cNvSpPr/>
          <p:nvPr/>
        </p:nvSpPr>
        <p:spPr>
          <a:xfrm>
            <a:off x="5641380" y="1525905"/>
            <a:ext cx="296306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くらし・セーフティネット</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府民の暮らしと子どもたちの学びを支える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52" name="テキスト ボックス 51"/>
          <p:cNvSpPr txBox="1"/>
          <p:nvPr/>
        </p:nvSpPr>
        <p:spPr>
          <a:xfrm>
            <a:off x="4008285" y="1557953"/>
            <a:ext cx="1729169" cy="430887"/>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それぞれの取組みを</a:t>
            </a:r>
            <a:endParaRPr kumimoji="1" lang="en-US" altLang="ja-JP" sz="1050" b="1" dirty="0">
              <a:latin typeface="Meiryo UI" panose="020B0604030504040204" pitchFamily="50" charset="-128"/>
              <a:ea typeface="Meiryo UI" panose="020B0604030504040204" pitchFamily="50" charset="-128"/>
            </a:endParaRPr>
          </a:p>
          <a:p>
            <a:r>
              <a:rPr kumimoji="1" lang="ja-JP" altLang="en-US" sz="1050" b="1" dirty="0">
                <a:latin typeface="Meiryo UI" panose="020B0604030504040204" pitchFamily="50" charset="-128"/>
                <a:ea typeface="Meiryo UI" panose="020B0604030504040204" pitchFamily="50" charset="-128"/>
              </a:rPr>
              <a:t>一体的に推進</a:t>
            </a:r>
          </a:p>
        </p:txBody>
      </p:sp>
      <p:sp>
        <p:nvSpPr>
          <p:cNvPr id="53" name="テキスト ボックス 52"/>
          <p:cNvSpPr txBox="1"/>
          <p:nvPr/>
        </p:nvSpPr>
        <p:spPr>
          <a:xfrm>
            <a:off x="1272258" y="2079280"/>
            <a:ext cx="6985119" cy="276999"/>
          </a:xfrm>
          <a:prstGeom prst="rect">
            <a:avLst/>
          </a:prstGeom>
          <a:noFill/>
        </p:spPr>
        <p:txBody>
          <a:bodyPr wrap="square" rtlCol="0">
            <a:spAutoFit/>
          </a:bodyPr>
          <a:lstStyle/>
          <a:p>
            <a:pPr algn="ctr"/>
            <a:r>
              <a:rPr kumimoji="1" lang="ja-JP" altLang="en-US" sz="1200" b="1" u="sng" dirty="0">
                <a:solidFill>
                  <a:srgbClr val="FF0000"/>
                </a:solidFill>
                <a:latin typeface="Meiryo UI" panose="020B0604030504040204" pitchFamily="50" charset="-128"/>
                <a:ea typeface="Meiryo UI" panose="020B0604030504040204" pitchFamily="50" charset="-128"/>
              </a:rPr>
              <a:t>ポストコロナに向けて、コロナ後の世界的ビッグイベントとなる万博をインパクトに取組みを加速</a:t>
            </a:r>
          </a:p>
        </p:txBody>
      </p:sp>
      <p:sp>
        <p:nvSpPr>
          <p:cNvPr id="62" name="角丸四角形 61"/>
          <p:cNvSpPr/>
          <p:nvPr/>
        </p:nvSpPr>
        <p:spPr>
          <a:xfrm>
            <a:off x="271632" y="2868120"/>
            <a:ext cx="8620046" cy="2195757"/>
          </a:xfrm>
          <a:prstGeom prst="roundRect">
            <a:avLst>
              <a:gd name="adj" fmla="val 43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63" name="角丸四角形 62"/>
          <p:cNvSpPr/>
          <p:nvPr/>
        </p:nvSpPr>
        <p:spPr>
          <a:xfrm>
            <a:off x="539552"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409779" y="2726648"/>
            <a:ext cx="8358796" cy="307777"/>
          </a:xfrm>
          <a:prstGeom prst="rect">
            <a:avLst/>
          </a:prstGeom>
          <a:solidFill>
            <a:srgbClr val="070A97"/>
          </a:solidFill>
        </p:spPr>
        <p:txBody>
          <a:bodyPr wrap="square" rtlCol="0">
            <a:spAutoFit/>
          </a:bodyPr>
          <a:lstStyle/>
          <a:p>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経済</a:t>
            </a:r>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５つの重点分野から取組みを推進</a:t>
            </a:r>
          </a:p>
        </p:txBody>
      </p:sp>
      <p:sp>
        <p:nvSpPr>
          <p:cNvPr id="65" name="テキスト ボックス 64"/>
          <p:cNvSpPr txBox="1"/>
          <p:nvPr/>
        </p:nvSpPr>
        <p:spPr>
          <a:xfrm>
            <a:off x="755552" y="3157710"/>
            <a:ext cx="3420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①健康・医療関連産業のリーディング産業化</a:t>
            </a:r>
          </a:p>
        </p:txBody>
      </p:sp>
      <p:sp>
        <p:nvSpPr>
          <p:cNvPr id="72" name="楕円 71"/>
          <p:cNvSpPr/>
          <p:nvPr/>
        </p:nvSpPr>
        <p:spPr>
          <a:xfrm rot="10800000" flipV="1">
            <a:off x="1547802" y="4656618"/>
            <a:ext cx="6067704" cy="33365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137693" y="4664494"/>
            <a:ext cx="4967220"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成長を支える都市インフラの整備</a:t>
            </a:r>
          </a:p>
        </p:txBody>
      </p:sp>
      <p:sp>
        <p:nvSpPr>
          <p:cNvPr id="74" name="テキスト ボックス 73"/>
          <p:cNvSpPr txBox="1"/>
          <p:nvPr/>
        </p:nvSpPr>
        <p:spPr>
          <a:xfrm>
            <a:off x="409777" y="5130865"/>
            <a:ext cx="8358797" cy="276999"/>
          </a:xfrm>
          <a:prstGeom prst="rect">
            <a:avLst/>
          </a:prstGeom>
          <a:gradFill flip="none" rotWithShape="1">
            <a:gsLst>
              <a:gs pos="0">
                <a:schemeClr val="accent6">
                  <a:lumMod val="0"/>
                  <a:lumOff val="100000"/>
                </a:schemeClr>
              </a:gs>
              <a:gs pos="13000">
                <a:schemeClr val="accent6">
                  <a:lumMod val="0"/>
                  <a:lumOff val="100000"/>
                </a:schemeClr>
              </a:gs>
              <a:gs pos="100000">
                <a:schemeClr val="accent6">
                  <a:lumMod val="100000"/>
                </a:schemeClr>
              </a:gs>
            </a:gsLst>
            <a:path path="circle">
              <a:fillToRect l="50000" t="-80000" r="50000" b="180000"/>
            </a:path>
            <a:tileRect/>
          </a:grad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くらし</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働きやすく住みやすい、健康で快適な質の高いくらしの実現</a:t>
            </a:r>
          </a:p>
        </p:txBody>
      </p:sp>
      <p:sp>
        <p:nvSpPr>
          <p:cNvPr id="75" name="テキスト ボックス 74"/>
          <p:cNvSpPr txBox="1"/>
          <p:nvPr/>
        </p:nvSpPr>
        <p:spPr>
          <a:xfrm>
            <a:off x="409777" y="5457638"/>
            <a:ext cx="8358797" cy="276999"/>
          </a:xfrm>
          <a:prstGeom prst="rect">
            <a:avLst/>
          </a:prstGeom>
          <a:gradFill flip="none" rotWithShape="1">
            <a:gsLst>
              <a:gs pos="0">
                <a:schemeClr val="accent2">
                  <a:lumMod val="0"/>
                  <a:lumOff val="100000"/>
                </a:schemeClr>
              </a:gs>
              <a:gs pos="12000">
                <a:schemeClr val="accent2">
                  <a:lumMod val="0"/>
                  <a:lumOff val="100000"/>
                </a:schemeClr>
              </a:gs>
              <a:gs pos="100000">
                <a:schemeClr val="accent2">
                  <a:lumMod val="100000"/>
                </a:schemeClr>
              </a:gs>
            </a:gsLst>
            <a:path path="circle">
              <a:fillToRect l="50000" t="-80000" r="50000" b="180000"/>
            </a:path>
            <a:tileRect/>
          </a:grad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安全・安心</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経済とくらしを支える安全・安心な基盤整備</a:t>
            </a:r>
          </a:p>
        </p:txBody>
      </p:sp>
      <p:sp>
        <p:nvSpPr>
          <p:cNvPr id="79" name="テキスト ボックス 78"/>
          <p:cNvSpPr txBox="1"/>
          <p:nvPr/>
        </p:nvSpPr>
        <p:spPr>
          <a:xfrm>
            <a:off x="199731" y="2389773"/>
            <a:ext cx="2349838" cy="276999"/>
          </a:xfrm>
          <a:prstGeom prst="rect">
            <a:avLst/>
          </a:prstGeom>
          <a:solidFill>
            <a:srgbClr val="FFFF00"/>
          </a:solid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ポストコロナに向けた再生・成長</a:t>
            </a:r>
            <a:endParaRPr kumimoji="1" lang="ja-JP" altLang="en-US" sz="1200" b="1" dirty="0">
              <a:latin typeface="Meiryo UI" panose="020B0604030504040204" pitchFamily="50" charset="-128"/>
              <a:ea typeface="Meiryo UI" panose="020B0604030504040204" pitchFamily="50" charset="-128"/>
            </a:endParaRPr>
          </a:p>
        </p:txBody>
      </p:sp>
      <p:sp>
        <p:nvSpPr>
          <p:cNvPr id="80" name="角丸四角形 79"/>
          <p:cNvSpPr/>
          <p:nvPr/>
        </p:nvSpPr>
        <p:spPr>
          <a:xfrm>
            <a:off x="4679070"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1" name="角丸四角形 80"/>
          <p:cNvSpPr/>
          <p:nvPr/>
        </p:nvSpPr>
        <p:spPr>
          <a:xfrm>
            <a:off x="539552"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2" name="角丸四角形 81"/>
          <p:cNvSpPr/>
          <p:nvPr/>
        </p:nvSpPr>
        <p:spPr>
          <a:xfrm>
            <a:off x="4679070"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5057070" y="3157710"/>
            <a:ext cx="3096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②国内外の観光需要の取り込みの強化</a:t>
            </a:r>
          </a:p>
        </p:txBody>
      </p:sp>
      <p:sp>
        <p:nvSpPr>
          <p:cNvPr id="71" name="テキスト ボックス 70"/>
          <p:cNvSpPr txBox="1"/>
          <p:nvPr/>
        </p:nvSpPr>
        <p:spPr>
          <a:xfrm>
            <a:off x="954046" y="3690186"/>
            <a:ext cx="3023012"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③スタートアップ、イノベーションの創出</a:t>
            </a:r>
          </a:p>
        </p:txBody>
      </p:sp>
      <p:sp>
        <p:nvSpPr>
          <p:cNvPr id="70" name="テキスト ボックス 69"/>
          <p:cNvSpPr txBox="1"/>
          <p:nvPr/>
        </p:nvSpPr>
        <p:spPr>
          <a:xfrm>
            <a:off x="4643070" y="3690186"/>
            <a:ext cx="3924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④新たな働き方等を通じた多様な人材の活躍促進</a:t>
            </a:r>
          </a:p>
        </p:txBody>
      </p:sp>
      <p:sp>
        <p:nvSpPr>
          <p:cNvPr id="83" name="角丸四角形 82"/>
          <p:cNvSpPr/>
          <p:nvPr/>
        </p:nvSpPr>
        <p:spPr>
          <a:xfrm>
            <a:off x="2586921" y="4192513"/>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2964921" y="4218625"/>
            <a:ext cx="3096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⑤国際金融都市の実現に向けた挑戦</a:t>
            </a:r>
          </a:p>
        </p:txBody>
      </p:sp>
      <p:sp>
        <p:nvSpPr>
          <p:cNvPr id="84" name="二等辺三角形 83"/>
          <p:cNvSpPr/>
          <p:nvPr/>
        </p:nvSpPr>
        <p:spPr>
          <a:xfrm flipV="1">
            <a:off x="1974072" y="5794513"/>
            <a:ext cx="5550695" cy="731056"/>
          </a:xfrm>
          <a:prstGeom prst="triangle">
            <a:avLst/>
          </a:prstGeom>
          <a:gradFill flip="none" rotWithShape="1">
            <a:gsLst>
              <a:gs pos="0">
                <a:srgbClr val="DEEBF7"/>
              </a:gs>
              <a:gs pos="48000">
                <a:schemeClr val="accent1">
                  <a:lumMod val="97000"/>
                  <a:lumOff val="3000"/>
                </a:schemeClr>
              </a:gs>
              <a:gs pos="100000">
                <a:schemeClr val="accent1">
                  <a:lumMod val="60000"/>
                  <a:lumOff val="40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85" name="正方形/長方形 84"/>
          <p:cNvSpPr/>
          <p:nvPr/>
        </p:nvSpPr>
        <p:spPr>
          <a:xfrm>
            <a:off x="895142" y="6525569"/>
            <a:ext cx="7443519" cy="264279"/>
          </a:xfrm>
          <a:prstGeom prst="rect">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400" b="1" spc="71" dirty="0">
                <a:solidFill>
                  <a:schemeClr val="bg1"/>
                </a:solidFill>
                <a:latin typeface="+mn-ea"/>
              </a:rPr>
              <a:t>日本の成長をけん引する東西二極の一極となる「副首都・大阪」を確立・発展</a:t>
            </a:r>
            <a:endParaRPr kumimoji="1" lang="en-US" altLang="ja-JP" sz="1400" b="1" spc="71" dirty="0">
              <a:solidFill>
                <a:schemeClr val="bg1"/>
              </a:solidFill>
              <a:latin typeface="+mn-ea"/>
            </a:endParaRPr>
          </a:p>
        </p:txBody>
      </p:sp>
      <p:sp>
        <p:nvSpPr>
          <p:cNvPr id="86" name="楕円 85"/>
          <p:cNvSpPr/>
          <p:nvPr/>
        </p:nvSpPr>
        <p:spPr>
          <a:xfrm rot="10800000">
            <a:off x="1646604" y="6176228"/>
            <a:ext cx="6395100" cy="266408"/>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87" name="正方形/長方形 86"/>
          <p:cNvSpPr/>
          <p:nvPr/>
        </p:nvSpPr>
        <p:spPr>
          <a:xfrm>
            <a:off x="3283938" y="6212004"/>
            <a:ext cx="2874268" cy="20591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r>
              <a:rPr kumimoji="1" lang="ja-JP" altLang="en-US" sz="1400" b="1" dirty="0">
                <a:solidFill>
                  <a:schemeClr val="tx1"/>
                </a:solidFill>
                <a:latin typeface="+mn-ea"/>
              </a:rPr>
              <a:t>大阪・関西万博の成功　</a:t>
            </a:r>
            <a:endParaRPr kumimoji="1" lang="en-US" altLang="ja-JP" sz="1400" b="1" dirty="0">
              <a:solidFill>
                <a:schemeClr val="tx1"/>
              </a:solidFill>
              <a:latin typeface="+mn-ea"/>
            </a:endParaRPr>
          </a:p>
        </p:txBody>
      </p:sp>
      <p:sp>
        <p:nvSpPr>
          <p:cNvPr id="88" name="テキスト ボックス 87"/>
          <p:cNvSpPr txBox="1"/>
          <p:nvPr/>
        </p:nvSpPr>
        <p:spPr>
          <a:xfrm>
            <a:off x="905710" y="5842690"/>
            <a:ext cx="7497740" cy="276999"/>
          </a:xfrm>
          <a:prstGeom prst="rect">
            <a:avLst/>
          </a:prstGeom>
          <a:noFill/>
        </p:spPr>
        <p:txBody>
          <a:bodyPr wrap="square" rtlCol="0">
            <a:spAutoFit/>
          </a:bodyPr>
          <a:lstStyle/>
          <a:p>
            <a:pPr algn="ctr"/>
            <a:r>
              <a:rPr kumimoji="1" lang="ja-JP" altLang="en-US" sz="1200" dirty="0">
                <a:latin typeface="+mn-ea"/>
              </a:rPr>
              <a:t>世界の課題解決に貢献し、誰もが輝く活力ある大阪の実現</a:t>
            </a:r>
          </a:p>
        </p:txBody>
      </p:sp>
      <p:pic>
        <p:nvPicPr>
          <p:cNvPr id="89" name="図 8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8704" y="5784412"/>
            <a:ext cx="799593" cy="799593"/>
          </a:xfrm>
          <a:prstGeom prst="rect">
            <a:avLst/>
          </a:prstGeom>
        </p:spPr>
      </p:pic>
      <p:pic>
        <p:nvPicPr>
          <p:cNvPr id="91" name="図 90"/>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505" y="5848238"/>
            <a:ext cx="552525" cy="794843"/>
          </a:xfrm>
          <a:prstGeom prst="rect">
            <a:avLst/>
          </a:prstGeom>
          <a:noFill/>
          <a:ln>
            <a:noFill/>
          </a:ln>
        </p:spPr>
      </p:pic>
      <p:sp>
        <p:nvSpPr>
          <p:cNvPr id="40" name="スライド番号プレースホルダー 1"/>
          <p:cNvSpPr>
            <a:spLocks noGrp="1"/>
          </p:cNvSpPr>
          <p:nvPr>
            <p:ph type="sldNum" sz="quarter" idx="12"/>
          </p:nvPr>
        </p:nvSpPr>
        <p:spPr>
          <a:xfrm>
            <a:off x="7010400" y="6490133"/>
            <a:ext cx="2133600" cy="365125"/>
          </a:xfrm>
        </p:spPr>
        <p:txBody>
          <a:bodyPr/>
          <a:lstStyle/>
          <a:p>
            <a:pPr>
              <a:defRPr/>
            </a:pPr>
            <a:fld id="{4AC9B83D-17C3-4F2E-B0BA-D155CD364A7C}" type="slidenum">
              <a:rPr lang="ja-JP" altLang="en-US" b="1" smtClean="0"/>
              <a:pPr>
                <a:defRPr/>
              </a:pPr>
              <a:t>2</a:t>
            </a:fld>
            <a:endParaRPr lang="ja-JP" altLang="en-US" b="1" dirty="0"/>
          </a:p>
        </p:txBody>
      </p:sp>
      <p:sp>
        <p:nvSpPr>
          <p:cNvPr id="43" name="テキスト ボックス 42"/>
          <p:cNvSpPr txBox="1"/>
          <p:nvPr/>
        </p:nvSpPr>
        <p:spPr>
          <a:xfrm>
            <a:off x="199731" y="34357"/>
            <a:ext cx="428447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新戦略の概要</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5" name="直線コネクタ 44"/>
          <p:cNvCxnSpPr/>
          <p:nvPr/>
        </p:nvCxnSpPr>
        <p:spPr>
          <a:xfrm>
            <a:off x="255544" y="482263"/>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49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大阪府の医療機器製造業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8000" y="792000"/>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年の大阪府の医療機器生産額は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682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億円、全国に占めるシェアは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と、前年と同水準。</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医療用機器・医療用品製品業の事業所数は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と、全国４番目となっている。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289" y="2317816"/>
            <a:ext cx="12241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13" name="テキスト ボックス 12"/>
          <p:cNvSpPr txBox="1"/>
          <p:nvPr/>
        </p:nvSpPr>
        <p:spPr>
          <a:xfrm>
            <a:off x="4486661" y="1975192"/>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p>
        </p:txBody>
      </p:sp>
      <p:graphicFrame>
        <p:nvGraphicFramePr>
          <p:cNvPr id="3" name="表 2"/>
          <p:cNvGraphicFramePr>
            <a:graphicFrameLocks noGrp="1"/>
          </p:cNvGraphicFramePr>
          <p:nvPr>
            <p:extLst>
              <p:ext uri="{D42A27DB-BD31-4B8C-83A1-F6EECF244321}">
                <p14:modId xmlns:p14="http://schemas.microsoft.com/office/powerpoint/2010/main" val="251151325"/>
              </p:ext>
            </p:extLst>
          </p:nvPr>
        </p:nvGraphicFramePr>
        <p:xfrm>
          <a:off x="4774692" y="2276876"/>
          <a:ext cx="3973771" cy="1728188"/>
        </p:xfrm>
        <a:graphic>
          <a:graphicData uri="http://schemas.openxmlformats.org/drawingml/2006/table">
            <a:tbl>
              <a:tblPr>
                <a:tableStyleId>{BC89EF96-8CEA-46FF-86C4-4CE0E7609802}</a:tableStyleId>
              </a:tblPr>
              <a:tblGrid>
                <a:gridCol w="517388">
                  <a:extLst>
                    <a:ext uri="{9D8B030D-6E8A-4147-A177-3AD203B41FA5}">
                      <a16:colId xmlns:a16="http://schemas.microsoft.com/office/drawing/2014/main" val="20000"/>
                    </a:ext>
                  </a:extLst>
                </a:gridCol>
                <a:gridCol w="917954">
                  <a:extLst>
                    <a:ext uri="{9D8B030D-6E8A-4147-A177-3AD203B41FA5}">
                      <a16:colId xmlns:a16="http://schemas.microsoft.com/office/drawing/2014/main" val="20001"/>
                    </a:ext>
                  </a:extLst>
                </a:gridCol>
                <a:gridCol w="1475213">
                  <a:extLst>
                    <a:ext uri="{9D8B030D-6E8A-4147-A177-3AD203B41FA5}">
                      <a16:colId xmlns:a16="http://schemas.microsoft.com/office/drawing/2014/main" val="20002"/>
                    </a:ext>
                  </a:extLst>
                </a:gridCol>
                <a:gridCol w="1063216">
                  <a:extLst>
                    <a:ext uri="{9D8B030D-6E8A-4147-A177-3AD203B41FA5}">
                      <a16:colId xmlns:a16="http://schemas.microsoft.com/office/drawing/2014/main" val="20003"/>
                    </a:ext>
                  </a:extLst>
                </a:gridCol>
              </a:tblGrid>
              <a:tr h="246884">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3,284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2,955</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2,329</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福島県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1,462</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682</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17" name="テキスト ボックス 16"/>
          <p:cNvSpPr txBox="1"/>
          <p:nvPr/>
        </p:nvSpPr>
        <p:spPr>
          <a:xfrm>
            <a:off x="22165" y="2010039"/>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graphicFrame>
        <p:nvGraphicFramePr>
          <p:cNvPr id="14" name="グラフ 13"/>
          <p:cNvGraphicFramePr>
            <a:graphicFrameLocks/>
          </p:cNvGraphicFramePr>
          <p:nvPr>
            <p:extLst>
              <p:ext uri="{D42A27DB-BD31-4B8C-83A1-F6EECF244321}">
                <p14:modId xmlns:p14="http://schemas.microsoft.com/office/powerpoint/2010/main" val="501621386"/>
              </p:ext>
            </p:extLst>
          </p:nvPr>
        </p:nvGraphicFramePr>
        <p:xfrm>
          <a:off x="85456" y="2552576"/>
          <a:ext cx="4401206" cy="4044776"/>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21"/>
          <p:cNvSpPr txBox="1"/>
          <p:nvPr/>
        </p:nvSpPr>
        <p:spPr>
          <a:xfrm>
            <a:off x="4499992" y="4077072"/>
            <a:ext cx="46440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医療用機器・医療用品製造業の事業所数</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837264554"/>
              </p:ext>
            </p:extLst>
          </p:nvPr>
        </p:nvGraphicFramePr>
        <p:xfrm>
          <a:off x="4788024" y="4455628"/>
          <a:ext cx="3456384" cy="1584174"/>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64029">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187</a:t>
                      </a:r>
                    </a:p>
                  </a:txBody>
                  <a:tcPr marL="9525" marR="9525" marT="9525" marB="0" anchor="ctr"/>
                </a:tc>
                <a:extLst>
                  <a:ext uri="{0D108BD9-81ED-4DB2-BD59-A6C34878D82A}">
                    <a16:rowId xmlns:a16="http://schemas.microsoft.com/office/drawing/2014/main" val="1000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148</a:t>
                      </a:r>
                    </a:p>
                  </a:txBody>
                  <a:tcPr marL="9525" marR="9525" marT="9525" marB="0" anchor="ctr"/>
                </a:tc>
                <a:extLst>
                  <a:ext uri="{0D108BD9-81ED-4DB2-BD59-A6C34878D82A}">
                    <a16:rowId xmlns:a16="http://schemas.microsoft.com/office/drawing/2014/main" val="10002"/>
                  </a:ext>
                </a:extLst>
              </a:tr>
              <a:tr h="264029">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p>
                  </a:txBody>
                  <a:tcPr marL="9525" marR="9525" marT="9525" marB="0" anchor="ctr">
                    <a:no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長野県</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p>
                  </a:txBody>
                  <a:tcPr marL="9525" marR="9525" marT="9525" marB="0" anchor="ctr">
                    <a:noFill/>
                  </a:tcPr>
                </a:tc>
                <a:extLst>
                  <a:ext uri="{0D108BD9-81ED-4DB2-BD59-A6C34878D82A}">
                    <a16:rowId xmlns:a16="http://schemas.microsoft.com/office/drawing/2014/main" val="103958407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a:t>
                      </a:r>
                    </a:p>
                  </a:txBody>
                  <a:tcPr marL="9525" marR="9525" marT="9525" marB="0" anchor="ctr">
                    <a:solidFill>
                      <a:srgbClr val="F68222"/>
                    </a:solidFill>
                  </a:tcPr>
                </a:tc>
                <a:extLst>
                  <a:ext uri="{0D108BD9-81ED-4DB2-BD59-A6C34878D82A}">
                    <a16:rowId xmlns:a16="http://schemas.microsoft.com/office/drawing/2014/main" val="10003"/>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p>
                  </a:txBody>
                  <a:tcPr marL="9525" marR="9525" marT="9525" marB="0" anchor="ctr"/>
                </a:tc>
                <a:extLst>
                  <a:ext uri="{0D108BD9-81ED-4DB2-BD59-A6C34878D82A}">
                    <a16:rowId xmlns:a16="http://schemas.microsoft.com/office/drawing/2014/main" val="10005"/>
                  </a:ext>
                </a:extLst>
              </a:tr>
            </a:tbl>
          </a:graphicData>
        </a:graphic>
      </p:graphicFrame>
      <p:sp>
        <p:nvSpPr>
          <p:cNvPr id="27" name="正方形/長方形 26"/>
          <p:cNvSpPr/>
          <p:nvPr/>
        </p:nvSpPr>
        <p:spPr>
          <a:xfrm>
            <a:off x="4540598" y="6093296"/>
            <a:ext cx="4572000" cy="646331"/>
          </a:xfrm>
          <a:prstGeom prst="rect">
            <a:avLst/>
          </a:prstGeom>
          <a:solidFill>
            <a:schemeClr val="bg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経済産業省「</a:t>
            </a:r>
            <a:r>
              <a:rPr kumimoji="1" lang="zh-TW"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経済構造実態調査（製造業事業所調査）</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」より作成</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「医療用品製造業」「医療・</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衛生</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用ゴム製品製造業」の事業所数を合算。</a:t>
            </a:r>
          </a:p>
        </p:txBody>
      </p:sp>
      <p:sp>
        <p:nvSpPr>
          <p:cNvPr id="21" name="スライド番号プレースホルダー 1">
            <a:extLst>
              <a:ext uri="{FF2B5EF4-FFF2-40B4-BE49-F238E27FC236}">
                <a16:creationId xmlns:a16="http://schemas.microsoft.com/office/drawing/2014/main" id="{C7F16B4F-4B34-4E07-93D7-D7A42949B40D}"/>
              </a:ext>
            </a:extLst>
          </p:cNvPr>
          <p:cNvSpPr>
            <a:spLocks noGrp="1"/>
          </p:cNvSpPr>
          <p:nvPr>
            <p:ph type="sldNum" sz="quarter" idx="12"/>
          </p:nvPr>
        </p:nvSpPr>
        <p:spPr>
          <a:xfrm>
            <a:off x="7071072" y="64872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57675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3850258499"/>
              </p:ext>
            </p:extLst>
          </p:nvPr>
        </p:nvGraphicFramePr>
        <p:xfrm>
          <a:off x="62922" y="2420888"/>
          <a:ext cx="4269887" cy="4299820"/>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健康関連産業の動向</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（全国）</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828047"/>
            <a:ext cx="8928992" cy="11651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健康関連産業について、「栄養補助食品（錠剤、カプセル等の形状のもの）」は昨年度と比較して出荷額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は増加、</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産出事業所数は減少。</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「フィットネスクラブ産業」の売上高と延べ利用者数は近年増加傾向にあったが、</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2020,2021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年は新型コロナの影響等により大きく減少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年より徐々に回復傾向にある。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5309" y="2074603"/>
            <a:ext cx="482453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○栄養補助食品（錠剤、カプセル等の形状のもの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産業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出典：経済産業省「</a:t>
            </a:r>
            <a:r>
              <a:rPr kumimoji="1" lang="zh-TW"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経済構造実態調査（製造業事業所調査）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より作成</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535858" y="2074603"/>
            <a:ext cx="4644517" cy="469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○フィットネスクラブ産業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出典：経済産業省「特定サービス産業動態統計調査」より作成</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3" name="スライド番号プレースホルダー 2"/>
          <p:cNvSpPr>
            <a:spLocks noGrp="1"/>
          </p:cNvSpPr>
          <p:nvPr>
            <p:ph type="sldNum" sz="quarter" idx="12"/>
          </p:nvPr>
        </p:nvSpPr>
        <p:spPr>
          <a:xfrm>
            <a:off x="7071072" y="652025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テキスト ボックス 14"/>
          <p:cNvSpPr txBox="1"/>
          <p:nvPr/>
        </p:nvSpPr>
        <p:spPr>
          <a:xfrm>
            <a:off x="71501" y="2913835"/>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440535" y="2906442"/>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a:extLst>
              <a:ext uri="{FF2B5EF4-FFF2-40B4-BE49-F238E27FC236}">
                <a16:creationId xmlns:a16="http://schemas.microsoft.com/office/drawing/2014/main" id="{00000000-0008-0000-0100-000005000000}"/>
              </a:ext>
            </a:extLst>
          </p:cNvPr>
          <p:cNvGrpSpPr/>
          <p:nvPr/>
        </p:nvGrpSpPr>
        <p:grpSpPr>
          <a:xfrm>
            <a:off x="4495229" y="2841545"/>
            <a:ext cx="4236988" cy="579116"/>
            <a:chOff x="846550" y="-69764"/>
            <a:chExt cx="3744327" cy="370568"/>
          </a:xfrm>
        </p:grpSpPr>
        <p:sp>
          <p:nvSpPr>
            <p:cNvPr id="27" name="テキスト ボックス 2">
              <a:extLst>
                <a:ext uri="{FF2B5EF4-FFF2-40B4-BE49-F238E27FC236}">
                  <a16:creationId xmlns:a16="http://schemas.microsoft.com/office/drawing/2014/main" id="{00000000-0008-0000-0100-000003000000}"/>
                </a:ext>
              </a:extLst>
            </p:cNvPr>
            <p:cNvSpPr txBox="1"/>
            <p:nvPr/>
          </p:nvSpPr>
          <p:spPr>
            <a:xfrm>
              <a:off x="846550" y="-69764"/>
              <a:ext cx="704022" cy="2617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（百万円）</a:t>
              </a:r>
            </a:p>
          </p:txBody>
        </p:sp>
        <p:sp>
          <p:nvSpPr>
            <p:cNvPr id="28" name="テキスト ボックス 3">
              <a:extLst>
                <a:ext uri="{FF2B5EF4-FFF2-40B4-BE49-F238E27FC236}">
                  <a16:creationId xmlns:a16="http://schemas.microsoft.com/office/drawing/2014/main" id="{00000000-0008-0000-0100-000004000000}"/>
                </a:ext>
              </a:extLst>
            </p:cNvPr>
            <p:cNvSpPr txBox="1"/>
            <p:nvPr/>
          </p:nvSpPr>
          <p:spPr>
            <a:xfrm>
              <a:off x="3886855" y="39066"/>
              <a:ext cx="704022" cy="2617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（千人）</a:t>
              </a:r>
            </a:p>
          </p:txBody>
        </p:sp>
      </p:grpSp>
      <p:graphicFrame>
        <p:nvGraphicFramePr>
          <p:cNvPr id="7" name="グラフ 6">
            <a:extLst>
              <a:ext uri="{FF2B5EF4-FFF2-40B4-BE49-F238E27FC236}">
                <a16:creationId xmlns:a16="http://schemas.microsoft.com/office/drawing/2014/main" id="{72DBD4FB-3205-48AC-8A9C-6E9F67EC0916}"/>
              </a:ext>
            </a:extLst>
          </p:cNvPr>
          <p:cNvGraphicFramePr/>
          <p:nvPr/>
        </p:nvGraphicFramePr>
        <p:xfrm>
          <a:off x="4535858" y="2625394"/>
          <a:ext cx="4695498" cy="44044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42155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0" y="396000"/>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健康関連産業に進出が予想される製造業の都道府県別集積数</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出典：総務省・経済産業省「令和３年経済センサス</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活動調査」より作成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健康関連産業に進出が予想される製造業の集積状況をみると、大阪は、繊維製品や医薬品、化粧品等はじめ、多くの分野で全国的に優位な傾向が見られる。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nvGraphicFramePr>
        <p:xfrm>
          <a:off x="251520" y="4005064"/>
          <a:ext cx="8784976" cy="2557626"/>
        </p:xfrm>
        <a:graphic>
          <a:graphicData uri="http://schemas.openxmlformats.org/drawingml/2006/table">
            <a:tbl>
              <a:tblPr>
                <a:tableStyleId>{BC89EF96-8CEA-46FF-86C4-4CE0E7609802}</a:tableStyleId>
              </a:tblPr>
              <a:tblGrid>
                <a:gridCol w="2880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720080">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720080">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1539916">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26028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沖縄</a:t>
                      </a:r>
                    </a:p>
                  </a:txBody>
                  <a:tcPr marL="6350" marR="6350" marT="6350"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鹿児島</a:t>
                      </a:r>
                    </a:p>
                  </a:txBody>
                  <a:tcPr marL="6350" marR="6350" marT="6350"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静岡</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大阪</a:t>
                      </a:r>
                    </a:p>
                  </a:txBody>
                  <a:tcPr marL="6350" marR="6350" marT="6350" marB="0" anchor="ctr">
                    <a:solidFill>
                      <a:srgbClr val="FFFF00"/>
                    </a:solidFill>
                  </a:tcP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京都</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北海道</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長野</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鹿児島</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兵庫</a:t>
                      </a:r>
                    </a:p>
                  </a:txBody>
                  <a:tcPr marL="6350" marR="6350" marT="6350"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東京</a:t>
                      </a:r>
                    </a:p>
                  </a:txBody>
                  <a:tcPr marL="6350" marR="6350" marT="6350"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山梨</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新潟</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京都</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奈良</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奈良</a:t>
                      </a:r>
                    </a:p>
                  </a:txBody>
                  <a:tcPr marL="6350" marR="6350" marT="6350"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a:t>
                      </a: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（同率</a:t>
                      </a:r>
                      <a:r>
                        <a:rPr lang="en-US" altLang="ja-JP" sz="7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7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8164" marR="8164" marT="8164" marB="0" anchor="ctr"/>
                </a:tc>
                <a:extLst>
                  <a:ext uri="{0D108BD9-81ED-4DB2-BD59-A6C34878D82A}">
                    <a16:rowId xmlns:a16="http://schemas.microsoft.com/office/drawing/2014/main" val="10003"/>
                  </a:ext>
                </a:extLst>
              </a:tr>
              <a:tr h="245091">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　大阪</a:t>
                      </a: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円/楕円 9"/>
          <p:cNvSpPr/>
          <p:nvPr/>
        </p:nvSpPr>
        <p:spPr>
          <a:xfrm>
            <a:off x="2627784" y="584179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円/楕円 14"/>
          <p:cNvSpPr/>
          <p:nvPr/>
        </p:nvSpPr>
        <p:spPr>
          <a:xfrm>
            <a:off x="3335059" y="5552115"/>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円/楕円 17"/>
          <p:cNvSpPr/>
          <p:nvPr/>
        </p:nvSpPr>
        <p:spPr>
          <a:xfrm>
            <a:off x="4762272" y="5573995"/>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円/楕円 18"/>
          <p:cNvSpPr/>
          <p:nvPr/>
        </p:nvSpPr>
        <p:spPr>
          <a:xfrm>
            <a:off x="5493792" y="580526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円/楕円 19"/>
          <p:cNvSpPr/>
          <p:nvPr/>
        </p:nvSpPr>
        <p:spPr>
          <a:xfrm>
            <a:off x="6219815" y="580526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円/楕円 20"/>
          <p:cNvSpPr/>
          <p:nvPr/>
        </p:nvSpPr>
        <p:spPr>
          <a:xfrm>
            <a:off x="8363603" y="580526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円/楕円 21"/>
          <p:cNvSpPr/>
          <p:nvPr/>
        </p:nvSpPr>
        <p:spPr>
          <a:xfrm>
            <a:off x="7661953"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graphicFrame>
        <p:nvGraphicFramePr>
          <p:cNvPr id="9" name="グラフ 8">
            <a:extLst>
              <a:ext uri="{FF2B5EF4-FFF2-40B4-BE49-F238E27FC236}">
                <a16:creationId xmlns:a16="http://schemas.microsoft.com/office/drawing/2014/main" id="{3474342E-E5F2-4CC6-A5A7-601DA5A2D56F}"/>
              </a:ext>
            </a:extLst>
          </p:cNvPr>
          <p:cNvGraphicFramePr/>
          <p:nvPr/>
        </p:nvGraphicFramePr>
        <p:xfrm>
          <a:off x="71500" y="1396999"/>
          <a:ext cx="8979807" cy="2706519"/>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0FA2638B-ABDC-4793-90EF-7F78901379A0}"/>
              </a:ext>
            </a:extLst>
          </p:cNvPr>
          <p:cNvSpPr txBox="1"/>
          <p:nvPr/>
        </p:nvSpPr>
        <p:spPr>
          <a:xfrm>
            <a:off x="266332" y="1852441"/>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4" name="円/楕円 21">
            <a:extLst>
              <a:ext uri="{FF2B5EF4-FFF2-40B4-BE49-F238E27FC236}">
                <a16:creationId xmlns:a16="http://schemas.microsoft.com/office/drawing/2014/main" id="{E5D5DC11-EB5E-418B-8839-1180760BDD28}"/>
              </a:ext>
            </a:extLst>
          </p:cNvPr>
          <p:cNvSpPr/>
          <p:nvPr/>
        </p:nvSpPr>
        <p:spPr>
          <a:xfrm>
            <a:off x="6962696"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4884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106716"/>
            <a:ext cx="8928992" cy="11329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茨木市・箕面市の丘陵地域に広がる「彩都」地区におけるライフサイエンス分野の企業集積を促進。</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月）には「関西イノベーション国際戦略総合特区」の指定を受け、医薬品関連ベンチャー等の集積が進んでいる。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月時点で、西部地区ライフサイエンスパーク内、</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施設が立地。</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彩都におけるライフサイエンス関連産業の集積</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国際文化公園都市</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建設推進協議会</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031148123"/>
              </p:ext>
            </p:extLst>
          </p:nvPr>
        </p:nvGraphicFramePr>
        <p:xfrm>
          <a:off x="179512" y="2708920"/>
          <a:ext cx="8712966" cy="3992007"/>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536502">
                  <a:extLst>
                    <a:ext uri="{9D8B030D-6E8A-4147-A177-3AD203B41FA5}">
                      <a16:colId xmlns:a16="http://schemas.microsoft.com/office/drawing/2014/main" val="20002"/>
                    </a:ext>
                  </a:extLst>
                </a:gridCol>
              </a:tblGrid>
              <a:tr h="412956">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完成時期</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施設名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業務内容、機能など</a:t>
                      </a:r>
                    </a:p>
                  </a:txBody>
                  <a:tcPr anchor="ctr"/>
                </a:tc>
                <a:extLst>
                  <a:ext uri="{0D108BD9-81ED-4DB2-BD59-A6C34878D82A}">
                    <a16:rowId xmlns:a16="http://schemas.microsoft.com/office/drawing/2014/main" val="10000"/>
                  </a:ext>
                </a:extLst>
              </a:tr>
              <a:tr h="662583">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（一財）日本品質保証機構</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北関西試験センター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彩都電磁環境試験所</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医療機器をはじめ、情報機器及び家電製品などの電磁環境特性に関し、国際基準などへの適合性の評価を行う。</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日本赤十字社</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近畿ブロック血液センター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近畿ブロックにおける検査・製剤・需給管理部門等の血液事業部門と管理部門からなる施設。</a:t>
                      </a:r>
                    </a:p>
                  </a:txBody>
                  <a:tcPr anchor="ctr"/>
                </a:tc>
                <a:extLst>
                  <a:ext uri="{0D108BD9-81ED-4DB2-BD59-A6C34878D82A}">
                    <a16:rowId xmlns:a16="http://schemas.microsoft.com/office/drawing/2014/main" val="10002"/>
                  </a:ext>
                </a:extLst>
              </a:tr>
              <a:tr h="569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ジーンデザイン</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CMC</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研究センター</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API</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核酸医薬の実用化の確立に関する研究開発を行う。</a:t>
                      </a:r>
                    </a:p>
                  </a:txBody>
                  <a:tcPr anchor="ctr"/>
                </a:tc>
                <a:extLst>
                  <a:ext uri="{0D108BD9-81ED-4DB2-BD59-A6C34878D82A}">
                    <a16:rowId xmlns:a16="http://schemas.microsoft.com/office/drawing/2014/main" val="10003"/>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クマリフト</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R&amp;D</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センター・テクニカルセンター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高齢者や</a:t>
                      </a:r>
                      <a:r>
                        <a:rPr kumimoji="1"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者向けのいす式階段昇降機や段差解消機等の研究開発や据え付き研修を行う。</a:t>
                      </a:r>
                    </a:p>
                  </a:txBody>
                  <a:tcPr anchor="ctr"/>
                </a:tc>
                <a:extLst>
                  <a:ext uri="{0D108BD9-81ED-4DB2-BD59-A6C34878D82A}">
                    <a16:rowId xmlns:a16="http://schemas.microsoft.com/office/drawing/2014/main" val="10004"/>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アース環境サービス</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彩都総合研究所</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医薬品の製造管理や品質管理の研究を行う。</a:t>
                      </a:r>
                    </a:p>
                  </a:txBody>
                  <a:tcPr anchor="ctr"/>
                </a:tc>
                <a:extLst>
                  <a:ext uri="{0D108BD9-81ED-4DB2-BD59-A6C34878D82A}">
                    <a16:rowId xmlns:a16="http://schemas.microsoft.com/office/drawing/2014/main" val="10005"/>
                  </a:ext>
                </a:extLst>
              </a:tr>
              <a:tr h="569097">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PDR</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ファーマ（株）</a:t>
                      </a: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茨木ラボ</a:t>
                      </a:r>
                    </a:p>
                  </a:txBody>
                  <a:tcPr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個々の患者ニーズに合わせた、最適な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製剤の研究開発、及び供給における諸課題の研究と検証を担う。</a:t>
                      </a:r>
                    </a:p>
                  </a:txBody>
                  <a:tcPr anchor="ctr"/>
                </a:tc>
                <a:extLst>
                  <a:ext uri="{0D108BD9-81ED-4DB2-BD59-A6C34878D82A}">
                    <a16:rowId xmlns:a16="http://schemas.microsoft.com/office/drawing/2014/main" val="10006"/>
                  </a:ext>
                </a:extLst>
              </a:tr>
            </a:tbl>
          </a:graphicData>
        </a:graphic>
      </p:graphicFrame>
      <p:sp>
        <p:nvSpPr>
          <p:cNvPr id="3" name="テキスト ボックス 2"/>
          <p:cNvSpPr txBox="1"/>
          <p:nvPr/>
        </p:nvSpPr>
        <p:spPr>
          <a:xfrm>
            <a:off x="179512" y="2348880"/>
            <a:ext cx="734481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○彩都西部地区ライフサイエンスパークにおける近年の集積状況</a:t>
            </a:r>
          </a:p>
        </p:txBody>
      </p:sp>
      <p:sp>
        <p:nvSpPr>
          <p:cNvPr id="5" name="スライド番号プレースホルダー 4"/>
          <p:cNvSpPr>
            <a:spLocks noGrp="1"/>
          </p:cNvSpPr>
          <p:nvPr>
            <p:ph type="sldNum" sz="quarter" idx="12"/>
          </p:nvPr>
        </p:nvSpPr>
        <p:spPr/>
        <p:txBody>
          <a:bodyPr/>
          <a:lstStyle/>
          <a:p>
            <a:pPr>
              <a:defRPr/>
            </a:pPr>
            <a:r>
              <a:rPr lang="en-US" altLang="ja-JP" dirty="0"/>
              <a:t>32</a:t>
            </a:r>
            <a:endParaRPr lang="ja-JP" altLang="en-US"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Tree>
    <p:extLst>
      <p:ext uri="{BB962C8B-B14F-4D97-AF65-F5344CB8AC3E}">
        <p14:creationId xmlns:p14="http://schemas.microsoft.com/office/powerpoint/2010/main" val="1180818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1157299"/>
            <a:ext cx="8928992" cy="7729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北大阪健康医療都市（健都）では、国立循環器病研究センター</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と健都イノベーションパーク内に移転</a:t>
            </a:r>
            <a:r>
              <a:rPr kumimoji="1" lang="ja-JP" altLang="en-US" sz="1600" b="0" i="0" u="none" kern="1200" cap="none" spc="0" normalizeH="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をした</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国立健康・栄養研究所を核</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とした、健康・医療のクラスター形成を推進。</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404664"/>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北大阪健康医療都市（健都）における健康・医療クラスターの形成状況</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出典：北大阪健康医療都市（健都）</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6" name="スライド番号プレースホルダー 4"/>
          <p:cNvSpPr>
            <a:spLocks noGrp="1"/>
          </p:cNvSpPr>
          <p:nvPr>
            <p:ph type="sldNum" sz="quarter" idx="12"/>
          </p:nvPr>
        </p:nvSpPr>
        <p:spPr>
          <a:xfrm>
            <a:off x="7071072" y="6487244"/>
            <a:ext cx="2133600" cy="365125"/>
          </a:xfrm>
        </p:spPr>
        <p:txBody>
          <a:bodyPr/>
          <a:lstStyle/>
          <a:p>
            <a:pPr>
              <a:defRPr/>
            </a:pPr>
            <a:r>
              <a:rPr lang="en-US" altLang="ja-JP" dirty="0"/>
              <a:t>33</a:t>
            </a:r>
            <a:endParaRPr lang="ja-JP" altLang="en-US" dirty="0"/>
          </a:p>
        </p:txBody>
      </p:sp>
      <p:pic>
        <p:nvPicPr>
          <p:cNvPr id="7" name="図 6">
            <a:extLst>
              <a:ext uri="{FF2B5EF4-FFF2-40B4-BE49-F238E27FC236}">
                <a16:creationId xmlns:a16="http://schemas.microsoft.com/office/drawing/2014/main" id="{F39F2B5D-891F-4046-93CA-1A0C7E3195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548" y="1996518"/>
            <a:ext cx="8136904" cy="4490726"/>
          </a:xfrm>
          <a:prstGeom prst="rect">
            <a:avLst/>
          </a:prstGeom>
        </p:spPr>
      </p:pic>
    </p:spTree>
    <p:extLst>
      <p:ext uri="{BB962C8B-B14F-4D97-AF65-F5344CB8AC3E}">
        <p14:creationId xmlns:p14="http://schemas.microsoft.com/office/powerpoint/2010/main" val="32514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9679" y="765332"/>
            <a:ext cx="9009190" cy="19606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月に、大阪府・市、経済界による中之島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丁目再生医療国際拠点検討協議会にて、未来医療国際拠点基本計画（案）を策定。（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月変更）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大阪府において、拠点運営の核となる「（一財）未来医療推進機構」を</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大阪市において、未来医療国際拠点の整備を担う開発事業者と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月に定期借地権設定契約を締結。</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（一財）未来医療推進機構において、入居する事業者の募集を進め、順次、入居事業者が決定。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月から新築工事に着手し、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月に竣工。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日グランドオープン。</a:t>
            </a: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丁目における未来医療国際拠点の実現に向けた検討状況</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79678" y="2729795"/>
            <a:ext cx="8730716" cy="2092881"/>
          </a:xfrm>
          <a:prstGeom prst="rect">
            <a:avLst/>
          </a:prstGeom>
          <a:noFill/>
        </p:spPr>
        <p:txBody>
          <a:bodyPr wrap="square" rtlCol="0">
            <a:spAutoFit/>
          </a:bodyPr>
          <a:lstStyle/>
          <a:p>
            <a:r>
              <a:rPr lang="ja-JP" altLang="en-US" sz="1300" b="1" u="sng" dirty="0">
                <a:latin typeface="Meiryo UI" panose="020B0604030504040204" pitchFamily="50" charset="-128"/>
                <a:ea typeface="Meiryo UI" panose="020B0604030504040204" pitchFamily="50" charset="-128"/>
              </a:rPr>
              <a:t>○未来医療国際拠点について</a:t>
            </a:r>
          </a:p>
          <a:p>
            <a:r>
              <a:rPr lang="ja-JP" altLang="en-US" sz="1300" dirty="0">
                <a:latin typeface="Meiryo UI" panose="020B0604030504040204" pitchFamily="50" charset="-128"/>
                <a:ea typeface="Meiryo UI" panose="020B0604030504040204" pitchFamily="50" charset="-128"/>
              </a:rPr>
              <a:t>中之島４丁目において、再生医療をベースに、次の時代に実現すべき新たな「未来医療」の実用化・産業化等を推進する世界に開かれた国際拠点の形成に向けた取組みを進めるための施設である</a:t>
            </a:r>
            <a:r>
              <a:rPr lang="en-US" altLang="ja-JP" sz="1300" dirty="0" err="1">
                <a:latin typeface="Meiryo UI" panose="020B0604030504040204" pitchFamily="50" charset="-128"/>
                <a:ea typeface="Meiryo UI" panose="020B0604030504040204" pitchFamily="50" charset="-128"/>
              </a:rPr>
              <a:t>Nakanoshima</a:t>
            </a:r>
            <a:r>
              <a:rPr lang="en-US" altLang="ja-JP" sz="1300" dirty="0">
                <a:latin typeface="Meiryo UI" panose="020B0604030504040204" pitchFamily="50" charset="-128"/>
                <a:ea typeface="Meiryo UI" panose="020B0604030504040204" pitchFamily="50" charset="-128"/>
              </a:rPr>
              <a:t> </a:t>
            </a:r>
            <a:r>
              <a:rPr lang="en-US" altLang="ja-JP" sz="1300" dirty="0" err="1">
                <a:latin typeface="Meiryo UI" panose="020B0604030504040204" pitchFamily="50" charset="-128"/>
                <a:ea typeface="Meiryo UI" panose="020B0604030504040204" pitchFamily="50" charset="-128"/>
              </a:rPr>
              <a:t>Qross</a:t>
            </a:r>
            <a:r>
              <a:rPr lang="ja-JP" altLang="en-US" sz="1300" dirty="0">
                <a:latin typeface="Meiryo UI" panose="020B0604030504040204" pitchFamily="50" charset="-128"/>
                <a:ea typeface="Meiryo UI" panose="020B0604030504040204" pitchFamily="50" charset="-128"/>
              </a:rPr>
              <a:t>が</a:t>
            </a:r>
            <a:r>
              <a:rPr lang="en-US" altLang="ja-JP" sz="1300" dirty="0">
                <a:latin typeface="Meiryo UI" panose="020B0604030504040204" pitchFamily="50" charset="-128"/>
                <a:ea typeface="Meiryo UI" panose="020B0604030504040204" pitchFamily="50" charset="-128"/>
              </a:rPr>
              <a:t>2024</a:t>
            </a:r>
            <a:r>
              <a:rPr lang="ja-JP" altLang="en-US" sz="1300" dirty="0">
                <a:latin typeface="Meiryo UI" panose="020B0604030504040204" pitchFamily="50" charset="-128"/>
                <a:ea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29</a:t>
            </a:r>
            <a:r>
              <a:rPr lang="ja-JP" altLang="en-US" sz="1300" dirty="0">
                <a:latin typeface="Meiryo UI" panose="020B0604030504040204" pitchFamily="50" charset="-128"/>
                <a:ea typeface="Meiryo UI" panose="020B0604030504040204" pitchFamily="50" charset="-128"/>
              </a:rPr>
              <a:t>日にグランドオープンした。</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＜コンセプト＞</a:t>
            </a:r>
          </a:p>
          <a:p>
            <a:r>
              <a:rPr lang="ja-JP" altLang="en-US" sz="1300" dirty="0">
                <a:latin typeface="Meiryo UI" panose="020B0604030504040204" pitchFamily="50" charset="-128"/>
                <a:ea typeface="Meiryo UI" panose="020B0604030504040204" pitchFamily="50" charset="-128"/>
              </a:rPr>
              <a:t>　・再生医療をベースに、ゲノム医療や人工知能、</a:t>
            </a:r>
            <a:r>
              <a:rPr lang="en-US" altLang="ja-JP" sz="1300" dirty="0" err="1">
                <a:latin typeface="Meiryo UI" panose="020B0604030504040204" pitchFamily="50" charset="-128"/>
                <a:ea typeface="Meiryo UI" panose="020B0604030504040204" pitchFamily="50" charset="-128"/>
              </a:rPr>
              <a:t>IoT</a:t>
            </a:r>
            <a:r>
              <a:rPr lang="ja-JP" altLang="en-US" sz="1300" dirty="0">
                <a:latin typeface="Meiryo UI" panose="020B0604030504040204" pitchFamily="50" charset="-128"/>
                <a:ea typeface="Meiryo UI" panose="020B0604030504040204" pitchFamily="50" charset="-128"/>
              </a:rPr>
              <a:t>の活用等、今後の医療技術の進歩に即応した最先端の</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「未来医療」の産業化を推進</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・国内外の患者への「未来医療」の提供により、国際貢献を推進</a:t>
            </a:r>
          </a:p>
          <a:p>
            <a:r>
              <a:rPr lang="ja-JP" altLang="en-US" sz="1300" dirty="0">
                <a:latin typeface="Meiryo UI" panose="020B0604030504040204" pitchFamily="50" charset="-128"/>
                <a:ea typeface="Meiryo UI" panose="020B0604030504040204" pitchFamily="50" charset="-128"/>
              </a:rPr>
              <a:t>＜ビジョン＞</a:t>
            </a:r>
          </a:p>
          <a:p>
            <a:r>
              <a:rPr lang="ja-JP" altLang="en-US" sz="1300" dirty="0">
                <a:latin typeface="Meiryo UI" panose="020B0604030504040204" pitchFamily="50" charset="-128"/>
                <a:ea typeface="Meiryo UI" panose="020B0604030504040204" pitchFamily="50" charset="-128"/>
              </a:rPr>
              <a:t>　・オールジャパン体制での未来医療技術の産業化とその提供による国際貢献を推進</a:t>
            </a:r>
          </a:p>
        </p:txBody>
      </p:sp>
      <p:sp>
        <p:nvSpPr>
          <p:cNvPr id="39" name="スライド番号プレースホルダー 4"/>
          <p:cNvSpPr txBox="1">
            <a:spLocks/>
          </p:cNvSpPr>
          <p:nvPr/>
        </p:nvSpPr>
        <p:spPr>
          <a:xfrm>
            <a:off x="7030585" y="6488764"/>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34</a:t>
            </a:r>
            <a:endParaRPr lang="ja-JP" altLang="en-US" dirty="0"/>
          </a:p>
        </p:txBody>
      </p:sp>
      <p:sp>
        <p:nvSpPr>
          <p:cNvPr id="4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pic>
        <p:nvPicPr>
          <p:cNvPr id="11" name="図 10">
            <a:extLst>
              <a:ext uri="{FF2B5EF4-FFF2-40B4-BE49-F238E27FC236}">
                <a16:creationId xmlns:a16="http://schemas.microsoft.com/office/drawing/2014/main" id="{A88080CE-0A50-4D5E-988B-F451AA2446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191" y="4005064"/>
            <a:ext cx="2146585" cy="2808312"/>
          </a:xfrm>
          <a:prstGeom prst="rect">
            <a:avLst/>
          </a:prstGeom>
          <a:ln w="19050">
            <a:noFill/>
          </a:ln>
        </p:spPr>
      </p:pic>
      <p:pic>
        <p:nvPicPr>
          <p:cNvPr id="9" name="図 8">
            <a:extLst>
              <a:ext uri="{FF2B5EF4-FFF2-40B4-BE49-F238E27FC236}">
                <a16:creationId xmlns:a16="http://schemas.microsoft.com/office/drawing/2014/main" id="{74FDE5B5-70A8-451E-B2A6-4B7FF3CE70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608" y="4786201"/>
            <a:ext cx="1927624" cy="1904770"/>
          </a:xfrm>
          <a:prstGeom prst="rect">
            <a:avLst/>
          </a:prstGeom>
        </p:spPr>
      </p:pic>
      <p:pic>
        <p:nvPicPr>
          <p:cNvPr id="10" name="図 9">
            <a:extLst>
              <a:ext uri="{FF2B5EF4-FFF2-40B4-BE49-F238E27FC236}">
                <a16:creationId xmlns:a16="http://schemas.microsoft.com/office/drawing/2014/main" id="{BDBFCD1B-9C60-4513-AF04-9FEB3931E9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184" y="4786201"/>
            <a:ext cx="2588547" cy="1728192"/>
          </a:xfrm>
          <a:prstGeom prst="rect">
            <a:avLst/>
          </a:prstGeom>
        </p:spPr>
      </p:pic>
    </p:spTree>
    <p:extLst>
      <p:ext uri="{BB962C8B-B14F-4D97-AF65-F5344CB8AC3E}">
        <p14:creationId xmlns:p14="http://schemas.microsoft.com/office/powerpoint/2010/main" val="4126928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70541" y="2001947"/>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のこれまでの関西の取組み</a:t>
            </a:r>
          </a:p>
        </p:txBody>
      </p:sp>
      <p:sp>
        <p:nvSpPr>
          <p:cNvPr id="10" name="テキスト ボックス 9"/>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13" name="正方形/長方形 10"/>
          <p:cNvSpPr>
            <a:spLocks noChangeArrowheads="1"/>
          </p:cNvSpPr>
          <p:nvPr/>
        </p:nvSpPr>
        <p:spPr bwMode="auto">
          <a:xfrm>
            <a:off x="79935" y="40466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（ホウ素中性子捕捉療法）の推進状況</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35</a:t>
            </a:fld>
            <a:endParaRPr lang="ja-JP" altLang="en-US" b="1" dirty="0"/>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graphicFrame>
        <p:nvGraphicFramePr>
          <p:cNvPr id="12" name="表 11">
            <a:extLst>
              <a:ext uri="{FF2B5EF4-FFF2-40B4-BE49-F238E27FC236}">
                <a16:creationId xmlns:a16="http://schemas.microsoft.com/office/drawing/2014/main" id="{3EB42026-1A95-4469-A0B7-2BB09E00D83A}"/>
              </a:ext>
            </a:extLst>
          </p:cNvPr>
          <p:cNvGraphicFramePr>
            <a:graphicFrameLocks noGrp="1"/>
          </p:cNvGraphicFramePr>
          <p:nvPr/>
        </p:nvGraphicFramePr>
        <p:xfrm>
          <a:off x="230955" y="2309724"/>
          <a:ext cx="8561946" cy="4450744"/>
        </p:xfrm>
        <a:graphic>
          <a:graphicData uri="http://schemas.openxmlformats.org/drawingml/2006/table">
            <a:tbl>
              <a:tblPr firstRow="1" firstCol="1" bandRow="1"/>
              <a:tblGrid>
                <a:gridCol w="969586">
                  <a:extLst>
                    <a:ext uri="{9D8B030D-6E8A-4147-A177-3AD203B41FA5}">
                      <a16:colId xmlns:a16="http://schemas.microsoft.com/office/drawing/2014/main" val="20000"/>
                    </a:ext>
                  </a:extLst>
                </a:gridCol>
                <a:gridCol w="7592360">
                  <a:extLst>
                    <a:ext uri="{9D8B030D-6E8A-4147-A177-3AD203B41FA5}">
                      <a16:colId xmlns:a16="http://schemas.microsoft.com/office/drawing/2014/main" val="20001"/>
                    </a:ext>
                  </a:extLst>
                </a:gridCol>
              </a:tblGrid>
              <a:tr h="216305">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1974</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・京都大学原子炉実験所の原子炉を用いて中性子の医療分野への活用としてＢＮＣＴの臨床研究を実施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4563">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内閣府</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の先端医療開発特区（スーパー特区）に採択（京都大学等）</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小型加速器を開発</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（京都大学と住友重機械工業</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563">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・ホウ素薬剤を高品質で大量に作製できる技術の開発に成功</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（府大とステラファーマ</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・ＢＮＣＴ研究会発足（事務局：京大、大阪府、熊取町）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812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・関西イノベーション国際戦略総合特区指定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7066">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システム及びホウ素薬剤を用いた世界初の治験を開始（再発悪性</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脳腫瘍</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（京大原子炉実験所、大阪医科大学、ステラファーマ㈱、住友重機械工業㈱）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158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において、総合特区調整費</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を獲得（～</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度</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240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の治験開始</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（京大原子炉実験所、川崎医科大学、ステラファーマ㈱、住友重機械工業㈱）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・府大に</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世界初のホウ素薬剤開発に特化した研究拠点</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研究センター」開設</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（ホウ素中性子捕捉療法）実用化推進と拠点形成に向けた検討会議開催</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（事務局：京大原子炉実験所、大阪府、熊取町）</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812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研究会を</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推進協議会に改組（事務局：京大、大阪府、熊取町、関西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医療センター）</a:t>
                      </a:r>
                      <a:endParaRPr lang="ja-JP" altLang="ja-JP" sz="100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2236">
                <a:tc>
                  <a:txBody>
                    <a:bodyPr/>
                    <a:lstStyle/>
                    <a:p>
                      <a:pPr algn="l">
                        <a:lnSpc>
                          <a:spcPts val="1500"/>
                        </a:lnSpc>
                        <a:spcAft>
                          <a:spcPts val="0"/>
                        </a:spcAft>
                      </a:pP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推進協議会において、大阪医科大学内に整備される医療拠点について、</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研究拠点や医療機関と連携した「共同利用型</a:t>
                      </a: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医療拠点</a:t>
                      </a: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となるよう検討し、</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提言を取りまとめ。</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6501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地方創生応援税制（企業版ふるさと納税）を活用し、京都大学複合原子力科学研究所が、大阪医科大学と連携し実施する、情報発信及び専門人材育成事業に対する支援を実施。（～</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974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共同医療センターが大阪医科大学内に開院。</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949">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・再発頭頚部がんの治験の結果に基づき、住友重機械工業㈱及びステラファーマ㈱が、医療機器と薬剤の製造販売承認を申請。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890565"/>
                  </a:ext>
                </a:extLst>
              </a:tr>
              <a:tr h="226681">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・再発頭頸部がんが保険適用となり、国内では関西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研究センターにて診療が開始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3360"/>
                  </a:ext>
                </a:extLst>
              </a:tr>
              <a:tr h="21717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推進協議会が解散、新たに</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検討会議が発足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386348"/>
                  </a:ext>
                </a:extLst>
              </a:tr>
            </a:tbl>
          </a:graphicData>
        </a:graphic>
      </p:graphicFrame>
      <p:sp>
        <p:nvSpPr>
          <p:cNvPr id="15" name="正方形/長方形 14">
            <a:extLst>
              <a:ext uri="{FF2B5EF4-FFF2-40B4-BE49-F238E27FC236}">
                <a16:creationId xmlns:a16="http://schemas.microsoft.com/office/drawing/2014/main" id="{E4D085B8-35B8-4DE4-ABF3-1397D32E15F9}"/>
              </a:ext>
            </a:extLst>
          </p:cNvPr>
          <p:cNvSpPr/>
          <p:nvPr/>
        </p:nvSpPr>
        <p:spPr>
          <a:xfrm>
            <a:off x="107504" y="793833"/>
            <a:ext cx="8928992" cy="12241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は革新的がん治療法であり、その実施に不可欠な加速器、ホウ素薬剤、</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PET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検査等の技術要素を有する最先端の研究拠点がすべて集積することが大阪・関西の強み。</a:t>
            </a:r>
          </a:p>
          <a:p>
            <a:pPr marL="285750" indent="-285750">
              <a:buFont typeface="Wingdings" panose="05000000000000000000" pitchFamily="2" charset="2"/>
              <a:buChar char="p"/>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年６月、再発頭頸部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がん</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が保険適用となり、国内では大阪医科大学関西</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研究センターにて保険診療が開始</a:t>
            </a:r>
          </a:p>
        </p:txBody>
      </p:sp>
    </p:spTree>
    <p:extLst>
      <p:ext uri="{BB962C8B-B14F-4D97-AF65-F5344CB8AC3E}">
        <p14:creationId xmlns:p14="http://schemas.microsoft.com/office/powerpoint/2010/main" val="3145627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10"/>
          <p:cNvSpPr>
            <a:spLocks noChangeArrowheads="1"/>
          </p:cNvSpPr>
          <p:nvPr/>
        </p:nvSpPr>
        <p:spPr bwMode="auto">
          <a:xfrm>
            <a:off x="0" y="51745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うめきた先行開発区域における先端的な医薬品・医療機器開発に向けた環境整備　</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71501" y="911591"/>
            <a:ext cx="8928992" cy="24367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うめきたには、（独）医薬品医療機器総合機構（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月に、創薬支援ネットワークの本部機能を担う国立研究開発法人日本医療研究開発機構（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）創薬戦略部西日本統括部が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月に開設されるなど、大阪・関西における医薬品・医療機器関連産業の振興に向けた環境整備が進行。</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関西支部の機能が拡充され、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月、テレビ会議システムを利用することにより、開発初期から治験まで幅広い段階での薬事に関する各種相談が大阪でも可能となった。さらに、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月、大学・研究機関、中小・ベンチャー企業が行う全ての相談について、テレビ会議システムの利用料を無料とする運用改善を行い、利用の拡大を図っている。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創薬戦略部西日本総括部は、</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月に大阪本町へ移転。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関西支部は、</a:t>
            </a:r>
            <a:r>
              <a:rPr lang="en-US" altLang="ja-JP" sz="1200" b="0" i="0" u="none" strike="noStrike" baseline="0" dirty="0">
                <a:solidFill>
                  <a:schemeClr val="tx1"/>
                </a:solidFill>
                <a:latin typeface="Meiryo UI" panose="020B0604030504040204" pitchFamily="50" charset="-128"/>
                <a:ea typeface="Meiryo UI" panose="020B0604030504040204" pitchFamily="50" charset="-128"/>
              </a:rPr>
              <a:t>2024</a:t>
            </a:r>
            <a:r>
              <a:rPr lang="ja-JP" altLang="en-US" sz="1200" b="0" i="0" u="none" strike="noStrike" baseline="0" dirty="0">
                <a:solidFill>
                  <a:schemeClr val="tx1"/>
                </a:solidFill>
                <a:latin typeface="MeiryoUI"/>
                <a:ea typeface="Meiryo UI" panose="020B0604030504040204" pitchFamily="50" charset="-128"/>
              </a:rPr>
              <a:t>年</a:t>
            </a:r>
            <a:r>
              <a:rPr lang="en-US" altLang="ja-JP" sz="1200" b="0" i="0" u="none" strike="noStrike" baseline="0" dirty="0">
                <a:solidFill>
                  <a:schemeClr val="tx1"/>
                </a:solidFill>
                <a:latin typeface="Meiryo UI" panose="020B0604030504040204" pitchFamily="50" charset="-128"/>
                <a:ea typeface="Meiryo UI" panose="020B0604030504040204" pitchFamily="50" charset="-128"/>
              </a:rPr>
              <a:t>12</a:t>
            </a:r>
            <a:r>
              <a:rPr lang="ja-JP" altLang="en-US" sz="1200" b="0" i="0" u="none" strike="noStrike" baseline="0" dirty="0">
                <a:solidFill>
                  <a:schemeClr val="tx1"/>
                </a:solidFill>
                <a:latin typeface="MeiryoUI"/>
                <a:ea typeface="Meiryo UI" panose="020B0604030504040204" pitchFamily="50" charset="-128"/>
              </a:rPr>
              <a:t>⽉に</a:t>
            </a:r>
            <a:r>
              <a:rPr lang="en-US" altLang="ja-JP" sz="1200" b="0" i="0" u="none" strike="noStrike" baseline="0" dirty="0" err="1">
                <a:solidFill>
                  <a:schemeClr val="tx1"/>
                </a:solidFill>
                <a:latin typeface="Meiryo UI" panose="020B0604030504040204" pitchFamily="50" charset="-128"/>
                <a:ea typeface="Meiryo UI" panose="020B0604030504040204" pitchFamily="50" charset="-128"/>
              </a:rPr>
              <a:t>Nakanoshima</a:t>
            </a:r>
            <a:r>
              <a:rPr lang="en-US" altLang="ja-JP" sz="1200" b="0" i="0" u="none" strike="noStrike" baseline="0" dirty="0">
                <a:solidFill>
                  <a:schemeClr val="tx1"/>
                </a:solidFill>
                <a:latin typeface="Meiryo UI" panose="020B0604030504040204" pitchFamily="50" charset="-128"/>
                <a:ea typeface="Meiryo UI" panose="020B0604030504040204" pitchFamily="50" charset="-128"/>
              </a:rPr>
              <a:t> </a:t>
            </a:r>
            <a:r>
              <a:rPr lang="en-US" altLang="ja-JP" sz="1200" b="0" i="0" u="none" strike="noStrike" baseline="0" dirty="0" err="1">
                <a:solidFill>
                  <a:schemeClr val="tx1"/>
                </a:solidFill>
                <a:latin typeface="Meiryo UI" panose="020B0604030504040204" pitchFamily="50" charset="-128"/>
                <a:ea typeface="Meiryo UI" panose="020B0604030504040204" pitchFamily="50" charset="-128"/>
              </a:rPr>
              <a:t>Qross</a:t>
            </a:r>
            <a:r>
              <a:rPr lang="ja-JP" altLang="en-US" sz="1200" b="0" i="0" u="none" strike="noStrike" baseline="0" dirty="0">
                <a:solidFill>
                  <a:schemeClr val="tx1"/>
                </a:solidFill>
                <a:latin typeface="MeiryoUI"/>
                <a:ea typeface="Meiryo UI" panose="020B0604030504040204" pitchFamily="50" charset="-128"/>
              </a:rPr>
              <a:t>へ移転、</a:t>
            </a:r>
            <a:r>
              <a:rPr lang="ja-JP" altLang="en-US" sz="1200" b="0" i="0" u="none" strike="noStrike" baseline="0" dirty="0">
                <a:solidFill>
                  <a:schemeClr val="tx1"/>
                </a:solidFill>
                <a:latin typeface="Meiryo UI" panose="020B0604030504040204" pitchFamily="50" charset="-128"/>
                <a:ea typeface="Meiryo UI" panose="020B0604030504040204" pitchFamily="50" charset="-128"/>
              </a:rPr>
              <a:t>同時にテレビ会議システムの利⽤料を無償化。</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46912" y="6492875"/>
            <a:ext cx="2133600" cy="365125"/>
          </a:xfrm>
        </p:spPr>
        <p:txBody>
          <a:bodyPr/>
          <a:lstStyle/>
          <a:p>
            <a:pPr>
              <a:defRPr/>
            </a:pPr>
            <a:r>
              <a:rPr lang="en-US" altLang="ja-JP" b="1" dirty="0"/>
              <a:t>36</a:t>
            </a:r>
            <a:endParaRPr lang="ja-JP" altLang="en-US" b="1" dirty="0"/>
          </a:p>
        </p:txBody>
      </p:sp>
      <p:sp>
        <p:nvSpPr>
          <p:cNvPr id="33" name="正方形/長方形 32"/>
          <p:cNvSpPr/>
          <p:nvPr/>
        </p:nvSpPr>
        <p:spPr>
          <a:xfrm>
            <a:off x="21265" y="3384581"/>
            <a:ext cx="3368150" cy="461665"/>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関西支部と創薬支援ネットワークの概要</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出典：医薬品医療機器総合機構（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36" name="グループ化 35"/>
          <p:cNvGrpSpPr/>
          <p:nvPr/>
        </p:nvGrpSpPr>
        <p:grpSpPr>
          <a:xfrm>
            <a:off x="57902" y="3893392"/>
            <a:ext cx="3057288" cy="2874416"/>
            <a:chOff x="2" y="19050"/>
            <a:chExt cx="3185195" cy="2874416"/>
          </a:xfrm>
        </p:grpSpPr>
        <p:sp>
          <p:nvSpPr>
            <p:cNvPr id="37" name="正方形/長方形 36"/>
            <p:cNvSpPr/>
            <p:nvPr/>
          </p:nvSpPr>
          <p:spPr>
            <a:xfrm>
              <a:off x="2059889" y="238125"/>
              <a:ext cx="1125308" cy="169545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38" name="正方形/長方形 37"/>
            <p:cNvSpPr/>
            <p:nvPr/>
          </p:nvSpPr>
          <p:spPr>
            <a:xfrm>
              <a:off x="78991" y="233362"/>
              <a:ext cx="1582726" cy="2660104"/>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grpSp>
          <p:nvGrpSpPr>
            <p:cNvPr id="61" name="グループ化 60"/>
            <p:cNvGrpSpPr/>
            <p:nvPr/>
          </p:nvGrpSpPr>
          <p:grpSpPr>
            <a:xfrm>
              <a:off x="219488" y="19050"/>
              <a:ext cx="1209263" cy="2802408"/>
              <a:chOff x="-113888" y="19050"/>
              <a:chExt cx="1209263" cy="2802408"/>
            </a:xfrm>
          </p:grpSpPr>
          <p:sp>
            <p:nvSpPr>
              <p:cNvPr id="69" name="円/楕円 68"/>
              <p:cNvSpPr/>
              <p:nvPr/>
            </p:nvSpPr>
            <p:spPr>
              <a:xfrm>
                <a:off x="-113888" y="19050"/>
                <a:ext cx="1095375" cy="428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a:solidFill>
                      <a:prstClr val="white"/>
                    </a:solidFill>
                    <a:latin typeface="Meiryo UI"/>
                    <a:ea typeface="ＭＳ 明朝"/>
                    <a:cs typeface="Times New Roman"/>
                  </a:rPr>
                  <a:t> </a:t>
                </a:r>
                <a:endParaRPr lang="ja-JP" altLang="en-US" sz="1050" kern="100">
                  <a:solidFill>
                    <a:prstClr val="white"/>
                  </a:solidFill>
                  <a:ea typeface="ＭＳ 明朝"/>
                  <a:cs typeface="Times New Roman"/>
                </a:endParaRPr>
              </a:p>
            </p:txBody>
          </p:sp>
          <p:sp>
            <p:nvSpPr>
              <p:cNvPr id="70" name="テキスト ボックス 2"/>
              <p:cNvSpPr txBox="1"/>
              <p:nvPr/>
            </p:nvSpPr>
            <p:spPr>
              <a:xfrm>
                <a:off x="-105044" y="72008"/>
                <a:ext cx="1090446" cy="375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solidFill>
                      <a:prstClr val="black"/>
                    </a:solidFill>
                    <a:ea typeface="Meiryo UI"/>
                    <a:cs typeface="Times New Roman"/>
                  </a:rPr>
                  <a:t>創薬支援</a:t>
                </a:r>
                <a:endParaRPr lang="ja-JP" altLang="en-US" sz="800" kern="100" dirty="0">
                  <a:solidFill>
                    <a:prstClr val="black"/>
                  </a:solidFill>
                  <a:ea typeface="ＭＳ 明朝"/>
                  <a:cs typeface="Times New Roman"/>
                </a:endParaRPr>
              </a:p>
              <a:p>
                <a:pPr algn="ctr"/>
                <a:r>
                  <a:rPr lang="ja-JP" altLang="en-US" sz="800" kern="100" dirty="0">
                    <a:solidFill>
                      <a:prstClr val="black"/>
                    </a:solidFill>
                    <a:ea typeface="Meiryo UI"/>
                    <a:cs typeface="Times New Roman"/>
                  </a:rPr>
                  <a:t>ネットワーク</a:t>
                </a:r>
                <a:endParaRPr lang="ja-JP" altLang="en-US" sz="800" kern="100" dirty="0">
                  <a:solidFill>
                    <a:prstClr val="black"/>
                  </a:solidFill>
                  <a:ea typeface="ＭＳ 明朝"/>
                  <a:cs typeface="Times New Roman"/>
                </a:endParaRPr>
              </a:p>
            </p:txBody>
          </p:sp>
          <p:sp>
            <p:nvSpPr>
              <p:cNvPr id="71" name="正方形/長方形 70"/>
              <p:cNvSpPr/>
              <p:nvPr/>
            </p:nvSpPr>
            <p:spPr>
              <a:xfrm>
                <a:off x="-77408" y="628650"/>
                <a:ext cx="1172783" cy="37147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2" name="テキスト ボックス 2"/>
              <p:cNvSpPr txBox="1">
                <a:spLocks noChangeArrowheads="1"/>
              </p:cNvSpPr>
              <p:nvPr/>
            </p:nvSpPr>
            <p:spPr bwMode="auto">
              <a:xfrm>
                <a:off x="-9642" y="681037"/>
                <a:ext cx="995045" cy="266700"/>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ＡＭＥＤ</a:t>
                </a:r>
                <a:endParaRPr lang="ja-JP" altLang="en-US" sz="800" kern="100" dirty="0">
                  <a:solidFill>
                    <a:prstClr val="black"/>
                  </a:solidFill>
                  <a:latin typeface="Century"/>
                  <a:ea typeface="ＭＳ 明朝"/>
                  <a:cs typeface="Times New Roman"/>
                </a:endParaRPr>
              </a:p>
            </p:txBody>
          </p:sp>
          <p:sp>
            <p:nvSpPr>
              <p:cNvPr id="73" name="正方形/長方形 72"/>
              <p:cNvSpPr/>
              <p:nvPr/>
            </p:nvSpPr>
            <p:spPr>
              <a:xfrm>
                <a:off x="-75447" y="1085850"/>
                <a:ext cx="1170822" cy="173560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4" name="テキスト ボックス 2"/>
              <p:cNvSpPr txBox="1">
                <a:spLocks noChangeArrowheads="1"/>
              </p:cNvSpPr>
              <p:nvPr/>
            </p:nvSpPr>
            <p:spPr bwMode="auto">
              <a:xfrm>
                <a:off x="5662" y="1162051"/>
                <a:ext cx="979741" cy="2667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理化学研究所</a:t>
                </a:r>
                <a:endParaRPr lang="ja-JP" altLang="en-US" sz="800" kern="100" dirty="0">
                  <a:solidFill>
                    <a:prstClr val="black"/>
                  </a:solidFill>
                  <a:latin typeface="Century"/>
                  <a:ea typeface="ＭＳ 明朝"/>
                  <a:cs typeface="Times New Roman"/>
                </a:endParaRPr>
              </a:p>
            </p:txBody>
          </p:sp>
          <p:sp>
            <p:nvSpPr>
              <p:cNvPr id="75" name="テキスト ボックス 2"/>
              <p:cNvSpPr txBox="1">
                <a:spLocks noChangeArrowheads="1"/>
              </p:cNvSpPr>
              <p:nvPr/>
            </p:nvSpPr>
            <p:spPr bwMode="auto">
              <a:xfrm>
                <a:off x="-776" y="1468580"/>
                <a:ext cx="977312" cy="29563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900" kern="100" dirty="0">
                    <a:solidFill>
                      <a:prstClr val="black"/>
                    </a:solidFill>
                    <a:latin typeface="Century"/>
                    <a:ea typeface="Meiryo UI"/>
                    <a:cs typeface="Times New Roman"/>
                  </a:rPr>
                  <a:t>産業技術総合</a:t>
                </a:r>
                <a:endParaRPr lang="en-US" altLang="ja-JP" sz="900" kern="100" dirty="0">
                  <a:solidFill>
                    <a:prstClr val="black"/>
                  </a:solidFill>
                  <a:latin typeface="Century"/>
                  <a:ea typeface="Meiryo UI"/>
                  <a:cs typeface="Times New Roman"/>
                </a:endParaRPr>
              </a:p>
              <a:p>
                <a:pPr algn="ctr">
                  <a:lnSpc>
                    <a:spcPts val="900"/>
                  </a:lnSpc>
                </a:pPr>
                <a:r>
                  <a:rPr lang="ja-JP" altLang="en-US" sz="900" kern="100" dirty="0">
                    <a:solidFill>
                      <a:prstClr val="black"/>
                    </a:solidFill>
                    <a:latin typeface="Century"/>
                    <a:ea typeface="Meiryo UI"/>
                    <a:cs typeface="Times New Roman"/>
                  </a:rPr>
                  <a:t>研究所</a:t>
                </a:r>
                <a:endParaRPr lang="ja-JP" altLang="en-US" sz="900" kern="100" dirty="0">
                  <a:solidFill>
                    <a:prstClr val="black"/>
                  </a:solidFill>
                  <a:latin typeface="Century"/>
                  <a:ea typeface="ＭＳ 明朝"/>
                  <a:cs typeface="Times New Roman"/>
                </a:endParaRPr>
              </a:p>
            </p:txBody>
          </p:sp>
          <p:sp>
            <p:nvSpPr>
              <p:cNvPr id="76" name="テキスト ボックス 2"/>
              <p:cNvSpPr txBox="1">
                <a:spLocks noChangeArrowheads="1"/>
              </p:cNvSpPr>
              <p:nvPr/>
            </p:nvSpPr>
            <p:spPr bwMode="auto">
              <a:xfrm>
                <a:off x="-776" y="1809432"/>
                <a:ext cx="977312" cy="315929"/>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800" kern="100" dirty="0">
                    <a:latin typeface="Century"/>
                    <a:ea typeface="Meiryo UI"/>
                    <a:cs typeface="Times New Roman"/>
                  </a:rPr>
                  <a:t>医薬基盤・健康・</a:t>
                </a:r>
                <a:endParaRPr lang="en-US" altLang="ja-JP" sz="800" kern="100" dirty="0">
                  <a:latin typeface="Century"/>
                  <a:ea typeface="Meiryo UI"/>
                  <a:cs typeface="Times New Roman"/>
                </a:endParaRPr>
              </a:p>
              <a:p>
                <a:pPr algn="ctr">
                  <a:lnSpc>
                    <a:spcPts val="900"/>
                  </a:lnSpc>
                </a:pPr>
                <a:r>
                  <a:rPr lang="ja-JP" altLang="en-US" sz="800" kern="100" dirty="0">
                    <a:latin typeface="Century"/>
                    <a:ea typeface="Meiryo UI"/>
                    <a:cs typeface="Times New Roman"/>
                  </a:rPr>
                  <a:t>栄養研究所</a:t>
                </a:r>
                <a:endParaRPr lang="ja-JP" altLang="en-US" sz="800" kern="100" dirty="0">
                  <a:latin typeface="Century"/>
                  <a:ea typeface="ＭＳ 明朝"/>
                  <a:cs typeface="Times New Roman"/>
                </a:endParaRPr>
              </a:p>
            </p:txBody>
          </p:sp>
          <p:sp>
            <p:nvSpPr>
              <p:cNvPr id="77" name="テキスト ボックス 2"/>
              <p:cNvSpPr txBox="1">
                <a:spLocks noChangeArrowheads="1"/>
              </p:cNvSpPr>
              <p:nvPr/>
            </p:nvSpPr>
            <p:spPr bwMode="auto">
              <a:xfrm>
                <a:off x="8092" y="2168866"/>
                <a:ext cx="977312" cy="280201"/>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00" kern="100" dirty="0">
                    <a:solidFill>
                      <a:prstClr val="black"/>
                    </a:solidFill>
                    <a:latin typeface="Century"/>
                    <a:ea typeface="Meiryo UI"/>
                    <a:cs typeface="Times New Roman"/>
                  </a:rPr>
                  <a:t>創薬連携</a:t>
                </a:r>
                <a:endParaRPr lang="en-US" altLang="ja-JP" sz="800" kern="100" dirty="0">
                  <a:solidFill>
                    <a:prstClr val="black"/>
                  </a:solidFill>
                  <a:latin typeface="Century"/>
                  <a:ea typeface="Meiryo UI"/>
                  <a:cs typeface="Times New Roman"/>
                </a:endParaRPr>
              </a:p>
              <a:p>
                <a:pPr algn="ctr">
                  <a:lnSpc>
                    <a:spcPts val="800"/>
                  </a:lnSpc>
                </a:pPr>
                <a:r>
                  <a:rPr lang="ja-JP" altLang="en-US" sz="800" kern="100" dirty="0">
                    <a:solidFill>
                      <a:prstClr val="black"/>
                    </a:solidFill>
                    <a:latin typeface="Century"/>
                    <a:ea typeface="Meiryo UI"/>
                    <a:cs typeface="Times New Roman"/>
                  </a:rPr>
                  <a:t>研究機関</a:t>
                </a:r>
                <a:endParaRPr lang="ja-JP" altLang="en-US" sz="800" kern="100" dirty="0">
                  <a:solidFill>
                    <a:prstClr val="black"/>
                  </a:solidFill>
                  <a:latin typeface="Century"/>
                  <a:ea typeface="ＭＳ 明朝"/>
                  <a:cs typeface="Times New Roman"/>
                </a:endParaRPr>
              </a:p>
            </p:txBody>
          </p:sp>
          <p:sp>
            <p:nvSpPr>
              <p:cNvPr id="78" name="テキスト ボックス 2"/>
              <p:cNvSpPr txBox="1">
                <a:spLocks noChangeArrowheads="1"/>
              </p:cNvSpPr>
              <p:nvPr/>
            </p:nvSpPr>
            <p:spPr bwMode="auto">
              <a:xfrm>
                <a:off x="-9642" y="2480258"/>
                <a:ext cx="1001388" cy="2664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50" kern="100" dirty="0">
                    <a:solidFill>
                      <a:prstClr val="black"/>
                    </a:solidFill>
                    <a:latin typeface="Century"/>
                    <a:ea typeface="Meiryo UI"/>
                    <a:cs typeface="Times New Roman"/>
                  </a:rPr>
                  <a:t>大学、民間</a:t>
                </a:r>
                <a:endParaRPr lang="en-US" altLang="ja-JP" sz="850" kern="100" dirty="0">
                  <a:solidFill>
                    <a:prstClr val="black"/>
                  </a:solidFill>
                  <a:latin typeface="Century"/>
                  <a:ea typeface="Meiryo UI"/>
                  <a:cs typeface="Times New Roman"/>
                </a:endParaRPr>
              </a:p>
              <a:p>
                <a:pPr algn="ctr">
                  <a:lnSpc>
                    <a:spcPts val="800"/>
                  </a:lnSpc>
                </a:pPr>
                <a:r>
                  <a:rPr lang="ja-JP" altLang="en-US" sz="850" kern="100" dirty="0">
                    <a:solidFill>
                      <a:prstClr val="black"/>
                    </a:solidFill>
                    <a:latin typeface="Century"/>
                    <a:ea typeface="Meiryo UI"/>
                    <a:cs typeface="Times New Roman"/>
                  </a:rPr>
                  <a:t>研究機関等</a:t>
                </a:r>
                <a:endParaRPr lang="ja-JP" altLang="en-US" sz="850" kern="100" dirty="0">
                  <a:solidFill>
                    <a:prstClr val="black"/>
                  </a:solidFill>
                  <a:latin typeface="Century"/>
                  <a:ea typeface="ＭＳ 明朝"/>
                  <a:cs typeface="Times New Roman"/>
                </a:endParaRPr>
              </a:p>
            </p:txBody>
          </p:sp>
        </p:grpSp>
        <p:sp>
          <p:nvSpPr>
            <p:cNvPr id="62" name="左右矢印 61"/>
            <p:cNvSpPr/>
            <p:nvPr/>
          </p:nvSpPr>
          <p:spPr>
            <a:xfrm>
              <a:off x="1558105" y="379017"/>
              <a:ext cx="584522" cy="347663"/>
            </a:xfrm>
            <a:prstGeom prst="leftRigh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63" name="テキスト ボックス 2"/>
            <p:cNvSpPr txBox="1">
              <a:spLocks noChangeArrowheads="1"/>
            </p:cNvSpPr>
            <p:nvPr/>
          </p:nvSpPr>
          <p:spPr bwMode="auto">
            <a:xfrm>
              <a:off x="2121247" y="1825853"/>
              <a:ext cx="1002591" cy="215444"/>
            </a:xfrm>
            <a:prstGeom prst="rect">
              <a:avLst/>
            </a:prstGeom>
            <a:solidFill>
              <a:srgbClr val="FFFFFF"/>
            </a:solidFill>
            <a:ln w="12700">
              <a:solidFill>
                <a:srgbClr val="000000"/>
              </a:solidFill>
              <a:miter lim="800000"/>
              <a:headEnd/>
              <a:tailEnd/>
            </a:ln>
          </p:spPr>
          <p:txBody>
            <a:bodyPr rot="0" vert="horz" wrap="square" lIns="91440" tIns="45720" rIns="91440" bIns="45720" anchor="t" anchorCtr="0">
              <a:spAutoFit/>
            </a:bodyPr>
            <a:lstStyle/>
            <a:p>
              <a:pPr algn="ctr"/>
              <a:r>
                <a:rPr lang="en-US" sz="800" kern="100" dirty="0">
                  <a:solidFill>
                    <a:prstClr val="black"/>
                  </a:solidFill>
                  <a:latin typeface="Meiryo UI"/>
                  <a:ea typeface="ＭＳ 明朝"/>
                  <a:cs typeface="Times New Roman"/>
                </a:rPr>
                <a:t>PMDA</a:t>
              </a:r>
              <a:r>
                <a:rPr lang="ja-JP" altLang="en-US" sz="800" kern="100" dirty="0">
                  <a:solidFill>
                    <a:prstClr val="black"/>
                  </a:solidFill>
                  <a:latin typeface="Century"/>
                  <a:ea typeface="Meiryo UI"/>
                  <a:cs typeface="Times New Roman"/>
                </a:rPr>
                <a:t>関西支部</a:t>
              </a:r>
              <a:endParaRPr lang="ja-JP" altLang="en-US" sz="800" kern="100" dirty="0">
                <a:solidFill>
                  <a:prstClr val="black"/>
                </a:solidFill>
                <a:latin typeface="Century"/>
                <a:ea typeface="ＭＳ 明朝"/>
                <a:cs typeface="Times New Roman"/>
              </a:endParaRPr>
            </a:p>
          </p:txBody>
        </p:sp>
        <p:sp>
          <p:nvSpPr>
            <p:cNvPr id="64" name="角丸四角形 63"/>
            <p:cNvSpPr/>
            <p:nvPr/>
          </p:nvSpPr>
          <p:spPr>
            <a:xfrm>
              <a:off x="2181238" y="436167"/>
              <a:ext cx="842882" cy="619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kern="100" dirty="0">
                  <a:solidFill>
                    <a:schemeClr val="tx1"/>
                  </a:solidFill>
                  <a:ea typeface="Meiryo UI"/>
                  <a:cs typeface="Times New Roman"/>
                </a:rPr>
                <a:t>薬事に関する</a:t>
              </a:r>
              <a:endParaRPr lang="en-US" altLang="ja-JP" sz="800" kern="100" dirty="0">
                <a:solidFill>
                  <a:schemeClr val="tx1"/>
                </a:solidFill>
                <a:ea typeface="Meiryo UI"/>
                <a:cs typeface="Times New Roman"/>
              </a:endParaRPr>
            </a:p>
            <a:p>
              <a:pPr algn="ctr"/>
              <a:r>
                <a:rPr lang="ja-JP" altLang="en-US" sz="800" kern="100" dirty="0">
                  <a:solidFill>
                    <a:schemeClr val="tx1"/>
                  </a:solidFill>
                  <a:ea typeface="Meiryo UI"/>
                  <a:cs typeface="Times New Roman"/>
                </a:rPr>
                <a:t>各種相談</a:t>
              </a:r>
              <a:endParaRPr lang="ja-JP" altLang="en-US" sz="800" strike="sngStrike" kern="100" dirty="0">
                <a:solidFill>
                  <a:schemeClr val="tx1"/>
                </a:solidFill>
                <a:ea typeface="ＭＳ 明朝"/>
                <a:cs typeface="Times New Roman"/>
              </a:endParaRPr>
            </a:p>
          </p:txBody>
        </p:sp>
        <p:sp>
          <p:nvSpPr>
            <p:cNvPr id="65" name="角丸四角形 64"/>
            <p:cNvSpPr/>
            <p:nvPr/>
          </p:nvSpPr>
          <p:spPr>
            <a:xfrm>
              <a:off x="2181239" y="1190625"/>
              <a:ext cx="842882" cy="547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kern="100" dirty="0">
                  <a:solidFill>
                    <a:srgbClr val="000000"/>
                  </a:solidFill>
                  <a:latin typeface="Meiryo UI"/>
                  <a:ea typeface="ＭＳ 明朝"/>
                  <a:cs typeface="Times New Roman"/>
                </a:rPr>
                <a:t>GMP</a:t>
              </a:r>
              <a:r>
                <a:rPr lang="ja-JP" altLang="en-US" sz="800" kern="100" dirty="0">
                  <a:solidFill>
                    <a:srgbClr val="7030A0"/>
                  </a:solidFill>
                  <a:latin typeface="Meiryo UI" panose="020B0604030504040204" pitchFamily="50" charset="-128"/>
                  <a:ea typeface="Meiryo UI" panose="020B0604030504040204" pitchFamily="50" charset="-128"/>
                  <a:cs typeface="Meiryo UI" panose="020B0604030504040204" pitchFamily="50" charset="-128"/>
                </a:rPr>
                <a:t>等</a:t>
              </a:r>
            </a:p>
            <a:p>
              <a:pPr algn="ctr"/>
              <a:r>
                <a:rPr lang="ja-JP" altLang="en-US" sz="800" kern="100" dirty="0">
                  <a:solidFill>
                    <a:srgbClr val="000000"/>
                  </a:solidFill>
                  <a:ea typeface="Meiryo UI"/>
                  <a:cs typeface="Times New Roman"/>
                </a:rPr>
                <a:t>実地調査</a:t>
              </a:r>
              <a:endParaRPr lang="ja-JP" altLang="en-US" sz="800" kern="100" dirty="0">
                <a:solidFill>
                  <a:prstClr val="white"/>
                </a:solidFill>
                <a:ea typeface="ＭＳ 明朝"/>
                <a:cs typeface="Times New Roman"/>
              </a:endParaRPr>
            </a:p>
          </p:txBody>
        </p:sp>
        <p:sp>
          <p:nvSpPr>
            <p:cNvPr id="66" name="テキスト ボックス 2"/>
            <p:cNvSpPr txBox="1">
              <a:spLocks noChangeArrowheads="1"/>
            </p:cNvSpPr>
            <p:nvPr/>
          </p:nvSpPr>
          <p:spPr bwMode="auto">
            <a:xfrm>
              <a:off x="1551418" y="425890"/>
              <a:ext cx="584522" cy="253916"/>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050" kern="100" dirty="0">
                  <a:solidFill>
                    <a:prstClr val="black"/>
                  </a:solidFill>
                  <a:latin typeface="Century"/>
                  <a:ea typeface="Meiryo UI"/>
                  <a:cs typeface="Times New Roman"/>
                </a:rPr>
                <a:t>連携</a:t>
              </a:r>
              <a:endParaRPr lang="ja-JP" altLang="en-US" sz="1050" kern="100" dirty="0">
                <a:solidFill>
                  <a:prstClr val="black"/>
                </a:solidFill>
                <a:latin typeface="Century"/>
                <a:ea typeface="ＭＳ 明朝"/>
                <a:cs typeface="Times New Roman"/>
              </a:endParaRPr>
            </a:p>
          </p:txBody>
        </p:sp>
        <p:sp>
          <p:nvSpPr>
            <p:cNvPr id="67" name="環状矢印 66"/>
            <p:cNvSpPr/>
            <p:nvPr/>
          </p:nvSpPr>
          <p:spPr>
            <a:xfrm rot="5400000">
              <a:off x="709235" y="1150573"/>
              <a:ext cx="1231775" cy="51520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68" name="環状矢印 67"/>
            <p:cNvSpPr/>
            <p:nvPr/>
          </p:nvSpPr>
          <p:spPr>
            <a:xfrm rot="16200000">
              <a:off x="-332687" y="1113741"/>
              <a:ext cx="1243011" cy="577633"/>
            </a:xfrm>
            <a:prstGeom prst="circularArrow">
              <a:avLst>
                <a:gd name="adj1" fmla="val 12500"/>
                <a:gd name="adj2" fmla="val 1142319"/>
                <a:gd name="adj3" fmla="val 20457681"/>
                <a:gd name="adj4" fmla="val 10800008"/>
                <a:gd name="adj5"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80" name="正方形/長方形 79"/>
          <p:cNvSpPr/>
          <p:nvPr/>
        </p:nvSpPr>
        <p:spPr>
          <a:xfrm>
            <a:off x="3265626" y="3379524"/>
            <a:ext cx="5184576" cy="276999"/>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　機能拡充</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(2016.6</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）以降の相談メニューの概要</a:t>
            </a:r>
          </a:p>
        </p:txBody>
      </p:sp>
      <p:pic>
        <p:nvPicPr>
          <p:cNvPr id="40" name="図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3843" y="3559041"/>
            <a:ext cx="5722199" cy="2701137"/>
          </a:xfrm>
          <a:prstGeom prst="rect">
            <a:avLst/>
          </a:prstGeom>
        </p:spPr>
      </p:pic>
      <p:sp>
        <p:nvSpPr>
          <p:cNvPr id="3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Tree>
    <p:extLst>
      <p:ext uri="{BB962C8B-B14F-4D97-AF65-F5344CB8AC3E}">
        <p14:creationId xmlns:p14="http://schemas.microsoft.com/office/powerpoint/2010/main" val="3078222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２．国内外の観光需要の取り込みの強化</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37</a:t>
            </a:fld>
            <a:endParaRPr lang="ja-JP" altLang="en-US" b="1" dirty="0"/>
          </a:p>
        </p:txBody>
      </p:sp>
    </p:spTree>
    <p:extLst>
      <p:ext uri="{BB962C8B-B14F-4D97-AF65-F5344CB8AC3E}">
        <p14:creationId xmlns:p14="http://schemas.microsoft.com/office/powerpoint/2010/main" val="958691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0" y="438342"/>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訪日外国人の</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出典：観光庁</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インバウンド消費動向調査</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作成（</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年は新型コロナの影響で調査中止）</a:t>
            </a:r>
            <a:endParaRPr kumimoji="1" lang="ja-JP"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177054"/>
            <a:ext cx="8928992" cy="10803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年に大阪を訪問した訪日外国人の旅行消費単価は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90,126</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円と</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87,501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円）から</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僅かにに上昇するも、東京とは大きく開きがある状況。</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国別では、アメリカの旅行消費単価は上昇基調にある一方、中国は大幅に減少、香港・台湾・韓国は</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年と比較し、ほぼ同水準。</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33552" y="2257428"/>
            <a:ext cx="4019258" cy="31072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○訪問地別、</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22" name="正方形/長方形 21"/>
          <p:cNvSpPr/>
          <p:nvPr/>
        </p:nvSpPr>
        <p:spPr>
          <a:xfrm>
            <a:off x="4211960" y="2260377"/>
            <a:ext cx="5052260"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○国・地域別、訪日外国人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正方形/長方形 4"/>
          <p:cNvSpPr>
            <a:spLocks noChangeArrowheads="1"/>
          </p:cNvSpPr>
          <p:nvPr/>
        </p:nvSpPr>
        <p:spPr bwMode="auto">
          <a:xfrm>
            <a:off x="107504" y="6469834"/>
            <a:ext cx="5724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トランジット、乗員、１年以上の滞在者等を除く日本を出国する訪日外国人旅行者</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ext uri="{D42A27DB-BD31-4B8C-83A1-F6EECF244321}">
                <p14:modId xmlns:p14="http://schemas.microsoft.com/office/powerpoint/2010/main" val="427291347"/>
              </p:ext>
            </p:extLst>
          </p:nvPr>
        </p:nvGraphicFramePr>
        <p:xfrm>
          <a:off x="71934" y="2528085"/>
          <a:ext cx="4356050" cy="39591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p:cNvGraphicFramePr>
            <a:graphicFrameLocks/>
          </p:cNvGraphicFramePr>
          <p:nvPr>
            <p:extLst>
              <p:ext uri="{D42A27DB-BD31-4B8C-83A1-F6EECF244321}">
                <p14:modId xmlns:p14="http://schemas.microsoft.com/office/powerpoint/2010/main" val="1176899192"/>
              </p:ext>
            </p:extLst>
          </p:nvPr>
        </p:nvGraphicFramePr>
        <p:xfrm>
          <a:off x="4427984" y="2492896"/>
          <a:ext cx="4392487" cy="4100048"/>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121681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261701" y="980728"/>
            <a:ext cx="1872208" cy="338554"/>
          </a:xfrm>
          <a:prstGeom prst="rect">
            <a:avLst/>
          </a:prstGeom>
          <a:solidFill>
            <a:schemeClr val="accent1"/>
          </a:solidFill>
        </p:spPr>
        <p:txBody>
          <a:bodyPr wrap="square" rtlCol="0">
            <a:spAutoFit/>
          </a:bodyPr>
          <a:lstStyle/>
          <a:p>
            <a:pPr algn="ct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戦略目標</a:t>
            </a:r>
          </a:p>
        </p:txBody>
      </p:sp>
      <p:sp>
        <p:nvSpPr>
          <p:cNvPr id="23" name="テキスト ボックス 22"/>
          <p:cNvSpPr txBox="1"/>
          <p:nvPr/>
        </p:nvSpPr>
        <p:spPr>
          <a:xfrm>
            <a:off x="2098205" y="980728"/>
            <a:ext cx="3608680"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（目標年は</a:t>
            </a:r>
            <a:r>
              <a:rPr lang="en-US" altLang="ja-JP" dirty="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latin typeface="Meiryo UI" panose="020B0604030504040204" pitchFamily="50" charset="-128"/>
                <a:ea typeface="Meiryo UI" panose="020B0604030504040204" pitchFamily="50" charset="-128"/>
                <a:cs typeface="Meiryo UI" panose="020B0604030504040204" pitchFamily="50" charset="-128"/>
              </a:rPr>
              <a:t>年（一部除く））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07504" y="260648"/>
            <a:ext cx="6513073"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a:solidFill>
                  <a:schemeClr val="tx1"/>
                </a:solidFill>
                <a:latin typeface="Meiryo UI" panose="020B0604030504040204" pitchFamily="50" charset="-128"/>
                <a:ea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rPr>
              <a:t>大阪の再生・成長に向けた新戦略</a:t>
            </a:r>
            <a:r>
              <a:rPr kumimoji="1" lang="ja-JP" altLang="en-US" sz="2000" b="1" dirty="0">
                <a:solidFill>
                  <a:schemeClr val="tx1"/>
                </a:solidFill>
                <a:latin typeface="Meiryo UI" panose="020B0604030504040204" pitchFamily="50" charset="-128"/>
                <a:ea typeface="Meiryo UI" panose="020B0604030504040204" pitchFamily="50" charset="-128"/>
              </a:rPr>
              <a:t>」に掲げる目標</a:t>
            </a:r>
          </a:p>
        </p:txBody>
      </p:sp>
      <p:sp>
        <p:nvSpPr>
          <p:cNvPr id="2" name="スライド番号プレースホルダー 1"/>
          <p:cNvSpPr>
            <a:spLocks noGrp="1"/>
          </p:cNvSpPr>
          <p:nvPr>
            <p:ph type="sldNum" sz="quarter" idx="12"/>
          </p:nvPr>
        </p:nvSpPr>
        <p:spPr>
          <a:xfrm>
            <a:off x="7037294" y="6492875"/>
            <a:ext cx="2133600" cy="365125"/>
          </a:xfrm>
        </p:spPr>
        <p:txBody>
          <a:bodyPr/>
          <a:lstStyle/>
          <a:p>
            <a:pPr>
              <a:defRPr/>
            </a:pPr>
            <a:fld id="{4AC9B83D-17C3-4F2E-B0BA-D155CD364A7C}" type="slidenum">
              <a:rPr lang="ja-JP" altLang="en-US" b="1" smtClean="0"/>
              <a:pPr>
                <a:defRPr/>
              </a:pPr>
              <a:t>3</a:t>
            </a:fld>
            <a:endParaRPr lang="ja-JP" altLang="en-US" b="1" dirty="0"/>
          </a:p>
        </p:txBody>
      </p:sp>
      <p:sp>
        <p:nvSpPr>
          <p:cNvPr id="14" name="角丸四角形 13"/>
          <p:cNvSpPr/>
          <p:nvPr/>
        </p:nvSpPr>
        <p:spPr>
          <a:xfrm>
            <a:off x="278373" y="1704646"/>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実質成長率</a:t>
            </a:r>
          </a:p>
        </p:txBody>
      </p:sp>
      <p:sp>
        <p:nvSpPr>
          <p:cNvPr id="15" name="V 字形矢印 14"/>
          <p:cNvSpPr/>
          <p:nvPr/>
        </p:nvSpPr>
        <p:spPr>
          <a:xfrm>
            <a:off x="2393758" y="1776654"/>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16" name="角丸四角形 15"/>
          <p:cNvSpPr/>
          <p:nvPr/>
        </p:nvSpPr>
        <p:spPr>
          <a:xfrm>
            <a:off x="2699792" y="1667493"/>
            <a:ext cx="5940000" cy="541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kumimoji="1"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年度に府内総生産（実質）をコロナ前の</a:t>
            </a:r>
            <a:r>
              <a:rPr kumimoji="1" lang="ja-JP" altLang="en-US" dirty="0">
                <a:solidFill>
                  <a:schemeClr val="tx1"/>
                </a:solidFill>
                <a:latin typeface="Meiryo UI" panose="020B0604030504040204" pitchFamily="50" charset="-128"/>
                <a:ea typeface="Meiryo UI" panose="020B0604030504040204" pitchFamily="50" charset="-128"/>
              </a:rPr>
              <a:t>水準に戻す。</a:t>
            </a:r>
            <a:endParaRPr kumimoji="1"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それを踏まえ年平均２</a:t>
            </a:r>
            <a:r>
              <a:rPr kumimoji="1" lang="en-US" altLang="ja-JP"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以上</a:t>
            </a:r>
          </a:p>
        </p:txBody>
      </p:sp>
      <p:sp>
        <p:nvSpPr>
          <p:cNvPr id="17" name="角丸四角形 16"/>
          <p:cNvSpPr/>
          <p:nvPr/>
        </p:nvSpPr>
        <p:spPr>
          <a:xfrm>
            <a:off x="278373" y="2712758"/>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150" dirty="0">
                <a:solidFill>
                  <a:schemeClr val="tx1"/>
                </a:solidFill>
                <a:latin typeface="Meiryo UI" panose="020B0604030504040204" pitchFamily="50" charset="-128"/>
                <a:ea typeface="Meiryo UI" panose="020B0604030504040204" pitchFamily="50" charset="-128"/>
              </a:rPr>
              <a:t>内外からの誘客</a:t>
            </a:r>
          </a:p>
        </p:txBody>
      </p:sp>
      <p:sp>
        <p:nvSpPr>
          <p:cNvPr id="20" name="角丸四角形 19"/>
          <p:cNvSpPr/>
          <p:nvPr/>
        </p:nvSpPr>
        <p:spPr>
          <a:xfrm>
            <a:off x="2749082" y="2439953"/>
            <a:ext cx="6394918" cy="12784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457200"/>
            <a:r>
              <a:rPr lang="ja-JP" altLang="en-US" dirty="0">
                <a:solidFill>
                  <a:schemeClr val="tx1"/>
                </a:solidFill>
                <a:latin typeface="Meiryo UI" panose="020B0604030504040204" pitchFamily="50" charset="-128"/>
                <a:ea typeface="Meiryo UI" panose="020B0604030504040204" pitchFamily="50" charset="-128"/>
              </a:rPr>
              <a:t>・日本人延べ宿泊者数　</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年にコロナ前の水準を上回る　</a:t>
            </a:r>
          </a:p>
          <a:p>
            <a:pPr marL="72000" indent="-457200"/>
            <a:r>
              <a:rPr lang="ja-JP" altLang="en-US" dirty="0">
                <a:solidFill>
                  <a:schemeClr val="tx1"/>
                </a:solidFill>
                <a:latin typeface="Meiryo UI" panose="020B0604030504040204" pitchFamily="50" charset="-128"/>
                <a:ea typeface="Meiryo UI" panose="020B0604030504040204" pitchFamily="50" charset="-128"/>
              </a:rPr>
              <a:t>・来阪外国人旅行者数　入国規制解除から</a:t>
            </a:r>
            <a:r>
              <a:rPr lang="en-US" altLang="ja-JP" dirty="0">
                <a:solidFill>
                  <a:schemeClr val="tx1"/>
                </a:solidFill>
                <a:latin typeface="Meiryo UI" panose="020B0604030504040204" pitchFamily="50" charset="-128"/>
                <a:ea typeface="Meiryo UI" panose="020B0604030504040204" pitchFamily="50" charset="-128"/>
              </a:rPr>
              <a:t>2</a:t>
            </a:r>
            <a:r>
              <a:rPr lang="ja-JP" altLang="en-US" dirty="0">
                <a:solidFill>
                  <a:schemeClr val="tx1"/>
                </a:solidFill>
                <a:latin typeface="Meiryo UI" panose="020B0604030504040204" pitchFamily="50" charset="-128"/>
                <a:ea typeface="Meiryo UI" panose="020B0604030504040204" pitchFamily="50" charset="-128"/>
              </a:rPr>
              <a:t>年後</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にコロナ前の　　　水準を上回る</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25" name="角丸四角形 24"/>
          <p:cNvSpPr/>
          <p:nvPr/>
        </p:nvSpPr>
        <p:spPr>
          <a:xfrm>
            <a:off x="278373" y="3849030"/>
            <a:ext cx="1838864" cy="568780"/>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スタートアップ</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創出数</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2717558" y="3992776"/>
            <a:ext cx="5940000" cy="2883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300</a:t>
            </a:r>
            <a:r>
              <a:rPr kumimoji="1" lang="ja-JP" altLang="en-US" dirty="0">
                <a:solidFill>
                  <a:schemeClr val="tx1"/>
                </a:solidFill>
                <a:latin typeface="Meiryo UI" panose="020B0604030504040204" pitchFamily="50" charset="-128"/>
                <a:ea typeface="Meiryo UI" panose="020B0604030504040204" pitchFamily="50" charset="-128"/>
              </a:rPr>
              <a:t>社創出（うち大学発</a:t>
            </a:r>
            <a:r>
              <a:rPr kumimoji="1" lang="en-US" altLang="ja-JP" dirty="0">
                <a:solidFill>
                  <a:schemeClr val="tx1"/>
                </a:solidFill>
                <a:latin typeface="Meiryo UI" panose="020B0604030504040204" pitchFamily="50" charset="-128"/>
                <a:ea typeface="Meiryo UI" panose="020B0604030504040204" pitchFamily="50" charset="-128"/>
              </a:rPr>
              <a:t>100</a:t>
            </a:r>
            <a:r>
              <a:rPr kumimoji="1" lang="ja-JP" altLang="en-US" dirty="0">
                <a:solidFill>
                  <a:schemeClr val="tx1"/>
                </a:solidFill>
                <a:latin typeface="Meiryo UI" panose="020B0604030504040204" pitchFamily="50" charset="-128"/>
                <a:ea typeface="Meiryo UI" panose="020B0604030504040204" pitchFamily="50" charset="-128"/>
              </a:rPr>
              <a:t>社） （</a:t>
            </a:r>
            <a:r>
              <a:rPr kumimoji="1" lang="en-US" altLang="ja-JP" dirty="0">
                <a:solidFill>
                  <a:schemeClr val="tx1"/>
                </a:solidFill>
                <a:latin typeface="Meiryo UI" panose="020B0604030504040204" pitchFamily="50" charset="-128"/>
                <a:ea typeface="Meiryo UI" panose="020B0604030504040204" pitchFamily="50" charset="-128"/>
              </a:rPr>
              <a:t>2024</a:t>
            </a:r>
            <a:r>
              <a:rPr kumimoji="1" lang="ja-JP" altLang="en-US" dirty="0">
                <a:solidFill>
                  <a:schemeClr val="tx1"/>
                </a:solidFill>
                <a:latin typeface="Meiryo UI" panose="020B0604030504040204" pitchFamily="50" charset="-128"/>
                <a:ea typeface="Meiryo UI" panose="020B0604030504040204" pitchFamily="50" charset="-128"/>
              </a:rPr>
              <a:t>年）</a:t>
            </a:r>
          </a:p>
        </p:txBody>
      </p:sp>
      <p:sp>
        <p:nvSpPr>
          <p:cNvPr id="27" name="角丸四角形 26"/>
          <p:cNvSpPr/>
          <p:nvPr/>
        </p:nvSpPr>
        <p:spPr>
          <a:xfrm>
            <a:off x="278373" y="4937661"/>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雇用創出数</a:t>
            </a:r>
          </a:p>
        </p:txBody>
      </p:sp>
      <p:sp>
        <p:nvSpPr>
          <p:cNvPr id="28" name="角丸四角形 27"/>
          <p:cNvSpPr/>
          <p:nvPr/>
        </p:nvSpPr>
        <p:spPr>
          <a:xfrm>
            <a:off x="2717558" y="4857142"/>
            <a:ext cx="5940000" cy="631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年にコロナ前の水準に戻す。</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年以降、年平均２万人以上</a:t>
            </a:r>
          </a:p>
        </p:txBody>
      </p:sp>
      <p:sp>
        <p:nvSpPr>
          <p:cNvPr id="29" name="角丸四角形 28"/>
          <p:cNvSpPr/>
          <p:nvPr/>
        </p:nvSpPr>
        <p:spPr>
          <a:xfrm>
            <a:off x="278373" y="5937262"/>
            <a:ext cx="1838864" cy="516074"/>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府内への転入</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超過数</a:t>
            </a:r>
          </a:p>
        </p:txBody>
      </p:sp>
      <p:sp>
        <p:nvSpPr>
          <p:cNvPr id="30" name="角丸四角形 29"/>
          <p:cNvSpPr/>
          <p:nvPr/>
        </p:nvSpPr>
        <p:spPr>
          <a:xfrm>
            <a:off x="2749082" y="6009270"/>
            <a:ext cx="5940000" cy="330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dirty="0">
                <a:solidFill>
                  <a:schemeClr val="tx1"/>
                </a:solidFill>
                <a:latin typeface="Meiryo UI" panose="020B0604030504040204" pitchFamily="50" charset="-128"/>
                <a:ea typeface="Meiryo UI" panose="020B0604030504040204" pitchFamily="50" charset="-128"/>
              </a:rPr>
              <a:t>・生産年齢人口の転入超過数　年１万人以上</a:t>
            </a:r>
          </a:p>
        </p:txBody>
      </p:sp>
      <p:sp>
        <p:nvSpPr>
          <p:cNvPr id="31" name="V 字形矢印 30"/>
          <p:cNvSpPr/>
          <p:nvPr/>
        </p:nvSpPr>
        <p:spPr>
          <a:xfrm>
            <a:off x="2393758" y="2784766"/>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2" name="V 字形矢印 31"/>
          <p:cNvSpPr/>
          <p:nvPr/>
        </p:nvSpPr>
        <p:spPr>
          <a:xfrm>
            <a:off x="2393758" y="3921038"/>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3" name="V 字形矢印 32"/>
          <p:cNvSpPr/>
          <p:nvPr/>
        </p:nvSpPr>
        <p:spPr>
          <a:xfrm>
            <a:off x="2393758" y="5001158"/>
            <a:ext cx="281514" cy="398315"/>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4" name="V 字形矢印 33"/>
          <p:cNvSpPr/>
          <p:nvPr/>
        </p:nvSpPr>
        <p:spPr>
          <a:xfrm>
            <a:off x="2393758" y="6009270"/>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a typeface="游ゴシック" panose="020B0400000000000000" pitchFamily="50" charset="-128"/>
            </a:endParaRPr>
          </a:p>
        </p:txBody>
      </p:sp>
      <p:sp>
        <p:nvSpPr>
          <p:cNvPr id="21" name="角丸四角形 20"/>
          <p:cNvSpPr/>
          <p:nvPr/>
        </p:nvSpPr>
        <p:spPr>
          <a:xfrm>
            <a:off x="4283968" y="3311687"/>
            <a:ext cx="1775823" cy="1474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lvl="0" indent="-265113"/>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具体の時期は改めて設定。</a:t>
            </a:r>
            <a:endParaRPr lang="en-US" altLang="ja-JP" sz="1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4200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4694" y="404664"/>
            <a:ext cx="8716160"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訪日外国人消費の動向と効果</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18278" y="2001686"/>
            <a:ext cx="8928992" cy="523220"/>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国籍・地域別、訪日外国人の旅行費支出内訳</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出典：観光庁「インバウンド消費動向調査」より作成　　　　　　　　　　　　　　　　　　　　　　　　　　　　</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92702" y="4332351"/>
            <a:ext cx="8699778"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パッケージツアー参加費に含まれる国内収入分を含むため、前ページの「国・地域別、</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回あたりの旅行消費単価の推移」グラフとは数値が異なる。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35496" y="4581128"/>
            <a:ext cx="9793088"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G</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D</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a:t>
            </a:r>
            <a:r>
              <a:rPr kumimoji="1"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効果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アジア太平洋研究所</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APIR)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Trend Watch No.65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訪日外国人消費による関西各府県への経済効果」より作成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4694" y="708225"/>
            <a:ext cx="8928992" cy="1307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訪日外国人の消費動向をみると、宿泊料金や飲食費や買物代の割合が高い。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中国と台湾では、買物代の構成比が最も高く、アメリカと韓国、香港は宿泊料金の構成比が高いといった</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それぞれの特徴が窺える。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訪日外国人消費の関西名目</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に対する寄与度は、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年に初めて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en-US" altLang="ja-JP" sz="16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を超え、</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年は関空被災にも関わらず</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1.08</a:t>
            </a:r>
            <a:r>
              <a:rPr lang="en-US" altLang="ja-JP" sz="16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 %</a:t>
            </a:r>
            <a:r>
              <a:rPr lang="en-US" altLang="ja-JP" sz="16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となり、</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1.25</a:t>
            </a:r>
            <a:r>
              <a:rPr lang="en-US" altLang="ja-JP" sz="16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 %</a:t>
            </a:r>
            <a:r>
              <a:rPr lang="en-US" altLang="ja-JP" sz="16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と加速した</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401363583"/>
              </p:ext>
            </p:extLst>
          </p:nvPr>
        </p:nvGraphicFramePr>
        <p:xfrm>
          <a:off x="251520" y="2520836"/>
          <a:ext cx="8229601" cy="1848338"/>
        </p:xfrm>
        <a:graphic>
          <a:graphicData uri="http://schemas.openxmlformats.org/drawingml/2006/table">
            <a:tbl>
              <a:tblPr/>
              <a:tblGrid>
                <a:gridCol w="1045029">
                  <a:extLst>
                    <a:ext uri="{9D8B030D-6E8A-4147-A177-3AD203B41FA5}">
                      <a16:colId xmlns:a16="http://schemas.microsoft.com/office/drawing/2014/main" val="2047801452"/>
                    </a:ext>
                  </a:extLst>
                </a:gridCol>
                <a:gridCol w="667040">
                  <a:extLst>
                    <a:ext uri="{9D8B030D-6E8A-4147-A177-3AD203B41FA5}">
                      <a16:colId xmlns:a16="http://schemas.microsoft.com/office/drawing/2014/main" val="3330274069"/>
                    </a:ext>
                  </a:extLst>
                </a:gridCol>
                <a:gridCol w="544749">
                  <a:extLst>
                    <a:ext uri="{9D8B030D-6E8A-4147-A177-3AD203B41FA5}">
                      <a16:colId xmlns:a16="http://schemas.microsoft.com/office/drawing/2014/main" val="3190419251"/>
                    </a:ext>
                  </a:extLst>
                </a:gridCol>
                <a:gridCol w="611453">
                  <a:extLst>
                    <a:ext uri="{9D8B030D-6E8A-4147-A177-3AD203B41FA5}">
                      <a16:colId xmlns:a16="http://schemas.microsoft.com/office/drawing/2014/main" val="4228787190"/>
                    </a:ext>
                  </a:extLst>
                </a:gridCol>
                <a:gridCol w="555867">
                  <a:extLst>
                    <a:ext uri="{9D8B030D-6E8A-4147-A177-3AD203B41FA5}">
                      <a16:colId xmlns:a16="http://schemas.microsoft.com/office/drawing/2014/main" val="2261187308"/>
                    </a:ext>
                  </a:extLst>
                </a:gridCol>
                <a:gridCol w="611453">
                  <a:extLst>
                    <a:ext uri="{9D8B030D-6E8A-4147-A177-3AD203B41FA5}">
                      <a16:colId xmlns:a16="http://schemas.microsoft.com/office/drawing/2014/main" val="3253670817"/>
                    </a:ext>
                  </a:extLst>
                </a:gridCol>
                <a:gridCol w="533631">
                  <a:extLst>
                    <a:ext uri="{9D8B030D-6E8A-4147-A177-3AD203B41FA5}">
                      <a16:colId xmlns:a16="http://schemas.microsoft.com/office/drawing/2014/main" val="1975007011"/>
                    </a:ext>
                  </a:extLst>
                </a:gridCol>
                <a:gridCol w="611453">
                  <a:extLst>
                    <a:ext uri="{9D8B030D-6E8A-4147-A177-3AD203B41FA5}">
                      <a16:colId xmlns:a16="http://schemas.microsoft.com/office/drawing/2014/main" val="2998288147"/>
                    </a:ext>
                  </a:extLst>
                </a:gridCol>
                <a:gridCol w="589219">
                  <a:extLst>
                    <a:ext uri="{9D8B030D-6E8A-4147-A177-3AD203B41FA5}">
                      <a16:colId xmlns:a16="http://schemas.microsoft.com/office/drawing/2014/main" val="282103964"/>
                    </a:ext>
                  </a:extLst>
                </a:gridCol>
                <a:gridCol w="700392">
                  <a:extLst>
                    <a:ext uri="{9D8B030D-6E8A-4147-A177-3AD203B41FA5}">
                      <a16:colId xmlns:a16="http://schemas.microsoft.com/office/drawing/2014/main" val="3866718702"/>
                    </a:ext>
                  </a:extLst>
                </a:gridCol>
                <a:gridCol w="558645">
                  <a:extLst>
                    <a:ext uri="{9D8B030D-6E8A-4147-A177-3AD203B41FA5}">
                      <a16:colId xmlns:a16="http://schemas.microsoft.com/office/drawing/2014/main" val="2474453528"/>
                    </a:ext>
                  </a:extLst>
                </a:gridCol>
                <a:gridCol w="600335">
                  <a:extLst>
                    <a:ext uri="{9D8B030D-6E8A-4147-A177-3AD203B41FA5}">
                      <a16:colId xmlns:a16="http://schemas.microsoft.com/office/drawing/2014/main" val="2638304807"/>
                    </a:ext>
                  </a:extLst>
                </a:gridCol>
                <a:gridCol w="600335">
                  <a:extLst>
                    <a:ext uri="{9D8B030D-6E8A-4147-A177-3AD203B41FA5}">
                      <a16:colId xmlns:a16="http://schemas.microsoft.com/office/drawing/2014/main" val="953021920"/>
                    </a:ext>
                  </a:extLst>
                </a:gridCol>
              </a:tblGrid>
              <a:tr h="169570">
                <a:tc rowSpan="2">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全体</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韓国</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台湾</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香港</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アメリカ</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74909408"/>
                  </a:ext>
                </a:extLst>
              </a:tr>
              <a:tr h="144000">
                <a:tc vMerge="1">
                  <a:txBody>
                    <a:bodyPr/>
                    <a:lstStyle/>
                    <a:p>
                      <a:pPr algn="ctr"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534832"/>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宿泊料金</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84,057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36.7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73,466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29.8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36,391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34.6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58,569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74,781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147,479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43.4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extLst>
                  <a:ext uri="{0D108BD9-81ED-4DB2-BD59-A6C34878D82A}">
                    <a16:rowId xmlns:a16="http://schemas.microsoft.com/office/drawing/2014/main" val="3812882630"/>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飲食費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50,221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51,581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28,660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27.3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40,169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54,361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69,616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579096828"/>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交通費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22,933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19,382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8,917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17,597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20,476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40,216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22931059"/>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娯楽サービス費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10,295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10,538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5,427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7,822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7,452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15,101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39018108"/>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買物代</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61,136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26.7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91,457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37.1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25,639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60,079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32.6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68,917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30.5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67,236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76088161"/>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374223"/>
                  </a:ext>
                </a:extLst>
              </a:tr>
              <a:tr h="216861">
                <a:tc>
                  <a:txBody>
                    <a:bodyPr/>
                    <a:lstStyle/>
                    <a:p>
                      <a:pPr algn="l" fontAlgn="ct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旅行支出総額</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228,782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246,550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105,058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184,413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226,011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339,708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43468"/>
                  </a:ext>
                </a:extLst>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192110586"/>
              </p:ext>
            </p:extLst>
          </p:nvPr>
        </p:nvGraphicFramePr>
        <p:xfrm>
          <a:off x="251520" y="4869160"/>
          <a:ext cx="8229601" cy="1872209"/>
        </p:xfrm>
        <a:graphic>
          <a:graphicData uri="http://schemas.openxmlformats.org/drawingml/2006/table">
            <a:tbl>
              <a:tblPr/>
              <a:tblGrid>
                <a:gridCol w="906424">
                  <a:extLst>
                    <a:ext uri="{9D8B030D-6E8A-4147-A177-3AD203B41FA5}">
                      <a16:colId xmlns:a16="http://schemas.microsoft.com/office/drawing/2014/main" val="78405242"/>
                    </a:ext>
                  </a:extLst>
                </a:gridCol>
                <a:gridCol w="895097">
                  <a:extLst>
                    <a:ext uri="{9D8B030D-6E8A-4147-A177-3AD203B41FA5}">
                      <a16:colId xmlns:a16="http://schemas.microsoft.com/office/drawing/2014/main" val="2549685635"/>
                    </a:ext>
                  </a:extLst>
                </a:gridCol>
                <a:gridCol w="895097">
                  <a:extLst>
                    <a:ext uri="{9D8B030D-6E8A-4147-A177-3AD203B41FA5}">
                      <a16:colId xmlns:a16="http://schemas.microsoft.com/office/drawing/2014/main" val="4146636711"/>
                    </a:ext>
                  </a:extLst>
                </a:gridCol>
                <a:gridCol w="895097">
                  <a:extLst>
                    <a:ext uri="{9D8B030D-6E8A-4147-A177-3AD203B41FA5}">
                      <a16:colId xmlns:a16="http://schemas.microsoft.com/office/drawing/2014/main" val="2232782624"/>
                    </a:ext>
                  </a:extLst>
                </a:gridCol>
                <a:gridCol w="1057498">
                  <a:extLst>
                    <a:ext uri="{9D8B030D-6E8A-4147-A177-3AD203B41FA5}">
                      <a16:colId xmlns:a16="http://schemas.microsoft.com/office/drawing/2014/main" val="3046638592"/>
                    </a:ext>
                  </a:extLst>
                </a:gridCol>
                <a:gridCol w="895097">
                  <a:extLst>
                    <a:ext uri="{9D8B030D-6E8A-4147-A177-3AD203B41FA5}">
                      <a16:colId xmlns:a16="http://schemas.microsoft.com/office/drawing/2014/main" val="1996729525"/>
                    </a:ext>
                  </a:extLst>
                </a:gridCol>
                <a:gridCol w="895097">
                  <a:extLst>
                    <a:ext uri="{9D8B030D-6E8A-4147-A177-3AD203B41FA5}">
                      <a16:colId xmlns:a16="http://schemas.microsoft.com/office/drawing/2014/main" val="2973259715"/>
                    </a:ext>
                  </a:extLst>
                </a:gridCol>
                <a:gridCol w="895097">
                  <a:extLst>
                    <a:ext uri="{9D8B030D-6E8A-4147-A177-3AD203B41FA5}">
                      <a16:colId xmlns:a16="http://schemas.microsoft.com/office/drawing/2014/main" val="605679584"/>
                    </a:ext>
                  </a:extLst>
                </a:gridCol>
                <a:gridCol w="895097">
                  <a:extLst>
                    <a:ext uri="{9D8B030D-6E8A-4147-A177-3AD203B41FA5}">
                      <a16:colId xmlns:a16="http://schemas.microsoft.com/office/drawing/2014/main" val="2836037819"/>
                    </a:ext>
                  </a:extLst>
                </a:gridCol>
              </a:tblGrid>
              <a:tr h="409545">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a:solidFill>
                            <a:schemeClr val="tx1"/>
                          </a:solidFill>
                          <a:effectLst/>
                          <a:latin typeface="Meiryo UI" panose="020B0604030504040204" pitchFamily="50" charset="-128"/>
                          <a:ea typeface="Meiryo UI" panose="020B0604030504040204" pitchFamily="50" charset="-128"/>
                        </a:rPr>
                      </a:b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1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1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1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1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354524"/>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滋賀県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8,697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37,322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39,860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43,195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582892"/>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京都府</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70,701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194,074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197,310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276,078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88954973"/>
                  </a:ext>
                </a:extLst>
              </a:tr>
              <a:tr h="214524">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大阪府</a:t>
                      </a:r>
                    </a:p>
                  </a:txBody>
                  <a:tcPr marL="9525" marR="9525" marT="9525"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134,077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480,856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536,418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581,507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1.47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2406438"/>
                  </a:ext>
                </a:extLst>
              </a:tr>
              <a:tr h="204773">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兵庫県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27,675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103,957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111,551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120,508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959817"/>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奈良県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4,249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20,098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23,553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24,755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33915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和歌山県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5,972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22,117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22,599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21,713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582318"/>
                  </a:ext>
                </a:extLst>
              </a:tr>
              <a:tr h="214524">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関西計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251,372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858,423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931,291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1,067,755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1.25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061969"/>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784626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06511" y="2310223"/>
            <a:ext cx="4980128" cy="89255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○大阪に行ってみたいと思う理由</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 調査実施）</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DBJ</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関西「関西のインバウンド観光動向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アンケート調査</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（複数回答　本問回答者数　アジア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678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5" name="表 1"/>
          <p:cNvGraphicFramePr>
            <a:graphicFrameLocks noGrp="1"/>
          </p:cNvGraphicFramePr>
          <p:nvPr/>
        </p:nvGraphicFramePr>
        <p:xfrm>
          <a:off x="4706511" y="2987331"/>
          <a:ext cx="4320132" cy="3249981"/>
        </p:xfrm>
        <a:graphic>
          <a:graphicData uri="http://schemas.openxmlformats.org/drawingml/2006/table">
            <a:tbl>
              <a:tblPr firstRow="1" bandRow="1">
                <a:tableStyleId>{5C22544A-7EE6-4342-B048-85BDC9FD1C3A}</a:tableStyleId>
              </a:tblPr>
              <a:tblGrid>
                <a:gridCol w="551906">
                  <a:extLst>
                    <a:ext uri="{9D8B030D-6E8A-4147-A177-3AD203B41FA5}">
                      <a16:colId xmlns:a16="http://schemas.microsoft.com/office/drawing/2014/main" val="20000"/>
                    </a:ext>
                  </a:extLst>
                </a:gridCol>
                <a:gridCol w="2932528">
                  <a:extLst>
                    <a:ext uri="{9D8B030D-6E8A-4147-A177-3AD203B41FA5}">
                      <a16:colId xmlns:a16="http://schemas.microsoft.com/office/drawing/2014/main" val="20001"/>
                    </a:ext>
                  </a:extLst>
                </a:gridCol>
                <a:gridCol w="835698">
                  <a:extLst>
                    <a:ext uri="{9D8B030D-6E8A-4147-A177-3AD203B41FA5}">
                      <a16:colId xmlns:a16="http://schemas.microsoft.com/office/drawing/2014/main" val="20002"/>
                    </a:ext>
                  </a:extLst>
                </a:gridCol>
              </a:tblGrid>
              <a:tr h="464283">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理由</a:t>
                      </a: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回答率</a:t>
                      </a:r>
                    </a:p>
                  </a:txBody>
                  <a:tcPr anchor="ctr"/>
                </a:tc>
                <a:extLst>
                  <a:ext uri="{0D108BD9-81ED-4DB2-BD59-A6C34878D82A}">
                    <a16:rowId xmlns:a16="http://schemas.microsoft.com/office/drawing/2014/main" val="10000"/>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伝統的日本料理を食べる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55.8</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現地の人が普段利用している安価な食事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2"/>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47.1</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2888488825"/>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有名な史跡や歴史的な建築物の見物</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3"/>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桜の観賞</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5"/>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食品や飲料のショッピング</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正方形/長方形 5"/>
          <p:cNvSpPr/>
          <p:nvPr/>
        </p:nvSpPr>
        <p:spPr>
          <a:xfrm>
            <a:off x="35496" y="2319844"/>
            <a:ext cx="4722152" cy="67710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○次回の訪日旅行の目的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出典：観光庁「インバウンド消費動向調査」（</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（複数回答　全体回答者数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29,998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人、うち本問回答者数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27,346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p>
        </p:txBody>
      </p:sp>
      <p:sp>
        <p:nvSpPr>
          <p:cNvPr id="9" name="正方形/長方形 8"/>
          <p:cNvSpPr/>
          <p:nvPr/>
        </p:nvSpPr>
        <p:spPr>
          <a:xfrm>
            <a:off x="110989" y="518278"/>
            <a:ext cx="8716160"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訪日旅行に対する意向調査結果</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6309320"/>
            <a:ext cx="435808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アジア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地域・・・中国、台湾、香港、韓国、タイ、インドネシア、</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マレーシア、シンガポール</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048543"/>
            <a:ext cx="8928992" cy="11854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年のインバウンド消費動向調査</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による旅行目的では、食事や文化、歴史、自然への関心など、いわゆる「コト消費」に関連する理由が大半を示す。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また、大阪に行ってみたいと考えているアジア旅行者においても、伝統的な日本の風物のみならず、現地の人々の生活文化の体験を望む傾向にある。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2" name="表 17"/>
          <p:cNvGraphicFramePr>
            <a:graphicFrameLocks noGrp="1"/>
          </p:cNvGraphicFramePr>
          <p:nvPr>
            <p:extLst>
              <p:ext uri="{D42A27DB-BD31-4B8C-83A1-F6EECF244321}">
                <p14:modId xmlns:p14="http://schemas.microsoft.com/office/powerpoint/2010/main" val="3846241758"/>
              </p:ext>
            </p:extLst>
          </p:nvPr>
        </p:nvGraphicFramePr>
        <p:xfrm>
          <a:off x="173754" y="2996953"/>
          <a:ext cx="4254230" cy="3283820"/>
        </p:xfrm>
        <a:graphic>
          <a:graphicData uri="http://schemas.openxmlformats.org/drawingml/2006/table">
            <a:tbl>
              <a:tblPr firstRow="1" bandRow="1">
                <a:tableStyleId>{5C22544A-7EE6-4342-B048-85BDC9FD1C3A}</a:tableStyleId>
              </a:tblPr>
              <a:tblGrid>
                <a:gridCol w="542403">
                  <a:extLst>
                    <a:ext uri="{9D8B030D-6E8A-4147-A177-3AD203B41FA5}">
                      <a16:colId xmlns:a16="http://schemas.microsoft.com/office/drawing/2014/main" val="20000"/>
                    </a:ext>
                  </a:extLst>
                </a:gridCol>
                <a:gridCol w="2806672">
                  <a:extLst>
                    <a:ext uri="{9D8B030D-6E8A-4147-A177-3AD203B41FA5}">
                      <a16:colId xmlns:a16="http://schemas.microsoft.com/office/drawing/2014/main" val="20001"/>
                    </a:ext>
                  </a:extLst>
                </a:gridCol>
                <a:gridCol w="905155">
                  <a:extLst>
                    <a:ext uri="{9D8B030D-6E8A-4147-A177-3AD203B41FA5}">
                      <a16:colId xmlns:a16="http://schemas.microsoft.com/office/drawing/2014/main" val="20002"/>
                    </a:ext>
                  </a:extLst>
                </a:gridCol>
              </a:tblGrid>
              <a:tr h="590763">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項目</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回答率</a:t>
                      </a:r>
                    </a:p>
                  </a:txBody>
                  <a:tcPr anchor="ctr"/>
                </a:tc>
                <a:extLst>
                  <a:ext uri="{0D108BD9-81ED-4DB2-BD59-A6C34878D82A}">
                    <a16:rowId xmlns:a16="http://schemas.microsoft.com/office/drawing/2014/main" val="10000"/>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日本食を食べること</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70.7</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ショッピング</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54.2</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2"/>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自然・景勝地観光</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52.0</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3"/>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温泉入浴</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51.4</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4"/>
                  </a:ext>
                </a:extLst>
              </a:tr>
              <a:tr h="3878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37.6</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606273201"/>
                  </a:ext>
                </a:extLst>
              </a:tr>
              <a:tr h="3878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旅館に宿泊</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33.5</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5"/>
                  </a:ext>
                </a:extLst>
              </a:tr>
              <a:tr h="366257">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日本の酒を飲むこと（日本酒・焼酎等）</a:t>
                      </a:r>
                    </a:p>
                  </a:txBody>
                  <a:tcPr marL="9525" marR="9525" marT="9525" marB="0" anchor="ctr">
                    <a:solidFill>
                      <a:schemeClr val="accent1">
                        <a:lumMod val="20000"/>
                        <a:lumOff val="80000"/>
                      </a:schemeClr>
                    </a:solidFill>
                  </a:tcPr>
                </a:tc>
                <a:tc>
                  <a:txBody>
                    <a:bodyPr/>
                    <a:lstStyle/>
                    <a:p>
                      <a:pPr marL="0" indent="0"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31.8</a:t>
                      </a: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4044208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496" y="516487"/>
            <a:ext cx="86409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都道府県別、タイプ</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別客室稼働率</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出典：観光庁「宿泊旅行統計調査」（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 速報値）より作成</a:t>
            </a:r>
            <a:endPar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15927" y="1009955"/>
            <a:ext cx="43007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（注）従業員数</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９</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人以下の施設については抽出してサンプル調査</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5496" y="5917291"/>
            <a:ext cx="8784468"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旅館：和式の構造及び設備を主とする施設を設け、宿泊料を受けて、人を宿泊させるもの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ホテル：洋式の構造及び設備を主とする施設を設け、宿泊料を受けて、人を宿泊させるもの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①リゾートホテル：ホテルのうち、行楽地や保養地に建てられた、主に観光客を対象とするもの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②ビジネスホテル：ホテルのうち、主に出張ビジネスマンを対象とするもの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③シティホテル　：ホテルのうち、リゾートホテル、ビジネスホテル以外の都市部に立地するもの</a:t>
            </a:r>
          </a:p>
        </p:txBody>
      </p:sp>
      <p:sp>
        <p:nvSpPr>
          <p:cNvPr id="11" name="正方形/長方形 10"/>
          <p:cNvSpPr/>
          <p:nvPr/>
        </p:nvSpPr>
        <p:spPr>
          <a:xfrm>
            <a:off x="107504" y="1283618"/>
            <a:ext cx="8928992" cy="113727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年の大阪府の宿泊施設稼働率（全体）は、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78.8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％で全国１位。</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％で全国２位）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施設タイプ別の外国人の割合をみると、大阪では、</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シティホテルや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ビジネスホテル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の利用割合が高い傾向にある。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ext uri="{D42A27DB-BD31-4B8C-83A1-F6EECF244321}">
                <p14:modId xmlns:p14="http://schemas.microsoft.com/office/powerpoint/2010/main" val="2365434917"/>
              </p:ext>
            </p:extLst>
          </p:nvPr>
        </p:nvGraphicFramePr>
        <p:xfrm>
          <a:off x="107501" y="2592077"/>
          <a:ext cx="8784979" cy="2083845"/>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1182989">
                  <a:extLst>
                    <a:ext uri="{9D8B030D-6E8A-4147-A177-3AD203B41FA5}">
                      <a16:colId xmlns:a16="http://schemas.microsoft.com/office/drawing/2014/main" val="20001"/>
                    </a:ext>
                  </a:extLst>
                </a:gridCol>
                <a:gridCol w="1182989">
                  <a:extLst>
                    <a:ext uri="{9D8B030D-6E8A-4147-A177-3AD203B41FA5}">
                      <a16:colId xmlns:a16="http://schemas.microsoft.com/office/drawing/2014/main" val="20002"/>
                    </a:ext>
                  </a:extLst>
                </a:gridCol>
                <a:gridCol w="1182989">
                  <a:extLst>
                    <a:ext uri="{9D8B030D-6E8A-4147-A177-3AD203B41FA5}">
                      <a16:colId xmlns:a16="http://schemas.microsoft.com/office/drawing/2014/main" val="20003"/>
                    </a:ext>
                  </a:extLst>
                </a:gridCol>
                <a:gridCol w="1182989">
                  <a:extLst>
                    <a:ext uri="{9D8B030D-6E8A-4147-A177-3AD203B41FA5}">
                      <a16:colId xmlns:a16="http://schemas.microsoft.com/office/drawing/2014/main" val="20004"/>
                    </a:ext>
                  </a:extLst>
                </a:gridCol>
                <a:gridCol w="1182989">
                  <a:extLst>
                    <a:ext uri="{9D8B030D-6E8A-4147-A177-3AD203B41FA5}">
                      <a16:colId xmlns:a16="http://schemas.microsoft.com/office/drawing/2014/main" val="20005"/>
                    </a:ext>
                  </a:extLst>
                </a:gridCol>
                <a:gridCol w="1182989">
                  <a:extLst>
                    <a:ext uri="{9D8B030D-6E8A-4147-A177-3AD203B41FA5}">
                      <a16:colId xmlns:a16="http://schemas.microsoft.com/office/drawing/2014/main" val="20006"/>
                    </a:ext>
                  </a:extLst>
                </a:gridCol>
                <a:gridCol w="1182989">
                  <a:extLst>
                    <a:ext uri="{9D8B030D-6E8A-4147-A177-3AD203B41FA5}">
                      <a16:colId xmlns:a16="http://schemas.microsoft.com/office/drawing/2014/main" val="20007"/>
                    </a:ext>
                  </a:extLst>
                </a:gridCol>
              </a:tblGrid>
              <a:tr h="31390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全体</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旅館</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リゾートホテル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ビジネスホテル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シティホテル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簡易宿所</a:t>
                      </a:r>
                    </a:p>
                  </a:txBody>
                  <a:tcPr anchor="ct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会社・団体の</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宿泊所</a:t>
                      </a:r>
                    </a:p>
                  </a:txBody>
                  <a:tcPr anchor="ctr"/>
                </a:tc>
                <a:extLst>
                  <a:ext uri="{0D108BD9-81ED-4DB2-BD59-A6C34878D82A}">
                    <a16:rowId xmlns:a16="http://schemas.microsoft.com/office/drawing/2014/main" val="10000"/>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78.8</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香川県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55.9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千葉県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79.6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83.0</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79.4</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75.2</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44.5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76.8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神奈川県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48.5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72.3</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東京都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81.6</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埼玉県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78.2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京都府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53.4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京都府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41.1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72.6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愛媛県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48.0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沖縄県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66.6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神奈川県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80.4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香川県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77.9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50.1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岐阜県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39.6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3"/>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愛知県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69.2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47.9</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神奈川県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66.6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兵庫県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78.6</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京都府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77.5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45.6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栃木県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38.4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京都府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66.7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宮城県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47.0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奈良県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65.5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77.8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77.4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愛知県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37.1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35.8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9" name="表 17"/>
          <p:cNvGraphicFramePr>
            <a:graphicFrameLocks noGrp="1"/>
          </p:cNvGraphicFramePr>
          <p:nvPr>
            <p:extLst>
              <p:ext uri="{D42A27DB-BD31-4B8C-83A1-F6EECF244321}">
                <p14:modId xmlns:p14="http://schemas.microsoft.com/office/powerpoint/2010/main" val="446868804"/>
              </p:ext>
            </p:extLst>
          </p:nvPr>
        </p:nvGraphicFramePr>
        <p:xfrm>
          <a:off x="107504" y="4924660"/>
          <a:ext cx="8784976" cy="92964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188132">
                  <a:extLst>
                    <a:ext uri="{9D8B030D-6E8A-4147-A177-3AD203B41FA5}">
                      <a16:colId xmlns:a16="http://schemas.microsoft.com/office/drawing/2014/main" val="20002"/>
                    </a:ext>
                  </a:extLst>
                </a:gridCol>
                <a:gridCol w="1188132">
                  <a:extLst>
                    <a:ext uri="{9D8B030D-6E8A-4147-A177-3AD203B41FA5}">
                      <a16:colId xmlns:a16="http://schemas.microsoft.com/office/drawing/2014/main" val="20003"/>
                    </a:ext>
                  </a:extLst>
                </a:gridCol>
                <a:gridCol w="1188132">
                  <a:extLst>
                    <a:ext uri="{9D8B030D-6E8A-4147-A177-3AD203B41FA5}">
                      <a16:colId xmlns:a16="http://schemas.microsoft.com/office/drawing/2014/main" val="20004"/>
                    </a:ext>
                  </a:extLst>
                </a:gridCol>
                <a:gridCol w="1188132">
                  <a:extLst>
                    <a:ext uri="{9D8B030D-6E8A-4147-A177-3AD203B41FA5}">
                      <a16:colId xmlns:a16="http://schemas.microsoft.com/office/drawing/2014/main" val="20005"/>
                    </a:ext>
                  </a:extLst>
                </a:gridCol>
                <a:gridCol w="1188132">
                  <a:extLst>
                    <a:ext uri="{9D8B030D-6E8A-4147-A177-3AD203B41FA5}">
                      <a16:colId xmlns:a16="http://schemas.microsoft.com/office/drawing/2014/main" val="20006"/>
                    </a:ext>
                  </a:extLst>
                </a:gridCol>
                <a:gridCol w="1188132">
                  <a:extLst>
                    <a:ext uri="{9D8B030D-6E8A-4147-A177-3AD203B41FA5}">
                      <a16:colId xmlns:a16="http://schemas.microsoft.com/office/drawing/2014/main" val="20007"/>
                    </a:ext>
                  </a:extLst>
                </a:gridCol>
              </a:tblGrid>
              <a:tr h="0">
                <a:tc rowSpan="3">
                  <a:txBody>
                    <a:bodyPr/>
                    <a:lstStyle/>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施設タイプ別、各都道府県の</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延べ宿泊者数に占める</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外国人の割合</a:t>
                      </a:r>
                    </a:p>
                  </a:txBody>
                  <a:tcPr anchor="ctr">
                    <a:solidFill>
                      <a:schemeClr val="accent1">
                        <a:lumMod val="20000"/>
                        <a:lumOff val="80000"/>
                      </a:schemeClr>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txBody>
                  <a:tcPr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38.4%</a:t>
                      </a:r>
                    </a:p>
                  </a:txBody>
                  <a:tcPr marL="6350" marR="6350" marT="6350" marB="0" anchor="ctr">
                    <a:solidFill>
                      <a:srgbClr val="DCE6F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27.7%</a:t>
                      </a:r>
                    </a:p>
                  </a:txBody>
                  <a:tcPr marL="6350" marR="6350" marT="6350" marB="0" anchor="ctr">
                    <a:solidFill>
                      <a:srgbClr val="DCE6F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38.3%</a:t>
                      </a:r>
                    </a:p>
                  </a:txBody>
                  <a:tcPr marL="6350" marR="6350" marT="6350" marB="0" anchor="ctr">
                    <a:solidFill>
                      <a:srgbClr val="DCE6F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54.9%</a:t>
                      </a:r>
                    </a:p>
                  </a:txBody>
                  <a:tcPr marL="6350" marR="6350" marT="6350" marB="0" anchor="ctr">
                    <a:solidFill>
                      <a:srgbClr val="DCE6F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21.0%</a:t>
                      </a:r>
                    </a:p>
                  </a:txBody>
                  <a:tcPr marL="6350" marR="6350" marT="6350" marB="0" anchor="ctr">
                    <a:solidFill>
                      <a:srgbClr val="DCE6F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5.2%</a:t>
                      </a:r>
                    </a:p>
                  </a:txBody>
                  <a:tcPr marL="6350" marR="6350" marT="6350" marB="0" anchor="ctr">
                    <a:solidFill>
                      <a:srgbClr val="F68222"/>
                    </a:solidFill>
                  </a:tcPr>
                </a:tc>
                <a:extLst>
                  <a:ext uri="{0D108BD9-81ED-4DB2-BD59-A6C34878D82A}">
                    <a16:rowId xmlns:a16="http://schemas.microsoft.com/office/drawing/2014/main" val="10000"/>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p>
                  </a:txBody>
                  <a:tcPr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44.6%</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54.1%</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51.7%</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64.7%</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34.4%</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4.2%</a:t>
                      </a:r>
                    </a:p>
                  </a:txBody>
                  <a:tcPr marL="6350" marR="6350" marT="6350" marB="0" anchor="ctr">
                    <a:solidFill>
                      <a:srgbClr val="DCE6F2"/>
                    </a:solidFill>
                  </a:tcPr>
                </a:tc>
                <a:extLst>
                  <a:ext uri="{0D108BD9-81ED-4DB2-BD59-A6C34878D82A}">
                    <a16:rowId xmlns:a16="http://schemas.microsoft.com/office/drawing/2014/main" val="10001"/>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p>
                  </a:txBody>
                  <a:tcPr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11.2%</a:t>
                      </a:r>
                    </a:p>
                  </a:txBody>
                  <a:tcPr marL="6350" marR="6350" marT="6350" marB="0" anchor="ctr">
                    <a:solidFill>
                      <a:srgbClr val="DCE6F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3.5%</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20.3%</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31.0%</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7.2%</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0.7%</a:t>
                      </a:r>
                    </a:p>
                  </a:txBody>
                  <a:tcPr marL="6350" marR="6350" marT="6350" marB="0"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41</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4" name="テキスト ボックス 13"/>
          <p:cNvSpPr txBox="1"/>
          <p:nvPr/>
        </p:nvSpPr>
        <p:spPr>
          <a:xfrm>
            <a:off x="107501" y="4663069"/>
            <a:ext cx="4542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p>
        </p:txBody>
      </p:sp>
      <p:sp>
        <p:nvSpPr>
          <p:cNvPr id="20" name="テキスト ボックス 19"/>
          <p:cNvSpPr txBox="1"/>
          <p:nvPr/>
        </p:nvSpPr>
        <p:spPr>
          <a:xfrm>
            <a:off x="7786011" y="4656075"/>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73052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612967"/>
            <a:ext cx="88421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大阪府の宿泊施設の整備状況</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8" name="スライド番号プレースホルダー 2"/>
          <p:cNvSpPr>
            <a:spLocks noGrp="1"/>
          </p:cNvSpPr>
          <p:nvPr>
            <p:ph type="sldNum" sz="quarter" idx="12"/>
          </p:nvPr>
        </p:nvSpPr>
        <p:spPr>
          <a:xfrm>
            <a:off x="7071072" y="64872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42</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 name="正方形/長方形 19"/>
          <p:cNvSpPr/>
          <p:nvPr/>
        </p:nvSpPr>
        <p:spPr>
          <a:xfrm>
            <a:off x="107504" y="1052736"/>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年度の大阪府に届け出のあるホテル・旅館の施設数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a:ea typeface="Meiryo UI"/>
                <a:cs typeface="Meiryo UI" panose="020B0604030504040204" pitchFamily="50" charset="-128"/>
              </a:rPr>
              <a:t>1,739</a:t>
            </a:r>
            <a:r>
              <a:rPr kumimoji="1" lang="ja-JP" altLang="en-US" sz="1600" b="0" i="0" u="none" strike="noStrike" kern="1200" cap="none" spc="0" normalizeH="0" baseline="0" noProof="0" dirty="0">
                <a:ln>
                  <a:noFill/>
                </a:ln>
                <a:solidFill>
                  <a:schemeClr val="tx1"/>
                </a:solidFill>
                <a:effectLst/>
                <a:uLnTx/>
                <a:uFillTx/>
                <a:latin typeface="Meiryo UI"/>
                <a:ea typeface="Meiryo UI"/>
                <a:cs typeface="Meiryo UI" panose="020B0604030504040204" pitchFamily="50" charset="-128"/>
              </a:rPr>
              <a:t>件、客室数は</a:t>
            </a:r>
            <a:r>
              <a:rPr lang="ja-JP" altLang="en-US" sz="1600" dirty="0">
                <a:solidFill>
                  <a:schemeClr val="tx1"/>
                </a:solidFill>
                <a:latin typeface="Meiryo UI"/>
                <a:ea typeface="Meiryo UI"/>
                <a:cs typeface="Meiryo UI" panose="020B0604030504040204" pitchFamily="50" charset="-128"/>
              </a:rPr>
              <a:t>128,218</a:t>
            </a:r>
            <a:r>
              <a:rPr kumimoji="1" lang="ja-JP" altLang="en-US" sz="1600" b="0" i="0" u="none" strike="noStrike" kern="1200" cap="none" spc="0" normalizeH="0" baseline="0" noProof="0" dirty="0">
                <a:ln>
                  <a:noFill/>
                </a:ln>
                <a:solidFill>
                  <a:schemeClr val="tx1"/>
                </a:solidFill>
                <a:effectLst/>
                <a:uLnTx/>
                <a:uFillTx/>
                <a:latin typeface="Meiryo UI"/>
                <a:ea typeface="Meiryo UI"/>
                <a:cs typeface="Meiryo UI" panose="020B0604030504040204" pitchFamily="50" charset="-128"/>
              </a:rPr>
              <a:t>室</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また、特区民泊及び住宅宿泊事業の認定数・届出数は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件を突破。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35495" y="2060848"/>
            <a:ext cx="9084709"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　ホテル・旅館営業の施設数・客室数の推移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出典：厚生労働省「衛生行政報告例」</a:t>
            </a:r>
          </a:p>
        </p:txBody>
      </p:sp>
      <p:graphicFrame>
        <p:nvGraphicFramePr>
          <p:cNvPr id="22" name="表 7"/>
          <p:cNvGraphicFramePr>
            <a:graphicFrameLocks noGrp="1"/>
          </p:cNvGraphicFramePr>
          <p:nvPr>
            <p:extLst>
              <p:ext uri="{D42A27DB-BD31-4B8C-83A1-F6EECF244321}">
                <p14:modId xmlns:p14="http://schemas.microsoft.com/office/powerpoint/2010/main" val="830011625"/>
              </p:ext>
            </p:extLst>
          </p:nvPr>
        </p:nvGraphicFramePr>
        <p:xfrm>
          <a:off x="294964" y="5301208"/>
          <a:ext cx="4205028" cy="1152128"/>
        </p:xfrm>
        <a:graphic>
          <a:graphicData uri="http://schemas.openxmlformats.org/drawingml/2006/table">
            <a:tbl>
              <a:tblPr>
                <a:tableStyleId>{616DA210-FB5B-4158-B5E0-FEB733F419BA}</a:tableStyleId>
              </a:tblPr>
              <a:tblGrid>
                <a:gridCol w="2761511">
                  <a:extLst>
                    <a:ext uri="{9D8B030D-6E8A-4147-A177-3AD203B41FA5}">
                      <a16:colId xmlns:a16="http://schemas.microsoft.com/office/drawing/2014/main" val="20000"/>
                    </a:ext>
                  </a:extLst>
                </a:gridCol>
                <a:gridCol w="1443517">
                  <a:extLst>
                    <a:ext uri="{9D8B030D-6E8A-4147-A177-3AD203B41FA5}">
                      <a16:colId xmlns:a16="http://schemas.microsoft.com/office/drawing/2014/main" val="20001"/>
                    </a:ext>
                  </a:extLst>
                </a:gridCol>
              </a:tblGrid>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8,232</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住宅宿泊事業届出住宅数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ja-JP" altLang="en-US" sz="1400" u="none" strike="noStrike" dirty="0">
                          <a:solidFill>
                            <a:schemeClr val="tx1"/>
                          </a:solidFill>
                          <a:effectLst/>
                          <a:latin typeface="Meiryo UI"/>
                          <a:ea typeface="Meiryo UI"/>
                          <a:cs typeface="Meiryo UI" panose="020B0604030504040204" pitchFamily="50" charset="-128"/>
                        </a:rPr>
                        <a:t>2,563</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bl>
          </a:graphicData>
        </a:graphic>
      </p:graphicFrame>
      <p:sp>
        <p:nvSpPr>
          <p:cNvPr id="23" name="正方形/長方形 22"/>
          <p:cNvSpPr/>
          <p:nvPr/>
        </p:nvSpPr>
        <p:spPr>
          <a:xfrm>
            <a:off x="35495" y="4957297"/>
            <a:ext cx="9084709" cy="307777"/>
          </a:xfrm>
          <a:prstGeom prst="rect">
            <a:avLst/>
          </a:prstGeom>
        </p:spPr>
        <p:txBody>
          <a:bodyPr wrap="square">
            <a:spAutoFit/>
          </a:bodyPr>
          <a:lstStyle/>
          <a:p>
            <a:pPr marL="177800" lvl="0" indent="-177800">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特区民泊及び住宅宿泊事業</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の認定数・届出数（</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
            <a:extLst>
              <a:ext uri="{FF2B5EF4-FFF2-40B4-BE49-F238E27FC236}">
                <a16:creationId xmlns:a16="http://schemas.microsoft.com/office/drawing/2014/main" id="{A4BACCE2-2F7A-4BAB-87B6-B866BBEB9AF0}"/>
              </a:ext>
            </a:extLst>
          </p:cNvPr>
          <p:cNvGraphicFramePr>
            <a:graphicFrameLocks noGrp="1"/>
          </p:cNvGraphicFramePr>
          <p:nvPr>
            <p:extLst>
              <p:ext uri="{D42A27DB-BD31-4B8C-83A1-F6EECF244321}">
                <p14:modId xmlns:p14="http://schemas.microsoft.com/office/powerpoint/2010/main" val="2443700443"/>
              </p:ext>
            </p:extLst>
          </p:nvPr>
        </p:nvGraphicFramePr>
        <p:xfrm>
          <a:off x="107504" y="2420888"/>
          <a:ext cx="8892128" cy="2448271"/>
        </p:xfrm>
        <a:graphic>
          <a:graphicData uri="http://schemas.openxmlformats.org/drawingml/2006/table">
            <a:tbl>
              <a:tblPr>
                <a:tableStyleId>{5C22544A-7EE6-4342-B048-85BDC9FD1C3A}</a:tableStyleId>
              </a:tblPr>
              <a:tblGrid>
                <a:gridCol w="216024">
                  <a:extLst>
                    <a:ext uri="{9D8B030D-6E8A-4147-A177-3AD203B41FA5}">
                      <a16:colId xmlns:a16="http://schemas.microsoft.com/office/drawing/2014/main" val="20000"/>
                    </a:ext>
                  </a:extLst>
                </a:gridCol>
                <a:gridCol w="936104">
                  <a:extLst>
                    <a:ext uri="{9D8B030D-6E8A-4147-A177-3AD203B41FA5}">
                      <a16:colId xmlns:a16="http://schemas.microsoft.com/office/drawing/2014/main" val="240057957"/>
                    </a:ext>
                  </a:extLst>
                </a:gridCol>
                <a:gridCol w="774000">
                  <a:extLst>
                    <a:ext uri="{9D8B030D-6E8A-4147-A177-3AD203B41FA5}">
                      <a16:colId xmlns:a16="http://schemas.microsoft.com/office/drawing/2014/main" val="20003"/>
                    </a:ext>
                  </a:extLst>
                </a:gridCol>
                <a:gridCol w="774000">
                  <a:extLst>
                    <a:ext uri="{9D8B030D-6E8A-4147-A177-3AD203B41FA5}">
                      <a16:colId xmlns:a16="http://schemas.microsoft.com/office/drawing/2014/main" val="20004"/>
                    </a:ext>
                  </a:extLst>
                </a:gridCol>
                <a:gridCol w="774000">
                  <a:extLst>
                    <a:ext uri="{9D8B030D-6E8A-4147-A177-3AD203B41FA5}">
                      <a16:colId xmlns:a16="http://schemas.microsoft.com/office/drawing/2014/main" val="20005"/>
                    </a:ext>
                  </a:extLst>
                </a:gridCol>
                <a:gridCol w="774000">
                  <a:extLst>
                    <a:ext uri="{9D8B030D-6E8A-4147-A177-3AD203B41FA5}">
                      <a16:colId xmlns:a16="http://schemas.microsoft.com/office/drawing/2014/main" val="20006"/>
                    </a:ext>
                  </a:extLst>
                </a:gridCol>
                <a:gridCol w="774000">
                  <a:extLst>
                    <a:ext uri="{9D8B030D-6E8A-4147-A177-3AD203B41FA5}">
                      <a16:colId xmlns:a16="http://schemas.microsoft.com/office/drawing/2014/main" val="20007"/>
                    </a:ext>
                  </a:extLst>
                </a:gridCol>
                <a:gridCol w="774000">
                  <a:extLst>
                    <a:ext uri="{9D8B030D-6E8A-4147-A177-3AD203B41FA5}">
                      <a16:colId xmlns:a16="http://schemas.microsoft.com/office/drawing/2014/main" val="977273192"/>
                    </a:ext>
                  </a:extLst>
                </a:gridCol>
                <a:gridCol w="774000">
                  <a:extLst>
                    <a:ext uri="{9D8B030D-6E8A-4147-A177-3AD203B41FA5}">
                      <a16:colId xmlns:a16="http://schemas.microsoft.com/office/drawing/2014/main" val="2974679962"/>
                    </a:ext>
                  </a:extLst>
                </a:gridCol>
                <a:gridCol w="774000">
                  <a:extLst>
                    <a:ext uri="{9D8B030D-6E8A-4147-A177-3AD203B41FA5}">
                      <a16:colId xmlns:a16="http://schemas.microsoft.com/office/drawing/2014/main" val="701572423"/>
                    </a:ext>
                  </a:extLst>
                </a:gridCol>
                <a:gridCol w="774000">
                  <a:extLst>
                    <a:ext uri="{9D8B030D-6E8A-4147-A177-3AD203B41FA5}">
                      <a16:colId xmlns:a16="http://schemas.microsoft.com/office/drawing/2014/main" val="347838920"/>
                    </a:ext>
                  </a:extLst>
                </a:gridCol>
                <a:gridCol w="774000">
                  <a:extLst>
                    <a:ext uri="{9D8B030D-6E8A-4147-A177-3AD203B41FA5}">
                      <a16:colId xmlns:a16="http://schemas.microsoft.com/office/drawing/2014/main" val="1602798753"/>
                    </a:ext>
                  </a:extLst>
                </a:gridCol>
              </a:tblGrid>
              <a:tr h="349753">
                <a:tc gridSpan="2">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9753">
                <a:tc gridSpan="2">
                  <a:txBody>
                    <a:bodyPr/>
                    <a:lstStyle/>
                    <a:p>
                      <a:pPr algn="ctr" fontAlgn="ct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ホテルの施設数</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34975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71,193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9753">
                <a:tc gridSpan="2">
                  <a:txBody>
                    <a:bodyPr/>
                    <a:lstStyle/>
                    <a:p>
                      <a:pPr algn="ctr" fontAlgn="ctr"/>
                      <a:r>
                        <a:rPr lang="zh-TW"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zh-TW"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施設数</a:t>
                      </a:r>
                      <a:endParaRPr lang="zh-TW"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18,563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9753">
                <a:tc gridSpan="2">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合計の施設数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1,558</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1,572</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1,576</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1,646</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1,739</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119,230</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122,729</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123,056</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128,519</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400" dirty="0">
                          <a:solidFill>
                            <a:schemeClr val="tx1"/>
                          </a:solidFill>
                          <a:latin typeface="Meiryo UI"/>
                          <a:ea typeface="Meiryo UI"/>
                        </a:rPr>
                        <a:t>128,218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6" name="テキスト ボックス 15">
            <a:extLst>
              <a:ext uri="{FF2B5EF4-FFF2-40B4-BE49-F238E27FC236}">
                <a16:creationId xmlns:a16="http://schemas.microsoft.com/office/drawing/2014/main" id="{A99FA547-944D-436F-BEE0-E4EFB471133B}"/>
              </a:ext>
            </a:extLst>
          </p:cNvPr>
          <p:cNvSpPr txBox="1"/>
          <p:nvPr/>
        </p:nvSpPr>
        <p:spPr>
          <a:xfrm>
            <a:off x="4575644" y="5352665"/>
            <a:ext cx="4618350" cy="738664"/>
          </a:xfrm>
          <a:prstGeom prst="rect">
            <a:avLst/>
          </a:prstGeom>
          <a:noFill/>
        </p:spPr>
        <p:txBody>
          <a:bodyPr wrap="square" lIns="91440" tIns="45720" rIns="91440" bIns="45720" rtlCol="0" anchor="ctr">
            <a:spAutoFit/>
          </a:bodyPr>
          <a:lstStyle/>
          <a:p>
            <a:pPr marL="177800" lvl="0" indent="-177800">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defRPr/>
            </a:pPr>
            <a:r>
              <a:rPr lang="ja-JP" altLang="en-US" sz="1050" dirty="0">
                <a:latin typeface="Meiryo UI"/>
                <a:ea typeface="Meiryo UI"/>
                <a:cs typeface="Meiryo UI" panose="020B0604030504040204" pitchFamily="50" charset="-128"/>
              </a:rPr>
              <a:t>特区民泊　内閣府「特区民泊の実績」（令和８年２月28日時点）</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defRPr/>
            </a:pPr>
            <a:r>
              <a:rPr lang="zh-TW" altLang="en-US" sz="1050" dirty="0">
                <a:latin typeface="Meiryo UI"/>
                <a:ea typeface="Meiryo UI"/>
                <a:cs typeface="Meiryo UI" panose="020B0604030504040204" pitchFamily="50" charset="-128"/>
              </a:rPr>
              <a:t>住宅宿泊事業　</a:t>
            </a:r>
            <a:r>
              <a:rPr lang="ja-JP" altLang="en-US" sz="1050" dirty="0">
                <a:latin typeface="Meiryo UI"/>
                <a:ea typeface="Meiryo UI"/>
                <a:cs typeface="Meiryo UI" panose="020B0604030504040204" pitchFamily="50" charset="-128"/>
              </a:rPr>
              <a:t>国土交通省「住宅宿泊事業法に基づく届出及び登録の状況一覧</a:t>
            </a:r>
          </a:p>
          <a:p>
            <a:pPr marL="177800" indent="-177800">
              <a:defRPr/>
            </a:pPr>
            <a:r>
              <a:rPr lang="ja-JP" altLang="en-US" sz="1050" dirty="0">
                <a:latin typeface="Meiryo UI"/>
                <a:ea typeface="Meiryo UI"/>
                <a:cs typeface="Meiryo UI" panose="020B0604030504040204" pitchFamily="50" charset="-128"/>
              </a:rPr>
              <a:t>　　　　　　　　　　　　　　　　　　　　　　　　　　　　　　（令和８年３月13日時点）</a:t>
            </a:r>
          </a:p>
        </p:txBody>
      </p:sp>
    </p:spTree>
    <p:extLst>
      <p:ext uri="{BB962C8B-B14F-4D97-AF65-F5344CB8AC3E}">
        <p14:creationId xmlns:p14="http://schemas.microsoft.com/office/powerpoint/2010/main" val="152616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4519" y="548680"/>
            <a:ext cx="7848872"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国際会議の開催件数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出典：日本政府観光局（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JNTO)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「国際会議統計」より作成</a:t>
            </a:r>
          </a:p>
        </p:txBody>
      </p:sp>
      <p:sp>
        <p:nvSpPr>
          <p:cNvPr id="16" name="正方形/長方形 15"/>
          <p:cNvSpPr/>
          <p:nvPr/>
        </p:nvSpPr>
        <p:spPr>
          <a:xfrm>
            <a:off x="94519" y="926664"/>
            <a:ext cx="8875302" cy="11067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年の国際会議開催件数は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106</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件と、</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件）からは増加。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件）や愛知（</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96</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件）、福岡（</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181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件）、京都（</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230</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件）となっており、特に、東京とは</a:t>
            </a:r>
            <a:b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大きく開きがある状況。</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5495" y="2060848"/>
            <a:ext cx="9084709"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○国際会議開催件数の推移</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4" name="テキスト ボックス 3">
            <a:extLst>
              <a:ext uri="{FF2B5EF4-FFF2-40B4-BE49-F238E27FC236}">
                <a16:creationId xmlns:a16="http://schemas.microsoft.com/office/drawing/2014/main" id="{9B2FC9E3-9201-CFA7-EC41-4E476B5B6387}"/>
              </a:ext>
            </a:extLst>
          </p:cNvPr>
          <p:cNvSpPr txBox="1"/>
          <p:nvPr/>
        </p:nvSpPr>
        <p:spPr>
          <a:xfrm>
            <a:off x="8740564" y="6488668"/>
            <a:ext cx="458513" cy="369332"/>
          </a:xfrm>
          <a:prstGeom prst="rect">
            <a:avLst/>
          </a:prstGeom>
          <a:noFill/>
        </p:spPr>
        <p:txBody>
          <a:bodyPr wrap="square" rtlCol="0">
            <a:spAutoFit/>
          </a:bodyPr>
          <a:lstStyle/>
          <a:p>
            <a:r>
              <a:rPr lang="en-US" altLang="ja-JP" b="1" dirty="0"/>
              <a:t>43</a:t>
            </a:r>
          </a:p>
        </p:txBody>
      </p:sp>
      <p:graphicFrame>
        <p:nvGraphicFramePr>
          <p:cNvPr id="10" name="グラフ 9">
            <a:extLst>
              <a:ext uri="{FF2B5EF4-FFF2-40B4-BE49-F238E27FC236}">
                <a16:creationId xmlns:a16="http://schemas.microsoft.com/office/drawing/2014/main" id="{8FAA2142-7B87-4169-882D-E3D3403AE16A}"/>
              </a:ext>
            </a:extLst>
          </p:cNvPr>
          <p:cNvGraphicFramePr>
            <a:graphicFrameLocks/>
          </p:cNvGraphicFramePr>
          <p:nvPr/>
        </p:nvGraphicFramePr>
        <p:xfrm>
          <a:off x="355706" y="2549967"/>
          <a:ext cx="8352928" cy="4060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295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第２章　３．スタートアップ、イノベーションの創出</a:t>
            </a: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44</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30205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49322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企業の新規上場動向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出典：日本取引所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等より作成</a:t>
            </a:r>
          </a:p>
        </p:txBody>
      </p:sp>
      <p:sp>
        <p:nvSpPr>
          <p:cNvPr id="23" name="正方形/長方形 22"/>
          <p:cNvSpPr/>
          <p:nvPr/>
        </p:nvSpPr>
        <p:spPr>
          <a:xfrm>
            <a:off x="107504" y="908719"/>
            <a:ext cx="8928992" cy="531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の大阪府の新規上場企業数は</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社。全国では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番目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であるが</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、東京都との差が大きい。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07504" y="4082588"/>
            <a:ext cx="35283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年に上場した</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大阪企業</a:t>
            </a:r>
          </a:p>
        </p:txBody>
      </p:sp>
      <p:sp>
        <p:nvSpPr>
          <p:cNvPr id="13" name="テキスト ボックス 12"/>
          <p:cNvSpPr txBox="1"/>
          <p:nvPr/>
        </p:nvSpPr>
        <p:spPr>
          <a:xfrm>
            <a:off x="107504" y="1556792"/>
            <a:ext cx="35283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○本社所在地別の新規上場企業数</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45</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5" name="グラフ 14"/>
          <p:cNvGraphicFramePr>
            <a:graphicFrameLocks/>
          </p:cNvGraphicFramePr>
          <p:nvPr>
            <p:extLst>
              <p:ext uri="{D42A27DB-BD31-4B8C-83A1-F6EECF244321}">
                <p14:modId xmlns:p14="http://schemas.microsoft.com/office/powerpoint/2010/main" val="4115676101"/>
              </p:ext>
            </p:extLst>
          </p:nvPr>
        </p:nvGraphicFramePr>
        <p:xfrm>
          <a:off x="-324544" y="1846328"/>
          <a:ext cx="8779266" cy="18242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表 10">
            <a:extLst>
              <a:ext uri="{FF2B5EF4-FFF2-40B4-BE49-F238E27FC236}">
                <a16:creationId xmlns:a16="http://schemas.microsoft.com/office/drawing/2014/main" id="{CC85267E-3969-4A5C-9D7D-48067C45DEAF}"/>
              </a:ext>
            </a:extLst>
          </p:cNvPr>
          <p:cNvGraphicFramePr>
            <a:graphicFrameLocks noGrp="1"/>
          </p:cNvGraphicFramePr>
          <p:nvPr>
            <p:extLst>
              <p:ext uri="{D42A27DB-BD31-4B8C-83A1-F6EECF244321}">
                <p14:modId xmlns:p14="http://schemas.microsoft.com/office/powerpoint/2010/main" val="3271759385"/>
              </p:ext>
            </p:extLst>
          </p:nvPr>
        </p:nvGraphicFramePr>
        <p:xfrm>
          <a:off x="376494" y="4452293"/>
          <a:ext cx="8391012" cy="2068232"/>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39958">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企業名</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市場区分</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主な事業内容</a:t>
                      </a:r>
                    </a:p>
                  </a:txBody>
                  <a:tcPr anchor="ctr"/>
                </a:tc>
                <a:extLst>
                  <a:ext uri="{0D108BD9-81ED-4DB2-BD59-A6C34878D82A}">
                    <a16:rowId xmlns:a16="http://schemas.microsoft.com/office/drawing/2014/main" val="10000"/>
                  </a:ext>
                </a:extLst>
              </a:tr>
              <a:tr h="345789">
                <a:tc>
                  <a:txBody>
                    <a:bodyPr/>
                    <a:lstStyle/>
                    <a:p>
                      <a:pPr algn="ctr">
                        <a:lnSpc>
                          <a:spcPts val="1000"/>
                        </a:lnSpc>
                      </a:pP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NS</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グループ株式会社</a:t>
                      </a:r>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東証プライム</a:t>
                      </a:r>
                    </a:p>
                  </a:txBody>
                  <a:tcPr anchor="ctr"/>
                </a:tc>
                <a:tc>
                  <a:txBody>
                    <a:bodyPr/>
                    <a:lstStyle/>
                    <a:p>
                      <a:pPr>
                        <a:lnSpc>
                          <a:spcPts val="1000"/>
                        </a:lnSpc>
                      </a:pPr>
                      <a:r>
                        <a:rPr lang="ja-JP" altLang="en-US" sz="1100" dirty="0">
                          <a:latin typeface="Meiryo UI" panose="020B0604030504040204" pitchFamily="50" charset="-128"/>
                          <a:ea typeface="Meiryo UI" panose="020B0604030504040204" pitchFamily="50" charset="-128"/>
                        </a:rPr>
                        <a:t>グループ会社の経営管理</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家賃保証サービスの提供</a:t>
                      </a:r>
                    </a:p>
                  </a:txBody>
                  <a:tcPr anchor="ctr"/>
                </a:tc>
                <a:extLst>
                  <a:ext uri="{0D108BD9-81ED-4DB2-BD59-A6C34878D82A}">
                    <a16:rowId xmlns:a16="http://schemas.microsoft.com/office/drawing/2014/main" val="10002"/>
                  </a:ext>
                </a:extLst>
              </a:tr>
              <a:tr h="339958">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株式会社フィットクルー</a:t>
                      </a:r>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トレーニングジム、パーソナルトレーナー養成スクールの運営</a:t>
                      </a:r>
                    </a:p>
                  </a:txBody>
                  <a:tcPr anchor="ctr"/>
                </a:tc>
                <a:extLst>
                  <a:ext uri="{0D108BD9-81ED-4DB2-BD59-A6C34878D82A}">
                    <a16:rowId xmlns:a16="http://schemas.microsoft.com/office/drawing/2014/main" val="10003"/>
                  </a:ext>
                </a:extLst>
              </a:tr>
              <a:tr h="339958">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株式会社フツパー</a:t>
                      </a:r>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製造業向け</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サービスの企画・販売</a:t>
                      </a:r>
                    </a:p>
                  </a:txBody>
                  <a:tcPr anchor="ctr"/>
                </a:tc>
                <a:extLst>
                  <a:ext uri="{0D108BD9-81ED-4DB2-BD59-A6C34878D82A}">
                    <a16:rowId xmlns:a16="http://schemas.microsoft.com/office/drawing/2014/main" val="4021353757"/>
                  </a:ext>
                </a:extLst>
              </a:tr>
              <a:tr h="393439">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株式会社ミライロ</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lvl="0">
                        <a:lnSpc>
                          <a:spcPct val="100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デジタル障害者手帳「ミライロ</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ID</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」の企画・設計・提供</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ユニバーサルデザインに関するコンサルティング、研修サービス</a:t>
                      </a:r>
                    </a:p>
                  </a:txBody>
                  <a:tcPr anchor="ctr"/>
                </a:tc>
                <a:extLst>
                  <a:ext uri="{0D108BD9-81ED-4DB2-BD59-A6C34878D82A}">
                    <a16:rowId xmlns:a16="http://schemas.microsoft.com/office/drawing/2014/main" val="10004"/>
                  </a:ext>
                </a:extLst>
              </a:tr>
              <a:tr h="275849">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株式会社ブッキングリゾート</a:t>
                      </a:r>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宿泊施設への集客支援事業</a:t>
                      </a:r>
                    </a:p>
                  </a:txBody>
                  <a:tcPr anchor="ctr"/>
                </a:tc>
                <a:extLst>
                  <a:ext uri="{0D108BD9-81ED-4DB2-BD59-A6C34878D82A}">
                    <a16:rowId xmlns:a16="http://schemas.microsoft.com/office/drawing/2014/main" val="3645926418"/>
                  </a:ext>
                </a:extLst>
              </a:tr>
            </a:tbl>
          </a:graphicData>
        </a:graphic>
      </p:graphicFrame>
    </p:spTree>
    <p:extLst>
      <p:ext uri="{BB962C8B-B14F-4D97-AF65-F5344CB8AC3E}">
        <p14:creationId xmlns:p14="http://schemas.microsoft.com/office/powerpoint/2010/main" val="2421782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54868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金融機関提案型融資の実績（年度ベース）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「制度融資の実績」より作成</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107504" y="1124743"/>
            <a:ext cx="8928992" cy="86409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金融機関等とも連携しながら、挑戦する中小企業への支援を展開。</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の金融機関提案型融資の実績</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 </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528</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億円増加し約</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849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46</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8" name="グラフ 7">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848623815"/>
              </p:ext>
            </p:extLst>
          </p:nvPr>
        </p:nvGraphicFramePr>
        <p:xfrm>
          <a:off x="129208" y="2563298"/>
          <a:ext cx="8467725" cy="42890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3777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10"/>
          <p:cNvSpPr>
            <a:spLocks noChangeArrowheads="1"/>
          </p:cNvSpPr>
          <p:nvPr/>
        </p:nvSpPr>
        <p:spPr bwMode="auto">
          <a:xfrm>
            <a:off x="141414" y="4981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創業・スタートアップ支援</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r>
              <a:rPr lang="en-US" altLang="ja-JP" dirty="0"/>
              <a:t>47</a:t>
            </a:r>
            <a:endParaRPr lang="ja-JP" altLang="en-US" dirty="0"/>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35" name="正方形/長方形 34"/>
          <p:cNvSpPr/>
          <p:nvPr/>
        </p:nvSpPr>
        <p:spPr>
          <a:xfrm>
            <a:off x="5165366" y="2232635"/>
            <a:ext cx="3131840" cy="276999"/>
          </a:xfrm>
          <a:prstGeom prst="rect">
            <a:avLst/>
          </a:prstGeom>
        </p:spPr>
        <p:txBody>
          <a:bodyPr wrap="square">
            <a:spAutoFit/>
          </a:bodyPr>
          <a:lstStyle/>
          <a:p>
            <a:pPr marL="177800" indent="-177800"/>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成長志向創業者支援事業</a:t>
            </a:r>
            <a:r>
              <a:rPr lang="en-US" altLang="ja-JP" sz="1200" dirty="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二等辺三角形 47"/>
          <p:cNvSpPr/>
          <p:nvPr/>
        </p:nvSpPr>
        <p:spPr>
          <a:xfrm rot="5400000">
            <a:off x="731871"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bwMode="white">
          <a:xfrm>
            <a:off x="305503" y="2634341"/>
            <a:ext cx="1392813"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useBgFill="1">
        <p:nvSpPr>
          <p:cNvPr id="50" name="テキスト ボックス 49"/>
          <p:cNvSpPr txBox="1"/>
          <p:nvPr/>
        </p:nvSpPr>
        <p:spPr>
          <a:xfrm>
            <a:off x="3241937" y="3076614"/>
            <a:ext cx="2004947" cy="577081"/>
          </a:xfrm>
          <a:prstGeom prst="rect">
            <a:avLst/>
          </a:prstGeom>
        </p:spPr>
        <p:txBody>
          <a:bodyPr wrap="square" rtlCol="0">
            <a:spAutoFit/>
          </a:bodyPr>
          <a:lstStyle/>
          <a:p>
            <a:r>
              <a:rPr lang="ja-JP" altLang="en-US" sz="1050" dirty="0">
                <a:latin typeface="+mn-ea"/>
              </a:rPr>
              <a:t>ビジネスプランの発掘から成長過程に至るまで、創業者の着実な成長を支援</a:t>
            </a:r>
          </a:p>
        </p:txBody>
      </p:sp>
      <p:sp>
        <p:nvSpPr>
          <p:cNvPr id="55" name="正方形/長方形 54"/>
          <p:cNvSpPr/>
          <p:nvPr/>
        </p:nvSpPr>
        <p:spPr>
          <a:xfrm>
            <a:off x="69404" y="95329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業者の成長に向けた各種取組みを強化しているほか、創業支援環境整備の推進を図っている。特に、高い技術力やイノベーティブなアイデアで成長をめざすスタートアップについては、大阪全体の経済成長のけん引役となりうる。その創業・成長に向けて、府市の各種支援施策を（公財）大阪産業局に集約し、一体的なバリューチェーンを提供するよう、支援の取組みを強化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5100201" y="2465382"/>
            <a:ext cx="3986364" cy="2954655"/>
          </a:xfrm>
          <a:prstGeom prst="rect">
            <a:avLst/>
          </a:prstGeom>
        </p:spPr>
        <p:txBody>
          <a:bodyPr wrap="square">
            <a:spAutoFit/>
          </a:bodyPr>
          <a:lstStyle/>
          <a:p>
            <a:pPr marL="177800" indent="-177800"/>
            <a:r>
              <a:rPr lang="ja-JP" altLang="en-US" sz="1200" dirty="0">
                <a:latin typeface="HGPｺﾞｼｯｸE" pitchFamily="50" charset="-128"/>
                <a:ea typeface="HGPｺﾞｼｯｸE" pitchFamily="50" charset="-128"/>
              </a:rPr>
              <a:t>〇</a:t>
            </a:r>
            <a:r>
              <a:rPr lang="en-US" altLang="ja-JP" sz="1200" dirty="0">
                <a:latin typeface="HGPｺﾞｼｯｸE" pitchFamily="50" charset="-128"/>
                <a:ea typeface="HGPｺﾞｼｯｸE" pitchFamily="50" charset="-128"/>
              </a:rPr>
              <a:t>2019(</a:t>
            </a:r>
            <a:r>
              <a:rPr lang="ja-JP" altLang="en-US" sz="1200" dirty="0">
                <a:latin typeface="HGPｺﾞｼｯｸE" pitchFamily="50" charset="-128"/>
                <a:ea typeface="HGPｺﾞｼｯｸE" pitchFamily="50" charset="-128"/>
              </a:rPr>
              <a:t>令和元年</a:t>
            </a:r>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a:t>
            </a:r>
            <a:endParaRPr lang="en-US" altLang="ja-JP" sz="1200" dirty="0">
              <a:latin typeface="HGPｺﾞｼｯｸE" pitchFamily="50" charset="-128"/>
              <a:ea typeface="HGPｺﾞｼｯｸE" pitchFamily="50" charset="-128"/>
            </a:endParaRPr>
          </a:p>
          <a:p>
            <a:pPr marL="177800" indent="-177800"/>
            <a:r>
              <a:rPr lang="ja-JP" altLang="en-US" sz="1200" dirty="0">
                <a:latin typeface="HGPｺﾞｼｯｸE" pitchFamily="50" charset="-128"/>
                <a:ea typeface="HGPｺﾞｼｯｸE" pitchFamily="50" charset="-128"/>
                <a:cs typeface="Meiryo UI" panose="020B0604030504040204" pitchFamily="50" charset="-128"/>
              </a:rPr>
              <a:t>　　</a:t>
            </a:r>
            <a:r>
              <a:rPr lang="ja-JP" altLang="en-US" sz="1050" dirty="0">
                <a:latin typeface="+mn-ea"/>
                <a:cs typeface="Meiryo UI" panose="020B0604030504040204" pitchFamily="50" charset="-128"/>
              </a:rPr>
              <a:t>リーディングカンパニーを目指し、急成長を狙うスタートアップを対象として、起業前後の初期段階と、一定の成長を遂げ、さらなる発展を目指す段階それぞれに対して、その成長速度・成功確率を高めるための支援を実施。</a:t>
            </a:r>
            <a:endParaRPr lang="en-US" altLang="ja-JP" sz="1050" dirty="0">
              <a:latin typeface="+mn-ea"/>
              <a:cs typeface="Meiryo UI" panose="020B0604030504040204" pitchFamily="50" charset="-128"/>
            </a:endParaRPr>
          </a:p>
          <a:p>
            <a:pPr marL="177800" indent="-177800"/>
            <a:endParaRPr lang="en-US" altLang="ja-JP" sz="1050" dirty="0">
              <a:latin typeface="+mn-ea"/>
              <a:cs typeface="Meiryo UI" panose="020B0604030504040204" pitchFamily="50" charset="-128"/>
            </a:endParaRPr>
          </a:p>
          <a:p>
            <a:pPr marL="177800" indent="-177800"/>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　・スタートアップ・イニシャルプログラム</a:t>
            </a:r>
            <a:r>
              <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rPr>
              <a:t>OSAKA</a:t>
            </a:r>
          </a:p>
          <a:p>
            <a:pPr marL="177800" indent="-177800"/>
            <a:r>
              <a:rPr lang="ja-JP" altLang="en-US" sz="1050" dirty="0">
                <a:latin typeface="+mn-ea"/>
                <a:cs typeface="Meiryo UI" panose="020B0604030504040204" pitchFamily="50" charset="-128"/>
              </a:rPr>
              <a:t>　　　</a:t>
            </a:r>
            <a:r>
              <a:rPr lang="ja-JP" altLang="en-US" sz="1050" dirty="0">
                <a:latin typeface="+mn-ea"/>
              </a:rPr>
              <a:t>初期段階においては、専門的ノウハウの体系的な習得のほか、既存企業との連携・協業の機会等の提供により、成長に向けたスタートダッシュを支援。</a:t>
            </a:r>
            <a:endParaRPr lang="en-US" altLang="ja-JP" sz="1050" dirty="0">
              <a:latin typeface="+mn-ea"/>
            </a:endParaRPr>
          </a:p>
          <a:p>
            <a:pPr marL="177800" indent="-177800"/>
            <a:endParaRPr lang="en-US" altLang="ja-JP" sz="1050" dirty="0">
              <a:latin typeface="+mn-ea"/>
              <a:cs typeface="Meiryo UI" panose="020B0604030504040204" pitchFamily="50" charset="-128"/>
            </a:endParaRPr>
          </a:p>
          <a:p>
            <a:pPr marL="177800" indent="-177800"/>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　・スタートアップ発展支援プロジェクト「</a:t>
            </a:r>
            <a:r>
              <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rPr>
              <a:t>RISING!</a:t>
            </a:r>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a:t>
            </a:r>
            <a:endPar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endParaRPr>
          </a:p>
          <a:p>
            <a:pPr marL="177800" indent="-177800"/>
            <a:r>
              <a:rPr lang="ja-JP" altLang="en-US" sz="1050" dirty="0">
                <a:latin typeface="+mn-ea"/>
                <a:cs typeface="Meiryo UI" panose="020B0604030504040204" pitchFamily="50" charset="-128"/>
              </a:rPr>
              <a:t>　　　発展段階においては、株式上場や</a:t>
            </a:r>
            <a:r>
              <a:rPr lang="en-US" altLang="ja-JP" sz="1050" dirty="0">
                <a:latin typeface="+mn-ea"/>
                <a:cs typeface="Meiryo UI" panose="020B0604030504040204" pitchFamily="50" charset="-128"/>
              </a:rPr>
              <a:t>M&amp;A</a:t>
            </a:r>
            <a:r>
              <a:rPr lang="ja-JP" altLang="en-US" sz="1050" dirty="0" err="1">
                <a:latin typeface="+mn-ea"/>
                <a:cs typeface="Meiryo UI" panose="020B0604030504040204" pitchFamily="50" charset="-128"/>
              </a:rPr>
              <a:t>だけで</a:t>
            </a:r>
            <a:r>
              <a:rPr lang="ja-JP" altLang="en-US" sz="1050" dirty="0">
                <a:latin typeface="+mn-ea"/>
                <a:cs typeface="Meiryo UI" panose="020B0604030504040204" pitchFamily="50" charset="-128"/>
              </a:rPr>
              <a:t>なく、大阪を代表する</a:t>
            </a:r>
            <a:r>
              <a:rPr lang="ja-JP" altLang="en-US" sz="1050" strike="sngStrike" dirty="0">
                <a:latin typeface="+mn-ea"/>
                <a:cs typeface="Meiryo UI" panose="020B0604030504040204" pitchFamily="50" charset="-128"/>
              </a:rPr>
              <a:t> </a:t>
            </a:r>
            <a:r>
              <a:rPr lang="ja-JP" altLang="en-US" sz="1050" dirty="0">
                <a:latin typeface="+mn-ea"/>
                <a:cs typeface="Meiryo UI" panose="020B0604030504040204" pitchFamily="50" charset="-128"/>
              </a:rPr>
              <a:t>スタートアップとして、成功起業家によるメンタリングや首都圏等での情報発信支援など、その先の成長を見据えた企業価値の向上を支援。</a:t>
            </a:r>
          </a:p>
          <a:p>
            <a:pPr marL="177800" indent="-177800"/>
            <a:endPar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endParaRPr>
          </a:p>
        </p:txBody>
      </p:sp>
      <p:sp>
        <p:nvSpPr>
          <p:cNvPr id="28" name="正方形/長方形 27"/>
          <p:cNvSpPr/>
          <p:nvPr/>
        </p:nvSpPr>
        <p:spPr>
          <a:xfrm>
            <a:off x="93646" y="2227527"/>
            <a:ext cx="3131840" cy="276999"/>
          </a:xfrm>
          <a:prstGeom prst="rect">
            <a:avLst/>
          </a:prstGeom>
        </p:spPr>
        <p:txBody>
          <a:bodyPr wrap="square">
            <a:spAutoFit/>
          </a:bodyPr>
          <a:lstStyle/>
          <a:p>
            <a:pPr marL="177800" indent="-177800"/>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大阪起業家グローイングアップ事業</a:t>
            </a:r>
            <a:r>
              <a:rPr lang="en-US" altLang="ja-JP" sz="1200" dirty="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241937" y="3691104"/>
            <a:ext cx="2053560" cy="1277273"/>
          </a:xfrm>
          <a:prstGeom prst="rect">
            <a:avLst/>
          </a:prstGeom>
          <a:noFill/>
        </p:spPr>
        <p:txBody>
          <a:bodyPr wrap="square" rtlCol="0">
            <a:spAutoFit/>
          </a:bodyPr>
          <a:lstStyle/>
          <a:p>
            <a:r>
              <a:rPr kumimoji="1" lang="en-US" altLang="ja-JP" sz="1100" dirty="0"/>
              <a:t>【</a:t>
            </a:r>
            <a:r>
              <a:rPr kumimoji="1" lang="ja-JP" altLang="en-US" sz="1100" dirty="0"/>
              <a:t>補助金</a:t>
            </a:r>
            <a:r>
              <a:rPr kumimoji="1" lang="en-US" altLang="ja-JP" sz="1100" dirty="0"/>
              <a:t>】</a:t>
            </a:r>
          </a:p>
          <a:p>
            <a:r>
              <a:rPr lang="ja-JP" altLang="en-US" sz="1100" dirty="0"/>
              <a:t>優勝 ： </a:t>
            </a:r>
            <a:r>
              <a:rPr lang="en-US" altLang="ja-JP" sz="1100" dirty="0"/>
              <a:t>100</a:t>
            </a:r>
            <a:r>
              <a:rPr lang="ja-JP" altLang="en-US" sz="1100" dirty="0"/>
              <a:t>万円（</a:t>
            </a:r>
            <a:r>
              <a:rPr lang="en-US" altLang="ja-JP" sz="1100" dirty="0"/>
              <a:t>1</a:t>
            </a:r>
            <a:r>
              <a:rPr lang="ja-JP" altLang="en-US" sz="1100" dirty="0"/>
              <a:t>者</a:t>
            </a:r>
            <a:r>
              <a:rPr lang="en-US" altLang="ja-JP" sz="1100" dirty="0"/>
              <a:t>×2</a:t>
            </a:r>
            <a:r>
              <a:rPr lang="ja-JP" altLang="en-US" sz="1100" dirty="0"/>
              <a:t>回）</a:t>
            </a:r>
            <a:endParaRPr lang="en-US" altLang="ja-JP" sz="1100" dirty="0"/>
          </a:p>
          <a:p>
            <a:r>
              <a:rPr lang="ja-JP" altLang="en-US" sz="1100" dirty="0"/>
              <a:t>準優勝 ： </a:t>
            </a:r>
            <a:r>
              <a:rPr lang="en-US" altLang="ja-JP" sz="1100" dirty="0"/>
              <a:t>50</a:t>
            </a:r>
            <a:r>
              <a:rPr lang="ja-JP" altLang="en-US" sz="1100" dirty="0"/>
              <a:t>万円（</a:t>
            </a:r>
            <a:r>
              <a:rPr lang="en-US" altLang="ja-JP" sz="1100" dirty="0"/>
              <a:t>2</a:t>
            </a:r>
            <a:r>
              <a:rPr lang="ja-JP" altLang="en-US" sz="1100" dirty="0"/>
              <a:t>者</a:t>
            </a:r>
            <a:r>
              <a:rPr lang="en-US" altLang="ja-JP" sz="1100" dirty="0"/>
              <a:t>×2</a:t>
            </a:r>
            <a:r>
              <a:rPr lang="ja-JP" altLang="en-US" sz="1100" dirty="0"/>
              <a:t>回）</a:t>
            </a:r>
            <a:endParaRPr kumimoji="1" lang="en-US" altLang="ja-JP" sz="1100" dirty="0"/>
          </a:p>
          <a:p>
            <a:endParaRPr kumimoji="1" lang="en-US" altLang="ja-JP" sz="1100" dirty="0"/>
          </a:p>
          <a:p>
            <a:r>
              <a:rPr lang="en-US" altLang="ja-JP" sz="1100" dirty="0"/>
              <a:t>【</a:t>
            </a:r>
            <a:r>
              <a:rPr lang="ja-JP" altLang="en-US" sz="1100" dirty="0"/>
              <a:t>ハンズオン支援</a:t>
            </a:r>
            <a:r>
              <a:rPr lang="en-US" altLang="ja-JP" sz="1100" dirty="0"/>
              <a:t>】</a:t>
            </a:r>
          </a:p>
          <a:p>
            <a:r>
              <a:rPr kumimoji="1" lang="ja-JP" altLang="en-US" sz="1100" dirty="0"/>
              <a:t>優勝・準優勝者に対し、受賞後</a:t>
            </a:r>
            <a:endParaRPr kumimoji="1" lang="en-US" altLang="ja-JP" sz="1100" dirty="0"/>
          </a:p>
          <a:p>
            <a:r>
              <a:rPr kumimoji="1" lang="en-US" altLang="ja-JP" sz="1100" dirty="0"/>
              <a:t>3</a:t>
            </a:r>
            <a:r>
              <a:rPr kumimoji="1" lang="ja-JP" altLang="en-US" sz="1100" dirty="0"/>
              <a:t>ヵ月のハンズオン支援</a:t>
            </a:r>
          </a:p>
        </p:txBody>
      </p:sp>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195" y="2348880"/>
            <a:ext cx="3318539" cy="2697542"/>
          </a:xfrm>
          <a:prstGeom prst="rect">
            <a:avLst/>
          </a:prstGeom>
        </p:spPr>
      </p:pic>
      <p:pic>
        <p:nvPicPr>
          <p:cNvPr id="11" name="図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2664333"/>
            <a:ext cx="1672376" cy="274569"/>
          </a:xfrm>
          <a:prstGeom prst="rect">
            <a:avLst/>
          </a:prstGeom>
        </p:spPr>
      </p:pic>
      <p:pic>
        <p:nvPicPr>
          <p:cNvPr id="12" name="図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41937" y="2474548"/>
            <a:ext cx="1781474" cy="571773"/>
          </a:xfrm>
          <a:prstGeom prst="rect">
            <a:avLst/>
          </a:prstGeom>
        </p:spPr>
      </p:pic>
      <p:sp>
        <p:nvSpPr>
          <p:cNvPr id="32" name="正方形/長方形 31">
            <a:extLst>
              <a:ext uri="{FF2B5EF4-FFF2-40B4-BE49-F238E27FC236}">
                <a16:creationId xmlns:a16="http://schemas.microsoft.com/office/drawing/2014/main" id="{4B52FC24-DA2B-4329-9A35-EB62C7A362AF}"/>
              </a:ext>
            </a:extLst>
          </p:cNvPr>
          <p:cNvSpPr/>
          <p:nvPr/>
        </p:nvSpPr>
        <p:spPr>
          <a:xfrm>
            <a:off x="113024" y="5094145"/>
            <a:ext cx="3565400" cy="276999"/>
          </a:xfrm>
          <a:prstGeom prst="rect">
            <a:avLst/>
          </a:prstGeom>
        </p:spPr>
        <p:txBody>
          <a:bodyPr wrap="none">
            <a:spAutoFit/>
          </a:bodyPr>
          <a:lstStyle/>
          <a:p>
            <a:pPr marL="177800" indent="-177800" algn="dist"/>
            <a:r>
              <a:rPr lang="en-US" altLang="ja-JP" sz="1200" spc="-150" dirty="0">
                <a:latin typeface="HGPｺﾞｼｯｸE" pitchFamily="50" charset="-128"/>
                <a:ea typeface="HGPｺﾞｼｯｸE" pitchFamily="50" charset="-128"/>
              </a:rPr>
              <a:t>【</a:t>
            </a:r>
            <a:r>
              <a:rPr lang="ja-JP" altLang="en-US" sz="1200" spc="-150" dirty="0">
                <a:latin typeface="HGPｺﾞｼｯｸE" pitchFamily="50" charset="-128"/>
                <a:ea typeface="HGPｺﾞｼｯｸE" pitchFamily="50" charset="-128"/>
              </a:rPr>
              <a:t>ＯＩＨスタートアップアクセラレーションプログラム（ＯＳＡＰ）</a:t>
            </a:r>
            <a:r>
              <a:rPr lang="en-US" altLang="ja-JP" sz="1200" spc="-150" dirty="0">
                <a:latin typeface="HGPｺﾞｼｯｸE" pitchFamily="50" charset="-128"/>
                <a:ea typeface="HGPｺﾞｼｯｸE" pitchFamily="50" charset="-128"/>
              </a:rPr>
              <a:t>】</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8384" y="5359769"/>
            <a:ext cx="5112568" cy="415498"/>
          </a:xfrm>
          <a:prstGeom prst="rect">
            <a:avLst/>
          </a:prstGeom>
          <a:noFill/>
        </p:spPr>
        <p:txBody>
          <a:bodyPr wrap="square" rtlCol="0">
            <a:spAutoFit/>
          </a:bodyPr>
          <a:lstStyle/>
          <a:p>
            <a:r>
              <a:rPr lang="ja-JP" altLang="en-US" sz="1050" dirty="0">
                <a:latin typeface="+mn-ea"/>
              </a:rPr>
              <a:t>大阪市が開設している大阪イノベーションハブ（ＯＩＨ）において、</a:t>
            </a:r>
            <a:endParaRPr lang="en-US" altLang="ja-JP" sz="1050" dirty="0">
              <a:latin typeface="+mn-ea"/>
            </a:endParaRPr>
          </a:p>
          <a:p>
            <a:r>
              <a:rPr lang="ja-JP" altLang="en-US" sz="1050" dirty="0">
                <a:latin typeface="+mn-ea"/>
              </a:rPr>
              <a:t>有望なアーリー期のスタートアップを発掘し、短期間での集中支援により成長を加速</a:t>
            </a:r>
          </a:p>
        </p:txBody>
      </p:sp>
      <p:sp>
        <p:nvSpPr>
          <p:cNvPr id="38" name="タイトル 1">
            <a:extLst>
              <a:ext uri="{FF2B5EF4-FFF2-40B4-BE49-F238E27FC236}">
                <a16:creationId xmlns:a16="http://schemas.microsoft.com/office/drawing/2014/main" id="{DB0DCB9B-B97D-4BC2-BD4C-2DEA5AC63B23}"/>
              </a:ext>
            </a:extLst>
          </p:cNvPr>
          <p:cNvSpPr txBox="1">
            <a:spLocks/>
          </p:cNvSpPr>
          <p:nvPr/>
        </p:nvSpPr>
        <p:spPr>
          <a:xfrm>
            <a:off x="124696" y="5742273"/>
            <a:ext cx="1177616" cy="104414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1100" dirty="0">
                <a:solidFill>
                  <a:schemeClr val="tx1"/>
                </a:solidFill>
                <a:latin typeface="+mn-ea"/>
              </a:rPr>
              <a:t>創業後５年程度（アーリー期）</a:t>
            </a:r>
            <a:br>
              <a:rPr lang="en-US" altLang="ja-JP" sz="1100" dirty="0">
                <a:solidFill>
                  <a:schemeClr val="tx1"/>
                </a:solidFill>
                <a:latin typeface="+mn-ea"/>
              </a:rPr>
            </a:br>
            <a:r>
              <a:rPr lang="ja-JP" altLang="en-US" sz="1100" dirty="0">
                <a:solidFill>
                  <a:schemeClr val="tx1"/>
                </a:solidFill>
                <a:latin typeface="+mn-ea"/>
              </a:rPr>
              <a:t>スタートアップの</a:t>
            </a:r>
            <a:br>
              <a:rPr lang="en-US" altLang="ja-JP" sz="1100" dirty="0">
                <a:solidFill>
                  <a:schemeClr val="tx1"/>
                </a:solidFill>
                <a:latin typeface="+mn-ea"/>
              </a:rPr>
            </a:br>
            <a:r>
              <a:rPr lang="ja-JP" altLang="en-US" sz="1100" dirty="0">
                <a:solidFill>
                  <a:schemeClr val="tx1"/>
                </a:solidFill>
                <a:latin typeface="+mn-ea"/>
              </a:rPr>
              <a:t>募集・選定</a:t>
            </a:r>
          </a:p>
        </p:txBody>
      </p:sp>
      <p:sp>
        <p:nvSpPr>
          <p:cNvPr id="40" name="二等辺三角形 39"/>
          <p:cNvSpPr/>
          <p:nvPr/>
        </p:nvSpPr>
        <p:spPr>
          <a:xfrm rot="5400000">
            <a:off x="1053568"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サブタイトル 2"/>
          <p:cNvSpPr txBox="1">
            <a:spLocks/>
          </p:cNvSpPr>
          <p:nvPr/>
        </p:nvSpPr>
        <p:spPr>
          <a:xfrm>
            <a:off x="1566950" y="5763892"/>
            <a:ext cx="3456384" cy="103185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9pPr>
          </a:lstStyle>
          <a:p>
            <a:pPr marL="0" indent="0">
              <a:buNone/>
            </a:pPr>
            <a:r>
              <a:rPr lang="ja-JP" altLang="en-US" sz="1100" dirty="0">
                <a:solidFill>
                  <a:schemeClr val="tx1"/>
                </a:solidFill>
                <a:latin typeface="+mn-ea"/>
              </a:rPr>
              <a:t>関西を中心に約</a:t>
            </a:r>
            <a:r>
              <a:rPr lang="en-US" altLang="ja-JP" sz="1100" dirty="0">
                <a:solidFill>
                  <a:schemeClr val="tx1"/>
                </a:solidFill>
                <a:latin typeface="+mn-ea"/>
              </a:rPr>
              <a:t>100</a:t>
            </a:r>
            <a:r>
              <a:rPr lang="ja-JP" altLang="en-US" sz="1100" dirty="0">
                <a:solidFill>
                  <a:schemeClr val="tx1"/>
                </a:solidFill>
                <a:latin typeface="+mn-ea"/>
              </a:rPr>
              <a:t>名の支援者（メンター）　が集結 </a:t>
            </a:r>
            <a:endParaRPr lang="en-US" altLang="ja-JP" sz="1100" dirty="0">
              <a:solidFill>
                <a:schemeClr val="tx1"/>
              </a:solidFill>
              <a:latin typeface="+mn-ea"/>
            </a:endParaRPr>
          </a:p>
          <a:p>
            <a:pPr marL="0" indent="0">
              <a:buNone/>
            </a:pPr>
            <a:r>
              <a:rPr lang="ja-JP" altLang="en-US" sz="1100" dirty="0">
                <a:solidFill>
                  <a:schemeClr val="tx1"/>
                </a:solidFill>
                <a:latin typeface="ＭＳ Ｐゴシック" panose="020B0600070205080204" pitchFamily="50" charset="-128"/>
                <a:ea typeface="ＭＳ Ｐゴシック" panose="020B0600070205080204" pitchFamily="50" charset="-128"/>
              </a:rPr>
              <a:t>・</a:t>
            </a:r>
            <a:r>
              <a:rPr lang="zh-TW" altLang="en-US" sz="1100" dirty="0">
                <a:solidFill>
                  <a:schemeClr val="tx1"/>
                </a:solidFill>
                <a:latin typeface="ＭＳ Ｐゴシック" panose="020B0600070205080204" pitchFamily="50" charset="-128"/>
                <a:ea typeface="ＭＳ Ｐゴシック" panose="020B0600070205080204" pitchFamily="50" charset="-128"/>
              </a:rPr>
              <a:t>起業経験者等</a:t>
            </a:r>
            <a:r>
              <a:rPr lang="ja-JP" altLang="en-US" sz="1100" dirty="0">
                <a:solidFill>
                  <a:schemeClr val="tx1"/>
                </a:solidFill>
                <a:latin typeface="ＭＳ Ｐゴシック" panose="020B0600070205080204" pitchFamily="50" charset="-128"/>
                <a:ea typeface="ＭＳ Ｐゴシック" panose="020B0600070205080204" pitchFamily="50" charset="-128"/>
              </a:rPr>
              <a:t>による</a:t>
            </a:r>
            <a:r>
              <a:rPr lang="ja-JP" altLang="en-US" sz="1100" dirty="0">
                <a:solidFill>
                  <a:schemeClr val="tx1"/>
                </a:solidFill>
                <a:latin typeface="+mn-ea"/>
              </a:rPr>
              <a:t>メンタリング</a:t>
            </a:r>
            <a:endParaRPr lang="en-US" altLang="ja-JP" sz="1100" dirty="0">
              <a:solidFill>
                <a:schemeClr val="tx1"/>
              </a:solidFill>
              <a:latin typeface="+mn-ea"/>
            </a:endParaRPr>
          </a:p>
          <a:p>
            <a:pPr marL="0" indent="0">
              <a:buNone/>
            </a:pPr>
            <a:r>
              <a:rPr lang="ja-JP" altLang="en-US" sz="1100" dirty="0">
                <a:solidFill>
                  <a:schemeClr val="tx1"/>
                </a:solidFill>
                <a:latin typeface="+mn-ea"/>
              </a:rPr>
              <a:t>・大企業との連携支援</a:t>
            </a:r>
            <a:endParaRPr lang="en-US" altLang="ja-JP" sz="1100" dirty="0">
              <a:solidFill>
                <a:schemeClr val="tx1"/>
              </a:solidFill>
              <a:latin typeface="+mn-ea"/>
            </a:endParaRPr>
          </a:p>
          <a:p>
            <a:pPr marL="0" indent="0">
              <a:buNone/>
            </a:pPr>
            <a:r>
              <a:rPr lang="ja-JP" altLang="en-US" sz="1100" dirty="0">
                <a:solidFill>
                  <a:schemeClr val="tx1"/>
                </a:solidFill>
                <a:latin typeface="+mn-ea"/>
              </a:rPr>
              <a:t>・資金獲得支援</a:t>
            </a:r>
            <a:r>
              <a:rPr lang="ja-JP" altLang="en-US" sz="1100" strike="sngStrike" dirty="0">
                <a:solidFill>
                  <a:srgbClr val="FF0000"/>
                </a:solidFill>
                <a:latin typeface="+mn-ea"/>
              </a:rPr>
              <a:t>　</a:t>
            </a:r>
            <a:endParaRPr lang="en-US" altLang="ja-JP" sz="1100" strike="sngStrike" dirty="0">
              <a:solidFill>
                <a:srgbClr val="FF0000"/>
              </a:solidFill>
              <a:latin typeface="+mn-ea"/>
            </a:endParaRPr>
          </a:p>
          <a:p>
            <a:pPr marL="0" indent="0">
              <a:buNone/>
            </a:pPr>
            <a:r>
              <a:rPr lang="ja-JP" altLang="en-US" sz="1100" dirty="0">
                <a:solidFill>
                  <a:schemeClr val="tx1"/>
                </a:solidFill>
                <a:latin typeface="+mn-ea"/>
              </a:rPr>
              <a:t>　など、約４か月間の集中支援</a:t>
            </a:r>
            <a:endParaRPr lang="en-US" altLang="ja-JP" sz="1100" dirty="0">
              <a:solidFill>
                <a:schemeClr val="tx1"/>
              </a:solidFill>
              <a:latin typeface="+mn-ea"/>
            </a:endParaRPr>
          </a:p>
        </p:txBody>
      </p:sp>
      <p:sp>
        <p:nvSpPr>
          <p:cNvPr id="42" name="角丸四角形 41"/>
          <p:cNvSpPr/>
          <p:nvPr/>
        </p:nvSpPr>
        <p:spPr>
          <a:xfrm>
            <a:off x="5342880" y="5243436"/>
            <a:ext cx="3456383" cy="896902"/>
          </a:xfrm>
          <a:prstGeom prst="roundRect">
            <a:avLst/>
          </a:pr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r>
              <a:rPr lang="ja-JP" altLang="en-US" sz="1050" dirty="0">
                <a:solidFill>
                  <a:schemeClr val="tx1"/>
                </a:solidFill>
              </a:rPr>
              <a:t>　大阪イノベーションハブ（ＯＩＨ）においても、スタートアップのさらなる成長に向け、グローバルイノベーション創出支援事業を展開し、起業家と支援者を繋ぐイベントをはじめとした様々な支援を実施している。</a:t>
            </a:r>
            <a:endParaRPr lang="en-US" altLang="ja-JP" sz="1050" dirty="0">
              <a:solidFill>
                <a:schemeClr val="tx1"/>
              </a:solidFill>
            </a:endParaRPr>
          </a:p>
        </p:txBody>
      </p:sp>
    </p:spTree>
    <p:extLst>
      <p:ext uri="{BB962C8B-B14F-4D97-AF65-F5344CB8AC3E}">
        <p14:creationId xmlns:p14="http://schemas.microsoft.com/office/powerpoint/2010/main" val="461172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404" y="1844824"/>
            <a:ext cx="46856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大阪府におけるクラウド・ファンディング活用事例</a:t>
            </a:r>
          </a:p>
        </p:txBody>
      </p:sp>
      <p:sp>
        <p:nvSpPr>
          <p:cNvPr id="13" name="正方形/長方形 10"/>
          <p:cNvSpPr>
            <a:spLocks noChangeArrowheads="1"/>
          </p:cNvSpPr>
          <p:nvPr/>
        </p:nvSpPr>
        <p:spPr bwMode="auto">
          <a:xfrm>
            <a:off x="135978" y="51771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挑戦する企業（創業・ベンチャー等）への支援における新たな潮流</a:t>
            </a:r>
          </a:p>
        </p:txBody>
      </p:sp>
      <p:sp>
        <p:nvSpPr>
          <p:cNvPr id="15" name="正方形/長方形 14"/>
          <p:cNvSpPr/>
          <p:nvPr/>
        </p:nvSpPr>
        <p:spPr>
          <a:xfrm>
            <a:off x="107504" y="98072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クラウド・ファンディング、新ファンドなど、資金調達の多様化をめざす動きが進みつつある。</a:t>
            </a:r>
          </a:p>
        </p:txBody>
      </p:sp>
      <p:sp>
        <p:nvSpPr>
          <p:cNvPr id="2" name="スライド番号プレースホルダー 1"/>
          <p:cNvSpPr>
            <a:spLocks noGrp="1"/>
          </p:cNvSpPr>
          <p:nvPr>
            <p:ph type="sldNum" sz="quarter" idx="12"/>
          </p:nvPr>
        </p:nvSpPr>
        <p:spPr/>
        <p:txBody>
          <a:bodyPr/>
          <a:lstStyle/>
          <a:p>
            <a:pPr>
              <a:defRPr/>
            </a:pPr>
            <a:r>
              <a:rPr lang="en-US" altLang="ja-JP" b="1" dirty="0"/>
              <a:t>48</a:t>
            </a:r>
            <a:endParaRPr lang="ja-JP" altLang="en-US" b="1" dirty="0"/>
          </a:p>
        </p:txBody>
      </p:sp>
      <p:sp>
        <p:nvSpPr>
          <p:cNvPr id="17" name="テキスト ボックス 16"/>
          <p:cNvSpPr txBox="1"/>
          <p:nvPr/>
        </p:nvSpPr>
        <p:spPr>
          <a:xfrm>
            <a:off x="309310" y="2204864"/>
            <a:ext cx="4317680" cy="3785652"/>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商工労働部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◆クラウド・ファンディング事業者、商工会・商工会</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議所等支援機関と連携したセミナーの実施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2" name="テキスト ボックス 11"/>
          <p:cNvSpPr txBox="1"/>
          <p:nvPr/>
        </p:nvSpPr>
        <p:spPr>
          <a:xfrm>
            <a:off x="4705055" y="1844824"/>
            <a:ext cx="4288957" cy="2554545"/>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○社会課題解決ビジネス成長支援に関する</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ファンドの活用促進</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◆「おおさか社会課題解決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２号</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ファンド」</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大阪信用金庫、ミライドア株式会社　　　（旧：フューチャーベンチャーキャピタル株式会社）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５億円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◆「イノベーションファンド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25Next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池田泉州キャピタル株式会社、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株式会社池田泉州銀行　など</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億円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32347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章　</a:t>
            </a: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戦略</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目標関係</a:t>
            </a: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a:t>
            </a:fld>
            <a:endParaRPr lang="ja-JP" altLang="en-US" b="1" dirty="0"/>
          </a:p>
        </p:txBody>
      </p:sp>
    </p:spTree>
    <p:extLst>
      <p:ext uri="{BB962C8B-B14F-4D97-AF65-F5344CB8AC3E}">
        <p14:creationId xmlns:p14="http://schemas.microsoft.com/office/powerpoint/2010/main" val="865503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71561"/>
            <a:ext cx="9361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大阪の開業数（率）、廃業率の推移</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出典：厚生労働省「雇用保険事業年報･月報」より作成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8733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大阪の開業数は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8,374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ポイント減少、急激に減少した。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49</a:t>
            </a:r>
            <a:endParaRPr lang="ja-JP" altLang="en-US" sz="1800" dirty="0">
              <a:solidFill>
                <a:schemeClr val="tx1"/>
              </a:solidFill>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7" name="グラフ 6"/>
          <p:cNvGraphicFramePr>
            <a:graphicFrameLocks/>
          </p:cNvGraphicFramePr>
          <p:nvPr/>
        </p:nvGraphicFramePr>
        <p:xfrm>
          <a:off x="0" y="2093180"/>
          <a:ext cx="9144000" cy="45853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9178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98158"/>
            <a:ext cx="9217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都道府県別、開業数・開業率の推移（年度ベース）</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出典：厚生労働省「雇用保険事業年報･月報」より作成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64952"/>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大阪府の開業数は対前年度比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％の増加となったが、依然として東京都に次いで２位。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年度の開業率は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％（前年度からほぼ横ばい）で、全国平均（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）を上回る。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0" y="1917274"/>
            <a:ext cx="2798165"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○開業数の推移（他府県比較）</a:t>
            </a:r>
          </a:p>
        </p:txBody>
      </p:sp>
      <p:sp>
        <p:nvSpPr>
          <p:cNvPr id="13" name="正方形/長方形 12"/>
          <p:cNvSpPr/>
          <p:nvPr/>
        </p:nvSpPr>
        <p:spPr>
          <a:xfrm>
            <a:off x="4642153" y="1925713"/>
            <a:ext cx="2808312"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○開業率の推移（他府県比較）</a:t>
            </a:r>
          </a:p>
        </p:txBody>
      </p:sp>
      <p:sp>
        <p:nvSpPr>
          <p:cNvPr id="2" name="スライド番号プレースホルダー 1"/>
          <p:cNvSpPr>
            <a:spLocks noGrp="1"/>
          </p:cNvSpPr>
          <p:nvPr>
            <p:ph type="sldNum" sz="quarter" idx="12"/>
          </p:nvPr>
        </p:nvSpPr>
        <p:spPr/>
        <p:txBody>
          <a:bodyPr/>
          <a:lstStyle/>
          <a:p>
            <a:pPr>
              <a:defRPr/>
            </a:pPr>
            <a:r>
              <a:rPr lang="en-US" altLang="ja-JP" dirty="0"/>
              <a:t>50</a:t>
            </a:r>
            <a:endParaRPr lang="ja-JP" altLang="en-US" sz="1800" dirty="0">
              <a:solidFill>
                <a:schemeClr val="tx1"/>
              </a:solidFill>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8" name="グラフ 17">
            <a:extLst>
              <a:ext uri="{FF2B5EF4-FFF2-40B4-BE49-F238E27FC236}">
                <a16:creationId xmlns:a16="http://schemas.microsoft.com/office/drawing/2014/main" id="{00000000-0008-0000-0100-000001080000}"/>
              </a:ext>
            </a:extLst>
          </p:cNvPr>
          <p:cNvGraphicFramePr>
            <a:graphicFrameLocks/>
          </p:cNvGraphicFramePr>
          <p:nvPr/>
        </p:nvGraphicFramePr>
        <p:xfrm>
          <a:off x="33140" y="2397697"/>
          <a:ext cx="4680521" cy="4717966"/>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
          <p:cNvSpPr txBox="1"/>
          <p:nvPr/>
        </p:nvSpPr>
        <p:spPr>
          <a:xfrm>
            <a:off x="564674" y="2959660"/>
            <a:ext cx="1420224" cy="1093059"/>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p>
            <a:pPr algn="just">
              <a:lnSpc>
                <a:spcPts val="1200"/>
              </a:lnSpc>
              <a:spcAft>
                <a:spcPts val="0"/>
              </a:spcAft>
            </a:pP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【参考</a:t>
            </a:r>
            <a:r>
              <a:rPr lang="en-US" sz="800" b="1" kern="100" dirty="0">
                <a:effectLst/>
                <a:latin typeface="Meiryo UI" panose="020B0604030504040204" pitchFamily="50" charset="-128"/>
                <a:ea typeface="Meiryo UI" panose="020B0604030504040204" pitchFamily="50" charset="-128"/>
                <a:cs typeface="Times New Roman" panose="02020603050405020304" pitchFamily="18" charset="0"/>
              </a:rPr>
              <a:t>_20</a:t>
            </a:r>
            <a:r>
              <a:rPr lang="en-US" alt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24</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全国上位】</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１位 ： 東京</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17,509</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２位 ： 大阪</a:t>
            </a:r>
            <a:r>
              <a:rPr lang="ja-JP" altLang="en-US" sz="8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b="1" kern="100" dirty="0">
                <a:latin typeface="Meiryo UI" panose="020B0604030504040204" pitchFamily="50" charset="-128"/>
                <a:ea typeface="Meiryo UI" panose="020B0604030504040204" pitchFamily="50" charset="-128"/>
                <a:cs typeface="Times New Roman" panose="02020603050405020304" pitchFamily="18" charset="0"/>
              </a:rPr>
              <a:t>8,374</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３位 ： 愛知</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5,573</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４位 ： 神奈川</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5,125</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５</a:t>
            </a:r>
            <a:r>
              <a:rPr lang="ja-JP"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位 ：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福岡　</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4</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,187</a:t>
            </a:r>
            <a:r>
              <a:rPr lang="ja-JP"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テキスト ボックス 1">
            <a:extLst>
              <a:ext uri="{FF2B5EF4-FFF2-40B4-BE49-F238E27FC236}">
                <a16:creationId xmlns:a16="http://schemas.microsoft.com/office/drawing/2014/main" id="{7935796B-A746-45CA-8677-214F05646154}"/>
              </a:ext>
            </a:extLst>
          </p:cNvPr>
          <p:cNvSpPr txBox="1"/>
          <p:nvPr/>
        </p:nvSpPr>
        <p:spPr>
          <a:xfrm>
            <a:off x="3948261" y="3477048"/>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17,509</a:t>
            </a:r>
          </a:p>
          <a:p>
            <a:pPr algn="just">
              <a:lnSpc>
                <a:spcPts val="1200"/>
              </a:lnSpc>
              <a:spcAft>
                <a:spcPts val="0"/>
              </a:spcAft>
            </a:pP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（進捗</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-0.1%</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
            <a:extLst>
              <a:ext uri="{FF2B5EF4-FFF2-40B4-BE49-F238E27FC236}">
                <a16:creationId xmlns:a16="http://schemas.microsoft.com/office/drawing/2014/main" id="{68CB4E55-F8D3-4498-A585-5DE9D7A5EDFF}"/>
              </a:ext>
            </a:extLst>
          </p:cNvPr>
          <p:cNvSpPr txBox="1"/>
          <p:nvPr/>
        </p:nvSpPr>
        <p:spPr>
          <a:xfrm>
            <a:off x="4040578" y="4579243"/>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8,374</a:t>
            </a:r>
          </a:p>
          <a:p>
            <a:pPr algn="just">
              <a:lnSpc>
                <a:spcPts val="1200"/>
              </a:lnSpc>
              <a:spcAft>
                <a:spcPts val="0"/>
              </a:spcAft>
            </a:pP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（進捗</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1</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.2</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テキスト ボックス 1">
            <a:extLst>
              <a:ext uri="{FF2B5EF4-FFF2-40B4-BE49-F238E27FC236}">
                <a16:creationId xmlns:a16="http://schemas.microsoft.com/office/drawing/2014/main" id="{DD9D3E75-066A-41C9-AAA3-D10B3C65B476}"/>
              </a:ext>
            </a:extLst>
          </p:cNvPr>
          <p:cNvSpPr txBox="1"/>
          <p:nvPr/>
        </p:nvSpPr>
        <p:spPr>
          <a:xfrm>
            <a:off x="4040577" y="5458371"/>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5,573</a:t>
            </a:r>
            <a:endPar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（進捗</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.2</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テキスト ボックス 1">
            <a:extLst>
              <a:ext uri="{FF2B5EF4-FFF2-40B4-BE49-F238E27FC236}">
                <a16:creationId xmlns:a16="http://schemas.microsoft.com/office/drawing/2014/main" id="{7E0C0061-A01F-4904-80ED-B5DB6997C405}"/>
              </a:ext>
            </a:extLst>
          </p:cNvPr>
          <p:cNvSpPr txBox="1"/>
          <p:nvPr/>
        </p:nvSpPr>
        <p:spPr>
          <a:xfrm>
            <a:off x="4040578" y="5903804"/>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1,898</a:t>
            </a:r>
          </a:p>
          <a:p>
            <a:pPr algn="just">
              <a:lnSpc>
                <a:spcPts val="1200"/>
              </a:lnSpc>
              <a:spcAft>
                <a:spcPts val="0"/>
              </a:spcAft>
            </a:pP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（進捗</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-3.7%</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p:cNvSpPr/>
          <p:nvPr/>
        </p:nvSpPr>
        <p:spPr>
          <a:xfrm>
            <a:off x="-108520" y="2509575"/>
            <a:ext cx="704473" cy="27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事業所</a:t>
            </a:r>
            <a:r>
              <a:rPr kumimoji="1" lang="ja-JP" altLang="en-US" sz="700" dirty="0">
                <a:solidFill>
                  <a:schemeClr val="tx1"/>
                </a:solidFill>
                <a:latin typeface="Meiryo UI" panose="020B0604030504040204" pitchFamily="50" charset="-128"/>
                <a:ea typeface="Meiryo UI" panose="020B0604030504040204" pitchFamily="50" charset="-128"/>
              </a:rPr>
              <a:t>）</a:t>
            </a:r>
          </a:p>
        </p:txBody>
      </p:sp>
      <p:graphicFrame>
        <p:nvGraphicFramePr>
          <p:cNvPr id="29" name="グラフ 28">
            <a:extLst>
              <a:ext uri="{FF2B5EF4-FFF2-40B4-BE49-F238E27FC236}">
                <a16:creationId xmlns:a16="http://schemas.microsoft.com/office/drawing/2014/main" id="{00000000-0008-0000-0200-000002000000}"/>
              </a:ext>
            </a:extLst>
          </p:cNvPr>
          <p:cNvGraphicFramePr>
            <a:graphicFrameLocks/>
          </p:cNvGraphicFramePr>
          <p:nvPr/>
        </p:nvGraphicFramePr>
        <p:xfrm>
          <a:off x="4748078" y="2257417"/>
          <a:ext cx="4394343" cy="4594952"/>
        </p:xfrm>
        <a:graphic>
          <a:graphicData uri="http://schemas.openxmlformats.org/drawingml/2006/chart">
            <c:chart xmlns:c="http://schemas.openxmlformats.org/drawingml/2006/chart" xmlns:r="http://schemas.openxmlformats.org/officeDocument/2006/relationships" r:id="rId4"/>
          </a:graphicData>
        </a:graphic>
      </p:graphicFrame>
      <p:sp>
        <p:nvSpPr>
          <p:cNvPr id="21" name="テキスト ボックス 1"/>
          <p:cNvSpPr txBox="1"/>
          <p:nvPr/>
        </p:nvSpPr>
        <p:spPr>
          <a:xfrm>
            <a:off x="5200179" y="2959659"/>
            <a:ext cx="1384374" cy="1093059"/>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lnSpc>
                <a:spcPts val="1200"/>
              </a:lnSpc>
              <a:spcAft>
                <a:spcPts val="0"/>
              </a:spcAft>
            </a:pP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【参考</a:t>
            </a:r>
            <a:r>
              <a:rPr lang="en-US" sz="800" b="1" kern="100" dirty="0">
                <a:effectLst/>
                <a:latin typeface="Meiryo UI" panose="020B0604030504040204" pitchFamily="50" charset="-128"/>
                <a:ea typeface="Meiryo UI" panose="020B0604030504040204" pitchFamily="50" charset="-128"/>
                <a:cs typeface="Times New Roman" panose="02020603050405020304" pitchFamily="18" charset="0"/>
              </a:rPr>
              <a:t>_20</a:t>
            </a:r>
            <a:r>
              <a:rPr lang="en-US" alt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24</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全国上位】</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spcBef>
                <a:spcPts val="600"/>
              </a:spcBef>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１</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位 ：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沖縄</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5</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.2</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２</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位 ：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愛知</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4.5</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en-US" sz="8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３</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位 ：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東京</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4.4</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8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spcAft>
                <a:spcPts val="0"/>
              </a:spcAft>
            </a:pPr>
            <a:r>
              <a:rPr lang="en-US" altLang="ja-JP" sz="800" b="1" kern="100" dirty="0">
                <a:latin typeface="Meiryo UI" panose="020B0604030504040204" pitchFamily="50" charset="-128"/>
                <a:ea typeface="Meiryo UI" panose="020B0604030504040204" pitchFamily="50" charset="-128"/>
                <a:cs typeface="Times New Roman" panose="02020603050405020304" pitchFamily="18" charset="0"/>
              </a:rPr>
              <a:t>   5</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位 ： 大阪（</a:t>
            </a:r>
            <a:r>
              <a:rPr lang="en-US" altLang="ja-JP" sz="800" b="1" kern="100" dirty="0">
                <a:latin typeface="Meiryo UI" panose="020B0604030504040204" pitchFamily="50" charset="-128"/>
                <a:ea typeface="Meiryo UI" panose="020B0604030504040204" pitchFamily="50" charset="-128"/>
                <a:cs typeface="Times New Roman" panose="02020603050405020304" pitchFamily="18" charset="0"/>
              </a:rPr>
              <a:t>4.3</a:t>
            </a:r>
            <a:r>
              <a:rPr lang="ja-JP" altLang="en-US" sz="800" b="1" kern="100" dirty="0">
                <a:latin typeface="Meiryo UI" panose="020B0604030504040204" pitchFamily="50" charset="-128"/>
                <a:ea typeface="Meiryo UI" panose="020B0604030504040204" pitchFamily="50" charset="-128"/>
                <a:cs typeface="Times New Roman" panose="02020603050405020304" pitchFamily="18" charset="0"/>
              </a:rPr>
              <a:t>％</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54813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107504" y="49547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業種別総事業所数の推移（大阪府、年度末時点）</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　厚生労働省「雇用保険事業年報･月報」より作成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業種別に、大阪の総事業所数をみると、特に「建設業」、「宿泊業、飲食サービス業」については近年上昇傾向であった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が、直近</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年度は全項目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で減少となった。</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特に「製造業」の事業所数は、長期的に減少傾向となっている。</a:t>
            </a:r>
          </a:p>
        </p:txBody>
      </p:sp>
      <p:sp>
        <p:nvSpPr>
          <p:cNvPr id="2" name="スライド番号プレースホルダー 1"/>
          <p:cNvSpPr>
            <a:spLocks noGrp="1"/>
          </p:cNvSpPr>
          <p:nvPr>
            <p:ph type="sldNum" sz="quarter" idx="12"/>
          </p:nvPr>
        </p:nvSpPr>
        <p:spPr/>
        <p:txBody>
          <a:bodyPr/>
          <a:lstStyle/>
          <a:p>
            <a:pPr>
              <a:defRPr/>
            </a:pPr>
            <a:r>
              <a:rPr lang="en-US" altLang="ja-JP" sz="1800" dirty="0">
                <a:solidFill>
                  <a:schemeClr val="tx1"/>
                </a:solidFill>
              </a:rPr>
              <a:t>51</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0" name="正方形/長方形 9"/>
          <p:cNvSpPr/>
          <p:nvPr/>
        </p:nvSpPr>
        <p:spPr>
          <a:xfrm>
            <a:off x="218371" y="2015745"/>
            <a:ext cx="805034" cy="216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a:t>
            </a:r>
            <a:r>
              <a:rPr lang="ja-JP" altLang="en-US" sz="1000" dirty="0">
                <a:solidFill>
                  <a:schemeClr val="tx1"/>
                </a:solidFill>
                <a:latin typeface="Meiryo UI" panose="020B0604030504040204" pitchFamily="50" charset="-128"/>
                <a:ea typeface="Meiryo UI" panose="020B0604030504040204" pitchFamily="50" charset="-128"/>
              </a:rPr>
              <a:t>事業所</a:t>
            </a:r>
            <a:r>
              <a:rPr lang="ja-JP" altLang="en-US" dirty="0">
                <a:solidFill>
                  <a:schemeClr val="tx1"/>
                </a:solidFill>
              </a:rPr>
              <a:t>）</a:t>
            </a:r>
            <a:endParaRPr lang="ja-JP" dirty="0">
              <a:solidFill>
                <a:schemeClr val="tx1"/>
              </a:solidFill>
            </a:endParaRPr>
          </a:p>
        </p:txBody>
      </p:sp>
      <p:graphicFrame>
        <p:nvGraphicFramePr>
          <p:cNvPr id="8" name="グラフ 7">
            <a:extLst>
              <a:ext uri="{FF2B5EF4-FFF2-40B4-BE49-F238E27FC236}">
                <a16:creationId xmlns:a16="http://schemas.microsoft.com/office/drawing/2014/main" id="{00000000-0008-0000-0500-000001180000}"/>
              </a:ext>
            </a:extLst>
          </p:cNvPr>
          <p:cNvGraphicFramePr>
            <a:graphicFrameLocks/>
          </p:cNvGraphicFramePr>
          <p:nvPr/>
        </p:nvGraphicFramePr>
        <p:xfrm>
          <a:off x="218370" y="2330698"/>
          <a:ext cx="8242061" cy="4156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4167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47394" y="48925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都道府県別、イノベーションの促進に関する指標</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 name="スライド番号プレースホルダー 1"/>
          <p:cNvSpPr>
            <a:spLocks noGrp="1"/>
          </p:cNvSpPr>
          <p:nvPr>
            <p:ph type="sldNum" sz="quarter" idx="12"/>
          </p:nvPr>
        </p:nvSpPr>
        <p:spPr/>
        <p:txBody>
          <a:bodyPr/>
          <a:lstStyle/>
          <a:p>
            <a:pPr>
              <a:defRPr/>
            </a:pPr>
            <a:r>
              <a:rPr lang="en-US" altLang="ja-JP" b="1" dirty="0"/>
              <a:t>52</a:t>
            </a:r>
            <a:endParaRPr lang="ja-JP" altLang="en-US" b="1" dirty="0"/>
          </a:p>
        </p:txBody>
      </p:sp>
      <p:sp>
        <p:nvSpPr>
          <p:cNvPr id="17" name="正方形/長方形 16"/>
          <p:cNvSpPr/>
          <p:nvPr/>
        </p:nvSpPr>
        <p:spPr>
          <a:xfrm>
            <a:off x="71501" y="928465"/>
            <a:ext cx="8928992" cy="93616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大阪の国際特許出願件数は、東京に次いで全国で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番目。海外進出の意欲が高いことが窺える。一方で東京とは出願件数に大きな開きがあり、経年でみても伸び悩んでいる状況。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大阪府内企業の研究開発に係る投資は弱含みとなっており、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兆円と前年からほぼ横ばい。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1"/>
          <p:cNvSpPr txBox="1"/>
          <p:nvPr/>
        </p:nvSpPr>
        <p:spPr>
          <a:xfrm>
            <a:off x="71501" y="2433251"/>
            <a:ext cx="483368" cy="3349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1"/>
          <p:cNvSpPr txBox="1"/>
          <p:nvPr/>
        </p:nvSpPr>
        <p:spPr>
          <a:xfrm>
            <a:off x="4305855" y="2465739"/>
            <a:ext cx="937799" cy="2680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6915" y="1974343"/>
            <a:ext cx="4268940"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p>
        </p:txBody>
      </p:sp>
      <p:sp>
        <p:nvSpPr>
          <p:cNvPr id="28" name="正方形/長方形 27"/>
          <p:cNvSpPr/>
          <p:nvPr/>
        </p:nvSpPr>
        <p:spPr>
          <a:xfrm>
            <a:off x="4355976" y="1988840"/>
            <a:ext cx="4848696" cy="469359"/>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出典：地域経済分析システムより経済産業省「企業活動基本調査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29391" y="6495831"/>
            <a:ext cx="8352928"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0" name="グラフ 29"/>
          <p:cNvGraphicFramePr>
            <a:graphicFrameLocks/>
          </p:cNvGraphicFramePr>
          <p:nvPr/>
        </p:nvGraphicFramePr>
        <p:xfrm>
          <a:off x="30830" y="2625300"/>
          <a:ext cx="4397154" cy="38720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a:graphicFrameLocks/>
          </p:cNvGraphicFramePr>
          <p:nvPr>
            <p:extLst>
              <p:ext uri="{D42A27DB-BD31-4B8C-83A1-F6EECF244321}">
                <p14:modId xmlns:p14="http://schemas.microsoft.com/office/powerpoint/2010/main" val="686674995"/>
              </p:ext>
            </p:extLst>
          </p:nvPr>
        </p:nvGraphicFramePr>
        <p:xfrm>
          <a:off x="4339580" y="2433251"/>
          <a:ext cx="4838145" cy="4132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9157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グラフ 25"/>
          <p:cNvGraphicFramePr>
            <a:graphicFrameLocks/>
          </p:cNvGraphicFramePr>
          <p:nvPr/>
        </p:nvGraphicFramePr>
        <p:xfrm>
          <a:off x="35976" y="2528610"/>
          <a:ext cx="4320000" cy="216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スライド番号プレースホルダー 2"/>
          <p:cNvSpPr>
            <a:spLocks noGrp="1"/>
          </p:cNvSpPr>
          <p:nvPr>
            <p:ph type="sldNum" sz="quarter" idx="12"/>
          </p:nvPr>
        </p:nvSpPr>
        <p:spPr>
          <a:xfrm>
            <a:off x="6974752" y="6488480"/>
            <a:ext cx="2133600" cy="365125"/>
          </a:xfrm>
        </p:spPr>
        <p:txBody>
          <a:bodyPr/>
          <a:lstStyle/>
          <a:p>
            <a:pPr>
              <a:defRPr/>
            </a:pPr>
            <a:r>
              <a:rPr lang="en-US" altLang="ja-JP" dirty="0"/>
              <a:t>53</a:t>
            </a:r>
            <a:endParaRPr lang="ja-JP" altLang="en-US" dirty="0"/>
          </a:p>
        </p:txBody>
      </p:sp>
      <p:sp>
        <p:nvSpPr>
          <p:cNvPr id="21" name="正方形/長方形 10"/>
          <p:cNvSpPr>
            <a:spLocks noChangeArrowheads="1"/>
          </p:cNvSpPr>
          <p:nvPr/>
        </p:nvSpPr>
        <p:spPr bwMode="auto">
          <a:xfrm>
            <a:off x="143866" y="371448"/>
            <a:ext cx="89644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産業別、一人あたり付加価値額（労働生産性）</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出典：総務省・経済産業省「経済センサス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活動調査結果」（平成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70857"/>
            <a:ext cx="8928992" cy="12340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主要都市別に、産業別の一人あたり付加価値額（労働生産性）の変化をみると、大阪府では「建設業」や「学術研究、専門・技術サービス業」などで向上している。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東京都では、コロナの影響で「医療、福祉」において労働生産性が大きく向上。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また愛知県では、「製造業」で労働生産性が向上したが、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年には低下している。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6512" y="2204864"/>
            <a:ext cx="4554253"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355976" y="2204865"/>
            <a:ext cx="489552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496" y="4509120"/>
            <a:ext cx="489552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499992" y="2420888"/>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4" name="テキスト ボックス 13"/>
          <p:cNvSpPr txBox="1"/>
          <p:nvPr/>
        </p:nvSpPr>
        <p:spPr>
          <a:xfrm>
            <a:off x="0" y="4709175"/>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7" name="テキスト ボックス 16"/>
          <p:cNvSpPr txBox="1"/>
          <p:nvPr/>
        </p:nvSpPr>
        <p:spPr>
          <a:xfrm>
            <a:off x="0" y="2420888"/>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27" name="グラフ 26"/>
          <p:cNvGraphicFramePr>
            <a:graphicFrameLocks/>
          </p:cNvGraphicFramePr>
          <p:nvPr/>
        </p:nvGraphicFramePr>
        <p:xfrm>
          <a:off x="4545300" y="2535478"/>
          <a:ext cx="4320000" cy="21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グラフ 27"/>
          <p:cNvGraphicFramePr>
            <a:graphicFrameLocks/>
          </p:cNvGraphicFramePr>
          <p:nvPr/>
        </p:nvGraphicFramePr>
        <p:xfrm>
          <a:off x="35976" y="4790330"/>
          <a:ext cx="4320000" cy="2160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図 3"/>
          <p:cNvPicPr>
            <a:picLocks noChangeAspect="1"/>
          </p:cNvPicPr>
          <p:nvPr/>
        </p:nvPicPr>
        <p:blipFill rotWithShape="1">
          <a:blip r:embed="rId6" cstate="email">
            <a:extLst>
              <a:ext uri="{28A0092B-C50C-407E-A947-70E740481C1C}">
                <a14:useLocalDpi xmlns:a14="http://schemas.microsoft.com/office/drawing/2010/main"/>
              </a:ext>
            </a:extLst>
          </a:blip>
          <a:srcRect l="19963" t="10804" r="6840" b="75925"/>
          <a:stretch/>
        </p:blipFill>
        <p:spPr>
          <a:xfrm>
            <a:off x="1115615" y="2286019"/>
            <a:ext cx="3168353" cy="288032"/>
          </a:xfrm>
          <a:prstGeom prst="rect">
            <a:avLst/>
          </a:prstGeom>
        </p:spPr>
      </p:pic>
      <p:pic>
        <p:nvPicPr>
          <p:cNvPr id="20" name="図 19"/>
          <p:cNvPicPr>
            <a:picLocks noChangeAspect="1"/>
          </p:cNvPicPr>
          <p:nvPr/>
        </p:nvPicPr>
        <p:blipFill rotWithShape="1">
          <a:blip r:embed="rId6" cstate="email">
            <a:extLst>
              <a:ext uri="{28A0092B-C50C-407E-A947-70E740481C1C}">
                <a14:useLocalDpi xmlns:a14="http://schemas.microsoft.com/office/drawing/2010/main"/>
              </a:ext>
            </a:extLst>
          </a:blip>
          <a:srcRect l="19963" t="10804" r="6840" b="75925"/>
          <a:stretch/>
        </p:blipFill>
        <p:spPr>
          <a:xfrm>
            <a:off x="5695505" y="2285320"/>
            <a:ext cx="3168353" cy="288032"/>
          </a:xfrm>
          <a:prstGeom prst="rect">
            <a:avLst/>
          </a:prstGeom>
        </p:spPr>
      </p:pic>
      <p:pic>
        <p:nvPicPr>
          <p:cNvPr id="24" name="図 23"/>
          <p:cNvPicPr>
            <a:picLocks noChangeAspect="1"/>
          </p:cNvPicPr>
          <p:nvPr/>
        </p:nvPicPr>
        <p:blipFill rotWithShape="1">
          <a:blip r:embed="rId6" cstate="email">
            <a:extLst>
              <a:ext uri="{28A0092B-C50C-407E-A947-70E740481C1C}">
                <a14:useLocalDpi xmlns:a14="http://schemas.microsoft.com/office/drawing/2010/main"/>
              </a:ext>
            </a:extLst>
          </a:blip>
          <a:srcRect l="19963" t="10804" r="6840" b="75925"/>
          <a:stretch/>
        </p:blipFill>
        <p:spPr>
          <a:xfrm>
            <a:off x="1143780" y="4582726"/>
            <a:ext cx="3168353" cy="288032"/>
          </a:xfrm>
          <a:prstGeom prst="rect">
            <a:avLst/>
          </a:prstGeom>
        </p:spPr>
      </p:pic>
    </p:spTree>
    <p:extLst>
      <p:ext uri="{BB962C8B-B14F-4D97-AF65-F5344CB8AC3E}">
        <p14:creationId xmlns:p14="http://schemas.microsoft.com/office/powerpoint/2010/main" val="2035588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6512" y="367933"/>
            <a:ext cx="8424936"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製造業における中小企業（従業者</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299</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人の事業所）の動向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出典：経済産業省</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2024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経済構造実態調査（製造業事業所調査）」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事業所数、従業者数については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日現在、付加価値額については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月の実績</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正方形/長方形 22"/>
          <p:cNvSpPr/>
          <p:nvPr/>
        </p:nvSpPr>
        <p:spPr>
          <a:xfrm>
            <a:off x="101948" y="1027860"/>
            <a:ext cx="8928992" cy="120357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年の大阪府内の製造業における中小企業（従業員数が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人未満の企業）の事業所数は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18,340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事業所で、全国で最多。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年の製造業における中小企業の付加価値額は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億円、愛知県に後れを取る状況。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従業者規模別に付加価値額と事業所数をみると、一般的に従業者規模の大きい事業所ほど、付加価値額が大きい傾向がある。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6056" y="2205094"/>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○都道府県別の事業所数、付加価値額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716466" y="4197335"/>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○従業者規模別の事業所数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716466" y="2224711"/>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○従業者規模別の付加価値額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54</a:t>
            </a:r>
            <a:endParaRPr lang="ja-JP" altLang="en-US" dirty="0"/>
          </a:p>
        </p:txBody>
      </p:sp>
      <p:sp>
        <p:nvSpPr>
          <p:cNvPr id="19" name="テキスト ボックス 18"/>
          <p:cNvSpPr txBox="1"/>
          <p:nvPr/>
        </p:nvSpPr>
        <p:spPr>
          <a:xfrm>
            <a:off x="395536" y="6293668"/>
            <a:ext cx="8424936" cy="523220"/>
          </a:xfrm>
          <a:prstGeom prst="rect">
            <a:avLst/>
          </a:prstGeom>
          <a:noFill/>
          <a:ln>
            <a:solidFill>
              <a:schemeClr val="tx1"/>
            </a:solid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事業所の生産活動において、新たに付け加えられた価値（従業者</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人以下については粗付加価値額にて計算） </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付加価値額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製造品出荷額等</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（製造品年末在庫額－製造品年初在庫額）＋（半製品及び仕掛品年末価額－半製品及び仕掛品年初価額）－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（消費税を除く内国消費税額＋推計消費税額）－原材料、燃料、電力の使用額等－減価償却額</a:t>
            </a:r>
            <a:endParaRPr lang="en-US" altLang="zh-TW"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418899" y="4382660"/>
            <a:ext cx="804114" cy="3020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（事業所）</a:t>
            </a:r>
          </a:p>
        </p:txBody>
      </p:sp>
      <p:sp>
        <p:nvSpPr>
          <p:cNvPr id="37" name="正方形/長方形 36"/>
          <p:cNvSpPr/>
          <p:nvPr/>
        </p:nvSpPr>
        <p:spPr>
          <a:xfrm>
            <a:off x="4590002" y="2420888"/>
            <a:ext cx="732106" cy="278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solidFill>
                  <a:schemeClr val="tx1"/>
                </a:solidFill>
                <a:latin typeface="Meiryo UI" panose="020B0604030504040204" pitchFamily="50" charset="-128"/>
                <a:ea typeface="Meiryo UI" panose="020B0604030504040204" pitchFamily="50" charset="-128"/>
              </a:rPr>
              <a:t>（億円）</a:t>
            </a:r>
          </a:p>
        </p:txBody>
      </p:sp>
      <p:sp>
        <p:nvSpPr>
          <p:cNvPr id="39" name="テキスト ボックス 38"/>
          <p:cNvSpPr txBox="1"/>
          <p:nvPr/>
        </p:nvSpPr>
        <p:spPr>
          <a:xfrm>
            <a:off x="179543" y="4455712"/>
            <a:ext cx="648072"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01948" y="2612118"/>
            <a:ext cx="792953"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3918599" y="2629224"/>
            <a:ext cx="656497"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52072" y="4203900"/>
            <a:ext cx="47369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○都道府県別の従業者１人当たりの付加価値額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25" name="グラフ 24">
            <a:extLst>
              <a:ext uri="{FF2B5EF4-FFF2-40B4-BE49-F238E27FC236}">
                <a16:creationId xmlns:a16="http://schemas.microsoft.com/office/drawing/2014/main" id="{3EAFA849-F7B4-4396-ABB5-991E9C815E3F}"/>
              </a:ext>
            </a:extLst>
          </p:cNvPr>
          <p:cNvGraphicFramePr>
            <a:graphicFrameLocks/>
          </p:cNvGraphicFramePr>
          <p:nvPr>
            <p:extLst>
              <p:ext uri="{D42A27DB-BD31-4B8C-83A1-F6EECF244321}">
                <p14:modId xmlns:p14="http://schemas.microsoft.com/office/powerpoint/2010/main" val="3416438870"/>
              </p:ext>
            </p:extLst>
          </p:nvPr>
        </p:nvGraphicFramePr>
        <p:xfrm>
          <a:off x="91074" y="2437691"/>
          <a:ext cx="4545378" cy="19044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グラフ 26">
            <a:extLst>
              <a:ext uri="{FF2B5EF4-FFF2-40B4-BE49-F238E27FC236}">
                <a16:creationId xmlns:a16="http://schemas.microsoft.com/office/drawing/2014/main" id="{3B6234E9-1650-4DA9-BC50-920D13B871C7}"/>
              </a:ext>
            </a:extLst>
          </p:cNvPr>
          <p:cNvGraphicFramePr>
            <a:graphicFrameLocks/>
          </p:cNvGraphicFramePr>
          <p:nvPr>
            <p:extLst>
              <p:ext uri="{D42A27DB-BD31-4B8C-83A1-F6EECF244321}">
                <p14:modId xmlns:p14="http://schemas.microsoft.com/office/powerpoint/2010/main" val="873818627"/>
              </p:ext>
            </p:extLst>
          </p:nvPr>
        </p:nvGraphicFramePr>
        <p:xfrm>
          <a:off x="179543" y="4588250"/>
          <a:ext cx="3797386" cy="17594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グラフ 31">
            <a:extLst>
              <a:ext uri="{FF2B5EF4-FFF2-40B4-BE49-F238E27FC236}">
                <a16:creationId xmlns:a16="http://schemas.microsoft.com/office/drawing/2014/main" id="{97C2D923-1292-414B-BE03-DF0ED1B63706}"/>
              </a:ext>
            </a:extLst>
          </p:cNvPr>
          <p:cNvGraphicFramePr>
            <a:graphicFrameLocks/>
          </p:cNvGraphicFramePr>
          <p:nvPr>
            <p:extLst>
              <p:ext uri="{D42A27DB-BD31-4B8C-83A1-F6EECF244321}">
                <p14:modId xmlns:p14="http://schemas.microsoft.com/office/powerpoint/2010/main" val="1684326541"/>
              </p:ext>
            </p:extLst>
          </p:nvPr>
        </p:nvGraphicFramePr>
        <p:xfrm>
          <a:off x="4611036" y="2540439"/>
          <a:ext cx="4462988" cy="17475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3" name="グラフ 32">
            <a:extLst>
              <a:ext uri="{FF2B5EF4-FFF2-40B4-BE49-F238E27FC236}">
                <a16:creationId xmlns:a16="http://schemas.microsoft.com/office/drawing/2014/main" id="{EE05172B-53EB-4A30-B4B9-EE9F8EB1DBFF}"/>
              </a:ext>
            </a:extLst>
          </p:cNvPr>
          <p:cNvGraphicFramePr>
            <a:graphicFrameLocks/>
          </p:cNvGraphicFramePr>
          <p:nvPr>
            <p:extLst>
              <p:ext uri="{D42A27DB-BD31-4B8C-83A1-F6EECF244321}">
                <p14:modId xmlns:p14="http://schemas.microsoft.com/office/powerpoint/2010/main" val="1531410004"/>
              </p:ext>
            </p:extLst>
          </p:nvPr>
        </p:nvGraphicFramePr>
        <p:xfrm>
          <a:off x="4502356" y="4545627"/>
          <a:ext cx="4483050" cy="174804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31424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10"/>
          <p:cNvSpPr>
            <a:spLocks noChangeArrowheads="1"/>
          </p:cNvSpPr>
          <p:nvPr/>
        </p:nvSpPr>
        <p:spPr bwMode="auto">
          <a:xfrm>
            <a:off x="59603" y="457523"/>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　情報通信業の都道府県別事業所数及び従業者数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出典：総務省・経済産業省「令和３年経済センサス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4"/>
          <p:cNvGraphicFramePr>
            <a:graphicFrameLocks noGrp="1"/>
          </p:cNvGraphicFramePr>
          <p:nvPr/>
        </p:nvGraphicFramePr>
        <p:xfrm>
          <a:off x="225657" y="2420888"/>
          <a:ext cx="8337671" cy="3573326"/>
        </p:xfrm>
        <a:graphic>
          <a:graphicData uri="http://schemas.openxmlformats.org/drawingml/2006/table">
            <a:tbl>
              <a:tblPr firstRow="1" bandRow="1">
                <a:tableStyleId>{5C22544A-7EE6-4342-B048-85BDC9FD1C3A}</a:tableStyleId>
              </a:tblPr>
              <a:tblGrid>
                <a:gridCol w="1615652">
                  <a:extLst>
                    <a:ext uri="{9D8B030D-6E8A-4147-A177-3AD203B41FA5}">
                      <a16:colId xmlns:a16="http://schemas.microsoft.com/office/drawing/2014/main" val="20000"/>
                    </a:ext>
                  </a:extLst>
                </a:gridCol>
                <a:gridCol w="1615652">
                  <a:extLst>
                    <a:ext uri="{9D8B030D-6E8A-4147-A177-3AD203B41FA5}">
                      <a16:colId xmlns:a16="http://schemas.microsoft.com/office/drawing/2014/main" val="20001"/>
                    </a:ext>
                  </a:extLst>
                </a:gridCol>
                <a:gridCol w="1700690">
                  <a:extLst>
                    <a:ext uri="{9D8B030D-6E8A-4147-A177-3AD203B41FA5}">
                      <a16:colId xmlns:a16="http://schemas.microsoft.com/office/drawing/2014/main" val="20002"/>
                    </a:ext>
                  </a:extLst>
                </a:gridCol>
                <a:gridCol w="1530614">
                  <a:extLst>
                    <a:ext uri="{9D8B030D-6E8A-4147-A177-3AD203B41FA5}">
                      <a16:colId xmlns:a16="http://schemas.microsoft.com/office/drawing/2014/main" val="20003"/>
                    </a:ext>
                  </a:extLst>
                </a:gridCol>
                <a:gridCol w="1875063">
                  <a:extLst>
                    <a:ext uri="{9D8B030D-6E8A-4147-A177-3AD203B41FA5}">
                      <a16:colId xmlns:a16="http://schemas.microsoft.com/office/drawing/2014/main" val="20004"/>
                    </a:ext>
                  </a:extLst>
                </a:gridCol>
              </a:tblGrid>
              <a:tr h="504056">
                <a:tc row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grid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情報通信業</a:t>
                      </a: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うち、ソフト系</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産業</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業種（</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a:t>
                      </a: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600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p>
                  </a:txBody>
                  <a:tcPr anchor="ctr"/>
                </a:tc>
                <a:extLst>
                  <a:ext uri="{0D108BD9-81ED-4DB2-BD59-A6C34878D82A}">
                    <a16:rowId xmlns:a16="http://schemas.microsoft.com/office/drawing/2014/main" val="10001"/>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28,504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1,085,948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18,576</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847,799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2"/>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6,909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182,399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4,989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128,161</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rgbClr val="F68222"/>
                    </a:solidFill>
                  </a:tcPr>
                </a:tc>
                <a:extLst>
                  <a:ext uri="{0D108BD9-81ED-4DB2-BD59-A6C34878D82A}">
                    <a16:rowId xmlns:a16="http://schemas.microsoft.com/office/drawing/2014/main" val="10003"/>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4,888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126,045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3,833</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118,685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4"/>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3,873</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89,548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2,884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69,196</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5"/>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3,180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63,139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2,377</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46,070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テキスト ボックス 3"/>
          <p:cNvSpPr txBox="1"/>
          <p:nvPr/>
        </p:nvSpPr>
        <p:spPr>
          <a:xfrm>
            <a:off x="179512" y="6165304"/>
            <a:ext cx="829816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ソフト系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ＩＴ産業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業種とは、「情報サービス業」、「インターネット付随サービス業」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55</a:t>
            </a:r>
            <a:endParaRPr lang="ja-JP" altLang="en-US" b="1" dirty="0"/>
          </a:p>
        </p:txBody>
      </p:sp>
      <p:sp>
        <p:nvSpPr>
          <p:cNvPr id="9" name="正方形/長方形 8"/>
          <p:cNvSpPr/>
          <p:nvPr/>
        </p:nvSpPr>
        <p:spPr>
          <a:xfrm>
            <a:off x="35496" y="1124744"/>
            <a:ext cx="9012701"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を担う情報通信業について、事業所数及び従業者数において、東京都に次ぐ集積を有しており、ソフト系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業種においても、事業所数では東京都に次ぐ規模となっている。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一方で、東京都や神奈川県と比較すると、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事業所あたりの従業者の数が小さく、大阪府は首都圏に比べ、中小規模の企業の集積が大きいと考えられる。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1258399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府内企業のＩＣＴ導入状況と今後の導入意向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出典：「新型コロナウイルス感染症の影響下における府内企業の事態調査」（大阪府）より作成</a:t>
            </a:r>
          </a:p>
        </p:txBody>
      </p:sp>
      <p:sp>
        <p:nvSpPr>
          <p:cNvPr id="62" name="正方形/長方形 61"/>
          <p:cNvSpPr/>
          <p:nvPr/>
        </p:nvSpPr>
        <p:spPr>
          <a:xfrm>
            <a:off x="126122" y="1288923"/>
            <a:ext cx="8928992" cy="176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府内企業が導入するデジタル技術をみると、販売や生産などの特定業務の管理システムは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割超、社内用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SNS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・チャットツール、インターネットによる受発注は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割超が導入。</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一方、オンライン販売（国内向け）、全業務横断的管理システム、事務作業の自動化は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割超、またオンライン販売（海外向け）や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等による現場作業の自動化や事業変革等は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割未満と、現状でこれらのデジタル技術を導入する企業は少ない。</a:t>
            </a:r>
          </a:p>
        </p:txBody>
      </p:sp>
      <p:sp>
        <p:nvSpPr>
          <p:cNvPr id="5" name="テキスト ボックス 4"/>
          <p:cNvSpPr txBox="1"/>
          <p:nvPr/>
        </p:nvSpPr>
        <p:spPr>
          <a:xfrm>
            <a:off x="314019" y="981999"/>
            <a:ext cx="849694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56</a:t>
            </a:r>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250" y="3140968"/>
            <a:ext cx="8953500" cy="3384000"/>
          </a:xfrm>
          <a:prstGeom prst="rect">
            <a:avLst/>
          </a:prstGeom>
        </p:spPr>
      </p:pic>
      <p:sp>
        <p:nvSpPr>
          <p:cNvPr id="7" name="正方形/長方形 6"/>
          <p:cNvSpPr/>
          <p:nvPr/>
        </p:nvSpPr>
        <p:spPr>
          <a:xfrm>
            <a:off x="8388424" y="6515503"/>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6088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府内企業のＩＣＴ導入の課題</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出典：「新型コロナウイルス感染症の影響下における府内企業の事態調査」（大阪府）より作成</a:t>
            </a:r>
          </a:p>
        </p:txBody>
      </p:sp>
      <p:sp>
        <p:nvSpPr>
          <p:cNvPr id="62" name="正方形/長方形 61"/>
          <p:cNvSpPr/>
          <p:nvPr/>
        </p:nvSpPr>
        <p:spPr>
          <a:xfrm>
            <a:off x="126122" y="1288922"/>
            <a:ext cx="8928992" cy="129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デジタル化推進の課題は、「専門知識を持つ人材の不足」や「デジタル化による業務改善ができる人材の不足」及び「デジタル技術の費用対効果などの評価能力不足」といった人材・ノウハウ不足と、「ソフトウェア等の初期投資」や「クラウドサービス等の月額使用料」などのコスト負担を挙げる企業が多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中小企業では相対的に、「どこからデジタル化していいか分からない」、「最新技術が分からない」など基礎知識・情報不足やセキュリティ面が課題。</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 name="スライド番号プレースホルダー 1"/>
          <p:cNvSpPr>
            <a:spLocks noGrp="1"/>
          </p:cNvSpPr>
          <p:nvPr>
            <p:ph type="sldNum" sz="quarter" idx="12"/>
          </p:nvPr>
        </p:nvSpPr>
        <p:spPr>
          <a:xfrm>
            <a:off x="7049037" y="6564969"/>
            <a:ext cx="2133600" cy="365125"/>
          </a:xfrm>
        </p:spPr>
        <p:txBody>
          <a:bodyPr/>
          <a:lstStyle/>
          <a:p>
            <a:pPr>
              <a:defRPr/>
            </a:pPr>
            <a:r>
              <a:rPr lang="en-US" altLang="ja-JP" b="1" dirty="0"/>
              <a:t>57</a:t>
            </a:r>
            <a:endParaRPr lang="ja-JP" altLang="en-US" b="1" dirty="0"/>
          </a:p>
        </p:txBody>
      </p:sp>
      <p:sp>
        <p:nvSpPr>
          <p:cNvPr id="9" name="テキスト ボックス 8"/>
          <p:cNvSpPr txBox="1"/>
          <p:nvPr/>
        </p:nvSpPr>
        <p:spPr>
          <a:xfrm>
            <a:off x="314019" y="981999"/>
            <a:ext cx="849694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00" y="2924944"/>
            <a:ext cx="9001001" cy="3672408"/>
          </a:xfrm>
          <a:prstGeom prst="rect">
            <a:avLst/>
          </a:prstGeom>
        </p:spPr>
      </p:pic>
      <p:sp>
        <p:nvSpPr>
          <p:cNvPr id="12" name="正方形/長方形 11"/>
          <p:cNvSpPr/>
          <p:nvPr/>
        </p:nvSpPr>
        <p:spPr>
          <a:xfrm>
            <a:off x="8532440" y="6515503"/>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65087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グラフ 22"/>
          <p:cNvGraphicFramePr>
            <a:graphicFrameLocks/>
          </p:cNvGraphicFramePr>
          <p:nvPr/>
        </p:nvGraphicFramePr>
        <p:xfrm>
          <a:off x="4418740" y="4644257"/>
          <a:ext cx="4524496" cy="22832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グラフ 20"/>
          <p:cNvGraphicFramePr>
            <a:graphicFrameLocks/>
          </p:cNvGraphicFramePr>
          <p:nvPr/>
        </p:nvGraphicFramePr>
        <p:xfrm>
          <a:off x="4355976" y="2431326"/>
          <a:ext cx="4644518" cy="2059823"/>
        </p:xfrm>
        <a:graphic>
          <a:graphicData uri="http://schemas.openxmlformats.org/drawingml/2006/chart">
            <c:chart xmlns:c="http://schemas.openxmlformats.org/drawingml/2006/chart" xmlns:r="http://schemas.openxmlformats.org/officeDocument/2006/relationships" r:id="rId4"/>
          </a:graphicData>
        </a:graphic>
      </p:graphicFrame>
      <p:sp>
        <p:nvSpPr>
          <p:cNvPr id="15" name="正方形/長方形 10"/>
          <p:cNvSpPr>
            <a:spLocks noChangeArrowheads="1"/>
          </p:cNvSpPr>
          <p:nvPr/>
        </p:nvSpPr>
        <p:spPr bwMode="auto">
          <a:xfrm>
            <a:off x="61839" y="465521"/>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府内企業の海外進出動向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出典：地域経済分析システムより作成　経済産業省「企業活動基本調査」を再編加工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近年の府内企業の海外現地法人数は、ほぼ横ばい。全国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位を維持しているものの、依然、東京とは大きく乖離。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国・地域別では、中国が大半を占めているが、直近は減少傾向。業種別では、製造業と卸売業・小売業が多くを占め、その他の業種では海外進出が進んでいない状況。</a:t>
            </a:r>
          </a:p>
        </p:txBody>
      </p:sp>
      <p:sp>
        <p:nvSpPr>
          <p:cNvPr id="18" name="正方形/長方形 17"/>
          <p:cNvSpPr/>
          <p:nvPr/>
        </p:nvSpPr>
        <p:spPr>
          <a:xfrm>
            <a:off x="35496" y="2113111"/>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4370610" y="2143295"/>
            <a:ext cx="4898248"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　国・地域別海外現地法人数の推移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0" name="正方形/長方形 19"/>
          <p:cNvSpPr/>
          <p:nvPr/>
        </p:nvSpPr>
        <p:spPr>
          <a:xfrm>
            <a:off x="4369915" y="4447972"/>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　業種別海外現地法人数の推移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a:xfrm>
            <a:off x="7010400" y="6492875"/>
            <a:ext cx="2133600" cy="365125"/>
          </a:xfrm>
        </p:spPr>
        <p:txBody>
          <a:bodyPr/>
          <a:lstStyle/>
          <a:p>
            <a:pPr>
              <a:defRPr/>
            </a:pPr>
            <a:r>
              <a:rPr lang="en-US" altLang="ja-JP" b="1" dirty="0"/>
              <a:t>58</a:t>
            </a:r>
            <a:endParaRPr lang="ja-JP" altLang="en-US" b="1" dirty="0"/>
          </a:p>
        </p:txBody>
      </p:sp>
      <p:sp>
        <p:nvSpPr>
          <p:cNvPr id="4" name="テキスト ボックス 3"/>
          <p:cNvSpPr txBox="1"/>
          <p:nvPr/>
        </p:nvSpPr>
        <p:spPr>
          <a:xfrm>
            <a:off x="35496" y="2462699"/>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4" name="テキスト ボックス 23"/>
          <p:cNvSpPr txBox="1"/>
          <p:nvPr/>
        </p:nvSpPr>
        <p:spPr>
          <a:xfrm>
            <a:off x="4319464" y="2524260"/>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5" name="テキスト ボックス 24"/>
          <p:cNvSpPr txBox="1"/>
          <p:nvPr/>
        </p:nvSpPr>
        <p:spPr>
          <a:xfrm>
            <a:off x="4355976" y="4746352"/>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7" name="グラフ 16"/>
          <p:cNvGraphicFramePr>
            <a:graphicFrameLocks/>
          </p:cNvGraphicFramePr>
          <p:nvPr>
            <p:extLst>
              <p:ext uri="{D42A27DB-BD31-4B8C-83A1-F6EECF244321}">
                <p14:modId xmlns:p14="http://schemas.microsoft.com/office/powerpoint/2010/main" val="1234851143"/>
              </p:ext>
            </p:extLst>
          </p:nvPr>
        </p:nvGraphicFramePr>
        <p:xfrm>
          <a:off x="72008" y="2451072"/>
          <a:ext cx="4283968" cy="42522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096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１．戦略目標の達成状況　「実質成長率」</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07504" y="1634345"/>
            <a:ext cx="8928992" cy="1691076"/>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0" name="テキスト ボックス 9"/>
          <p:cNvSpPr txBox="1"/>
          <p:nvPr/>
        </p:nvSpPr>
        <p:spPr>
          <a:xfrm>
            <a:off x="282314" y="6279507"/>
            <a:ext cx="8316624" cy="430246"/>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出典：大阪府統計課「令和５年度大阪府民経済計算」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APIR</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府</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県</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GRP</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の早期推計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No.</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６」（</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25/11/27</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公表）</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98"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内閣府「国民経済計算・</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四半期別</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GDP</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速報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10-12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月期・</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次速報（</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26/3/10</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公表）」</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年度に府内総生産（実質）をコロナ前の水準に戻す</a:t>
            </a:r>
            <a:endParaRPr lang="en-US" altLang="ja-JP" sz="1714" b="1" dirty="0">
              <a:solidFill>
                <a:schemeClr val="tx1"/>
              </a:solidFill>
              <a:latin typeface="Meiryo UI" panose="020B0604030504040204" pitchFamily="50" charset="-128"/>
              <a:ea typeface="Meiryo UI" panose="020B0604030504040204" pitchFamily="50" charset="-128"/>
            </a:endParaRPr>
          </a:p>
          <a:p>
            <a:r>
              <a:rPr lang="ja-JP" altLang="en-US" sz="1714" b="1" dirty="0">
                <a:solidFill>
                  <a:schemeClr val="tx1"/>
                </a:solidFill>
                <a:latin typeface="Meiryo UI" panose="020B0604030504040204" pitchFamily="50" charset="-128"/>
                <a:ea typeface="Meiryo UI" panose="020B0604030504040204" pitchFamily="50" charset="-128"/>
              </a:rPr>
              <a:t>・それを踏まえ年平均２</a:t>
            </a:r>
            <a:r>
              <a:rPr lang="en-US" altLang="ja-JP" sz="1714" b="1" dirty="0">
                <a:solidFill>
                  <a:schemeClr val="tx1"/>
                </a:solidFill>
                <a:latin typeface="Meiryo UI" panose="020B0604030504040204" pitchFamily="50" charset="-128"/>
                <a:ea typeface="Meiryo UI" panose="020B0604030504040204" pitchFamily="50" charset="-128"/>
              </a:rPr>
              <a:t>%</a:t>
            </a:r>
            <a:r>
              <a:rPr lang="ja-JP" altLang="en-US" sz="1714" b="1" dirty="0">
                <a:solidFill>
                  <a:schemeClr val="tx1"/>
                </a:solidFill>
                <a:latin typeface="Meiryo UI" panose="020B0604030504040204" pitchFamily="50" charset="-128"/>
                <a:ea typeface="Meiryo UI" panose="020B0604030504040204" pitchFamily="50" charset="-128"/>
              </a:rPr>
              <a:t>以上</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bg1"/>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255334727"/>
              </p:ext>
            </p:extLst>
          </p:nvPr>
        </p:nvGraphicFramePr>
        <p:xfrm>
          <a:off x="59143" y="3568467"/>
          <a:ext cx="9015426" cy="2670050"/>
        </p:xfrm>
        <a:graphic>
          <a:graphicData uri="http://schemas.openxmlformats.org/drawingml/2006/table">
            <a:tbl>
              <a:tblPr firstRow="1" firstCol="1" bandRow="1"/>
              <a:tblGrid>
                <a:gridCol w="1152000">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52000">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府内総生産</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40.82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39.10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40.09</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41.25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rPr>
                        <a:t>41.76 </a:t>
                      </a:r>
                      <a:r>
                        <a:rPr lang="ja-JP" altLang="en-US" sz="1300" dirty="0">
                          <a:solidFill>
                            <a:schemeClr val="tx1"/>
                          </a:solidFill>
                          <a:latin typeface="Meiryo UI" panose="020B0604030504040204" pitchFamily="50" charset="-128"/>
                          <a:ea typeface="Meiryo UI" panose="020B0604030504040204" pitchFamily="50" charset="-128"/>
                        </a:rPr>
                        <a:t>兆円</a:t>
                      </a:r>
                      <a:endParaRPr lang="en-US" altLang="ja-JP" sz="1300" dirty="0">
                        <a:solidFill>
                          <a:schemeClr val="tx1"/>
                        </a:solidFill>
                        <a:latin typeface="Meiryo UI" panose="020B0604030504040204" pitchFamily="50" charset="-128"/>
                        <a:ea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rPr>
                        <a:t>42.12 </a:t>
                      </a:r>
                      <a:r>
                        <a:rPr lang="ja-JP" altLang="en-US" sz="1300" dirty="0">
                          <a:solidFill>
                            <a:schemeClr val="tx1"/>
                          </a:solidFill>
                          <a:latin typeface="Meiryo UI" panose="020B0604030504040204" pitchFamily="50" charset="-128"/>
                          <a:ea typeface="Meiryo UI" panose="020B0604030504040204" pitchFamily="50" charset="-128"/>
                        </a:rPr>
                        <a:t>兆円</a:t>
                      </a:r>
                      <a:endParaRPr lang="en-US" altLang="ja-JP" sz="1300" dirty="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rPr>
                        <a:t>43.39 </a:t>
                      </a:r>
                      <a:r>
                        <a:rPr lang="ja-JP" altLang="en-US" sz="1300" dirty="0">
                          <a:solidFill>
                            <a:schemeClr val="tx1"/>
                          </a:solidFill>
                          <a:latin typeface="Meiryo UI" panose="020B0604030504040204" pitchFamily="50" charset="-128"/>
                          <a:ea typeface="Meiryo UI" panose="020B0604030504040204" pitchFamily="50" charset="-128"/>
                        </a:rPr>
                        <a:t>兆円</a:t>
                      </a:r>
                      <a:endParaRPr lang="en-US" altLang="ja-JP" sz="1300" dirty="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府実質成長率</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0.9%</a:t>
                      </a: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solidFill>
                          <a:schemeClr val="tx1"/>
                        </a:solidFill>
                      </a:endParaRPr>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2972665"/>
                  </a:ext>
                </a:extLst>
              </a:tr>
              <a:tr h="732857">
                <a:tc>
                  <a:txBody>
                    <a:bodyPr/>
                    <a:lstStyle/>
                    <a:p>
                      <a:pPr algn="l">
                        <a:spcAft>
                          <a:spcPts val="0"/>
                        </a:spcAft>
                      </a:pP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algn="l">
                        <a:spcAft>
                          <a:spcPts val="0"/>
                        </a:spcAft>
                      </a:pP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実質成長率</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0.7%</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-0.2%</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3563888" y="5384875"/>
            <a:ext cx="5035050" cy="257122"/>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年平均（</a:t>
            </a:r>
            <a:r>
              <a:rPr lang="en-US" altLang="ja-JP" sz="1071" dirty="0">
                <a:latin typeface="Meiryo UI" panose="020B0604030504040204" pitchFamily="50" charset="-128"/>
                <a:ea typeface="Meiryo UI" panose="020B0604030504040204" pitchFamily="50" charset="-128"/>
              </a:rPr>
              <a:t>2021</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〜2025</a:t>
            </a:r>
            <a:r>
              <a:rPr lang="ja-JP" altLang="en-US" sz="1071" dirty="0">
                <a:latin typeface="Meiryo UI" panose="020B0604030504040204" pitchFamily="50" charset="-128"/>
                <a:ea typeface="Meiryo UI" panose="020B0604030504040204" pitchFamily="50" charset="-128"/>
              </a:rPr>
              <a:t>年度）：２</a:t>
            </a:r>
            <a:r>
              <a:rPr lang="en-US" altLang="ja-JP" sz="1071" dirty="0">
                <a:latin typeface="Meiryo UI" panose="020B0604030504040204" pitchFamily="50" charset="-128"/>
                <a:ea typeface="Meiryo UI" panose="020B0604030504040204" pitchFamily="50" charset="-128"/>
              </a:rPr>
              <a:t>%</a:t>
            </a:r>
            <a:r>
              <a:rPr lang="ja-JP" altLang="en-US" sz="1071" dirty="0">
                <a:latin typeface="Meiryo UI" panose="020B0604030504040204" pitchFamily="50" charset="-128"/>
                <a:ea typeface="Meiryo UI" panose="020B0604030504040204" pitchFamily="50" charset="-128"/>
              </a:rPr>
              <a:t>以上</a:t>
            </a:r>
          </a:p>
        </p:txBody>
      </p:sp>
      <p:sp>
        <p:nvSpPr>
          <p:cNvPr id="3" name="テキスト ボックス 2"/>
          <p:cNvSpPr txBox="1"/>
          <p:nvPr/>
        </p:nvSpPr>
        <p:spPr>
          <a:xfrm>
            <a:off x="182225" y="1748960"/>
            <a:ext cx="8854271" cy="1477328"/>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2020</a:t>
            </a:r>
            <a:r>
              <a:rPr lang="ja-JP" altLang="en-US" dirty="0">
                <a:latin typeface="Meiryo UI" panose="020B0604030504040204" pitchFamily="50" charset="-128"/>
                <a:ea typeface="Meiryo UI" panose="020B0604030504040204" pitchFamily="50" charset="-128"/>
              </a:rPr>
              <a:t>年度実質府内総生産はコロナの影響もあり、</a:t>
            </a:r>
            <a:r>
              <a:rPr lang="en-US" altLang="ja-JP" dirty="0">
                <a:latin typeface="Meiryo UI" panose="020B0604030504040204" pitchFamily="50" charset="-128"/>
                <a:ea typeface="Meiryo UI" panose="020B0604030504040204" pitchFamily="50" charset="-128"/>
              </a:rPr>
              <a:t>39.10</a:t>
            </a:r>
            <a:r>
              <a:rPr lang="ja-JP" altLang="en-US" dirty="0">
                <a:latin typeface="Meiryo UI" panose="020B0604030504040204" pitchFamily="50" charset="-128"/>
                <a:ea typeface="Meiryo UI" panose="020B0604030504040204" pitchFamily="50" charset="-128"/>
              </a:rPr>
              <a:t>兆円と</a:t>
            </a:r>
            <a:r>
              <a:rPr lang="en-US" altLang="ja-JP" dirty="0">
                <a:latin typeface="Meiryo UI" panose="020B0604030504040204" pitchFamily="50" charset="-128"/>
                <a:ea typeface="Meiryo UI" panose="020B0604030504040204" pitchFamily="50" charset="-128"/>
              </a:rPr>
              <a:t>4.2</a:t>
            </a:r>
            <a:r>
              <a:rPr lang="ja-JP" altLang="en-US" dirty="0">
                <a:latin typeface="Meiryo UI" panose="020B0604030504040204" pitchFamily="50" charset="-128"/>
                <a:ea typeface="Meiryo UI" panose="020B0604030504040204" pitchFamily="50" charset="-128"/>
              </a:rPr>
              <a:t>％減少したが、</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2021</a:t>
            </a:r>
            <a:r>
              <a:rPr lang="ja-JP" altLang="en-US" dirty="0">
                <a:latin typeface="Meiryo UI" panose="020B0604030504040204" pitchFamily="50" charset="-128"/>
                <a:ea typeface="Meiryo UI" panose="020B0604030504040204" pitchFamily="50" charset="-128"/>
              </a:rPr>
              <a:t>年度は増加に転じた。</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202</a:t>
            </a:r>
            <a:r>
              <a:rPr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年度府実質成長率は</a:t>
            </a:r>
            <a:r>
              <a:rPr kumimoji="1"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％。戦略目標の</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を下回った。</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しかしながら、民間推計において、</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年度は２％以上となる見込み。</a:t>
            </a:r>
          </a:p>
        </p:txBody>
      </p:sp>
      <p:sp>
        <p:nvSpPr>
          <p:cNvPr id="23" name="スライド番号プレースホルダー 2"/>
          <p:cNvSpPr>
            <a:spLocks noGrp="1"/>
          </p:cNvSpPr>
          <p:nvPr>
            <p:ph type="sldNum" sz="quarter" idx="12"/>
          </p:nvPr>
        </p:nvSpPr>
        <p:spPr>
          <a:xfrm>
            <a:off x="7071072" y="6487244"/>
            <a:ext cx="2133600" cy="365125"/>
          </a:xfrm>
        </p:spPr>
        <p:txBody>
          <a:bodyPr/>
          <a:lstStyle/>
          <a:p>
            <a:pPr>
              <a:defRPr/>
            </a:pPr>
            <a:r>
              <a:rPr lang="en-US" altLang="ja-JP" b="1" dirty="0"/>
              <a:t>5</a:t>
            </a:r>
            <a:endParaRPr lang="ja-JP" altLang="en-US" b="1" dirty="0"/>
          </a:p>
        </p:txBody>
      </p:sp>
    </p:spTree>
    <p:extLst>
      <p:ext uri="{BB962C8B-B14F-4D97-AF65-F5344CB8AC3E}">
        <p14:creationId xmlns:p14="http://schemas.microsoft.com/office/powerpoint/2010/main" val="3802464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39739" y="493249"/>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関西企業が海外進出を拡大する国・地域（機能別）</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出典：ジェトロ大阪本部「関西企業の海外事業展開に関する傾向」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39739" y="1130828"/>
            <a:ext cx="8860753" cy="94105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関西企業が海外進出先として意欲を示す国・地域は、すべての項目において中国が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位、ベトナム、タイが上位５か国以内に入るなど、アジア地域の割合が高い。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研究開発のうち新製品開発については、中国に続きベトナム、タイが５割を占める。</a:t>
            </a:r>
          </a:p>
        </p:txBody>
      </p:sp>
      <p:graphicFrame>
        <p:nvGraphicFramePr>
          <p:cNvPr id="2" name="表 4"/>
          <p:cNvGraphicFramePr>
            <a:graphicFrameLocks noGrp="1"/>
          </p:cNvGraphicFramePr>
          <p:nvPr/>
        </p:nvGraphicFramePr>
        <p:xfrm>
          <a:off x="251527" y="2420063"/>
          <a:ext cx="8748965" cy="4129897"/>
        </p:xfrm>
        <a:graphic>
          <a:graphicData uri="http://schemas.openxmlformats.org/drawingml/2006/table">
            <a:tbl>
              <a:tblPr>
                <a:tableStyleId>{BC89EF96-8CEA-46FF-86C4-4CE0E7609802}</a:tableStyleId>
              </a:tblPr>
              <a:tblGrid>
                <a:gridCol w="673787">
                  <a:extLst>
                    <a:ext uri="{9D8B030D-6E8A-4147-A177-3AD203B41FA5}">
                      <a16:colId xmlns:a16="http://schemas.microsoft.com/office/drawing/2014/main" val="20000"/>
                    </a:ext>
                  </a:extLst>
                </a:gridCol>
                <a:gridCol w="673787">
                  <a:extLst>
                    <a:ext uri="{9D8B030D-6E8A-4147-A177-3AD203B41FA5}">
                      <a16:colId xmlns:a16="http://schemas.microsoft.com/office/drawing/2014/main" val="20001"/>
                    </a:ext>
                  </a:extLst>
                </a:gridCol>
                <a:gridCol w="673787">
                  <a:extLst>
                    <a:ext uri="{9D8B030D-6E8A-4147-A177-3AD203B41FA5}">
                      <a16:colId xmlns:a16="http://schemas.microsoft.com/office/drawing/2014/main" val="20002"/>
                    </a:ext>
                  </a:extLst>
                </a:gridCol>
                <a:gridCol w="673787">
                  <a:extLst>
                    <a:ext uri="{9D8B030D-6E8A-4147-A177-3AD203B41FA5}">
                      <a16:colId xmlns:a16="http://schemas.microsoft.com/office/drawing/2014/main" val="20003"/>
                    </a:ext>
                  </a:extLst>
                </a:gridCol>
                <a:gridCol w="673787">
                  <a:extLst>
                    <a:ext uri="{9D8B030D-6E8A-4147-A177-3AD203B41FA5}">
                      <a16:colId xmlns:a16="http://schemas.microsoft.com/office/drawing/2014/main" val="20004"/>
                    </a:ext>
                  </a:extLst>
                </a:gridCol>
                <a:gridCol w="673787">
                  <a:extLst>
                    <a:ext uri="{9D8B030D-6E8A-4147-A177-3AD203B41FA5}">
                      <a16:colId xmlns:a16="http://schemas.microsoft.com/office/drawing/2014/main" val="20005"/>
                    </a:ext>
                  </a:extLst>
                </a:gridCol>
                <a:gridCol w="663520">
                  <a:extLst>
                    <a:ext uri="{9D8B030D-6E8A-4147-A177-3AD203B41FA5}">
                      <a16:colId xmlns:a16="http://schemas.microsoft.com/office/drawing/2014/main" val="20006"/>
                    </a:ext>
                  </a:extLst>
                </a:gridCol>
                <a:gridCol w="673787">
                  <a:extLst>
                    <a:ext uri="{9D8B030D-6E8A-4147-A177-3AD203B41FA5}">
                      <a16:colId xmlns:a16="http://schemas.microsoft.com/office/drawing/2014/main" val="20007"/>
                    </a:ext>
                  </a:extLst>
                </a:gridCol>
                <a:gridCol w="673787">
                  <a:extLst>
                    <a:ext uri="{9D8B030D-6E8A-4147-A177-3AD203B41FA5}">
                      <a16:colId xmlns:a16="http://schemas.microsoft.com/office/drawing/2014/main" val="20008"/>
                    </a:ext>
                  </a:extLst>
                </a:gridCol>
                <a:gridCol w="673787">
                  <a:extLst>
                    <a:ext uri="{9D8B030D-6E8A-4147-A177-3AD203B41FA5}">
                      <a16:colId xmlns:a16="http://schemas.microsoft.com/office/drawing/2014/main" val="20009"/>
                    </a:ext>
                  </a:extLst>
                </a:gridCol>
                <a:gridCol w="673788">
                  <a:extLst>
                    <a:ext uri="{9D8B030D-6E8A-4147-A177-3AD203B41FA5}">
                      <a16:colId xmlns:a16="http://schemas.microsoft.com/office/drawing/2014/main" val="20010"/>
                    </a:ext>
                  </a:extLst>
                </a:gridCol>
                <a:gridCol w="673787">
                  <a:extLst>
                    <a:ext uri="{9D8B030D-6E8A-4147-A177-3AD203B41FA5}">
                      <a16:colId xmlns:a16="http://schemas.microsoft.com/office/drawing/2014/main" val="20011"/>
                    </a:ext>
                  </a:extLst>
                </a:gridCol>
                <a:gridCol w="673787">
                  <a:extLst>
                    <a:ext uri="{9D8B030D-6E8A-4147-A177-3AD203B41FA5}">
                      <a16:colId xmlns:a16="http://schemas.microsoft.com/office/drawing/2014/main" val="20012"/>
                    </a:ext>
                  </a:extLst>
                </a:gridCol>
              </a:tblGrid>
              <a:tr h="245144">
                <a:tc rowSpan="3">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販売</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汎用品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高付加価値商品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368666">
                <a:tc v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2"/>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19439">
                <a:tc gridSpan="13">
                  <a:txBody>
                    <a:bodyPr/>
                    <a:lstStyle/>
                    <a:p>
                      <a:pPr algn="ctr"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45144">
                <a:tc rowSpan="3">
                  <a:txBody>
                    <a:bodyPr/>
                    <a:lstStyle/>
                    <a:p>
                      <a:pPr algn="ctr" fontAlgn="ctr"/>
                      <a:r>
                        <a:rPr lang="ja-JP" altLang="en-US"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物流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新製品開発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zh-TW"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現地向仕様変更</a:t>
                      </a:r>
                      <a:endParaRPr lang="zh-TW"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8"/>
                  </a:ext>
                </a:extLst>
              </a:tr>
              <a:tr h="367200">
                <a:tc v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9"/>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41.4%</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58.6</a:t>
                      </a: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525" marR="9525" marT="9525" marB="0" anchor="ctr"/>
                </a:tc>
                <a:extLst>
                  <a:ext uri="{0D108BD9-81ED-4DB2-BD59-A6C34878D82A}">
                    <a16:rowId xmlns:a16="http://schemas.microsoft.com/office/drawing/2014/main" val="10010"/>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11"/>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extLst>
                  <a:ext uri="{0D108BD9-81ED-4DB2-BD59-A6C34878D82A}">
                    <a16:rowId xmlns:a16="http://schemas.microsoft.com/office/drawing/2014/main" val="10012"/>
                  </a:ext>
                </a:extLst>
              </a:tr>
            </a:tbl>
          </a:graphicData>
        </a:graphic>
      </p:graphicFrame>
      <p:sp>
        <p:nvSpPr>
          <p:cNvPr id="3" name="テキスト ボックス 2"/>
          <p:cNvSpPr txBox="1"/>
          <p:nvPr/>
        </p:nvSpPr>
        <p:spPr>
          <a:xfrm>
            <a:off x="139739" y="2119369"/>
            <a:ext cx="587242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関西企業が海外進出の意欲を示す国・地域とその割合（上位</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位）　複数回答（％）</a:t>
            </a:r>
          </a:p>
        </p:txBody>
      </p:sp>
      <p:sp>
        <p:nvSpPr>
          <p:cNvPr id="4" name="テキスト ボックス 3"/>
          <p:cNvSpPr txBox="1"/>
          <p:nvPr/>
        </p:nvSpPr>
        <p:spPr>
          <a:xfrm>
            <a:off x="139739" y="6531306"/>
            <a:ext cx="4752526"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英国を除く</a:t>
            </a:r>
          </a:p>
        </p:txBody>
      </p:sp>
      <p:sp>
        <p:nvSpPr>
          <p:cNvPr id="6" name="スライド番号プレースホルダー 5"/>
          <p:cNvSpPr>
            <a:spLocks noGrp="1"/>
          </p:cNvSpPr>
          <p:nvPr>
            <p:ph type="sldNum" sz="quarter" idx="12"/>
          </p:nvPr>
        </p:nvSpPr>
        <p:spPr/>
        <p:txBody>
          <a:bodyPr/>
          <a:lstStyle/>
          <a:p>
            <a:pPr>
              <a:defRPr/>
            </a:pPr>
            <a:r>
              <a:rPr lang="en-US" altLang="ja-JP" b="1" dirty="0"/>
              <a:t>59</a:t>
            </a:r>
            <a:endParaRPr lang="ja-JP" altLang="en-US" b="1" dirty="0"/>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370422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50735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外資系企業の集積状況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出典：東洋経済新報社「外資系企業総覧」より作成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2708920"/>
            <a:ext cx="172819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2434901"/>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○都道府県別、外資系企業数の推移</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60</a:t>
            </a:r>
            <a:endParaRPr lang="ja-JP" altLang="en-US" b="1" dirty="0"/>
          </a:p>
        </p:txBody>
      </p:sp>
      <p:sp>
        <p:nvSpPr>
          <p:cNvPr id="16" name="正方形/長方形 15"/>
          <p:cNvSpPr/>
          <p:nvPr/>
        </p:nvSpPr>
        <p:spPr>
          <a:xfrm>
            <a:off x="170278" y="959243"/>
            <a:ext cx="8928992" cy="123241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年の大阪府の外資系企業数は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社の減少。東京都の外資系企業数は、全国の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％を占めており、一極集中の状態が続いている。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大阪府内においては、アジアの企業を中心に、日本への最初の進出先として、または、東京に拠点を持つ外資系企業の二次進出先として、進出する動きもみられる。</a:t>
            </a: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3" name="グラフ 12">
            <a:extLst>
              <a:ext uri="{FF2B5EF4-FFF2-40B4-BE49-F238E27FC236}">
                <a16:creationId xmlns:a16="http://schemas.microsoft.com/office/drawing/2014/main" id="{02C6AD2E-B532-4392-83DA-58B6209F4541}"/>
              </a:ext>
            </a:extLst>
          </p:cNvPr>
          <p:cNvGraphicFramePr/>
          <p:nvPr/>
        </p:nvGraphicFramePr>
        <p:xfrm>
          <a:off x="698001" y="2906918"/>
          <a:ext cx="8214162" cy="3679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4510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77844" y="59542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b="1" dirty="0">
                <a:latin typeface="Meiryo UI" panose="020B0604030504040204" pitchFamily="50" charset="-128"/>
                <a:ea typeface="Meiryo UI" panose="020B0604030504040204" pitchFamily="50" charset="-128"/>
                <a:cs typeface="Meiryo UI" panose="020B0604030504040204" pitchFamily="50" charset="-128"/>
              </a:rPr>
              <a:t>O-BIC</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）の誘致実績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公表資料より作成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61</a:t>
            </a:r>
            <a:endParaRPr lang="ja-JP" altLang="en-US" b="1"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2" name="グラフ 11">
            <a:extLst>
              <a:ext uri="{FF2B5EF4-FFF2-40B4-BE49-F238E27FC236}">
                <a16:creationId xmlns:a16="http://schemas.microsoft.com/office/drawing/2014/main" id="{38AF2C00-1DEF-4F44-A288-E11C46F37A5E}"/>
              </a:ext>
            </a:extLst>
          </p:cNvPr>
          <p:cNvGraphicFramePr>
            <a:graphicFrameLocks/>
          </p:cNvGraphicFramePr>
          <p:nvPr>
            <p:extLst>
              <p:ext uri="{D42A27DB-BD31-4B8C-83A1-F6EECF244321}">
                <p14:modId xmlns:p14="http://schemas.microsoft.com/office/powerpoint/2010/main" val="3432313706"/>
              </p:ext>
            </p:extLst>
          </p:nvPr>
        </p:nvGraphicFramePr>
        <p:xfrm>
          <a:off x="215517" y="2397485"/>
          <a:ext cx="8712966" cy="2289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表 12">
            <a:extLst>
              <a:ext uri="{FF2B5EF4-FFF2-40B4-BE49-F238E27FC236}">
                <a16:creationId xmlns:a16="http://schemas.microsoft.com/office/drawing/2014/main" id="{46E2EAD0-05E9-4F64-B644-050488C48FF6}"/>
              </a:ext>
            </a:extLst>
          </p:cNvPr>
          <p:cNvGraphicFramePr>
            <a:graphicFrameLocks noGrp="1"/>
          </p:cNvGraphicFramePr>
          <p:nvPr>
            <p:extLst>
              <p:ext uri="{D42A27DB-BD31-4B8C-83A1-F6EECF244321}">
                <p14:modId xmlns:p14="http://schemas.microsoft.com/office/powerpoint/2010/main" val="4272010467"/>
              </p:ext>
            </p:extLst>
          </p:nvPr>
        </p:nvGraphicFramePr>
        <p:xfrm>
          <a:off x="299569" y="4369768"/>
          <a:ext cx="8544861" cy="2346012"/>
        </p:xfrm>
        <a:graphic>
          <a:graphicData uri="http://schemas.openxmlformats.org/drawingml/2006/table">
            <a:tbl>
              <a:tblPr firstRow="1" bandRow="1">
                <a:tableStyleId>{5C22544A-7EE6-4342-B048-85BDC9FD1C3A}</a:tableStyleId>
              </a:tblPr>
              <a:tblGrid>
                <a:gridCol w="3048295">
                  <a:extLst>
                    <a:ext uri="{9D8B030D-6E8A-4147-A177-3AD203B41FA5}">
                      <a16:colId xmlns:a16="http://schemas.microsoft.com/office/drawing/2014/main" val="20000"/>
                    </a:ext>
                  </a:extLst>
                </a:gridCol>
                <a:gridCol w="5496566">
                  <a:extLst>
                    <a:ext uri="{9D8B030D-6E8A-4147-A177-3AD203B41FA5}">
                      <a16:colId xmlns:a16="http://schemas.microsoft.com/office/drawing/2014/main" val="20001"/>
                    </a:ext>
                  </a:extLst>
                </a:gridCol>
              </a:tblGrid>
              <a:tr h="340653">
                <a:tc>
                  <a:txBody>
                    <a:bodyPr/>
                    <a:lstStyle/>
                    <a:p>
                      <a:r>
                        <a:rPr kumimoji="1"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主な誘致企業</a:t>
                      </a:r>
                    </a:p>
                  </a:txBody>
                  <a:tcPr marL="68580" marR="68580" marT="34290" marB="34290" anchor="ctr" anchorCtr="1"/>
                </a:tc>
                <a:tc>
                  <a:txBody>
                    <a:bodyPr/>
                    <a:lstStyle/>
                    <a:p>
                      <a:r>
                        <a:rPr kumimoji="1"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事業内容</a:t>
                      </a:r>
                    </a:p>
                  </a:txBody>
                  <a:tcPr marL="68580" marR="68580" marT="34290" marB="34290" anchor="ctr" anchorCtr="1"/>
                </a:tc>
                <a:extLst>
                  <a:ext uri="{0D108BD9-81ED-4DB2-BD59-A6C34878D82A}">
                    <a16:rowId xmlns:a16="http://schemas.microsoft.com/office/drawing/2014/main" val="10000"/>
                  </a:ext>
                </a:extLst>
              </a:tr>
              <a:tr h="379427">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シルベントジャパン合同会社</a:t>
                      </a:r>
                      <a:endParaRPr kumimoji="1" lang="en-US" altLang="ja-JP"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エアノズル、エアナイフ、エアブローガン、サイレンサー等の圧縮空気のブローに関する製品開発メーカー。</a:t>
                      </a:r>
                    </a:p>
                  </a:txBody>
                  <a:tcPr marL="68580" marR="68580" marT="34290" marB="34290" anchor="ctr"/>
                </a:tc>
                <a:extLst>
                  <a:ext uri="{0D108BD9-81ED-4DB2-BD59-A6C34878D82A}">
                    <a16:rowId xmlns:a16="http://schemas.microsoft.com/office/drawing/2014/main" val="10001"/>
                  </a:ext>
                </a:extLst>
              </a:tr>
              <a:tr h="321384">
                <a:tc>
                  <a:txBody>
                    <a:bodyPr/>
                    <a:lstStyle/>
                    <a:p>
                      <a:r>
                        <a:rPr kumimoji="1" lang="en-US" altLang="ja-JP"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HO SONG JP</a:t>
                      </a:r>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精密機械部品メーカー。半導体、航空宇宙、医療、産業設備などの主要業界のトップ企業にサービスを提供。</a:t>
                      </a:r>
                    </a:p>
                  </a:txBody>
                  <a:tcPr marL="68580" marR="68580" marT="34290" marB="34290" anchor="ctr"/>
                </a:tc>
                <a:extLst>
                  <a:ext uri="{0D108BD9-81ED-4DB2-BD59-A6C34878D82A}">
                    <a16:rowId xmlns:a16="http://schemas.microsoft.com/office/drawing/2014/main" val="10002"/>
                  </a:ext>
                </a:extLst>
              </a:tr>
              <a:tr h="405737">
                <a:tc>
                  <a:txBody>
                    <a:bodyPr/>
                    <a:lstStyle/>
                    <a:p>
                      <a:r>
                        <a:rPr kumimoji="1" lang="en-US" altLang="ja-JP" sz="1050" strike="noStrike"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Caissa</a:t>
                      </a:r>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Japan</a:t>
                      </a:r>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合同会社</a:t>
                      </a: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チェスクラブ及びスクールの運営。チェストーナメント及びキャンプの企画運営。</a:t>
                      </a:r>
                    </a:p>
                  </a:txBody>
                  <a:tcPr marL="68580" marR="68580" marT="34290" marB="34290" anchor="ctr"/>
                </a:tc>
                <a:extLst>
                  <a:ext uri="{0D108BD9-81ED-4DB2-BD59-A6C34878D82A}">
                    <a16:rowId xmlns:a16="http://schemas.microsoft.com/office/drawing/2014/main" val="3284463309"/>
                  </a:ext>
                </a:extLst>
              </a:tr>
              <a:tr h="386351">
                <a:tc>
                  <a:txBody>
                    <a:bodyPr/>
                    <a:lstStyle/>
                    <a:p>
                      <a:r>
                        <a:rPr kumimoji="1" lang="en-US" altLang="ja-JP"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Raptor AI</a:t>
                      </a:r>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p>
                  </a:txBody>
                  <a:tcPr marL="68580" marR="68580" marT="34290" marB="34290" anchor="ctr"/>
                </a:tc>
                <a:tc>
                  <a:txBody>
                    <a:bodyPr/>
                    <a:lstStyle/>
                    <a:p>
                      <a:r>
                        <a:rPr kumimoji="1" lang="en-US" altLang="ja-JP"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を駆使したグローバル人材採用プラットフォームの企画開発運営企業。</a:t>
                      </a:r>
                    </a:p>
                  </a:txBody>
                  <a:tcPr marL="68580" marR="68580" marT="34290" marB="34290" anchor="ctr"/>
                </a:tc>
                <a:extLst>
                  <a:ext uri="{0D108BD9-81ED-4DB2-BD59-A6C34878D82A}">
                    <a16:rowId xmlns:a16="http://schemas.microsoft.com/office/drawing/2014/main" val="2465947265"/>
                  </a:ext>
                </a:extLst>
              </a:tr>
              <a:tr h="405551">
                <a:tc>
                  <a:txBody>
                    <a:bodyPr/>
                    <a:lstStyle/>
                    <a:p>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インド共和国タミルナドゥ州日本事務所</a:t>
                      </a: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大阪府とインドタミルナドゥ州相互の企業進出・投資支援、企業マッチング、人材交流を促進。</a:t>
                      </a:r>
                    </a:p>
                  </a:txBody>
                  <a:tcPr marL="68580" marR="68580" marT="34290" marB="34290" anchor="ctr"/>
                </a:tc>
                <a:extLst>
                  <a:ext uri="{0D108BD9-81ED-4DB2-BD59-A6C34878D82A}">
                    <a16:rowId xmlns:a16="http://schemas.microsoft.com/office/drawing/2014/main" val="2068003609"/>
                  </a:ext>
                </a:extLst>
              </a:tr>
            </a:tbl>
          </a:graphicData>
        </a:graphic>
      </p:graphicFrame>
      <p:sp>
        <p:nvSpPr>
          <p:cNvPr id="10" name="正方形/長方形 9">
            <a:extLst>
              <a:ext uri="{FF2B5EF4-FFF2-40B4-BE49-F238E27FC236}">
                <a16:creationId xmlns:a16="http://schemas.microsoft.com/office/drawing/2014/main" id="{F53734D9-F5AA-4974-84C4-D21913230831}"/>
              </a:ext>
            </a:extLst>
          </p:cNvPr>
          <p:cNvSpPr/>
          <p:nvPr/>
        </p:nvSpPr>
        <p:spPr>
          <a:xfrm>
            <a:off x="107504" y="1030250"/>
            <a:ext cx="8928992" cy="117461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新規誘致件数は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件と、前年度と同様</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件以上の実績がある。国別にみると、中国（香港を含む）（</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件）、韓国（６件）をはじめ、アジアからの進出が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件と、全体の約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25449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9918" y="6087134"/>
            <a:ext cx="4298696" cy="707886"/>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工業用地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「工業統計表（用地・用水編）」にいう「事業所敷地面積」を</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従業員</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人以上の事業所敷地面積に補正したもの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工業統計調査の廃止に伴い、令和４年以降は経済構造実態調査による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算出に変更</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571596" y="2270917"/>
            <a:ext cx="4032852" cy="600164"/>
          </a:xfrm>
          <a:prstGeom prst="rect">
            <a:avLst/>
          </a:prstGeom>
        </p:spPr>
        <p:txBody>
          <a:bodyPr wrap="square">
            <a:spAutoFit/>
          </a:bodyPr>
          <a:lstStyle/>
          <a:p>
            <a:pPr marL="133344" indent="-133344"/>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○大阪府の工場立地件数（新設・増設）の推移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33344" indent="-133344"/>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近畿経済産業局　令和６年（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月）近畿地区</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33344" indent="-133344"/>
            <a:r>
              <a:rPr lang="ja-JP" altLang="en-US" sz="1050" dirty="0">
                <a:latin typeface="Meiryo UI" panose="020B0604030504040204" pitchFamily="50" charset="-128"/>
                <a:ea typeface="Meiryo UI" panose="020B0604030504040204" pitchFamily="50" charset="-128"/>
                <a:cs typeface="Meiryo UI" panose="020B0604030504040204" pitchFamily="50" charset="-128"/>
              </a:rPr>
              <a:t>　　　　　　 工場立地動向調査より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79512" y="940424"/>
            <a:ext cx="8712968" cy="119243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14303" indent="-214303">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府内における工業用地面積は概ね横ばい。 令和６年の工場立地件数は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件と前年（６件）から９件増加し、面積は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8.6ha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4303" indent="-214303">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地方拠点強化税制について、平成３０年６月より東京２３区から本社機能を移転する場合の支援対象地域に、近畿圏の中心部が新たに追加。</a:t>
            </a:r>
            <a:endParaRPr lang="en-US" altLang="ja-JP" sz="16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01358" y="2755665"/>
            <a:ext cx="756084"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3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5368" y="2270917"/>
            <a:ext cx="3992227" cy="438582"/>
          </a:xfrm>
          <a:prstGeom prst="rect">
            <a:avLst/>
          </a:prstGeom>
        </p:spPr>
        <p:txBody>
          <a:bodyPr wrap="square">
            <a:spAutoFit/>
          </a:bodyPr>
          <a:lstStyle/>
          <a:p>
            <a:pPr marL="133344" indent="-133344"/>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大阪府の工業用地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面積の推移</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33344" indent="-133344">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令和７</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年度　大阪</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国土利用計画審議会資料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0"/>
          <p:cNvSpPr>
            <a:spLocks noChangeArrowheads="1"/>
          </p:cNvSpPr>
          <p:nvPr/>
        </p:nvSpPr>
        <p:spPr bwMode="auto">
          <a:xfrm>
            <a:off x="152891" y="584280"/>
            <a:ext cx="67233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33344" indent="-133344"/>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企業立地に関する大阪府内の動向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r>
              <a:rPr lang="en-US" altLang="ja-JP" dirty="0"/>
              <a:t>62</a:t>
            </a:r>
            <a:endParaRPr lang="ja-JP" altLang="en-US" dirty="0"/>
          </a:p>
        </p:txBody>
      </p:sp>
      <p:sp>
        <p:nvSpPr>
          <p:cNvPr id="19" name="Rectangle 5"/>
          <p:cNvSpPr>
            <a:spLocks noChangeArrowheads="1"/>
          </p:cNvSpPr>
          <p:nvPr/>
        </p:nvSpPr>
        <p:spPr bwMode="auto">
          <a:xfrm>
            <a:off x="-806" y="7133"/>
            <a:ext cx="9144806" cy="498210"/>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684610">
              <a:buClr>
                <a:srgbClr val="000000"/>
              </a:buClr>
              <a:buSzPct val="100000"/>
              <a:defRPr/>
            </a:pPr>
            <a:r>
              <a:rPr kumimoji="0" lang="ja-JP" altLang="en-US" sz="15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3" name="グラフ 12">
            <a:extLst>
              <a:ext uri="{FF2B5EF4-FFF2-40B4-BE49-F238E27FC236}">
                <a16:creationId xmlns:a16="http://schemas.microsoft.com/office/drawing/2014/main" id="{0080D809-97C4-4482-BD33-0E3B87BA7CB7}"/>
              </a:ext>
            </a:extLst>
          </p:cNvPr>
          <p:cNvGraphicFramePr/>
          <p:nvPr/>
        </p:nvGraphicFramePr>
        <p:xfrm>
          <a:off x="4623737" y="3278378"/>
          <a:ext cx="3917061" cy="31363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a:extLst>
              <a:ext uri="{FF2B5EF4-FFF2-40B4-BE49-F238E27FC236}">
                <a16:creationId xmlns:a16="http://schemas.microsoft.com/office/drawing/2014/main" id="{CF8E7102-361A-44B0-B494-B748C6C7AC8F}"/>
              </a:ext>
            </a:extLst>
          </p:cNvPr>
          <p:cNvGraphicFramePr>
            <a:graphicFrameLocks/>
          </p:cNvGraphicFramePr>
          <p:nvPr>
            <p:extLst>
              <p:ext uri="{D42A27DB-BD31-4B8C-83A1-F6EECF244321}">
                <p14:modId xmlns:p14="http://schemas.microsoft.com/office/powerpoint/2010/main" val="841939127"/>
              </p:ext>
            </p:extLst>
          </p:nvPr>
        </p:nvGraphicFramePr>
        <p:xfrm>
          <a:off x="603202" y="2998148"/>
          <a:ext cx="3635808" cy="29921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93726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3390889948"/>
              </p:ext>
            </p:extLst>
          </p:nvPr>
        </p:nvGraphicFramePr>
        <p:xfrm>
          <a:off x="322635" y="2845669"/>
          <a:ext cx="8156476" cy="3793657"/>
        </p:xfrm>
        <a:graphic>
          <a:graphicData uri="http://schemas.openxmlformats.org/drawingml/2006/chart">
            <c:chart xmlns:c="http://schemas.openxmlformats.org/drawingml/2006/chart" xmlns:r="http://schemas.openxmlformats.org/officeDocument/2006/relationships" r:id="rId3"/>
          </a:graphicData>
        </a:graphic>
      </p:graphicFrame>
      <p:sp>
        <p:nvSpPr>
          <p:cNvPr id="33" name="下矢印 32"/>
          <p:cNvSpPr/>
          <p:nvPr/>
        </p:nvSpPr>
        <p:spPr>
          <a:xfrm>
            <a:off x="7524328" y="3479385"/>
            <a:ext cx="278162" cy="1795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下矢印 5"/>
          <p:cNvSpPr/>
          <p:nvPr/>
        </p:nvSpPr>
        <p:spPr>
          <a:xfrm>
            <a:off x="6087216" y="3429000"/>
            <a:ext cx="250692" cy="209252"/>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正方形/長方形 10"/>
          <p:cNvSpPr>
            <a:spLocks noChangeArrowheads="1"/>
          </p:cNvSpPr>
          <p:nvPr/>
        </p:nvSpPr>
        <p:spPr bwMode="auto">
          <a:xfrm>
            <a:off x="85444" y="636244"/>
            <a:ext cx="896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lvl="0" indent="-177792">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法人所得課税の実効税率の国際比較</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月時点）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出典：財務省</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より作成</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marR="0" lvl="0" indent="-285737"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大阪府において　「関西イノベーション国際戦略総合特区」の取組みを強化した「成長特区税制」を実施。</a:t>
            </a:r>
          </a:p>
          <a:p>
            <a:pPr marL="285737" marR="0" lvl="0" indent="-285737"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国家戦略特区における税制支援と地元市町村の優遇制度を併用することにより、最大で実効税率は約</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％となる。（</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月時点の税制度をベースに試算。諸条件を満たした企業が立地した場合）</a:t>
            </a:r>
          </a:p>
        </p:txBody>
      </p:sp>
      <p:sp>
        <p:nvSpPr>
          <p:cNvPr id="2" name="スライド番号プレースホルダー 1"/>
          <p:cNvSpPr>
            <a:spLocks noGrp="1"/>
          </p:cNvSpPr>
          <p:nvPr>
            <p:ph type="sldNum" sz="quarter" idx="12"/>
          </p:nvPr>
        </p:nvSpPr>
        <p:spPr>
          <a:xfrm>
            <a:off x="8374900" y="6622835"/>
            <a:ext cx="745305" cy="21546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63</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1"/>
          <p:cNvSpPr txBox="1"/>
          <p:nvPr/>
        </p:nvSpPr>
        <p:spPr>
          <a:xfrm>
            <a:off x="179528" y="6309320"/>
            <a:ext cx="8299583" cy="5654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国家戦略特区における課税の特例（所得控除）の適用を受け、</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府の成長特区税制及び軽減税制を行っている市町村の課税の特例の適用を受けた最大の率</a:t>
            </a:r>
          </a:p>
        </p:txBody>
      </p:sp>
      <p:sp>
        <p:nvSpPr>
          <p:cNvPr id="31" name="円/楕円 29"/>
          <p:cNvSpPr/>
          <p:nvPr/>
        </p:nvSpPr>
        <p:spPr>
          <a:xfrm>
            <a:off x="7490112" y="4035882"/>
            <a:ext cx="367252" cy="1392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成長特区</a:t>
            </a:r>
            <a:endPar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税制</a:t>
            </a:r>
          </a:p>
        </p:txBody>
      </p:sp>
      <p:cxnSp>
        <p:nvCxnSpPr>
          <p:cNvPr id="5" name="直線コネクタ 4"/>
          <p:cNvCxnSpPr>
            <a:cxnSpLocks/>
            <a:endCxn id="6" idx="0"/>
          </p:cNvCxnSpPr>
          <p:nvPr/>
        </p:nvCxnSpPr>
        <p:spPr>
          <a:xfrm>
            <a:off x="2542507" y="3425969"/>
            <a:ext cx="3670055" cy="3031"/>
          </a:xfrm>
          <a:prstGeom prst="line">
            <a:avLst/>
          </a:prstGeom>
          <a:ln w="3492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cxnSpLocks/>
            <a:endCxn id="33" idx="0"/>
          </p:cNvCxnSpPr>
          <p:nvPr/>
        </p:nvCxnSpPr>
        <p:spPr>
          <a:xfrm flipV="1">
            <a:off x="6404473" y="3479385"/>
            <a:ext cx="1258936" cy="21624"/>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rot="18924040">
            <a:off x="5306091" y="5898418"/>
            <a:ext cx="991721"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 name="角丸四角形 39"/>
          <p:cNvSpPr/>
          <p:nvPr/>
        </p:nvSpPr>
        <p:spPr>
          <a:xfrm>
            <a:off x="5015198" y="2957989"/>
            <a:ext cx="923796" cy="303885"/>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HGSｺﾞｼｯｸM" panose="020B0600000000000000" pitchFamily="50" charset="-128"/>
                <a:ea typeface="HGSｺﾞｼｯｸM" panose="020B0600000000000000" pitchFamily="50" charset="-128"/>
                <a:cs typeface="+mn-cs"/>
              </a:rPr>
              <a:t>国の支援</a:t>
            </a:r>
          </a:p>
        </p:txBody>
      </p:sp>
      <p:sp>
        <p:nvSpPr>
          <p:cNvPr id="42" name="角丸四角形 41"/>
          <p:cNvSpPr/>
          <p:nvPr/>
        </p:nvSpPr>
        <p:spPr>
          <a:xfrm>
            <a:off x="7255093" y="2777997"/>
            <a:ext cx="1794838" cy="542179"/>
          </a:xfrm>
          <a:prstGeom prst="round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HGSｺﾞｼｯｸM" panose="020B0600000000000000" pitchFamily="50" charset="-128"/>
                <a:ea typeface="HGSｺﾞｼｯｸM" panose="020B0600000000000000" pitchFamily="50" charset="-128"/>
                <a:cs typeface="+mn-cs"/>
              </a:rPr>
              <a:t>府及び府内関係市町村による独自支援</a:t>
            </a:r>
          </a:p>
        </p:txBody>
      </p:sp>
      <p:sp>
        <p:nvSpPr>
          <p:cNvPr id="45" name="正方形/長方形 44"/>
          <p:cNvSpPr/>
          <p:nvPr/>
        </p:nvSpPr>
        <p:spPr>
          <a:xfrm rot="18924040">
            <a:off x="7248708" y="5710055"/>
            <a:ext cx="502713"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cxnSp>
        <p:nvCxnSpPr>
          <p:cNvPr id="11" name="コネクタ: カギ線 10">
            <a:extLst>
              <a:ext uri="{FF2B5EF4-FFF2-40B4-BE49-F238E27FC236}">
                <a16:creationId xmlns:a16="http://schemas.microsoft.com/office/drawing/2014/main" id="{5EFC731A-4C7A-4A26-BA18-3E5FDB02464D}"/>
              </a:ext>
            </a:extLst>
          </p:cNvPr>
          <p:cNvCxnSpPr>
            <a:cxnSpLocks/>
            <a:stCxn id="40" idx="3"/>
          </p:cNvCxnSpPr>
          <p:nvPr/>
        </p:nvCxnSpPr>
        <p:spPr>
          <a:xfrm>
            <a:off x="5938994" y="3109932"/>
            <a:ext cx="273568" cy="28387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コネクタ: カギ線 34">
            <a:extLst>
              <a:ext uri="{FF2B5EF4-FFF2-40B4-BE49-F238E27FC236}">
                <a16:creationId xmlns:a16="http://schemas.microsoft.com/office/drawing/2014/main" id="{EC5BDD84-097D-44B3-BECF-3A9220ACDA4D}"/>
              </a:ext>
            </a:extLst>
          </p:cNvPr>
          <p:cNvCxnSpPr>
            <a:cxnSpLocks/>
          </p:cNvCxnSpPr>
          <p:nvPr/>
        </p:nvCxnSpPr>
        <p:spPr>
          <a:xfrm flipV="1">
            <a:off x="7872385" y="3261874"/>
            <a:ext cx="431029" cy="303223"/>
          </a:xfrm>
          <a:prstGeom prst="bentConnector3">
            <a:avLst>
              <a:gd name="adj1" fmla="val 7034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979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表 87"/>
          <p:cNvGraphicFramePr>
            <a:graphicFrameLocks noGrp="1"/>
          </p:cNvGraphicFramePr>
          <p:nvPr>
            <p:extLst>
              <p:ext uri="{D42A27DB-BD31-4B8C-83A1-F6EECF244321}">
                <p14:modId xmlns:p14="http://schemas.microsoft.com/office/powerpoint/2010/main" val="621779991"/>
              </p:ext>
            </p:extLst>
          </p:nvPr>
        </p:nvGraphicFramePr>
        <p:xfrm>
          <a:off x="82020" y="742845"/>
          <a:ext cx="8162388" cy="6033520"/>
        </p:xfrm>
        <a:graphic>
          <a:graphicData uri="http://schemas.openxmlformats.org/drawingml/2006/table">
            <a:tbl>
              <a:tblPr>
                <a:tableStyleId>{5C22544A-7EE6-4342-B048-85BDC9FD1C3A}</a:tableStyleId>
              </a:tblPr>
              <a:tblGrid>
                <a:gridCol w="579221">
                  <a:extLst>
                    <a:ext uri="{9D8B030D-6E8A-4147-A177-3AD203B41FA5}">
                      <a16:colId xmlns:a16="http://schemas.microsoft.com/office/drawing/2014/main" val="20000"/>
                    </a:ext>
                  </a:extLst>
                </a:gridCol>
                <a:gridCol w="7583167">
                  <a:extLst>
                    <a:ext uri="{9D8B030D-6E8A-4147-A177-3AD203B41FA5}">
                      <a16:colId xmlns:a16="http://schemas.microsoft.com/office/drawing/2014/main" val="20001"/>
                    </a:ext>
                  </a:extLst>
                </a:gridCol>
              </a:tblGrid>
              <a:tr h="645559">
                <a:tc>
                  <a:txBody>
                    <a:bodyPr/>
                    <a:lstStyle/>
                    <a:p>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・「保険外併用療養に関する特例」（大阪大学医学部附属病院・国立循環器病研究センター）（</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※2022.4 </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・「エリアマネジメントに係る道路法の特例」（グランフロント大阪</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※2022.3 </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0"/>
                  </a:ext>
                </a:extLst>
              </a:tr>
              <a:tr h="841239">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・「設備投資に係る課税の特例」（大研医器株式会社）（</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・「特区医療機器薬事戦略相談」（大阪大学医学部附属病院）（</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・「旅館業法の特例」（大阪府地域（</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1"/>
                  </a:ext>
                </a:extLst>
              </a:tr>
              <a:tr h="1036918">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・「土壌汚染対策法施行規則の特例」（大阪府）（</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 </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・「旅館業法の特例」（大阪市）（４月）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・「都市公園の占有許可に係る都市公園法の特例」（社会福祉法人あけぼの会、株式会社セリオ、社会福祉法人玉川学園）（</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「設備投資に係る課税の特例」（住友ファーマ株式会社（旧：大日本住友製薬株式会社））（</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2"/>
                  </a:ext>
                </a:extLst>
              </a:tr>
              <a:tr h="449880">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※2022.4</a:t>
                      </a:r>
                      <a:r>
                        <a:rPr kumimoji="1" lang="en-US" altLang="ja-JP" sz="80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大阪府に移管</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・「革新的な医薬品の開発迅速化」（大阪大学医学部附属病院）（</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3"/>
                  </a:ext>
                </a:extLst>
              </a:tr>
              <a:tr h="645559">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「設備投資に係る課税の特例」（株式会社ジーンデザイン）（</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・「旅館業法の特例」（八尾市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・「児童福祉法の特例（国家戦略特別区域小規模保育事業）」（堺市）（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solidFill>
                      <a:schemeClr val="accent5">
                        <a:lumMod val="40000"/>
                        <a:lumOff val="60000"/>
                      </a:schemeClr>
                    </a:solidFill>
                  </a:tcPr>
                </a:tc>
                <a:extLst>
                  <a:ext uri="{0D108BD9-81ED-4DB2-BD59-A6C34878D82A}">
                    <a16:rowId xmlns:a16="http://schemas.microsoft.com/office/drawing/2014/main" val="10004"/>
                  </a:ext>
                </a:extLst>
              </a:tr>
              <a:tr h="841239">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・「旅館業法の特例」（寝屋川市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・「外国人家事支援人材の受入れに係る出入国管理及び難民認定法の特例」（区域追加：豊中市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池田市、箕面市）（４月）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・「病床規制に係る医療法の特例」（一般社団法人中之島アイセンター推進協議会）（</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・「建築物用地下水の採取に係る特例」（大阪市）（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solidFill>
                      <a:schemeClr val="accent5">
                        <a:lumMod val="40000"/>
                        <a:lumOff val="60000"/>
                      </a:schemeClr>
                    </a:solidFill>
                  </a:tcPr>
                </a:tc>
                <a:extLst>
                  <a:ext uri="{0D108BD9-81ED-4DB2-BD59-A6C34878D82A}">
                    <a16:rowId xmlns:a16="http://schemas.microsoft.com/office/drawing/2014/main" val="2699965917"/>
                  </a:ext>
                </a:extLst>
              </a:tr>
              <a:tr h="254200">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・「外国人家事支援人材の受入れに係る出入国管理及び難民認定法の特例」（区域追加：守口市、枚方市、寝屋川市、門真市）（６月）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757319253"/>
                  </a:ext>
                </a:extLst>
              </a:tr>
              <a:tr h="334125">
                <a:tc>
                  <a:txBody>
                    <a:bodyPr/>
                    <a:lstStyle/>
                    <a:p>
                      <a:pPr>
                        <a:lnSpc>
                          <a:spcPct val="100000"/>
                        </a:lnSpc>
                      </a:pP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gn="l">
                        <a:lnSpc>
                          <a:spcPct val="1000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YOM</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（ヤオオタイヤマーケット）実行委員会）（</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※2022.3 </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・「工場立地法及び地域経済牽引事業の促進による地域の成長発展の基盤強化に関する法律の特例」（堺市、泉大津市）（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4149716585"/>
                  </a:ext>
                </a:extLst>
              </a:tr>
              <a:tr h="322871">
                <a:tc>
                  <a:txBody>
                    <a:bodyPr/>
                    <a:lstStyle/>
                    <a:p>
                      <a:pPr>
                        <a:lnSpc>
                          <a:spcPct val="100000"/>
                        </a:lnSpc>
                      </a:pP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・「外国人家事支援人材の受入れに係る出入国管理及び難民認定法の特例」（区域追加：既実施市除く３５市町村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府全域へ拡大）（</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・「工場立地法及び地域経済牽引事業の促進による地域の成長発展の基盤強化に関する法律の特例」　（八尾市）（３月）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864529265"/>
                  </a:ext>
                </a:extLst>
              </a:tr>
              <a:tr h="254200">
                <a:tc>
                  <a:txBody>
                    <a:bodyPr/>
                    <a:lstStyle/>
                    <a:p>
                      <a:pPr>
                        <a:lnSpc>
                          <a:spcPct val="100000"/>
                        </a:lnSpc>
                      </a:pP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gn="l">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・「医薬品、医療機器等の品質、有効性及び安全性の確保等に関する法律施行規則の特例」（大阪市全域）（６月）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・会社の設立登記申請等に係る英語での手続の支援に関する特例（大阪市全域）（</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522625200"/>
                  </a:ext>
                </a:extLst>
              </a:tr>
            </a:tbl>
          </a:graphicData>
        </a:graphic>
      </p:graphicFrame>
      <p:sp>
        <p:nvSpPr>
          <p:cNvPr id="46" name="Rectangle 5"/>
          <p:cNvSpPr>
            <a:spLocks noChangeArrowheads="1"/>
          </p:cNvSpPr>
          <p:nvPr/>
        </p:nvSpPr>
        <p:spPr bwMode="auto">
          <a:xfrm>
            <a:off x="0" y="0"/>
            <a:ext cx="9144000" cy="36277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05">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45" name="正方形/長方形 44"/>
          <p:cNvSpPr/>
          <p:nvPr/>
        </p:nvSpPr>
        <p:spPr>
          <a:xfrm>
            <a:off x="79707" y="370765"/>
            <a:ext cx="8928992" cy="3320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48" indent="-285748">
              <a:buFont typeface="Wingdings" panose="05000000000000000000" pitchFamily="2" charset="2"/>
              <a:buChar char="p"/>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「国家戦略特区」における規制改革メニューのうち、関西圏では、医療、都市再生・まちづくり、雇用分野等で</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事業（大阪府内では</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事業）が区域計画で認定された。また、大阪からの提案内容を踏まえ、法改正等の措置が講ぜられるなど、国において各種取組みが進められている（認定一覧は以下のとおり）。</a:t>
            </a:r>
          </a:p>
        </p:txBody>
      </p:sp>
      <p:sp>
        <p:nvSpPr>
          <p:cNvPr id="7" name="スライド番号プレースホルダー 1"/>
          <p:cNvSpPr>
            <a:spLocks noGrp="1"/>
          </p:cNvSpPr>
          <p:nvPr>
            <p:ph type="sldNum" sz="quarter" idx="12"/>
          </p:nvPr>
        </p:nvSpPr>
        <p:spPr>
          <a:xfrm>
            <a:off x="8374901" y="6622836"/>
            <a:ext cx="745305" cy="215464"/>
          </a:xfrm>
        </p:spPr>
        <p:txBody>
          <a:bodyPr/>
          <a:lstStyle/>
          <a:p>
            <a:pPr defTabSz="914392">
              <a:defRPr/>
            </a:pPr>
            <a:r>
              <a:rPr lang="en-US" altLang="ja-JP" b="1" dirty="0">
                <a:solidFill>
                  <a:prstClr val="black"/>
                </a:solidFill>
                <a:latin typeface="Calibri"/>
                <a:ea typeface="ＭＳ Ｐゴシック" panose="020B0600070205080204" pitchFamily="50" charset="-128"/>
              </a:rPr>
              <a:t>64</a:t>
            </a:r>
            <a:endParaRPr lang="ja-JP" altLang="en-US" b="1"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807760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08" y="35938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ハイエンドなものづくりの推進に向けた取組み</a:t>
            </a: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3" name="正方形/長方形 22"/>
          <p:cNvSpPr/>
          <p:nvPr/>
        </p:nvSpPr>
        <p:spPr>
          <a:xfrm>
            <a:off x="4885763" y="3228633"/>
            <a:ext cx="4150731" cy="138499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大阪府内のものづくり中小企業の優れた技術に裏打ち</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された創造力にあふれる製品（消費財）をブランド認定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することで、大阪のものづくりのブランドイメージを高めるとと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もに、自社製品開発の取組みを促進しています。認定さ</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れた製品は「大阪製ブランド製品」として大阪府及び公益　　　　　　財団法人大阪産業局をはじめ、様々な支援機関等が実施するプロモーション活動によって国内外に広く情報発信していきます。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780020" y="2942088"/>
            <a:ext cx="4279147"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○大阪製（おおさかせい）ブランド認定制度</a:t>
            </a:r>
          </a:p>
        </p:txBody>
      </p:sp>
      <p:pic>
        <p:nvPicPr>
          <p:cNvPr id="31" name="図 30"/>
          <p:cNvPicPr/>
          <p:nvPr/>
        </p:nvPicPr>
        <p:blipFill>
          <a:blip r:embed="rId3" cstate="email">
            <a:extLst>
              <a:ext uri="{28A0092B-C50C-407E-A947-70E740481C1C}">
                <a14:useLocalDpi xmlns:a14="http://schemas.microsoft.com/office/drawing/2010/main"/>
              </a:ext>
            </a:extLst>
          </a:blip>
          <a:srcRect/>
          <a:stretch>
            <a:fillRect/>
          </a:stretch>
        </p:blipFill>
        <p:spPr bwMode="auto">
          <a:xfrm>
            <a:off x="8421142" y="3264932"/>
            <a:ext cx="586051" cy="759384"/>
          </a:xfrm>
          <a:prstGeom prst="rect">
            <a:avLst/>
          </a:prstGeom>
          <a:noFill/>
          <a:ln>
            <a:noFill/>
          </a:ln>
        </p:spPr>
      </p:pic>
      <p:sp>
        <p:nvSpPr>
          <p:cNvPr id="32" name="正方形/長方形 31"/>
          <p:cNvSpPr/>
          <p:nvPr/>
        </p:nvSpPr>
        <p:spPr>
          <a:xfrm>
            <a:off x="4895777" y="4870640"/>
            <a:ext cx="4150731" cy="1592744"/>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デザイン相談</a:t>
            </a:r>
            <a:r>
              <a:rPr lang="en-US" altLang="ja-JP" sz="1200" kern="100" dirty="0">
                <a:latin typeface="Meiryo UI" panose="020B0604030504040204" pitchFamily="50" charset="-128"/>
                <a:ea typeface="Meiryo UI" panose="020B0604030504040204" pitchFamily="50" charset="-128"/>
                <a:cs typeface="Courier New" panose="02070309020205020404" pitchFamily="49" charset="0"/>
              </a:rPr>
              <a:t>D-Challenge</a:t>
            </a:r>
          </a:p>
          <a:p>
            <a:pPr indent="133350" algn="just" eaLnBrk="0" hangingPunct="0">
              <a:lnSpc>
                <a:spcPts val="1500"/>
              </a:lnSpc>
            </a:pP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府内中小企業のブランディングや商品開発等</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に</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関するお悩みに対し、専門家が丁寧にヒアリングを行い、アドバイス</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および</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具体的なデザイン活用の解決策を提案</a:t>
            </a:r>
            <a:r>
              <a:rPr lang="ja-JP" altLang="en-US" sz="1200" kern="100" dirty="0">
                <a:latin typeface="Century" panose="02040604050505020304" pitchFamily="18" charset="0"/>
                <a:ea typeface="Meiryo UI" panose="020B0604030504040204" pitchFamily="50" charset="-128"/>
                <a:cs typeface="Times New Roman" panose="02020603050405020304" pitchFamily="18" charset="0"/>
              </a:rPr>
              <a:t>しています</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〇デザイン・オープンカレッジ</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　</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デザイン分野の先端知識や技術、最新動向に関するワークショップやフォーラムを開催</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し、府内中小企業における</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商品開発にデザインを活用できる人材育成をめざし</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ています。</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正方形/長方形 32"/>
          <p:cNvSpPr/>
          <p:nvPr/>
        </p:nvSpPr>
        <p:spPr>
          <a:xfrm>
            <a:off x="-12700" y="3050945"/>
            <a:ext cx="4756853"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ものづくり支援アクションプラン５つの戦略</a:t>
            </a:r>
            <a:endParaRPr lang="en-US" altLang="ja-JP" sz="14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777563" y="4590818"/>
            <a:ext cx="4435373"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〇中小企業における産業デザイン振興に関する事業</a:t>
            </a:r>
          </a:p>
        </p:txBody>
      </p:sp>
      <p:sp>
        <p:nvSpPr>
          <p:cNvPr id="35" name="正方形/長方形 34"/>
          <p:cNvSpPr/>
          <p:nvPr/>
        </p:nvSpPr>
        <p:spPr>
          <a:xfrm>
            <a:off x="97492" y="3374194"/>
            <a:ext cx="4679573" cy="1918878"/>
          </a:xfrm>
          <a:prstGeom prst="rect">
            <a:avLst/>
          </a:prstGeom>
          <a:ln w="12700">
            <a:solidFill>
              <a:schemeClr val="accent1"/>
            </a:solid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のミッション</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企業の変革と挑戦に向けた「知る、やる、集まる」を徹底的に支援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５つの戦略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戦略１：交流と情報発信で変革・挑戦意欲を喚起</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戦略２：ものづくり中小企業の販路開拓を支援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戦略３：ものづくり中小企業の技術革新を促進</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戦略４：ものづくり中小企業の知的財産戦略を支援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戦略５：ものづくり中小企業のビジネス環境整備を推進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2" descr="\\10.250.60.22\share\◆MOBIOロゴタイプ＜docﾌｫﾙﾀﾞと同じものです＞\切り抜きロゴ【MOBIO】\mobio_logo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4155" y="4184617"/>
            <a:ext cx="950291" cy="395428"/>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72670" y="728715"/>
            <a:ext cx="8963824" cy="22346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年に、ものづくり中小企業の総合支援拠点として、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（ものづくりビジネスセンター大阪）を開設。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ものづくり支援アクションプランを基に、大阪府、（公財）大阪産業局が連携して、ものづくり企業の「変革と挑戦」を支援する取組みを実施。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優れた技術と創造力にあふれる製品を「大阪製ブランド」として認定しているほか、（地独）大阪産業技術研究所が行う取組を支援することにより、ものづくり産業の高度化を図るとともに、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DX</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推進サポートなど企業の生産性向上を支援している。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rPr>
              <a:t>大阪府と（公財）大阪産業局が連携し、</a:t>
            </a:r>
            <a:r>
              <a:rPr lang="ja-JP" altLang="ja-JP"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府内中小企業支援の一環として、中小企業等の新事業創出や商品・サービスの開発</a:t>
            </a:r>
            <a:r>
              <a:rPr lang="ja-JP" altLang="en-US"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等</a:t>
            </a:r>
            <a:r>
              <a:rPr lang="ja-JP" altLang="ja-JP"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を産業デザインの観点から総合的にサポート</a:t>
            </a:r>
            <a:r>
              <a:rPr lang="ja-JP" altLang="en-US" sz="1600" kern="100" dirty="0">
                <a:solidFill>
                  <a:schemeClr val="tx1"/>
                </a:solidFill>
                <a:latin typeface="Century" panose="02040604050505020304" pitchFamily="18" charset="0"/>
                <a:ea typeface="Meiryo UI" panose="020B0604030504040204" pitchFamily="50" charset="-128"/>
                <a:cs typeface="Times New Roman" panose="02020603050405020304" pitchFamily="18" charset="0"/>
              </a:rPr>
              <a:t>している</a:t>
            </a:r>
            <a:r>
              <a:rPr lang="ja-JP" altLang="ja-JP"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a:t>
            </a:r>
            <a:endParaRPr lang="ja-JP" alt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0" name="正方形/長方形 39"/>
          <p:cNvSpPr/>
          <p:nvPr/>
        </p:nvSpPr>
        <p:spPr>
          <a:xfrm>
            <a:off x="20212" y="5405402"/>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DX</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推進サポートによる、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相談、</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コンサルタント派遣の実施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
            <a:extLst>
              <a:ext uri="{FF2B5EF4-FFF2-40B4-BE49-F238E27FC236}">
                <a16:creationId xmlns:a16="http://schemas.microsoft.com/office/drawing/2014/main" id="{0139FCF1-17FA-4481-9522-CD2170F3861D}"/>
              </a:ext>
            </a:extLst>
          </p:cNvPr>
          <p:cNvSpPr>
            <a:spLocks noGrp="1"/>
          </p:cNvSpPr>
          <p:nvPr>
            <p:ph type="sldNum" sz="quarter" idx="12"/>
          </p:nvPr>
        </p:nvSpPr>
        <p:spPr>
          <a:xfrm>
            <a:off x="8374901" y="6622836"/>
            <a:ext cx="745305" cy="215464"/>
          </a:xfrm>
        </p:spPr>
        <p:txBody>
          <a:bodyPr/>
          <a:lstStyle/>
          <a:p>
            <a:pPr defTabSz="914392">
              <a:defRPr/>
            </a:pPr>
            <a:r>
              <a:rPr lang="en-US" altLang="ja-JP" b="1" dirty="0">
                <a:solidFill>
                  <a:prstClr val="black"/>
                </a:solidFill>
                <a:latin typeface="Calibri"/>
                <a:ea typeface="ＭＳ Ｐゴシック" panose="020B0600070205080204" pitchFamily="50" charset="-128"/>
              </a:rPr>
              <a:t>65</a:t>
            </a:r>
            <a:endParaRPr lang="ja-JP" altLang="en-US" b="1" dirty="0">
              <a:solidFill>
                <a:prstClr val="black"/>
              </a:solidFill>
              <a:latin typeface="Calibri"/>
              <a:ea typeface="ＭＳ Ｐゴシック" panose="020B0600070205080204" pitchFamily="50" charset="-128"/>
            </a:endParaRPr>
          </a:p>
        </p:txBody>
      </p:sp>
      <p:pic>
        <p:nvPicPr>
          <p:cNvPr id="16" name="図 15">
            <a:extLst>
              <a:ext uri="{FF2B5EF4-FFF2-40B4-BE49-F238E27FC236}">
                <a16:creationId xmlns:a16="http://schemas.microsoft.com/office/drawing/2014/main" id="{3963F710-E858-42DA-835F-5EB64A7353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8199" y="5892238"/>
            <a:ext cx="1382105" cy="347446"/>
          </a:xfrm>
          <a:prstGeom prst="rect">
            <a:avLst/>
          </a:prstGeom>
        </p:spPr>
      </p:pic>
    </p:spTree>
    <p:extLst>
      <p:ext uri="{BB962C8B-B14F-4D97-AF65-F5344CB8AC3E}">
        <p14:creationId xmlns:p14="http://schemas.microsoft.com/office/powerpoint/2010/main" val="1799895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107504" y="1817053"/>
            <a:ext cx="8946740" cy="1384995"/>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場所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うめきた・グランフロント大阪 ナレッジキャピタル内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新製品・新サービスにつながるプロジェクトの創出・推進支援を行う「場」と「仕組み」</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くりに取り組む。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国際展開・人材発掘、ビジネスプラン発表、ビジネスマッチング等の各種イベントを通じて人々を集積、交流させ、</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イノベーション創出を支援。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起業経験者、大企業、ベンチャーキャピタル等との連携によるスタートアップ支援事業（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OIH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スタートアップアクセラレーションプログラム（</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））も実施。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AutoShape 3"/>
          <p:cNvSpPr>
            <a:spLocks noChangeAspect="1" noChangeArrowheads="1" noTextEdit="1"/>
          </p:cNvSpPr>
          <p:nvPr/>
        </p:nvSpPr>
        <p:spPr bwMode="auto">
          <a:xfrm>
            <a:off x="3867756" y="4482109"/>
            <a:ext cx="4711082" cy="24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5" name="Line 44"/>
          <p:cNvSpPr>
            <a:spLocks noChangeShapeType="1"/>
          </p:cNvSpPr>
          <p:nvPr/>
        </p:nvSpPr>
        <p:spPr bwMode="auto">
          <a:xfrm>
            <a:off x="4150421"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6" name="Rectangle 45"/>
          <p:cNvSpPr>
            <a:spLocks noChangeArrowheads="1"/>
          </p:cNvSpPr>
          <p:nvPr/>
        </p:nvSpPr>
        <p:spPr bwMode="auto">
          <a:xfrm>
            <a:off x="4150421"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7" name="Line 46"/>
          <p:cNvSpPr>
            <a:spLocks noChangeShapeType="1"/>
          </p:cNvSpPr>
          <p:nvPr/>
        </p:nvSpPr>
        <p:spPr bwMode="auto">
          <a:xfrm>
            <a:off x="5741720"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8" name="Rectangle 47"/>
          <p:cNvSpPr>
            <a:spLocks noChangeArrowheads="1"/>
          </p:cNvSpPr>
          <p:nvPr/>
        </p:nvSpPr>
        <p:spPr bwMode="auto">
          <a:xfrm>
            <a:off x="5741720"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9" name="Line 48"/>
          <p:cNvSpPr>
            <a:spLocks noChangeShapeType="1"/>
          </p:cNvSpPr>
          <p:nvPr/>
        </p:nvSpPr>
        <p:spPr bwMode="auto">
          <a:xfrm>
            <a:off x="6432679"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0" name="Rectangle 49"/>
          <p:cNvSpPr>
            <a:spLocks noChangeArrowheads="1"/>
          </p:cNvSpPr>
          <p:nvPr/>
        </p:nvSpPr>
        <p:spPr bwMode="auto">
          <a:xfrm>
            <a:off x="6432679"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1" name="Line 50"/>
          <p:cNvSpPr>
            <a:spLocks noChangeShapeType="1"/>
          </p:cNvSpPr>
          <p:nvPr/>
        </p:nvSpPr>
        <p:spPr bwMode="auto">
          <a:xfrm>
            <a:off x="8851034"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2" name="Rectangle 51"/>
          <p:cNvSpPr>
            <a:spLocks noChangeArrowheads="1"/>
          </p:cNvSpPr>
          <p:nvPr/>
        </p:nvSpPr>
        <p:spPr bwMode="auto">
          <a:xfrm>
            <a:off x="8851034"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4" name="Line 62"/>
          <p:cNvSpPr>
            <a:spLocks noChangeShapeType="1"/>
          </p:cNvSpPr>
          <p:nvPr/>
        </p:nvSpPr>
        <p:spPr bwMode="auto">
          <a:xfrm>
            <a:off x="8861503" y="3621684"/>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5" name="Rectangle 63"/>
          <p:cNvSpPr>
            <a:spLocks noChangeArrowheads="1"/>
          </p:cNvSpPr>
          <p:nvPr/>
        </p:nvSpPr>
        <p:spPr bwMode="auto">
          <a:xfrm>
            <a:off x="8861503" y="3621684"/>
            <a:ext cx="10469"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6" name="Line 64"/>
          <p:cNvSpPr>
            <a:spLocks noChangeShapeType="1"/>
          </p:cNvSpPr>
          <p:nvPr/>
        </p:nvSpPr>
        <p:spPr bwMode="auto">
          <a:xfrm>
            <a:off x="8861503" y="4183659"/>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7" name="Rectangle 65"/>
          <p:cNvSpPr>
            <a:spLocks noChangeArrowheads="1"/>
          </p:cNvSpPr>
          <p:nvPr/>
        </p:nvSpPr>
        <p:spPr bwMode="auto">
          <a:xfrm>
            <a:off x="8861503" y="4183659"/>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1" name="正方形/長方形 10"/>
          <p:cNvSpPr>
            <a:spLocks noChangeArrowheads="1"/>
          </p:cNvSpPr>
          <p:nvPr/>
        </p:nvSpPr>
        <p:spPr bwMode="auto">
          <a:xfrm>
            <a:off x="103588" y="50745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b="1" dirty="0">
                <a:latin typeface="Meiryo UI" panose="020B0604030504040204" pitchFamily="50" charset="-128"/>
                <a:ea typeface="Meiryo UI" panose="020B0604030504040204" pitchFamily="50" charset="-128"/>
                <a:cs typeface="Meiryo UI" panose="020B0604030504040204" pitchFamily="50" charset="-128"/>
              </a:rPr>
              <a:t>OIH</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）の整備</a:t>
            </a:r>
          </a:p>
        </p:txBody>
      </p:sp>
      <p:sp>
        <p:nvSpPr>
          <p:cNvPr id="92" name="正方形/長方形 91"/>
          <p:cNvSpPr/>
          <p:nvPr/>
        </p:nvSpPr>
        <p:spPr>
          <a:xfrm>
            <a:off x="125252" y="972344"/>
            <a:ext cx="8928992" cy="7284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）は、起業をめざす人々、投資家等が集まり、交流することにより新たな価値を生み出す源泉としての機能を発揮。イノベーションが次々とおこる環境（エコシステム）の形成に取り組む。</a:t>
            </a:r>
          </a:p>
        </p:txBody>
      </p:sp>
      <p:graphicFrame>
        <p:nvGraphicFramePr>
          <p:cNvPr id="2" name="表 1"/>
          <p:cNvGraphicFramePr>
            <a:graphicFrameLocks noGrp="1"/>
          </p:cNvGraphicFramePr>
          <p:nvPr>
            <p:extLst>
              <p:ext uri="{D42A27DB-BD31-4B8C-83A1-F6EECF244321}">
                <p14:modId xmlns:p14="http://schemas.microsoft.com/office/powerpoint/2010/main" val="948857126"/>
              </p:ext>
            </p:extLst>
          </p:nvPr>
        </p:nvGraphicFramePr>
        <p:xfrm>
          <a:off x="242616" y="3292833"/>
          <a:ext cx="4564653" cy="2930783"/>
        </p:xfrm>
        <a:graphic>
          <a:graphicData uri="http://schemas.openxmlformats.org/drawingml/2006/table">
            <a:tbl>
              <a:tblPr>
                <a:tableStyleId>{616DA210-FB5B-4158-B5E0-FEB733F419BA}</a:tableStyleId>
              </a:tblPr>
              <a:tblGrid>
                <a:gridCol w="1468309">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tblGrid>
              <a:tr h="536555">
                <a:tc grid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OIH</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）」における</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グローバルイノベーション創出支援事業 </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32048">
                <a:tc gridSpan="2">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190,000</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人以上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1"/>
                  </a:ext>
                </a:extLst>
              </a:tr>
              <a:tr h="504056">
                <a:tc gridSpan="2">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事業化プロジェクト創出支援件数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件</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（例・</a:t>
                      </a:r>
                      <a:r>
                        <a:rPr lang="en-US" altLang="ja-JP" sz="1200" b="0" dirty="0">
                          <a:solidFill>
                            <a:schemeClr val="tx1"/>
                          </a:solidFill>
                          <a:latin typeface="Meiryo UI" panose="020B0604030504040204" pitchFamily="50" charset="-128"/>
                          <a:ea typeface="Meiryo UI" panose="020B0604030504040204" pitchFamily="50" charset="-128"/>
                        </a:rPr>
                        <a:t>AIBTRUST</a:t>
                      </a:r>
                      <a:r>
                        <a:rPr lang="ja-JP" altLang="en-US" sz="1200" b="0" dirty="0">
                          <a:solidFill>
                            <a:schemeClr val="tx1"/>
                          </a:solidFill>
                          <a:latin typeface="Meiryo UI" panose="020B0604030504040204" pitchFamily="50" charset="-128"/>
                          <a:ea typeface="Meiryo UI" panose="020B0604030504040204" pitchFamily="50" charset="-128"/>
                        </a:rPr>
                        <a:t>株式会社</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2"/>
                  </a:ext>
                </a:extLst>
              </a:tr>
              <a:tr h="436558">
                <a:tc rowSpan="2">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グローバルスタートアップ</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イベント</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趣旨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スタートアップの交流・成長の機会を創出</a:t>
                      </a:r>
                    </a:p>
                  </a:txBody>
                  <a:tcPr marL="9525" marR="9525" marT="9525" marB="0" anchor="ctr"/>
                </a:tc>
                <a:extLst>
                  <a:ext uri="{0D108BD9-81ED-4DB2-BD59-A6C34878D82A}">
                    <a16:rowId xmlns:a16="http://schemas.microsoft.com/office/drawing/2014/main" val="2458267025"/>
                  </a:ext>
                </a:extLst>
              </a:tr>
              <a:tr h="1021566">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開催実績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Hack Osaka</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・開催回数：累計</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・参加人数：</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Tech Osaka Summit</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・参加人数：約</a:t>
                      </a: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3,500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5"/>
                  </a:ext>
                </a:extLst>
              </a:tr>
            </a:tbl>
          </a:graphicData>
        </a:graphic>
      </p:graphicFrame>
      <p:sp>
        <p:nvSpPr>
          <p:cNvPr id="96" name="テキスト ボックス 3"/>
          <p:cNvSpPr txBox="1">
            <a:spLocks noChangeArrowheads="1"/>
          </p:cNvSpPr>
          <p:nvPr/>
        </p:nvSpPr>
        <p:spPr bwMode="auto">
          <a:xfrm>
            <a:off x="6813535" y="5725737"/>
            <a:ext cx="2223883" cy="869469"/>
          </a:xfrm>
          <a:prstGeom prst="rect">
            <a:avLst/>
          </a:prstGeom>
          <a:noFill/>
          <a:ln w="9525">
            <a:noFill/>
            <a:miter lim="800000"/>
            <a:headEnd/>
            <a:tailEnd/>
          </a:ln>
        </p:spPr>
        <p:txBody>
          <a:bodyPr wrap="square">
            <a:spAutoFit/>
          </a:bodyPr>
          <a:lstStyle/>
          <a:p>
            <a:pPr algn="ctr"/>
            <a:r>
              <a:rPr lang="en-US" altLang="ja-JP" sz="1000" dirty="0">
                <a:latin typeface="Meiryo UI" panose="020B0604030504040204" pitchFamily="50" charset="-128"/>
                <a:ea typeface="Meiryo UI" panose="020B0604030504040204" pitchFamily="50" charset="-128"/>
              </a:rPr>
              <a:t>VC-MEET UP</a:t>
            </a:r>
            <a:r>
              <a:rPr lang="ja-JP" altLang="en-US" sz="1000" dirty="0">
                <a:latin typeface="Meiryo UI" panose="020B0604030504040204" pitchFamily="50" charset="-128"/>
                <a:ea typeface="Meiryo UI" panose="020B0604030504040204" pitchFamily="50" charset="-128"/>
              </a:rPr>
              <a:t>（隔月開催）</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スタートアップの投資獲得につなげるため、ベンチャーキャピタリストのみを招待し開催するピッチイベント。これにより、ベンチャーキャピタルとのネットワークも強化。</a:t>
            </a:r>
            <a:endParaRPr lang="en-US" altLang="ja-JP" sz="1000" dirty="0">
              <a:latin typeface="Meiryo UI" panose="020B0604030504040204" pitchFamily="50" charset="-128"/>
              <a:ea typeface="Meiryo UI" panose="020B0604030504040204" pitchFamily="50" charset="-128"/>
            </a:endParaRPr>
          </a:p>
        </p:txBody>
      </p:sp>
      <p:sp>
        <p:nvSpPr>
          <p:cNvPr id="100" name="テキスト ボックス 3"/>
          <p:cNvSpPr txBox="1">
            <a:spLocks noChangeArrowheads="1"/>
          </p:cNvSpPr>
          <p:nvPr/>
        </p:nvSpPr>
        <p:spPr bwMode="auto">
          <a:xfrm>
            <a:off x="6793910" y="3307821"/>
            <a:ext cx="2411760" cy="1138773"/>
          </a:xfrm>
          <a:prstGeom prst="rect">
            <a:avLst/>
          </a:prstGeom>
          <a:noFill/>
          <a:ln w="9525">
            <a:noFill/>
            <a:miter lim="800000"/>
            <a:headEnd/>
            <a:tailEnd/>
          </a:ln>
        </p:spPr>
        <p:txBody>
          <a:bodyPr wrap="square">
            <a:spAutoFit/>
          </a:bodyPr>
          <a:lstStyle/>
          <a:p>
            <a:r>
              <a:rPr lang="en-US" altLang="ja-JP" sz="1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当該事業がきっかけで起業に至った事例</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a:t>
            </a:r>
          </a:p>
          <a:p>
            <a:r>
              <a:rPr lang="en-US" altLang="ja-JP" sz="800" b="1" dirty="0">
                <a:latin typeface="Meiryo UI" panose="020B0604030504040204" pitchFamily="50" charset="-128"/>
                <a:ea typeface="Meiryo UI" panose="020B0604030504040204" pitchFamily="50" charset="-128"/>
              </a:rPr>
              <a:t>AIBTRUST</a:t>
            </a:r>
            <a:r>
              <a:rPr lang="ja-JP" altLang="en-US" sz="800" b="1" dirty="0">
                <a:latin typeface="Meiryo UI" panose="020B0604030504040204" pitchFamily="50" charset="-128"/>
                <a:ea typeface="Meiryo UI" panose="020B0604030504040204" pitchFamily="50" charset="-128"/>
              </a:rPr>
              <a:t>株式会社</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WEB3.0</a:t>
            </a:r>
            <a:r>
              <a:rPr lang="ja-JP" altLang="en-US" sz="1000" dirty="0">
                <a:latin typeface="Meiryo UI" panose="020B0604030504040204" pitchFamily="50" charset="-128"/>
                <a:ea typeface="Meiryo UI" panose="020B0604030504040204" pitchFamily="50" charset="-128"/>
              </a:rPr>
              <a:t>技術を活用した医療情報流通基盤を開発・提供。患者が医療情報を安全に管理・活用できるアプリ「メディレコ」や、診療情報を生成</a:t>
            </a:r>
            <a:r>
              <a:rPr lang="en-US" altLang="ja-JP" sz="1000" dirty="0">
                <a:latin typeface="Meiryo UI" panose="020B0604030504040204" pitchFamily="50" charset="-128"/>
                <a:ea typeface="Meiryo UI" panose="020B0604030504040204" pitchFamily="50" charset="-128"/>
              </a:rPr>
              <a:t>AI</a:t>
            </a:r>
            <a:r>
              <a:rPr lang="ja-JP" altLang="en-US" sz="1000" dirty="0">
                <a:latin typeface="Meiryo UI" panose="020B0604030504040204" pitchFamily="50" charset="-128"/>
                <a:ea typeface="Meiryo UI" panose="020B0604030504040204" pitchFamily="50" charset="-128"/>
              </a:rPr>
              <a:t>に利活用可能な</a:t>
            </a:r>
            <a:r>
              <a:rPr lang="en-US" altLang="ja-JP" sz="1000" dirty="0">
                <a:latin typeface="Meiryo UI" panose="020B0604030504040204" pitchFamily="50" charset="-128"/>
                <a:ea typeface="Meiryo UI" panose="020B0604030504040204" pitchFamily="50" charset="-128"/>
              </a:rPr>
              <a:t>DX</a:t>
            </a:r>
            <a:r>
              <a:rPr lang="ja-JP" altLang="en-US" sz="1000" dirty="0">
                <a:latin typeface="Meiryo UI" panose="020B0604030504040204" pitchFamily="50" charset="-128"/>
                <a:ea typeface="Meiryo UI" panose="020B0604030504040204" pitchFamily="50" charset="-128"/>
              </a:rPr>
              <a:t>システム「ヘルスインタビュー」を展開</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pic>
        <p:nvPicPr>
          <p:cNvPr id="6" name="図 5">
            <a:extLst>
              <a:ext uri="{FF2B5EF4-FFF2-40B4-BE49-F238E27FC236}">
                <a16:creationId xmlns:a16="http://schemas.microsoft.com/office/drawing/2014/main" id="{93B07F66-A9B1-2A34-32A6-752144A7A5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0781" y="5610978"/>
            <a:ext cx="1932754" cy="1084431"/>
          </a:xfrm>
          <a:prstGeom prst="rect">
            <a:avLst/>
          </a:prstGeom>
        </p:spPr>
      </p:pic>
      <p:sp>
        <p:nvSpPr>
          <p:cNvPr id="5" name="テキスト ボックス 3">
            <a:extLst>
              <a:ext uri="{FF2B5EF4-FFF2-40B4-BE49-F238E27FC236}">
                <a16:creationId xmlns:a16="http://schemas.microsoft.com/office/drawing/2014/main" id="{2B5B53FC-CDF6-9243-0192-BADD5CBD9465}"/>
              </a:ext>
            </a:extLst>
          </p:cNvPr>
          <p:cNvSpPr txBox="1">
            <a:spLocks noChangeArrowheads="1"/>
          </p:cNvSpPr>
          <p:nvPr/>
        </p:nvSpPr>
        <p:spPr bwMode="auto">
          <a:xfrm>
            <a:off x="4772783" y="4780755"/>
            <a:ext cx="2181964" cy="553998"/>
          </a:xfrm>
          <a:prstGeom prst="rect">
            <a:avLst/>
          </a:prstGeom>
          <a:noFill/>
          <a:ln w="9525">
            <a:noFill/>
            <a:miter lim="800000"/>
            <a:headEnd/>
            <a:tailEnd/>
          </a:ln>
        </p:spPr>
        <p:txBody>
          <a:bodyPr wrap="square">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グローバルスタートアップイベント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a:r>
              <a:rPr lang="sv-SE" altLang="ja-JP" sz="1000" dirty="0">
                <a:latin typeface="Meiryo UI" panose="020B0604030504040204" pitchFamily="50" charset="-128"/>
                <a:ea typeface="Meiryo UI" panose="020B0604030504040204" pitchFamily="50" charset="-128"/>
                <a:cs typeface="Meiryo UI" panose="020B0604030504040204" pitchFamily="50" charset="-128"/>
              </a:rPr>
              <a:t>Tech Osaka Summit 2025</a:t>
            </a:r>
          </a:p>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R7.9.16-17</a:t>
            </a: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a:extLst>
              <a:ext uri="{FF2B5EF4-FFF2-40B4-BE49-F238E27FC236}">
                <a16:creationId xmlns:a16="http://schemas.microsoft.com/office/drawing/2014/main" id="{190CE755-2970-3C16-ADD4-19A22BABD508}"/>
              </a:ext>
            </a:extLst>
          </p:cNvPr>
          <p:cNvSpPr txBox="1"/>
          <p:nvPr/>
        </p:nvSpPr>
        <p:spPr>
          <a:xfrm>
            <a:off x="8740989" y="6510743"/>
            <a:ext cx="504056" cy="369332"/>
          </a:xfrm>
          <a:prstGeom prst="rect">
            <a:avLst/>
          </a:prstGeom>
          <a:noFill/>
        </p:spPr>
        <p:txBody>
          <a:bodyPr wrap="square" rtlCol="0">
            <a:spAutoFit/>
          </a:bodyPr>
          <a:lstStyle/>
          <a:p>
            <a:r>
              <a:rPr lang="en-US" altLang="ja-JP" b="1" dirty="0"/>
              <a:t>66</a:t>
            </a:r>
            <a:endParaRPr kumimoji="1" lang="ja-JP" altLang="en-US" dirty="0"/>
          </a:p>
        </p:txBody>
      </p:sp>
      <p:pic>
        <p:nvPicPr>
          <p:cNvPr id="9" name="図 8" descr="講堂にいる人たち  AI 生成コンテンツは誤りを含む可能性があります。">
            <a:extLst>
              <a:ext uri="{FF2B5EF4-FFF2-40B4-BE49-F238E27FC236}">
                <a16:creationId xmlns:a16="http://schemas.microsoft.com/office/drawing/2014/main" id="{AC9DC883-5639-5773-9B72-C807D70E15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4055" y="4495437"/>
            <a:ext cx="1966828" cy="1128077"/>
          </a:xfrm>
          <a:prstGeom prst="rect">
            <a:avLst/>
          </a:prstGeom>
        </p:spPr>
      </p:pic>
      <p:pic>
        <p:nvPicPr>
          <p:cNvPr id="7" name="図 6" descr="グラフィカル ユーザー インターフェイス, アプリケーション  AI 生成コンテンツは誤りを含む可能性があります。">
            <a:extLst>
              <a:ext uri="{FF2B5EF4-FFF2-40B4-BE49-F238E27FC236}">
                <a16:creationId xmlns:a16="http://schemas.microsoft.com/office/drawing/2014/main" id="{BBE04301-5C17-AC3E-2387-571C6F37BCB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903399" y="3318293"/>
            <a:ext cx="1890511" cy="1222537"/>
          </a:xfrm>
          <a:prstGeom prst="rect">
            <a:avLst/>
          </a:prstGeom>
          <a:ln>
            <a:solidFill>
              <a:schemeClr val="tx1"/>
            </a:solidFill>
          </a:ln>
        </p:spPr>
      </p:pic>
    </p:spTree>
    <p:extLst>
      <p:ext uri="{BB962C8B-B14F-4D97-AF65-F5344CB8AC3E}">
        <p14:creationId xmlns:p14="http://schemas.microsoft.com/office/powerpoint/2010/main" val="1942859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499830" y="1873756"/>
            <a:ext cx="330251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NITE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p>
        </p:txBody>
      </p:sp>
      <p:pic>
        <p:nvPicPr>
          <p:cNvPr id="12" name="Picture 2" descr="http://www.nite.go.jp/data/00007989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0385" y="2234272"/>
            <a:ext cx="3468727" cy="171981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540385" y="3970401"/>
            <a:ext cx="362887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p>
        </p:txBody>
      </p:sp>
      <p:pic>
        <p:nvPicPr>
          <p:cNvPr id="14" name="Picture 2" descr="http://www.iwatani.co.jp/jpn/downloads/images/img8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16116" y="4569987"/>
            <a:ext cx="3168351" cy="185465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499830" y="4299541"/>
            <a:ext cx="2808312"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（出典：岩谷産業株式会社）</a:t>
            </a:r>
          </a:p>
        </p:txBody>
      </p:sp>
      <p:sp>
        <p:nvSpPr>
          <p:cNvPr id="19" name="正方形/長方形 10"/>
          <p:cNvSpPr>
            <a:spLocks noChangeArrowheads="1"/>
          </p:cNvSpPr>
          <p:nvPr/>
        </p:nvSpPr>
        <p:spPr bwMode="auto">
          <a:xfrm>
            <a:off x="71501" y="50433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新エネルギー関連産業振興に向けた取組み</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67</a:t>
            </a:r>
            <a:endParaRPr lang="ja-JP" altLang="en-US" b="1" dirty="0"/>
          </a:p>
        </p:txBody>
      </p:sp>
      <p:sp>
        <p:nvSpPr>
          <p:cNvPr id="17" name="正方形/長方形 16"/>
          <p:cNvSpPr/>
          <p:nvPr/>
        </p:nvSpPr>
        <p:spPr>
          <a:xfrm>
            <a:off x="71501" y="852661"/>
            <a:ext cx="8928992" cy="7390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「バッテリー戦略研究センター」の活動成果として、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月に国の独立行政法人である「製品評価技術基盤機構」（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NITE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）の世界最大級の大型蓄電システムの試験・評価施設が、咲洲地区に開所。</a:t>
            </a:r>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8" name="表 17">
            <a:extLst>
              <a:ext uri="{FF2B5EF4-FFF2-40B4-BE49-F238E27FC236}">
                <a16:creationId xmlns:a16="http://schemas.microsoft.com/office/drawing/2014/main" id="{2E4E5B96-3A3F-4059-B52E-3FF05BAD6832}"/>
              </a:ext>
            </a:extLst>
          </p:cNvPr>
          <p:cNvGraphicFramePr>
            <a:graphicFrameLocks noGrp="1"/>
          </p:cNvGraphicFramePr>
          <p:nvPr>
            <p:extLst>
              <p:ext uri="{D42A27DB-BD31-4B8C-83A1-F6EECF244321}">
                <p14:modId xmlns:p14="http://schemas.microsoft.com/office/powerpoint/2010/main" val="690630290"/>
              </p:ext>
            </p:extLst>
          </p:nvPr>
        </p:nvGraphicFramePr>
        <p:xfrm>
          <a:off x="71501" y="1672319"/>
          <a:ext cx="5415395" cy="4752317"/>
        </p:xfrm>
        <a:graphic>
          <a:graphicData uri="http://schemas.openxmlformats.org/drawingml/2006/table">
            <a:tbl>
              <a:tblPr firstRow="1" firstCol="1" bandRow="1"/>
              <a:tblGrid>
                <a:gridCol w="630381">
                  <a:extLst>
                    <a:ext uri="{9D8B030D-6E8A-4147-A177-3AD203B41FA5}">
                      <a16:colId xmlns:a16="http://schemas.microsoft.com/office/drawing/2014/main" val="20000"/>
                    </a:ext>
                  </a:extLst>
                </a:gridCol>
                <a:gridCol w="4785014">
                  <a:extLst>
                    <a:ext uri="{9D8B030D-6E8A-4147-A177-3AD203B41FA5}">
                      <a16:colId xmlns:a16="http://schemas.microsoft.com/office/drawing/2014/main" val="20001"/>
                    </a:ext>
                  </a:extLst>
                </a:gridCol>
              </a:tblGrid>
              <a:tr h="522162">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・新関西国際空港株式会社と連携し関西国際空港における水素活用・インフラ整備に向けたプロジェクト（</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KIX</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スマート愛ランド水素グリッドプロジェクト）が国の財政支援・特区活用により事業開始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2162">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・水素燃料電池フォークリフトの開発・運用実証（環境省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排出削減対策強化型技術開発・実証事業に採択）</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・大阪府中央卸売市場に国内初の</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メガワットの燃料電池を導入</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239816">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・関空二期島に「イワタニ水素ステーション関西国際空港」が開所（国際戦略総合特区の国税優遇措置を活用）</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・新たな製品・サービスの実用化により水素利用の幅の拡大を図るため、水素関連事業の取組みの方向性を示した「</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ビジョン」を策定</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・水素に係る情報発信拠点機能も有した「イワタニ水素ステーション大阪森之宮」が整備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年現在　府内水素ステーション８箇所</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・咲洲において大型蓄電システム試験・評価施設（</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）がサービス開始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80989">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期島国際貨物エリアに、大規模産業車両用水素インフラを整備</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・大阪産業技術研究所和泉センターにおいて業務・産業用燃料電池の実用に向けた実証事業開始</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・咲くやこの花館（花博記念公園鶴⾒緑地内）において業務・産業用燃料電池の実用に向けた実証事業開始</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84037">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・関西国際空港において小型水素燃料フォークリフトの実証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8908190"/>
                  </a:ext>
                </a:extLst>
              </a:tr>
              <a:tr h="1060402">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・燃料電池バス導入促進事業費補助金による燃料電池バス運行開始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を発展的に解消し、</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エネルギービジネス推進事業</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としてカーボンニュートラル分野に支援対象を拡大して運営</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・カーボンニュートラル技術開発・実証事業費補助金による万博の機会を活かした最先端技術の開発・実証への支援開始</a:t>
                      </a:r>
                      <a:endParaRPr kumimoji="1" lang="en-US" altLang="ja-JP"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64359516"/>
                  </a:ext>
                </a:extLst>
              </a:tr>
              <a:tr h="342749">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・水素ステーション整備を促進する上での課題や対応策、運用方策等について整理・検討等を行う「おおさか水素ステーション整備促進協議会」を設置</a:t>
                      </a:r>
                      <a:endParaRPr kumimoji="1" lang="en-US" altLang="ja-JP"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3618807"/>
                  </a:ext>
                </a:extLst>
              </a:tr>
            </a:tbl>
          </a:graphicData>
        </a:graphic>
      </p:graphicFrame>
    </p:spTree>
    <p:extLst>
      <p:ext uri="{BB962C8B-B14F-4D97-AF65-F5344CB8AC3E}">
        <p14:creationId xmlns:p14="http://schemas.microsoft.com/office/powerpoint/2010/main" val="662336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テキスト ボックス 11"/>
          <p:cNvSpPr txBox="1">
            <a:spLocks noChangeArrowheads="1"/>
          </p:cNvSpPr>
          <p:nvPr/>
        </p:nvSpPr>
        <p:spPr bwMode="auto">
          <a:xfrm>
            <a:off x="4716016" y="3993940"/>
            <a:ext cx="4464496"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○水素ステーションの整備状況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出典：（一社）次世代自動車振興センター（</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211" name="テキスト ボックス 10"/>
          <p:cNvSpPr txBox="1">
            <a:spLocks noChangeArrowheads="1"/>
          </p:cNvSpPr>
          <p:nvPr/>
        </p:nvSpPr>
        <p:spPr bwMode="auto">
          <a:xfrm>
            <a:off x="0" y="4005064"/>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itchFamily="50" charset="-128"/>
                <a:ea typeface="Meiryo UI" pitchFamily="50" charset="-128"/>
                <a:cs typeface="Meiryo UI" pitchFamily="50" charset="-128"/>
              </a:rPr>
              <a:t>○中央卸売市場の燃料電池</a:t>
            </a:r>
          </a:p>
        </p:txBody>
      </p:sp>
      <p:pic>
        <p:nvPicPr>
          <p:cNvPr id="94213" name="Picture 3" descr="C:\Users\ShimaguchiS\AppData\Local\Microsoft\Windows\Temporary Internet Files\Content.Outlook\ONLP7RQS\３BGM004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376" y="4312841"/>
            <a:ext cx="1581503" cy="1262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10"/>
          <p:cNvSpPr>
            <a:spLocks noChangeArrowheads="1"/>
          </p:cNvSpPr>
          <p:nvPr/>
        </p:nvSpPr>
        <p:spPr bwMode="auto">
          <a:xfrm>
            <a:off x="107505" y="4492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新たなエネルギーインフラの構築</a:t>
            </a:r>
          </a:p>
        </p:txBody>
      </p:sp>
      <p:pic>
        <p:nvPicPr>
          <p:cNvPr id="942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43784" y="4343544"/>
            <a:ext cx="2224366" cy="14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04559" y="4005064"/>
            <a:ext cx="2574539" cy="307777"/>
          </a:xfrm>
          <a:prstGeom prst="rect">
            <a:avLst/>
          </a:prstGeom>
          <a:noFill/>
        </p:spPr>
        <p:txBody>
          <a:bodyPr wrap="square" rtlCol="0">
            <a:spAutoFit/>
          </a:bodyPr>
          <a:lstStyle/>
          <a:p>
            <a:pPr>
              <a:spcBef>
                <a:spcPct val="0"/>
              </a:spcBef>
            </a:pP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KIX</a:t>
            </a:r>
            <a:r>
              <a:rPr lang="ja-JP" altLang="en-US" sz="1400" dirty="0">
                <a:latin typeface="Meiryo UI" pitchFamily="50" charset="-128"/>
                <a:ea typeface="Meiryo UI" pitchFamily="50" charset="-128"/>
                <a:cs typeface="Meiryo UI" pitchFamily="50" charset="-128"/>
              </a:rPr>
              <a:t>水素グリッド</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イメージ図）</a:t>
            </a:r>
          </a:p>
        </p:txBody>
      </p:sp>
      <p:pic>
        <p:nvPicPr>
          <p:cNvPr id="1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726" y="5727415"/>
            <a:ext cx="1942531" cy="102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245024" y="6240072"/>
            <a:ext cx="189492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産業車両用大規模</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水素供給施設</a:t>
            </a: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5" name="スライド番号プレースホルダー 1"/>
          <p:cNvSpPr>
            <a:spLocks noGrp="1"/>
          </p:cNvSpPr>
          <p:nvPr>
            <p:ph type="sldNum" sz="quarter" idx="12"/>
          </p:nvPr>
        </p:nvSpPr>
        <p:spPr>
          <a:xfrm>
            <a:off x="7071072" y="6487244"/>
            <a:ext cx="2133600" cy="365125"/>
          </a:xfrm>
        </p:spPr>
        <p:txBody>
          <a:bodyPr/>
          <a:lstStyle/>
          <a:p>
            <a:pPr>
              <a:defRPr/>
            </a:pPr>
            <a:r>
              <a:rPr lang="en-US" altLang="ja-JP" b="1" dirty="0"/>
              <a:t>68</a:t>
            </a:r>
            <a:endParaRPr lang="ja-JP" altLang="en-US" b="1" dirty="0"/>
          </a:p>
        </p:txBody>
      </p:sp>
      <p:sp>
        <p:nvSpPr>
          <p:cNvPr id="14" name="正方形/長方形 13">
            <a:extLst>
              <a:ext uri="{FF2B5EF4-FFF2-40B4-BE49-F238E27FC236}">
                <a16:creationId xmlns:a16="http://schemas.microsoft.com/office/drawing/2014/main" id="{635CFA0D-A450-4246-A77B-258D352DDBEE}"/>
              </a:ext>
            </a:extLst>
          </p:cNvPr>
          <p:cNvSpPr/>
          <p:nvPr/>
        </p:nvSpPr>
        <p:spPr>
          <a:xfrm>
            <a:off x="107503" y="784582"/>
            <a:ext cx="8928992" cy="32387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1800"/>
              </a:lnSpc>
              <a:buFont typeface="Wingdings" panose="05000000000000000000" pitchFamily="2" charset="2"/>
              <a:buChar char="p"/>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新エネルギー機器等の公共施設での先導的な導入・活用事例の創出・</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通じて、さらなる新エネルギー関連ビジネスの普及・市場拡大につとめており、水素ステーション整備に取り組む民間事業者に、大阪の都心部に位置する府有地の貸し付けを実施。また、大阪府中央卸売市場に国内最大級の燃料電池を設置し、新エネルギー等を利用した安定的電源の導入実証を実施。</a:t>
            </a:r>
          </a:p>
          <a:p>
            <a:pPr marL="285750" indent="-285750" algn="just">
              <a:lnSpc>
                <a:spcPts val="1800"/>
              </a:lnSpc>
              <a:buFont typeface="Wingdings" panose="05000000000000000000" pitchFamily="2" charset="2"/>
              <a:buChar char="p"/>
            </a:pP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月に新たな製品・サービスの実用化により水素利用の幅の拡大を図るため、水素関連事業の取組みの方向性を示した「</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ビジョン」を策定し、同年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月に大阪府・大阪市連携のもと設置した</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ビジョン推進会議により、新たな実証事業等のプロジェクト創出を促進。</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には、水素の製造・供給に強みがある「堺市水素エネルギー社会推進協議会」と統合し、大阪府・大阪市・堺市の共同運営により、市民等への水素エネルギーに関する情報発信とともに、新たな水素プロジェクトの創出をめざし、事業者間の交流やアイデア創出を図る「場」の提供を行っている。</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月には、推進会議として「</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H2Osaka</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」を策定した。</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1800"/>
              </a:lnSpc>
              <a:buFont typeface="Wingdings" panose="05000000000000000000" pitchFamily="2" charset="2"/>
              <a:buChar char="p"/>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関西国際空港において、</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月より水素グリッドプロジェクト事業を開始。</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月に、関空</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期島に「イワタニ水素ステーション関西国際空港」が開所。さらに、</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月には、関空</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期島に「大規模産業車両用水素インフラ」が開所。</a:t>
            </a:r>
          </a:p>
          <a:p>
            <a:pPr marL="285750" indent="-285750" algn="just">
              <a:lnSpc>
                <a:spcPts val="1800"/>
              </a:lnSpc>
              <a:buFont typeface="Wingdings" panose="05000000000000000000" pitchFamily="2" charset="2"/>
              <a:buChar char="p"/>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また、大阪市舞洲障がい者スポーツセンターにおける地中熱利用の導入や建物間で電気や熱の融通を行うエネルギー面的利用の促進などの取組みも進めている。</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1800"/>
              </a:lnSpc>
              <a:buFont typeface="Wingdings" panose="05000000000000000000" pitchFamily="2" charset="2"/>
              <a:buChar char="p"/>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物流分野のカーボンニュートラル化や、輸送製品の環境価値の向上に向けて、関係者が連携して、府域における水素燃料電池（</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）トラックなど</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商用車の導入拡大や、</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商用車に対応した水素ステーション整備を促進する上での課題や対応策、運用方策等について整理・検討等を行うことを目的に、令和</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日に「おおさか水素ステーション整備促進協議会」を設置</a:t>
            </a:r>
          </a:p>
        </p:txBody>
      </p:sp>
      <p:graphicFrame>
        <p:nvGraphicFramePr>
          <p:cNvPr id="18" name="表 17">
            <a:extLst>
              <a:ext uri="{FF2B5EF4-FFF2-40B4-BE49-F238E27FC236}">
                <a16:creationId xmlns:a16="http://schemas.microsoft.com/office/drawing/2014/main" id="{25E77E2A-BCCA-49D4-B7F8-44D185ACD259}"/>
              </a:ext>
            </a:extLst>
          </p:cNvPr>
          <p:cNvGraphicFramePr>
            <a:graphicFrameLocks noGrp="1"/>
          </p:cNvGraphicFramePr>
          <p:nvPr>
            <p:extLst>
              <p:ext uri="{D42A27DB-BD31-4B8C-83A1-F6EECF244321}">
                <p14:modId xmlns:p14="http://schemas.microsoft.com/office/powerpoint/2010/main" val="1044272330"/>
              </p:ext>
            </p:extLst>
          </p:nvPr>
        </p:nvGraphicFramePr>
        <p:xfrm>
          <a:off x="4991451" y="4498663"/>
          <a:ext cx="4027115" cy="2091175"/>
        </p:xfrm>
        <a:graphic>
          <a:graphicData uri="http://schemas.openxmlformats.org/drawingml/2006/table">
            <a:tbl>
              <a:tblPr firstRow="1" bandRow="1">
                <a:tableStyleId>{5C22544A-7EE6-4342-B048-85BDC9FD1C3A}</a:tableStyleId>
              </a:tblPr>
              <a:tblGrid>
                <a:gridCol w="1666212">
                  <a:extLst>
                    <a:ext uri="{9D8B030D-6E8A-4147-A177-3AD203B41FA5}">
                      <a16:colId xmlns:a16="http://schemas.microsoft.com/office/drawing/2014/main" val="20000"/>
                    </a:ext>
                  </a:extLst>
                </a:gridCol>
                <a:gridCol w="2360903">
                  <a:extLst>
                    <a:ext uri="{9D8B030D-6E8A-4147-A177-3AD203B41FA5}">
                      <a16:colId xmlns:a16="http://schemas.microsoft.com/office/drawing/2014/main" val="20001"/>
                    </a:ext>
                  </a:extLst>
                </a:gridCol>
              </a:tblGrid>
              <a:tr h="277615">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都道府県設置数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016">
                <a:tc rowSpan="2">
                  <a:txBody>
                    <a:bodyPr/>
                    <a:lstStyle/>
                    <a:p>
                      <a:r>
                        <a:rPr kumimoji="1" lang="ja-JP" altLang="en-US" sz="110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　</a:t>
                      </a:r>
                      <a:r>
                        <a:rPr kumimoji="1" lang="en-US" altLang="ja-JP" sz="110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strike="sng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うち東京都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746">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うち神奈川県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912">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中京圏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うち愛知県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うち大阪府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九州圏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うち福岡県　８箇所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476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その他の地域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合計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154</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3613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20" y="756000"/>
            <a:ext cx="892800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GDP</a:t>
            </a:r>
            <a:r>
              <a:rPr lang="ja-JP" altLang="en-US" b="1" dirty="0">
                <a:latin typeface="Meiryo UI" panose="020B0604030504040204" pitchFamily="50" charset="-128"/>
                <a:ea typeface="Meiryo UI" panose="020B0604030504040204" pitchFamily="50" charset="-128"/>
                <a:cs typeface="Meiryo UI" panose="020B0604030504040204" pitchFamily="50" charset="-128"/>
              </a:rPr>
              <a:t>推移と都市間比較</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出典：内閣府「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年度国民経済計算」、各都府県の県民経済計算より作成</a:t>
            </a:r>
          </a:p>
        </p:txBody>
      </p:sp>
      <p:sp>
        <p:nvSpPr>
          <p:cNvPr id="8" name="正方形/長方形 7"/>
          <p:cNvSpPr/>
          <p:nvPr/>
        </p:nvSpPr>
        <p:spPr>
          <a:xfrm>
            <a:off x="72008" y="1124744"/>
            <a:ext cx="9036496" cy="8334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年度の大阪府の「名目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rPr>
              <a:t>前年度から横ばい。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年までの間、大阪府の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（名目・実質とも）が全国に</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占めるシェアは概ね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程度で推移している。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07504" y="1977225"/>
            <a:ext cx="309634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4365104"/>
            <a:ext cx="309634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○実質</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6</a:t>
            </a:r>
            <a:endParaRPr lang="ja-JP" altLang="en-US" b="1" dirty="0"/>
          </a:p>
        </p:txBody>
      </p:sp>
      <p:graphicFrame>
        <p:nvGraphicFramePr>
          <p:cNvPr id="4" name="表 3">
            <a:extLst>
              <a:ext uri="{FF2B5EF4-FFF2-40B4-BE49-F238E27FC236}">
                <a16:creationId xmlns:a16="http://schemas.microsoft.com/office/drawing/2014/main" id="{5DDC4399-3C22-463F-A1C5-037F6D3BD5FB}"/>
              </a:ext>
            </a:extLst>
          </p:cNvPr>
          <p:cNvGraphicFramePr>
            <a:graphicFrameLocks noGrp="1"/>
          </p:cNvGraphicFramePr>
          <p:nvPr>
            <p:extLst>
              <p:ext uri="{D42A27DB-BD31-4B8C-83A1-F6EECF244321}">
                <p14:modId xmlns:p14="http://schemas.microsoft.com/office/powerpoint/2010/main" val="558258363"/>
              </p:ext>
            </p:extLst>
          </p:nvPr>
        </p:nvGraphicFramePr>
        <p:xfrm>
          <a:off x="421198" y="2256193"/>
          <a:ext cx="8229596" cy="2004283"/>
        </p:xfrm>
        <a:graphic>
          <a:graphicData uri="http://schemas.openxmlformats.org/drawingml/2006/table">
            <a:tbl>
              <a:tblPr/>
              <a:tblGrid>
                <a:gridCol w="901508">
                  <a:extLst>
                    <a:ext uri="{9D8B030D-6E8A-4147-A177-3AD203B41FA5}">
                      <a16:colId xmlns:a16="http://schemas.microsoft.com/office/drawing/2014/main" val="1993647350"/>
                    </a:ext>
                  </a:extLst>
                </a:gridCol>
                <a:gridCol w="740842">
                  <a:extLst>
                    <a:ext uri="{9D8B030D-6E8A-4147-A177-3AD203B41FA5}">
                      <a16:colId xmlns:a16="http://schemas.microsoft.com/office/drawing/2014/main" val="1966070551"/>
                    </a:ext>
                  </a:extLst>
                </a:gridCol>
                <a:gridCol w="740842">
                  <a:extLst>
                    <a:ext uri="{9D8B030D-6E8A-4147-A177-3AD203B41FA5}">
                      <a16:colId xmlns:a16="http://schemas.microsoft.com/office/drawing/2014/main" val="2870673974"/>
                    </a:ext>
                  </a:extLst>
                </a:gridCol>
                <a:gridCol w="740842">
                  <a:extLst>
                    <a:ext uri="{9D8B030D-6E8A-4147-A177-3AD203B41FA5}">
                      <a16:colId xmlns:a16="http://schemas.microsoft.com/office/drawing/2014/main" val="2456780031"/>
                    </a:ext>
                  </a:extLst>
                </a:gridCol>
                <a:gridCol w="740842">
                  <a:extLst>
                    <a:ext uri="{9D8B030D-6E8A-4147-A177-3AD203B41FA5}">
                      <a16:colId xmlns:a16="http://schemas.microsoft.com/office/drawing/2014/main" val="946657376"/>
                    </a:ext>
                  </a:extLst>
                </a:gridCol>
                <a:gridCol w="740842">
                  <a:extLst>
                    <a:ext uri="{9D8B030D-6E8A-4147-A177-3AD203B41FA5}">
                      <a16:colId xmlns:a16="http://schemas.microsoft.com/office/drawing/2014/main" val="2084536280"/>
                    </a:ext>
                  </a:extLst>
                </a:gridCol>
                <a:gridCol w="740842">
                  <a:extLst>
                    <a:ext uri="{9D8B030D-6E8A-4147-A177-3AD203B41FA5}">
                      <a16:colId xmlns:a16="http://schemas.microsoft.com/office/drawing/2014/main" val="2462166548"/>
                    </a:ext>
                  </a:extLst>
                </a:gridCol>
                <a:gridCol w="740842">
                  <a:extLst>
                    <a:ext uri="{9D8B030D-6E8A-4147-A177-3AD203B41FA5}">
                      <a16:colId xmlns:a16="http://schemas.microsoft.com/office/drawing/2014/main" val="3657209925"/>
                    </a:ext>
                  </a:extLst>
                </a:gridCol>
                <a:gridCol w="740842">
                  <a:extLst>
                    <a:ext uri="{9D8B030D-6E8A-4147-A177-3AD203B41FA5}">
                      <a16:colId xmlns:a16="http://schemas.microsoft.com/office/drawing/2014/main" val="2775610791"/>
                    </a:ext>
                  </a:extLst>
                </a:gridCol>
                <a:gridCol w="740842">
                  <a:extLst>
                    <a:ext uri="{9D8B030D-6E8A-4147-A177-3AD203B41FA5}">
                      <a16:colId xmlns:a16="http://schemas.microsoft.com/office/drawing/2014/main" val="2861958858"/>
                    </a:ext>
                  </a:extLst>
                </a:gridCol>
                <a:gridCol w="660510">
                  <a:extLst>
                    <a:ext uri="{9D8B030D-6E8A-4147-A177-3AD203B41FA5}">
                      <a16:colId xmlns:a16="http://schemas.microsoft.com/office/drawing/2014/main" val="3026652660"/>
                    </a:ext>
                  </a:extLst>
                </a:gridCol>
              </a:tblGrid>
              <a:tr h="150175">
                <a:tc rowSpan="2">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東京都</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愛知県</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神奈川県</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2735771713"/>
                  </a:ext>
                </a:extLst>
              </a:tr>
              <a:tr h="150175">
                <a:tc vMerge="1">
                  <a:txBody>
                    <a:bodyPr/>
                    <a:lstStyle/>
                    <a:p>
                      <a:endParaRPr kumimoji="1" lang="ja-JP" altLang="en-US"/>
                    </a:p>
                  </a:txBody>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7328"/>
                  </a:ext>
                </a:extLst>
              </a:tr>
              <a:tr h="187719">
                <a:tc>
                  <a:txBody>
                    <a:bodyPr/>
                    <a:lstStyle/>
                    <a:p>
                      <a:pPr algn="ct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40,122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110,011</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19.9%</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41,948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33,912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551,945</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1597642"/>
                  </a:ext>
                </a:extLst>
              </a:tr>
              <a:tr h="187719">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2016</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40,163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111,198</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40,848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34,249</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556,273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200822"/>
                  </a:ext>
                </a:extLst>
              </a:tr>
              <a:tr h="187719">
                <a:tc>
                  <a:txBody>
                    <a:bodyPr/>
                    <a:lstStyle/>
                    <a:p>
                      <a:pPr algn="ct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41,438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113,398</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41,792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35,583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567,668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702750"/>
                  </a:ext>
                </a:extLst>
              </a:tr>
              <a:tr h="187719">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2018</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41,707</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115,046</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42,240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35,861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569,944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591103"/>
                  </a:ext>
                </a:extLst>
              </a:tr>
              <a:tr h="187719">
                <a:tc>
                  <a:txBody>
                    <a:bodyPr/>
                    <a:lstStyle/>
                    <a:p>
                      <a:pPr algn="ct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41,439</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114,494</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40,793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35,652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570,619</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041549"/>
                  </a:ext>
                </a:extLst>
              </a:tr>
              <a:tr h="187719">
                <a:tc>
                  <a:txBody>
                    <a:bodyPr/>
                    <a:lstStyle/>
                    <a:p>
                      <a:pPr algn="ct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39,919</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109,005</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19.7%</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39,680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34,576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554,342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0693247"/>
                  </a:ext>
                </a:extLst>
              </a:tr>
              <a:tr h="187719">
                <a:tc>
                  <a:txBody>
                    <a:bodyPr/>
                    <a:lstStyle/>
                    <a:p>
                      <a:pPr algn="ct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41,437</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114,390</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40,677</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35,775</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576,554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165949"/>
                  </a:ext>
                </a:extLst>
              </a:tr>
              <a:tr h="187719">
                <a:tc>
                  <a:txBody>
                    <a:bodyPr/>
                    <a:lstStyle/>
                    <a:p>
                      <a:pPr algn="ct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43,148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120,287</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43,065</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35,414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591,651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5145494"/>
                  </a:ext>
                </a:extLst>
              </a:tr>
              <a:tr h="187719">
                <a:tc>
                  <a:txBody>
                    <a:bodyPr/>
                    <a:lstStyle/>
                    <a:p>
                      <a:pPr algn="ct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2023</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44,992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125,019</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46,091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37,331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619,390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855073"/>
                  </a:ext>
                </a:extLst>
              </a:tr>
            </a:tbl>
          </a:graphicData>
        </a:graphic>
      </p:graphicFrame>
      <p:graphicFrame>
        <p:nvGraphicFramePr>
          <p:cNvPr id="6" name="表 5">
            <a:extLst>
              <a:ext uri="{FF2B5EF4-FFF2-40B4-BE49-F238E27FC236}">
                <a16:creationId xmlns:a16="http://schemas.microsoft.com/office/drawing/2014/main" id="{54A152D0-600F-4F3F-A2DA-BC78AA1FC425}"/>
              </a:ext>
            </a:extLst>
          </p:cNvPr>
          <p:cNvGraphicFramePr>
            <a:graphicFrameLocks noGrp="1"/>
          </p:cNvGraphicFramePr>
          <p:nvPr>
            <p:extLst>
              <p:ext uri="{D42A27DB-BD31-4B8C-83A1-F6EECF244321}">
                <p14:modId xmlns:p14="http://schemas.microsoft.com/office/powerpoint/2010/main" val="1649831926"/>
              </p:ext>
            </p:extLst>
          </p:nvPr>
        </p:nvGraphicFramePr>
        <p:xfrm>
          <a:off x="423437" y="4727121"/>
          <a:ext cx="8229596" cy="1941708"/>
        </p:xfrm>
        <a:graphic>
          <a:graphicData uri="http://schemas.openxmlformats.org/drawingml/2006/table">
            <a:tbl>
              <a:tblPr/>
              <a:tblGrid>
                <a:gridCol w="901508">
                  <a:extLst>
                    <a:ext uri="{9D8B030D-6E8A-4147-A177-3AD203B41FA5}">
                      <a16:colId xmlns:a16="http://schemas.microsoft.com/office/drawing/2014/main" val="3848465109"/>
                    </a:ext>
                  </a:extLst>
                </a:gridCol>
                <a:gridCol w="740842">
                  <a:extLst>
                    <a:ext uri="{9D8B030D-6E8A-4147-A177-3AD203B41FA5}">
                      <a16:colId xmlns:a16="http://schemas.microsoft.com/office/drawing/2014/main" val="2580483437"/>
                    </a:ext>
                  </a:extLst>
                </a:gridCol>
                <a:gridCol w="740842">
                  <a:extLst>
                    <a:ext uri="{9D8B030D-6E8A-4147-A177-3AD203B41FA5}">
                      <a16:colId xmlns:a16="http://schemas.microsoft.com/office/drawing/2014/main" val="1703366954"/>
                    </a:ext>
                  </a:extLst>
                </a:gridCol>
                <a:gridCol w="740842">
                  <a:extLst>
                    <a:ext uri="{9D8B030D-6E8A-4147-A177-3AD203B41FA5}">
                      <a16:colId xmlns:a16="http://schemas.microsoft.com/office/drawing/2014/main" val="3286036281"/>
                    </a:ext>
                  </a:extLst>
                </a:gridCol>
                <a:gridCol w="740842">
                  <a:extLst>
                    <a:ext uri="{9D8B030D-6E8A-4147-A177-3AD203B41FA5}">
                      <a16:colId xmlns:a16="http://schemas.microsoft.com/office/drawing/2014/main" val="273510877"/>
                    </a:ext>
                  </a:extLst>
                </a:gridCol>
                <a:gridCol w="740842">
                  <a:extLst>
                    <a:ext uri="{9D8B030D-6E8A-4147-A177-3AD203B41FA5}">
                      <a16:colId xmlns:a16="http://schemas.microsoft.com/office/drawing/2014/main" val="2337453734"/>
                    </a:ext>
                  </a:extLst>
                </a:gridCol>
                <a:gridCol w="740842">
                  <a:extLst>
                    <a:ext uri="{9D8B030D-6E8A-4147-A177-3AD203B41FA5}">
                      <a16:colId xmlns:a16="http://schemas.microsoft.com/office/drawing/2014/main" val="1918875924"/>
                    </a:ext>
                  </a:extLst>
                </a:gridCol>
                <a:gridCol w="740842">
                  <a:extLst>
                    <a:ext uri="{9D8B030D-6E8A-4147-A177-3AD203B41FA5}">
                      <a16:colId xmlns:a16="http://schemas.microsoft.com/office/drawing/2014/main" val="4223602737"/>
                    </a:ext>
                  </a:extLst>
                </a:gridCol>
                <a:gridCol w="740842">
                  <a:extLst>
                    <a:ext uri="{9D8B030D-6E8A-4147-A177-3AD203B41FA5}">
                      <a16:colId xmlns:a16="http://schemas.microsoft.com/office/drawing/2014/main" val="3545162906"/>
                    </a:ext>
                  </a:extLst>
                </a:gridCol>
                <a:gridCol w="740842">
                  <a:extLst>
                    <a:ext uri="{9D8B030D-6E8A-4147-A177-3AD203B41FA5}">
                      <a16:colId xmlns:a16="http://schemas.microsoft.com/office/drawing/2014/main" val="444735447"/>
                    </a:ext>
                  </a:extLst>
                </a:gridCol>
                <a:gridCol w="660510">
                  <a:extLst>
                    <a:ext uri="{9D8B030D-6E8A-4147-A177-3AD203B41FA5}">
                      <a16:colId xmlns:a16="http://schemas.microsoft.com/office/drawing/2014/main" val="909585090"/>
                    </a:ext>
                  </a:extLst>
                </a:gridCol>
              </a:tblGrid>
              <a:tr h="150175">
                <a:tc rowSpan="2">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東京都</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愛知県</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神奈川県</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3533726198"/>
                  </a:ext>
                </a:extLst>
              </a:tr>
              <a:tr h="150175">
                <a:tc vMerge="1">
                  <a:txBody>
                    <a:bodyPr/>
                    <a:lstStyle/>
                    <a:p>
                      <a:endParaRPr kumimoji="1" lang="ja-JP" altLang="en-US"/>
                    </a:p>
                  </a:txBody>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89031"/>
                  </a:ext>
                </a:extLst>
              </a:tr>
              <a:tr h="18021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40,174</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110,136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19.5%</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41,990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33,947</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564,373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3320360"/>
                  </a:ext>
                </a:extLst>
              </a:tr>
              <a:tr h="18021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2016</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40,161</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110,823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19.5%</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40,978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34,171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567,875</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693178"/>
                  </a:ext>
                </a:extLst>
              </a:tr>
              <a:tr h="18021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2017</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41,361</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113,168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42,141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35,476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578,153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9112481"/>
                  </a:ext>
                </a:extLst>
              </a:tr>
              <a:tr h="18021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2018</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41,441</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114,119</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42,680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35,715</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581,444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825379"/>
                  </a:ext>
                </a:extLst>
              </a:tr>
              <a:tr h="18021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2019</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40,817</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112,644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41,148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35,347</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575,935</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230717"/>
                  </a:ext>
                </a:extLst>
              </a:tr>
              <a:tr h="18021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39,105</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106,328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39,544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33,919</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554,311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689696"/>
                  </a:ext>
                </a:extLst>
              </a:tr>
              <a:tr h="18021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2021</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40,094</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110,334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40,717</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35,028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576,080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454200"/>
                  </a:ext>
                </a:extLst>
              </a:tr>
              <a:tr h="18021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2022</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41,246</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7.1%</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114,544</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42,618</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35,159</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584,335</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2209552"/>
                  </a:ext>
                </a:extLst>
              </a:tr>
              <a:tr h="185216">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2023</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41,762</a:t>
                      </a:r>
                    </a:p>
                  </a:txBody>
                  <a:tcPr marL="5006" marR="5006" marT="50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115,070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19.7%</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44,143</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36,056</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6.2%</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584,049</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a:t>
                      </a:r>
                    </a:p>
                  </a:txBody>
                  <a:tcPr marL="5006" marR="5006" marT="50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590262"/>
                  </a:ext>
                </a:extLst>
              </a:tr>
            </a:tbl>
          </a:graphicData>
        </a:graphic>
      </p:graphicFrame>
    </p:spTree>
    <p:extLst>
      <p:ext uri="{BB962C8B-B14F-4D97-AF65-F5344CB8AC3E}">
        <p14:creationId xmlns:p14="http://schemas.microsoft.com/office/powerpoint/2010/main" val="2038425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2883" y="1916832"/>
            <a:ext cx="86575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○大阪府と他都県の農業産出額推移</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農林水産省統計部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生産農業所得統計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0"/>
          <p:cNvSpPr>
            <a:spLocks noChangeArrowheads="1"/>
          </p:cNvSpPr>
          <p:nvPr/>
        </p:nvSpPr>
        <p:spPr bwMode="auto">
          <a:xfrm>
            <a:off x="125252" y="50115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成長産業としての都市農業</a:t>
            </a:r>
          </a:p>
        </p:txBody>
      </p:sp>
      <p:sp>
        <p:nvSpPr>
          <p:cNvPr id="18" name="正方形/長方形 17"/>
          <p:cNvSpPr/>
          <p:nvPr/>
        </p:nvSpPr>
        <p:spPr>
          <a:xfrm>
            <a:off x="125252" y="955467"/>
            <a:ext cx="8928992" cy="9613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大阪府の農業産出額は、東京に次いで規模が小さいものの、</a:t>
            </a:r>
            <a:r>
              <a:rPr kumimoji="1" lang="en-US" altLang="ja-JP"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年は前年比</a:t>
            </a:r>
            <a:r>
              <a:rPr kumimoji="1" lang="en-US" altLang="ja-JP"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億円の上昇。</a:t>
            </a:r>
            <a:endParaRPr kumimoji="1" lang="en-US" altLang="ja-JP"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大消費地に近く、付加価値の高い都市型農業のポテンシャルを活かすため、農業者の経営能力の向上や農業でのＩｏＴ導入の検討等を進めている。</a:t>
            </a:r>
          </a:p>
        </p:txBody>
      </p:sp>
      <p:sp>
        <p:nvSpPr>
          <p:cNvPr id="20" name="正方形/長方形 19"/>
          <p:cNvSpPr/>
          <p:nvPr/>
        </p:nvSpPr>
        <p:spPr>
          <a:xfrm>
            <a:off x="6588224" y="1947610"/>
            <a:ext cx="1440160" cy="276999"/>
          </a:xfrm>
          <a:prstGeom prst="rect">
            <a:avLst/>
          </a:prstGeom>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494501"/>
            <a:ext cx="2133600" cy="365125"/>
          </a:xfrm>
        </p:spPr>
        <p:txBody>
          <a:bodyPr/>
          <a:lstStyle/>
          <a:p>
            <a:pPr>
              <a:defRPr/>
            </a:pPr>
            <a:r>
              <a:rPr lang="en-US" altLang="ja-JP" b="1" dirty="0"/>
              <a:t>69</a:t>
            </a:r>
            <a:endParaRPr lang="ja-JP" altLang="en-US" b="1" dirty="0"/>
          </a:p>
        </p:txBody>
      </p:sp>
      <p:sp>
        <p:nvSpPr>
          <p:cNvPr id="23" name="正方形/長方形 22"/>
          <p:cNvSpPr/>
          <p:nvPr/>
        </p:nvSpPr>
        <p:spPr>
          <a:xfrm>
            <a:off x="4587820" y="3985443"/>
            <a:ext cx="3828710" cy="22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○水なす栽培における複合環境制御の現地実証</a:t>
            </a:r>
          </a:p>
        </p:txBody>
      </p:sp>
      <p:sp>
        <p:nvSpPr>
          <p:cNvPr id="10" name="正方形/長方形 9"/>
          <p:cNvSpPr/>
          <p:nvPr/>
        </p:nvSpPr>
        <p:spPr>
          <a:xfrm>
            <a:off x="4701975" y="4214790"/>
            <a:ext cx="3600400" cy="451406"/>
          </a:xfrm>
          <a:prstGeom prst="rect">
            <a:avLst/>
          </a:prstGeom>
        </p:spPr>
        <p:txBody>
          <a:bodyPr wrap="square">
            <a:spAutoFit/>
          </a:bodyPr>
          <a:lstStyle/>
          <a:p>
            <a:pPr>
              <a:lnSpc>
                <a:spcPts val="14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スマートフォン等を活用した複合環境制御システムの構築により、生産コスト削減、省力化、高品質化等をめざす。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491676" y="4854231"/>
            <a:ext cx="4184779" cy="1807157"/>
            <a:chOff x="10784087" y="7086078"/>
            <a:chExt cx="4204120" cy="2514912"/>
          </a:xfrm>
        </p:grpSpPr>
        <p:pic>
          <p:nvPicPr>
            <p:cNvPr id="25" name="Picture 2" descr="C:\Users\1-SuzukiM\Pictures\307_0412\RIMG926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84087" y="7174037"/>
              <a:ext cx="1511791" cy="11400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C:\Users\1-SuzukiM\Pictures\178_0606\RIMG576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42725" y="7215667"/>
              <a:ext cx="1640452" cy="1084561"/>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グループ化 5"/>
            <p:cNvGrpSpPr>
              <a:grpSpLocks noChangeAspect="1"/>
            </p:cNvGrpSpPr>
            <p:nvPr/>
          </p:nvGrpSpPr>
          <p:grpSpPr bwMode="auto">
            <a:xfrm>
              <a:off x="13802416" y="7086078"/>
              <a:ext cx="1082618" cy="1315997"/>
              <a:chOff x="5986261" y="1666081"/>
              <a:chExt cx="1164609" cy="1658255"/>
            </a:xfrm>
          </p:grpSpPr>
          <p:pic>
            <p:nvPicPr>
              <p:cNvPr id="46" name="Picture 2" descr="\\109601sv106\研究所\120食の安全研究部\園芸G\土壌\4 事業・課題別\ＪＡ肥料試験（ナス）・ヤケ果対策　金剛\焼け果\160411-自動換気装置設置\IMG_168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986261" y="1666081"/>
                <a:ext cx="1164609" cy="1658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bwMode="auto">
              <a:xfrm>
                <a:off x="6993085" y="2448798"/>
                <a:ext cx="0" cy="78271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135"/>
            <p:cNvGrpSpPr>
              <a:grpSpLocks/>
            </p:cNvGrpSpPr>
            <p:nvPr/>
          </p:nvGrpSpPr>
          <p:grpSpPr bwMode="auto">
            <a:xfrm>
              <a:off x="12803878" y="9054890"/>
              <a:ext cx="714375" cy="546100"/>
              <a:chOff x="3312927" y="3502483"/>
              <a:chExt cx="1512168" cy="970633"/>
            </a:xfrm>
          </p:grpSpPr>
          <p:sp>
            <p:nvSpPr>
              <p:cNvPr id="35" name="正方形/長方形 34"/>
              <p:cNvSpPr/>
              <p:nvPr/>
            </p:nvSpPr>
            <p:spPr>
              <a:xfrm>
                <a:off x="3494387" y="3502483"/>
                <a:ext cx="1149248" cy="61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台形 35"/>
              <p:cNvSpPr/>
              <p:nvPr/>
            </p:nvSpPr>
            <p:spPr>
              <a:xfrm>
                <a:off x="3312927" y="4148632"/>
                <a:ext cx="1512168" cy="324484"/>
              </a:xfrm>
              <a:prstGeom prst="trapezoid">
                <a:avLst>
                  <a:gd name="adj" fmla="val 612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36"/>
              <p:cNvSpPr/>
              <p:nvPr/>
            </p:nvSpPr>
            <p:spPr>
              <a:xfrm>
                <a:off x="3598558" y="3584311"/>
                <a:ext cx="947625" cy="4571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8" name="グループ化 139"/>
              <p:cNvGrpSpPr>
                <a:grpSpLocks/>
              </p:cNvGrpSpPr>
              <p:nvPr/>
            </p:nvGrpSpPr>
            <p:grpSpPr bwMode="auto">
              <a:xfrm>
                <a:off x="3484598" y="4232998"/>
                <a:ext cx="1152128" cy="175544"/>
                <a:chOff x="683568" y="3933056"/>
                <a:chExt cx="1152128" cy="175544"/>
              </a:xfrm>
            </p:grpSpPr>
            <p:sp>
              <p:nvSpPr>
                <p:cNvPr id="39" name="台形 38"/>
                <p:cNvSpPr/>
                <p:nvPr/>
              </p:nvSpPr>
              <p:spPr>
                <a:xfrm>
                  <a:off x="683276" y="3938982"/>
                  <a:ext cx="1152609" cy="160831"/>
                </a:xfrm>
                <a:prstGeom prst="trapezoid">
                  <a:avLst>
                    <a:gd name="adj" fmla="val 593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0" name="直線コネクタ 39"/>
                <p:cNvCxnSpPr/>
                <p:nvPr/>
              </p:nvCxnSpPr>
              <p:spPr>
                <a:xfrm flipH="1">
                  <a:off x="827773" y="3938982"/>
                  <a:ext cx="73928"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9" idx="0"/>
                  <a:endCxn id="39" idx="2"/>
                </p:cNvCxnSpPr>
                <p:nvPr/>
              </p:nvCxnSpPr>
              <p:spPr>
                <a:xfrm>
                  <a:off x="1261260" y="3938982"/>
                  <a:ext cx="0"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620821" y="3944625"/>
                  <a:ext cx="70567"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1029395"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439361"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9" idx="1"/>
                  <a:endCxn id="39" idx="3"/>
                </p:cNvCxnSpPr>
                <p:nvPr/>
              </p:nvCxnSpPr>
              <p:spPr>
                <a:xfrm>
                  <a:off x="730321" y="4020808"/>
                  <a:ext cx="1058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9" name="直線コネクタ 28"/>
            <p:cNvCxnSpPr/>
            <p:nvPr/>
          </p:nvCxnSpPr>
          <p:spPr>
            <a:xfrm>
              <a:off x="11953750" y="8620509"/>
              <a:ext cx="927571" cy="423863"/>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p:cNvCxnSpPr/>
            <p:nvPr/>
          </p:nvCxnSpPr>
          <p:spPr>
            <a:xfrm flipH="1">
              <a:off x="13141976" y="8651068"/>
              <a:ext cx="0" cy="3794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直線コネクタ 30"/>
            <p:cNvCxnSpPr/>
            <p:nvPr/>
          </p:nvCxnSpPr>
          <p:spPr>
            <a:xfrm flipH="1">
              <a:off x="13429353" y="8696099"/>
              <a:ext cx="746125" cy="365517"/>
            </a:xfrm>
            <a:prstGeom prst="line">
              <a:avLst/>
            </a:prstGeom>
          </p:spPr>
          <p:style>
            <a:lnRef idx="2">
              <a:schemeClr val="accent2"/>
            </a:lnRef>
            <a:fillRef idx="0">
              <a:schemeClr val="accent2"/>
            </a:fillRef>
            <a:effectRef idx="1">
              <a:schemeClr val="accent2"/>
            </a:effectRef>
            <a:fontRef idx="minor">
              <a:schemeClr val="tx1"/>
            </a:fontRef>
          </p:style>
        </p:cxnSp>
        <p:sp>
          <p:nvSpPr>
            <p:cNvPr id="32" name="テキスト ボックス 31"/>
            <p:cNvSpPr txBox="1"/>
            <p:nvPr/>
          </p:nvSpPr>
          <p:spPr>
            <a:xfrm>
              <a:off x="11029204" y="8287528"/>
              <a:ext cx="1153071" cy="27699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CO</a:t>
              </a:r>
              <a:r>
                <a:rPr kumimoji="1" lang="en-US" altLang="ja-JP" sz="1200" b="1" baseline="-250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局所施用</a:t>
              </a:r>
            </a:p>
          </p:txBody>
        </p:sp>
        <p:sp>
          <p:nvSpPr>
            <p:cNvPr id="33" name="テキスト ボックス 32"/>
            <p:cNvSpPr txBox="1"/>
            <p:nvPr/>
          </p:nvSpPr>
          <p:spPr>
            <a:xfrm>
              <a:off x="12718651" y="8300228"/>
              <a:ext cx="837702"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細霧冷房</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048533" y="8328412"/>
              <a:ext cx="939674"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自動換気</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49" name="正方形/長方形 48"/>
          <p:cNvSpPr/>
          <p:nvPr/>
        </p:nvSpPr>
        <p:spPr>
          <a:xfrm>
            <a:off x="-180528" y="3982108"/>
            <a:ext cx="3561547" cy="271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○経営強化コンサルプロジェクト事業</a:t>
            </a:r>
          </a:p>
          <a:p>
            <a:pPr algn="ctr"/>
            <a:endParaRPr kumimoji="1" lang="ja-JP" altLang="en-US" sz="14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467544" y="4293096"/>
            <a:ext cx="3711261" cy="900246"/>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経営改善に意欲がある農業経営者を対象に、税理士・中小企業診断士等の専門家と普及指導員等が連携し、チームによる経営指導等を実施。経営感覚に優れた農業者を育成して農業の成長産業化を推進。</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3" name="図 5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8265" y="5157192"/>
            <a:ext cx="1773575" cy="1148463"/>
          </a:xfrm>
          <a:prstGeom prst="rect">
            <a:avLst/>
          </a:prstGeom>
        </p:spPr>
      </p:pic>
      <p:graphicFrame>
        <p:nvGraphicFramePr>
          <p:cNvPr id="52" name="表 51">
            <a:extLst>
              <a:ext uri="{FF2B5EF4-FFF2-40B4-BE49-F238E27FC236}">
                <a16:creationId xmlns:a16="http://schemas.microsoft.com/office/drawing/2014/main" id="{40A23DB9-4A9D-41D2-B139-9FFA87EBB171}"/>
              </a:ext>
            </a:extLst>
          </p:cNvPr>
          <p:cNvGraphicFramePr>
            <a:graphicFrameLocks noGrp="1"/>
          </p:cNvGraphicFramePr>
          <p:nvPr>
            <p:extLst>
              <p:ext uri="{D42A27DB-BD31-4B8C-83A1-F6EECF244321}">
                <p14:modId xmlns:p14="http://schemas.microsoft.com/office/powerpoint/2010/main" val="1285087142"/>
              </p:ext>
            </p:extLst>
          </p:nvPr>
        </p:nvGraphicFramePr>
        <p:xfrm>
          <a:off x="243202" y="2272337"/>
          <a:ext cx="8657596" cy="1634524"/>
        </p:xfrm>
        <a:graphic>
          <a:graphicData uri="http://schemas.openxmlformats.org/drawingml/2006/table">
            <a:tbl>
              <a:tblPr/>
              <a:tblGrid>
                <a:gridCol w="572666">
                  <a:extLst>
                    <a:ext uri="{9D8B030D-6E8A-4147-A177-3AD203B41FA5}">
                      <a16:colId xmlns:a16="http://schemas.microsoft.com/office/drawing/2014/main" val="20000"/>
                    </a:ext>
                  </a:extLst>
                </a:gridCol>
                <a:gridCol w="577495">
                  <a:extLst>
                    <a:ext uri="{9D8B030D-6E8A-4147-A177-3AD203B41FA5}">
                      <a16:colId xmlns:a16="http://schemas.microsoft.com/office/drawing/2014/main" val="20001"/>
                    </a:ext>
                  </a:extLst>
                </a:gridCol>
                <a:gridCol w="577495">
                  <a:extLst>
                    <a:ext uri="{9D8B030D-6E8A-4147-A177-3AD203B41FA5}">
                      <a16:colId xmlns:a16="http://schemas.microsoft.com/office/drawing/2014/main" val="20002"/>
                    </a:ext>
                  </a:extLst>
                </a:gridCol>
                <a:gridCol w="577495">
                  <a:extLst>
                    <a:ext uri="{9D8B030D-6E8A-4147-A177-3AD203B41FA5}">
                      <a16:colId xmlns:a16="http://schemas.microsoft.com/office/drawing/2014/main" val="20003"/>
                    </a:ext>
                  </a:extLst>
                </a:gridCol>
                <a:gridCol w="577495">
                  <a:extLst>
                    <a:ext uri="{9D8B030D-6E8A-4147-A177-3AD203B41FA5}">
                      <a16:colId xmlns:a16="http://schemas.microsoft.com/office/drawing/2014/main" val="20004"/>
                    </a:ext>
                  </a:extLst>
                </a:gridCol>
                <a:gridCol w="577495">
                  <a:extLst>
                    <a:ext uri="{9D8B030D-6E8A-4147-A177-3AD203B41FA5}">
                      <a16:colId xmlns:a16="http://schemas.microsoft.com/office/drawing/2014/main" val="20005"/>
                    </a:ext>
                  </a:extLst>
                </a:gridCol>
                <a:gridCol w="577495">
                  <a:extLst>
                    <a:ext uri="{9D8B030D-6E8A-4147-A177-3AD203B41FA5}">
                      <a16:colId xmlns:a16="http://schemas.microsoft.com/office/drawing/2014/main" val="20006"/>
                    </a:ext>
                  </a:extLst>
                </a:gridCol>
                <a:gridCol w="577495">
                  <a:extLst>
                    <a:ext uri="{9D8B030D-6E8A-4147-A177-3AD203B41FA5}">
                      <a16:colId xmlns:a16="http://schemas.microsoft.com/office/drawing/2014/main" val="20007"/>
                    </a:ext>
                  </a:extLst>
                </a:gridCol>
                <a:gridCol w="577495">
                  <a:extLst>
                    <a:ext uri="{9D8B030D-6E8A-4147-A177-3AD203B41FA5}">
                      <a16:colId xmlns:a16="http://schemas.microsoft.com/office/drawing/2014/main" val="1314595929"/>
                    </a:ext>
                  </a:extLst>
                </a:gridCol>
                <a:gridCol w="577495">
                  <a:extLst>
                    <a:ext uri="{9D8B030D-6E8A-4147-A177-3AD203B41FA5}">
                      <a16:colId xmlns:a16="http://schemas.microsoft.com/office/drawing/2014/main" val="1702581728"/>
                    </a:ext>
                  </a:extLst>
                </a:gridCol>
                <a:gridCol w="577495">
                  <a:extLst>
                    <a:ext uri="{9D8B030D-6E8A-4147-A177-3AD203B41FA5}">
                      <a16:colId xmlns:a16="http://schemas.microsoft.com/office/drawing/2014/main" val="2567051613"/>
                    </a:ext>
                  </a:extLst>
                </a:gridCol>
                <a:gridCol w="577495">
                  <a:extLst>
                    <a:ext uri="{9D8B030D-6E8A-4147-A177-3AD203B41FA5}">
                      <a16:colId xmlns:a16="http://schemas.microsoft.com/office/drawing/2014/main" val="3235011755"/>
                    </a:ext>
                  </a:extLst>
                </a:gridCol>
                <a:gridCol w="577495">
                  <a:extLst>
                    <a:ext uri="{9D8B030D-6E8A-4147-A177-3AD203B41FA5}">
                      <a16:colId xmlns:a16="http://schemas.microsoft.com/office/drawing/2014/main" val="654555213"/>
                    </a:ext>
                  </a:extLst>
                </a:gridCol>
                <a:gridCol w="577495">
                  <a:extLst>
                    <a:ext uri="{9D8B030D-6E8A-4147-A177-3AD203B41FA5}">
                      <a16:colId xmlns:a16="http://schemas.microsoft.com/office/drawing/2014/main" val="2462560852"/>
                    </a:ext>
                  </a:extLst>
                </a:gridCol>
                <a:gridCol w="577495">
                  <a:extLst>
                    <a:ext uri="{9D8B030D-6E8A-4147-A177-3AD203B41FA5}">
                      <a16:colId xmlns:a16="http://schemas.microsoft.com/office/drawing/2014/main" val="233001267"/>
                    </a:ext>
                  </a:extLst>
                </a:gridCol>
              </a:tblGrid>
              <a:tr h="535776">
                <a:tc>
                  <a:txBody>
                    <a:bodyPr/>
                    <a:lstStyle/>
                    <a:p>
                      <a:pPr algn="ctr" fontAlgn="b"/>
                      <a:r>
                        <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(R1)</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58143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４．新たな働き方を通じた多様な人材の活躍促進</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70</a:t>
            </a:fld>
            <a:endParaRPr lang="ja-JP" altLang="en-US" b="1" dirty="0"/>
          </a:p>
        </p:txBody>
      </p:sp>
    </p:spTree>
    <p:extLst>
      <p:ext uri="{BB962C8B-B14F-4D97-AF65-F5344CB8AC3E}">
        <p14:creationId xmlns:p14="http://schemas.microsoft.com/office/powerpoint/2010/main" val="2806240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395536" y="909300"/>
            <a:ext cx="6264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総務省「労働力調査」、大阪府統計課「労働力調査地方集計結果（年平均）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1" name="正方形/長方形 20"/>
          <p:cNvSpPr/>
          <p:nvPr/>
        </p:nvSpPr>
        <p:spPr>
          <a:xfrm>
            <a:off x="107504" y="134310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大阪府の女性の就業率は、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年以降上昇傾向にある。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ポイント上昇）で、全国の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を上回る。</a:t>
            </a:r>
          </a:p>
        </p:txBody>
      </p:sp>
      <p:sp>
        <p:nvSpPr>
          <p:cNvPr id="10" name="正方形/長方形 4"/>
          <p:cNvSpPr>
            <a:spLocks noChangeArrowheads="1"/>
          </p:cNvSpPr>
          <p:nvPr/>
        </p:nvSpPr>
        <p:spPr bwMode="auto">
          <a:xfrm>
            <a:off x="107504" y="570166"/>
            <a:ext cx="8424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女性の就業率の推移</a:t>
            </a:r>
            <a:r>
              <a:rPr lang="ja-JP" altLang="en-US"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71</a:t>
            </a:fld>
            <a:endParaRPr lang="ja-JP" altLang="en-US" b="1" dirty="0"/>
          </a:p>
        </p:txBody>
      </p:sp>
      <p:graphicFrame>
        <p:nvGraphicFramePr>
          <p:cNvPr id="13" name="グラフ 12"/>
          <p:cNvGraphicFramePr>
            <a:graphicFrameLocks/>
          </p:cNvGraphicFramePr>
          <p:nvPr>
            <p:extLst>
              <p:ext uri="{D42A27DB-BD31-4B8C-83A1-F6EECF244321}">
                <p14:modId xmlns:p14="http://schemas.microsoft.com/office/powerpoint/2010/main" val="3810778446"/>
              </p:ext>
            </p:extLst>
          </p:nvPr>
        </p:nvGraphicFramePr>
        <p:xfrm>
          <a:off x="0" y="2285931"/>
          <a:ext cx="9036496" cy="4383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9848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030D8BC-BA2C-4900-94CC-D289382D88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239" y="2204864"/>
            <a:ext cx="8121521" cy="4556629"/>
          </a:xfrm>
          <a:prstGeom prst="rect">
            <a:avLst/>
          </a:prstGeom>
        </p:spPr>
      </p:pic>
      <p:sp>
        <p:nvSpPr>
          <p:cNvPr id="7" name="正方形/長方形 4"/>
          <p:cNvSpPr>
            <a:spLocks noChangeArrowheads="1"/>
          </p:cNvSpPr>
          <p:nvPr/>
        </p:nvSpPr>
        <p:spPr bwMode="auto">
          <a:xfrm>
            <a:off x="107504" y="438526"/>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年齢階級別女性の有業率、潜在的有業率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　総務省「就業構造基本調査」より作成</a:t>
            </a:r>
          </a:p>
        </p:txBody>
      </p:sp>
      <p:sp>
        <p:nvSpPr>
          <p:cNvPr id="22" name="正方形/長方形 21"/>
          <p:cNvSpPr/>
          <p:nvPr/>
        </p:nvSpPr>
        <p:spPr>
          <a:xfrm>
            <a:off x="119321" y="1034890"/>
            <a:ext cx="8928992" cy="111543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大阪の女性の有業率をみると、いわゆる「Ｍ字カーブ」の谷は改善されつつあるものの、全国平均に比べ低い状況となっている。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また、大阪の有業率と潜在的有業率の差をみると、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歳までのいずれの年齢層でも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ポイント程度となっており、依然、働く意思がありながら就業できていない人は多い。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72</a:t>
            </a:fld>
            <a:endParaRPr lang="ja-JP" altLang="en-US" b="1" dirty="0"/>
          </a:p>
        </p:txBody>
      </p:sp>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テキスト ボックス 1">
            <a:extLst>
              <a:ext uri="{FF2B5EF4-FFF2-40B4-BE49-F238E27FC236}">
                <a16:creationId xmlns:a16="http://schemas.microsoft.com/office/drawing/2014/main" id="{00000000-0008-0000-0000-000003000000}"/>
              </a:ext>
            </a:extLst>
          </p:cNvPr>
          <p:cNvSpPr txBox="1"/>
          <p:nvPr/>
        </p:nvSpPr>
        <p:spPr>
          <a:xfrm>
            <a:off x="2282211" y="5445224"/>
            <a:ext cx="4408895" cy="285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潜在的有業率＝（有業者数＋就職希望者数）／人口</a:t>
            </a:r>
          </a:p>
        </p:txBody>
      </p:sp>
    </p:spTree>
    <p:extLst>
      <p:ext uri="{BB962C8B-B14F-4D97-AF65-F5344CB8AC3E}">
        <p14:creationId xmlns:p14="http://schemas.microsoft.com/office/powerpoint/2010/main" val="3026806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31678" y="41647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男女別、新規求職申込状況（</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dirty="0">
                <a:latin typeface="Meiryo UI" panose="020B0604030504040204" pitchFamily="50" charset="-128"/>
                <a:ea typeface="Meiryo UI" panose="020B0604030504040204" pitchFamily="50" charset="-128"/>
                <a:cs typeface="Meiryo UI" panose="020B0604030504040204" pitchFamily="50" charset="-128"/>
              </a:rPr>
              <a:t>4</a:t>
            </a:r>
            <a:r>
              <a:rPr lang="ja-JP" altLang="en-US" b="1" dirty="0">
                <a:latin typeface="Meiryo UI" panose="020B0604030504040204" pitchFamily="50" charset="-128"/>
                <a:ea typeface="Meiryo UI" panose="020B0604030504040204" pitchFamily="50" charset="-128"/>
                <a:cs typeface="Meiryo UI" panose="020B0604030504040204" pitchFamily="50" charset="-128"/>
              </a:rPr>
              <a:t>月度）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5" name="正方形/長方形 24"/>
          <p:cNvSpPr/>
          <p:nvPr/>
        </p:nvSpPr>
        <p:spPr>
          <a:xfrm>
            <a:off x="107504" y="872617"/>
            <a:ext cx="8928992" cy="10041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主な職業別の新規求職申込状況を見ると、一般・パートともに、事務的職業の人気が高く、特に女性の申込件数が多い傾向。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専門的・技術的職業、販売やサービスの職業では、求人数が申込件数を上回っており、人材不足の傾向が見られる。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5868" y="1876762"/>
            <a:ext cx="180020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4"/>
          <p:cNvSpPr>
            <a:spLocks noChangeArrowheads="1"/>
          </p:cNvSpPr>
          <p:nvPr/>
        </p:nvSpPr>
        <p:spPr bwMode="auto">
          <a:xfrm>
            <a:off x="4904467" y="468214"/>
            <a:ext cx="3961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出典：大阪労働局「労働市場月報」より作成</a:t>
            </a:r>
          </a:p>
        </p:txBody>
      </p:sp>
      <p:sp>
        <p:nvSpPr>
          <p:cNvPr id="74" name="テキスト ボックス 73"/>
          <p:cNvSpPr txBox="1"/>
          <p:nvPr/>
        </p:nvSpPr>
        <p:spPr>
          <a:xfrm>
            <a:off x="31678" y="4208124"/>
            <a:ext cx="244827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スライド番号プレースホルダー 2"/>
          <p:cNvSpPr>
            <a:spLocks noGrp="1"/>
          </p:cNvSpPr>
          <p:nvPr>
            <p:ph type="sldNum" sz="quarter" idx="12"/>
          </p:nvPr>
        </p:nvSpPr>
        <p:spPr>
          <a:xfrm>
            <a:off x="7071072" y="6487244"/>
            <a:ext cx="2133600" cy="365125"/>
          </a:xfrm>
        </p:spPr>
        <p:txBody>
          <a:bodyPr/>
          <a:lstStyle/>
          <a:p>
            <a:pPr>
              <a:defRPr/>
            </a:pPr>
            <a:r>
              <a:rPr lang="en-US" altLang="ja-JP" b="1" dirty="0"/>
              <a:t>73</a:t>
            </a:r>
            <a:endParaRPr lang="ja-JP" altLang="en-US" b="1" dirty="0"/>
          </a:p>
        </p:txBody>
      </p:sp>
      <p:graphicFrame>
        <p:nvGraphicFramePr>
          <p:cNvPr id="13" name="グラフ 12"/>
          <p:cNvGraphicFramePr>
            <a:graphicFrameLocks/>
          </p:cNvGraphicFramePr>
          <p:nvPr/>
        </p:nvGraphicFramePr>
        <p:xfrm>
          <a:off x="9328506" y="182080"/>
          <a:ext cx="5698750" cy="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nvGraphicFramePr>
        <p:xfrm>
          <a:off x="749678" y="2007982"/>
          <a:ext cx="8139951" cy="23571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グラフ 15">
            <a:extLst>
              <a:ext uri="{FF2B5EF4-FFF2-40B4-BE49-F238E27FC236}">
                <a16:creationId xmlns:a16="http://schemas.microsoft.com/office/drawing/2014/main" id="{104BEE97-F593-4370-85A1-5510D023D5AB}"/>
              </a:ext>
            </a:extLst>
          </p:cNvPr>
          <p:cNvGraphicFramePr>
            <a:graphicFrameLocks/>
          </p:cNvGraphicFramePr>
          <p:nvPr/>
        </p:nvGraphicFramePr>
        <p:xfrm>
          <a:off x="749678" y="4444924"/>
          <a:ext cx="8139600" cy="22244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92902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05798"/>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歳以上の労働力人口と就業率</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5" name="正方形/長方形 24"/>
          <p:cNvSpPr/>
          <p:nvPr/>
        </p:nvSpPr>
        <p:spPr>
          <a:xfrm>
            <a:off x="107504" y="1196752"/>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歳以上の府内労働力人口は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万人で前年比約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万人増加し、就業率は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前年から微増となった。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74</a:t>
            </a:r>
            <a:endParaRPr lang="ja-JP" altLang="en-US" b="1"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2" name="グラフ 11"/>
          <p:cNvGraphicFramePr>
            <a:graphicFrameLocks/>
          </p:cNvGraphicFramePr>
          <p:nvPr/>
        </p:nvGraphicFramePr>
        <p:xfrm>
          <a:off x="323528" y="2013615"/>
          <a:ext cx="8459864" cy="45436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214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80229"/>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歳以上の就業者の推移（主な産業別・非農林業）</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5" name="正方形/長方形 24"/>
          <p:cNvSpPr/>
          <p:nvPr/>
        </p:nvSpPr>
        <p:spPr>
          <a:xfrm>
            <a:off x="120835" y="1412776"/>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歳以上の就業者を産業別に見ると、卸売業・小売業や、医療・福祉、サービス業（他に分類されないもの）、製造業で多い傾向。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75</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6" name="グラフ 15"/>
          <p:cNvGraphicFramePr>
            <a:graphicFrameLocks/>
          </p:cNvGraphicFramePr>
          <p:nvPr/>
        </p:nvGraphicFramePr>
        <p:xfrm>
          <a:off x="131429" y="2331706"/>
          <a:ext cx="8881143" cy="4654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4179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nvGraphicFramePr>
        <p:xfrm>
          <a:off x="3830216" y="3031186"/>
          <a:ext cx="5256000" cy="340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4"/>
          <p:cNvSpPr>
            <a:spLocks noChangeArrowheads="1"/>
          </p:cNvSpPr>
          <p:nvPr/>
        </p:nvSpPr>
        <p:spPr bwMode="auto">
          <a:xfrm>
            <a:off x="72826" y="51705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歳以上の就業者の労働形態など</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950858"/>
            <a:ext cx="8928992" cy="8219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歳以上の就業者の就業形態をみると、正規よりも非正規として働く高齢者が多い。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府内の年齢別の賃金構造をみると、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歳以上の年齢層にも、「決まって支給する給与」が一定支給されている。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1893590"/>
            <a:ext cx="4248472" cy="677108"/>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○府内の</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歳以上の就業形態　</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9" name="テキスト ボックス 18"/>
          <p:cNvSpPr txBox="1"/>
          <p:nvPr/>
        </p:nvSpPr>
        <p:spPr>
          <a:xfrm>
            <a:off x="4211960" y="1928445"/>
            <a:ext cx="4968552" cy="492443"/>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○府内の年齢別の賃金構造（</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賃金</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構造基本調査」より作成</a:t>
            </a: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76</a:t>
            </a:fld>
            <a:endParaRPr lang="ja-JP" altLang="en-US" b="1" dirty="0"/>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1" name="グラフ 10"/>
          <p:cNvGraphicFramePr>
            <a:graphicFrameLocks/>
          </p:cNvGraphicFramePr>
          <p:nvPr/>
        </p:nvGraphicFramePr>
        <p:xfrm>
          <a:off x="142680" y="2691472"/>
          <a:ext cx="3687536" cy="35895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2084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5391" y="473096"/>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a:latin typeface="Meiryo UI" panose="020B0604030504040204" pitchFamily="50" charset="-128"/>
                <a:ea typeface="Meiryo UI" panose="020B0604030504040204" pitchFamily="50" charset="-128"/>
                <a:cs typeface="Meiryo UI" panose="020B0604030504040204" pitchFamily="50" charset="-128"/>
              </a:rPr>
              <a:t>者実雇用率、法定雇用率達成企業の割合</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出典：厚生労働省「障害者雇用状況の集計結果」より作成</a:t>
            </a:r>
          </a:p>
        </p:txBody>
      </p:sp>
      <p:sp>
        <p:nvSpPr>
          <p:cNvPr id="25" name="正方形/長方形 24"/>
          <p:cNvSpPr/>
          <p:nvPr/>
        </p:nvSpPr>
        <p:spPr>
          <a:xfrm>
            <a:off x="149186" y="1079216"/>
            <a:ext cx="8928992" cy="10536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年の大阪府の法定雇用率達成企業の割合は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ポイントの減少。全国平均（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障がい者実雇用率は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）と同水準。</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r>
              <a:rPr lang="en-US" altLang="ja-JP" b="1" dirty="0"/>
              <a:t>77</a:t>
            </a:r>
            <a:endParaRPr lang="ja-JP" altLang="en-US" b="1" dirty="0"/>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28" name="グラフ 27"/>
          <p:cNvGraphicFramePr>
            <a:graphicFrameLocks/>
          </p:cNvGraphicFramePr>
          <p:nvPr/>
        </p:nvGraphicFramePr>
        <p:xfrm>
          <a:off x="156376" y="1929221"/>
          <a:ext cx="8831248" cy="49231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227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43348" y="458525"/>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産業別の</a:t>
            </a:r>
            <a:r>
              <a:rPr lang="ja-JP" altLang="en-US"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a:latin typeface="Meiryo UI" panose="020B0604030504040204" pitchFamily="50" charset="-128"/>
                <a:ea typeface="Meiryo UI" panose="020B0604030504040204" pitchFamily="50" charset="-128"/>
                <a:cs typeface="Meiryo UI" panose="020B0604030504040204" pitchFamily="50" charset="-128"/>
              </a:rPr>
              <a:t>者実雇用率の推移（全国）</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出典：厚生労働省「障害者雇用状況の集計結果」より作成</a:t>
            </a:r>
          </a:p>
        </p:txBody>
      </p:sp>
      <p:sp>
        <p:nvSpPr>
          <p:cNvPr id="25" name="正方形/長方形 24"/>
          <p:cNvSpPr/>
          <p:nvPr/>
        </p:nvSpPr>
        <p:spPr>
          <a:xfrm>
            <a:off x="120835" y="105273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産業別の障がい者実雇用率をみると、医療福祉分野で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一方で、情報通信業、建設業の実雇用率が低い傾向にある。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年より、障がい者雇用率の算定上の除外率が、各除外率設定業種（医療業、建設業など）ごとに引き下げ</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78</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9" name="グラフ 8"/>
          <p:cNvGraphicFramePr>
            <a:graphicFrameLocks/>
          </p:cNvGraphicFramePr>
          <p:nvPr/>
        </p:nvGraphicFramePr>
        <p:xfrm>
          <a:off x="107713" y="1951369"/>
          <a:ext cx="9134635" cy="48098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0475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56000"/>
            <a:ext cx="871200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実質成長率に対する産業別の寄与度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a:t>
            </a:fld>
            <a:endParaRPr lang="ja-JP" altLang="en-US" b="1" dirty="0"/>
          </a:p>
        </p:txBody>
      </p:sp>
      <p:sp>
        <p:nvSpPr>
          <p:cNvPr id="10" name="正方形/長方形 9"/>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年度の実質経済成長率に対し、電気・ガス・⽔道・廃棄物処理業、運輸・郵便業、建設業等が</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増加に寄与し、製造業、卸売・小売業等が減少に寄与。</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EE87C9BA-0CAB-46B5-B6E1-62BECCC3EA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091" y="1970285"/>
            <a:ext cx="8365817" cy="4706790"/>
          </a:xfrm>
          <a:prstGeom prst="rect">
            <a:avLst/>
          </a:prstGeom>
        </p:spPr>
      </p:pic>
    </p:spTree>
    <p:extLst>
      <p:ext uri="{BB962C8B-B14F-4D97-AF65-F5344CB8AC3E}">
        <p14:creationId xmlns:p14="http://schemas.microsoft.com/office/powerpoint/2010/main" val="4375964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p:cNvGraphicFramePr>
            <a:graphicFrameLocks/>
          </p:cNvGraphicFramePr>
          <p:nvPr/>
        </p:nvGraphicFramePr>
        <p:xfrm>
          <a:off x="83040" y="1968776"/>
          <a:ext cx="8808960" cy="4844599"/>
        </p:xfrm>
        <a:graphic>
          <a:graphicData uri="http://schemas.openxmlformats.org/drawingml/2006/chart">
            <c:chart xmlns:c="http://schemas.openxmlformats.org/drawingml/2006/chart" xmlns:r="http://schemas.openxmlformats.org/officeDocument/2006/relationships" r:id="rId3"/>
          </a:graphicData>
        </a:graphic>
      </p:graphicFrame>
      <p:sp>
        <p:nvSpPr>
          <p:cNvPr id="15" name="正方形/長方形 6"/>
          <p:cNvSpPr>
            <a:spLocks noChangeArrowheads="1"/>
          </p:cNvSpPr>
          <p:nvPr/>
        </p:nvSpPr>
        <p:spPr bwMode="auto">
          <a:xfrm>
            <a:off x="-60977" y="457118"/>
            <a:ext cx="8161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主な産業別求人充足率</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（大阪府）（年度ベース）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出典：大阪労働局「統計年報」より作成</a:t>
            </a:r>
          </a:p>
        </p:txBody>
      </p:sp>
      <p:sp>
        <p:nvSpPr>
          <p:cNvPr id="20" name="テキスト ボックス 19"/>
          <p:cNvSpPr txBox="1"/>
          <p:nvPr/>
        </p:nvSpPr>
        <p:spPr>
          <a:xfrm>
            <a:off x="1445798" y="1830276"/>
            <a:ext cx="74462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求人数に対する充足された求人の割合。都道府県別では「充足数」を「新規求人数」で除して算出する。</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83039" y="950403"/>
            <a:ext cx="8928992" cy="89442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年度の全産業における求人充足率は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％であり、人手不足が顕著となっている。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産業別では、宿泊業・飲食サービス業の求人充足率が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％と最も低く、この他、建設（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医療・福祉（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％）なども低い状況。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79</a:t>
            </a:fld>
            <a:endParaRPr lang="ja-JP" altLang="en-US" b="1"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Tree>
    <p:extLst>
      <p:ext uri="{BB962C8B-B14F-4D97-AF65-F5344CB8AC3E}">
        <p14:creationId xmlns:p14="http://schemas.microsoft.com/office/powerpoint/2010/main" val="3618214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8"/>
          <p:cNvSpPr>
            <a:spLocks noChangeArrowheads="1"/>
          </p:cNvSpPr>
          <p:nvPr/>
        </p:nvSpPr>
        <p:spPr bwMode="auto">
          <a:xfrm>
            <a:off x="98586" y="457067"/>
            <a:ext cx="8946828"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zh-TW" altLang="en-US" b="1" dirty="0">
                <a:latin typeface="Meiryo UI" panose="020B0604030504040204" pitchFamily="50" charset="-128"/>
                <a:ea typeface="Meiryo UI" panose="020B0604030504040204" pitchFamily="50" charset="-128"/>
                <a:cs typeface="Meiryo UI" panose="020B0604030504040204" pitchFamily="50" charset="-128"/>
              </a:rPr>
              <a:t>産業別非正規割合</a:t>
            </a:r>
            <a:r>
              <a:rPr lang="en-US" altLang="ja-JP" b="1" dirty="0">
                <a:latin typeface="Meiryo UI" panose="020B0604030504040204" pitchFamily="50" charset="-128"/>
                <a:ea typeface="Meiryo UI" panose="020B0604030504040204" pitchFamily="50" charset="-128"/>
                <a:cs typeface="Meiryo UI" panose="020B0604030504040204" pitchFamily="50" charset="-128"/>
              </a:rPr>
              <a:t>※1</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a:xfrm>
            <a:off x="7071072" y="6448251"/>
            <a:ext cx="2133600" cy="365125"/>
          </a:xfrm>
        </p:spPr>
        <p:txBody>
          <a:bodyPr/>
          <a:lstStyle/>
          <a:p>
            <a:pPr>
              <a:defRPr/>
            </a:pPr>
            <a:fld id="{4AC9B83D-17C3-4F2E-B0BA-D155CD364A7C}" type="slidenum">
              <a:rPr lang="ja-JP" altLang="en-US" b="1" smtClean="0"/>
              <a:pPr>
                <a:defRPr/>
              </a:pPr>
              <a:t>80</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正方形/長方形 8"/>
          <p:cNvSpPr>
            <a:spLocks noChangeArrowheads="1"/>
          </p:cNvSpPr>
          <p:nvPr/>
        </p:nvSpPr>
        <p:spPr bwMode="auto">
          <a:xfrm>
            <a:off x="323528" y="717446"/>
            <a:ext cx="7200800" cy="2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就業構造基本調査</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83039"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年の非正規割合は全体で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39.8%</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産業別では、や「宿泊業、飲食サービス業」、「農業、林業」、「生活関連サービス業、娯楽業」、「サービス業（他に分類されないもの）」などでその割合が高くなっている。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61190" y="6566300"/>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万人（全国）が対象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a:graphicFrameLocks/>
          </p:cNvGraphicFramePr>
          <p:nvPr/>
        </p:nvGraphicFramePr>
        <p:xfrm>
          <a:off x="-143133" y="2261512"/>
          <a:ext cx="9225942" cy="4081530"/>
        </p:xfrm>
        <a:graphic>
          <a:graphicData uri="http://schemas.openxmlformats.org/drawingml/2006/chart">
            <c:chart xmlns:c="http://schemas.openxmlformats.org/drawingml/2006/chart" xmlns:r="http://schemas.openxmlformats.org/officeDocument/2006/relationships" r:id="rId3"/>
          </a:graphicData>
        </a:graphic>
      </p:graphicFrame>
      <p:sp>
        <p:nvSpPr>
          <p:cNvPr id="16" name="正方形/長方形 15"/>
          <p:cNvSpPr/>
          <p:nvPr/>
        </p:nvSpPr>
        <p:spPr>
          <a:xfrm>
            <a:off x="61190" y="6291185"/>
            <a:ext cx="9021619" cy="369332"/>
          </a:xfrm>
          <a:prstGeom prst="rect">
            <a:avLst/>
          </a:prstGeom>
        </p:spPr>
        <p:txBody>
          <a:bodyPr wrap="square">
            <a:spAutoFit/>
          </a:bodyPr>
          <a:lstStyle/>
          <a:p>
            <a:pPr marL="144466" indent="-144466">
              <a:defRPr/>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非正規割合・・・正規の職員・従業員と非正規の職員・従業員の合計人数に占める非正規の職員・従業員数の割合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44466" indent="-144466">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非正規割合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)×100</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98502" y="6167742"/>
            <a:ext cx="81010" cy="6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p:cNvSpPr/>
          <p:nvPr/>
        </p:nvSpPr>
        <p:spPr>
          <a:xfrm>
            <a:off x="242518" y="2015699"/>
            <a:ext cx="2169242" cy="26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○産業別非正規割合</a:t>
            </a:r>
          </a:p>
        </p:txBody>
      </p:sp>
    </p:spTree>
    <p:extLst>
      <p:ext uri="{BB962C8B-B14F-4D97-AF65-F5344CB8AC3E}">
        <p14:creationId xmlns:p14="http://schemas.microsoft.com/office/powerpoint/2010/main" val="4053376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39" y="617181"/>
            <a:ext cx="9073007"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外国人留学生の受入状況</a:t>
            </a:r>
            <a:endParaRPr lang="en-US" altLang="zh-CN"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83039"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年の大阪府内の高等教育機関受入留学生数は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位、東京都との差は依然として大きいが、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年以降過去最高人数を記録した。なお、地域別の割合はアジアの留学生が９割を超えている。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36250" y="1916832"/>
            <a:ext cx="4716270"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○国・地域別の大阪府内高等教育機関受入留学生数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出典：大阪府府民文化部（資料提供：日本学生支援機構）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sp>
        <p:nvSpPr>
          <p:cNvPr id="17" name="正方形/長方形 16"/>
          <p:cNvSpPr/>
          <p:nvPr/>
        </p:nvSpPr>
        <p:spPr>
          <a:xfrm>
            <a:off x="35496" y="1916832"/>
            <a:ext cx="4752528"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endParaRPr lang="en-US" altLang="zh-CN"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2624718"/>
            <a:ext cx="1224136"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81</a:t>
            </a:r>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1" name="表 10"/>
          <p:cNvGraphicFramePr>
            <a:graphicFrameLocks noGrp="1"/>
          </p:cNvGraphicFramePr>
          <p:nvPr>
            <p:extLst>
              <p:ext uri="{D42A27DB-BD31-4B8C-83A1-F6EECF244321}">
                <p14:modId xmlns:p14="http://schemas.microsoft.com/office/powerpoint/2010/main" val="802593738"/>
              </p:ext>
            </p:extLst>
          </p:nvPr>
        </p:nvGraphicFramePr>
        <p:xfrm>
          <a:off x="3923928" y="2498680"/>
          <a:ext cx="5137043" cy="3791029"/>
        </p:xfrm>
        <a:graphic>
          <a:graphicData uri="http://schemas.openxmlformats.org/drawingml/2006/table">
            <a:tbl>
              <a:tblPr/>
              <a:tblGrid>
                <a:gridCol w="302179">
                  <a:extLst>
                    <a:ext uri="{9D8B030D-6E8A-4147-A177-3AD203B41FA5}">
                      <a16:colId xmlns:a16="http://schemas.microsoft.com/office/drawing/2014/main" val="1037727665"/>
                    </a:ext>
                  </a:extLst>
                </a:gridCol>
                <a:gridCol w="302179">
                  <a:extLst>
                    <a:ext uri="{9D8B030D-6E8A-4147-A177-3AD203B41FA5}">
                      <a16:colId xmlns:a16="http://schemas.microsoft.com/office/drawing/2014/main" val="2994427968"/>
                    </a:ext>
                  </a:extLst>
                </a:gridCol>
                <a:gridCol w="302179">
                  <a:extLst>
                    <a:ext uri="{9D8B030D-6E8A-4147-A177-3AD203B41FA5}">
                      <a16:colId xmlns:a16="http://schemas.microsoft.com/office/drawing/2014/main" val="4037642933"/>
                    </a:ext>
                  </a:extLst>
                </a:gridCol>
                <a:gridCol w="302179">
                  <a:extLst>
                    <a:ext uri="{9D8B030D-6E8A-4147-A177-3AD203B41FA5}">
                      <a16:colId xmlns:a16="http://schemas.microsoft.com/office/drawing/2014/main" val="2264839575"/>
                    </a:ext>
                  </a:extLst>
                </a:gridCol>
                <a:gridCol w="302179">
                  <a:extLst>
                    <a:ext uri="{9D8B030D-6E8A-4147-A177-3AD203B41FA5}">
                      <a16:colId xmlns:a16="http://schemas.microsoft.com/office/drawing/2014/main" val="801164648"/>
                    </a:ext>
                  </a:extLst>
                </a:gridCol>
                <a:gridCol w="302179">
                  <a:extLst>
                    <a:ext uri="{9D8B030D-6E8A-4147-A177-3AD203B41FA5}">
                      <a16:colId xmlns:a16="http://schemas.microsoft.com/office/drawing/2014/main" val="1733273283"/>
                    </a:ext>
                  </a:extLst>
                </a:gridCol>
                <a:gridCol w="302179">
                  <a:extLst>
                    <a:ext uri="{9D8B030D-6E8A-4147-A177-3AD203B41FA5}">
                      <a16:colId xmlns:a16="http://schemas.microsoft.com/office/drawing/2014/main" val="1242375876"/>
                    </a:ext>
                  </a:extLst>
                </a:gridCol>
                <a:gridCol w="302179">
                  <a:extLst>
                    <a:ext uri="{9D8B030D-6E8A-4147-A177-3AD203B41FA5}">
                      <a16:colId xmlns:a16="http://schemas.microsoft.com/office/drawing/2014/main" val="2004901863"/>
                    </a:ext>
                  </a:extLst>
                </a:gridCol>
                <a:gridCol w="302179">
                  <a:extLst>
                    <a:ext uri="{9D8B030D-6E8A-4147-A177-3AD203B41FA5}">
                      <a16:colId xmlns:a16="http://schemas.microsoft.com/office/drawing/2014/main" val="2767044227"/>
                    </a:ext>
                  </a:extLst>
                </a:gridCol>
                <a:gridCol w="302179">
                  <a:extLst>
                    <a:ext uri="{9D8B030D-6E8A-4147-A177-3AD203B41FA5}">
                      <a16:colId xmlns:a16="http://schemas.microsoft.com/office/drawing/2014/main" val="4207708435"/>
                    </a:ext>
                  </a:extLst>
                </a:gridCol>
                <a:gridCol w="302179">
                  <a:extLst>
                    <a:ext uri="{9D8B030D-6E8A-4147-A177-3AD203B41FA5}">
                      <a16:colId xmlns:a16="http://schemas.microsoft.com/office/drawing/2014/main" val="3739799717"/>
                    </a:ext>
                  </a:extLst>
                </a:gridCol>
                <a:gridCol w="302179">
                  <a:extLst>
                    <a:ext uri="{9D8B030D-6E8A-4147-A177-3AD203B41FA5}">
                      <a16:colId xmlns:a16="http://schemas.microsoft.com/office/drawing/2014/main" val="1575534700"/>
                    </a:ext>
                  </a:extLst>
                </a:gridCol>
                <a:gridCol w="302179">
                  <a:extLst>
                    <a:ext uri="{9D8B030D-6E8A-4147-A177-3AD203B41FA5}">
                      <a16:colId xmlns:a16="http://schemas.microsoft.com/office/drawing/2014/main" val="1017005735"/>
                    </a:ext>
                  </a:extLst>
                </a:gridCol>
                <a:gridCol w="302179">
                  <a:extLst>
                    <a:ext uri="{9D8B030D-6E8A-4147-A177-3AD203B41FA5}">
                      <a16:colId xmlns:a16="http://schemas.microsoft.com/office/drawing/2014/main" val="1826471546"/>
                    </a:ext>
                  </a:extLst>
                </a:gridCol>
                <a:gridCol w="302179">
                  <a:extLst>
                    <a:ext uri="{9D8B030D-6E8A-4147-A177-3AD203B41FA5}">
                      <a16:colId xmlns:a16="http://schemas.microsoft.com/office/drawing/2014/main" val="4232312329"/>
                    </a:ext>
                  </a:extLst>
                </a:gridCol>
                <a:gridCol w="302179">
                  <a:extLst>
                    <a:ext uri="{9D8B030D-6E8A-4147-A177-3AD203B41FA5}">
                      <a16:colId xmlns:a16="http://schemas.microsoft.com/office/drawing/2014/main" val="1052869750"/>
                    </a:ext>
                  </a:extLst>
                </a:gridCol>
                <a:gridCol w="302179">
                  <a:extLst>
                    <a:ext uri="{9D8B030D-6E8A-4147-A177-3AD203B41FA5}">
                      <a16:colId xmlns:a16="http://schemas.microsoft.com/office/drawing/2014/main" val="3248212862"/>
                    </a:ext>
                  </a:extLst>
                </a:gridCol>
              </a:tblGrid>
              <a:tr h="384876">
                <a:tc gridSpan="11">
                  <a:txBody>
                    <a:bodyPr/>
                    <a:lstStyle/>
                    <a:p>
                      <a:pPr algn="r" fontAlgn="t"/>
                      <a:r>
                        <a:rPr lang="ja-JP" altLang="en-US" sz="1500" b="0" i="0" u="none" strike="noStrike" dirty="0">
                          <a:solidFill>
                            <a:srgbClr val="000000"/>
                          </a:solidFill>
                          <a:effectLst/>
                          <a:latin typeface="Arial" panose="020B0604020202020204" pitchFamily="34" charset="0"/>
                          <a:ea typeface="ＭＳ Ｐゴシック" panose="020B0600070205080204" pitchFamily="50" charset="-128"/>
                        </a:rPr>
                        <a:t>　</a:t>
                      </a:r>
                    </a:p>
                  </a:txBody>
                  <a:tcPr marL="8164" marR="8164" marT="8164"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t"/>
                      <a:r>
                        <a:rPr lang="ja-JP" altLang="en-US" sz="1500" b="0" i="0" u="none" strike="noStrike">
                          <a:solidFill>
                            <a:srgbClr val="000000"/>
                          </a:solidFill>
                          <a:effectLst/>
                          <a:latin typeface="Arial" panose="020B0604020202020204" pitchFamily="34" charset="0"/>
                          <a:ea typeface="ＭＳ Ｐゴシック" panose="020B0600070205080204" pitchFamily="50" charset="-128"/>
                        </a:rPr>
                        <a:t>　</a:t>
                      </a:r>
                    </a:p>
                  </a:txBody>
                  <a:tcPr marL="8164" marR="8164" marT="8164"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（人）</a:t>
                      </a: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899025"/>
                  </a:ext>
                </a:extLst>
              </a:tr>
              <a:tr h="216493">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2010</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(H22)</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2011</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(H23)</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2012</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(H24)</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2013</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(H25)</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2014</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(H26)</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2015</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(H27)</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2016</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(H28)</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2017</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(H29)</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2018</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(H30)</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2019</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(R1)</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2020</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(R2)</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2021</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(R3)</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2022</a:t>
                      </a:r>
                      <a:br>
                        <a:rPr lang="en-US" altLang="ja-JP" sz="6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(R4)</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2023</a:t>
                      </a: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600" b="0" i="0" u="none" strike="noStrike" dirty="0">
                        <a:solidFill>
                          <a:schemeClr val="tx1"/>
                        </a:solidFill>
                        <a:effectLst/>
                        <a:latin typeface="Meiryo UI" panose="020B0604030504040204" pitchFamily="50" charset="-128"/>
                        <a:ea typeface="Meiryo UI" panose="020B0604030504040204" pitchFamily="50" charset="-128"/>
                      </a:endParaRP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2024</a:t>
                      </a: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R6</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600" b="0" i="0" u="none" strike="noStrike" dirty="0">
                        <a:solidFill>
                          <a:schemeClr val="tx1"/>
                        </a:solidFill>
                        <a:effectLst/>
                        <a:latin typeface="Meiryo UI" panose="020B0604030504040204" pitchFamily="50" charset="-128"/>
                        <a:ea typeface="Meiryo UI" panose="020B0604030504040204" pitchFamily="50" charset="-128"/>
                      </a:endParaRP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678414"/>
                  </a:ext>
                </a:extLst>
              </a:tr>
              <a:tr h="228520">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398434344"/>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アジア</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9,683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9,456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9,704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10,695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12,135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14,398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16,169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17,193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17,237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17,238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15,298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15,422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19,135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518081"/>
                  </a:ext>
                </a:extLst>
              </a:tr>
              <a:tr h="223710">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7,000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6,722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6,688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6,704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6,517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6,414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6,729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7,271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7,709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8,003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8,115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8,300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7,467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7,565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7,999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13968535"/>
                  </a:ext>
                </a:extLst>
              </a:tr>
              <a:tr h="223710">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韓国</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1,185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1,124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1,444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986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1,047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87565392"/>
                  </a:ext>
                </a:extLst>
              </a:tr>
              <a:tr h="228520">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台湾</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666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748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851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1,006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1,263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1,183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858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850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34972685"/>
                  </a:ext>
                </a:extLst>
              </a:tr>
              <a:tr h="228520">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72000" algn="just" rtl="0" fontAlgn="ctr"/>
                      <a:r>
                        <a:rPr lang="ja-JP" altLang="en-US" sz="500" b="0" i="0" u="none" strike="noStrike" dirty="0">
                          <a:solidFill>
                            <a:srgbClr val="000000"/>
                          </a:solidFill>
                          <a:effectLst/>
                          <a:latin typeface="Meiryo UI" panose="020B0604030504040204" pitchFamily="50" charset="-128"/>
                          <a:ea typeface="Meiryo UI" panose="020B0604030504040204" pitchFamily="50" charset="-128"/>
                        </a:rPr>
                        <a:t>ベトナム</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186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279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258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334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2,108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3,368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4,205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3,755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5,011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5,156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4,069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3,427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3,597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632170"/>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ヨーロッパ</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442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519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548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561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545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402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661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092012"/>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中近東</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55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849918"/>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アフリカ</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84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102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711290"/>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オセアニア</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57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245631"/>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北米</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364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294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312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315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327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276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491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153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547751"/>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中南米</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655600"/>
                  </a:ext>
                </a:extLst>
              </a:tr>
              <a:tr h="228520">
                <a:tc gridSpan="2">
                  <a:txBody>
                    <a:bodyPr/>
                    <a:lstStyle/>
                    <a:p>
                      <a:pPr marL="72000" algn="l"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0" lvl="0" indent="0" algn="r" defTabSz="914400" rtl="0" eaLnBrk="1" fontAlgn="ctr" latinLnBrk="0" hangingPunct="1">
                        <a:lnSpc>
                          <a:spcPct val="100000"/>
                        </a:lnSpc>
                        <a:spcBef>
                          <a:spcPts val="0"/>
                        </a:spcBef>
                        <a:spcAft>
                          <a:spcPts val="0"/>
                        </a:spcAft>
                        <a:buClrTx/>
                        <a:buSzTx/>
                        <a:buFontTx/>
                        <a:buNone/>
                        <a:tabLst/>
                        <a:defRPr/>
                      </a:pPr>
                      <a:r>
                        <a:rPr lang="ja-JP" altLang="en-US" sz="500" b="1" i="0" u="none" strike="noStrike" dirty="0">
                          <a:solidFill>
                            <a:schemeClr val="tx1"/>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0" lvl="0" indent="0" algn="r" defTabSz="914400" rtl="0" eaLnBrk="1" fontAlgn="ctr" latinLnBrk="0" hangingPunct="1">
                        <a:lnSpc>
                          <a:spcPct val="100000"/>
                        </a:lnSpc>
                        <a:spcBef>
                          <a:spcPts val="0"/>
                        </a:spcBef>
                        <a:spcAft>
                          <a:spcPts val="0"/>
                        </a:spcAft>
                        <a:buClrTx/>
                        <a:buSzTx/>
                        <a:buFontTx/>
                        <a:buNone/>
                        <a:tabLst/>
                        <a:defRPr/>
                      </a:pP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500" b="1" i="0" u="none" strike="noStrike" dirty="0">
                        <a:solidFill>
                          <a:schemeClr val="tx1"/>
                        </a:solidFill>
                        <a:effectLst/>
                        <a:latin typeface="Meiryo UI" panose="020B0604030504040204" pitchFamily="50" charset="-128"/>
                        <a:ea typeface="Meiryo UI" panose="020B0604030504040204" pitchFamily="50" charset="-128"/>
                      </a:endParaRP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0" lvl="0" indent="0" algn="r" defTabSz="914400" rtl="0" eaLnBrk="1" fontAlgn="ctr" latinLnBrk="0" hangingPunct="1">
                        <a:lnSpc>
                          <a:spcPct val="100000"/>
                        </a:lnSpc>
                        <a:spcBef>
                          <a:spcPts val="0"/>
                        </a:spcBef>
                        <a:spcAft>
                          <a:spcPts val="0"/>
                        </a:spcAft>
                        <a:buClrTx/>
                        <a:buSzTx/>
                        <a:buFontTx/>
                        <a:buNone/>
                        <a:tabLst/>
                        <a:defRPr/>
                      </a:pP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500" b="1" i="0" u="none" strike="noStrike" dirty="0">
                        <a:solidFill>
                          <a:schemeClr val="tx1"/>
                        </a:solidFill>
                        <a:effectLst/>
                        <a:latin typeface="Meiryo UI" panose="020B0604030504040204" pitchFamily="50" charset="-128"/>
                        <a:ea typeface="Meiryo UI" panose="020B0604030504040204" pitchFamily="50" charset="-128"/>
                      </a:endParaRP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040447"/>
                  </a:ext>
                </a:extLst>
              </a:tr>
              <a:tr h="228520">
                <a:tc gridSpan="2">
                  <a:txBody>
                    <a:bodyPr/>
                    <a:lstStyle/>
                    <a:p>
                      <a:pPr algn="ctr" rtl="0" fontAlgn="ctr"/>
                      <a:r>
                        <a:rPr lang="ja-JP" altLang="en-US" sz="700" b="1" i="0" u="none" strike="noStrike">
                          <a:solidFill>
                            <a:srgbClr val="000000"/>
                          </a:solidFill>
                          <a:effectLst/>
                          <a:latin typeface="Meiryo UI" panose="020B0604030504040204" pitchFamily="50" charset="-128"/>
                          <a:ea typeface="Meiryo UI" panose="020B0604030504040204" pitchFamily="50" charset="-128"/>
                        </a:rPr>
                        <a:t>計</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kumimoji="1" lang="ja-JP" altLang="en-US"/>
                    </a:p>
                  </a:txBody>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10,791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10,325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10,521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10,533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10,853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11,916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13,365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15,600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17,376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18,334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18,232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17,860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16,081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16,919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20,204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760079529"/>
                  </a:ext>
                </a:extLst>
              </a:tr>
            </a:tbl>
          </a:graphicData>
        </a:graphic>
      </p:graphicFrame>
      <p:graphicFrame>
        <p:nvGraphicFramePr>
          <p:cNvPr id="18" name="グラフ 17"/>
          <p:cNvGraphicFramePr>
            <a:graphicFrameLocks/>
          </p:cNvGraphicFramePr>
          <p:nvPr>
            <p:extLst>
              <p:ext uri="{D42A27DB-BD31-4B8C-83A1-F6EECF244321}">
                <p14:modId xmlns:p14="http://schemas.microsoft.com/office/powerpoint/2010/main" val="1190876056"/>
              </p:ext>
            </p:extLst>
          </p:nvPr>
        </p:nvGraphicFramePr>
        <p:xfrm>
          <a:off x="83039" y="2775143"/>
          <a:ext cx="3840889" cy="3514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10700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68344" y="2564904"/>
            <a:ext cx="158417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（単位：人、％）</a:t>
            </a:r>
          </a:p>
        </p:txBody>
      </p:sp>
      <p:sp>
        <p:nvSpPr>
          <p:cNvPr id="9" name="テキスト ボックス 8"/>
          <p:cNvSpPr txBox="1"/>
          <p:nvPr/>
        </p:nvSpPr>
        <p:spPr>
          <a:xfrm>
            <a:off x="-108520" y="513833"/>
            <a:ext cx="9144000" cy="553998"/>
          </a:xfrm>
          <a:prstGeom prst="rect">
            <a:avLst/>
          </a:prstGeom>
          <a:noFill/>
        </p:spPr>
        <p:txBody>
          <a:bodyPr wrap="square" rtlCol="0">
            <a:spAutoFit/>
          </a:bodyPr>
          <a:lstStyle/>
          <a:p>
            <a:pPr lvl="0" indent="133350" eaLnBrk="0" fontAlgn="base" hangingPunct="0">
              <a:spcBef>
                <a:spcPct val="0"/>
              </a:spcBef>
              <a:spcAft>
                <a:spcPct val="0"/>
              </a:spcAft>
            </a:pP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外国人留学生の日本企業等への就職状況</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lvl="0" indent="133350" eaLnBrk="0" fontAlgn="base" hangingPunct="0">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出典：法務省出入国在留管理庁「令和６年における留学生の日本企業等への就職状況について」より作成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６年より都道府県別は％表示のみ）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2"/>
          <p:cNvGraphicFramePr>
            <a:graphicFrameLocks noGrp="1"/>
          </p:cNvGraphicFramePr>
          <p:nvPr/>
        </p:nvGraphicFramePr>
        <p:xfrm>
          <a:off x="163460" y="2849168"/>
          <a:ext cx="8756304" cy="3626823"/>
        </p:xfrm>
        <a:graphic>
          <a:graphicData uri="http://schemas.openxmlformats.org/drawingml/2006/table">
            <a:tbl>
              <a:tblPr/>
              <a:tblGrid>
                <a:gridCol w="547269">
                  <a:extLst>
                    <a:ext uri="{9D8B030D-6E8A-4147-A177-3AD203B41FA5}">
                      <a16:colId xmlns:a16="http://schemas.microsoft.com/office/drawing/2014/main" val="20000"/>
                    </a:ext>
                  </a:extLst>
                </a:gridCol>
                <a:gridCol w="547269">
                  <a:extLst>
                    <a:ext uri="{9D8B030D-6E8A-4147-A177-3AD203B41FA5}">
                      <a16:colId xmlns:a16="http://schemas.microsoft.com/office/drawing/2014/main" val="20001"/>
                    </a:ext>
                  </a:extLst>
                </a:gridCol>
                <a:gridCol w="547269">
                  <a:extLst>
                    <a:ext uri="{9D8B030D-6E8A-4147-A177-3AD203B41FA5}">
                      <a16:colId xmlns:a16="http://schemas.microsoft.com/office/drawing/2014/main" val="20002"/>
                    </a:ext>
                  </a:extLst>
                </a:gridCol>
                <a:gridCol w="547269">
                  <a:extLst>
                    <a:ext uri="{9D8B030D-6E8A-4147-A177-3AD203B41FA5}">
                      <a16:colId xmlns:a16="http://schemas.microsoft.com/office/drawing/2014/main" val="20003"/>
                    </a:ext>
                  </a:extLst>
                </a:gridCol>
                <a:gridCol w="547269">
                  <a:extLst>
                    <a:ext uri="{9D8B030D-6E8A-4147-A177-3AD203B41FA5}">
                      <a16:colId xmlns:a16="http://schemas.microsoft.com/office/drawing/2014/main" val="20004"/>
                    </a:ext>
                  </a:extLst>
                </a:gridCol>
                <a:gridCol w="547269">
                  <a:extLst>
                    <a:ext uri="{9D8B030D-6E8A-4147-A177-3AD203B41FA5}">
                      <a16:colId xmlns:a16="http://schemas.microsoft.com/office/drawing/2014/main" val="20005"/>
                    </a:ext>
                  </a:extLst>
                </a:gridCol>
                <a:gridCol w="547269">
                  <a:extLst>
                    <a:ext uri="{9D8B030D-6E8A-4147-A177-3AD203B41FA5}">
                      <a16:colId xmlns:a16="http://schemas.microsoft.com/office/drawing/2014/main" val="20006"/>
                    </a:ext>
                  </a:extLst>
                </a:gridCol>
                <a:gridCol w="547269">
                  <a:extLst>
                    <a:ext uri="{9D8B030D-6E8A-4147-A177-3AD203B41FA5}">
                      <a16:colId xmlns:a16="http://schemas.microsoft.com/office/drawing/2014/main" val="20007"/>
                    </a:ext>
                  </a:extLst>
                </a:gridCol>
                <a:gridCol w="547269">
                  <a:extLst>
                    <a:ext uri="{9D8B030D-6E8A-4147-A177-3AD203B41FA5}">
                      <a16:colId xmlns:a16="http://schemas.microsoft.com/office/drawing/2014/main" val="3311832355"/>
                    </a:ext>
                  </a:extLst>
                </a:gridCol>
                <a:gridCol w="547269">
                  <a:extLst>
                    <a:ext uri="{9D8B030D-6E8A-4147-A177-3AD203B41FA5}">
                      <a16:colId xmlns:a16="http://schemas.microsoft.com/office/drawing/2014/main" val="3794266321"/>
                    </a:ext>
                  </a:extLst>
                </a:gridCol>
                <a:gridCol w="547269">
                  <a:extLst>
                    <a:ext uri="{9D8B030D-6E8A-4147-A177-3AD203B41FA5}">
                      <a16:colId xmlns:a16="http://schemas.microsoft.com/office/drawing/2014/main" val="445477086"/>
                    </a:ext>
                  </a:extLst>
                </a:gridCol>
                <a:gridCol w="547269">
                  <a:extLst>
                    <a:ext uri="{9D8B030D-6E8A-4147-A177-3AD203B41FA5}">
                      <a16:colId xmlns:a16="http://schemas.microsoft.com/office/drawing/2014/main" val="4214614176"/>
                    </a:ext>
                  </a:extLst>
                </a:gridCol>
                <a:gridCol w="547269">
                  <a:extLst>
                    <a:ext uri="{9D8B030D-6E8A-4147-A177-3AD203B41FA5}">
                      <a16:colId xmlns:a16="http://schemas.microsoft.com/office/drawing/2014/main" val="4286295598"/>
                    </a:ext>
                  </a:extLst>
                </a:gridCol>
                <a:gridCol w="547269">
                  <a:extLst>
                    <a:ext uri="{9D8B030D-6E8A-4147-A177-3AD203B41FA5}">
                      <a16:colId xmlns:a16="http://schemas.microsoft.com/office/drawing/2014/main" val="1815763784"/>
                    </a:ext>
                  </a:extLst>
                </a:gridCol>
                <a:gridCol w="547269">
                  <a:extLst>
                    <a:ext uri="{9D8B030D-6E8A-4147-A177-3AD203B41FA5}">
                      <a16:colId xmlns:a16="http://schemas.microsoft.com/office/drawing/2014/main" val="4120320222"/>
                    </a:ext>
                  </a:extLst>
                </a:gridCol>
                <a:gridCol w="547269">
                  <a:extLst>
                    <a:ext uri="{9D8B030D-6E8A-4147-A177-3AD203B41FA5}">
                      <a16:colId xmlns:a16="http://schemas.microsoft.com/office/drawing/2014/main" val="1744627468"/>
                    </a:ext>
                  </a:extLst>
                </a:gridCol>
              </a:tblGrid>
              <a:tr h="606823">
                <a:tc>
                  <a:txBody>
                    <a:bodyPr/>
                    <a:lstStyle/>
                    <a:p>
                      <a:pPr algn="ctr" rtl="0" fontAlgn="ctr"/>
                      <a:r>
                        <a:rPr lang="ja-JP" altLang="en-US" sz="1200" b="1" i="0" u="none" strike="noStrike" dirty="0">
                          <a:solidFill>
                            <a:schemeClr val="bg1"/>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2010</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(H22)</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2011</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(H23)</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2012</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(H24)</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2013</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(H25)</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2014</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a:t>
                      </a:r>
                      <a:r>
                        <a:rPr lang="en-US" altLang="ja-JP" sz="1400" b="1" i="0" u="none" strike="noStrike" dirty="0">
                          <a:solidFill>
                            <a:schemeClr val="bg1"/>
                          </a:solidFill>
                          <a:effectLst/>
                          <a:latin typeface="Calibri"/>
                        </a:rPr>
                        <a:t>6</a:t>
                      </a:r>
                      <a:r>
                        <a:rPr lang="en-US" sz="1400" b="1" i="0" u="none" strike="noStrike" dirty="0">
                          <a:solidFill>
                            <a:schemeClr val="bg1"/>
                          </a:solidFill>
                          <a:effectLst/>
                          <a:latin typeface="Calibri"/>
                        </a:rPr>
                        <a:t>)</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2015</a:t>
                      </a:r>
                    </a:p>
                    <a:p>
                      <a:pPr algn="ctr" rtl="0" fontAlgn="ctr"/>
                      <a:r>
                        <a:rPr lang="en-US" altLang="ja-JP" sz="1400" b="1" i="0" u="none" strike="noStrike">
                          <a:solidFill>
                            <a:schemeClr val="bg1"/>
                          </a:solidFill>
                          <a:effectLst/>
                          <a:latin typeface="Calibri"/>
                        </a:rPr>
                        <a:t>(H27)</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2016</a:t>
                      </a:r>
                    </a:p>
                    <a:p>
                      <a:pPr algn="ctr" rtl="0" fontAlgn="ctr"/>
                      <a:r>
                        <a:rPr lang="en-US" altLang="ja-JP" sz="1400" b="1" i="0" u="none" strike="noStrike" dirty="0">
                          <a:solidFill>
                            <a:schemeClr val="bg1"/>
                          </a:solidFill>
                          <a:effectLst/>
                          <a:latin typeface="Calibri"/>
                        </a:rPr>
                        <a:t>(H28)</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2017</a:t>
                      </a:r>
                    </a:p>
                    <a:p>
                      <a:pPr algn="ctr" rtl="0" fontAlgn="ctr"/>
                      <a:r>
                        <a:rPr lang="en-US" altLang="ja-JP" sz="1400" b="1" i="0" u="none" strike="noStrike" dirty="0">
                          <a:solidFill>
                            <a:schemeClr val="bg1"/>
                          </a:solidFill>
                          <a:effectLst/>
                          <a:latin typeface="Calibri"/>
                        </a:rPr>
                        <a:t>(H29)</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2018</a:t>
                      </a:r>
                    </a:p>
                    <a:p>
                      <a:pPr algn="ctr" rtl="0" fontAlgn="ctr"/>
                      <a:r>
                        <a:rPr lang="en-US" altLang="ja-JP" sz="1400" b="1" i="0" u="none" strike="noStrike" dirty="0">
                          <a:solidFill>
                            <a:schemeClr val="bg1"/>
                          </a:solidFill>
                          <a:effectLst/>
                          <a:latin typeface="Calibri"/>
                        </a:rPr>
                        <a:t>(H30)</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2019</a:t>
                      </a:r>
                    </a:p>
                    <a:p>
                      <a:pPr algn="ctr" rtl="0" fontAlgn="ctr"/>
                      <a:r>
                        <a:rPr lang="en-US" altLang="ja-JP" sz="1400" b="1" i="0" u="none" strike="noStrike" dirty="0">
                          <a:solidFill>
                            <a:schemeClr val="bg1"/>
                          </a:solidFill>
                          <a:effectLst/>
                          <a:latin typeface="Calibri"/>
                        </a:rPr>
                        <a:t>(R1)</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2020</a:t>
                      </a:r>
                    </a:p>
                    <a:p>
                      <a:pPr algn="ctr" rtl="0" fontAlgn="ctr"/>
                      <a:r>
                        <a:rPr lang="en-US" altLang="ja-JP" sz="1400" b="1" i="0" u="none" strike="noStrike" dirty="0">
                          <a:solidFill>
                            <a:schemeClr val="bg1"/>
                          </a:solidFill>
                          <a:effectLst/>
                          <a:latin typeface="Calibri"/>
                        </a:rPr>
                        <a:t>(R2)</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2021</a:t>
                      </a:r>
                      <a:br>
                        <a:rPr lang="en-US" altLang="ja-JP" sz="1400" b="1" i="0" u="none" strike="noStrike" dirty="0">
                          <a:solidFill>
                            <a:schemeClr val="bg1"/>
                          </a:solidFill>
                          <a:effectLst/>
                          <a:latin typeface="Calibri"/>
                        </a:rPr>
                      </a:br>
                      <a:r>
                        <a:rPr lang="en-US" altLang="ja-JP" sz="1400" b="1" i="0" u="none" strike="noStrike" dirty="0">
                          <a:solidFill>
                            <a:schemeClr val="bg1"/>
                          </a:solidFill>
                          <a:effectLst/>
                          <a:latin typeface="Calibri"/>
                        </a:rPr>
                        <a:t>(R3)</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mn-lt"/>
                        </a:rPr>
                        <a:t>2022</a:t>
                      </a:r>
                      <a:br>
                        <a:rPr lang="en-US" altLang="ja-JP" sz="1400" b="1" i="0" u="none" strike="noStrike" dirty="0">
                          <a:solidFill>
                            <a:schemeClr val="bg1"/>
                          </a:solidFill>
                          <a:effectLst/>
                          <a:latin typeface="+mn-lt"/>
                        </a:rPr>
                      </a:br>
                      <a:r>
                        <a:rPr lang="en-US" altLang="ja-JP" sz="1400" b="1" i="0" u="none" strike="noStrike" dirty="0">
                          <a:solidFill>
                            <a:schemeClr val="bg1"/>
                          </a:solidFill>
                          <a:effectLst/>
                          <a:latin typeface="+mn-lt"/>
                        </a:rPr>
                        <a:t>(R4)</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2023</a:t>
                      </a:r>
                    </a:p>
                    <a:p>
                      <a:pPr algn="ctr" rtl="0" fontAlgn="ctr"/>
                      <a:r>
                        <a:rPr lang="en-US" altLang="ja-JP" sz="1400" b="1" i="0" u="none" strike="noStrike" dirty="0">
                          <a:solidFill>
                            <a:schemeClr val="bg1"/>
                          </a:solidFill>
                          <a:effectLst/>
                          <a:latin typeface="Calibri"/>
                        </a:rPr>
                        <a:t>(R5)</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mn-lt"/>
                        </a:rPr>
                        <a:t>2024</a:t>
                      </a:r>
                    </a:p>
                    <a:p>
                      <a:pPr algn="ctr" rtl="0" fontAlgn="ctr"/>
                      <a:r>
                        <a:rPr lang="en-US" altLang="ja-JP" sz="1400" b="1" i="0" u="none" strike="noStrike" dirty="0">
                          <a:solidFill>
                            <a:schemeClr val="bg1"/>
                          </a:solidFill>
                          <a:effectLst/>
                          <a:latin typeface="+mn-lt"/>
                        </a:rPr>
                        <a:t>(R6)</a:t>
                      </a:r>
                      <a:endParaRPr lang="ja-JP" altLang="en-US" sz="1400" b="1" i="0" u="none" strike="noStrike" dirty="0">
                        <a:solidFill>
                          <a:schemeClr val="bg1"/>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37477">
                <a:tc rowSpan="2">
                  <a:txBody>
                    <a:bodyPr/>
                    <a:lstStyle/>
                    <a:p>
                      <a:pPr algn="ctr" fontAlgn="ctr"/>
                      <a:r>
                        <a:rPr lang="ja-JP" altLang="en-US" sz="1200" b="1" i="0" u="none" strike="noStrike" dirty="0">
                          <a:solidFill>
                            <a:schemeClr val="bg1"/>
                          </a:solidFill>
                          <a:effectLst/>
                          <a:latin typeface="ＭＳ Ｐゴシック"/>
                        </a:rPr>
                        <a:t>大阪</a:t>
                      </a:r>
                      <a:endParaRPr lang="en-US" altLang="ja-JP" sz="1200" b="1" i="0" u="none" strike="noStrike" dirty="0">
                        <a:solidFill>
                          <a:schemeClr val="bg1"/>
                        </a:solidFill>
                        <a:effectLst/>
                        <a:latin typeface="ＭＳ Ｐゴシック"/>
                      </a:endParaRPr>
                    </a:p>
                    <a:p>
                      <a:pPr algn="ctr" fontAlgn="ctr"/>
                      <a:r>
                        <a:rPr lang="ja-JP" altLang="en-US" sz="1000" b="1" i="0" u="none" strike="noStrike" dirty="0">
                          <a:solidFill>
                            <a:schemeClr val="bg1"/>
                          </a:solidFill>
                          <a:effectLst/>
                          <a:latin typeface="ＭＳ Ｐゴシック"/>
                        </a:rPr>
                        <a:t>（全国比）</a:t>
                      </a:r>
                      <a:endParaRPr lang="ja-JP" altLang="en-US" sz="1100" b="1" i="0" u="none" strike="noStrike" dirty="0">
                        <a:solidFill>
                          <a:schemeClr val="bg1"/>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1,614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2,673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4,805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423366">
                <a:tc vMerge="1">
                  <a:txBody>
                    <a:bodyPr/>
                    <a:lstStyle/>
                    <a:p>
                      <a:endParaRPr kumimoji="1" lang="ja-JP" altLang="en-US"/>
                    </a:p>
                  </a:txBody>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366915">
                <a:tc>
                  <a:txBody>
                    <a:bodyPr/>
                    <a:lstStyle/>
                    <a:p>
                      <a:pPr algn="ctr" fontAlgn="t"/>
                      <a:r>
                        <a:rPr lang="ja-JP" altLang="en-US" sz="1200" b="1" i="0" u="none" strike="noStrike" dirty="0">
                          <a:solidFill>
                            <a:schemeClr val="bg1"/>
                          </a:solidFill>
                          <a:effectLst/>
                          <a:latin typeface="ＭＳ Ｐゴシック"/>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7,626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17,037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2804">
                <a:tc>
                  <a:txBody>
                    <a:bodyPr/>
                    <a:lstStyle/>
                    <a:p>
                      <a:pPr algn="ctr" fontAlgn="t"/>
                      <a:r>
                        <a:rPr lang="ja-JP" altLang="en-US" sz="1200" b="1" i="0" u="none" strike="noStrike" dirty="0">
                          <a:solidFill>
                            <a:schemeClr val="bg1"/>
                          </a:solidFill>
                          <a:effectLst/>
                          <a:latin typeface="ＭＳ Ｐゴシック"/>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808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2,469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6915">
                <a:tc>
                  <a:txBody>
                    <a:bodyPr/>
                    <a:lstStyle/>
                    <a:p>
                      <a:pPr algn="ctr" fontAlgn="t"/>
                      <a:r>
                        <a:rPr lang="ja-JP" altLang="en-US" sz="1200" b="1" i="0" u="none" strike="noStrike" dirty="0">
                          <a:solidFill>
                            <a:schemeClr val="bg1"/>
                          </a:solidFill>
                          <a:effectLst/>
                          <a:latin typeface="ＭＳ Ｐゴシック"/>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1,733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2804">
                <a:tc>
                  <a:txBody>
                    <a:bodyPr/>
                    <a:lstStyle/>
                    <a:p>
                      <a:pPr algn="ctr" fontAlgn="t"/>
                      <a:r>
                        <a:rPr lang="ja-JP" altLang="en-US" sz="1200" b="1" i="0" u="none" strike="noStrike" dirty="0">
                          <a:solidFill>
                            <a:schemeClr val="bg1"/>
                          </a:solidFill>
                          <a:effectLst/>
                          <a:latin typeface="ＭＳ Ｐゴシック"/>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6915">
                <a:tc>
                  <a:txBody>
                    <a:bodyPr/>
                    <a:lstStyle/>
                    <a:p>
                      <a:pPr algn="ctr" fontAlgn="t"/>
                      <a:r>
                        <a:rPr lang="ja-JP" altLang="en-US" sz="1200" b="1" i="0" u="none" strike="noStrike" dirty="0">
                          <a:solidFill>
                            <a:schemeClr val="bg1"/>
                          </a:solidFill>
                          <a:effectLst/>
                          <a:latin typeface="ＭＳ Ｐゴシック"/>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2804">
                <a:tc>
                  <a:txBody>
                    <a:bodyPr/>
                    <a:lstStyle/>
                    <a:p>
                      <a:pPr algn="ctr" fontAlgn="t"/>
                      <a:r>
                        <a:rPr lang="ja-JP" altLang="en-US" sz="1200" b="1" i="0" u="none" strike="noStrike" dirty="0">
                          <a:solidFill>
                            <a:schemeClr val="bg1"/>
                          </a:solidFill>
                          <a:effectLst/>
                          <a:latin typeface="ＭＳ Ｐゴシック"/>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12,958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19,435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22,419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30,947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29,689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33,415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41,151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39,382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14" name="正方形/長方形 13"/>
          <p:cNvSpPr/>
          <p:nvPr/>
        </p:nvSpPr>
        <p:spPr>
          <a:xfrm>
            <a:off x="83039" y="1209963"/>
            <a:ext cx="8928992" cy="13549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年に大阪府に所在する企業等に就職した外国人留学生は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で２年連続で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割を超えた。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大阪府に所在する企業等への就職者数の全国に占める割合は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となっており、大阪への就職者数の割合は全国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番目だが、東京への集中度合が高い。</a:t>
            </a:r>
          </a:p>
        </p:txBody>
      </p:sp>
      <p:sp>
        <p:nvSpPr>
          <p:cNvPr id="2" name="スライド番号プレースホルダー 1"/>
          <p:cNvSpPr>
            <a:spLocks noGrp="1"/>
          </p:cNvSpPr>
          <p:nvPr>
            <p:ph type="sldNum" sz="quarter" idx="12"/>
          </p:nvPr>
        </p:nvSpPr>
        <p:spPr/>
        <p:txBody>
          <a:bodyPr/>
          <a:lstStyle/>
          <a:p>
            <a:pPr>
              <a:defRPr/>
            </a:pPr>
            <a:r>
              <a:rPr lang="en-US" altLang="ja-JP" b="1" dirty="0"/>
              <a:t>82</a:t>
            </a:r>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Tree>
    <p:extLst>
      <p:ext uri="{BB962C8B-B14F-4D97-AF65-F5344CB8AC3E}">
        <p14:creationId xmlns:p14="http://schemas.microsoft.com/office/powerpoint/2010/main" val="36306980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a:graphicFrameLocks/>
          </p:cNvGraphicFramePr>
          <p:nvPr/>
        </p:nvGraphicFramePr>
        <p:xfrm>
          <a:off x="167111" y="3568152"/>
          <a:ext cx="3302155" cy="2912993"/>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107504" y="430722"/>
            <a:ext cx="8631164"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都道府県別、外国人労働者・在留外国人の状況</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41789"/>
            <a:ext cx="8928992" cy="21079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nSpc>
                <a:spcPts val="1800"/>
              </a:lnSpc>
              <a:buFont typeface="Wingdings" panose="05000000000000000000" pitchFamily="2" charset="2"/>
              <a:buChar char="p"/>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月末現在の国内における外国人労働者数は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万人と過去最高を更新。都道府県別では、東京都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万人が最も多く、次いで愛知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そのうち、「専門的・技術的分野の在留資格」を持つ者は全国で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86.6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％）。都道府県別では、東京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と続く。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大阪府の専門・技術的分野の在留資格をもつ外国人労働者数は、近年増加傾向にあるが、依然として東京との差は大きい。</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「専門的・技術的分野」のうち、「経営・管理」の在留資格を持つ府内在留外国人は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6,975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人と、東京に次いで多く、近年増加傾向にある。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184" y="6434086"/>
            <a:ext cx="5475279" cy="46166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出入国管理及び難民認定法における「専門的・技術的分野の在留資格」には、「教授」、「芸術」、「宗教」、「報道」、</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「高度専門職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号」、「投資・経営」、「法律・会計業務」、「医療」、「研究」、「教育」、「技術・人文知識・国際業務」、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「企業内転勤」、「興行」、「介護」、「技能」が該当する。</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r>
              <a:rPr lang="en-US" altLang="ja-JP" b="1" dirty="0"/>
              <a:t>83</a:t>
            </a:r>
            <a:endParaRPr lang="ja-JP" altLang="en-US" b="1" dirty="0"/>
          </a:p>
        </p:txBody>
      </p:sp>
      <p:sp>
        <p:nvSpPr>
          <p:cNvPr id="15" name="テキスト ボックス 14"/>
          <p:cNvSpPr txBox="1"/>
          <p:nvPr/>
        </p:nvSpPr>
        <p:spPr>
          <a:xfrm>
            <a:off x="-108520" y="2955650"/>
            <a:ext cx="4002169" cy="59247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○都道府県別外国人労働者数と「専門的・技術的分野の</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在留資格</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月末現在）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出典：厚生労働省「外国人雇用状況の届出状況」より作成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715246" y="2924944"/>
            <a:ext cx="3465266" cy="430887"/>
          </a:xfrm>
          <a:prstGeom prst="rect">
            <a:avLst/>
          </a:prstGeom>
          <a:noFill/>
        </p:spPr>
        <p:txBody>
          <a:bodyPr wrap="square" rtlCol="0">
            <a:spAutoFit/>
          </a:bodyPr>
          <a:lstStyle/>
          <a:p>
            <a:pPr marL="88900" indent="-88900"/>
            <a:r>
              <a:rPr lang="ja-JP" altLang="en-US" sz="1100" dirty="0">
                <a:latin typeface="Meiryo UI" panose="020B0604030504040204" pitchFamily="50" charset="-128"/>
                <a:ea typeface="Meiryo UI" panose="020B0604030504040204" pitchFamily="50" charset="-128"/>
                <a:cs typeface="Meiryo UI" panose="020B0604030504040204" pitchFamily="50" charset="-128"/>
              </a:rPr>
              <a:t>○「経営・管理</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の在留資格を持つ在留外国人数</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出典：法務省「在留外国人統計」より作成</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656225" y="6286028"/>
            <a:ext cx="3707904" cy="58477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月より在留資格「投資・経営」が「経営・管理」に名称変更された。</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これにより、</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月までは外国資本（外資系）の会社における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経営・管理活動に活動対象が限られていたが、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月からは、</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日本資本（日系企業）の会社における経営・管理活動も対象となった。</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419872" y="2930826"/>
            <a:ext cx="2974941" cy="415498"/>
          </a:xfrm>
          <a:prstGeom prst="rect">
            <a:avLst/>
          </a:prstGeom>
          <a:noFill/>
        </p:spPr>
        <p:txBody>
          <a:bodyPr wrap="square" rtlCol="0">
            <a:spAutoFit/>
          </a:bodyPr>
          <a:lstStyle/>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専門的・技術的分野の在留資格を</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持つ外国人労働者数の推移（大阪府）</a:t>
            </a:r>
          </a:p>
        </p:txBody>
      </p:sp>
      <p:sp>
        <p:nvSpPr>
          <p:cNvPr id="20" name="テキスト ボックス 19"/>
          <p:cNvSpPr txBox="1"/>
          <p:nvPr/>
        </p:nvSpPr>
        <p:spPr>
          <a:xfrm>
            <a:off x="5652120" y="3429000"/>
            <a:ext cx="622998" cy="22200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4" name="表 3"/>
          <p:cNvGraphicFramePr>
            <a:graphicFrameLocks noGrp="1"/>
          </p:cNvGraphicFramePr>
          <p:nvPr/>
        </p:nvGraphicFramePr>
        <p:xfrm>
          <a:off x="3563888" y="3305719"/>
          <a:ext cx="2089291" cy="3149670"/>
        </p:xfrm>
        <a:graphic>
          <a:graphicData uri="http://schemas.openxmlformats.org/drawingml/2006/table">
            <a:tbl>
              <a:tblPr firstRow="1" bandRow="1">
                <a:tableStyleId>{5C22544A-7EE6-4342-B048-85BDC9FD1C3A}</a:tableStyleId>
              </a:tblPr>
              <a:tblGrid>
                <a:gridCol w="1274541">
                  <a:extLst>
                    <a:ext uri="{9D8B030D-6E8A-4147-A177-3AD203B41FA5}">
                      <a16:colId xmlns:a16="http://schemas.microsoft.com/office/drawing/2014/main" val="471118431"/>
                    </a:ext>
                  </a:extLst>
                </a:gridCol>
                <a:gridCol w="814750">
                  <a:extLst>
                    <a:ext uri="{9D8B030D-6E8A-4147-A177-3AD203B41FA5}">
                      <a16:colId xmlns:a16="http://schemas.microsoft.com/office/drawing/2014/main" val="1730175475"/>
                    </a:ext>
                  </a:extLst>
                </a:gridCol>
              </a:tblGrid>
              <a:tr h="196070">
                <a:tc>
                  <a:txBody>
                    <a:bodyPr/>
                    <a:lstStyle/>
                    <a:p>
                      <a:pPr algn="ctr"/>
                      <a:r>
                        <a:rPr kumimoji="1" lang="ja-JP" altLang="en-US" sz="800" dirty="0">
                          <a:latin typeface="Meiryo UI" panose="020B0604030504040204" pitchFamily="50" charset="-128"/>
                          <a:ea typeface="Meiryo UI" panose="020B0604030504040204" pitchFamily="50" charset="-128"/>
                        </a:rPr>
                        <a:t>時点</a:t>
                      </a:r>
                    </a:p>
                  </a:txBody>
                  <a:tcPr/>
                </a:tc>
                <a:tc>
                  <a:txBody>
                    <a:bodyPr/>
                    <a:lstStyle/>
                    <a:p>
                      <a:pPr algn="ctr"/>
                      <a:r>
                        <a:rPr kumimoji="1" lang="ja-JP" altLang="en-US" sz="800" dirty="0">
                          <a:latin typeface="Meiryo UI" panose="020B0604030504040204" pitchFamily="50" charset="-128"/>
                          <a:ea typeface="Meiryo UI" panose="020B0604030504040204" pitchFamily="50" charset="-128"/>
                        </a:rPr>
                        <a:t>人数</a:t>
                      </a:r>
                    </a:p>
                  </a:txBody>
                  <a:tcPr/>
                </a:tc>
                <a:extLst>
                  <a:ext uri="{0D108BD9-81ED-4DB2-BD59-A6C34878D82A}">
                    <a16:rowId xmlns:a16="http://schemas.microsoft.com/office/drawing/2014/main" val="931899091"/>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2013</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9,339</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283810397"/>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2014</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9,759</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05016959"/>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2015</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10,052</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335094927"/>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2016</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12,356</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208837676"/>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2017</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15,258</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275531902"/>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2018</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20,173</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568075657"/>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2019</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25,816</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905132028"/>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2020</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28,768</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643432495"/>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baseline="0" dirty="0">
                          <a:solidFill>
                            <a:schemeClr val="tx1"/>
                          </a:solidFill>
                          <a:latin typeface="Meiryo UI" panose="020B0604030504040204" pitchFamily="50" charset="-128"/>
                          <a:ea typeface="Meiryo UI" panose="020B0604030504040204" pitchFamily="50" charset="-128"/>
                        </a:rPr>
                        <a:t>10</a:t>
                      </a:r>
                      <a:r>
                        <a:rPr kumimoji="1" lang="ja-JP" altLang="en-US" sz="800" baseline="0" dirty="0">
                          <a:solidFill>
                            <a:schemeClr val="tx1"/>
                          </a:solidFill>
                          <a:latin typeface="Meiryo UI" panose="020B0604030504040204" pitchFamily="50" charset="-128"/>
                          <a:ea typeface="Meiryo UI" panose="020B0604030504040204" pitchFamily="50" charset="-128"/>
                        </a:rPr>
                        <a:t>月末</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31,947</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426960623"/>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2022</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baseline="0" dirty="0">
                          <a:solidFill>
                            <a:schemeClr val="tx1"/>
                          </a:solidFill>
                          <a:latin typeface="Meiryo UI" panose="020B0604030504040204" pitchFamily="50" charset="-128"/>
                          <a:ea typeface="Meiryo UI" panose="020B0604030504040204" pitchFamily="50" charset="-128"/>
                        </a:rPr>
                        <a:t>10</a:t>
                      </a:r>
                      <a:r>
                        <a:rPr kumimoji="1" lang="ja-JP" altLang="en-US" sz="800" baseline="0" dirty="0">
                          <a:solidFill>
                            <a:schemeClr val="tx1"/>
                          </a:solidFill>
                          <a:latin typeface="Meiryo UI" panose="020B0604030504040204" pitchFamily="50" charset="-128"/>
                          <a:ea typeface="Meiryo UI" panose="020B0604030504040204" pitchFamily="50" charset="-128"/>
                        </a:rPr>
                        <a:t>月末</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39,649</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395054747"/>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2023</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baseline="0" dirty="0">
                          <a:solidFill>
                            <a:schemeClr val="tx1"/>
                          </a:solidFill>
                          <a:latin typeface="Meiryo UI" panose="020B0604030504040204" pitchFamily="50" charset="-128"/>
                          <a:ea typeface="Meiryo UI" panose="020B0604030504040204" pitchFamily="50" charset="-128"/>
                        </a:rPr>
                        <a:t>10</a:t>
                      </a:r>
                      <a:r>
                        <a:rPr kumimoji="1" lang="ja-JP" altLang="en-US" sz="800" baseline="0" dirty="0">
                          <a:solidFill>
                            <a:schemeClr val="tx1"/>
                          </a:solidFill>
                          <a:latin typeface="Meiryo UI" panose="020B0604030504040204" pitchFamily="50" charset="-128"/>
                          <a:ea typeface="Meiryo UI" panose="020B0604030504040204" pitchFamily="50" charset="-128"/>
                        </a:rPr>
                        <a:t>月末</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50,408</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461961051"/>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2024</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baseline="0" dirty="0">
                          <a:solidFill>
                            <a:schemeClr val="tx1"/>
                          </a:solidFill>
                          <a:latin typeface="Meiryo UI" panose="020B0604030504040204" pitchFamily="50" charset="-128"/>
                          <a:ea typeface="Meiryo UI" panose="020B0604030504040204" pitchFamily="50" charset="-128"/>
                        </a:rPr>
                        <a:t>10</a:t>
                      </a:r>
                      <a:r>
                        <a:rPr kumimoji="1" lang="ja-JP" altLang="en-US" sz="800" baseline="0" dirty="0">
                          <a:solidFill>
                            <a:schemeClr val="tx1"/>
                          </a:solidFill>
                          <a:latin typeface="Meiryo UI" panose="020B0604030504040204" pitchFamily="50" charset="-128"/>
                          <a:ea typeface="Meiryo UI" panose="020B0604030504040204" pitchFamily="50" charset="-128"/>
                        </a:rPr>
                        <a:t>月末</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62,468</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58650425"/>
                  </a:ext>
                </a:extLst>
              </a:tr>
              <a:tr h="207566">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2025</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baseline="0" dirty="0">
                          <a:solidFill>
                            <a:schemeClr val="tx1"/>
                          </a:solidFill>
                          <a:latin typeface="Meiryo UI" panose="020B0604030504040204" pitchFamily="50" charset="-128"/>
                          <a:ea typeface="Meiryo UI" panose="020B0604030504040204" pitchFamily="50" charset="-128"/>
                        </a:rPr>
                        <a:t>10</a:t>
                      </a:r>
                      <a:r>
                        <a:rPr kumimoji="1" lang="ja-JP" altLang="en-US" sz="800" baseline="0" dirty="0">
                          <a:solidFill>
                            <a:schemeClr val="tx1"/>
                          </a:solidFill>
                          <a:latin typeface="Meiryo UI" panose="020B0604030504040204" pitchFamily="50" charset="-128"/>
                          <a:ea typeface="Meiryo UI" panose="020B0604030504040204" pitchFamily="50" charset="-128"/>
                        </a:rPr>
                        <a:t>月末</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79,202</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760011889"/>
                  </a:ext>
                </a:extLst>
              </a:tr>
            </a:tbl>
          </a:graphicData>
        </a:graphic>
      </p:graphicFrame>
      <p:sp>
        <p:nvSpPr>
          <p:cNvPr id="23" name="四角形吹き出し 22"/>
          <p:cNvSpPr/>
          <p:nvPr/>
        </p:nvSpPr>
        <p:spPr>
          <a:xfrm>
            <a:off x="1650816" y="3573016"/>
            <a:ext cx="1270167" cy="432048"/>
          </a:xfrm>
          <a:prstGeom prst="wedgeRectCallout">
            <a:avLst>
              <a:gd name="adj1" fmla="val -67420"/>
              <a:gd name="adj2" fmla="val 57444"/>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外国人労働者に占める</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「専門的・技術的」資格保有者の割合（右軸）</a:t>
            </a:r>
          </a:p>
        </p:txBody>
      </p:sp>
      <p:sp>
        <p:nvSpPr>
          <p:cNvPr id="2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22" name="グラフ 21">
            <a:extLst>
              <a:ext uri="{FF2B5EF4-FFF2-40B4-BE49-F238E27FC236}">
                <a16:creationId xmlns:a16="http://schemas.microsoft.com/office/drawing/2014/main" id="{00000000-0008-0000-0000-000003000000}"/>
              </a:ext>
            </a:extLst>
          </p:cNvPr>
          <p:cNvGraphicFramePr>
            <a:graphicFrameLocks/>
          </p:cNvGraphicFramePr>
          <p:nvPr/>
        </p:nvGraphicFramePr>
        <p:xfrm>
          <a:off x="5797195" y="3573016"/>
          <a:ext cx="3028428" cy="29176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00242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99965" y="616507"/>
            <a:ext cx="7997815" cy="553998"/>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cs typeface="Meiryo UI" panose="020B0604030504040204" pitchFamily="50" charset="-128"/>
              </a:rPr>
              <a:t>大阪・全国の</a:t>
            </a:r>
            <a:r>
              <a:rPr lang="zh-TW" altLang="en-US" b="1" dirty="0">
                <a:latin typeface="Meiryo UI" panose="020B0604030504040204" pitchFamily="50" charset="-128"/>
                <a:ea typeface="Meiryo UI" panose="020B0604030504040204" pitchFamily="50" charset="-128"/>
                <a:cs typeface="Meiryo UI" panose="020B0604030504040204" pitchFamily="50" charset="-128"/>
              </a:rPr>
              <a:t>新規高校卒業（予定）者就職（内定）状況</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（３月末現在）</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出典：文部科学省「高等学校卒業者の就職状況調査」より作成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34076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大阪府の高校卒業者の就職率は改善傾向にあるが、全国平均とは開きがある状況。</a:t>
            </a:r>
          </a:p>
        </p:txBody>
      </p:sp>
      <p:sp>
        <p:nvSpPr>
          <p:cNvPr id="2" name="スライド番号プレースホルダー 1"/>
          <p:cNvSpPr>
            <a:spLocks noGrp="1"/>
          </p:cNvSpPr>
          <p:nvPr>
            <p:ph type="sldNum" sz="quarter" idx="12"/>
          </p:nvPr>
        </p:nvSpPr>
        <p:spPr/>
        <p:txBody>
          <a:bodyPr/>
          <a:lstStyle/>
          <a:p>
            <a:pPr>
              <a:defRPr/>
            </a:pPr>
            <a:r>
              <a:rPr lang="en-US" altLang="ja-JP" b="1" dirty="0"/>
              <a:t>84</a:t>
            </a:r>
            <a:endParaRPr lang="ja-JP" altLang="en-US" b="1" dirty="0"/>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5" name="グラフ 4">
            <a:extLst>
              <a:ext uri="{FF2B5EF4-FFF2-40B4-BE49-F238E27FC236}">
                <a16:creationId xmlns:a16="http://schemas.microsoft.com/office/drawing/2014/main" id="{AFAA9784-B318-4CD3-9F0D-D883737C940F}"/>
              </a:ext>
            </a:extLst>
          </p:cNvPr>
          <p:cNvGraphicFramePr/>
          <p:nvPr>
            <p:extLst>
              <p:ext uri="{D42A27DB-BD31-4B8C-83A1-F6EECF244321}">
                <p14:modId xmlns:p14="http://schemas.microsoft.com/office/powerpoint/2010/main" val="2627894733"/>
              </p:ext>
            </p:extLst>
          </p:nvPr>
        </p:nvGraphicFramePr>
        <p:xfrm>
          <a:off x="0" y="2605806"/>
          <a:ext cx="8819999"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5605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88681" y="415697"/>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大阪府の年齢階層別転出入の状況</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18" name="正方形/長方形 17"/>
          <p:cNvSpPr/>
          <p:nvPr/>
        </p:nvSpPr>
        <p:spPr>
          <a:xfrm>
            <a:off x="126327" y="980728"/>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年の圏域別転出入状況をみると、全体では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15,667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一方で、対東京圏（東京都、神奈川県、埼玉県、千葉県）では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歳を除き転出超過となっている。特に、東京圏への転出者は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代が多い。</a:t>
            </a: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3" name="スライド番号プレースホルダー 2"/>
          <p:cNvSpPr>
            <a:spLocks noGrp="1"/>
          </p:cNvSpPr>
          <p:nvPr>
            <p:ph type="sldNum" sz="quarter" idx="12"/>
          </p:nvPr>
        </p:nvSpPr>
        <p:spPr>
          <a:xfrm>
            <a:off x="7044564" y="6517399"/>
            <a:ext cx="2133600" cy="365125"/>
          </a:xfrm>
        </p:spPr>
        <p:txBody>
          <a:bodyPr/>
          <a:lstStyle/>
          <a:p>
            <a:pPr>
              <a:defRPr/>
            </a:pPr>
            <a:fld id="{4AC9B83D-17C3-4F2E-B0BA-D155CD364A7C}" type="slidenum">
              <a:rPr lang="ja-JP" altLang="en-US" b="1" smtClean="0"/>
              <a:pPr>
                <a:defRPr/>
              </a:pPr>
              <a:t>85</a:t>
            </a:fld>
            <a:endParaRPr lang="ja-JP" altLang="en-US" b="1" dirty="0"/>
          </a:p>
        </p:txBody>
      </p:sp>
      <p:graphicFrame>
        <p:nvGraphicFramePr>
          <p:cNvPr id="7" name="表 6">
            <a:extLst>
              <a:ext uri="{FF2B5EF4-FFF2-40B4-BE49-F238E27FC236}">
                <a16:creationId xmlns:a16="http://schemas.microsoft.com/office/drawing/2014/main" id="{A7D0FFD9-0ECF-4603-ABA8-6A1334D915A3}"/>
              </a:ext>
            </a:extLst>
          </p:cNvPr>
          <p:cNvGraphicFramePr>
            <a:graphicFrameLocks noGrp="1"/>
          </p:cNvGraphicFramePr>
          <p:nvPr/>
        </p:nvGraphicFramePr>
        <p:xfrm>
          <a:off x="720000" y="1991161"/>
          <a:ext cx="7703999" cy="4708800"/>
        </p:xfrm>
        <a:graphic>
          <a:graphicData uri="http://schemas.openxmlformats.org/drawingml/2006/table">
            <a:tbl>
              <a:tblPr/>
              <a:tblGrid>
                <a:gridCol w="910983">
                  <a:extLst>
                    <a:ext uri="{9D8B030D-6E8A-4147-A177-3AD203B41FA5}">
                      <a16:colId xmlns:a16="http://schemas.microsoft.com/office/drawing/2014/main" val="939644479"/>
                    </a:ext>
                  </a:extLst>
                </a:gridCol>
                <a:gridCol w="764776">
                  <a:extLst>
                    <a:ext uri="{9D8B030D-6E8A-4147-A177-3AD203B41FA5}">
                      <a16:colId xmlns:a16="http://schemas.microsoft.com/office/drawing/2014/main" val="1964091337"/>
                    </a:ext>
                  </a:extLst>
                </a:gridCol>
                <a:gridCol w="753530">
                  <a:extLst>
                    <a:ext uri="{9D8B030D-6E8A-4147-A177-3AD203B41FA5}">
                      <a16:colId xmlns:a16="http://schemas.microsoft.com/office/drawing/2014/main" val="115126682"/>
                    </a:ext>
                  </a:extLst>
                </a:gridCol>
                <a:gridCol w="753530">
                  <a:extLst>
                    <a:ext uri="{9D8B030D-6E8A-4147-A177-3AD203B41FA5}">
                      <a16:colId xmlns:a16="http://schemas.microsoft.com/office/drawing/2014/main" val="3236691911"/>
                    </a:ext>
                  </a:extLst>
                </a:gridCol>
                <a:gridCol w="753530">
                  <a:extLst>
                    <a:ext uri="{9D8B030D-6E8A-4147-A177-3AD203B41FA5}">
                      <a16:colId xmlns:a16="http://schemas.microsoft.com/office/drawing/2014/main" val="3396952131"/>
                    </a:ext>
                  </a:extLst>
                </a:gridCol>
                <a:gridCol w="753530">
                  <a:extLst>
                    <a:ext uri="{9D8B030D-6E8A-4147-A177-3AD203B41FA5}">
                      <a16:colId xmlns:a16="http://schemas.microsoft.com/office/drawing/2014/main" val="2980637121"/>
                    </a:ext>
                  </a:extLst>
                </a:gridCol>
                <a:gridCol w="753530">
                  <a:extLst>
                    <a:ext uri="{9D8B030D-6E8A-4147-A177-3AD203B41FA5}">
                      <a16:colId xmlns:a16="http://schemas.microsoft.com/office/drawing/2014/main" val="4215997187"/>
                    </a:ext>
                  </a:extLst>
                </a:gridCol>
                <a:gridCol w="753530">
                  <a:extLst>
                    <a:ext uri="{9D8B030D-6E8A-4147-A177-3AD203B41FA5}">
                      <a16:colId xmlns:a16="http://schemas.microsoft.com/office/drawing/2014/main" val="2368835893"/>
                    </a:ext>
                  </a:extLst>
                </a:gridCol>
                <a:gridCol w="753530">
                  <a:extLst>
                    <a:ext uri="{9D8B030D-6E8A-4147-A177-3AD203B41FA5}">
                      <a16:colId xmlns:a16="http://schemas.microsoft.com/office/drawing/2014/main" val="987983286"/>
                    </a:ext>
                  </a:extLst>
                </a:gridCol>
                <a:gridCol w="753530">
                  <a:extLst>
                    <a:ext uri="{9D8B030D-6E8A-4147-A177-3AD203B41FA5}">
                      <a16:colId xmlns:a16="http://schemas.microsoft.com/office/drawing/2014/main" val="146798522"/>
                    </a:ext>
                  </a:extLst>
                </a:gridCol>
              </a:tblGrid>
              <a:tr h="188352">
                <a:tc>
                  <a:txBody>
                    <a:bodyPr/>
                    <a:lstStyle/>
                    <a:p>
                      <a:pPr algn="l" fontAlgn="ctr"/>
                      <a:r>
                        <a:rPr lang="ja-JP" altLang="en-US" sz="900" b="0" i="0" u="none" strike="noStrike">
                          <a:effectLst/>
                          <a:latin typeface="メイリオ" panose="020B0604030504040204" pitchFamily="50" charset="-128"/>
                          <a:ea typeface="メイリオ" panose="020B0604030504040204" pitchFamily="50" charset="-128"/>
                        </a:rPr>
                        <a:t>　</a:t>
                      </a:r>
                    </a:p>
                  </a:txBody>
                  <a:tcPr marL="5029" marR="5029" marT="502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900" b="0" i="0" u="none" strike="noStrike" dirty="0">
                          <a:effectLst/>
                          <a:latin typeface="メイリオ" panose="020B0604030504040204" pitchFamily="50" charset="-128"/>
                          <a:ea typeface="メイリオ" panose="020B0604030504040204" pitchFamily="50" charset="-128"/>
                        </a:rPr>
                        <a:t>　</a:t>
                      </a:r>
                    </a:p>
                  </a:txBody>
                  <a:tcPr marL="5029" marR="5029" marT="502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effectLst/>
                          <a:latin typeface="メイリオ" panose="020B0604030504040204" pitchFamily="50" charset="-128"/>
                          <a:ea typeface="メイリオ" panose="020B0604030504040204" pitchFamily="50" charset="-128"/>
                        </a:rPr>
                        <a:t>合計</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0</a:t>
                      </a:r>
                      <a:r>
                        <a:rPr lang="ja-JP" altLang="en-US" sz="900" b="0" i="0" u="none" strike="noStrike">
                          <a:effectLst/>
                          <a:latin typeface="メイリオ" panose="020B0604030504040204" pitchFamily="50" charset="-128"/>
                          <a:ea typeface="メイリオ" panose="020B0604030504040204" pitchFamily="50" charset="-128"/>
                        </a:rPr>
                        <a:t>～</a:t>
                      </a:r>
                      <a:r>
                        <a:rPr lang="en-US" altLang="ja-JP" sz="900" b="0" i="0" u="none" strike="noStrike">
                          <a:effectLst/>
                          <a:latin typeface="メイリオ" panose="020B0604030504040204" pitchFamily="50" charset="-128"/>
                          <a:ea typeface="メイリオ" panose="020B0604030504040204" pitchFamily="50" charset="-128"/>
                        </a:rPr>
                        <a:t>9</a:t>
                      </a:r>
                      <a:r>
                        <a:rPr lang="ja-JP" altLang="en-US" sz="900" b="0" i="0" u="none" strike="noStrike">
                          <a:effectLst/>
                          <a:latin typeface="メイリオ" panose="020B0604030504040204" pitchFamily="50" charset="-128"/>
                          <a:ea typeface="メイリオ" panose="020B0604030504040204" pitchFamily="50" charset="-128"/>
                        </a:rPr>
                        <a:t>歳</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10</a:t>
                      </a:r>
                      <a:r>
                        <a:rPr lang="ja-JP" altLang="en-US" sz="900" b="0" i="0" u="none" strike="noStrike">
                          <a:effectLst/>
                          <a:latin typeface="メイリオ" panose="020B0604030504040204" pitchFamily="50" charset="-128"/>
                          <a:ea typeface="メイリオ" panose="020B0604030504040204" pitchFamily="50" charset="-128"/>
                        </a:rPr>
                        <a:t>～</a:t>
                      </a:r>
                      <a:r>
                        <a:rPr lang="en-US" altLang="ja-JP" sz="900" b="0" i="0" u="none" strike="noStrike">
                          <a:effectLst/>
                          <a:latin typeface="メイリオ" panose="020B0604030504040204" pitchFamily="50" charset="-128"/>
                          <a:ea typeface="メイリオ" panose="020B0604030504040204" pitchFamily="50" charset="-128"/>
                        </a:rPr>
                        <a:t>19</a:t>
                      </a:r>
                      <a:r>
                        <a:rPr lang="ja-JP" altLang="en-US" sz="900" b="0" i="0" u="none" strike="noStrike">
                          <a:effectLst/>
                          <a:latin typeface="メイリオ" panose="020B0604030504040204" pitchFamily="50" charset="-128"/>
                          <a:ea typeface="メイリオ" panose="020B0604030504040204" pitchFamily="50" charset="-128"/>
                        </a:rPr>
                        <a:t>歳</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20</a:t>
                      </a:r>
                      <a:r>
                        <a:rPr lang="ja-JP" altLang="en-US" sz="900" b="0" i="0" u="none" strike="noStrike">
                          <a:effectLst/>
                          <a:latin typeface="メイリオ" panose="020B0604030504040204" pitchFamily="50" charset="-128"/>
                          <a:ea typeface="メイリオ" panose="020B0604030504040204" pitchFamily="50" charset="-128"/>
                        </a:rPr>
                        <a:t>～</a:t>
                      </a:r>
                      <a:r>
                        <a:rPr lang="en-US" altLang="ja-JP" sz="900" b="0" i="0" u="none" strike="noStrike">
                          <a:effectLst/>
                          <a:latin typeface="メイリオ" panose="020B0604030504040204" pitchFamily="50" charset="-128"/>
                          <a:ea typeface="メイリオ" panose="020B0604030504040204" pitchFamily="50" charset="-128"/>
                        </a:rPr>
                        <a:t>29</a:t>
                      </a:r>
                      <a:r>
                        <a:rPr lang="ja-JP" altLang="en-US" sz="900" b="0" i="0" u="none" strike="noStrike">
                          <a:effectLst/>
                          <a:latin typeface="メイリオ" panose="020B0604030504040204" pitchFamily="50" charset="-128"/>
                          <a:ea typeface="メイリオ" panose="020B0604030504040204" pitchFamily="50" charset="-128"/>
                        </a:rPr>
                        <a:t>歳</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30</a:t>
                      </a:r>
                      <a:r>
                        <a:rPr lang="ja-JP" altLang="en-US" sz="900" b="0" i="0" u="none" strike="noStrike">
                          <a:effectLst/>
                          <a:latin typeface="メイリオ" panose="020B0604030504040204" pitchFamily="50" charset="-128"/>
                          <a:ea typeface="メイリオ" panose="020B0604030504040204" pitchFamily="50" charset="-128"/>
                        </a:rPr>
                        <a:t>～</a:t>
                      </a:r>
                      <a:r>
                        <a:rPr lang="en-US" altLang="ja-JP" sz="900" b="0" i="0" u="none" strike="noStrike">
                          <a:effectLst/>
                          <a:latin typeface="メイリオ" panose="020B0604030504040204" pitchFamily="50" charset="-128"/>
                          <a:ea typeface="メイリオ" panose="020B0604030504040204" pitchFamily="50" charset="-128"/>
                        </a:rPr>
                        <a:t>39</a:t>
                      </a:r>
                      <a:r>
                        <a:rPr lang="ja-JP" altLang="en-US" sz="900" b="0" i="0" u="none" strike="noStrike">
                          <a:effectLst/>
                          <a:latin typeface="メイリオ" panose="020B0604030504040204" pitchFamily="50" charset="-128"/>
                          <a:ea typeface="メイリオ" panose="020B0604030504040204" pitchFamily="50" charset="-128"/>
                        </a:rPr>
                        <a:t>歳</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40</a:t>
                      </a:r>
                      <a:r>
                        <a:rPr lang="ja-JP" altLang="en-US" sz="900" b="0" i="0" u="none" strike="noStrike">
                          <a:effectLst/>
                          <a:latin typeface="メイリオ" panose="020B0604030504040204" pitchFamily="50" charset="-128"/>
                          <a:ea typeface="メイリオ" panose="020B0604030504040204" pitchFamily="50" charset="-128"/>
                        </a:rPr>
                        <a:t>歳～</a:t>
                      </a:r>
                      <a:r>
                        <a:rPr lang="en-US" altLang="ja-JP" sz="900" b="0" i="0" u="none" strike="noStrike">
                          <a:effectLst/>
                          <a:latin typeface="メイリオ" panose="020B0604030504040204" pitchFamily="50" charset="-128"/>
                          <a:ea typeface="メイリオ" panose="020B0604030504040204" pitchFamily="50" charset="-128"/>
                        </a:rPr>
                        <a:t>49</a:t>
                      </a:r>
                      <a:r>
                        <a:rPr lang="ja-JP" altLang="en-US" sz="900" b="0" i="0" u="none" strike="noStrike">
                          <a:effectLst/>
                          <a:latin typeface="メイリオ" panose="020B0604030504040204" pitchFamily="50" charset="-128"/>
                          <a:ea typeface="メイリオ" panose="020B0604030504040204" pitchFamily="50" charset="-128"/>
                        </a:rPr>
                        <a:t>歳</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50</a:t>
                      </a:r>
                      <a:r>
                        <a:rPr lang="ja-JP" altLang="en-US" sz="900" b="0" i="0" u="none" strike="noStrike">
                          <a:effectLst/>
                          <a:latin typeface="メイリオ" panose="020B0604030504040204" pitchFamily="50" charset="-128"/>
                          <a:ea typeface="メイリオ" panose="020B0604030504040204" pitchFamily="50" charset="-128"/>
                        </a:rPr>
                        <a:t>歳～</a:t>
                      </a:r>
                      <a:r>
                        <a:rPr lang="en-US" altLang="ja-JP" sz="900" b="0" i="0" u="none" strike="noStrike">
                          <a:effectLst/>
                          <a:latin typeface="メイリオ" panose="020B0604030504040204" pitchFamily="50" charset="-128"/>
                          <a:ea typeface="メイリオ" panose="020B0604030504040204" pitchFamily="50" charset="-128"/>
                        </a:rPr>
                        <a:t>59</a:t>
                      </a:r>
                      <a:r>
                        <a:rPr lang="ja-JP" altLang="en-US" sz="900" b="0" i="0" u="none" strike="noStrike">
                          <a:effectLst/>
                          <a:latin typeface="メイリオ" panose="020B0604030504040204" pitchFamily="50" charset="-128"/>
                          <a:ea typeface="メイリオ" panose="020B0604030504040204" pitchFamily="50" charset="-128"/>
                        </a:rPr>
                        <a:t>歳</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60</a:t>
                      </a:r>
                      <a:r>
                        <a:rPr lang="ja-JP" altLang="en-US" sz="900" b="0" i="0" u="none" strike="noStrike">
                          <a:effectLst/>
                          <a:latin typeface="メイリオ" panose="020B0604030504040204" pitchFamily="50" charset="-128"/>
                          <a:ea typeface="メイリオ" panose="020B0604030504040204" pitchFamily="50" charset="-128"/>
                        </a:rPr>
                        <a:t>歳以上</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902621"/>
                  </a:ext>
                </a:extLst>
              </a:tr>
              <a:tr h="188352">
                <a:tc rowSpan="3">
                  <a:txBody>
                    <a:bodyPr/>
                    <a:lstStyle/>
                    <a:p>
                      <a:pPr algn="ctr" fontAlgn="ctr"/>
                      <a:r>
                        <a:rPr lang="ja-JP" altLang="en-US" sz="900" b="1" i="0" u="none" strike="noStrike" dirty="0">
                          <a:effectLst/>
                          <a:latin typeface="メイリオ" panose="020B0604030504040204" pitchFamily="50" charset="-128"/>
                          <a:ea typeface="メイリオ" panose="020B0604030504040204" pitchFamily="50" charset="-128"/>
                        </a:rPr>
                        <a:t>北海道・東北</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dirty="0">
                          <a:effectLst/>
                          <a:latin typeface="メイリオ" panose="020B0604030504040204" pitchFamily="50" charset="-128"/>
                          <a:ea typeface="メイリオ" panose="020B0604030504040204" pitchFamily="50" charset="-128"/>
                        </a:rPr>
                        <a:t>転入</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6,267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363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540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2,800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1,204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616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459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285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606453"/>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5,180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341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374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2,058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1,109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580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395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323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0404272"/>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1,087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dirty="0">
                          <a:effectLst/>
                          <a:latin typeface="メイリオ" panose="020B0604030504040204" pitchFamily="50" charset="-128"/>
                          <a:ea typeface="メイリオ" panose="020B0604030504040204" pitchFamily="50" charset="-128"/>
                        </a:rPr>
                        <a:t>166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742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38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060083876"/>
                  </a:ext>
                </a:extLst>
              </a:tr>
              <a:tr h="188352">
                <a:tc rowSpan="3">
                  <a:txBody>
                    <a:bodyPr/>
                    <a:lstStyle/>
                    <a:p>
                      <a:pPr algn="ctr" fontAlgn="ctr"/>
                      <a:r>
                        <a:rPr lang="ja-JP" altLang="en-US" sz="900" b="1" i="0" u="none" strike="noStrike" dirty="0">
                          <a:effectLst/>
                          <a:latin typeface="メイリオ" panose="020B0604030504040204" pitchFamily="50" charset="-128"/>
                          <a:ea typeface="メイリオ" panose="020B0604030504040204" pitchFamily="50" charset="-128"/>
                        </a:rPr>
                        <a:t>関東・甲信越</a:t>
                      </a:r>
                      <a:br>
                        <a:rPr lang="ja-JP" altLang="en-US" sz="900" b="1" i="0" u="none" strike="noStrike" dirty="0">
                          <a:effectLst/>
                          <a:latin typeface="メイリオ" panose="020B0604030504040204" pitchFamily="50" charset="-128"/>
                          <a:ea typeface="メイリオ" panose="020B0604030504040204" pitchFamily="50" charset="-128"/>
                        </a:rPr>
                      </a:br>
                      <a:r>
                        <a:rPr lang="ja-JP" altLang="en-US" sz="900" b="1" i="0" u="none" strike="noStrike" dirty="0">
                          <a:effectLst/>
                          <a:latin typeface="メイリオ" panose="020B0604030504040204" pitchFamily="50" charset="-128"/>
                          <a:ea typeface="メイリオ" panose="020B0604030504040204" pitchFamily="50" charset="-128"/>
                        </a:rPr>
                        <a:t>（東京圏除く）</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メイリオ" panose="020B0604030504040204" pitchFamily="50" charset="-128"/>
                          <a:ea typeface="メイリオ" panose="020B0604030504040204" pitchFamily="50" charset="-128"/>
                        </a:rPr>
                        <a:t>5,491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313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354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2,618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1,122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465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391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228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9348658"/>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5,091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316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278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2,291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1,022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521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352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311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0158548"/>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400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327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56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83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327314871"/>
                  </a:ext>
                </a:extLst>
              </a:tr>
              <a:tr h="188352">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東京圏</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38,596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2,766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1,435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16,611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9,152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4,027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2,984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1,621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482791"/>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47,729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2,758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1,783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23,732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10,131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4,444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2,985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1,896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4895235"/>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9,133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348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7,121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979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417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275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874272918"/>
                  </a:ext>
                </a:extLst>
              </a:tr>
              <a:tr h="188352">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東海・北陸</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22,554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1,273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1,636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10,724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4,232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1,943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1,490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1,256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932841"/>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18,401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1,096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745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8,797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3,793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1,657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1,213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1,100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891089"/>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4,153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177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891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1,927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439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286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277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699760425"/>
                  </a:ext>
                </a:extLst>
              </a:tr>
              <a:tr h="188352">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関西圏</a:t>
                      </a:r>
                      <a:br>
                        <a:rPr lang="ja-JP" altLang="en-US" sz="900" b="1" i="0" u="none" strike="noStrike">
                          <a:effectLst/>
                          <a:latin typeface="メイリオ" panose="020B0604030504040204" pitchFamily="50" charset="-128"/>
                          <a:ea typeface="メイリオ" panose="020B0604030504040204" pitchFamily="50" charset="-128"/>
                        </a:rPr>
                      </a:br>
                      <a:r>
                        <a:rPr lang="en-US" altLang="ja-JP" sz="900" b="1" i="0" u="none" strike="noStrike">
                          <a:effectLst/>
                          <a:latin typeface="メイリオ" panose="020B0604030504040204" pitchFamily="50" charset="-128"/>
                          <a:ea typeface="メイリオ" panose="020B0604030504040204" pitchFamily="50" charset="-128"/>
                        </a:rPr>
                        <a:t>(</a:t>
                      </a:r>
                      <a:r>
                        <a:rPr lang="ja-JP" altLang="en-US" sz="900" b="1" i="0" u="none" strike="noStrike">
                          <a:effectLst/>
                          <a:latin typeface="メイリオ" panose="020B0604030504040204" pitchFamily="50" charset="-128"/>
                          <a:ea typeface="メイリオ" panose="020B0604030504040204" pitchFamily="50" charset="-128"/>
                        </a:rPr>
                        <a:t>大阪除く</a:t>
                      </a:r>
                      <a:r>
                        <a:rPr lang="en-US" altLang="ja-JP" sz="900" b="1" i="0" u="none" strike="noStrike">
                          <a:effectLst/>
                          <a:latin typeface="メイリオ" panose="020B0604030504040204" pitchFamily="50" charset="-128"/>
                          <a:ea typeface="メイリオ" panose="020B0604030504040204" pitchFamily="50" charset="-128"/>
                        </a:rPr>
                        <a:t>)</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72,566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3,261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3,640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35,612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14,247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5,344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3,938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6,524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8121939"/>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63,785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4,657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3,139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26,345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14,392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5,139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4,226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5,887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612721"/>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8,781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1,396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501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9,267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145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205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288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637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90149007"/>
                  </a:ext>
                </a:extLst>
              </a:tr>
              <a:tr h="188352">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中国・四国</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22,398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1,012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2,434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11,676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3,086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1,591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1,232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1,367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5269441"/>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14,589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947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902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6,159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2,667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1,282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1,134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1,498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9364513"/>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7,809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1,532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5,517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419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309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131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707887252"/>
                  </a:ext>
                </a:extLst>
              </a:tr>
              <a:tr h="188352">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九州</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16,360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949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1,810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7,414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2,666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1,383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1,021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1,117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218217"/>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13,790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1,050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747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5,481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2,591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1,466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1,177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1,278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224637"/>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2,570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101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1,063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1,933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83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156</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161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275709813"/>
                  </a:ext>
                </a:extLst>
              </a:tr>
              <a:tr h="188352">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合計</a:t>
                      </a:r>
                      <a:br>
                        <a:rPr lang="ja-JP" altLang="en-US" sz="900" b="1" i="0" u="none" strike="noStrike">
                          <a:effectLst/>
                          <a:latin typeface="メイリオ" panose="020B0604030504040204" pitchFamily="50" charset="-128"/>
                          <a:ea typeface="メイリオ" panose="020B0604030504040204" pitchFamily="50" charset="-128"/>
                        </a:rPr>
                      </a:br>
                      <a:r>
                        <a:rPr lang="en-US" altLang="ja-JP" sz="900" b="1" i="0" u="none" strike="noStrike">
                          <a:effectLst/>
                          <a:latin typeface="メイリオ" panose="020B0604030504040204" pitchFamily="50" charset="-128"/>
                          <a:ea typeface="メイリオ" panose="020B0604030504040204" pitchFamily="50" charset="-128"/>
                        </a:rPr>
                        <a:t>(</a:t>
                      </a:r>
                      <a:r>
                        <a:rPr lang="ja-JP" altLang="en-US" sz="900" b="1" i="0" u="none" strike="noStrike">
                          <a:effectLst/>
                          <a:latin typeface="メイリオ" panose="020B0604030504040204" pitchFamily="50" charset="-128"/>
                          <a:ea typeface="メイリオ" panose="020B0604030504040204" pitchFamily="50" charset="-128"/>
                        </a:rPr>
                        <a:t>大阪除く</a:t>
                      </a:r>
                      <a:r>
                        <a:rPr lang="en-US" altLang="ja-JP" sz="900" b="1" i="0" u="none" strike="noStrike">
                          <a:effectLst/>
                          <a:latin typeface="メイリオ" panose="020B0604030504040204" pitchFamily="50" charset="-128"/>
                          <a:ea typeface="メイリオ" panose="020B0604030504040204" pitchFamily="50" charset="-128"/>
                        </a:rPr>
                        <a:t>)</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184,232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9,937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11,849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87,455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35,709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15,369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11,515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12,398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569964"/>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168,565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11,165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7,968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74,863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35,705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15,089</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11,482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12,293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490467"/>
                  </a:ext>
                </a:extLst>
              </a:tr>
              <a:tr h="188352">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05606" marR="105606"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15,667</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1,228</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3,881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12,592</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280</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33</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dirty="0">
                          <a:effectLst/>
                          <a:latin typeface="メイリオ" panose="020B0604030504040204" pitchFamily="50" charset="-128"/>
                          <a:ea typeface="メイリオ" panose="020B0604030504040204" pitchFamily="50" charset="-128"/>
                        </a:rPr>
                        <a:t>105</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301355748"/>
                  </a:ext>
                </a:extLst>
              </a:tr>
            </a:tbl>
          </a:graphicData>
        </a:graphic>
      </p:graphicFrame>
    </p:spTree>
    <p:extLst>
      <p:ext uri="{BB962C8B-B14F-4D97-AF65-F5344CB8AC3E}">
        <p14:creationId xmlns:p14="http://schemas.microsoft.com/office/powerpoint/2010/main" val="21241919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72108" y="404664"/>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一人あたりの雇用者報酬・府民所得</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出典：内閣府「</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年度県民経済計算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0" name="正方形/長方形 9"/>
          <p:cNvSpPr/>
          <p:nvPr/>
        </p:nvSpPr>
        <p:spPr>
          <a:xfrm>
            <a:off x="107504" y="800609"/>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大阪府の一人あたりの雇用者報酬は全国的に高い位置をキープ。</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一方で、一人あたりの府民所得をみると、全国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700" y="3481263"/>
            <a:ext cx="738501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○一人あたりの県民所得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企業所得、財産所得、雇用者報酬の合計である県民所得を、県の総人口で割ったもの）</a:t>
            </a:r>
          </a:p>
        </p:txBody>
      </p:sp>
      <p:sp>
        <p:nvSpPr>
          <p:cNvPr id="19" name="テキスト ボックス 18"/>
          <p:cNvSpPr txBox="1"/>
          <p:nvPr/>
        </p:nvSpPr>
        <p:spPr>
          <a:xfrm>
            <a:off x="-4700" y="1340768"/>
            <a:ext cx="4284476"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3" name="スライド番号プレースホルダー 2"/>
          <p:cNvSpPr>
            <a:spLocks noGrp="1"/>
          </p:cNvSpPr>
          <p:nvPr>
            <p:ph type="sldNum" sz="quarter" idx="12"/>
          </p:nvPr>
        </p:nvSpPr>
        <p:spPr>
          <a:xfrm>
            <a:off x="7092280" y="6553171"/>
            <a:ext cx="2133600" cy="365125"/>
          </a:xfrm>
        </p:spPr>
        <p:txBody>
          <a:bodyPr/>
          <a:lstStyle/>
          <a:p>
            <a:pPr>
              <a:defRPr/>
            </a:pPr>
            <a:fld id="{4AC9B83D-17C3-4F2E-B0BA-D155CD364A7C}" type="slidenum">
              <a:rPr lang="ja-JP" altLang="en-US" smtClean="0"/>
              <a:pPr>
                <a:defRPr/>
              </a:pPr>
              <a:t>86</a:t>
            </a:fld>
            <a:endParaRPr lang="ja-JP" altLang="en-US" dirty="0"/>
          </a:p>
        </p:txBody>
      </p:sp>
      <p:graphicFrame>
        <p:nvGraphicFramePr>
          <p:cNvPr id="14" name="表 13">
            <a:extLst>
              <a:ext uri="{FF2B5EF4-FFF2-40B4-BE49-F238E27FC236}">
                <a16:creationId xmlns:a16="http://schemas.microsoft.com/office/drawing/2014/main" id="{F17F2CDD-3454-46F9-9FFF-EA28509F6377}"/>
              </a:ext>
            </a:extLst>
          </p:cNvPr>
          <p:cNvGraphicFramePr>
            <a:graphicFrameLocks noGrp="1"/>
          </p:cNvGraphicFramePr>
          <p:nvPr/>
        </p:nvGraphicFramePr>
        <p:xfrm>
          <a:off x="168672" y="1628800"/>
          <a:ext cx="8795922" cy="1915080"/>
        </p:xfrm>
        <a:graphic>
          <a:graphicData uri="http://schemas.openxmlformats.org/drawingml/2006/table">
            <a:tbl>
              <a:tblPr/>
              <a:tblGrid>
                <a:gridCol w="211950">
                  <a:extLst>
                    <a:ext uri="{9D8B030D-6E8A-4147-A177-3AD203B41FA5}">
                      <a16:colId xmlns:a16="http://schemas.microsoft.com/office/drawing/2014/main" val="20000"/>
                    </a:ext>
                  </a:extLst>
                </a:gridCol>
                <a:gridCol w="715331">
                  <a:extLst>
                    <a:ext uri="{9D8B030D-6E8A-4147-A177-3AD203B41FA5}">
                      <a16:colId xmlns:a16="http://schemas.microsoft.com/office/drawing/2014/main" val="20006"/>
                    </a:ext>
                  </a:extLst>
                </a:gridCol>
                <a:gridCol w="715331">
                  <a:extLst>
                    <a:ext uri="{9D8B030D-6E8A-4147-A177-3AD203B41FA5}">
                      <a16:colId xmlns:a16="http://schemas.microsoft.com/office/drawing/2014/main" val="20007"/>
                    </a:ext>
                  </a:extLst>
                </a:gridCol>
                <a:gridCol w="715331">
                  <a:extLst>
                    <a:ext uri="{9D8B030D-6E8A-4147-A177-3AD203B41FA5}">
                      <a16:colId xmlns:a16="http://schemas.microsoft.com/office/drawing/2014/main" val="20008"/>
                    </a:ext>
                  </a:extLst>
                </a:gridCol>
                <a:gridCol w="715331">
                  <a:extLst>
                    <a:ext uri="{9D8B030D-6E8A-4147-A177-3AD203B41FA5}">
                      <a16:colId xmlns:a16="http://schemas.microsoft.com/office/drawing/2014/main" val="20009"/>
                    </a:ext>
                  </a:extLst>
                </a:gridCol>
                <a:gridCol w="715331">
                  <a:extLst>
                    <a:ext uri="{9D8B030D-6E8A-4147-A177-3AD203B41FA5}">
                      <a16:colId xmlns:a16="http://schemas.microsoft.com/office/drawing/2014/main" val="20010"/>
                    </a:ext>
                  </a:extLst>
                </a:gridCol>
                <a:gridCol w="715331">
                  <a:extLst>
                    <a:ext uri="{9D8B030D-6E8A-4147-A177-3AD203B41FA5}">
                      <a16:colId xmlns:a16="http://schemas.microsoft.com/office/drawing/2014/main" val="2227052641"/>
                    </a:ext>
                  </a:extLst>
                </a:gridCol>
                <a:gridCol w="715331">
                  <a:extLst>
                    <a:ext uri="{9D8B030D-6E8A-4147-A177-3AD203B41FA5}">
                      <a16:colId xmlns:a16="http://schemas.microsoft.com/office/drawing/2014/main" val="2356692449"/>
                    </a:ext>
                  </a:extLst>
                </a:gridCol>
                <a:gridCol w="715331">
                  <a:extLst>
                    <a:ext uri="{9D8B030D-6E8A-4147-A177-3AD203B41FA5}">
                      <a16:colId xmlns:a16="http://schemas.microsoft.com/office/drawing/2014/main" val="233310063"/>
                    </a:ext>
                  </a:extLst>
                </a:gridCol>
                <a:gridCol w="715331">
                  <a:extLst>
                    <a:ext uri="{9D8B030D-6E8A-4147-A177-3AD203B41FA5}">
                      <a16:colId xmlns:a16="http://schemas.microsoft.com/office/drawing/2014/main" val="923463173"/>
                    </a:ext>
                  </a:extLst>
                </a:gridCol>
                <a:gridCol w="715331">
                  <a:extLst>
                    <a:ext uri="{9D8B030D-6E8A-4147-A177-3AD203B41FA5}">
                      <a16:colId xmlns:a16="http://schemas.microsoft.com/office/drawing/2014/main" val="324957817"/>
                    </a:ext>
                  </a:extLst>
                </a:gridCol>
                <a:gridCol w="715331">
                  <a:extLst>
                    <a:ext uri="{9D8B030D-6E8A-4147-A177-3AD203B41FA5}">
                      <a16:colId xmlns:a16="http://schemas.microsoft.com/office/drawing/2014/main" val="2451759425"/>
                    </a:ext>
                  </a:extLst>
                </a:gridCol>
                <a:gridCol w="715331">
                  <a:extLst>
                    <a:ext uri="{9D8B030D-6E8A-4147-A177-3AD203B41FA5}">
                      <a16:colId xmlns:a16="http://schemas.microsoft.com/office/drawing/2014/main" val="280591886"/>
                    </a:ext>
                  </a:extLst>
                </a:gridCol>
              </a:tblGrid>
              <a:tr h="219650">
                <a:tc>
                  <a:txBody>
                    <a:bodyPr/>
                    <a:lstStyle/>
                    <a:p>
                      <a:pPr algn="ctr">
                        <a:lnSpc>
                          <a:spcPts val="1000"/>
                        </a:lnSpc>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2018(H30)</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2019(R1)</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2020(R2)</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2021(R3)</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2022(R4)</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75564">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(551</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1"/>
                  </a:ext>
                </a:extLst>
              </a:tr>
              <a:tr h="275564">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(482</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2"/>
                  </a:ext>
                </a:extLst>
              </a:tr>
              <a:tr h="275564">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482</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3"/>
                  </a:ext>
                </a:extLst>
              </a:tr>
              <a:tr h="275564">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(471</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(469</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4"/>
                  </a:ext>
                </a:extLst>
              </a:tr>
              <a:tr h="275564">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山梨県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955890889"/>
                  </a:ext>
                </a:extLst>
              </a:tr>
              <a:tr h="272934">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nSpc>
                          <a:spcPts val="1000"/>
                        </a:lnSpc>
                      </a:pP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⑥大阪府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495</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⑦大阪府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489</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a:lnSpc>
                          <a:spcPts val="1000"/>
                        </a:lnSpc>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⑥大阪府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⑥大阪府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extLst>
                  <a:ext uri="{0D108BD9-81ED-4DB2-BD59-A6C34878D82A}">
                    <a16:rowId xmlns:a16="http://schemas.microsoft.com/office/drawing/2014/main" val="1213975270"/>
                  </a:ext>
                </a:extLst>
              </a:tr>
            </a:tbl>
          </a:graphicData>
        </a:graphic>
      </p:graphicFrame>
      <p:graphicFrame>
        <p:nvGraphicFramePr>
          <p:cNvPr id="15" name="表 14">
            <a:extLst>
              <a:ext uri="{FF2B5EF4-FFF2-40B4-BE49-F238E27FC236}">
                <a16:creationId xmlns:a16="http://schemas.microsoft.com/office/drawing/2014/main" id="{F5486522-E5E0-4423-AD64-665B25801DD6}"/>
              </a:ext>
            </a:extLst>
          </p:cNvPr>
          <p:cNvGraphicFramePr>
            <a:graphicFrameLocks noGrp="1"/>
          </p:cNvGraphicFramePr>
          <p:nvPr/>
        </p:nvGraphicFramePr>
        <p:xfrm>
          <a:off x="168672" y="3760062"/>
          <a:ext cx="8795910" cy="2926460"/>
        </p:xfrm>
        <a:graphic>
          <a:graphicData uri="http://schemas.openxmlformats.org/drawingml/2006/table">
            <a:tbl>
              <a:tblPr/>
              <a:tblGrid>
                <a:gridCol w="211950">
                  <a:extLst>
                    <a:ext uri="{9D8B030D-6E8A-4147-A177-3AD203B41FA5}">
                      <a16:colId xmlns:a16="http://schemas.microsoft.com/office/drawing/2014/main" val="20000"/>
                    </a:ext>
                  </a:extLst>
                </a:gridCol>
                <a:gridCol w="715330">
                  <a:extLst>
                    <a:ext uri="{9D8B030D-6E8A-4147-A177-3AD203B41FA5}">
                      <a16:colId xmlns:a16="http://schemas.microsoft.com/office/drawing/2014/main" val="20002"/>
                    </a:ext>
                  </a:extLst>
                </a:gridCol>
                <a:gridCol w="715330">
                  <a:extLst>
                    <a:ext uri="{9D8B030D-6E8A-4147-A177-3AD203B41FA5}">
                      <a16:colId xmlns:a16="http://schemas.microsoft.com/office/drawing/2014/main" val="20003"/>
                    </a:ext>
                  </a:extLst>
                </a:gridCol>
                <a:gridCol w="715330">
                  <a:extLst>
                    <a:ext uri="{9D8B030D-6E8A-4147-A177-3AD203B41FA5}">
                      <a16:colId xmlns:a16="http://schemas.microsoft.com/office/drawing/2014/main" val="20004"/>
                    </a:ext>
                  </a:extLst>
                </a:gridCol>
                <a:gridCol w="715330">
                  <a:extLst>
                    <a:ext uri="{9D8B030D-6E8A-4147-A177-3AD203B41FA5}">
                      <a16:colId xmlns:a16="http://schemas.microsoft.com/office/drawing/2014/main" val="20005"/>
                    </a:ext>
                  </a:extLst>
                </a:gridCol>
                <a:gridCol w="715330">
                  <a:extLst>
                    <a:ext uri="{9D8B030D-6E8A-4147-A177-3AD203B41FA5}">
                      <a16:colId xmlns:a16="http://schemas.microsoft.com/office/drawing/2014/main" val="20006"/>
                    </a:ext>
                  </a:extLst>
                </a:gridCol>
                <a:gridCol w="715330">
                  <a:extLst>
                    <a:ext uri="{9D8B030D-6E8A-4147-A177-3AD203B41FA5}">
                      <a16:colId xmlns:a16="http://schemas.microsoft.com/office/drawing/2014/main" val="2272946547"/>
                    </a:ext>
                  </a:extLst>
                </a:gridCol>
                <a:gridCol w="715330">
                  <a:extLst>
                    <a:ext uri="{9D8B030D-6E8A-4147-A177-3AD203B41FA5}">
                      <a16:colId xmlns:a16="http://schemas.microsoft.com/office/drawing/2014/main" val="2010125438"/>
                    </a:ext>
                  </a:extLst>
                </a:gridCol>
                <a:gridCol w="715330">
                  <a:extLst>
                    <a:ext uri="{9D8B030D-6E8A-4147-A177-3AD203B41FA5}">
                      <a16:colId xmlns:a16="http://schemas.microsoft.com/office/drawing/2014/main" val="410612921"/>
                    </a:ext>
                  </a:extLst>
                </a:gridCol>
                <a:gridCol w="715330">
                  <a:extLst>
                    <a:ext uri="{9D8B030D-6E8A-4147-A177-3AD203B41FA5}">
                      <a16:colId xmlns:a16="http://schemas.microsoft.com/office/drawing/2014/main" val="3568855522"/>
                    </a:ext>
                  </a:extLst>
                </a:gridCol>
                <a:gridCol w="715330">
                  <a:extLst>
                    <a:ext uri="{9D8B030D-6E8A-4147-A177-3AD203B41FA5}">
                      <a16:colId xmlns:a16="http://schemas.microsoft.com/office/drawing/2014/main" val="62902890"/>
                    </a:ext>
                  </a:extLst>
                </a:gridCol>
                <a:gridCol w="715330">
                  <a:extLst>
                    <a:ext uri="{9D8B030D-6E8A-4147-A177-3AD203B41FA5}">
                      <a16:colId xmlns:a16="http://schemas.microsoft.com/office/drawing/2014/main" val="3243260448"/>
                    </a:ext>
                  </a:extLst>
                </a:gridCol>
                <a:gridCol w="715330">
                  <a:extLst>
                    <a:ext uri="{9D8B030D-6E8A-4147-A177-3AD203B41FA5}">
                      <a16:colId xmlns:a16="http://schemas.microsoft.com/office/drawing/2014/main" val="429820034"/>
                    </a:ext>
                  </a:extLst>
                </a:gridCol>
              </a:tblGrid>
              <a:tr h="162780">
                <a:tc>
                  <a:txBody>
                    <a:bodyPr/>
                    <a:lstStyle/>
                    <a:p>
                      <a:pPr algn="ctr">
                        <a:lnSpc>
                          <a:spcPts val="1000"/>
                        </a:lnSpc>
                      </a:pPr>
                      <a:r>
                        <a:rPr lang="ja-JP" sz="900" kern="0" dirty="0">
                          <a:solidFill>
                            <a:schemeClr val="tx1"/>
                          </a:solidFill>
                          <a:effectLst/>
                          <a:latin typeface="Meiryo UI" panose="020B0604030504040204" pitchFamily="50" charset="-128"/>
                          <a:ea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2018(H30)</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marL="0" marR="0" lvl="0" indent="0" algn="ctr" defTabSz="74295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2019(R1)</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marL="0" marR="0" lvl="0" indent="0" algn="ctr" defTabSz="74295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2020(R2)</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marL="0" marR="0" lvl="0" indent="0" algn="ctr" defTabSz="74295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2021(R3)</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marL="0" marR="0" lvl="0" indent="0" algn="ctr" defTabSz="74295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2022(R4)</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(533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564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565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584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576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584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592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572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573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604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352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393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384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385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382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6</a:t>
                      </a: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7</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滋賀県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295</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群馬県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291</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富山県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304</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広島県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304</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山梨県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和歌山県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8</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茨城県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292</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288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滋賀県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302</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303</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山梨県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9</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広島県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289</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286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滋賀県</a:t>
                      </a:r>
                      <a:endParaRPr kumimoji="1" lang="en-US" altLang="ja-JP"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300</a:t>
                      </a: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万円）</a:t>
                      </a:r>
                      <a:endParaRPr kumimoji="1" lang="ja-JP" altLang="ja-JP" sz="9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徳島県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9"/>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10</a:t>
                      </a:r>
                      <a:r>
                        <a:rPr lang="ja-JP" altLang="en-US" sz="900" kern="1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⑫大阪府</a:t>
                      </a:r>
                      <a:endParaRPr lang="en-US" altLang="ja-JP" sz="900" kern="0" dirty="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a:t>
                      </a:r>
                      <a:r>
                        <a:rPr lang="en-US" altLang="ja-JP" sz="900" kern="0" dirty="0">
                          <a:solidFill>
                            <a:schemeClr val="bg1"/>
                          </a:solidFill>
                          <a:effectLst/>
                          <a:latin typeface="Meiryo UI" panose="020B0604030504040204" pitchFamily="50" charset="-128"/>
                          <a:ea typeface="Meiryo UI" panose="020B0604030504040204" pitchFamily="50" charset="-128"/>
                        </a:rPr>
                        <a:t>283</a:t>
                      </a:r>
                      <a:r>
                        <a:rPr lang="ja-JP" altLang="en-US" sz="900" kern="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⑫大阪府</a:t>
                      </a:r>
                      <a:endParaRPr lang="en-US" altLang="ja-JP" sz="900" kern="0" dirty="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a:t>
                      </a:r>
                      <a:r>
                        <a:rPr lang="en-US" altLang="ja-JP" sz="900" kern="0" dirty="0">
                          <a:solidFill>
                            <a:schemeClr val="bg1"/>
                          </a:solidFill>
                          <a:effectLst/>
                          <a:latin typeface="Meiryo UI" panose="020B0604030504040204" pitchFamily="50" charset="-128"/>
                          <a:ea typeface="Meiryo UI" panose="020B0604030504040204" pitchFamily="50" charset="-128"/>
                        </a:rPr>
                        <a:t>278</a:t>
                      </a:r>
                      <a:r>
                        <a:rPr lang="ja-JP" altLang="en-US" sz="900" kern="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⑲大阪府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283</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⑯大阪府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284</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⑰大阪府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297</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⑳大阪府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295</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⑯大阪府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307</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⑯大阪府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309</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⑰大阪府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304</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⑳大阪府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286</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⑰大阪府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305</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⑫大阪府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326</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3442376559"/>
                  </a:ext>
                </a:extLst>
              </a:tr>
            </a:tbl>
          </a:graphicData>
        </a:graphic>
      </p:graphicFrame>
    </p:spTree>
    <p:extLst>
      <p:ext uri="{BB962C8B-B14F-4D97-AF65-F5344CB8AC3E}">
        <p14:creationId xmlns:p14="http://schemas.microsoft.com/office/powerpoint/2010/main" val="35992235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CF55ADE-90C1-45B2-891C-5E7EED879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704" y="2272517"/>
            <a:ext cx="8818169" cy="4353603"/>
          </a:xfrm>
          <a:prstGeom prst="rect">
            <a:avLst/>
          </a:prstGeom>
        </p:spPr>
      </p:pic>
      <p:sp>
        <p:nvSpPr>
          <p:cNvPr id="12" name="正方形/長方形 10"/>
          <p:cNvSpPr>
            <a:spLocks noChangeArrowheads="1"/>
          </p:cNvSpPr>
          <p:nvPr/>
        </p:nvSpPr>
        <p:spPr bwMode="auto">
          <a:xfrm>
            <a:off x="83210" y="440769"/>
            <a:ext cx="7117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所得階層別世帯数割合の推移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年就業構造基本調査」より作成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87</a:t>
            </a:fld>
            <a:endParaRPr lang="ja-JP" altLang="en-US" b="1"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9" name="正方形/長方形 10"/>
          <p:cNvSpPr>
            <a:spLocks noChangeArrowheads="1"/>
          </p:cNvSpPr>
          <p:nvPr/>
        </p:nvSpPr>
        <p:spPr bwMode="auto">
          <a:xfrm>
            <a:off x="4577409" y="1869159"/>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○世帯主の年齢が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歳の世帯</a:t>
            </a:r>
          </a:p>
        </p:txBody>
      </p:sp>
      <p:sp>
        <p:nvSpPr>
          <p:cNvPr id="13" name="正方形/長方形 10"/>
          <p:cNvSpPr>
            <a:spLocks noChangeArrowheads="1"/>
          </p:cNvSpPr>
          <p:nvPr/>
        </p:nvSpPr>
        <p:spPr bwMode="auto">
          <a:xfrm>
            <a:off x="110557" y="1838942"/>
            <a:ext cx="33946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○総数（分類不能及び不詳除く）</a:t>
            </a:r>
          </a:p>
        </p:txBody>
      </p:sp>
      <p:sp>
        <p:nvSpPr>
          <p:cNvPr id="14" name="正方形/長方形 13"/>
          <p:cNvSpPr/>
          <p:nvPr/>
        </p:nvSpPr>
        <p:spPr>
          <a:xfrm>
            <a:off x="97226" y="870539"/>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年の大阪府の所得階層別世帯数割合をみると、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万円未満の世帯数割合が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年比で低下。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一方で、全国平均や東京都、愛知県と比べると所得の低い世帯数の割合が高い傾向は続いている。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8"/>
          <p:cNvSpPr>
            <a:spLocks noChangeArrowheads="1"/>
          </p:cNvSpPr>
          <p:nvPr/>
        </p:nvSpPr>
        <p:spPr bwMode="auto">
          <a:xfrm>
            <a:off x="0" y="6508832"/>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万人（全国）が対象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下矢印吹き出し 19"/>
          <p:cNvSpPr/>
          <p:nvPr/>
        </p:nvSpPr>
        <p:spPr>
          <a:xfrm>
            <a:off x="8214366" y="2131355"/>
            <a:ext cx="76671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latin typeface="+mn-ea"/>
              </a:rPr>
              <a:t>1,000</a:t>
            </a:r>
            <a:r>
              <a:rPr kumimoji="1" lang="ja-JP" altLang="en-US" sz="800" dirty="0">
                <a:solidFill>
                  <a:schemeClr val="tx1"/>
                </a:solidFill>
                <a:latin typeface="+mn-ea"/>
              </a:rPr>
              <a:t>万円～</a:t>
            </a:r>
          </a:p>
        </p:txBody>
      </p:sp>
      <p:sp>
        <p:nvSpPr>
          <p:cNvPr id="21" name="下矢印吹き出し 20"/>
          <p:cNvSpPr/>
          <p:nvPr/>
        </p:nvSpPr>
        <p:spPr>
          <a:xfrm>
            <a:off x="7340064" y="2137354"/>
            <a:ext cx="79780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500</a:t>
            </a:r>
            <a:r>
              <a:rPr kumimoji="1" lang="ja-JP" altLang="en-US" sz="800" dirty="0">
                <a:solidFill>
                  <a:schemeClr val="tx1"/>
                </a:solidFill>
                <a:latin typeface="+mn-ea"/>
              </a:rPr>
              <a:t>～</a:t>
            </a:r>
            <a:r>
              <a:rPr kumimoji="1" lang="en-US" altLang="ja-JP" sz="800" dirty="0">
                <a:solidFill>
                  <a:schemeClr val="tx1"/>
                </a:solidFill>
                <a:latin typeface="+mn-ea"/>
              </a:rPr>
              <a:t>999</a:t>
            </a:r>
            <a:r>
              <a:rPr kumimoji="1" lang="ja-JP" altLang="en-US" sz="800" dirty="0">
                <a:solidFill>
                  <a:schemeClr val="tx1"/>
                </a:solidFill>
                <a:latin typeface="+mn-ea"/>
              </a:rPr>
              <a:t>万円</a:t>
            </a:r>
          </a:p>
        </p:txBody>
      </p:sp>
      <p:sp>
        <p:nvSpPr>
          <p:cNvPr id="23" name="下矢印吹き出し 22"/>
          <p:cNvSpPr/>
          <p:nvPr/>
        </p:nvSpPr>
        <p:spPr>
          <a:xfrm>
            <a:off x="6405142" y="2134425"/>
            <a:ext cx="85842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300</a:t>
            </a:r>
            <a:r>
              <a:rPr kumimoji="1" lang="ja-JP" altLang="en-US" sz="800" dirty="0">
                <a:solidFill>
                  <a:schemeClr val="tx1"/>
                </a:solidFill>
                <a:latin typeface="+mn-ea"/>
              </a:rPr>
              <a:t>～</a:t>
            </a:r>
            <a:r>
              <a:rPr lang="en-US" altLang="ja-JP" sz="800" dirty="0">
                <a:solidFill>
                  <a:schemeClr val="tx1"/>
                </a:solidFill>
                <a:latin typeface="+mn-ea"/>
              </a:rPr>
              <a:t>4</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24" name="下矢印吹き出し 23"/>
          <p:cNvSpPr/>
          <p:nvPr/>
        </p:nvSpPr>
        <p:spPr>
          <a:xfrm>
            <a:off x="5519818" y="2131355"/>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a:t>
            </a:r>
            <a:r>
              <a:rPr lang="en-US" altLang="ja-JP" sz="800" dirty="0">
                <a:solidFill>
                  <a:schemeClr val="tx1"/>
                </a:solidFill>
                <a:latin typeface="+mn-ea"/>
              </a:rPr>
              <a:t>2</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29" name="下矢印吹き出し 28"/>
          <p:cNvSpPr/>
          <p:nvPr/>
        </p:nvSpPr>
        <p:spPr>
          <a:xfrm>
            <a:off x="992056" y="2116121"/>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a:t>
            </a:r>
            <a:r>
              <a:rPr lang="en-US" altLang="ja-JP" sz="800" dirty="0">
                <a:solidFill>
                  <a:schemeClr val="tx1"/>
                </a:solidFill>
                <a:latin typeface="+mn-ea"/>
              </a:rPr>
              <a:t>2</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30" name="下矢印吹き出し 29"/>
          <p:cNvSpPr/>
          <p:nvPr/>
        </p:nvSpPr>
        <p:spPr>
          <a:xfrm>
            <a:off x="2196648" y="2131355"/>
            <a:ext cx="834464"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300</a:t>
            </a:r>
            <a:r>
              <a:rPr kumimoji="1" lang="ja-JP" altLang="en-US" sz="800" dirty="0">
                <a:solidFill>
                  <a:schemeClr val="tx1"/>
                </a:solidFill>
                <a:latin typeface="+mn-ea"/>
              </a:rPr>
              <a:t>～</a:t>
            </a:r>
            <a:r>
              <a:rPr lang="en-US" altLang="ja-JP" sz="800" dirty="0">
                <a:solidFill>
                  <a:schemeClr val="tx1"/>
                </a:solidFill>
                <a:latin typeface="+mn-ea"/>
              </a:rPr>
              <a:t>4</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31" name="下矢印吹き出し 30"/>
          <p:cNvSpPr/>
          <p:nvPr/>
        </p:nvSpPr>
        <p:spPr>
          <a:xfrm>
            <a:off x="3086748" y="2131355"/>
            <a:ext cx="793367"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500</a:t>
            </a:r>
            <a:r>
              <a:rPr kumimoji="1" lang="ja-JP" altLang="en-US" sz="800" dirty="0">
                <a:solidFill>
                  <a:schemeClr val="tx1"/>
                </a:solidFill>
                <a:latin typeface="+mn-ea"/>
              </a:rPr>
              <a:t>～</a:t>
            </a:r>
            <a:r>
              <a:rPr kumimoji="1" lang="en-US" altLang="ja-JP" sz="800" dirty="0">
                <a:solidFill>
                  <a:schemeClr val="tx1"/>
                </a:solidFill>
                <a:latin typeface="+mn-ea"/>
              </a:rPr>
              <a:t>999</a:t>
            </a:r>
            <a:r>
              <a:rPr kumimoji="1" lang="ja-JP" altLang="en-US" sz="800" dirty="0">
                <a:solidFill>
                  <a:schemeClr val="tx1"/>
                </a:solidFill>
                <a:latin typeface="+mn-ea"/>
              </a:rPr>
              <a:t>万円</a:t>
            </a:r>
          </a:p>
        </p:txBody>
      </p:sp>
      <p:sp>
        <p:nvSpPr>
          <p:cNvPr id="32" name="下矢印吹き出し 31"/>
          <p:cNvSpPr/>
          <p:nvPr/>
        </p:nvSpPr>
        <p:spPr>
          <a:xfrm>
            <a:off x="3919999" y="2125745"/>
            <a:ext cx="743790"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latin typeface="+mn-ea"/>
              </a:rPr>
              <a:t>1,000</a:t>
            </a:r>
            <a:r>
              <a:rPr kumimoji="1" lang="ja-JP" altLang="en-US" sz="800" dirty="0">
                <a:solidFill>
                  <a:schemeClr val="tx1"/>
                </a:solidFill>
                <a:latin typeface="+mn-ea"/>
              </a:rPr>
              <a:t>万円～</a:t>
            </a:r>
          </a:p>
        </p:txBody>
      </p:sp>
    </p:spTree>
    <p:extLst>
      <p:ext uri="{BB962C8B-B14F-4D97-AF65-F5344CB8AC3E}">
        <p14:creationId xmlns:p14="http://schemas.microsoft.com/office/powerpoint/2010/main" val="20488573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p:cNvSpPr txBox="1"/>
          <p:nvPr/>
        </p:nvSpPr>
        <p:spPr>
          <a:xfrm>
            <a:off x="98938" y="2003264"/>
            <a:ext cx="432048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　全国の年間収入のジニ係数（総世帯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98938" y="1671601"/>
            <a:ext cx="8748464" cy="261610"/>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ジニ係数・・・所得等の分布の均等度を示す指標の１つで、ゼロに近いほど格差が小さく、１に近いほど格差が大きい</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0"/>
          <p:cNvSpPr>
            <a:spLocks noChangeArrowheads="1"/>
          </p:cNvSpPr>
          <p:nvPr/>
        </p:nvSpPr>
        <p:spPr bwMode="auto">
          <a:xfrm>
            <a:off x="23534" y="483102"/>
            <a:ext cx="7906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全国の年間収入のジニ係数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出典：総務省統計局「全国家計構造調査」より作成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354" y="991394"/>
            <a:ext cx="8928992" cy="6587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年間収入のジニ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係数は、東京に次いで高く、全国の水準を大きく上回る状況。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88</a:t>
            </a:fld>
            <a:endParaRPr lang="ja-JP" altLang="en-US"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6" name="グラフ 5"/>
          <p:cNvGraphicFramePr/>
          <p:nvPr/>
        </p:nvGraphicFramePr>
        <p:xfrm>
          <a:off x="216024" y="2343579"/>
          <a:ext cx="874846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02239988-E665-40A4-890C-D6E794DF74E5}"/>
              </a:ext>
            </a:extLst>
          </p:cNvPr>
          <p:cNvSpPr txBox="1"/>
          <p:nvPr/>
        </p:nvSpPr>
        <p:spPr>
          <a:xfrm>
            <a:off x="395536" y="6356439"/>
            <a:ext cx="3744416"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等価可処分所得（ＯＥＣＤ新基準準拠</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）により算出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2164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930FA74-9AD3-48D1-94B5-A0CDD91545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076" y="2132855"/>
            <a:ext cx="9002326" cy="4719513"/>
          </a:xfrm>
          <a:prstGeom prst="rect">
            <a:avLst/>
          </a:prstGeom>
        </p:spPr>
      </p:pic>
      <p:sp>
        <p:nvSpPr>
          <p:cNvPr id="5" name="正方形/長方形 4"/>
          <p:cNvSpPr/>
          <p:nvPr/>
        </p:nvSpPr>
        <p:spPr>
          <a:xfrm>
            <a:off x="251520" y="756000"/>
            <a:ext cx="889248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実質成長率に対する製造業中分類別の寄与度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正方形/長方形 12"/>
          <p:cNvSpPr/>
          <p:nvPr/>
        </p:nvSpPr>
        <p:spPr>
          <a:xfrm>
            <a:off x="180480" y="1125332"/>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年度の実質経済成長率に対する製造業中分類別の寄与度をみると、「電⼦部品・デバイス」や</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「はん⽤・⽣産⽤・業務⽤機械」等が増加に寄与したものの、「輸送⽤機械」や「「⾷料品」等が減少に</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寄与したため、製造業全体として実質経済成長率の減少に寄与した。</a:t>
            </a: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8</a:t>
            </a:r>
            <a:endParaRPr lang="ja-JP" altLang="en-US" b="1" dirty="0"/>
          </a:p>
        </p:txBody>
      </p:sp>
    </p:spTree>
    <p:extLst>
      <p:ext uri="{BB962C8B-B14F-4D97-AF65-F5344CB8AC3E}">
        <p14:creationId xmlns:p14="http://schemas.microsoft.com/office/powerpoint/2010/main" val="3059926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５．国際金融都市の実現に向けた挑戦</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r>
              <a:rPr lang="en-US" altLang="ja-JP" b="1" dirty="0"/>
              <a:t>89</a:t>
            </a:r>
            <a:endParaRPr lang="ja-JP" altLang="en-US" b="1" dirty="0"/>
          </a:p>
        </p:txBody>
      </p:sp>
    </p:spTree>
    <p:extLst>
      <p:ext uri="{BB962C8B-B14F-4D97-AF65-F5344CB8AC3E}">
        <p14:creationId xmlns:p14="http://schemas.microsoft.com/office/powerpoint/2010/main" val="219792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r>
              <a:rPr kumimoji="1" lang="en-US" altLang="ja-JP" dirty="0"/>
              <a:t>90</a:t>
            </a:r>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8" name="正方形/長方形 7"/>
          <p:cNvSpPr/>
          <p:nvPr/>
        </p:nvSpPr>
        <p:spPr>
          <a:xfrm>
            <a:off x="95660" y="442615"/>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国際金融センター都市ランキング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出典：英シンクタンク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Z/Yen</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調査より作成</a:t>
            </a:r>
          </a:p>
        </p:txBody>
      </p:sp>
      <p:sp>
        <p:nvSpPr>
          <p:cNvPr id="11" name="正方形/長方形 10"/>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月の国際金融センター都市ランキングでは、東京は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位、大阪は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nvGraphicFramePr>
        <p:xfrm>
          <a:off x="102323" y="2112313"/>
          <a:ext cx="8928995" cy="4303068"/>
        </p:xfrm>
        <a:graphic>
          <a:graphicData uri="http://schemas.openxmlformats.org/drawingml/2006/table">
            <a:tbl>
              <a:tblPr firstRow="1" bandRow="1">
                <a:tableStyleId>{5940675A-B579-460E-94D1-54222C63F5DA}</a:tableStyleId>
              </a:tblPr>
              <a:tblGrid>
                <a:gridCol w="354795">
                  <a:extLst>
                    <a:ext uri="{9D8B030D-6E8A-4147-A177-3AD203B41FA5}">
                      <a16:colId xmlns:a16="http://schemas.microsoft.com/office/drawing/2014/main" val="3328768580"/>
                    </a:ext>
                  </a:extLst>
                </a:gridCol>
                <a:gridCol w="857420">
                  <a:extLst>
                    <a:ext uri="{9D8B030D-6E8A-4147-A177-3AD203B41FA5}">
                      <a16:colId xmlns:a16="http://schemas.microsoft.com/office/drawing/2014/main" val="2141303298"/>
                    </a:ext>
                  </a:extLst>
                </a:gridCol>
                <a:gridCol w="857420">
                  <a:extLst>
                    <a:ext uri="{9D8B030D-6E8A-4147-A177-3AD203B41FA5}">
                      <a16:colId xmlns:a16="http://schemas.microsoft.com/office/drawing/2014/main" val="365167965"/>
                    </a:ext>
                  </a:extLst>
                </a:gridCol>
                <a:gridCol w="857420">
                  <a:extLst>
                    <a:ext uri="{9D8B030D-6E8A-4147-A177-3AD203B41FA5}">
                      <a16:colId xmlns:a16="http://schemas.microsoft.com/office/drawing/2014/main" val="3841521906"/>
                    </a:ext>
                  </a:extLst>
                </a:gridCol>
                <a:gridCol w="857420">
                  <a:extLst>
                    <a:ext uri="{9D8B030D-6E8A-4147-A177-3AD203B41FA5}">
                      <a16:colId xmlns:a16="http://schemas.microsoft.com/office/drawing/2014/main" val="2259191734"/>
                    </a:ext>
                  </a:extLst>
                </a:gridCol>
                <a:gridCol w="857420">
                  <a:extLst>
                    <a:ext uri="{9D8B030D-6E8A-4147-A177-3AD203B41FA5}">
                      <a16:colId xmlns:a16="http://schemas.microsoft.com/office/drawing/2014/main" val="1349399824"/>
                    </a:ext>
                  </a:extLst>
                </a:gridCol>
                <a:gridCol w="857420">
                  <a:extLst>
                    <a:ext uri="{9D8B030D-6E8A-4147-A177-3AD203B41FA5}">
                      <a16:colId xmlns:a16="http://schemas.microsoft.com/office/drawing/2014/main" val="3002308108"/>
                    </a:ext>
                  </a:extLst>
                </a:gridCol>
                <a:gridCol w="857420">
                  <a:extLst>
                    <a:ext uri="{9D8B030D-6E8A-4147-A177-3AD203B41FA5}">
                      <a16:colId xmlns:a16="http://schemas.microsoft.com/office/drawing/2014/main" val="1768189459"/>
                    </a:ext>
                  </a:extLst>
                </a:gridCol>
                <a:gridCol w="857420">
                  <a:extLst>
                    <a:ext uri="{9D8B030D-6E8A-4147-A177-3AD203B41FA5}">
                      <a16:colId xmlns:a16="http://schemas.microsoft.com/office/drawing/2014/main" val="1629466224"/>
                    </a:ext>
                  </a:extLst>
                </a:gridCol>
                <a:gridCol w="857420">
                  <a:extLst>
                    <a:ext uri="{9D8B030D-6E8A-4147-A177-3AD203B41FA5}">
                      <a16:colId xmlns:a16="http://schemas.microsoft.com/office/drawing/2014/main" val="3920593627"/>
                    </a:ext>
                  </a:extLst>
                </a:gridCol>
                <a:gridCol w="857420">
                  <a:extLst>
                    <a:ext uri="{9D8B030D-6E8A-4147-A177-3AD203B41FA5}">
                      <a16:colId xmlns:a16="http://schemas.microsoft.com/office/drawing/2014/main" val="1369702551"/>
                    </a:ext>
                  </a:extLst>
                </a:gridCol>
              </a:tblGrid>
              <a:tr h="386783">
                <a:tc>
                  <a:txBody>
                    <a:bodyPr/>
                    <a:lstStyle/>
                    <a:p>
                      <a:pPr algn="ctr"/>
                      <a:endParaRPr lang="ja-JP" sz="1000" b="1" kern="100">
                        <a:effectLst/>
                        <a:latin typeface="Meiryo UI" panose="020B0604030504040204" pitchFamily="50" charset="-128"/>
                        <a:ea typeface="Meiryo UI" panose="020B0604030504040204" pitchFamily="50" charset="-128"/>
                      </a:endParaRPr>
                    </a:p>
                  </a:txBody>
                  <a:tcPr marL="36195" marR="36195" marT="9525" marB="0" anchor="ctr">
                    <a:solidFill>
                      <a:schemeClr val="bg1">
                        <a:lumMod val="85000"/>
                      </a:schemeClr>
                    </a:solidFill>
                  </a:tcPr>
                </a:tc>
                <a:tc>
                  <a:txBody>
                    <a:bodyPr/>
                    <a:lstStyle/>
                    <a:p>
                      <a:pPr algn="ctr">
                        <a:lnSpc>
                          <a:spcPts val="1500"/>
                        </a:lnSpc>
                        <a:spcAft>
                          <a:spcPts val="0"/>
                        </a:spcAft>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2021</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2022</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2022</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2025</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2025</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2026</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2619274455"/>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１位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44483914"/>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２位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62349156"/>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３位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extLst>
                  <a:ext uri="{0D108BD9-81ED-4DB2-BD59-A6C34878D82A}">
                    <a16:rowId xmlns:a16="http://schemas.microsoft.com/office/drawing/2014/main" val="1662262433"/>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４位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805550542"/>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５位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981283209"/>
                  </a:ext>
                </a:extLst>
              </a:tr>
              <a:tr h="347118">
                <a:tc>
                  <a:txBody>
                    <a:bodyPr/>
                    <a:lstStyle/>
                    <a:p>
                      <a:pPr algn="ctr">
                        <a:lnSpc>
                          <a:spcPts val="1500"/>
                        </a:lnSpc>
                        <a:spcAft>
                          <a:spcPts val="0"/>
                        </a:spcAft>
                      </a:pPr>
                      <a:r>
                        <a:rPr lang="ja-JP" sz="1000" kern="1200" dirty="0">
                          <a:effectLst/>
                          <a:latin typeface="Meiryo UI" panose="020B0604030504040204" pitchFamily="50" charset="-128"/>
                          <a:ea typeface="Meiryo UI" panose="020B0604030504040204" pitchFamily="50" charset="-128"/>
                        </a:rPr>
                        <a:t>６位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ja-JP" sz="1000" b="0" kern="1200" dirty="0">
                          <a:effectLst/>
                          <a:latin typeface="Meiryo UI" panose="020B0604030504040204" pitchFamily="50" charset="-128"/>
                          <a:ea typeface="Meiryo UI" panose="020B0604030504040204" pitchFamily="50" charset="-128"/>
                        </a:rPr>
                        <a:t>上海</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751463587"/>
                  </a:ext>
                </a:extLst>
              </a:tr>
              <a:tr h="347118">
                <a:tc>
                  <a:txBody>
                    <a:bodyPr/>
                    <a:lstStyle/>
                    <a:p>
                      <a:pPr algn="ctr">
                        <a:lnSpc>
                          <a:spcPts val="1500"/>
                        </a:lnSpc>
                        <a:spcAft>
                          <a:spcPts val="0"/>
                        </a:spcAft>
                      </a:pP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ジュネーヴ</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ロサンゼルス</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ロサンゼルス</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ロサンゼルス</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ドバイ</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3535750441"/>
                  </a:ext>
                </a:extLst>
              </a:tr>
              <a:tr h="343074">
                <a:tc>
                  <a:txBody>
                    <a:bodyPr/>
                    <a:lstStyle/>
                    <a:p>
                      <a:pPr algn="ctr">
                        <a:lnSpc>
                          <a:spcPts val="1500"/>
                        </a:lnSpc>
                        <a:spcAft>
                          <a:spcPts val="0"/>
                        </a:spcAft>
                      </a:pP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8</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ワシントン</a:t>
                      </a:r>
                      <a:r>
                        <a:rPr lang="en-US" altLang="ja-JP" sz="1000" b="0" kern="100" dirty="0">
                          <a:effectLst/>
                          <a:latin typeface="Meiryo UI" panose="020B0604030504040204" pitchFamily="50" charset="-128"/>
                          <a:ea typeface="Meiryo UI" panose="020B0604030504040204" pitchFamily="50" charset="-128"/>
                          <a:cs typeface="Times New Roman" panose="02020603050405020304" pitchFamily="18" charset="0"/>
                        </a:rPr>
                        <a:t>DC</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上海</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上海</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上海</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ソウル</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343373762"/>
                  </a:ext>
                </a:extLst>
              </a:tr>
              <a:tr h="347118">
                <a:tc>
                  <a:txBody>
                    <a:bodyPr/>
                    <a:lstStyle/>
                    <a:p>
                      <a:pPr algn="ctr">
                        <a:lnSpc>
                          <a:spcPts val="1500"/>
                        </a:lnSpc>
                        <a:spcAft>
                          <a:spcPts val="0"/>
                        </a:spcAft>
                      </a:pP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ja-JP" sz="1000" b="1" kern="1200" dirty="0">
                          <a:effectLst/>
                          <a:latin typeface="Meiryo UI" panose="020B0604030504040204" pitchFamily="50" charset="-128"/>
                          <a:ea typeface="Meiryo UI" panose="020B0604030504040204" pitchFamily="50" charset="-128"/>
                        </a:rPr>
                        <a:t>東京</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ja-JP" sz="1000" b="1" kern="1200" dirty="0">
                          <a:effectLst/>
                          <a:latin typeface="Meiryo UI" panose="020B0604030504040204" pitchFamily="50" charset="-128"/>
                          <a:ea typeface="Meiryo UI" panose="020B0604030504040204" pitchFamily="50" charset="-128"/>
                        </a:rPr>
                        <a:t>東京</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ボストン</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深圳</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深圳</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深圳</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深圳</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919482248"/>
                  </a:ext>
                </a:extLst>
              </a:tr>
              <a:tr h="389031">
                <a:tc>
                  <a:txBody>
                    <a:bodyPr/>
                    <a:lstStyle/>
                    <a:p>
                      <a:pPr algn="ctr">
                        <a:lnSpc>
                          <a:spcPts val="1500"/>
                        </a:lnSpc>
                        <a:spcAft>
                          <a:spcPts val="0"/>
                        </a:spcAft>
                      </a:pP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10</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パリ</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パリ</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ジュネーヴ</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東京</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1549256531"/>
                  </a:ext>
                </a:extLst>
              </a:tr>
              <a:tr h="407236">
                <a:tc>
                  <a:txBody>
                    <a:bodyPr/>
                    <a:lstStyle/>
                    <a:p>
                      <a:pPr algn="ctr">
                        <a:lnSpc>
                          <a:spcPts val="1500"/>
                        </a:lnSpc>
                        <a:spcAft>
                          <a:spcPts val="0"/>
                        </a:spcAft>
                      </a:pPr>
                      <a:r>
                        <a:rPr lang="ja-JP" sz="1000" kern="1200" dirty="0">
                          <a:effectLst/>
                          <a:latin typeface="Meiryo UI" panose="020B0604030504040204" pitchFamily="50" charset="-128"/>
                          <a:ea typeface="Meiryo UI" panose="020B0604030504040204" pitchFamily="50" charset="-128"/>
                        </a:rPr>
                        <a:t>～</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ja-JP" sz="1000" b="1" kern="1200" dirty="0">
                          <a:solidFill>
                            <a:schemeClr val="bg1"/>
                          </a:solidFill>
                          <a:effectLst/>
                          <a:latin typeface="Meiryo UI" panose="020B0604030504040204" pitchFamily="50" charset="-128"/>
                          <a:ea typeface="Meiryo UI" panose="020B0604030504040204" pitchFamily="50" charset="-128"/>
                        </a:rPr>
                        <a:t>大阪（</a:t>
                      </a:r>
                      <a:r>
                        <a:rPr lang="en-US" altLang="ja-JP" sz="1000" b="1" kern="1200" dirty="0">
                          <a:solidFill>
                            <a:schemeClr val="bg1"/>
                          </a:solidFill>
                          <a:effectLst/>
                          <a:latin typeface="Meiryo UI" panose="020B0604030504040204" pitchFamily="50" charset="-128"/>
                          <a:ea typeface="Meiryo UI" panose="020B0604030504040204" pitchFamily="50" charset="-128"/>
                        </a:rPr>
                        <a:t>46</a:t>
                      </a:r>
                      <a:r>
                        <a:rPr lang="ja-JP" altLang="ja-JP" sz="1000" b="1" kern="1200" dirty="0">
                          <a:solidFill>
                            <a:schemeClr val="bg1"/>
                          </a:solidFill>
                          <a:effectLst/>
                          <a:latin typeface="Meiryo UI" panose="020B0604030504040204" pitchFamily="50" charset="-128"/>
                          <a:ea typeface="Meiryo UI" panose="020B0604030504040204" pitchFamily="50" charset="-128"/>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000" b="1" kern="1200" dirty="0">
                          <a:solidFill>
                            <a:schemeClr val="bg1"/>
                          </a:solidFill>
                          <a:effectLst/>
                          <a:latin typeface="Meiryo UI" panose="020B0604030504040204" pitchFamily="50" charset="-128"/>
                          <a:ea typeface="Meiryo UI" panose="020B0604030504040204" pitchFamily="50" charset="-128"/>
                        </a:rPr>
                        <a:t>大阪（</a:t>
                      </a:r>
                      <a:r>
                        <a:rPr lang="en-US" altLang="ja-JP" sz="1000" b="1" kern="1200" dirty="0">
                          <a:solidFill>
                            <a:schemeClr val="bg1"/>
                          </a:solidFill>
                          <a:effectLst/>
                          <a:latin typeface="Meiryo UI" panose="020B0604030504040204" pitchFamily="50" charset="-128"/>
                          <a:ea typeface="Meiryo UI" panose="020B0604030504040204" pitchFamily="50" charset="-128"/>
                        </a:rPr>
                        <a:t>34</a:t>
                      </a:r>
                      <a:r>
                        <a:rPr lang="ja-JP" altLang="ja-JP" sz="1000" b="1" kern="1200" dirty="0">
                          <a:solidFill>
                            <a:schemeClr val="bg1"/>
                          </a:solidFill>
                          <a:effectLst/>
                          <a:latin typeface="Meiryo UI" panose="020B0604030504040204" pitchFamily="50" charset="-128"/>
                          <a:ea typeface="Meiryo UI" panose="020B0604030504040204" pitchFamily="50" charset="-128"/>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16</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37</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21</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38</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43</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19</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47</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44</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22</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40</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15</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36</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26</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4156494486"/>
                  </a:ext>
                </a:extLst>
              </a:tr>
            </a:tbl>
          </a:graphicData>
        </a:graphic>
      </p:graphicFrame>
      <p:sp>
        <p:nvSpPr>
          <p:cNvPr id="12" name="テキスト ボックス 11"/>
          <p:cNvSpPr txBox="1"/>
          <p:nvPr/>
        </p:nvSpPr>
        <p:spPr>
          <a:xfrm>
            <a:off x="1605649" y="1580644"/>
            <a:ext cx="5452685" cy="369332"/>
          </a:xfrm>
          <a:prstGeom prst="rect">
            <a:avLst/>
          </a:prstGeom>
          <a:noFill/>
        </p:spPr>
        <p:txBody>
          <a:bodyPr wrap="square" rtlCol="0">
            <a:spAutoFit/>
          </a:bodyPr>
          <a:lstStyle/>
          <a:p>
            <a:pPr algn="ctr" defTabSz="1277924">
              <a:buClr>
                <a:srgbClr val="000000"/>
              </a:buClr>
              <a:buSzPct val="100000"/>
              <a:defRPr/>
            </a:pPr>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国際金融センター指数の推移</a:t>
            </a:r>
            <a:endParaRPr lang="ja-JP" altLang="en-US" b="1" dirty="0">
              <a:latin typeface="+mn-ea"/>
              <a:cs typeface="Meiryo UI" panose="020B0604030504040204" pitchFamily="50" charset="-128"/>
            </a:endParaRPr>
          </a:p>
        </p:txBody>
      </p:sp>
    </p:spTree>
    <p:extLst>
      <p:ext uri="{BB962C8B-B14F-4D97-AF65-F5344CB8AC3E}">
        <p14:creationId xmlns:p14="http://schemas.microsoft.com/office/powerpoint/2010/main" val="42074578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3">
            <a:extLst>
              <a:ext uri="{FF2B5EF4-FFF2-40B4-BE49-F238E27FC236}">
                <a16:creationId xmlns:a16="http://schemas.microsoft.com/office/drawing/2014/main" id="{4B662300-AA82-4002-A141-91579AF3B0D9}"/>
              </a:ext>
            </a:extLst>
          </p:cNvPr>
          <p:cNvGraphicFramePr>
            <a:graphicFrameLocks noGrp="1"/>
          </p:cNvGraphicFramePr>
          <p:nvPr/>
        </p:nvGraphicFramePr>
        <p:xfrm>
          <a:off x="395536" y="2527857"/>
          <a:ext cx="8136904" cy="3856914"/>
        </p:xfrm>
        <a:graphic>
          <a:graphicData uri="http://schemas.openxmlformats.org/drawingml/2006/table">
            <a:tbl>
              <a:tblPr firstRow="1" bandRow="1"/>
              <a:tblGrid>
                <a:gridCol w="1942852">
                  <a:extLst>
                    <a:ext uri="{9D8B030D-6E8A-4147-A177-3AD203B41FA5}">
                      <a16:colId xmlns:a16="http://schemas.microsoft.com/office/drawing/2014/main" val="1509486999"/>
                    </a:ext>
                  </a:extLst>
                </a:gridCol>
                <a:gridCol w="1548513">
                  <a:extLst>
                    <a:ext uri="{9D8B030D-6E8A-4147-A177-3AD203B41FA5}">
                      <a16:colId xmlns:a16="http://schemas.microsoft.com/office/drawing/2014/main" val="774362431"/>
                    </a:ext>
                  </a:extLst>
                </a:gridCol>
                <a:gridCol w="1548513">
                  <a:extLst>
                    <a:ext uri="{9D8B030D-6E8A-4147-A177-3AD203B41FA5}">
                      <a16:colId xmlns:a16="http://schemas.microsoft.com/office/drawing/2014/main" val="3112902283"/>
                    </a:ext>
                  </a:extLst>
                </a:gridCol>
                <a:gridCol w="1512850">
                  <a:extLst>
                    <a:ext uri="{9D8B030D-6E8A-4147-A177-3AD203B41FA5}">
                      <a16:colId xmlns:a16="http://schemas.microsoft.com/office/drawing/2014/main" val="2661967387"/>
                    </a:ext>
                  </a:extLst>
                </a:gridCol>
                <a:gridCol w="1584176">
                  <a:extLst>
                    <a:ext uri="{9D8B030D-6E8A-4147-A177-3AD203B41FA5}">
                      <a16:colId xmlns:a16="http://schemas.microsoft.com/office/drawing/2014/main" val="3598523003"/>
                    </a:ext>
                  </a:extLst>
                </a:gridCol>
              </a:tblGrid>
              <a:tr h="478302">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香港</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シンガポール</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東京</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上海</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11189990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銀行</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5</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8</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083518192"/>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資産運用会社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2</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7</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8</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22215022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保険</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2</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10</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5</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47963607"/>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ﾌﾟﾛﾌｪｯｼｮﾅﾙｻｰﾋﾞｽ</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6</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425789710"/>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政府・規制当局</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8</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3</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263265141"/>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金融会社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10</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6</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26248219"/>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フィンテック</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14</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10</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822039205"/>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トレーディング</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6</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2</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9</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977146461"/>
                  </a:ext>
                </a:extLst>
              </a:tr>
            </a:tbl>
          </a:graphicData>
        </a:graphic>
      </p:graphicFrame>
      <p:sp>
        <p:nvSpPr>
          <p:cNvPr id="6" name="正方形/長方形 5"/>
          <p:cNvSpPr/>
          <p:nvPr/>
        </p:nvSpPr>
        <p:spPr>
          <a:xfrm>
            <a:off x="375586" y="1915853"/>
            <a:ext cx="6958516" cy="642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○国際金融センター指数</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業態別ランキング、</a:t>
            </a:r>
            <a:r>
              <a:rPr lang="en-US" altLang="ja-JP" sz="1400" dirty="0">
                <a:solidFill>
                  <a:schemeClr val="tx1"/>
                </a:solidFill>
                <a:latin typeface="Meiryo UI" panose="020B0604030504040204" pitchFamily="50" charset="-128"/>
                <a:ea typeface="Meiryo UI" panose="020B0604030504040204" pitchFamily="50" charset="-128"/>
              </a:rPr>
              <a:t>15</a:t>
            </a:r>
            <a:r>
              <a:rPr lang="ja-JP" altLang="en-US" sz="1400" dirty="0">
                <a:solidFill>
                  <a:schemeClr val="tx1"/>
                </a:solidFill>
                <a:latin typeface="Meiryo UI" panose="020B0604030504040204" pitchFamily="50" charset="-128"/>
                <a:ea typeface="Meiryo UI" panose="020B0604030504040204" pitchFamily="50" charset="-128"/>
              </a:rPr>
              <a:t>位まで</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400" dirty="0">
                <a:solidFill>
                  <a:schemeClr val="tx1"/>
                </a:solidFill>
                <a:latin typeface="Meiryo UI" panose="020B0604030504040204" pitchFamily="50" charset="-128"/>
                <a:ea typeface="Meiryo UI" panose="020B0604030504040204" pitchFamily="50" charset="-128"/>
              </a:rPr>
              <a:t>Z/Yen Group</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2026.</a:t>
            </a:r>
            <a:r>
              <a:rPr lang="ja-JP" altLang="en-US" sz="1400" dirty="0">
                <a:solidFill>
                  <a:schemeClr val="tx1"/>
                </a:solidFill>
                <a:latin typeface="Meiryo UI" panose="020B0604030504040204" pitchFamily="50" charset="-128"/>
                <a:ea typeface="Meiryo UI" panose="020B0604030504040204" pitchFamily="50" charset="-128"/>
              </a:rPr>
              <a:t>３）</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2" name="正方形/長方形 11"/>
          <p:cNvSpPr/>
          <p:nvPr/>
        </p:nvSpPr>
        <p:spPr>
          <a:xfrm>
            <a:off x="125760" y="473229"/>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アジアにおける国際金融センター指数（業態別ランキング）</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84028" y="987095"/>
            <a:ext cx="8928992" cy="74631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アジアの上位国の状況は以下のとおり。東京は他国と比べて、政府・規制当局とトレーディング以外の評価は総じて、他の都市と比べて低評価。</a:t>
            </a:r>
            <a:endParaRPr lang="en-US" altLang="ja-JP" sz="1600" dirty="0">
              <a:latin typeface="メイリオ" panose="020B0604030504040204" pitchFamily="50" charset="-128"/>
              <a:ea typeface="メイリオ" panose="020B0604030504040204" pitchFamily="50" charset="-128"/>
            </a:endParaRPr>
          </a:p>
        </p:txBody>
      </p:sp>
      <p:sp>
        <p:nvSpPr>
          <p:cNvPr id="15" name="スライド番号プレースホルダー 1"/>
          <p:cNvSpPr>
            <a:spLocks noGrp="1"/>
          </p:cNvSpPr>
          <p:nvPr>
            <p:ph type="sldNum" sz="quarter" idx="12"/>
          </p:nvPr>
        </p:nvSpPr>
        <p:spPr>
          <a:xfrm>
            <a:off x="7071072" y="6487244"/>
            <a:ext cx="2133600" cy="365125"/>
          </a:xfrm>
        </p:spPr>
        <p:txBody>
          <a:bodyPr/>
          <a:lstStyle/>
          <a:p>
            <a:r>
              <a:rPr kumimoji="1" lang="en-US" altLang="ja-JP" b="1" dirty="0"/>
              <a:t>91</a:t>
            </a:r>
            <a:endParaRPr kumimoji="1" lang="ja-JP" altLang="en-US" b="1" dirty="0"/>
          </a:p>
        </p:txBody>
      </p:sp>
    </p:spTree>
    <p:extLst>
      <p:ext uri="{BB962C8B-B14F-4D97-AF65-F5344CB8AC3E}">
        <p14:creationId xmlns:p14="http://schemas.microsoft.com/office/powerpoint/2010/main" val="22682094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656261"/>
            <a:ext cx="1204176" cy="261610"/>
          </a:xfrm>
          <a:prstGeom prst="rect">
            <a:avLst/>
          </a:prstGeom>
        </p:spPr>
        <p:txBody>
          <a:bodyPr wrap="none">
            <a:spAutoFit/>
          </a:bodyPr>
          <a:lstStyle/>
          <a:p>
            <a:r>
              <a:rPr lang="ja-JP" altLang="en-US" sz="1100" dirty="0"/>
              <a:t>（単位：</a:t>
            </a:r>
            <a:r>
              <a:rPr lang="en-US" altLang="ja-JP" sz="1100" dirty="0"/>
              <a:t>10</a:t>
            </a:r>
            <a:r>
              <a:rPr lang="ja-JP" altLang="en-US" sz="1100" dirty="0"/>
              <a:t>億ドル）</a:t>
            </a:r>
          </a:p>
        </p:txBody>
      </p:sp>
      <p:sp>
        <p:nvSpPr>
          <p:cNvPr id="10" name="正方形/長方形 9"/>
          <p:cNvSpPr/>
          <p:nvPr/>
        </p:nvSpPr>
        <p:spPr>
          <a:xfrm>
            <a:off x="827584" y="6559712"/>
            <a:ext cx="3812262" cy="261610"/>
          </a:xfrm>
          <a:prstGeom prst="rect">
            <a:avLst/>
          </a:prstGeom>
        </p:spPr>
        <p:txBody>
          <a:bodyPr wrap="non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通貨スワップ、オプション、金利デリバティブの店頭取引高の合計</a:t>
            </a:r>
          </a:p>
        </p:txBody>
      </p:sp>
      <p:sp>
        <p:nvSpPr>
          <p:cNvPr id="2" name="スライド番号プレースホルダー 1"/>
          <p:cNvSpPr>
            <a:spLocks noGrp="1"/>
          </p:cNvSpPr>
          <p:nvPr>
            <p:ph type="sldNum" sz="quarter" idx="12"/>
          </p:nvPr>
        </p:nvSpPr>
        <p:spPr/>
        <p:txBody>
          <a:bodyPr/>
          <a:lstStyle/>
          <a:p>
            <a:r>
              <a:rPr kumimoji="1" lang="en-US" altLang="ja-JP" dirty="0"/>
              <a:t>92</a:t>
            </a:r>
            <a:endParaRPr kumimoji="1" lang="ja-JP" altLang="en-US" dirty="0"/>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5" name="正方形/長方形 14"/>
          <p:cNvSpPr/>
          <p:nvPr/>
        </p:nvSpPr>
        <p:spPr>
          <a:xfrm>
            <a:off x="124538" y="518650"/>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デリバティブ店頭取引高（１日平均）（</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Bank for International Settlements</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デリバティブの店頭取引高は、イギリスが最大、次いでアメリカ。アジアではシンガポールの取引高が大きい。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グラフ 5">
            <a:extLst>
              <a:ext uri="{FF2B5EF4-FFF2-40B4-BE49-F238E27FC236}">
                <a16:creationId xmlns:a16="http://schemas.microsoft.com/office/drawing/2014/main" id="{6F7CED3E-3601-4CD0-8DD1-328E7D869BCB}"/>
              </a:ext>
            </a:extLst>
          </p:cNvPr>
          <p:cNvGraphicFramePr/>
          <p:nvPr/>
        </p:nvGraphicFramePr>
        <p:xfrm>
          <a:off x="323528" y="1917871"/>
          <a:ext cx="8496944" cy="4429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61101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251521" y="1322491"/>
          <a:ext cx="8090128" cy="5399426"/>
        </p:xfrm>
        <a:graphic>
          <a:graphicData uri="http://schemas.openxmlformats.org/drawingml/2006/table">
            <a:tbl>
              <a:tblPr/>
              <a:tblGrid>
                <a:gridCol w="321914">
                  <a:extLst>
                    <a:ext uri="{9D8B030D-6E8A-4147-A177-3AD203B41FA5}">
                      <a16:colId xmlns:a16="http://schemas.microsoft.com/office/drawing/2014/main" val="1108878512"/>
                    </a:ext>
                  </a:extLst>
                </a:gridCol>
                <a:gridCol w="3278485">
                  <a:extLst>
                    <a:ext uri="{9D8B030D-6E8A-4147-A177-3AD203B41FA5}">
                      <a16:colId xmlns:a16="http://schemas.microsoft.com/office/drawing/2014/main" val="610326405"/>
                    </a:ext>
                  </a:extLst>
                </a:gridCol>
                <a:gridCol w="1481201">
                  <a:extLst>
                    <a:ext uri="{9D8B030D-6E8A-4147-A177-3AD203B41FA5}">
                      <a16:colId xmlns:a16="http://schemas.microsoft.com/office/drawing/2014/main" val="483754265"/>
                    </a:ext>
                  </a:extLst>
                </a:gridCol>
                <a:gridCol w="1420299">
                  <a:extLst>
                    <a:ext uri="{9D8B030D-6E8A-4147-A177-3AD203B41FA5}">
                      <a16:colId xmlns:a16="http://schemas.microsoft.com/office/drawing/2014/main" val="1488839232"/>
                    </a:ext>
                  </a:extLst>
                </a:gridCol>
                <a:gridCol w="1588229">
                  <a:extLst>
                    <a:ext uri="{9D8B030D-6E8A-4147-A177-3AD203B41FA5}">
                      <a16:colId xmlns:a16="http://schemas.microsoft.com/office/drawing/2014/main" val="2988686468"/>
                    </a:ext>
                  </a:extLst>
                </a:gridCol>
              </a:tblGrid>
              <a:tr h="208306">
                <a:tc>
                  <a:txBody>
                    <a:bodyPr/>
                    <a:lstStyle/>
                    <a:p>
                      <a:pPr algn="ctr" rtl="0" fontAlgn="b"/>
                      <a:r>
                        <a:rPr lang="ja-JP" altLang="en-US" sz="1050" b="1" i="0" u="none" strike="noStrike" dirty="0">
                          <a:solidFill>
                            <a:srgbClr val="000000"/>
                          </a:solidFill>
                          <a:effectLst/>
                          <a:latin typeface="Meiryo UI" panose="020B0604030504040204" pitchFamily="50" charset="-128"/>
                          <a:ea typeface="Meiryo UI" panose="020B0604030504040204" pitchFamily="50" charset="-128"/>
                        </a:rPr>
                        <a:t>順位</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ja-JP" altLang="en-US" sz="1050" b="1" i="0" u="none" strike="noStrike" dirty="0">
                          <a:solidFill>
                            <a:srgbClr val="000000"/>
                          </a:solidFill>
                          <a:effectLst/>
                          <a:latin typeface="Meiryo UI" panose="020B0604030504040204" pitchFamily="50" charset="-128"/>
                          <a:ea typeface="Meiryo UI" panose="020B0604030504040204" pitchFamily="50" charset="-128"/>
                        </a:rPr>
                        <a:t>取引所名</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en-US" altLang="ja-JP" sz="1050" b="1" i="0" u="none" strike="noStrike" dirty="0">
                          <a:solidFill>
                            <a:srgbClr val="000000"/>
                          </a:solidFill>
                          <a:effectLst/>
                          <a:latin typeface="Meiryo UI" panose="020B0604030504040204" pitchFamily="50" charset="-128"/>
                          <a:ea typeface="Meiryo UI" panose="020B0604030504040204" pitchFamily="50" charset="-128"/>
                        </a:rPr>
                        <a:t>2024</a:t>
                      </a:r>
                      <a:r>
                        <a:rPr lang="ja-JP" altLang="en-US" sz="1050" b="1" i="0" u="none" strike="noStrike" dirty="0">
                          <a:solidFill>
                            <a:srgbClr val="000000"/>
                          </a:solidFill>
                          <a:effectLst/>
                          <a:latin typeface="Meiryo UI" panose="020B0604030504040204" pitchFamily="50" charset="-128"/>
                          <a:ea typeface="Meiryo UI" panose="020B0604030504040204" pitchFamily="50" charset="-128"/>
                        </a:rPr>
                        <a:t>年（枚）</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en-US" altLang="ja-JP" sz="1050" b="1" i="0" u="none" strike="noStrike" dirty="0">
                          <a:solidFill>
                            <a:srgbClr val="000000"/>
                          </a:solidFill>
                          <a:effectLst/>
                          <a:latin typeface="Meiryo UI" panose="020B0604030504040204" pitchFamily="50" charset="-128"/>
                          <a:ea typeface="Meiryo UI" panose="020B0604030504040204" pitchFamily="50" charset="-128"/>
                        </a:rPr>
                        <a:t>2023</a:t>
                      </a:r>
                      <a:r>
                        <a:rPr lang="ja-JP" altLang="en-US" sz="1050" b="1" i="0" u="none" strike="noStrike" dirty="0">
                          <a:solidFill>
                            <a:srgbClr val="000000"/>
                          </a:solidFill>
                          <a:effectLst/>
                          <a:latin typeface="Meiryo UI" panose="020B0604030504040204" pitchFamily="50" charset="-128"/>
                          <a:ea typeface="Meiryo UI" panose="020B0604030504040204" pitchFamily="50" charset="-128"/>
                        </a:rPr>
                        <a:t>年（枚）</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zh-TW" altLang="en-US" sz="1050" b="1" i="0" u="none" strike="noStrike" dirty="0">
                          <a:solidFill>
                            <a:srgbClr val="000000"/>
                          </a:solidFill>
                          <a:effectLst/>
                          <a:latin typeface="Meiryo UI" panose="020B0604030504040204" pitchFamily="50" charset="-128"/>
                          <a:ea typeface="Meiryo UI" panose="020B0604030504040204" pitchFamily="50" charset="-128"/>
                        </a:rPr>
                        <a:t>前年比増減率</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extLst>
                  <a:ext uri="{0D108BD9-81ED-4DB2-BD59-A6C34878D82A}">
                    <a16:rowId xmlns:a16="http://schemas.microsoft.com/office/drawing/2014/main" val="1720713572"/>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ナショナル証券取引所（インド・ムンバイ）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125,159,798,671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84,817,136,379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47.6%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963919"/>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BSE</a:t>
                      </a:r>
                      <a:r>
                        <a:rPr kumimoji="1" lang="ja-JP" altLang="en-US" sz="1050" b="0" i="0" u="none" strike="noStrike" kern="1200" dirty="0">
                          <a:solidFill>
                            <a:srgbClr val="000000"/>
                          </a:solidFill>
                          <a:effectLst/>
                          <a:latin typeface="Meiryo UI" panose="020B0604030504040204" pitchFamily="50" charset="-128"/>
                          <a:ea typeface="Meiryo UI" panose="020B0604030504040204" pitchFamily="50" charset="-128"/>
                          <a:cs typeface="+mn-cs"/>
                        </a:rPr>
                        <a:t>（インド・ムンバイ）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30,784,539,868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5,873,771,364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424.1%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1935238"/>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B3</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取引所（ブラジル・サンパウロ）</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9,814,294,411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8,314,951,631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18.0%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75847"/>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CME</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グループ（アメリカ・シカゴ）</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6,686,385,849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6,099,488,339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360007"/>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Meiryo UI" panose="020B0604030504040204" pitchFamily="50" charset="-128"/>
                          <a:ea typeface="Meiryo UI" panose="020B0604030504040204" pitchFamily="50" charset="-128"/>
                          <a:cs typeface="+mn-cs"/>
                        </a:rPr>
                        <a:t>インターコンチネンタル取引所（アメリカ・アトランタ）</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4,453,696,854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3,656,460,603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488303"/>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050" b="0" i="0" u="none" strike="noStrike" kern="1200" dirty="0" err="1">
                          <a:solidFill>
                            <a:srgbClr val="000000"/>
                          </a:solidFill>
                          <a:effectLst/>
                          <a:latin typeface="Meiryo UI" panose="020B0604030504040204" pitchFamily="50" charset="-128"/>
                          <a:ea typeface="Meiryo UI" panose="020B0604030504040204" pitchFamily="50" charset="-128"/>
                          <a:cs typeface="+mn-cs"/>
                        </a:rPr>
                        <a:t>Cboe</a:t>
                      </a:r>
                      <a:r>
                        <a:rPr kumimoji="1" lang="ja-JP" altLang="en-US" sz="1050" b="0" i="0" u="none" strike="noStrike" kern="1200" dirty="0">
                          <a:solidFill>
                            <a:srgbClr val="000000"/>
                          </a:solidFill>
                          <a:effectLst/>
                          <a:latin typeface="Meiryo UI" panose="020B0604030504040204" pitchFamily="50" charset="-128"/>
                          <a:ea typeface="Meiryo UI" panose="020B0604030504040204" pitchFamily="50" charset="-128"/>
                          <a:cs typeface="+mn-cs"/>
                        </a:rPr>
                        <a:t>ホールディングス（アメリカ・シカゴ）</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3,826,824,025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3,708,455,548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579880"/>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Nasdaq</a:t>
                      </a:r>
                      <a:r>
                        <a:rPr kumimoji="1" lang="ja-JP" altLang="en-US" sz="1050" b="0" i="0" u="none" strike="noStrike" kern="1200" dirty="0">
                          <a:solidFill>
                            <a:srgbClr val="000000"/>
                          </a:solidFill>
                          <a:effectLst/>
                          <a:latin typeface="Meiryo UI" panose="020B0604030504040204" pitchFamily="50" charset="-128"/>
                          <a:ea typeface="Meiryo UI" panose="020B0604030504040204" pitchFamily="50" charset="-128"/>
                          <a:cs typeface="+mn-cs"/>
                        </a:rPr>
                        <a:t>（アメリカ・ニューヨーク）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3,404,553,506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3,203,620,030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560142"/>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Meiryo UI" panose="020B0604030504040204" pitchFamily="50" charset="-128"/>
                          <a:ea typeface="Meiryo UI" panose="020B0604030504040204" pitchFamily="50" charset="-128"/>
                          <a:cs typeface="+mn-cs"/>
                        </a:rPr>
                        <a:t>韓国取引所（韓国・プサン）</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2,616,172,636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2,038,379,367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28.3%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446403"/>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鄭州商品取引所（中国・鄭州）</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2,609,598,908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3,532,952,087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-26.1%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84546"/>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Meiryo UI" panose="020B0604030504040204" pitchFamily="50" charset="-128"/>
                          <a:ea typeface="Meiryo UI" panose="020B0604030504040204" pitchFamily="50" charset="-128"/>
                          <a:cs typeface="+mn-cs"/>
                        </a:rPr>
                        <a:t>上海先物取引所（中国・上海）</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2,401,101,103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2,226,957,843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7.8%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40449"/>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大連商品取引所（中国・大連）</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2,268,350,238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2,508,333,822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786412"/>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050" b="0" i="0" u="none" strike="noStrike" dirty="0" err="1">
                          <a:solidFill>
                            <a:srgbClr val="000000"/>
                          </a:solidFill>
                          <a:effectLst/>
                          <a:latin typeface="Meiryo UI" panose="020B0604030504040204" pitchFamily="50" charset="-128"/>
                          <a:ea typeface="Meiryo UI" panose="020B0604030504040204" pitchFamily="50" charset="-128"/>
                        </a:rPr>
                        <a:t>Eurex</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（ドイツ・エシュボルン）</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2,080,456,403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1,915,115,895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8.6%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072355"/>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Meiryo UI" panose="020B0604030504040204" pitchFamily="50" charset="-128"/>
                          <a:ea typeface="Meiryo UI" panose="020B0604030504040204" pitchFamily="50" charset="-128"/>
                          <a:cs typeface="+mn-cs"/>
                        </a:rPr>
                        <a:t>ボルサ・イスタンブール証券取引所（トルコ・イスタンブール）</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2,003,504,406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2,085,602,517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024567"/>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050" b="0" i="0" u="none" strike="noStrike" kern="1200" dirty="0">
                          <a:solidFill>
                            <a:srgbClr val="000000"/>
                          </a:solidFill>
                          <a:effectLst/>
                          <a:latin typeface="Meiryo UI" panose="020B0604030504040204" pitchFamily="50" charset="-128"/>
                          <a:ea typeface="Meiryo UI" panose="020B0604030504040204" pitchFamily="50" charset="-128"/>
                          <a:cs typeface="+mn-cs"/>
                        </a:rPr>
                        <a:t>マイアミ国際証券取引所（アメリカ・マイアミ）</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1,693,414,206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1,589,908,527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953635"/>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TMX</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グループ（カナダ・トロント）</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959,703,665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865,382,847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10.9%</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111677"/>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マルチ商品取引所（インド・ムンバイ）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872,786,334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443,704,088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96.7%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360340"/>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香港取引所グループ（香港）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562,050,530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480,360,531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17.0%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7949965"/>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日本取引所グループ</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464,165,956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394,038,990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17.8%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503526"/>
                  </a:ext>
                </a:extLst>
              </a:tr>
              <a:tr h="235960">
                <a:tc>
                  <a:txBody>
                    <a:bodyPr/>
                    <a:lstStyle/>
                    <a:p>
                      <a:pPr algn="ctr" rtl="0" fontAlgn="b"/>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（うち、大阪取引所）</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462,741,044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392,173,920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18.0%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669342"/>
                  </a:ext>
                </a:extLst>
              </a:tr>
              <a:tr h="235960">
                <a:tc>
                  <a:txBody>
                    <a:bodyPr/>
                    <a:lstStyle/>
                    <a:p>
                      <a:pPr algn="ctr" rtl="0" fontAlgn="b"/>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（うち、東京商品取引所）</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1,424,912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1,865,070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-23.6%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4203921"/>
                  </a:ext>
                </a:extLst>
              </a:tr>
              <a:tr h="235960">
                <a:tc>
                  <a:txBody>
                    <a:bodyPr/>
                    <a:lstStyle/>
                    <a:p>
                      <a:pPr algn="ct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19</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台湾先物取引所（台湾・台北）</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395,471,441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324,644,847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886772"/>
                  </a:ext>
                </a:extLst>
              </a:tr>
              <a:tr h="235960">
                <a:tc>
                  <a:txBody>
                    <a:bodyPr/>
                    <a:lstStyle/>
                    <a:p>
                      <a:pPr algn="ctr" rtl="0"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1050" dirty="0">
                          <a:latin typeface="Meiryo UI" panose="020B0604030504040204" pitchFamily="50" charset="-128"/>
                          <a:ea typeface="Meiryo UI" panose="020B0604030504040204" pitchFamily="50" charset="-128"/>
                        </a:rPr>
                        <a:t>MEMX</a:t>
                      </a:r>
                      <a:r>
                        <a:rPr lang="ja-JP" altLang="en-US" sz="1050" dirty="0">
                          <a:latin typeface="Meiryo UI" panose="020B0604030504040204" pitchFamily="50" charset="-128"/>
                          <a:ea typeface="Meiryo UI" panose="020B0604030504040204" pitchFamily="50" charset="-128"/>
                        </a:rPr>
                        <a:t>オプション取引所（アメリカ・ニューヨーク）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altLang="ja-JP" sz="1050" dirty="0">
                          <a:latin typeface="Meiryo UI" panose="020B0604030504040204" pitchFamily="50" charset="-128"/>
                          <a:ea typeface="Meiryo UI" panose="020B0604030504040204" pitchFamily="50" charset="-128"/>
                        </a:rPr>
                        <a:t>301,113,159</a:t>
                      </a:r>
                      <a:endParaRPr lang="ja-JP" altLang="en-US" sz="1050" dirty="0">
                        <a:latin typeface="Meiryo UI" panose="020B0604030504040204" pitchFamily="50" charset="-128"/>
                        <a:ea typeface="Meiryo UI" panose="020B060403050404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1050" dirty="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altLang="ja-JP" sz="1050" dirty="0">
                          <a:latin typeface="Meiryo UI" panose="020B0604030504040204" pitchFamily="50" charset="-128"/>
                          <a:ea typeface="Meiryo UI" panose="020B0604030504040204" pitchFamily="50" charset="-128"/>
                        </a:rPr>
                        <a:t>5147.3</a:t>
                      </a:r>
                      <a:r>
                        <a:rPr lang="ja-JP" altLang="en-US" sz="1050" dirty="0">
                          <a:latin typeface="Meiryo UI" panose="020B0604030504040204" pitchFamily="50" charset="-128"/>
                          <a:ea typeface="Meiryo UI" panose="020B0604030504040204" pitchFamily="50" charset="-128"/>
                        </a:rPr>
                        <a:t>％</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60732"/>
                  </a:ext>
                </a:extLst>
              </a:tr>
            </a:tbl>
          </a:graphicData>
        </a:graphic>
      </p:graphicFrame>
      <p:sp>
        <p:nvSpPr>
          <p:cNvPr id="2" name="正方形/長方形 1"/>
          <p:cNvSpPr/>
          <p:nvPr/>
        </p:nvSpPr>
        <p:spPr>
          <a:xfrm>
            <a:off x="179512" y="5523786"/>
            <a:ext cx="8208912" cy="75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スライド番号プレースホルダー 2"/>
          <p:cNvSpPr>
            <a:spLocks noGrp="1"/>
          </p:cNvSpPr>
          <p:nvPr>
            <p:ph type="sldNum" sz="quarter" idx="12"/>
          </p:nvPr>
        </p:nvSpPr>
        <p:spPr>
          <a:xfrm>
            <a:off x="7010400" y="6520962"/>
            <a:ext cx="2133600" cy="337038"/>
          </a:xfrm>
        </p:spPr>
        <p:txBody>
          <a:bodyPr/>
          <a:lstStyle/>
          <a:p>
            <a:r>
              <a:rPr lang="en-US" altLang="ja-JP" dirty="0"/>
              <a:t>93</a:t>
            </a:r>
            <a:endParaRPr kumimoji="1"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デリバティブ取引の世界市場ランキング（</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2024</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Futures Industry Association</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318" y="862052"/>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デリバティブ取引の世界の市場ランキングでは、日本は</a:t>
            </a:r>
            <a:r>
              <a:rPr lang="en-US" altLang="ja-JP" sz="1600" dirty="0">
                <a:latin typeface="メイリオ" panose="020B0604030504040204" pitchFamily="50" charset="-128"/>
                <a:ea typeface="メイリオ" panose="020B0604030504040204" pitchFamily="50" charset="-128"/>
              </a:rPr>
              <a:t>18</a:t>
            </a:r>
            <a:r>
              <a:rPr lang="ja-JP" altLang="en-US" sz="1600" dirty="0">
                <a:latin typeface="メイリオ" panose="020B0604030504040204" pitchFamily="50" charset="-128"/>
                <a:ea typeface="メイリオ" panose="020B0604030504040204" pitchFamily="50" charset="-128"/>
              </a:rPr>
              <a:t>位。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224928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52A572-ADBE-4C5C-99D0-CF9780AA0C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5236" y="2910302"/>
            <a:ext cx="4148204" cy="3432000"/>
          </a:xfrm>
          <a:prstGeom prst="rect">
            <a:avLst/>
          </a:prstGeom>
        </p:spPr>
      </p:pic>
      <p:sp>
        <p:nvSpPr>
          <p:cNvPr id="6" name="正方形/長方形 5"/>
          <p:cNvSpPr/>
          <p:nvPr/>
        </p:nvSpPr>
        <p:spPr>
          <a:xfrm>
            <a:off x="434761" y="2169481"/>
            <a:ext cx="4273045"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○グリーンボンド発行額</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国別、</a:t>
            </a:r>
            <a:r>
              <a:rPr lang="en-US" altLang="ja-JP" sz="1400" dirty="0">
                <a:solidFill>
                  <a:schemeClr val="tx1"/>
                </a:solidFill>
                <a:latin typeface="Meiryo UI" panose="020B0604030504040204" pitchFamily="50" charset="-128"/>
                <a:ea typeface="Meiryo UI" panose="020B0604030504040204" pitchFamily="50" charset="-128"/>
              </a:rPr>
              <a:t>2024 H1)</a:t>
            </a: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出典：</a:t>
            </a:r>
            <a:r>
              <a:rPr lang="en-US" altLang="ja-JP" sz="1200" dirty="0">
                <a:solidFill>
                  <a:schemeClr val="tx1"/>
                </a:solidFill>
                <a:latin typeface="Meiryo UI" panose="020B0604030504040204" pitchFamily="50" charset="-128"/>
                <a:ea typeface="Meiryo UI" panose="020B0604030504040204" pitchFamily="50" charset="-128"/>
              </a:rPr>
              <a:t>The Climate Bonds Initiative</a:t>
            </a:r>
          </a:p>
        </p:txBody>
      </p:sp>
      <p:sp>
        <p:nvSpPr>
          <p:cNvPr id="7" name="正方形/長方形 6"/>
          <p:cNvSpPr/>
          <p:nvPr/>
        </p:nvSpPr>
        <p:spPr>
          <a:xfrm>
            <a:off x="5093460" y="2129677"/>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○サステナブル債券の内訳</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200" dirty="0">
                <a:solidFill>
                  <a:schemeClr val="tx1"/>
                </a:solidFill>
                <a:latin typeface="Meiryo UI" panose="020B0604030504040204" pitchFamily="50" charset="-128"/>
                <a:ea typeface="Meiryo UI" panose="020B0604030504040204" pitchFamily="50" charset="-128"/>
              </a:rPr>
              <a:t>BNP</a:t>
            </a:r>
            <a:r>
              <a:rPr lang="ja-JP" altLang="en-US" sz="1200" dirty="0">
                <a:solidFill>
                  <a:schemeClr val="tx1"/>
                </a:solidFill>
                <a:latin typeface="Meiryo UI" panose="020B0604030504040204" pitchFamily="50" charset="-128"/>
                <a:ea typeface="Meiryo UI" panose="020B0604030504040204" pitchFamily="50" charset="-128"/>
              </a:rPr>
              <a:t>パリバ</a:t>
            </a:r>
            <a:r>
              <a:rPr lang="en-US" altLang="ja-JP" sz="1200" dirty="0">
                <a:solidFill>
                  <a:schemeClr val="tx1"/>
                </a:solidFill>
                <a:latin typeface="Meiryo UI" panose="020B0604030504040204" pitchFamily="50" charset="-128"/>
                <a:ea typeface="Meiryo UI" panose="020B0604030504040204" pitchFamily="50" charset="-128"/>
              </a:rPr>
              <a:t>/Bloomberg</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p>
        </p:txBody>
      </p:sp>
      <p:sp>
        <p:nvSpPr>
          <p:cNvPr id="10" name="正方形/長方形 9">
            <a:extLst>
              <a:ext uri="{FF2B5EF4-FFF2-40B4-BE49-F238E27FC236}">
                <a16:creationId xmlns:a16="http://schemas.microsoft.com/office/drawing/2014/main" id="{8659CB45-3587-4936-A1F2-06EB11CB2BED}"/>
              </a:ext>
            </a:extLst>
          </p:cNvPr>
          <p:cNvSpPr/>
          <p:nvPr/>
        </p:nvSpPr>
        <p:spPr>
          <a:xfrm>
            <a:off x="4826574" y="6278740"/>
            <a:ext cx="3855198" cy="390620"/>
          </a:xfrm>
          <a:prstGeom prst="rect">
            <a:avLst/>
          </a:prstGeom>
        </p:spPr>
        <p:txBody>
          <a:bodyPr wrap="square">
            <a:spAutoFit/>
          </a:bodyPr>
          <a:lstStyle/>
          <a:p>
            <a:pPr defTabSz="844083" fontAlgn="base">
              <a:spcBef>
                <a:spcPct val="0"/>
              </a:spcBef>
              <a:spcAft>
                <a:spcPct val="0"/>
              </a:spcAft>
            </a:pPr>
            <a:r>
              <a:rPr lang="en-US" altLang="ja-JP" sz="969" dirty="0">
                <a:solidFill>
                  <a:srgbClr val="000000"/>
                </a:solidFill>
                <a:latin typeface="Meiryo UI" panose="020B0604030504040204" pitchFamily="50" charset="-128"/>
                <a:ea typeface="Meiryo UI" panose="020B0604030504040204" pitchFamily="50" charset="-128"/>
              </a:rPr>
              <a:t>※</a:t>
            </a:r>
            <a:r>
              <a:rPr lang="ja-JP" altLang="en-US" sz="969" dirty="0">
                <a:solidFill>
                  <a:srgbClr val="000000"/>
                </a:solidFill>
                <a:latin typeface="Meiryo UI" panose="020B0604030504040204" pitchFamily="50" charset="-128"/>
                <a:ea typeface="Meiryo UI" panose="020B0604030504040204" pitchFamily="50" charset="-128"/>
              </a:rPr>
              <a:t>資金使途が、環境改善（グリーン）や社会課題解決（ソーシャル）、</a:t>
            </a:r>
            <a:endParaRPr lang="en-US" altLang="ja-JP" sz="969" dirty="0">
              <a:solidFill>
                <a:srgbClr val="000000"/>
              </a:solidFill>
              <a:latin typeface="Meiryo UI" panose="020B0604030504040204" pitchFamily="50" charset="-128"/>
              <a:ea typeface="Meiryo UI" panose="020B0604030504040204" pitchFamily="50" charset="-128"/>
            </a:endParaRPr>
          </a:p>
          <a:p>
            <a:pPr defTabSz="844083" fontAlgn="base">
              <a:spcBef>
                <a:spcPct val="0"/>
              </a:spcBef>
              <a:spcAft>
                <a:spcPct val="0"/>
              </a:spcAft>
            </a:pPr>
            <a:r>
              <a:rPr lang="ja-JP" altLang="en-US" sz="969" dirty="0">
                <a:solidFill>
                  <a:srgbClr val="000000"/>
                </a:solidFill>
                <a:latin typeface="Meiryo UI" panose="020B0604030504040204" pitchFamily="50" charset="-128"/>
                <a:ea typeface="Meiryo UI" panose="020B0604030504040204" pitchFamily="50" charset="-128"/>
              </a:rPr>
              <a:t>　その双方（サステナビリティ）に資するプロジェクトに限定されている債券。</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グリーンボンド発行額、サステナブル債券の内訳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010400" y="6520962"/>
            <a:ext cx="2133600" cy="337038"/>
          </a:xfrm>
        </p:spPr>
        <p:txBody>
          <a:bodyPr/>
          <a:lstStyle/>
          <a:p>
            <a:r>
              <a:rPr lang="en-US" altLang="ja-JP" b="1" dirty="0"/>
              <a:t>94</a:t>
            </a:r>
            <a:endParaRPr kumimoji="1" lang="ja-JP" altLang="en-US" b="1" dirty="0"/>
          </a:p>
        </p:txBody>
      </p:sp>
      <p:sp>
        <p:nvSpPr>
          <p:cNvPr id="15" name="正方形/長方形 14"/>
          <p:cNvSpPr/>
          <p:nvPr/>
        </p:nvSpPr>
        <p:spPr>
          <a:xfrm>
            <a:off x="72318" y="862052"/>
            <a:ext cx="8928992" cy="10789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latin typeface="メイリオ" panose="020B0604030504040204" pitchFamily="50" charset="-128"/>
                <a:ea typeface="メイリオ" panose="020B0604030504040204" pitchFamily="50" charset="-128"/>
              </a:rPr>
              <a:t>ESG</a:t>
            </a:r>
            <a:r>
              <a:rPr lang="ja-JP" altLang="en-US" sz="1600" dirty="0">
                <a:latin typeface="メイリオ" panose="020B0604030504040204" pitchFamily="50" charset="-128"/>
                <a:ea typeface="メイリオ" panose="020B0604030504040204" pitchFamily="50" charset="-128"/>
              </a:rPr>
              <a:t>関連投資が注目を集めるなか、アメリカは</a:t>
            </a:r>
            <a:r>
              <a:rPr lang="en-US" altLang="ja-JP" sz="1600" dirty="0">
                <a:latin typeface="メイリオ" panose="020B0604030504040204" pitchFamily="50" charset="-128"/>
                <a:ea typeface="メイリオ" panose="020B0604030504040204" pitchFamily="50" charset="-128"/>
              </a:rPr>
              <a:t>24</a:t>
            </a:r>
            <a:r>
              <a:rPr lang="ja-JP" altLang="en-US" sz="1600" dirty="0">
                <a:latin typeface="メイリオ" panose="020B0604030504040204" pitchFamily="50" charset="-128"/>
                <a:ea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rPr>
              <a:t>H1</a:t>
            </a:r>
            <a:r>
              <a:rPr lang="ja-JP" altLang="en-US" sz="1600" dirty="0">
                <a:latin typeface="メイリオ" panose="020B0604030504040204" pitchFamily="50" charset="-128"/>
                <a:ea typeface="メイリオ" panose="020B0604030504040204" pitchFamily="50" charset="-128"/>
              </a:rPr>
              <a:t>のグリーンボンド発行額で世界トップ、日本とは大きな差。</a:t>
            </a:r>
          </a:p>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世界全体では、グリーンボンド以外のソーシャルボンド、サステナビリティボンドの発行も増加し、多様化が進展。</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71" name="図 1170">
            <a:extLst>
              <a:ext uri="{FF2B5EF4-FFF2-40B4-BE49-F238E27FC236}">
                <a16:creationId xmlns:a16="http://schemas.microsoft.com/office/drawing/2014/main" id="{F6215CD1-2678-4DA8-8F24-5CB7CC39B511}"/>
              </a:ext>
            </a:extLst>
          </p:cNvPr>
          <p:cNvPicPr>
            <a:picLocks noChangeAspect="1"/>
          </p:cNvPicPr>
          <p:nvPr/>
        </p:nvPicPr>
        <p:blipFill>
          <a:blip r:embed="rId4"/>
          <a:stretch>
            <a:fillRect/>
          </a:stretch>
        </p:blipFill>
        <p:spPr>
          <a:xfrm>
            <a:off x="140249" y="2796738"/>
            <a:ext cx="4567557" cy="3188293"/>
          </a:xfrm>
          <a:prstGeom prst="rect">
            <a:avLst/>
          </a:prstGeom>
        </p:spPr>
      </p:pic>
    </p:spTree>
    <p:extLst>
      <p:ext uri="{BB962C8B-B14F-4D97-AF65-F5344CB8AC3E}">
        <p14:creationId xmlns:p14="http://schemas.microsoft.com/office/powerpoint/2010/main" val="24144225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F9380358-AA1D-4787-82F4-EBDCD4EB37CF}"/>
              </a:ext>
            </a:extLst>
          </p:cNvPr>
          <p:cNvSpPr/>
          <p:nvPr/>
        </p:nvSpPr>
        <p:spPr>
          <a:xfrm>
            <a:off x="32629" y="3936785"/>
            <a:ext cx="4453418"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言語</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英語力ランキング</a:t>
            </a:r>
            <a:r>
              <a:rPr lang="en-US" altLang="ja-JP" sz="1400" dirty="0">
                <a:solidFill>
                  <a:srgbClr val="000000"/>
                </a:solidFill>
                <a:latin typeface="Meiryo UI" panose="020B0604030504040204" pitchFamily="50" charset="-128"/>
                <a:ea typeface="Meiryo UI" panose="020B0604030504040204" pitchFamily="50" charset="-128"/>
              </a:rPr>
              <a:t>(2025)</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EF EPI</a:t>
            </a:r>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2025</a:t>
            </a:r>
            <a:r>
              <a:rPr lang="ja-JP" altLang="en-US" sz="1400" dirty="0">
                <a:solidFill>
                  <a:srgbClr val="000000"/>
                </a:solidFill>
                <a:latin typeface="Meiryo UI" panose="020B0604030504040204" pitchFamily="50" charset="-128"/>
                <a:ea typeface="Meiryo UI" panose="020B0604030504040204" pitchFamily="50" charset="-128"/>
              </a:rPr>
              <a:t>を基</a:t>
            </a:r>
            <a:r>
              <a:rPr lang="ja-JP" altLang="en-US" sz="1400" dirty="0">
                <a:latin typeface="Meiryo UI" panose="020B0604030504040204" pitchFamily="50" charset="-128"/>
                <a:ea typeface="Meiryo UI" panose="020B0604030504040204" pitchFamily="50" charset="-128"/>
              </a:rPr>
              <a:t>に</a:t>
            </a:r>
            <a:r>
              <a:rPr lang="ja-JP" altLang="en-US" sz="1400" dirty="0">
                <a:solidFill>
                  <a:srgbClr val="000000"/>
                </a:solidFill>
                <a:latin typeface="Meiryo UI" panose="020B0604030504040204" pitchFamily="50" charset="-128"/>
                <a:ea typeface="Meiryo UI" panose="020B0604030504040204" pitchFamily="50" charset="-128"/>
              </a:rPr>
              <a:t>作成</a:t>
            </a:r>
          </a:p>
        </p:txBody>
      </p:sp>
      <p:sp>
        <p:nvSpPr>
          <p:cNvPr id="10" name="正方形/長方形 9">
            <a:extLst>
              <a:ext uri="{FF2B5EF4-FFF2-40B4-BE49-F238E27FC236}">
                <a16:creationId xmlns:a16="http://schemas.microsoft.com/office/drawing/2014/main" id="{1B5F2D75-E7AF-49B3-A90D-872BCDF90532}"/>
              </a:ext>
            </a:extLst>
          </p:cNvPr>
          <p:cNvSpPr/>
          <p:nvPr/>
        </p:nvSpPr>
        <p:spPr>
          <a:xfrm>
            <a:off x="4445494" y="1282577"/>
            <a:ext cx="4784434"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制度</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ビジネス環境ランキング</a:t>
            </a:r>
            <a:r>
              <a:rPr lang="en-US" altLang="ja-JP" sz="1400" dirty="0">
                <a:solidFill>
                  <a:srgbClr val="000000"/>
                </a:solidFill>
                <a:latin typeface="Meiryo UI" panose="020B0604030504040204" pitchFamily="50" charset="-128"/>
                <a:ea typeface="Meiryo UI" panose="020B0604030504040204" pitchFamily="50" charset="-128"/>
              </a:rPr>
              <a:t>(2020</a:t>
            </a:r>
            <a:r>
              <a:rPr lang="ja-JP" altLang="en-US" sz="1400" dirty="0">
                <a:solidFill>
                  <a:srgbClr val="000000"/>
                </a:solidFill>
                <a:latin typeface="Meiryo UI" panose="020B0604030504040204" pitchFamily="50" charset="-128"/>
                <a:ea typeface="Meiryo UI" panose="020B0604030504040204" pitchFamily="50" charset="-128"/>
              </a:rPr>
              <a:t>、一部</a:t>
            </a:r>
            <a:r>
              <a:rPr lang="en-US" altLang="ja-JP" sz="1400" dirty="0">
                <a:solidFill>
                  <a:srgbClr val="000000"/>
                </a:solidFill>
                <a:latin typeface="Meiryo UI" panose="020B0604030504040204" pitchFamily="50" charset="-128"/>
                <a:ea typeface="Meiryo UI" panose="020B0604030504040204" pitchFamily="50" charset="-128"/>
              </a:rPr>
              <a:t>)</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World Bank</a:t>
            </a:r>
            <a:r>
              <a:rPr lang="ja-JP" altLang="en-US" sz="1400" dirty="0">
                <a:solidFill>
                  <a:srgbClr val="000000"/>
                </a:solidFill>
                <a:latin typeface="Meiryo UI" panose="020B0604030504040204" pitchFamily="50" charset="-128"/>
                <a:ea typeface="Meiryo UI" panose="020B0604030504040204" pitchFamily="50" charset="-128"/>
              </a:rPr>
              <a:t>を基に日本総研作成</a:t>
            </a:r>
          </a:p>
        </p:txBody>
      </p:sp>
      <p:sp>
        <p:nvSpPr>
          <p:cNvPr id="15" name="正方形/長方形 14">
            <a:extLst>
              <a:ext uri="{FF2B5EF4-FFF2-40B4-BE49-F238E27FC236}">
                <a16:creationId xmlns:a16="http://schemas.microsoft.com/office/drawing/2014/main" id="{AE45175B-03AD-4CC9-90D0-25012E0BFF44}"/>
              </a:ext>
            </a:extLst>
          </p:cNvPr>
          <p:cNvSpPr/>
          <p:nvPr/>
        </p:nvSpPr>
        <p:spPr>
          <a:xfrm>
            <a:off x="74579" y="1294409"/>
            <a:ext cx="4504879" cy="430887"/>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○海外高技能者によるビジネス環境評価</a:t>
            </a:r>
            <a:endParaRPr lang="en-US" altLang="ja-JP" sz="1400" dirty="0">
              <a:solidFill>
                <a:srgbClr val="000000"/>
              </a:solidFill>
              <a:latin typeface="Meiryo UI" panose="020B0604030504040204" pitchFamily="50" charset="-128"/>
              <a:ea typeface="Meiryo UI" panose="020B0604030504040204" pitchFamily="50" charset="-128"/>
            </a:endParaRPr>
          </a:p>
          <a:p>
            <a:r>
              <a:rPr lang="ja-JP" altLang="en-US" sz="800" dirty="0">
                <a:solidFill>
                  <a:srgbClr val="000000"/>
                </a:solidFill>
                <a:latin typeface="Meiryo UI" panose="020B0604030504040204" pitchFamily="50" charset="-128"/>
                <a:ea typeface="Meiryo UI" panose="020B0604030504040204" pitchFamily="50" charset="-128"/>
              </a:rPr>
              <a:t>　　出典：</a:t>
            </a:r>
            <a:r>
              <a:rPr lang="en-US" altLang="ja-JP" sz="800" dirty="0">
                <a:solidFill>
                  <a:srgbClr val="000000"/>
                </a:solidFill>
                <a:latin typeface="Meiryo UI" panose="020B0604030504040204" pitchFamily="50" charset="-128"/>
                <a:ea typeface="Meiryo UI" panose="020B0604030504040204" pitchFamily="50" charset="-128"/>
              </a:rPr>
              <a:t>IMD Word talent ranking 2024</a:t>
            </a:r>
            <a:r>
              <a:rPr lang="ja-JP" altLang="en-US" sz="800" dirty="0">
                <a:solidFill>
                  <a:srgbClr val="000000"/>
                </a:solidFill>
                <a:latin typeface="Meiryo UI" panose="020B0604030504040204" pitchFamily="50" charset="-128"/>
                <a:ea typeface="Meiryo UI" panose="020B0604030504040204" pitchFamily="50" charset="-128"/>
              </a:rPr>
              <a:t>を基に作成</a:t>
            </a:r>
          </a:p>
        </p:txBody>
      </p:sp>
      <p:sp>
        <p:nvSpPr>
          <p:cNvPr id="16" name="正方形/長方形 15">
            <a:extLst>
              <a:ext uri="{FF2B5EF4-FFF2-40B4-BE49-F238E27FC236}">
                <a16:creationId xmlns:a16="http://schemas.microsoft.com/office/drawing/2014/main" id="{7555F02D-53DA-479F-9DCB-FBDABB410746}"/>
              </a:ext>
            </a:extLst>
          </p:cNvPr>
          <p:cNvSpPr/>
          <p:nvPr/>
        </p:nvSpPr>
        <p:spPr>
          <a:xfrm>
            <a:off x="4492845" y="3983561"/>
            <a:ext cx="4572000" cy="429669"/>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人材</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rPr>
              <a:t>材</a:t>
            </a:r>
            <a:r>
              <a:rPr lang="ja-JP" altLang="en-US" sz="1400" dirty="0">
                <a:solidFill>
                  <a:srgbClr val="000000"/>
                </a:solidFill>
                <a:latin typeface="Meiryo UI" panose="020B0604030504040204" pitchFamily="50" charset="-128"/>
                <a:ea typeface="Meiryo UI" panose="020B0604030504040204" pitchFamily="50" charset="-128"/>
              </a:rPr>
              <a:t>を獲得、育成、維持する能力</a:t>
            </a:r>
            <a:endParaRPr lang="en-US" altLang="ja-JP" sz="1400" dirty="0">
              <a:solidFill>
                <a:srgbClr val="000000"/>
              </a:solidFill>
              <a:latin typeface="Meiryo UI" panose="020B0604030504040204" pitchFamily="50" charset="-128"/>
              <a:ea typeface="Meiryo UI" panose="020B0604030504040204" pitchFamily="50" charset="-128"/>
            </a:endParaRPr>
          </a:p>
          <a:p>
            <a:r>
              <a:rPr lang="ja-JP" altLang="en-US" sz="800" dirty="0">
                <a:solidFill>
                  <a:srgbClr val="000000"/>
                </a:solidFill>
                <a:latin typeface="Meiryo UI" panose="020B0604030504040204" pitchFamily="50" charset="-128"/>
                <a:ea typeface="Meiryo UI" panose="020B0604030504040204" pitchFamily="50" charset="-128"/>
              </a:rPr>
              <a:t>出典：</a:t>
            </a:r>
            <a:r>
              <a:rPr lang="en-US" altLang="ja-JP" sz="800" dirty="0">
                <a:solidFill>
                  <a:srgbClr val="000000"/>
                </a:solidFill>
                <a:latin typeface="Meiryo UI" panose="020B0604030504040204" pitchFamily="50" charset="-128"/>
                <a:ea typeface="Meiryo UI" panose="020B0604030504040204" pitchFamily="50" charset="-128"/>
              </a:rPr>
              <a:t>IMD Word talent ranking 2021/the </a:t>
            </a:r>
            <a:r>
              <a:rPr lang="en-US" altLang="ja-JP" sz="800" dirty="0" err="1">
                <a:solidFill>
                  <a:srgbClr val="000000"/>
                </a:solidFill>
                <a:latin typeface="Meiryo UI" panose="020B0604030504040204" pitchFamily="50" charset="-128"/>
                <a:ea typeface="Meiryo UI" panose="020B0604030504040204" pitchFamily="50" charset="-128"/>
              </a:rPr>
              <a:t>Adeco</a:t>
            </a:r>
            <a:r>
              <a:rPr lang="en-US" altLang="ja-JP" sz="800" dirty="0">
                <a:solidFill>
                  <a:srgbClr val="000000"/>
                </a:solidFill>
                <a:latin typeface="Meiryo UI" panose="020B0604030504040204" pitchFamily="50" charset="-128"/>
                <a:ea typeface="Meiryo UI" panose="020B0604030504040204" pitchFamily="50" charset="-128"/>
              </a:rPr>
              <a:t> Group/Google </a:t>
            </a:r>
            <a:r>
              <a:rPr lang="ja-JP" altLang="en-US" sz="800" dirty="0">
                <a:solidFill>
                  <a:srgbClr val="000000"/>
                </a:solidFill>
                <a:latin typeface="Meiryo UI" panose="020B0604030504040204" pitchFamily="50" charset="-128"/>
                <a:ea typeface="Meiryo UI" panose="020B0604030504040204" pitchFamily="50" charset="-128"/>
              </a:rPr>
              <a:t>を基に作成</a:t>
            </a:r>
            <a:endParaRPr lang="ja-JP" altLang="en-US" sz="1292" dirty="0">
              <a:solidFill>
                <a:srgbClr val="000000"/>
              </a:solidFill>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198751C7-1A6C-44A2-9E8C-C1C009483C34}"/>
              </a:ext>
            </a:extLst>
          </p:cNvPr>
          <p:cNvGrpSpPr/>
          <p:nvPr/>
        </p:nvGrpSpPr>
        <p:grpSpPr>
          <a:xfrm>
            <a:off x="4270626" y="4349039"/>
            <a:ext cx="4617289" cy="2568923"/>
            <a:chOff x="4306124" y="4460477"/>
            <a:chExt cx="4617289" cy="2568923"/>
          </a:xfrm>
        </p:grpSpPr>
        <p:pic>
          <p:nvPicPr>
            <p:cNvPr id="20" name="図 19">
              <a:extLst>
                <a:ext uri="{FF2B5EF4-FFF2-40B4-BE49-F238E27FC236}">
                  <a16:creationId xmlns:a16="http://schemas.microsoft.com/office/drawing/2014/main" id="{32D32ACB-F11A-4741-BD67-FE1B7288D4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6124" y="4460477"/>
              <a:ext cx="3904789" cy="2568923"/>
            </a:xfrm>
            <a:prstGeom prst="rect">
              <a:avLst/>
            </a:prstGeom>
          </p:spPr>
        </p:pic>
        <p:pic>
          <p:nvPicPr>
            <p:cNvPr id="21" name="図 20">
              <a:extLst>
                <a:ext uri="{FF2B5EF4-FFF2-40B4-BE49-F238E27FC236}">
                  <a16:creationId xmlns:a16="http://schemas.microsoft.com/office/drawing/2014/main" id="{ACE9AF98-9CEF-40D9-9715-CFB43501A9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26621" y="5241739"/>
              <a:ext cx="1196792" cy="868154"/>
            </a:xfrm>
            <a:prstGeom prst="rect">
              <a:avLst/>
            </a:prstGeom>
          </p:spPr>
        </p:pic>
      </p:grpSp>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26" name="正方形/長方形 25"/>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アジアの主要都市との比較（英語力、ビジネス環境等）</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9288" y="819398"/>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アジアの主要都市に比べて、日本の英語力、ビジネス環境は見劣りする状況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b="1" dirty="0"/>
              <a:t>95</a:t>
            </a:r>
            <a:endParaRPr lang="ja-JP" altLang="en-US" b="1" dirty="0"/>
          </a:p>
        </p:txBody>
      </p:sp>
      <p:grpSp>
        <p:nvGrpSpPr>
          <p:cNvPr id="7" name="グループ化 6">
            <a:extLst>
              <a:ext uri="{FF2B5EF4-FFF2-40B4-BE49-F238E27FC236}">
                <a16:creationId xmlns:a16="http://schemas.microsoft.com/office/drawing/2014/main" id="{5B45C9F9-6209-48E4-85B8-19D2865FB3AC}"/>
              </a:ext>
            </a:extLst>
          </p:cNvPr>
          <p:cNvGrpSpPr/>
          <p:nvPr/>
        </p:nvGrpSpPr>
        <p:grpSpPr>
          <a:xfrm>
            <a:off x="168664" y="4413230"/>
            <a:ext cx="4403336" cy="2527233"/>
            <a:chOff x="35496" y="1700808"/>
            <a:chExt cx="4802147" cy="2527233"/>
          </a:xfrm>
        </p:grpSpPr>
        <p:graphicFrame>
          <p:nvGraphicFramePr>
            <p:cNvPr id="33" name="グラフ 32"/>
            <p:cNvGraphicFramePr>
              <a:graphicFrameLocks/>
            </p:cNvGraphicFramePr>
            <p:nvPr/>
          </p:nvGraphicFramePr>
          <p:xfrm>
            <a:off x="56096" y="1842780"/>
            <a:ext cx="4781547" cy="2385261"/>
          </p:xfrm>
          <a:graphic>
            <a:graphicData uri="http://schemas.openxmlformats.org/drawingml/2006/chart">
              <c:chart xmlns:c="http://schemas.openxmlformats.org/drawingml/2006/chart" xmlns:r="http://schemas.openxmlformats.org/officeDocument/2006/relationships" r:id="rId5"/>
            </a:graphicData>
          </a:graphic>
        </p:graphicFrame>
        <p:sp>
          <p:nvSpPr>
            <p:cNvPr id="2" name="テキスト ボックス 1"/>
            <p:cNvSpPr txBox="1"/>
            <p:nvPr/>
          </p:nvSpPr>
          <p:spPr>
            <a:xfrm>
              <a:off x="35496" y="1700808"/>
              <a:ext cx="504056"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スコア</a:t>
              </a:r>
            </a:p>
          </p:txBody>
        </p:sp>
      </p:grpSp>
      <p:graphicFrame>
        <p:nvGraphicFramePr>
          <p:cNvPr id="51" name="表 22">
            <a:extLst>
              <a:ext uri="{FF2B5EF4-FFF2-40B4-BE49-F238E27FC236}">
                <a16:creationId xmlns:a16="http://schemas.microsoft.com/office/drawing/2014/main" id="{01074AEC-6105-4B4F-8767-6C9D4203689C}"/>
              </a:ext>
            </a:extLst>
          </p:cNvPr>
          <p:cNvGraphicFramePr>
            <a:graphicFrameLocks noGrp="1"/>
          </p:cNvGraphicFramePr>
          <p:nvPr/>
        </p:nvGraphicFramePr>
        <p:xfrm>
          <a:off x="4597823" y="1770533"/>
          <a:ext cx="4101280" cy="2089717"/>
        </p:xfrm>
        <a:graphic>
          <a:graphicData uri="http://schemas.openxmlformats.org/drawingml/2006/table">
            <a:tbl>
              <a:tblPr firstRow="1" bandRow="1">
                <a:tableStyleId>{5C22544A-7EE6-4342-B048-85BDC9FD1C3A}</a:tableStyleId>
              </a:tblPr>
              <a:tblGrid>
                <a:gridCol w="911208">
                  <a:extLst>
                    <a:ext uri="{9D8B030D-6E8A-4147-A177-3AD203B41FA5}">
                      <a16:colId xmlns:a16="http://schemas.microsoft.com/office/drawing/2014/main" val="4011019645"/>
                    </a:ext>
                  </a:extLst>
                </a:gridCol>
                <a:gridCol w="797518">
                  <a:extLst>
                    <a:ext uri="{9D8B030D-6E8A-4147-A177-3AD203B41FA5}">
                      <a16:colId xmlns:a16="http://schemas.microsoft.com/office/drawing/2014/main" val="3930469842"/>
                    </a:ext>
                  </a:extLst>
                </a:gridCol>
                <a:gridCol w="797518">
                  <a:extLst>
                    <a:ext uri="{9D8B030D-6E8A-4147-A177-3AD203B41FA5}">
                      <a16:colId xmlns:a16="http://schemas.microsoft.com/office/drawing/2014/main" val="2291861851"/>
                    </a:ext>
                  </a:extLst>
                </a:gridCol>
                <a:gridCol w="797518">
                  <a:extLst>
                    <a:ext uri="{9D8B030D-6E8A-4147-A177-3AD203B41FA5}">
                      <a16:colId xmlns:a16="http://schemas.microsoft.com/office/drawing/2014/main" val="1176914280"/>
                    </a:ext>
                  </a:extLst>
                </a:gridCol>
                <a:gridCol w="797518">
                  <a:extLst>
                    <a:ext uri="{9D8B030D-6E8A-4147-A177-3AD203B41FA5}">
                      <a16:colId xmlns:a16="http://schemas.microsoft.com/office/drawing/2014/main" val="2192761261"/>
                    </a:ext>
                  </a:extLst>
                </a:gridCol>
              </a:tblGrid>
              <a:tr h="408797">
                <a:tc>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全体</a:t>
                      </a:r>
                    </a:p>
                  </a:txBody>
                  <a:tcPr marL="84406" marR="84406" marT="42203" marB="42203" anchor="ctr">
                    <a:lnL w="38100" cap="flat" cmpd="sng" algn="ctr">
                      <a:solidFill>
                        <a:schemeClr val="bg1"/>
                      </a:solidFill>
                      <a:prstDash val="solid"/>
                      <a:round/>
                      <a:headEnd type="none" w="med" len="med"/>
                      <a:tailEnd type="none" w="med" len="med"/>
                    </a:lnL>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法人設立</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開業</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建設許可</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資産登記</a:t>
                      </a:r>
                    </a:p>
                  </a:txBody>
                  <a:tcPr marL="84406" marR="84406" marT="42203" marB="42203" anchor="ctr">
                    <a:solidFill>
                      <a:srgbClr val="0070C0"/>
                    </a:solidFill>
                  </a:tcPr>
                </a:tc>
                <a:extLst>
                  <a:ext uri="{0D108BD9-81ED-4DB2-BD59-A6C34878D82A}">
                    <a16:rowId xmlns:a16="http://schemas.microsoft.com/office/drawing/2014/main" val="3706469303"/>
                  </a:ext>
                </a:extLst>
              </a:tr>
              <a:tr h="359487">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香港</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３</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１</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51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1732091530"/>
                  </a:ext>
                </a:extLst>
              </a:tr>
              <a:tr h="591570">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シンガポール</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２</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４</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323152736"/>
                  </a:ext>
                </a:extLst>
              </a:tr>
              <a:tr h="359487">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日本</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29</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106</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751098420"/>
                  </a:ext>
                </a:extLst>
              </a:tr>
              <a:tr h="359487">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中国</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100241537"/>
                  </a:ext>
                </a:extLst>
              </a:tr>
            </a:tbl>
          </a:graphicData>
        </a:graphic>
      </p:graphicFrame>
      <p:graphicFrame>
        <p:nvGraphicFramePr>
          <p:cNvPr id="14" name="グラフ 13">
            <a:extLst>
              <a:ext uri="{FF2B5EF4-FFF2-40B4-BE49-F238E27FC236}">
                <a16:creationId xmlns:a16="http://schemas.microsoft.com/office/drawing/2014/main" id="{8F01DFE7-B3B4-4DCC-9F02-B920DEC77F9E}"/>
              </a:ext>
            </a:extLst>
          </p:cNvPr>
          <p:cNvGraphicFramePr/>
          <p:nvPr/>
        </p:nvGraphicFramePr>
        <p:xfrm>
          <a:off x="-2356" y="1280409"/>
          <a:ext cx="3855381" cy="2445986"/>
        </p:xfrm>
        <a:graphic>
          <a:graphicData uri="http://schemas.openxmlformats.org/drawingml/2006/chart">
            <c:chart xmlns:c="http://schemas.openxmlformats.org/drawingml/2006/chart" xmlns:r="http://schemas.openxmlformats.org/officeDocument/2006/relationships" r:id="rId6"/>
          </a:graphicData>
        </a:graphic>
      </p:graphicFrame>
      <p:sp>
        <p:nvSpPr>
          <p:cNvPr id="56" name="テキスト ボックス 55">
            <a:extLst>
              <a:ext uri="{FF2B5EF4-FFF2-40B4-BE49-F238E27FC236}">
                <a16:creationId xmlns:a16="http://schemas.microsoft.com/office/drawing/2014/main" id="{C75A0DFB-1AB2-44E2-A9F3-EC564E244EE8}"/>
              </a:ext>
            </a:extLst>
          </p:cNvPr>
          <p:cNvSpPr txBox="1"/>
          <p:nvPr/>
        </p:nvSpPr>
        <p:spPr>
          <a:xfrm>
            <a:off x="3705714" y="3505799"/>
            <a:ext cx="864096" cy="246221"/>
          </a:xfrm>
          <a:prstGeom prst="rect">
            <a:avLst/>
          </a:prstGeom>
          <a:noFill/>
        </p:spPr>
        <p:txBody>
          <a:bodyPr wrap="square" rtlCol="0">
            <a:spAutoFit/>
          </a:bodyPr>
          <a:lstStyle/>
          <a:p>
            <a:r>
              <a:rPr kumimoji="1" lang="ja-JP" altLang="en-US" sz="1000" dirty="0">
                <a:solidFill>
                  <a:schemeClr val="tx1">
                    <a:lumMod val="65000"/>
                    <a:lumOff val="35000"/>
                  </a:schemeClr>
                </a:solidFill>
                <a:latin typeface="Meiryo UI" panose="020B0604030504040204" pitchFamily="50" charset="-128"/>
                <a:ea typeface="Meiryo UI" panose="020B0604030504040204" pitchFamily="50" charset="-128"/>
              </a:rPr>
              <a:t>（ポイント）</a:t>
            </a:r>
          </a:p>
        </p:txBody>
      </p:sp>
      <p:sp>
        <p:nvSpPr>
          <p:cNvPr id="57" name="角丸四角形 3">
            <a:extLst>
              <a:ext uri="{FF2B5EF4-FFF2-40B4-BE49-F238E27FC236}">
                <a16:creationId xmlns:a16="http://schemas.microsoft.com/office/drawing/2014/main" id="{5FDF158C-8503-4B3B-A64D-EDD1B1A968BE}"/>
              </a:ext>
            </a:extLst>
          </p:cNvPr>
          <p:cNvSpPr/>
          <p:nvPr/>
        </p:nvSpPr>
        <p:spPr>
          <a:xfrm>
            <a:off x="3375605" y="1748490"/>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430FB85E-28FC-437C-B14B-FEF08B1D5037}"/>
              </a:ext>
            </a:extLst>
          </p:cNvPr>
          <p:cNvSpPr txBox="1"/>
          <p:nvPr/>
        </p:nvSpPr>
        <p:spPr>
          <a:xfrm>
            <a:off x="3543850" y="1748491"/>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位</a:t>
            </a:r>
          </a:p>
        </p:txBody>
      </p:sp>
      <p:sp>
        <p:nvSpPr>
          <p:cNvPr id="59" name="角丸四角形 36">
            <a:extLst>
              <a:ext uri="{FF2B5EF4-FFF2-40B4-BE49-F238E27FC236}">
                <a16:creationId xmlns:a16="http://schemas.microsoft.com/office/drawing/2014/main" id="{9CA4389F-D36A-4363-90AC-BD630E932001}"/>
              </a:ext>
            </a:extLst>
          </p:cNvPr>
          <p:cNvSpPr/>
          <p:nvPr/>
        </p:nvSpPr>
        <p:spPr>
          <a:xfrm>
            <a:off x="3177998" y="2035939"/>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B13F885F-A244-41F3-84C1-118635F71B75}"/>
              </a:ext>
            </a:extLst>
          </p:cNvPr>
          <p:cNvSpPr txBox="1"/>
          <p:nvPr/>
        </p:nvSpPr>
        <p:spPr>
          <a:xfrm>
            <a:off x="3346243" y="2027399"/>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9</a:t>
            </a:r>
            <a:r>
              <a:rPr kumimoji="1" lang="ja-JP" altLang="en-US" sz="1000" dirty="0">
                <a:latin typeface="Meiryo UI" panose="020B0604030504040204" pitchFamily="50" charset="-128"/>
                <a:ea typeface="Meiryo UI" panose="020B0604030504040204" pitchFamily="50" charset="-128"/>
              </a:rPr>
              <a:t>位</a:t>
            </a:r>
          </a:p>
        </p:txBody>
      </p:sp>
      <p:sp>
        <p:nvSpPr>
          <p:cNvPr id="61" name="角丸四角形 39">
            <a:extLst>
              <a:ext uri="{FF2B5EF4-FFF2-40B4-BE49-F238E27FC236}">
                <a16:creationId xmlns:a16="http://schemas.microsoft.com/office/drawing/2014/main" id="{99A8E857-2585-4FBE-BE52-AAAFA3D6E9DE}"/>
              </a:ext>
            </a:extLst>
          </p:cNvPr>
          <p:cNvSpPr/>
          <p:nvPr/>
        </p:nvSpPr>
        <p:spPr>
          <a:xfrm>
            <a:off x="2853745" y="2323388"/>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04ECF091-A60C-4A0E-9401-B08C23D82929}"/>
              </a:ext>
            </a:extLst>
          </p:cNvPr>
          <p:cNvSpPr txBox="1"/>
          <p:nvPr/>
        </p:nvSpPr>
        <p:spPr>
          <a:xfrm>
            <a:off x="3021990" y="2303583"/>
            <a:ext cx="670673" cy="246221"/>
          </a:xfrm>
          <a:prstGeom prst="rect">
            <a:avLst/>
          </a:prstGeom>
          <a:noFill/>
        </p:spPr>
        <p:txBody>
          <a:bodyPr wrap="square" rtlCol="0">
            <a:spAutoFit/>
          </a:bodyPr>
          <a:lstStyle/>
          <a:p>
            <a:r>
              <a:rPr kumimoji="1" lang="en-US" altLang="ja-JP" sz="1000" dirty="0">
                <a:latin typeface="Meiryo UI" panose="020B0604030504040204" pitchFamily="50" charset="-128"/>
                <a:ea typeface="Meiryo UI" panose="020B0604030504040204" pitchFamily="50" charset="-128"/>
              </a:rPr>
              <a:t>21</a:t>
            </a:r>
            <a:r>
              <a:rPr kumimoji="1" lang="ja-JP" altLang="en-US" sz="1000" dirty="0">
                <a:latin typeface="Meiryo UI" panose="020B0604030504040204" pitchFamily="50" charset="-128"/>
                <a:ea typeface="Meiryo UI" panose="020B0604030504040204" pitchFamily="50" charset="-128"/>
              </a:rPr>
              <a:t>位</a:t>
            </a:r>
          </a:p>
        </p:txBody>
      </p:sp>
      <p:sp>
        <p:nvSpPr>
          <p:cNvPr id="63" name="角丸四角形 42">
            <a:extLst>
              <a:ext uri="{FF2B5EF4-FFF2-40B4-BE49-F238E27FC236}">
                <a16:creationId xmlns:a16="http://schemas.microsoft.com/office/drawing/2014/main" id="{97F4772F-7F53-42DF-83F7-EEE3B7C4C46E}"/>
              </a:ext>
            </a:extLst>
          </p:cNvPr>
          <p:cNvSpPr/>
          <p:nvPr/>
        </p:nvSpPr>
        <p:spPr>
          <a:xfrm>
            <a:off x="2762668" y="2610837"/>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10FCF1A3-91C7-42EE-B7B7-601C174F66AE}"/>
              </a:ext>
            </a:extLst>
          </p:cNvPr>
          <p:cNvSpPr txBox="1"/>
          <p:nvPr/>
        </p:nvSpPr>
        <p:spPr>
          <a:xfrm>
            <a:off x="2896246" y="2602113"/>
            <a:ext cx="670673" cy="246221"/>
          </a:xfrm>
          <a:prstGeom prst="rect">
            <a:avLst/>
          </a:prstGeom>
          <a:noFill/>
        </p:spPr>
        <p:txBody>
          <a:bodyPr wrap="square" rtlCol="0">
            <a:spAutoFit/>
          </a:bodyPr>
          <a:lstStyle/>
          <a:p>
            <a:r>
              <a:rPr kumimoji="1" lang="en-US" altLang="ja-JP" sz="1000" dirty="0">
                <a:latin typeface="Meiryo UI" panose="020B0604030504040204" pitchFamily="50" charset="-128"/>
                <a:ea typeface="Meiryo UI" panose="020B0604030504040204" pitchFamily="50" charset="-128"/>
              </a:rPr>
              <a:t>27</a:t>
            </a:r>
            <a:r>
              <a:rPr kumimoji="1" lang="ja-JP" altLang="en-US" sz="1000" dirty="0">
                <a:latin typeface="Meiryo UI" panose="020B0604030504040204" pitchFamily="50" charset="-128"/>
                <a:ea typeface="Meiryo UI" panose="020B0604030504040204" pitchFamily="50" charset="-128"/>
              </a:rPr>
              <a:t>位</a:t>
            </a:r>
          </a:p>
        </p:txBody>
      </p:sp>
      <p:sp>
        <p:nvSpPr>
          <p:cNvPr id="65" name="角丸四角形 45">
            <a:extLst>
              <a:ext uri="{FF2B5EF4-FFF2-40B4-BE49-F238E27FC236}">
                <a16:creationId xmlns:a16="http://schemas.microsoft.com/office/drawing/2014/main" id="{67AD07EE-71FF-4D52-9773-071860987A54}"/>
              </a:ext>
            </a:extLst>
          </p:cNvPr>
          <p:cNvSpPr/>
          <p:nvPr/>
        </p:nvSpPr>
        <p:spPr>
          <a:xfrm>
            <a:off x="2625727" y="2898286"/>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70AD618E-95F6-4657-9B62-174872BB0B2D}"/>
              </a:ext>
            </a:extLst>
          </p:cNvPr>
          <p:cNvSpPr txBox="1"/>
          <p:nvPr/>
        </p:nvSpPr>
        <p:spPr>
          <a:xfrm>
            <a:off x="2742212" y="2881340"/>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38</a:t>
            </a:r>
            <a:r>
              <a:rPr kumimoji="1" lang="ja-JP" altLang="en-US" sz="1000" dirty="0">
                <a:latin typeface="Meiryo UI" panose="020B0604030504040204" pitchFamily="50" charset="-128"/>
                <a:ea typeface="Meiryo UI" panose="020B0604030504040204" pitchFamily="50" charset="-128"/>
              </a:rPr>
              <a:t>位</a:t>
            </a:r>
          </a:p>
        </p:txBody>
      </p:sp>
      <p:sp>
        <p:nvSpPr>
          <p:cNvPr id="67" name="角丸四角形 48">
            <a:extLst>
              <a:ext uri="{FF2B5EF4-FFF2-40B4-BE49-F238E27FC236}">
                <a16:creationId xmlns:a16="http://schemas.microsoft.com/office/drawing/2014/main" id="{EDE1EE39-E439-480B-AA4E-962139F4EB2E}"/>
              </a:ext>
            </a:extLst>
          </p:cNvPr>
          <p:cNvSpPr/>
          <p:nvPr/>
        </p:nvSpPr>
        <p:spPr>
          <a:xfrm>
            <a:off x="2613661" y="3185733"/>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F60A0B17-82CB-471C-8C6E-891BB14DF30D}"/>
              </a:ext>
            </a:extLst>
          </p:cNvPr>
          <p:cNvSpPr txBox="1"/>
          <p:nvPr/>
        </p:nvSpPr>
        <p:spPr>
          <a:xfrm>
            <a:off x="2742213" y="3162300"/>
            <a:ext cx="648688"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43</a:t>
            </a:r>
            <a:r>
              <a:rPr kumimoji="1" lang="ja-JP" altLang="en-US" sz="1000" dirty="0">
                <a:latin typeface="Meiryo UI" panose="020B0604030504040204" pitchFamily="50" charset="-128"/>
                <a:ea typeface="Meiryo UI" panose="020B0604030504040204" pitchFamily="50" charset="-128"/>
              </a:rPr>
              <a:t>位</a:t>
            </a:r>
          </a:p>
        </p:txBody>
      </p:sp>
    </p:spTree>
    <p:extLst>
      <p:ext uri="{BB962C8B-B14F-4D97-AF65-F5344CB8AC3E}">
        <p14:creationId xmlns:p14="http://schemas.microsoft.com/office/powerpoint/2010/main" val="759509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B452ADE-09B4-411F-89FD-ACB6E36503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2206186"/>
            <a:ext cx="7292618" cy="3628581"/>
          </a:xfrm>
          <a:prstGeom prst="rect">
            <a:avLst/>
          </a:prstGeom>
        </p:spPr>
      </p:pic>
      <p:sp>
        <p:nvSpPr>
          <p:cNvPr id="16" name="正方形/長方形 15">
            <a:extLst>
              <a:ext uri="{FF2B5EF4-FFF2-40B4-BE49-F238E27FC236}">
                <a16:creationId xmlns:a16="http://schemas.microsoft.com/office/drawing/2014/main" id="{C6069A4C-E1CE-42A3-B605-497ADBE84ED4}"/>
              </a:ext>
            </a:extLst>
          </p:cNvPr>
          <p:cNvSpPr/>
          <p:nvPr/>
        </p:nvSpPr>
        <p:spPr>
          <a:xfrm>
            <a:off x="1763688" y="1829051"/>
            <a:ext cx="5450452" cy="319639"/>
          </a:xfrm>
          <a:prstGeom prst="rect">
            <a:avLst/>
          </a:prstGeom>
        </p:spPr>
        <p:txBody>
          <a:bodyPr wrap="square">
            <a:spAutoFit/>
          </a:bodyPr>
          <a:lstStyle/>
          <a:p>
            <a:pPr algn="ctr"/>
            <a:r>
              <a:rPr lang="ja-JP" altLang="en-US" sz="1477" dirty="0">
                <a:solidFill>
                  <a:srgbClr val="000000"/>
                </a:solidFill>
                <a:latin typeface="Meiryo UI" panose="020B0604030504040204" pitchFamily="50" charset="-128"/>
                <a:ea typeface="Meiryo UI" panose="020B0604030504040204" pitchFamily="50" charset="-128"/>
              </a:rPr>
              <a:t>○</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フィンテックにおける都市ランキング</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スコア、順位</a:t>
            </a:r>
            <a:r>
              <a:rPr lang="en-US" altLang="ja-JP" sz="1477" dirty="0">
                <a:solidFill>
                  <a:srgbClr val="000000"/>
                </a:solidFill>
                <a:latin typeface="Meiryo UI" panose="020B0604030504040204" pitchFamily="50" charset="-128"/>
                <a:ea typeface="Meiryo UI" panose="020B0604030504040204" pitchFamily="50" charset="-128"/>
              </a:rPr>
              <a:t>)</a:t>
            </a:r>
            <a:endParaRPr lang="ja-JP" altLang="en-US" sz="1477" dirty="0">
              <a:solidFill>
                <a:srgbClr val="000000"/>
              </a:solidFill>
              <a:latin typeface="Meiryo UI" panose="020B0604030504040204" pitchFamily="50" charset="-128"/>
              <a:ea typeface="Meiryo UI" panose="020B0604030504040204" pitchFamily="50" charset="-128"/>
            </a:endParaRPr>
          </a:p>
        </p:txBody>
      </p:sp>
      <p:graphicFrame>
        <p:nvGraphicFramePr>
          <p:cNvPr id="19" name="表 18">
            <a:extLst>
              <a:ext uri="{FF2B5EF4-FFF2-40B4-BE49-F238E27FC236}">
                <a16:creationId xmlns:a16="http://schemas.microsoft.com/office/drawing/2014/main" id="{0D25AD4B-77DB-450E-ABA7-593239747A04}"/>
              </a:ext>
            </a:extLst>
          </p:cNvPr>
          <p:cNvGraphicFramePr>
            <a:graphicFrameLocks noGrp="1"/>
          </p:cNvGraphicFramePr>
          <p:nvPr/>
        </p:nvGraphicFramePr>
        <p:xfrm>
          <a:off x="7031351" y="2227774"/>
          <a:ext cx="1789654" cy="2850764"/>
        </p:xfrm>
        <a:graphic>
          <a:graphicData uri="http://schemas.openxmlformats.org/drawingml/2006/table">
            <a:tbl>
              <a:tblPr firstRow="1" firstCol="1" bandRow="1">
                <a:tableStyleId>{5C22544A-7EE6-4342-B048-85BDC9FD1C3A}</a:tableStyleId>
              </a:tblPr>
              <a:tblGrid>
                <a:gridCol w="893020">
                  <a:extLst>
                    <a:ext uri="{9D8B030D-6E8A-4147-A177-3AD203B41FA5}">
                      <a16:colId xmlns:a16="http://schemas.microsoft.com/office/drawing/2014/main" val="3617164060"/>
                    </a:ext>
                  </a:extLst>
                </a:gridCol>
                <a:gridCol w="896634">
                  <a:extLst>
                    <a:ext uri="{9D8B030D-6E8A-4147-A177-3AD203B41FA5}">
                      <a16:colId xmlns:a16="http://schemas.microsoft.com/office/drawing/2014/main" val="1132174234"/>
                    </a:ext>
                  </a:extLst>
                </a:gridCol>
              </a:tblGrid>
              <a:tr h="300789">
                <a:tc gridSpan="2">
                  <a:txBody>
                    <a:bodyPr/>
                    <a:lstStyle/>
                    <a:p>
                      <a:pPr algn="ctr">
                        <a:lnSpc>
                          <a:spcPts val="1000"/>
                        </a:lnSpc>
                        <a:spcAft>
                          <a:spcPts val="0"/>
                        </a:spcAft>
                      </a:pPr>
                      <a:r>
                        <a:rPr lang="ja-JP" sz="1100" b="1" kern="100" dirty="0">
                          <a:solidFill>
                            <a:schemeClr val="bg1"/>
                          </a:solidFill>
                          <a:effectLst/>
                          <a:latin typeface="Meiryo UI" panose="020B0604030504040204" pitchFamily="50" charset="-128"/>
                          <a:ea typeface="Meiryo UI" panose="020B0604030504040204" pitchFamily="50" charset="-128"/>
                        </a:rPr>
                        <a:t>順位</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B w="12700" cap="flat" cmpd="sng" algn="ctr">
                      <a:solidFill>
                        <a:schemeClr val="bg1"/>
                      </a:solidFill>
                      <a:prstDash val="solid"/>
                      <a:round/>
                      <a:headEnd type="none" w="med" len="med"/>
                      <a:tailEnd type="none" w="med" len="med"/>
                    </a:lnB>
                    <a:solidFill>
                      <a:srgbClr val="0070C0"/>
                    </a:solidFill>
                  </a:tcPr>
                </a:tc>
                <a:tc hMerge="1">
                  <a:txBody>
                    <a:bodyPr/>
                    <a:lstStyle/>
                    <a:p>
                      <a:endParaRPr kumimoji="1" lang="ja-JP" altLang="en-US"/>
                    </a:p>
                  </a:txBody>
                  <a:tcPr/>
                </a:tc>
                <a:extLst>
                  <a:ext uri="{0D108BD9-81ED-4DB2-BD59-A6C34878D82A}">
                    <a16:rowId xmlns:a16="http://schemas.microsoft.com/office/drawing/2014/main" val="2766380586"/>
                  </a:ext>
                </a:extLst>
              </a:tr>
              <a:tr h="300789">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2020</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2019</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2276508090"/>
                  </a:ext>
                </a:extLst>
              </a:tr>
              <a:tr h="300789">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620413799"/>
                  </a:ext>
                </a:extLst>
              </a:tr>
              <a:tr h="300789">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64714571"/>
                  </a:ext>
                </a:extLst>
              </a:tr>
              <a:tr h="300789">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02172289"/>
                  </a:ext>
                </a:extLst>
              </a:tr>
              <a:tr h="300789">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４</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32</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9806344"/>
                  </a:ext>
                </a:extLst>
              </a:tr>
              <a:tr h="300789">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11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28</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85875125"/>
                  </a:ext>
                </a:extLst>
              </a:tr>
              <a:tr h="444452">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17</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14</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932139398"/>
                  </a:ext>
                </a:extLst>
              </a:tr>
              <a:tr h="300789">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31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31</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561258252"/>
                  </a:ext>
                </a:extLst>
              </a:tr>
            </a:tbl>
          </a:graphicData>
        </a:graphic>
      </p:graphicFrame>
      <p:sp>
        <p:nvSpPr>
          <p:cNvPr id="9" name="正方形/長方形 8"/>
          <p:cNvSpPr/>
          <p:nvPr/>
        </p:nvSpPr>
        <p:spPr>
          <a:xfrm>
            <a:off x="448626" y="5977273"/>
            <a:ext cx="8263676" cy="430887"/>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フィンテックとは、</a:t>
            </a:r>
            <a:r>
              <a:rPr lang="en-US" altLang="ja-JP" sz="1100" dirty="0">
                <a:latin typeface="Meiryo UI" panose="020B0604030504040204" pitchFamily="50" charset="-128"/>
                <a:ea typeface="Meiryo UI" panose="020B0604030504040204" pitchFamily="50" charset="-128"/>
              </a:rPr>
              <a:t>Finance</a:t>
            </a:r>
            <a:r>
              <a:rPr lang="ja-JP" altLang="en-US" sz="1100" dirty="0">
                <a:latin typeface="Meiryo UI" panose="020B0604030504040204" pitchFamily="50" charset="-128"/>
                <a:ea typeface="Meiryo UI" panose="020B0604030504040204" pitchFamily="50" charset="-128"/>
              </a:rPr>
              <a:t>と</a:t>
            </a:r>
            <a:r>
              <a:rPr lang="en-US" altLang="ja-JP" sz="1100" dirty="0">
                <a:latin typeface="Meiryo UI" panose="020B0604030504040204" pitchFamily="50" charset="-128"/>
                <a:ea typeface="Meiryo UI" panose="020B0604030504040204" pitchFamily="50" charset="-128"/>
              </a:rPr>
              <a:t>Technology</a:t>
            </a:r>
            <a:r>
              <a:rPr lang="ja-JP" altLang="en-US" sz="1100" dirty="0">
                <a:latin typeface="Meiryo UI" panose="020B0604030504040204" pitchFamily="50" charset="-128"/>
                <a:ea typeface="Meiryo UI" panose="020B0604030504040204" pitchFamily="50" charset="-128"/>
              </a:rPr>
              <a:t>を掛け合わせた造語で、金融サービスとテクノロジーを結びつけることによって生まれた新たな金融商品やサービス等のこと</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2" name="正方形/長方形 11"/>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アジアの主要都市との比較（フィンテック）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err="1">
                <a:latin typeface="Meiryo UI" panose="020B0604030504040204" pitchFamily="50" charset="-128"/>
                <a:ea typeface="Meiryo UI" panose="020B0604030504040204" pitchFamily="50" charset="-128"/>
                <a:cs typeface="Meiryo UI" panose="020B0604030504040204" pitchFamily="50" charset="-128"/>
              </a:rPr>
              <a:t>Findexable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を基に日本総研作成</a:t>
            </a:r>
          </a:p>
        </p:txBody>
      </p:sp>
      <p:sp>
        <p:nvSpPr>
          <p:cNvPr id="13" name="正方形/長方形 12"/>
          <p:cNvSpPr/>
          <p:nvPr/>
        </p:nvSpPr>
        <p:spPr>
          <a:xfrm>
            <a:off x="59288" y="926954"/>
            <a:ext cx="8928992" cy="5824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国際金融センターランキングが世界第８位のサンフランシスコは、域内にシリコンバレーがあり、フィンテックに強みあり。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smtClean="0"/>
              <a:pPr algn="r">
                <a:defRPr/>
              </a:pPr>
              <a:t>96</a:t>
            </a:fld>
            <a:endParaRPr lang="ja-JP" altLang="en-US" b="1" dirty="0"/>
          </a:p>
        </p:txBody>
      </p:sp>
    </p:spTree>
    <p:extLst>
      <p:ext uri="{BB962C8B-B14F-4D97-AF65-F5344CB8AC3E}">
        <p14:creationId xmlns:p14="http://schemas.microsoft.com/office/powerpoint/2010/main" val="9505161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367455" y="1573238"/>
          <a:ext cx="8426015" cy="4964853"/>
        </p:xfrm>
        <a:graphic>
          <a:graphicData uri="http://schemas.openxmlformats.org/drawingml/2006/table">
            <a:tbl>
              <a:tblPr firstRow="1" bandRow="1">
                <a:tableStyleId>{5940675A-B579-460E-94D1-54222C63F5DA}</a:tableStyleId>
              </a:tblPr>
              <a:tblGrid>
                <a:gridCol w="440751">
                  <a:extLst>
                    <a:ext uri="{9D8B030D-6E8A-4147-A177-3AD203B41FA5}">
                      <a16:colId xmlns:a16="http://schemas.microsoft.com/office/drawing/2014/main" val="1724123981"/>
                    </a:ext>
                  </a:extLst>
                </a:gridCol>
                <a:gridCol w="1443789">
                  <a:extLst>
                    <a:ext uri="{9D8B030D-6E8A-4147-A177-3AD203B41FA5}">
                      <a16:colId xmlns:a16="http://schemas.microsoft.com/office/drawing/2014/main" val="3939271773"/>
                    </a:ext>
                  </a:extLst>
                </a:gridCol>
                <a:gridCol w="1308295">
                  <a:extLst>
                    <a:ext uri="{9D8B030D-6E8A-4147-A177-3AD203B41FA5}">
                      <a16:colId xmlns:a16="http://schemas.microsoft.com/office/drawing/2014/main" val="3398720426"/>
                    </a:ext>
                  </a:extLst>
                </a:gridCol>
                <a:gridCol w="1308295">
                  <a:extLst>
                    <a:ext uri="{9D8B030D-6E8A-4147-A177-3AD203B41FA5}">
                      <a16:colId xmlns:a16="http://schemas.microsoft.com/office/drawing/2014/main" val="1637068094"/>
                    </a:ext>
                  </a:extLst>
                </a:gridCol>
                <a:gridCol w="1308295">
                  <a:extLst>
                    <a:ext uri="{9D8B030D-6E8A-4147-A177-3AD203B41FA5}">
                      <a16:colId xmlns:a16="http://schemas.microsoft.com/office/drawing/2014/main" val="3716171316"/>
                    </a:ext>
                  </a:extLst>
                </a:gridCol>
                <a:gridCol w="1308295">
                  <a:extLst>
                    <a:ext uri="{9D8B030D-6E8A-4147-A177-3AD203B41FA5}">
                      <a16:colId xmlns:a16="http://schemas.microsoft.com/office/drawing/2014/main" val="1587539120"/>
                    </a:ext>
                  </a:extLst>
                </a:gridCol>
                <a:gridCol w="1308295">
                  <a:extLst>
                    <a:ext uri="{9D8B030D-6E8A-4147-A177-3AD203B41FA5}">
                      <a16:colId xmlns:a16="http://schemas.microsoft.com/office/drawing/2014/main" val="150816291"/>
                    </a:ext>
                  </a:extLst>
                </a:gridCol>
              </a:tblGrid>
              <a:tr h="453937">
                <a:tc gridSpan="2">
                  <a:txBody>
                    <a:bodyPr/>
                    <a:lstStyle/>
                    <a:p>
                      <a:pPr algn="ct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hMerge="1">
                  <a:txBody>
                    <a:bodyPr/>
                    <a:lstStyle/>
                    <a:p>
                      <a:pPr algn="ctr"/>
                      <a:endParaRPr kumimoji="1" lang="ja-JP" altLang="en-US" sz="1600" b="1" dirty="0"/>
                    </a:p>
                  </a:txBody>
                  <a:tcPr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日本</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香港</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シンガポール</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米国</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英国</a:t>
                      </a:r>
                    </a:p>
                  </a:txBody>
                  <a:tcPr marL="84406" marR="84406" marT="42203" marB="42203" anchor="ctr">
                    <a:solidFill>
                      <a:schemeClr val="bg1">
                        <a:lumMod val="75000"/>
                      </a:schemeClr>
                    </a:solidFill>
                  </a:tcPr>
                </a:tc>
                <a:extLst>
                  <a:ext uri="{0D108BD9-81ED-4DB2-BD59-A6C34878D82A}">
                    <a16:rowId xmlns:a16="http://schemas.microsoft.com/office/drawing/2014/main" val="744313388"/>
                  </a:ext>
                </a:extLst>
              </a:tr>
              <a:tr h="1366047">
                <a:tc gridSpan="2">
                  <a:txBody>
                    <a:bodyPr/>
                    <a:lstStyle/>
                    <a:p>
                      <a:r>
                        <a:rPr kumimoji="1" lang="ja-JP" altLang="en-US" sz="1500" b="1" dirty="0">
                          <a:latin typeface="Meiryo UI" panose="020B0604030504040204" pitchFamily="50" charset="-128"/>
                          <a:ea typeface="Meiryo UI" panose="020B0604030504040204" pitchFamily="50" charset="-128"/>
                        </a:rPr>
                        <a:t>法人税</a:t>
                      </a:r>
                    </a:p>
                  </a:txBody>
                  <a:tcPr marL="84406" marR="84406" marT="42203" marB="42203" anchor="ctr"/>
                </a:tc>
                <a:tc hMerge="1">
                  <a:txBody>
                    <a:bodyPr/>
                    <a:lstStyle/>
                    <a:p>
                      <a:pPr algn="ctr"/>
                      <a:endParaRPr kumimoji="1" lang="en-US" altLang="zh-CN" sz="1800" b="1" dirty="0"/>
                    </a:p>
                  </a:txBody>
                  <a:tcPr anchor="ctr"/>
                </a:tc>
                <a:tc>
                  <a:txBody>
                    <a:bodyPr/>
                    <a:lstStyle/>
                    <a:p>
                      <a:pPr algn="ctr"/>
                      <a:r>
                        <a:rPr kumimoji="1" lang="en-US" altLang="zh-CN" sz="1700" b="1" dirty="0">
                          <a:solidFill>
                            <a:schemeClr val="tx1"/>
                          </a:solidFill>
                          <a:latin typeface="Meiryo UI" panose="020B0604030504040204" pitchFamily="50" charset="-128"/>
                          <a:ea typeface="Meiryo UI" panose="020B0604030504040204" pitchFamily="50" charset="-128"/>
                        </a:rPr>
                        <a:t>29.74</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zh-CN"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16.5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課税所得約</a:t>
                      </a: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ja-JP" altLang="en-US" sz="1000" dirty="0">
                          <a:solidFill>
                            <a:schemeClr val="tx1"/>
                          </a:solidFill>
                          <a:latin typeface="Meiryo UI" panose="020B0604030504040204" pitchFamily="50" charset="-128"/>
                          <a:ea typeface="Meiryo UI" panose="020B0604030504040204" pitchFamily="50" charset="-128"/>
                        </a:rPr>
                        <a:t>百万円までは</a:t>
                      </a:r>
                      <a:r>
                        <a:rPr kumimoji="1" lang="en-US" altLang="ja-JP" sz="1000" dirty="0">
                          <a:solidFill>
                            <a:schemeClr val="tx1"/>
                          </a:solidFill>
                          <a:latin typeface="Meiryo UI" panose="020B0604030504040204" pitchFamily="50" charset="-128"/>
                          <a:ea typeface="Meiryo UI" panose="020B0604030504040204" pitchFamily="50" charset="-128"/>
                        </a:rPr>
                        <a:t>8.25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17.0</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27.98</a:t>
                      </a:r>
                      <a:r>
                        <a:rPr kumimoji="1" lang="ja-JP" altLang="en-US" sz="1700" b="1" dirty="0">
                          <a:solidFill>
                            <a:schemeClr val="tx1"/>
                          </a:solidFill>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19</a:t>
                      </a:r>
                      <a:r>
                        <a:rPr kumimoji="1" lang="ja-JP" altLang="en-US" sz="1700" b="1" dirty="0">
                          <a:solidFill>
                            <a:schemeClr val="tx1"/>
                          </a:solidFill>
                          <a:latin typeface="Meiryo UI" panose="020B0604030504040204" pitchFamily="50" charset="-128"/>
                          <a:ea typeface="Meiryo UI" panose="020B0604030504040204" pitchFamily="50" charset="-128"/>
                        </a:rPr>
                        <a:t>～</a:t>
                      </a:r>
                      <a:r>
                        <a:rPr kumimoji="1" lang="en-US" altLang="ja-JP" sz="1700" b="1" dirty="0">
                          <a:solidFill>
                            <a:schemeClr val="tx1"/>
                          </a:solidFill>
                          <a:latin typeface="Meiryo UI" panose="020B0604030504040204" pitchFamily="50" charset="-128"/>
                          <a:ea typeface="Meiryo UI" panose="020B0604030504040204" pitchFamily="50" charset="-128"/>
                        </a:rPr>
                        <a:t>25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55811945"/>
                  </a:ext>
                </a:extLst>
              </a:tr>
              <a:tr h="788531">
                <a:tc gridSpan="2">
                  <a:txBody>
                    <a:bodyPr/>
                    <a:lstStyle/>
                    <a:p>
                      <a:r>
                        <a:rPr kumimoji="1" lang="ja-JP" altLang="en-US" sz="1500" b="1" dirty="0">
                          <a:latin typeface="Meiryo UI" panose="020B0604030504040204" pitchFamily="50" charset="-128"/>
                          <a:ea typeface="Meiryo UI" panose="020B0604030504040204" pitchFamily="50" charset="-128"/>
                        </a:rPr>
                        <a:t>所得税</a:t>
                      </a:r>
                    </a:p>
                  </a:txBody>
                  <a:tcPr marL="84406" marR="84406" marT="42203" marB="42203" anchor="ctr">
                    <a:lnB w="12700" cmpd="sng">
                      <a:noFill/>
                    </a:lnB>
                  </a:tcPr>
                </a:tc>
                <a:tc hMerge="1">
                  <a:txBody>
                    <a:bodyPr/>
                    <a:lstStyle/>
                    <a:p>
                      <a:endParaRPr kumimoji="1" lang="en-US" altLang="ja-JP" sz="1400" dirty="0"/>
                    </a:p>
                  </a:txBody>
                  <a:tcPr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5〜45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2〜17</a:t>
                      </a:r>
                      <a:r>
                        <a:rPr kumimoji="1" lang="ja-JP" altLang="en-US" sz="1700" b="1" dirty="0">
                          <a:solidFill>
                            <a:schemeClr val="tx1"/>
                          </a:solidFill>
                          <a:latin typeface="Meiryo UI" panose="020B0604030504040204" pitchFamily="50" charset="-128"/>
                          <a:ea typeface="Meiryo UI" panose="020B0604030504040204" pitchFamily="50" charset="-128"/>
                        </a:rPr>
                        <a:t>％</a:t>
                      </a:r>
                      <a:r>
                        <a:rPr kumimoji="1" lang="ja-JP" altLang="en-US" sz="1300" dirty="0">
                          <a:solidFill>
                            <a:schemeClr val="tx1"/>
                          </a:solidFill>
                          <a:latin typeface="Meiryo UI" panose="020B0604030504040204" pitchFamily="50" charset="-128"/>
                          <a:ea typeface="Meiryo UI" panose="020B0604030504040204" pitchFamily="50" charset="-128"/>
                        </a:rPr>
                        <a:t>　</a:t>
                      </a: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0〜24</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a:solidFill>
                            <a:schemeClr val="tx1"/>
                          </a:solidFill>
                          <a:latin typeface="Meiryo UI" panose="020B0604030504040204" pitchFamily="50" charset="-128"/>
                          <a:ea typeface="Meiryo UI" panose="020B0604030504040204" pitchFamily="50" charset="-128"/>
                        </a:rPr>
                        <a:t>10〜37</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zh-CN"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a:solidFill>
                            <a:schemeClr val="tx1"/>
                          </a:solidFill>
                          <a:latin typeface="Meiryo UI" panose="020B0604030504040204" pitchFamily="50" charset="-128"/>
                          <a:ea typeface="Meiryo UI" panose="020B0604030504040204" pitchFamily="50" charset="-128"/>
                        </a:rPr>
                        <a:t>20〜45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zh-CN"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271980573"/>
                  </a:ext>
                </a:extLst>
              </a:tr>
              <a:tr h="1404676">
                <a:tc>
                  <a:txBody>
                    <a:bodyPr/>
                    <a:lstStyle/>
                    <a:p>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lnT w="12700" cmpd="sng">
                      <a:noFill/>
                    </a:lnT>
                  </a:tcPr>
                </a:tc>
                <a:tc>
                  <a:txBody>
                    <a:bodyPr/>
                    <a:lstStyle/>
                    <a:p>
                      <a:pPr algn="ctr"/>
                      <a:r>
                        <a:rPr kumimoji="1" lang="ja-JP" altLang="en-US" sz="1500" b="1" dirty="0">
                          <a:latin typeface="Meiryo UI" panose="020B0604030504040204" pitchFamily="50" charset="-128"/>
                          <a:ea typeface="Meiryo UI" panose="020B0604030504040204" pitchFamily="50" charset="-128"/>
                        </a:rPr>
                        <a:t>金融</a:t>
                      </a:r>
                      <a:endParaRPr kumimoji="1" lang="en-US" altLang="ja-JP" sz="1500" b="1" dirty="0">
                        <a:latin typeface="Meiryo UI" panose="020B0604030504040204" pitchFamily="50" charset="-128"/>
                        <a:ea typeface="Meiryo UI" panose="020B0604030504040204" pitchFamily="50" charset="-128"/>
                      </a:endParaRPr>
                    </a:p>
                    <a:p>
                      <a:pPr algn="ctr"/>
                      <a:r>
                        <a:rPr kumimoji="1" lang="zh-CN" altLang="en-US" sz="1000" b="0" dirty="0">
                          <a:latin typeface="Meiryo UI" panose="020B0604030504040204" pitchFamily="50" charset="-128"/>
                          <a:ea typeface="Meiryo UI" panose="020B0604030504040204" pitchFamily="50" charset="-128"/>
                        </a:rPr>
                        <a:t>（株式譲渡益</a:t>
                      </a:r>
                      <a:r>
                        <a:rPr kumimoji="1" lang="en-US" altLang="ja-JP" sz="1000" b="0" dirty="0">
                          <a:latin typeface="Meiryo UI" panose="020B0604030504040204" pitchFamily="50" charset="-128"/>
                          <a:ea typeface="Meiryo UI" panose="020B0604030504040204" pitchFamily="50" charset="-128"/>
                        </a:rPr>
                        <a:t>､</a:t>
                      </a:r>
                      <a:r>
                        <a:rPr kumimoji="1" lang="ja-JP" altLang="en-US" sz="1000" b="0" dirty="0">
                          <a:latin typeface="Meiryo UI" panose="020B0604030504040204" pitchFamily="50" charset="-128"/>
                          <a:ea typeface="Meiryo UI" panose="020B0604030504040204" pitchFamily="50" charset="-128"/>
                        </a:rPr>
                        <a:t>配当</a:t>
                      </a:r>
                      <a:r>
                        <a:rPr kumimoji="1" lang="en-US" altLang="ja-JP" sz="1000" b="0" dirty="0">
                          <a:latin typeface="Meiryo UI" panose="020B0604030504040204" pitchFamily="50" charset="-128"/>
                          <a:ea typeface="Meiryo UI" panose="020B0604030504040204" pitchFamily="50" charset="-128"/>
                        </a:rPr>
                        <a:t>､</a:t>
                      </a:r>
                      <a:r>
                        <a:rPr kumimoji="1" lang="ja-JP" altLang="en-US" sz="1000" b="0" dirty="0">
                          <a:latin typeface="Meiryo UI" panose="020B0604030504040204" pitchFamily="50" charset="-128"/>
                          <a:ea typeface="Meiryo UI" panose="020B0604030504040204" pitchFamily="50" charset="-128"/>
                        </a:rPr>
                        <a:t>利子</a:t>
                      </a:r>
                      <a:r>
                        <a:rPr kumimoji="1" lang="zh-CN" altLang="en-US" sz="1000" b="0" dirty="0">
                          <a:latin typeface="Meiryo UI" panose="020B0604030504040204" pitchFamily="50" charset="-128"/>
                          <a:ea typeface="Meiryo UI" panose="020B0604030504040204" pitchFamily="50" charset="-128"/>
                        </a:rPr>
                        <a:t>課税）</a:t>
                      </a:r>
                      <a:endParaRPr kumimoji="1" lang="en-US" altLang="ja-JP" sz="1000" b="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20.3</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a:solidFill>
                            <a:schemeClr val="tx1"/>
                          </a:solidFill>
                          <a:latin typeface="Meiryo UI" panose="020B0604030504040204" pitchFamily="50" charset="-128"/>
                          <a:ea typeface="Meiryo UI" panose="020B0604030504040204" pitchFamily="50" charset="-128"/>
                        </a:rPr>
                        <a:t>非課税</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a:solidFill>
                            <a:schemeClr val="tx1"/>
                          </a:solidFill>
                          <a:latin typeface="Meiryo UI" panose="020B0604030504040204" pitchFamily="50" charset="-128"/>
                          <a:ea typeface="Meiryo UI" panose="020B0604030504040204" pitchFamily="50" charset="-128"/>
                        </a:rPr>
                        <a:t>非課税</a:t>
                      </a:r>
                      <a:endParaRPr kumimoji="1" lang="ja-JP" altLang="en-US" sz="17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500" b="1" dirty="0">
                          <a:solidFill>
                            <a:schemeClr val="tx1"/>
                          </a:solidFill>
                          <a:latin typeface="Meiryo UI" panose="020B0604030504040204" pitchFamily="50" charset="-128"/>
                          <a:ea typeface="Meiryo UI" panose="020B0604030504040204" pitchFamily="50" charset="-128"/>
                        </a:rPr>
                        <a:t>0〜20</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Meiryo UI" panose="020B0604030504040204" pitchFamily="50" charset="-128"/>
                          <a:ea typeface="Meiryo UI" panose="020B0604030504040204" pitchFamily="50" charset="-128"/>
                        </a:rPr>
                        <a:t>+</a:t>
                      </a:r>
                      <a:r>
                        <a:rPr kumimoji="1" lang="ja-JP" altLang="en-US" sz="1100" b="1" dirty="0">
                          <a:solidFill>
                            <a:schemeClr val="tx1"/>
                          </a:solidFill>
                          <a:latin typeface="Meiryo UI" panose="020B0604030504040204" pitchFamily="50" charset="-128"/>
                          <a:ea typeface="Meiryo UI" panose="020B0604030504040204" pitchFamily="50" charset="-128"/>
                        </a:rPr>
                        <a:t>州、地方政府税</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zh-CN" altLang="en-US" sz="1000" dirty="0">
                          <a:solidFill>
                            <a:schemeClr val="tx1"/>
                          </a:solidFill>
                          <a:latin typeface="Meiryo UI" panose="020B0604030504040204" pitchFamily="50" charset="-128"/>
                          <a:ea typeface="Meiryo UI" panose="020B0604030504040204" pitchFamily="50" charset="-128"/>
                        </a:rPr>
                        <a:t>株式譲渡益</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配当</a:t>
                      </a:r>
                      <a:r>
                        <a:rPr kumimoji="1" lang="en-US" altLang="ja-JP" sz="1000" dirty="0">
                          <a:solidFill>
                            <a:schemeClr val="tx1"/>
                          </a:solidFill>
                          <a:latin typeface="Meiryo UI" panose="020B0604030504040204" pitchFamily="50" charset="-128"/>
                          <a:ea typeface="Meiryo UI" panose="020B0604030504040204" pitchFamily="50" charset="-128"/>
                        </a:rPr>
                        <a:t>)</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zh-CN" sz="1500" b="1" dirty="0">
                          <a:solidFill>
                            <a:schemeClr val="tx1"/>
                          </a:solidFill>
                          <a:latin typeface="Meiryo UI" panose="020B0604030504040204" pitchFamily="50" charset="-128"/>
                          <a:ea typeface="Meiryo UI" panose="020B0604030504040204" pitchFamily="50" charset="-128"/>
                        </a:rPr>
                        <a:t>10〜37</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t>
                      </a:r>
                      <a:r>
                        <a:rPr kumimoji="1" lang="ja-JP" altLang="en-US" sz="1000" b="1" dirty="0">
                          <a:solidFill>
                            <a:schemeClr val="tx1"/>
                          </a:solidFill>
                          <a:latin typeface="Meiryo UI" panose="020B0604030504040204" pitchFamily="50" charset="-128"/>
                          <a:ea typeface="Meiryo UI" panose="020B0604030504040204" pitchFamily="50" charset="-128"/>
                        </a:rPr>
                        <a:t>州、地方政府税</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利子</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500" b="1" dirty="0">
                          <a:solidFill>
                            <a:schemeClr val="tx1"/>
                          </a:solidFill>
                          <a:latin typeface="Meiryo UI" panose="020B0604030504040204" pitchFamily="50" charset="-128"/>
                          <a:ea typeface="Meiryo UI" panose="020B0604030504040204" pitchFamily="50" charset="-128"/>
                        </a:rPr>
                        <a:t>10〜20</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zh-CN" altLang="en-US" sz="1000" dirty="0">
                          <a:solidFill>
                            <a:schemeClr val="tx1"/>
                          </a:solidFill>
                          <a:latin typeface="Meiryo UI" panose="020B0604030504040204" pitchFamily="50" charset="-128"/>
                          <a:ea typeface="Meiryo UI" panose="020B0604030504040204" pitchFamily="50" charset="-128"/>
                        </a:rPr>
                        <a:t>株式譲渡益</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zh-CN" sz="1000" b="1" dirty="0">
                        <a:solidFill>
                          <a:schemeClr val="tx1"/>
                        </a:solidFill>
                        <a:latin typeface="Meiryo UI" panose="020B0604030504040204" pitchFamily="50" charset="-128"/>
                        <a:ea typeface="Meiryo UI" panose="020B0604030504040204" pitchFamily="50" charset="-128"/>
                      </a:endParaRPr>
                    </a:p>
                    <a:p>
                      <a:pPr algn="ctr"/>
                      <a:r>
                        <a:rPr kumimoji="1" lang="en-US" altLang="ja-JP" sz="1500" b="1" dirty="0">
                          <a:solidFill>
                            <a:schemeClr val="tx1"/>
                          </a:solidFill>
                          <a:latin typeface="Meiryo UI" panose="020B0604030504040204" pitchFamily="50" charset="-128"/>
                          <a:ea typeface="Meiryo UI" panose="020B0604030504040204" pitchFamily="50" charset="-128"/>
                        </a:rPr>
                        <a:t>8.8</a:t>
                      </a:r>
                      <a:r>
                        <a:rPr kumimoji="1" lang="en-US" altLang="zh-CN" sz="1500" b="1" dirty="0">
                          <a:solidFill>
                            <a:schemeClr val="tx1"/>
                          </a:solidFill>
                          <a:latin typeface="Meiryo UI" panose="020B0604030504040204" pitchFamily="50" charset="-128"/>
                          <a:ea typeface="Meiryo UI" panose="020B0604030504040204" pitchFamily="50" charset="-128"/>
                        </a:rPr>
                        <a:t>〜3</a:t>
                      </a:r>
                      <a:r>
                        <a:rPr kumimoji="1" lang="en-US" altLang="ja-JP" sz="1500" b="1" dirty="0">
                          <a:solidFill>
                            <a:schemeClr val="tx1"/>
                          </a:solidFill>
                          <a:latin typeface="Meiryo UI" panose="020B0604030504040204" pitchFamily="50" charset="-128"/>
                          <a:ea typeface="Meiryo UI" panose="020B0604030504040204" pitchFamily="50" charset="-128"/>
                        </a:rPr>
                        <a:t>9</a:t>
                      </a:r>
                      <a:r>
                        <a:rPr kumimoji="1" lang="en-US" altLang="zh-CN" sz="1500" b="1" dirty="0">
                          <a:solidFill>
                            <a:schemeClr val="tx1"/>
                          </a:solidFill>
                          <a:latin typeface="Meiryo UI" panose="020B0604030504040204" pitchFamily="50" charset="-128"/>
                          <a:ea typeface="Meiryo UI" panose="020B0604030504040204" pitchFamily="50" charset="-128"/>
                        </a:rPr>
                        <a:t>.</a:t>
                      </a:r>
                      <a:r>
                        <a:rPr kumimoji="1" lang="en-US" altLang="ja-JP" sz="1500" b="1" dirty="0">
                          <a:solidFill>
                            <a:schemeClr val="tx1"/>
                          </a:solidFill>
                          <a:latin typeface="Meiryo UI" panose="020B0604030504040204" pitchFamily="50" charset="-128"/>
                          <a:ea typeface="Meiryo UI" panose="020B0604030504040204" pitchFamily="50" charset="-128"/>
                        </a:rPr>
                        <a:t>4</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（配当）</a:t>
                      </a:r>
                      <a:endParaRPr kumimoji="1" lang="en-US" altLang="zh-CN" sz="1000" dirty="0">
                        <a:solidFill>
                          <a:schemeClr val="tx1"/>
                        </a:solidFill>
                        <a:latin typeface="Meiryo UI" panose="020B0604030504040204" pitchFamily="50" charset="-128"/>
                        <a:ea typeface="Meiryo UI" panose="020B0604030504040204" pitchFamily="50" charset="-128"/>
                      </a:endParaRPr>
                    </a:p>
                    <a:p>
                      <a:pPr algn="ctr"/>
                      <a:r>
                        <a:rPr kumimoji="1" lang="en-US" altLang="zh-CN" sz="1500" b="1" dirty="0">
                          <a:solidFill>
                            <a:schemeClr val="tx1"/>
                          </a:solidFill>
                          <a:latin typeface="Meiryo UI" panose="020B0604030504040204" pitchFamily="50" charset="-128"/>
                          <a:ea typeface="Meiryo UI" panose="020B0604030504040204" pitchFamily="50" charset="-128"/>
                        </a:rPr>
                        <a:t>0〜45</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（利子）</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287808230"/>
                  </a:ext>
                </a:extLst>
              </a:tr>
              <a:tr h="900332">
                <a:tc gridSpan="2">
                  <a:txBody>
                    <a:bodyPr/>
                    <a:lstStyle/>
                    <a:p>
                      <a:r>
                        <a:rPr kumimoji="1" lang="ja-JP" altLang="en-US" sz="1500" b="1" dirty="0">
                          <a:latin typeface="Meiryo UI" panose="020B0604030504040204" pitchFamily="50" charset="-128"/>
                          <a:ea typeface="Meiryo UI" panose="020B0604030504040204" pitchFamily="50" charset="-128"/>
                        </a:rPr>
                        <a:t>相続税</a:t>
                      </a:r>
                    </a:p>
                  </a:txBody>
                  <a:tcPr marL="84406" marR="84406" marT="42203" marB="42203" anchor="ctr"/>
                </a:tc>
                <a:tc hMerge="1">
                  <a:txBody>
                    <a:bodyPr/>
                    <a:lstStyle/>
                    <a:p>
                      <a:pPr algn="ctr"/>
                      <a:endParaRPr kumimoji="1" lang="en-US" altLang="ja-JP" sz="1600" b="1" dirty="0">
                        <a:latin typeface="+mn-ea"/>
                        <a:ea typeface="+mn-ea"/>
                      </a:endParaRPr>
                    </a:p>
                  </a:txBody>
                  <a:tcPr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10〜55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700" b="1" dirty="0">
                          <a:solidFill>
                            <a:schemeClr val="tx1"/>
                          </a:solidFill>
                          <a:latin typeface="Meiryo UI" panose="020B0604030504040204" pitchFamily="50" charset="-128"/>
                          <a:ea typeface="Meiryo UI" panose="020B0604030504040204" pitchFamily="50" charset="-128"/>
                        </a:rPr>
                        <a:t>非課税</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※2006</a:t>
                      </a:r>
                      <a:r>
                        <a:rPr kumimoji="1" lang="ja-JP" altLang="en-US" sz="1000" dirty="0">
                          <a:solidFill>
                            <a:schemeClr val="tx1"/>
                          </a:solidFill>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r>
                        <a:rPr kumimoji="1" lang="ja-JP" altLang="en-US" sz="1700" b="1" dirty="0">
                          <a:solidFill>
                            <a:schemeClr val="tx1"/>
                          </a:solidFill>
                          <a:latin typeface="Meiryo UI" panose="020B0604030504040204" pitchFamily="50" charset="-128"/>
                          <a:ea typeface="Meiryo UI" panose="020B0604030504040204" pitchFamily="50" charset="-128"/>
                        </a:rPr>
                        <a:t>非課税</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※2008</a:t>
                      </a:r>
                      <a:r>
                        <a:rPr kumimoji="1" lang="ja-JP" altLang="en-US" sz="1000" dirty="0">
                          <a:solidFill>
                            <a:schemeClr val="tx1"/>
                          </a:solidFill>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r>
                        <a:rPr kumimoji="1" lang="ja-JP" altLang="en-US" sz="1700" b="1" dirty="0">
                          <a:solidFill>
                            <a:schemeClr val="tx1"/>
                          </a:solidFill>
                          <a:latin typeface="Meiryo UI" panose="020B0604030504040204" pitchFamily="50" charset="-128"/>
                          <a:ea typeface="Meiryo UI" panose="020B0604030504040204" pitchFamily="50" charset="-128"/>
                        </a:rPr>
                        <a:t>０</a:t>
                      </a:r>
                      <a:r>
                        <a:rPr kumimoji="1" lang="en-US" altLang="zh-TW" sz="1700" b="1" dirty="0">
                          <a:solidFill>
                            <a:schemeClr val="tx1"/>
                          </a:solidFill>
                          <a:latin typeface="Meiryo UI" panose="020B0604030504040204" pitchFamily="50" charset="-128"/>
                          <a:ea typeface="Meiryo UI" panose="020B0604030504040204" pitchFamily="50" charset="-128"/>
                        </a:rPr>
                        <a:t>〜40</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zh-TW" altLang="en-US" sz="1000" dirty="0">
                          <a:solidFill>
                            <a:schemeClr val="tx1"/>
                          </a:solidFill>
                          <a:latin typeface="Meiryo UI" panose="020B0604030504040204" pitchFamily="50" charset="-128"/>
                          <a:ea typeface="Meiryo UI" panose="020B0604030504040204" pitchFamily="50" charset="-128"/>
                        </a:rPr>
                        <a:t>基礎控除</a:t>
                      </a:r>
                      <a:endParaRPr kumimoji="1" lang="en-US" altLang="zh-TW"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千万ドル</a:t>
                      </a: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0</a:t>
                      </a:r>
                      <a:r>
                        <a:rPr kumimoji="1" lang="ja-JP" altLang="en-US" sz="1700" b="1" dirty="0">
                          <a:solidFill>
                            <a:schemeClr val="tx1"/>
                          </a:solidFill>
                          <a:latin typeface="Meiryo UI" panose="020B0604030504040204" pitchFamily="50" charset="-128"/>
                          <a:ea typeface="Meiryo UI" panose="020B0604030504040204" pitchFamily="50" charset="-128"/>
                        </a:rPr>
                        <a:t>～</a:t>
                      </a:r>
                      <a:r>
                        <a:rPr kumimoji="1" lang="en-US" altLang="ja-JP" sz="1700" b="1" dirty="0">
                          <a:solidFill>
                            <a:schemeClr val="tx1"/>
                          </a:solidFill>
                          <a:latin typeface="Meiryo UI" panose="020B0604030504040204" pitchFamily="50" charset="-128"/>
                          <a:ea typeface="Meiryo UI" panose="020B0604030504040204" pitchFamily="50" charset="-128"/>
                        </a:rPr>
                        <a:t>40</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zh-TW" altLang="en-US" sz="1000" dirty="0">
                          <a:solidFill>
                            <a:schemeClr val="tx1"/>
                          </a:solidFill>
                          <a:latin typeface="Meiryo UI" panose="020B0604030504040204" pitchFamily="50" charset="-128"/>
                          <a:ea typeface="Meiryo UI" panose="020B0604030504040204" pitchFamily="50" charset="-128"/>
                        </a:rPr>
                        <a:t>基礎控除</a:t>
                      </a:r>
                      <a:endParaRPr kumimoji="1" lang="en-US" altLang="zh-TW"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32</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千ポンド</a:t>
                      </a: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794899782"/>
                  </a:ext>
                </a:extLst>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97</a:t>
            </a:fld>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8" name="正方形/長方形 7"/>
          <p:cNvSpPr/>
          <p:nvPr/>
        </p:nvSpPr>
        <p:spPr>
          <a:xfrm>
            <a:off x="59288" y="448692"/>
            <a:ext cx="908471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各国の税率の国際比較</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月時点各関係機関（財務省、国税庁、日本貿易振興機構等）ホームページ</a:t>
            </a:r>
          </a:p>
        </p:txBody>
      </p:sp>
      <p:sp>
        <p:nvSpPr>
          <p:cNvPr id="9" name="正方形/長方形 8"/>
          <p:cNvSpPr/>
          <p:nvPr/>
        </p:nvSpPr>
        <p:spPr>
          <a:xfrm>
            <a:off x="115966" y="862051"/>
            <a:ext cx="89289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日本の税率（法人税、所得税、相続税）は、香港やシンガポールなど他国に比べて高い。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559217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650D7F81-C57D-45E2-B492-47D5F638067B}"/>
              </a:ext>
            </a:extLst>
          </p:cNvPr>
          <p:cNvGraphicFramePr>
            <a:graphicFrameLocks/>
          </p:cNvGraphicFramePr>
          <p:nvPr/>
        </p:nvGraphicFramePr>
        <p:xfrm>
          <a:off x="45276" y="1364507"/>
          <a:ext cx="9098724" cy="5452195"/>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p:cNvSpPr/>
          <p:nvPr/>
        </p:nvSpPr>
        <p:spPr>
          <a:xfrm>
            <a:off x="4785072" y="1287534"/>
            <a:ext cx="4572000" cy="246221"/>
          </a:xfrm>
          <a:prstGeom prst="rect">
            <a:avLst/>
          </a:prstGeom>
        </p:spPr>
        <p:txBody>
          <a:bodyPr>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：学校教育法第１条に規定されている学校　　　◎：日本語</a:t>
            </a:r>
            <a:r>
              <a:rPr lang="en-US" altLang="ja-JP" sz="1000" dirty="0">
                <a:latin typeface="Meiryo UI" panose="020B0604030504040204" pitchFamily="50" charset="-128"/>
                <a:ea typeface="Meiryo UI" panose="020B0604030504040204" pitchFamily="50" charset="-128"/>
              </a:rPr>
              <a:t>DP</a:t>
            </a:r>
            <a:r>
              <a:rPr lang="ja-JP" altLang="en-US" sz="1000" dirty="0">
                <a:latin typeface="Meiryo UI" panose="020B0604030504040204" pitchFamily="50" charset="-128"/>
                <a:ea typeface="Meiryo UI" panose="020B0604030504040204" pitchFamily="50" charset="-128"/>
              </a:rPr>
              <a:t>実施校</a:t>
            </a:r>
          </a:p>
        </p:txBody>
      </p:sp>
      <p:sp>
        <p:nvSpPr>
          <p:cNvPr id="19" name="右矢印 18"/>
          <p:cNvSpPr/>
          <p:nvPr/>
        </p:nvSpPr>
        <p:spPr>
          <a:xfrm rot="19874880">
            <a:off x="943600" y="4036099"/>
            <a:ext cx="911338" cy="715962"/>
          </a:xfrm>
          <a:custGeom>
            <a:avLst/>
            <a:gdLst>
              <a:gd name="connsiteX0" fmla="*/ 0 w 1368130"/>
              <a:gd name="connsiteY0" fmla="*/ 195539 h 782155"/>
              <a:gd name="connsiteX1" fmla="*/ 986423 w 1368130"/>
              <a:gd name="connsiteY1" fmla="*/ 195539 h 782155"/>
              <a:gd name="connsiteX2" fmla="*/ 986423 w 1368130"/>
              <a:gd name="connsiteY2" fmla="*/ 0 h 782155"/>
              <a:gd name="connsiteX3" fmla="*/ 1368130 w 1368130"/>
              <a:gd name="connsiteY3" fmla="*/ 391078 h 782155"/>
              <a:gd name="connsiteX4" fmla="*/ 986423 w 1368130"/>
              <a:gd name="connsiteY4" fmla="*/ 782155 h 782155"/>
              <a:gd name="connsiteX5" fmla="*/ 986423 w 1368130"/>
              <a:gd name="connsiteY5" fmla="*/ 586616 h 782155"/>
              <a:gd name="connsiteX6" fmla="*/ 0 w 1368130"/>
              <a:gd name="connsiteY6" fmla="*/ 586616 h 782155"/>
              <a:gd name="connsiteX7" fmla="*/ 0 w 1368130"/>
              <a:gd name="connsiteY7" fmla="*/ 195539 h 782155"/>
              <a:gd name="connsiteX0" fmla="*/ 16483 w 1384613"/>
              <a:gd name="connsiteY0" fmla="*/ 195539 h 782155"/>
              <a:gd name="connsiteX1" fmla="*/ 1002906 w 1384613"/>
              <a:gd name="connsiteY1" fmla="*/ 195539 h 782155"/>
              <a:gd name="connsiteX2" fmla="*/ 1002906 w 1384613"/>
              <a:gd name="connsiteY2" fmla="*/ 0 h 782155"/>
              <a:gd name="connsiteX3" fmla="*/ 1384613 w 1384613"/>
              <a:gd name="connsiteY3" fmla="*/ 391078 h 782155"/>
              <a:gd name="connsiteX4" fmla="*/ 1002906 w 1384613"/>
              <a:gd name="connsiteY4" fmla="*/ 782155 h 782155"/>
              <a:gd name="connsiteX5" fmla="*/ 1002906 w 1384613"/>
              <a:gd name="connsiteY5" fmla="*/ 586616 h 782155"/>
              <a:gd name="connsiteX6" fmla="*/ 0 w 1384613"/>
              <a:gd name="connsiteY6" fmla="*/ 420842 h 782155"/>
              <a:gd name="connsiteX7" fmla="*/ 16483 w 1384613"/>
              <a:gd name="connsiteY7" fmla="*/ 195539 h 782155"/>
              <a:gd name="connsiteX0" fmla="*/ 0 w 1400490"/>
              <a:gd name="connsiteY0" fmla="*/ 367294 h 782155"/>
              <a:gd name="connsiteX1" fmla="*/ 1018783 w 1400490"/>
              <a:gd name="connsiteY1" fmla="*/ 195539 h 782155"/>
              <a:gd name="connsiteX2" fmla="*/ 1018783 w 1400490"/>
              <a:gd name="connsiteY2" fmla="*/ 0 h 782155"/>
              <a:gd name="connsiteX3" fmla="*/ 1400490 w 1400490"/>
              <a:gd name="connsiteY3" fmla="*/ 391078 h 782155"/>
              <a:gd name="connsiteX4" fmla="*/ 1018783 w 1400490"/>
              <a:gd name="connsiteY4" fmla="*/ 782155 h 782155"/>
              <a:gd name="connsiteX5" fmla="*/ 1018783 w 1400490"/>
              <a:gd name="connsiteY5" fmla="*/ 586616 h 782155"/>
              <a:gd name="connsiteX6" fmla="*/ 15877 w 1400490"/>
              <a:gd name="connsiteY6" fmla="*/ 420842 h 782155"/>
              <a:gd name="connsiteX7" fmla="*/ 0 w 1400490"/>
              <a:gd name="connsiteY7" fmla="*/ 367294 h 78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490" h="782155">
                <a:moveTo>
                  <a:pt x="0" y="367294"/>
                </a:moveTo>
                <a:lnTo>
                  <a:pt x="1018783" y="195539"/>
                </a:lnTo>
                <a:lnTo>
                  <a:pt x="1018783" y="0"/>
                </a:lnTo>
                <a:lnTo>
                  <a:pt x="1400490" y="391078"/>
                </a:lnTo>
                <a:lnTo>
                  <a:pt x="1018783" y="782155"/>
                </a:lnTo>
                <a:lnTo>
                  <a:pt x="1018783" y="586616"/>
                </a:lnTo>
                <a:lnTo>
                  <a:pt x="15877" y="420842"/>
                </a:lnTo>
                <a:lnTo>
                  <a:pt x="0" y="3672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5" name="スライド番号プレースホルダー 4"/>
          <p:cNvSpPr>
            <a:spLocks noGrp="1"/>
          </p:cNvSpPr>
          <p:nvPr>
            <p:ph type="sldNum" sz="quarter" idx="12"/>
          </p:nvPr>
        </p:nvSpPr>
        <p:spPr/>
        <p:txBody>
          <a:bodyPr/>
          <a:lstStyle/>
          <a:p>
            <a:r>
              <a:rPr kumimoji="1" lang="en-US" altLang="ja-JP" dirty="0"/>
              <a:t>98</a:t>
            </a:r>
            <a:endParaRPr kumimoji="1"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4" name="正方形/長方形 13"/>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インターナショナルスクール数（国内バカロレア認定校）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出典：文部科学省ＨＰ</a:t>
            </a:r>
          </a:p>
        </p:txBody>
      </p:sp>
      <p:sp>
        <p:nvSpPr>
          <p:cNvPr id="16" name="正方形/長方形 15"/>
          <p:cNvSpPr/>
          <p:nvPr/>
        </p:nvSpPr>
        <p:spPr>
          <a:xfrm>
            <a:off x="101508" y="875178"/>
            <a:ext cx="8928992" cy="42596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インターナショナルスクール数は、東京都</a:t>
            </a:r>
            <a:r>
              <a:rPr lang="en-US" altLang="ja-JP" sz="1600" dirty="0">
                <a:latin typeface="メイリオ" panose="020B0604030504040204" pitchFamily="50" charset="-128"/>
                <a:ea typeface="メイリオ" panose="020B0604030504040204" pitchFamily="50" charset="-128"/>
              </a:rPr>
              <a:t>37</a:t>
            </a:r>
            <a:r>
              <a:rPr lang="ja-JP" altLang="en-US" sz="1600" dirty="0">
                <a:latin typeface="メイリオ" panose="020B0604030504040204" pitchFamily="50" charset="-128"/>
                <a:ea typeface="メイリオ" panose="020B0604030504040204" pitchFamily="50" charset="-128"/>
              </a:rPr>
              <a:t>校に対し、大阪府</a:t>
            </a:r>
            <a:r>
              <a:rPr lang="en-US" altLang="ja-JP" sz="1600" dirty="0">
                <a:latin typeface="メイリオ" panose="020B0604030504040204" pitchFamily="50" charset="-128"/>
                <a:ea typeface="メイリオ" panose="020B0604030504040204" pitchFamily="50" charset="-128"/>
              </a:rPr>
              <a:t>12</a:t>
            </a:r>
            <a:r>
              <a:rPr lang="ja-JP" altLang="en-US" sz="1600" dirty="0">
                <a:latin typeface="メイリオ" panose="020B0604030504040204" pitchFamily="50" charset="-128"/>
                <a:ea typeface="メイリオ" panose="020B0604030504040204" pitchFamily="50" charset="-128"/>
              </a:rPr>
              <a:t>校</a:t>
            </a:r>
            <a:r>
              <a:rPr lang="ja-JP" altLang="en-US" sz="1400" dirty="0">
                <a:latin typeface="メイリオ" panose="020B0604030504040204" pitchFamily="50" charset="-128"/>
                <a:ea typeface="メイリオ" panose="020B0604030504040204" pitchFamily="50" charset="-128"/>
              </a:rPr>
              <a:t>（令和</a:t>
            </a:r>
            <a:r>
              <a:rPr lang="en-US" altLang="ja-JP" sz="1400" dirty="0">
                <a:latin typeface="メイリオ" panose="020B0604030504040204" pitchFamily="50" charset="-128"/>
                <a:ea typeface="メイリオ" panose="020B0604030504040204" pitchFamily="50" charset="-128"/>
              </a:rPr>
              <a:t>7</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12</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31</a:t>
            </a:r>
            <a:r>
              <a:rPr lang="ja-JP" altLang="en-US" sz="1400" dirty="0">
                <a:latin typeface="メイリオ" panose="020B0604030504040204" pitchFamily="50" charset="-128"/>
                <a:ea typeface="メイリオ" panose="020B0604030504040204" pitchFamily="50" charset="-128"/>
              </a:rPr>
              <a:t>日現在）</a:t>
            </a:r>
            <a:endParaRPr lang="ja-JP" altLang="en-US" sz="1600" dirty="0">
              <a:latin typeface="メイリオ" panose="020B0604030504040204" pitchFamily="50" charset="-128"/>
              <a:ea typeface="メイリオ" panose="020B0604030504040204" pitchFamily="50" charset="-128"/>
            </a:endParaRPr>
          </a:p>
        </p:txBody>
      </p:sp>
      <p:graphicFrame>
        <p:nvGraphicFramePr>
          <p:cNvPr id="9" name="表 8"/>
          <p:cNvGraphicFramePr>
            <a:graphicFrameLocks noGrp="1"/>
          </p:cNvGraphicFramePr>
          <p:nvPr/>
        </p:nvGraphicFramePr>
        <p:xfrm>
          <a:off x="2363449" y="1498416"/>
          <a:ext cx="6280532" cy="3526752"/>
        </p:xfrm>
        <a:graphic>
          <a:graphicData uri="http://schemas.openxmlformats.org/drawingml/2006/table">
            <a:tbl>
              <a:tblPr>
                <a:tableStyleId>{2D5ABB26-0587-4C30-8999-92F81FD0307C}</a:tableStyleId>
              </a:tblPr>
              <a:tblGrid>
                <a:gridCol w="2745135">
                  <a:extLst>
                    <a:ext uri="{9D8B030D-6E8A-4147-A177-3AD203B41FA5}">
                      <a16:colId xmlns:a16="http://schemas.microsoft.com/office/drawing/2014/main" val="719580746"/>
                    </a:ext>
                  </a:extLst>
                </a:gridCol>
                <a:gridCol w="1205961">
                  <a:extLst>
                    <a:ext uri="{9D8B030D-6E8A-4147-A177-3AD203B41FA5}">
                      <a16:colId xmlns:a16="http://schemas.microsoft.com/office/drawing/2014/main" val="519575250"/>
                    </a:ext>
                  </a:extLst>
                </a:gridCol>
                <a:gridCol w="546586">
                  <a:extLst>
                    <a:ext uri="{9D8B030D-6E8A-4147-A177-3AD203B41FA5}">
                      <a16:colId xmlns:a16="http://schemas.microsoft.com/office/drawing/2014/main" val="705557829"/>
                    </a:ext>
                  </a:extLst>
                </a:gridCol>
                <a:gridCol w="620122">
                  <a:extLst>
                    <a:ext uri="{9D8B030D-6E8A-4147-A177-3AD203B41FA5}">
                      <a16:colId xmlns:a16="http://schemas.microsoft.com/office/drawing/2014/main" val="3447400560"/>
                    </a:ext>
                  </a:extLst>
                </a:gridCol>
                <a:gridCol w="417468">
                  <a:extLst>
                    <a:ext uri="{9D8B030D-6E8A-4147-A177-3AD203B41FA5}">
                      <a16:colId xmlns:a16="http://schemas.microsoft.com/office/drawing/2014/main" val="1084910865"/>
                    </a:ext>
                  </a:extLst>
                </a:gridCol>
                <a:gridCol w="745260">
                  <a:extLst>
                    <a:ext uri="{9D8B030D-6E8A-4147-A177-3AD203B41FA5}">
                      <a16:colId xmlns:a16="http://schemas.microsoft.com/office/drawing/2014/main" val="962789632"/>
                    </a:ext>
                  </a:extLst>
                </a:gridCol>
              </a:tblGrid>
              <a:tr h="0">
                <a:tc>
                  <a:txBody>
                    <a:bodyPr/>
                    <a:lstStyle/>
                    <a:p>
                      <a:pPr algn="ctr" fontAlgn="ctr"/>
                      <a:r>
                        <a:rPr lang="ja-JP" altLang="en-US" sz="1050" b="0" i="0" u="none" strike="noStrike" dirty="0">
                          <a:solidFill>
                            <a:srgbClr val="333333"/>
                          </a:solidFill>
                          <a:effectLst/>
                          <a:latin typeface="ＭＳ Ｐゴシック" panose="020B0600070205080204" pitchFamily="50" charset="-128"/>
                          <a:ea typeface="ＭＳ Ｐゴシック" panose="020B0600070205080204" pitchFamily="50" charset="-128"/>
                        </a:rPr>
                        <a:t>名称</a:t>
                      </a:r>
                      <a:endParaRPr lang="en-US" altLang="ja-JP" sz="1050" b="0" i="0" u="none" strike="noStrike" dirty="0">
                        <a:solidFill>
                          <a:srgbClr val="333333"/>
                        </a:solidFill>
                        <a:effectLst/>
                        <a:latin typeface="ＭＳ Ｐゴシック" panose="020B0600070205080204" pitchFamily="50" charset="-128"/>
                        <a:ea typeface="ＭＳ Ｐゴシック" panose="020B060007020508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050" b="0" i="0" u="none" strike="noStrike" dirty="0">
                          <a:solidFill>
                            <a:srgbClr val="333333"/>
                          </a:solidFill>
                          <a:effectLst/>
                          <a:latin typeface="ＭＳ Ｐゴシック" panose="020B0600070205080204" pitchFamily="50" charset="-128"/>
                          <a:ea typeface="ＭＳ Ｐゴシック" panose="020B0600070205080204" pitchFamily="50" charset="-128"/>
                        </a:rPr>
                        <a:t>所在</a:t>
                      </a:r>
                      <a:endParaRPr lang="en-US" altLang="ja-JP" sz="1050" b="0" i="0" u="none" strike="noStrike" dirty="0">
                        <a:solidFill>
                          <a:srgbClr val="333333"/>
                        </a:solidFill>
                        <a:effectLst/>
                        <a:latin typeface="ＭＳ Ｐゴシック" panose="020B0600070205080204" pitchFamily="50" charset="-128"/>
                        <a:ea typeface="ＭＳ Ｐゴシック" panose="020B060007020508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bg1"/>
                          </a:solidFill>
                          <a:latin typeface="ＭＳ Ｐゴシック" panose="020B0600070205080204" pitchFamily="50" charset="-128"/>
                          <a:ea typeface="ＭＳ Ｐゴシック" panose="020B0600070205080204" pitchFamily="50" charset="-128"/>
                        </a:rPr>
                        <a:t>PYP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050" dirty="0">
                          <a:solidFill>
                            <a:schemeClr val="bg1"/>
                          </a:solidFill>
                          <a:latin typeface="ＭＳ Ｐゴシック" panose="020B0600070205080204" pitchFamily="50" charset="-128"/>
                          <a:ea typeface="ＭＳ Ｐゴシック" panose="020B0600070205080204" pitchFamily="50" charset="-128"/>
                        </a:rPr>
                        <a:t>MYP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50" dirty="0">
                          <a:solidFill>
                            <a:schemeClr val="bg1"/>
                          </a:solidFill>
                          <a:latin typeface="ＭＳ Ｐゴシック" panose="020B0600070205080204" pitchFamily="50" charset="-128"/>
                          <a:ea typeface="ＭＳ Ｐゴシック" panose="020B0600070205080204" pitchFamily="50" charset="-128"/>
                        </a:rPr>
                        <a:t>DP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B9B5"/>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対応言語</a:t>
                      </a:r>
                      <a:endParaRPr lang="en-US" sz="1050" dirty="0">
                        <a:latin typeface="ＭＳ Ｐゴシック" panose="020B0600070205080204" pitchFamily="50" charset="-128"/>
                        <a:ea typeface="ＭＳ Ｐゴシック" panose="020B060007020508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8924694"/>
                  </a:ext>
                </a:extLst>
              </a:tr>
              <a:tr h="276146">
                <a:tc>
                  <a:txBody>
                    <a:bodyPr/>
                    <a:lstStyle/>
                    <a:p>
                      <a:pPr algn="l"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CN"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大阪教育大学附属池田中学校</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池田市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7052415"/>
                  </a:ext>
                </a:extLst>
              </a:tr>
              <a:tr h="276146">
                <a:tc>
                  <a:txBody>
                    <a:bodyPr/>
                    <a:lstStyle/>
                    <a:p>
                      <a:pPr algn="l"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CN"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大阪国際高等学校</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守口市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3585467"/>
                  </a:ext>
                </a:extLst>
              </a:tr>
              <a:tr h="276146">
                <a:tc>
                  <a:txBody>
                    <a:bodyPr/>
                    <a:lstStyle/>
                    <a:p>
                      <a:pPr algn="l"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CN"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大阪女学院高等学校</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大阪市中央区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2333274"/>
                  </a:ext>
                </a:extLst>
              </a:tr>
              <a:tr h="276146">
                <a:tc>
                  <a:txBody>
                    <a:bodyPr/>
                    <a:lstStyle/>
                    <a:p>
                      <a:pPr algn="l"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CN"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大阪府立水都国際高等学校（府立）</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大阪市住之江区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1498342"/>
                  </a:ext>
                </a:extLst>
              </a:tr>
              <a:tr h="276146">
                <a:tc>
                  <a:txBody>
                    <a:bodyPr/>
                    <a:lstStyle/>
                    <a:p>
                      <a:pPr algn="l"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CN"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近畿大学附属高等学校</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50" dirty="0">
                          <a:latin typeface="ＭＳ Ｐゴシック" panose="020B0600070205080204" pitchFamily="50" charset="-128"/>
                          <a:ea typeface="ＭＳ Ｐゴシック" panose="020B0600070205080204" pitchFamily="50" charset="-128"/>
                        </a:rPr>
                        <a:t>東大阪市</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3185733"/>
                  </a:ext>
                </a:extLst>
              </a:tr>
              <a:tr h="276146">
                <a:tc>
                  <a:txBody>
                    <a:bodyPr/>
                    <a:lstStyle/>
                    <a:p>
                      <a:pPr algn="l"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菅原天満幼稚園</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大阪市東淀川区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0952640"/>
                  </a:ext>
                </a:extLst>
              </a:tr>
              <a:tr h="272881">
                <a:tc>
                  <a:txBody>
                    <a:bodyPr/>
                    <a:lstStyle/>
                    <a:p>
                      <a:pPr algn="l" fontAlgn="ctr"/>
                      <a:r>
                        <a:rPr 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Abroad International School Osaka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大阪市西区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3783663"/>
                  </a:ext>
                </a:extLst>
              </a:tr>
              <a:tr h="272881">
                <a:tc>
                  <a:txBody>
                    <a:bodyPr/>
                    <a:lstStyle/>
                    <a:p>
                      <a:pPr algn="l" fontAlgn="ctr"/>
                      <a:r>
                        <a:rPr 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AIC International School Osaka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吹田市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716344"/>
                  </a:ext>
                </a:extLst>
              </a:tr>
              <a:tr h="269922">
                <a:tc>
                  <a:txBody>
                    <a:bodyPr/>
                    <a:lstStyle/>
                    <a:p>
                      <a:pPr algn="l" fontAlgn="ctr"/>
                      <a:r>
                        <a:rPr lang="en-US" sz="1050" b="0" i="0" u="none" strike="noStrike" dirty="0" err="1">
                          <a:solidFill>
                            <a:srgbClr val="000000"/>
                          </a:solidFill>
                          <a:effectLst/>
                          <a:latin typeface="ＭＳ Ｐゴシック" panose="020B0600070205080204" pitchFamily="50" charset="-128"/>
                          <a:ea typeface="ＭＳ Ｐゴシック" panose="020B0600070205080204" pitchFamily="50" charset="-128"/>
                        </a:rPr>
                        <a:t>Aiwin</a:t>
                      </a:r>
                      <a:r>
                        <a:rPr 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 International </a:t>
                      </a:r>
                      <a:r>
                        <a:rPr lang="en-US" sz="1050" b="0" i="0" u="none" strike="noStrike" dirty="0" err="1">
                          <a:solidFill>
                            <a:srgbClr val="000000"/>
                          </a:solidFill>
                          <a:effectLst/>
                          <a:latin typeface="ＭＳ Ｐゴシック" panose="020B0600070205080204" pitchFamily="50" charset="-128"/>
                          <a:ea typeface="ＭＳ Ｐゴシック" panose="020B0600070205080204" pitchFamily="50" charset="-128"/>
                        </a:rPr>
                        <a:t>School（Toyonaka</a:t>
                      </a:r>
                      <a:r>
                        <a:rPr 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豊中市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0940203"/>
                  </a:ext>
                </a:extLst>
              </a:tr>
              <a:tr h="269922">
                <a:tc>
                  <a:txBody>
                    <a:bodyPr/>
                    <a:lstStyle/>
                    <a:p>
                      <a:pPr algn="l" fontAlgn="ctr"/>
                      <a:r>
                        <a:rPr lang="en-US" sz="1050" b="0" i="0" u="none" strike="noStrike">
                          <a:solidFill>
                            <a:srgbClr val="000000"/>
                          </a:solidFill>
                          <a:effectLst/>
                          <a:latin typeface="ＭＳ Ｐゴシック" panose="020B0600070205080204" pitchFamily="50" charset="-128"/>
                          <a:ea typeface="ＭＳ Ｐゴシック" panose="020B0600070205080204" pitchFamily="50" charset="-128"/>
                        </a:rPr>
                        <a:t>Korea International School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茨木市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英・韓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7565378"/>
                  </a:ext>
                </a:extLst>
              </a:tr>
              <a:tr h="269922">
                <a:tc>
                  <a:txBody>
                    <a:bodyPr/>
                    <a:lstStyle/>
                    <a:p>
                      <a:pPr algn="l" fontAlgn="ctr"/>
                      <a:r>
                        <a:rPr lang="en-US" sz="1050" b="0" i="0" u="none" strike="noStrike">
                          <a:solidFill>
                            <a:srgbClr val="000000"/>
                          </a:solidFill>
                          <a:effectLst/>
                          <a:latin typeface="ＭＳ Ｐゴシック" panose="020B0600070205080204" pitchFamily="50" charset="-128"/>
                          <a:ea typeface="ＭＳ Ｐゴシック" panose="020B0600070205080204" pitchFamily="50" charset="-128"/>
                        </a:rPr>
                        <a:t>Osaka International School of Kwansei Gakuin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箕面市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3847181"/>
                  </a:ext>
                </a:extLst>
              </a:tr>
              <a:tr h="269922">
                <a:tc>
                  <a:txBody>
                    <a:bodyPr/>
                    <a:lstStyle/>
                    <a:p>
                      <a:pPr algn="l" fontAlgn="ctr"/>
                      <a:r>
                        <a:rPr 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Osaka YMCA International School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latin typeface="ＭＳ Ｐゴシック" panose="020B0600070205080204" pitchFamily="50" charset="-128"/>
                          <a:ea typeface="ＭＳ Ｐゴシック" panose="020B0600070205080204" pitchFamily="50" charset="-128"/>
                        </a:rPr>
                        <a:t>大阪市北区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latin typeface="ＭＳ Ｐゴシック" panose="020B0600070205080204" pitchFamily="50" charset="-128"/>
                          <a:ea typeface="ＭＳ Ｐゴシック" panose="020B0600070205080204" pitchFamily="50" charset="-128"/>
                        </a:rPr>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2253953"/>
                  </a:ext>
                </a:extLst>
              </a:tr>
            </a:tbl>
          </a:graphicData>
        </a:graphic>
      </p:graphicFrame>
      <p:sp>
        <p:nvSpPr>
          <p:cNvPr id="17" name="正方形/長方形 16">
            <a:extLst>
              <a:ext uri="{FF2B5EF4-FFF2-40B4-BE49-F238E27FC236}">
                <a16:creationId xmlns:a16="http://schemas.microsoft.com/office/drawing/2014/main" id="{4C4769F7-0BE4-4A93-8E79-0CBBBB6D09C8}"/>
              </a:ext>
            </a:extLst>
          </p:cNvPr>
          <p:cNvSpPr/>
          <p:nvPr/>
        </p:nvSpPr>
        <p:spPr>
          <a:xfrm>
            <a:off x="3107864" y="5004622"/>
            <a:ext cx="6025400" cy="660117"/>
          </a:xfrm>
          <a:prstGeom prst="rect">
            <a:avLst/>
          </a:prstGeom>
          <a:noFill/>
        </p:spPr>
        <p:txBody>
          <a:bodyPr wrap="square">
            <a:spAutoFit/>
          </a:bodyPr>
          <a:lstStyle/>
          <a:p>
            <a:r>
              <a:rPr lang="en-US" altLang="ja-JP" sz="738" dirty="0">
                <a:latin typeface="+mn-ea"/>
              </a:rPr>
              <a:t>PYP (Primary Years </a:t>
            </a:r>
            <a:r>
              <a:rPr lang="en-US" altLang="ja-JP" sz="738" dirty="0" err="1">
                <a:latin typeface="+mn-ea"/>
              </a:rPr>
              <a:t>Programme</a:t>
            </a:r>
            <a:r>
              <a:rPr lang="ja-JP" altLang="en-US" sz="738" dirty="0">
                <a:latin typeface="+mn-ea"/>
              </a:rPr>
              <a:t>、</a:t>
            </a:r>
            <a:r>
              <a:rPr lang="en-US" altLang="ja-JP" sz="738" dirty="0">
                <a:latin typeface="+mn-ea"/>
              </a:rPr>
              <a:t>3-12</a:t>
            </a:r>
            <a:r>
              <a:rPr lang="ja-JP" altLang="en-US" sz="738" dirty="0">
                <a:latin typeface="+mn-ea"/>
              </a:rPr>
              <a:t>歳</a:t>
            </a:r>
            <a:r>
              <a:rPr lang="en-US" altLang="ja-JP" sz="738" dirty="0">
                <a:latin typeface="+mn-ea"/>
              </a:rPr>
              <a:t>)</a:t>
            </a:r>
            <a:r>
              <a:rPr lang="ja-JP" altLang="en-US" sz="738" dirty="0">
                <a:latin typeface="+mn-ea"/>
              </a:rPr>
              <a:t>：</a:t>
            </a:r>
            <a:r>
              <a:rPr lang="ja-JP" altLang="en-US" sz="738" dirty="0"/>
              <a:t>精神と身体の両方を発達させることを重視したプログラム。どのような言語でも提供可能。</a:t>
            </a:r>
            <a:endParaRPr lang="en-US" altLang="ja-JP" sz="738" dirty="0"/>
          </a:p>
          <a:p>
            <a:r>
              <a:rPr lang="en-US" altLang="ja-JP" sz="738" dirty="0">
                <a:latin typeface="+mn-ea"/>
              </a:rPr>
              <a:t>MYP (Middle Years </a:t>
            </a:r>
            <a:r>
              <a:rPr lang="en-US" altLang="ja-JP" sz="738" dirty="0" err="1">
                <a:latin typeface="+mn-ea"/>
              </a:rPr>
              <a:t>Programme</a:t>
            </a:r>
            <a:r>
              <a:rPr lang="ja-JP" altLang="en-US" sz="738" dirty="0">
                <a:latin typeface="+mn-ea"/>
              </a:rPr>
              <a:t>、</a:t>
            </a:r>
            <a:r>
              <a:rPr lang="en-US" altLang="ja-JP" sz="738" dirty="0">
                <a:latin typeface="+mn-ea"/>
              </a:rPr>
              <a:t>11-16</a:t>
            </a:r>
            <a:r>
              <a:rPr lang="ja-JP" altLang="en-US" sz="738" dirty="0">
                <a:latin typeface="+mn-ea"/>
              </a:rPr>
              <a:t>歳</a:t>
            </a:r>
            <a:r>
              <a:rPr lang="en-US" altLang="ja-JP" sz="738" dirty="0">
                <a:latin typeface="+mn-ea"/>
              </a:rPr>
              <a:t>)</a:t>
            </a:r>
            <a:r>
              <a:rPr lang="ja-JP" altLang="en-US" sz="738" dirty="0">
                <a:latin typeface="+mn-ea"/>
              </a:rPr>
              <a:t>：青少年に、これまでの学習と社会のつながりを学ばせるプログラム。どのような言語でも提供可能。</a:t>
            </a:r>
          </a:p>
          <a:p>
            <a:r>
              <a:rPr lang="en-US" altLang="ja-JP" sz="738" dirty="0">
                <a:latin typeface="+mn-ea"/>
              </a:rPr>
              <a:t>DP (Diploma </a:t>
            </a:r>
            <a:r>
              <a:rPr lang="en-US" altLang="ja-JP" sz="738" dirty="0" err="1">
                <a:latin typeface="+mn-ea"/>
              </a:rPr>
              <a:t>Programme</a:t>
            </a:r>
            <a:r>
              <a:rPr lang="ja-JP" altLang="en-US" sz="738" dirty="0" err="1">
                <a:latin typeface="+mn-ea"/>
              </a:rPr>
              <a:t>、</a:t>
            </a:r>
            <a:r>
              <a:rPr lang="en-US" altLang="ja-JP" sz="738" dirty="0">
                <a:latin typeface="+mn-ea"/>
              </a:rPr>
              <a:t>16-19</a:t>
            </a:r>
            <a:r>
              <a:rPr lang="ja-JP" altLang="en-US" sz="738" dirty="0">
                <a:latin typeface="+mn-ea"/>
              </a:rPr>
              <a:t>歳</a:t>
            </a:r>
            <a:r>
              <a:rPr lang="en-US" altLang="ja-JP" sz="738" dirty="0">
                <a:latin typeface="+mn-ea"/>
              </a:rPr>
              <a:t>)</a:t>
            </a:r>
            <a:r>
              <a:rPr lang="ja-JP" altLang="en-US" sz="738" dirty="0">
                <a:latin typeface="+mn-ea"/>
              </a:rPr>
              <a:t>：所定のカリキュラムを２年間履修し、最終試験を経て所定の成績を収めると、国際的に認められる大学入学資格</a:t>
            </a:r>
            <a:endParaRPr lang="en-US" altLang="ja-JP" sz="738" dirty="0">
              <a:latin typeface="+mn-ea"/>
            </a:endParaRPr>
          </a:p>
          <a:p>
            <a:r>
              <a:rPr lang="ja-JP" altLang="en-US" sz="738" dirty="0">
                <a:latin typeface="+mn-ea"/>
              </a:rPr>
              <a:t>　　　　　　　　　　　　　　　　　　　　　　　</a:t>
            </a:r>
            <a:endParaRPr lang="en-US" altLang="ja-JP" sz="738" dirty="0">
              <a:latin typeface="+mn-ea"/>
            </a:endParaRPr>
          </a:p>
          <a:p>
            <a:r>
              <a:rPr lang="ja-JP" altLang="en-US" sz="738" dirty="0">
                <a:latin typeface="+mn-ea"/>
              </a:rPr>
              <a:t>　　　　（国際バカロレア資格）が取得可能。原則として、英語、フランス語又はスペイン語で実施。</a:t>
            </a:r>
            <a:endParaRPr lang="en-US" altLang="ja-JP" sz="738" dirty="0">
              <a:latin typeface="+mn-ea"/>
            </a:endParaRPr>
          </a:p>
        </p:txBody>
      </p:sp>
    </p:spTree>
    <p:extLst>
      <p:ext uri="{BB962C8B-B14F-4D97-AF65-F5344CB8AC3E}">
        <p14:creationId xmlns:p14="http://schemas.microsoft.com/office/powerpoint/2010/main" val="19476570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30958</Words>
  <Application>Microsoft Office PowerPoint</Application>
  <PresentationFormat>画面に合わせる (4:3)</PresentationFormat>
  <Paragraphs>5439</Paragraphs>
  <Slides>126</Slides>
  <Notes>126</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126</vt:i4>
      </vt:variant>
    </vt:vector>
  </HeadingPairs>
  <TitlesOfParts>
    <vt:vector size="142" baseType="lpstr">
      <vt:lpstr>Arial Unicode MS</vt:lpstr>
      <vt:lpstr>HGPｺﾞｼｯｸE</vt:lpstr>
      <vt:lpstr>HGPｺﾞｼｯｸM</vt:lpstr>
      <vt:lpstr>HGSｺﾞｼｯｸM</vt:lpstr>
      <vt:lpstr>HG丸ｺﾞｼｯｸM-PRO</vt:lpstr>
      <vt:lpstr>Meiryo UI</vt:lpstr>
      <vt:lpstr>MeiryoUI</vt:lpstr>
      <vt:lpstr>ＭＳ Ｐゴシック</vt:lpstr>
      <vt:lpstr>メイリオ</vt:lpstr>
      <vt:lpstr>游ゴシック</vt:lpstr>
      <vt:lpstr>Arial</vt:lpstr>
      <vt:lpstr>Calibri</vt:lpstr>
      <vt:lpstr>Century</vt:lpstr>
      <vt:lpstr>Wingdings</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2024-07-30T10:03:46Z</dcterms:created>
  <dcterms:modified xsi:type="dcterms:W3CDTF">2026-05-27T02:14:55Z</dcterms:modified>
</cp:coreProperties>
</file>