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notesMasterIdLst>
    <p:notesMasterId r:id="rId5"/>
  </p:notesMasterIdLst>
  <p:sldIdLst>
    <p:sldId id="930" r:id="rId2"/>
    <p:sldId id="933" r:id="rId3"/>
    <p:sldId id="953" r:id="rId4"/>
  </p:sldIdLst>
  <p:sldSz cx="9144000" cy="6858000" type="screen4x3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063" autoAdjust="0"/>
    <p:restoredTop sz="83095" autoAdjust="0"/>
  </p:normalViewPr>
  <p:slideViewPr>
    <p:cSldViewPr snapToGrid="0">
      <p:cViewPr varScale="1">
        <p:scale>
          <a:sx n="54" d="100"/>
          <a:sy n="54" d="100"/>
        </p:scale>
        <p:origin x="1468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9787" cy="498693"/>
          </a:xfrm>
          <a:prstGeom prst="rect">
            <a:avLst/>
          </a:prstGeom>
        </p:spPr>
        <p:txBody>
          <a:bodyPr vert="horz" lIns="91433" tIns="45717" rIns="91433" bIns="4571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5839" y="1"/>
            <a:ext cx="2949787" cy="498693"/>
          </a:xfrm>
          <a:prstGeom prst="rect">
            <a:avLst/>
          </a:prstGeom>
        </p:spPr>
        <p:txBody>
          <a:bodyPr vert="horz" lIns="91433" tIns="45717" rIns="91433" bIns="45717" rtlCol="0"/>
          <a:lstStyle>
            <a:lvl1pPr algn="r">
              <a:defRPr sz="1200"/>
            </a:lvl1pPr>
          </a:lstStyle>
          <a:p>
            <a:fld id="{66C15F13-ECF4-487B-883A-160BB12A0BD8}" type="datetimeFigureOut">
              <a:rPr kumimoji="1" lang="ja-JP" altLang="en-US" smtClean="0"/>
              <a:t>2026/2/27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43013"/>
            <a:ext cx="4473575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3" tIns="45717" rIns="91433" bIns="45717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721" y="4783307"/>
            <a:ext cx="5445760" cy="3913614"/>
          </a:xfrm>
          <a:prstGeom prst="rect">
            <a:avLst/>
          </a:prstGeom>
        </p:spPr>
        <p:txBody>
          <a:bodyPr vert="horz" lIns="91433" tIns="45717" rIns="91433" bIns="45717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647"/>
            <a:ext cx="2949787" cy="498692"/>
          </a:xfrm>
          <a:prstGeom prst="rect">
            <a:avLst/>
          </a:prstGeom>
        </p:spPr>
        <p:txBody>
          <a:bodyPr vert="horz" lIns="91433" tIns="45717" rIns="91433" bIns="4571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5839" y="9440647"/>
            <a:ext cx="2949787" cy="498692"/>
          </a:xfrm>
          <a:prstGeom prst="rect">
            <a:avLst/>
          </a:prstGeom>
        </p:spPr>
        <p:txBody>
          <a:bodyPr vert="horz" lIns="91433" tIns="45717" rIns="91433" bIns="45717" rtlCol="0" anchor="b"/>
          <a:lstStyle>
            <a:lvl1pPr algn="r">
              <a:defRPr sz="1200"/>
            </a:lvl1pPr>
          </a:lstStyle>
          <a:p>
            <a:fld id="{0F469899-1B20-4256-99F9-E522484B4A0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713726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F469899-1B20-4256-99F9-E522484B4A03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8204461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ja-JP" altLang="en-US" sz="1100" dirty="0"/>
              <a:t>国予算のうち、約</a:t>
            </a:r>
            <a:r>
              <a:rPr lang="en-US" altLang="ja-JP" sz="1100" dirty="0"/>
              <a:t>7.5</a:t>
            </a:r>
            <a:r>
              <a:rPr lang="ja-JP" altLang="en-US" sz="1100" dirty="0"/>
              <a:t>億円は厚労科学研究費などの補助金</a:t>
            </a:r>
            <a:endParaRPr lang="en-US" altLang="ja-JP" sz="1100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F469899-1B20-4256-99F9-E522484B4A03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6709263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F469899-1B20-4256-99F9-E522484B4A03}" type="slidenum">
              <a:rPr kumimoji="1" lang="ja-JP" altLang="en-US" smtClean="0"/>
              <a:t>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009502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C1402-66F2-4EF5-B48E-09FCFE976179}" type="datetime1">
              <a:rPr kumimoji="1" lang="ja-JP" altLang="en-US" smtClean="0"/>
              <a:t>2026/2/27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FB35C-C36E-4FB4-AC57-2150716217D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520981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C37079-2248-49CA-9813-C5E8341AF5DC}" type="datetime1">
              <a:rPr kumimoji="1" lang="ja-JP" altLang="en-US" smtClean="0"/>
              <a:t>2026/2/27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FB35C-C36E-4FB4-AC57-2150716217D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906850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DDB7DF-1E76-461C-A2BC-92E6CBDE54F1}" type="datetime1">
              <a:rPr kumimoji="1" lang="ja-JP" altLang="en-US" smtClean="0"/>
              <a:t>2026/2/27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FB35C-C36E-4FB4-AC57-2150716217D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566059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DDD857-D325-4242-92AE-6B6566B2DD81}" type="datetime1">
              <a:rPr kumimoji="1" lang="ja-JP" altLang="en-US" smtClean="0"/>
              <a:t>2026/2/27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FB35C-C36E-4FB4-AC57-2150716217D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757563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D5809B-A0AC-432C-8E02-0B3599F25DC8}" type="datetime1">
              <a:rPr kumimoji="1" lang="ja-JP" altLang="en-US" smtClean="0"/>
              <a:t>2026/2/27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FB35C-C36E-4FB4-AC57-2150716217D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40806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D2076-1FB1-4A0B-83E4-D1264A915972}" type="datetime1">
              <a:rPr kumimoji="1" lang="ja-JP" altLang="en-US" smtClean="0"/>
              <a:t>2026/2/27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FB35C-C36E-4FB4-AC57-2150716217D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900020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37E748-7BA9-4F2D-8DD6-A8496FB3CFBF}" type="datetime1">
              <a:rPr kumimoji="1" lang="ja-JP" altLang="en-US" smtClean="0"/>
              <a:t>2026/2/27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FB35C-C36E-4FB4-AC57-2150716217D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870471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D6A1BA-8201-4D3C-9B52-DACBECDC6A6C}" type="datetime1">
              <a:rPr kumimoji="1" lang="ja-JP" altLang="en-US" smtClean="0"/>
              <a:t>2026/2/27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FB35C-C36E-4FB4-AC57-2150716217D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233006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BA3985-E3EB-4E68-BC1B-00BE9EE264F0}" type="datetime1">
              <a:rPr kumimoji="1" lang="ja-JP" altLang="en-US" smtClean="0"/>
              <a:t>2026/2/27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FB35C-C36E-4FB4-AC57-2150716217D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908557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0C09DD-73A9-4B2E-BFF7-6469C151AA0A}" type="datetime1">
              <a:rPr kumimoji="1" lang="ja-JP" altLang="en-US" smtClean="0"/>
              <a:t>2026/2/27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FB35C-C36E-4FB4-AC57-2150716217D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070766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3C9C55-43ED-4A2A-A28F-7FED949E3714}" type="datetime1">
              <a:rPr kumimoji="1" lang="ja-JP" altLang="en-US" smtClean="0"/>
              <a:t>2026/2/27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FB35C-C36E-4FB4-AC57-2150716217D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886576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DB6654-5E9F-40B7-B29A-AD6FF72270A1}" type="datetime1">
              <a:rPr kumimoji="1" lang="ja-JP" altLang="en-US" smtClean="0"/>
              <a:t>2026/2/27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2FB35C-C36E-4FB4-AC57-2150716217D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096337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320683AC-5FAF-BA03-5733-F2BBDB0C4A99}"/>
              </a:ext>
            </a:extLst>
          </p:cNvPr>
          <p:cNvSpPr txBox="1"/>
          <p:nvPr/>
        </p:nvSpPr>
        <p:spPr>
          <a:xfrm>
            <a:off x="1768475" y="2506662"/>
            <a:ext cx="631190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4000" dirty="0"/>
              <a:t>【</a:t>
            </a:r>
            <a:r>
              <a:rPr kumimoji="1" lang="ja-JP" altLang="en-US" sz="4000" dirty="0"/>
              <a:t>資料４</a:t>
            </a:r>
            <a:r>
              <a:rPr kumimoji="1" lang="en-US" altLang="ja-JP" sz="4000" dirty="0"/>
              <a:t>】</a:t>
            </a:r>
          </a:p>
          <a:p>
            <a:endParaRPr kumimoji="1" lang="en-US" altLang="ja-JP" sz="3200" dirty="0"/>
          </a:p>
          <a:p>
            <a:r>
              <a:rPr kumimoji="1" lang="ja-JP" altLang="en-US" sz="3200" dirty="0"/>
              <a:t>　事務局報告</a:t>
            </a:r>
            <a:endParaRPr kumimoji="1" lang="en-US" altLang="ja-JP" sz="3200" dirty="0"/>
          </a:p>
          <a:p>
            <a:endParaRPr kumimoji="1" lang="en-US" altLang="ja-JP" sz="800" dirty="0"/>
          </a:p>
          <a:p>
            <a:endParaRPr kumimoji="1" lang="en-US" altLang="ja-JP" sz="800" dirty="0"/>
          </a:p>
          <a:p>
            <a:r>
              <a:rPr kumimoji="1" lang="ja-JP" altLang="en-US" sz="3200" dirty="0"/>
              <a:t>　</a:t>
            </a:r>
            <a:r>
              <a:rPr kumimoji="1" lang="ja-JP" altLang="en-US" sz="4000" dirty="0"/>
              <a:t>次年度の取組予定など</a:t>
            </a:r>
          </a:p>
        </p:txBody>
      </p:sp>
      <p:sp>
        <p:nvSpPr>
          <p:cNvPr id="2" name="スライド番号プレースホルダー 1">
            <a:extLst>
              <a:ext uri="{FF2B5EF4-FFF2-40B4-BE49-F238E27FC236}">
                <a16:creationId xmlns:a16="http://schemas.microsoft.com/office/drawing/2014/main" id="{A0207F13-97BF-4EA7-A35B-3E956B2300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FB35C-C36E-4FB4-AC57-2150716217DB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148534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F702AB81-DD51-4BC8-8530-7E1D4480F0EE}"/>
              </a:ext>
            </a:extLst>
          </p:cNvPr>
          <p:cNvSpPr txBox="1"/>
          <p:nvPr/>
        </p:nvSpPr>
        <p:spPr>
          <a:xfrm>
            <a:off x="126999" y="820593"/>
            <a:ext cx="8890001" cy="59708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　　☞①普及啓発・②医療体制の確保に関する取組の継続</a:t>
            </a:r>
            <a:endParaRPr kumimoji="1" lang="en-US" altLang="ja-JP" sz="2400" dirty="0"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endParaRPr kumimoji="1" lang="en-US" altLang="ja-JP" sz="2000" dirty="0"/>
          </a:p>
          <a:p>
            <a:r>
              <a:rPr kumimoji="1" lang="ja-JP" altLang="en-US" sz="2000" dirty="0"/>
              <a:t>　　　　①</a:t>
            </a:r>
            <a:r>
              <a:rPr kumimoji="1" lang="ja-JP" altLang="en-US" sz="2000" dirty="0">
                <a:solidFill>
                  <a:schemeClr val="tx1"/>
                </a:solidFill>
              </a:rPr>
              <a:t>正しい知識の普及啓発</a:t>
            </a:r>
            <a:r>
              <a:rPr kumimoji="1" lang="ja-JP" altLang="en-US" sz="2000" dirty="0"/>
              <a:t>　</a:t>
            </a:r>
            <a:endParaRPr kumimoji="1" lang="en-US" altLang="ja-JP" sz="2000" dirty="0">
              <a:solidFill>
                <a:schemeClr val="tx1"/>
              </a:solidFill>
            </a:endParaRPr>
          </a:p>
          <a:p>
            <a:r>
              <a:rPr kumimoji="1" lang="ja-JP" altLang="en-US" sz="2000" dirty="0">
                <a:solidFill>
                  <a:schemeClr val="tx1"/>
                </a:solidFill>
              </a:rPr>
              <a:t> 　　　　　・研修会・講習会の実施（委託等）</a:t>
            </a:r>
            <a:endParaRPr kumimoji="1" lang="en-US" altLang="ja-JP" sz="2000" dirty="0">
              <a:solidFill>
                <a:schemeClr val="tx1"/>
              </a:solidFill>
            </a:endParaRPr>
          </a:p>
          <a:p>
            <a:r>
              <a:rPr kumimoji="1" lang="ja-JP" altLang="en-US" sz="2000" dirty="0">
                <a:solidFill>
                  <a:schemeClr val="tx1"/>
                </a:solidFill>
              </a:rPr>
              <a:t> 　　　　　・ポータルサイト等を活用した情報提供</a:t>
            </a:r>
            <a:endParaRPr kumimoji="1" lang="en-US" altLang="ja-JP" sz="2000" dirty="0">
              <a:solidFill>
                <a:schemeClr val="tx1"/>
              </a:solidFill>
            </a:endParaRPr>
          </a:p>
          <a:p>
            <a:r>
              <a:rPr kumimoji="1" lang="ja-JP" altLang="en-US" sz="2000" dirty="0"/>
              <a:t> </a:t>
            </a:r>
            <a:endParaRPr kumimoji="1" lang="en-US" altLang="ja-JP" sz="2000" dirty="0"/>
          </a:p>
          <a:p>
            <a:r>
              <a:rPr kumimoji="1" lang="ja-JP" altLang="en-US" sz="2000" dirty="0"/>
              <a:t>　　　　②医療体制の確保</a:t>
            </a:r>
            <a:endParaRPr kumimoji="1" lang="en-US" altLang="ja-JP" sz="2000" dirty="0"/>
          </a:p>
          <a:p>
            <a:r>
              <a:rPr kumimoji="1" lang="ja-JP" altLang="en-US" sz="2000" dirty="0"/>
              <a:t> 　　　　　・連携推進ための取組の継続 （病院連絡会議・勉強会など）</a:t>
            </a:r>
            <a:endParaRPr kumimoji="1" lang="en-US" altLang="ja-JP" sz="2000" dirty="0">
              <a:solidFill>
                <a:schemeClr val="tx1"/>
              </a:solidFill>
            </a:endParaRPr>
          </a:p>
          <a:p>
            <a:r>
              <a:rPr kumimoji="1" lang="ja-JP" altLang="en-US" sz="2000" dirty="0"/>
              <a:t> 　　　　　・病院間の情報共有の促進 </a:t>
            </a:r>
            <a:endParaRPr kumimoji="1" lang="en-US" altLang="ja-JP" sz="2000" dirty="0"/>
          </a:p>
          <a:p>
            <a:endParaRPr kumimoji="1" lang="en-US" altLang="ja-JP" sz="2000" dirty="0">
              <a:solidFill>
                <a:schemeClr val="tx1"/>
              </a:solidFill>
            </a:endParaRPr>
          </a:p>
          <a:p>
            <a:r>
              <a:rPr kumimoji="1" lang="ja-JP" altLang="en-US" dirty="0">
                <a:solidFill>
                  <a:schemeClr val="tx1"/>
                </a:solidFill>
              </a:rPr>
              <a:t>　　</a:t>
            </a:r>
            <a:r>
              <a:rPr kumimoji="1" lang="ja-JP" altLang="en-US" dirty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（参考</a:t>
            </a:r>
            <a:r>
              <a:rPr kumimoji="1" lang="en-US" altLang="ja-JP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1</a:t>
            </a:r>
            <a:r>
              <a:rPr kumimoji="1" lang="ja-JP" altLang="en-US" dirty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）</a:t>
            </a:r>
            <a:r>
              <a:rPr lang="ja-JP" altLang="en-US" dirty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大阪府のアレルギー疾患対策に係る</a:t>
            </a:r>
            <a:r>
              <a:rPr kumimoji="1" lang="ja-JP" altLang="en-US" dirty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予算 </a:t>
            </a:r>
            <a:endParaRPr kumimoji="1" lang="en-US" altLang="ja-JP" dirty="0">
              <a:solidFill>
                <a:schemeClr val="tx1"/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r>
              <a:rPr kumimoji="1" lang="ja-JP" altLang="en-US" sz="2000" dirty="0"/>
              <a:t>　　　　</a:t>
            </a:r>
            <a:r>
              <a:rPr kumimoji="1" lang="ja-JP" altLang="en-US" sz="1400" dirty="0">
                <a:solidFill>
                  <a:schemeClr val="tx1"/>
                </a:solidFill>
              </a:rPr>
              <a:t>主な事業：拠点病院への委託による研修・講座 </a:t>
            </a:r>
            <a:r>
              <a:rPr kumimoji="1" lang="en-US" altLang="ja-JP" sz="1400" dirty="0"/>
              <a:t>/ </a:t>
            </a:r>
            <a:r>
              <a:rPr kumimoji="1" lang="ja-JP" altLang="en-US" sz="1400" dirty="0">
                <a:solidFill>
                  <a:schemeClr val="tx1"/>
                </a:solidFill>
              </a:rPr>
              <a:t>各会議の開催</a:t>
            </a:r>
            <a:endParaRPr kumimoji="1" lang="en-US" altLang="ja-JP" sz="1400" dirty="0">
              <a:solidFill>
                <a:schemeClr val="tx1"/>
              </a:solidFill>
            </a:endParaRPr>
          </a:p>
          <a:p>
            <a:endParaRPr kumimoji="1" lang="en-US" altLang="ja-JP" sz="400" dirty="0">
              <a:solidFill>
                <a:schemeClr val="tx1"/>
              </a:solidFill>
            </a:endParaRPr>
          </a:p>
          <a:p>
            <a:r>
              <a:rPr kumimoji="1" lang="ja-JP" altLang="en-US" sz="1600" dirty="0">
                <a:solidFill>
                  <a:schemeClr val="tx1"/>
                </a:solidFill>
              </a:rPr>
              <a:t>           　　　・</a:t>
            </a:r>
            <a:r>
              <a:rPr kumimoji="1" lang="en-US" altLang="ja-JP" sz="1600" dirty="0">
                <a:solidFill>
                  <a:schemeClr val="tx1"/>
                </a:solidFill>
              </a:rPr>
              <a:t>R7</a:t>
            </a:r>
            <a:r>
              <a:rPr kumimoji="1" lang="ja-JP" altLang="en-US" sz="1600" dirty="0"/>
              <a:t>　　　   　   </a:t>
            </a:r>
            <a:r>
              <a:rPr kumimoji="1" lang="en-US" altLang="ja-JP" sz="1600" dirty="0">
                <a:solidFill>
                  <a:schemeClr val="tx1"/>
                </a:solidFill>
              </a:rPr>
              <a:t>:</a:t>
            </a:r>
            <a:r>
              <a:rPr kumimoji="1" lang="ja-JP" altLang="en-US" sz="1600" dirty="0"/>
              <a:t>   </a:t>
            </a:r>
            <a:r>
              <a:rPr lang="en-US" altLang="ja-JP" sz="1600" dirty="0">
                <a:solidFill>
                  <a:schemeClr val="tx1"/>
                </a:solidFill>
              </a:rPr>
              <a:t>2</a:t>
            </a:r>
            <a:r>
              <a:rPr kumimoji="1" lang="en-US" altLang="ja-JP" sz="1600" dirty="0">
                <a:solidFill>
                  <a:schemeClr val="tx1"/>
                </a:solidFill>
              </a:rPr>
              <a:t>,517</a:t>
            </a:r>
            <a:r>
              <a:rPr kumimoji="1" lang="ja-JP" altLang="en-US" sz="1600" dirty="0">
                <a:solidFill>
                  <a:schemeClr val="tx1"/>
                </a:solidFill>
              </a:rPr>
              <a:t>千円</a:t>
            </a:r>
            <a:r>
              <a:rPr kumimoji="1" lang="ja-JP" altLang="en-US" sz="1600" dirty="0"/>
              <a:t>　</a:t>
            </a:r>
            <a:r>
              <a:rPr kumimoji="1" lang="en-US" altLang="ja-JP" sz="1600" dirty="0">
                <a:solidFill>
                  <a:schemeClr val="tx1"/>
                </a:solidFill>
              </a:rPr>
              <a:t>(</a:t>
            </a:r>
            <a:r>
              <a:rPr kumimoji="1" lang="ja-JP" altLang="en-US" sz="1600" dirty="0">
                <a:solidFill>
                  <a:schemeClr val="tx1"/>
                </a:solidFill>
              </a:rPr>
              <a:t>内訳 </a:t>
            </a:r>
            <a:r>
              <a:rPr kumimoji="1" lang="en-US" altLang="ja-JP" sz="1600" dirty="0">
                <a:solidFill>
                  <a:schemeClr val="tx1"/>
                </a:solidFill>
              </a:rPr>
              <a:t>:</a:t>
            </a:r>
            <a:r>
              <a:rPr lang="ja-JP" altLang="en-US" sz="1600" dirty="0">
                <a:solidFill>
                  <a:schemeClr val="tx1"/>
                </a:solidFill>
              </a:rPr>
              <a:t> </a:t>
            </a:r>
            <a:r>
              <a:rPr kumimoji="1" lang="ja-JP" altLang="en-US" sz="1600" dirty="0">
                <a:solidFill>
                  <a:schemeClr val="tx1"/>
                </a:solidFill>
              </a:rPr>
              <a:t>委託料 </a:t>
            </a:r>
            <a:r>
              <a:rPr kumimoji="1" lang="en-US" altLang="ja-JP" sz="1600" dirty="0">
                <a:solidFill>
                  <a:schemeClr val="tx1"/>
                </a:solidFill>
              </a:rPr>
              <a:t>2,257</a:t>
            </a:r>
            <a:r>
              <a:rPr kumimoji="1" lang="ja-JP" altLang="en-US" sz="1600" dirty="0">
                <a:solidFill>
                  <a:schemeClr val="tx1"/>
                </a:solidFill>
              </a:rPr>
              <a:t>千円 </a:t>
            </a:r>
            <a:r>
              <a:rPr kumimoji="1" lang="en-US" altLang="ja-JP" sz="1600" dirty="0">
                <a:solidFill>
                  <a:schemeClr val="tx1"/>
                </a:solidFill>
              </a:rPr>
              <a:t>/ </a:t>
            </a:r>
            <a:r>
              <a:rPr kumimoji="1" lang="ja-JP" altLang="en-US" sz="1600" dirty="0">
                <a:solidFill>
                  <a:schemeClr val="tx1"/>
                </a:solidFill>
              </a:rPr>
              <a:t>会議開催費用 </a:t>
            </a:r>
            <a:r>
              <a:rPr kumimoji="1" lang="en-US" altLang="ja-JP" sz="1600" dirty="0"/>
              <a:t>260</a:t>
            </a:r>
            <a:r>
              <a:rPr kumimoji="1" lang="ja-JP" altLang="en-US" sz="1600" dirty="0">
                <a:solidFill>
                  <a:schemeClr val="tx1"/>
                </a:solidFill>
              </a:rPr>
              <a:t>千円</a:t>
            </a:r>
            <a:r>
              <a:rPr kumimoji="1" lang="en-US" altLang="ja-JP" sz="1600" dirty="0">
                <a:solidFill>
                  <a:schemeClr val="tx1"/>
                </a:solidFill>
              </a:rPr>
              <a:t>)</a:t>
            </a:r>
          </a:p>
          <a:p>
            <a:r>
              <a:rPr kumimoji="0" lang="ja-JP" alt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           　　　・</a:t>
            </a:r>
            <a:r>
              <a:rPr kumimoji="0" lang="en-US" altLang="ja-JP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R8</a:t>
            </a:r>
            <a:r>
              <a:rPr kumimoji="0" lang="ja-JP" alt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（予算案）  </a:t>
            </a:r>
            <a:r>
              <a:rPr kumimoji="0" lang="en-US" altLang="ja-JP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: </a:t>
            </a:r>
            <a:r>
              <a:rPr kumimoji="0" lang="ja-JP" alt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 </a:t>
            </a:r>
            <a:r>
              <a:rPr kumimoji="0" lang="en-US" altLang="ja-JP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 2,600</a:t>
            </a:r>
            <a:r>
              <a:rPr kumimoji="0" lang="ja-JP" alt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千円　</a:t>
            </a:r>
            <a:r>
              <a:rPr kumimoji="0" lang="en-US" altLang="ja-JP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(</a:t>
            </a:r>
            <a:r>
              <a:rPr kumimoji="0" lang="ja-JP" alt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内訳 </a:t>
            </a:r>
            <a:r>
              <a:rPr kumimoji="0" lang="en-US" altLang="ja-JP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:</a:t>
            </a:r>
            <a:r>
              <a:rPr kumimoji="0" lang="ja-JP" alt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 委託料 </a:t>
            </a:r>
            <a:r>
              <a:rPr kumimoji="0" lang="en-US" altLang="ja-JP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2,331</a:t>
            </a:r>
            <a:r>
              <a:rPr kumimoji="0" lang="ja-JP" alt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千円 </a:t>
            </a:r>
            <a:r>
              <a:rPr kumimoji="0" lang="en-US" altLang="ja-JP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/ </a:t>
            </a:r>
            <a:r>
              <a:rPr kumimoji="0" lang="ja-JP" alt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会議開催費用 </a:t>
            </a:r>
            <a:r>
              <a:rPr lang="en-US" altLang="ja-JP" sz="1600" dirty="0">
                <a:solidFill>
                  <a:prstClr val="black"/>
                </a:solidFill>
                <a:latin typeface="Calibri" panose="020F0502020204030204"/>
                <a:ea typeface="游ゴシック" panose="020B0400000000000000" pitchFamily="50" charset="-128"/>
              </a:rPr>
              <a:t>269</a:t>
            </a:r>
            <a:r>
              <a:rPr kumimoji="0" lang="ja-JP" alt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千円</a:t>
            </a:r>
            <a:r>
              <a:rPr kumimoji="0" lang="en-US" altLang="ja-JP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)</a:t>
            </a:r>
          </a:p>
          <a:p>
            <a:endParaRPr lang="en-US" altLang="ja-JP" sz="1600" dirty="0">
              <a:solidFill>
                <a:prstClr val="black"/>
              </a:solidFill>
              <a:latin typeface="Calibri" panose="020F0502020204030204"/>
              <a:ea typeface="游ゴシック" panose="020B0400000000000000" pitchFamily="50" charset="-128"/>
            </a:endParaRPr>
          </a:p>
          <a:p>
            <a:r>
              <a:rPr kumimoji="0" lang="ja-JP" alt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　　 </a:t>
            </a:r>
            <a:r>
              <a:rPr kumimoji="0" lang="ja-JP" altLang="en-US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（参考</a:t>
            </a:r>
            <a:r>
              <a:rPr kumimoji="0" lang="en-US" altLang="ja-JP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2</a:t>
            </a:r>
            <a:r>
              <a:rPr kumimoji="0" lang="ja-JP" altLang="en-US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）</a:t>
            </a:r>
            <a:r>
              <a:rPr lang="ja-JP" altLang="en-US" dirty="0">
                <a:solidFill>
                  <a:prstClr val="black"/>
                </a:solidFill>
                <a:latin typeface="Calibri" panose="020F0502020204030204"/>
                <a:ea typeface="游ゴシック" panose="020B0400000000000000" pitchFamily="50" charset="-128"/>
              </a:rPr>
              <a:t>厚生労働省におけるアレルギー疾患対策に係る予算</a:t>
            </a:r>
            <a:endParaRPr lang="en-US" altLang="ja-JP" dirty="0">
              <a:solidFill>
                <a:prstClr val="black"/>
              </a:solidFill>
              <a:latin typeface="Calibri" panose="020F0502020204030204"/>
              <a:ea typeface="游ゴシック" panose="020B0400000000000000" pitchFamily="50" charset="-128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ja-JP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            </a:t>
            </a:r>
            <a:r>
              <a:rPr kumimoji="0" lang="ja-JP" altLang="en-US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　　</a:t>
            </a:r>
            <a:r>
              <a:rPr kumimoji="1" lang="ja-JP" alt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主な事業：厚生労働科学研究費などの補助金・</a:t>
            </a:r>
            <a:r>
              <a:rPr kumimoji="1" lang="ja-JP" altLang="en-US" sz="1400" dirty="0">
                <a:solidFill>
                  <a:prstClr val="black"/>
                </a:solidFill>
                <a:latin typeface="Calibri" panose="020F0502020204030204"/>
                <a:ea typeface="游ゴシック" panose="020B0400000000000000" pitchFamily="50" charset="-128"/>
              </a:rPr>
              <a:t>都道府県事業への補助・関係者への研修など</a:t>
            </a:r>
            <a:endParaRPr kumimoji="1" lang="en-US" altLang="ja-JP" sz="1400" dirty="0">
              <a:solidFill>
                <a:prstClr val="black"/>
              </a:solidFill>
              <a:latin typeface="Calibri" panose="020F0502020204030204"/>
              <a:ea typeface="游ゴシック" panose="020B0400000000000000" pitchFamily="50" charset="-128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　　　　   　・</a:t>
            </a:r>
            <a:r>
              <a:rPr kumimoji="1" lang="en-US" altLang="ja-JP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R7</a:t>
            </a:r>
            <a:r>
              <a:rPr kumimoji="1" lang="ja-JP" alt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　　　   　　　   </a:t>
            </a:r>
            <a:r>
              <a:rPr kumimoji="1" lang="en-US" altLang="ja-JP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:</a:t>
            </a:r>
            <a:r>
              <a:rPr kumimoji="1" lang="ja-JP" alt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   ９</a:t>
            </a:r>
            <a:r>
              <a:rPr kumimoji="1" lang="en-US" altLang="ja-JP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.</a:t>
            </a:r>
            <a:r>
              <a:rPr kumimoji="1" lang="ja-JP" alt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５億円</a:t>
            </a:r>
            <a:endParaRPr kumimoji="1" lang="en-US" altLang="ja-JP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600" dirty="0">
                <a:solidFill>
                  <a:prstClr val="black"/>
                </a:solidFill>
                <a:latin typeface="Calibri" panose="020F0502020204030204"/>
                <a:ea typeface="游ゴシック" panose="020B0400000000000000" pitchFamily="50" charset="-128"/>
              </a:rPr>
              <a:t>                         </a:t>
            </a:r>
            <a:r>
              <a:rPr kumimoji="1" lang="ja-JP" altLang="en-US" sz="1600" dirty="0">
                <a:solidFill>
                  <a:prstClr val="black"/>
                </a:solidFill>
                <a:latin typeface="Calibri" panose="020F0502020204030204"/>
                <a:ea typeface="游ゴシック" panose="020B0400000000000000" pitchFamily="50" charset="-128"/>
              </a:rPr>
              <a:t>・</a:t>
            </a:r>
            <a:r>
              <a:rPr kumimoji="1" lang="en-US" altLang="ja-JP" sz="1600" dirty="0">
                <a:solidFill>
                  <a:prstClr val="black"/>
                </a:solidFill>
                <a:latin typeface="Calibri" panose="020F0502020204030204"/>
                <a:ea typeface="游ゴシック" panose="020B0400000000000000" pitchFamily="50" charset="-128"/>
              </a:rPr>
              <a:t>R7</a:t>
            </a:r>
            <a:r>
              <a:rPr kumimoji="1" lang="ja-JP" altLang="en-US" sz="1400" dirty="0">
                <a:solidFill>
                  <a:prstClr val="black"/>
                </a:solidFill>
                <a:latin typeface="Calibri" panose="020F0502020204030204"/>
                <a:ea typeface="游ゴシック" panose="020B0400000000000000" pitchFamily="50" charset="-128"/>
              </a:rPr>
              <a:t>（補正予算案）　：   </a:t>
            </a:r>
            <a:r>
              <a:rPr kumimoji="1" lang="ja-JP" altLang="en-US" sz="1600" dirty="0">
                <a:solidFill>
                  <a:prstClr val="black"/>
                </a:solidFill>
                <a:latin typeface="Calibri" panose="020F0502020204030204"/>
                <a:ea typeface="游ゴシック" panose="020B0400000000000000" pitchFamily="50" charset="-128"/>
              </a:rPr>
              <a:t>０</a:t>
            </a:r>
            <a:r>
              <a:rPr kumimoji="1" lang="en-US" altLang="ja-JP" sz="1600" dirty="0">
                <a:solidFill>
                  <a:prstClr val="black"/>
                </a:solidFill>
                <a:latin typeface="Calibri" panose="020F0502020204030204"/>
                <a:ea typeface="游ゴシック" panose="020B0400000000000000" pitchFamily="50" charset="-128"/>
              </a:rPr>
              <a:t>.</a:t>
            </a:r>
            <a:r>
              <a:rPr kumimoji="1" lang="ja-JP" altLang="en-US" sz="1600" dirty="0">
                <a:solidFill>
                  <a:prstClr val="black"/>
                </a:solidFill>
                <a:latin typeface="Calibri" panose="020F0502020204030204"/>
                <a:ea typeface="游ゴシック" panose="020B0400000000000000" pitchFamily="50" charset="-128"/>
              </a:rPr>
              <a:t>３億円</a:t>
            </a:r>
            <a:endParaRPr kumimoji="1" lang="en-US" altLang="ja-JP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　　　　   　・</a:t>
            </a:r>
            <a:r>
              <a:rPr kumimoji="0" lang="en-US" altLang="ja-JP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R8</a:t>
            </a:r>
            <a:r>
              <a:rPr kumimoji="0" lang="ja-JP" alt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（予算案）　　  </a:t>
            </a:r>
            <a:r>
              <a:rPr kumimoji="0" lang="en-US" altLang="ja-JP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: </a:t>
            </a:r>
            <a:r>
              <a:rPr kumimoji="0" lang="ja-JP" alt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 </a:t>
            </a:r>
            <a:r>
              <a:rPr kumimoji="0" lang="en-US" altLang="ja-JP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 </a:t>
            </a:r>
            <a:r>
              <a:rPr kumimoji="0" lang="ja-JP" alt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９</a:t>
            </a:r>
            <a:r>
              <a:rPr kumimoji="0" lang="en-US" altLang="ja-JP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.</a:t>
            </a:r>
            <a:r>
              <a:rPr kumimoji="0" lang="ja-JP" alt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４億円</a:t>
            </a:r>
            <a:endParaRPr kumimoji="0" lang="en-US" altLang="ja-JP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3" name="スライド番号プレースホルダー 2">
            <a:extLst>
              <a:ext uri="{FF2B5EF4-FFF2-40B4-BE49-F238E27FC236}">
                <a16:creationId xmlns:a16="http://schemas.microsoft.com/office/drawing/2014/main" id="{ED8FA2C8-5CFA-4D05-82BE-658EE3877B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FB35C-C36E-4FB4-AC57-2150716217DB}" type="slidenum">
              <a:rPr kumimoji="1" lang="ja-JP" altLang="en-US" smtClean="0"/>
              <a:t>2</a:t>
            </a:fld>
            <a:endParaRPr kumimoji="1" lang="ja-JP" altLang="en-US" dirty="0"/>
          </a:p>
        </p:txBody>
      </p:sp>
      <p:sp>
        <p:nvSpPr>
          <p:cNvPr id="6" name="タイトル 1">
            <a:extLst>
              <a:ext uri="{FF2B5EF4-FFF2-40B4-BE49-F238E27FC236}">
                <a16:creationId xmlns:a16="http://schemas.microsoft.com/office/drawing/2014/main" id="{62BEF768-785E-472E-9D61-E2C66EC2C261}"/>
              </a:ext>
            </a:extLst>
          </p:cNvPr>
          <p:cNvSpPr txBox="1">
            <a:spLocks/>
          </p:cNvSpPr>
          <p:nvPr/>
        </p:nvSpPr>
        <p:spPr>
          <a:xfrm>
            <a:off x="0" y="199114"/>
            <a:ext cx="9144000" cy="417522"/>
          </a:xfrm>
          <a:prstGeom prst="rect">
            <a:avLst/>
          </a:prstGeom>
          <a:solidFill>
            <a:srgbClr val="0070C0"/>
          </a:solidFill>
          <a:ln w="25400" cap="flat" cmpd="sng" algn="ctr">
            <a:noFill/>
            <a:prstDash val="solid"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vert="horz" lIns="80094" tIns="40047" rIns="80094" bIns="40047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0" lang="ja-JP" altLang="en-US" sz="2800" b="1" dirty="0">
                <a:solidFill>
                  <a:schemeClr val="bg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次年度の取組予定など</a:t>
            </a:r>
            <a:endParaRPr lang="ja-JP" altLang="en-US" sz="2800" b="1" dirty="0">
              <a:solidFill>
                <a:schemeClr val="bg1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AFD15A7B-1E14-4606-9383-8CAF37206E8C}"/>
              </a:ext>
            </a:extLst>
          </p:cNvPr>
          <p:cNvSpPr/>
          <p:nvPr/>
        </p:nvSpPr>
        <p:spPr>
          <a:xfrm>
            <a:off x="353504" y="820593"/>
            <a:ext cx="8436989" cy="287471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900786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図 2">
            <a:extLst>
              <a:ext uri="{FF2B5EF4-FFF2-40B4-BE49-F238E27FC236}">
                <a16:creationId xmlns:a16="http://schemas.microsoft.com/office/drawing/2014/main" id="{5B2732DD-1E9F-4823-A45F-C2E6C7FE163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5635" y="435977"/>
            <a:ext cx="8312728" cy="5874660"/>
          </a:xfrm>
          <a:prstGeom prst="rect">
            <a:avLst/>
          </a:prstGeom>
        </p:spPr>
      </p:pic>
      <p:sp>
        <p:nvSpPr>
          <p:cNvPr id="4" name="タイトル 1">
            <a:extLst>
              <a:ext uri="{FF2B5EF4-FFF2-40B4-BE49-F238E27FC236}">
                <a16:creationId xmlns:a16="http://schemas.microsoft.com/office/drawing/2014/main" id="{E6798530-97B3-420D-BFA1-B207A4F4FEFE}"/>
              </a:ext>
            </a:extLst>
          </p:cNvPr>
          <p:cNvSpPr txBox="1">
            <a:spLocks/>
          </p:cNvSpPr>
          <p:nvPr/>
        </p:nvSpPr>
        <p:spPr>
          <a:xfrm>
            <a:off x="13589" y="0"/>
            <a:ext cx="9144000" cy="411442"/>
          </a:xfrm>
          <a:prstGeom prst="rect">
            <a:avLst/>
          </a:prstGeom>
          <a:solidFill>
            <a:srgbClr val="0070C0"/>
          </a:solidFill>
          <a:ln w="25400" cap="flat" cmpd="sng" algn="ctr">
            <a:noFill/>
            <a:prstDash val="solid"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vert="horz" lIns="80094" tIns="40047" rIns="80094" bIns="40047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ja-JP" sz="2400" b="1" dirty="0">
                <a:solidFill>
                  <a:schemeClr val="bg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【</a:t>
            </a:r>
            <a:r>
              <a:rPr lang="ja-JP" altLang="en-US" sz="2400" b="1" dirty="0">
                <a:solidFill>
                  <a:schemeClr val="bg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参考</a:t>
            </a:r>
            <a:r>
              <a:rPr lang="en-US" altLang="ja-JP" sz="2400" b="1" dirty="0">
                <a:solidFill>
                  <a:schemeClr val="bg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】</a:t>
            </a:r>
            <a:r>
              <a:rPr lang="ja-JP" altLang="en-US" sz="2400" b="1" dirty="0">
                <a:solidFill>
                  <a:schemeClr val="bg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厚生労働省新規事業</a:t>
            </a:r>
            <a:endParaRPr lang="en-US" altLang="ja-JP" sz="2400" b="1" dirty="0">
              <a:solidFill>
                <a:schemeClr val="bg1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02C4E3D3-5558-4D68-9544-A5C294C4AFFE}"/>
              </a:ext>
            </a:extLst>
          </p:cNvPr>
          <p:cNvSpPr/>
          <p:nvPr/>
        </p:nvSpPr>
        <p:spPr>
          <a:xfrm>
            <a:off x="5102225" y="435977"/>
            <a:ext cx="3996000" cy="23464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050" dirty="0">
                <a:solidFill>
                  <a:schemeClr val="tx1"/>
                </a:solidFill>
                <a:latin typeface="ヒラギノ角ゴ Pro W3"/>
                <a:ea typeface="Yu Gothic UI Semilight" panose="020B0400000000000000" pitchFamily="50" charset="-128"/>
              </a:rPr>
              <a:t>厚生労働省</a:t>
            </a:r>
            <a:r>
              <a:rPr kumimoji="1" lang="en-US" altLang="ja-JP" sz="1050" dirty="0">
                <a:solidFill>
                  <a:schemeClr val="tx1"/>
                </a:solidFill>
                <a:latin typeface="ヒラギノ角ゴ Pro W3"/>
                <a:ea typeface="Yu Gothic UI Semilight" panose="020B0400000000000000" pitchFamily="50" charset="-128"/>
              </a:rPr>
              <a:t>_</a:t>
            </a:r>
            <a:r>
              <a:rPr kumimoji="1" lang="ja-JP" altLang="en-US" sz="1050" dirty="0">
                <a:solidFill>
                  <a:schemeClr val="tx1"/>
                </a:solidFill>
                <a:latin typeface="ヒラギノ角ゴ Pro W3"/>
                <a:ea typeface="Yu Gothic UI Semilight" panose="020B0400000000000000" pitchFamily="50" charset="-128"/>
              </a:rPr>
              <a:t>予算概算要求の主要事項より抜粋（</a:t>
            </a:r>
            <a:r>
              <a:rPr kumimoji="1" lang="en-US" altLang="ja-JP" sz="1050" dirty="0">
                <a:solidFill>
                  <a:schemeClr val="tx1"/>
                </a:solidFill>
                <a:latin typeface="ヒラギノ角ゴ Pro W3"/>
                <a:ea typeface="Yu Gothic UI Semilight" panose="020B0400000000000000" pitchFamily="50" charset="-128"/>
              </a:rPr>
              <a:t>R7.9.1</a:t>
            </a:r>
            <a:r>
              <a:rPr kumimoji="1" lang="ja-JP" altLang="en-US" sz="1050" dirty="0">
                <a:solidFill>
                  <a:schemeClr val="tx1"/>
                </a:solidFill>
                <a:latin typeface="ヒラギノ角ゴ Pro W3"/>
                <a:ea typeface="Yu Gothic UI Semilight" panose="020B0400000000000000" pitchFamily="50" charset="-128"/>
              </a:rPr>
              <a:t>公表資料）　</a:t>
            </a: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9CF3CA38-B1A6-4F76-8177-B6145B672043}"/>
              </a:ext>
            </a:extLst>
          </p:cNvPr>
          <p:cNvSpPr/>
          <p:nvPr/>
        </p:nvSpPr>
        <p:spPr>
          <a:xfrm>
            <a:off x="1607819" y="6275368"/>
            <a:ext cx="5928360" cy="516357"/>
          </a:xfrm>
          <a:prstGeom prst="rect">
            <a:avLst/>
          </a:prstGeom>
          <a:noFill/>
          <a:ln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200" dirty="0">
                <a:solidFill>
                  <a:schemeClr val="tx1"/>
                </a:solidFill>
              </a:rPr>
              <a:t>（大阪府補足）・</a:t>
            </a:r>
            <a:r>
              <a:rPr kumimoji="1" lang="en-US" altLang="ja-JP" sz="1200" dirty="0">
                <a:solidFill>
                  <a:schemeClr val="tx1"/>
                </a:solidFill>
              </a:rPr>
              <a:t>R7.9.1</a:t>
            </a:r>
            <a:r>
              <a:rPr kumimoji="1" lang="ja-JP" altLang="en-US" sz="1200" dirty="0">
                <a:solidFill>
                  <a:schemeClr val="tx1"/>
                </a:solidFill>
              </a:rPr>
              <a:t>時点では新規事業として</a:t>
            </a:r>
            <a:r>
              <a:rPr kumimoji="1" lang="en-US" altLang="ja-JP" sz="1200" dirty="0">
                <a:solidFill>
                  <a:schemeClr val="tx1"/>
                </a:solidFill>
              </a:rPr>
              <a:t>R8</a:t>
            </a:r>
            <a:r>
              <a:rPr kumimoji="1" lang="ja-JP" altLang="en-US" sz="1200" dirty="0">
                <a:solidFill>
                  <a:schemeClr val="tx1"/>
                </a:solidFill>
              </a:rPr>
              <a:t>概算要求に計上</a:t>
            </a:r>
            <a:endParaRPr kumimoji="1" lang="en-US" altLang="ja-JP" sz="1200" dirty="0">
              <a:solidFill>
                <a:schemeClr val="tx1"/>
              </a:solidFill>
            </a:endParaRPr>
          </a:p>
          <a:p>
            <a:r>
              <a:rPr kumimoji="1" lang="ja-JP" altLang="en-US" sz="1200" dirty="0">
                <a:solidFill>
                  <a:schemeClr val="tx1"/>
                </a:solidFill>
              </a:rPr>
              <a:t>　　　　　　　・</a:t>
            </a:r>
            <a:r>
              <a:rPr kumimoji="1" lang="en-US" altLang="ja-JP" sz="1200" dirty="0">
                <a:solidFill>
                  <a:schemeClr val="tx1"/>
                </a:solidFill>
              </a:rPr>
              <a:t>R7.12</a:t>
            </a:r>
            <a:r>
              <a:rPr kumimoji="1" lang="ja-JP" altLang="en-US" sz="1200" dirty="0">
                <a:solidFill>
                  <a:schemeClr val="tx1"/>
                </a:solidFill>
              </a:rPr>
              <a:t>月の閣議決定後の資料では</a:t>
            </a:r>
            <a:r>
              <a:rPr kumimoji="1" lang="en-US" altLang="ja-JP" sz="1200" dirty="0">
                <a:solidFill>
                  <a:schemeClr val="tx1"/>
                </a:solidFill>
              </a:rPr>
              <a:t>R7</a:t>
            </a:r>
            <a:r>
              <a:rPr kumimoji="1" lang="ja-JP" altLang="en-US" sz="1200" dirty="0">
                <a:solidFill>
                  <a:schemeClr val="tx1"/>
                </a:solidFill>
              </a:rPr>
              <a:t>年度補正予算として計上</a:t>
            </a:r>
          </a:p>
        </p:txBody>
      </p:sp>
      <p:sp>
        <p:nvSpPr>
          <p:cNvPr id="7" name="スライド番号プレースホルダー 2">
            <a:extLst>
              <a:ext uri="{FF2B5EF4-FFF2-40B4-BE49-F238E27FC236}">
                <a16:creationId xmlns:a16="http://schemas.microsoft.com/office/drawing/2014/main" id="{B2FBFEDA-7840-4C28-B8D7-82983BED09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</p:spPr>
        <p:txBody>
          <a:bodyPr/>
          <a:lstStyle/>
          <a:p>
            <a:fld id="{E22FB35C-C36E-4FB4-AC57-2150716217DB}" type="slidenum">
              <a:rPr kumimoji="1" lang="ja-JP" altLang="en-US" smtClean="0"/>
              <a:t>3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7681309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5842</TotalTime>
  <Words>351</Words>
  <Application>Microsoft Office PowerPoint</Application>
  <PresentationFormat>画面に合わせる (4:3)</PresentationFormat>
  <Paragraphs>40</Paragraphs>
  <Slides>3</Slides>
  <Notes>3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3</vt:i4>
      </vt:variant>
    </vt:vector>
  </HeadingPairs>
  <TitlesOfParts>
    <vt:vector size="10" baseType="lpstr">
      <vt:lpstr>UD デジタル 教科書体 NK-B</vt:lpstr>
      <vt:lpstr>ヒラギノ角ゴ Pro W3</vt:lpstr>
      <vt:lpstr>游ゴシック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令和５年度 第２回大阪府アレルギー疾患対策連絡会議</dc:title>
  <dc:creator>古下　尚美</dc:creator>
  <cp:lastModifiedBy>平芳　幸子</cp:lastModifiedBy>
  <cp:revision>220</cp:revision>
  <cp:lastPrinted>2025-02-06T09:38:55Z</cp:lastPrinted>
  <dcterms:created xsi:type="dcterms:W3CDTF">2024-03-05T06:50:18Z</dcterms:created>
  <dcterms:modified xsi:type="dcterms:W3CDTF">2026-02-27T01:55:17Z</dcterms:modified>
</cp:coreProperties>
</file>